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</p:sldMasterIdLst>
  <p:notesMasterIdLst>
    <p:notesMasterId r:id="rId27"/>
  </p:notesMasterIdLst>
  <p:handoutMasterIdLst>
    <p:handoutMasterId r:id="rId28"/>
  </p:handoutMasterIdLst>
  <p:sldIdLst>
    <p:sldId id="462" r:id="rId5"/>
    <p:sldId id="840" r:id="rId6"/>
    <p:sldId id="837" r:id="rId7"/>
    <p:sldId id="867" r:id="rId8"/>
    <p:sldId id="868" r:id="rId9"/>
    <p:sldId id="869" r:id="rId10"/>
    <p:sldId id="870" r:id="rId11"/>
    <p:sldId id="874" r:id="rId12"/>
    <p:sldId id="871" r:id="rId13"/>
    <p:sldId id="872" r:id="rId14"/>
    <p:sldId id="873" r:id="rId15"/>
    <p:sldId id="875" r:id="rId16"/>
    <p:sldId id="876" r:id="rId17"/>
    <p:sldId id="877" r:id="rId18"/>
    <p:sldId id="882" r:id="rId19"/>
    <p:sldId id="883" r:id="rId20"/>
    <p:sldId id="884" r:id="rId21"/>
    <p:sldId id="879" r:id="rId22"/>
    <p:sldId id="880" r:id="rId23"/>
    <p:sldId id="881" r:id="rId24"/>
    <p:sldId id="838" r:id="rId25"/>
    <p:sldId id="512" r:id="rId26"/>
  </p:sldIdLst>
  <p:sldSz cx="12239625" cy="6840538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9932204-F0BA-0132-6699-423C630CB3FF}" name="Mark Thirlwell" initials="MT" userId="S::mark.thirlwell@eal.org.uk::0eea46bc-1a08-4dae-8290-d9217da89020" providerId="AD"/>
  <p188:author id="{6C27091D-5820-8656-0658-C6AD401B0DF5}" name="Philippa Hornby" initials="PH" userId="S::philippa.hornby@eal.org.uk::435d50fd-f981-4c65-b165-eceb64f1c231" providerId="AD"/>
  <p188:author id="{96B9B4AA-5BFE-9E21-A5F2-3CA63E43D63E}" name="jwdowler@icloud.com" initials="jw" userId="S::urn:spo:guest#jwdowler@icloud.com::" providerId="AD"/>
  <p188:author id="{84740FD1-6799-8D34-8EDB-C569EE671D9D}" name="John Calleja" initials="JC" userId="8c83955f4e64923d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5A32C0-0C6D-4FC4-AC6B-4714510FF4A4}" v="47" dt="2025-10-28T11:29:55.0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09"/>
    <p:restoredTop sz="73998"/>
  </p:normalViewPr>
  <p:slideViewPr>
    <p:cSldViewPr snapToGrid="0">
      <p:cViewPr varScale="1">
        <p:scale>
          <a:sx n="82" d="100"/>
          <a:sy n="82" d="100"/>
        </p:scale>
        <p:origin x="1914" y="84"/>
      </p:cViewPr>
      <p:guideLst>
        <p:guide orient="horz" pos="2155"/>
        <p:guide pos="3855"/>
      </p:guideLst>
    </p:cSldViewPr>
  </p:slideViewPr>
  <p:notesTextViewPr>
    <p:cViewPr>
      <p:scale>
        <a:sx n="120" d="100"/>
        <a:sy n="12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asko, Rhiannon" userId="15be4c62-2de6-4343-a7f4-3c209826edd1" providerId="ADAL" clId="{D858F336-8203-4BDB-85A5-7FAFC1D36E2D}"/>
    <pc:docChg chg="modSld">
      <pc:chgData name="Andrasko, Rhiannon" userId="15be4c62-2de6-4343-a7f4-3c209826edd1" providerId="ADAL" clId="{D858F336-8203-4BDB-85A5-7FAFC1D36E2D}" dt="2025-10-24T12:25:05.996" v="0" actId="20577"/>
      <pc:docMkLst>
        <pc:docMk/>
      </pc:docMkLst>
      <pc:sldChg chg="modNotesTx">
        <pc:chgData name="Andrasko, Rhiannon" userId="15be4c62-2de6-4343-a7f4-3c209826edd1" providerId="ADAL" clId="{D858F336-8203-4BDB-85A5-7FAFC1D36E2D}" dt="2025-10-24T12:25:05.996" v="0" actId="20577"/>
        <pc:sldMkLst>
          <pc:docMk/>
          <pc:sldMk cId="2477907781" sldId="870"/>
        </pc:sldMkLst>
      </pc:sldChg>
    </pc:docChg>
  </pc:docChgLst>
  <pc:docChgLst>
    <pc:chgData name="Andrasko, Rhiannon" userId="S::rhiannon.andrasko@wjec.co.uk::15be4c62-2de6-4343-a7f4-3c209826edd1" providerId="AD" clId="Web-{7AC3460A-CBD1-A978-6DE1-CE6E320DB25F}"/>
    <pc:docChg chg="modSld">
      <pc:chgData name="Andrasko, Rhiannon" userId="S::rhiannon.andrasko@wjec.co.uk::15be4c62-2de6-4343-a7f4-3c209826edd1" providerId="AD" clId="Web-{7AC3460A-CBD1-A978-6DE1-CE6E320DB25F}" dt="2025-10-23T14:17:01.072" v="1" actId="20577"/>
      <pc:docMkLst>
        <pc:docMk/>
      </pc:docMkLst>
      <pc:sldChg chg="modSp">
        <pc:chgData name="Andrasko, Rhiannon" userId="S::rhiannon.andrasko@wjec.co.uk::15be4c62-2de6-4343-a7f4-3c209826edd1" providerId="AD" clId="Web-{7AC3460A-CBD1-A978-6DE1-CE6E320DB25F}" dt="2025-10-23T14:17:01.072" v="1" actId="20577"/>
        <pc:sldMkLst>
          <pc:docMk/>
          <pc:sldMk cId="2402489006" sldId="512"/>
        </pc:sldMkLst>
        <pc:spChg chg="mod">
          <ac:chgData name="Andrasko, Rhiannon" userId="S::rhiannon.andrasko@wjec.co.uk::15be4c62-2de6-4343-a7f4-3c209826edd1" providerId="AD" clId="Web-{7AC3460A-CBD1-A978-6DE1-CE6E320DB25F}" dt="2025-10-23T14:17:01.072" v="1" actId="20577"/>
          <ac:spMkLst>
            <pc:docMk/>
            <pc:sldMk cId="2402489006" sldId="512"/>
            <ac:spMk id="2" creationId="{0EBA0D3D-1A82-2DB2-9D4F-A8AFFB6242C5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undo custSel modSld modMainMaster">
      <pc:chgData name="Hazell, Danielle" userId="16322be0-50ef-46ff-b0c0-d304bc10d5d2" providerId="ADAL" clId="{E6D12E1F-DF63-450C-A9ED-E72C5F6C045B}" dt="2025-10-28T11:29:55.016" v="163" actId="1076"/>
      <pc:docMkLst>
        <pc:docMk/>
      </pc:docMkLst>
      <pc:sldChg chg="addSp modSp mod">
        <pc:chgData name="Hazell, Danielle" userId="16322be0-50ef-46ff-b0c0-d304bc10d5d2" providerId="ADAL" clId="{E6D12E1F-DF63-450C-A9ED-E72C5F6C045B}" dt="2025-10-22T18:53:53.684" v="90" actId="2711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0-22T18:53:53.684" v="90" actId="2711"/>
          <ac:spMkLst>
            <pc:docMk/>
            <pc:sldMk cId="2402489006" sldId="512"/>
            <ac:spMk id="2" creationId="{0EBA0D3D-1A82-2DB2-9D4F-A8AFFB6242C5}"/>
          </ac:spMkLst>
        </pc:spChg>
        <pc:spChg chg="mod">
          <ac:chgData name="Hazell, Danielle" userId="16322be0-50ef-46ff-b0c0-d304bc10d5d2" providerId="ADAL" clId="{E6D12E1F-DF63-450C-A9ED-E72C5F6C045B}" dt="2025-10-22T11:53:38.416" v="14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addSp delSp modSp mod delAnim">
        <pc:chgData name="Hazell, Danielle" userId="16322be0-50ef-46ff-b0c0-d304bc10d5d2" providerId="ADAL" clId="{E6D12E1F-DF63-450C-A9ED-E72C5F6C045B}" dt="2025-10-28T11:26:33.090" v="108" actId="1036"/>
        <pc:sldMkLst>
          <pc:docMk/>
          <pc:sldMk cId="2808480706" sldId="840"/>
        </pc:sldMkLst>
        <pc:picChg chg="add mod">
          <ac:chgData name="Hazell, Danielle" userId="16322be0-50ef-46ff-b0c0-d304bc10d5d2" providerId="ADAL" clId="{E6D12E1F-DF63-450C-A9ED-E72C5F6C045B}" dt="2025-10-28T11:26:14.071" v="96" actId="1076"/>
          <ac:picMkLst>
            <pc:docMk/>
            <pc:sldMk cId="2808480706" sldId="840"/>
            <ac:picMk id="1026" creationId="{2A3B205D-ADBB-0602-DE7E-5678B7EEB886}"/>
          </ac:picMkLst>
        </pc:picChg>
        <pc:picChg chg="add mod">
          <ac:chgData name="Hazell, Danielle" userId="16322be0-50ef-46ff-b0c0-d304bc10d5d2" providerId="ADAL" clId="{E6D12E1F-DF63-450C-A9ED-E72C5F6C045B}" dt="2025-10-28T11:26:19.895" v="99" actId="1076"/>
          <ac:picMkLst>
            <pc:docMk/>
            <pc:sldMk cId="2808480706" sldId="840"/>
            <ac:picMk id="1027" creationId="{5DE08017-3C64-6101-572B-645C4E78369B}"/>
          </ac:picMkLst>
        </pc:picChg>
        <pc:picChg chg="add mod">
          <ac:chgData name="Hazell, Danielle" userId="16322be0-50ef-46ff-b0c0-d304bc10d5d2" providerId="ADAL" clId="{E6D12E1F-DF63-450C-A9ED-E72C5F6C045B}" dt="2025-10-28T11:26:24.663" v="101" actId="1076"/>
          <ac:picMkLst>
            <pc:docMk/>
            <pc:sldMk cId="2808480706" sldId="840"/>
            <ac:picMk id="1028" creationId="{5E7566C8-C624-6BC3-41F0-BAA0AB7E9A96}"/>
          </ac:picMkLst>
        </pc:picChg>
        <pc:picChg chg="add mod">
          <ac:chgData name="Hazell, Danielle" userId="16322be0-50ef-46ff-b0c0-d304bc10d5d2" providerId="ADAL" clId="{E6D12E1F-DF63-450C-A9ED-E72C5F6C045B}" dt="2025-10-28T11:26:33.090" v="108" actId="1036"/>
          <ac:picMkLst>
            <pc:docMk/>
            <pc:sldMk cId="2808480706" sldId="840"/>
            <ac:picMk id="1029" creationId="{E9D6FBB6-5B3B-BD86-EB61-4186575670D7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26:50.142" v="113" actId="1076"/>
        <pc:sldMkLst>
          <pc:docMk/>
          <pc:sldMk cId="1696455459" sldId="867"/>
        </pc:sldMkLst>
        <pc:spChg chg="mod">
          <ac:chgData name="Hazell, Danielle" userId="16322be0-50ef-46ff-b0c0-d304bc10d5d2" providerId="ADAL" clId="{E6D12E1F-DF63-450C-A9ED-E72C5F6C045B}" dt="2025-10-28T11:26:45.714" v="109" actId="14100"/>
          <ac:spMkLst>
            <pc:docMk/>
            <pc:sldMk cId="1696455459" sldId="867"/>
            <ac:spMk id="4" creationId="{41EC214B-A459-5D03-F5DB-6738667BA854}"/>
          </ac:spMkLst>
        </pc:spChg>
        <pc:picChg chg="add mod">
          <ac:chgData name="Hazell, Danielle" userId="16322be0-50ef-46ff-b0c0-d304bc10d5d2" providerId="ADAL" clId="{E6D12E1F-DF63-450C-A9ED-E72C5F6C045B}" dt="2025-10-28T11:26:50.142" v="113" actId="1076"/>
          <ac:picMkLst>
            <pc:docMk/>
            <pc:sldMk cId="1696455459" sldId="867"/>
            <ac:picMk id="2050" creationId="{72042CAD-AC3E-EFA9-D063-4670DDF81320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27:02.823" v="116" actId="1076"/>
        <pc:sldMkLst>
          <pc:docMk/>
          <pc:sldMk cId="2477907781" sldId="870"/>
        </pc:sldMkLst>
        <pc:picChg chg="add del mod">
          <ac:chgData name="Hazell, Danielle" userId="16322be0-50ef-46ff-b0c0-d304bc10d5d2" providerId="ADAL" clId="{E6D12E1F-DF63-450C-A9ED-E72C5F6C045B}" dt="2025-10-28T11:27:00.013" v="114" actId="478"/>
          <ac:picMkLst>
            <pc:docMk/>
            <pc:sldMk cId="2477907781" sldId="870"/>
            <ac:picMk id="9" creationId="{DD884D79-D79B-6792-DFBE-670EB42B8FD3}"/>
          </ac:picMkLst>
        </pc:picChg>
        <pc:picChg chg="add mod">
          <ac:chgData name="Hazell, Danielle" userId="16322be0-50ef-46ff-b0c0-d304bc10d5d2" providerId="ADAL" clId="{E6D12E1F-DF63-450C-A9ED-E72C5F6C045B}" dt="2025-10-28T11:27:02.823" v="116" actId="1076"/>
          <ac:picMkLst>
            <pc:docMk/>
            <pc:sldMk cId="2477907781" sldId="870"/>
            <ac:picMk id="3074" creationId="{A40180B2-383A-0C86-167B-BF2F8C29A4B1}"/>
          </ac:picMkLst>
        </pc:picChg>
      </pc:sldChg>
      <pc:sldChg chg="addSp delSp modSp mod modNotesTx">
        <pc:chgData name="Hazell, Danielle" userId="16322be0-50ef-46ff-b0c0-d304bc10d5d2" providerId="ADAL" clId="{E6D12E1F-DF63-450C-A9ED-E72C5F6C045B}" dt="2025-10-28T11:27:28.063" v="121" actId="478"/>
        <pc:sldMkLst>
          <pc:docMk/>
          <pc:sldMk cId="830151311" sldId="874"/>
        </pc:sldMkLst>
        <pc:spChg chg="mod">
          <ac:chgData name="Hazell, Danielle" userId="16322be0-50ef-46ff-b0c0-d304bc10d5d2" providerId="ADAL" clId="{E6D12E1F-DF63-450C-A9ED-E72C5F6C045B}" dt="2025-10-22T12:01:00.042" v="44" actId="1076"/>
          <ac:spMkLst>
            <pc:docMk/>
            <pc:sldMk cId="830151311" sldId="874"/>
            <ac:spMk id="4" creationId="{08515809-B31C-B1FF-486E-78AC86874F0E}"/>
          </ac:spMkLst>
        </pc:spChg>
        <pc:picChg chg="add del mod">
          <ac:chgData name="Hazell, Danielle" userId="16322be0-50ef-46ff-b0c0-d304bc10d5d2" providerId="ADAL" clId="{E6D12E1F-DF63-450C-A9ED-E72C5F6C045B}" dt="2025-10-28T11:27:28.063" v="121" actId="478"/>
          <ac:picMkLst>
            <pc:docMk/>
            <pc:sldMk cId="830151311" sldId="874"/>
            <ac:picMk id="6" creationId="{F7F0F97A-5714-7677-5DD9-B70389C135FF}"/>
          </ac:picMkLst>
        </pc:picChg>
        <pc:picChg chg="add mod">
          <ac:chgData name="Hazell, Danielle" userId="16322be0-50ef-46ff-b0c0-d304bc10d5d2" providerId="ADAL" clId="{E6D12E1F-DF63-450C-A9ED-E72C5F6C045B}" dt="2025-10-28T11:27:26.857" v="120" actId="1076"/>
          <ac:picMkLst>
            <pc:docMk/>
            <pc:sldMk cId="830151311" sldId="874"/>
            <ac:picMk id="4098" creationId="{48B7185A-3104-076C-A6F9-A20E78AB6BDB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27:49.135" v="124" actId="1076"/>
        <pc:sldMkLst>
          <pc:docMk/>
          <pc:sldMk cId="4078439924" sldId="877"/>
        </pc:sldMkLst>
        <pc:picChg chg="add del mod">
          <ac:chgData name="Hazell, Danielle" userId="16322be0-50ef-46ff-b0c0-d304bc10d5d2" providerId="ADAL" clId="{E6D12E1F-DF63-450C-A9ED-E72C5F6C045B}" dt="2025-10-28T11:27:44.787" v="122" actId="478"/>
          <ac:picMkLst>
            <pc:docMk/>
            <pc:sldMk cId="4078439924" sldId="877"/>
            <ac:picMk id="5" creationId="{0D39AB08-196A-7525-0D6B-E39FDA4EE270}"/>
          </ac:picMkLst>
        </pc:picChg>
        <pc:picChg chg="add mod">
          <ac:chgData name="Hazell, Danielle" userId="16322be0-50ef-46ff-b0c0-d304bc10d5d2" providerId="ADAL" clId="{E6D12E1F-DF63-450C-A9ED-E72C5F6C045B}" dt="2025-10-28T11:27:49.135" v="124" actId="1076"/>
          <ac:picMkLst>
            <pc:docMk/>
            <pc:sldMk cId="4078439924" sldId="877"/>
            <ac:picMk id="5122" creationId="{D871A183-C506-4E71-6CF1-67548EABE83D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28:14.615" v="130" actId="1076"/>
        <pc:sldMkLst>
          <pc:docMk/>
          <pc:sldMk cId="375997018" sldId="882"/>
        </pc:sldMkLst>
        <pc:spChg chg="mod">
          <ac:chgData name="Hazell, Danielle" userId="16322be0-50ef-46ff-b0c0-d304bc10d5d2" providerId="ADAL" clId="{E6D12E1F-DF63-450C-A9ED-E72C5F6C045B}" dt="2025-10-22T12:03:36.807" v="59" actId="14100"/>
          <ac:spMkLst>
            <pc:docMk/>
            <pc:sldMk cId="375997018" sldId="882"/>
            <ac:spMk id="4" creationId="{EEE60BA5-02FE-8D92-E728-91E8EE794F8A}"/>
          </ac:spMkLst>
        </pc:spChg>
        <pc:picChg chg="add del mod">
          <ac:chgData name="Hazell, Danielle" userId="16322be0-50ef-46ff-b0c0-d304bc10d5d2" providerId="ADAL" clId="{E6D12E1F-DF63-450C-A9ED-E72C5F6C045B}" dt="2025-10-28T11:28:08.189" v="125" actId="478"/>
          <ac:picMkLst>
            <pc:docMk/>
            <pc:sldMk cId="375997018" sldId="882"/>
            <ac:picMk id="5" creationId="{66CA97AB-A8F9-CE03-C3D3-7C22468A20C1}"/>
          </ac:picMkLst>
        </pc:picChg>
        <pc:picChg chg="add mod">
          <ac:chgData name="Hazell, Danielle" userId="16322be0-50ef-46ff-b0c0-d304bc10d5d2" providerId="ADAL" clId="{E6D12E1F-DF63-450C-A9ED-E72C5F6C045B}" dt="2025-10-28T11:28:14.615" v="130" actId="1076"/>
          <ac:picMkLst>
            <pc:docMk/>
            <pc:sldMk cId="375997018" sldId="882"/>
            <ac:picMk id="6146" creationId="{8900EA05-63C2-7B5E-E654-FA8A56DE6205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29:04.213" v="139" actId="14100"/>
        <pc:sldMkLst>
          <pc:docMk/>
          <pc:sldMk cId="174787806" sldId="883"/>
        </pc:sldMkLst>
        <pc:spChg chg="mod">
          <ac:chgData name="Hazell, Danielle" userId="16322be0-50ef-46ff-b0c0-d304bc10d5d2" providerId="ADAL" clId="{E6D12E1F-DF63-450C-A9ED-E72C5F6C045B}" dt="2025-10-28T11:29:00.425" v="138" actId="14100"/>
          <ac:spMkLst>
            <pc:docMk/>
            <pc:sldMk cId="174787806" sldId="883"/>
            <ac:spMk id="4" creationId="{B4C36DC5-628A-B908-A762-1427994028D6}"/>
          </ac:spMkLst>
        </pc:spChg>
        <pc:picChg chg="add del mod">
          <ac:chgData name="Hazell, Danielle" userId="16322be0-50ef-46ff-b0c0-d304bc10d5d2" providerId="ADAL" clId="{E6D12E1F-DF63-450C-A9ED-E72C5F6C045B}" dt="2025-10-28T11:28:29.178" v="131" actId="478"/>
          <ac:picMkLst>
            <pc:docMk/>
            <pc:sldMk cId="174787806" sldId="883"/>
            <ac:picMk id="11" creationId="{894EA6BB-6C2C-9EFC-7A40-AA98512FD77B}"/>
          </ac:picMkLst>
        </pc:picChg>
        <pc:picChg chg="add mod">
          <ac:chgData name="Hazell, Danielle" userId="16322be0-50ef-46ff-b0c0-d304bc10d5d2" providerId="ADAL" clId="{E6D12E1F-DF63-450C-A9ED-E72C5F6C045B}" dt="2025-10-28T11:29:04.213" v="139" actId="14100"/>
          <ac:picMkLst>
            <pc:docMk/>
            <pc:sldMk cId="174787806" sldId="883"/>
            <ac:picMk id="7170" creationId="{BA1EE530-17A2-33D7-338B-2D9621DA4461}"/>
          </ac:picMkLst>
        </pc:picChg>
      </pc:sldChg>
      <pc:sldChg chg="addSp delSp modSp mod">
        <pc:chgData name="Hazell, Danielle" userId="16322be0-50ef-46ff-b0c0-d304bc10d5d2" providerId="ADAL" clId="{E6D12E1F-DF63-450C-A9ED-E72C5F6C045B}" dt="2025-10-28T11:29:55.016" v="163" actId="1076"/>
        <pc:sldMkLst>
          <pc:docMk/>
          <pc:sldMk cId="3020498957" sldId="884"/>
        </pc:sldMkLst>
        <pc:spChg chg="mod">
          <ac:chgData name="Hazell, Danielle" userId="16322be0-50ef-46ff-b0c0-d304bc10d5d2" providerId="ADAL" clId="{E6D12E1F-DF63-450C-A9ED-E72C5F6C045B}" dt="2025-10-28T11:29:35.325" v="144" actId="14100"/>
          <ac:spMkLst>
            <pc:docMk/>
            <pc:sldMk cId="3020498957" sldId="884"/>
            <ac:spMk id="4" creationId="{EE206E48-965E-600C-0F2E-2981D400B518}"/>
          </ac:spMkLst>
        </pc:spChg>
        <pc:spChg chg="mod">
          <ac:chgData name="Hazell, Danielle" userId="16322be0-50ef-46ff-b0c0-d304bc10d5d2" providerId="ADAL" clId="{E6D12E1F-DF63-450C-A9ED-E72C5F6C045B}" dt="2025-10-28T11:29:51.278" v="162" actId="1038"/>
          <ac:spMkLst>
            <pc:docMk/>
            <pc:sldMk cId="3020498957" sldId="884"/>
            <ac:spMk id="12" creationId="{3B7988A1-D335-D298-9FA7-857D61DE13DE}"/>
          </ac:spMkLst>
        </pc:spChg>
        <pc:spChg chg="mod">
          <ac:chgData name="Hazell, Danielle" userId="16322be0-50ef-46ff-b0c0-d304bc10d5d2" providerId="ADAL" clId="{E6D12E1F-DF63-450C-A9ED-E72C5F6C045B}" dt="2025-10-28T11:29:51.278" v="162" actId="1038"/>
          <ac:spMkLst>
            <pc:docMk/>
            <pc:sldMk cId="3020498957" sldId="884"/>
            <ac:spMk id="14" creationId="{23898F36-F847-D2C8-69B8-30E9E8FEF275}"/>
          </ac:spMkLst>
        </pc:spChg>
        <pc:picChg chg="add del mod">
          <ac:chgData name="Hazell, Danielle" userId="16322be0-50ef-46ff-b0c0-d304bc10d5d2" providerId="ADAL" clId="{E6D12E1F-DF63-450C-A9ED-E72C5F6C045B}" dt="2025-10-28T11:29:23.332" v="142" actId="478"/>
          <ac:picMkLst>
            <pc:docMk/>
            <pc:sldMk cId="3020498957" sldId="884"/>
            <ac:picMk id="2" creationId="{D19B2A52-975F-1A5D-CEDF-43001761147F}"/>
          </ac:picMkLst>
        </pc:picChg>
        <pc:picChg chg="add mod">
          <ac:chgData name="Hazell, Danielle" userId="16322be0-50ef-46ff-b0c0-d304bc10d5d2" providerId="ADAL" clId="{E6D12E1F-DF63-450C-A9ED-E72C5F6C045B}" dt="2025-10-28T11:29:55.016" v="163" actId="1076"/>
          <ac:picMkLst>
            <pc:docMk/>
            <pc:sldMk cId="3020498957" sldId="884"/>
            <ac:picMk id="5" creationId="{63FC982C-38A4-C3EB-A256-9B09AF8DB39D}"/>
          </ac:picMkLst>
        </pc:picChg>
        <pc:cxnChg chg="mod">
          <ac:chgData name="Hazell, Danielle" userId="16322be0-50ef-46ff-b0c0-d304bc10d5d2" providerId="ADAL" clId="{E6D12E1F-DF63-450C-A9ED-E72C5F6C045B}" dt="2025-10-28T11:29:51.278" v="162" actId="1038"/>
          <ac:cxnSpMkLst>
            <pc:docMk/>
            <pc:sldMk cId="3020498957" sldId="884"/>
            <ac:cxnSpMk id="8" creationId="{6437CECE-6F63-EEA8-F2AC-49E8389391D3}"/>
          </ac:cxnSpMkLst>
        </pc:cxnChg>
        <pc:cxnChg chg="mod">
          <ac:chgData name="Hazell, Danielle" userId="16322be0-50ef-46ff-b0c0-d304bc10d5d2" providerId="ADAL" clId="{E6D12E1F-DF63-450C-A9ED-E72C5F6C045B}" dt="2025-10-28T11:29:51.278" v="162" actId="1038"/>
          <ac:cxnSpMkLst>
            <pc:docMk/>
            <pc:sldMk cId="3020498957" sldId="884"/>
            <ac:cxnSpMk id="13" creationId="{7E81CE23-4E69-E6B4-EDB4-7BE765B3DA9B}"/>
          </ac:cxnSpMkLst>
        </pc:cxnChg>
        <pc:cxnChg chg="mod topLvl">
          <ac:chgData name="Hazell, Danielle" userId="16322be0-50ef-46ff-b0c0-d304bc10d5d2" providerId="ADAL" clId="{E6D12E1F-DF63-450C-A9ED-E72C5F6C045B}" dt="2025-10-28T11:29:51.278" v="162" actId="1038"/>
          <ac:cxnSpMkLst>
            <pc:docMk/>
            <pc:sldMk cId="3020498957" sldId="884"/>
            <ac:cxnSpMk id="15" creationId="{3493D5E4-E95E-7F08-1842-6DE72C060ECE}"/>
          </ac:cxnSpMkLst>
        </pc:cxnChg>
      </pc:sldChg>
      <pc:sldMasterChg chg="addSp delSp modSp mod">
        <pc:chgData name="Hazell, Danielle" userId="16322be0-50ef-46ff-b0c0-d304bc10d5d2" providerId="ADAL" clId="{E6D12E1F-DF63-450C-A9ED-E72C5F6C045B}" dt="2025-10-17T12:43:07.566" v="13"/>
        <pc:sldMasterMkLst>
          <pc:docMk/>
          <pc:sldMasterMk cId="1337350340" sldId="2147483661"/>
        </pc:sldMasterMkLst>
        <pc:spChg chg="add del">
          <ac:chgData name="Hazell, Danielle" userId="16322be0-50ef-46ff-b0c0-d304bc10d5d2" providerId="ADAL" clId="{E6D12E1F-DF63-450C-A9ED-E72C5F6C045B}" dt="2025-10-17T12:42:06.234" v="5" actId="478"/>
          <ac:spMkLst>
            <pc:docMk/>
            <pc:sldMasterMk cId="1337350340" sldId="2147483661"/>
            <ac:spMk id="12" creationId="{00000000-0000-0000-0000-000000000000}"/>
          </ac:spMkLst>
        </pc:spChg>
        <pc:spChg chg="add mod">
          <ac:chgData name="Hazell, Danielle" userId="16322be0-50ef-46ff-b0c0-d304bc10d5d2" providerId="ADAL" clId="{E6D12E1F-DF63-450C-A9ED-E72C5F6C045B}" dt="2025-10-17T12:43:07.566" v="13"/>
          <ac:spMkLst>
            <pc:docMk/>
            <pc:sldMasterMk cId="1337350340" sldId="2147483661"/>
            <ac:spMk id="42" creationId="{ADB6E8B1-EFE7-D54A-B6D9-F6DE45D6E74F}"/>
          </ac:spMkLst>
        </pc:spChg>
        <pc:spChg chg="add mod">
          <ac:chgData name="Hazell, Danielle" userId="16322be0-50ef-46ff-b0c0-d304bc10d5d2" providerId="ADAL" clId="{E6D12E1F-DF63-450C-A9ED-E72C5F6C045B}" dt="2025-10-17T12:43:07.566" v="13"/>
          <ac:spMkLst>
            <pc:docMk/>
            <pc:sldMasterMk cId="1337350340" sldId="2147483661"/>
            <ac:spMk id="44" creationId="{CEB7EA5A-3035-89A8-0836-CDCB35ECBE0D}"/>
          </ac:spMkLst>
        </pc:spChg>
        <pc:spChg chg="add del">
          <ac:chgData name="Hazell, Danielle" userId="16322be0-50ef-46ff-b0c0-d304bc10d5d2" providerId="ADAL" clId="{E6D12E1F-DF63-450C-A9ED-E72C5F6C045B}" dt="2025-10-17T12:42:06.234" v="5" actId="478"/>
          <ac:spMkLst>
            <pc:docMk/>
            <pc:sldMasterMk cId="1337350340" sldId="2147483661"/>
            <ac:spMk id="1035" creationId="{00000000-0000-0000-0000-000000000000}"/>
          </ac:spMkLst>
        </pc:spChg>
        <pc:spChg chg="add del">
          <ac:chgData name="Hazell, Danielle" userId="16322be0-50ef-46ff-b0c0-d304bc10d5d2" providerId="ADAL" clId="{E6D12E1F-DF63-450C-A9ED-E72C5F6C045B}" dt="2025-10-17T12:42:06.234" v="5" actId="478"/>
          <ac:spMkLst>
            <pc:docMk/>
            <pc:sldMasterMk cId="1337350340" sldId="2147483661"/>
            <ac:spMk id="1036" creationId="{00000000-0000-0000-0000-000000000000}"/>
          </ac:spMkLst>
        </pc:spChg>
        <pc:picChg chg="add del">
          <ac:chgData name="Hazell, Danielle" userId="16322be0-50ef-46ff-b0c0-d304bc10d5d2" providerId="ADAL" clId="{E6D12E1F-DF63-450C-A9ED-E72C5F6C045B}" dt="2025-10-17T12:42:06.234" v="5" actId="478"/>
          <ac:picMkLst>
            <pc:docMk/>
            <pc:sldMasterMk cId="1337350340" sldId="2147483661"/>
            <ac:picMk id="11" creationId="{FDCAB167-3DB8-1DBB-F44F-644CAB60BD46}"/>
          </ac:picMkLst>
        </pc:picChg>
        <pc:picChg chg="add mod">
          <ac:chgData name="Hazell, Danielle" userId="16322be0-50ef-46ff-b0c0-d304bc10d5d2" providerId="ADAL" clId="{E6D12E1F-DF63-450C-A9ED-E72C5F6C045B}" dt="2025-10-17T12:43:07.566" v="13"/>
          <ac:picMkLst>
            <pc:docMk/>
            <pc:sldMasterMk cId="1337350340" sldId="2147483661"/>
            <ac:picMk id="43" creationId="{E65B3719-97DE-E339-46B3-368952BCCC89}"/>
          </ac:picMkLst>
        </pc:picChg>
        <pc:picChg chg="add mod">
          <ac:chgData name="Hazell, Danielle" userId="16322be0-50ef-46ff-b0c0-d304bc10d5d2" providerId="ADAL" clId="{E6D12E1F-DF63-450C-A9ED-E72C5F6C045B}" dt="2025-10-17T12:43:07.566" v="13"/>
          <ac:picMkLst>
            <pc:docMk/>
            <pc:sldMasterMk cId="1337350340" sldId="2147483661"/>
            <ac:picMk id="45" creationId="{46F463BD-CCDB-5849-D270-7B3CFADF9A23}"/>
          </ac:picMkLst>
        </pc:picChg>
        <pc:picChg chg="add mod">
          <ac:chgData name="Hazell, Danielle" userId="16322be0-50ef-46ff-b0c0-d304bc10d5d2" providerId="ADAL" clId="{E6D12E1F-DF63-450C-A9ED-E72C5F6C045B}" dt="2025-10-17T12:43:07.566" v="13"/>
          <ac:picMkLst>
            <pc:docMk/>
            <pc:sldMasterMk cId="1337350340" sldId="2147483661"/>
            <ac:picMk id="46" creationId="{191AA091-D4B6-3A01-B60D-FFAF7782CA31}"/>
          </ac:picMkLst>
        </pc:picChg>
        <pc:cxnChg chg="add del">
          <ac:chgData name="Hazell, Danielle" userId="16322be0-50ef-46ff-b0c0-d304bc10d5d2" providerId="ADAL" clId="{E6D12E1F-DF63-450C-A9ED-E72C5F6C045B}" dt="2025-10-17T12:42:06.234" v="5" actId="478"/>
          <ac:cxnSpMkLst>
            <pc:docMk/>
            <pc:sldMasterMk cId="1337350340" sldId="2147483661"/>
            <ac:cxnSpMk id="3" creationId="{4F6FB0EF-50E1-BEA5-42FC-4B590EC0611E}"/>
          </ac:cxnSpMkLst>
        </pc:cxnChg>
      </pc:sldMasterChg>
    </pc:docChg>
  </pc:docChgLst>
  <pc:docChgLst>
    <pc:chgData name="Bonita Searle-Barnes" userId="e782127f-826a-4a83-a372-afedaa2e0d4f" providerId="ADAL" clId="{FA3BD239-4B9A-4CBA-8CF5-F7BFBEA885D5}"/>
    <pc:docChg chg="modSld">
      <pc:chgData name="Bonita Searle-Barnes" userId="e782127f-826a-4a83-a372-afedaa2e0d4f" providerId="ADAL" clId="{FA3BD239-4B9A-4CBA-8CF5-F7BFBEA885D5}" dt="2025-10-14T10:47:22.537" v="29" actId="20577"/>
      <pc:docMkLst>
        <pc:docMk/>
      </pc:docMkLst>
      <pc:sldChg chg="modSp mod">
        <pc:chgData name="Bonita Searle-Barnes" userId="e782127f-826a-4a83-a372-afedaa2e0d4f" providerId="ADAL" clId="{FA3BD239-4B9A-4CBA-8CF5-F7BFBEA885D5}" dt="2025-10-14T10:47:22.537" v="29" actId="20577"/>
        <pc:sldMkLst>
          <pc:docMk/>
          <pc:sldMk cId="3661908118" sldId="837"/>
        </pc:sldMkLst>
        <pc:spChg chg="mod">
          <ac:chgData name="Bonita Searle-Barnes" userId="e782127f-826a-4a83-a372-afedaa2e0d4f" providerId="ADAL" clId="{FA3BD239-4B9A-4CBA-8CF5-F7BFBEA885D5}" dt="2025-10-14T10:47:22.537" v="29" actId="20577"/>
          <ac:spMkLst>
            <pc:docMk/>
            <pc:sldMk cId="3661908118" sldId="837"/>
            <ac:spMk id="4" creationId="{BBFFC9DD-99F6-E5CA-5CF5-B1C6B4D6BBC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1950" y="685800"/>
            <a:ext cx="61341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6B6CF-FB99-676B-265F-7A5DC1B72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9BA11B-EDC6-3AF9-E8A6-C268DB761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AD530C-822D-23C1-3741-B1470BA1CB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www.nultylighting.co.uk</a:t>
            </a:r>
            <a:r>
              <a:rPr lang="en-US" dirty="0"/>
              <a:t>/blog/what-is-</a:t>
            </a:r>
            <a:r>
              <a:rPr lang="en-US" dirty="0" err="1"/>
              <a:t>colour</a:t>
            </a:r>
            <a:r>
              <a:rPr lang="en-US" dirty="0"/>
              <a:t>-rendering-index-cri-lighting/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94F642-76CA-C60F-C8EE-79B542F6C2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827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B4119-52F0-2231-7650-BFB7E0D0B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958CA2-A9BF-6D3E-0736-80E896C85C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1E0718-05AA-41E5-6A8F-7168971BD9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LED lights on the availability of different </a:t>
            </a:r>
            <a:r>
              <a:rPr lang="en-US" dirty="0" err="1"/>
              <a:t>colour</a:t>
            </a:r>
            <a:r>
              <a:rPr lang="en-US" dirty="0"/>
              <a:t> temperatures</a:t>
            </a:r>
          </a:p>
          <a:p>
            <a:r>
              <a:rPr lang="en-US" dirty="0"/>
              <a:t>Which LEDs would be suitable for kitchens, lounges, and home offices?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5FA4D1-55A0-B705-278C-AD298D3CF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68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40E94-1FA2-6E50-9030-991ADB34C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1A5207-8736-569D-347C-9A56044052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12290B-B23B-20DF-F438-9951FFAF73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www.hse.gov.uk</a:t>
            </a:r>
            <a:r>
              <a:rPr lang="en-US" dirty="0"/>
              <a:t>/waste/waste-</a:t>
            </a:r>
            <a:r>
              <a:rPr lang="en-US" dirty="0" err="1"/>
              <a:t>electrical.htm</a:t>
            </a:r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www.gov.uk</a:t>
            </a:r>
            <a:r>
              <a:rPr lang="en-US" dirty="0"/>
              <a:t>/government/publications/restriction-of-hazardous-substances-rohs-determinations-on-exemption-applications/</a:t>
            </a:r>
            <a:r>
              <a:rPr lang="en-US" dirty="0" err="1"/>
              <a:t>rohs</a:t>
            </a:r>
            <a:r>
              <a:rPr lang="en-US" dirty="0"/>
              <a:t>-exemption-applications-secretary-of-state-determinations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1847E-E7CE-D9B4-F84C-71C2B2638B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887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AD2AD-5BFB-9E9C-C419-2229758A8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DB0FED-6684-8469-CBB3-A3F1F4084A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ECE8A-5997-A74A-84ED-FCA89F5FBA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www.gov.uk</a:t>
            </a:r>
            <a:r>
              <a:rPr lang="en-US" dirty="0"/>
              <a:t>/government/news/end-of-halogen-light-bulbs-spells-brighter-and-cleaner-future</a:t>
            </a:r>
          </a:p>
          <a:p>
            <a:r>
              <a:rPr lang="en-US" dirty="0"/>
              <a:t>Discuss replacement options and typical retrofitting to LED GU10s or MR16s in practice.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62573-1DBE-21D8-1253-A00D31A17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862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97891-AE8E-FFFB-B124-6C39123D9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7F9860-BB16-5BBC-7A37-CE5F73112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13CE41-0D12-48F6-6CCD-D7222FC9D9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www.hse.gov.uk</a:t>
            </a:r>
            <a:r>
              <a:rPr lang="en-US" dirty="0"/>
              <a:t>/waste/waste-</a:t>
            </a:r>
            <a:r>
              <a:rPr lang="en-US" dirty="0" err="1"/>
              <a:t>electrical.htm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003CC-E87F-B43B-4D48-94196066D5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9453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E6266-A2A2-FC19-BC5D-44A118A73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AC770D-1447-2FAA-68ED-72C020E82D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9BFF42-62DB-B361-8565-8D6FDEEDE2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www.hse.gov.uk</a:t>
            </a:r>
            <a:r>
              <a:rPr lang="en-US" dirty="0"/>
              <a:t>/waste/waste-</a:t>
            </a:r>
            <a:r>
              <a:rPr lang="en-US" dirty="0" err="1"/>
              <a:t>electrical.htm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930CD-F6BB-F710-1E8D-450EE34F0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8939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5A73B-4DB9-824E-38A1-5D81F0C0D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930494-3890-2A67-092F-8A25954C33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C614E2-3A1D-58C5-58C2-8D1256284C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62B48A-53E5-75C2-B47C-51BB4AAA4F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73375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29C54-C6BA-38B2-C718-ABDE717DF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632E0E-82EC-8C3D-7141-C10D68389F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D26A14-2728-F8CD-AA88-22E9B99300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A4D3F2-8DA0-C6E2-F6CE-57E193E8EF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076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2E3D7-A919-3AA5-EE9E-BA09C50BC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F4C238-D1CF-0683-505E-6CAAB673D2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8EC32B-B074-F790-ED0C-31D1686F8F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BS EN 12464-1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:Light and lighting. Lighting of work places - Indoor work places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F2AB6A-E8E4-31BC-CBAA-267581A33E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711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9E5C7-5A28-1DFF-B1A8-9343FB29A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7BFFBB-F469-5840-56D6-899BC9CF71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834332-ECD5-F084-22A0-0F79A0820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3931D-1548-B71C-39F7-F9C4847827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347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7952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9362E-1742-C0ED-1215-1505D43B6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86DB4E-D39D-84E7-16A9-DF7F237B85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D6F767-B6E7-FB27-6453-0BBCB676D4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www.hse.gov.uk</a:t>
            </a:r>
            <a:r>
              <a:rPr lang="en-US" dirty="0"/>
              <a:t>/</a:t>
            </a:r>
            <a:r>
              <a:rPr lang="en-US" dirty="0" err="1"/>
              <a:t>humanfactors</a:t>
            </a:r>
            <a:r>
              <a:rPr lang="en-US" dirty="0"/>
              <a:t>/topics/</a:t>
            </a:r>
            <a:r>
              <a:rPr lang="en-US" dirty="0" err="1"/>
              <a:t>lighting.htm</a:t>
            </a:r>
            <a:endParaRPr lang="en-US" dirty="0"/>
          </a:p>
          <a:p>
            <a:r>
              <a:rPr lang="en-US" dirty="0"/>
              <a:t>Discuss whether this is an acceptable illuminance.</a:t>
            </a:r>
          </a:p>
          <a:p>
            <a:r>
              <a:rPr lang="en-US" dirty="0"/>
              <a:t>https://</a:t>
            </a:r>
            <a:r>
              <a:rPr lang="en-US" dirty="0" err="1"/>
              <a:t>www.any-lamp.com</a:t>
            </a:r>
            <a:r>
              <a:rPr lang="en-US" dirty="0"/>
              <a:t>/blog/european-standard-nen-124641?switch=2068741841078121120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508E79-EB41-0177-6448-DF1E70047C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277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401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Emphasise</a:t>
            </a:r>
            <a:r>
              <a:rPr lang="en-US" dirty="0"/>
              <a:t> that lux is a unit of illuminance (lumens per square </a:t>
            </a:r>
            <a:r>
              <a:rPr lang="en-US" dirty="0" err="1"/>
              <a:t>metre</a:t>
            </a:r>
            <a:r>
              <a:rPr lang="en-US" dirty="0"/>
              <a:t>).</a:t>
            </a:r>
          </a:p>
          <a:p>
            <a:r>
              <a:rPr lang="en-US" dirty="0"/>
              <a:t>Link to real-world examples (e.g. lux in corridors vs lux at a desk).</a:t>
            </a:r>
          </a:p>
          <a:p>
            <a:r>
              <a:rPr lang="en-US" dirty="0"/>
              <a:t>Use a lux meter in class if possible, or a demo app on a phone.</a:t>
            </a:r>
          </a:p>
          <a:p>
            <a:r>
              <a:rPr lang="en-US" dirty="0"/>
              <a:t>https://</a:t>
            </a:r>
            <a:r>
              <a:rPr lang="en-US" dirty="0" err="1"/>
              <a:t>mountlighting.co.uk</a:t>
            </a:r>
            <a:r>
              <a:rPr lang="en-US" dirty="0"/>
              <a:t>/technical/</a:t>
            </a:r>
            <a:r>
              <a:rPr lang="en-US" dirty="0" err="1"/>
              <a:t>cibse</a:t>
            </a:r>
            <a:r>
              <a:rPr lang="en-US" dirty="0"/>
              <a:t>-recommended-lighting-levels/</a:t>
            </a:r>
          </a:p>
          <a:p>
            <a:r>
              <a:rPr lang="en-US" dirty="0"/>
              <a:t>https://</a:t>
            </a:r>
            <a:r>
              <a:rPr lang="en-US" dirty="0" err="1"/>
              <a:t>www.gov.uk</a:t>
            </a:r>
            <a:r>
              <a:rPr lang="en-US" dirty="0"/>
              <a:t>/government/publications/conservation-of-fuel-and-power-approved-document-l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534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B7483-50A0-FF63-F674-3C41BD9E0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8BC3B-1855-0CAF-8E6D-BD8DCA8B4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42825D-A86A-BCFF-042C-69EE9653D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Reinforce: Lumen = output, Lux = light received</a:t>
            </a:r>
          </a:p>
          <a:p>
            <a:r>
              <a:rPr lang="en-US" dirty="0"/>
              <a:t>Bring a lux meter to class or use a mobile app for practical demonstration.</a:t>
            </a:r>
          </a:p>
          <a:p>
            <a:r>
              <a:rPr lang="en-US" dirty="0"/>
              <a:t>Link to manufacturer data sheets showing lumens and coverage.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C69FF2-F511-E45E-3B92-B0C4A2F74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93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91E66-879A-6C4C-5337-3209A411C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7817D7-C2AF-A465-52C8-AC216049E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0C417-C4ED-5328-994C-4A40D46198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 the inverse square law: E = I / d²</a:t>
            </a:r>
          </a:p>
          <a:p>
            <a:r>
              <a:rPr lang="en-US" dirty="0"/>
              <a:t>Show how mounting height and beam angle affect lux distribution.</a:t>
            </a:r>
          </a:p>
          <a:p>
            <a:r>
              <a:rPr lang="en-US" dirty="0"/>
              <a:t>Use flashlight demo across different heights.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1E2B22-EFA9-2D59-8AC0-1B1846308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939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BA862-AEDB-E3E5-AA2B-CA7E24EF9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563343-1394-E230-F9F4-D5F7B5F3EB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0073A9-EB84-1DEB-746B-6DA6050AC4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Relate to practical scenarios — e.g. corridors, car parks, workshops.</a:t>
            </a:r>
          </a:p>
          <a:p>
            <a:r>
              <a:rPr lang="en-US" dirty="0"/>
              <a:t>What could go wrong with uneven lighting?</a:t>
            </a:r>
          </a:p>
          <a:p>
            <a:r>
              <a:rPr lang="en-US" dirty="0"/>
              <a:t>Talk about using manufacturers data sheets.</a:t>
            </a:r>
          </a:p>
          <a:p>
            <a:r>
              <a:rPr lang="en-US" dirty="0"/>
              <a:t>https://</a:t>
            </a:r>
            <a:r>
              <a:rPr lang="en-US" dirty="0" err="1"/>
              <a:t>assets.cef.co.uk</a:t>
            </a:r>
            <a:r>
              <a:rPr lang="en-US" dirty="0"/>
              <a:t>/downloads/</a:t>
            </a:r>
            <a:r>
              <a:rPr lang="en-US" dirty="0" err="1"/>
              <a:t>pdg</a:t>
            </a:r>
            <a:r>
              <a:rPr lang="en-US" dirty="0"/>
              <a:t>/tamlite_hrc66450nw_datasheet/tamlite_hrc66450nw_datasheet.pdf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C24897-5115-DE94-D1D4-CF655D62A1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827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20F2D-1CFC-C50C-8196-A293135CC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E0CFF1-357E-DCF1-383A-8C5D6ABDB7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5BB8DB-69A2-10A0-E751-9EA4A2808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https://www.downlightsdirect.co.uk/advice/downlights/which-beam-angle-to-choose/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F82FCB-E5A5-B28C-5487-0B6331C494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342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D9D0B-479B-96FB-AA53-A03B22160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D61C0-4775-3516-AC1E-1F67728D7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1672CE-2789-9242-C259-C27ECC6BEB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C8E22-E07A-E485-0256-58696C7DED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990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502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30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102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418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89601"/>
            <a:ext cx="58854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0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000" baseline="0" dirty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Graphic 26">
            <a:extLst>
              <a:ext uri="{FF2B5EF4-FFF2-40B4-BE49-F238E27FC236}">
                <a16:creationId xmlns:a16="http://schemas.microsoft.com/office/drawing/2014/main" id="{ADB6E8B1-EFE7-D54A-B6D9-F6DE45D6E74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pic>
        <p:nvPicPr>
          <p:cNvPr id="43" name="Picture 42" descr="A red arrow pointing up&#10;&#10;AI-generated content may be incorrect.">
            <a:extLst>
              <a:ext uri="{FF2B5EF4-FFF2-40B4-BE49-F238E27FC236}">
                <a16:creationId xmlns:a16="http://schemas.microsoft.com/office/drawing/2014/main" id="{E65B3719-97DE-E339-46B3-368952BCCC89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47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Text Box 2">
            <a:extLst>
              <a:ext uri="{FF2B5EF4-FFF2-40B4-BE49-F238E27FC236}">
                <a16:creationId xmlns:a16="http://schemas.microsoft.com/office/drawing/2014/main" id="{CEB7EA5A-3035-89A8-0836-CDCB35ECBE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Electrotechnical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A black and white logo&#10;&#10;AI-generated content may be incorrect.">
            <a:extLst>
              <a:ext uri="{FF2B5EF4-FFF2-40B4-BE49-F238E27FC236}">
                <a16:creationId xmlns:a16="http://schemas.microsoft.com/office/drawing/2014/main" id="{46F463BD-CCDB-5849-D270-7B3CFADF9A2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Picture 4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91AA091-D4B6-3A01-B60D-FFAF7782CA31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8541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buClr>
          <a:schemeClr val="tx1"/>
        </a:buClr>
        <a:buFont typeface="Arial" panose="020B0604020202020204" pitchFamily="34" charset="0"/>
        <a:buNone/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0" indent="0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None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None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0800000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Electrotechnical Engineering</a:t>
            </a: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800" b="1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K1.10 Types of lighting and luminaire</a:t>
            </a: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800" b="1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1.10: Lighting types, lamp technology and illumination design</a:t>
            </a: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65170-58A2-956F-0622-46735BE8F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857A208-977B-33B8-21D8-B7C68A550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Colour rendering and appearance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08029E-0DE7-580F-BEE3-5CCB617141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75657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The Colour Rendering Index (CRI) measures how accurately a light source shows object colours compared to natural daylight.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The scale runs from 0 to 100.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T</a:t>
            </a:r>
            <a:r>
              <a:rPr lang="en-GB" b="0" i="0" dirty="0">
                <a:effectLst/>
                <a:latin typeface="Arial"/>
                <a:cs typeface="Arial"/>
              </a:rPr>
              <a:t>he higher the CRI, the more natural colours appear.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 CRI of 80+ is acceptable for most general applications.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90+ is ideal where colour accuracy is critical (e.g. art studios, medical).</a:t>
            </a:r>
          </a:p>
        </p:txBody>
      </p:sp>
    </p:spTree>
    <p:extLst>
      <p:ext uri="{BB962C8B-B14F-4D97-AF65-F5344CB8AC3E}">
        <p14:creationId xmlns:p14="http://schemas.microsoft.com/office/powerpoint/2010/main" val="4100944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F0E6F-6866-AD0C-B098-2769B9844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10F8AF-0427-6FCF-D74B-E13257BD8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Correlated Colour Temperature (CCT)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CB7337-2C16-2A61-296E-376A95D57F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75657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Correlated Colour Temperature (CCT) describes whether the light appears warm or cool.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2700K</a:t>
            </a:r>
            <a:r>
              <a:rPr lang="en-GB" dirty="0">
                <a:latin typeface="Arial"/>
                <a:cs typeface="Arial"/>
              </a:rPr>
              <a:t>-</a:t>
            </a:r>
            <a:r>
              <a:rPr lang="en-GB" b="0" i="0" dirty="0">
                <a:effectLst/>
                <a:latin typeface="Arial"/>
                <a:cs typeface="Arial"/>
              </a:rPr>
              <a:t>3000K = warm white (yellowish, cosy feel)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4000K = cool white (neutral, offices)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6000K+ = daylight (bluish, industrial)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  <a:p>
            <a:pPr algn="l"/>
            <a:r>
              <a:rPr lang="en-GB" b="0" i="0" dirty="0">
                <a:effectLst/>
                <a:latin typeface="Arial"/>
                <a:cs typeface="Arial"/>
              </a:rPr>
              <a:t>Choosing the correct CRI and CCT ensures both comfort and accurate visibility in the space.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747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64555-C463-17B4-09DE-67B6A7D0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3FA0B0-B9D1-B4D9-34A5-28D753DD6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Low-pressure mercury vapour lamps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14920B-391C-F1E0-67F1-1F8339E30D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188730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Commonly known as fluorescent lamps.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These</a:t>
            </a:r>
            <a:r>
              <a:rPr lang="en-GB" b="0" i="0" dirty="0">
                <a:effectLst/>
                <a:latin typeface="Arial"/>
                <a:cs typeface="Arial"/>
              </a:rPr>
              <a:t> lamps were widely used in commercial settings but are being phased out in favour of more efficient and environmentally friendly options like LEDs.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cs typeface="Arial"/>
              </a:rPr>
              <a:t>As of February 1, 2024, the UK has banned the sale of most fluorescent lamps, including T5, T8, and compact fluorescent lamps (CFLs)</a:t>
            </a:r>
            <a:r>
              <a:rPr lang="en-GB" dirty="0">
                <a:latin typeface="Arial"/>
                <a:cs typeface="Arial"/>
              </a:rPr>
              <a:t>.</a:t>
            </a:r>
          </a:p>
          <a:p>
            <a:pPr algn="l"/>
            <a:r>
              <a:rPr lang="en-GB" b="1" dirty="0"/>
              <a:t>Note: </a:t>
            </a:r>
            <a:r>
              <a:rPr lang="en-GB" dirty="0"/>
              <a:t>These contain mercury and are classified as hazardous waste. Proper disposal is required.</a:t>
            </a:r>
          </a:p>
        </p:txBody>
      </p:sp>
    </p:spTree>
    <p:extLst>
      <p:ext uri="{BB962C8B-B14F-4D97-AF65-F5344CB8AC3E}">
        <p14:creationId xmlns:p14="http://schemas.microsoft.com/office/powerpoint/2010/main" val="4190007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715CD-A646-7ABC-E6C1-18068BF69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E2FD02-E7EF-6886-C5D8-A7236D3D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Halogen lamps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DBCD6-BC8A-FDC8-ACDD-311235CC7A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148974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Halogen lamps were once widely used in homes, particularly in bathrooms, kitchens and display lighting due to their compact size and bright, white light.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However, halogens are now being phased out following the government’s ban in September 2021, due to their poor energy efficiency compared to LED alternatives.</a:t>
            </a:r>
          </a:p>
        </p:txBody>
      </p:sp>
    </p:spTree>
    <p:extLst>
      <p:ext uri="{BB962C8B-B14F-4D97-AF65-F5344CB8AC3E}">
        <p14:creationId xmlns:p14="http://schemas.microsoft.com/office/powerpoint/2010/main" val="1900067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9B9C5-0BB4-68EF-F328-381C9F7A5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BF4DD4-0736-9402-2CE2-068C0CCA0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LEDs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2C6C9-2785-9A13-219C-9B4C632F33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9314088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Light Emitting Diodes (LEDs) are now the dominant form of lighting across domestic, commercial and industrial environments.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LEDs convert electrical energy directly into light with minimal heat loss, making them far more efficient than traditional lamps.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cs typeface="Arial"/>
              </a:rPr>
              <a:t>LEDs offer long life spans, low running costs and instant full brightness.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cs typeface="Arial"/>
              </a:rPr>
              <a:t>They are available in a wide range of colour temperatures and can be dimmed or controlled via smart systems. Their compact size allows for creative luminaire designs.</a:t>
            </a:r>
          </a:p>
        </p:txBody>
      </p:sp>
      <p:pic>
        <p:nvPicPr>
          <p:cNvPr id="5122" name="Picture 2" descr="A light bulb with a white ball&#10;&#10;AI-generated content may be incorrect.">
            <a:extLst>
              <a:ext uri="{FF2B5EF4-FFF2-40B4-BE49-F238E27FC236}">
                <a16:creationId xmlns:a16="http://schemas.microsoft.com/office/drawing/2014/main" id="{D871A183-C506-4E71-6CF1-67548EABE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405" y="1648619"/>
            <a:ext cx="2124075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439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0606E-848D-DF35-EAE2-121EE586F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FDC0DC-7E81-C44E-F565-6111DE3DA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Smart lighting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E60BA5-02FE-8D92-E728-91E8EE794F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6122862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Smart lighting allows lights to be controlled automatically or remotely using apps, sensors, or timers.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It can adjust brightness and colour based on time of day, occupancy or natural light.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This helps improve comfort and energy efficiency in homes, offices, and industrial spaces.</a:t>
            </a:r>
            <a:endParaRPr lang="en-GB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900EA05-63C2-7B5E-E654-FA8A56DE6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958" y="1800000"/>
            <a:ext cx="4395081" cy="33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97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F5BF3-00CF-401E-BFA3-18D9CE5D0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05F7F-3D88-193B-5777-43C41B470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Cosine law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4C36DC5-628A-B908-A762-1427994028D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60001" y="1800000"/>
                <a:ext cx="5759809" cy="4140000"/>
              </a:xfrm>
            </p:spPr>
            <p:txBody>
              <a:bodyPr/>
              <a:lstStyle/>
              <a:p>
                <a:pPr algn="l"/>
                <a:r>
                  <a:rPr lang="en-GB" dirty="0">
                    <a:latin typeface="Arial"/>
                    <a:cs typeface="Arial"/>
                  </a:rPr>
                  <a:t>The cosine law is used to calculate how much lux is produced by a lamp in proportion to a given angle.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sSup>
                            <m:sSupPr>
                              <m:ctrlPr>
                                <a:rPr lang="en-GB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GB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 ×  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𝐶𝑜𝑠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∅</m:t>
                      </m:r>
                    </m:oMath>
                  </m:oMathPara>
                </a14:m>
                <a:endParaRPr lang="en-GB" dirty="0"/>
              </a:p>
              <a:p>
                <a:pPr algn="l"/>
                <a:r>
                  <a:rPr lang="en-GB" dirty="0">
                    <a:latin typeface="Arial"/>
                    <a:cs typeface="Arial"/>
                  </a:rPr>
                  <a:t>If the angle is given in degrees, then use the Cos function:</a:t>
                </a:r>
              </a:p>
              <a:p>
                <a:pPr algn="l"/>
                <a:r>
                  <a:rPr lang="en-GB" dirty="0">
                    <a:latin typeface="Arial"/>
                    <a:cs typeface="Arial"/>
                  </a:rPr>
                  <a:t>	Cos 37.5° = 0.79</a:t>
                </a:r>
              </a:p>
              <a:p>
                <a:pPr algn="l"/>
                <a:endParaRPr lang="en-GB" dirty="0">
                  <a:latin typeface="Arial"/>
                  <a:cs typeface="Arial"/>
                </a:endParaRPr>
              </a:p>
              <a:p>
                <a:pPr algn="l"/>
                <a:endParaRPr lang="en-GB" dirty="0">
                  <a:latin typeface="Arial"/>
                  <a:cs typeface="Arial"/>
                </a:endParaRPr>
              </a:p>
            </p:txBody>
          </p:sp>
        </mc:Choice>
        <mc:Fallback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4C36DC5-628A-B908-A762-1427994028D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60001" y="1800000"/>
                <a:ext cx="5759809" cy="4140000"/>
              </a:xfrm>
              <a:blipFill>
                <a:blip r:embed="rId3"/>
                <a:stretch>
                  <a:fillRect l="-3175" t="-19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12DFB24D-490D-2331-6F07-A609D2AB9BC1}"/>
              </a:ext>
            </a:extLst>
          </p:cNvPr>
          <p:cNvSpPr txBox="1"/>
          <p:nvPr/>
        </p:nvSpPr>
        <p:spPr>
          <a:xfrm>
            <a:off x="8618309" y="2144557"/>
            <a:ext cx="6245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∅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983A85F-B29E-0C09-649A-C975A85AFCF8}"/>
              </a:ext>
            </a:extLst>
          </p:cNvPr>
          <p:cNvCxnSpPr/>
          <p:nvPr/>
        </p:nvCxnSpPr>
        <p:spPr>
          <a:xfrm>
            <a:off x="8680174" y="1800000"/>
            <a:ext cx="0" cy="3938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C8BE01F-0ABE-703D-E6DE-35F01501FBC5}"/>
              </a:ext>
            </a:extLst>
          </p:cNvPr>
          <p:cNvCxnSpPr>
            <a:cxnSpLocks/>
          </p:cNvCxnSpPr>
          <p:nvPr/>
        </p:nvCxnSpPr>
        <p:spPr>
          <a:xfrm>
            <a:off x="8680174" y="1800000"/>
            <a:ext cx="1868556" cy="39381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170" name="Picture 2">
            <a:extLst>
              <a:ext uri="{FF2B5EF4-FFF2-40B4-BE49-F238E27FC236}">
                <a16:creationId xmlns:a16="http://schemas.microsoft.com/office/drawing/2014/main" id="{BA1EE530-17A2-33D7-338B-2D9621DA4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755" y="603668"/>
            <a:ext cx="5542976" cy="55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87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DAE16-D2AE-4DD6-CB68-A3424F69F0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F0542A-6114-F6F4-237F-5AD891B29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E206E48-965E-600C-0F2E-2981D400B51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60000" y="1800000"/>
                <a:ext cx="6966923" cy="4140000"/>
              </a:xfrm>
            </p:spPr>
            <p:txBody>
              <a:bodyPr/>
              <a:lstStyle/>
              <a:p>
                <a:pPr algn="l"/>
                <a:r>
                  <a:rPr lang="en-GB" dirty="0">
                    <a:latin typeface="Arial"/>
                    <a:cs typeface="Arial"/>
                  </a:rPr>
                  <a:t>How much illuminance is produced at point A if the illuminance intensity is 2,000 candela?</a:t>
                </a:r>
              </a:p>
              <a:p>
                <a:pPr algn="l"/>
                <a:r>
                  <a:rPr lang="en-GB" dirty="0">
                    <a:latin typeface="Arial"/>
                    <a:cs typeface="Arial"/>
                  </a:rPr>
                  <a:t>			Cos 35°= 0.82</a:t>
                </a:r>
              </a:p>
              <a:p>
                <a:pPr algn="l"/>
                <a:endParaRPr lang="en-GB" dirty="0">
                  <a:latin typeface="Arial"/>
                  <a:cs typeface="Arial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  <a:cs typeface="Arial"/>
                        </a:rPr>
                        <m:t>𝐸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cs typeface="Arial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2000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2²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cs typeface="Arial"/>
                        </a:rPr>
                        <m:t>𝑥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cs typeface="Arial"/>
                        </a:rPr>
                        <m:t> 0.82</m:t>
                      </m:r>
                    </m:oMath>
                  </m:oMathPara>
                </a14:m>
                <a:endParaRPr lang="en-GB" dirty="0">
                  <a:latin typeface="Arial"/>
                  <a:cs typeface="Arial"/>
                </a:endParaRPr>
              </a:p>
              <a:p>
                <a:endParaRPr lang="en-GB" dirty="0">
                  <a:latin typeface="Arial"/>
                  <a:cs typeface="Arial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  <a:cs typeface="Arial"/>
                        </a:rPr>
                        <m:t>𝐸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Arial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410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lux</m:t>
                      </m:r>
                    </m:oMath>
                  </m:oMathPara>
                </a14:m>
                <a:endParaRPr lang="en-GB" dirty="0">
                  <a:latin typeface="Arial"/>
                  <a:cs typeface="Arial"/>
                </a:endParaRPr>
              </a:p>
              <a:p>
                <a:endParaRPr lang="en-GB" dirty="0">
                  <a:latin typeface="Arial"/>
                  <a:cs typeface="Arial"/>
                </a:endParaRPr>
              </a:p>
              <a:p>
                <a:pPr algn="l"/>
                <a:endParaRPr lang="en-GB" dirty="0">
                  <a:latin typeface="Arial"/>
                  <a:cs typeface="Arial"/>
                </a:endParaRPr>
              </a:p>
              <a:p>
                <a:pPr algn="l"/>
                <a:endParaRPr lang="en-GB" dirty="0">
                  <a:latin typeface="Arial"/>
                  <a:cs typeface="Arial"/>
                </a:endParaRPr>
              </a:p>
              <a:p>
                <a:pPr algn="l"/>
                <a:endParaRPr lang="en-GB" dirty="0">
                  <a:latin typeface="Arial"/>
                  <a:cs typeface="Arial"/>
                </a:endParaRPr>
              </a:p>
            </p:txBody>
          </p:sp>
        </mc:Choice>
        <mc:Fallback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E206E48-965E-600C-0F2E-2981D400B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60000" y="1800000"/>
                <a:ext cx="6966923" cy="4140000"/>
              </a:xfrm>
              <a:blipFill>
                <a:blip r:embed="rId3"/>
                <a:stretch>
                  <a:fillRect l="-2625" t="-1915" r="-20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437CECE-6F63-EEA8-F2AC-49E8389391D3}"/>
              </a:ext>
            </a:extLst>
          </p:cNvPr>
          <p:cNvCxnSpPr>
            <a:cxnSpLocks/>
          </p:cNvCxnSpPr>
          <p:nvPr/>
        </p:nvCxnSpPr>
        <p:spPr>
          <a:xfrm>
            <a:off x="9735977" y="1798299"/>
            <a:ext cx="1891534" cy="3746757"/>
          </a:xfrm>
          <a:prstGeom prst="straightConnector1">
            <a:avLst/>
          </a:prstGeom>
          <a:ln w="38100"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B7988A1-D335-D298-9FA7-857D61DE13DE}"/>
              </a:ext>
            </a:extLst>
          </p:cNvPr>
          <p:cNvSpPr txBox="1"/>
          <p:nvPr/>
        </p:nvSpPr>
        <p:spPr>
          <a:xfrm>
            <a:off x="9302528" y="2537809"/>
            <a:ext cx="8668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35°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898F36-F847-D2C8-69B8-30E9E8FEF275}"/>
              </a:ext>
            </a:extLst>
          </p:cNvPr>
          <p:cNvSpPr txBox="1"/>
          <p:nvPr/>
        </p:nvSpPr>
        <p:spPr>
          <a:xfrm rot="3494712">
            <a:off x="10662881" y="3373902"/>
            <a:ext cx="7659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2m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6FF0215-13D9-1A4B-B09D-A0EF2DF22CAE}"/>
                  </a:ext>
                </a:extLst>
              </p:cNvPr>
              <p:cNvSpPr txBox="1"/>
              <p:nvPr/>
            </p:nvSpPr>
            <p:spPr>
              <a:xfrm>
                <a:off x="-1506954" y="3870175"/>
                <a:ext cx="6133604" cy="10915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40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× 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𝐶𝑜𝑠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 ∅</m:t>
                      </m:r>
                    </m:oMath>
                  </m:oMathPara>
                </a14:m>
                <a:endParaRPr lang="en-US" sz="24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6FF0215-13D9-1A4B-B09D-A0EF2DF22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06954" y="3870175"/>
                <a:ext cx="6133604" cy="10915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81CE23-4E69-E6B4-EDB4-7BE765B3DA9B}"/>
              </a:ext>
            </a:extLst>
          </p:cNvPr>
          <p:cNvCxnSpPr/>
          <p:nvPr/>
        </p:nvCxnSpPr>
        <p:spPr>
          <a:xfrm>
            <a:off x="9352055" y="1800000"/>
            <a:ext cx="0" cy="39381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493D5E4-E95E-7F08-1842-6DE72C060ECE}"/>
              </a:ext>
            </a:extLst>
          </p:cNvPr>
          <p:cNvCxnSpPr>
            <a:cxnSpLocks/>
          </p:cNvCxnSpPr>
          <p:nvPr/>
        </p:nvCxnSpPr>
        <p:spPr>
          <a:xfrm>
            <a:off x="9332210" y="1800000"/>
            <a:ext cx="1868556" cy="39381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Picture 2">
            <a:extLst>
              <a:ext uri="{FF2B5EF4-FFF2-40B4-BE49-F238E27FC236}">
                <a16:creationId xmlns:a16="http://schemas.microsoft.com/office/drawing/2014/main" id="{63FC982C-38A4-C3EB-A256-9B09AF8DB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790" y="648781"/>
            <a:ext cx="5542976" cy="55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49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9BD6B-2FD9-D5AD-193F-5E3B566E5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4ADFD53-0D71-C136-866B-31D6CF38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The lumen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71228E-6B99-8E96-CF00-BB04A9C9B5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75657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The lumen method is a calculation used to estimate the average illuminance (lux) within a space, based on the total light output from luminaires.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It is often used during lighting design to ensure the area meets required lighting levels for tasks or regulations.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This method works best for spaces with uniform lighting and surfaces, such as classrooms, offices or workshops.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It does not account for shadows or directional lighting but provides a reliable estimate of general light levels.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3759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55E5E-B0ED-D330-CD6E-56E8625AF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812CBB3-BB8A-851B-3A63-4454864F3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The lumen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BAB7A-C1C7-DE42-58A3-044B292071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75657" cy="4140000"/>
          </a:xfrm>
        </p:spPr>
        <p:txBody>
          <a:bodyPr/>
          <a:lstStyle/>
          <a:p>
            <a:pPr algn="l"/>
            <a:r>
              <a:rPr lang="en-GB" dirty="0"/>
              <a:t>Using the lumen method to calculate the overall illumination level for a square or rectangular room: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E = average illumination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F = average flux from each lamp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N = number of lamps required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MF = maintenance factor (accounts for lamp ageing and dirt)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UF = utilisation factor (based on room shape and reflectance)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A = area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4F957C-174A-DCFA-345E-71C5FA34C2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817" y="2707586"/>
            <a:ext cx="4673840" cy="116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22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do you think is the most common energy-efficient lamp used today, and why do you think it’s so widely adopted?</a:t>
            </a:r>
            <a:endParaRPr lang="en-GB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A3B205D-ADBB-0602-DE7E-5678B7EEB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57" y="4022438"/>
            <a:ext cx="1601706" cy="163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5DE08017-3C64-6101-572B-645C4E783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413" y="3993941"/>
            <a:ext cx="2439449" cy="172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E7566C8-C624-6BC3-41F0-BAA0AB7E9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519" y="3920240"/>
            <a:ext cx="2914283" cy="180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E9D6FBB6-5B3B-BD86-EB61-418657567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51" y="4090343"/>
            <a:ext cx="2865466" cy="167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133DC-8E01-B2DD-7BBE-DCEC5E95A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827997-7959-7187-6466-C9058A6C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480F784-1EED-C5AE-EA29-E3D39283660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60000" y="1800000"/>
                <a:ext cx="10975657" cy="4140000"/>
              </a:xfrm>
            </p:spPr>
            <p:txBody>
              <a:bodyPr/>
              <a:lstStyle/>
              <a:p>
                <a:pPr algn="l"/>
                <a:r>
                  <a:rPr lang="en-GB" dirty="0"/>
                  <a:t>A workshop has an area of 40 m² and uses 4 luminaires, each producing 3,000 lumens. The utilisation factor is 0.6 and the maintenance factor is 0.8.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𝑀𝐹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𝑈𝐹</m:t>
                          </m:r>
                        </m:num>
                        <m:den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en-GB" i="1" dirty="0">
                  <a:latin typeface="Cambria Math" panose="02040503050406030204" pitchFamily="18" charset="0"/>
                </a:endParaRPr>
              </a:p>
              <a:p>
                <a:pPr algn="l"/>
                <a:endParaRPr lang="en-GB" sz="800" i="1" dirty="0">
                  <a:latin typeface="Cambria Math" panose="02040503050406030204" pitchFamily="18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3000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0.8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0.6</m:t>
                          </m:r>
                        </m:num>
                        <m:den>
                          <m:r>
                            <a:rPr lang="en-GB" i="1" dirty="0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=144 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𝑙𝑥</m:t>
                      </m:r>
                    </m:oMath>
                  </m:oMathPara>
                </a14:m>
                <a:endParaRPr lang="en-GB" dirty="0"/>
              </a:p>
              <a:p>
                <a:pPr algn="l"/>
                <a:r>
                  <a:rPr lang="en-GB" dirty="0"/>
                  <a:t>This means the space will have an average illuminance of 144 lux.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480F784-1EED-C5AE-EA29-E3D39283660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60000" y="1800000"/>
                <a:ext cx="10975657" cy="4140000"/>
              </a:xfrm>
              <a:blipFill>
                <a:blip r:embed="rId3"/>
                <a:stretch>
                  <a:fillRect l="-1666" t="-1915" b="-8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9865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Explain </a:t>
            </a:r>
            <a:r>
              <a:rPr lang="en-GB" dirty="0">
                <a:cs typeface="Arial"/>
              </a:rPr>
              <a:t>how the height and spacing of luminaires affect illumination levels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Compare </a:t>
            </a:r>
            <a:r>
              <a:rPr lang="en-GB" dirty="0">
                <a:cs typeface="Arial"/>
              </a:rPr>
              <a:t>different lighting types and luminaires based on efficacy, energy efficiency, lumens, and colour rendering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Apply </a:t>
            </a:r>
            <a:r>
              <a:rPr lang="en-GB" dirty="0">
                <a:cs typeface="Arial"/>
              </a:rPr>
              <a:t>the lumen method to estimate lighting requirements in a given space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614952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0EBA0D3D-1A82-2DB2-9D4F-A8AFFB6242C5}"/>
              </a:ext>
            </a:extLst>
          </p:cNvPr>
          <p:cNvSpPr txBox="1"/>
          <p:nvPr/>
        </p:nvSpPr>
        <p:spPr>
          <a:xfrm>
            <a:off x="467358" y="3776207"/>
            <a:ext cx="11304908" cy="20313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Copyright in this document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inherit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inherit"/>
            </a:endParaRPr>
          </a:p>
          <a:p>
            <a:pPr algn="l" fontAlgn="base">
              <a:buNone/>
            </a:pP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‘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inherit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inherit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33155"/>
            <a:ext cx="9772658" cy="4206845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</a:t>
            </a:r>
            <a:r>
              <a:rPr lang="en-GB">
                <a:latin typeface="Arial"/>
                <a:cs typeface="Arial"/>
              </a:rPr>
              <a:t>this session, </a:t>
            </a:r>
            <a:r>
              <a:rPr lang="en-GB" dirty="0">
                <a:latin typeface="Arial"/>
                <a:cs typeface="Arial"/>
              </a:rPr>
              <a:t>y</a:t>
            </a:r>
            <a:r>
              <a:rPr lang="en-GB" b="0" i="0">
                <a:effectLst/>
                <a:latin typeface="Arial"/>
                <a:cs typeface="Arial"/>
              </a:rPr>
              <a:t>ou </a:t>
            </a:r>
            <a:r>
              <a:rPr lang="en-GB" b="0" i="0" dirty="0">
                <a:effectLst/>
                <a:latin typeface="Arial"/>
                <a:cs typeface="Arial"/>
              </a:rPr>
              <a:t>should be able to:</a:t>
            </a:r>
            <a:endParaRPr lang="en-GB" b="1" dirty="0">
              <a:latin typeface="Arial"/>
              <a:cs typeface="Arial"/>
            </a:endParaRP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/>
                <a:cs typeface="Arial"/>
              </a:rPr>
              <a:t>Explain </a:t>
            </a:r>
            <a:r>
              <a:rPr lang="en-GB" dirty="0">
                <a:latin typeface="Arial"/>
                <a:cs typeface="Arial"/>
              </a:rPr>
              <a:t>how the height and spacing of luminaires affect illumination levels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/>
                <a:cs typeface="Arial"/>
              </a:rPr>
              <a:t>Compare </a:t>
            </a:r>
            <a:r>
              <a:rPr lang="en-GB" dirty="0">
                <a:latin typeface="Arial"/>
                <a:cs typeface="Arial"/>
              </a:rPr>
              <a:t>different lighting types and luminaires based on efficacy, energy efficiency, lumens, and colour rendering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/>
                <a:cs typeface="Arial"/>
              </a:rPr>
              <a:t>Apply </a:t>
            </a:r>
            <a:r>
              <a:rPr lang="en-GB" dirty="0">
                <a:latin typeface="Arial"/>
                <a:cs typeface="Arial"/>
              </a:rPr>
              <a:t>the lumen method to estimate lighting requirements in a given space</a:t>
            </a: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855F4-08BE-DE59-B3A3-1C0C6C344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8DAB4F-88BF-86D1-4FEF-CA40C3CC6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What is illumination and why does it matter?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EC214B-A459-5D03-F5DB-6738667BA8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8092338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I</a:t>
            </a:r>
            <a:r>
              <a:rPr lang="en-GB" b="0" i="0" dirty="0">
                <a:effectLst/>
                <a:latin typeface="Arial"/>
                <a:cs typeface="Arial"/>
              </a:rPr>
              <a:t>llumination refers to the amount of light falling on a surface, measured in lux (lx). Good lighting ensures safe, comfortable, and effective working or living conditions.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In electrotechnical installations, lighting must be designed to meet both functional and legal requirements.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Whether for domestic, commercial, or industrial use, the type of lighting system installed directly affects energy use, visibility, mood, and compliance.</a:t>
            </a:r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2042CAD-AC3E-EFA9-D063-4670DDF81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344" y="2098431"/>
            <a:ext cx="3074491" cy="306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455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0DC56-5651-1938-0D94-908807ED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9C514F-471F-0B8B-6F6C-B966F59DB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Understanding the lumen and lux relationship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5C24C-9A98-063A-38A8-D74AC4675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63443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Lumen (</a:t>
            </a:r>
            <a:r>
              <a:rPr lang="en-GB" b="0" i="0" dirty="0" err="1">
                <a:effectLst/>
                <a:latin typeface="Arial"/>
                <a:cs typeface="Arial"/>
              </a:rPr>
              <a:t>lm</a:t>
            </a:r>
            <a:r>
              <a:rPr lang="en-GB" b="0" i="0" dirty="0">
                <a:effectLst/>
                <a:latin typeface="Arial"/>
                <a:cs typeface="Arial"/>
              </a:rPr>
              <a:t>) measures the total amount of visible light emitted by a source.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Lux (lx) is how much of that light reaches a surface.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One lux is equal to one lumen per square metre. A bright l</a:t>
            </a:r>
            <a:r>
              <a:rPr lang="en-GB" dirty="0">
                <a:latin typeface="Arial"/>
                <a:cs typeface="Arial"/>
              </a:rPr>
              <a:t>amp </a:t>
            </a:r>
            <a:r>
              <a:rPr lang="en-GB" b="0" i="0" dirty="0">
                <a:effectLst/>
                <a:latin typeface="Arial"/>
                <a:cs typeface="Arial"/>
              </a:rPr>
              <a:t>in a small room produces a high lux level, but the same lamp in a large room may not give enough light for tasks. This is why both the number of lumens and the distribution of light matter are important when designing lighting installations.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6481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CC8B8-8018-8E31-21D0-C8E630C2C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72D751-3642-310A-C0F4-8C8922284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Why mounting height affects illumination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56A671-D0E2-3D99-6A23-937083D6BE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10109216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The higher a luminaire is mounted, the further its light has to travel and the lower the light level that reaches the working plane.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This is due to the </a:t>
            </a:r>
            <a:r>
              <a:rPr lang="en-GB" b="1" i="0" dirty="0">
                <a:effectLst/>
                <a:latin typeface="Arial"/>
                <a:cs typeface="Arial"/>
              </a:rPr>
              <a:t>inverse square law</a:t>
            </a:r>
            <a:r>
              <a:rPr lang="en-GB" b="0" i="0" dirty="0">
                <a:effectLst/>
                <a:latin typeface="Arial"/>
                <a:cs typeface="Arial"/>
              </a:rPr>
              <a:t>, which states that light intensity decreases rapidly as distance increases.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Raising the height can improve light spread but reduces lux levels unless higher-output fittings or more luminaires are used.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Designers must balance coverage and intensity when deciding on mounting height.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169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91C4B-A909-8B9C-8B9A-3295D50F7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3A7DCCB-C1BD-C251-B5E2-C7C4513CA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Luminaire spacing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0DE9C6-A3DC-05EB-8E8E-E6C18943E5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6797308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Spacing between luminaires affects how evenly light is distributed across a space.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If luminaires are too far apart, there will be dark patches or shadows. If placed too close together, the spaces may be over-lit, leading to energy waste.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 good design ensures uniform illumination that meets the lux levels required for the room’s function.</a:t>
            </a:r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40180B2-383A-0C86-167B-BF2F8C29A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924" y="1605553"/>
            <a:ext cx="3924300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907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97153-F2AD-1E84-0E69-6287CF9F1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FC60F2-3556-E939-F51C-C1AFBC1D1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Beam angles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515809-B31C-B1FF-486E-78AC86874F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673434"/>
            <a:ext cx="6908963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Light beam angles control how a fixture distributes its illumination, whether you’re lighting up an entire space or accentuating a particular feature.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40°beams </a:t>
            </a:r>
            <a:r>
              <a:rPr lang="en-GB" b="0" i="0" dirty="0">
                <a:effectLst/>
                <a:latin typeface="Arial"/>
                <a:cs typeface="Arial"/>
              </a:rPr>
              <a:t>are the go-to choice for general room lighting in most homes when fixtures are mounted on the ceiling.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90°beams </a:t>
            </a:r>
            <a:r>
              <a:rPr lang="en-GB" b="0" i="0" dirty="0">
                <a:effectLst/>
                <a:latin typeface="Arial"/>
                <a:cs typeface="Arial"/>
              </a:rPr>
              <a:t>work best for outdoor spotlights, where a wider spread helps light up a wider area.</a:t>
            </a:r>
            <a:endParaRPr lang="en-GB" dirty="0"/>
          </a:p>
        </p:txBody>
      </p:sp>
      <p:pic>
        <p:nvPicPr>
          <p:cNvPr id="6" name="Picture 5" descr="A diagram of a room with a tree and a beam&#10;&#10;AI-generated content may be incorrect.">
            <a:extLst>
              <a:ext uri="{FF2B5EF4-FFF2-40B4-BE49-F238E27FC236}">
                <a16:creationId xmlns:a16="http://schemas.microsoft.com/office/drawing/2014/main" id="{F7F0F97A-5714-7677-5DD9-B70389C13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0963" y="1162655"/>
            <a:ext cx="4718661" cy="471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51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220CC-6F6F-608C-0A20-869C48A3E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11667A-9540-EB0E-51E5-B90AC8F4D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Understanding lumens and efficacy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DA8E54-2076-24F2-55E4-25138ED3F3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75657" cy="41400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Lumens (</a:t>
            </a:r>
            <a:r>
              <a:rPr lang="en-GB" b="0" i="0" dirty="0" err="1">
                <a:effectLst/>
                <a:latin typeface="Arial"/>
                <a:cs typeface="Arial"/>
              </a:rPr>
              <a:t>lm</a:t>
            </a:r>
            <a:r>
              <a:rPr lang="en-GB" b="0" i="0" dirty="0">
                <a:effectLst/>
                <a:latin typeface="Arial"/>
                <a:cs typeface="Arial"/>
              </a:rPr>
              <a:t>) measure the amount of visible light a lamp produces</a:t>
            </a:r>
            <a:r>
              <a:rPr lang="en-GB" dirty="0">
                <a:latin typeface="Arial"/>
                <a:cs typeface="Arial"/>
              </a:rPr>
              <a:t>. T</a:t>
            </a:r>
            <a:r>
              <a:rPr lang="en-GB" b="0" i="0" dirty="0">
                <a:effectLst/>
                <a:latin typeface="Arial"/>
                <a:cs typeface="Arial"/>
              </a:rPr>
              <a:t>he higher the lumens, the brighter the light.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Efficacy is the lamp’s efficiency, measured in lumens per watt (</a:t>
            </a:r>
            <a:r>
              <a:rPr lang="en-GB" b="0" i="0" dirty="0" err="1">
                <a:effectLst/>
                <a:latin typeface="Arial"/>
                <a:cs typeface="Arial"/>
              </a:rPr>
              <a:t>lm</a:t>
            </a:r>
            <a:r>
              <a:rPr lang="en-GB" b="0" i="0" dirty="0">
                <a:effectLst/>
                <a:latin typeface="Arial"/>
                <a:cs typeface="Arial"/>
              </a:rPr>
              <a:t>/W). It tells us how much light is produced for every unit of electrical power consumed. A lamp with high efficacy uses less energy to produce the same light output. </a:t>
            </a:r>
          </a:p>
          <a:p>
            <a:pPr algn="l"/>
            <a:r>
              <a:rPr lang="en-GB" b="1" i="0" dirty="0">
                <a:effectLst/>
                <a:latin typeface="Arial"/>
                <a:cs typeface="Arial"/>
              </a:rPr>
              <a:t>Example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 10W LED produces 1000 lumens = 100 </a:t>
            </a:r>
            <a:r>
              <a:rPr lang="en-GB" b="0" i="0" dirty="0" err="1">
                <a:effectLst/>
                <a:latin typeface="Arial"/>
                <a:cs typeface="Arial"/>
              </a:rPr>
              <a:t>lm</a:t>
            </a:r>
            <a:r>
              <a:rPr lang="en-GB" b="0" i="0" dirty="0">
                <a:effectLst/>
                <a:latin typeface="Arial"/>
                <a:cs typeface="Arial"/>
              </a:rPr>
              <a:t>/W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Arial"/>
                <a:cs typeface="Arial"/>
              </a:rPr>
              <a:t>A 60W incandescent bulb produces 800 lumens = 13 </a:t>
            </a:r>
            <a:r>
              <a:rPr lang="en-GB" b="0" i="0" dirty="0" err="1">
                <a:effectLst/>
                <a:latin typeface="Arial"/>
                <a:cs typeface="Arial"/>
              </a:rPr>
              <a:t>lm</a:t>
            </a:r>
            <a:r>
              <a:rPr lang="en-GB" b="0" i="0" dirty="0">
                <a:effectLst/>
                <a:latin typeface="Arial"/>
                <a:cs typeface="Arial"/>
              </a:rPr>
              <a:t>/W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5314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35201a8bc688b2d88f5dbb6e1211090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b4e4d11d21b039030c9a48cd9f3673c2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041F6D-BBDE-4B15-9860-57A05AB8973C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7c04300a-231c-4281-9146-a98f6f4a7aff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01e15224-84b2-4570-bdea-a67bb94d0921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C1E39F7-95DB-4A3B-B690-7156C9DA9013}"/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17050</TotalTime>
  <Words>1853</Words>
  <Application>Microsoft Office PowerPoint</Application>
  <PresentationFormat>Custom</PresentationFormat>
  <Paragraphs>170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Cambria Math</vt:lpstr>
      <vt:lpstr>inherit</vt:lpstr>
      <vt:lpstr>Lucida Grande</vt:lpstr>
      <vt:lpstr>2_Default Design</vt:lpstr>
      <vt:lpstr>PowerPoint Presentation</vt:lpstr>
      <vt:lpstr>Introduction</vt:lpstr>
      <vt:lpstr>Objectives</vt:lpstr>
      <vt:lpstr>What is illumination and why does it matter?</vt:lpstr>
      <vt:lpstr>Understanding the lumen and lux relationship</vt:lpstr>
      <vt:lpstr>Why mounting height affects illumination</vt:lpstr>
      <vt:lpstr>Luminaire spacing </vt:lpstr>
      <vt:lpstr>Beam angles</vt:lpstr>
      <vt:lpstr>Understanding lumens and efficacy</vt:lpstr>
      <vt:lpstr>Colour rendering and appearance</vt:lpstr>
      <vt:lpstr>Correlated Colour Temperature (CCT) </vt:lpstr>
      <vt:lpstr>Low-pressure mercury vapour lamps</vt:lpstr>
      <vt:lpstr>Halogen lamps</vt:lpstr>
      <vt:lpstr>LEDs</vt:lpstr>
      <vt:lpstr>Smart lighting</vt:lpstr>
      <vt:lpstr>Cosine law</vt:lpstr>
      <vt:lpstr>Example</vt:lpstr>
      <vt:lpstr>The lumen method</vt:lpstr>
      <vt:lpstr>The lumen method</vt:lpstr>
      <vt:lpstr>Example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41</cp:revision>
  <dcterms:created xsi:type="dcterms:W3CDTF">2025-04-15T10:44:23Z</dcterms:created>
  <dcterms:modified xsi:type="dcterms:W3CDTF">2025-10-28T11:29:56Z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3666724-00ca-41b5-b6fa-015eacb44368_Enabled">
    <vt:lpwstr>true</vt:lpwstr>
  </property>
  <property fmtid="{D5CDD505-2E9C-101B-9397-08002B2CF9AE}" pid="3" name="MSIP_Label_a3666724-00ca-41b5-b6fa-015eacb44368_SetDate">
    <vt:lpwstr>2025-04-10T10:14:23Z</vt:lpwstr>
  </property>
  <property fmtid="{D5CDD505-2E9C-101B-9397-08002B2CF9AE}" pid="4" name="MSIP_Label_a3666724-00ca-41b5-b6fa-015eacb44368_Method">
    <vt:lpwstr>Privileged</vt:lpwstr>
  </property>
  <property fmtid="{D5CDD505-2E9C-101B-9397-08002B2CF9AE}" pid="5" name="MSIP_Label_a3666724-00ca-41b5-b6fa-015eacb44368_Name">
    <vt:lpwstr>Internal</vt:lpwstr>
  </property>
  <property fmtid="{D5CDD505-2E9C-101B-9397-08002B2CF9AE}" pid="6" name="MSIP_Label_a3666724-00ca-41b5-b6fa-015eacb44368_SiteId">
    <vt:lpwstr>b6d3492e-0aa1-4a60-840d-b706a96e670d</vt:lpwstr>
  </property>
  <property fmtid="{D5CDD505-2E9C-101B-9397-08002B2CF9AE}" pid="7" name="MSIP_Label_a3666724-00ca-41b5-b6fa-015eacb44368_ActionId">
    <vt:lpwstr>e858918b-4881-4444-b984-9dbe2495d330</vt:lpwstr>
  </property>
  <property fmtid="{D5CDD505-2E9C-101B-9397-08002B2CF9AE}" pid="8" name="MSIP_Label_a3666724-00ca-41b5-b6fa-015eacb44368_ContentBits">
    <vt:lpwstr>1</vt:lpwstr>
  </property>
  <property fmtid="{D5CDD505-2E9C-101B-9397-08002B2CF9AE}" pid="9" name="MSIP_Label_a3666724-00ca-41b5-b6fa-015eacb44368_Tag">
    <vt:lpwstr>10, 0, 1, 1</vt:lpwstr>
  </property>
  <property fmtid="{D5CDD505-2E9C-101B-9397-08002B2CF9AE}" pid="10" name="ClassificationContentMarkingHeaderLocations">
    <vt:lpwstr>1_Default Design:4</vt:lpwstr>
  </property>
  <property fmtid="{D5CDD505-2E9C-101B-9397-08002B2CF9AE}" pid="11" name="ClassificationContentMarkingHeaderText">
    <vt:lpwstr>MEWNOL - INTERNAL</vt:lpwstr>
  </property>
  <property fmtid="{D5CDD505-2E9C-101B-9397-08002B2CF9AE}" pid="12" name="ContentTypeId">
    <vt:lpwstr>0x010100CDD05C0E7E0E414EB79F81A23986EA6A</vt:lpwstr>
  </property>
  <property fmtid="{D5CDD505-2E9C-101B-9397-08002B2CF9AE}" pid="13" name="MediaServiceImageTags">
    <vt:lpwstr/>
  </property>
</Properties>
</file>