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</p:sldMasterIdLst>
  <p:notesMasterIdLst>
    <p:notesMasterId r:id="rId23"/>
  </p:notesMasterIdLst>
  <p:handoutMasterIdLst>
    <p:handoutMasterId r:id="rId24"/>
  </p:handoutMasterIdLst>
  <p:sldIdLst>
    <p:sldId id="462" r:id="rId5"/>
    <p:sldId id="840" r:id="rId6"/>
    <p:sldId id="837" r:id="rId7"/>
    <p:sldId id="867" r:id="rId8"/>
    <p:sldId id="878" r:id="rId9"/>
    <p:sldId id="868" r:id="rId10"/>
    <p:sldId id="869" r:id="rId11"/>
    <p:sldId id="880" r:id="rId12"/>
    <p:sldId id="883" r:id="rId13"/>
    <p:sldId id="881" r:id="rId14"/>
    <p:sldId id="871" r:id="rId15"/>
    <p:sldId id="872" r:id="rId16"/>
    <p:sldId id="873" r:id="rId17"/>
    <p:sldId id="874" r:id="rId18"/>
    <p:sldId id="876" r:id="rId19"/>
    <p:sldId id="877" r:id="rId20"/>
    <p:sldId id="838" r:id="rId21"/>
    <p:sldId id="512" r:id="rId22"/>
  </p:sldIdLst>
  <p:sldSz cx="12239625" cy="6840538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4740FD1-6799-8D34-8EDB-C569EE671D9D}" name="John Calleja" initials="JC" userId="8c83955f4e64923d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87043-A84F-4B70-A5D7-FD273B7C806F}" v="5" dt="2025-10-28T11:17:48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23" autoAdjust="0"/>
    <p:restoredTop sz="93333"/>
  </p:normalViewPr>
  <p:slideViewPr>
    <p:cSldViewPr snapToGrid="0">
      <p:cViewPr varScale="1">
        <p:scale>
          <a:sx n="103" d="100"/>
          <a:sy n="103" d="100"/>
        </p:scale>
        <p:origin x="588" y="114"/>
      </p:cViewPr>
      <p:guideLst>
        <p:guide orient="horz" pos="2155"/>
        <p:guide pos="3855"/>
      </p:guideLst>
    </p:cSldViewPr>
  </p:slideViewPr>
  <p:notesTextViewPr>
    <p:cViewPr>
      <p:scale>
        <a:sx n="110" d="100"/>
        <a:sy n="11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nita Searle-Barnes" userId="S::bonita.searle-barnes@eal.org.uk::e782127f-826a-4a83-a372-afedaa2e0d4f" providerId="AD" clId="Web-{BF2B64D5-B3CC-6582-F163-4603FC87F926}"/>
    <pc:docChg chg="modSld">
      <pc:chgData name="Bonita Searle-Barnes" userId="S::bonita.searle-barnes@eal.org.uk::e782127f-826a-4a83-a372-afedaa2e0d4f" providerId="AD" clId="Web-{BF2B64D5-B3CC-6582-F163-4603FC87F926}" dt="2025-10-14T10:43:48.958" v="0" actId="20577"/>
      <pc:docMkLst>
        <pc:docMk/>
      </pc:docMkLst>
      <pc:sldChg chg="modSp">
        <pc:chgData name="Bonita Searle-Barnes" userId="S::bonita.searle-barnes@eal.org.uk::e782127f-826a-4a83-a372-afedaa2e0d4f" providerId="AD" clId="Web-{BF2B64D5-B3CC-6582-F163-4603FC87F926}" dt="2025-10-14T10:43:48.958" v="0" actId="20577"/>
        <pc:sldMkLst>
          <pc:docMk/>
          <pc:sldMk cId="4139293381" sldId="462"/>
        </pc:sldMkLst>
        <pc:spChg chg="mod">
          <ac:chgData name="Bonita Searle-Barnes" userId="S::bonita.searle-barnes@eal.org.uk::e782127f-826a-4a83-a372-afedaa2e0d4f" providerId="AD" clId="Web-{BF2B64D5-B3CC-6582-F163-4603FC87F926}" dt="2025-10-14T10:43:48.958" v="0" actId="20577"/>
          <ac:spMkLst>
            <pc:docMk/>
            <pc:sldMk cId="4139293381" sldId="462"/>
            <ac:spMk id="3" creationId="{C071156A-2242-124B-AF49-34A979232ED8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0-28T11:17:48.038" v="18" actId="1076"/>
      <pc:docMkLst>
        <pc:docMk/>
      </pc:docMkLst>
      <pc:sldChg chg="addSp modSp mod">
        <pc:chgData name="Hazell, Danielle" userId="16322be0-50ef-46ff-b0c0-d304bc10d5d2" providerId="ADAL" clId="{E6D12E1F-DF63-450C-A9ED-E72C5F6C045B}" dt="2025-10-22T14:51:26.650" v="8" actId="1076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0-22T14:51:26.650" v="8" actId="1076"/>
          <ac:spMkLst>
            <pc:docMk/>
            <pc:sldMk cId="2402489006" sldId="512"/>
            <ac:spMk id="2" creationId="{E1588861-E85C-3D08-71A0-439209FABD70}"/>
          </ac:spMkLst>
        </pc:spChg>
        <pc:spChg chg="mod">
          <ac:chgData name="Hazell, Danielle" userId="16322be0-50ef-46ff-b0c0-d304bc10d5d2" providerId="ADAL" clId="{E6D12E1F-DF63-450C-A9ED-E72C5F6C045B}" dt="2025-10-22T14:51:22.791" v="6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addSp delSp modSp mod">
        <pc:chgData name="Hazell, Danielle" userId="16322be0-50ef-46ff-b0c0-d304bc10d5d2" providerId="ADAL" clId="{E6D12E1F-DF63-450C-A9ED-E72C5F6C045B}" dt="2025-10-28T11:17:48.038" v="18" actId="1076"/>
        <pc:sldMkLst>
          <pc:docMk/>
          <pc:sldMk cId="2662159945" sldId="868"/>
        </pc:sldMkLst>
        <pc:picChg chg="add del mod">
          <ac:chgData name="Hazell, Danielle" userId="16322be0-50ef-46ff-b0c0-d304bc10d5d2" providerId="ADAL" clId="{E6D12E1F-DF63-450C-A9ED-E72C5F6C045B}" dt="2025-10-28T11:17:43.499" v="15" actId="478"/>
          <ac:picMkLst>
            <pc:docMk/>
            <pc:sldMk cId="2662159945" sldId="868"/>
            <ac:picMk id="6" creationId="{4F73BC3D-7729-E2E8-5DB0-D56224641C29}"/>
          </ac:picMkLst>
        </pc:picChg>
        <pc:picChg chg="add mod">
          <ac:chgData name="Hazell, Danielle" userId="16322be0-50ef-46ff-b0c0-d304bc10d5d2" providerId="ADAL" clId="{E6D12E1F-DF63-450C-A9ED-E72C5F6C045B}" dt="2025-10-28T11:17:48.038" v="18" actId="1076"/>
          <ac:picMkLst>
            <pc:docMk/>
            <pc:sldMk cId="2662159945" sldId="868"/>
            <ac:picMk id="1026" creationId="{D17BC0D5-C870-24B3-3A40-EB705E7D412C}"/>
          </ac:picMkLst>
        </pc:picChg>
      </pc:sldChg>
      <pc:sldMasterChg chg="addSp delSp modSp mod">
        <pc:chgData name="Hazell, Danielle" userId="16322be0-50ef-46ff-b0c0-d304bc10d5d2" providerId="ADAL" clId="{E6D12E1F-DF63-450C-A9ED-E72C5F6C045B}" dt="2025-10-17T14:55:58.807" v="5" actId="1076"/>
        <pc:sldMasterMkLst>
          <pc:docMk/>
          <pc:sldMasterMk cId="1337350340" sldId="2147483661"/>
        </pc:sldMasterMkLst>
        <pc:spChg chg="add mod">
          <ac:chgData name="Hazell, Danielle" userId="16322be0-50ef-46ff-b0c0-d304bc10d5d2" providerId="ADAL" clId="{E6D12E1F-DF63-450C-A9ED-E72C5F6C045B}" dt="2025-10-17T14:55:58.807" v="5" actId="1076"/>
          <ac:spMkLst>
            <pc:docMk/>
            <pc:sldMasterMk cId="1337350340" sldId="2147483661"/>
            <ac:spMk id="2" creationId="{4987E8D9-377B-AB1D-8A32-2882D85AB09F}"/>
          </ac:spMkLst>
        </pc:spChg>
        <pc:spChg chg="add mod">
          <ac:chgData name="Hazell, Danielle" userId="16322be0-50ef-46ff-b0c0-d304bc10d5d2" providerId="ADAL" clId="{E6D12E1F-DF63-450C-A9ED-E72C5F6C045B}" dt="2025-10-17T14:55:58.807" v="5" actId="1076"/>
          <ac:spMkLst>
            <pc:docMk/>
            <pc:sldMasterMk cId="1337350340" sldId="2147483661"/>
            <ac:spMk id="5" creationId="{12A05E16-C31E-E0B1-F9BA-6CA1198C9AE5}"/>
          </ac:spMkLst>
        </pc:spChg>
        <pc:picChg chg="add mod">
          <ac:chgData name="Hazell, Danielle" userId="16322be0-50ef-46ff-b0c0-d304bc10d5d2" providerId="ADAL" clId="{E6D12E1F-DF63-450C-A9ED-E72C5F6C045B}" dt="2025-10-17T14:55:58.807" v="5" actId="1076"/>
          <ac:picMkLst>
            <pc:docMk/>
            <pc:sldMasterMk cId="1337350340" sldId="2147483661"/>
            <ac:picMk id="4" creationId="{4D501824-D9B0-C525-F662-3787B202B144}"/>
          </ac:picMkLst>
        </pc:picChg>
        <pc:picChg chg="add mod">
          <ac:chgData name="Hazell, Danielle" userId="16322be0-50ef-46ff-b0c0-d304bc10d5d2" providerId="ADAL" clId="{E6D12E1F-DF63-450C-A9ED-E72C5F6C045B}" dt="2025-10-17T14:55:58.807" v="5" actId="1076"/>
          <ac:picMkLst>
            <pc:docMk/>
            <pc:sldMasterMk cId="1337350340" sldId="2147483661"/>
            <ac:picMk id="7" creationId="{9F3B6811-98F9-78F6-2493-AACB6F69F7B0}"/>
          </ac:picMkLst>
        </pc:picChg>
        <pc:picChg chg="add mod">
          <ac:chgData name="Hazell, Danielle" userId="16322be0-50ef-46ff-b0c0-d304bc10d5d2" providerId="ADAL" clId="{E6D12E1F-DF63-450C-A9ED-E72C5F6C045B}" dt="2025-10-17T14:55:58.807" v="5" actId="1076"/>
          <ac:picMkLst>
            <pc:docMk/>
            <pc:sldMasterMk cId="1337350340" sldId="2147483661"/>
            <ac:picMk id="13" creationId="{03A5C67B-1442-75DD-1FD1-C13DC74E6186}"/>
          </ac:picMkLst>
        </pc:picChg>
      </pc:sldMasterChg>
    </pc:docChg>
  </pc:docChgLst>
  <pc:docChgLst>
    <pc:chgData name="Bonita Searle-Barnes" userId="e782127f-826a-4a83-a372-afedaa2e0d4f" providerId="ADAL" clId="{FA3BD239-4B9A-4CBA-8CF5-F7BFBEA885D5}"/>
    <pc:docChg chg="custSel modSld modMainMaster">
      <pc:chgData name="Bonita Searle-Barnes" userId="e782127f-826a-4a83-a372-afedaa2e0d4f" providerId="ADAL" clId="{FA3BD239-4B9A-4CBA-8CF5-F7BFBEA885D5}" dt="2025-10-14T13:54:21.074" v="49" actId="114"/>
      <pc:docMkLst>
        <pc:docMk/>
      </pc:docMkLst>
      <pc:sldChg chg="modSp mod">
        <pc:chgData name="Bonita Searle-Barnes" userId="e782127f-826a-4a83-a372-afedaa2e0d4f" providerId="ADAL" clId="{FA3BD239-4B9A-4CBA-8CF5-F7BFBEA885D5}" dt="2025-10-14T10:31:09.184" v="0" actId="6549"/>
        <pc:sldMkLst>
          <pc:docMk/>
          <pc:sldMk cId="4139293381" sldId="462"/>
        </pc:sldMkLst>
        <pc:spChg chg="mod">
          <ac:chgData name="Bonita Searle-Barnes" userId="e782127f-826a-4a83-a372-afedaa2e0d4f" providerId="ADAL" clId="{FA3BD239-4B9A-4CBA-8CF5-F7BFBEA885D5}" dt="2025-10-14T10:31:09.184" v="0" actId="6549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Bonita Searle-Barnes" userId="e782127f-826a-4a83-a372-afedaa2e0d4f" providerId="ADAL" clId="{FA3BD239-4B9A-4CBA-8CF5-F7BFBEA885D5}" dt="2025-10-14T10:33:50.928" v="48" actId="20577"/>
        <pc:sldMkLst>
          <pc:docMk/>
          <pc:sldMk cId="3661908118" sldId="837"/>
        </pc:sldMkLst>
        <pc:spChg chg="mod">
          <ac:chgData name="Bonita Searle-Barnes" userId="e782127f-826a-4a83-a372-afedaa2e0d4f" providerId="ADAL" clId="{FA3BD239-4B9A-4CBA-8CF5-F7BFBEA885D5}" dt="2025-10-14T10:33:50.928" v="4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Bonita Searle-Barnes" userId="e782127f-826a-4a83-a372-afedaa2e0d4f" providerId="ADAL" clId="{FA3BD239-4B9A-4CBA-8CF5-F7BFBEA885D5}" dt="2025-10-14T10:33:14.941" v="18" actId="948"/>
        <pc:sldMkLst>
          <pc:docMk/>
          <pc:sldMk cId="3046870871" sldId="876"/>
        </pc:sldMkLst>
        <pc:spChg chg="mod">
          <ac:chgData name="Bonita Searle-Barnes" userId="e782127f-826a-4a83-a372-afedaa2e0d4f" providerId="ADAL" clId="{FA3BD239-4B9A-4CBA-8CF5-F7BFBEA885D5}" dt="2025-10-14T10:33:14.941" v="18" actId="948"/>
          <ac:spMkLst>
            <pc:docMk/>
            <pc:sldMk cId="3046870871" sldId="876"/>
            <ac:spMk id="4" creationId="{DFA8A2E6-FC79-7A22-68F3-A6D957CFB6C6}"/>
          </ac:spMkLst>
        </pc:spChg>
      </pc:sldChg>
      <pc:sldChg chg="modSp mod">
        <pc:chgData name="Bonita Searle-Barnes" userId="e782127f-826a-4a83-a372-afedaa2e0d4f" providerId="ADAL" clId="{FA3BD239-4B9A-4CBA-8CF5-F7BFBEA885D5}" dt="2025-10-14T10:32:26.790" v="16"/>
        <pc:sldMkLst>
          <pc:docMk/>
          <pc:sldMk cId="2967888270" sldId="883"/>
        </pc:sldMkLst>
        <pc:picChg chg="mod">
          <ac:chgData name="Bonita Searle-Barnes" userId="e782127f-826a-4a83-a372-afedaa2e0d4f" providerId="ADAL" clId="{FA3BD239-4B9A-4CBA-8CF5-F7BFBEA885D5}" dt="2025-10-14T10:32:26.790" v="16"/>
          <ac:picMkLst>
            <pc:docMk/>
            <pc:sldMk cId="2967888270" sldId="883"/>
            <ac:picMk id="6" creationId="{3FB810B4-7731-2B2B-E0A5-6B2380546695}"/>
          </ac:picMkLst>
        </pc:picChg>
      </pc:sldChg>
      <pc:sldMasterChg chg="modSp mod">
        <pc:chgData name="Bonita Searle-Barnes" userId="e782127f-826a-4a83-a372-afedaa2e0d4f" providerId="ADAL" clId="{FA3BD239-4B9A-4CBA-8CF5-F7BFBEA885D5}" dt="2025-10-14T13:54:21.074" v="49" actId="114"/>
        <pc:sldMasterMkLst>
          <pc:docMk/>
          <pc:sldMasterMk cId="1337350340" sldId="2147483661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685800"/>
            <a:ext cx="61341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B9EFA-9E56-3D79-3959-23BC2BFB6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4C1BC9-F774-EB4D-C7DB-93188674D0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CF9A43-1F09-DDAD-F2BE-67477B8DF9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7C0A3-CE30-8C25-BB85-6A39B5425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010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9594A-D04E-900E-C2AE-41856729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B5937-A9BC-F9D7-FE3C-9F35BAFD0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FCC00D-AEFB-29C8-0BAF-1BF7AA618C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96B05-E39C-4DCD-6462-B4D65BC84C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497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1A645-ECC4-E1F0-46FB-C617CFC8A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0F110E-FABC-F2EF-E7FD-598E90F76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E6D45D-7311-0687-BC85-97017EE07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1BA12-0AA1-FCA0-2B92-E798AE83C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57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2CCE0-5F6A-105D-E09A-0912EC55B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7896C9-D52E-7AE2-8E86-EC159E8852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90EA96-7BB3-B4E4-7D2A-66F34C2C31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7, Section 701, page 244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7A4A8-17D4-4AF4-E8DF-4E3C009D2D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067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DDAA4-A648-9C4F-7DC4-07ED3060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F71A4-BE02-45B4-E027-A52528E3C6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577A4B-8237-290E-0B16-8A2677268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9BA32-E7CA-E5FA-D24B-B889AC4010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325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E0D72-BB27-E373-E661-474BBAD21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C96494-BA21-61AB-782F-D3592FD03E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5B36AF-85E9-35BE-A26F-CB42AF93F1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www.iec.ch</a:t>
            </a:r>
            <a:r>
              <a:rPr lang="en-US" dirty="0"/>
              <a:t>/</a:t>
            </a:r>
            <a:r>
              <a:rPr lang="en-US" dirty="0" err="1"/>
              <a:t>ip</a:t>
            </a:r>
            <a:r>
              <a:rPr lang="en-US" dirty="0"/>
              <a:t>-ratings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271FE5-85DA-2901-66B2-8B3DB7C588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551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C983F-8074-0EEE-B0E5-CBAA8E5DE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8454C4-749F-9E41-707A-DE4245E279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F75FC9-4A4A-2660-9DD6-77544FC2E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7, Section 701, page 244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F1D5D-DF32-A8F9-28C7-F3DAD97E51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052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795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401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places/environments pose higher risk → they need extra rules on top of Parts 4–6.</a:t>
            </a:r>
          </a:p>
          <a:p>
            <a:r>
              <a:rPr lang="en-US" dirty="0"/>
              <a:t>Part 7 gives location-specific requirements for design, installation, inspection &amp; testing.</a:t>
            </a:r>
          </a:p>
          <a:p>
            <a:r>
              <a:rPr lang="en-US" dirty="0"/>
              <a:t>Always apply the general rules first, then add the relevant Part 7 section.</a:t>
            </a:r>
          </a:p>
          <a:p>
            <a:r>
              <a:rPr lang="en-US" dirty="0"/>
              <a:t>Competence matters: certain locations (e.g. medical, marinas, EV, pools/saunas, fairgrounds) may require specialist training/experience beyond a standard qualification.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534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BB6BF-4BFD-7A42-B126-E2F82C940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2208B3-4074-0804-4447-5419F86ED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3C70-8E4C-DEEF-927A-B2161AEA6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list is taken from the BS 7671 contents. For each section, start with GN7; add GN1/GN2/GN3/GN5/GN8 as needed for device selection, isolation, testing, shock protection and bonding. Use Appendix 5 to set environmental codes (water/cleaning, corrosion, mechanical risk), Appendix 4 for cable/volt-drop calcs, Appendix 6 for certification.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73D9D6-2B73-67BE-1A19-8CF6CF9052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760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15136-EB47-474A-B194-7F7E4F719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0F0E42-DFB3-9194-23CC-AAE35B4D1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D23839-BE3D-036C-BEF3-20238EF2D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7, Section 701, pages 242–246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E2788-2468-1E52-4AC7-6AD885AFD5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304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0CF55-E9F1-8399-CD07-0CAA5B04B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B12F3-D95F-33EB-ED64-A7B94A4B2D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4627F2-D414-540E-93A5-021CF5F9B9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3A80D0-53F8-8AAB-3BF3-78C6E3F5F1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87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5A112-8BC6-9B21-65FC-BD6927D4E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2F1573-0F23-D752-411C-45E738C782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AFA87-5F18-EDA9-7132-08198ECA5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and next 2 show these zones.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928CC-496D-848B-D9D3-AF4A2E1C7D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070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6130-C579-8097-2D4C-37C54AFA1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B3117E-7BB2-120A-B9D4-2445F02EB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AD51DF-376F-0D18-971A-32144F8802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and next 2 show these zones.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51468-59F6-6934-DF5E-E5A4D584F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400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50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30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10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418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89601"/>
            <a:ext cx="5885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0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000" baseline="0" dirty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-1" y="808331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endParaRPr lang="en-GB" sz="2008"/>
          </a:p>
        </p:txBody>
      </p:sp>
      <p:pic>
        <p:nvPicPr>
          <p:cNvPr id="4" name="Picture 3" descr="A red arrow pointing up&#10;&#10;AI-generated content may be incorrect.">
            <a:extLst>
              <a:ext uri="{FF2B5EF4-FFF2-40B4-BE49-F238E27FC236}">
                <a16:creationId xmlns:a16="http://schemas.microsoft.com/office/drawing/2014/main" id="{4D501824-D9B0-C525-F662-3787B202B144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40" y="222919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2">
            <a:extLst>
              <a:ext uri="{FF2B5EF4-FFF2-40B4-BE49-F238E27FC236}">
                <a16:creationId xmlns:a16="http://schemas.microsoft.com/office/drawing/2014/main" id="{12A05E16-C31E-E0B1-F9BA-6CA1198C9A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78" y="119943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Electrotechnical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9F3B6811-98F9-78F6-2493-AACB6F69F7B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1" y="209488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3A5C67B-1442-75DD-1FD1-C13DC74E618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8534" y="229466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Electrotechnical Engineering</a:t>
            </a:r>
          </a:p>
          <a:p>
            <a:pPr marL="0" indent="0" defTabSz="60803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800" b="1" dirty="0">
              <a:solidFill>
                <a:srgbClr val="170130"/>
              </a:solidFill>
              <a:latin typeface="Arial"/>
              <a:ea typeface="ＭＳ Ｐゴシック"/>
              <a:cs typeface="Arial"/>
            </a:endParaRP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K1.6 Special installations and locations specified in national standards</a:t>
            </a: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8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1.6:</a:t>
            </a:r>
            <a:r>
              <a:rPr lang="en-GB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Special locations</a:t>
            </a:r>
            <a:r>
              <a:rPr lang="en-GB" dirty="0"/>
              <a:t>16 Equipment adjustments as required by installation standards to ensure correct function</a:t>
            </a:r>
            <a:r>
              <a:rPr lang="en-GB" sz="2800" dirty="0"/>
              <a:t> </a:t>
            </a: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42EA7-4E3E-C13E-4F85-FBFD6EDD9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5B1CB1-E3A6-8B68-D59C-44A962898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Zones within a location containing a bath or shower </a:t>
            </a:r>
          </a:p>
        </p:txBody>
      </p:sp>
      <p:pic>
        <p:nvPicPr>
          <p:cNvPr id="8" name="Picture 7" descr="A diagram of a room with a height and height&#10;&#10;Description automatically generated with medium confidence">
            <a:extLst>
              <a:ext uri="{FF2B5EF4-FFF2-40B4-BE49-F238E27FC236}">
                <a16:creationId xmlns:a16="http://schemas.microsoft.com/office/drawing/2014/main" id="{7F2BB91A-2DEB-4F20-DD03-AEC21B734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945" y="1706423"/>
            <a:ext cx="7231117" cy="421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54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6DA82-F600-FE2D-B8B5-C6BCF115A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0CF49A-1E98-ADC7-51F2-6CE36626D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Some examples of how these codes are used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60BB6B-3285-1DC7-90E7-4C508E9444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1285461" cy="4140000"/>
          </a:xfrm>
        </p:spPr>
        <p:txBody>
          <a:bodyPr/>
          <a:lstStyle/>
          <a:p>
            <a:pPr>
              <a:spcBef>
                <a:spcPts val="1330"/>
              </a:spcBef>
            </a:pPr>
            <a:r>
              <a:rPr lang="en-GB" b="1" dirty="0"/>
              <a:t>Lights for Zone 0: </a:t>
            </a:r>
            <a:r>
              <a:rPr lang="en-GB" dirty="0"/>
              <a:t>If you wish to include ground lights in your shower enclosure, the fitting must have a minimum rating of IPX7 and be completely immersion-proof.</a:t>
            </a:r>
            <a:br>
              <a:rPr lang="en-GB" dirty="0"/>
            </a:br>
            <a:r>
              <a:rPr lang="en-GB" b="1" dirty="0"/>
              <a:t>Lights for Zone 1: </a:t>
            </a:r>
            <a:r>
              <a:rPr lang="en-GB" dirty="0"/>
              <a:t>In this zone, a minimum rating of IPX4 is required, but it is generally accepted that IPX5 will be used. Most shower lights are rated at IPX5. </a:t>
            </a:r>
          </a:p>
          <a:p>
            <a:pPr marL="342900" indent="-342900">
              <a:lnSpc>
                <a:spcPct val="5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en-GB" dirty="0"/>
              <a:t>Light Zone 1 is the area above the bath or shower to a height of 2.25m. </a:t>
            </a:r>
          </a:p>
          <a:p>
            <a:pPr marL="342900" indent="-342900">
              <a:lnSpc>
                <a:spcPct val="5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en-GB" dirty="0"/>
              <a:t>An IPX4 will ensure that the fitting is protected against any spray. </a:t>
            </a:r>
          </a:p>
          <a:p>
            <a:pPr marL="342900" indent="-342900">
              <a:lnSpc>
                <a:spcPct val="10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en-GB" dirty="0"/>
              <a:t>If the light uses 230V, it should be protected 30mA RCD (residual current device) to guard the circuit in this zone. </a:t>
            </a:r>
          </a:p>
          <a:p>
            <a:pPr marL="342900" indent="-342900">
              <a:lnSpc>
                <a:spcPct val="50000"/>
              </a:lnSpc>
              <a:spcBef>
                <a:spcPts val="1330"/>
              </a:spcBef>
              <a:buFont typeface="Arial" panose="020B0604020202020204" pitchFamily="34" charset="0"/>
              <a:buChar char="•"/>
            </a:pPr>
            <a:r>
              <a:rPr lang="en-GB" dirty="0"/>
              <a:t>A 30mA RCD must protect all circuits in a bathroom.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0017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9ADD5-19D8-52D7-A55A-BB8F0CDF1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B32E27-65F4-3131-9656-B6517BB8A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Continued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E44E81-2138-F242-A117-8E6578F081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1716770" cy="4140000"/>
          </a:xfrm>
        </p:spPr>
        <p:txBody>
          <a:bodyPr/>
          <a:lstStyle/>
          <a:p>
            <a:pPr>
              <a:spcBef>
                <a:spcPts val="1330"/>
              </a:spcBef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Lights for Zone 2: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You should have a minimum of IPX4 for lights in this zone.</a:t>
            </a:r>
          </a:p>
          <a:p>
            <a:pPr>
              <a:spcBef>
                <a:spcPts val="1330"/>
              </a:spcBef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Outside zones: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This is any area that falls outside Zones 0, 1 and 2. This area does not require an IP rating as these should not come into contact with water, but would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 suggest a minimum IPX4 due to the environment and steam, 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9865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34534-227C-27ED-359E-C6551E0EC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643B77-18F7-F97B-147E-8003027EC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Equipment fitted in a bath or shower room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98E29-E54D-5D13-EA8B-A38FBF9816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1716770" cy="4140000"/>
          </a:xfrm>
        </p:spPr>
        <p:txBody>
          <a:bodyPr/>
          <a:lstStyle/>
          <a:p>
            <a:r>
              <a:rPr lang="en-GB" dirty="0"/>
              <a:t>Equipment fitted in a bath or shower room must comply to the data shown below.</a:t>
            </a:r>
          </a:p>
          <a:p>
            <a:r>
              <a:rPr lang="en-GB" b="1" dirty="0"/>
              <a:t>701.512.2 External influences</a:t>
            </a:r>
            <a:br>
              <a:rPr lang="en-GB" b="1" dirty="0"/>
            </a:br>
            <a:r>
              <a:rPr lang="en-GB" dirty="0"/>
              <a:t>Installed electrical equipment shall have at least the following degrees of protection:</a:t>
            </a:r>
          </a:p>
          <a:p>
            <a:pPr marL="190350" indent="-514350">
              <a:spcAft>
                <a:spcPts val="0"/>
              </a:spcAft>
              <a:buClr>
                <a:srgbClr val="000000"/>
              </a:buClr>
              <a:buFont typeface="+mj-lt"/>
              <a:buAutoNum type="romanLcPeriod"/>
            </a:pPr>
            <a:r>
              <a:rPr lang="en-GB" dirty="0"/>
              <a:t>In zone 0: IPX7</a:t>
            </a:r>
          </a:p>
          <a:p>
            <a:pPr marL="190350" indent="-514350">
              <a:spcAft>
                <a:spcPts val="0"/>
              </a:spcAft>
              <a:buClr>
                <a:srgbClr val="000000"/>
              </a:buClr>
              <a:buFont typeface="+mj-lt"/>
              <a:buAutoNum type="romanLcPeriod"/>
            </a:pPr>
            <a:r>
              <a:rPr lang="en-GB" dirty="0"/>
              <a:t>In zones 1 and 2: IPX4.</a:t>
            </a:r>
          </a:p>
          <a:p>
            <a:r>
              <a:rPr lang="en-GB" dirty="0"/>
              <a:t>This requirement does not apply to shaver supply units complying with BS EN 61558-2-5 installed in zone 2 and located where direct spray from showers is unlikely.</a:t>
            </a:r>
          </a:p>
          <a:p>
            <a:r>
              <a:rPr lang="en-GB" dirty="0"/>
              <a:t>Electrical equipment exposed to water jets, e.g. for cleaning purposes, shall have a degree of protection of at least IPX5.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7507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8E32E-6F88-7A7E-3836-DC7E5038B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5657DE-4ABA-27E0-EDE7-2A46D7869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48712"/>
            <a:ext cx="11628452" cy="646331"/>
          </a:xfrm>
        </p:spPr>
        <p:txBody>
          <a:bodyPr/>
          <a:lstStyle/>
          <a:p>
            <a:r>
              <a:rPr lang="en-GB" dirty="0"/>
              <a:t>IP codes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6CD674-0439-996E-93C0-CDDCFBD92217}"/>
              </a:ext>
            </a:extLst>
          </p:cNvPr>
          <p:cNvSpPr txBox="1"/>
          <p:nvPr/>
        </p:nvSpPr>
        <p:spPr>
          <a:xfrm>
            <a:off x="360000" y="1839310"/>
            <a:ext cx="109833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Where, during erection, an enclosure or barrier is provided, to afford protection from direct contact, a degree of protection not less than IP2X or IPXXB is required. Also, accessible horizontal top surfaces shall have a degree of protection equivalent to IP4X.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2400" dirty="0"/>
              <a:t>While not every piece of factory-built equipment will automatically have an IP rating, where there's a risk of dust, water, or other intrusions, adhering to IP codes is a crucial step for safety, reliability, and regulatory compliance. 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Arial"/>
                <a:cs typeface="Arial"/>
              </a:rPr>
              <a:t>Summary: </a:t>
            </a:r>
            <a:r>
              <a:rPr lang="en-GB" sz="2400" dirty="0"/>
              <a:t>IP codes determine the degree of protection given by the equipment that is installed against both solids and liquids.</a:t>
            </a:r>
            <a:endParaRPr lang="en-GB" alt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65432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D79B3-C184-2E40-57A2-1F1951A4B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13095D-9315-70C8-E161-A07D6F236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IP ratings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A8A2E6-FC79-7A22-68F3-A6D957CFB6C6}"/>
              </a:ext>
            </a:extLst>
          </p:cNvPr>
          <p:cNvSpPr txBox="1"/>
          <p:nvPr/>
        </p:nvSpPr>
        <p:spPr>
          <a:xfrm>
            <a:off x="360000" y="1605553"/>
            <a:ext cx="10904483" cy="357559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IP2x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Protected against solid objects of 12.5mm diameter or greater</a:t>
            </a:r>
          </a:p>
          <a:p>
            <a:pPr>
              <a:lnSpc>
                <a:spcPct val="110000"/>
              </a:lnSpc>
              <a:spcBef>
                <a:spcPct val="50000"/>
              </a:spcBef>
              <a:spcAft>
                <a:spcPts val="1200"/>
              </a:spcAft>
            </a:pPr>
            <a:r>
              <a:rPr lang="en-GB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IP4x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Protected against solid objects of 1.0mm diameter or greater on horizontal surfaces</a:t>
            </a:r>
          </a:p>
          <a:p>
            <a:r>
              <a:rPr lang="en-GB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IPx5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Protected against </a:t>
            </a:r>
            <a:r>
              <a:rPr lang="en-GB" sz="2400" dirty="0"/>
              <a:t>jets of water from any direction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IPx7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Protected </a:t>
            </a:r>
            <a:r>
              <a:rPr lang="en-GB" sz="2400" dirty="0"/>
              <a:t>for temporary immersed enclosure</a:t>
            </a: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IPx8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Protected against total submersion; e.g. equipment installed in Zone 0 of a swimming pool</a:t>
            </a:r>
          </a:p>
        </p:txBody>
      </p:sp>
    </p:spTree>
    <p:extLst>
      <p:ext uri="{BB962C8B-B14F-4D97-AF65-F5344CB8AC3E}">
        <p14:creationId xmlns:p14="http://schemas.microsoft.com/office/powerpoint/2010/main" val="3046870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B6A6-7A81-6FBC-0A72-7FABF3FF1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9B42E3-EC27-28ED-3F46-57FE0854F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Appendix 5 of BS7671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D5098-9DBA-5947-16D7-7247A98177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0959640" cy="4140000"/>
          </a:xfrm>
        </p:spPr>
        <p:txBody>
          <a:bodyPr/>
          <a:lstStyle/>
          <a:p>
            <a:r>
              <a:rPr lang="en-GB" b="1" dirty="0"/>
              <a:t>Classifications of external influences:</a:t>
            </a:r>
            <a:r>
              <a:rPr lang="en-GB" dirty="0"/>
              <a:t> This allows the identification of all aspects of external influences under the three main categories of: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environment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utilisation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construction of buildings.</a:t>
            </a:r>
          </a:p>
          <a:p>
            <a:r>
              <a:rPr lang="en-GB" dirty="0"/>
              <a:t>IP ratings have a direct relationship with the classification of external influences listed in Appendix 5 of BS 7671.</a:t>
            </a:r>
          </a:p>
          <a:p>
            <a:endParaRPr lang="en-GB" dirty="0"/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622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>
                <a:ea typeface="ＭＳ Ｐゴシック"/>
              </a:rPr>
              <a:t> why Part 7 exists and how it adds to Parts 4-6 for higher-risk </a:t>
            </a:r>
            <a:r>
              <a:rPr lang="en-GB" dirty="0">
                <a:ea typeface="ＭＳ Ｐゴシック"/>
              </a:rPr>
              <a:t>locations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 the BS 7671 Part 7 sections relevant to typical sites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Recognise</a:t>
            </a:r>
            <a:r>
              <a:rPr lang="en-GB" dirty="0"/>
              <a:t> when the work is beyond non-specialist competence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581936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E1588861-E85C-3D08-71A0-439209FABD70}"/>
              </a:ext>
            </a:extLst>
          </p:cNvPr>
          <p:cNvSpPr txBox="1"/>
          <p:nvPr/>
        </p:nvSpPr>
        <p:spPr>
          <a:xfrm>
            <a:off x="467358" y="3710893"/>
            <a:ext cx="1130490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Copyright in this document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 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 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dirty="0"/>
              <a:t>hy do you believe there is a need for extra regulations for special locations such as caravan parks on swimming pools?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  <a:endParaRPr lang="en-GB" b="1" dirty="0">
              <a:latin typeface="Arial"/>
              <a:cs typeface="Arial"/>
            </a:endParaRP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 dirty="0">
                <a:ea typeface="ＭＳ Ｐゴシック"/>
              </a:rPr>
              <a:t> why Part 7 exists and how it adds to Parts 4-6 for higher-risk locations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 the BS 7671 Part 7 sections relevant to typical sites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Recognise</a:t>
            </a:r>
            <a:r>
              <a:rPr lang="en-GB" dirty="0"/>
              <a:t> when the work is beyond non-specialist competence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855F4-08BE-DE59-B3A3-1C0C6C344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8DAB4F-88BF-86D1-4FEF-CA40C3CC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Part 7: Why it exists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EC214B-A459-5D03-F5DB-6738667BA8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0468866" cy="4140000"/>
          </a:xfrm>
        </p:spPr>
        <p:txBody>
          <a:bodyPr/>
          <a:lstStyle/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ea typeface="ＭＳ Ｐゴシック"/>
                <a:cs typeface="Arial"/>
              </a:rPr>
              <a:t>Some places/environments pose higher risk; they need extra rules on top of Parts </a:t>
            </a:r>
            <a:r>
              <a:rPr lang="en-GB" dirty="0">
                <a:latin typeface="Arial"/>
                <a:ea typeface="ＭＳ Ｐゴシック"/>
                <a:cs typeface="Arial"/>
              </a:rPr>
              <a:t>4-6</a:t>
            </a:r>
            <a:r>
              <a:rPr lang="en-GB" b="0" i="0" dirty="0">
                <a:effectLst/>
                <a:latin typeface="Arial"/>
                <a:ea typeface="ＭＳ Ｐゴシック"/>
                <a:cs typeface="Arial"/>
              </a:rPr>
              <a:t>.</a:t>
            </a:r>
          </a:p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Part 7 gives location-specific requirements for design, installation, inspection &amp; testing.</a:t>
            </a:r>
          </a:p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Always apply the general rules first, then add the relevant Part 7 section.</a:t>
            </a:r>
          </a:p>
          <a:p>
            <a:pPr marL="342900" indent="-342900" algn="l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Competence matters: certain locations (e.g. medical, marinas, EV, pools/saunas, fairgrounds) may require specialist training/experience beyond a standard qualification.</a:t>
            </a:r>
          </a:p>
        </p:txBody>
      </p:sp>
    </p:spTree>
    <p:extLst>
      <p:ext uri="{BB962C8B-B14F-4D97-AF65-F5344CB8AC3E}">
        <p14:creationId xmlns:p14="http://schemas.microsoft.com/office/powerpoint/2010/main" val="1696455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02F23-3D67-CBC2-06FC-778D474A7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CBC2E7-651A-A964-B8B0-F8518246D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86" y="796398"/>
            <a:ext cx="11628452" cy="1200329"/>
          </a:xfrm>
        </p:spPr>
        <p:txBody>
          <a:bodyPr/>
          <a:lstStyle/>
          <a:p>
            <a:r>
              <a:rPr lang="en-GB" dirty="0"/>
              <a:t>Special installations and locations as identified in </a:t>
            </a:r>
            <a:br>
              <a:rPr lang="en-GB" dirty="0"/>
            </a:br>
            <a:r>
              <a:rPr lang="en-GB" dirty="0"/>
              <a:t>Part 7 of BS 7671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A5A801-2EC1-0851-A4AE-DED58038A11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21" y="2136331"/>
            <a:ext cx="10844027" cy="4140000"/>
          </a:xfrm>
        </p:spPr>
        <p:txBody>
          <a:bodyPr/>
          <a:lstStyle/>
          <a:p>
            <a:pPr algn="l"/>
            <a:r>
              <a:rPr lang="en-GB" b="0" i="0" dirty="0">
                <a:effectLst/>
                <a:latin typeface="Arial"/>
                <a:cs typeface="Arial"/>
              </a:rPr>
              <a:t>There are many areas where we have to identify that there may be higher risks to the user</a:t>
            </a:r>
            <a:r>
              <a:rPr lang="en-GB" dirty="0">
                <a:latin typeface="Arial"/>
                <a:cs typeface="Arial"/>
              </a:rPr>
              <a:t>.</a:t>
            </a:r>
          </a:p>
          <a:p>
            <a:pPr algn="l"/>
            <a:r>
              <a:rPr lang="en-GB" b="0" i="0" dirty="0">
                <a:effectLst/>
                <a:latin typeface="Arial"/>
                <a:cs typeface="Arial"/>
              </a:rPr>
              <a:t>BS 7671 lists special installations or locations where we need to ensure: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additional protection or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specialised equipment or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additional installation processes.</a:t>
            </a:r>
          </a:p>
        </p:txBody>
      </p:sp>
    </p:spTree>
    <p:extLst>
      <p:ext uri="{BB962C8B-B14F-4D97-AF65-F5344CB8AC3E}">
        <p14:creationId xmlns:p14="http://schemas.microsoft.com/office/powerpoint/2010/main" val="3885899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A098B-5BC5-2F90-81A2-33CAE997C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11D82B-7A80-4964-4E4F-9A137A6DE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Example: Section 701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94CB67-2D82-654E-B6BA-A8FBF78693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7070813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Section 701: Locations containing a bath or shower.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This section details many areas of this environment and clearly highlights zones within this area.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Specialised equipment will need to be installed within some zones.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These items of equipment will have to have a specific level of protection against water ingress.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17BC0D5-C870-24B3-3A40-EB705E7D4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867" y="2013492"/>
            <a:ext cx="4231757" cy="281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159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4FDB7-9F32-057A-24E7-E5FB309D7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39865F-AB0B-E5BA-EEF0-3B400DDF2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IP ratings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361D21-EAAC-C92F-C802-21409C8E94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28621"/>
            <a:ext cx="9802531" cy="4211379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This type of protection is deemed to have a certain ‘IP’ code/protection attributed to them, which will be covered within this learning outcome.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This is known as the International Protection Marking, created by the Electrotechnical Commission (IEC).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8995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E7F03-6C50-67F6-A793-6E8EBD27F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FCFEE8-FBC3-878F-03A5-DD241845DD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50373" y="843674"/>
            <a:ext cx="6642538" cy="515318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558F815-2774-9F18-7225-69E9A0A8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49" y="959222"/>
            <a:ext cx="11628452" cy="1754326"/>
          </a:xfrm>
        </p:spPr>
        <p:txBody>
          <a:bodyPr/>
          <a:lstStyle/>
          <a:p>
            <a:r>
              <a:rPr lang="en-GB" dirty="0"/>
              <a:t>Zones within a location</a:t>
            </a:r>
            <a:br>
              <a:rPr lang="en-GB" dirty="0"/>
            </a:br>
            <a:r>
              <a:rPr lang="en-GB" dirty="0"/>
              <a:t>containing a bath or </a:t>
            </a:r>
            <a:br>
              <a:rPr lang="en-GB" dirty="0"/>
            </a:br>
            <a:r>
              <a:rPr lang="en-GB" dirty="0"/>
              <a:t>shower </a:t>
            </a:r>
          </a:p>
        </p:txBody>
      </p:sp>
    </p:spTree>
    <p:extLst>
      <p:ext uri="{BB962C8B-B14F-4D97-AF65-F5344CB8AC3E}">
        <p14:creationId xmlns:p14="http://schemas.microsoft.com/office/powerpoint/2010/main" val="1556773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AF902-5892-9C6D-77F4-03C182117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athroom with a shower and bathtub&#10;&#10;Description automatically generated">
            <a:extLst>
              <a:ext uri="{FF2B5EF4-FFF2-40B4-BE49-F238E27FC236}">
                <a16:creationId xmlns:a16="http://schemas.microsoft.com/office/drawing/2014/main" id="{3FB810B4-7731-2B2B-E0A5-6B2380546695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950373" y="843674"/>
            <a:ext cx="6642538" cy="515318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4E89BC5-BB17-904F-7FA7-509CDBAD1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49" y="959222"/>
            <a:ext cx="11628452" cy="1754326"/>
          </a:xfrm>
        </p:spPr>
        <p:txBody>
          <a:bodyPr/>
          <a:lstStyle/>
          <a:p>
            <a:r>
              <a:rPr lang="en-GB" dirty="0"/>
              <a:t>Zones within a location</a:t>
            </a:r>
            <a:br>
              <a:rPr lang="en-GB" dirty="0"/>
            </a:br>
            <a:r>
              <a:rPr lang="en-GB" dirty="0"/>
              <a:t>containing a bath or </a:t>
            </a:r>
            <a:br>
              <a:rPr lang="en-GB" dirty="0"/>
            </a:br>
            <a:r>
              <a:rPr lang="en-GB" dirty="0"/>
              <a:t>shower </a:t>
            </a:r>
          </a:p>
        </p:txBody>
      </p:sp>
    </p:spTree>
    <p:extLst>
      <p:ext uri="{BB962C8B-B14F-4D97-AF65-F5344CB8AC3E}">
        <p14:creationId xmlns:p14="http://schemas.microsoft.com/office/powerpoint/2010/main" val="29678882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35201a8bc688b2d88f5dbb6e1211090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b4e4d11d21b039030c9a48cd9f3673c2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1e15224-84b2-4570-bdea-a67bb94d0921"/>
    <ds:schemaRef ds:uri="7c04300a-231c-4281-9146-a98f6f4a7aff"/>
  </ds:schemaRefs>
</ds:datastoreItem>
</file>

<file path=customXml/itemProps2.xml><?xml version="1.0" encoding="utf-8"?>
<ds:datastoreItem xmlns:ds="http://schemas.openxmlformats.org/officeDocument/2006/customXml" ds:itemID="{B8606842-5F8F-4551-862C-C9DA1D9581CC}"/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19162</TotalTime>
  <Words>1265</Words>
  <Application>Microsoft Office PowerPoint</Application>
  <PresentationFormat>Custom</PresentationFormat>
  <Paragraphs>119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MS PGothic</vt:lpstr>
      <vt:lpstr>Aptos</vt:lpstr>
      <vt:lpstr>Arial</vt:lpstr>
      <vt:lpstr>inherit</vt:lpstr>
      <vt:lpstr>Lucida Grande</vt:lpstr>
      <vt:lpstr>2_Default Design</vt:lpstr>
      <vt:lpstr>PowerPoint Presentation</vt:lpstr>
      <vt:lpstr>Introduction</vt:lpstr>
      <vt:lpstr>Objectives</vt:lpstr>
      <vt:lpstr>Part 7: Why it exists</vt:lpstr>
      <vt:lpstr>Special installations and locations as identified in  Part 7 of BS 7671</vt:lpstr>
      <vt:lpstr>Example: Section 701</vt:lpstr>
      <vt:lpstr>IP ratings</vt:lpstr>
      <vt:lpstr>Zones within a location containing a bath or  shower </vt:lpstr>
      <vt:lpstr>Zones within a location containing a bath or  shower </vt:lpstr>
      <vt:lpstr>Zones within a location containing a bath or shower </vt:lpstr>
      <vt:lpstr>Some examples of how these codes are used </vt:lpstr>
      <vt:lpstr>Continued</vt:lpstr>
      <vt:lpstr>Equipment fitted in a bath or shower room </vt:lpstr>
      <vt:lpstr>IP codes</vt:lpstr>
      <vt:lpstr>IP ratings</vt:lpstr>
      <vt:lpstr>Appendix 5 of BS7671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54</cp:revision>
  <dcterms:created xsi:type="dcterms:W3CDTF">2025-04-15T10:44:23Z</dcterms:created>
  <dcterms:modified xsi:type="dcterms:W3CDTF">2025-10-28T11:17:52Z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3666724-00ca-41b5-b6fa-015eacb44368_Enabled">
    <vt:lpwstr>true</vt:lpwstr>
  </property>
  <property fmtid="{D5CDD505-2E9C-101B-9397-08002B2CF9AE}" pid="3" name="MSIP_Label_a3666724-00ca-41b5-b6fa-015eacb44368_SetDate">
    <vt:lpwstr>2025-04-10T10:14:23Z</vt:lpwstr>
  </property>
  <property fmtid="{D5CDD505-2E9C-101B-9397-08002B2CF9AE}" pid="4" name="MSIP_Label_a3666724-00ca-41b5-b6fa-015eacb44368_Method">
    <vt:lpwstr>Privileged</vt:lpwstr>
  </property>
  <property fmtid="{D5CDD505-2E9C-101B-9397-08002B2CF9AE}" pid="5" name="MSIP_Label_a3666724-00ca-41b5-b6fa-015eacb44368_Name">
    <vt:lpwstr>Internal</vt:lpwstr>
  </property>
  <property fmtid="{D5CDD505-2E9C-101B-9397-08002B2CF9AE}" pid="6" name="MSIP_Label_a3666724-00ca-41b5-b6fa-015eacb44368_SiteId">
    <vt:lpwstr>b6d3492e-0aa1-4a60-840d-b706a96e670d</vt:lpwstr>
  </property>
  <property fmtid="{D5CDD505-2E9C-101B-9397-08002B2CF9AE}" pid="7" name="MSIP_Label_a3666724-00ca-41b5-b6fa-015eacb44368_ActionId">
    <vt:lpwstr>e858918b-4881-4444-b984-9dbe2495d330</vt:lpwstr>
  </property>
  <property fmtid="{D5CDD505-2E9C-101B-9397-08002B2CF9AE}" pid="8" name="MSIP_Label_a3666724-00ca-41b5-b6fa-015eacb44368_ContentBits">
    <vt:lpwstr>1</vt:lpwstr>
  </property>
  <property fmtid="{D5CDD505-2E9C-101B-9397-08002B2CF9AE}" pid="9" name="MSIP_Label_a3666724-00ca-41b5-b6fa-015eacb44368_Tag">
    <vt:lpwstr>10, 0, 1, 1</vt:lpwstr>
  </property>
  <property fmtid="{D5CDD505-2E9C-101B-9397-08002B2CF9AE}" pid="10" name="ClassificationContentMarkingHeaderLocations">
    <vt:lpwstr>1_Default Design:4</vt:lpwstr>
  </property>
  <property fmtid="{D5CDD505-2E9C-101B-9397-08002B2CF9AE}" pid="11" name="ClassificationContentMarkingHeaderText">
    <vt:lpwstr>MEWNOL - INTERNAL</vt:lpwstr>
  </property>
  <property fmtid="{D5CDD505-2E9C-101B-9397-08002B2CF9AE}" pid="12" name="ContentTypeId">
    <vt:lpwstr>0x010100CDD05C0E7E0E414EB79F81A23986EA6A</vt:lpwstr>
  </property>
  <property fmtid="{D5CDD505-2E9C-101B-9397-08002B2CF9AE}" pid="13" name="MediaServiceImageTags">
    <vt:lpwstr/>
  </property>
</Properties>
</file>