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3"/>
  </p:notesMasterIdLst>
  <p:handoutMasterIdLst>
    <p:handoutMasterId r:id="rId24"/>
  </p:handoutMasterIdLst>
  <p:sldIdLst>
    <p:sldId id="462" r:id="rId5"/>
    <p:sldId id="840" r:id="rId6"/>
    <p:sldId id="837" r:id="rId7"/>
    <p:sldId id="867" r:id="rId8"/>
    <p:sldId id="868" r:id="rId9"/>
    <p:sldId id="869" r:id="rId10"/>
    <p:sldId id="870" r:id="rId11"/>
    <p:sldId id="871" r:id="rId12"/>
    <p:sldId id="872" r:id="rId13"/>
    <p:sldId id="873" r:id="rId14"/>
    <p:sldId id="874" r:id="rId15"/>
    <p:sldId id="875" r:id="rId16"/>
    <p:sldId id="876" r:id="rId17"/>
    <p:sldId id="877" r:id="rId18"/>
    <p:sldId id="878" r:id="rId19"/>
    <p:sldId id="879" r:id="rId20"/>
    <p:sldId id="838" r:id="rId21"/>
    <p:sldId id="512" r:id="rId22"/>
  </p:sldIdLst>
  <p:sldSz cx="12239625" cy="6840538"/>
  <p:notesSz cx="6858000" cy="9144000"/>
  <p:custDataLst>
    <p:tags r:id="rId2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3"/>
    <p:restoredTop sz="73998"/>
  </p:normalViewPr>
  <p:slideViewPr>
    <p:cSldViewPr snapToGrid="0">
      <p:cViewPr varScale="1">
        <p:scale>
          <a:sx n="82" d="100"/>
          <a:sy n="82" d="100"/>
        </p:scale>
        <p:origin x="1422" y="84"/>
      </p:cViewPr>
      <p:guideLst>
        <p:guide orient="horz" pos="2155"/>
        <p:guide pos="3855"/>
      </p:guideLst>
    </p:cSldViewPr>
  </p:slideViewPr>
  <p:notesTextViewPr>
    <p:cViewPr>
      <p:scale>
        <a:sx n="105" d="100"/>
        <a:sy n="105"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ita Searle-Barnes" userId="e782127f-826a-4a83-a372-afedaa2e0d4f" providerId="ADAL" clId="{FA3BD239-4B9A-4CBA-8CF5-F7BFBEA885D5}"/>
    <pc:docChg chg="modSld">
      <pc:chgData name="Bonita Searle-Barnes" userId="e782127f-826a-4a83-a372-afedaa2e0d4f" providerId="ADAL" clId="{FA3BD239-4B9A-4CBA-8CF5-F7BFBEA885D5}" dt="2025-10-14T11:31:31.231" v="30" actId="14100"/>
      <pc:docMkLst>
        <pc:docMk/>
      </pc:docMkLst>
      <pc:sldChg chg="modSp mod">
        <pc:chgData name="Bonita Searle-Barnes" userId="e782127f-826a-4a83-a372-afedaa2e0d4f" providerId="ADAL" clId="{FA3BD239-4B9A-4CBA-8CF5-F7BFBEA885D5}" dt="2025-10-14T11:30:39.121" v="29" actId="20577"/>
        <pc:sldMkLst>
          <pc:docMk/>
          <pc:sldMk cId="3661908118" sldId="837"/>
        </pc:sldMkLst>
        <pc:spChg chg="mod">
          <ac:chgData name="Bonita Searle-Barnes" userId="e782127f-826a-4a83-a372-afedaa2e0d4f" providerId="ADAL" clId="{FA3BD239-4B9A-4CBA-8CF5-F7BFBEA885D5}" dt="2025-10-14T11:30:39.121" v="29"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1:31:31.231" v="30" actId="14100"/>
        <pc:sldMkLst>
          <pc:docMk/>
          <pc:sldMk cId="3014219946" sldId="838"/>
        </pc:sldMkLst>
        <pc:spChg chg="mod">
          <ac:chgData name="Bonita Searle-Barnes" userId="e782127f-826a-4a83-a372-afedaa2e0d4f" providerId="ADAL" clId="{FA3BD239-4B9A-4CBA-8CF5-F7BFBEA885D5}" dt="2025-10-14T11:31:31.231" v="30" actId="14100"/>
          <ac:spMkLst>
            <pc:docMk/>
            <pc:sldMk cId="3014219946" sldId="838"/>
            <ac:spMk id="4" creationId="{93E98F04-331F-CCC4-AA81-C88F3473D389}"/>
          </ac:spMkLst>
        </pc:spChg>
      </pc:sldChg>
    </pc:docChg>
  </pc:docChgLst>
  <pc:docChgLst>
    <pc:chgData name="Philippa Hornby" userId="435d50fd-f981-4c65-b165-eceb64f1c231" providerId="ADAL" clId="{C03CEAD4-6942-482F-822A-85C9368787E6}"/>
    <pc:docChg chg="custSel modSld">
      <pc:chgData name="Philippa Hornby" userId="435d50fd-f981-4c65-b165-eceb64f1c231" providerId="ADAL" clId="{C03CEAD4-6942-482F-822A-85C9368787E6}" dt="2025-09-10T07:59:19.491" v="241" actId="20577"/>
      <pc:docMkLst>
        <pc:docMk/>
      </pc:docMkLst>
      <pc:sldChg chg="modSp mod">
        <pc:chgData name="Philippa Hornby" userId="435d50fd-f981-4c65-b165-eceb64f1c231" providerId="ADAL" clId="{C03CEAD4-6942-482F-822A-85C9368787E6}" dt="2025-09-10T07:50:00.930" v="2" actId="20577"/>
        <pc:sldMkLst>
          <pc:docMk/>
          <pc:sldMk cId="4139293381" sldId="462"/>
        </pc:sldMkLst>
      </pc:sldChg>
      <pc:sldChg chg="modSp mod">
        <pc:chgData name="Philippa Hornby" userId="435d50fd-f981-4c65-b165-eceb64f1c231" providerId="ADAL" clId="{C03CEAD4-6942-482F-822A-85C9368787E6}" dt="2025-09-10T07:50:09.329" v="28" actId="20577"/>
        <pc:sldMkLst>
          <pc:docMk/>
          <pc:sldMk cId="2808480706" sldId="840"/>
        </pc:sldMkLst>
      </pc:sldChg>
      <pc:sldChg chg="modSp mod modCm">
        <pc:chgData name="Philippa Hornby" userId="435d50fd-f981-4c65-b165-eceb64f1c231" providerId="ADAL" clId="{C03CEAD4-6942-482F-822A-85C9368787E6}" dt="2025-09-10T07:52:27.829" v="136" actId="20577"/>
        <pc:sldMkLst>
          <pc:docMk/>
          <pc:sldMk cId="1696455459" sldId="867"/>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C03CEAD4-6942-482F-822A-85C9368787E6}" dt="2025-09-10T07:52:05.798" v="134" actId="20577"/>
              <pc2:cmMkLst xmlns:pc2="http://schemas.microsoft.com/office/powerpoint/2019/9/main/command">
                <pc:docMk/>
                <pc:sldMk cId="1696455459" sldId="867"/>
                <pc2:cmMk id="{44576A24-3CF9-4E97-8EC2-BA3FE04A1ED2}"/>
              </pc2:cmMkLst>
            </pc226:cmChg>
          </p:ext>
        </pc:extLst>
      </pc:sldChg>
      <pc:sldChg chg="delSp modSp mod">
        <pc:chgData name="Philippa Hornby" userId="435d50fd-f981-4c65-b165-eceb64f1c231" providerId="ADAL" clId="{C03CEAD4-6942-482F-822A-85C9368787E6}" dt="2025-09-10T07:54:08.607" v="150" actId="20577"/>
        <pc:sldMkLst>
          <pc:docMk/>
          <pc:sldMk cId="3517876296" sldId="868"/>
        </pc:sldMkLst>
      </pc:sldChg>
      <pc:sldChg chg="modSp mod">
        <pc:chgData name="Philippa Hornby" userId="435d50fd-f981-4c65-b165-eceb64f1c231" providerId="ADAL" clId="{C03CEAD4-6942-482F-822A-85C9368787E6}" dt="2025-09-10T07:54:36.216" v="173" actId="20577"/>
        <pc:sldMkLst>
          <pc:docMk/>
          <pc:sldMk cId="449521230" sldId="869"/>
        </pc:sldMkLst>
      </pc:sldChg>
      <pc:sldChg chg="modSp mod">
        <pc:chgData name="Philippa Hornby" userId="435d50fd-f981-4c65-b165-eceb64f1c231" providerId="ADAL" clId="{C03CEAD4-6942-482F-822A-85C9368787E6}" dt="2025-09-10T07:54:47.674" v="176" actId="20577"/>
        <pc:sldMkLst>
          <pc:docMk/>
          <pc:sldMk cId="2732037666" sldId="870"/>
        </pc:sldMkLst>
      </pc:sldChg>
      <pc:sldChg chg="modSp mod">
        <pc:chgData name="Philippa Hornby" userId="435d50fd-f981-4c65-b165-eceb64f1c231" providerId="ADAL" clId="{C03CEAD4-6942-482F-822A-85C9368787E6}" dt="2025-09-10T07:54:57.418" v="177" actId="20577"/>
        <pc:sldMkLst>
          <pc:docMk/>
          <pc:sldMk cId="3024909131" sldId="871"/>
        </pc:sldMkLst>
      </pc:sldChg>
      <pc:sldChg chg="modSp mod">
        <pc:chgData name="Philippa Hornby" userId="435d50fd-f981-4c65-b165-eceb64f1c231" providerId="ADAL" clId="{C03CEAD4-6942-482F-822A-85C9368787E6}" dt="2025-09-10T07:55:13.643" v="180" actId="113"/>
        <pc:sldMkLst>
          <pc:docMk/>
          <pc:sldMk cId="3492971589" sldId="873"/>
        </pc:sldMkLst>
      </pc:sldChg>
      <pc:sldChg chg="delSp modSp mod">
        <pc:chgData name="Philippa Hornby" userId="435d50fd-f981-4c65-b165-eceb64f1c231" providerId="ADAL" clId="{C03CEAD4-6942-482F-822A-85C9368787E6}" dt="2025-09-10T07:56:18.343" v="198" actId="1035"/>
        <pc:sldMkLst>
          <pc:docMk/>
          <pc:sldMk cId="2915617417" sldId="875"/>
        </pc:sldMkLst>
      </pc:sldChg>
      <pc:sldChg chg="modSp mod">
        <pc:chgData name="Philippa Hornby" userId="435d50fd-f981-4c65-b165-eceb64f1c231" providerId="ADAL" clId="{C03CEAD4-6942-482F-822A-85C9368787E6}" dt="2025-09-10T07:58:00.716" v="204" actId="20577"/>
        <pc:sldMkLst>
          <pc:docMk/>
          <pc:sldMk cId="2672357485" sldId="877"/>
        </pc:sldMkLst>
      </pc:sldChg>
      <pc:sldChg chg="modSp mod modCm">
        <pc:chgData name="Philippa Hornby" userId="435d50fd-f981-4c65-b165-eceb64f1c231" providerId="ADAL" clId="{C03CEAD4-6942-482F-822A-85C9368787E6}" dt="2025-09-10T07:59:19.491" v="241" actId="20577"/>
        <pc:sldMkLst>
          <pc:docMk/>
          <pc:sldMk cId="3360800847" sldId="879"/>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C03CEAD4-6942-482F-822A-85C9368787E6}" dt="2025-09-10T07:58:58.191" v="238" actId="20577"/>
              <pc2:cmMkLst xmlns:pc2="http://schemas.microsoft.com/office/powerpoint/2019/9/main/command">
                <pc:docMk/>
                <pc:sldMk cId="3360800847" sldId="879"/>
                <pc2:cmMk id="{CF102A0B-0130-4840-9CA2-5D1EB0BDC1CC}"/>
              </pc2:cmMkLst>
            </pc226:cmChg>
            <pc226:cmChg xmlns:pc226="http://schemas.microsoft.com/office/powerpoint/2022/06/main/command" chg="mod">
              <pc226:chgData name="Philippa Hornby" userId="435d50fd-f981-4c65-b165-eceb64f1c231" providerId="ADAL" clId="{C03CEAD4-6942-482F-822A-85C9368787E6}" dt="2025-09-10T07:59:19.491" v="241" actId="20577"/>
              <pc2:cmMkLst xmlns:pc2="http://schemas.microsoft.com/office/powerpoint/2019/9/main/command">
                <pc:docMk/>
                <pc:sldMk cId="3360800847" sldId="879"/>
                <pc2:cmMk id="{592B29C0-8422-40C6-A8BD-7CDC187A4487}"/>
              </pc2:cmMkLst>
            </pc226:cmChg>
          </p:ext>
        </pc:extLst>
      </pc:sldChg>
    </pc:docChg>
  </pc:docChgLst>
  <pc:docChgLst>
    <pc:chgData name="Philippa Hornby" userId="435d50fd-f981-4c65-b165-eceb64f1c231" providerId="ADAL" clId="{860E8843-1BA6-421B-BB66-BA394CEE279A}"/>
    <pc:docChg chg="custSel modSld modMainMaster">
      <pc:chgData name="Philippa Hornby" userId="435d50fd-f981-4c65-b165-eceb64f1c231" providerId="ADAL" clId="{860E8843-1BA6-421B-BB66-BA394CEE279A}" dt="2025-08-28T13:00:45.640" v="26" actId="12"/>
      <pc:docMkLst>
        <pc:docMk/>
      </pc:docMkLst>
      <pc:sldChg chg="modSp mod">
        <pc:chgData name="Philippa Hornby" userId="435d50fd-f981-4c65-b165-eceb64f1c231" providerId="ADAL" clId="{860E8843-1BA6-421B-BB66-BA394CEE279A}" dt="2025-08-28T12:59:14.400" v="4" actId="20577"/>
        <pc:sldMkLst>
          <pc:docMk/>
          <pc:sldMk cId="4139293381" sldId="462"/>
        </pc:sldMkLst>
      </pc:sldChg>
      <pc:sldChg chg="modSp mod">
        <pc:chgData name="Philippa Hornby" userId="435d50fd-f981-4c65-b165-eceb64f1c231" providerId="ADAL" clId="{860E8843-1BA6-421B-BB66-BA394CEE279A}" dt="2025-08-28T12:59:41.568" v="8" actId="12"/>
        <pc:sldMkLst>
          <pc:docMk/>
          <pc:sldMk cId="3661908118" sldId="837"/>
        </pc:sldMkLst>
      </pc:sldChg>
      <pc:sldChg chg="modSp mod">
        <pc:chgData name="Philippa Hornby" userId="435d50fd-f981-4c65-b165-eceb64f1c231" providerId="ADAL" clId="{860E8843-1BA6-421B-BB66-BA394CEE279A}" dt="2025-08-28T13:00:45.640" v="26" actId="12"/>
        <pc:sldMkLst>
          <pc:docMk/>
          <pc:sldMk cId="3014219946" sldId="838"/>
        </pc:sldMkLst>
      </pc:sldChg>
      <pc:sldChg chg="modSp mod">
        <pc:chgData name="Philippa Hornby" userId="435d50fd-f981-4c65-b165-eceb64f1c231" providerId="ADAL" clId="{860E8843-1BA6-421B-BB66-BA394CEE279A}" dt="2025-08-28T12:59:33.117" v="7" actId="20577"/>
        <pc:sldMkLst>
          <pc:docMk/>
          <pc:sldMk cId="2808480706" sldId="840"/>
        </pc:sldMkLst>
      </pc:sldChg>
      <pc:sldChg chg="modSp mod">
        <pc:chgData name="Philippa Hornby" userId="435d50fd-f981-4c65-b165-eceb64f1c231" providerId="ADAL" clId="{860E8843-1BA6-421B-BB66-BA394CEE279A}" dt="2025-08-28T12:59:45.164" v="9" actId="12"/>
        <pc:sldMkLst>
          <pc:docMk/>
          <pc:sldMk cId="1696455459" sldId="867"/>
        </pc:sldMkLst>
      </pc:sldChg>
      <pc:sldChg chg="modSp mod">
        <pc:chgData name="Philippa Hornby" userId="435d50fd-f981-4c65-b165-eceb64f1c231" providerId="ADAL" clId="{860E8843-1BA6-421B-BB66-BA394CEE279A}" dt="2025-08-28T12:59:48.246" v="10" actId="12"/>
        <pc:sldMkLst>
          <pc:docMk/>
          <pc:sldMk cId="3517876296" sldId="868"/>
        </pc:sldMkLst>
      </pc:sldChg>
      <pc:sldChg chg="modSp mod">
        <pc:chgData name="Philippa Hornby" userId="435d50fd-f981-4c65-b165-eceb64f1c231" providerId="ADAL" clId="{860E8843-1BA6-421B-BB66-BA394CEE279A}" dt="2025-08-28T12:59:52.138" v="11" actId="12"/>
        <pc:sldMkLst>
          <pc:docMk/>
          <pc:sldMk cId="449521230" sldId="869"/>
        </pc:sldMkLst>
      </pc:sldChg>
      <pc:sldChg chg="modSp mod">
        <pc:chgData name="Philippa Hornby" userId="435d50fd-f981-4c65-b165-eceb64f1c231" providerId="ADAL" clId="{860E8843-1BA6-421B-BB66-BA394CEE279A}" dt="2025-08-28T12:59:55.974" v="12" actId="12"/>
        <pc:sldMkLst>
          <pc:docMk/>
          <pc:sldMk cId="2732037666" sldId="870"/>
        </pc:sldMkLst>
      </pc:sldChg>
      <pc:sldChg chg="modSp mod">
        <pc:chgData name="Philippa Hornby" userId="435d50fd-f981-4c65-b165-eceb64f1c231" providerId="ADAL" clId="{860E8843-1BA6-421B-BB66-BA394CEE279A}" dt="2025-08-28T12:59:59.055" v="13" actId="12"/>
        <pc:sldMkLst>
          <pc:docMk/>
          <pc:sldMk cId="3024909131" sldId="871"/>
        </pc:sldMkLst>
      </pc:sldChg>
      <pc:sldChg chg="modSp mod">
        <pc:chgData name="Philippa Hornby" userId="435d50fd-f981-4c65-b165-eceb64f1c231" providerId="ADAL" clId="{860E8843-1BA6-421B-BB66-BA394CEE279A}" dt="2025-08-28T13:00:04.394" v="15" actId="14100"/>
        <pc:sldMkLst>
          <pc:docMk/>
          <pc:sldMk cId="3615762889" sldId="872"/>
        </pc:sldMkLst>
      </pc:sldChg>
      <pc:sldChg chg="modSp mod">
        <pc:chgData name="Philippa Hornby" userId="435d50fd-f981-4c65-b165-eceb64f1c231" providerId="ADAL" clId="{860E8843-1BA6-421B-BB66-BA394CEE279A}" dt="2025-08-28T13:00:09.844" v="17" actId="20577"/>
        <pc:sldMkLst>
          <pc:docMk/>
          <pc:sldMk cId="3492971589" sldId="873"/>
        </pc:sldMkLst>
      </pc:sldChg>
      <pc:sldChg chg="modSp mod">
        <pc:chgData name="Philippa Hornby" userId="435d50fd-f981-4c65-b165-eceb64f1c231" providerId="ADAL" clId="{860E8843-1BA6-421B-BB66-BA394CEE279A}" dt="2025-08-28T13:00:17.693" v="18" actId="12"/>
        <pc:sldMkLst>
          <pc:docMk/>
          <pc:sldMk cId="288738570" sldId="874"/>
        </pc:sldMkLst>
      </pc:sldChg>
      <pc:sldChg chg="modSp mod">
        <pc:chgData name="Philippa Hornby" userId="435d50fd-f981-4c65-b165-eceb64f1c231" providerId="ADAL" clId="{860E8843-1BA6-421B-BB66-BA394CEE279A}" dt="2025-08-28T13:00:20.323" v="19" actId="12"/>
        <pc:sldMkLst>
          <pc:docMk/>
          <pc:sldMk cId="512942818" sldId="876"/>
        </pc:sldMkLst>
      </pc:sldChg>
      <pc:sldChg chg="modSp mod">
        <pc:chgData name="Philippa Hornby" userId="435d50fd-f981-4c65-b165-eceb64f1c231" providerId="ADAL" clId="{860E8843-1BA6-421B-BB66-BA394CEE279A}" dt="2025-08-28T13:00:23.301" v="20" actId="12"/>
        <pc:sldMkLst>
          <pc:docMk/>
          <pc:sldMk cId="2672357485" sldId="877"/>
        </pc:sldMkLst>
      </pc:sldChg>
      <pc:sldChg chg="delSp modSp mod">
        <pc:chgData name="Philippa Hornby" userId="435d50fd-f981-4c65-b165-eceb64f1c231" providerId="ADAL" clId="{860E8843-1BA6-421B-BB66-BA394CEE279A}" dt="2025-08-28T13:00:35.102" v="24" actId="14100"/>
        <pc:sldMkLst>
          <pc:docMk/>
          <pc:sldMk cId="394789417" sldId="878"/>
        </pc:sldMkLst>
      </pc:sldChg>
      <pc:sldChg chg="modSp mod">
        <pc:chgData name="Philippa Hornby" userId="435d50fd-f981-4c65-b165-eceb64f1c231" providerId="ADAL" clId="{860E8843-1BA6-421B-BB66-BA394CEE279A}" dt="2025-08-28T13:00:37.702" v="25" actId="12"/>
        <pc:sldMkLst>
          <pc:docMk/>
          <pc:sldMk cId="3360800847" sldId="879"/>
        </pc:sldMkLst>
      </pc:sldChg>
      <pc:sldMasterChg chg="modSp mod">
        <pc:chgData name="Philippa Hornby" userId="435d50fd-f981-4c65-b165-eceb64f1c231" providerId="ADAL" clId="{860E8843-1BA6-421B-BB66-BA394CEE279A}" dt="2025-08-28T12:59:23.698" v="5" actId="114"/>
        <pc:sldMasterMkLst>
          <pc:docMk/>
          <pc:sldMasterMk cId="1337350340" sldId="2147483661"/>
        </pc:sldMasterMkLst>
      </pc:sldMaster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2:10:27.794" v="16" actId="20577"/>
      <pc:docMkLst>
        <pc:docMk/>
      </pc:docMkLst>
      <pc:sldChg chg="addSp modSp mod">
        <pc:chgData name="Hazell, Danielle" userId="16322be0-50ef-46ff-b0c0-d304bc10d5d2" providerId="ADAL" clId="{E6D12E1F-DF63-450C-A9ED-E72C5F6C045B}" dt="2025-10-28T12:09:57.201" v="9" actId="1076"/>
        <pc:sldMkLst>
          <pc:docMk/>
          <pc:sldMk cId="2402489006" sldId="512"/>
        </pc:sldMkLst>
        <pc:spChg chg="add mod">
          <ac:chgData name="Hazell, Danielle" userId="16322be0-50ef-46ff-b0c0-d304bc10d5d2" providerId="ADAL" clId="{E6D12E1F-DF63-450C-A9ED-E72C5F6C045B}" dt="2025-10-28T12:09:57.201" v="9"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2:09:53.254" v="7" actId="1076"/>
          <ac:spMkLst>
            <pc:docMk/>
            <pc:sldMk cId="2402489006" sldId="512"/>
            <ac:spMk id="3" creationId="{C100DF00-DDB1-9E17-D96C-C839324D3C8E}"/>
          </ac:spMkLst>
        </pc:spChg>
      </pc:sldChg>
      <pc:sldChg chg="delSp modSp mod">
        <pc:chgData name="Hazell, Danielle" userId="16322be0-50ef-46ff-b0c0-d304bc10d5d2" providerId="ADAL" clId="{E6D12E1F-DF63-450C-A9ED-E72C5F6C045B}" dt="2025-10-28T12:10:27.794" v="16" actId="20577"/>
        <pc:sldMkLst>
          <pc:docMk/>
          <pc:sldMk cId="3517876296" sldId="868"/>
        </pc:sldMkLst>
        <pc:spChg chg="mod">
          <ac:chgData name="Hazell, Danielle" userId="16322be0-50ef-46ff-b0c0-d304bc10d5d2" providerId="ADAL" clId="{E6D12E1F-DF63-450C-A9ED-E72C5F6C045B}" dt="2025-10-28T12:10:27.794" v="16" actId="20577"/>
          <ac:spMkLst>
            <pc:docMk/>
            <pc:sldMk cId="3517876296" sldId="868"/>
            <ac:spMk id="4" creationId="{627F6DF3-525C-2E5F-6575-4471DDE2A1F3}"/>
          </ac:spMkLst>
        </pc:spChg>
      </pc:sldChg>
      <pc:sldMasterChg chg="addSp delSp modSp mod">
        <pc:chgData name="Hazell, Danielle" userId="16322be0-50ef-46ff-b0c0-d304bc10d5d2" providerId="ADAL" clId="{E6D12E1F-DF63-450C-A9ED-E72C5F6C045B}" dt="2025-10-21T08:30:18.114" v="6" actId="6013"/>
        <pc:sldMasterMkLst>
          <pc:docMk/>
          <pc:sldMasterMk cId="1337350340" sldId="2147483661"/>
        </pc:sldMasterMkLst>
        <pc:spChg chg="add mod">
          <ac:chgData name="Hazell, Danielle" userId="16322be0-50ef-46ff-b0c0-d304bc10d5d2" providerId="ADAL" clId="{E6D12E1F-DF63-450C-A9ED-E72C5F6C045B}" dt="2025-10-17T14:22:59.407"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4:22:59.407"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4:22:59.407"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4:22:59.407"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4:22:59.407" v="5" actId="1076"/>
          <ac:picMkLst>
            <pc:docMk/>
            <pc:sldMasterMk cId="1337350340" sldId="2147483661"/>
            <ac:picMk id="13" creationId="{03A5C67B-1442-75DD-1FD1-C13DC74E6186}"/>
          </ac:picMkLst>
        </pc:picChg>
      </pc:sldMaster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0-30T13:05:49.546" v="7" actId="20577"/>
      <pc:docMkLst>
        <pc:docMk/>
      </pc:docMkLst>
      <pc:sldChg chg="modNotesTx">
        <pc:chgData name="John, Catherine" userId="36b10958-3fe6-4d82-9cee-736ae9074b3f" providerId="ADAL" clId="{7CE9EBFF-1EB6-4E95-820E-35801409E55C}" dt="2025-10-30T12:51:28.820" v="2" actId="20577"/>
        <pc:sldMkLst>
          <pc:docMk/>
          <pc:sldMk cId="1696455459" sldId="867"/>
        </pc:sldMkLst>
      </pc:sldChg>
      <pc:sldChg chg="modNotesTx">
        <pc:chgData name="John, Catherine" userId="36b10958-3fe6-4d82-9cee-736ae9074b3f" providerId="ADAL" clId="{7CE9EBFF-1EB6-4E95-820E-35801409E55C}" dt="2025-10-30T13:04:27.217" v="5" actId="313"/>
        <pc:sldMkLst>
          <pc:docMk/>
          <pc:sldMk cId="512942818" sldId="876"/>
        </pc:sldMkLst>
      </pc:sldChg>
      <pc:sldChg chg="modNotesTx">
        <pc:chgData name="John, Catherine" userId="36b10958-3fe6-4d82-9cee-736ae9074b3f" providerId="ADAL" clId="{7CE9EBFF-1EB6-4E95-820E-35801409E55C}" dt="2025-10-30T13:05:49.546" v="7" actId="20577"/>
        <pc:sldMkLst>
          <pc:docMk/>
          <pc:sldMk cId="394789417" sldId="87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US" dirty="0"/>
              <a:t>https://</a:t>
            </a:r>
            <a:r>
              <a:rPr lang="en-US" dirty="0" err="1"/>
              <a:t>electrical.theiet.org</a:t>
            </a:r>
            <a:r>
              <a:rPr lang="en-US" dirty="0"/>
              <a:t>/wiring-matters/years/2021/84-march-2021/estimating-the-age-of-an-electrical-installation/</a:t>
            </a:r>
          </a:p>
          <a:p>
            <a:r>
              <a:rPr lang="en-US" dirty="0"/>
              <a:t>https://</a:t>
            </a:r>
            <a:r>
              <a:rPr lang="en-US" dirty="0" err="1"/>
              <a:t>electrical.theiet.org</a:t>
            </a:r>
            <a:r>
              <a:rPr lang="en-US" dirty="0"/>
              <a:t>/wiring-matters/years/2020/79-march-2020/the-electrical-safety-standards-in-the-private-rented-sector-england-regulations-2020/</a:t>
            </a:r>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24FF-5432-E8A4-9836-CE880927FE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47F078-FDDC-3CA5-615D-223BBE1D19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393FF3-BD24-42D8-1FCE-C9D2E84093BB}"/>
              </a:ext>
            </a:extLst>
          </p:cNvPr>
          <p:cNvSpPr>
            <a:spLocks noGrp="1"/>
          </p:cNvSpPr>
          <p:nvPr>
            <p:ph type="body" idx="1"/>
          </p:nvPr>
        </p:nvSpPr>
        <p:spPr/>
        <p:txBody>
          <a:bodyPr/>
          <a:lstStyle/>
          <a:p>
            <a:r>
              <a:rPr lang="en-US" dirty="0"/>
              <a:t>Recap standard thresholds (e.g. ≥1 M</a:t>
            </a:r>
            <a:r>
              <a:rPr lang="el-GR" dirty="0"/>
              <a:t>Ω) </a:t>
            </a:r>
            <a:r>
              <a:rPr lang="en-US" dirty="0"/>
              <a:t>and use Appendix 6 from BS 7671. Show learners how to record results in EICR format and relate results back to decision-making (repair, replace, monitor).</a:t>
            </a:r>
          </a:p>
        </p:txBody>
      </p:sp>
      <p:sp>
        <p:nvSpPr>
          <p:cNvPr id="4" name="Slide Number Placeholder 3">
            <a:extLst>
              <a:ext uri="{FF2B5EF4-FFF2-40B4-BE49-F238E27FC236}">
                <a16:creationId xmlns:a16="http://schemas.microsoft.com/office/drawing/2014/main" id="{9A696AE2-DFBE-F90C-E5CF-1E142DA43141}"/>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2580747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D312E-7299-23C3-4AE5-4C7BC8495C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0127E-8CE0-987C-DF1A-4C4EF7858E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19088D-C938-951C-DCB6-D4FB006D6BF3}"/>
              </a:ext>
            </a:extLst>
          </p:cNvPr>
          <p:cNvSpPr>
            <a:spLocks noGrp="1"/>
          </p:cNvSpPr>
          <p:nvPr>
            <p:ph type="body" idx="1"/>
          </p:nvPr>
        </p:nvSpPr>
        <p:spPr/>
        <p:txBody>
          <a:bodyPr/>
          <a:lstStyle/>
          <a:p>
            <a:r>
              <a:rPr lang="en-US" dirty="0"/>
              <a:t>Link this slide to K1.18 (diagnosis and rectification). Explore common justifications for full rewires vs. partial upgrades. Encourage learners to reflect on risk management and professional duty of care.</a:t>
            </a:r>
          </a:p>
        </p:txBody>
      </p:sp>
      <p:sp>
        <p:nvSpPr>
          <p:cNvPr id="4" name="Slide Number Placeholder 3">
            <a:extLst>
              <a:ext uri="{FF2B5EF4-FFF2-40B4-BE49-F238E27FC236}">
                <a16:creationId xmlns:a16="http://schemas.microsoft.com/office/drawing/2014/main" id="{86A8E7BA-84FA-3636-75E9-6DC3020B8159}"/>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3485458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D9CBF-C5CD-3532-9841-82C0F80E9B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6D116-6744-B6E1-A3B4-BD5B31DEA7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6A8891-6DAA-BFED-F8EF-CD5D32538317}"/>
              </a:ext>
            </a:extLst>
          </p:cNvPr>
          <p:cNvSpPr>
            <a:spLocks noGrp="1"/>
          </p:cNvSpPr>
          <p:nvPr>
            <p:ph type="body" idx="1"/>
          </p:nvPr>
        </p:nvSpPr>
        <p:spPr/>
        <p:txBody>
          <a:bodyPr/>
          <a:lstStyle/>
          <a:p>
            <a:r>
              <a:rPr lang="en-US" dirty="0"/>
              <a:t>Discuss the health and fire risks posed by obsolete materials. Refer to GN3 and BS 7671 Appendix 6 guidance on when systems are deemed unsatisfactory. Prompt learners to consider how to raise these issues professionally with clients.</a:t>
            </a:r>
          </a:p>
        </p:txBody>
      </p:sp>
      <p:sp>
        <p:nvSpPr>
          <p:cNvPr id="4" name="Slide Number Placeholder 3">
            <a:extLst>
              <a:ext uri="{FF2B5EF4-FFF2-40B4-BE49-F238E27FC236}">
                <a16:creationId xmlns:a16="http://schemas.microsoft.com/office/drawing/2014/main" id="{F5508B72-BCD6-63F1-3CA6-6AACBB16609D}"/>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2021846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7345D-8DE3-DD9E-1ECE-7F2820C1E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AFC59-0E62-02D3-E38A-C81A9686B6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FF20FC-8961-74E4-22BE-0EF8B4E41A0B}"/>
              </a:ext>
            </a:extLst>
          </p:cNvPr>
          <p:cNvSpPr>
            <a:spLocks noGrp="1"/>
          </p:cNvSpPr>
          <p:nvPr>
            <p:ph type="body" idx="1"/>
          </p:nvPr>
        </p:nvSpPr>
        <p:spPr/>
        <p:txBody>
          <a:bodyPr/>
          <a:lstStyle/>
          <a:p>
            <a:r>
              <a:rPr lang="en-US" dirty="0"/>
              <a:t>Use this slide to revisit the concept of "not unsafe, but not compliant“. Discuss Reg. 132.16 and explain how work on older systems often requires partial upgrades (e.g. fitting RCDs on new circuits).</a:t>
            </a:r>
          </a:p>
        </p:txBody>
      </p:sp>
      <p:sp>
        <p:nvSpPr>
          <p:cNvPr id="4" name="Slide Number Placeholder 3">
            <a:extLst>
              <a:ext uri="{FF2B5EF4-FFF2-40B4-BE49-F238E27FC236}">
                <a16:creationId xmlns:a16="http://schemas.microsoft.com/office/drawing/2014/main" id="{2A0738F3-BD68-01AC-B278-9CFC80E5FBBB}"/>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1166113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A7096-B2AD-ADA6-AF0A-8856ACFCD2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ECCF4A-B867-6134-E6F3-5DA285313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5F50E-D85A-FE36-426A-4D5A5021F264}"/>
              </a:ext>
            </a:extLst>
          </p:cNvPr>
          <p:cNvSpPr>
            <a:spLocks noGrp="1"/>
          </p:cNvSpPr>
          <p:nvPr>
            <p:ph type="body" idx="1"/>
          </p:nvPr>
        </p:nvSpPr>
        <p:spPr/>
        <p:txBody>
          <a:bodyPr/>
          <a:lstStyle/>
          <a:p>
            <a:r>
              <a:rPr lang="en-US" dirty="0"/>
              <a:t>Highlight the importance of reviewing O&amp;M manuals and schematics. Encourage learners to investigate what each circuit feeds before making any disconnections. </a:t>
            </a:r>
            <a:r>
              <a:rPr lang="en-US" dirty="0" err="1"/>
              <a:t>Emphasise</a:t>
            </a:r>
            <a:r>
              <a:rPr lang="en-US" dirty="0"/>
              <a:t> testing before and after any works.</a:t>
            </a:r>
          </a:p>
        </p:txBody>
      </p:sp>
      <p:sp>
        <p:nvSpPr>
          <p:cNvPr id="4" name="Slide Number Placeholder 3">
            <a:extLst>
              <a:ext uri="{FF2B5EF4-FFF2-40B4-BE49-F238E27FC236}">
                <a16:creationId xmlns:a16="http://schemas.microsoft.com/office/drawing/2014/main" id="{0C70A9AB-AA9F-81C8-63BD-833577DBED2A}"/>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783324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2EA85-A915-8C38-0164-6AD6904A3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C92147-882B-ABE6-81E3-ABDD24A346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86464-6618-F2C7-D832-E5F5C1CCCD4D}"/>
              </a:ext>
            </a:extLst>
          </p:cNvPr>
          <p:cNvSpPr>
            <a:spLocks noGrp="1"/>
          </p:cNvSpPr>
          <p:nvPr>
            <p:ph type="body" idx="1"/>
          </p:nvPr>
        </p:nvSpPr>
        <p:spPr/>
        <p:txBody>
          <a:bodyPr/>
          <a:lstStyle/>
          <a:p>
            <a:r>
              <a:rPr lang="en-US" dirty="0"/>
              <a:t>Demonstrate how to write clear, objective observations. Discuss the role of digital inspection tools and EICR apps. Link back to K1.14 on reporting and K1.18 on diagnosis.</a:t>
            </a:r>
          </a:p>
          <a:p>
            <a:r>
              <a:rPr lang="en-US" dirty="0"/>
              <a:t>Discuss the use of photographic evidence following a visual inspection to reinforce the condition report.</a:t>
            </a:r>
          </a:p>
        </p:txBody>
      </p:sp>
      <p:sp>
        <p:nvSpPr>
          <p:cNvPr id="4" name="Slide Number Placeholder 3">
            <a:extLst>
              <a:ext uri="{FF2B5EF4-FFF2-40B4-BE49-F238E27FC236}">
                <a16:creationId xmlns:a16="http://schemas.microsoft.com/office/drawing/2014/main" id="{B764E354-9011-E964-9729-EB9A504FE53D}"/>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13102389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1A358-0480-08D5-2D8F-F59FFD662D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9CA000-BD62-DC08-8101-1728340A09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29FD7C-9ECF-A948-355B-AF252382AC81}"/>
              </a:ext>
            </a:extLst>
          </p:cNvPr>
          <p:cNvSpPr>
            <a:spLocks noGrp="1"/>
          </p:cNvSpPr>
          <p:nvPr>
            <p:ph type="body" idx="1"/>
          </p:nvPr>
        </p:nvSpPr>
        <p:spPr/>
        <p:txBody>
          <a:bodyPr/>
          <a:lstStyle/>
          <a:p>
            <a:r>
              <a:rPr lang="en-US" dirty="0"/>
              <a:t>Facilitate discussion on balancing budget, safety, and compliance. Introduce scenarios where a full rewire isn’t feasible. Ask learners how they would document and explain such compromises.</a:t>
            </a:r>
          </a:p>
        </p:txBody>
      </p:sp>
      <p:sp>
        <p:nvSpPr>
          <p:cNvPr id="4" name="Slide Number Placeholder 3">
            <a:extLst>
              <a:ext uri="{FF2B5EF4-FFF2-40B4-BE49-F238E27FC236}">
                <a16:creationId xmlns:a16="http://schemas.microsoft.com/office/drawing/2014/main" id="{5E9351A0-AA97-5BA3-EC80-2785497C9ECE}"/>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1253836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78262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18</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learners to think about:</a:t>
            </a:r>
          </a:p>
          <a:p>
            <a:endParaRPr lang="en-US" dirty="0"/>
          </a:p>
          <a:p>
            <a:r>
              <a:rPr lang="en-US" dirty="0"/>
              <a:t>Cable types</a:t>
            </a:r>
          </a:p>
          <a:p>
            <a:r>
              <a:rPr lang="en-US" dirty="0"/>
              <a:t>Consumer units</a:t>
            </a:r>
          </a:p>
          <a:p>
            <a:r>
              <a:rPr lang="en-US" dirty="0"/>
              <a:t>Earthing arrangements</a:t>
            </a:r>
          </a:p>
          <a:p>
            <a:r>
              <a:rPr lang="en-US" dirty="0"/>
              <a:t>Protective devices</a:t>
            </a:r>
          </a:p>
          <a:p>
            <a:r>
              <a:rPr lang="en-US" dirty="0"/>
              <a:t>Labelling and bonding</a:t>
            </a:r>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what visual or functional signs point to a system being "old”.</a:t>
            </a:r>
          </a:p>
          <a:p>
            <a:r>
              <a:rPr lang="en-US" dirty="0" err="1"/>
              <a:t>Emphasise</a:t>
            </a:r>
            <a:r>
              <a:rPr lang="en-US" dirty="0"/>
              <a:t> that not all outdated systems are immediately dangerous but must be assessed carefully.</a:t>
            </a:r>
          </a:p>
          <a:p>
            <a:endParaRPr lang="en-US" dirty="0"/>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797F5-ACC2-5A72-25B6-E568C068E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056D9-22BF-B899-7E9D-BFEEEEC213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CF1A47-863D-EDFF-E13F-DB863FC5349C}"/>
              </a:ext>
            </a:extLst>
          </p:cNvPr>
          <p:cNvSpPr>
            <a:spLocks noGrp="1"/>
          </p:cNvSpPr>
          <p:nvPr>
            <p:ph type="body" idx="1"/>
          </p:nvPr>
        </p:nvSpPr>
        <p:spPr/>
        <p:txBody>
          <a:bodyPr/>
          <a:lstStyle/>
          <a:p>
            <a:r>
              <a:rPr lang="en-US" dirty="0"/>
              <a:t>Clarify how material degradation (e.g. insulation breakdown) impacts safety. Discuss how manufacturer guidance and testing help determine if replacement is needed.</a:t>
            </a:r>
          </a:p>
          <a:p>
            <a:endParaRPr lang="en-US" dirty="0"/>
          </a:p>
        </p:txBody>
      </p:sp>
      <p:sp>
        <p:nvSpPr>
          <p:cNvPr id="4" name="Slide Number Placeholder 3">
            <a:extLst>
              <a:ext uri="{FF2B5EF4-FFF2-40B4-BE49-F238E27FC236}">
                <a16:creationId xmlns:a16="http://schemas.microsoft.com/office/drawing/2014/main" id="{4F5CA218-2599-51C1-79CE-D7374F2080E1}"/>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3315887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27F5D-F572-0D15-269D-C151213EB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CD86F1-A7D1-26AE-CA93-94E366DFB0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66DCC-E985-748E-C107-354D2C83A463}"/>
              </a:ext>
            </a:extLst>
          </p:cNvPr>
          <p:cNvSpPr>
            <a:spLocks noGrp="1"/>
          </p:cNvSpPr>
          <p:nvPr>
            <p:ph type="body" idx="1"/>
          </p:nvPr>
        </p:nvSpPr>
        <p:spPr/>
        <p:txBody>
          <a:bodyPr/>
          <a:lstStyle/>
          <a:p>
            <a:r>
              <a:rPr lang="en-US" dirty="0"/>
              <a:t>Discuss Regulation 621.5 (EICR coding) and how deviations from modern standards are documented and graded (C1–C3). Encourage learners to refer to GN3 and Appendix 6 of BS 7671 for inspection requirements.</a:t>
            </a:r>
          </a:p>
          <a:p>
            <a:r>
              <a:rPr lang="en-US" dirty="0"/>
              <a:t>https://</a:t>
            </a:r>
            <a:r>
              <a:rPr lang="en-US" dirty="0" err="1"/>
              <a:t>electrical.theiet.org</a:t>
            </a:r>
            <a:r>
              <a:rPr lang="en-US" dirty="0"/>
              <a:t>/wiring-matters/years/2022/91-july-2022/mythbusters-8-socket-outlets-must-be-protected-by-a-30-ma-rcd/</a:t>
            </a:r>
          </a:p>
        </p:txBody>
      </p:sp>
      <p:sp>
        <p:nvSpPr>
          <p:cNvPr id="4" name="Slide Number Placeholder 3">
            <a:extLst>
              <a:ext uri="{FF2B5EF4-FFF2-40B4-BE49-F238E27FC236}">
                <a16:creationId xmlns:a16="http://schemas.microsoft.com/office/drawing/2014/main" id="{9397BC6B-65B1-0E34-2604-F44C558F85EC}"/>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474775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83197-8175-9E4F-87F6-E67FA26D1C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7BAB9D-4B90-3E02-4474-B25F00CC85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3BD5EC-DDAA-9A6D-C089-53B145ADB6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7D07E7-0C63-4BF8-B191-4826FEABD344}"/>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4118347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509D7-1BCE-1396-F282-EE85102ED2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2A2520-14A4-9F57-9FE1-43A0E7ED0A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EC9A5-873F-CC0F-990D-1E2ED0088C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BEDBA-7167-C69D-A41C-72B459E55B7E}"/>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149144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B4E29-3499-19A3-9D72-EEB7BACB11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5A8939-5303-612F-460D-7B6A1E31EC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C9F014-3FD2-66FC-88DB-DE17C49F7BDB}"/>
              </a:ext>
            </a:extLst>
          </p:cNvPr>
          <p:cNvSpPr>
            <a:spLocks noGrp="1"/>
          </p:cNvSpPr>
          <p:nvPr>
            <p:ph type="body" idx="1"/>
          </p:nvPr>
        </p:nvSpPr>
        <p:spPr/>
        <p:txBody>
          <a:bodyPr/>
          <a:lstStyle/>
          <a:p>
            <a:r>
              <a:rPr lang="en-US" dirty="0"/>
              <a:t>Review visual inspection checklists from GN3. Ask learners to spot hazards from images or case scenarios.</a:t>
            </a:r>
          </a:p>
        </p:txBody>
      </p:sp>
      <p:sp>
        <p:nvSpPr>
          <p:cNvPr id="4" name="Slide Number Placeholder 3">
            <a:extLst>
              <a:ext uri="{FF2B5EF4-FFF2-40B4-BE49-F238E27FC236}">
                <a16:creationId xmlns:a16="http://schemas.microsoft.com/office/drawing/2014/main" id="{0AC209BD-073E-1233-A26B-9CF6A5D5EB62}"/>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399293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20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206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26965"/>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K1.20 Maintenance of older systems and installations</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1.20: Older installations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61278-DB76-FB13-2B08-3D21EAD3E6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678391-AD08-2B07-A496-53895854B35C}"/>
              </a:ext>
            </a:extLst>
          </p:cNvPr>
          <p:cNvSpPr>
            <a:spLocks noGrp="1"/>
          </p:cNvSpPr>
          <p:nvPr>
            <p:ph type="title"/>
          </p:nvPr>
        </p:nvSpPr>
        <p:spPr>
          <a:xfrm>
            <a:off x="252000" y="959222"/>
            <a:ext cx="11628452" cy="646331"/>
          </a:xfrm>
        </p:spPr>
        <p:txBody>
          <a:bodyPr/>
          <a:lstStyle/>
          <a:p>
            <a:r>
              <a:rPr lang="en-GB" dirty="0"/>
              <a:t>Insulation resistance and continuity testing</a:t>
            </a:r>
          </a:p>
        </p:txBody>
      </p:sp>
      <p:sp>
        <p:nvSpPr>
          <p:cNvPr id="4" name="Content Placeholder 3">
            <a:extLst>
              <a:ext uri="{FF2B5EF4-FFF2-40B4-BE49-F238E27FC236}">
                <a16:creationId xmlns:a16="http://schemas.microsoft.com/office/drawing/2014/main" id="{8FBF6E88-A6F2-8D06-36D4-9908380D7017}"/>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Testing is critical to determine if older conductors still meet minimum standards. </a:t>
            </a:r>
          </a:p>
          <a:p>
            <a:pPr marL="342900" indent="-342900" algn="l">
              <a:buFont typeface="Arial" panose="020B0604020202020204" pitchFamily="34" charset="0"/>
              <a:buChar char="•"/>
            </a:pPr>
            <a:r>
              <a:rPr lang="en-GB" b="1" i="0" dirty="0">
                <a:effectLst/>
                <a:latin typeface="Arial"/>
                <a:cs typeface="Arial"/>
              </a:rPr>
              <a:t>Insulation resistance </a:t>
            </a:r>
            <a:r>
              <a:rPr lang="en-GB" b="0" i="0" dirty="0">
                <a:effectLst/>
                <a:latin typeface="Arial"/>
                <a:cs typeface="Arial"/>
              </a:rPr>
              <a:t>testing checks for breakdowns in cable sheathing, while </a:t>
            </a:r>
            <a:r>
              <a:rPr lang="en-GB" b="1" i="0" dirty="0">
                <a:effectLst/>
                <a:latin typeface="Arial"/>
                <a:cs typeface="Arial"/>
              </a:rPr>
              <a:t>continuity testing </a:t>
            </a:r>
            <a:r>
              <a:rPr lang="en-GB" b="0" i="0" dirty="0">
                <a:effectLst/>
                <a:latin typeface="Arial"/>
                <a:cs typeface="Arial"/>
              </a:rPr>
              <a:t>confirms integrity of </a:t>
            </a:r>
            <a:r>
              <a:rPr lang="en-GB" dirty="0">
                <a:latin typeface="Arial"/>
                <a:cs typeface="Arial"/>
              </a:rPr>
              <a:t>conductors and terminations</a:t>
            </a:r>
            <a:r>
              <a:rPr lang="en-GB" b="0" i="0" dirty="0">
                <a:effectLst/>
                <a:latin typeface="Arial"/>
                <a:cs typeface="Arial"/>
              </a:rPr>
              <a:t>. </a:t>
            </a:r>
          </a:p>
          <a:p>
            <a:pPr marL="342900" indent="-342900" algn="l">
              <a:buFont typeface="Arial" panose="020B0604020202020204" pitchFamily="34" charset="0"/>
              <a:buChar char="•"/>
            </a:pPr>
            <a:r>
              <a:rPr lang="en-GB" b="0" i="0" dirty="0">
                <a:effectLst/>
                <a:latin typeface="Arial"/>
                <a:cs typeface="Arial"/>
              </a:rPr>
              <a:t>If readings fall below acceptable thresholds, this indicates a significant deterioration in safety. </a:t>
            </a:r>
            <a:endParaRPr lang="en-GB" dirty="0"/>
          </a:p>
        </p:txBody>
      </p:sp>
    </p:spTree>
    <p:extLst>
      <p:ext uri="{BB962C8B-B14F-4D97-AF65-F5344CB8AC3E}">
        <p14:creationId xmlns:p14="http://schemas.microsoft.com/office/powerpoint/2010/main" val="3492971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AC6AB-C919-F2FF-63BC-9A285EDE0BD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B6930D-A4BC-BE43-ADE1-3CBAFD552D98}"/>
              </a:ext>
            </a:extLst>
          </p:cNvPr>
          <p:cNvSpPr>
            <a:spLocks noGrp="1"/>
          </p:cNvSpPr>
          <p:nvPr>
            <p:ph type="title"/>
          </p:nvPr>
        </p:nvSpPr>
        <p:spPr>
          <a:xfrm>
            <a:off x="252000" y="959222"/>
            <a:ext cx="11628452" cy="646331"/>
          </a:xfrm>
        </p:spPr>
        <p:txBody>
          <a:bodyPr/>
          <a:lstStyle/>
          <a:p>
            <a:r>
              <a:rPr lang="en-GB" dirty="0"/>
              <a:t>Deciding when to recommend replacement</a:t>
            </a:r>
          </a:p>
        </p:txBody>
      </p:sp>
      <p:sp>
        <p:nvSpPr>
          <p:cNvPr id="4" name="Content Placeholder 3">
            <a:extLst>
              <a:ext uri="{FF2B5EF4-FFF2-40B4-BE49-F238E27FC236}">
                <a16:creationId xmlns:a16="http://schemas.microsoft.com/office/drawing/2014/main" id="{6DF12CDC-A5BA-9496-F56D-0307CFB13520}"/>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Not all older systems need immediate replacement, but some pose enough risk that continued use cannot be justified. </a:t>
            </a:r>
          </a:p>
          <a:p>
            <a:pPr marL="342900" indent="-342900" algn="l">
              <a:buFont typeface="Arial" panose="020B0604020202020204" pitchFamily="34" charset="0"/>
              <a:buChar char="•"/>
            </a:pPr>
            <a:r>
              <a:rPr lang="en-GB" b="0" i="0" dirty="0">
                <a:effectLst/>
                <a:latin typeface="Arial"/>
                <a:cs typeface="Arial"/>
              </a:rPr>
              <a:t>Factors include poor test results, extensive signs of deterioration, and non-compliance with critical safety measures (e.g. no CPC). A C2 or C1 code on an EICR typically triggers a strong recommendation to replace part or all of a system. </a:t>
            </a:r>
          </a:p>
          <a:p>
            <a:pPr marL="342900" indent="-342900" algn="l">
              <a:buFont typeface="Arial" panose="020B0604020202020204" pitchFamily="34" charset="0"/>
              <a:buChar char="•"/>
            </a:pPr>
            <a:r>
              <a:rPr lang="en-GB" b="0" i="0" dirty="0">
                <a:effectLst/>
                <a:latin typeface="Arial"/>
                <a:cs typeface="Arial"/>
              </a:rPr>
              <a:t>These decisions should always be evidence-based and clearly justified to clients.</a:t>
            </a:r>
            <a:endParaRPr lang="en-GB" dirty="0"/>
          </a:p>
        </p:txBody>
      </p:sp>
    </p:spTree>
    <p:extLst>
      <p:ext uri="{BB962C8B-B14F-4D97-AF65-F5344CB8AC3E}">
        <p14:creationId xmlns:p14="http://schemas.microsoft.com/office/powerpoint/2010/main" val="288738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A2DD8-3D6A-A2A0-9C36-A4E3169C714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3BD0FAE-DADD-2D78-75C3-135D9519E840}"/>
              </a:ext>
            </a:extLst>
          </p:cNvPr>
          <p:cNvSpPr>
            <a:spLocks noGrp="1"/>
          </p:cNvSpPr>
          <p:nvPr>
            <p:ph type="title"/>
          </p:nvPr>
        </p:nvSpPr>
        <p:spPr>
          <a:xfrm>
            <a:off x="252000" y="959222"/>
            <a:ext cx="11628452" cy="646331"/>
          </a:xfrm>
        </p:spPr>
        <p:txBody>
          <a:bodyPr/>
          <a:lstStyle/>
          <a:p>
            <a:r>
              <a:rPr lang="en-GB" dirty="0"/>
              <a:t>Identifying non-compliant materials</a:t>
            </a:r>
          </a:p>
        </p:txBody>
      </p:sp>
      <p:sp>
        <p:nvSpPr>
          <p:cNvPr id="4" name="Content Placeholder 3">
            <a:extLst>
              <a:ext uri="{FF2B5EF4-FFF2-40B4-BE49-F238E27FC236}">
                <a16:creationId xmlns:a16="http://schemas.microsoft.com/office/drawing/2014/main" id="{8D435AB6-F881-9362-CA99-E11FBACBCFF4}"/>
              </a:ext>
            </a:extLst>
          </p:cNvPr>
          <p:cNvSpPr>
            <a:spLocks noGrp="1"/>
          </p:cNvSpPr>
          <p:nvPr>
            <p:ph sz="quarter" idx="10"/>
          </p:nvPr>
        </p:nvSpPr>
        <p:spPr>
          <a:xfrm>
            <a:off x="359999" y="1800000"/>
            <a:ext cx="10056209" cy="4140000"/>
          </a:xfrm>
        </p:spPr>
        <p:txBody>
          <a:bodyPr/>
          <a:lstStyle/>
          <a:p>
            <a:pPr marL="342900" indent="-342900" algn="l">
              <a:buFont typeface="Arial" panose="020B0604020202020204" pitchFamily="34" charset="0"/>
              <a:buChar char="•"/>
            </a:pPr>
            <a:r>
              <a:rPr lang="en-GB" b="0" i="0" dirty="0">
                <a:effectLst/>
                <a:latin typeface="Arial"/>
                <a:cs typeface="Arial"/>
              </a:rPr>
              <a:t>Some older systems contain materials that are no </a:t>
            </a:r>
            <a:br>
              <a:rPr lang="en-GB" b="0" i="0" dirty="0">
                <a:effectLst/>
                <a:latin typeface="Arial"/>
                <a:cs typeface="Arial"/>
              </a:rPr>
            </a:br>
            <a:r>
              <a:rPr lang="en-GB" b="0" i="0" dirty="0">
                <a:effectLst/>
                <a:latin typeface="Arial"/>
                <a:cs typeface="Arial"/>
              </a:rPr>
              <a:t>longer considered safe or compliant.</a:t>
            </a:r>
          </a:p>
          <a:p>
            <a:pPr marL="342900" indent="-342900" algn="l">
              <a:buFont typeface="Arial" panose="020B0604020202020204" pitchFamily="34" charset="0"/>
              <a:buChar char="•"/>
            </a:pPr>
            <a:r>
              <a:rPr lang="en-GB" b="0" i="0" dirty="0">
                <a:effectLst/>
                <a:latin typeface="Arial"/>
                <a:cs typeface="Arial"/>
              </a:rPr>
              <a:t>Vulcanised Indian Rubber (VIR) cables, for example, </a:t>
            </a:r>
            <a:br>
              <a:rPr lang="en-GB" b="0" i="0" dirty="0">
                <a:effectLst/>
                <a:latin typeface="Arial"/>
                <a:cs typeface="Arial"/>
              </a:rPr>
            </a:br>
            <a:r>
              <a:rPr lang="en-GB" b="0" i="0" dirty="0">
                <a:effectLst/>
                <a:latin typeface="Arial"/>
                <a:cs typeface="Arial"/>
              </a:rPr>
              <a:t>degrade over time and lose insulation properties. </a:t>
            </a:r>
          </a:p>
          <a:p>
            <a:pPr marL="342900" indent="-342900" algn="l">
              <a:buFont typeface="Arial" panose="020B0604020202020204" pitchFamily="34" charset="0"/>
              <a:buChar char="•"/>
            </a:pPr>
            <a:r>
              <a:rPr lang="en-GB" b="0" i="0" dirty="0">
                <a:effectLst/>
                <a:latin typeface="Arial"/>
                <a:cs typeface="Arial"/>
              </a:rPr>
              <a:t>Other examples include wooden consumer units, </a:t>
            </a:r>
            <a:br>
              <a:rPr lang="en-GB" b="0" i="0" dirty="0">
                <a:effectLst/>
                <a:latin typeface="Arial"/>
                <a:cs typeface="Arial"/>
              </a:rPr>
            </a:br>
            <a:r>
              <a:rPr lang="en-GB" b="0" i="0" dirty="0">
                <a:effectLst/>
                <a:latin typeface="Arial"/>
                <a:cs typeface="Arial"/>
              </a:rPr>
              <a:t>asbestos-containing backboards, and lead sheathed cables. </a:t>
            </a:r>
          </a:p>
          <a:p>
            <a:pPr marL="342900" indent="-342900" algn="l">
              <a:buFont typeface="Arial" panose="020B0604020202020204" pitchFamily="34" charset="0"/>
              <a:buChar char="•"/>
            </a:pPr>
            <a:r>
              <a:rPr lang="en-GB" b="0" i="0" dirty="0">
                <a:effectLst/>
                <a:latin typeface="Arial"/>
                <a:cs typeface="Arial"/>
              </a:rPr>
              <a:t>These materials should be flagged for urgent replacement or isolation due to health and safety risks.</a:t>
            </a:r>
            <a:endParaRPr lang="en-GB" dirty="0"/>
          </a:p>
        </p:txBody>
      </p:sp>
      <p:pic>
        <p:nvPicPr>
          <p:cNvPr id="5" name="Picture 4">
            <a:extLst>
              <a:ext uri="{FF2B5EF4-FFF2-40B4-BE49-F238E27FC236}">
                <a16:creationId xmlns:a16="http://schemas.microsoft.com/office/drawing/2014/main" id="{D1504551-0573-B297-C30B-EA29DB5951E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03045" y="1720488"/>
            <a:ext cx="3976580" cy="2433876"/>
          </a:xfrm>
          <a:prstGeom prst="rect">
            <a:avLst/>
          </a:prstGeom>
        </p:spPr>
      </p:pic>
    </p:spTree>
    <p:extLst>
      <p:ext uri="{BB962C8B-B14F-4D97-AF65-F5344CB8AC3E}">
        <p14:creationId xmlns:p14="http://schemas.microsoft.com/office/powerpoint/2010/main" val="2915617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B94F7-F5C8-7948-E56A-2F8F1A98478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E428CB-30A6-0C01-52C3-BFEA50B0AC73}"/>
              </a:ext>
            </a:extLst>
          </p:cNvPr>
          <p:cNvSpPr>
            <a:spLocks noGrp="1"/>
          </p:cNvSpPr>
          <p:nvPr>
            <p:ph type="title"/>
          </p:nvPr>
        </p:nvSpPr>
        <p:spPr>
          <a:xfrm>
            <a:off x="252000" y="959222"/>
            <a:ext cx="11628452" cy="646331"/>
          </a:xfrm>
        </p:spPr>
        <p:txBody>
          <a:bodyPr/>
          <a:lstStyle/>
          <a:p>
            <a:r>
              <a:rPr lang="en-GB" dirty="0"/>
              <a:t>Maintaining compliance with evolving standards</a:t>
            </a:r>
          </a:p>
        </p:txBody>
      </p:sp>
      <p:sp>
        <p:nvSpPr>
          <p:cNvPr id="4" name="Content Placeholder 3">
            <a:extLst>
              <a:ext uri="{FF2B5EF4-FFF2-40B4-BE49-F238E27FC236}">
                <a16:creationId xmlns:a16="http://schemas.microsoft.com/office/drawing/2014/main" id="{1CF65F69-F67C-B1A9-7D63-4E641AA7A191}"/>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Electrical systems that were once compliant may no longer meet current requirements, especially following updates to BS 7671. </a:t>
            </a:r>
            <a:endParaRPr lang="en-GB" dirty="0">
              <a:latin typeface="Arial"/>
              <a:cs typeface="Arial"/>
            </a:endParaRPr>
          </a:p>
          <a:p>
            <a:pPr marL="342900" indent="-342900" algn="l">
              <a:buFont typeface="Arial" panose="020B0604020202020204" pitchFamily="34" charset="0"/>
              <a:buChar char="•"/>
            </a:pPr>
            <a:r>
              <a:rPr lang="en-GB" b="0" i="0" dirty="0">
                <a:effectLst/>
                <a:latin typeface="Arial"/>
                <a:cs typeface="Arial"/>
              </a:rPr>
              <a:t>While installations aren't required to be retroactively upgraded, any additions or alterations must bring the affected parts up to standard. </a:t>
            </a:r>
          </a:p>
          <a:p>
            <a:pPr marL="342900" indent="-342900" algn="l">
              <a:buFont typeface="Arial" panose="020B0604020202020204" pitchFamily="34" charset="0"/>
              <a:buChar char="•"/>
            </a:pPr>
            <a:r>
              <a:rPr lang="en-GB" b="0" i="0" dirty="0">
                <a:effectLst/>
                <a:latin typeface="Arial"/>
                <a:cs typeface="Arial"/>
              </a:rPr>
              <a:t>Older systems may also lack protective devices such as RCDs or AFDDs, which are now expected in many locations.</a:t>
            </a:r>
            <a:endParaRPr lang="en-GB" dirty="0"/>
          </a:p>
        </p:txBody>
      </p:sp>
    </p:spTree>
    <p:extLst>
      <p:ext uri="{BB962C8B-B14F-4D97-AF65-F5344CB8AC3E}">
        <p14:creationId xmlns:p14="http://schemas.microsoft.com/office/powerpoint/2010/main" val="512942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CDD73-FE5A-839D-38ED-C0B075CBF45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2170E73-A982-C58F-72AB-E0EE0E52DDC2}"/>
              </a:ext>
            </a:extLst>
          </p:cNvPr>
          <p:cNvSpPr>
            <a:spLocks noGrp="1"/>
          </p:cNvSpPr>
          <p:nvPr>
            <p:ph type="title"/>
          </p:nvPr>
        </p:nvSpPr>
        <p:spPr>
          <a:xfrm>
            <a:off x="252000" y="959222"/>
            <a:ext cx="11628452" cy="646331"/>
          </a:xfrm>
        </p:spPr>
        <p:txBody>
          <a:bodyPr/>
          <a:lstStyle/>
          <a:p>
            <a:r>
              <a:rPr lang="en-GB" dirty="0"/>
              <a:t>Interacting with other building systems</a:t>
            </a:r>
          </a:p>
        </p:txBody>
      </p:sp>
      <p:sp>
        <p:nvSpPr>
          <p:cNvPr id="4" name="Content Placeholder 3">
            <a:extLst>
              <a:ext uri="{FF2B5EF4-FFF2-40B4-BE49-F238E27FC236}">
                <a16:creationId xmlns:a16="http://schemas.microsoft.com/office/drawing/2014/main" id="{077C8F3A-9BC7-0A7B-F501-CC25A1475287}"/>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Older installations often coexist with outdated heating, fire alarm, or emergency lighting systems. </a:t>
            </a:r>
          </a:p>
          <a:p>
            <a:pPr marL="342900" indent="-342900" algn="l">
              <a:buFont typeface="Arial" panose="020B0604020202020204" pitchFamily="34" charset="0"/>
              <a:buChar char="•"/>
            </a:pPr>
            <a:r>
              <a:rPr lang="en-GB" b="0" i="0" dirty="0">
                <a:effectLst/>
                <a:latin typeface="Arial"/>
                <a:cs typeface="Arial"/>
              </a:rPr>
              <a:t>When carrying out maintenance, engineers must be aware of interdependencies.</a:t>
            </a:r>
          </a:p>
          <a:p>
            <a:pPr marL="342900" indent="-342900" algn="l">
              <a:buFont typeface="Arial" panose="020B0604020202020204" pitchFamily="34" charset="0"/>
              <a:buChar char="•"/>
            </a:pPr>
            <a:r>
              <a:rPr lang="en-GB" dirty="0">
                <a:latin typeface="Arial"/>
                <a:cs typeface="Arial"/>
              </a:rPr>
              <a:t>F</a:t>
            </a:r>
            <a:r>
              <a:rPr lang="en-GB" b="0" i="0" dirty="0">
                <a:effectLst/>
                <a:latin typeface="Arial"/>
                <a:cs typeface="Arial"/>
              </a:rPr>
              <a:t>or example, an old fused spur controlling an emergency light or heating control system. </a:t>
            </a:r>
          </a:p>
          <a:p>
            <a:pPr marL="342900" indent="-342900" algn="l">
              <a:buFont typeface="Arial" panose="020B0604020202020204" pitchFamily="34" charset="0"/>
              <a:buChar char="•"/>
            </a:pPr>
            <a:r>
              <a:rPr lang="en-GB" b="0" i="0" dirty="0">
                <a:effectLst/>
                <a:latin typeface="Arial"/>
                <a:cs typeface="Arial"/>
              </a:rPr>
              <a:t>Disruption could compromise building safety or occupant comfort.</a:t>
            </a:r>
            <a:endParaRPr lang="en-GB" dirty="0"/>
          </a:p>
        </p:txBody>
      </p:sp>
    </p:spTree>
    <p:extLst>
      <p:ext uri="{BB962C8B-B14F-4D97-AF65-F5344CB8AC3E}">
        <p14:creationId xmlns:p14="http://schemas.microsoft.com/office/powerpoint/2010/main" val="2672357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8268C-FB71-8FEC-6866-AEA0F7092EF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D9CB971-BA86-EE63-4F1E-4A176BFD57AF}"/>
              </a:ext>
            </a:extLst>
          </p:cNvPr>
          <p:cNvSpPr>
            <a:spLocks noGrp="1"/>
          </p:cNvSpPr>
          <p:nvPr>
            <p:ph type="title"/>
          </p:nvPr>
        </p:nvSpPr>
        <p:spPr>
          <a:xfrm>
            <a:off x="252000" y="959222"/>
            <a:ext cx="11628452" cy="646331"/>
          </a:xfrm>
        </p:spPr>
        <p:txBody>
          <a:bodyPr/>
          <a:lstStyle/>
          <a:p>
            <a:r>
              <a:rPr lang="en-GB" dirty="0"/>
              <a:t>Communicating condition reports to stakeholders</a:t>
            </a:r>
          </a:p>
        </p:txBody>
      </p:sp>
      <p:sp>
        <p:nvSpPr>
          <p:cNvPr id="4" name="Content Placeholder 3">
            <a:extLst>
              <a:ext uri="{FF2B5EF4-FFF2-40B4-BE49-F238E27FC236}">
                <a16:creationId xmlns:a16="http://schemas.microsoft.com/office/drawing/2014/main" id="{F0A036E3-1AE7-2408-5163-F87150B2A10A}"/>
              </a:ext>
            </a:extLst>
          </p:cNvPr>
          <p:cNvSpPr>
            <a:spLocks noGrp="1"/>
          </p:cNvSpPr>
          <p:nvPr>
            <p:ph sz="quarter" idx="10"/>
          </p:nvPr>
        </p:nvSpPr>
        <p:spPr>
          <a:xfrm>
            <a:off x="360000" y="1800000"/>
            <a:ext cx="9208070" cy="4140000"/>
          </a:xfrm>
        </p:spPr>
        <p:txBody>
          <a:bodyPr/>
          <a:lstStyle/>
          <a:p>
            <a:pPr marL="342900" indent="-342900" algn="l">
              <a:buFont typeface="Arial" panose="020B0604020202020204" pitchFamily="34" charset="0"/>
              <a:buChar char="•"/>
            </a:pPr>
            <a:r>
              <a:rPr lang="en-GB" b="0" i="0" dirty="0">
                <a:effectLst/>
                <a:latin typeface="Arial"/>
                <a:cs typeface="Arial"/>
              </a:rPr>
              <a:t>When reporting on the condition of an older system, electricians must produce clear, evidence-based assessments. </a:t>
            </a:r>
          </a:p>
          <a:p>
            <a:pPr marL="342900" indent="-342900" algn="l">
              <a:buFont typeface="Arial" panose="020B0604020202020204" pitchFamily="34" charset="0"/>
              <a:buChar char="•"/>
            </a:pPr>
            <a:r>
              <a:rPr lang="en-GB" b="0" i="0" dirty="0">
                <a:effectLst/>
                <a:latin typeface="Arial"/>
                <a:cs typeface="Arial"/>
              </a:rPr>
              <a:t>This includes assigning EICR codes (C1–C3, FI), giving detailed observations. </a:t>
            </a:r>
          </a:p>
          <a:p>
            <a:pPr marL="342900" indent="-342900" algn="l">
              <a:buFont typeface="Arial" panose="020B0604020202020204" pitchFamily="34" charset="0"/>
              <a:buChar char="•"/>
            </a:pPr>
            <a:r>
              <a:rPr lang="en-GB" b="0" i="0" dirty="0">
                <a:effectLst/>
                <a:latin typeface="Arial"/>
                <a:cs typeface="Arial"/>
              </a:rPr>
              <a:t>The goal is to help clients understand the risks and make informed decisions.</a:t>
            </a:r>
            <a:endParaRPr lang="en-GB" dirty="0"/>
          </a:p>
        </p:txBody>
      </p:sp>
    </p:spTree>
    <p:extLst>
      <p:ext uri="{BB962C8B-B14F-4D97-AF65-F5344CB8AC3E}">
        <p14:creationId xmlns:p14="http://schemas.microsoft.com/office/powerpoint/2010/main" val="394789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2C3D1-EA97-8B8B-4FE2-61AD15DB468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4C529A-1FAF-ECAE-EB53-B111AA16BD3C}"/>
              </a:ext>
            </a:extLst>
          </p:cNvPr>
          <p:cNvSpPr>
            <a:spLocks noGrp="1"/>
          </p:cNvSpPr>
          <p:nvPr>
            <p:ph type="title"/>
          </p:nvPr>
        </p:nvSpPr>
        <p:spPr>
          <a:xfrm>
            <a:off x="252000" y="959222"/>
            <a:ext cx="11628452" cy="646331"/>
          </a:xfrm>
        </p:spPr>
        <p:txBody>
          <a:bodyPr/>
          <a:lstStyle/>
          <a:p>
            <a:r>
              <a:rPr lang="en-GB" dirty="0"/>
              <a:t>Balancing functionality with compliance</a:t>
            </a:r>
          </a:p>
        </p:txBody>
      </p:sp>
      <p:sp>
        <p:nvSpPr>
          <p:cNvPr id="4" name="Content Placeholder 3">
            <a:extLst>
              <a:ext uri="{FF2B5EF4-FFF2-40B4-BE49-F238E27FC236}">
                <a16:creationId xmlns:a16="http://schemas.microsoft.com/office/drawing/2014/main" id="{2CB9EB6D-E876-0205-5AC6-1E00982F2B41}"/>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Maintenance may involve finding safe ways to preserve functionality within limits.</a:t>
            </a:r>
          </a:p>
          <a:p>
            <a:pPr marL="342900" indent="-342900" algn="l">
              <a:buFont typeface="Arial" panose="020B0604020202020204" pitchFamily="34" charset="0"/>
              <a:buChar char="•"/>
            </a:pPr>
            <a:r>
              <a:rPr lang="en-GB" dirty="0">
                <a:latin typeface="Arial"/>
                <a:cs typeface="Arial"/>
              </a:rPr>
              <a:t>F</a:t>
            </a:r>
            <a:r>
              <a:rPr lang="en-GB" b="0" i="0" dirty="0">
                <a:effectLst/>
                <a:latin typeface="Arial"/>
                <a:cs typeface="Arial"/>
              </a:rPr>
              <a:t>or example, installing RCBOs where physically possible on circuits that test well, or creating segregated ‘new’ and ‘old’ boards. </a:t>
            </a:r>
          </a:p>
          <a:p>
            <a:pPr marL="342900" indent="-342900" algn="l">
              <a:buFont typeface="Arial" panose="020B0604020202020204" pitchFamily="34" charset="0"/>
              <a:buChar char="•"/>
            </a:pPr>
            <a:r>
              <a:rPr lang="en-GB" b="0" i="0" dirty="0">
                <a:effectLst/>
                <a:latin typeface="Arial"/>
                <a:cs typeface="Arial"/>
              </a:rPr>
              <a:t>Electricians must apply professional judgement, document decisions, and always prioritise safety.</a:t>
            </a:r>
            <a:endParaRPr lang="en-GB" dirty="0"/>
          </a:p>
        </p:txBody>
      </p:sp>
    </p:spTree>
    <p:extLst>
      <p:ext uri="{BB962C8B-B14F-4D97-AF65-F5344CB8AC3E}">
        <p14:creationId xmlns:p14="http://schemas.microsoft.com/office/powerpoint/2010/main" val="3360800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1366780"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Identify </a:t>
            </a:r>
            <a:r>
              <a:rPr lang="en-GB" dirty="0">
                <a:cs typeface="Arial"/>
              </a:rPr>
              <a:t>features of older electrical systems and components that may not comply with current standards</a:t>
            </a:r>
          </a:p>
          <a:p>
            <a:pPr marL="342900" indent="-342900">
              <a:buClr>
                <a:srgbClr val="000000"/>
              </a:buClr>
              <a:buFont typeface="Arial" panose="020B0604020202020204" pitchFamily="34" charset="0"/>
              <a:buChar char="•"/>
            </a:pPr>
            <a:r>
              <a:rPr lang="en-GB" b="1" dirty="0">
                <a:cs typeface="Arial"/>
              </a:rPr>
              <a:t>Understand </a:t>
            </a:r>
            <a:r>
              <a:rPr lang="en-GB" dirty="0">
                <a:cs typeface="Arial"/>
              </a:rPr>
              <a:t>the risks and limitations associated with legacy installations</a:t>
            </a:r>
          </a:p>
          <a:p>
            <a:pPr marL="342900" indent="-342900">
              <a:buClr>
                <a:srgbClr val="000000"/>
              </a:buClr>
              <a:buFont typeface="Arial" panose="020B0604020202020204" pitchFamily="34" charset="0"/>
              <a:buChar char="•"/>
            </a:pPr>
            <a:r>
              <a:rPr lang="en-GB" b="1" dirty="0">
                <a:cs typeface="Arial"/>
              </a:rPr>
              <a:t>Refer </a:t>
            </a:r>
            <a:r>
              <a:rPr lang="en-GB" dirty="0">
                <a:cs typeface="Arial"/>
              </a:rPr>
              <a:t>to relevant regulations and guidance for assessing older systems</a:t>
            </a:r>
          </a:p>
          <a:p>
            <a:pPr marL="342900" indent="-342900">
              <a:buClr>
                <a:srgbClr val="000000"/>
              </a:buClr>
              <a:buFont typeface="Arial" panose="020B0604020202020204" pitchFamily="34" charset="0"/>
              <a:buChar char="•"/>
            </a:pPr>
            <a:r>
              <a:rPr lang="en-GB" b="1" dirty="0">
                <a:cs typeface="Arial"/>
              </a:rPr>
              <a:t>Report </a:t>
            </a:r>
            <a:r>
              <a:rPr lang="en-GB" dirty="0">
                <a:cs typeface="Arial"/>
              </a:rPr>
              <a:t>on the condition and suitability of older systems for continued use using correct procedures</a:t>
            </a:r>
          </a:p>
        </p:txBody>
      </p:sp>
    </p:spTree>
    <p:extLst>
      <p:ext uri="{BB962C8B-B14F-4D97-AF65-F5344CB8AC3E}">
        <p14:creationId xmlns:p14="http://schemas.microsoft.com/office/powerpoint/2010/main" val="3014219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661844"/>
            <a:ext cx="5040000" cy="923330"/>
          </a:xfrm>
          <a:prstGeom prst="rect">
            <a:avLst/>
          </a:prstGeom>
          <a:noFill/>
        </p:spPr>
        <p:txBody>
          <a:bodyPr wrap="none" rtlCol="0">
            <a:spAutoFit/>
          </a:bodyPr>
          <a:lstStyle/>
          <a:p>
            <a:pPr algn="ctr"/>
            <a:r>
              <a:rPr lang="en-GB" sz="540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467358" y="3239702"/>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What makes a system ‘old’?</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879625" cy="4140000"/>
          </a:xfrm>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latin typeface="Arial"/>
              <a:cs typeface="Arial"/>
            </a:endParaRPr>
          </a:p>
          <a:p>
            <a:pPr marL="342900" indent="-342900" algn="l">
              <a:buClr>
                <a:srgbClr val="000000"/>
              </a:buClr>
              <a:buFont typeface="Arial" panose="020B0604020202020204" pitchFamily="34" charset="0"/>
              <a:buChar char="•"/>
            </a:pPr>
            <a:r>
              <a:rPr lang="en-GB" b="1" dirty="0">
                <a:latin typeface="Arial"/>
                <a:cs typeface="Arial"/>
              </a:rPr>
              <a:t>Identify </a:t>
            </a:r>
            <a:r>
              <a:rPr lang="en-GB" dirty="0">
                <a:latin typeface="Arial"/>
                <a:cs typeface="Arial"/>
              </a:rPr>
              <a:t>features of older electrical systems and components that may not comply with current standards</a:t>
            </a:r>
          </a:p>
          <a:p>
            <a:pPr marL="342900" indent="-342900" algn="l">
              <a:buClr>
                <a:srgbClr val="000000"/>
              </a:buClr>
              <a:buFont typeface="Arial" panose="020B0604020202020204" pitchFamily="34" charset="0"/>
              <a:buChar char="•"/>
            </a:pPr>
            <a:r>
              <a:rPr lang="en-GB" b="1" dirty="0">
                <a:latin typeface="Arial"/>
                <a:cs typeface="Arial"/>
              </a:rPr>
              <a:t>Understand </a:t>
            </a:r>
            <a:r>
              <a:rPr lang="en-GB" dirty="0">
                <a:latin typeface="Arial"/>
                <a:cs typeface="Arial"/>
              </a:rPr>
              <a:t>the risks and limitations associated with legacy installations</a:t>
            </a:r>
          </a:p>
          <a:p>
            <a:pPr marL="342900" indent="-342900" algn="l">
              <a:buClr>
                <a:srgbClr val="000000"/>
              </a:buClr>
              <a:buFont typeface="Arial" panose="020B0604020202020204" pitchFamily="34" charset="0"/>
              <a:buChar char="•"/>
            </a:pPr>
            <a:r>
              <a:rPr lang="en-GB" b="1" dirty="0">
                <a:latin typeface="Arial"/>
                <a:cs typeface="Arial"/>
              </a:rPr>
              <a:t>Refer </a:t>
            </a:r>
            <a:r>
              <a:rPr lang="en-GB" dirty="0">
                <a:latin typeface="Arial"/>
                <a:cs typeface="Arial"/>
              </a:rPr>
              <a:t>to relevant regulations and guidance for assessing older systems</a:t>
            </a:r>
          </a:p>
          <a:p>
            <a:pPr marL="342900" indent="-342900" algn="l">
              <a:buClr>
                <a:srgbClr val="000000"/>
              </a:buClr>
              <a:buFont typeface="Arial" panose="020B0604020202020204" pitchFamily="34" charset="0"/>
              <a:buChar char="•"/>
            </a:pPr>
            <a:r>
              <a:rPr lang="en-GB" b="1" dirty="0">
                <a:latin typeface="Arial"/>
                <a:cs typeface="Arial"/>
              </a:rPr>
              <a:t>Report </a:t>
            </a:r>
            <a:r>
              <a:rPr lang="en-GB" dirty="0">
                <a:latin typeface="Arial"/>
                <a:cs typeface="Arial"/>
              </a:rPr>
              <a:t>on the condition and suitability of older systems for continued use using correct procedures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Characteristics of older electrical installations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Older electrical installations often include materials and practices no longer considered compliant with current regulations. </a:t>
            </a:r>
          </a:p>
          <a:p>
            <a:pPr marL="342900" indent="-342900" algn="l">
              <a:buFont typeface="Arial" panose="020B0604020202020204" pitchFamily="34" charset="0"/>
              <a:buChar char="•"/>
            </a:pPr>
            <a:r>
              <a:rPr lang="en-GB" dirty="0">
                <a:latin typeface="Arial"/>
                <a:cs typeface="Arial"/>
              </a:rPr>
              <a:t>Where</a:t>
            </a:r>
            <a:r>
              <a:rPr lang="en-GB" b="0" i="0" dirty="0">
                <a:effectLst/>
                <a:latin typeface="Arial"/>
                <a:cs typeface="Arial"/>
              </a:rPr>
              <a:t> VIR (Vulcanised India Rubber) cables and rewireable fuses (BS 3036) are found, an upgrade to newer types is strongly recommended. </a:t>
            </a:r>
          </a:p>
          <a:p>
            <a:pPr marL="342900" indent="-342900" algn="l">
              <a:buFont typeface="Arial" panose="020B0604020202020204" pitchFamily="34" charset="0"/>
              <a:buChar char="•"/>
            </a:pPr>
            <a:r>
              <a:rPr lang="en-GB" b="0" i="0" dirty="0">
                <a:effectLst/>
                <a:latin typeface="Arial"/>
                <a:cs typeface="Arial"/>
              </a:rPr>
              <a:t>These systems may lack essential modern safety features such as RCD protection, main protective bonding or even sufficient labelling. </a:t>
            </a:r>
          </a:p>
          <a:p>
            <a:pPr marL="342900" indent="-342900" algn="l">
              <a:buFont typeface="Arial" panose="020B0604020202020204" pitchFamily="34" charset="0"/>
              <a:buChar char="•"/>
            </a:pPr>
            <a:r>
              <a:rPr lang="en-GB" b="0" i="0" dirty="0">
                <a:effectLst/>
                <a:latin typeface="Arial"/>
                <a:cs typeface="Arial"/>
              </a:rPr>
              <a:t>While some older systems may still function, their continued use depends on thorough inspection and risk assessment.</a:t>
            </a:r>
            <a:endParaRPr lang="en-GB" dirty="0"/>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D9C35-4E39-ADBF-670B-A8FC8BF1737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EAEDF90-3E18-DBFC-6823-800A3359480A}"/>
              </a:ext>
            </a:extLst>
          </p:cNvPr>
          <p:cNvSpPr>
            <a:spLocks noGrp="1"/>
          </p:cNvSpPr>
          <p:nvPr>
            <p:ph type="title"/>
          </p:nvPr>
        </p:nvSpPr>
        <p:spPr>
          <a:xfrm>
            <a:off x="252000" y="959222"/>
            <a:ext cx="11628452" cy="646331"/>
          </a:xfrm>
        </p:spPr>
        <p:txBody>
          <a:bodyPr/>
          <a:lstStyle/>
          <a:p>
            <a:r>
              <a:rPr lang="en-GB" dirty="0"/>
              <a:t>Common outdated materials and components</a:t>
            </a:r>
          </a:p>
        </p:txBody>
      </p:sp>
      <p:sp>
        <p:nvSpPr>
          <p:cNvPr id="4" name="Content Placeholder 3">
            <a:extLst>
              <a:ext uri="{FF2B5EF4-FFF2-40B4-BE49-F238E27FC236}">
                <a16:creationId xmlns:a16="http://schemas.microsoft.com/office/drawing/2014/main" id="{627F6DF3-525C-2E5F-6575-4471DDE2A1F3}"/>
              </a:ext>
            </a:extLst>
          </p:cNvPr>
          <p:cNvSpPr>
            <a:spLocks noGrp="1"/>
          </p:cNvSpPr>
          <p:nvPr>
            <p:ph sz="quarter" idx="10"/>
          </p:nvPr>
        </p:nvSpPr>
        <p:spPr>
          <a:xfrm>
            <a:off x="359999" y="1800000"/>
            <a:ext cx="10440523" cy="4140000"/>
          </a:xfrm>
        </p:spPr>
        <p:txBody>
          <a:bodyPr/>
          <a:lstStyle/>
          <a:p>
            <a:pPr marL="342900" indent="-342900" algn="l">
              <a:buFont typeface="Arial" panose="020B0604020202020204" pitchFamily="34" charset="0"/>
              <a:buChar char="•"/>
            </a:pPr>
            <a:r>
              <a:rPr lang="en-GB" b="0" i="0" dirty="0">
                <a:effectLst/>
                <a:latin typeface="Arial"/>
                <a:cs typeface="Arial"/>
              </a:rPr>
              <a:t>Several materials used in older installations present risks today. </a:t>
            </a:r>
          </a:p>
          <a:p>
            <a:pPr marL="342900" indent="-342900" algn="l">
              <a:buFont typeface="Arial" panose="020B0604020202020204" pitchFamily="34" charset="0"/>
              <a:buChar char="•"/>
            </a:pPr>
            <a:r>
              <a:rPr lang="en-GB" b="0" i="0" dirty="0">
                <a:effectLst/>
                <a:latin typeface="Arial"/>
                <a:cs typeface="Arial"/>
              </a:rPr>
              <a:t>VIR-insulated cables degrade over time and can become brittle, posing a fire risk.</a:t>
            </a:r>
          </a:p>
          <a:p>
            <a:pPr marL="342900" indent="-342900" algn="l">
              <a:buFont typeface="Arial" panose="020B0604020202020204" pitchFamily="34" charset="0"/>
              <a:buChar char="•"/>
            </a:pPr>
            <a:r>
              <a:rPr lang="en-GB" b="0" i="0" dirty="0">
                <a:effectLst/>
                <a:latin typeface="Arial"/>
                <a:cs typeface="Arial"/>
              </a:rPr>
              <a:t>Rewireable fuses, though once standard, may not provide sufficient short-circuit or earth fault protection compared to modern MCBs or RCBOs.</a:t>
            </a:r>
          </a:p>
          <a:p>
            <a:pPr marL="342900" indent="-342900" algn="l">
              <a:buFont typeface="Arial" panose="020B0604020202020204" pitchFamily="34" charset="0"/>
              <a:buChar char="•"/>
            </a:pPr>
            <a:r>
              <a:rPr lang="en-GB" b="0" i="0" dirty="0">
                <a:effectLst/>
                <a:latin typeface="Arial"/>
                <a:cs typeface="Arial"/>
              </a:rPr>
              <a:t>Other issues may include cotton-braided flexible cords</a:t>
            </a:r>
            <a:r>
              <a:rPr lang="en-GB" b="0" i="0">
                <a:effectLst/>
                <a:latin typeface="Arial"/>
                <a:cs typeface="Arial"/>
              </a:rPr>
              <a:t>, wooden backboards</a:t>
            </a:r>
            <a:r>
              <a:rPr lang="en-GB" b="0" i="0" dirty="0">
                <a:effectLst/>
                <a:latin typeface="Arial"/>
                <a:cs typeface="Arial"/>
              </a:rPr>
              <a:t>, or metal-clad switches without proper earthing.</a:t>
            </a:r>
            <a:endParaRPr lang="en-GB" dirty="0"/>
          </a:p>
        </p:txBody>
      </p:sp>
    </p:spTree>
    <p:extLst>
      <p:ext uri="{BB962C8B-B14F-4D97-AF65-F5344CB8AC3E}">
        <p14:creationId xmlns:p14="http://schemas.microsoft.com/office/powerpoint/2010/main" val="3517876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DB616-69CC-2274-85CC-6E4AB51A85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08905F4-5292-C4BC-D5DD-B6CC3FBC35C9}"/>
              </a:ext>
            </a:extLst>
          </p:cNvPr>
          <p:cNvSpPr>
            <a:spLocks noGrp="1"/>
          </p:cNvSpPr>
          <p:nvPr>
            <p:ph type="title"/>
          </p:nvPr>
        </p:nvSpPr>
        <p:spPr>
          <a:xfrm>
            <a:off x="252000" y="959222"/>
            <a:ext cx="11628452" cy="646331"/>
          </a:xfrm>
        </p:spPr>
        <p:txBody>
          <a:bodyPr/>
          <a:lstStyle/>
          <a:p>
            <a:r>
              <a:rPr lang="en-GB" dirty="0"/>
              <a:t> Recognising regulatory non-compliance</a:t>
            </a:r>
          </a:p>
        </p:txBody>
      </p:sp>
      <p:sp>
        <p:nvSpPr>
          <p:cNvPr id="4" name="Content Placeholder 3">
            <a:extLst>
              <a:ext uri="{FF2B5EF4-FFF2-40B4-BE49-F238E27FC236}">
                <a16:creationId xmlns:a16="http://schemas.microsoft.com/office/drawing/2014/main" id="{32D2FA78-10CE-02D9-A4F1-7DDC691BD00E}"/>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Older installations often fail to meet modern standards outlined in BS 7671.</a:t>
            </a:r>
          </a:p>
          <a:p>
            <a:pPr marL="342900" indent="-342900" algn="l">
              <a:buFont typeface="Arial" panose="020B0604020202020204" pitchFamily="34" charset="0"/>
              <a:buChar char="•"/>
            </a:pPr>
            <a:r>
              <a:rPr lang="en-GB" b="0" i="0" dirty="0">
                <a:effectLst/>
                <a:latin typeface="Arial"/>
                <a:cs typeface="Arial"/>
              </a:rPr>
              <a:t>Key non-compliance indicators include lack of RCD protection on sockets, undersized main earthing conductors, or absence of bonding to gas and water pipes. </a:t>
            </a:r>
          </a:p>
          <a:p>
            <a:pPr marL="342900" indent="-342900" algn="l">
              <a:buFont typeface="Arial" panose="020B0604020202020204" pitchFamily="34" charset="0"/>
              <a:buChar char="•"/>
            </a:pPr>
            <a:r>
              <a:rPr lang="en-GB" b="0" i="0" dirty="0">
                <a:effectLst/>
                <a:latin typeface="Arial"/>
                <a:cs typeface="Arial"/>
              </a:rPr>
              <a:t>While these issues may have been acceptable when installed, they must be evaluated under current regulations. </a:t>
            </a:r>
          </a:p>
          <a:p>
            <a:pPr marL="342900" indent="-342900" algn="l">
              <a:buFont typeface="Arial" panose="020B0604020202020204" pitchFamily="34" charset="0"/>
              <a:buChar char="•"/>
            </a:pPr>
            <a:r>
              <a:rPr lang="en-GB" b="0" i="0" dirty="0">
                <a:effectLst/>
                <a:latin typeface="Arial"/>
                <a:cs typeface="Arial"/>
              </a:rPr>
              <a:t>The presence of obsolete systems doesn't automatically mean they are unsafe; it depends on the condition and test results.</a:t>
            </a:r>
            <a:endParaRPr lang="en-GB" dirty="0"/>
          </a:p>
        </p:txBody>
      </p:sp>
    </p:spTree>
    <p:extLst>
      <p:ext uri="{BB962C8B-B14F-4D97-AF65-F5344CB8AC3E}">
        <p14:creationId xmlns:p14="http://schemas.microsoft.com/office/powerpoint/2010/main" val="449521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2898B-41D6-08D8-1A6A-E6CE012A4AE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6B97521-C2BB-D045-E90B-01BCBAAC2B15}"/>
              </a:ext>
            </a:extLst>
          </p:cNvPr>
          <p:cNvSpPr>
            <a:spLocks noGrp="1"/>
          </p:cNvSpPr>
          <p:nvPr>
            <p:ph type="title"/>
          </p:nvPr>
        </p:nvSpPr>
        <p:spPr>
          <a:xfrm>
            <a:off x="252000" y="959222"/>
            <a:ext cx="11628452" cy="646331"/>
          </a:xfrm>
        </p:spPr>
        <p:txBody>
          <a:bodyPr/>
          <a:lstStyle/>
          <a:p>
            <a:r>
              <a:rPr lang="en-GB" dirty="0"/>
              <a:t>Suitability for continued use</a:t>
            </a:r>
          </a:p>
        </p:txBody>
      </p:sp>
      <p:sp>
        <p:nvSpPr>
          <p:cNvPr id="4" name="Content Placeholder 3">
            <a:extLst>
              <a:ext uri="{FF2B5EF4-FFF2-40B4-BE49-F238E27FC236}">
                <a16:creationId xmlns:a16="http://schemas.microsoft.com/office/drawing/2014/main" id="{221C3F88-0EA1-2A12-F085-A592658FCE4D}"/>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The condition of an older system must be evaluated using inspection and testing. </a:t>
            </a:r>
          </a:p>
          <a:p>
            <a:pPr marL="342900" indent="-342900" algn="l">
              <a:buFont typeface="Arial" panose="020B0604020202020204" pitchFamily="34" charset="0"/>
              <a:buChar char="•"/>
            </a:pPr>
            <a:r>
              <a:rPr lang="en-GB" b="0" i="0" dirty="0">
                <a:effectLst/>
                <a:latin typeface="Arial"/>
                <a:cs typeface="Arial"/>
              </a:rPr>
              <a:t>If the system is safe and meets the requirements for disconnection times, insulation resistance, and earthing, it may remain in service. However, recommendations should be made for future upgrades. </a:t>
            </a:r>
          </a:p>
          <a:p>
            <a:pPr marL="342900" indent="-342900" algn="l">
              <a:buFont typeface="Arial" panose="020B0604020202020204" pitchFamily="34" charset="0"/>
              <a:buChar char="•"/>
            </a:pPr>
            <a:r>
              <a:rPr lang="en-GB" b="0" i="0" dirty="0">
                <a:effectLst/>
                <a:latin typeface="Arial"/>
                <a:cs typeface="Arial"/>
              </a:rPr>
              <a:t>Systems that fail critical safety tests or exhibit damage must be replaced.</a:t>
            </a:r>
          </a:p>
          <a:p>
            <a:pPr marL="342900" indent="-342900" algn="l">
              <a:buFont typeface="Arial" panose="020B0604020202020204" pitchFamily="34" charset="0"/>
              <a:buChar char="•"/>
            </a:pPr>
            <a:r>
              <a:rPr lang="en-GB" b="0" i="0" dirty="0">
                <a:effectLst/>
                <a:latin typeface="Arial"/>
                <a:cs typeface="Arial"/>
              </a:rPr>
              <a:t>Decisions should be documented using Electrical Installation Condition Reports (EICRs) with clear observations and coding.</a:t>
            </a:r>
            <a:endParaRPr lang="en-GB" dirty="0"/>
          </a:p>
        </p:txBody>
      </p:sp>
    </p:spTree>
    <p:extLst>
      <p:ext uri="{BB962C8B-B14F-4D97-AF65-F5344CB8AC3E}">
        <p14:creationId xmlns:p14="http://schemas.microsoft.com/office/powerpoint/2010/main" val="2732037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613ED-D3A4-E66F-7637-EF0C994ADFB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D7EE105-584F-53A9-79E5-90E30DB543C7}"/>
              </a:ext>
            </a:extLst>
          </p:cNvPr>
          <p:cNvSpPr>
            <a:spLocks noGrp="1"/>
          </p:cNvSpPr>
          <p:nvPr>
            <p:ph type="title"/>
          </p:nvPr>
        </p:nvSpPr>
        <p:spPr>
          <a:xfrm>
            <a:off x="252000" y="959222"/>
            <a:ext cx="11628452" cy="646331"/>
          </a:xfrm>
        </p:spPr>
        <p:txBody>
          <a:bodyPr/>
          <a:lstStyle/>
          <a:p>
            <a:r>
              <a:rPr lang="en-GB" dirty="0"/>
              <a:t>Reporting and stakeholder communication</a:t>
            </a:r>
          </a:p>
        </p:txBody>
      </p:sp>
      <p:sp>
        <p:nvSpPr>
          <p:cNvPr id="4" name="Content Placeholder 3">
            <a:extLst>
              <a:ext uri="{FF2B5EF4-FFF2-40B4-BE49-F238E27FC236}">
                <a16:creationId xmlns:a16="http://schemas.microsoft.com/office/drawing/2014/main" id="{2505B55A-AAFD-466E-0E11-E0B79C437843}"/>
              </a:ext>
            </a:extLst>
          </p:cNvPr>
          <p:cNvSpPr>
            <a:spLocks noGrp="1"/>
          </p:cNvSpPr>
          <p:nvPr>
            <p:ph sz="quarter" idx="10"/>
          </p:nvPr>
        </p:nvSpPr>
        <p:spPr>
          <a:xfrm>
            <a:off x="360000" y="1800000"/>
            <a:ext cx="10612800" cy="4140000"/>
          </a:xfrm>
        </p:spPr>
        <p:txBody>
          <a:bodyPr/>
          <a:lstStyle/>
          <a:p>
            <a:pPr marL="342900" indent="-342900" algn="l">
              <a:buFont typeface="Arial" panose="020B0604020202020204" pitchFamily="34" charset="0"/>
              <a:buChar char="•"/>
            </a:pPr>
            <a:r>
              <a:rPr lang="en-GB" b="0" i="0" dirty="0">
                <a:effectLst/>
                <a:latin typeface="Arial"/>
                <a:cs typeface="Arial"/>
              </a:rPr>
              <a:t>When assessing older systems, it is essential to clearly communicate findings to clients or stakeholders. This includes explaining whether the installation is safe for continued use, identifying areas for improvement, and recommending timelines for upgrades. </a:t>
            </a:r>
          </a:p>
          <a:p>
            <a:pPr marL="342900" indent="-342900" algn="l">
              <a:buFont typeface="Arial" panose="020B0604020202020204" pitchFamily="34" charset="0"/>
              <a:buChar char="•"/>
            </a:pPr>
            <a:r>
              <a:rPr lang="en-GB" b="0" i="0" dirty="0">
                <a:effectLst/>
                <a:latin typeface="Arial"/>
                <a:cs typeface="Arial"/>
              </a:rPr>
              <a:t>All communication should be recorded using standard documentation like EICRs and updated O&amp;M manuals. </a:t>
            </a:r>
          </a:p>
          <a:p>
            <a:pPr marL="342900" indent="-342900" algn="l">
              <a:buFont typeface="Arial" panose="020B0604020202020204" pitchFamily="34" charset="0"/>
              <a:buChar char="•"/>
            </a:pPr>
            <a:r>
              <a:rPr lang="en-GB" b="0" i="0" dirty="0">
                <a:effectLst/>
                <a:latin typeface="Arial"/>
                <a:cs typeface="Arial"/>
              </a:rPr>
              <a:t>Using accessible language for non-technical stakeholders helps ensure understanding and informed decision-making.</a:t>
            </a:r>
            <a:endParaRPr lang="en-GB" dirty="0"/>
          </a:p>
        </p:txBody>
      </p:sp>
    </p:spTree>
    <p:extLst>
      <p:ext uri="{BB962C8B-B14F-4D97-AF65-F5344CB8AC3E}">
        <p14:creationId xmlns:p14="http://schemas.microsoft.com/office/powerpoint/2010/main" val="3024909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3BEC0-3A19-197C-7A4F-823DDDB0B0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BF3BB51-5476-6B90-7A18-31BD0466EF77}"/>
              </a:ext>
            </a:extLst>
          </p:cNvPr>
          <p:cNvSpPr>
            <a:spLocks noGrp="1"/>
          </p:cNvSpPr>
          <p:nvPr>
            <p:ph type="title"/>
          </p:nvPr>
        </p:nvSpPr>
        <p:spPr>
          <a:xfrm>
            <a:off x="252000" y="959222"/>
            <a:ext cx="11628452" cy="646331"/>
          </a:xfrm>
        </p:spPr>
        <p:txBody>
          <a:bodyPr/>
          <a:lstStyle/>
          <a:p>
            <a:r>
              <a:rPr lang="en-GB" dirty="0"/>
              <a:t>Visual inspection</a:t>
            </a:r>
          </a:p>
        </p:txBody>
      </p:sp>
      <p:sp>
        <p:nvSpPr>
          <p:cNvPr id="4" name="Content Placeholder 3">
            <a:extLst>
              <a:ext uri="{FF2B5EF4-FFF2-40B4-BE49-F238E27FC236}">
                <a16:creationId xmlns:a16="http://schemas.microsoft.com/office/drawing/2014/main" id="{F7F6A6E6-F37D-97A2-BE49-E263645C3345}"/>
              </a:ext>
            </a:extLst>
          </p:cNvPr>
          <p:cNvSpPr>
            <a:spLocks noGrp="1"/>
          </p:cNvSpPr>
          <p:nvPr>
            <p:ph sz="quarter" idx="10"/>
          </p:nvPr>
        </p:nvSpPr>
        <p:spPr>
          <a:xfrm>
            <a:off x="359999" y="1800000"/>
            <a:ext cx="9791165" cy="4140000"/>
          </a:xfrm>
        </p:spPr>
        <p:txBody>
          <a:bodyPr/>
          <a:lstStyle/>
          <a:p>
            <a:pPr marL="342900" indent="-342900" algn="l">
              <a:buFont typeface="Arial" panose="020B0604020202020204" pitchFamily="34" charset="0"/>
              <a:buChar char="•"/>
            </a:pPr>
            <a:r>
              <a:rPr lang="en-GB" b="0" i="0" dirty="0">
                <a:effectLst/>
                <a:latin typeface="Arial"/>
                <a:cs typeface="Arial"/>
              </a:rPr>
              <a:t>Effective maintenance of older systems begins with a thorough visual inspection. </a:t>
            </a:r>
          </a:p>
          <a:p>
            <a:pPr marL="342900" indent="-342900" algn="l">
              <a:buFont typeface="Arial" panose="020B0604020202020204" pitchFamily="34" charset="0"/>
              <a:buChar char="•"/>
            </a:pPr>
            <a:r>
              <a:rPr lang="en-GB" b="0" i="0" dirty="0">
                <a:effectLst/>
                <a:latin typeface="Arial"/>
                <a:cs typeface="Arial"/>
              </a:rPr>
              <a:t>This involves checking for signs of wear such as discolouration, heat damage, exposed conductors, loose fixings, or out-of-date labelling.</a:t>
            </a:r>
            <a:endParaRPr lang="en-GB" dirty="0"/>
          </a:p>
        </p:txBody>
      </p:sp>
    </p:spTree>
    <p:extLst>
      <p:ext uri="{BB962C8B-B14F-4D97-AF65-F5344CB8AC3E}">
        <p14:creationId xmlns:p14="http://schemas.microsoft.com/office/powerpoint/2010/main" val="36157628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http://purl.org/dc/elements/1.1/"/>
    <ds:schemaRef ds:uri="http://purl.org/dc/terms/"/>
    <ds:schemaRef ds:uri="http://schemas.microsoft.com/office/2006/documentManagement/types"/>
    <ds:schemaRef ds:uri="http://schemas.openxmlformats.org/package/2006/metadata/core-properties"/>
    <ds:schemaRef ds:uri="http://schemas.microsoft.com/office/2006/metadata/properties"/>
    <ds:schemaRef ds:uri="01e15224-84b2-4570-bdea-a67bb94d0921"/>
    <ds:schemaRef ds:uri="http://schemas.microsoft.com/office/infopath/2007/PartnerControls"/>
    <ds:schemaRef ds:uri="http://www.w3.org/XML/1998/namespace"/>
    <ds:schemaRef ds:uri="7c04300a-231c-4281-9146-a98f6f4a7aff"/>
    <ds:schemaRef ds:uri="http://purl.org/dc/dcmitype/"/>
  </ds:schemaRefs>
</ds:datastoreItem>
</file>

<file path=customXml/itemProps2.xml><?xml version="1.0" encoding="utf-8"?>
<ds:datastoreItem xmlns:ds="http://schemas.openxmlformats.org/officeDocument/2006/customXml" ds:itemID="{1920738A-144B-438E-B526-AD917A2C0C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18835</TotalTime>
  <Words>1567</Words>
  <Application>Microsoft Office PowerPoint</Application>
  <PresentationFormat>Custom</PresentationFormat>
  <Paragraphs>125</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inherit</vt:lpstr>
      <vt:lpstr>Lucida Grande</vt:lpstr>
      <vt:lpstr>2_Default Design</vt:lpstr>
      <vt:lpstr>PowerPoint Presentation</vt:lpstr>
      <vt:lpstr>Introduction</vt:lpstr>
      <vt:lpstr>Objectives</vt:lpstr>
      <vt:lpstr>Characteristics of older electrical installations</vt:lpstr>
      <vt:lpstr>Common outdated materials and components</vt:lpstr>
      <vt:lpstr> Recognising regulatory non-compliance</vt:lpstr>
      <vt:lpstr>Suitability for continued use</vt:lpstr>
      <vt:lpstr>Reporting and stakeholder communication</vt:lpstr>
      <vt:lpstr>Visual inspection</vt:lpstr>
      <vt:lpstr>Insulation resistance and continuity testing</vt:lpstr>
      <vt:lpstr>Deciding when to recommend replacement</vt:lpstr>
      <vt:lpstr>Identifying non-compliant materials</vt:lpstr>
      <vt:lpstr>Maintaining compliance with evolving standards</vt:lpstr>
      <vt:lpstr>Interacting with other building systems</vt:lpstr>
      <vt:lpstr>Communicating condition reports to stakeholders</vt:lpstr>
      <vt:lpstr>Balancing functionality with compliance</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46</cp:revision>
  <dcterms:created xsi:type="dcterms:W3CDTF">2025-04-15T10:44:23Z</dcterms:created>
  <dcterms:modified xsi:type="dcterms:W3CDTF">2025-10-30T13:05:56Z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