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21"/>
  </p:notesMasterIdLst>
  <p:handoutMasterIdLst>
    <p:handoutMasterId r:id="rId22"/>
  </p:handoutMasterIdLst>
  <p:sldIdLst>
    <p:sldId id="462" r:id="rId5"/>
    <p:sldId id="840" r:id="rId6"/>
    <p:sldId id="837" r:id="rId7"/>
    <p:sldId id="878" r:id="rId8"/>
    <p:sldId id="879" r:id="rId9"/>
    <p:sldId id="877" r:id="rId10"/>
    <p:sldId id="869" r:id="rId11"/>
    <p:sldId id="870" r:id="rId12"/>
    <p:sldId id="871" r:id="rId13"/>
    <p:sldId id="872" r:id="rId14"/>
    <p:sldId id="873" r:id="rId15"/>
    <p:sldId id="874" r:id="rId16"/>
    <p:sldId id="875" r:id="rId17"/>
    <p:sldId id="876" r:id="rId18"/>
    <p:sldId id="838" r:id="rId19"/>
    <p:sldId id="512" r:id="rId20"/>
  </p:sldIdLst>
  <p:sldSz cx="12239625" cy="6840538"/>
  <p:notesSz cx="6858000" cy="9144000"/>
  <p:custDataLst>
    <p:tags r:id="rId23"/>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4740FD1-6799-8D34-8EDB-C569EE671D9D}" name="John Calleja" initials="JC" userId="8c83955f4e64923d"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84"/>
    <p:restoredTop sz="73998"/>
  </p:normalViewPr>
  <p:slideViewPr>
    <p:cSldViewPr snapToGrid="0">
      <p:cViewPr varScale="1">
        <p:scale>
          <a:sx n="82" d="100"/>
          <a:sy n="82" d="100"/>
        </p:scale>
        <p:origin x="2034" y="84"/>
      </p:cViewPr>
      <p:guideLst>
        <p:guide orient="horz" pos="2155"/>
        <p:guide pos="3855"/>
      </p:guideLst>
    </p:cSldViewPr>
  </p:slideViewPr>
  <p:notesTextViewPr>
    <p:cViewPr>
      <p:scale>
        <a:sx n="120" d="100"/>
        <a:sy n="120" d="100"/>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heme" Target="theme/theme1.xml"/><Relationship Id="rId30"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pa Hornby" userId="S::philippa.hornby@eal.org.uk::435d50fd-f981-4c65-b165-eceb64f1c231" providerId="AD" clId="Web-{8889C185-C6C3-A112-3E23-A66734B209E9}"/>
    <pc:docChg chg="modSld">
      <pc:chgData name="Philippa Hornby" userId="S::philippa.hornby@eal.org.uk::435d50fd-f981-4c65-b165-eceb64f1c231" providerId="AD" clId="Web-{8889C185-C6C3-A112-3E23-A66734B209E9}" dt="2025-09-05T09:00:23.337" v="0" actId="20577"/>
      <pc:docMkLst>
        <pc:docMk/>
      </pc:docMkLst>
      <pc:sldChg chg="modSp">
        <pc:chgData name="Philippa Hornby" userId="S::philippa.hornby@eal.org.uk::435d50fd-f981-4c65-b165-eceb64f1c231" providerId="AD" clId="Web-{8889C185-C6C3-A112-3E23-A66734B209E9}" dt="2025-09-05T09:00:23.337" v="0" actId="20577"/>
        <pc:sldMkLst>
          <pc:docMk/>
          <pc:sldMk cId="4139293381" sldId="462"/>
        </pc:sldMkLst>
      </pc:sldChg>
    </pc:docChg>
  </pc:docChgLst>
  <pc:docChgLst>
    <pc:chgData name="Philippa Hornby" userId="435d50fd-f981-4c65-b165-eceb64f1c231" providerId="ADAL" clId="{82BC29AE-FB5E-470C-BCE0-55A25D21BA49}"/>
    <pc:docChg chg="undo custSel modSld">
      <pc:chgData name="Philippa Hornby" userId="435d50fd-f981-4c65-b165-eceb64f1c231" providerId="ADAL" clId="{82BC29AE-FB5E-470C-BCE0-55A25D21BA49}" dt="2025-08-04T09:04:24.780" v="29" actId="478"/>
      <pc:docMkLst>
        <pc:docMk/>
      </pc:docMkLst>
      <pc:sldChg chg="delSp modSp mod">
        <pc:chgData name="Philippa Hornby" userId="435d50fd-f981-4c65-b165-eceb64f1c231" providerId="ADAL" clId="{82BC29AE-FB5E-470C-BCE0-55A25D21BA49}" dt="2025-08-04T09:00:21.066" v="1" actId="14100"/>
        <pc:sldMkLst>
          <pc:docMk/>
          <pc:sldMk cId="3030416724" sldId="868"/>
        </pc:sldMkLst>
      </pc:sldChg>
      <pc:sldChg chg="addSp delSp mod">
        <pc:chgData name="Philippa Hornby" userId="435d50fd-f981-4c65-b165-eceb64f1c231" providerId="ADAL" clId="{82BC29AE-FB5E-470C-BCE0-55A25D21BA49}" dt="2025-08-04T09:04:24.084" v="28" actId="478"/>
        <pc:sldMkLst>
          <pc:docMk/>
          <pc:sldMk cId="1211706272" sldId="870"/>
        </pc:sldMkLst>
      </pc:sldChg>
      <pc:sldChg chg="addSp delSp modSp mod">
        <pc:chgData name="Philippa Hornby" userId="435d50fd-f981-4c65-b165-eceb64f1c231" providerId="ADAL" clId="{82BC29AE-FB5E-470C-BCE0-55A25D21BA49}" dt="2025-08-04T09:04:24.780" v="29" actId="478"/>
        <pc:sldMkLst>
          <pc:docMk/>
          <pc:sldMk cId="2738312941" sldId="877"/>
        </pc:sldMkLst>
      </pc:sldChg>
    </pc:docChg>
  </pc:docChgLst>
  <pc:docChgLst>
    <pc:chgData clId="Web-{8889C185-C6C3-A112-3E23-A66734B209E9}"/>
    <pc:docChg chg="modSld">
      <pc:chgData name="" userId="" providerId="" clId="Web-{8889C185-C6C3-A112-3E23-A66734B209E9}" dt="2025-09-05T09:00:15.477" v="2" actId="20577"/>
      <pc:docMkLst>
        <pc:docMk/>
      </pc:docMkLst>
      <pc:sldChg chg="modSp">
        <pc:chgData name="" userId="" providerId="" clId="Web-{8889C185-C6C3-A112-3E23-A66734B209E9}" dt="2025-09-05T09:00:15.477" v="2" actId="20577"/>
        <pc:sldMkLst>
          <pc:docMk/>
          <pc:sldMk cId="4139293381" sldId="462"/>
        </pc:sldMkLst>
      </pc:sldChg>
    </pc:docChg>
  </pc:docChgLst>
  <pc:docChgLst>
    <pc:chgData name="Philippa Hornby" userId="435d50fd-f981-4c65-b165-eceb64f1c231" providerId="ADAL" clId="{1759FA53-1746-4E23-96F6-16683356E55F}"/>
    <pc:docChg chg="custSel addSld delSld modSld modMainMaster">
      <pc:chgData name="Philippa Hornby" userId="435d50fd-f981-4c65-b165-eceb64f1c231" providerId="ADAL" clId="{1759FA53-1746-4E23-96F6-16683356E55F}" dt="2025-09-01T13:07:12.966" v="199" actId="12"/>
      <pc:docMkLst>
        <pc:docMk/>
      </pc:docMkLst>
      <pc:sldChg chg="modSp mod">
        <pc:chgData name="Philippa Hornby" userId="435d50fd-f981-4c65-b165-eceb64f1c231" providerId="ADAL" clId="{1759FA53-1746-4E23-96F6-16683356E55F}" dt="2025-09-01T12:55:39.119" v="4" actId="20577"/>
        <pc:sldMkLst>
          <pc:docMk/>
          <pc:sldMk cId="4139293381" sldId="462"/>
        </pc:sldMkLst>
      </pc:sldChg>
      <pc:sldChg chg="modSp mod">
        <pc:chgData name="Philippa Hornby" userId="435d50fd-f981-4c65-b165-eceb64f1c231" providerId="ADAL" clId="{1759FA53-1746-4E23-96F6-16683356E55F}" dt="2025-09-01T12:56:52.109" v="23" actId="12"/>
        <pc:sldMkLst>
          <pc:docMk/>
          <pc:sldMk cId="3661908118" sldId="837"/>
        </pc:sldMkLst>
      </pc:sldChg>
      <pc:sldChg chg="modSp mod">
        <pc:chgData name="Philippa Hornby" userId="435d50fd-f981-4c65-b165-eceb64f1c231" providerId="ADAL" clId="{1759FA53-1746-4E23-96F6-16683356E55F}" dt="2025-09-01T13:07:12.966" v="199" actId="12"/>
        <pc:sldMkLst>
          <pc:docMk/>
          <pc:sldMk cId="3014219946" sldId="838"/>
        </pc:sldMkLst>
      </pc:sldChg>
      <pc:sldChg chg="modSp mod">
        <pc:chgData name="Philippa Hornby" userId="435d50fd-f981-4c65-b165-eceb64f1c231" providerId="ADAL" clId="{1759FA53-1746-4E23-96F6-16683356E55F}" dt="2025-09-01T12:56:42.261" v="22" actId="14100"/>
        <pc:sldMkLst>
          <pc:docMk/>
          <pc:sldMk cId="2808480706" sldId="840"/>
        </pc:sldMkLst>
      </pc:sldChg>
      <pc:sldChg chg="modSp mod">
        <pc:chgData name="Philippa Hornby" userId="435d50fd-f981-4c65-b165-eceb64f1c231" providerId="ADAL" clId="{1759FA53-1746-4E23-96F6-16683356E55F}" dt="2025-09-01T12:58:01.991" v="31" actId="20577"/>
        <pc:sldMkLst>
          <pc:docMk/>
          <pc:sldMk cId="1696455459" sldId="867"/>
        </pc:sldMkLst>
      </pc:sldChg>
      <pc:sldChg chg="del">
        <pc:chgData name="Philippa Hornby" userId="435d50fd-f981-4c65-b165-eceb64f1c231" providerId="ADAL" clId="{1759FA53-1746-4E23-96F6-16683356E55F}" dt="2025-09-01T13:03:01.016" v="129" actId="47"/>
        <pc:sldMkLst>
          <pc:docMk/>
          <pc:sldMk cId="3030416724" sldId="868"/>
        </pc:sldMkLst>
      </pc:sldChg>
      <pc:sldChg chg="modSp mod">
        <pc:chgData name="Philippa Hornby" userId="435d50fd-f981-4c65-b165-eceb64f1c231" providerId="ADAL" clId="{1759FA53-1746-4E23-96F6-16683356E55F}" dt="2025-09-01T13:04:26.678" v="161" actId="948"/>
        <pc:sldMkLst>
          <pc:docMk/>
          <pc:sldMk cId="1118450582" sldId="869"/>
        </pc:sldMkLst>
      </pc:sldChg>
      <pc:sldChg chg="modSp mod">
        <pc:chgData name="Philippa Hornby" userId="435d50fd-f981-4c65-b165-eceb64f1c231" providerId="ADAL" clId="{1759FA53-1746-4E23-96F6-16683356E55F}" dt="2025-09-01T13:04:51.405" v="163" actId="20577"/>
        <pc:sldMkLst>
          <pc:docMk/>
          <pc:sldMk cId="1211706272" sldId="870"/>
        </pc:sldMkLst>
      </pc:sldChg>
      <pc:sldChg chg="modSp mod">
        <pc:chgData name="Philippa Hornby" userId="435d50fd-f981-4c65-b165-eceb64f1c231" providerId="ADAL" clId="{1759FA53-1746-4E23-96F6-16683356E55F}" dt="2025-09-01T13:05:06.698" v="172" actId="12"/>
        <pc:sldMkLst>
          <pc:docMk/>
          <pc:sldMk cId="219980403" sldId="871"/>
        </pc:sldMkLst>
      </pc:sldChg>
      <pc:sldChg chg="modSp mod">
        <pc:chgData name="Philippa Hornby" userId="435d50fd-f981-4c65-b165-eceb64f1c231" providerId="ADAL" clId="{1759FA53-1746-4E23-96F6-16683356E55F}" dt="2025-09-01T13:05:22.247" v="175" actId="20577"/>
        <pc:sldMkLst>
          <pc:docMk/>
          <pc:sldMk cId="722091069" sldId="872"/>
        </pc:sldMkLst>
      </pc:sldChg>
      <pc:sldChg chg="modSp mod">
        <pc:chgData name="Philippa Hornby" userId="435d50fd-f981-4c65-b165-eceb64f1c231" providerId="ADAL" clId="{1759FA53-1746-4E23-96F6-16683356E55F}" dt="2025-09-01T13:06:00.463" v="185" actId="20577"/>
        <pc:sldMkLst>
          <pc:docMk/>
          <pc:sldMk cId="1943248275" sldId="873"/>
        </pc:sldMkLst>
      </pc:sldChg>
      <pc:sldChg chg="modSp mod">
        <pc:chgData name="Philippa Hornby" userId="435d50fd-f981-4c65-b165-eceb64f1c231" providerId="ADAL" clId="{1759FA53-1746-4E23-96F6-16683356E55F}" dt="2025-09-01T13:06:16.070" v="187" actId="12"/>
        <pc:sldMkLst>
          <pc:docMk/>
          <pc:sldMk cId="3555752867" sldId="874"/>
        </pc:sldMkLst>
      </pc:sldChg>
      <pc:sldChg chg="modSp mod">
        <pc:chgData name="Philippa Hornby" userId="435d50fd-f981-4c65-b165-eceb64f1c231" providerId="ADAL" clId="{1759FA53-1746-4E23-96F6-16683356E55F}" dt="2025-09-01T13:06:46.183" v="196" actId="20577"/>
        <pc:sldMkLst>
          <pc:docMk/>
          <pc:sldMk cId="758587241" sldId="875"/>
        </pc:sldMkLst>
      </pc:sldChg>
      <pc:sldChg chg="modSp mod">
        <pc:chgData name="Philippa Hornby" userId="435d50fd-f981-4c65-b165-eceb64f1c231" providerId="ADAL" clId="{1759FA53-1746-4E23-96F6-16683356E55F}" dt="2025-09-01T13:07:01.637" v="198" actId="12"/>
        <pc:sldMkLst>
          <pc:docMk/>
          <pc:sldMk cId="1390795689" sldId="876"/>
        </pc:sldMkLst>
      </pc:sldChg>
      <pc:sldChg chg="delSp modSp mod">
        <pc:chgData name="Philippa Hornby" userId="435d50fd-f981-4c65-b165-eceb64f1c231" providerId="ADAL" clId="{1759FA53-1746-4E23-96F6-16683356E55F}" dt="2025-09-01T13:02:52.281" v="128"/>
        <pc:sldMkLst>
          <pc:docMk/>
          <pc:sldMk cId="2738312941" sldId="877"/>
        </pc:sldMkLst>
      </pc:sldChg>
      <pc:sldChg chg="modSp add mod modNotesTx">
        <pc:chgData name="Philippa Hornby" userId="435d50fd-f981-4c65-b165-eceb64f1c231" providerId="ADAL" clId="{1759FA53-1746-4E23-96F6-16683356E55F}" dt="2025-09-01T12:59:41.390" v="46" actId="20577"/>
        <pc:sldMkLst>
          <pc:docMk/>
          <pc:sldMk cId="4075426881" sldId="878"/>
        </pc:sldMkLst>
      </pc:sldChg>
      <pc:sldChg chg="modSp add mod">
        <pc:chgData name="Philippa Hornby" userId="435d50fd-f981-4c65-b165-eceb64f1c231" providerId="ADAL" clId="{1759FA53-1746-4E23-96F6-16683356E55F}" dt="2025-09-01T13:00:36.035" v="101" actId="12"/>
        <pc:sldMkLst>
          <pc:docMk/>
          <pc:sldMk cId="2423345856" sldId="879"/>
        </pc:sldMkLst>
      </pc:sldChg>
      <pc:sldMasterChg chg="modSp mod">
        <pc:chgData name="Philippa Hornby" userId="435d50fd-f981-4c65-b165-eceb64f1c231" providerId="ADAL" clId="{1759FA53-1746-4E23-96F6-16683356E55F}" dt="2025-09-01T12:56:24.054" v="15" actId="20577"/>
        <pc:sldMasterMkLst>
          <pc:docMk/>
          <pc:sldMasterMk cId="1337350340" sldId="2147483661"/>
        </pc:sldMasterMkLst>
      </pc:sldMasterChg>
    </pc:docChg>
  </pc:docChgLst>
  <pc:docChgLst>
    <pc:chgData name="John, Catherine" userId="36b10958-3fe6-4d82-9cee-736ae9074b3f" providerId="ADAL" clId="{7CE9EBFF-1EB6-4E95-820E-35801409E55C}"/>
    <pc:docChg chg="modSld">
      <pc:chgData name="John, Catherine" userId="36b10958-3fe6-4d82-9cee-736ae9074b3f" providerId="ADAL" clId="{7CE9EBFF-1EB6-4E95-820E-35801409E55C}" dt="2025-10-30T11:12:34.617" v="1" actId="20577"/>
      <pc:docMkLst>
        <pc:docMk/>
      </pc:docMkLst>
      <pc:sldChg chg="modNotesTx">
        <pc:chgData name="John, Catherine" userId="36b10958-3fe6-4d82-9cee-736ae9074b3f" providerId="ADAL" clId="{7CE9EBFF-1EB6-4E95-820E-35801409E55C}" dt="2025-10-30T11:12:34.617" v="1" actId="20577"/>
        <pc:sldMkLst>
          <pc:docMk/>
          <pc:sldMk cId="1943248275" sldId="873"/>
        </pc:sldMkLst>
      </pc:sldChg>
    </pc:docChg>
  </pc:docChgLst>
  <pc:docChgLst>
    <pc:chgData name="Philippa Hornby" userId="435d50fd-f981-4c65-b165-eceb64f1c231" providerId="ADAL" clId="{6F3CF111-4673-437A-8942-BD5A9D227887}"/>
    <pc:docChg chg="modSld">
      <pc:chgData name="Philippa Hornby" userId="435d50fd-f981-4c65-b165-eceb64f1c231" providerId="ADAL" clId="{6F3CF111-4673-437A-8942-BD5A9D227887}" dt="2025-08-16T11:22:26.170" v="4" actId="20577"/>
      <pc:docMkLst>
        <pc:docMk/>
      </pc:docMkLst>
      <pc:sldChg chg="modSp mod">
        <pc:chgData name="Philippa Hornby" userId="435d50fd-f981-4c65-b165-eceb64f1c231" providerId="ADAL" clId="{6F3CF111-4673-437A-8942-BD5A9D227887}" dt="2025-08-16T11:22:15.473" v="1" actId="20577"/>
        <pc:sldMkLst>
          <pc:docMk/>
          <pc:sldMk cId="2808480706" sldId="840"/>
        </pc:sldMkLst>
      </pc:sldChg>
      <pc:sldChg chg="modSp mod modCm">
        <pc:chgData name="Philippa Hornby" userId="435d50fd-f981-4c65-b165-eceb64f1c231" providerId="ADAL" clId="{6F3CF111-4673-437A-8942-BD5A9D227887}" dt="2025-08-16T11:22:26.170" v="4" actId="20577"/>
        <pc:sldMkLst>
          <pc:docMk/>
          <pc:sldMk cId="3030416724" sldId="868"/>
        </pc:sldMkLst>
        <pc:extLst>
          <p:ext xmlns:p="http://schemas.openxmlformats.org/presentationml/2006/main" uri="{D6D511B9-2390-475A-947B-AFAB55BFBCF1}">
            <pc226:cmChg xmlns:pc226="http://schemas.microsoft.com/office/powerpoint/2022/06/main/command" chg="mod">
              <pc226:chgData name="Philippa Hornby" userId="435d50fd-f981-4c65-b165-eceb64f1c231" providerId="ADAL" clId="{6F3CF111-4673-437A-8942-BD5A9D227887}" dt="2025-08-16T11:22:26.170" v="4" actId="20577"/>
              <pc2:cmMkLst xmlns:pc2="http://schemas.microsoft.com/office/powerpoint/2019/9/main/command">
                <pc:docMk/>
                <pc:sldMk cId="3030416724" sldId="868"/>
                <pc2:cmMk id="{DD67ADB4-6B1C-41DD-9D89-046ABDAFF556}"/>
              </pc2:cmMkLst>
            </pc226:cmChg>
          </p:ext>
        </pc:extLst>
      </pc:sldChg>
    </pc:docChg>
  </pc:docChgLst>
  <pc:docChgLst>
    <pc:chgData name="jwdowler@icloud.com" userId="S::urn:spo:guest#jwdowler@icloud.com::" providerId="AD" clId="Web-{015B4FB0-911A-531E-736E-D8A03BD432AD}"/>
    <pc:docChg chg="modSld">
      <pc:chgData name="jwdowler@icloud.com" userId="S::urn:spo:guest#jwdowler@icloud.com::" providerId="AD" clId="Web-{015B4FB0-911A-531E-736E-D8A03BD432AD}" dt="2025-08-23T18:24:10.851" v="15" actId="20577"/>
      <pc:docMkLst>
        <pc:docMk/>
      </pc:docMkLst>
      <pc:sldChg chg="modSp modCm">
        <pc:chgData name="jwdowler@icloud.com" userId="S::urn:spo:guest#jwdowler@icloud.com::" providerId="AD" clId="Web-{015B4FB0-911A-531E-736E-D8A03BD432AD}" dt="2025-08-23T18:23:46.241" v="2" actId="20577"/>
        <pc:sldMkLst>
          <pc:docMk/>
          <pc:sldMk cId="758587241" sldId="875"/>
        </pc:sldMkLst>
        <pc:extLst>
          <p:ext xmlns:p="http://schemas.openxmlformats.org/presentationml/2006/main" uri="{D6D511B9-2390-475A-947B-AFAB55BFBCF1}">
            <pc226:cmChg xmlns:pc226="http://schemas.microsoft.com/office/powerpoint/2022/06/main/command" chg="mod">
              <pc226:chgData name="jwdowler@icloud.com" userId="S::urn:spo:guest#jwdowler@icloud.com::" providerId="AD" clId="Web-{015B4FB0-911A-531E-736E-D8A03BD432AD}" dt="2025-08-23T18:23:40.944" v="0" actId="20577"/>
              <pc2:cmMkLst xmlns:pc2="http://schemas.microsoft.com/office/powerpoint/2019/9/main/command">
                <pc:docMk/>
                <pc:sldMk cId="758587241" sldId="875"/>
                <pc2:cmMk id="{F847B989-C106-4CBC-A27A-7F2BD6106289}"/>
              </pc2:cmMkLst>
            </pc226:cmChg>
          </p:ext>
        </pc:extLst>
      </pc:sldChg>
      <pc:sldChg chg="modSp modCm">
        <pc:chgData name="jwdowler@icloud.com" userId="S::urn:spo:guest#jwdowler@icloud.com::" providerId="AD" clId="Web-{015B4FB0-911A-531E-736E-D8A03BD432AD}" dt="2025-08-23T18:24:10.851" v="15" actId="20577"/>
        <pc:sldMkLst>
          <pc:docMk/>
          <pc:sldMk cId="1390795689" sldId="876"/>
        </pc:sldMkLst>
        <pc:extLst>
          <p:ext xmlns:p="http://schemas.openxmlformats.org/presentationml/2006/main" uri="{D6D511B9-2390-475A-947B-AFAB55BFBCF1}">
            <pc226:cmChg xmlns:pc226="http://schemas.microsoft.com/office/powerpoint/2022/06/main/command" chg="mod">
              <pc226:chgData name="jwdowler@icloud.com" userId="S::urn:spo:guest#jwdowler@icloud.com::" providerId="AD" clId="Web-{015B4FB0-911A-531E-736E-D8A03BD432AD}" dt="2025-08-23T18:24:10.851" v="15" actId="20577"/>
              <pc2:cmMkLst xmlns:pc2="http://schemas.microsoft.com/office/powerpoint/2019/9/main/command">
                <pc:docMk/>
                <pc:sldMk cId="1390795689" sldId="876"/>
                <pc2:cmMk id="{4148923E-4727-49CF-8CEF-19D78707DFA7}"/>
              </pc2:cmMkLst>
            </pc226:cmChg>
          </p:ext>
        </pc:extLst>
      </pc:sldChg>
    </pc:docChg>
  </pc:docChgLst>
  <pc:docChgLst>
    <pc:chgData name="Mark Thirlwell" userId="S::mark.thirlwell@eal.org.uk::0eea46bc-1a08-4dae-8290-d9217da89020" providerId="AD" clId="Web-{71740EBE-8108-A2A9-DEEB-A34C232C7061}"/>
    <pc:docChg chg="delSld modSld">
      <pc:chgData name="Mark Thirlwell" userId="S::mark.thirlwell@eal.org.uk::0eea46bc-1a08-4dae-8290-d9217da89020" providerId="AD" clId="Web-{71740EBE-8108-A2A9-DEEB-A34C232C7061}" dt="2025-09-03T15:51:57.117" v="5" actId="20577"/>
      <pc:docMkLst>
        <pc:docMk/>
      </pc:docMkLst>
      <pc:sldChg chg="modSp">
        <pc:chgData name="Mark Thirlwell" userId="S::mark.thirlwell@eal.org.uk::0eea46bc-1a08-4dae-8290-d9217da89020" providerId="AD" clId="Web-{71740EBE-8108-A2A9-DEEB-A34C232C7061}" dt="2025-09-03T15:48:23.820" v="2" actId="20577"/>
        <pc:sldMkLst>
          <pc:docMk/>
          <pc:sldMk cId="4139293381" sldId="462"/>
        </pc:sldMkLst>
      </pc:sldChg>
      <pc:sldChg chg="del">
        <pc:chgData name="Mark Thirlwell" userId="S::mark.thirlwell@eal.org.uk::0eea46bc-1a08-4dae-8290-d9217da89020" providerId="AD" clId="Web-{71740EBE-8108-A2A9-DEEB-A34C232C7061}" dt="2025-09-03T15:49:40.101" v="3"/>
        <pc:sldMkLst>
          <pc:docMk/>
          <pc:sldMk cId="1696455459" sldId="867"/>
        </pc:sldMkLst>
      </pc:sldChg>
      <pc:sldChg chg="modSp">
        <pc:chgData name="Mark Thirlwell" userId="S::mark.thirlwell@eal.org.uk::0eea46bc-1a08-4dae-8290-d9217da89020" providerId="AD" clId="Web-{71740EBE-8108-A2A9-DEEB-A34C232C7061}" dt="2025-09-03T15:51:57.117" v="5" actId="20577"/>
        <pc:sldMkLst>
          <pc:docMk/>
          <pc:sldMk cId="3555752867" sldId="874"/>
        </pc:sldMkLst>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8T12:06:18.454" v="10" actId="14100"/>
      <pc:docMkLst>
        <pc:docMk/>
      </pc:docMkLst>
      <pc:sldChg chg="addSp modSp mod">
        <pc:chgData name="Hazell, Danielle" userId="16322be0-50ef-46ff-b0c0-d304bc10d5d2" providerId="ADAL" clId="{E6D12E1F-DF63-450C-A9ED-E72C5F6C045B}" dt="2025-10-28T12:04:56.852" v="8" actId="1076"/>
        <pc:sldMkLst>
          <pc:docMk/>
          <pc:sldMk cId="2402489006" sldId="512"/>
        </pc:sldMkLst>
        <pc:spChg chg="add mod">
          <ac:chgData name="Hazell, Danielle" userId="16322be0-50ef-46ff-b0c0-d304bc10d5d2" providerId="ADAL" clId="{E6D12E1F-DF63-450C-A9ED-E72C5F6C045B}" dt="2025-10-28T12:04:56.852" v="8" actId="1076"/>
          <ac:spMkLst>
            <pc:docMk/>
            <pc:sldMk cId="2402489006" sldId="512"/>
            <ac:spMk id="2" creationId="{0EBA0D3D-1A82-2DB2-9D4F-A8AFFB6242C5}"/>
          </ac:spMkLst>
        </pc:spChg>
        <pc:spChg chg="mod">
          <ac:chgData name="Hazell, Danielle" userId="16322be0-50ef-46ff-b0c0-d304bc10d5d2" providerId="ADAL" clId="{E6D12E1F-DF63-450C-A9ED-E72C5F6C045B}" dt="2025-10-28T12:04:52.563" v="6" actId="1076"/>
          <ac:spMkLst>
            <pc:docMk/>
            <pc:sldMk cId="2402489006" sldId="512"/>
            <ac:spMk id="3" creationId="{C100DF00-DDB1-9E17-D96C-C839324D3C8E}"/>
          </ac:spMkLst>
        </pc:spChg>
      </pc:sldChg>
      <pc:sldChg chg="delSp modSp mod">
        <pc:chgData name="Hazell, Danielle" userId="16322be0-50ef-46ff-b0c0-d304bc10d5d2" providerId="ADAL" clId="{E6D12E1F-DF63-450C-A9ED-E72C5F6C045B}" dt="2025-10-28T12:06:18.454" v="10" actId="14100"/>
        <pc:sldMkLst>
          <pc:docMk/>
          <pc:sldMk cId="1211706272" sldId="870"/>
        </pc:sldMkLst>
        <pc:spChg chg="mod">
          <ac:chgData name="Hazell, Danielle" userId="16322be0-50ef-46ff-b0c0-d304bc10d5d2" providerId="ADAL" clId="{E6D12E1F-DF63-450C-A9ED-E72C5F6C045B}" dt="2025-10-28T12:06:18.454" v="10" actId="14100"/>
          <ac:spMkLst>
            <pc:docMk/>
            <pc:sldMk cId="1211706272" sldId="870"/>
            <ac:spMk id="4" creationId="{5401A85D-3A6D-FB8B-3D00-47F3D70DEA13}"/>
          </ac:spMkLst>
        </pc:spChg>
      </pc:sldChg>
      <pc:sldMasterChg chg="addSp delSp modSp mod">
        <pc:chgData name="Hazell, Danielle" userId="16322be0-50ef-46ff-b0c0-d304bc10d5d2" providerId="ADAL" clId="{E6D12E1F-DF63-450C-A9ED-E72C5F6C045B}" dt="2025-10-17T12:52:09.467" v="5" actId="1076"/>
        <pc:sldMasterMkLst>
          <pc:docMk/>
          <pc:sldMasterMk cId="1337350340" sldId="2147483661"/>
        </pc:sldMasterMkLst>
        <pc:spChg chg="add mod">
          <ac:chgData name="Hazell, Danielle" userId="16322be0-50ef-46ff-b0c0-d304bc10d5d2" providerId="ADAL" clId="{E6D12E1F-DF63-450C-A9ED-E72C5F6C045B}" dt="2025-10-17T12:52:09.467" v="5" actId="1076"/>
          <ac:spMkLst>
            <pc:docMk/>
            <pc:sldMasterMk cId="1337350340" sldId="2147483661"/>
            <ac:spMk id="2" creationId="{4987E8D9-377B-AB1D-8A32-2882D85AB09F}"/>
          </ac:spMkLst>
        </pc:spChg>
        <pc:spChg chg="add mod">
          <ac:chgData name="Hazell, Danielle" userId="16322be0-50ef-46ff-b0c0-d304bc10d5d2" providerId="ADAL" clId="{E6D12E1F-DF63-450C-A9ED-E72C5F6C045B}" dt="2025-10-17T12:52:09.467" v="5" actId="1076"/>
          <ac:spMkLst>
            <pc:docMk/>
            <pc:sldMasterMk cId="1337350340" sldId="2147483661"/>
            <ac:spMk id="5" creationId="{12A05E16-C31E-E0B1-F9BA-6CA1198C9AE5}"/>
          </ac:spMkLst>
        </pc:spChg>
        <pc:picChg chg="add mod">
          <ac:chgData name="Hazell, Danielle" userId="16322be0-50ef-46ff-b0c0-d304bc10d5d2" providerId="ADAL" clId="{E6D12E1F-DF63-450C-A9ED-E72C5F6C045B}" dt="2025-10-17T12:52:09.467" v="5" actId="1076"/>
          <ac:picMkLst>
            <pc:docMk/>
            <pc:sldMasterMk cId="1337350340" sldId="2147483661"/>
            <ac:picMk id="4" creationId="{4D501824-D9B0-C525-F662-3787B202B144}"/>
          </ac:picMkLst>
        </pc:picChg>
        <pc:picChg chg="add mod">
          <ac:chgData name="Hazell, Danielle" userId="16322be0-50ef-46ff-b0c0-d304bc10d5d2" providerId="ADAL" clId="{E6D12E1F-DF63-450C-A9ED-E72C5F6C045B}" dt="2025-10-17T12:52:09.467" v="5" actId="1076"/>
          <ac:picMkLst>
            <pc:docMk/>
            <pc:sldMasterMk cId="1337350340" sldId="2147483661"/>
            <ac:picMk id="7" creationId="{9F3B6811-98F9-78F6-2493-AACB6F69F7B0}"/>
          </ac:picMkLst>
        </pc:picChg>
        <pc:picChg chg="add mod">
          <ac:chgData name="Hazell, Danielle" userId="16322be0-50ef-46ff-b0c0-d304bc10d5d2" providerId="ADAL" clId="{E6D12E1F-DF63-450C-A9ED-E72C5F6C045B}" dt="2025-10-17T12:52:09.467" v="5" actId="1076"/>
          <ac:picMkLst>
            <pc:docMk/>
            <pc:sldMasterMk cId="1337350340" sldId="2147483661"/>
            <ac:picMk id="13" creationId="{03A5C67B-1442-75DD-1FD1-C13DC74E6186}"/>
          </ac:picMkLst>
        </pc:picChg>
      </pc:sldMasterChg>
    </pc:docChg>
  </pc:docChgLst>
  <pc:docChgLst>
    <pc:chgData name="Bonita Searle-Barnes" userId="e782127f-826a-4a83-a372-afedaa2e0d4f" providerId="ADAL" clId="{FA3BD239-4B9A-4CBA-8CF5-F7BFBEA885D5}"/>
    <pc:docChg chg="modSld modMainMaster">
      <pc:chgData name="Bonita Searle-Barnes" userId="e782127f-826a-4a83-a372-afedaa2e0d4f" providerId="ADAL" clId="{FA3BD239-4B9A-4CBA-8CF5-F7BFBEA885D5}" dt="2025-10-14T13:47:46.768" v="36" actId="114"/>
      <pc:docMkLst>
        <pc:docMk/>
      </pc:docMkLst>
      <pc:sldChg chg="modSp mod">
        <pc:chgData name="Bonita Searle-Barnes" userId="e782127f-826a-4a83-a372-afedaa2e0d4f" providerId="ADAL" clId="{FA3BD239-4B9A-4CBA-8CF5-F7BFBEA885D5}" dt="2025-10-14T11:24:22.797" v="30" actId="20577"/>
        <pc:sldMkLst>
          <pc:docMk/>
          <pc:sldMk cId="3661908118" sldId="837"/>
        </pc:sldMkLst>
        <pc:spChg chg="mod">
          <ac:chgData name="Bonita Searle-Barnes" userId="e782127f-826a-4a83-a372-afedaa2e0d4f" providerId="ADAL" clId="{FA3BD239-4B9A-4CBA-8CF5-F7BFBEA885D5}" dt="2025-10-14T11:24:22.797" v="30" actId="20577"/>
          <ac:spMkLst>
            <pc:docMk/>
            <pc:sldMk cId="3661908118" sldId="837"/>
            <ac:spMk id="4" creationId="{BBFFC9DD-99F6-E5CA-5CF5-B1C6B4D6BBC1}"/>
          </ac:spMkLst>
        </pc:spChg>
      </pc:sldChg>
      <pc:sldChg chg="modSp mod">
        <pc:chgData name="Bonita Searle-Barnes" userId="e782127f-826a-4a83-a372-afedaa2e0d4f" providerId="ADAL" clId="{FA3BD239-4B9A-4CBA-8CF5-F7BFBEA885D5}" dt="2025-10-14T11:24:53.206" v="35" actId="20577"/>
        <pc:sldMkLst>
          <pc:docMk/>
          <pc:sldMk cId="722091069" sldId="872"/>
        </pc:sldMkLst>
        <pc:spChg chg="mod">
          <ac:chgData name="Bonita Searle-Barnes" userId="e782127f-826a-4a83-a372-afedaa2e0d4f" providerId="ADAL" clId="{FA3BD239-4B9A-4CBA-8CF5-F7BFBEA885D5}" dt="2025-10-14T11:24:53.206" v="35" actId="20577"/>
          <ac:spMkLst>
            <pc:docMk/>
            <pc:sldMk cId="722091069" sldId="872"/>
            <ac:spMk id="4" creationId="{9F72FFA7-984D-451D-64D7-6D2274D4594C}"/>
          </ac:spMkLst>
        </pc:spChg>
      </pc:sldChg>
      <pc:sldMasterChg chg="modSp mod">
        <pc:chgData name="Bonita Searle-Barnes" userId="e782127f-826a-4a83-a372-afedaa2e0d4f" providerId="ADAL" clId="{FA3BD239-4B9A-4CBA-8CF5-F7BFBEA885D5}" dt="2025-10-14T13:47:46.768" v="36" actId="114"/>
        <pc:sldMasterMkLst>
          <pc:docMk/>
          <pc:sldMasterMk cId="1337350340" sldId="2147483661"/>
        </pc:sldMasterMkLst>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r>
              <a:rPr lang="en-US" dirty="0"/>
              <a:t>https://</a:t>
            </a:r>
            <a:r>
              <a:rPr lang="en-US" dirty="0" err="1"/>
              <a:t>electrical.theiet.org</a:t>
            </a:r>
            <a:r>
              <a:rPr lang="en-US" dirty="0"/>
              <a:t>/wiring-matters/years/2023/94-march-2023/isolation-and-switching-for-mechanical-maintenance/</a:t>
            </a:r>
          </a:p>
          <a:p>
            <a:r>
              <a:rPr lang="en-US" dirty="0"/>
              <a:t>https://</a:t>
            </a:r>
            <a:r>
              <a:rPr lang="en-US" dirty="0" err="1"/>
              <a:t>electrical.theiet.org</a:t>
            </a:r>
            <a:r>
              <a:rPr lang="en-US" dirty="0"/>
              <a:t>/wiring-matters/years/2022/91-july-2022/electrical-maintenance-a-framework-for-good-practice/</a:t>
            </a:r>
          </a:p>
          <a:p>
            <a:r>
              <a:rPr lang="en-US" dirty="0"/>
              <a:t>https://</a:t>
            </a:r>
            <a:r>
              <a:rPr lang="en-US" dirty="0" err="1"/>
              <a:t>www.theiet.org</a:t>
            </a:r>
            <a:r>
              <a:rPr lang="en-US" dirty="0"/>
              <a:t>/media/9451/safe-maintenance-of-equipment-including-</a:t>
            </a:r>
            <a:r>
              <a:rPr lang="en-US" dirty="0" err="1"/>
              <a:t>machinery.pdf</a:t>
            </a:r>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B54E8C-75CB-12C3-A467-157025B2DC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532183-2AD0-85D0-30CE-FEFC607103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E97B3B-1CC2-842B-338D-F11A7F248924}"/>
              </a:ext>
            </a:extLst>
          </p:cNvPr>
          <p:cNvSpPr>
            <a:spLocks noGrp="1"/>
          </p:cNvSpPr>
          <p:nvPr>
            <p:ph type="body" idx="1"/>
          </p:nvPr>
        </p:nvSpPr>
        <p:spPr/>
        <p:txBody>
          <a:bodyPr/>
          <a:lstStyle/>
          <a:p>
            <a:r>
              <a:rPr lang="en-US" dirty="0"/>
              <a:t>Explain how keeping accurate documentation supports audits and legal </a:t>
            </a:r>
            <a:r>
              <a:rPr lang="en-US" dirty="0" err="1"/>
              <a:t>defence</a:t>
            </a:r>
            <a:r>
              <a:rPr lang="en-US" dirty="0"/>
              <a:t>. Link this to real-world practice and ask learners to explore what documentation exists in their own training or workplace settings.</a:t>
            </a:r>
          </a:p>
        </p:txBody>
      </p:sp>
      <p:sp>
        <p:nvSpPr>
          <p:cNvPr id="4" name="Slide Number Placeholder 3">
            <a:extLst>
              <a:ext uri="{FF2B5EF4-FFF2-40B4-BE49-F238E27FC236}">
                <a16:creationId xmlns:a16="http://schemas.microsoft.com/office/drawing/2014/main" id="{C2FE31DB-18F5-5AF4-9DED-2A67E59D51DE}"/>
              </a:ext>
            </a:extLst>
          </p:cNvPr>
          <p:cNvSpPr>
            <a:spLocks noGrp="1"/>
          </p:cNvSpPr>
          <p:nvPr>
            <p:ph type="sldNum" sz="quarter" idx="5"/>
          </p:nvPr>
        </p:nvSpPr>
        <p:spPr/>
        <p:txBody>
          <a:bodyPr/>
          <a:lstStyle/>
          <a:p>
            <a:fld id="{1D847933-502B-D146-9428-3DDD196AD935}" type="slidenum">
              <a:rPr lang="en-GB" smtClean="0"/>
              <a:pPr/>
              <a:t>10</a:t>
            </a:fld>
            <a:endParaRPr lang="en-GB"/>
          </a:p>
        </p:txBody>
      </p:sp>
    </p:spTree>
    <p:extLst>
      <p:ext uri="{BB962C8B-B14F-4D97-AF65-F5344CB8AC3E}">
        <p14:creationId xmlns:p14="http://schemas.microsoft.com/office/powerpoint/2010/main" val="1436679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GB" dirty="0"/>
              <a:t>Use real-world cases: onsite PV arrays with neglected cleaning lose output; regular maintenance recovers that yield etc.</a:t>
            </a:r>
          </a:p>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11</a:t>
            </a:fld>
            <a:endParaRPr lang="en-GB"/>
          </a:p>
        </p:txBody>
      </p:sp>
    </p:spTree>
    <p:extLst>
      <p:ext uri="{BB962C8B-B14F-4D97-AF65-F5344CB8AC3E}">
        <p14:creationId xmlns:p14="http://schemas.microsoft.com/office/powerpoint/2010/main" val="25272936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7FF5B3C-53B5-664F-A361-196110A59AE4}" type="slidenum">
              <a:rPr lang="en-US" smtClean="0"/>
              <a:t>16</a:t>
            </a:fld>
            <a:endParaRPr lang="en-US"/>
          </a:p>
        </p:txBody>
      </p:sp>
    </p:spTree>
    <p:extLst>
      <p:ext uri="{BB962C8B-B14F-4D97-AF65-F5344CB8AC3E}">
        <p14:creationId xmlns:p14="http://schemas.microsoft.com/office/powerpoint/2010/main" val="4138113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Lights stop working unexpectedly</a:t>
            </a:r>
          </a:p>
          <a:p>
            <a:r>
              <a:rPr lang="en-US" dirty="0"/>
              <a:t>Fire alarms fail to sound</a:t>
            </a:r>
          </a:p>
          <a:p>
            <a:r>
              <a:rPr lang="en-US" dirty="0"/>
              <a:t>Equipment overheats or breaks</a:t>
            </a:r>
          </a:p>
          <a:p>
            <a:r>
              <a:rPr lang="en-US" dirty="0"/>
              <a:t>Safety risks increase</a:t>
            </a:r>
          </a:p>
          <a:p>
            <a:r>
              <a:rPr lang="en-US" dirty="0"/>
              <a:t>Costly emergency repairs needed</a:t>
            </a:r>
          </a:p>
        </p:txBody>
      </p:sp>
      <p:sp>
        <p:nvSpPr>
          <p:cNvPr id="4" name="Slide Number Placeholder 3"/>
          <p:cNvSpPr>
            <a:spLocks noGrp="1"/>
          </p:cNvSpPr>
          <p:nvPr>
            <p:ph type="sldNum" sz="quarter" idx="5"/>
          </p:nvPr>
        </p:nvSpPr>
        <p:spPr/>
        <p:txBody>
          <a:bodyPr/>
          <a:lstStyle/>
          <a:p>
            <a:fld id="{1D847933-502B-D146-9428-3DDD196AD935}" type="slidenum">
              <a:rPr lang="en-GB" smtClean="0"/>
              <a:pPr/>
              <a:t>2</a:t>
            </a:fld>
            <a:endParaRPr lang="en-GB"/>
          </a:p>
        </p:txBody>
      </p:sp>
    </p:spTree>
    <p:extLst>
      <p:ext uri="{BB962C8B-B14F-4D97-AF65-F5344CB8AC3E}">
        <p14:creationId xmlns:p14="http://schemas.microsoft.com/office/powerpoint/2010/main" val="1790795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D847933-502B-D146-9428-3DDD196AD935}" type="slidenum">
              <a:rPr lang="en-GB" smtClean="0"/>
              <a:pPr/>
              <a:t>3</a:t>
            </a:fld>
            <a:endParaRPr lang="en-GB"/>
          </a:p>
        </p:txBody>
      </p:sp>
    </p:spTree>
    <p:extLst>
      <p:ext uri="{BB962C8B-B14F-4D97-AF65-F5344CB8AC3E}">
        <p14:creationId xmlns:p14="http://schemas.microsoft.com/office/powerpoint/2010/main" val="20214015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57C80D-A3A5-0DF9-656A-16DD553DB1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17614B-78B5-8D8D-BA44-9F1C0B8C6A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DF9AC6-A001-B8E9-2C82-3CC3F0CF842A}"/>
              </a:ext>
            </a:extLst>
          </p:cNvPr>
          <p:cNvSpPr>
            <a:spLocks noGrp="1"/>
          </p:cNvSpPr>
          <p:nvPr>
            <p:ph type="body" idx="1"/>
          </p:nvPr>
        </p:nvSpPr>
        <p:spPr/>
        <p:txBody>
          <a:bodyPr/>
          <a:lstStyle/>
          <a:p>
            <a:r>
              <a:rPr lang="en-US" dirty="0" err="1"/>
              <a:t>Emphasise</a:t>
            </a:r>
            <a:r>
              <a:rPr lang="en-US" dirty="0"/>
              <a:t> the importance of maintenance in both domestic and industrial settings.</a:t>
            </a:r>
          </a:p>
          <a:p>
            <a:r>
              <a:rPr lang="en-US" dirty="0"/>
              <a:t>Give a few relatable examples: e.g. checking RCDs in homes, or regular servicing of emergency lighting in a public building.</a:t>
            </a:r>
          </a:p>
          <a:p>
            <a:r>
              <a:rPr lang="en-US" dirty="0"/>
              <a:t>Highlight that maintenance is not just about fixing things when they break, but about preventing failure.</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b="0" i="0" dirty="0">
                <a:effectLst/>
                <a:latin typeface="Arial"/>
                <a:cs typeface="Arial"/>
              </a:rPr>
              <a:t>There are two main approaches to maintenance: planned preventative maintenance (PPM) and reactive maintenance, each with its own advantages and limitations. Choosing the right approach depends on the type of system, environment, and legal responsibilities.</a:t>
            </a:r>
            <a:endParaRPr lang="en-GB" dirty="0"/>
          </a:p>
          <a:p>
            <a:r>
              <a:rPr lang="en-US" dirty="0"/>
              <a:t>Introduce the two maintenance strategies briefly (PPM and reactive), which will be explored in later slides.</a:t>
            </a:r>
          </a:p>
        </p:txBody>
      </p:sp>
      <p:sp>
        <p:nvSpPr>
          <p:cNvPr id="4" name="Slide Number Placeholder 3">
            <a:extLst>
              <a:ext uri="{FF2B5EF4-FFF2-40B4-BE49-F238E27FC236}">
                <a16:creationId xmlns:a16="http://schemas.microsoft.com/office/drawing/2014/main" id="{55B51BAE-28D2-01B1-3067-084A470AFFC5}"/>
              </a:ext>
            </a:extLst>
          </p:cNvPr>
          <p:cNvSpPr>
            <a:spLocks noGrp="1"/>
          </p:cNvSpPr>
          <p:nvPr>
            <p:ph type="sldNum" sz="quarter" idx="5"/>
          </p:nvPr>
        </p:nvSpPr>
        <p:spPr/>
        <p:txBody>
          <a:bodyPr/>
          <a:lstStyle/>
          <a:p>
            <a:fld id="{1D847933-502B-D146-9428-3DDD196AD935}" type="slidenum">
              <a:rPr lang="en-GB" smtClean="0"/>
              <a:pPr/>
              <a:t>4</a:t>
            </a:fld>
            <a:endParaRPr lang="en-GB"/>
          </a:p>
        </p:txBody>
      </p:sp>
    </p:spTree>
    <p:extLst>
      <p:ext uri="{BB962C8B-B14F-4D97-AF65-F5344CB8AC3E}">
        <p14:creationId xmlns:p14="http://schemas.microsoft.com/office/powerpoint/2010/main" val="6304326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AF5C8-5CE7-FE1C-D52C-409B1D44BD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1EACF1-18C5-5518-B1A3-0B6608D39D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3822502-2265-FB15-7E33-9413D4B81962}"/>
              </a:ext>
            </a:extLst>
          </p:cNvPr>
          <p:cNvSpPr>
            <a:spLocks noGrp="1"/>
          </p:cNvSpPr>
          <p:nvPr>
            <p:ph type="body" idx="1"/>
          </p:nvPr>
        </p:nvSpPr>
        <p:spPr/>
        <p:txBody>
          <a:bodyPr/>
          <a:lstStyle/>
          <a:p>
            <a:r>
              <a:rPr lang="en-US" dirty="0" err="1"/>
              <a:t>Emphasise</a:t>
            </a:r>
            <a:r>
              <a:rPr lang="en-US" dirty="0"/>
              <a:t> the importance of maintenance in both domestic and industrial settings.</a:t>
            </a:r>
          </a:p>
          <a:p>
            <a:r>
              <a:rPr lang="en-US" dirty="0"/>
              <a:t>Give a few relatable examples: e.g. checking RCDs in homes, or regular servicing of emergency lighting in a public building.</a:t>
            </a:r>
          </a:p>
          <a:p>
            <a:r>
              <a:rPr lang="en-US" dirty="0"/>
              <a:t>Highlight that maintenance is not just about fixing things when they break, but about preventing failure.</a:t>
            </a:r>
          </a:p>
          <a:p>
            <a:r>
              <a:rPr lang="en-US" dirty="0"/>
              <a:t>Introduce the two maintenance strategies briefly (PPM and reactive), which will be explored in later slides.</a:t>
            </a:r>
          </a:p>
        </p:txBody>
      </p:sp>
      <p:sp>
        <p:nvSpPr>
          <p:cNvPr id="4" name="Slide Number Placeholder 3">
            <a:extLst>
              <a:ext uri="{FF2B5EF4-FFF2-40B4-BE49-F238E27FC236}">
                <a16:creationId xmlns:a16="http://schemas.microsoft.com/office/drawing/2014/main" id="{E126A518-33D8-BE22-178B-327C375DA485}"/>
              </a:ext>
            </a:extLst>
          </p:cNvPr>
          <p:cNvSpPr>
            <a:spLocks noGrp="1"/>
          </p:cNvSpPr>
          <p:nvPr>
            <p:ph type="sldNum" sz="quarter" idx="5"/>
          </p:nvPr>
        </p:nvSpPr>
        <p:spPr/>
        <p:txBody>
          <a:bodyPr/>
          <a:lstStyle/>
          <a:p>
            <a:fld id="{1D847933-502B-D146-9428-3DDD196AD935}" type="slidenum">
              <a:rPr lang="en-GB" smtClean="0"/>
              <a:pPr/>
              <a:t>5</a:t>
            </a:fld>
            <a:endParaRPr lang="en-GB"/>
          </a:p>
        </p:txBody>
      </p:sp>
    </p:spTree>
    <p:extLst>
      <p:ext uri="{BB962C8B-B14F-4D97-AF65-F5344CB8AC3E}">
        <p14:creationId xmlns:p14="http://schemas.microsoft.com/office/powerpoint/2010/main" val="16620627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B6F7CA-ECCD-B783-933B-797C3BE0EA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3F69CC-9AF3-1C32-2ADB-864C46DD78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C6E6AF-20FE-9EF3-6C45-07978476C2EF}"/>
              </a:ext>
            </a:extLst>
          </p:cNvPr>
          <p:cNvSpPr>
            <a:spLocks noGrp="1"/>
          </p:cNvSpPr>
          <p:nvPr>
            <p:ph type="body" idx="1"/>
          </p:nvPr>
        </p:nvSpPr>
        <p:spPr/>
        <p:txBody>
          <a:bodyPr/>
          <a:lstStyle/>
          <a:p>
            <a:r>
              <a:rPr lang="en-US" dirty="0"/>
              <a:t>Explain that PPM is a proactive approach.</a:t>
            </a:r>
          </a:p>
          <a:p>
            <a:r>
              <a:rPr lang="en-US" dirty="0"/>
              <a:t>Mention common examples: periodic inspection of distribution boards, testing emergency lighting, and thermal imaging in commercial settings.</a:t>
            </a:r>
          </a:p>
          <a:p>
            <a:r>
              <a:rPr lang="en-US" dirty="0"/>
              <a:t>Link back to earlier learning: many of the tasks carried out in initial verification become part of ongoing maintenance.</a:t>
            </a:r>
          </a:p>
          <a:p>
            <a:r>
              <a:rPr lang="en-US" dirty="0"/>
              <a:t>If available, show an example maintenance schedule or O&amp;M manual excerpt to reinforce structure and frequency.</a:t>
            </a:r>
          </a:p>
        </p:txBody>
      </p:sp>
      <p:sp>
        <p:nvSpPr>
          <p:cNvPr id="4" name="Slide Number Placeholder 3">
            <a:extLst>
              <a:ext uri="{FF2B5EF4-FFF2-40B4-BE49-F238E27FC236}">
                <a16:creationId xmlns:a16="http://schemas.microsoft.com/office/drawing/2014/main" id="{BB015A78-338E-1035-ACEC-F600C8B0F5DE}"/>
              </a:ext>
            </a:extLst>
          </p:cNvPr>
          <p:cNvSpPr>
            <a:spLocks noGrp="1"/>
          </p:cNvSpPr>
          <p:nvPr>
            <p:ph type="sldNum" sz="quarter" idx="5"/>
          </p:nvPr>
        </p:nvSpPr>
        <p:spPr/>
        <p:txBody>
          <a:bodyPr/>
          <a:lstStyle/>
          <a:p>
            <a:fld id="{1D847933-502B-D146-9428-3DDD196AD935}" type="slidenum">
              <a:rPr lang="en-GB" smtClean="0"/>
              <a:pPr/>
              <a:t>6</a:t>
            </a:fld>
            <a:endParaRPr lang="en-GB"/>
          </a:p>
        </p:txBody>
      </p:sp>
    </p:spTree>
    <p:extLst>
      <p:ext uri="{BB962C8B-B14F-4D97-AF65-F5344CB8AC3E}">
        <p14:creationId xmlns:p14="http://schemas.microsoft.com/office/powerpoint/2010/main" val="25189306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E76BC-005F-73F6-7D14-3965925B68B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9DE6490-A644-759B-9148-0FC45E026E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C50AE5-339D-E2FB-3250-ABB83B8B990E}"/>
              </a:ext>
            </a:extLst>
          </p:cNvPr>
          <p:cNvSpPr>
            <a:spLocks noGrp="1"/>
          </p:cNvSpPr>
          <p:nvPr>
            <p:ph type="body" idx="1"/>
          </p:nvPr>
        </p:nvSpPr>
        <p:spPr/>
        <p:txBody>
          <a:bodyPr/>
          <a:lstStyle/>
          <a:p>
            <a:endParaRPr lang="en-US" dirty="0"/>
          </a:p>
          <a:p>
            <a:r>
              <a:rPr lang="en-US" dirty="0"/>
              <a:t>Ask learners: “Can you think of examples where maintenance would have prevented a fault?”</a:t>
            </a:r>
          </a:p>
          <a:p>
            <a:r>
              <a:rPr lang="en-US" dirty="0"/>
              <a:t>Discuss cost savings in real terms: reduced call-outs, fewer replacements.</a:t>
            </a:r>
          </a:p>
          <a:p>
            <a:r>
              <a:rPr lang="en-US" dirty="0"/>
              <a:t>Reinforce link to legal responsibilities—maintenance is not optional under health and safety law.</a:t>
            </a:r>
          </a:p>
          <a:p>
            <a:r>
              <a:rPr lang="en-US" dirty="0"/>
              <a:t>If possible, share a short case study or incident report where a lack of PPM led to failure or injury.</a:t>
            </a:r>
          </a:p>
        </p:txBody>
      </p:sp>
      <p:sp>
        <p:nvSpPr>
          <p:cNvPr id="4" name="Slide Number Placeholder 3">
            <a:extLst>
              <a:ext uri="{FF2B5EF4-FFF2-40B4-BE49-F238E27FC236}">
                <a16:creationId xmlns:a16="http://schemas.microsoft.com/office/drawing/2014/main" id="{02ADF69C-B383-1FEA-D1BA-C0C593E63C0A}"/>
              </a:ext>
            </a:extLst>
          </p:cNvPr>
          <p:cNvSpPr>
            <a:spLocks noGrp="1"/>
          </p:cNvSpPr>
          <p:nvPr>
            <p:ph type="sldNum" sz="quarter" idx="5"/>
          </p:nvPr>
        </p:nvSpPr>
        <p:spPr/>
        <p:txBody>
          <a:bodyPr/>
          <a:lstStyle/>
          <a:p>
            <a:fld id="{1D847933-502B-D146-9428-3DDD196AD935}" type="slidenum">
              <a:rPr lang="en-GB" smtClean="0"/>
              <a:pPr/>
              <a:t>7</a:t>
            </a:fld>
            <a:endParaRPr lang="en-GB"/>
          </a:p>
        </p:txBody>
      </p:sp>
    </p:spTree>
    <p:extLst>
      <p:ext uri="{BB962C8B-B14F-4D97-AF65-F5344CB8AC3E}">
        <p14:creationId xmlns:p14="http://schemas.microsoft.com/office/powerpoint/2010/main" val="29674535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94D7AE-EEE3-4412-84B0-FF5EE4D112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77A91F-CB19-B492-16F1-2A25FEDF6C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D9EE6B-525F-B180-ED1F-D361FD2D9453}"/>
              </a:ext>
            </a:extLst>
          </p:cNvPr>
          <p:cNvSpPr>
            <a:spLocks noGrp="1"/>
          </p:cNvSpPr>
          <p:nvPr>
            <p:ph type="body" idx="1"/>
          </p:nvPr>
        </p:nvSpPr>
        <p:spPr/>
        <p:txBody>
          <a:bodyPr/>
          <a:lstStyle/>
          <a:p>
            <a:r>
              <a:rPr lang="en-US" dirty="0"/>
              <a:t>Highlight that reactive maintenance is not inherently wrong but is more suitable for systems where reliability is less critical. Give real-world examples such as replacing failed lamps in non-essential areas. Ask learners to consider when reactive maintenance might be appropriate or risky.</a:t>
            </a:r>
          </a:p>
        </p:txBody>
      </p:sp>
      <p:sp>
        <p:nvSpPr>
          <p:cNvPr id="4" name="Slide Number Placeholder 3">
            <a:extLst>
              <a:ext uri="{FF2B5EF4-FFF2-40B4-BE49-F238E27FC236}">
                <a16:creationId xmlns:a16="http://schemas.microsoft.com/office/drawing/2014/main" id="{CD0F963B-3C02-5416-1C4C-AF3405A706C0}"/>
              </a:ext>
            </a:extLst>
          </p:cNvPr>
          <p:cNvSpPr>
            <a:spLocks noGrp="1"/>
          </p:cNvSpPr>
          <p:nvPr>
            <p:ph type="sldNum" sz="quarter" idx="5"/>
          </p:nvPr>
        </p:nvSpPr>
        <p:spPr/>
        <p:txBody>
          <a:bodyPr/>
          <a:lstStyle/>
          <a:p>
            <a:fld id="{1D847933-502B-D146-9428-3DDD196AD935}" type="slidenum">
              <a:rPr lang="en-GB" smtClean="0"/>
              <a:pPr/>
              <a:t>8</a:t>
            </a:fld>
            <a:endParaRPr lang="en-GB"/>
          </a:p>
        </p:txBody>
      </p:sp>
    </p:spTree>
    <p:extLst>
      <p:ext uri="{BB962C8B-B14F-4D97-AF65-F5344CB8AC3E}">
        <p14:creationId xmlns:p14="http://schemas.microsoft.com/office/powerpoint/2010/main" val="4622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6CD2ED-24C7-080D-4689-E278EB11B2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555C13-F8B6-5472-9479-D0384081EC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464AC4-0925-2BB5-DDDA-E49DD8CCAF65}"/>
              </a:ext>
            </a:extLst>
          </p:cNvPr>
          <p:cNvSpPr>
            <a:spLocks noGrp="1"/>
          </p:cNvSpPr>
          <p:nvPr>
            <p:ph type="body" idx="1"/>
          </p:nvPr>
        </p:nvSpPr>
        <p:spPr/>
        <p:txBody>
          <a:bodyPr/>
          <a:lstStyle/>
          <a:p>
            <a:r>
              <a:rPr lang="en-US" dirty="0"/>
              <a:t>Stress the legal obligations under EAWR 1989 and the need for qualified persons. Reinforce the link between maintenance and duty of care. Encourage learners to identify who would take on these roles in different workplace settings.</a:t>
            </a:r>
          </a:p>
          <a:p>
            <a:r>
              <a:rPr lang="en-US" dirty="0"/>
              <a:t>https://</a:t>
            </a:r>
            <a:r>
              <a:rPr lang="en-US" dirty="0" err="1"/>
              <a:t>electrical.theiet.org</a:t>
            </a:r>
            <a:r>
              <a:rPr lang="en-US" dirty="0"/>
              <a:t>/wiring-matters/years/2021/86-july-2021/setting-up-a-basic-electrical-maintenance-regime/</a:t>
            </a:r>
          </a:p>
        </p:txBody>
      </p:sp>
      <p:sp>
        <p:nvSpPr>
          <p:cNvPr id="4" name="Slide Number Placeholder 3">
            <a:extLst>
              <a:ext uri="{FF2B5EF4-FFF2-40B4-BE49-F238E27FC236}">
                <a16:creationId xmlns:a16="http://schemas.microsoft.com/office/drawing/2014/main" id="{5D4501E4-B80C-F207-8F9E-30CF7FF51FA6}"/>
              </a:ext>
            </a:extLst>
          </p:cNvPr>
          <p:cNvSpPr>
            <a:spLocks noGrp="1"/>
          </p:cNvSpPr>
          <p:nvPr>
            <p:ph type="sldNum" sz="quarter" idx="5"/>
          </p:nvPr>
        </p:nvSpPr>
        <p:spPr/>
        <p:txBody>
          <a:bodyPr/>
          <a:lstStyle/>
          <a:p>
            <a:fld id="{1D847933-502B-D146-9428-3DDD196AD935}" type="slidenum">
              <a:rPr lang="en-GB" smtClean="0"/>
              <a:pPr/>
              <a:t>9</a:t>
            </a:fld>
            <a:endParaRPr lang="en-GB"/>
          </a:p>
        </p:txBody>
      </p:sp>
    </p:spTree>
    <p:extLst>
      <p:ext uri="{BB962C8B-B14F-4D97-AF65-F5344CB8AC3E}">
        <p14:creationId xmlns:p14="http://schemas.microsoft.com/office/powerpoint/2010/main" val="38115149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037502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3619303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231510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134241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a:t>Click to edit Master text styles</a:t>
            </a:r>
          </a:p>
          <a:p>
            <a:pPr marL="342900" indent="-342900" algn="l">
              <a:buClr>
                <a:schemeClr val="tx1"/>
              </a:buClr>
              <a:buFont typeface="Arial" panose="020B0604020202020204" pitchFamily="34" charset="0"/>
              <a:buChar char="•"/>
            </a:pPr>
            <a:r>
              <a:rPr lang="en-GB" dirty="0"/>
              <a:t>Second level</a:t>
            </a:r>
          </a:p>
          <a:p>
            <a:pPr lvl="2"/>
            <a:r>
              <a:rPr lang="en-GB" dirty="0"/>
              <a:t>Third level</a:t>
            </a:r>
          </a:p>
          <a:p>
            <a:pPr lvl="3"/>
            <a:r>
              <a:rPr lang="en-GB" dirty="0"/>
              <a:t>Fourth level</a:t>
            </a:r>
          </a:p>
          <a:p>
            <a:pPr lvl="4"/>
            <a:r>
              <a:rPr lang="en-GB" dirty="0"/>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dirty="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cstate="screen">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0" y="790331"/>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32041" y="204919"/>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9" y="101943"/>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2" y="191488"/>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9"/>
          <a:stretch>
            <a:fillRect/>
          </a:stretch>
        </p:blipFill>
        <p:spPr>
          <a:xfrm>
            <a:off x="948535" y="211466"/>
            <a:ext cx="2685203" cy="440679"/>
          </a:xfrm>
          <a:prstGeom prst="rect">
            <a:avLst/>
          </a:prstGeom>
        </p:spPr>
      </p:pic>
    </p:spTree>
    <p:extLst>
      <p:ext uri="{BB962C8B-B14F-4D97-AF65-F5344CB8AC3E}">
        <p14:creationId xmlns:p14="http://schemas.microsoft.com/office/powerpoint/2010/main" val="133735034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buClr>
          <a:schemeClr val="tx1"/>
        </a:buClr>
        <a:buFont typeface="Arial" panose="020B0604020202020204" pitchFamily="34" charset="0"/>
        <a:buNone/>
        <a:defRPr lang="en-GB" sz="2000" dirty="0">
          <a:solidFill>
            <a:schemeClr val="tx1"/>
          </a:solidFill>
          <a:latin typeface="+mn-lt"/>
          <a:ea typeface="ＭＳ Ｐゴシック" charset="-128"/>
          <a:cs typeface="ＭＳ Ｐゴシック" charset="-128"/>
        </a:defRPr>
      </a:lvl1pPr>
      <a:lvl2pPr marL="0" indent="0" algn="l" rtl="0" eaLnBrk="1" fontAlgn="base" hangingPunct="1">
        <a:lnSpc>
          <a:spcPts val="2409"/>
        </a:lnSpc>
        <a:spcBef>
          <a:spcPts val="502"/>
        </a:spcBef>
        <a:spcAft>
          <a:spcPts val="502"/>
        </a:spcAft>
        <a:buClr>
          <a:srgbClr val="FC4421"/>
        </a:buClr>
        <a:buFont typeface="Arial" pitchFamily="-105" charset="0"/>
        <a:buNone/>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0" indent="0" algn="l" rtl="0" eaLnBrk="1" fontAlgn="base" hangingPunct="1">
        <a:lnSpc>
          <a:spcPts val="2008"/>
        </a:lnSpc>
        <a:spcBef>
          <a:spcPts val="502"/>
        </a:spcBef>
        <a:spcAft>
          <a:spcPts val="502"/>
        </a:spcAft>
        <a:buClr>
          <a:srgbClr val="FC4421"/>
        </a:buClr>
        <a:buFont typeface="Arial" pitchFamily="-105" charset="0"/>
        <a:buNone/>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GB" sz="2800" b="1" dirty="0">
                <a:solidFill>
                  <a:schemeClr val="tx1"/>
                </a:solidFill>
                <a:latin typeface="Arial"/>
                <a:ea typeface="ＭＳ Ｐゴシック"/>
                <a:cs typeface="Arial"/>
              </a:rPr>
              <a:t>K1.17 Types of electrotechnical system maintenance</a:t>
            </a:r>
          </a:p>
          <a:p>
            <a:pPr marL="0" indent="0" defTabSz="608030" fontAlgn="auto">
              <a:lnSpc>
                <a:spcPct val="100000"/>
              </a:lnSpc>
              <a:spcBef>
                <a:spcPts val="0"/>
              </a:spcBef>
              <a:spcAft>
                <a:spcPts val="0"/>
              </a:spcAft>
              <a:buNone/>
              <a:defRPr/>
            </a:pPr>
            <a:endParaRPr lang="en-GB" sz="2800" b="1" dirty="0">
              <a:solidFill>
                <a:schemeClr val="tx1"/>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US" sz="2800" b="1" dirty="0">
                <a:solidFill>
                  <a:srgbClr val="FC4421"/>
                </a:solidFill>
                <a:latin typeface="Arial"/>
                <a:ea typeface="ＭＳ Ｐゴシック"/>
                <a:cs typeface="Arial"/>
              </a:rPr>
              <a:t>PowerPoint 1.17: Planned preventative maintenance (PPM) and reactive maintenance</a:t>
            </a: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4FB8D-14BA-F80B-BDA6-97A0F59CD9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1034375-E025-21F1-28F1-6132FD9D7B6A}"/>
              </a:ext>
            </a:extLst>
          </p:cNvPr>
          <p:cNvSpPr>
            <a:spLocks noGrp="1"/>
          </p:cNvSpPr>
          <p:nvPr>
            <p:ph type="title"/>
          </p:nvPr>
        </p:nvSpPr>
        <p:spPr>
          <a:xfrm>
            <a:off x="252000" y="959222"/>
            <a:ext cx="11628452" cy="646331"/>
          </a:xfrm>
        </p:spPr>
        <p:txBody>
          <a:bodyPr/>
          <a:lstStyle/>
          <a:p>
            <a:r>
              <a:rPr lang="en-GB" dirty="0"/>
              <a:t>Documentation and record-keeping</a:t>
            </a:r>
          </a:p>
        </p:txBody>
      </p:sp>
      <p:sp>
        <p:nvSpPr>
          <p:cNvPr id="4" name="Content Placeholder 3">
            <a:extLst>
              <a:ext uri="{FF2B5EF4-FFF2-40B4-BE49-F238E27FC236}">
                <a16:creationId xmlns:a16="http://schemas.microsoft.com/office/drawing/2014/main" id="{9F72FFA7-984D-451D-64D7-6D2274D4594C}"/>
              </a:ext>
            </a:extLst>
          </p:cNvPr>
          <p:cNvSpPr>
            <a:spLocks noGrp="1"/>
          </p:cNvSpPr>
          <p:nvPr>
            <p:ph sz="quarter" idx="10"/>
          </p:nvPr>
        </p:nvSpPr>
        <p:spPr>
          <a:xfrm>
            <a:off x="360000" y="1800000"/>
            <a:ext cx="10612800" cy="4140000"/>
          </a:xfrm>
        </p:spPr>
        <p:txBody>
          <a:bodyPr/>
          <a:lstStyle/>
          <a:p>
            <a:pPr algn="l"/>
            <a:r>
              <a:rPr lang="en-GB" b="0" i="0" dirty="0">
                <a:effectLst/>
                <a:latin typeface="Arial"/>
                <a:cs typeface="Arial"/>
              </a:rPr>
              <a:t>Proper maintenance includes documenting all actions taken. </a:t>
            </a:r>
          </a:p>
          <a:p>
            <a:pPr marL="342900" indent="-342900" algn="l">
              <a:buClr>
                <a:srgbClr val="000000"/>
              </a:buClr>
              <a:buFont typeface="Arial" panose="020B0604020202020204" pitchFamily="34" charset="0"/>
              <a:buChar char="•"/>
            </a:pPr>
            <a:r>
              <a:rPr lang="en-GB" b="0" i="0" dirty="0">
                <a:effectLst/>
                <a:latin typeface="Arial"/>
                <a:cs typeface="Arial"/>
              </a:rPr>
              <a:t>Maintenance logs.</a:t>
            </a:r>
          </a:p>
          <a:p>
            <a:pPr marL="342900" indent="-342900" algn="l">
              <a:buClr>
                <a:srgbClr val="000000"/>
              </a:buClr>
              <a:buFont typeface="Arial" panose="020B0604020202020204" pitchFamily="34" charset="0"/>
              <a:buChar char="•"/>
            </a:pPr>
            <a:r>
              <a:rPr lang="en-GB" b="0" i="0" dirty="0">
                <a:effectLst/>
                <a:latin typeface="Arial"/>
                <a:cs typeface="Arial"/>
              </a:rPr>
              <a:t>Inspection reports.</a:t>
            </a:r>
          </a:p>
          <a:p>
            <a:pPr marL="342900" indent="-342900" algn="l">
              <a:buClr>
                <a:srgbClr val="000000"/>
              </a:buClr>
              <a:buFont typeface="Arial" panose="020B0604020202020204" pitchFamily="34" charset="0"/>
              <a:buChar char="•"/>
            </a:pPr>
            <a:r>
              <a:rPr lang="en-GB" b="0" i="0" dirty="0">
                <a:effectLst/>
                <a:latin typeface="Arial"/>
                <a:cs typeface="Arial"/>
              </a:rPr>
              <a:t>Fault records.</a:t>
            </a:r>
          </a:p>
          <a:p>
            <a:pPr marL="342900" indent="-342900" algn="l">
              <a:buClr>
                <a:srgbClr val="000000"/>
              </a:buClr>
              <a:buFont typeface="Arial" panose="020B0604020202020204" pitchFamily="34" charset="0"/>
              <a:buChar char="•"/>
            </a:pPr>
            <a:r>
              <a:rPr lang="en-GB" b="0" i="0" dirty="0">
                <a:effectLst/>
                <a:latin typeface="Arial"/>
                <a:cs typeface="Arial"/>
              </a:rPr>
              <a:t>Updated operation and maintenance (O&amp;M) manuals.</a:t>
            </a:r>
          </a:p>
          <a:p>
            <a:pPr marL="342900" indent="-342900" algn="l">
              <a:buClr>
                <a:srgbClr val="000000"/>
              </a:buClr>
              <a:buFont typeface="Arial" panose="020B0604020202020204" pitchFamily="34" charset="0"/>
              <a:buChar char="•"/>
            </a:pPr>
            <a:r>
              <a:rPr lang="en-GB" b="0" i="0" dirty="0">
                <a:effectLst/>
                <a:latin typeface="Arial"/>
                <a:cs typeface="Arial"/>
              </a:rPr>
              <a:t>Up-to-date records support safety, traceability, and regulatory compliance.</a:t>
            </a:r>
          </a:p>
        </p:txBody>
      </p:sp>
    </p:spTree>
    <p:extLst>
      <p:ext uri="{BB962C8B-B14F-4D97-AF65-F5344CB8AC3E}">
        <p14:creationId xmlns:p14="http://schemas.microsoft.com/office/powerpoint/2010/main" val="722091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28595-F9A8-0CD9-00AA-B81D68B88A8A}"/>
              </a:ext>
            </a:extLst>
          </p:cNvPr>
          <p:cNvSpPr>
            <a:spLocks noGrp="1"/>
          </p:cNvSpPr>
          <p:nvPr>
            <p:ph type="title"/>
          </p:nvPr>
        </p:nvSpPr>
        <p:spPr>
          <a:xfrm>
            <a:off x="252000" y="959222"/>
            <a:ext cx="11628452" cy="646331"/>
          </a:xfrm>
        </p:spPr>
        <p:txBody>
          <a:bodyPr/>
          <a:lstStyle/>
          <a:p>
            <a:r>
              <a:rPr lang="en-US" dirty="0"/>
              <a:t>Lifecycle cost and sustainability in maintenance</a:t>
            </a:r>
          </a:p>
        </p:txBody>
      </p:sp>
      <p:sp>
        <p:nvSpPr>
          <p:cNvPr id="3" name="Content Placeholder 2">
            <a:extLst>
              <a:ext uri="{FF2B5EF4-FFF2-40B4-BE49-F238E27FC236}">
                <a16:creationId xmlns:a16="http://schemas.microsoft.com/office/drawing/2014/main" id="{C63D8BE9-C0C1-91D3-59D8-057A7CD1A5CE}"/>
              </a:ext>
            </a:extLst>
          </p:cNvPr>
          <p:cNvSpPr>
            <a:spLocks noGrp="1"/>
          </p:cNvSpPr>
          <p:nvPr>
            <p:ph sz="quarter" idx="10"/>
          </p:nvPr>
        </p:nvSpPr>
        <p:spPr>
          <a:xfrm>
            <a:off x="360000" y="1800000"/>
            <a:ext cx="11628452" cy="4140000"/>
          </a:xfrm>
        </p:spPr>
        <p:txBody>
          <a:bodyPr/>
          <a:lstStyle/>
          <a:p>
            <a:r>
              <a:rPr lang="en-GB" b="1" dirty="0"/>
              <a:t>Proactive maintenance lowers whole-life costs</a:t>
            </a:r>
            <a:endParaRPr lang="en-GB" dirty="0"/>
          </a:p>
          <a:p>
            <a:pPr marL="342900" indent="-342900">
              <a:buClr>
                <a:srgbClr val="000000"/>
              </a:buClr>
              <a:buFont typeface="Arial" panose="020B0604020202020204" pitchFamily="34" charset="0"/>
              <a:buChar char="•"/>
            </a:pPr>
            <a:r>
              <a:rPr lang="en-GB" dirty="0"/>
              <a:t>Fewer emergency call-outs and unplanned replacements.</a:t>
            </a:r>
          </a:p>
          <a:p>
            <a:pPr marL="342900" indent="-342900">
              <a:buClr>
                <a:srgbClr val="000000"/>
              </a:buClr>
              <a:buFont typeface="Arial" panose="020B0604020202020204" pitchFamily="34" charset="0"/>
              <a:buChar char="•"/>
            </a:pPr>
            <a:r>
              <a:rPr lang="en-GB" dirty="0"/>
              <a:t>Extends service intervals and defers capital expenditure.</a:t>
            </a:r>
          </a:p>
          <a:p>
            <a:r>
              <a:rPr lang="en-GB" b="1" dirty="0"/>
              <a:t>Energy-efficiency preservation</a:t>
            </a:r>
            <a:endParaRPr lang="en-GB" dirty="0"/>
          </a:p>
          <a:p>
            <a:pPr marL="342900" indent="-342900">
              <a:buClr>
                <a:srgbClr val="000000"/>
              </a:buClr>
              <a:buFont typeface="Arial" panose="020B0604020202020204" pitchFamily="34" charset="0"/>
              <a:buChar char="•"/>
            </a:pPr>
            <a:r>
              <a:rPr lang="en-GB" dirty="0"/>
              <a:t>Well-maintained motors, drives and controls run closer to name-plate efficiency.</a:t>
            </a:r>
          </a:p>
          <a:p>
            <a:pPr marL="342900" indent="-342900">
              <a:buClr>
                <a:srgbClr val="000000"/>
              </a:buClr>
              <a:buFont typeface="Arial" panose="020B0604020202020204" pitchFamily="34" charset="0"/>
              <a:buChar char="•"/>
            </a:pPr>
            <a:r>
              <a:rPr lang="en-GB" dirty="0"/>
              <a:t>Prevents wasted energy from worn components or poor lubrication.</a:t>
            </a:r>
          </a:p>
          <a:p>
            <a:endParaRPr lang="en-US" dirty="0"/>
          </a:p>
        </p:txBody>
      </p:sp>
    </p:spTree>
    <p:extLst>
      <p:ext uri="{BB962C8B-B14F-4D97-AF65-F5344CB8AC3E}">
        <p14:creationId xmlns:p14="http://schemas.microsoft.com/office/powerpoint/2010/main" val="1943248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9A3C8-F761-F620-AEBE-5434FDA361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F8CA3A-B7E3-283D-4DC4-25FD27F955B4}"/>
              </a:ext>
            </a:extLst>
          </p:cNvPr>
          <p:cNvSpPr>
            <a:spLocks noGrp="1"/>
          </p:cNvSpPr>
          <p:nvPr>
            <p:ph type="title"/>
          </p:nvPr>
        </p:nvSpPr>
        <p:spPr>
          <a:xfrm>
            <a:off x="252000" y="959222"/>
            <a:ext cx="11628452" cy="646331"/>
          </a:xfrm>
        </p:spPr>
        <p:txBody>
          <a:bodyPr/>
          <a:lstStyle/>
          <a:p>
            <a:r>
              <a:rPr lang="en-US" dirty="0"/>
              <a:t>Continued</a:t>
            </a:r>
          </a:p>
        </p:txBody>
      </p:sp>
      <p:sp>
        <p:nvSpPr>
          <p:cNvPr id="3" name="Content Placeholder 2">
            <a:extLst>
              <a:ext uri="{FF2B5EF4-FFF2-40B4-BE49-F238E27FC236}">
                <a16:creationId xmlns:a16="http://schemas.microsoft.com/office/drawing/2014/main" id="{B3619460-491E-3213-84EC-0D052A7C8AF1}"/>
              </a:ext>
            </a:extLst>
          </p:cNvPr>
          <p:cNvSpPr>
            <a:spLocks noGrp="1"/>
          </p:cNvSpPr>
          <p:nvPr>
            <p:ph sz="quarter" idx="10"/>
          </p:nvPr>
        </p:nvSpPr>
        <p:spPr>
          <a:xfrm>
            <a:off x="360000" y="1800000"/>
            <a:ext cx="11628452" cy="4140000"/>
          </a:xfrm>
        </p:spPr>
        <p:txBody>
          <a:bodyPr/>
          <a:lstStyle/>
          <a:p>
            <a:r>
              <a:rPr lang="en-GB" b="1" dirty="0"/>
              <a:t>Asset life extension</a:t>
            </a:r>
            <a:endParaRPr lang="en-GB" dirty="0"/>
          </a:p>
          <a:p>
            <a:pPr marL="342900" indent="-342900">
              <a:buClr>
                <a:srgbClr val="000000"/>
              </a:buClr>
              <a:buFont typeface="Arial" panose="020B0604020202020204" pitchFamily="34" charset="0"/>
              <a:buChar char="•"/>
            </a:pPr>
            <a:r>
              <a:rPr lang="en-GB" dirty="0"/>
              <a:t>Regular servicing of switchgear, transformers and generators delays end-of-life replacements.</a:t>
            </a:r>
            <a:endParaRPr lang="en-GB"/>
          </a:p>
          <a:p>
            <a:pPr marL="342900" indent="-342900">
              <a:buClr>
                <a:srgbClr val="000000"/>
              </a:buClr>
              <a:buFont typeface="Arial" panose="020B0604020202020204" pitchFamily="34" charset="0"/>
              <a:buChar char="•"/>
            </a:pPr>
            <a:r>
              <a:rPr lang="en-GB" dirty="0">
                <a:ea typeface="ＭＳ Ｐゴシック"/>
              </a:rPr>
              <a:t>Protects return on investment by maximising operational years.</a:t>
            </a:r>
            <a:endParaRPr lang="en-GB" dirty="0"/>
          </a:p>
          <a:p>
            <a:r>
              <a:rPr lang="en-GB" b="1" dirty="0"/>
              <a:t>Carbon footprint reduction</a:t>
            </a:r>
            <a:endParaRPr lang="en-GB" dirty="0"/>
          </a:p>
          <a:p>
            <a:pPr marL="342900" indent="-342900">
              <a:buClr>
                <a:srgbClr val="000000"/>
              </a:buClr>
              <a:buFont typeface="Arial" panose="020B0604020202020204" pitchFamily="34" charset="0"/>
              <a:buChar char="•"/>
            </a:pPr>
            <a:r>
              <a:rPr lang="en-GB" dirty="0"/>
              <a:t>Reduced waste and scrap from premature failures.</a:t>
            </a:r>
          </a:p>
          <a:p>
            <a:pPr marL="342900" indent="-342900">
              <a:buClr>
                <a:srgbClr val="000000"/>
              </a:buClr>
              <a:buFont typeface="Arial" panose="020B0604020202020204" pitchFamily="34" charset="0"/>
              <a:buChar char="•"/>
            </a:pPr>
            <a:r>
              <a:rPr lang="en-GB" dirty="0"/>
              <a:t>Lower energy consumption translates to fewer CO₂ emissions.</a:t>
            </a:r>
          </a:p>
          <a:p>
            <a:endParaRPr lang="en-US" dirty="0"/>
          </a:p>
        </p:txBody>
      </p:sp>
    </p:spTree>
    <p:extLst>
      <p:ext uri="{BB962C8B-B14F-4D97-AF65-F5344CB8AC3E}">
        <p14:creationId xmlns:p14="http://schemas.microsoft.com/office/powerpoint/2010/main" val="3555752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003C0C-F1D3-760D-1791-672232D22B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479F9E-44B1-ECD7-FA37-4588A68CEDB0}"/>
              </a:ext>
            </a:extLst>
          </p:cNvPr>
          <p:cNvSpPr>
            <a:spLocks noGrp="1"/>
          </p:cNvSpPr>
          <p:nvPr>
            <p:ph type="title"/>
          </p:nvPr>
        </p:nvSpPr>
        <p:spPr>
          <a:xfrm>
            <a:off x="252000" y="959222"/>
            <a:ext cx="11628452" cy="646331"/>
          </a:xfrm>
        </p:spPr>
        <p:txBody>
          <a:bodyPr/>
          <a:lstStyle/>
          <a:p>
            <a:r>
              <a:rPr lang="en-US" dirty="0"/>
              <a:t>Data-driven continuous improvement</a:t>
            </a:r>
          </a:p>
        </p:txBody>
      </p:sp>
      <p:sp>
        <p:nvSpPr>
          <p:cNvPr id="3" name="Content Placeholder 2">
            <a:extLst>
              <a:ext uri="{FF2B5EF4-FFF2-40B4-BE49-F238E27FC236}">
                <a16:creationId xmlns:a16="http://schemas.microsoft.com/office/drawing/2014/main" id="{C6525BDC-7C6D-D164-B022-37D8F240212D}"/>
              </a:ext>
            </a:extLst>
          </p:cNvPr>
          <p:cNvSpPr>
            <a:spLocks noGrp="1"/>
          </p:cNvSpPr>
          <p:nvPr>
            <p:ph sz="quarter" idx="10"/>
          </p:nvPr>
        </p:nvSpPr>
        <p:spPr>
          <a:xfrm>
            <a:off x="360000" y="1800000"/>
            <a:ext cx="11628452" cy="4140000"/>
          </a:xfrm>
        </p:spPr>
        <p:txBody>
          <a:bodyPr/>
          <a:lstStyle/>
          <a:p>
            <a:r>
              <a:rPr lang="en-GB" b="1" dirty="0"/>
              <a:t>Systematic record-keeping</a:t>
            </a:r>
            <a:endParaRPr lang="en-GB" dirty="0"/>
          </a:p>
          <a:p>
            <a:pPr marL="342900" indent="-342900">
              <a:buClr>
                <a:srgbClr val="000000"/>
              </a:buClr>
              <a:buFont typeface="Arial" panose="020B0604020202020204" pitchFamily="34" charset="0"/>
              <a:buChar char="•"/>
            </a:pPr>
            <a:r>
              <a:rPr lang="en-GB" dirty="0"/>
              <a:t>Log every intervention: date, task, findings, actions taken.</a:t>
            </a:r>
          </a:p>
          <a:p>
            <a:pPr marL="342900" indent="-342900">
              <a:buClr>
                <a:srgbClr val="000000"/>
              </a:buClr>
              <a:buFont typeface="Arial" panose="020B0604020202020204" pitchFamily="34" charset="0"/>
              <a:buChar char="•"/>
            </a:pPr>
            <a:r>
              <a:rPr lang="en-GB" dirty="0">
                <a:ea typeface="ＭＳ Ｐゴシック"/>
              </a:rPr>
              <a:t>Use digital CMMS </a:t>
            </a:r>
            <a:r>
              <a:rPr lang="en-GB" dirty="0">
                <a:ea typeface="+mn-lt"/>
                <a:cs typeface="+mn-lt"/>
              </a:rPr>
              <a:t>(Computerised Maintenance Management System)</a:t>
            </a:r>
            <a:r>
              <a:rPr lang="en-GB" dirty="0">
                <a:ea typeface="ＭＳ Ｐゴシック"/>
              </a:rPr>
              <a:t> or structured spreadsheets for easy querying.</a:t>
            </a:r>
          </a:p>
          <a:p>
            <a:r>
              <a:rPr lang="en-GB" b="1" dirty="0"/>
              <a:t>Trend analysis</a:t>
            </a:r>
            <a:endParaRPr lang="en-GB" dirty="0"/>
          </a:p>
          <a:p>
            <a:pPr marL="342900" indent="-342900">
              <a:buClr>
                <a:srgbClr val="000000"/>
              </a:buClr>
              <a:buFont typeface="Arial" panose="020B0604020202020204" pitchFamily="34" charset="0"/>
              <a:buChar char="•"/>
            </a:pPr>
            <a:r>
              <a:rPr lang="en-GB" dirty="0"/>
              <a:t>Identify repeating faults, seasonal peaks, and emerging degradation.</a:t>
            </a:r>
          </a:p>
          <a:p>
            <a:pPr marL="342900" indent="-342900">
              <a:buClr>
                <a:srgbClr val="000000"/>
              </a:buClr>
              <a:buFont typeface="Arial" panose="020B0604020202020204" pitchFamily="34" charset="0"/>
              <a:buChar char="•"/>
            </a:pPr>
            <a:r>
              <a:rPr lang="en-GB" dirty="0"/>
              <a:t>Prioritise high-frequency failures for deeper root-cause investigation.</a:t>
            </a:r>
          </a:p>
          <a:p>
            <a:endParaRPr lang="en-US" dirty="0"/>
          </a:p>
        </p:txBody>
      </p:sp>
    </p:spTree>
    <p:extLst>
      <p:ext uri="{BB962C8B-B14F-4D97-AF65-F5344CB8AC3E}">
        <p14:creationId xmlns:p14="http://schemas.microsoft.com/office/powerpoint/2010/main" val="758587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9D349C-BC10-AF42-EA45-D1CA1A2A87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837F30-08ED-8451-998C-0AA43847263A}"/>
              </a:ext>
            </a:extLst>
          </p:cNvPr>
          <p:cNvSpPr>
            <a:spLocks noGrp="1"/>
          </p:cNvSpPr>
          <p:nvPr>
            <p:ph type="title"/>
          </p:nvPr>
        </p:nvSpPr>
        <p:spPr>
          <a:xfrm>
            <a:off x="252000" y="959222"/>
            <a:ext cx="11628452" cy="646331"/>
          </a:xfrm>
        </p:spPr>
        <p:txBody>
          <a:bodyPr/>
          <a:lstStyle/>
          <a:p>
            <a:r>
              <a:rPr lang="en-US" dirty="0"/>
              <a:t>Continued</a:t>
            </a:r>
          </a:p>
        </p:txBody>
      </p:sp>
      <p:sp>
        <p:nvSpPr>
          <p:cNvPr id="3" name="Content Placeholder 2">
            <a:extLst>
              <a:ext uri="{FF2B5EF4-FFF2-40B4-BE49-F238E27FC236}">
                <a16:creationId xmlns:a16="http://schemas.microsoft.com/office/drawing/2014/main" id="{DAD186D1-DD38-0C11-2FC2-2615F6840AB7}"/>
              </a:ext>
            </a:extLst>
          </p:cNvPr>
          <p:cNvSpPr>
            <a:spLocks noGrp="1"/>
          </p:cNvSpPr>
          <p:nvPr>
            <p:ph sz="quarter" idx="10"/>
          </p:nvPr>
        </p:nvSpPr>
        <p:spPr>
          <a:xfrm>
            <a:off x="360000" y="1800000"/>
            <a:ext cx="11628452" cy="4140000"/>
          </a:xfrm>
        </p:spPr>
        <p:txBody>
          <a:bodyPr/>
          <a:lstStyle/>
          <a:p>
            <a:r>
              <a:rPr lang="en-GB" b="1" dirty="0"/>
              <a:t>Risk assessment updates</a:t>
            </a:r>
            <a:endParaRPr lang="en-GB" dirty="0"/>
          </a:p>
          <a:p>
            <a:pPr marL="342900" indent="-342900">
              <a:buClr>
                <a:srgbClr val="000000"/>
              </a:buClr>
              <a:buFont typeface="Arial" panose="020B0604020202020204" pitchFamily="34" charset="0"/>
              <a:buChar char="•"/>
            </a:pPr>
            <a:r>
              <a:rPr lang="en-GB" dirty="0"/>
              <a:t>Feed data back into a risk matrix.</a:t>
            </a:r>
          </a:p>
          <a:p>
            <a:pPr marL="342900" indent="-342900">
              <a:buClr>
                <a:srgbClr val="000000"/>
              </a:buClr>
              <a:buFont typeface="Arial" panose="020B0604020202020204" pitchFamily="34" charset="0"/>
              <a:buChar char="•"/>
            </a:pPr>
            <a:r>
              <a:rPr lang="en-GB" dirty="0"/>
              <a:t>Adjust inspection intervals or techniques based on actual performance.</a:t>
            </a:r>
          </a:p>
          <a:p>
            <a:r>
              <a:rPr lang="en-GB" b="1" dirty="0"/>
              <a:t>Closed-loop feedback</a:t>
            </a:r>
            <a:endParaRPr lang="en-GB" dirty="0"/>
          </a:p>
          <a:p>
            <a:pPr marL="342900" indent="-342900">
              <a:buClr>
                <a:srgbClr val="000000"/>
              </a:buClr>
              <a:buFont typeface="Arial" panose="020B0604020202020204" pitchFamily="34" charset="0"/>
              <a:buChar char="•"/>
            </a:pPr>
            <a:r>
              <a:rPr lang="en-GB" dirty="0">
                <a:ea typeface="ＭＳ Ｐゴシック"/>
              </a:rPr>
              <a:t>Review maintenance KPIs (Key Performance Indicators) quarterly (downtime hours, cost per asset, energy saved).</a:t>
            </a:r>
          </a:p>
          <a:p>
            <a:pPr marL="342900" indent="-342900">
              <a:buClr>
                <a:srgbClr val="000000"/>
              </a:buClr>
              <a:buFont typeface="Arial" panose="020B0604020202020204" pitchFamily="34" charset="0"/>
              <a:buChar char="•"/>
            </a:pPr>
            <a:r>
              <a:rPr lang="en-GB" dirty="0"/>
              <a:t>Continuously refine procedures, update checklists and reallocate resources.</a:t>
            </a:r>
          </a:p>
          <a:p>
            <a:endParaRPr lang="en-US" dirty="0"/>
          </a:p>
        </p:txBody>
      </p:sp>
    </p:spTree>
    <p:extLst>
      <p:ext uri="{BB962C8B-B14F-4D97-AF65-F5344CB8AC3E}">
        <p14:creationId xmlns:p14="http://schemas.microsoft.com/office/powerpoint/2010/main" val="13907956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p>
          <a:p>
            <a:pPr marL="342900" indent="-342900">
              <a:buClr>
                <a:srgbClr val="000000"/>
              </a:buClr>
              <a:buFont typeface="Arial" panose="020B0604020202020204" pitchFamily="34" charset="0"/>
              <a:buChar char="•"/>
            </a:pPr>
            <a:r>
              <a:rPr lang="en-GB" b="1" dirty="0">
                <a:cs typeface="Arial"/>
              </a:rPr>
              <a:t>Identify </a:t>
            </a:r>
            <a:r>
              <a:rPr lang="en-GB" dirty="0">
                <a:cs typeface="Arial"/>
              </a:rPr>
              <a:t>the two main types of maintenance: planned preventive and reactive</a:t>
            </a:r>
          </a:p>
          <a:p>
            <a:pPr marL="342900" indent="-342900">
              <a:buClr>
                <a:srgbClr val="000000"/>
              </a:buClr>
              <a:buFont typeface="Arial" panose="020B0604020202020204" pitchFamily="34" charset="0"/>
              <a:buChar char="•"/>
            </a:pPr>
            <a:r>
              <a:rPr lang="en-GB" b="1" dirty="0">
                <a:cs typeface="Arial"/>
              </a:rPr>
              <a:t>Explain </a:t>
            </a:r>
            <a:r>
              <a:rPr lang="en-GB" dirty="0">
                <a:cs typeface="Arial"/>
              </a:rPr>
              <a:t>legal responsibilities and industry standards relating to electrical system maintenance</a:t>
            </a:r>
          </a:p>
          <a:p>
            <a:pPr marL="342900" indent="-342900">
              <a:buClr>
                <a:srgbClr val="000000"/>
              </a:buClr>
              <a:buFont typeface="Arial" panose="020B0604020202020204" pitchFamily="34" charset="0"/>
              <a:buChar char="•"/>
            </a:pPr>
            <a:r>
              <a:rPr lang="en-GB" b="1" dirty="0">
                <a:cs typeface="Arial"/>
              </a:rPr>
              <a:t>Compare </a:t>
            </a:r>
            <a:r>
              <a:rPr lang="en-GB" dirty="0">
                <a:cs typeface="Arial"/>
              </a:rPr>
              <a:t>the advantages and limitations of PPM and reactive approaches</a:t>
            </a:r>
          </a:p>
        </p:txBody>
      </p:sp>
    </p:spTree>
    <p:extLst>
      <p:ext uri="{BB962C8B-B14F-4D97-AF65-F5344CB8AC3E}">
        <p14:creationId xmlns:p14="http://schemas.microsoft.com/office/powerpoint/2010/main" val="30142199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825967"/>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0EBA0D3D-1A82-2DB2-9D4F-A8AFFB6242C5}"/>
              </a:ext>
            </a:extLst>
          </p:cNvPr>
          <p:cNvSpPr txBox="1"/>
          <p:nvPr/>
        </p:nvSpPr>
        <p:spPr>
          <a:xfrm>
            <a:off x="619758" y="3420269"/>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dirty="0"/>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59999" y="1800000"/>
            <a:ext cx="9645391" cy="4140000"/>
          </a:xfrm>
        </p:spPr>
        <p:txBody>
          <a:bodyPr/>
          <a:lstStyle/>
          <a:p>
            <a:r>
              <a:rPr lang="en-GB" dirty="0"/>
              <a:t>What could happen if an electrical system in a building had no maintenance carried out over successive years?</a:t>
            </a:r>
          </a:p>
          <a:p>
            <a:endParaRPr lang="en-GB" dirty="0"/>
          </a:p>
        </p:txBody>
      </p:sp>
    </p:spTree>
    <p:extLst>
      <p:ext uri="{BB962C8B-B14F-4D97-AF65-F5344CB8AC3E}">
        <p14:creationId xmlns:p14="http://schemas.microsoft.com/office/powerpoint/2010/main" val="280848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dirty="0"/>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pPr algn="l"/>
            <a:r>
              <a:rPr lang="en-GB" dirty="0">
                <a:latin typeface="Arial"/>
                <a:cs typeface="Arial"/>
              </a:rPr>
              <a:t>By the end of this session, y</a:t>
            </a:r>
            <a:r>
              <a:rPr lang="en-GB" b="0" i="0" dirty="0">
                <a:effectLst/>
                <a:latin typeface="Arial"/>
                <a:cs typeface="Arial"/>
              </a:rPr>
              <a:t>ou should be able to:</a:t>
            </a:r>
            <a:endParaRPr lang="en-GB" b="1" dirty="0">
              <a:latin typeface="Arial"/>
              <a:cs typeface="Arial"/>
            </a:endParaRPr>
          </a:p>
          <a:p>
            <a:pPr marL="342900" indent="-342900" algn="l">
              <a:buClr>
                <a:srgbClr val="000000"/>
              </a:buClr>
              <a:buFont typeface="Arial" panose="020B0604020202020204" pitchFamily="34" charset="0"/>
              <a:buChar char="•"/>
            </a:pPr>
            <a:r>
              <a:rPr lang="en-GB" b="1" dirty="0">
                <a:latin typeface="Arial"/>
                <a:cs typeface="Arial"/>
              </a:rPr>
              <a:t>Identify </a:t>
            </a:r>
            <a:r>
              <a:rPr lang="en-GB" dirty="0">
                <a:latin typeface="Arial"/>
                <a:cs typeface="Arial"/>
              </a:rPr>
              <a:t>the two main types of maintenance: planned preventive and reactive</a:t>
            </a:r>
          </a:p>
          <a:p>
            <a:pPr marL="342900" indent="-342900" algn="l">
              <a:buClr>
                <a:srgbClr val="000000"/>
              </a:buClr>
              <a:buFont typeface="Arial" panose="020B0604020202020204" pitchFamily="34" charset="0"/>
              <a:buChar char="•"/>
            </a:pPr>
            <a:r>
              <a:rPr lang="en-GB" b="1" dirty="0">
                <a:latin typeface="Arial"/>
                <a:cs typeface="Arial"/>
              </a:rPr>
              <a:t>Explain </a:t>
            </a:r>
            <a:r>
              <a:rPr lang="en-GB" dirty="0">
                <a:latin typeface="Arial"/>
                <a:cs typeface="Arial"/>
              </a:rPr>
              <a:t>legal responsibilities and industry standards relating to electrical system maintenance</a:t>
            </a:r>
          </a:p>
          <a:p>
            <a:pPr marL="342900" indent="-342900" algn="l">
              <a:buClr>
                <a:srgbClr val="000000"/>
              </a:buClr>
              <a:buFont typeface="Arial" panose="020B0604020202020204" pitchFamily="34" charset="0"/>
              <a:buChar char="•"/>
            </a:pPr>
            <a:r>
              <a:rPr lang="en-GB" b="1" dirty="0">
                <a:latin typeface="Arial"/>
                <a:cs typeface="Arial"/>
              </a:rPr>
              <a:t>Compare </a:t>
            </a:r>
            <a:r>
              <a:rPr lang="en-GB" dirty="0">
                <a:latin typeface="Arial"/>
                <a:cs typeface="Arial"/>
              </a:rPr>
              <a:t>the advantages and limitations of PPM and reactive approaches</a:t>
            </a:r>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8CF08-6788-135F-B36D-BB5D00B8314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43DAFDE-0321-033F-95B0-FC56EE70C3EB}"/>
              </a:ext>
            </a:extLst>
          </p:cNvPr>
          <p:cNvSpPr>
            <a:spLocks noGrp="1"/>
          </p:cNvSpPr>
          <p:nvPr>
            <p:ph type="title"/>
          </p:nvPr>
        </p:nvSpPr>
        <p:spPr>
          <a:xfrm>
            <a:off x="252000" y="959222"/>
            <a:ext cx="11628452" cy="646331"/>
          </a:xfrm>
        </p:spPr>
        <p:txBody>
          <a:bodyPr/>
          <a:lstStyle/>
          <a:p>
            <a:r>
              <a:rPr lang="en-GB" dirty="0"/>
              <a:t>Introduction to system maintenance</a:t>
            </a:r>
          </a:p>
        </p:txBody>
      </p:sp>
      <p:sp>
        <p:nvSpPr>
          <p:cNvPr id="4" name="Content Placeholder 3">
            <a:extLst>
              <a:ext uri="{FF2B5EF4-FFF2-40B4-BE49-F238E27FC236}">
                <a16:creationId xmlns:a16="http://schemas.microsoft.com/office/drawing/2014/main" id="{CBE24488-63DD-8F29-A924-134011620A65}"/>
              </a:ext>
            </a:extLst>
          </p:cNvPr>
          <p:cNvSpPr>
            <a:spLocks noGrp="1"/>
          </p:cNvSpPr>
          <p:nvPr>
            <p:ph sz="quarter" idx="10"/>
          </p:nvPr>
        </p:nvSpPr>
        <p:spPr>
          <a:xfrm>
            <a:off x="360000" y="1800000"/>
            <a:ext cx="10612800" cy="4140000"/>
          </a:xfrm>
        </p:spPr>
        <p:txBody>
          <a:bodyPr/>
          <a:lstStyle/>
          <a:p>
            <a:pPr algn="l"/>
            <a:r>
              <a:rPr lang="en-GB" b="0" i="0" dirty="0">
                <a:effectLst/>
                <a:latin typeface="Arial"/>
                <a:cs typeface="Arial"/>
              </a:rPr>
              <a:t>Maintenance in electrotechnical systems is essential to ensure continued safety, reliability, and compliance with legal standards. Over time:</a:t>
            </a:r>
          </a:p>
          <a:p>
            <a:pPr marL="342900" indent="-342900" algn="l">
              <a:buFont typeface="Arial" panose="020B0604020202020204" pitchFamily="34" charset="0"/>
              <a:buChar char="•"/>
            </a:pPr>
            <a:r>
              <a:rPr lang="en-GB" b="0" i="0" dirty="0">
                <a:effectLst/>
                <a:latin typeface="Arial"/>
                <a:cs typeface="Arial"/>
              </a:rPr>
              <a:t>components can wear</a:t>
            </a:r>
            <a:endParaRPr lang="en-GB" dirty="0">
              <a:latin typeface="Arial"/>
              <a:cs typeface="Arial"/>
            </a:endParaRPr>
          </a:p>
          <a:p>
            <a:pPr marL="342900" indent="-342900" algn="l">
              <a:buFont typeface="Arial" panose="020B0604020202020204" pitchFamily="34" charset="0"/>
              <a:buChar char="•"/>
            </a:pPr>
            <a:r>
              <a:rPr lang="en-GB" b="0" i="0" dirty="0">
                <a:effectLst/>
                <a:latin typeface="Arial"/>
                <a:cs typeface="Arial"/>
              </a:rPr>
              <a:t>connections can loosen, and </a:t>
            </a:r>
          </a:p>
          <a:p>
            <a:pPr marL="342900" indent="-342900" algn="l">
              <a:buFont typeface="Arial" panose="020B0604020202020204" pitchFamily="34" charset="0"/>
              <a:buChar char="•"/>
            </a:pPr>
            <a:r>
              <a:rPr lang="en-GB" b="0" i="0" dirty="0">
                <a:effectLst/>
                <a:latin typeface="Arial"/>
                <a:cs typeface="Arial"/>
              </a:rPr>
              <a:t>protective devices may degrade. </a:t>
            </a:r>
          </a:p>
          <a:p>
            <a:pPr algn="l"/>
            <a:r>
              <a:rPr lang="en-GB" b="0" i="0" dirty="0">
                <a:effectLst/>
                <a:latin typeface="Arial"/>
                <a:cs typeface="Arial"/>
              </a:rPr>
              <a:t>Without routine checks and timely intervention, faults may go unnoticed, increasing the risk of failure, downtime, or even electric shock or fire. </a:t>
            </a:r>
          </a:p>
        </p:txBody>
      </p:sp>
    </p:spTree>
    <p:extLst>
      <p:ext uri="{BB962C8B-B14F-4D97-AF65-F5344CB8AC3E}">
        <p14:creationId xmlns:p14="http://schemas.microsoft.com/office/powerpoint/2010/main" val="4075426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73AD4-F730-1E4F-8CA9-7FB106E7C55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5D8C28D-CD49-56F0-B5D6-C672E18AE640}"/>
              </a:ext>
            </a:extLst>
          </p:cNvPr>
          <p:cNvSpPr>
            <a:spLocks noGrp="1"/>
          </p:cNvSpPr>
          <p:nvPr>
            <p:ph type="title"/>
          </p:nvPr>
        </p:nvSpPr>
        <p:spPr>
          <a:xfrm>
            <a:off x="252000" y="959222"/>
            <a:ext cx="11628452" cy="646331"/>
          </a:xfrm>
        </p:spPr>
        <p:txBody>
          <a:bodyPr/>
          <a:lstStyle/>
          <a:p>
            <a:r>
              <a:rPr lang="en-GB" dirty="0"/>
              <a:t>Two approaches to maintenance</a:t>
            </a:r>
          </a:p>
        </p:txBody>
      </p:sp>
      <p:sp>
        <p:nvSpPr>
          <p:cNvPr id="4" name="Content Placeholder 3">
            <a:extLst>
              <a:ext uri="{FF2B5EF4-FFF2-40B4-BE49-F238E27FC236}">
                <a16:creationId xmlns:a16="http://schemas.microsoft.com/office/drawing/2014/main" id="{BE434698-63A7-5A8C-78BE-B0DCA1D932EE}"/>
              </a:ext>
            </a:extLst>
          </p:cNvPr>
          <p:cNvSpPr>
            <a:spLocks noGrp="1"/>
          </p:cNvSpPr>
          <p:nvPr>
            <p:ph sz="quarter" idx="10"/>
          </p:nvPr>
        </p:nvSpPr>
        <p:spPr>
          <a:xfrm>
            <a:off x="360000" y="1800000"/>
            <a:ext cx="10612800" cy="4140000"/>
          </a:xfrm>
        </p:spPr>
        <p:txBody>
          <a:bodyPr/>
          <a:lstStyle/>
          <a:p>
            <a:pPr lvl="0" eaLnBrk="0" hangingPunct="0">
              <a:lnSpc>
                <a:spcPct val="100000"/>
              </a:lnSpc>
              <a:spcBef>
                <a:spcPct val="30000"/>
              </a:spcBef>
              <a:spcAft>
                <a:spcPct val="0"/>
              </a:spcAft>
              <a:buClrTx/>
              <a:defRPr/>
            </a:pPr>
            <a:r>
              <a:rPr lang="en-GB" dirty="0">
                <a:cs typeface="Arial"/>
              </a:rPr>
              <a:t>There are two main approaches to maintenance: </a:t>
            </a:r>
          </a:p>
          <a:p>
            <a:pPr marL="342900" lvl="0" indent="-342900" eaLnBrk="0" hangingPunct="0">
              <a:lnSpc>
                <a:spcPct val="100000"/>
              </a:lnSpc>
              <a:spcBef>
                <a:spcPct val="30000"/>
              </a:spcBef>
              <a:spcAft>
                <a:spcPct val="0"/>
              </a:spcAft>
              <a:buClrTx/>
              <a:buFont typeface="Arial" panose="020B0604020202020204" pitchFamily="34" charset="0"/>
              <a:buChar char="•"/>
              <a:defRPr/>
            </a:pPr>
            <a:r>
              <a:rPr lang="en-GB" dirty="0">
                <a:cs typeface="Arial"/>
              </a:rPr>
              <a:t>planned preventative maintenance (PPM)</a:t>
            </a:r>
          </a:p>
          <a:p>
            <a:pPr marL="342900" lvl="0" indent="-342900" eaLnBrk="0" hangingPunct="0">
              <a:lnSpc>
                <a:spcPct val="100000"/>
              </a:lnSpc>
              <a:spcBef>
                <a:spcPct val="30000"/>
              </a:spcBef>
              <a:spcAft>
                <a:spcPct val="0"/>
              </a:spcAft>
              <a:buClrTx/>
              <a:buFont typeface="Arial" panose="020B0604020202020204" pitchFamily="34" charset="0"/>
              <a:buChar char="•"/>
              <a:defRPr/>
            </a:pPr>
            <a:r>
              <a:rPr lang="en-GB" dirty="0">
                <a:cs typeface="Arial"/>
              </a:rPr>
              <a:t>reactive maintenance.</a:t>
            </a:r>
          </a:p>
          <a:p>
            <a:pPr lvl="0" eaLnBrk="0" hangingPunct="0">
              <a:lnSpc>
                <a:spcPct val="100000"/>
              </a:lnSpc>
              <a:spcBef>
                <a:spcPct val="30000"/>
              </a:spcBef>
              <a:spcAft>
                <a:spcPct val="0"/>
              </a:spcAft>
              <a:buClrTx/>
              <a:defRPr/>
            </a:pPr>
            <a:r>
              <a:rPr lang="en-GB" dirty="0">
                <a:cs typeface="Arial"/>
              </a:rPr>
              <a:t>Each has its own advantages and limitations. </a:t>
            </a:r>
          </a:p>
          <a:p>
            <a:pPr lvl="0" eaLnBrk="0" hangingPunct="0">
              <a:lnSpc>
                <a:spcPct val="100000"/>
              </a:lnSpc>
              <a:spcBef>
                <a:spcPct val="30000"/>
              </a:spcBef>
              <a:spcAft>
                <a:spcPct val="0"/>
              </a:spcAft>
              <a:buClrTx/>
              <a:defRPr/>
            </a:pPr>
            <a:r>
              <a:rPr lang="en-GB" dirty="0">
                <a:cs typeface="Arial"/>
              </a:rPr>
              <a:t>Choosing the right approach depends on the type of system, environment, and legal responsibilities.</a:t>
            </a:r>
            <a:endParaRPr lang="en-GB" dirty="0"/>
          </a:p>
        </p:txBody>
      </p:sp>
    </p:spTree>
    <p:extLst>
      <p:ext uri="{BB962C8B-B14F-4D97-AF65-F5344CB8AC3E}">
        <p14:creationId xmlns:p14="http://schemas.microsoft.com/office/powerpoint/2010/main" val="2423345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6E36F-B81C-5EC0-11B7-8ABFF95931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3C8DD92-B55A-C0ED-E1F2-820F8FAEE2F4}"/>
              </a:ext>
            </a:extLst>
          </p:cNvPr>
          <p:cNvSpPr>
            <a:spLocks noGrp="1"/>
          </p:cNvSpPr>
          <p:nvPr>
            <p:ph type="title"/>
          </p:nvPr>
        </p:nvSpPr>
        <p:spPr>
          <a:xfrm>
            <a:off x="252000" y="959222"/>
            <a:ext cx="11628452" cy="646331"/>
          </a:xfrm>
        </p:spPr>
        <p:txBody>
          <a:bodyPr/>
          <a:lstStyle/>
          <a:p>
            <a:r>
              <a:rPr lang="en-GB" dirty="0"/>
              <a:t>Planned preventative maintenance (PPM)</a:t>
            </a:r>
          </a:p>
        </p:txBody>
      </p:sp>
      <p:sp>
        <p:nvSpPr>
          <p:cNvPr id="4" name="Content Placeholder 3">
            <a:extLst>
              <a:ext uri="{FF2B5EF4-FFF2-40B4-BE49-F238E27FC236}">
                <a16:creationId xmlns:a16="http://schemas.microsoft.com/office/drawing/2014/main" id="{AE19C62E-924E-7F37-6A31-3E9A77C26028}"/>
              </a:ext>
            </a:extLst>
          </p:cNvPr>
          <p:cNvSpPr>
            <a:spLocks noGrp="1"/>
          </p:cNvSpPr>
          <p:nvPr>
            <p:ph sz="quarter" idx="10"/>
          </p:nvPr>
        </p:nvSpPr>
        <p:spPr>
          <a:xfrm>
            <a:off x="360000" y="1800000"/>
            <a:ext cx="11381426" cy="4140000"/>
          </a:xfrm>
        </p:spPr>
        <p:txBody>
          <a:bodyPr/>
          <a:lstStyle/>
          <a:p>
            <a:pPr marL="342900" indent="-342900" algn="l">
              <a:buFont typeface="Arial" panose="020B0604020202020204" pitchFamily="34" charset="0"/>
              <a:buChar char="•"/>
            </a:pPr>
            <a:r>
              <a:rPr lang="en-GB" b="0" i="0" dirty="0">
                <a:effectLst/>
                <a:latin typeface="Arial"/>
                <a:cs typeface="Arial"/>
              </a:rPr>
              <a:t>Planned preventative maintenance (PPM) involves scheduled inspections, tests and servicing to keep systems in safe working condition. </a:t>
            </a:r>
          </a:p>
          <a:p>
            <a:pPr marL="342900" indent="-342900" algn="l">
              <a:buFont typeface="Arial" panose="020B0604020202020204" pitchFamily="34" charset="0"/>
              <a:buChar char="•"/>
            </a:pPr>
            <a:r>
              <a:rPr lang="en-GB" b="0" i="0" dirty="0">
                <a:effectLst/>
                <a:latin typeface="Arial"/>
                <a:cs typeface="Arial"/>
              </a:rPr>
              <a:t>The aim is to identify and fix issues before they lead to failure. </a:t>
            </a:r>
          </a:p>
          <a:p>
            <a:pPr marL="342900" indent="-342900">
              <a:buFont typeface="Arial" panose="020B0604020202020204" pitchFamily="34" charset="0"/>
              <a:buChar char="•"/>
            </a:pPr>
            <a:r>
              <a:rPr lang="en-GB" dirty="0">
                <a:cs typeface="Arial"/>
              </a:rPr>
              <a:t>Activities may include tightening connections, changing lamps, servicing motors. </a:t>
            </a:r>
          </a:p>
          <a:p>
            <a:pPr marL="342900" indent="-342900">
              <a:buFont typeface="Arial" panose="020B0604020202020204" pitchFamily="34" charset="0"/>
              <a:buChar char="•"/>
            </a:pPr>
            <a:r>
              <a:rPr lang="en-GB" dirty="0">
                <a:cs typeface="Arial"/>
              </a:rPr>
              <a:t>PPM is often based on manufacturer instructions, industry standards like BS7671, and site-specific risk assessments. </a:t>
            </a:r>
          </a:p>
          <a:p>
            <a:r>
              <a:rPr lang="en-GB" dirty="0">
                <a:cs typeface="Arial"/>
              </a:rPr>
              <a:t>It helps extend equipment life. By taking a proactive approach, PPM can reduce unexpected downtime and ensure compliance with legal obligations.</a:t>
            </a:r>
          </a:p>
          <a:p>
            <a:pPr marL="342900" indent="-342900">
              <a:buFont typeface="Arial" panose="020B0604020202020204" pitchFamily="34" charset="0"/>
              <a:buChar char="•"/>
            </a:pPr>
            <a:endParaRPr lang="en-GB" dirty="0">
              <a:cs typeface="Arial"/>
            </a:endParaRPr>
          </a:p>
          <a:p>
            <a:pPr algn="l"/>
            <a:endParaRPr lang="en-GB" b="0" i="0" dirty="0">
              <a:effectLst/>
              <a:latin typeface="Arial"/>
              <a:cs typeface="Arial"/>
            </a:endParaRPr>
          </a:p>
        </p:txBody>
      </p:sp>
    </p:spTree>
    <p:extLst>
      <p:ext uri="{BB962C8B-B14F-4D97-AF65-F5344CB8AC3E}">
        <p14:creationId xmlns:p14="http://schemas.microsoft.com/office/powerpoint/2010/main" val="2738312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39AC7-DFAF-2E27-0FD5-7A4C971D568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0586806-6D9C-5020-DF2D-A18AE4FDC97C}"/>
              </a:ext>
            </a:extLst>
          </p:cNvPr>
          <p:cNvSpPr>
            <a:spLocks noGrp="1"/>
          </p:cNvSpPr>
          <p:nvPr>
            <p:ph type="title"/>
          </p:nvPr>
        </p:nvSpPr>
        <p:spPr>
          <a:xfrm>
            <a:off x="252000" y="959222"/>
            <a:ext cx="11628452" cy="646331"/>
          </a:xfrm>
        </p:spPr>
        <p:txBody>
          <a:bodyPr/>
          <a:lstStyle/>
          <a:p>
            <a:r>
              <a:rPr lang="en-GB" dirty="0"/>
              <a:t>Benefits of planned preventative maintenance</a:t>
            </a:r>
          </a:p>
        </p:txBody>
      </p:sp>
      <p:sp>
        <p:nvSpPr>
          <p:cNvPr id="4" name="Content Placeholder 3">
            <a:extLst>
              <a:ext uri="{FF2B5EF4-FFF2-40B4-BE49-F238E27FC236}">
                <a16:creationId xmlns:a16="http://schemas.microsoft.com/office/drawing/2014/main" id="{CCBDB12A-B22A-63A1-914E-65CE9D8B2593}"/>
              </a:ext>
            </a:extLst>
          </p:cNvPr>
          <p:cNvSpPr>
            <a:spLocks noGrp="1"/>
          </p:cNvSpPr>
          <p:nvPr>
            <p:ph sz="quarter" idx="10"/>
          </p:nvPr>
        </p:nvSpPr>
        <p:spPr>
          <a:xfrm>
            <a:off x="360000" y="1800000"/>
            <a:ext cx="11341670" cy="4140000"/>
          </a:xfrm>
        </p:spPr>
        <p:txBody>
          <a:bodyPr/>
          <a:lstStyle/>
          <a:p>
            <a:pPr algn="l"/>
            <a:r>
              <a:rPr lang="en-GB" b="0" i="0" dirty="0">
                <a:effectLst/>
                <a:latin typeface="Arial"/>
                <a:cs typeface="Arial"/>
              </a:rPr>
              <a:t>PPM offers several important benefits to both the user and the electrical system.</a:t>
            </a:r>
          </a:p>
          <a:p>
            <a:pPr marL="342900" indent="-342900" algn="l">
              <a:lnSpc>
                <a:spcPct val="120000"/>
              </a:lnSpc>
              <a:spcAft>
                <a:spcPts val="0"/>
              </a:spcAft>
              <a:buClr>
                <a:srgbClr val="000000"/>
              </a:buClr>
              <a:buFont typeface="Arial" panose="020B0604020202020204" pitchFamily="34" charset="0"/>
              <a:buChar char="•"/>
            </a:pPr>
            <a:r>
              <a:rPr lang="en-GB" b="1" i="0" dirty="0">
                <a:effectLst/>
                <a:latin typeface="Arial"/>
                <a:cs typeface="Arial"/>
              </a:rPr>
              <a:t>Improved safety: </a:t>
            </a:r>
            <a:r>
              <a:rPr lang="en-GB" b="0" i="0" dirty="0">
                <a:effectLst/>
                <a:latin typeface="Arial"/>
                <a:cs typeface="Arial"/>
              </a:rPr>
              <a:t>Regular checks reduce the risk of electrical faults or fires.</a:t>
            </a:r>
          </a:p>
          <a:p>
            <a:pPr marL="342900" indent="-342900" algn="l">
              <a:lnSpc>
                <a:spcPct val="120000"/>
              </a:lnSpc>
              <a:spcAft>
                <a:spcPts val="0"/>
              </a:spcAft>
              <a:buClr>
                <a:srgbClr val="000000"/>
              </a:buClr>
              <a:buFont typeface="Arial" panose="020B0604020202020204" pitchFamily="34" charset="0"/>
              <a:buChar char="•"/>
            </a:pPr>
            <a:r>
              <a:rPr lang="en-GB" b="1" i="0" dirty="0">
                <a:effectLst/>
                <a:latin typeface="Arial"/>
                <a:cs typeface="Arial"/>
              </a:rPr>
              <a:t>Increased reliability: </a:t>
            </a:r>
            <a:r>
              <a:rPr lang="en-GB" b="0" i="0" dirty="0">
                <a:effectLst/>
                <a:latin typeface="Arial"/>
                <a:cs typeface="Arial"/>
              </a:rPr>
              <a:t>Equipment is less likely to fail without warning.</a:t>
            </a:r>
          </a:p>
          <a:p>
            <a:pPr marL="342900" indent="-342900" algn="l">
              <a:lnSpc>
                <a:spcPct val="120000"/>
              </a:lnSpc>
              <a:spcAft>
                <a:spcPts val="0"/>
              </a:spcAft>
              <a:buClr>
                <a:srgbClr val="000000"/>
              </a:buClr>
              <a:buFont typeface="Arial" panose="020B0604020202020204" pitchFamily="34" charset="0"/>
              <a:buChar char="•"/>
            </a:pPr>
            <a:r>
              <a:rPr lang="en-GB" b="1" i="0" dirty="0">
                <a:effectLst/>
                <a:latin typeface="Arial"/>
                <a:cs typeface="Arial"/>
              </a:rPr>
              <a:t>Cost savings: </a:t>
            </a:r>
            <a:r>
              <a:rPr lang="en-GB" b="0" i="0" dirty="0">
                <a:effectLst/>
                <a:latin typeface="Arial"/>
                <a:cs typeface="Arial"/>
              </a:rPr>
              <a:t>Preventing problems is often cheaper than emergency repairs or replacing damaged equipment.</a:t>
            </a:r>
          </a:p>
          <a:p>
            <a:pPr marL="342900" indent="-342900" algn="l">
              <a:lnSpc>
                <a:spcPct val="120000"/>
              </a:lnSpc>
              <a:spcAft>
                <a:spcPts val="0"/>
              </a:spcAft>
              <a:buClr>
                <a:srgbClr val="000000"/>
              </a:buClr>
              <a:buFont typeface="Arial" panose="020B0604020202020204" pitchFamily="34" charset="0"/>
              <a:buChar char="•"/>
            </a:pPr>
            <a:r>
              <a:rPr lang="en-GB" b="1" i="0" dirty="0">
                <a:effectLst/>
                <a:latin typeface="Arial"/>
                <a:cs typeface="Arial"/>
              </a:rPr>
              <a:t>Compliance: </a:t>
            </a:r>
            <a:r>
              <a:rPr lang="en-GB" b="0" i="0" dirty="0">
                <a:effectLst/>
                <a:latin typeface="Arial"/>
                <a:cs typeface="Arial"/>
              </a:rPr>
              <a:t>Helps meet legal duties under the Electricity at Work Regulations.</a:t>
            </a:r>
          </a:p>
          <a:p>
            <a:pPr marL="342900" indent="-342900" algn="l">
              <a:lnSpc>
                <a:spcPct val="120000"/>
              </a:lnSpc>
              <a:spcAft>
                <a:spcPts val="0"/>
              </a:spcAft>
              <a:buClr>
                <a:srgbClr val="000000"/>
              </a:buClr>
              <a:buFont typeface="Arial" panose="020B0604020202020204" pitchFamily="34" charset="0"/>
              <a:buChar char="•"/>
            </a:pPr>
            <a:r>
              <a:rPr lang="en-GB" b="1" i="0" dirty="0">
                <a:effectLst/>
                <a:latin typeface="Arial"/>
                <a:cs typeface="Arial"/>
              </a:rPr>
              <a:t>Longer equipment lifespan: </a:t>
            </a:r>
            <a:r>
              <a:rPr lang="en-GB" b="0" i="0" dirty="0">
                <a:effectLst/>
                <a:latin typeface="Arial"/>
                <a:cs typeface="Arial"/>
              </a:rPr>
              <a:t>Components stay in good condition for longer.</a:t>
            </a:r>
          </a:p>
          <a:p>
            <a:pPr marL="342900" indent="-342900" algn="l">
              <a:lnSpc>
                <a:spcPct val="120000"/>
              </a:lnSpc>
              <a:spcAft>
                <a:spcPts val="0"/>
              </a:spcAft>
              <a:buClr>
                <a:srgbClr val="000000"/>
              </a:buClr>
              <a:buFont typeface="Arial" panose="020B0604020202020204" pitchFamily="34" charset="0"/>
              <a:buChar char="•"/>
            </a:pPr>
            <a:r>
              <a:rPr lang="en-GB" b="1" i="0" dirty="0">
                <a:effectLst/>
                <a:latin typeface="Arial"/>
                <a:cs typeface="Arial"/>
              </a:rPr>
              <a:t>Improved planning: </a:t>
            </a:r>
            <a:r>
              <a:rPr lang="en-GB" b="0" i="0" dirty="0">
                <a:effectLst/>
                <a:latin typeface="Arial"/>
                <a:cs typeface="Arial"/>
              </a:rPr>
              <a:t>Maintenance can be scheduled to minimise disruption.</a:t>
            </a:r>
          </a:p>
        </p:txBody>
      </p:sp>
    </p:spTree>
    <p:extLst>
      <p:ext uri="{BB962C8B-B14F-4D97-AF65-F5344CB8AC3E}">
        <p14:creationId xmlns:p14="http://schemas.microsoft.com/office/powerpoint/2010/main" val="1118450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FC7B2-05E4-63AF-9262-A7D8E66B9A4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AE1DFFE-78C0-7E39-57CE-C632DF1C7809}"/>
              </a:ext>
            </a:extLst>
          </p:cNvPr>
          <p:cNvSpPr>
            <a:spLocks noGrp="1"/>
          </p:cNvSpPr>
          <p:nvPr>
            <p:ph type="title"/>
          </p:nvPr>
        </p:nvSpPr>
        <p:spPr>
          <a:xfrm>
            <a:off x="252000" y="959222"/>
            <a:ext cx="11628452" cy="646331"/>
          </a:xfrm>
        </p:spPr>
        <p:txBody>
          <a:bodyPr/>
          <a:lstStyle/>
          <a:p>
            <a:r>
              <a:rPr lang="en-GB" dirty="0"/>
              <a:t>Reactive maintenance</a:t>
            </a:r>
          </a:p>
        </p:txBody>
      </p:sp>
      <p:sp>
        <p:nvSpPr>
          <p:cNvPr id="4" name="Content Placeholder 3">
            <a:extLst>
              <a:ext uri="{FF2B5EF4-FFF2-40B4-BE49-F238E27FC236}">
                <a16:creationId xmlns:a16="http://schemas.microsoft.com/office/drawing/2014/main" id="{5401A85D-3A6D-FB8B-3D00-47F3D70DEA13}"/>
              </a:ext>
            </a:extLst>
          </p:cNvPr>
          <p:cNvSpPr>
            <a:spLocks noGrp="1"/>
          </p:cNvSpPr>
          <p:nvPr>
            <p:ph sz="quarter" idx="10"/>
          </p:nvPr>
        </p:nvSpPr>
        <p:spPr>
          <a:xfrm>
            <a:off x="360000" y="1800000"/>
            <a:ext cx="11520451" cy="4140000"/>
          </a:xfrm>
        </p:spPr>
        <p:txBody>
          <a:bodyPr/>
          <a:lstStyle/>
          <a:p>
            <a:pPr marL="342900" indent="-342900" algn="l">
              <a:buFont typeface="Arial" panose="020B0604020202020204" pitchFamily="34" charset="0"/>
              <a:buChar char="•"/>
            </a:pPr>
            <a:r>
              <a:rPr lang="en-GB" b="0" i="0" dirty="0">
                <a:effectLst/>
                <a:latin typeface="Arial"/>
                <a:cs typeface="Arial"/>
              </a:rPr>
              <a:t>Reactive maintenance is the process of repairing or replacing components only after they have failed. </a:t>
            </a:r>
          </a:p>
          <a:p>
            <a:pPr marL="342900" indent="-342900" algn="l">
              <a:buFont typeface="Arial" panose="020B0604020202020204" pitchFamily="34" charset="0"/>
              <a:buChar char="•"/>
            </a:pPr>
            <a:r>
              <a:rPr lang="en-GB" b="0" i="0" dirty="0">
                <a:effectLst/>
                <a:latin typeface="Arial"/>
                <a:cs typeface="Arial"/>
              </a:rPr>
              <a:t>This approach is commonly used in low-risk systems or when downtime has minimal consequences. </a:t>
            </a:r>
          </a:p>
          <a:p>
            <a:pPr marL="342900" indent="-342900" algn="l">
              <a:buFont typeface="Arial" panose="020B0604020202020204" pitchFamily="34" charset="0"/>
              <a:buChar char="•"/>
            </a:pPr>
            <a:r>
              <a:rPr lang="en-GB" b="0" i="0" dirty="0">
                <a:effectLst/>
                <a:latin typeface="Arial"/>
                <a:cs typeface="Arial"/>
              </a:rPr>
              <a:t>While it may seem cost-effective initially, repeated failures can result in more disruption and higher costs over time.</a:t>
            </a:r>
          </a:p>
        </p:txBody>
      </p:sp>
    </p:spTree>
    <p:extLst>
      <p:ext uri="{BB962C8B-B14F-4D97-AF65-F5344CB8AC3E}">
        <p14:creationId xmlns:p14="http://schemas.microsoft.com/office/powerpoint/2010/main" val="12117062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24341E-23BE-73BB-7721-7FCC56EC397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EDF697F-665F-300B-003D-FD3E7B4B148B}"/>
              </a:ext>
            </a:extLst>
          </p:cNvPr>
          <p:cNvSpPr>
            <a:spLocks noGrp="1"/>
          </p:cNvSpPr>
          <p:nvPr>
            <p:ph type="title"/>
          </p:nvPr>
        </p:nvSpPr>
        <p:spPr>
          <a:xfrm>
            <a:off x="252000" y="959222"/>
            <a:ext cx="11628452" cy="646331"/>
          </a:xfrm>
        </p:spPr>
        <p:txBody>
          <a:bodyPr/>
          <a:lstStyle/>
          <a:p>
            <a:r>
              <a:rPr lang="en-GB" dirty="0"/>
              <a:t>Responsibilities in maintenance regimes</a:t>
            </a:r>
          </a:p>
        </p:txBody>
      </p:sp>
      <p:sp>
        <p:nvSpPr>
          <p:cNvPr id="4" name="Content Placeholder 3">
            <a:extLst>
              <a:ext uri="{FF2B5EF4-FFF2-40B4-BE49-F238E27FC236}">
                <a16:creationId xmlns:a16="http://schemas.microsoft.com/office/drawing/2014/main" id="{4C1B876A-C250-8A17-D6FC-AE59B32DFA69}"/>
              </a:ext>
            </a:extLst>
          </p:cNvPr>
          <p:cNvSpPr>
            <a:spLocks noGrp="1"/>
          </p:cNvSpPr>
          <p:nvPr>
            <p:ph sz="quarter" idx="10"/>
          </p:nvPr>
        </p:nvSpPr>
        <p:spPr>
          <a:xfrm>
            <a:off x="360000" y="1800000"/>
            <a:ext cx="10612800" cy="4140000"/>
          </a:xfrm>
        </p:spPr>
        <p:txBody>
          <a:bodyPr/>
          <a:lstStyle/>
          <a:p>
            <a:pPr algn="l"/>
            <a:r>
              <a:rPr lang="en-GB" b="0" i="0" dirty="0">
                <a:effectLst/>
                <a:latin typeface="Arial"/>
                <a:cs typeface="Arial"/>
              </a:rPr>
              <a:t>Maintenance must be managed to ensure safety, reliability, and legal compliance. </a:t>
            </a:r>
          </a:p>
          <a:p>
            <a:pPr marL="342900" indent="-342900" algn="l">
              <a:buFont typeface="Arial" panose="020B0604020202020204" pitchFamily="34" charset="0"/>
              <a:buChar char="•"/>
            </a:pPr>
            <a:r>
              <a:rPr lang="en-GB" b="0" i="0" dirty="0">
                <a:effectLst/>
                <a:latin typeface="Arial"/>
                <a:cs typeface="Arial"/>
              </a:rPr>
              <a:t>Employers ensuring systems are maintained safely (Electricity at Work Regulations 1989).</a:t>
            </a:r>
          </a:p>
          <a:p>
            <a:pPr marL="342900" indent="-342900" algn="l">
              <a:buFont typeface="Arial" panose="020B0604020202020204" pitchFamily="34" charset="0"/>
              <a:buChar char="•"/>
            </a:pPr>
            <a:r>
              <a:rPr lang="en-GB" b="0" i="0" dirty="0">
                <a:effectLst/>
                <a:latin typeface="Arial"/>
                <a:cs typeface="Arial"/>
              </a:rPr>
              <a:t>Duty holders scheduling and recording maintenance activities.</a:t>
            </a:r>
          </a:p>
          <a:p>
            <a:pPr marL="342900" indent="-342900" algn="l">
              <a:buFont typeface="Arial" panose="020B0604020202020204" pitchFamily="34" charset="0"/>
              <a:buChar char="•"/>
            </a:pPr>
            <a:r>
              <a:rPr lang="en-GB" b="0" i="0" dirty="0">
                <a:effectLst/>
                <a:latin typeface="Arial"/>
                <a:cs typeface="Arial"/>
              </a:rPr>
              <a:t>Competent persons carrying out the work in line with standards.</a:t>
            </a:r>
          </a:p>
        </p:txBody>
      </p:sp>
    </p:spTree>
    <p:extLst>
      <p:ext uri="{BB962C8B-B14F-4D97-AF65-F5344CB8AC3E}">
        <p14:creationId xmlns:p14="http://schemas.microsoft.com/office/powerpoint/2010/main" val="21998040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5041F6D-BBDE-4B15-9860-57A05AB8973C}">
  <ds:schemaRefs>
    <ds:schemaRef ds:uri="http://schemas.microsoft.com/office/infopath/2007/PartnerControls"/>
    <ds:schemaRef ds:uri="http://purl.org/dc/terms/"/>
    <ds:schemaRef ds:uri="http://schemas.microsoft.com/office/2006/documentManagement/types"/>
    <ds:schemaRef ds:uri="01e15224-84b2-4570-bdea-a67bb94d0921"/>
    <ds:schemaRef ds:uri="http://schemas.openxmlformats.org/package/2006/metadata/core-properties"/>
    <ds:schemaRef ds:uri="http://www.w3.org/XML/1998/namespace"/>
    <ds:schemaRef ds:uri="http://purl.org/dc/elements/1.1/"/>
    <ds:schemaRef ds:uri="7c04300a-231c-4281-9146-a98f6f4a7aff"/>
    <ds:schemaRef ds:uri="http://purl.org/dc/dcmitype/"/>
    <ds:schemaRef ds:uri="http://schemas.microsoft.com/office/2006/metadata/properties"/>
  </ds:schemaRefs>
</ds:datastoreItem>
</file>

<file path=customXml/itemProps2.xml><?xml version="1.0" encoding="utf-8"?>
<ds:datastoreItem xmlns:ds="http://schemas.openxmlformats.org/officeDocument/2006/customXml" ds:itemID="{21A84700-D152-4B29-9FFD-1EDABB385C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D282AF-3624-45B9-804D-F764465AEF68}">
  <ds:schemaRefs>
    <ds:schemaRef ds:uri="http://schemas.microsoft.com/sharepoint/v3/contenttype/forms"/>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
  <TotalTime>19809</TotalTime>
  <Words>1423</Words>
  <Application>Microsoft Office PowerPoint</Application>
  <PresentationFormat>Custom</PresentationFormat>
  <Paragraphs>139</Paragraphs>
  <Slides>16</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ＭＳ Ｐゴシック</vt:lpstr>
      <vt:lpstr>Aptos</vt:lpstr>
      <vt:lpstr>Arial</vt:lpstr>
      <vt:lpstr>inherit</vt:lpstr>
      <vt:lpstr>Lucida Grande</vt:lpstr>
      <vt:lpstr>2_Default Design</vt:lpstr>
      <vt:lpstr>PowerPoint Presentation</vt:lpstr>
      <vt:lpstr>Introduction</vt:lpstr>
      <vt:lpstr>Objectives</vt:lpstr>
      <vt:lpstr>Introduction to system maintenance</vt:lpstr>
      <vt:lpstr>Two approaches to maintenance</vt:lpstr>
      <vt:lpstr>Planned preventative maintenance (PPM)</vt:lpstr>
      <vt:lpstr>Benefits of planned preventative maintenance</vt:lpstr>
      <vt:lpstr>Reactive maintenance</vt:lpstr>
      <vt:lpstr>Responsibilities in maintenance regimes</vt:lpstr>
      <vt:lpstr>Documentation and record-keeping</vt:lpstr>
      <vt:lpstr>Lifecycle cost and sustainability in maintenance</vt:lpstr>
      <vt:lpstr>Continued</vt:lpstr>
      <vt:lpstr>Data-driven continuous improvement</vt:lpstr>
      <vt:lpstr>Continued</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John, Catherine</cp:lastModifiedBy>
  <cp:revision>61</cp:revision>
  <dcterms:created xsi:type="dcterms:W3CDTF">2025-04-15T10:44:23Z</dcterms:created>
  <dcterms:modified xsi:type="dcterms:W3CDTF">2025-10-30T11:12:44Z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