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365_49C85896.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modernComment_36D_F9BD69D3.xml" ContentType="application/vnd.ms-powerpoint.comments+xml"/>
  <Override PartName="/ppt/notesSlides/notesSlide13.xml" ContentType="application/vnd.openxmlformats-officedocument.presentationml.notesSlide+xml"/>
  <Override PartName="/ppt/comments/modernComment_36E_4D42C3BE.xml" ContentType="application/vnd.ms-powerpoint.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modernComment_375_38C7239C.xml" ContentType="application/vnd.ms-powerpoint.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30"/>
  </p:notesMasterIdLst>
  <p:handoutMasterIdLst>
    <p:handoutMasterId r:id="rId31"/>
  </p:handoutMasterIdLst>
  <p:sldIdLst>
    <p:sldId id="462" r:id="rId5"/>
    <p:sldId id="840" r:id="rId6"/>
    <p:sldId id="837" r:id="rId7"/>
    <p:sldId id="867" r:id="rId8"/>
    <p:sldId id="868" r:id="rId9"/>
    <p:sldId id="869" r:id="rId10"/>
    <p:sldId id="870" r:id="rId11"/>
    <p:sldId id="872" r:id="rId12"/>
    <p:sldId id="873" r:id="rId13"/>
    <p:sldId id="875" r:id="rId14"/>
    <p:sldId id="876" r:id="rId15"/>
    <p:sldId id="877" r:id="rId16"/>
    <p:sldId id="878" r:id="rId17"/>
    <p:sldId id="879" r:id="rId18"/>
    <p:sldId id="880" r:id="rId19"/>
    <p:sldId id="881" r:id="rId20"/>
    <p:sldId id="882" r:id="rId21"/>
    <p:sldId id="883" r:id="rId22"/>
    <p:sldId id="885" r:id="rId23"/>
    <p:sldId id="886" r:id="rId24"/>
    <p:sldId id="889" r:id="rId25"/>
    <p:sldId id="891" r:id="rId26"/>
    <p:sldId id="892" r:id="rId27"/>
    <p:sldId id="893" r:id="rId28"/>
    <p:sldId id="512" r:id="rId29"/>
  </p:sldIdLst>
  <p:sldSz cx="12239625" cy="6840538"/>
  <p:notesSz cx="6858000" cy="9144000"/>
  <p:custDataLst>
    <p:tags r:id="rId32"/>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27091D-5820-8656-0658-C6AD401B0DF5}" name="Philippa Hornby" initials="PH" userId="S::philippa.hornby@eal.org.uk::435d50fd-f981-4c65-b165-eceb64f1c231" providerId="AD"/>
  <p188:author id="{5BD82555-537F-E2F1-613C-D8E839C8829C}" name="Andrasko, Rhiannon" initials="AR" userId="S::rhiannon.andrasko@wjec.co.uk::15be4c62-2de6-4343-a7f4-3c209826edd1" providerId="AD"/>
  <p188:author id="{7BB425A4-E361-15C7-2D6F-7CB2ED2AFC83}" name="James Dowler" initials="JD" userId="a5017c5c33a2eb8f" providerId="Windows Live"/>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5200"/>
    <a:srgbClr val="0077E3"/>
    <a:srgbClr val="D9D9D9"/>
    <a:srgbClr val="FFFFFF"/>
    <a:srgbClr val="FC4421"/>
    <a:srgbClr val="000000"/>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314CB-92D8-E986-240B-32D6DC5AB6B2}" v="46" dt="2025-10-30T13:29:11.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gs" Target="tags/tag1.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2:01:49.222" v="30" actId="14100"/>
      <pc:docMkLst>
        <pc:docMk/>
      </pc:docMkLst>
      <pc:sldChg chg="addSp modSp mod">
        <pc:chgData name="Hazell, Danielle" userId="16322be0-50ef-46ff-b0c0-d304bc10d5d2" providerId="ADAL" clId="{E6D12E1F-DF63-450C-A9ED-E72C5F6C045B}" dt="2025-10-28T12:00:10.792" v="10" actId="1076"/>
        <pc:sldMkLst>
          <pc:docMk/>
          <pc:sldMk cId="2402489006" sldId="512"/>
        </pc:sldMkLst>
        <pc:spChg chg="add mod">
          <ac:chgData name="Hazell, Danielle" userId="16322be0-50ef-46ff-b0c0-d304bc10d5d2" providerId="ADAL" clId="{E6D12E1F-DF63-450C-A9ED-E72C5F6C045B}" dt="2025-10-28T12:00:10.792" v="10"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2:00:07.294" v="8"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2:01:49.222" v="30" actId="14100"/>
        <pc:sldMkLst>
          <pc:docMk/>
          <pc:sldMk cId="952574876" sldId="885"/>
        </pc:sldMkLst>
        <pc:picChg chg="add mod">
          <ac:chgData name="Hazell, Danielle" userId="16322be0-50ef-46ff-b0c0-d304bc10d5d2" providerId="ADAL" clId="{E6D12E1F-DF63-450C-A9ED-E72C5F6C045B}" dt="2025-10-28T12:01:08.869" v="16" actId="1076"/>
          <ac:picMkLst>
            <pc:docMk/>
            <pc:sldMk cId="952574876" sldId="885"/>
            <ac:picMk id="1026" creationId="{13CD31F4-BF22-50E0-1E8A-71D291C91A97}"/>
          </ac:picMkLst>
        </pc:picChg>
        <pc:picChg chg="add mod">
          <ac:chgData name="Hazell, Danielle" userId="16322be0-50ef-46ff-b0c0-d304bc10d5d2" providerId="ADAL" clId="{E6D12E1F-DF63-450C-A9ED-E72C5F6C045B}" dt="2025-10-28T12:01:15.574" v="18" actId="1076"/>
          <ac:picMkLst>
            <pc:docMk/>
            <pc:sldMk cId="952574876" sldId="885"/>
            <ac:picMk id="1027" creationId="{59896263-F64D-60BB-F575-1FD7C637E098}"/>
          </ac:picMkLst>
        </pc:picChg>
        <pc:cxnChg chg="mod ord">
          <ac:chgData name="Hazell, Danielle" userId="16322be0-50ef-46ff-b0c0-d304bc10d5d2" providerId="ADAL" clId="{E6D12E1F-DF63-450C-A9ED-E72C5F6C045B}" dt="2025-10-28T12:01:36.806" v="27" actId="14100"/>
          <ac:cxnSpMkLst>
            <pc:docMk/>
            <pc:sldMk cId="952574876" sldId="885"/>
            <ac:cxnSpMk id="5" creationId="{706B42D1-13E9-5D7E-2241-C106D501642A}"/>
          </ac:cxnSpMkLst>
        </pc:cxnChg>
        <pc:cxnChg chg="add mod">
          <ac:chgData name="Hazell, Danielle" userId="16322be0-50ef-46ff-b0c0-d304bc10d5d2" providerId="ADAL" clId="{E6D12E1F-DF63-450C-A9ED-E72C5F6C045B}" dt="2025-10-28T12:01:49.222" v="30" actId="14100"/>
          <ac:cxnSpMkLst>
            <pc:docMk/>
            <pc:sldMk cId="952574876" sldId="885"/>
            <ac:cxnSpMk id="7" creationId="{08FD4271-D2A9-C5B4-2AE5-05CDE9CC876A}"/>
          </ac:cxnSpMkLst>
        </pc:cxnChg>
      </pc:sldChg>
      <pc:sldMasterChg chg="addSp delSp modSp mod">
        <pc:chgData name="Hazell, Danielle" userId="16322be0-50ef-46ff-b0c0-d304bc10d5d2" providerId="ADAL" clId="{E6D12E1F-DF63-450C-A9ED-E72C5F6C045B}" dt="2025-10-21T08:29:12.221" v="6" actId="6013"/>
        <pc:sldMasterMkLst>
          <pc:docMk/>
          <pc:sldMasterMk cId="1337350340" sldId="2147483661"/>
        </pc:sldMasterMkLst>
        <pc:spChg chg="add mod">
          <ac:chgData name="Hazell, Danielle" userId="16322be0-50ef-46ff-b0c0-d304bc10d5d2" providerId="ADAL" clId="{E6D12E1F-DF63-450C-A9ED-E72C5F6C045B}" dt="2025-10-17T12:48:56.525"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48:56.525"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48:56.525"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48:56.525"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48:56.525"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custSel modSld">
      <pc:chgData name="Bonita Searle-Barnes" userId="e782127f-826a-4a83-a372-afedaa2e0d4f" providerId="ADAL" clId="{FA3BD239-4B9A-4CBA-8CF5-F7BFBEA885D5}" dt="2025-10-14T11:20:40.325" v="60" actId="20577"/>
      <pc:docMkLst>
        <pc:docMk/>
      </pc:docMkLst>
      <pc:sldChg chg="modSp mod">
        <pc:chgData name="Bonita Searle-Barnes" userId="e782127f-826a-4a83-a372-afedaa2e0d4f" providerId="ADAL" clId="{FA3BD239-4B9A-4CBA-8CF5-F7BFBEA885D5}" dt="2025-10-14T11:19:02.805" v="29" actId="20577"/>
        <pc:sldMkLst>
          <pc:docMk/>
          <pc:sldMk cId="3661908118" sldId="837"/>
        </pc:sldMkLst>
        <pc:spChg chg="mod">
          <ac:chgData name="Bonita Searle-Barnes" userId="e782127f-826a-4a83-a372-afedaa2e0d4f" providerId="ADAL" clId="{FA3BD239-4B9A-4CBA-8CF5-F7BFBEA885D5}" dt="2025-10-14T11:19:02.805" v="29"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1:19:54.144" v="58" actId="6549"/>
        <pc:sldMkLst>
          <pc:docMk/>
          <pc:sldMk cId="1285524411" sldId="882"/>
        </pc:sldMkLst>
        <pc:spChg chg="mod">
          <ac:chgData name="Bonita Searle-Barnes" userId="e782127f-826a-4a83-a372-afedaa2e0d4f" providerId="ADAL" clId="{FA3BD239-4B9A-4CBA-8CF5-F7BFBEA885D5}" dt="2025-10-14T11:19:54.144" v="58" actId="6549"/>
          <ac:spMkLst>
            <pc:docMk/>
            <pc:sldMk cId="1285524411" sldId="882"/>
            <ac:spMk id="3" creationId="{8F3732F8-609C-926F-5C5F-EFEBA9F33D2F}"/>
          </ac:spMkLst>
        </pc:spChg>
        <pc:spChg chg="mod">
          <ac:chgData name="Bonita Searle-Barnes" userId="e782127f-826a-4a83-a372-afedaa2e0d4f" providerId="ADAL" clId="{FA3BD239-4B9A-4CBA-8CF5-F7BFBEA885D5}" dt="2025-10-14T11:19:43.032" v="44"/>
          <ac:spMkLst>
            <pc:docMk/>
            <pc:sldMk cId="1285524411" sldId="882"/>
            <ac:spMk id="4" creationId="{20056F04-8B28-89C8-9B7F-4738991371D4}"/>
          </ac:spMkLst>
        </pc:spChg>
      </pc:sldChg>
      <pc:sldChg chg="modSp mod">
        <pc:chgData name="Bonita Searle-Barnes" userId="e782127f-826a-4a83-a372-afedaa2e0d4f" providerId="ADAL" clId="{FA3BD239-4B9A-4CBA-8CF5-F7BFBEA885D5}" dt="2025-10-14T11:20:40.325" v="60" actId="20577"/>
        <pc:sldMkLst>
          <pc:docMk/>
          <pc:sldMk cId="3597818353" sldId="893"/>
        </pc:sldMkLst>
        <pc:spChg chg="mod">
          <ac:chgData name="Bonita Searle-Barnes" userId="e782127f-826a-4a83-a372-afedaa2e0d4f" providerId="ADAL" clId="{FA3BD239-4B9A-4CBA-8CF5-F7BFBEA885D5}" dt="2025-10-14T11:20:40.325" v="60" actId="20577"/>
          <ac:spMkLst>
            <pc:docMk/>
            <pc:sldMk cId="3597818353" sldId="893"/>
            <ac:spMk id="4" creationId="{F0378F87-0437-1A94-23B1-63217B9A4C37}"/>
          </ac:spMkLst>
        </pc:spChg>
      </pc:sldChg>
    </pc:docChg>
  </pc:docChgLst>
  <pc:docChgLst>
    <pc:chgData name="Bonita Searle-Barnes" userId="S::bonita.searle-barnes@eal.org.uk::e782127f-826a-4a83-a372-afedaa2e0d4f" providerId="AD" clId="Web-{82636127-4A85-4678-AC6C-49CF06413D9A}"/>
    <pc:docChg chg="modSld">
      <pc:chgData name="Bonita Searle-Barnes" userId="S::bonita.searle-barnes@eal.org.uk::e782127f-826a-4a83-a372-afedaa2e0d4f" providerId="AD" clId="Web-{82636127-4A85-4678-AC6C-49CF06413D9A}" dt="2025-10-14T11:12:02.115" v="9" actId="20577"/>
      <pc:docMkLst>
        <pc:docMk/>
      </pc:docMkLst>
      <pc:sldChg chg="modSp">
        <pc:chgData name="Bonita Searle-Barnes" userId="S::bonita.searle-barnes@eal.org.uk::e782127f-826a-4a83-a372-afedaa2e0d4f" providerId="AD" clId="Web-{82636127-4A85-4678-AC6C-49CF06413D9A}" dt="2025-10-14T11:12:02.115" v="9" actId="20577"/>
        <pc:sldMkLst>
          <pc:docMk/>
          <pc:sldMk cId="4139293381" sldId="462"/>
        </pc:sldMkLst>
        <pc:spChg chg="mod">
          <ac:chgData name="Bonita Searle-Barnes" userId="S::bonita.searle-barnes@eal.org.uk::e782127f-826a-4a83-a372-afedaa2e0d4f" providerId="AD" clId="Web-{82636127-4A85-4678-AC6C-49CF06413D9A}" dt="2025-10-14T11:12:02.115" v="9" actId="20577"/>
          <ac:spMkLst>
            <pc:docMk/>
            <pc:sldMk cId="4139293381" sldId="462"/>
            <ac:spMk id="3" creationId="{C071156A-2242-124B-AF49-34A979232ED8}"/>
          </ac:spMkLst>
        </pc:spChg>
      </pc:sldChg>
    </pc:docChg>
  </pc:docChgLst>
  <pc:docChgLst>
    <pc:chgData name="Andrasko, Rhiannon" userId="S::rhiannon.andrasko@wjec.co.uk::15be4c62-2de6-4343-a7f4-3c209826edd1" providerId="AD" clId="Web-{AA1314CB-92D8-E986-240B-32D6DC5AB6B2}"/>
    <pc:docChg chg="mod modSld">
      <pc:chgData name="Andrasko, Rhiannon" userId="S::rhiannon.andrasko@wjec.co.uk::15be4c62-2de6-4343-a7f4-3c209826edd1" providerId="AD" clId="Web-{AA1314CB-92D8-E986-240B-32D6DC5AB6B2}" dt="2025-10-30T13:28:56.041" v="47" actId="20577"/>
      <pc:docMkLst>
        <pc:docMk/>
      </pc:docMkLst>
      <pc:sldChg chg="modNotes">
        <pc:chgData name="Andrasko, Rhiannon" userId="S::rhiannon.andrasko@wjec.co.uk::15be4c62-2de6-4343-a7f4-3c209826edd1" providerId="AD" clId="Web-{AA1314CB-92D8-E986-240B-32D6DC5AB6B2}" dt="2025-10-30T12:52:50.545" v="1"/>
        <pc:sldMkLst>
          <pc:docMk/>
          <pc:sldMk cId="4139293381" sldId="462"/>
        </pc:sldMkLst>
      </pc:sldChg>
      <pc:sldChg chg="modNotes">
        <pc:chgData name="Andrasko, Rhiannon" userId="S::rhiannon.andrasko@wjec.co.uk::15be4c62-2de6-4343-a7f4-3c209826edd1" providerId="AD" clId="Web-{AA1314CB-92D8-E986-240B-32D6DC5AB6B2}" dt="2025-10-30T12:56:47.913" v="5"/>
        <pc:sldMkLst>
          <pc:docMk/>
          <pc:sldMk cId="1237866646" sldId="869"/>
        </pc:sldMkLst>
      </pc:sldChg>
      <pc:sldChg chg="modNotes">
        <pc:chgData name="Andrasko, Rhiannon" userId="S::rhiannon.andrasko@wjec.co.uk::15be4c62-2de6-4343-a7f4-3c209826edd1" providerId="AD" clId="Web-{AA1314CB-92D8-E986-240B-32D6DC5AB6B2}" dt="2025-10-30T12:57:39.321" v="8"/>
        <pc:sldMkLst>
          <pc:docMk/>
          <pc:sldMk cId="1747709512" sldId="870"/>
        </pc:sldMkLst>
      </pc:sldChg>
      <pc:sldChg chg="modNotes">
        <pc:chgData name="Andrasko, Rhiannon" userId="S::rhiannon.andrasko@wjec.co.uk::15be4c62-2de6-4343-a7f4-3c209826edd1" providerId="AD" clId="Web-{AA1314CB-92D8-E986-240B-32D6DC5AB6B2}" dt="2025-10-30T12:58:50.119" v="12"/>
        <pc:sldMkLst>
          <pc:docMk/>
          <pc:sldMk cId="3652187980" sldId="872"/>
        </pc:sldMkLst>
      </pc:sldChg>
      <pc:sldChg chg="modNotes">
        <pc:chgData name="Andrasko, Rhiannon" userId="S::rhiannon.andrasko@wjec.co.uk::15be4c62-2de6-4343-a7f4-3c209826edd1" providerId="AD" clId="Web-{AA1314CB-92D8-E986-240B-32D6DC5AB6B2}" dt="2025-10-30T12:59:02.650" v="17"/>
        <pc:sldMkLst>
          <pc:docMk/>
          <pc:sldMk cId="2465353098" sldId="873"/>
        </pc:sldMkLst>
      </pc:sldChg>
      <pc:sldChg chg="modSp modCm">
        <pc:chgData name="Andrasko, Rhiannon" userId="S::rhiannon.andrasko@wjec.co.uk::15be4c62-2de6-4343-a7f4-3c209826edd1" providerId="AD" clId="Web-{AA1314CB-92D8-E986-240B-32D6DC5AB6B2}" dt="2025-10-30T13:26:28.097" v="38" actId="20577"/>
        <pc:sldMkLst>
          <pc:docMk/>
          <pc:sldMk cId="4189940179" sldId="877"/>
        </pc:sldMkLst>
        <pc:spChg chg="mod">
          <ac:chgData name="Andrasko, Rhiannon" userId="S::rhiannon.andrasko@wjec.co.uk::15be4c62-2de6-4343-a7f4-3c209826edd1" providerId="AD" clId="Web-{AA1314CB-92D8-E986-240B-32D6DC5AB6B2}" dt="2025-10-30T13:26:28.097" v="38" actId="20577"/>
          <ac:spMkLst>
            <pc:docMk/>
            <pc:sldMk cId="4189940179" sldId="877"/>
            <ac:spMk id="4" creationId="{BD2F5EFE-4750-BF3F-05F9-3DADD47C93E7}"/>
          </ac:spMkLst>
        </pc:spChg>
        <pc:extLst>
          <p:ext xmlns:p="http://schemas.openxmlformats.org/presentationml/2006/main" uri="{D6D511B9-2390-475A-947B-AFAB55BFBCF1}">
            <pc226:cmChg xmlns:pc226="http://schemas.microsoft.com/office/powerpoint/2022/06/main/command" chg="mod">
              <pc226:chgData name="Andrasko, Rhiannon" userId="S::rhiannon.andrasko@wjec.co.uk::15be4c62-2de6-4343-a7f4-3c209826edd1" providerId="AD" clId="Web-{AA1314CB-92D8-E986-240B-32D6DC5AB6B2}" dt="2025-10-30T13:01:35.356" v="19" actId="20577"/>
              <pc2:cmMkLst xmlns:pc2="http://schemas.microsoft.com/office/powerpoint/2019/9/main/command">
                <pc:docMk/>
                <pc:sldMk cId="4189940179" sldId="877"/>
                <pc2:cmMk id="{33492C6D-7A97-4E0B-B0A6-B662866C5A81}"/>
              </pc2:cmMkLst>
            </pc226:cmChg>
          </p:ext>
        </pc:extLst>
      </pc:sldChg>
      <pc:sldChg chg="addSp delSp modSp">
        <pc:chgData name="Andrasko, Rhiannon" userId="S::rhiannon.andrasko@wjec.co.uk::15be4c62-2de6-4343-a7f4-3c209826edd1" providerId="AD" clId="Web-{AA1314CB-92D8-E986-240B-32D6DC5AB6B2}" dt="2025-10-30T13:26:39.191" v="42"/>
        <pc:sldMkLst>
          <pc:docMk/>
          <pc:sldMk cId="1296221118" sldId="878"/>
        </pc:sldMkLst>
        <pc:spChg chg="mod">
          <ac:chgData name="Andrasko, Rhiannon" userId="S::rhiannon.andrasko@wjec.co.uk::15be4c62-2de6-4343-a7f4-3c209826edd1" providerId="AD" clId="Web-{AA1314CB-92D8-E986-240B-32D6DC5AB6B2}" dt="2025-10-30T13:01:51.341" v="21" actId="20577"/>
          <ac:spMkLst>
            <pc:docMk/>
            <pc:sldMk cId="1296221118" sldId="878"/>
            <ac:spMk id="4" creationId="{A1F350B9-6A70-5E6F-E1ED-E855C578CC72}"/>
          </ac:spMkLst>
        </pc:spChg>
        <pc:spChg chg="add del mod">
          <ac:chgData name="Andrasko, Rhiannon" userId="S::rhiannon.andrasko@wjec.co.uk::15be4c62-2de6-4343-a7f4-3c209826edd1" providerId="AD" clId="Web-{AA1314CB-92D8-E986-240B-32D6DC5AB6B2}" dt="2025-10-30T13:26:39.191" v="42"/>
          <ac:spMkLst>
            <pc:docMk/>
            <pc:sldMk cId="1296221118" sldId="878"/>
            <ac:spMk id="73" creationId="{062E295B-E65D-7A4E-932B-2EB663DC4952}"/>
          </ac:spMkLst>
        </pc:spChg>
      </pc:sldChg>
      <pc:sldChg chg="modSp">
        <pc:chgData name="Andrasko, Rhiannon" userId="S::rhiannon.andrasko@wjec.co.uk::15be4c62-2de6-4343-a7f4-3c209826edd1" providerId="AD" clId="Web-{AA1314CB-92D8-E986-240B-32D6DC5AB6B2}" dt="2025-10-30T13:03:37.030" v="26" actId="20577"/>
        <pc:sldMkLst>
          <pc:docMk/>
          <pc:sldMk cId="4190117886" sldId="879"/>
        </pc:sldMkLst>
        <pc:spChg chg="mod">
          <ac:chgData name="Andrasko, Rhiannon" userId="S::rhiannon.andrasko@wjec.co.uk::15be4c62-2de6-4343-a7f4-3c209826edd1" providerId="AD" clId="Web-{AA1314CB-92D8-E986-240B-32D6DC5AB6B2}" dt="2025-10-30T13:03:37.030" v="26" actId="20577"/>
          <ac:spMkLst>
            <pc:docMk/>
            <pc:sldMk cId="4190117886" sldId="879"/>
            <ac:spMk id="4" creationId="{FC3CB8ED-C51D-A86B-79E8-642E4A05909C}"/>
          </ac:spMkLst>
        </pc:spChg>
      </pc:sldChg>
      <pc:sldChg chg="modNotes">
        <pc:chgData name="Andrasko, Rhiannon" userId="S::rhiannon.andrasko@wjec.co.uk::15be4c62-2de6-4343-a7f4-3c209826edd1" providerId="AD" clId="Web-{AA1314CB-92D8-E986-240B-32D6DC5AB6B2}" dt="2025-10-30T13:06:49.457" v="29"/>
        <pc:sldMkLst>
          <pc:docMk/>
          <pc:sldMk cId="1285524411" sldId="882"/>
        </pc:sldMkLst>
      </pc:sldChg>
      <pc:sldChg chg="modSp modNotes">
        <pc:chgData name="Andrasko, Rhiannon" userId="S::rhiannon.andrasko@wjec.co.uk::15be4c62-2de6-4343-a7f4-3c209826edd1" providerId="AD" clId="Web-{AA1314CB-92D8-E986-240B-32D6DC5AB6B2}" dt="2025-10-30T13:07:09.021" v="33" actId="20577"/>
        <pc:sldMkLst>
          <pc:docMk/>
          <pc:sldMk cId="3154924795" sldId="883"/>
        </pc:sldMkLst>
        <pc:spChg chg="mod">
          <ac:chgData name="Andrasko, Rhiannon" userId="S::rhiannon.andrasko@wjec.co.uk::15be4c62-2de6-4343-a7f4-3c209826edd1" providerId="AD" clId="Web-{AA1314CB-92D8-E986-240B-32D6DC5AB6B2}" dt="2025-10-30T13:07:09.021" v="33" actId="20577"/>
          <ac:spMkLst>
            <pc:docMk/>
            <pc:sldMk cId="3154924795" sldId="883"/>
            <ac:spMk id="3" creationId="{8B034C0B-69E0-9278-F957-56E3B394499C}"/>
          </ac:spMkLst>
        </pc:spChg>
      </pc:sldChg>
      <pc:sldChg chg="modSp">
        <pc:chgData name="Andrasko, Rhiannon" userId="S::rhiannon.andrasko@wjec.co.uk::15be4c62-2de6-4343-a7f4-3c209826edd1" providerId="AD" clId="Web-{AA1314CB-92D8-E986-240B-32D6DC5AB6B2}" dt="2025-10-30T13:28:56.041" v="47" actId="20577"/>
        <pc:sldMkLst>
          <pc:docMk/>
          <pc:sldMk cId="952574876" sldId="885"/>
        </pc:sldMkLst>
        <pc:spChg chg="mod">
          <ac:chgData name="Andrasko, Rhiannon" userId="S::rhiannon.andrasko@wjec.co.uk::15be4c62-2de6-4343-a7f4-3c209826edd1" providerId="AD" clId="Web-{AA1314CB-92D8-E986-240B-32D6DC5AB6B2}" dt="2025-10-30T13:28:56.041" v="47" actId="20577"/>
          <ac:spMkLst>
            <pc:docMk/>
            <pc:sldMk cId="952574876" sldId="885"/>
            <ac:spMk id="4" creationId="{AE5C9055-3EC8-DDED-399F-F3F947278E2A}"/>
          </ac:spMkLst>
        </pc:spChg>
      </pc:sldChg>
      <pc:sldChg chg="modNotes">
        <pc:chgData name="Andrasko, Rhiannon" userId="S::rhiannon.andrasko@wjec.co.uk::15be4c62-2de6-4343-a7f4-3c209826edd1" providerId="AD" clId="Web-{AA1314CB-92D8-E986-240B-32D6DC5AB6B2}" dt="2025-10-30T13:11:54.897" v="35"/>
        <pc:sldMkLst>
          <pc:docMk/>
          <pc:sldMk cId="3055435819" sldId="886"/>
        </pc:sldMkLst>
      </pc:sldChg>
      <pc:sldChg chg="modSp">
        <pc:chgData name="Andrasko, Rhiannon" userId="S::rhiannon.andrasko@wjec.co.uk::15be4c62-2de6-4343-a7f4-3c209826edd1" providerId="AD" clId="Web-{AA1314CB-92D8-E986-240B-32D6DC5AB6B2}" dt="2025-10-30T13:13:48.728" v="36" actId="20577"/>
        <pc:sldMkLst>
          <pc:docMk/>
          <pc:sldMk cId="1692127840" sldId="891"/>
        </pc:sldMkLst>
        <pc:spChg chg="mod">
          <ac:chgData name="Andrasko, Rhiannon" userId="S::rhiannon.andrasko@wjec.co.uk::15be4c62-2de6-4343-a7f4-3c209826edd1" providerId="AD" clId="Web-{AA1314CB-92D8-E986-240B-32D6DC5AB6B2}" dt="2025-10-30T13:13:48.728" v="36" actId="20577"/>
          <ac:spMkLst>
            <pc:docMk/>
            <pc:sldMk cId="1692127840" sldId="891"/>
            <ac:spMk id="3" creationId="{1DB20396-FC09-456E-75B2-F16B5216AEE9}"/>
          </ac:spMkLst>
        </pc:spChg>
      </pc:sldChg>
    </pc:docChg>
  </pc:docChgLst>
</pc:chgInfo>
</file>

<file path=ppt/comments/modernComment_365_49C85896.xml><?xml version="1.0" encoding="utf-8"?>
<p188:cmLst xmlns:a="http://schemas.openxmlformats.org/drawingml/2006/main" xmlns:r="http://schemas.openxmlformats.org/officeDocument/2006/relationships" xmlns:p188="http://schemas.microsoft.com/office/powerpoint/2018/8/main">
  <p188:cm id="{8CB537F2-9732-4D66-B34E-274DB95DABC9}" authorId="{5BD82555-537F-E2F1-613C-D8E839C8829C}" created="2025-10-30T12:56:36.710">
    <pc:sldMkLst xmlns:pc="http://schemas.microsoft.com/office/powerpoint/2013/main/command">
      <pc:docMk/>
      <pc:sldMk cId="1237866646" sldId="869"/>
    </pc:sldMkLst>
    <p188:txBody>
      <a:bodyPr/>
      <a:lstStyle/>
      <a:p>
        <a:r>
          <a:rPr lang="en-GB"/>
          <a:t>Method E2 is mentioned in the notes but not in the slide. Is this correct?</a:t>
        </a:r>
      </a:p>
    </p188:txBody>
  </p188:cm>
</p188:cmLst>
</file>

<file path=ppt/comments/modernComment_36D_F9BD69D3.xml><?xml version="1.0" encoding="utf-8"?>
<p188:cmLst xmlns:a="http://schemas.openxmlformats.org/drawingml/2006/main" xmlns:r="http://schemas.openxmlformats.org/officeDocument/2006/relationships" xmlns:p188="http://schemas.microsoft.com/office/powerpoint/2018/8/main">
  <p188:cm id="{33492C6D-7A97-4E0B-B0A6-B662866C5A81}" authorId="{5BD82555-537F-E2F1-613C-D8E839C8829C}" created="2025-10-30T13:01:04.371">
    <ac:txMkLst xmlns:ac="http://schemas.microsoft.com/office/drawing/2013/main/command">
      <pc:docMk xmlns:pc="http://schemas.microsoft.com/office/powerpoint/2013/main/command"/>
      <pc:sldMk xmlns:pc="http://schemas.microsoft.com/office/powerpoint/2013/main/command" cId="4189940179" sldId="877"/>
      <ac:spMk id="4" creationId="{BD2F5EFE-4750-BF3F-05F9-3DADD47C93E7}"/>
      <ac:txMk cp="0" len="4">
        <ac:context len="169" hash="3647537554"/>
      </ac:txMk>
    </ac:txMkLst>
    <p188:pos x="707178" y="186560"/>
    <p188:txBody>
      <a:bodyPr/>
      <a:lstStyle/>
      <a:p>
        <a:r>
          <a:rPr lang="en-GB"/>
          <a:t>Should this Z be bold instead of orange?</a:t>
        </a:r>
      </a:p>
    </p188:txBody>
  </p188:cm>
</p188:cmLst>
</file>

<file path=ppt/comments/modernComment_36E_4D42C3BE.xml><?xml version="1.0" encoding="utf-8"?>
<p188:cmLst xmlns:a="http://schemas.openxmlformats.org/drawingml/2006/main" xmlns:r="http://schemas.openxmlformats.org/officeDocument/2006/relationships" xmlns:p188="http://schemas.microsoft.com/office/powerpoint/2018/8/main">
  <p188:cm id="{97FD687E-3D54-4DD6-BFE9-E86F8D8A43B4}" authorId="{5BD82555-537F-E2F1-613C-D8E839C8829C}" created="2025-10-30T13:02:54.936">
    <ac:txMkLst xmlns:ac="http://schemas.microsoft.com/office/drawing/2013/main/command">
      <pc:docMk xmlns:pc="http://schemas.microsoft.com/office/powerpoint/2013/main/command"/>
      <pc:sldMk xmlns:pc="http://schemas.microsoft.com/office/powerpoint/2013/main/command" cId="1296221118" sldId="878"/>
      <ac:spMk id="4" creationId="{A1F350B9-6A70-5E6F-E1ED-E855C578CC72}"/>
      <ac:txMk cp="0" len="168">
        <ac:context len="171" hash="901246395"/>
      </ac:txMk>
    </ac:txMkLst>
    <p188:pos x="11446963" y="590773"/>
    <p188:txBody>
      <a:bodyPr/>
      <a:lstStyle/>
      <a:p>
        <a:r>
          <a:rPr lang="en-GB"/>
          <a:t>Should this slide (and the next) have the same bold (the ohm symbol and 'furthest point') as the previous slide or is it preferred as is?</a:t>
        </a:r>
      </a:p>
    </p188:txBody>
  </p188:cm>
</p188:cmLst>
</file>

<file path=ppt/comments/modernComment_375_38C7239C.xml><?xml version="1.0" encoding="utf-8"?>
<p188:cmLst xmlns:a="http://schemas.openxmlformats.org/drawingml/2006/main" xmlns:r="http://schemas.openxmlformats.org/officeDocument/2006/relationships" xmlns:p188="http://schemas.microsoft.com/office/powerpoint/2018/8/main">
  <p188:cm id="{FB62DBF0-DA33-4FD9-898A-3819FBE36C40}" authorId="{5BD82555-537F-E2F1-613C-D8E839C8829C}" created="2025-10-30T13:11:02.113">
    <ac:deMkLst xmlns:ac="http://schemas.microsoft.com/office/drawing/2013/main/command">
      <pc:docMk xmlns:pc="http://schemas.microsoft.com/office/powerpoint/2013/main/command"/>
      <pc:sldMk xmlns:pc="http://schemas.microsoft.com/office/powerpoint/2013/main/command" cId="952574876" sldId="885"/>
      <ac:spMk id="4" creationId="{AE5C9055-3EC8-DDED-399F-F3F947278E2A}"/>
    </ac:deMkLst>
    <p188:txBody>
      <a:bodyPr/>
      <a:lstStyle/>
      <a:p>
        <a:r>
          <a:rPr lang="en-GB"/>
          <a:t>Is this correct in terms of formatting with the two colons coming straight after the other?</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lectrical.theiet.org/wiring-matters/years/2024/100-may-2024/why-are-the-values-of-maximum-earth-fault-loop-impedance-different/"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electrical.theiet.org/wiring-matters/years/2023/94-march-2023/determining-the-maximum-earth-fault-loop-impedance-for-protective-devices-to-bs-en-60898-bs-en-60947-2/"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US" dirty="0">
                <a:latin typeface="Arial"/>
                <a:ea typeface="ＭＳ Ｐゴシック"/>
                <a:cs typeface="Arial"/>
                <a:hlinkClick r:id="rId3"/>
              </a:rPr>
              <a:t>https://electrical.theiet.org/wiring-matters/years/2024/100-may-2024/why-are-the-values-of-maximum-earth-fault-loop-impedance-different/</a:t>
            </a:r>
            <a:r>
              <a:rPr lang="en-US" dirty="0">
                <a:latin typeface="Arial"/>
                <a:ea typeface="ＭＳ Ｐゴシック"/>
                <a:cs typeface="Arial"/>
              </a:rPr>
              <a:t> </a:t>
            </a:r>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0EF10-C85C-C45D-1ADD-75275ABF9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88D74-D189-5ECA-0499-16AE6BF770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F0815A-A446-6AE6-56C6-674D43BC51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DE4A34D-B70E-91B4-D1F0-4B05B1FF5304}"/>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709929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C56C9-326A-6FA5-6270-555739BC84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359BF-ABFF-2FBF-384B-3883317722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2297E9-1BA3-330D-9BF7-7EEF9B710051}"/>
              </a:ext>
            </a:extLst>
          </p:cNvPr>
          <p:cNvSpPr>
            <a:spLocks noGrp="1"/>
          </p:cNvSpPr>
          <p:nvPr>
            <p:ph type="body" idx="1"/>
          </p:nvPr>
        </p:nvSpPr>
        <p:spPr/>
        <p:txBody>
          <a:bodyPr/>
          <a:lstStyle/>
          <a:p>
            <a:r>
              <a:rPr lang="en-US"/>
              <a:t>Table 41.2, page 67, Table 41.3, page 68, Table 41.4, page 69 within BS 7671.</a:t>
            </a:r>
          </a:p>
          <a:p>
            <a:endParaRPr lang="en-US"/>
          </a:p>
          <a:p>
            <a:endParaRPr lang="en-US"/>
          </a:p>
        </p:txBody>
      </p:sp>
      <p:sp>
        <p:nvSpPr>
          <p:cNvPr id="4" name="Slide Number Placeholder 3">
            <a:extLst>
              <a:ext uri="{FF2B5EF4-FFF2-40B4-BE49-F238E27FC236}">
                <a16:creationId xmlns:a16="http://schemas.microsoft.com/office/drawing/2014/main" id="{59B94895-2707-9A36-3BD8-09E9594B3A61}"/>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4212429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0BE42-5C9B-D226-1F4A-8D48237104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BB188-D2B9-C51A-87F4-82CAAB0AA9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AD5865-B570-0C6B-FD24-FAFD2EFF6B9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7DE954-0941-070D-63E9-E7B1A52741D9}"/>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20134486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80E59-AE41-A19A-3DE7-E236D72BAD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466974-01F1-B85B-B2C0-2536D56584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CDD501-0D39-63D1-3F65-03F27CA7EE5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CF095BD-CA10-A267-11C3-F10CD0280BCB}"/>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339359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99377-52FF-F8B4-FF5A-E318D9D5AD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1ED8E2-9485-4FC3-BB6E-DCAF4F6081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AB9429-4753-A181-61DD-D5C248ABCC8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891ED41-D965-3B15-C217-6E9A6BE638BC}"/>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153425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37A9D-2995-9CC4-5E94-235266A5A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B169C4-C7C3-1A0D-B6A7-4EB1D546E9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8A1F78-227D-8A30-839C-51A033DCCC57}"/>
              </a:ext>
            </a:extLst>
          </p:cNvPr>
          <p:cNvSpPr>
            <a:spLocks noGrp="1"/>
          </p:cNvSpPr>
          <p:nvPr>
            <p:ph type="body" idx="1"/>
          </p:nvPr>
        </p:nvSpPr>
        <p:spPr/>
        <p:txBody>
          <a:bodyPr/>
          <a:lstStyle/>
          <a:p>
            <a:r>
              <a:rPr lang="en-US"/>
              <a:t>See Table 41.3</a:t>
            </a:r>
          </a:p>
        </p:txBody>
      </p:sp>
      <p:sp>
        <p:nvSpPr>
          <p:cNvPr id="4" name="Slide Number Placeholder 3">
            <a:extLst>
              <a:ext uri="{FF2B5EF4-FFF2-40B4-BE49-F238E27FC236}">
                <a16:creationId xmlns:a16="http://schemas.microsoft.com/office/drawing/2014/main" id="{CA858DEF-24EA-B72D-2B3D-DCFFDA9B67EE}"/>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19462229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919C0-9EE0-5418-A140-A1CC8C412B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3CDE4-F1C7-CA2A-C755-5E3A63FBA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A304BF-2367-27F9-5ECE-3FC3B2D69DB2}"/>
              </a:ext>
            </a:extLst>
          </p:cNvPr>
          <p:cNvSpPr>
            <a:spLocks noGrp="1"/>
          </p:cNvSpPr>
          <p:nvPr>
            <p:ph type="body" idx="1"/>
          </p:nvPr>
        </p:nvSpPr>
        <p:spPr/>
        <p:txBody>
          <a:bodyPr/>
          <a:lstStyle/>
          <a:p>
            <a:r>
              <a:rPr lang="en-US"/>
              <a:t>Section 10,10.3.6, page 124</a:t>
            </a:r>
          </a:p>
        </p:txBody>
      </p:sp>
      <p:sp>
        <p:nvSpPr>
          <p:cNvPr id="4" name="Slide Number Placeholder 3">
            <a:extLst>
              <a:ext uri="{FF2B5EF4-FFF2-40B4-BE49-F238E27FC236}">
                <a16:creationId xmlns:a16="http://schemas.microsoft.com/office/drawing/2014/main" id="{19ED7FF5-8FF2-B319-1EB5-843418FB25F4}"/>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4195874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A3851-178D-2F1C-1598-6725B25C7B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7B8C26-3254-4D0E-25AC-9BD5C1B8B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DE6119-8993-7221-B7C8-38AFBA53AA5B}"/>
              </a:ext>
            </a:extLst>
          </p:cNvPr>
          <p:cNvSpPr>
            <a:spLocks noGrp="1"/>
          </p:cNvSpPr>
          <p:nvPr>
            <p:ph type="body" idx="1"/>
          </p:nvPr>
        </p:nvSpPr>
        <p:spPr/>
        <p:txBody>
          <a:bodyPr/>
          <a:lstStyle/>
          <a:p>
            <a:pPr algn="l"/>
            <a:r>
              <a:rPr lang="en-GB" sz="1200" dirty="0">
                <a:solidFill>
                  <a:srgbClr val="996633"/>
                </a:solidFill>
                <a:latin typeface="Arial"/>
                <a:ea typeface="ＭＳ Ｐゴシック"/>
                <a:cs typeface="Arial"/>
              </a:rPr>
              <a:t>BS7671 Section 10,10.3.6, page 124</a:t>
            </a:r>
            <a:r>
              <a:rPr lang="en-GB" dirty="0">
                <a:solidFill>
                  <a:srgbClr val="996633"/>
                </a:solidFill>
                <a:latin typeface="Arial"/>
                <a:ea typeface="ＭＳ Ｐゴシック"/>
                <a:cs typeface="Arial"/>
              </a:rPr>
              <a:t>.</a:t>
            </a:r>
            <a:endParaRPr lang="en-GB" sz="1200" dirty="0">
              <a:solidFill>
                <a:srgbClr val="996633"/>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8F33800-CC79-7012-8415-2E5460DE15F8}"/>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1773656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CA9D4-EA69-2175-2F73-43DF9AF105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79D40-E5B6-4D7C-5C99-B0977B820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B0AB48-14C7-7084-631E-91CC30168C2F}"/>
              </a:ext>
            </a:extLst>
          </p:cNvPr>
          <p:cNvSpPr>
            <a:spLocks noGrp="1"/>
          </p:cNvSpPr>
          <p:nvPr>
            <p:ph type="body" idx="1"/>
          </p:nvPr>
        </p:nvSpPr>
        <p:spPr/>
        <p:txBody>
          <a:bodyPr/>
          <a:lstStyle/>
          <a:p>
            <a:pPr algn="l"/>
            <a:r>
              <a:rPr lang="en-GB" dirty="0">
                <a:latin typeface="Arial"/>
                <a:ea typeface="ＭＳ Ｐゴシック"/>
                <a:cs typeface="Arial"/>
              </a:rPr>
              <a:t>OSG </a:t>
            </a:r>
            <a:r>
              <a:rPr lang="en-GB" sz="1200" dirty="0">
                <a:solidFill>
                  <a:srgbClr val="996633"/>
                </a:solidFill>
                <a:latin typeface="Arial"/>
                <a:ea typeface="ＭＳ Ｐゴシック"/>
                <a:cs typeface="Arial"/>
              </a:rPr>
              <a:t>Appendix B, page 146</a:t>
            </a:r>
          </a:p>
          <a:p>
            <a:pPr algn="l"/>
            <a:r>
              <a:rPr lang="en-GB" dirty="0">
                <a:latin typeface="Arial"/>
                <a:ea typeface="ＭＳ Ｐゴシック"/>
                <a:cs typeface="Arial"/>
              </a:rPr>
              <a:t>GN3 </a:t>
            </a:r>
            <a:r>
              <a:rPr lang="en-GB" sz="1200" dirty="0">
                <a:solidFill>
                  <a:srgbClr val="FFC000"/>
                </a:solidFill>
                <a:latin typeface="Arial"/>
                <a:ea typeface="ＭＳ Ｐゴシック"/>
                <a:cs typeface="Arial"/>
              </a:rPr>
              <a:t>Appendix A, page 176</a:t>
            </a:r>
          </a:p>
          <a:p>
            <a:r>
              <a:rPr lang="en-GB" sz="1200" dirty="0">
                <a:solidFill>
                  <a:srgbClr val="FFC000"/>
                </a:solidFill>
                <a:latin typeface="Arial"/>
                <a:ea typeface="ＭＳ Ｐゴシック"/>
                <a:cs typeface="Arial"/>
                <a:hlinkClick r:id="rId3"/>
              </a:rPr>
              <a:t>https://electrical.theiet.org/wiring-matters/years/2023/94-march-2023/determining-the-maximum-earth-fault-loop-impedance-for-protective-devices-to-bs-en-60898-bs-en-60947-2/</a:t>
            </a:r>
            <a:r>
              <a:rPr lang="en-GB" dirty="0">
                <a:solidFill>
                  <a:srgbClr val="FFC000"/>
                </a:solidFill>
                <a:latin typeface="Arial"/>
                <a:ea typeface="ＭＳ Ｐゴシック"/>
                <a:cs typeface="Arial"/>
              </a:rPr>
              <a:t> </a:t>
            </a:r>
            <a:endParaRPr lang="en-GB" sz="1200" dirty="0">
              <a:solidFill>
                <a:srgbClr val="FFC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38756B6-DF6E-AF8C-9E55-F6CF75C8BB05}"/>
              </a:ext>
            </a:extLst>
          </p:cNvPr>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3564869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BF2C5-F2C1-CBC1-EBBC-506579D4D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978F6-A69C-293E-99A9-0252B62A66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960EAA-6E68-D90C-F364-7060A336BED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10AB21A-5206-8A8B-62FE-A63BDBECCA7A}"/>
              </a:ext>
            </a:extLst>
          </p:cNvPr>
          <p:cNvSpPr>
            <a:spLocks noGrp="1"/>
          </p:cNvSpPr>
          <p:nvPr>
            <p:ph type="sldNum" sz="quarter" idx="5"/>
          </p:nvPr>
        </p:nvSpPr>
        <p:spPr/>
        <p:txBody>
          <a:bodyPr/>
          <a:lstStyle/>
          <a:p>
            <a:fld id="{1D847933-502B-D146-9428-3DDD196AD935}" type="slidenum">
              <a:rPr lang="en-GB" smtClean="0"/>
              <a:pPr/>
              <a:t>19</a:t>
            </a:fld>
            <a:endParaRPr lang="en-GB"/>
          </a:p>
        </p:txBody>
      </p:sp>
    </p:spTree>
    <p:extLst>
      <p:ext uri="{BB962C8B-B14F-4D97-AF65-F5344CB8AC3E}">
        <p14:creationId xmlns:p14="http://schemas.microsoft.com/office/powerpoint/2010/main" val="459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C4BF2-5121-A038-D678-963B0D5D3F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CC9872-41A1-EBB1-3B8B-A857891158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B971D-0A45-6AE0-22B2-379581BCCDDF}"/>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sz="1200" dirty="0">
                <a:solidFill>
                  <a:srgbClr val="000000"/>
                </a:solidFill>
                <a:latin typeface="Arial"/>
                <a:ea typeface="ＭＳ Ｐゴシック"/>
                <a:cs typeface="Arial"/>
              </a:rPr>
              <a:t>Note: whichever is the highest value of both test values will be the PSC value for the installation that will be recorded on the test certificate.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sz="1200" b="0" dirty="0">
                <a:solidFill>
                  <a:srgbClr val="996633"/>
                </a:solidFill>
                <a:latin typeface="Arial"/>
                <a:ea typeface="ＭＳ Ｐゴシック"/>
                <a:cs typeface="Arial"/>
              </a:rPr>
              <a:t>The prospective fault current shall be determined at every relevant point of the installation. This shall be done by calculation, measurement or enquiry. BS 7671, 434.1, page 97</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altLang="en-US" sz="1200" b="0">
              <a:solidFill>
                <a:srgbClr val="996633"/>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sz="1200" dirty="0">
                <a:solidFill>
                  <a:srgbClr val="000000"/>
                </a:solidFill>
                <a:latin typeface="Arial"/>
                <a:cs typeface="Arial"/>
              </a:rPr>
              <a:t>By enquiry, we must contact the supply authority and they will give you a maximum value, but it may not always be accurate.</a:t>
            </a:r>
          </a:p>
        </p:txBody>
      </p:sp>
      <p:sp>
        <p:nvSpPr>
          <p:cNvPr id="4" name="Slide Number Placeholder 3">
            <a:extLst>
              <a:ext uri="{FF2B5EF4-FFF2-40B4-BE49-F238E27FC236}">
                <a16:creationId xmlns:a16="http://schemas.microsoft.com/office/drawing/2014/main" id="{5C5599A4-7336-89D8-47F8-841E2E4C00A7}"/>
              </a:ext>
            </a:extLst>
          </p:cNvPr>
          <p:cNvSpPr>
            <a:spLocks noGrp="1"/>
          </p:cNvSpPr>
          <p:nvPr>
            <p:ph type="sldNum" sz="quarter" idx="5"/>
          </p:nvPr>
        </p:nvSpPr>
        <p:spPr/>
        <p:txBody>
          <a:bodyPr/>
          <a:lstStyle/>
          <a:p>
            <a:fld id="{1D847933-502B-D146-9428-3DDD196AD935}" type="slidenum">
              <a:rPr lang="en-GB" smtClean="0"/>
              <a:pPr/>
              <a:t>20</a:t>
            </a:fld>
            <a:endParaRPr lang="en-GB"/>
          </a:p>
        </p:txBody>
      </p:sp>
    </p:spTree>
    <p:extLst>
      <p:ext uri="{BB962C8B-B14F-4D97-AF65-F5344CB8AC3E}">
        <p14:creationId xmlns:p14="http://schemas.microsoft.com/office/powerpoint/2010/main" val="19586967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6BABF-4C32-84BC-1546-864E0524BB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B405AD-CFC5-8D4B-CC4E-00A12586FA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C134D6-99A3-B713-036C-94DCE8C4034F}"/>
              </a:ext>
            </a:extLst>
          </p:cNvPr>
          <p:cNvSpPr>
            <a:spLocks noGrp="1"/>
          </p:cNvSpPr>
          <p:nvPr>
            <p:ph type="body" idx="1"/>
          </p:nvPr>
        </p:nvSpPr>
        <p:spPr/>
        <p:txBody>
          <a:bodyPr/>
          <a:lstStyle/>
          <a:p>
            <a:pPr algn="l"/>
            <a:r>
              <a:rPr lang="en-US"/>
              <a:t>GN3 </a:t>
            </a:r>
            <a:r>
              <a:rPr lang="en-GB" sz="1200">
                <a:solidFill>
                  <a:srgbClr val="FFC000"/>
                </a:solidFill>
                <a:latin typeface="Arial" panose="020B0604020202020204" pitchFamily="34" charset="0"/>
                <a:cs typeface="Arial" panose="020B0604020202020204" pitchFamily="34" charset="0"/>
              </a:rPr>
              <a:t>Section 2, Table 2.6.16, page 88</a:t>
            </a:r>
          </a:p>
          <a:p>
            <a:endParaRPr lang="en-US"/>
          </a:p>
        </p:txBody>
      </p:sp>
      <p:sp>
        <p:nvSpPr>
          <p:cNvPr id="4" name="Slide Number Placeholder 3">
            <a:extLst>
              <a:ext uri="{FF2B5EF4-FFF2-40B4-BE49-F238E27FC236}">
                <a16:creationId xmlns:a16="http://schemas.microsoft.com/office/drawing/2014/main" id="{9F42B6E5-D3D9-F2DE-DB99-E4806E4EE900}"/>
              </a:ext>
            </a:extLst>
          </p:cNvPr>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42123681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9C194-9E8A-73EF-B6E3-81BE730CA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6AC15C-F551-FAB6-033B-554C98D1CD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5734AA-E991-7A85-BE26-0C7770661B4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C8E090B-553D-6179-B647-B2900EE1FC3C}"/>
              </a:ext>
            </a:extLst>
          </p:cNvPr>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34083322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4A3E6-4525-0F2F-2B5C-F7AD56C3B5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6F2A43-A786-267F-5CAC-FA7CDEEF2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166F5-5ACF-B2E2-0A99-8E4CAFF54A5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9830458-3C6A-AA9C-75BE-B3DECCDE560D}"/>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11435341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278E2-6BAA-842B-3003-9DEDC279C3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95992C-7C94-9673-A327-614CBC4E4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CF2C9B-8AF9-16E7-37F0-C9E85EA66D7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3A09045-5600-FCC3-2527-7F03E730A064}"/>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832548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25</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2F496-6FDA-6AC7-7AEE-E02BB312B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D1176C-04F8-344D-3D21-B09B69C0A7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B95869-0E67-97A1-8346-011E4E9EB26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CE951AB-D6A8-9634-E48F-2C717A094A10}"/>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2910594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D723-0A45-70CB-425F-B07D1FE21F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AD41EB-1CC2-8EAD-A167-763A69842D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A6A15B-FBB5-2585-589C-5146B669964F}"/>
              </a:ext>
            </a:extLst>
          </p:cNvPr>
          <p:cNvSpPr>
            <a:spLocks noGrp="1"/>
          </p:cNvSpPr>
          <p:nvPr>
            <p:ph type="body" idx="1"/>
          </p:nvPr>
        </p:nvSpPr>
        <p:spPr/>
        <p:txBody>
          <a:bodyPr/>
          <a:lstStyle/>
          <a:p>
            <a:r>
              <a:rPr lang="en-GB" sz="1200" b="0" i="0" u="none" strike="noStrike" kern="1200" dirty="0">
                <a:solidFill>
                  <a:schemeClr val="tx1"/>
                </a:solidFill>
                <a:effectLst/>
                <a:latin typeface="Arial"/>
                <a:ea typeface="ＭＳ Ｐゴシック"/>
                <a:cs typeface="Arial"/>
              </a:rPr>
              <a:t>BS 7671’s Regs 411.5.3, Reg. 643.7.2 and Table 41.5</a:t>
            </a:r>
          </a:p>
          <a:p>
            <a:r>
              <a:rPr lang="en-GB" sz="1200" b="0" i="0" u="none" strike="noStrike" kern="1200" dirty="0">
                <a:solidFill>
                  <a:schemeClr val="tx1"/>
                </a:solidFill>
                <a:effectLst/>
                <a:latin typeface="Arial"/>
                <a:ea typeface="ＭＳ Ｐゴシック"/>
                <a:cs typeface="Arial"/>
              </a:rPr>
              <a:t>Discuss method E2 and demonstrate using a test coil instrument</a:t>
            </a:r>
            <a:r>
              <a:rPr lang="en-GB" dirty="0">
                <a:latin typeface="Arial"/>
                <a:ea typeface="ＭＳ Ｐゴシック"/>
                <a:cs typeface="Arial"/>
              </a:rPr>
              <a:t>.</a:t>
            </a:r>
            <a:endParaRPr lang="en-GB" sz="1200" b="0" i="0" u="none" strike="noStrike" kern="1200" dirty="0">
              <a:solidFill>
                <a:schemeClr val="tx1"/>
              </a:solidFill>
              <a:effectLst/>
              <a:latin typeface="Arial" charset="0"/>
              <a:ea typeface="ＭＳ Ｐゴシック" charset="-128"/>
              <a:cs typeface="Arial"/>
            </a:endParaRPr>
          </a:p>
        </p:txBody>
      </p:sp>
      <p:sp>
        <p:nvSpPr>
          <p:cNvPr id="4" name="Slide Number Placeholder 3">
            <a:extLst>
              <a:ext uri="{FF2B5EF4-FFF2-40B4-BE49-F238E27FC236}">
                <a16:creationId xmlns:a16="http://schemas.microsoft.com/office/drawing/2014/main" id="{01D55A82-0EEF-095D-F54C-36127C639AFE}"/>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3074481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096E1-2B09-3B98-34D0-FE719821D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B7CB06-D83F-DAFB-EABF-97BC826266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C12054-7E5C-E4F2-B87A-733054EA3A75}"/>
              </a:ext>
            </a:extLst>
          </p:cNvPr>
          <p:cNvSpPr>
            <a:spLocks noGrp="1"/>
          </p:cNvSpPr>
          <p:nvPr>
            <p:ph type="body" idx="1"/>
          </p:nvPr>
        </p:nvSpPr>
        <p:spPr/>
        <p:txBody>
          <a:bodyPr/>
          <a:lstStyle/>
          <a:p>
            <a:r>
              <a:rPr lang="en-US" dirty="0">
                <a:latin typeface="Arial"/>
                <a:ea typeface="ＭＳ Ｐゴシック"/>
                <a:cs typeface="Arial"/>
              </a:rPr>
              <a:t>It is advised in Note 2 of Table 41.5 that earth electrode resistance values above 200</a:t>
            </a:r>
            <a:r>
              <a:rPr lang="el-GR" dirty="0">
                <a:latin typeface="Arial"/>
                <a:ea typeface="ＭＳ Ｐゴシック"/>
                <a:cs typeface="Arial"/>
              </a:rPr>
              <a:t>Ω </a:t>
            </a:r>
            <a:r>
              <a:rPr lang="en-US" dirty="0">
                <a:latin typeface="Arial"/>
                <a:ea typeface="ＭＳ Ｐゴシック"/>
                <a:cs typeface="Arial"/>
              </a:rPr>
              <a:t>may not be stable, as soil conditions change due to factors such as soil drying and freezing.</a:t>
            </a:r>
          </a:p>
          <a:p>
            <a:r>
              <a:rPr lang="en-US" dirty="0">
                <a:latin typeface="Arial"/>
                <a:ea typeface="ＭＳ Ｐゴシック"/>
                <a:cs typeface="Arial"/>
              </a:rPr>
              <a:t>Chapter 41,411.5.3, page 70.</a:t>
            </a:r>
          </a:p>
        </p:txBody>
      </p:sp>
      <p:sp>
        <p:nvSpPr>
          <p:cNvPr id="4" name="Slide Number Placeholder 3">
            <a:extLst>
              <a:ext uri="{FF2B5EF4-FFF2-40B4-BE49-F238E27FC236}">
                <a16:creationId xmlns:a16="http://schemas.microsoft.com/office/drawing/2014/main" id="{3D9DFDD3-F296-76EC-B5D5-EA65833F7955}"/>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1965578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E573-9712-5301-D813-A261B5B32E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13323-F646-28A7-DE7A-8B5EAAA811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6F6D23-2988-A1C0-F8D3-9B4F6E71D9DD}"/>
              </a:ext>
            </a:extLst>
          </p:cNvPr>
          <p:cNvSpPr>
            <a:spLocks noGrp="1"/>
          </p:cNvSpPr>
          <p:nvPr>
            <p:ph type="body" idx="1"/>
          </p:nvPr>
        </p:nvSpPr>
        <p:spPr/>
        <p:txBody>
          <a:bodyPr/>
          <a:lstStyle/>
          <a:p>
            <a:r>
              <a:rPr lang="en-US" dirty="0">
                <a:latin typeface="Arial"/>
                <a:ea typeface="ＭＳ Ｐゴシック"/>
                <a:cs typeface="Arial"/>
              </a:rPr>
              <a:t>GN3 Section 2, 2.6.13, page 84.</a:t>
            </a:r>
            <a:endParaRPr lang="en-US" dirty="0"/>
          </a:p>
          <a:p>
            <a:r>
              <a:rPr lang="en-GB" sz="1200" kern="1200" dirty="0">
                <a:solidFill>
                  <a:schemeClr val="tx1"/>
                </a:solidFill>
                <a:effectLst/>
                <a:latin typeface="Arial"/>
                <a:ea typeface="ＭＳ Ｐゴシック"/>
                <a:cs typeface="Arial"/>
              </a:rPr>
              <a:t>Test method E3: Measurement using an earth fault loop impedance (EFLI) tester</a:t>
            </a:r>
            <a:r>
              <a:rPr lang="en-GB" dirty="0">
                <a:latin typeface="Arial"/>
                <a:ea typeface="ＭＳ Ｐゴシック"/>
                <a:cs typeface="Arial"/>
              </a:rPr>
              <a:t>.</a:t>
            </a:r>
            <a:r>
              <a:rPr lang="en-GB" sz="1200" kern="1200" dirty="0">
                <a:solidFill>
                  <a:schemeClr val="tx1"/>
                </a:solidFill>
                <a:effectLst/>
                <a:latin typeface="Arial"/>
                <a:ea typeface="ＭＳ Ｐゴシック"/>
                <a:cs typeface="Arial"/>
              </a:rPr>
              <a:t> An earth electrode may be tested using an EFLI tester. However, it is recognized that the results may not be as accurate as using a dedicated earth electrode tester.</a:t>
            </a:r>
          </a:p>
          <a:p>
            <a:r>
              <a:rPr lang="en-GB" sz="1200" kern="1200" dirty="0">
                <a:solidFill>
                  <a:schemeClr val="tx1"/>
                </a:solidFill>
                <a:effectLst/>
                <a:latin typeface="Arial"/>
                <a:ea typeface="ＭＳ Ｐゴシック"/>
                <a:cs typeface="Arial"/>
              </a:rPr>
              <a:t>FOR SAFETY REASONS, THE INSTALLATION MUST BE ISOLATED FROM THE SUPPLY BEFORE DISCONNECTING THE EARTHING CONDUCTOR. The EFLI tester is connected between the line conductor at the source of the installation and the earth electrode via the earthing conductor, and a test performed. The impedance reading taken is treated as the electrode resistance.</a:t>
            </a:r>
          </a:p>
        </p:txBody>
      </p:sp>
      <p:sp>
        <p:nvSpPr>
          <p:cNvPr id="4" name="Slide Number Placeholder 3">
            <a:extLst>
              <a:ext uri="{FF2B5EF4-FFF2-40B4-BE49-F238E27FC236}">
                <a16:creationId xmlns:a16="http://schemas.microsoft.com/office/drawing/2014/main" id="{69D39268-0CB1-BBF8-B44E-2C43E9E2138A}"/>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3448516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91245-0538-2F6E-F84B-45A8FFAAE1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739073-0AFF-936F-6757-D015DF8E55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C86D3D-0D4B-5E41-EB95-E319FB43BC52}"/>
              </a:ext>
            </a:extLst>
          </p:cNvPr>
          <p:cNvSpPr>
            <a:spLocks noGrp="1"/>
          </p:cNvSpPr>
          <p:nvPr>
            <p:ph type="body" idx="1"/>
          </p:nvPr>
        </p:nvSpPr>
        <p:spPr/>
        <p:txBody>
          <a:bodyPr/>
          <a:lstStyle/>
          <a:p>
            <a:r>
              <a:rPr lang="en-GB" dirty="0">
                <a:latin typeface="Arial"/>
                <a:ea typeface="ＭＳ Ｐゴシック"/>
                <a:cs typeface="Arial"/>
              </a:rPr>
              <a:t>Apply</a:t>
            </a:r>
            <a:r>
              <a:rPr lang="en-GB" sz="1200" b="0" i="0" u="none" strike="noStrike" kern="1200" dirty="0">
                <a:solidFill>
                  <a:schemeClr val="tx1"/>
                </a:solidFill>
                <a:effectLst/>
                <a:latin typeface="Arial"/>
                <a:ea typeface="ＭＳ Ｐゴシック"/>
                <a:cs typeface="Arial"/>
              </a:rPr>
              <a:t> the Rₐ × Iₙ ≤ 50 V rule.</a:t>
            </a:r>
            <a:endParaRPr lang="en-US" dirty="0">
              <a:latin typeface="Arial"/>
              <a:ea typeface="ＭＳ Ｐゴシック"/>
              <a:cs typeface="Arial"/>
            </a:endParaRPr>
          </a:p>
        </p:txBody>
      </p:sp>
      <p:sp>
        <p:nvSpPr>
          <p:cNvPr id="4" name="Slide Number Placeholder 3">
            <a:extLst>
              <a:ext uri="{FF2B5EF4-FFF2-40B4-BE49-F238E27FC236}">
                <a16:creationId xmlns:a16="http://schemas.microsoft.com/office/drawing/2014/main" id="{B8C1CB64-D846-32FD-F07B-3E957886FC60}"/>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347211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1" y="790331"/>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0" y="204919"/>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8" y="101943"/>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1" y="191488"/>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4" y="211466"/>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36D_F9BD69D3.xm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microsoft.com/office/2018/10/relationships/comments" Target="../comments/modernComment_36E_4D42C3BE.xm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375_38C7239C.xml"/><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18/10/relationships/comments" Target="../comments/modernComment_365_49C85896.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a:ea typeface="ＭＳ Ｐゴシック"/>
                <a:cs typeface="Arial"/>
              </a:rPr>
              <a:t>Occupational Specialism: Electrotechnical Engineering</a:t>
            </a:r>
          </a:p>
          <a:p>
            <a:pPr marL="0" indent="0" defTabSz="608030" fontAlgn="auto">
              <a:lnSpc>
                <a:spcPct val="100000"/>
              </a:lnSpc>
              <a:spcBef>
                <a:spcPts val="0"/>
              </a:spcBef>
              <a:spcAft>
                <a:spcPts val="0"/>
              </a:spcAft>
              <a:buNone/>
              <a:defRPr/>
            </a:pPr>
            <a:endParaRPr lang="en-GB" sz="2800" b="1">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a:ea typeface="ＭＳ Ｐゴシック"/>
                <a:cs typeface="Arial"/>
              </a:rPr>
              <a:t>K1.15 Testing for electrotechnical systems</a:t>
            </a:r>
          </a:p>
          <a:p>
            <a:pPr marL="0" indent="0" defTabSz="608030" fontAlgn="auto">
              <a:lnSpc>
                <a:spcPct val="100000"/>
              </a:lnSpc>
              <a:spcBef>
                <a:spcPts val="0"/>
              </a:spcBef>
              <a:spcAft>
                <a:spcPts val="0"/>
              </a:spcAft>
              <a:buNone/>
              <a:defRPr/>
            </a:pPr>
            <a:endParaRPr lang="en-GB" sz="2800" b="1">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a:ea typeface="ＭＳ Ｐゴシック"/>
                <a:cs typeface="Arial"/>
              </a:rPr>
              <a:t>PowerPoint 1.15: Verifying ADS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1CB84-E975-73EB-2212-379FACEBC25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8F7D7B1-B977-F05A-78FF-E2C1FC6A7987}"/>
              </a:ext>
            </a:extLst>
          </p:cNvPr>
          <p:cNvSpPr>
            <a:spLocks noGrp="1"/>
          </p:cNvSpPr>
          <p:nvPr>
            <p:ph type="title"/>
          </p:nvPr>
        </p:nvSpPr>
        <p:spPr>
          <a:xfrm>
            <a:off x="251999" y="959222"/>
            <a:ext cx="12175527" cy="646331"/>
          </a:xfrm>
        </p:spPr>
        <p:txBody>
          <a:bodyPr/>
          <a:lstStyle/>
          <a:p>
            <a:r>
              <a:rPr lang="en-GB"/>
              <a:t>Measuring Ze on a TN-S and TN-C-S system</a:t>
            </a:r>
          </a:p>
        </p:txBody>
      </p:sp>
      <p:sp>
        <p:nvSpPr>
          <p:cNvPr id="4" name="Content Placeholder 3">
            <a:extLst>
              <a:ext uri="{FF2B5EF4-FFF2-40B4-BE49-F238E27FC236}">
                <a16:creationId xmlns:a16="http://schemas.microsoft.com/office/drawing/2014/main" id="{12F99E50-775A-BAA2-AEDE-AEE91B93D7ED}"/>
              </a:ext>
            </a:extLst>
          </p:cNvPr>
          <p:cNvSpPr>
            <a:spLocks noGrp="1"/>
          </p:cNvSpPr>
          <p:nvPr>
            <p:ph sz="quarter" idx="10"/>
          </p:nvPr>
        </p:nvSpPr>
        <p:spPr>
          <a:xfrm>
            <a:off x="360000" y="1800000"/>
            <a:ext cx="7709943" cy="4140000"/>
          </a:xfrm>
        </p:spPr>
        <p:txBody>
          <a:bodyPr/>
          <a:lstStyle/>
          <a:p>
            <a:pPr marL="457200" indent="-457200">
              <a:buClr>
                <a:srgbClr val="000000"/>
              </a:buClr>
              <a:buFont typeface="+mj-lt"/>
              <a:buAutoNum type="arabicPeriod"/>
            </a:pPr>
            <a:r>
              <a:rPr lang="en-GB">
                <a:cs typeface="Arial"/>
              </a:rPr>
              <a:t>Main switch open</a:t>
            </a:r>
          </a:p>
          <a:p>
            <a:pPr marL="457200" indent="-457200">
              <a:buClr>
                <a:srgbClr val="000000"/>
              </a:buClr>
              <a:buFont typeface="+mj-lt"/>
              <a:buAutoNum type="arabicPeriod"/>
            </a:pPr>
            <a:r>
              <a:rPr lang="en-GB">
                <a:cs typeface="Arial"/>
              </a:rPr>
              <a:t>Disconnect main earth</a:t>
            </a:r>
          </a:p>
          <a:p>
            <a:pPr marL="457200" indent="-457200">
              <a:buClr>
                <a:srgbClr val="000000"/>
              </a:buClr>
              <a:buFont typeface="+mj-lt"/>
              <a:buAutoNum type="arabicPeriod"/>
            </a:pPr>
            <a:r>
              <a:rPr lang="en-GB">
                <a:cs typeface="Arial"/>
              </a:rPr>
              <a:t>Take measurement</a:t>
            </a:r>
          </a:p>
          <a:p>
            <a:pPr marL="457200" indent="-457200">
              <a:buClr>
                <a:srgbClr val="000000"/>
              </a:buClr>
              <a:buFont typeface="+mj-lt"/>
              <a:buAutoNum type="arabicPeriod"/>
            </a:pPr>
            <a:r>
              <a:rPr lang="en-GB">
                <a:cs typeface="Arial"/>
              </a:rPr>
              <a:t>Verify reading complies</a:t>
            </a:r>
          </a:p>
          <a:p>
            <a:pPr marL="457200" indent="-457200">
              <a:buClr>
                <a:srgbClr val="000000"/>
              </a:buClr>
              <a:buFont typeface="+mj-lt"/>
              <a:buAutoNum type="arabicPeriod"/>
            </a:pPr>
            <a:r>
              <a:rPr lang="en-GB">
                <a:cs typeface="Arial"/>
              </a:rPr>
              <a:t>Reconnect main earth </a:t>
            </a:r>
          </a:p>
          <a:p>
            <a:pPr>
              <a:buClr>
                <a:schemeClr val="accent2"/>
              </a:buClr>
            </a:pPr>
            <a:r>
              <a:rPr lang="en-GB" altLang="en-US" b="1">
                <a:latin typeface="Arial" panose="020B0604020202020204" pitchFamily="34" charset="0"/>
                <a:cs typeface="Arial" panose="020B0604020202020204" pitchFamily="34" charset="0"/>
              </a:rPr>
              <a:t>Max Ze</a:t>
            </a:r>
          </a:p>
          <a:p>
            <a:pPr marL="342900" indent="-342900">
              <a:buClr>
                <a:srgbClr val="000000"/>
              </a:buClr>
              <a:buFont typeface="Arial" panose="020B0604020202020204" pitchFamily="34" charset="0"/>
              <a:buChar char="•"/>
            </a:pPr>
            <a:r>
              <a:rPr lang="en-GB">
                <a:latin typeface="Arial" panose="020B0604020202020204" pitchFamily="34" charset="0"/>
                <a:cs typeface="Arial" panose="020B0604020202020204" pitchFamily="34" charset="0"/>
              </a:rPr>
              <a:t>TNS </a:t>
            </a:r>
            <a:r>
              <a:rPr lang="en-GB" altLang="en-US">
                <a:latin typeface="Arial" panose="020B0604020202020204" pitchFamily="34" charset="0"/>
                <a:cs typeface="Arial" panose="020B0604020202020204" pitchFamily="34" charset="0"/>
              </a:rPr>
              <a:t>– 0.8</a:t>
            </a:r>
            <a:r>
              <a:rPr lang="en-GB" altLang="en-US">
                <a:latin typeface="Arial" panose="020B0604020202020204" pitchFamily="34" charset="0"/>
                <a:cs typeface="Arial" panose="020B0604020202020204" pitchFamily="34" charset="0"/>
                <a:sym typeface="Symbol" pitchFamily="18" charset="2"/>
              </a:rPr>
              <a:t></a:t>
            </a:r>
          </a:p>
          <a:p>
            <a:pPr marL="342900" indent="-342900">
              <a:buClr>
                <a:srgbClr val="000000"/>
              </a:buClr>
              <a:buFont typeface="Arial" panose="020B0604020202020204" pitchFamily="34" charset="0"/>
              <a:buChar char="•"/>
            </a:pPr>
            <a:r>
              <a:rPr lang="en-GB" altLang="en-US">
                <a:latin typeface="Arial" panose="020B0604020202020204" pitchFamily="34" charset="0"/>
                <a:cs typeface="Arial" panose="020B0604020202020204" pitchFamily="34" charset="0"/>
              </a:rPr>
              <a:t>TN-C-S 0.35</a:t>
            </a:r>
            <a:r>
              <a:rPr lang="en-GB" altLang="en-US">
                <a:latin typeface="Arial" panose="020B0604020202020204" pitchFamily="34" charset="0"/>
                <a:cs typeface="Arial" panose="020B0604020202020204" pitchFamily="34" charset="0"/>
                <a:sym typeface="Symbol" pitchFamily="18" charset="2"/>
              </a:rPr>
              <a:t></a:t>
            </a:r>
          </a:p>
          <a:p>
            <a:pPr>
              <a:buClr>
                <a:schemeClr val="accent2"/>
              </a:buClr>
            </a:pPr>
            <a:endParaRPr lang="en-GB" altLang="en-US" b="1">
              <a:solidFill>
                <a:srgbClr val="FF0000"/>
              </a:solidFill>
              <a:latin typeface="Arial" panose="020B0604020202020204" pitchFamily="34" charset="0"/>
              <a:cs typeface="Arial" panose="020B0604020202020204" pitchFamily="34" charset="0"/>
            </a:endParaRPr>
          </a:p>
          <a:p>
            <a:pPr>
              <a:buClr>
                <a:schemeClr val="accent2"/>
              </a:buClr>
            </a:pPr>
            <a:endParaRPr lang="en-GB">
              <a:cs typeface="Arial"/>
            </a:endParaRPr>
          </a:p>
          <a:p>
            <a:pPr algn="l"/>
            <a:endParaRPr lang="en-GB"/>
          </a:p>
        </p:txBody>
      </p:sp>
    </p:spTree>
    <p:extLst>
      <p:ext uri="{BB962C8B-B14F-4D97-AF65-F5344CB8AC3E}">
        <p14:creationId xmlns:p14="http://schemas.microsoft.com/office/powerpoint/2010/main" val="3589039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7DC28-0872-B568-1424-A4A328B6E8A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CA436DA-B29F-EF13-F4D9-6B11D1AA83B1}"/>
              </a:ext>
            </a:extLst>
          </p:cNvPr>
          <p:cNvSpPr>
            <a:spLocks noGrp="1"/>
          </p:cNvSpPr>
          <p:nvPr>
            <p:ph type="title"/>
          </p:nvPr>
        </p:nvSpPr>
        <p:spPr>
          <a:xfrm>
            <a:off x="252000" y="959222"/>
            <a:ext cx="11628452" cy="646331"/>
          </a:xfrm>
        </p:spPr>
        <p:txBody>
          <a:bodyPr/>
          <a:lstStyle/>
          <a:p>
            <a:r>
              <a:rPr lang="en-GB"/>
              <a:t>Why measure Zs?</a:t>
            </a:r>
          </a:p>
        </p:txBody>
      </p:sp>
      <p:sp>
        <p:nvSpPr>
          <p:cNvPr id="4" name="Content Placeholder 3">
            <a:extLst>
              <a:ext uri="{FF2B5EF4-FFF2-40B4-BE49-F238E27FC236}">
                <a16:creationId xmlns:a16="http://schemas.microsoft.com/office/drawing/2014/main" id="{91879D9F-2EE8-DC1D-446B-C5664470193C}"/>
              </a:ext>
            </a:extLst>
          </p:cNvPr>
          <p:cNvSpPr>
            <a:spLocks noGrp="1"/>
          </p:cNvSpPr>
          <p:nvPr>
            <p:ph sz="quarter" idx="10"/>
          </p:nvPr>
        </p:nvSpPr>
        <p:spPr>
          <a:xfrm>
            <a:off x="360000" y="1800000"/>
            <a:ext cx="10799836" cy="4140000"/>
          </a:xfrm>
        </p:spPr>
        <p:txBody>
          <a:bodyPr/>
          <a:lstStyle/>
          <a:p>
            <a:pPr marL="342900" indent="-342900" algn="l">
              <a:buFont typeface="Arial" panose="020B0604020202020204" pitchFamily="34" charset="0"/>
              <a:buChar char="•"/>
            </a:pPr>
            <a:r>
              <a:rPr lang="en-GB" b="0" i="0">
                <a:effectLst/>
                <a:latin typeface="Arial"/>
                <a:cs typeface="Arial"/>
              </a:rPr>
              <a:t>The purpose of measuring Zs is to ensure that the protective device of each circuit operates within a specified time suited for that circuit, e.g. 0.2, 0.4 or 5 seconds.</a:t>
            </a:r>
          </a:p>
          <a:p>
            <a:pPr marL="342900" indent="-342900">
              <a:buFont typeface="Arial" panose="020B0604020202020204" pitchFamily="34" charset="0"/>
              <a:buChar char="•"/>
            </a:pPr>
            <a:r>
              <a:rPr lang="en-GB"/>
              <a:t>This will ensure that the automatic disconnection of the supply in the event of a fault (ADS) operates effectively.</a:t>
            </a:r>
          </a:p>
          <a:p>
            <a:pPr marL="342900" indent="-342900">
              <a:buFont typeface="Arial" panose="020B0604020202020204" pitchFamily="34" charset="0"/>
              <a:buChar char="•"/>
            </a:pPr>
            <a:r>
              <a:rPr lang="en-GB">
                <a:latin typeface="Arial" panose="020B0604020202020204" pitchFamily="34" charset="0"/>
                <a:cs typeface="Arial" panose="020B0604020202020204" pitchFamily="34" charset="0"/>
              </a:rPr>
              <a:t>The measured values will be assessed against the maximum impedances given in BS 7671.</a:t>
            </a:r>
          </a:p>
          <a:p>
            <a:pPr>
              <a:spcBef>
                <a:spcPct val="50000"/>
              </a:spcBef>
            </a:pPr>
            <a:r>
              <a:rPr lang="en-GB">
                <a:latin typeface="Arial" panose="020B0604020202020204" pitchFamily="34" charset="0"/>
                <a:cs typeface="Arial" panose="020B0604020202020204" pitchFamily="34" charset="0"/>
              </a:rPr>
              <a:t> </a:t>
            </a:r>
            <a:endParaRPr lang="en-GB" b="0" i="0">
              <a:effectLst/>
              <a:latin typeface="Arial"/>
              <a:cs typeface="Arial"/>
            </a:endParaRPr>
          </a:p>
          <a:p>
            <a:pPr algn="l"/>
            <a:endParaRPr lang="en-GB" b="0" i="0">
              <a:effectLst/>
              <a:latin typeface="Arial"/>
              <a:cs typeface="Arial"/>
            </a:endParaRPr>
          </a:p>
        </p:txBody>
      </p:sp>
    </p:spTree>
    <p:extLst>
      <p:ext uri="{BB962C8B-B14F-4D97-AF65-F5344CB8AC3E}">
        <p14:creationId xmlns:p14="http://schemas.microsoft.com/office/powerpoint/2010/main" val="2321910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885EA-9404-53A8-BD21-CC4DF75C36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1711240-72DC-1E35-DBF4-EF7F39DC3A6A}"/>
              </a:ext>
            </a:extLst>
          </p:cNvPr>
          <p:cNvSpPr>
            <a:spLocks noGrp="1"/>
          </p:cNvSpPr>
          <p:nvPr>
            <p:ph type="title"/>
          </p:nvPr>
        </p:nvSpPr>
        <p:spPr>
          <a:xfrm>
            <a:off x="252000" y="959222"/>
            <a:ext cx="11628452" cy="646331"/>
          </a:xfrm>
        </p:spPr>
        <p:txBody>
          <a:bodyPr/>
          <a:lstStyle/>
          <a:p>
            <a:r>
              <a:rPr lang="en-GB"/>
              <a:t>Earth fault loop impedance (Zs) on a TNCS supply</a:t>
            </a:r>
          </a:p>
        </p:txBody>
      </p:sp>
      <p:sp>
        <p:nvSpPr>
          <p:cNvPr id="4" name="Content Placeholder 3">
            <a:extLst>
              <a:ext uri="{FF2B5EF4-FFF2-40B4-BE49-F238E27FC236}">
                <a16:creationId xmlns:a16="http://schemas.microsoft.com/office/drawing/2014/main" id="{BD2F5EFE-4750-BF3F-05F9-3DADD47C93E7}"/>
              </a:ext>
            </a:extLst>
          </p:cNvPr>
          <p:cNvSpPr>
            <a:spLocks noGrp="1"/>
          </p:cNvSpPr>
          <p:nvPr>
            <p:ph sz="quarter" idx="10"/>
          </p:nvPr>
        </p:nvSpPr>
        <p:spPr>
          <a:xfrm>
            <a:off x="360001" y="1800000"/>
            <a:ext cx="11303826" cy="840213"/>
          </a:xfrm>
        </p:spPr>
        <p:txBody>
          <a:bodyPr/>
          <a:lstStyle/>
          <a:p>
            <a:pPr>
              <a:spcBef>
                <a:spcPct val="50000"/>
              </a:spcBef>
            </a:pPr>
            <a:r>
              <a:rPr lang="en-GB" dirty="0">
                <a:solidFill>
                  <a:srgbClr val="FF0000"/>
                </a:solidFill>
                <a:latin typeface="Arial"/>
                <a:ea typeface="ＭＳ Ｐゴシック"/>
                <a:cs typeface="Arial"/>
              </a:rPr>
              <a:t>Zs</a:t>
            </a:r>
            <a:r>
              <a:rPr lang="en-GB" dirty="0">
                <a:latin typeface="Arial"/>
                <a:ea typeface="ＭＳ Ｐゴシック"/>
                <a:cs typeface="Arial"/>
              </a:rPr>
              <a:t> </a:t>
            </a:r>
            <a:r>
              <a:rPr lang="en-GB" b="1" dirty="0">
                <a:solidFill>
                  <a:schemeClr val="accent2"/>
                </a:solidFill>
                <a:latin typeface="Arial"/>
                <a:ea typeface="ＭＳ Ｐゴシック"/>
                <a:cs typeface="Arial"/>
                <a:sym typeface="Symbol" pitchFamily="18" charset="2"/>
              </a:rPr>
              <a:t></a:t>
            </a:r>
            <a:r>
              <a:rPr lang="en-GB" dirty="0">
                <a:latin typeface="Arial"/>
                <a:ea typeface="ＭＳ Ｐゴシック"/>
                <a:cs typeface="Arial"/>
              </a:rPr>
              <a:t> is the total impedance of the earth fault loop, starting and ending at the instrument. </a:t>
            </a:r>
            <a:r>
              <a:rPr lang="en-GB" dirty="0">
                <a:solidFill>
                  <a:srgbClr val="000000"/>
                </a:solidFill>
                <a:latin typeface="Arial"/>
                <a:ea typeface="ＭＳ Ｐゴシック"/>
                <a:cs typeface="Arial"/>
              </a:rPr>
              <a:t>This measurement is to be taken at the </a:t>
            </a:r>
            <a:r>
              <a:rPr lang="en-GB" b="1" dirty="0">
                <a:solidFill>
                  <a:srgbClr val="000000"/>
                </a:solidFill>
                <a:latin typeface="Arial"/>
                <a:ea typeface="ＭＳ Ｐゴシック"/>
                <a:cs typeface="Arial"/>
              </a:rPr>
              <a:t>furthest point </a:t>
            </a:r>
            <a:r>
              <a:rPr lang="en-GB" dirty="0">
                <a:solidFill>
                  <a:srgbClr val="000000"/>
                </a:solidFill>
                <a:latin typeface="Arial"/>
                <a:ea typeface="ＭＳ Ｐゴシック"/>
                <a:cs typeface="Arial"/>
              </a:rPr>
              <a:t>of each final circuit.</a:t>
            </a:r>
          </a:p>
        </p:txBody>
      </p:sp>
      <p:pic>
        <p:nvPicPr>
          <p:cNvPr id="2" name="Picture 1">
            <a:extLst>
              <a:ext uri="{FF2B5EF4-FFF2-40B4-BE49-F238E27FC236}">
                <a16:creationId xmlns:a16="http://schemas.microsoft.com/office/drawing/2014/main" id="{CCFEDEAF-87E6-6500-D095-AD3643CF6C3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942499" y="4751312"/>
            <a:ext cx="2108165" cy="1134006"/>
          </a:xfrm>
          <a:prstGeom prst="rect">
            <a:avLst/>
          </a:prstGeom>
        </p:spPr>
      </p:pic>
      <p:sp>
        <p:nvSpPr>
          <p:cNvPr id="5" name="Text Box 6">
            <a:extLst>
              <a:ext uri="{FF2B5EF4-FFF2-40B4-BE49-F238E27FC236}">
                <a16:creationId xmlns:a16="http://schemas.microsoft.com/office/drawing/2014/main" id="{DFC0FB29-0995-552A-7A6E-3A6C1834B159}"/>
              </a:ext>
            </a:extLst>
          </p:cNvPr>
          <p:cNvSpPr txBox="1">
            <a:spLocks noChangeArrowheads="1"/>
          </p:cNvSpPr>
          <p:nvPr/>
        </p:nvSpPr>
        <p:spPr bwMode="auto">
          <a:xfrm>
            <a:off x="1870447" y="3912396"/>
            <a:ext cx="1682708" cy="951992"/>
          </a:xfrm>
          <a:prstGeom prst="rect">
            <a:avLst/>
          </a:prstGeom>
          <a:noFill/>
          <a:ln w="9525">
            <a:noFill/>
            <a:miter lim="800000"/>
            <a:headEnd/>
            <a:tailEnd/>
          </a:ln>
          <a:effectLst/>
        </p:spPr>
        <p:txBody>
          <a:bodyPr wrap="square">
            <a:spAutoFit/>
          </a:bodyPr>
          <a:lstStyle/>
          <a:p>
            <a:pPr algn="ctr">
              <a:spcBef>
                <a:spcPct val="50000"/>
              </a:spcBef>
            </a:pPr>
            <a:r>
              <a:rPr lang="en-GB" sz="1862">
                <a:latin typeface="Arial" panose="020B0604020202020204" pitchFamily="34" charset="0"/>
                <a:cs typeface="Arial" panose="020B0604020202020204" pitchFamily="34" charset="0"/>
              </a:rPr>
              <a:t>Main substation transformer</a:t>
            </a:r>
          </a:p>
        </p:txBody>
      </p:sp>
      <p:grpSp>
        <p:nvGrpSpPr>
          <p:cNvPr id="6" name="Group 8">
            <a:extLst>
              <a:ext uri="{FF2B5EF4-FFF2-40B4-BE49-F238E27FC236}">
                <a16:creationId xmlns:a16="http://schemas.microsoft.com/office/drawing/2014/main" id="{C5E8AE79-3580-5347-BFDD-C632723C2709}"/>
              </a:ext>
            </a:extLst>
          </p:cNvPr>
          <p:cNvGrpSpPr>
            <a:grpSpLocks/>
          </p:cNvGrpSpPr>
          <p:nvPr/>
        </p:nvGrpSpPr>
        <p:grpSpPr bwMode="auto">
          <a:xfrm>
            <a:off x="3553154" y="3706548"/>
            <a:ext cx="1559706" cy="1075169"/>
            <a:chOff x="1104" y="1440"/>
            <a:chExt cx="1152" cy="1056"/>
          </a:xfrm>
        </p:grpSpPr>
        <p:grpSp>
          <p:nvGrpSpPr>
            <p:cNvPr id="7" name="Group 9">
              <a:extLst>
                <a:ext uri="{FF2B5EF4-FFF2-40B4-BE49-F238E27FC236}">
                  <a16:creationId xmlns:a16="http://schemas.microsoft.com/office/drawing/2014/main" id="{E64E3C8E-93DF-711C-5B96-AF709B3FCE1D}"/>
                </a:ext>
              </a:extLst>
            </p:cNvPr>
            <p:cNvGrpSpPr>
              <a:grpSpLocks/>
            </p:cNvGrpSpPr>
            <p:nvPr/>
          </p:nvGrpSpPr>
          <p:grpSpPr bwMode="auto">
            <a:xfrm>
              <a:off x="1616" y="1440"/>
              <a:ext cx="112" cy="624"/>
              <a:chOff x="1616" y="1440"/>
              <a:chExt cx="354" cy="1920"/>
            </a:xfrm>
          </p:grpSpPr>
          <p:sp>
            <p:nvSpPr>
              <p:cNvPr id="20" name="Freeform 10">
                <a:extLst>
                  <a:ext uri="{FF2B5EF4-FFF2-40B4-BE49-F238E27FC236}">
                    <a16:creationId xmlns:a16="http://schemas.microsoft.com/office/drawing/2014/main" id="{4B3455A9-5D7B-B288-23E9-BC70C384C2E4}"/>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rgbClr val="996633"/>
                </a:solidFill>
                <a:round/>
                <a:headEnd/>
                <a:tailEnd/>
              </a:ln>
              <a:effectLst/>
            </p:spPr>
            <p:txBody>
              <a:bodyPr/>
              <a:lstStyle/>
              <a:p>
                <a:endParaRPr lang="en-GB" sz="1396"/>
              </a:p>
            </p:txBody>
          </p:sp>
          <p:sp>
            <p:nvSpPr>
              <p:cNvPr id="21" name="Line 11">
                <a:extLst>
                  <a:ext uri="{FF2B5EF4-FFF2-40B4-BE49-F238E27FC236}">
                    <a16:creationId xmlns:a16="http://schemas.microsoft.com/office/drawing/2014/main" id="{1C40D11C-B307-2399-4F78-00372EEA860F}"/>
                  </a:ext>
                </a:extLst>
              </p:cNvPr>
              <p:cNvSpPr>
                <a:spLocks noChangeShapeType="1"/>
              </p:cNvSpPr>
              <p:nvPr/>
            </p:nvSpPr>
            <p:spPr bwMode="auto">
              <a:xfrm flipV="1">
                <a:off x="1680" y="1440"/>
                <a:ext cx="0" cy="288"/>
              </a:xfrm>
              <a:prstGeom prst="line">
                <a:avLst/>
              </a:prstGeom>
              <a:noFill/>
              <a:ln w="9525">
                <a:solidFill>
                  <a:srgbClr val="FF0000"/>
                </a:solidFill>
                <a:round/>
                <a:headEnd/>
                <a:tailEnd/>
              </a:ln>
              <a:effectLst/>
            </p:spPr>
            <p:txBody>
              <a:bodyPr/>
              <a:lstStyle/>
              <a:p>
                <a:endParaRPr lang="en-GB" sz="1396"/>
              </a:p>
            </p:txBody>
          </p:sp>
          <p:sp>
            <p:nvSpPr>
              <p:cNvPr id="22" name="Line 12">
                <a:extLst>
                  <a:ext uri="{FF2B5EF4-FFF2-40B4-BE49-F238E27FC236}">
                    <a16:creationId xmlns:a16="http://schemas.microsoft.com/office/drawing/2014/main" id="{2386CA1A-C65A-C59F-DF98-1652BE3FDDC7}"/>
                  </a:ext>
                </a:extLst>
              </p:cNvPr>
              <p:cNvSpPr>
                <a:spLocks noChangeShapeType="1"/>
              </p:cNvSpPr>
              <p:nvPr/>
            </p:nvSpPr>
            <p:spPr bwMode="auto">
              <a:xfrm>
                <a:off x="1728" y="2928"/>
                <a:ext cx="0" cy="432"/>
              </a:xfrm>
              <a:prstGeom prst="line">
                <a:avLst/>
              </a:prstGeom>
              <a:noFill/>
              <a:ln w="9525">
                <a:solidFill>
                  <a:srgbClr val="FF0000"/>
                </a:solidFill>
                <a:round/>
                <a:headEnd/>
                <a:tailEnd/>
              </a:ln>
              <a:effectLst/>
            </p:spPr>
            <p:txBody>
              <a:bodyPr/>
              <a:lstStyle/>
              <a:p>
                <a:endParaRPr lang="en-GB" sz="1396"/>
              </a:p>
            </p:txBody>
          </p:sp>
        </p:grpSp>
        <p:grpSp>
          <p:nvGrpSpPr>
            <p:cNvPr id="8" name="Group 13">
              <a:extLst>
                <a:ext uri="{FF2B5EF4-FFF2-40B4-BE49-F238E27FC236}">
                  <a16:creationId xmlns:a16="http://schemas.microsoft.com/office/drawing/2014/main" id="{16AC92D3-D4FE-C09D-8D10-E08BA451FBB0}"/>
                </a:ext>
              </a:extLst>
            </p:cNvPr>
            <p:cNvGrpSpPr>
              <a:grpSpLocks/>
            </p:cNvGrpSpPr>
            <p:nvPr/>
          </p:nvGrpSpPr>
          <p:grpSpPr bwMode="auto">
            <a:xfrm rot="3062351">
              <a:off x="1360" y="2002"/>
              <a:ext cx="112" cy="624"/>
              <a:chOff x="1616" y="1440"/>
              <a:chExt cx="354" cy="1920"/>
            </a:xfrm>
          </p:grpSpPr>
          <p:sp>
            <p:nvSpPr>
              <p:cNvPr id="17" name="Freeform 16">
                <a:extLst>
                  <a:ext uri="{FF2B5EF4-FFF2-40B4-BE49-F238E27FC236}">
                    <a16:creationId xmlns:a16="http://schemas.microsoft.com/office/drawing/2014/main" id="{AFA64A47-2DC1-E20E-AEA3-41357AA9E726}"/>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bg2"/>
                </a:solidFill>
                <a:round/>
                <a:headEnd/>
                <a:tailEnd/>
              </a:ln>
              <a:effectLst/>
            </p:spPr>
            <p:txBody>
              <a:bodyPr/>
              <a:lstStyle/>
              <a:p>
                <a:endParaRPr lang="en-GB" sz="1396"/>
              </a:p>
            </p:txBody>
          </p:sp>
          <p:sp>
            <p:nvSpPr>
              <p:cNvPr id="18" name="Line 15">
                <a:extLst>
                  <a:ext uri="{FF2B5EF4-FFF2-40B4-BE49-F238E27FC236}">
                    <a16:creationId xmlns:a16="http://schemas.microsoft.com/office/drawing/2014/main" id="{1D142A9B-7F19-7E32-3530-A91B9238354E}"/>
                  </a:ext>
                </a:extLst>
              </p:cNvPr>
              <p:cNvSpPr>
                <a:spLocks noChangeShapeType="1"/>
              </p:cNvSpPr>
              <p:nvPr/>
            </p:nvSpPr>
            <p:spPr bwMode="auto">
              <a:xfrm flipV="1">
                <a:off x="1680" y="1440"/>
                <a:ext cx="0" cy="288"/>
              </a:xfrm>
              <a:prstGeom prst="line">
                <a:avLst/>
              </a:prstGeom>
              <a:noFill/>
              <a:ln w="9525">
                <a:solidFill>
                  <a:schemeClr val="accent2"/>
                </a:solidFill>
                <a:round/>
                <a:headEnd/>
                <a:tailEnd/>
              </a:ln>
              <a:effectLst/>
            </p:spPr>
            <p:txBody>
              <a:bodyPr/>
              <a:lstStyle/>
              <a:p>
                <a:endParaRPr lang="en-GB" sz="1396"/>
              </a:p>
            </p:txBody>
          </p:sp>
          <p:sp>
            <p:nvSpPr>
              <p:cNvPr id="19" name="Line 16">
                <a:extLst>
                  <a:ext uri="{FF2B5EF4-FFF2-40B4-BE49-F238E27FC236}">
                    <a16:creationId xmlns:a16="http://schemas.microsoft.com/office/drawing/2014/main" id="{2E03A1F8-B704-D886-5077-419CF0DBBC1E}"/>
                  </a:ext>
                </a:extLst>
              </p:cNvPr>
              <p:cNvSpPr>
                <a:spLocks noChangeShapeType="1"/>
              </p:cNvSpPr>
              <p:nvPr/>
            </p:nvSpPr>
            <p:spPr bwMode="auto">
              <a:xfrm>
                <a:off x="1728" y="2928"/>
                <a:ext cx="0" cy="432"/>
              </a:xfrm>
              <a:prstGeom prst="line">
                <a:avLst/>
              </a:prstGeom>
              <a:noFill/>
              <a:ln w="9525">
                <a:solidFill>
                  <a:schemeClr val="accent2"/>
                </a:solidFill>
                <a:round/>
                <a:headEnd/>
                <a:tailEnd/>
              </a:ln>
              <a:effectLst/>
            </p:spPr>
            <p:txBody>
              <a:bodyPr/>
              <a:lstStyle/>
              <a:p>
                <a:endParaRPr lang="en-GB" sz="1396"/>
              </a:p>
            </p:txBody>
          </p:sp>
        </p:grpSp>
        <p:grpSp>
          <p:nvGrpSpPr>
            <p:cNvPr id="9" name="Group 17">
              <a:extLst>
                <a:ext uri="{FF2B5EF4-FFF2-40B4-BE49-F238E27FC236}">
                  <a16:creationId xmlns:a16="http://schemas.microsoft.com/office/drawing/2014/main" id="{9917A714-D3EE-618A-98FB-C69386BF0F5B}"/>
                </a:ext>
              </a:extLst>
            </p:cNvPr>
            <p:cNvGrpSpPr>
              <a:grpSpLocks/>
            </p:cNvGrpSpPr>
            <p:nvPr/>
          </p:nvGrpSpPr>
          <p:grpSpPr bwMode="auto">
            <a:xfrm rot="-2971507">
              <a:off x="1888" y="1952"/>
              <a:ext cx="112" cy="624"/>
              <a:chOff x="1616" y="1440"/>
              <a:chExt cx="354" cy="1920"/>
            </a:xfrm>
          </p:grpSpPr>
          <p:sp>
            <p:nvSpPr>
              <p:cNvPr id="14" name="Freeform 18">
                <a:extLst>
                  <a:ext uri="{FF2B5EF4-FFF2-40B4-BE49-F238E27FC236}">
                    <a16:creationId xmlns:a16="http://schemas.microsoft.com/office/drawing/2014/main" id="{35B0E232-EE1F-1116-C7A6-9EEDB41AD856}"/>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tx1"/>
                </a:solidFill>
                <a:round/>
                <a:headEnd/>
                <a:tailEnd/>
              </a:ln>
              <a:effectLst/>
            </p:spPr>
            <p:txBody>
              <a:bodyPr/>
              <a:lstStyle/>
              <a:p>
                <a:endParaRPr lang="en-GB" sz="1396"/>
              </a:p>
            </p:txBody>
          </p:sp>
          <p:sp>
            <p:nvSpPr>
              <p:cNvPr id="15" name="Line 19">
                <a:extLst>
                  <a:ext uri="{FF2B5EF4-FFF2-40B4-BE49-F238E27FC236}">
                    <a16:creationId xmlns:a16="http://schemas.microsoft.com/office/drawing/2014/main" id="{1294CDD9-088D-AE14-3D05-9F098A364325}"/>
                  </a:ext>
                </a:extLst>
              </p:cNvPr>
              <p:cNvSpPr>
                <a:spLocks noChangeShapeType="1"/>
              </p:cNvSpPr>
              <p:nvPr/>
            </p:nvSpPr>
            <p:spPr bwMode="auto">
              <a:xfrm flipV="1">
                <a:off x="1680" y="1440"/>
                <a:ext cx="0" cy="288"/>
              </a:xfrm>
              <a:prstGeom prst="line">
                <a:avLst/>
              </a:prstGeom>
              <a:noFill/>
              <a:ln w="9525">
                <a:solidFill>
                  <a:srgbClr val="FFFF00"/>
                </a:solidFill>
                <a:round/>
                <a:headEnd/>
                <a:tailEnd/>
              </a:ln>
              <a:effectLst/>
            </p:spPr>
            <p:txBody>
              <a:bodyPr/>
              <a:lstStyle/>
              <a:p>
                <a:endParaRPr lang="en-GB" sz="1396"/>
              </a:p>
            </p:txBody>
          </p:sp>
          <p:sp>
            <p:nvSpPr>
              <p:cNvPr id="16" name="Line 20">
                <a:extLst>
                  <a:ext uri="{FF2B5EF4-FFF2-40B4-BE49-F238E27FC236}">
                    <a16:creationId xmlns:a16="http://schemas.microsoft.com/office/drawing/2014/main" id="{92005DC4-5B9B-5E5A-2963-1D1FC02A2D64}"/>
                  </a:ext>
                </a:extLst>
              </p:cNvPr>
              <p:cNvSpPr>
                <a:spLocks noChangeShapeType="1"/>
              </p:cNvSpPr>
              <p:nvPr/>
            </p:nvSpPr>
            <p:spPr bwMode="auto">
              <a:xfrm>
                <a:off x="1728" y="2928"/>
                <a:ext cx="0" cy="432"/>
              </a:xfrm>
              <a:prstGeom prst="line">
                <a:avLst/>
              </a:prstGeom>
              <a:noFill/>
              <a:ln w="9525">
                <a:solidFill>
                  <a:srgbClr val="FFFF00"/>
                </a:solidFill>
                <a:round/>
                <a:headEnd/>
                <a:tailEnd/>
              </a:ln>
              <a:effectLst/>
            </p:spPr>
            <p:txBody>
              <a:bodyPr/>
              <a:lstStyle/>
              <a:p>
                <a:endParaRPr lang="en-GB" sz="1396"/>
              </a:p>
            </p:txBody>
          </p:sp>
        </p:grpSp>
        <p:sp>
          <p:nvSpPr>
            <p:cNvPr id="10" name="Oval 21">
              <a:extLst>
                <a:ext uri="{FF2B5EF4-FFF2-40B4-BE49-F238E27FC236}">
                  <a16:creationId xmlns:a16="http://schemas.microsoft.com/office/drawing/2014/main" id="{2D21E874-43DE-8FB3-1B39-B80AD69501D6}"/>
                </a:ext>
              </a:extLst>
            </p:cNvPr>
            <p:cNvSpPr>
              <a:spLocks noChangeArrowheads="1"/>
            </p:cNvSpPr>
            <p:nvPr/>
          </p:nvSpPr>
          <p:spPr bwMode="auto">
            <a:xfrm>
              <a:off x="1632" y="2016"/>
              <a:ext cx="48" cy="96"/>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1" name="Oval 22">
              <a:extLst>
                <a:ext uri="{FF2B5EF4-FFF2-40B4-BE49-F238E27FC236}">
                  <a16:creationId xmlns:a16="http://schemas.microsoft.com/office/drawing/2014/main" id="{643345BB-E654-1E50-F56B-D33290AB568D}"/>
                </a:ext>
              </a:extLst>
            </p:cNvPr>
            <p:cNvSpPr>
              <a:spLocks noChangeArrowheads="1"/>
            </p:cNvSpPr>
            <p:nvPr/>
          </p:nvSpPr>
          <p:spPr bwMode="auto">
            <a:xfrm>
              <a:off x="115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2" name="Oval 23">
              <a:extLst>
                <a:ext uri="{FF2B5EF4-FFF2-40B4-BE49-F238E27FC236}">
                  <a16:creationId xmlns:a16="http://schemas.microsoft.com/office/drawing/2014/main" id="{5DE373D4-B5B8-FB72-D453-D9868E448632}"/>
                </a:ext>
              </a:extLst>
            </p:cNvPr>
            <p:cNvSpPr>
              <a:spLocks noChangeArrowheads="1"/>
            </p:cNvSpPr>
            <p:nvPr/>
          </p:nvSpPr>
          <p:spPr bwMode="auto">
            <a:xfrm>
              <a:off x="1632" y="1440"/>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3" name="Oval 24">
              <a:extLst>
                <a:ext uri="{FF2B5EF4-FFF2-40B4-BE49-F238E27FC236}">
                  <a16:creationId xmlns:a16="http://schemas.microsoft.com/office/drawing/2014/main" id="{1A1F1EEE-CA78-3580-704C-ECB7703AF399}"/>
                </a:ext>
              </a:extLst>
            </p:cNvPr>
            <p:cNvSpPr>
              <a:spLocks noChangeArrowheads="1"/>
            </p:cNvSpPr>
            <p:nvPr/>
          </p:nvSpPr>
          <p:spPr bwMode="auto">
            <a:xfrm>
              <a:off x="211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grpSp>
      <p:sp>
        <p:nvSpPr>
          <p:cNvPr id="23" name="Line 25">
            <a:extLst>
              <a:ext uri="{FF2B5EF4-FFF2-40B4-BE49-F238E27FC236}">
                <a16:creationId xmlns:a16="http://schemas.microsoft.com/office/drawing/2014/main" id="{6F4983BD-46C8-5E99-7AB1-35CB38C2C672}"/>
              </a:ext>
            </a:extLst>
          </p:cNvPr>
          <p:cNvSpPr>
            <a:spLocks noChangeShapeType="1"/>
          </p:cNvSpPr>
          <p:nvPr/>
        </p:nvSpPr>
        <p:spPr bwMode="auto">
          <a:xfrm>
            <a:off x="4332216" y="3706547"/>
            <a:ext cx="2208924" cy="0"/>
          </a:xfrm>
          <a:prstGeom prst="line">
            <a:avLst/>
          </a:prstGeom>
          <a:noFill/>
          <a:ln w="28575">
            <a:solidFill>
              <a:srgbClr val="996633"/>
            </a:solidFill>
            <a:round/>
            <a:headEnd/>
            <a:tailEnd/>
          </a:ln>
          <a:effectLst/>
        </p:spPr>
        <p:txBody>
          <a:bodyPr/>
          <a:lstStyle/>
          <a:p>
            <a:endParaRPr lang="en-GB" sz="1396"/>
          </a:p>
        </p:txBody>
      </p:sp>
      <p:sp>
        <p:nvSpPr>
          <p:cNvPr id="24" name="Rectangle 26">
            <a:extLst>
              <a:ext uri="{FF2B5EF4-FFF2-40B4-BE49-F238E27FC236}">
                <a16:creationId xmlns:a16="http://schemas.microsoft.com/office/drawing/2014/main" id="{AD9271D0-7BC8-7CE9-2A50-2ABEFAD68744}"/>
              </a:ext>
            </a:extLst>
          </p:cNvPr>
          <p:cNvSpPr>
            <a:spLocks noChangeArrowheads="1"/>
          </p:cNvSpPr>
          <p:nvPr/>
        </p:nvSpPr>
        <p:spPr bwMode="auto">
          <a:xfrm>
            <a:off x="5956843" y="3608374"/>
            <a:ext cx="389531" cy="194765"/>
          </a:xfrm>
          <a:prstGeom prst="rect">
            <a:avLst/>
          </a:prstGeom>
          <a:noFill/>
          <a:ln w="9525">
            <a:solidFill>
              <a:srgbClr val="FF0000"/>
            </a:solidFill>
            <a:miter lim="800000"/>
            <a:headEnd/>
            <a:tailEnd/>
          </a:ln>
          <a:effectLst/>
        </p:spPr>
        <p:txBody>
          <a:bodyPr wrap="none" anchor="ctr"/>
          <a:lstStyle/>
          <a:p>
            <a:endParaRPr lang="en-GB" sz="1396"/>
          </a:p>
        </p:txBody>
      </p:sp>
      <p:sp>
        <p:nvSpPr>
          <p:cNvPr id="25" name="Oval 27">
            <a:extLst>
              <a:ext uri="{FF2B5EF4-FFF2-40B4-BE49-F238E27FC236}">
                <a16:creationId xmlns:a16="http://schemas.microsoft.com/office/drawing/2014/main" id="{69417B44-BFE1-B09C-95C0-D197CDFFFDAA}"/>
              </a:ext>
            </a:extLst>
          </p:cNvPr>
          <p:cNvSpPr>
            <a:spLocks noChangeArrowheads="1"/>
          </p:cNvSpPr>
          <p:nvPr/>
        </p:nvSpPr>
        <p:spPr bwMode="auto">
          <a:xfrm>
            <a:off x="6545918" y="3627373"/>
            <a:ext cx="131427" cy="98175"/>
          </a:xfrm>
          <a:prstGeom prst="ellipse">
            <a:avLst/>
          </a:prstGeom>
          <a:solidFill>
            <a:srgbClr val="996633"/>
          </a:solidFill>
          <a:ln w="9525">
            <a:solidFill>
              <a:schemeClr val="tx1"/>
            </a:solidFill>
            <a:round/>
            <a:headEnd/>
            <a:tailEnd/>
          </a:ln>
          <a:effectLst/>
        </p:spPr>
        <p:txBody>
          <a:bodyPr wrap="none" anchor="ctr"/>
          <a:lstStyle/>
          <a:p>
            <a:endParaRPr lang="en-GB" sz="1396"/>
          </a:p>
        </p:txBody>
      </p:sp>
      <p:grpSp>
        <p:nvGrpSpPr>
          <p:cNvPr id="26" name="Group 28">
            <a:extLst>
              <a:ext uri="{FF2B5EF4-FFF2-40B4-BE49-F238E27FC236}">
                <a16:creationId xmlns:a16="http://schemas.microsoft.com/office/drawing/2014/main" id="{81057C1F-DFDF-06FF-993A-1CCD24840E4C}"/>
              </a:ext>
            </a:extLst>
          </p:cNvPr>
          <p:cNvGrpSpPr>
            <a:grpSpLocks/>
          </p:cNvGrpSpPr>
          <p:nvPr/>
        </p:nvGrpSpPr>
        <p:grpSpPr bwMode="auto">
          <a:xfrm>
            <a:off x="5956844" y="4292427"/>
            <a:ext cx="454453" cy="98175"/>
            <a:chOff x="2880" y="2016"/>
            <a:chExt cx="432" cy="144"/>
          </a:xfrm>
        </p:grpSpPr>
        <p:sp>
          <p:nvSpPr>
            <p:cNvPr id="27" name="Oval 29">
              <a:extLst>
                <a:ext uri="{FF2B5EF4-FFF2-40B4-BE49-F238E27FC236}">
                  <a16:creationId xmlns:a16="http://schemas.microsoft.com/office/drawing/2014/main" id="{70709345-8959-5EB5-28F7-2EC3EC515405}"/>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28" name="Oval 30">
              <a:extLst>
                <a:ext uri="{FF2B5EF4-FFF2-40B4-BE49-F238E27FC236}">
                  <a16:creationId xmlns:a16="http://schemas.microsoft.com/office/drawing/2014/main" id="{B3DCBCC4-C5A3-D47F-EDB6-C455225C0BB6}"/>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29" name="Line 31">
              <a:extLst>
                <a:ext uri="{FF2B5EF4-FFF2-40B4-BE49-F238E27FC236}">
                  <a16:creationId xmlns:a16="http://schemas.microsoft.com/office/drawing/2014/main" id="{8FAFA03A-DAD1-BBF5-3DD4-7CD2A29601F0}"/>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30" name="Line 32">
              <a:extLst>
                <a:ext uri="{FF2B5EF4-FFF2-40B4-BE49-F238E27FC236}">
                  <a16:creationId xmlns:a16="http://schemas.microsoft.com/office/drawing/2014/main" id="{616E7D59-8A25-110F-D766-36187128B820}"/>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31" name="Line 33">
            <a:extLst>
              <a:ext uri="{FF2B5EF4-FFF2-40B4-BE49-F238E27FC236}">
                <a16:creationId xmlns:a16="http://schemas.microsoft.com/office/drawing/2014/main" id="{ACDC62EB-1CBB-F5ED-BAC3-55CF7C397F6D}"/>
              </a:ext>
            </a:extLst>
          </p:cNvPr>
          <p:cNvSpPr>
            <a:spLocks noChangeShapeType="1"/>
          </p:cNvSpPr>
          <p:nvPr/>
        </p:nvSpPr>
        <p:spPr bwMode="auto">
          <a:xfrm>
            <a:off x="4267294" y="4341514"/>
            <a:ext cx="1689550" cy="0"/>
          </a:xfrm>
          <a:prstGeom prst="line">
            <a:avLst/>
          </a:prstGeom>
          <a:noFill/>
          <a:ln w="28575">
            <a:solidFill>
              <a:srgbClr val="0000FF"/>
            </a:solidFill>
            <a:round/>
            <a:headEnd/>
            <a:tailEnd/>
          </a:ln>
          <a:effectLst/>
        </p:spPr>
        <p:txBody>
          <a:bodyPr/>
          <a:lstStyle/>
          <a:p>
            <a:endParaRPr lang="en-GB" sz="1396"/>
          </a:p>
        </p:txBody>
      </p:sp>
      <p:sp>
        <p:nvSpPr>
          <p:cNvPr id="32" name="Oval 34">
            <a:extLst>
              <a:ext uri="{FF2B5EF4-FFF2-40B4-BE49-F238E27FC236}">
                <a16:creationId xmlns:a16="http://schemas.microsoft.com/office/drawing/2014/main" id="{2C808D04-143F-855C-FF4B-BA90198176F8}"/>
              </a:ext>
            </a:extLst>
          </p:cNvPr>
          <p:cNvSpPr>
            <a:spLocks noChangeArrowheads="1"/>
          </p:cNvSpPr>
          <p:nvPr/>
        </p:nvSpPr>
        <p:spPr bwMode="auto">
          <a:xfrm>
            <a:off x="6973425" y="4824468"/>
            <a:ext cx="194765" cy="147263"/>
          </a:xfrm>
          <a:prstGeom prst="ellipse">
            <a:avLst/>
          </a:prstGeom>
          <a:solidFill>
            <a:srgbClr val="00B050"/>
          </a:solidFill>
          <a:ln w="9525">
            <a:solidFill>
              <a:schemeClr val="tx1"/>
            </a:solidFill>
            <a:round/>
            <a:headEnd/>
            <a:tailEnd/>
          </a:ln>
          <a:effectLst/>
        </p:spPr>
        <p:txBody>
          <a:bodyPr wrap="none" anchor="ctr"/>
          <a:lstStyle/>
          <a:p>
            <a:endParaRPr lang="en-GB" sz="1396"/>
          </a:p>
        </p:txBody>
      </p:sp>
      <p:sp>
        <p:nvSpPr>
          <p:cNvPr id="33" name="Line 35">
            <a:extLst>
              <a:ext uri="{FF2B5EF4-FFF2-40B4-BE49-F238E27FC236}">
                <a16:creationId xmlns:a16="http://schemas.microsoft.com/office/drawing/2014/main" id="{95A340D6-A4F7-4520-4CFC-54C92B6B37A5}"/>
              </a:ext>
            </a:extLst>
          </p:cNvPr>
          <p:cNvSpPr>
            <a:spLocks noChangeShapeType="1"/>
          </p:cNvSpPr>
          <p:nvPr/>
        </p:nvSpPr>
        <p:spPr bwMode="auto">
          <a:xfrm>
            <a:off x="4267294" y="4390602"/>
            <a:ext cx="0" cy="878819"/>
          </a:xfrm>
          <a:prstGeom prst="line">
            <a:avLst/>
          </a:prstGeom>
          <a:noFill/>
          <a:ln w="28575">
            <a:solidFill>
              <a:srgbClr val="00B050"/>
            </a:solidFill>
            <a:round/>
            <a:headEnd/>
            <a:tailEnd/>
          </a:ln>
          <a:effectLst/>
        </p:spPr>
        <p:txBody>
          <a:bodyPr/>
          <a:lstStyle/>
          <a:p>
            <a:endParaRPr lang="en-GB" sz="1396"/>
          </a:p>
        </p:txBody>
      </p:sp>
      <p:grpSp>
        <p:nvGrpSpPr>
          <p:cNvPr id="34" name="Group 36">
            <a:extLst>
              <a:ext uri="{FF2B5EF4-FFF2-40B4-BE49-F238E27FC236}">
                <a16:creationId xmlns:a16="http://schemas.microsoft.com/office/drawing/2014/main" id="{C179E60D-2C85-4BBD-F9EC-906341F7BFDA}"/>
              </a:ext>
            </a:extLst>
          </p:cNvPr>
          <p:cNvGrpSpPr>
            <a:grpSpLocks/>
          </p:cNvGrpSpPr>
          <p:nvPr/>
        </p:nvGrpSpPr>
        <p:grpSpPr bwMode="auto">
          <a:xfrm>
            <a:off x="4137451" y="5269421"/>
            <a:ext cx="259688" cy="98175"/>
            <a:chOff x="1872" y="2976"/>
            <a:chExt cx="384" cy="96"/>
          </a:xfrm>
        </p:grpSpPr>
        <p:sp>
          <p:nvSpPr>
            <p:cNvPr id="35" name="Line 37">
              <a:extLst>
                <a:ext uri="{FF2B5EF4-FFF2-40B4-BE49-F238E27FC236}">
                  <a16:creationId xmlns:a16="http://schemas.microsoft.com/office/drawing/2014/main" id="{E7BD65B5-1774-74A6-C9A4-FF9691FA4A14}"/>
                </a:ext>
              </a:extLst>
            </p:cNvPr>
            <p:cNvSpPr>
              <a:spLocks noChangeShapeType="1"/>
            </p:cNvSpPr>
            <p:nvPr/>
          </p:nvSpPr>
          <p:spPr bwMode="auto">
            <a:xfrm>
              <a:off x="1872" y="2976"/>
              <a:ext cx="384" cy="0"/>
            </a:xfrm>
            <a:prstGeom prst="line">
              <a:avLst/>
            </a:prstGeom>
            <a:noFill/>
            <a:ln w="9525">
              <a:solidFill>
                <a:srgbClr val="00B050"/>
              </a:solidFill>
              <a:round/>
              <a:headEnd/>
              <a:tailEnd/>
            </a:ln>
            <a:effectLst/>
          </p:spPr>
          <p:txBody>
            <a:bodyPr/>
            <a:lstStyle/>
            <a:p>
              <a:endParaRPr lang="en-GB" sz="1396"/>
            </a:p>
          </p:txBody>
        </p:sp>
        <p:sp>
          <p:nvSpPr>
            <p:cNvPr id="36" name="Line 38">
              <a:extLst>
                <a:ext uri="{FF2B5EF4-FFF2-40B4-BE49-F238E27FC236}">
                  <a16:creationId xmlns:a16="http://schemas.microsoft.com/office/drawing/2014/main" id="{A26C9E1D-B561-21E7-2C6E-71597E3AF271}"/>
                </a:ext>
              </a:extLst>
            </p:cNvPr>
            <p:cNvSpPr>
              <a:spLocks noChangeShapeType="1"/>
            </p:cNvSpPr>
            <p:nvPr/>
          </p:nvSpPr>
          <p:spPr bwMode="auto">
            <a:xfrm>
              <a:off x="1968" y="3024"/>
              <a:ext cx="192" cy="0"/>
            </a:xfrm>
            <a:prstGeom prst="line">
              <a:avLst/>
            </a:prstGeom>
            <a:noFill/>
            <a:ln w="9525">
              <a:solidFill>
                <a:srgbClr val="00B050"/>
              </a:solidFill>
              <a:round/>
              <a:headEnd/>
              <a:tailEnd/>
            </a:ln>
            <a:effectLst/>
          </p:spPr>
          <p:txBody>
            <a:bodyPr/>
            <a:lstStyle/>
            <a:p>
              <a:endParaRPr lang="en-GB" sz="1396"/>
            </a:p>
          </p:txBody>
        </p:sp>
        <p:sp>
          <p:nvSpPr>
            <p:cNvPr id="37" name="Line 39">
              <a:extLst>
                <a:ext uri="{FF2B5EF4-FFF2-40B4-BE49-F238E27FC236}">
                  <a16:creationId xmlns:a16="http://schemas.microsoft.com/office/drawing/2014/main" id="{F9D92597-F606-D4F6-4903-10FA3530F8A4}"/>
                </a:ext>
              </a:extLst>
            </p:cNvPr>
            <p:cNvSpPr>
              <a:spLocks noChangeShapeType="1"/>
            </p:cNvSpPr>
            <p:nvPr/>
          </p:nvSpPr>
          <p:spPr bwMode="auto">
            <a:xfrm>
              <a:off x="2016" y="3072"/>
              <a:ext cx="96" cy="0"/>
            </a:xfrm>
            <a:prstGeom prst="line">
              <a:avLst/>
            </a:prstGeom>
            <a:noFill/>
            <a:ln w="9525">
              <a:solidFill>
                <a:srgbClr val="00B050"/>
              </a:solidFill>
              <a:round/>
              <a:headEnd/>
              <a:tailEnd/>
            </a:ln>
            <a:effectLst/>
          </p:spPr>
          <p:txBody>
            <a:bodyPr/>
            <a:lstStyle/>
            <a:p>
              <a:endParaRPr lang="en-GB" sz="1396"/>
            </a:p>
          </p:txBody>
        </p:sp>
      </p:grpSp>
      <p:sp>
        <p:nvSpPr>
          <p:cNvPr id="38" name="Line 44">
            <a:extLst>
              <a:ext uri="{FF2B5EF4-FFF2-40B4-BE49-F238E27FC236}">
                <a16:creationId xmlns:a16="http://schemas.microsoft.com/office/drawing/2014/main" id="{2C7CD8C9-1666-6BF6-DACA-AEEF7A5FFCE9}"/>
              </a:ext>
            </a:extLst>
          </p:cNvPr>
          <p:cNvSpPr>
            <a:spLocks noChangeShapeType="1"/>
          </p:cNvSpPr>
          <p:nvPr/>
        </p:nvSpPr>
        <p:spPr bwMode="auto">
          <a:xfrm>
            <a:off x="4267294" y="5367595"/>
            <a:ext cx="0" cy="194765"/>
          </a:xfrm>
          <a:prstGeom prst="line">
            <a:avLst/>
          </a:prstGeom>
          <a:noFill/>
          <a:ln w="28575">
            <a:solidFill>
              <a:srgbClr val="00B050"/>
            </a:solidFill>
            <a:prstDash val="dash"/>
            <a:round/>
            <a:headEnd/>
            <a:tailEnd/>
          </a:ln>
          <a:effectLst/>
        </p:spPr>
        <p:txBody>
          <a:bodyPr/>
          <a:lstStyle/>
          <a:p>
            <a:endParaRPr lang="en-GB" sz="1396"/>
          </a:p>
        </p:txBody>
      </p:sp>
      <p:sp>
        <p:nvSpPr>
          <p:cNvPr id="39" name="Line 47">
            <a:extLst>
              <a:ext uri="{FF2B5EF4-FFF2-40B4-BE49-F238E27FC236}">
                <a16:creationId xmlns:a16="http://schemas.microsoft.com/office/drawing/2014/main" id="{F7B5159C-1D0F-530C-07E0-A99CF4E3947B}"/>
              </a:ext>
            </a:extLst>
          </p:cNvPr>
          <p:cNvSpPr>
            <a:spLocks noChangeShapeType="1"/>
          </p:cNvSpPr>
          <p:nvPr/>
        </p:nvSpPr>
        <p:spPr bwMode="auto">
          <a:xfrm>
            <a:off x="2853900" y="5194364"/>
            <a:ext cx="4332340" cy="0"/>
          </a:xfrm>
          <a:prstGeom prst="line">
            <a:avLst/>
          </a:prstGeom>
          <a:noFill/>
          <a:ln w="28575">
            <a:solidFill>
              <a:srgbClr val="996633"/>
            </a:solidFill>
            <a:round/>
            <a:headEnd/>
            <a:tailEnd/>
          </a:ln>
          <a:effectLst/>
        </p:spPr>
        <p:txBody>
          <a:bodyPr/>
          <a:lstStyle/>
          <a:p>
            <a:endParaRPr lang="en-GB" sz="1396"/>
          </a:p>
        </p:txBody>
      </p:sp>
      <p:sp>
        <p:nvSpPr>
          <p:cNvPr id="40" name="Rectangle 50">
            <a:extLst>
              <a:ext uri="{FF2B5EF4-FFF2-40B4-BE49-F238E27FC236}">
                <a16:creationId xmlns:a16="http://schemas.microsoft.com/office/drawing/2014/main" id="{C26A68D0-51A7-6A71-8206-93760B9F1DA1}"/>
              </a:ext>
            </a:extLst>
          </p:cNvPr>
          <p:cNvSpPr>
            <a:spLocks noChangeArrowheads="1"/>
          </p:cNvSpPr>
          <p:nvPr/>
        </p:nvSpPr>
        <p:spPr bwMode="auto">
          <a:xfrm>
            <a:off x="7733483" y="2896415"/>
            <a:ext cx="836066" cy="608048"/>
          </a:xfrm>
          <a:prstGeom prst="rect">
            <a:avLst/>
          </a:prstGeom>
          <a:noFill/>
          <a:ln w="9525">
            <a:solidFill>
              <a:schemeClr val="tx1"/>
            </a:solidFill>
            <a:miter lim="800000"/>
            <a:headEnd/>
            <a:tailEnd/>
          </a:ln>
          <a:effectLst/>
        </p:spPr>
        <p:txBody>
          <a:bodyPr wrap="none" anchor="ctr"/>
          <a:lstStyle/>
          <a:p>
            <a:endParaRPr lang="en-GB" sz="1396"/>
          </a:p>
        </p:txBody>
      </p:sp>
      <p:sp>
        <p:nvSpPr>
          <p:cNvPr id="41" name="Rectangle 51">
            <a:extLst>
              <a:ext uri="{FF2B5EF4-FFF2-40B4-BE49-F238E27FC236}">
                <a16:creationId xmlns:a16="http://schemas.microsoft.com/office/drawing/2014/main" id="{DEC724A3-59AF-3190-C0D4-162342679D1D}"/>
              </a:ext>
            </a:extLst>
          </p:cNvPr>
          <p:cNvSpPr>
            <a:spLocks noChangeArrowheads="1"/>
          </p:cNvSpPr>
          <p:nvPr/>
        </p:nvSpPr>
        <p:spPr bwMode="auto">
          <a:xfrm>
            <a:off x="8037508" y="2964505"/>
            <a:ext cx="156762" cy="83923"/>
          </a:xfrm>
          <a:prstGeom prst="rect">
            <a:avLst/>
          </a:prstGeom>
          <a:solidFill>
            <a:srgbClr val="00B050"/>
          </a:solidFill>
          <a:ln w="9525">
            <a:solidFill>
              <a:schemeClr val="tx1"/>
            </a:solidFill>
            <a:miter lim="800000"/>
            <a:headEnd/>
            <a:tailEnd/>
          </a:ln>
          <a:effectLst/>
        </p:spPr>
        <p:txBody>
          <a:bodyPr wrap="none" anchor="ctr"/>
          <a:lstStyle/>
          <a:p>
            <a:endParaRPr lang="en-GB" sz="1396"/>
          </a:p>
        </p:txBody>
      </p:sp>
      <p:sp>
        <p:nvSpPr>
          <p:cNvPr id="42" name="Rectangle 52">
            <a:extLst>
              <a:ext uri="{FF2B5EF4-FFF2-40B4-BE49-F238E27FC236}">
                <a16:creationId xmlns:a16="http://schemas.microsoft.com/office/drawing/2014/main" id="{88B790F6-6764-99B0-0EFC-022D82A189CA}"/>
              </a:ext>
            </a:extLst>
          </p:cNvPr>
          <p:cNvSpPr>
            <a:spLocks noChangeArrowheads="1"/>
          </p:cNvSpPr>
          <p:nvPr/>
        </p:nvSpPr>
        <p:spPr bwMode="auto">
          <a:xfrm>
            <a:off x="7858577" y="3405691"/>
            <a:ext cx="209017" cy="68089"/>
          </a:xfrm>
          <a:prstGeom prst="rect">
            <a:avLst/>
          </a:prstGeom>
          <a:solidFill>
            <a:srgbClr val="0000FF"/>
          </a:solidFill>
          <a:ln w="9525">
            <a:solidFill>
              <a:schemeClr val="tx1"/>
            </a:solidFill>
            <a:miter lim="800000"/>
            <a:headEnd/>
            <a:tailEnd/>
          </a:ln>
          <a:effectLst/>
        </p:spPr>
        <p:txBody>
          <a:bodyPr wrap="none" anchor="ctr"/>
          <a:lstStyle/>
          <a:p>
            <a:endParaRPr lang="en-GB" sz="1396"/>
          </a:p>
        </p:txBody>
      </p:sp>
      <p:sp>
        <p:nvSpPr>
          <p:cNvPr id="43" name="Rectangle 53">
            <a:extLst>
              <a:ext uri="{FF2B5EF4-FFF2-40B4-BE49-F238E27FC236}">
                <a16:creationId xmlns:a16="http://schemas.microsoft.com/office/drawing/2014/main" id="{9AAD6BF0-AED9-552B-3D0A-77BB502DFD9B}"/>
              </a:ext>
            </a:extLst>
          </p:cNvPr>
          <p:cNvSpPr>
            <a:spLocks noChangeArrowheads="1"/>
          </p:cNvSpPr>
          <p:nvPr/>
        </p:nvSpPr>
        <p:spPr bwMode="auto">
          <a:xfrm>
            <a:off x="8235439" y="3405691"/>
            <a:ext cx="209017" cy="68089"/>
          </a:xfrm>
          <a:prstGeom prst="rect">
            <a:avLst/>
          </a:prstGeom>
          <a:solidFill>
            <a:srgbClr val="996633"/>
          </a:solidFill>
          <a:ln w="9525">
            <a:solidFill>
              <a:schemeClr val="tx1"/>
            </a:solidFill>
            <a:miter lim="800000"/>
            <a:headEnd/>
            <a:tailEnd/>
          </a:ln>
          <a:effectLst/>
        </p:spPr>
        <p:txBody>
          <a:bodyPr wrap="none" anchor="ctr"/>
          <a:lstStyle/>
          <a:p>
            <a:endParaRPr lang="en-GB" sz="1396"/>
          </a:p>
        </p:txBody>
      </p:sp>
      <p:sp>
        <p:nvSpPr>
          <p:cNvPr id="44" name="Line 54">
            <a:extLst>
              <a:ext uri="{FF2B5EF4-FFF2-40B4-BE49-F238E27FC236}">
                <a16:creationId xmlns:a16="http://schemas.microsoft.com/office/drawing/2014/main" id="{2545A50B-8D36-C23C-F846-C1512CB4B4BB}"/>
              </a:ext>
            </a:extLst>
          </p:cNvPr>
          <p:cNvSpPr>
            <a:spLocks noChangeShapeType="1"/>
          </p:cNvSpPr>
          <p:nvPr/>
        </p:nvSpPr>
        <p:spPr bwMode="auto">
          <a:xfrm>
            <a:off x="6441381" y="4368433"/>
            <a:ext cx="1444113" cy="0"/>
          </a:xfrm>
          <a:prstGeom prst="line">
            <a:avLst/>
          </a:prstGeom>
          <a:noFill/>
          <a:ln w="28575">
            <a:solidFill>
              <a:srgbClr val="0000FF"/>
            </a:solidFill>
            <a:round/>
            <a:headEnd/>
            <a:tailEnd/>
          </a:ln>
          <a:effectLst/>
        </p:spPr>
        <p:txBody>
          <a:bodyPr/>
          <a:lstStyle/>
          <a:p>
            <a:endParaRPr lang="en-GB" sz="1396"/>
          </a:p>
        </p:txBody>
      </p:sp>
      <p:sp>
        <p:nvSpPr>
          <p:cNvPr id="45" name="Line 55">
            <a:extLst>
              <a:ext uri="{FF2B5EF4-FFF2-40B4-BE49-F238E27FC236}">
                <a16:creationId xmlns:a16="http://schemas.microsoft.com/office/drawing/2014/main" id="{BDF1EB2D-E541-B601-DE6E-C280357FE948}"/>
              </a:ext>
            </a:extLst>
          </p:cNvPr>
          <p:cNvSpPr>
            <a:spLocks noChangeShapeType="1"/>
          </p:cNvSpPr>
          <p:nvPr/>
        </p:nvSpPr>
        <p:spPr bwMode="auto">
          <a:xfrm flipV="1">
            <a:off x="7885495" y="3456361"/>
            <a:ext cx="0" cy="912072"/>
          </a:xfrm>
          <a:prstGeom prst="line">
            <a:avLst/>
          </a:prstGeom>
          <a:noFill/>
          <a:ln w="28575">
            <a:solidFill>
              <a:srgbClr val="0000FF"/>
            </a:solidFill>
            <a:round/>
            <a:headEnd/>
            <a:tailEnd/>
          </a:ln>
          <a:effectLst/>
        </p:spPr>
        <p:txBody>
          <a:bodyPr/>
          <a:lstStyle/>
          <a:p>
            <a:endParaRPr lang="en-GB" sz="1396"/>
          </a:p>
        </p:txBody>
      </p:sp>
      <p:sp>
        <p:nvSpPr>
          <p:cNvPr id="46" name="Line 56">
            <a:extLst>
              <a:ext uri="{FF2B5EF4-FFF2-40B4-BE49-F238E27FC236}">
                <a16:creationId xmlns:a16="http://schemas.microsoft.com/office/drawing/2014/main" id="{AF63659E-553B-7FFE-947A-F6E16D43D326}"/>
              </a:ext>
            </a:extLst>
          </p:cNvPr>
          <p:cNvSpPr>
            <a:spLocks noChangeShapeType="1"/>
          </p:cNvSpPr>
          <p:nvPr/>
        </p:nvSpPr>
        <p:spPr bwMode="auto">
          <a:xfrm>
            <a:off x="6593393" y="3684379"/>
            <a:ext cx="1748137" cy="0"/>
          </a:xfrm>
          <a:prstGeom prst="line">
            <a:avLst/>
          </a:prstGeom>
          <a:noFill/>
          <a:ln w="28575">
            <a:solidFill>
              <a:srgbClr val="996633"/>
            </a:solidFill>
            <a:round/>
            <a:headEnd/>
            <a:tailEnd/>
          </a:ln>
          <a:effectLst/>
        </p:spPr>
        <p:txBody>
          <a:bodyPr/>
          <a:lstStyle/>
          <a:p>
            <a:endParaRPr lang="en-GB" sz="1396"/>
          </a:p>
        </p:txBody>
      </p:sp>
      <p:sp>
        <p:nvSpPr>
          <p:cNvPr id="47" name="Line 57">
            <a:extLst>
              <a:ext uri="{FF2B5EF4-FFF2-40B4-BE49-F238E27FC236}">
                <a16:creationId xmlns:a16="http://schemas.microsoft.com/office/drawing/2014/main" id="{51B60991-68D3-3D1C-219B-CA84B043B7C3}"/>
              </a:ext>
            </a:extLst>
          </p:cNvPr>
          <p:cNvSpPr>
            <a:spLocks noChangeShapeType="1"/>
          </p:cNvSpPr>
          <p:nvPr/>
        </p:nvSpPr>
        <p:spPr bwMode="auto">
          <a:xfrm flipV="1">
            <a:off x="8341531" y="3456361"/>
            <a:ext cx="0" cy="228018"/>
          </a:xfrm>
          <a:prstGeom prst="line">
            <a:avLst/>
          </a:prstGeom>
          <a:noFill/>
          <a:ln w="28575">
            <a:solidFill>
              <a:srgbClr val="996633"/>
            </a:solidFill>
            <a:round/>
            <a:headEnd/>
            <a:tailEnd/>
          </a:ln>
          <a:effectLst/>
        </p:spPr>
        <p:txBody>
          <a:bodyPr/>
          <a:lstStyle/>
          <a:p>
            <a:endParaRPr lang="en-GB" sz="1396"/>
          </a:p>
        </p:txBody>
      </p:sp>
      <p:sp>
        <p:nvSpPr>
          <p:cNvPr id="48" name="Line 58">
            <a:extLst>
              <a:ext uri="{FF2B5EF4-FFF2-40B4-BE49-F238E27FC236}">
                <a16:creationId xmlns:a16="http://schemas.microsoft.com/office/drawing/2014/main" id="{FF894986-065D-2E4F-FD09-DEA51FC6C4A7}"/>
              </a:ext>
            </a:extLst>
          </p:cNvPr>
          <p:cNvSpPr>
            <a:spLocks noChangeShapeType="1"/>
          </p:cNvSpPr>
          <p:nvPr/>
        </p:nvSpPr>
        <p:spPr bwMode="auto">
          <a:xfrm>
            <a:off x="8113513" y="3048428"/>
            <a:ext cx="0" cy="1748137"/>
          </a:xfrm>
          <a:prstGeom prst="line">
            <a:avLst/>
          </a:prstGeom>
          <a:noFill/>
          <a:ln w="28575">
            <a:solidFill>
              <a:srgbClr val="009900"/>
            </a:solidFill>
            <a:round/>
            <a:headEnd/>
            <a:tailEnd/>
          </a:ln>
          <a:effectLst/>
        </p:spPr>
        <p:txBody>
          <a:bodyPr/>
          <a:lstStyle/>
          <a:p>
            <a:endParaRPr lang="en-GB" sz="1396"/>
          </a:p>
        </p:txBody>
      </p:sp>
      <p:sp>
        <p:nvSpPr>
          <p:cNvPr id="49" name="Line 59">
            <a:extLst>
              <a:ext uri="{FF2B5EF4-FFF2-40B4-BE49-F238E27FC236}">
                <a16:creationId xmlns:a16="http://schemas.microsoft.com/office/drawing/2014/main" id="{9535137E-5390-19DC-F3C9-151F3F4DA9AD}"/>
              </a:ext>
            </a:extLst>
          </p:cNvPr>
          <p:cNvSpPr>
            <a:spLocks noChangeShapeType="1"/>
          </p:cNvSpPr>
          <p:nvPr/>
        </p:nvSpPr>
        <p:spPr bwMode="auto">
          <a:xfrm>
            <a:off x="7125435" y="4900475"/>
            <a:ext cx="988078" cy="0"/>
          </a:xfrm>
          <a:prstGeom prst="line">
            <a:avLst/>
          </a:prstGeom>
          <a:noFill/>
          <a:ln w="28575">
            <a:solidFill>
              <a:srgbClr val="00B050"/>
            </a:solidFill>
            <a:round/>
            <a:headEnd/>
            <a:tailEnd/>
          </a:ln>
          <a:effectLst/>
        </p:spPr>
        <p:txBody>
          <a:bodyPr/>
          <a:lstStyle/>
          <a:p>
            <a:endParaRPr lang="en-GB" sz="1396"/>
          </a:p>
        </p:txBody>
      </p:sp>
      <p:sp>
        <p:nvSpPr>
          <p:cNvPr id="50" name="Line 60">
            <a:extLst>
              <a:ext uri="{FF2B5EF4-FFF2-40B4-BE49-F238E27FC236}">
                <a16:creationId xmlns:a16="http://schemas.microsoft.com/office/drawing/2014/main" id="{9E82C4FA-D23E-6123-A226-8DEC552042ED}"/>
              </a:ext>
            </a:extLst>
          </p:cNvPr>
          <p:cNvSpPr>
            <a:spLocks noChangeShapeType="1"/>
          </p:cNvSpPr>
          <p:nvPr/>
        </p:nvSpPr>
        <p:spPr bwMode="auto">
          <a:xfrm>
            <a:off x="8042574" y="3963068"/>
            <a:ext cx="0" cy="760060"/>
          </a:xfrm>
          <a:prstGeom prst="line">
            <a:avLst/>
          </a:prstGeom>
          <a:noFill/>
          <a:ln w="9525">
            <a:solidFill>
              <a:srgbClr val="D60093"/>
            </a:solidFill>
            <a:round/>
            <a:headEnd/>
            <a:tailEnd type="triangle" w="med" len="med"/>
          </a:ln>
          <a:effectLst/>
        </p:spPr>
        <p:txBody>
          <a:bodyPr/>
          <a:lstStyle/>
          <a:p>
            <a:endParaRPr lang="en-GB" sz="1396"/>
          </a:p>
        </p:txBody>
      </p:sp>
      <p:sp>
        <p:nvSpPr>
          <p:cNvPr id="51" name="Line 62">
            <a:extLst>
              <a:ext uri="{FF2B5EF4-FFF2-40B4-BE49-F238E27FC236}">
                <a16:creationId xmlns:a16="http://schemas.microsoft.com/office/drawing/2014/main" id="{B3894873-A5EA-17F8-1E5B-334E877A9DB0}"/>
              </a:ext>
            </a:extLst>
          </p:cNvPr>
          <p:cNvSpPr>
            <a:spLocks noChangeShapeType="1"/>
          </p:cNvSpPr>
          <p:nvPr/>
        </p:nvSpPr>
        <p:spPr bwMode="auto">
          <a:xfrm flipH="1" flipV="1">
            <a:off x="6720070" y="4467241"/>
            <a:ext cx="440835" cy="372429"/>
          </a:xfrm>
          <a:prstGeom prst="line">
            <a:avLst/>
          </a:prstGeom>
          <a:noFill/>
          <a:ln w="9525">
            <a:solidFill>
              <a:srgbClr val="D60093"/>
            </a:solidFill>
            <a:round/>
            <a:headEnd/>
            <a:tailEnd type="triangle" w="med" len="med"/>
          </a:ln>
          <a:effectLst/>
        </p:spPr>
        <p:txBody>
          <a:bodyPr/>
          <a:lstStyle/>
          <a:p>
            <a:endParaRPr lang="en-GB" sz="1396"/>
          </a:p>
        </p:txBody>
      </p:sp>
      <p:sp>
        <p:nvSpPr>
          <p:cNvPr id="52" name="Line 63">
            <a:extLst>
              <a:ext uri="{FF2B5EF4-FFF2-40B4-BE49-F238E27FC236}">
                <a16:creationId xmlns:a16="http://schemas.microsoft.com/office/drawing/2014/main" id="{CD0284E8-7844-D3A0-A5C2-51D6336D53C2}"/>
              </a:ext>
            </a:extLst>
          </p:cNvPr>
          <p:cNvSpPr>
            <a:spLocks noChangeShapeType="1"/>
          </p:cNvSpPr>
          <p:nvPr/>
        </p:nvSpPr>
        <p:spPr bwMode="auto">
          <a:xfrm flipH="1">
            <a:off x="4860457" y="4239223"/>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53" name="Line 65">
            <a:extLst>
              <a:ext uri="{FF2B5EF4-FFF2-40B4-BE49-F238E27FC236}">
                <a16:creationId xmlns:a16="http://schemas.microsoft.com/office/drawing/2014/main" id="{E99E1DFE-447A-58F8-33DF-5B2FDB9E39EF}"/>
              </a:ext>
            </a:extLst>
          </p:cNvPr>
          <p:cNvSpPr>
            <a:spLocks noChangeShapeType="1"/>
          </p:cNvSpPr>
          <p:nvPr/>
        </p:nvSpPr>
        <p:spPr bwMode="auto">
          <a:xfrm flipV="1">
            <a:off x="4009190" y="3836391"/>
            <a:ext cx="0" cy="532042"/>
          </a:xfrm>
          <a:prstGeom prst="line">
            <a:avLst/>
          </a:prstGeom>
          <a:noFill/>
          <a:ln w="9525">
            <a:solidFill>
              <a:srgbClr val="D60093"/>
            </a:solidFill>
            <a:round/>
            <a:headEnd/>
            <a:tailEnd type="triangle" w="med" len="med"/>
          </a:ln>
          <a:effectLst/>
        </p:spPr>
        <p:txBody>
          <a:bodyPr/>
          <a:lstStyle/>
          <a:p>
            <a:endParaRPr lang="en-GB" sz="1396"/>
          </a:p>
        </p:txBody>
      </p:sp>
      <p:sp>
        <p:nvSpPr>
          <p:cNvPr id="54" name="Line 66">
            <a:extLst>
              <a:ext uri="{FF2B5EF4-FFF2-40B4-BE49-F238E27FC236}">
                <a16:creationId xmlns:a16="http://schemas.microsoft.com/office/drawing/2014/main" id="{116D85C7-9279-B065-7DE5-6F84A22A602C}"/>
              </a:ext>
            </a:extLst>
          </p:cNvPr>
          <p:cNvSpPr>
            <a:spLocks noChangeShapeType="1"/>
          </p:cNvSpPr>
          <p:nvPr/>
        </p:nvSpPr>
        <p:spPr bwMode="auto">
          <a:xfrm>
            <a:off x="5825532" y="3469032"/>
            <a:ext cx="405365" cy="4748"/>
          </a:xfrm>
          <a:prstGeom prst="line">
            <a:avLst/>
          </a:prstGeom>
          <a:noFill/>
          <a:ln w="9525">
            <a:solidFill>
              <a:srgbClr val="D60093"/>
            </a:solidFill>
            <a:round/>
            <a:headEnd/>
            <a:tailEnd type="triangle" w="med" len="med"/>
          </a:ln>
          <a:effectLst/>
        </p:spPr>
        <p:txBody>
          <a:bodyPr/>
          <a:lstStyle/>
          <a:p>
            <a:endParaRPr lang="en-GB" sz="1396"/>
          </a:p>
        </p:txBody>
      </p:sp>
      <p:sp>
        <p:nvSpPr>
          <p:cNvPr id="55" name="Line 67">
            <a:extLst>
              <a:ext uri="{FF2B5EF4-FFF2-40B4-BE49-F238E27FC236}">
                <a16:creationId xmlns:a16="http://schemas.microsoft.com/office/drawing/2014/main" id="{4B3F760A-A0F1-D06D-4749-AC8126C6B598}"/>
              </a:ext>
            </a:extLst>
          </p:cNvPr>
          <p:cNvSpPr>
            <a:spLocks noChangeShapeType="1"/>
          </p:cNvSpPr>
          <p:nvPr/>
        </p:nvSpPr>
        <p:spPr bwMode="auto">
          <a:xfrm>
            <a:off x="6517387" y="3456361"/>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56" name="Freeform 68">
            <a:extLst>
              <a:ext uri="{FF2B5EF4-FFF2-40B4-BE49-F238E27FC236}">
                <a16:creationId xmlns:a16="http://schemas.microsoft.com/office/drawing/2014/main" id="{ABAE3A19-68C7-36FF-0A0A-D9A0500C3384}"/>
              </a:ext>
            </a:extLst>
          </p:cNvPr>
          <p:cNvSpPr>
            <a:spLocks/>
          </p:cNvSpPr>
          <p:nvPr/>
        </p:nvSpPr>
        <p:spPr bwMode="auto">
          <a:xfrm>
            <a:off x="7942499" y="3456362"/>
            <a:ext cx="759107" cy="1608793"/>
          </a:xfrm>
          <a:custGeom>
            <a:avLst/>
            <a:gdLst/>
            <a:ahLst/>
            <a:cxnLst>
              <a:cxn ang="0">
                <a:pos x="411" y="914"/>
              </a:cxn>
              <a:cxn ang="0">
                <a:pos x="391" y="377"/>
              </a:cxn>
              <a:cxn ang="0">
                <a:pos x="322" y="288"/>
              </a:cxn>
              <a:cxn ang="0">
                <a:pos x="53" y="149"/>
              </a:cxn>
              <a:cxn ang="0">
                <a:pos x="24" y="79"/>
              </a:cxn>
              <a:cxn ang="0">
                <a:pos x="4" y="50"/>
              </a:cxn>
              <a:cxn ang="0">
                <a:pos x="4" y="0"/>
              </a:cxn>
            </a:cxnLst>
            <a:rect l="0" t="0" r="r" b="b"/>
            <a:pathLst>
              <a:path w="411" h="914">
                <a:moveTo>
                  <a:pt x="411" y="914"/>
                </a:moveTo>
                <a:cubicBezTo>
                  <a:pt x="404" y="735"/>
                  <a:pt x="400" y="556"/>
                  <a:pt x="391" y="377"/>
                </a:cubicBezTo>
                <a:cubicBezTo>
                  <a:pt x="389" y="334"/>
                  <a:pt x="350" y="312"/>
                  <a:pt x="322" y="288"/>
                </a:cubicBezTo>
                <a:cubicBezTo>
                  <a:pt x="241" y="218"/>
                  <a:pt x="131" y="227"/>
                  <a:pt x="53" y="149"/>
                </a:cubicBezTo>
                <a:cubicBezTo>
                  <a:pt x="42" y="126"/>
                  <a:pt x="35" y="102"/>
                  <a:pt x="24" y="79"/>
                </a:cubicBezTo>
                <a:cubicBezTo>
                  <a:pt x="19" y="69"/>
                  <a:pt x="7" y="61"/>
                  <a:pt x="4" y="50"/>
                </a:cubicBezTo>
                <a:cubicBezTo>
                  <a:pt x="0" y="34"/>
                  <a:pt x="4" y="17"/>
                  <a:pt x="4" y="0"/>
                </a:cubicBezTo>
              </a:path>
            </a:pathLst>
          </a:custGeom>
          <a:noFill/>
          <a:ln w="28575" cmpd="sng">
            <a:solidFill>
              <a:srgbClr val="0077E3"/>
            </a:solidFill>
            <a:round/>
            <a:headEnd type="none" w="med" len="med"/>
            <a:tailEnd type="triangle" w="med" len="med"/>
          </a:ln>
          <a:effectLst/>
        </p:spPr>
        <p:txBody>
          <a:bodyPr/>
          <a:lstStyle/>
          <a:p>
            <a:endParaRPr lang="en-GB" sz="1396"/>
          </a:p>
        </p:txBody>
      </p:sp>
      <p:sp>
        <p:nvSpPr>
          <p:cNvPr id="57" name="Freeform 69">
            <a:extLst>
              <a:ext uri="{FF2B5EF4-FFF2-40B4-BE49-F238E27FC236}">
                <a16:creationId xmlns:a16="http://schemas.microsoft.com/office/drawing/2014/main" id="{EAC827EE-37A1-6F18-3C51-3903AA39EFEC}"/>
              </a:ext>
            </a:extLst>
          </p:cNvPr>
          <p:cNvSpPr>
            <a:spLocks/>
          </p:cNvSpPr>
          <p:nvPr/>
        </p:nvSpPr>
        <p:spPr bwMode="auto">
          <a:xfrm>
            <a:off x="8358951" y="3456362"/>
            <a:ext cx="590630" cy="1542921"/>
          </a:xfrm>
          <a:custGeom>
            <a:avLst/>
            <a:gdLst/>
            <a:ahLst/>
            <a:cxnLst>
              <a:cxn ang="0">
                <a:pos x="516" y="904"/>
              </a:cxn>
              <a:cxn ang="0">
                <a:pos x="477" y="477"/>
              </a:cxn>
              <a:cxn ang="0">
                <a:pos x="248" y="199"/>
              </a:cxn>
              <a:cxn ang="0">
                <a:pos x="159" y="149"/>
              </a:cxn>
              <a:cxn ang="0">
                <a:pos x="30" y="50"/>
              </a:cxn>
              <a:cxn ang="0">
                <a:pos x="0" y="0"/>
              </a:cxn>
            </a:cxnLst>
            <a:rect l="0" t="0" r="r" b="b"/>
            <a:pathLst>
              <a:path w="523" h="904">
                <a:moveTo>
                  <a:pt x="516" y="904"/>
                </a:moveTo>
                <a:cubicBezTo>
                  <a:pt x="505" y="762"/>
                  <a:pt x="523" y="612"/>
                  <a:pt x="477" y="477"/>
                </a:cubicBezTo>
                <a:cubicBezTo>
                  <a:pt x="446" y="385"/>
                  <a:pt x="315" y="264"/>
                  <a:pt x="248" y="199"/>
                </a:cubicBezTo>
                <a:cubicBezTo>
                  <a:pt x="222" y="174"/>
                  <a:pt x="187" y="172"/>
                  <a:pt x="159" y="149"/>
                </a:cubicBezTo>
                <a:cubicBezTo>
                  <a:pt x="117" y="114"/>
                  <a:pt x="82" y="67"/>
                  <a:pt x="30" y="50"/>
                </a:cubicBezTo>
                <a:cubicBezTo>
                  <a:pt x="6" y="14"/>
                  <a:pt x="15" y="31"/>
                  <a:pt x="0" y="0"/>
                </a:cubicBezTo>
              </a:path>
            </a:pathLst>
          </a:custGeom>
          <a:noFill/>
          <a:ln w="28575" cmpd="sng">
            <a:solidFill>
              <a:srgbClr val="945200"/>
            </a:solidFill>
            <a:round/>
            <a:headEnd type="none" w="med" len="med"/>
            <a:tailEnd type="triangle" w="med" len="med"/>
          </a:ln>
          <a:effectLst/>
        </p:spPr>
        <p:txBody>
          <a:bodyPr/>
          <a:lstStyle/>
          <a:p>
            <a:endParaRPr lang="en-GB" sz="1396"/>
          </a:p>
        </p:txBody>
      </p:sp>
      <p:sp>
        <p:nvSpPr>
          <p:cNvPr id="58" name="Freeform 70">
            <a:extLst>
              <a:ext uri="{FF2B5EF4-FFF2-40B4-BE49-F238E27FC236}">
                <a16:creationId xmlns:a16="http://schemas.microsoft.com/office/drawing/2014/main" id="{BB6C8A28-014E-A808-B196-CEA4EFF8F0CA}"/>
              </a:ext>
            </a:extLst>
          </p:cNvPr>
          <p:cNvSpPr>
            <a:spLocks/>
          </p:cNvSpPr>
          <p:nvPr/>
        </p:nvSpPr>
        <p:spPr bwMode="auto">
          <a:xfrm>
            <a:off x="8137266" y="2947087"/>
            <a:ext cx="1005174" cy="1920734"/>
          </a:xfrm>
          <a:custGeom>
            <a:avLst/>
            <a:gdLst/>
            <a:ahLst/>
            <a:cxnLst>
              <a:cxn ang="0">
                <a:pos x="824" y="1170"/>
              </a:cxn>
              <a:cxn ang="0">
                <a:pos x="804" y="435"/>
              </a:cxn>
              <a:cxn ang="0">
                <a:pos x="735" y="306"/>
              </a:cxn>
              <a:cxn ang="0">
                <a:pos x="556" y="186"/>
              </a:cxn>
              <a:cxn ang="0">
                <a:pos x="357" y="67"/>
              </a:cxn>
              <a:cxn ang="0">
                <a:pos x="0" y="18"/>
              </a:cxn>
            </a:cxnLst>
            <a:rect l="0" t="0" r="r" b="b"/>
            <a:pathLst>
              <a:path w="824" h="1170">
                <a:moveTo>
                  <a:pt x="824" y="1170"/>
                </a:moveTo>
                <a:cubicBezTo>
                  <a:pt x="817" y="925"/>
                  <a:pt x="813" y="680"/>
                  <a:pt x="804" y="435"/>
                </a:cubicBezTo>
                <a:cubicBezTo>
                  <a:pt x="802" y="385"/>
                  <a:pt x="783" y="322"/>
                  <a:pt x="735" y="306"/>
                </a:cubicBezTo>
                <a:cubicBezTo>
                  <a:pt x="680" y="251"/>
                  <a:pt x="633" y="205"/>
                  <a:pt x="556" y="186"/>
                </a:cubicBezTo>
                <a:cubicBezTo>
                  <a:pt x="482" y="143"/>
                  <a:pt x="441" y="84"/>
                  <a:pt x="357" y="67"/>
                </a:cubicBezTo>
                <a:cubicBezTo>
                  <a:pt x="260" y="0"/>
                  <a:pt x="108" y="18"/>
                  <a:pt x="0" y="18"/>
                </a:cubicBezTo>
              </a:path>
            </a:pathLst>
          </a:custGeom>
          <a:noFill/>
          <a:ln w="28575" cmpd="sng">
            <a:solidFill>
              <a:srgbClr val="009900"/>
            </a:solidFill>
            <a:round/>
            <a:headEnd type="none" w="med" len="med"/>
            <a:tailEnd type="triangle" w="med" len="med"/>
          </a:ln>
          <a:effectLst/>
        </p:spPr>
        <p:txBody>
          <a:bodyPr/>
          <a:lstStyle/>
          <a:p>
            <a:endParaRPr lang="en-GB" sz="1396"/>
          </a:p>
        </p:txBody>
      </p:sp>
      <p:sp>
        <p:nvSpPr>
          <p:cNvPr id="59" name="Line 71">
            <a:extLst>
              <a:ext uri="{FF2B5EF4-FFF2-40B4-BE49-F238E27FC236}">
                <a16:creationId xmlns:a16="http://schemas.microsoft.com/office/drawing/2014/main" id="{DA97F596-D562-1ECF-B394-6FE28512B102}"/>
              </a:ext>
            </a:extLst>
          </p:cNvPr>
          <p:cNvSpPr>
            <a:spLocks noChangeShapeType="1"/>
          </p:cNvSpPr>
          <p:nvPr/>
        </p:nvSpPr>
        <p:spPr bwMode="auto">
          <a:xfrm flipH="1" flipV="1">
            <a:off x="8554347" y="2942019"/>
            <a:ext cx="684054" cy="456036"/>
          </a:xfrm>
          <a:prstGeom prst="line">
            <a:avLst/>
          </a:prstGeom>
          <a:noFill/>
          <a:ln w="9525">
            <a:solidFill>
              <a:srgbClr val="FF33CC"/>
            </a:solidFill>
            <a:round/>
            <a:headEnd/>
            <a:tailEnd type="triangle" w="med" len="med"/>
          </a:ln>
          <a:effectLst/>
        </p:spPr>
        <p:txBody>
          <a:bodyPr/>
          <a:lstStyle/>
          <a:p>
            <a:endParaRPr lang="en-GB" sz="1396"/>
          </a:p>
        </p:txBody>
      </p:sp>
      <p:sp>
        <p:nvSpPr>
          <p:cNvPr id="60" name="Line 72">
            <a:extLst>
              <a:ext uri="{FF2B5EF4-FFF2-40B4-BE49-F238E27FC236}">
                <a16:creationId xmlns:a16="http://schemas.microsoft.com/office/drawing/2014/main" id="{6190A305-DF40-473C-216F-8CA8BE81AF08}"/>
              </a:ext>
            </a:extLst>
          </p:cNvPr>
          <p:cNvSpPr>
            <a:spLocks noChangeShapeType="1"/>
          </p:cNvSpPr>
          <p:nvPr/>
        </p:nvSpPr>
        <p:spPr bwMode="auto">
          <a:xfrm flipV="1">
            <a:off x="9238401" y="3843992"/>
            <a:ext cx="0" cy="760060"/>
          </a:xfrm>
          <a:prstGeom prst="line">
            <a:avLst/>
          </a:prstGeom>
          <a:noFill/>
          <a:ln w="9525">
            <a:solidFill>
              <a:srgbClr val="FF33CC"/>
            </a:solidFill>
            <a:round/>
            <a:headEnd/>
            <a:tailEnd type="triangle" w="med" len="med"/>
          </a:ln>
          <a:effectLst/>
        </p:spPr>
        <p:txBody>
          <a:bodyPr/>
          <a:lstStyle/>
          <a:p>
            <a:endParaRPr lang="en-GB" sz="1396"/>
          </a:p>
        </p:txBody>
      </p:sp>
      <p:sp>
        <p:nvSpPr>
          <p:cNvPr id="61" name="Line 73">
            <a:extLst>
              <a:ext uri="{FF2B5EF4-FFF2-40B4-BE49-F238E27FC236}">
                <a16:creationId xmlns:a16="http://schemas.microsoft.com/office/drawing/2014/main" id="{B2DEC09D-E1E7-3311-B2A5-C09C4166261A}"/>
              </a:ext>
            </a:extLst>
          </p:cNvPr>
          <p:cNvSpPr>
            <a:spLocks noChangeShapeType="1"/>
          </p:cNvSpPr>
          <p:nvPr/>
        </p:nvSpPr>
        <p:spPr bwMode="auto">
          <a:xfrm>
            <a:off x="8774765" y="3813589"/>
            <a:ext cx="228018" cy="532042"/>
          </a:xfrm>
          <a:prstGeom prst="line">
            <a:avLst/>
          </a:prstGeom>
          <a:noFill/>
          <a:ln w="9525">
            <a:solidFill>
              <a:srgbClr val="FF33CC"/>
            </a:solidFill>
            <a:round/>
            <a:headEnd/>
            <a:tailEnd type="triangle" w="med" len="med"/>
          </a:ln>
          <a:effectLst/>
        </p:spPr>
        <p:txBody>
          <a:bodyPr/>
          <a:lstStyle/>
          <a:p>
            <a:endParaRPr lang="en-GB" sz="1396"/>
          </a:p>
        </p:txBody>
      </p:sp>
      <p:sp>
        <p:nvSpPr>
          <p:cNvPr id="62" name="Rectangle 75">
            <a:extLst>
              <a:ext uri="{FF2B5EF4-FFF2-40B4-BE49-F238E27FC236}">
                <a16:creationId xmlns:a16="http://schemas.microsoft.com/office/drawing/2014/main" id="{63DE580A-E963-1DDC-DA59-67DB7F64E451}"/>
              </a:ext>
            </a:extLst>
          </p:cNvPr>
          <p:cNvSpPr>
            <a:spLocks noChangeArrowheads="1"/>
          </p:cNvSpPr>
          <p:nvPr/>
        </p:nvSpPr>
        <p:spPr bwMode="auto">
          <a:xfrm>
            <a:off x="6897417" y="3608374"/>
            <a:ext cx="389531" cy="194765"/>
          </a:xfrm>
          <a:prstGeom prst="rect">
            <a:avLst/>
          </a:prstGeom>
          <a:noFill/>
          <a:ln w="9525">
            <a:solidFill>
              <a:srgbClr val="FF0000"/>
            </a:solidFill>
            <a:miter lim="800000"/>
            <a:headEnd/>
            <a:tailEnd/>
          </a:ln>
          <a:effectLst/>
        </p:spPr>
        <p:txBody>
          <a:bodyPr wrap="none" anchor="ctr"/>
          <a:lstStyle/>
          <a:p>
            <a:endParaRPr lang="en-GB" sz="1396"/>
          </a:p>
        </p:txBody>
      </p:sp>
      <p:grpSp>
        <p:nvGrpSpPr>
          <p:cNvPr id="63" name="Group 76">
            <a:extLst>
              <a:ext uri="{FF2B5EF4-FFF2-40B4-BE49-F238E27FC236}">
                <a16:creationId xmlns:a16="http://schemas.microsoft.com/office/drawing/2014/main" id="{90E45510-1C1A-53E1-4A54-49ED4424C5B1}"/>
              </a:ext>
            </a:extLst>
          </p:cNvPr>
          <p:cNvGrpSpPr>
            <a:grpSpLocks/>
          </p:cNvGrpSpPr>
          <p:nvPr/>
        </p:nvGrpSpPr>
        <p:grpSpPr bwMode="auto">
          <a:xfrm>
            <a:off x="6821411" y="4292427"/>
            <a:ext cx="454453" cy="98175"/>
            <a:chOff x="2880" y="2016"/>
            <a:chExt cx="432" cy="144"/>
          </a:xfrm>
        </p:grpSpPr>
        <p:sp>
          <p:nvSpPr>
            <p:cNvPr id="64" name="Oval 77">
              <a:extLst>
                <a:ext uri="{FF2B5EF4-FFF2-40B4-BE49-F238E27FC236}">
                  <a16:creationId xmlns:a16="http://schemas.microsoft.com/office/drawing/2014/main" id="{F9094057-A039-2BFD-6776-B88FD6D676B2}"/>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65" name="Oval 78">
              <a:extLst>
                <a:ext uri="{FF2B5EF4-FFF2-40B4-BE49-F238E27FC236}">
                  <a16:creationId xmlns:a16="http://schemas.microsoft.com/office/drawing/2014/main" id="{C8A9ABC2-BEE9-0E25-8D44-6DEDA98CDB85}"/>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66" name="Line 79">
              <a:extLst>
                <a:ext uri="{FF2B5EF4-FFF2-40B4-BE49-F238E27FC236}">
                  <a16:creationId xmlns:a16="http://schemas.microsoft.com/office/drawing/2014/main" id="{3C7E32E8-05B3-531C-BDB1-BA5B86D4298A}"/>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67" name="Line 80">
              <a:extLst>
                <a:ext uri="{FF2B5EF4-FFF2-40B4-BE49-F238E27FC236}">
                  <a16:creationId xmlns:a16="http://schemas.microsoft.com/office/drawing/2014/main" id="{C9459601-3B9B-B930-E91B-53F46C722747}"/>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68" name="Line 81">
            <a:extLst>
              <a:ext uri="{FF2B5EF4-FFF2-40B4-BE49-F238E27FC236}">
                <a16:creationId xmlns:a16="http://schemas.microsoft.com/office/drawing/2014/main" id="{8CB8BA4C-061C-6732-1AF3-337CF3118E17}"/>
              </a:ext>
            </a:extLst>
          </p:cNvPr>
          <p:cNvSpPr>
            <a:spLocks noChangeShapeType="1"/>
          </p:cNvSpPr>
          <p:nvPr/>
        </p:nvSpPr>
        <p:spPr bwMode="auto">
          <a:xfrm>
            <a:off x="6395778" y="4368433"/>
            <a:ext cx="577645" cy="532042"/>
          </a:xfrm>
          <a:prstGeom prst="line">
            <a:avLst/>
          </a:prstGeom>
          <a:noFill/>
          <a:ln w="28575">
            <a:solidFill>
              <a:srgbClr val="009900"/>
            </a:solidFill>
            <a:round/>
            <a:headEnd/>
            <a:tailEnd/>
          </a:ln>
          <a:effectLst/>
        </p:spPr>
        <p:txBody>
          <a:bodyPr/>
          <a:lstStyle/>
          <a:p>
            <a:endParaRPr lang="en-GB" sz="1396"/>
          </a:p>
        </p:txBody>
      </p:sp>
      <p:sp>
        <p:nvSpPr>
          <p:cNvPr id="69" name="Line 83">
            <a:extLst>
              <a:ext uri="{FF2B5EF4-FFF2-40B4-BE49-F238E27FC236}">
                <a16:creationId xmlns:a16="http://schemas.microsoft.com/office/drawing/2014/main" id="{ADE1E472-38D4-9159-BBB1-EAD716E378EE}"/>
              </a:ext>
            </a:extLst>
          </p:cNvPr>
          <p:cNvSpPr>
            <a:spLocks noChangeShapeType="1"/>
          </p:cNvSpPr>
          <p:nvPr/>
        </p:nvSpPr>
        <p:spPr bwMode="auto">
          <a:xfrm>
            <a:off x="6441381" y="2668397"/>
            <a:ext cx="0" cy="3192251"/>
          </a:xfrm>
          <a:prstGeom prst="line">
            <a:avLst/>
          </a:prstGeom>
          <a:noFill/>
          <a:ln w="9525">
            <a:solidFill>
              <a:schemeClr val="tx1"/>
            </a:solidFill>
            <a:prstDash val="dashDot"/>
            <a:round/>
            <a:headEnd/>
            <a:tailEnd/>
          </a:ln>
          <a:effectLst/>
        </p:spPr>
        <p:txBody>
          <a:bodyPr/>
          <a:lstStyle/>
          <a:p>
            <a:endParaRPr lang="en-GB" sz="1396"/>
          </a:p>
        </p:txBody>
      </p:sp>
      <p:sp>
        <p:nvSpPr>
          <p:cNvPr id="70" name="Text Box 49">
            <a:extLst>
              <a:ext uri="{FF2B5EF4-FFF2-40B4-BE49-F238E27FC236}">
                <a16:creationId xmlns:a16="http://schemas.microsoft.com/office/drawing/2014/main" id="{131F8F7D-A567-397C-BD28-EE9D86CF9A4D}"/>
              </a:ext>
            </a:extLst>
          </p:cNvPr>
          <p:cNvSpPr txBox="1">
            <a:spLocks noChangeArrowheads="1"/>
          </p:cNvSpPr>
          <p:nvPr/>
        </p:nvSpPr>
        <p:spPr bwMode="auto">
          <a:xfrm>
            <a:off x="4312760" y="2775272"/>
            <a:ext cx="2120182" cy="829073"/>
          </a:xfrm>
          <a:prstGeom prst="rect">
            <a:avLst/>
          </a:prstGeom>
          <a:noFill/>
          <a:ln w="9525">
            <a:solidFill>
              <a:schemeClr val="accent2"/>
            </a:solidFill>
            <a:miter lim="800000"/>
            <a:headEnd/>
            <a:tailEnd/>
          </a:ln>
          <a:effectLst/>
        </p:spPr>
        <p:txBody>
          <a:bodyPr wrap="square">
            <a:spAutoFit/>
          </a:bodyPr>
          <a:lstStyle/>
          <a:p>
            <a:r>
              <a:rPr lang="en-GB" sz="1596">
                <a:solidFill>
                  <a:srgbClr val="D60093"/>
                </a:solidFill>
                <a:latin typeface="Arial" panose="020B0604020202020204" pitchFamily="34" charset="0"/>
                <a:cs typeface="Arial" panose="020B0604020202020204" pitchFamily="34" charset="0"/>
              </a:rPr>
              <a:t>Arrows symbolises the earth fault loop path</a:t>
            </a:r>
          </a:p>
        </p:txBody>
      </p:sp>
      <p:sp>
        <p:nvSpPr>
          <p:cNvPr id="71" name="TextBox 70">
            <a:extLst>
              <a:ext uri="{FF2B5EF4-FFF2-40B4-BE49-F238E27FC236}">
                <a16:creationId xmlns:a16="http://schemas.microsoft.com/office/drawing/2014/main" id="{557B2052-60B6-6DF1-4FB9-2B7091D69D22}"/>
              </a:ext>
            </a:extLst>
          </p:cNvPr>
          <p:cNvSpPr txBox="1"/>
          <p:nvPr/>
        </p:nvSpPr>
        <p:spPr>
          <a:xfrm rot="20549770">
            <a:off x="8608346" y="5047838"/>
            <a:ext cx="765375" cy="521938"/>
          </a:xfrm>
          <a:prstGeom prst="rect">
            <a:avLst/>
          </a:prstGeom>
          <a:solidFill>
            <a:schemeClr val="bg1"/>
          </a:solidFill>
        </p:spPr>
        <p:txBody>
          <a:bodyPr wrap="square" rtlCol="0">
            <a:spAutoFit/>
          </a:bodyPr>
          <a:lstStyle/>
          <a:p>
            <a:pPr algn="ctr"/>
            <a:r>
              <a:rPr lang="en-GB" sz="1396"/>
              <a:t>0.84 </a:t>
            </a:r>
            <a:r>
              <a:rPr lang="el-GR" sz="1396"/>
              <a:t>Ω</a:t>
            </a:r>
          </a:p>
          <a:p>
            <a:pPr algn="ctr"/>
            <a:endParaRPr lang="en-GB" sz="1396"/>
          </a:p>
        </p:txBody>
      </p:sp>
    </p:spTree>
    <p:extLst>
      <p:ext uri="{BB962C8B-B14F-4D97-AF65-F5344CB8AC3E}">
        <p14:creationId xmlns:p14="http://schemas.microsoft.com/office/powerpoint/2010/main" val="4189940179"/>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20585-F88C-B9C1-9943-AB1759CE897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75A7078-E236-A263-8CDE-A50E029A75B1}"/>
              </a:ext>
            </a:extLst>
          </p:cNvPr>
          <p:cNvSpPr>
            <a:spLocks noGrp="1"/>
          </p:cNvSpPr>
          <p:nvPr>
            <p:ph type="title"/>
          </p:nvPr>
        </p:nvSpPr>
        <p:spPr>
          <a:xfrm>
            <a:off x="252000" y="959222"/>
            <a:ext cx="11628452" cy="646331"/>
          </a:xfrm>
        </p:spPr>
        <p:txBody>
          <a:bodyPr/>
          <a:lstStyle/>
          <a:p>
            <a:r>
              <a:rPr lang="en-GB"/>
              <a:t>Earth fault loop impedance (Zs) on a TN-S supply</a:t>
            </a:r>
          </a:p>
        </p:txBody>
      </p:sp>
      <p:sp>
        <p:nvSpPr>
          <p:cNvPr id="4" name="Content Placeholder 3">
            <a:extLst>
              <a:ext uri="{FF2B5EF4-FFF2-40B4-BE49-F238E27FC236}">
                <a16:creationId xmlns:a16="http://schemas.microsoft.com/office/drawing/2014/main" id="{A1F350B9-6A70-5E6F-E1ED-E855C578CC72}"/>
              </a:ext>
            </a:extLst>
          </p:cNvPr>
          <p:cNvSpPr>
            <a:spLocks noGrp="1"/>
          </p:cNvSpPr>
          <p:nvPr>
            <p:ph sz="quarter" idx="10"/>
          </p:nvPr>
        </p:nvSpPr>
        <p:spPr>
          <a:xfrm>
            <a:off x="360000" y="1800000"/>
            <a:ext cx="11732683" cy="1292521"/>
          </a:xfrm>
        </p:spPr>
        <p:txBody>
          <a:bodyPr/>
          <a:lstStyle/>
          <a:p>
            <a:pPr algn="l"/>
            <a:r>
              <a:rPr lang="en-GB" b="0" i="0" dirty="0">
                <a:effectLst/>
                <a:latin typeface="Arial"/>
                <a:ea typeface="ＭＳ Ｐゴシック"/>
                <a:cs typeface="Arial"/>
              </a:rPr>
              <a:t>Zs </a:t>
            </a:r>
            <a:r>
              <a:rPr lang="en-GB" i="0" dirty="0">
                <a:effectLst/>
                <a:latin typeface="Arial"/>
                <a:ea typeface="ＭＳ Ｐゴシック"/>
                <a:cs typeface="Arial"/>
              </a:rPr>
              <a:t>Ω</a:t>
            </a:r>
            <a:r>
              <a:rPr lang="en-GB" b="0" i="0" dirty="0">
                <a:effectLst/>
                <a:latin typeface="Arial"/>
                <a:ea typeface="ＭＳ Ｐゴシック"/>
                <a:cs typeface="Arial"/>
              </a:rPr>
              <a:t> is the total impedance of the earth fault loop, starting and ending at the instrument. This measurement is to be taken at the furthest point of each final circuit.</a:t>
            </a:r>
          </a:p>
          <a:p>
            <a:pPr algn="l"/>
            <a:endParaRPr lang="en-GB" b="0" i="0">
              <a:effectLst/>
              <a:latin typeface="Arial"/>
              <a:cs typeface="Arial"/>
            </a:endParaRPr>
          </a:p>
          <a:p>
            <a:pPr algn="l"/>
            <a:endParaRPr lang="en-GB"/>
          </a:p>
        </p:txBody>
      </p:sp>
      <p:pic>
        <p:nvPicPr>
          <p:cNvPr id="2" name="Picture 1">
            <a:extLst>
              <a:ext uri="{FF2B5EF4-FFF2-40B4-BE49-F238E27FC236}">
                <a16:creationId xmlns:a16="http://schemas.microsoft.com/office/drawing/2014/main" id="{36722606-EFDD-EED8-8F76-614EE512651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80110" y="4934707"/>
            <a:ext cx="2108165" cy="1134006"/>
          </a:xfrm>
          <a:prstGeom prst="rect">
            <a:avLst/>
          </a:prstGeom>
        </p:spPr>
      </p:pic>
      <p:sp>
        <p:nvSpPr>
          <p:cNvPr id="5" name="Text Box 6">
            <a:extLst>
              <a:ext uri="{FF2B5EF4-FFF2-40B4-BE49-F238E27FC236}">
                <a16:creationId xmlns:a16="http://schemas.microsoft.com/office/drawing/2014/main" id="{79176285-ED12-15A5-B88A-40CADA01644B}"/>
              </a:ext>
            </a:extLst>
          </p:cNvPr>
          <p:cNvSpPr txBox="1">
            <a:spLocks noChangeArrowheads="1"/>
          </p:cNvSpPr>
          <p:nvPr/>
        </p:nvSpPr>
        <p:spPr bwMode="auto">
          <a:xfrm>
            <a:off x="1492056" y="4188367"/>
            <a:ext cx="1651528" cy="583493"/>
          </a:xfrm>
          <a:prstGeom prst="rect">
            <a:avLst/>
          </a:prstGeom>
          <a:noFill/>
          <a:ln w="9525">
            <a:noFill/>
            <a:miter lim="800000"/>
            <a:headEnd/>
            <a:tailEnd/>
          </a:ln>
          <a:effectLst/>
        </p:spPr>
        <p:txBody>
          <a:bodyPr wrap="square">
            <a:spAutoFit/>
          </a:bodyPr>
          <a:lstStyle/>
          <a:p>
            <a:pPr algn="ctr">
              <a:spcBef>
                <a:spcPct val="50000"/>
              </a:spcBef>
            </a:pPr>
            <a:r>
              <a:rPr lang="en-GB" sz="1596">
                <a:latin typeface="Arial" panose="020B0604020202020204" pitchFamily="34" charset="0"/>
                <a:cs typeface="Arial" panose="020B0604020202020204" pitchFamily="34" charset="0"/>
              </a:rPr>
              <a:t>Main substation transformer</a:t>
            </a:r>
          </a:p>
        </p:txBody>
      </p:sp>
      <p:grpSp>
        <p:nvGrpSpPr>
          <p:cNvPr id="6" name="Group 5">
            <a:extLst>
              <a:ext uri="{FF2B5EF4-FFF2-40B4-BE49-F238E27FC236}">
                <a16:creationId xmlns:a16="http://schemas.microsoft.com/office/drawing/2014/main" id="{6C2F8612-168A-EA34-0ABA-4F7740DC7E7D}"/>
              </a:ext>
            </a:extLst>
          </p:cNvPr>
          <p:cNvGrpSpPr>
            <a:grpSpLocks/>
          </p:cNvGrpSpPr>
          <p:nvPr/>
        </p:nvGrpSpPr>
        <p:grpSpPr bwMode="auto">
          <a:xfrm>
            <a:off x="3025988" y="3788410"/>
            <a:ext cx="1559706" cy="1075169"/>
            <a:chOff x="1104" y="1440"/>
            <a:chExt cx="1152" cy="1056"/>
          </a:xfrm>
        </p:grpSpPr>
        <p:grpSp>
          <p:nvGrpSpPr>
            <p:cNvPr id="7" name="Group 6">
              <a:extLst>
                <a:ext uri="{FF2B5EF4-FFF2-40B4-BE49-F238E27FC236}">
                  <a16:creationId xmlns:a16="http://schemas.microsoft.com/office/drawing/2014/main" id="{D9E724A7-96A0-11E8-FFD1-34468F8BD3DE}"/>
                </a:ext>
              </a:extLst>
            </p:cNvPr>
            <p:cNvGrpSpPr>
              <a:grpSpLocks/>
            </p:cNvGrpSpPr>
            <p:nvPr/>
          </p:nvGrpSpPr>
          <p:grpSpPr bwMode="auto">
            <a:xfrm>
              <a:off x="1616" y="1440"/>
              <a:ext cx="112" cy="624"/>
              <a:chOff x="1616" y="1440"/>
              <a:chExt cx="354" cy="1920"/>
            </a:xfrm>
          </p:grpSpPr>
          <p:sp>
            <p:nvSpPr>
              <p:cNvPr id="20" name="Freeform 10">
                <a:extLst>
                  <a:ext uri="{FF2B5EF4-FFF2-40B4-BE49-F238E27FC236}">
                    <a16:creationId xmlns:a16="http://schemas.microsoft.com/office/drawing/2014/main" id="{88C60A67-6DA7-FFD7-D116-7587F0C83D14}"/>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rgbClr val="996633"/>
                </a:solidFill>
                <a:round/>
                <a:headEnd/>
                <a:tailEnd/>
              </a:ln>
              <a:effectLst/>
            </p:spPr>
            <p:txBody>
              <a:bodyPr/>
              <a:lstStyle/>
              <a:p>
                <a:endParaRPr lang="en-GB" sz="1396"/>
              </a:p>
            </p:txBody>
          </p:sp>
          <p:sp>
            <p:nvSpPr>
              <p:cNvPr id="21" name="Line 11">
                <a:extLst>
                  <a:ext uri="{FF2B5EF4-FFF2-40B4-BE49-F238E27FC236}">
                    <a16:creationId xmlns:a16="http://schemas.microsoft.com/office/drawing/2014/main" id="{D427AFC9-B6FE-67D7-6CE5-6D6BAA9D3E33}"/>
                  </a:ext>
                </a:extLst>
              </p:cNvPr>
              <p:cNvSpPr>
                <a:spLocks noChangeShapeType="1"/>
              </p:cNvSpPr>
              <p:nvPr/>
            </p:nvSpPr>
            <p:spPr bwMode="auto">
              <a:xfrm flipV="1">
                <a:off x="1680" y="1440"/>
                <a:ext cx="0" cy="288"/>
              </a:xfrm>
              <a:prstGeom prst="line">
                <a:avLst/>
              </a:prstGeom>
              <a:noFill/>
              <a:ln w="9525">
                <a:solidFill>
                  <a:srgbClr val="FF0000"/>
                </a:solidFill>
                <a:round/>
                <a:headEnd/>
                <a:tailEnd/>
              </a:ln>
              <a:effectLst/>
            </p:spPr>
            <p:txBody>
              <a:bodyPr/>
              <a:lstStyle/>
              <a:p>
                <a:endParaRPr lang="en-GB" sz="1396"/>
              </a:p>
            </p:txBody>
          </p:sp>
          <p:sp>
            <p:nvSpPr>
              <p:cNvPr id="22" name="Line 12">
                <a:extLst>
                  <a:ext uri="{FF2B5EF4-FFF2-40B4-BE49-F238E27FC236}">
                    <a16:creationId xmlns:a16="http://schemas.microsoft.com/office/drawing/2014/main" id="{019D407F-6A44-4F2E-46C4-E1EBD827EC56}"/>
                  </a:ext>
                </a:extLst>
              </p:cNvPr>
              <p:cNvSpPr>
                <a:spLocks noChangeShapeType="1"/>
              </p:cNvSpPr>
              <p:nvPr/>
            </p:nvSpPr>
            <p:spPr bwMode="auto">
              <a:xfrm>
                <a:off x="1728" y="2928"/>
                <a:ext cx="0" cy="432"/>
              </a:xfrm>
              <a:prstGeom prst="line">
                <a:avLst/>
              </a:prstGeom>
              <a:noFill/>
              <a:ln w="9525">
                <a:solidFill>
                  <a:srgbClr val="FF0000"/>
                </a:solidFill>
                <a:round/>
                <a:headEnd/>
                <a:tailEnd/>
              </a:ln>
              <a:effectLst/>
            </p:spPr>
            <p:txBody>
              <a:bodyPr/>
              <a:lstStyle/>
              <a:p>
                <a:endParaRPr lang="en-GB" sz="1396"/>
              </a:p>
            </p:txBody>
          </p:sp>
        </p:grpSp>
        <p:grpSp>
          <p:nvGrpSpPr>
            <p:cNvPr id="8" name="Group 13">
              <a:extLst>
                <a:ext uri="{FF2B5EF4-FFF2-40B4-BE49-F238E27FC236}">
                  <a16:creationId xmlns:a16="http://schemas.microsoft.com/office/drawing/2014/main" id="{10A899EC-8267-CEE8-9FCA-B97603F18274}"/>
                </a:ext>
              </a:extLst>
            </p:cNvPr>
            <p:cNvGrpSpPr>
              <a:grpSpLocks/>
            </p:cNvGrpSpPr>
            <p:nvPr/>
          </p:nvGrpSpPr>
          <p:grpSpPr bwMode="auto">
            <a:xfrm rot="3062351">
              <a:off x="1360" y="2002"/>
              <a:ext cx="112" cy="624"/>
              <a:chOff x="1616" y="1440"/>
              <a:chExt cx="354" cy="1920"/>
            </a:xfrm>
          </p:grpSpPr>
          <p:sp>
            <p:nvSpPr>
              <p:cNvPr id="17" name="Freeform 14">
                <a:extLst>
                  <a:ext uri="{FF2B5EF4-FFF2-40B4-BE49-F238E27FC236}">
                    <a16:creationId xmlns:a16="http://schemas.microsoft.com/office/drawing/2014/main" id="{013D1B4D-22BB-5CE4-3DFE-727C3478F054}"/>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bg2"/>
                </a:solidFill>
                <a:round/>
                <a:headEnd/>
                <a:tailEnd/>
              </a:ln>
              <a:effectLst/>
            </p:spPr>
            <p:txBody>
              <a:bodyPr/>
              <a:lstStyle/>
              <a:p>
                <a:endParaRPr lang="en-GB" sz="1396"/>
              </a:p>
            </p:txBody>
          </p:sp>
          <p:sp>
            <p:nvSpPr>
              <p:cNvPr id="18" name="Line 15">
                <a:extLst>
                  <a:ext uri="{FF2B5EF4-FFF2-40B4-BE49-F238E27FC236}">
                    <a16:creationId xmlns:a16="http://schemas.microsoft.com/office/drawing/2014/main" id="{E89DF96A-84CF-D8D2-DC12-169E33808849}"/>
                  </a:ext>
                </a:extLst>
              </p:cNvPr>
              <p:cNvSpPr>
                <a:spLocks noChangeShapeType="1"/>
              </p:cNvSpPr>
              <p:nvPr/>
            </p:nvSpPr>
            <p:spPr bwMode="auto">
              <a:xfrm flipV="1">
                <a:off x="1680" y="1440"/>
                <a:ext cx="0" cy="288"/>
              </a:xfrm>
              <a:prstGeom prst="line">
                <a:avLst/>
              </a:prstGeom>
              <a:noFill/>
              <a:ln w="9525">
                <a:solidFill>
                  <a:schemeClr val="accent2"/>
                </a:solidFill>
                <a:round/>
                <a:headEnd/>
                <a:tailEnd/>
              </a:ln>
              <a:effectLst/>
            </p:spPr>
            <p:txBody>
              <a:bodyPr/>
              <a:lstStyle/>
              <a:p>
                <a:endParaRPr lang="en-GB" sz="1396"/>
              </a:p>
            </p:txBody>
          </p:sp>
          <p:sp>
            <p:nvSpPr>
              <p:cNvPr id="19" name="Line 16">
                <a:extLst>
                  <a:ext uri="{FF2B5EF4-FFF2-40B4-BE49-F238E27FC236}">
                    <a16:creationId xmlns:a16="http://schemas.microsoft.com/office/drawing/2014/main" id="{E096B44E-E8D2-6890-A7A2-56DAB6365A57}"/>
                  </a:ext>
                </a:extLst>
              </p:cNvPr>
              <p:cNvSpPr>
                <a:spLocks noChangeShapeType="1"/>
              </p:cNvSpPr>
              <p:nvPr/>
            </p:nvSpPr>
            <p:spPr bwMode="auto">
              <a:xfrm>
                <a:off x="1728" y="2928"/>
                <a:ext cx="0" cy="432"/>
              </a:xfrm>
              <a:prstGeom prst="line">
                <a:avLst/>
              </a:prstGeom>
              <a:noFill/>
              <a:ln w="9525">
                <a:solidFill>
                  <a:schemeClr val="accent2"/>
                </a:solidFill>
                <a:round/>
                <a:headEnd/>
                <a:tailEnd/>
              </a:ln>
              <a:effectLst/>
            </p:spPr>
            <p:txBody>
              <a:bodyPr/>
              <a:lstStyle/>
              <a:p>
                <a:endParaRPr lang="en-GB" sz="1396"/>
              </a:p>
            </p:txBody>
          </p:sp>
        </p:grpSp>
        <p:grpSp>
          <p:nvGrpSpPr>
            <p:cNvPr id="9" name="Group 17">
              <a:extLst>
                <a:ext uri="{FF2B5EF4-FFF2-40B4-BE49-F238E27FC236}">
                  <a16:creationId xmlns:a16="http://schemas.microsoft.com/office/drawing/2014/main" id="{F4D8C697-49D1-6D21-2C53-EFA43690F824}"/>
                </a:ext>
              </a:extLst>
            </p:cNvPr>
            <p:cNvGrpSpPr>
              <a:grpSpLocks/>
            </p:cNvGrpSpPr>
            <p:nvPr/>
          </p:nvGrpSpPr>
          <p:grpSpPr bwMode="auto">
            <a:xfrm rot="-2971507">
              <a:off x="1888" y="1952"/>
              <a:ext cx="112" cy="624"/>
              <a:chOff x="1616" y="1440"/>
              <a:chExt cx="354" cy="1920"/>
            </a:xfrm>
          </p:grpSpPr>
          <p:sp>
            <p:nvSpPr>
              <p:cNvPr id="14" name="Freeform 18">
                <a:extLst>
                  <a:ext uri="{FF2B5EF4-FFF2-40B4-BE49-F238E27FC236}">
                    <a16:creationId xmlns:a16="http://schemas.microsoft.com/office/drawing/2014/main" id="{E7FDB374-8DBB-CB49-1FA1-C67DA6B35613}"/>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tx1"/>
                </a:solidFill>
                <a:round/>
                <a:headEnd/>
                <a:tailEnd/>
              </a:ln>
              <a:effectLst/>
            </p:spPr>
            <p:txBody>
              <a:bodyPr/>
              <a:lstStyle/>
              <a:p>
                <a:endParaRPr lang="en-GB" sz="1396"/>
              </a:p>
            </p:txBody>
          </p:sp>
          <p:sp>
            <p:nvSpPr>
              <p:cNvPr id="15" name="Line 19">
                <a:extLst>
                  <a:ext uri="{FF2B5EF4-FFF2-40B4-BE49-F238E27FC236}">
                    <a16:creationId xmlns:a16="http://schemas.microsoft.com/office/drawing/2014/main" id="{BD344EAB-7D3F-A41D-0A11-2D0B3ECBC6ED}"/>
                  </a:ext>
                </a:extLst>
              </p:cNvPr>
              <p:cNvSpPr>
                <a:spLocks noChangeShapeType="1"/>
              </p:cNvSpPr>
              <p:nvPr/>
            </p:nvSpPr>
            <p:spPr bwMode="auto">
              <a:xfrm flipV="1">
                <a:off x="1680" y="1440"/>
                <a:ext cx="0" cy="288"/>
              </a:xfrm>
              <a:prstGeom prst="line">
                <a:avLst/>
              </a:prstGeom>
              <a:noFill/>
              <a:ln w="9525">
                <a:solidFill>
                  <a:srgbClr val="FFFF00"/>
                </a:solidFill>
                <a:round/>
                <a:headEnd/>
                <a:tailEnd/>
              </a:ln>
              <a:effectLst/>
            </p:spPr>
            <p:txBody>
              <a:bodyPr/>
              <a:lstStyle/>
              <a:p>
                <a:endParaRPr lang="en-GB" sz="1396"/>
              </a:p>
            </p:txBody>
          </p:sp>
          <p:sp>
            <p:nvSpPr>
              <p:cNvPr id="16" name="Line 20">
                <a:extLst>
                  <a:ext uri="{FF2B5EF4-FFF2-40B4-BE49-F238E27FC236}">
                    <a16:creationId xmlns:a16="http://schemas.microsoft.com/office/drawing/2014/main" id="{B5F7D714-9195-5D68-4187-E4C0959CB26D}"/>
                  </a:ext>
                </a:extLst>
              </p:cNvPr>
              <p:cNvSpPr>
                <a:spLocks noChangeShapeType="1"/>
              </p:cNvSpPr>
              <p:nvPr/>
            </p:nvSpPr>
            <p:spPr bwMode="auto">
              <a:xfrm>
                <a:off x="1728" y="2928"/>
                <a:ext cx="0" cy="432"/>
              </a:xfrm>
              <a:prstGeom prst="line">
                <a:avLst/>
              </a:prstGeom>
              <a:noFill/>
              <a:ln w="9525">
                <a:solidFill>
                  <a:srgbClr val="FFFF00"/>
                </a:solidFill>
                <a:round/>
                <a:headEnd/>
                <a:tailEnd/>
              </a:ln>
              <a:effectLst/>
            </p:spPr>
            <p:txBody>
              <a:bodyPr/>
              <a:lstStyle/>
              <a:p>
                <a:endParaRPr lang="en-GB" sz="1396"/>
              </a:p>
            </p:txBody>
          </p:sp>
        </p:grpSp>
        <p:sp>
          <p:nvSpPr>
            <p:cNvPr id="10" name="Oval 21">
              <a:extLst>
                <a:ext uri="{FF2B5EF4-FFF2-40B4-BE49-F238E27FC236}">
                  <a16:creationId xmlns:a16="http://schemas.microsoft.com/office/drawing/2014/main" id="{E3B31F69-67BF-2499-AE7E-28E74F49169E}"/>
                </a:ext>
              </a:extLst>
            </p:cNvPr>
            <p:cNvSpPr>
              <a:spLocks noChangeArrowheads="1"/>
            </p:cNvSpPr>
            <p:nvPr/>
          </p:nvSpPr>
          <p:spPr bwMode="auto">
            <a:xfrm>
              <a:off x="1632" y="2016"/>
              <a:ext cx="48" cy="96"/>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1" name="Oval 22">
              <a:extLst>
                <a:ext uri="{FF2B5EF4-FFF2-40B4-BE49-F238E27FC236}">
                  <a16:creationId xmlns:a16="http://schemas.microsoft.com/office/drawing/2014/main" id="{018E4512-4509-554F-7002-C0340F3041A5}"/>
                </a:ext>
              </a:extLst>
            </p:cNvPr>
            <p:cNvSpPr>
              <a:spLocks noChangeArrowheads="1"/>
            </p:cNvSpPr>
            <p:nvPr/>
          </p:nvSpPr>
          <p:spPr bwMode="auto">
            <a:xfrm>
              <a:off x="115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2" name="Oval 23">
              <a:extLst>
                <a:ext uri="{FF2B5EF4-FFF2-40B4-BE49-F238E27FC236}">
                  <a16:creationId xmlns:a16="http://schemas.microsoft.com/office/drawing/2014/main" id="{BCAF8889-B3CC-EE05-1200-2642C0B71BC9}"/>
                </a:ext>
              </a:extLst>
            </p:cNvPr>
            <p:cNvSpPr>
              <a:spLocks noChangeArrowheads="1"/>
            </p:cNvSpPr>
            <p:nvPr/>
          </p:nvSpPr>
          <p:spPr bwMode="auto">
            <a:xfrm>
              <a:off x="1632" y="1440"/>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3" name="Oval 24">
              <a:extLst>
                <a:ext uri="{FF2B5EF4-FFF2-40B4-BE49-F238E27FC236}">
                  <a16:creationId xmlns:a16="http://schemas.microsoft.com/office/drawing/2014/main" id="{B8024D86-B040-5735-2C7C-CA1A008CA73A}"/>
                </a:ext>
              </a:extLst>
            </p:cNvPr>
            <p:cNvSpPr>
              <a:spLocks noChangeArrowheads="1"/>
            </p:cNvSpPr>
            <p:nvPr/>
          </p:nvSpPr>
          <p:spPr bwMode="auto">
            <a:xfrm>
              <a:off x="211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grpSp>
      <p:sp>
        <p:nvSpPr>
          <p:cNvPr id="23" name="Line 25">
            <a:extLst>
              <a:ext uri="{FF2B5EF4-FFF2-40B4-BE49-F238E27FC236}">
                <a16:creationId xmlns:a16="http://schemas.microsoft.com/office/drawing/2014/main" id="{7D01056E-BF1C-6417-BD95-E04395CD75CC}"/>
              </a:ext>
            </a:extLst>
          </p:cNvPr>
          <p:cNvSpPr>
            <a:spLocks noChangeShapeType="1"/>
          </p:cNvSpPr>
          <p:nvPr/>
        </p:nvSpPr>
        <p:spPr bwMode="auto">
          <a:xfrm>
            <a:off x="3805050" y="3788409"/>
            <a:ext cx="2208924" cy="0"/>
          </a:xfrm>
          <a:prstGeom prst="line">
            <a:avLst/>
          </a:prstGeom>
          <a:noFill/>
          <a:ln w="28575">
            <a:solidFill>
              <a:srgbClr val="996633"/>
            </a:solidFill>
            <a:round/>
            <a:headEnd/>
            <a:tailEnd/>
          </a:ln>
          <a:effectLst/>
        </p:spPr>
        <p:txBody>
          <a:bodyPr/>
          <a:lstStyle/>
          <a:p>
            <a:endParaRPr lang="en-GB" sz="1396"/>
          </a:p>
        </p:txBody>
      </p:sp>
      <p:sp>
        <p:nvSpPr>
          <p:cNvPr id="24" name="Rectangle 23">
            <a:extLst>
              <a:ext uri="{FF2B5EF4-FFF2-40B4-BE49-F238E27FC236}">
                <a16:creationId xmlns:a16="http://schemas.microsoft.com/office/drawing/2014/main" id="{BF72F09D-0786-E16E-2CD4-C1BCD0B2F1A7}"/>
              </a:ext>
            </a:extLst>
          </p:cNvPr>
          <p:cNvSpPr>
            <a:spLocks noChangeArrowheads="1"/>
          </p:cNvSpPr>
          <p:nvPr/>
        </p:nvSpPr>
        <p:spPr bwMode="auto">
          <a:xfrm>
            <a:off x="5429677" y="3690237"/>
            <a:ext cx="389531" cy="194765"/>
          </a:xfrm>
          <a:prstGeom prst="rect">
            <a:avLst/>
          </a:prstGeom>
          <a:noFill/>
          <a:ln w="9525">
            <a:solidFill>
              <a:srgbClr val="FF0000"/>
            </a:solidFill>
            <a:miter lim="800000"/>
            <a:headEnd/>
            <a:tailEnd/>
          </a:ln>
          <a:effectLst/>
        </p:spPr>
        <p:txBody>
          <a:bodyPr wrap="none" anchor="ctr"/>
          <a:lstStyle/>
          <a:p>
            <a:endParaRPr lang="en-GB" sz="1396"/>
          </a:p>
        </p:txBody>
      </p:sp>
      <p:sp>
        <p:nvSpPr>
          <p:cNvPr id="25" name="Oval 24">
            <a:extLst>
              <a:ext uri="{FF2B5EF4-FFF2-40B4-BE49-F238E27FC236}">
                <a16:creationId xmlns:a16="http://schemas.microsoft.com/office/drawing/2014/main" id="{B65673C6-ED13-FA47-46E8-478A2C7D49A0}"/>
              </a:ext>
            </a:extLst>
          </p:cNvPr>
          <p:cNvSpPr>
            <a:spLocks noChangeArrowheads="1"/>
          </p:cNvSpPr>
          <p:nvPr/>
        </p:nvSpPr>
        <p:spPr bwMode="auto">
          <a:xfrm>
            <a:off x="6013974" y="3739323"/>
            <a:ext cx="131427" cy="98175"/>
          </a:xfrm>
          <a:prstGeom prst="ellipse">
            <a:avLst/>
          </a:prstGeom>
          <a:solidFill>
            <a:srgbClr val="996633"/>
          </a:solidFill>
          <a:ln w="9525">
            <a:solidFill>
              <a:schemeClr val="tx1"/>
            </a:solidFill>
            <a:round/>
            <a:headEnd/>
            <a:tailEnd/>
          </a:ln>
          <a:effectLst/>
        </p:spPr>
        <p:txBody>
          <a:bodyPr wrap="none" anchor="ctr"/>
          <a:lstStyle/>
          <a:p>
            <a:endParaRPr lang="en-GB" sz="1396"/>
          </a:p>
        </p:txBody>
      </p:sp>
      <p:grpSp>
        <p:nvGrpSpPr>
          <p:cNvPr id="26" name="Group 25">
            <a:extLst>
              <a:ext uri="{FF2B5EF4-FFF2-40B4-BE49-F238E27FC236}">
                <a16:creationId xmlns:a16="http://schemas.microsoft.com/office/drawing/2014/main" id="{D57BBA60-5D78-8F86-F25D-B1ECC36B43A4}"/>
              </a:ext>
            </a:extLst>
          </p:cNvPr>
          <p:cNvGrpSpPr>
            <a:grpSpLocks/>
          </p:cNvGrpSpPr>
          <p:nvPr/>
        </p:nvGrpSpPr>
        <p:grpSpPr bwMode="auto">
          <a:xfrm>
            <a:off x="5429677" y="4374289"/>
            <a:ext cx="454453" cy="98175"/>
            <a:chOff x="2880" y="2016"/>
            <a:chExt cx="432" cy="144"/>
          </a:xfrm>
        </p:grpSpPr>
        <p:sp>
          <p:nvSpPr>
            <p:cNvPr id="27" name="Oval 26">
              <a:extLst>
                <a:ext uri="{FF2B5EF4-FFF2-40B4-BE49-F238E27FC236}">
                  <a16:creationId xmlns:a16="http://schemas.microsoft.com/office/drawing/2014/main" id="{2E8110A5-2D10-E02E-C485-BB0739B2FACA}"/>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28" name="Oval 27">
              <a:extLst>
                <a:ext uri="{FF2B5EF4-FFF2-40B4-BE49-F238E27FC236}">
                  <a16:creationId xmlns:a16="http://schemas.microsoft.com/office/drawing/2014/main" id="{F029D9C2-C45A-8689-325B-94EC0855742A}"/>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29" name="Line 31">
              <a:extLst>
                <a:ext uri="{FF2B5EF4-FFF2-40B4-BE49-F238E27FC236}">
                  <a16:creationId xmlns:a16="http://schemas.microsoft.com/office/drawing/2014/main" id="{153097E6-14D4-F6F7-DE93-63C553AF226F}"/>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30" name="Line 32">
              <a:extLst>
                <a:ext uri="{FF2B5EF4-FFF2-40B4-BE49-F238E27FC236}">
                  <a16:creationId xmlns:a16="http://schemas.microsoft.com/office/drawing/2014/main" id="{720D8B70-A497-C77E-BB44-C50979A76472}"/>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31" name="Line 33">
            <a:extLst>
              <a:ext uri="{FF2B5EF4-FFF2-40B4-BE49-F238E27FC236}">
                <a16:creationId xmlns:a16="http://schemas.microsoft.com/office/drawing/2014/main" id="{A485D98A-EDC5-8EF6-BE6E-79854A989451}"/>
              </a:ext>
            </a:extLst>
          </p:cNvPr>
          <p:cNvSpPr>
            <a:spLocks noChangeShapeType="1"/>
          </p:cNvSpPr>
          <p:nvPr/>
        </p:nvSpPr>
        <p:spPr bwMode="auto">
          <a:xfrm>
            <a:off x="3740128" y="4423376"/>
            <a:ext cx="1689550" cy="0"/>
          </a:xfrm>
          <a:prstGeom prst="line">
            <a:avLst/>
          </a:prstGeom>
          <a:noFill/>
          <a:ln w="28575">
            <a:solidFill>
              <a:srgbClr val="0000FF"/>
            </a:solidFill>
            <a:round/>
            <a:headEnd/>
            <a:tailEnd/>
          </a:ln>
          <a:effectLst/>
        </p:spPr>
        <p:txBody>
          <a:bodyPr/>
          <a:lstStyle/>
          <a:p>
            <a:endParaRPr lang="en-GB" sz="1396"/>
          </a:p>
        </p:txBody>
      </p:sp>
      <p:sp>
        <p:nvSpPr>
          <p:cNvPr id="32" name="Oval 31">
            <a:extLst>
              <a:ext uri="{FF2B5EF4-FFF2-40B4-BE49-F238E27FC236}">
                <a16:creationId xmlns:a16="http://schemas.microsoft.com/office/drawing/2014/main" id="{CD092CFE-9479-EA5A-C3A4-492F107FF914}"/>
              </a:ext>
            </a:extLst>
          </p:cNvPr>
          <p:cNvSpPr>
            <a:spLocks noChangeArrowheads="1"/>
          </p:cNvSpPr>
          <p:nvPr/>
        </p:nvSpPr>
        <p:spPr bwMode="auto">
          <a:xfrm>
            <a:off x="6446259" y="4906330"/>
            <a:ext cx="194765" cy="147263"/>
          </a:xfrm>
          <a:prstGeom prst="ellipse">
            <a:avLst/>
          </a:prstGeom>
          <a:solidFill>
            <a:srgbClr val="00B050"/>
          </a:solidFill>
          <a:ln w="9525">
            <a:solidFill>
              <a:schemeClr val="tx1"/>
            </a:solidFill>
            <a:round/>
            <a:headEnd/>
            <a:tailEnd/>
          </a:ln>
          <a:effectLst/>
        </p:spPr>
        <p:txBody>
          <a:bodyPr wrap="none" anchor="ctr"/>
          <a:lstStyle/>
          <a:p>
            <a:endParaRPr lang="en-GB" sz="1396"/>
          </a:p>
        </p:txBody>
      </p:sp>
      <p:sp>
        <p:nvSpPr>
          <p:cNvPr id="33" name="Line 35">
            <a:extLst>
              <a:ext uri="{FF2B5EF4-FFF2-40B4-BE49-F238E27FC236}">
                <a16:creationId xmlns:a16="http://schemas.microsoft.com/office/drawing/2014/main" id="{6A561AC0-0744-BB1F-E3F1-A3446BEBBCD1}"/>
              </a:ext>
            </a:extLst>
          </p:cNvPr>
          <p:cNvSpPr>
            <a:spLocks noChangeShapeType="1"/>
          </p:cNvSpPr>
          <p:nvPr/>
        </p:nvSpPr>
        <p:spPr bwMode="auto">
          <a:xfrm>
            <a:off x="3740128" y="4472464"/>
            <a:ext cx="0" cy="878819"/>
          </a:xfrm>
          <a:prstGeom prst="line">
            <a:avLst/>
          </a:prstGeom>
          <a:noFill/>
          <a:ln w="28575">
            <a:solidFill>
              <a:srgbClr val="00B050"/>
            </a:solidFill>
            <a:round/>
            <a:headEnd/>
            <a:tailEnd/>
          </a:ln>
          <a:effectLst/>
        </p:spPr>
        <p:txBody>
          <a:bodyPr/>
          <a:lstStyle/>
          <a:p>
            <a:endParaRPr lang="en-GB" sz="1396"/>
          </a:p>
        </p:txBody>
      </p:sp>
      <p:grpSp>
        <p:nvGrpSpPr>
          <p:cNvPr id="34" name="Group 33">
            <a:extLst>
              <a:ext uri="{FF2B5EF4-FFF2-40B4-BE49-F238E27FC236}">
                <a16:creationId xmlns:a16="http://schemas.microsoft.com/office/drawing/2014/main" id="{123FB6F3-CC38-1C03-6146-6F2E69D40A70}"/>
              </a:ext>
            </a:extLst>
          </p:cNvPr>
          <p:cNvGrpSpPr>
            <a:grpSpLocks/>
          </p:cNvGrpSpPr>
          <p:nvPr/>
        </p:nvGrpSpPr>
        <p:grpSpPr bwMode="auto">
          <a:xfrm>
            <a:off x="3610285" y="5351283"/>
            <a:ext cx="259688" cy="98175"/>
            <a:chOff x="1872" y="2976"/>
            <a:chExt cx="384" cy="96"/>
          </a:xfrm>
        </p:grpSpPr>
        <p:sp>
          <p:nvSpPr>
            <p:cNvPr id="35" name="Line 37">
              <a:extLst>
                <a:ext uri="{FF2B5EF4-FFF2-40B4-BE49-F238E27FC236}">
                  <a16:creationId xmlns:a16="http://schemas.microsoft.com/office/drawing/2014/main" id="{D04CB3C7-B30C-B037-952E-B893332978CE}"/>
                </a:ext>
              </a:extLst>
            </p:cNvPr>
            <p:cNvSpPr>
              <a:spLocks noChangeShapeType="1"/>
            </p:cNvSpPr>
            <p:nvPr/>
          </p:nvSpPr>
          <p:spPr bwMode="auto">
            <a:xfrm>
              <a:off x="1872" y="2976"/>
              <a:ext cx="384" cy="0"/>
            </a:xfrm>
            <a:prstGeom prst="line">
              <a:avLst/>
            </a:prstGeom>
            <a:noFill/>
            <a:ln w="9525">
              <a:solidFill>
                <a:srgbClr val="00B050"/>
              </a:solidFill>
              <a:round/>
              <a:headEnd/>
              <a:tailEnd/>
            </a:ln>
            <a:effectLst/>
          </p:spPr>
          <p:txBody>
            <a:bodyPr/>
            <a:lstStyle/>
            <a:p>
              <a:endParaRPr lang="en-GB" sz="1396"/>
            </a:p>
          </p:txBody>
        </p:sp>
        <p:sp>
          <p:nvSpPr>
            <p:cNvPr id="36" name="Line 38">
              <a:extLst>
                <a:ext uri="{FF2B5EF4-FFF2-40B4-BE49-F238E27FC236}">
                  <a16:creationId xmlns:a16="http://schemas.microsoft.com/office/drawing/2014/main" id="{C17151A2-4FAC-8EC4-26C8-0612FCCA637F}"/>
                </a:ext>
              </a:extLst>
            </p:cNvPr>
            <p:cNvSpPr>
              <a:spLocks noChangeShapeType="1"/>
            </p:cNvSpPr>
            <p:nvPr/>
          </p:nvSpPr>
          <p:spPr bwMode="auto">
            <a:xfrm>
              <a:off x="1968" y="3024"/>
              <a:ext cx="192" cy="0"/>
            </a:xfrm>
            <a:prstGeom prst="line">
              <a:avLst/>
            </a:prstGeom>
            <a:noFill/>
            <a:ln w="9525">
              <a:solidFill>
                <a:srgbClr val="00B050"/>
              </a:solidFill>
              <a:round/>
              <a:headEnd/>
              <a:tailEnd/>
            </a:ln>
            <a:effectLst/>
          </p:spPr>
          <p:txBody>
            <a:bodyPr/>
            <a:lstStyle/>
            <a:p>
              <a:endParaRPr lang="en-GB" sz="1396"/>
            </a:p>
          </p:txBody>
        </p:sp>
        <p:sp>
          <p:nvSpPr>
            <p:cNvPr id="37" name="Line 39">
              <a:extLst>
                <a:ext uri="{FF2B5EF4-FFF2-40B4-BE49-F238E27FC236}">
                  <a16:creationId xmlns:a16="http://schemas.microsoft.com/office/drawing/2014/main" id="{99430049-E90F-D895-DE83-3FBECE8956E5}"/>
                </a:ext>
              </a:extLst>
            </p:cNvPr>
            <p:cNvSpPr>
              <a:spLocks noChangeShapeType="1"/>
            </p:cNvSpPr>
            <p:nvPr/>
          </p:nvSpPr>
          <p:spPr bwMode="auto">
            <a:xfrm>
              <a:off x="2016" y="3072"/>
              <a:ext cx="96" cy="0"/>
            </a:xfrm>
            <a:prstGeom prst="line">
              <a:avLst/>
            </a:prstGeom>
            <a:noFill/>
            <a:ln w="9525">
              <a:solidFill>
                <a:srgbClr val="00B050"/>
              </a:solidFill>
              <a:round/>
              <a:headEnd/>
              <a:tailEnd/>
            </a:ln>
            <a:effectLst/>
          </p:spPr>
          <p:txBody>
            <a:bodyPr/>
            <a:lstStyle/>
            <a:p>
              <a:endParaRPr lang="en-GB" sz="1396"/>
            </a:p>
          </p:txBody>
        </p:sp>
      </p:grpSp>
      <p:sp>
        <p:nvSpPr>
          <p:cNvPr id="38" name="Line 44">
            <a:extLst>
              <a:ext uri="{FF2B5EF4-FFF2-40B4-BE49-F238E27FC236}">
                <a16:creationId xmlns:a16="http://schemas.microsoft.com/office/drawing/2014/main" id="{CD141D29-3DEB-D5BB-5F8D-CF073FB84871}"/>
              </a:ext>
            </a:extLst>
          </p:cNvPr>
          <p:cNvSpPr>
            <a:spLocks noChangeShapeType="1"/>
          </p:cNvSpPr>
          <p:nvPr/>
        </p:nvSpPr>
        <p:spPr bwMode="auto">
          <a:xfrm>
            <a:off x="3740128" y="5449458"/>
            <a:ext cx="0" cy="194765"/>
          </a:xfrm>
          <a:prstGeom prst="line">
            <a:avLst/>
          </a:prstGeom>
          <a:noFill/>
          <a:ln w="28575">
            <a:solidFill>
              <a:srgbClr val="00B050"/>
            </a:solidFill>
            <a:prstDash val="dash"/>
            <a:round/>
            <a:headEnd/>
            <a:tailEnd/>
          </a:ln>
          <a:effectLst/>
        </p:spPr>
        <p:txBody>
          <a:bodyPr/>
          <a:lstStyle/>
          <a:p>
            <a:endParaRPr lang="en-GB" sz="1396"/>
          </a:p>
        </p:txBody>
      </p:sp>
      <p:sp>
        <p:nvSpPr>
          <p:cNvPr id="39" name="Line 47">
            <a:extLst>
              <a:ext uri="{FF2B5EF4-FFF2-40B4-BE49-F238E27FC236}">
                <a16:creationId xmlns:a16="http://schemas.microsoft.com/office/drawing/2014/main" id="{56A4C789-9B6B-566F-AEE0-317596729D17}"/>
              </a:ext>
            </a:extLst>
          </p:cNvPr>
          <p:cNvSpPr>
            <a:spLocks noChangeShapeType="1"/>
          </p:cNvSpPr>
          <p:nvPr/>
        </p:nvSpPr>
        <p:spPr bwMode="auto">
          <a:xfrm>
            <a:off x="2341934" y="5286360"/>
            <a:ext cx="4332340" cy="0"/>
          </a:xfrm>
          <a:prstGeom prst="line">
            <a:avLst/>
          </a:prstGeom>
          <a:noFill/>
          <a:ln w="28575">
            <a:solidFill>
              <a:srgbClr val="996633"/>
            </a:solidFill>
            <a:round/>
            <a:headEnd/>
            <a:tailEnd/>
          </a:ln>
          <a:effectLst/>
        </p:spPr>
        <p:txBody>
          <a:bodyPr/>
          <a:lstStyle/>
          <a:p>
            <a:endParaRPr lang="en-GB" sz="1396"/>
          </a:p>
        </p:txBody>
      </p:sp>
      <p:sp>
        <p:nvSpPr>
          <p:cNvPr id="40" name="Text Box 49">
            <a:extLst>
              <a:ext uri="{FF2B5EF4-FFF2-40B4-BE49-F238E27FC236}">
                <a16:creationId xmlns:a16="http://schemas.microsoft.com/office/drawing/2014/main" id="{ED1B7A6C-FDE3-E206-F7A7-7BFE180B1057}"/>
              </a:ext>
            </a:extLst>
          </p:cNvPr>
          <p:cNvSpPr txBox="1">
            <a:spLocks noChangeArrowheads="1"/>
          </p:cNvSpPr>
          <p:nvPr/>
        </p:nvSpPr>
        <p:spPr bwMode="auto">
          <a:xfrm>
            <a:off x="2964686" y="2989029"/>
            <a:ext cx="2280677" cy="583493"/>
          </a:xfrm>
          <a:prstGeom prst="rect">
            <a:avLst/>
          </a:prstGeom>
          <a:noFill/>
          <a:ln w="9525">
            <a:solidFill>
              <a:schemeClr val="accent2"/>
            </a:solidFill>
            <a:miter lim="800000"/>
            <a:headEnd/>
            <a:tailEnd/>
          </a:ln>
          <a:effectLst/>
        </p:spPr>
        <p:txBody>
          <a:bodyPr wrap="square">
            <a:spAutoFit/>
          </a:bodyPr>
          <a:lstStyle/>
          <a:p>
            <a:r>
              <a:rPr lang="en-GB" sz="1596">
                <a:solidFill>
                  <a:srgbClr val="D60093"/>
                </a:solidFill>
                <a:latin typeface="Arial" panose="020B0604020202020204" pitchFamily="34" charset="0"/>
                <a:cs typeface="Arial" panose="020B0604020202020204" pitchFamily="34" charset="0"/>
              </a:rPr>
              <a:t>Arrows symbolise the earth fault loop path</a:t>
            </a:r>
          </a:p>
        </p:txBody>
      </p:sp>
      <p:sp>
        <p:nvSpPr>
          <p:cNvPr id="41" name="Rectangle 50">
            <a:extLst>
              <a:ext uri="{FF2B5EF4-FFF2-40B4-BE49-F238E27FC236}">
                <a16:creationId xmlns:a16="http://schemas.microsoft.com/office/drawing/2014/main" id="{4235CA8B-5D7B-91A9-055D-AEA4DCC18A7B}"/>
              </a:ext>
            </a:extLst>
          </p:cNvPr>
          <p:cNvSpPr>
            <a:spLocks noChangeArrowheads="1"/>
          </p:cNvSpPr>
          <p:nvPr/>
        </p:nvSpPr>
        <p:spPr bwMode="auto">
          <a:xfrm>
            <a:off x="7206316" y="3082186"/>
            <a:ext cx="836066" cy="608048"/>
          </a:xfrm>
          <a:prstGeom prst="rect">
            <a:avLst/>
          </a:prstGeom>
          <a:noFill/>
          <a:ln w="9525">
            <a:solidFill>
              <a:schemeClr val="tx1"/>
            </a:solidFill>
            <a:miter lim="800000"/>
            <a:headEnd/>
            <a:tailEnd/>
          </a:ln>
          <a:effectLst/>
        </p:spPr>
        <p:txBody>
          <a:bodyPr wrap="none" anchor="ctr"/>
          <a:lstStyle/>
          <a:p>
            <a:endParaRPr lang="en-GB" sz="1396"/>
          </a:p>
        </p:txBody>
      </p:sp>
      <p:sp>
        <p:nvSpPr>
          <p:cNvPr id="42" name="Rectangle 51">
            <a:extLst>
              <a:ext uri="{FF2B5EF4-FFF2-40B4-BE49-F238E27FC236}">
                <a16:creationId xmlns:a16="http://schemas.microsoft.com/office/drawing/2014/main" id="{892BA454-004E-D418-ACC4-4A13476BFA74}"/>
              </a:ext>
            </a:extLst>
          </p:cNvPr>
          <p:cNvSpPr>
            <a:spLocks noChangeArrowheads="1"/>
          </p:cNvSpPr>
          <p:nvPr/>
        </p:nvSpPr>
        <p:spPr bwMode="auto">
          <a:xfrm>
            <a:off x="7510342" y="3150277"/>
            <a:ext cx="156762" cy="83923"/>
          </a:xfrm>
          <a:prstGeom prst="rect">
            <a:avLst/>
          </a:prstGeom>
          <a:solidFill>
            <a:srgbClr val="00B050"/>
          </a:solidFill>
          <a:ln w="9525">
            <a:solidFill>
              <a:schemeClr val="tx1"/>
            </a:solidFill>
            <a:miter lim="800000"/>
            <a:headEnd/>
            <a:tailEnd/>
          </a:ln>
          <a:effectLst/>
        </p:spPr>
        <p:txBody>
          <a:bodyPr wrap="none" anchor="ctr"/>
          <a:lstStyle/>
          <a:p>
            <a:endParaRPr lang="en-GB" sz="1396"/>
          </a:p>
        </p:txBody>
      </p:sp>
      <p:sp>
        <p:nvSpPr>
          <p:cNvPr id="43" name="Rectangle 52">
            <a:extLst>
              <a:ext uri="{FF2B5EF4-FFF2-40B4-BE49-F238E27FC236}">
                <a16:creationId xmlns:a16="http://schemas.microsoft.com/office/drawing/2014/main" id="{1E7CF608-3779-7AA2-B4AE-C691012751EE}"/>
              </a:ext>
            </a:extLst>
          </p:cNvPr>
          <p:cNvSpPr>
            <a:spLocks noChangeArrowheads="1"/>
          </p:cNvSpPr>
          <p:nvPr/>
        </p:nvSpPr>
        <p:spPr bwMode="auto">
          <a:xfrm>
            <a:off x="7331411" y="3487554"/>
            <a:ext cx="209017" cy="68089"/>
          </a:xfrm>
          <a:prstGeom prst="rect">
            <a:avLst/>
          </a:prstGeom>
          <a:solidFill>
            <a:srgbClr val="0000FF"/>
          </a:solidFill>
          <a:ln w="9525">
            <a:solidFill>
              <a:srgbClr val="0000FF"/>
            </a:solidFill>
            <a:miter lim="800000"/>
            <a:headEnd/>
            <a:tailEnd/>
          </a:ln>
          <a:effectLst/>
        </p:spPr>
        <p:txBody>
          <a:bodyPr wrap="none" anchor="ctr"/>
          <a:lstStyle/>
          <a:p>
            <a:endParaRPr lang="en-GB" sz="1396"/>
          </a:p>
        </p:txBody>
      </p:sp>
      <p:sp>
        <p:nvSpPr>
          <p:cNvPr id="44" name="Rectangle 53">
            <a:extLst>
              <a:ext uri="{FF2B5EF4-FFF2-40B4-BE49-F238E27FC236}">
                <a16:creationId xmlns:a16="http://schemas.microsoft.com/office/drawing/2014/main" id="{1046DFF8-69CC-A7C3-BD57-0A93E4477A69}"/>
              </a:ext>
            </a:extLst>
          </p:cNvPr>
          <p:cNvSpPr>
            <a:spLocks noChangeArrowheads="1"/>
          </p:cNvSpPr>
          <p:nvPr/>
        </p:nvSpPr>
        <p:spPr bwMode="auto">
          <a:xfrm>
            <a:off x="7708273" y="3487554"/>
            <a:ext cx="209017" cy="68089"/>
          </a:xfrm>
          <a:prstGeom prst="rect">
            <a:avLst/>
          </a:prstGeom>
          <a:solidFill>
            <a:srgbClr val="996633"/>
          </a:solidFill>
          <a:ln w="9525">
            <a:solidFill>
              <a:srgbClr val="996633"/>
            </a:solidFill>
            <a:miter lim="800000"/>
            <a:headEnd/>
            <a:tailEnd/>
          </a:ln>
          <a:effectLst/>
        </p:spPr>
        <p:txBody>
          <a:bodyPr wrap="none" anchor="ctr"/>
          <a:lstStyle/>
          <a:p>
            <a:endParaRPr lang="en-GB" sz="1396"/>
          </a:p>
        </p:txBody>
      </p:sp>
      <p:sp>
        <p:nvSpPr>
          <p:cNvPr id="45" name="Line 54">
            <a:extLst>
              <a:ext uri="{FF2B5EF4-FFF2-40B4-BE49-F238E27FC236}">
                <a16:creationId xmlns:a16="http://schemas.microsoft.com/office/drawing/2014/main" id="{F5E3AC1C-4B29-EC06-18F9-B3DAC906646C}"/>
              </a:ext>
            </a:extLst>
          </p:cNvPr>
          <p:cNvSpPr>
            <a:spLocks noChangeShapeType="1"/>
          </p:cNvSpPr>
          <p:nvPr/>
        </p:nvSpPr>
        <p:spPr bwMode="auto">
          <a:xfrm>
            <a:off x="5914215" y="4450294"/>
            <a:ext cx="1444113" cy="0"/>
          </a:xfrm>
          <a:prstGeom prst="line">
            <a:avLst/>
          </a:prstGeom>
          <a:noFill/>
          <a:ln w="19050">
            <a:solidFill>
              <a:srgbClr val="0000FF"/>
            </a:solidFill>
            <a:round/>
            <a:headEnd/>
            <a:tailEnd/>
          </a:ln>
          <a:effectLst/>
        </p:spPr>
        <p:txBody>
          <a:bodyPr/>
          <a:lstStyle/>
          <a:p>
            <a:endParaRPr lang="en-GB" sz="1396"/>
          </a:p>
        </p:txBody>
      </p:sp>
      <p:sp>
        <p:nvSpPr>
          <p:cNvPr id="46" name="Line 55">
            <a:extLst>
              <a:ext uri="{FF2B5EF4-FFF2-40B4-BE49-F238E27FC236}">
                <a16:creationId xmlns:a16="http://schemas.microsoft.com/office/drawing/2014/main" id="{E49298B5-F0A5-0A16-8A29-ECF72283280B}"/>
              </a:ext>
            </a:extLst>
          </p:cNvPr>
          <p:cNvSpPr>
            <a:spLocks noChangeShapeType="1"/>
          </p:cNvSpPr>
          <p:nvPr/>
        </p:nvSpPr>
        <p:spPr bwMode="auto">
          <a:xfrm flipV="1">
            <a:off x="7358328" y="3538222"/>
            <a:ext cx="0" cy="912072"/>
          </a:xfrm>
          <a:prstGeom prst="line">
            <a:avLst/>
          </a:prstGeom>
          <a:noFill/>
          <a:ln w="19050">
            <a:solidFill>
              <a:srgbClr val="0000FF"/>
            </a:solidFill>
            <a:round/>
            <a:headEnd/>
            <a:tailEnd/>
          </a:ln>
          <a:effectLst/>
        </p:spPr>
        <p:txBody>
          <a:bodyPr/>
          <a:lstStyle/>
          <a:p>
            <a:endParaRPr lang="en-GB" sz="1396"/>
          </a:p>
        </p:txBody>
      </p:sp>
      <p:sp>
        <p:nvSpPr>
          <p:cNvPr id="47" name="Line 56">
            <a:extLst>
              <a:ext uri="{FF2B5EF4-FFF2-40B4-BE49-F238E27FC236}">
                <a16:creationId xmlns:a16="http://schemas.microsoft.com/office/drawing/2014/main" id="{BDC5386C-D238-86A6-111E-A5F820630B74}"/>
              </a:ext>
            </a:extLst>
          </p:cNvPr>
          <p:cNvSpPr>
            <a:spLocks noChangeShapeType="1"/>
          </p:cNvSpPr>
          <p:nvPr/>
        </p:nvSpPr>
        <p:spPr bwMode="auto">
          <a:xfrm>
            <a:off x="6066227" y="3766240"/>
            <a:ext cx="1748137" cy="0"/>
          </a:xfrm>
          <a:prstGeom prst="line">
            <a:avLst/>
          </a:prstGeom>
          <a:noFill/>
          <a:ln w="19050">
            <a:solidFill>
              <a:srgbClr val="996633"/>
            </a:solidFill>
            <a:round/>
            <a:headEnd/>
            <a:tailEnd/>
          </a:ln>
          <a:effectLst/>
        </p:spPr>
        <p:txBody>
          <a:bodyPr/>
          <a:lstStyle/>
          <a:p>
            <a:endParaRPr lang="en-GB" sz="1396"/>
          </a:p>
        </p:txBody>
      </p:sp>
      <p:sp>
        <p:nvSpPr>
          <p:cNvPr id="48" name="Line 57">
            <a:extLst>
              <a:ext uri="{FF2B5EF4-FFF2-40B4-BE49-F238E27FC236}">
                <a16:creationId xmlns:a16="http://schemas.microsoft.com/office/drawing/2014/main" id="{5E76810A-F8C3-A5A9-152B-E5A964B92A29}"/>
              </a:ext>
            </a:extLst>
          </p:cNvPr>
          <p:cNvSpPr>
            <a:spLocks noChangeShapeType="1"/>
          </p:cNvSpPr>
          <p:nvPr/>
        </p:nvSpPr>
        <p:spPr bwMode="auto">
          <a:xfrm flipV="1">
            <a:off x="7814364" y="3538222"/>
            <a:ext cx="0" cy="228018"/>
          </a:xfrm>
          <a:prstGeom prst="line">
            <a:avLst/>
          </a:prstGeom>
          <a:noFill/>
          <a:ln w="19050">
            <a:solidFill>
              <a:srgbClr val="996633"/>
            </a:solidFill>
            <a:round/>
            <a:headEnd/>
            <a:tailEnd/>
          </a:ln>
          <a:effectLst/>
        </p:spPr>
        <p:txBody>
          <a:bodyPr/>
          <a:lstStyle/>
          <a:p>
            <a:endParaRPr lang="en-GB" sz="1396"/>
          </a:p>
        </p:txBody>
      </p:sp>
      <p:sp>
        <p:nvSpPr>
          <p:cNvPr id="49" name="Line 58">
            <a:extLst>
              <a:ext uri="{FF2B5EF4-FFF2-40B4-BE49-F238E27FC236}">
                <a16:creationId xmlns:a16="http://schemas.microsoft.com/office/drawing/2014/main" id="{EB7FDD3F-7E8D-AB55-8B63-8CE721496AFA}"/>
              </a:ext>
            </a:extLst>
          </p:cNvPr>
          <p:cNvSpPr>
            <a:spLocks noChangeShapeType="1"/>
          </p:cNvSpPr>
          <p:nvPr/>
        </p:nvSpPr>
        <p:spPr bwMode="auto">
          <a:xfrm>
            <a:off x="7586346" y="3234199"/>
            <a:ext cx="0" cy="1748137"/>
          </a:xfrm>
          <a:prstGeom prst="line">
            <a:avLst/>
          </a:prstGeom>
          <a:noFill/>
          <a:ln w="28575">
            <a:solidFill>
              <a:srgbClr val="009900"/>
            </a:solidFill>
            <a:round/>
            <a:headEnd/>
            <a:tailEnd/>
          </a:ln>
          <a:effectLst/>
        </p:spPr>
        <p:txBody>
          <a:bodyPr/>
          <a:lstStyle/>
          <a:p>
            <a:endParaRPr lang="en-GB" sz="1396"/>
          </a:p>
        </p:txBody>
      </p:sp>
      <p:sp>
        <p:nvSpPr>
          <p:cNvPr id="50" name="Line 59">
            <a:extLst>
              <a:ext uri="{FF2B5EF4-FFF2-40B4-BE49-F238E27FC236}">
                <a16:creationId xmlns:a16="http://schemas.microsoft.com/office/drawing/2014/main" id="{868CFAEA-E6A9-82A0-F910-25D3209F240E}"/>
              </a:ext>
            </a:extLst>
          </p:cNvPr>
          <p:cNvSpPr>
            <a:spLocks noChangeShapeType="1"/>
          </p:cNvSpPr>
          <p:nvPr/>
        </p:nvSpPr>
        <p:spPr bwMode="auto">
          <a:xfrm>
            <a:off x="6598268" y="4982336"/>
            <a:ext cx="988078" cy="0"/>
          </a:xfrm>
          <a:prstGeom prst="line">
            <a:avLst/>
          </a:prstGeom>
          <a:noFill/>
          <a:ln w="28575">
            <a:solidFill>
              <a:srgbClr val="009900"/>
            </a:solidFill>
            <a:round/>
            <a:headEnd/>
            <a:tailEnd/>
          </a:ln>
          <a:effectLst/>
        </p:spPr>
        <p:txBody>
          <a:bodyPr/>
          <a:lstStyle/>
          <a:p>
            <a:endParaRPr lang="en-GB" sz="1396"/>
          </a:p>
        </p:txBody>
      </p:sp>
      <p:sp>
        <p:nvSpPr>
          <p:cNvPr id="51" name="Line 60">
            <a:extLst>
              <a:ext uri="{FF2B5EF4-FFF2-40B4-BE49-F238E27FC236}">
                <a16:creationId xmlns:a16="http://schemas.microsoft.com/office/drawing/2014/main" id="{D3D6E925-ED81-C4CC-2CEC-874DEB080EBC}"/>
              </a:ext>
            </a:extLst>
          </p:cNvPr>
          <p:cNvSpPr>
            <a:spLocks noChangeShapeType="1"/>
          </p:cNvSpPr>
          <p:nvPr/>
        </p:nvSpPr>
        <p:spPr bwMode="auto">
          <a:xfrm>
            <a:off x="7515407" y="4065197"/>
            <a:ext cx="0" cy="760060"/>
          </a:xfrm>
          <a:prstGeom prst="line">
            <a:avLst/>
          </a:prstGeom>
          <a:noFill/>
          <a:ln w="9525">
            <a:solidFill>
              <a:srgbClr val="D60093"/>
            </a:solidFill>
            <a:round/>
            <a:headEnd/>
            <a:tailEnd type="triangle" w="med" len="med"/>
          </a:ln>
          <a:effectLst/>
        </p:spPr>
        <p:txBody>
          <a:bodyPr/>
          <a:lstStyle/>
          <a:p>
            <a:endParaRPr lang="en-GB" sz="1396"/>
          </a:p>
        </p:txBody>
      </p:sp>
      <p:sp>
        <p:nvSpPr>
          <p:cNvPr id="52" name="Line 61">
            <a:extLst>
              <a:ext uri="{FF2B5EF4-FFF2-40B4-BE49-F238E27FC236}">
                <a16:creationId xmlns:a16="http://schemas.microsoft.com/office/drawing/2014/main" id="{FC0CF164-29AC-5CDD-AA98-78293FF12F45}"/>
              </a:ext>
            </a:extLst>
          </p:cNvPr>
          <p:cNvSpPr>
            <a:spLocks noChangeShapeType="1"/>
          </p:cNvSpPr>
          <p:nvPr/>
        </p:nvSpPr>
        <p:spPr bwMode="auto">
          <a:xfrm flipH="1">
            <a:off x="5990221" y="5134348"/>
            <a:ext cx="1368108" cy="0"/>
          </a:xfrm>
          <a:prstGeom prst="line">
            <a:avLst/>
          </a:prstGeom>
          <a:noFill/>
          <a:ln w="9525">
            <a:solidFill>
              <a:srgbClr val="D60093"/>
            </a:solidFill>
            <a:round/>
            <a:headEnd/>
            <a:tailEnd type="triangle" w="med" len="med"/>
          </a:ln>
          <a:effectLst/>
        </p:spPr>
        <p:txBody>
          <a:bodyPr/>
          <a:lstStyle/>
          <a:p>
            <a:endParaRPr lang="en-GB" sz="1396"/>
          </a:p>
        </p:txBody>
      </p:sp>
      <p:sp>
        <p:nvSpPr>
          <p:cNvPr id="53" name="Line 63">
            <a:extLst>
              <a:ext uri="{FF2B5EF4-FFF2-40B4-BE49-F238E27FC236}">
                <a16:creationId xmlns:a16="http://schemas.microsoft.com/office/drawing/2014/main" id="{0AC24884-7974-5056-E2E4-CE2AB889EE8C}"/>
              </a:ext>
            </a:extLst>
          </p:cNvPr>
          <p:cNvSpPr>
            <a:spLocks noChangeShapeType="1"/>
          </p:cNvSpPr>
          <p:nvPr/>
        </p:nvSpPr>
        <p:spPr bwMode="auto">
          <a:xfrm flipH="1">
            <a:off x="4356092" y="5081144"/>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54" name="Line 66">
            <a:extLst>
              <a:ext uri="{FF2B5EF4-FFF2-40B4-BE49-F238E27FC236}">
                <a16:creationId xmlns:a16="http://schemas.microsoft.com/office/drawing/2014/main" id="{D4B6A734-76F7-54C0-F81E-7EBEF956F7A6}"/>
              </a:ext>
            </a:extLst>
          </p:cNvPr>
          <p:cNvSpPr>
            <a:spLocks noChangeShapeType="1"/>
          </p:cNvSpPr>
          <p:nvPr/>
        </p:nvSpPr>
        <p:spPr bwMode="auto">
          <a:xfrm>
            <a:off x="4894556" y="3538222"/>
            <a:ext cx="335605" cy="0"/>
          </a:xfrm>
          <a:prstGeom prst="line">
            <a:avLst/>
          </a:prstGeom>
          <a:noFill/>
          <a:ln w="9525">
            <a:solidFill>
              <a:srgbClr val="D60093"/>
            </a:solidFill>
            <a:round/>
            <a:headEnd/>
            <a:tailEnd type="triangle" w="med" len="med"/>
          </a:ln>
          <a:effectLst/>
        </p:spPr>
        <p:txBody>
          <a:bodyPr/>
          <a:lstStyle/>
          <a:p>
            <a:endParaRPr lang="en-GB" sz="1396"/>
          </a:p>
        </p:txBody>
      </p:sp>
      <p:sp>
        <p:nvSpPr>
          <p:cNvPr id="55" name="Line 67">
            <a:extLst>
              <a:ext uri="{FF2B5EF4-FFF2-40B4-BE49-F238E27FC236}">
                <a16:creationId xmlns:a16="http://schemas.microsoft.com/office/drawing/2014/main" id="{FFE62BC6-2423-C272-3E92-BF8B5D93C8F9}"/>
              </a:ext>
            </a:extLst>
          </p:cNvPr>
          <p:cNvSpPr>
            <a:spLocks noChangeShapeType="1"/>
          </p:cNvSpPr>
          <p:nvPr/>
        </p:nvSpPr>
        <p:spPr bwMode="auto">
          <a:xfrm>
            <a:off x="5990221" y="3538222"/>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56" name="Freeform 68">
            <a:extLst>
              <a:ext uri="{FF2B5EF4-FFF2-40B4-BE49-F238E27FC236}">
                <a16:creationId xmlns:a16="http://schemas.microsoft.com/office/drawing/2014/main" id="{EFD61C50-80C3-1E6A-6683-67A5DCCF54CE}"/>
              </a:ext>
            </a:extLst>
          </p:cNvPr>
          <p:cNvSpPr>
            <a:spLocks/>
          </p:cNvSpPr>
          <p:nvPr/>
        </p:nvSpPr>
        <p:spPr bwMode="auto">
          <a:xfrm>
            <a:off x="7415333" y="3538223"/>
            <a:ext cx="799260" cy="1626211"/>
          </a:xfrm>
          <a:custGeom>
            <a:avLst/>
            <a:gdLst/>
            <a:ahLst/>
            <a:cxnLst>
              <a:cxn ang="0">
                <a:pos x="411" y="914"/>
              </a:cxn>
              <a:cxn ang="0">
                <a:pos x="391" y="377"/>
              </a:cxn>
              <a:cxn ang="0">
                <a:pos x="322" y="288"/>
              </a:cxn>
              <a:cxn ang="0">
                <a:pos x="53" y="149"/>
              </a:cxn>
              <a:cxn ang="0">
                <a:pos x="24" y="79"/>
              </a:cxn>
              <a:cxn ang="0">
                <a:pos x="4" y="50"/>
              </a:cxn>
              <a:cxn ang="0">
                <a:pos x="4" y="0"/>
              </a:cxn>
            </a:cxnLst>
            <a:rect l="0" t="0" r="r" b="b"/>
            <a:pathLst>
              <a:path w="411" h="914">
                <a:moveTo>
                  <a:pt x="411" y="914"/>
                </a:moveTo>
                <a:cubicBezTo>
                  <a:pt x="404" y="735"/>
                  <a:pt x="400" y="556"/>
                  <a:pt x="391" y="377"/>
                </a:cubicBezTo>
                <a:cubicBezTo>
                  <a:pt x="389" y="334"/>
                  <a:pt x="350" y="312"/>
                  <a:pt x="322" y="288"/>
                </a:cubicBezTo>
                <a:cubicBezTo>
                  <a:pt x="241" y="218"/>
                  <a:pt x="131" y="227"/>
                  <a:pt x="53" y="149"/>
                </a:cubicBezTo>
                <a:cubicBezTo>
                  <a:pt x="42" y="126"/>
                  <a:pt x="35" y="102"/>
                  <a:pt x="24" y="79"/>
                </a:cubicBezTo>
                <a:cubicBezTo>
                  <a:pt x="19" y="69"/>
                  <a:pt x="7" y="61"/>
                  <a:pt x="4" y="50"/>
                </a:cubicBezTo>
                <a:cubicBezTo>
                  <a:pt x="0" y="34"/>
                  <a:pt x="4" y="17"/>
                  <a:pt x="4" y="0"/>
                </a:cubicBezTo>
              </a:path>
            </a:pathLst>
          </a:custGeom>
          <a:noFill/>
          <a:ln w="28575" cmpd="sng">
            <a:solidFill>
              <a:srgbClr val="0077E3"/>
            </a:solidFill>
            <a:round/>
            <a:headEnd type="none" w="med" len="med"/>
            <a:tailEnd type="triangle" w="med" len="med"/>
          </a:ln>
          <a:effectLst/>
        </p:spPr>
        <p:txBody>
          <a:bodyPr/>
          <a:lstStyle/>
          <a:p>
            <a:endParaRPr lang="en-GB" sz="1396"/>
          </a:p>
        </p:txBody>
      </p:sp>
      <p:sp>
        <p:nvSpPr>
          <p:cNvPr id="57" name="Freeform 69">
            <a:extLst>
              <a:ext uri="{FF2B5EF4-FFF2-40B4-BE49-F238E27FC236}">
                <a16:creationId xmlns:a16="http://schemas.microsoft.com/office/drawing/2014/main" id="{6CADF72B-7E96-BBAD-E444-CA21E5422B49}"/>
              </a:ext>
            </a:extLst>
          </p:cNvPr>
          <p:cNvSpPr>
            <a:spLocks/>
          </p:cNvSpPr>
          <p:nvPr/>
        </p:nvSpPr>
        <p:spPr bwMode="auto">
          <a:xfrm>
            <a:off x="7831785" y="3538224"/>
            <a:ext cx="643832" cy="1539611"/>
          </a:xfrm>
          <a:custGeom>
            <a:avLst/>
            <a:gdLst/>
            <a:ahLst/>
            <a:cxnLst>
              <a:cxn ang="0">
                <a:pos x="516" y="904"/>
              </a:cxn>
              <a:cxn ang="0">
                <a:pos x="477" y="477"/>
              </a:cxn>
              <a:cxn ang="0">
                <a:pos x="248" y="199"/>
              </a:cxn>
              <a:cxn ang="0">
                <a:pos x="159" y="149"/>
              </a:cxn>
              <a:cxn ang="0">
                <a:pos x="30" y="50"/>
              </a:cxn>
              <a:cxn ang="0">
                <a:pos x="0" y="0"/>
              </a:cxn>
            </a:cxnLst>
            <a:rect l="0" t="0" r="r" b="b"/>
            <a:pathLst>
              <a:path w="523" h="904">
                <a:moveTo>
                  <a:pt x="516" y="904"/>
                </a:moveTo>
                <a:cubicBezTo>
                  <a:pt x="505" y="762"/>
                  <a:pt x="523" y="612"/>
                  <a:pt x="477" y="477"/>
                </a:cubicBezTo>
                <a:cubicBezTo>
                  <a:pt x="446" y="385"/>
                  <a:pt x="315" y="264"/>
                  <a:pt x="248" y="199"/>
                </a:cubicBezTo>
                <a:cubicBezTo>
                  <a:pt x="222" y="174"/>
                  <a:pt x="187" y="172"/>
                  <a:pt x="159" y="149"/>
                </a:cubicBezTo>
                <a:cubicBezTo>
                  <a:pt x="117" y="114"/>
                  <a:pt x="82" y="67"/>
                  <a:pt x="30" y="50"/>
                </a:cubicBezTo>
                <a:cubicBezTo>
                  <a:pt x="6" y="14"/>
                  <a:pt x="15" y="31"/>
                  <a:pt x="0" y="0"/>
                </a:cubicBezTo>
              </a:path>
            </a:pathLst>
          </a:custGeom>
          <a:noFill/>
          <a:ln w="28575" cmpd="sng">
            <a:solidFill>
              <a:srgbClr val="945200"/>
            </a:solidFill>
            <a:round/>
            <a:headEnd type="none" w="med" len="med"/>
            <a:tailEnd type="triangle" w="med" len="med"/>
          </a:ln>
          <a:effectLst/>
        </p:spPr>
        <p:txBody>
          <a:bodyPr/>
          <a:lstStyle/>
          <a:p>
            <a:endParaRPr lang="en-GB" sz="1396"/>
          </a:p>
        </p:txBody>
      </p:sp>
      <p:sp>
        <p:nvSpPr>
          <p:cNvPr id="58" name="Freeform 70">
            <a:extLst>
              <a:ext uri="{FF2B5EF4-FFF2-40B4-BE49-F238E27FC236}">
                <a16:creationId xmlns:a16="http://schemas.microsoft.com/office/drawing/2014/main" id="{9F33E451-87ED-F832-6EBC-385AC41C2294}"/>
              </a:ext>
            </a:extLst>
          </p:cNvPr>
          <p:cNvSpPr>
            <a:spLocks/>
          </p:cNvSpPr>
          <p:nvPr/>
        </p:nvSpPr>
        <p:spPr bwMode="auto">
          <a:xfrm>
            <a:off x="7610099" y="3132859"/>
            <a:ext cx="1038152" cy="1920734"/>
          </a:xfrm>
          <a:custGeom>
            <a:avLst/>
            <a:gdLst/>
            <a:ahLst/>
            <a:cxnLst>
              <a:cxn ang="0">
                <a:pos x="824" y="1170"/>
              </a:cxn>
              <a:cxn ang="0">
                <a:pos x="804" y="435"/>
              </a:cxn>
              <a:cxn ang="0">
                <a:pos x="735" y="306"/>
              </a:cxn>
              <a:cxn ang="0">
                <a:pos x="556" y="186"/>
              </a:cxn>
              <a:cxn ang="0">
                <a:pos x="357" y="67"/>
              </a:cxn>
              <a:cxn ang="0">
                <a:pos x="0" y="18"/>
              </a:cxn>
            </a:cxnLst>
            <a:rect l="0" t="0" r="r" b="b"/>
            <a:pathLst>
              <a:path w="824" h="1170">
                <a:moveTo>
                  <a:pt x="824" y="1170"/>
                </a:moveTo>
                <a:cubicBezTo>
                  <a:pt x="817" y="925"/>
                  <a:pt x="813" y="680"/>
                  <a:pt x="804" y="435"/>
                </a:cubicBezTo>
                <a:cubicBezTo>
                  <a:pt x="802" y="385"/>
                  <a:pt x="783" y="322"/>
                  <a:pt x="735" y="306"/>
                </a:cubicBezTo>
                <a:cubicBezTo>
                  <a:pt x="680" y="251"/>
                  <a:pt x="633" y="205"/>
                  <a:pt x="556" y="186"/>
                </a:cubicBezTo>
                <a:cubicBezTo>
                  <a:pt x="482" y="143"/>
                  <a:pt x="441" y="84"/>
                  <a:pt x="357" y="67"/>
                </a:cubicBezTo>
                <a:cubicBezTo>
                  <a:pt x="260" y="0"/>
                  <a:pt x="108" y="18"/>
                  <a:pt x="0" y="18"/>
                </a:cubicBezTo>
              </a:path>
            </a:pathLst>
          </a:custGeom>
          <a:noFill/>
          <a:ln w="28575" cmpd="sng">
            <a:solidFill>
              <a:srgbClr val="009900"/>
            </a:solidFill>
            <a:round/>
            <a:headEnd type="none" w="med" len="med"/>
            <a:tailEnd type="triangle" w="med" len="med"/>
          </a:ln>
          <a:effectLst/>
        </p:spPr>
        <p:txBody>
          <a:bodyPr/>
          <a:lstStyle/>
          <a:p>
            <a:endParaRPr lang="en-GB" sz="1396"/>
          </a:p>
        </p:txBody>
      </p:sp>
      <p:sp>
        <p:nvSpPr>
          <p:cNvPr id="59" name="Line 71">
            <a:extLst>
              <a:ext uri="{FF2B5EF4-FFF2-40B4-BE49-F238E27FC236}">
                <a16:creationId xmlns:a16="http://schemas.microsoft.com/office/drawing/2014/main" id="{2C6219E5-71A0-EED0-0CDC-A5CDCB6724BF}"/>
              </a:ext>
            </a:extLst>
          </p:cNvPr>
          <p:cNvSpPr>
            <a:spLocks noChangeShapeType="1"/>
          </p:cNvSpPr>
          <p:nvPr/>
        </p:nvSpPr>
        <p:spPr bwMode="auto">
          <a:xfrm flipH="1" flipV="1">
            <a:off x="8027181" y="3127790"/>
            <a:ext cx="684054" cy="456036"/>
          </a:xfrm>
          <a:prstGeom prst="line">
            <a:avLst/>
          </a:prstGeom>
          <a:noFill/>
          <a:ln w="9525">
            <a:solidFill>
              <a:srgbClr val="FF33CC"/>
            </a:solidFill>
            <a:round/>
            <a:headEnd/>
            <a:tailEnd type="triangle" w="med" len="med"/>
          </a:ln>
          <a:effectLst/>
        </p:spPr>
        <p:txBody>
          <a:bodyPr/>
          <a:lstStyle/>
          <a:p>
            <a:endParaRPr lang="en-GB" sz="1396"/>
          </a:p>
        </p:txBody>
      </p:sp>
      <p:sp>
        <p:nvSpPr>
          <p:cNvPr id="60" name="Line 72">
            <a:extLst>
              <a:ext uri="{FF2B5EF4-FFF2-40B4-BE49-F238E27FC236}">
                <a16:creationId xmlns:a16="http://schemas.microsoft.com/office/drawing/2014/main" id="{470DA893-5DCE-F578-7554-F833C48A2E7A}"/>
              </a:ext>
            </a:extLst>
          </p:cNvPr>
          <p:cNvSpPr>
            <a:spLocks noChangeShapeType="1"/>
          </p:cNvSpPr>
          <p:nvPr/>
        </p:nvSpPr>
        <p:spPr bwMode="auto">
          <a:xfrm flipV="1">
            <a:off x="8711235" y="3925853"/>
            <a:ext cx="0" cy="760060"/>
          </a:xfrm>
          <a:prstGeom prst="line">
            <a:avLst/>
          </a:prstGeom>
          <a:noFill/>
          <a:ln w="9525">
            <a:solidFill>
              <a:srgbClr val="FF33CC"/>
            </a:solidFill>
            <a:round/>
            <a:headEnd/>
            <a:tailEnd type="triangle" w="med" len="med"/>
          </a:ln>
          <a:effectLst/>
        </p:spPr>
        <p:txBody>
          <a:bodyPr/>
          <a:lstStyle/>
          <a:p>
            <a:endParaRPr lang="en-GB" sz="1396"/>
          </a:p>
        </p:txBody>
      </p:sp>
      <p:sp>
        <p:nvSpPr>
          <p:cNvPr id="61" name="Line 73">
            <a:extLst>
              <a:ext uri="{FF2B5EF4-FFF2-40B4-BE49-F238E27FC236}">
                <a16:creationId xmlns:a16="http://schemas.microsoft.com/office/drawing/2014/main" id="{F52C9A36-AD3A-6CCE-EC76-BAA738C28B3B}"/>
              </a:ext>
            </a:extLst>
          </p:cNvPr>
          <p:cNvSpPr>
            <a:spLocks noChangeShapeType="1"/>
          </p:cNvSpPr>
          <p:nvPr/>
        </p:nvSpPr>
        <p:spPr bwMode="auto">
          <a:xfrm>
            <a:off x="8247598" y="3895450"/>
            <a:ext cx="228018" cy="532042"/>
          </a:xfrm>
          <a:prstGeom prst="line">
            <a:avLst/>
          </a:prstGeom>
          <a:noFill/>
          <a:ln w="9525">
            <a:solidFill>
              <a:srgbClr val="FF33CC"/>
            </a:solidFill>
            <a:round/>
            <a:headEnd/>
            <a:tailEnd type="triangle" w="med" len="med"/>
          </a:ln>
          <a:effectLst/>
        </p:spPr>
        <p:txBody>
          <a:bodyPr/>
          <a:lstStyle/>
          <a:p>
            <a:endParaRPr lang="en-GB" sz="1396"/>
          </a:p>
        </p:txBody>
      </p:sp>
      <p:sp>
        <p:nvSpPr>
          <p:cNvPr id="62" name="Rectangle 75">
            <a:extLst>
              <a:ext uri="{FF2B5EF4-FFF2-40B4-BE49-F238E27FC236}">
                <a16:creationId xmlns:a16="http://schemas.microsoft.com/office/drawing/2014/main" id="{6B38FB37-D8C8-61E9-B18E-922AF7435FD7}"/>
              </a:ext>
            </a:extLst>
          </p:cNvPr>
          <p:cNvSpPr>
            <a:spLocks noChangeArrowheads="1"/>
          </p:cNvSpPr>
          <p:nvPr/>
        </p:nvSpPr>
        <p:spPr bwMode="auto">
          <a:xfrm>
            <a:off x="6370251" y="3690237"/>
            <a:ext cx="389531" cy="194765"/>
          </a:xfrm>
          <a:prstGeom prst="rect">
            <a:avLst/>
          </a:prstGeom>
          <a:noFill/>
          <a:ln w="9525">
            <a:solidFill>
              <a:srgbClr val="FF0000"/>
            </a:solidFill>
            <a:miter lim="800000"/>
            <a:headEnd/>
            <a:tailEnd/>
          </a:ln>
          <a:effectLst/>
        </p:spPr>
        <p:txBody>
          <a:bodyPr wrap="none" anchor="ctr"/>
          <a:lstStyle/>
          <a:p>
            <a:endParaRPr lang="en-GB" sz="1396"/>
          </a:p>
        </p:txBody>
      </p:sp>
      <p:grpSp>
        <p:nvGrpSpPr>
          <p:cNvPr id="63" name="Group 76">
            <a:extLst>
              <a:ext uri="{FF2B5EF4-FFF2-40B4-BE49-F238E27FC236}">
                <a16:creationId xmlns:a16="http://schemas.microsoft.com/office/drawing/2014/main" id="{9D8D7371-0275-0515-83E1-42551B0F68A2}"/>
              </a:ext>
            </a:extLst>
          </p:cNvPr>
          <p:cNvGrpSpPr>
            <a:grpSpLocks/>
          </p:cNvGrpSpPr>
          <p:nvPr/>
        </p:nvGrpSpPr>
        <p:grpSpPr bwMode="auto">
          <a:xfrm>
            <a:off x="6294245" y="4374289"/>
            <a:ext cx="454453" cy="98175"/>
            <a:chOff x="2880" y="2016"/>
            <a:chExt cx="432" cy="144"/>
          </a:xfrm>
        </p:grpSpPr>
        <p:sp>
          <p:nvSpPr>
            <p:cNvPr id="64" name="Oval 77">
              <a:extLst>
                <a:ext uri="{FF2B5EF4-FFF2-40B4-BE49-F238E27FC236}">
                  <a16:creationId xmlns:a16="http://schemas.microsoft.com/office/drawing/2014/main" id="{CBE57B28-69C9-9436-79D2-DD143ABFF52D}"/>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65" name="Oval 78">
              <a:extLst>
                <a:ext uri="{FF2B5EF4-FFF2-40B4-BE49-F238E27FC236}">
                  <a16:creationId xmlns:a16="http://schemas.microsoft.com/office/drawing/2014/main" id="{ADA3430E-48A1-16B2-B810-9495A5519224}"/>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66" name="Line 79">
              <a:extLst>
                <a:ext uri="{FF2B5EF4-FFF2-40B4-BE49-F238E27FC236}">
                  <a16:creationId xmlns:a16="http://schemas.microsoft.com/office/drawing/2014/main" id="{1FE1DA3E-5B1F-8C9E-78B1-BC5B6B9977AA}"/>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67" name="Line 80">
              <a:extLst>
                <a:ext uri="{FF2B5EF4-FFF2-40B4-BE49-F238E27FC236}">
                  <a16:creationId xmlns:a16="http://schemas.microsoft.com/office/drawing/2014/main" id="{6BA937A1-BBB2-5898-62E1-CC278C8E40D5}"/>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68" name="Line 81">
            <a:extLst>
              <a:ext uri="{FF2B5EF4-FFF2-40B4-BE49-F238E27FC236}">
                <a16:creationId xmlns:a16="http://schemas.microsoft.com/office/drawing/2014/main" id="{58ADAC10-581C-981B-DDFD-77CEBF9A5B1B}"/>
              </a:ext>
            </a:extLst>
          </p:cNvPr>
          <p:cNvSpPr>
            <a:spLocks noChangeShapeType="1"/>
          </p:cNvSpPr>
          <p:nvPr/>
        </p:nvSpPr>
        <p:spPr bwMode="auto">
          <a:xfrm>
            <a:off x="4926137" y="4982336"/>
            <a:ext cx="1520119" cy="0"/>
          </a:xfrm>
          <a:prstGeom prst="line">
            <a:avLst/>
          </a:prstGeom>
          <a:noFill/>
          <a:ln w="28575">
            <a:solidFill>
              <a:srgbClr val="009900"/>
            </a:solidFill>
            <a:round/>
            <a:headEnd/>
            <a:tailEnd/>
          </a:ln>
          <a:effectLst/>
        </p:spPr>
        <p:txBody>
          <a:bodyPr/>
          <a:lstStyle/>
          <a:p>
            <a:endParaRPr lang="en-GB" sz="1396"/>
          </a:p>
        </p:txBody>
      </p:sp>
      <p:sp>
        <p:nvSpPr>
          <p:cNvPr id="69" name="Line 83">
            <a:extLst>
              <a:ext uri="{FF2B5EF4-FFF2-40B4-BE49-F238E27FC236}">
                <a16:creationId xmlns:a16="http://schemas.microsoft.com/office/drawing/2014/main" id="{B3BDC98E-1794-B369-7041-4C1F4D0BBA64}"/>
              </a:ext>
            </a:extLst>
          </p:cNvPr>
          <p:cNvSpPr>
            <a:spLocks noChangeShapeType="1"/>
          </p:cNvSpPr>
          <p:nvPr/>
        </p:nvSpPr>
        <p:spPr bwMode="auto">
          <a:xfrm>
            <a:off x="5914215" y="2854169"/>
            <a:ext cx="0" cy="3192251"/>
          </a:xfrm>
          <a:prstGeom prst="line">
            <a:avLst/>
          </a:prstGeom>
          <a:noFill/>
          <a:ln w="9525">
            <a:solidFill>
              <a:schemeClr val="tx1"/>
            </a:solidFill>
            <a:prstDash val="dashDot"/>
            <a:round/>
            <a:headEnd/>
            <a:tailEnd/>
          </a:ln>
          <a:effectLst/>
        </p:spPr>
        <p:txBody>
          <a:bodyPr/>
          <a:lstStyle/>
          <a:p>
            <a:endParaRPr lang="en-GB" sz="1396"/>
          </a:p>
        </p:txBody>
      </p:sp>
      <p:cxnSp>
        <p:nvCxnSpPr>
          <p:cNvPr id="70" name="Straight Connector 69">
            <a:extLst>
              <a:ext uri="{FF2B5EF4-FFF2-40B4-BE49-F238E27FC236}">
                <a16:creationId xmlns:a16="http://schemas.microsoft.com/office/drawing/2014/main" id="{BC7A19B6-CC75-A2BE-82FA-091373747ABD}"/>
              </a:ext>
            </a:extLst>
          </p:cNvPr>
          <p:cNvCxnSpPr>
            <a:stCxn id="68" idx="0"/>
          </p:cNvCxnSpPr>
          <p:nvPr/>
        </p:nvCxnSpPr>
        <p:spPr>
          <a:xfrm rot="5400000">
            <a:off x="4340892" y="4397090"/>
            <a:ext cx="1584" cy="1170492"/>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885E4F35-D93C-AE35-4444-AA31412EECCB}"/>
              </a:ext>
            </a:extLst>
          </p:cNvPr>
          <p:cNvCxnSpPr>
            <a:cxnSpLocks/>
          </p:cNvCxnSpPr>
          <p:nvPr/>
        </p:nvCxnSpPr>
        <p:spPr>
          <a:xfrm rot="5400000" flipH="1" flipV="1">
            <a:off x="3112128" y="4414825"/>
            <a:ext cx="1059017" cy="5067"/>
          </a:xfrm>
          <a:prstGeom prst="straightConnector1">
            <a:avLst/>
          </a:prstGeom>
          <a:ln>
            <a:solidFill>
              <a:srgbClr val="C20AC6"/>
            </a:solidFill>
            <a:tailEnd type="arrow"/>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2092DC01-D936-BC9B-94C7-1582A97745B7}"/>
              </a:ext>
            </a:extLst>
          </p:cNvPr>
          <p:cNvSpPr txBox="1"/>
          <p:nvPr/>
        </p:nvSpPr>
        <p:spPr>
          <a:xfrm rot="20784701">
            <a:off x="7836659" y="5321560"/>
            <a:ext cx="902411" cy="521938"/>
          </a:xfrm>
          <a:prstGeom prst="rect">
            <a:avLst/>
          </a:prstGeom>
          <a:solidFill>
            <a:schemeClr val="bg1"/>
          </a:solidFill>
        </p:spPr>
        <p:txBody>
          <a:bodyPr wrap="square" rtlCol="0">
            <a:spAutoFit/>
          </a:bodyPr>
          <a:lstStyle/>
          <a:p>
            <a:pPr algn="ctr"/>
            <a:r>
              <a:rPr lang="en-GB" sz="1396"/>
              <a:t>1.01 </a:t>
            </a:r>
            <a:r>
              <a:rPr lang="el-GR" sz="1396"/>
              <a:t>Ω</a:t>
            </a:r>
            <a:endParaRPr lang="en-US" sz="1396"/>
          </a:p>
          <a:p>
            <a:pPr algn="ctr"/>
            <a:endParaRPr lang="en-GB" sz="1396"/>
          </a:p>
        </p:txBody>
      </p:sp>
      <p:sp>
        <p:nvSpPr>
          <p:cNvPr id="75" name="TextBox 74">
            <a:extLst>
              <a:ext uri="{FF2B5EF4-FFF2-40B4-BE49-F238E27FC236}">
                <a16:creationId xmlns:a16="http://schemas.microsoft.com/office/drawing/2014/main" id="{117B314C-5B98-5693-D6A7-36D8064F8B74}"/>
              </a:ext>
            </a:extLst>
          </p:cNvPr>
          <p:cNvSpPr txBox="1"/>
          <p:nvPr/>
        </p:nvSpPr>
        <p:spPr>
          <a:xfrm>
            <a:off x="9505695" y="4794104"/>
            <a:ext cx="2441332" cy="1015663"/>
          </a:xfrm>
          <a:prstGeom prst="rect">
            <a:avLst/>
          </a:prstGeom>
          <a:noFill/>
        </p:spPr>
        <p:txBody>
          <a:bodyPr wrap="square">
            <a:spAutoFit/>
          </a:bodyPr>
          <a:lstStyle/>
          <a:p>
            <a:pPr algn="ctr"/>
            <a:r>
              <a:rPr lang="en-GB">
                <a:latin typeface="Arial" panose="020B0604020202020204" pitchFamily="34" charset="0"/>
                <a:cs typeface="Arial" panose="020B0604020202020204" pitchFamily="34" charset="0"/>
              </a:rPr>
              <a:t>E</a:t>
            </a:r>
            <a:r>
              <a:rPr lang="en-GB" sz="2000">
                <a:latin typeface="Arial" panose="020B0604020202020204" pitchFamily="34" charset="0"/>
                <a:cs typeface="Arial" panose="020B0604020202020204" pitchFamily="34" charset="0"/>
              </a:rPr>
              <a:t>arth fault loop</a:t>
            </a:r>
          </a:p>
          <a:p>
            <a:pPr algn="ctr"/>
            <a:r>
              <a:rPr lang="en-GB" sz="2000">
                <a:latin typeface="Arial" panose="020B0604020202020204" pitchFamily="34" charset="0"/>
                <a:cs typeface="Arial" panose="020B0604020202020204" pitchFamily="34" charset="0"/>
              </a:rPr>
              <a:t> impedance (EFLI) tester</a:t>
            </a:r>
            <a:endParaRPr lang="en-US"/>
          </a:p>
        </p:txBody>
      </p:sp>
    </p:spTree>
    <p:extLst>
      <p:ext uri="{BB962C8B-B14F-4D97-AF65-F5344CB8AC3E}">
        <p14:creationId xmlns:p14="http://schemas.microsoft.com/office/powerpoint/2010/main" val="1296221118"/>
      </p:ext>
    </p:extLst>
  </p:cSld>
  <p:clrMapOvr>
    <a:masterClrMapping/>
  </p:clrMapOvr>
  <p:extLst>
    <p:ext uri="{6950BFC3-D8DA-4A85-94F7-54DA5524770B}">
      <p188:commentRel xmlns:p188="http://schemas.microsoft.com/office/powerpoint/2018/8/main" r:id="rId3"/>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5CD93-BBF7-7D3D-0012-B8F09099C58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8FE81BC-67CE-012F-A38A-6CEAF98ABEDD}"/>
              </a:ext>
            </a:extLst>
          </p:cNvPr>
          <p:cNvSpPr>
            <a:spLocks noGrp="1"/>
          </p:cNvSpPr>
          <p:nvPr>
            <p:ph type="title"/>
          </p:nvPr>
        </p:nvSpPr>
        <p:spPr>
          <a:xfrm>
            <a:off x="252000" y="959222"/>
            <a:ext cx="11628452" cy="646331"/>
          </a:xfrm>
        </p:spPr>
        <p:txBody>
          <a:bodyPr/>
          <a:lstStyle/>
          <a:p>
            <a:r>
              <a:rPr lang="en-GB"/>
              <a:t>Earth fault loop impedance (Zs) on a TT supply</a:t>
            </a:r>
          </a:p>
        </p:txBody>
      </p:sp>
      <p:sp>
        <p:nvSpPr>
          <p:cNvPr id="4" name="Content Placeholder 3">
            <a:extLst>
              <a:ext uri="{FF2B5EF4-FFF2-40B4-BE49-F238E27FC236}">
                <a16:creationId xmlns:a16="http://schemas.microsoft.com/office/drawing/2014/main" id="{FC3CB8ED-C51D-A86B-79E8-642E4A05909C}"/>
              </a:ext>
            </a:extLst>
          </p:cNvPr>
          <p:cNvSpPr>
            <a:spLocks noGrp="1"/>
          </p:cNvSpPr>
          <p:nvPr>
            <p:ph sz="quarter" idx="10"/>
          </p:nvPr>
        </p:nvSpPr>
        <p:spPr>
          <a:xfrm>
            <a:off x="360000" y="1800000"/>
            <a:ext cx="11804602" cy="1045942"/>
          </a:xfrm>
        </p:spPr>
        <p:txBody>
          <a:bodyPr/>
          <a:lstStyle/>
          <a:p>
            <a:r>
              <a:rPr lang="en-GB" dirty="0">
                <a:latin typeface="Arial"/>
                <a:ea typeface="ＭＳ Ｐゴシック"/>
                <a:cs typeface="Arial"/>
              </a:rPr>
              <a:t>Zs Ω</a:t>
            </a:r>
            <a:r>
              <a:rPr lang="en-GB" b="0" i="0" dirty="0">
                <a:effectLst/>
                <a:latin typeface="Arial"/>
                <a:ea typeface="ＭＳ Ｐゴシック"/>
                <a:cs typeface="Arial"/>
              </a:rPr>
              <a:t> is the total impedance of the earth fault loop, starting and ending at the instrument.</a:t>
            </a:r>
            <a:r>
              <a:rPr lang="en-GB" dirty="0">
                <a:latin typeface="Arial"/>
                <a:ea typeface="ＭＳ Ｐゴシック"/>
                <a:cs typeface="Arial"/>
              </a:rPr>
              <a:t> </a:t>
            </a:r>
            <a:r>
              <a:rPr lang="en-GB" b="0" i="0" dirty="0">
                <a:effectLst/>
                <a:latin typeface="Arial"/>
                <a:ea typeface="ＭＳ Ｐゴシック"/>
                <a:cs typeface="Arial"/>
              </a:rPr>
              <a:t>This measurement is to be taken at the furthest point of each final circuit.</a:t>
            </a:r>
          </a:p>
          <a:p>
            <a:pPr algn="l"/>
            <a:endParaRPr lang="en-GB" b="0" i="0">
              <a:effectLst/>
              <a:latin typeface="Arial"/>
              <a:cs typeface="Arial"/>
            </a:endParaRPr>
          </a:p>
        </p:txBody>
      </p:sp>
      <p:pic>
        <p:nvPicPr>
          <p:cNvPr id="2" name="Picture 1">
            <a:extLst>
              <a:ext uri="{FF2B5EF4-FFF2-40B4-BE49-F238E27FC236}">
                <a16:creationId xmlns:a16="http://schemas.microsoft.com/office/drawing/2014/main" id="{EB31249C-BC45-0F2F-813E-81F6D844485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72047" y="4586390"/>
            <a:ext cx="2108165" cy="1134006"/>
          </a:xfrm>
          <a:prstGeom prst="rect">
            <a:avLst/>
          </a:prstGeom>
        </p:spPr>
      </p:pic>
      <p:sp>
        <p:nvSpPr>
          <p:cNvPr id="5" name="Text Box 49">
            <a:extLst>
              <a:ext uri="{FF2B5EF4-FFF2-40B4-BE49-F238E27FC236}">
                <a16:creationId xmlns:a16="http://schemas.microsoft.com/office/drawing/2014/main" id="{D8F0E750-E432-DAA5-AF52-70B309083F9D}"/>
              </a:ext>
            </a:extLst>
          </p:cNvPr>
          <p:cNvSpPr txBox="1">
            <a:spLocks noChangeArrowheads="1"/>
          </p:cNvSpPr>
          <p:nvPr/>
        </p:nvSpPr>
        <p:spPr bwMode="auto">
          <a:xfrm>
            <a:off x="3033201" y="2859732"/>
            <a:ext cx="2285492" cy="542584"/>
          </a:xfrm>
          <a:prstGeom prst="rect">
            <a:avLst/>
          </a:prstGeom>
          <a:noFill/>
          <a:ln w="9525">
            <a:solidFill>
              <a:schemeClr val="accent2"/>
            </a:solidFill>
            <a:miter lim="800000"/>
            <a:headEnd/>
            <a:tailEnd/>
          </a:ln>
          <a:effectLst/>
        </p:spPr>
        <p:txBody>
          <a:bodyPr wrap="square">
            <a:spAutoFit/>
          </a:bodyPr>
          <a:lstStyle/>
          <a:p>
            <a:r>
              <a:rPr lang="en-GB" sz="1463">
                <a:solidFill>
                  <a:srgbClr val="D60093"/>
                </a:solidFill>
                <a:latin typeface="Arial" panose="020B0604020202020204" pitchFamily="34" charset="0"/>
                <a:cs typeface="Arial" panose="020B0604020202020204" pitchFamily="34" charset="0"/>
              </a:rPr>
              <a:t>Arrows symbolises the earth fault loop path</a:t>
            </a:r>
          </a:p>
        </p:txBody>
      </p:sp>
      <p:sp>
        <p:nvSpPr>
          <p:cNvPr id="6" name="Text Box 6">
            <a:extLst>
              <a:ext uri="{FF2B5EF4-FFF2-40B4-BE49-F238E27FC236}">
                <a16:creationId xmlns:a16="http://schemas.microsoft.com/office/drawing/2014/main" id="{694ED4C7-3287-12F5-BF66-638945FB2C75}"/>
              </a:ext>
            </a:extLst>
          </p:cNvPr>
          <p:cNvSpPr txBox="1">
            <a:spLocks noChangeArrowheads="1"/>
          </p:cNvSpPr>
          <p:nvPr/>
        </p:nvSpPr>
        <p:spPr bwMode="auto">
          <a:xfrm>
            <a:off x="1449233" y="3619793"/>
            <a:ext cx="1566481" cy="829073"/>
          </a:xfrm>
          <a:prstGeom prst="rect">
            <a:avLst/>
          </a:prstGeom>
          <a:noFill/>
          <a:ln w="9525">
            <a:noFill/>
            <a:miter lim="800000"/>
            <a:headEnd/>
            <a:tailEnd/>
          </a:ln>
          <a:effectLst/>
        </p:spPr>
        <p:txBody>
          <a:bodyPr wrap="square">
            <a:spAutoFit/>
          </a:bodyPr>
          <a:lstStyle/>
          <a:p>
            <a:pPr algn="ctr">
              <a:spcBef>
                <a:spcPct val="50000"/>
              </a:spcBef>
            </a:pPr>
            <a:r>
              <a:rPr lang="en-GB" sz="1596">
                <a:latin typeface="Arial" panose="020B0604020202020204" pitchFamily="34" charset="0"/>
                <a:cs typeface="Arial" panose="020B0604020202020204" pitchFamily="34" charset="0"/>
              </a:rPr>
              <a:t>Main substation transformer</a:t>
            </a:r>
          </a:p>
        </p:txBody>
      </p:sp>
      <p:sp>
        <p:nvSpPr>
          <p:cNvPr id="7" name="Text Box 7">
            <a:extLst>
              <a:ext uri="{FF2B5EF4-FFF2-40B4-BE49-F238E27FC236}">
                <a16:creationId xmlns:a16="http://schemas.microsoft.com/office/drawing/2014/main" id="{9BB9E7C0-6E1D-78A9-9F41-BE585F1DCC0A}"/>
              </a:ext>
            </a:extLst>
          </p:cNvPr>
          <p:cNvSpPr txBox="1">
            <a:spLocks noChangeArrowheads="1"/>
          </p:cNvSpPr>
          <p:nvPr/>
        </p:nvSpPr>
        <p:spPr bwMode="auto">
          <a:xfrm>
            <a:off x="2940075" y="5525776"/>
            <a:ext cx="2702572" cy="337913"/>
          </a:xfrm>
          <a:prstGeom prst="rect">
            <a:avLst/>
          </a:prstGeom>
          <a:noFill/>
          <a:ln w="9525">
            <a:noFill/>
            <a:miter lim="800000"/>
            <a:headEnd/>
            <a:tailEnd/>
          </a:ln>
          <a:effectLst/>
        </p:spPr>
        <p:txBody>
          <a:bodyPr wrap="square">
            <a:spAutoFit/>
          </a:bodyPr>
          <a:lstStyle/>
          <a:p>
            <a:pPr>
              <a:spcBef>
                <a:spcPct val="50000"/>
              </a:spcBef>
            </a:pPr>
            <a:r>
              <a:rPr lang="en-GB" sz="1596">
                <a:solidFill>
                  <a:srgbClr val="996633"/>
                </a:solidFill>
                <a:latin typeface="Arial" panose="020B0604020202020204" pitchFamily="34" charset="0"/>
                <a:cs typeface="Arial" panose="020B0604020202020204" pitchFamily="34" charset="0"/>
              </a:rPr>
              <a:t>General mass of earth</a:t>
            </a:r>
          </a:p>
        </p:txBody>
      </p:sp>
      <p:grpSp>
        <p:nvGrpSpPr>
          <p:cNvPr id="8" name="Group 8">
            <a:extLst>
              <a:ext uri="{FF2B5EF4-FFF2-40B4-BE49-F238E27FC236}">
                <a16:creationId xmlns:a16="http://schemas.microsoft.com/office/drawing/2014/main" id="{B61BEBC2-CE03-F3D7-FA75-051D0B8BF824}"/>
              </a:ext>
            </a:extLst>
          </p:cNvPr>
          <p:cNvGrpSpPr>
            <a:grpSpLocks/>
          </p:cNvGrpSpPr>
          <p:nvPr/>
        </p:nvGrpSpPr>
        <p:grpSpPr bwMode="auto">
          <a:xfrm>
            <a:off x="3015714" y="3413944"/>
            <a:ext cx="1559706" cy="1075169"/>
            <a:chOff x="1104" y="1440"/>
            <a:chExt cx="1152" cy="1056"/>
          </a:xfrm>
        </p:grpSpPr>
        <p:grpSp>
          <p:nvGrpSpPr>
            <p:cNvPr id="9" name="Group 9">
              <a:extLst>
                <a:ext uri="{FF2B5EF4-FFF2-40B4-BE49-F238E27FC236}">
                  <a16:creationId xmlns:a16="http://schemas.microsoft.com/office/drawing/2014/main" id="{4A5FE0B8-B262-1EFD-C9C1-7F63C46FC7A8}"/>
                </a:ext>
              </a:extLst>
            </p:cNvPr>
            <p:cNvGrpSpPr>
              <a:grpSpLocks/>
            </p:cNvGrpSpPr>
            <p:nvPr/>
          </p:nvGrpSpPr>
          <p:grpSpPr bwMode="auto">
            <a:xfrm>
              <a:off x="1616" y="1440"/>
              <a:ext cx="112" cy="624"/>
              <a:chOff x="1616" y="1440"/>
              <a:chExt cx="354" cy="1920"/>
            </a:xfrm>
          </p:grpSpPr>
          <p:sp>
            <p:nvSpPr>
              <p:cNvPr id="22" name="Freeform 10">
                <a:extLst>
                  <a:ext uri="{FF2B5EF4-FFF2-40B4-BE49-F238E27FC236}">
                    <a16:creationId xmlns:a16="http://schemas.microsoft.com/office/drawing/2014/main" id="{8263EB1D-7BD4-1410-773E-4D2B6D8CE3A0}"/>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rgbClr val="996633"/>
                </a:solidFill>
                <a:round/>
                <a:headEnd/>
                <a:tailEnd/>
              </a:ln>
              <a:effectLst/>
            </p:spPr>
            <p:txBody>
              <a:bodyPr/>
              <a:lstStyle/>
              <a:p>
                <a:endParaRPr lang="en-GB" sz="1396"/>
              </a:p>
            </p:txBody>
          </p:sp>
          <p:sp>
            <p:nvSpPr>
              <p:cNvPr id="23" name="Line 11">
                <a:extLst>
                  <a:ext uri="{FF2B5EF4-FFF2-40B4-BE49-F238E27FC236}">
                    <a16:creationId xmlns:a16="http://schemas.microsoft.com/office/drawing/2014/main" id="{D8308341-CEFB-ED90-E5FC-949F330E6BAE}"/>
                  </a:ext>
                </a:extLst>
              </p:cNvPr>
              <p:cNvSpPr>
                <a:spLocks noChangeShapeType="1"/>
              </p:cNvSpPr>
              <p:nvPr/>
            </p:nvSpPr>
            <p:spPr bwMode="auto">
              <a:xfrm flipV="1">
                <a:off x="1680" y="1440"/>
                <a:ext cx="0" cy="288"/>
              </a:xfrm>
              <a:prstGeom prst="line">
                <a:avLst/>
              </a:prstGeom>
              <a:noFill/>
              <a:ln w="9525">
                <a:solidFill>
                  <a:srgbClr val="FF0000"/>
                </a:solidFill>
                <a:round/>
                <a:headEnd/>
                <a:tailEnd/>
              </a:ln>
              <a:effectLst/>
            </p:spPr>
            <p:txBody>
              <a:bodyPr/>
              <a:lstStyle/>
              <a:p>
                <a:endParaRPr lang="en-GB" sz="1396"/>
              </a:p>
            </p:txBody>
          </p:sp>
          <p:sp>
            <p:nvSpPr>
              <p:cNvPr id="24" name="Line 12">
                <a:extLst>
                  <a:ext uri="{FF2B5EF4-FFF2-40B4-BE49-F238E27FC236}">
                    <a16:creationId xmlns:a16="http://schemas.microsoft.com/office/drawing/2014/main" id="{A2031A59-8B97-83DE-EB71-F7E310CBA75C}"/>
                  </a:ext>
                </a:extLst>
              </p:cNvPr>
              <p:cNvSpPr>
                <a:spLocks noChangeShapeType="1"/>
              </p:cNvSpPr>
              <p:nvPr/>
            </p:nvSpPr>
            <p:spPr bwMode="auto">
              <a:xfrm>
                <a:off x="1728" y="2928"/>
                <a:ext cx="0" cy="432"/>
              </a:xfrm>
              <a:prstGeom prst="line">
                <a:avLst/>
              </a:prstGeom>
              <a:noFill/>
              <a:ln w="9525">
                <a:solidFill>
                  <a:srgbClr val="FF0000"/>
                </a:solidFill>
                <a:round/>
                <a:headEnd/>
                <a:tailEnd/>
              </a:ln>
              <a:effectLst/>
            </p:spPr>
            <p:txBody>
              <a:bodyPr/>
              <a:lstStyle/>
              <a:p>
                <a:endParaRPr lang="en-GB" sz="1396"/>
              </a:p>
            </p:txBody>
          </p:sp>
        </p:grpSp>
        <p:grpSp>
          <p:nvGrpSpPr>
            <p:cNvPr id="10" name="Group 13">
              <a:extLst>
                <a:ext uri="{FF2B5EF4-FFF2-40B4-BE49-F238E27FC236}">
                  <a16:creationId xmlns:a16="http://schemas.microsoft.com/office/drawing/2014/main" id="{B75DCFEB-0A4A-856D-4178-84B1BA2789F4}"/>
                </a:ext>
              </a:extLst>
            </p:cNvPr>
            <p:cNvGrpSpPr>
              <a:grpSpLocks/>
            </p:cNvGrpSpPr>
            <p:nvPr/>
          </p:nvGrpSpPr>
          <p:grpSpPr bwMode="auto">
            <a:xfrm rot="3062351">
              <a:off x="1360" y="2002"/>
              <a:ext cx="112" cy="624"/>
              <a:chOff x="1616" y="1440"/>
              <a:chExt cx="354" cy="1920"/>
            </a:xfrm>
          </p:grpSpPr>
          <p:sp>
            <p:nvSpPr>
              <p:cNvPr id="19" name="Freeform 18">
                <a:extLst>
                  <a:ext uri="{FF2B5EF4-FFF2-40B4-BE49-F238E27FC236}">
                    <a16:creationId xmlns:a16="http://schemas.microsoft.com/office/drawing/2014/main" id="{C533D4AB-F5A9-21ED-5099-2BC8B9C41CC5}"/>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bg2"/>
                </a:solidFill>
                <a:round/>
                <a:headEnd/>
                <a:tailEnd/>
              </a:ln>
              <a:effectLst/>
            </p:spPr>
            <p:txBody>
              <a:bodyPr/>
              <a:lstStyle/>
              <a:p>
                <a:endParaRPr lang="en-GB" sz="1396"/>
              </a:p>
            </p:txBody>
          </p:sp>
          <p:sp>
            <p:nvSpPr>
              <p:cNvPr id="20" name="Line 15">
                <a:extLst>
                  <a:ext uri="{FF2B5EF4-FFF2-40B4-BE49-F238E27FC236}">
                    <a16:creationId xmlns:a16="http://schemas.microsoft.com/office/drawing/2014/main" id="{2080750C-084B-4B5F-EE89-DB479F4E0E87}"/>
                  </a:ext>
                </a:extLst>
              </p:cNvPr>
              <p:cNvSpPr>
                <a:spLocks noChangeShapeType="1"/>
              </p:cNvSpPr>
              <p:nvPr/>
            </p:nvSpPr>
            <p:spPr bwMode="auto">
              <a:xfrm flipV="1">
                <a:off x="1680" y="1440"/>
                <a:ext cx="0" cy="288"/>
              </a:xfrm>
              <a:prstGeom prst="line">
                <a:avLst/>
              </a:prstGeom>
              <a:noFill/>
              <a:ln w="9525">
                <a:solidFill>
                  <a:schemeClr val="accent2"/>
                </a:solidFill>
                <a:round/>
                <a:headEnd/>
                <a:tailEnd/>
              </a:ln>
              <a:effectLst/>
            </p:spPr>
            <p:txBody>
              <a:bodyPr/>
              <a:lstStyle/>
              <a:p>
                <a:endParaRPr lang="en-GB" sz="1396"/>
              </a:p>
            </p:txBody>
          </p:sp>
          <p:sp>
            <p:nvSpPr>
              <p:cNvPr id="21" name="Line 16">
                <a:extLst>
                  <a:ext uri="{FF2B5EF4-FFF2-40B4-BE49-F238E27FC236}">
                    <a16:creationId xmlns:a16="http://schemas.microsoft.com/office/drawing/2014/main" id="{96727D01-486A-E6CC-4CBD-A91DE418124F}"/>
                  </a:ext>
                </a:extLst>
              </p:cNvPr>
              <p:cNvSpPr>
                <a:spLocks noChangeShapeType="1"/>
              </p:cNvSpPr>
              <p:nvPr/>
            </p:nvSpPr>
            <p:spPr bwMode="auto">
              <a:xfrm>
                <a:off x="1728" y="2928"/>
                <a:ext cx="0" cy="432"/>
              </a:xfrm>
              <a:prstGeom prst="line">
                <a:avLst/>
              </a:prstGeom>
              <a:noFill/>
              <a:ln w="9525">
                <a:solidFill>
                  <a:schemeClr val="accent2"/>
                </a:solidFill>
                <a:round/>
                <a:headEnd/>
                <a:tailEnd/>
              </a:ln>
              <a:effectLst/>
            </p:spPr>
            <p:txBody>
              <a:bodyPr/>
              <a:lstStyle/>
              <a:p>
                <a:endParaRPr lang="en-GB" sz="1396"/>
              </a:p>
            </p:txBody>
          </p:sp>
        </p:grpSp>
        <p:grpSp>
          <p:nvGrpSpPr>
            <p:cNvPr id="11" name="Group 17">
              <a:extLst>
                <a:ext uri="{FF2B5EF4-FFF2-40B4-BE49-F238E27FC236}">
                  <a16:creationId xmlns:a16="http://schemas.microsoft.com/office/drawing/2014/main" id="{5FDB79A1-EDA5-B546-467B-0AD96B8129F3}"/>
                </a:ext>
              </a:extLst>
            </p:cNvPr>
            <p:cNvGrpSpPr>
              <a:grpSpLocks/>
            </p:cNvGrpSpPr>
            <p:nvPr/>
          </p:nvGrpSpPr>
          <p:grpSpPr bwMode="auto">
            <a:xfrm rot="-2971507">
              <a:off x="1888" y="1952"/>
              <a:ext cx="112" cy="624"/>
              <a:chOff x="1616" y="1440"/>
              <a:chExt cx="354" cy="1920"/>
            </a:xfrm>
          </p:grpSpPr>
          <p:sp>
            <p:nvSpPr>
              <p:cNvPr id="16" name="Freeform 18">
                <a:extLst>
                  <a:ext uri="{FF2B5EF4-FFF2-40B4-BE49-F238E27FC236}">
                    <a16:creationId xmlns:a16="http://schemas.microsoft.com/office/drawing/2014/main" id="{1AA20B63-2648-5876-80D0-DC4557E828AE}"/>
                  </a:ext>
                </a:extLst>
              </p:cNvPr>
              <p:cNvSpPr>
                <a:spLocks/>
              </p:cNvSpPr>
              <p:nvPr/>
            </p:nvSpPr>
            <p:spPr bwMode="auto">
              <a:xfrm>
                <a:off x="1616" y="1717"/>
                <a:ext cx="354" cy="1237"/>
              </a:xfrm>
              <a:custGeom>
                <a:avLst/>
                <a:gdLst/>
                <a:ahLst/>
                <a:cxnLst>
                  <a:cxn ang="0">
                    <a:pos x="67" y="0"/>
                  </a:cxn>
                  <a:cxn ang="0">
                    <a:pos x="225" y="34"/>
                  </a:cxn>
                  <a:cxn ang="0">
                    <a:pos x="315" y="180"/>
                  </a:cxn>
                  <a:cxn ang="0">
                    <a:pos x="202" y="372"/>
                  </a:cxn>
                  <a:cxn ang="0">
                    <a:pos x="56" y="271"/>
                  </a:cxn>
                  <a:cxn ang="0">
                    <a:pos x="89" y="237"/>
                  </a:cxn>
                  <a:cxn ang="0">
                    <a:pos x="281" y="316"/>
                  </a:cxn>
                  <a:cxn ang="0">
                    <a:pos x="293" y="372"/>
                  </a:cxn>
                  <a:cxn ang="0">
                    <a:pos x="315" y="418"/>
                  </a:cxn>
                  <a:cxn ang="0">
                    <a:pos x="202" y="677"/>
                  </a:cxn>
                  <a:cxn ang="0">
                    <a:pos x="67" y="666"/>
                  </a:cxn>
                  <a:cxn ang="0">
                    <a:pos x="112" y="531"/>
                  </a:cxn>
                  <a:cxn ang="0">
                    <a:pos x="349" y="610"/>
                  </a:cxn>
                  <a:cxn ang="0">
                    <a:pos x="214" y="982"/>
                  </a:cxn>
                  <a:cxn ang="0">
                    <a:pos x="67" y="971"/>
                  </a:cxn>
                  <a:cxn ang="0">
                    <a:pos x="56" y="869"/>
                  </a:cxn>
                  <a:cxn ang="0">
                    <a:pos x="146" y="835"/>
                  </a:cxn>
                  <a:cxn ang="0">
                    <a:pos x="281" y="847"/>
                  </a:cxn>
                  <a:cxn ang="0">
                    <a:pos x="293" y="881"/>
                  </a:cxn>
                  <a:cxn ang="0">
                    <a:pos x="327" y="948"/>
                  </a:cxn>
                  <a:cxn ang="0">
                    <a:pos x="315" y="1186"/>
                  </a:cxn>
                  <a:cxn ang="0">
                    <a:pos x="281" y="1197"/>
                  </a:cxn>
                  <a:cxn ang="0">
                    <a:pos x="112" y="1219"/>
                  </a:cxn>
                </a:cxnLst>
                <a:rect l="0" t="0" r="r" b="b"/>
                <a:pathLst>
                  <a:path w="354" h="1237">
                    <a:moveTo>
                      <a:pt x="67" y="0"/>
                    </a:moveTo>
                    <a:cubicBezTo>
                      <a:pt x="120" y="11"/>
                      <a:pt x="174" y="16"/>
                      <a:pt x="225" y="34"/>
                    </a:cubicBezTo>
                    <a:cubicBezTo>
                      <a:pt x="274" y="51"/>
                      <a:pt x="289" y="141"/>
                      <a:pt x="315" y="180"/>
                    </a:cubicBezTo>
                    <a:cubicBezTo>
                      <a:pt x="303" y="293"/>
                      <a:pt x="305" y="323"/>
                      <a:pt x="202" y="372"/>
                    </a:cubicBezTo>
                    <a:cubicBezTo>
                      <a:pt x="133" y="366"/>
                      <a:pt x="0" y="384"/>
                      <a:pt x="56" y="271"/>
                    </a:cubicBezTo>
                    <a:cubicBezTo>
                      <a:pt x="63" y="257"/>
                      <a:pt x="78" y="248"/>
                      <a:pt x="89" y="237"/>
                    </a:cubicBezTo>
                    <a:cubicBezTo>
                      <a:pt x="216" y="247"/>
                      <a:pt x="224" y="228"/>
                      <a:pt x="281" y="316"/>
                    </a:cubicBezTo>
                    <a:cubicBezTo>
                      <a:pt x="285" y="335"/>
                      <a:pt x="287" y="354"/>
                      <a:pt x="293" y="372"/>
                    </a:cubicBezTo>
                    <a:cubicBezTo>
                      <a:pt x="298" y="388"/>
                      <a:pt x="314" y="401"/>
                      <a:pt x="315" y="418"/>
                    </a:cubicBezTo>
                    <a:cubicBezTo>
                      <a:pt x="321" y="545"/>
                      <a:pt x="311" y="625"/>
                      <a:pt x="202" y="677"/>
                    </a:cubicBezTo>
                    <a:cubicBezTo>
                      <a:pt x="157" y="673"/>
                      <a:pt x="100" y="696"/>
                      <a:pt x="67" y="666"/>
                    </a:cubicBezTo>
                    <a:cubicBezTo>
                      <a:pt x="11" y="615"/>
                      <a:pt x="85" y="557"/>
                      <a:pt x="112" y="531"/>
                    </a:cubicBezTo>
                    <a:cubicBezTo>
                      <a:pt x="240" y="547"/>
                      <a:pt x="290" y="519"/>
                      <a:pt x="349" y="610"/>
                    </a:cubicBezTo>
                    <a:cubicBezTo>
                      <a:pt x="340" y="769"/>
                      <a:pt x="354" y="892"/>
                      <a:pt x="214" y="982"/>
                    </a:cubicBezTo>
                    <a:cubicBezTo>
                      <a:pt x="165" y="978"/>
                      <a:pt x="115" y="984"/>
                      <a:pt x="67" y="971"/>
                    </a:cubicBezTo>
                    <a:cubicBezTo>
                      <a:pt x="26" y="960"/>
                      <a:pt x="51" y="880"/>
                      <a:pt x="56" y="869"/>
                    </a:cubicBezTo>
                    <a:cubicBezTo>
                      <a:pt x="69" y="844"/>
                      <a:pt x="130" y="838"/>
                      <a:pt x="146" y="835"/>
                    </a:cubicBezTo>
                    <a:cubicBezTo>
                      <a:pt x="191" y="839"/>
                      <a:pt x="238" y="834"/>
                      <a:pt x="281" y="847"/>
                    </a:cubicBezTo>
                    <a:cubicBezTo>
                      <a:pt x="292" y="851"/>
                      <a:pt x="288" y="870"/>
                      <a:pt x="293" y="881"/>
                    </a:cubicBezTo>
                    <a:cubicBezTo>
                      <a:pt x="339" y="972"/>
                      <a:pt x="295" y="861"/>
                      <a:pt x="327" y="948"/>
                    </a:cubicBezTo>
                    <a:cubicBezTo>
                      <a:pt x="323" y="1027"/>
                      <a:pt x="329" y="1108"/>
                      <a:pt x="315" y="1186"/>
                    </a:cubicBezTo>
                    <a:cubicBezTo>
                      <a:pt x="313" y="1198"/>
                      <a:pt x="292" y="1192"/>
                      <a:pt x="281" y="1197"/>
                    </a:cubicBezTo>
                    <a:cubicBezTo>
                      <a:pt x="185" y="1237"/>
                      <a:pt x="287" y="1219"/>
                      <a:pt x="112" y="1219"/>
                    </a:cubicBezTo>
                  </a:path>
                </a:pathLst>
              </a:custGeom>
              <a:noFill/>
              <a:ln w="19050" cmpd="sng">
                <a:solidFill>
                  <a:schemeClr val="tx1"/>
                </a:solidFill>
                <a:round/>
                <a:headEnd/>
                <a:tailEnd/>
              </a:ln>
              <a:effectLst/>
            </p:spPr>
            <p:txBody>
              <a:bodyPr/>
              <a:lstStyle/>
              <a:p>
                <a:endParaRPr lang="en-GB" sz="1396"/>
              </a:p>
            </p:txBody>
          </p:sp>
          <p:sp>
            <p:nvSpPr>
              <p:cNvPr id="17" name="Line 19">
                <a:extLst>
                  <a:ext uri="{FF2B5EF4-FFF2-40B4-BE49-F238E27FC236}">
                    <a16:creationId xmlns:a16="http://schemas.microsoft.com/office/drawing/2014/main" id="{510FA6A2-C47C-4C5A-8452-8514999BFA4C}"/>
                  </a:ext>
                </a:extLst>
              </p:cNvPr>
              <p:cNvSpPr>
                <a:spLocks noChangeShapeType="1"/>
              </p:cNvSpPr>
              <p:nvPr/>
            </p:nvSpPr>
            <p:spPr bwMode="auto">
              <a:xfrm flipV="1">
                <a:off x="1680" y="1440"/>
                <a:ext cx="0" cy="288"/>
              </a:xfrm>
              <a:prstGeom prst="line">
                <a:avLst/>
              </a:prstGeom>
              <a:noFill/>
              <a:ln w="9525">
                <a:solidFill>
                  <a:srgbClr val="FFFF00"/>
                </a:solidFill>
                <a:round/>
                <a:headEnd/>
                <a:tailEnd/>
              </a:ln>
              <a:effectLst/>
            </p:spPr>
            <p:txBody>
              <a:bodyPr/>
              <a:lstStyle/>
              <a:p>
                <a:endParaRPr lang="en-GB" sz="1396"/>
              </a:p>
            </p:txBody>
          </p:sp>
          <p:sp>
            <p:nvSpPr>
              <p:cNvPr id="18" name="Line 20">
                <a:extLst>
                  <a:ext uri="{FF2B5EF4-FFF2-40B4-BE49-F238E27FC236}">
                    <a16:creationId xmlns:a16="http://schemas.microsoft.com/office/drawing/2014/main" id="{2A46FA93-A949-2A50-C7C1-1ED950883CE1}"/>
                  </a:ext>
                </a:extLst>
              </p:cNvPr>
              <p:cNvSpPr>
                <a:spLocks noChangeShapeType="1"/>
              </p:cNvSpPr>
              <p:nvPr/>
            </p:nvSpPr>
            <p:spPr bwMode="auto">
              <a:xfrm>
                <a:off x="1728" y="2928"/>
                <a:ext cx="0" cy="432"/>
              </a:xfrm>
              <a:prstGeom prst="line">
                <a:avLst/>
              </a:prstGeom>
              <a:noFill/>
              <a:ln w="9525">
                <a:solidFill>
                  <a:srgbClr val="FFFF00"/>
                </a:solidFill>
                <a:round/>
                <a:headEnd/>
                <a:tailEnd/>
              </a:ln>
              <a:effectLst/>
            </p:spPr>
            <p:txBody>
              <a:bodyPr/>
              <a:lstStyle/>
              <a:p>
                <a:endParaRPr lang="en-GB" sz="1396"/>
              </a:p>
            </p:txBody>
          </p:sp>
        </p:grpSp>
        <p:sp>
          <p:nvSpPr>
            <p:cNvPr id="12" name="Oval 21">
              <a:extLst>
                <a:ext uri="{FF2B5EF4-FFF2-40B4-BE49-F238E27FC236}">
                  <a16:creationId xmlns:a16="http://schemas.microsoft.com/office/drawing/2014/main" id="{F834177B-89E5-1634-42A0-D54EF1023348}"/>
                </a:ext>
              </a:extLst>
            </p:cNvPr>
            <p:cNvSpPr>
              <a:spLocks noChangeArrowheads="1"/>
            </p:cNvSpPr>
            <p:nvPr/>
          </p:nvSpPr>
          <p:spPr bwMode="auto">
            <a:xfrm>
              <a:off x="1632" y="2016"/>
              <a:ext cx="48" cy="96"/>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3" name="Oval 22">
              <a:extLst>
                <a:ext uri="{FF2B5EF4-FFF2-40B4-BE49-F238E27FC236}">
                  <a16:creationId xmlns:a16="http://schemas.microsoft.com/office/drawing/2014/main" id="{D4BE0B3B-843F-865B-6438-0DD8120F3032}"/>
                </a:ext>
              </a:extLst>
            </p:cNvPr>
            <p:cNvSpPr>
              <a:spLocks noChangeArrowheads="1"/>
            </p:cNvSpPr>
            <p:nvPr/>
          </p:nvSpPr>
          <p:spPr bwMode="auto">
            <a:xfrm>
              <a:off x="115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4" name="Oval 23">
              <a:extLst>
                <a:ext uri="{FF2B5EF4-FFF2-40B4-BE49-F238E27FC236}">
                  <a16:creationId xmlns:a16="http://schemas.microsoft.com/office/drawing/2014/main" id="{6FD124BB-269F-577C-17B9-618D58971D60}"/>
                </a:ext>
              </a:extLst>
            </p:cNvPr>
            <p:cNvSpPr>
              <a:spLocks noChangeArrowheads="1"/>
            </p:cNvSpPr>
            <p:nvPr/>
          </p:nvSpPr>
          <p:spPr bwMode="auto">
            <a:xfrm>
              <a:off x="1632" y="1440"/>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sp>
          <p:nvSpPr>
            <p:cNvPr id="15" name="Oval 24">
              <a:extLst>
                <a:ext uri="{FF2B5EF4-FFF2-40B4-BE49-F238E27FC236}">
                  <a16:creationId xmlns:a16="http://schemas.microsoft.com/office/drawing/2014/main" id="{D7B24575-5073-28A8-DFA6-E744302DAC54}"/>
                </a:ext>
              </a:extLst>
            </p:cNvPr>
            <p:cNvSpPr>
              <a:spLocks noChangeArrowheads="1"/>
            </p:cNvSpPr>
            <p:nvPr/>
          </p:nvSpPr>
          <p:spPr bwMode="auto">
            <a:xfrm>
              <a:off x="2112" y="2448"/>
              <a:ext cx="48" cy="48"/>
            </a:xfrm>
            <a:prstGeom prst="ellipse">
              <a:avLst/>
            </a:prstGeom>
            <a:solidFill>
              <a:schemeClr val="tx1"/>
            </a:solidFill>
            <a:ln w="9525">
              <a:solidFill>
                <a:schemeClr val="tx1"/>
              </a:solidFill>
              <a:round/>
              <a:headEnd/>
              <a:tailEnd/>
            </a:ln>
            <a:effectLst/>
          </p:spPr>
          <p:txBody>
            <a:bodyPr wrap="none" anchor="ctr"/>
            <a:lstStyle/>
            <a:p>
              <a:endParaRPr lang="en-GB" sz="1396"/>
            </a:p>
          </p:txBody>
        </p:sp>
      </p:grpSp>
      <p:sp>
        <p:nvSpPr>
          <p:cNvPr id="25" name="Line 25">
            <a:extLst>
              <a:ext uri="{FF2B5EF4-FFF2-40B4-BE49-F238E27FC236}">
                <a16:creationId xmlns:a16="http://schemas.microsoft.com/office/drawing/2014/main" id="{9AB3437B-67BF-869C-A6D1-285E7EC6DE52}"/>
              </a:ext>
            </a:extLst>
          </p:cNvPr>
          <p:cNvSpPr>
            <a:spLocks noChangeShapeType="1"/>
          </p:cNvSpPr>
          <p:nvPr/>
        </p:nvSpPr>
        <p:spPr bwMode="auto">
          <a:xfrm>
            <a:off x="3794776" y="3413943"/>
            <a:ext cx="2208924" cy="0"/>
          </a:xfrm>
          <a:prstGeom prst="line">
            <a:avLst/>
          </a:prstGeom>
          <a:noFill/>
          <a:ln w="28575">
            <a:solidFill>
              <a:srgbClr val="996633"/>
            </a:solidFill>
            <a:round/>
            <a:headEnd/>
            <a:tailEnd/>
          </a:ln>
          <a:effectLst/>
        </p:spPr>
        <p:txBody>
          <a:bodyPr/>
          <a:lstStyle/>
          <a:p>
            <a:endParaRPr lang="en-GB" sz="1396"/>
          </a:p>
        </p:txBody>
      </p:sp>
      <p:sp>
        <p:nvSpPr>
          <p:cNvPr id="26" name="Rectangle 26">
            <a:extLst>
              <a:ext uri="{FF2B5EF4-FFF2-40B4-BE49-F238E27FC236}">
                <a16:creationId xmlns:a16="http://schemas.microsoft.com/office/drawing/2014/main" id="{1E108012-F881-92B4-14BE-60AFE501F3B7}"/>
              </a:ext>
            </a:extLst>
          </p:cNvPr>
          <p:cNvSpPr>
            <a:spLocks noChangeArrowheads="1"/>
          </p:cNvSpPr>
          <p:nvPr/>
        </p:nvSpPr>
        <p:spPr bwMode="auto">
          <a:xfrm>
            <a:off x="5419403" y="3315771"/>
            <a:ext cx="389531" cy="194765"/>
          </a:xfrm>
          <a:prstGeom prst="rect">
            <a:avLst/>
          </a:prstGeom>
          <a:noFill/>
          <a:ln w="9525">
            <a:solidFill>
              <a:srgbClr val="FF0000"/>
            </a:solidFill>
            <a:miter lim="800000"/>
            <a:headEnd/>
            <a:tailEnd/>
          </a:ln>
          <a:effectLst/>
        </p:spPr>
        <p:txBody>
          <a:bodyPr wrap="none" anchor="ctr"/>
          <a:lstStyle/>
          <a:p>
            <a:endParaRPr lang="en-GB" sz="1396"/>
          </a:p>
        </p:txBody>
      </p:sp>
      <p:sp>
        <p:nvSpPr>
          <p:cNvPr id="27" name="Oval 27">
            <a:extLst>
              <a:ext uri="{FF2B5EF4-FFF2-40B4-BE49-F238E27FC236}">
                <a16:creationId xmlns:a16="http://schemas.microsoft.com/office/drawing/2014/main" id="{7CC67924-DB8F-A7CB-42D9-43E9921DE4C5}"/>
              </a:ext>
            </a:extLst>
          </p:cNvPr>
          <p:cNvSpPr>
            <a:spLocks noChangeArrowheads="1"/>
          </p:cNvSpPr>
          <p:nvPr/>
        </p:nvSpPr>
        <p:spPr bwMode="auto">
          <a:xfrm>
            <a:off x="6003700" y="3364857"/>
            <a:ext cx="131427" cy="98175"/>
          </a:xfrm>
          <a:prstGeom prst="ellipse">
            <a:avLst/>
          </a:prstGeom>
          <a:solidFill>
            <a:srgbClr val="996633"/>
          </a:solidFill>
          <a:ln w="9525">
            <a:solidFill>
              <a:schemeClr val="tx1"/>
            </a:solidFill>
            <a:round/>
            <a:headEnd/>
            <a:tailEnd/>
          </a:ln>
          <a:effectLst/>
        </p:spPr>
        <p:txBody>
          <a:bodyPr wrap="none" anchor="ctr"/>
          <a:lstStyle/>
          <a:p>
            <a:endParaRPr lang="en-GB" sz="1396"/>
          </a:p>
        </p:txBody>
      </p:sp>
      <p:grpSp>
        <p:nvGrpSpPr>
          <p:cNvPr id="28" name="Group 28">
            <a:extLst>
              <a:ext uri="{FF2B5EF4-FFF2-40B4-BE49-F238E27FC236}">
                <a16:creationId xmlns:a16="http://schemas.microsoft.com/office/drawing/2014/main" id="{80E03ADB-D2B7-0A94-D29B-9532F37DBC66}"/>
              </a:ext>
            </a:extLst>
          </p:cNvPr>
          <p:cNvGrpSpPr>
            <a:grpSpLocks/>
          </p:cNvGrpSpPr>
          <p:nvPr/>
        </p:nvGrpSpPr>
        <p:grpSpPr bwMode="auto">
          <a:xfrm>
            <a:off x="5419403" y="3999823"/>
            <a:ext cx="454453" cy="98175"/>
            <a:chOff x="2880" y="2016"/>
            <a:chExt cx="432" cy="144"/>
          </a:xfrm>
        </p:grpSpPr>
        <p:sp>
          <p:nvSpPr>
            <p:cNvPr id="29" name="Oval 29">
              <a:extLst>
                <a:ext uri="{FF2B5EF4-FFF2-40B4-BE49-F238E27FC236}">
                  <a16:creationId xmlns:a16="http://schemas.microsoft.com/office/drawing/2014/main" id="{E5FD5A1C-4FDF-826D-06AD-3A091C0FD3E3}"/>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30" name="Oval 30">
              <a:extLst>
                <a:ext uri="{FF2B5EF4-FFF2-40B4-BE49-F238E27FC236}">
                  <a16:creationId xmlns:a16="http://schemas.microsoft.com/office/drawing/2014/main" id="{C80AA612-75B9-B967-5F11-C84D9A520720}"/>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31" name="Line 31">
              <a:extLst>
                <a:ext uri="{FF2B5EF4-FFF2-40B4-BE49-F238E27FC236}">
                  <a16:creationId xmlns:a16="http://schemas.microsoft.com/office/drawing/2014/main" id="{3371174A-E781-3414-572D-B997AC0FED6E}"/>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32" name="Line 32">
              <a:extLst>
                <a:ext uri="{FF2B5EF4-FFF2-40B4-BE49-F238E27FC236}">
                  <a16:creationId xmlns:a16="http://schemas.microsoft.com/office/drawing/2014/main" id="{EA5C11C5-A14B-9867-6900-1F18AE339A09}"/>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33" name="Line 33">
            <a:extLst>
              <a:ext uri="{FF2B5EF4-FFF2-40B4-BE49-F238E27FC236}">
                <a16:creationId xmlns:a16="http://schemas.microsoft.com/office/drawing/2014/main" id="{8336377A-D1CE-3257-C3AC-6334A6651228}"/>
              </a:ext>
            </a:extLst>
          </p:cNvPr>
          <p:cNvSpPr>
            <a:spLocks noChangeShapeType="1"/>
          </p:cNvSpPr>
          <p:nvPr/>
        </p:nvSpPr>
        <p:spPr bwMode="auto">
          <a:xfrm>
            <a:off x="3729854" y="4048910"/>
            <a:ext cx="1689550" cy="0"/>
          </a:xfrm>
          <a:prstGeom prst="line">
            <a:avLst/>
          </a:prstGeom>
          <a:noFill/>
          <a:ln w="28575">
            <a:solidFill>
              <a:srgbClr val="0000FF"/>
            </a:solidFill>
            <a:round/>
            <a:headEnd/>
            <a:tailEnd/>
          </a:ln>
          <a:effectLst/>
        </p:spPr>
        <p:txBody>
          <a:bodyPr/>
          <a:lstStyle/>
          <a:p>
            <a:endParaRPr lang="en-GB" sz="1396"/>
          </a:p>
        </p:txBody>
      </p:sp>
      <p:sp>
        <p:nvSpPr>
          <p:cNvPr id="34" name="Oval 34">
            <a:extLst>
              <a:ext uri="{FF2B5EF4-FFF2-40B4-BE49-F238E27FC236}">
                <a16:creationId xmlns:a16="http://schemas.microsoft.com/office/drawing/2014/main" id="{178CEA18-6BF1-4392-87E6-26A33965BDBD}"/>
              </a:ext>
            </a:extLst>
          </p:cNvPr>
          <p:cNvSpPr>
            <a:spLocks noChangeArrowheads="1"/>
          </p:cNvSpPr>
          <p:nvPr/>
        </p:nvSpPr>
        <p:spPr bwMode="auto">
          <a:xfrm>
            <a:off x="6435985" y="4531864"/>
            <a:ext cx="194765" cy="147263"/>
          </a:xfrm>
          <a:prstGeom prst="ellipse">
            <a:avLst/>
          </a:prstGeom>
          <a:solidFill>
            <a:srgbClr val="00B050"/>
          </a:solidFill>
          <a:ln w="9525">
            <a:solidFill>
              <a:schemeClr val="tx1"/>
            </a:solidFill>
            <a:round/>
            <a:headEnd/>
            <a:tailEnd/>
          </a:ln>
          <a:effectLst/>
        </p:spPr>
        <p:txBody>
          <a:bodyPr wrap="none" anchor="ctr"/>
          <a:lstStyle/>
          <a:p>
            <a:endParaRPr lang="en-GB" sz="1396"/>
          </a:p>
        </p:txBody>
      </p:sp>
      <p:sp>
        <p:nvSpPr>
          <p:cNvPr id="35" name="Line 35">
            <a:extLst>
              <a:ext uri="{FF2B5EF4-FFF2-40B4-BE49-F238E27FC236}">
                <a16:creationId xmlns:a16="http://schemas.microsoft.com/office/drawing/2014/main" id="{688AC34E-3954-A12E-2491-2732A1BE4BA8}"/>
              </a:ext>
            </a:extLst>
          </p:cNvPr>
          <p:cNvSpPr>
            <a:spLocks noChangeShapeType="1"/>
          </p:cNvSpPr>
          <p:nvPr/>
        </p:nvSpPr>
        <p:spPr bwMode="auto">
          <a:xfrm>
            <a:off x="3729854" y="4097998"/>
            <a:ext cx="0" cy="878819"/>
          </a:xfrm>
          <a:prstGeom prst="line">
            <a:avLst/>
          </a:prstGeom>
          <a:noFill/>
          <a:ln w="28575">
            <a:solidFill>
              <a:srgbClr val="00B050"/>
            </a:solidFill>
            <a:round/>
            <a:headEnd/>
            <a:tailEnd/>
          </a:ln>
          <a:effectLst/>
        </p:spPr>
        <p:txBody>
          <a:bodyPr/>
          <a:lstStyle/>
          <a:p>
            <a:endParaRPr lang="en-GB" sz="1396"/>
          </a:p>
        </p:txBody>
      </p:sp>
      <p:grpSp>
        <p:nvGrpSpPr>
          <p:cNvPr id="36" name="Group 36">
            <a:extLst>
              <a:ext uri="{FF2B5EF4-FFF2-40B4-BE49-F238E27FC236}">
                <a16:creationId xmlns:a16="http://schemas.microsoft.com/office/drawing/2014/main" id="{D86DC75C-5163-DED9-7A2C-35D867B75647}"/>
              </a:ext>
            </a:extLst>
          </p:cNvPr>
          <p:cNvGrpSpPr>
            <a:grpSpLocks/>
          </p:cNvGrpSpPr>
          <p:nvPr/>
        </p:nvGrpSpPr>
        <p:grpSpPr bwMode="auto">
          <a:xfrm>
            <a:off x="3600011" y="4976817"/>
            <a:ext cx="259688" cy="98175"/>
            <a:chOff x="1872" y="2976"/>
            <a:chExt cx="384" cy="96"/>
          </a:xfrm>
        </p:grpSpPr>
        <p:sp>
          <p:nvSpPr>
            <p:cNvPr id="37" name="Line 37">
              <a:extLst>
                <a:ext uri="{FF2B5EF4-FFF2-40B4-BE49-F238E27FC236}">
                  <a16:creationId xmlns:a16="http://schemas.microsoft.com/office/drawing/2014/main" id="{71F95A14-139D-E167-FA29-5ACA11E1AA8C}"/>
                </a:ext>
              </a:extLst>
            </p:cNvPr>
            <p:cNvSpPr>
              <a:spLocks noChangeShapeType="1"/>
            </p:cNvSpPr>
            <p:nvPr/>
          </p:nvSpPr>
          <p:spPr bwMode="auto">
            <a:xfrm>
              <a:off x="1872" y="2976"/>
              <a:ext cx="384" cy="0"/>
            </a:xfrm>
            <a:prstGeom prst="line">
              <a:avLst/>
            </a:prstGeom>
            <a:noFill/>
            <a:ln w="9525">
              <a:solidFill>
                <a:srgbClr val="00B050"/>
              </a:solidFill>
              <a:round/>
              <a:headEnd/>
              <a:tailEnd/>
            </a:ln>
            <a:effectLst/>
          </p:spPr>
          <p:txBody>
            <a:bodyPr/>
            <a:lstStyle/>
            <a:p>
              <a:endParaRPr lang="en-GB" sz="1396"/>
            </a:p>
          </p:txBody>
        </p:sp>
        <p:sp>
          <p:nvSpPr>
            <p:cNvPr id="38" name="Line 38">
              <a:extLst>
                <a:ext uri="{FF2B5EF4-FFF2-40B4-BE49-F238E27FC236}">
                  <a16:creationId xmlns:a16="http://schemas.microsoft.com/office/drawing/2014/main" id="{5EE318FF-C07E-ADD1-E7E5-8BCA6FA1C6AD}"/>
                </a:ext>
              </a:extLst>
            </p:cNvPr>
            <p:cNvSpPr>
              <a:spLocks noChangeShapeType="1"/>
            </p:cNvSpPr>
            <p:nvPr/>
          </p:nvSpPr>
          <p:spPr bwMode="auto">
            <a:xfrm>
              <a:off x="1968" y="3024"/>
              <a:ext cx="192" cy="0"/>
            </a:xfrm>
            <a:prstGeom prst="line">
              <a:avLst/>
            </a:prstGeom>
            <a:noFill/>
            <a:ln w="9525">
              <a:solidFill>
                <a:srgbClr val="00B050"/>
              </a:solidFill>
              <a:round/>
              <a:headEnd/>
              <a:tailEnd/>
            </a:ln>
            <a:effectLst/>
          </p:spPr>
          <p:txBody>
            <a:bodyPr/>
            <a:lstStyle/>
            <a:p>
              <a:endParaRPr lang="en-GB" sz="1396"/>
            </a:p>
          </p:txBody>
        </p:sp>
        <p:sp>
          <p:nvSpPr>
            <p:cNvPr id="39" name="Line 39">
              <a:extLst>
                <a:ext uri="{FF2B5EF4-FFF2-40B4-BE49-F238E27FC236}">
                  <a16:creationId xmlns:a16="http://schemas.microsoft.com/office/drawing/2014/main" id="{44811B8B-F6FB-D4D3-4F63-CCBE3BD7679A}"/>
                </a:ext>
              </a:extLst>
            </p:cNvPr>
            <p:cNvSpPr>
              <a:spLocks noChangeShapeType="1"/>
            </p:cNvSpPr>
            <p:nvPr/>
          </p:nvSpPr>
          <p:spPr bwMode="auto">
            <a:xfrm>
              <a:off x="2016" y="3072"/>
              <a:ext cx="96" cy="0"/>
            </a:xfrm>
            <a:prstGeom prst="line">
              <a:avLst/>
            </a:prstGeom>
            <a:noFill/>
            <a:ln w="9525">
              <a:solidFill>
                <a:srgbClr val="00B050"/>
              </a:solidFill>
              <a:round/>
              <a:headEnd/>
              <a:tailEnd/>
            </a:ln>
            <a:effectLst/>
          </p:spPr>
          <p:txBody>
            <a:bodyPr/>
            <a:lstStyle/>
            <a:p>
              <a:endParaRPr lang="en-GB" sz="1396"/>
            </a:p>
          </p:txBody>
        </p:sp>
      </p:grpSp>
      <p:grpSp>
        <p:nvGrpSpPr>
          <p:cNvPr id="40" name="Group 40">
            <a:extLst>
              <a:ext uri="{FF2B5EF4-FFF2-40B4-BE49-F238E27FC236}">
                <a16:creationId xmlns:a16="http://schemas.microsoft.com/office/drawing/2014/main" id="{652A37E2-5852-2445-96D9-D1B9C42C7FDA}"/>
              </a:ext>
            </a:extLst>
          </p:cNvPr>
          <p:cNvGrpSpPr>
            <a:grpSpLocks/>
          </p:cNvGrpSpPr>
          <p:nvPr/>
        </p:nvGrpSpPr>
        <p:grpSpPr bwMode="auto">
          <a:xfrm>
            <a:off x="4770185" y="4976817"/>
            <a:ext cx="259688" cy="98175"/>
            <a:chOff x="1872" y="2976"/>
            <a:chExt cx="384" cy="96"/>
          </a:xfrm>
        </p:grpSpPr>
        <p:sp>
          <p:nvSpPr>
            <p:cNvPr id="41" name="Line 41">
              <a:extLst>
                <a:ext uri="{FF2B5EF4-FFF2-40B4-BE49-F238E27FC236}">
                  <a16:creationId xmlns:a16="http://schemas.microsoft.com/office/drawing/2014/main" id="{49323433-1D80-1ECE-7339-96FF129E7EC0}"/>
                </a:ext>
              </a:extLst>
            </p:cNvPr>
            <p:cNvSpPr>
              <a:spLocks noChangeShapeType="1"/>
            </p:cNvSpPr>
            <p:nvPr/>
          </p:nvSpPr>
          <p:spPr bwMode="auto">
            <a:xfrm>
              <a:off x="1872" y="2976"/>
              <a:ext cx="384" cy="0"/>
            </a:xfrm>
            <a:prstGeom prst="line">
              <a:avLst/>
            </a:prstGeom>
            <a:noFill/>
            <a:ln w="9525">
              <a:solidFill>
                <a:srgbClr val="00B050"/>
              </a:solidFill>
              <a:round/>
              <a:headEnd/>
              <a:tailEnd/>
            </a:ln>
            <a:effectLst/>
          </p:spPr>
          <p:txBody>
            <a:bodyPr/>
            <a:lstStyle/>
            <a:p>
              <a:endParaRPr lang="en-GB" sz="1396"/>
            </a:p>
          </p:txBody>
        </p:sp>
        <p:sp>
          <p:nvSpPr>
            <p:cNvPr id="42" name="Line 42">
              <a:extLst>
                <a:ext uri="{FF2B5EF4-FFF2-40B4-BE49-F238E27FC236}">
                  <a16:creationId xmlns:a16="http://schemas.microsoft.com/office/drawing/2014/main" id="{7C62BB68-B4B0-09BE-A585-CCCCF4F948BC}"/>
                </a:ext>
              </a:extLst>
            </p:cNvPr>
            <p:cNvSpPr>
              <a:spLocks noChangeShapeType="1"/>
            </p:cNvSpPr>
            <p:nvPr/>
          </p:nvSpPr>
          <p:spPr bwMode="auto">
            <a:xfrm>
              <a:off x="1968" y="3024"/>
              <a:ext cx="192" cy="0"/>
            </a:xfrm>
            <a:prstGeom prst="line">
              <a:avLst/>
            </a:prstGeom>
            <a:noFill/>
            <a:ln w="9525">
              <a:solidFill>
                <a:srgbClr val="00B050"/>
              </a:solidFill>
              <a:round/>
              <a:headEnd/>
              <a:tailEnd/>
            </a:ln>
            <a:effectLst/>
          </p:spPr>
          <p:txBody>
            <a:bodyPr/>
            <a:lstStyle/>
            <a:p>
              <a:endParaRPr lang="en-GB" sz="1396"/>
            </a:p>
          </p:txBody>
        </p:sp>
        <p:sp>
          <p:nvSpPr>
            <p:cNvPr id="43" name="Line 43">
              <a:extLst>
                <a:ext uri="{FF2B5EF4-FFF2-40B4-BE49-F238E27FC236}">
                  <a16:creationId xmlns:a16="http://schemas.microsoft.com/office/drawing/2014/main" id="{4B5CCCDE-8B8E-9C04-5F78-D3CD1C1D27C2}"/>
                </a:ext>
              </a:extLst>
            </p:cNvPr>
            <p:cNvSpPr>
              <a:spLocks noChangeShapeType="1"/>
            </p:cNvSpPr>
            <p:nvPr/>
          </p:nvSpPr>
          <p:spPr bwMode="auto">
            <a:xfrm>
              <a:off x="2016" y="3072"/>
              <a:ext cx="96" cy="0"/>
            </a:xfrm>
            <a:prstGeom prst="line">
              <a:avLst/>
            </a:prstGeom>
            <a:noFill/>
            <a:ln w="9525">
              <a:solidFill>
                <a:srgbClr val="00B050"/>
              </a:solidFill>
              <a:round/>
              <a:headEnd/>
              <a:tailEnd/>
            </a:ln>
            <a:effectLst/>
          </p:spPr>
          <p:txBody>
            <a:bodyPr/>
            <a:lstStyle/>
            <a:p>
              <a:endParaRPr lang="en-GB" sz="1396"/>
            </a:p>
          </p:txBody>
        </p:sp>
      </p:grpSp>
      <p:sp>
        <p:nvSpPr>
          <p:cNvPr id="44" name="Line 44">
            <a:extLst>
              <a:ext uri="{FF2B5EF4-FFF2-40B4-BE49-F238E27FC236}">
                <a16:creationId xmlns:a16="http://schemas.microsoft.com/office/drawing/2014/main" id="{34BD8E8A-EFAF-0A03-1F59-7230AFE55ADA}"/>
              </a:ext>
            </a:extLst>
          </p:cNvPr>
          <p:cNvSpPr>
            <a:spLocks noChangeShapeType="1"/>
          </p:cNvSpPr>
          <p:nvPr/>
        </p:nvSpPr>
        <p:spPr bwMode="auto">
          <a:xfrm>
            <a:off x="3729854" y="5074992"/>
            <a:ext cx="0" cy="194765"/>
          </a:xfrm>
          <a:prstGeom prst="line">
            <a:avLst/>
          </a:prstGeom>
          <a:noFill/>
          <a:ln w="28575">
            <a:solidFill>
              <a:srgbClr val="00B050"/>
            </a:solidFill>
            <a:prstDash val="dash"/>
            <a:round/>
            <a:headEnd/>
            <a:tailEnd/>
          </a:ln>
          <a:effectLst/>
        </p:spPr>
        <p:txBody>
          <a:bodyPr/>
          <a:lstStyle/>
          <a:p>
            <a:endParaRPr lang="en-GB" sz="1396"/>
          </a:p>
        </p:txBody>
      </p:sp>
      <p:sp>
        <p:nvSpPr>
          <p:cNvPr id="45" name="Line 45">
            <a:extLst>
              <a:ext uri="{FF2B5EF4-FFF2-40B4-BE49-F238E27FC236}">
                <a16:creationId xmlns:a16="http://schemas.microsoft.com/office/drawing/2014/main" id="{4C6E8540-9C9E-C914-7B75-1A3A628A450C}"/>
              </a:ext>
            </a:extLst>
          </p:cNvPr>
          <p:cNvSpPr>
            <a:spLocks noChangeShapeType="1"/>
          </p:cNvSpPr>
          <p:nvPr/>
        </p:nvSpPr>
        <p:spPr bwMode="auto">
          <a:xfrm>
            <a:off x="4900029" y="5074992"/>
            <a:ext cx="0" cy="194765"/>
          </a:xfrm>
          <a:prstGeom prst="line">
            <a:avLst/>
          </a:prstGeom>
          <a:noFill/>
          <a:ln w="28575">
            <a:solidFill>
              <a:srgbClr val="00B050"/>
            </a:solidFill>
            <a:prstDash val="dash"/>
            <a:round/>
            <a:headEnd/>
            <a:tailEnd/>
          </a:ln>
          <a:effectLst/>
        </p:spPr>
        <p:txBody>
          <a:bodyPr/>
          <a:lstStyle/>
          <a:p>
            <a:endParaRPr lang="en-GB" sz="1396"/>
          </a:p>
        </p:txBody>
      </p:sp>
      <p:sp>
        <p:nvSpPr>
          <p:cNvPr id="46" name="Line 46">
            <a:extLst>
              <a:ext uri="{FF2B5EF4-FFF2-40B4-BE49-F238E27FC236}">
                <a16:creationId xmlns:a16="http://schemas.microsoft.com/office/drawing/2014/main" id="{0B179BDB-B3AD-60DF-B569-EFDD6BB91671}"/>
              </a:ext>
            </a:extLst>
          </p:cNvPr>
          <p:cNvSpPr>
            <a:spLocks noChangeShapeType="1"/>
          </p:cNvSpPr>
          <p:nvPr/>
        </p:nvSpPr>
        <p:spPr bwMode="auto">
          <a:xfrm>
            <a:off x="3729854" y="5269755"/>
            <a:ext cx="1170175" cy="0"/>
          </a:xfrm>
          <a:prstGeom prst="line">
            <a:avLst/>
          </a:prstGeom>
          <a:noFill/>
          <a:ln w="28575">
            <a:solidFill>
              <a:srgbClr val="00B050"/>
            </a:solidFill>
            <a:prstDash val="dash"/>
            <a:round/>
            <a:headEnd/>
            <a:tailEnd/>
          </a:ln>
          <a:effectLst/>
        </p:spPr>
        <p:txBody>
          <a:bodyPr/>
          <a:lstStyle/>
          <a:p>
            <a:endParaRPr lang="en-GB" sz="1396"/>
          </a:p>
        </p:txBody>
      </p:sp>
      <p:sp>
        <p:nvSpPr>
          <p:cNvPr id="47" name="Line 47">
            <a:extLst>
              <a:ext uri="{FF2B5EF4-FFF2-40B4-BE49-F238E27FC236}">
                <a16:creationId xmlns:a16="http://schemas.microsoft.com/office/drawing/2014/main" id="{63A20F91-8272-C87D-669C-55D569EE1D0E}"/>
              </a:ext>
            </a:extLst>
          </p:cNvPr>
          <p:cNvSpPr>
            <a:spLocks noChangeShapeType="1"/>
          </p:cNvSpPr>
          <p:nvPr/>
        </p:nvSpPr>
        <p:spPr bwMode="auto">
          <a:xfrm>
            <a:off x="2331660" y="4911894"/>
            <a:ext cx="4332340" cy="0"/>
          </a:xfrm>
          <a:prstGeom prst="line">
            <a:avLst/>
          </a:prstGeom>
          <a:noFill/>
          <a:ln w="28575">
            <a:solidFill>
              <a:srgbClr val="996633"/>
            </a:solidFill>
            <a:round/>
            <a:headEnd/>
            <a:tailEnd/>
          </a:ln>
          <a:effectLst/>
        </p:spPr>
        <p:txBody>
          <a:bodyPr/>
          <a:lstStyle/>
          <a:p>
            <a:endParaRPr lang="en-GB" sz="1396"/>
          </a:p>
        </p:txBody>
      </p:sp>
      <p:sp>
        <p:nvSpPr>
          <p:cNvPr id="48" name="Rectangle 50">
            <a:extLst>
              <a:ext uri="{FF2B5EF4-FFF2-40B4-BE49-F238E27FC236}">
                <a16:creationId xmlns:a16="http://schemas.microsoft.com/office/drawing/2014/main" id="{D0F12FCE-DCD5-A96D-D0E3-8007563517A6}"/>
              </a:ext>
            </a:extLst>
          </p:cNvPr>
          <p:cNvSpPr>
            <a:spLocks noChangeArrowheads="1"/>
          </p:cNvSpPr>
          <p:nvPr/>
        </p:nvSpPr>
        <p:spPr bwMode="auto">
          <a:xfrm>
            <a:off x="7196042" y="2707720"/>
            <a:ext cx="836066" cy="608048"/>
          </a:xfrm>
          <a:prstGeom prst="rect">
            <a:avLst/>
          </a:prstGeom>
          <a:noFill/>
          <a:ln w="9525">
            <a:solidFill>
              <a:schemeClr val="tx1"/>
            </a:solidFill>
            <a:miter lim="800000"/>
            <a:headEnd/>
            <a:tailEnd/>
          </a:ln>
          <a:effectLst/>
        </p:spPr>
        <p:txBody>
          <a:bodyPr wrap="none" anchor="ctr"/>
          <a:lstStyle/>
          <a:p>
            <a:endParaRPr lang="en-GB" sz="1396"/>
          </a:p>
        </p:txBody>
      </p:sp>
      <p:sp>
        <p:nvSpPr>
          <p:cNvPr id="49" name="Rectangle 51">
            <a:extLst>
              <a:ext uri="{FF2B5EF4-FFF2-40B4-BE49-F238E27FC236}">
                <a16:creationId xmlns:a16="http://schemas.microsoft.com/office/drawing/2014/main" id="{08F05417-2F6E-C549-FC25-8F21B8117062}"/>
              </a:ext>
            </a:extLst>
          </p:cNvPr>
          <p:cNvSpPr>
            <a:spLocks noChangeArrowheads="1"/>
          </p:cNvSpPr>
          <p:nvPr/>
        </p:nvSpPr>
        <p:spPr bwMode="auto">
          <a:xfrm>
            <a:off x="7500068" y="2775811"/>
            <a:ext cx="156762" cy="83923"/>
          </a:xfrm>
          <a:prstGeom prst="rect">
            <a:avLst/>
          </a:prstGeom>
          <a:solidFill>
            <a:srgbClr val="00B050"/>
          </a:solidFill>
          <a:ln w="9525">
            <a:solidFill>
              <a:schemeClr val="tx1"/>
            </a:solidFill>
            <a:miter lim="800000"/>
            <a:headEnd/>
            <a:tailEnd/>
          </a:ln>
          <a:effectLst/>
        </p:spPr>
        <p:txBody>
          <a:bodyPr wrap="none" anchor="ctr"/>
          <a:lstStyle/>
          <a:p>
            <a:endParaRPr lang="en-GB" sz="1396"/>
          </a:p>
        </p:txBody>
      </p:sp>
      <p:sp>
        <p:nvSpPr>
          <p:cNvPr id="50" name="Rectangle 52">
            <a:extLst>
              <a:ext uri="{FF2B5EF4-FFF2-40B4-BE49-F238E27FC236}">
                <a16:creationId xmlns:a16="http://schemas.microsoft.com/office/drawing/2014/main" id="{0CB8597C-C0C7-1B25-51D8-E37635D45BD6}"/>
              </a:ext>
            </a:extLst>
          </p:cNvPr>
          <p:cNvSpPr>
            <a:spLocks noChangeArrowheads="1"/>
          </p:cNvSpPr>
          <p:nvPr/>
        </p:nvSpPr>
        <p:spPr bwMode="auto">
          <a:xfrm>
            <a:off x="7321137" y="3113088"/>
            <a:ext cx="209017" cy="68089"/>
          </a:xfrm>
          <a:prstGeom prst="rect">
            <a:avLst/>
          </a:prstGeom>
          <a:solidFill>
            <a:srgbClr val="0000FF"/>
          </a:solidFill>
          <a:ln w="9525">
            <a:solidFill>
              <a:schemeClr val="tx1"/>
            </a:solidFill>
            <a:miter lim="800000"/>
            <a:headEnd/>
            <a:tailEnd/>
          </a:ln>
          <a:effectLst/>
        </p:spPr>
        <p:txBody>
          <a:bodyPr wrap="none" anchor="ctr"/>
          <a:lstStyle/>
          <a:p>
            <a:endParaRPr lang="en-GB" sz="1396"/>
          </a:p>
        </p:txBody>
      </p:sp>
      <p:sp>
        <p:nvSpPr>
          <p:cNvPr id="51" name="Rectangle 53">
            <a:extLst>
              <a:ext uri="{FF2B5EF4-FFF2-40B4-BE49-F238E27FC236}">
                <a16:creationId xmlns:a16="http://schemas.microsoft.com/office/drawing/2014/main" id="{E22D33D7-D4C6-DE51-826D-FF8B31405313}"/>
              </a:ext>
            </a:extLst>
          </p:cNvPr>
          <p:cNvSpPr>
            <a:spLocks noChangeArrowheads="1"/>
          </p:cNvSpPr>
          <p:nvPr/>
        </p:nvSpPr>
        <p:spPr bwMode="auto">
          <a:xfrm>
            <a:off x="7697999" y="3113088"/>
            <a:ext cx="209017" cy="68089"/>
          </a:xfrm>
          <a:prstGeom prst="rect">
            <a:avLst/>
          </a:prstGeom>
          <a:solidFill>
            <a:srgbClr val="996633"/>
          </a:solidFill>
          <a:ln w="9525">
            <a:solidFill>
              <a:schemeClr val="tx1"/>
            </a:solidFill>
            <a:miter lim="800000"/>
            <a:headEnd/>
            <a:tailEnd/>
          </a:ln>
          <a:effectLst/>
        </p:spPr>
        <p:txBody>
          <a:bodyPr wrap="none" anchor="ctr"/>
          <a:lstStyle/>
          <a:p>
            <a:endParaRPr lang="en-GB" sz="1396"/>
          </a:p>
        </p:txBody>
      </p:sp>
      <p:sp>
        <p:nvSpPr>
          <p:cNvPr id="52" name="Line 55">
            <a:extLst>
              <a:ext uri="{FF2B5EF4-FFF2-40B4-BE49-F238E27FC236}">
                <a16:creationId xmlns:a16="http://schemas.microsoft.com/office/drawing/2014/main" id="{D782A0CC-D657-136C-3619-1700FE980B98}"/>
              </a:ext>
            </a:extLst>
          </p:cNvPr>
          <p:cNvSpPr>
            <a:spLocks noChangeShapeType="1"/>
          </p:cNvSpPr>
          <p:nvPr/>
        </p:nvSpPr>
        <p:spPr bwMode="auto">
          <a:xfrm flipV="1">
            <a:off x="7348054" y="3163756"/>
            <a:ext cx="0" cy="912072"/>
          </a:xfrm>
          <a:prstGeom prst="line">
            <a:avLst/>
          </a:prstGeom>
          <a:noFill/>
          <a:ln w="28575">
            <a:solidFill>
              <a:srgbClr val="0000FF"/>
            </a:solidFill>
            <a:round/>
            <a:headEnd/>
            <a:tailEnd/>
          </a:ln>
          <a:effectLst/>
        </p:spPr>
        <p:txBody>
          <a:bodyPr/>
          <a:lstStyle/>
          <a:p>
            <a:endParaRPr lang="en-GB" sz="1396"/>
          </a:p>
        </p:txBody>
      </p:sp>
      <p:sp>
        <p:nvSpPr>
          <p:cNvPr id="53" name="Line 56">
            <a:extLst>
              <a:ext uri="{FF2B5EF4-FFF2-40B4-BE49-F238E27FC236}">
                <a16:creationId xmlns:a16="http://schemas.microsoft.com/office/drawing/2014/main" id="{1AB3362D-6B2A-9BD7-6A73-25E9B72C3858}"/>
              </a:ext>
            </a:extLst>
          </p:cNvPr>
          <p:cNvSpPr>
            <a:spLocks noChangeShapeType="1"/>
          </p:cNvSpPr>
          <p:nvPr/>
        </p:nvSpPr>
        <p:spPr bwMode="auto">
          <a:xfrm>
            <a:off x="6055953" y="3391774"/>
            <a:ext cx="1748137" cy="0"/>
          </a:xfrm>
          <a:prstGeom prst="line">
            <a:avLst/>
          </a:prstGeom>
          <a:noFill/>
          <a:ln w="19050">
            <a:solidFill>
              <a:srgbClr val="996633"/>
            </a:solidFill>
            <a:round/>
            <a:headEnd/>
            <a:tailEnd/>
          </a:ln>
          <a:effectLst/>
        </p:spPr>
        <p:txBody>
          <a:bodyPr/>
          <a:lstStyle/>
          <a:p>
            <a:endParaRPr lang="en-GB" sz="1396"/>
          </a:p>
        </p:txBody>
      </p:sp>
      <p:sp>
        <p:nvSpPr>
          <p:cNvPr id="54" name="Line 57">
            <a:extLst>
              <a:ext uri="{FF2B5EF4-FFF2-40B4-BE49-F238E27FC236}">
                <a16:creationId xmlns:a16="http://schemas.microsoft.com/office/drawing/2014/main" id="{2E081602-1B85-4D10-8E32-13924ACEA12D}"/>
              </a:ext>
            </a:extLst>
          </p:cNvPr>
          <p:cNvSpPr>
            <a:spLocks noChangeShapeType="1"/>
          </p:cNvSpPr>
          <p:nvPr/>
        </p:nvSpPr>
        <p:spPr bwMode="auto">
          <a:xfrm flipV="1">
            <a:off x="7804090" y="3163756"/>
            <a:ext cx="0" cy="228018"/>
          </a:xfrm>
          <a:prstGeom prst="line">
            <a:avLst/>
          </a:prstGeom>
          <a:noFill/>
          <a:ln w="19050">
            <a:solidFill>
              <a:srgbClr val="996633"/>
            </a:solidFill>
            <a:round/>
            <a:headEnd/>
            <a:tailEnd/>
          </a:ln>
          <a:effectLst/>
        </p:spPr>
        <p:txBody>
          <a:bodyPr/>
          <a:lstStyle/>
          <a:p>
            <a:endParaRPr lang="en-GB" sz="1396"/>
          </a:p>
        </p:txBody>
      </p:sp>
      <p:sp>
        <p:nvSpPr>
          <p:cNvPr id="55" name="Line 58">
            <a:extLst>
              <a:ext uri="{FF2B5EF4-FFF2-40B4-BE49-F238E27FC236}">
                <a16:creationId xmlns:a16="http://schemas.microsoft.com/office/drawing/2014/main" id="{79F7DC8F-AA64-6B69-DE3A-CEFFAF6BD199}"/>
              </a:ext>
            </a:extLst>
          </p:cNvPr>
          <p:cNvSpPr>
            <a:spLocks noChangeShapeType="1"/>
          </p:cNvSpPr>
          <p:nvPr/>
        </p:nvSpPr>
        <p:spPr bwMode="auto">
          <a:xfrm>
            <a:off x="7576072" y="2859733"/>
            <a:ext cx="0" cy="1748137"/>
          </a:xfrm>
          <a:prstGeom prst="line">
            <a:avLst/>
          </a:prstGeom>
          <a:noFill/>
          <a:ln w="28575">
            <a:solidFill>
              <a:srgbClr val="00B050"/>
            </a:solidFill>
            <a:round/>
            <a:headEnd/>
            <a:tailEnd/>
          </a:ln>
          <a:effectLst/>
        </p:spPr>
        <p:txBody>
          <a:bodyPr/>
          <a:lstStyle/>
          <a:p>
            <a:endParaRPr lang="en-GB" sz="1396"/>
          </a:p>
        </p:txBody>
      </p:sp>
      <p:sp>
        <p:nvSpPr>
          <p:cNvPr id="56" name="Line 59">
            <a:extLst>
              <a:ext uri="{FF2B5EF4-FFF2-40B4-BE49-F238E27FC236}">
                <a16:creationId xmlns:a16="http://schemas.microsoft.com/office/drawing/2014/main" id="{F8AAEBF2-3700-2E42-0B8B-E609F2362502}"/>
              </a:ext>
            </a:extLst>
          </p:cNvPr>
          <p:cNvSpPr>
            <a:spLocks noChangeShapeType="1"/>
          </p:cNvSpPr>
          <p:nvPr/>
        </p:nvSpPr>
        <p:spPr bwMode="auto">
          <a:xfrm>
            <a:off x="6587994" y="4607870"/>
            <a:ext cx="988078" cy="0"/>
          </a:xfrm>
          <a:prstGeom prst="line">
            <a:avLst/>
          </a:prstGeom>
          <a:noFill/>
          <a:ln w="28575">
            <a:solidFill>
              <a:srgbClr val="00B050"/>
            </a:solidFill>
            <a:round/>
            <a:headEnd/>
            <a:tailEnd/>
          </a:ln>
          <a:effectLst/>
        </p:spPr>
        <p:txBody>
          <a:bodyPr/>
          <a:lstStyle/>
          <a:p>
            <a:endParaRPr lang="en-GB" sz="1396"/>
          </a:p>
        </p:txBody>
      </p:sp>
      <p:sp>
        <p:nvSpPr>
          <p:cNvPr id="57" name="Line 60">
            <a:extLst>
              <a:ext uri="{FF2B5EF4-FFF2-40B4-BE49-F238E27FC236}">
                <a16:creationId xmlns:a16="http://schemas.microsoft.com/office/drawing/2014/main" id="{07152A71-DB66-A9F2-FF7F-72FA185AA383}"/>
              </a:ext>
            </a:extLst>
          </p:cNvPr>
          <p:cNvSpPr>
            <a:spLocks noChangeShapeType="1"/>
          </p:cNvSpPr>
          <p:nvPr/>
        </p:nvSpPr>
        <p:spPr bwMode="auto">
          <a:xfrm>
            <a:off x="7728084" y="3619792"/>
            <a:ext cx="0" cy="760060"/>
          </a:xfrm>
          <a:prstGeom prst="line">
            <a:avLst/>
          </a:prstGeom>
          <a:noFill/>
          <a:ln w="9525">
            <a:solidFill>
              <a:srgbClr val="D60093"/>
            </a:solidFill>
            <a:round/>
            <a:headEnd/>
            <a:tailEnd type="triangle" w="med" len="med"/>
          </a:ln>
          <a:effectLst/>
        </p:spPr>
        <p:txBody>
          <a:bodyPr/>
          <a:lstStyle/>
          <a:p>
            <a:endParaRPr lang="en-GB" sz="1396"/>
          </a:p>
        </p:txBody>
      </p:sp>
      <p:sp>
        <p:nvSpPr>
          <p:cNvPr id="58" name="Line 61">
            <a:extLst>
              <a:ext uri="{FF2B5EF4-FFF2-40B4-BE49-F238E27FC236}">
                <a16:creationId xmlns:a16="http://schemas.microsoft.com/office/drawing/2014/main" id="{713D7BBA-6F87-AE45-07EC-8770DBB8FDD6}"/>
              </a:ext>
            </a:extLst>
          </p:cNvPr>
          <p:cNvSpPr>
            <a:spLocks noChangeShapeType="1"/>
          </p:cNvSpPr>
          <p:nvPr/>
        </p:nvSpPr>
        <p:spPr bwMode="auto">
          <a:xfrm flipH="1">
            <a:off x="5979947" y="4759882"/>
            <a:ext cx="1368108" cy="0"/>
          </a:xfrm>
          <a:prstGeom prst="line">
            <a:avLst/>
          </a:prstGeom>
          <a:noFill/>
          <a:ln w="9525">
            <a:solidFill>
              <a:srgbClr val="D60093"/>
            </a:solidFill>
            <a:round/>
            <a:headEnd/>
            <a:tailEnd type="triangle" w="med" len="med"/>
          </a:ln>
          <a:effectLst/>
        </p:spPr>
        <p:txBody>
          <a:bodyPr/>
          <a:lstStyle/>
          <a:p>
            <a:endParaRPr lang="en-GB" sz="1396"/>
          </a:p>
        </p:txBody>
      </p:sp>
      <p:sp>
        <p:nvSpPr>
          <p:cNvPr id="59" name="Line 62">
            <a:extLst>
              <a:ext uri="{FF2B5EF4-FFF2-40B4-BE49-F238E27FC236}">
                <a16:creationId xmlns:a16="http://schemas.microsoft.com/office/drawing/2014/main" id="{74639C37-786C-F6C2-A0AD-497AD4D5F7E0}"/>
              </a:ext>
            </a:extLst>
          </p:cNvPr>
          <p:cNvSpPr>
            <a:spLocks noChangeShapeType="1"/>
          </p:cNvSpPr>
          <p:nvPr/>
        </p:nvSpPr>
        <p:spPr bwMode="auto">
          <a:xfrm>
            <a:off x="5143881" y="4759882"/>
            <a:ext cx="0" cy="380030"/>
          </a:xfrm>
          <a:prstGeom prst="line">
            <a:avLst/>
          </a:prstGeom>
          <a:noFill/>
          <a:ln w="9525">
            <a:solidFill>
              <a:srgbClr val="00B050"/>
            </a:solidFill>
            <a:round/>
            <a:headEnd/>
            <a:tailEnd type="triangle" w="med" len="med"/>
          </a:ln>
          <a:effectLst/>
        </p:spPr>
        <p:txBody>
          <a:bodyPr/>
          <a:lstStyle/>
          <a:p>
            <a:endParaRPr lang="en-GB" sz="1396"/>
          </a:p>
        </p:txBody>
      </p:sp>
      <p:sp>
        <p:nvSpPr>
          <p:cNvPr id="60" name="Line 63">
            <a:extLst>
              <a:ext uri="{FF2B5EF4-FFF2-40B4-BE49-F238E27FC236}">
                <a16:creationId xmlns:a16="http://schemas.microsoft.com/office/drawing/2014/main" id="{65FD41F3-B920-4390-C271-92D54852A414}"/>
              </a:ext>
            </a:extLst>
          </p:cNvPr>
          <p:cNvSpPr>
            <a:spLocks noChangeShapeType="1"/>
          </p:cNvSpPr>
          <p:nvPr/>
        </p:nvSpPr>
        <p:spPr bwMode="auto">
          <a:xfrm flipH="1">
            <a:off x="3851779" y="5443936"/>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61" name="Line 64">
            <a:extLst>
              <a:ext uri="{FF2B5EF4-FFF2-40B4-BE49-F238E27FC236}">
                <a16:creationId xmlns:a16="http://schemas.microsoft.com/office/drawing/2014/main" id="{A6CCC669-D48D-8D8B-5125-C363A5E39834}"/>
              </a:ext>
            </a:extLst>
          </p:cNvPr>
          <p:cNvSpPr>
            <a:spLocks noChangeShapeType="1"/>
          </p:cNvSpPr>
          <p:nvPr/>
        </p:nvSpPr>
        <p:spPr bwMode="auto">
          <a:xfrm flipV="1">
            <a:off x="3471750" y="4531864"/>
            <a:ext cx="0" cy="760060"/>
          </a:xfrm>
          <a:prstGeom prst="line">
            <a:avLst/>
          </a:prstGeom>
          <a:noFill/>
          <a:ln w="9525">
            <a:solidFill>
              <a:srgbClr val="D60093"/>
            </a:solidFill>
            <a:round/>
            <a:headEnd/>
            <a:tailEnd type="triangle" w="med" len="med"/>
          </a:ln>
          <a:effectLst/>
        </p:spPr>
        <p:txBody>
          <a:bodyPr/>
          <a:lstStyle/>
          <a:p>
            <a:endParaRPr lang="en-GB" sz="1396"/>
          </a:p>
        </p:txBody>
      </p:sp>
      <p:sp>
        <p:nvSpPr>
          <p:cNvPr id="62" name="Line 65">
            <a:extLst>
              <a:ext uri="{FF2B5EF4-FFF2-40B4-BE49-F238E27FC236}">
                <a16:creationId xmlns:a16="http://schemas.microsoft.com/office/drawing/2014/main" id="{95EDE572-B6F5-6DA4-7A95-65554AE94033}"/>
              </a:ext>
            </a:extLst>
          </p:cNvPr>
          <p:cNvSpPr>
            <a:spLocks noChangeShapeType="1"/>
          </p:cNvSpPr>
          <p:nvPr/>
        </p:nvSpPr>
        <p:spPr bwMode="auto">
          <a:xfrm flipV="1">
            <a:off x="3471750" y="3543786"/>
            <a:ext cx="0" cy="532042"/>
          </a:xfrm>
          <a:prstGeom prst="line">
            <a:avLst/>
          </a:prstGeom>
          <a:noFill/>
          <a:ln w="9525">
            <a:solidFill>
              <a:srgbClr val="D60093"/>
            </a:solidFill>
            <a:round/>
            <a:headEnd/>
            <a:tailEnd type="triangle" w="med" len="med"/>
          </a:ln>
          <a:effectLst/>
        </p:spPr>
        <p:txBody>
          <a:bodyPr/>
          <a:lstStyle/>
          <a:p>
            <a:endParaRPr lang="en-GB" sz="1396"/>
          </a:p>
        </p:txBody>
      </p:sp>
      <p:sp>
        <p:nvSpPr>
          <p:cNvPr id="63" name="Line 66">
            <a:extLst>
              <a:ext uri="{FF2B5EF4-FFF2-40B4-BE49-F238E27FC236}">
                <a16:creationId xmlns:a16="http://schemas.microsoft.com/office/drawing/2014/main" id="{E26D5F99-F914-BF0D-8CA3-A58BA1ED7585}"/>
              </a:ext>
            </a:extLst>
          </p:cNvPr>
          <p:cNvSpPr>
            <a:spLocks noChangeShapeType="1"/>
          </p:cNvSpPr>
          <p:nvPr/>
        </p:nvSpPr>
        <p:spPr bwMode="auto">
          <a:xfrm flipV="1">
            <a:off x="4849451" y="3158992"/>
            <a:ext cx="630407" cy="4764"/>
          </a:xfrm>
          <a:prstGeom prst="line">
            <a:avLst/>
          </a:prstGeom>
          <a:noFill/>
          <a:ln w="9525">
            <a:solidFill>
              <a:srgbClr val="D60093"/>
            </a:solidFill>
            <a:round/>
            <a:headEnd/>
            <a:tailEnd type="triangle" w="med" len="med"/>
          </a:ln>
          <a:effectLst/>
        </p:spPr>
        <p:txBody>
          <a:bodyPr/>
          <a:lstStyle/>
          <a:p>
            <a:endParaRPr lang="en-GB" sz="1396"/>
          </a:p>
        </p:txBody>
      </p:sp>
      <p:sp>
        <p:nvSpPr>
          <p:cNvPr id="64" name="Line 67">
            <a:extLst>
              <a:ext uri="{FF2B5EF4-FFF2-40B4-BE49-F238E27FC236}">
                <a16:creationId xmlns:a16="http://schemas.microsoft.com/office/drawing/2014/main" id="{E504577A-C657-27CA-DD74-F7452D46AE52}"/>
              </a:ext>
            </a:extLst>
          </p:cNvPr>
          <p:cNvSpPr>
            <a:spLocks noChangeShapeType="1"/>
          </p:cNvSpPr>
          <p:nvPr/>
        </p:nvSpPr>
        <p:spPr bwMode="auto">
          <a:xfrm>
            <a:off x="5979947" y="3163756"/>
            <a:ext cx="988078" cy="0"/>
          </a:xfrm>
          <a:prstGeom prst="line">
            <a:avLst/>
          </a:prstGeom>
          <a:noFill/>
          <a:ln w="9525">
            <a:solidFill>
              <a:srgbClr val="D60093"/>
            </a:solidFill>
            <a:round/>
            <a:headEnd/>
            <a:tailEnd type="triangle" w="med" len="med"/>
          </a:ln>
          <a:effectLst/>
        </p:spPr>
        <p:txBody>
          <a:bodyPr/>
          <a:lstStyle/>
          <a:p>
            <a:endParaRPr lang="en-GB" sz="1396"/>
          </a:p>
        </p:txBody>
      </p:sp>
      <p:sp>
        <p:nvSpPr>
          <p:cNvPr id="65" name="Freeform 68">
            <a:extLst>
              <a:ext uri="{FF2B5EF4-FFF2-40B4-BE49-F238E27FC236}">
                <a16:creationId xmlns:a16="http://schemas.microsoft.com/office/drawing/2014/main" id="{9B6C4A12-92B5-982B-E923-815336782558}"/>
              </a:ext>
            </a:extLst>
          </p:cNvPr>
          <p:cNvSpPr>
            <a:spLocks/>
          </p:cNvSpPr>
          <p:nvPr/>
        </p:nvSpPr>
        <p:spPr bwMode="auto">
          <a:xfrm>
            <a:off x="7405059" y="3163757"/>
            <a:ext cx="756260" cy="1624883"/>
          </a:xfrm>
          <a:custGeom>
            <a:avLst/>
            <a:gdLst/>
            <a:ahLst/>
            <a:cxnLst>
              <a:cxn ang="0">
                <a:pos x="411" y="914"/>
              </a:cxn>
              <a:cxn ang="0">
                <a:pos x="391" y="377"/>
              </a:cxn>
              <a:cxn ang="0">
                <a:pos x="322" y="288"/>
              </a:cxn>
              <a:cxn ang="0">
                <a:pos x="53" y="149"/>
              </a:cxn>
              <a:cxn ang="0">
                <a:pos x="24" y="79"/>
              </a:cxn>
              <a:cxn ang="0">
                <a:pos x="4" y="50"/>
              </a:cxn>
              <a:cxn ang="0">
                <a:pos x="4" y="0"/>
              </a:cxn>
            </a:cxnLst>
            <a:rect l="0" t="0" r="r" b="b"/>
            <a:pathLst>
              <a:path w="411" h="914">
                <a:moveTo>
                  <a:pt x="411" y="914"/>
                </a:moveTo>
                <a:cubicBezTo>
                  <a:pt x="404" y="735"/>
                  <a:pt x="400" y="556"/>
                  <a:pt x="391" y="377"/>
                </a:cubicBezTo>
                <a:cubicBezTo>
                  <a:pt x="389" y="334"/>
                  <a:pt x="350" y="312"/>
                  <a:pt x="322" y="288"/>
                </a:cubicBezTo>
                <a:cubicBezTo>
                  <a:pt x="241" y="218"/>
                  <a:pt x="131" y="227"/>
                  <a:pt x="53" y="149"/>
                </a:cubicBezTo>
                <a:cubicBezTo>
                  <a:pt x="42" y="126"/>
                  <a:pt x="35" y="102"/>
                  <a:pt x="24" y="79"/>
                </a:cubicBezTo>
                <a:cubicBezTo>
                  <a:pt x="19" y="69"/>
                  <a:pt x="7" y="61"/>
                  <a:pt x="4" y="50"/>
                </a:cubicBezTo>
                <a:cubicBezTo>
                  <a:pt x="0" y="34"/>
                  <a:pt x="4" y="17"/>
                  <a:pt x="4" y="0"/>
                </a:cubicBezTo>
              </a:path>
            </a:pathLst>
          </a:custGeom>
          <a:noFill/>
          <a:ln w="28575" cmpd="sng">
            <a:solidFill>
              <a:srgbClr val="0077E3"/>
            </a:solidFill>
            <a:round/>
            <a:headEnd type="none" w="med" len="med"/>
            <a:tailEnd type="triangle" w="med" len="med"/>
          </a:ln>
          <a:effectLst/>
        </p:spPr>
        <p:txBody>
          <a:bodyPr/>
          <a:lstStyle/>
          <a:p>
            <a:endParaRPr lang="en-GB" sz="1396"/>
          </a:p>
        </p:txBody>
      </p:sp>
      <p:sp>
        <p:nvSpPr>
          <p:cNvPr id="66" name="Freeform 69">
            <a:extLst>
              <a:ext uri="{FF2B5EF4-FFF2-40B4-BE49-F238E27FC236}">
                <a16:creationId xmlns:a16="http://schemas.microsoft.com/office/drawing/2014/main" id="{54512347-1AFF-5B7E-E927-F7F38E512BD0}"/>
              </a:ext>
            </a:extLst>
          </p:cNvPr>
          <p:cNvSpPr>
            <a:spLocks/>
          </p:cNvSpPr>
          <p:nvPr/>
        </p:nvSpPr>
        <p:spPr bwMode="auto">
          <a:xfrm>
            <a:off x="7821510" y="3163757"/>
            <a:ext cx="613973" cy="1558122"/>
          </a:xfrm>
          <a:custGeom>
            <a:avLst/>
            <a:gdLst/>
            <a:ahLst/>
            <a:cxnLst>
              <a:cxn ang="0">
                <a:pos x="516" y="904"/>
              </a:cxn>
              <a:cxn ang="0">
                <a:pos x="477" y="477"/>
              </a:cxn>
              <a:cxn ang="0">
                <a:pos x="248" y="199"/>
              </a:cxn>
              <a:cxn ang="0">
                <a:pos x="159" y="149"/>
              </a:cxn>
              <a:cxn ang="0">
                <a:pos x="30" y="50"/>
              </a:cxn>
              <a:cxn ang="0">
                <a:pos x="0" y="0"/>
              </a:cxn>
            </a:cxnLst>
            <a:rect l="0" t="0" r="r" b="b"/>
            <a:pathLst>
              <a:path w="523" h="904">
                <a:moveTo>
                  <a:pt x="516" y="904"/>
                </a:moveTo>
                <a:cubicBezTo>
                  <a:pt x="505" y="762"/>
                  <a:pt x="523" y="612"/>
                  <a:pt x="477" y="477"/>
                </a:cubicBezTo>
                <a:cubicBezTo>
                  <a:pt x="446" y="385"/>
                  <a:pt x="315" y="264"/>
                  <a:pt x="248" y="199"/>
                </a:cubicBezTo>
                <a:cubicBezTo>
                  <a:pt x="222" y="174"/>
                  <a:pt x="187" y="172"/>
                  <a:pt x="159" y="149"/>
                </a:cubicBezTo>
                <a:cubicBezTo>
                  <a:pt x="117" y="114"/>
                  <a:pt x="82" y="67"/>
                  <a:pt x="30" y="50"/>
                </a:cubicBezTo>
                <a:cubicBezTo>
                  <a:pt x="6" y="14"/>
                  <a:pt x="15" y="31"/>
                  <a:pt x="0" y="0"/>
                </a:cubicBezTo>
              </a:path>
            </a:pathLst>
          </a:custGeom>
          <a:noFill/>
          <a:ln w="28575" cmpd="sng">
            <a:solidFill>
              <a:srgbClr val="945200"/>
            </a:solidFill>
            <a:round/>
            <a:headEnd type="none" w="med" len="med"/>
            <a:tailEnd type="triangle" w="med" len="med"/>
          </a:ln>
          <a:effectLst/>
        </p:spPr>
        <p:txBody>
          <a:bodyPr/>
          <a:lstStyle/>
          <a:p>
            <a:endParaRPr lang="en-GB" sz="1396"/>
          </a:p>
        </p:txBody>
      </p:sp>
      <p:sp>
        <p:nvSpPr>
          <p:cNvPr id="67" name="Freeform 70">
            <a:extLst>
              <a:ext uri="{FF2B5EF4-FFF2-40B4-BE49-F238E27FC236}">
                <a16:creationId xmlns:a16="http://schemas.microsoft.com/office/drawing/2014/main" id="{0359FC90-07DA-19BA-7D33-B7B84B4471A8}"/>
              </a:ext>
            </a:extLst>
          </p:cNvPr>
          <p:cNvSpPr>
            <a:spLocks/>
          </p:cNvSpPr>
          <p:nvPr/>
        </p:nvSpPr>
        <p:spPr bwMode="auto">
          <a:xfrm>
            <a:off x="7599826" y="2758392"/>
            <a:ext cx="1017528" cy="1952810"/>
          </a:xfrm>
          <a:custGeom>
            <a:avLst/>
            <a:gdLst/>
            <a:ahLst/>
            <a:cxnLst>
              <a:cxn ang="0">
                <a:pos x="824" y="1170"/>
              </a:cxn>
              <a:cxn ang="0">
                <a:pos x="804" y="435"/>
              </a:cxn>
              <a:cxn ang="0">
                <a:pos x="735" y="306"/>
              </a:cxn>
              <a:cxn ang="0">
                <a:pos x="556" y="186"/>
              </a:cxn>
              <a:cxn ang="0">
                <a:pos x="357" y="67"/>
              </a:cxn>
              <a:cxn ang="0">
                <a:pos x="0" y="18"/>
              </a:cxn>
            </a:cxnLst>
            <a:rect l="0" t="0" r="r" b="b"/>
            <a:pathLst>
              <a:path w="824" h="1170">
                <a:moveTo>
                  <a:pt x="824" y="1170"/>
                </a:moveTo>
                <a:cubicBezTo>
                  <a:pt x="817" y="925"/>
                  <a:pt x="813" y="680"/>
                  <a:pt x="804" y="435"/>
                </a:cubicBezTo>
                <a:cubicBezTo>
                  <a:pt x="802" y="385"/>
                  <a:pt x="783" y="322"/>
                  <a:pt x="735" y="306"/>
                </a:cubicBezTo>
                <a:cubicBezTo>
                  <a:pt x="680" y="251"/>
                  <a:pt x="633" y="205"/>
                  <a:pt x="556" y="186"/>
                </a:cubicBezTo>
                <a:cubicBezTo>
                  <a:pt x="482" y="143"/>
                  <a:pt x="441" y="84"/>
                  <a:pt x="357" y="67"/>
                </a:cubicBezTo>
                <a:cubicBezTo>
                  <a:pt x="260" y="0"/>
                  <a:pt x="108" y="18"/>
                  <a:pt x="0" y="18"/>
                </a:cubicBezTo>
              </a:path>
            </a:pathLst>
          </a:custGeom>
          <a:noFill/>
          <a:ln w="28575" cmpd="sng">
            <a:solidFill>
              <a:srgbClr val="009900"/>
            </a:solidFill>
            <a:round/>
            <a:headEnd type="none" w="med" len="med"/>
            <a:tailEnd type="triangle" w="med" len="med"/>
          </a:ln>
          <a:effectLst/>
        </p:spPr>
        <p:txBody>
          <a:bodyPr/>
          <a:lstStyle/>
          <a:p>
            <a:endParaRPr lang="en-GB" sz="1396"/>
          </a:p>
        </p:txBody>
      </p:sp>
      <p:sp>
        <p:nvSpPr>
          <p:cNvPr id="68" name="Line 71">
            <a:extLst>
              <a:ext uri="{FF2B5EF4-FFF2-40B4-BE49-F238E27FC236}">
                <a16:creationId xmlns:a16="http://schemas.microsoft.com/office/drawing/2014/main" id="{4F4E8506-098B-1289-70FA-421AED6AE902}"/>
              </a:ext>
            </a:extLst>
          </p:cNvPr>
          <p:cNvSpPr>
            <a:spLocks noChangeShapeType="1"/>
          </p:cNvSpPr>
          <p:nvPr/>
        </p:nvSpPr>
        <p:spPr bwMode="auto">
          <a:xfrm flipH="1" flipV="1">
            <a:off x="8016907" y="2753324"/>
            <a:ext cx="684054" cy="456036"/>
          </a:xfrm>
          <a:prstGeom prst="line">
            <a:avLst/>
          </a:prstGeom>
          <a:noFill/>
          <a:ln w="9525">
            <a:solidFill>
              <a:srgbClr val="FF33CC"/>
            </a:solidFill>
            <a:round/>
            <a:headEnd/>
            <a:tailEnd type="triangle" w="med" len="med"/>
          </a:ln>
          <a:effectLst/>
        </p:spPr>
        <p:txBody>
          <a:bodyPr/>
          <a:lstStyle/>
          <a:p>
            <a:endParaRPr lang="en-GB" sz="1396"/>
          </a:p>
        </p:txBody>
      </p:sp>
      <p:sp>
        <p:nvSpPr>
          <p:cNvPr id="69" name="Line 72">
            <a:extLst>
              <a:ext uri="{FF2B5EF4-FFF2-40B4-BE49-F238E27FC236}">
                <a16:creationId xmlns:a16="http://schemas.microsoft.com/office/drawing/2014/main" id="{29CF244D-E32D-2C30-5836-49A277164E58}"/>
              </a:ext>
            </a:extLst>
          </p:cNvPr>
          <p:cNvSpPr>
            <a:spLocks noChangeShapeType="1"/>
          </p:cNvSpPr>
          <p:nvPr/>
        </p:nvSpPr>
        <p:spPr bwMode="auto">
          <a:xfrm flipV="1">
            <a:off x="8700961" y="3551387"/>
            <a:ext cx="0" cy="760060"/>
          </a:xfrm>
          <a:prstGeom prst="line">
            <a:avLst/>
          </a:prstGeom>
          <a:noFill/>
          <a:ln w="9525">
            <a:solidFill>
              <a:srgbClr val="FF33CC"/>
            </a:solidFill>
            <a:round/>
            <a:headEnd/>
            <a:tailEnd type="triangle" w="med" len="med"/>
          </a:ln>
          <a:effectLst/>
        </p:spPr>
        <p:txBody>
          <a:bodyPr/>
          <a:lstStyle/>
          <a:p>
            <a:endParaRPr lang="en-GB" sz="1396"/>
          </a:p>
        </p:txBody>
      </p:sp>
      <p:sp>
        <p:nvSpPr>
          <p:cNvPr id="70" name="Line 73">
            <a:extLst>
              <a:ext uri="{FF2B5EF4-FFF2-40B4-BE49-F238E27FC236}">
                <a16:creationId xmlns:a16="http://schemas.microsoft.com/office/drawing/2014/main" id="{29C77504-F686-23C2-4503-491A356B14D7}"/>
              </a:ext>
            </a:extLst>
          </p:cNvPr>
          <p:cNvSpPr>
            <a:spLocks noChangeShapeType="1"/>
          </p:cNvSpPr>
          <p:nvPr/>
        </p:nvSpPr>
        <p:spPr bwMode="auto">
          <a:xfrm>
            <a:off x="8237324" y="3520984"/>
            <a:ext cx="228018" cy="532042"/>
          </a:xfrm>
          <a:prstGeom prst="line">
            <a:avLst/>
          </a:prstGeom>
          <a:noFill/>
          <a:ln w="9525">
            <a:solidFill>
              <a:srgbClr val="FF33CC"/>
            </a:solidFill>
            <a:round/>
            <a:headEnd/>
            <a:tailEnd type="triangle" w="med" len="med"/>
          </a:ln>
          <a:effectLst/>
        </p:spPr>
        <p:txBody>
          <a:bodyPr/>
          <a:lstStyle/>
          <a:p>
            <a:endParaRPr lang="en-GB" sz="1396"/>
          </a:p>
        </p:txBody>
      </p:sp>
      <p:sp>
        <p:nvSpPr>
          <p:cNvPr id="71" name="Rectangle 75">
            <a:extLst>
              <a:ext uri="{FF2B5EF4-FFF2-40B4-BE49-F238E27FC236}">
                <a16:creationId xmlns:a16="http://schemas.microsoft.com/office/drawing/2014/main" id="{2847BDAA-AC82-1490-57CF-4C9AB939F227}"/>
              </a:ext>
            </a:extLst>
          </p:cNvPr>
          <p:cNvSpPr>
            <a:spLocks noChangeArrowheads="1"/>
          </p:cNvSpPr>
          <p:nvPr/>
        </p:nvSpPr>
        <p:spPr bwMode="auto">
          <a:xfrm>
            <a:off x="6359977" y="3315771"/>
            <a:ext cx="389531" cy="194765"/>
          </a:xfrm>
          <a:prstGeom prst="rect">
            <a:avLst/>
          </a:prstGeom>
          <a:noFill/>
          <a:ln w="9525">
            <a:solidFill>
              <a:srgbClr val="FF0000"/>
            </a:solidFill>
            <a:miter lim="800000"/>
            <a:headEnd/>
            <a:tailEnd/>
          </a:ln>
          <a:effectLst/>
        </p:spPr>
        <p:txBody>
          <a:bodyPr wrap="none" anchor="ctr"/>
          <a:lstStyle/>
          <a:p>
            <a:endParaRPr lang="en-GB" sz="1396"/>
          </a:p>
        </p:txBody>
      </p:sp>
      <p:grpSp>
        <p:nvGrpSpPr>
          <p:cNvPr id="72" name="Group 76">
            <a:extLst>
              <a:ext uri="{FF2B5EF4-FFF2-40B4-BE49-F238E27FC236}">
                <a16:creationId xmlns:a16="http://schemas.microsoft.com/office/drawing/2014/main" id="{3BA106CB-FDE4-615E-4BE1-0E584EB8AA60}"/>
              </a:ext>
            </a:extLst>
          </p:cNvPr>
          <p:cNvGrpSpPr>
            <a:grpSpLocks/>
          </p:cNvGrpSpPr>
          <p:nvPr/>
        </p:nvGrpSpPr>
        <p:grpSpPr bwMode="auto">
          <a:xfrm>
            <a:off x="6283971" y="3999823"/>
            <a:ext cx="454453" cy="98175"/>
            <a:chOff x="2880" y="2016"/>
            <a:chExt cx="432" cy="144"/>
          </a:xfrm>
        </p:grpSpPr>
        <p:sp>
          <p:nvSpPr>
            <p:cNvPr id="73" name="Oval 77">
              <a:extLst>
                <a:ext uri="{FF2B5EF4-FFF2-40B4-BE49-F238E27FC236}">
                  <a16:creationId xmlns:a16="http://schemas.microsoft.com/office/drawing/2014/main" id="{ADCF3260-DD1C-7723-C521-D856CC86AD1D}"/>
                </a:ext>
              </a:extLst>
            </p:cNvPr>
            <p:cNvSpPr>
              <a:spLocks noChangeArrowheads="1"/>
            </p:cNvSpPr>
            <p:nvPr/>
          </p:nvSpPr>
          <p:spPr bwMode="auto">
            <a:xfrm>
              <a:off x="288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74" name="Oval 78">
              <a:extLst>
                <a:ext uri="{FF2B5EF4-FFF2-40B4-BE49-F238E27FC236}">
                  <a16:creationId xmlns:a16="http://schemas.microsoft.com/office/drawing/2014/main" id="{01333400-D63D-94D2-539F-6F98ED3A6FC3}"/>
                </a:ext>
              </a:extLst>
            </p:cNvPr>
            <p:cNvSpPr>
              <a:spLocks noChangeArrowheads="1"/>
            </p:cNvSpPr>
            <p:nvPr/>
          </p:nvSpPr>
          <p:spPr bwMode="auto">
            <a:xfrm>
              <a:off x="3120" y="2016"/>
              <a:ext cx="192" cy="144"/>
            </a:xfrm>
            <a:prstGeom prst="ellipse">
              <a:avLst/>
            </a:prstGeom>
            <a:noFill/>
            <a:ln w="9525">
              <a:solidFill>
                <a:schemeClr val="tx1"/>
              </a:solidFill>
              <a:round/>
              <a:headEnd/>
              <a:tailEnd/>
            </a:ln>
            <a:effectLst/>
          </p:spPr>
          <p:txBody>
            <a:bodyPr wrap="none" anchor="ctr"/>
            <a:lstStyle/>
            <a:p>
              <a:endParaRPr lang="en-GB" sz="1396"/>
            </a:p>
          </p:txBody>
        </p:sp>
        <p:sp>
          <p:nvSpPr>
            <p:cNvPr id="75" name="Line 79">
              <a:extLst>
                <a:ext uri="{FF2B5EF4-FFF2-40B4-BE49-F238E27FC236}">
                  <a16:creationId xmlns:a16="http://schemas.microsoft.com/office/drawing/2014/main" id="{C2C565B3-4D83-2D67-DF6F-91376F861708}"/>
                </a:ext>
              </a:extLst>
            </p:cNvPr>
            <p:cNvSpPr>
              <a:spLocks noChangeShapeType="1"/>
            </p:cNvSpPr>
            <p:nvPr/>
          </p:nvSpPr>
          <p:spPr bwMode="auto">
            <a:xfrm>
              <a:off x="2976" y="2016"/>
              <a:ext cx="240" cy="0"/>
            </a:xfrm>
            <a:prstGeom prst="line">
              <a:avLst/>
            </a:prstGeom>
            <a:noFill/>
            <a:ln w="9525">
              <a:solidFill>
                <a:schemeClr val="tx1"/>
              </a:solidFill>
              <a:round/>
              <a:headEnd/>
              <a:tailEnd/>
            </a:ln>
            <a:effectLst/>
          </p:spPr>
          <p:txBody>
            <a:bodyPr/>
            <a:lstStyle/>
            <a:p>
              <a:endParaRPr lang="en-GB" sz="1396"/>
            </a:p>
          </p:txBody>
        </p:sp>
        <p:sp>
          <p:nvSpPr>
            <p:cNvPr id="76" name="Line 80">
              <a:extLst>
                <a:ext uri="{FF2B5EF4-FFF2-40B4-BE49-F238E27FC236}">
                  <a16:creationId xmlns:a16="http://schemas.microsoft.com/office/drawing/2014/main" id="{5E312E22-3979-EB45-7228-DE208F3DE2C6}"/>
                </a:ext>
              </a:extLst>
            </p:cNvPr>
            <p:cNvSpPr>
              <a:spLocks noChangeShapeType="1"/>
            </p:cNvSpPr>
            <p:nvPr/>
          </p:nvSpPr>
          <p:spPr bwMode="auto">
            <a:xfrm>
              <a:off x="2976" y="2160"/>
              <a:ext cx="240" cy="0"/>
            </a:xfrm>
            <a:prstGeom prst="line">
              <a:avLst/>
            </a:prstGeom>
            <a:noFill/>
            <a:ln w="9525">
              <a:solidFill>
                <a:schemeClr val="tx1"/>
              </a:solidFill>
              <a:round/>
              <a:headEnd/>
              <a:tailEnd/>
            </a:ln>
            <a:effectLst/>
          </p:spPr>
          <p:txBody>
            <a:bodyPr/>
            <a:lstStyle/>
            <a:p>
              <a:endParaRPr lang="en-GB" sz="1396"/>
            </a:p>
          </p:txBody>
        </p:sp>
      </p:grpSp>
      <p:sp>
        <p:nvSpPr>
          <p:cNvPr id="77" name="Line 81">
            <a:extLst>
              <a:ext uri="{FF2B5EF4-FFF2-40B4-BE49-F238E27FC236}">
                <a16:creationId xmlns:a16="http://schemas.microsoft.com/office/drawing/2014/main" id="{C29C9670-BB99-F913-065D-281D34D1A7A4}"/>
              </a:ext>
            </a:extLst>
          </p:cNvPr>
          <p:cNvSpPr>
            <a:spLocks noChangeShapeType="1"/>
          </p:cNvSpPr>
          <p:nvPr/>
        </p:nvSpPr>
        <p:spPr bwMode="auto">
          <a:xfrm>
            <a:off x="4915863" y="4607870"/>
            <a:ext cx="1520119" cy="0"/>
          </a:xfrm>
          <a:prstGeom prst="line">
            <a:avLst/>
          </a:prstGeom>
          <a:noFill/>
          <a:ln w="28575">
            <a:solidFill>
              <a:srgbClr val="00B050"/>
            </a:solidFill>
            <a:round/>
            <a:headEnd/>
            <a:tailEnd/>
          </a:ln>
          <a:effectLst/>
        </p:spPr>
        <p:txBody>
          <a:bodyPr/>
          <a:lstStyle/>
          <a:p>
            <a:endParaRPr lang="en-GB" sz="1396"/>
          </a:p>
        </p:txBody>
      </p:sp>
      <p:sp>
        <p:nvSpPr>
          <p:cNvPr id="78" name="Line 82">
            <a:extLst>
              <a:ext uri="{FF2B5EF4-FFF2-40B4-BE49-F238E27FC236}">
                <a16:creationId xmlns:a16="http://schemas.microsoft.com/office/drawing/2014/main" id="{D86090A9-D413-302C-05A4-326B3923DFF5}"/>
              </a:ext>
            </a:extLst>
          </p:cNvPr>
          <p:cNvSpPr>
            <a:spLocks noChangeShapeType="1"/>
          </p:cNvSpPr>
          <p:nvPr/>
        </p:nvSpPr>
        <p:spPr bwMode="auto">
          <a:xfrm>
            <a:off x="4915863" y="4607870"/>
            <a:ext cx="0" cy="380030"/>
          </a:xfrm>
          <a:prstGeom prst="line">
            <a:avLst/>
          </a:prstGeom>
          <a:noFill/>
          <a:ln w="28575">
            <a:solidFill>
              <a:srgbClr val="00B050"/>
            </a:solidFill>
            <a:round/>
            <a:headEnd/>
            <a:tailEnd/>
          </a:ln>
          <a:effectLst/>
        </p:spPr>
        <p:txBody>
          <a:bodyPr/>
          <a:lstStyle/>
          <a:p>
            <a:endParaRPr lang="en-GB" sz="1396"/>
          </a:p>
        </p:txBody>
      </p:sp>
      <p:sp>
        <p:nvSpPr>
          <p:cNvPr id="79" name="Line 83">
            <a:extLst>
              <a:ext uri="{FF2B5EF4-FFF2-40B4-BE49-F238E27FC236}">
                <a16:creationId xmlns:a16="http://schemas.microsoft.com/office/drawing/2014/main" id="{286DDA49-E38E-02F3-C0B3-582C2AAC1F57}"/>
              </a:ext>
            </a:extLst>
          </p:cNvPr>
          <p:cNvSpPr>
            <a:spLocks noChangeShapeType="1"/>
          </p:cNvSpPr>
          <p:nvPr/>
        </p:nvSpPr>
        <p:spPr bwMode="auto">
          <a:xfrm>
            <a:off x="5903941" y="2479703"/>
            <a:ext cx="0" cy="3192251"/>
          </a:xfrm>
          <a:prstGeom prst="line">
            <a:avLst/>
          </a:prstGeom>
          <a:noFill/>
          <a:ln w="9525">
            <a:solidFill>
              <a:schemeClr val="tx1"/>
            </a:solidFill>
            <a:prstDash val="dashDot"/>
            <a:round/>
            <a:headEnd/>
            <a:tailEnd/>
          </a:ln>
          <a:effectLst/>
        </p:spPr>
        <p:txBody>
          <a:bodyPr/>
          <a:lstStyle/>
          <a:p>
            <a:endParaRPr lang="en-GB" sz="1396"/>
          </a:p>
        </p:txBody>
      </p:sp>
      <p:cxnSp>
        <p:nvCxnSpPr>
          <p:cNvPr id="80" name="Straight Connector 79">
            <a:extLst>
              <a:ext uri="{FF2B5EF4-FFF2-40B4-BE49-F238E27FC236}">
                <a16:creationId xmlns:a16="http://schemas.microsoft.com/office/drawing/2014/main" id="{8F8089E7-07FD-2BE4-747B-A3E8D9CDD5D4}"/>
              </a:ext>
            </a:extLst>
          </p:cNvPr>
          <p:cNvCxnSpPr/>
          <p:nvPr/>
        </p:nvCxnSpPr>
        <p:spPr>
          <a:xfrm rot="10800000" flipV="1">
            <a:off x="5772865" y="4090077"/>
            <a:ext cx="1603705" cy="7918"/>
          </a:xfrm>
          <a:prstGeom prst="line">
            <a:avLst/>
          </a:prstGeom>
          <a:ln w="28575">
            <a:solidFill>
              <a:srgbClr val="0000FF"/>
            </a:solidFill>
          </a:ln>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289F4007-4A69-99FB-726B-1490C189FBAB}"/>
              </a:ext>
            </a:extLst>
          </p:cNvPr>
          <p:cNvSpPr txBox="1"/>
          <p:nvPr/>
        </p:nvSpPr>
        <p:spPr>
          <a:xfrm rot="20549770">
            <a:off x="7792942" y="4979071"/>
            <a:ext cx="806252" cy="521938"/>
          </a:xfrm>
          <a:prstGeom prst="rect">
            <a:avLst/>
          </a:prstGeom>
          <a:solidFill>
            <a:schemeClr val="bg1"/>
          </a:solidFill>
        </p:spPr>
        <p:txBody>
          <a:bodyPr wrap="square" rtlCol="0">
            <a:spAutoFit/>
          </a:bodyPr>
          <a:lstStyle/>
          <a:p>
            <a:pPr algn="ctr"/>
            <a:r>
              <a:rPr lang="en-GB" sz="1396"/>
              <a:t>24 </a:t>
            </a:r>
            <a:r>
              <a:rPr lang="el-GR" sz="1396"/>
              <a:t>Ω</a:t>
            </a:r>
          </a:p>
          <a:p>
            <a:pPr algn="ctr"/>
            <a:endParaRPr lang="en-GB" sz="1396"/>
          </a:p>
        </p:txBody>
      </p:sp>
    </p:spTree>
    <p:extLst>
      <p:ext uri="{BB962C8B-B14F-4D97-AF65-F5344CB8AC3E}">
        <p14:creationId xmlns:p14="http://schemas.microsoft.com/office/powerpoint/2010/main" val="4190117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2CA4-DBAA-C388-9A66-E6F7DF5C6E6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F7A5968-2D35-1A59-D7E7-E8F38C7E245F}"/>
              </a:ext>
            </a:extLst>
          </p:cNvPr>
          <p:cNvSpPr>
            <a:spLocks noGrp="1"/>
          </p:cNvSpPr>
          <p:nvPr>
            <p:ph type="title"/>
          </p:nvPr>
        </p:nvSpPr>
        <p:spPr>
          <a:xfrm>
            <a:off x="252000" y="959222"/>
            <a:ext cx="11628452" cy="646331"/>
          </a:xfrm>
        </p:spPr>
        <p:txBody>
          <a:bodyPr/>
          <a:lstStyle/>
          <a:p>
            <a:r>
              <a:rPr lang="en-GB"/>
              <a:t>Comparing measured Zs values</a:t>
            </a:r>
          </a:p>
        </p:txBody>
      </p:sp>
      <p:sp>
        <p:nvSpPr>
          <p:cNvPr id="4" name="Content Placeholder 3">
            <a:extLst>
              <a:ext uri="{FF2B5EF4-FFF2-40B4-BE49-F238E27FC236}">
                <a16:creationId xmlns:a16="http://schemas.microsoft.com/office/drawing/2014/main" id="{05508553-7DB5-07D7-C2F7-1C96329CBDB5}"/>
              </a:ext>
            </a:extLst>
          </p:cNvPr>
          <p:cNvSpPr>
            <a:spLocks noGrp="1"/>
          </p:cNvSpPr>
          <p:nvPr>
            <p:ph sz="quarter" idx="10"/>
          </p:nvPr>
        </p:nvSpPr>
        <p:spPr>
          <a:xfrm>
            <a:off x="360000" y="1800000"/>
            <a:ext cx="10062082" cy="4140000"/>
          </a:xfrm>
        </p:spPr>
        <p:txBody>
          <a:bodyPr/>
          <a:lstStyle/>
          <a:p>
            <a:pPr marL="342900" indent="-342900">
              <a:buFont typeface="Arial" panose="020B0604020202020204" pitchFamily="34" charset="0"/>
              <a:buChar char="•"/>
            </a:pPr>
            <a:r>
              <a:rPr lang="en-GB"/>
              <a:t>Comparing measured Zs values with the maximum tabulated figures as specified in BS 7671 including the application of the correction factor.</a:t>
            </a:r>
          </a:p>
          <a:p>
            <a:pPr marL="342900" indent="-342900">
              <a:buFont typeface="Arial" panose="020B0604020202020204" pitchFamily="34" charset="0"/>
              <a:buChar char="•"/>
            </a:pPr>
            <a:r>
              <a:rPr lang="en-GB" b="0" i="0">
                <a:effectLst/>
                <a:latin typeface="Arial"/>
                <a:cs typeface="Arial"/>
              </a:rPr>
              <a:t>The measured value of Zs must not exceed 80% of the tabulated value in BS 7671.</a:t>
            </a:r>
          </a:p>
          <a:p>
            <a:pPr algn="l"/>
            <a:endParaRPr lang="en-GB" b="0" i="0">
              <a:effectLst/>
              <a:latin typeface="Arial"/>
              <a:cs typeface="Arial"/>
            </a:endParaRPr>
          </a:p>
        </p:txBody>
      </p:sp>
    </p:spTree>
    <p:extLst>
      <p:ext uri="{BB962C8B-B14F-4D97-AF65-F5344CB8AC3E}">
        <p14:creationId xmlns:p14="http://schemas.microsoft.com/office/powerpoint/2010/main" val="813616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B7F5A-40B2-BFCA-8C36-C22AB56BF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E6AD72-B2A3-D4F9-81D5-6560DDEF7C27}"/>
              </a:ext>
            </a:extLst>
          </p:cNvPr>
          <p:cNvSpPr>
            <a:spLocks noGrp="1"/>
          </p:cNvSpPr>
          <p:nvPr>
            <p:ph type="title"/>
          </p:nvPr>
        </p:nvSpPr>
        <p:spPr>
          <a:xfrm>
            <a:off x="252000" y="959222"/>
            <a:ext cx="11628452" cy="646331"/>
          </a:xfrm>
        </p:spPr>
        <p:txBody>
          <a:bodyPr/>
          <a:lstStyle/>
          <a:p>
            <a:r>
              <a:rPr lang="en-GB" dirty="0"/>
              <a:t>Calculation of Zs from given information</a:t>
            </a:r>
          </a:p>
        </p:txBody>
      </p:sp>
      <p:sp>
        <p:nvSpPr>
          <p:cNvPr id="4" name="Content Placeholder 3">
            <a:extLst>
              <a:ext uri="{FF2B5EF4-FFF2-40B4-BE49-F238E27FC236}">
                <a16:creationId xmlns:a16="http://schemas.microsoft.com/office/drawing/2014/main" id="{9440E3B9-C9A8-A9C4-7F0F-4F5E4AEF1D57}"/>
              </a:ext>
            </a:extLst>
          </p:cNvPr>
          <p:cNvSpPr>
            <a:spLocks noGrp="1"/>
          </p:cNvSpPr>
          <p:nvPr>
            <p:ph sz="quarter" idx="10"/>
          </p:nvPr>
        </p:nvSpPr>
        <p:spPr>
          <a:xfrm>
            <a:off x="360000" y="1800000"/>
            <a:ext cx="10529673" cy="4140000"/>
          </a:xfrm>
        </p:spPr>
        <p:txBody>
          <a:bodyPr/>
          <a:lstStyle/>
          <a:p>
            <a:pPr algn="l"/>
            <a:r>
              <a:rPr lang="en-GB" b="0" i="0" dirty="0">
                <a:effectLst/>
                <a:latin typeface="Arial"/>
                <a:cs typeface="Arial"/>
              </a:rPr>
              <a:t>The earth fault loop impedance (Zs) must be determined for the furthest point of each circuit.</a:t>
            </a:r>
          </a:p>
          <a:p>
            <a:pPr>
              <a:lnSpc>
                <a:spcPct val="90000"/>
              </a:lnSpc>
              <a:spcBef>
                <a:spcPts val="1330"/>
              </a:spcBef>
            </a:pPr>
            <a:r>
              <a:rPr lang="en-GB" dirty="0">
                <a:solidFill>
                  <a:srgbClr val="000000"/>
                </a:solidFill>
                <a:latin typeface="Arial" panose="020B0604020202020204" pitchFamily="34" charset="0"/>
                <a:cs typeface="Arial" panose="020B0604020202020204" pitchFamily="34" charset="0"/>
              </a:rPr>
              <a:t>It may be determined by:</a:t>
            </a:r>
          </a:p>
          <a:p>
            <a:pPr marL="380019" indent="-380019">
              <a:lnSpc>
                <a:spcPct val="90000"/>
              </a:lnSpc>
              <a:spcBef>
                <a:spcPts val="931"/>
              </a:spcBef>
              <a:buClr>
                <a:schemeClr val="tx1"/>
              </a:buClr>
              <a:buFont typeface="Arial" panose="020B0604020202020204" pitchFamily="34" charset="0"/>
              <a:buChar char="•"/>
            </a:pPr>
            <a:r>
              <a:rPr lang="en-GB" dirty="0">
                <a:latin typeface="Arial" panose="020B0604020202020204" pitchFamily="34" charset="0"/>
                <a:cs typeface="Arial" panose="020B0604020202020204" pitchFamily="34" charset="0"/>
              </a:rPr>
              <a:t>direct measurement of Zs </a:t>
            </a:r>
          </a:p>
          <a:p>
            <a:pPr marL="380019" indent="-380019">
              <a:lnSpc>
                <a:spcPct val="90000"/>
              </a:lnSpc>
              <a:spcBef>
                <a:spcPts val="931"/>
              </a:spcBef>
              <a:buClr>
                <a:schemeClr val="tx1"/>
              </a:buClr>
              <a:buFont typeface="Arial" panose="020B0604020202020204" pitchFamily="34" charset="0"/>
              <a:buChar char="•"/>
            </a:pPr>
            <a:r>
              <a:rPr lang="en-GB" dirty="0">
                <a:latin typeface="Arial" panose="020B0604020202020204" pitchFamily="34" charset="0"/>
                <a:cs typeface="Arial" panose="020B0604020202020204" pitchFamily="34" charset="0"/>
              </a:rPr>
              <a:t>direct measurement of Ze at the origin, and adding (R1 + R2) measured during the continuity tests</a:t>
            </a:r>
          </a:p>
          <a:p>
            <a:pPr marL="380019" indent="-380019">
              <a:lnSpc>
                <a:spcPct val="90000"/>
              </a:lnSpc>
              <a:spcBef>
                <a:spcPts val="931"/>
              </a:spcBef>
              <a:buClr>
                <a:schemeClr val="tx1"/>
              </a:buClr>
              <a:buFont typeface="Arial" panose="020B0604020202020204" pitchFamily="34" charset="0"/>
              <a:buChar char="•"/>
            </a:pPr>
            <a:r>
              <a:rPr lang="en-GB" dirty="0">
                <a:latin typeface="Arial" panose="020B0604020202020204" pitchFamily="34" charset="0"/>
                <a:cs typeface="Arial" panose="020B0604020202020204" pitchFamily="34" charset="0"/>
              </a:rPr>
              <a:t>adding (R1 + R2) measured during the continuity tests to the value of Ze declared by the distributor (see 1.1(d) and 1.3(d)).</a:t>
            </a:r>
          </a:p>
          <a:p>
            <a:pPr algn="l"/>
            <a:endParaRPr lang="en-GB" b="0" i="0" dirty="0">
              <a:effectLst/>
              <a:latin typeface="Arial"/>
              <a:cs typeface="Arial"/>
            </a:endParaRPr>
          </a:p>
        </p:txBody>
      </p:sp>
    </p:spTree>
    <p:extLst>
      <p:ext uri="{BB962C8B-B14F-4D97-AF65-F5344CB8AC3E}">
        <p14:creationId xmlns:p14="http://schemas.microsoft.com/office/powerpoint/2010/main" val="294019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5846A-9C11-6FA7-3A8F-AB573910D56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F3732F8-609C-926F-5C5F-EFEBA9F33D2F}"/>
              </a:ext>
            </a:extLst>
          </p:cNvPr>
          <p:cNvSpPr>
            <a:spLocks noGrp="1"/>
          </p:cNvSpPr>
          <p:nvPr>
            <p:ph type="title"/>
          </p:nvPr>
        </p:nvSpPr>
        <p:spPr>
          <a:xfrm>
            <a:off x="252000" y="959222"/>
            <a:ext cx="11628452" cy="646331"/>
          </a:xfrm>
        </p:spPr>
        <p:txBody>
          <a:bodyPr/>
          <a:lstStyle/>
          <a:p>
            <a:r>
              <a:rPr lang="en-GB" dirty="0"/>
              <a:t>Calculation of Zs from given information</a:t>
            </a:r>
          </a:p>
        </p:txBody>
      </p:sp>
      <p:sp>
        <p:nvSpPr>
          <p:cNvPr id="4" name="Content Placeholder 3">
            <a:extLst>
              <a:ext uri="{FF2B5EF4-FFF2-40B4-BE49-F238E27FC236}">
                <a16:creationId xmlns:a16="http://schemas.microsoft.com/office/drawing/2014/main" id="{20056F04-8B28-89C8-9B7F-4738991371D4}"/>
              </a:ext>
            </a:extLst>
          </p:cNvPr>
          <p:cNvSpPr>
            <a:spLocks noGrp="1"/>
          </p:cNvSpPr>
          <p:nvPr>
            <p:ph sz="quarter" idx="10"/>
          </p:nvPr>
        </p:nvSpPr>
        <p:spPr>
          <a:xfrm>
            <a:off x="360000" y="1800000"/>
            <a:ext cx="10529673" cy="4140000"/>
          </a:xfrm>
        </p:spPr>
        <p:txBody>
          <a:bodyPr/>
          <a:lstStyle/>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Direct measurement of Zs can only be made on a live installation.</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Neither the connection with earth nor the bonding conductors is disconnected.</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The reading given by the loop impedance tester will usually be less than the sum of  Ze + (R1 + R2) because of parallel earth return paths provided by any bonded extraneous-conductive-parts.</a:t>
            </a:r>
          </a:p>
        </p:txBody>
      </p:sp>
    </p:spTree>
    <p:extLst>
      <p:ext uri="{BB962C8B-B14F-4D97-AF65-F5344CB8AC3E}">
        <p14:creationId xmlns:p14="http://schemas.microsoft.com/office/powerpoint/2010/main" val="1285524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9C154-753A-A317-49AE-042C0577E8D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B034C0B-69E0-9278-F957-56E3B394499C}"/>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Calculation of Zs: Higher ambient temperature</a:t>
            </a:r>
          </a:p>
        </p:txBody>
      </p:sp>
      <p:sp>
        <p:nvSpPr>
          <p:cNvPr id="4" name="Content Placeholder 3">
            <a:extLst>
              <a:ext uri="{FF2B5EF4-FFF2-40B4-BE49-F238E27FC236}">
                <a16:creationId xmlns:a16="http://schemas.microsoft.com/office/drawing/2014/main" id="{0426D533-3E33-7E35-0F48-77633B090755}"/>
              </a:ext>
            </a:extLst>
          </p:cNvPr>
          <p:cNvSpPr>
            <a:spLocks noGrp="1"/>
          </p:cNvSpPr>
          <p:nvPr>
            <p:ph sz="quarter" idx="10"/>
          </p:nvPr>
        </p:nvSpPr>
        <p:spPr>
          <a:xfrm>
            <a:off x="360001" y="1741316"/>
            <a:ext cx="5759812" cy="4140000"/>
          </a:xfrm>
        </p:spPr>
        <p:txBody>
          <a:bodyPr/>
          <a:lstStyle/>
          <a:p>
            <a:r>
              <a:rPr lang="en-GB"/>
              <a:t>Calculation of Zs after allowing for higher ambient temperature: </a:t>
            </a:r>
            <a:r>
              <a:rPr lang="en-GB">
                <a:latin typeface="Arial" panose="020B0604020202020204" pitchFamily="34" charset="0"/>
                <a:cs typeface="Arial" panose="020B0604020202020204" pitchFamily="34" charset="0"/>
              </a:rPr>
              <a:t>Table B8 within the On-Site Guide or Table A7 in Guidance Note 3, refer to ambient temperature. </a:t>
            </a:r>
          </a:p>
          <a:p>
            <a:endParaRPr lang="en-GB">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3DD4750F-198A-2297-386B-E67B5547D0A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2001" y="3437253"/>
            <a:ext cx="4839544" cy="2511795"/>
          </a:xfrm>
          <a:prstGeom prst="rect">
            <a:avLst/>
          </a:prstGeom>
          <a:noFill/>
          <a:ln w="9525">
            <a:noFill/>
            <a:miter lim="800000"/>
            <a:headEnd/>
            <a:tailEnd/>
          </a:ln>
          <a:effectLst/>
        </p:spPr>
      </p:pic>
      <p:sp>
        <p:nvSpPr>
          <p:cNvPr id="6" name="Oval 5">
            <a:extLst>
              <a:ext uri="{FF2B5EF4-FFF2-40B4-BE49-F238E27FC236}">
                <a16:creationId xmlns:a16="http://schemas.microsoft.com/office/drawing/2014/main" id="{4C1A2C65-5D78-D3F5-295C-6C4500997BC6}"/>
              </a:ext>
            </a:extLst>
          </p:cNvPr>
          <p:cNvSpPr/>
          <p:nvPr/>
        </p:nvSpPr>
        <p:spPr>
          <a:xfrm>
            <a:off x="3489756" y="5615954"/>
            <a:ext cx="808028" cy="299228"/>
          </a:xfrm>
          <a:prstGeom prst="ellipse">
            <a:avLst/>
          </a:prstGeom>
          <a:noFill/>
          <a:ln w="5715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795"/>
          </a:p>
        </p:txBody>
      </p:sp>
      <p:sp>
        <p:nvSpPr>
          <p:cNvPr id="8" name="Content Placeholder 3">
            <a:extLst>
              <a:ext uri="{FF2B5EF4-FFF2-40B4-BE49-F238E27FC236}">
                <a16:creationId xmlns:a16="http://schemas.microsoft.com/office/drawing/2014/main" id="{2C6491AD-A3FD-B0D1-7CFE-4A2B4C29D3CC}"/>
              </a:ext>
            </a:extLst>
          </p:cNvPr>
          <p:cNvSpPr txBox="1">
            <a:spLocks/>
          </p:cNvSpPr>
          <p:nvPr/>
        </p:nvSpPr>
        <p:spPr bwMode="auto">
          <a:xfrm>
            <a:off x="6276108" y="1758249"/>
            <a:ext cx="5759812"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10000"/>
              </a:lnSpc>
              <a:spcBef>
                <a:spcPts val="0"/>
              </a:spcBef>
              <a:spcAft>
                <a:spcPts val="1200"/>
              </a:spcAft>
              <a:defRPr lang="en-GB" sz="240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240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240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a:lstStyle>
          <a:p>
            <a:pPr marL="227965" indent="-227965">
              <a:lnSpc>
                <a:spcPct val="100000"/>
              </a:lnSpc>
              <a:spcBef>
                <a:spcPts val="931"/>
              </a:spcBef>
              <a:buClr>
                <a:schemeClr val="tx1"/>
              </a:buClr>
              <a:buFont typeface="Arial" panose="020B0604020202020204" pitchFamily="34" charset="0"/>
              <a:buChar char="•"/>
            </a:pPr>
            <a:r>
              <a:rPr lang="en-GB">
                <a:ea typeface="ＭＳ Ｐゴシック"/>
                <a:cs typeface="Arial"/>
              </a:rPr>
              <a:t>If testing a circuit with a 20 amp type B MCB protecting it, within an ambient temperature of 30 degrees, the Zs value would need to be connected to accommodate the higher temperature.</a:t>
            </a:r>
          </a:p>
          <a:p>
            <a:pPr marL="227965" indent="-227965">
              <a:lnSpc>
                <a:spcPct val="100000"/>
              </a:lnSpc>
              <a:spcBef>
                <a:spcPts val="931"/>
              </a:spcBef>
              <a:buClr>
                <a:schemeClr val="tx1"/>
              </a:buClr>
              <a:buFont typeface="Arial" panose="020B0604020202020204" pitchFamily="34" charset="0"/>
              <a:buChar char="•"/>
            </a:pPr>
            <a:r>
              <a:rPr lang="en-GB">
                <a:ea typeface="ＭＳ Ｐゴシック"/>
                <a:cs typeface="Arial"/>
              </a:rPr>
              <a:t>Take the Zs value of the 20 amp breaker from </a:t>
            </a:r>
            <a:r>
              <a:rPr lang="en-GB">
                <a:solidFill>
                  <a:srgbClr val="000000"/>
                </a:solidFill>
                <a:ea typeface="ＭＳ Ｐゴシック"/>
                <a:cs typeface="Arial"/>
              </a:rPr>
              <a:t>table A5 from guidance note 3</a:t>
            </a:r>
            <a:r>
              <a:rPr lang="en-GB">
                <a:solidFill>
                  <a:srgbClr val="996633"/>
                </a:solidFill>
                <a:ea typeface="ＭＳ Ｐゴシック"/>
                <a:cs typeface="Arial"/>
              </a:rPr>
              <a:t> </a:t>
            </a:r>
            <a:r>
              <a:rPr lang="en-GB">
                <a:ea typeface="ＭＳ Ｐゴシック"/>
                <a:cs typeface="Arial"/>
              </a:rPr>
              <a:t>and multiply this by the temperature correction factor and the result would be the new maximum value. </a:t>
            </a:r>
            <a:br>
              <a:rPr lang="en-GB">
                <a:cs typeface="Arial"/>
              </a:rPr>
            </a:br>
            <a:r>
              <a:rPr lang="en-GB" b="1">
                <a:solidFill>
                  <a:srgbClr val="000000"/>
                </a:solidFill>
                <a:ea typeface="ＭＳ Ｐゴシック"/>
                <a:cs typeface="Arial"/>
              </a:rPr>
              <a:t>For example: 2.19 × 1.08 = 2.37</a:t>
            </a:r>
            <a:r>
              <a:rPr lang="el-GR" b="1">
                <a:solidFill>
                  <a:srgbClr val="000000"/>
                </a:solidFill>
                <a:ea typeface="ＭＳ Ｐゴシック"/>
                <a:cs typeface="Arial"/>
              </a:rPr>
              <a:t>Ω</a:t>
            </a:r>
            <a:r>
              <a:rPr lang="en-GB" b="1">
                <a:solidFill>
                  <a:srgbClr val="000000"/>
                </a:solidFill>
                <a:ea typeface="ＭＳ Ｐゴシック"/>
                <a:cs typeface="Arial"/>
              </a:rPr>
              <a:t> </a:t>
            </a:r>
          </a:p>
          <a:p>
            <a:pPr marL="227965" indent="-227965">
              <a:lnSpc>
                <a:spcPct val="100000"/>
              </a:lnSpc>
              <a:spcBef>
                <a:spcPts val="931"/>
              </a:spcBef>
              <a:buClr>
                <a:schemeClr val="accent2"/>
              </a:buClr>
              <a:buFont typeface="Arial" panose="020B0604020202020204" pitchFamily="34" charset="0"/>
              <a:buChar char="•"/>
            </a:pPr>
            <a:endParaRPr lang="en-GB">
              <a:latin typeface="Arial" panose="020B0604020202020204" pitchFamily="34" charset="0"/>
              <a:cs typeface="Arial" panose="020B0604020202020204" pitchFamily="34" charset="0"/>
            </a:endParaRPr>
          </a:p>
          <a:p>
            <a:pPr>
              <a:lnSpc>
                <a:spcPct val="100000"/>
              </a:lnSpc>
            </a:pPr>
            <a:endParaRPr lang="en-GB"/>
          </a:p>
        </p:txBody>
      </p:sp>
    </p:spTree>
    <p:extLst>
      <p:ext uri="{BB962C8B-B14F-4D97-AF65-F5344CB8AC3E}">
        <p14:creationId xmlns:p14="http://schemas.microsoft.com/office/powerpoint/2010/main" val="3154924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84390-2572-8C1C-30BD-81F99909E1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9C2109D-129D-47F4-232A-43225477155B}"/>
              </a:ext>
            </a:extLst>
          </p:cNvPr>
          <p:cNvSpPr>
            <a:spLocks noGrp="1"/>
          </p:cNvSpPr>
          <p:nvPr>
            <p:ph type="title"/>
          </p:nvPr>
        </p:nvSpPr>
        <p:spPr>
          <a:xfrm>
            <a:off x="252000" y="959222"/>
            <a:ext cx="11628452" cy="646331"/>
          </a:xfrm>
        </p:spPr>
        <p:txBody>
          <a:bodyPr/>
          <a:lstStyle/>
          <a:p>
            <a:r>
              <a:rPr lang="en-GB"/>
              <a:t>PSC – why do we measure it?</a:t>
            </a:r>
          </a:p>
        </p:txBody>
      </p:sp>
      <p:sp>
        <p:nvSpPr>
          <p:cNvPr id="4" name="Content Placeholder 3">
            <a:extLst>
              <a:ext uri="{FF2B5EF4-FFF2-40B4-BE49-F238E27FC236}">
                <a16:creationId xmlns:a16="http://schemas.microsoft.com/office/drawing/2014/main" id="{AE5C9055-3EC8-DDED-399F-F3F947278E2A}"/>
              </a:ext>
            </a:extLst>
          </p:cNvPr>
          <p:cNvSpPr>
            <a:spLocks noGrp="1"/>
          </p:cNvSpPr>
          <p:nvPr>
            <p:ph sz="quarter" idx="10"/>
          </p:nvPr>
        </p:nvSpPr>
        <p:spPr>
          <a:xfrm>
            <a:off x="360000" y="1800000"/>
            <a:ext cx="8721655" cy="4157172"/>
          </a:xfrm>
        </p:spPr>
        <p:txBody>
          <a:bodyPr/>
          <a:lstStyle/>
          <a:p>
            <a:pPr marL="342900" indent="-342900">
              <a:spcBef>
                <a:spcPct val="50000"/>
              </a:spcBef>
              <a:buFont typeface="Arial" panose="020B0604020202020204" pitchFamily="34" charset="0"/>
              <a:buChar char="•"/>
            </a:pPr>
            <a:r>
              <a:rPr lang="en-GB" altLang="en-US" dirty="0">
                <a:solidFill>
                  <a:srgbClr val="000000"/>
                </a:solidFill>
                <a:latin typeface="Arial"/>
                <a:ea typeface="ＭＳ Ｐゴシック"/>
                <a:cs typeface="Arial"/>
              </a:rPr>
              <a:t>If the </a:t>
            </a:r>
            <a:r>
              <a:rPr lang="en-GB" altLang="en-US" dirty="0">
                <a:solidFill>
                  <a:srgbClr val="000000"/>
                </a:solidFill>
                <a:ea typeface="ＭＳ Ｐゴシック"/>
                <a:cs typeface="Arial"/>
              </a:rPr>
              <a:t>protective device's short circuit capacity value is lower than the measured PSC value, it will have to be changed. Otherwise, the device's breaking capacity will not be able to distinguish the fault current,</a:t>
            </a:r>
            <a:r>
              <a:rPr lang="en-GB" altLang="en-US" dirty="0">
                <a:solidFill>
                  <a:srgbClr val="000000"/>
                </a:solidFill>
                <a:latin typeface="Arial"/>
                <a:ea typeface="ＭＳ Ｐゴシック"/>
                <a:cs typeface="Arial"/>
              </a:rPr>
              <a:t> and damage could occur.</a:t>
            </a:r>
          </a:p>
          <a:p>
            <a:pPr marL="342900" indent="-342900">
              <a:spcBef>
                <a:spcPct val="50000"/>
              </a:spcBef>
              <a:buFont typeface="Arial" panose="020B0604020202020204" pitchFamily="34" charset="0"/>
              <a:buChar char="•"/>
            </a:pPr>
            <a:r>
              <a:rPr lang="en-US" altLang="en-US" dirty="0">
                <a:latin typeface="Arial"/>
                <a:ea typeface="ＭＳ Ｐゴシック"/>
                <a:cs typeface="Arial"/>
              </a:rPr>
              <a:t>On MCBs, the short-circuit capacity rating is </a:t>
            </a:r>
            <a:br>
              <a:rPr lang="en-US" altLang="en-US" dirty="0">
                <a:latin typeface="Arial"/>
                <a:ea typeface="ＭＳ Ｐゴシック"/>
                <a:cs typeface="Arial"/>
              </a:rPr>
            </a:br>
            <a:r>
              <a:rPr lang="en-US" altLang="en-US" dirty="0">
                <a:latin typeface="Arial"/>
                <a:ea typeface="ＭＳ Ｐゴシック"/>
                <a:cs typeface="Arial"/>
              </a:rPr>
              <a:t>identified in two forms: rms:</a:t>
            </a:r>
            <a:endParaRPr lang="en-US"/>
          </a:p>
          <a:p>
            <a:pPr marL="457200" indent="-457200">
              <a:spcBef>
                <a:spcPts val="240"/>
              </a:spcBef>
              <a:spcAft>
                <a:spcPts val="0"/>
              </a:spcAft>
              <a:buClr>
                <a:srgbClr val="000000"/>
              </a:buClr>
              <a:buFont typeface="+mj-lt"/>
              <a:buAutoNum type="arabicPeriod"/>
            </a:pPr>
            <a:r>
              <a:rPr lang="en-US" altLang="en-US" dirty="0">
                <a:latin typeface="Arial" panose="020B0604020202020204" pitchFamily="34" charset="0"/>
                <a:cs typeface="Arial" panose="020B0604020202020204" pitchFamily="34" charset="0"/>
              </a:rPr>
              <a:t>As an actual figure inserted in a box. </a:t>
            </a:r>
          </a:p>
          <a:p>
            <a:pPr marL="457200" indent="-457200">
              <a:spcBef>
                <a:spcPts val="240"/>
              </a:spcBef>
              <a:spcAft>
                <a:spcPts val="0"/>
              </a:spcAft>
              <a:buClr>
                <a:srgbClr val="000000"/>
              </a:buClr>
              <a:buFont typeface="+mj-lt"/>
              <a:buAutoNum type="arabicPeriod"/>
            </a:pPr>
            <a:r>
              <a:rPr lang="en-US" altLang="en-US" dirty="0">
                <a:latin typeface="Arial"/>
                <a:ea typeface="ＭＳ Ｐゴシック"/>
                <a:cs typeface="Arial"/>
              </a:rPr>
              <a:t>As an ‘M’ rating, i.e. M6 meaning 6 000 amp short circuit capacity.</a:t>
            </a:r>
          </a:p>
          <a:p>
            <a:pPr>
              <a:spcBef>
                <a:spcPct val="50000"/>
              </a:spcBef>
            </a:pPr>
            <a:endParaRPr lang="en-GB" altLang="en-US" dirty="0">
              <a:solidFill>
                <a:srgbClr val="000000"/>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3CD31F4-BF22-50E0-1E8A-71D291C91A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92945" y="1184874"/>
            <a:ext cx="2694680" cy="370924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A close-up of a number&#10;&#10;AI-generated content may be incorrect.">
            <a:extLst>
              <a:ext uri="{FF2B5EF4-FFF2-40B4-BE49-F238E27FC236}">
                <a16:creationId xmlns:a16="http://schemas.microsoft.com/office/drawing/2014/main" id="{59896263-F64D-60BB-F575-1FD7C637E0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80046" y="4039376"/>
            <a:ext cx="920477" cy="1051974"/>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a:extLst>
              <a:ext uri="{FF2B5EF4-FFF2-40B4-BE49-F238E27FC236}">
                <a16:creationId xmlns:a16="http://schemas.microsoft.com/office/drawing/2014/main" id="{706B42D1-13E9-5D7E-2241-C106D501642A}"/>
              </a:ext>
            </a:extLst>
          </p:cNvPr>
          <p:cNvCxnSpPr>
            <a:cxnSpLocks/>
          </p:cNvCxnSpPr>
          <p:nvPr/>
        </p:nvCxnSpPr>
        <p:spPr bwMode="auto">
          <a:xfrm flipV="1">
            <a:off x="5797296" y="3085216"/>
            <a:ext cx="4094225" cy="1808902"/>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08FD4271-D2A9-C5B4-2AE5-05CDE9CC876A}"/>
              </a:ext>
            </a:extLst>
          </p:cNvPr>
          <p:cNvCxnSpPr>
            <a:cxnSpLocks/>
          </p:cNvCxnSpPr>
          <p:nvPr/>
        </p:nvCxnSpPr>
        <p:spPr bwMode="auto">
          <a:xfrm flipV="1">
            <a:off x="5797296" y="4654296"/>
            <a:ext cx="4305515" cy="239822"/>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574876"/>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a:solidFill>
                  <a:srgbClr val="111111"/>
                </a:solidFill>
                <a:ea typeface="+mn-lt"/>
                <a:cs typeface="+mn-lt"/>
              </a:rPr>
              <a:t>Where in GN3 can information regarding ADS be found?</a:t>
            </a:r>
            <a:endParaRPr lang="en-GB"/>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C7BD6-BFC5-13E8-2A97-981307BCF0F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163F0EC-40ED-CB8D-9B85-4826EB93E049}"/>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pPr>
              <a:spcBef>
                <a:spcPct val="50000"/>
              </a:spcBef>
            </a:pPr>
            <a:r>
              <a:rPr lang="en-GB" altLang="en-US">
                <a:latin typeface="Arial"/>
                <a:ea typeface="ＭＳ Ｐゴシック"/>
                <a:cs typeface="Arial"/>
              </a:rPr>
              <a:t>Two perspective fault currents to consider</a:t>
            </a:r>
            <a:endParaRPr lang="en-GB" altLang="en-US">
              <a:latin typeface="Arial" panose="020B0604020202020204" pitchFamily="34" charset="0"/>
            </a:endParaRPr>
          </a:p>
        </p:txBody>
      </p:sp>
      <p:sp>
        <p:nvSpPr>
          <p:cNvPr id="4" name="Content Placeholder 3">
            <a:extLst>
              <a:ext uri="{FF2B5EF4-FFF2-40B4-BE49-F238E27FC236}">
                <a16:creationId xmlns:a16="http://schemas.microsoft.com/office/drawing/2014/main" id="{D832A0DC-D5B0-E91F-8D62-67512FBB30F4}"/>
              </a:ext>
            </a:extLst>
          </p:cNvPr>
          <p:cNvSpPr>
            <a:spLocks noGrp="1"/>
          </p:cNvSpPr>
          <p:nvPr>
            <p:ph sz="quarter" idx="10"/>
          </p:nvPr>
        </p:nvSpPr>
        <p:spPr>
          <a:xfrm>
            <a:off x="360000" y="1800000"/>
            <a:ext cx="9362069" cy="4140000"/>
          </a:xfrm>
        </p:spPr>
        <p:txBody>
          <a:bodyPr/>
          <a:lstStyle/>
          <a:p>
            <a:pPr marL="455930" indent="-455930">
              <a:spcBef>
                <a:spcPct val="50000"/>
              </a:spcBef>
              <a:buClr>
                <a:srgbClr val="000000"/>
              </a:buClr>
              <a:buFontTx/>
              <a:buAutoNum type="arabicPeriod"/>
            </a:pPr>
            <a:r>
              <a:rPr lang="en-GB" altLang="en-US">
                <a:latin typeface="Arial" panose="020B0604020202020204" pitchFamily="34" charset="0"/>
                <a:cs typeface="Arial" panose="020B0604020202020204" pitchFamily="34" charset="0"/>
              </a:rPr>
              <a:t>Prospective earth fault current – PEFC</a:t>
            </a:r>
            <a:endParaRPr lang="en-US"/>
          </a:p>
          <a:p>
            <a:pPr marL="455930" indent="-455930">
              <a:spcBef>
                <a:spcPct val="50000"/>
              </a:spcBef>
              <a:buClr>
                <a:srgbClr val="000000"/>
              </a:buClr>
              <a:buFontTx/>
              <a:buAutoNum type="arabicPeriod"/>
            </a:pPr>
            <a:r>
              <a:rPr lang="en-GB" altLang="en-US">
                <a:latin typeface="Arial" panose="020B0604020202020204" pitchFamily="34" charset="0"/>
                <a:cs typeface="Arial" panose="020B0604020202020204" pitchFamily="34" charset="0"/>
              </a:rPr>
              <a:t>Prospective short circuit current – PSCC</a:t>
            </a:r>
          </a:p>
          <a:p>
            <a:pPr>
              <a:spcBef>
                <a:spcPct val="50000"/>
              </a:spcBef>
              <a:buClr>
                <a:schemeClr val="accent2"/>
              </a:buClr>
            </a:pPr>
            <a:r>
              <a:rPr lang="en-GB" altLang="en-US" b="1">
                <a:solidFill>
                  <a:srgbClr val="000000"/>
                </a:solidFill>
                <a:latin typeface="Arial" panose="020B0604020202020204" pitchFamily="34" charset="0"/>
                <a:cs typeface="Arial" panose="020B0604020202020204" pitchFamily="34" charset="0"/>
              </a:rPr>
              <a:t>What’s the difference?</a:t>
            </a:r>
          </a:p>
          <a:p>
            <a:pPr marL="455930" indent="-455930">
              <a:spcBef>
                <a:spcPct val="50000"/>
              </a:spcBef>
              <a:buClr>
                <a:srgbClr val="000000"/>
              </a:buClr>
              <a:buFontTx/>
              <a:buAutoNum type="arabicPeriod"/>
            </a:pPr>
            <a:r>
              <a:rPr lang="en-GB" altLang="en-US">
                <a:solidFill>
                  <a:srgbClr val="000000"/>
                </a:solidFill>
                <a:latin typeface="Arial"/>
                <a:ea typeface="ＭＳ Ｐゴシック"/>
                <a:cs typeface="Arial"/>
              </a:rPr>
              <a:t>Earth fault current is the value of current produced when a fault occurs between a line conductor and earth.</a:t>
            </a:r>
          </a:p>
          <a:p>
            <a:pPr marL="455930" indent="-455930">
              <a:spcBef>
                <a:spcPct val="50000"/>
              </a:spcBef>
              <a:buClr>
                <a:srgbClr val="000000"/>
              </a:buClr>
              <a:buFontTx/>
              <a:buAutoNum type="arabicPeriod"/>
            </a:pPr>
            <a:r>
              <a:rPr lang="en-GB" altLang="en-US">
                <a:solidFill>
                  <a:srgbClr val="000000"/>
                </a:solidFill>
                <a:latin typeface="Arial"/>
                <a:ea typeface="ＭＳ Ｐゴシック"/>
                <a:cs typeface="Arial"/>
              </a:rPr>
              <a:t>Short circuit current is produced when you have a fault between live conductors, L–N.</a:t>
            </a:r>
          </a:p>
          <a:p>
            <a:pPr>
              <a:spcBef>
                <a:spcPct val="50000"/>
              </a:spcBef>
              <a:buClr>
                <a:schemeClr val="accent2"/>
              </a:buClr>
            </a:pPr>
            <a:endParaRPr lang="en-GB"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5435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08C0E-7BE5-48C0-FC63-67403A74A9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2330273-AE47-C886-0932-EF1960490F33}"/>
              </a:ext>
            </a:extLst>
          </p:cNvPr>
          <p:cNvSpPr>
            <a:spLocks noGrp="1"/>
          </p:cNvSpPr>
          <p:nvPr>
            <p:ph type="title"/>
          </p:nvPr>
        </p:nvSpPr>
        <p:spPr>
          <a:xfrm>
            <a:off x="252000" y="959222"/>
            <a:ext cx="11628452" cy="646331"/>
          </a:xfrm>
        </p:spPr>
        <p:txBody>
          <a:bodyPr/>
          <a:lstStyle/>
          <a:p>
            <a:r>
              <a:rPr lang="en-GB"/>
              <a:t>Methods for determining prospective fault current</a:t>
            </a:r>
          </a:p>
        </p:txBody>
      </p:sp>
      <p:sp>
        <p:nvSpPr>
          <p:cNvPr id="4" name="Content Placeholder 3">
            <a:extLst>
              <a:ext uri="{FF2B5EF4-FFF2-40B4-BE49-F238E27FC236}">
                <a16:creationId xmlns:a16="http://schemas.microsoft.com/office/drawing/2014/main" id="{049DB00B-FCEF-91EE-36D4-5F9DB9AF463A}"/>
              </a:ext>
            </a:extLst>
          </p:cNvPr>
          <p:cNvSpPr>
            <a:spLocks noGrp="1"/>
          </p:cNvSpPr>
          <p:nvPr>
            <p:ph sz="quarter" idx="10"/>
          </p:nvPr>
        </p:nvSpPr>
        <p:spPr>
          <a:xfrm>
            <a:off x="360000" y="1800000"/>
            <a:ext cx="11628452" cy="4140000"/>
          </a:xfrm>
        </p:spPr>
        <p:txBody>
          <a:bodyPr/>
          <a:lstStyle/>
          <a:p>
            <a:pPr marL="342900" indent="-342900">
              <a:lnSpc>
                <a:spcPct val="100000"/>
              </a:lnSpc>
              <a:spcBef>
                <a:spcPts val="1330"/>
              </a:spcBef>
              <a:buFont typeface="Arial" panose="020B0604020202020204" pitchFamily="34" charset="0"/>
              <a:buChar char="•"/>
            </a:pPr>
            <a:r>
              <a:rPr lang="en-GB">
                <a:latin typeface="Arial" panose="020B0604020202020204" pitchFamily="34" charset="0"/>
                <a:cs typeface="Arial" panose="020B0604020202020204" pitchFamily="34" charset="0"/>
              </a:rPr>
              <a:t>With the power on, the maximum value of the prospective short-circuit current can be obtained by direct connection of the instrument between live conductors at the protective device at the origin or other relevant location within the installation.</a:t>
            </a:r>
          </a:p>
          <a:p>
            <a:pPr marL="342900" indent="-342900">
              <a:lnSpc>
                <a:spcPct val="100000"/>
              </a:lnSpc>
              <a:spcBef>
                <a:spcPts val="1330"/>
              </a:spcBef>
              <a:buFont typeface="Arial" panose="020B0604020202020204" pitchFamily="34" charset="0"/>
              <a:buChar char="•"/>
            </a:pPr>
            <a:r>
              <a:rPr lang="en-GB">
                <a:latin typeface="Arial" panose="020B0604020202020204" pitchFamily="34" charset="0"/>
                <a:cs typeface="Arial" panose="020B0604020202020204" pitchFamily="34" charset="0"/>
              </a:rPr>
              <a:t>Both two-lead and three-lead instruments capable of determining prospective fault currents are available; it is important that any instrument used is set to the correct range and connected in accordance with the manufacturer's instructions for its use.</a:t>
            </a:r>
          </a:p>
          <a:p>
            <a:pPr>
              <a:lnSpc>
                <a:spcPct val="100000"/>
              </a:lnSpc>
              <a:spcBef>
                <a:spcPts val="1330"/>
              </a:spcBef>
            </a:pPr>
            <a:r>
              <a:rPr lang="en-GB">
                <a:latin typeface="Arial" panose="020B0604020202020204" pitchFamily="34" charset="0"/>
                <a:cs typeface="Arial" panose="020B0604020202020204" pitchFamily="34" charset="0"/>
              </a:rPr>
              <a:t>The test process is the same for all earthing systems. Two measurements will be made: </a:t>
            </a:r>
            <a:r>
              <a:rPr lang="en-GB" b="1">
                <a:solidFill>
                  <a:srgbClr val="000000"/>
                </a:solidFill>
                <a:latin typeface="Arial" panose="020B0604020202020204" pitchFamily="34" charset="0"/>
                <a:cs typeface="Arial" panose="020B0604020202020204" pitchFamily="34" charset="0"/>
              </a:rPr>
              <a:t>prospective earth fault current </a:t>
            </a:r>
            <a:r>
              <a:rPr lang="en-GB">
                <a:solidFill>
                  <a:srgbClr val="000000"/>
                </a:solidFill>
                <a:latin typeface="Arial" panose="020B0604020202020204" pitchFamily="34" charset="0"/>
                <a:cs typeface="Arial" panose="020B0604020202020204" pitchFamily="34" charset="0"/>
              </a:rPr>
              <a:t>and </a:t>
            </a:r>
            <a:r>
              <a:rPr lang="en-GB" b="1">
                <a:solidFill>
                  <a:srgbClr val="000000"/>
                </a:solidFill>
                <a:latin typeface="Arial" panose="020B0604020202020204" pitchFamily="34" charset="0"/>
                <a:cs typeface="Arial" panose="020B0604020202020204" pitchFamily="34" charset="0"/>
              </a:rPr>
              <a:t>prospective short circuit current</a:t>
            </a:r>
            <a:r>
              <a:rPr lang="en-GB">
                <a:solidFill>
                  <a:srgbClr val="000000"/>
                </a:solidFill>
                <a:latin typeface="Arial" panose="020B0604020202020204" pitchFamily="34" charset="0"/>
                <a:cs typeface="Arial" panose="020B0604020202020204" pitchFamily="34" charset="0"/>
              </a:rPr>
              <a:t>.</a:t>
            </a:r>
          </a:p>
          <a:p>
            <a:pPr marL="342900" indent="-342900">
              <a:lnSpc>
                <a:spcPct val="100000"/>
              </a:lnSpc>
              <a:spcBef>
                <a:spcPts val="1330"/>
              </a:spcBef>
              <a:buFont typeface="Arial" panose="020B0604020202020204" pitchFamily="34" charset="0"/>
              <a:buChar char="•"/>
            </a:pP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6528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5421A-756D-CAD1-390A-88927E710EAF}"/>
            </a:ext>
          </a:extLst>
        </p:cNvPr>
        <p:cNvGrpSpPr/>
        <p:nvPr/>
      </p:nvGrpSpPr>
      <p:grpSpPr>
        <a:xfrm>
          <a:off x="0" y="0"/>
          <a:ext cx="0" cy="0"/>
          <a:chOff x="0" y="0"/>
          <a:chExt cx="0" cy="0"/>
        </a:xfrm>
      </p:grpSpPr>
      <p:pic>
        <p:nvPicPr>
          <p:cNvPr id="8" name="Picture 7" descr="A diagram of a diagram of a person&#10;&#10;Description automatically generated">
            <a:extLst>
              <a:ext uri="{FF2B5EF4-FFF2-40B4-BE49-F238E27FC236}">
                <a16:creationId xmlns:a16="http://schemas.microsoft.com/office/drawing/2014/main" id="{2F4645C2-0C27-94B8-F1A7-1CD7266F590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83280" y="1800000"/>
            <a:ext cx="6852440" cy="3375847"/>
          </a:xfrm>
          <a:prstGeom prst="rect">
            <a:avLst/>
          </a:prstGeom>
        </p:spPr>
      </p:pic>
      <p:sp>
        <p:nvSpPr>
          <p:cNvPr id="3" name="Title 2">
            <a:extLst>
              <a:ext uri="{FF2B5EF4-FFF2-40B4-BE49-F238E27FC236}">
                <a16:creationId xmlns:a16="http://schemas.microsoft.com/office/drawing/2014/main" id="{1DB20396-FC09-456E-75B2-F16B5216AEE9}"/>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Step 1</a:t>
            </a:r>
            <a:endParaRPr lang="en-GB"/>
          </a:p>
        </p:txBody>
      </p:sp>
      <p:sp>
        <p:nvSpPr>
          <p:cNvPr id="4" name="Content Placeholder 3">
            <a:extLst>
              <a:ext uri="{FF2B5EF4-FFF2-40B4-BE49-F238E27FC236}">
                <a16:creationId xmlns:a16="http://schemas.microsoft.com/office/drawing/2014/main" id="{3299FAE0-83D8-04CD-0909-533C208A4619}"/>
              </a:ext>
            </a:extLst>
          </p:cNvPr>
          <p:cNvSpPr>
            <a:spLocks noGrp="1"/>
          </p:cNvSpPr>
          <p:nvPr>
            <p:ph sz="quarter" idx="10"/>
          </p:nvPr>
        </p:nvSpPr>
        <p:spPr>
          <a:xfrm>
            <a:off x="360000" y="1800000"/>
            <a:ext cx="4442079" cy="4001710"/>
          </a:xfrm>
        </p:spPr>
        <p:txBody>
          <a:bodyPr/>
          <a:lstStyle/>
          <a:p>
            <a:pPr>
              <a:spcBef>
                <a:spcPct val="50000"/>
              </a:spcBef>
            </a:pPr>
            <a:r>
              <a:rPr lang="en-GB" b="1">
                <a:latin typeface="Arial"/>
                <a:ea typeface="ＭＳ Ｐゴシック"/>
                <a:cs typeface="Arial"/>
              </a:rPr>
              <a:t>Using a PFC tester to measure PEFC</a:t>
            </a:r>
          </a:p>
          <a:p>
            <a:pPr marL="342900" indent="-342900">
              <a:spcBef>
                <a:spcPct val="50000"/>
              </a:spcBef>
              <a:buFont typeface="Arial" panose="020B0604020202020204" pitchFamily="34" charset="0"/>
              <a:buChar char="•"/>
            </a:pPr>
            <a:r>
              <a:rPr lang="en-GB">
                <a:latin typeface="Arial" panose="020B0604020202020204" pitchFamily="34" charset="0"/>
                <a:cs typeface="Arial" panose="020B0604020202020204" pitchFamily="34" charset="0"/>
              </a:rPr>
              <a:t>This method measures the prospective earth fault current.</a:t>
            </a:r>
          </a:p>
          <a:p>
            <a:pPr marL="342900" indent="-342900">
              <a:buFont typeface="Arial" panose="020B0604020202020204" pitchFamily="34" charset="0"/>
              <a:buChar char="•"/>
            </a:pPr>
            <a:r>
              <a:rPr lang="en-GB">
                <a:latin typeface="Arial"/>
                <a:ea typeface="ＭＳ Ｐゴシック"/>
                <a:cs typeface="Arial"/>
              </a:rPr>
              <a:t>PEFC is the fault current, always written in KA, so this value would be </a:t>
            </a:r>
            <a:r>
              <a:rPr lang="en-GB" b="1">
                <a:latin typeface="Arial"/>
                <a:ea typeface="ＭＳ Ｐゴシック"/>
                <a:cs typeface="Arial"/>
              </a:rPr>
              <a:t>0.164KA</a:t>
            </a:r>
            <a:r>
              <a:rPr lang="en-GB">
                <a:latin typeface="Arial"/>
                <a:ea typeface="ＭＳ Ｐゴシック"/>
                <a:cs typeface="Arial"/>
              </a:rPr>
              <a:t>.</a:t>
            </a:r>
          </a:p>
          <a:p>
            <a:pPr algn="l"/>
            <a:endParaRPr lang="en-GB"/>
          </a:p>
        </p:txBody>
      </p:sp>
      <p:sp>
        <p:nvSpPr>
          <p:cNvPr id="7" name="TextBox 7">
            <a:extLst>
              <a:ext uri="{FF2B5EF4-FFF2-40B4-BE49-F238E27FC236}">
                <a16:creationId xmlns:a16="http://schemas.microsoft.com/office/drawing/2014/main" id="{65D76603-AC3A-579B-D714-3B3919211B30}"/>
              </a:ext>
            </a:extLst>
          </p:cNvPr>
          <p:cNvSpPr txBox="1"/>
          <p:nvPr/>
        </p:nvSpPr>
        <p:spPr>
          <a:xfrm>
            <a:off x="8563121" y="6042708"/>
            <a:ext cx="2667601" cy="2560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64">
                <a:latin typeface="Arial" panose="020B0604020202020204" pitchFamily="34" charset="0"/>
                <a:cs typeface="Arial" panose="020B0604020202020204" pitchFamily="34" charset="0"/>
              </a:rPr>
              <a:t>Image supplied by www.test-meter.co.uk.</a:t>
            </a:r>
            <a:endParaRPr lang="en-GB" sz="1064">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294EF51-387F-38B0-939F-97F9DC074521}"/>
              </a:ext>
            </a:extLst>
          </p:cNvPr>
          <p:cNvSpPr txBox="1"/>
          <p:nvPr/>
        </p:nvSpPr>
        <p:spPr>
          <a:xfrm rot="20722069">
            <a:off x="10810029" y="4637344"/>
            <a:ext cx="684720" cy="307135"/>
          </a:xfrm>
          <a:prstGeom prst="rect">
            <a:avLst/>
          </a:prstGeom>
          <a:solidFill>
            <a:schemeClr val="bg1"/>
          </a:solidFill>
        </p:spPr>
        <p:txBody>
          <a:bodyPr wrap="square" rtlCol="0">
            <a:spAutoFit/>
          </a:bodyPr>
          <a:lstStyle/>
          <a:p>
            <a:pPr algn="ctr"/>
            <a:r>
              <a:rPr lang="en-GB" sz="1396"/>
              <a:t>164 A</a:t>
            </a:r>
          </a:p>
        </p:txBody>
      </p:sp>
      <p:sp>
        <p:nvSpPr>
          <p:cNvPr id="10" name="Text Box 6">
            <a:extLst>
              <a:ext uri="{FF2B5EF4-FFF2-40B4-BE49-F238E27FC236}">
                <a16:creationId xmlns:a16="http://schemas.microsoft.com/office/drawing/2014/main" id="{BF87D5BA-536A-8D5B-CEAD-CAC8E61BB078}"/>
              </a:ext>
            </a:extLst>
          </p:cNvPr>
          <p:cNvSpPr txBox="1">
            <a:spLocks noChangeArrowheads="1"/>
          </p:cNvSpPr>
          <p:nvPr/>
        </p:nvSpPr>
        <p:spPr bwMode="auto">
          <a:xfrm>
            <a:off x="4802079" y="2259207"/>
            <a:ext cx="1588330" cy="1015663"/>
          </a:xfrm>
          <a:prstGeom prst="rect">
            <a:avLst/>
          </a:prstGeom>
          <a:noFill/>
          <a:ln w="9525">
            <a:noFill/>
            <a:miter lim="800000"/>
            <a:headEnd/>
            <a:tailEnd/>
          </a:ln>
          <a:effectLst/>
        </p:spPr>
        <p:txBody>
          <a:bodyPr wrap="square">
            <a:spAutoFit/>
          </a:bodyPr>
          <a:lstStyle/>
          <a:p>
            <a:pPr algn="ctr">
              <a:spcBef>
                <a:spcPct val="50000"/>
              </a:spcBef>
            </a:pPr>
            <a:r>
              <a:rPr lang="en-GB">
                <a:latin typeface="Arial" panose="020B0604020202020204" pitchFamily="34" charset="0"/>
                <a:cs typeface="Arial" panose="020B0604020202020204" pitchFamily="34" charset="0"/>
              </a:rPr>
              <a:t>Main substation transformer</a:t>
            </a:r>
          </a:p>
        </p:txBody>
      </p:sp>
    </p:spTree>
    <p:extLst>
      <p:ext uri="{BB962C8B-B14F-4D97-AF65-F5344CB8AC3E}">
        <p14:creationId xmlns:p14="http://schemas.microsoft.com/office/powerpoint/2010/main" val="16921278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AB237-6A5A-B74D-88A6-A4C0BA0FE46C}"/>
            </a:ext>
          </a:extLst>
        </p:cNvPr>
        <p:cNvGrpSpPr/>
        <p:nvPr/>
      </p:nvGrpSpPr>
      <p:grpSpPr>
        <a:xfrm>
          <a:off x="0" y="0"/>
          <a:ext cx="0" cy="0"/>
          <a:chOff x="0" y="0"/>
          <a:chExt cx="0" cy="0"/>
        </a:xfrm>
      </p:grpSpPr>
      <p:pic>
        <p:nvPicPr>
          <p:cNvPr id="2" name="Picture 1" descr="A diagram of a person walking&#10;&#10;Description automatically generated">
            <a:extLst>
              <a:ext uri="{FF2B5EF4-FFF2-40B4-BE49-F238E27FC236}">
                <a16:creationId xmlns:a16="http://schemas.microsoft.com/office/drawing/2014/main" id="{EF8C4E9C-BF1D-1D07-352E-8DE9E1AA677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58289" y="1748011"/>
            <a:ext cx="6717282" cy="3310758"/>
          </a:xfrm>
          <a:prstGeom prst="rect">
            <a:avLst/>
          </a:prstGeom>
        </p:spPr>
      </p:pic>
      <p:sp>
        <p:nvSpPr>
          <p:cNvPr id="3" name="Title 2">
            <a:extLst>
              <a:ext uri="{FF2B5EF4-FFF2-40B4-BE49-F238E27FC236}">
                <a16:creationId xmlns:a16="http://schemas.microsoft.com/office/drawing/2014/main" id="{E7A909C9-2559-84D4-0E2F-7638DDA200A3}"/>
              </a:ext>
            </a:extLst>
          </p:cNvPr>
          <p:cNvSpPr>
            <a:spLocks noGrp="1"/>
          </p:cNvSpPr>
          <p:nvPr>
            <p:ph type="title"/>
          </p:nvPr>
        </p:nvSpPr>
        <p:spPr>
          <a:xfrm>
            <a:off x="252000" y="959222"/>
            <a:ext cx="11628452" cy="646331"/>
          </a:xfrm>
        </p:spPr>
        <p:txBody>
          <a:bodyPr/>
          <a:lstStyle/>
          <a:p>
            <a:r>
              <a:rPr lang="en-GB"/>
              <a:t>Step 2</a:t>
            </a:r>
          </a:p>
        </p:txBody>
      </p:sp>
      <p:sp>
        <p:nvSpPr>
          <p:cNvPr id="4" name="Content Placeholder 3">
            <a:extLst>
              <a:ext uri="{FF2B5EF4-FFF2-40B4-BE49-F238E27FC236}">
                <a16:creationId xmlns:a16="http://schemas.microsoft.com/office/drawing/2014/main" id="{712E315F-A72E-2861-70B7-68E806C4D365}"/>
              </a:ext>
            </a:extLst>
          </p:cNvPr>
          <p:cNvSpPr>
            <a:spLocks noGrp="1"/>
          </p:cNvSpPr>
          <p:nvPr>
            <p:ph sz="quarter" idx="10"/>
          </p:nvPr>
        </p:nvSpPr>
        <p:spPr>
          <a:xfrm>
            <a:off x="360001" y="1800000"/>
            <a:ext cx="5645944" cy="4140000"/>
          </a:xfrm>
        </p:spPr>
        <p:txBody>
          <a:bodyPr/>
          <a:lstStyle/>
          <a:p>
            <a:pPr algn="l"/>
            <a:r>
              <a:rPr lang="en-GB" b="1" i="0" dirty="0">
                <a:effectLst/>
                <a:latin typeface="Arial"/>
                <a:ea typeface="ＭＳ Ｐゴシック"/>
                <a:cs typeface="Arial"/>
              </a:rPr>
              <a:t>Using a </a:t>
            </a:r>
            <a:r>
              <a:rPr lang="en-GB" b="1" dirty="0">
                <a:latin typeface="Arial"/>
                <a:ea typeface="ＭＳ Ｐゴシック"/>
                <a:cs typeface="Arial"/>
              </a:rPr>
              <a:t>PFC</a:t>
            </a:r>
            <a:r>
              <a:rPr lang="en-GB" b="1" i="0" dirty="0">
                <a:effectLst/>
                <a:latin typeface="Arial"/>
                <a:ea typeface="ＭＳ Ｐゴシック"/>
                <a:cs typeface="Arial"/>
              </a:rPr>
              <a:t> tester to measure PSSC</a:t>
            </a:r>
          </a:p>
          <a:p>
            <a:pPr marL="342900" indent="-342900" algn="l">
              <a:buFont typeface="Arial" panose="020B0604020202020204" pitchFamily="34" charset="0"/>
              <a:buChar char="•"/>
            </a:pPr>
            <a:r>
              <a:rPr lang="en-GB" b="0" i="0" dirty="0">
                <a:effectLst/>
                <a:latin typeface="Arial"/>
                <a:cs typeface="Arial"/>
              </a:rPr>
              <a:t>This method is measuring the prospective short-circuit current.</a:t>
            </a:r>
          </a:p>
          <a:p>
            <a:pPr marL="342900" indent="-342900" algn="l">
              <a:buFont typeface="Arial" panose="020B0604020202020204" pitchFamily="34" charset="0"/>
              <a:buChar char="•"/>
            </a:pPr>
            <a:r>
              <a:rPr lang="en-GB" dirty="0">
                <a:latin typeface="Arial"/>
                <a:ea typeface="ＭＳ Ｐゴシック"/>
                <a:cs typeface="Arial"/>
              </a:rPr>
              <a:t>PSSC</a:t>
            </a:r>
            <a:r>
              <a:rPr lang="en-GB" b="0" i="0" dirty="0">
                <a:effectLst/>
                <a:latin typeface="Arial"/>
                <a:ea typeface="ＭＳ Ｐゴシック"/>
                <a:cs typeface="Arial"/>
              </a:rPr>
              <a:t> is the fault current, always written in KA and whichever is the highest value between step 1 or </a:t>
            </a:r>
            <a:br>
              <a:rPr lang="en-GB" b="0" i="0" dirty="0">
                <a:effectLst/>
                <a:latin typeface="Arial"/>
                <a:ea typeface="ＭＳ Ｐゴシック"/>
                <a:cs typeface="Arial"/>
              </a:rPr>
            </a:br>
            <a:r>
              <a:rPr lang="en-GB" b="0" i="0" dirty="0">
                <a:effectLst/>
                <a:latin typeface="Arial"/>
                <a:ea typeface="ＭＳ Ｐゴシック"/>
                <a:cs typeface="Arial"/>
              </a:rPr>
              <a:t>step 2 will be the value of </a:t>
            </a:r>
            <a:r>
              <a:rPr lang="en-GB" dirty="0">
                <a:latin typeface="Arial"/>
                <a:ea typeface="ＭＳ Ｐゴシック"/>
                <a:cs typeface="Arial"/>
              </a:rPr>
              <a:t>PFC</a:t>
            </a:r>
            <a:r>
              <a:rPr lang="en-GB" b="0" i="0" dirty="0">
                <a:effectLst/>
                <a:latin typeface="Arial"/>
                <a:ea typeface="ＭＳ Ｐゴシック"/>
                <a:cs typeface="Arial"/>
              </a:rPr>
              <a:t> </a:t>
            </a:r>
            <a:br>
              <a:rPr lang="en-GB" b="0" i="0" dirty="0">
                <a:effectLst/>
                <a:latin typeface="Arial"/>
                <a:ea typeface="ＭＳ Ｐゴシック"/>
                <a:cs typeface="Arial"/>
              </a:rPr>
            </a:br>
            <a:r>
              <a:rPr lang="en-GB" b="0" i="0" dirty="0">
                <a:effectLst/>
                <a:latin typeface="Arial"/>
                <a:ea typeface="ＭＳ Ｐゴシック"/>
                <a:cs typeface="Arial"/>
              </a:rPr>
              <a:t>to be recorded. In this case, </a:t>
            </a:r>
            <a:br>
              <a:rPr lang="en-GB" b="0" i="0" dirty="0">
                <a:effectLst/>
                <a:latin typeface="Arial"/>
                <a:ea typeface="ＭＳ Ｐゴシック"/>
                <a:cs typeface="Arial"/>
              </a:rPr>
            </a:br>
            <a:r>
              <a:rPr lang="en-GB" b="1" i="0" dirty="0">
                <a:effectLst/>
                <a:latin typeface="Arial"/>
                <a:ea typeface="ＭＳ Ｐゴシック"/>
                <a:cs typeface="Arial"/>
              </a:rPr>
              <a:t>0.614KA </a:t>
            </a:r>
            <a:r>
              <a:rPr lang="en-GB" b="0" i="0" dirty="0">
                <a:effectLst/>
                <a:latin typeface="Arial"/>
                <a:ea typeface="ＭＳ Ｐゴシック"/>
                <a:cs typeface="Arial"/>
              </a:rPr>
              <a:t>would be recorded.</a:t>
            </a:r>
          </a:p>
          <a:p>
            <a:pPr algn="l"/>
            <a:endParaRPr lang="en-GB" b="0" i="0" dirty="0">
              <a:effectLst/>
              <a:latin typeface="Arial"/>
              <a:cs typeface="Arial"/>
            </a:endParaRPr>
          </a:p>
          <a:p>
            <a:pPr algn="l"/>
            <a:endParaRPr lang="en-GB" b="0" i="0" dirty="0">
              <a:effectLst/>
              <a:latin typeface="Arial"/>
              <a:cs typeface="Arial"/>
            </a:endParaRPr>
          </a:p>
          <a:p>
            <a:pPr algn="l"/>
            <a:endParaRPr lang="en-GB" dirty="0"/>
          </a:p>
        </p:txBody>
      </p:sp>
      <p:sp>
        <p:nvSpPr>
          <p:cNvPr id="6" name="TextBox 5">
            <a:extLst>
              <a:ext uri="{FF2B5EF4-FFF2-40B4-BE49-F238E27FC236}">
                <a16:creationId xmlns:a16="http://schemas.microsoft.com/office/drawing/2014/main" id="{3D3FC11F-A26B-11A8-DA48-2189AEB285ED}"/>
              </a:ext>
            </a:extLst>
          </p:cNvPr>
          <p:cNvSpPr txBox="1"/>
          <p:nvPr/>
        </p:nvSpPr>
        <p:spPr>
          <a:xfrm rot="20722069">
            <a:off x="10904960" y="4547856"/>
            <a:ext cx="747849" cy="307135"/>
          </a:xfrm>
          <a:prstGeom prst="rect">
            <a:avLst/>
          </a:prstGeom>
          <a:solidFill>
            <a:schemeClr val="bg1"/>
          </a:solidFill>
        </p:spPr>
        <p:txBody>
          <a:bodyPr wrap="square" rtlCol="0">
            <a:spAutoFit/>
          </a:bodyPr>
          <a:lstStyle/>
          <a:p>
            <a:pPr algn="ctr"/>
            <a:r>
              <a:rPr lang="en-GB" sz="1396"/>
              <a:t>614 A</a:t>
            </a:r>
          </a:p>
        </p:txBody>
      </p:sp>
    </p:spTree>
    <p:extLst>
      <p:ext uri="{BB962C8B-B14F-4D97-AF65-F5344CB8AC3E}">
        <p14:creationId xmlns:p14="http://schemas.microsoft.com/office/powerpoint/2010/main" val="2038026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A07E9-4AB1-060C-1496-CB5BE158716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A5C9D9E-8E7C-25C9-4B77-CE725A591C21}"/>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Summary</a:t>
            </a:r>
            <a:endParaRPr lang="en-US"/>
          </a:p>
        </p:txBody>
      </p:sp>
      <p:sp>
        <p:nvSpPr>
          <p:cNvPr id="4" name="Content Placeholder 3">
            <a:extLst>
              <a:ext uri="{FF2B5EF4-FFF2-40B4-BE49-F238E27FC236}">
                <a16:creationId xmlns:a16="http://schemas.microsoft.com/office/drawing/2014/main" id="{F0378F87-0437-1A94-23B1-63217B9A4C37}"/>
              </a:ext>
            </a:extLst>
          </p:cNvPr>
          <p:cNvSpPr>
            <a:spLocks noGrp="1"/>
          </p:cNvSpPr>
          <p:nvPr>
            <p:ph sz="quarter" idx="10"/>
          </p:nvPr>
        </p:nvSpPr>
        <p:spPr/>
        <p:txBody>
          <a:bodyPr/>
          <a:lstStyle/>
          <a:p>
            <a:r>
              <a:rPr lang="en-GB" b="0" i="0" dirty="0">
                <a:effectLst/>
                <a:latin typeface="Arial"/>
                <a:ea typeface="ＭＳ Ｐゴシック"/>
                <a:cs typeface="Arial"/>
              </a:rPr>
              <a:t>You should </a:t>
            </a:r>
            <a:r>
              <a:rPr lang="en-GB" dirty="0">
                <a:latin typeface="Arial"/>
                <a:ea typeface="ＭＳ Ｐゴシック"/>
                <a:cs typeface="Arial"/>
              </a:rPr>
              <a:t>now be</a:t>
            </a:r>
            <a:r>
              <a:rPr lang="en-GB" b="0" i="0" dirty="0">
                <a:effectLst/>
                <a:latin typeface="Arial"/>
                <a:ea typeface="ＭＳ Ｐゴシック"/>
                <a:cs typeface="Arial"/>
              </a:rPr>
              <a:t> able to:</a:t>
            </a:r>
            <a:endParaRPr lang="en-GB" b="1" dirty="0">
              <a:latin typeface="Arial"/>
              <a:ea typeface="ＭＳ Ｐゴシック"/>
              <a:cs typeface="Arial"/>
            </a:endParaRPr>
          </a:p>
          <a:p>
            <a:pPr marL="342900" indent="-342900">
              <a:buClr>
                <a:srgbClr val="000000"/>
              </a:buClr>
              <a:buFont typeface="Arial" panose="020B0604020202020204" pitchFamily="34" charset="0"/>
              <a:buChar char="•"/>
            </a:pPr>
            <a:r>
              <a:rPr lang="en-GB" b="1" dirty="0">
                <a:latin typeface="Arial"/>
                <a:ea typeface="ＭＳ Ｐゴシック"/>
                <a:cs typeface="Arial"/>
              </a:rPr>
              <a:t>Explain </a:t>
            </a:r>
            <a:r>
              <a:rPr lang="en-GB" dirty="0">
                <a:latin typeface="Arial"/>
                <a:ea typeface="ＭＳ Ｐゴシック"/>
                <a:cs typeface="Arial"/>
              </a:rPr>
              <a:t>what ADS is and when it applies (TN and TT systems)</a:t>
            </a:r>
          </a:p>
          <a:p>
            <a:pPr marL="342900" indent="-342900">
              <a:buFont typeface="Arial" panose="020B0604020202020204" pitchFamily="34" charset="0"/>
              <a:buChar char="•"/>
            </a:pPr>
            <a:r>
              <a:rPr lang="en-GB" b="1" dirty="0">
                <a:latin typeface="Arial"/>
                <a:ea typeface="ＭＳ Ｐゴシック"/>
                <a:cs typeface="Arial"/>
              </a:rPr>
              <a:t>Check </a:t>
            </a:r>
            <a:r>
              <a:rPr lang="en-GB" dirty="0">
                <a:latin typeface="Arial"/>
                <a:ea typeface="ＭＳ Ｐゴシック"/>
                <a:cs typeface="Arial"/>
              </a:rPr>
              <a:t>protective devices meet disconnection times and that breaking capacity ≥ </a:t>
            </a:r>
            <a:r>
              <a:rPr lang="en-GB">
                <a:latin typeface="Arial"/>
                <a:ea typeface="ＭＳ Ｐゴシック"/>
                <a:cs typeface="Arial"/>
              </a:rPr>
              <a:t>recorded PFC</a:t>
            </a:r>
            <a:endParaRPr lang="en-GB" dirty="0">
              <a:ea typeface="ＭＳ Ｐゴシック"/>
            </a:endParaRPr>
          </a:p>
          <a:p>
            <a:pPr marL="342900" indent="-342900" algn="l">
              <a:buClr>
                <a:schemeClr val="accent2"/>
              </a:buClr>
              <a:buFont typeface="Arial" panose="020B0604020202020204" pitchFamily="34" charset="0"/>
              <a:buChar char="•"/>
            </a:pPr>
            <a:endParaRPr lang="en-GB" dirty="0"/>
          </a:p>
        </p:txBody>
      </p:sp>
    </p:spTree>
    <p:extLst>
      <p:ext uri="{BB962C8B-B14F-4D97-AF65-F5344CB8AC3E}">
        <p14:creationId xmlns:p14="http://schemas.microsoft.com/office/powerpoint/2010/main" val="3597818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83722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467358" y="3282431"/>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latin typeface="Arial"/>
              <a:cs typeface="Arial"/>
            </a:endParaRPr>
          </a:p>
          <a:p>
            <a:pPr marL="342900" indent="-342900">
              <a:buClr>
                <a:schemeClr val="tx1"/>
              </a:buClr>
              <a:buFont typeface="Arial" panose="020B0604020202020204" pitchFamily="34" charset="0"/>
              <a:buChar char="•"/>
            </a:pPr>
            <a:r>
              <a:rPr lang="en-GB" b="1" dirty="0">
                <a:latin typeface="Arial"/>
                <a:ea typeface="ＭＳ Ｐゴシック"/>
                <a:cs typeface="Arial"/>
              </a:rPr>
              <a:t>Explain </a:t>
            </a:r>
            <a:r>
              <a:rPr lang="en-GB" dirty="0">
                <a:latin typeface="Arial"/>
                <a:ea typeface="ＭＳ Ｐゴシック"/>
                <a:cs typeface="Arial"/>
              </a:rPr>
              <a:t>what ADS is and when it applies (TN and TT systems)</a:t>
            </a:r>
          </a:p>
          <a:p>
            <a:pPr marL="342900" indent="-342900">
              <a:buClr>
                <a:schemeClr val="tx1"/>
              </a:buClr>
              <a:buFont typeface="Arial" panose="020B0604020202020204" pitchFamily="34" charset="0"/>
              <a:buChar char="•"/>
            </a:pPr>
            <a:r>
              <a:rPr lang="en-GB" b="1" dirty="0">
                <a:latin typeface="Arial"/>
                <a:ea typeface="ＭＳ Ｐゴシック"/>
                <a:cs typeface="Arial"/>
              </a:rPr>
              <a:t>Check </a:t>
            </a:r>
            <a:r>
              <a:rPr lang="en-GB" dirty="0">
                <a:latin typeface="Arial"/>
                <a:ea typeface="ＭＳ Ｐゴシック"/>
                <a:cs typeface="Arial"/>
              </a:rPr>
              <a:t>protective devices meet disconnection times and that breaking capacity ≥ recorded PFC</a:t>
            </a:r>
            <a:endParaRPr lang="en-GB" dirty="0">
              <a:ea typeface="ＭＳ Ｐゴシック"/>
            </a:endParaRPr>
          </a:p>
          <a:p>
            <a:pPr marL="342900" indent="-342900" algn="l">
              <a:buClr>
                <a:schemeClr val="accent2"/>
              </a:buClr>
              <a:buFont typeface="Arial" panose="020B0604020202020204" pitchFamily="34" charset="0"/>
              <a:buChar char="•"/>
            </a:pPr>
            <a:endParaRPr lang="en-GB" dirty="0"/>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a:t>Verifying protection by ADS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11132345" cy="4140000"/>
          </a:xfrm>
        </p:spPr>
        <p:txBody>
          <a:bodyPr/>
          <a:lstStyle/>
          <a:p>
            <a:pPr>
              <a:lnSpc>
                <a:spcPct val="100000"/>
              </a:lnSpc>
              <a:spcBef>
                <a:spcPts val="399"/>
              </a:spcBef>
            </a:pPr>
            <a:r>
              <a:rPr lang="en-GB" b="1">
                <a:latin typeface="Arial" panose="020B0604020202020204" pitchFamily="34" charset="0"/>
                <a:cs typeface="Arial" panose="020B0604020202020204" pitchFamily="34" charset="0"/>
              </a:rPr>
              <a:t>ADS: </a:t>
            </a:r>
            <a:r>
              <a:rPr lang="en-GB"/>
              <a:t>Automatic Disconnection of Supply </a:t>
            </a:r>
          </a:p>
          <a:p>
            <a:pPr>
              <a:lnSpc>
                <a:spcPct val="100000"/>
              </a:lnSpc>
              <a:spcBef>
                <a:spcPts val="399"/>
              </a:spcBef>
            </a:pPr>
            <a:r>
              <a:rPr lang="en-GB" b="1">
                <a:latin typeface="Arial" panose="020B0604020202020204" pitchFamily="34" charset="0"/>
                <a:cs typeface="Arial" panose="020B0604020202020204" pitchFamily="34" charset="0"/>
              </a:rPr>
              <a:t>Purpose: </a:t>
            </a:r>
            <a:r>
              <a:rPr lang="en-GB">
                <a:latin typeface="Arial" panose="020B0604020202020204" pitchFamily="34" charset="0"/>
                <a:cs typeface="Arial" panose="020B0604020202020204" pitchFamily="34" charset="0"/>
              </a:rPr>
              <a:t>Ensure protective devices operate correctly in the event of a fault.</a:t>
            </a:r>
          </a:p>
          <a:p>
            <a:pPr>
              <a:lnSpc>
                <a:spcPct val="100000"/>
              </a:lnSpc>
              <a:spcBef>
                <a:spcPts val="399"/>
              </a:spcBef>
            </a:pPr>
            <a:r>
              <a:rPr lang="en-GB" b="1">
                <a:latin typeface="Arial" panose="020B0604020202020204" pitchFamily="34" charset="0"/>
                <a:cs typeface="Arial" panose="020B0604020202020204" pitchFamily="34" charset="0"/>
              </a:rPr>
              <a:t>Procedure:</a:t>
            </a:r>
          </a:p>
          <a:p>
            <a:pPr marL="457200" indent="-457200">
              <a:lnSpc>
                <a:spcPct val="100000"/>
              </a:lnSpc>
              <a:spcBef>
                <a:spcPts val="399"/>
              </a:spcBef>
              <a:buClr>
                <a:schemeClr val="tx1"/>
              </a:buClr>
              <a:buFont typeface="+mj-lt"/>
              <a:buAutoNum type="arabicPeriod"/>
            </a:pPr>
            <a:r>
              <a:rPr lang="en-GB">
                <a:latin typeface="Arial" panose="020B0604020202020204" pitchFamily="34" charset="0"/>
                <a:cs typeface="Arial" panose="020B0604020202020204" pitchFamily="34" charset="0"/>
              </a:rPr>
              <a:t>Measure Ze using a loop impedance tester.</a:t>
            </a:r>
          </a:p>
          <a:p>
            <a:pPr marL="457200" indent="-457200">
              <a:lnSpc>
                <a:spcPct val="100000"/>
              </a:lnSpc>
              <a:spcBef>
                <a:spcPts val="399"/>
              </a:spcBef>
              <a:buClr>
                <a:schemeClr val="tx1"/>
              </a:buClr>
              <a:buFont typeface="+mj-lt"/>
              <a:buAutoNum type="arabicPeriod"/>
            </a:pPr>
            <a:r>
              <a:rPr lang="en-GB">
                <a:latin typeface="Arial" panose="020B0604020202020204" pitchFamily="34" charset="0"/>
                <a:cs typeface="Arial" panose="020B0604020202020204" pitchFamily="34" charset="0"/>
              </a:rPr>
              <a:t>Measure Zs at the furthest point of each circuit.</a:t>
            </a:r>
          </a:p>
          <a:p>
            <a:pPr marL="457200" indent="-457200">
              <a:lnSpc>
                <a:spcPct val="100000"/>
              </a:lnSpc>
              <a:spcBef>
                <a:spcPts val="399"/>
              </a:spcBef>
              <a:buClr>
                <a:schemeClr val="tx1"/>
              </a:buClr>
              <a:buFont typeface="+mj-lt"/>
              <a:buAutoNum type="arabicPeriod"/>
            </a:pPr>
            <a:r>
              <a:rPr lang="en-GB">
                <a:latin typeface="Arial" panose="020B0604020202020204" pitchFamily="34" charset="0"/>
                <a:cs typeface="Arial" panose="020B0604020202020204" pitchFamily="34" charset="0"/>
              </a:rPr>
              <a:t>Compare measured values with BS 7671 tables (e.g., Table 41.3).</a:t>
            </a:r>
          </a:p>
          <a:p>
            <a:pPr marL="457200" indent="-457200">
              <a:lnSpc>
                <a:spcPct val="100000"/>
              </a:lnSpc>
              <a:spcBef>
                <a:spcPts val="399"/>
              </a:spcBef>
              <a:buClr>
                <a:schemeClr val="tx1"/>
              </a:buClr>
              <a:buFont typeface="+mj-lt"/>
              <a:buAutoNum type="arabicPeriod"/>
            </a:pPr>
            <a:r>
              <a:rPr lang="en-GB">
                <a:latin typeface="Arial" panose="020B0604020202020204" pitchFamily="34" charset="0"/>
                <a:cs typeface="Arial" panose="020B0604020202020204" pitchFamily="34" charset="0"/>
              </a:rPr>
              <a:t>Ensure measured Zs does not exceed 80% of the tabulated value to account for temperature and other factors.</a:t>
            </a:r>
          </a:p>
          <a:p>
            <a:pPr algn="l"/>
            <a:endParaRPr lang="en-GB"/>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98490-7BCD-75EA-8DA1-A0CE6E28B53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D3E0216-3B3B-4C6D-8FEC-97E96C41E21C}"/>
              </a:ext>
            </a:extLst>
          </p:cNvPr>
          <p:cNvSpPr>
            <a:spLocks noGrp="1"/>
          </p:cNvSpPr>
          <p:nvPr>
            <p:ph type="title"/>
          </p:nvPr>
        </p:nvSpPr>
        <p:spPr>
          <a:xfrm>
            <a:off x="252000" y="959222"/>
            <a:ext cx="12279436" cy="646331"/>
          </a:xfrm>
        </p:spPr>
        <p:txBody>
          <a:bodyPr/>
          <a:lstStyle/>
          <a:p>
            <a:r>
              <a:rPr lang="en-GB"/>
              <a:t>Measurement of external earth fault loop impedance</a:t>
            </a:r>
          </a:p>
        </p:txBody>
      </p:sp>
      <p:sp>
        <p:nvSpPr>
          <p:cNvPr id="4" name="Content Placeholder 3">
            <a:extLst>
              <a:ext uri="{FF2B5EF4-FFF2-40B4-BE49-F238E27FC236}">
                <a16:creationId xmlns:a16="http://schemas.microsoft.com/office/drawing/2014/main" id="{65E8079B-BF0B-E9D0-BA0D-1E1C97817D2B}"/>
              </a:ext>
            </a:extLst>
          </p:cNvPr>
          <p:cNvSpPr>
            <a:spLocks noGrp="1"/>
          </p:cNvSpPr>
          <p:nvPr>
            <p:ph sz="quarter" idx="10"/>
          </p:nvPr>
        </p:nvSpPr>
        <p:spPr>
          <a:xfrm>
            <a:off x="360000" y="1800000"/>
            <a:ext cx="11879625" cy="4140000"/>
          </a:xfrm>
        </p:spPr>
        <p:txBody>
          <a:bodyPr/>
          <a:lstStyle/>
          <a:p>
            <a:pPr marL="288000" indent="-288000">
              <a:lnSpc>
                <a:spcPct val="100000"/>
              </a:lnSpc>
              <a:spcBef>
                <a:spcPts val="600"/>
              </a:spcBef>
              <a:spcAft>
                <a:spcPts val="0"/>
              </a:spcAft>
              <a:buClr>
                <a:srgbClr val="000000"/>
              </a:buClr>
              <a:buFont typeface="Arial" panose="020B0604020202020204" pitchFamily="34" charset="0"/>
              <a:buChar char="•"/>
            </a:pPr>
            <a:r>
              <a:rPr lang="en-GB" altLang="en-US">
                <a:solidFill>
                  <a:srgbClr val="000000"/>
                </a:solidFill>
                <a:latin typeface="Arial" panose="020B0604020202020204" pitchFamily="34" charset="0"/>
                <a:cs typeface="Arial" panose="020B0604020202020204" pitchFamily="34" charset="0"/>
              </a:rPr>
              <a:t>Ze is measured using a loop impedance tester at the origin</a:t>
            </a:r>
            <a:r>
              <a:rPr lang="en-GB" altLang="en-US" b="1" i="1">
                <a:solidFill>
                  <a:srgbClr val="000000"/>
                </a:solidFill>
                <a:latin typeface="Arial" panose="020B0604020202020204" pitchFamily="34" charset="0"/>
                <a:cs typeface="Arial" panose="020B0604020202020204" pitchFamily="34" charset="0"/>
              </a:rPr>
              <a:t> </a:t>
            </a:r>
            <a:r>
              <a:rPr lang="en-GB" altLang="en-US">
                <a:solidFill>
                  <a:srgbClr val="000000"/>
                </a:solidFill>
                <a:latin typeface="Arial" panose="020B0604020202020204" pitchFamily="34" charset="0"/>
                <a:cs typeface="Arial" panose="020B0604020202020204" pitchFamily="34" charset="0"/>
              </a:rPr>
              <a:t>of the installation supply.</a:t>
            </a:r>
            <a:endParaRPr lang="en-US"/>
          </a:p>
          <a:p>
            <a:pPr marL="288000" indent="-288000">
              <a:lnSpc>
                <a:spcPct val="100000"/>
              </a:lnSpc>
              <a:spcBef>
                <a:spcPts val="600"/>
              </a:spcBef>
              <a:spcAft>
                <a:spcPts val="0"/>
              </a:spcAft>
              <a:buClr>
                <a:srgbClr val="000000"/>
              </a:buClr>
              <a:buFont typeface="Arial" panose="020B0604020202020204" pitchFamily="34" charset="0"/>
              <a:buChar char="•"/>
            </a:pPr>
            <a:r>
              <a:rPr lang="en-GB" altLang="en-US">
                <a:latin typeface="Arial" panose="020B0604020202020204" pitchFamily="34" charset="0"/>
                <a:cs typeface="Arial" panose="020B0604020202020204" pitchFamily="34" charset="0"/>
              </a:rPr>
              <a:t>The measurement is made between the main live supply and the main means of earthing with the main switch off.</a:t>
            </a:r>
          </a:p>
          <a:p>
            <a:pPr marL="288000" indent="-288000">
              <a:lnSpc>
                <a:spcPct val="100000"/>
              </a:lnSpc>
              <a:spcBef>
                <a:spcPts val="600"/>
              </a:spcBef>
              <a:spcAft>
                <a:spcPts val="0"/>
              </a:spcAft>
              <a:buClr>
                <a:srgbClr val="000000"/>
              </a:buClr>
              <a:buFont typeface="Arial" panose="020B0604020202020204" pitchFamily="34" charset="0"/>
              <a:buChar char="•"/>
            </a:pPr>
            <a:r>
              <a:rPr lang="en-GB" altLang="en-US">
                <a:solidFill>
                  <a:srgbClr val="000000"/>
                </a:solidFill>
                <a:latin typeface="Arial" panose="020B0604020202020204" pitchFamily="34" charset="0"/>
                <a:cs typeface="Arial" panose="020B0604020202020204" pitchFamily="34" charset="0"/>
              </a:rPr>
              <a:t>The means of earthing will be isolated from the installation earthed equipotential bonding for the duration of the test.</a:t>
            </a:r>
          </a:p>
          <a:p>
            <a:pPr marL="288000" indent="-288000">
              <a:lnSpc>
                <a:spcPct val="100000"/>
              </a:lnSpc>
              <a:spcBef>
                <a:spcPts val="600"/>
              </a:spcBef>
              <a:spcAft>
                <a:spcPts val="0"/>
              </a:spcAft>
              <a:buClr>
                <a:srgbClr val="000000"/>
              </a:buClr>
              <a:buFont typeface="Arial" panose="020B0604020202020204" pitchFamily="34" charset="0"/>
              <a:buChar char="•"/>
            </a:pPr>
            <a:r>
              <a:rPr lang="en-GB" altLang="en-US">
                <a:latin typeface="Arial" panose="020B0604020202020204" pitchFamily="34" charset="0"/>
                <a:cs typeface="Arial" panose="020B0604020202020204" pitchFamily="34" charset="0"/>
              </a:rPr>
              <a:t>Care should be taken to avoid any shock hazard to the testing personnel and other persons/livestock on the site while performing the test.</a:t>
            </a:r>
          </a:p>
          <a:p>
            <a:pPr marL="288000" indent="-288000">
              <a:lnSpc>
                <a:spcPct val="100000"/>
              </a:lnSpc>
              <a:spcBef>
                <a:spcPts val="600"/>
              </a:spcBef>
              <a:spcAft>
                <a:spcPts val="0"/>
              </a:spcAft>
              <a:buClr>
                <a:srgbClr val="000000"/>
              </a:buClr>
              <a:buFont typeface="Arial" panose="020B0604020202020204" pitchFamily="34" charset="0"/>
              <a:buChar char="•"/>
            </a:pPr>
            <a:r>
              <a:rPr lang="en-GB" altLang="en-US">
                <a:solidFill>
                  <a:srgbClr val="000000"/>
                </a:solidFill>
                <a:latin typeface="Arial"/>
                <a:ea typeface="ＭＳ Ｐゴシック"/>
                <a:cs typeface="Arial"/>
              </a:rPr>
              <a:t>Ensure that the earth connection has been reconnected.</a:t>
            </a:r>
            <a:endParaRPr lang="en-GB" altLang="en-US">
              <a:solidFill>
                <a:srgbClr val="000000"/>
              </a:solidFill>
              <a:latin typeface="Arial" panose="020B0604020202020204" pitchFamily="34" charset="0"/>
              <a:cs typeface="Arial" panose="020B0604020202020204" pitchFamily="34" charset="0"/>
            </a:endParaRPr>
          </a:p>
          <a:p>
            <a:pPr marL="288000" indent="-288000">
              <a:lnSpc>
                <a:spcPct val="100000"/>
              </a:lnSpc>
              <a:spcBef>
                <a:spcPts val="600"/>
              </a:spcBef>
              <a:spcAft>
                <a:spcPts val="0"/>
              </a:spcAft>
              <a:buClr>
                <a:srgbClr val="000000"/>
              </a:buClr>
              <a:buFont typeface="Arial" panose="020B0604020202020204" pitchFamily="34" charset="0"/>
              <a:buChar char="•"/>
            </a:pPr>
            <a:r>
              <a:rPr lang="en-GB" altLang="en-US">
                <a:latin typeface="Arial" panose="020B0604020202020204" pitchFamily="34" charset="0"/>
                <a:cs typeface="Arial" panose="020B0604020202020204" pitchFamily="34" charset="0"/>
              </a:rPr>
              <a:t>The measured value should not exceed the maximum for the type of earthing</a:t>
            </a:r>
            <a:r>
              <a:rPr lang="en-GB" altLang="en-US" sz="2800">
                <a:latin typeface="Arial" panose="020B0604020202020204" pitchFamily="34" charset="0"/>
                <a:cs typeface="Arial" panose="020B0604020202020204" pitchFamily="34" charset="0"/>
              </a:rPr>
              <a:t> </a:t>
            </a:r>
            <a:r>
              <a:rPr lang="en-GB" altLang="en-US">
                <a:latin typeface="Arial" panose="020B0604020202020204" pitchFamily="34" charset="0"/>
                <a:cs typeface="Arial" panose="020B0604020202020204" pitchFamily="34" charset="0"/>
              </a:rPr>
              <a:t>present</a:t>
            </a:r>
            <a:r>
              <a:rPr lang="en-GB" altLang="en-US" sz="2800">
                <a:latin typeface="Arial" panose="020B0604020202020204" pitchFamily="34" charset="0"/>
                <a:cs typeface="Arial" panose="020B0604020202020204" pitchFamily="34" charset="0"/>
              </a:rPr>
              <a:t>.</a:t>
            </a:r>
            <a:endParaRPr lang="en-GB" altLang="en-US" sz="2800">
              <a:solidFill>
                <a:srgbClr val="FF0000"/>
              </a:solidFill>
              <a:latin typeface="Arial" panose="020B0604020202020204" pitchFamily="34" charset="0"/>
              <a:cs typeface="Arial" panose="020B0604020202020204" pitchFamily="34" charset="0"/>
            </a:endParaRPr>
          </a:p>
          <a:p>
            <a:pPr algn="l"/>
            <a:endParaRPr lang="en-GB"/>
          </a:p>
        </p:txBody>
      </p:sp>
    </p:spTree>
    <p:extLst>
      <p:ext uri="{BB962C8B-B14F-4D97-AF65-F5344CB8AC3E}">
        <p14:creationId xmlns:p14="http://schemas.microsoft.com/office/powerpoint/2010/main" val="210916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E72D7-726C-194E-1818-D07A9D3D3D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E3F036B-62FA-E229-24F5-804050FA0FA5}"/>
              </a:ext>
            </a:extLst>
          </p:cNvPr>
          <p:cNvSpPr>
            <a:spLocks noGrp="1"/>
          </p:cNvSpPr>
          <p:nvPr>
            <p:ph type="title"/>
          </p:nvPr>
        </p:nvSpPr>
        <p:spPr>
          <a:xfrm>
            <a:off x="252000" y="959222"/>
            <a:ext cx="11628452" cy="646331"/>
          </a:xfrm>
        </p:spPr>
        <p:txBody>
          <a:bodyPr/>
          <a:lstStyle/>
          <a:p>
            <a:r>
              <a:rPr lang="en-GB"/>
              <a:t>Earth electrode resistance for TT earthing system </a:t>
            </a:r>
          </a:p>
        </p:txBody>
      </p:sp>
      <p:sp>
        <p:nvSpPr>
          <p:cNvPr id="4" name="Content Placeholder 3">
            <a:extLst>
              <a:ext uri="{FF2B5EF4-FFF2-40B4-BE49-F238E27FC236}">
                <a16:creationId xmlns:a16="http://schemas.microsoft.com/office/drawing/2014/main" id="{FE6E8D99-C3C2-4DDF-B97B-5F479F7F160A}"/>
              </a:ext>
            </a:extLst>
          </p:cNvPr>
          <p:cNvSpPr>
            <a:spLocks noGrp="1"/>
          </p:cNvSpPr>
          <p:nvPr>
            <p:ph sz="quarter" idx="10"/>
          </p:nvPr>
        </p:nvSpPr>
        <p:spPr>
          <a:xfrm>
            <a:off x="360000" y="1800000"/>
            <a:ext cx="9729573" cy="4140000"/>
          </a:xfrm>
        </p:spPr>
        <p:txBody>
          <a:bodyPr/>
          <a:lstStyle/>
          <a:p>
            <a:pPr>
              <a:lnSpc>
                <a:spcPct val="90000"/>
              </a:lnSpc>
              <a:spcBef>
                <a:spcPts val="1330"/>
              </a:spcBef>
            </a:pPr>
            <a:r>
              <a:rPr lang="en-GB" altLang="en-US">
                <a:latin typeface="Arial" panose="020B0604020202020204" pitchFamily="34" charset="0"/>
                <a:cs typeface="Arial" panose="020B0604020202020204" pitchFamily="34" charset="0"/>
              </a:rPr>
              <a:t>Two methods of ascertaining the earth electrode resistance value.</a:t>
            </a:r>
          </a:p>
          <a:p>
            <a:pPr>
              <a:lnSpc>
                <a:spcPct val="90000"/>
              </a:lnSpc>
              <a:spcBef>
                <a:spcPts val="1330"/>
              </a:spcBef>
              <a:buClr>
                <a:schemeClr val="accent2"/>
              </a:buClr>
            </a:pPr>
            <a:r>
              <a:rPr lang="en-GB" altLang="en-US" b="1">
                <a:solidFill>
                  <a:srgbClr val="000000"/>
                </a:solidFill>
                <a:latin typeface="Arial" panose="020B0604020202020204" pitchFamily="34" charset="0"/>
                <a:cs typeface="Arial" panose="020B0604020202020204" pitchFamily="34" charset="0"/>
              </a:rPr>
              <a:t>Method E1:</a:t>
            </a:r>
            <a:r>
              <a:rPr lang="en-GB" altLang="en-US">
                <a:latin typeface="Arial" panose="020B0604020202020204" pitchFamily="34" charset="0"/>
                <a:cs typeface="Arial" panose="020B0604020202020204" pitchFamily="34" charset="0"/>
              </a:rPr>
              <a:t> Using an earth electrode resistance tester.</a:t>
            </a:r>
          </a:p>
          <a:p>
            <a:pPr>
              <a:lnSpc>
                <a:spcPct val="90000"/>
              </a:lnSpc>
              <a:spcBef>
                <a:spcPts val="1330"/>
              </a:spcBef>
              <a:buClr>
                <a:schemeClr val="accent2"/>
              </a:buClr>
            </a:pPr>
            <a:r>
              <a:rPr lang="en-GB" altLang="en-US" b="1">
                <a:solidFill>
                  <a:srgbClr val="000000"/>
                </a:solidFill>
                <a:latin typeface="Arial" panose="020B0604020202020204" pitchFamily="34" charset="0"/>
                <a:cs typeface="Arial" panose="020B0604020202020204" pitchFamily="34" charset="0"/>
              </a:rPr>
              <a:t>Method E3:</a:t>
            </a:r>
            <a:r>
              <a:rPr lang="en-GB" altLang="en-US">
                <a:latin typeface="Arial" panose="020B0604020202020204" pitchFamily="34" charset="0"/>
                <a:cs typeface="Arial" panose="020B0604020202020204" pitchFamily="34" charset="0"/>
              </a:rPr>
              <a:t> Using an earth fault loop impedance tester.</a:t>
            </a:r>
          </a:p>
        </p:txBody>
      </p:sp>
      <p:sp>
        <p:nvSpPr>
          <p:cNvPr id="5" name="TextBox 7">
            <a:extLst>
              <a:ext uri="{FF2B5EF4-FFF2-40B4-BE49-F238E27FC236}">
                <a16:creationId xmlns:a16="http://schemas.microsoft.com/office/drawing/2014/main" id="{4AC1E17A-BC9A-340D-327D-E74ABA86F506}"/>
              </a:ext>
            </a:extLst>
          </p:cNvPr>
          <p:cNvSpPr txBox="1"/>
          <p:nvPr/>
        </p:nvSpPr>
        <p:spPr>
          <a:xfrm>
            <a:off x="7433567" y="5845367"/>
            <a:ext cx="3604260" cy="2560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64">
                <a:latin typeface="Arial" panose="020B0604020202020204" pitchFamily="34" charset="0"/>
                <a:cs typeface="Arial" panose="020B0604020202020204" pitchFamily="34" charset="0"/>
              </a:rPr>
              <a:t>Images supplied by www.test-meter.co.uk.</a:t>
            </a:r>
            <a:endParaRPr lang="en-GB" sz="1064">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7866646"/>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E1760-8C40-9F4E-7546-FB2F10933EE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09484E8-1736-A3ED-3F84-699F3923875E}"/>
              </a:ext>
            </a:extLst>
          </p:cNvPr>
          <p:cNvSpPr>
            <a:spLocks noGrp="1"/>
          </p:cNvSpPr>
          <p:nvPr>
            <p:ph type="title"/>
          </p:nvPr>
        </p:nvSpPr>
        <p:spPr>
          <a:xfrm>
            <a:off x="252000" y="917658"/>
            <a:ext cx="11628452" cy="646331"/>
          </a:xfrm>
        </p:spPr>
        <p:txBody>
          <a:bodyPr/>
          <a:lstStyle/>
          <a:p>
            <a:r>
              <a:rPr lang="en-GB"/>
              <a:t>Method E1: Earth electrode resistance tester</a:t>
            </a:r>
          </a:p>
        </p:txBody>
      </p:sp>
      <p:sp>
        <p:nvSpPr>
          <p:cNvPr id="4" name="Content Placeholder 3">
            <a:extLst>
              <a:ext uri="{FF2B5EF4-FFF2-40B4-BE49-F238E27FC236}">
                <a16:creationId xmlns:a16="http://schemas.microsoft.com/office/drawing/2014/main" id="{D1625537-5E31-3D6E-668B-678CA83E2BF4}"/>
              </a:ext>
            </a:extLst>
          </p:cNvPr>
          <p:cNvSpPr>
            <a:spLocks noGrp="1"/>
          </p:cNvSpPr>
          <p:nvPr>
            <p:ph sz="quarter" idx="10"/>
          </p:nvPr>
        </p:nvSpPr>
        <p:spPr>
          <a:xfrm>
            <a:off x="360000" y="1664917"/>
            <a:ext cx="11621371" cy="4140000"/>
          </a:xfrm>
        </p:spPr>
        <p:txBody>
          <a:bodyPr/>
          <a:lstStyle/>
          <a:p>
            <a:pPr marL="342900" indent="-342900">
              <a:lnSpc>
                <a:spcPct val="100000"/>
              </a:lnSpc>
              <a:spcAft>
                <a:spcPts val="1000"/>
              </a:spcAft>
              <a:buFont typeface="Arial" panose="020B0604020202020204" pitchFamily="34" charset="0"/>
              <a:buChar char="•"/>
            </a:pPr>
            <a:r>
              <a:rPr lang="en-GB" altLang="en-US">
                <a:latin typeface="Arial" panose="020B0604020202020204" pitchFamily="34" charset="0"/>
                <a:cs typeface="Arial" panose="020B0604020202020204" pitchFamily="34" charset="0"/>
              </a:rPr>
              <a:t>Before this test is undertaken, the earthing conductor to the earth electrode must be disconnected at either the electrode or the main earthing terminal to ensure that all the test current passes through the earth electrode alone (no parallel paths). </a:t>
            </a:r>
          </a:p>
          <a:p>
            <a:pPr marL="342900" indent="-342900">
              <a:lnSpc>
                <a:spcPct val="100000"/>
              </a:lnSpc>
              <a:spcAft>
                <a:spcPts val="1000"/>
              </a:spcAft>
              <a:buFont typeface="Arial" panose="020B0604020202020204" pitchFamily="34" charset="0"/>
              <a:buChar char="•"/>
            </a:pPr>
            <a:r>
              <a:rPr lang="en-GB" altLang="en-US">
                <a:latin typeface="Arial" panose="020B0604020202020204" pitchFamily="34" charset="0"/>
                <a:cs typeface="Arial" panose="020B0604020202020204" pitchFamily="34" charset="0"/>
              </a:rPr>
              <a:t>This will leave the installation unprotected against earth faults, so s</a:t>
            </a:r>
            <a:r>
              <a:rPr lang="en-GB" altLang="en-US">
                <a:latin typeface="Arial"/>
                <a:ea typeface="ＭＳ Ｐゴシック"/>
                <a:cs typeface="Arial"/>
              </a:rPr>
              <a:t>witch off the supply before disconnecting the earth </a:t>
            </a:r>
            <a:r>
              <a:rPr lang="en-GB">
                <a:ea typeface="+mn-lt"/>
                <a:cs typeface="+mn-lt"/>
              </a:rPr>
              <a:t>and safely isolate using a lock-off kit</a:t>
            </a:r>
            <a:r>
              <a:rPr lang="en-GB" altLang="en-US">
                <a:latin typeface="Arial"/>
                <a:ea typeface="ＭＳ Ｐゴシック"/>
                <a:cs typeface="Arial"/>
              </a:rPr>
              <a:t>.</a:t>
            </a:r>
          </a:p>
          <a:p>
            <a:pPr marL="342900" indent="-342900">
              <a:lnSpc>
                <a:spcPct val="100000"/>
              </a:lnSpc>
              <a:spcAft>
                <a:spcPts val="1000"/>
              </a:spcAft>
              <a:buFont typeface="Arial" panose="020B0604020202020204" pitchFamily="34" charset="0"/>
              <a:buChar char="•"/>
            </a:pPr>
            <a:r>
              <a:rPr lang="en-GB" altLang="en-US">
                <a:latin typeface="Arial" panose="020B0604020202020204" pitchFamily="34" charset="0"/>
                <a:cs typeface="Arial" panose="020B0604020202020204" pitchFamily="34" charset="0"/>
              </a:rPr>
              <a:t>Three readings are taken, then the average of the three readings is taken.</a:t>
            </a:r>
          </a:p>
          <a:p>
            <a:pPr marL="342900" indent="-342900">
              <a:lnSpc>
                <a:spcPct val="100000"/>
              </a:lnSpc>
              <a:spcAft>
                <a:spcPts val="1000"/>
              </a:spcAft>
              <a:buFont typeface="Arial" panose="020B0604020202020204" pitchFamily="34" charset="0"/>
              <a:buChar char="•"/>
            </a:pPr>
            <a:r>
              <a:rPr lang="en-GB" altLang="en-US">
                <a:solidFill>
                  <a:srgbClr val="000000"/>
                </a:solidFill>
                <a:latin typeface="Arial" panose="020B0604020202020204" pitchFamily="34" charset="0"/>
                <a:cs typeface="Arial" panose="020B0604020202020204" pitchFamily="34" charset="0"/>
              </a:rPr>
              <a:t>For reliable results, the distance between the electrode under test and the current spike should be 10 times the length of the earth electrode.</a:t>
            </a:r>
          </a:p>
          <a:p>
            <a:pPr marL="342900" indent="-342900">
              <a:lnSpc>
                <a:spcPct val="100000"/>
              </a:lnSpc>
              <a:spcAft>
                <a:spcPts val="1000"/>
              </a:spcAft>
              <a:buFont typeface="Arial" panose="020B0604020202020204" pitchFamily="34" charset="0"/>
              <a:buChar char="•"/>
            </a:pPr>
            <a:r>
              <a:rPr lang="en-GB" altLang="en-US">
                <a:solidFill>
                  <a:srgbClr val="000000"/>
                </a:solidFill>
                <a:latin typeface="Arial" panose="020B0604020202020204" pitchFamily="34" charset="0"/>
                <a:cs typeface="Arial" panose="020B0604020202020204" pitchFamily="34" charset="0"/>
              </a:rPr>
              <a:t>Ideally, the test should be carried out when the ground conditions are least favourable, such as when the soil is frozen or very dry.</a:t>
            </a:r>
          </a:p>
          <a:p>
            <a:pPr>
              <a:lnSpc>
                <a:spcPct val="90000"/>
              </a:lnSpc>
              <a:spcBef>
                <a:spcPts val="1330"/>
              </a:spcBef>
            </a:pPr>
            <a:endParaRPr lang="en-GB" altLang="en-US">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70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04EF6-9814-DC93-3821-968D9BCDB9E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6BA11E-FA30-9A3E-A784-EE32428CC7D4}"/>
              </a:ext>
            </a:extLst>
          </p:cNvPr>
          <p:cNvSpPr>
            <a:spLocks noGrp="1"/>
          </p:cNvSpPr>
          <p:nvPr>
            <p:ph type="title"/>
          </p:nvPr>
        </p:nvSpPr>
        <p:spPr>
          <a:xfrm>
            <a:off x="252000" y="959222"/>
            <a:ext cx="11628452" cy="646331"/>
          </a:xfrm>
        </p:spPr>
        <p:txBody>
          <a:bodyPr/>
          <a:lstStyle/>
          <a:p>
            <a:r>
              <a:rPr lang="en-GB"/>
              <a:t>Method E3: Earth fault loop impedance tester</a:t>
            </a:r>
          </a:p>
        </p:txBody>
      </p:sp>
      <p:sp>
        <p:nvSpPr>
          <p:cNvPr id="4" name="Content Placeholder 3">
            <a:extLst>
              <a:ext uri="{FF2B5EF4-FFF2-40B4-BE49-F238E27FC236}">
                <a16:creationId xmlns:a16="http://schemas.microsoft.com/office/drawing/2014/main" id="{998DED46-19FA-960E-2952-95172F8262DC}"/>
              </a:ext>
            </a:extLst>
          </p:cNvPr>
          <p:cNvSpPr>
            <a:spLocks noGrp="1"/>
          </p:cNvSpPr>
          <p:nvPr>
            <p:ph sz="quarter" idx="10"/>
          </p:nvPr>
        </p:nvSpPr>
        <p:spPr>
          <a:xfrm>
            <a:off x="360000" y="1800000"/>
            <a:ext cx="11627625" cy="4140000"/>
          </a:xfrm>
        </p:spPr>
        <p:txBody>
          <a:bodyPr/>
          <a:lstStyle/>
          <a:p>
            <a:pPr marL="342900" indent="-342900">
              <a:lnSpc>
                <a:spcPct val="100000"/>
              </a:lnSpc>
              <a:spcBef>
                <a:spcPts val="1330"/>
              </a:spcBef>
              <a:buFont typeface="Arial" panose="020B0604020202020204" pitchFamily="34" charset="0"/>
              <a:buChar char="•"/>
            </a:pPr>
            <a:r>
              <a:rPr lang="en-GB" altLang="en-US">
                <a:latin typeface="Arial" panose="020B0604020202020204" pitchFamily="34" charset="0"/>
                <a:cs typeface="Arial" panose="020B0604020202020204" pitchFamily="34" charset="0"/>
              </a:rPr>
              <a:t>Before this test is undertaken, the earthing conductor to the earth electrode must be disconnected at the main earthing terminal to ensure that all the test current passes through the earth electrode alone (no parallel paths). </a:t>
            </a:r>
          </a:p>
          <a:p>
            <a:pPr marL="342900" indent="-342900">
              <a:lnSpc>
                <a:spcPct val="100000"/>
              </a:lnSpc>
              <a:spcBef>
                <a:spcPts val="1330"/>
              </a:spcBef>
              <a:buFont typeface="Arial" panose="020B0604020202020204" pitchFamily="34" charset="0"/>
              <a:buChar char="•"/>
            </a:pPr>
            <a:r>
              <a:rPr lang="en-GB" altLang="en-US">
                <a:latin typeface="Arial" panose="020B0604020202020204" pitchFamily="34" charset="0"/>
                <a:cs typeface="Arial" panose="020B0604020202020204" pitchFamily="34" charset="0"/>
              </a:rPr>
              <a:t>This will leave the installation unprotected against earth faults, so </a:t>
            </a:r>
            <a:r>
              <a:rPr lang="en-GB" altLang="en-US" b="1">
                <a:latin typeface="Arial" panose="020B0604020202020204" pitchFamily="34" charset="0"/>
                <a:cs typeface="Arial" panose="020B0604020202020204" pitchFamily="34" charset="0"/>
              </a:rPr>
              <a:t>s</a:t>
            </a:r>
            <a:r>
              <a:rPr lang="en-GB" altLang="en-US" b="1">
                <a:latin typeface="Arial"/>
                <a:ea typeface="ＭＳ Ｐゴシック"/>
                <a:cs typeface="Arial"/>
              </a:rPr>
              <a:t>witch off the supply and apply a lock-off kit before disconnecting the earth.</a:t>
            </a:r>
          </a:p>
          <a:p>
            <a:pPr marL="342900" indent="-342900">
              <a:lnSpc>
                <a:spcPct val="100000"/>
              </a:lnSpc>
              <a:spcBef>
                <a:spcPts val="1330"/>
              </a:spcBef>
              <a:buFont typeface="Arial" panose="020B0604020202020204" pitchFamily="34" charset="0"/>
              <a:buChar char="•"/>
            </a:pPr>
            <a:r>
              <a:rPr lang="en-GB" altLang="en-US">
                <a:solidFill>
                  <a:srgbClr val="000000"/>
                </a:solidFill>
                <a:latin typeface="Arial" panose="020B0604020202020204" pitchFamily="34" charset="0"/>
                <a:cs typeface="Arial" panose="020B0604020202020204" pitchFamily="34" charset="0"/>
              </a:rPr>
              <a:t>Tests are carried out as explained on the next slide.</a:t>
            </a:r>
          </a:p>
          <a:p>
            <a:pPr marL="342900" indent="-342900">
              <a:lnSpc>
                <a:spcPct val="100000"/>
              </a:lnSpc>
              <a:spcBef>
                <a:spcPts val="1330"/>
              </a:spcBef>
              <a:buFont typeface="Arial" panose="020B0604020202020204" pitchFamily="34" charset="0"/>
              <a:buChar char="•"/>
            </a:pPr>
            <a:r>
              <a:rPr lang="en-GB" altLang="en-US">
                <a:latin typeface="Arial" panose="020B0604020202020204" pitchFamily="34" charset="0"/>
                <a:cs typeface="Arial" panose="020B0604020202020204" pitchFamily="34" charset="0"/>
              </a:rPr>
              <a:t>After completion of the testing, ensure that the earthing conductor is reconnected.</a:t>
            </a:r>
          </a:p>
          <a:p>
            <a:pPr marL="342900" indent="-342900">
              <a:lnSpc>
                <a:spcPct val="90000"/>
              </a:lnSpc>
              <a:spcBef>
                <a:spcPts val="1330"/>
              </a:spcBef>
              <a:buFont typeface="Arial" panose="020B0604020202020204" pitchFamily="34" charset="0"/>
              <a:buChar char="•"/>
            </a:pPr>
            <a:endParaRPr lang="en-GB" altLang="en-US">
              <a:latin typeface="Arial" panose="020B0604020202020204" pitchFamily="34" charset="0"/>
              <a:cs typeface="Arial" panose="020B0604020202020204" pitchFamily="34" charset="0"/>
            </a:endParaRPr>
          </a:p>
          <a:p>
            <a:pPr>
              <a:lnSpc>
                <a:spcPct val="90000"/>
              </a:lnSpc>
              <a:spcBef>
                <a:spcPts val="1330"/>
              </a:spcBef>
            </a:pPr>
            <a:endParaRPr lang="en-GB"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2187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C39AD-C260-C70B-4E32-667D6536BFC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783A383-38C4-4911-6771-F057FA11F65D}"/>
              </a:ext>
            </a:extLst>
          </p:cNvPr>
          <p:cNvSpPr>
            <a:spLocks noGrp="1"/>
          </p:cNvSpPr>
          <p:nvPr>
            <p:ph type="title"/>
          </p:nvPr>
        </p:nvSpPr>
        <p:spPr>
          <a:xfrm>
            <a:off x="252000" y="959222"/>
            <a:ext cx="11628452" cy="646331"/>
          </a:xfrm>
        </p:spPr>
        <p:txBody>
          <a:bodyPr/>
          <a:lstStyle/>
          <a:p>
            <a:r>
              <a:rPr lang="en-GB"/>
              <a:t>Method E3: Test steps</a:t>
            </a:r>
          </a:p>
        </p:txBody>
      </p:sp>
      <p:sp>
        <p:nvSpPr>
          <p:cNvPr id="4" name="Content Placeholder 3">
            <a:extLst>
              <a:ext uri="{FF2B5EF4-FFF2-40B4-BE49-F238E27FC236}">
                <a16:creationId xmlns:a16="http://schemas.microsoft.com/office/drawing/2014/main" id="{88EDEB0A-14EC-570D-9D3B-A23159D9486E}"/>
              </a:ext>
            </a:extLst>
          </p:cNvPr>
          <p:cNvSpPr>
            <a:spLocks noGrp="1"/>
          </p:cNvSpPr>
          <p:nvPr>
            <p:ph sz="quarter" idx="10"/>
          </p:nvPr>
        </p:nvSpPr>
        <p:spPr>
          <a:xfrm>
            <a:off x="360000" y="1800000"/>
            <a:ext cx="7709943" cy="4140000"/>
          </a:xfrm>
        </p:spPr>
        <p:txBody>
          <a:bodyPr/>
          <a:lstStyle/>
          <a:p>
            <a:pPr marL="457200" indent="-457200" algn="l">
              <a:buClr>
                <a:srgbClr val="000000"/>
              </a:buClr>
              <a:buFont typeface="+mj-lt"/>
              <a:buAutoNum type="arabicPeriod"/>
            </a:pPr>
            <a:r>
              <a:rPr lang="en-GB" b="0" i="0">
                <a:effectLst/>
                <a:latin typeface="Arial"/>
                <a:cs typeface="Arial"/>
              </a:rPr>
              <a:t>Main switch open</a:t>
            </a:r>
          </a:p>
          <a:p>
            <a:pPr marL="457200" indent="-457200" algn="l">
              <a:buClr>
                <a:srgbClr val="000000"/>
              </a:buClr>
              <a:buFont typeface="+mj-lt"/>
              <a:buAutoNum type="arabicPeriod"/>
            </a:pPr>
            <a:r>
              <a:rPr lang="en-GB" b="0" i="0">
                <a:effectLst/>
                <a:latin typeface="Arial"/>
                <a:cs typeface="Arial"/>
              </a:rPr>
              <a:t>Disconnect main earth</a:t>
            </a:r>
          </a:p>
          <a:p>
            <a:pPr marL="457200" indent="-457200" algn="l">
              <a:buClr>
                <a:srgbClr val="000000"/>
              </a:buClr>
              <a:buFont typeface="+mj-lt"/>
              <a:buAutoNum type="arabicPeriod"/>
            </a:pPr>
            <a:r>
              <a:rPr lang="en-GB" b="0" i="0">
                <a:effectLst/>
                <a:latin typeface="Arial"/>
                <a:cs typeface="Arial"/>
              </a:rPr>
              <a:t>Take measurement</a:t>
            </a:r>
          </a:p>
          <a:p>
            <a:pPr marL="457200" indent="-457200" algn="l">
              <a:buClr>
                <a:srgbClr val="000000"/>
              </a:buClr>
              <a:buFont typeface="+mj-lt"/>
              <a:buAutoNum type="arabicPeriod"/>
            </a:pPr>
            <a:r>
              <a:rPr lang="en-GB">
                <a:latin typeface="Arial"/>
                <a:cs typeface="Arial"/>
              </a:rPr>
              <a:t>Verify reading complies</a:t>
            </a:r>
            <a:endParaRPr lang="en-GB" b="0" i="0">
              <a:effectLst/>
              <a:latin typeface="Arial"/>
              <a:cs typeface="Arial"/>
            </a:endParaRPr>
          </a:p>
          <a:p>
            <a:pPr marL="457200" indent="-457200" algn="l">
              <a:buClr>
                <a:srgbClr val="000000"/>
              </a:buClr>
              <a:buFont typeface="+mj-lt"/>
              <a:buAutoNum type="arabicPeriod"/>
            </a:pPr>
            <a:r>
              <a:rPr lang="en-GB" b="0" i="0">
                <a:effectLst/>
                <a:latin typeface="Arial"/>
                <a:cs typeface="Arial"/>
              </a:rPr>
              <a:t>Reconnect main earth </a:t>
            </a:r>
          </a:p>
          <a:p>
            <a:pPr algn="l"/>
            <a:r>
              <a:rPr lang="en-GB" b="0" i="0">
                <a:effectLst/>
                <a:latin typeface="Arial"/>
                <a:cs typeface="Arial"/>
              </a:rPr>
              <a:t>Max RA – 200Ω</a:t>
            </a:r>
          </a:p>
          <a:p>
            <a:pPr algn="l"/>
            <a:endParaRPr lang="en-GB" b="0" i="0">
              <a:effectLst/>
              <a:latin typeface="Arial"/>
              <a:cs typeface="Arial"/>
            </a:endParaRPr>
          </a:p>
          <a:p>
            <a:pPr algn="l"/>
            <a:endParaRPr lang="en-GB" b="0" i="0">
              <a:effectLst/>
              <a:latin typeface="Arial"/>
              <a:cs typeface="Arial"/>
            </a:endParaRPr>
          </a:p>
          <a:p>
            <a:pPr algn="l"/>
            <a:endParaRPr lang="en-GB" b="0" i="0">
              <a:effectLst/>
              <a:latin typeface="Arial"/>
              <a:cs typeface="Arial"/>
            </a:endParaRPr>
          </a:p>
          <a:p>
            <a:pPr algn="l"/>
            <a:endParaRPr lang="en-GB" b="0" i="0">
              <a:effectLst/>
              <a:latin typeface="Arial"/>
              <a:cs typeface="Arial"/>
            </a:endParaRPr>
          </a:p>
          <a:p>
            <a:pPr algn="l"/>
            <a:endParaRPr lang="en-GB" b="0" i="0">
              <a:effectLst/>
              <a:latin typeface="Arial"/>
              <a:cs typeface="Arial"/>
            </a:endParaRPr>
          </a:p>
          <a:p>
            <a:pPr algn="l"/>
            <a:endParaRPr lang="en-GB" b="0" i="0">
              <a:effectLst/>
              <a:latin typeface="Arial"/>
              <a:cs typeface="Arial"/>
            </a:endParaRPr>
          </a:p>
        </p:txBody>
      </p:sp>
      <p:sp>
        <p:nvSpPr>
          <p:cNvPr id="140" name="TextBox 7">
            <a:extLst>
              <a:ext uri="{FF2B5EF4-FFF2-40B4-BE49-F238E27FC236}">
                <a16:creationId xmlns:a16="http://schemas.microsoft.com/office/drawing/2014/main" id="{E9FBEEE9-AAF6-A284-53A3-5A4DE34099FF}"/>
              </a:ext>
            </a:extLst>
          </p:cNvPr>
          <p:cNvSpPr txBox="1"/>
          <p:nvPr/>
        </p:nvSpPr>
        <p:spPr>
          <a:xfrm>
            <a:off x="8038884" y="6213698"/>
            <a:ext cx="3604260" cy="25609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64">
                <a:latin typeface="Arial" panose="020B0604020202020204" pitchFamily="34" charset="0"/>
                <a:cs typeface="Arial" panose="020B0604020202020204" pitchFamily="34" charset="0"/>
              </a:rPr>
              <a:t>Image supplied by www.test-meter.co.uk.</a:t>
            </a:r>
            <a:endParaRPr lang="en-GB" sz="1064">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53530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FC84A1-9C1B-4F7A-85C8-2BC77BAE33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schemas.microsoft.com/office/infopath/2007/PartnerControls"/>
    <ds:schemaRef ds:uri="http://purl.org/dc/terms/"/>
    <ds:schemaRef ds:uri="http://purl.org/dc/dcmitype/"/>
    <ds:schemaRef ds:uri="http://schemas.microsoft.com/office/2006/metadata/properties"/>
    <ds:schemaRef ds:uri="http://schemas.microsoft.com/office/2006/documentManagement/types"/>
    <ds:schemaRef ds:uri="01e15224-84b2-4570-bdea-a67bb94d0921"/>
    <ds:schemaRef ds:uri="http://purl.org/dc/elements/1.1/"/>
    <ds:schemaRef ds:uri="http://schemas.openxmlformats.org/package/2006/metadata/core-properties"/>
    <ds:schemaRef ds:uri="http://www.w3.org/XML/1998/namespace"/>
    <ds:schemaRef ds:uri="7c04300a-231c-4281-9146-a98f6f4a7aff"/>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3</TotalTime>
  <Words>2067</Words>
  <Application>Microsoft Office PowerPoint</Application>
  <PresentationFormat>Custom</PresentationFormat>
  <Paragraphs>190</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2_Default Design</vt:lpstr>
      <vt:lpstr>PowerPoint Presentation</vt:lpstr>
      <vt:lpstr>Introduction</vt:lpstr>
      <vt:lpstr>Objectives</vt:lpstr>
      <vt:lpstr>Verifying protection by ADS</vt:lpstr>
      <vt:lpstr>Measurement of external earth fault loop impedance</vt:lpstr>
      <vt:lpstr>Earth electrode resistance for TT earthing system </vt:lpstr>
      <vt:lpstr>Method E1: Earth electrode resistance tester</vt:lpstr>
      <vt:lpstr>Method E3: Earth fault loop impedance tester</vt:lpstr>
      <vt:lpstr>Method E3: Test steps</vt:lpstr>
      <vt:lpstr>Measuring Ze on a TN-S and TN-C-S system</vt:lpstr>
      <vt:lpstr>Why measure Zs?</vt:lpstr>
      <vt:lpstr>Earth fault loop impedance (Zs) on a TNCS supply</vt:lpstr>
      <vt:lpstr>Earth fault loop impedance (Zs) on a TN-S supply</vt:lpstr>
      <vt:lpstr>Earth fault loop impedance (Zs) on a TT supply</vt:lpstr>
      <vt:lpstr>Comparing measured Zs values</vt:lpstr>
      <vt:lpstr>Calculation of Zs from given information</vt:lpstr>
      <vt:lpstr>Calculation of Zs from given information</vt:lpstr>
      <vt:lpstr>Calculation of Zs: Higher ambient temperature</vt:lpstr>
      <vt:lpstr>PSC – why do we measure it?</vt:lpstr>
      <vt:lpstr>Two perspective fault currents to consider</vt:lpstr>
      <vt:lpstr>Methods for determining prospective fault current</vt:lpstr>
      <vt:lpstr>Step 1</vt:lpstr>
      <vt:lpstr>Step 2</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50</cp:revision>
  <dcterms:created xsi:type="dcterms:W3CDTF">2025-04-15T10:44:23Z</dcterms:created>
  <dcterms:modified xsi:type="dcterms:W3CDTF">2025-10-30T13:29:13Z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