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</p:sldMasterIdLst>
  <p:notesMasterIdLst>
    <p:notesMasterId r:id="rId17"/>
  </p:notesMasterIdLst>
  <p:handoutMasterIdLst>
    <p:handoutMasterId r:id="rId18"/>
  </p:handoutMasterIdLst>
  <p:sldIdLst>
    <p:sldId id="462" r:id="rId5"/>
    <p:sldId id="840" r:id="rId6"/>
    <p:sldId id="837" r:id="rId7"/>
    <p:sldId id="867" r:id="rId8"/>
    <p:sldId id="868" r:id="rId9"/>
    <p:sldId id="869" r:id="rId10"/>
    <p:sldId id="873" r:id="rId11"/>
    <p:sldId id="870" r:id="rId12"/>
    <p:sldId id="871" r:id="rId13"/>
    <p:sldId id="872" r:id="rId14"/>
    <p:sldId id="838" r:id="rId15"/>
    <p:sldId id="512" r:id="rId16"/>
  </p:sldIdLst>
  <p:sldSz cx="12239625" cy="6840538"/>
  <p:notesSz cx="6858000" cy="9144000"/>
  <p:custDataLst>
    <p:tags r:id="rId19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740FD1-6799-8D34-8EDB-C569EE671D9D}" name="John Calleja" initials="JC" userId="8c83955f4e64923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FAD968-19EF-A1DF-ECD8-CBF56D5ED640}" v="2" dt="2025-10-30T13:30:14.4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3"/>
    <p:restoredTop sz="87695"/>
  </p:normalViewPr>
  <p:slideViewPr>
    <p:cSldViewPr snapToGrid="0">
      <p:cViewPr varScale="1">
        <p:scale>
          <a:sx n="97" d="100"/>
          <a:sy n="97" d="100"/>
        </p:scale>
        <p:origin x="816" y="84"/>
      </p:cViewPr>
      <p:guideLst>
        <p:guide orient="horz" pos="2155"/>
        <p:guide pos="3855"/>
      </p:guideLst>
    </p:cSldViewPr>
  </p:slideViewPr>
  <p:notesTextViewPr>
    <p:cViewPr>
      <p:scale>
        <a:sx n="105" d="100"/>
        <a:sy n="105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0-28T11:59:28.178" v="9" actId="1076"/>
      <pc:docMkLst>
        <pc:docMk/>
      </pc:docMkLst>
      <pc:sldChg chg="addSp modSp mod">
        <pc:chgData name="Hazell, Danielle" userId="16322be0-50ef-46ff-b0c0-d304bc10d5d2" providerId="ADAL" clId="{E6D12E1F-DF63-450C-A9ED-E72C5F6C045B}" dt="2025-10-28T11:59:28.178" v="9" actId="1076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0-28T11:59:28.178" v="9" actId="1076"/>
          <ac:spMkLst>
            <pc:docMk/>
            <pc:sldMk cId="2402489006" sldId="512"/>
            <ac:spMk id="2" creationId="{0EBA0D3D-1A82-2DB2-9D4F-A8AFFB6242C5}"/>
          </ac:spMkLst>
        </pc:spChg>
        <pc:spChg chg="mod">
          <ac:chgData name="Hazell, Danielle" userId="16322be0-50ef-46ff-b0c0-d304bc10d5d2" providerId="ADAL" clId="{E6D12E1F-DF63-450C-A9ED-E72C5F6C045B}" dt="2025-10-28T11:59:25.287" v="7" actId="1076"/>
          <ac:spMkLst>
            <pc:docMk/>
            <pc:sldMk cId="2402489006" sldId="512"/>
            <ac:spMk id="3" creationId="{C100DF00-DDB1-9E17-D96C-C839324D3C8E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0-21T08:28:57.847" v="6" actId="6013"/>
        <pc:sldMasterMkLst>
          <pc:docMk/>
          <pc:sldMasterMk cId="1337350340" sldId="2147483661"/>
        </pc:sldMasterMkLst>
        <pc:spChg chg="add mod">
          <ac:chgData name="Hazell, Danielle" userId="16322be0-50ef-46ff-b0c0-d304bc10d5d2" providerId="ADAL" clId="{E6D12E1F-DF63-450C-A9ED-E72C5F6C045B}" dt="2025-10-17T12:48:18.015" v="5" actId="1076"/>
          <ac:spMkLst>
            <pc:docMk/>
            <pc:sldMasterMk cId="1337350340" sldId="2147483661"/>
            <ac:spMk id="2" creationId="{4987E8D9-377B-AB1D-8A32-2882D85AB09F}"/>
          </ac:spMkLst>
        </pc:spChg>
        <pc:spChg chg="add mod">
          <ac:chgData name="Hazell, Danielle" userId="16322be0-50ef-46ff-b0c0-d304bc10d5d2" providerId="ADAL" clId="{E6D12E1F-DF63-450C-A9ED-E72C5F6C045B}" dt="2025-10-17T12:48:18.015" v="5" actId="1076"/>
          <ac:spMkLst>
            <pc:docMk/>
            <pc:sldMasterMk cId="1337350340" sldId="2147483661"/>
            <ac:spMk id="5" creationId="{12A05E16-C31E-E0B1-F9BA-6CA1198C9AE5}"/>
          </ac:spMkLst>
        </pc:spChg>
        <pc:picChg chg="add mod">
          <ac:chgData name="Hazell, Danielle" userId="16322be0-50ef-46ff-b0c0-d304bc10d5d2" providerId="ADAL" clId="{E6D12E1F-DF63-450C-A9ED-E72C5F6C045B}" dt="2025-10-17T12:48:18.015" v="5" actId="1076"/>
          <ac:picMkLst>
            <pc:docMk/>
            <pc:sldMasterMk cId="1337350340" sldId="2147483661"/>
            <ac:picMk id="4" creationId="{4D501824-D9B0-C525-F662-3787B202B144}"/>
          </ac:picMkLst>
        </pc:picChg>
        <pc:picChg chg="add mod">
          <ac:chgData name="Hazell, Danielle" userId="16322be0-50ef-46ff-b0c0-d304bc10d5d2" providerId="ADAL" clId="{E6D12E1F-DF63-450C-A9ED-E72C5F6C045B}" dt="2025-10-17T12:48:18.015" v="5" actId="1076"/>
          <ac:picMkLst>
            <pc:docMk/>
            <pc:sldMasterMk cId="1337350340" sldId="2147483661"/>
            <ac:picMk id="7" creationId="{9F3B6811-98F9-78F6-2493-AACB6F69F7B0}"/>
          </ac:picMkLst>
        </pc:picChg>
        <pc:picChg chg="add mod">
          <ac:chgData name="Hazell, Danielle" userId="16322be0-50ef-46ff-b0c0-d304bc10d5d2" providerId="ADAL" clId="{E6D12E1F-DF63-450C-A9ED-E72C5F6C045B}" dt="2025-10-17T12:48:18.015" v="5" actId="1076"/>
          <ac:picMkLst>
            <pc:docMk/>
            <pc:sldMasterMk cId="1337350340" sldId="2147483661"/>
            <ac:picMk id="13" creationId="{03A5C67B-1442-75DD-1FD1-C13DC74E6186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modSld modMainMaster">
      <pc:chgData name="Bonita Searle-Barnes" userId="e782127f-826a-4a83-a372-afedaa2e0d4f" providerId="ADAL" clId="{FA3BD239-4B9A-4CBA-8CF5-F7BFBEA885D5}" dt="2025-10-14T10:16:00.081" v="32" actId="20577"/>
      <pc:docMkLst>
        <pc:docMk/>
      </pc:docMkLst>
      <pc:sldChg chg="modSp mod">
        <pc:chgData name="Bonita Searle-Barnes" userId="e782127f-826a-4a83-a372-afedaa2e0d4f" providerId="ADAL" clId="{FA3BD239-4B9A-4CBA-8CF5-F7BFBEA885D5}" dt="2025-10-14T10:16:00.081" v="32" actId="20577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0-14T10:16:00.081" v="32" actId="20577"/>
          <ac:spMkLst>
            <pc:docMk/>
            <pc:sldMk cId="3661908118" sldId="837"/>
            <ac:spMk id="4" creationId="{BBFFC9DD-99F6-E5CA-5CF5-B1C6B4D6BBC1}"/>
          </ac:spMkLst>
        </pc:spChg>
      </pc:sldChg>
      <pc:sldMasterChg chg="modSp mod">
        <pc:chgData name="Bonita Searle-Barnes" userId="e782127f-826a-4a83-a372-afedaa2e0d4f" providerId="ADAL" clId="{FA3BD239-4B9A-4CBA-8CF5-F7BFBEA885D5}" dt="2025-10-14T10:15:34.474" v="0" actId="114"/>
        <pc:sldMasterMkLst>
          <pc:docMk/>
          <pc:sldMasterMk cId="1337350340" sldId="2147483661"/>
        </pc:sldMasterMkLst>
      </pc:sldMasterChg>
    </pc:docChg>
  </pc:docChgLst>
  <pc:docChgLst>
    <pc:chgData name="Andrasko, Rhiannon" userId="S::rhiannon.andrasko@wjec.co.uk::15be4c62-2de6-4343-a7f4-3c209826edd1" providerId="AD" clId="Web-{6EFAD968-19EF-A1DF-ECD8-CBF56D5ED640}"/>
    <pc:docChg chg="modSld">
      <pc:chgData name="Andrasko, Rhiannon" userId="S::rhiannon.andrasko@wjec.co.uk::15be4c62-2de6-4343-a7f4-3c209826edd1" providerId="AD" clId="Web-{6EFAD968-19EF-A1DF-ECD8-CBF56D5ED640}" dt="2025-10-30T13:30:12.679" v="15"/>
      <pc:docMkLst>
        <pc:docMk/>
      </pc:docMkLst>
      <pc:sldChg chg="modNotes">
        <pc:chgData name="Andrasko, Rhiannon" userId="S::rhiannon.andrasko@wjec.co.uk::15be4c62-2de6-4343-a7f4-3c209826edd1" providerId="AD" clId="Web-{6EFAD968-19EF-A1DF-ECD8-CBF56D5ED640}" dt="2025-10-30T12:44:41.141" v="1"/>
        <pc:sldMkLst>
          <pc:docMk/>
          <pc:sldMk cId="4139293381" sldId="462"/>
        </pc:sldMkLst>
      </pc:sldChg>
      <pc:sldChg chg="modNotes">
        <pc:chgData name="Andrasko, Rhiannon" userId="S::rhiannon.andrasko@wjec.co.uk::15be4c62-2de6-4343-a7f4-3c209826edd1" providerId="AD" clId="Web-{6EFAD968-19EF-A1DF-ECD8-CBF56D5ED640}" dt="2025-10-30T12:44:53.453" v="2"/>
        <pc:sldMkLst>
          <pc:docMk/>
          <pc:sldMk cId="2808480706" sldId="840"/>
        </pc:sldMkLst>
      </pc:sldChg>
      <pc:sldChg chg="modNotes">
        <pc:chgData name="Andrasko, Rhiannon" userId="S::rhiannon.andrasko@wjec.co.uk::15be4c62-2de6-4343-a7f4-3c209826edd1" providerId="AD" clId="Web-{6EFAD968-19EF-A1DF-ECD8-CBF56D5ED640}" dt="2025-10-30T12:47:29.674" v="10"/>
        <pc:sldMkLst>
          <pc:docMk/>
          <pc:sldMk cId="1696455459" sldId="867"/>
        </pc:sldMkLst>
      </pc:sldChg>
      <pc:sldChg chg="modNotes">
        <pc:chgData name="Andrasko, Rhiannon" userId="S::rhiannon.andrasko@wjec.co.uk::15be4c62-2de6-4343-a7f4-3c209826edd1" providerId="AD" clId="Web-{6EFAD968-19EF-A1DF-ECD8-CBF56D5ED640}" dt="2025-10-30T12:50:31.150" v="14"/>
        <pc:sldMkLst>
          <pc:docMk/>
          <pc:sldMk cId="4086278136" sldId="870"/>
        </pc:sldMkLst>
      </pc:sldChg>
      <pc:sldChg chg="modNotes">
        <pc:chgData name="Andrasko, Rhiannon" userId="S::rhiannon.andrasko@wjec.co.uk::15be4c62-2de6-4343-a7f4-3c209826edd1" providerId="AD" clId="Web-{6EFAD968-19EF-A1DF-ECD8-CBF56D5ED640}" dt="2025-10-30T13:30:12.679" v="15"/>
        <pc:sldMkLst>
          <pc:docMk/>
          <pc:sldMk cId="2420660245" sldId="872"/>
        </pc:sldMkLst>
      </pc:sldChg>
    </pc:docChg>
  </pc:docChgLst>
  <pc:docChgLst>
    <pc:chgData name="Lee Guthrie" userId="1cb701bb-47c8-4e70-a967-200e600f3e71" providerId="ADAL" clId="{43679A1B-1E27-44AE-B982-6382AA21FEE4}"/>
    <pc:docChg chg="modSld">
      <pc:chgData name="Lee Guthrie" userId="1cb701bb-47c8-4e70-a967-200e600f3e71" providerId="ADAL" clId="{43679A1B-1E27-44AE-B982-6382AA21FEE4}" dt="2025-10-03T09:04:51.125" v="0" actId="1076"/>
      <pc:docMkLst>
        <pc:docMk/>
      </pc:docMkLst>
      <pc:sldChg chg="modSp mod">
        <pc:chgData name="Lee Guthrie" userId="1cb701bb-47c8-4e70-a967-200e600f3e71" providerId="ADAL" clId="{43679A1B-1E27-44AE-B982-6382AA21FEE4}" dt="2025-10-03T09:04:51.125" v="0" actId="1076"/>
        <pc:sldMkLst>
          <pc:docMk/>
          <pc:sldMk cId="1696455459" sldId="867"/>
        </pc:sldMkLst>
        <pc:picChg chg="mod">
          <ac:chgData name="Lee Guthrie" userId="1cb701bb-47c8-4e70-a967-200e600f3e71" providerId="ADAL" clId="{43679A1B-1E27-44AE-B982-6382AA21FEE4}" dt="2025-10-03T09:04:51.125" v="0" actId="1076"/>
          <ac:picMkLst>
            <pc:docMk/>
            <pc:sldMk cId="1696455459" sldId="867"/>
            <ac:picMk id="5" creationId="{0870C14B-2E87-95A5-7256-8074B7210F0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lectrical.theiet.org/media/1606/safe-isolation-of-low-voltage-installations.pdf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ertelectrical.com/media/productattachment/0/5968/gs38.pdf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hse.gov.uk/pubns/priced/gs38.pdf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  <a:hlinkClick r:id="rId3"/>
              </a:rPr>
              <a:t>https://electrical.theiet.org/media/1606/safe-isolation-of-low-voltage-installations.pdf</a:t>
            </a:r>
            <a:r>
              <a:rPr lang="en-US" dirty="0">
                <a:latin typeface="Arial"/>
                <a:ea typeface="ＭＳ Ｐゴシック"/>
                <a:cs typeface="Arial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4ACFF-3B08-2C00-4772-2F35A4C5C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EE14B4-6388-28BA-2E08-080D66DF2C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385055-D953-16EB-CE31-48DBB14667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Gaining permission from the client/customer is essential, not only to stop them from being inconvenienced when the supply is removed without warning.</a:t>
            </a:r>
          </a:p>
          <a:p>
            <a:pPr>
              <a:lnSpc>
                <a:spcPct val="12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An electrician has a duty of care towards their client, fellow employees as well as their employer.</a:t>
            </a:r>
          </a:p>
          <a:p>
            <a:pPr>
              <a:lnSpc>
                <a:spcPct val="120000"/>
              </a:lnSpc>
            </a:pPr>
            <a:r>
              <a:rPr lang="en-GB" sz="1200" dirty="0">
                <a:solidFill>
                  <a:srgbClr val="040C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Ignorance or mistaking the law is no defence to a criminal charge.</a:t>
            </a:r>
            <a:endParaRPr lang="en-GB" sz="1200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GB" sz="1200" dirty="0">
                <a:solidFill>
                  <a:srgbClr val="202124"/>
                </a:solidFill>
                <a:latin typeface="Arial"/>
                <a:ea typeface="ＭＳ Ｐゴシック"/>
                <a:cs typeface="Arial"/>
              </a:rPr>
              <a:t>Inconveniencing a client will do nothing for future business.</a:t>
            </a:r>
            <a:endParaRPr lang="en-GB" sz="1200" dirty="0">
              <a:latin typeface="Arial"/>
              <a:ea typeface="ＭＳ Ｐゴシック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E9F88-FC7A-354F-6062-68F4FB60EB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121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62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</a:rPr>
              <a:t>Discuss the importance of maintaining safe work practices and responsibilities of everyone under the health and safety at work act 1974.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95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401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GB" sz="9043" dirty="0">
                <a:latin typeface="Arial" panose="020B0604020202020204" pitchFamily="34" charset="0"/>
                <a:cs typeface="Arial" panose="020B0604020202020204" pitchFamily="34" charset="0"/>
              </a:rPr>
              <a:t>Compliance with the EWR 1989 is a legal requirement.</a:t>
            </a:r>
          </a:p>
          <a:p>
            <a:pPr>
              <a:lnSpc>
                <a:spcPct val="120000"/>
              </a:lnSpc>
              <a:buClr>
                <a:srgbClr val="3B3AFF"/>
              </a:buClr>
            </a:pPr>
            <a:r>
              <a:rPr lang="en-GB" sz="7979" dirty="0">
                <a:latin typeface="Arial" panose="020B0604020202020204" pitchFamily="34" charset="0"/>
                <a:cs typeface="Arial" panose="020B0604020202020204" pitchFamily="34" charset="0"/>
              </a:rPr>
              <a:t>Regulations that are deemed ‘absolute’ must be met irrespective of time or money; others may be deemed ‘reasonably practicable’.</a:t>
            </a:r>
          </a:p>
          <a:p>
            <a:pPr>
              <a:lnSpc>
                <a:spcPct val="120000"/>
              </a:lnSpc>
            </a:pPr>
            <a:r>
              <a:rPr lang="en-GB" sz="9043" dirty="0">
                <a:latin typeface="Arial" panose="020B0604020202020204" pitchFamily="34" charset="0"/>
                <a:cs typeface="Arial" panose="020B0604020202020204" pitchFamily="34" charset="0"/>
              </a:rPr>
              <a:t>The EWR specifies that ‘employers must recognise different levels of responsibility and adjust supervision accordingly’.</a:t>
            </a:r>
          </a:p>
          <a:p>
            <a:pPr>
              <a:lnSpc>
                <a:spcPct val="120000"/>
              </a:lnSpc>
            </a:pPr>
            <a:endParaRPr lang="en-GB" sz="851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0019" indent="-380019">
              <a:lnSpc>
                <a:spcPct val="120000"/>
              </a:lnSpc>
              <a:buClr>
                <a:srgbClr val="3B3AFF"/>
              </a:buClr>
              <a:buFont typeface="Arial" panose="020B0604020202020204" pitchFamily="34" charset="0"/>
              <a:buChar char="•"/>
            </a:pPr>
            <a:r>
              <a:rPr lang="en-GB" sz="8800" dirty="0">
                <a:latin typeface="Arial" panose="020B0604020202020204" pitchFamily="34" charset="0"/>
                <a:cs typeface="Arial" panose="020B0604020202020204" pitchFamily="34" charset="0"/>
              </a:rPr>
              <a:t>Unqualified employees such as an apprentice should therefore not be left unsupervised.</a:t>
            </a:r>
          </a:p>
          <a:p>
            <a:pPr marL="380019" indent="-380019">
              <a:lnSpc>
                <a:spcPct val="120000"/>
              </a:lnSpc>
              <a:buClr>
                <a:srgbClr val="3B3AFF"/>
              </a:buClr>
              <a:buFont typeface="Arial" panose="020B0604020202020204" pitchFamily="34" charset="0"/>
              <a:buChar char="•"/>
            </a:pPr>
            <a:r>
              <a:rPr lang="en-GB" sz="8800" dirty="0">
                <a:latin typeface="Arial" panose="020B0604020202020204" pitchFamily="34" charset="0"/>
                <a:cs typeface="Arial" panose="020B0604020202020204" pitchFamily="34" charset="0"/>
              </a:rPr>
              <a:t>This means should an electrical apprentice electrocute a client, then the employer will be in breach of vicarious liability.</a:t>
            </a:r>
          </a:p>
          <a:p>
            <a:pPr marL="380019" indent="-380019">
              <a:lnSpc>
                <a:spcPct val="120000"/>
              </a:lnSpc>
              <a:buClr>
                <a:srgbClr val="3B3AFF"/>
              </a:buClr>
              <a:buFont typeface="Arial" panose="020B0604020202020204" pitchFamily="34" charset="0"/>
              <a:buChar char="•"/>
            </a:pPr>
            <a:r>
              <a:rPr lang="en-GB" sz="8800" dirty="0">
                <a:latin typeface="Arial" panose="020B0604020202020204" pitchFamily="34" charset="0"/>
                <a:cs typeface="Arial" panose="020B0604020202020204" pitchFamily="34" charset="0"/>
              </a:rPr>
              <a:t>To avoid this, electrical companies need to adopt safe isolation procedures.</a:t>
            </a:r>
          </a:p>
          <a:p>
            <a:pPr marL="380019" indent="-380019">
              <a:lnSpc>
                <a:spcPct val="120000"/>
              </a:lnSpc>
              <a:buClr>
                <a:srgbClr val="3B3AFF"/>
              </a:buClr>
              <a:buFont typeface="Arial" panose="020B0604020202020204" pitchFamily="34" charset="0"/>
              <a:buChar char="•"/>
            </a:pPr>
            <a:r>
              <a:rPr lang="en-GB" sz="8800" dirty="0">
                <a:latin typeface="Arial" panose="020B0604020202020204" pitchFamily="34" charset="0"/>
                <a:cs typeface="Arial" panose="020B0604020202020204" pitchFamily="34" charset="0"/>
              </a:rPr>
              <a:t>It is imperative that all employees are conversant with this process.</a:t>
            </a:r>
          </a:p>
          <a:p>
            <a:pPr>
              <a:lnSpc>
                <a:spcPct val="120000"/>
              </a:lnSpc>
            </a:pPr>
            <a:endParaRPr lang="en-GB" sz="851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GB" sz="9575" dirty="0">
                <a:latin typeface="Arial" panose="020B0604020202020204" pitchFamily="34" charset="0"/>
                <a:cs typeface="Arial" panose="020B0604020202020204" pitchFamily="34" charset="0"/>
              </a:rPr>
              <a:t>The EWR specifies that ‘working on or near live conductors can only be carried out when it is unreasonable to work “dead” and suitable precautions are in place’.</a:t>
            </a:r>
          </a:p>
          <a:p>
            <a:pPr>
              <a:lnSpc>
                <a:spcPct val="120000"/>
              </a:lnSpc>
              <a:buClr>
                <a:srgbClr val="3C3AFF"/>
              </a:buClr>
            </a:pPr>
            <a:r>
              <a:rPr lang="en-GB" sz="8511" dirty="0">
                <a:latin typeface="Arial" panose="020B0604020202020204" pitchFamily="34" charset="0"/>
                <a:cs typeface="Arial" panose="020B0604020202020204" pitchFamily="34" charset="0"/>
              </a:rPr>
              <a:t>This means failure to justify why such work was being undertaken and/or failure to put in place suitable safety measures could lead to prosecution.</a:t>
            </a:r>
          </a:p>
          <a:p>
            <a:pPr>
              <a:lnSpc>
                <a:spcPct val="120000"/>
              </a:lnSpc>
            </a:pPr>
            <a:endParaRPr lang="en-GB" sz="53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5930" lvl="1" indent="-455930">
              <a:lnSpc>
                <a:spcPct val="120000"/>
              </a:lnSpc>
            </a:pPr>
            <a:r>
              <a:rPr lang="en-GB" sz="9550" dirty="0">
                <a:latin typeface="Arial"/>
                <a:ea typeface="ＭＳ Ｐゴシック"/>
                <a:cs typeface="Arial"/>
              </a:rPr>
              <a:t>The EWR specifies that ‘the means of disconnection must be secured in the OFF position, with a warning notice or label at the point of disconnection, and proved “dead” at the point of work with an approved voltage indicator’.</a:t>
            </a:r>
          </a:p>
          <a:p>
            <a:pPr marL="236220" lvl="1" indent="-236220">
              <a:lnSpc>
                <a:spcPct val="120000"/>
              </a:lnSpc>
              <a:buClr>
                <a:srgbClr val="3B3AFF"/>
              </a:buClr>
            </a:pPr>
            <a:r>
              <a:rPr lang="en-GB" sz="8500" dirty="0">
                <a:latin typeface="Arial"/>
                <a:ea typeface="ＭＳ Ｐゴシック"/>
                <a:cs typeface="Arial"/>
              </a:rPr>
              <a:t>This means failure to securely lock off a supply, or prove that the supply is dead through appropriate equipment, could lead to prosecution.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534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97B09-7747-15B0-14C3-D5FEBD578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F2DD59-49ED-2FDE-E02B-83040C0132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7CC2BE-57B2-D274-4B5A-6C4566EF66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B74E68-84E1-3283-5278-60242A9F6B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713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2772B-2C0A-96AD-7D37-6BF68B7BC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7AE32E-FCB5-79B2-A733-B66F33D02A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A22A62-E159-236E-BA79-4ABF30A8ED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ensure compliance with the EWR, electrical installation companies must incorporate a method statement, referred to as a Safe Isolation Procedure, before any work is carried out.</a:t>
            </a:r>
          </a:p>
          <a:p>
            <a:pPr>
              <a:lnSpc>
                <a:spcPct val="11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isolation system will depend on whether it is an individual circuit or a number of circuits.</a:t>
            </a:r>
          </a:p>
          <a:p>
            <a:pPr>
              <a:lnSpc>
                <a:spcPct val="11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Isolation is sometimes referred to as locked off, but this could, in some circumstances, be called disconnecting or even unplugging.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32BB2-C55A-80BA-4156-5283E5650B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148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8231E-8F46-0CE8-42BD-AA547C18C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790B52-C366-C0A5-854C-4C126B8B5C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E568BE-35E1-BEB6-98EF-477B6976ED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ensure compliance with the EWR, electrical installation companies must incorporate a method statement, referred to as a Safe Isolation Procedure, before any work is carried out.</a:t>
            </a:r>
          </a:p>
          <a:p>
            <a:pPr>
              <a:lnSpc>
                <a:spcPct val="11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isolation system will depend on whether it is an individual circuit or a number of circuits.</a:t>
            </a:r>
          </a:p>
          <a:p>
            <a:pPr>
              <a:lnSpc>
                <a:spcPct val="11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Isolation is sometimes referred to as locked off, but this could, in some circumstances, be called disconnecting or even unplugging.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9EDD1-D852-4715-38A9-B717226B95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062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5688D-AC0A-07E8-8C59-AD40B4139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FCD774-4578-9409-31D7-26587E9088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81C325-52A4-737C-D862-2E081941F5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Arial"/>
                <a:ea typeface="ＭＳ Ｐゴシック"/>
                <a:cs typeface="Arial"/>
                <a:hlinkClick r:id="rId3"/>
              </a:rPr>
              <a:t>https://www.alertelectrical.com/media/productattachment/0/5968/gs38.pdf</a:t>
            </a:r>
            <a:r>
              <a:rPr lang="en-GB" dirty="0">
                <a:latin typeface="Arial"/>
                <a:ea typeface="ＭＳ Ｐゴシック"/>
                <a:cs typeface="Arial"/>
              </a:rPr>
              <a:t> </a:t>
            </a: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Arial"/>
                <a:ea typeface="ＭＳ Ｐゴシック"/>
                <a:cs typeface="Arial"/>
                <a:hlinkClick r:id="rId4"/>
              </a:rPr>
              <a:t>https://www.hse.gov.uk/pubns/priced/gs38.pdf</a:t>
            </a:r>
            <a:r>
              <a:rPr lang="en-GB" dirty="0">
                <a:latin typeface="Arial"/>
                <a:ea typeface="ＭＳ Ｐゴシック"/>
                <a:cs typeface="Arial"/>
              </a:rPr>
              <a:t> </a:t>
            </a:r>
            <a:endParaRPr lang="en-GB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AC6B3-8B8F-45F1-6E7D-2A16C8DF4F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7590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A060F-D6F5-6822-CFCA-3DB7A3312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9E1814-FBBB-D190-78E2-4DB8532DE0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F3416A-E391-E510-5F96-9D3B1E2A21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0C79F-8297-9B97-2CE4-D240319D5D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981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50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30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10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2418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000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0" y="82383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endParaRPr lang="en-GB" sz="2008"/>
          </a:p>
        </p:txBody>
      </p:sp>
      <p:pic>
        <p:nvPicPr>
          <p:cNvPr id="4" name="Picture 3" descr="A red arrow pointing up&#10;&#10;AI-generated content may be incorrect.">
            <a:extLst>
              <a:ext uri="{FF2B5EF4-FFF2-40B4-BE49-F238E27FC236}">
                <a16:creationId xmlns:a16="http://schemas.microsoft.com/office/drawing/2014/main" id="{4D501824-D9B0-C525-F662-3787B202B144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041" y="23841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12A05E16-C31E-E0B1-F9BA-6CA1198C9A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79" y="13544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Electrotechnical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9F3B6811-98F9-78F6-2493-AACB6F69F7B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2" y="22498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3A5C67B-1442-75DD-1FD1-C13DC74E618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8535" y="24496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3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Electrotechnical Engineering</a:t>
            </a: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K1.15 Safe isolation procedure</a:t>
            </a: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1.15: Safe isolation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140FF-DBCC-5308-EF27-27D968831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6DE2FAB-E39C-55F3-E455-EC1A63FFD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noProof="0" dirty="0"/>
              <a:t>Safe isolation procedure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69FF78-CD89-B277-48E4-F2399327AEA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741804" cy="414000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Carry out a risk assessment and obtain permission to isolate.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 the circuit/distribution to be isolated.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Shut off, lock off.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Keep the key on your person.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 the voltage indicator on a known live source or a proving unit.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 circuit is dead. L-N, L-E, N-E, L-L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Re-test the voltage indicator.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Put out barriers and signs.</a:t>
            </a:r>
          </a:p>
        </p:txBody>
      </p:sp>
    </p:spTree>
    <p:extLst>
      <p:ext uri="{BB962C8B-B14F-4D97-AF65-F5344CB8AC3E}">
        <p14:creationId xmlns:p14="http://schemas.microsoft.com/office/powerpoint/2010/main" val="2420660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>
              <a:buClr>
                <a:schemeClr val="tx1"/>
              </a:buClr>
            </a:pPr>
            <a:r>
              <a:rPr lang="en-GB" b="0" i="0" dirty="0">
                <a:effectLst/>
                <a:cs typeface="Arial"/>
              </a:rPr>
              <a:t>You should now be able to:</a:t>
            </a:r>
            <a:endParaRPr lang="en-GB" dirty="0"/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 when safe isolation is required and its legal basis (Electricity at Work Regs)</a:t>
            </a:r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 the correct point(s) of isolation, including additional sources on </a:t>
            </a:r>
            <a:r>
              <a:rPr lang="en-GB" b="1" dirty="0"/>
              <a:t>prosumer</a:t>
            </a:r>
            <a:r>
              <a:rPr lang="en-GB" dirty="0"/>
              <a:t> systems (PV, batteries, generators)</a:t>
            </a:r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/>
              <a:t>Select</a:t>
            </a:r>
            <a:r>
              <a:rPr lang="en-GB" dirty="0"/>
              <a:t> and check a </a:t>
            </a:r>
            <a:r>
              <a:rPr lang="en-GB" b="1" dirty="0"/>
              <a:t>GS38-compliant approved voltage indicator</a:t>
            </a:r>
            <a:r>
              <a:rPr lang="en-GB" dirty="0"/>
              <a:t> and a </a:t>
            </a:r>
            <a:r>
              <a:rPr lang="en-GB" b="1" dirty="0"/>
              <a:t>proving unit</a:t>
            </a:r>
            <a:endParaRPr lang="en-GB" dirty="0"/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 the safe-isolation sequence</a:t>
            </a:r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453916" y="1785503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0EBA0D3D-1A82-2DB2-9D4F-A8AFFB6242C5}"/>
              </a:ext>
            </a:extLst>
          </p:cNvPr>
          <p:cNvSpPr txBox="1"/>
          <p:nvPr/>
        </p:nvSpPr>
        <p:spPr>
          <a:xfrm>
            <a:off x="467358" y="3663136"/>
            <a:ext cx="113049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Copyright in this document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 is it important to safely isolate an electrical circuit before working on it?</a:t>
            </a:r>
          </a:p>
          <a:p>
            <a:endParaRPr lang="en-GB" b="0" i="0" dirty="0">
              <a:solidFill>
                <a:srgbClr val="11111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132090" cy="4140000"/>
          </a:xfrm>
        </p:spPr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</a:t>
            </a:r>
            <a:r>
              <a:rPr lang="en-GB">
                <a:latin typeface="Arial"/>
                <a:cs typeface="Arial"/>
              </a:rPr>
              <a:t>this session, </a:t>
            </a:r>
            <a:r>
              <a:rPr lang="en-GB" dirty="0">
                <a:latin typeface="Arial"/>
                <a:cs typeface="Arial"/>
              </a:rPr>
              <a:t>y</a:t>
            </a:r>
            <a:r>
              <a:rPr lang="en-GB" b="0" i="0">
                <a:effectLst/>
                <a:latin typeface="Arial"/>
                <a:cs typeface="Arial"/>
              </a:rPr>
              <a:t>ou </a:t>
            </a:r>
            <a:r>
              <a:rPr lang="en-GB" b="0" i="0" dirty="0">
                <a:effectLst/>
                <a:latin typeface="Arial"/>
                <a:cs typeface="Arial"/>
              </a:rPr>
              <a:t>should be able to:</a:t>
            </a:r>
            <a:endParaRPr lang="en-GB" b="1" dirty="0">
              <a:latin typeface="Arial"/>
              <a:cs typeface="Arial"/>
            </a:endParaRPr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 when safe isolation is required and its legal basis (Electricity at Work Regs)</a:t>
            </a:r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 the correct point(s) of isolation, including additional sources on </a:t>
            </a:r>
            <a:r>
              <a:rPr lang="en-GB" b="1" dirty="0"/>
              <a:t>prosumer</a:t>
            </a:r>
            <a:r>
              <a:rPr lang="en-GB" dirty="0"/>
              <a:t> systems (PV, batteries, generators)</a:t>
            </a:r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/>
              <a:t>Select</a:t>
            </a:r>
            <a:r>
              <a:rPr lang="en-GB" dirty="0"/>
              <a:t> and check a </a:t>
            </a:r>
            <a:r>
              <a:rPr lang="en-GB" b="1" dirty="0"/>
              <a:t>GS38-compliant approved voltage indicator</a:t>
            </a:r>
            <a:r>
              <a:rPr lang="en-GB" dirty="0"/>
              <a:t> and a </a:t>
            </a:r>
            <a:r>
              <a:rPr lang="en-GB" b="1" dirty="0"/>
              <a:t>proving unit</a:t>
            </a:r>
            <a:endParaRPr lang="en-GB" dirty="0"/>
          </a:p>
          <a:p>
            <a:pPr marL="342900" indent="-3429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 the safe-isolation sequence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855F4-08BE-DE59-B3A3-1C0C6C344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8DAB4F-88BF-86D1-4FEF-CA40C3CC6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Electrical hazards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C214B-A459-5D03-F5DB-6738667BA85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Most hazards can be:</a:t>
            </a:r>
          </a:p>
          <a:p>
            <a:pPr marL="342900" indent="-342900">
              <a:lnSpc>
                <a:spcPct val="12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</a:p>
          <a:p>
            <a:pPr marL="342900" indent="-342900">
              <a:lnSpc>
                <a:spcPct val="12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felt</a:t>
            </a:r>
          </a:p>
          <a:p>
            <a:pPr marL="342900" indent="-342900">
              <a:lnSpc>
                <a:spcPct val="12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heard.</a:t>
            </a:r>
          </a:p>
          <a:p>
            <a:pPr>
              <a:lnSpc>
                <a:spcPct val="120000"/>
              </a:lnSpc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There are no second chances with electricity.</a:t>
            </a:r>
          </a:p>
          <a:p>
            <a:pPr>
              <a:lnSpc>
                <a:spcPct val="120000"/>
              </a:lnSpc>
            </a:pPr>
            <a:r>
              <a:rPr lang="en-GB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ELECTRICITY CAN KILL INSTANTLY.   </a:t>
            </a:r>
          </a:p>
          <a:p>
            <a:pPr>
              <a:lnSpc>
                <a:spcPct val="120000"/>
              </a:lnSpc>
            </a:pPr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70C14B-2E87-95A5-7256-8074B7210F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13793" y="2074919"/>
            <a:ext cx="2679275" cy="26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55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ABB6D-3B77-1826-CCE3-0A15699C4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191BCC0-AF63-D6A5-7818-8B8000D52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Electrical isolation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CCF7AA-68BF-AC88-0228-EB7BA4569F1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GB" altLang="en-US" dirty="0">
                <a:latin typeface="Arial"/>
                <a:ea typeface="ＭＳ Ｐゴシック"/>
                <a:cs typeface="Arial"/>
              </a:rPr>
              <a:t>Isolation is defined as ‘removing all forms of energy from a circuit including batteries and charged devices such as capacitors’. Special care must be taken with the advent of prosumer installations (installations that both consume and generate electricity). </a:t>
            </a:r>
          </a:p>
          <a:p>
            <a:pPr>
              <a:lnSpc>
                <a:spcPct val="120000"/>
              </a:lnSpc>
            </a:pPr>
            <a:r>
              <a:rPr lang="en-GB" altLang="en-US" dirty="0">
                <a:latin typeface="Arial"/>
                <a:ea typeface="ＭＳ Ｐゴシック"/>
                <a:cs typeface="Arial"/>
              </a:rPr>
              <a:t>In other words, solar panels will still generate electricity during sunny days, and battery storage units can discharge.</a:t>
            </a:r>
          </a:p>
          <a:p>
            <a:pPr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None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In such cases, isolating must therefore be involved: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between PV panels and the inverter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storage batteries, if present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consumer unit.</a:t>
            </a:r>
          </a:p>
          <a:p>
            <a:pPr>
              <a:lnSpc>
                <a:spcPct val="120000"/>
              </a:lnSpc>
            </a:pPr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4AE7D7-F633-82EA-8AC5-00B6407D0660}"/>
              </a:ext>
            </a:extLst>
          </p:cNvPr>
          <p:cNvSpPr txBox="1"/>
          <p:nvPr/>
        </p:nvSpPr>
        <p:spPr>
          <a:xfrm>
            <a:off x="10590245" y="1119673"/>
            <a:ext cx="1196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AI image</a:t>
            </a:r>
          </a:p>
        </p:txBody>
      </p:sp>
    </p:spTree>
    <p:extLst>
      <p:ext uri="{BB962C8B-B14F-4D97-AF65-F5344CB8AC3E}">
        <p14:creationId xmlns:p14="http://schemas.microsoft.com/office/powerpoint/2010/main" val="3878383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7B1FE-CB1C-3FFE-C32C-D7C5B3E18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286B39E-24AA-A30A-E846-5EA9929C5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Safe isolation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6F5AEE-DAB5-89E9-2E77-26BB73D48D4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Safe isolation kits are available to buy, which can securely lock off a number of devices such as: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circuit breakers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fuses (fuse carriers)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main switches.</a:t>
            </a:r>
          </a:p>
        </p:txBody>
      </p:sp>
    </p:spTree>
    <p:extLst>
      <p:ext uri="{BB962C8B-B14F-4D97-AF65-F5344CB8AC3E}">
        <p14:creationId xmlns:p14="http://schemas.microsoft.com/office/powerpoint/2010/main" val="149920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AA7CC-EA92-86A8-54AA-129081233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FCBADF8-EA8D-2973-437F-A3F6EDC5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Safe isolation: Multi-lock hasp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9092F-39A4-5126-890C-12049A3495C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190769" cy="4140000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Where a number of trade people require isolation, then a multi-lock hasp must be used.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A typical hasp can cater for six people, each with their own padlock and unique key.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The supply remains isolated until all six people are contented. </a:t>
            </a:r>
          </a:p>
        </p:txBody>
      </p:sp>
    </p:spTree>
    <p:extLst>
      <p:ext uri="{BB962C8B-B14F-4D97-AF65-F5344CB8AC3E}">
        <p14:creationId xmlns:p14="http://schemas.microsoft.com/office/powerpoint/2010/main" val="369240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E5886-0286-8C8C-EB23-470B94BD9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AA726C-13BE-ECF2-C2EC-C384D580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noProof="0" dirty="0"/>
              <a:t>Approved voltage tester GS38 compliant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9028B-7115-8ADD-1FEB-6E4DA72A16C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pPr>
              <a:spcBef>
                <a:spcPct val="50000"/>
              </a:spcBef>
              <a:buClr>
                <a:srgbClr val="003171"/>
              </a:buClr>
              <a:defRPr/>
            </a:pPr>
            <a:r>
              <a:rPr lang="en-GB" noProof="0" dirty="0">
                <a:latin typeface="Arial" panose="020B0604020202020204" pitchFamily="34" charset="0"/>
                <a:cs typeface="Arial" panose="020B0604020202020204" pitchFamily="34" charset="0"/>
              </a:rPr>
              <a:t>Approved voltage detectors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798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GB" noProof="0" dirty="0">
                <a:cs typeface="Arial"/>
              </a:rPr>
              <a:t>are adequately insulated</a:t>
            </a:r>
          </a:p>
          <a:p>
            <a:pPr marL="342900" indent="-342900">
              <a:lnSpc>
                <a:spcPct val="100000"/>
              </a:lnSpc>
              <a:spcBef>
                <a:spcPts val="798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GB" noProof="0" dirty="0">
                <a:cs typeface="Arial"/>
              </a:rPr>
              <a:t>have leads coloured to differentiate</a:t>
            </a:r>
          </a:p>
          <a:p>
            <a:pPr marL="342900" indent="-342900">
              <a:lnSpc>
                <a:spcPct val="100000"/>
              </a:lnSpc>
              <a:spcBef>
                <a:spcPts val="798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GB" noProof="0" dirty="0">
                <a:cs typeface="Arial"/>
              </a:rPr>
              <a:t>have finger guards to stop inadvertent hand contact</a:t>
            </a:r>
          </a:p>
          <a:p>
            <a:pPr marL="342900" indent="-342900">
              <a:lnSpc>
                <a:spcPct val="100000"/>
              </a:lnSpc>
              <a:spcBef>
                <a:spcPts val="798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GB" noProof="0" dirty="0">
                <a:cs typeface="Arial"/>
              </a:rPr>
              <a:t>have spring-loaded tips or are not exposed more than 4mm (optimally 2mm)</a:t>
            </a:r>
            <a:endParaRPr lang="en-GB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spcBef>
                <a:spcPts val="798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GB" noProof="0" dirty="0">
                <a:cs typeface="Arial"/>
              </a:rPr>
              <a:t>are flexible and robust</a:t>
            </a:r>
          </a:p>
          <a:p>
            <a:pPr marL="342900" indent="-342900">
              <a:lnSpc>
                <a:spcPct val="100000"/>
              </a:lnSpc>
              <a:spcBef>
                <a:spcPts val="798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GB" noProof="0" dirty="0">
                <a:latin typeface="Arial" panose="020B0604020202020204" pitchFamily="34" charset="0"/>
                <a:cs typeface="Arial" panose="020B0604020202020204" pitchFamily="34" charset="0"/>
              </a:rPr>
              <a:t>are sufficiently long.</a:t>
            </a:r>
            <a:endParaRPr lang="en-GB" sz="20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78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57615-82E9-EC63-724D-B055C4696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29C611-7756-DF89-2C22-D1850A859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noProof="0" dirty="0"/>
              <a:t>Proving unit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8F5D8C-B398-25C9-F375-9688219A44D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48444" cy="414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Prior to testing, the effectiveness of a voltage detector must be established.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can be done with either:</a:t>
            </a:r>
          </a:p>
          <a:p>
            <a:pPr marL="324000" lvl="1" indent="-324000">
              <a:lnSpc>
                <a:spcPct val="100000"/>
              </a:lnSpc>
              <a:buClr>
                <a:srgbClr val="000000"/>
              </a:buClr>
            </a:pPr>
            <a:r>
              <a:rPr lang="en-GB" dirty="0">
                <a:solidFill>
                  <a:srgbClr val="1701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proving unit (</a:t>
            </a:r>
            <a:r>
              <a:rPr lang="en-GB" dirty="0" err="1">
                <a:solidFill>
                  <a:srgbClr val="1701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d.c.</a:t>
            </a:r>
            <a:r>
              <a:rPr lang="en-GB" dirty="0">
                <a:solidFill>
                  <a:srgbClr val="1701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voltage source)</a:t>
            </a:r>
          </a:p>
          <a:p>
            <a:pPr marL="324000" lvl="1" indent="-324000">
              <a:lnSpc>
                <a:spcPct val="100000"/>
              </a:lnSpc>
              <a:buClr>
                <a:srgbClr val="000000"/>
              </a:buClr>
            </a:pPr>
            <a:r>
              <a:rPr lang="en-GB" dirty="0">
                <a:solidFill>
                  <a:srgbClr val="1701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known fixed supply, such as the mains.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339" lvl="1" indent="0">
              <a:lnSpc>
                <a:spcPct val="100000"/>
              </a:lnSpc>
              <a:buNone/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339" lvl="1" indent="0">
              <a:lnSpc>
                <a:spcPct val="100000"/>
              </a:lnSpc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A proving unit is always preferable.</a:t>
            </a:r>
          </a:p>
        </p:txBody>
      </p:sp>
    </p:spTree>
    <p:extLst>
      <p:ext uri="{BB962C8B-B14F-4D97-AF65-F5344CB8AC3E}">
        <p14:creationId xmlns:p14="http://schemas.microsoft.com/office/powerpoint/2010/main" val="8437349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2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35201a8bc688b2d88f5dbb6e1211090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b4e4d11d21b039030c9a48cd9f3673c2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041F6D-BBDE-4B15-9860-57A05AB8973C}">
  <ds:schemaRefs>
    <ds:schemaRef ds:uri="http://schemas.microsoft.com/office/2006/metadata/properties"/>
    <ds:schemaRef ds:uri="01e15224-84b2-4570-bdea-a67bb94d0921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c04300a-231c-4281-9146-a98f6f4a7aff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A5F5487-605B-4AC8-AB56-E658D0FC7F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18928</TotalTime>
  <Words>1143</Words>
  <Application>Microsoft Office PowerPoint</Application>
  <PresentationFormat>Custom</PresentationFormat>
  <Paragraphs>118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2_Default Design</vt:lpstr>
      <vt:lpstr>PowerPoint Presentation</vt:lpstr>
      <vt:lpstr>Introduction</vt:lpstr>
      <vt:lpstr>Objectives</vt:lpstr>
      <vt:lpstr>Electrical hazards</vt:lpstr>
      <vt:lpstr>Electrical isolation</vt:lpstr>
      <vt:lpstr>Safe isolation</vt:lpstr>
      <vt:lpstr>Safe isolation: Multi-lock hasp</vt:lpstr>
      <vt:lpstr>Approved voltage tester GS38 compliant</vt:lpstr>
      <vt:lpstr>Proving unit</vt:lpstr>
      <vt:lpstr>Safe isolation procedure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69</cp:revision>
  <dcterms:created xsi:type="dcterms:W3CDTF">2025-04-15T10:44:23Z</dcterms:created>
  <dcterms:modified xsi:type="dcterms:W3CDTF">2025-10-30T13:30:23Z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3666724-00ca-41b5-b6fa-015eacb44368_Enabled">
    <vt:lpwstr>true</vt:lpwstr>
  </property>
  <property fmtid="{D5CDD505-2E9C-101B-9397-08002B2CF9AE}" pid="3" name="MSIP_Label_a3666724-00ca-41b5-b6fa-015eacb44368_SetDate">
    <vt:lpwstr>2025-04-10T10:14:23Z</vt:lpwstr>
  </property>
  <property fmtid="{D5CDD505-2E9C-101B-9397-08002B2CF9AE}" pid="4" name="MSIP_Label_a3666724-00ca-41b5-b6fa-015eacb44368_Method">
    <vt:lpwstr>Privileged</vt:lpwstr>
  </property>
  <property fmtid="{D5CDD505-2E9C-101B-9397-08002B2CF9AE}" pid="5" name="MSIP_Label_a3666724-00ca-41b5-b6fa-015eacb44368_Name">
    <vt:lpwstr>Internal</vt:lpwstr>
  </property>
  <property fmtid="{D5CDD505-2E9C-101B-9397-08002B2CF9AE}" pid="6" name="MSIP_Label_a3666724-00ca-41b5-b6fa-015eacb44368_SiteId">
    <vt:lpwstr>b6d3492e-0aa1-4a60-840d-b706a96e670d</vt:lpwstr>
  </property>
  <property fmtid="{D5CDD505-2E9C-101B-9397-08002B2CF9AE}" pid="7" name="MSIP_Label_a3666724-00ca-41b5-b6fa-015eacb44368_ActionId">
    <vt:lpwstr>e858918b-4881-4444-b984-9dbe2495d330</vt:lpwstr>
  </property>
  <property fmtid="{D5CDD505-2E9C-101B-9397-08002B2CF9AE}" pid="8" name="MSIP_Label_a3666724-00ca-41b5-b6fa-015eacb44368_ContentBits">
    <vt:lpwstr>1</vt:lpwstr>
  </property>
  <property fmtid="{D5CDD505-2E9C-101B-9397-08002B2CF9AE}" pid="9" name="MSIP_Label_a3666724-00ca-41b5-b6fa-015eacb44368_Tag">
    <vt:lpwstr>10, 0, 1, 1</vt:lpwstr>
  </property>
  <property fmtid="{D5CDD505-2E9C-101B-9397-08002B2CF9AE}" pid="10" name="ClassificationContentMarkingHeaderLocations">
    <vt:lpwstr>1_Default Design:4</vt:lpwstr>
  </property>
  <property fmtid="{D5CDD505-2E9C-101B-9397-08002B2CF9AE}" pid="11" name="ClassificationContentMarkingHeaderText">
    <vt:lpwstr>MEWNOL - INTERNAL</vt:lpwstr>
  </property>
  <property fmtid="{D5CDD505-2E9C-101B-9397-08002B2CF9AE}" pid="12" name="ContentTypeId">
    <vt:lpwstr>0x010100CDD05C0E7E0E414EB79F81A23986EA6A</vt:lpwstr>
  </property>
  <property fmtid="{D5CDD505-2E9C-101B-9397-08002B2CF9AE}" pid="13" name="MediaServiceImageTags">
    <vt:lpwstr/>
  </property>
</Properties>
</file>