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35"/>
  </p:notesMasterIdLst>
  <p:handoutMasterIdLst>
    <p:handoutMasterId r:id="rId36"/>
  </p:handoutMasterIdLst>
  <p:sldIdLst>
    <p:sldId id="462" r:id="rId5"/>
    <p:sldId id="840" r:id="rId6"/>
    <p:sldId id="837" r:id="rId7"/>
    <p:sldId id="867" r:id="rId8"/>
    <p:sldId id="870" r:id="rId9"/>
    <p:sldId id="871" r:id="rId10"/>
    <p:sldId id="872" r:id="rId11"/>
    <p:sldId id="873" r:id="rId12"/>
    <p:sldId id="874" r:id="rId13"/>
    <p:sldId id="903" r:id="rId14"/>
    <p:sldId id="878" r:id="rId15"/>
    <p:sldId id="879" r:id="rId16"/>
    <p:sldId id="882" r:id="rId17"/>
    <p:sldId id="883" r:id="rId18"/>
    <p:sldId id="885" r:id="rId19"/>
    <p:sldId id="886" r:id="rId20"/>
    <p:sldId id="904" r:id="rId21"/>
    <p:sldId id="889" r:id="rId22"/>
    <p:sldId id="905" r:id="rId23"/>
    <p:sldId id="892" r:id="rId24"/>
    <p:sldId id="893" r:id="rId25"/>
    <p:sldId id="894" r:id="rId26"/>
    <p:sldId id="895" r:id="rId27"/>
    <p:sldId id="896" r:id="rId28"/>
    <p:sldId id="897" r:id="rId29"/>
    <p:sldId id="899" r:id="rId30"/>
    <p:sldId id="906" r:id="rId31"/>
    <p:sldId id="907" r:id="rId32"/>
    <p:sldId id="869" r:id="rId33"/>
    <p:sldId id="512" r:id="rId34"/>
  </p:sldIdLst>
  <p:sldSz cx="12239625" cy="6840538"/>
  <p:notesSz cx="6858000" cy="9144000"/>
  <p:custDataLst>
    <p:tags r:id="rId3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CF2157-C349-737A-22C5-71C5C71D1C1E}" v="12" dt="2025-10-30T13:32:31.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24"/>
    <p:restoredTop sz="72739" autoAdjust="0"/>
  </p:normalViewPr>
  <p:slideViewPr>
    <p:cSldViewPr snapToGrid="0">
      <p:cViewPr varScale="1">
        <p:scale>
          <a:sx n="80" d="100"/>
          <a:sy n="80" d="100"/>
        </p:scale>
        <p:origin x="2076" y="96"/>
      </p:cViewPr>
      <p:guideLst>
        <p:guide orient="horz" pos="2155"/>
        <p:guide pos="3855"/>
      </p:guideLst>
    </p:cSldViewPr>
  </p:slideViewPr>
  <p:notesTextViewPr>
    <p:cViewPr>
      <p:scale>
        <a:sx n="120" d="100"/>
        <a:sy n="12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E1CF2157-C349-737A-22C5-71C5C71D1C1E}"/>
    <pc:docChg chg="modSld">
      <pc:chgData name="Andrasko, Rhiannon" userId="S::rhiannon.andrasko@wjec.co.uk::15be4c62-2de6-4343-a7f4-3c209826edd1" providerId="AD" clId="Web-{E1CF2157-C349-737A-22C5-71C5C71D1C1E}" dt="2025-10-30T13:32:24.796" v="13"/>
      <pc:docMkLst>
        <pc:docMk/>
      </pc:docMkLst>
      <pc:sldChg chg="modSp">
        <pc:chgData name="Andrasko, Rhiannon" userId="S::rhiannon.andrasko@wjec.co.uk::15be4c62-2de6-4343-a7f4-3c209826edd1" providerId="AD" clId="Web-{E1CF2157-C349-737A-22C5-71C5C71D1C1E}" dt="2025-10-30T12:08:56.459" v="0" actId="20577"/>
        <pc:sldMkLst>
          <pc:docMk/>
          <pc:sldMk cId="3661908118" sldId="837"/>
        </pc:sldMkLst>
        <pc:spChg chg="mod">
          <ac:chgData name="Andrasko, Rhiannon" userId="S::rhiannon.andrasko@wjec.co.uk::15be4c62-2de6-4343-a7f4-3c209826edd1" providerId="AD" clId="Web-{E1CF2157-C349-737A-22C5-71C5C71D1C1E}" dt="2025-10-30T12:08:56.459" v="0" actId="20577"/>
          <ac:spMkLst>
            <pc:docMk/>
            <pc:sldMk cId="3661908118" sldId="837"/>
            <ac:spMk id="4" creationId="{BBFFC9DD-99F6-E5CA-5CF5-B1C6B4D6BBC1}"/>
          </ac:spMkLst>
        </pc:spChg>
      </pc:sldChg>
      <pc:sldChg chg="modSp">
        <pc:chgData name="Andrasko, Rhiannon" userId="S::rhiannon.andrasko@wjec.co.uk::15be4c62-2de6-4343-a7f4-3c209826edd1" providerId="AD" clId="Web-{E1CF2157-C349-737A-22C5-71C5C71D1C1E}" dt="2025-10-30T12:20:07.424" v="2" actId="20577"/>
        <pc:sldMkLst>
          <pc:docMk/>
          <pc:sldMk cId="3701381992" sldId="873"/>
        </pc:sldMkLst>
        <pc:spChg chg="mod">
          <ac:chgData name="Andrasko, Rhiannon" userId="S::rhiannon.andrasko@wjec.co.uk::15be4c62-2de6-4343-a7f4-3c209826edd1" providerId="AD" clId="Web-{E1CF2157-C349-737A-22C5-71C5C71D1C1E}" dt="2025-10-30T12:20:07.424" v="2" actId="20577"/>
          <ac:spMkLst>
            <pc:docMk/>
            <pc:sldMk cId="3701381992" sldId="873"/>
            <ac:spMk id="4" creationId="{28D07E72-7368-B492-254D-87A35FCAC086}"/>
          </ac:spMkLst>
        </pc:spChg>
      </pc:sldChg>
      <pc:sldChg chg="modNotes">
        <pc:chgData name="Andrasko, Rhiannon" userId="S::rhiannon.andrasko@wjec.co.uk::15be4c62-2de6-4343-a7f4-3c209826edd1" providerId="AD" clId="Web-{E1CF2157-C349-737A-22C5-71C5C71D1C1E}" dt="2025-10-30T12:22:56.693" v="8"/>
        <pc:sldMkLst>
          <pc:docMk/>
          <pc:sldMk cId="2536478613" sldId="882"/>
        </pc:sldMkLst>
      </pc:sldChg>
      <pc:sldChg chg="modNotes">
        <pc:chgData name="Andrasko, Rhiannon" userId="S::rhiannon.andrasko@wjec.co.uk::15be4c62-2de6-4343-a7f4-3c209826edd1" providerId="AD" clId="Web-{E1CF2157-C349-737A-22C5-71C5C71D1C1E}" dt="2025-10-30T13:32:24.796" v="13"/>
        <pc:sldMkLst>
          <pc:docMk/>
          <pc:sldMk cId="1488079945" sldId="889"/>
        </pc:sldMkLst>
      </pc:sldChg>
      <pc:sldChg chg="modNotes">
        <pc:chgData name="Andrasko, Rhiannon" userId="S::rhiannon.andrasko@wjec.co.uk::15be4c62-2de6-4343-a7f4-3c209826edd1" providerId="AD" clId="Web-{E1CF2157-C349-737A-22C5-71C5C71D1C1E}" dt="2025-10-30T12:40:50.869" v="11"/>
        <pc:sldMkLst>
          <pc:docMk/>
          <pc:sldMk cId="1347794548" sldId="896"/>
        </pc:sldMkLst>
      </pc:sldChg>
      <pc:sldChg chg="modSp">
        <pc:chgData name="Andrasko, Rhiannon" userId="S::rhiannon.andrasko@wjec.co.uk::15be4c62-2de6-4343-a7f4-3c209826edd1" providerId="AD" clId="Web-{E1CF2157-C349-737A-22C5-71C5C71D1C1E}" dt="2025-10-30T12:24:49.789" v="9" actId="20577"/>
        <pc:sldMkLst>
          <pc:docMk/>
          <pc:sldMk cId="1727655204" sldId="904"/>
        </pc:sldMkLst>
        <pc:spChg chg="mod">
          <ac:chgData name="Andrasko, Rhiannon" userId="S::rhiannon.andrasko@wjec.co.uk::15be4c62-2de6-4343-a7f4-3c209826edd1" providerId="AD" clId="Web-{E1CF2157-C349-737A-22C5-71C5C71D1C1E}" dt="2025-10-30T12:24:49.789" v="9" actId="20577"/>
          <ac:spMkLst>
            <pc:docMk/>
            <pc:sldMk cId="1727655204" sldId="904"/>
            <ac:spMk id="6" creationId="{7D5069C0-7C8A-39AC-FACD-F3764C7F6672}"/>
          </ac:spMkLst>
        </pc:spChg>
      </pc:sldChg>
    </pc:docChg>
  </pc:docChgLst>
  <pc:docChgLst>
    <pc:chgData name="Hazell, Danielle" userId="16322be0-50ef-46ff-b0c0-d304bc10d5d2" providerId="ADAL" clId="{E6D12E1F-DF63-450C-A9ED-E72C5F6C045B}"/>
    <pc:docChg chg="custSel delSld modSld modMainMaster">
      <pc:chgData name="Hazell, Danielle" userId="16322be0-50ef-46ff-b0c0-d304bc10d5d2" providerId="ADAL" clId="{E6D12E1F-DF63-450C-A9ED-E72C5F6C045B}" dt="2025-10-28T11:58:50.281" v="19" actId="2696"/>
      <pc:docMkLst>
        <pc:docMk/>
      </pc:docMkLst>
      <pc:sldChg chg="addSp modSp mod">
        <pc:chgData name="Hazell, Danielle" userId="16322be0-50ef-46ff-b0c0-d304bc10d5d2" providerId="ADAL" clId="{E6D12E1F-DF63-450C-A9ED-E72C5F6C045B}" dt="2025-10-28T11:56:42.724" v="10" actId="1076"/>
        <pc:sldMkLst>
          <pc:docMk/>
          <pc:sldMk cId="2402489006" sldId="512"/>
        </pc:sldMkLst>
        <pc:spChg chg="add mod">
          <ac:chgData name="Hazell, Danielle" userId="16322be0-50ef-46ff-b0c0-d304bc10d5d2" providerId="ADAL" clId="{E6D12E1F-DF63-450C-A9ED-E72C5F6C045B}" dt="2025-10-28T11:56:40.068" v="9"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1:56:42.724" v="1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0-28T11:58:39.500" v="18" actId="6549"/>
        <pc:sldMkLst>
          <pc:docMk/>
          <pc:sldMk cId="448517182" sldId="907"/>
        </pc:sldMkLst>
        <pc:spChg chg="mod">
          <ac:chgData name="Hazell, Danielle" userId="16322be0-50ef-46ff-b0c0-d304bc10d5d2" providerId="ADAL" clId="{E6D12E1F-DF63-450C-A9ED-E72C5F6C045B}" dt="2025-10-28T11:58:39.500" v="18" actId="6549"/>
          <ac:spMkLst>
            <pc:docMk/>
            <pc:sldMk cId="448517182" sldId="907"/>
            <ac:spMk id="4" creationId="{3659F105-21E7-5E9B-C41B-1145538D45F2}"/>
          </ac:spMkLst>
        </pc:spChg>
      </pc:sldChg>
      <pc:sldMasterChg chg="addSp delSp modSp mod">
        <pc:chgData name="Hazell, Danielle" userId="16322be0-50ef-46ff-b0c0-d304bc10d5d2" providerId="ADAL" clId="{E6D12E1F-DF63-450C-A9ED-E72C5F6C045B}" dt="2025-10-17T12:47:49.391" v="5" actId="1076"/>
        <pc:sldMasterMkLst>
          <pc:docMk/>
          <pc:sldMasterMk cId="1337350340" sldId="2147483661"/>
        </pc:sldMasterMkLst>
        <pc:spChg chg="add mod">
          <ac:chgData name="Hazell, Danielle" userId="16322be0-50ef-46ff-b0c0-d304bc10d5d2" providerId="ADAL" clId="{E6D12E1F-DF63-450C-A9ED-E72C5F6C045B}" dt="2025-10-17T12:47:49.391"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47:49.391"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47:49.391"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47:49.391"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47:49.391"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pc:chgData name="Bonita Searle-Barnes" userId="e782127f-826a-4a83-a372-afedaa2e0d4f" providerId="ADAL" clId="{FA3BD239-4B9A-4CBA-8CF5-F7BFBEA885D5}" dt="2025-10-14T11:10:57.063" v="35" actId="20577"/>
      <pc:docMkLst>
        <pc:docMk/>
      </pc:docMkLst>
      <pc:sldChg chg="modSp mod">
        <pc:chgData name="Bonita Searle-Barnes" userId="e782127f-826a-4a83-a372-afedaa2e0d4f" providerId="ADAL" clId="{FA3BD239-4B9A-4CBA-8CF5-F7BFBEA885D5}" dt="2025-10-14T11:09:34.018" v="34" actId="20577"/>
        <pc:sldMkLst>
          <pc:docMk/>
          <pc:sldMk cId="3661908118" sldId="837"/>
        </pc:sldMkLst>
        <pc:spChg chg="mod">
          <ac:chgData name="Bonita Searle-Barnes" userId="e782127f-826a-4a83-a372-afedaa2e0d4f" providerId="ADAL" clId="{FA3BD239-4B9A-4CBA-8CF5-F7BFBEA885D5}" dt="2025-10-14T11:09:34.018" v="34"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1:10:57.063" v="35" actId="20577"/>
        <pc:sldMkLst>
          <pc:docMk/>
          <pc:sldMk cId="756288810" sldId="906"/>
        </pc:sldMkLst>
        <pc:spChg chg="mod">
          <ac:chgData name="Bonita Searle-Barnes" userId="e782127f-826a-4a83-a372-afedaa2e0d4f" providerId="ADAL" clId="{FA3BD239-4B9A-4CBA-8CF5-F7BFBEA885D5}" dt="2025-10-14T11:10:57.063" v="35" actId="20577"/>
          <ac:spMkLst>
            <pc:docMk/>
            <pc:sldMk cId="756288810" sldId="906"/>
            <ac:spMk id="4" creationId="{9775BD5F-0780-8AE2-F5C3-A057375B672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hse.gov.uk/pubns/priced/gs38.pdf"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AA75C-1DA6-7686-08B6-11F57BE33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29FDAD-4662-EACD-C05E-7848C3D74F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BBCDB-F8C3-C97C-77F4-3D3ECEBAE6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CB7C2F-8B83-47D1-0015-265FFAD115AF}"/>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1540944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75B32-C29A-14F7-6C10-A873A78AA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E8BD5-295C-4E3A-14B4-549BFBB968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3BF7CA-2FB6-2A75-C8FE-FB7A5757AFEF}"/>
              </a:ext>
            </a:extLst>
          </p:cNvPr>
          <p:cNvSpPr>
            <a:spLocks noGrp="1"/>
          </p:cNvSpPr>
          <p:nvPr>
            <p:ph type="body" idx="1"/>
          </p:nvPr>
        </p:nvSpPr>
        <p:spPr/>
        <p:txBody>
          <a:bodyPr/>
          <a:lstStyle/>
          <a:p>
            <a:r>
              <a:rPr lang="en-US" dirty="0"/>
              <a:t>BS7671 Chapter 64, pages 234+</a:t>
            </a:r>
          </a:p>
          <a:p>
            <a:endParaRPr lang="en-US" dirty="0"/>
          </a:p>
        </p:txBody>
      </p:sp>
      <p:sp>
        <p:nvSpPr>
          <p:cNvPr id="4" name="Slide Number Placeholder 3">
            <a:extLst>
              <a:ext uri="{FF2B5EF4-FFF2-40B4-BE49-F238E27FC236}">
                <a16:creationId xmlns:a16="http://schemas.microsoft.com/office/drawing/2014/main" id="{9C1E78BC-CB85-DF1F-6B77-FABAB96A434E}"/>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8069834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CCB5-B2A5-25E2-05AA-EB11A672E5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1BF54F-88C6-DBF6-8AD3-1D4938970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3D7727-C0B4-2E79-336D-7FF76DC6D929}"/>
              </a:ext>
            </a:extLst>
          </p:cNvPr>
          <p:cNvSpPr>
            <a:spLocks noGrp="1"/>
          </p:cNvSpPr>
          <p:nvPr>
            <p:ph type="body" idx="1"/>
          </p:nvPr>
        </p:nvSpPr>
        <p:spPr/>
        <p:txBody>
          <a:bodyPr/>
          <a:lstStyle/>
          <a:p>
            <a:r>
              <a:rPr lang="en-US" dirty="0"/>
              <a:t>BS7671 Chapter 64, pages 235+</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GN3 Section 2, 2.6.4, page 56</a:t>
            </a:r>
          </a:p>
          <a:p>
            <a:endParaRPr lang="en-US" dirty="0"/>
          </a:p>
          <a:p>
            <a:endParaRPr lang="en-US" dirty="0"/>
          </a:p>
        </p:txBody>
      </p:sp>
      <p:sp>
        <p:nvSpPr>
          <p:cNvPr id="4" name="Slide Number Placeholder 3">
            <a:extLst>
              <a:ext uri="{FF2B5EF4-FFF2-40B4-BE49-F238E27FC236}">
                <a16:creationId xmlns:a16="http://schemas.microsoft.com/office/drawing/2014/main" id="{14DAABE2-A3E4-0BE9-DEBC-96C78C6469DD}"/>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341184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58CD3-1AAE-3301-ABF5-EF423708E8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1B4CFF-28E5-F81E-EE26-4500C88943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F4D3BC-CD03-E453-6AEF-BDA1D65F8E52}"/>
              </a:ext>
            </a:extLst>
          </p:cNvPr>
          <p:cNvSpPr>
            <a:spLocks noGrp="1"/>
          </p:cNvSpPr>
          <p:nvPr>
            <p:ph type="body" idx="1"/>
          </p:nvPr>
        </p:nvSpPr>
        <p:spPr/>
        <p:txBody>
          <a:bodyPr/>
          <a:lstStyle/>
          <a:p>
            <a:r>
              <a:rPr lang="en-US" dirty="0">
                <a:latin typeface="Arial"/>
                <a:ea typeface="ＭＳ Ｐゴシック"/>
                <a:cs typeface="Arial"/>
              </a:rPr>
              <a:t>BS7671 Chapter 64, Reg: 641.1 Reg: 642.2, page 232.</a:t>
            </a:r>
          </a:p>
          <a:p>
            <a:endParaRPr lang="en-US" dirty="0"/>
          </a:p>
          <a:p>
            <a:r>
              <a:rPr lang="en-US" dirty="0">
                <a:latin typeface="Arial"/>
                <a:ea typeface="ＭＳ Ｐゴシック"/>
                <a:cs typeface="Arial"/>
              </a:rPr>
              <a:t>GN3 Section 2, 2.1, page 21.</a:t>
            </a:r>
            <a:endParaRPr lang="en-US" dirty="0">
              <a:cs typeface="Arial"/>
            </a:endParaRPr>
          </a:p>
          <a:p>
            <a:endParaRPr lang="en-US" dirty="0"/>
          </a:p>
          <a:p>
            <a:endParaRPr lang="en-US" dirty="0"/>
          </a:p>
        </p:txBody>
      </p:sp>
      <p:sp>
        <p:nvSpPr>
          <p:cNvPr id="4" name="Slide Number Placeholder 3">
            <a:extLst>
              <a:ext uri="{FF2B5EF4-FFF2-40B4-BE49-F238E27FC236}">
                <a16:creationId xmlns:a16="http://schemas.microsoft.com/office/drawing/2014/main" id="{3BA772D4-D8AA-5946-27BB-D727836B2701}"/>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2563602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8FE9F-83CB-6298-D4A9-3466B335AE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448476-84DA-A02C-4C09-7E178492C7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290DC6-41BF-0877-DEB3-C06033243B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B12BD2-9447-3F75-6A8A-FF5853F34C70}"/>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3170586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E03EB-99BC-8220-2BE0-918CE8CEA6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020EA-53ED-093B-7F64-4070FDF731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8E1F02-6159-F1B4-45B4-A0820B9CE8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5EEFDD-B091-FB5B-7B72-BDE917C9E1A8}"/>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2149854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68304-389C-CEAA-E2A3-820EE84AF2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5273E-9483-B7EC-0130-8283239741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5C56C2-5CC6-282B-8EC7-E5FCED4CC2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11A1B7-F138-E366-36FE-888C417F85EF}"/>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1621207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2190F-FAFA-56DC-95A8-CB8744E6D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645C6-08E1-9EA6-FFA7-4F1F551779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BFC3BF-3DA4-406C-6024-7DA675F9F5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E03494-19F4-528E-9A83-DCB4B4F335B0}"/>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41451214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966F8-FFBE-A924-47D3-4508436A54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CBDD0A-9C2C-7470-424A-493929FF92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A6BCC6-CF16-2DC4-1929-27D668528034}"/>
              </a:ext>
            </a:extLst>
          </p:cNvPr>
          <p:cNvSpPr>
            <a:spLocks noGrp="1"/>
          </p:cNvSpPr>
          <p:nvPr>
            <p:ph type="body" idx="1"/>
          </p:nvPr>
        </p:nvSpPr>
        <p:spPr/>
        <p:txBody>
          <a:bodyPr/>
          <a:lstStyle/>
          <a:p>
            <a:r>
              <a:rPr lang="en-US" dirty="0"/>
              <a:t>The basic instrument standard is BS EN 61557. When inspecting electrical installations within the voltage bands of low voltage distribution systems up to 1,000V AC and 1,500V DC, all test instruments/equipment used must comply with this standard.</a:t>
            </a:r>
          </a:p>
          <a:p>
            <a:endParaRPr lang="en-US" dirty="0"/>
          </a:p>
          <a:p>
            <a:r>
              <a:rPr lang="en-US" dirty="0">
                <a:latin typeface="Arial"/>
                <a:ea typeface="ＭＳ Ｐゴシック"/>
                <a:cs typeface="Arial"/>
              </a:rPr>
              <a:t>643.1 Measuring instruments and monitoring equipment and methods shall be chosen in accordance with the relevant parts of BS EN 61557. If other measuring equipment is used, it shall provide no lesser degree of performance and safety.</a:t>
            </a:r>
          </a:p>
        </p:txBody>
      </p:sp>
      <p:sp>
        <p:nvSpPr>
          <p:cNvPr id="4" name="Slide Number Placeholder 3">
            <a:extLst>
              <a:ext uri="{FF2B5EF4-FFF2-40B4-BE49-F238E27FC236}">
                <a16:creationId xmlns:a16="http://schemas.microsoft.com/office/drawing/2014/main" id="{67034528-79D1-5B0B-EB05-728406424003}"/>
              </a:ext>
            </a:extLst>
          </p:cNvPr>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3385573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19F74-55A5-680F-8E25-5EFD0B5824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71B161-79BC-6FB8-72EE-DE66990F40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4FC4F-77E3-E12C-2AD3-802880076A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43D843-F73C-18DF-54A4-02BB7DD196F1}"/>
              </a:ext>
            </a:extLst>
          </p:cNvPr>
          <p:cNvSpPr>
            <a:spLocks noGrp="1"/>
          </p:cNvSpPr>
          <p:nvPr>
            <p:ph type="sldNum" sz="quarter" idx="5"/>
          </p:nvPr>
        </p:nvSpPr>
        <p:spPr/>
        <p:txBody>
          <a:bodyPr/>
          <a:lstStyle/>
          <a:p>
            <a:fld id="{1D847933-502B-D146-9428-3DDD196AD935}" type="slidenum">
              <a:rPr lang="en-GB" smtClean="0"/>
              <a:pPr/>
              <a:t>19</a:t>
            </a:fld>
            <a:endParaRPr lang="en-GB"/>
          </a:p>
        </p:txBody>
      </p:sp>
    </p:spTree>
    <p:extLst>
      <p:ext uri="{BB962C8B-B14F-4D97-AF65-F5344CB8AC3E}">
        <p14:creationId xmlns:p14="http://schemas.microsoft.com/office/powerpoint/2010/main" val="3279175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DBA6C-EE6A-8CCC-B499-E478397F32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D6BEA-0980-85C3-4D95-C91FCC8445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DB990E-31F5-C65D-1071-8AA85244EE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902C8A-DF90-26B1-6989-FE730D43AB15}"/>
              </a:ext>
            </a:extLst>
          </p:cNvPr>
          <p:cNvSpPr>
            <a:spLocks noGrp="1"/>
          </p:cNvSpPr>
          <p:nvPr>
            <p:ph type="sldNum" sz="quarter" idx="5"/>
          </p:nvPr>
        </p:nvSpPr>
        <p:spPr/>
        <p:txBody>
          <a:bodyPr/>
          <a:lstStyle/>
          <a:p>
            <a:fld id="{1D847933-502B-D146-9428-3DDD196AD935}" type="slidenum">
              <a:rPr lang="en-GB" smtClean="0"/>
              <a:pPr/>
              <a:t>20</a:t>
            </a:fld>
            <a:endParaRPr lang="en-GB"/>
          </a:p>
        </p:txBody>
      </p:sp>
    </p:spTree>
    <p:extLst>
      <p:ext uri="{BB962C8B-B14F-4D97-AF65-F5344CB8AC3E}">
        <p14:creationId xmlns:p14="http://schemas.microsoft.com/office/powerpoint/2010/main" val="1802753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1F6D3-20EB-76CF-1F33-0A918AE1E0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E47F67-B1CD-6718-2C57-5D97F1CCD7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F3E80A-8651-56B1-9908-0CF5089ED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AF470A-DDFE-9AE3-6069-0F1B37010399}"/>
              </a:ext>
            </a:extLst>
          </p:cNvPr>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15586925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BC457-4E8B-9745-C6FA-CB3CEF223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948745-D9DE-AC5A-B15F-192EA36B96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BE9AC7-9D68-E1B2-0DAE-C383A6FD56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81F836-9AB2-C59B-511F-D952B0C0E391}"/>
              </a:ext>
            </a:extLst>
          </p:cNvPr>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2945079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83346-9B34-4F30-1A83-DA473D9A7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DD07C-B306-4C77-3EC9-C26FAA808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56CB56-B067-4A51-5739-54AC55F166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55CF1B-8C24-5CA6-CB75-91CD55AC231A}"/>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17049824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8D057-981B-71B7-3B03-D02DF9452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8A9D3-7E2F-C7E1-E064-67A7D1FFE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50A086-8B6E-1BA1-B76E-4DAC50D882AB}"/>
              </a:ext>
            </a:extLst>
          </p:cNvPr>
          <p:cNvSpPr>
            <a:spLocks noGrp="1"/>
          </p:cNvSpPr>
          <p:nvPr>
            <p:ph type="body" idx="1"/>
          </p:nvPr>
        </p:nvSpPr>
        <p:spPr/>
        <p:txBody>
          <a:bodyPr/>
          <a:lstStyle/>
          <a:p>
            <a:r>
              <a:rPr lang="en-US" dirty="0">
                <a:latin typeface="Arial"/>
                <a:ea typeface="ＭＳ Ｐゴシック"/>
                <a:cs typeface="Arial"/>
              </a:rPr>
              <a:t>GN3 Section 4, 4.2, page 138.</a:t>
            </a:r>
            <a:endParaRPr lang="en-US" dirty="0"/>
          </a:p>
        </p:txBody>
      </p:sp>
      <p:sp>
        <p:nvSpPr>
          <p:cNvPr id="4" name="Slide Number Placeholder 3">
            <a:extLst>
              <a:ext uri="{FF2B5EF4-FFF2-40B4-BE49-F238E27FC236}">
                <a16:creationId xmlns:a16="http://schemas.microsoft.com/office/drawing/2014/main" id="{89FDCDB4-BD75-14DC-64B2-0054174A54D5}"/>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31987131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F9E14-3C61-2364-F48B-DB1F9548B0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9EB67D-525F-E9D7-4CF3-935B53E3E3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D2C6FD-249D-CC7F-224A-52322008F396}"/>
              </a:ext>
            </a:extLst>
          </p:cNvPr>
          <p:cNvSpPr>
            <a:spLocks noGrp="1"/>
          </p:cNvSpPr>
          <p:nvPr>
            <p:ph type="body" idx="1"/>
          </p:nvPr>
        </p:nvSpPr>
        <p:spPr/>
        <p:txBody>
          <a:bodyPr/>
          <a:lstStyle/>
          <a:p>
            <a:pPr>
              <a:lnSpc>
                <a:spcPct val="90000"/>
              </a:lnSpc>
              <a:spcBef>
                <a:spcPts val="1330"/>
              </a:spcBef>
            </a:pPr>
            <a:r>
              <a:rPr lang="en-GB" dirty="0">
                <a:cs typeface="Arial"/>
              </a:rPr>
              <a:t>This is a free download from the HSE.GOV.UK website:</a:t>
            </a:r>
          </a:p>
          <a:p>
            <a:pPr>
              <a:lnSpc>
                <a:spcPct val="90000"/>
              </a:lnSpc>
              <a:spcBef>
                <a:spcPts val="1330"/>
              </a:spcBef>
            </a:pPr>
            <a:r>
              <a:rPr lang="en-GB" dirty="0">
                <a:latin typeface="Arial" panose="020B0604020202020204" pitchFamily="34" charset="0"/>
                <a:cs typeface="Arial" panose="020B0604020202020204" pitchFamily="34" charset="0"/>
                <a:hlinkClick r:id="rId3"/>
              </a:rPr>
              <a:t>www.hse.gov.uk/pubns/priced/gs38.pdf</a:t>
            </a:r>
            <a:endParaRPr lang="en-GB" dirty="0">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DDE000DC-3BD9-87D2-5DE6-56F9D43AD7D3}"/>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20989476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9733F-8B07-8521-1530-386149131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120A9-2B68-4CA7-6F29-712E7794FD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B117CE-BE5C-5945-1355-41FF5A3B894A}"/>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GN3 </a:t>
            </a:r>
            <a:r>
              <a:rPr lang="en-GB" sz="1200" dirty="0">
                <a:solidFill>
                  <a:srgbClr val="FFC000"/>
                </a:solidFill>
                <a:latin typeface="Arial" panose="020B0604020202020204" pitchFamily="34" charset="0"/>
                <a:cs typeface="Arial" panose="020B0604020202020204" pitchFamily="34" charset="0"/>
              </a:rPr>
              <a:t>Section 4, 4.1, page 137</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dirty="0">
              <a:solidFill>
                <a:srgbClr val="FFC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dirty="0">
                <a:solidFill>
                  <a:srgbClr val="FFC000"/>
                </a:solidFill>
                <a:latin typeface="Arial" panose="020B0604020202020204" pitchFamily="34" charset="0"/>
                <a:cs typeface="Arial" panose="020B0604020202020204" pitchFamily="34" charset="0"/>
              </a:rPr>
              <a:t>The HSE always advises only to carry out live tests that are actually useful and informative, so as to minimise danger. The inspector should always consider whether any particular live test is necessary before undertaking it.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dirty="0">
              <a:solidFill>
                <a:srgbClr val="FFC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dirty="0">
                <a:solidFill>
                  <a:srgbClr val="FFC000"/>
                </a:solidFill>
                <a:latin typeface="Arial" panose="020B0604020202020204" pitchFamily="34" charset="0"/>
                <a:cs typeface="Arial" panose="020B0604020202020204" pitchFamily="34" charset="0"/>
              </a:rPr>
              <a:t>The safety measures and procedures set out in GS38 should be observed for all instruments, leads, probes and accessories.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dirty="0">
              <a:solidFill>
                <a:srgbClr val="FFC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dirty="0">
              <a:solidFill>
                <a:srgbClr val="FFC000"/>
              </a:solidFill>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383E7812-2EEF-2ABB-7A38-5FFCEFE34A9B}"/>
              </a:ext>
            </a:extLst>
          </p:cNvPr>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3247804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0B4B2-1C34-EBE9-3833-3058E98EB3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07707-840C-3064-557C-AEF7764435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82345-145B-784F-0A4E-BD6A7D40E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692206-4686-8DE7-297B-33ABA9F98690}"/>
              </a:ext>
            </a:extLst>
          </p:cNvPr>
          <p:cNvSpPr>
            <a:spLocks noGrp="1"/>
          </p:cNvSpPr>
          <p:nvPr>
            <p:ph type="sldNum" sz="quarter" idx="5"/>
          </p:nvPr>
        </p:nvSpPr>
        <p:spPr/>
        <p:txBody>
          <a:bodyPr/>
          <a:lstStyle/>
          <a:p>
            <a:fld id="{1D847933-502B-D146-9428-3DDD196AD935}" type="slidenum">
              <a:rPr lang="en-GB" smtClean="0"/>
              <a:pPr/>
              <a:t>27</a:t>
            </a:fld>
            <a:endParaRPr lang="en-GB"/>
          </a:p>
        </p:txBody>
      </p:sp>
    </p:spTree>
    <p:extLst>
      <p:ext uri="{BB962C8B-B14F-4D97-AF65-F5344CB8AC3E}">
        <p14:creationId xmlns:p14="http://schemas.microsoft.com/office/powerpoint/2010/main" val="19340355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FA3C3-4E59-A743-69EC-C807BC519E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D7B72-2457-2FAE-146A-AAD38017D5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286B8D-E502-B737-D312-197276C9C5C4}"/>
              </a:ext>
            </a:extLst>
          </p:cNvPr>
          <p:cNvSpPr>
            <a:spLocks noGrp="1"/>
          </p:cNvSpPr>
          <p:nvPr>
            <p:ph type="body" idx="1"/>
          </p:nvPr>
        </p:nvSpPr>
        <p:spPr/>
        <p:txBody>
          <a:bodyPr/>
          <a:lstStyle/>
          <a:p>
            <a:r>
              <a:rPr lang="en-US" dirty="0"/>
              <a:t>Use this session to reinforce proper PPE for live testing and arc flash awareness.</a:t>
            </a:r>
          </a:p>
        </p:txBody>
      </p:sp>
      <p:sp>
        <p:nvSpPr>
          <p:cNvPr id="4" name="Slide Number Placeholder 3">
            <a:extLst>
              <a:ext uri="{FF2B5EF4-FFF2-40B4-BE49-F238E27FC236}">
                <a16:creationId xmlns:a16="http://schemas.microsoft.com/office/drawing/2014/main" id="{254C907A-C1F4-6ED3-BBE1-DA5ED591FD59}"/>
              </a:ext>
            </a:extLst>
          </p:cNvPr>
          <p:cNvSpPr>
            <a:spLocks noGrp="1"/>
          </p:cNvSpPr>
          <p:nvPr>
            <p:ph type="sldNum" sz="quarter" idx="5"/>
          </p:nvPr>
        </p:nvSpPr>
        <p:spPr/>
        <p:txBody>
          <a:bodyPr/>
          <a:lstStyle/>
          <a:p>
            <a:fld id="{1D847933-502B-D146-9428-3DDD196AD935}" type="slidenum">
              <a:rPr lang="en-GB" smtClean="0"/>
              <a:pPr/>
              <a:t>28</a:t>
            </a:fld>
            <a:endParaRPr lang="en-GB"/>
          </a:p>
        </p:txBody>
      </p:sp>
    </p:spTree>
    <p:extLst>
      <p:ext uri="{BB962C8B-B14F-4D97-AF65-F5344CB8AC3E}">
        <p14:creationId xmlns:p14="http://schemas.microsoft.com/office/powerpoint/2010/main" val="9489123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29</a:t>
            </a:fld>
            <a:endParaRPr lang="en-GB"/>
          </a:p>
        </p:txBody>
      </p:sp>
    </p:spTree>
    <p:extLst>
      <p:ext uri="{BB962C8B-B14F-4D97-AF65-F5344CB8AC3E}">
        <p14:creationId xmlns:p14="http://schemas.microsoft.com/office/powerpoint/2010/main" val="3130748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30</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03442-DFF8-BE7F-FDE2-FFD03E0F35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641B5C-44C1-024B-F5F4-6D5A292A5E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35D8B-65A8-869B-9C4B-587B263BBD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8AC680-49AA-972A-F8E5-24B88AC3A7A3}"/>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872736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818DC-4668-7D90-4735-ECB9CD6F63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3C872-72E6-A93C-A938-AF2E7A94E1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5A1895-E136-2DE6-A5A4-813DF2F3B5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BAB595-AA82-A16C-6EB0-0EB6252AA419}"/>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4142080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44E16-CED8-E25F-BA81-1A56E370F2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D1C45E-DE10-3EB3-1216-E0E5058625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4E35BC-A350-4541-31AE-6E338EEDE630}"/>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E2CF7EB8-7E25-9945-9A83-0D5E91252850}"/>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443603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2CE4E-4E7B-0D63-878C-D5D958C2AA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09E78-B82B-2898-0C3E-4B67378A6F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40B0F9-9742-A50E-90DE-ECE92F2EE9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2F3965-30FE-607C-9287-8B9252FAC39D}"/>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541272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E4CE6-3D5E-8664-64BD-4A24D863B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EA623B-C14E-FD0F-EC11-CF8BD6039C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9FB4E8-92FD-FB73-DFE8-6D3B5D8FBF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21744A-B9FF-D294-C241-FBE79459523E}"/>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221424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marL="342900" indent="-342900" algn="l">
              <a:buClr>
                <a:schemeClr val="tx1"/>
              </a:buClr>
              <a:buFont typeface="Arial" panose="020B0604020202020204" pitchFamily="34" charset="0"/>
              <a:buChar char="•"/>
            </a:pPr>
            <a:r>
              <a:rPr lang="en-GB" dirty="0"/>
              <a:t>Second level</a:t>
            </a:r>
          </a:p>
          <a:p>
            <a:pPr lvl="2"/>
            <a:r>
              <a:rPr lang="en-GB" dirty="0"/>
              <a:t>Third level</a:t>
            </a:r>
          </a:p>
          <a:p>
            <a:pPr lvl="3"/>
            <a:r>
              <a:rPr lang="en-GB" dirty="0"/>
              <a:t>Fourth level</a:t>
            </a:r>
          </a:p>
          <a:p>
            <a:pPr lvl="4"/>
            <a:r>
              <a:rPr lang="en-GB" dirty="0"/>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757"/>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20345"/>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369"/>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206914"/>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26892"/>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buClr>
          <a:schemeClr val="tx1"/>
        </a:buClr>
        <a:buFont typeface="Arial" panose="020B0604020202020204" pitchFamily="34" charset="0"/>
        <a:buNone/>
        <a:defRPr lang="en-GB" sz="2000" dirty="0">
          <a:solidFill>
            <a:schemeClr val="tx1"/>
          </a:solidFill>
          <a:latin typeface="+mn-lt"/>
          <a:ea typeface="ＭＳ Ｐゴシック" charset="-128"/>
          <a:cs typeface="ＭＳ Ｐゴシック" charset="-128"/>
        </a:defRPr>
      </a:lvl1pPr>
      <a:lvl2pPr marL="0" indent="0" algn="l" rtl="0" eaLnBrk="1" fontAlgn="base" hangingPunct="1">
        <a:lnSpc>
          <a:spcPts val="2409"/>
        </a:lnSpc>
        <a:spcBef>
          <a:spcPts val="502"/>
        </a:spcBef>
        <a:spcAft>
          <a:spcPts val="502"/>
        </a:spcAft>
        <a:buClr>
          <a:srgbClr val="FC4421"/>
        </a:buClr>
        <a:buFont typeface="Arial" pitchFamily="-105" charset="0"/>
        <a:buNone/>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0" indent="0" algn="l" rtl="0" eaLnBrk="1" fontAlgn="base" hangingPunct="1">
        <a:lnSpc>
          <a:spcPts val="2008"/>
        </a:lnSpc>
        <a:spcBef>
          <a:spcPts val="502"/>
        </a:spcBef>
        <a:spcAft>
          <a:spcPts val="502"/>
        </a:spcAft>
        <a:buClr>
          <a:srgbClr val="FC4421"/>
        </a:buClr>
        <a:buFont typeface="Arial" pitchFamily="-105" charset="0"/>
        <a:buNone/>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a:ea typeface="ＭＳ Ｐゴシック"/>
                <a:cs typeface="Arial"/>
              </a:rPr>
              <a:t>K1.15 Testing for electrotechnical systems</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1.15: Requirements for electrical testing</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C3DB5-A452-4C62-889D-9056502FB0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6B9EA01-F68B-A35D-9EC8-94E76BA17492}"/>
              </a:ext>
            </a:extLst>
          </p:cNvPr>
          <p:cNvSpPr>
            <a:spLocks noGrp="1"/>
          </p:cNvSpPr>
          <p:nvPr>
            <p:ph type="title"/>
          </p:nvPr>
        </p:nvSpPr>
        <p:spPr>
          <a:xfrm>
            <a:off x="252000" y="959222"/>
            <a:ext cx="11628452" cy="646331"/>
          </a:xfrm>
        </p:spPr>
        <p:txBody>
          <a:bodyPr/>
          <a:lstStyle/>
          <a:p>
            <a:r>
              <a:rPr lang="en-GB" dirty="0"/>
              <a:t>Safe systems of work</a:t>
            </a:r>
          </a:p>
        </p:txBody>
      </p:sp>
      <p:sp>
        <p:nvSpPr>
          <p:cNvPr id="6" name="TextBox 5">
            <a:extLst>
              <a:ext uri="{FF2B5EF4-FFF2-40B4-BE49-F238E27FC236}">
                <a16:creationId xmlns:a16="http://schemas.microsoft.com/office/drawing/2014/main" id="{3E0B0E6D-41AA-BA2E-5330-8BDC00B80B8A}"/>
              </a:ext>
            </a:extLst>
          </p:cNvPr>
          <p:cNvSpPr txBox="1"/>
          <p:nvPr/>
        </p:nvSpPr>
        <p:spPr>
          <a:xfrm>
            <a:off x="320189" y="1760542"/>
            <a:ext cx="11217387" cy="3785652"/>
          </a:xfrm>
          <a:prstGeom prst="rect">
            <a:avLst/>
          </a:prstGeom>
          <a:noFill/>
        </p:spPr>
        <p:txBody>
          <a:bodyPr wrap="square">
            <a:spAutoFit/>
          </a:bodyPr>
          <a:lstStyle/>
          <a:p>
            <a:r>
              <a:rPr lang="en-GB" sz="2400" dirty="0"/>
              <a:t>It's vital to follow a clear and safe procedure before starting any electrical testing, whether during initial verification or a periodic inspection. </a:t>
            </a:r>
          </a:p>
          <a:p>
            <a:endParaRPr lang="en-GB" sz="2400" dirty="0"/>
          </a:p>
          <a:p>
            <a:pPr marL="342900" indent="-342900">
              <a:buClr>
                <a:srgbClr val="000000"/>
              </a:buClr>
              <a:buFont typeface="Arial" panose="020B0604020202020204" pitchFamily="34" charset="0"/>
              <a:buChar char="•"/>
            </a:pPr>
            <a:r>
              <a:rPr lang="en-GB" sz="2400" dirty="0"/>
              <a:t>Carry out a risk assessment for the task.</a:t>
            </a:r>
          </a:p>
          <a:p>
            <a:pPr marL="342900" indent="-342900">
              <a:buClr>
                <a:srgbClr val="000000"/>
              </a:buClr>
              <a:buFont typeface="Arial" panose="020B0604020202020204" pitchFamily="34" charset="0"/>
              <a:buChar char="•"/>
            </a:pPr>
            <a:r>
              <a:rPr lang="en-GB" sz="2400" dirty="0"/>
              <a:t>Identify and apply safety precautions.</a:t>
            </a:r>
          </a:p>
          <a:p>
            <a:pPr marL="342900" indent="-342900">
              <a:buClr>
                <a:srgbClr val="000000"/>
              </a:buClr>
              <a:buFont typeface="Arial" panose="020B0604020202020204" pitchFamily="34" charset="0"/>
              <a:buChar char="•"/>
            </a:pPr>
            <a:r>
              <a:rPr lang="en-GB" sz="2400" dirty="0"/>
              <a:t>Ensure safe isolation of the circuit or system.</a:t>
            </a:r>
          </a:p>
          <a:p>
            <a:pPr marL="342900" indent="-342900">
              <a:buClr>
                <a:srgbClr val="000000"/>
              </a:buClr>
              <a:buFont typeface="Arial" panose="020B0604020202020204" pitchFamily="34" charset="0"/>
              <a:buChar char="•"/>
            </a:pPr>
            <a:r>
              <a:rPr lang="en-GB" sz="2400" dirty="0"/>
              <a:t>Use test instruments that are suitable and in working condition.</a:t>
            </a:r>
          </a:p>
          <a:p>
            <a:pPr marL="342900" indent="-342900">
              <a:buClr>
                <a:srgbClr val="000000"/>
              </a:buClr>
              <a:buFont typeface="Arial" panose="020B0604020202020204" pitchFamily="34" charset="0"/>
              <a:buChar char="•"/>
            </a:pPr>
            <a:r>
              <a:rPr lang="en-GB" sz="2400" dirty="0"/>
              <a:t>Communicate with clients or others affected by the work.</a:t>
            </a:r>
          </a:p>
          <a:p>
            <a:pPr marL="342900" indent="-342900">
              <a:buClr>
                <a:srgbClr val="000000"/>
              </a:buClr>
              <a:buFont typeface="Arial" panose="020B0604020202020204" pitchFamily="34" charset="0"/>
              <a:buChar char="•"/>
            </a:pPr>
            <a:r>
              <a:rPr lang="en-GB" sz="2400" dirty="0"/>
              <a:t>Understand the capabilities and limitations of the test methods used.</a:t>
            </a:r>
          </a:p>
          <a:p>
            <a:pPr marL="342900" indent="-342900">
              <a:buClr>
                <a:srgbClr val="000000"/>
              </a:buClr>
              <a:buFont typeface="Arial" panose="020B0604020202020204" pitchFamily="34" charset="0"/>
              <a:buChar char="•"/>
            </a:pPr>
            <a:r>
              <a:rPr lang="en-GB" sz="2400" dirty="0"/>
              <a:t>Consider how the work might affect others in the environment.</a:t>
            </a:r>
          </a:p>
        </p:txBody>
      </p:sp>
    </p:spTree>
    <p:extLst>
      <p:ext uri="{BB962C8B-B14F-4D97-AF65-F5344CB8AC3E}">
        <p14:creationId xmlns:p14="http://schemas.microsoft.com/office/powerpoint/2010/main" val="732123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0C603-6B29-0E02-2C2F-B4A94D291F6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F3D4E58-E9C6-B52E-ABD6-B0B8CCBA5277}"/>
              </a:ext>
            </a:extLst>
          </p:cNvPr>
          <p:cNvSpPr>
            <a:spLocks noGrp="1"/>
          </p:cNvSpPr>
          <p:nvPr>
            <p:ph type="title"/>
          </p:nvPr>
        </p:nvSpPr>
        <p:spPr>
          <a:xfrm>
            <a:off x="252000" y="959222"/>
            <a:ext cx="11628452" cy="646331"/>
          </a:xfrm>
        </p:spPr>
        <p:txBody>
          <a:bodyPr/>
          <a:lstStyle/>
          <a:p>
            <a:r>
              <a:rPr lang="en-GB" dirty="0"/>
              <a:t>Dead tests</a:t>
            </a:r>
          </a:p>
        </p:txBody>
      </p:sp>
      <p:sp>
        <p:nvSpPr>
          <p:cNvPr id="4" name="Content Placeholder 3">
            <a:extLst>
              <a:ext uri="{FF2B5EF4-FFF2-40B4-BE49-F238E27FC236}">
                <a16:creationId xmlns:a16="http://schemas.microsoft.com/office/drawing/2014/main" id="{87D90500-AF6C-6DCF-C78E-1C51FA846BBB}"/>
              </a:ext>
            </a:extLst>
          </p:cNvPr>
          <p:cNvSpPr>
            <a:spLocks noGrp="1"/>
          </p:cNvSpPr>
          <p:nvPr>
            <p:ph sz="quarter" idx="10"/>
          </p:nvPr>
        </p:nvSpPr>
        <p:spPr>
          <a:xfrm>
            <a:off x="360000" y="1800000"/>
            <a:ext cx="9886659" cy="4140000"/>
          </a:xfrm>
        </p:spPr>
        <p:txBody>
          <a:bodyPr/>
          <a:lstStyle/>
          <a:p>
            <a:pPr algn="l"/>
            <a:r>
              <a:rPr lang="en-GB" b="0" i="0" dirty="0">
                <a:effectLst/>
                <a:latin typeface="Arial"/>
                <a:cs typeface="Arial"/>
              </a:rPr>
              <a:t>Below are the common tests undertaken before the supply is connected.</a:t>
            </a:r>
          </a:p>
          <a:p>
            <a:pPr marL="356796" indent="-356796">
              <a:lnSpc>
                <a:spcPct val="90000"/>
              </a:lnSpc>
              <a:spcBef>
                <a:spcPts val="1330"/>
              </a:spcBef>
              <a:buClr>
                <a:srgbClr val="000000"/>
              </a:buClr>
              <a:buFontTx/>
              <a:buChar char="•"/>
            </a:pPr>
            <a:r>
              <a:rPr lang="en-GB" altLang="en-US" dirty="0">
                <a:solidFill>
                  <a:srgbClr val="000000"/>
                </a:solidFill>
                <a:latin typeface="Arial" panose="020B0604020202020204" pitchFamily="34" charset="0"/>
                <a:cs typeface="Arial" panose="020B0604020202020204" pitchFamily="34" charset="0"/>
              </a:rPr>
              <a:t>Continuity of protective conductors, including main and supplementary bonding (643.2)</a:t>
            </a:r>
          </a:p>
          <a:p>
            <a:pPr marL="356796" indent="-356796">
              <a:lnSpc>
                <a:spcPct val="90000"/>
              </a:lnSpc>
              <a:spcBef>
                <a:spcPts val="1330"/>
              </a:spcBef>
              <a:buClr>
                <a:srgbClr val="000000"/>
              </a:buClr>
              <a:buFontTx/>
              <a:buChar char="•"/>
            </a:pPr>
            <a:r>
              <a:rPr lang="en-GB" altLang="en-US" dirty="0">
                <a:solidFill>
                  <a:srgbClr val="000000"/>
                </a:solidFill>
                <a:latin typeface="Arial" panose="020B0604020202020204" pitchFamily="34" charset="0"/>
                <a:cs typeface="Arial" panose="020B0604020202020204" pitchFamily="34" charset="0"/>
              </a:rPr>
              <a:t>Continuity of ring final circuit conductors (643.2)</a:t>
            </a:r>
          </a:p>
          <a:p>
            <a:pPr marL="356796" indent="-356796">
              <a:lnSpc>
                <a:spcPct val="90000"/>
              </a:lnSpc>
              <a:spcBef>
                <a:spcPts val="1330"/>
              </a:spcBef>
              <a:buClr>
                <a:srgbClr val="000000"/>
              </a:buClr>
              <a:buFontTx/>
              <a:buChar char="•"/>
            </a:pPr>
            <a:r>
              <a:rPr lang="en-GB" altLang="en-US" dirty="0">
                <a:solidFill>
                  <a:srgbClr val="000000"/>
                </a:solidFill>
                <a:latin typeface="Arial" panose="020B0604020202020204" pitchFamily="34" charset="0"/>
                <a:cs typeface="Arial" panose="020B0604020202020204" pitchFamily="34" charset="0"/>
              </a:rPr>
              <a:t>insulation resistance (643.3)</a:t>
            </a:r>
          </a:p>
          <a:p>
            <a:pPr marL="356796" indent="-356796">
              <a:lnSpc>
                <a:spcPct val="90000"/>
              </a:lnSpc>
              <a:spcBef>
                <a:spcPts val="1330"/>
              </a:spcBef>
              <a:buClr>
                <a:srgbClr val="000000"/>
              </a:buClr>
              <a:buFontTx/>
              <a:buChar char="•"/>
            </a:pPr>
            <a:r>
              <a:rPr lang="en-GB" altLang="en-US" dirty="0">
                <a:solidFill>
                  <a:srgbClr val="000000"/>
                </a:solidFill>
                <a:latin typeface="Arial" panose="020B0604020202020204" pitchFamily="34" charset="0"/>
                <a:cs typeface="Arial" panose="020B0604020202020204" pitchFamily="34" charset="0"/>
              </a:rPr>
              <a:t>Polarity (643.6)</a:t>
            </a:r>
          </a:p>
          <a:p>
            <a:pPr algn="l"/>
            <a:endParaRPr lang="en-GB" b="0" i="0" dirty="0">
              <a:effectLst/>
              <a:latin typeface="Arial"/>
              <a:cs typeface="Arial"/>
            </a:endParaRPr>
          </a:p>
        </p:txBody>
      </p:sp>
    </p:spTree>
    <p:extLst>
      <p:ext uri="{BB962C8B-B14F-4D97-AF65-F5344CB8AC3E}">
        <p14:creationId xmlns:p14="http://schemas.microsoft.com/office/powerpoint/2010/main" val="996303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6782A-B073-A787-90D4-BF80FDA81B1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4C23A52-A098-3E40-12D3-D2747ACCD02B}"/>
              </a:ext>
            </a:extLst>
          </p:cNvPr>
          <p:cNvSpPr>
            <a:spLocks noGrp="1"/>
          </p:cNvSpPr>
          <p:nvPr>
            <p:ph type="title"/>
          </p:nvPr>
        </p:nvSpPr>
        <p:spPr>
          <a:xfrm>
            <a:off x="252000" y="959222"/>
            <a:ext cx="11628452" cy="646331"/>
          </a:xfrm>
        </p:spPr>
        <p:txBody>
          <a:bodyPr/>
          <a:lstStyle/>
          <a:p>
            <a:r>
              <a:rPr lang="en-GB" dirty="0"/>
              <a:t>Live tests</a:t>
            </a:r>
          </a:p>
        </p:txBody>
      </p:sp>
      <p:sp>
        <p:nvSpPr>
          <p:cNvPr id="4" name="Content Placeholder 3">
            <a:extLst>
              <a:ext uri="{FF2B5EF4-FFF2-40B4-BE49-F238E27FC236}">
                <a16:creationId xmlns:a16="http://schemas.microsoft.com/office/drawing/2014/main" id="{59000DF9-AF5C-F74D-3247-03D6145449BD}"/>
              </a:ext>
            </a:extLst>
          </p:cNvPr>
          <p:cNvSpPr>
            <a:spLocks noGrp="1"/>
          </p:cNvSpPr>
          <p:nvPr>
            <p:ph sz="quarter" idx="10"/>
          </p:nvPr>
        </p:nvSpPr>
        <p:spPr>
          <a:xfrm>
            <a:off x="360000" y="1800000"/>
            <a:ext cx="10532118" cy="4140000"/>
          </a:xfrm>
        </p:spPr>
        <p:txBody>
          <a:bodyPr/>
          <a:lstStyle/>
          <a:p>
            <a:pPr algn="l"/>
            <a:r>
              <a:rPr lang="en-GB" b="0" i="0" dirty="0">
                <a:effectLst/>
                <a:latin typeface="Arial"/>
                <a:cs typeface="Arial"/>
              </a:rPr>
              <a:t>Below are the common tests undertaken with the supply connected.</a:t>
            </a: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Confirmation of supply polarity.</a:t>
            </a:r>
            <a:endParaRPr lang="en-GB" altLang="en-US" dirty="0">
              <a:solidFill>
                <a:srgbClr val="000000"/>
              </a:solidFill>
              <a:latin typeface="Arial" panose="020B0604020202020204" pitchFamily="34" charset="0"/>
              <a:cs typeface="Arial" panose="020B0604020202020204" pitchFamily="34" charset="0"/>
            </a:endParaRP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Protection by automatic disconnection of the supply.</a:t>
            </a:r>
            <a:endParaRPr lang="en-GB" altLang="en-US" dirty="0">
              <a:solidFill>
                <a:srgbClr val="000000"/>
              </a:solidFill>
              <a:latin typeface="Arial" panose="020B0604020202020204" pitchFamily="34" charset="0"/>
              <a:cs typeface="Arial" panose="020B0604020202020204" pitchFamily="34" charset="0"/>
            </a:endParaRP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Earth fault loop impedance Ze and Zs.</a:t>
            </a:r>
            <a:endParaRPr lang="en-GB" altLang="en-US" dirty="0">
              <a:solidFill>
                <a:srgbClr val="000000"/>
              </a:solidFill>
              <a:latin typeface="Arial" panose="020B0604020202020204" pitchFamily="34" charset="0"/>
              <a:cs typeface="Arial" panose="020B0604020202020204" pitchFamily="34" charset="0"/>
            </a:endParaRP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Prospective fault current measurement.</a:t>
            </a:r>
            <a:endParaRPr lang="en-GB" altLang="en-US" dirty="0">
              <a:solidFill>
                <a:srgbClr val="000000"/>
              </a:solidFill>
              <a:latin typeface="Arial" panose="020B0604020202020204" pitchFamily="34" charset="0"/>
              <a:cs typeface="Arial" panose="020B0604020202020204" pitchFamily="34" charset="0"/>
            </a:endParaRP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Phase sequence.</a:t>
            </a: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Functional testing, including RCDs and switchgear.</a:t>
            </a:r>
            <a:endParaRPr lang="en-GB" altLang="en-US" dirty="0">
              <a:solidFill>
                <a:srgbClr val="000000"/>
              </a:solidFill>
              <a:latin typeface="Arial" panose="020B0604020202020204" pitchFamily="34" charset="0"/>
              <a:cs typeface="Arial" panose="020B0604020202020204" pitchFamily="34" charset="0"/>
            </a:endParaRPr>
          </a:p>
          <a:p>
            <a:pPr marL="342900" indent="-342900">
              <a:lnSpc>
                <a:spcPct val="90000"/>
              </a:lnSpc>
              <a:spcBef>
                <a:spcPts val="900"/>
              </a:spcBef>
              <a:spcAft>
                <a:spcPts val="700"/>
              </a:spcAft>
              <a:buClr>
                <a:srgbClr val="000000"/>
              </a:buClr>
              <a:buFont typeface="Arial" panose="020B0604020202020204" pitchFamily="34" charset="0"/>
              <a:buChar char="•"/>
            </a:pPr>
            <a:r>
              <a:rPr lang="en-GB" altLang="en-US" dirty="0">
                <a:solidFill>
                  <a:srgbClr val="000000"/>
                </a:solidFill>
                <a:latin typeface="Arial"/>
                <a:ea typeface="ＭＳ Ｐゴシック"/>
                <a:cs typeface="Arial"/>
              </a:rPr>
              <a:t>Verification of voltage drop.</a:t>
            </a:r>
            <a:endParaRPr lang="en-GB" altLang="en-US" dirty="0">
              <a:solidFill>
                <a:srgbClr val="000000"/>
              </a:solidFill>
              <a:latin typeface="Arial" panose="020B0604020202020204" pitchFamily="34" charset="0"/>
              <a:cs typeface="Arial" panose="020B0604020202020204" pitchFamily="34" charset="0"/>
            </a:endParaRPr>
          </a:p>
          <a:p>
            <a:pPr algn="l"/>
            <a:endParaRPr lang="en-GB" b="0" i="0" dirty="0">
              <a:effectLst/>
              <a:latin typeface="Arial"/>
              <a:cs typeface="Arial"/>
            </a:endParaRPr>
          </a:p>
          <a:p>
            <a:pPr algn="l"/>
            <a:endParaRPr lang="en-GB" dirty="0"/>
          </a:p>
        </p:txBody>
      </p:sp>
    </p:spTree>
    <p:extLst>
      <p:ext uri="{BB962C8B-B14F-4D97-AF65-F5344CB8AC3E}">
        <p14:creationId xmlns:p14="http://schemas.microsoft.com/office/powerpoint/2010/main" val="1168294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1D2A5-D8A1-DAA2-0C93-002CD6F8978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C706360-1469-E716-6C81-6E62EF3D5ACA}"/>
              </a:ext>
            </a:extLst>
          </p:cNvPr>
          <p:cNvSpPr>
            <a:spLocks noGrp="1"/>
          </p:cNvSpPr>
          <p:nvPr>
            <p:ph type="title"/>
          </p:nvPr>
        </p:nvSpPr>
        <p:spPr>
          <a:xfrm>
            <a:off x="252000" y="959222"/>
            <a:ext cx="12576494" cy="646331"/>
          </a:xfrm>
        </p:spPr>
        <p:txBody>
          <a:bodyPr/>
          <a:lstStyle/>
          <a:p>
            <a:r>
              <a:rPr lang="en-GB" dirty="0"/>
              <a:t>Reasons for test results to comply</a:t>
            </a:r>
          </a:p>
        </p:txBody>
      </p:sp>
      <p:sp>
        <p:nvSpPr>
          <p:cNvPr id="4" name="Content Placeholder 3">
            <a:extLst>
              <a:ext uri="{FF2B5EF4-FFF2-40B4-BE49-F238E27FC236}">
                <a16:creationId xmlns:a16="http://schemas.microsoft.com/office/drawing/2014/main" id="{D86FFBD4-5C0B-0F20-B5AA-434E3545BEAE}"/>
              </a:ext>
            </a:extLst>
          </p:cNvPr>
          <p:cNvSpPr>
            <a:spLocks noGrp="1"/>
          </p:cNvSpPr>
          <p:nvPr>
            <p:ph sz="quarter" idx="10"/>
          </p:nvPr>
        </p:nvSpPr>
        <p:spPr>
          <a:xfrm>
            <a:off x="360000" y="1800000"/>
            <a:ext cx="10467834" cy="4140000"/>
          </a:xfrm>
        </p:spPr>
        <p:txBody>
          <a:bodyPr/>
          <a:lstStyle/>
          <a:p>
            <a:pPr marL="342900" indent="-342900" algn="l">
              <a:buFont typeface="Arial" panose="020B0604020202020204" pitchFamily="34" charset="0"/>
              <a:buChar char="•"/>
            </a:pPr>
            <a:r>
              <a:rPr lang="en-GB" b="0" i="0" dirty="0">
                <a:effectLst/>
                <a:latin typeface="Arial"/>
                <a:cs typeface="Arial"/>
              </a:rPr>
              <a:t>When inspecting installations, our objective is to make sure that it is safe to use, meets the design specifications and is fit for purpose. It must also meet the requirements of BS 7671.</a:t>
            </a:r>
          </a:p>
          <a:p>
            <a:pPr marL="342900" indent="-342900">
              <a:buFont typeface="Arial" panose="020B0604020202020204" pitchFamily="34" charset="0"/>
              <a:buChar char="•"/>
            </a:pPr>
            <a:r>
              <a:rPr lang="en-GB" b="0" i="0" dirty="0">
                <a:effectLst/>
                <a:latin typeface="Arial"/>
                <a:cs typeface="Arial"/>
              </a:rPr>
              <a:t>Every installation shall</a:t>
            </a:r>
            <a:r>
              <a:rPr lang="en-GB" dirty="0">
                <a:cs typeface="Arial"/>
              </a:rPr>
              <a:t> be inspected and tested during erection and on completion before being put into service to verify, so far as is reasonably practical, that the regulations' requirements</a:t>
            </a:r>
            <a:r>
              <a:rPr lang="en-GB" b="0" i="0" dirty="0">
                <a:effectLst/>
                <a:latin typeface="Arial"/>
                <a:cs typeface="Arial"/>
              </a:rPr>
              <a:t> have been met.</a:t>
            </a:r>
          </a:p>
          <a:p>
            <a:pPr marL="342900" indent="-342900">
              <a:buFont typeface="Arial" panose="020B0604020202020204" pitchFamily="34" charset="0"/>
              <a:buChar char="•"/>
            </a:pPr>
            <a:r>
              <a:rPr lang="en-GB" b="0" i="0" dirty="0">
                <a:effectLst/>
                <a:latin typeface="Arial"/>
                <a:cs typeface="Arial"/>
              </a:rPr>
              <a:t>Test results must comply with industry values </a:t>
            </a:r>
            <a:r>
              <a:rPr lang="en-GB" dirty="0"/>
              <a:t>because they verify </a:t>
            </a:r>
            <a:r>
              <a:rPr lang="en-GB" b="0" i="0" dirty="0">
                <a:effectLst/>
                <a:latin typeface="Arial"/>
                <a:cs typeface="Arial"/>
              </a:rPr>
              <a:t>that the installation meets the criteria for protection against electric shock.</a:t>
            </a:r>
          </a:p>
          <a:p>
            <a:pPr algn="l"/>
            <a:endParaRPr lang="en-GB" b="0" i="0" dirty="0">
              <a:effectLst/>
              <a:latin typeface="Arial"/>
              <a:cs typeface="Arial"/>
            </a:endParaRPr>
          </a:p>
          <a:p>
            <a:pPr algn="l"/>
            <a:endParaRPr lang="en-GB" b="0" i="0" dirty="0">
              <a:effectLst/>
              <a:latin typeface="Arial"/>
              <a:cs typeface="Arial"/>
            </a:endParaRPr>
          </a:p>
          <a:p>
            <a:pPr algn="l"/>
            <a:endParaRPr lang="en-GB" dirty="0"/>
          </a:p>
        </p:txBody>
      </p:sp>
    </p:spTree>
    <p:extLst>
      <p:ext uri="{BB962C8B-B14F-4D97-AF65-F5344CB8AC3E}">
        <p14:creationId xmlns:p14="http://schemas.microsoft.com/office/powerpoint/2010/main" val="2536478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7D70C-0685-A71C-764B-811B271164C3}"/>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AA10D67-8904-A4D5-66F6-DC7C55E74F92}"/>
              </a:ext>
            </a:extLst>
          </p:cNvPr>
          <p:cNvSpPr>
            <a:spLocks noGrp="1"/>
          </p:cNvSpPr>
          <p:nvPr>
            <p:ph sz="quarter" idx="10"/>
          </p:nvPr>
        </p:nvSpPr>
        <p:spPr>
          <a:xfrm>
            <a:off x="360000" y="1800000"/>
            <a:ext cx="10702010" cy="4140000"/>
          </a:xfrm>
        </p:spPr>
        <p:txBody>
          <a:bodyPr/>
          <a:lstStyle/>
          <a:p>
            <a:pPr>
              <a:lnSpc>
                <a:spcPct val="100000"/>
              </a:lnSpc>
              <a:spcBef>
                <a:spcPts val="1330"/>
              </a:spcBef>
            </a:pPr>
            <a:r>
              <a:rPr lang="en-GB" dirty="0">
                <a:solidFill>
                  <a:srgbClr val="000000"/>
                </a:solidFill>
                <a:cs typeface="Arial" panose="020B0604020202020204" pitchFamily="34" charset="0"/>
              </a:rPr>
              <a:t>The inspection shall be made to verify that the installed electrical equipment is:</a:t>
            </a:r>
          </a:p>
          <a:p>
            <a:pPr marL="304015" indent="-304015">
              <a:lnSpc>
                <a:spcPct val="100000"/>
              </a:lnSpc>
              <a:spcBef>
                <a:spcPts val="1330"/>
              </a:spcBef>
              <a:buFont typeface="+mj-lt"/>
              <a:buAutoNum type="arabicPeriod"/>
            </a:pPr>
            <a:r>
              <a:rPr lang="en-GB" dirty="0">
                <a:solidFill>
                  <a:srgbClr val="000000"/>
                </a:solidFill>
                <a:cs typeface="Arial" panose="020B0604020202020204" pitchFamily="34" charset="0"/>
              </a:rPr>
              <a:t>in compliance with the requirements of Section 511 </a:t>
            </a:r>
          </a:p>
          <a:p>
            <a:pPr marL="304015" indent="-304015">
              <a:lnSpc>
                <a:spcPct val="100000"/>
              </a:lnSpc>
              <a:spcBef>
                <a:spcPts val="1330"/>
              </a:spcBef>
              <a:buFont typeface="+mj-lt"/>
              <a:buAutoNum type="arabicPeriod"/>
            </a:pPr>
            <a:r>
              <a:rPr lang="en-GB" dirty="0">
                <a:solidFill>
                  <a:srgbClr val="000000"/>
                </a:solidFill>
                <a:cs typeface="Arial"/>
              </a:rPr>
              <a:t>correctly selected and erected in accordance with the regulations, taking into account the manufacturer’s instructions</a:t>
            </a:r>
          </a:p>
          <a:p>
            <a:pPr marL="304015" indent="-304015">
              <a:lnSpc>
                <a:spcPct val="100000"/>
              </a:lnSpc>
              <a:spcBef>
                <a:spcPts val="1330"/>
              </a:spcBef>
              <a:buFont typeface="+mj-lt"/>
              <a:buAutoNum type="arabicPeriod"/>
            </a:pPr>
            <a:r>
              <a:rPr lang="en-GB" dirty="0">
                <a:solidFill>
                  <a:srgbClr val="000000"/>
                </a:solidFill>
                <a:cs typeface="Arial" panose="020B0604020202020204" pitchFamily="34" charset="0"/>
              </a:rPr>
              <a:t>not visibly damaged or defective to impair safety.</a:t>
            </a:r>
          </a:p>
          <a:p>
            <a:pPr>
              <a:lnSpc>
                <a:spcPct val="100000"/>
              </a:lnSpc>
              <a:spcBef>
                <a:spcPts val="1330"/>
              </a:spcBef>
            </a:pPr>
            <a:r>
              <a:rPr lang="en-GB" dirty="0">
                <a:solidFill>
                  <a:srgbClr val="000000"/>
                </a:solidFill>
                <a:cs typeface="Arial"/>
              </a:rPr>
              <a:t>In the event of any inspection or test not meeting the requirements, testing should stop, then the fault should be rectified and the circuit retested to assess compliance with BS 7671.</a:t>
            </a:r>
          </a:p>
          <a:p>
            <a:pPr algn="l">
              <a:lnSpc>
                <a:spcPct val="100000"/>
              </a:lnSpc>
            </a:pPr>
            <a:endParaRPr lang="en-GB" dirty="0"/>
          </a:p>
        </p:txBody>
      </p:sp>
      <p:sp>
        <p:nvSpPr>
          <p:cNvPr id="2" name="Title 2">
            <a:extLst>
              <a:ext uri="{FF2B5EF4-FFF2-40B4-BE49-F238E27FC236}">
                <a16:creationId xmlns:a16="http://schemas.microsoft.com/office/drawing/2014/main" id="{E45EC32B-657F-AE51-403D-081DD4753431}"/>
              </a:ext>
            </a:extLst>
          </p:cNvPr>
          <p:cNvSpPr>
            <a:spLocks noGrp="1"/>
          </p:cNvSpPr>
          <p:nvPr>
            <p:ph type="title"/>
          </p:nvPr>
        </p:nvSpPr>
        <p:spPr>
          <a:xfrm>
            <a:off x="252000" y="959222"/>
            <a:ext cx="12576494" cy="646331"/>
          </a:xfrm>
        </p:spPr>
        <p:txBody>
          <a:bodyPr/>
          <a:lstStyle/>
          <a:p>
            <a:r>
              <a:rPr lang="en-GB" dirty="0"/>
              <a:t>Inspection of installed electrical equipment</a:t>
            </a:r>
          </a:p>
        </p:txBody>
      </p:sp>
    </p:spTree>
    <p:extLst>
      <p:ext uri="{BB962C8B-B14F-4D97-AF65-F5344CB8AC3E}">
        <p14:creationId xmlns:p14="http://schemas.microsoft.com/office/powerpoint/2010/main" val="2813187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FD7E1-58F9-FFA1-59F0-FC71DFE39D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1B813E7-500A-E0E9-DEB7-7DC75B6D918F}"/>
              </a:ext>
            </a:extLst>
          </p:cNvPr>
          <p:cNvSpPr>
            <a:spLocks noGrp="1"/>
          </p:cNvSpPr>
          <p:nvPr>
            <p:ph type="title"/>
          </p:nvPr>
        </p:nvSpPr>
        <p:spPr>
          <a:xfrm>
            <a:off x="252000" y="959222"/>
            <a:ext cx="11628452" cy="646331"/>
          </a:xfrm>
        </p:spPr>
        <p:txBody>
          <a:bodyPr/>
          <a:lstStyle/>
          <a:p>
            <a:r>
              <a:rPr lang="en-GB" dirty="0"/>
              <a:t>Testing of continuity of protective conductors</a:t>
            </a:r>
          </a:p>
        </p:txBody>
      </p:sp>
      <p:sp>
        <p:nvSpPr>
          <p:cNvPr id="4" name="Content Placeholder 3">
            <a:extLst>
              <a:ext uri="{FF2B5EF4-FFF2-40B4-BE49-F238E27FC236}">
                <a16:creationId xmlns:a16="http://schemas.microsoft.com/office/drawing/2014/main" id="{F79B646E-DE87-B6AD-D358-F16E5DA6943E}"/>
              </a:ext>
            </a:extLst>
          </p:cNvPr>
          <p:cNvSpPr>
            <a:spLocks noGrp="1"/>
          </p:cNvSpPr>
          <p:nvPr>
            <p:ph sz="quarter" idx="10"/>
          </p:nvPr>
        </p:nvSpPr>
        <p:spPr>
          <a:xfrm>
            <a:off x="360000" y="1800000"/>
            <a:ext cx="10115259" cy="4140000"/>
          </a:xfrm>
        </p:spPr>
        <p:txBody>
          <a:bodyPr/>
          <a:lstStyle/>
          <a:p>
            <a:r>
              <a:rPr lang="en-GB" dirty="0">
                <a:solidFill>
                  <a:srgbClr val="000000"/>
                </a:solidFill>
                <a:latin typeface="Arial"/>
                <a:ea typeface="ＭＳ Ｐゴシック"/>
                <a:cs typeface="Arial"/>
              </a:rPr>
              <a:t>We can be certain that in the event of a fault, enough fault current will flow to operate the protection device within the maximum disconnection times given by:</a:t>
            </a:r>
          </a:p>
          <a:p>
            <a:pPr marL="342900" indent="-342900">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testing of continuity of protective conductors, insulation resistance, Zs, etc, and</a:t>
            </a:r>
          </a:p>
          <a:p>
            <a:pPr marL="342900" indent="-342900">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comparing the results with BS 7671.</a:t>
            </a:r>
          </a:p>
          <a:p>
            <a:r>
              <a:rPr lang="en-GB" dirty="0">
                <a:solidFill>
                  <a:srgbClr val="000000"/>
                </a:solidFill>
                <a:latin typeface="Arial" panose="020B0604020202020204" pitchFamily="34" charset="0"/>
                <a:cs typeface="Arial" panose="020B0604020202020204" pitchFamily="34" charset="0"/>
              </a:rPr>
              <a:t>This will reduce the time the fault is present, reducing the risk of shock and fire.</a:t>
            </a:r>
          </a:p>
          <a:p>
            <a:pPr algn="l"/>
            <a:endParaRPr lang="en-GB" dirty="0"/>
          </a:p>
        </p:txBody>
      </p:sp>
    </p:spTree>
    <p:extLst>
      <p:ext uri="{BB962C8B-B14F-4D97-AF65-F5344CB8AC3E}">
        <p14:creationId xmlns:p14="http://schemas.microsoft.com/office/powerpoint/2010/main" val="2370517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8586B-E590-5ACC-03C8-7935CEA9904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D96880-038A-42D7-CA99-01C22568AE9C}"/>
              </a:ext>
            </a:extLst>
          </p:cNvPr>
          <p:cNvSpPr>
            <a:spLocks noGrp="1"/>
          </p:cNvSpPr>
          <p:nvPr>
            <p:ph type="title"/>
          </p:nvPr>
        </p:nvSpPr>
        <p:spPr>
          <a:xfrm>
            <a:off x="252000" y="959222"/>
            <a:ext cx="11628452" cy="646331"/>
          </a:xfrm>
        </p:spPr>
        <p:txBody>
          <a:bodyPr/>
          <a:lstStyle/>
          <a:p>
            <a:r>
              <a:rPr lang="en-GB" dirty="0"/>
              <a:t>Actions when unsatisfactory results are obtained</a:t>
            </a:r>
          </a:p>
        </p:txBody>
      </p:sp>
      <p:sp>
        <p:nvSpPr>
          <p:cNvPr id="4" name="Content Placeholder 3">
            <a:extLst>
              <a:ext uri="{FF2B5EF4-FFF2-40B4-BE49-F238E27FC236}">
                <a16:creationId xmlns:a16="http://schemas.microsoft.com/office/drawing/2014/main" id="{3F2C9312-4ED7-AD5F-3850-2925DE38AD39}"/>
              </a:ext>
            </a:extLst>
          </p:cNvPr>
          <p:cNvSpPr>
            <a:spLocks noGrp="1"/>
          </p:cNvSpPr>
          <p:nvPr>
            <p:ph sz="quarter" idx="10"/>
          </p:nvPr>
        </p:nvSpPr>
        <p:spPr>
          <a:xfrm>
            <a:off x="360000" y="1800000"/>
            <a:ext cx="10411094" cy="4140000"/>
          </a:xfrm>
        </p:spPr>
        <p:txBody>
          <a:bodyPr/>
          <a:lstStyle/>
          <a:p>
            <a:r>
              <a:rPr lang="en-GB" dirty="0"/>
              <a:t>If any test shows a failure to comply:</a:t>
            </a:r>
          </a:p>
          <a:p>
            <a:pPr marL="342900" indent="-342900">
              <a:buFont typeface="Arial" panose="020B0604020202020204" pitchFamily="34" charset="0"/>
              <a:buChar char="•"/>
            </a:pPr>
            <a:r>
              <a:rPr lang="en-GB" dirty="0"/>
              <a:t>that test shall be repeated after the fault has been rectified</a:t>
            </a:r>
          </a:p>
          <a:p>
            <a:pPr marL="342900" indent="-342900">
              <a:buFont typeface="Arial" panose="020B0604020202020204" pitchFamily="34" charset="0"/>
              <a:buChar char="•"/>
            </a:pPr>
            <a:r>
              <a:rPr lang="en-GB" dirty="0"/>
              <a:t>any preceding test that may have been influenced by the fault shall also be repeated.</a:t>
            </a:r>
          </a:p>
        </p:txBody>
      </p:sp>
    </p:spTree>
    <p:extLst>
      <p:ext uri="{BB962C8B-B14F-4D97-AF65-F5344CB8AC3E}">
        <p14:creationId xmlns:p14="http://schemas.microsoft.com/office/powerpoint/2010/main" val="337181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66D9-6E7E-3D0C-F364-C25E89D771A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4EE7F67-4EE5-5082-C6A0-BC8C20BD2F1D}"/>
              </a:ext>
            </a:extLst>
          </p:cNvPr>
          <p:cNvSpPr>
            <a:spLocks noGrp="1"/>
          </p:cNvSpPr>
          <p:nvPr>
            <p:ph type="title"/>
          </p:nvPr>
        </p:nvSpPr>
        <p:spPr>
          <a:xfrm>
            <a:off x="252000" y="959222"/>
            <a:ext cx="11628452" cy="646331"/>
          </a:xfrm>
        </p:spPr>
        <p:txBody>
          <a:bodyPr/>
          <a:lstStyle/>
          <a:p>
            <a:r>
              <a:rPr lang="en-GB" dirty="0"/>
              <a:t>Checking and calibrating test instruments</a:t>
            </a:r>
          </a:p>
        </p:txBody>
      </p:sp>
      <p:sp>
        <p:nvSpPr>
          <p:cNvPr id="6" name="TextBox 5">
            <a:extLst>
              <a:ext uri="{FF2B5EF4-FFF2-40B4-BE49-F238E27FC236}">
                <a16:creationId xmlns:a16="http://schemas.microsoft.com/office/drawing/2014/main" id="{7D5069C0-7C8A-39AC-FACD-F3764C7F6672}"/>
              </a:ext>
            </a:extLst>
          </p:cNvPr>
          <p:cNvSpPr txBox="1"/>
          <p:nvPr/>
        </p:nvSpPr>
        <p:spPr>
          <a:xfrm>
            <a:off x="320189" y="1760542"/>
            <a:ext cx="11560263" cy="4524315"/>
          </a:xfrm>
          <a:prstGeom prst="rect">
            <a:avLst/>
          </a:prstGeom>
          <a:noFill/>
        </p:spPr>
        <p:txBody>
          <a:bodyPr wrap="square" lIns="91440" tIns="45720" rIns="91440" bIns="45720" anchor="t">
            <a:spAutoFit/>
          </a:bodyPr>
          <a:lstStyle/>
          <a:p>
            <a:r>
              <a:rPr lang="en-GB" sz="2400" dirty="0"/>
              <a:t>Test instruments are essential for ensuring electrical installations are safe and meet BS 7671 regulations. All test instruments must be regularly checked and calibrated.</a:t>
            </a:r>
          </a:p>
          <a:p>
            <a:r>
              <a:rPr lang="en-GB" sz="2400" dirty="0"/>
              <a:t> </a:t>
            </a:r>
          </a:p>
          <a:p>
            <a:pPr marL="342900" indent="-342900">
              <a:buClr>
                <a:srgbClr val="000000"/>
              </a:buClr>
              <a:buFont typeface="Arial" panose="020B0604020202020204" pitchFamily="34" charset="0"/>
              <a:buChar char="•"/>
            </a:pPr>
            <a:r>
              <a:rPr lang="en-GB" sz="2400" dirty="0"/>
              <a:t>Check the test leads for damage (no cuts, cracks, or exposed wires).</a:t>
            </a:r>
          </a:p>
          <a:p>
            <a:pPr marL="342900" indent="-342900">
              <a:buClr>
                <a:srgbClr val="000000"/>
              </a:buClr>
              <a:buFont typeface="Arial" panose="020B0604020202020204" pitchFamily="34" charset="0"/>
              <a:buChar char="•"/>
            </a:pPr>
            <a:r>
              <a:rPr lang="en-GB" sz="2400" dirty="0"/>
              <a:t>Ensure test probes meet GS38 safety standards for circuits over 50V AC.</a:t>
            </a:r>
          </a:p>
          <a:p>
            <a:pPr marL="342900" indent="-342900">
              <a:buClr>
                <a:srgbClr val="000000"/>
              </a:buClr>
              <a:buFont typeface="Arial" panose="020B0604020202020204" pitchFamily="34" charset="0"/>
              <a:buChar char="•"/>
            </a:pPr>
            <a:r>
              <a:rPr lang="en-GB" sz="2400" dirty="0">
                <a:latin typeface="Arial"/>
                <a:ea typeface="ＭＳ Ｐゴシック"/>
              </a:rPr>
              <a:t>Check and replace batteries if needed - Low battery power can cause incorrect readings.</a:t>
            </a:r>
          </a:p>
          <a:p>
            <a:pPr marL="342900" indent="-342900">
              <a:buClr>
                <a:srgbClr val="000000"/>
              </a:buClr>
              <a:buFont typeface="Arial" panose="020B0604020202020204" pitchFamily="34" charset="0"/>
              <a:buChar char="•"/>
            </a:pPr>
            <a:r>
              <a:rPr lang="en-GB" sz="2400" dirty="0"/>
              <a:t>Before use, test leads should be zeroed to eliminate errors in resistance readings. </a:t>
            </a:r>
          </a:p>
          <a:p>
            <a:pPr marL="342900" indent="-342900">
              <a:buClr>
                <a:srgbClr val="000000"/>
              </a:buClr>
              <a:buFont typeface="Arial" panose="020B0604020202020204" pitchFamily="34" charset="0"/>
              <a:buChar char="•"/>
            </a:pPr>
            <a:r>
              <a:rPr lang="en-GB" sz="2400" dirty="0"/>
              <a:t>Instruments should be professionally calibrated at n accordance with the manufacturer’s instructions taking usage into account.</a:t>
            </a:r>
          </a:p>
          <a:p>
            <a:pPr marL="342900" indent="-342900">
              <a:buClr>
                <a:schemeClr val="accent2"/>
              </a:buClr>
              <a:buFont typeface="Arial" panose="020B0604020202020204" pitchFamily="34" charset="0"/>
              <a:buChar char="•"/>
            </a:pPr>
            <a:endParaRPr lang="en-GB" sz="2400" dirty="0"/>
          </a:p>
        </p:txBody>
      </p:sp>
    </p:spTree>
    <p:extLst>
      <p:ext uri="{BB962C8B-B14F-4D97-AF65-F5344CB8AC3E}">
        <p14:creationId xmlns:p14="http://schemas.microsoft.com/office/powerpoint/2010/main" val="1727655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F35F2-E621-94AE-1BE3-9181D664914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F6146C-D90A-142D-7EB4-6B90FAA24F0B}"/>
              </a:ext>
            </a:extLst>
          </p:cNvPr>
          <p:cNvSpPr>
            <a:spLocks noGrp="1"/>
          </p:cNvSpPr>
          <p:nvPr>
            <p:ph type="title"/>
          </p:nvPr>
        </p:nvSpPr>
        <p:spPr>
          <a:xfrm>
            <a:off x="252000" y="959222"/>
            <a:ext cx="11628452" cy="646331"/>
          </a:xfrm>
        </p:spPr>
        <p:txBody>
          <a:bodyPr/>
          <a:lstStyle/>
          <a:p>
            <a:r>
              <a:rPr lang="en-GB" dirty="0"/>
              <a:t>Low-resistance ohmmeters</a:t>
            </a:r>
          </a:p>
        </p:txBody>
      </p:sp>
      <p:sp>
        <p:nvSpPr>
          <p:cNvPr id="4" name="Content Placeholder 3">
            <a:extLst>
              <a:ext uri="{FF2B5EF4-FFF2-40B4-BE49-F238E27FC236}">
                <a16:creationId xmlns:a16="http://schemas.microsoft.com/office/drawing/2014/main" id="{B44C4D02-0B03-7027-04EF-0F7CAA95CAF8}"/>
              </a:ext>
            </a:extLst>
          </p:cNvPr>
          <p:cNvSpPr>
            <a:spLocks noGrp="1"/>
          </p:cNvSpPr>
          <p:nvPr>
            <p:ph sz="quarter" idx="10"/>
          </p:nvPr>
        </p:nvSpPr>
        <p:spPr>
          <a:xfrm>
            <a:off x="360000" y="1800000"/>
            <a:ext cx="10276624" cy="4140000"/>
          </a:xfrm>
        </p:spPr>
        <p:txBody>
          <a:bodyPr/>
          <a:lstStyle/>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The instrument used for low-resistance tests may be either a specialised low-resistance ohmmeter or the continuity range of an insulation and continuity tester.</a:t>
            </a:r>
          </a:p>
          <a:p>
            <a:pPr marL="342900" indent="-342900">
              <a:lnSpc>
                <a:spcPct val="100000"/>
              </a:lnSpc>
              <a:spcBef>
                <a:spcPts val="1330"/>
              </a:spcBef>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The test current may be DC or AC. It is recommended that it be derived from a source with a no-load voltage between </a:t>
            </a:r>
            <a:r>
              <a:rPr lang="en-GB" i="1" dirty="0">
                <a:solidFill>
                  <a:srgbClr val="000000"/>
                </a:solidFill>
                <a:latin typeface="Arial" panose="020B0604020202020204" pitchFamily="34" charset="0"/>
                <a:cs typeface="Arial" panose="020B0604020202020204" pitchFamily="34" charset="0"/>
              </a:rPr>
              <a:t>4V</a:t>
            </a:r>
            <a:r>
              <a:rPr lang="en-GB" b="1" dirty="0">
                <a:solidFill>
                  <a:srgbClr val="000000"/>
                </a:solidFill>
                <a:latin typeface="Arial" panose="020B0604020202020204" pitchFamily="34" charset="0"/>
                <a:cs typeface="Arial" panose="020B0604020202020204" pitchFamily="34" charset="0"/>
              </a:rPr>
              <a:t> </a:t>
            </a:r>
            <a:r>
              <a:rPr lang="en-GB" dirty="0">
                <a:solidFill>
                  <a:srgbClr val="000000"/>
                </a:solidFill>
                <a:latin typeface="Arial" panose="020B0604020202020204" pitchFamily="34" charset="0"/>
                <a:cs typeface="Arial" panose="020B0604020202020204" pitchFamily="34" charset="0"/>
              </a:rPr>
              <a:t>and</a:t>
            </a:r>
            <a:r>
              <a:rPr lang="en-GB" b="1" dirty="0">
                <a:solidFill>
                  <a:srgbClr val="000000"/>
                </a:solidFill>
                <a:latin typeface="Arial" panose="020B0604020202020204" pitchFamily="34" charset="0"/>
                <a:cs typeface="Arial" panose="020B0604020202020204" pitchFamily="34" charset="0"/>
              </a:rPr>
              <a:t> </a:t>
            </a:r>
            <a:r>
              <a:rPr lang="en-GB" i="1" dirty="0">
                <a:solidFill>
                  <a:srgbClr val="000000"/>
                </a:solidFill>
                <a:latin typeface="Arial" panose="020B0604020202020204" pitchFamily="34" charset="0"/>
                <a:cs typeface="Arial" panose="020B0604020202020204" pitchFamily="34" charset="0"/>
              </a:rPr>
              <a:t>24V</a:t>
            </a:r>
            <a:r>
              <a:rPr lang="en-GB" dirty="0">
                <a:solidFill>
                  <a:srgbClr val="000000"/>
                </a:solidFill>
                <a:latin typeface="Arial" panose="020B0604020202020204" pitchFamily="34" charset="0"/>
                <a:cs typeface="Arial" panose="020B0604020202020204" pitchFamily="34" charset="0"/>
              </a:rPr>
              <a:t> and a current not less than </a:t>
            </a:r>
            <a:r>
              <a:rPr lang="en-GB" i="1" dirty="0">
                <a:solidFill>
                  <a:srgbClr val="000000"/>
                </a:solidFill>
                <a:latin typeface="Arial" panose="020B0604020202020204" pitchFamily="34" charset="0"/>
                <a:cs typeface="Arial" panose="020B0604020202020204" pitchFamily="34" charset="0"/>
              </a:rPr>
              <a:t>200mA.</a:t>
            </a:r>
          </a:p>
          <a:p>
            <a:pPr marL="342900" indent="-342900">
              <a:lnSpc>
                <a:spcPct val="100000"/>
              </a:lnSpc>
              <a:spcBef>
                <a:spcPts val="1330"/>
              </a:spcBef>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For digital instruments, the measuring range should cover the span 0.2 ohm to 2 ohms, with a resolution of at least 0.01 ohm. This means that the instrument can </a:t>
            </a:r>
            <a:r>
              <a:rPr lang="en-GB" dirty="0">
                <a:latin typeface="Arial" panose="020B0604020202020204" pitchFamily="34" charset="0"/>
                <a:cs typeface="Arial" panose="020B0604020202020204" pitchFamily="34" charset="0"/>
              </a:rPr>
              <a:t>measure in increments of 1/100th of an ohm.</a:t>
            </a:r>
          </a:p>
          <a:p>
            <a:pPr algn="l"/>
            <a:endParaRPr lang="en-GB" dirty="0"/>
          </a:p>
        </p:txBody>
      </p:sp>
    </p:spTree>
    <p:extLst>
      <p:ext uri="{BB962C8B-B14F-4D97-AF65-F5344CB8AC3E}">
        <p14:creationId xmlns:p14="http://schemas.microsoft.com/office/powerpoint/2010/main" val="1488079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8060E-3711-1BB2-ED26-417A831DDD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8E47D48-FC3C-5194-13B9-BC962182344B}"/>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mj-lt"/>
                <a:cs typeface="+mj-lt"/>
              </a:rPr>
              <a:t>Insulation resistance meter</a:t>
            </a:r>
            <a:endParaRPr lang="en-US"/>
          </a:p>
        </p:txBody>
      </p:sp>
      <p:sp>
        <p:nvSpPr>
          <p:cNvPr id="6" name="TextBox 5">
            <a:extLst>
              <a:ext uri="{FF2B5EF4-FFF2-40B4-BE49-F238E27FC236}">
                <a16:creationId xmlns:a16="http://schemas.microsoft.com/office/drawing/2014/main" id="{20B99FAF-1845-94FB-F52B-893D722F198B}"/>
              </a:ext>
            </a:extLst>
          </p:cNvPr>
          <p:cNvSpPr txBox="1"/>
          <p:nvPr/>
        </p:nvSpPr>
        <p:spPr>
          <a:xfrm>
            <a:off x="320189" y="1760542"/>
            <a:ext cx="11150151" cy="4524315"/>
          </a:xfrm>
          <a:prstGeom prst="rect">
            <a:avLst/>
          </a:prstGeom>
          <a:noFill/>
        </p:spPr>
        <p:txBody>
          <a:bodyPr wrap="square">
            <a:spAutoFit/>
          </a:bodyPr>
          <a:lstStyle/>
          <a:p>
            <a:r>
              <a:rPr lang="en-GB" sz="2400" dirty="0"/>
              <a:t>The instrument used should be capable of developing the test voltage required across the load.</a:t>
            </a:r>
          </a:p>
          <a:p>
            <a:pPr marL="342900" indent="-342900">
              <a:buClr>
                <a:srgbClr val="000000"/>
              </a:buClr>
              <a:buFont typeface="Arial" panose="020B0604020202020204" pitchFamily="34" charset="0"/>
              <a:buChar char="•"/>
            </a:pPr>
            <a:endParaRPr lang="en-GB" sz="2400" dirty="0"/>
          </a:p>
          <a:p>
            <a:pPr marL="342900" indent="-342900">
              <a:buClr>
                <a:srgbClr val="000000"/>
              </a:buClr>
              <a:buFont typeface="Arial" panose="020B0604020202020204" pitchFamily="34" charset="0"/>
              <a:buChar char="•"/>
            </a:pPr>
            <a:r>
              <a:rPr lang="en-GB" sz="2400" dirty="0"/>
              <a:t>250V DC for SELV and PELV circuits</a:t>
            </a:r>
          </a:p>
          <a:p>
            <a:pPr marL="342900" indent="-342900">
              <a:buClr>
                <a:srgbClr val="000000"/>
              </a:buClr>
              <a:buFont typeface="Arial" panose="020B0604020202020204" pitchFamily="34" charset="0"/>
              <a:buChar char="•"/>
            </a:pPr>
            <a:r>
              <a:rPr lang="en-GB" sz="2400" dirty="0"/>
              <a:t>500V DC for all circuits rated up to and including 500V, but excluding extra-low voltage circuits mentioned above</a:t>
            </a:r>
          </a:p>
          <a:p>
            <a:pPr marL="342900" indent="-342900">
              <a:buClr>
                <a:srgbClr val="000000"/>
              </a:buClr>
              <a:buFont typeface="Arial" panose="020B0604020202020204" pitchFamily="34" charset="0"/>
              <a:buChar char="•"/>
            </a:pPr>
            <a:r>
              <a:rPr lang="en-GB" sz="2400" dirty="0"/>
              <a:t>1,000V DC for circuits rated above 500V up to 1,000V.</a:t>
            </a:r>
          </a:p>
          <a:p>
            <a:pPr marL="342900" indent="-342900">
              <a:buClr>
                <a:schemeClr val="accent2"/>
              </a:buClr>
              <a:buFont typeface="Arial" panose="020B0604020202020204" pitchFamily="34" charset="0"/>
              <a:buChar char="•"/>
            </a:pPr>
            <a:endParaRPr lang="en-GB" sz="2400" dirty="0"/>
          </a:p>
          <a:p>
            <a:pPr>
              <a:buClr>
                <a:schemeClr val="accent2"/>
              </a:buClr>
            </a:pPr>
            <a:r>
              <a:rPr lang="en-GB" sz="2400" dirty="0"/>
              <a:t>The tester must be capable of supplying an output current of 1mA at the required test voltage.</a:t>
            </a:r>
          </a:p>
          <a:p>
            <a:pPr>
              <a:buClr>
                <a:schemeClr val="accent2"/>
              </a:buClr>
            </a:pPr>
            <a:endParaRPr lang="en-GB" sz="2400" dirty="0"/>
          </a:p>
          <a:p>
            <a:pPr>
              <a:buClr>
                <a:schemeClr val="accent2"/>
              </a:buClr>
            </a:pPr>
            <a:endParaRPr lang="en-GB" sz="2400" dirty="0"/>
          </a:p>
        </p:txBody>
      </p:sp>
    </p:spTree>
    <p:extLst>
      <p:ext uri="{BB962C8B-B14F-4D97-AF65-F5344CB8AC3E}">
        <p14:creationId xmlns:p14="http://schemas.microsoft.com/office/powerpoint/2010/main" val="1791111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Why do you think tests must be carried out in a specific sequence during initial verification?</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81E46-DBEE-1E98-A5F5-2FCB15C67C2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CDE00C-CB28-80EE-7AB6-8D1AB21F2874}"/>
              </a:ext>
            </a:extLst>
          </p:cNvPr>
          <p:cNvSpPr>
            <a:spLocks noGrp="1"/>
          </p:cNvSpPr>
          <p:nvPr>
            <p:ph type="title"/>
          </p:nvPr>
        </p:nvSpPr>
        <p:spPr>
          <a:xfrm>
            <a:off x="252000" y="959222"/>
            <a:ext cx="11628452" cy="646331"/>
          </a:xfrm>
        </p:spPr>
        <p:txBody>
          <a:bodyPr/>
          <a:lstStyle/>
          <a:p>
            <a:r>
              <a:rPr lang="en-GB" dirty="0"/>
              <a:t>Earth fault loop impedance testers</a:t>
            </a:r>
          </a:p>
        </p:txBody>
      </p:sp>
      <p:sp>
        <p:nvSpPr>
          <p:cNvPr id="4" name="Content Placeholder 3">
            <a:extLst>
              <a:ext uri="{FF2B5EF4-FFF2-40B4-BE49-F238E27FC236}">
                <a16:creationId xmlns:a16="http://schemas.microsoft.com/office/drawing/2014/main" id="{12288C96-2D7B-5681-34AD-6BFA6EDFF2D8}"/>
              </a:ext>
            </a:extLst>
          </p:cNvPr>
          <p:cNvSpPr>
            <a:spLocks noGrp="1"/>
          </p:cNvSpPr>
          <p:nvPr>
            <p:ph sz="quarter" idx="10"/>
          </p:nvPr>
        </p:nvSpPr>
        <p:spPr>
          <a:xfrm>
            <a:off x="276738" y="1728621"/>
            <a:ext cx="10818616" cy="4211379"/>
          </a:xfrm>
        </p:spPr>
        <p:txBody>
          <a:bodyPr/>
          <a:lstStyle/>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These instruments operate by circulating a current from the line conductor into the protective earth. This will raise the potential of the protective earth system.</a:t>
            </a:r>
          </a:p>
          <a:p>
            <a:pPr marL="342900" indent="-342900">
              <a:lnSpc>
                <a:spcPct val="100000"/>
              </a:lnSpc>
              <a:spcBef>
                <a:spcPts val="1330"/>
              </a:spcBef>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For circuits rated up to 50A, a phase-earth loop tester with a resolution of 0.01 ohm should be adequate.</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Instruments conforming to BS EN 61557-3 will fulfil the above requirements.</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These instruments may also offer additional facilities for measuring prospective short-circuit currents.</a:t>
            </a:r>
          </a:p>
        </p:txBody>
      </p:sp>
      <p:sp>
        <p:nvSpPr>
          <p:cNvPr id="5" name="Oval 4">
            <a:extLst>
              <a:ext uri="{FF2B5EF4-FFF2-40B4-BE49-F238E27FC236}">
                <a16:creationId xmlns:a16="http://schemas.microsoft.com/office/drawing/2014/main" id="{0017038C-C527-6A81-3348-C435BE713174}"/>
              </a:ext>
            </a:extLst>
          </p:cNvPr>
          <p:cNvSpPr/>
          <p:nvPr/>
        </p:nvSpPr>
        <p:spPr>
          <a:xfrm rot="600950">
            <a:off x="10550216" y="3817675"/>
            <a:ext cx="1689409" cy="609185"/>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sz="2660"/>
          </a:p>
        </p:txBody>
      </p:sp>
    </p:spTree>
    <p:extLst>
      <p:ext uri="{BB962C8B-B14F-4D97-AF65-F5344CB8AC3E}">
        <p14:creationId xmlns:p14="http://schemas.microsoft.com/office/powerpoint/2010/main" val="2179177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DEAD2-75F0-47AF-B548-9A59683102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607C06-EC1D-85D4-D092-10C0F76C1F23}"/>
              </a:ext>
            </a:extLst>
          </p:cNvPr>
          <p:cNvSpPr>
            <a:spLocks noGrp="1"/>
          </p:cNvSpPr>
          <p:nvPr>
            <p:ph type="title"/>
          </p:nvPr>
        </p:nvSpPr>
        <p:spPr>
          <a:xfrm>
            <a:off x="252000" y="959222"/>
            <a:ext cx="11628452" cy="646331"/>
          </a:xfrm>
        </p:spPr>
        <p:txBody>
          <a:bodyPr/>
          <a:lstStyle/>
          <a:p>
            <a:r>
              <a:rPr lang="en-GB" dirty="0"/>
              <a:t>RCD testers</a:t>
            </a:r>
          </a:p>
        </p:txBody>
      </p:sp>
      <p:sp>
        <p:nvSpPr>
          <p:cNvPr id="4" name="Content Placeholder 3">
            <a:extLst>
              <a:ext uri="{FF2B5EF4-FFF2-40B4-BE49-F238E27FC236}">
                <a16:creationId xmlns:a16="http://schemas.microsoft.com/office/drawing/2014/main" id="{129DFAB4-C7A1-E76A-63DB-55443DEF8422}"/>
              </a:ext>
            </a:extLst>
          </p:cNvPr>
          <p:cNvSpPr>
            <a:spLocks noGrp="1"/>
          </p:cNvSpPr>
          <p:nvPr>
            <p:ph sz="quarter" idx="10"/>
          </p:nvPr>
        </p:nvSpPr>
        <p:spPr>
          <a:xfrm>
            <a:off x="360000" y="1800000"/>
            <a:ext cx="10881741" cy="4140000"/>
          </a:xfrm>
        </p:spPr>
        <p:txBody>
          <a:bodyPr/>
          <a:lstStyle/>
          <a:p>
            <a:pPr marL="342900" indent="-342900" algn="l">
              <a:buFont typeface="Arial" panose="020B0604020202020204" pitchFamily="34" charset="0"/>
              <a:buChar char="•"/>
            </a:pPr>
            <a:r>
              <a:rPr lang="en-GB" b="0" i="0" dirty="0">
                <a:effectLst/>
                <a:latin typeface="Arial"/>
                <a:cs typeface="Arial"/>
              </a:rPr>
              <a:t>The test instrument should be capable of applying the full range of test current to an in-service accuracy as given in BS EN 61557-6. </a:t>
            </a:r>
          </a:p>
          <a:p>
            <a:pPr marL="342900" indent="-342900" algn="l">
              <a:buFont typeface="Arial" panose="020B0604020202020204" pitchFamily="34" charset="0"/>
              <a:buChar char="•"/>
            </a:pPr>
            <a:r>
              <a:rPr lang="en-GB" b="0" i="0" dirty="0">
                <a:effectLst/>
                <a:latin typeface="Arial"/>
                <a:cs typeface="Arial"/>
              </a:rPr>
              <a:t>This in-service reading accuracy will include the effects of voltage variations around the nominal voltage of the tester.</a:t>
            </a:r>
          </a:p>
          <a:p>
            <a:pPr marL="342900" indent="-342900" algn="l">
              <a:buFont typeface="Arial" panose="020B0604020202020204" pitchFamily="34" charset="0"/>
              <a:buChar char="•"/>
            </a:pPr>
            <a:r>
              <a:rPr lang="en-GB" b="0" i="0" dirty="0">
                <a:effectLst/>
                <a:latin typeface="Arial"/>
                <a:cs typeface="Arial"/>
              </a:rPr>
              <a:t>To check RCD operation and to minimise danger during the test, the test current should be applied for no longer than two seconds (&gt;1999mSeconds).</a:t>
            </a:r>
          </a:p>
          <a:p>
            <a:pPr algn="l"/>
            <a:endParaRPr lang="en-GB" b="0" i="0" dirty="0">
              <a:effectLst/>
              <a:latin typeface="Arial"/>
              <a:cs typeface="Arial"/>
            </a:endParaRPr>
          </a:p>
          <a:p>
            <a:pPr algn="l"/>
            <a:endParaRPr lang="en-GB" dirty="0"/>
          </a:p>
        </p:txBody>
      </p:sp>
    </p:spTree>
    <p:extLst>
      <p:ext uri="{BB962C8B-B14F-4D97-AF65-F5344CB8AC3E}">
        <p14:creationId xmlns:p14="http://schemas.microsoft.com/office/powerpoint/2010/main" val="2304788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7D229-8C26-7E0B-E5BA-25F8CFAD38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2B0A6D0-E13A-52F4-C5C4-9D39B13331FA}"/>
              </a:ext>
            </a:extLst>
          </p:cNvPr>
          <p:cNvSpPr>
            <a:spLocks noGrp="1"/>
          </p:cNvSpPr>
          <p:nvPr>
            <p:ph type="title"/>
          </p:nvPr>
        </p:nvSpPr>
        <p:spPr>
          <a:xfrm>
            <a:off x="252000" y="959222"/>
            <a:ext cx="11628452" cy="646331"/>
          </a:xfrm>
        </p:spPr>
        <p:txBody>
          <a:bodyPr/>
          <a:lstStyle/>
          <a:p>
            <a:r>
              <a:rPr lang="en-GB" dirty="0"/>
              <a:t>Identifying the correct scale or setting</a:t>
            </a:r>
          </a:p>
        </p:txBody>
      </p:sp>
      <p:sp>
        <p:nvSpPr>
          <p:cNvPr id="4" name="Content Placeholder 3">
            <a:extLst>
              <a:ext uri="{FF2B5EF4-FFF2-40B4-BE49-F238E27FC236}">
                <a16:creationId xmlns:a16="http://schemas.microsoft.com/office/drawing/2014/main" id="{6E352807-274B-B7C2-FC52-70CE22256A65}"/>
              </a:ext>
            </a:extLst>
          </p:cNvPr>
          <p:cNvSpPr>
            <a:spLocks noGrp="1"/>
          </p:cNvSpPr>
          <p:nvPr>
            <p:ph sz="quarter" idx="10"/>
          </p:nvPr>
        </p:nvSpPr>
        <p:spPr>
          <a:xfrm>
            <a:off x="360001" y="1800000"/>
            <a:ext cx="11231364" cy="4140000"/>
          </a:xfrm>
        </p:spPr>
        <p:txBody>
          <a:bodyPr/>
          <a:lstStyle/>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When measuring resistances, we need to use the ohm scale.</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When measuring insulation resistance, we need to use the meg ohm scale and set the voltage at the necessary level for the circuit being tested. </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When measuring earth loop impedance, it would be set on the loop (ohm) range.</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When measuring prospective fault current, the instrument would be set on both the loop (L–E) and line (L–N) settings, and the current values would be read from the instrument. Values will be documented in kilo amps; 500 amps would be 0.5kA.</a:t>
            </a:r>
          </a:p>
        </p:txBody>
      </p:sp>
    </p:spTree>
    <p:extLst>
      <p:ext uri="{BB962C8B-B14F-4D97-AF65-F5344CB8AC3E}">
        <p14:creationId xmlns:p14="http://schemas.microsoft.com/office/powerpoint/2010/main" val="138125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8EEB9-D371-3A16-974D-E73280CA283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52B4A4F-4220-ACE8-4D3A-1B0DADC5ADA4}"/>
              </a:ext>
            </a:extLst>
          </p:cNvPr>
          <p:cNvSpPr>
            <a:spLocks noGrp="1"/>
          </p:cNvSpPr>
          <p:nvPr>
            <p:ph type="title"/>
          </p:nvPr>
        </p:nvSpPr>
        <p:spPr>
          <a:xfrm>
            <a:off x="252000" y="959222"/>
            <a:ext cx="11628452" cy="646331"/>
          </a:xfrm>
        </p:spPr>
        <p:txBody>
          <a:bodyPr/>
          <a:lstStyle/>
          <a:p>
            <a:r>
              <a:rPr lang="en-GB" dirty="0"/>
              <a:t>Checks for test instruments</a:t>
            </a:r>
          </a:p>
        </p:txBody>
      </p:sp>
      <p:sp>
        <p:nvSpPr>
          <p:cNvPr id="4" name="Content Placeholder 3">
            <a:extLst>
              <a:ext uri="{FF2B5EF4-FFF2-40B4-BE49-F238E27FC236}">
                <a16:creationId xmlns:a16="http://schemas.microsoft.com/office/drawing/2014/main" id="{E9E972FD-0AD5-CDAE-CD3A-7673E7D46476}"/>
              </a:ext>
            </a:extLst>
          </p:cNvPr>
          <p:cNvSpPr>
            <a:spLocks noGrp="1"/>
          </p:cNvSpPr>
          <p:nvPr>
            <p:ph sz="quarter" idx="10"/>
          </p:nvPr>
        </p:nvSpPr>
        <p:spPr>
          <a:xfrm>
            <a:off x="360000" y="1800000"/>
            <a:ext cx="11352388" cy="4140000"/>
          </a:xfrm>
        </p:spPr>
        <p:txBody>
          <a:bodyPr/>
          <a:lstStyle/>
          <a:p>
            <a:pPr marL="228011" indent="-228011">
              <a:lnSpc>
                <a:spcPct val="100000"/>
              </a:lnSpc>
              <a:spcBef>
                <a:spcPts val="1330"/>
              </a:spcBef>
              <a:buClr>
                <a:srgbClr val="000000"/>
              </a:buClr>
              <a:buFont typeface="Arial" panose="020B0604020202020204" pitchFamily="34" charset="0"/>
              <a:buChar char="•"/>
            </a:pPr>
            <a:r>
              <a:rPr lang="en-GB" dirty="0"/>
              <a:t>Checks are required to prove that test instruments are safe and functioning correctly.</a:t>
            </a:r>
            <a:endParaRPr lang="en-GB" dirty="0">
              <a:latin typeface="Arial" panose="020B0604020202020204" pitchFamily="34" charset="0"/>
              <a:cs typeface="Arial" panose="020B0604020202020204" pitchFamily="34" charset="0"/>
            </a:endParaRPr>
          </a:p>
          <a:p>
            <a:pPr marL="228011" indent="-228011">
              <a:lnSpc>
                <a:spcPct val="100000"/>
              </a:lnSpc>
              <a:spcBef>
                <a:spcPts val="1330"/>
              </a:spcBef>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Before use, visually check that both the instrument and the test leads are in good order. Calibration certificates and expiry dates should also be checked.</a:t>
            </a:r>
          </a:p>
          <a:p>
            <a:pPr marL="228011" indent="-228011">
              <a:lnSpc>
                <a:spcPct val="100000"/>
              </a:lnSpc>
              <a:spcBef>
                <a:spcPts val="1330"/>
              </a:spcBef>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Any leads used on circuits above 50V AC need to be of a GS38 standard, and they should be checked for cracks or damage before use.</a:t>
            </a:r>
          </a:p>
          <a:p>
            <a:pPr marL="228011" indent="-228011">
              <a:lnSpc>
                <a:spcPct val="100000"/>
              </a:lnSpc>
              <a:spcBef>
                <a:spcPts val="1330"/>
              </a:spcBef>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If any instrument seems damaged or not maintained in good order, it should be removed from service and checked for accuracy/repair.</a:t>
            </a:r>
          </a:p>
          <a:p>
            <a:pPr algn="l">
              <a:lnSpc>
                <a:spcPct val="100000"/>
              </a:lnSpc>
              <a:buClr>
                <a:srgbClr val="000000"/>
              </a:buClr>
            </a:pPr>
            <a:endParaRPr lang="en-GB" dirty="0"/>
          </a:p>
        </p:txBody>
      </p:sp>
    </p:spTree>
    <p:extLst>
      <p:ext uri="{BB962C8B-B14F-4D97-AF65-F5344CB8AC3E}">
        <p14:creationId xmlns:p14="http://schemas.microsoft.com/office/powerpoint/2010/main" val="4135990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948B2-06CD-30DC-20B2-E15AD98564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BBE4CDF-2D55-B047-358E-65E72CF46342}"/>
              </a:ext>
            </a:extLst>
          </p:cNvPr>
          <p:cNvSpPr>
            <a:spLocks noGrp="1"/>
          </p:cNvSpPr>
          <p:nvPr>
            <p:ph type="title"/>
          </p:nvPr>
        </p:nvSpPr>
        <p:spPr>
          <a:xfrm>
            <a:off x="252000" y="959222"/>
            <a:ext cx="11628452" cy="646331"/>
          </a:xfrm>
        </p:spPr>
        <p:txBody>
          <a:bodyPr/>
          <a:lstStyle/>
          <a:p>
            <a:r>
              <a:rPr lang="en-GB" dirty="0"/>
              <a:t>Calibration</a:t>
            </a:r>
          </a:p>
        </p:txBody>
      </p:sp>
      <p:sp>
        <p:nvSpPr>
          <p:cNvPr id="4" name="Content Placeholder 3">
            <a:extLst>
              <a:ext uri="{FF2B5EF4-FFF2-40B4-BE49-F238E27FC236}">
                <a16:creationId xmlns:a16="http://schemas.microsoft.com/office/drawing/2014/main" id="{91822A39-ABAF-58B0-1983-E6588980626B}"/>
              </a:ext>
            </a:extLst>
          </p:cNvPr>
          <p:cNvSpPr>
            <a:spLocks noGrp="1"/>
          </p:cNvSpPr>
          <p:nvPr>
            <p:ph sz="quarter" idx="10"/>
          </p:nvPr>
        </p:nvSpPr>
        <p:spPr>
          <a:xfrm>
            <a:off x="360000" y="1800000"/>
            <a:ext cx="10330412" cy="4140000"/>
          </a:xfrm>
        </p:spPr>
        <p:txBody>
          <a:bodyPr/>
          <a:lstStyle/>
          <a:p>
            <a:pPr marL="342900" indent="-342900" algn="l">
              <a:buFont typeface="Arial" panose="020B0604020202020204" pitchFamily="34" charset="0"/>
              <a:buChar char="•"/>
            </a:pPr>
            <a:r>
              <a:rPr lang="en-GB" b="0" i="0" dirty="0">
                <a:effectLst/>
                <a:latin typeface="Arial"/>
                <a:cs typeface="Arial"/>
              </a:rPr>
              <a:t>It is not a requirement to have instruments calibrated on an annual basis.</a:t>
            </a:r>
          </a:p>
          <a:p>
            <a:pPr marL="342900" indent="-342900" algn="l">
              <a:buFont typeface="Arial" panose="020B0604020202020204" pitchFamily="34" charset="0"/>
              <a:buChar char="•"/>
            </a:pPr>
            <a:r>
              <a:rPr lang="en-GB" dirty="0">
                <a:latin typeface="Arial"/>
                <a:cs typeface="Arial"/>
              </a:rPr>
              <a:t>H</a:t>
            </a:r>
            <a:r>
              <a:rPr lang="en-GB" b="0" i="0" dirty="0">
                <a:effectLst/>
                <a:latin typeface="Arial"/>
                <a:cs typeface="Arial"/>
              </a:rPr>
              <a:t>owever, a record must be kept to show that the instruments are regularly checked for accuracy and good condition.</a:t>
            </a:r>
          </a:p>
          <a:p>
            <a:pPr marL="342900" indent="-342900">
              <a:buFont typeface="Arial" panose="020B0604020202020204" pitchFamily="34" charset="0"/>
              <a:buChar char="•"/>
            </a:pPr>
            <a:r>
              <a:rPr lang="en-GB" b="0" i="0" dirty="0">
                <a:effectLst/>
                <a:latin typeface="Arial"/>
                <a:cs typeface="Arial"/>
              </a:rPr>
              <a:t>If </a:t>
            </a:r>
            <a:r>
              <a:rPr lang="en-GB" dirty="0">
                <a:cs typeface="Arial"/>
              </a:rPr>
              <a:t>an instrument requires recalibration for any reason, it should be returned to the </a:t>
            </a:r>
            <a:r>
              <a:rPr lang="en-GB" b="0" i="0" dirty="0">
                <a:effectLst/>
                <a:latin typeface="Arial"/>
                <a:cs typeface="Arial"/>
              </a:rPr>
              <a:t>manufacturer or a calibration specialist.</a:t>
            </a:r>
          </a:p>
          <a:p>
            <a:pPr algn="l"/>
            <a:endParaRPr lang="en-GB" b="0" i="0" dirty="0">
              <a:effectLst/>
              <a:latin typeface="Arial"/>
              <a:cs typeface="Arial"/>
            </a:endParaRPr>
          </a:p>
        </p:txBody>
      </p:sp>
    </p:spTree>
    <p:extLst>
      <p:ext uri="{BB962C8B-B14F-4D97-AF65-F5344CB8AC3E}">
        <p14:creationId xmlns:p14="http://schemas.microsoft.com/office/powerpoint/2010/main" val="1347794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842B4-42E9-6D6B-C1B6-F3A426212D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C659D3D-720F-B26E-C41B-30A867E11620}"/>
              </a:ext>
            </a:extLst>
          </p:cNvPr>
          <p:cNvSpPr>
            <a:spLocks noGrp="1"/>
          </p:cNvSpPr>
          <p:nvPr>
            <p:ph type="title"/>
          </p:nvPr>
        </p:nvSpPr>
        <p:spPr>
          <a:xfrm>
            <a:off x="252000" y="959222"/>
            <a:ext cx="11628452" cy="646331"/>
          </a:xfrm>
        </p:spPr>
        <p:txBody>
          <a:bodyPr/>
          <a:lstStyle/>
          <a:p>
            <a:r>
              <a:rPr lang="en-GB" dirty="0"/>
              <a:t>HSE Guidance GS38</a:t>
            </a:r>
          </a:p>
        </p:txBody>
      </p:sp>
      <p:sp>
        <p:nvSpPr>
          <p:cNvPr id="4" name="Content Placeholder 3">
            <a:extLst>
              <a:ext uri="{FF2B5EF4-FFF2-40B4-BE49-F238E27FC236}">
                <a16:creationId xmlns:a16="http://schemas.microsoft.com/office/drawing/2014/main" id="{3C48572F-8474-CEAF-FA8E-6A8F19DB696C}"/>
              </a:ext>
            </a:extLst>
          </p:cNvPr>
          <p:cNvSpPr>
            <a:spLocks noGrp="1"/>
          </p:cNvSpPr>
          <p:nvPr>
            <p:ph sz="quarter" idx="10"/>
          </p:nvPr>
        </p:nvSpPr>
        <p:spPr>
          <a:xfrm>
            <a:off x="360000" y="1800000"/>
            <a:ext cx="9886659" cy="4140000"/>
          </a:xfrm>
        </p:spPr>
        <p:txBody>
          <a:bodyPr/>
          <a:lstStyle/>
          <a:p>
            <a:pPr marL="342900" indent="-342900">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Before using any test leads, including any probes or clips, ensure they are in good order, are clean and have no cracked or broken insulation. </a:t>
            </a:r>
          </a:p>
          <a:p>
            <a:pPr marL="342900" indent="-342900">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Where appropriate, the guidance given in GS38 should be observed for test leads.</a:t>
            </a:r>
          </a:p>
        </p:txBody>
      </p:sp>
    </p:spTree>
    <p:extLst>
      <p:ext uri="{BB962C8B-B14F-4D97-AF65-F5344CB8AC3E}">
        <p14:creationId xmlns:p14="http://schemas.microsoft.com/office/powerpoint/2010/main" val="2598135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CCDDC-9A9E-158E-71F9-DDA5D553C29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C1E068-CE40-4ACB-04D1-162BCD729CEB}"/>
              </a:ext>
            </a:extLst>
          </p:cNvPr>
          <p:cNvSpPr>
            <a:spLocks noGrp="1"/>
          </p:cNvSpPr>
          <p:nvPr>
            <p:ph type="title"/>
          </p:nvPr>
        </p:nvSpPr>
        <p:spPr>
          <a:xfrm>
            <a:off x="252000" y="959222"/>
            <a:ext cx="11628452" cy="646331"/>
          </a:xfrm>
        </p:spPr>
        <p:txBody>
          <a:bodyPr/>
          <a:lstStyle/>
          <a:p>
            <a:r>
              <a:rPr lang="en-GB" dirty="0"/>
              <a:t>The requirements GS38</a:t>
            </a:r>
          </a:p>
        </p:txBody>
      </p:sp>
      <p:sp>
        <p:nvSpPr>
          <p:cNvPr id="4" name="Content Placeholder 3">
            <a:extLst>
              <a:ext uri="{FF2B5EF4-FFF2-40B4-BE49-F238E27FC236}">
                <a16:creationId xmlns:a16="http://schemas.microsoft.com/office/drawing/2014/main" id="{DEAA381C-3150-E3B1-9F42-92FBE791C156}"/>
              </a:ext>
            </a:extLst>
          </p:cNvPr>
          <p:cNvSpPr>
            <a:spLocks noGrp="1"/>
          </p:cNvSpPr>
          <p:nvPr>
            <p:ph sz="quarter" idx="10"/>
          </p:nvPr>
        </p:nvSpPr>
        <p:spPr>
          <a:xfrm>
            <a:off x="360000" y="1800000"/>
            <a:ext cx="10693482" cy="4140000"/>
          </a:xfrm>
        </p:spPr>
        <p:txBody>
          <a:bodyPr/>
          <a:lstStyle/>
          <a:p>
            <a:pPr marL="398598" indent="-398598">
              <a:lnSpc>
                <a:spcPct val="90000"/>
              </a:lnSpc>
              <a:spcBef>
                <a:spcPts val="931"/>
              </a:spcBef>
              <a:buClr>
                <a:srgbClr val="000000"/>
              </a:buClr>
              <a:buFont typeface="Arial" panose="020B0604020202020204" pitchFamily="34" charset="0"/>
              <a:buChar char="•"/>
            </a:pPr>
            <a:r>
              <a:rPr lang="en-GB" dirty="0">
                <a:cs typeface="Arial"/>
              </a:rPr>
              <a:t>Are adequately insulated (choice of insulating material may be influenced by the environment in which the leads are to be used).</a:t>
            </a:r>
            <a:endParaRPr lang="en-US" sz="3200" dirty="0">
              <a:cs typeface="Arial"/>
            </a:endParaRPr>
          </a:p>
          <a:p>
            <a:pPr marL="398598" indent="-398598">
              <a:lnSpc>
                <a:spcPct val="90000"/>
              </a:lnSpc>
              <a:spcBef>
                <a:spcPts val="931"/>
              </a:spcBef>
              <a:buClr>
                <a:srgbClr val="000000"/>
              </a:buClr>
              <a:buFont typeface="Arial" panose="020B0604020202020204" pitchFamily="34" charset="0"/>
              <a:buChar char="•"/>
            </a:pPr>
            <a:r>
              <a:rPr lang="en-GB" dirty="0">
                <a:cs typeface="Arial"/>
              </a:rPr>
              <a:t>Are coloured so that one lead can be easily distinguished from the other.</a:t>
            </a:r>
          </a:p>
          <a:p>
            <a:pPr marL="398598" indent="-398598">
              <a:lnSpc>
                <a:spcPct val="90000"/>
              </a:lnSpc>
              <a:spcBef>
                <a:spcPts val="931"/>
              </a:spcBef>
              <a:buClr>
                <a:srgbClr val="000000"/>
              </a:buClr>
              <a:buFont typeface="Arial" panose="020B0604020202020204" pitchFamily="34" charset="0"/>
              <a:buChar char="•"/>
            </a:pPr>
            <a:r>
              <a:rPr lang="en-GB" dirty="0">
                <a:cs typeface="Arial"/>
              </a:rPr>
              <a:t>Are flexible and of sufficient capacity for the duty expected of them.</a:t>
            </a:r>
          </a:p>
          <a:p>
            <a:pPr marL="398598" indent="-398598">
              <a:lnSpc>
                <a:spcPct val="90000"/>
              </a:lnSpc>
              <a:spcBef>
                <a:spcPts val="931"/>
              </a:spcBef>
              <a:buClr>
                <a:srgbClr val="000000"/>
              </a:buClr>
              <a:buFont typeface="Arial" panose="020B0604020202020204" pitchFamily="34" charset="0"/>
              <a:buChar char="•"/>
            </a:pPr>
            <a:r>
              <a:rPr lang="en-GB" dirty="0">
                <a:cs typeface="Arial"/>
              </a:rPr>
              <a:t>Are sheathed to protect against mechanical damage.</a:t>
            </a:r>
          </a:p>
          <a:p>
            <a:pPr marL="398598" indent="-398598">
              <a:lnSpc>
                <a:spcPct val="90000"/>
              </a:lnSpc>
              <a:spcBef>
                <a:spcPts val="931"/>
              </a:spcBef>
              <a:buClr>
                <a:srgbClr val="000000"/>
              </a:buClr>
              <a:buFont typeface="Arial" panose="020B0604020202020204" pitchFamily="34" charset="0"/>
              <a:buChar char="•"/>
            </a:pPr>
            <a:r>
              <a:rPr lang="en-GB" dirty="0">
                <a:cs typeface="Arial"/>
              </a:rPr>
              <a:t>Are long enough for the purpose, while not too long so that they are clumsy or unwieldy.</a:t>
            </a:r>
          </a:p>
        </p:txBody>
      </p:sp>
    </p:spTree>
    <p:extLst>
      <p:ext uri="{BB962C8B-B14F-4D97-AF65-F5344CB8AC3E}">
        <p14:creationId xmlns:p14="http://schemas.microsoft.com/office/powerpoint/2010/main" val="1804698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4063B-CBC3-BAB8-7F2E-E84BDB544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543CEF1-E211-965A-11D3-BC85D5AC5323}"/>
              </a:ext>
            </a:extLst>
          </p:cNvPr>
          <p:cNvSpPr>
            <a:spLocks noGrp="1"/>
          </p:cNvSpPr>
          <p:nvPr>
            <p:ph type="title"/>
          </p:nvPr>
        </p:nvSpPr>
        <p:spPr>
          <a:xfrm>
            <a:off x="252000" y="959222"/>
            <a:ext cx="11628452" cy="646331"/>
          </a:xfrm>
        </p:spPr>
        <p:txBody>
          <a:bodyPr/>
          <a:lstStyle/>
          <a:p>
            <a:r>
              <a:rPr lang="en-GB" dirty="0"/>
              <a:t>PPE when conducting live testing</a:t>
            </a:r>
          </a:p>
        </p:txBody>
      </p:sp>
      <p:sp>
        <p:nvSpPr>
          <p:cNvPr id="4" name="Content Placeholder 3">
            <a:extLst>
              <a:ext uri="{FF2B5EF4-FFF2-40B4-BE49-F238E27FC236}">
                <a16:creationId xmlns:a16="http://schemas.microsoft.com/office/drawing/2014/main" id="{9775BD5F-0780-8AE2-F5C3-A057375B6723}"/>
              </a:ext>
            </a:extLst>
          </p:cNvPr>
          <p:cNvSpPr>
            <a:spLocks noGrp="1"/>
          </p:cNvSpPr>
          <p:nvPr>
            <p:ph sz="quarter" idx="10"/>
          </p:nvPr>
        </p:nvSpPr>
        <p:spPr>
          <a:xfrm>
            <a:off x="360000" y="1800000"/>
            <a:ext cx="10639694" cy="4140000"/>
          </a:xfrm>
        </p:spPr>
        <p:txBody>
          <a:bodyPr/>
          <a:lstStyle/>
          <a:p>
            <a:r>
              <a:rPr lang="en-US" dirty="0">
                <a:latin typeface="Arial" panose="020B0604020202020204" pitchFamily="34" charset="0"/>
                <a:cs typeface="Arial" panose="020B0604020202020204" pitchFamily="34" charset="0"/>
              </a:rPr>
              <a:t>When conducting electrical testing, wearing the appropriate PPE is essential to ensure safety. </a:t>
            </a:r>
          </a:p>
          <a:p>
            <a:r>
              <a:rPr lang="en-US" dirty="0">
                <a:latin typeface="Arial" panose="020B0604020202020204" pitchFamily="34" charset="0"/>
                <a:cs typeface="Arial" panose="020B0604020202020204" pitchFamily="34" charset="0"/>
              </a:rPr>
              <a:t>The risks associated with electrical live testing:</a:t>
            </a:r>
          </a:p>
          <a:p>
            <a:pPr marL="456023" indent="-456023">
              <a:buFont typeface="Arial" panose="020B0604020202020204" pitchFamily="34" charset="0"/>
              <a:buChar char="•"/>
            </a:pPr>
            <a:r>
              <a:rPr lang="en-US" dirty="0">
                <a:latin typeface="Arial" panose="020B0604020202020204" pitchFamily="34" charset="0"/>
                <a:cs typeface="Arial" panose="020B0604020202020204" pitchFamily="34" charset="0"/>
              </a:rPr>
              <a:t>arc flashes</a:t>
            </a:r>
          </a:p>
          <a:p>
            <a:pPr marL="456023" indent="-456023">
              <a:buFont typeface="Arial" panose="020B0604020202020204" pitchFamily="34" charset="0"/>
              <a:buChar char="•"/>
            </a:pPr>
            <a:r>
              <a:rPr lang="en-US" dirty="0">
                <a:latin typeface="Arial" panose="020B0604020202020204" pitchFamily="34" charset="0"/>
                <a:cs typeface="Arial" panose="020B0604020202020204" pitchFamily="34" charset="0"/>
              </a:rPr>
              <a:t>electric shocks and burns.</a:t>
            </a:r>
          </a:p>
          <a:p>
            <a:r>
              <a:rPr lang="en-US" dirty="0">
                <a:latin typeface="Arial" panose="020B0604020202020204" pitchFamily="34" charset="0"/>
                <a:cs typeface="Arial" panose="020B0604020202020204" pitchFamily="34" charset="0"/>
              </a:rPr>
              <a:t>These are significantly higher risks in commercial and industrial power systems due to their larger voltage and current levels.</a:t>
            </a:r>
          </a:p>
        </p:txBody>
      </p:sp>
    </p:spTree>
    <p:extLst>
      <p:ext uri="{BB962C8B-B14F-4D97-AF65-F5344CB8AC3E}">
        <p14:creationId xmlns:p14="http://schemas.microsoft.com/office/powerpoint/2010/main" val="756288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39E07-ACD0-80E1-12C1-0CAC03472A2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D1E568-A0BC-8302-0E1A-97026DB22FB1}"/>
              </a:ext>
            </a:extLst>
          </p:cNvPr>
          <p:cNvSpPr>
            <a:spLocks noGrp="1"/>
          </p:cNvSpPr>
          <p:nvPr>
            <p:ph type="title"/>
          </p:nvPr>
        </p:nvSpPr>
        <p:spPr>
          <a:xfrm>
            <a:off x="252000" y="959222"/>
            <a:ext cx="11628452" cy="646331"/>
          </a:xfrm>
        </p:spPr>
        <p:txBody>
          <a:bodyPr/>
          <a:lstStyle/>
          <a:p>
            <a:r>
              <a:rPr lang="en-GB" dirty="0"/>
              <a:t>PPE when conducting live testing</a:t>
            </a:r>
          </a:p>
        </p:txBody>
      </p:sp>
      <p:sp>
        <p:nvSpPr>
          <p:cNvPr id="4" name="Content Placeholder 3">
            <a:extLst>
              <a:ext uri="{FF2B5EF4-FFF2-40B4-BE49-F238E27FC236}">
                <a16:creationId xmlns:a16="http://schemas.microsoft.com/office/drawing/2014/main" id="{3659F105-21E7-5E9B-C41B-1145538D45F2}"/>
              </a:ext>
            </a:extLst>
          </p:cNvPr>
          <p:cNvSpPr>
            <a:spLocks noGrp="1"/>
          </p:cNvSpPr>
          <p:nvPr>
            <p:ph sz="quarter" idx="10"/>
          </p:nvPr>
        </p:nvSpPr>
        <p:spPr>
          <a:xfrm>
            <a:off x="360000" y="1800000"/>
            <a:ext cx="10343859" cy="4140000"/>
          </a:xfrm>
        </p:spPr>
        <p:txBody>
          <a:bodyPr/>
          <a:lstStyle/>
          <a:p>
            <a:r>
              <a:rPr lang="en-US" dirty="0"/>
              <a:t>Always ensure your PPE is rated for the voltage level and is regularly inspected for damage before use.​</a:t>
            </a:r>
          </a:p>
          <a:p>
            <a:r>
              <a:rPr lang="en-US" dirty="0"/>
              <a:t>​</a:t>
            </a:r>
            <a:r>
              <a:rPr lang="en-US" b="1" dirty="0"/>
              <a:t>Arc Flash Visor: </a:t>
            </a:r>
            <a:r>
              <a:rPr lang="en-US" dirty="0"/>
              <a:t>Shields the face and eyes from arc flash incidents and electrical explosions. Rated for voltage level 1000v.​</a:t>
            </a:r>
          </a:p>
          <a:p>
            <a:r>
              <a:rPr lang="en-US" dirty="0"/>
              <a:t>​</a:t>
            </a:r>
            <a:r>
              <a:rPr lang="en-US" b="1" dirty="0"/>
              <a:t>LV Insulated Gloves:</a:t>
            </a:r>
            <a:r>
              <a:rPr lang="en-US" dirty="0"/>
              <a:t> Protect against electric shock when handling live components. Rated for voltage level 5000v.​​</a:t>
            </a:r>
            <a:endParaRPr lang="en-US" b="1" dirty="0"/>
          </a:p>
          <a:p>
            <a:r>
              <a:rPr lang="en-US" b="1" dirty="0"/>
              <a:t>Electrical safety mat: </a:t>
            </a:r>
            <a:r>
              <a:rPr lang="en-US" dirty="0"/>
              <a:t>Provide insulation from the ground, reducing the risk of electrocution. Rated for voltage level 10000v.</a:t>
            </a:r>
          </a:p>
        </p:txBody>
      </p:sp>
    </p:spTree>
    <p:extLst>
      <p:ext uri="{BB962C8B-B14F-4D97-AF65-F5344CB8AC3E}">
        <p14:creationId xmlns:p14="http://schemas.microsoft.com/office/powerpoint/2010/main" val="448517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Identify </a:t>
            </a:r>
            <a:r>
              <a:rPr lang="en-GB" dirty="0">
                <a:cs typeface="Arial"/>
              </a:rPr>
              <a:t>the types of tests required during electrical inspection and initial verification</a:t>
            </a:r>
          </a:p>
          <a:p>
            <a:pPr marL="342900" indent="-342900">
              <a:buClr>
                <a:srgbClr val="000000"/>
              </a:buClr>
              <a:buFont typeface="Arial" panose="020B0604020202020204" pitchFamily="34" charset="0"/>
              <a:buChar char="•"/>
            </a:pPr>
            <a:r>
              <a:rPr lang="en-GB" b="1" dirty="0">
                <a:cs typeface="Arial"/>
              </a:rPr>
              <a:t>Explain </a:t>
            </a:r>
            <a:r>
              <a:rPr lang="en-GB" dirty="0">
                <a:cs typeface="Arial"/>
              </a:rPr>
              <a:t>why tests must be conducted in a specific order according to BS 7671 and IET Guidance Note 3</a:t>
            </a:r>
          </a:p>
          <a:p>
            <a:pPr marL="342900" indent="-342900">
              <a:buClr>
                <a:srgbClr val="000000"/>
              </a:buClr>
              <a:buFont typeface="Arial" panose="020B0604020202020204" pitchFamily="34" charset="0"/>
              <a:buChar char="•"/>
            </a:pPr>
            <a:r>
              <a:rPr lang="en-GB" b="1" dirty="0">
                <a:cs typeface="Arial"/>
              </a:rPr>
              <a:t>Use </a:t>
            </a:r>
            <a:r>
              <a:rPr lang="en-GB" dirty="0">
                <a:cs typeface="Arial"/>
              </a:rPr>
              <a:t>appropriate test instruments safely, including PPE requirements</a:t>
            </a:r>
          </a:p>
          <a:p>
            <a:pPr marL="342900" indent="-342900">
              <a:buClr>
                <a:srgbClr val="000000"/>
              </a:buClr>
              <a:buFont typeface="Arial" panose="020B0604020202020204" pitchFamily="34" charset="0"/>
              <a:buChar char="•"/>
            </a:pPr>
            <a:r>
              <a:rPr lang="en-GB" b="1" dirty="0">
                <a:cs typeface="Arial"/>
              </a:rPr>
              <a:t>Check </a:t>
            </a:r>
            <a:r>
              <a:rPr lang="en-GB" dirty="0">
                <a:cs typeface="Arial"/>
              </a:rPr>
              <a:t>test equipment for functionality, accuracy, and compliance with GS38</a:t>
            </a:r>
          </a:p>
        </p:txBody>
      </p:sp>
    </p:spTree>
    <p:extLst>
      <p:ext uri="{BB962C8B-B14F-4D97-AF65-F5344CB8AC3E}">
        <p14:creationId xmlns:p14="http://schemas.microsoft.com/office/powerpoint/2010/main" val="3622519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814506" cy="4140000"/>
          </a:xfrm>
        </p:spPr>
        <p:txBody>
          <a:bodyPr/>
          <a:lstStyle/>
          <a:p>
            <a:pPr algn="l"/>
            <a:r>
              <a:rPr lang="en-GB" dirty="0">
                <a:latin typeface="Arial"/>
                <a:ea typeface="ＭＳ Ｐゴシック"/>
                <a:cs typeface="Arial"/>
              </a:rPr>
              <a:t>By the end of this session, y</a:t>
            </a:r>
            <a:r>
              <a:rPr lang="en-GB" b="0" i="0" dirty="0">
                <a:effectLst/>
                <a:latin typeface="Arial"/>
                <a:ea typeface="ＭＳ Ｐゴシック"/>
                <a:cs typeface="Arial"/>
              </a:rPr>
              <a:t>ou should be able to:</a:t>
            </a:r>
            <a:endParaRPr lang="en-GB" b="1" dirty="0">
              <a:latin typeface="Arial"/>
              <a:ea typeface="ＭＳ Ｐゴシック"/>
              <a:cs typeface="Arial"/>
            </a:endParaRPr>
          </a:p>
          <a:p>
            <a:pPr marL="342900" indent="-342900" algn="l">
              <a:buClr>
                <a:srgbClr val="000000"/>
              </a:buClr>
              <a:buFont typeface="Arial" panose="020B0604020202020204" pitchFamily="34" charset="0"/>
              <a:buChar char="•"/>
            </a:pPr>
            <a:r>
              <a:rPr lang="en-GB" b="1" dirty="0">
                <a:latin typeface="Arial"/>
                <a:cs typeface="Arial"/>
              </a:rPr>
              <a:t>Identify </a:t>
            </a:r>
            <a:r>
              <a:rPr lang="en-GB" dirty="0">
                <a:latin typeface="Arial"/>
                <a:cs typeface="Arial"/>
              </a:rPr>
              <a:t>the types of tests required during electrical inspection and initial verification</a:t>
            </a:r>
          </a:p>
          <a:p>
            <a:pPr marL="342900" indent="-342900" algn="l">
              <a:buClr>
                <a:srgbClr val="000000"/>
              </a:buClr>
              <a:buFont typeface="Arial" panose="020B0604020202020204" pitchFamily="34" charset="0"/>
              <a:buChar char="•"/>
            </a:pPr>
            <a:r>
              <a:rPr lang="en-GB" b="1" dirty="0">
                <a:latin typeface="Arial"/>
                <a:cs typeface="Arial"/>
              </a:rPr>
              <a:t>Explain </a:t>
            </a:r>
            <a:r>
              <a:rPr lang="en-GB" dirty="0">
                <a:latin typeface="Arial"/>
                <a:cs typeface="Arial"/>
              </a:rPr>
              <a:t>why tests must be conducted in a specific order according to BS 7671 and IET Guidance Note 3</a:t>
            </a:r>
          </a:p>
          <a:p>
            <a:pPr marL="342900" indent="-342900" algn="l">
              <a:buClr>
                <a:srgbClr val="000000"/>
              </a:buClr>
              <a:buFont typeface="Arial" panose="020B0604020202020204" pitchFamily="34" charset="0"/>
              <a:buChar char="•"/>
            </a:pPr>
            <a:r>
              <a:rPr lang="en-GB" b="1" dirty="0">
                <a:latin typeface="Arial"/>
                <a:cs typeface="Arial"/>
              </a:rPr>
              <a:t>Use </a:t>
            </a:r>
            <a:r>
              <a:rPr lang="en-GB" dirty="0">
                <a:latin typeface="Arial"/>
                <a:cs typeface="Arial"/>
              </a:rPr>
              <a:t>appropriate test instruments safely, including PPE requirements</a:t>
            </a:r>
          </a:p>
          <a:p>
            <a:pPr marL="342900" indent="-342900" algn="l">
              <a:buClr>
                <a:srgbClr val="000000"/>
              </a:buClr>
              <a:buFont typeface="Arial" panose="020B0604020202020204" pitchFamily="34" charset="0"/>
              <a:buChar char="•"/>
            </a:pPr>
            <a:r>
              <a:rPr lang="en-GB" b="1" dirty="0">
                <a:latin typeface="Arial"/>
                <a:cs typeface="Arial"/>
              </a:rPr>
              <a:t>Check </a:t>
            </a:r>
            <a:r>
              <a:rPr lang="en-GB" dirty="0">
                <a:latin typeface="Arial"/>
                <a:cs typeface="Arial"/>
              </a:rPr>
              <a:t>test equipment for functionality, accuracy, and compliance with GS38</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821339"/>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587674" y="3511512"/>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Safe and correct use of measuring instruments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59999" y="1800000"/>
            <a:ext cx="10290071" cy="4140000"/>
          </a:xfrm>
        </p:spPr>
        <p:txBody>
          <a:bodyPr/>
          <a:lstStyle/>
          <a:p>
            <a:pPr>
              <a:lnSpc>
                <a:spcPct val="90000"/>
              </a:lnSpc>
              <a:spcBef>
                <a:spcPts val="1330"/>
              </a:spcBef>
            </a:pPr>
            <a:r>
              <a:rPr lang="en-GB" dirty="0">
                <a:solidFill>
                  <a:srgbClr val="000000"/>
                </a:solidFill>
                <a:latin typeface="Arial" panose="020B0604020202020204" pitchFamily="34" charset="0"/>
                <a:ea typeface="Enginuity"/>
                <a:cs typeface="Arial" panose="020B0604020202020204" pitchFamily="34" charset="0"/>
              </a:rPr>
              <a:t>Equipment should be:</a:t>
            </a:r>
          </a:p>
          <a:p>
            <a:pPr marL="380019" indent="-380019">
              <a:lnSpc>
                <a:spcPct val="90000"/>
              </a:lnSpc>
              <a:spcBef>
                <a:spcPts val="1330"/>
              </a:spcBef>
              <a:buClr>
                <a:srgbClr val="000000"/>
              </a:buClr>
              <a:buFont typeface="Arial" panose="020B0604020202020204" pitchFamily="34" charset="0"/>
              <a:buChar char="•"/>
            </a:pPr>
            <a:r>
              <a:rPr lang="en-GB" dirty="0">
                <a:solidFill>
                  <a:srgbClr val="000000"/>
                </a:solidFill>
                <a:latin typeface="Arial" panose="020B0604020202020204" pitchFamily="34" charset="0"/>
                <a:ea typeface="Enginuity"/>
                <a:cs typeface="Arial" panose="020B0604020202020204" pitchFamily="34" charset="0"/>
              </a:rPr>
              <a:t>constructed</a:t>
            </a:r>
          </a:p>
          <a:p>
            <a:pPr marL="380019" indent="-380019">
              <a:lnSpc>
                <a:spcPct val="90000"/>
              </a:lnSpc>
              <a:spcBef>
                <a:spcPts val="1330"/>
              </a:spcBef>
              <a:buClr>
                <a:srgbClr val="000000"/>
              </a:buClr>
              <a:buFont typeface="Arial" panose="020B0604020202020204" pitchFamily="34" charset="0"/>
              <a:buChar char="•"/>
            </a:pPr>
            <a:r>
              <a:rPr lang="en-GB" dirty="0">
                <a:solidFill>
                  <a:srgbClr val="000000"/>
                </a:solidFill>
                <a:latin typeface="Arial" panose="020B0604020202020204" pitchFamily="34" charset="0"/>
                <a:ea typeface="Enginuity"/>
                <a:cs typeface="Arial" panose="020B0604020202020204" pitchFamily="34" charset="0"/>
              </a:rPr>
              <a:t>maintained</a:t>
            </a:r>
          </a:p>
          <a:p>
            <a:pPr marL="380019" indent="-380019">
              <a:lnSpc>
                <a:spcPct val="90000"/>
              </a:lnSpc>
              <a:spcBef>
                <a:spcPts val="1330"/>
              </a:spcBef>
              <a:buClr>
                <a:srgbClr val="000000"/>
              </a:buClr>
              <a:buFont typeface="Arial" panose="020B0604020202020204" pitchFamily="34" charset="0"/>
              <a:buChar char="•"/>
            </a:pPr>
            <a:r>
              <a:rPr lang="en-GB" dirty="0">
                <a:solidFill>
                  <a:srgbClr val="000000"/>
                </a:solidFill>
                <a:latin typeface="Arial" panose="020B0604020202020204" pitchFamily="34" charset="0"/>
                <a:ea typeface="Enginuity"/>
                <a:cs typeface="Arial" panose="020B0604020202020204" pitchFamily="34" charset="0"/>
              </a:rPr>
              <a:t>used in a way to prevent danger. </a:t>
            </a:r>
          </a:p>
          <a:p>
            <a:pPr>
              <a:lnSpc>
                <a:spcPct val="90000"/>
              </a:lnSpc>
              <a:spcBef>
                <a:spcPts val="1330"/>
              </a:spcBef>
            </a:pPr>
            <a:r>
              <a:rPr lang="en-GB" dirty="0">
                <a:solidFill>
                  <a:srgbClr val="000000"/>
                </a:solidFill>
                <a:latin typeface="Arial" panose="020B0604020202020204" pitchFamily="34" charset="0"/>
                <a:ea typeface="Enginuity"/>
                <a:cs typeface="Arial" panose="020B0604020202020204" pitchFamily="34" charset="0"/>
              </a:rPr>
              <a:t>Users should have the knowledge they need to use and maintain equipment safely.</a:t>
            </a:r>
          </a:p>
          <a:p>
            <a:pPr algn="l"/>
            <a:endParaRPr lang="en-GB" dirty="0"/>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2C81E-5221-E17D-79E9-B5E54AC6EC3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6BB6149-74AE-95C4-4E1B-2772B3401E6A}"/>
              </a:ext>
            </a:extLst>
          </p:cNvPr>
          <p:cNvSpPr>
            <a:spLocks noGrp="1"/>
          </p:cNvSpPr>
          <p:nvPr>
            <p:ph type="title"/>
          </p:nvPr>
        </p:nvSpPr>
        <p:spPr>
          <a:xfrm>
            <a:off x="252000" y="959222"/>
            <a:ext cx="11628452" cy="646331"/>
          </a:xfrm>
        </p:spPr>
        <p:txBody>
          <a:bodyPr/>
          <a:lstStyle/>
          <a:p>
            <a:r>
              <a:rPr lang="en-GB" dirty="0"/>
              <a:t>Test equipment</a:t>
            </a:r>
          </a:p>
        </p:txBody>
      </p:sp>
      <p:sp>
        <p:nvSpPr>
          <p:cNvPr id="4" name="Content Placeholder 3">
            <a:extLst>
              <a:ext uri="{FF2B5EF4-FFF2-40B4-BE49-F238E27FC236}">
                <a16:creationId xmlns:a16="http://schemas.microsoft.com/office/drawing/2014/main" id="{7FC9D17B-5486-177D-A678-FD2B9E8F00E1}"/>
              </a:ext>
            </a:extLst>
          </p:cNvPr>
          <p:cNvSpPr>
            <a:spLocks noGrp="1"/>
          </p:cNvSpPr>
          <p:nvPr>
            <p:ph sz="quarter" idx="10"/>
          </p:nvPr>
        </p:nvSpPr>
        <p:spPr>
          <a:xfrm>
            <a:off x="360000" y="1800000"/>
            <a:ext cx="11520452" cy="4140000"/>
          </a:xfrm>
        </p:spPr>
        <p:txBody>
          <a:bodyPr/>
          <a:lstStyle/>
          <a:p>
            <a:pPr>
              <a:lnSpc>
                <a:spcPct val="90000"/>
              </a:lnSpc>
              <a:spcBef>
                <a:spcPts val="1330"/>
              </a:spcBef>
            </a:pPr>
            <a:r>
              <a:rPr lang="en-GB" dirty="0">
                <a:latin typeface="Arial" panose="020B0604020202020204" pitchFamily="34" charset="0"/>
                <a:ea typeface="Enginuity"/>
                <a:cs typeface="Arial" panose="020B0604020202020204" pitchFamily="34" charset="0"/>
              </a:rPr>
              <a:t>The use of test equipment by electricians falls into three main categories:</a:t>
            </a:r>
          </a:p>
          <a:p>
            <a:pPr marL="456023" indent="-456023">
              <a:lnSpc>
                <a:spcPct val="90000"/>
              </a:lnSpc>
              <a:spcBef>
                <a:spcPts val="1330"/>
              </a:spcBef>
              <a:buFont typeface="+mj-lt"/>
              <a:buAutoNum type="arabicPeriod"/>
            </a:pPr>
            <a:r>
              <a:rPr lang="en-GB" dirty="0">
                <a:latin typeface="Arial" panose="020B0604020202020204" pitchFamily="34" charset="0"/>
                <a:ea typeface="Enginuity"/>
                <a:cs typeface="Arial" panose="020B0604020202020204" pitchFamily="34" charset="0"/>
              </a:rPr>
              <a:t>testing for voltage (voltage detection)</a:t>
            </a:r>
          </a:p>
          <a:p>
            <a:pPr marL="456023" indent="-456023">
              <a:lnSpc>
                <a:spcPct val="90000"/>
              </a:lnSpc>
              <a:spcBef>
                <a:spcPts val="1330"/>
              </a:spcBef>
              <a:buFont typeface="+mj-lt"/>
              <a:buAutoNum type="arabicPeriod"/>
            </a:pPr>
            <a:r>
              <a:rPr lang="en-GB" dirty="0">
                <a:latin typeface="Arial" panose="020B0604020202020204" pitchFamily="34" charset="0"/>
                <a:ea typeface="Enginuity"/>
                <a:cs typeface="Arial" panose="020B0604020202020204" pitchFamily="34" charset="0"/>
              </a:rPr>
              <a:t>measuring voltages</a:t>
            </a:r>
          </a:p>
          <a:p>
            <a:pPr marL="456023" indent="-456023">
              <a:lnSpc>
                <a:spcPct val="90000"/>
              </a:lnSpc>
              <a:spcBef>
                <a:spcPts val="1330"/>
              </a:spcBef>
              <a:buFont typeface="+mj-lt"/>
              <a:buAutoNum type="arabicPeriod"/>
            </a:pPr>
            <a:r>
              <a:rPr lang="en-GB" dirty="0">
                <a:latin typeface="Arial" panose="020B0604020202020204" pitchFamily="34" charset="0"/>
                <a:ea typeface="Enginuity"/>
                <a:cs typeface="Arial" panose="020B0604020202020204" pitchFamily="34" charset="0"/>
              </a:rPr>
              <a:t>measuring current, resistance.</a:t>
            </a:r>
          </a:p>
          <a:p>
            <a:pPr>
              <a:spcBef>
                <a:spcPts val="1330"/>
              </a:spcBef>
            </a:pPr>
            <a:r>
              <a:rPr lang="en-GB" b="1" dirty="0">
                <a:latin typeface="Arial" panose="020B0604020202020204" pitchFamily="34" charset="0"/>
                <a:ea typeface="Enginuity"/>
                <a:cs typeface="Arial" panose="020B0604020202020204" pitchFamily="34" charset="0"/>
              </a:rPr>
              <a:t>Item 1: </a:t>
            </a:r>
            <a:r>
              <a:rPr lang="en-GB" dirty="0">
                <a:latin typeface="Arial" panose="020B0604020202020204" pitchFamily="34" charset="0"/>
                <a:ea typeface="Enginuity"/>
                <a:cs typeface="Arial" panose="020B0604020202020204" pitchFamily="34" charset="0"/>
              </a:rPr>
              <a:t>Essential part of the procedure for proving a system dead before starting work but may also be associated with simple tests to prove the presence of voltage. </a:t>
            </a:r>
          </a:p>
          <a:p>
            <a:pPr>
              <a:spcBef>
                <a:spcPts val="1330"/>
              </a:spcBef>
            </a:pPr>
            <a:r>
              <a:rPr lang="en-GB" b="1" dirty="0">
                <a:latin typeface="Arial" panose="020B0604020202020204" pitchFamily="34" charset="0"/>
                <a:ea typeface="Enginuity"/>
                <a:cs typeface="Arial" panose="020B0604020202020204" pitchFamily="34" charset="0"/>
              </a:rPr>
              <a:t>Items 2 and 3: </a:t>
            </a:r>
            <a:r>
              <a:rPr lang="en-GB" dirty="0">
                <a:latin typeface="Arial" panose="020B0604020202020204" pitchFamily="34" charset="0"/>
                <a:ea typeface="Enginuity"/>
                <a:cs typeface="Arial" panose="020B0604020202020204" pitchFamily="34" charset="0"/>
              </a:rPr>
              <a:t>More concerned with commissioning procedures and fault finding.</a:t>
            </a:r>
          </a:p>
          <a:p>
            <a:pPr algn="l"/>
            <a:endParaRPr lang="en-GB" dirty="0"/>
          </a:p>
        </p:txBody>
      </p:sp>
    </p:spTree>
    <p:extLst>
      <p:ext uri="{BB962C8B-B14F-4D97-AF65-F5344CB8AC3E}">
        <p14:creationId xmlns:p14="http://schemas.microsoft.com/office/powerpoint/2010/main" val="96408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0039C-D249-8065-4C9C-141EEBB1ED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83BA420-F7C9-F7C8-2689-335154542A95}"/>
              </a:ext>
            </a:extLst>
          </p:cNvPr>
          <p:cNvSpPr>
            <a:spLocks noGrp="1"/>
          </p:cNvSpPr>
          <p:nvPr>
            <p:ph type="title"/>
          </p:nvPr>
        </p:nvSpPr>
        <p:spPr>
          <a:xfrm>
            <a:off x="252000" y="959222"/>
            <a:ext cx="11628452" cy="646331"/>
          </a:xfrm>
        </p:spPr>
        <p:txBody>
          <a:bodyPr/>
          <a:lstStyle/>
          <a:p>
            <a:r>
              <a:rPr lang="en-GB" dirty="0"/>
              <a:t>Tests when completing initial inspection</a:t>
            </a:r>
          </a:p>
        </p:txBody>
      </p:sp>
      <p:sp>
        <p:nvSpPr>
          <p:cNvPr id="4" name="Content Placeholder 3">
            <a:extLst>
              <a:ext uri="{FF2B5EF4-FFF2-40B4-BE49-F238E27FC236}">
                <a16:creationId xmlns:a16="http://schemas.microsoft.com/office/drawing/2014/main" id="{1FDB80FC-4E86-796C-E450-8467DF0B4555}"/>
              </a:ext>
            </a:extLst>
          </p:cNvPr>
          <p:cNvSpPr>
            <a:spLocks noGrp="1"/>
          </p:cNvSpPr>
          <p:nvPr>
            <p:ph sz="quarter" idx="10"/>
          </p:nvPr>
        </p:nvSpPr>
        <p:spPr>
          <a:xfrm>
            <a:off x="360000" y="1800000"/>
            <a:ext cx="11217918" cy="4140000"/>
          </a:xfrm>
        </p:spPr>
        <p:txBody>
          <a:bodyPr/>
          <a:lstStyle/>
          <a:p>
            <a:pPr marL="342900" indent="-342900">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A sequence of tests needs to be undertaken following the completion of an installation.</a:t>
            </a:r>
          </a:p>
          <a:p>
            <a:pPr marL="342900" indent="-342900">
              <a:spcBef>
                <a:spcPts val="1330"/>
              </a:spcBef>
              <a:buFont typeface="Arial" panose="020B0604020202020204" pitchFamily="34" charset="0"/>
              <a:buChar char="•"/>
            </a:pPr>
            <a:r>
              <a:rPr lang="en-GB" dirty="0">
                <a:cs typeface="Arial"/>
              </a:rPr>
              <a:t>Items </a:t>
            </a:r>
            <a:r>
              <a:rPr lang="en-GB" dirty="0">
                <a:solidFill>
                  <a:srgbClr val="000000"/>
                </a:solidFill>
                <a:cs typeface="Arial"/>
              </a:rPr>
              <a:t>listed a) to n) need </a:t>
            </a:r>
            <a:r>
              <a:rPr lang="en-GB" dirty="0">
                <a:cs typeface="Arial"/>
              </a:rPr>
              <a:t>to be completed, where practicable, in that order.</a:t>
            </a:r>
          </a:p>
          <a:p>
            <a:pPr marL="342900" indent="-342900">
              <a:spcBef>
                <a:spcPts val="1330"/>
              </a:spcBef>
              <a:buFont typeface="Arial" panose="020B0604020202020204" pitchFamily="34" charset="0"/>
              <a:buChar char="•"/>
            </a:pPr>
            <a:r>
              <a:rPr lang="en-GB" dirty="0">
                <a:cs typeface="Arial"/>
              </a:rPr>
              <a:t>When conducting an initial verification on a new circuit/installation, any test on a circuit failing the expected normal outcomes </a:t>
            </a:r>
            <a:r>
              <a:rPr lang="en-GB" dirty="0">
                <a:solidFill>
                  <a:srgbClr val="000000"/>
                </a:solidFill>
                <a:cs typeface="Arial"/>
              </a:rPr>
              <a:t>should be stopped and the fault rectified before testing can continue.</a:t>
            </a:r>
          </a:p>
          <a:p>
            <a:pPr marL="342900" indent="-342900">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The tests listed are not relevant to all circuits/installations. The inspector should identify those that need to be undertaken.</a:t>
            </a:r>
            <a:endParaRPr lang="en-GB" b="0" i="0" dirty="0">
              <a:effectLst/>
              <a:latin typeface="Arial"/>
              <a:cs typeface="Arial"/>
            </a:endParaRPr>
          </a:p>
        </p:txBody>
      </p:sp>
    </p:spTree>
    <p:extLst>
      <p:ext uri="{BB962C8B-B14F-4D97-AF65-F5344CB8AC3E}">
        <p14:creationId xmlns:p14="http://schemas.microsoft.com/office/powerpoint/2010/main" val="424253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A7BDA-5FDE-280A-D43A-9DE908FC49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0FFAF4-0A8D-E7FE-0001-C64F31070015}"/>
              </a:ext>
            </a:extLst>
          </p:cNvPr>
          <p:cNvSpPr>
            <a:spLocks noGrp="1"/>
          </p:cNvSpPr>
          <p:nvPr>
            <p:ph type="title"/>
          </p:nvPr>
        </p:nvSpPr>
        <p:spPr>
          <a:xfrm>
            <a:off x="252000" y="959222"/>
            <a:ext cx="11628452" cy="646331"/>
          </a:xfrm>
        </p:spPr>
        <p:txBody>
          <a:bodyPr/>
          <a:lstStyle/>
          <a:p>
            <a:r>
              <a:rPr lang="en-GB" dirty="0"/>
              <a:t>Sequence of tests</a:t>
            </a:r>
          </a:p>
        </p:txBody>
      </p:sp>
      <p:sp>
        <p:nvSpPr>
          <p:cNvPr id="4" name="Content Placeholder 3">
            <a:extLst>
              <a:ext uri="{FF2B5EF4-FFF2-40B4-BE49-F238E27FC236}">
                <a16:creationId xmlns:a16="http://schemas.microsoft.com/office/drawing/2014/main" id="{BADC8A60-9D84-2EA5-493E-6B4376325C7E}"/>
              </a:ext>
            </a:extLst>
          </p:cNvPr>
          <p:cNvSpPr>
            <a:spLocks noGrp="1"/>
          </p:cNvSpPr>
          <p:nvPr>
            <p:ph sz="quarter" idx="10"/>
          </p:nvPr>
        </p:nvSpPr>
        <p:spPr>
          <a:xfrm>
            <a:off x="360000" y="1678977"/>
            <a:ext cx="11879625" cy="4140000"/>
          </a:xfrm>
        </p:spPr>
        <p:txBody>
          <a:bodyPr/>
          <a:lstStyle/>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(a) </a:t>
            </a:r>
            <a:r>
              <a:rPr lang="en-GB" dirty="0">
                <a:latin typeface="Arial" panose="020B0604020202020204" pitchFamily="34" charset="0"/>
                <a:cs typeface="Arial" panose="020B0604020202020204" pitchFamily="34" charset="0"/>
              </a:rPr>
              <a:t>continuity of protective conductors, including main and supplementary bonding </a:t>
            </a:r>
            <a:r>
              <a:rPr lang="en-GB" dirty="0">
                <a:solidFill>
                  <a:srgbClr val="FFC000"/>
                </a:solidFill>
                <a:latin typeface="Arial" panose="020B0604020202020204" pitchFamily="34" charset="0"/>
                <a:cs typeface="Arial" panose="020B0604020202020204" pitchFamily="34" charset="0"/>
              </a:rPr>
              <a:t>(see Section 2.6.5) </a:t>
            </a:r>
            <a:r>
              <a:rPr lang="en-GB" dirty="0">
                <a:solidFill>
                  <a:srgbClr val="996633"/>
                </a:solidFill>
                <a:latin typeface="Arial" panose="020B0604020202020204" pitchFamily="34" charset="0"/>
                <a:cs typeface="Arial" panose="020B0604020202020204" pitchFamily="34" charset="0"/>
              </a:rPr>
              <a:t>(Regulation 643.2.1)</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(b) </a:t>
            </a:r>
            <a:r>
              <a:rPr lang="en-GB" dirty="0">
                <a:latin typeface="Arial" panose="020B0604020202020204" pitchFamily="34" charset="0"/>
                <a:cs typeface="Arial" panose="020B0604020202020204" pitchFamily="34" charset="0"/>
              </a:rPr>
              <a:t>continuity of ring final circuit conductors </a:t>
            </a:r>
            <a:r>
              <a:rPr lang="en-GB" dirty="0">
                <a:solidFill>
                  <a:srgbClr val="FFC000"/>
                </a:solidFill>
                <a:latin typeface="Arial" panose="020B0604020202020204" pitchFamily="34" charset="0"/>
                <a:cs typeface="Arial" panose="020B0604020202020204" pitchFamily="34" charset="0"/>
              </a:rPr>
              <a:t>(see Section 2.6.6) </a:t>
            </a:r>
            <a:r>
              <a:rPr lang="en-GB" dirty="0">
                <a:solidFill>
                  <a:srgbClr val="996633"/>
                </a:solidFill>
                <a:latin typeface="Arial" panose="020B0604020202020204" pitchFamily="34" charset="0"/>
                <a:cs typeface="Arial" panose="020B0604020202020204" pitchFamily="34" charset="0"/>
              </a:rPr>
              <a:t>(Regulation 643.2.1)</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(c) </a:t>
            </a:r>
            <a:r>
              <a:rPr lang="en-GB" dirty="0">
                <a:latin typeface="Arial" panose="020B0604020202020204" pitchFamily="34" charset="0"/>
                <a:cs typeface="Arial" panose="020B0604020202020204" pitchFamily="34" charset="0"/>
              </a:rPr>
              <a:t>insulation resistance </a:t>
            </a:r>
            <a:r>
              <a:rPr lang="en-GB" dirty="0">
                <a:solidFill>
                  <a:srgbClr val="FFC000"/>
                </a:solidFill>
                <a:latin typeface="Arial" panose="020B0604020202020204" pitchFamily="34" charset="0"/>
                <a:cs typeface="Arial" panose="020B0604020202020204" pitchFamily="34" charset="0"/>
              </a:rPr>
              <a:t>(see Section 2.6.7) </a:t>
            </a:r>
            <a:r>
              <a:rPr lang="en-GB" dirty="0">
                <a:solidFill>
                  <a:srgbClr val="996633"/>
                </a:solidFill>
                <a:latin typeface="Arial" panose="020B0604020202020204" pitchFamily="34" charset="0"/>
                <a:cs typeface="Arial" panose="020B0604020202020204" pitchFamily="34" charset="0"/>
              </a:rPr>
              <a:t>(Regulation 643.3)</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(d) </a:t>
            </a:r>
            <a:r>
              <a:rPr lang="en-GB" dirty="0">
                <a:latin typeface="Arial" panose="020B0604020202020204" pitchFamily="34" charset="0"/>
                <a:cs typeface="Arial" panose="020B0604020202020204" pitchFamily="34" charset="0"/>
              </a:rPr>
              <a:t>protection by SELV, PELV or by electrical separation </a:t>
            </a:r>
            <a:r>
              <a:rPr lang="en-GB" dirty="0">
                <a:solidFill>
                  <a:srgbClr val="FFC000"/>
                </a:solidFill>
                <a:latin typeface="Arial" panose="020B0604020202020204" pitchFamily="34" charset="0"/>
                <a:cs typeface="Arial" panose="020B0604020202020204" pitchFamily="34" charset="0"/>
              </a:rPr>
              <a:t>(see Sections 2.6.8 and 2.6.9) </a:t>
            </a:r>
            <a:r>
              <a:rPr lang="en-GB" dirty="0">
                <a:solidFill>
                  <a:srgbClr val="996633"/>
                </a:solidFill>
                <a:latin typeface="Arial" panose="020B0604020202020204" pitchFamily="34" charset="0"/>
                <a:cs typeface="Arial" panose="020B0604020202020204" pitchFamily="34" charset="0"/>
              </a:rPr>
              <a:t>(Regulations 643.4, 643.4.1, 643.4.2)</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(e) </a:t>
            </a:r>
            <a:r>
              <a:rPr lang="en-GB" dirty="0">
                <a:latin typeface="Arial" panose="020B0604020202020204" pitchFamily="34" charset="0"/>
                <a:cs typeface="Arial" panose="020B0604020202020204" pitchFamily="34" charset="0"/>
              </a:rPr>
              <a:t>insulation resistance of non-conducting floors and walls </a:t>
            </a:r>
            <a:r>
              <a:rPr lang="en-GB" dirty="0">
                <a:solidFill>
                  <a:srgbClr val="FFC000"/>
                </a:solidFill>
                <a:latin typeface="Arial" panose="020B0604020202020204" pitchFamily="34" charset="0"/>
                <a:cs typeface="Arial" panose="020B0604020202020204" pitchFamily="34" charset="0"/>
              </a:rPr>
              <a:t>(see Section 2.6.11) </a:t>
            </a:r>
            <a:r>
              <a:rPr lang="en-GB" dirty="0">
                <a:solidFill>
                  <a:srgbClr val="996633"/>
                </a:solidFill>
                <a:latin typeface="Arial" panose="020B0604020202020204" pitchFamily="34" charset="0"/>
                <a:cs typeface="Arial" panose="020B0604020202020204" pitchFamily="34" charset="0"/>
              </a:rPr>
              <a:t>(Regulation 643.5)</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(f) </a:t>
            </a:r>
            <a:r>
              <a:rPr lang="en-GB" dirty="0">
                <a:latin typeface="Arial" panose="020B0604020202020204" pitchFamily="34" charset="0"/>
                <a:cs typeface="Arial" panose="020B0604020202020204" pitchFamily="34" charset="0"/>
              </a:rPr>
              <a:t>polarity </a:t>
            </a:r>
            <a:r>
              <a:rPr lang="en-GB" dirty="0">
                <a:solidFill>
                  <a:srgbClr val="FFC000"/>
                </a:solidFill>
                <a:latin typeface="Arial" panose="020B0604020202020204" pitchFamily="34" charset="0"/>
                <a:cs typeface="Arial" panose="020B0604020202020204" pitchFamily="34" charset="0"/>
              </a:rPr>
              <a:t>(Section 2.6.12) </a:t>
            </a:r>
            <a:r>
              <a:rPr lang="en-GB" dirty="0">
                <a:solidFill>
                  <a:srgbClr val="996633"/>
                </a:solidFill>
                <a:latin typeface="Arial" panose="020B0604020202020204" pitchFamily="34" charset="0"/>
                <a:cs typeface="Arial" panose="020B0604020202020204" pitchFamily="34" charset="0"/>
              </a:rPr>
              <a:t>(Regulation 643.6)</a:t>
            </a:r>
          </a:p>
          <a:p>
            <a:pPr>
              <a:lnSpc>
                <a:spcPct val="100000"/>
              </a:lnSpc>
              <a:spcBef>
                <a:spcPts val="399"/>
              </a:spcBef>
            </a:pPr>
            <a:endParaRPr lang="en-GB" dirty="0">
              <a:solidFill>
                <a:srgbClr val="996633"/>
              </a:solidFill>
              <a:latin typeface="Arial" panose="020B0604020202020204" pitchFamily="34" charset="0"/>
              <a:cs typeface="Arial" panose="020B0604020202020204" pitchFamily="34" charset="0"/>
            </a:endParaRPr>
          </a:p>
          <a:p>
            <a:pPr algn="l">
              <a:lnSpc>
                <a:spcPct val="100000"/>
              </a:lnSpc>
            </a:pPr>
            <a:endParaRPr lang="en-GB" dirty="0"/>
          </a:p>
        </p:txBody>
      </p:sp>
    </p:spTree>
    <p:extLst>
      <p:ext uri="{BB962C8B-B14F-4D97-AF65-F5344CB8AC3E}">
        <p14:creationId xmlns:p14="http://schemas.microsoft.com/office/powerpoint/2010/main" val="945794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7A6D3-0360-4958-BC0F-2FCB32655122}"/>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8D07E72-7368-B492-254D-87A35FCAC086}"/>
              </a:ext>
            </a:extLst>
          </p:cNvPr>
          <p:cNvSpPr>
            <a:spLocks noGrp="1"/>
          </p:cNvSpPr>
          <p:nvPr>
            <p:ph sz="quarter" idx="10"/>
          </p:nvPr>
        </p:nvSpPr>
        <p:spPr>
          <a:xfrm>
            <a:off x="360000" y="1220138"/>
            <a:ext cx="12742683" cy="4140000"/>
          </a:xfrm>
        </p:spPr>
        <p:txBody>
          <a:bodyPr/>
          <a:lstStyle/>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(g) </a:t>
            </a:r>
            <a:r>
              <a:rPr lang="en-GB" dirty="0">
                <a:latin typeface="Arial" panose="020B0604020202020204" pitchFamily="34" charset="0"/>
                <a:cs typeface="Arial" panose="020B0604020202020204" pitchFamily="34" charset="0"/>
              </a:rPr>
              <a:t>protection by ADS </a:t>
            </a:r>
            <a:r>
              <a:rPr lang="en-GB" dirty="0">
                <a:solidFill>
                  <a:srgbClr val="FFC000"/>
                </a:solidFill>
                <a:latin typeface="Arial" panose="020B0604020202020204" pitchFamily="34" charset="0"/>
                <a:cs typeface="Arial" panose="020B0604020202020204" pitchFamily="34" charset="0"/>
              </a:rPr>
              <a:t>(Section 2.6.15) </a:t>
            </a:r>
            <a:r>
              <a:rPr lang="en-GB" dirty="0">
                <a:solidFill>
                  <a:srgbClr val="996633"/>
                </a:solidFill>
                <a:latin typeface="Arial" panose="020B0604020202020204" pitchFamily="34" charset="0"/>
                <a:cs typeface="Arial" panose="020B0604020202020204" pitchFamily="34" charset="0"/>
              </a:rPr>
              <a:t>(Regulations 643.7, 643.7.1, 643.7.2, 643.7.3)</a:t>
            </a:r>
          </a:p>
          <a:p>
            <a:pPr>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(h) </a:t>
            </a:r>
            <a:r>
              <a:rPr lang="en-GB" dirty="0">
                <a:latin typeface="Arial" panose="020B0604020202020204" pitchFamily="34" charset="0"/>
                <a:cs typeface="Arial" panose="020B0604020202020204" pitchFamily="34" charset="0"/>
              </a:rPr>
              <a:t>earth electrode resistance </a:t>
            </a:r>
            <a:r>
              <a:rPr lang="en-GB" dirty="0">
                <a:solidFill>
                  <a:srgbClr val="FFC000"/>
                </a:solidFill>
                <a:latin typeface="Arial" panose="020B0604020202020204" pitchFamily="34" charset="0"/>
                <a:cs typeface="Arial" panose="020B0604020202020204" pitchFamily="34" charset="0"/>
              </a:rPr>
              <a:t>(Section 2.6.13) </a:t>
            </a:r>
            <a:r>
              <a:rPr lang="en-GB" dirty="0">
                <a:solidFill>
                  <a:srgbClr val="996633"/>
                </a:solidFill>
                <a:latin typeface="Arial" panose="020B0604020202020204" pitchFamily="34" charset="0"/>
                <a:cs typeface="Arial" panose="020B0604020202020204" pitchFamily="34" charset="0"/>
              </a:rPr>
              <a:t>(Regulation 643.7.2)</a:t>
            </a:r>
          </a:p>
          <a:p>
            <a:pPr marL="398780" indent="-398780">
              <a:lnSpc>
                <a:spcPct val="100000"/>
              </a:lnSpc>
              <a:spcBef>
                <a:spcPts val="399"/>
              </a:spcBef>
            </a:pPr>
            <a:r>
              <a:rPr lang="en-GB" dirty="0">
                <a:solidFill>
                  <a:schemeClr val="accent2"/>
                </a:solidFill>
                <a:latin typeface="Arial"/>
                <a:ea typeface="ＭＳ Ｐゴシック"/>
                <a:cs typeface="Arial"/>
              </a:rPr>
              <a:t>(</a:t>
            </a:r>
            <a:r>
              <a:rPr lang="en-GB" dirty="0" err="1">
                <a:solidFill>
                  <a:schemeClr val="accent2"/>
                </a:solidFill>
                <a:latin typeface="Arial"/>
                <a:ea typeface="ＭＳ Ｐゴシック"/>
                <a:cs typeface="Arial"/>
              </a:rPr>
              <a:t>i</a:t>
            </a:r>
            <a:r>
              <a:rPr lang="en-GB" dirty="0">
                <a:solidFill>
                  <a:schemeClr val="accent2"/>
                </a:solidFill>
                <a:latin typeface="Arial"/>
                <a:ea typeface="ＭＳ Ｐゴシック"/>
                <a:cs typeface="Arial"/>
              </a:rPr>
              <a:t>) </a:t>
            </a:r>
            <a:r>
              <a:rPr lang="en-GB" dirty="0">
                <a:latin typeface="Arial"/>
                <a:ea typeface="ＭＳ Ｐゴシック"/>
                <a:cs typeface="Arial"/>
              </a:rPr>
              <a:t>EFLI </a:t>
            </a:r>
            <a:r>
              <a:rPr lang="en-GB" dirty="0">
                <a:solidFill>
                  <a:srgbClr val="FFC000"/>
                </a:solidFill>
                <a:latin typeface="Arial"/>
                <a:ea typeface="ＭＳ Ｐゴシック"/>
                <a:cs typeface="Arial"/>
              </a:rPr>
              <a:t>(Section 2.6.15) </a:t>
            </a:r>
            <a:r>
              <a:rPr lang="en-GB" dirty="0">
                <a:solidFill>
                  <a:srgbClr val="996633"/>
                </a:solidFill>
                <a:latin typeface="Arial"/>
                <a:ea typeface="ＭＳ Ｐゴシック"/>
                <a:cs typeface="Arial"/>
              </a:rPr>
              <a:t>(Regulation 643.7.3)</a:t>
            </a:r>
          </a:p>
          <a:p>
            <a:pPr marL="398780" indent="-398780">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(j) </a:t>
            </a:r>
            <a:r>
              <a:rPr lang="en-GB" dirty="0">
                <a:latin typeface="Arial" panose="020B0604020202020204" pitchFamily="34" charset="0"/>
                <a:cs typeface="Arial" panose="020B0604020202020204" pitchFamily="34" charset="0"/>
              </a:rPr>
              <a:t>prospective fault current </a:t>
            </a:r>
            <a:r>
              <a:rPr lang="en-GB" dirty="0">
                <a:solidFill>
                  <a:srgbClr val="FFC000"/>
                </a:solidFill>
                <a:latin typeface="Arial" panose="020B0604020202020204" pitchFamily="34" charset="0"/>
                <a:cs typeface="Arial" panose="020B0604020202020204" pitchFamily="34" charset="0"/>
              </a:rPr>
              <a:t>(Section 2.6.16) </a:t>
            </a:r>
            <a:r>
              <a:rPr lang="en-GB" dirty="0">
                <a:solidFill>
                  <a:srgbClr val="996633"/>
                </a:solidFill>
                <a:latin typeface="Arial" panose="020B0604020202020204" pitchFamily="34" charset="0"/>
                <a:cs typeface="Arial" panose="020B0604020202020204" pitchFamily="34" charset="0"/>
              </a:rPr>
              <a:t>(Regulation 643.7.3.201)</a:t>
            </a:r>
          </a:p>
          <a:p>
            <a:pPr marL="398780" indent="-398780">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(k) </a:t>
            </a:r>
            <a:r>
              <a:rPr lang="en-GB" dirty="0">
                <a:latin typeface="Arial" panose="020B0604020202020204" pitchFamily="34" charset="0"/>
                <a:cs typeface="Arial" panose="020B0604020202020204" pitchFamily="34" charset="0"/>
              </a:rPr>
              <a:t>additional protection</a:t>
            </a:r>
            <a:r>
              <a:rPr lang="en-GB" dirty="0">
                <a:solidFill>
                  <a:srgbClr val="FFC000"/>
                </a:solidFill>
                <a:latin typeface="Arial" panose="020B0604020202020204" pitchFamily="34" charset="0"/>
                <a:cs typeface="Arial" panose="020B0604020202020204" pitchFamily="34" charset="0"/>
              </a:rPr>
              <a:t>(Section 2.6.18) </a:t>
            </a:r>
            <a:r>
              <a:rPr lang="en-GB" dirty="0">
                <a:solidFill>
                  <a:srgbClr val="996633"/>
                </a:solidFill>
                <a:latin typeface="Arial" panose="020B0604020202020204" pitchFamily="34" charset="0"/>
                <a:cs typeface="Arial" panose="020B0604020202020204" pitchFamily="34" charset="0"/>
              </a:rPr>
              <a:t>(Regulation 643.8)</a:t>
            </a:r>
          </a:p>
          <a:p>
            <a:pPr marL="398780" indent="-398780">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(l) </a:t>
            </a:r>
            <a:r>
              <a:rPr lang="en-GB" dirty="0">
                <a:latin typeface="Arial" panose="020B0604020202020204" pitchFamily="34" charset="0"/>
                <a:cs typeface="Arial" panose="020B0604020202020204" pitchFamily="34" charset="0"/>
              </a:rPr>
              <a:t>Check of phase sequence </a:t>
            </a:r>
            <a:r>
              <a:rPr lang="en-GB" dirty="0">
                <a:solidFill>
                  <a:srgbClr val="FFC000"/>
                </a:solidFill>
                <a:latin typeface="Arial" panose="020B0604020202020204" pitchFamily="34" charset="0"/>
                <a:cs typeface="Arial" panose="020B0604020202020204" pitchFamily="34" charset="0"/>
              </a:rPr>
              <a:t>(Section 2.6.17) </a:t>
            </a:r>
            <a:r>
              <a:rPr lang="en-GB" dirty="0">
                <a:solidFill>
                  <a:srgbClr val="996633"/>
                </a:solidFill>
                <a:latin typeface="Arial" panose="020B0604020202020204" pitchFamily="34" charset="0"/>
                <a:cs typeface="Arial" panose="020B0604020202020204" pitchFamily="34" charset="0"/>
              </a:rPr>
              <a:t>(Regulation 643.)</a:t>
            </a:r>
          </a:p>
          <a:p>
            <a:pPr marL="398780" indent="-398780">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(m) </a:t>
            </a:r>
            <a:r>
              <a:rPr lang="en-GB" dirty="0">
                <a:latin typeface="Arial" panose="020B0604020202020204" pitchFamily="34" charset="0"/>
                <a:cs typeface="Arial" panose="020B0604020202020204" pitchFamily="34" charset="0"/>
              </a:rPr>
              <a:t>functional testing </a:t>
            </a:r>
            <a:r>
              <a:rPr lang="en-GB" dirty="0">
                <a:solidFill>
                  <a:srgbClr val="FFC000"/>
                </a:solidFill>
                <a:latin typeface="Arial" panose="020B0604020202020204" pitchFamily="34" charset="0"/>
                <a:cs typeface="Arial" panose="020B0604020202020204" pitchFamily="34" charset="0"/>
              </a:rPr>
              <a:t>(Sections 2.6.18 and 2.6.19) </a:t>
            </a:r>
            <a:r>
              <a:rPr lang="en-GB" dirty="0">
                <a:solidFill>
                  <a:srgbClr val="996633"/>
                </a:solidFill>
                <a:latin typeface="Arial" panose="020B0604020202020204" pitchFamily="34" charset="0"/>
                <a:cs typeface="Arial" panose="020B0604020202020204" pitchFamily="34" charset="0"/>
              </a:rPr>
              <a:t>(Regulation 643.10)</a:t>
            </a:r>
          </a:p>
          <a:p>
            <a:pPr marL="398780" indent="-398780">
              <a:lnSpc>
                <a:spcPct val="100000"/>
              </a:lnSpc>
              <a:spcBef>
                <a:spcPts val="399"/>
              </a:spcBef>
            </a:pPr>
            <a:r>
              <a:rPr lang="en-GB" dirty="0">
                <a:solidFill>
                  <a:schemeClr val="accent2"/>
                </a:solidFill>
                <a:latin typeface="Arial" panose="020B0604020202020204" pitchFamily="34" charset="0"/>
                <a:cs typeface="Arial" panose="020B0604020202020204" pitchFamily="34" charset="0"/>
              </a:rPr>
              <a:t>(n) </a:t>
            </a:r>
            <a:r>
              <a:rPr lang="en-GB" dirty="0">
                <a:latin typeface="Arial" panose="020B0604020202020204" pitchFamily="34" charset="0"/>
                <a:cs typeface="Arial" panose="020B0604020202020204" pitchFamily="34" charset="0"/>
              </a:rPr>
              <a:t>verification of voltage drop </a:t>
            </a:r>
            <a:r>
              <a:rPr lang="en-GB" dirty="0">
                <a:solidFill>
                  <a:srgbClr val="FFC000"/>
                </a:solidFill>
                <a:latin typeface="Arial" panose="020B0604020202020204" pitchFamily="34" charset="0"/>
                <a:cs typeface="Arial" panose="020B0604020202020204" pitchFamily="34" charset="0"/>
              </a:rPr>
              <a:t>(Section 2.6.20) </a:t>
            </a:r>
            <a:r>
              <a:rPr lang="en-GB" dirty="0">
                <a:solidFill>
                  <a:schemeClr val="accent6">
                    <a:lumMod val="50000"/>
                  </a:schemeClr>
                </a:solidFill>
                <a:latin typeface="Arial" panose="020B0604020202020204" pitchFamily="34" charset="0"/>
                <a:cs typeface="Arial" panose="020B0604020202020204" pitchFamily="34" charset="0"/>
              </a:rPr>
              <a:t>(</a:t>
            </a:r>
            <a:r>
              <a:rPr lang="en-GB" dirty="0">
                <a:solidFill>
                  <a:srgbClr val="996633"/>
                </a:solidFill>
                <a:latin typeface="Arial" panose="020B0604020202020204" pitchFamily="34" charset="0"/>
                <a:cs typeface="Arial" panose="020B0604020202020204" pitchFamily="34" charset="0"/>
              </a:rPr>
              <a:t>Regulation 643.11).</a:t>
            </a:r>
          </a:p>
          <a:p>
            <a:pPr algn="l">
              <a:lnSpc>
                <a:spcPct val="100000"/>
              </a:lnSpc>
            </a:pPr>
            <a:endParaRPr lang="en-GB" dirty="0"/>
          </a:p>
        </p:txBody>
      </p:sp>
    </p:spTree>
    <p:extLst>
      <p:ext uri="{BB962C8B-B14F-4D97-AF65-F5344CB8AC3E}">
        <p14:creationId xmlns:p14="http://schemas.microsoft.com/office/powerpoint/2010/main" val="3701381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21A92-BBD7-22FA-9D47-543BD2DC8FF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9744228-ED92-33AD-1659-07623CD36C9D}"/>
              </a:ext>
            </a:extLst>
          </p:cNvPr>
          <p:cNvSpPr>
            <a:spLocks noGrp="1"/>
          </p:cNvSpPr>
          <p:nvPr>
            <p:ph type="title"/>
          </p:nvPr>
        </p:nvSpPr>
        <p:spPr>
          <a:xfrm>
            <a:off x="252000" y="959222"/>
            <a:ext cx="11628452" cy="646331"/>
          </a:xfrm>
        </p:spPr>
        <p:txBody>
          <a:bodyPr/>
          <a:lstStyle/>
          <a:p>
            <a:r>
              <a:rPr lang="en-GB" dirty="0"/>
              <a:t>Why testing is carried out in the sequence specified </a:t>
            </a:r>
          </a:p>
        </p:txBody>
      </p:sp>
      <p:sp>
        <p:nvSpPr>
          <p:cNvPr id="4" name="Content Placeholder 3">
            <a:extLst>
              <a:ext uri="{FF2B5EF4-FFF2-40B4-BE49-F238E27FC236}">
                <a16:creationId xmlns:a16="http://schemas.microsoft.com/office/drawing/2014/main" id="{FB2D000B-E258-1444-02F6-7E1A4D502C45}"/>
              </a:ext>
            </a:extLst>
          </p:cNvPr>
          <p:cNvSpPr>
            <a:spLocks noGrp="1"/>
          </p:cNvSpPr>
          <p:nvPr>
            <p:ph sz="quarter" idx="10"/>
          </p:nvPr>
        </p:nvSpPr>
        <p:spPr>
          <a:xfrm>
            <a:off x="360000" y="1800000"/>
            <a:ext cx="9429459" cy="4140000"/>
          </a:xfrm>
        </p:spPr>
        <p:txBody>
          <a:bodyPr/>
          <a:lstStyle/>
          <a:p>
            <a:pPr marL="228011" indent="-228011">
              <a:spcBef>
                <a:spcPts val="1330"/>
              </a:spcBef>
              <a:buClr>
                <a:srgbClr val="000000"/>
              </a:buClr>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Many tests rely on the results of certain other tests being correct.</a:t>
            </a:r>
          </a:p>
          <a:p>
            <a:pPr marL="228011" indent="-228011">
              <a:spcBef>
                <a:spcPts val="1330"/>
              </a:spcBef>
              <a:buClr>
                <a:srgbClr val="000000"/>
              </a:buClr>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Any test that fails to produce an acceptable result must be repeated after remedial action has been taken.</a:t>
            </a:r>
          </a:p>
          <a:p>
            <a:pPr marL="228011" indent="-228011">
              <a:spcBef>
                <a:spcPts val="1330"/>
              </a:spcBef>
              <a:buClr>
                <a:srgbClr val="000000"/>
              </a:buClr>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Any other tests, whose results may have been influenced by the fault concerned, must also be repeated.</a:t>
            </a:r>
          </a:p>
        </p:txBody>
      </p:sp>
    </p:spTree>
    <p:extLst>
      <p:ext uri="{BB962C8B-B14F-4D97-AF65-F5344CB8AC3E}">
        <p14:creationId xmlns:p14="http://schemas.microsoft.com/office/powerpoint/2010/main" val="16706500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http://schemas.openxmlformats.org/package/2006/metadata/core-properties"/>
    <ds:schemaRef ds:uri="http://schemas.microsoft.com/office/2006/metadata/properties"/>
    <ds:schemaRef ds:uri="http://purl.org/dc/dcmitype/"/>
    <ds:schemaRef ds:uri="http://purl.org/dc/terms/"/>
    <ds:schemaRef ds:uri="http://schemas.microsoft.com/office/2006/documentManagement/types"/>
    <ds:schemaRef ds:uri="http://purl.org/dc/elements/1.1/"/>
    <ds:schemaRef ds:uri="01e15224-84b2-4570-bdea-a67bb94d0921"/>
    <ds:schemaRef ds:uri="http://www.w3.org/XML/1998/namespace"/>
    <ds:schemaRef ds:uri="http://schemas.microsoft.com/office/infopath/2007/PartnerControls"/>
    <ds:schemaRef ds:uri="7c04300a-231c-4281-9146-a98f6f4a7aff"/>
  </ds:schemaRefs>
</ds:datastoreItem>
</file>

<file path=customXml/itemProps2.xml><?xml version="1.0" encoding="utf-8"?>
<ds:datastoreItem xmlns:ds="http://schemas.openxmlformats.org/officeDocument/2006/customXml" ds:itemID="{661203CE-4BA3-45DE-93E6-8B0B5B7134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17295</TotalTime>
  <Words>2492</Words>
  <Application>Microsoft Office PowerPoint</Application>
  <PresentationFormat>Custom</PresentationFormat>
  <Paragraphs>221</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2_Default Design</vt:lpstr>
      <vt:lpstr>PowerPoint Presentation</vt:lpstr>
      <vt:lpstr>Introduction</vt:lpstr>
      <vt:lpstr>Objectives</vt:lpstr>
      <vt:lpstr>Safe and correct use of measuring instruments</vt:lpstr>
      <vt:lpstr>Test equipment</vt:lpstr>
      <vt:lpstr>Tests when completing initial inspection</vt:lpstr>
      <vt:lpstr>Sequence of tests</vt:lpstr>
      <vt:lpstr>PowerPoint Presentation</vt:lpstr>
      <vt:lpstr>Why testing is carried out in the sequence specified </vt:lpstr>
      <vt:lpstr>Safe systems of work</vt:lpstr>
      <vt:lpstr>Dead tests</vt:lpstr>
      <vt:lpstr>Live tests</vt:lpstr>
      <vt:lpstr>Reasons for test results to comply</vt:lpstr>
      <vt:lpstr>Inspection of installed electrical equipment</vt:lpstr>
      <vt:lpstr>Testing of continuity of protective conductors</vt:lpstr>
      <vt:lpstr>Actions when unsatisfactory results are obtained</vt:lpstr>
      <vt:lpstr>Checking and calibrating test instruments</vt:lpstr>
      <vt:lpstr>Low-resistance ohmmeters</vt:lpstr>
      <vt:lpstr>Insulation resistance meter</vt:lpstr>
      <vt:lpstr>Earth fault loop impedance testers</vt:lpstr>
      <vt:lpstr>RCD testers</vt:lpstr>
      <vt:lpstr>Identifying the correct scale or setting</vt:lpstr>
      <vt:lpstr>Checks for test instruments</vt:lpstr>
      <vt:lpstr>Calibration</vt:lpstr>
      <vt:lpstr>HSE Guidance GS38</vt:lpstr>
      <vt:lpstr>The requirements GS38</vt:lpstr>
      <vt:lpstr>PPE when conducting live testing</vt:lpstr>
      <vt:lpstr>PPE when conducting live testing</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73</cp:revision>
  <dcterms:created xsi:type="dcterms:W3CDTF">2025-04-15T10:44:23Z</dcterms:created>
  <dcterms:modified xsi:type="dcterms:W3CDTF">2025-10-30T13:32:34Z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