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20"/>
  </p:notesMasterIdLst>
  <p:handoutMasterIdLst>
    <p:handoutMasterId r:id="rId21"/>
  </p:handoutMasterIdLst>
  <p:sldIdLst>
    <p:sldId id="462" r:id="rId5"/>
    <p:sldId id="840" r:id="rId6"/>
    <p:sldId id="837" r:id="rId7"/>
    <p:sldId id="867" r:id="rId8"/>
    <p:sldId id="882" r:id="rId9"/>
    <p:sldId id="883" r:id="rId10"/>
    <p:sldId id="884" r:id="rId11"/>
    <p:sldId id="885" r:id="rId12"/>
    <p:sldId id="890" r:id="rId13"/>
    <p:sldId id="888" r:id="rId14"/>
    <p:sldId id="886" r:id="rId15"/>
    <p:sldId id="889" r:id="rId16"/>
    <p:sldId id="887" r:id="rId17"/>
    <p:sldId id="838" r:id="rId18"/>
    <p:sldId id="512" r:id="rId19"/>
  </p:sldIdLst>
  <p:sldSz cx="12239625" cy="6840538"/>
  <p:notesSz cx="6858000" cy="9144000"/>
  <p:custDataLst>
    <p:tags r:id="rId22"/>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3FC15B-5627-230D-9304-57892F833436}" v="18" dt="2025-10-30T13:35:41.40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30"/>
    <p:restoredTop sz="90479"/>
  </p:normalViewPr>
  <p:slideViewPr>
    <p:cSldViewPr snapToGrid="0">
      <p:cViewPr varScale="1">
        <p:scale>
          <a:sx n="100" d="100"/>
          <a:sy n="100" d="100"/>
        </p:scale>
        <p:origin x="1272" y="90"/>
      </p:cViewPr>
      <p:guideLst>
        <p:guide orient="horz" pos="2155"/>
        <p:guide pos="3855"/>
      </p:guideLst>
    </p:cSldViewPr>
  </p:slideViewPr>
  <p:outlineViewPr>
    <p:cViewPr>
      <p:scale>
        <a:sx n="33" d="100"/>
        <a:sy n="33" d="100"/>
      </p:scale>
      <p:origin x="0" y="0"/>
    </p:cViewPr>
  </p:outlineViewPr>
  <p:notesTextViewPr>
    <p:cViewPr>
      <p:scale>
        <a:sx n="120" d="100"/>
        <a:sy n="120"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1:56:15.397" v="9" actId="1076"/>
      <pc:docMkLst>
        <pc:docMk/>
      </pc:docMkLst>
      <pc:sldChg chg="addSp modSp mod">
        <pc:chgData name="Hazell, Danielle" userId="16322be0-50ef-46ff-b0c0-d304bc10d5d2" providerId="ADAL" clId="{E6D12E1F-DF63-450C-A9ED-E72C5F6C045B}" dt="2025-10-28T11:56:15.397" v="9" actId="1076"/>
        <pc:sldMkLst>
          <pc:docMk/>
          <pc:sldMk cId="2402489006" sldId="512"/>
        </pc:sldMkLst>
        <pc:spChg chg="add mod">
          <ac:chgData name="Hazell, Danielle" userId="16322be0-50ef-46ff-b0c0-d304bc10d5d2" providerId="ADAL" clId="{E6D12E1F-DF63-450C-A9ED-E72C5F6C045B}" dt="2025-10-28T11:56:15.397" v="9" actId="1076"/>
          <ac:spMkLst>
            <pc:docMk/>
            <pc:sldMk cId="2402489006" sldId="512"/>
            <ac:spMk id="2" creationId="{0EBA0D3D-1A82-2DB2-9D4F-A8AFFB6242C5}"/>
          </ac:spMkLst>
        </pc:spChg>
        <pc:spChg chg="mod">
          <ac:chgData name="Hazell, Danielle" userId="16322be0-50ef-46ff-b0c0-d304bc10d5d2" providerId="ADAL" clId="{E6D12E1F-DF63-450C-A9ED-E72C5F6C045B}" dt="2025-10-28T11:56:11.453" v="7" actId="1076"/>
          <ac:spMkLst>
            <pc:docMk/>
            <pc:sldMk cId="2402489006" sldId="512"/>
            <ac:spMk id="3" creationId="{C100DF00-DDB1-9E17-D96C-C839324D3C8E}"/>
          </ac:spMkLst>
        </pc:spChg>
      </pc:sldChg>
      <pc:sldMasterChg chg="addSp delSp modSp mod">
        <pc:chgData name="Hazell, Danielle" userId="16322be0-50ef-46ff-b0c0-d304bc10d5d2" providerId="ADAL" clId="{E6D12E1F-DF63-450C-A9ED-E72C5F6C045B}" dt="2025-10-17T12:47:17.123" v="6" actId="1076"/>
        <pc:sldMasterMkLst>
          <pc:docMk/>
          <pc:sldMasterMk cId="1337350340" sldId="2147483661"/>
        </pc:sldMasterMkLst>
        <pc:spChg chg="add mod">
          <ac:chgData name="Hazell, Danielle" userId="16322be0-50ef-46ff-b0c0-d304bc10d5d2" providerId="ADAL" clId="{E6D12E1F-DF63-450C-A9ED-E72C5F6C045B}" dt="2025-10-17T12:47:17.123" v="6"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2:47:17.123" v="6"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2:47:17.123" v="6"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2:47:17.123" v="6"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2:47:17.123" v="6" actId="1076"/>
          <ac:picMkLst>
            <pc:docMk/>
            <pc:sldMasterMk cId="1337350340" sldId="2147483661"/>
            <ac:picMk id="13" creationId="{03A5C67B-1442-75DD-1FD1-C13DC74E6186}"/>
          </ac:picMkLst>
        </pc:picChg>
      </pc:sldMasterChg>
    </pc:docChg>
  </pc:docChgLst>
  <pc:docChgLst>
    <pc:chgData name="Bonita Searle-Barnes" userId="e782127f-826a-4a83-a372-afedaa2e0d4f" providerId="ADAL" clId="{FA3BD239-4B9A-4CBA-8CF5-F7BFBEA885D5}"/>
    <pc:docChg chg="modSld modMainMaster">
      <pc:chgData name="Bonita Searle-Barnes" userId="e782127f-826a-4a83-a372-afedaa2e0d4f" providerId="ADAL" clId="{FA3BD239-4B9A-4CBA-8CF5-F7BFBEA885D5}" dt="2025-10-14T12:04:30.838" v="35" actId="114"/>
      <pc:docMkLst>
        <pc:docMk/>
      </pc:docMkLst>
      <pc:sldChg chg="modSp mod">
        <pc:chgData name="Bonita Searle-Barnes" userId="e782127f-826a-4a83-a372-afedaa2e0d4f" providerId="ADAL" clId="{FA3BD239-4B9A-4CBA-8CF5-F7BFBEA885D5}" dt="2025-10-14T11:07:22.142" v="30" actId="20577"/>
        <pc:sldMkLst>
          <pc:docMk/>
          <pc:sldMk cId="3661908118" sldId="837"/>
        </pc:sldMkLst>
        <pc:spChg chg="mod">
          <ac:chgData name="Bonita Searle-Barnes" userId="e782127f-826a-4a83-a372-afedaa2e0d4f" providerId="ADAL" clId="{FA3BD239-4B9A-4CBA-8CF5-F7BFBEA885D5}" dt="2025-10-14T11:07:22.142" v="30"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4T11:08:13.806" v="34" actId="207"/>
        <pc:sldMkLst>
          <pc:docMk/>
          <pc:sldMk cId="3619917950" sldId="889"/>
        </pc:sldMkLst>
        <pc:spChg chg="mod">
          <ac:chgData name="Bonita Searle-Barnes" userId="e782127f-826a-4a83-a372-afedaa2e0d4f" providerId="ADAL" clId="{FA3BD239-4B9A-4CBA-8CF5-F7BFBEA885D5}" dt="2025-10-14T11:08:13.806" v="34" actId="207"/>
          <ac:spMkLst>
            <pc:docMk/>
            <pc:sldMk cId="3619917950" sldId="889"/>
            <ac:spMk id="4" creationId="{D790CF39-1B1E-0B5F-A209-E68843F5C5EB}"/>
          </ac:spMkLst>
        </pc:spChg>
      </pc:sldChg>
      <pc:sldChg chg="modSp mod">
        <pc:chgData name="Bonita Searle-Barnes" userId="e782127f-826a-4a83-a372-afedaa2e0d4f" providerId="ADAL" clId="{FA3BD239-4B9A-4CBA-8CF5-F7BFBEA885D5}" dt="2025-10-14T11:07:49.793" v="32" actId="20577"/>
        <pc:sldMkLst>
          <pc:docMk/>
          <pc:sldMk cId="1155734749" sldId="890"/>
        </pc:sldMkLst>
        <pc:spChg chg="mod">
          <ac:chgData name="Bonita Searle-Barnes" userId="e782127f-826a-4a83-a372-afedaa2e0d4f" providerId="ADAL" clId="{FA3BD239-4B9A-4CBA-8CF5-F7BFBEA885D5}" dt="2025-10-14T11:07:49.793" v="32" actId="20577"/>
          <ac:spMkLst>
            <pc:docMk/>
            <pc:sldMk cId="1155734749" sldId="890"/>
            <ac:spMk id="4" creationId="{467BDE12-97EF-80B9-0436-6A1C73702CF9}"/>
          </ac:spMkLst>
        </pc:spChg>
      </pc:sldChg>
      <pc:sldMasterChg chg="modSp mod">
        <pc:chgData name="Bonita Searle-Barnes" userId="e782127f-826a-4a83-a372-afedaa2e0d4f" providerId="ADAL" clId="{FA3BD239-4B9A-4CBA-8CF5-F7BFBEA885D5}" dt="2025-10-14T12:04:30.838" v="35" actId="114"/>
        <pc:sldMasterMkLst>
          <pc:docMk/>
          <pc:sldMasterMk cId="1337350340" sldId="2147483661"/>
        </pc:sldMasterMkLst>
      </pc:sldMasterChg>
    </pc:docChg>
  </pc:docChgLst>
  <pc:docChgLst>
    <pc:chgData name="Andrasko, Rhiannon" userId="S::rhiannon.andrasko@wjec.co.uk::15be4c62-2de6-4343-a7f4-3c209826edd1" providerId="AD" clId="Web-{EE3FC15B-5627-230D-9304-57892F833436}"/>
    <pc:docChg chg="mod modSld">
      <pc:chgData name="Andrasko, Rhiannon" userId="S::rhiannon.andrasko@wjec.co.uk::15be4c62-2de6-4343-a7f4-3c209826edd1" providerId="AD" clId="Web-{EE3FC15B-5627-230D-9304-57892F833436}" dt="2025-10-30T13:34:49.510" v="65"/>
      <pc:docMkLst>
        <pc:docMk/>
      </pc:docMkLst>
      <pc:sldChg chg="modNotes">
        <pc:chgData name="Andrasko, Rhiannon" userId="S::rhiannon.andrasko@wjec.co.uk::15be4c62-2de6-4343-a7f4-3c209826edd1" providerId="AD" clId="Web-{EE3FC15B-5627-230D-9304-57892F833436}" dt="2025-10-30T12:15:48.010" v="53"/>
        <pc:sldMkLst>
          <pc:docMk/>
          <pc:sldMk cId="4139293381" sldId="462"/>
        </pc:sldMkLst>
      </pc:sldChg>
      <pc:sldChg chg="modNotes">
        <pc:chgData name="Andrasko, Rhiannon" userId="S::rhiannon.andrasko@wjec.co.uk::15be4c62-2de6-4343-a7f4-3c209826edd1" providerId="AD" clId="Web-{EE3FC15B-5627-230D-9304-57892F833436}" dt="2025-10-30T12:15:53.932" v="55"/>
        <pc:sldMkLst>
          <pc:docMk/>
          <pc:sldMk cId="2808480706" sldId="840"/>
        </pc:sldMkLst>
      </pc:sldChg>
      <pc:sldChg chg="modNotes">
        <pc:chgData name="Andrasko, Rhiannon" userId="S::rhiannon.andrasko@wjec.co.uk::15be4c62-2de6-4343-a7f4-3c209826edd1" providerId="AD" clId="Web-{EE3FC15B-5627-230D-9304-57892F833436}" dt="2025-10-30T12:15:29.447" v="47"/>
        <pc:sldMkLst>
          <pc:docMk/>
          <pc:sldMk cId="1696455459" sldId="867"/>
        </pc:sldMkLst>
      </pc:sldChg>
      <pc:sldChg chg="modNotes">
        <pc:chgData name="Andrasko, Rhiannon" userId="S::rhiannon.andrasko@wjec.co.uk::15be4c62-2de6-4343-a7f4-3c209826edd1" providerId="AD" clId="Web-{EE3FC15B-5627-230D-9304-57892F833436}" dt="2025-10-30T12:15:28.041" v="45"/>
        <pc:sldMkLst>
          <pc:docMk/>
          <pc:sldMk cId="498907664" sldId="882"/>
        </pc:sldMkLst>
      </pc:sldChg>
      <pc:sldChg chg="modNotes">
        <pc:chgData name="Andrasko, Rhiannon" userId="S::rhiannon.andrasko@wjec.co.uk::15be4c62-2de6-4343-a7f4-3c209826edd1" providerId="AD" clId="Web-{EE3FC15B-5627-230D-9304-57892F833436}" dt="2025-10-30T12:15:17.400" v="43"/>
        <pc:sldMkLst>
          <pc:docMk/>
          <pc:sldMk cId="474106084" sldId="883"/>
        </pc:sldMkLst>
      </pc:sldChg>
      <pc:sldChg chg="modNotes">
        <pc:chgData name="Andrasko, Rhiannon" userId="S::rhiannon.andrasko@wjec.co.uk::15be4c62-2de6-4343-a7f4-3c209826edd1" providerId="AD" clId="Web-{EE3FC15B-5627-230D-9304-57892F833436}" dt="2025-10-30T12:16:05.104" v="57"/>
        <pc:sldMkLst>
          <pc:docMk/>
          <pc:sldMk cId="3138930713" sldId="884"/>
        </pc:sldMkLst>
      </pc:sldChg>
      <pc:sldChg chg="modNotes">
        <pc:chgData name="Andrasko, Rhiannon" userId="S::rhiannon.andrasko@wjec.co.uk::15be4c62-2de6-4343-a7f4-3c209826edd1" providerId="AD" clId="Web-{EE3FC15B-5627-230D-9304-57892F833436}" dt="2025-10-30T13:34:49.510" v="65"/>
        <pc:sldMkLst>
          <pc:docMk/>
          <pc:sldMk cId="1163697863" sldId="887"/>
        </pc:sldMkLst>
      </pc:sldChg>
      <pc:sldChg chg="modNotes">
        <pc:chgData name="Andrasko, Rhiannon" userId="S::rhiannon.andrasko@wjec.co.uk::15be4c62-2de6-4343-a7f4-3c209826edd1" providerId="AD" clId="Web-{EE3FC15B-5627-230D-9304-57892F833436}" dt="2025-10-30T12:16:09.416" v="59"/>
        <pc:sldMkLst>
          <pc:docMk/>
          <pc:sldMk cId="2093209425" sldId="888"/>
        </pc:sldMkLst>
      </pc:sldChg>
      <pc:sldChg chg="modSp modNotes">
        <pc:chgData name="Andrasko, Rhiannon" userId="S::rhiannon.andrasko@wjec.co.uk::15be4c62-2de6-4343-a7f4-3c209826edd1" providerId="AD" clId="Web-{EE3FC15B-5627-230D-9304-57892F833436}" dt="2025-10-30T12:16:20.182" v="61"/>
        <pc:sldMkLst>
          <pc:docMk/>
          <pc:sldMk cId="3619917950" sldId="889"/>
        </pc:sldMkLst>
        <pc:spChg chg="mod">
          <ac:chgData name="Andrasko, Rhiannon" userId="S::rhiannon.andrasko@wjec.co.uk::15be4c62-2de6-4343-a7f4-3c209826edd1" providerId="AD" clId="Web-{EE3FC15B-5627-230D-9304-57892F833436}" dt="2025-10-30T12:16:16.729" v="60" actId="20577"/>
          <ac:spMkLst>
            <pc:docMk/>
            <pc:sldMk cId="3619917950" sldId="889"/>
            <ac:spMk id="4" creationId="{D790CF39-1B1E-0B5F-A209-E68843F5C5E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electrical.theiet.org/wiring-matters/years/2022/91-july-2022/changes-to-rcd-testing-in-bs-76712018plusa2202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lectrical.theiet.org/media/1482/rcd.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electrical.theiet.org/wiring-matters/years/2019/77-september-2019/which-rcd-type/"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r>
              <a:rPr lang="en-US" dirty="0"/>
              <a:t>Reference BS7671 regulation 643.3 insulation resistance and guidance note 3. Section 2.6.7 : insulation resistance </a:t>
            </a:r>
          </a:p>
          <a:p>
            <a:r>
              <a:rPr lang="en-US" dirty="0">
                <a:latin typeface="Arial"/>
                <a:ea typeface="ＭＳ Ｐゴシック"/>
                <a:cs typeface="Arial"/>
                <a:hlinkClick r:id="rId3"/>
              </a:rPr>
              <a:t>https://electrical.theiet.org/wiring-matters/years/2022/91-july-2022/changes-to-rcd-testing-in-bs-76712018plusa22022/</a:t>
            </a:r>
            <a:r>
              <a:rPr lang="en-US" dirty="0">
                <a:latin typeface="Arial"/>
                <a:ea typeface="ＭＳ Ｐゴシック"/>
                <a:cs typeface="Arial"/>
              </a:rPr>
              <a:t> </a:t>
            </a:r>
            <a:endParaRPr lang="en-US" dirty="0">
              <a:cs typeface="Arial"/>
            </a:endParaRPr>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856AD-7281-183B-A9AD-269351CD3B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F099D8-F3FA-575E-6FC9-C210DEC2D5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F8ACA0-7936-6CC3-F683-5271EDAE4D4C}"/>
              </a:ext>
            </a:extLst>
          </p:cNvPr>
          <p:cNvSpPr>
            <a:spLocks noGrp="1"/>
          </p:cNvSpPr>
          <p:nvPr>
            <p:ph type="body" idx="1"/>
          </p:nvPr>
        </p:nvSpPr>
        <p:spPr/>
        <p:txBody>
          <a:bodyPr/>
          <a:lstStyle/>
          <a:p>
            <a:r>
              <a:rPr lang="en-US" dirty="0">
                <a:latin typeface="Arial"/>
                <a:ea typeface="ＭＳ Ｐゴシック"/>
                <a:cs typeface="Arial"/>
                <a:hlinkClick r:id="rId3"/>
              </a:rPr>
              <a:t>https://electrical.theiet.org/media/1482/rcd.pdf</a:t>
            </a:r>
            <a:r>
              <a:rPr lang="en-US" dirty="0">
                <a:latin typeface="Arial"/>
                <a:ea typeface="ＭＳ Ｐゴシック"/>
                <a:cs typeface="Arial"/>
              </a:rPr>
              <a:t> </a:t>
            </a:r>
            <a:endParaRPr lang="en-US" dirty="0" err="1"/>
          </a:p>
        </p:txBody>
      </p:sp>
      <p:sp>
        <p:nvSpPr>
          <p:cNvPr id="4" name="Slide Number Placeholder 3">
            <a:extLst>
              <a:ext uri="{FF2B5EF4-FFF2-40B4-BE49-F238E27FC236}">
                <a16:creationId xmlns:a16="http://schemas.microsoft.com/office/drawing/2014/main" id="{1A869ED5-2ABD-CDE3-76D1-FEBC8240F7BE}"/>
              </a:ext>
            </a:extLst>
          </p:cNvPr>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2993596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22A68-EF9A-1410-6E38-6904A6880F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46298-50BE-7CAF-C1FD-58AEF7C6C1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6D403B-09E3-A943-AE7D-9A4C0741E5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ED6CF4-A373-27E3-1073-C39592396BAD}"/>
              </a:ext>
            </a:extLst>
          </p:cNvPr>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12285633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0ED19-1D27-81F6-27FC-0E253F5DA6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08C8F6-3580-5419-BB4E-7266D73EE1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6DB408-8F5C-A81C-0A58-F4296C619C53}"/>
              </a:ext>
            </a:extLst>
          </p:cNvPr>
          <p:cNvSpPr>
            <a:spLocks noGrp="1"/>
          </p:cNvSpPr>
          <p:nvPr>
            <p:ph type="body" idx="1"/>
          </p:nvPr>
        </p:nvSpPr>
        <p:spPr/>
        <p:txBody>
          <a:bodyPr/>
          <a:lstStyle/>
          <a:p>
            <a:r>
              <a:rPr lang="en-US" dirty="0">
                <a:latin typeface="Arial"/>
                <a:ea typeface="ＭＳ Ｐゴシック"/>
                <a:cs typeface="Arial"/>
              </a:rPr>
              <a:t>Discuss DC blinding and upstream, downstream testing procedure.</a:t>
            </a:r>
          </a:p>
          <a:p>
            <a:endParaRPr lang="en-US" dirty="0">
              <a:latin typeface="Arial"/>
              <a:ea typeface="ＭＳ Ｐゴシック"/>
              <a:cs typeface="Arial"/>
            </a:endParaRPr>
          </a:p>
        </p:txBody>
      </p:sp>
      <p:sp>
        <p:nvSpPr>
          <p:cNvPr id="4" name="Slide Number Placeholder 3">
            <a:extLst>
              <a:ext uri="{FF2B5EF4-FFF2-40B4-BE49-F238E27FC236}">
                <a16:creationId xmlns:a16="http://schemas.microsoft.com/office/drawing/2014/main" id="{528AE04D-BD1F-3D9D-B7DA-76D246F88486}"/>
              </a:ext>
            </a:extLst>
          </p:cNvPr>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2372992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B048A-BC76-C96F-2410-A22468107B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CBF34-34F7-549F-4F82-55E97DF237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4BE755-1AE5-53CC-FD61-3CDE48C358E0}"/>
              </a:ext>
            </a:extLst>
          </p:cNvPr>
          <p:cNvSpPr>
            <a:spLocks noGrp="1"/>
          </p:cNvSpPr>
          <p:nvPr>
            <p:ph type="body" idx="1"/>
          </p:nvPr>
        </p:nvSpPr>
        <p:spPr/>
        <p:txBody>
          <a:bodyPr/>
          <a:lstStyle/>
          <a:p>
            <a:pPr>
              <a:lnSpc>
                <a:spcPct val="90000"/>
              </a:lnSpc>
              <a:spcBef>
                <a:spcPts val="1330"/>
              </a:spcBef>
            </a:pPr>
            <a:r>
              <a:rPr lang="en-GB" sz="1200" dirty="0">
                <a:latin typeface="Arial" panose="020B0604020202020204" pitchFamily="34" charset="0"/>
                <a:cs typeface="Arial" panose="020B0604020202020204" pitchFamily="34" charset="0"/>
              </a:rPr>
              <a:t>Testing the RCDs can be done on the circuit or at the device in the distribution board.</a:t>
            </a:r>
          </a:p>
          <a:p>
            <a:pPr>
              <a:lnSpc>
                <a:spcPct val="90000"/>
              </a:lnSpc>
              <a:spcBef>
                <a:spcPts val="1330"/>
              </a:spcBef>
            </a:pPr>
            <a:r>
              <a:rPr lang="en-GB" sz="1200" dirty="0">
                <a:latin typeface="Arial" panose="020B0604020202020204" pitchFamily="34" charset="0"/>
                <a:cs typeface="Arial" panose="020B0604020202020204" pitchFamily="34" charset="0"/>
              </a:rPr>
              <a:t>Traditionally a ×5 test was done with a maximum trip time of 40mS, but this is not necessary today.</a:t>
            </a:r>
          </a:p>
          <a:p>
            <a:pPr>
              <a:lnSpc>
                <a:spcPct val="90000"/>
              </a:lnSpc>
              <a:spcBef>
                <a:spcPts val="1330"/>
              </a:spcBef>
            </a:pPr>
            <a:r>
              <a:rPr lang="en-GB" sz="1200" dirty="0">
                <a:latin typeface="Arial"/>
                <a:ea typeface="ＭＳ Ｐゴシック"/>
                <a:cs typeface="Arial"/>
              </a:rPr>
              <a:t>GN3 table 2.17 recommended tests and optional RCD tests</a:t>
            </a:r>
            <a:endParaRPr lang="en-GB" sz="120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90000"/>
              </a:lnSpc>
              <a:spcBef>
                <a:spcPts val="1330"/>
              </a:spcBef>
              <a:spcAft>
                <a:spcPct val="0"/>
              </a:spcAft>
              <a:buClrTx/>
              <a:buSzTx/>
              <a:buFontTx/>
              <a:buNone/>
              <a:tabLst/>
              <a:defRPr/>
            </a:pPr>
            <a:r>
              <a:rPr lang="en-GB" sz="1200" dirty="0">
                <a:latin typeface="Arial"/>
                <a:ea typeface="ＭＳ Ｐゴシック"/>
                <a:cs typeface="Arial"/>
              </a:rPr>
              <a:t>Note 4</a:t>
            </a:r>
            <a:r>
              <a:rPr lang="en-GB" dirty="0">
                <a:latin typeface="Arial"/>
                <a:ea typeface="ＭＳ Ｐゴシック"/>
                <a:cs typeface="Arial"/>
              </a:rPr>
              <a:t>:</a:t>
            </a:r>
            <a:r>
              <a:rPr lang="en-GB" sz="1200" dirty="0">
                <a:latin typeface="Arial"/>
                <a:ea typeface="ＭＳ Ｐゴシック"/>
                <a:cs typeface="Arial"/>
              </a:rPr>
              <a:t> </a:t>
            </a:r>
            <a:r>
              <a:rPr lang="en-GB" sz="1200" kern="1200" dirty="0">
                <a:solidFill>
                  <a:schemeClr val="tx1"/>
                </a:solidFill>
                <a:effectLst/>
                <a:latin typeface="Arial"/>
                <a:ea typeface="ＭＳ Ｐゴシック"/>
                <a:cs typeface="Arial"/>
              </a:rPr>
              <a:t>﻿﻿This test is required by Regulation 643.7 of BS 7671 (where the RCD is used for automatic disconnection of supply) or Regulation 643.8 of BS 7671 (where the RCD is used for additional protection). RCD to BS 4293 or BS 7288:1990 should meet the operating times of the appropriate product standard, where these are shorter than those specified in BS 7671:2018+A2:2022, because a longer operating time than that in the relevant product standard may indicate that the RCD is no longer operating correctly.</a:t>
            </a:r>
            <a:br>
              <a:rPr lang="en-GB" sz="1200" kern="1200" dirty="0">
                <a:effectLst/>
                <a:latin typeface="Arial" charset="0"/>
                <a:ea typeface="ＭＳ Ｐゴシック" charset="-128"/>
                <a:cs typeface="Arial"/>
              </a:rPr>
            </a:br>
            <a:r>
              <a:rPr lang="en-GB" sz="1200" kern="1200" dirty="0">
                <a:solidFill>
                  <a:schemeClr val="tx1"/>
                </a:solidFill>
                <a:effectLst/>
                <a:latin typeface="Arial"/>
                <a:ea typeface="ＭＳ Ｐゴシック"/>
                <a:cs typeface="Arial"/>
              </a:rPr>
              <a:t>The longest tripping time for each of the two tests (0° and 180°) is recorded in column 28 of the Schedule of Test Results</a:t>
            </a:r>
          </a:p>
        </p:txBody>
      </p:sp>
      <p:sp>
        <p:nvSpPr>
          <p:cNvPr id="4" name="Slide Number Placeholder 3">
            <a:extLst>
              <a:ext uri="{FF2B5EF4-FFF2-40B4-BE49-F238E27FC236}">
                <a16:creationId xmlns:a16="http://schemas.microsoft.com/office/drawing/2014/main" id="{49B9C58E-0719-FBB0-D3D0-246639BDA625}"/>
              </a:ext>
            </a:extLst>
          </p:cNvPr>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42236209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31307489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15</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ea typeface="ＭＳ Ｐゴシック"/>
                <a:cs typeface="Arial"/>
                <a:hlinkClick r:id="rId3"/>
              </a:rPr>
              <a:t>https://electrical.theiet.org/wiring-matters/years/2019/77-september-2019/which-rcd-type/</a:t>
            </a:r>
            <a:r>
              <a:rPr lang="en-US" dirty="0">
                <a:latin typeface="Arial"/>
                <a:ea typeface="ＭＳ Ｐゴシック"/>
                <a:cs typeface="Arial"/>
              </a:rPr>
              <a:t> </a:t>
            </a:r>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2021401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latin typeface="Arial"/>
                <a:ea typeface="ＭＳ Ｐゴシック"/>
                <a:cs typeface="Arial"/>
              </a:rPr>
              <a:t>BS7671 </a:t>
            </a:r>
            <a:r>
              <a:rPr lang="en-GB" sz="1200" dirty="0">
                <a:solidFill>
                  <a:srgbClr val="996633"/>
                </a:solidFill>
                <a:latin typeface="Arial"/>
                <a:ea typeface="ＭＳ Ｐゴシック"/>
                <a:cs typeface="Arial"/>
              </a:rPr>
              <a:t>Chapter 41,145.1.1, page 79</a:t>
            </a:r>
          </a:p>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158653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49E4A-C9BF-13D5-7609-3B63495A1E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85EB5-A805-13A7-89D4-BD57287A93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4FD005-4DE9-D91C-7112-7C612EC36E61}"/>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dirty="0">
                <a:solidFill>
                  <a:srgbClr val="996633"/>
                </a:solidFill>
                <a:latin typeface="Arial"/>
                <a:ea typeface="ＭＳ Ｐゴシック"/>
                <a:cs typeface="Arial"/>
              </a:rPr>
              <a:t>Chapter 51, 514.12.2, page 136</a:t>
            </a:r>
          </a:p>
          <a:p>
            <a:endParaRPr lang="en-US" dirty="0"/>
          </a:p>
        </p:txBody>
      </p:sp>
      <p:sp>
        <p:nvSpPr>
          <p:cNvPr id="4" name="Slide Number Placeholder 3">
            <a:extLst>
              <a:ext uri="{FF2B5EF4-FFF2-40B4-BE49-F238E27FC236}">
                <a16:creationId xmlns:a16="http://schemas.microsoft.com/office/drawing/2014/main" id="{16A8E55C-492C-7176-5A8D-61EA09DECE20}"/>
              </a:ext>
            </a:extLst>
          </p:cNvPr>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463147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01658-5BE8-91D2-C34E-D0FFF7A61A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EF3B84-D112-CA5A-C332-6E7B21BE1D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462FA6-ADA9-F5E9-04E5-C0E930D2722A}"/>
              </a:ext>
            </a:extLst>
          </p:cNvPr>
          <p:cNvSpPr>
            <a:spLocks noGrp="1"/>
          </p:cNvSpPr>
          <p:nvPr>
            <p:ph type="body" idx="1"/>
          </p:nvPr>
        </p:nvSpPr>
        <p:spPr/>
        <p:txBody>
          <a:bodyPr/>
          <a:lstStyle/>
          <a:p>
            <a:pPr algn="l"/>
            <a:r>
              <a:rPr lang="en-GB" dirty="0">
                <a:latin typeface="Arial"/>
                <a:ea typeface="ＭＳ Ｐゴシック"/>
                <a:cs typeface="Arial"/>
              </a:rPr>
              <a:t>BS7671 </a:t>
            </a:r>
            <a:r>
              <a:rPr lang="en-GB" sz="1200" dirty="0">
                <a:solidFill>
                  <a:srgbClr val="996633"/>
                </a:solidFill>
                <a:latin typeface="Arial"/>
                <a:ea typeface="ＭＳ Ｐゴシック"/>
                <a:cs typeface="Arial"/>
              </a:rPr>
              <a:t>Chapter 64, 643.8, page 237</a:t>
            </a:r>
          </a:p>
          <a:p>
            <a:pPr algn="l"/>
            <a:r>
              <a:rPr lang="en-GB" dirty="0">
                <a:latin typeface="Arial"/>
                <a:ea typeface="ＭＳ Ｐゴシック"/>
                <a:cs typeface="Arial"/>
              </a:rPr>
              <a:t>GN3 </a:t>
            </a:r>
            <a:r>
              <a:rPr lang="en-GB" sz="1200" dirty="0">
                <a:solidFill>
                  <a:srgbClr val="FFC000"/>
                </a:solidFill>
                <a:latin typeface="Arial"/>
                <a:ea typeface="ＭＳ Ｐゴシック"/>
                <a:cs typeface="Arial"/>
              </a:rPr>
              <a:t>Section 4, 4.7,  page 143</a:t>
            </a:r>
          </a:p>
          <a:p>
            <a:endParaRPr lang="en-US" dirty="0"/>
          </a:p>
        </p:txBody>
      </p:sp>
      <p:sp>
        <p:nvSpPr>
          <p:cNvPr id="4" name="Slide Number Placeholder 3">
            <a:extLst>
              <a:ext uri="{FF2B5EF4-FFF2-40B4-BE49-F238E27FC236}">
                <a16:creationId xmlns:a16="http://schemas.microsoft.com/office/drawing/2014/main" id="{5D7F7623-6703-1C21-B2AF-F6B8A5F1741A}"/>
              </a:ext>
            </a:extLst>
          </p:cNvPr>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3059128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67FB6-1639-075C-F1D3-1892D3E3FD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41F63-73DE-270D-C8FE-7AE5DF557E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840B13-AACC-C4E7-A6FB-B28D886F2F2C}"/>
              </a:ext>
            </a:extLst>
          </p:cNvPr>
          <p:cNvSpPr>
            <a:spLocks noGrp="1"/>
          </p:cNvSpPr>
          <p:nvPr>
            <p:ph type="body" idx="1"/>
          </p:nvPr>
        </p:nvSpPr>
        <p:spPr/>
        <p:txBody>
          <a:bodyPr/>
          <a:lstStyle/>
          <a:p>
            <a:r>
              <a:rPr lang="en-US" dirty="0">
                <a:latin typeface="Arial"/>
                <a:ea typeface="ＭＳ Ｐゴシック"/>
                <a:cs typeface="Arial"/>
              </a:rPr>
              <a:t>(1) Type B RCCBs detect DC residual currents and trip if the smooth DC current exceeds the trip threshold. </a:t>
            </a:r>
            <a:endParaRPr lang="en-US" dirty="0"/>
          </a:p>
          <a:p>
            <a:r>
              <a:rPr lang="en-US" dirty="0"/>
              <a:t>Note: Type A and Type F will function safely with smooth DC residual currents present up to the levels indicated but they do not detect smooth DC. Therefore,</a:t>
            </a:r>
          </a:p>
          <a:p>
            <a:r>
              <a:rPr lang="en-US" dirty="0"/>
              <a:t>they must not be installed upstream of Type B RCCBs.</a:t>
            </a:r>
          </a:p>
          <a:p>
            <a:r>
              <a:rPr lang="en-US" dirty="0"/>
              <a:t>Discuss DC blinding and upstream, downstream testing procedure</a:t>
            </a:r>
          </a:p>
        </p:txBody>
      </p:sp>
      <p:sp>
        <p:nvSpPr>
          <p:cNvPr id="4" name="Slide Number Placeholder 3">
            <a:extLst>
              <a:ext uri="{FF2B5EF4-FFF2-40B4-BE49-F238E27FC236}">
                <a16:creationId xmlns:a16="http://schemas.microsoft.com/office/drawing/2014/main" id="{098E701A-0B43-2750-CCB2-917A637191C7}"/>
              </a:ext>
            </a:extLst>
          </p:cNvPr>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3144446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15E28-8285-C433-D210-179BF5601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5BE04-A529-C302-7435-A3E044634D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46A637-B823-6C59-547E-B1559771633A}"/>
              </a:ext>
            </a:extLst>
          </p:cNvPr>
          <p:cNvSpPr>
            <a:spLocks noGrp="1"/>
          </p:cNvSpPr>
          <p:nvPr>
            <p:ph type="body" idx="1"/>
          </p:nvPr>
        </p:nvSpPr>
        <p:spPr/>
        <p:txBody>
          <a:bodyPr/>
          <a:lstStyle/>
          <a:p>
            <a:pPr fontAlgn="base"/>
            <a:r>
              <a:rPr lang="en-GB" sz="1200" b="0" i="0" u="none" strike="noStrike" kern="1200" dirty="0">
                <a:solidFill>
                  <a:schemeClr val="tx1"/>
                </a:solidFill>
                <a:effectLst/>
                <a:latin typeface="Arial" charset="0"/>
                <a:ea typeface="ＭＳ Ｐゴシック" charset="-128"/>
                <a:cs typeface="ＭＳ Ｐゴシック" charset="-128"/>
              </a:rPr>
              <a:t>There is no longer a requirement to perform a test using a test current equal to or higher than five times the rated residual current.</a:t>
            </a:r>
          </a:p>
          <a:p>
            <a:pPr fontAlgn="base"/>
            <a:br>
              <a:rPr lang="en-GB" dirty="0"/>
            </a:br>
            <a:r>
              <a:rPr lang="en-GB" sz="1200" b="0" i="0" u="none" strike="noStrike" kern="1200" dirty="0">
                <a:solidFill>
                  <a:schemeClr val="tx1"/>
                </a:solidFill>
                <a:effectLst/>
                <a:latin typeface="Arial" charset="0"/>
                <a:ea typeface="ＭＳ Ｐゴシック" charset="-128"/>
                <a:cs typeface="ＭＳ Ｐゴシック" charset="-128"/>
              </a:rPr>
              <a:t>Whilst BS 7671:2018+A2:2022 doesn’t require other types of RCD testing, however additional tests are not precluded and may be useful for fault finding purposes, these tests could include:</a:t>
            </a:r>
          </a:p>
          <a:p>
            <a:pPr fontAlgn="base"/>
            <a:r>
              <a:rPr lang="en-GB" sz="1200" b="1" i="0" u="none" strike="noStrike" kern="1200" dirty="0">
                <a:solidFill>
                  <a:schemeClr val="tx1"/>
                </a:solidFill>
                <a:effectLst/>
                <a:latin typeface="Arial" charset="0"/>
                <a:ea typeface="ＭＳ Ｐゴシック" charset="-128"/>
                <a:cs typeface="ＭＳ Ｐゴシック" charset="-128"/>
              </a:rPr>
              <a:t>½ x I</a:t>
            </a:r>
            <a:r>
              <a:rPr lang="el-GR" sz="1200" b="1" i="0" u="none" strike="noStrike" kern="1200" baseline="-25000" dirty="0">
                <a:solidFill>
                  <a:schemeClr val="tx1"/>
                </a:solidFill>
                <a:effectLst/>
                <a:latin typeface="Arial" charset="0"/>
                <a:ea typeface="ＭＳ Ｐゴシック" charset="-128"/>
                <a:cs typeface="ＭＳ Ｐゴシック" charset="-128"/>
              </a:rPr>
              <a:t>Δ</a:t>
            </a:r>
            <a:r>
              <a:rPr lang="en-GB" sz="1200" b="1" i="0" u="none" strike="noStrike" kern="1200" baseline="-25000" dirty="0">
                <a:solidFill>
                  <a:schemeClr val="tx1"/>
                </a:solidFill>
                <a:effectLst/>
                <a:latin typeface="Arial" charset="0"/>
                <a:ea typeface="ＭＳ Ｐゴシック" charset="-128"/>
                <a:cs typeface="ＭＳ Ｐゴシック" charset="-128"/>
              </a:rPr>
              <a:t>n</a:t>
            </a:r>
            <a:r>
              <a:rPr lang="en-GB" sz="1200" b="1" i="0" u="none" strike="noStrike" kern="1200" dirty="0">
                <a:solidFill>
                  <a:schemeClr val="tx1"/>
                </a:solidFill>
                <a:effectLst/>
                <a:latin typeface="Arial" charset="0"/>
                <a:ea typeface="ＭＳ Ｐゴシック" charset="-128"/>
                <a:cs typeface="ＭＳ Ｐゴシック" charset="-128"/>
              </a:rPr>
              <a:t> test</a:t>
            </a:r>
          </a:p>
          <a:p>
            <a:pPr fontAlgn="base"/>
            <a:r>
              <a:rPr lang="en-GB" sz="1200" b="1" i="0" u="none" strike="noStrike" kern="1200" dirty="0">
                <a:solidFill>
                  <a:schemeClr val="tx1"/>
                </a:solidFill>
                <a:effectLst/>
                <a:latin typeface="Arial" charset="0"/>
                <a:ea typeface="ＭＳ Ｐゴシック" charset="-128"/>
                <a:cs typeface="ＭＳ Ｐゴシック" charset="-128"/>
              </a:rPr>
              <a:t>5 x I</a:t>
            </a:r>
            <a:r>
              <a:rPr lang="el-GR" sz="1200" b="1" i="0" u="none" strike="noStrike" kern="1200" baseline="-25000" dirty="0">
                <a:solidFill>
                  <a:schemeClr val="tx1"/>
                </a:solidFill>
                <a:effectLst/>
                <a:latin typeface="Arial" charset="0"/>
                <a:ea typeface="ＭＳ Ｐゴシック" charset="-128"/>
                <a:cs typeface="ＭＳ Ｐゴシック" charset="-128"/>
              </a:rPr>
              <a:t>Δ</a:t>
            </a:r>
            <a:r>
              <a:rPr lang="en-GB" sz="1200" b="1" i="0" u="none" strike="noStrike" kern="1200" baseline="-25000" dirty="0">
                <a:solidFill>
                  <a:schemeClr val="tx1"/>
                </a:solidFill>
                <a:effectLst/>
                <a:latin typeface="Arial" charset="0"/>
                <a:ea typeface="ＭＳ Ｐゴシック" charset="-128"/>
                <a:cs typeface="ＭＳ Ｐゴシック" charset="-128"/>
              </a:rPr>
              <a:t>n</a:t>
            </a:r>
            <a:r>
              <a:rPr lang="en-GB" sz="1200" b="1" i="0" u="none" strike="noStrike" kern="1200" dirty="0">
                <a:solidFill>
                  <a:schemeClr val="tx1"/>
                </a:solidFill>
                <a:effectLst/>
                <a:latin typeface="Arial" charset="0"/>
                <a:ea typeface="ＭＳ Ｐゴシック" charset="-128"/>
                <a:cs typeface="ＭＳ Ｐゴシック" charset="-128"/>
              </a:rPr>
              <a:t> test</a:t>
            </a:r>
          </a:p>
          <a:p>
            <a:pPr fontAlgn="base"/>
            <a:r>
              <a:rPr lang="en-GB" sz="1200" b="1" i="0" u="none" strike="noStrike" kern="1200" dirty="0">
                <a:solidFill>
                  <a:schemeClr val="tx1"/>
                </a:solidFill>
                <a:effectLst/>
                <a:latin typeface="Arial" charset="0"/>
                <a:ea typeface="ＭＳ Ｐゴシック" charset="-128"/>
                <a:cs typeface="ＭＳ Ｐゴシック" charset="-128"/>
              </a:rPr>
              <a:t>RCD type (AC, A, B, F)</a:t>
            </a:r>
          </a:p>
          <a:p>
            <a:pPr fontAlgn="base"/>
            <a:r>
              <a:rPr lang="en-GB" sz="1200" b="1" i="0" u="none" strike="noStrike" kern="1200" dirty="0">
                <a:solidFill>
                  <a:schemeClr val="tx1"/>
                </a:solidFill>
                <a:effectLst/>
                <a:latin typeface="Arial" charset="0"/>
                <a:ea typeface="ＭＳ Ｐゴシック" charset="-128"/>
                <a:cs typeface="ＭＳ Ｐゴシック" charset="-128"/>
              </a:rPr>
              <a:t>RCD tripping current (ramp test)</a:t>
            </a:r>
          </a:p>
          <a:p>
            <a:pPr fontAlgn="base"/>
            <a:r>
              <a:rPr lang="en-GB" sz="1200" b="1" i="0" u="none" strike="noStrike" kern="1200" dirty="0">
                <a:solidFill>
                  <a:schemeClr val="tx1"/>
                </a:solidFill>
                <a:effectLst/>
                <a:latin typeface="Arial" charset="0"/>
                <a:ea typeface="ＭＳ Ｐゴシック" charset="-128"/>
                <a:cs typeface="ＭＳ Ｐゴシック" charset="-128"/>
              </a:rPr>
              <a:t>Phase angle (0° &amp; 180°)</a:t>
            </a:r>
          </a:p>
          <a:p>
            <a:endParaRPr lang="en-US" dirty="0"/>
          </a:p>
        </p:txBody>
      </p:sp>
      <p:sp>
        <p:nvSpPr>
          <p:cNvPr id="4" name="Slide Number Placeholder 3">
            <a:extLst>
              <a:ext uri="{FF2B5EF4-FFF2-40B4-BE49-F238E27FC236}">
                <a16:creationId xmlns:a16="http://schemas.microsoft.com/office/drawing/2014/main" id="{38BE4931-74E9-2677-200B-C154E8BF3774}"/>
              </a:ext>
            </a:extLst>
          </p:cNvPr>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256774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51E97-1895-3E57-A2E7-C8BA3C3EFC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F852FF-368B-2372-49FA-CAE567DFA9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172035-0CE9-6C08-4BB8-0065303C07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584674-EA2F-F871-A14D-0FB4F290D2AD}"/>
              </a:ext>
            </a:extLst>
          </p:cNvPr>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746667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marL="342900" indent="-342900">
              <a:buClr>
                <a:srgbClr val="000000"/>
              </a:buClr>
              <a:buFont typeface="Arial" panose="020B0604020202020204" pitchFamily="34" charset="0"/>
              <a:buChar char="•"/>
            </a:pPr>
            <a:r>
              <a:rPr lang="en-GB" dirty="0"/>
              <a:t>Second level</a:t>
            </a:r>
          </a:p>
          <a:p>
            <a:pPr lvl="2"/>
            <a:r>
              <a:rPr lang="en-GB" dirty="0"/>
              <a:t>Third level</a:t>
            </a:r>
          </a:p>
          <a:p>
            <a:pPr lvl="3"/>
            <a:r>
              <a:rPr lang="en-GB" dirty="0"/>
              <a:t>Fourth level</a:t>
            </a:r>
          </a:p>
          <a:p>
            <a:pPr lvl="4"/>
            <a:r>
              <a:rPr lang="en-GB" dirty="0"/>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1" y="790331"/>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0" y="204919"/>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8" y="101943"/>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1" y="191488"/>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4" y="211466"/>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0" indent="0" algn="l" rtl="0" eaLnBrk="1" fontAlgn="base" hangingPunct="1">
        <a:lnSpc>
          <a:spcPts val="2409"/>
        </a:lnSpc>
        <a:spcBef>
          <a:spcPts val="502"/>
        </a:spcBef>
        <a:spcAft>
          <a:spcPts val="502"/>
        </a:spcAft>
        <a:buClr>
          <a:srgbClr val="FC4421"/>
        </a:buClr>
        <a:buFont typeface="Arial" pitchFamily="-105" charset="0"/>
        <a:buNone/>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0" indent="0" algn="l" rtl="0" eaLnBrk="1" fontAlgn="base" hangingPunct="1">
        <a:lnSpc>
          <a:spcPts val="2008"/>
        </a:lnSpc>
        <a:spcBef>
          <a:spcPts val="502"/>
        </a:spcBef>
        <a:spcAft>
          <a:spcPts val="502"/>
        </a:spcAft>
        <a:buClr>
          <a:srgbClr val="FC4421"/>
        </a:buClr>
        <a:buFont typeface="Arial" pitchFamily="-105" charset="0"/>
        <a:buNone/>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K1.15 Testing for electrotechnical systems</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1.15 RCD testing</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3C303-4767-62CD-4CDB-0630E10A301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B47754C-B1D4-891D-CA70-CF7F8046A0D6}"/>
              </a:ext>
            </a:extLst>
          </p:cNvPr>
          <p:cNvSpPr>
            <a:spLocks noGrp="1"/>
          </p:cNvSpPr>
          <p:nvPr>
            <p:ph type="title"/>
          </p:nvPr>
        </p:nvSpPr>
        <p:spPr>
          <a:xfrm>
            <a:off x="252000" y="959222"/>
            <a:ext cx="11628452" cy="646331"/>
          </a:xfrm>
        </p:spPr>
        <p:txBody>
          <a:bodyPr/>
          <a:lstStyle/>
          <a:p>
            <a:r>
              <a:rPr lang="en-GB" dirty="0"/>
              <a:t>Electromagnetic RCDs: BS 4293</a:t>
            </a:r>
          </a:p>
        </p:txBody>
      </p:sp>
      <p:sp>
        <p:nvSpPr>
          <p:cNvPr id="4" name="Content Placeholder 3">
            <a:extLst>
              <a:ext uri="{FF2B5EF4-FFF2-40B4-BE49-F238E27FC236}">
                <a16:creationId xmlns:a16="http://schemas.microsoft.com/office/drawing/2014/main" id="{AFE08609-4594-72B3-C57E-24FB05CC6BD8}"/>
              </a:ext>
            </a:extLst>
          </p:cNvPr>
          <p:cNvSpPr>
            <a:spLocks noGrp="1"/>
          </p:cNvSpPr>
          <p:nvPr>
            <p:ph sz="quarter" idx="10"/>
          </p:nvPr>
        </p:nvSpPr>
        <p:spPr>
          <a:xfrm>
            <a:off x="360001" y="1800000"/>
            <a:ext cx="9360942" cy="2762669"/>
          </a:xfrm>
        </p:spPr>
        <p:txBody>
          <a:bodyPr/>
          <a:lstStyle/>
          <a:p>
            <a:pPr marL="342900" indent="-342900">
              <a:buClr>
                <a:srgbClr val="000000"/>
              </a:buClr>
              <a:buFont typeface="Arial" panose="020B0604020202020204" pitchFamily="34" charset="0"/>
              <a:buChar char="•"/>
            </a:pPr>
            <a:r>
              <a:rPr lang="en-GB" dirty="0"/>
              <a:t>A built-in toroidal sensor detects even tiny residual currents and trips the device.</a:t>
            </a:r>
          </a:p>
          <a:p>
            <a:pPr marL="342900" indent="-342900">
              <a:buClr>
                <a:srgbClr val="000000"/>
              </a:buClr>
              <a:buFont typeface="Arial" panose="020B0604020202020204" pitchFamily="34" charset="0"/>
              <a:buChar char="•"/>
            </a:pPr>
            <a:r>
              <a:rPr lang="en-GB" dirty="0"/>
              <a:t>No separate earth reference is needed - the fault current itself powers the trip mechanism.</a:t>
            </a:r>
          </a:p>
          <a:p>
            <a:pPr marL="342900" indent="-342900">
              <a:buClr>
                <a:srgbClr val="000000"/>
              </a:buClr>
              <a:buFont typeface="Arial" panose="020B0604020202020204" pitchFamily="34" charset="0"/>
              <a:buChar char="•"/>
            </a:pPr>
            <a:r>
              <a:rPr lang="en-GB" dirty="0"/>
              <a:t>Unaffected by brief </a:t>
            </a:r>
            <a:br>
              <a:rPr lang="en-GB" dirty="0"/>
            </a:br>
            <a:r>
              <a:rPr lang="en-GB" dirty="0"/>
              <a:t>supply interruptions.</a:t>
            </a:r>
          </a:p>
          <a:p>
            <a:pPr algn="l"/>
            <a:endParaRPr lang="en-GB" dirty="0"/>
          </a:p>
        </p:txBody>
      </p:sp>
      <p:pic>
        <p:nvPicPr>
          <p:cNvPr id="13" name="Picture 12">
            <a:extLst>
              <a:ext uri="{FF2B5EF4-FFF2-40B4-BE49-F238E27FC236}">
                <a16:creationId xmlns:a16="http://schemas.microsoft.com/office/drawing/2014/main" id="{8E06D598-B3A4-1D8D-7F87-892601510E7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160897" y="2065383"/>
            <a:ext cx="1794927" cy="2963817"/>
          </a:xfrm>
          <a:prstGeom prst="rect">
            <a:avLst/>
          </a:prstGeom>
        </p:spPr>
      </p:pic>
      <p:graphicFrame>
        <p:nvGraphicFramePr>
          <p:cNvPr id="8" name="Table 7">
            <a:extLst>
              <a:ext uri="{FF2B5EF4-FFF2-40B4-BE49-F238E27FC236}">
                <a16:creationId xmlns:a16="http://schemas.microsoft.com/office/drawing/2014/main" id="{C49E29A9-6853-A5C9-6BB5-336007E6318A}"/>
              </a:ext>
            </a:extLst>
          </p:cNvPr>
          <p:cNvGraphicFramePr>
            <a:graphicFrameLocks noGrp="1"/>
          </p:cNvGraphicFramePr>
          <p:nvPr>
            <p:extLst>
              <p:ext uri="{D42A27DB-BD31-4B8C-83A1-F6EECF244321}">
                <p14:modId xmlns:p14="http://schemas.microsoft.com/office/powerpoint/2010/main" val="2961863421"/>
              </p:ext>
            </p:extLst>
          </p:nvPr>
        </p:nvGraphicFramePr>
        <p:xfrm>
          <a:off x="4062742" y="3842928"/>
          <a:ext cx="5840078" cy="1828376"/>
        </p:xfrm>
        <a:graphic>
          <a:graphicData uri="http://schemas.openxmlformats.org/drawingml/2006/table">
            <a:tbl>
              <a:tblPr firstRow="1" bandRow="1">
                <a:tableStyleId>{8A107856-5554-42FB-B03E-39F5DBC370BA}</a:tableStyleId>
              </a:tblPr>
              <a:tblGrid>
                <a:gridCol w="2673487">
                  <a:extLst>
                    <a:ext uri="{9D8B030D-6E8A-4147-A177-3AD203B41FA5}">
                      <a16:colId xmlns:a16="http://schemas.microsoft.com/office/drawing/2014/main" val="20000"/>
                    </a:ext>
                  </a:extLst>
                </a:gridCol>
                <a:gridCol w="1193726">
                  <a:extLst>
                    <a:ext uri="{9D8B030D-6E8A-4147-A177-3AD203B41FA5}">
                      <a16:colId xmlns:a16="http://schemas.microsoft.com/office/drawing/2014/main" val="20001"/>
                    </a:ext>
                  </a:extLst>
                </a:gridCol>
                <a:gridCol w="1972865">
                  <a:extLst>
                    <a:ext uri="{9D8B030D-6E8A-4147-A177-3AD203B41FA5}">
                      <a16:colId xmlns:a16="http://schemas.microsoft.com/office/drawing/2014/main" val="2013088996"/>
                    </a:ext>
                  </a:extLst>
                </a:gridCol>
              </a:tblGrid>
              <a:tr h="0">
                <a:tc rowSpan="2">
                  <a:txBody>
                    <a:bodyPr/>
                    <a:lstStyle/>
                    <a:p>
                      <a:pPr algn="ctr"/>
                      <a:r>
                        <a:rPr lang="en-GB" sz="2200" dirty="0">
                          <a:solidFill>
                            <a:schemeClr val="tx1"/>
                          </a:solidFill>
                        </a:rPr>
                        <a:t>RCD rating</a:t>
                      </a:r>
                    </a:p>
                    <a:p>
                      <a:pPr algn="ctr"/>
                      <a:r>
                        <a:rPr lang="en-GB" sz="2200" dirty="0">
                          <a:solidFill>
                            <a:schemeClr val="tx1"/>
                          </a:solidFill>
                        </a:rPr>
                        <a:t>(mA)</a:t>
                      </a:r>
                    </a:p>
                  </a:txBody>
                  <a:tcPr marL="121610" marR="121610" marT="60805" marB="60805">
                    <a:solidFill>
                      <a:schemeClr val="accent2">
                        <a:lumMod val="60000"/>
                        <a:lumOff val="40000"/>
                      </a:schemeClr>
                    </a:solidFill>
                  </a:tcPr>
                </a:tc>
                <a:tc gridSpan="2">
                  <a:txBody>
                    <a:bodyPr/>
                    <a:lstStyle/>
                    <a:p>
                      <a:pPr algn="ctr"/>
                      <a:r>
                        <a:rPr lang="en-GB" sz="2200" dirty="0">
                          <a:solidFill>
                            <a:schemeClr val="tx1"/>
                          </a:solidFill>
                        </a:rPr>
                        <a:t>Tripping times</a:t>
                      </a:r>
                    </a:p>
                  </a:txBody>
                  <a:tcPr marL="121610" marR="121610" marT="60805" marB="60805">
                    <a:solidFill>
                      <a:schemeClr val="accent2">
                        <a:lumMod val="60000"/>
                        <a:lumOff val="40000"/>
                      </a:schemeClr>
                    </a:solidFill>
                  </a:tcPr>
                </a:tc>
                <a:tc hMerge="1">
                  <a:txBody>
                    <a:bodyPr/>
                    <a:lstStyle/>
                    <a:p>
                      <a:pPr algn="ctr"/>
                      <a:endParaRPr lang="en-GB" sz="2200" dirty="0">
                        <a:solidFill>
                          <a:schemeClr val="tx1"/>
                        </a:solidFill>
                      </a:endParaRPr>
                    </a:p>
                  </a:txBody>
                  <a:tcPr marL="121610" marR="121610" marT="60805" marB="60805">
                    <a:solidFill>
                      <a:schemeClr val="accent2">
                        <a:lumMod val="60000"/>
                        <a:lumOff val="40000"/>
                      </a:schemeClr>
                    </a:solidFill>
                  </a:tcPr>
                </a:tc>
                <a:extLst>
                  <a:ext uri="{0D108BD9-81ED-4DB2-BD59-A6C34878D82A}">
                    <a16:rowId xmlns:a16="http://schemas.microsoft.com/office/drawing/2014/main" val="10000"/>
                  </a:ext>
                </a:extLst>
              </a:tr>
              <a:tr h="288862">
                <a:tc vMerge="1">
                  <a:txBody>
                    <a:bodyPr/>
                    <a:lstStyle/>
                    <a:p>
                      <a:endParaRPr lang="en-GB" sz="2200" dirty="0"/>
                    </a:p>
                  </a:txBody>
                  <a:tcPr marL="121610" marR="121610" marT="60805" marB="60805"/>
                </a:tc>
                <a:tc>
                  <a:txBody>
                    <a:bodyPr/>
                    <a:lstStyle/>
                    <a:p>
                      <a:pPr algn="ctr"/>
                      <a:r>
                        <a:rPr lang="en-GB" sz="2200" dirty="0"/>
                        <a:t>@x0.5</a:t>
                      </a: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@x1</a:t>
                      </a:r>
                    </a:p>
                  </a:txBody>
                  <a:tcPr marL="121610" marR="121610" marT="60805" marB="60805"/>
                </a:tc>
                <a:extLst>
                  <a:ext uri="{0D108BD9-81ED-4DB2-BD59-A6C34878D82A}">
                    <a16:rowId xmlns:a16="http://schemas.microsoft.com/office/drawing/2014/main" val="10001"/>
                  </a:ext>
                </a:extLst>
              </a:tr>
              <a:tr h="457706">
                <a:tc>
                  <a:txBody>
                    <a:bodyPr/>
                    <a:lstStyle/>
                    <a:p>
                      <a:r>
                        <a:rPr lang="en-GB" sz="2200" dirty="0"/>
                        <a:t>30 or less</a:t>
                      </a:r>
                    </a:p>
                  </a:txBody>
                  <a:tcPr marL="121610" marR="121610" marT="60805" marB="60805"/>
                </a:tc>
                <a:tc>
                  <a:txBody>
                    <a:bodyPr/>
                    <a:lstStyle/>
                    <a:p>
                      <a:pPr algn="ctr"/>
                      <a:r>
                        <a:rPr lang="en-GB" sz="2200" dirty="0"/>
                        <a:t>No trip</a:t>
                      </a: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200mS</a:t>
                      </a:r>
                    </a:p>
                  </a:txBody>
                  <a:tcPr marL="121610" marR="121610" marT="60805" marB="60805"/>
                </a:tc>
                <a:extLst>
                  <a:ext uri="{0D108BD9-81ED-4DB2-BD59-A6C34878D82A}">
                    <a16:rowId xmlns:a16="http://schemas.microsoft.com/office/drawing/2014/main" val="10002"/>
                  </a:ext>
                </a:extLst>
              </a:tr>
              <a:tr h="0">
                <a:tc>
                  <a:txBody>
                    <a:bodyPr/>
                    <a:lstStyle/>
                    <a:p>
                      <a:pPr marL="0" marR="0" lvl="0" indent="0" algn="l" defTabSz="458983" rtl="0" eaLnBrk="1" fontAlgn="auto" latinLnBrk="0" hangingPunct="1">
                        <a:lnSpc>
                          <a:spcPct val="100000"/>
                        </a:lnSpc>
                        <a:spcBef>
                          <a:spcPts val="0"/>
                        </a:spcBef>
                        <a:spcAft>
                          <a:spcPts val="0"/>
                        </a:spcAft>
                        <a:buClrTx/>
                        <a:buSzTx/>
                        <a:buFontTx/>
                        <a:buNone/>
                        <a:tabLst/>
                        <a:defRPr/>
                      </a:pPr>
                      <a:r>
                        <a:rPr lang="en-GB" sz="2200" dirty="0"/>
                        <a:t>100 or more</a:t>
                      </a:r>
                    </a:p>
                  </a:txBody>
                  <a:tcPr marL="121610" marR="121610" marT="60805" marB="60805"/>
                </a:tc>
                <a:tc>
                  <a:txBody>
                    <a:bodyPr/>
                    <a:lstStyle/>
                    <a:p>
                      <a:pPr marL="0" marR="0" lvl="0" indent="0" algn="ctr" defTabSz="458983" rtl="0" eaLnBrk="1" fontAlgn="auto" latinLnBrk="0" hangingPunct="1">
                        <a:lnSpc>
                          <a:spcPct val="100000"/>
                        </a:lnSpc>
                        <a:spcBef>
                          <a:spcPts val="0"/>
                        </a:spcBef>
                        <a:spcAft>
                          <a:spcPts val="0"/>
                        </a:spcAft>
                        <a:buClrTx/>
                        <a:buSzTx/>
                        <a:buFontTx/>
                        <a:buNone/>
                        <a:tabLst/>
                        <a:defRPr/>
                      </a:pPr>
                      <a:r>
                        <a:rPr lang="en-GB" sz="2200" dirty="0"/>
                        <a:t>No trip</a:t>
                      </a: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200mS</a:t>
                      </a:r>
                    </a:p>
                  </a:txBody>
                  <a:tcPr marL="121610" marR="121610" marT="60805" marB="60805"/>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93209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6C2C9-0CEA-24DD-87D3-1302B6B0F8D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DC9FB90-AD47-D87A-A4B9-173DEA18EF74}"/>
              </a:ext>
            </a:extLst>
          </p:cNvPr>
          <p:cNvSpPr>
            <a:spLocks noGrp="1"/>
          </p:cNvSpPr>
          <p:nvPr>
            <p:ph type="title"/>
          </p:nvPr>
        </p:nvSpPr>
        <p:spPr>
          <a:xfrm>
            <a:off x="252000" y="959222"/>
            <a:ext cx="11628452" cy="646331"/>
          </a:xfrm>
        </p:spPr>
        <p:txBody>
          <a:bodyPr/>
          <a:lstStyle/>
          <a:p>
            <a:r>
              <a:rPr lang="en-GB" dirty="0"/>
              <a:t>Electronic RCDs and RCBOs</a:t>
            </a:r>
          </a:p>
        </p:txBody>
      </p:sp>
      <p:sp>
        <p:nvSpPr>
          <p:cNvPr id="4" name="Content Placeholder 3">
            <a:extLst>
              <a:ext uri="{FF2B5EF4-FFF2-40B4-BE49-F238E27FC236}">
                <a16:creationId xmlns:a16="http://schemas.microsoft.com/office/drawing/2014/main" id="{7DAF135C-F7F6-7773-0278-3FE96F26487C}"/>
              </a:ext>
            </a:extLst>
          </p:cNvPr>
          <p:cNvSpPr>
            <a:spLocks noGrp="1"/>
          </p:cNvSpPr>
          <p:nvPr>
            <p:ph sz="quarter" idx="10"/>
          </p:nvPr>
        </p:nvSpPr>
        <p:spPr>
          <a:xfrm>
            <a:off x="360000" y="1800000"/>
            <a:ext cx="11385686" cy="4140000"/>
          </a:xfrm>
        </p:spPr>
        <p:txBody>
          <a:bodyPr/>
          <a:lstStyle/>
          <a:p>
            <a:pPr marL="342900" indent="-342900">
              <a:spcAft>
                <a:spcPts val="0"/>
              </a:spcAft>
              <a:buClr>
                <a:srgbClr val="000000"/>
              </a:buClr>
              <a:buFont typeface="Arial" panose="020B0604020202020204" pitchFamily="34" charset="0"/>
              <a:buChar char="•"/>
            </a:pPr>
            <a:r>
              <a:rPr lang="en-GB" dirty="0"/>
              <a:t>BS EN 61008 or BS EN 61009</a:t>
            </a:r>
          </a:p>
          <a:p>
            <a:pPr marL="342900" indent="-342900">
              <a:spcAft>
                <a:spcPts val="0"/>
              </a:spcAft>
              <a:buClr>
                <a:srgbClr val="000000"/>
              </a:buClr>
              <a:buFont typeface="Arial" panose="020B0604020202020204" pitchFamily="34" charset="0"/>
              <a:buChar char="•"/>
            </a:pPr>
            <a:r>
              <a:rPr lang="en-GB" dirty="0"/>
              <a:t>Electronic circuits inside the device amplify imbalance signals—no separate toroid is needed.</a:t>
            </a:r>
          </a:p>
          <a:p>
            <a:pPr marL="342900" indent="-342900">
              <a:spcAft>
                <a:spcPts val="0"/>
              </a:spcAft>
              <a:buClr>
                <a:srgbClr val="000000"/>
              </a:buClr>
              <a:buFont typeface="Arial" panose="020B0604020202020204" pitchFamily="34" charset="0"/>
              <a:buChar char="•"/>
            </a:pPr>
            <a:r>
              <a:rPr lang="en-GB" dirty="0"/>
              <a:t>A dedicated earth reference connection ensures tripping if the neutral supply is lost, since the device draws power </a:t>
            </a:r>
            <a:br>
              <a:rPr lang="en-GB" dirty="0"/>
            </a:br>
            <a:r>
              <a:rPr lang="en-GB" dirty="0"/>
              <a:t>from both the mains and fault current.</a:t>
            </a:r>
          </a:p>
          <a:p>
            <a:pPr marL="342900" indent="-342900">
              <a:spcAft>
                <a:spcPts val="0"/>
              </a:spcAft>
              <a:buClr>
                <a:srgbClr val="000000"/>
              </a:buClr>
              <a:buFont typeface="Arial" panose="020B0604020202020204" pitchFamily="34" charset="0"/>
              <a:buChar char="•"/>
            </a:pPr>
            <a:r>
              <a:rPr lang="en-GB" dirty="0"/>
              <a:t>Always isolate these devices </a:t>
            </a:r>
            <a:br>
              <a:rPr lang="en-GB" dirty="0"/>
            </a:br>
            <a:r>
              <a:rPr lang="en-GB" dirty="0"/>
              <a:t>before performing insulation </a:t>
            </a:r>
            <a:br>
              <a:rPr lang="en-GB" dirty="0"/>
            </a:br>
            <a:r>
              <a:rPr lang="en-GB" dirty="0"/>
              <a:t>resistance tests to prevent damage </a:t>
            </a:r>
            <a:br>
              <a:rPr lang="en-GB" dirty="0"/>
            </a:br>
            <a:r>
              <a:rPr lang="en-GB" dirty="0"/>
              <a:t>and avoid misleading results.</a:t>
            </a:r>
          </a:p>
          <a:p>
            <a:pPr>
              <a:lnSpc>
                <a:spcPct val="90000"/>
              </a:lnSpc>
              <a:spcBef>
                <a:spcPts val="1330"/>
              </a:spcBef>
            </a:pPr>
            <a:endParaRPr lang="en-GB" dirty="0">
              <a:latin typeface="Arial" panose="020B0604020202020204" pitchFamily="34" charset="0"/>
              <a:cs typeface="Arial" panose="020B0604020202020204" pitchFamily="34" charset="0"/>
            </a:endParaRPr>
          </a:p>
          <a:p>
            <a:pPr algn="l"/>
            <a:endParaRPr lang="en-GB" dirty="0"/>
          </a:p>
        </p:txBody>
      </p:sp>
      <p:graphicFrame>
        <p:nvGraphicFramePr>
          <p:cNvPr id="7" name="Table 6">
            <a:extLst>
              <a:ext uri="{FF2B5EF4-FFF2-40B4-BE49-F238E27FC236}">
                <a16:creationId xmlns:a16="http://schemas.microsoft.com/office/drawing/2014/main" id="{130A79E3-B967-568C-DAF4-2BBC91E5D83B}"/>
              </a:ext>
            </a:extLst>
          </p:cNvPr>
          <p:cNvGraphicFramePr>
            <a:graphicFrameLocks noGrp="1"/>
          </p:cNvGraphicFramePr>
          <p:nvPr>
            <p:extLst>
              <p:ext uri="{D42A27DB-BD31-4B8C-83A1-F6EECF244321}">
                <p14:modId xmlns:p14="http://schemas.microsoft.com/office/powerpoint/2010/main" val="2144015989"/>
              </p:ext>
            </p:extLst>
          </p:nvPr>
        </p:nvGraphicFramePr>
        <p:xfrm>
          <a:off x="5987159" y="3870000"/>
          <a:ext cx="5840078" cy="1827560"/>
        </p:xfrm>
        <a:graphic>
          <a:graphicData uri="http://schemas.openxmlformats.org/drawingml/2006/table">
            <a:tbl>
              <a:tblPr firstRow="1" bandRow="1">
                <a:tableStyleId>{8A107856-5554-42FB-B03E-39F5DBC370BA}</a:tableStyleId>
              </a:tblPr>
              <a:tblGrid>
                <a:gridCol w="2673487">
                  <a:extLst>
                    <a:ext uri="{9D8B030D-6E8A-4147-A177-3AD203B41FA5}">
                      <a16:colId xmlns:a16="http://schemas.microsoft.com/office/drawing/2014/main" val="20000"/>
                    </a:ext>
                  </a:extLst>
                </a:gridCol>
                <a:gridCol w="1193726">
                  <a:extLst>
                    <a:ext uri="{9D8B030D-6E8A-4147-A177-3AD203B41FA5}">
                      <a16:colId xmlns:a16="http://schemas.microsoft.com/office/drawing/2014/main" val="20001"/>
                    </a:ext>
                  </a:extLst>
                </a:gridCol>
                <a:gridCol w="1972865">
                  <a:extLst>
                    <a:ext uri="{9D8B030D-6E8A-4147-A177-3AD203B41FA5}">
                      <a16:colId xmlns:a16="http://schemas.microsoft.com/office/drawing/2014/main" val="2013088996"/>
                    </a:ext>
                  </a:extLst>
                </a:gridCol>
              </a:tblGrid>
              <a:tr h="0">
                <a:tc rowSpan="2">
                  <a:txBody>
                    <a:bodyPr/>
                    <a:lstStyle/>
                    <a:p>
                      <a:pPr algn="ctr"/>
                      <a:r>
                        <a:rPr lang="en-GB" sz="2200" dirty="0">
                          <a:solidFill>
                            <a:schemeClr val="tx1"/>
                          </a:solidFill>
                        </a:rPr>
                        <a:t>RCD rating </a:t>
                      </a:r>
                    </a:p>
                    <a:p>
                      <a:pPr algn="ctr"/>
                      <a:r>
                        <a:rPr lang="en-GB" sz="2200" dirty="0">
                          <a:solidFill>
                            <a:schemeClr val="tx1"/>
                          </a:solidFill>
                        </a:rPr>
                        <a:t>(mA)</a:t>
                      </a:r>
                    </a:p>
                  </a:txBody>
                  <a:tcPr marL="121610" marR="121610" marT="60805" marB="60805">
                    <a:solidFill>
                      <a:schemeClr val="accent2">
                        <a:lumMod val="60000"/>
                        <a:lumOff val="40000"/>
                      </a:schemeClr>
                    </a:solidFill>
                  </a:tcPr>
                </a:tc>
                <a:tc gridSpan="2">
                  <a:txBody>
                    <a:bodyPr/>
                    <a:lstStyle/>
                    <a:p>
                      <a:pPr algn="ctr"/>
                      <a:r>
                        <a:rPr lang="en-GB" sz="2200" dirty="0">
                          <a:solidFill>
                            <a:schemeClr val="tx1"/>
                          </a:solidFill>
                        </a:rPr>
                        <a:t>Tripping times</a:t>
                      </a:r>
                    </a:p>
                  </a:txBody>
                  <a:tcPr marL="121610" marR="121610" marT="60805" marB="60805">
                    <a:solidFill>
                      <a:schemeClr val="accent2">
                        <a:lumMod val="60000"/>
                        <a:lumOff val="40000"/>
                      </a:schemeClr>
                    </a:solidFill>
                  </a:tcPr>
                </a:tc>
                <a:tc hMerge="1">
                  <a:txBody>
                    <a:bodyPr/>
                    <a:lstStyle/>
                    <a:p>
                      <a:pPr algn="ctr"/>
                      <a:endParaRPr lang="en-GB" sz="2200" dirty="0">
                        <a:solidFill>
                          <a:schemeClr val="tx1"/>
                        </a:solidFill>
                      </a:endParaRPr>
                    </a:p>
                  </a:txBody>
                  <a:tcPr marL="121610" marR="121610" marT="60805" marB="60805">
                    <a:solidFill>
                      <a:schemeClr val="accent2">
                        <a:lumMod val="60000"/>
                        <a:lumOff val="40000"/>
                      </a:schemeClr>
                    </a:solidFill>
                  </a:tcPr>
                </a:tc>
                <a:extLst>
                  <a:ext uri="{0D108BD9-81ED-4DB2-BD59-A6C34878D82A}">
                    <a16:rowId xmlns:a16="http://schemas.microsoft.com/office/drawing/2014/main" val="10000"/>
                  </a:ext>
                </a:extLst>
              </a:tr>
              <a:tr h="288862">
                <a:tc vMerge="1">
                  <a:txBody>
                    <a:bodyPr/>
                    <a:lstStyle/>
                    <a:p>
                      <a:endParaRPr lang="en-GB" sz="2200" dirty="0"/>
                    </a:p>
                  </a:txBody>
                  <a:tcPr marL="121610" marR="121610" marT="60805" marB="60805"/>
                </a:tc>
                <a:tc>
                  <a:txBody>
                    <a:bodyPr/>
                    <a:lstStyle/>
                    <a:p>
                      <a:pPr algn="ctr"/>
                      <a:r>
                        <a:rPr lang="en-GB" sz="2200" dirty="0"/>
                        <a:t>@x0.5</a:t>
                      </a: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@x1</a:t>
                      </a:r>
                    </a:p>
                  </a:txBody>
                  <a:tcPr marL="121610" marR="121610" marT="60805" marB="60805"/>
                </a:tc>
                <a:extLst>
                  <a:ext uri="{0D108BD9-81ED-4DB2-BD59-A6C34878D82A}">
                    <a16:rowId xmlns:a16="http://schemas.microsoft.com/office/drawing/2014/main" val="10001"/>
                  </a:ext>
                </a:extLst>
              </a:tr>
              <a:tr h="249636">
                <a:tc>
                  <a:txBody>
                    <a:bodyPr/>
                    <a:lstStyle/>
                    <a:p>
                      <a:r>
                        <a:rPr lang="en-GB" sz="2200" dirty="0"/>
                        <a:t>30 or less</a:t>
                      </a:r>
                    </a:p>
                  </a:txBody>
                  <a:tcPr marL="121610" marR="121610" marT="60805" marB="60805"/>
                </a:tc>
                <a:tc>
                  <a:txBody>
                    <a:bodyPr/>
                    <a:lstStyle/>
                    <a:p>
                      <a:pPr algn="ctr"/>
                      <a:r>
                        <a:rPr lang="en-GB" sz="2200" dirty="0"/>
                        <a:t>No trip</a:t>
                      </a: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300mS</a:t>
                      </a:r>
                    </a:p>
                  </a:txBody>
                  <a:tcPr marL="121610" marR="121610" marT="60805" marB="60805"/>
                </a:tc>
                <a:extLst>
                  <a:ext uri="{0D108BD9-81ED-4DB2-BD59-A6C34878D82A}">
                    <a16:rowId xmlns:a16="http://schemas.microsoft.com/office/drawing/2014/main" val="10002"/>
                  </a:ext>
                </a:extLst>
              </a:tr>
              <a:tr h="432827">
                <a:tc>
                  <a:txBody>
                    <a:bodyPr/>
                    <a:lstStyle/>
                    <a:p>
                      <a:pPr marL="0" marR="0" lvl="0" indent="0" algn="l" defTabSz="458983" rtl="0" eaLnBrk="1" fontAlgn="auto" latinLnBrk="0" hangingPunct="1">
                        <a:lnSpc>
                          <a:spcPct val="100000"/>
                        </a:lnSpc>
                        <a:spcBef>
                          <a:spcPts val="0"/>
                        </a:spcBef>
                        <a:spcAft>
                          <a:spcPts val="0"/>
                        </a:spcAft>
                        <a:buClrTx/>
                        <a:buSzTx/>
                        <a:buFontTx/>
                        <a:buNone/>
                        <a:tabLst/>
                        <a:defRPr/>
                      </a:pPr>
                      <a:r>
                        <a:rPr lang="en-GB" sz="2200" dirty="0"/>
                        <a:t>100 or more</a:t>
                      </a:r>
                    </a:p>
                  </a:txBody>
                  <a:tcPr marL="121610" marR="121610" marT="60805" marB="60805"/>
                </a:tc>
                <a:tc>
                  <a:txBody>
                    <a:bodyPr/>
                    <a:lstStyle/>
                    <a:p>
                      <a:pPr marL="0" marR="0" lvl="0" indent="0" algn="ctr" defTabSz="458983" rtl="0" eaLnBrk="1" fontAlgn="auto" latinLnBrk="0" hangingPunct="1">
                        <a:lnSpc>
                          <a:spcPct val="100000"/>
                        </a:lnSpc>
                        <a:spcBef>
                          <a:spcPts val="0"/>
                        </a:spcBef>
                        <a:spcAft>
                          <a:spcPts val="0"/>
                        </a:spcAft>
                        <a:buClrTx/>
                        <a:buSzTx/>
                        <a:buFontTx/>
                        <a:buNone/>
                        <a:tabLst/>
                        <a:defRPr/>
                      </a:pPr>
                      <a:r>
                        <a:rPr lang="en-GB" sz="2200" dirty="0"/>
                        <a:t>No trip</a:t>
                      </a: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300mS</a:t>
                      </a:r>
                    </a:p>
                  </a:txBody>
                  <a:tcPr marL="121610" marR="121610" marT="60805" marB="60805"/>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45872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BDCA2-6919-085A-93E0-AEAF855BFD2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0842362-6801-E53C-6C08-0C3E1256EDFB}"/>
              </a:ext>
            </a:extLst>
          </p:cNvPr>
          <p:cNvSpPr>
            <a:spLocks noGrp="1"/>
          </p:cNvSpPr>
          <p:nvPr>
            <p:ph type="title"/>
          </p:nvPr>
        </p:nvSpPr>
        <p:spPr>
          <a:xfrm>
            <a:off x="252000" y="959222"/>
            <a:ext cx="11628452" cy="646331"/>
          </a:xfrm>
        </p:spPr>
        <p:txBody>
          <a:bodyPr/>
          <a:lstStyle/>
          <a:p>
            <a:r>
              <a:rPr lang="en-GB" dirty="0"/>
              <a:t>Test sequence</a:t>
            </a:r>
          </a:p>
        </p:txBody>
      </p:sp>
      <p:sp>
        <p:nvSpPr>
          <p:cNvPr id="4" name="Content Placeholder 3">
            <a:extLst>
              <a:ext uri="{FF2B5EF4-FFF2-40B4-BE49-F238E27FC236}">
                <a16:creationId xmlns:a16="http://schemas.microsoft.com/office/drawing/2014/main" id="{D790CF39-1B1E-0B5F-A209-E68843F5C5EB}"/>
              </a:ext>
            </a:extLst>
          </p:cNvPr>
          <p:cNvSpPr>
            <a:spLocks noGrp="1"/>
          </p:cNvSpPr>
          <p:nvPr>
            <p:ph sz="quarter" idx="10"/>
          </p:nvPr>
        </p:nvSpPr>
        <p:spPr>
          <a:xfrm>
            <a:off x="359999" y="1800000"/>
            <a:ext cx="9339171" cy="4140000"/>
          </a:xfrm>
        </p:spPr>
        <p:txBody>
          <a:bodyPr/>
          <a:lstStyle/>
          <a:p>
            <a:pPr>
              <a:lnSpc>
                <a:spcPct val="90000"/>
              </a:lnSpc>
              <a:spcBef>
                <a:spcPts val="931"/>
              </a:spcBef>
            </a:pPr>
            <a:r>
              <a:rPr lang="en-GB" b="1" dirty="0">
                <a:latin typeface="Arial"/>
                <a:ea typeface="ＭＳ Ｐゴシック"/>
                <a:cs typeface="Arial"/>
              </a:rPr>
              <a:t>RCD testing is a live test</a:t>
            </a:r>
            <a:r>
              <a:rPr lang="en-GB" dirty="0">
                <a:latin typeface="Arial"/>
                <a:ea typeface="ＭＳ Ｐゴシック"/>
                <a:cs typeface="Arial"/>
              </a:rPr>
              <a:t>.</a:t>
            </a:r>
          </a:p>
          <a:p>
            <a:pPr marL="342900" indent="-342900">
              <a:buClr>
                <a:srgbClr val="000000"/>
              </a:buClr>
              <a:buFont typeface="Arial" panose="020B0604020202020204" pitchFamily="34" charset="0"/>
              <a:buChar char="•"/>
            </a:pPr>
            <a:r>
              <a:rPr lang="en-GB" dirty="0">
                <a:ea typeface="ＭＳ Ｐゴシック"/>
              </a:rPr>
              <a:t>Turn on the RCD and its upstream MCB.</a:t>
            </a:r>
          </a:p>
          <a:p>
            <a:pPr marL="342900" indent="-342900">
              <a:buClr>
                <a:srgbClr val="000000"/>
              </a:buClr>
              <a:buFont typeface="Arial" panose="020B0604020202020204" pitchFamily="34" charset="0"/>
              <a:buChar char="•"/>
            </a:pPr>
            <a:r>
              <a:rPr lang="en-GB" dirty="0">
                <a:latin typeface="Arial" panose="020B0604020202020204" pitchFamily="34" charset="0"/>
                <a:cs typeface="Arial" panose="020B0604020202020204" pitchFamily="34" charset="0"/>
              </a:rPr>
              <a:t>Press </a:t>
            </a:r>
            <a:r>
              <a:rPr lang="en-GB" b="1" dirty="0">
                <a:latin typeface="Arial" panose="020B0604020202020204" pitchFamily="34" charset="0"/>
                <a:cs typeface="Arial" panose="020B0604020202020204" pitchFamily="34" charset="0"/>
              </a:rPr>
              <a:t>Test button </a:t>
            </a:r>
            <a:r>
              <a:rPr lang="en-GB" dirty="0">
                <a:latin typeface="Arial" panose="020B0604020202020204" pitchFamily="34" charset="0"/>
                <a:cs typeface="Arial" panose="020B0604020202020204" pitchFamily="34" charset="0"/>
              </a:rPr>
              <a:t>on the RCD to confirm mechanical operation.</a:t>
            </a:r>
            <a:endParaRPr lang="en-GB" dirty="0"/>
          </a:p>
          <a:p>
            <a:pPr marL="342900" indent="-342900">
              <a:buClr>
                <a:srgbClr val="000000"/>
              </a:buClr>
              <a:buFont typeface="Arial" panose="020B0604020202020204" pitchFamily="34" charset="0"/>
              <a:buChar char="•"/>
            </a:pPr>
            <a:r>
              <a:rPr lang="en-GB" dirty="0">
                <a:ea typeface="ＭＳ Ｐゴシック"/>
              </a:rPr>
              <a:t>Set the instrument to the RCD test function.</a:t>
            </a:r>
          </a:p>
          <a:p>
            <a:pPr marL="342900" indent="-342900">
              <a:buClr>
                <a:srgbClr val="000000"/>
              </a:buClr>
              <a:buFont typeface="Arial" panose="020B0604020202020204" pitchFamily="34" charset="0"/>
              <a:buChar char="•"/>
            </a:pPr>
            <a:r>
              <a:rPr lang="en-GB" b="1" dirty="0">
                <a:ea typeface="ＭＳ Ｐゴシック"/>
              </a:rPr>
              <a:t>Select the test current</a:t>
            </a:r>
            <a:r>
              <a:rPr lang="en-GB" dirty="0">
                <a:ea typeface="ＭＳ Ｐゴシック"/>
              </a:rPr>
              <a:t> to match the RCD’s rated residual operating current (I</a:t>
            </a:r>
            <a:r>
              <a:rPr lang="el-GR" dirty="0">
                <a:ea typeface="ＭＳ Ｐゴシック"/>
              </a:rPr>
              <a:t>Δ</a:t>
            </a:r>
            <a:r>
              <a:rPr lang="en-GB" dirty="0">
                <a:ea typeface="ＭＳ Ｐゴシック"/>
              </a:rPr>
              <a:t>n), e.g. 30 mA.</a:t>
            </a:r>
          </a:p>
          <a:p>
            <a:pPr>
              <a:buClr>
                <a:schemeClr val="accent2"/>
              </a:buClr>
            </a:pPr>
            <a:endParaRPr lang="en-GB" dirty="0"/>
          </a:p>
        </p:txBody>
      </p:sp>
    </p:spTree>
    <p:extLst>
      <p:ext uri="{BB962C8B-B14F-4D97-AF65-F5344CB8AC3E}">
        <p14:creationId xmlns:p14="http://schemas.microsoft.com/office/powerpoint/2010/main" val="3619917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D2EB3-52E1-F21C-720D-8E27823C71B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3D1A061-7ABA-956B-C039-40F7F93DE915}"/>
              </a:ext>
            </a:extLst>
          </p:cNvPr>
          <p:cNvSpPr>
            <a:spLocks noGrp="1"/>
          </p:cNvSpPr>
          <p:nvPr>
            <p:ph type="title"/>
          </p:nvPr>
        </p:nvSpPr>
        <p:spPr>
          <a:xfrm>
            <a:off x="252000" y="959222"/>
            <a:ext cx="11628452" cy="646331"/>
          </a:xfrm>
        </p:spPr>
        <p:txBody>
          <a:bodyPr/>
          <a:lstStyle/>
          <a:p>
            <a:r>
              <a:rPr lang="en-GB" dirty="0"/>
              <a:t>Test sequence continued</a:t>
            </a:r>
          </a:p>
        </p:txBody>
      </p:sp>
      <p:sp>
        <p:nvSpPr>
          <p:cNvPr id="4" name="Content Placeholder 3">
            <a:extLst>
              <a:ext uri="{FF2B5EF4-FFF2-40B4-BE49-F238E27FC236}">
                <a16:creationId xmlns:a16="http://schemas.microsoft.com/office/drawing/2014/main" id="{BA2348AF-10DE-A377-2713-13B22DE3DEBB}"/>
              </a:ext>
            </a:extLst>
          </p:cNvPr>
          <p:cNvSpPr>
            <a:spLocks noGrp="1"/>
          </p:cNvSpPr>
          <p:nvPr>
            <p:ph sz="quarter" idx="10"/>
          </p:nvPr>
        </p:nvSpPr>
        <p:spPr>
          <a:xfrm>
            <a:off x="283978" y="1736662"/>
            <a:ext cx="10369231" cy="4203338"/>
          </a:xfrm>
        </p:spPr>
        <p:txBody>
          <a:bodyPr/>
          <a:lstStyle/>
          <a:p>
            <a:pPr marL="342900" indent="-342900">
              <a:lnSpc>
                <a:spcPct val="150000"/>
              </a:lnSpc>
              <a:spcBef>
                <a:spcPts val="331"/>
              </a:spcBef>
              <a:spcAft>
                <a:spcPts val="600"/>
              </a:spcAft>
              <a:buClr>
                <a:srgbClr val="000000"/>
              </a:buClr>
              <a:buFont typeface="Arial" panose="020B0604020202020204" pitchFamily="34" charset="0"/>
              <a:buChar char="•"/>
            </a:pPr>
            <a:r>
              <a:rPr lang="en-GB" dirty="0"/>
              <a:t>Connect the test leads or probes to the protected circuit.</a:t>
            </a:r>
          </a:p>
          <a:p>
            <a:pPr marL="342900" indent="-342900">
              <a:lnSpc>
                <a:spcPct val="150000"/>
              </a:lnSpc>
              <a:spcBef>
                <a:spcPts val="331"/>
              </a:spcBef>
              <a:spcAft>
                <a:spcPts val="600"/>
              </a:spcAft>
              <a:buClr>
                <a:srgbClr val="000000"/>
              </a:buClr>
              <a:buFont typeface="Arial" panose="020B0604020202020204" pitchFamily="34" charset="0"/>
              <a:buChar char="•"/>
            </a:pPr>
            <a:r>
              <a:rPr lang="en-GB" dirty="0"/>
              <a:t>Test 0.5 × I</a:t>
            </a:r>
            <a:r>
              <a:rPr lang="el-GR" dirty="0"/>
              <a:t>Δ</a:t>
            </a:r>
            <a:r>
              <a:rPr lang="en-GB" dirty="0"/>
              <a:t>n to confirm no nuisance tripping.</a:t>
            </a:r>
          </a:p>
          <a:p>
            <a:pPr marL="342900" indent="-342900">
              <a:lnSpc>
                <a:spcPct val="150000"/>
              </a:lnSpc>
              <a:spcBef>
                <a:spcPts val="331"/>
              </a:spcBef>
              <a:spcAft>
                <a:spcPts val="600"/>
              </a:spcAft>
              <a:buClr>
                <a:srgbClr val="000000"/>
              </a:buClr>
              <a:buFont typeface="Arial" panose="020B0604020202020204" pitchFamily="34" charset="0"/>
              <a:buChar char="•"/>
            </a:pPr>
            <a:r>
              <a:rPr lang="en-GB" dirty="0"/>
              <a:t>Test 1 × I</a:t>
            </a:r>
            <a:r>
              <a:rPr lang="el-GR" dirty="0"/>
              <a:t>Δ</a:t>
            </a:r>
            <a:r>
              <a:rPr lang="en-GB" dirty="0"/>
              <a:t>n at both 0° and 180°</a:t>
            </a:r>
          </a:p>
          <a:p>
            <a:pPr marL="342900" indent="-342900">
              <a:lnSpc>
                <a:spcPct val="150000"/>
              </a:lnSpc>
              <a:spcBef>
                <a:spcPts val="331"/>
              </a:spcBef>
              <a:spcAft>
                <a:spcPts val="600"/>
              </a:spcAft>
              <a:buClr>
                <a:srgbClr val="000000"/>
              </a:buClr>
              <a:buFont typeface="Arial" panose="020B0604020202020204" pitchFamily="34" charset="0"/>
              <a:buChar char="•"/>
            </a:pPr>
            <a:r>
              <a:rPr lang="en-GB" dirty="0"/>
              <a:t>Confirm results are satisfactory.</a:t>
            </a:r>
          </a:p>
          <a:p>
            <a:pPr marL="342900" indent="-342900">
              <a:lnSpc>
                <a:spcPct val="150000"/>
              </a:lnSpc>
              <a:spcBef>
                <a:spcPts val="331"/>
              </a:spcBef>
              <a:spcAft>
                <a:spcPts val="600"/>
              </a:spcAft>
              <a:buClr>
                <a:srgbClr val="000000"/>
              </a:buClr>
              <a:buFont typeface="Arial" panose="020B0604020202020204" pitchFamily="34" charset="0"/>
              <a:buChar char="•"/>
            </a:pPr>
            <a:r>
              <a:rPr lang="en-GB" dirty="0">
                <a:latin typeface="Arial"/>
                <a:ea typeface="ＭＳ Ｐゴシック"/>
                <a:cs typeface="Arial"/>
              </a:rPr>
              <a:t>Record highest value of the 1 × I</a:t>
            </a:r>
            <a:r>
              <a:rPr lang="el-GR" dirty="0">
                <a:latin typeface="Arial"/>
                <a:ea typeface="ＭＳ Ｐゴシック"/>
                <a:cs typeface="Arial"/>
              </a:rPr>
              <a:t>Δ</a:t>
            </a:r>
            <a:r>
              <a:rPr lang="en-GB" dirty="0">
                <a:latin typeface="Arial"/>
                <a:ea typeface="ＭＳ Ｐゴシック"/>
                <a:cs typeface="Arial"/>
              </a:rPr>
              <a:t>n test on schedule of test results sheet.</a:t>
            </a:r>
          </a:p>
        </p:txBody>
      </p:sp>
    </p:spTree>
    <p:extLst>
      <p:ext uri="{BB962C8B-B14F-4D97-AF65-F5344CB8AC3E}">
        <p14:creationId xmlns:p14="http://schemas.microsoft.com/office/powerpoint/2010/main" val="1163697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Clr>
                <a:srgbClr val="000000"/>
              </a:buClr>
              <a:buFont typeface="Arial" panose="020B0604020202020204" pitchFamily="34" charset="0"/>
              <a:buChar char="•"/>
            </a:pPr>
            <a:r>
              <a:rPr lang="en-GB" b="1" dirty="0"/>
              <a:t>Explain </a:t>
            </a:r>
            <a:r>
              <a:rPr lang="en-GB" dirty="0"/>
              <a:t>the purpose of RCD testing and when it is required</a:t>
            </a:r>
          </a:p>
          <a:p>
            <a:pPr marL="342900" indent="-342900">
              <a:buClr>
                <a:srgbClr val="000000"/>
              </a:buClr>
              <a:buFont typeface="Arial" panose="020B0604020202020204" pitchFamily="34" charset="0"/>
              <a:buChar char="•"/>
            </a:pPr>
            <a:r>
              <a:rPr lang="en-GB" b="1" dirty="0"/>
              <a:t>Select </a:t>
            </a:r>
            <a:r>
              <a:rPr lang="en-GB" dirty="0"/>
              <a:t>the correct test device and set the appropriate test current </a:t>
            </a:r>
          </a:p>
          <a:p>
            <a:pPr marL="342900" indent="-342900">
              <a:buClr>
                <a:srgbClr val="000000"/>
              </a:buClr>
              <a:buFont typeface="Arial" panose="020B0604020202020204" pitchFamily="34" charset="0"/>
              <a:buChar char="•"/>
            </a:pPr>
            <a:r>
              <a:rPr lang="en-GB" b="1" dirty="0"/>
              <a:t>Perform </a:t>
            </a:r>
            <a:r>
              <a:rPr lang="en-GB" dirty="0"/>
              <a:t>the trip test and accurately record the operating time</a:t>
            </a:r>
          </a:p>
          <a:p>
            <a:pPr marL="342900" indent="-342900">
              <a:buClr>
                <a:srgbClr val="000000"/>
              </a:buClr>
              <a:buFont typeface="Arial" panose="020B0604020202020204" pitchFamily="34" charset="0"/>
              <a:buChar char="•"/>
            </a:pPr>
            <a:r>
              <a:rPr lang="en-GB" b="1" dirty="0"/>
              <a:t>Compare </a:t>
            </a:r>
            <a:r>
              <a:rPr lang="en-GB" dirty="0"/>
              <a:t>your results with the maximum permitted times</a:t>
            </a:r>
          </a:p>
        </p:txBody>
      </p:sp>
    </p:spTree>
    <p:extLst>
      <p:ext uri="{BB962C8B-B14F-4D97-AF65-F5344CB8AC3E}">
        <p14:creationId xmlns:p14="http://schemas.microsoft.com/office/powerpoint/2010/main" val="3014219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668075" y="1801788"/>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0EBA0D3D-1A82-2DB2-9D4F-A8AFFB6242C5}"/>
              </a:ext>
            </a:extLst>
          </p:cNvPr>
          <p:cNvSpPr txBox="1"/>
          <p:nvPr/>
        </p:nvSpPr>
        <p:spPr>
          <a:xfrm>
            <a:off x="535621" y="3420269"/>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dirty="0"/>
              <a:t>What could go wrong if the RCD isn’t tested regularly?</a:t>
            </a:r>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dirty="0">
                <a:latin typeface="Arial"/>
                <a:cs typeface="Arial"/>
              </a:rPr>
              <a:t>By the end of this session, y</a:t>
            </a:r>
            <a:r>
              <a:rPr lang="en-GB" b="0" i="0" dirty="0">
                <a:effectLst/>
                <a:latin typeface="Arial"/>
                <a:cs typeface="Arial"/>
              </a:rPr>
              <a:t>ou should be able to:</a:t>
            </a:r>
            <a:endParaRPr lang="en-GB" b="1" dirty="0"/>
          </a:p>
          <a:p>
            <a:pPr marL="342900" indent="-342900">
              <a:buClr>
                <a:srgbClr val="000000"/>
              </a:buClr>
              <a:buFont typeface="Arial" panose="020B0604020202020204" pitchFamily="34" charset="0"/>
              <a:buChar char="•"/>
            </a:pPr>
            <a:r>
              <a:rPr lang="en-GB" b="1" dirty="0"/>
              <a:t>Explain </a:t>
            </a:r>
            <a:r>
              <a:rPr lang="en-GB" dirty="0"/>
              <a:t>the purpose of RCD testing and when it is required</a:t>
            </a:r>
          </a:p>
          <a:p>
            <a:pPr marL="342900" indent="-342900">
              <a:buClr>
                <a:srgbClr val="000000"/>
              </a:buClr>
              <a:buFont typeface="Arial" panose="020B0604020202020204" pitchFamily="34" charset="0"/>
              <a:buChar char="•"/>
            </a:pPr>
            <a:r>
              <a:rPr lang="en-GB" b="1" dirty="0"/>
              <a:t>Select </a:t>
            </a:r>
            <a:r>
              <a:rPr lang="en-GB" dirty="0"/>
              <a:t>the correct test device and set the appropriate test current </a:t>
            </a:r>
          </a:p>
          <a:p>
            <a:pPr marL="342900" indent="-342900">
              <a:buClr>
                <a:srgbClr val="000000"/>
              </a:buClr>
              <a:buFont typeface="Arial" panose="020B0604020202020204" pitchFamily="34" charset="0"/>
              <a:buChar char="•"/>
            </a:pPr>
            <a:r>
              <a:rPr lang="en-GB" b="1" dirty="0"/>
              <a:t>Perform </a:t>
            </a:r>
            <a:r>
              <a:rPr lang="en-GB" dirty="0"/>
              <a:t>the trip test and accurately record the operating time</a:t>
            </a:r>
          </a:p>
          <a:p>
            <a:pPr marL="342900" indent="-342900">
              <a:buClr>
                <a:srgbClr val="000000"/>
              </a:buClr>
              <a:buFont typeface="Arial" panose="020B0604020202020204" pitchFamily="34" charset="0"/>
              <a:buChar char="•"/>
            </a:pPr>
            <a:r>
              <a:rPr lang="en-GB" b="1" dirty="0"/>
              <a:t>Compare </a:t>
            </a:r>
            <a:r>
              <a:rPr lang="en-GB" dirty="0"/>
              <a:t>your results with the maximum permitted times</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855F4-08BE-DE59-B3A3-1C0C6C3447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8DAB4F-88BF-86D1-4FEF-CA40C3CC6245}"/>
              </a:ext>
            </a:extLst>
          </p:cNvPr>
          <p:cNvSpPr>
            <a:spLocks noGrp="1"/>
          </p:cNvSpPr>
          <p:nvPr>
            <p:ph type="title"/>
          </p:nvPr>
        </p:nvSpPr>
        <p:spPr>
          <a:xfrm>
            <a:off x="252000" y="959222"/>
            <a:ext cx="11628452" cy="646331"/>
          </a:xfrm>
        </p:spPr>
        <p:txBody>
          <a:bodyPr/>
          <a:lstStyle/>
          <a:p>
            <a:r>
              <a:rPr lang="en-GB" dirty="0"/>
              <a:t>Additional protection: RCDs</a:t>
            </a:r>
          </a:p>
        </p:txBody>
      </p:sp>
      <p:sp>
        <p:nvSpPr>
          <p:cNvPr id="4" name="Content Placeholder 3">
            <a:extLst>
              <a:ext uri="{FF2B5EF4-FFF2-40B4-BE49-F238E27FC236}">
                <a16:creationId xmlns:a16="http://schemas.microsoft.com/office/drawing/2014/main" id="{41EC214B-A459-5D03-F5DB-6738667BA854}"/>
              </a:ext>
            </a:extLst>
          </p:cNvPr>
          <p:cNvSpPr>
            <a:spLocks noGrp="1"/>
          </p:cNvSpPr>
          <p:nvPr>
            <p:ph sz="quarter" idx="10"/>
          </p:nvPr>
        </p:nvSpPr>
        <p:spPr>
          <a:xfrm>
            <a:off x="360000" y="1800000"/>
            <a:ext cx="7651886" cy="4140000"/>
          </a:xfrm>
        </p:spPr>
        <p:txBody>
          <a:bodyPr/>
          <a:lstStyle/>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In AC systems, residual current devices (RCDs) with a rated residual operating current not exceeding 30mA are recognised as additional protection in the event of failure of the provision for basic protection and/or the provision for fault protection or carelessness by users. </a:t>
            </a:r>
          </a:p>
          <a:p>
            <a:pPr marL="342900" indent="-342900">
              <a:lnSpc>
                <a:spcPct val="100000"/>
              </a:lnSpc>
              <a:spcBef>
                <a:spcPts val="1330"/>
              </a:spcBef>
              <a:buFont typeface="Arial" panose="020B0604020202020204" pitchFamily="34" charset="0"/>
              <a:buChar char="•"/>
            </a:pPr>
            <a:r>
              <a:rPr lang="en-GB" dirty="0">
                <a:solidFill>
                  <a:srgbClr val="000000"/>
                </a:solidFill>
                <a:latin typeface="Arial" panose="020B0604020202020204" pitchFamily="34" charset="0"/>
                <a:cs typeface="Arial" panose="020B0604020202020204" pitchFamily="34" charset="0"/>
              </a:rPr>
              <a:t>RCDs are a group of devices that provide extra protection to people and livestock by reducing the risk of electric shock.</a:t>
            </a:r>
          </a:p>
          <a:p>
            <a:pPr algn="l"/>
            <a:endParaRPr lang="en-GB" dirty="0"/>
          </a:p>
        </p:txBody>
      </p:sp>
      <p:pic>
        <p:nvPicPr>
          <p:cNvPr id="2" name="Picture 1">
            <a:extLst>
              <a:ext uri="{FF2B5EF4-FFF2-40B4-BE49-F238E27FC236}">
                <a16:creationId xmlns:a16="http://schemas.microsoft.com/office/drawing/2014/main" id="{30D87852-4118-09C5-35F9-24391620F468}"/>
              </a:ext>
            </a:extLst>
          </p:cNvPr>
          <p:cNvPicPr>
            <a:picLocks noChangeAspect="1"/>
          </p:cNvPicPr>
          <p:nvPr/>
        </p:nvPicPr>
        <p:blipFill>
          <a:blip r:embed="rId3"/>
          <a:srcRect/>
          <a:stretch/>
        </p:blipFill>
        <p:spPr>
          <a:xfrm>
            <a:off x="9078569" y="1246324"/>
            <a:ext cx="2547373" cy="3987957"/>
          </a:xfrm>
          <a:prstGeom prst="rect">
            <a:avLst/>
          </a:prstGeom>
        </p:spPr>
      </p:pic>
    </p:spTree>
    <p:extLst>
      <p:ext uri="{BB962C8B-B14F-4D97-AF65-F5344CB8AC3E}">
        <p14:creationId xmlns:p14="http://schemas.microsoft.com/office/powerpoint/2010/main" val="169645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76693-F81C-E589-DD07-23C3107A8DC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E75F927-1F71-32FA-2CE6-76AE79822B45}"/>
              </a:ext>
            </a:extLst>
          </p:cNvPr>
          <p:cNvSpPr>
            <a:spLocks noGrp="1"/>
          </p:cNvSpPr>
          <p:nvPr>
            <p:ph type="title"/>
          </p:nvPr>
        </p:nvSpPr>
        <p:spPr>
          <a:xfrm>
            <a:off x="252000" y="959222"/>
            <a:ext cx="11628452" cy="646331"/>
          </a:xfrm>
        </p:spPr>
        <p:txBody>
          <a:bodyPr/>
          <a:lstStyle/>
          <a:p>
            <a:r>
              <a:rPr lang="en-GB" dirty="0"/>
              <a:t>Testing RCDs</a:t>
            </a:r>
          </a:p>
        </p:txBody>
      </p:sp>
      <p:sp>
        <p:nvSpPr>
          <p:cNvPr id="4" name="Content Placeholder 3">
            <a:extLst>
              <a:ext uri="{FF2B5EF4-FFF2-40B4-BE49-F238E27FC236}">
                <a16:creationId xmlns:a16="http://schemas.microsoft.com/office/drawing/2014/main" id="{F06DFD42-F334-92D5-292E-CD8F3F74D3CE}"/>
              </a:ext>
            </a:extLst>
          </p:cNvPr>
          <p:cNvSpPr>
            <a:spLocks noGrp="1"/>
          </p:cNvSpPr>
          <p:nvPr>
            <p:ph sz="quarter" idx="10"/>
          </p:nvPr>
        </p:nvSpPr>
        <p:spPr>
          <a:xfrm>
            <a:off x="360000" y="1800000"/>
            <a:ext cx="10384200" cy="4140000"/>
          </a:xfrm>
        </p:spPr>
        <p:txBody>
          <a:bodyPr/>
          <a:lstStyle/>
          <a:p>
            <a:pPr defTabSz="912045">
              <a:defRPr/>
            </a:pPr>
            <a:r>
              <a:rPr lang="en-GB" altLang="en-US" dirty="0">
                <a:latin typeface="Arial" panose="020B0604020202020204" pitchFamily="34" charset="0"/>
                <a:ea typeface="ＭＳ Ｐゴシック" pitchFamily="34" charset="-128"/>
                <a:cs typeface="Arial" panose="020B0604020202020204" pitchFamily="34" charset="0"/>
              </a:rPr>
              <a:t>The object of the test is to verify the effectiveness of the residual current device:</a:t>
            </a:r>
          </a:p>
          <a:p>
            <a:pPr marL="342900" indent="-342900" defTabSz="912045">
              <a:buFont typeface="Arial" panose="020B0604020202020204" pitchFamily="34" charset="0"/>
              <a:buChar char="•"/>
              <a:defRPr/>
            </a:pPr>
            <a:r>
              <a:rPr lang="en-GB" altLang="en-US" dirty="0">
                <a:latin typeface="Arial" panose="020B0604020202020204" pitchFamily="34" charset="0"/>
                <a:ea typeface="ＭＳ Ｐゴシック" pitchFamily="34" charset="-128"/>
                <a:cs typeface="Arial" panose="020B0604020202020204" pitchFamily="34" charset="0"/>
              </a:rPr>
              <a:t>operating with the correct sensitivity</a:t>
            </a:r>
          </a:p>
          <a:p>
            <a:pPr marL="342900" indent="-342900" defTabSz="912045">
              <a:buFont typeface="Arial" panose="020B0604020202020204" pitchFamily="34" charset="0"/>
              <a:buChar char="•"/>
              <a:defRPr/>
            </a:pPr>
            <a:r>
              <a:rPr lang="en-GB" altLang="en-US" dirty="0">
                <a:latin typeface="Arial" panose="020B0604020202020204" pitchFamily="34" charset="0"/>
                <a:ea typeface="ＭＳ Ｐゴシック" pitchFamily="34" charset="-128"/>
                <a:cs typeface="Arial" panose="020B0604020202020204" pitchFamily="34" charset="0"/>
              </a:rPr>
              <a:t>proving the integrity of the electrical and mechanical elements.</a:t>
            </a:r>
          </a:p>
          <a:p>
            <a:r>
              <a:rPr lang="en-GB" dirty="0">
                <a:latin typeface="Arial" panose="020B0604020202020204" pitchFamily="34" charset="0"/>
                <a:ea typeface="ＭＳ Ｐゴシック" pitchFamily="34" charset="-128"/>
                <a:cs typeface="Arial" panose="020B0604020202020204" pitchFamily="34" charset="0"/>
              </a:rPr>
              <a:t>Where an installation incorporates an RCD, an instruction notice shall be fixed in a prominent position at or near each RCD in the installation. </a:t>
            </a:r>
          </a:p>
          <a:p>
            <a:r>
              <a:rPr lang="en-GB" dirty="0">
                <a:latin typeface="Arial" panose="020B0604020202020204" pitchFamily="34" charset="0"/>
                <a:ea typeface="ＭＳ Ｐゴシック" pitchFamily="34" charset="-128"/>
                <a:cs typeface="Arial" panose="020B0604020202020204" pitchFamily="34" charset="0"/>
              </a:rPr>
              <a:t>The notice shall be inscribed in indelible characters and shall read as shown above.</a:t>
            </a:r>
          </a:p>
          <a:p>
            <a:pPr algn="l"/>
            <a:endParaRPr lang="en-GB" dirty="0"/>
          </a:p>
        </p:txBody>
      </p:sp>
    </p:spTree>
    <p:extLst>
      <p:ext uri="{BB962C8B-B14F-4D97-AF65-F5344CB8AC3E}">
        <p14:creationId xmlns:p14="http://schemas.microsoft.com/office/powerpoint/2010/main" val="498907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06601-255D-1395-D089-7DFCB85CB49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18560A5-8C4D-60A9-C7D3-D19211AE059E}"/>
              </a:ext>
            </a:extLst>
          </p:cNvPr>
          <p:cNvSpPr>
            <a:spLocks noGrp="1"/>
          </p:cNvSpPr>
          <p:nvPr>
            <p:ph type="title"/>
          </p:nvPr>
        </p:nvSpPr>
        <p:spPr>
          <a:xfrm>
            <a:off x="252000" y="959222"/>
            <a:ext cx="11628452" cy="646331"/>
          </a:xfrm>
        </p:spPr>
        <p:txBody>
          <a:bodyPr/>
          <a:lstStyle/>
          <a:p>
            <a:r>
              <a:rPr lang="en-GB" dirty="0"/>
              <a:t>Precautions to be taken before conducting IR tests</a:t>
            </a:r>
          </a:p>
        </p:txBody>
      </p:sp>
      <p:sp>
        <p:nvSpPr>
          <p:cNvPr id="4" name="Content Placeholder 3">
            <a:extLst>
              <a:ext uri="{FF2B5EF4-FFF2-40B4-BE49-F238E27FC236}">
                <a16:creationId xmlns:a16="http://schemas.microsoft.com/office/drawing/2014/main" id="{2490BC6B-3A53-3B1E-B0C0-D907FEDDCE1B}"/>
              </a:ext>
            </a:extLst>
          </p:cNvPr>
          <p:cNvSpPr>
            <a:spLocks noGrp="1"/>
          </p:cNvSpPr>
          <p:nvPr>
            <p:ph sz="quarter" idx="10"/>
          </p:nvPr>
        </p:nvSpPr>
        <p:spPr>
          <a:xfrm>
            <a:off x="360000" y="1800000"/>
            <a:ext cx="11047698" cy="4140000"/>
          </a:xfrm>
        </p:spPr>
        <p:txBody>
          <a:bodyPr/>
          <a:lstStyle/>
          <a:p>
            <a:pPr marL="380019" indent="-380019">
              <a:spcBef>
                <a:spcPts val="331"/>
              </a:spcBef>
              <a:spcAft>
                <a:spcPts val="0"/>
              </a:spcAft>
              <a:buClr>
                <a:srgbClr val="000000"/>
              </a:buClr>
              <a:buFont typeface="Arial" panose="020B0604020202020204" pitchFamily="34" charset="0"/>
              <a:buChar char="•"/>
            </a:pPr>
            <a:r>
              <a:rPr lang="en-GB" dirty="0">
                <a:latin typeface="Arial" panose="020B0604020202020204" pitchFamily="34" charset="0"/>
                <a:cs typeface="Arial" panose="020B0604020202020204" pitchFamily="34" charset="0"/>
              </a:rPr>
              <a:t>Where RCDs are required for additional protection, the effectiveness of automatic disconnection of supply by RCDs shall be verified using suitable test equipment according to BS EN 61557-6.</a:t>
            </a:r>
          </a:p>
          <a:p>
            <a:pPr marL="380019" indent="-380019">
              <a:spcBef>
                <a:spcPts val="331"/>
              </a:spcBef>
              <a:spcAft>
                <a:spcPts val="0"/>
              </a:spcAft>
              <a:buClr>
                <a:srgbClr val="000000"/>
              </a:buClr>
              <a:buFont typeface="Arial" panose="020B0604020202020204" pitchFamily="34" charset="0"/>
              <a:buChar char="•"/>
            </a:pPr>
            <a:r>
              <a:rPr lang="en-GB" dirty="0">
                <a:latin typeface="Arial" panose="020B0604020202020204" pitchFamily="34" charset="0"/>
                <a:cs typeface="Arial" panose="020B0604020202020204" pitchFamily="34" charset="0"/>
              </a:rPr>
              <a:t>The trip times of RCDs are required to be verified to ensure adequate disconnection under fault conditions.</a:t>
            </a:r>
          </a:p>
          <a:p>
            <a:pPr marL="380019" indent="-380019">
              <a:spcBef>
                <a:spcPts val="331"/>
              </a:spcBef>
              <a:spcAft>
                <a:spcPts val="0"/>
              </a:spcAft>
              <a:buClr>
                <a:srgbClr val="000000"/>
              </a:buClr>
              <a:buFont typeface="Arial" panose="020B0604020202020204" pitchFamily="34" charset="0"/>
              <a:buChar char="•"/>
            </a:pPr>
            <a:r>
              <a:rPr lang="en-GB" dirty="0">
                <a:latin typeface="Arial" panose="020B0604020202020204" pitchFamily="34" charset="0"/>
                <a:cs typeface="Arial" panose="020B0604020202020204" pitchFamily="34" charset="0"/>
              </a:rPr>
              <a:t>RCDs are tested by applying a test load to the RCD, inducing a calibrated test current to flow in the L–E circuit. This creates an imbalance in the L–N currents in the RCD and the device trips. The time it takes to trip is then displayed.</a:t>
            </a:r>
          </a:p>
          <a:p>
            <a:pPr marL="380019" indent="-380019">
              <a:spcBef>
                <a:spcPts val="331"/>
              </a:spcBef>
              <a:spcAft>
                <a:spcPts val="0"/>
              </a:spcAft>
              <a:buClr>
                <a:srgbClr val="000000"/>
              </a:buClr>
              <a:buFont typeface="Arial" panose="020B0604020202020204" pitchFamily="34" charset="0"/>
              <a:buChar char="•"/>
            </a:pPr>
            <a:r>
              <a:rPr lang="en-GB" dirty="0">
                <a:solidFill>
                  <a:srgbClr val="000000"/>
                </a:solidFill>
                <a:latin typeface="Arial" panose="020B0604020202020204" pitchFamily="34" charset="0"/>
                <a:cs typeface="Arial" panose="020B0604020202020204" pitchFamily="34" charset="0"/>
              </a:rPr>
              <a:t>Failing to factor in all the relevant circumstances and guidance from BS 7671 into a design is very risky.</a:t>
            </a:r>
          </a:p>
          <a:p>
            <a:pPr algn="l"/>
            <a:endParaRPr lang="en-GB" dirty="0"/>
          </a:p>
        </p:txBody>
      </p:sp>
    </p:spTree>
    <p:extLst>
      <p:ext uri="{BB962C8B-B14F-4D97-AF65-F5344CB8AC3E}">
        <p14:creationId xmlns:p14="http://schemas.microsoft.com/office/powerpoint/2010/main" val="474106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8DC91-B761-56FF-7F08-3AEE607BFA8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C4BD5C6-13DC-7BF6-4107-5DCE5E458C03}"/>
              </a:ext>
            </a:extLst>
          </p:cNvPr>
          <p:cNvSpPr>
            <a:spLocks noGrp="1"/>
          </p:cNvSpPr>
          <p:nvPr>
            <p:ph type="title"/>
          </p:nvPr>
        </p:nvSpPr>
        <p:spPr>
          <a:xfrm>
            <a:off x="252000" y="959222"/>
            <a:ext cx="11628452" cy="646331"/>
          </a:xfrm>
        </p:spPr>
        <p:txBody>
          <a:bodyPr/>
          <a:lstStyle/>
          <a:p>
            <a:r>
              <a:rPr lang="en-GB" dirty="0"/>
              <a:t>RCD leakage type detection</a:t>
            </a:r>
          </a:p>
        </p:txBody>
      </p:sp>
      <p:graphicFrame>
        <p:nvGraphicFramePr>
          <p:cNvPr id="7" name="Table 6">
            <a:extLst>
              <a:ext uri="{FF2B5EF4-FFF2-40B4-BE49-F238E27FC236}">
                <a16:creationId xmlns:a16="http://schemas.microsoft.com/office/drawing/2014/main" id="{623EA54A-FB3A-0619-28DA-0ABA0F47465F}"/>
              </a:ext>
            </a:extLst>
          </p:cNvPr>
          <p:cNvGraphicFramePr>
            <a:graphicFrameLocks noGrp="1"/>
          </p:cNvGraphicFramePr>
          <p:nvPr>
            <p:extLst>
              <p:ext uri="{D42A27DB-BD31-4B8C-83A1-F6EECF244321}">
                <p14:modId xmlns:p14="http://schemas.microsoft.com/office/powerpoint/2010/main" val="2280060741"/>
              </p:ext>
            </p:extLst>
          </p:nvPr>
        </p:nvGraphicFramePr>
        <p:xfrm>
          <a:off x="509374" y="1605553"/>
          <a:ext cx="11371078" cy="4419160"/>
        </p:xfrm>
        <a:graphic>
          <a:graphicData uri="http://schemas.openxmlformats.org/drawingml/2006/table">
            <a:tbl>
              <a:tblPr firstRow="1" bandRow="1">
                <a:tableStyleId>{8A107856-5554-42FB-B03E-39F5DBC370BA}</a:tableStyleId>
              </a:tblPr>
              <a:tblGrid>
                <a:gridCol w="2869691">
                  <a:extLst>
                    <a:ext uri="{9D8B030D-6E8A-4147-A177-3AD203B41FA5}">
                      <a16:colId xmlns:a16="http://schemas.microsoft.com/office/drawing/2014/main" val="20000"/>
                    </a:ext>
                  </a:extLst>
                </a:gridCol>
                <a:gridCol w="2337070">
                  <a:extLst>
                    <a:ext uri="{9D8B030D-6E8A-4147-A177-3AD203B41FA5}">
                      <a16:colId xmlns:a16="http://schemas.microsoft.com/office/drawing/2014/main" val="20001"/>
                    </a:ext>
                  </a:extLst>
                </a:gridCol>
                <a:gridCol w="2049517">
                  <a:extLst>
                    <a:ext uri="{9D8B030D-6E8A-4147-A177-3AD203B41FA5}">
                      <a16:colId xmlns:a16="http://schemas.microsoft.com/office/drawing/2014/main" val="2013088996"/>
                    </a:ext>
                  </a:extLst>
                </a:gridCol>
                <a:gridCol w="1860331">
                  <a:extLst>
                    <a:ext uri="{9D8B030D-6E8A-4147-A177-3AD203B41FA5}">
                      <a16:colId xmlns:a16="http://schemas.microsoft.com/office/drawing/2014/main" val="838966663"/>
                    </a:ext>
                  </a:extLst>
                </a:gridCol>
                <a:gridCol w="2254469">
                  <a:extLst>
                    <a:ext uri="{9D8B030D-6E8A-4147-A177-3AD203B41FA5}">
                      <a16:colId xmlns:a16="http://schemas.microsoft.com/office/drawing/2014/main" val="172389453"/>
                    </a:ext>
                  </a:extLst>
                </a:gridCol>
              </a:tblGrid>
              <a:tr h="666099">
                <a:tc>
                  <a:txBody>
                    <a:bodyPr/>
                    <a:lstStyle/>
                    <a:p>
                      <a:pPr algn="ctr"/>
                      <a:r>
                        <a:rPr lang="en-GB" sz="2200" dirty="0">
                          <a:solidFill>
                            <a:schemeClr val="tx1"/>
                          </a:solidFill>
                        </a:rPr>
                        <a:t>RCCB type</a:t>
                      </a:r>
                    </a:p>
                  </a:txBody>
                  <a:tcPr marL="121610" marR="121610" marT="60805" marB="60805">
                    <a:solidFill>
                      <a:schemeClr val="accent2">
                        <a:lumMod val="60000"/>
                        <a:lumOff val="40000"/>
                      </a:schemeClr>
                    </a:solidFill>
                  </a:tcPr>
                </a:tc>
                <a:tc gridSpan="4">
                  <a:txBody>
                    <a:bodyPr/>
                    <a:lstStyle/>
                    <a:p>
                      <a:pPr algn="ctr"/>
                      <a:r>
                        <a:rPr lang="en-GB" sz="2200" dirty="0">
                          <a:solidFill>
                            <a:schemeClr val="tx1"/>
                          </a:solidFill>
                        </a:rPr>
                        <a:t>Residual/leakage current components</a:t>
                      </a:r>
                      <a:endParaRPr lang="en-GB" sz="2200" baseline="0" dirty="0">
                        <a:latin typeface="Arial" panose="020B0604020202020204" pitchFamily="34" charset="0"/>
                        <a:cs typeface="Arial" panose="020B0604020202020204" pitchFamily="34" charset="0"/>
                      </a:endParaRPr>
                    </a:p>
                  </a:txBody>
                  <a:tcPr marL="121610" marR="121610" marT="60805" marB="60805">
                    <a:solidFill>
                      <a:schemeClr val="accent2">
                        <a:lumMod val="60000"/>
                        <a:lumOff val="40000"/>
                      </a:schemeClr>
                    </a:solidFill>
                  </a:tcPr>
                </a:tc>
                <a:tc hMerge="1">
                  <a:txBody>
                    <a:bodyPr/>
                    <a:lstStyle/>
                    <a:p>
                      <a:pPr algn="ctr"/>
                      <a:endParaRPr lang="en-GB" sz="2200" dirty="0">
                        <a:solidFill>
                          <a:schemeClr val="tx1"/>
                        </a:solidFill>
                      </a:endParaRPr>
                    </a:p>
                  </a:txBody>
                  <a:tcPr marL="121610" marR="121610" marT="60805" marB="60805">
                    <a:solidFill>
                      <a:schemeClr val="accent2">
                        <a:lumMod val="60000"/>
                        <a:lumOff val="40000"/>
                      </a:schemeClr>
                    </a:solidFill>
                  </a:tcPr>
                </a:tc>
                <a:tc hMerge="1">
                  <a:txBody>
                    <a:bodyPr/>
                    <a:lstStyle/>
                    <a:p>
                      <a:pPr algn="ctr"/>
                      <a:endParaRPr lang="en-GB" sz="2200" baseline="0" dirty="0">
                        <a:latin typeface="Arial" panose="020B0604020202020204" pitchFamily="34" charset="0"/>
                        <a:cs typeface="Arial" panose="020B0604020202020204" pitchFamily="34" charset="0"/>
                      </a:endParaRPr>
                    </a:p>
                  </a:txBody>
                  <a:tcPr marL="121610" marR="121610" marT="60805" marB="60805">
                    <a:solidFill>
                      <a:schemeClr val="accent2">
                        <a:lumMod val="60000"/>
                        <a:lumOff val="40000"/>
                      </a:schemeClr>
                    </a:solidFill>
                  </a:tcPr>
                </a:tc>
                <a:tc hMerge="1">
                  <a:txBody>
                    <a:bodyPr/>
                    <a:lstStyle/>
                    <a:p>
                      <a:pPr algn="ctr"/>
                      <a:endParaRPr lang="en-GB" sz="2200" baseline="0" dirty="0">
                        <a:latin typeface="Arial" panose="020B0604020202020204" pitchFamily="34" charset="0"/>
                        <a:cs typeface="Arial" panose="020B0604020202020204" pitchFamily="34" charset="0"/>
                      </a:endParaRPr>
                    </a:p>
                  </a:txBody>
                  <a:tcPr marL="121610" marR="121610" marT="60805" marB="60805">
                    <a:solidFill>
                      <a:schemeClr val="accent2">
                        <a:lumMod val="60000"/>
                        <a:lumOff val="40000"/>
                      </a:schemeClr>
                    </a:solidFill>
                  </a:tcPr>
                </a:tc>
                <a:extLst>
                  <a:ext uri="{0D108BD9-81ED-4DB2-BD59-A6C34878D82A}">
                    <a16:rowId xmlns:a16="http://schemas.microsoft.com/office/drawing/2014/main" val="10000"/>
                  </a:ext>
                </a:extLst>
              </a:tr>
              <a:tr h="1068244">
                <a:tc>
                  <a:txBody>
                    <a:bodyPr/>
                    <a:lstStyle/>
                    <a:p>
                      <a:endParaRPr lang="en-GB" sz="2200" dirty="0"/>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AC 50Hz</a:t>
                      </a:r>
                    </a:p>
                  </a:txBody>
                  <a:tcPr marL="121610" marR="121610" marT="60805" marB="60805"/>
                </a:tc>
                <a:tc>
                  <a:txBody>
                    <a:bodyPr/>
                    <a:lstStyle/>
                    <a:p>
                      <a:pPr marL="0" marR="0" lvl="0" indent="0" algn="ctr" defTabSz="458983" rtl="0" eaLnBrk="1" fontAlgn="auto" latinLnBrk="0" hangingPunct="1">
                        <a:lnSpc>
                          <a:spcPct val="100000"/>
                        </a:lnSpc>
                        <a:spcBef>
                          <a:spcPts val="0"/>
                        </a:spcBef>
                        <a:spcAft>
                          <a:spcPts val="0"/>
                        </a:spcAft>
                        <a:buClrTx/>
                        <a:buSzTx/>
                        <a:buFontTx/>
                        <a:buNone/>
                        <a:tabLst/>
                        <a:defRPr/>
                      </a:pPr>
                      <a:r>
                        <a:rPr lang="en-GB" sz="2200" baseline="0" dirty="0">
                          <a:latin typeface="Arial" panose="020B0604020202020204" pitchFamily="34" charset="0"/>
                          <a:cs typeface="Arial" panose="020B0604020202020204" pitchFamily="34" charset="0"/>
                        </a:rPr>
                        <a:t>AC 50Hz</a:t>
                      </a:r>
                    </a:p>
                    <a:p>
                      <a:pPr algn="ctr"/>
                      <a:endParaRPr lang="en-GB" sz="2200" baseline="0" dirty="0">
                        <a:latin typeface="Arial" panose="020B0604020202020204" pitchFamily="34" charset="0"/>
                        <a:cs typeface="Arial" panose="020B0604020202020204" pitchFamily="34" charset="0"/>
                      </a:endParaRP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Smooth DC</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AC&gt;50Hz&lt;kHz</a:t>
                      </a:r>
                    </a:p>
                  </a:txBody>
                  <a:tcPr marL="121610" marR="121610" marT="60805" marB="60805"/>
                </a:tc>
                <a:extLst>
                  <a:ext uri="{0D108BD9-81ED-4DB2-BD59-A6C34878D82A}">
                    <a16:rowId xmlns:a16="http://schemas.microsoft.com/office/drawing/2014/main" val="10002"/>
                  </a:ext>
                </a:extLst>
              </a:tr>
              <a:tr h="705861">
                <a:tc>
                  <a:txBody>
                    <a:bodyPr/>
                    <a:lstStyle/>
                    <a:p>
                      <a:pPr marL="0" marR="0" lvl="0" indent="0" algn="l" defTabSz="458983" rtl="0" eaLnBrk="1" fontAlgn="auto" latinLnBrk="0" hangingPunct="1">
                        <a:lnSpc>
                          <a:spcPct val="100000"/>
                        </a:lnSpc>
                        <a:spcBef>
                          <a:spcPts val="0"/>
                        </a:spcBef>
                        <a:spcAft>
                          <a:spcPts val="0"/>
                        </a:spcAft>
                        <a:buClrTx/>
                        <a:buSzTx/>
                        <a:buFontTx/>
                        <a:buNone/>
                        <a:tabLst/>
                        <a:defRPr/>
                      </a:pPr>
                      <a:r>
                        <a:rPr lang="en-GB" sz="2200" dirty="0"/>
                        <a:t>AC</a:t>
                      </a:r>
                    </a:p>
                  </a:txBody>
                  <a:tcPr marL="121610" marR="121610" marT="60805" marB="60805"/>
                </a:tc>
                <a:tc>
                  <a:txBody>
                    <a:bodyPr/>
                    <a:lstStyle/>
                    <a:p>
                      <a:pPr marL="0" marR="0" lvl="0" indent="0" algn="ctr" defTabSz="458983" rtl="0" eaLnBrk="1" fontAlgn="auto" latinLnBrk="0" hangingPunct="1">
                        <a:lnSpc>
                          <a:spcPct val="100000"/>
                        </a:lnSpc>
                        <a:spcBef>
                          <a:spcPts val="0"/>
                        </a:spcBef>
                        <a:spcAft>
                          <a:spcPts val="0"/>
                        </a:spcAft>
                        <a:buClrTx/>
                        <a:buSzTx/>
                        <a:buFontTx/>
                        <a:buNone/>
                        <a:tabLst/>
                        <a:defRPr/>
                      </a:pPr>
                      <a:r>
                        <a:rPr lang="en-GB" sz="2200" baseline="0" dirty="0">
                          <a:latin typeface="Arial" panose="020B0604020202020204" pitchFamily="34" charset="0"/>
                          <a:cs typeface="Arial" panose="020B0604020202020204" pitchFamily="34" charset="0"/>
                        </a:rPr>
                        <a:t>✅</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t>
                      </a:r>
                    </a:p>
                  </a:txBody>
                  <a:tcPr marL="121610" marR="121610" marT="60805" marB="60805"/>
                </a:tc>
                <a:extLst>
                  <a:ext uri="{0D108BD9-81ED-4DB2-BD59-A6C34878D82A}">
                    <a16:rowId xmlns:a16="http://schemas.microsoft.com/office/drawing/2014/main" val="10003"/>
                  </a:ext>
                </a:extLst>
              </a:tr>
              <a:tr h="620836">
                <a:tc>
                  <a:txBody>
                    <a:bodyPr/>
                    <a:lstStyle/>
                    <a:p>
                      <a:r>
                        <a:rPr lang="en-GB" sz="2200" dirty="0"/>
                        <a:t>A</a:t>
                      </a:r>
                    </a:p>
                  </a:txBody>
                  <a:tcPr marL="121610" marR="121610" marT="60805" marB="60805"/>
                </a:tc>
                <a:tc>
                  <a:txBody>
                    <a:bodyPr/>
                    <a:lstStyle/>
                    <a:p>
                      <a:pPr marL="0" marR="0" lvl="0" indent="0" algn="ctr" defTabSz="458983" rtl="0" eaLnBrk="1" fontAlgn="auto" latinLnBrk="0" hangingPunct="1">
                        <a:lnSpc>
                          <a:spcPct val="100000"/>
                        </a:lnSpc>
                        <a:spcBef>
                          <a:spcPts val="0"/>
                        </a:spcBef>
                        <a:spcAft>
                          <a:spcPts val="0"/>
                        </a:spcAft>
                        <a:buClrTx/>
                        <a:buSzTx/>
                        <a:buFontTx/>
                        <a:buNone/>
                        <a:tabLst/>
                        <a:defRPr/>
                      </a:pPr>
                      <a:r>
                        <a:rPr lang="en-GB" sz="2200" baseline="0" dirty="0">
                          <a:latin typeface="Arial" panose="020B0604020202020204" pitchFamily="34" charset="0"/>
                          <a:cs typeface="Arial" panose="020B0604020202020204" pitchFamily="34" charset="0"/>
                        </a:rPr>
                        <a:t>✅</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&lt;6mA (1)</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t>
                      </a:r>
                    </a:p>
                  </a:txBody>
                  <a:tcPr marL="121610" marR="121610" marT="60805" marB="60805"/>
                </a:tc>
                <a:extLst>
                  <a:ext uri="{0D108BD9-81ED-4DB2-BD59-A6C34878D82A}">
                    <a16:rowId xmlns:a16="http://schemas.microsoft.com/office/drawing/2014/main" val="1017090142"/>
                  </a:ext>
                </a:extLst>
              </a:tr>
              <a:tr h="677917">
                <a:tc>
                  <a:txBody>
                    <a:bodyPr/>
                    <a:lstStyle/>
                    <a:p>
                      <a:r>
                        <a:rPr lang="en-GB" sz="2200" dirty="0"/>
                        <a:t>F</a:t>
                      </a:r>
                    </a:p>
                  </a:txBody>
                  <a:tcPr marL="121610" marR="121610" marT="60805" marB="60805"/>
                </a:tc>
                <a:tc>
                  <a:txBody>
                    <a:bodyPr/>
                    <a:lstStyle/>
                    <a:p>
                      <a:pPr marL="0" marR="0" lvl="0" indent="0" algn="ctr" defTabSz="458983" rtl="0" eaLnBrk="1" fontAlgn="auto" latinLnBrk="0" hangingPunct="1">
                        <a:lnSpc>
                          <a:spcPct val="100000"/>
                        </a:lnSpc>
                        <a:spcBef>
                          <a:spcPts val="0"/>
                        </a:spcBef>
                        <a:spcAft>
                          <a:spcPts val="0"/>
                        </a:spcAft>
                        <a:buClrTx/>
                        <a:buSzTx/>
                        <a:buFontTx/>
                        <a:buNone/>
                        <a:tabLst/>
                        <a:defRPr/>
                      </a:pPr>
                      <a:r>
                        <a:rPr lang="en-GB" sz="2200" baseline="0" dirty="0">
                          <a:latin typeface="Arial" panose="020B0604020202020204" pitchFamily="34" charset="0"/>
                          <a:cs typeface="Arial" panose="020B0604020202020204" pitchFamily="34" charset="0"/>
                        </a:rPr>
                        <a:t>✅</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t>
                      </a:r>
                    </a:p>
                  </a:txBody>
                  <a:tcPr marL="121610" marR="121610" marT="60805" marB="60805"/>
                </a:tc>
                <a:tc>
                  <a:txBody>
                    <a:bodyPr/>
                    <a:lstStyle/>
                    <a:p>
                      <a:pPr marL="0" marR="0" lvl="0" indent="0" algn="ctr" defTabSz="458983" rtl="0" eaLnBrk="1" fontAlgn="auto" latinLnBrk="0" hangingPunct="1">
                        <a:lnSpc>
                          <a:spcPct val="100000"/>
                        </a:lnSpc>
                        <a:spcBef>
                          <a:spcPts val="0"/>
                        </a:spcBef>
                        <a:spcAft>
                          <a:spcPts val="0"/>
                        </a:spcAft>
                        <a:buClrTx/>
                        <a:buSzTx/>
                        <a:buFontTx/>
                        <a:buNone/>
                        <a:tabLst/>
                        <a:defRPr/>
                      </a:pPr>
                      <a:r>
                        <a:rPr lang="en-GB" sz="2200" baseline="0" dirty="0">
                          <a:latin typeface="Arial" panose="020B0604020202020204" pitchFamily="34" charset="0"/>
                          <a:cs typeface="Arial" panose="020B0604020202020204" pitchFamily="34" charset="0"/>
                        </a:rPr>
                        <a:t>&lt;10mA (1)</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t>
                      </a:r>
                    </a:p>
                  </a:txBody>
                  <a:tcPr marL="121610" marR="121610" marT="60805" marB="60805"/>
                </a:tc>
                <a:extLst>
                  <a:ext uri="{0D108BD9-81ED-4DB2-BD59-A6C34878D82A}">
                    <a16:rowId xmlns:a16="http://schemas.microsoft.com/office/drawing/2014/main" val="2870975518"/>
                  </a:ext>
                </a:extLst>
              </a:tr>
              <a:tr h="680203">
                <a:tc>
                  <a:txBody>
                    <a:bodyPr/>
                    <a:lstStyle/>
                    <a:p>
                      <a:r>
                        <a:rPr lang="en-GB" sz="2200" dirty="0"/>
                        <a:t>B</a:t>
                      </a:r>
                    </a:p>
                  </a:txBody>
                  <a:tcPr marL="121610" marR="121610" marT="60805" marB="60805"/>
                </a:tc>
                <a:tc>
                  <a:txBody>
                    <a:bodyPr/>
                    <a:lstStyle/>
                    <a:p>
                      <a:pPr marL="0" marR="0" lvl="0" indent="0" algn="ctr" defTabSz="458983" rtl="0" eaLnBrk="1" fontAlgn="auto" latinLnBrk="0" hangingPunct="1">
                        <a:lnSpc>
                          <a:spcPct val="100000"/>
                        </a:lnSpc>
                        <a:spcBef>
                          <a:spcPts val="0"/>
                        </a:spcBef>
                        <a:spcAft>
                          <a:spcPts val="0"/>
                        </a:spcAft>
                        <a:buClrTx/>
                        <a:buSzTx/>
                        <a:buFontTx/>
                        <a:buNone/>
                        <a:tabLst/>
                        <a:defRPr/>
                      </a:pPr>
                      <a:r>
                        <a:rPr lang="en-GB" sz="2200" baseline="0" dirty="0">
                          <a:latin typeface="Arial" panose="020B0604020202020204" pitchFamily="34" charset="0"/>
                          <a:cs typeface="Arial" panose="020B0604020202020204" pitchFamily="34" charset="0"/>
                        </a:rPr>
                        <a:t>✅</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✅(1)</a:t>
                      </a:r>
                    </a:p>
                  </a:txBody>
                  <a:tcPr marL="121610" marR="121610" marT="60805" marB="60805"/>
                </a:tc>
                <a:tc>
                  <a:txBody>
                    <a:bodyPr/>
                    <a:lstStyle/>
                    <a:p>
                      <a:pPr algn="ctr"/>
                      <a:r>
                        <a:rPr lang="en-GB" sz="2200" baseline="0" dirty="0">
                          <a:latin typeface="Arial" panose="020B0604020202020204" pitchFamily="34" charset="0"/>
                          <a:cs typeface="Arial" panose="020B0604020202020204" pitchFamily="34" charset="0"/>
                        </a:rPr>
                        <a:t>✅</a:t>
                      </a:r>
                    </a:p>
                  </a:txBody>
                  <a:tcPr marL="121610" marR="121610" marT="60805" marB="60805"/>
                </a:tc>
                <a:extLst>
                  <a:ext uri="{0D108BD9-81ED-4DB2-BD59-A6C34878D82A}">
                    <a16:rowId xmlns:a16="http://schemas.microsoft.com/office/drawing/2014/main" val="2738438610"/>
                  </a:ext>
                </a:extLst>
              </a:tr>
            </a:tbl>
          </a:graphicData>
        </a:graphic>
      </p:graphicFrame>
      <p:pic>
        <p:nvPicPr>
          <p:cNvPr id="9" name="Picture 8">
            <a:extLst>
              <a:ext uri="{FF2B5EF4-FFF2-40B4-BE49-F238E27FC236}">
                <a16:creationId xmlns:a16="http://schemas.microsoft.com/office/drawing/2014/main" id="{4402E577-8A08-A2D7-5221-AF20540247E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758185" y="3466959"/>
            <a:ext cx="697228" cy="459874"/>
          </a:xfrm>
          <a:prstGeom prst="rect">
            <a:avLst/>
          </a:prstGeom>
        </p:spPr>
      </p:pic>
      <p:pic>
        <p:nvPicPr>
          <p:cNvPr id="11" name="Picture 10">
            <a:extLst>
              <a:ext uri="{FF2B5EF4-FFF2-40B4-BE49-F238E27FC236}">
                <a16:creationId xmlns:a16="http://schemas.microsoft.com/office/drawing/2014/main" id="{631FC1E9-2A82-07AC-E30C-F6C5A4743F6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760328" y="4145378"/>
            <a:ext cx="695085" cy="458033"/>
          </a:xfrm>
          <a:prstGeom prst="rect">
            <a:avLst/>
          </a:prstGeom>
        </p:spPr>
      </p:pic>
      <p:pic>
        <p:nvPicPr>
          <p:cNvPr id="13" name="Picture 12">
            <a:extLst>
              <a:ext uri="{FF2B5EF4-FFF2-40B4-BE49-F238E27FC236}">
                <a16:creationId xmlns:a16="http://schemas.microsoft.com/office/drawing/2014/main" id="{5B0247A9-C98D-F7E6-ECC6-34F5DAD8E0F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501369" y="4783738"/>
            <a:ext cx="1407371" cy="459874"/>
          </a:xfrm>
          <a:prstGeom prst="rect">
            <a:avLst/>
          </a:prstGeom>
        </p:spPr>
      </p:pic>
      <p:pic>
        <p:nvPicPr>
          <p:cNvPr id="15" name="Picture 14">
            <a:extLst>
              <a:ext uri="{FF2B5EF4-FFF2-40B4-BE49-F238E27FC236}">
                <a16:creationId xmlns:a16="http://schemas.microsoft.com/office/drawing/2014/main" id="{33A69E4B-ECE5-46CC-4648-6DDA4A86E57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141902" y="5423939"/>
            <a:ext cx="2005779" cy="426602"/>
          </a:xfrm>
          <a:prstGeom prst="rect">
            <a:avLst/>
          </a:prstGeom>
        </p:spPr>
      </p:pic>
      <p:pic>
        <p:nvPicPr>
          <p:cNvPr id="19" name="Picture 18">
            <a:extLst>
              <a:ext uri="{FF2B5EF4-FFF2-40B4-BE49-F238E27FC236}">
                <a16:creationId xmlns:a16="http://schemas.microsoft.com/office/drawing/2014/main" id="{96D01280-D56F-3AB7-0AC2-0400D59E6412}"/>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385336" y="2761975"/>
            <a:ext cx="711223" cy="470386"/>
          </a:xfrm>
          <a:prstGeom prst="rect">
            <a:avLst/>
          </a:prstGeom>
        </p:spPr>
      </p:pic>
      <p:pic>
        <p:nvPicPr>
          <p:cNvPr id="21" name="Picture 20">
            <a:extLst>
              <a:ext uri="{FF2B5EF4-FFF2-40B4-BE49-F238E27FC236}">
                <a16:creationId xmlns:a16="http://schemas.microsoft.com/office/drawing/2014/main" id="{5DC66D70-955C-A395-31A1-8650EFED0992}"/>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8386829" y="2761975"/>
            <a:ext cx="703697" cy="470386"/>
          </a:xfrm>
          <a:prstGeom prst="rect">
            <a:avLst/>
          </a:prstGeom>
        </p:spPr>
      </p:pic>
      <p:pic>
        <p:nvPicPr>
          <p:cNvPr id="22" name="Picture 21">
            <a:extLst>
              <a:ext uri="{FF2B5EF4-FFF2-40B4-BE49-F238E27FC236}">
                <a16:creationId xmlns:a16="http://schemas.microsoft.com/office/drawing/2014/main" id="{EBB1BB84-53EC-C50C-2A7A-927615CCE77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75412" y="2772487"/>
            <a:ext cx="697228" cy="459874"/>
          </a:xfrm>
          <a:prstGeom prst="rect">
            <a:avLst/>
          </a:prstGeom>
        </p:spPr>
      </p:pic>
      <p:pic>
        <p:nvPicPr>
          <p:cNvPr id="23" name="Picture 22">
            <a:extLst>
              <a:ext uri="{FF2B5EF4-FFF2-40B4-BE49-F238E27FC236}">
                <a16:creationId xmlns:a16="http://schemas.microsoft.com/office/drawing/2014/main" id="{9FB9B4D5-A6C1-E142-B741-58F969BE480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358604" y="2774328"/>
            <a:ext cx="695085" cy="458033"/>
          </a:xfrm>
          <a:prstGeom prst="rect">
            <a:avLst/>
          </a:prstGeom>
        </p:spPr>
      </p:pic>
    </p:spTree>
    <p:extLst>
      <p:ext uri="{BB962C8B-B14F-4D97-AF65-F5344CB8AC3E}">
        <p14:creationId xmlns:p14="http://schemas.microsoft.com/office/powerpoint/2010/main" val="3138930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A34E0-41B0-E2A5-4AD3-018CD949F0A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7BD835-F98F-3208-4DC5-6F10DE1A4137}"/>
              </a:ext>
            </a:extLst>
          </p:cNvPr>
          <p:cNvSpPr>
            <a:spLocks noGrp="1"/>
          </p:cNvSpPr>
          <p:nvPr>
            <p:ph type="title"/>
          </p:nvPr>
        </p:nvSpPr>
        <p:spPr>
          <a:xfrm>
            <a:off x="252000" y="959222"/>
            <a:ext cx="11628452" cy="646331"/>
          </a:xfrm>
        </p:spPr>
        <p:txBody>
          <a:bodyPr/>
          <a:lstStyle/>
          <a:p>
            <a:r>
              <a:rPr lang="en-GB" dirty="0"/>
              <a:t>Test current</a:t>
            </a:r>
          </a:p>
        </p:txBody>
      </p:sp>
      <p:sp>
        <p:nvSpPr>
          <p:cNvPr id="4" name="Content Placeholder 3">
            <a:extLst>
              <a:ext uri="{FF2B5EF4-FFF2-40B4-BE49-F238E27FC236}">
                <a16:creationId xmlns:a16="http://schemas.microsoft.com/office/drawing/2014/main" id="{10F3440F-B84F-E861-9AE1-5BEEC4EDD10D}"/>
              </a:ext>
            </a:extLst>
          </p:cNvPr>
          <p:cNvSpPr>
            <a:spLocks noGrp="1"/>
          </p:cNvSpPr>
          <p:nvPr>
            <p:ph sz="quarter" idx="10"/>
          </p:nvPr>
        </p:nvSpPr>
        <p:spPr>
          <a:xfrm>
            <a:off x="391831" y="1741316"/>
            <a:ext cx="11628452" cy="4140000"/>
          </a:xfrm>
        </p:spPr>
        <p:txBody>
          <a:bodyPr/>
          <a:lstStyle/>
          <a:p>
            <a:pPr>
              <a:lnSpc>
                <a:spcPct val="90000"/>
              </a:lnSpc>
              <a:spcBef>
                <a:spcPts val="1330"/>
              </a:spcBef>
            </a:pPr>
            <a:r>
              <a:rPr lang="en-GB" dirty="0">
                <a:solidFill>
                  <a:srgbClr val="000000"/>
                </a:solidFill>
                <a:latin typeface="Arial" panose="020B0604020202020204" pitchFamily="34" charset="0"/>
                <a:cs typeface="Arial" panose="020B0604020202020204" pitchFamily="34" charset="0"/>
              </a:rPr>
              <a:t>RCDs are usually tested to ensure:</a:t>
            </a:r>
            <a:endParaRPr lang="en-GB" dirty="0">
              <a:latin typeface="Arial" panose="020B0604020202020204" pitchFamily="34" charset="0"/>
              <a:cs typeface="Arial" panose="020B0604020202020204" pitchFamily="34" charset="0"/>
            </a:endParaRPr>
          </a:p>
          <a:p>
            <a:pPr marL="380019" lvl="3" indent="-380019">
              <a:lnSpc>
                <a:spcPct val="50000"/>
              </a:lnSpc>
              <a:spcBef>
                <a:spcPts val="1330"/>
              </a:spcBef>
              <a:buClr>
                <a:srgbClr val="000000"/>
              </a:buClr>
              <a:buFont typeface="Arial" panose="020B0604020202020204" pitchFamily="34" charset="0"/>
              <a:buChar char="•"/>
            </a:pPr>
            <a:r>
              <a:rPr lang="en-GB" dirty="0">
                <a:latin typeface="Arial" panose="020B0604020202020204" pitchFamily="34" charset="0"/>
                <a:cs typeface="Arial" panose="020B0604020202020204" pitchFamily="34" charset="0"/>
              </a:rPr>
              <a:t>they do not trip with fault currents less than 50% of their operational rating</a:t>
            </a:r>
          </a:p>
          <a:p>
            <a:pPr marL="380019" indent="-380019">
              <a:lnSpc>
                <a:spcPct val="50000"/>
              </a:lnSpc>
              <a:spcBef>
                <a:spcPts val="1330"/>
              </a:spcBef>
              <a:buClr>
                <a:srgbClr val="000000"/>
              </a:buClr>
              <a:buFont typeface="Arial" panose="020B0604020202020204" pitchFamily="34" charset="0"/>
              <a:buChar char="•"/>
            </a:pPr>
            <a:r>
              <a:rPr lang="en-GB" dirty="0">
                <a:latin typeface="Arial" panose="020B0604020202020204" pitchFamily="34" charset="0"/>
                <a:cs typeface="Arial" panose="020B0604020202020204" pitchFamily="34" charset="0"/>
              </a:rPr>
              <a:t>they trip in the required time at fault current of 100% of their operational rating. </a:t>
            </a:r>
          </a:p>
          <a:p>
            <a:pPr>
              <a:lnSpc>
                <a:spcPct val="90000"/>
              </a:lnSpc>
              <a:spcBef>
                <a:spcPts val="1330"/>
              </a:spcBef>
            </a:pPr>
            <a:r>
              <a:rPr lang="en-GB" dirty="0">
                <a:latin typeface="Arial" panose="020B0604020202020204" pitchFamily="34" charset="0"/>
                <a:cs typeface="Arial" panose="020B0604020202020204" pitchFamily="34" charset="0"/>
              </a:rPr>
              <a:t>Instruments also offer the ability to test the RCD’s tripping current threshold. </a:t>
            </a:r>
          </a:p>
          <a:p>
            <a:pPr marL="342900" indent="-342900">
              <a:lnSpc>
                <a:spcPct val="100000"/>
              </a:lnSpc>
              <a:spcBef>
                <a:spcPts val="1330"/>
              </a:spcBef>
              <a:buFont typeface="Arial" panose="020B0604020202020204" pitchFamily="34" charset="0"/>
              <a:buChar char="•"/>
            </a:pPr>
            <a:r>
              <a:rPr lang="en-GB" dirty="0">
                <a:latin typeface="Arial" panose="020B0604020202020204" pitchFamily="34" charset="0"/>
                <a:cs typeface="Arial" panose="020B0604020202020204" pitchFamily="34" charset="0"/>
              </a:rPr>
              <a:t>For this test, a ramp current is applied. The current at which the RCD trips is then displayed. This identifies if the RCD is overly sensitive and may cause nuisance tripping.</a:t>
            </a:r>
          </a:p>
          <a:p>
            <a:pPr>
              <a:lnSpc>
                <a:spcPct val="90000"/>
              </a:lnSpc>
              <a:spcBef>
                <a:spcPts val="1330"/>
              </a:spcBef>
            </a:pPr>
            <a:r>
              <a:rPr lang="en-GB" dirty="0"/>
              <a:t>You need to know the tripping times of older and modern RCDs and RCBOs.</a:t>
            </a:r>
          </a:p>
        </p:txBody>
      </p:sp>
    </p:spTree>
    <p:extLst>
      <p:ext uri="{BB962C8B-B14F-4D97-AF65-F5344CB8AC3E}">
        <p14:creationId xmlns:p14="http://schemas.microsoft.com/office/powerpoint/2010/main" val="3708749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36A0F-9019-EB1E-D4D2-29E80DEB8B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C7585D7-FA54-BE08-97CA-DA20E66FFF41}"/>
              </a:ext>
            </a:extLst>
          </p:cNvPr>
          <p:cNvSpPr>
            <a:spLocks noGrp="1"/>
          </p:cNvSpPr>
          <p:nvPr>
            <p:ph type="title"/>
          </p:nvPr>
        </p:nvSpPr>
        <p:spPr>
          <a:xfrm>
            <a:off x="252000" y="959222"/>
            <a:ext cx="11628452" cy="646331"/>
          </a:xfrm>
        </p:spPr>
        <p:txBody>
          <a:bodyPr/>
          <a:lstStyle/>
          <a:p>
            <a:r>
              <a:rPr lang="en-GB" dirty="0"/>
              <a:t>Phase-angle dependent testing</a:t>
            </a:r>
          </a:p>
        </p:txBody>
      </p:sp>
      <p:sp>
        <p:nvSpPr>
          <p:cNvPr id="4" name="Content Placeholder 3">
            <a:extLst>
              <a:ext uri="{FF2B5EF4-FFF2-40B4-BE49-F238E27FC236}">
                <a16:creationId xmlns:a16="http://schemas.microsoft.com/office/drawing/2014/main" id="{467BDE12-97EF-80B9-0436-6A1C73702CF9}"/>
              </a:ext>
            </a:extLst>
          </p:cNvPr>
          <p:cNvSpPr>
            <a:spLocks noGrp="1"/>
          </p:cNvSpPr>
          <p:nvPr>
            <p:ph sz="quarter" idx="10"/>
          </p:nvPr>
        </p:nvSpPr>
        <p:spPr>
          <a:xfrm>
            <a:off x="360000" y="1800000"/>
            <a:ext cx="11628452" cy="4140000"/>
          </a:xfrm>
        </p:spPr>
        <p:txBody>
          <a:bodyPr/>
          <a:lstStyle/>
          <a:p>
            <a:r>
              <a:rPr lang="en-GB" b="1" dirty="0"/>
              <a:t>Why:</a:t>
            </a:r>
            <a:r>
              <a:rPr lang="en-GB" dirty="0"/>
              <a:t> RCD sensitivity and trip time can vary with residual current waveform angle.</a:t>
            </a:r>
          </a:p>
          <a:p>
            <a:r>
              <a:rPr lang="en-GB" b="1" dirty="0"/>
              <a:t>How:</a:t>
            </a:r>
            <a:endParaRPr lang="en-GB" dirty="0"/>
          </a:p>
          <a:p>
            <a:pPr marL="342900" lvl="1" indent="-342900">
              <a:buClr>
                <a:srgbClr val="000000"/>
              </a:buClr>
              <a:buFont typeface="Arial" panose="020B0604020202020204" pitchFamily="34" charset="0"/>
              <a:buChar char="•"/>
            </a:pPr>
            <a:r>
              <a:rPr lang="en-GB" dirty="0"/>
              <a:t>Set test instrument to deliver the test current at 0°</a:t>
            </a:r>
          </a:p>
          <a:p>
            <a:pPr marL="342900" lvl="1" indent="-342900">
              <a:buClr>
                <a:srgbClr val="000000"/>
              </a:buClr>
              <a:buFont typeface="Arial" panose="020B0604020202020204" pitchFamily="34" charset="0"/>
              <a:buChar char="•"/>
            </a:pPr>
            <a:r>
              <a:rPr lang="en-GB" dirty="0"/>
              <a:t>Repeat at 180°</a:t>
            </a:r>
          </a:p>
          <a:p>
            <a:pPr marL="342900" lvl="1" indent="-342900">
              <a:buClr>
                <a:srgbClr val="000000"/>
              </a:buClr>
              <a:buFont typeface="Arial" panose="020B0604020202020204" pitchFamily="34" charset="0"/>
              <a:buChar char="•"/>
            </a:pPr>
            <a:r>
              <a:rPr lang="en-GB" dirty="0"/>
              <a:t>The longer operating time should be recorded.</a:t>
            </a:r>
          </a:p>
          <a:p>
            <a:endParaRPr lang="en-GB" dirty="0"/>
          </a:p>
          <a:p>
            <a:r>
              <a:rPr lang="en-GB" dirty="0"/>
              <a:t>Both readings must fall within BS 7671 maximum trip-time limits.</a:t>
            </a:r>
          </a:p>
          <a:p>
            <a:pPr algn="l"/>
            <a:endParaRPr lang="en-GB" dirty="0"/>
          </a:p>
        </p:txBody>
      </p:sp>
    </p:spTree>
    <p:extLst>
      <p:ext uri="{BB962C8B-B14F-4D97-AF65-F5344CB8AC3E}">
        <p14:creationId xmlns:p14="http://schemas.microsoft.com/office/powerpoint/2010/main" val="11557347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D5041F6D-BBDE-4B15-9860-57A05AB8973C}">
  <ds:schemaRefs>
    <ds:schemaRef ds:uri="http://www.w3.org/XML/1998/namespace"/>
    <ds:schemaRef ds:uri="http://purl.org/dc/terms/"/>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01e15224-84b2-4570-bdea-a67bb94d0921"/>
    <ds:schemaRef ds:uri="7c04300a-231c-4281-9146-a98f6f4a7aff"/>
    <ds:schemaRef ds:uri="http://schemas.microsoft.com/office/2006/metadata/properties"/>
  </ds:schemaRefs>
</ds:datastoreItem>
</file>

<file path=customXml/itemProps3.xml><?xml version="1.0" encoding="utf-8"?>
<ds:datastoreItem xmlns:ds="http://schemas.openxmlformats.org/officeDocument/2006/customXml" ds:itemID="{923A526A-D1C2-41D1-AF40-C4B3776A16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19752</TotalTime>
  <Words>1438</Words>
  <Application>Microsoft Office PowerPoint</Application>
  <PresentationFormat>Custom</PresentationFormat>
  <Paragraphs>166</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2_Default Design</vt:lpstr>
      <vt:lpstr>PowerPoint Presentation</vt:lpstr>
      <vt:lpstr>Introduction</vt:lpstr>
      <vt:lpstr>Objectives</vt:lpstr>
      <vt:lpstr>Additional protection: RCDs</vt:lpstr>
      <vt:lpstr>Testing RCDs</vt:lpstr>
      <vt:lpstr>Precautions to be taken before conducting IR tests</vt:lpstr>
      <vt:lpstr>RCD leakage type detection</vt:lpstr>
      <vt:lpstr>Test current</vt:lpstr>
      <vt:lpstr>Phase-angle dependent testing</vt:lpstr>
      <vt:lpstr>Electromagnetic RCDs: BS 4293</vt:lpstr>
      <vt:lpstr>Electronic RCDs and RCBOs</vt:lpstr>
      <vt:lpstr>Test sequence</vt:lpstr>
      <vt:lpstr>Test sequence continued</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102</cp:revision>
  <dcterms:created xsi:type="dcterms:W3CDTF">2025-04-15T10:44:23Z</dcterms:created>
  <dcterms:modified xsi:type="dcterms:W3CDTF">2025-10-30T13:35:41Z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