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16"/>
  </p:notesMasterIdLst>
  <p:handoutMasterIdLst>
    <p:handoutMasterId r:id="rId17"/>
  </p:handoutMasterIdLst>
  <p:sldIdLst>
    <p:sldId id="462" r:id="rId5"/>
    <p:sldId id="840" r:id="rId6"/>
    <p:sldId id="837" r:id="rId7"/>
    <p:sldId id="867" r:id="rId8"/>
    <p:sldId id="868" r:id="rId9"/>
    <p:sldId id="870" r:id="rId10"/>
    <p:sldId id="869" r:id="rId11"/>
    <p:sldId id="876" r:id="rId12"/>
    <p:sldId id="871" r:id="rId13"/>
    <p:sldId id="838" r:id="rId14"/>
    <p:sldId id="512" r:id="rId15"/>
  </p:sldIdLst>
  <p:sldSz cx="12239625" cy="6840538"/>
  <p:notesSz cx="6858000" cy="9144000"/>
  <p:custDataLst>
    <p:tags r:id="rId18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932204-F0BA-0132-6699-423C630CB3FF}" name="Mark Thirlwell" initials="MT" userId="S::mark.thirlwell@eal.org.uk::0eea46bc-1a08-4dae-8290-d9217da89020" providerId="AD"/>
  <p188:author id="{84740FD1-6799-8D34-8EDB-C569EE671D9D}" name="John Calleja" initials="JC" userId="8c83955f4e64923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91593-9E7B-B34B-53CA-7A511EDD7500}" v="6" dt="2025-10-30T12:17:25.1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4"/>
    <p:restoredTop sz="74014"/>
  </p:normalViewPr>
  <p:slideViewPr>
    <p:cSldViewPr snapToGrid="0">
      <p:cViewPr varScale="1">
        <p:scale>
          <a:sx n="82" d="100"/>
          <a:sy n="82" d="100"/>
        </p:scale>
        <p:origin x="1872" y="84"/>
      </p:cViewPr>
      <p:guideLst>
        <p:guide orient="horz" pos="2155"/>
        <p:guide pos="3855"/>
      </p:guideLst>
    </p:cSldViewPr>
  </p:slideViewPr>
  <p:notesTextViewPr>
    <p:cViewPr>
      <p:scale>
        <a:sx n="120" d="100"/>
        <a:sy n="12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0-28T11:55:19.864" v="8" actId="1076"/>
      <pc:docMkLst>
        <pc:docMk/>
      </pc:docMkLst>
      <pc:sldChg chg="addSp modSp mod">
        <pc:chgData name="Hazell, Danielle" userId="16322be0-50ef-46ff-b0c0-d304bc10d5d2" providerId="ADAL" clId="{E6D12E1F-DF63-450C-A9ED-E72C5F6C045B}" dt="2025-10-28T11:55:19.864" v="8" actId="1076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0-28T11:55:19.864" v="8" actId="1076"/>
          <ac:spMkLst>
            <pc:docMk/>
            <pc:sldMk cId="2402489006" sldId="512"/>
            <ac:spMk id="2" creationId="{0EBA0D3D-1A82-2DB2-9D4F-A8AFFB6242C5}"/>
          </ac:spMkLst>
        </pc:spChg>
        <pc:spChg chg="mod">
          <ac:chgData name="Hazell, Danielle" userId="16322be0-50ef-46ff-b0c0-d304bc10d5d2" providerId="ADAL" clId="{E6D12E1F-DF63-450C-A9ED-E72C5F6C045B}" dt="2025-10-28T11:55:16.985" v="6" actId="1076"/>
          <ac:spMkLst>
            <pc:docMk/>
            <pc:sldMk cId="2402489006" sldId="512"/>
            <ac:spMk id="3" creationId="{C100DF00-DDB1-9E17-D96C-C839324D3C8E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0-17T12:46:52.588" v="5" actId="1076"/>
        <pc:sldMasterMkLst>
          <pc:docMk/>
          <pc:sldMasterMk cId="1337350340" sldId="2147483661"/>
        </pc:sldMasterMkLst>
        <pc:spChg chg="add mod">
          <ac:chgData name="Hazell, Danielle" userId="16322be0-50ef-46ff-b0c0-d304bc10d5d2" providerId="ADAL" clId="{E6D12E1F-DF63-450C-A9ED-E72C5F6C045B}" dt="2025-10-17T12:46:52.588" v="5" actId="1076"/>
          <ac:spMkLst>
            <pc:docMk/>
            <pc:sldMasterMk cId="1337350340" sldId="2147483661"/>
            <ac:spMk id="2" creationId="{4987E8D9-377B-AB1D-8A32-2882D85AB09F}"/>
          </ac:spMkLst>
        </pc:spChg>
        <pc:spChg chg="add mod">
          <ac:chgData name="Hazell, Danielle" userId="16322be0-50ef-46ff-b0c0-d304bc10d5d2" providerId="ADAL" clId="{E6D12E1F-DF63-450C-A9ED-E72C5F6C045B}" dt="2025-10-17T12:46:52.588" v="5" actId="1076"/>
          <ac:spMkLst>
            <pc:docMk/>
            <pc:sldMasterMk cId="1337350340" sldId="2147483661"/>
            <ac:spMk id="5" creationId="{12A05E16-C31E-E0B1-F9BA-6CA1198C9AE5}"/>
          </ac:spMkLst>
        </pc:spChg>
        <pc:picChg chg="add mod">
          <ac:chgData name="Hazell, Danielle" userId="16322be0-50ef-46ff-b0c0-d304bc10d5d2" providerId="ADAL" clId="{E6D12E1F-DF63-450C-A9ED-E72C5F6C045B}" dt="2025-10-17T12:46:52.588" v="5" actId="1076"/>
          <ac:picMkLst>
            <pc:docMk/>
            <pc:sldMasterMk cId="1337350340" sldId="2147483661"/>
            <ac:picMk id="4" creationId="{4D501824-D9B0-C525-F662-3787B202B144}"/>
          </ac:picMkLst>
        </pc:picChg>
        <pc:picChg chg="add mod">
          <ac:chgData name="Hazell, Danielle" userId="16322be0-50ef-46ff-b0c0-d304bc10d5d2" providerId="ADAL" clId="{E6D12E1F-DF63-450C-A9ED-E72C5F6C045B}" dt="2025-10-17T12:46:52.588" v="5" actId="1076"/>
          <ac:picMkLst>
            <pc:docMk/>
            <pc:sldMasterMk cId="1337350340" sldId="2147483661"/>
            <ac:picMk id="7" creationId="{9F3B6811-98F9-78F6-2493-AACB6F69F7B0}"/>
          </ac:picMkLst>
        </pc:picChg>
        <pc:picChg chg="add mod">
          <ac:chgData name="Hazell, Danielle" userId="16322be0-50ef-46ff-b0c0-d304bc10d5d2" providerId="ADAL" clId="{E6D12E1F-DF63-450C-A9ED-E72C5F6C045B}" dt="2025-10-17T12:46:52.588" v="5" actId="1076"/>
          <ac:picMkLst>
            <pc:docMk/>
            <pc:sldMasterMk cId="1337350340" sldId="2147483661"/>
            <ac:picMk id="13" creationId="{03A5C67B-1442-75DD-1FD1-C13DC74E6186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modSld modMainMaster">
      <pc:chgData name="Bonita Searle-Barnes" userId="e782127f-826a-4a83-a372-afedaa2e0d4f" providerId="ADAL" clId="{FA3BD239-4B9A-4CBA-8CF5-F7BFBEA885D5}" dt="2025-10-14T12:03:48.030" v="34" actId="114"/>
      <pc:docMkLst>
        <pc:docMk/>
      </pc:docMkLst>
      <pc:sldChg chg="modSp mod">
        <pc:chgData name="Bonita Searle-Barnes" userId="e782127f-826a-4a83-a372-afedaa2e0d4f" providerId="ADAL" clId="{FA3BD239-4B9A-4CBA-8CF5-F7BFBEA885D5}" dt="2025-10-14T11:05:36.027" v="32" actId="20577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0-14T11:05:36.027" v="32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Bonita Searle-Barnes" userId="e782127f-826a-4a83-a372-afedaa2e0d4f" providerId="ADAL" clId="{FA3BD239-4B9A-4CBA-8CF5-F7BFBEA885D5}" dt="2025-10-14T11:05:53.307" v="33" actId="948"/>
        <pc:sldMkLst>
          <pc:docMk/>
          <pc:sldMk cId="1696455459" sldId="867"/>
        </pc:sldMkLst>
        <pc:spChg chg="mod">
          <ac:chgData name="Bonita Searle-Barnes" userId="e782127f-826a-4a83-a372-afedaa2e0d4f" providerId="ADAL" clId="{FA3BD239-4B9A-4CBA-8CF5-F7BFBEA885D5}" dt="2025-10-14T11:05:53.307" v="33" actId="948"/>
          <ac:spMkLst>
            <pc:docMk/>
            <pc:sldMk cId="1696455459" sldId="867"/>
            <ac:spMk id="4" creationId="{41EC214B-A459-5D03-F5DB-6738667BA854}"/>
          </ac:spMkLst>
        </pc:spChg>
      </pc:sldChg>
      <pc:sldMasterChg chg="modSp mod">
        <pc:chgData name="Bonita Searle-Barnes" userId="e782127f-826a-4a83-a372-afedaa2e0d4f" providerId="ADAL" clId="{FA3BD239-4B9A-4CBA-8CF5-F7BFBEA885D5}" dt="2025-10-14T12:03:48.030" v="34" actId="114"/>
        <pc:sldMasterMkLst>
          <pc:docMk/>
          <pc:sldMasterMk cId="1337350340" sldId="2147483661"/>
        </pc:sldMasterMkLst>
      </pc:sldMasterChg>
    </pc:docChg>
  </pc:docChgLst>
  <pc:docChgLst>
    <pc:chgData name="Andrasko, Rhiannon" userId="S::rhiannon.andrasko@wjec.co.uk::15be4c62-2de6-4343-a7f4-3c209826edd1" providerId="AD" clId="Web-{12091593-9E7B-B34B-53CA-7A511EDD7500}"/>
    <pc:docChg chg="modSld">
      <pc:chgData name="Andrasko, Rhiannon" userId="S::rhiannon.andrasko@wjec.co.uk::15be4c62-2de6-4343-a7f4-3c209826edd1" providerId="AD" clId="Web-{12091593-9E7B-B34B-53CA-7A511EDD7500}" dt="2025-10-30T12:17:24.901" v="61"/>
      <pc:docMkLst>
        <pc:docMk/>
      </pc:docMkLst>
      <pc:sldChg chg="modNotes">
        <pc:chgData name="Andrasko, Rhiannon" userId="S::rhiannon.andrasko@wjec.co.uk::15be4c62-2de6-4343-a7f4-3c209826edd1" providerId="AD" clId="Web-{12091593-9E7B-B34B-53CA-7A511EDD7500}" dt="2025-10-30T12:17:23.291" v="57"/>
        <pc:sldMkLst>
          <pc:docMk/>
          <pc:sldMk cId="1696455459" sldId="867"/>
        </pc:sldMkLst>
      </pc:sldChg>
      <pc:sldChg chg="modNotes">
        <pc:chgData name="Andrasko, Rhiannon" userId="S::rhiannon.andrasko@wjec.co.uk::15be4c62-2de6-4343-a7f4-3c209826edd1" providerId="AD" clId="Web-{12091593-9E7B-B34B-53CA-7A511EDD7500}" dt="2025-10-30T12:17:24.901" v="61"/>
        <pc:sldMkLst>
          <pc:docMk/>
          <pc:sldMk cId="3664739436" sldId="870"/>
        </pc:sldMkLst>
      </pc:sldChg>
      <pc:sldChg chg="modNotes">
        <pc:chgData name="Andrasko, Rhiannon" userId="S::rhiannon.andrasko@wjec.co.uk::15be4c62-2de6-4343-a7f4-3c209826edd1" providerId="AD" clId="Web-{12091593-9E7B-B34B-53CA-7A511EDD7500}" dt="2025-10-30T12:17:24.869" v="60"/>
        <pc:sldMkLst>
          <pc:docMk/>
          <pc:sldMk cId="1833068455" sldId="87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748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95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401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/>
                <a:ea typeface="ＭＳ Ｐゴシック"/>
                <a:cs typeface="Arial"/>
              </a:rPr>
              <a:t>GN3 Section 2, 2.6.12,page 78</a:t>
            </a:r>
          </a:p>
          <a:p>
            <a:endParaRPr lang="en-US" dirty="0"/>
          </a:p>
          <a:p>
            <a:r>
              <a:rPr lang="en-US">
                <a:latin typeface="Arial"/>
                <a:ea typeface="ＭＳ Ｐゴシック"/>
                <a:cs typeface="Arial"/>
              </a:rPr>
              <a:t>BS7671 Chapter 64, 643.6, page 235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534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97468-F02B-BF36-5F76-DE0CA4DA4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D06CC3-370B-A8B7-8E8C-B9A4C21AEF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41A90E-08AA-DFCB-0318-2163A95110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DC093-0C0B-B72A-18EC-8B6DA1BA6E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07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E0BC9-1521-5C41-7653-653F96C42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9FB7D9-E4BA-AAD2-F013-16DD5EB0C9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002026-EE7C-CC03-27BC-6FDBDF8B6D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See IET image: </a:t>
            </a:r>
            <a:r>
              <a:rPr lang="en-GB">
                <a:latin typeface="Arial"/>
                <a:ea typeface="ＭＳ Ｐゴシック"/>
                <a:cs typeface="Arial"/>
              </a:rPr>
              <a:t>Figure 2.27 from guidance note 3.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4C7C98-4B73-F1BA-5C0F-14AF82DC2E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307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6B237-B301-38C2-A6A3-5EFF39BE9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0C238C-F7AE-130E-F3BD-133982AF07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1DC3C4-683D-8927-22C8-A8FEDE0814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7BF40-64AD-FBED-91DC-9CFE60B350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744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54483-783B-B2D7-BFCE-72A7FC4D5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B2B5BE-B2C0-3795-5C46-8CD6A68292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50A524-772E-437C-36DC-AAF6F52F78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Note: method two is rarely used as polarity is normally confirmed whilst testing continuous CPC.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7F756-E404-054F-0E35-D4DF5DF6E9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338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8FF3C-C5A7-17B9-8078-9DB58CAC8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BC2D41-5809-6895-5904-7EA74932EA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8EDA40-C205-1C46-9DF8-24E5FCFBBB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D4186F-4A7C-21D1-3248-752C80B82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37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50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0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10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241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0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-1" y="790331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endParaRPr lang="en-GB" sz="2008"/>
          </a:p>
        </p:txBody>
      </p:sp>
      <p:pic>
        <p:nvPicPr>
          <p:cNvPr id="4" name="Picture 3" descr="A red arrow pointing up&#10;&#10;AI-generated content may be incorrect.">
            <a:extLst>
              <a:ext uri="{FF2B5EF4-FFF2-40B4-BE49-F238E27FC236}">
                <a16:creationId xmlns:a16="http://schemas.microsoft.com/office/drawing/2014/main" id="{4D501824-D9B0-C525-F662-3787B202B144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040" y="204919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12A05E16-C31E-E0B1-F9BA-6CA1198C9A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78" y="101943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Electrotechnical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9F3B6811-98F9-78F6-2493-AACB6F69F7B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1" y="191488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3A5C67B-1442-75DD-1FD1-C13DC74E618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8534" y="211466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3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Electrotechnical Engineering</a:t>
            </a: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K1.15 Testing for electrotechnical systems</a:t>
            </a: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1.15: Polarity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Explain </a:t>
            </a:r>
            <a:r>
              <a:rPr lang="en-GB" dirty="0">
                <a:cs typeface="Arial"/>
              </a:rPr>
              <a:t>the purpose of polarity testing and when it is applied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Carry </a:t>
            </a:r>
            <a:r>
              <a:rPr lang="en-GB" dirty="0">
                <a:cs typeface="Arial"/>
              </a:rPr>
              <a:t>out polarity tests using approved methods and instruments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Describe </a:t>
            </a:r>
            <a:r>
              <a:rPr lang="en-GB" dirty="0">
                <a:cs typeface="Arial"/>
              </a:rPr>
              <a:t>live and dead polarity test procedures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State </a:t>
            </a:r>
            <a:r>
              <a:rPr lang="en-GB" dirty="0">
                <a:cs typeface="Arial"/>
              </a:rPr>
              <a:t>appropriate PPE and safety procedures when testing live systems</a:t>
            </a: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743905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0EBA0D3D-1A82-2DB2-9D4F-A8AFFB6242C5}"/>
              </a:ext>
            </a:extLst>
          </p:cNvPr>
          <p:cNvSpPr txBox="1"/>
          <p:nvPr/>
        </p:nvSpPr>
        <p:spPr>
          <a:xfrm>
            <a:off x="467358" y="3330730"/>
            <a:ext cx="113049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Copyright in this document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 is it dangerous if the neutral and line conductors are reversed at a socket outlet, even if the device still works?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l"/>
            <a:r>
              <a:rPr lang="en-GB" b="0" i="0" dirty="0">
                <a:effectLst/>
                <a:latin typeface="Arial"/>
                <a:cs typeface="Arial"/>
              </a:rPr>
              <a:t>By the end of this session, you should be able to:</a:t>
            </a:r>
            <a:endParaRPr lang="en-GB" b="1" dirty="0">
              <a:latin typeface="Arial"/>
              <a:cs typeface="Arial"/>
            </a:endParaRP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Explain </a:t>
            </a:r>
            <a:r>
              <a:rPr lang="en-GB" dirty="0">
                <a:latin typeface="Arial"/>
                <a:cs typeface="Arial"/>
              </a:rPr>
              <a:t>the purpose of polarity testing and when it is applied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Carry </a:t>
            </a:r>
            <a:r>
              <a:rPr lang="en-GB" dirty="0">
                <a:latin typeface="Arial"/>
                <a:cs typeface="Arial"/>
              </a:rPr>
              <a:t>out polarity tests using approved methods and instruments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Describe </a:t>
            </a:r>
            <a:r>
              <a:rPr lang="en-GB" dirty="0">
                <a:latin typeface="Arial"/>
                <a:cs typeface="Arial"/>
              </a:rPr>
              <a:t>live and dead polarity test procedures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State </a:t>
            </a:r>
            <a:r>
              <a:rPr lang="en-GB" dirty="0">
                <a:latin typeface="Arial"/>
                <a:cs typeface="Arial"/>
              </a:rPr>
              <a:t>appropriate PPE and safety procedures when testing live systems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855F4-08BE-DE59-B3A3-1C0C6C344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8DAB4F-88BF-86D1-4FEF-CA40C3CC6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Why it is necessary to verify polarity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C214B-A459-5D03-F5DB-6738667BA8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330"/>
              </a:spcBef>
              <a:defRPr/>
            </a:pPr>
            <a:r>
              <a:rPr lang="en-GB" b="1" dirty="0">
                <a:solidFill>
                  <a:srgbClr val="000000"/>
                </a:solidFill>
                <a:cs typeface="Arial"/>
              </a:rPr>
              <a:t>Test with the supply disconnected</a:t>
            </a:r>
            <a:endParaRPr lang="en-GB" dirty="0">
              <a:solidFill>
                <a:srgbClr val="000000"/>
              </a:solidFill>
              <a:cs typeface="Arial"/>
            </a:endParaRPr>
          </a:p>
          <a:p>
            <a:pPr marL="380019" indent="-380019">
              <a:lnSpc>
                <a:spcPct val="90000"/>
              </a:lnSpc>
              <a:spcBef>
                <a:spcPts val="133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cs typeface="Arial"/>
              </a:rPr>
              <a:t>All single pole devices and protective devices connected to line conductor only.</a:t>
            </a:r>
          </a:p>
          <a:p>
            <a:pPr marL="380019" indent="-380019">
              <a:lnSpc>
                <a:spcPct val="90000"/>
              </a:lnSpc>
              <a:spcBef>
                <a:spcPts val="133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cs typeface="Arial"/>
              </a:rPr>
              <a:t>Edison screw lamp holders have the centre point connected to line conductor.</a:t>
            </a:r>
          </a:p>
          <a:p>
            <a:pPr marL="380019" indent="-380019">
              <a:spcBef>
                <a:spcPts val="133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Wiring has been correctly connected to socket outlets and similar accessories throughout the installation.</a:t>
            </a:r>
          </a:p>
          <a:p>
            <a:pPr marL="342017" indent="-342017">
              <a:lnSpc>
                <a:spcPct val="90000"/>
              </a:lnSpc>
              <a:spcBef>
                <a:spcPts val="133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with the supply connected</a:t>
            </a:r>
          </a:p>
          <a:p>
            <a:pPr marL="380019" indent="-380019">
              <a:lnSpc>
                <a:spcPct val="90000"/>
              </a:lnSpc>
              <a:spcBef>
                <a:spcPts val="133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cs typeface="Arial"/>
              </a:rPr>
              <a:t>To ensure the incoming tails have been correctly connected.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455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D4EBA-2666-F6A8-49D5-B33B22E24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1497AF-F26E-B92F-79DC-E01A6D5F8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The procedure for verifying polarity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3CF237-D16E-2F80-0A63-1DF2E370CB0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4800" cy="4140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This test can be undertaken using the same methods used for measuring continuity of CPC, via test method 1 or test method 2 as shown previously. (In reality, this procedure is done at the same time</a:t>
            </a:r>
            <a:r>
              <a:rPr lang="en-GB" dirty="0">
                <a:latin typeface="Arial"/>
                <a:ea typeface="ＭＳ Ｐゴシック"/>
                <a:cs typeface="Arial"/>
              </a:rPr>
              <a:t>).</a:t>
            </a:r>
            <a:endParaRPr lang="en-GB" b="0" i="0" dirty="0">
              <a:effectLst/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We use the same process for any radial circuit, lighting, socket outlets, etc. Polarity can also be confirmed using a visual inspection.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Polarity testing of ring final circuits is automatically done as we progress through steps 1–3 of the continuity of ring circuit procedures.</a:t>
            </a: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9561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5CBE0-FF27-1DDF-5DB3-10D6A5E36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A8EC73-75B4-BE36-3382-E8E181776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Figure 2.27 from guidance note 3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D50FFA7-4FE4-8CFD-7A9D-6B9E0D24D00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459861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ea typeface="ＭＳ Ｐゴシック"/>
                <a:cs typeface="Arial"/>
              </a:rPr>
              <a:t>A polarity</a:t>
            </a: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 test carried out on an Edison screw lamp holder requires the inspector to prove the polarity of the centre pin in the lamp holder.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4739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DCE7B-6BD9-A816-DF1C-3125037C0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B378D4-FE54-FAF1-E55B-669F5098D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Polarity tests with the supply disconnected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7893AA-CAED-E417-CF61-1FD92AD1F3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43727" cy="4140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ea typeface="ＭＳ Ｐゴシック"/>
                <a:cs typeface="Arial"/>
              </a:rPr>
              <a:t>Polarity Method 1</a:t>
            </a:r>
            <a:br>
              <a:rPr lang="en-GB" b="0" i="0" dirty="0">
                <a:effectLst/>
                <a:latin typeface="Arial"/>
                <a:cs typeface="Arial"/>
              </a:rPr>
            </a:b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Using the continuity/ohm scale on the instrument and with the plate switch in the </a:t>
            </a:r>
            <a:r>
              <a:rPr lang="en-GB" dirty="0">
                <a:latin typeface="Arial"/>
                <a:ea typeface="ＭＳ Ｐゴシック"/>
                <a:cs typeface="Arial"/>
              </a:rPr>
              <a:t>'off'</a:t>
            </a: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 position and the MCB closed, the reading should be infinite, then with the switch closed, there should be a resistance value.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This verifies that the switch and the MCB is connected to the line conductor only.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The actual value is irrelevant as long as there is a value when the switch is on and no value when the switch is off.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0845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16F5C-C783-DD7C-3292-AA400444D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2CB9B5-0CDC-C284-83AD-F28D20F62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Polarity: Method 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1A943-40DC-18E3-7320-13654224293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91941" cy="4140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Using the continuity/ohm scale on the instrument and with the plate switch in the </a:t>
            </a:r>
            <a:r>
              <a:rPr lang="en-GB" dirty="0">
                <a:latin typeface="Arial"/>
                <a:ea typeface="ＭＳ Ｐゴシック"/>
                <a:cs typeface="Arial"/>
              </a:rPr>
              <a:t>'off'</a:t>
            </a: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 position and the MCB closed, the reading should be infinite, then with the switch closed, there should be a resistance value.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This verifies that any switches and protective devices are connected to the line conductor only.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The actual value is irrelevant as long as there is a value when the switch is on and no value when the switch is off.</a:t>
            </a: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3068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D83AF-6F40-20C0-FA0D-752FA5090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89E7E7-8008-696F-58AE-1B4BFE6F4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The procedure for verifying LIVE polarity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C801D4-C467-0D46-FD25-80AE6803282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9989949" cy="414000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133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with the supply connected to ensure the incoming tails have been correctly connected.</a:t>
            </a:r>
          </a:p>
          <a:p>
            <a:pPr marL="342900" indent="-342900">
              <a:lnSpc>
                <a:spcPct val="90000"/>
              </a:lnSpc>
              <a:spcBef>
                <a:spcPts val="133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done using an approved voltage indicator at the main isolator switch.</a:t>
            </a:r>
          </a:p>
          <a:p>
            <a:pPr marL="342900" indent="-342900">
              <a:lnSpc>
                <a:spcPct val="90000"/>
              </a:lnSpc>
              <a:spcBef>
                <a:spcPts val="133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voltages between the conductors are checked and verified for correctness.</a:t>
            </a:r>
          </a:p>
          <a:p>
            <a:pPr marL="342017" indent="-342017">
              <a:lnSpc>
                <a:spcPct val="90000"/>
              </a:lnSpc>
              <a:spcBef>
                <a:spcPts val="931"/>
              </a:spcBef>
            </a:pPr>
            <a:r>
              <a:rPr lang="en-GB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L–N = 230 volts		N–E = 0 volts</a:t>
            </a:r>
          </a:p>
          <a:p>
            <a:pPr marL="342017" indent="-342017">
              <a:lnSpc>
                <a:spcPct val="90000"/>
              </a:lnSpc>
              <a:spcBef>
                <a:spcPts val="931"/>
              </a:spcBef>
            </a:pPr>
            <a:r>
              <a:rPr lang="en-GB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L–E = 230 volts		L-L = 400 volts</a:t>
            </a:r>
          </a:p>
        </p:txBody>
      </p:sp>
    </p:spTree>
    <p:extLst>
      <p:ext uri="{BB962C8B-B14F-4D97-AF65-F5344CB8AC3E}">
        <p14:creationId xmlns:p14="http://schemas.microsoft.com/office/powerpoint/2010/main" val="30290855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2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35201a8bc688b2d88f5dbb6e1211090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b4e4d11d21b039030c9a48cd9f3673c2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041F6D-BBDE-4B15-9860-57A05AB8973C}">
  <ds:schemaRefs>
    <ds:schemaRef ds:uri="http://www.w3.org/XML/1998/namespace"/>
    <ds:schemaRef ds:uri="7c04300a-231c-4281-9146-a98f6f4a7aff"/>
    <ds:schemaRef ds:uri="01e15224-84b2-4570-bdea-a67bb94d0921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870B38-E30B-408B-AB98-4790E3E955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17189</TotalTime>
  <Words>716</Words>
  <Application>Microsoft Office PowerPoint</Application>
  <PresentationFormat>Custom</PresentationFormat>
  <Paragraphs>70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2_Default Design</vt:lpstr>
      <vt:lpstr>PowerPoint Presentation</vt:lpstr>
      <vt:lpstr>Introduction</vt:lpstr>
      <vt:lpstr>Objectives</vt:lpstr>
      <vt:lpstr>Why it is necessary to verify polarity</vt:lpstr>
      <vt:lpstr>The procedure for verifying polarity</vt:lpstr>
      <vt:lpstr>Figure 2.27 from guidance note 3</vt:lpstr>
      <vt:lpstr>Polarity tests with the supply disconnected</vt:lpstr>
      <vt:lpstr>Polarity: Method 2</vt:lpstr>
      <vt:lpstr>The procedure for verifying LIVE polarity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74</cp:revision>
  <dcterms:created xsi:type="dcterms:W3CDTF">2025-04-15T10:44:23Z</dcterms:created>
  <dcterms:modified xsi:type="dcterms:W3CDTF">2025-10-30T12:17:34Z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3666724-00ca-41b5-b6fa-015eacb44368_Enabled">
    <vt:lpwstr>true</vt:lpwstr>
  </property>
  <property fmtid="{D5CDD505-2E9C-101B-9397-08002B2CF9AE}" pid="3" name="MSIP_Label_a3666724-00ca-41b5-b6fa-015eacb44368_SetDate">
    <vt:lpwstr>2025-04-10T10:14:23Z</vt:lpwstr>
  </property>
  <property fmtid="{D5CDD505-2E9C-101B-9397-08002B2CF9AE}" pid="4" name="MSIP_Label_a3666724-00ca-41b5-b6fa-015eacb44368_Method">
    <vt:lpwstr>Privileged</vt:lpwstr>
  </property>
  <property fmtid="{D5CDD505-2E9C-101B-9397-08002B2CF9AE}" pid="5" name="MSIP_Label_a3666724-00ca-41b5-b6fa-015eacb44368_Name">
    <vt:lpwstr>Internal</vt:lpwstr>
  </property>
  <property fmtid="{D5CDD505-2E9C-101B-9397-08002B2CF9AE}" pid="6" name="MSIP_Label_a3666724-00ca-41b5-b6fa-015eacb44368_SiteId">
    <vt:lpwstr>b6d3492e-0aa1-4a60-840d-b706a96e670d</vt:lpwstr>
  </property>
  <property fmtid="{D5CDD505-2E9C-101B-9397-08002B2CF9AE}" pid="7" name="MSIP_Label_a3666724-00ca-41b5-b6fa-015eacb44368_ActionId">
    <vt:lpwstr>e858918b-4881-4444-b984-9dbe2495d330</vt:lpwstr>
  </property>
  <property fmtid="{D5CDD505-2E9C-101B-9397-08002B2CF9AE}" pid="8" name="MSIP_Label_a3666724-00ca-41b5-b6fa-015eacb44368_ContentBits">
    <vt:lpwstr>1</vt:lpwstr>
  </property>
  <property fmtid="{D5CDD505-2E9C-101B-9397-08002B2CF9AE}" pid="9" name="MSIP_Label_a3666724-00ca-41b5-b6fa-015eacb44368_Tag">
    <vt:lpwstr>10, 0, 1, 1</vt:lpwstr>
  </property>
  <property fmtid="{D5CDD505-2E9C-101B-9397-08002B2CF9AE}" pid="10" name="ClassificationContentMarkingHeaderLocations">
    <vt:lpwstr>1_Default Design:4</vt:lpwstr>
  </property>
  <property fmtid="{D5CDD505-2E9C-101B-9397-08002B2CF9AE}" pid="11" name="ClassificationContentMarkingHeaderText">
    <vt:lpwstr>MEWNOL - INTERNAL</vt:lpwstr>
  </property>
  <property fmtid="{D5CDD505-2E9C-101B-9397-08002B2CF9AE}" pid="12" name="ContentTypeId">
    <vt:lpwstr>0x010100CDD05C0E7E0E414EB79F81A23986EA6A</vt:lpwstr>
  </property>
  <property fmtid="{D5CDD505-2E9C-101B-9397-08002B2CF9AE}" pid="13" name="MediaServiceImageTags">
    <vt:lpwstr/>
  </property>
</Properties>
</file>