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2"/>
  </p:notesMasterIdLst>
  <p:handoutMasterIdLst>
    <p:handoutMasterId r:id="rId23"/>
  </p:handoutMasterIdLst>
  <p:sldIdLst>
    <p:sldId id="462" r:id="rId5"/>
    <p:sldId id="840" r:id="rId6"/>
    <p:sldId id="837" r:id="rId7"/>
    <p:sldId id="867" r:id="rId8"/>
    <p:sldId id="868" r:id="rId9"/>
    <p:sldId id="880" r:id="rId10"/>
    <p:sldId id="870" r:id="rId11"/>
    <p:sldId id="871" r:id="rId12"/>
    <p:sldId id="873" r:id="rId13"/>
    <p:sldId id="882" r:id="rId14"/>
    <p:sldId id="876" r:id="rId15"/>
    <p:sldId id="877" r:id="rId16"/>
    <p:sldId id="878" r:id="rId17"/>
    <p:sldId id="879" r:id="rId18"/>
    <p:sldId id="881" r:id="rId19"/>
    <p:sldId id="838" r:id="rId20"/>
    <p:sldId id="512" r:id="rId21"/>
  </p:sldIdLst>
  <p:sldSz cx="12239625" cy="6840538"/>
  <p:notesSz cx="6858000" cy="9144000"/>
  <p:custDataLst>
    <p:tags r:id="rId24"/>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932204-F0BA-0132-6699-423C630CB3FF}" name="Mark Thirlwell" initials="MT" userId="S::mark.thirlwell@eal.org.uk::0eea46bc-1a08-4dae-8290-d9217da89020" providerId="AD"/>
  <p188:author id="{5BD82555-537F-E2F1-613C-D8E839C8829C}" name="Andrasko, Rhiannon" initials="AR" userId="S::rhiannon.andrasko@wjec.co.uk::15be4c62-2de6-4343-a7f4-3c209826edd1"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0D5ACF-3D96-535C-7201-8DE7B593790D}" v="7" dt="2025-10-30T13:36:59.1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02" autoAdjust="0"/>
    <p:restoredTop sz="94744" autoAdjust="0"/>
  </p:normalViewPr>
  <p:slideViewPr>
    <p:cSldViewPr snapToGrid="0">
      <p:cViewPr varScale="1">
        <p:scale>
          <a:sx n="105" d="100"/>
          <a:sy n="105" d="100"/>
        </p:scale>
        <p:origin x="1074" y="108"/>
      </p:cViewPr>
      <p:guideLst>
        <p:guide orient="horz" pos="2155"/>
        <p:guide pos="3855"/>
      </p:guideLst>
    </p:cSldViewPr>
  </p:slideViewPr>
  <p:outlineViewPr>
    <p:cViewPr>
      <p:scale>
        <a:sx n="33" d="100"/>
        <a:sy n="33" d="100"/>
      </p:scale>
      <p:origin x="0" y="-5338"/>
    </p:cViewPr>
  </p:outlineViewPr>
  <p:notesTextViewPr>
    <p:cViewPr>
      <p:scale>
        <a:sx n="120" d="100"/>
        <a:sy n="12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54:45.217" v="9" actId="1076"/>
      <pc:docMkLst>
        <pc:docMk/>
      </pc:docMkLst>
      <pc:sldChg chg="addSp modSp mod">
        <pc:chgData name="Hazell, Danielle" userId="16322be0-50ef-46ff-b0c0-d304bc10d5d2" providerId="ADAL" clId="{E6D12E1F-DF63-450C-A9ED-E72C5F6C045B}" dt="2025-10-28T11:54:45.217" v="9" actId="1076"/>
        <pc:sldMkLst>
          <pc:docMk/>
          <pc:sldMk cId="2402489006" sldId="512"/>
        </pc:sldMkLst>
        <pc:spChg chg="add mod">
          <ac:chgData name="Hazell, Danielle" userId="16322be0-50ef-46ff-b0c0-d304bc10d5d2" providerId="ADAL" clId="{E6D12E1F-DF63-450C-A9ED-E72C5F6C045B}" dt="2025-10-28T11:54:45.217" v="9"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1:54:42.395" v="7" actId="1076"/>
          <ac:spMkLst>
            <pc:docMk/>
            <pc:sldMk cId="2402489006" sldId="512"/>
            <ac:spMk id="3" creationId="{C100DF00-DDB1-9E17-D96C-C839324D3C8E}"/>
          </ac:spMkLst>
        </pc:spChg>
      </pc:sldChg>
      <pc:sldMasterChg chg="addSp delSp modSp mod">
        <pc:chgData name="Hazell, Danielle" userId="16322be0-50ef-46ff-b0c0-d304bc10d5d2" providerId="ADAL" clId="{E6D12E1F-DF63-450C-A9ED-E72C5F6C045B}" dt="2025-10-21T08:28:16.763" v="6" actId="6013"/>
        <pc:sldMasterMkLst>
          <pc:docMk/>
          <pc:sldMasterMk cId="1337350340" sldId="2147483661"/>
        </pc:sldMasterMkLst>
        <pc:spChg chg="add mod">
          <ac:chgData name="Hazell, Danielle" userId="16322be0-50ef-46ff-b0c0-d304bc10d5d2" providerId="ADAL" clId="{E6D12E1F-DF63-450C-A9ED-E72C5F6C045B}" dt="2025-10-17T12:46:03.002"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2:46:03.002"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2:46:03.002"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2:46:03.002"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2:46:03.002" v="5"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12:02:19.837" v="34" actId="114"/>
      <pc:docMkLst>
        <pc:docMk/>
      </pc:docMkLst>
      <pc:sldChg chg="modSp mod">
        <pc:chgData name="Bonita Searle-Barnes" userId="e782127f-826a-4a83-a372-afedaa2e0d4f" providerId="ADAL" clId="{FA3BD239-4B9A-4CBA-8CF5-F7BFBEA885D5}" dt="2025-10-14T10:56:26.532" v="33" actId="20577"/>
        <pc:sldMkLst>
          <pc:docMk/>
          <pc:sldMk cId="3661908118" sldId="837"/>
        </pc:sldMkLst>
        <pc:spChg chg="mod">
          <ac:chgData name="Bonita Searle-Barnes" userId="e782127f-826a-4a83-a372-afedaa2e0d4f" providerId="ADAL" clId="{FA3BD239-4B9A-4CBA-8CF5-F7BFBEA885D5}" dt="2025-10-14T10:56:26.532" v="33" actId="20577"/>
          <ac:spMkLst>
            <pc:docMk/>
            <pc:sldMk cId="3661908118" sldId="837"/>
            <ac:spMk id="4" creationId="{BBFFC9DD-99F6-E5CA-5CF5-B1C6B4D6BBC1}"/>
          </ac:spMkLst>
        </pc:spChg>
      </pc:sldChg>
      <pc:sldMasterChg chg="modSp mod">
        <pc:chgData name="Bonita Searle-Barnes" userId="e782127f-826a-4a83-a372-afedaa2e0d4f" providerId="ADAL" clId="{FA3BD239-4B9A-4CBA-8CF5-F7BFBEA885D5}" dt="2025-10-14T12:02:19.837" v="34" actId="114"/>
        <pc:sldMasterMkLst>
          <pc:docMk/>
          <pc:sldMasterMk cId="1337350340" sldId="2147483661"/>
        </pc:sldMasterMkLst>
      </pc:sldMasterChg>
    </pc:docChg>
  </pc:docChgLst>
  <pc:docChgLst>
    <pc:chgData name="Andrasko, Rhiannon" userId="S::rhiannon.andrasko@wjec.co.uk::15be4c62-2de6-4343-a7f4-3c209826edd1" providerId="AD" clId="Web-{D10D5ACF-3D96-535C-7201-8DE7B593790D}"/>
    <pc:docChg chg="mod modSld">
      <pc:chgData name="Andrasko, Rhiannon" userId="S::rhiannon.andrasko@wjec.co.uk::15be4c62-2de6-4343-a7f4-3c209826edd1" providerId="AD" clId="Web-{D10D5ACF-3D96-535C-7201-8DE7B593790D}" dt="2025-10-30T13:36:55.489" v="3"/>
      <pc:docMkLst>
        <pc:docMk/>
      </pc:docMkLst>
      <pc:sldChg chg="modSp">
        <pc:chgData name="Andrasko, Rhiannon" userId="S::rhiannon.andrasko@wjec.co.uk::15be4c62-2de6-4343-a7f4-3c209826edd1" providerId="AD" clId="Web-{D10D5ACF-3D96-535C-7201-8DE7B593790D}" dt="2025-10-30T11:23:52.984" v="0" actId="20577"/>
        <pc:sldMkLst>
          <pc:docMk/>
          <pc:sldMk cId="3661908118" sldId="837"/>
        </pc:sldMkLst>
        <pc:spChg chg="mod">
          <ac:chgData name="Andrasko, Rhiannon" userId="S::rhiannon.andrasko@wjec.co.uk::15be4c62-2de6-4343-a7f4-3c209826edd1" providerId="AD" clId="Web-{D10D5ACF-3D96-535C-7201-8DE7B593790D}" dt="2025-10-30T11:23:52.984" v="0" actId="20577"/>
          <ac:spMkLst>
            <pc:docMk/>
            <pc:sldMk cId="3661908118" sldId="837"/>
            <ac:spMk id="4" creationId="{BBFFC9DD-99F6-E5CA-5CF5-B1C6B4D6BBC1}"/>
          </ac:spMkLst>
        </pc:spChg>
      </pc:sldChg>
      <pc:sldChg chg="modNotes">
        <pc:chgData name="Andrasko, Rhiannon" userId="S::rhiannon.andrasko@wjec.co.uk::15be4c62-2de6-4343-a7f4-3c209826edd1" providerId="AD" clId="Web-{D10D5ACF-3D96-535C-7201-8DE7B593790D}" dt="2025-10-30T13:36:55.489" v="3"/>
        <pc:sldMkLst>
          <pc:docMk/>
          <pc:sldMk cId="2018849203" sldId="870"/>
        </pc:sldMkLst>
      </pc:sldChg>
      <pc:sldChg chg="modNotes">
        <pc:chgData name="Andrasko, Rhiannon" userId="S::rhiannon.andrasko@wjec.co.uk::15be4c62-2de6-4343-a7f4-3c209826edd1" providerId="AD" clId="Web-{D10D5ACF-3D96-535C-7201-8DE7B593790D}" dt="2025-10-30T13:36:44.488" v="2"/>
        <pc:sldMkLst>
          <pc:docMk/>
          <pc:sldMk cId="632988896" sldId="880"/>
        </pc:sldMkLst>
      </pc:sldChg>
    </pc:docChg>
  </pc:docChgLst>
  <pc:docChgLst>
    <pc:chgData name="Bonita Searle-Barnes" userId="S::bonita.searle-barnes@eal.org.uk::e782127f-826a-4a83-a372-afedaa2e0d4f" providerId="AD" clId="Web-{5ACFF57C-551D-A4D7-2E33-533686854C32}"/>
    <pc:docChg chg="modSld">
      <pc:chgData name="Bonita Searle-Barnes" userId="S::bonita.searle-barnes@eal.org.uk::e782127f-826a-4a83-a372-afedaa2e0d4f" providerId="AD" clId="Web-{5ACFF57C-551D-A4D7-2E33-533686854C32}" dt="2025-10-14T10:56:46.526" v="0" actId="20577"/>
      <pc:docMkLst>
        <pc:docMk/>
      </pc:docMkLst>
      <pc:sldChg chg="modSp">
        <pc:chgData name="Bonita Searle-Barnes" userId="S::bonita.searle-barnes@eal.org.uk::e782127f-826a-4a83-a372-afedaa2e0d4f" providerId="AD" clId="Web-{5ACFF57C-551D-A4D7-2E33-533686854C32}" dt="2025-10-14T10:56:46.526" v="0" actId="20577"/>
        <pc:sldMkLst>
          <pc:docMk/>
          <pc:sldMk cId="4139293381" sldId="462"/>
        </pc:sldMkLst>
        <pc:spChg chg="mod">
          <ac:chgData name="Bonita Searle-Barnes" userId="S::bonita.searle-barnes@eal.org.uk::e782127f-826a-4a83-a372-afedaa2e0d4f" providerId="AD" clId="Web-{5ACFF57C-551D-A4D7-2E33-533686854C32}" dt="2025-10-14T10:56:46.526" v="0" actId="20577"/>
          <ac:spMkLst>
            <pc:docMk/>
            <pc:sldMk cId="4139293381" sldId="462"/>
            <ac:spMk id="3" creationId="{C071156A-2242-124B-AF49-34A979232ED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r>
              <a:rPr lang="en-US" dirty="0"/>
              <a:t>Reference BS7671 regulation 643.3 insulation resistance and guidance note 3. Section 2.6.7 : insulation resistance </a:t>
            </a:r>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2AD2D-6BFF-D148-95C7-0ED4C82DD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D8A0B-392D-EFF1-C23D-C9D7E4A0BE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14557D-CBBA-28FD-C062-CA8888E65864}"/>
              </a:ext>
            </a:extLst>
          </p:cNvPr>
          <p:cNvSpPr>
            <a:spLocks noGrp="1"/>
          </p:cNvSpPr>
          <p:nvPr>
            <p:ph type="body" idx="1"/>
          </p:nvPr>
        </p:nvSpPr>
        <p:spPr/>
        <p:txBody>
          <a:bodyPr/>
          <a:lstStyle/>
          <a:p>
            <a:r>
              <a:rPr lang="en-US" dirty="0"/>
              <a:t>See next slide for answer to question.</a:t>
            </a:r>
          </a:p>
        </p:txBody>
      </p:sp>
      <p:sp>
        <p:nvSpPr>
          <p:cNvPr id="4" name="Slide Number Placeholder 3">
            <a:extLst>
              <a:ext uri="{FF2B5EF4-FFF2-40B4-BE49-F238E27FC236}">
                <a16:creationId xmlns:a16="http://schemas.microsoft.com/office/drawing/2014/main" id="{F1CDF0B1-E1EE-3DA7-F4B2-03B90E1E3791}"/>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296878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23F81-D580-BE62-6E1D-1A1421B317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215702-ED26-AD83-F72D-F6273F8BE0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8F8EBE-ABFA-B0B7-DBBC-C807AD04B9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0FD882-C57E-43A0-43FD-729C54D184E7}"/>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1025677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4E8C6-E1A8-9B89-5274-D18044EC70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7EF354-6089-6E5B-8169-8D3B282A4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027EDF-32BE-0A07-0B7D-8AF80952E1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0DEA51-4D05-3571-21D2-C2F97B4C5533}"/>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531626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3468B-3977-BF26-850C-44F4BBE2F2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4CB316-69DB-F0BF-50EA-B87C52F204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00E0A1-545A-0EBB-B808-5CC209CE8C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05ED34-3AFA-D6E2-5BF9-00003EF962D9}"/>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1048771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7706C-5946-8681-5C88-B66D66094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3A41DA-6DFD-5842-2A4E-FFB636FA4E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66DD3E-07AC-653B-B4B7-E661AC62ABC1}"/>
              </a:ext>
            </a:extLst>
          </p:cNvPr>
          <p:cNvSpPr>
            <a:spLocks noGrp="1"/>
          </p:cNvSpPr>
          <p:nvPr>
            <p:ph type="body" idx="1"/>
          </p:nvPr>
        </p:nvSpPr>
        <p:spPr/>
        <p:txBody>
          <a:bodyPr/>
          <a:lstStyle/>
          <a:p>
            <a:r>
              <a:rPr lang="en-US" dirty="0"/>
              <a:t>The more circuits connected to the consumer unit/distribution board and all tested at the same time (all together), the lower the insulation resistance value will be.</a:t>
            </a:r>
          </a:p>
          <a:p>
            <a:r>
              <a:rPr lang="en-US" dirty="0"/>
              <a:t>Note: the total resistance should always be lower than any individual circuit. In this case, the lowest value was 100M</a:t>
            </a:r>
            <a:r>
              <a:rPr lang="el-GR" dirty="0"/>
              <a:t>Ω </a:t>
            </a:r>
            <a:r>
              <a:rPr lang="en-US" dirty="0"/>
              <a:t>and the total resistance for the two circuits was 50M</a:t>
            </a:r>
            <a:r>
              <a:rPr lang="el-GR" dirty="0"/>
              <a:t>Ω. </a:t>
            </a:r>
            <a:r>
              <a:rPr lang="en-US" dirty="0"/>
              <a:t>This is a quick check to make sure your calculation is on the right track.</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8E1C2669-4E20-DDF6-19C2-E8AA419A09A7}"/>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2933321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15258-453F-1DF0-CA12-2F2765CFA6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01975B-C1BB-9284-847E-556A97F511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1F7003-CC95-824D-5DD9-DA44F1E8E2D4}"/>
              </a:ext>
            </a:extLst>
          </p:cNvPr>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869539C-8017-FB97-C702-3CCE058390A0}"/>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1501006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31307489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17</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Insulation resistance testing is a key safety check performed before </a:t>
            </a:r>
            <a:r>
              <a:rPr lang="en-US" dirty="0" err="1"/>
              <a:t>energising</a:t>
            </a:r>
            <a:r>
              <a:rPr lang="en-US" dirty="0"/>
              <a:t> a new installation. It confirms the integrity of the insulation between conductors and from live conductors to earth.</a:t>
            </a:r>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E147E-CF55-6A34-EAFE-DB54EEA4A3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55680D-C081-2DF8-238C-B4600A78D7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766017-5680-AD9F-1230-50F2BE373E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D1E5C7-941E-91A5-203C-E9ED833BB561}"/>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2915808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DAF86-0CD9-6741-B79F-71ED88F95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A86BB5-3700-2149-6FB0-D7C78FEEB9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921AB2-AE12-3CDE-7F66-21071023E05C}"/>
              </a:ext>
            </a:extLst>
          </p:cNvPr>
          <p:cNvSpPr>
            <a:spLocks noGrp="1"/>
          </p:cNvSpPr>
          <p:nvPr>
            <p:ph type="body" idx="1"/>
          </p:nvPr>
        </p:nvSpPr>
        <p:spPr/>
        <p:txBody>
          <a:bodyPr/>
          <a:lstStyle/>
          <a:p>
            <a:r>
              <a:rPr lang="en-US" dirty="0">
                <a:latin typeface="Arial"/>
                <a:ea typeface="ＭＳ Ｐゴシック"/>
                <a:cs typeface="Arial"/>
              </a:rPr>
              <a:t>BS7671 Chapter 64, 643.3.2, Table 64, page 234</a:t>
            </a:r>
          </a:p>
          <a:p>
            <a:endParaRPr lang="en-US" dirty="0"/>
          </a:p>
          <a:p>
            <a:endParaRPr lang="en-US" dirty="0"/>
          </a:p>
        </p:txBody>
      </p:sp>
      <p:sp>
        <p:nvSpPr>
          <p:cNvPr id="4" name="Slide Number Placeholder 3">
            <a:extLst>
              <a:ext uri="{FF2B5EF4-FFF2-40B4-BE49-F238E27FC236}">
                <a16:creationId xmlns:a16="http://schemas.microsoft.com/office/drawing/2014/main" id="{1301BF28-4163-143E-002B-E8E3C7FEB96E}"/>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2314007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0571B-C2D1-4A76-06CB-25B11FE4A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721D55-C993-4E70-37CD-181970A19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EA3A2C-CD35-02A1-0D11-9D263774DFD9}"/>
              </a:ext>
            </a:extLst>
          </p:cNvPr>
          <p:cNvSpPr>
            <a:spLocks noGrp="1"/>
          </p:cNvSpPr>
          <p:nvPr>
            <p:ph type="body" idx="1"/>
          </p:nvPr>
        </p:nvSpPr>
        <p:spPr/>
        <p:txBody>
          <a:bodyPr/>
          <a:lstStyle/>
          <a:p>
            <a:r>
              <a:rPr lang="en-US" dirty="0"/>
              <a:t>GN3 Section 2, 2.6.7, page 67</a:t>
            </a:r>
          </a:p>
          <a:p>
            <a:endParaRPr lang="en-US" dirty="0"/>
          </a:p>
          <a:p>
            <a:r>
              <a:rPr lang="en-US" dirty="0"/>
              <a:t>643.3.1 The insulation resistance shall be measured between:</a:t>
            </a:r>
          </a:p>
          <a:p>
            <a:r>
              <a:rPr lang="en-US" dirty="0"/>
              <a:t>(</a:t>
            </a:r>
            <a:r>
              <a:rPr lang="en-US" dirty="0" err="1"/>
              <a:t>i</a:t>
            </a:r>
            <a:r>
              <a:rPr lang="en-US" dirty="0"/>
              <a:t>) live conductors, and</a:t>
            </a:r>
          </a:p>
          <a:p>
            <a:r>
              <a:rPr lang="en-US" dirty="0">
                <a:latin typeface="Arial"/>
                <a:ea typeface="ＭＳ Ｐゴシック"/>
                <a:cs typeface="Arial"/>
              </a:rPr>
              <a:t>(ii)live conductors and the protective conductor connected to the earthing arrangement. During this measurement, line and neutral conductors may be connected together.</a:t>
            </a:r>
          </a:p>
        </p:txBody>
      </p:sp>
      <p:sp>
        <p:nvSpPr>
          <p:cNvPr id="4" name="Slide Number Placeholder 3">
            <a:extLst>
              <a:ext uri="{FF2B5EF4-FFF2-40B4-BE49-F238E27FC236}">
                <a16:creationId xmlns:a16="http://schemas.microsoft.com/office/drawing/2014/main" id="{5D08E68F-DA4D-425E-3FA9-4E369D49A710}"/>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384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BA988-2443-3999-57A7-AF9B819F3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CB4E39-0766-39DB-CAAF-ACADC78875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D5C4E8-3623-85EC-85F9-8EBDBE574522}"/>
              </a:ext>
            </a:extLst>
          </p:cNvPr>
          <p:cNvSpPr>
            <a:spLocks noGrp="1"/>
          </p:cNvSpPr>
          <p:nvPr>
            <p:ph type="body" idx="1"/>
          </p:nvPr>
        </p:nvSpPr>
        <p:spPr/>
        <p:txBody>
          <a:bodyPr/>
          <a:lstStyle/>
          <a:p>
            <a:r>
              <a:rPr lang="en-US" dirty="0"/>
              <a:t>GN3 Section 2, 2.6.7, page 67</a:t>
            </a:r>
          </a:p>
          <a:p>
            <a:endParaRPr lang="en-US" dirty="0"/>
          </a:p>
        </p:txBody>
      </p:sp>
      <p:sp>
        <p:nvSpPr>
          <p:cNvPr id="4" name="Slide Number Placeholder 3">
            <a:extLst>
              <a:ext uri="{FF2B5EF4-FFF2-40B4-BE49-F238E27FC236}">
                <a16:creationId xmlns:a16="http://schemas.microsoft.com/office/drawing/2014/main" id="{28719C71-73C5-8B7E-2E3E-4EFB9E2B2D3F}"/>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1183666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CBBA6-EF4E-88C7-DD55-93629163DC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64AA31-E15A-049B-087E-17E50A4913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17F1CA-2C9B-50B5-50CC-39C57B6934A1}"/>
              </a:ext>
            </a:extLst>
          </p:cNvPr>
          <p:cNvSpPr>
            <a:spLocks noGrp="1"/>
          </p:cNvSpPr>
          <p:nvPr>
            <p:ph type="body" idx="1"/>
          </p:nvPr>
        </p:nvSpPr>
        <p:spPr/>
        <p:txBody>
          <a:bodyPr/>
          <a:lstStyle/>
          <a:p>
            <a:r>
              <a:rPr lang="en-US" dirty="0"/>
              <a:t>Use the diagrams from the IET to describe how each of the insulation resistance tests are done.</a:t>
            </a:r>
          </a:p>
        </p:txBody>
      </p:sp>
      <p:sp>
        <p:nvSpPr>
          <p:cNvPr id="4" name="Slide Number Placeholder 3">
            <a:extLst>
              <a:ext uri="{FF2B5EF4-FFF2-40B4-BE49-F238E27FC236}">
                <a16:creationId xmlns:a16="http://schemas.microsoft.com/office/drawing/2014/main" id="{3123A26D-FE24-6897-A54D-29868FE08D58}"/>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1915020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7834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19798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9501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18455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04535"/>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K1.15 Testing for electrotechnical systems</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a:solidFill>
                  <a:srgbClr val="FC4421"/>
                </a:solidFill>
                <a:latin typeface="Arial"/>
                <a:ea typeface="ＭＳ Ｐゴシック"/>
                <a:cs typeface="Arial"/>
              </a:rPr>
              <a:t>PowerPoint 1.15: Insulation resistance</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2EB6A-A2BF-F433-90F3-2A077DA88DB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F66E0B2-1E01-EBF7-F571-1EE3F34BA280}"/>
              </a:ext>
            </a:extLst>
          </p:cNvPr>
          <p:cNvSpPr>
            <a:spLocks noGrp="1"/>
          </p:cNvSpPr>
          <p:nvPr>
            <p:ph type="title"/>
          </p:nvPr>
        </p:nvSpPr>
        <p:spPr>
          <a:xfrm>
            <a:off x="251999" y="682223"/>
            <a:ext cx="11849689" cy="1200329"/>
          </a:xfrm>
        </p:spPr>
        <p:txBody>
          <a:bodyPr/>
          <a:lstStyle/>
          <a:p>
            <a:r>
              <a:rPr lang="en-GB" dirty="0"/>
              <a:t>How cable length affects insulation resistance values</a:t>
            </a:r>
          </a:p>
        </p:txBody>
      </p:sp>
      <p:sp>
        <p:nvSpPr>
          <p:cNvPr id="7" name="Content Placeholder 6">
            <a:extLst>
              <a:ext uri="{FF2B5EF4-FFF2-40B4-BE49-F238E27FC236}">
                <a16:creationId xmlns:a16="http://schemas.microsoft.com/office/drawing/2014/main" id="{21AA0254-2905-F86B-424C-DB798DC928C1}"/>
              </a:ext>
            </a:extLst>
          </p:cNvPr>
          <p:cNvSpPr>
            <a:spLocks noGrp="1"/>
          </p:cNvSpPr>
          <p:nvPr>
            <p:ph sz="quarter" idx="10"/>
          </p:nvPr>
        </p:nvSpPr>
        <p:spPr>
          <a:xfrm>
            <a:off x="359999" y="1800000"/>
            <a:ext cx="10725689" cy="4140000"/>
          </a:xfrm>
        </p:spPr>
        <p:txBody>
          <a:bodyPr/>
          <a:lstStyle/>
          <a:p>
            <a:pPr>
              <a:lnSpc>
                <a:spcPct val="90000"/>
              </a:lnSpc>
              <a:spcBef>
                <a:spcPts val="1330"/>
              </a:spcBef>
            </a:pPr>
            <a:r>
              <a:rPr lang="en-GB" altLang="en-US" dirty="0">
                <a:solidFill>
                  <a:srgbClr val="000000"/>
                </a:solidFill>
                <a:latin typeface="Arial" panose="020B0604020202020204" pitchFamily="34" charset="0"/>
                <a:cs typeface="Arial" panose="020B0604020202020204" pitchFamily="34" charset="0"/>
              </a:rPr>
              <a:t>When we undertake the test, the insulation resistance of a cable length results from several small individual leakage paths or resistances between the conductor and the cable insulation.</a:t>
            </a:r>
          </a:p>
          <a:p>
            <a:pPr>
              <a:lnSpc>
                <a:spcPct val="90000"/>
              </a:lnSpc>
              <a:spcBef>
                <a:spcPts val="1330"/>
              </a:spcBef>
            </a:pPr>
            <a:r>
              <a:rPr lang="en-GB" altLang="en-US" dirty="0">
                <a:solidFill>
                  <a:srgbClr val="000000"/>
                </a:solidFill>
                <a:latin typeface="Arial" panose="020B0604020202020204" pitchFamily="34" charset="0"/>
                <a:cs typeface="Arial" panose="020B0604020202020204" pitchFamily="34" charset="0"/>
              </a:rPr>
              <a:t>These leakage paths are distributed along the cable, as shown by the arrows in the image.</a:t>
            </a:r>
          </a:p>
          <a:p>
            <a:pPr>
              <a:lnSpc>
                <a:spcPct val="90000"/>
              </a:lnSpc>
              <a:spcBef>
                <a:spcPts val="1330"/>
              </a:spcBef>
            </a:pPr>
            <a:endParaRPr lang="en-GB" altLang="en-US" dirty="0">
              <a:solidFill>
                <a:srgbClr val="000000"/>
              </a:solidFill>
              <a:latin typeface="Arial" panose="020B0604020202020204" pitchFamily="34" charset="0"/>
              <a:cs typeface="Arial" panose="020B0604020202020204" pitchFamily="34" charset="0"/>
            </a:endParaRPr>
          </a:p>
          <a:p>
            <a:pPr>
              <a:lnSpc>
                <a:spcPct val="90000"/>
              </a:lnSpc>
              <a:spcBef>
                <a:spcPts val="1330"/>
              </a:spcBef>
            </a:pPr>
            <a:endParaRPr lang="en-GB" altLang="en-US" dirty="0">
              <a:solidFill>
                <a:srgbClr val="000000"/>
              </a:solidFill>
              <a:latin typeface="Arial" panose="020B0604020202020204" pitchFamily="34" charset="0"/>
              <a:cs typeface="Arial" panose="020B0604020202020204" pitchFamily="34" charset="0"/>
            </a:endParaRPr>
          </a:p>
          <a:p>
            <a:pPr>
              <a:lnSpc>
                <a:spcPct val="90000"/>
              </a:lnSpc>
              <a:spcBef>
                <a:spcPts val="1330"/>
              </a:spcBef>
            </a:pPr>
            <a:r>
              <a:rPr lang="en-GB" altLang="en-US" dirty="0">
                <a:solidFill>
                  <a:srgbClr val="000000"/>
                </a:solidFill>
                <a:latin typeface="Arial" panose="020B0604020202020204" pitchFamily="34" charset="0"/>
                <a:cs typeface="Arial" panose="020B0604020202020204" pitchFamily="34" charset="0"/>
              </a:rPr>
              <a:t>What would be the insulation value if it were 200 metres?</a:t>
            </a:r>
            <a:endParaRPr lang="en-GB" altLang="en-US" sz="1800" dirty="0">
              <a:solidFill>
                <a:srgbClr val="000000"/>
              </a:solidFill>
              <a:latin typeface="Arial" panose="020B0604020202020204" pitchFamily="34" charset="0"/>
              <a:cs typeface="Arial" panose="020B0604020202020204" pitchFamily="34" charset="0"/>
            </a:endParaRPr>
          </a:p>
          <a:p>
            <a:endParaRPr lang="en-GB" dirty="0"/>
          </a:p>
        </p:txBody>
      </p:sp>
      <p:pic>
        <p:nvPicPr>
          <p:cNvPr id="4" name="Picture 3" descr="A diagram of a line with arrows pointing to the side&#10;&#10;AI-generated content may be incorrect.">
            <a:extLst>
              <a:ext uri="{FF2B5EF4-FFF2-40B4-BE49-F238E27FC236}">
                <a16:creationId xmlns:a16="http://schemas.microsoft.com/office/drawing/2014/main" id="{FFD951DD-781A-312E-656D-DBAD42C6C7A1}"/>
              </a:ext>
            </a:extLst>
          </p:cNvPr>
          <p:cNvPicPr>
            <a:picLocks noChangeAspect="1"/>
          </p:cNvPicPr>
          <p:nvPr/>
        </p:nvPicPr>
        <p:blipFill>
          <a:blip r:embed="rId3"/>
          <a:stretch>
            <a:fillRect/>
          </a:stretch>
        </p:blipFill>
        <p:spPr>
          <a:xfrm>
            <a:off x="7365955" y="3635022"/>
            <a:ext cx="3031796" cy="1322965"/>
          </a:xfrm>
          <a:prstGeom prst="rect">
            <a:avLst/>
          </a:prstGeom>
        </p:spPr>
      </p:pic>
      <p:sp>
        <p:nvSpPr>
          <p:cNvPr id="5" name="TextBox 4">
            <a:extLst>
              <a:ext uri="{FF2B5EF4-FFF2-40B4-BE49-F238E27FC236}">
                <a16:creationId xmlns:a16="http://schemas.microsoft.com/office/drawing/2014/main" id="{CD8BEE0B-EF04-DB5C-7E39-2A26F32118F8}"/>
              </a:ext>
            </a:extLst>
          </p:cNvPr>
          <p:cNvSpPr txBox="1"/>
          <p:nvPr/>
        </p:nvSpPr>
        <p:spPr>
          <a:xfrm>
            <a:off x="676043" y="4016755"/>
            <a:ext cx="6689912" cy="769441"/>
          </a:xfrm>
          <a:prstGeom prst="rect">
            <a:avLst/>
          </a:prstGeom>
          <a:noFill/>
        </p:spPr>
        <p:txBody>
          <a:bodyPr wrap="square" rtlCol="0">
            <a:spAutoFit/>
          </a:bodyPr>
          <a:lstStyle/>
          <a:p>
            <a:r>
              <a:rPr lang="en-GB" sz="2200" dirty="0"/>
              <a:t>Assume the cable length of this circuit is 100 metres with an insulation resistance value of 100M</a:t>
            </a:r>
            <a:r>
              <a:rPr lang="el-GR" sz="2200" dirty="0"/>
              <a:t>Ω</a:t>
            </a:r>
            <a:r>
              <a:rPr lang="en-GB" sz="2200" dirty="0"/>
              <a:t>.</a:t>
            </a:r>
          </a:p>
        </p:txBody>
      </p:sp>
    </p:spTree>
    <p:extLst>
      <p:ext uri="{BB962C8B-B14F-4D97-AF65-F5344CB8AC3E}">
        <p14:creationId xmlns:p14="http://schemas.microsoft.com/office/powerpoint/2010/main" val="1508357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D8635-2A71-0C26-731F-DB1EF4304080}"/>
            </a:ext>
          </a:extLst>
        </p:cNvPr>
        <p:cNvGrpSpPr/>
        <p:nvPr/>
      </p:nvGrpSpPr>
      <p:grpSpPr>
        <a:xfrm>
          <a:off x="0" y="0"/>
          <a:ext cx="0" cy="0"/>
          <a:chOff x="0" y="0"/>
          <a:chExt cx="0" cy="0"/>
        </a:xfrm>
      </p:grpSpPr>
      <p:pic>
        <p:nvPicPr>
          <p:cNvPr id="2" name="Picture 3">
            <a:extLst>
              <a:ext uri="{FF2B5EF4-FFF2-40B4-BE49-F238E27FC236}">
                <a16:creationId xmlns:a16="http://schemas.microsoft.com/office/drawing/2014/main" id="{595BCA8A-9853-E503-36DA-443E0BF7B96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18397" y="2678680"/>
            <a:ext cx="5168421" cy="1483178"/>
          </a:xfrm>
          <a:prstGeom prst="rect">
            <a:avLst/>
          </a:prstGeom>
          <a:noFill/>
          <a:ln w="9525">
            <a:noFill/>
            <a:miter lim="800000"/>
            <a:headEnd/>
            <a:tailEnd/>
          </a:ln>
          <a:effectLst/>
        </p:spPr>
      </p:pic>
      <p:sp>
        <p:nvSpPr>
          <p:cNvPr id="3" name="Title 2">
            <a:extLst>
              <a:ext uri="{FF2B5EF4-FFF2-40B4-BE49-F238E27FC236}">
                <a16:creationId xmlns:a16="http://schemas.microsoft.com/office/drawing/2014/main" id="{2C735868-58E0-C73F-E4C0-A45A5A60A51D}"/>
              </a:ext>
            </a:extLst>
          </p:cNvPr>
          <p:cNvSpPr>
            <a:spLocks noGrp="1"/>
          </p:cNvSpPr>
          <p:nvPr>
            <p:ph type="title"/>
          </p:nvPr>
        </p:nvSpPr>
        <p:spPr>
          <a:xfrm>
            <a:off x="252000" y="959222"/>
            <a:ext cx="11628452" cy="646331"/>
          </a:xfrm>
        </p:spPr>
        <p:txBody>
          <a:bodyPr/>
          <a:lstStyle/>
          <a:p>
            <a:r>
              <a:rPr lang="en-GB" dirty="0"/>
              <a:t>How length affects insulation resistance values</a:t>
            </a:r>
          </a:p>
        </p:txBody>
      </p:sp>
      <p:sp>
        <p:nvSpPr>
          <p:cNvPr id="4" name="Content Placeholder 3">
            <a:extLst>
              <a:ext uri="{FF2B5EF4-FFF2-40B4-BE49-F238E27FC236}">
                <a16:creationId xmlns:a16="http://schemas.microsoft.com/office/drawing/2014/main" id="{75A197EC-E9B0-32BF-B9EB-F9A39E331F30}"/>
              </a:ext>
            </a:extLst>
          </p:cNvPr>
          <p:cNvSpPr>
            <a:spLocks noGrp="1"/>
          </p:cNvSpPr>
          <p:nvPr>
            <p:ph sz="quarter" idx="10"/>
          </p:nvPr>
        </p:nvSpPr>
        <p:spPr>
          <a:xfrm>
            <a:off x="360000" y="1800000"/>
            <a:ext cx="11319382" cy="4140000"/>
          </a:xfrm>
        </p:spPr>
        <p:txBody>
          <a:bodyPr/>
          <a:lstStyle/>
          <a:p>
            <a:pPr>
              <a:spcAft>
                <a:spcPts val="598"/>
              </a:spcAft>
            </a:pPr>
            <a:r>
              <a:rPr lang="en-GB" altLang="en-US" dirty="0">
                <a:solidFill>
                  <a:srgbClr val="000000"/>
                </a:solidFill>
                <a:latin typeface="Arial" panose="020B0604020202020204" pitchFamily="34" charset="0"/>
                <a:cs typeface="Arial" panose="020B0604020202020204" pitchFamily="34" charset="0"/>
              </a:rPr>
              <a:t>What would be the insulation value if it were 200 metres? </a:t>
            </a:r>
          </a:p>
          <a:p>
            <a:pPr marL="342900" indent="-342900">
              <a:spcAft>
                <a:spcPts val="598"/>
              </a:spcAft>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The longer the cable, the greater the number of leakage paths and the lower the insulation resistance. </a:t>
            </a:r>
            <a:br>
              <a:rPr lang="en-GB" altLang="en-US" dirty="0">
                <a:solidFill>
                  <a:srgbClr val="000000"/>
                </a:solidFill>
                <a:latin typeface="Arial" panose="020B0604020202020204" pitchFamily="34" charset="0"/>
                <a:cs typeface="Arial" panose="020B0604020202020204" pitchFamily="34" charset="0"/>
              </a:rPr>
            </a:br>
            <a:endParaRPr lang="en-GB" altLang="en-US" dirty="0">
              <a:solidFill>
                <a:srgbClr val="000000"/>
              </a:solidFill>
              <a:latin typeface="Arial" panose="020B0604020202020204" pitchFamily="34" charset="0"/>
              <a:cs typeface="Arial" panose="020B0604020202020204" pitchFamily="34" charset="0"/>
            </a:endParaRPr>
          </a:p>
          <a:p>
            <a:pPr marL="342900" indent="-342900">
              <a:spcAft>
                <a:spcPts val="598"/>
              </a:spcAft>
              <a:buFont typeface="Arial" panose="020B0604020202020204" pitchFamily="34" charset="0"/>
              <a:buChar char="•"/>
            </a:pPr>
            <a:endParaRPr lang="en-GB" altLang="en-US" dirty="0">
              <a:solidFill>
                <a:srgbClr val="000000"/>
              </a:solidFill>
              <a:latin typeface="Arial" panose="020B0604020202020204" pitchFamily="34" charset="0"/>
              <a:cs typeface="Arial" panose="020B0604020202020204" pitchFamily="34" charset="0"/>
            </a:endParaRPr>
          </a:p>
          <a:p>
            <a:pPr marL="342900" indent="-342900">
              <a:spcAft>
                <a:spcPts val="598"/>
              </a:spcAft>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There are twice as many leakage currents as the length has doubled. </a:t>
            </a:r>
          </a:p>
          <a:p>
            <a:pPr marL="342900" indent="-342900">
              <a:spcAft>
                <a:spcPts val="598"/>
              </a:spcAft>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Therefore, the insulation resistance value would have halved to 50M</a:t>
            </a:r>
            <a:r>
              <a:rPr lang="el-GR" altLang="en-US" dirty="0">
                <a:solidFill>
                  <a:srgbClr val="000000"/>
                </a:solidFill>
                <a:latin typeface="Arial" panose="020B0604020202020204" pitchFamily="34" charset="0"/>
                <a:cs typeface="Arial" panose="020B0604020202020204" pitchFamily="34" charset="0"/>
              </a:rPr>
              <a:t>Ω.</a:t>
            </a:r>
            <a:r>
              <a:rPr lang="en-GB" altLang="en-US" dirty="0">
                <a:solidFill>
                  <a:srgbClr val="000000"/>
                </a:solidFill>
                <a:latin typeface="Arial" panose="020B0604020202020204" pitchFamily="34" charset="0"/>
                <a:cs typeface="Arial" panose="020B0604020202020204" pitchFamily="34" charset="0"/>
              </a:rPr>
              <a:t> </a:t>
            </a:r>
          </a:p>
          <a:p>
            <a:pPr marL="342900" indent="-342900">
              <a:spcAft>
                <a:spcPts val="598"/>
              </a:spcAft>
              <a:buFont typeface="Arial" panose="020B0604020202020204" pitchFamily="34" charset="0"/>
              <a:buChar char="•"/>
            </a:pPr>
            <a:r>
              <a:rPr lang="en-GB" altLang="en-US" dirty="0">
                <a:solidFill>
                  <a:srgbClr val="000000"/>
                </a:solidFill>
                <a:latin typeface="Arial" panose="020B0604020202020204" pitchFamily="34" charset="0"/>
                <a:cs typeface="Arial" panose="020B0604020202020204" pitchFamily="34" charset="0"/>
              </a:rPr>
              <a:t>The longer the circuit, the lower the insulation resistance value will fall.</a:t>
            </a:r>
          </a:p>
          <a:p>
            <a:pPr>
              <a:spcAft>
                <a:spcPts val="598"/>
              </a:spcAft>
            </a:pPr>
            <a:endParaRPr lang="en-GB" altLang="en-US" dirty="0">
              <a:solidFill>
                <a:srgbClr val="000000"/>
              </a:solidFill>
              <a:latin typeface="Arial" panose="020B0604020202020204" pitchFamily="34" charset="0"/>
              <a:cs typeface="Arial" panose="020B0604020202020204" pitchFamily="34" charset="0"/>
            </a:endParaRPr>
          </a:p>
          <a:p>
            <a:pPr>
              <a:spcAft>
                <a:spcPts val="598"/>
              </a:spcAft>
            </a:pPr>
            <a:endParaRPr lang="el-GR" altLang="en-US" dirty="0">
              <a:solidFill>
                <a:srgbClr val="000000"/>
              </a:solidFill>
              <a:latin typeface="Arial" panose="020B0604020202020204" pitchFamily="34" charset="0"/>
              <a:cs typeface="Arial" panose="020B0604020202020204" pitchFamily="34" charset="0"/>
            </a:endParaRPr>
          </a:p>
          <a:p>
            <a:pPr>
              <a:spcAft>
                <a:spcPts val="598"/>
              </a:spcAft>
            </a:pPr>
            <a:endParaRPr lang="en-GB" altLang="en-US" dirty="0">
              <a:solidFill>
                <a:srgbClr val="000000"/>
              </a:solidFill>
              <a:latin typeface="Arial" panose="020B0604020202020204" pitchFamily="34" charset="0"/>
              <a:cs typeface="Arial" panose="020B0604020202020204" pitchFamily="34" charset="0"/>
            </a:endParaRPr>
          </a:p>
          <a:p>
            <a:pPr>
              <a:spcAft>
                <a:spcPts val="598"/>
              </a:spcAft>
            </a:pPr>
            <a:endParaRPr lang="en-GB" altLang="en-US"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8027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BB491-B690-45DE-DC35-9AB06CF4090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02A71AF-9931-E898-AD35-8F58B05DDE66}"/>
              </a:ext>
            </a:extLst>
          </p:cNvPr>
          <p:cNvSpPr>
            <a:spLocks noGrp="1"/>
          </p:cNvSpPr>
          <p:nvPr>
            <p:ph type="title"/>
          </p:nvPr>
        </p:nvSpPr>
        <p:spPr>
          <a:xfrm>
            <a:off x="252000" y="959222"/>
            <a:ext cx="11628452" cy="646331"/>
          </a:xfrm>
        </p:spPr>
        <p:txBody>
          <a:bodyPr/>
          <a:lstStyle/>
          <a:p>
            <a:r>
              <a:rPr lang="en-GB" dirty="0"/>
              <a:t>Insulation resistance values for parallel circuits</a:t>
            </a:r>
          </a:p>
        </p:txBody>
      </p:sp>
      <p:sp>
        <p:nvSpPr>
          <p:cNvPr id="4" name="Content Placeholder 3">
            <a:extLst>
              <a:ext uri="{FF2B5EF4-FFF2-40B4-BE49-F238E27FC236}">
                <a16:creationId xmlns:a16="http://schemas.microsoft.com/office/drawing/2014/main" id="{29663500-6560-ABF8-6052-B023A715E949}"/>
              </a:ext>
            </a:extLst>
          </p:cNvPr>
          <p:cNvSpPr>
            <a:spLocks noGrp="1"/>
          </p:cNvSpPr>
          <p:nvPr>
            <p:ph sz="quarter" idx="10"/>
          </p:nvPr>
        </p:nvSpPr>
        <p:spPr>
          <a:xfrm>
            <a:off x="360000" y="1800000"/>
            <a:ext cx="9753818" cy="4140000"/>
          </a:xfrm>
        </p:spPr>
        <p:txBody>
          <a:bodyPr/>
          <a:lstStyle/>
          <a:p>
            <a:pPr>
              <a:lnSpc>
                <a:spcPct val="90000"/>
              </a:lnSpc>
              <a:spcBef>
                <a:spcPts val="1330"/>
              </a:spcBef>
            </a:pPr>
            <a:r>
              <a:rPr lang="en-GB" altLang="en-US" dirty="0">
                <a:solidFill>
                  <a:srgbClr val="000000"/>
                </a:solidFill>
                <a:latin typeface="Arial" panose="020B0604020202020204" pitchFamily="34" charset="0"/>
                <a:cs typeface="Arial" panose="020B0604020202020204" pitchFamily="34" charset="0"/>
              </a:rPr>
              <a:t>If two final circuits have an L–N insulation resistance of 100MΩ each and an insulation resistance test is carried out on each individually, the reading will be 100MΩ for each circuit.</a:t>
            </a:r>
          </a:p>
        </p:txBody>
      </p:sp>
      <p:sp>
        <p:nvSpPr>
          <p:cNvPr id="10" name="TextBox 9">
            <a:extLst>
              <a:ext uri="{FF2B5EF4-FFF2-40B4-BE49-F238E27FC236}">
                <a16:creationId xmlns:a16="http://schemas.microsoft.com/office/drawing/2014/main" id="{9BE25E19-DBB5-408D-AAEA-268832A37E65}"/>
              </a:ext>
            </a:extLst>
          </p:cNvPr>
          <p:cNvSpPr txBox="1"/>
          <p:nvPr/>
        </p:nvSpPr>
        <p:spPr>
          <a:xfrm>
            <a:off x="7552008" y="6234705"/>
            <a:ext cx="3604260" cy="2560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64" dirty="0">
                <a:latin typeface="Arial" panose="020B0604020202020204" pitchFamily="34" charset="0"/>
                <a:cs typeface="Arial" panose="020B0604020202020204" pitchFamily="34" charset="0"/>
              </a:rPr>
              <a:t>Images supplied by www.test-meter.co.uk.</a:t>
            </a:r>
            <a:endParaRPr lang="en-GB" sz="1064" dirty="0">
              <a:latin typeface="Arial" panose="020B0604020202020204" pitchFamily="34" charset="0"/>
              <a:cs typeface="Arial" panose="020B0604020202020204" pitchFamily="34" charset="0"/>
            </a:endParaRPr>
          </a:p>
        </p:txBody>
      </p:sp>
      <p:pic>
        <p:nvPicPr>
          <p:cNvPr id="13" name="Picture 12" descr="A diagram of a line with arrows pointing to the side&#10;&#10;AI-generated content may be incorrect.">
            <a:extLst>
              <a:ext uri="{FF2B5EF4-FFF2-40B4-BE49-F238E27FC236}">
                <a16:creationId xmlns:a16="http://schemas.microsoft.com/office/drawing/2014/main" id="{9B530D99-A5E2-88AE-D373-795CC5545410}"/>
              </a:ext>
            </a:extLst>
          </p:cNvPr>
          <p:cNvPicPr>
            <a:picLocks noChangeAspect="1"/>
          </p:cNvPicPr>
          <p:nvPr/>
        </p:nvPicPr>
        <p:blipFill>
          <a:blip r:embed="rId3"/>
          <a:stretch>
            <a:fillRect/>
          </a:stretch>
        </p:blipFill>
        <p:spPr>
          <a:xfrm>
            <a:off x="6066226" y="3479261"/>
            <a:ext cx="3977985" cy="1021168"/>
          </a:xfrm>
          <a:prstGeom prst="rect">
            <a:avLst/>
          </a:prstGeom>
        </p:spPr>
      </p:pic>
      <p:pic>
        <p:nvPicPr>
          <p:cNvPr id="14" name="Picture 13" descr="A diagram of a line with arrows pointing to the side&#10;&#10;AI-generated content may be incorrect.">
            <a:extLst>
              <a:ext uri="{FF2B5EF4-FFF2-40B4-BE49-F238E27FC236}">
                <a16:creationId xmlns:a16="http://schemas.microsoft.com/office/drawing/2014/main" id="{B07D8F4F-422F-39B1-1722-5EFCD04B1239}"/>
              </a:ext>
            </a:extLst>
          </p:cNvPr>
          <p:cNvPicPr>
            <a:picLocks noChangeAspect="1"/>
          </p:cNvPicPr>
          <p:nvPr/>
        </p:nvPicPr>
        <p:blipFill>
          <a:blip r:embed="rId3"/>
          <a:stretch>
            <a:fillRect/>
          </a:stretch>
        </p:blipFill>
        <p:spPr>
          <a:xfrm>
            <a:off x="592808" y="3489789"/>
            <a:ext cx="3977985" cy="1021168"/>
          </a:xfrm>
          <a:prstGeom prst="rect">
            <a:avLst/>
          </a:prstGeom>
        </p:spPr>
      </p:pic>
      <p:sp>
        <p:nvSpPr>
          <p:cNvPr id="15" name="TextBox 14">
            <a:extLst>
              <a:ext uri="{FF2B5EF4-FFF2-40B4-BE49-F238E27FC236}">
                <a16:creationId xmlns:a16="http://schemas.microsoft.com/office/drawing/2014/main" id="{FC3F8B81-58EF-66B5-4DB1-87538FAC5AD6}"/>
              </a:ext>
            </a:extLst>
          </p:cNvPr>
          <p:cNvSpPr txBox="1"/>
          <p:nvPr/>
        </p:nvSpPr>
        <p:spPr>
          <a:xfrm>
            <a:off x="3264310" y="3800318"/>
            <a:ext cx="1651819" cy="400110"/>
          </a:xfrm>
          <a:prstGeom prst="rect">
            <a:avLst/>
          </a:prstGeom>
          <a:noFill/>
        </p:spPr>
        <p:txBody>
          <a:bodyPr wrap="square" rtlCol="0">
            <a:spAutoFit/>
          </a:bodyPr>
          <a:lstStyle/>
          <a:p>
            <a:r>
              <a:rPr lang="en-GB" altLang="en-US" dirty="0">
                <a:solidFill>
                  <a:srgbClr val="000000"/>
                </a:solidFill>
                <a:latin typeface="Arial" panose="020B0604020202020204" pitchFamily="34" charset="0"/>
                <a:cs typeface="Arial" panose="020B0604020202020204" pitchFamily="34" charset="0"/>
              </a:rPr>
              <a:t>100MΩ</a:t>
            </a:r>
            <a:endParaRPr lang="en-GB" dirty="0"/>
          </a:p>
        </p:txBody>
      </p:sp>
      <p:sp>
        <p:nvSpPr>
          <p:cNvPr id="16" name="TextBox 15">
            <a:extLst>
              <a:ext uri="{FF2B5EF4-FFF2-40B4-BE49-F238E27FC236}">
                <a16:creationId xmlns:a16="http://schemas.microsoft.com/office/drawing/2014/main" id="{6A1DE317-CA08-04C5-62C8-31A4FD68E233}"/>
              </a:ext>
            </a:extLst>
          </p:cNvPr>
          <p:cNvSpPr txBox="1"/>
          <p:nvPr/>
        </p:nvSpPr>
        <p:spPr>
          <a:xfrm>
            <a:off x="8683768" y="3798268"/>
            <a:ext cx="1651819" cy="400110"/>
          </a:xfrm>
          <a:prstGeom prst="rect">
            <a:avLst/>
          </a:prstGeom>
          <a:noFill/>
        </p:spPr>
        <p:txBody>
          <a:bodyPr wrap="square" rtlCol="0">
            <a:spAutoFit/>
          </a:bodyPr>
          <a:lstStyle/>
          <a:p>
            <a:r>
              <a:rPr lang="en-GB" altLang="en-US" dirty="0">
                <a:solidFill>
                  <a:srgbClr val="000000"/>
                </a:solidFill>
                <a:latin typeface="Arial" panose="020B0604020202020204" pitchFamily="34" charset="0"/>
                <a:cs typeface="Arial" panose="020B0604020202020204" pitchFamily="34" charset="0"/>
              </a:rPr>
              <a:t>100MΩ</a:t>
            </a:r>
            <a:endParaRPr lang="en-GB" dirty="0"/>
          </a:p>
        </p:txBody>
      </p:sp>
    </p:spTree>
    <p:extLst>
      <p:ext uri="{BB962C8B-B14F-4D97-AF65-F5344CB8AC3E}">
        <p14:creationId xmlns:p14="http://schemas.microsoft.com/office/powerpoint/2010/main" val="140133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6AFCF-04DA-3196-7683-2EE684ED2A9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4221DFE-B78E-7171-D7A7-039BAAF44471}"/>
              </a:ext>
            </a:extLst>
          </p:cNvPr>
          <p:cNvSpPr>
            <a:spLocks noGrp="1"/>
          </p:cNvSpPr>
          <p:nvPr>
            <p:ph type="title"/>
          </p:nvPr>
        </p:nvSpPr>
        <p:spPr>
          <a:xfrm>
            <a:off x="252000" y="959222"/>
            <a:ext cx="11628452" cy="646331"/>
          </a:xfrm>
        </p:spPr>
        <p:txBody>
          <a:bodyPr/>
          <a:lstStyle/>
          <a:p>
            <a:r>
              <a:rPr lang="en-GB" dirty="0"/>
              <a:t>What is illumination and why does it matter?</a:t>
            </a:r>
          </a:p>
        </p:txBody>
      </p:sp>
      <p:sp>
        <p:nvSpPr>
          <p:cNvPr id="4" name="Content Placeholder 3">
            <a:extLst>
              <a:ext uri="{FF2B5EF4-FFF2-40B4-BE49-F238E27FC236}">
                <a16:creationId xmlns:a16="http://schemas.microsoft.com/office/drawing/2014/main" id="{B1D65881-3D17-71E4-EA6A-E750CC8F61D6}"/>
              </a:ext>
            </a:extLst>
          </p:cNvPr>
          <p:cNvSpPr>
            <a:spLocks noGrp="1"/>
          </p:cNvSpPr>
          <p:nvPr>
            <p:ph sz="quarter" idx="10"/>
          </p:nvPr>
        </p:nvSpPr>
        <p:spPr>
          <a:xfrm>
            <a:off x="360000" y="1800000"/>
            <a:ext cx="10820618" cy="4140000"/>
          </a:xfrm>
        </p:spPr>
        <p:txBody>
          <a:bodyPr/>
          <a:lstStyle/>
          <a:p>
            <a:pPr algn="l"/>
            <a:r>
              <a:rPr lang="en-GB" dirty="0"/>
              <a:t>What if the same two final circuits are connected together in parallel, as they would be in a consumer unit/distribution board? </a:t>
            </a:r>
          </a:p>
          <a:p>
            <a:pPr marL="342900" indent="-342900" algn="l">
              <a:buFont typeface="Arial" panose="020B0604020202020204" pitchFamily="34" charset="0"/>
              <a:buChar char="•"/>
            </a:pPr>
            <a:r>
              <a:rPr lang="en-GB" dirty="0"/>
              <a:t>Their combined insulation will be less than that for one circuit.</a:t>
            </a:r>
          </a:p>
          <a:p>
            <a:pPr marL="342900" indent="-342900" algn="l">
              <a:buFont typeface="Arial" panose="020B0604020202020204" pitchFamily="34" charset="0"/>
              <a:buChar char="•"/>
            </a:pPr>
            <a:r>
              <a:rPr lang="en-GB" dirty="0"/>
              <a:t>In this case, the test value would be 50M</a:t>
            </a:r>
            <a:r>
              <a:rPr lang="el-GR" dirty="0" err="1"/>
              <a:t>Ω</a:t>
            </a:r>
            <a:endParaRPr lang="el-GR" dirty="0"/>
          </a:p>
          <a:p>
            <a:pPr algn="l"/>
            <a:r>
              <a:rPr lang="en-GB" dirty="0"/>
              <a:t>Let’s prove this by calculation.</a:t>
            </a:r>
          </a:p>
          <a:p>
            <a:pPr algn="l"/>
            <a:endParaRPr lang="en-GB" dirty="0"/>
          </a:p>
          <a:p>
            <a:pPr algn="l"/>
            <a:endParaRPr lang="el-GR" dirty="0"/>
          </a:p>
        </p:txBody>
      </p:sp>
      <p:pic>
        <p:nvPicPr>
          <p:cNvPr id="2" name="Picture 2">
            <a:extLst>
              <a:ext uri="{FF2B5EF4-FFF2-40B4-BE49-F238E27FC236}">
                <a16:creationId xmlns:a16="http://schemas.microsoft.com/office/drawing/2014/main" id="{3CF727B3-D97F-0FF0-1128-7B3209E06557}"/>
              </a:ext>
            </a:extLst>
          </p:cNvPr>
          <p:cNvPicPr>
            <a:picLocks noChangeAspect="1" noChangeArrowheads="1"/>
          </p:cNvPicPr>
          <p:nvPr/>
        </p:nvPicPr>
        <p:blipFill>
          <a:blip r:embed="rId3"/>
          <a:srcRect/>
          <a:stretch/>
        </p:blipFill>
        <p:spPr bwMode="auto">
          <a:xfrm>
            <a:off x="7726115" y="3276607"/>
            <a:ext cx="3570962" cy="1828794"/>
          </a:xfrm>
          <a:prstGeom prst="rect">
            <a:avLst/>
          </a:prstGeom>
          <a:noFill/>
          <a:ln w="9525">
            <a:noFill/>
            <a:miter lim="800000"/>
            <a:headEnd/>
            <a:tailEnd/>
          </a:ln>
          <a:effectLst/>
        </p:spPr>
      </p:pic>
      <p:sp>
        <p:nvSpPr>
          <p:cNvPr id="8" name="TextBox 7">
            <a:extLst>
              <a:ext uri="{FF2B5EF4-FFF2-40B4-BE49-F238E27FC236}">
                <a16:creationId xmlns:a16="http://schemas.microsoft.com/office/drawing/2014/main" id="{2CA4FF2C-0370-60A3-6823-86B161E4E957}"/>
              </a:ext>
            </a:extLst>
          </p:cNvPr>
          <p:cNvSpPr txBox="1"/>
          <p:nvPr/>
        </p:nvSpPr>
        <p:spPr>
          <a:xfrm>
            <a:off x="9986788" y="3508708"/>
            <a:ext cx="1651819" cy="400110"/>
          </a:xfrm>
          <a:prstGeom prst="rect">
            <a:avLst/>
          </a:prstGeom>
          <a:noFill/>
        </p:spPr>
        <p:txBody>
          <a:bodyPr wrap="square" rtlCol="0">
            <a:spAutoFit/>
          </a:bodyPr>
          <a:lstStyle/>
          <a:p>
            <a:r>
              <a:rPr lang="en-GB" altLang="en-US" dirty="0">
                <a:solidFill>
                  <a:srgbClr val="000000"/>
                </a:solidFill>
                <a:latin typeface="Arial" panose="020B0604020202020204" pitchFamily="34" charset="0"/>
                <a:cs typeface="Arial" panose="020B0604020202020204" pitchFamily="34" charset="0"/>
              </a:rPr>
              <a:t>100MΩ</a:t>
            </a:r>
            <a:endParaRPr lang="en-GB" dirty="0"/>
          </a:p>
        </p:txBody>
      </p:sp>
      <p:sp>
        <p:nvSpPr>
          <p:cNvPr id="9" name="TextBox 8">
            <a:extLst>
              <a:ext uri="{FF2B5EF4-FFF2-40B4-BE49-F238E27FC236}">
                <a16:creationId xmlns:a16="http://schemas.microsoft.com/office/drawing/2014/main" id="{28797F3E-3A7C-A508-BDE1-220D04202E7E}"/>
              </a:ext>
            </a:extLst>
          </p:cNvPr>
          <p:cNvSpPr txBox="1"/>
          <p:nvPr/>
        </p:nvSpPr>
        <p:spPr>
          <a:xfrm>
            <a:off x="10002028" y="4403937"/>
            <a:ext cx="1651819" cy="400110"/>
          </a:xfrm>
          <a:prstGeom prst="rect">
            <a:avLst/>
          </a:prstGeom>
          <a:noFill/>
        </p:spPr>
        <p:txBody>
          <a:bodyPr wrap="square" rtlCol="0">
            <a:spAutoFit/>
          </a:bodyPr>
          <a:lstStyle/>
          <a:p>
            <a:r>
              <a:rPr lang="en-GB" altLang="en-US" dirty="0">
                <a:solidFill>
                  <a:srgbClr val="000000"/>
                </a:solidFill>
                <a:latin typeface="Arial" panose="020B0604020202020204" pitchFamily="34" charset="0"/>
                <a:cs typeface="Arial" panose="020B0604020202020204" pitchFamily="34" charset="0"/>
              </a:rPr>
              <a:t>100MΩ</a:t>
            </a:r>
            <a:endParaRPr lang="en-GB" dirty="0"/>
          </a:p>
        </p:txBody>
      </p:sp>
    </p:spTree>
    <p:extLst>
      <p:ext uri="{BB962C8B-B14F-4D97-AF65-F5344CB8AC3E}">
        <p14:creationId xmlns:p14="http://schemas.microsoft.com/office/powerpoint/2010/main" val="4179282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BC25F-F4DA-E013-615E-0925C028461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CB141CE-046D-87C4-E54A-220D516B6214}"/>
              </a:ext>
            </a:extLst>
          </p:cNvPr>
          <p:cNvSpPr>
            <a:spLocks noGrp="1"/>
          </p:cNvSpPr>
          <p:nvPr>
            <p:ph type="title"/>
          </p:nvPr>
        </p:nvSpPr>
        <p:spPr>
          <a:xfrm>
            <a:off x="252000" y="959222"/>
            <a:ext cx="11628452" cy="646331"/>
          </a:xfrm>
        </p:spPr>
        <p:txBody>
          <a:bodyPr/>
          <a:lstStyle/>
          <a:p>
            <a:r>
              <a:rPr lang="en-GB" dirty="0"/>
              <a:t>Cables connected in parallel</a:t>
            </a:r>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B2F785B1-549C-A7B5-76E7-55A8B9AAEB6D}"/>
                  </a:ext>
                </a:extLst>
              </p:cNvPr>
              <p:cNvSpPr>
                <a:spLocks noGrp="1"/>
              </p:cNvSpPr>
              <p:nvPr>
                <p:ph sz="quarter" idx="10"/>
              </p:nvPr>
            </p:nvSpPr>
            <p:spPr>
              <a:xfrm>
                <a:off x="359999" y="1800000"/>
                <a:ext cx="11762727" cy="4140000"/>
              </a:xfrm>
            </p:spPr>
            <p:txBody>
              <a:bodyPr/>
              <a:lstStyle/>
              <a:p>
                <a:pPr algn="l"/>
                <a:r>
                  <a:rPr lang="en-GB" dirty="0"/>
                  <a:t>Example: The total insulation resistance value for the two circuits, with both having an individual insulation value of 100M</a:t>
                </a:r>
                <a:r>
                  <a:rPr lang="el-GR" dirty="0"/>
                  <a:t>Ω </a:t>
                </a:r>
                <a:r>
                  <a:rPr lang="en-GB" dirty="0"/>
                  <a:t>when tested together, would be:</a:t>
                </a:r>
                <a:endParaRPr lang="en-GB"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lang="en-GB" i="1" dirty="0">
                              <a:latin typeface="Cambria Math" panose="02040503050406030204" pitchFamily="18" charset="0"/>
                            </a:rPr>
                          </m:ctrlPr>
                        </m:fPr>
                        <m:num>
                          <m:r>
                            <a:rPr lang="en-GB" i="1" dirty="0">
                              <a:latin typeface="Cambria Math" panose="02040503050406030204" pitchFamily="18" charset="0"/>
                            </a:rPr>
                            <m:t>1</m:t>
                          </m:r>
                        </m:num>
                        <m:den>
                          <m:r>
                            <a:rPr lang="en-GB" i="1" dirty="0">
                              <a:latin typeface="Cambria Math" panose="02040503050406030204" pitchFamily="18" charset="0"/>
                            </a:rPr>
                            <m:t>𝑅𝑡</m:t>
                          </m:r>
                        </m:den>
                      </m:f>
                      <m:r>
                        <a:rPr lang="en-GB" i="1" dirty="0">
                          <a:latin typeface="Cambria Math" panose="02040503050406030204" pitchFamily="18" charset="0"/>
                        </a:rPr>
                        <m:t>=</m:t>
                      </m:r>
                      <m:f>
                        <m:fPr>
                          <m:ctrlPr>
                            <a:rPr lang="en-GB" i="1" dirty="0">
                              <a:latin typeface="Cambria Math" panose="02040503050406030204" pitchFamily="18" charset="0"/>
                            </a:rPr>
                          </m:ctrlPr>
                        </m:fPr>
                        <m:num>
                          <m:r>
                            <a:rPr lang="en-GB" i="1" dirty="0">
                              <a:latin typeface="Cambria Math" panose="02040503050406030204" pitchFamily="18" charset="0"/>
                            </a:rPr>
                            <m:t>1</m:t>
                          </m:r>
                        </m:num>
                        <m:den>
                          <m:r>
                            <a:rPr lang="en-GB" i="1" dirty="0">
                              <a:latin typeface="Cambria Math" panose="02040503050406030204" pitchFamily="18" charset="0"/>
                            </a:rPr>
                            <m:t>𝑅</m:t>
                          </m:r>
                          <m:r>
                            <a:rPr lang="en-GB" i="1" dirty="0">
                              <a:latin typeface="Cambria Math" panose="02040503050406030204" pitchFamily="18" charset="0"/>
                            </a:rPr>
                            <m:t>1</m:t>
                          </m:r>
                        </m:den>
                      </m:f>
                      <m:r>
                        <a:rPr lang="en-GB" i="1" dirty="0">
                          <a:latin typeface="Cambria Math" panose="02040503050406030204" pitchFamily="18" charset="0"/>
                        </a:rPr>
                        <m:t>+</m:t>
                      </m:r>
                      <m:f>
                        <m:fPr>
                          <m:ctrlPr>
                            <a:rPr lang="en-GB" i="1" dirty="0">
                              <a:latin typeface="Cambria Math" panose="02040503050406030204" pitchFamily="18" charset="0"/>
                            </a:rPr>
                          </m:ctrlPr>
                        </m:fPr>
                        <m:num>
                          <m:r>
                            <a:rPr lang="en-GB" i="1" dirty="0">
                              <a:latin typeface="Cambria Math" panose="02040503050406030204" pitchFamily="18" charset="0"/>
                            </a:rPr>
                            <m:t>1</m:t>
                          </m:r>
                        </m:num>
                        <m:den>
                          <m:r>
                            <a:rPr lang="en-GB" i="1" dirty="0">
                              <a:latin typeface="Cambria Math" panose="02040503050406030204" pitchFamily="18" charset="0"/>
                            </a:rPr>
                            <m:t>𝑅</m:t>
                          </m:r>
                          <m:r>
                            <a:rPr lang="en-GB" i="1" dirty="0">
                              <a:latin typeface="Cambria Math" panose="02040503050406030204" pitchFamily="18" charset="0"/>
                            </a:rPr>
                            <m:t>2</m:t>
                          </m:r>
                        </m:den>
                      </m:f>
                    </m:oMath>
                  </m:oMathPara>
                </a14:m>
                <a:endParaRPr lang="en-GB"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lang="en-GB" i="1" dirty="0" smtClean="0">
                              <a:latin typeface="Cambria Math" panose="02040503050406030204" pitchFamily="18" charset="0"/>
                            </a:rPr>
                          </m:ctrlPr>
                        </m:fPr>
                        <m:num>
                          <m:r>
                            <a:rPr lang="en-GB" i="1" dirty="0" smtClean="0">
                              <a:latin typeface="Cambria Math" panose="02040503050406030204" pitchFamily="18" charset="0"/>
                            </a:rPr>
                            <m:t>1</m:t>
                          </m:r>
                        </m:num>
                        <m:den>
                          <m:r>
                            <a:rPr lang="en-GB" i="1" dirty="0" smtClean="0">
                              <a:latin typeface="Cambria Math" panose="02040503050406030204" pitchFamily="18" charset="0"/>
                            </a:rPr>
                            <m:t>𝑅𝑡</m:t>
                          </m:r>
                        </m:den>
                      </m:f>
                      <m:r>
                        <a:rPr lang="en-GB" i="1" dirty="0" smtClean="0">
                          <a:latin typeface="Cambria Math" panose="02040503050406030204" pitchFamily="18" charset="0"/>
                        </a:rPr>
                        <m:t> =	</m:t>
                      </m:r>
                      <m:f>
                        <m:fPr>
                          <m:ctrlPr>
                            <a:rPr lang="en-GB" i="1" dirty="0" smtClean="0">
                              <a:latin typeface="Cambria Math" panose="02040503050406030204" pitchFamily="18" charset="0"/>
                            </a:rPr>
                          </m:ctrlPr>
                        </m:fPr>
                        <m:num>
                          <m:r>
                            <a:rPr lang="en-GB" i="1" dirty="0" smtClean="0">
                              <a:latin typeface="Cambria Math" panose="02040503050406030204" pitchFamily="18" charset="0"/>
                            </a:rPr>
                            <m:t>1</m:t>
                          </m:r>
                        </m:num>
                        <m:den>
                          <m:r>
                            <a:rPr lang="en-GB" i="1" dirty="0" smtClean="0">
                              <a:latin typeface="Cambria Math" panose="02040503050406030204" pitchFamily="18" charset="0"/>
                            </a:rPr>
                            <m:t>100</m:t>
                          </m:r>
                          <m:r>
                            <a:rPr lang="en-GB" i="1" dirty="0" smtClean="0">
                              <a:latin typeface="Cambria Math" panose="02040503050406030204" pitchFamily="18" charset="0"/>
                            </a:rPr>
                            <m:t>𝑀</m:t>
                          </m:r>
                          <m:r>
                            <m:rPr>
                              <m:sty m:val="p"/>
                            </m:rPr>
                            <a:rPr lang="el-GR" i="0" dirty="0" smtClean="0">
                              <a:latin typeface="Cambria Math" panose="02040503050406030204" pitchFamily="18" charset="0"/>
                            </a:rPr>
                            <m:t>Ω</m:t>
                          </m:r>
                        </m:den>
                      </m:f>
                      <m:r>
                        <a:rPr lang="el-GR" i="1" dirty="0" smtClean="0">
                          <a:latin typeface="Cambria Math" panose="02040503050406030204" pitchFamily="18" charset="0"/>
                        </a:rPr>
                        <m:t>+</m:t>
                      </m:r>
                      <m:f>
                        <m:fPr>
                          <m:ctrlPr>
                            <a:rPr lang="el-GR" i="1" dirty="0" smtClean="0">
                              <a:latin typeface="Cambria Math" panose="02040503050406030204" pitchFamily="18" charset="0"/>
                            </a:rPr>
                          </m:ctrlPr>
                        </m:fPr>
                        <m:num>
                          <m:r>
                            <a:rPr lang="el-GR" i="1" dirty="0" smtClean="0">
                              <a:latin typeface="Cambria Math" panose="02040503050406030204" pitchFamily="18" charset="0"/>
                            </a:rPr>
                            <m:t>1</m:t>
                          </m:r>
                        </m:num>
                        <m:den>
                          <m:r>
                            <a:rPr lang="el-GR" i="1" dirty="0" smtClean="0">
                              <a:latin typeface="Cambria Math" panose="02040503050406030204" pitchFamily="18" charset="0"/>
                            </a:rPr>
                            <m:t>100</m:t>
                          </m:r>
                          <m:r>
                            <a:rPr lang="en-GB" i="1" dirty="0" smtClean="0">
                              <a:latin typeface="Cambria Math" panose="02040503050406030204" pitchFamily="18" charset="0"/>
                            </a:rPr>
                            <m:t>𝑀</m:t>
                          </m:r>
                          <m:r>
                            <m:rPr>
                              <m:sty m:val="p"/>
                            </m:rPr>
                            <a:rPr lang="el-GR" i="0" dirty="0" smtClean="0">
                              <a:latin typeface="Cambria Math" panose="02040503050406030204" pitchFamily="18" charset="0"/>
                            </a:rPr>
                            <m:t>Ω</m:t>
                          </m:r>
                        </m:den>
                      </m:f>
                      <m:r>
                        <a:rPr lang="el-GR" i="1" dirty="0" smtClean="0">
                          <a:latin typeface="Cambria Math" panose="02040503050406030204" pitchFamily="18" charset="0"/>
                        </a:rPr>
                        <m:t>	</m:t>
                      </m:r>
                      <m:r>
                        <a:rPr lang="en-GB" b="0" i="0" dirty="0" smtClean="0">
                          <a:latin typeface="Cambria Math" panose="02040503050406030204" pitchFamily="18" charset="0"/>
                        </a:rPr>
                        <m:t>=</m:t>
                      </m:r>
                      <m:f>
                        <m:fPr>
                          <m:ctrlPr>
                            <a:rPr lang="en-GB" b="0" i="1" dirty="0" smtClean="0">
                              <a:latin typeface="Cambria Math" panose="02040503050406030204" pitchFamily="18" charset="0"/>
                            </a:rPr>
                          </m:ctrlPr>
                        </m:fPr>
                        <m:num>
                          <m:r>
                            <a:rPr lang="en-GB" b="0" i="0" dirty="0" smtClean="0">
                              <a:latin typeface="Cambria Math" panose="02040503050406030204" pitchFamily="18" charset="0"/>
                            </a:rPr>
                            <m:t>2</m:t>
                          </m:r>
                        </m:num>
                        <m:den>
                          <m:r>
                            <a:rPr lang="en-GB" b="0" i="0" dirty="0" smtClean="0">
                              <a:latin typeface="Cambria Math" panose="02040503050406030204" pitchFamily="18" charset="0"/>
                            </a:rPr>
                            <m:t>100</m:t>
                          </m:r>
                          <m:r>
                            <a:rPr lang="en-GB" b="0" i="1" dirty="0" smtClean="0">
                              <a:latin typeface="Cambria Math" panose="02040503050406030204" pitchFamily="18" charset="0"/>
                            </a:rPr>
                            <m:t>𝑀</m:t>
                          </m:r>
                          <m:r>
                            <a:rPr lang="el-GR" i="1" dirty="0" smtClean="0">
                              <a:latin typeface="Cambria Math" panose="02040503050406030204" pitchFamily="18" charset="0"/>
                            </a:rPr>
                            <m:t>𝛺</m:t>
                          </m:r>
                        </m:den>
                      </m:f>
                    </m:oMath>
                  </m:oMathPara>
                </a14:m>
                <a:endParaRPr lang="en-GB" dirty="0"/>
              </a:p>
              <a:p>
                <a:pPr algn="l"/>
                <a14:m>
                  <m:oMathPara xmlns:m="http://schemas.openxmlformats.org/officeDocument/2006/math">
                    <m:oMathParaPr>
                      <m:jc m:val="centerGroup"/>
                    </m:oMathParaPr>
                    <m:oMath xmlns:m="http://schemas.openxmlformats.org/officeDocument/2006/math">
                      <m:f>
                        <m:fPr>
                          <m:ctrlPr>
                            <a:rPr lang="en-GB" i="1" dirty="0" smtClean="0">
                              <a:latin typeface="Cambria Math" panose="02040503050406030204" pitchFamily="18" charset="0"/>
                            </a:rPr>
                          </m:ctrlPr>
                        </m:fPr>
                        <m:num>
                          <m:r>
                            <a:rPr lang="en-GB" i="1" dirty="0" smtClean="0">
                              <a:latin typeface="Cambria Math" panose="02040503050406030204" pitchFamily="18" charset="0"/>
                            </a:rPr>
                            <m:t>𝑅𝑡</m:t>
                          </m:r>
                        </m:num>
                        <m:den>
                          <m:r>
                            <a:rPr lang="en-GB" i="1" dirty="0" smtClean="0">
                              <a:latin typeface="Cambria Math" panose="02040503050406030204" pitchFamily="18" charset="0"/>
                            </a:rPr>
                            <m:t>1</m:t>
                          </m:r>
                        </m:den>
                      </m:f>
                      <m:r>
                        <a:rPr lang="en-GB" i="1" dirty="0" smtClean="0">
                          <a:latin typeface="Cambria Math" panose="02040503050406030204" pitchFamily="18" charset="0"/>
                        </a:rPr>
                        <m:t>=</m:t>
                      </m:r>
                      <m:f>
                        <m:fPr>
                          <m:ctrlPr>
                            <a:rPr lang="el-GR" i="1" dirty="0" smtClean="0">
                              <a:latin typeface="Cambria Math" panose="02040503050406030204" pitchFamily="18" charset="0"/>
                            </a:rPr>
                          </m:ctrlPr>
                        </m:fPr>
                        <m:num>
                          <m:r>
                            <a:rPr lang="en-GB" i="1" dirty="0" smtClean="0">
                              <a:latin typeface="Cambria Math" panose="02040503050406030204" pitchFamily="18" charset="0"/>
                            </a:rPr>
                            <m:t>100</m:t>
                          </m:r>
                          <m:r>
                            <a:rPr lang="en-GB" i="1" dirty="0" smtClean="0">
                              <a:latin typeface="Cambria Math" panose="02040503050406030204" pitchFamily="18" charset="0"/>
                            </a:rPr>
                            <m:t>𝑀</m:t>
                          </m:r>
                          <m:r>
                            <m:rPr>
                              <m:sty m:val="p"/>
                            </m:rPr>
                            <a:rPr lang="el-GR" i="0" dirty="0" smtClean="0">
                              <a:latin typeface="Cambria Math" panose="02040503050406030204" pitchFamily="18" charset="0"/>
                            </a:rPr>
                            <m:t>Ω</m:t>
                          </m:r>
                        </m:num>
                        <m:den>
                          <m:r>
                            <a:rPr lang="el-GR" i="1" dirty="0" smtClean="0">
                              <a:latin typeface="Cambria Math" panose="02040503050406030204" pitchFamily="18" charset="0"/>
                            </a:rPr>
                            <m:t>2</m:t>
                          </m:r>
                        </m:den>
                      </m:f>
                      <m:r>
                        <a:rPr lang="el-GR" i="1" dirty="0" smtClean="0">
                          <a:latin typeface="Cambria Math" panose="02040503050406030204" pitchFamily="18" charset="0"/>
                        </a:rPr>
                        <m:t>=</m:t>
                      </m:r>
                      <m:r>
                        <a:rPr lang="el-GR" b="1" i="1" dirty="0" smtClean="0">
                          <a:latin typeface="Cambria Math" panose="02040503050406030204" pitchFamily="18" charset="0"/>
                        </a:rPr>
                        <m:t>𝟓𝟎</m:t>
                      </m:r>
                      <m:r>
                        <a:rPr lang="en-GB" b="1" i="1" dirty="0" smtClean="0">
                          <a:latin typeface="Cambria Math" panose="02040503050406030204" pitchFamily="18" charset="0"/>
                        </a:rPr>
                        <m:t>𝑴</m:t>
                      </m:r>
                      <m:r>
                        <a:rPr lang="el-GR" b="1" i="0" dirty="0" smtClean="0">
                          <a:latin typeface="Cambria Math" panose="02040503050406030204" pitchFamily="18" charset="0"/>
                        </a:rPr>
                        <m:t>𝛀</m:t>
                      </m:r>
                    </m:oMath>
                  </m:oMathPara>
                </a14:m>
                <a:endParaRPr lang="en-GB" b="1" dirty="0"/>
              </a:p>
              <a:p>
                <a:pPr algn="l"/>
                <a:endParaRPr lang="en-GB" dirty="0"/>
              </a:p>
              <a:p>
                <a:pPr algn="l"/>
                <a:endParaRPr lang="en-GB" dirty="0"/>
              </a:p>
            </p:txBody>
          </p:sp>
        </mc:Choice>
        <mc:Fallback xmlns="">
          <p:sp>
            <p:nvSpPr>
              <p:cNvPr id="4" name="Content Placeholder 3">
                <a:extLst>
                  <a:ext uri="{FF2B5EF4-FFF2-40B4-BE49-F238E27FC236}">
                    <a16:creationId xmlns:a16="http://schemas.microsoft.com/office/drawing/2014/main" id="{B2F785B1-549C-A7B5-76E7-55A8B9AAEB6D}"/>
                  </a:ext>
                </a:extLst>
              </p:cNvPr>
              <p:cNvSpPr>
                <a:spLocks noGrp="1" noRot="1" noChangeAspect="1" noMove="1" noResize="1" noEditPoints="1" noAdjustHandles="1" noChangeArrowheads="1" noChangeShapeType="1" noTextEdit="1"/>
              </p:cNvSpPr>
              <p:nvPr>
                <p:ph sz="quarter" idx="10"/>
              </p:nvPr>
            </p:nvSpPr>
            <p:spPr>
              <a:xfrm>
                <a:off x="359999" y="1800000"/>
                <a:ext cx="11762727" cy="4140000"/>
              </a:xfrm>
              <a:blipFill>
                <a:blip r:embed="rId3"/>
                <a:stretch>
                  <a:fillRect l="-1618" t="-1835" r="-431"/>
                </a:stretch>
              </a:blipFill>
            </p:spPr>
            <p:txBody>
              <a:bodyPr/>
              <a:lstStyle/>
              <a:p>
                <a:r>
                  <a:rPr lang="en-US">
                    <a:noFill/>
                  </a:rPr>
                  <a:t> </a:t>
                </a:r>
              </a:p>
            </p:txBody>
          </p:sp>
        </mc:Fallback>
      </mc:AlternateContent>
    </p:spTree>
    <p:extLst>
      <p:ext uri="{BB962C8B-B14F-4D97-AF65-F5344CB8AC3E}">
        <p14:creationId xmlns:p14="http://schemas.microsoft.com/office/powerpoint/2010/main" val="4204214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11F26-DF1E-D77E-9199-D50F5AEE10A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00E9F4B-15DE-762F-BB25-492E12E81E31}"/>
              </a:ext>
            </a:extLst>
          </p:cNvPr>
          <p:cNvSpPr>
            <a:spLocks noGrp="1"/>
          </p:cNvSpPr>
          <p:nvPr>
            <p:ph type="title"/>
          </p:nvPr>
        </p:nvSpPr>
        <p:spPr>
          <a:xfrm>
            <a:off x="252000" y="959222"/>
            <a:ext cx="11628452" cy="646331"/>
          </a:xfrm>
        </p:spPr>
        <p:txBody>
          <a:bodyPr/>
          <a:lstStyle/>
          <a:p>
            <a:r>
              <a:rPr lang="en-GB" dirty="0"/>
              <a:t>When insulation resistance readings are too low</a:t>
            </a:r>
          </a:p>
        </p:txBody>
      </p:sp>
      <p:sp>
        <p:nvSpPr>
          <p:cNvPr id="4" name="Content Placeholder 3">
            <a:extLst>
              <a:ext uri="{FF2B5EF4-FFF2-40B4-BE49-F238E27FC236}">
                <a16:creationId xmlns:a16="http://schemas.microsoft.com/office/drawing/2014/main" id="{14A0E2F1-E910-7157-E834-0BB35C1AC3C5}"/>
              </a:ext>
            </a:extLst>
          </p:cNvPr>
          <p:cNvSpPr>
            <a:spLocks noGrp="1"/>
          </p:cNvSpPr>
          <p:nvPr>
            <p:ph sz="quarter" idx="10"/>
          </p:nvPr>
        </p:nvSpPr>
        <p:spPr>
          <a:xfrm>
            <a:off x="360000" y="1800000"/>
            <a:ext cx="10758274" cy="4140000"/>
          </a:xfrm>
        </p:spPr>
        <p:txBody>
          <a:bodyPr/>
          <a:lstStyle/>
          <a:p>
            <a:pPr marL="342900" indent="-342900" algn="l">
              <a:buFont typeface="Arial" panose="020B0604020202020204" pitchFamily="34" charset="0"/>
              <a:buChar char="•"/>
            </a:pPr>
            <a:r>
              <a:rPr lang="en-GB" dirty="0"/>
              <a:t>If an insulation resistance reading falls below the minimum required value</a:t>
            </a:r>
            <a:r>
              <a:rPr lang="el-GR" dirty="0"/>
              <a:t>, </a:t>
            </a:r>
            <a:r>
              <a:rPr lang="en-GB" dirty="0"/>
              <a:t>it indicates possible faults or deterioration in the wiring system. </a:t>
            </a:r>
          </a:p>
          <a:p>
            <a:pPr marL="342900" indent="-342900" algn="l">
              <a:buFont typeface="Arial" panose="020B0604020202020204" pitchFamily="34" charset="0"/>
              <a:buChar char="•"/>
            </a:pPr>
            <a:r>
              <a:rPr lang="en-GB" dirty="0"/>
              <a:t>The first step is to isolate the affected circuit and check for obvious signs of damage, moisture or contamination. Disconnect sensitive equipment, then retest each circuit individually. </a:t>
            </a:r>
          </a:p>
          <a:p>
            <a:pPr marL="342900" indent="-342900" algn="l">
              <a:buFont typeface="Arial" panose="020B0604020202020204" pitchFamily="34" charset="0"/>
              <a:buChar char="•"/>
            </a:pPr>
            <a:r>
              <a:rPr lang="en-GB" dirty="0"/>
              <a:t>Persistent low readings may suggest faulty insulation, trapped moisture or cable degradation. In these cases, repair or replacement of the damaged section may be necessary before the installation can be safely energised.</a:t>
            </a:r>
          </a:p>
          <a:p>
            <a:pPr algn="l"/>
            <a:endParaRPr lang="en-GB" dirty="0"/>
          </a:p>
        </p:txBody>
      </p:sp>
    </p:spTree>
    <p:extLst>
      <p:ext uri="{BB962C8B-B14F-4D97-AF65-F5344CB8AC3E}">
        <p14:creationId xmlns:p14="http://schemas.microsoft.com/office/powerpoint/2010/main" val="4270517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chemeClr val="tx1"/>
              </a:buClr>
              <a:buFont typeface="Arial" panose="020B0604020202020204" pitchFamily="34" charset="0"/>
              <a:buChar char="•"/>
            </a:pPr>
            <a:r>
              <a:rPr lang="en-GB" b="1" dirty="0">
                <a:cs typeface="Arial"/>
              </a:rPr>
              <a:t>Describe </a:t>
            </a:r>
            <a:r>
              <a:rPr lang="en-GB" dirty="0">
                <a:cs typeface="Arial"/>
              </a:rPr>
              <a:t>the purpose of insulation resistance (IR) testing and where it is applied</a:t>
            </a:r>
          </a:p>
          <a:p>
            <a:pPr marL="342900" indent="-342900">
              <a:buClr>
                <a:schemeClr val="tx1"/>
              </a:buClr>
              <a:buFont typeface="Arial" panose="020B0604020202020204" pitchFamily="34" charset="0"/>
              <a:buChar char="•"/>
            </a:pPr>
            <a:r>
              <a:rPr lang="en-GB" b="1" dirty="0">
                <a:cs typeface="Arial"/>
              </a:rPr>
              <a:t>Identify </a:t>
            </a:r>
            <a:r>
              <a:rPr lang="en-GB" dirty="0">
                <a:cs typeface="Arial"/>
              </a:rPr>
              <a:t>the correct instruments and test voltages for IR tests</a:t>
            </a:r>
          </a:p>
          <a:p>
            <a:pPr marL="342900" indent="-342900">
              <a:buClr>
                <a:schemeClr val="tx1"/>
              </a:buClr>
              <a:buFont typeface="Arial" panose="020B0604020202020204" pitchFamily="34" charset="0"/>
              <a:buChar char="•"/>
            </a:pPr>
            <a:r>
              <a:rPr lang="en-GB" b="1" dirty="0">
                <a:cs typeface="Arial"/>
              </a:rPr>
              <a:t>Explain </a:t>
            </a:r>
            <a:r>
              <a:rPr lang="en-GB" dirty="0">
                <a:cs typeface="Arial"/>
              </a:rPr>
              <a:t>the effect of circuit length and parallel connections on IR values</a:t>
            </a:r>
          </a:p>
          <a:p>
            <a:pPr marL="342900" indent="-342900">
              <a:buClr>
                <a:schemeClr val="tx1"/>
              </a:buClr>
              <a:buFont typeface="Arial" panose="020B0604020202020204" pitchFamily="34" charset="0"/>
              <a:buChar char="•"/>
            </a:pPr>
            <a:r>
              <a:rPr lang="en-GB" b="1" dirty="0">
                <a:cs typeface="Arial"/>
              </a:rPr>
              <a:t>Interpret </a:t>
            </a:r>
            <a:r>
              <a:rPr lang="en-GB" dirty="0">
                <a:cs typeface="Arial"/>
              </a:rPr>
              <a:t>IR test results and understand what low readings </a:t>
            </a:r>
            <a:r>
              <a:rPr lang="en-GB">
                <a:cs typeface="Arial"/>
              </a:rPr>
              <a:t>might indicate</a:t>
            </a:r>
            <a:endParaRPr lang="en-GB" dirty="0">
              <a:cs typeface="Arial"/>
            </a:endParaRPr>
          </a:p>
        </p:txBody>
      </p:sp>
    </p:spTree>
    <p:extLst>
      <p:ext uri="{BB962C8B-B14F-4D97-AF65-F5344CB8AC3E}">
        <p14:creationId xmlns:p14="http://schemas.microsoft.com/office/powerpoint/2010/main" val="3014219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78235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467358" y="3575039"/>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dirty="0">
                <a:solidFill>
                  <a:srgbClr val="111111"/>
                </a:solidFill>
                <a:effectLst/>
                <a:latin typeface="Arial" panose="020B0604020202020204" pitchFamily="34" charset="0"/>
                <a:cs typeface="Arial" panose="020B0604020202020204" pitchFamily="34" charset="0"/>
              </a:rPr>
              <a:t>Why do you think it's important to test insulation resistance before energising a circuit?</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ea typeface="ＭＳ Ｐゴシック"/>
                <a:cs typeface="Arial"/>
              </a:rPr>
              <a:t>By the end of this session, y</a:t>
            </a:r>
            <a:r>
              <a:rPr lang="en-GB" b="0" i="0" dirty="0">
                <a:effectLst/>
                <a:latin typeface="Arial"/>
                <a:ea typeface="ＭＳ Ｐゴシック"/>
                <a:cs typeface="Arial"/>
              </a:rPr>
              <a:t>ou should be able to:</a:t>
            </a:r>
            <a:endParaRPr lang="en-GB" b="1" dirty="0">
              <a:latin typeface="Arial"/>
              <a:ea typeface="ＭＳ Ｐゴシック"/>
              <a:cs typeface="Arial"/>
            </a:endParaRPr>
          </a:p>
          <a:p>
            <a:pPr marL="342900" indent="-342900" algn="l">
              <a:buClr>
                <a:schemeClr val="tx1"/>
              </a:buClr>
              <a:buFont typeface="Arial" panose="020B0604020202020204" pitchFamily="34" charset="0"/>
              <a:buChar char="•"/>
            </a:pPr>
            <a:r>
              <a:rPr lang="en-GB" b="1" dirty="0">
                <a:latin typeface="Arial"/>
                <a:cs typeface="Arial"/>
              </a:rPr>
              <a:t>Describe </a:t>
            </a:r>
            <a:r>
              <a:rPr lang="en-GB" dirty="0">
                <a:latin typeface="Arial"/>
                <a:cs typeface="Arial"/>
              </a:rPr>
              <a:t>the purpose of insulation resistance (IR) testing and where it is applied</a:t>
            </a:r>
          </a:p>
          <a:p>
            <a:pPr marL="342900" indent="-342900" algn="l">
              <a:buClr>
                <a:schemeClr val="tx1"/>
              </a:buClr>
              <a:buFont typeface="Arial" panose="020B0604020202020204" pitchFamily="34" charset="0"/>
              <a:buChar char="•"/>
            </a:pPr>
            <a:r>
              <a:rPr lang="en-GB" b="1" dirty="0">
                <a:latin typeface="Arial"/>
                <a:cs typeface="Arial"/>
              </a:rPr>
              <a:t>Identify </a:t>
            </a:r>
            <a:r>
              <a:rPr lang="en-GB" dirty="0">
                <a:latin typeface="Arial"/>
                <a:cs typeface="Arial"/>
              </a:rPr>
              <a:t>the correct instruments and test voltages for IR tests</a:t>
            </a:r>
          </a:p>
          <a:p>
            <a:pPr marL="342900" indent="-342900" algn="l">
              <a:buClr>
                <a:schemeClr val="tx1"/>
              </a:buClr>
              <a:buFont typeface="Arial" panose="020B0604020202020204" pitchFamily="34" charset="0"/>
              <a:buChar char="•"/>
            </a:pPr>
            <a:r>
              <a:rPr lang="en-GB" b="1" dirty="0">
                <a:latin typeface="Arial"/>
                <a:cs typeface="Arial"/>
              </a:rPr>
              <a:t>Explain </a:t>
            </a:r>
            <a:r>
              <a:rPr lang="en-GB" dirty="0">
                <a:latin typeface="Arial"/>
                <a:cs typeface="Arial"/>
              </a:rPr>
              <a:t>the effect of circuit length and parallel connections on IR values</a:t>
            </a:r>
          </a:p>
          <a:p>
            <a:pPr marL="342900" indent="-342900" algn="l">
              <a:buClr>
                <a:schemeClr val="tx1"/>
              </a:buClr>
              <a:buFont typeface="Arial" panose="020B0604020202020204" pitchFamily="34" charset="0"/>
              <a:buChar char="•"/>
            </a:pPr>
            <a:r>
              <a:rPr lang="en-GB" b="1" dirty="0">
                <a:latin typeface="Arial"/>
                <a:cs typeface="Arial"/>
              </a:rPr>
              <a:t>Interpret </a:t>
            </a:r>
            <a:r>
              <a:rPr lang="en-GB" dirty="0">
                <a:latin typeface="Arial"/>
                <a:cs typeface="Arial"/>
              </a:rPr>
              <a:t>IR test results and understand what low readings might indicate</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dirty="0"/>
              <a:t>Precautions to be taken before conducting IR tests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60000" y="1800000"/>
            <a:ext cx="9961636" cy="4140000"/>
          </a:xfrm>
        </p:spPr>
        <p:txBody>
          <a:bodyPr/>
          <a:lstStyle/>
          <a:p>
            <a:pPr marL="380019" indent="-380019">
              <a:lnSpc>
                <a:spcPct val="100000"/>
              </a:lnSpc>
              <a:spcBef>
                <a:spcPts val="665"/>
              </a:spcBef>
              <a:buFont typeface="Arial" panose="020B0604020202020204" pitchFamily="34" charset="0"/>
              <a:buChar char="•"/>
            </a:pPr>
            <a:r>
              <a:rPr lang="en-GB" dirty="0">
                <a:cs typeface="Arial"/>
              </a:rPr>
              <a:t>Ensure that </a:t>
            </a:r>
            <a:r>
              <a:rPr lang="en-GB" dirty="0" err="1">
                <a:cs typeface="Arial"/>
              </a:rPr>
              <a:t>neons</a:t>
            </a:r>
            <a:r>
              <a:rPr lang="en-GB" dirty="0">
                <a:cs typeface="Arial"/>
              </a:rPr>
              <a:t> and capacitors are disconnected from circuits to avoid inaccurate test values being obtained.</a:t>
            </a:r>
          </a:p>
          <a:p>
            <a:pPr marL="380019" indent="-380019">
              <a:lnSpc>
                <a:spcPct val="100000"/>
              </a:lnSpc>
              <a:spcBef>
                <a:spcPts val="665"/>
              </a:spcBef>
              <a:buFont typeface="Arial" panose="020B0604020202020204" pitchFamily="34" charset="0"/>
              <a:buChar char="•"/>
            </a:pPr>
            <a:r>
              <a:rPr lang="en-GB" dirty="0">
                <a:cs typeface="Arial"/>
              </a:rPr>
              <a:t>Disconnect control equipment or apparatus constructed with semiconductor devices that are voltage-sensitive. </a:t>
            </a:r>
          </a:p>
          <a:p>
            <a:pPr marL="596761" lvl="1" indent="-380019">
              <a:lnSpc>
                <a:spcPct val="100000"/>
              </a:lnSpc>
              <a:spcBef>
                <a:spcPts val="665"/>
              </a:spcBef>
              <a:buClrTx/>
              <a:buFont typeface="Arial" panose="020B0604020202020204" pitchFamily="34" charset="0"/>
              <a:buChar char="•"/>
            </a:pPr>
            <a:r>
              <a:rPr lang="en-GB" dirty="0">
                <a:cs typeface="Arial"/>
              </a:rPr>
              <a:t>These devices will be liable to damage if exposed to the high-test voltages used.</a:t>
            </a:r>
          </a:p>
          <a:p>
            <a:pPr marL="596761" lvl="1" indent="-380019">
              <a:lnSpc>
                <a:spcPct val="100000"/>
              </a:lnSpc>
              <a:spcBef>
                <a:spcPts val="665"/>
              </a:spcBef>
              <a:buClrTx/>
              <a:buFont typeface="Arial" panose="020B0604020202020204" pitchFamily="34" charset="0"/>
              <a:buChar char="•"/>
            </a:pPr>
            <a:r>
              <a:rPr lang="en-GB" dirty="0">
                <a:cs typeface="Arial" panose="020B0604020202020204" pitchFamily="34" charset="0"/>
              </a:rPr>
              <a:t>This includes RCDs incorporating electronic amplifiers.</a:t>
            </a:r>
          </a:p>
          <a:p>
            <a:pPr marL="380019" indent="-380019">
              <a:lnSpc>
                <a:spcPct val="100000"/>
              </a:lnSpc>
              <a:spcBef>
                <a:spcPts val="665"/>
              </a:spcBef>
              <a:buFont typeface="Arial" panose="020B0604020202020204" pitchFamily="34" charset="0"/>
              <a:buChar char="•"/>
            </a:pPr>
            <a:r>
              <a:rPr lang="en-GB" dirty="0">
                <a:cs typeface="Arial" panose="020B0604020202020204" pitchFamily="34" charset="0"/>
              </a:rPr>
              <a:t>Ensure all lamps and current-using equipment are disconnected and all fuses and switches are closed.</a:t>
            </a:r>
          </a:p>
          <a:p>
            <a:pPr algn="l"/>
            <a:endParaRPr lang="en-GB" dirty="0"/>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CB435-3A0A-1BCE-13B5-1150E331CC5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F05D0C1-76B7-1917-8675-87BA33267F49}"/>
              </a:ext>
            </a:extLst>
          </p:cNvPr>
          <p:cNvSpPr>
            <a:spLocks noGrp="1"/>
          </p:cNvSpPr>
          <p:nvPr>
            <p:ph type="title"/>
          </p:nvPr>
        </p:nvSpPr>
        <p:spPr>
          <a:xfrm>
            <a:off x="252000" y="959222"/>
            <a:ext cx="11628452" cy="646331"/>
          </a:xfrm>
        </p:spPr>
        <p:txBody>
          <a:bodyPr/>
          <a:lstStyle/>
          <a:p>
            <a:r>
              <a:rPr lang="en-GB" dirty="0"/>
              <a:t>Precautions to be taken before conducting IR tests</a:t>
            </a:r>
          </a:p>
        </p:txBody>
      </p:sp>
      <p:sp>
        <p:nvSpPr>
          <p:cNvPr id="4" name="Content Placeholder 3">
            <a:extLst>
              <a:ext uri="{FF2B5EF4-FFF2-40B4-BE49-F238E27FC236}">
                <a16:creationId xmlns:a16="http://schemas.microsoft.com/office/drawing/2014/main" id="{767E64AD-FD9C-954A-A26C-ED2C5A9B4DAE}"/>
              </a:ext>
            </a:extLst>
          </p:cNvPr>
          <p:cNvSpPr>
            <a:spLocks noGrp="1"/>
          </p:cNvSpPr>
          <p:nvPr>
            <p:ph sz="quarter" idx="10"/>
          </p:nvPr>
        </p:nvSpPr>
        <p:spPr>
          <a:xfrm>
            <a:off x="360000" y="1800000"/>
            <a:ext cx="10086327" cy="4140000"/>
          </a:xfrm>
        </p:spPr>
        <p:txBody>
          <a:bodyPr/>
          <a:lstStyle/>
          <a:p>
            <a:pPr marL="380019" indent="-380019">
              <a:lnSpc>
                <a:spcPct val="100000"/>
              </a:lnSpc>
              <a:spcBef>
                <a:spcPts val="665"/>
              </a:spcBef>
              <a:buFont typeface="Arial" panose="020B0604020202020204" pitchFamily="34" charset="0"/>
              <a:buChar char="•"/>
            </a:pPr>
            <a:r>
              <a:rPr lang="en-GB" dirty="0">
                <a:cs typeface="Arial" panose="020B0604020202020204" pitchFamily="34" charset="0"/>
              </a:rPr>
              <a:t>Loop out the strappers of two-way lighting circuits </a:t>
            </a:r>
            <a:r>
              <a:rPr lang="en-GB" dirty="0"/>
              <a:t>or test in every switch combination</a:t>
            </a:r>
            <a:r>
              <a:rPr lang="en-GB" dirty="0">
                <a:cs typeface="Arial" panose="020B0604020202020204" pitchFamily="34" charset="0"/>
              </a:rPr>
              <a:t>.</a:t>
            </a:r>
          </a:p>
          <a:p>
            <a:pPr marL="380019" indent="-380019">
              <a:lnSpc>
                <a:spcPct val="100000"/>
              </a:lnSpc>
              <a:spcBef>
                <a:spcPts val="665"/>
              </a:spcBef>
              <a:buFont typeface="Arial" panose="020B0604020202020204" pitchFamily="34" charset="0"/>
              <a:buChar char="•"/>
            </a:pPr>
            <a:r>
              <a:rPr lang="en-GB" dirty="0">
                <a:cs typeface="Arial" panose="020B0604020202020204" pitchFamily="34" charset="0"/>
              </a:rPr>
              <a:t>Where connected equipment is likely to influence the measurement or result of the test, or be damaged, the test shall be done before the connection of such equipment.</a:t>
            </a:r>
          </a:p>
          <a:p>
            <a:pPr marL="380019" indent="-380019">
              <a:lnSpc>
                <a:spcPct val="100000"/>
              </a:lnSpc>
              <a:spcBef>
                <a:spcPts val="665"/>
              </a:spcBef>
              <a:buFont typeface="Arial" panose="020B0604020202020204" pitchFamily="34" charset="0"/>
              <a:buChar char="•"/>
            </a:pPr>
            <a:r>
              <a:rPr lang="en-GB" dirty="0">
                <a:cs typeface="Arial" panose="020B0604020202020204" pitchFamily="34" charset="0"/>
              </a:rPr>
              <a:t>The test should be made at the distribution board with the supply off.</a:t>
            </a:r>
          </a:p>
          <a:p>
            <a:pPr marL="380019" indent="-380019">
              <a:lnSpc>
                <a:spcPct val="100000"/>
              </a:lnSpc>
              <a:spcBef>
                <a:spcPts val="665"/>
              </a:spcBef>
              <a:buFont typeface="Arial" panose="020B0604020202020204" pitchFamily="34" charset="0"/>
              <a:buChar char="•"/>
            </a:pPr>
            <a:r>
              <a:rPr lang="en-GB" dirty="0">
                <a:cs typeface="Arial" panose="020B0604020202020204" pitchFamily="34" charset="0"/>
              </a:rPr>
              <a:t>When testing individual circuits, it is important to remove the fuse or open the circuit breaker of that circuit to ensure that no other circuit within the board influences the test value.</a:t>
            </a:r>
          </a:p>
          <a:p>
            <a:pPr algn="l">
              <a:lnSpc>
                <a:spcPct val="100000"/>
              </a:lnSpc>
            </a:pPr>
            <a:endParaRPr lang="en-GB" dirty="0"/>
          </a:p>
        </p:txBody>
      </p:sp>
    </p:spTree>
    <p:extLst>
      <p:ext uri="{BB962C8B-B14F-4D97-AF65-F5344CB8AC3E}">
        <p14:creationId xmlns:p14="http://schemas.microsoft.com/office/powerpoint/2010/main" val="2193493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4D75A-9918-C158-C254-CD6120C6466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E8BE675-2097-ABA2-8665-6F5220FB1098}"/>
              </a:ext>
            </a:extLst>
          </p:cNvPr>
          <p:cNvSpPr>
            <a:spLocks noGrp="1"/>
          </p:cNvSpPr>
          <p:nvPr>
            <p:ph type="title"/>
          </p:nvPr>
        </p:nvSpPr>
        <p:spPr>
          <a:xfrm>
            <a:off x="252000" y="959222"/>
            <a:ext cx="11628452" cy="646331"/>
          </a:xfrm>
        </p:spPr>
        <p:txBody>
          <a:bodyPr/>
          <a:lstStyle/>
          <a:p>
            <a:r>
              <a:rPr lang="en-GB" dirty="0"/>
              <a:t>Test voltages </a:t>
            </a:r>
          </a:p>
        </p:txBody>
      </p:sp>
      <p:sp>
        <p:nvSpPr>
          <p:cNvPr id="4" name="Content Placeholder 3">
            <a:extLst>
              <a:ext uri="{FF2B5EF4-FFF2-40B4-BE49-F238E27FC236}">
                <a16:creationId xmlns:a16="http://schemas.microsoft.com/office/drawing/2014/main" id="{D3ACC8E0-3EB6-8ACB-51D9-E1B761A47608}"/>
              </a:ext>
            </a:extLst>
          </p:cNvPr>
          <p:cNvSpPr>
            <a:spLocks noGrp="1"/>
          </p:cNvSpPr>
          <p:nvPr>
            <p:ph sz="quarter" idx="10"/>
          </p:nvPr>
        </p:nvSpPr>
        <p:spPr>
          <a:xfrm>
            <a:off x="360000" y="1800000"/>
            <a:ext cx="11628452" cy="4140000"/>
          </a:xfrm>
        </p:spPr>
        <p:txBody>
          <a:bodyPr/>
          <a:lstStyle/>
          <a:p>
            <a:pPr algn="l"/>
            <a:r>
              <a:rPr lang="en-GB" dirty="0"/>
              <a:t>The required test voltages and minimum insulation resistance values for circuits operating at various voltages:</a:t>
            </a:r>
          </a:p>
          <a:p>
            <a:pPr algn="l"/>
            <a:endParaRPr lang="en-GB" dirty="0"/>
          </a:p>
        </p:txBody>
      </p:sp>
      <p:graphicFrame>
        <p:nvGraphicFramePr>
          <p:cNvPr id="2" name="Table 1">
            <a:extLst>
              <a:ext uri="{FF2B5EF4-FFF2-40B4-BE49-F238E27FC236}">
                <a16:creationId xmlns:a16="http://schemas.microsoft.com/office/drawing/2014/main" id="{971D097E-6314-5D61-0D06-FBFFBAE0A8A1}"/>
              </a:ext>
            </a:extLst>
          </p:cNvPr>
          <p:cNvGraphicFramePr>
            <a:graphicFrameLocks noGrp="1"/>
          </p:cNvGraphicFramePr>
          <p:nvPr>
            <p:extLst>
              <p:ext uri="{D42A27DB-BD31-4B8C-83A1-F6EECF244321}">
                <p14:modId xmlns:p14="http://schemas.microsoft.com/office/powerpoint/2010/main" val="2252429760"/>
              </p:ext>
            </p:extLst>
          </p:nvPr>
        </p:nvGraphicFramePr>
        <p:xfrm>
          <a:off x="360000" y="2938969"/>
          <a:ext cx="11319382" cy="2781255"/>
        </p:xfrm>
        <a:graphic>
          <a:graphicData uri="http://schemas.openxmlformats.org/drawingml/2006/table">
            <a:tbl>
              <a:tblPr firstRow="1" bandRow="1">
                <a:tableStyleId>{8A107856-5554-42FB-B03E-39F5DBC370BA}</a:tableStyleId>
              </a:tblPr>
              <a:tblGrid>
                <a:gridCol w="4463791">
                  <a:extLst>
                    <a:ext uri="{9D8B030D-6E8A-4147-A177-3AD203B41FA5}">
                      <a16:colId xmlns:a16="http://schemas.microsoft.com/office/drawing/2014/main" val="20000"/>
                    </a:ext>
                  </a:extLst>
                </a:gridCol>
                <a:gridCol w="1987826">
                  <a:extLst>
                    <a:ext uri="{9D8B030D-6E8A-4147-A177-3AD203B41FA5}">
                      <a16:colId xmlns:a16="http://schemas.microsoft.com/office/drawing/2014/main" val="20001"/>
                    </a:ext>
                  </a:extLst>
                </a:gridCol>
                <a:gridCol w="4867765">
                  <a:extLst>
                    <a:ext uri="{9D8B030D-6E8A-4147-A177-3AD203B41FA5}">
                      <a16:colId xmlns:a16="http://schemas.microsoft.com/office/drawing/2014/main" val="2013088996"/>
                    </a:ext>
                  </a:extLst>
                </a:gridCol>
              </a:tblGrid>
              <a:tr h="837900">
                <a:tc>
                  <a:txBody>
                    <a:bodyPr/>
                    <a:lstStyle/>
                    <a:p>
                      <a:pPr algn="ctr"/>
                      <a:r>
                        <a:rPr lang="en-GB" sz="2200" dirty="0">
                          <a:solidFill>
                            <a:schemeClr val="tx1"/>
                          </a:solidFill>
                        </a:rPr>
                        <a:t>Circuit nominal voltage (V)</a:t>
                      </a:r>
                    </a:p>
                  </a:txBody>
                  <a:tcPr marL="121610" marR="121610" marT="60805" marB="60805">
                    <a:solidFill>
                      <a:schemeClr val="accent2">
                        <a:lumMod val="60000"/>
                        <a:lumOff val="40000"/>
                      </a:schemeClr>
                    </a:solidFill>
                  </a:tcPr>
                </a:tc>
                <a:tc>
                  <a:txBody>
                    <a:bodyPr/>
                    <a:lstStyle/>
                    <a:p>
                      <a:pPr algn="ctr"/>
                      <a:r>
                        <a:rPr lang="en-GB" sz="2200" dirty="0">
                          <a:solidFill>
                            <a:schemeClr val="tx1"/>
                          </a:solidFill>
                        </a:rPr>
                        <a:t>Test voltage</a:t>
                      </a:r>
                    </a:p>
                    <a:p>
                      <a:pPr algn="ctr"/>
                      <a:r>
                        <a:rPr lang="en-GB" sz="2200" dirty="0">
                          <a:solidFill>
                            <a:schemeClr val="tx1"/>
                          </a:solidFill>
                        </a:rPr>
                        <a:t>DC (V)</a:t>
                      </a:r>
                    </a:p>
                  </a:txBody>
                  <a:tcPr marL="121610" marR="121610" marT="60805" marB="60805">
                    <a:solidFill>
                      <a:schemeClr val="accent2">
                        <a:lumMod val="60000"/>
                        <a:lumOff val="40000"/>
                      </a:schemeClr>
                    </a:solidFill>
                  </a:tcPr>
                </a:tc>
                <a:tc>
                  <a:txBody>
                    <a:bodyPr/>
                    <a:lstStyle/>
                    <a:p>
                      <a:pPr algn="ctr"/>
                      <a:r>
                        <a:rPr lang="en-GB" sz="2200" dirty="0">
                          <a:solidFill>
                            <a:schemeClr val="tx1"/>
                          </a:solidFill>
                        </a:rPr>
                        <a:t>Minimum insulation resistance</a:t>
                      </a:r>
                    </a:p>
                    <a:p>
                      <a:pPr algn="ctr"/>
                      <a:r>
                        <a:rPr lang="en-GB" sz="2200" dirty="0">
                          <a:solidFill>
                            <a:schemeClr val="tx1"/>
                          </a:solidFill>
                        </a:rPr>
                        <a:t>MΩ</a:t>
                      </a:r>
                    </a:p>
                  </a:txBody>
                  <a:tcPr marL="121610" marR="121610" marT="60805" marB="60805">
                    <a:solidFill>
                      <a:schemeClr val="accent2">
                        <a:lumMod val="60000"/>
                        <a:lumOff val="40000"/>
                      </a:schemeClr>
                    </a:solidFill>
                  </a:tcPr>
                </a:tc>
                <a:extLst>
                  <a:ext uri="{0D108BD9-81ED-4DB2-BD59-A6C34878D82A}">
                    <a16:rowId xmlns:a16="http://schemas.microsoft.com/office/drawing/2014/main" val="10000"/>
                  </a:ext>
                </a:extLst>
              </a:tr>
              <a:tr h="432703">
                <a:tc>
                  <a:txBody>
                    <a:bodyPr/>
                    <a:lstStyle/>
                    <a:p>
                      <a:r>
                        <a:rPr lang="en-GB" sz="2200" dirty="0"/>
                        <a:t>SELV AND PELV</a:t>
                      </a:r>
                    </a:p>
                  </a:txBody>
                  <a:tcPr marL="121610" marR="121610" marT="60805" marB="60805"/>
                </a:tc>
                <a:tc>
                  <a:txBody>
                    <a:bodyPr/>
                    <a:lstStyle/>
                    <a:p>
                      <a:pPr algn="ctr"/>
                      <a:r>
                        <a:rPr lang="en-GB" sz="2200" dirty="0"/>
                        <a:t>250</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0.5</a:t>
                      </a:r>
                    </a:p>
                  </a:txBody>
                  <a:tcPr marL="121610" marR="121610" marT="60805" marB="60805"/>
                </a:tc>
                <a:extLst>
                  <a:ext uri="{0D108BD9-81ED-4DB2-BD59-A6C34878D82A}">
                    <a16:rowId xmlns:a16="http://schemas.microsoft.com/office/drawing/2014/main" val="10001"/>
                  </a:ext>
                </a:extLst>
              </a:tr>
              <a:tr h="750233">
                <a:tc>
                  <a:txBody>
                    <a:bodyPr/>
                    <a:lstStyle/>
                    <a:p>
                      <a:r>
                        <a:rPr lang="en-GB" sz="2200" dirty="0"/>
                        <a:t>Up to and including 500V with the exception of the above systems</a:t>
                      </a:r>
                    </a:p>
                  </a:txBody>
                  <a:tcPr marL="121610" marR="121610" marT="60805" marB="60805"/>
                </a:tc>
                <a:tc>
                  <a:txBody>
                    <a:bodyPr/>
                    <a:lstStyle/>
                    <a:p>
                      <a:pPr algn="ctr"/>
                      <a:r>
                        <a:rPr lang="en-GB" sz="2200" dirty="0"/>
                        <a:t>500</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1.0</a:t>
                      </a:r>
                    </a:p>
                  </a:txBody>
                  <a:tcPr marL="121610" marR="121610" marT="60805" marB="60805"/>
                </a:tc>
                <a:extLst>
                  <a:ext uri="{0D108BD9-81ED-4DB2-BD59-A6C34878D82A}">
                    <a16:rowId xmlns:a16="http://schemas.microsoft.com/office/drawing/2014/main" val="10002"/>
                  </a:ext>
                </a:extLst>
              </a:tr>
              <a:tr h="694295">
                <a:tc>
                  <a:txBody>
                    <a:bodyPr/>
                    <a:lstStyle/>
                    <a:p>
                      <a:r>
                        <a:rPr lang="en-GB" sz="2200" dirty="0"/>
                        <a:t>Above 500V</a:t>
                      </a:r>
                    </a:p>
                  </a:txBody>
                  <a:tcPr marL="121610" marR="121610" marT="60805" marB="60805"/>
                </a:tc>
                <a:tc>
                  <a:txBody>
                    <a:bodyPr/>
                    <a:lstStyle/>
                    <a:p>
                      <a:pPr algn="ctr"/>
                      <a:r>
                        <a:rPr lang="en-GB" sz="2200" dirty="0"/>
                        <a:t>1000</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1.0</a:t>
                      </a:r>
                    </a:p>
                  </a:txBody>
                  <a:tcPr marL="121610" marR="121610" marT="60805" marB="60805"/>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32988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8799C-C197-B0E8-55F0-5DF7B2BBD8A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F0D6A4D-FB16-6717-A0C9-3BBD2931CFE9}"/>
              </a:ext>
            </a:extLst>
          </p:cNvPr>
          <p:cNvSpPr>
            <a:spLocks noGrp="1"/>
          </p:cNvSpPr>
          <p:nvPr>
            <p:ph type="title"/>
          </p:nvPr>
        </p:nvSpPr>
        <p:spPr>
          <a:xfrm>
            <a:off x="252000" y="959222"/>
            <a:ext cx="11628452" cy="646331"/>
          </a:xfrm>
        </p:spPr>
        <p:txBody>
          <a:bodyPr/>
          <a:lstStyle/>
          <a:p>
            <a:r>
              <a:rPr lang="en-GB" dirty="0"/>
              <a:t>Methods of testing insulation resistance</a:t>
            </a:r>
          </a:p>
        </p:txBody>
      </p:sp>
      <p:sp>
        <p:nvSpPr>
          <p:cNvPr id="4" name="Content Placeholder 3">
            <a:extLst>
              <a:ext uri="{FF2B5EF4-FFF2-40B4-BE49-F238E27FC236}">
                <a16:creationId xmlns:a16="http://schemas.microsoft.com/office/drawing/2014/main" id="{5EF4DCD6-9621-D19B-7790-002E5D52C054}"/>
              </a:ext>
            </a:extLst>
          </p:cNvPr>
          <p:cNvSpPr>
            <a:spLocks noGrp="1"/>
          </p:cNvSpPr>
          <p:nvPr>
            <p:ph sz="quarter" idx="10"/>
          </p:nvPr>
        </p:nvSpPr>
        <p:spPr>
          <a:xfrm>
            <a:off x="360000" y="1800000"/>
            <a:ext cx="10377273" cy="4140000"/>
          </a:xfrm>
        </p:spPr>
        <p:txBody>
          <a:bodyPr/>
          <a:lstStyle/>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Insulation resistance testing is a fundamental test for inspectors.</a:t>
            </a:r>
          </a:p>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Often, on larger construction sites, cables are insulation-resistant tested during various stages of installation to prove their integrity.</a:t>
            </a:r>
          </a:p>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Retesting cables and equipment for insulation resistance as part of initial verification and during construction is always preferred. </a:t>
            </a:r>
          </a:p>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BS 7671 permits reducing the test voltage applied to circuits following equipment connection to </a:t>
            </a:r>
            <a:r>
              <a:rPr lang="en-GB" dirty="0">
                <a:solidFill>
                  <a:srgbClr val="000000"/>
                </a:solidFill>
                <a:cs typeface="Arial" panose="020B0604020202020204" pitchFamily="34" charset="0"/>
              </a:rPr>
              <a:t>250V DC, provided that cables were tested at 500V DC before connection.</a:t>
            </a:r>
          </a:p>
        </p:txBody>
      </p:sp>
    </p:spTree>
    <p:extLst>
      <p:ext uri="{BB962C8B-B14F-4D97-AF65-F5344CB8AC3E}">
        <p14:creationId xmlns:p14="http://schemas.microsoft.com/office/powerpoint/2010/main" val="2018849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C9329-11E5-AF3B-120E-0CC88D1A0D1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4B48D3B-BBB7-433A-3A01-DA94DC657B55}"/>
              </a:ext>
            </a:extLst>
          </p:cNvPr>
          <p:cNvSpPr>
            <a:spLocks noGrp="1"/>
          </p:cNvSpPr>
          <p:nvPr>
            <p:ph type="title"/>
          </p:nvPr>
        </p:nvSpPr>
        <p:spPr>
          <a:xfrm>
            <a:off x="252000" y="959222"/>
            <a:ext cx="11628452" cy="646331"/>
          </a:xfrm>
        </p:spPr>
        <p:txBody>
          <a:bodyPr/>
          <a:lstStyle/>
          <a:p>
            <a:r>
              <a:rPr lang="en-GB" dirty="0"/>
              <a:t>Methods of testing insulation resistance: continued</a:t>
            </a:r>
          </a:p>
        </p:txBody>
      </p:sp>
      <p:sp>
        <p:nvSpPr>
          <p:cNvPr id="4" name="Content Placeholder 3">
            <a:extLst>
              <a:ext uri="{FF2B5EF4-FFF2-40B4-BE49-F238E27FC236}">
                <a16:creationId xmlns:a16="http://schemas.microsoft.com/office/drawing/2014/main" id="{442E8178-60EA-3AA4-000A-A9B1D79EA301}"/>
              </a:ext>
            </a:extLst>
          </p:cNvPr>
          <p:cNvSpPr>
            <a:spLocks noGrp="1"/>
          </p:cNvSpPr>
          <p:nvPr>
            <p:ph sz="quarter" idx="10"/>
          </p:nvPr>
        </p:nvSpPr>
        <p:spPr>
          <a:xfrm>
            <a:off x="360000" y="1800000"/>
            <a:ext cx="9850800" cy="4140000"/>
          </a:xfrm>
        </p:spPr>
        <p:txBody>
          <a:bodyPr/>
          <a:lstStyle/>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Circuits can be tested individually or as a whole on less complex installations.</a:t>
            </a:r>
          </a:p>
          <a:p>
            <a:pPr marL="342900" indent="-342900">
              <a:lnSpc>
                <a:spcPct val="100000"/>
              </a:lnSpc>
              <a:spcBef>
                <a:spcPts val="1330"/>
              </a:spcBef>
              <a:buFont typeface="Arial" panose="020B0604020202020204" pitchFamily="34" charset="0"/>
              <a:buChar char="•"/>
            </a:pPr>
            <a:r>
              <a:rPr lang="en-GB" dirty="0">
                <a:solidFill>
                  <a:srgbClr val="000000"/>
                </a:solidFill>
                <a:cs typeface="Arial" panose="020B0604020202020204" pitchFamily="34" charset="0"/>
              </a:rPr>
              <a:t>Tests are made between live conductors and live conductors and earth, with the earth being connected to the earthing arrangement.</a:t>
            </a:r>
          </a:p>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The purpose of the test is to ensure that there are no circuits between live conductors and live conductors and earth. </a:t>
            </a:r>
          </a:p>
          <a:p>
            <a:pPr marL="342900" indent="-342900">
              <a:lnSpc>
                <a:spcPct val="100000"/>
              </a:lnSpc>
              <a:spcBef>
                <a:spcPts val="1330"/>
              </a:spcBef>
              <a:buFont typeface="Arial" panose="020B0604020202020204" pitchFamily="34" charset="0"/>
              <a:buChar char="•"/>
            </a:pPr>
            <a:r>
              <a:rPr lang="en-GB" dirty="0">
                <a:cs typeface="Arial" panose="020B0604020202020204" pitchFamily="34" charset="0"/>
              </a:rPr>
              <a:t>This will verify that the insulation around the conductors is in good order and that the wiring is free of errors before it is energised.</a:t>
            </a:r>
          </a:p>
          <a:p>
            <a:pPr algn="l">
              <a:lnSpc>
                <a:spcPct val="100000"/>
              </a:lnSpc>
            </a:pPr>
            <a:endParaRPr lang="en-GB" dirty="0"/>
          </a:p>
        </p:txBody>
      </p:sp>
    </p:spTree>
    <p:extLst>
      <p:ext uri="{BB962C8B-B14F-4D97-AF65-F5344CB8AC3E}">
        <p14:creationId xmlns:p14="http://schemas.microsoft.com/office/powerpoint/2010/main" val="3506788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D8C23-8308-CE0B-53AC-D0DEA7E6CE0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8AD2298-D849-D02A-E417-1F9DBF8DAA15}"/>
              </a:ext>
            </a:extLst>
          </p:cNvPr>
          <p:cNvSpPr>
            <a:spLocks noGrp="1"/>
          </p:cNvSpPr>
          <p:nvPr>
            <p:ph type="title"/>
          </p:nvPr>
        </p:nvSpPr>
        <p:spPr>
          <a:xfrm>
            <a:off x="252000" y="959222"/>
            <a:ext cx="11628452" cy="646331"/>
          </a:xfrm>
        </p:spPr>
        <p:txBody>
          <a:bodyPr/>
          <a:lstStyle/>
          <a:p>
            <a:r>
              <a:rPr lang="en-GB" dirty="0"/>
              <a:t>Insulation resistance tests</a:t>
            </a:r>
          </a:p>
        </p:txBody>
      </p:sp>
      <p:sp>
        <p:nvSpPr>
          <p:cNvPr id="7" name="Content Placeholder 6">
            <a:extLst>
              <a:ext uri="{FF2B5EF4-FFF2-40B4-BE49-F238E27FC236}">
                <a16:creationId xmlns:a16="http://schemas.microsoft.com/office/drawing/2014/main" id="{7D1BD246-B97F-9B98-72CB-27F254F44996}"/>
              </a:ext>
            </a:extLst>
          </p:cNvPr>
          <p:cNvSpPr>
            <a:spLocks noGrp="1"/>
          </p:cNvSpPr>
          <p:nvPr>
            <p:ph sz="quarter" idx="10"/>
          </p:nvPr>
        </p:nvSpPr>
        <p:spPr>
          <a:xfrm>
            <a:off x="360000" y="1800000"/>
            <a:ext cx="9668959" cy="4140000"/>
          </a:xfrm>
        </p:spPr>
        <p:txBody>
          <a:bodyPr/>
          <a:lstStyle/>
          <a:p>
            <a:r>
              <a:rPr lang="en-GB" dirty="0"/>
              <a:t>1. Insulation resistance test of the whole installation at the same time.</a:t>
            </a:r>
          </a:p>
          <a:p>
            <a:r>
              <a:rPr lang="en-GB" dirty="0"/>
              <a:t>2. Insulation resistance test between line conductors of a circuit.</a:t>
            </a:r>
          </a:p>
          <a:p>
            <a:r>
              <a:rPr lang="en-GB" dirty="0"/>
              <a:t>3. Insulation resistance test between line conductors and earth.</a:t>
            </a:r>
          </a:p>
        </p:txBody>
      </p:sp>
    </p:spTree>
    <p:extLst>
      <p:ext uri="{BB962C8B-B14F-4D97-AF65-F5344CB8AC3E}">
        <p14:creationId xmlns:p14="http://schemas.microsoft.com/office/powerpoint/2010/main" val="39347627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79BDBE-611B-4D47-9C3B-49B6867448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041F6D-BBDE-4B15-9860-57A05AB8973C}">
  <ds:schemaRefs>
    <ds:schemaRef ds:uri="http://purl.org/dc/elements/1.1/"/>
    <ds:schemaRef ds:uri="http://purl.org/dc/terms/"/>
    <ds:schemaRef ds:uri="01e15224-84b2-4570-bdea-a67bb94d092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7c04300a-231c-4281-9146-a98f6f4a7aff"/>
    <ds:schemaRef ds:uri="http://www.w3.org/XML/1998/namespace"/>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17175</TotalTime>
  <Words>1351</Words>
  <Application>Microsoft Office PowerPoint</Application>
  <PresentationFormat>Custom</PresentationFormat>
  <Paragraphs>139</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2_Default Design</vt:lpstr>
      <vt:lpstr>PowerPoint Presentation</vt:lpstr>
      <vt:lpstr>Introduction</vt:lpstr>
      <vt:lpstr>Objectives</vt:lpstr>
      <vt:lpstr>Precautions to be taken before conducting IR tests</vt:lpstr>
      <vt:lpstr>Precautions to be taken before conducting IR tests</vt:lpstr>
      <vt:lpstr>Test voltages </vt:lpstr>
      <vt:lpstr>Methods of testing insulation resistance</vt:lpstr>
      <vt:lpstr>Methods of testing insulation resistance: continued</vt:lpstr>
      <vt:lpstr>Insulation resistance tests</vt:lpstr>
      <vt:lpstr>How cable length affects insulation resistance values</vt:lpstr>
      <vt:lpstr>How length affects insulation resistance values</vt:lpstr>
      <vt:lpstr>Insulation resistance values for parallel circuits</vt:lpstr>
      <vt:lpstr>What is illumination and why does it matter?</vt:lpstr>
      <vt:lpstr>Cables connected in parallel</vt:lpstr>
      <vt:lpstr>When insulation resistance readings are too low</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48</cp:revision>
  <dcterms:created xsi:type="dcterms:W3CDTF">2025-04-15T10:44:23Z</dcterms:created>
  <dcterms:modified xsi:type="dcterms:W3CDTF">2025-10-30T13:36:59Z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