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25"/>
  </p:notesMasterIdLst>
  <p:handoutMasterIdLst>
    <p:handoutMasterId r:id="rId26"/>
  </p:handoutMasterIdLst>
  <p:sldIdLst>
    <p:sldId id="462" r:id="rId5"/>
    <p:sldId id="840" r:id="rId6"/>
    <p:sldId id="837" r:id="rId7"/>
    <p:sldId id="867" r:id="rId8"/>
    <p:sldId id="884" r:id="rId9"/>
    <p:sldId id="879" r:id="rId10"/>
    <p:sldId id="876" r:id="rId11"/>
    <p:sldId id="877" r:id="rId12"/>
    <p:sldId id="878" r:id="rId13"/>
    <p:sldId id="868" r:id="rId14"/>
    <p:sldId id="869" r:id="rId15"/>
    <p:sldId id="875" r:id="rId16"/>
    <p:sldId id="870" r:id="rId17"/>
    <p:sldId id="871" r:id="rId18"/>
    <p:sldId id="880" r:id="rId19"/>
    <p:sldId id="882" r:id="rId20"/>
    <p:sldId id="883" r:id="rId21"/>
    <p:sldId id="872" r:id="rId22"/>
    <p:sldId id="838" r:id="rId23"/>
    <p:sldId id="512" r:id="rId24"/>
  </p:sldIdLst>
  <p:sldSz cx="12239625" cy="6840538"/>
  <p:notesSz cx="6858000" cy="9144000"/>
  <p:custDataLst>
    <p:tags r:id="rId2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932204-F0BA-0132-6699-423C630CB3FF}" name="Mark Thirlwell" initials="MT" userId="S::mark.thirlwell@eal.org.uk::0eea46bc-1a08-4dae-8290-d9217da89020" providerId="AD"/>
  <p188:author id="{84740FD1-6799-8D34-8EDB-C569EE671D9D}" name="John Calleja" initials="JC" userId="8c83955f4e64923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D09E42-BB29-43C7-BA1E-868CABC59B40}" v="1" dt="2025-10-28T11:52:44.349"/>
    <p1510:client id="{DF6A3E8B-B0D1-3CD4-705C-A0D66FB5A4D6}" v="4" dt="2025-10-30T10:15:48.0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4"/>
    <p:restoredTop sz="74109"/>
  </p:normalViewPr>
  <p:slideViewPr>
    <p:cSldViewPr snapToGrid="0">
      <p:cViewPr varScale="1">
        <p:scale>
          <a:sx n="82" d="100"/>
          <a:sy n="82" d="100"/>
        </p:scale>
        <p:origin x="1770" y="84"/>
      </p:cViewPr>
      <p:guideLst>
        <p:guide orient="horz" pos="2155"/>
        <p:guide pos="3855"/>
      </p:guideLst>
    </p:cSldViewPr>
  </p:slideViewPr>
  <p:notesTextViewPr>
    <p:cViewPr>
      <p:scale>
        <a:sx n="120" d="100"/>
        <a:sy n="12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0-28T11:52:48.113" v="8" actId="1076"/>
      <pc:docMkLst>
        <pc:docMk/>
      </pc:docMkLst>
      <pc:sldChg chg="addSp modSp mod">
        <pc:chgData name="Hazell, Danielle" userId="16322be0-50ef-46ff-b0c0-d304bc10d5d2" providerId="ADAL" clId="{E6D12E1F-DF63-450C-A9ED-E72C5F6C045B}" dt="2025-10-28T11:52:48.113" v="8" actId="1076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0-28T11:52:48.113" v="8" actId="1076"/>
          <ac:spMkLst>
            <pc:docMk/>
            <pc:sldMk cId="2402489006" sldId="512"/>
            <ac:spMk id="2" creationId="{0EBA0D3D-1A82-2DB2-9D4F-A8AFFB6242C5}"/>
          </ac:spMkLst>
        </pc:spChg>
        <pc:spChg chg="mod">
          <ac:chgData name="Hazell, Danielle" userId="16322be0-50ef-46ff-b0c0-d304bc10d5d2" providerId="ADAL" clId="{E6D12E1F-DF63-450C-A9ED-E72C5F6C045B}" dt="2025-10-28T11:52:43.817" v="6" actId="1076"/>
          <ac:spMkLst>
            <pc:docMk/>
            <pc:sldMk cId="2402489006" sldId="512"/>
            <ac:spMk id="3" creationId="{C100DF00-DDB1-9E17-D96C-C839324D3C8E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0-17T12:45:03.076" v="5" actId="1076"/>
        <pc:sldMasterMkLst>
          <pc:docMk/>
          <pc:sldMasterMk cId="1337350340" sldId="2147483661"/>
        </pc:sldMasterMkLst>
        <pc:spChg chg="add mod">
          <ac:chgData name="Hazell, Danielle" userId="16322be0-50ef-46ff-b0c0-d304bc10d5d2" providerId="ADAL" clId="{E6D12E1F-DF63-450C-A9ED-E72C5F6C045B}" dt="2025-10-17T12:45:03.076" v="5" actId="1076"/>
          <ac:spMkLst>
            <pc:docMk/>
            <pc:sldMasterMk cId="1337350340" sldId="2147483661"/>
            <ac:spMk id="2" creationId="{4987E8D9-377B-AB1D-8A32-2882D85AB09F}"/>
          </ac:spMkLst>
        </pc:spChg>
        <pc:spChg chg="add mod">
          <ac:chgData name="Hazell, Danielle" userId="16322be0-50ef-46ff-b0c0-d304bc10d5d2" providerId="ADAL" clId="{E6D12E1F-DF63-450C-A9ED-E72C5F6C045B}" dt="2025-10-17T12:45:03.076" v="5" actId="1076"/>
          <ac:spMkLst>
            <pc:docMk/>
            <pc:sldMasterMk cId="1337350340" sldId="2147483661"/>
            <ac:spMk id="5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2:45:03.076" v="5" actId="1076"/>
          <ac:picMkLst>
            <pc:docMk/>
            <pc:sldMasterMk cId="1337350340" sldId="2147483661"/>
            <ac:picMk id="4" creationId="{4D501824-D9B0-C525-F662-3787B202B144}"/>
          </ac:picMkLst>
        </pc:picChg>
        <pc:picChg chg="add mod">
          <ac:chgData name="Hazell, Danielle" userId="16322be0-50ef-46ff-b0c0-d304bc10d5d2" providerId="ADAL" clId="{E6D12E1F-DF63-450C-A9ED-E72C5F6C045B}" dt="2025-10-17T12:45:03.076" v="5" actId="1076"/>
          <ac:picMkLst>
            <pc:docMk/>
            <pc:sldMasterMk cId="1337350340" sldId="2147483661"/>
            <ac:picMk id="7" creationId="{9F3B6811-98F9-78F6-2493-AACB6F69F7B0}"/>
          </ac:picMkLst>
        </pc:picChg>
        <pc:picChg chg="add mod">
          <ac:chgData name="Hazell, Danielle" userId="16322be0-50ef-46ff-b0c0-d304bc10d5d2" providerId="ADAL" clId="{E6D12E1F-DF63-450C-A9ED-E72C5F6C045B}" dt="2025-10-17T12:45:03.076" v="5" actId="1076"/>
          <ac:picMkLst>
            <pc:docMk/>
            <pc:sldMasterMk cId="1337350340" sldId="2147483661"/>
            <ac:picMk id="13" creationId="{03A5C67B-1442-75DD-1FD1-C13DC74E618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 modMainMaster">
      <pc:chgData name="Bonita Searle-Barnes" userId="e782127f-826a-4a83-a372-afedaa2e0d4f" providerId="ADAL" clId="{FA3BD239-4B9A-4CBA-8CF5-F7BFBEA885D5}" dt="2025-10-14T12:01:24.755" v="31" actId="114"/>
      <pc:docMkLst>
        <pc:docMk/>
      </pc:docMkLst>
      <pc:sldChg chg="modSp mod">
        <pc:chgData name="Bonita Searle-Barnes" userId="e782127f-826a-4a83-a372-afedaa2e0d4f" providerId="ADAL" clId="{FA3BD239-4B9A-4CBA-8CF5-F7BFBEA885D5}" dt="2025-10-14T10:53:50.225" v="30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14T10:53:50.225" v="30" actId="20577"/>
          <ac:spMkLst>
            <pc:docMk/>
            <pc:sldMk cId="3661908118" sldId="837"/>
            <ac:spMk id="4" creationId="{BBFFC9DD-99F6-E5CA-5CF5-B1C6B4D6BBC1}"/>
          </ac:spMkLst>
        </pc:spChg>
      </pc:sldChg>
      <pc:sldMasterChg chg="modSp mod">
        <pc:chgData name="Bonita Searle-Barnes" userId="e782127f-826a-4a83-a372-afedaa2e0d4f" providerId="ADAL" clId="{FA3BD239-4B9A-4CBA-8CF5-F7BFBEA885D5}" dt="2025-10-14T12:01:24.755" v="31" actId="114"/>
        <pc:sldMasterMkLst>
          <pc:docMk/>
          <pc:sldMasterMk cId="1337350340" sldId="2147483661"/>
        </pc:sldMasterMkLst>
      </pc:sldMasterChg>
    </pc:docChg>
  </pc:docChgLst>
  <pc:docChgLst>
    <pc:chgData name="Andrasko, Rhiannon" userId="S::rhiannon.andrasko@wjec.co.uk::15be4c62-2de6-4343-a7f4-3c209826edd1" providerId="AD" clId="Web-{DF6A3E8B-B0D1-3CD4-705C-A0D66FB5A4D6}"/>
    <pc:docChg chg="modSld">
      <pc:chgData name="Andrasko, Rhiannon" userId="S::rhiannon.andrasko@wjec.co.uk::15be4c62-2de6-4343-a7f4-3c209826edd1" providerId="AD" clId="Web-{DF6A3E8B-B0D1-3CD4-705C-A0D66FB5A4D6}" dt="2025-10-30T10:17:46.514" v="23"/>
      <pc:docMkLst>
        <pc:docMk/>
      </pc:docMkLst>
      <pc:sldChg chg="modNotes">
        <pc:chgData name="Andrasko, Rhiannon" userId="S::rhiannon.andrasko@wjec.co.uk::15be4c62-2de6-4343-a7f4-3c209826edd1" providerId="AD" clId="Web-{DF6A3E8B-B0D1-3CD4-705C-A0D66FB5A4D6}" dt="2025-10-30T09:58:16.720" v="3"/>
        <pc:sldMkLst>
          <pc:docMk/>
          <pc:sldMk cId="4139293381" sldId="462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09:59:12.956" v="8"/>
        <pc:sldMkLst>
          <pc:docMk/>
          <pc:sldMk cId="1696455459" sldId="867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14:02.870" v="16"/>
        <pc:sldMkLst>
          <pc:docMk/>
          <pc:sldMk cId="1685848937" sldId="869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17:46.514" v="23"/>
        <pc:sldMkLst>
          <pc:docMk/>
          <pc:sldMk cId="1373196509" sldId="872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14:10.432" v="18"/>
        <pc:sldMkLst>
          <pc:docMk/>
          <pc:sldMk cId="1983714103" sldId="875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09:28.206" v="13"/>
        <pc:sldMkLst>
          <pc:docMk/>
          <pc:sldMk cId="2608455076" sldId="876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12:24.180" v="14"/>
        <pc:sldMkLst>
          <pc:docMk/>
          <pc:sldMk cId="2226123682" sldId="878"/>
        </pc:sldMkLst>
      </pc:sldChg>
      <pc:sldChg chg="modNotes">
        <pc:chgData name="Andrasko, Rhiannon" userId="S::rhiannon.andrasko@wjec.co.uk::15be4c62-2de6-4343-a7f4-3c209826edd1" providerId="AD" clId="Web-{DF6A3E8B-B0D1-3CD4-705C-A0D66FB5A4D6}" dt="2025-10-30T10:00:41.926" v="11"/>
        <pc:sldMkLst>
          <pc:docMk/>
          <pc:sldMk cId="1842086053" sldId="879"/>
        </pc:sldMkLst>
      </pc:sldChg>
      <pc:sldChg chg="modSp">
        <pc:chgData name="Andrasko, Rhiannon" userId="S::rhiannon.andrasko@wjec.co.uk::15be4c62-2de6-4343-a7f4-3c209826edd1" providerId="AD" clId="Web-{DF6A3E8B-B0D1-3CD4-705C-A0D66FB5A4D6}" dt="2025-10-30T10:15:46.434" v="19" actId="20577"/>
        <pc:sldMkLst>
          <pc:docMk/>
          <pc:sldMk cId="4272854376" sldId="880"/>
        </pc:sldMkLst>
        <pc:spChg chg="mod">
          <ac:chgData name="Andrasko, Rhiannon" userId="S::rhiannon.andrasko@wjec.co.uk::15be4c62-2de6-4343-a7f4-3c209826edd1" providerId="AD" clId="Web-{DF6A3E8B-B0D1-3CD4-705C-A0D66FB5A4D6}" dt="2025-10-30T10:15:46.434" v="19" actId="20577"/>
          <ac:spMkLst>
            <pc:docMk/>
            <pc:sldMk cId="4272854376" sldId="880"/>
            <ac:spMk id="3" creationId="{0ECB0429-528E-D365-1210-89C0CDD83278}"/>
          </ac:spMkLst>
        </pc:spChg>
      </pc:sldChg>
      <pc:sldChg chg="modNotes">
        <pc:chgData name="Andrasko, Rhiannon" userId="S::rhiannon.andrasko@wjec.co.uk::15be4c62-2de6-4343-a7f4-3c209826edd1" providerId="AD" clId="Web-{DF6A3E8B-B0D1-3CD4-705C-A0D66FB5A4D6}" dt="2025-10-30T10:16:34.951" v="22"/>
        <pc:sldMkLst>
          <pc:docMk/>
          <pc:sldMk cId="2933811615" sldId="8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rical.theiet.org/wiring-matters/years/2025/105-may-2025/minimizing-unnecessary-live-testing-for-initial-verification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lectrical.theiet.org/wiring-matters/years/2019/78-november-2019/fire-stopping/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rical.theiet.org/wiring-matters/years/2020/79-march-2020/getting-important-labelling-right-leaves-a-lasting-impression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rical.theiet.org/bs-7671/model-forms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rical.theiet.org/courses-resources-and-career/forms-and-downloads/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  <a:hlinkClick r:id="rId3"/>
              </a:rPr>
              <a:t>https://electrical.theiet.org/wiring-matters/years/2025/105-may-2025/minimizing-unnecessary-live-testing-for-initial-verification/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  <a:p>
            <a:r>
              <a:rPr lang="en-US" dirty="0">
                <a:latin typeface="Arial"/>
                <a:ea typeface="ＭＳ Ｐゴシック"/>
                <a:cs typeface="Arial"/>
                <a:hlinkClick r:id="rId4"/>
              </a:rPr>
              <a:t>https://electrical.theiet.org/wiring-matters/years/2019/78-november-2019/fire-stopping/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22EB4-7D70-763D-52C3-59AD54299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4BE294-9F86-68CF-5F2D-BE4B594C8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82E000-0AF3-3837-6C1C-F8B15EEDDB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 to BS 7671 Section 641 and Guidance Note 3, Chapter 2. Discuss that this stage does not involve any test instruments, it is entirely visual and tactile.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16FF8-B194-FD0D-F529-1ABBE9809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546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BFEF8-B3B8-602C-769A-16D8F88D5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3606F2-797E-ECA1-E2DC-4C5E07FA22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947EA6-2A71-1A3C-3C7C-EB5576B87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GN3 section 2.5.2 comments on individual items to be inspected.</a:t>
            </a:r>
          </a:p>
          <a:p>
            <a:r>
              <a:rPr lang="en-US" dirty="0"/>
              <a:t>Use PB7671 Reg 642</a:t>
            </a:r>
          </a:p>
          <a:p>
            <a:r>
              <a:rPr lang="en-US" dirty="0"/>
              <a:t>Encourage learners to visually assess installations, show examples of items to be inspected which do not meet standards.</a:t>
            </a:r>
          </a:p>
          <a:p>
            <a:r>
              <a:rPr lang="en-US" dirty="0">
                <a:latin typeface="Arial"/>
                <a:ea typeface="ＭＳ Ｐゴシック"/>
                <a:cs typeface="Arial"/>
                <a:hlinkClick r:id="rId3"/>
              </a:rPr>
              <a:t>https://electrical.theiet.org/wiring-matters/years/2020/79-march-2020/getting-important-labelling-right-leaves-a-lasting-impression/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279DB-D060-CAA7-D540-B32D72377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492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03A47-4B5D-F925-53D4-B8EB798FB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2D9378-B7D9-ECBB-64D1-FBEF151780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42312D-A03D-B971-DF51-A4D71924CD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  <a:hlinkClick r:id="rId3"/>
              </a:rPr>
              <a:t>https://electrical.theiet.org/bs-7671/model-forms/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FB537-3FDF-83D2-04A3-C1D80E7D13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8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20A5E-D3F3-CF22-B15D-08EC8B852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EDB850-8E2C-3AB8-150F-EAC7976F05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923D5B-F89E-1E41-6FDD-8AAF548B02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Reinforce that these two documents must be used together. GN3 is essential for planning inspections and understanding what to look for. Mention that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BS 7671 describes what must be done</a:t>
            </a:r>
            <a:r>
              <a:rPr lang="en-US" dirty="0"/>
              <a:t>, GN3 helps with how.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123797-1C16-4065-9C33-ED52210F0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008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56BD0-9246-510F-9022-EFF3B80A9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B360B-6364-CD83-D7D1-0183A92F02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5B8A5F-E148-B16F-9983-68A0DABA9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these documents are legally important and must be retained.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E0AA6-7AE2-D579-C62D-129ED36A75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53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558E8-BF68-A6EE-A011-44230EAED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27BDDC-582A-29B3-EF8D-23CEB1176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AB48E2-3B1B-F9C2-67C1-5037583C35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2A48B-8818-85A6-B765-A94B47E2C8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361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AB182-08DA-A359-C403-3D0B67F4A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15DD70-481E-BA0D-A3FB-730A63CC0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47474D-83BD-EC2D-5119-F333AB806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Show the various forms to learners: </a:t>
            </a:r>
            <a:r>
              <a:rPr lang="en-US" dirty="0">
                <a:latin typeface="Arial"/>
                <a:ea typeface="ＭＳ Ｐゴシック"/>
                <a:cs typeface="Arial"/>
                <a:hlinkClick r:id="rId3"/>
              </a:rPr>
              <a:t>https://electrical.theiet.org/courses-resources-and-career/forms-and-downloads/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2A23EE-2EFE-61EA-0C22-37AEEF4F21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9983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6D9BE-4D26-41B0-1F46-F50D3289B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7A5E27-2134-56F8-34D5-65B5B62D6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0DB874-8376-F06C-6A57-1BEBD5001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D2747-8F3C-595E-2D1B-6ADC8B829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29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BB0A5-4271-5085-4096-611083581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A055CC-B5ED-0632-ABD7-AF05709B5B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844737-0052-CE55-D24B-8311B3CB9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Tie this back to BS 7671 Regulation 514.9 and Guidance Note 3. </a:t>
            </a:r>
            <a:r>
              <a:rPr lang="en-GB">
                <a:latin typeface="Arial"/>
                <a:ea typeface="ＭＳ Ｐゴシック"/>
                <a:cs typeface="Arial"/>
              </a:rPr>
              <a:t>Emphasise</a:t>
            </a:r>
            <a:r>
              <a:rPr lang="en-US" dirty="0">
                <a:latin typeface="Arial"/>
                <a:ea typeface="ＭＳ Ｐゴシック"/>
                <a:cs typeface="Arial"/>
              </a:rPr>
              <a:t> the importance of providing clear, usable information to the building owner or operator. This forms part of the completion and compliance process.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676F3-C8E4-BA87-D53F-ADCAC71C02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442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335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952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40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Initial verification is a mandatory process for all new installations and significant alterations.</a:t>
            </a:r>
          </a:p>
          <a:p>
            <a:r>
              <a:rPr lang="en-US" dirty="0">
                <a:latin typeface="Arial"/>
                <a:ea typeface="ＭＳ Ｐゴシック"/>
                <a:cs typeface="Arial"/>
              </a:rPr>
              <a:t>Stress that this is before </a:t>
            </a:r>
            <a:r>
              <a:rPr lang="en-GB" dirty="0">
                <a:latin typeface="Arial"/>
                <a:ea typeface="ＭＳ Ｐゴシック"/>
                <a:cs typeface="Arial"/>
              </a:rPr>
              <a:t>energisation</a:t>
            </a:r>
            <a:r>
              <a:rPr lang="en-US" dirty="0">
                <a:latin typeface="Arial"/>
                <a:ea typeface="ＭＳ Ｐゴシック"/>
                <a:cs typeface="Arial"/>
              </a:rPr>
              <a:t> and forms part of the commissioning process. Link to Regulation 641.1 of BS 7671 of EAWR.</a:t>
            </a:r>
          </a:p>
          <a:p>
            <a:endParaRPr lang="en-US" dirty="0"/>
          </a:p>
          <a:p>
            <a:r>
              <a:rPr lang="en-US" dirty="0"/>
              <a:t>Regulation 14: Prohibits working on live conductors unless absolutely necessary and safe precautions are in place.</a:t>
            </a:r>
          </a:p>
          <a:p>
            <a:r>
              <a:rPr lang="en-US" dirty="0">
                <a:latin typeface="Arial"/>
                <a:ea typeface="ＭＳ Ｐゴシック"/>
                <a:cs typeface="Arial"/>
              </a:rPr>
              <a:t>Regulation 16: States that only competent individuals with appropriate training should carry out inspection and testing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534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AFAAA-1CE1-E3B3-6B5E-E735885BE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5CBE6F-C6AA-D9C7-7258-B285F3CBDC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C41A87-267C-89A0-15FD-0AB68140D4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DC971-2FF2-A897-C253-7ED1489162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862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45213-EBF3-55D5-137F-A5C4292D1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20F7A9-005D-8351-D387-37D9C641A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7BB3B7-5876-4CC8-D0DB-571A8AFFD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Introduce the learners to Guidance Note 3: Inspection &amp; Testing published by the IET.</a:t>
            </a:r>
            <a:endParaRPr lang="en-US" dirty="0">
              <a:cs typeface="Arial"/>
            </a:endParaRPr>
          </a:p>
          <a:p>
            <a:r>
              <a:rPr lang="en-US" dirty="0"/>
              <a:t>Explain that this book is designed to expand on Part 6 of BS 7671, which deals with inspection and testing requirements for electrical installations.</a:t>
            </a:r>
          </a:p>
          <a:p>
            <a:r>
              <a:rPr lang="en-US" dirty="0"/>
              <a:t>Show a physical copy of the book if available and explain the value of referencing it when preparing for assessments or real-world work.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D913C-78C0-3391-CD51-5F630F2D72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38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19FC5-8EAD-B4E3-73B6-0CF6C5B4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FD1A5D-4244-D7BE-48C0-9B5AD9A40A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1A4E1B-52A6-10ED-1BA9-701323763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Direct learners to Section 1 of GN3, titled General requirements. This section sets out essential safety practices and the responsibilities of the inspector.</a:t>
            </a:r>
          </a:p>
          <a:p>
            <a:r>
              <a:rPr lang="en-US" dirty="0"/>
              <a:t>Point out the importance of competency in those carrying out inspections, including understanding equipment, safety procedures, and record keeping.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9A3EE-98B7-3910-0A11-3ECEED1F9B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578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6B0FB-A9D8-769C-C975-79075AC6D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71CD22-8A82-8AE7-2FD2-E5D06CF2A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C3E8E9-35D8-7FBF-5C45-3CE697636A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C9DF0-F7B4-851C-0E26-F2A0E05EA9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238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9D7B7-EC31-BF9E-652C-0443D1297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5F7C5F-F1FE-CB13-E510-DF944921A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71B5A0-8A43-A33B-8B92-ED6CF9BED1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Reinforce the point that this information must be verified before testing or </a:t>
            </a:r>
            <a:r>
              <a:rPr lang="en-US">
                <a:latin typeface="Arial"/>
                <a:ea typeface="ＭＳ Ｐゴシック"/>
                <a:cs typeface="Arial"/>
              </a:rPr>
              <a:t>energising.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5F7DA-4653-ADC1-D4F6-6411B932C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780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50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0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0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241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0" y="80583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1" y="22041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79" y="11744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2" y="20698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35" y="22696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K1.14 Inspections for initial verification of electrotechnical systems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1.14: Standard procedures and processes to undertake inspections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822AA-A071-B8FC-8ADD-AF3424D4A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8FD7AC-8FE3-27EB-8FB1-96204C7D5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What does an inspection involve?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5B6AC-38E6-4557-29E7-F7E770A275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255961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F</a:t>
            </a:r>
            <a:r>
              <a:rPr lang="en-GB" b="0" i="0" dirty="0">
                <a:effectLst/>
                <a:latin typeface="Arial"/>
                <a:cs typeface="Arial"/>
              </a:rPr>
              <a:t>ocuses on a thorough visual and physical examination of the installation</a:t>
            </a:r>
            <a:r>
              <a:rPr lang="en-GB" dirty="0">
                <a:latin typeface="Arial"/>
                <a:cs typeface="Arial"/>
              </a:rPr>
              <a:t>:</a:t>
            </a:r>
            <a:endParaRPr lang="en-GB" b="0" i="0" dirty="0">
              <a:effectLst/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correct routing of cables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proper support and fixing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compliance with IP ratings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accessibility of isolation devices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identification and labelling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selection of correct devices. </a:t>
            </a:r>
          </a:p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It also ensures no damage or defects are visible prior to testing.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249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B18A9-0CD8-0013-65DF-8DEB98633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2E2823-0600-C69A-77B6-48DD330B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Typical items inspected during initial verification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5A9B-2994-0608-9442-C447A7D63C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8838864" cy="4140000"/>
          </a:xfrm>
        </p:spPr>
        <p:txBody>
          <a:bodyPr/>
          <a:lstStyle/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Presence of main and supplementary bonding.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Correct identification of conductors (e.g. colours, marking).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Correct selection of protective devices.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Labelling of DBs and final circuits.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Accessibility for maintenance and isolation.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Fire-stopping in penetrations.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Securely fixed wiring systems.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848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9518C-6265-DD27-5FC7-2592D7562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50DCEE-5D43-D580-FFAC-64334888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Using inspection checklists effectively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B10B2-8F7C-99C3-5343-EAE97EE223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98678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Initial verification should be guided by structured documentation such as visual inspection checklists (like those in IET GN3 or EIC forms).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Checklists reduce the risk of missed steps and ensure consistent standards.</a:t>
            </a:r>
          </a:p>
          <a:p>
            <a:pPr algn="l"/>
            <a:r>
              <a:rPr lang="en-GB" dirty="0">
                <a:latin typeface="Arial"/>
                <a:cs typeface="Arial"/>
              </a:rPr>
              <a:t>Example: </a:t>
            </a: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08440B1-E5FD-8DA8-F049-C0817D10B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85706"/>
              </p:ext>
            </p:extLst>
          </p:nvPr>
        </p:nvGraphicFramePr>
        <p:xfrm>
          <a:off x="2003737" y="3420269"/>
          <a:ext cx="9750941" cy="2130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349">
                  <a:extLst>
                    <a:ext uri="{9D8B030D-6E8A-4147-A177-3AD203B41FA5}">
                      <a16:colId xmlns:a16="http://schemas.microsoft.com/office/drawing/2014/main" val="112725622"/>
                    </a:ext>
                  </a:extLst>
                </a:gridCol>
                <a:gridCol w="6718853">
                  <a:extLst>
                    <a:ext uri="{9D8B030D-6E8A-4147-A177-3AD203B41FA5}">
                      <a16:colId xmlns:a16="http://schemas.microsoft.com/office/drawing/2014/main" val="2051181586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2476323794"/>
                    </a:ext>
                  </a:extLst>
                </a:gridCol>
              </a:tblGrid>
              <a:tr h="442714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Item No.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Outcome</a:t>
                      </a:r>
                    </a:p>
                    <a:p>
                      <a:pPr algn="ctr"/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  <a:sym typeface="Wingdings" panose="05000000000000000000" pitchFamily="2" charset="2"/>
                        </a:rPr>
                        <a:t> / N/A</a:t>
                      </a:r>
                      <a:endParaRPr lang="en-GB" sz="2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566659"/>
                  </a:ext>
                </a:extLst>
              </a:tr>
              <a:tr h="83034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ysClr val="windowText" lastClr="000000"/>
                          </a:solidFill>
                        </a:rPr>
                        <a:t>1.0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ysClr val="windowText" lastClr="000000"/>
                          </a:solidFill>
                        </a:rPr>
                        <a:t>Condition of consumer’s intake equipment (Visual inspection only)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890547"/>
                  </a:ext>
                </a:extLst>
              </a:tr>
              <a:tr h="47754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ysClr val="windowText" lastClr="000000"/>
                          </a:solidFill>
                        </a:rPr>
                        <a:t>2.0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ysClr val="windowText" lastClr="000000"/>
                          </a:solidFill>
                        </a:rPr>
                        <a:t>Parallel or switched alternative source of supply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08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71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69E92-BC68-284F-2918-6A6FEE4E8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2D242C-D186-9416-F377-FBDD845B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Referencing BS 7671 and GN3 during inspection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C6FF1-1141-7E43-202A-3595FE6C9B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095965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During inspection, both BS 7671 (Regulations) and IET Guidance Note 3 (GN3) must be used to determine whether the installation complies with current standards.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BS 7671 </a:t>
            </a:r>
            <a:r>
              <a:rPr lang="en-GB" b="0" i="0" dirty="0">
                <a:effectLst/>
                <a:latin typeface="Arial"/>
                <a:cs typeface="Arial"/>
              </a:rPr>
              <a:t>outlines the legal and technical requirements (e.g. Regulation 514 for identification, 522 for wiring methods).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GN3</a:t>
            </a:r>
            <a:r>
              <a:rPr lang="en-GB" b="0" i="0" dirty="0">
                <a:effectLst/>
                <a:latin typeface="Arial"/>
                <a:cs typeface="Arial"/>
              </a:rPr>
              <a:t> provides practical visual checklists and recommended procedures for inspections and documentation.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911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B4ACB-D386-0DEA-187B-3C7AB0996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4DDB30-05FF-5ED2-F42E-F87C5DD3E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Recording and documenting inspections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8EAF8-8866-33EA-462E-0CA21436E24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155061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Inspection findings must be recorded clearly on the Electrical Installation Certificate (EIC) and supporting schedules, including a checklist of inspected items.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Details of any departures from the standards must be justified and recorded.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Documentation ensures traceability and accountability and provides a reference for future maintenance or alterations.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625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337C9-51E4-2191-F291-83321217F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CB0429-528E-D365-1210-89C0CDD83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Information required by Regulation 514.9.1: </a:t>
            </a:r>
            <a:r>
              <a:rPr lang="en-GB">
                <a:ea typeface="ＭＳ Ｐゴシック"/>
                <a:cs typeface="Arial"/>
              </a:rPr>
              <a:t>pg.</a:t>
            </a:r>
            <a:r>
              <a:rPr lang="en-GB" dirty="0">
                <a:ea typeface="ＭＳ Ｐゴシック"/>
                <a:cs typeface="Arial"/>
              </a:rPr>
              <a:t> 135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6D778-B2AD-30CA-517D-710DA9BC22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A diagram, chart or table or equivalent form of information shall be provided indicating in particular:</a:t>
            </a:r>
          </a:p>
          <a:p>
            <a:pPr marL="514350" indent="-514350" algn="l">
              <a:buFont typeface="+mj-lt"/>
              <a:buAutoNum type="romanLcPeriod"/>
            </a:pPr>
            <a:r>
              <a:rPr lang="en-GB" b="0" i="0" dirty="0">
                <a:effectLst/>
                <a:latin typeface="Arial"/>
                <a:cs typeface="Arial"/>
              </a:rPr>
              <a:t>the type and composition of each circuit (points of utilisation served, number and size of conductors, type of wiring)</a:t>
            </a:r>
          </a:p>
          <a:p>
            <a:pPr marL="514350" indent="-514350" algn="l">
              <a:buFont typeface="+mj-lt"/>
              <a:buAutoNum type="romanLcPeriod"/>
            </a:pPr>
            <a:r>
              <a:rPr lang="en-GB" b="0" i="0" dirty="0">
                <a:effectLst/>
                <a:latin typeface="Arial"/>
                <a:cs typeface="Arial"/>
              </a:rPr>
              <a:t>the method used for compliance with Regulation 410.3.2</a:t>
            </a:r>
          </a:p>
          <a:p>
            <a:pPr marL="514350" indent="-514350">
              <a:buFont typeface="+mj-lt"/>
              <a:buAutoNum type="romanLcPeriod"/>
            </a:pPr>
            <a:r>
              <a:rPr lang="en-GB" dirty="0">
                <a:cs typeface="Arial"/>
              </a:rPr>
              <a:t>the information necessary for the identification of each device performing the functions of protection, isolation and switching, and its location</a:t>
            </a:r>
          </a:p>
          <a:p>
            <a:pPr marL="514350" indent="-514350">
              <a:buFont typeface="+mj-lt"/>
              <a:buAutoNum type="romanLcPeriod"/>
            </a:pPr>
            <a:r>
              <a:rPr lang="en-GB" dirty="0">
                <a:cs typeface="Arial"/>
              </a:rPr>
              <a:t>any circuit or equipment vulnerable to the electrical tests as required by Part 6.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285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09A59-E86B-8998-A789-10EF1EDB2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FA4E9E-9D0E-6252-91F5-7A92CBE86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Chapter 64 Reg: 644.1, page 238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979E1-C370-AB94-B0AF-293CC405565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274133" cy="4140000"/>
          </a:xfrm>
        </p:spPr>
        <p:txBody>
          <a:bodyPr/>
          <a:lstStyle/>
          <a:p>
            <a:r>
              <a:rPr lang="en-GB" dirty="0">
                <a:cs typeface="Arial"/>
              </a:rPr>
              <a:t>An Electrical Installation Certificate shall be issued to the person ordering the work: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i="0" dirty="0">
                <a:effectLst/>
                <a:latin typeface="Arial"/>
                <a:cs typeface="Arial"/>
              </a:rPr>
              <a:t>upon completion of the verification of a new installation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i="0" dirty="0">
                <a:effectLst/>
                <a:latin typeface="Arial"/>
                <a:cs typeface="Arial"/>
              </a:rPr>
              <a:t>or an addition or alteration to an existing installation, including the replacement of a distribution board or consumer unit.</a:t>
            </a:r>
          </a:p>
          <a:p>
            <a:pPr algn="l"/>
            <a:endParaRPr lang="en-GB" i="0" dirty="0">
              <a:effectLst/>
              <a:latin typeface="Arial"/>
              <a:cs typeface="Arial"/>
            </a:endParaRPr>
          </a:p>
          <a:p>
            <a:pPr algn="l"/>
            <a:endParaRPr lang="en-GB" b="1" i="0" dirty="0">
              <a:effectLst/>
              <a:latin typeface="Arial"/>
              <a:cs typeface="Arial"/>
            </a:endParaRPr>
          </a:p>
          <a:p>
            <a:pPr algn="l"/>
            <a:endParaRPr lang="en-GB" b="1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3811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B92B0-6395-775C-8522-49EE1C795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85B2B5-8827-15BA-B2B2-8DE87E64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The role of documentation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92162-002A-DCAB-EC8C-5CE19ED81C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20800" cy="4140000"/>
          </a:xfrm>
        </p:spPr>
        <p:txBody>
          <a:bodyPr/>
          <a:lstStyle/>
          <a:p>
            <a:pPr algn="l"/>
            <a:r>
              <a:rPr lang="en-GB" i="0" dirty="0">
                <a:effectLst/>
                <a:latin typeface="Arial"/>
                <a:cs typeface="Arial"/>
              </a:rPr>
              <a:t>After initial verification, test results and inspection records must be kept.</a:t>
            </a:r>
          </a:p>
          <a:p>
            <a:r>
              <a:rPr lang="en-GB" b="1" i="0" dirty="0">
                <a:effectLst/>
                <a:latin typeface="Arial"/>
                <a:cs typeface="Arial"/>
              </a:rPr>
              <a:t>Electrical Installation Certificate (EIC):</a:t>
            </a:r>
            <a:r>
              <a:rPr lang="en-GB" i="0" dirty="0">
                <a:effectLst/>
                <a:latin typeface="Arial"/>
                <a:cs typeface="Arial"/>
              </a:rPr>
              <a:t> Confirms the installation is safe </a:t>
            </a:r>
            <a:r>
              <a:rPr lang="en-GB" dirty="0"/>
              <a:t>to be put into service</a:t>
            </a:r>
            <a:r>
              <a:rPr lang="en-GB" i="0" dirty="0">
                <a:effectLst/>
                <a:latin typeface="Arial"/>
                <a:cs typeface="Arial"/>
              </a:rPr>
              <a:t>.</a:t>
            </a:r>
          </a:p>
          <a:p>
            <a:pPr algn="l"/>
            <a:r>
              <a:rPr lang="en-GB" b="1" i="0" dirty="0">
                <a:effectLst/>
                <a:latin typeface="Arial"/>
                <a:cs typeface="Arial"/>
              </a:rPr>
              <a:t>Schedule of Test Results:</a:t>
            </a:r>
            <a:r>
              <a:rPr lang="en-GB" i="0" dirty="0">
                <a:effectLst/>
                <a:latin typeface="Arial"/>
                <a:cs typeface="Arial"/>
              </a:rPr>
              <a:t> Lists all tests carried out and their results.</a:t>
            </a:r>
          </a:p>
          <a:p>
            <a:pPr algn="l"/>
            <a:r>
              <a:rPr lang="en-GB" b="1" i="0" dirty="0">
                <a:effectLst/>
                <a:latin typeface="Arial"/>
                <a:cs typeface="Arial"/>
              </a:rPr>
              <a:t>Inspection Checklist: </a:t>
            </a:r>
            <a:r>
              <a:rPr lang="en-GB" i="0" dirty="0">
                <a:effectLst/>
                <a:latin typeface="Arial"/>
                <a:cs typeface="Arial"/>
              </a:rPr>
              <a:t>Records visual checks and compliance with BS 7671.</a:t>
            </a:r>
          </a:p>
          <a:p>
            <a:pPr algn="l"/>
            <a:r>
              <a:rPr lang="en-GB" i="0" dirty="0">
                <a:effectLst/>
                <a:latin typeface="Arial"/>
                <a:cs typeface="Arial"/>
              </a:rPr>
              <a:t>These records provide proof that the installation meets the design criteria and complies with safety regulations.</a:t>
            </a:r>
          </a:p>
          <a:p>
            <a:pPr algn="l"/>
            <a:endParaRPr lang="en-GB" b="1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5009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EE152-8BEE-520C-FB75-420235191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B73E90-EA1A-CCFB-54A0-DF9A00A16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O&amp;M manuals and handover documentation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7EBA0-F20F-57B6-F1A6-C92D8D03843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685148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As part of the initial verification and commissioning process, Operation &amp; Maintenance (O&amp;M) manuals must be provided to the client.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These include as-fitted drawings, schedules, circuit identification, manufacturers’ data sheets and maintenance instructions. </a:t>
            </a:r>
          </a:p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Providing this documentation ensures the system can be operated and maintained safely.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196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51712" cy="4140000"/>
          </a:xfrm>
        </p:spPr>
        <p:txBody>
          <a:bodyPr/>
          <a:lstStyle/>
          <a:p>
            <a:pPr algn="l">
              <a:buClr>
                <a:schemeClr val="accent2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 </a:t>
            </a:r>
            <a:r>
              <a:rPr lang="en-GB" dirty="0">
                <a:cs typeface="Arial"/>
              </a:rPr>
              <a:t>the purpose of initial verification and where it fits in the commissioning process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Identify </a:t>
            </a:r>
            <a:r>
              <a:rPr lang="en-GB" dirty="0">
                <a:cs typeface="Arial"/>
              </a:rPr>
              <a:t>the key items to be visually inspected in accordance with BS 7671 and IET Guidance Note 3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Recognise </a:t>
            </a:r>
            <a:r>
              <a:rPr lang="en-GB" dirty="0">
                <a:cs typeface="Arial"/>
              </a:rPr>
              <a:t>the required documentation for compliance, including the Electrical Installation Certificate and schedules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Why is the inspection of a new electrical installation completed before testing can commence?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896305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0EBA0D3D-1A82-2DB2-9D4F-A8AFFB6242C5}"/>
              </a:ext>
            </a:extLst>
          </p:cNvPr>
          <p:cNvSpPr txBox="1"/>
          <p:nvPr/>
        </p:nvSpPr>
        <p:spPr>
          <a:xfrm>
            <a:off x="467358" y="3420269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429920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  <a:endParaRPr lang="en-GB" b="1" dirty="0">
              <a:latin typeface="Arial"/>
              <a:cs typeface="Arial"/>
            </a:endParaRP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Explain </a:t>
            </a:r>
            <a:r>
              <a:rPr lang="en-GB" dirty="0">
                <a:latin typeface="Arial"/>
                <a:cs typeface="Arial"/>
              </a:rPr>
              <a:t>the purpose of initial verification and where it fits in the commissioning process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Identify </a:t>
            </a:r>
            <a:r>
              <a:rPr lang="en-GB" dirty="0">
                <a:latin typeface="Arial"/>
                <a:cs typeface="Arial"/>
              </a:rPr>
              <a:t>the key items to be visually inspected in accordance with BS 7671 and IET Guidance Note 3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Recognise </a:t>
            </a:r>
            <a:r>
              <a:rPr lang="en-GB" dirty="0">
                <a:latin typeface="Arial"/>
                <a:cs typeface="Arial"/>
              </a:rPr>
              <a:t>the required documentation for compliance, including the Electrical Installation Certificate and schedules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855F4-08BE-DE59-B3A3-1C0C6C34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8DAB4F-88BF-86D1-4FEF-CA40C3CC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What is initial verification?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C214B-A459-5D03-F5DB-6738667BA8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14087" cy="4140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Initial verification is the process of confirming that a new electrical installation complies with BS 7671 before it is energised.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It involves a combination of inspection and testing to ensure the installation is safe, correctly installed and suitable for operation.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This must be completed before the installation is put into service and includes visual checks, </a:t>
            </a:r>
            <a:r>
              <a:rPr lang="en-GB" dirty="0">
                <a:latin typeface="Arial"/>
                <a:cs typeface="Arial"/>
              </a:rPr>
              <a:t>electrical tests and </a:t>
            </a:r>
            <a:r>
              <a:rPr lang="en-GB" b="0" i="0" dirty="0">
                <a:effectLst/>
                <a:latin typeface="Arial"/>
                <a:cs typeface="Arial"/>
              </a:rPr>
              <a:t>documented evidence.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45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A4D3C-CFCD-49FF-D762-DB10CDC8C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026263-339A-F8F6-9A2F-13302DB5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Requirements for electrical installation inspection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3D1B3-996A-4F91-8795-FDFA3E89AC7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1" y="1800000"/>
            <a:ext cx="11520452" cy="4140000"/>
          </a:xfrm>
        </p:spPr>
        <p:txBody>
          <a:bodyPr/>
          <a:lstStyle/>
          <a:p>
            <a:r>
              <a:rPr lang="en-GB" dirty="0"/>
              <a:t>Three main requirements for the inspection process during initial verification.</a:t>
            </a:r>
          </a:p>
          <a:p>
            <a:pPr marL="457200" indent="-457200"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equipment installed complies with Regulation 511.1, page 130.</a:t>
            </a:r>
          </a:p>
          <a:p>
            <a:pPr marL="457200" indent="-457200"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installation is correctly selected and erected in accordance with BS 7671, taking into account the manufacturer’s instructions (Regulation 642.2, page 232).</a:t>
            </a:r>
          </a:p>
          <a:p>
            <a:pPr marL="457200" indent="-457200"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installation is not visibly damaged or defective to impair safety (Regulation 642.2, page 232).</a:t>
            </a:r>
          </a:p>
          <a:p>
            <a:r>
              <a:rPr lang="en-GB" dirty="0"/>
              <a:t>The inspection should include checking all relevant items listed in Regulation 642.3 on page 232 of BS 7671.</a:t>
            </a:r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667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7E441-E73D-680C-7EAB-9AA077D2C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FA7C79-2609-3B72-BE40-5BBE93CB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IET Guidance Note 3: Inspection &amp; Testing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7644A5-F159-9EE2-DD01-B354B0DF50A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181565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Guidance Note 3 </a:t>
            </a:r>
            <a:r>
              <a:rPr lang="en-GB" b="0" i="0" dirty="0">
                <a:effectLst/>
                <a:latin typeface="Arial"/>
                <a:cs typeface="Arial"/>
              </a:rPr>
              <a:t>explains in further detail the testing process and requirements of Part 6 of BS 7671.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The book details all the testing procedures for both initial and periodic testing.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Arial"/>
                <a:cs typeface="Arial"/>
              </a:rPr>
              <a:t>It also details </a:t>
            </a:r>
            <a:r>
              <a:rPr lang="en-GB" b="0" i="0" dirty="0">
                <a:effectLst/>
                <a:latin typeface="Arial"/>
                <a:cs typeface="Arial"/>
              </a:rPr>
              <a:t>the test instrument requirements and the necessary documentation to be completed.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208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55502-F306-DC1A-0530-236A9074C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AE2B10-1E48-826C-BDD2-E7FEEB2C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Refer to the general requirements given in IET GN3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ED827-0FF9-323C-9601-A2A84C5A10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1" y="1800000"/>
            <a:ext cx="4609564" cy="4140000"/>
          </a:xfrm>
        </p:spPr>
        <p:txBody>
          <a:bodyPr/>
          <a:lstStyle/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Section 1 of GN3 refers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the safety measures of undertaking an electrical inspection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the required competence of the inspector</a:t>
            </a:r>
            <a:endParaRPr lang="en-GB" dirty="0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Arial"/>
                <a:cs typeface="Arial"/>
              </a:rPr>
              <a:t>general information on the appropriate processes.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F4C3BFF-3BDD-AC8F-61D8-4DAF91509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779758"/>
              </p:ext>
            </p:extLst>
          </p:nvPr>
        </p:nvGraphicFramePr>
        <p:xfrm>
          <a:off x="5605670" y="1911509"/>
          <a:ext cx="603344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3443">
                  <a:extLst>
                    <a:ext uri="{9D8B030D-6E8A-4147-A177-3AD203B41FA5}">
                      <a16:colId xmlns:a16="http://schemas.microsoft.com/office/drawing/2014/main" val="112725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Section 1: General requirements</a:t>
                      </a:r>
                      <a:r>
                        <a:rPr lang="en-GB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56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Section 2: Initial verification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89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Section 3: Periodic inspection and testing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0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Section 4: Test instruments and equipment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461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ysClr val="windowText" lastClr="000000"/>
                          </a:solidFill>
                        </a:rPr>
                        <a:t>Section 5: Form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358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45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CD050-8F3F-23E2-9D0C-B228626C2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C596CE-DDB7-A53B-B5AF-94E6FB5BD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Required information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6FE57-F5CA-1650-ED60-C9FD012385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60244"/>
            <a:ext cx="11520451" cy="4140000"/>
          </a:xfrm>
        </p:spPr>
        <p:txBody>
          <a:bodyPr/>
          <a:lstStyle/>
          <a:p>
            <a:pPr algn="l"/>
            <a:r>
              <a:rPr lang="en-GB" b="0" i="0" dirty="0">
                <a:effectLst/>
                <a:latin typeface="Arial"/>
                <a:cs typeface="Arial"/>
              </a:rPr>
              <a:t>GN3 requires that the following information be made available to the person or persons carrying out the inspection process.</a:t>
            </a:r>
          </a:p>
          <a:p>
            <a:pPr algn="l"/>
            <a:r>
              <a:rPr lang="en-GB" b="1" i="0" dirty="0">
                <a:effectLst/>
                <a:latin typeface="Arial"/>
                <a:cs typeface="Arial"/>
              </a:rPr>
              <a:t>Section 2.3, page 23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maximum demand, expressed in amperes per phase (after diversity is taken into account).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number and type of live conductors of the source of energy and of the circuits used in the installation.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b="0" i="0" dirty="0">
                <a:effectLst/>
                <a:latin typeface="Arial"/>
                <a:cs typeface="Arial"/>
              </a:rPr>
              <a:t>The type of earthing arrangement used by the installation and any facilities the supplier provides for the user.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3990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BC621-8334-A340-01A9-9DFEFDF7C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A4750C-DCB5-49A7-B40C-98898290C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Required information: continued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0CF846-2AC7-B151-131E-06B80D08F29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1" cy="4140000"/>
          </a:xfrm>
        </p:spPr>
        <p:txBody>
          <a:bodyPr/>
          <a:lstStyle/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nominal voltage(s).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nature of the load current and supply frequency.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prospective fault current at the origin of the installation.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earth fault loop impedance (Ze) of that part of the system external to the installation.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suitability of the installation requirements, including maximum demand.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GB" b="0" i="0" dirty="0">
                <a:effectLst/>
                <a:latin typeface="Arial"/>
                <a:cs typeface="Arial"/>
              </a:rPr>
              <a:t>The type and rating of the overcurrent protective device acting at the origin of the installation.</a:t>
            </a: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  <a:p>
            <a:pPr algn="l"/>
            <a:endParaRPr lang="en-GB" b="0" i="0" dirty="0"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61236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01e15224-84b2-4570-bdea-a67bb94d0921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c04300a-231c-4281-9146-a98f6f4a7af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ED0262B-EFA3-482D-B9F0-94857C9EBF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22959</TotalTime>
  <Words>1731</Words>
  <Application>Microsoft Office PowerPoint</Application>
  <PresentationFormat>Custom</PresentationFormat>
  <Paragraphs>186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2_Default Design</vt:lpstr>
      <vt:lpstr>PowerPoint Presentation</vt:lpstr>
      <vt:lpstr>Introduction</vt:lpstr>
      <vt:lpstr>Objectives</vt:lpstr>
      <vt:lpstr>What is initial verification?</vt:lpstr>
      <vt:lpstr>Requirements for electrical installation inspection</vt:lpstr>
      <vt:lpstr>IET Guidance Note 3: Inspection &amp; Testing </vt:lpstr>
      <vt:lpstr>Refer to the general requirements given in IET GN3</vt:lpstr>
      <vt:lpstr>Required information  </vt:lpstr>
      <vt:lpstr>Required information: continued</vt:lpstr>
      <vt:lpstr>What does an inspection involve?</vt:lpstr>
      <vt:lpstr>Typical items inspected during initial verification</vt:lpstr>
      <vt:lpstr>Using inspection checklists effectively</vt:lpstr>
      <vt:lpstr>Referencing BS 7671 and GN3 during inspection</vt:lpstr>
      <vt:lpstr>Recording and documenting inspections</vt:lpstr>
      <vt:lpstr>Information required by Regulation 514.9.1: pg. 135</vt:lpstr>
      <vt:lpstr>Chapter 64 Reg: 644.1, page 238</vt:lpstr>
      <vt:lpstr>The role of documentation</vt:lpstr>
      <vt:lpstr>O&amp;M manuals and handover documentation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81</cp:revision>
  <dcterms:created xsi:type="dcterms:W3CDTF">2025-04-15T10:44:23Z</dcterms:created>
  <dcterms:modified xsi:type="dcterms:W3CDTF">2025-10-30T10:17:57Z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