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24"/>
  </p:notesMasterIdLst>
  <p:handoutMasterIdLst>
    <p:handoutMasterId r:id="rId25"/>
  </p:handoutMasterIdLst>
  <p:sldIdLst>
    <p:sldId id="462" r:id="rId5"/>
    <p:sldId id="840" r:id="rId6"/>
    <p:sldId id="837" r:id="rId7"/>
    <p:sldId id="867" r:id="rId8"/>
    <p:sldId id="868" r:id="rId9"/>
    <p:sldId id="878" r:id="rId10"/>
    <p:sldId id="879" r:id="rId11"/>
    <p:sldId id="881" r:id="rId12"/>
    <p:sldId id="882" r:id="rId13"/>
    <p:sldId id="869" r:id="rId14"/>
    <p:sldId id="870" r:id="rId15"/>
    <p:sldId id="871" r:id="rId16"/>
    <p:sldId id="872" r:id="rId17"/>
    <p:sldId id="873" r:id="rId18"/>
    <p:sldId id="874" r:id="rId19"/>
    <p:sldId id="875" r:id="rId20"/>
    <p:sldId id="876" r:id="rId21"/>
    <p:sldId id="838" r:id="rId22"/>
    <p:sldId id="512" r:id="rId23"/>
  </p:sldIdLst>
  <p:sldSz cx="12239625" cy="6840538"/>
  <p:notesSz cx="6858000" cy="9144000"/>
  <p:custDataLst>
    <p:tags r:id="rId26"/>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4740FD1-6799-8D34-8EDB-C569EE671D9D}" name="John Calleja" initials="JC" userId="8c83955f4e64923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EC9B25-10AA-87B8-6E6A-48FA66C8B069}" v="2" dt="2025-10-30T15:13:06.9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04"/>
    <p:restoredTop sz="74109"/>
  </p:normalViewPr>
  <p:slideViewPr>
    <p:cSldViewPr snapToGrid="0">
      <p:cViewPr varScale="1">
        <p:scale>
          <a:sx n="82" d="100"/>
          <a:sy n="82" d="100"/>
        </p:scale>
        <p:origin x="1350" y="84"/>
      </p:cViewPr>
      <p:guideLst>
        <p:guide orient="horz" pos="2155"/>
        <p:guide pos="3855"/>
      </p:guideLst>
    </p:cSldViewPr>
  </p:slideViewPr>
  <p:notesTextViewPr>
    <p:cViewPr>
      <p:scale>
        <a:sx n="120" d="100"/>
        <a:sy n="120" d="100"/>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0-28T11:51:34.414" v="10" actId="1076"/>
      <pc:docMkLst>
        <pc:docMk/>
      </pc:docMkLst>
      <pc:sldChg chg="addSp modSp mod">
        <pc:chgData name="Hazell, Danielle" userId="16322be0-50ef-46ff-b0c0-d304bc10d5d2" providerId="ADAL" clId="{E6D12E1F-DF63-450C-A9ED-E72C5F6C045B}" dt="2025-10-28T11:51:34.414" v="10" actId="1076"/>
        <pc:sldMkLst>
          <pc:docMk/>
          <pc:sldMk cId="2402489006" sldId="512"/>
        </pc:sldMkLst>
        <pc:spChg chg="add mod">
          <ac:chgData name="Hazell, Danielle" userId="16322be0-50ef-46ff-b0c0-d304bc10d5d2" providerId="ADAL" clId="{E6D12E1F-DF63-450C-A9ED-E72C5F6C045B}" dt="2025-10-28T11:51:34.414" v="10" actId="1076"/>
          <ac:spMkLst>
            <pc:docMk/>
            <pc:sldMk cId="2402489006" sldId="512"/>
            <ac:spMk id="2" creationId="{0EBA0D3D-1A82-2DB2-9D4F-A8AFFB6242C5}"/>
          </ac:spMkLst>
        </pc:spChg>
        <pc:spChg chg="mod">
          <ac:chgData name="Hazell, Danielle" userId="16322be0-50ef-46ff-b0c0-d304bc10d5d2" providerId="ADAL" clId="{E6D12E1F-DF63-450C-A9ED-E72C5F6C045B}" dt="2025-10-28T11:51:31.408" v="8" actId="1076"/>
          <ac:spMkLst>
            <pc:docMk/>
            <pc:sldMk cId="2402489006" sldId="512"/>
            <ac:spMk id="3" creationId="{C100DF00-DDB1-9E17-D96C-C839324D3C8E}"/>
          </ac:spMkLst>
        </pc:spChg>
      </pc:sldChg>
      <pc:sldMasterChg chg="addSp delSp modSp mod">
        <pc:chgData name="Hazell, Danielle" userId="16322be0-50ef-46ff-b0c0-d304bc10d5d2" providerId="ADAL" clId="{E6D12E1F-DF63-450C-A9ED-E72C5F6C045B}" dt="2025-10-21T08:25:48.849" v="7" actId="6013"/>
        <pc:sldMasterMkLst>
          <pc:docMk/>
          <pc:sldMasterMk cId="1337350340" sldId="2147483661"/>
        </pc:sldMasterMkLst>
        <pc:spChg chg="add mod">
          <ac:chgData name="Hazell, Danielle" userId="16322be0-50ef-46ff-b0c0-d304bc10d5d2" providerId="ADAL" clId="{E6D12E1F-DF63-450C-A9ED-E72C5F6C045B}" dt="2025-10-17T12:44:28.071" v="6" actId="1076"/>
          <ac:spMkLst>
            <pc:docMk/>
            <pc:sldMasterMk cId="1337350340" sldId="2147483661"/>
            <ac:spMk id="2" creationId="{4987E8D9-377B-AB1D-8A32-2882D85AB09F}"/>
          </ac:spMkLst>
        </pc:spChg>
        <pc:spChg chg="add mod">
          <ac:chgData name="Hazell, Danielle" userId="16322be0-50ef-46ff-b0c0-d304bc10d5d2" providerId="ADAL" clId="{E6D12E1F-DF63-450C-A9ED-E72C5F6C045B}" dt="2025-10-17T12:44:28.071" v="6" actId="1076"/>
          <ac:spMkLst>
            <pc:docMk/>
            <pc:sldMasterMk cId="1337350340" sldId="2147483661"/>
            <ac:spMk id="5" creationId="{12A05E16-C31E-E0B1-F9BA-6CA1198C9AE5}"/>
          </ac:spMkLst>
        </pc:spChg>
        <pc:picChg chg="add mod">
          <ac:chgData name="Hazell, Danielle" userId="16322be0-50ef-46ff-b0c0-d304bc10d5d2" providerId="ADAL" clId="{E6D12E1F-DF63-450C-A9ED-E72C5F6C045B}" dt="2025-10-17T12:44:28.071" v="6" actId="1076"/>
          <ac:picMkLst>
            <pc:docMk/>
            <pc:sldMasterMk cId="1337350340" sldId="2147483661"/>
            <ac:picMk id="4" creationId="{4D501824-D9B0-C525-F662-3787B202B144}"/>
          </ac:picMkLst>
        </pc:picChg>
        <pc:picChg chg="add mod">
          <ac:chgData name="Hazell, Danielle" userId="16322be0-50ef-46ff-b0c0-d304bc10d5d2" providerId="ADAL" clId="{E6D12E1F-DF63-450C-A9ED-E72C5F6C045B}" dt="2025-10-17T12:44:28.071" v="6" actId="1076"/>
          <ac:picMkLst>
            <pc:docMk/>
            <pc:sldMasterMk cId="1337350340" sldId="2147483661"/>
            <ac:picMk id="7" creationId="{9F3B6811-98F9-78F6-2493-AACB6F69F7B0}"/>
          </ac:picMkLst>
        </pc:picChg>
        <pc:picChg chg="add mod">
          <ac:chgData name="Hazell, Danielle" userId="16322be0-50ef-46ff-b0c0-d304bc10d5d2" providerId="ADAL" clId="{E6D12E1F-DF63-450C-A9ED-E72C5F6C045B}" dt="2025-10-17T12:44:28.071" v="6" actId="1076"/>
          <ac:picMkLst>
            <pc:docMk/>
            <pc:sldMasterMk cId="1337350340" sldId="2147483661"/>
            <ac:picMk id="13" creationId="{03A5C67B-1442-75DD-1FD1-C13DC74E6186}"/>
          </ac:picMkLst>
        </pc:picChg>
      </pc:sldMasterChg>
    </pc:docChg>
  </pc:docChgLst>
  <pc:docChgLst>
    <pc:chgData name="Bonita Searle-Barnes" userId="e782127f-826a-4a83-a372-afedaa2e0d4f" providerId="ADAL" clId="{FA3BD239-4B9A-4CBA-8CF5-F7BFBEA885D5}"/>
    <pc:docChg chg="custSel modSld modMainMaster">
      <pc:chgData name="Bonita Searle-Barnes" userId="e782127f-826a-4a83-a372-afedaa2e0d4f" providerId="ADAL" clId="{FA3BD239-4B9A-4CBA-8CF5-F7BFBEA885D5}" dt="2025-10-14T12:00:33.192" v="37" actId="114"/>
      <pc:docMkLst>
        <pc:docMk/>
      </pc:docMkLst>
      <pc:sldChg chg="modSp mod">
        <pc:chgData name="Bonita Searle-Barnes" userId="e782127f-826a-4a83-a372-afedaa2e0d4f" providerId="ADAL" clId="{FA3BD239-4B9A-4CBA-8CF5-F7BFBEA885D5}" dt="2025-10-14T10:50:56.352" v="29" actId="20577"/>
        <pc:sldMkLst>
          <pc:docMk/>
          <pc:sldMk cId="3661908118" sldId="837"/>
        </pc:sldMkLst>
        <pc:spChg chg="mod">
          <ac:chgData name="Bonita Searle-Barnes" userId="e782127f-826a-4a83-a372-afedaa2e0d4f" providerId="ADAL" clId="{FA3BD239-4B9A-4CBA-8CF5-F7BFBEA885D5}" dt="2025-10-14T10:50:56.352" v="29" actId="20577"/>
          <ac:spMkLst>
            <pc:docMk/>
            <pc:sldMk cId="3661908118" sldId="837"/>
            <ac:spMk id="4" creationId="{BBFFC9DD-99F6-E5CA-5CF5-B1C6B4D6BBC1}"/>
          </ac:spMkLst>
        </pc:spChg>
      </pc:sldChg>
      <pc:sldChg chg="modSp mod">
        <pc:chgData name="Bonita Searle-Barnes" userId="e782127f-826a-4a83-a372-afedaa2e0d4f" providerId="ADAL" clId="{FA3BD239-4B9A-4CBA-8CF5-F7BFBEA885D5}" dt="2025-10-14T10:51:18.876" v="30" actId="20577"/>
        <pc:sldMkLst>
          <pc:docMk/>
          <pc:sldMk cId="1201410912" sldId="879"/>
        </pc:sldMkLst>
        <pc:spChg chg="mod">
          <ac:chgData name="Bonita Searle-Barnes" userId="e782127f-826a-4a83-a372-afedaa2e0d4f" providerId="ADAL" clId="{FA3BD239-4B9A-4CBA-8CF5-F7BFBEA885D5}" dt="2025-10-14T10:51:18.876" v="30" actId="20577"/>
          <ac:spMkLst>
            <pc:docMk/>
            <pc:sldMk cId="1201410912" sldId="879"/>
            <ac:spMk id="4" creationId="{59D39949-5D37-F3CE-FF50-97C7A7CAE7E4}"/>
          </ac:spMkLst>
        </pc:spChg>
      </pc:sldChg>
      <pc:sldChg chg="modSp mod">
        <pc:chgData name="Bonita Searle-Barnes" userId="e782127f-826a-4a83-a372-afedaa2e0d4f" providerId="ADAL" clId="{FA3BD239-4B9A-4CBA-8CF5-F7BFBEA885D5}" dt="2025-10-14T10:52:21.450" v="36" actId="113"/>
        <pc:sldMkLst>
          <pc:docMk/>
          <pc:sldMk cId="283325468" sldId="881"/>
        </pc:sldMkLst>
        <pc:spChg chg="mod">
          <ac:chgData name="Bonita Searle-Barnes" userId="e782127f-826a-4a83-a372-afedaa2e0d4f" providerId="ADAL" clId="{FA3BD239-4B9A-4CBA-8CF5-F7BFBEA885D5}" dt="2025-10-14T10:52:21.450" v="36" actId="113"/>
          <ac:spMkLst>
            <pc:docMk/>
            <pc:sldMk cId="283325468" sldId="881"/>
            <ac:spMk id="4" creationId="{95D97A7E-BCFE-8C1D-2211-19AFBE141D30}"/>
          </ac:spMkLst>
        </pc:spChg>
      </pc:sldChg>
      <pc:sldMasterChg chg="modSp mod">
        <pc:chgData name="Bonita Searle-Barnes" userId="e782127f-826a-4a83-a372-afedaa2e0d4f" providerId="ADAL" clId="{FA3BD239-4B9A-4CBA-8CF5-F7BFBEA885D5}" dt="2025-10-14T12:00:33.192" v="37" actId="114"/>
        <pc:sldMasterMkLst>
          <pc:docMk/>
          <pc:sldMasterMk cId="1337350340" sldId="2147483661"/>
        </pc:sldMasterMkLst>
      </pc:sldMasterChg>
    </pc:docChg>
  </pc:docChgLst>
  <pc:docChgLst>
    <pc:chgData name="Andrasko, Rhiannon" userId="S::rhiannon.andrasko@wjec.co.uk::15be4c62-2de6-4343-a7f4-3c209826edd1" providerId="AD" clId="Web-{E4EC9B25-10AA-87B8-6E6A-48FA66C8B069}"/>
    <pc:docChg chg="modSld">
      <pc:chgData name="Andrasko, Rhiannon" userId="S::rhiannon.andrasko@wjec.co.uk::15be4c62-2de6-4343-a7f4-3c209826edd1" providerId="AD" clId="Web-{E4EC9B25-10AA-87B8-6E6A-48FA66C8B069}" dt="2025-10-30T15:17:21.447" v="18"/>
      <pc:docMkLst>
        <pc:docMk/>
      </pc:docMkLst>
      <pc:sldChg chg="modNotes">
        <pc:chgData name="Andrasko, Rhiannon" userId="S::rhiannon.andrasko@wjec.co.uk::15be4c62-2de6-4343-a7f4-3c209826edd1" providerId="AD" clId="Web-{E4EC9B25-10AA-87B8-6E6A-48FA66C8B069}" dt="2025-10-30T14:58:30.158" v="1"/>
        <pc:sldMkLst>
          <pc:docMk/>
          <pc:sldMk cId="1696455459" sldId="867"/>
        </pc:sldMkLst>
      </pc:sldChg>
      <pc:sldChg chg="modNotes">
        <pc:chgData name="Andrasko, Rhiannon" userId="S::rhiannon.andrasko@wjec.co.uk::15be4c62-2de6-4343-a7f4-3c209826edd1" providerId="AD" clId="Web-{E4EC9B25-10AA-87B8-6E6A-48FA66C8B069}" dt="2025-10-30T14:59:16.503" v="3"/>
        <pc:sldMkLst>
          <pc:docMk/>
          <pc:sldMk cId="3433408068" sldId="868"/>
        </pc:sldMkLst>
      </pc:sldChg>
      <pc:sldChg chg="modNotes">
        <pc:chgData name="Andrasko, Rhiannon" userId="S::rhiannon.andrasko@wjec.co.uk::15be4c62-2de6-4343-a7f4-3c209826edd1" providerId="AD" clId="Web-{E4EC9B25-10AA-87B8-6E6A-48FA66C8B069}" dt="2025-10-30T15:08:01.188" v="9"/>
        <pc:sldMkLst>
          <pc:docMk/>
          <pc:sldMk cId="3223031948" sldId="870"/>
        </pc:sldMkLst>
      </pc:sldChg>
      <pc:sldChg chg="modNotes">
        <pc:chgData name="Andrasko, Rhiannon" userId="S::rhiannon.andrasko@wjec.co.uk::15be4c62-2de6-4343-a7f4-3c209826edd1" providerId="AD" clId="Web-{E4EC9B25-10AA-87B8-6E6A-48FA66C8B069}" dt="2025-10-30T15:09:54.395" v="10"/>
        <pc:sldMkLst>
          <pc:docMk/>
          <pc:sldMk cId="1516632008" sldId="871"/>
        </pc:sldMkLst>
      </pc:sldChg>
      <pc:sldChg chg="modNotes">
        <pc:chgData name="Andrasko, Rhiannon" userId="S::rhiannon.andrasko@wjec.co.uk::15be4c62-2de6-4343-a7f4-3c209826edd1" providerId="AD" clId="Web-{E4EC9B25-10AA-87B8-6E6A-48FA66C8B069}" dt="2025-10-30T15:13:05.867" v="11"/>
        <pc:sldMkLst>
          <pc:docMk/>
          <pc:sldMk cId="1694493846" sldId="874"/>
        </pc:sldMkLst>
      </pc:sldChg>
      <pc:sldChg chg="modNotes">
        <pc:chgData name="Andrasko, Rhiannon" userId="S::rhiannon.andrasko@wjec.co.uk::15be4c62-2de6-4343-a7f4-3c209826edd1" providerId="AD" clId="Web-{E4EC9B25-10AA-87B8-6E6A-48FA66C8B069}" dt="2025-10-30T15:17:21.447" v="18"/>
        <pc:sldMkLst>
          <pc:docMk/>
          <pc:sldMk cId="3484861416" sldId="875"/>
        </pc:sldMkLst>
      </pc:sldChg>
      <pc:sldChg chg="modNotes">
        <pc:chgData name="Andrasko, Rhiannon" userId="S::rhiannon.andrasko@wjec.co.uk::15be4c62-2de6-4343-a7f4-3c209826edd1" providerId="AD" clId="Web-{E4EC9B25-10AA-87B8-6E6A-48FA66C8B069}" dt="2025-10-30T15:03:35.068" v="6"/>
        <pc:sldMkLst>
          <pc:docMk/>
          <pc:sldMk cId="1201410912" sldId="879"/>
        </pc:sldMkLst>
      </pc:sldChg>
    </pc:docChg>
  </pc:docChgLst>
  <pc:docChgLst>
    <pc:chgData name="Andrasko, Rhiannon" userId="S::rhiannon.andrasko@wjec.co.uk::15be4c62-2de6-4343-a7f4-3c209826edd1" providerId="AD" clId="Web-{8A4600A9-0907-CD1C-9FEC-4D1AEF6946E3}"/>
    <pc:docChg chg="modSld">
      <pc:chgData name="Andrasko, Rhiannon" userId="S::rhiannon.andrasko@wjec.co.uk::15be4c62-2de6-4343-a7f4-3c209826edd1" providerId="AD" clId="Web-{8A4600A9-0907-CD1C-9FEC-4D1AEF6946E3}" dt="2025-10-30T15:21:36.183" v="11"/>
      <pc:docMkLst>
        <pc:docMk/>
      </pc:docMkLst>
      <pc:sldChg chg="modNotes">
        <pc:chgData name="Andrasko, Rhiannon" userId="S::rhiannon.andrasko@wjec.co.uk::15be4c62-2de6-4343-a7f4-3c209826edd1" providerId="AD" clId="Web-{8A4600A9-0907-CD1C-9FEC-4D1AEF6946E3}" dt="2025-10-30T15:21:36.183" v="11"/>
        <pc:sldMkLst>
          <pc:docMk/>
          <pc:sldMk cId="3484861416" sldId="875"/>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10/30/2025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wago.com/global/installation-terminal-blocks-and-connectors/splicing-connector-with-levers/p/221-412#details"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cableglands.co.uk/"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0AAB8-974E-69D0-8660-6644AF8DA0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E6557C-C1D5-2BF1-07BA-CF43D4D197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D73FEF-3984-B82E-9B5B-44B023A4127B}"/>
              </a:ext>
            </a:extLst>
          </p:cNvPr>
          <p:cNvSpPr>
            <a:spLocks noGrp="1"/>
          </p:cNvSpPr>
          <p:nvPr>
            <p:ph type="body" idx="1"/>
          </p:nvPr>
        </p:nvSpPr>
        <p:spPr/>
        <p:txBody>
          <a:bodyPr/>
          <a:lstStyle/>
          <a:p>
            <a:r>
              <a:rPr lang="en-US" dirty="0"/>
              <a:t>Explain the importance of preventing mechanical strain on conductors, particularly with flexible cables. Discuss the risk of conductor damage or loose connections without proper grip. </a:t>
            </a:r>
          </a:p>
          <a:p>
            <a:r>
              <a:rPr lang="en-US" dirty="0"/>
              <a:t>Demonstrate examples using plug tops and flex. </a:t>
            </a:r>
          </a:p>
          <a:p>
            <a:r>
              <a:rPr lang="en-US" dirty="0"/>
              <a:t>Regulation 522.8.5, which requires suitable strain relief.</a:t>
            </a:r>
          </a:p>
        </p:txBody>
      </p:sp>
      <p:sp>
        <p:nvSpPr>
          <p:cNvPr id="4" name="Slide Number Placeholder 3">
            <a:extLst>
              <a:ext uri="{FF2B5EF4-FFF2-40B4-BE49-F238E27FC236}">
                <a16:creationId xmlns:a16="http://schemas.microsoft.com/office/drawing/2014/main" id="{C60D9F52-9992-2F99-85F3-14600D8FAA08}"/>
              </a:ext>
            </a:extLst>
          </p:cNvPr>
          <p:cNvSpPr>
            <a:spLocks noGrp="1"/>
          </p:cNvSpPr>
          <p:nvPr>
            <p:ph type="sldNum" sz="quarter" idx="5"/>
          </p:nvPr>
        </p:nvSpPr>
        <p:spPr/>
        <p:txBody>
          <a:bodyPr/>
          <a:lstStyle/>
          <a:p>
            <a:fld id="{1D847933-502B-D146-9428-3DDD196AD935}" type="slidenum">
              <a:rPr lang="en-GB" smtClean="0"/>
              <a:pPr/>
              <a:t>10</a:t>
            </a:fld>
            <a:endParaRPr lang="en-GB"/>
          </a:p>
        </p:txBody>
      </p:sp>
    </p:spTree>
    <p:extLst>
      <p:ext uri="{BB962C8B-B14F-4D97-AF65-F5344CB8AC3E}">
        <p14:creationId xmlns:p14="http://schemas.microsoft.com/office/powerpoint/2010/main" val="40273662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2B06AE-7544-F39C-8AEE-53C8CE8C1B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54BDBE-9F6A-7433-C390-655B7E7349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96974F-1ECD-C38F-803D-FB97CEDE96D9}"/>
              </a:ext>
            </a:extLst>
          </p:cNvPr>
          <p:cNvSpPr>
            <a:spLocks noGrp="1"/>
          </p:cNvSpPr>
          <p:nvPr>
            <p:ph type="body" idx="1"/>
          </p:nvPr>
        </p:nvSpPr>
        <p:spPr/>
        <p:txBody>
          <a:bodyPr/>
          <a:lstStyle/>
          <a:p>
            <a:r>
              <a:rPr lang="en-US" dirty="0"/>
              <a:t>Discuss typical environments where enhanced protection is needed (e.g. industrial, outdoor, damp).</a:t>
            </a:r>
          </a:p>
          <a:p>
            <a:r>
              <a:rPr lang="en-US" dirty="0">
                <a:latin typeface="Arial"/>
                <a:ea typeface="ＭＳ Ｐゴシック"/>
                <a:cs typeface="Arial"/>
              </a:rPr>
              <a:t>Compare different materials (e.g. brass vs plastic glands), IP ratings.</a:t>
            </a:r>
            <a:endParaRPr lang="en-US" dirty="0">
              <a:cs typeface="Arial"/>
            </a:endParaRPr>
          </a:p>
          <a:p>
            <a:r>
              <a:rPr lang="en-US">
                <a:latin typeface="Arial"/>
                <a:ea typeface="ＭＳ Ｐゴシック"/>
                <a:cs typeface="Arial"/>
              </a:rPr>
              <a:t>Link to Regulation 522.</a:t>
            </a:r>
            <a:endParaRPr lang="en-US">
              <a:cs typeface="Arial"/>
            </a:endParaRPr>
          </a:p>
          <a:p>
            <a:r>
              <a:rPr lang="en-US" dirty="0"/>
              <a:t>Demonstrate practical examples (e.g. SWA glands for </a:t>
            </a:r>
            <a:r>
              <a:rPr lang="en-US" dirty="0" err="1"/>
              <a:t>armoured</a:t>
            </a:r>
            <a:r>
              <a:rPr lang="en-US" dirty="0"/>
              <a:t> cables in external settings CW/BW).</a:t>
            </a:r>
          </a:p>
        </p:txBody>
      </p:sp>
      <p:sp>
        <p:nvSpPr>
          <p:cNvPr id="4" name="Slide Number Placeholder 3">
            <a:extLst>
              <a:ext uri="{FF2B5EF4-FFF2-40B4-BE49-F238E27FC236}">
                <a16:creationId xmlns:a16="http://schemas.microsoft.com/office/drawing/2014/main" id="{FF05C948-B608-0276-E959-98FB27DDCE91}"/>
              </a:ext>
            </a:extLst>
          </p:cNvPr>
          <p:cNvSpPr>
            <a:spLocks noGrp="1"/>
          </p:cNvSpPr>
          <p:nvPr>
            <p:ph type="sldNum" sz="quarter" idx="5"/>
          </p:nvPr>
        </p:nvSpPr>
        <p:spPr/>
        <p:txBody>
          <a:bodyPr/>
          <a:lstStyle/>
          <a:p>
            <a:fld id="{1D847933-502B-D146-9428-3DDD196AD935}" type="slidenum">
              <a:rPr lang="en-GB" smtClean="0"/>
              <a:pPr/>
              <a:t>11</a:t>
            </a:fld>
            <a:endParaRPr lang="en-GB"/>
          </a:p>
        </p:txBody>
      </p:sp>
    </p:spTree>
    <p:extLst>
      <p:ext uri="{BB962C8B-B14F-4D97-AF65-F5344CB8AC3E}">
        <p14:creationId xmlns:p14="http://schemas.microsoft.com/office/powerpoint/2010/main" val="2517321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BF68B-0BDC-D4BB-DF32-A3CA9A7A72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1B8A69-2AC7-F737-C5D4-1BA17F103D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40E8FD-249B-ACA9-32FC-CD3F84207025}"/>
              </a:ext>
            </a:extLst>
          </p:cNvPr>
          <p:cNvSpPr>
            <a:spLocks noGrp="1"/>
          </p:cNvSpPr>
          <p:nvPr>
            <p:ph type="body" idx="1"/>
          </p:nvPr>
        </p:nvSpPr>
        <p:spPr/>
        <p:txBody>
          <a:bodyPr/>
          <a:lstStyle/>
          <a:p>
            <a:r>
              <a:rPr lang="en-US" dirty="0"/>
              <a:t>Highlight the need for proper tools and torque settings.</a:t>
            </a:r>
          </a:p>
          <a:p>
            <a:r>
              <a:rPr lang="en-US" dirty="0"/>
              <a:t>Poor termination = a key issue in testing/faults.</a:t>
            </a:r>
          </a:p>
          <a:p>
            <a:r>
              <a:rPr lang="en-US" dirty="0"/>
              <a:t>Reference BS 7671 Reg 526.3 </a:t>
            </a:r>
          </a:p>
          <a:p>
            <a:r>
              <a:rPr lang="en-US" dirty="0">
                <a:latin typeface="Arial"/>
                <a:ea typeface="ＭＳ Ｐゴシック"/>
                <a:cs typeface="Arial"/>
              </a:rPr>
              <a:t>Demonstrate the difference in termination types, what are their advantages? Disadvantages? Give examples of where and how each is used.</a:t>
            </a:r>
            <a:endParaRPr lang="en-US" dirty="0">
              <a:cs typeface="Arial"/>
            </a:endParaRPr>
          </a:p>
          <a:p>
            <a:endParaRPr lang="en-US" dirty="0"/>
          </a:p>
        </p:txBody>
      </p:sp>
      <p:sp>
        <p:nvSpPr>
          <p:cNvPr id="4" name="Slide Number Placeholder 3">
            <a:extLst>
              <a:ext uri="{FF2B5EF4-FFF2-40B4-BE49-F238E27FC236}">
                <a16:creationId xmlns:a16="http://schemas.microsoft.com/office/drawing/2014/main" id="{515E596C-80B4-7375-40D8-BCE17E69C8B6}"/>
              </a:ext>
            </a:extLst>
          </p:cNvPr>
          <p:cNvSpPr>
            <a:spLocks noGrp="1"/>
          </p:cNvSpPr>
          <p:nvPr>
            <p:ph type="sldNum" sz="quarter" idx="5"/>
          </p:nvPr>
        </p:nvSpPr>
        <p:spPr/>
        <p:txBody>
          <a:bodyPr/>
          <a:lstStyle/>
          <a:p>
            <a:fld id="{1D847933-502B-D146-9428-3DDD196AD935}" type="slidenum">
              <a:rPr lang="en-GB" smtClean="0"/>
              <a:pPr/>
              <a:t>12</a:t>
            </a:fld>
            <a:endParaRPr lang="en-GB"/>
          </a:p>
        </p:txBody>
      </p:sp>
    </p:spTree>
    <p:extLst>
      <p:ext uri="{BB962C8B-B14F-4D97-AF65-F5344CB8AC3E}">
        <p14:creationId xmlns:p14="http://schemas.microsoft.com/office/powerpoint/2010/main" val="16354773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3FEF57-9326-B716-B61C-043CBD4E75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EDEA6A-DD26-DC84-7125-9AAB5C0E82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01F0B8-02A7-9B53-02C3-C86B1F6FE7BB}"/>
              </a:ext>
            </a:extLst>
          </p:cNvPr>
          <p:cNvSpPr>
            <a:spLocks noGrp="1"/>
          </p:cNvSpPr>
          <p:nvPr>
            <p:ph type="body" idx="1"/>
          </p:nvPr>
        </p:nvSpPr>
        <p:spPr/>
        <p:txBody>
          <a:bodyPr/>
          <a:lstStyle/>
          <a:p>
            <a:r>
              <a:rPr lang="en-US" dirty="0"/>
              <a:t>BS 7671 Reg 526.3</a:t>
            </a:r>
          </a:p>
        </p:txBody>
      </p:sp>
      <p:sp>
        <p:nvSpPr>
          <p:cNvPr id="4" name="Slide Number Placeholder 3">
            <a:extLst>
              <a:ext uri="{FF2B5EF4-FFF2-40B4-BE49-F238E27FC236}">
                <a16:creationId xmlns:a16="http://schemas.microsoft.com/office/drawing/2014/main" id="{E13FC8C0-888D-6140-3DF1-18BC71ECC2E0}"/>
              </a:ext>
            </a:extLst>
          </p:cNvPr>
          <p:cNvSpPr>
            <a:spLocks noGrp="1"/>
          </p:cNvSpPr>
          <p:nvPr>
            <p:ph type="sldNum" sz="quarter" idx="5"/>
          </p:nvPr>
        </p:nvSpPr>
        <p:spPr/>
        <p:txBody>
          <a:bodyPr/>
          <a:lstStyle/>
          <a:p>
            <a:fld id="{1D847933-502B-D146-9428-3DDD196AD935}" type="slidenum">
              <a:rPr lang="en-GB" smtClean="0"/>
              <a:pPr/>
              <a:t>13</a:t>
            </a:fld>
            <a:endParaRPr lang="en-GB"/>
          </a:p>
        </p:txBody>
      </p:sp>
    </p:spTree>
    <p:extLst>
      <p:ext uri="{BB962C8B-B14F-4D97-AF65-F5344CB8AC3E}">
        <p14:creationId xmlns:p14="http://schemas.microsoft.com/office/powerpoint/2010/main" val="15660328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A8FAFE-53DF-3EEF-0EE1-12AFFE51AB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755728-C7DA-1BF9-715E-32D3F4507B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775468-A1D4-EFC1-77A5-2621E45FE313}"/>
              </a:ext>
            </a:extLst>
          </p:cNvPr>
          <p:cNvSpPr>
            <a:spLocks noGrp="1"/>
          </p:cNvSpPr>
          <p:nvPr>
            <p:ph type="body" idx="1"/>
          </p:nvPr>
        </p:nvSpPr>
        <p:spPr/>
        <p:txBody>
          <a:bodyPr/>
          <a:lstStyle/>
          <a:p>
            <a:r>
              <a:rPr lang="en-US" dirty="0"/>
              <a:t>Ideal where many fast, repeatable terminations are needed.</a:t>
            </a:r>
          </a:p>
          <a:p>
            <a:r>
              <a:rPr lang="en-US" dirty="0"/>
              <a:t>Discuss limitations: typically not reused, limited current capacity.</a:t>
            </a:r>
          </a:p>
          <a:p>
            <a:r>
              <a:rPr lang="en-US" dirty="0" err="1"/>
              <a:t>Emphasise</a:t>
            </a:r>
            <a:r>
              <a:rPr lang="en-US" dirty="0"/>
              <a:t> correct tooling and cable type (solid core).</a:t>
            </a:r>
          </a:p>
          <a:p>
            <a:r>
              <a:rPr lang="en-US" dirty="0"/>
              <a:t>Commonly used in data cabling (e.g. RJ45 connectors) and lighting systems.</a:t>
            </a:r>
          </a:p>
          <a:p>
            <a:endParaRPr lang="en-US" dirty="0"/>
          </a:p>
          <a:p>
            <a:r>
              <a:rPr lang="en-US" dirty="0"/>
              <a:t>Must be used with compatible cable types (usually solid conductors).</a:t>
            </a:r>
          </a:p>
          <a:p>
            <a:endParaRPr lang="en-US" dirty="0"/>
          </a:p>
          <a:p>
            <a:r>
              <a:rPr lang="en-US" dirty="0"/>
              <a:t>Not suitable for high-current circuits unless specifically designed for that purpose.</a:t>
            </a:r>
          </a:p>
          <a:p>
            <a:endParaRPr lang="en-US" dirty="0"/>
          </a:p>
          <a:p>
            <a:r>
              <a:rPr lang="en-US" dirty="0"/>
              <a:t>Demonstrate using a Cat5e IDC punch-down on a data outlet module</a:t>
            </a:r>
          </a:p>
          <a:p>
            <a:endParaRPr lang="en-US" dirty="0"/>
          </a:p>
          <a:p>
            <a:endParaRPr lang="en-US" dirty="0"/>
          </a:p>
        </p:txBody>
      </p:sp>
      <p:sp>
        <p:nvSpPr>
          <p:cNvPr id="4" name="Slide Number Placeholder 3">
            <a:extLst>
              <a:ext uri="{FF2B5EF4-FFF2-40B4-BE49-F238E27FC236}">
                <a16:creationId xmlns:a16="http://schemas.microsoft.com/office/drawing/2014/main" id="{CC250DA4-9B5C-CA52-392D-A7B92608402D}"/>
              </a:ext>
            </a:extLst>
          </p:cNvPr>
          <p:cNvSpPr>
            <a:spLocks noGrp="1"/>
          </p:cNvSpPr>
          <p:nvPr>
            <p:ph type="sldNum" sz="quarter" idx="5"/>
          </p:nvPr>
        </p:nvSpPr>
        <p:spPr/>
        <p:txBody>
          <a:bodyPr/>
          <a:lstStyle/>
          <a:p>
            <a:fld id="{1D847933-502B-D146-9428-3DDD196AD935}" type="slidenum">
              <a:rPr lang="en-GB" smtClean="0"/>
              <a:pPr/>
              <a:t>14</a:t>
            </a:fld>
            <a:endParaRPr lang="en-GB"/>
          </a:p>
        </p:txBody>
      </p:sp>
    </p:spTree>
    <p:extLst>
      <p:ext uri="{BB962C8B-B14F-4D97-AF65-F5344CB8AC3E}">
        <p14:creationId xmlns:p14="http://schemas.microsoft.com/office/powerpoint/2010/main" val="21065517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CD94E-20DB-1F18-8A88-72105A5B5F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B59776-6F09-5350-C90E-987C1F91FA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CFC7A6-CBE0-AA32-EED7-337F4F0F9E20}"/>
              </a:ext>
            </a:extLst>
          </p:cNvPr>
          <p:cNvSpPr>
            <a:spLocks noGrp="1"/>
          </p:cNvSpPr>
          <p:nvPr>
            <p:ph type="body" idx="1"/>
          </p:nvPr>
        </p:nvSpPr>
        <p:spPr/>
        <p:txBody>
          <a:bodyPr/>
          <a:lstStyle/>
          <a:p>
            <a:r>
              <a:rPr lang="en-US" dirty="0" err="1"/>
              <a:t>Emphasise</a:t>
            </a:r>
            <a:r>
              <a:rPr lang="en-US" dirty="0"/>
              <a:t> the importance of using the correct size lug and tool for the cable type.</a:t>
            </a:r>
          </a:p>
          <a:p>
            <a:r>
              <a:rPr lang="en-US" dirty="0"/>
              <a:t>Highlight the difference between insulated and uninsulated crimp terminals.</a:t>
            </a:r>
          </a:p>
          <a:p>
            <a:r>
              <a:rPr lang="en-US" dirty="0">
                <a:latin typeface="Arial"/>
                <a:ea typeface="ＭＳ Ｐゴシック"/>
                <a:cs typeface="Arial"/>
              </a:rPr>
              <a:t>Demonstrate a good vs poor crimp.</a:t>
            </a:r>
            <a:endParaRPr lang="en-US" dirty="0">
              <a:cs typeface="Arial"/>
            </a:endParaRPr>
          </a:p>
        </p:txBody>
      </p:sp>
      <p:sp>
        <p:nvSpPr>
          <p:cNvPr id="4" name="Slide Number Placeholder 3">
            <a:extLst>
              <a:ext uri="{FF2B5EF4-FFF2-40B4-BE49-F238E27FC236}">
                <a16:creationId xmlns:a16="http://schemas.microsoft.com/office/drawing/2014/main" id="{AA686D5B-B08E-F1BF-2BD2-B487274F4295}"/>
              </a:ext>
            </a:extLst>
          </p:cNvPr>
          <p:cNvSpPr>
            <a:spLocks noGrp="1"/>
          </p:cNvSpPr>
          <p:nvPr>
            <p:ph type="sldNum" sz="quarter" idx="5"/>
          </p:nvPr>
        </p:nvSpPr>
        <p:spPr/>
        <p:txBody>
          <a:bodyPr/>
          <a:lstStyle/>
          <a:p>
            <a:fld id="{1D847933-502B-D146-9428-3DDD196AD935}" type="slidenum">
              <a:rPr lang="en-GB" smtClean="0"/>
              <a:pPr/>
              <a:t>15</a:t>
            </a:fld>
            <a:endParaRPr lang="en-GB"/>
          </a:p>
        </p:txBody>
      </p:sp>
    </p:spTree>
    <p:extLst>
      <p:ext uri="{BB962C8B-B14F-4D97-AF65-F5344CB8AC3E}">
        <p14:creationId xmlns:p14="http://schemas.microsoft.com/office/powerpoint/2010/main" val="3369653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BF99E8-37E8-6936-C612-DE0DB5B3EE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C2AA16-A4A6-D1E7-46A5-9A24DC1F9D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20EA15-13EB-32C1-D977-810196128D42}"/>
              </a:ext>
            </a:extLst>
          </p:cNvPr>
          <p:cNvSpPr>
            <a:spLocks noGrp="1"/>
          </p:cNvSpPr>
          <p:nvPr>
            <p:ph type="body" idx="1"/>
          </p:nvPr>
        </p:nvSpPr>
        <p:spPr/>
        <p:txBody>
          <a:bodyPr/>
          <a:lstStyle/>
          <a:p>
            <a:r>
              <a:rPr lang="en-US" dirty="0">
                <a:latin typeface="Arial"/>
                <a:ea typeface="ＭＳ Ｐゴシック"/>
                <a:cs typeface="Arial"/>
              </a:rPr>
              <a:t>Demonstrate both types of connector in class. </a:t>
            </a:r>
            <a:r>
              <a:rPr lang="en-GB" dirty="0">
                <a:latin typeface="Arial"/>
                <a:ea typeface="ＭＳ Ｐゴシック"/>
                <a:cs typeface="Arial"/>
              </a:rPr>
              <a:t>Emphasise</a:t>
            </a:r>
            <a:r>
              <a:rPr lang="en-US" dirty="0">
                <a:latin typeface="Arial"/>
                <a:ea typeface="ＭＳ Ｐゴシック"/>
                <a:cs typeface="Arial"/>
              </a:rPr>
              <a:t> their ease of use and how they reduce installation time but are more expensive than alternatives.</a:t>
            </a:r>
            <a:endParaRPr lang="en-US" dirty="0"/>
          </a:p>
          <a:p>
            <a:endParaRPr lang="en-US" dirty="0">
              <a:latin typeface="Arial"/>
              <a:ea typeface="ＭＳ Ｐゴシック"/>
              <a:cs typeface="Arial"/>
            </a:endParaRPr>
          </a:p>
          <a:p>
            <a:r>
              <a:rPr lang="en-US" dirty="0">
                <a:latin typeface="Arial"/>
                <a:ea typeface="ＭＳ Ｐゴシック"/>
                <a:cs typeface="Arial"/>
              </a:rPr>
              <a:t>Push-wire connectors:</a:t>
            </a:r>
            <a:endParaRPr lang="en-US" dirty="0">
              <a:cs typeface="Arial"/>
            </a:endParaRPr>
          </a:p>
          <a:p>
            <a:pPr marL="171450" indent="-171450">
              <a:buFont typeface="Arial" panose="020B0604020202020204" pitchFamily="34" charset="0"/>
              <a:buChar char="•"/>
            </a:pPr>
            <a:r>
              <a:rPr lang="en-US" dirty="0">
                <a:latin typeface="Arial"/>
                <a:ea typeface="ＭＳ Ｐゴシック"/>
                <a:cs typeface="Arial"/>
              </a:rPr>
              <a:t>Wires are pushed directly into the connector to engage an internal spring clamp.</a:t>
            </a:r>
          </a:p>
          <a:p>
            <a:pPr marL="171450" indent="-171450">
              <a:buFont typeface="Arial" panose="020B0604020202020204" pitchFamily="34" charset="0"/>
              <a:buChar char="•"/>
            </a:pPr>
            <a:r>
              <a:rPr lang="en-US" dirty="0">
                <a:latin typeface="Arial"/>
                <a:ea typeface="ＭＳ Ｐゴシック"/>
                <a:cs typeface="Arial"/>
              </a:rPr>
              <a:t>Single-use: once inserted, wires typically cannot be removed without damage.</a:t>
            </a:r>
            <a:endParaRPr lang="en-US" dirty="0">
              <a:cs typeface="Arial"/>
            </a:endParaRPr>
          </a:p>
          <a:p>
            <a:endParaRPr lang="en-US" dirty="0"/>
          </a:p>
          <a:p>
            <a:r>
              <a:rPr lang="en-US" dirty="0">
                <a:latin typeface="Arial"/>
                <a:ea typeface="ＭＳ Ｐゴシック"/>
                <a:cs typeface="Arial"/>
              </a:rPr>
              <a:t>Lever connectors:</a:t>
            </a:r>
          </a:p>
          <a:p>
            <a:pPr marL="171450" indent="-171450" algn="l">
              <a:buFont typeface="Arial" panose="020B0604020202020204" pitchFamily="34" charset="0"/>
              <a:buChar char="•"/>
            </a:pPr>
            <a:r>
              <a:rPr lang="en-US" dirty="0">
                <a:latin typeface="Arial"/>
                <a:ea typeface="ＭＳ Ｐゴシック"/>
                <a:cs typeface="Arial"/>
              </a:rPr>
              <a:t>Reusable and ideal for maintenance, testing, or temporary setups.</a:t>
            </a:r>
          </a:p>
          <a:p>
            <a:pPr marL="171450" indent="-171450" algn="l">
              <a:buFont typeface="Arial" panose="020B0604020202020204" pitchFamily="34" charset="0"/>
              <a:buChar char="•"/>
            </a:pPr>
            <a:r>
              <a:rPr lang="en-US" dirty="0">
                <a:latin typeface="Arial"/>
                <a:ea typeface="ＭＳ Ｐゴシック"/>
                <a:cs typeface="Arial"/>
              </a:rPr>
              <a:t>Feature a small lever to open and close the clamping mechanism.</a:t>
            </a:r>
            <a:endParaRPr lang="en-US" dirty="0">
              <a:cs typeface="Arial"/>
            </a:endParaRPr>
          </a:p>
          <a:p>
            <a:pPr marL="171450" indent="-171450" algn="l">
              <a:buFont typeface="Arial" panose="020B0604020202020204" pitchFamily="34" charset="0"/>
              <a:buChar char="•"/>
            </a:pPr>
            <a:endParaRPr lang="en-US" dirty="0"/>
          </a:p>
          <a:p>
            <a:pPr>
              <a:buFont typeface="Arial" panose="020B0604020202020204" pitchFamily="34" charset="0"/>
            </a:pPr>
            <a:r>
              <a:rPr lang="en-US" dirty="0">
                <a:latin typeface="Arial"/>
                <a:ea typeface="ＭＳ Ｐゴシック"/>
                <a:cs typeface="Arial"/>
                <a:hlinkClick r:id="rId3"/>
              </a:rPr>
              <a:t>https://www.wago.com/global/installation-terminal-blocks-and-connectors/splicing-connector-with-levers/p/221-412#details</a:t>
            </a:r>
            <a:r>
              <a:rPr lang="en-US" dirty="0">
                <a:latin typeface="Arial"/>
                <a:ea typeface="ＭＳ Ｐゴシック"/>
                <a:cs typeface="Arial"/>
              </a:rPr>
              <a:t> </a:t>
            </a:r>
          </a:p>
        </p:txBody>
      </p:sp>
      <p:sp>
        <p:nvSpPr>
          <p:cNvPr id="4" name="Slide Number Placeholder 3">
            <a:extLst>
              <a:ext uri="{FF2B5EF4-FFF2-40B4-BE49-F238E27FC236}">
                <a16:creationId xmlns:a16="http://schemas.microsoft.com/office/drawing/2014/main" id="{5F21D823-E146-DE2E-4ABD-109F0528E3B4}"/>
              </a:ext>
            </a:extLst>
          </p:cNvPr>
          <p:cNvSpPr>
            <a:spLocks noGrp="1"/>
          </p:cNvSpPr>
          <p:nvPr>
            <p:ph type="sldNum" sz="quarter" idx="5"/>
          </p:nvPr>
        </p:nvSpPr>
        <p:spPr/>
        <p:txBody>
          <a:bodyPr/>
          <a:lstStyle/>
          <a:p>
            <a:fld id="{1D847933-502B-D146-9428-3DDD196AD935}" type="slidenum">
              <a:rPr lang="en-GB" smtClean="0"/>
              <a:pPr/>
              <a:t>16</a:t>
            </a:fld>
            <a:endParaRPr lang="en-GB"/>
          </a:p>
        </p:txBody>
      </p:sp>
    </p:spTree>
    <p:extLst>
      <p:ext uri="{BB962C8B-B14F-4D97-AF65-F5344CB8AC3E}">
        <p14:creationId xmlns:p14="http://schemas.microsoft.com/office/powerpoint/2010/main" val="8518665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8BA45-69B2-A5E0-6E19-B8AC919258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014D9A-6EA9-8C0E-D097-133D16B827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B8F812-D2A1-7EBC-D694-9580FF069786}"/>
              </a:ext>
            </a:extLst>
          </p:cNvPr>
          <p:cNvSpPr>
            <a:spLocks noGrp="1"/>
          </p:cNvSpPr>
          <p:nvPr>
            <p:ph type="body" idx="1"/>
          </p:nvPr>
        </p:nvSpPr>
        <p:spPr/>
        <p:txBody>
          <a:bodyPr/>
          <a:lstStyle/>
          <a:p>
            <a:r>
              <a:rPr lang="en-US" dirty="0" err="1"/>
              <a:t>Emphasise</a:t>
            </a:r>
            <a:r>
              <a:rPr lang="en-US" dirty="0"/>
              <a:t> that soldered joints are more relevant in electronics than fixed installation work.</a:t>
            </a:r>
          </a:p>
          <a:p>
            <a:r>
              <a:rPr lang="en-US" dirty="0"/>
              <a:t>Ask learners if they’ve seen soldering used in the field and under what circumstances.</a:t>
            </a:r>
          </a:p>
        </p:txBody>
      </p:sp>
      <p:sp>
        <p:nvSpPr>
          <p:cNvPr id="4" name="Slide Number Placeholder 3">
            <a:extLst>
              <a:ext uri="{FF2B5EF4-FFF2-40B4-BE49-F238E27FC236}">
                <a16:creationId xmlns:a16="http://schemas.microsoft.com/office/drawing/2014/main" id="{65F0EEBC-BC32-5159-DEA3-4421C7DF0BEF}"/>
              </a:ext>
            </a:extLst>
          </p:cNvPr>
          <p:cNvSpPr>
            <a:spLocks noGrp="1"/>
          </p:cNvSpPr>
          <p:nvPr>
            <p:ph type="sldNum" sz="quarter" idx="5"/>
          </p:nvPr>
        </p:nvSpPr>
        <p:spPr/>
        <p:txBody>
          <a:bodyPr/>
          <a:lstStyle/>
          <a:p>
            <a:fld id="{1D847933-502B-D146-9428-3DDD196AD935}" type="slidenum">
              <a:rPr lang="en-GB" smtClean="0"/>
              <a:pPr/>
              <a:t>17</a:t>
            </a:fld>
            <a:endParaRPr lang="en-GB"/>
          </a:p>
        </p:txBody>
      </p:sp>
    </p:spTree>
    <p:extLst>
      <p:ext uri="{BB962C8B-B14F-4D97-AF65-F5344CB8AC3E}">
        <p14:creationId xmlns:p14="http://schemas.microsoft.com/office/powerpoint/2010/main" val="17797659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18</a:t>
            </a:fld>
            <a:endParaRPr lang="en-GB"/>
          </a:p>
        </p:txBody>
      </p:sp>
    </p:spTree>
    <p:extLst>
      <p:ext uri="{BB962C8B-B14F-4D97-AF65-F5344CB8AC3E}">
        <p14:creationId xmlns:p14="http://schemas.microsoft.com/office/powerpoint/2010/main" val="20763351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FF5B3C-53B5-664F-A361-196110A59AE4}" type="slidenum">
              <a:rPr lang="en-US" smtClean="0"/>
              <a:t>19</a:t>
            </a:fld>
            <a:endParaRPr lang="en-US"/>
          </a:p>
        </p:txBody>
      </p:sp>
    </p:spTree>
    <p:extLst>
      <p:ext uri="{BB962C8B-B14F-4D97-AF65-F5344CB8AC3E}">
        <p14:creationId xmlns:p14="http://schemas.microsoft.com/office/powerpoint/2010/main" val="4138113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2</a:t>
            </a:fld>
            <a:endParaRPr lang="en-GB"/>
          </a:p>
        </p:txBody>
      </p:sp>
    </p:spTree>
    <p:extLst>
      <p:ext uri="{BB962C8B-B14F-4D97-AF65-F5344CB8AC3E}">
        <p14:creationId xmlns:p14="http://schemas.microsoft.com/office/powerpoint/2010/main" val="1790795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session builds on prior knowledge of cable types from K1.8. Learners now focus on how those cables are installed safely using the correct support systems. Tutor should reference real-world scenarios, manufacturer examples (e.g. Doncaster Cables or Prysmian), and show physical samples or videos where possible.</a:t>
            </a:r>
          </a:p>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3</a:t>
            </a:fld>
            <a:endParaRPr lang="en-GB"/>
          </a:p>
        </p:txBody>
      </p:sp>
    </p:spTree>
    <p:extLst>
      <p:ext uri="{BB962C8B-B14F-4D97-AF65-F5344CB8AC3E}">
        <p14:creationId xmlns:p14="http://schemas.microsoft.com/office/powerpoint/2010/main" val="2021401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session introduces learners to key termination and connection methods for various cable types and conductor configurations. </a:t>
            </a:r>
          </a:p>
          <a:p>
            <a:r>
              <a:rPr lang="en-GB" dirty="0">
                <a:latin typeface="Arial"/>
                <a:ea typeface="ＭＳ Ｐゴシック"/>
                <a:cs typeface="Arial"/>
              </a:rPr>
              <a:t>Emphasise</a:t>
            </a:r>
            <a:r>
              <a:rPr lang="en-US" dirty="0">
                <a:latin typeface="Arial"/>
                <a:ea typeface="ＭＳ Ｐゴシック"/>
                <a:cs typeface="Arial"/>
              </a:rPr>
              <a:t> how improper terminations can lead to failures, overheating, or safety issues. Use real-world examples or show damaged installations to highlight the importance of correct practice.</a:t>
            </a:r>
          </a:p>
        </p:txBody>
      </p:sp>
      <p:sp>
        <p:nvSpPr>
          <p:cNvPr id="4" name="Slide Number Placeholder 3"/>
          <p:cNvSpPr>
            <a:spLocks noGrp="1"/>
          </p:cNvSpPr>
          <p:nvPr>
            <p:ph type="sldNum" sz="quarter" idx="5"/>
          </p:nvPr>
        </p:nvSpPr>
        <p:spPr/>
        <p:txBody>
          <a:bodyPr/>
          <a:lstStyle/>
          <a:p>
            <a:fld id="{1D847933-502B-D146-9428-3DDD196AD935}" type="slidenum">
              <a:rPr lang="en-GB" smtClean="0"/>
              <a:pPr/>
              <a:t>4</a:t>
            </a:fld>
            <a:endParaRPr lang="en-GB"/>
          </a:p>
        </p:txBody>
      </p:sp>
    </p:spTree>
    <p:extLst>
      <p:ext uri="{BB962C8B-B14F-4D97-AF65-F5344CB8AC3E}">
        <p14:creationId xmlns:p14="http://schemas.microsoft.com/office/powerpoint/2010/main" val="1586534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53CA8-5ED8-8620-411A-8CDA8678D0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8147A8-5B1C-5EDE-6552-B03F146A2C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300810-EE92-7A67-DC86-339DFBB1E7A7}"/>
              </a:ext>
            </a:extLst>
          </p:cNvPr>
          <p:cNvSpPr>
            <a:spLocks noGrp="1"/>
          </p:cNvSpPr>
          <p:nvPr>
            <p:ph type="body" idx="1"/>
          </p:nvPr>
        </p:nvSpPr>
        <p:spPr/>
        <p:txBody>
          <a:bodyPr/>
          <a:lstStyle/>
          <a:p>
            <a:r>
              <a:rPr lang="en-US" dirty="0"/>
              <a:t>Discuss how incorrect gland selection or poor installation can lead to moisture ingress, mechanical strain, or loss of CPC continuity. </a:t>
            </a:r>
          </a:p>
          <a:p>
            <a:r>
              <a:rPr lang="en-US" dirty="0"/>
              <a:t>Highlight differences between brass, plastic, and stainless-steel glands and their suitability for indoor, outdoor, or hazardous environments. Demonstrate with a sample SWA/MICC gland kits if available.</a:t>
            </a:r>
          </a:p>
          <a:p>
            <a:r>
              <a:rPr lang="en-US" dirty="0">
                <a:latin typeface="Arial"/>
                <a:ea typeface="ＭＳ Ｐゴシック"/>
                <a:cs typeface="Arial"/>
                <a:hlinkClick r:id="rId3"/>
              </a:rPr>
              <a:t>https://cableglands.co.uk/</a:t>
            </a:r>
            <a:r>
              <a:rPr lang="en-US" dirty="0">
                <a:latin typeface="Arial"/>
                <a:ea typeface="ＭＳ Ｐゴシック"/>
                <a:cs typeface="Arial"/>
              </a:rPr>
              <a:t> </a:t>
            </a:r>
            <a:endParaRPr lang="en-US" dirty="0">
              <a:cs typeface="Arial"/>
            </a:endParaRPr>
          </a:p>
        </p:txBody>
      </p:sp>
      <p:sp>
        <p:nvSpPr>
          <p:cNvPr id="4" name="Slide Number Placeholder 3">
            <a:extLst>
              <a:ext uri="{FF2B5EF4-FFF2-40B4-BE49-F238E27FC236}">
                <a16:creationId xmlns:a16="http://schemas.microsoft.com/office/drawing/2014/main" id="{5EB56A67-001E-96BA-5C22-273138E3A891}"/>
              </a:ext>
            </a:extLst>
          </p:cNvPr>
          <p:cNvSpPr>
            <a:spLocks noGrp="1"/>
          </p:cNvSpPr>
          <p:nvPr>
            <p:ph type="sldNum" sz="quarter" idx="5"/>
          </p:nvPr>
        </p:nvSpPr>
        <p:spPr/>
        <p:txBody>
          <a:bodyPr/>
          <a:lstStyle/>
          <a:p>
            <a:fld id="{1D847933-502B-D146-9428-3DDD196AD935}" type="slidenum">
              <a:rPr lang="en-GB" smtClean="0"/>
              <a:pPr/>
              <a:t>5</a:t>
            </a:fld>
            <a:endParaRPr lang="en-GB"/>
          </a:p>
        </p:txBody>
      </p:sp>
    </p:spTree>
    <p:extLst>
      <p:ext uri="{BB962C8B-B14F-4D97-AF65-F5344CB8AC3E}">
        <p14:creationId xmlns:p14="http://schemas.microsoft.com/office/powerpoint/2010/main" val="3870671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8656CF-189B-581A-687F-D2CE1B044D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9EACAC-3F93-2CBA-AE0B-7B55E601C3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94B758-E2C0-9004-BB38-3222D0264C2E}"/>
              </a:ext>
            </a:extLst>
          </p:cNvPr>
          <p:cNvSpPr>
            <a:spLocks noGrp="1"/>
          </p:cNvSpPr>
          <p:nvPr>
            <p:ph type="body" idx="1"/>
          </p:nvPr>
        </p:nvSpPr>
        <p:spPr/>
        <p:txBody>
          <a:bodyPr/>
          <a:lstStyle/>
          <a:p>
            <a:r>
              <a:rPr lang="en-US" dirty="0"/>
              <a:t>Show various glands and pots, in the workshop demonstrate the termination procedure.</a:t>
            </a:r>
          </a:p>
        </p:txBody>
      </p:sp>
      <p:sp>
        <p:nvSpPr>
          <p:cNvPr id="4" name="Slide Number Placeholder 3">
            <a:extLst>
              <a:ext uri="{FF2B5EF4-FFF2-40B4-BE49-F238E27FC236}">
                <a16:creationId xmlns:a16="http://schemas.microsoft.com/office/drawing/2014/main" id="{FD219061-6650-C86C-241F-4D5FC21EAD78}"/>
              </a:ext>
            </a:extLst>
          </p:cNvPr>
          <p:cNvSpPr>
            <a:spLocks noGrp="1"/>
          </p:cNvSpPr>
          <p:nvPr>
            <p:ph type="sldNum" sz="quarter" idx="5"/>
          </p:nvPr>
        </p:nvSpPr>
        <p:spPr/>
        <p:txBody>
          <a:bodyPr/>
          <a:lstStyle/>
          <a:p>
            <a:fld id="{1D847933-502B-D146-9428-3DDD196AD935}" type="slidenum">
              <a:rPr lang="en-GB" smtClean="0"/>
              <a:pPr/>
              <a:t>6</a:t>
            </a:fld>
            <a:endParaRPr lang="en-GB"/>
          </a:p>
        </p:txBody>
      </p:sp>
    </p:spTree>
    <p:extLst>
      <p:ext uri="{BB962C8B-B14F-4D97-AF65-F5344CB8AC3E}">
        <p14:creationId xmlns:p14="http://schemas.microsoft.com/office/powerpoint/2010/main" val="42272411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CD8AA-E39B-3759-A3BA-42718EF91F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291B7-5248-062B-C8C6-4330376BD0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4E7404-EC26-8B62-AFF0-2527B2F2E9A4}"/>
              </a:ext>
            </a:extLst>
          </p:cNvPr>
          <p:cNvSpPr>
            <a:spLocks noGrp="1"/>
          </p:cNvSpPr>
          <p:nvPr>
            <p:ph type="body" idx="1"/>
          </p:nvPr>
        </p:nvSpPr>
        <p:spPr/>
        <p:txBody>
          <a:bodyPr/>
          <a:lstStyle/>
          <a:p>
            <a:r>
              <a:rPr lang="en-US" dirty="0">
                <a:latin typeface="Arial"/>
                <a:ea typeface="ＭＳ Ｐゴシック"/>
                <a:cs typeface="Arial"/>
              </a:rPr>
              <a:t>Demonstrate termination of steel by </a:t>
            </a:r>
            <a:r>
              <a:rPr lang="en-US" dirty="0" err="1">
                <a:latin typeface="Arial"/>
                <a:ea typeface="ＭＳ Ｐゴシック"/>
                <a:cs typeface="Arial"/>
              </a:rPr>
              <a:t>armour</a:t>
            </a:r>
            <a:r>
              <a:rPr lang="en-US" dirty="0">
                <a:latin typeface="Arial"/>
                <a:ea typeface="ＭＳ Ｐゴシック"/>
                <a:cs typeface="Arial"/>
              </a:rPr>
              <a:t>.</a:t>
            </a:r>
            <a:endParaRPr lang="en-US" dirty="0"/>
          </a:p>
          <a:p>
            <a:r>
              <a:rPr lang="en-US" dirty="0">
                <a:latin typeface="Arial"/>
                <a:ea typeface="ＭＳ Ｐゴシック"/>
                <a:cs typeface="Arial"/>
              </a:rPr>
              <a:t>Have pre-</a:t>
            </a:r>
            <a:r>
              <a:rPr lang="en-US" err="1">
                <a:latin typeface="Arial"/>
                <a:ea typeface="ＭＳ Ｐゴシック"/>
                <a:cs typeface="Arial"/>
              </a:rPr>
              <a:t>glanded</a:t>
            </a:r>
            <a:r>
              <a:rPr lang="en-US">
                <a:latin typeface="Arial"/>
                <a:ea typeface="ＭＳ Ｐゴシック"/>
                <a:cs typeface="Arial"/>
              </a:rPr>
              <a:t> SWA to show with BW gland.</a:t>
            </a:r>
          </a:p>
          <a:p>
            <a:r>
              <a:rPr lang="en-US" dirty="0">
                <a:latin typeface="Arial"/>
                <a:ea typeface="ＭＳ Ｐゴシック"/>
                <a:cs typeface="Arial"/>
              </a:rPr>
              <a:t>Have pre-</a:t>
            </a:r>
            <a:r>
              <a:rPr lang="en-US" dirty="0" err="1">
                <a:latin typeface="Arial"/>
                <a:ea typeface="ＭＳ Ｐゴシック"/>
                <a:cs typeface="Arial"/>
              </a:rPr>
              <a:t>glanded</a:t>
            </a:r>
            <a:r>
              <a:rPr lang="en-US" dirty="0">
                <a:latin typeface="Arial"/>
                <a:ea typeface="ＭＳ Ｐゴシック"/>
                <a:cs typeface="Arial"/>
              </a:rPr>
              <a:t> SWA to show with CW gland.</a:t>
            </a:r>
            <a:endParaRPr lang="en-US" dirty="0">
              <a:cs typeface="Arial"/>
            </a:endParaRPr>
          </a:p>
          <a:p>
            <a:endParaRPr lang="en-US" dirty="0"/>
          </a:p>
          <a:p>
            <a:endParaRPr lang="en-US" dirty="0"/>
          </a:p>
        </p:txBody>
      </p:sp>
      <p:sp>
        <p:nvSpPr>
          <p:cNvPr id="4" name="Slide Number Placeholder 3">
            <a:extLst>
              <a:ext uri="{FF2B5EF4-FFF2-40B4-BE49-F238E27FC236}">
                <a16:creationId xmlns:a16="http://schemas.microsoft.com/office/drawing/2014/main" id="{135F7C37-B21D-81D6-F7F6-6325BBA5B488}"/>
              </a:ext>
            </a:extLst>
          </p:cNvPr>
          <p:cNvSpPr>
            <a:spLocks noGrp="1"/>
          </p:cNvSpPr>
          <p:nvPr>
            <p:ph type="sldNum" sz="quarter" idx="5"/>
          </p:nvPr>
        </p:nvSpPr>
        <p:spPr/>
        <p:txBody>
          <a:bodyPr/>
          <a:lstStyle/>
          <a:p>
            <a:fld id="{1D847933-502B-D146-9428-3DDD196AD935}" type="slidenum">
              <a:rPr lang="en-GB" smtClean="0"/>
              <a:pPr/>
              <a:t>7</a:t>
            </a:fld>
            <a:endParaRPr lang="en-GB"/>
          </a:p>
        </p:txBody>
      </p:sp>
    </p:spTree>
    <p:extLst>
      <p:ext uri="{BB962C8B-B14F-4D97-AF65-F5344CB8AC3E}">
        <p14:creationId xmlns:p14="http://schemas.microsoft.com/office/powerpoint/2010/main" val="22784866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3AE11-EB1F-C798-F643-A24D4FCE80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9BEC85-BC8B-6822-BC8D-73471081B3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86319E-810C-A792-9B30-792F29EC9B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D0D1DA-FD92-7F83-0FFF-4BEBDACE3105}"/>
              </a:ext>
            </a:extLst>
          </p:cNvPr>
          <p:cNvSpPr>
            <a:spLocks noGrp="1"/>
          </p:cNvSpPr>
          <p:nvPr>
            <p:ph type="sldNum" sz="quarter" idx="5"/>
          </p:nvPr>
        </p:nvSpPr>
        <p:spPr/>
        <p:txBody>
          <a:bodyPr/>
          <a:lstStyle/>
          <a:p>
            <a:fld id="{1D847933-502B-D146-9428-3DDD196AD935}" type="slidenum">
              <a:rPr lang="en-GB" smtClean="0"/>
              <a:pPr/>
              <a:t>8</a:t>
            </a:fld>
            <a:endParaRPr lang="en-GB"/>
          </a:p>
        </p:txBody>
      </p:sp>
    </p:spTree>
    <p:extLst>
      <p:ext uri="{BB962C8B-B14F-4D97-AF65-F5344CB8AC3E}">
        <p14:creationId xmlns:p14="http://schemas.microsoft.com/office/powerpoint/2010/main" val="3589293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F304A-5CC2-0CEA-4611-C431442D95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0E7CC6-998D-C492-FFC4-152C5CED13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8D9AFA-2185-EA90-B95B-01ABFB8839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E3510D-D21B-E419-C3DF-9F498CEA2BE3}"/>
              </a:ext>
            </a:extLst>
          </p:cNvPr>
          <p:cNvSpPr>
            <a:spLocks noGrp="1"/>
          </p:cNvSpPr>
          <p:nvPr>
            <p:ph type="sldNum" sz="quarter" idx="5"/>
          </p:nvPr>
        </p:nvSpPr>
        <p:spPr/>
        <p:txBody>
          <a:bodyPr/>
          <a:lstStyle/>
          <a:p>
            <a:fld id="{1D847933-502B-D146-9428-3DDD196AD935}" type="slidenum">
              <a:rPr lang="en-GB" smtClean="0"/>
              <a:pPr/>
              <a:t>9</a:t>
            </a:fld>
            <a:endParaRPr lang="en-GB"/>
          </a:p>
        </p:txBody>
      </p:sp>
    </p:spTree>
    <p:extLst>
      <p:ext uri="{BB962C8B-B14F-4D97-AF65-F5344CB8AC3E}">
        <p14:creationId xmlns:p14="http://schemas.microsoft.com/office/powerpoint/2010/main" val="3150259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037502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3619303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231510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1342418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smtClean="0">
                <a:latin typeface="+mn-lt"/>
                <a:ea typeface="Arial" pitchFamily="-105" charset="0"/>
                <a:cs typeface="Arial" pitchFamily="-105" charset="0"/>
              </a:rPr>
              <a:pPr algn="l">
                <a:spcBef>
                  <a:spcPts val="602"/>
                </a:spcBef>
              </a:pPr>
              <a:t>‹#›</a:t>
            </a:fld>
            <a:endParaRPr lang="en-US" sz="1000" baseline="0" dirty="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cstate="screen">
            <a:extLst>
              <a:ext uri="{28A0092B-C50C-407E-A947-70E740481C1C}">
                <a14:useLocalDpi xmlns:a14="http://schemas.microsoft.com/office/drawing/2010/main"/>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sp>
        <p:nvSpPr>
          <p:cNvPr id="2" name="Graphic 26">
            <a:extLst>
              <a:ext uri="{FF2B5EF4-FFF2-40B4-BE49-F238E27FC236}">
                <a16:creationId xmlns:a16="http://schemas.microsoft.com/office/drawing/2014/main" id="{4987E8D9-377B-AB1D-8A32-2882D85AB09F}"/>
              </a:ext>
            </a:extLst>
          </p:cNvPr>
          <p:cNvSpPr>
            <a:spLocks/>
          </p:cNvSpPr>
          <p:nvPr userDrawn="1"/>
        </p:nvSpPr>
        <p:spPr>
          <a:xfrm>
            <a:off x="0" y="7834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32041" y="197988"/>
            <a:ext cx="591666" cy="437463"/>
          </a:xfrm>
          <a:prstGeom prst="rect">
            <a:avLst/>
          </a:prstGeom>
          <a:noFill/>
          <a:ln>
            <a:noFill/>
          </a:ln>
        </p:spPr>
      </p:pic>
      <p:sp>
        <p:nvSpPr>
          <p:cNvPr id="5"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48979" y="95012"/>
            <a:ext cx="5827751" cy="589388"/>
          </a:xfrm>
          <a:prstGeom prst="rect">
            <a:avLst/>
          </a:prstGeom>
          <a:noFill/>
          <a:ln w="9525">
            <a:noFill/>
            <a:miter lim="800000"/>
            <a:headEnd/>
            <a:tailEnd/>
          </a:ln>
        </p:spPr>
        <p:txBody>
          <a:bodyPr rot="0" vert="horz" wrap="square" lIns="91797" tIns="45899" rIns="91797" bIns="45899" anchor="t" anchorCtr="0">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Electrotechnical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2" y="184557"/>
            <a:ext cx="2563495" cy="498243"/>
          </a:xfrm>
          <a:prstGeom prst="rect">
            <a:avLst/>
          </a:prstGeom>
          <a:noFill/>
          <a:ln>
            <a:noFill/>
          </a:ln>
        </p:spPr>
      </p:pic>
      <p:pic>
        <p:nvPicPr>
          <p:cNvPr id="13" name="Picture 12" descr="A black background with a black square&#10;&#10;AI-generated content may be incorrect.">
            <a:extLst>
              <a:ext uri="{FF2B5EF4-FFF2-40B4-BE49-F238E27FC236}">
                <a16:creationId xmlns:a16="http://schemas.microsoft.com/office/drawing/2014/main" id="{03A5C67B-1442-75DD-1FD1-C13DC74E6186}"/>
              </a:ext>
            </a:extLst>
          </p:cNvPr>
          <p:cNvPicPr>
            <a:picLocks noChangeAspect="1"/>
          </p:cNvPicPr>
          <p:nvPr userDrawn="1"/>
        </p:nvPicPr>
        <p:blipFill>
          <a:blip r:embed="rId9"/>
          <a:stretch>
            <a:fillRect/>
          </a:stretch>
        </p:blipFill>
        <p:spPr>
          <a:xfrm>
            <a:off x="948535" y="204535"/>
            <a:ext cx="2685203" cy="440679"/>
          </a:xfrm>
          <a:prstGeom prst="rect">
            <a:avLst/>
          </a:prstGeom>
        </p:spPr>
      </p:pic>
    </p:spTree>
    <p:extLst>
      <p:ext uri="{BB962C8B-B14F-4D97-AF65-F5344CB8AC3E}">
        <p14:creationId xmlns:p14="http://schemas.microsoft.com/office/powerpoint/2010/main" val="133735034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Electrotechnical Engineering</a:t>
            </a:r>
          </a:p>
          <a:p>
            <a:pPr marL="0" indent="0" defTabSz="608030" fontAlgn="auto">
              <a:lnSpc>
                <a:spcPct val="100000"/>
              </a:lnSpc>
              <a:spcBef>
                <a:spcPts val="0"/>
              </a:spcBef>
              <a:spcAft>
                <a:spcPts val="0"/>
              </a:spcAft>
              <a:buNone/>
              <a:defRPr/>
            </a:pPr>
            <a:endPar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K1.12 Methods of terminating cables</a:t>
            </a:r>
          </a:p>
          <a:p>
            <a:pPr marL="0" indent="0" defTabSz="608030" fontAlgn="auto">
              <a:lnSpc>
                <a:spcPct val="100000"/>
              </a:lnSpc>
              <a:spcBef>
                <a:spcPts val="0"/>
              </a:spcBef>
              <a:spcAft>
                <a:spcPts val="0"/>
              </a:spcAft>
              <a:buNone/>
              <a:defRPr/>
            </a:pPr>
            <a:r>
              <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K1.13 Methods of terminating and connecting conductors</a:t>
            </a:r>
          </a:p>
          <a:p>
            <a:pPr marL="0" indent="0" defTabSz="608030" fontAlgn="auto">
              <a:lnSpc>
                <a:spcPct val="100000"/>
              </a:lnSpc>
              <a:spcBef>
                <a:spcPts val="0"/>
              </a:spcBef>
              <a:spcAft>
                <a:spcPts val="0"/>
              </a:spcAft>
              <a:buNone/>
              <a:defRPr/>
            </a:pPr>
            <a:endPar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US" sz="2800" b="1" dirty="0">
                <a:solidFill>
                  <a:srgbClr val="FC4421"/>
                </a:solidFill>
                <a:latin typeface="Arial"/>
                <a:ea typeface="ＭＳ Ｐゴシック"/>
                <a:cs typeface="Arial"/>
              </a:rPr>
              <a:t>PowerPoint 1.12-1.13: Cable termination and conductor connection methods</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4CF33-3D25-8616-2372-64F6D4FFD0D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DF03DCD-0320-8373-1A59-2B836348A54D}"/>
              </a:ext>
            </a:extLst>
          </p:cNvPr>
          <p:cNvSpPr>
            <a:spLocks noGrp="1"/>
          </p:cNvSpPr>
          <p:nvPr>
            <p:ph type="title"/>
          </p:nvPr>
        </p:nvSpPr>
        <p:spPr>
          <a:xfrm>
            <a:off x="252000" y="959222"/>
            <a:ext cx="11628452" cy="646331"/>
          </a:xfrm>
        </p:spPr>
        <p:txBody>
          <a:bodyPr/>
          <a:lstStyle/>
          <a:p>
            <a:r>
              <a:rPr lang="en-GB" dirty="0"/>
              <a:t>Securing cables with grips and clamps</a:t>
            </a:r>
          </a:p>
        </p:txBody>
      </p:sp>
      <p:sp>
        <p:nvSpPr>
          <p:cNvPr id="4" name="Content Placeholder 3">
            <a:extLst>
              <a:ext uri="{FF2B5EF4-FFF2-40B4-BE49-F238E27FC236}">
                <a16:creationId xmlns:a16="http://schemas.microsoft.com/office/drawing/2014/main" id="{EF9A46BA-F933-E9FB-0D6E-FE240714EA91}"/>
              </a:ext>
            </a:extLst>
          </p:cNvPr>
          <p:cNvSpPr>
            <a:spLocks noGrp="1"/>
          </p:cNvSpPr>
          <p:nvPr>
            <p:ph sz="quarter" idx="10"/>
          </p:nvPr>
        </p:nvSpPr>
        <p:spPr>
          <a:xfrm>
            <a:off x="360000" y="1800000"/>
            <a:ext cx="10997113" cy="4140000"/>
          </a:xfrm>
        </p:spPr>
        <p:txBody>
          <a:bodyPr/>
          <a:lstStyle/>
          <a:p>
            <a:pPr marL="342900" indent="-342900" algn="l">
              <a:buFont typeface="Arial" panose="020B0604020202020204" pitchFamily="34" charset="0"/>
              <a:buChar char="•"/>
            </a:pPr>
            <a:r>
              <a:rPr lang="en-GB" b="0" i="0" dirty="0">
                <a:effectLst/>
                <a:latin typeface="Arial"/>
                <a:cs typeface="Arial"/>
              </a:rPr>
              <a:t>Grips and clamps mechanically secure flexible and fixed cables, preventing strain on electrical terminations. Common types include cord grips in plug tops, cable clamps in junction boxes, and saddle clips on lighting pendants. </a:t>
            </a:r>
          </a:p>
          <a:p>
            <a:pPr marL="342900" indent="-342900" algn="l">
              <a:buFont typeface="Arial" panose="020B0604020202020204" pitchFamily="34" charset="0"/>
              <a:buChar char="•"/>
            </a:pPr>
            <a:r>
              <a:rPr lang="en-GB" b="0" i="0" dirty="0">
                <a:effectLst/>
                <a:latin typeface="Arial"/>
                <a:cs typeface="Arial"/>
              </a:rPr>
              <a:t>These fixings are vital for ensuring the longevity of terminations and compliance with regulations such as strain relief and mechanical protection.</a:t>
            </a:r>
          </a:p>
          <a:p>
            <a:pPr marL="342900" indent="-342900" algn="l">
              <a:buFont typeface="Arial" panose="020B0604020202020204" pitchFamily="34" charset="0"/>
              <a:buChar char="•"/>
            </a:pPr>
            <a:r>
              <a:rPr lang="en-GB" b="0" i="0" dirty="0">
                <a:effectLst/>
                <a:latin typeface="Arial"/>
                <a:cs typeface="Arial"/>
              </a:rPr>
              <a:t>Grips and clamps must be appropriately sized and securely fastened. Where cables enter enclosures or connect to portable appliances, a grip prevents tension from being transferred to the internal connections.</a:t>
            </a:r>
            <a:endParaRPr lang="en-GB" dirty="0"/>
          </a:p>
        </p:txBody>
      </p:sp>
    </p:spTree>
    <p:extLst>
      <p:ext uri="{BB962C8B-B14F-4D97-AF65-F5344CB8AC3E}">
        <p14:creationId xmlns:p14="http://schemas.microsoft.com/office/powerpoint/2010/main" val="1826099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525D5E-92C6-AE75-8443-6C4BA503B66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575BDCC-9112-D2D0-4F24-79651C06FCB1}"/>
              </a:ext>
            </a:extLst>
          </p:cNvPr>
          <p:cNvSpPr>
            <a:spLocks noGrp="1"/>
          </p:cNvSpPr>
          <p:nvPr>
            <p:ph type="title"/>
          </p:nvPr>
        </p:nvSpPr>
        <p:spPr>
          <a:xfrm>
            <a:off x="252000" y="959222"/>
            <a:ext cx="12827896" cy="646331"/>
          </a:xfrm>
        </p:spPr>
        <p:txBody>
          <a:bodyPr/>
          <a:lstStyle/>
          <a:p>
            <a:r>
              <a:rPr lang="en-GB" dirty="0"/>
              <a:t>Choosing termination methods for environment</a:t>
            </a:r>
          </a:p>
        </p:txBody>
      </p:sp>
      <p:sp>
        <p:nvSpPr>
          <p:cNvPr id="4" name="Content Placeholder 3">
            <a:extLst>
              <a:ext uri="{FF2B5EF4-FFF2-40B4-BE49-F238E27FC236}">
                <a16:creationId xmlns:a16="http://schemas.microsoft.com/office/drawing/2014/main" id="{EE19C8F0-25A9-67AF-CCE1-E2F4146DD0AB}"/>
              </a:ext>
            </a:extLst>
          </p:cNvPr>
          <p:cNvSpPr>
            <a:spLocks noGrp="1"/>
          </p:cNvSpPr>
          <p:nvPr>
            <p:ph sz="quarter" idx="10"/>
          </p:nvPr>
        </p:nvSpPr>
        <p:spPr>
          <a:xfrm>
            <a:off x="360000" y="1800000"/>
            <a:ext cx="10442679" cy="4140000"/>
          </a:xfrm>
        </p:spPr>
        <p:txBody>
          <a:bodyPr/>
          <a:lstStyle/>
          <a:p>
            <a:pPr marL="342900" indent="-342900" algn="l">
              <a:buFont typeface="Arial" panose="020B0604020202020204" pitchFamily="34" charset="0"/>
              <a:buChar char="•"/>
            </a:pPr>
            <a:r>
              <a:rPr lang="en-GB" b="0" i="0" dirty="0">
                <a:effectLst/>
                <a:latin typeface="Arial"/>
                <a:cs typeface="Arial"/>
              </a:rPr>
              <a:t>Cable and conductor terminations must be selected based on the environment they will operate in. </a:t>
            </a:r>
          </a:p>
          <a:p>
            <a:pPr marL="342900" indent="-342900" algn="l">
              <a:buFont typeface="Arial" panose="020B0604020202020204" pitchFamily="34" charset="0"/>
              <a:buChar char="•"/>
            </a:pPr>
            <a:r>
              <a:rPr lang="en-GB" b="0" i="0" dirty="0">
                <a:effectLst/>
                <a:latin typeface="Arial"/>
                <a:cs typeface="Arial"/>
              </a:rPr>
              <a:t>This includes temperature, moisture, chemical exposure, UV radiation, and mechanical stress.</a:t>
            </a:r>
          </a:p>
          <a:p>
            <a:pPr marL="342900" indent="-342900" algn="l">
              <a:buFont typeface="Arial" panose="020B0604020202020204" pitchFamily="34" charset="0"/>
              <a:buChar char="•"/>
            </a:pPr>
            <a:r>
              <a:rPr lang="en-GB" b="0" i="0" dirty="0">
                <a:effectLst/>
                <a:latin typeface="Arial"/>
                <a:cs typeface="Arial"/>
              </a:rPr>
              <a:t>Using unsuitable termination methods in harsh conditions can lead to corrosion, water ingress, or failure due to movement or thermal expansion. </a:t>
            </a:r>
          </a:p>
          <a:p>
            <a:pPr marL="342900" indent="-342900" algn="l">
              <a:buFont typeface="Arial" panose="020B0604020202020204" pitchFamily="34" charset="0"/>
              <a:buChar char="•"/>
            </a:pPr>
            <a:r>
              <a:rPr lang="en-GB" b="0" i="0" dirty="0">
                <a:effectLst/>
                <a:latin typeface="Arial"/>
                <a:cs typeface="Arial"/>
              </a:rPr>
              <a:t>Compliance with BS 7671, Building Regulations, and manufacturer specifications is essential for ensuring long-term safety and reliability.</a:t>
            </a:r>
            <a:endParaRPr lang="en-GB" dirty="0"/>
          </a:p>
        </p:txBody>
      </p:sp>
    </p:spTree>
    <p:extLst>
      <p:ext uri="{BB962C8B-B14F-4D97-AF65-F5344CB8AC3E}">
        <p14:creationId xmlns:p14="http://schemas.microsoft.com/office/powerpoint/2010/main" val="3223031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362ED-951F-200A-BD3B-F79B31E87E3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95EF37D-382A-573D-8C78-3CC60E91622A}"/>
              </a:ext>
            </a:extLst>
          </p:cNvPr>
          <p:cNvSpPr>
            <a:spLocks noGrp="1"/>
          </p:cNvSpPr>
          <p:nvPr>
            <p:ph type="title"/>
          </p:nvPr>
        </p:nvSpPr>
        <p:spPr>
          <a:xfrm>
            <a:off x="252000" y="959222"/>
            <a:ext cx="11628452" cy="646331"/>
          </a:xfrm>
        </p:spPr>
        <p:txBody>
          <a:bodyPr/>
          <a:lstStyle/>
          <a:p>
            <a:r>
              <a:rPr lang="en-GB" dirty="0"/>
              <a:t>Conductor termination types</a:t>
            </a:r>
          </a:p>
        </p:txBody>
      </p:sp>
      <p:sp>
        <p:nvSpPr>
          <p:cNvPr id="4" name="Content Placeholder 3">
            <a:extLst>
              <a:ext uri="{FF2B5EF4-FFF2-40B4-BE49-F238E27FC236}">
                <a16:creationId xmlns:a16="http://schemas.microsoft.com/office/drawing/2014/main" id="{746BFD87-6894-5C5D-CFD8-91486CC64F7D}"/>
              </a:ext>
            </a:extLst>
          </p:cNvPr>
          <p:cNvSpPr>
            <a:spLocks noGrp="1"/>
          </p:cNvSpPr>
          <p:nvPr>
            <p:ph sz="quarter" idx="10"/>
          </p:nvPr>
        </p:nvSpPr>
        <p:spPr>
          <a:xfrm>
            <a:off x="359999" y="1800000"/>
            <a:ext cx="11520453" cy="4140000"/>
          </a:xfrm>
        </p:spPr>
        <p:txBody>
          <a:bodyPr/>
          <a:lstStyle/>
          <a:p>
            <a:pPr marL="342900" indent="-342900" algn="l">
              <a:buFont typeface="Arial" panose="020B0604020202020204" pitchFamily="34" charset="0"/>
              <a:buChar char="•"/>
            </a:pPr>
            <a:r>
              <a:rPr lang="en-GB" b="1" i="0" dirty="0">
                <a:effectLst/>
                <a:latin typeface="Arial"/>
                <a:cs typeface="Arial"/>
              </a:rPr>
              <a:t>Screwed: </a:t>
            </a:r>
            <a:r>
              <a:rPr lang="en-GB" b="0" i="0" dirty="0">
                <a:effectLst/>
                <a:latin typeface="Arial"/>
                <a:cs typeface="Arial"/>
              </a:rPr>
              <a:t>typical for most electrical sockets and switches</a:t>
            </a:r>
          </a:p>
          <a:p>
            <a:pPr marL="342900" indent="-342900" algn="l">
              <a:buFont typeface="Arial" panose="020B0604020202020204" pitchFamily="34" charset="0"/>
              <a:buChar char="•"/>
            </a:pPr>
            <a:r>
              <a:rPr lang="en-GB" b="1" i="0" dirty="0">
                <a:effectLst/>
                <a:latin typeface="Arial"/>
                <a:ea typeface="ＭＳ Ｐゴシック"/>
                <a:cs typeface="Arial"/>
              </a:rPr>
              <a:t>Crimped</a:t>
            </a:r>
            <a:r>
              <a:rPr lang="en-GB" b="1" dirty="0">
                <a:latin typeface="Arial"/>
                <a:ea typeface="ＭＳ Ｐゴシック"/>
                <a:cs typeface="Arial"/>
              </a:rPr>
              <a:t>:</a:t>
            </a:r>
            <a:r>
              <a:rPr lang="en-GB" dirty="0">
                <a:latin typeface="Arial"/>
                <a:ea typeface="ＭＳ Ｐゴシック"/>
                <a:cs typeface="Arial"/>
              </a:rPr>
              <a:t> </a:t>
            </a:r>
            <a:r>
              <a:rPr lang="en-GB" b="0" i="0" dirty="0">
                <a:effectLst/>
                <a:latin typeface="Arial"/>
                <a:ea typeface="ＭＳ Ｐゴシック"/>
                <a:cs typeface="Arial"/>
              </a:rPr>
              <a:t>secure termination of multistrand conductors</a:t>
            </a:r>
          </a:p>
          <a:p>
            <a:pPr marL="342900" indent="-342900" algn="l">
              <a:buFont typeface="Arial" panose="020B0604020202020204" pitchFamily="34" charset="0"/>
              <a:buChar char="•"/>
            </a:pPr>
            <a:r>
              <a:rPr lang="en-GB" b="1" i="0" dirty="0">
                <a:effectLst/>
                <a:latin typeface="Arial"/>
                <a:ea typeface="ＭＳ Ｐゴシック"/>
                <a:cs typeface="Arial"/>
              </a:rPr>
              <a:t>Push wire and lever connectors</a:t>
            </a:r>
            <a:r>
              <a:rPr lang="en-GB" b="1" dirty="0">
                <a:latin typeface="Arial"/>
                <a:ea typeface="ＭＳ Ｐゴシック"/>
                <a:cs typeface="Arial"/>
              </a:rPr>
              <a:t>:</a:t>
            </a:r>
            <a:r>
              <a:rPr lang="en-GB" b="0" i="0" dirty="0">
                <a:effectLst/>
                <a:latin typeface="Arial"/>
                <a:ea typeface="ＭＳ Ｐゴシック"/>
                <a:cs typeface="Arial"/>
              </a:rPr>
              <a:t> non-maintained connection</a:t>
            </a:r>
          </a:p>
          <a:p>
            <a:pPr marL="342900" indent="-342900" algn="l">
              <a:buFont typeface="Arial" panose="020B0604020202020204" pitchFamily="34" charset="0"/>
              <a:buChar char="•"/>
            </a:pPr>
            <a:r>
              <a:rPr lang="en-GB" b="1" i="0" dirty="0">
                <a:effectLst/>
                <a:latin typeface="Arial"/>
                <a:ea typeface="ＭＳ Ｐゴシック"/>
                <a:cs typeface="Arial"/>
              </a:rPr>
              <a:t>Soldered</a:t>
            </a:r>
            <a:r>
              <a:rPr lang="en-GB" b="1" dirty="0">
                <a:latin typeface="Arial"/>
                <a:ea typeface="ＭＳ Ｐゴシック"/>
                <a:cs typeface="Arial"/>
              </a:rPr>
              <a:t>:</a:t>
            </a:r>
            <a:r>
              <a:rPr lang="en-GB" dirty="0">
                <a:latin typeface="Arial"/>
                <a:ea typeface="ＭＳ Ｐゴシック"/>
                <a:cs typeface="Arial"/>
              </a:rPr>
              <a:t> </a:t>
            </a:r>
            <a:r>
              <a:rPr lang="en-GB" b="0" i="0" dirty="0">
                <a:effectLst/>
                <a:latin typeface="Arial"/>
                <a:ea typeface="ＭＳ Ｐゴシック"/>
                <a:cs typeface="Arial"/>
              </a:rPr>
              <a:t>mainly for electronics; less common in fixed wiring</a:t>
            </a:r>
          </a:p>
          <a:p>
            <a:pPr marL="342900" indent="-342900" algn="l">
              <a:buFont typeface="Arial" panose="020B0604020202020204" pitchFamily="34" charset="0"/>
              <a:buChar char="•"/>
            </a:pPr>
            <a:r>
              <a:rPr lang="en-GB" b="1" i="0" dirty="0">
                <a:effectLst/>
                <a:latin typeface="Arial"/>
                <a:ea typeface="ＭＳ Ｐゴシック"/>
                <a:cs typeface="Arial"/>
              </a:rPr>
              <a:t>IDC (insulation displacement):</a:t>
            </a:r>
            <a:r>
              <a:rPr lang="en-GB" b="0" i="0" dirty="0">
                <a:effectLst/>
                <a:latin typeface="Arial"/>
                <a:ea typeface="ＭＳ Ｐゴシック"/>
                <a:cs typeface="Arial"/>
              </a:rPr>
              <a:t> used in data/alarm systems.</a:t>
            </a:r>
          </a:p>
          <a:p>
            <a:pPr algn="l"/>
            <a:r>
              <a:rPr lang="en-GB" b="0" i="0" dirty="0">
                <a:effectLst/>
                <a:latin typeface="Arial"/>
                <a:cs typeface="Arial"/>
              </a:rPr>
              <a:t>Each method must suit the conductor and be installed to manufacturer specs and       BS 7671 standards.</a:t>
            </a:r>
            <a:endParaRPr lang="en-GB" dirty="0"/>
          </a:p>
        </p:txBody>
      </p:sp>
    </p:spTree>
    <p:extLst>
      <p:ext uri="{BB962C8B-B14F-4D97-AF65-F5344CB8AC3E}">
        <p14:creationId xmlns:p14="http://schemas.microsoft.com/office/powerpoint/2010/main" val="1516632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1EEB0-63D0-FE2D-70DF-EA4AC631904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18778A5-AFC9-2E85-CEBD-32DEA59A2D9D}"/>
              </a:ext>
            </a:extLst>
          </p:cNvPr>
          <p:cNvSpPr>
            <a:spLocks noGrp="1"/>
          </p:cNvSpPr>
          <p:nvPr>
            <p:ph type="title"/>
          </p:nvPr>
        </p:nvSpPr>
        <p:spPr>
          <a:xfrm>
            <a:off x="252000" y="959222"/>
            <a:ext cx="11628452" cy="646331"/>
          </a:xfrm>
        </p:spPr>
        <p:txBody>
          <a:bodyPr/>
          <a:lstStyle/>
          <a:p>
            <a:r>
              <a:rPr lang="en-GB" dirty="0"/>
              <a:t>Maintained vs non-maintained connections</a:t>
            </a:r>
          </a:p>
        </p:txBody>
      </p:sp>
      <p:sp>
        <p:nvSpPr>
          <p:cNvPr id="4" name="Content Placeholder 3">
            <a:extLst>
              <a:ext uri="{FF2B5EF4-FFF2-40B4-BE49-F238E27FC236}">
                <a16:creationId xmlns:a16="http://schemas.microsoft.com/office/drawing/2014/main" id="{CF2D614F-43FD-C474-7329-EA6B7EF09831}"/>
              </a:ext>
            </a:extLst>
          </p:cNvPr>
          <p:cNvSpPr>
            <a:spLocks noGrp="1"/>
          </p:cNvSpPr>
          <p:nvPr>
            <p:ph sz="quarter" idx="10"/>
          </p:nvPr>
        </p:nvSpPr>
        <p:spPr>
          <a:xfrm>
            <a:off x="359999" y="1800000"/>
            <a:ext cx="10930853" cy="4140000"/>
          </a:xfrm>
        </p:spPr>
        <p:txBody>
          <a:bodyPr/>
          <a:lstStyle/>
          <a:p>
            <a:pPr algn="l"/>
            <a:r>
              <a:rPr lang="en-GB" b="1" i="0" dirty="0">
                <a:effectLst/>
                <a:latin typeface="Arial"/>
                <a:cs typeface="Arial"/>
              </a:rPr>
              <a:t>Maintained</a:t>
            </a:r>
            <a:r>
              <a:rPr lang="en-GB" b="0" i="0" dirty="0">
                <a:effectLst/>
                <a:latin typeface="Arial"/>
                <a:cs typeface="Arial"/>
              </a:rPr>
              <a:t> connections need to be accessible for regular inspection and tightening (e.g. terminals in consumer units).</a:t>
            </a:r>
          </a:p>
          <a:p>
            <a:pPr algn="l"/>
            <a:r>
              <a:rPr lang="en-GB" b="1" i="0" dirty="0">
                <a:effectLst/>
                <a:latin typeface="Arial"/>
                <a:cs typeface="Arial"/>
              </a:rPr>
              <a:t>Non-maintained</a:t>
            </a:r>
            <a:r>
              <a:rPr lang="en-GB" dirty="0">
                <a:latin typeface="Arial"/>
                <a:cs typeface="Arial"/>
              </a:rPr>
              <a:t> don’t need regular maintenance or adjustments; </a:t>
            </a:r>
            <a:r>
              <a:rPr lang="en-GB" b="0" i="0" dirty="0">
                <a:effectLst/>
                <a:latin typeface="Arial"/>
                <a:cs typeface="Arial"/>
              </a:rPr>
              <a:t>connections can be sealed or inaccessible (e.g. resin-filled joints).</a:t>
            </a:r>
          </a:p>
          <a:p>
            <a:pPr algn="l"/>
            <a:r>
              <a:rPr lang="en-GB" b="0" i="0" dirty="0">
                <a:effectLst/>
                <a:latin typeface="Arial"/>
                <a:cs typeface="Arial"/>
              </a:rPr>
              <a:t>Choice of connection depends on:</a:t>
            </a:r>
          </a:p>
          <a:p>
            <a:pPr marL="342900" indent="-342900" algn="l">
              <a:buFont typeface="Arial" panose="020B0604020202020204" pitchFamily="34" charset="0"/>
              <a:buChar char="•"/>
            </a:pPr>
            <a:r>
              <a:rPr lang="en-GB" dirty="0">
                <a:latin typeface="Arial"/>
                <a:cs typeface="Arial"/>
              </a:rPr>
              <a:t>a</a:t>
            </a:r>
            <a:r>
              <a:rPr lang="en-GB" b="0" i="0" dirty="0">
                <a:effectLst/>
                <a:latin typeface="Arial"/>
                <a:cs typeface="Arial"/>
              </a:rPr>
              <a:t>ccess for future maintenance</a:t>
            </a:r>
          </a:p>
          <a:p>
            <a:pPr marL="342900" indent="-342900" algn="l">
              <a:buFont typeface="Arial" panose="020B0604020202020204" pitchFamily="34" charset="0"/>
              <a:buChar char="•"/>
            </a:pPr>
            <a:r>
              <a:rPr lang="en-GB" dirty="0">
                <a:latin typeface="Arial"/>
                <a:cs typeface="Arial"/>
              </a:rPr>
              <a:t>l</a:t>
            </a:r>
            <a:r>
              <a:rPr lang="en-GB" b="0" i="0" dirty="0">
                <a:effectLst/>
                <a:latin typeface="Arial"/>
                <a:cs typeface="Arial"/>
              </a:rPr>
              <a:t>ocation and environmental factors</a:t>
            </a:r>
          </a:p>
          <a:p>
            <a:pPr marL="342900" indent="-342900" algn="l">
              <a:buFont typeface="Arial" panose="020B0604020202020204" pitchFamily="34" charset="0"/>
              <a:buChar char="•"/>
            </a:pPr>
            <a:r>
              <a:rPr lang="en-GB" b="0" i="0" dirty="0">
                <a:effectLst/>
                <a:latin typeface="Arial"/>
                <a:cs typeface="Arial"/>
              </a:rPr>
              <a:t>cost where both maintained and non-maintained are acceptable.</a:t>
            </a:r>
            <a:endParaRPr lang="en-GB" dirty="0"/>
          </a:p>
        </p:txBody>
      </p:sp>
    </p:spTree>
    <p:extLst>
      <p:ext uri="{BB962C8B-B14F-4D97-AF65-F5344CB8AC3E}">
        <p14:creationId xmlns:p14="http://schemas.microsoft.com/office/powerpoint/2010/main" val="535857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3B962-071A-3150-9EA0-D1135E5E256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151571A-E263-6489-1DC6-9F7BCF2BA51F}"/>
              </a:ext>
            </a:extLst>
          </p:cNvPr>
          <p:cNvSpPr>
            <a:spLocks noGrp="1"/>
          </p:cNvSpPr>
          <p:nvPr>
            <p:ph type="title"/>
          </p:nvPr>
        </p:nvSpPr>
        <p:spPr>
          <a:xfrm>
            <a:off x="252000" y="959222"/>
            <a:ext cx="11628452" cy="646331"/>
          </a:xfrm>
        </p:spPr>
        <p:txBody>
          <a:bodyPr/>
          <a:lstStyle/>
          <a:p>
            <a:r>
              <a:rPr lang="en-GB" dirty="0"/>
              <a:t>Insulation displacement connections (IDC)</a:t>
            </a:r>
          </a:p>
        </p:txBody>
      </p:sp>
      <p:sp>
        <p:nvSpPr>
          <p:cNvPr id="4" name="Content Placeholder 3">
            <a:extLst>
              <a:ext uri="{FF2B5EF4-FFF2-40B4-BE49-F238E27FC236}">
                <a16:creationId xmlns:a16="http://schemas.microsoft.com/office/drawing/2014/main" id="{3D365BAF-6558-E2DD-BCAB-992181B499FF}"/>
              </a:ext>
            </a:extLst>
          </p:cNvPr>
          <p:cNvSpPr>
            <a:spLocks noGrp="1"/>
          </p:cNvSpPr>
          <p:nvPr>
            <p:ph sz="quarter" idx="10"/>
          </p:nvPr>
        </p:nvSpPr>
        <p:spPr>
          <a:xfrm>
            <a:off x="359999" y="1800000"/>
            <a:ext cx="9168313" cy="4140000"/>
          </a:xfrm>
        </p:spPr>
        <p:txBody>
          <a:bodyPr/>
          <a:lstStyle/>
          <a:p>
            <a:pPr marL="342900" indent="-342900" algn="l">
              <a:buFont typeface="Arial" panose="020B0604020202020204" pitchFamily="34" charset="0"/>
              <a:buChar char="•"/>
            </a:pPr>
            <a:r>
              <a:rPr lang="en-GB" i="0" dirty="0">
                <a:effectLst/>
                <a:latin typeface="Arial"/>
                <a:cs typeface="Arial"/>
              </a:rPr>
              <a:t>IDCs connect conductors by slicing through the insulation, making contact without stripping the wire. A sharp metal blade within the terminal pierces the insulation and makes contact with the conductor.</a:t>
            </a:r>
          </a:p>
          <a:p>
            <a:pPr marL="342900" indent="-342900" algn="l">
              <a:buFont typeface="Arial" panose="020B0604020202020204" pitchFamily="34" charset="0"/>
              <a:buChar char="•"/>
            </a:pPr>
            <a:r>
              <a:rPr lang="en-GB" i="0" dirty="0">
                <a:effectLst/>
                <a:latin typeface="Arial"/>
                <a:cs typeface="Arial"/>
              </a:rPr>
              <a:t>Common in data cabling and modular connectors (e.g. telephone, Cat5/Cat6).</a:t>
            </a:r>
          </a:p>
          <a:p>
            <a:pPr marL="342900" indent="-342900" algn="l">
              <a:buFont typeface="Arial" panose="020B0604020202020204" pitchFamily="34" charset="0"/>
              <a:buChar char="•"/>
            </a:pPr>
            <a:r>
              <a:rPr lang="en-GB" i="0" dirty="0">
                <a:effectLst/>
                <a:latin typeface="Arial"/>
                <a:ea typeface="ＭＳ Ｐゴシック"/>
                <a:cs typeface="Arial"/>
              </a:rPr>
              <a:t>Provide fast, reliable connections for signal and control circuits.</a:t>
            </a:r>
            <a:endParaRPr lang="en-GB" dirty="0">
              <a:ea typeface="ＭＳ Ｐゴシック"/>
            </a:endParaRPr>
          </a:p>
        </p:txBody>
      </p:sp>
    </p:spTree>
    <p:extLst>
      <p:ext uri="{BB962C8B-B14F-4D97-AF65-F5344CB8AC3E}">
        <p14:creationId xmlns:p14="http://schemas.microsoft.com/office/powerpoint/2010/main" val="3004720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78B6AD-E807-301D-9AF9-D2FD9CEE7E3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34E3106-5C8F-AE49-C947-A53358131F86}"/>
              </a:ext>
            </a:extLst>
          </p:cNvPr>
          <p:cNvSpPr>
            <a:spLocks noGrp="1"/>
          </p:cNvSpPr>
          <p:nvPr>
            <p:ph type="title"/>
          </p:nvPr>
        </p:nvSpPr>
        <p:spPr>
          <a:xfrm>
            <a:off x="252000" y="959222"/>
            <a:ext cx="11628452" cy="646331"/>
          </a:xfrm>
        </p:spPr>
        <p:txBody>
          <a:bodyPr/>
          <a:lstStyle/>
          <a:p>
            <a:r>
              <a:rPr lang="en-GB" dirty="0"/>
              <a:t>Crimped terminations</a:t>
            </a:r>
          </a:p>
        </p:txBody>
      </p:sp>
      <p:sp>
        <p:nvSpPr>
          <p:cNvPr id="4" name="Content Placeholder 3">
            <a:extLst>
              <a:ext uri="{FF2B5EF4-FFF2-40B4-BE49-F238E27FC236}">
                <a16:creationId xmlns:a16="http://schemas.microsoft.com/office/drawing/2014/main" id="{2327AC09-18BA-3C27-38B9-FC3BE81584C4}"/>
              </a:ext>
            </a:extLst>
          </p:cNvPr>
          <p:cNvSpPr>
            <a:spLocks noGrp="1"/>
          </p:cNvSpPr>
          <p:nvPr>
            <p:ph sz="quarter" idx="10"/>
          </p:nvPr>
        </p:nvSpPr>
        <p:spPr>
          <a:xfrm>
            <a:off x="360000" y="1800000"/>
            <a:ext cx="10573044" cy="4140000"/>
          </a:xfrm>
        </p:spPr>
        <p:txBody>
          <a:bodyPr/>
          <a:lstStyle/>
          <a:p>
            <a:pPr marL="342900" indent="-342900" algn="l">
              <a:buFont typeface="Arial" panose="020B0604020202020204" pitchFamily="34" charset="0"/>
              <a:buChar char="•"/>
            </a:pPr>
            <a:r>
              <a:rPr lang="en-GB" i="0" dirty="0">
                <a:effectLst/>
                <a:latin typeface="Arial"/>
                <a:cs typeface="Arial"/>
              </a:rPr>
              <a:t>Crimped terminations involve compressing a metal connector (usually a lug or ferrule) onto a stripped conductor using a crimping tool. </a:t>
            </a:r>
          </a:p>
          <a:p>
            <a:pPr marL="342900" indent="-342900" algn="l">
              <a:buFont typeface="Arial" panose="020B0604020202020204" pitchFamily="34" charset="0"/>
              <a:buChar char="•"/>
            </a:pPr>
            <a:r>
              <a:rPr lang="en-GB" i="0" dirty="0">
                <a:effectLst/>
                <a:latin typeface="Arial"/>
                <a:cs typeface="Arial"/>
              </a:rPr>
              <a:t>This creates a permanent, mechanically strong and low-resistance electrical connection. </a:t>
            </a:r>
          </a:p>
          <a:p>
            <a:pPr marL="342900" indent="-342900" algn="l">
              <a:buFont typeface="Arial" panose="020B0604020202020204" pitchFamily="34" charset="0"/>
              <a:buChar char="•"/>
            </a:pPr>
            <a:r>
              <a:rPr lang="en-GB" i="0" dirty="0">
                <a:effectLst/>
                <a:latin typeface="Arial"/>
                <a:cs typeface="Arial"/>
              </a:rPr>
              <a:t>Crimps must be matched to both conductor size and type, and applied with the correct tooling to avoid loose or high-resistance joints, which may overheat or fail. </a:t>
            </a:r>
            <a:endParaRPr lang="en-GB" dirty="0"/>
          </a:p>
        </p:txBody>
      </p:sp>
    </p:spTree>
    <p:extLst>
      <p:ext uri="{BB962C8B-B14F-4D97-AF65-F5344CB8AC3E}">
        <p14:creationId xmlns:p14="http://schemas.microsoft.com/office/powerpoint/2010/main" val="16944938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E5004A-7ABF-663A-C429-9463F6D9B71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299128C-6022-F1C5-DF66-8521AE5C87BE}"/>
              </a:ext>
            </a:extLst>
          </p:cNvPr>
          <p:cNvSpPr>
            <a:spLocks noGrp="1"/>
          </p:cNvSpPr>
          <p:nvPr>
            <p:ph type="title"/>
          </p:nvPr>
        </p:nvSpPr>
        <p:spPr>
          <a:xfrm>
            <a:off x="252000" y="959222"/>
            <a:ext cx="11628452" cy="646331"/>
          </a:xfrm>
        </p:spPr>
        <p:txBody>
          <a:bodyPr/>
          <a:lstStyle/>
          <a:p>
            <a:r>
              <a:rPr lang="en-GB" dirty="0"/>
              <a:t>Push wire and lever connectors</a:t>
            </a:r>
          </a:p>
        </p:txBody>
      </p:sp>
      <p:sp>
        <p:nvSpPr>
          <p:cNvPr id="4" name="Content Placeholder 3">
            <a:extLst>
              <a:ext uri="{FF2B5EF4-FFF2-40B4-BE49-F238E27FC236}">
                <a16:creationId xmlns:a16="http://schemas.microsoft.com/office/drawing/2014/main" id="{F73BCF3F-3241-85F5-FB14-D39BF0295DE0}"/>
              </a:ext>
            </a:extLst>
          </p:cNvPr>
          <p:cNvSpPr>
            <a:spLocks noGrp="1"/>
          </p:cNvSpPr>
          <p:nvPr>
            <p:ph sz="quarter" idx="10"/>
          </p:nvPr>
        </p:nvSpPr>
        <p:spPr>
          <a:xfrm>
            <a:off x="359999" y="1800000"/>
            <a:ext cx="8850262" cy="4140000"/>
          </a:xfrm>
        </p:spPr>
        <p:txBody>
          <a:bodyPr/>
          <a:lstStyle/>
          <a:p>
            <a:pPr marL="342900" indent="-342900" algn="l">
              <a:buFont typeface="Arial" panose="020B0604020202020204" pitchFamily="34" charset="0"/>
              <a:buChar char="•"/>
            </a:pPr>
            <a:r>
              <a:rPr lang="en-GB" i="0" dirty="0">
                <a:effectLst/>
                <a:latin typeface="Arial"/>
                <a:cs typeface="Arial"/>
              </a:rPr>
              <a:t>Push-wire and lever connectors are modern, tool-free connection methods used widely in domestic and commercial installations. </a:t>
            </a:r>
          </a:p>
          <a:p>
            <a:pPr marL="342900" indent="-342900" algn="l">
              <a:buFont typeface="Arial" panose="020B0604020202020204" pitchFamily="34" charset="0"/>
              <a:buChar char="•"/>
            </a:pPr>
            <a:r>
              <a:rPr lang="en-GB" i="0" dirty="0">
                <a:effectLst/>
                <a:latin typeface="Arial"/>
                <a:cs typeface="Arial"/>
              </a:rPr>
              <a:t>They are designed to provide quick, secure terminations with minimal effort.</a:t>
            </a:r>
          </a:p>
          <a:p>
            <a:pPr algn="l"/>
            <a:endParaRPr lang="en-GB" dirty="0"/>
          </a:p>
        </p:txBody>
      </p:sp>
    </p:spTree>
    <p:extLst>
      <p:ext uri="{BB962C8B-B14F-4D97-AF65-F5344CB8AC3E}">
        <p14:creationId xmlns:p14="http://schemas.microsoft.com/office/powerpoint/2010/main" val="3484861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1642BA-BADB-1029-1AB3-FCC0EC53C0D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867E05E-D807-10CF-0E70-C37C41059A3F}"/>
              </a:ext>
            </a:extLst>
          </p:cNvPr>
          <p:cNvSpPr>
            <a:spLocks noGrp="1"/>
          </p:cNvSpPr>
          <p:nvPr>
            <p:ph type="title"/>
          </p:nvPr>
        </p:nvSpPr>
        <p:spPr>
          <a:xfrm>
            <a:off x="252000" y="959222"/>
            <a:ext cx="11628452" cy="646331"/>
          </a:xfrm>
        </p:spPr>
        <p:txBody>
          <a:bodyPr/>
          <a:lstStyle/>
          <a:p>
            <a:r>
              <a:rPr lang="en-GB" dirty="0"/>
              <a:t>Soldered terminations</a:t>
            </a:r>
          </a:p>
        </p:txBody>
      </p:sp>
      <p:sp>
        <p:nvSpPr>
          <p:cNvPr id="4" name="Content Placeholder 3">
            <a:extLst>
              <a:ext uri="{FF2B5EF4-FFF2-40B4-BE49-F238E27FC236}">
                <a16:creationId xmlns:a16="http://schemas.microsoft.com/office/drawing/2014/main" id="{43EB9EB0-5DF0-38E3-87A4-56D5F620AEBD}"/>
              </a:ext>
            </a:extLst>
          </p:cNvPr>
          <p:cNvSpPr>
            <a:spLocks noGrp="1"/>
          </p:cNvSpPr>
          <p:nvPr>
            <p:ph sz="quarter" idx="10"/>
          </p:nvPr>
        </p:nvSpPr>
        <p:spPr>
          <a:xfrm>
            <a:off x="359999" y="1800000"/>
            <a:ext cx="9420105" cy="4140000"/>
          </a:xfrm>
        </p:spPr>
        <p:txBody>
          <a:bodyPr/>
          <a:lstStyle/>
          <a:p>
            <a:pPr marL="342900" indent="-342900" algn="l">
              <a:buFont typeface="Arial" panose="020B0604020202020204" pitchFamily="34" charset="0"/>
              <a:buChar char="•"/>
            </a:pPr>
            <a:r>
              <a:rPr lang="en-GB" i="0" dirty="0">
                <a:effectLst/>
                <a:latin typeface="Arial"/>
                <a:cs typeface="Arial"/>
              </a:rPr>
              <a:t>Soldered connections are made by melting solder around the conductor and terminal to create a solid electrical and mechanical joint. </a:t>
            </a:r>
          </a:p>
          <a:p>
            <a:pPr marL="342900" indent="-342900" algn="l">
              <a:buFont typeface="Arial" panose="020B0604020202020204" pitchFamily="34" charset="0"/>
              <a:buChar char="•"/>
            </a:pPr>
            <a:r>
              <a:rPr lang="en-GB" dirty="0">
                <a:latin typeface="Arial"/>
                <a:cs typeface="Arial"/>
              </a:rPr>
              <a:t>P</a:t>
            </a:r>
            <a:r>
              <a:rPr lang="en-GB" i="0" dirty="0">
                <a:effectLst/>
                <a:latin typeface="Arial"/>
                <a:cs typeface="Arial"/>
              </a:rPr>
              <a:t>rovides excellent conductivity and is commonly used in low-voltage electronic circuits</a:t>
            </a:r>
            <a:r>
              <a:rPr lang="en-GB" dirty="0">
                <a:latin typeface="Arial"/>
                <a:cs typeface="Arial"/>
              </a:rPr>
              <a:t>.</a:t>
            </a:r>
          </a:p>
          <a:p>
            <a:pPr marL="342900" indent="-342900" algn="l">
              <a:buFont typeface="Arial" panose="020B0604020202020204" pitchFamily="34" charset="0"/>
              <a:buChar char="•"/>
            </a:pPr>
            <a:r>
              <a:rPr lang="en-GB" i="0" dirty="0">
                <a:effectLst/>
                <a:latin typeface="Arial"/>
                <a:cs typeface="Arial"/>
              </a:rPr>
              <a:t>But is less typical in fixed wiring systems.</a:t>
            </a:r>
            <a:endParaRPr lang="en-GB" dirty="0"/>
          </a:p>
        </p:txBody>
      </p:sp>
    </p:spTree>
    <p:extLst>
      <p:ext uri="{BB962C8B-B14F-4D97-AF65-F5344CB8AC3E}">
        <p14:creationId xmlns:p14="http://schemas.microsoft.com/office/powerpoint/2010/main" val="36727879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11051712" cy="4140000"/>
          </a:xfrm>
        </p:spPr>
        <p:txBody>
          <a:bodyPr/>
          <a:lstStyle/>
          <a:p>
            <a:pPr algn="l">
              <a:buClr>
                <a:schemeClr val="tx1"/>
              </a:buClr>
            </a:pPr>
            <a:r>
              <a:rPr lang="en-GB" b="0" i="0" dirty="0">
                <a:effectLst/>
                <a:cs typeface="Arial"/>
              </a:rPr>
              <a:t>You should now be able to:</a:t>
            </a:r>
          </a:p>
          <a:p>
            <a:pPr marL="342900" indent="-342900">
              <a:buClr>
                <a:schemeClr val="tx1"/>
              </a:buClr>
              <a:buFont typeface="Arial" panose="020B0604020202020204" pitchFamily="34" charset="0"/>
              <a:buChar char="•"/>
            </a:pPr>
            <a:r>
              <a:rPr lang="en-GB" b="1" dirty="0">
                <a:cs typeface="Arial"/>
              </a:rPr>
              <a:t>Explain </a:t>
            </a:r>
            <a:r>
              <a:rPr lang="en-GB" dirty="0">
                <a:cs typeface="Arial"/>
              </a:rPr>
              <a:t>how to terminate and secure different cable types using glands, grips and clamps in line with current standards and specifications</a:t>
            </a:r>
          </a:p>
          <a:p>
            <a:pPr marL="342900" indent="-342900">
              <a:buClr>
                <a:schemeClr val="tx1"/>
              </a:buClr>
              <a:buFont typeface="Arial" panose="020B0604020202020204" pitchFamily="34" charset="0"/>
              <a:buChar char="•"/>
            </a:pPr>
            <a:r>
              <a:rPr lang="en-GB" b="1" dirty="0">
                <a:cs typeface="Arial"/>
              </a:rPr>
              <a:t>Describe </a:t>
            </a:r>
            <a:r>
              <a:rPr lang="en-GB" dirty="0">
                <a:cs typeface="Arial"/>
              </a:rPr>
              <a:t>how to connect and terminate conductors using various methods such as screw, crimp, compression, solder and insulation displacement</a:t>
            </a:r>
          </a:p>
          <a:p>
            <a:pPr marL="342900" indent="-342900">
              <a:buClr>
                <a:schemeClr val="tx1"/>
              </a:buClr>
              <a:buFont typeface="Arial" panose="020B0604020202020204" pitchFamily="34" charset="0"/>
              <a:buChar char="•"/>
            </a:pPr>
            <a:r>
              <a:rPr lang="en-GB" b="1" dirty="0">
                <a:cs typeface="Arial"/>
              </a:rPr>
              <a:t>Apply </a:t>
            </a:r>
            <a:r>
              <a:rPr lang="en-GB" dirty="0">
                <a:cs typeface="Arial"/>
              </a:rPr>
              <a:t>relevant guidance from BS 7671, manufacturer instructions and Building Regulations when selecting suitable termination and connection methods</a:t>
            </a:r>
          </a:p>
        </p:txBody>
      </p:sp>
    </p:spTree>
    <p:extLst>
      <p:ext uri="{BB962C8B-B14F-4D97-AF65-F5344CB8AC3E}">
        <p14:creationId xmlns:p14="http://schemas.microsoft.com/office/powerpoint/2010/main" val="3014219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884582"/>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3">
            <a:extLst>
              <a:ext uri="{FF2B5EF4-FFF2-40B4-BE49-F238E27FC236}">
                <a16:creationId xmlns:a16="http://schemas.microsoft.com/office/drawing/2014/main" id="{0EBA0D3D-1A82-2DB2-9D4F-A8AFFB6242C5}"/>
              </a:ext>
            </a:extLst>
          </p:cNvPr>
          <p:cNvSpPr txBox="1"/>
          <p:nvPr/>
        </p:nvSpPr>
        <p:spPr>
          <a:xfrm>
            <a:off x="678373" y="3612084"/>
            <a:ext cx="11304908" cy="2031325"/>
          </a:xfrm>
          <a:prstGeom prst="rect">
            <a:avLst/>
          </a:prstGeom>
          <a:noFill/>
        </p:spPr>
        <p:txBody>
          <a:bodyPr wrap="square">
            <a:sp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dirty="0"/>
              <a:t>Introduction</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dirty="0">
                <a:solidFill>
                  <a:srgbClr val="111111"/>
                </a:solidFill>
                <a:latin typeface="Arial" panose="020B0604020202020204" pitchFamily="34" charset="0"/>
                <a:cs typeface="Arial" panose="020B0604020202020204" pitchFamily="34" charset="0"/>
              </a:rPr>
              <a:t>W</a:t>
            </a:r>
            <a:r>
              <a:rPr lang="en-GB" b="0" i="0" dirty="0">
                <a:solidFill>
                  <a:srgbClr val="111111"/>
                </a:solidFill>
                <a:effectLst/>
                <a:latin typeface="Arial" panose="020B0604020202020204" pitchFamily="34" charset="0"/>
                <a:cs typeface="Arial" panose="020B0604020202020204" pitchFamily="34" charset="0"/>
              </a:rPr>
              <a:t>hat do you think makes a good termination?</a:t>
            </a:r>
            <a:endParaRPr lang="en-GB" dirty="0"/>
          </a:p>
        </p:txBody>
      </p:sp>
    </p:spTree>
    <p:extLst>
      <p:ext uri="{BB962C8B-B14F-4D97-AF65-F5344CB8AC3E}">
        <p14:creationId xmlns:p14="http://schemas.microsoft.com/office/powerpoint/2010/main" val="2808480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60000" y="1800000"/>
            <a:ext cx="10429920" cy="4140000"/>
          </a:xfrm>
        </p:spPr>
        <p:txBody>
          <a:bodyPr/>
          <a:lstStyle/>
          <a:p>
            <a:pPr algn="l"/>
            <a:r>
              <a:rPr lang="en-GB" dirty="0">
                <a:latin typeface="Arial"/>
                <a:cs typeface="Arial"/>
              </a:rPr>
              <a:t>By the end of this session, y</a:t>
            </a:r>
            <a:r>
              <a:rPr lang="en-GB" b="0" i="0" dirty="0">
                <a:effectLst/>
                <a:latin typeface="Arial"/>
                <a:cs typeface="Arial"/>
              </a:rPr>
              <a:t>ou should be able to:</a:t>
            </a:r>
            <a:endParaRPr lang="en-GB" b="1" dirty="0">
              <a:latin typeface="Arial"/>
              <a:cs typeface="Arial"/>
            </a:endParaRPr>
          </a:p>
          <a:p>
            <a:pPr marL="342900" indent="-342900" algn="l">
              <a:buClr>
                <a:schemeClr val="tx1"/>
              </a:buClr>
              <a:buFont typeface="Arial" panose="020B0604020202020204" pitchFamily="34" charset="0"/>
              <a:buChar char="•"/>
            </a:pPr>
            <a:r>
              <a:rPr lang="en-GB" b="1" dirty="0">
                <a:latin typeface="Arial"/>
                <a:cs typeface="Arial"/>
              </a:rPr>
              <a:t>Explain </a:t>
            </a:r>
            <a:r>
              <a:rPr lang="en-GB" dirty="0">
                <a:latin typeface="Arial"/>
                <a:cs typeface="Arial"/>
              </a:rPr>
              <a:t>how to terminate and secure different cable types using glands, grips and clamps in line with current standards and specifications</a:t>
            </a:r>
          </a:p>
          <a:p>
            <a:pPr marL="342900" indent="-342900" algn="l">
              <a:buClr>
                <a:schemeClr val="tx1"/>
              </a:buClr>
              <a:buFont typeface="Arial" panose="020B0604020202020204" pitchFamily="34" charset="0"/>
              <a:buChar char="•"/>
            </a:pPr>
            <a:r>
              <a:rPr lang="en-GB" b="1" dirty="0">
                <a:latin typeface="Arial"/>
                <a:cs typeface="Arial"/>
              </a:rPr>
              <a:t>Describe </a:t>
            </a:r>
            <a:r>
              <a:rPr lang="en-GB" dirty="0">
                <a:latin typeface="Arial"/>
                <a:cs typeface="Arial"/>
              </a:rPr>
              <a:t>how to connect and terminate conductors using various methods such as screw, crimp, compression, solder and insulation displacement</a:t>
            </a:r>
          </a:p>
          <a:p>
            <a:pPr marL="342900" indent="-342900" algn="l">
              <a:buClr>
                <a:schemeClr val="tx1"/>
              </a:buClr>
              <a:buFont typeface="Arial" panose="020B0604020202020204" pitchFamily="34" charset="0"/>
              <a:buChar char="•"/>
            </a:pPr>
            <a:r>
              <a:rPr lang="en-GB" b="1" dirty="0">
                <a:latin typeface="Arial"/>
                <a:cs typeface="Arial"/>
              </a:rPr>
              <a:t>Apply </a:t>
            </a:r>
            <a:r>
              <a:rPr lang="en-GB" dirty="0">
                <a:latin typeface="Arial"/>
                <a:cs typeface="Arial"/>
              </a:rPr>
              <a:t>relevant guidance from BS 7671, manufacturer instructions and Building Regulations when selecting suitable termination and connection methods</a:t>
            </a:r>
          </a:p>
        </p:txBody>
      </p:sp>
    </p:spTree>
    <p:extLst>
      <p:ext uri="{BB962C8B-B14F-4D97-AF65-F5344CB8AC3E}">
        <p14:creationId xmlns:p14="http://schemas.microsoft.com/office/powerpoint/2010/main" val="366190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855F4-08BE-DE59-B3A3-1C0C6C34471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08DAB4F-88BF-86D1-4FEF-CA40C3CC6245}"/>
              </a:ext>
            </a:extLst>
          </p:cNvPr>
          <p:cNvSpPr>
            <a:spLocks noGrp="1"/>
          </p:cNvSpPr>
          <p:nvPr>
            <p:ph type="title"/>
          </p:nvPr>
        </p:nvSpPr>
        <p:spPr>
          <a:xfrm>
            <a:off x="252000" y="959222"/>
            <a:ext cx="11628452" cy="646331"/>
          </a:xfrm>
        </p:spPr>
        <p:txBody>
          <a:bodyPr/>
          <a:lstStyle/>
          <a:p>
            <a:r>
              <a:rPr lang="en-GB" dirty="0"/>
              <a:t>Cable and conductor terminations</a:t>
            </a:r>
          </a:p>
        </p:txBody>
      </p:sp>
      <p:sp>
        <p:nvSpPr>
          <p:cNvPr id="4" name="Content Placeholder 3">
            <a:extLst>
              <a:ext uri="{FF2B5EF4-FFF2-40B4-BE49-F238E27FC236}">
                <a16:creationId xmlns:a16="http://schemas.microsoft.com/office/drawing/2014/main" id="{41EC214B-A459-5D03-F5DB-6738667BA854}"/>
              </a:ext>
            </a:extLst>
          </p:cNvPr>
          <p:cNvSpPr>
            <a:spLocks noGrp="1"/>
          </p:cNvSpPr>
          <p:nvPr>
            <p:ph sz="quarter" idx="10"/>
          </p:nvPr>
        </p:nvSpPr>
        <p:spPr>
          <a:xfrm>
            <a:off x="360000" y="1800000"/>
            <a:ext cx="9274330" cy="4140000"/>
          </a:xfrm>
        </p:spPr>
        <p:txBody>
          <a:bodyPr/>
          <a:lstStyle/>
          <a:p>
            <a:pPr marL="342900" indent="-342900" algn="l">
              <a:buFont typeface="Arial" panose="020B0604020202020204" pitchFamily="34" charset="0"/>
              <a:buChar char="•"/>
            </a:pPr>
            <a:r>
              <a:rPr lang="en-GB" b="0" i="0" dirty="0">
                <a:effectLst/>
                <a:latin typeface="Arial"/>
                <a:cs typeface="Arial"/>
              </a:rPr>
              <a:t>Proper termination of cables and conductors is essential for electrical safety, system reliability and compliance with regulations. </a:t>
            </a:r>
          </a:p>
          <a:p>
            <a:pPr marL="342900" indent="-342900" algn="l">
              <a:buFont typeface="Arial" panose="020B0604020202020204" pitchFamily="34" charset="0"/>
              <a:buChar char="•"/>
            </a:pPr>
            <a:r>
              <a:rPr lang="en-GB" dirty="0">
                <a:latin typeface="Arial"/>
                <a:cs typeface="Arial"/>
              </a:rPr>
              <a:t>There are </a:t>
            </a:r>
            <a:r>
              <a:rPr lang="en-GB" b="0" i="0" dirty="0">
                <a:effectLst/>
                <a:latin typeface="Arial"/>
                <a:cs typeface="Arial"/>
              </a:rPr>
              <a:t>different methods of terminating cables and conductors, ensuring:</a:t>
            </a:r>
          </a:p>
          <a:p>
            <a:pPr marL="559642" lvl="1" indent="-342900">
              <a:buClr>
                <a:srgbClr val="000000"/>
              </a:buClr>
              <a:buFont typeface="Arial" panose="020B0604020202020204" pitchFamily="34" charset="0"/>
              <a:buChar char="•"/>
            </a:pPr>
            <a:r>
              <a:rPr lang="en-GB" b="0" i="0" dirty="0">
                <a:effectLst/>
                <a:latin typeface="Arial"/>
                <a:cs typeface="Arial"/>
              </a:rPr>
              <a:t>terminations are fit for purpose, well protected, mechanically and electrically sound, and </a:t>
            </a:r>
          </a:p>
          <a:p>
            <a:pPr marL="559642" lvl="1" indent="-342900">
              <a:buClr>
                <a:srgbClr val="000000"/>
              </a:buClr>
              <a:buFont typeface="Arial" panose="020B0604020202020204" pitchFamily="34" charset="0"/>
              <a:buChar char="•"/>
            </a:pPr>
            <a:r>
              <a:rPr lang="en-GB" b="0" i="0" dirty="0">
                <a:effectLst/>
                <a:latin typeface="Arial"/>
                <a:cs typeface="Arial"/>
              </a:rPr>
              <a:t>suitable for the environment in which they’re installed.</a:t>
            </a:r>
            <a:endParaRPr lang="en-GB" dirty="0"/>
          </a:p>
        </p:txBody>
      </p:sp>
    </p:spTree>
    <p:extLst>
      <p:ext uri="{BB962C8B-B14F-4D97-AF65-F5344CB8AC3E}">
        <p14:creationId xmlns:p14="http://schemas.microsoft.com/office/powerpoint/2010/main" val="1696455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B0E04F-EF5C-7D5A-CD94-CEBEC10274C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88BE660-E8DC-B35F-E32A-DBE1EF8BE160}"/>
              </a:ext>
            </a:extLst>
          </p:cNvPr>
          <p:cNvSpPr>
            <a:spLocks noGrp="1"/>
          </p:cNvSpPr>
          <p:nvPr>
            <p:ph type="title"/>
          </p:nvPr>
        </p:nvSpPr>
        <p:spPr>
          <a:xfrm>
            <a:off x="252000" y="959222"/>
            <a:ext cx="11628452" cy="646331"/>
          </a:xfrm>
        </p:spPr>
        <p:txBody>
          <a:bodyPr/>
          <a:lstStyle/>
          <a:p>
            <a:r>
              <a:rPr lang="en-GB" dirty="0"/>
              <a:t>Cable glands </a:t>
            </a:r>
          </a:p>
        </p:txBody>
      </p:sp>
      <p:sp>
        <p:nvSpPr>
          <p:cNvPr id="4" name="Content Placeholder 3">
            <a:extLst>
              <a:ext uri="{FF2B5EF4-FFF2-40B4-BE49-F238E27FC236}">
                <a16:creationId xmlns:a16="http://schemas.microsoft.com/office/drawing/2014/main" id="{39412BA6-FEE4-6F1B-5485-A09B8E036FB4}"/>
              </a:ext>
            </a:extLst>
          </p:cNvPr>
          <p:cNvSpPr>
            <a:spLocks noGrp="1"/>
          </p:cNvSpPr>
          <p:nvPr>
            <p:ph sz="quarter" idx="10"/>
          </p:nvPr>
        </p:nvSpPr>
        <p:spPr>
          <a:xfrm>
            <a:off x="360000" y="1800000"/>
            <a:ext cx="10374261" cy="4140000"/>
          </a:xfrm>
        </p:spPr>
        <p:txBody>
          <a:bodyPr/>
          <a:lstStyle/>
          <a:p>
            <a:pPr marL="342900" indent="-342900" algn="l">
              <a:buFont typeface="Arial" panose="020B0604020202020204" pitchFamily="34" charset="0"/>
              <a:buChar char="•"/>
            </a:pPr>
            <a:r>
              <a:rPr lang="en-GB" b="0" i="0" dirty="0">
                <a:effectLst/>
                <a:latin typeface="Arial"/>
                <a:cs typeface="Arial"/>
              </a:rPr>
              <a:t>Cable glands are mechanical fittings that secure and seal cable entries into enclosures, providing strain relief and environmental protection. </a:t>
            </a:r>
          </a:p>
          <a:p>
            <a:pPr marL="342900" indent="-342900" algn="l">
              <a:buFont typeface="Arial" panose="020B0604020202020204" pitchFamily="34" charset="0"/>
              <a:buChar char="•"/>
            </a:pPr>
            <a:r>
              <a:rPr lang="en-GB" b="0" i="0" dirty="0">
                <a:effectLst/>
                <a:latin typeface="Arial"/>
                <a:cs typeface="Arial"/>
              </a:rPr>
              <a:t>They are essential when terminating SWA, MICC, FP200, and other fixed wiring cables. </a:t>
            </a:r>
          </a:p>
          <a:p>
            <a:pPr marL="342900" indent="-342900" algn="l">
              <a:buFont typeface="Arial" panose="020B0604020202020204" pitchFamily="34" charset="0"/>
              <a:buChar char="•"/>
            </a:pPr>
            <a:r>
              <a:rPr lang="en-GB" b="0" i="0" dirty="0">
                <a:effectLst/>
                <a:latin typeface="Arial"/>
                <a:cs typeface="Arial"/>
              </a:rPr>
              <a:t>Glands must be selected based on cable type, enclosure material, IP rating requirements, and any external influences such as moisture, dust, or chemicals. </a:t>
            </a:r>
          </a:p>
          <a:p>
            <a:pPr marL="342900" indent="-342900" algn="l">
              <a:buFont typeface="Arial" panose="020B0604020202020204" pitchFamily="34" charset="0"/>
              <a:buChar char="•"/>
            </a:pPr>
            <a:r>
              <a:rPr lang="en-GB" b="0" i="0" dirty="0">
                <a:effectLst/>
                <a:latin typeface="Arial"/>
                <a:cs typeface="Arial"/>
              </a:rPr>
              <a:t>Gland kits for SWA cables include a banjo washer for earthing, ensuring electrical continuity of the armour.</a:t>
            </a:r>
            <a:endParaRPr lang="en-GB" dirty="0"/>
          </a:p>
        </p:txBody>
      </p:sp>
    </p:spTree>
    <p:extLst>
      <p:ext uri="{BB962C8B-B14F-4D97-AF65-F5344CB8AC3E}">
        <p14:creationId xmlns:p14="http://schemas.microsoft.com/office/powerpoint/2010/main" val="3433408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E0B91-6A78-CA72-624E-9507F4E47DC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E9A3E46-B8E6-1199-5D6F-30E370DFCAB5}"/>
              </a:ext>
            </a:extLst>
          </p:cNvPr>
          <p:cNvSpPr>
            <a:spLocks noGrp="1"/>
          </p:cNvSpPr>
          <p:nvPr>
            <p:ph type="title"/>
          </p:nvPr>
        </p:nvSpPr>
        <p:spPr>
          <a:xfrm>
            <a:off x="252000" y="959222"/>
            <a:ext cx="11628452" cy="646331"/>
          </a:xfrm>
        </p:spPr>
        <p:txBody>
          <a:bodyPr/>
          <a:lstStyle/>
          <a:p>
            <a:r>
              <a:rPr lang="en-GB" dirty="0"/>
              <a:t>Termination of MICC cable</a:t>
            </a:r>
          </a:p>
        </p:txBody>
      </p:sp>
      <p:sp>
        <p:nvSpPr>
          <p:cNvPr id="4" name="Content Placeholder 3">
            <a:extLst>
              <a:ext uri="{FF2B5EF4-FFF2-40B4-BE49-F238E27FC236}">
                <a16:creationId xmlns:a16="http://schemas.microsoft.com/office/drawing/2014/main" id="{67D86284-5065-0E53-3A47-ADC6B342A162}"/>
              </a:ext>
            </a:extLst>
          </p:cNvPr>
          <p:cNvSpPr>
            <a:spLocks noGrp="1"/>
          </p:cNvSpPr>
          <p:nvPr>
            <p:ph sz="quarter" idx="10"/>
          </p:nvPr>
        </p:nvSpPr>
        <p:spPr>
          <a:xfrm>
            <a:off x="359999" y="1800000"/>
            <a:ext cx="10387513" cy="4140000"/>
          </a:xfrm>
        </p:spPr>
        <p:txBody>
          <a:bodyPr/>
          <a:lstStyle/>
          <a:p>
            <a:pPr marL="342900" indent="-342900" algn="l">
              <a:buFont typeface="Arial" panose="020B0604020202020204" pitchFamily="34" charset="0"/>
              <a:buChar char="•"/>
            </a:pPr>
            <a:r>
              <a:rPr lang="en-GB" b="0" i="0" dirty="0">
                <a:effectLst/>
                <a:latin typeface="Arial"/>
                <a:cs typeface="Arial"/>
              </a:rPr>
              <a:t>MI cable outer sheathing is colour-coded orange for general electrical wiring, white for emergency lighting or red for fire alarm installations.</a:t>
            </a:r>
          </a:p>
          <a:p>
            <a:pPr marL="342900" indent="-342900" algn="l">
              <a:buFont typeface="Arial" panose="020B0604020202020204" pitchFamily="34" charset="0"/>
              <a:buChar char="•"/>
            </a:pPr>
            <a:r>
              <a:rPr lang="en-GB" b="0" i="0" dirty="0">
                <a:effectLst/>
                <a:latin typeface="Arial"/>
                <a:cs typeface="Arial"/>
              </a:rPr>
              <a:t>The copper conductors are embedded in a white powder, magnesium oxide</a:t>
            </a:r>
            <a:r>
              <a:rPr lang="en-GB" dirty="0">
                <a:latin typeface="Arial"/>
                <a:cs typeface="Arial"/>
              </a:rPr>
              <a:t>.</a:t>
            </a:r>
          </a:p>
          <a:p>
            <a:pPr marL="342900" indent="-342900" algn="l">
              <a:buFont typeface="Arial" panose="020B0604020202020204" pitchFamily="34" charset="0"/>
              <a:buChar char="•"/>
            </a:pPr>
            <a:r>
              <a:rPr lang="en-GB" b="0" i="0" dirty="0">
                <a:effectLst/>
                <a:latin typeface="Arial"/>
                <a:cs typeface="Arial"/>
              </a:rPr>
              <a:t>This pow</a:t>
            </a:r>
            <a:r>
              <a:rPr lang="en-GB" dirty="0">
                <a:latin typeface="Arial"/>
                <a:cs typeface="Arial"/>
              </a:rPr>
              <a:t>der</a:t>
            </a:r>
            <a:r>
              <a:rPr lang="en-GB" b="0" i="0" dirty="0">
                <a:effectLst/>
                <a:latin typeface="Arial"/>
                <a:cs typeface="Arial"/>
              </a:rPr>
              <a:t> is non-ageing and non-combustible, but is hygroscopic, which means that it readily absorbs moisture from the surrounding air, unless adequately terminated. </a:t>
            </a:r>
          </a:p>
          <a:p>
            <a:pPr marL="342900" indent="-342900" algn="l">
              <a:buFont typeface="Arial" panose="020B0604020202020204" pitchFamily="34" charset="0"/>
              <a:buChar char="•"/>
            </a:pPr>
            <a:r>
              <a:rPr lang="en-GB" b="0" i="0" dirty="0">
                <a:effectLst/>
                <a:latin typeface="Arial"/>
                <a:cs typeface="Arial"/>
              </a:rPr>
              <a:t>The termination of an MI cable is a complicated process and requires the electrician to demonstrate a high level of practical skill and expertise.</a:t>
            </a:r>
          </a:p>
          <a:p>
            <a:pPr algn="l"/>
            <a:endParaRPr lang="en-GB" b="0" i="0" dirty="0">
              <a:effectLst/>
              <a:latin typeface="Arial"/>
              <a:cs typeface="Arial"/>
            </a:endParaRPr>
          </a:p>
        </p:txBody>
      </p:sp>
    </p:spTree>
    <p:extLst>
      <p:ext uri="{BB962C8B-B14F-4D97-AF65-F5344CB8AC3E}">
        <p14:creationId xmlns:p14="http://schemas.microsoft.com/office/powerpoint/2010/main" val="1118739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A2B6F-8864-CC8F-DB9C-AAF26D33162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0F06443-68E2-3FAD-0E8D-89161F2AB4F4}"/>
              </a:ext>
            </a:extLst>
          </p:cNvPr>
          <p:cNvSpPr>
            <a:spLocks noGrp="1"/>
          </p:cNvSpPr>
          <p:nvPr>
            <p:ph type="title"/>
          </p:nvPr>
        </p:nvSpPr>
        <p:spPr>
          <a:xfrm>
            <a:off x="252000" y="959222"/>
            <a:ext cx="11628452" cy="646331"/>
          </a:xfrm>
        </p:spPr>
        <p:txBody>
          <a:bodyPr/>
          <a:lstStyle/>
          <a:p>
            <a:r>
              <a:rPr lang="en-GB" dirty="0"/>
              <a:t>Terminating steel wire armoured cable</a:t>
            </a:r>
          </a:p>
        </p:txBody>
      </p:sp>
      <p:sp>
        <p:nvSpPr>
          <p:cNvPr id="4" name="Content Placeholder 3">
            <a:extLst>
              <a:ext uri="{FF2B5EF4-FFF2-40B4-BE49-F238E27FC236}">
                <a16:creationId xmlns:a16="http://schemas.microsoft.com/office/drawing/2014/main" id="{59D39949-5D37-F3CE-FF50-97C7A7CAE7E4}"/>
              </a:ext>
            </a:extLst>
          </p:cNvPr>
          <p:cNvSpPr>
            <a:spLocks noGrp="1"/>
          </p:cNvSpPr>
          <p:nvPr>
            <p:ph sz="quarter" idx="10"/>
          </p:nvPr>
        </p:nvSpPr>
        <p:spPr>
          <a:xfrm>
            <a:off x="360000" y="1800000"/>
            <a:ext cx="11341670" cy="4140000"/>
          </a:xfrm>
        </p:spPr>
        <p:txBody>
          <a:bodyPr/>
          <a:lstStyle/>
          <a:p>
            <a:pPr marL="342900" indent="-342900" algn="l">
              <a:buFont typeface="Arial" panose="020B0604020202020204" pitchFamily="34" charset="0"/>
              <a:buChar char="•"/>
            </a:pPr>
            <a:r>
              <a:rPr lang="en-GB" b="0" i="0" dirty="0">
                <a:effectLst/>
                <a:latin typeface="Arial"/>
                <a:cs typeface="Arial"/>
              </a:rPr>
              <a:t>To correctly provide the path to earth and securely terminate the cable into an enclosure, correct SWA glands must be used.</a:t>
            </a:r>
          </a:p>
          <a:p>
            <a:pPr algn="l"/>
            <a:r>
              <a:rPr lang="en-GB" b="1" i="0" dirty="0">
                <a:effectLst/>
                <a:latin typeface="Arial"/>
                <a:cs typeface="Arial"/>
              </a:rPr>
              <a:t>BW (internal glands): </a:t>
            </a:r>
            <a:r>
              <a:rPr lang="en-GB" dirty="0">
                <a:latin typeface="Arial"/>
                <a:cs typeface="Arial"/>
              </a:rPr>
              <a:t>S</a:t>
            </a:r>
            <a:r>
              <a:rPr lang="en-GB" b="0" i="0" dirty="0">
                <a:effectLst/>
                <a:latin typeface="Arial"/>
                <a:cs typeface="Arial"/>
              </a:rPr>
              <a:t>uitable for terminations into enclosures where there is no exposure to moisture. For example, connecting to a distribution board inside a commercial unit. BW glands must not be used outdoors or in areas where there is a likelihood that the gland will be exposed to rain/moisture.</a:t>
            </a:r>
          </a:p>
          <a:p>
            <a:r>
              <a:rPr lang="en-GB" b="1" dirty="0">
                <a:cs typeface="Arial"/>
              </a:rPr>
              <a:t>CW (external glands): </a:t>
            </a:r>
            <a:r>
              <a:rPr lang="en-GB" dirty="0">
                <a:cs typeface="Arial"/>
              </a:rPr>
              <a:t>Designed for use outdoors or in other areas where exposure to water is a possibility. These have another rubber ring within the gland which tightens onto the outer sheath of the cable. </a:t>
            </a:r>
          </a:p>
          <a:p>
            <a:pPr algn="l"/>
            <a:endParaRPr lang="en-GB" b="0" i="0" dirty="0">
              <a:effectLst/>
              <a:latin typeface="Arial"/>
              <a:cs typeface="Arial"/>
            </a:endParaRPr>
          </a:p>
          <a:p>
            <a:pPr algn="l"/>
            <a:endParaRPr lang="en-GB" b="0" i="0" dirty="0">
              <a:effectLst/>
              <a:latin typeface="Arial"/>
              <a:cs typeface="Arial"/>
            </a:endParaRPr>
          </a:p>
          <a:p>
            <a:pPr algn="l"/>
            <a:endParaRPr lang="en-GB" b="0" i="0" dirty="0">
              <a:effectLst/>
              <a:latin typeface="Arial"/>
              <a:cs typeface="Arial"/>
            </a:endParaRPr>
          </a:p>
        </p:txBody>
      </p:sp>
    </p:spTree>
    <p:extLst>
      <p:ext uri="{BB962C8B-B14F-4D97-AF65-F5344CB8AC3E}">
        <p14:creationId xmlns:p14="http://schemas.microsoft.com/office/powerpoint/2010/main" val="1201410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AF522-3DC7-4298-15BC-7CE46473C5C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8F7B7AC-C512-3C25-AC90-C3BD5F539D2D}"/>
              </a:ext>
            </a:extLst>
          </p:cNvPr>
          <p:cNvSpPr>
            <a:spLocks noGrp="1"/>
          </p:cNvSpPr>
          <p:nvPr>
            <p:ph type="title"/>
          </p:nvPr>
        </p:nvSpPr>
        <p:spPr>
          <a:xfrm>
            <a:off x="252000" y="959222"/>
            <a:ext cx="11628452" cy="646331"/>
          </a:xfrm>
        </p:spPr>
        <p:txBody>
          <a:bodyPr/>
          <a:lstStyle/>
          <a:p>
            <a:r>
              <a:rPr lang="en-GB" dirty="0">
                <a:cs typeface="Arial"/>
              </a:rPr>
              <a:t>When armour is used as a protective conductor</a:t>
            </a:r>
            <a:endParaRPr lang="en-GB" dirty="0"/>
          </a:p>
        </p:txBody>
      </p:sp>
      <p:sp>
        <p:nvSpPr>
          <p:cNvPr id="4" name="Content Placeholder 3">
            <a:extLst>
              <a:ext uri="{FF2B5EF4-FFF2-40B4-BE49-F238E27FC236}">
                <a16:creationId xmlns:a16="http://schemas.microsoft.com/office/drawing/2014/main" id="{95D97A7E-BCFE-8C1D-2211-19AFBE141D30}"/>
              </a:ext>
            </a:extLst>
          </p:cNvPr>
          <p:cNvSpPr>
            <a:spLocks noGrp="1"/>
          </p:cNvSpPr>
          <p:nvPr>
            <p:ph sz="quarter" idx="10"/>
          </p:nvPr>
        </p:nvSpPr>
        <p:spPr>
          <a:xfrm>
            <a:off x="359999" y="1800000"/>
            <a:ext cx="10812825" cy="4140000"/>
          </a:xfrm>
        </p:spPr>
        <p:txBody>
          <a:bodyPr/>
          <a:lstStyle/>
          <a:p>
            <a:pPr marL="342900" indent="-342900" algn="l">
              <a:buFont typeface="Arial" panose="020B0604020202020204" pitchFamily="34" charset="0"/>
              <a:buChar char="•"/>
            </a:pPr>
            <a:r>
              <a:rPr lang="en-GB" i="0" dirty="0">
                <a:effectLst/>
                <a:latin typeface="Arial"/>
                <a:cs typeface="Arial"/>
              </a:rPr>
              <a:t>In some circumstances, the armouring can be used as the protective conductor, as permitted by Regulation 543.2.1. Doing so can result in reduced cable sizes and costs. </a:t>
            </a:r>
          </a:p>
          <a:p>
            <a:pPr marL="342900" indent="-342900" algn="l">
              <a:buFont typeface="Arial" panose="020B0604020202020204" pitchFamily="34" charset="0"/>
              <a:buChar char="•"/>
            </a:pPr>
            <a:r>
              <a:rPr lang="en-GB" i="0" dirty="0">
                <a:effectLst/>
                <a:latin typeface="Arial"/>
                <a:cs typeface="Arial"/>
              </a:rPr>
              <a:t>However, it must be confirmed that the SWA for the particular cable size is adequate for this purpose. Typically, the CSA of the armouring is sufficient to meet the adiabatic requirements of Regulation 543.1.3.</a:t>
            </a:r>
          </a:p>
          <a:p>
            <a:pPr marL="342900" indent="-342900">
              <a:buFont typeface="Arial" panose="020B0604020202020204" pitchFamily="34" charset="0"/>
              <a:buChar char="•"/>
            </a:pPr>
            <a:r>
              <a:rPr lang="en-GB" i="0" dirty="0">
                <a:effectLst/>
                <a:latin typeface="Arial"/>
                <a:cs typeface="Arial"/>
              </a:rPr>
              <a:t>Where the armour is used as a protective conductor, </a:t>
            </a:r>
            <a:r>
              <a:rPr lang="en-GB" dirty="0">
                <a:cs typeface="Arial"/>
              </a:rPr>
              <a:t>a separate protective conductor should provide continuity between the accessory's earth terminal and the metallic enclosure </a:t>
            </a:r>
            <a:r>
              <a:rPr lang="en-GB" i="0" dirty="0">
                <a:effectLst/>
                <a:latin typeface="Arial"/>
                <a:cs typeface="Arial"/>
              </a:rPr>
              <a:t>(Regulation 543.2.7).</a:t>
            </a:r>
          </a:p>
          <a:p>
            <a:pPr algn="l"/>
            <a:endParaRPr lang="en-GB" b="1" i="0" dirty="0">
              <a:effectLst/>
              <a:latin typeface="Arial"/>
              <a:cs typeface="Arial"/>
            </a:endParaRPr>
          </a:p>
          <a:p>
            <a:pPr algn="l"/>
            <a:endParaRPr lang="en-GB" b="0" i="0" dirty="0">
              <a:effectLst/>
              <a:latin typeface="Arial"/>
              <a:cs typeface="Arial"/>
            </a:endParaRPr>
          </a:p>
        </p:txBody>
      </p:sp>
    </p:spTree>
    <p:extLst>
      <p:ext uri="{BB962C8B-B14F-4D97-AF65-F5344CB8AC3E}">
        <p14:creationId xmlns:p14="http://schemas.microsoft.com/office/powerpoint/2010/main" val="283325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442C2F-1F4C-BF44-DA53-1F174C42F10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CEDB78E-1260-7247-6165-D5E67130DAD3}"/>
              </a:ext>
            </a:extLst>
          </p:cNvPr>
          <p:cNvSpPr>
            <a:spLocks noGrp="1"/>
          </p:cNvSpPr>
          <p:nvPr>
            <p:ph type="title"/>
          </p:nvPr>
        </p:nvSpPr>
        <p:spPr>
          <a:xfrm>
            <a:off x="252000" y="959222"/>
            <a:ext cx="11628452" cy="646331"/>
          </a:xfrm>
        </p:spPr>
        <p:txBody>
          <a:bodyPr/>
          <a:lstStyle/>
          <a:p>
            <a:r>
              <a:rPr lang="en-GB" dirty="0"/>
              <a:t>Armoured/braided cables termination</a:t>
            </a:r>
          </a:p>
        </p:txBody>
      </p:sp>
      <p:sp>
        <p:nvSpPr>
          <p:cNvPr id="4" name="Content Placeholder 3">
            <a:extLst>
              <a:ext uri="{FF2B5EF4-FFF2-40B4-BE49-F238E27FC236}">
                <a16:creationId xmlns:a16="http://schemas.microsoft.com/office/drawing/2014/main" id="{9CAE39F7-1A78-D2A1-55B7-05FBCFD8EB15}"/>
              </a:ext>
            </a:extLst>
          </p:cNvPr>
          <p:cNvSpPr>
            <a:spLocks noGrp="1"/>
          </p:cNvSpPr>
          <p:nvPr>
            <p:ph sz="quarter" idx="10"/>
          </p:nvPr>
        </p:nvSpPr>
        <p:spPr>
          <a:xfrm>
            <a:off x="359999" y="1800000"/>
            <a:ext cx="10453775" cy="4140000"/>
          </a:xfrm>
        </p:spPr>
        <p:txBody>
          <a:bodyPr/>
          <a:lstStyle/>
          <a:p>
            <a:pPr marL="342900" indent="-342900" algn="l">
              <a:buFont typeface="Arial" panose="020B0604020202020204" pitchFamily="34" charset="0"/>
              <a:buChar char="•"/>
            </a:pPr>
            <a:r>
              <a:rPr lang="en-GB" i="0" dirty="0">
                <a:effectLst/>
                <a:latin typeface="Arial"/>
                <a:cs typeface="Arial"/>
              </a:rPr>
              <a:t>Armoured or braided flex cable is an industrial, reinforced cable designed to provide control functions in demanding environments where resistance to high levels of stress without a loss of flexibility is required. </a:t>
            </a:r>
            <a:endParaRPr lang="en-GB" b="1" i="0" dirty="0">
              <a:effectLst/>
              <a:latin typeface="Arial"/>
              <a:cs typeface="Arial"/>
            </a:endParaRPr>
          </a:p>
          <a:p>
            <a:pPr marL="342900" indent="-342900" algn="l">
              <a:buFont typeface="Arial" panose="020B0604020202020204" pitchFamily="34" charset="0"/>
              <a:buChar char="•"/>
            </a:pPr>
            <a:r>
              <a:rPr lang="en-GB" b="0" i="0" dirty="0">
                <a:effectLst/>
                <a:latin typeface="Arial"/>
                <a:cs typeface="Arial"/>
              </a:rPr>
              <a:t>Dependent on the installation, the two most common glands used are CX glands and CXT glands. </a:t>
            </a:r>
          </a:p>
          <a:p>
            <a:pPr marL="342900" indent="-342900" algn="l">
              <a:buFont typeface="Arial" panose="020B0604020202020204" pitchFamily="34" charset="0"/>
              <a:buChar char="•"/>
            </a:pPr>
            <a:r>
              <a:rPr lang="en-GB" b="0" i="0" dirty="0">
                <a:effectLst/>
                <a:latin typeface="Arial"/>
                <a:cs typeface="Arial"/>
              </a:rPr>
              <a:t>A CX gland is terminated similarly to other armoured cables, whereas with a CXT gland, the braid is separated into two pigtails. </a:t>
            </a:r>
          </a:p>
          <a:p>
            <a:pPr marL="342900" indent="-342900" algn="l">
              <a:buFont typeface="Arial" panose="020B0604020202020204" pitchFamily="34" charset="0"/>
              <a:buChar char="•"/>
            </a:pPr>
            <a:r>
              <a:rPr lang="en-GB" b="0" i="0" dirty="0">
                <a:effectLst/>
                <a:latin typeface="Arial"/>
                <a:cs typeface="Arial"/>
              </a:rPr>
              <a:t>When the gland is fitted, the pigtails are placed in the slots and are then compressed using the locknut and the gland body.</a:t>
            </a:r>
          </a:p>
          <a:p>
            <a:pPr algn="l"/>
            <a:endParaRPr lang="en-GB" b="0" i="0" dirty="0">
              <a:effectLst/>
              <a:latin typeface="Arial"/>
              <a:cs typeface="Arial"/>
            </a:endParaRPr>
          </a:p>
          <a:p>
            <a:pPr algn="l"/>
            <a:endParaRPr lang="en-GB" b="0" i="0" dirty="0">
              <a:effectLst/>
              <a:latin typeface="Arial"/>
              <a:cs typeface="Arial"/>
            </a:endParaRPr>
          </a:p>
        </p:txBody>
      </p:sp>
    </p:spTree>
    <p:extLst>
      <p:ext uri="{BB962C8B-B14F-4D97-AF65-F5344CB8AC3E}">
        <p14:creationId xmlns:p14="http://schemas.microsoft.com/office/powerpoint/2010/main" val="212931111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2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35201a8bc688b2d88f5dbb6e1211090">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b4e4d11d21b039030c9a48cd9f3673c2"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2.xml><?xml version="1.0" encoding="utf-8"?>
<ds:datastoreItem xmlns:ds="http://schemas.openxmlformats.org/officeDocument/2006/customXml" ds:itemID="{716577A7-5B73-4DA2-8C16-66F8DAF1A3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5041F6D-BBDE-4B15-9860-57A05AB8973C}">
  <ds:schemaRefs>
    <ds:schemaRef ds:uri="http://schemas.microsoft.com/office/2006/documentManagement/types"/>
    <ds:schemaRef ds:uri="http://schemas.microsoft.com/office/2006/metadata/properties"/>
    <ds:schemaRef ds:uri="http://www.w3.org/XML/1998/namespace"/>
    <ds:schemaRef ds:uri="http://purl.org/dc/terms/"/>
    <ds:schemaRef ds:uri="http://purl.org/dc/elements/1.1/"/>
    <ds:schemaRef ds:uri="01e15224-84b2-4570-bdea-a67bb94d0921"/>
    <ds:schemaRef ds:uri="http://purl.org/dc/dcmitype/"/>
    <ds:schemaRef ds:uri="http://schemas.microsoft.com/office/infopath/2007/PartnerControls"/>
    <ds:schemaRef ds:uri="http://schemas.openxmlformats.org/package/2006/metadata/core-properties"/>
    <ds:schemaRef ds:uri="7c04300a-231c-4281-9146-a98f6f4a7aff"/>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22704</TotalTime>
  <Words>1988</Words>
  <Application>Microsoft Office PowerPoint</Application>
  <PresentationFormat>Custom</PresentationFormat>
  <Paragraphs>163</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2_Default Design</vt:lpstr>
      <vt:lpstr>PowerPoint Presentation</vt:lpstr>
      <vt:lpstr>Introduction</vt:lpstr>
      <vt:lpstr>Objectives</vt:lpstr>
      <vt:lpstr>Cable and conductor terminations</vt:lpstr>
      <vt:lpstr>Cable glands </vt:lpstr>
      <vt:lpstr>Termination of MICC cable</vt:lpstr>
      <vt:lpstr>Terminating steel wire armoured cable</vt:lpstr>
      <vt:lpstr>When armour is used as a protective conductor</vt:lpstr>
      <vt:lpstr>Armoured/braided cables termination</vt:lpstr>
      <vt:lpstr>Securing cables with grips and clamps</vt:lpstr>
      <vt:lpstr>Choosing termination methods for environment</vt:lpstr>
      <vt:lpstr>Conductor termination types</vt:lpstr>
      <vt:lpstr>Maintained vs non-maintained connections</vt:lpstr>
      <vt:lpstr>Insulation displacement connections (IDC)</vt:lpstr>
      <vt:lpstr>Crimped terminations</vt:lpstr>
      <vt:lpstr>Push wire and lever connectors</vt:lpstr>
      <vt:lpstr>Soldered terminations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72</cp:revision>
  <dcterms:created xsi:type="dcterms:W3CDTF">2025-04-15T10:44:23Z</dcterms:created>
  <dcterms:modified xsi:type="dcterms:W3CDTF">2025-10-30T15:21:36Z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