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9"/>
  </p:notesMasterIdLst>
  <p:handoutMasterIdLst>
    <p:handoutMasterId r:id="rId30"/>
  </p:handoutMasterIdLst>
  <p:sldIdLst>
    <p:sldId id="462" r:id="rId5"/>
    <p:sldId id="840" r:id="rId6"/>
    <p:sldId id="837" r:id="rId7"/>
    <p:sldId id="867" r:id="rId8"/>
    <p:sldId id="868" r:id="rId9"/>
    <p:sldId id="869" r:id="rId10"/>
    <p:sldId id="870" r:id="rId11"/>
    <p:sldId id="871" r:id="rId12"/>
    <p:sldId id="872" r:id="rId13"/>
    <p:sldId id="873" r:id="rId14"/>
    <p:sldId id="874" r:id="rId15"/>
    <p:sldId id="879" r:id="rId16"/>
    <p:sldId id="882" r:id="rId17"/>
    <p:sldId id="876" r:id="rId18"/>
    <p:sldId id="877" r:id="rId19"/>
    <p:sldId id="878" r:id="rId20"/>
    <p:sldId id="880" r:id="rId21"/>
    <p:sldId id="881" r:id="rId22"/>
    <p:sldId id="883" r:id="rId23"/>
    <p:sldId id="884" r:id="rId24"/>
    <p:sldId id="885" r:id="rId25"/>
    <p:sldId id="886" r:id="rId26"/>
    <p:sldId id="838" r:id="rId27"/>
    <p:sldId id="512" r:id="rId28"/>
  </p:sldIdLst>
  <p:sldSz cx="12239625" cy="6840538"/>
  <p:notesSz cx="6858000" cy="9144000"/>
  <p:custDataLst>
    <p:tags r:id="rId3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40FD1-6799-8D34-8EDB-C569EE671D9D}" name="John Calleja" initials="JC" userId="8c83955f4e64923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6CFF2-634A-97A9-05EF-708D973490C6}" v="17" dt="2025-10-30T14:55:53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/>
    <p:restoredTop sz="74053"/>
  </p:normalViewPr>
  <p:slideViewPr>
    <p:cSldViewPr snapToGrid="0">
      <p:cViewPr varScale="1">
        <p:scale>
          <a:sx n="82" d="100"/>
          <a:sy n="82" d="100"/>
        </p:scale>
        <p:origin x="1662" y="84"/>
      </p:cViewPr>
      <p:guideLst>
        <p:guide orient="horz" pos="2155"/>
        <p:guide pos="3855"/>
      </p:guideLst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8T11:50:57.414" v="22" actId="1076"/>
      <pc:docMkLst>
        <pc:docMk/>
      </pc:docMkLst>
      <pc:sldChg chg="addSp modSp mod">
        <pc:chgData name="Hazell, Danielle" userId="16322be0-50ef-46ff-b0c0-d304bc10d5d2" providerId="ADAL" clId="{E6D12E1F-DF63-450C-A9ED-E72C5F6C045B}" dt="2025-10-28T11:50:57.414" v="22" actId="1076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0-28T11:50:40.206" v="21"/>
          <ac:spMkLst>
            <pc:docMk/>
            <pc:sldMk cId="2402489006" sldId="512"/>
            <ac:spMk id="2" creationId="{FB0A728C-9A8E-3BBF-B586-491E64FC9E08}"/>
          </ac:spMkLst>
        </pc:spChg>
        <pc:spChg chg="mod">
          <ac:chgData name="Hazell, Danielle" userId="16322be0-50ef-46ff-b0c0-d304bc10d5d2" providerId="ADAL" clId="{E6D12E1F-DF63-450C-A9ED-E72C5F6C045B}" dt="2025-10-28T11:50:57.414" v="22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addSp delSp modSp mod">
        <pc:chgData name="Hazell, Danielle" userId="16322be0-50ef-46ff-b0c0-d304bc10d5d2" providerId="ADAL" clId="{E6D12E1F-DF63-450C-A9ED-E72C5F6C045B}" dt="2025-10-28T11:49:57.014" v="19" actId="1076"/>
        <pc:sldMkLst>
          <pc:docMk/>
          <pc:sldMk cId="3179342245" sldId="879"/>
        </pc:sldMkLst>
        <pc:spChg chg="mod">
          <ac:chgData name="Hazell, Danielle" userId="16322be0-50ef-46ff-b0c0-d304bc10d5d2" providerId="ADAL" clId="{E6D12E1F-DF63-450C-A9ED-E72C5F6C045B}" dt="2025-10-28T11:49:53.151" v="16" actId="14100"/>
          <ac:spMkLst>
            <pc:docMk/>
            <pc:sldMk cId="3179342245" sldId="879"/>
            <ac:spMk id="4" creationId="{4D88A7E1-364D-952E-A12E-3D78AAF14280}"/>
          </ac:spMkLst>
        </pc:spChg>
        <pc:picChg chg="add mod">
          <ac:chgData name="Hazell, Danielle" userId="16322be0-50ef-46ff-b0c0-d304bc10d5d2" providerId="ADAL" clId="{E6D12E1F-DF63-450C-A9ED-E72C5F6C045B}" dt="2025-10-28T11:49:57.014" v="19" actId="1076"/>
          <ac:picMkLst>
            <pc:docMk/>
            <pc:sldMk cId="3179342245" sldId="879"/>
            <ac:picMk id="1026" creationId="{219A04C4-9C77-C54B-C298-D14A5D1FA1EB}"/>
          </ac:picMkLst>
        </pc:picChg>
      </pc:sldChg>
      <pc:sldMasterChg chg="addSp delSp modSp mod">
        <pc:chgData name="Hazell, Danielle" userId="16322be0-50ef-46ff-b0c0-d304bc10d5d2" providerId="ADAL" clId="{E6D12E1F-DF63-450C-A9ED-E72C5F6C045B}" dt="2025-10-17T12:43:49.247" v="8" actId="1076"/>
        <pc:sldMasterMkLst>
          <pc:docMk/>
          <pc:sldMasterMk cId="1337350340" sldId="2147483661"/>
        </pc:sldMasterMkLst>
        <pc:spChg chg="add mod">
          <ac:chgData name="Hazell, Danielle" userId="16322be0-50ef-46ff-b0c0-d304bc10d5d2" providerId="ADAL" clId="{E6D12E1F-DF63-450C-A9ED-E72C5F6C045B}" dt="2025-10-17T12:43:49.247" v="8" actId="1076"/>
          <ac:spMkLst>
            <pc:docMk/>
            <pc:sldMasterMk cId="1337350340" sldId="2147483661"/>
            <ac:spMk id="14" creationId="{4987E8D9-377B-AB1D-8A32-2882D85AB09F}"/>
          </ac:spMkLst>
        </pc:spChg>
        <pc:spChg chg="add mod">
          <ac:chgData name="Hazell, Danielle" userId="16322be0-50ef-46ff-b0c0-d304bc10d5d2" providerId="ADAL" clId="{E6D12E1F-DF63-450C-A9ED-E72C5F6C045B}" dt="2025-10-17T12:43:49.247" v="8" actId="1076"/>
          <ac:spMkLst>
            <pc:docMk/>
            <pc:sldMasterMk cId="1337350340" sldId="2147483661"/>
            <ac:spMk id="16" creationId="{12A05E16-C31E-E0B1-F9BA-6CA1198C9AE5}"/>
          </ac:spMkLst>
        </pc:spChg>
        <pc:picChg chg="add mod">
          <ac:chgData name="Hazell, Danielle" userId="16322be0-50ef-46ff-b0c0-d304bc10d5d2" providerId="ADAL" clId="{E6D12E1F-DF63-450C-A9ED-E72C5F6C045B}" dt="2025-10-17T12:43:49.247" v="8" actId="1076"/>
          <ac:picMkLst>
            <pc:docMk/>
            <pc:sldMasterMk cId="1337350340" sldId="2147483661"/>
            <ac:picMk id="15" creationId="{4D501824-D9B0-C525-F662-3787B202B144}"/>
          </ac:picMkLst>
        </pc:picChg>
        <pc:picChg chg="add mod">
          <ac:chgData name="Hazell, Danielle" userId="16322be0-50ef-46ff-b0c0-d304bc10d5d2" providerId="ADAL" clId="{E6D12E1F-DF63-450C-A9ED-E72C5F6C045B}" dt="2025-10-17T12:43:49.247" v="8" actId="1076"/>
          <ac:picMkLst>
            <pc:docMk/>
            <pc:sldMasterMk cId="1337350340" sldId="2147483661"/>
            <ac:picMk id="17" creationId="{9F3B6811-98F9-78F6-2493-AACB6F69F7B0}"/>
          </ac:picMkLst>
        </pc:picChg>
        <pc:picChg chg="add mod">
          <ac:chgData name="Hazell, Danielle" userId="16322be0-50ef-46ff-b0c0-d304bc10d5d2" providerId="ADAL" clId="{E6D12E1F-DF63-450C-A9ED-E72C5F6C045B}" dt="2025-10-17T12:43:49.247" v="8" actId="1076"/>
          <ac:picMkLst>
            <pc:docMk/>
            <pc:sldMasterMk cId="1337350340" sldId="2147483661"/>
            <ac:picMk id="18" creationId="{03A5C67B-1442-75DD-1FD1-C13DC74E6186}"/>
          </ac:picMkLst>
        </pc:picChg>
      </pc:sldMasterChg>
    </pc:docChg>
  </pc:docChgLst>
  <pc:docChgLst>
    <pc:chgData name="Andrasko, Rhiannon" userId="S::rhiannon.andrasko@wjec.co.uk::15be4c62-2de6-4343-a7f4-3c209826edd1" providerId="AD" clId="Web-{7116CFF2-634A-97A9-05EF-708D973490C6}"/>
    <pc:docChg chg="modSld">
      <pc:chgData name="Andrasko, Rhiannon" userId="S::rhiannon.andrasko@wjec.co.uk::15be4c62-2de6-4343-a7f4-3c209826edd1" providerId="AD" clId="Web-{7116CFF2-634A-97A9-05EF-708D973490C6}" dt="2025-10-30T14:55:50.930" v="45" actId="20577"/>
      <pc:docMkLst>
        <pc:docMk/>
      </pc:docMkLst>
      <pc:sldChg chg="modSp">
        <pc:chgData name="Andrasko, Rhiannon" userId="S::rhiannon.andrasko@wjec.co.uk::15be4c62-2de6-4343-a7f4-3c209826edd1" providerId="AD" clId="Web-{7116CFF2-634A-97A9-05EF-708D973490C6}" dt="2025-10-30T14:55:50.930" v="45" actId="20577"/>
        <pc:sldMkLst>
          <pc:docMk/>
          <pc:sldMk cId="2402489006" sldId="512"/>
        </pc:sldMkLst>
        <pc:spChg chg="mod">
          <ac:chgData name="Andrasko, Rhiannon" userId="S::rhiannon.andrasko@wjec.co.uk::15be4c62-2de6-4343-a7f4-3c209826edd1" providerId="AD" clId="Web-{7116CFF2-634A-97A9-05EF-708D973490C6}" dt="2025-10-30T14:55:50.930" v="45" actId="20577"/>
          <ac:spMkLst>
            <pc:docMk/>
            <pc:sldMk cId="2402489006" sldId="512"/>
            <ac:spMk id="2" creationId="{FB0A728C-9A8E-3BBF-B586-491E64FC9E08}"/>
          </ac:spMkLst>
        </pc:spChg>
      </pc:sldChg>
      <pc:sldChg chg="modSp">
        <pc:chgData name="Andrasko, Rhiannon" userId="S::rhiannon.andrasko@wjec.co.uk::15be4c62-2de6-4343-a7f4-3c209826edd1" providerId="AD" clId="Web-{7116CFF2-634A-97A9-05EF-708D973490C6}" dt="2025-10-30T14:55:28.928" v="44" actId="20577"/>
        <pc:sldMkLst>
          <pc:docMk/>
          <pc:sldMk cId="3014219946" sldId="838"/>
        </pc:sldMkLst>
        <pc:spChg chg="mod">
          <ac:chgData name="Andrasko, Rhiannon" userId="S::rhiannon.andrasko@wjec.co.uk::15be4c62-2de6-4343-a7f4-3c209826edd1" providerId="AD" clId="Web-{7116CFF2-634A-97A9-05EF-708D973490C6}" dt="2025-10-30T14:55:28.928" v="44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Notes">
        <pc:chgData name="Andrasko, Rhiannon" userId="S::rhiannon.andrasko@wjec.co.uk::15be4c62-2de6-4343-a7f4-3c209826edd1" providerId="AD" clId="Web-{7116CFF2-634A-97A9-05EF-708D973490C6}" dt="2025-10-30T14:44:47.698" v="0"/>
        <pc:sldMkLst>
          <pc:docMk/>
          <pc:sldMk cId="3942252354" sldId="870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45:46.829" v="6"/>
        <pc:sldMkLst>
          <pc:docMk/>
          <pc:sldMk cId="3860086929" sldId="871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46:19.926" v="7"/>
        <pc:sldMkLst>
          <pc:docMk/>
          <pc:sldMk cId="2069413961" sldId="873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0:45.561" v="22"/>
        <pc:sldMkLst>
          <pc:docMk/>
          <pc:sldMk cId="3008459371" sldId="876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1:17.577" v="24"/>
        <pc:sldMkLst>
          <pc:docMk/>
          <pc:sldMk cId="2690289503" sldId="877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2:19.437" v="27"/>
        <pc:sldMkLst>
          <pc:docMk/>
          <pc:sldMk cId="3734245199" sldId="878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47:45.337" v="9"/>
        <pc:sldMkLst>
          <pc:docMk/>
          <pc:sldMk cId="3179342245" sldId="879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2:42.862" v="30"/>
        <pc:sldMkLst>
          <pc:docMk/>
          <pc:sldMk cId="2265160250" sldId="880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3:04.228" v="33"/>
        <pc:sldMkLst>
          <pc:docMk/>
          <pc:sldMk cId="452022670" sldId="881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0:14.388" v="18"/>
        <pc:sldMkLst>
          <pc:docMk/>
          <pc:sldMk cId="1068964698" sldId="882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3:17.841" v="34"/>
        <pc:sldMkLst>
          <pc:docMk/>
          <pc:sldMk cId="3157561203" sldId="883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4:05.696" v="39"/>
        <pc:sldMkLst>
          <pc:docMk/>
          <pc:sldMk cId="217425653" sldId="884"/>
        </pc:sldMkLst>
      </pc:sldChg>
      <pc:sldChg chg="modNotes">
        <pc:chgData name="Andrasko, Rhiannon" userId="S::rhiannon.andrasko@wjec.co.uk::15be4c62-2de6-4343-a7f4-3c209826edd1" providerId="AD" clId="Web-{7116CFF2-634A-97A9-05EF-708D973490C6}" dt="2025-10-30T14:54:34.014" v="43"/>
        <pc:sldMkLst>
          <pc:docMk/>
          <pc:sldMk cId="1465841727" sldId="885"/>
        </pc:sldMkLst>
      </pc:sldChg>
    </pc:docChg>
  </pc:docChgLst>
  <pc:docChgLst>
    <pc:chgData name="Bonita Searle-Barnes" userId="e782127f-826a-4a83-a372-afedaa2e0d4f" providerId="ADAL" clId="{FA3BD239-4B9A-4CBA-8CF5-F7BFBEA885D5}"/>
    <pc:docChg chg="modSld modMainMaster">
      <pc:chgData name="Bonita Searle-Barnes" userId="e782127f-826a-4a83-a372-afedaa2e0d4f" providerId="ADAL" clId="{FA3BD239-4B9A-4CBA-8CF5-F7BFBEA885D5}" dt="2025-10-14T11:59:36.951" v="31" actId="114"/>
      <pc:docMkLst>
        <pc:docMk/>
      </pc:docMkLst>
      <pc:sldChg chg="modSp mod">
        <pc:chgData name="Bonita Searle-Barnes" userId="e782127f-826a-4a83-a372-afedaa2e0d4f" providerId="ADAL" clId="{FA3BD239-4B9A-4CBA-8CF5-F7BFBEA885D5}" dt="2025-10-14T10:49:23.690" v="30" actId="20577"/>
        <pc:sldMkLst>
          <pc:docMk/>
          <pc:sldMk cId="3661908118" sldId="837"/>
        </pc:sldMkLst>
        <pc:spChg chg="mod">
          <ac:chgData name="Bonita Searle-Barnes" userId="e782127f-826a-4a83-a372-afedaa2e0d4f" providerId="ADAL" clId="{FA3BD239-4B9A-4CBA-8CF5-F7BFBEA885D5}" dt="2025-10-14T10:49:23.690" v="30" actId="20577"/>
          <ac:spMkLst>
            <pc:docMk/>
            <pc:sldMk cId="3661908118" sldId="837"/>
            <ac:spMk id="4" creationId="{BBFFC9DD-99F6-E5CA-5CF5-B1C6B4D6BBC1}"/>
          </ac:spMkLst>
        </pc:spChg>
      </pc:sldChg>
      <pc:sldMasterChg chg="modSp mod">
        <pc:chgData name="Bonita Searle-Barnes" userId="e782127f-826a-4a83-a372-afedaa2e0d4f" providerId="ADAL" clId="{FA3BD239-4B9A-4CBA-8CF5-F7BFBEA885D5}" dt="2025-10-14T11:59:36.951" v="31" actId="114"/>
        <pc:sldMasterMkLst>
          <pc:docMk/>
          <pc:sldMasterMk cId="1337350340" sldId="2147483661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rexhammineralcables.c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0341-8134-135D-5F2F-9344121E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C730B-7042-DB40-FA75-66B13DAB2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BDC3D-88FB-6FEB-D375-54BBD6CB3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to show real cable types: PVC flex, rubber flex, braided flex.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uses and typical fixing methods.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EC844-AACA-D281-5401-D944C2241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3B85A-DA30-5415-37F5-5BEBD6A08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BEB61-C600-73C6-075E-058CB09CC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A7A2F-6870-E655-E255-A9DD7BC7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cable segregation, such as bridges and </a:t>
            </a:r>
            <a:r>
              <a:rPr lang="en-US" dirty="0" err="1"/>
              <a:t>trunking</a:t>
            </a:r>
            <a:r>
              <a:rPr lang="en-US" dirty="0"/>
              <a:t>. </a:t>
            </a:r>
          </a:p>
          <a:p>
            <a:r>
              <a:rPr lang="en-US" dirty="0"/>
              <a:t>Discuss data cable in containment.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B8D26-A2D7-9650-9C67-460270107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4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4A31C-E1EF-6967-550A-EEF9EA469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599A6-7180-2553-A411-285BC4518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B6F30-32BD-25DB-F33D-9F1DB337E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uses and advantages of the containment.</a:t>
            </a:r>
          </a:p>
          <a:p>
            <a:r>
              <a:rPr lang="en-US" dirty="0"/>
              <a:t>Prefabricated and on-site fabrication of bends.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Use correct tray couplers and earthing continuity method.</a:t>
            </a:r>
            <a:endParaRPr lang="en-US" dirty="0">
              <a:cs typeface="Arial"/>
            </a:endParaRPr>
          </a:p>
          <a:p>
            <a:r>
              <a:rPr lang="en-US" dirty="0"/>
              <a:t>Demonstrate cable ties in class compare nylon vs steel fire-resistant types.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9F216-4D9D-55B3-F492-041CE07F8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6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7C070-83D1-66E0-977C-ECBBBDE02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70995-8350-92CA-C61F-695E2C995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95F2C-865A-4478-E0E1-132AC3D1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Reference BS 7671 Section 522.8 and Reg. 134.1.1 (manufacturer instructions).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Explain threading steel conduit and thermal expansion in PVC.</a:t>
            </a:r>
            <a:endParaRPr lang="en-US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conduit fill capacity and pulling in single-core cables.</a:t>
            </a:r>
            <a:endParaRPr lang="en-US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what scenarios would warrant steel conduit over PVC.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Refer to On-Site Guide Table D3 for fixing spacings.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2461-2F08-CB79-3EE4-DDE2BD155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5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F84D8-3AB7-0AA1-399A-4919917BD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A790E-7042-16A1-4F1A-C3C083E84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CB4A3-7220-79C6-9122-1D0682F9D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Refer to BS EN 61386 and BS 7671 Reg. 543.2.7 (earthing via conduit).</a:t>
            </a:r>
          </a:p>
          <a:p>
            <a:r>
              <a:rPr lang="en-US" dirty="0"/>
              <a:t>Highlight fire-resistance, durability, impact protection and industrial uses.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High installation and material costs.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Point out need for thread cutting and couplers.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304B-B41B-48CF-4149-0E6C5B076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7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8DC13-6F6F-606D-48CD-C15EC142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A5665-54C3-BD82-07B1-D2A436480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19830-4B31-ED25-08BE-5B1BD5BC8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Discuss use of inspection bends vs solid elbows.</a:t>
            </a:r>
          </a:p>
          <a:p>
            <a:r>
              <a:rPr lang="en-US" dirty="0"/>
              <a:t>Consider UV effects if installed outdoors.</a:t>
            </a:r>
          </a:p>
          <a:p>
            <a:r>
              <a:rPr lang="en-US" dirty="0"/>
              <a:t>Discuss the need for metal saddles on PVC conduit.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DA4EC-BFFE-3C51-6086-32E5A3AF1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0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865A-9E77-8EDD-FD83-8512E188C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63E13-4C74-1D6E-33E9-0D97A08B0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A1888-F5FC-E52E-C87C-0A8EE7A6E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BS 7671 Reg. 521.8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fire barriers if containment passes through fire barrier walls or floors.</a:t>
            </a:r>
            <a:endParaRPr lang="en-US" dirty="0">
              <a:cs typeface="Arial"/>
            </a:endParaRPr>
          </a:p>
          <a:p>
            <a:r>
              <a:rPr lang="en-US" err="1">
                <a:latin typeface="Arial"/>
                <a:ea typeface="ＭＳ Ｐゴシック"/>
                <a:cs typeface="Arial"/>
              </a:rPr>
              <a:t>Emphasise</a:t>
            </a:r>
            <a:r>
              <a:rPr lang="en-US">
                <a:latin typeface="Arial"/>
                <a:ea typeface="ＭＳ Ｐゴシック"/>
                <a:cs typeface="Arial"/>
              </a:rPr>
              <a:t> accessibility for maintenance and testing.</a:t>
            </a:r>
            <a:endParaRPr lang="en-US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pre-fab/fabrication, fixing methods, fire rated fixings where required.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E0E0D-344D-9DB6-8F64-9B41B7E32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4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5554F-CA61-74B0-6BD5-BEA27C40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A118E-D8B5-95C3-7EA9-72A6A003A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9F789-A168-C057-3B29-09066C25E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Encourage learners to distinguish between tray and ladder.</a:t>
            </a:r>
            <a:endParaRPr lang="en-US" dirty="0"/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need for supports, and weight distribution.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EFC44-95DD-8100-A755-E8B673ADE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2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7A3F-149F-4582-A9B5-5EC5799D9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41A3D-A97B-FCF5-B491-7CB5565FB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30528-74F6-489B-9B69-125089D19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Useful in offices, hotels, or commercial lighting circuits.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Not suitable for heavy cabling.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6DBC4-5CDD-56D5-CD88-69705CC70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75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EB990-B09A-C98E-D633-8302BB92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20E01-BAC1-4F57-FC35-5FADF185D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46829-7C5D-7634-3ACF-7E1AA854C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BS 7671 Reg. 523.5 Reg 523.6</a:t>
            </a:r>
          </a:p>
          <a:p>
            <a:r>
              <a:rPr lang="en-US" dirty="0"/>
              <a:t>Appendix tables 4C1 to 4C6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fire safety (e.g. fire barrier inserts).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D00FF-354E-DB9F-4649-69CDAB614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1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5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EACCC-65AC-F773-03B1-21EC67B93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F3956-C899-651D-32B2-E95F8207D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F9246-9FA4-DC1B-D98E-7D932FB61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Refer to BS 7671 Reg. 521.10.202 – cables must be supported to prevent collapse in the event of fire (especially escape routes).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Mention max spacing guidelines from the IET On-Site Guide.</a:t>
            </a:r>
            <a:endParaRPr lang="en-US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the importance of matching fixings to cable weight and installation conditions.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EEE9A-FFAE-8B7B-0917-05044C80F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15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CB6E1-13D1-E347-8F1C-664DE715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56786-6500-D9DF-DF42-7625AC60D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1A99B-41FC-5F5E-99EC-701318A39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/>
                <a:ea typeface="ＭＳ Ｐゴシック"/>
                <a:cs typeface="Arial"/>
              </a:rPr>
              <a:t>Emphasise</a:t>
            </a:r>
            <a:r>
              <a:rPr lang="en-US" dirty="0">
                <a:latin typeface="Arial"/>
                <a:ea typeface="ＭＳ Ｐゴシック"/>
                <a:cs typeface="Arial"/>
              </a:rPr>
              <a:t> the legal duty to comply with EAWR and BS 7671, and how the selection of containment is affected by these regulations.</a:t>
            </a:r>
            <a:endParaRPr lang="en-US" dirty="0"/>
          </a:p>
          <a:p>
            <a:r>
              <a:rPr lang="en-US" dirty="0"/>
              <a:t>Reg. 134.1.1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Explain how Part P applies to notifiable domestic work.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C8A87-24F2-DEB7-8778-624638780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28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8D28-47E6-73E1-A448-50C93EF8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D4E63-D159-B16B-DEEA-F6E77A720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C68C7-A685-F76C-3FC9-AC0A443EB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57AC-1AD9-05A5-74ED-35E58292B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97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session builds on prior knowledge of cable types from K1.8. Learners now focus on how those cables are installed safely using the correct support systems. Tutor should reference real-world scenarios, manufacturer examples (e.g. Doncaster Cables or Prysmian), and show physical samples or videos where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96E07-F450-3CFF-0D7A-400118D50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B04E0-5F39-2CA6-A3B9-862D1E830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A6BC2-B807-45D2-D5E8-7DDB9EC6B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that compliance isn’t just about BS 7671, Building Regs and manufacturer info matter too.</a:t>
            </a:r>
          </a:p>
          <a:p>
            <a:r>
              <a:rPr lang="en-US" dirty="0"/>
              <a:t>Refer to Reg. 134.1.1: Good workmanship by one or more skilled or instructed persons and proper materials shall be</a:t>
            </a:r>
          </a:p>
          <a:p>
            <a:r>
              <a:rPr lang="en-US" dirty="0"/>
              <a:t>used in the erection of the electrical installation. The installation of electrical equipment shall take account of manufacturers' instructions.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E92A-4E43-584D-F98C-981F6626E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2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1837-CF0F-BEA2-8138-4B78EAC30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00B4F-329D-9819-8A4B-EC78BD3D8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C0D86-7568-B488-B4A3-EB4290F3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Reg. 521.10</a:t>
            </a:r>
          </a:p>
          <a:p>
            <a:r>
              <a:rPr lang="en-US" dirty="0"/>
              <a:t>Show support spacing and minimum bend radius from OSG Appendix D or manufacturer's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C2CE9-83E4-43B0-4E8B-04F30C28C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0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AF4B-A2AD-8A27-61E2-A322CA5D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CE4C6-99C7-59CF-6168-712F00D24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DE740-3032-79F9-A582-EF9D4EE6A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Show support spacing and minimum bend radius from OSG Appendix D or manufacturer's guidance.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85204-C25E-49EA-3CB3-2CE3EC3D3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7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69DD-797C-D02E-6748-DCAEB1E7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78397-67F4-DE98-AE14-62BB446FA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74ADA-E716-7581-4355-D772C50A5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IET GN4 (Protection Against Fire).</a:t>
            </a:r>
          </a:p>
          <a:p>
            <a:r>
              <a:rPr lang="en-US" dirty="0"/>
              <a:t>Reg. 521.10.202 </a:t>
            </a:r>
          </a:p>
          <a:p>
            <a:r>
              <a:rPr lang="en-US" dirty="0" err="1"/>
              <a:t>Emphasise</a:t>
            </a:r>
            <a:r>
              <a:rPr lang="en-US" dirty="0"/>
              <a:t> that incorrect bending or poor terminations will compromise integrity.</a:t>
            </a: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Demonstrate the different size glands, and how to choose the correct pots/glands.</a:t>
            </a:r>
            <a:endParaRPr lang="en-US">
              <a:cs typeface="Arial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https://wrexhammineralcables.com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endParaRPr lang="en-US" dirty="0"/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Discuss installation methods and how they will be correctly supported.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753F-5D2C-F729-FC7D-ECA127223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9D16-3E15-261E-BEA7-BDC360E2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BC619-637F-FD2B-BB3E-5C4E5DF29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D6FBD-77DB-F0CA-9B22-5C98F3983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learners may confuse FP200 with MICC, clarify use cases.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369E-EBF8-AC1F-0B27-70971197D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0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89601"/>
            <a:ext cx="5885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0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0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0" y="7834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en-GB" sz="2008"/>
          </a:p>
        </p:txBody>
      </p:sp>
      <p:pic>
        <p:nvPicPr>
          <p:cNvPr id="15" name="Picture 14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1" y="1979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79" y="950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Electrotechnical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2" y="1845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3A5C67B-1442-75DD-1FD1-C13DC74E61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35" y="20453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Electrotechnical Engineering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K1.11 Methods of cable installation and wiring system supports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PowerPoint 1.11: Containment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A97A-38BB-83DD-BFE9-2EC1883A3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FCAD5-819D-9321-8B79-8BD1C20F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Flexible cables and their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3650F-600C-89DA-F7F0-EE4782230F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09596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Flexible cables are used where frequent movement or vibration occurs, such as for handheld tools or appliances.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Always follow the manufacturer’s bend radius and ensure strain relief at terminations.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41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49D3-A710-E309-AC1B-98D1283A5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2AAEB5-525F-8AC7-9753-CD33B1F2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Data cables: CAT5 and CAT6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50D6C-2250-5E67-C9A2-26014755F9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709943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Used for structured data, internet and smart systems.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Must be kept clear of power cables to avoid interference.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Never over-bend or tightly tie - risk of signal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appropriate connectors for the installation requirements </a:t>
            </a:r>
            <a:r>
              <a:rPr lang="en-GB" b="0" i="0" dirty="0">
                <a:effectLst/>
                <a:latin typeface="Arial"/>
                <a:cs typeface="Arial"/>
              </a:rPr>
              <a:t>and test with a data tester.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A3FB3-84C4-301A-901E-B6348B845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172" y="1605553"/>
            <a:ext cx="2416802" cy="34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873E-0841-C7B6-E490-712B0DC8E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240F3-3BD8-F703-16E8-4349E894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Cable tray: open containment for grouped circuits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8A7E1-364D-952E-A12E-3D78AAF14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594701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Cable trays are metal open support systems for multiple cables, commonly used in commercial and industrial settings.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They allow heat dissipation and easy inspection, but cables must be fixed securely using appropriate ties or cleats, </a:t>
            </a:r>
            <a:r>
              <a:rPr lang="en-GB" dirty="0"/>
              <a:t>with weight evenly distributed.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A04C4-9C77-C54B-C298-D14A5D1F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63" y="2150862"/>
            <a:ext cx="4423356" cy="2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E9F9-3BBC-314E-1A86-9BA1C87F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4B83-152A-B6E6-09A8-B10DFAC1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Steel and PVC conduit: Mechanical protection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5A7F6-0529-ABB4-2916-8A9DD6D902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20807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Conduit systems enclose and protect individual cables.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Steel conduit offers high impact resistance, while PVC conduit is lightweight and corrosion-resistant.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Both require secure fixing and appropriate accessories like saddles and boxes.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96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AB3BE-8EFE-67B3-0C84-2B03158B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C9294-7769-F4AA-84A5-1F6780A8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Steel conduit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539BF-4865-F3C1-5522-AD8A46C3C0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709943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Steel conduit is used in areas where mechanical protection is essential, such as workshops or external walls.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It must be securely supported, earthed, and threaded correctly.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Only single-core insulated cables are used inside.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A2241-DA2C-9E69-73F7-017BA85455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364" y="1800000"/>
            <a:ext cx="2523618" cy="37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5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5E29-AE64-D3B4-41BC-8271A7EA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66FE1-E6DB-065E-5A9D-90679092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820730" cy="646331"/>
          </a:xfrm>
        </p:spPr>
        <p:txBody>
          <a:bodyPr/>
          <a:lstStyle/>
          <a:p>
            <a:r>
              <a:rPr lang="en-GB" dirty="0"/>
              <a:t>PVC conduit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44751-6DF6-5A52-7974-38EA285618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1408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Easy to install and low-cost.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domestic and light commercial use: </a:t>
            </a:r>
            <a:r>
              <a:rPr lang="en-GB" b="0" i="0" dirty="0">
                <a:effectLst/>
                <a:latin typeface="Arial"/>
                <a:cs typeface="Arial"/>
              </a:rPr>
              <a:t>Used in garages, schools, and some surface domestic installs.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Requires secure fixing at regular intervals.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Must allow for expansion in warm environments.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8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2046-90E0-E4BE-A3BC-558D373D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73C46-C43E-8245-2FE9-C549D3FF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Cable trunking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1CCE-BFD1-2389-CB59-CFC24F40D9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234574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Trunking allows cables to be grouped and routed around rooms while remaining accessible for maintenance and additions.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It can be plastic or steel and is ideal for offices, schools, or retrofit work.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Bends and sets can be purchased pre-fabricated or fabricated on-site.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Neat and accessible containment.</a:t>
            </a:r>
          </a:p>
        </p:txBody>
      </p:sp>
    </p:spTree>
    <p:extLst>
      <p:ext uri="{BB962C8B-B14F-4D97-AF65-F5344CB8AC3E}">
        <p14:creationId xmlns:p14="http://schemas.microsoft.com/office/powerpoint/2010/main" val="373424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3F876-0703-2370-A587-9191D455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EC289B-84E5-1C77-853E-43F6043C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Ladder racking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3C4D-6A18-1111-CCCF-AE32E15F5B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227409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Stronger than cable tray.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large, heavy-duty cabling use.</a:t>
            </a:r>
            <a:endParaRPr lang="en-GB" b="0" i="0" dirty="0">
              <a:effectLst/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Ideal for SWA or heavy LV power cabling.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Used in plant rooms, data centres and high-load areas.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Requires cleats or ties to prevent cable movement.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6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74F11-CCC4-9595-CA74-AC632805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5FB22-994B-8260-7BC8-515F9998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Cable basket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8BDF2-A5BB-B1F1-D300-63B4AE3885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46594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Cable basket systems are wire-mesh trays ideal for small-diameter flexible data or lighting cables.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They are lightweight, easy to cut and bend, and often used in ceilings or raised floors.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Fixing is typically done with plastic/steel cable 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02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D7A13-5291-6B3D-EB87-B462FD48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2A123A-455E-43A4-E96B-6EACAADC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Cable trunking: organised multi-cable routing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60B48-9D26-3A0D-D0E0-EEA337C22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709943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Rigid enclosure for surface wiring.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Metal or PVC options with clip-on lids.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Allows separation of circuits inside.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Easy access for maintenance and additions</a:t>
            </a:r>
            <a:r>
              <a:rPr lang="en-GB" b="0" i="0" dirty="0">
                <a:effectLst/>
                <a:latin typeface="Arial"/>
                <a:cs typeface="Arial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56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have you seen different types of cable supports in everyday common situations?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D66F-1239-48A8-DCAB-650D5D8E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41D00A-02BF-9C30-8D85-B54FD688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Fixing accessories: cleats, clips and hangers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66A5-D3AC-0E65-C848-D75C19E26F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70448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Cables must be supported using appropriate fixings to prevent sagging, movement, or damage.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Cleats are used for heavy-duty or armoured cables; clips suit lighter applications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H</a:t>
            </a:r>
            <a:r>
              <a:rPr lang="en-GB" b="0" i="0" dirty="0">
                <a:effectLst/>
                <a:latin typeface="Arial"/>
                <a:cs typeface="Arial"/>
              </a:rPr>
              <a:t>angers are useful for high-level or ceiling routes. Fixing spacing depends on cable type and orientation.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ED617-1E6B-696C-B087-6B28DE2D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DD8AA-775F-C1CC-5E53-C0C8072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Regulations and standards for cable installation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9F79-3EE8-1FA7-A2E7-4BA8127F56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4792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BS 7671- wiring regulations.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Electricity at Work Regulations 1989.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IET On-Site Guide - practical installation advice.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Building Regulations Part P - domestic installations.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Always follow the manufacturer’s data for cable ratings and installation.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84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A5E9-4D69-5485-5162-3C9133774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0D6091-5ACD-33DA-F5F3-77BE7903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Key principles for cable installation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71DFF-1DAE-29C1-7906-D15FA4472C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58521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Cable installations must follow current standards, use appropriate support systems, and match the environmental and mechanical demands of the site.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Proper fixing, containment and circuit planning ensure long-term safety, accessibility and compliance with legislation.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60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dirty="0">
                <a:effectLst/>
                <a:cs typeface="Arial"/>
              </a:rPr>
              <a:t>You should now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 </a:t>
            </a:r>
            <a:r>
              <a:rPr lang="en-GB" dirty="0">
                <a:cs typeface="Arial"/>
              </a:rPr>
              <a:t>how to install cables and containment in line with current legislation and industry standards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Identify </a:t>
            </a:r>
            <a:r>
              <a:rPr lang="en-GB" dirty="0">
                <a:cs typeface="Arial"/>
              </a:rPr>
              <a:t>appropriate cable support systems including trays, trunking, conduit, baskets, cleats, clips, and hangers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  <a:cs typeface="Arial"/>
              </a:rPr>
              <a:t>Apply </a:t>
            </a:r>
            <a:r>
              <a:rPr lang="en-GB" dirty="0">
                <a:ea typeface="ＭＳ Ｐゴシック"/>
                <a:cs typeface="Arial"/>
              </a:rPr>
              <a:t>guidance from BS 7671, the On-Site Guide, and manufacturer instructions when fixing and routing cables</a:t>
            </a: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978367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A728C-9A8E-3BBF-B586-491E64FC9E08}"/>
              </a:ext>
            </a:extLst>
          </p:cNvPr>
          <p:cNvSpPr txBox="1"/>
          <p:nvPr/>
        </p:nvSpPr>
        <p:spPr>
          <a:xfrm>
            <a:off x="467358" y="3571368"/>
            <a:ext cx="11304908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GB" dirty="0">
                <a:latin typeface="Arial"/>
                <a:cs typeface="Arial"/>
              </a:rPr>
              <a:t>By the end of </a:t>
            </a:r>
            <a:r>
              <a:rPr lang="en-GB">
                <a:latin typeface="Arial"/>
                <a:cs typeface="Arial"/>
              </a:rPr>
              <a:t>this session, </a:t>
            </a:r>
            <a:r>
              <a:rPr lang="en-GB" dirty="0">
                <a:latin typeface="Arial"/>
                <a:cs typeface="Arial"/>
              </a:rPr>
              <a:t>y</a:t>
            </a:r>
            <a:r>
              <a:rPr lang="en-GB" b="0" i="0">
                <a:effectLst/>
                <a:latin typeface="Arial"/>
                <a:cs typeface="Arial"/>
              </a:rPr>
              <a:t>ou </a:t>
            </a:r>
            <a:r>
              <a:rPr lang="en-GB" b="0" i="0" dirty="0">
                <a:effectLst/>
                <a:latin typeface="Arial"/>
                <a:cs typeface="Arial"/>
              </a:rPr>
              <a:t>should be able to:</a:t>
            </a:r>
            <a:endParaRPr lang="en-GB" b="1" dirty="0">
              <a:latin typeface="Arial"/>
              <a:cs typeface="Arial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Explain </a:t>
            </a:r>
            <a:r>
              <a:rPr lang="en-GB" dirty="0">
                <a:latin typeface="Arial"/>
                <a:cs typeface="Arial"/>
              </a:rPr>
              <a:t>how to install cables and containment in line with current legislation and industry standards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Identify </a:t>
            </a:r>
            <a:r>
              <a:rPr lang="en-GB" dirty="0">
                <a:latin typeface="Arial"/>
                <a:cs typeface="Arial"/>
              </a:rPr>
              <a:t>appropriate cable support systems, including trays, trunking, conduit, baskets, cleats, clips and hangers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Apply </a:t>
            </a:r>
            <a:r>
              <a:rPr lang="en-GB" dirty="0">
                <a:latin typeface="Arial"/>
                <a:cs typeface="Arial"/>
              </a:rPr>
              <a:t>guidance from BS 7671, the On-Site Guide, and manufacturer instructions when fixing and routing cables</a:t>
            </a:r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55F4-08BE-DE59-B3A3-1C0C6C34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DAB4F-88BF-86D1-4FEF-CA40C3C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Why cable supports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14B-A459-5D03-F5DB-6738667BA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27339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Cable supports are essential for maintaining the safety, durability, and compliance of an electrical installation.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Properly selected and installed supports prevent mechanical strain, sagging, damage from external influences, and hazards during fire or maintenance.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Poor support breaches BS 7671 regulations and can lead to early failure, fire risk, or legal liability.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69DAA-B83D-B6A2-4CD0-3998DEA0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F5DE4-5FC0-E5BC-0F41-162C953F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Following regulations and guidance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4D1C-DB9E-2735-6343-65D429543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80441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Electrical cable installations must meet the requirements of BS 7671, Building Regulations, and manufacturer instructions.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Key guidance includes the IET Wiring Regulations, On-Site Guide, and Guidance Notes such as GN1 (Selection &amp; Erection) and GN4 (Protection Against Fire).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Installers must always follow manufacturer data and ensure systems are both compliant and safe.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0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9323B-B5B3-D183-4C03-7AA2D3143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6FD3B-06FE-197F-6CAD-FD3701A9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Thermoplastic cable installation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3AD1-FD89-F586-92EE-1EE5E8228E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97681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PVC-insulated and sheathed thermoplastic cables (e.g. twin and earth) are common in domestic and light commercial settings.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cables can be clipped directly, run in trunking or conduit, and should be kept clear of excessive heat.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Support spacing and grouping must comply with BS 7671 and manufacturer guidance.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81C79-3A88-B3C6-2CD7-8FF6DCB4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95907" y="2857751"/>
            <a:ext cx="1683112" cy="2524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47E9C-60E4-9F2B-2D47-207291D7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7077" y="1458118"/>
            <a:ext cx="1683113" cy="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1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7987D-692F-2E77-C83A-553395E3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F2DF75-5813-3840-27C1-29959445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SWA cable for external and underground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062CE-E94A-7757-E19E-85FEBFCA7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34775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Steel Wire Armoured (SWA) cables are ideal for outdoor or buried installations due to their mechanical strength.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They must be terminated with proper glands, earthed correctly, and laid with warning tape if buried.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Fixings must be secure and spaced according to the cable size and route.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Cleats are often used to hold the cable securely, or steel ties when fixed to containment.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Bending radius and burial depth must follow BS 7671 and manufacturer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5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BE08-8B3B-ADD1-76BB-AF9C5DCF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8F13CB-A295-670B-0E18-C2218F78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Installing MICC cable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A2B2-5180-FD2B-96ED-CB8389F42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12247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Mineral Insulated Copper Clad (MICC) is used in high-risk or fire-critical areas.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Offers excellent fire resistance and mechanical strength.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Requires specialist tools and training to install and terminate.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Must be supported with saddles or clips at regular intervals.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Bend radius and sheath integrity are critical.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08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F8FD-DF42-30D1-28E1-C4A51E4B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6819AA-A357-DB8D-FBA4-536BF01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FP200 and fire-resistant cables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021A-5C1F-B2CE-756F-FFC6B74116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71165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FP200 and other fire-resistant cables are used in emergency lighting, alarms and essential systems.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cables </a:t>
            </a:r>
            <a:r>
              <a:rPr lang="en-GB" dirty="0">
                <a:cs typeface="Arial"/>
              </a:rPr>
              <a:t>must maintain integrity during fire and be supported with steel clips or fixings that will not melt or fall apart</a:t>
            </a:r>
            <a:r>
              <a:rPr lang="en-GB" b="0" i="0" dirty="0">
                <a:effectLst/>
                <a:latin typeface="Arial"/>
                <a:cs typeface="Arial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308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41F6D-BBDE-4B15-9860-57A05AB8973C}">
  <ds:schemaRefs>
    <ds:schemaRef ds:uri="http://schemas.microsoft.com/office/2006/metadata/properties"/>
    <ds:schemaRef ds:uri="http://www.w3.org/XML/1998/namespace"/>
    <ds:schemaRef ds:uri="01e15224-84b2-4570-bdea-a67bb94d092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c04300a-231c-4281-9146-a98f6f4a7af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A79F55-DD91-4BBB-BD79-6A25B9AFB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20238</TotalTime>
  <Words>1804</Words>
  <Application>Microsoft Office PowerPoint</Application>
  <PresentationFormat>Custom</PresentationFormat>
  <Paragraphs>189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2_Default Design</vt:lpstr>
      <vt:lpstr>PowerPoint Presentation</vt:lpstr>
      <vt:lpstr>Introduction</vt:lpstr>
      <vt:lpstr>Objectives</vt:lpstr>
      <vt:lpstr>Why cable supports matter</vt:lpstr>
      <vt:lpstr>Following regulations and guidance</vt:lpstr>
      <vt:lpstr>Thermoplastic cable installation</vt:lpstr>
      <vt:lpstr>SWA cable for external and underground use</vt:lpstr>
      <vt:lpstr>Installing MICC cable</vt:lpstr>
      <vt:lpstr>FP200 and fire-resistant cables</vt:lpstr>
      <vt:lpstr>Flexible cables and their applications</vt:lpstr>
      <vt:lpstr>Data cables: CAT5 and CAT6</vt:lpstr>
      <vt:lpstr>Cable tray: open containment for grouped circuits</vt:lpstr>
      <vt:lpstr>Steel and PVC conduit: Mechanical protection</vt:lpstr>
      <vt:lpstr>Steel conduit</vt:lpstr>
      <vt:lpstr>PVC conduit</vt:lpstr>
      <vt:lpstr>Cable trunking</vt:lpstr>
      <vt:lpstr>Ladder racking</vt:lpstr>
      <vt:lpstr>Cable basket</vt:lpstr>
      <vt:lpstr>Cable trunking: organised multi-cable routing</vt:lpstr>
      <vt:lpstr>Fixing accessories: cleats, clips and hangers</vt:lpstr>
      <vt:lpstr>Regulations and standards for cable installation</vt:lpstr>
      <vt:lpstr>Key principles for cable installation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Hazell, Danielle</cp:lastModifiedBy>
  <cp:revision>75</cp:revision>
  <dcterms:created xsi:type="dcterms:W3CDTF">2025-04-15T10:44:23Z</dcterms:created>
  <dcterms:modified xsi:type="dcterms:W3CDTF">2025-10-30T14:55:59Z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