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9"/>
  </p:notesMasterIdLst>
  <p:handoutMasterIdLst>
    <p:handoutMasterId r:id="rId20"/>
  </p:handoutMasterIdLst>
  <p:sldIdLst>
    <p:sldId id="462" r:id="rId5"/>
    <p:sldId id="840" r:id="rId6"/>
    <p:sldId id="837" r:id="rId7"/>
    <p:sldId id="844" r:id="rId8"/>
    <p:sldId id="1184" r:id="rId9"/>
    <p:sldId id="1185" r:id="rId10"/>
    <p:sldId id="1186" r:id="rId11"/>
    <p:sldId id="1187" r:id="rId12"/>
    <p:sldId id="1188" r:id="rId13"/>
    <p:sldId id="1189" r:id="rId14"/>
    <p:sldId id="1190" r:id="rId15"/>
    <p:sldId id="1191" r:id="rId16"/>
    <p:sldId id="838" r:id="rId17"/>
    <p:sldId id="512" r:id="rId18"/>
  </p:sldIdLst>
  <p:sldSz cx="12239625" cy="6840538"/>
  <p:notesSz cx="6858000" cy="9144000"/>
  <p:custDataLst>
    <p:tags r:id="rId21"/>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D9D9D9"/>
    <a:srgbClr val="FFFFFF"/>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CA778A-F122-4C69-9522-D86A3AB3A24D}" v="1" dt="2025-10-22T14:05:36.203"/>
    <p1510:client id="{EA8B4DB1-E153-3BD4-1047-024F2CD861E4}" v="2" dt="2025-10-24T09:32:40.2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66"/>
    <p:restoredTop sz="94710"/>
  </p:normalViewPr>
  <p:slideViewPr>
    <p:cSldViewPr snapToGrid="0">
      <p:cViewPr varScale="1">
        <p:scale>
          <a:sx n="105" d="100"/>
          <a:sy n="105" d="100"/>
        </p:scale>
        <p:origin x="888" y="102"/>
      </p:cViewPr>
      <p:guideLst>
        <p:guide orient="horz" pos="2155"/>
        <p:guide pos="3855"/>
      </p:guideLst>
    </p:cSldViewPr>
  </p:slideViewPr>
  <p:notesTextViewPr>
    <p:cViewPr>
      <p:scale>
        <a:sx n="3" d="2"/>
        <a:sy n="3" d="2"/>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2T14:05:38.783" v="10" actId="1076"/>
      <pc:docMkLst>
        <pc:docMk/>
      </pc:docMkLst>
      <pc:sldChg chg="addSp modSp mod">
        <pc:chgData name="Hazell, Danielle" userId="16322be0-50ef-46ff-b0c0-d304bc10d5d2" providerId="ADAL" clId="{E6D12E1F-DF63-450C-A9ED-E72C5F6C045B}" dt="2025-10-22T14:05:38.783" v="10" actId="1076"/>
        <pc:sldMkLst>
          <pc:docMk/>
          <pc:sldMk cId="2402489006" sldId="512"/>
        </pc:sldMkLst>
        <pc:spChg chg="add mod">
          <ac:chgData name="Hazell, Danielle" userId="16322be0-50ef-46ff-b0c0-d304bc10d5d2" providerId="ADAL" clId="{E6D12E1F-DF63-450C-A9ED-E72C5F6C045B}" dt="2025-10-22T14:05:38.783" v="10" actId="1076"/>
          <ac:spMkLst>
            <pc:docMk/>
            <pc:sldMk cId="2402489006" sldId="512"/>
            <ac:spMk id="2" creationId="{E1588861-E85C-3D08-71A0-439209FABD70}"/>
          </ac:spMkLst>
        </pc:spChg>
        <pc:spChg chg="mod">
          <ac:chgData name="Hazell, Danielle" userId="16322be0-50ef-46ff-b0c0-d304bc10d5d2" providerId="ADAL" clId="{E6D12E1F-DF63-450C-A9ED-E72C5F6C045B}" dt="2025-10-22T14:05:35.327" v="8" actId="1076"/>
          <ac:spMkLst>
            <pc:docMk/>
            <pc:sldMk cId="2402489006" sldId="512"/>
            <ac:spMk id="3" creationId="{C100DF00-DDB1-9E17-D96C-C839324D3C8E}"/>
          </ac:spMkLst>
        </pc:spChg>
      </pc:sldChg>
      <pc:sldMasterChg chg="addSp delSp modSp mod">
        <pc:chgData name="Hazell, Danielle" userId="16322be0-50ef-46ff-b0c0-d304bc10d5d2" providerId="ADAL" clId="{E6D12E1F-DF63-450C-A9ED-E72C5F6C045B}" dt="2025-10-21T08:16:45.376" v="7" actId="6013"/>
        <pc:sldMasterMkLst>
          <pc:docMk/>
          <pc:sldMasterMk cId="1851906675" sldId="2147483660"/>
        </pc:sldMasterMkLst>
        <pc:spChg chg="add mod">
          <ac:chgData name="Hazell, Danielle" userId="16322be0-50ef-46ff-b0c0-d304bc10d5d2" providerId="ADAL" clId="{E6D12E1F-DF63-450C-A9ED-E72C5F6C045B}" dt="2025-10-17T14:32:17.107" v="6" actId="1076"/>
          <ac:spMkLst>
            <pc:docMk/>
            <pc:sldMasterMk cId="1851906675" sldId="2147483660"/>
            <ac:spMk id="2" creationId="{4987E8D9-377B-AB1D-8A32-2882D85AB09F}"/>
          </ac:spMkLst>
        </pc:spChg>
        <pc:spChg chg="add mod">
          <ac:chgData name="Hazell, Danielle" userId="16322be0-50ef-46ff-b0c0-d304bc10d5d2" providerId="ADAL" clId="{E6D12E1F-DF63-450C-A9ED-E72C5F6C045B}" dt="2025-10-17T14:32:17.107" v="6" actId="1076"/>
          <ac:spMkLst>
            <pc:docMk/>
            <pc:sldMasterMk cId="1851906675" sldId="2147483660"/>
            <ac:spMk id="5" creationId="{12A05E16-C31E-E0B1-F9BA-6CA1198C9AE5}"/>
          </ac:spMkLst>
        </pc:spChg>
        <pc:picChg chg="add mod">
          <ac:chgData name="Hazell, Danielle" userId="16322be0-50ef-46ff-b0c0-d304bc10d5d2" providerId="ADAL" clId="{E6D12E1F-DF63-450C-A9ED-E72C5F6C045B}" dt="2025-10-17T14:32:17.107" v="6" actId="1076"/>
          <ac:picMkLst>
            <pc:docMk/>
            <pc:sldMasterMk cId="1851906675" sldId="2147483660"/>
            <ac:picMk id="4" creationId="{4D501824-D9B0-C525-F662-3787B202B144}"/>
          </ac:picMkLst>
        </pc:picChg>
        <pc:picChg chg="add mod">
          <ac:chgData name="Hazell, Danielle" userId="16322be0-50ef-46ff-b0c0-d304bc10d5d2" providerId="ADAL" clId="{E6D12E1F-DF63-450C-A9ED-E72C5F6C045B}" dt="2025-10-17T14:32:17.107" v="6" actId="1076"/>
          <ac:picMkLst>
            <pc:docMk/>
            <pc:sldMasterMk cId="1851906675" sldId="2147483660"/>
            <ac:picMk id="7" creationId="{9F3B6811-98F9-78F6-2493-AACB6F69F7B0}"/>
          </ac:picMkLst>
        </pc:picChg>
        <pc:picChg chg="add mod">
          <ac:chgData name="Hazell, Danielle" userId="16322be0-50ef-46ff-b0c0-d304bc10d5d2" providerId="ADAL" clId="{E6D12E1F-DF63-450C-A9ED-E72C5F6C045B}" dt="2025-10-17T14:32:17.107" v="6" actId="1076"/>
          <ac:picMkLst>
            <pc:docMk/>
            <pc:sldMasterMk cId="1851906675" sldId="2147483660"/>
            <ac:picMk id="13" creationId="{03A5C67B-1442-75DD-1FD1-C13DC74E6186}"/>
          </ac:picMkLst>
        </pc:picChg>
      </pc:sldMasterChg>
    </pc:docChg>
  </pc:docChgLst>
  <pc:docChgLst>
    <pc:chgData name="Andrasko, Rhiannon" userId="S::rhiannon.andrasko@wjec.co.uk::15be4c62-2de6-4343-a7f4-3c209826edd1" providerId="AD" clId="Web-{EA8B4DB1-E153-3BD4-1047-024F2CD861E4}"/>
    <pc:docChg chg="modSld">
      <pc:chgData name="Andrasko, Rhiannon" userId="S::rhiannon.andrasko@wjec.co.uk::15be4c62-2de6-4343-a7f4-3c209826edd1" providerId="AD" clId="Web-{EA8B4DB1-E153-3BD4-1047-024F2CD861E4}" dt="2025-10-24T09:32:39.596" v="0" actId="20577"/>
      <pc:docMkLst>
        <pc:docMk/>
      </pc:docMkLst>
      <pc:sldChg chg="modSp">
        <pc:chgData name="Andrasko, Rhiannon" userId="S::rhiannon.andrasko@wjec.co.uk::15be4c62-2de6-4343-a7f4-3c209826edd1" providerId="AD" clId="Web-{EA8B4DB1-E153-3BD4-1047-024F2CD861E4}" dt="2025-10-24T09:32:39.596" v="0" actId="20577"/>
        <pc:sldMkLst>
          <pc:docMk/>
          <pc:sldMk cId="3661908118" sldId="837"/>
        </pc:sldMkLst>
        <pc:spChg chg="mod">
          <ac:chgData name="Andrasko, Rhiannon" userId="S::rhiannon.andrasko@wjec.co.uk::15be4c62-2de6-4343-a7f4-3c209826edd1" providerId="AD" clId="Web-{EA8B4DB1-E153-3BD4-1047-024F2CD861E4}" dt="2025-10-24T09:32:39.596" v="0" actId="20577"/>
          <ac:spMkLst>
            <pc:docMk/>
            <pc:sldMk cId="3661908118" sldId="837"/>
            <ac:spMk id="4" creationId="{BBFFC9DD-99F6-E5CA-5CF5-B1C6B4D6BBC1}"/>
          </ac:spMkLst>
        </pc:spChg>
      </pc:sldChg>
    </pc:docChg>
  </pc:docChgLst>
  <pc:docChgLst>
    <pc:chgData name="Bonita Searle-Barnes" userId="e782127f-826a-4a83-a372-afedaa2e0d4f" providerId="ADAL" clId="{FA3BD239-4B9A-4CBA-8CF5-F7BFBEA885D5}"/>
    <pc:docChg chg="modSld modMainMaster">
      <pc:chgData name="Bonita Searle-Barnes" userId="e782127f-826a-4a83-a372-afedaa2e0d4f" providerId="ADAL" clId="{FA3BD239-4B9A-4CBA-8CF5-F7BFBEA885D5}" dt="2025-10-14T09:58:54.543" v="44" actId="114"/>
      <pc:docMkLst>
        <pc:docMk/>
      </pc:docMkLst>
      <pc:sldChg chg="modSp mod">
        <pc:chgData name="Bonita Searle-Barnes" userId="e782127f-826a-4a83-a372-afedaa2e0d4f" providerId="ADAL" clId="{FA3BD239-4B9A-4CBA-8CF5-F7BFBEA885D5}" dt="2025-10-14T09:57:19.529" v="35" actId="20577"/>
        <pc:sldMkLst>
          <pc:docMk/>
          <pc:sldMk cId="3661908118" sldId="837"/>
        </pc:sldMkLst>
        <pc:spChg chg="mod">
          <ac:chgData name="Bonita Searle-Barnes" userId="e782127f-826a-4a83-a372-afedaa2e0d4f" providerId="ADAL" clId="{FA3BD239-4B9A-4CBA-8CF5-F7BFBEA885D5}" dt="2025-10-14T09:57:19.529" v="35" actId="20577"/>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0-14T09:58:35.119" v="43" actId="20577"/>
        <pc:sldMkLst>
          <pc:docMk/>
          <pc:sldMk cId="3014219946" sldId="838"/>
        </pc:sldMkLst>
        <pc:spChg chg="mod">
          <ac:chgData name="Bonita Searle-Barnes" userId="e782127f-826a-4a83-a372-afedaa2e0d4f" providerId="ADAL" clId="{FA3BD239-4B9A-4CBA-8CF5-F7BFBEA885D5}" dt="2025-10-14T09:58:35.119" v="43" actId="20577"/>
          <ac:spMkLst>
            <pc:docMk/>
            <pc:sldMk cId="3014219946" sldId="838"/>
            <ac:spMk id="4" creationId="{93E98F04-331F-CCC4-AA81-C88F3473D389}"/>
          </ac:spMkLst>
        </pc:spChg>
      </pc:sldChg>
      <pc:sldChg chg="modSp mod">
        <pc:chgData name="Bonita Searle-Barnes" userId="e782127f-826a-4a83-a372-afedaa2e0d4f" providerId="ADAL" clId="{FA3BD239-4B9A-4CBA-8CF5-F7BFBEA885D5}" dt="2025-10-14T09:57:39.923" v="42" actId="20577"/>
        <pc:sldMkLst>
          <pc:docMk/>
          <pc:sldMk cId="1588020082" sldId="1184"/>
        </pc:sldMkLst>
        <pc:spChg chg="mod">
          <ac:chgData name="Bonita Searle-Barnes" userId="e782127f-826a-4a83-a372-afedaa2e0d4f" providerId="ADAL" clId="{FA3BD239-4B9A-4CBA-8CF5-F7BFBEA885D5}" dt="2025-10-14T09:57:39.923" v="42" actId="20577"/>
          <ac:spMkLst>
            <pc:docMk/>
            <pc:sldMk cId="1588020082" sldId="1184"/>
            <ac:spMk id="6" creationId="{7FA60EFE-06FB-2216-02E9-8B16D94DC2C5}"/>
          </ac:spMkLst>
        </pc:spChg>
      </pc:sldChg>
      <pc:sldMasterChg chg="modSp mod">
        <pc:chgData name="Bonita Searle-Barnes" userId="e782127f-826a-4a83-a372-afedaa2e0d4f" providerId="ADAL" clId="{FA3BD239-4B9A-4CBA-8CF5-F7BFBEA885D5}" dt="2025-10-14T09:58:54.543" v="44" actId="114"/>
        <pc:sldMasterMkLst>
          <pc:docMk/>
          <pc:sldMasterMk cId="1851906675" sldId="2147483660"/>
        </pc:sldMasterMkLst>
      </pc:sldMasterChg>
    </pc:docChg>
  </pc:docChgLst>
  <pc:docChgLst>
    <pc:chgData name="Bonita Searle-Barnes" userId="S::bonita.searle-barnes@eal.org.uk::e782127f-826a-4a83-a372-afedaa2e0d4f" providerId="AD" clId="Web-{8FCCE2C0-EA3F-D206-7AC7-A2EDE25CAFEE}"/>
    <pc:docChg chg="modSld">
      <pc:chgData name="Bonita Searle-Barnes" userId="S::bonita.searle-barnes@eal.org.uk::e782127f-826a-4a83-a372-afedaa2e0d4f" providerId="AD" clId="Web-{8FCCE2C0-EA3F-D206-7AC7-A2EDE25CAFEE}" dt="2025-10-14T10:00:01.284" v="1" actId="20577"/>
      <pc:docMkLst>
        <pc:docMk/>
      </pc:docMkLst>
      <pc:sldChg chg="modSp">
        <pc:chgData name="Bonita Searle-Barnes" userId="S::bonita.searle-barnes@eal.org.uk::e782127f-826a-4a83-a372-afedaa2e0d4f" providerId="AD" clId="Web-{8FCCE2C0-EA3F-D206-7AC7-A2EDE25CAFEE}" dt="2025-10-14T09:59:55.190" v="0" actId="20577"/>
        <pc:sldMkLst>
          <pc:docMk/>
          <pc:sldMk cId="3661908118" sldId="837"/>
        </pc:sldMkLst>
        <pc:spChg chg="mod">
          <ac:chgData name="Bonita Searle-Barnes" userId="S::bonita.searle-barnes@eal.org.uk::e782127f-826a-4a83-a372-afedaa2e0d4f" providerId="AD" clId="Web-{8FCCE2C0-EA3F-D206-7AC7-A2EDE25CAFEE}" dt="2025-10-14T09:59:55.190" v="0" actId="20577"/>
          <ac:spMkLst>
            <pc:docMk/>
            <pc:sldMk cId="3661908118" sldId="837"/>
            <ac:spMk id="4" creationId="{BBFFC9DD-99F6-E5CA-5CF5-B1C6B4D6BBC1}"/>
          </ac:spMkLst>
        </pc:spChg>
      </pc:sldChg>
      <pc:sldChg chg="modSp">
        <pc:chgData name="Bonita Searle-Barnes" userId="S::bonita.searle-barnes@eal.org.uk::e782127f-826a-4a83-a372-afedaa2e0d4f" providerId="AD" clId="Web-{8FCCE2C0-EA3F-D206-7AC7-A2EDE25CAFEE}" dt="2025-10-14T10:00:01.284" v="1" actId="20577"/>
        <pc:sldMkLst>
          <pc:docMk/>
          <pc:sldMk cId="3014219946" sldId="838"/>
        </pc:sldMkLst>
        <pc:spChg chg="mod">
          <ac:chgData name="Bonita Searle-Barnes" userId="S::bonita.searle-barnes@eal.org.uk::e782127f-826a-4a83-a372-afedaa2e0d4f" providerId="AD" clId="Web-{8FCCE2C0-EA3F-D206-7AC7-A2EDE25CAFEE}" dt="2025-10-14T10:00:01.284" v="1" actId="20577"/>
          <ac:spMkLst>
            <pc:docMk/>
            <pc:sldMk cId="3014219946" sldId="838"/>
            <ac:spMk id="4" creationId="{93E98F04-331F-CCC4-AA81-C88F3473D38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3434325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14</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676750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3556765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13705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2169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070379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0" y="80583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232041" y="220418"/>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9" y="117442"/>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9" cstate="print">
            <a:extLst>
              <a:ext uri="{28A0092B-C50C-407E-A947-70E740481C1C}">
                <a14:useLocalDpi xmlns:a14="http://schemas.microsoft.com/office/drawing/2010/main"/>
              </a:ext>
            </a:extLst>
          </a:blip>
          <a:srcRect/>
          <a:stretch>
            <a:fillRect/>
          </a:stretch>
        </p:blipFill>
        <p:spPr bwMode="auto">
          <a:xfrm>
            <a:off x="9408362" y="206987"/>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10"/>
          <a:stretch>
            <a:fillRect/>
          </a:stretch>
        </p:blipFill>
        <p:spPr>
          <a:xfrm>
            <a:off x="948535" y="226965"/>
            <a:ext cx="2685203" cy="440679"/>
          </a:xfrm>
          <a:prstGeom prst="rect">
            <a:avLst/>
          </a:prstGeom>
        </p:spPr>
      </p:pic>
    </p:spTree>
    <p:extLst>
      <p:ext uri="{BB962C8B-B14F-4D97-AF65-F5344CB8AC3E}">
        <p14:creationId xmlns:p14="http://schemas.microsoft.com/office/powerpoint/2010/main" val="1851906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K1.5e Application of the fundamental principles of national standards</a:t>
            </a:r>
          </a:p>
          <a:p>
            <a:pPr marL="0" indent="0">
              <a:buNone/>
            </a:pPr>
            <a:endParaRPr lang="en-GB" sz="2394"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1.5e: Chapter 56 </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A028B-65ED-8F70-6813-25B70F03250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12FDF80-A3AD-5A9B-8C46-4B05F83DE0A1}"/>
              </a:ext>
            </a:extLst>
          </p:cNvPr>
          <p:cNvSpPr>
            <a:spLocks noGrp="1"/>
          </p:cNvSpPr>
          <p:nvPr>
            <p:ph type="title"/>
          </p:nvPr>
        </p:nvSpPr>
        <p:spPr>
          <a:xfrm>
            <a:off x="251999" y="682223"/>
            <a:ext cx="11987625" cy="1200329"/>
          </a:xfrm>
        </p:spPr>
        <p:txBody>
          <a:bodyPr/>
          <a:lstStyle/>
          <a:p>
            <a:r>
              <a:rPr lang="en-GB" dirty="0"/>
              <a:t>560.6.12: Uninterruptible power supply sources (UPS)</a:t>
            </a:r>
          </a:p>
        </p:txBody>
      </p:sp>
      <p:sp>
        <p:nvSpPr>
          <p:cNvPr id="6" name="Content Placeholder 5">
            <a:extLst>
              <a:ext uri="{FF2B5EF4-FFF2-40B4-BE49-F238E27FC236}">
                <a16:creationId xmlns:a16="http://schemas.microsoft.com/office/drawing/2014/main" id="{4C65F9A7-F573-6A1D-6233-A058C68A0CB7}"/>
              </a:ext>
            </a:extLst>
          </p:cNvPr>
          <p:cNvSpPr>
            <a:spLocks noGrp="1"/>
          </p:cNvSpPr>
          <p:nvPr>
            <p:ph sz="quarter" idx="10"/>
          </p:nvPr>
        </p:nvSpPr>
        <p:spPr>
          <a:xfrm>
            <a:off x="359999" y="1800000"/>
            <a:ext cx="10186773" cy="4140000"/>
          </a:xfrm>
        </p:spPr>
        <p:txBody>
          <a:bodyPr/>
          <a:lstStyle/>
          <a:p>
            <a:pPr marL="342900" indent="-342900">
              <a:buFont typeface="Arial" panose="020B0604020202020204" pitchFamily="34" charset="0"/>
              <a:buChar char="•"/>
            </a:pPr>
            <a:r>
              <a:rPr lang="en-GB" dirty="0"/>
              <a:t>These types of devices maintain a continuous supply to connected equipment by supplying power following the failure of the primary source.</a:t>
            </a:r>
          </a:p>
          <a:p>
            <a:pPr marL="342900" indent="-342900">
              <a:buFont typeface="Arial" panose="020B0604020202020204" pitchFamily="34" charset="0"/>
              <a:buChar char="•"/>
            </a:pPr>
            <a:r>
              <a:rPr lang="en-GB" dirty="0"/>
              <a:t>They can be either static (delivering an output voltage from a stored source through a converter) or rotary (for example, a diesel-driven generator).</a:t>
            </a:r>
          </a:p>
          <a:p>
            <a:pPr marL="342900" indent="-342900">
              <a:buFont typeface="Arial" panose="020B0604020202020204" pitchFamily="34" charset="0"/>
              <a:buChar char="•"/>
            </a:pPr>
            <a:endParaRPr lang="en-GB" dirty="0"/>
          </a:p>
          <a:p>
            <a:endParaRPr lang="en-GB" dirty="0"/>
          </a:p>
          <a:p>
            <a:endParaRPr lang="en-GB" dirty="0"/>
          </a:p>
        </p:txBody>
      </p:sp>
    </p:spTree>
    <p:extLst>
      <p:ext uri="{BB962C8B-B14F-4D97-AF65-F5344CB8AC3E}">
        <p14:creationId xmlns:p14="http://schemas.microsoft.com/office/powerpoint/2010/main" val="164917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EB627-F47E-50EB-8172-0914A6AB3B7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4100AF6-1113-0BD2-0333-223DB4F5FC8E}"/>
              </a:ext>
            </a:extLst>
          </p:cNvPr>
          <p:cNvSpPr>
            <a:spLocks noGrp="1"/>
          </p:cNvSpPr>
          <p:nvPr>
            <p:ph type="title"/>
          </p:nvPr>
        </p:nvSpPr>
        <p:spPr>
          <a:xfrm>
            <a:off x="252000" y="959222"/>
            <a:ext cx="11628452" cy="646331"/>
          </a:xfrm>
        </p:spPr>
        <p:txBody>
          <a:bodyPr/>
          <a:lstStyle/>
          <a:p>
            <a:r>
              <a:rPr lang="en-GB" dirty="0"/>
              <a:t>560.6.14: Monitoring of safety services</a:t>
            </a:r>
          </a:p>
        </p:txBody>
      </p:sp>
      <p:sp>
        <p:nvSpPr>
          <p:cNvPr id="6" name="Content Placeholder 5">
            <a:extLst>
              <a:ext uri="{FF2B5EF4-FFF2-40B4-BE49-F238E27FC236}">
                <a16:creationId xmlns:a16="http://schemas.microsoft.com/office/drawing/2014/main" id="{88B9716B-E4BB-BB39-DB41-D695DBCB5183}"/>
              </a:ext>
            </a:extLst>
          </p:cNvPr>
          <p:cNvSpPr>
            <a:spLocks noGrp="1"/>
          </p:cNvSpPr>
          <p:nvPr>
            <p:ph sz="quarter" idx="10"/>
          </p:nvPr>
        </p:nvSpPr>
        <p:spPr/>
        <p:txBody>
          <a:bodyPr/>
          <a:lstStyle/>
          <a:p>
            <a:r>
              <a:rPr lang="en-GB" dirty="0"/>
              <a:t>The condition of the source for safety services (ready for operation, under fault conditions, feeding from the source for safety services) shall be monitored.</a:t>
            </a:r>
          </a:p>
          <a:p>
            <a:endParaRPr lang="en-GB" dirty="0"/>
          </a:p>
          <a:p>
            <a:endParaRPr lang="en-GB" dirty="0"/>
          </a:p>
        </p:txBody>
      </p:sp>
    </p:spTree>
    <p:extLst>
      <p:ext uri="{BB962C8B-B14F-4D97-AF65-F5344CB8AC3E}">
        <p14:creationId xmlns:p14="http://schemas.microsoft.com/office/powerpoint/2010/main" val="3183624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971B4-33A8-DF9D-5AEF-D8247F0EAFE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DB3776C-C88B-2A98-F86D-DCC3C1A4DA2A}"/>
              </a:ext>
            </a:extLst>
          </p:cNvPr>
          <p:cNvSpPr>
            <a:spLocks noGrp="1"/>
          </p:cNvSpPr>
          <p:nvPr>
            <p:ph type="title"/>
          </p:nvPr>
        </p:nvSpPr>
        <p:spPr>
          <a:xfrm>
            <a:off x="252000" y="959222"/>
            <a:ext cx="11628452" cy="646331"/>
          </a:xfrm>
        </p:spPr>
        <p:txBody>
          <a:bodyPr/>
          <a:lstStyle/>
          <a:p>
            <a:r>
              <a:rPr lang="en-GB"/>
              <a:t>560.7: </a:t>
            </a:r>
            <a:r>
              <a:rPr lang="en-GB" dirty="0"/>
              <a:t>Circuits for safety services</a:t>
            </a:r>
          </a:p>
        </p:txBody>
      </p:sp>
      <p:sp>
        <p:nvSpPr>
          <p:cNvPr id="6" name="Content Placeholder 5">
            <a:extLst>
              <a:ext uri="{FF2B5EF4-FFF2-40B4-BE49-F238E27FC236}">
                <a16:creationId xmlns:a16="http://schemas.microsoft.com/office/drawing/2014/main" id="{A40EB46D-E0F9-2F14-6217-A9EFCBEEC6F8}"/>
              </a:ext>
            </a:extLst>
          </p:cNvPr>
          <p:cNvSpPr>
            <a:spLocks noGrp="1"/>
          </p:cNvSpPr>
          <p:nvPr>
            <p:ph sz="quarter" idx="10"/>
          </p:nvPr>
        </p:nvSpPr>
        <p:spPr>
          <a:xfrm>
            <a:off x="359999" y="1800000"/>
            <a:ext cx="10280291" cy="4140000"/>
          </a:xfrm>
        </p:spPr>
        <p:txBody>
          <a:bodyPr/>
          <a:lstStyle/>
          <a:p>
            <a:pPr marL="342900" indent="-342900">
              <a:buFont typeface="Arial" panose="020B0604020202020204" pitchFamily="34" charset="0"/>
              <a:buChar char="•"/>
            </a:pPr>
            <a:r>
              <a:rPr lang="en-GB" dirty="0"/>
              <a:t>To ensure a high-integrity supply and to minimise disruption (electrical faults, maintenance or modification to other systems), a safety service should employ a dedicated independent circuit, that is ideally run through areas of low fire risk.</a:t>
            </a:r>
          </a:p>
          <a:p>
            <a:pPr marL="342900" indent="-342900">
              <a:buFont typeface="Arial" panose="020B0604020202020204" pitchFamily="34" charset="0"/>
              <a:buChar char="•"/>
            </a:pPr>
            <a:r>
              <a:rPr lang="en-GB" dirty="0"/>
              <a:t>Where impracticable, a circuit should be run using a fire-resistant cable system.</a:t>
            </a:r>
          </a:p>
          <a:p>
            <a:endParaRPr lang="en-GB" dirty="0"/>
          </a:p>
          <a:p>
            <a:endParaRPr lang="en-GB" dirty="0"/>
          </a:p>
        </p:txBody>
      </p:sp>
    </p:spTree>
    <p:extLst>
      <p:ext uri="{BB962C8B-B14F-4D97-AF65-F5344CB8AC3E}">
        <p14:creationId xmlns:p14="http://schemas.microsoft.com/office/powerpoint/2010/main" val="3136736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p>
          <a:p>
            <a:pPr marL="342900" indent="-342900">
              <a:buClr>
                <a:srgbClr val="000000"/>
              </a:buClr>
              <a:buFont typeface="Arial" panose="020B0604020202020204" pitchFamily="34" charset="0"/>
              <a:buChar char="•"/>
            </a:pPr>
            <a:r>
              <a:rPr lang="en-GB" b="1" dirty="0">
                <a:cs typeface="Arial"/>
              </a:rPr>
              <a:t>Define </a:t>
            </a:r>
            <a:r>
              <a:rPr lang="en-GB" dirty="0">
                <a:cs typeface="Arial"/>
              </a:rPr>
              <a:t>a safety service and give common examples</a:t>
            </a:r>
            <a:endParaRPr lang="en-GB" b="1" dirty="0">
              <a:cs typeface="Arial"/>
            </a:endParaRPr>
          </a:p>
          <a:p>
            <a:pPr marL="342900" indent="-342900">
              <a:buClr>
                <a:srgbClr val="000000"/>
              </a:buClr>
              <a:buFont typeface="Arial" panose="020B0604020202020204" pitchFamily="34" charset="0"/>
              <a:buChar char="•"/>
            </a:pPr>
            <a:r>
              <a:rPr lang="en-GB" b="1" dirty="0">
                <a:ea typeface="ＭＳ Ｐゴシック"/>
                <a:cs typeface="Arial"/>
              </a:rPr>
              <a:t>Differentiate </a:t>
            </a:r>
            <a:r>
              <a:rPr lang="en-GB">
                <a:ea typeface="ＭＳ Ｐゴシック"/>
                <a:cs typeface="Arial"/>
              </a:rPr>
              <a:t>automatic vs non-automatic sources </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544613"/>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E1588861-E85C-3D08-71A0-439209FABD70}"/>
              </a:ext>
            </a:extLst>
          </p:cNvPr>
          <p:cNvSpPr txBox="1"/>
          <p:nvPr/>
        </p:nvSpPr>
        <p:spPr>
          <a:xfrm>
            <a:off x="641094" y="3483340"/>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b="0" i="0" dirty="0">
                <a:solidFill>
                  <a:srgbClr val="111111"/>
                </a:solidFill>
                <a:effectLst/>
                <a:latin typeface="Arial" panose="020B0604020202020204" pitchFamily="34" charset="0"/>
                <a:cs typeface="Arial" panose="020B0604020202020204" pitchFamily="34" charset="0"/>
              </a:rPr>
              <a:t>If the mains fails during a fire, name which electrical systems that must keep working, and why?</a:t>
            </a:r>
            <a:endParaRPr lang="en-GB" dirty="0"/>
          </a:p>
        </p:txBody>
      </p:sp>
    </p:spTree>
    <p:extLst>
      <p:ext uri="{BB962C8B-B14F-4D97-AF65-F5344CB8AC3E}">
        <p14:creationId xmlns:p14="http://schemas.microsoft.com/office/powerpoint/2010/main" val="280848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pPr algn="l"/>
            <a:r>
              <a:rPr lang="en-GB" dirty="0">
                <a:latin typeface="Arial"/>
                <a:ea typeface="ＭＳ Ｐゴシック"/>
                <a:cs typeface="Arial"/>
              </a:rPr>
              <a:t>By the end of this session, y</a:t>
            </a:r>
            <a:r>
              <a:rPr lang="en-GB" b="0" i="0" dirty="0">
                <a:effectLst/>
                <a:latin typeface="Arial"/>
                <a:ea typeface="ＭＳ Ｐゴシック"/>
                <a:cs typeface="Arial"/>
              </a:rPr>
              <a:t>ou should be able to:</a:t>
            </a:r>
          </a:p>
          <a:p>
            <a:pPr marL="342900" indent="-342900" algn="l">
              <a:buClr>
                <a:srgbClr val="000000"/>
              </a:buClr>
              <a:buFont typeface="Arial" panose="020B0604020202020204" pitchFamily="34" charset="0"/>
              <a:buChar char="•"/>
            </a:pPr>
            <a:r>
              <a:rPr lang="en-GB" b="1" dirty="0">
                <a:latin typeface="Arial"/>
                <a:cs typeface="Arial"/>
              </a:rPr>
              <a:t>Define </a:t>
            </a:r>
            <a:r>
              <a:rPr lang="en-GB" dirty="0">
                <a:latin typeface="Arial"/>
                <a:cs typeface="Arial"/>
              </a:rPr>
              <a:t>a safety service and give common examples</a:t>
            </a:r>
            <a:endParaRPr lang="en-GB" b="1" dirty="0">
              <a:latin typeface="Arial"/>
              <a:cs typeface="Arial"/>
            </a:endParaRPr>
          </a:p>
          <a:p>
            <a:pPr marL="342900" indent="-342900" algn="l">
              <a:buClr>
                <a:srgbClr val="000000"/>
              </a:buClr>
              <a:buFont typeface="Arial" panose="020B0604020202020204" pitchFamily="34" charset="0"/>
              <a:buChar char="•"/>
            </a:pPr>
            <a:r>
              <a:rPr lang="en-GB" b="1" dirty="0">
                <a:latin typeface="Arial"/>
                <a:ea typeface="ＭＳ Ｐゴシック"/>
                <a:cs typeface="Arial"/>
              </a:rPr>
              <a:t>Differentiate </a:t>
            </a:r>
            <a:r>
              <a:rPr lang="en-GB" dirty="0">
                <a:latin typeface="Arial"/>
                <a:ea typeface="ＭＳ Ｐゴシック"/>
                <a:cs typeface="Arial"/>
              </a:rPr>
              <a:t>automatic vs non-automatic sources </a:t>
            </a:r>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GB" dirty="0"/>
              <a:t>560.1: Scope</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p:txBody>
          <a:bodyPr/>
          <a:lstStyle/>
          <a:p>
            <a:r>
              <a:rPr lang="en-GB" dirty="0"/>
              <a:t>This chapter covers general requirements for safety services, selection and erection of electrical supply systems for safety services and electrical safety sources. Standby electrical supply systems are outside the scope of this chapter.</a:t>
            </a:r>
          </a:p>
          <a:p>
            <a:r>
              <a:rPr lang="en-GB" dirty="0"/>
              <a:t>This chapter does not apply to installations in hazardous areas (BE3), for which requirements are given in BS EN 60079-14.</a:t>
            </a:r>
          </a:p>
          <a:p>
            <a:endParaRPr lang="en-GB" dirty="0"/>
          </a:p>
          <a:p>
            <a:endParaRPr lang="en-GB" dirty="0"/>
          </a:p>
        </p:txBody>
      </p:sp>
    </p:spTree>
    <p:extLst>
      <p:ext uri="{BB962C8B-B14F-4D97-AF65-F5344CB8AC3E}">
        <p14:creationId xmlns:p14="http://schemas.microsoft.com/office/powerpoint/2010/main" val="85990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086C8-D4D5-FD22-3234-D5EEA637DB2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EB0DDF4-90D4-459B-EC87-86E9FBBE5F24}"/>
              </a:ext>
            </a:extLst>
          </p:cNvPr>
          <p:cNvSpPr>
            <a:spLocks noGrp="1"/>
          </p:cNvSpPr>
          <p:nvPr>
            <p:ph type="title"/>
          </p:nvPr>
        </p:nvSpPr>
        <p:spPr>
          <a:xfrm>
            <a:off x="252000" y="959222"/>
            <a:ext cx="11628452" cy="646331"/>
          </a:xfrm>
        </p:spPr>
        <p:txBody>
          <a:bodyPr/>
          <a:lstStyle/>
          <a:p>
            <a:r>
              <a:rPr lang="en-GB" dirty="0"/>
              <a:t>560.1</a:t>
            </a:r>
          </a:p>
        </p:txBody>
      </p:sp>
      <p:sp>
        <p:nvSpPr>
          <p:cNvPr id="6" name="Content Placeholder 5">
            <a:extLst>
              <a:ext uri="{FF2B5EF4-FFF2-40B4-BE49-F238E27FC236}">
                <a16:creationId xmlns:a16="http://schemas.microsoft.com/office/drawing/2014/main" id="{7FA60EFE-06FB-2216-02E9-8B16D94DC2C5}"/>
              </a:ext>
            </a:extLst>
          </p:cNvPr>
          <p:cNvSpPr>
            <a:spLocks noGrp="1"/>
          </p:cNvSpPr>
          <p:nvPr>
            <p:ph sz="quarter" idx="10"/>
          </p:nvPr>
        </p:nvSpPr>
        <p:spPr/>
        <p:txBody>
          <a:bodyPr/>
          <a:lstStyle/>
          <a:p>
            <a:r>
              <a:rPr lang="en-GB" dirty="0"/>
              <a:t>Examples of safety services (this list is not exhaustive):</a:t>
            </a:r>
          </a:p>
          <a:p>
            <a:pPr marL="342900" indent="-342900">
              <a:lnSpc>
                <a:spcPct val="100000"/>
              </a:lnSpc>
              <a:buClr>
                <a:srgbClr val="000000"/>
              </a:buClr>
              <a:buFont typeface="Arial" panose="020B0604020202020204" pitchFamily="34" charset="0"/>
              <a:buChar char="•"/>
            </a:pPr>
            <a:r>
              <a:rPr lang="en-GB" dirty="0"/>
              <a:t>Emergency lighting</a:t>
            </a:r>
          </a:p>
          <a:p>
            <a:pPr marL="342900" indent="-342900">
              <a:lnSpc>
                <a:spcPct val="100000"/>
              </a:lnSpc>
              <a:buClr>
                <a:srgbClr val="000000"/>
              </a:buClr>
              <a:buFont typeface="Arial" panose="020B0604020202020204" pitchFamily="34" charset="0"/>
              <a:buChar char="•"/>
            </a:pPr>
            <a:r>
              <a:rPr lang="en-GB" dirty="0"/>
              <a:t>Fire detection and alarm systems</a:t>
            </a:r>
          </a:p>
          <a:p>
            <a:pPr marL="342900" indent="-342900">
              <a:lnSpc>
                <a:spcPct val="100000"/>
              </a:lnSpc>
              <a:buClr>
                <a:srgbClr val="000000"/>
              </a:buClr>
              <a:buFont typeface="Arial" panose="020B0604020202020204" pitchFamily="34" charset="0"/>
              <a:buChar char="•"/>
            </a:pPr>
            <a:r>
              <a:rPr lang="en-GB" dirty="0"/>
              <a:t>CO detection and alarm systems</a:t>
            </a:r>
          </a:p>
          <a:p>
            <a:pPr marL="342900" indent="-342900">
              <a:lnSpc>
                <a:spcPct val="100000"/>
              </a:lnSpc>
              <a:buClr>
                <a:srgbClr val="000000"/>
              </a:buClr>
              <a:buFont typeface="Arial" panose="020B0604020202020204" pitchFamily="34" charset="0"/>
              <a:buChar char="•"/>
            </a:pPr>
            <a:r>
              <a:rPr lang="en-GB" dirty="0"/>
              <a:t>Fire evacuation systems</a:t>
            </a:r>
          </a:p>
          <a:p>
            <a:pPr marL="342900" indent="-342900">
              <a:lnSpc>
                <a:spcPct val="100000"/>
              </a:lnSpc>
              <a:buClr>
                <a:srgbClr val="000000"/>
              </a:buClr>
              <a:buFont typeface="Arial" panose="020B0604020202020204" pitchFamily="34" charset="0"/>
              <a:buChar char="•"/>
            </a:pPr>
            <a:r>
              <a:rPr lang="en-GB" dirty="0"/>
              <a:t>Smoke ventilation systems</a:t>
            </a:r>
          </a:p>
          <a:p>
            <a:pPr marL="342900" indent="-342900">
              <a:lnSpc>
                <a:spcPct val="100000"/>
              </a:lnSpc>
              <a:buClr>
                <a:srgbClr val="000000"/>
              </a:buClr>
              <a:buFont typeface="Arial" panose="020B0604020202020204" pitchFamily="34" charset="0"/>
              <a:buChar char="•"/>
            </a:pPr>
            <a:r>
              <a:rPr lang="en-GB" dirty="0"/>
              <a:t>Fire services communication systems</a:t>
            </a:r>
          </a:p>
          <a:p>
            <a:pPr marL="342900" indent="-342900">
              <a:lnSpc>
                <a:spcPct val="100000"/>
              </a:lnSpc>
              <a:buClr>
                <a:srgbClr val="000000"/>
              </a:buClr>
              <a:buFont typeface="Arial" panose="020B0604020202020204" pitchFamily="34" charset="0"/>
              <a:buChar char="•"/>
            </a:pPr>
            <a:r>
              <a:rPr lang="en-GB" dirty="0"/>
              <a:t>Essential medical systems.</a:t>
            </a:r>
          </a:p>
        </p:txBody>
      </p:sp>
    </p:spTree>
    <p:extLst>
      <p:ext uri="{BB962C8B-B14F-4D97-AF65-F5344CB8AC3E}">
        <p14:creationId xmlns:p14="http://schemas.microsoft.com/office/powerpoint/2010/main" val="1588020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12085-6781-5086-A313-BE970C1D76F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BDCB44D-5B88-62D7-9793-98165EBAA022}"/>
              </a:ext>
            </a:extLst>
          </p:cNvPr>
          <p:cNvSpPr>
            <a:spLocks noGrp="1"/>
          </p:cNvSpPr>
          <p:nvPr>
            <p:ph type="title"/>
          </p:nvPr>
        </p:nvSpPr>
        <p:spPr>
          <a:xfrm>
            <a:off x="252000" y="959222"/>
            <a:ext cx="11628452" cy="646331"/>
          </a:xfrm>
        </p:spPr>
        <p:txBody>
          <a:bodyPr/>
          <a:lstStyle/>
          <a:p>
            <a:r>
              <a:rPr lang="en-GB" dirty="0"/>
              <a:t>Safety services</a:t>
            </a:r>
          </a:p>
        </p:txBody>
      </p:sp>
      <p:sp>
        <p:nvSpPr>
          <p:cNvPr id="6" name="Content Placeholder 5">
            <a:extLst>
              <a:ext uri="{FF2B5EF4-FFF2-40B4-BE49-F238E27FC236}">
                <a16:creationId xmlns:a16="http://schemas.microsoft.com/office/drawing/2014/main" id="{FA1AFBFD-38B6-6856-5F8F-A3C710910AAC}"/>
              </a:ext>
            </a:extLst>
          </p:cNvPr>
          <p:cNvSpPr>
            <a:spLocks noGrp="1"/>
          </p:cNvSpPr>
          <p:nvPr>
            <p:ph sz="quarter" idx="10"/>
          </p:nvPr>
        </p:nvSpPr>
        <p:spPr>
          <a:xfrm>
            <a:off x="360000" y="1800000"/>
            <a:ext cx="8389145" cy="4140000"/>
          </a:xfrm>
        </p:spPr>
        <p:txBody>
          <a:bodyPr/>
          <a:lstStyle/>
          <a:p>
            <a:r>
              <a:rPr lang="en-GB" dirty="0"/>
              <a:t>From Part 2: A safety service is defined as:</a:t>
            </a:r>
            <a:br>
              <a:rPr lang="en-GB" dirty="0"/>
            </a:br>
            <a:r>
              <a:rPr lang="en-GB" dirty="0"/>
              <a:t>‘an electrical system for electrical equipment provided to protect or warn persons in the event of a hazard, or essential to their evacuation from a location’.</a:t>
            </a:r>
          </a:p>
          <a:p>
            <a:r>
              <a:rPr lang="en-GB" dirty="0"/>
              <a:t>Such services are commonly employed in buildings open to the public and general commercial and industrial premises.</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2869579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CBA4D-FFC8-E6D5-FE46-491D692EBD6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8DC9D3A-1891-3312-30E5-71F235A90816}"/>
              </a:ext>
            </a:extLst>
          </p:cNvPr>
          <p:cNvSpPr>
            <a:spLocks noGrp="1"/>
          </p:cNvSpPr>
          <p:nvPr>
            <p:ph type="title"/>
          </p:nvPr>
        </p:nvSpPr>
        <p:spPr>
          <a:xfrm>
            <a:off x="252000" y="959222"/>
            <a:ext cx="11628452" cy="646331"/>
          </a:xfrm>
        </p:spPr>
        <p:txBody>
          <a:bodyPr/>
          <a:lstStyle/>
          <a:p>
            <a:r>
              <a:rPr lang="en-GB" dirty="0"/>
              <a:t>560.4: Classification</a:t>
            </a:r>
          </a:p>
        </p:txBody>
      </p:sp>
      <p:sp>
        <p:nvSpPr>
          <p:cNvPr id="6" name="Content Placeholder 5">
            <a:extLst>
              <a:ext uri="{FF2B5EF4-FFF2-40B4-BE49-F238E27FC236}">
                <a16:creationId xmlns:a16="http://schemas.microsoft.com/office/drawing/2014/main" id="{7602186C-60F1-68C6-3D6D-76D77B823C0D}"/>
              </a:ext>
            </a:extLst>
          </p:cNvPr>
          <p:cNvSpPr>
            <a:spLocks noGrp="1"/>
          </p:cNvSpPr>
          <p:nvPr>
            <p:ph sz="quarter" idx="10"/>
          </p:nvPr>
        </p:nvSpPr>
        <p:spPr/>
        <p:txBody>
          <a:bodyPr/>
          <a:lstStyle/>
          <a:p>
            <a:r>
              <a:rPr lang="en-GB" dirty="0"/>
              <a:t>An electrical safety service supply is classified as either:</a:t>
            </a:r>
          </a:p>
          <a:p>
            <a:pPr marL="342900" indent="-342900">
              <a:buClr>
                <a:srgbClr val="000000"/>
              </a:buClr>
              <a:buFont typeface="Arial" panose="020B0604020202020204" pitchFamily="34" charset="0"/>
              <a:buChar char="•"/>
            </a:pPr>
            <a:r>
              <a:rPr lang="en-GB" dirty="0"/>
              <a:t>a non-automatic supply</a:t>
            </a:r>
          </a:p>
          <a:p>
            <a:pPr marL="342900" indent="-342900">
              <a:buClr>
                <a:srgbClr val="000000"/>
              </a:buClr>
              <a:buFont typeface="Arial" panose="020B0604020202020204" pitchFamily="34" charset="0"/>
              <a:buChar char="•"/>
            </a:pPr>
            <a:r>
              <a:rPr lang="en-GB" dirty="0"/>
              <a:t>an automatic supply.</a:t>
            </a:r>
          </a:p>
          <a:p>
            <a:pPr marL="342900" indent="-342900">
              <a:buClr>
                <a:srgbClr val="000000"/>
              </a:buClr>
              <a:buFont typeface="Arial" panose="020B0604020202020204" pitchFamily="34" charset="0"/>
              <a:buChar char="•"/>
            </a:pPr>
            <a:r>
              <a:rPr lang="en-GB" dirty="0"/>
              <a:t>See BS 7671 560.4.1 for a description of types of safety services.</a:t>
            </a:r>
          </a:p>
          <a:p>
            <a:r>
              <a:rPr lang="en-GB" b="1" dirty="0"/>
              <a:t>560.5.1:</a:t>
            </a:r>
            <a:r>
              <a:rPr lang="en-GB" dirty="0"/>
              <a:t> Safety services may be required to operate at all relevant times including during mains and local supply failure and through fire conditions.</a:t>
            </a:r>
          </a:p>
          <a:p>
            <a:endParaRPr lang="en-GB" dirty="0"/>
          </a:p>
          <a:p>
            <a:endParaRPr lang="en-GB" dirty="0"/>
          </a:p>
          <a:p>
            <a:endParaRPr lang="en-GB" dirty="0"/>
          </a:p>
        </p:txBody>
      </p:sp>
    </p:spTree>
    <p:extLst>
      <p:ext uri="{BB962C8B-B14F-4D97-AF65-F5344CB8AC3E}">
        <p14:creationId xmlns:p14="http://schemas.microsoft.com/office/powerpoint/2010/main" val="1023496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60D36-C235-DBC4-D0FC-D121F94AF68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52CE2EF-E7DA-80C9-24E9-DA7D017821B5}"/>
              </a:ext>
            </a:extLst>
          </p:cNvPr>
          <p:cNvSpPr>
            <a:spLocks noGrp="1"/>
          </p:cNvSpPr>
          <p:nvPr>
            <p:ph type="title"/>
          </p:nvPr>
        </p:nvSpPr>
        <p:spPr>
          <a:xfrm>
            <a:off x="252000" y="959222"/>
            <a:ext cx="11628452" cy="646331"/>
          </a:xfrm>
        </p:spPr>
        <p:txBody>
          <a:bodyPr/>
          <a:lstStyle/>
          <a:p>
            <a:r>
              <a:rPr lang="en-GB" dirty="0"/>
              <a:t>560.6.1: Electrical sources for safety services</a:t>
            </a:r>
          </a:p>
        </p:txBody>
      </p:sp>
      <p:sp>
        <p:nvSpPr>
          <p:cNvPr id="6" name="Content Placeholder 5">
            <a:extLst>
              <a:ext uri="{FF2B5EF4-FFF2-40B4-BE49-F238E27FC236}">
                <a16:creationId xmlns:a16="http://schemas.microsoft.com/office/drawing/2014/main" id="{0CDA4256-B7E7-B418-30D9-043B364CE6FD}"/>
              </a:ext>
            </a:extLst>
          </p:cNvPr>
          <p:cNvSpPr>
            <a:spLocks noGrp="1"/>
          </p:cNvSpPr>
          <p:nvPr>
            <p:ph sz="quarter" idx="10"/>
          </p:nvPr>
        </p:nvSpPr>
        <p:spPr/>
        <p:txBody>
          <a:bodyPr/>
          <a:lstStyle/>
          <a:p>
            <a:r>
              <a:rPr lang="en-GB" dirty="0"/>
              <a:t>The following electrical sources for safety services are recognised: </a:t>
            </a:r>
          </a:p>
          <a:p>
            <a:pPr marL="514350" indent="-514350">
              <a:buClr>
                <a:srgbClr val="000000"/>
              </a:buClr>
              <a:buFont typeface="+mj-lt"/>
              <a:buAutoNum type="romanLcPeriod"/>
            </a:pPr>
            <a:r>
              <a:rPr lang="en-GB" dirty="0"/>
              <a:t>storage batteries </a:t>
            </a:r>
          </a:p>
          <a:p>
            <a:pPr marL="514350" indent="-514350">
              <a:buClr>
                <a:srgbClr val="000000"/>
              </a:buClr>
              <a:buFont typeface="+mj-lt"/>
              <a:buAutoNum type="romanLcPeriod"/>
            </a:pPr>
            <a:r>
              <a:rPr lang="en-GB" dirty="0"/>
              <a:t>primary cells </a:t>
            </a:r>
          </a:p>
          <a:p>
            <a:pPr marL="514350" indent="-514350">
              <a:buClr>
                <a:srgbClr val="000000"/>
              </a:buClr>
              <a:buFont typeface="+mj-lt"/>
              <a:buAutoNum type="romanLcPeriod"/>
            </a:pPr>
            <a:r>
              <a:rPr lang="en-GB" dirty="0"/>
              <a:t>generator sets independent of the normal supply</a:t>
            </a:r>
          </a:p>
          <a:p>
            <a:pPr marL="514350" indent="-514350">
              <a:buClr>
                <a:srgbClr val="000000"/>
              </a:buClr>
              <a:buFont typeface="+mj-lt"/>
              <a:buAutoNum type="romanLcPeriod"/>
            </a:pPr>
            <a:r>
              <a:rPr lang="en-GB" dirty="0"/>
              <a:t>a separate feeder of the supply network that is effectively independent of the normal feeder.</a:t>
            </a:r>
          </a:p>
        </p:txBody>
      </p:sp>
    </p:spTree>
    <p:extLst>
      <p:ext uri="{BB962C8B-B14F-4D97-AF65-F5344CB8AC3E}">
        <p14:creationId xmlns:p14="http://schemas.microsoft.com/office/powerpoint/2010/main" val="3017243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59006-7B3A-30D5-0D62-19898268C78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8D75E98-3990-A103-C2F7-A261AD15C48F}"/>
              </a:ext>
            </a:extLst>
          </p:cNvPr>
          <p:cNvSpPr>
            <a:spLocks noGrp="1"/>
          </p:cNvSpPr>
          <p:nvPr>
            <p:ph type="title"/>
          </p:nvPr>
        </p:nvSpPr>
        <p:spPr>
          <a:xfrm>
            <a:off x="252000" y="959222"/>
            <a:ext cx="11628452" cy="646331"/>
          </a:xfrm>
        </p:spPr>
        <p:txBody>
          <a:bodyPr/>
          <a:lstStyle/>
          <a:p>
            <a:r>
              <a:rPr lang="en-GB" dirty="0"/>
              <a:t>560.6.10 and 560.6.11</a:t>
            </a:r>
          </a:p>
        </p:txBody>
      </p:sp>
      <p:sp>
        <p:nvSpPr>
          <p:cNvPr id="6" name="Content Placeholder 5">
            <a:extLst>
              <a:ext uri="{FF2B5EF4-FFF2-40B4-BE49-F238E27FC236}">
                <a16:creationId xmlns:a16="http://schemas.microsoft.com/office/drawing/2014/main" id="{4BEBE1B2-764A-36EF-D29B-5F2C391FF590}"/>
              </a:ext>
            </a:extLst>
          </p:cNvPr>
          <p:cNvSpPr>
            <a:spLocks noGrp="1"/>
          </p:cNvSpPr>
          <p:nvPr>
            <p:ph sz="quarter" idx="10"/>
          </p:nvPr>
        </p:nvSpPr>
        <p:spPr>
          <a:xfrm>
            <a:off x="360000" y="1704201"/>
            <a:ext cx="9360212" cy="4140000"/>
          </a:xfrm>
        </p:spPr>
        <p:txBody>
          <a:bodyPr/>
          <a:lstStyle/>
          <a:p>
            <a:r>
              <a:rPr lang="en-GB" dirty="0"/>
              <a:t>Batteries used as the supply for safety services are classified into two categories:</a:t>
            </a:r>
          </a:p>
          <a:p>
            <a:pPr marL="457200" indent="-457200">
              <a:buClr>
                <a:srgbClr val="000000"/>
              </a:buClr>
              <a:buFont typeface="+mj-lt"/>
              <a:buAutoNum type="arabicPeriod"/>
            </a:pPr>
            <a:r>
              <a:rPr lang="en-GB" dirty="0"/>
              <a:t>central-power supply sources </a:t>
            </a:r>
          </a:p>
          <a:p>
            <a:pPr marL="457200" indent="-457200">
              <a:buClr>
                <a:srgbClr val="000000"/>
              </a:buClr>
              <a:buFont typeface="+mj-lt"/>
              <a:buAutoNum type="arabicPeriod"/>
            </a:pPr>
            <a:r>
              <a:rPr lang="en-GB" dirty="0"/>
              <a:t>low-power supply sources, the low-power source being limited to 1,500 watt-hours.</a:t>
            </a:r>
          </a:p>
        </p:txBody>
      </p:sp>
    </p:spTree>
    <p:extLst>
      <p:ext uri="{BB962C8B-B14F-4D97-AF65-F5344CB8AC3E}">
        <p14:creationId xmlns:p14="http://schemas.microsoft.com/office/powerpoint/2010/main" val="17620413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8c7c0fc6a2c70191568fa290901d9032">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1e9134f6d429df85264f751007272554"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EC6DF9E5-EE1A-4B59-AC4B-25AA810050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041F6D-BBDE-4B15-9860-57A05AB8973C}">
  <ds:schemaRefs>
    <ds:schemaRef ds:uri="http://schemas.openxmlformats.org/package/2006/metadata/core-properties"/>
    <ds:schemaRef ds:uri="01e15224-84b2-4570-bdea-a67bb94d0921"/>
    <ds:schemaRef ds:uri="7c04300a-231c-4281-9146-a98f6f4a7aff"/>
    <ds:schemaRef ds:uri="http://schemas.microsoft.com/office/infopath/2007/PartnerControls"/>
    <ds:schemaRef ds:uri="http://www.w3.org/XML/1998/namespace"/>
    <ds:schemaRef ds:uri="http://purl.org/dc/terms/"/>
    <ds:schemaRef ds:uri="http://schemas.microsoft.com/office/2006/documentManagement/types"/>
    <ds:schemaRef ds:uri="http://schemas.microsoft.com/office/2006/metadata/properties"/>
    <ds:schemaRef ds:uri="http://purl.org/dc/dcmitype/"/>
    <ds:schemaRef ds:uri="http://purl.org/dc/elements/1.1/"/>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262</TotalTime>
  <Words>618</Words>
  <Application>Microsoft Office PowerPoint</Application>
  <PresentationFormat>Custom</PresentationFormat>
  <Paragraphs>69</Paragraphs>
  <Slides>14</Slides>
  <Notes>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2_Default Design</vt:lpstr>
      <vt:lpstr>PowerPoint Presentation</vt:lpstr>
      <vt:lpstr>Introduction</vt:lpstr>
      <vt:lpstr>Objectives</vt:lpstr>
      <vt:lpstr>560.1: Scope</vt:lpstr>
      <vt:lpstr>560.1</vt:lpstr>
      <vt:lpstr>Safety services</vt:lpstr>
      <vt:lpstr>560.4: Classification</vt:lpstr>
      <vt:lpstr>560.6.1: Electrical sources for safety services</vt:lpstr>
      <vt:lpstr>560.6.10 and 560.6.11</vt:lpstr>
      <vt:lpstr>560.6.12: Uninterruptible power supply sources (UPS)</vt:lpstr>
      <vt:lpstr>560.6.14: Monitoring of safety services</vt:lpstr>
      <vt:lpstr>560.7: Circuits for safety services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14</cp:revision>
  <dcterms:created xsi:type="dcterms:W3CDTF">2025-04-15T10:44:23Z</dcterms:created>
  <dcterms:modified xsi:type="dcterms:W3CDTF">2025-10-24T09:32:50Z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