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34"/>
  </p:notesMasterIdLst>
  <p:handoutMasterIdLst>
    <p:handoutMasterId r:id="rId35"/>
  </p:handoutMasterIdLst>
  <p:sldIdLst>
    <p:sldId id="462" r:id="rId5"/>
    <p:sldId id="840" r:id="rId6"/>
    <p:sldId id="837" r:id="rId7"/>
    <p:sldId id="867" r:id="rId8"/>
    <p:sldId id="941" r:id="rId9"/>
    <p:sldId id="868" r:id="rId10"/>
    <p:sldId id="869" r:id="rId11"/>
    <p:sldId id="870" r:id="rId12"/>
    <p:sldId id="873" r:id="rId13"/>
    <p:sldId id="922" r:id="rId14"/>
    <p:sldId id="923" r:id="rId15"/>
    <p:sldId id="924" r:id="rId16"/>
    <p:sldId id="925" r:id="rId17"/>
    <p:sldId id="926" r:id="rId18"/>
    <p:sldId id="927" r:id="rId19"/>
    <p:sldId id="928" r:id="rId20"/>
    <p:sldId id="940" r:id="rId21"/>
    <p:sldId id="929" r:id="rId22"/>
    <p:sldId id="938" r:id="rId23"/>
    <p:sldId id="930" r:id="rId24"/>
    <p:sldId id="931" r:id="rId25"/>
    <p:sldId id="932" r:id="rId26"/>
    <p:sldId id="939" r:id="rId27"/>
    <p:sldId id="934" r:id="rId28"/>
    <p:sldId id="935" r:id="rId29"/>
    <p:sldId id="936" r:id="rId30"/>
    <p:sldId id="937" r:id="rId31"/>
    <p:sldId id="838" r:id="rId32"/>
    <p:sldId id="512" r:id="rId33"/>
  </p:sldIdLst>
  <p:sldSz cx="12239625" cy="6840538"/>
  <p:notesSz cx="6858000" cy="9144000"/>
  <p:custDataLst>
    <p:tags r:id="rId36"/>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932204-F0BA-0132-6699-423C630CB3FF}" name="Mark Thirlwell" initials="MT" userId="S::mark.thirlwell@eal.org.uk::0eea46bc-1a08-4dae-8290-d9217da89020"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6FC918-CB17-46EE-A3B7-6C44DCC87A78}" v="33" dt="2025-10-28T11:25:22.0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p:restoredTop sz="73998"/>
  </p:normalViewPr>
  <p:slideViewPr>
    <p:cSldViewPr snapToGrid="0">
      <p:cViewPr varScale="1">
        <p:scale>
          <a:sx n="82" d="100"/>
          <a:sy n="82" d="100"/>
        </p:scale>
        <p:origin x="1782" y="84"/>
      </p:cViewPr>
      <p:guideLst>
        <p:guide orient="horz" pos="2155"/>
        <p:guide pos="3855"/>
      </p:guideLst>
    </p:cSldViewPr>
  </p:slideViewPr>
  <p:notesTextViewPr>
    <p:cViewPr>
      <p:scale>
        <a:sx n="125" d="100"/>
        <a:sy n="125"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notesMaster" Target="notesMasters/notesMaster1.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86B1B1F7-D412-FAE6-521D-8CAC6601D206}"/>
    <pc:docChg chg="modSld">
      <pc:chgData name="Andrasko, Rhiannon" userId="S::rhiannon.andrasko@wjec.co.uk::15be4c62-2de6-4343-a7f4-3c209826edd1" providerId="AD" clId="Web-{86B1B1F7-D412-FAE6-521D-8CAC6601D206}" dt="2025-10-24T12:12:31.863" v="0" actId="20577"/>
      <pc:docMkLst>
        <pc:docMk/>
      </pc:docMkLst>
      <pc:sldChg chg="modSp">
        <pc:chgData name="Andrasko, Rhiannon" userId="S::rhiannon.andrasko@wjec.co.uk::15be4c62-2de6-4343-a7f4-3c209826edd1" providerId="AD" clId="Web-{86B1B1F7-D412-FAE6-521D-8CAC6601D206}" dt="2025-10-24T12:12:31.863" v="0" actId="20577"/>
        <pc:sldMkLst>
          <pc:docMk/>
          <pc:sldMk cId="1949007586" sldId="868"/>
        </pc:sldMkLst>
        <pc:spChg chg="mod">
          <ac:chgData name="Andrasko, Rhiannon" userId="S::rhiannon.andrasko@wjec.co.uk::15be4c62-2de6-4343-a7f4-3c209826edd1" providerId="AD" clId="Web-{86B1B1F7-D412-FAE6-521D-8CAC6601D206}" dt="2025-10-24T12:12:31.863" v="0" actId="20577"/>
          <ac:spMkLst>
            <pc:docMk/>
            <pc:sldMk cId="1949007586" sldId="868"/>
            <ac:spMk id="4" creationId="{9BFD1267-6206-623C-BC33-E70D2F9EC9F3}"/>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25:22.047" v="109" actId="1076"/>
      <pc:docMkLst>
        <pc:docMk/>
      </pc:docMkLst>
      <pc:sldChg chg="addSp modSp mod">
        <pc:chgData name="Hazell, Danielle" userId="16322be0-50ef-46ff-b0c0-d304bc10d5d2" providerId="ADAL" clId="{E6D12E1F-DF63-450C-A9ED-E72C5F6C045B}" dt="2025-10-22T18:51:06.678" v="81"/>
        <pc:sldMkLst>
          <pc:docMk/>
          <pc:sldMk cId="2402489006" sldId="512"/>
        </pc:sldMkLst>
        <pc:spChg chg="add mod">
          <ac:chgData name="Hazell, Danielle" userId="16322be0-50ef-46ff-b0c0-d304bc10d5d2" providerId="ADAL" clId="{E6D12E1F-DF63-450C-A9ED-E72C5F6C045B}" dt="2025-10-22T18:51:06.678" v="81"/>
          <ac:spMkLst>
            <pc:docMk/>
            <pc:sldMk cId="2402489006" sldId="512"/>
            <ac:spMk id="2" creationId="{905264CD-2C1F-FE62-389D-293E501954DC}"/>
          </ac:spMkLst>
        </pc:spChg>
        <pc:spChg chg="mod">
          <ac:chgData name="Hazell, Danielle" userId="16322be0-50ef-46ff-b0c0-d304bc10d5d2" providerId="ADAL" clId="{E6D12E1F-DF63-450C-A9ED-E72C5F6C045B}" dt="2025-10-22T18:51:06.096" v="80" actId="1076"/>
          <ac:spMkLst>
            <pc:docMk/>
            <pc:sldMk cId="2402489006" sldId="512"/>
            <ac:spMk id="3" creationId="{C100DF00-DDB1-9E17-D96C-C839324D3C8E}"/>
          </ac:spMkLst>
        </pc:spChg>
      </pc:sldChg>
      <pc:sldChg chg="addSp delSp modSp mod delAnim">
        <pc:chgData name="Hazell, Danielle" userId="16322be0-50ef-46ff-b0c0-d304bc10d5d2" providerId="ADAL" clId="{E6D12E1F-DF63-450C-A9ED-E72C5F6C045B}" dt="2025-10-22T18:45:41.206" v="63" actId="1076"/>
        <pc:sldMkLst>
          <pc:docMk/>
          <pc:sldMk cId="2808480706" sldId="840"/>
        </pc:sldMkLst>
        <pc:picChg chg="add mod">
          <ac:chgData name="Hazell, Danielle" userId="16322be0-50ef-46ff-b0c0-d304bc10d5d2" providerId="ADAL" clId="{E6D12E1F-DF63-450C-A9ED-E72C5F6C045B}" dt="2025-10-22T18:45:41.206" v="63" actId="1076"/>
          <ac:picMkLst>
            <pc:docMk/>
            <pc:sldMk cId="2808480706" sldId="840"/>
            <ac:picMk id="18" creationId="{664D6B81-FCC9-632A-39DD-2BAE5F49CFFF}"/>
          </ac:picMkLst>
        </pc:picChg>
      </pc:sldChg>
      <pc:sldChg chg="addSp delSp modSp mod">
        <pc:chgData name="Hazell, Danielle" userId="16322be0-50ef-46ff-b0c0-d304bc10d5d2" providerId="ADAL" clId="{E6D12E1F-DF63-450C-A9ED-E72C5F6C045B}" dt="2025-10-28T11:24:36.299" v="91" actId="1076"/>
        <pc:sldMkLst>
          <pc:docMk/>
          <pc:sldMk cId="2543068113" sldId="873"/>
        </pc:sldMkLst>
        <pc:spChg chg="mod">
          <ac:chgData name="Hazell, Danielle" userId="16322be0-50ef-46ff-b0c0-d304bc10d5d2" providerId="ADAL" clId="{E6D12E1F-DF63-450C-A9ED-E72C5F6C045B}" dt="2025-10-28T11:24:32.189" v="87" actId="14100"/>
          <ac:spMkLst>
            <pc:docMk/>
            <pc:sldMk cId="2543068113" sldId="873"/>
            <ac:spMk id="4" creationId="{23F4050F-DE0A-94B8-C5B4-5A92F69B0A7A}"/>
          </ac:spMkLst>
        </pc:spChg>
        <pc:picChg chg="add mod">
          <ac:chgData name="Hazell, Danielle" userId="16322be0-50ef-46ff-b0c0-d304bc10d5d2" providerId="ADAL" clId="{E6D12E1F-DF63-450C-A9ED-E72C5F6C045B}" dt="2025-10-28T11:24:36.299" v="91" actId="1076"/>
          <ac:picMkLst>
            <pc:docMk/>
            <pc:sldMk cId="2543068113" sldId="873"/>
            <ac:picMk id="2050" creationId="{B85000FD-0CA3-6A65-9B85-E4223D5A4E9D}"/>
          </ac:picMkLst>
        </pc:picChg>
      </pc:sldChg>
      <pc:sldChg chg="addSp delSp modSp mod">
        <pc:chgData name="Hazell, Danielle" userId="16322be0-50ef-46ff-b0c0-d304bc10d5d2" providerId="ADAL" clId="{E6D12E1F-DF63-450C-A9ED-E72C5F6C045B}" dt="2025-10-28T11:24:52.123" v="98" actId="1076"/>
        <pc:sldMkLst>
          <pc:docMk/>
          <pc:sldMk cId="1211112382" sldId="922"/>
        </pc:sldMkLst>
        <pc:spChg chg="mod">
          <ac:chgData name="Hazell, Danielle" userId="16322be0-50ef-46ff-b0c0-d304bc10d5d2" providerId="ADAL" clId="{E6D12E1F-DF63-450C-A9ED-E72C5F6C045B}" dt="2025-10-28T11:24:45.526" v="92" actId="14100"/>
          <ac:spMkLst>
            <pc:docMk/>
            <pc:sldMk cId="1211112382" sldId="922"/>
            <ac:spMk id="4" creationId="{5E27CDEF-653D-D4A9-7737-9D5ED2CC4711}"/>
          </ac:spMkLst>
        </pc:spChg>
        <pc:picChg chg="add mod">
          <ac:chgData name="Hazell, Danielle" userId="16322be0-50ef-46ff-b0c0-d304bc10d5d2" providerId="ADAL" clId="{E6D12E1F-DF63-450C-A9ED-E72C5F6C045B}" dt="2025-10-28T11:24:52.123" v="98" actId="1076"/>
          <ac:picMkLst>
            <pc:docMk/>
            <pc:sldMk cId="1211112382" sldId="922"/>
            <ac:picMk id="3074" creationId="{BF3514A5-1A31-1CD6-672C-8AE2D61B3F26}"/>
          </ac:picMkLst>
        </pc:picChg>
      </pc:sldChg>
      <pc:sldChg chg="addSp delSp modSp mod">
        <pc:chgData name="Hazell, Danielle" userId="16322be0-50ef-46ff-b0c0-d304bc10d5d2" providerId="ADAL" clId="{E6D12E1F-DF63-450C-A9ED-E72C5F6C045B}" dt="2025-10-28T11:25:06.836" v="102" actId="1076"/>
        <pc:sldMkLst>
          <pc:docMk/>
          <pc:sldMk cId="1358036339" sldId="923"/>
        </pc:sldMkLst>
        <pc:spChg chg="mod">
          <ac:chgData name="Hazell, Danielle" userId="16322be0-50ef-46ff-b0c0-d304bc10d5d2" providerId="ADAL" clId="{E6D12E1F-DF63-450C-A9ED-E72C5F6C045B}" dt="2025-10-28T11:25:02.299" v="99" actId="14100"/>
          <ac:spMkLst>
            <pc:docMk/>
            <pc:sldMk cId="1358036339" sldId="923"/>
            <ac:spMk id="4" creationId="{AC624C4A-43A9-2AB8-4AF4-8D97F129BD22}"/>
          </ac:spMkLst>
        </pc:spChg>
        <pc:picChg chg="add mod">
          <ac:chgData name="Hazell, Danielle" userId="16322be0-50ef-46ff-b0c0-d304bc10d5d2" providerId="ADAL" clId="{E6D12E1F-DF63-450C-A9ED-E72C5F6C045B}" dt="2025-10-28T11:25:06.836" v="102" actId="1076"/>
          <ac:picMkLst>
            <pc:docMk/>
            <pc:sldMk cId="1358036339" sldId="923"/>
            <ac:picMk id="4098" creationId="{5241FC4F-6A46-363B-A740-DD52A076F483}"/>
          </ac:picMkLst>
        </pc:picChg>
      </pc:sldChg>
      <pc:sldChg chg="addSp delSp modSp mod">
        <pc:chgData name="Hazell, Danielle" userId="16322be0-50ef-46ff-b0c0-d304bc10d5d2" providerId="ADAL" clId="{E6D12E1F-DF63-450C-A9ED-E72C5F6C045B}" dt="2025-10-28T11:25:22.047" v="109" actId="1076"/>
        <pc:sldMkLst>
          <pc:docMk/>
          <pc:sldMk cId="834366671" sldId="924"/>
        </pc:sldMkLst>
        <pc:spChg chg="mod">
          <ac:chgData name="Hazell, Danielle" userId="16322be0-50ef-46ff-b0c0-d304bc10d5d2" providerId="ADAL" clId="{E6D12E1F-DF63-450C-A9ED-E72C5F6C045B}" dt="2025-10-28T11:25:15.701" v="103" actId="14100"/>
          <ac:spMkLst>
            <pc:docMk/>
            <pc:sldMk cId="834366671" sldId="924"/>
            <ac:spMk id="4" creationId="{16412484-143B-E643-2F43-114A3776332A}"/>
          </ac:spMkLst>
        </pc:spChg>
        <pc:picChg chg="add mod">
          <ac:chgData name="Hazell, Danielle" userId="16322be0-50ef-46ff-b0c0-d304bc10d5d2" providerId="ADAL" clId="{E6D12E1F-DF63-450C-A9ED-E72C5F6C045B}" dt="2025-10-28T11:25:22.047" v="109" actId="1076"/>
          <ac:picMkLst>
            <pc:docMk/>
            <pc:sldMk cId="834366671" sldId="924"/>
            <ac:picMk id="5122" creationId="{126F9DA4-CCB1-DA6B-ADDC-F755D7E61D38}"/>
          </ac:picMkLst>
        </pc:picChg>
      </pc:sldChg>
      <pc:sldChg chg="addSp delSp modSp mod">
        <pc:chgData name="Hazell, Danielle" userId="16322be0-50ef-46ff-b0c0-d304bc10d5d2" providerId="ADAL" clId="{E6D12E1F-DF63-450C-A9ED-E72C5F6C045B}" dt="2025-10-22T18:50:21.532" v="79" actId="1076"/>
        <pc:sldMkLst>
          <pc:docMk/>
          <pc:sldMk cId="3992017708" sldId="936"/>
        </pc:sldMkLst>
        <pc:picChg chg="add mod">
          <ac:chgData name="Hazell, Danielle" userId="16322be0-50ef-46ff-b0c0-d304bc10d5d2" providerId="ADAL" clId="{E6D12E1F-DF63-450C-A9ED-E72C5F6C045B}" dt="2025-10-22T18:50:21.532" v="79" actId="1076"/>
          <ac:picMkLst>
            <pc:docMk/>
            <pc:sldMk cId="3992017708" sldId="936"/>
            <ac:picMk id="6" creationId="{E94EFADF-7090-FE5F-2FC5-DA61ECE0F3DC}"/>
          </ac:picMkLst>
        </pc:picChg>
      </pc:sldChg>
      <pc:sldChg chg="addSp delSp modSp mod">
        <pc:chgData name="Hazell, Danielle" userId="16322be0-50ef-46ff-b0c0-d304bc10d5d2" providerId="ADAL" clId="{E6D12E1F-DF63-450C-A9ED-E72C5F6C045B}" dt="2025-10-28T11:24:15.251" v="86" actId="1076"/>
        <pc:sldMkLst>
          <pc:docMk/>
          <pc:sldMk cId="4035578079" sldId="941"/>
        </pc:sldMkLst>
        <pc:spChg chg="mod">
          <ac:chgData name="Hazell, Danielle" userId="16322be0-50ef-46ff-b0c0-d304bc10d5d2" providerId="ADAL" clId="{E6D12E1F-DF63-450C-A9ED-E72C5F6C045B}" dt="2025-10-28T11:24:10.005" v="82" actId="14100"/>
          <ac:spMkLst>
            <pc:docMk/>
            <pc:sldMk cId="4035578079" sldId="941"/>
            <ac:spMk id="4" creationId="{D7126A18-AB94-027D-320E-C976687D0FF7}"/>
          </ac:spMkLst>
        </pc:spChg>
        <pc:picChg chg="add mod">
          <ac:chgData name="Hazell, Danielle" userId="16322be0-50ef-46ff-b0c0-d304bc10d5d2" providerId="ADAL" clId="{E6D12E1F-DF63-450C-A9ED-E72C5F6C045B}" dt="2025-10-28T11:24:15.251" v="86" actId="1076"/>
          <ac:picMkLst>
            <pc:docMk/>
            <pc:sldMk cId="4035578079" sldId="941"/>
            <ac:picMk id="1026" creationId="{21B5D6AD-8091-281F-BE20-0C4F412A6D37}"/>
          </ac:picMkLst>
        </pc:picChg>
      </pc:sldChg>
      <pc:sldMasterChg chg="addSp delSp modSp mod">
        <pc:chgData name="Hazell, Danielle" userId="16322be0-50ef-46ff-b0c0-d304bc10d5d2" providerId="ADAL" clId="{E6D12E1F-DF63-450C-A9ED-E72C5F6C045B}" dt="2025-10-17T14:59:37.895" v="5" actId="1076"/>
        <pc:sldMasterMkLst>
          <pc:docMk/>
          <pc:sldMasterMk cId="1337350340" sldId="2147483661"/>
        </pc:sldMasterMkLst>
        <pc:spChg chg="add mod">
          <ac:chgData name="Hazell, Danielle" userId="16322be0-50ef-46ff-b0c0-d304bc10d5d2" providerId="ADAL" clId="{E6D12E1F-DF63-450C-A9ED-E72C5F6C045B}" dt="2025-10-17T14:59:37.895"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4:59:37.895"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4:59:37.895"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4:59:37.895"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4:59:37.895" v="5"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13:55:41.516" v="6" actId="114"/>
      <pc:docMkLst>
        <pc:docMk/>
      </pc:docMkLst>
      <pc:sldChg chg="modSp mod">
        <pc:chgData name="Bonita Searle-Barnes" userId="e782127f-826a-4a83-a372-afedaa2e0d4f" providerId="ADAL" clId="{FA3BD239-4B9A-4CBA-8CF5-F7BFBEA885D5}" dt="2025-10-14T10:42:26.304" v="2" actId="113"/>
        <pc:sldMkLst>
          <pc:docMk/>
          <pc:sldMk cId="4101063361" sldId="927"/>
        </pc:sldMkLst>
        <pc:spChg chg="mod">
          <ac:chgData name="Bonita Searle-Barnes" userId="e782127f-826a-4a83-a372-afedaa2e0d4f" providerId="ADAL" clId="{FA3BD239-4B9A-4CBA-8CF5-F7BFBEA885D5}" dt="2025-10-14T10:42:26.304" v="2" actId="113"/>
          <ac:spMkLst>
            <pc:docMk/>
            <pc:sldMk cId="4101063361" sldId="927"/>
            <ac:spMk id="4" creationId="{26CD9FE8-DA65-A806-1AEB-E3355133F766}"/>
          </ac:spMkLst>
        </pc:spChg>
      </pc:sldChg>
      <pc:sldChg chg="modSp mod">
        <pc:chgData name="Bonita Searle-Barnes" userId="e782127f-826a-4a83-a372-afedaa2e0d4f" providerId="ADAL" clId="{FA3BD239-4B9A-4CBA-8CF5-F7BFBEA885D5}" dt="2025-10-14T10:42:42.899" v="3" actId="113"/>
        <pc:sldMkLst>
          <pc:docMk/>
          <pc:sldMk cId="2108120725" sldId="928"/>
        </pc:sldMkLst>
        <pc:spChg chg="mod">
          <ac:chgData name="Bonita Searle-Barnes" userId="e782127f-826a-4a83-a372-afedaa2e0d4f" providerId="ADAL" clId="{FA3BD239-4B9A-4CBA-8CF5-F7BFBEA885D5}" dt="2025-10-14T10:42:42.899" v="3" actId="113"/>
          <ac:spMkLst>
            <pc:docMk/>
            <pc:sldMk cId="2108120725" sldId="928"/>
            <ac:spMk id="4" creationId="{E16492BE-3257-A472-58AA-3271C51FFC89}"/>
          </ac:spMkLst>
        </pc:spChg>
      </pc:sldChg>
      <pc:sldChg chg="modSp mod">
        <pc:chgData name="Bonita Searle-Barnes" userId="e782127f-826a-4a83-a372-afedaa2e0d4f" providerId="ADAL" clId="{FA3BD239-4B9A-4CBA-8CF5-F7BFBEA885D5}" dt="2025-10-14T10:43:07.169" v="5" actId="113"/>
        <pc:sldMkLst>
          <pc:docMk/>
          <pc:sldMk cId="2422716046" sldId="938"/>
        </pc:sldMkLst>
        <pc:spChg chg="mod">
          <ac:chgData name="Bonita Searle-Barnes" userId="e782127f-826a-4a83-a372-afedaa2e0d4f" providerId="ADAL" clId="{FA3BD239-4B9A-4CBA-8CF5-F7BFBEA885D5}" dt="2025-10-14T10:43:07.169" v="5" actId="113"/>
          <ac:spMkLst>
            <pc:docMk/>
            <pc:sldMk cId="2422716046" sldId="938"/>
            <ac:spMk id="4" creationId="{0CCD9216-FA4E-2E0C-8125-67805712E7B1}"/>
          </ac:spMkLst>
        </pc:spChg>
      </pc:sldChg>
      <pc:sldChg chg="modSp mod">
        <pc:chgData name="Bonita Searle-Barnes" userId="e782127f-826a-4a83-a372-afedaa2e0d4f" providerId="ADAL" clId="{FA3BD239-4B9A-4CBA-8CF5-F7BFBEA885D5}" dt="2025-10-14T10:42:52.634" v="4" actId="113"/>
        <pc:sldMkLst>
          <pc:docMk/>
          <pc:sldMk cId="2194650851" sldId="940"/>
        </pc:sldMkLst>
        <pc:spChg chg="mod">
          <ac:chgData name="Bonita Searle-Barnes" userId="e782127f-826a-4a83-a372-afedaa2e0d4f" providerId="ADAL" clId="{FA3BD239-4B9A-4CBA-8CF5-F7BFBEA885D5}" dt="2025-10-14T10:42:52.634" v="4" actId="113"/>
          <ac:spMkLst>
            <pc:docMk/>
            <pc:sldMk cId="2194650851" sldId="940"/>
            <ac:spMk id="4" creationId="{783BE10D-F627-2E4A-8D15-9C4A7AC08720}"/>
          </ac:spMkLst>
        </pc:spChg>
      </pc:sldChg>
      <pc:sldMasterChg chg="modSp mod">
        <pc:chgData name="Bonita Searle-Barnes" userId="e782127f-826a-4a83-a372-afedaa2e0d4f" providerId="ADAL" clId="{FA3BD239-4B9A-4CBA-8CF5-F7BFBEA885D5}" dt="2025-10-14T13:55:41.516" v="6" actId="114"/>
        <pc:sldMasterMkLst>
          <pc:docMk/>
          <pc:sldMasterMk cId="1337350340" sldId="2147483661"/>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795FE-74CB-51C2-1609-277E50565F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2DA9C-1238-672B-6C36-0748F2F438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D571A0-3296-BEBA-C61A-40A1704DF5F7}"/>
              </a:ext>
            </a:extLst>
          </p:cNvPr>
          <p:cNvSpPr>
            <a:spLocks noGrp="1"/>
          </p:cNvSpPr>
          <p:nvPr>
            <p:ph type="body" idx="1"/>
          </p:nvPr>
        </p:nvSpPr>
        <p:spPr/>
        <p:txBody>
          <a:bodyPr/>
          <a:lstStyle/>
          <a:p>
            <a:r>
              <a:rPr lang="en-US" dirty="0"/>
              <a:t>Explain the IP code system (first digit = solids, second = water). Relate to bathroom zones or garden sockets. </a:t>
            </a:r>
          </a:p>
          <a:p>
            <a:r>
              <a:rPr lang="en-US" dirty="0"/>
              <a:t>https://</a:t>
            </a:r>
            <a:r>
              <a:rPr lang="en-US" dirty="0" err="1"/>
              <a:t>uk.rs-online.com</a:t>
            </a:r>
            <a:r>
              <a:rPr lang="en-US" dirty="0"/>
              <a:t>/web/content/discovery/ideas-and-advice/</a:t>
            </a:r>
            <a:r>
              <a:rPr lang="en-US" dirty="0" err="1"/>
              <a:t>ip</a:t>
            </a:r>
            <a:r>
              <a:rPr lang="en-US" dirty="0"/>
              <a:t>-ratings</a:t>
            </a:r>
          </a:p>
          <a:p>
            <a:r>
              <a:rPr lang="en-US" dirty="0"/>
              <a:t>https://</a:t>
            </a:r>
            <a:r>
              <a:rPr lang="en-US" dirty="0" err="1"/>
              <a:t>www.iec.ch</a:t>
            </a:r>
            <a:r>
              <a:rPr lang="en-US" dirty="0"/>
              <a:t>/</a:t>
            </a:r>
            <a:r>
              <a:rPr lang="en-US" dirty="0" err="1"/>
              <a:t>ip</a:t>
            </a:r>
            <a:r>
              <a:rPr lang="en-US" dirty="0"/>
              <a:t>-ratings</a:t>
            </a:r>
          </a:p>
          <a:p>
            <a:r>
              <a:rPr lang="en-US" dirty="0"/>
              <a:t>IP (Ingress Protection) ratings are essential for selecting components that can withstand the environmental hazards of dust and water. These ratings ensure safety, reliability, and longevity, especially in challenging locations.</a:t>
            </a:r>
          </a:p>
          <a:p>
            <a:endParaRPr lang="en-US" dirty="0"/>
          </a:p>
          <a:p>
            <a:r>
              <a:rPr lang="en-US" dirty="0"/>
              <a:t>Regulation 522.3 Requires appropriate protection from external influences like moisture</a:t>
            </a:r>
          </a:p>
          <a:p>
            <a:r>
              <a:rPr lang="en-US" dirty="0"/>
              <a:t>Also supports Regulation 512.2 external influences</a:t>
            </a:r>
          </a:p>
          <a:p>
            <a:r>
              <a:rPr lang="en-US" dirty="0"/>
              <a:t>Common examples to use in delivery:</a:t>
            </a:r>
          </a:p>
          <a:p>
            <a:r>
              <a:rPr lang="en-US" dirty="0"/>
              <a:t>IP20 socket in a dry lounge is acceptable, but not in a utility room with risk of splashing from a dog wash station.</a:t>
            </a:r>
          </a:p>
          <a:p>
            <a:r>
              <a:rPr lang="en-US" dirty="0"/>
              <a:t>IP44 for bathroom zones 2 or outdoor areas with a cover.</a:t>
            </a:r>
          </a:p>
          <a:p>
            <a:r>
              <a:rPr lang="en-US" dirty="0"/>
              <a:t>IP65/IP66 for garden sockets, garage lighting, car parks, or food processing areas with hose-down cleaning.</a:t>
            </a:r>
          </a:p>
          <a:p>
            <a:r>
              <a:rPr lang="en-US" dirty="0"/>
              <a:t>Consider questioning:</a:t>
            </a:r>
          </a:p>
          <a:p>
            <a:r>
              <a:rPr lang="en-US" dirty="0"/>
              <a:t>“What would happen if an IP20 fitting was installed in a barn?”</a:t>
            </a:r>
          </a:p>
          <a:p>
            <a:r>
              <a:rPr lang="en-US" dirty="0"/>
              <a:t>“What minimum IP rating would you choose for a socket on an external wall?”</a:t>
            </a:r>
          </a:p>
        </p:txBody>
      </p:sp>
      <p:sp>
        <p:nvSpPr>
          <p:cNvPr id="4" name="Slide Number Placeholder 3">
            <a:extLst>
              <a:ext uri="{FF2B5EF4-FFF2-40B4-BE49-F238E27FC236}">
                <a16:creationId xmlns:a16="http://schemas.microsoft.com/office/drawing/2014/main" id="{FBB7D528-943F-8E4B-0951-7B1C9E1D5543}"/>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888679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77DA4-50F5-9C79-40D5-A3F769753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B14477-6068-1019-98BF-BA5A33C911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C1A4AF-6347-E7E5-0E7F-EE05FDA217AC}"/>
              </a:ext>
            </a:extLst>
          </p:cNvPr>
          <p:cNvSpPr>
            <a:spLocks noGrp="1"/>
          </p:cNvSpPr>
          <p:nvPr>
            <p:ph type="body" idx="1"/>
          </p:nvPr>
        </p:nvSpPr>
        <p:spPr/>
        <p:txBody>
          <a:bodyPr/>
          <a:lstStyle/>
          <a:p>
            <a:r>
              <a:rPr lang="en-GB" sz="1200" b="0" i="0" u="none" strike="noStrike" kern="1200" dirty="0">
                <a:solidFill>
                  <a:schemeClr val="tx1"/>
                </a:solidFill>
                <a:effectLst/>
                <a:latin typeface="Arial" charset="0"/>
                <a:ea typeface="ＭＳ Ｐゴシック" charset="-128"/>
                <a:cs typeface="ＭＳ Ｐゴシック" charset="-128"/>
              </a:rPr>
              <a:t>Components must be selected based on the temperature range they will encounter during operation and installation. Extreme heat or cold can damage or alter materials and electrical properties, potentially leading to unsafe conditions.</a:t>
            </a:r>
          </a:p>
          <a:p>
            <a:r>
              <a:rPr lang="en-GB" sz="1200" b="0" i="0" u="none" strike="noStrike" kern="1200" dirty="0">
                <a:solidFill>
                  <a:schemeClr val="tx1"/>
                </a:solidFill>
                <a:effectLst/>
                <a:latin typeface="Arial" charset="0"/>
                <a:ea typeface="ＭＳ Ｐゴシック" charset="-128"/>
                <a:cs typeface="ＭＳ Ｐゴシック" charset="-128"/>
              </a:rPr>
              <a:t>IET GN1 (Selection &amp; Erection) and GN7 (Special Locations) provide guidance on installing in heat-exposed or cold environments.</a:t>
            </a:r>
          </a:p>
          <a:p>
            <a:r>
              <a:rPr lang="en-GB" sz="1200" b="0" i="0" u="none" strike="noStrike" kern="1200" dirty="0">
                <a:solidFill>
                  <a:schemeClr val="tx1"/>
                </a:solidFill>
                <a:effectLst/>
                <a:latin typeface="Arial" charset="0"/>
                <a:ea typeface="ＭＳ Ｐゴシック" charset="-128"/>
                <a:cs typeface="ＭＳ Ｐゴシック" charset="-128"/>
              </a:rPr>
              <a:t>Show learners degraded PVC cables (e.g. sun-damaged insulation or melted near cooker hobs).</a:t>
            </a:r>
          </a:p>
          <a:p>
            <a:r>
              <a:rPr lang="en-GB" sz="1200" b="0" i="0" u="none" strike="noStrike" kern="1200" dirty="0">
                <a:solidFill>
                  <a:schemeClr val="tx1"/>
                </a:solidFill>
                <a:effectLst/>
                <a:latin typeface="Arial" charset="0"/>
                <a:ea typeface="ＭＳ Ｐゴシック" charset="-128"/>
                <a:cs typeface="ＭＳ Ｐゴシック" charset="-128"/>
              </a:rPr>
              <a:t>Demonstrate the difference between ambient temperature (surrounding air temp) and operating temperature (heat generated during use).</a:t>
            </a:r>
          </a:p>
          <a:p>
            <a:r>
              <a:rPr lang="en-GB" sz="1200" b="0" i="0" u="none" strike="noStrike" kern="1200" dirty="0">
                <a:solidFill>
                  <a:schemeClr val="tx1"/>
                </a:solidFill>
                <a:effectLst/>
                <a:latin typeface="Arial" charset="0"/>
                <a:ea typeface="ＭＳ Ｐゴシック" charset="-128"/>
                <a:cs typeface="ＭＳ Ｐゴシック" charset="-128"/>
              </a:rPr>
              <a:t>Discuss how cold can lead to brittle plastics or condensation in metal enclosures, especially in garages or external sheds.</a:t>
            </a:r>
          </a:p>
          <a:p>
            <a:r>
              <a:rPr lang="en-US" dirty="0"/>
              <a:t>Demonstrate components that have been near a heat source which have degraded.</a:t>
            </a:r>
          </a:p>
          <a:p>
            <a:r>
              <a:rPr lang="en-US" dirty="0"/>
              <a:t>Demonstrate PVC that has been in contact with UV rays, showing how it degrades the material.</a:t>
            </a:r>
          </a:p>
          <a:p>
            <a:r>
              <a:rPr lang="en-US" dirty="0"/>
              <a:t>Highlight “ambient” vs “operating” temp.</a:t>
            </a:r>
          </a:p>
        </p:txBody>
      </p:sp>
      <p:sp>
        <p:nvSpPr>
          <p:cNvPr id="4" name="Slide Number Placeholder 3">
            <a:extLst>
              <a:ext uri="{FF2B5EF4-FFF2-40B4-BE49-F238E27FC236}">
                <a16:creationId xmlns:a16="http://schemas.microsoft.com/office/drawing/2014/main" id="{035ACA7B-A22F-0596-A53F-21B2381B9919}"/>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1765008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0C2DD-2432-0FAC-9AAC-DC566C40AB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33149B-6023-F4D9-E755-D7CE191096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C4D778-74F6-CBCF-A0E3-04797B574776}"/>
              </a:ext>
            </a:extLst>
          </p:cNvPr>
          <p:cNvSpPr>
            <a:spLocks noGrp="1"/>
          </p:cNvSpPr>
          <p:nvPr>
            <p:ph type="body" idx="1"/>
          </p:nvPr>
        </p:nvSpPr>
        <p:spPr/>
        <p:txBody>
          <a:bodyPr/>
          <a:lstStyle/>
          <a:p>
            <a:r>
              <a:rPr lang="en-US" dirty="0"/>
              <a:t>This slide focuses on ensuring electrical components are physically secure and protected against mechanical damage in environments where knocks, impacts, vibration, or tampering may occur. Mounting methods and protective construction play a key role in system safety and durability.</a:t>
            </a:r>
          </a:p>
          <a:p>
            <a:endParaRPr lang="en-US" dirty="0"/>
          </a:p>
          <a:p>
            <a:r>
              <a:rPr lang="en-US" dirty="0"/>
              <a:t>BS 7671 Regulation 522.8 — requires that wiring systems and equipment are installed so they are not subject to mechanical damage.</a:t>
            </a:r>
          </a:p>
          <a:p>
            <a:r>
              <a:rPr lang="en-US" dirty="0"/>
              <a:t>Fixings, supports and mounting should resist the intended load, vibrations, and accidental contact.</a:t>
            </a:r>
          </a:p>
          <a:p>
            <a:endParaRPr lang="en-US" dirty="0"/>
          </a:p>
          <a:p>
            <a:endParaRPr lang="en-US" dirty="0"/>
          </a:p>
          <a:p>
            <a:r>
              <a:rPr lang="en-US" dirty="0"/>
              <a:t>Contrast surface vs flush mounting:</a:t>
            </a:r>
          </a:p>
          <a:p>
            <a:r>
              <a:rPr lang="en-US" dirty="0"/>
              <a:t>"When would you want easy access (surface), and when is protection or appearance more important (flush)?"</a:t>
            </a:r>
          </a:p>
          <a:p>
            <a:r>
              <a:rPr lang="en-US" dirty="0"/>
              <a:t>Discuss the use of metal-clad vs plastic:</a:t>
            </a:r>
          </a:p>
          <a:p>
            <a:r>
              <a:rPr lang="en-US" dirty="0"/>
              <a:t>Metal = stronger, impact-resistant (e.g., workshops); plastic = safer around electrics but weaker.</a:t>
            </a:r>
          </a:p>
          <a:p>
            <a:r>
              <a:rPr lang="en-US" dirty="0"/>
              <a:t>Demonstrate typical mounting failures:</a:t>
            </a:r>
          </a:p>
          <a:p>
            <a:r>
              <a:rPr lang="en-US" dirty="0"/>
              <a:t>Loose sockets, cracked boxes, or wall plugs pulled out due to overloading or wrong fixings.</a:t>
            </a:r>
          </a:p>
        </p:txBody>
      </p:sp>
      <p:sp>
        <p:nvSpPr>
          <p:cNvPr id="4" name="Slide Number Placeholder 3">
            <a:extLst>
              <a:ext uri="{FF2B5EF4-FFF2-40B4-BE49-F238E27FC236}">
                <a16:creationId xmlns:a16="http://schemas.microsoft.com/office/drawing/2014/main" id="{9C380517-151F-9087-23BD-EC495C84E7D1}"/>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4274990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06DA2-DEF8-8266-BA21-562F633895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4C87E4-DE56-577C-AEC1-9B8020D44A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25920E-D7C2-5B2C-4471-CF0462E5064F}"/>
              </a:ext>
            </a:extLst>
          </p:cNvPr>
          <p:cNvSpPr>
            <a:spLocks noGrp="1"/>
          </p:cNvSpPr>
          <p:nvPr>
            <p:ph type="body" idx="1"/>
          </p:nvPr>
        </p:nvSpPr>
        <p:spPr/>
        <p:txBody>
          <a:bodyPr/>
          <a:lstStyle/>
          <a:p>
            <a:r>
              <a:rPr lang="en-US" dirty="0"/>
              <a:t>In environments where there is a higher risk of fire, chemical corrosion, or toxic smoke, components must be chosen to resist these hazards. This supports safety in escape routes and high-risk areas such as plant rooms, data </a:t>
            </a:r>
            <a:r>
              <a:rPr lang="en-US" dirty="0" err="1"/>
              <a:t>centres</a:t>
            </a:r>
            <a:r>
              <a:rPr lang="en-US" dirty="0"/>
              <a:t>, or kitchens.</a:t>
            </a:r>
          </a:p>
          <a:p>
            <a:endParaRPr lang="en-US" dirty="0"/>
          </a:p>
          <a:p>
            <a:endParaRPr lang="en-US" dirty="0"/>
          </a:p>
          <a:p>
            <a:r>
              <a:rPr lang="en-US" dirty="0"/>
              <a:t>BS 7671 Section 422: Protective measures where there is a risk of fire.</a:t>
            </a:r>
          </a:p>
          <a:p>
            <a:r>
              <a:rPr lang="en-US" dirty="0"/>
              <a:t>BS 8519: Application of fire-resistant power and control cable systems.</a:t>
            </a:r>
          </a:p>
          <a:p>
            <a:r>
              <a:rPr lang="en-US" dirty="0"/>
              <a:t>Guidance Note 1 (Design): Specifies material choices for particular environmental and fire risks.</a:t>
            </a:r>
          </a:p>
          <a:p>
            <a:endParaRPr lang="en-US" dirty="0"/>
          </a:p>
          <a:p>
            <a:r>
              <a:rPr lang="en-US" dirty="0"/>
              <a:t>Introduce the role of FP-rated components (e.g. FP200 Gold cable, fire-rated junction boxes) in emergency circuits like fire alarms or smoke extraction systems.</a:t>
            </a:r>
          </a:p>
          <a:p>
            <a:r>
              <a:rPr lang="en-US" dirty="0"/>
              <a:t>Explain LSZH (Low Smoke Zero Halogen): Reduces toxic smoke if the component burns. Commonly required in public buildings and confined spaces like train stations or tunnels.</a:t>
            </a:r>
          </a:p>
          <a:p>
            <a:r>
              <a:rPr lang="en-US" dirty="0"/>
              <a:t>Compare materials: Standard PVC vs LSZH vs metal vs heat-resistant plastics.</a:t>
            </a:r>
          </a:p>
          <a:p>
            <a:r>
              <a:rPr lang="en-US" dirty="0"/>
              <a:t>Suggested questions to learners:</a:t>
            </a:r>
          </a:p>
          <a:p>
            <a:endParaRPr lang="en-US" dirty="0"/>
          </a:p>
          <a:p>
            <a:r>
              <a:rPr lang="en-US" dirty="0"/>
              <a:t>“What might happen if you use PVC </a:t>
            </a:r>
            <a:r>
              <a:rPr lang="en-US" dirty="0" err="1"/>
              <a:t>trunking</a:t>
            </a:r>
            <a:r>
              <a:rPr lang="en-US" dirty="0"/>
              <a:t> in a corridor that's a fire escape route?”</a:t>
            </a:r>
          </a:p>
          <a:p>
            <a:r>
              <a:rPr lang="en-US" dirty="0"/>
              <a:t>“Why is LSZH used in data </a:t>
            </a:r>
            <a:r>
              <a:rPr lang="en-US" dirty="0" err="1"/>
              <a:t>centres</a:t>
            </a:r>
            <a:r>
              <a:rPr lang="en-US" dirty="0"/>
              <a:t> or hospitals?”</a:t>
            </a:r>
          </a:p>
        </p:txBody>
      </p:sp>
      <p:sp>
        <p:nvSpPr>
          <p:cNvPr id="4" name="Slide Number Placeholder 3">
            <a:extLst>
              <a:ext uri="{FF2B5EF4-FFF2-40B4-BE49-F238E27FC236}">
                <a16:creationId xmlns:a16="http://schemas.microsoft.com/office/drawing/2014/main" id="{3831DD0F-24AC-9ECB-7521-698DF6997710}"/>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1131879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43AB5-D94B-9655-E945-AA6EC9477B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7EE7D8-765B-9313-95A2-B6C1912CD7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778C7D-594B-40F5-9BFC-6FAE2FF00CFD}"/>
              </a:ext>
            </a:extLst>
          </p:cNvPr>
          <p:cNvSpPr>
            <a:spLocks noGrp="1"/>
          </p:cNvSpPr>
          <p:nvPr>
            <p:ph type="body" idx="1"/>
          </p:nvPr>
        </p:nvSpPr>
        <p:spPr/>
        <p:txBody>
          <a:bodyPr/>
          <a:lstStyle/>
          <a:p>
            <a:r>
              <a:rPr lang="en-GB" sz="1200" b="0" i="0" u="none" strike="noStrike" kern="1200" dirty="0">
                <a:solidFill>
                  <a:schemeClr val="tx1"/>
                </a:solidFill>
                <a:effectLst/>
                <a:latin typeface="Arial" charset="0"/>
                <a:ea typeface="ＭＳ Ｐゴシック" charset="-128"/>
                <a:cs typeface="ＭＳ Ｐゴシック" charset="-128"/>
              </a:rPr>
              <a:t>Electrical accessories (sockets, switches, isolators, control devices) must be chosen to suit environmental, mechanical, and operational demands. In demanding locations, durability, ingress protection, safety, and tamper resistance become critical.</a:t>
            </a:r>
          </a:p>
          <a:p>
            <a:endParaRPr lang="en-GB" sz="1200" b="0" i="0" u="none" strike="noStrike" kern="1200" dirty="0">
              <a:solidFill>
                <a:schemeClr val="tx1"/>
              </a:solidFill>
              <a:effectLst/>
              <a:latin typeface="Arial" charset="0"/>
              <a:ea typeface="ＭＳ Ｐゴシック" charset="-128"/>
              <a:cs typeface="ＭＳ Ｐゴシック" charset="-128"/>
            </a:endParaRPr>
          </a:p>
          <a:p>
            <a:endParaRPr lang="en-GB" sz="1200" b="0" i="0" u="none" strike="noStrike" kern="1200" dirty="0">
              <a:solidFill>
                <a:schemeClr val="tx1"/>
              </a:solidFill>
              <a:effectLst/>
              <a:latin typeface="Arial" charset="0"/>
              <a:ea typeface="ＭＳ Ｐゴシック" charset="-128"/>
              <a:cs typeface="ＭＳ Ｐゴシック" charset="-128"/>
            </a:endParaRPr>
          </a:p>
          <a:p>
            <a:r>
              <a:rPr lang="en-GB" sz="1200" b="0" i="0" u="none" strike="noStrike" kern="1200" dirty="0">
                <a:solidFill>
                  <a:schemeClr val="tx1"/>
                </a:solidFill>
                <a:effectLst/>
                <a:latin typeface="Arial" charset="0"/>
                <a:ea typeface="ＭＳ Ｐゴシック" charset="-128"/>
                <a:cs typeface="ＭＳ Ｐゴシック" charset="-128"/>
              </a:rPr>
              <a:t>Contrast domestic accessories with industrial/commercial equivalents.</a:t>
            </a:r>
          </a:p>
          <a:p>
            <a:r>
              <a:rPr lang="en-GB" sz="1200" b="0" i="0" u="none" strike="noStrike" kern="1200" dirty="0">
                <a:solidFill>
                  <a:schemeClr val="tx1"/>
                </a:solidFill>
                <a:effectLst/>
                <a:latin typeface="Arial" charset="0"/>
                <a:ea typeface="ＭＳ Ｐゴシック" charset="-128"/>
                <a:cs typeface="ＭＳ Ｐゴシック" charset="-128"/>
              </a:rPr>
              <a:t>Emphasise how failure to select appropriate accessories can result in unsafe conditions, frequent replacement, or non-compliance.</a:t>
            </a:r>
          </a:p>
          <a:p>
            <a:r>
              <a:rPr lang="en-GB" sz="1200" b="0" i="0" u="none" strike="noStrike" kern="1200" dirty="0">
                <a:solidFill>
                  <a:schemeClr val="tx1"/>
                </a:solidFill>
                <a:effectLst/>
                <a:latin typeface="Arial" charset="0"/>
                <a:ea typeface="ＭＳ Ｐゴシック" charset="-128"/>
                <a:cs typeface="ＭＳ Ｐゴシック" charset="-128"/>
              </a:rPr>
              <a:t>Examples to expand on:</a:t>
            </a:r>
          </a:p>
          <a:p>
            <a:endParaRPr lang="en-GB" sz="1200" b="0" i="0" u="none" strike="noStrike" kern="1200" dirty="0">
              <a:solidFill>
                <a:schemeClr val="tx1"/>
              </a:solidFill>
              <a:effectLst/>
              <a:latin typeface="Arial" charset="0"/>
              <a:ea typeface="ＭＳ Ｐゴシック" charset="-128"/>
              <a:cs typeface="ＭＳ Ｐゴシック" charset="-128"/>
            </a:endParaRPr>
          </a:p>
          <a:p>
            <a:r>
              <a:rPr lang="en-GB" sz="1200" b="0" i="0" u="none" strike="noStrike" kern="1200" dirty="0">
                <a:solidFill>
                  <a:schemeClr val="tx1"/>
                </a:solidFill>
                <a:effectLst/>
                <a:latin typeface="Arial" charset="0"/>
                <a:ea typeface="ＭＳ Ｐゴシック" charset="-128"/>
                <a:cs typeface="ＭＳ Ｐゴシック" charset="-128"/>
              </a:rPr>
              <a:t>Metal-clad switches: Durable and impact-resistant, suited for workshops and garages.</a:t>
            </a:r>
          </a:p>
          <a:p>
            <a:r>
              <a:rPr lang="en-GB" sz="1200" b="0" i="0" u="none" strike="noStrike" kern="1200" dirty="0">
                <a:solidFill>
                  <a:schemeClr val="tx1"/>
                </a:solidFill>
                <a:effectLst/>
                <a:latin typeface="Arial" charset="0"/>
                <a:ea typeface="ＭＳ Ｐゴシック" charset="-128"/>
                <a:cs typeface="ＭＳ Ｐゴシック" charset="-128"/>
              </a:rPr>
              <a:t>Weatherproof accessories: IP66-rated sockets ideal for outdoor use or washdown areas.</a:t>
            </a:r>
          </a:p>
          <a:p>
            <a:r>
              <a:rPr lang="en-GB" sz="1200" b="0" i="0" u="none" strike="noStrike" kern="1200" dirty="0">
                <a:solidFill>
                  <a:schemeClr val="tx1"/>
                </a:solidFill>
                <a:effectLst/>
                <a:latin typeface="Arial" charset="0"/>
                <a:ea typeface="ＭＳ Ｐゴシック" charset="-128"/>
                <a:cs typeface="ＭＳ Ｐゴシック" charset="-128"/>
              </a:rPr>
              <a:t>Tamper-proof accessories: Public restrooms, train stations, and schools often use vandal-resistant fittings.</a:t>
            </a:r>
          </a:p>
          <a:p>
            <a:r>
              <a:rPr lang="en-GB" sz="1200" b="0" i="0" u="none" strike="noStrike" kern="1200" dirty="0">
                <a:solidFill>
                  <a:schemeClr val="tx1"/>
                </a:solidFill>
                <a:effectLst/>
                <a:latin typeface="Arial" charset="0"/>
                <a:ea typeface="ＭＳ Ｐゴシック" charset="-128"/>
                <a:cs typeface="ＭＳ Ｐゴシック" charset="-128"/>
              </a:rPr>
              <a:t>Lockable isolators: Used during planned maintenance or where accidental energisation poses a risk (e.g. rooftop AHUs or plant areas).</a:t>
            </a:r>
            <a:endParaRPr lang="en-US" dirty="0"/>
          </a:p>
        </p:txBody>
      </p:sp>
      <p:sp>
        <p:nvSpPr>
          <p:cNvPr id="4" name="Slide Number Placeholder 3">
            <a:extLst>
              <a:ext uri="{FF2B5EF4-FFF2-40B4-BE49-F238E27FC236}">
                <a16:creationId xmlns:a16="http://schemas.microsoft.com/office/drawing/2014/main" id="{991DCA22-F847-F138-F6B8-542E23BA9BAF}"/>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2905647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6D616-5895-0F66-E178-6B627AAA37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BE9A5-C520-51C6-CF44-7A093308F4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D69765-BED2-1BE5-128E-F21251BA3853}"/>
              </a:ext>
            </a:extLst>
          </p:cNvPr>
          <p:cNvSpPr>
            <a:spLocks noGrp="1"/>
          </p:cNvSpPr>
          <p:nvPr>
            <p:ph type="body" idx="1"/>
          </p:nvPr>
        </p:nvSpPr>
        <p:spPr/>
        <p:txBody>
          <a:bodyPr/>
          <a:lstStyle/>
          <a:p>
            <a:r>
              <a:rPr lang="en-US" dirty="0"/>
              <a:t>Components must be selected to match the mounting system in use—failure to do so can lead to poor fitment, unsafe connections, or non-compliance with BS 7671 Reg. 526.1, which states all connections must be “sound and reliable.”</a:t>
            </a:r>
          </a:p>
          <a:p>
            <a:endParaRPr lang="en-US" dirty="0"/>
          </a:p>
          <a:p>
            <a:r>
              <a:rPr lang="en-US" dirty="0"/>
              <a:t>Break down for learners:</a:t>
            </a:r>
          </a:p>
          <a:p>
            <a:endParaRPr lang="en-US" dirty="0"/>
          </a:p>
          <a:p>
            <a:r>
              <a:rPr lang="en-US" dirty="0"/>
              <a:t>Back box compatibility:</a:t>
            </a:r>
          </a:p>
          <a:p>
            <a:r>
              <a:rPr lang="en-US" dirty="0"/>
              <a:t>A switch or socket that doesn’t align with the wall box (e.g. overhangs, doesn’t screw flush) may cause strain or fail to meet IP ratings.</a:t>
            </a:r>
          </a:p>
          <a:p>
            <a:r>
              <a:rPr lang="en-US" dirty="0"/>
              <a:t>DIN-rail fittings:</a:t>
            </a:r>
          </a:p>
          <a:p>
            <a:r>
              <a:rPr lang="en-US" dirty="0"/>
              <a:t>Most consumer units and distribution boards are based on DIN rail. MCBs, RCBOs, AFDDs, etc., must match the busbar profile and slot in correctly. Show an MCB that doesn’t align or clips loosely as an example of incompatibility.</a:t>
            </a:r>
          </a:p>
          <a:p>
            <a:endParaRPr lang="en-US" dirty="0"/>
          </a:p>
          <a:p>
            <a:r>
              <a:rPr lang="en-US" dirty="0"/>
              <a:t>Show a mismatched MCB that doesn’t engage with the busbar.</a:t>
            </a:r>
          </a:p>
          <a:p>
            <a:r>
              <a:rPr lang="en-US" dirty="0"/>
              <a:t>Show a socket that overhangs a surface box, leaving exposed gaps.</a:t>
            </a:r>
          </a:p>
        </p:txBody>
      </p:sp>
      <p:sp>
        <p:nvSpPr>
          <p:cNvPr id="4" name="Slide Number Placeholder 3">
            <a:extLst>
              <a:ext uri="{FF2B5EF4-FFF2-40B4-BE49-F238E27FC236}">
                <a16:creationId xmlns:a16="http://schemas.microsoft.com/office/drawing/2014/main" id="{A2786A11-55C8-8151-124F-8DCEC0643E84}"/>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2651649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71D47-1568-4BD4-2198-C3224AEEF6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64A9F8-2B6A-A3DB-9C2E-30820DEFE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6D33C7-7975-8AB5-33A7-F0C3EB8A42D2}"/>
              </a:ext>
            </a:extLst>
          </p:cNvPr>
          <p:cNvSpPr>
            <a:spLocks noGrp="1"/>
          </p:cNvSpPr>
          <p:nvPr>
            <p:ph type="body" idx="1"/>
          </p:nvPr>
        </p:nvSpPr>
        <p:spPr/>
        <p:txBody>
          <a:bodyPr/>
          <a:lstStyle/>
          <a:p>
            <a:r>
              <a:rPr lang="en-US" dirty="0"/>
              <a:t>Accurate labelling is essential for safety during inspection, testing, maintenance, and emergency shutdowns. Clear circuit identification reduces fault-finding time, ensures correct device operation, and fulfils legal obligations under BS 7671</a:t>
            </a:r>
          </a:p>
        </p:txBody>
      </p:sp>
      <p:sp>
        <p:nvSpPr>
          <p:cNvPr id="4" name="Slide Number Placeholder 3">
            <a:extLst>
              <a:ext uri="{FF2B5EF4-FFF2-40B4-BE49-F238E27FC236}">
                <a16:creationId xmlns:a16="http://schemas.microsoft.com/office/drawing/2014/main" id="{0DB162EF-BA1D-0326-9656-4C633556B18E}"/>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3947668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78FA1-47AD-B62A-19F9-959FE524A0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4E66FD-6694-BEA2-7267-739C55E8E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440712-28AF-7B16-8D7F-794AFAD183E3}"/>
              </a:ext>
            </a:extLst>
          </p:cNvPr>
          <p:cNvSpPr>
            <a:spLocks noGrp="1"/>
          </p:cNvSpPr>
          <p:nvPr>
            <p:ph type="body" idx="1"/>
          </p:nvPr>
        </p:nvSpPr>
        <p:spPr/>
        <p:txBody>
          <a:bodyPr/>
          <a:lstStyle/>
          <a:p>
            <a:r>
              <a:rPr lang="en-US" dirty="0"/>
              <a:t>Use examples from real installations (e.g. sockets behind kitchen appliances or boards inside wardrobes). Ask learners where they've seen inaccessible equipment.</a:t>
            </a:r>
          </a:p>
        </p:txBody>
      </p:sp>
      <p:sp>
        <p:nvSpPr>
          <p:cNvPr id="4" name="Slide Number Placeholder 3">
            <a:extLst>
              <a:ext uri="{FF2B5EF4-FFF2-40B4-BE49-F238E27FC236}">
                <a16:creationId xmlns:a16="http://schemas.microsoft.com/office/drawing/2014/main" id="{D84A358D-8086-149E-8988-234E4F9C2A30}"/>
              </a:ext>
            </a:extLst>
          </p:cNvPr>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4236670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72CAC-6002-5B0E-C682-59E69A0BF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95B925-95AB-C893-AA25-E08A1FC104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F3F02-F172-AD1A-825B-44B4D33C8DC5}"/>
              </a:ext>
            </a:extLst>
          </p:cNvPr>
          <p:cNvSpPr>
            <a:spLocks noGrp="1"/>
          </p:cNvSpPr>
          <p:nvPr>
            <p:ph type="body" idx="1"/>
          </p:nvPr>
        </p:nvSpPr>
        <p:spPr/>
        <p:txBody>
          <a:bodyPr/>
          <a:lstStyle/>
          <a:p>
            <a:r>
              <a:rPr lang="en-US" dirty="0"/>
              <a:t>Explain the link between grouping and derating factors (see BS7671 Tables 4C1/4C2). Discuss proper layout of boards to avoid cramming circuits side by side.</a:t>
            </a:r>
          </a:p>
          <a:p>
            <a:r>
              <a:rPr lang="en-US" dirty="0"/>
              <a:t>BS 7671 Reg. 523.7 and 536.4.202</a:t>
            </a:r>
          </a:p>
          <a:p>
            <a:endParaRPr lang="en-US" dirty="0"/>
          </a:p>
        </p:txBody>
      </p:sp>
      <p:sp>
        <p:nvSpPr>
          <p:cNvPr id="4" name="Slide Number Placeholder 3">
            <a:extLst>
              <a:ext uri="{FF2B5EF4-FFF2-40B4-BE49-F238E27FC236}">
                <a16:creationId xmlns:a16="http://schemas.microsoft.com/office/drawing/2014/main" id="{D18AC71E-E430-D4D9-45D6-09F08DEBF3D4}"/>
              </a:ext>
            </a:extLst>
          </p:cNvPr>
          <p:cNvSpPr>
            <a:spLocks noGrp="1"/>
          </p:cNvSpPr>
          <p:nvPr>
            <p:ph type="sldNum" sz="quarter" idx="5"/>
          </p:nvPr>
        </p:nvSpPr>
        <p:spPr/>
        <p:txBody>
          <a:bodyPr/>
          <a:lstStyle/>
          <a:p>
            <a:fld id="{1D847933-502B-D146-9428-3DDD196AD935}" type="slidenum">
              <a:rPr lang="en-GB" smtClean="0"/>
              <a:pPr/>
              <a:t>18</a:t>
            </a:fld>
            <a:endParaRPr lang="en-GB"/>
          </a:p>
        </p:txBody>
      </p:sp>
    </p:spTree>
    <p:extLst>
      <p:ext uri="{BB962C8B-B14F-4D97-AF65-F5344CB8AC3E}">
        <p14:creationId xmlns:p14="http://schemas.microsoft.com/office/powerpoint/2010/main" val="34832674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FF0F1-3B84-5EAE-8602-25C9030635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ECFBF6-B96E-F342-11AE-835A08F407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73B0FE-CBC3-4797-5F62-4ACA5DB439AD}"/>
              </a:ext>
            </a:extLst>
          </p:cNvPr>
          <p:cNvSpPr>
            <a:spLocks noGrp="1"/>
          </p:cNvSpPr>
          <p:nvPr>
            <p:ph type="body" idx="1"/>
          </p:nvPr>
        </p:nvSpPr>
        <p:spPr/>
        <p:txBody>
          <a:bodyPr/>
          <a:lstStyle/>
          <a:p>
            <a:r>
              <a:rPr lang="en-US" dirty="0"/>
              <a:t>Segregating different circuit types is essential for both electrical safety and signal integrity. Mains circuits can introduce electromagnetic interference (EMI) to sensitive data or safety-critical ELV systems (e.g. fire alarms).</a:t>
            </a:r>
          </a:p>
          <a:p>
            <a:r>
              <a:rPr lang="en-US" dirty="0"/>
              <a:t>BS 7671 Regulation 528 outlines how segregation must be achieved: by spacing, barriers, or insulation.</a:t>
            </a:r>
          </a:p>
        </p:txBody>
      </p:sp>
      <p:sp>
        <p:nvSpPr>
          <p:cNvPr id="4" name="Slide Number Placeholder 3">
            <a:extLst>
              <a:ext uri="{FF2B5EF4-FFF2-40B4-BE49-F238E27FC236}">
                <a16:creationId xmlns:a16="http://schemas.microsoft.com/office/drawing/2014/main" id="{9761125B-6A26-F5A3-9BA6-BDFF4141C6A4}"/>
              </a:ext>
            </a:extLst>
          </p:cNvPr>
          <p:cNvSpPr>
            <a:spLocks noGrp="1"/>
          </p:cNvSpPr>
          <p:nvPr>
            <p:ph type="sldNum" sz="quarter" idx="5"/>
          </p:nvPr>
        </p:nvSpPr>
        <p:spPr/>
        <p:txBody>
          <a:bodyPr/>
          <a:lstStyle/>
          <a:p>
            <a:fld id="{1D847933-502B-D146-9428-3DDD196AD935}" type="slidenum">
              <a:rPr lang="en-GB" smtClean="0"/>
              <a:pPr/>
              <a:t>19</a:t>
            </a:fld>
            <a:endParaRPr lang="en-GB"/>
          </a:p>
        </p:txBody>
      </p:sp>
    </p:spTree>
    <p:extLst>
      <p:ext uri="{BB962C8B-B14F-4D97-AF65-F5344CB8AC3E}">
        <p14:creationId xmlns:p14="http://schemas.microsoft.com/office/powerpoint/2010/main" val="84236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ea typeface="ＭＳ Ｐゴシック"/>
                <a:cs typeface="Arial"/>
              </a:rPr>
              <a:t>Introduce this learning outcome as a continuation of K1.8. </a:t>
            </a:r>
            <a:r>
              <a:rPr lang="en-US" dirty="0" err="1">
                <a:latin typeface="Arial"/>
                <a:ea typeface="ＭＳ Ｐゴシック"/>
                <a:cs typeface="Arial"/>
              </a:rPr>
              <a:t>Emphasise</a:t>
            </a:r>
            <a:r>
              <a:rPr lang="en-US" dirty="0">
                <a:latin typeface="Arial"/>
                <a:ea typeface="ＭＳ Ｐゴシック"/>
                <a:cs typeface="Arial"/>
              </a:rPr>
              <a:t> that this section is regarding what is installed in or around the wiring systems covered in the previous section</a:t>
            </a:r>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D7742-B30F-E3A5-1B51-FF79DB2EDF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E21A32-196E-3793-D640-DDB73C3A99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068298-4985-1ACA-0D05-A0E96529CD88}"/>
              </a:ext>
            </a:extLst>
          </p:cNvPr>
          <p:cNvSpPr>
            <a:spLocks noGrp="1"/>
          </p:cNvSpPr>
          <p:nvPr>
            <p:ph type="body" idx="1"/>
          </p:nvPr>
        </p:nvSpPr>
        <p:spPr/>
        <p:txBody>
          <a:bodyPr/>
          <a:lstStyle/>
          <a:p>
            <a:r>
              <a:rPr lang="en-US" dirty="0"/>
              <a:t>Excess heat in enclosures can cause serious performance issues, particularly with RCDs, RCBOs, and control devices that are sensitive to temperature. BS 7671 Regulation 512.1.5 requires compliance with manufacturer’s installation data, especially around maximum ambient temperature and derating curves.</a:t>
            </a:r>
            <a:endParaRPr lang="en-US" b="1" dirty="0"/>
          </a:p>
        </p:txBody>
      </p:sp>
      <p:sp>
        <p:nvSpPr>
          <p:cNvPr id="4" name="Slide Number Placeholder 3">
            <a:extLst>
              <a:ext uri="{FF2B5EF4-FFF2-40B4-BE49-F238E27FC236}">
                <a16:creationId xmlns:a16="http://schemas.microsoft.com/office/drawing/2014/main" id="{11C5FB4E-C855-36B4-2F27-7CE98CF4B866}"/>
              </a:ext>
            </a:extLst>
          </p:cNvPr>
          <p:cNvSpPr>
            <a:spLocks noGrp="1"/>
          </p:cNvSpPr>
          <p:nvPr>
            <p:ph type="sldNum" sz="quarter" idx="5"/>
          </p:nvPr>
        </p:nvSpPr>
        <p:spPr/>
        <p:txBody>
          <a:bodyPr/>
          <a:lstStyle/>
          <a:p>
            <a:fld id="{1D847933-502B-D146-9428-3DDD196AD935}" type="slidenum">
              <a:rPr lang="en-GB" smtClean="0"/>
              <a:pPr/>
              <a:t>20</a:t>
            </a:fld>
            <a:endParaRPr lang="en-GB"/>
          </a:p>
        </p:txBody>
      </p:sp>
    </p:spTree>
    <p:extLst>
      <p:ext uri="{BB962C8B-B14F-4D97-AF65-F5344CB8AC3E}">
        <p14:creationId xmlns:p14="http://schemas.microsoft.com/office/powerpoint/2010/main" val="7223388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2CC7C-23E9-CA97-C7B2-870EE4937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B0837-278A-FF66-105C-4F69C1012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1F2848-E593-F077-1211-B75874844C8B}"/>
              </a:ext>
            </a:extLst>
          </p:cNvPr>
          <p:cNvSpPr>
            <a:spLocks noGrp="1"/>
          </p:cNvSpPr>
          <p:nvPr>
            <p:ph type="body" idx="1"/>
          </p:nvPr>
        </p:nvSpPr>
        <p:spPr/>
        <p:txBody>
          <a:bodyPr/>
          <a:lstStyle/>
          <a:p>
            <a:r>
              <a:rPr lang="en-US" dirty="0"/>
              <a:t>Explain that visual checks come before any dead or live testing. That it’s a ongoing process throughout the </a:t>
            </a:r>
            <a:r>
              <a:rPr lang="en-US" dirty="0" err="1"/>
              <a:t>installation.Reference</a:t>
            </a:r>
            <a:r>
              <a:rPr lang="en-US" dirty="0"/>
              <a:t> GN3 or sample test sheets showing schedule of inspections.</a:t>
            </a:r>
            <a:endParaRPr lang="en-US" b="1" dirty="0"/>
          </a:p>
        </p:txBody>
      </p:sp>
      <p:sp>
        <p:nvSpPr>
          <p:cNvPr id="4" name="Slide Number Placeholder 3">
            <a:extLst>
              <a:ext uri="{FF2B5EF4-FFF2-40B4-BE49-F238E27FC236}">
                <a16:creationId xmlns:a16="http://schemas.microsoft.com/office/drawing/2014/main" id="{8314588A-18BC-C060-1BFF-2D8F57E42B54}"/>
              </a:ext>
            </a:extLst>
          </p:cNvPr>
          <p:cNvSpPr>
            <a:spLocks noGrp="1"/>
          </p:cNvSpPr>
          <p:nvPr>
            <p:ph type="sldNum" sz="quarter" idx="5"/>
          </p:nvPr>
        </p:nvSpPr>
        <p:spPr/>
        <p:txBody>
          <a:bodyPr/>
          <a:lstStyle/>
          <a:p>
            <a:fld id="{1D847933-502B-D146-9428-3DDD196AD935}" type="slidenum">
              <a:rPr lang="en-GB" smtClean="0"/>
              <a:pPr/>
              <a:t>21</a:t>
            </a:fld>
            <a:endParaRPr lang="en-GB"/>
          </a:p>
        </p:txBody>
      </p:sp>
    </p:spTree>
    <p:extLst>
      <p:ext uri="{BB962C8B-B14F-4D97-AF65-F5344CB8AC3E}">
        <p14:creationId xmlns:p14="http://schemas.microsoft.com/office/powerpoint/2010/main" val="16391393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6B8C2-E6E2-F83B-353C-392E949858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99279-E537-76B7-F95D-78E1D9B87A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DECCDD-FC5D-2BB7-98D7-1F46A252FAF0}"/>
              </a:ext>
            </a:extLst>
          </p:cNvPr>
          <p:cNvSpPr>
            <a:spLocks noGrp="1"/>
          </p:cNvSpPr>
          <p:nvPr>
            <p:ph type="body" idx="1"/>
          </p:nvPr>
        </p:nvSpPr>
        <p:spPr/>
        <p:txBody>
          <a:bodyPr/>
          <a:lstStyle/>
          <a:p>
            <a:r>
              <a:rPr lang="en-US" dirty="0"/>
              <a:t>Show a real example (e.g. a Schneider RCBO datasheet). Highlight how learners can locate rated current, terminal torque, and compatibility info.</a:t>
            </a:r>
          </a:p>
          <a:p>
            <a:r>
              <a:rPr lang="en-US" b="0" dirty="0"/>
              <a:t>https://</a:t>
            </a:r>
            <a:r>
              <a:rPr lang="en-US" b="0" dirty="0" err="1"/>
              <a:t>www.se.com</a:t>
            </a:r>
            <a:r>
              <a:rPr lang="en-US" b="0" dirty="0"/>
              <a:t>/</a:t>
            </a:r>
            <a:r>
              <a:rPr lang="en-US" b="0" dirty="0" err="1"/>
              <a:t>uk</a:t>
            </a:r>
            <a:r>
              <a:rPr lang="en-US" b="0" dirty="0"/>
              <a:t>/</a:t>
            </a:r>
            <a:r>
              <a:rPr lang="en-US" b="0" dirty="0" err="1"/>
              <a:t>en</a:t>
            </a:r>
            <a:r>
              <a:rPr lang="en-US" b="0" dirty="0"/>
              <a:t>/product/A9D31806/ic60h-earth-leakage-circuit-breaker-1p-+-n-b-curve-6-a-30-ma-240-v/</a:t>
            </a:r>
          </a:p>
        </p:txBody>
      </p:sp>
      <p:sp>
        <p:nvSpPr>
          <p:cNvPr id="4" name="Slide Number Placeholder 3">
            <a:extLst>
              <a:ext uri="{FF2B5EF4-FFF2-40B4-BE49-F238E27FC236}">
                <a16:creationId xmlns:a16="http://schemas.microsoft.com/office/drawing/2014/main" id="{F98594B9-BB1E-4F60-A762-075DFBB7D5E7}"/>
              </a:ext>
            </a:extLst>
          </p:cNvPr>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3136512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7AF49-6A8D-D417-EF1E-929AFA971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5037E5-4E99-2DE0-EF6B-4B14745385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953020-0CB2-BF63-5267-3DEBFF3453C4}"/>
              </a:ext>
            </a:extLst>
          </p:cNvPr>
          <p:cNvSpPr>
            <a:spLocks noGrp="1"/>
          </p:cNvSpPr>
          <p:nvPr>
            <p:ph type="body" idx="1"/>
          </p:nvPr>
        </p:nvSpPr>
        <p:spPr/>
        <p:txBody>
          <a:bodyPr/>
          <a:lstStyle/>
          <a:p>
            <a:r>
              <a:rPr lang="en-US" dirty="0"/>
              <a:t>Refer to Table 4C1 and 4C2 (grouping) and Appendix 4 for ambient effects. A worked example of a 32 A MCB derated due to heat would be helpful here.</a:t>
            </a:r>
            <a:endParaRPr lang="en-US" b="0" dirty="0"/>
          </a:p>
        </p:txBody>
      </p:sp>
      <p:sp>
        <p:nvSpPr>
          <p:cNvPr id="4" name="Slide Number Placeholder 3">
            <a:extLst>
              <a:ext uri="{FF2B5EF4-FFF2-40B4-BE49-F238E27FC236}">
                <a16:creationId xmlns:a16="http://schemas.microsoft.com/office/drawing/2014/main" id="{E8347EFD-4433-1E01-4C23-FA19936CDDC7}"/>
              </a:ext>
            </a:extLst>
          </p:cNvPr>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18840920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AF4F0-68D4-25F7-68A8-66BE695F3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CC3D6-500A-EB18-DC0C-3289F79902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35E46-C291-9145-C4D0-3BB34F499039}"/>
              </a:ext>
            </a:extLst>
          </p:cNvPr>
          <p:cNvSpPr>
            <a:spLocks noGrp="1"/>
          </p:cNvSpPr>
          <p:nvPr>
            <p:ph type="body" idx="1"/>
          </p:nvPr>
        </p:nvSpPr>
        <p:spPr/>
        <p:txBody>
          <a:bodyPr/>
          <a:lstStyle/>
          <a:p>
            <a:r>
              <a:rPr lang="en-US" dirty="0"/>
              <a:t>Some components may not be compatible due to differences in technology or electrical characteristics. This can cause damage, nuisance tripping, or dangerous failure. Compatibility should always be verified using manufacturer datasheets.</a:t>
            </a:r>
          </a:p>
          <a:p>
            <a:r>
              <a:rPr lang="en-US" dirty="0"/>
              <a:t>Give examples: trailing-edge dimmers vs leading-edge dimmers; PIRs switching LED fittings. </a:t>
            </a:r>
            <a:endParaRPr lang="en-US" b="1" dirty="0"/>
          </a:p>
        </p:txBody>
      </p:sp>
      <p:sp>
        <p:nvSpPr>
          <p:cNvPr id="4" name="Slide Number Placeholder 3">
            <a:extLst>
              <a:ext uri="{FF2B5EF4-FFF2-40B4-BE49-F238E27FC236}">
                <a16:creationId xmlns:a16="http://schemas.microsoft.com/office/drawing/2014/main" id="{AF06E673-B9AB-57DF-EDF3-7ADD92D20066}"/>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27124254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EFCC8-8E45-DE90-815B-20EAF47A66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992CCD-8F40-EFED-63B2-DDEB3B89C7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0A4E7C-A368-EF83-84E8-7ED3BCBAB72B}"/>
              </a:ext>
            </a:extLst>
          </p:cNvPr>
          <p:cNvSpPr>
            <a:spLocks noGrp="1"/>
          </p:cNvSpPr>
          <p:nvPr>
            <p:ph type="body" idx="1"/>
          </p:nvPr>
        </p:nvSpPr>
        <p:spPr/>
        <p:txBody>
          <a:bodyPr/>
          <a:lstStyle/>
          <a:p>
            <a:r>
              <a:rPr lang="en-US" dirty="0"/>
              <a:t>https://</a:t>
            </a:r>
            <a:r>
              <a:rPr lang="en-US" dirty="0" err="1"/>
              <a:t>electrical.theiet.org</a:t>
            </a:r>
            <a:r>
              <a:rPr lang="en-US" dirty="0"/>
              <a:t>/media/1556/specification-of-prefabricated-wiring-</a:t>
            </a:r>
            <a:r>
              <a:rPr lang="en-US" dirty="0" err="1"/>
              <a:t>systems.pdf</a:t>
            </a:r>
            <a:endParaRPr lang="en-US" dirty="0"/>
          </a:p>
          <a:p>
            <a:r>
              <a:rPr lang="en-US" dirty="0"/>
              <a:t>Show an image of modular ceiling rose or prewired grid. </a:t>
            </a:r>
            <a:r>
              <a:rPr lang="en-US" dirty="0" err="1"/>
              <a:t>Emphasise</a:t>
            </a:r>
            <a:r>
              <a:rPr lang="en-US" dirty="0"/>
              <a:t> that installers must not modify or extend them without approval — they’re pre-certified.</a:t>
            </a:r>
            <a:endParaRPr lang="en-US" b="0" dirty="0"/>
          </a:p>
        </p:txBody>
      </p:sp>
      <p:sp>
        <p:nvSpPr>
          <p:cNvPr id="4" name="Slide Number Placeholder 3">
            <a:extLst>
              <a:ext uri="{FF2B5EF4-FFF2-40B4-BE49-F238E27FC236}">
                <a16:creationId xmlns:a16="http://schemas.microsoft.com/office/drawing/2014/main" id="{7D06E48E-EC94-5BDF-2BB3-23054B190AB6}"/>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2457996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F4471-3AA2-61CE-A953-F79F9A9B0B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AC2D87-7FB3-0F00-EB5D-61F7ABDF0D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7D13F7-1E71-4FC3-4A4B-BCEC1DC2CDBF}"/>
              </a:ext>
            </a:extLst>
          </p:cNvPr>
          <p:cNvSpPr>
            <a:spLocks noGrp="1"/>
          </p:cNvSpPr>
          <p:nvPr>
            <p:ph type="body" idx="1"/>
          </p:nvPr>
        </p:nvSpPr>
        <p:spPr/>
        <p:txBody>
          <a:bodyPr/>
          <a:lstStyle/>
          <a:p>
            <a:endParaRPr lang="en-US" b="0" dirty="0">
              <a:cs typeface="Arial"/>
            </a:endParaRPr>
          </a:p>
        </p:txBody>
      </p:sp>
      <p:sp>
        <p:nvSpPr>
          <p:cNvPr id="4" name="Slide Number Placeholder 3">
            <a:extLst>
              <a:ext uri="{FF2B5EF4-FFF2-40B4-BE49-F238E27FC236}">
                <a16:creationId xmlns:a16="http://schemas.microsoft.com/office/drawing/2014/main" id="{DE582777-C6BB-7EBD-AB20-42303763EE62}"/>
              </a:ext>
            </a:extLst>
          </p:cNvPr>
          <p:cNvSpPr>
            <a:spLocks noGrp="1"/>
          </p:cNvSpPr>
          <p:nvPr>
            <p:ph type="sldNum" sz="quarter" idx="5"/>
          </p:nvPr>
        </p:nvSpPr>
        <p:spPr/>
        <p:txBody>
          <a:bodyPr/>
          <a:lstStyle/>
          <a:p>
            <a:fld id="{1D847933-502B-D146-9428-3DDD196AD935}" type="slidenum">
              <a:rPr lang="en-GB" smtClean="0"/>
              <a:pPr/>
              <a:t>26</a:t>
            </a:fld>
            <a:endParaRPr lang="en-GB"/>
          </a:p>
        </p:txBody>
      </p:sp>
    </p:spTree>
    <p:extLst>
      <p:ext uri="{BB962C8B-B14F-4D97-AF65-F5344CB8AC3E}">
        <p14:creationId xmlns:p14="http://schemas.microsoft.com/office/powerpoint/2010/main" val="40123972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44C79-C7BD-3ED9-8CAB-AC7C7AE9D7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2972F0-B39E-8413-A875-FD4907ABB4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172629-FC18-29CC-257A-FEBE390E2CF8}"/>
              </a:ext>
            </a:extLst>
          </p:cNvPr>
          <p:cNvSpPr>
            <a:spLocks noGrp="1"/>
          </p:cNvSpPr>
          <p:nvPr>
            <p:ph type="body" idx="1"/>
          </p:nvPr>
        </p:nvSpPr>
        <p:spPr/>
        <p:txBody>
          <a:bodyPr/>
          <a:lstStyle/>
          <a:p>
            <a:r>
              <a:rPr lang="en-US" dirty="0"/>
              <a:t>This slide introduces learners to the increasing use of smart components in modern electrical installations. These devices support home automation, energy monitoring, and programmable control. </a:t>
            </a:r>
            <a:r>
              <a:rPr lang="en-US" dirty="0" err="1"/>
              <a:t>Emphasise</a:t>
            </a:r>
            <a:r>
              <a:rPr lang="en-US" dirty="0"/>
              <a:t> that while these technologies offer enhanced functionality, they must still comply with BS 7671 and manufacturer installation instructions.</a:t>
            </a:r>
          </a:p>
          <a:p>
            <a:r>
              <a:rPr lang="en-US" dirty="0"/>
              <a:t>Demonstrate a smart switch or app-controlled accessory. Highlight the need for good connectivity, and isolation during maintenance. </a:t>
            </a:r>
          </a:p>
          <a:p>
            <a:endParaRPr lang="en-US" b="0" dirty="0"/>
          </a:p>
          <a:p>
            <a:r>
              <a:rPr lang="en-US" b="0" dirty="0"/>
              <a:t>“Have you ever installed or used a smart accessory at home?”</a:t>
            </a:r>
          </a:p>
          <a:p>
            <a:r>
              <a:rPr lang="en-US" b="0" dirty="0"/>
              <a:t>“What happens if the </a:t>
            </a:r>
            <a:r>
              <a:rPr lang="en-US" b="0" dirty="0" err="1"/>
              <a:t>WiFi</a:t>
            </a:r>
            <a:r>
              <a:rPr lang="en-US" b="0" dirty="0"/>
              <a:t> drops out, will the switch still work?”</a:t>
            </a:r>
          </a:p>
          <a:p>
            <a:r>
              <a:rPr lang="en-US" b="0" dirty="0"/>
              <a:t>“How would you isolate a voice-controlled switch to work on it safely?”</a:t>
            </a:r>
          </a:p>
        </p:txBody>
      </p:sp>
      <p:sp>
        <p:nvSpPr>
          <p:cNvPr id="4" name="Slide Number Placeholder 3">
            <a:extLst>
              <a:ext uri="{FF2B5EF4-FFF2-40B4-BE49-F238E27FC236}">
                <a16:creationId xmlns:a16="http://schemas.microsoft.com/office/drawing/2014/main" id="{2619C475-A591-4170-56C4-624753A8D0EB}"/>
              </a:ext>
            </a:extLst>
          </p:cNvPr>
          <p:cNvSpPr>
            <a:spLocks noGrp="1"/>
          </p:cNvSpPr>
          <p:nvPr>
            <p:ph type="sldNum" sz="quarter" idx="5"/>
          </p:nvPr>
        </p:nvSpPr>
        <p:spPr/>
        <p:txBody>
          <a:bodyPr/>
          <a:lstStyle/>
          <a:p>
            <a:fld id="{1D847933-502B-D146-9428-3DDD196AD935}" type="slidenum">
              <a:rPr lang="en-GB" smtClean="0"/>
              <a:pPr/>
              <a:t>27</a:t>
            </a:fld>
            <a:endParaRPr lang="en-GB"/>
          </a:p>
        </p:txBody>
      </p:sp>
    </p:spTree>
    <p:extLst>
      <p:ext uri="{BB962C8B-B14F-4D97-AF65-F5344CB8AC3E}">
        <p14:creationId xmlns:p14="http://schemas.microsoft.com/office/powerpoint/2010/main" val="25025328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28</a:t>
            </a:fld>
            <a:endParaRPr lang="en-GB"/>
          </a:p>
        </p:txBody>
      </p:sp>
    </p:spTree>
    <p:extLst>
      <p:ext uri="{BB962C8B-B14F-4D97-AF65-F5344CB8AC3E}">
        <p14:creationId xmlns:p14="http://schemas.microsoft.com/office/powerpoint/2010/main" val="31988742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29</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312274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Introduce learners to the physical IET books or PDFs. </a:t>
            </a:r>
            <a:r>
              <a:rPr lang="en-GB" sz="1200" b="0" i="0" u="none" strike="noStrike" kern="1200" dirty="0">
                <a:solidFill>
                  <a:schemeClr val="tx1"/>
                </a:solidFill>
                <a:effectLst/>
                <a:latin typeface="Arial" charset="0"/>
                <a:ea typeface="ＭＳ Ｐゴシック" charset="-128"/>
                <a:cs typeface="ＭＳ Ｐゴシック" charset="-128"/>
              </a:rPr>
              <a:t>Explain that each Guidance Note focuses on a particular area of BS 7671 in more detail, offering practical advice and example applications.</a:t>
            </a:r>
          </a:p>
          <a:p>
            <a:r>
              <a:rPr lang="en-US" dirty="0"/>
              <a:t>Consider a task where students match scenarios to the right GN.</a:t>
            </a:r>
          </a:p>
          <a:p>
            <a:r>
              <a:rPr lang="en-GB" sz="1200" b="0" i="0" u="none" strike="noStrike" kern="1200" dirty="0">
                <a:solidFill>
                  <a:schemeClr val="tx1"/>
                </a:solidFill>
                <a:effectLst/>
                <a:latin typeface="Arial" charset="0"/>
                <a:ea typeface="ＭＳ Ｐゴシック" charset="-128"/>
                <a:cs typeface="ＭＳ Ｐゴシック" charset="-128"/>
              </a:rPr>
              <a:t>Which notes might be more useful for a designer vs an installer vs a tester?</a:t>
            </a:r>
          </a:p>
          <a:p>
            <a:r>
              <a:rPr lang="en-GB" sz="1200" b="0" i="0" u="none" strike="noStrike" kern="1200" dirty="0">
                <a:solidFill>
                  <a:schemeClr val="tx1"/>
                </a:solidFill>
                <a:effectLst/>
                <a:latin typeface="Arial" charset="0"/>
                <a:ea typeface="ＭＳ Ｐゴシック" charset="-128"/>
                <a:cs typeface="ＭＳ Ｐゴシック" charset="-128"/>
              </a:rPr>
              <a:t>When might GN7 be particularly critical?</a:t>
            </a:r>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9C9BE-B9C9-F428-3158-EECB0C874C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157CA2-90FB-9AAF-2C86-73737CDC6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CD3AF0-651B-E1BF-7CB5-904A062E6E83}"/>
              </a:ext>
            </a:extLst>
          </p:cNvPr>
          <p:cNvSpPr>
            <a:spLocks noGrp="1"/>
          </p:cNvSpPr>
          <p:nvPr>
            <p:ph type="body" idx="1"/>
          </p:nvPr>
        </p:nvSpPr>
        <p:spPr/>
        <p:txBody>
          <a:bodyPr/>
          <a:lstStyle/>
          <a:p>
            <a:r>
              <a:rPr lang="en-US" dirty="0"/>
              <a:t>Reinforce the importance of suitability based on mechanical, electrical, and environmental demands.</a:t>
            </a:r>
          </a:p>
          <a:p>
            <a:r>
              <a:rPr lang="en-US" dirty="0"/>
              <a:t>Highlight that manufacturer instructions and BS 7671 must both be followed — neither overrides the other.</a:t>
            </a:r>
          </a:p>
          <a:p>
            <a:r>
              <a:rPr lang="en-US" dirty="0"/>
              <a:t>Refer to the image: why is a weatherproof socket used here? </a:t>
            </a:r>
          </a:p>
          <a:p>
            <a:r>
              <a:rPr lang="en-US" dirty="0"/>
              <a:t>Discussion prompt:</a:t>
            </a:r>
          </a:p>
          <a:p>
            <a:r>
              <a:rPr lang="en-US" dirty="0"/>
              <a:t>What might happen if the wrong component was selected for an outdoor environment? </a:t>
            </a:r>
          </a:p>
        </p:txBody>
      </p:sp>
      <p:sp>
        <p:nvSpPr>
          <p:cNvPr id="4" name="Slide Number Placeholder 3">
            <a:extLst>
              <a:ext uri="{FF2B5EF4-FFF2-40B4-BE49-F238E27FC236}">
                <a16:creationId xmlns:a16="http://schemas.microsoft.com/office/drawing/2014/main" id="{64CC57EF-47AD-4F9D-B0CE-BC4493206931}"/>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3877838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MCB rated at 6 kA on a board with 16 kA prospective fault = not suitable, </a:t>
            </a:r>
            <a:r>
              <a:rPr lang="en-US" dirty="0" err="1"/>
              <a:t>emphasise</a:t>
            </a:r>
            <a:r>
              <a:rPr lang="en-US" dirty="0"/>
              <a:t> the importance of this and explain why. Have an MCB/ components to demonstrate where to locate the rating.</a:t>
            </a:r>
          </a:p>
          <a:p>
            <a:r>
              <a:rPr lang="en-US" dirty="0"/>
              <a:t>Cover regulation 512.1 operational conditions.</a:t>
            </a:r>
          </a:p>
          <a:p>
            <a:r>
              <a:rPr lang="en-US" dirty="0"/>
              <a:t>Talk about BS1363 being the standard for socket outlets</a:t>
            </a:r>
          </a:p>
        </p:txBody>
      </p:sp>
      <p:sp>
        <p:nvSpPr>
          <p:cNvPr id="4" name="Slide Number Placeholder 3"/>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2173754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Arial" charset="0"/>
                <a:ea typeface="ＭＳ Ｐゴシック" charset="-128"/>
                <a:cs typeface="ＭＳ Ｐゴシック" charset="-128"/>
              </a:rPr>
              <a:t>This slide explains that selecting components isn’t just about electrical ratings — physical fit is equally important for safe and compliant installations. Poor compatibility can result in strain, overheating, or long-term damage.</a:t>
            </a:r>
          </a:p>
          <a:p>
            <a:r>
              <a:rPr lang="en-GB" sz="1200" b="1" i="0" u="none" strike="noStrike" kern="1200" dirty="0">
                <a:solidFill>
                  <a:schemeClr val="tx1"/>
                </a:solidFill>
                <a:effectLst/>
                <a:latin typeface="Arial" charset="0"/>
                <a:ea typeface="ＭＳ Ｐゴシック" charset="-128"/>
                <a:cs typeface="ＭＳ Ｐゴシック" charset="-128"/>
              </a:rPr>
              <a:t>Examples to expand on in delivery</a:t>
            </a:r>
            <a:r>
              <a:rPr lang="en-GB" sz="1200" b="0" i="0" u="none" strike="noStrike" kern="1200" dirty="0">
                <a:solidFill>
                  <a:schemeClr val="tx1"/>
                </a:solidFill>
                <a:effectLst/>
                <a:latin typeface="Arial" charset="0"/>
                <a:ea typeface="ＭＳ Ｐゴシック" charset="-128"/>
                <a:cs typeface="ＭＳ Ｐゴシック" charset="-128"/>
              </a:rPr>
              <a:t>:</a:t>
            </a:r>
          </a:p>
          <a:p>
            <a:r>
              <a:rPr lang="en-GB" sz="1200" b="1" i="0" u="none" strike="noStrike" kern="1200" dirty="0">
                <a:solidFill>
                  <a:schemeClr val="tx1"/>
                </a:solidFill>
                <a:effectLst/>
                <a:latin typeface="Arial" charset="0"/>
                <a:ea typeface="ＭＳ Ｐゴシック" charset="-128"/>
                <a:cs typeface="ＭＳ Ｐゴシック" charset="-128"/>
              </a:rPr>
              <a:t>Too-deep devices</a:t>
            </a:r>
            <a:r>
              <a:rPr lang="en-GB" sz="1200" b="0" i="0" u="none" strike="noStrike" kern="1200" dirty="0">
                <a:solidFill>
                  <a:schemeClr val="tx1"/>
                </a:solidFill>
                <a:effectLst/>
                <a:latin typeface="Arial" charset="0"/>
                <a:ea typeface="ＭＳ Ｐゴシック" charset="-128"/>
                <a:cs typeface="ＭＳ Ｐゴシック" charset="-128"/>
              </a:rPr>
              <a:t>: A socket or dimmer module that protrudes from a shallow surface box may prevent correct fitting or leave terminals exposed.</a:t>
            </a:r>
          </a:p>
          <a:p>
            <a:r>
              <a:rPr lang="en-GB" sz="1200" b="1" i="0" u="none" strike="noStrike" kern="1200" dirty="0">
                <a:solidFill>
                  <a:schemeClr val="tx1"/>
                </a:solidFill>
                <a:effectLst/>
                <a:latin typeface="Arial" charset="0"/>
                <a:ea typeface="ＭＳ Ｐゴシック" charset="-128"/>
                <a:cs typeface="ＭＳ Ｐゴシック" charset="-128"/>
              </a:rPr>
              <a:t>Mismatched enclosures</a:t>
            </a:r>
            <a:r>
              <a:rPr lang="en-GB" sz="1200" b="0" i="0" u="none" strike="noStrike" kern="1200" dirty="0">
                <a:solidFill>
                  <a:schemeClr val="tx1"/>
                </a:solidFill>
                <a:effectLst/>
                <a:latin typeface="Arial" charset="0"/>
                <a:ea typeface="ＭＳ Ｐゴシック" charset="-128"/>
                <a:cs typeface="ＭＳ Ｐゴシック" charset="-128"/>
              </a:rPr>
              <a:t>: If the backbox doesn’t align with the accessory or fixings, installers must not use makeshift solutions that compromise safety.</a:t>
            </a:r>
          </a:p>
          <a:p>
            <a:r>
              <a:rPr lang="en-GB" sz="1200" b="1" i="0" u="none" strike="noStrike" kern="1200" dirty="0">
                <a:solidFill>
                  <a:schemeClr val="tx1"/>
                </a:solidFill>
                <a:effectLst/>
                <a:latin typeface="Arial" charset="0"/>
                <a:ea typeface="ＭＳ Ｐゴシック" charset="-128"/>
                <a:cs typeface="ＭＳ Ｐゴシック" charset="-128"/>
              </a:rPr>
              <a:t>Cable strain</a:t>
            </a:r>
            <a:r>
              <a:rPr lang="en-GB" sz="1200" b="0" i="0" u="none" strike="noStrike" kern="1200" dirty="0">
                <a:solidFill>
                  <a:schemeClr val="tx1"/>
                </a:solidFill>
                <a:effectLst/>
                <a:latin typeface="Arial" charset="0"/>
                <a:ea typeface="ＭＳ Ｐゴシック" charset="-128"/>
                <a:cs typeface="ＭＳ Ｐゴシック" charset="-128"/>
              </a:rPr>
              <a:t>: If entries are misaligned or entry holes too small, cables may be forced into tight bends or awkward angles, increasing mechanical stress and potentially reducing lifespan.</a:t>
            </a:r>
          </a:p>
        </p:txBody>
      </p:sp>
      <p:sp>
        <p:nvSpPr>
          <p:cNvPr id="4" name="Slide Number Placeholder 3"/>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108217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Reinforce the link between design current, protection devices, and component ratings. </a:t>
            </a:r>
          </a:p>
          <a:p>
            <a:r>
              <a:rPr lang="en-US" dirty="0"/>
              <a:t>Encourage learners to match components to circuits.</a:t>
            </a:r>
          </a:p>
          <a:p>
            <a:r>
              <a:rPr lang="en-US" dirty="0"/>
              <a:t>https://</a:t>
            </a:r>
            <a:r>
              <a:rPr lang="en-US" dirty="0" err="1"/>
              <a:t>buildings.honeywell.com</a:t>
            </a:r>
            <a:r>
              <a:rPr lang="en-US" dirty="0"/>
              <a:t>/</a:t>
            </a:r>
            <a:r>
              <a:rPr lang="en-US" dirty="0" err="1"/>
              <a:t>gb</a:t>
            </a:r>
            <a:r>
              <a:rPr lang="en-US" dirty="0"/>
              <a:t>/</a:t>
            </a:r>
            <a:r>
              <a:rPr lang="en-US" dirty="0" err="1"/>
              <a:t>en</a:t>
            </a:r>
            <a:r>
              <a:rPr lang="en-US" dirty="0"/>
              <a:t>/</a:t>
            </a:r>
            <a:r>
              <a:rPr lang="en-US" dirty="0" err="1"/>
              <a:t>br</a:t>
            </a:r>
            <a:endParaRPr lang="en-US" dirty="0"/>
          </a:p>
          <a:p>
            <a:r>
              <a:rPr lang="en-US" dirty="0"/>
              <a:t>https://</a:t>
            </a:r>
            <a:r>
              <a:rPr lang="en-US" dirty="0" err="1"/>
              <a:t>electrical.theiet.org</a:t>
            </a:r>
            <a:r>
              <a:rPr lang="en-US" dirty="0"/>
              <a:t>/wiring-matters/ands/our-brands/</a:t>
            </a:r>
            <a:r>
              <a:rPr lang="en-US" dirty="0" err="1"/>
              <a:t>mk</a:t>
            </a:r>
            <a:r>
              <a:rPr lang="en-US" dirty="0"/>
              <a:t>-electric</a:t>
            </a:r>
          </a:p>
        </p:txBody>
      </p:sp>
      <p:sp>
        <p:nvSpPr>
          <p:cNvPr id="4" name="Slide Number Placeholder 3"/>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397769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Arial" charset="0"/>
                <a:ea typeface="ＭＳ Ｐゴシック" charset="-128"/>
                <a:cs typeface="ＭＳ Ｐゴシック" charset="-128"/>
              </a:rPr>
              <a:t>Environmental factors can drastically reduce the performance, safety, and lifespan of electrical components if not properly accounted for during design and installation. Section </a:t>
            </a:r>
            <a:r>
              <a:rPr lang="en-GB" sz="1200" b="1" i="0" u="none" strike="noStrike" kern="1200" dirty="0">
                <a:solidFill>
                  <a:schemeClr val="tx1"/>
                </a:solidFill>
                <a:effectLst/>
                <a:latin typeface="Arial" charset="0"/>
                <a:ea typeface="ＭＳ Ｐゴシック" charset="-128"/>
                <a:cs typeface="ＭＳ Ｐゴシック" charset="-128"/>
              </a:rPr>
              <a:t>522 of BS 7671</a:t>
            </a:r>
            <a:r>
              <a:rPr lang="en-GB" sz="1200" b="0" i="0" u="none" strike="noStrike" kern="1200" dirty="0">
                <a:solidFill>
                  <a:schemeClr val="tx1"/>
                </a:solidFill>
                <a:effectLst/>
                <a:latin typeface="Arial" charset="0"/>
                <a:ea typeface="ＭＳ Ｐゴシック" charset="-128"/>
                <a:cs typeface="ＭＳ Ｐゴシック" charset="-128"/>
              </a:rPr>
              <a:t> requires installations to be suitable for their surroundings.</a:t>
            </a:r>
          </a:p>
          <a:p>
            <a:r>
              <a:rPr lang="en-GB" sz="1200" b="1" i="0" u="none" strike="noStrike" kern="1200" dirty="0">
                <a:solidFill>
                  <a:schemeClr val="tx1"/>
                </a:solidFill>
                <a:effectLst/>
                <a:latin typeface="Arial" charset="0"/>
                <a:ea typeface="ＭＳ Ｐゴシック" charset="-128"/>
                <a:cs typeface="ＭＳ Ｐゴシック" charset="-128"/>
              </a:rPr>
              <a:t>Key standards and regulations:</a:t>
            </a:r>
            <a:endParaRPr lang="en-GB" sz="1200" b="0" i="0" u="none" strike="noStrike" kern="1200" dirty="0">
              <a:solidFill>
                <a:schemeClr val="tx1"/>
              </a:solidFill>
              <a:effectLst/>
              <a:latin typeface="Arial" charset="0"/>
              <a:ea typeface="ＭＳ Ｐゴシック" charset="-128"/>
              <a:cs typeface="ＭＳ Ｐゴシック" charset="-128"/>
            </a:endParaRPr>
          </a:p>
          <a:p>
            <a:r>
              <a:rPr lang="en-GB" sz="1200" b="1" i="0" u="none" strike="noStrike" kern="1200" dirty="0">
                <a:solidFill>
                  <a:schemeClr val="tx1"/>
                </a:solidFill>
                <a:effectLst/>
                <a:latin typeface="Arial" charset="0"/>
                <a:ea typeface="ＭＳ Ｐゴシック" charset="-128"/>
                <a:cs typeface="ＭＳ Ｐゴシック" charset="-128"/>
              </a:rPr>
              <a:t>BS 7671 Section 522</a:t>
            </a:r>
            <a:r>
              <a:rPr lang="en-GB" sz="1200" b="0" i="0" u="none" strike="noStrike" kern="1200" dirty="0">
                <a:solidFill>
                  <a:schemeClr val="tx1"/>
                </a:solidFill>
                <a:effectLst/>
                <a:latin typeface="Arial" charset="0"/>
                <a:ea typeface="ＭＳ Ｐゴシック" charset="-128"/>
                <a:cs typeface="ＭＳ Ｐゴシック" charset="-128"/>
              </a:rPr>
              <a:t> External influences</a:t>
            </a:r>
          </a:p>
          <a:p>
            <a:r>
              <a:rPr lang="en-GB" sz="1200" b="1" i="0" u="none" strike="noStrike" kern="1200" dirty="0">
                <a:solidFill>
                  <a:schemeClr val="tx1"/>
                </a:solidFill>
                <a:effectLst/>
                <a:latin typeface="Arial"/>
                <a:ea typeface="ＭＳ Ｐゴシック"/>
                <a:cs typeface="Arial"/>
              </a:rPr>
              <a:t>BS EN 60529</a:t>
            </a:r>
            <a:r>
              <a:rPr lang="en-GB" sz="1200" b="0" i="0" u="none" strike="noStrike" kern="1200" dirty="0">
                <a:solidFill>
                  <a:schemeClr val="tx1"/>
                </a:solidFill>
                <a:effectLst/>
                <a:latin typeface="Arial"/>
                <a:ea typeface="ＭＳ Ｐゴシック"/>
                <a:cs typeface="Arial"/>
              </a:rPr>
              <a:t> –</a:t>
            </a:r>
            <a:r>
              <a:rPr lang="en-GB" dirty="0">
                <a:latin typeface="Arial"/>
                <a:ea typeface="ＭＳ Ｐゴシック"/>
                <a:cs typeface="Arial"/>
              </a:rPr>
              <a:t> Ingress</a:t>
            </a:r>
            <a:r>
              <a:rPr lang="en-GB" sz="1200" b="0" i="0" u="none" strike="noStrike" kern="1200" dirty="0">
                <a:solidFill>
                  <a:schemeClr val="tx1"/>
                </a:solidFill>
                <a:effectLst/>
                <a:latin typeface="Arial"/>
                <a:ea typeface="ＭＳ Ｐゴシック"/>
                <a:cs typeface="Arial"/>
              </a:rPr>
              <a:t> Protection (IP) ratings: dust/moisture protection</a:t>
            </a:r>
          </a:p>
          <a:p>
            <a:r>
              <a:rPr lang="en-GB" sz="1200" b="1" i="0" u="none" strike="noStrike" kern="1200" dirty="0">
                <a:solidFill>
                  <a:schemeClr val="tx1"/>
                </a:solidFill>
                <a:effectLst/>
                <a:latin typeface="Arial" charset="0"/>
                <a:ea typeface="ＭＳ Ｐゴシック" charset="-128"/>
                <a:cs typeface="ＭＳ Ｐゴシック" charset="-128"/>
              </a:rPr>
              <a:t>Use practical examples in class to make it memorable:</a:t>
            </a:r>
            <a:endParaRPr lang="en-GB" sz="1200" b="0" i="0" u="none" strike="noStrike" kern="1200" dirty="0">
              <a:solidFill>
                <a:schemeClr val="tx1"/>
              </a:solidFill>
              <a:effectLst/>
              <a:latin typeface="Arial" charset="0"/>
              <a:ea typeface="ＭＳ Ｐゴシック" charset="-128"/>
              <a:cs typeface="ＭＳ Ｐゴシック" charset="-128"/>
            </a:endParaRPr>
          </a:p>
          <a:p>
            <a:r>
              <a:rPr lang="en-GB" sz="1200" b="1" i="0" u="none" strike="noStrike" kern="1200" dirty="0">
                <a:solidFill>
                  <a:schemeClr val="tx1"/>
                </a:solidFill>
                <a:effectLst/>
                <a:latin typeface="Arial" charset="0"/>
                <a:ea typeface="ＭＳ Ｐゴシック" charset="-128"/>
                <a:cs typeface="ＭＳ Ｐゴシック" charset="-128"/>
              </a:rPr>
              <a:t>Metal socket</a:t>
            </a:r>
            <a:r>
              <a:rPr lang="en-GB" sz="1200" b="0" i="0" u="none" strike="noStrike" kern="1200" dirty="0">
                <a:solidFill>
                  <a:schemeClr val="tx1"/>
                </a:solidFill>
                <a:effectLst/>
                <a:latin typeface="Arial" charset="0"/>
                <a:ea typeface="ＭＳ Ｐゴシック" charset="-128"/>
                <a:cs typeface="ＭＳ Ｐゴシック" charset="-128"/>
              </a:rPr>
              <a:t> rusting in a shed → moisture, unsuitable material</a:t>
            </a:r>
          </a:p>
          <a:p>
            <a:r>
              <a:rPr lang="en-GB" sz="1200" b="1" i="0" u="none" strike="noStrike" kern="1200" dirty="0">
                <a:solidFill>
                  <a:schemeClr val="tx1"/>
                </a:solidFill>
                <a:effectLst/>
                <a:latin typeface="Arial" charset="0"/>
                <a:ea typeface="ＭＳ Ｐゴシック" charset="-128"/>
                <a:cs typeface="ＭＳ Ｐゴシック" charset="-128"/>
              </a:rPr>
              <a:t>Plastic consumer unit</a:t>
            </a:r>
            <a:r>
              <a:rPr lang="en-GB" sz="1200" b="0" i="0" u="none" strike="noStrike" kern="1200" dirty="0">
                <a:solidFill>
                  <a:schemeClr val="tx1"/>
                </a:solidFill>
                <a:effectLst/>
                <a:latin typeface="Arial" charset="0"/>
                <a:ea typeface="ＭＳ Ｐゴシック" charset="-128"/>
                <a:cs typeface="ＭＳ Ｐゴシック" charset="-128"/>
              </a:rPr>
              <a:t> cracking near a south-facing window → UV damage</a:t>
            </a:r>
          </a:p>
          <a:p>
            <a:r>
              <a:rPr lang="en-GB" sz="1200" b="1" i="0" u="none" strike="noStrike" kern="1200" dirty="0">
                <a:solidFill>
                  <a:schemeClr val="tx1"/>
                </a:solidFill>
                <a:effectLst/>
                <a:latin typeface="Arial" charset="0"/>
                <a:ea typeface="ＭＳ Ｐゴシック" charset="-128"/>
                <a:cs typeface="ＭＳ Ｐゴシック" charset="-128"/>
              </a:rPr>
              <a:t>Corroded light fittings</a:t>
            </a:r>
            <a:r>
              <a:rPr lang="en-GB" sz="1200" b="0" i="0" u="none" strike="noStrike" kern="1200" dirty="0">
                <a:solidFill>
                  <a:schemeClr val="tx1"/>
                </a:solidFill>
                <a:effectLst/>
                <a:latin typeface="Arial" charset="0"/>
                <a:ea typeface="ＭＳ Ｐゴシック" charset="-128"/>
                <a:cs typeface="ＭＳ Ｐゴシック" charset="-128"/>
              </a:rPr>
              <a:t> in a stable or swimming pool → chemical vapours</a:t>
            </a:r>
          </a:p>
          <a:p>
            <a:r>
              <a:rPr lang="en-GB" sz="1200" b="1" i="0" u="none" strike="noStrike" kern="1200" dirty="0">
                <a:solidFill>
                  <a:schemeClr val="tx1"/>
                </a:solidFill>
                <a:effectLst/>
                <a:latin typeface="Arial" charset="0"/>
                <a:ea typeface="ＭＳ Ｐゴシック" charset="-128"/>
                <a:cs typeface="ＭＳ Ｐゴシック" charset="-128"/>
              </a:rPr>
              <a:t>Damaged trunking</a:t>
            </a:r>
            <a:r>
              <a:rPr lang="en-GB" sz="1200" b="0" i="0" u="none" strike="noStrike" kern="1200" dirty="0">
                <a:solidFill>
                  <a:schemeClr val="tx1"/>
                </a:solidFill>
                <a:effectLst/>
                <a:latin typeface="Arial" charset="0"/>
                <a:ea typeface="ＭＳ Ｐゴシック" charset="-128"/>
                <a:cs typeface="ＭＳ Ｐゴシック" charset="-128"/>
              </a:rPr>
              <a:t> in a corridor due to repeated knocks by trolleys → mechanical impact</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675783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a:t>Second level</a:t>
            </a:r>
          </a:p>
          <a:p>
            <a:pPr lvl="2"/>
            <a:r>
              <a:rPr lang="en-GB" dirty="0"/>
              <a:t>Third level</a:t>
            </a:r>
          </a:p>
          <a:p>
            <a:pPr lvl="3"/>
            <a:r>
              <a:rPr lang="en-GB" dirty="0"/>
              <a:t>Fourth level</a:t>
            </a:r>
          </a:p>
          <a:p>
            <a:pPr lvl="4"/>
            <a:r>
              <a:rPr lang="en-GB" dirty="0"/>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80583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2041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1744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20698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26965"/>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K1.9 Methods of selecting and erecting electrical installation components</a:t>
            </a:r>
            <a:endParaRPr lang="en-GB" sz="2394"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a:ea typeface="ＭＳ Ｐゴシック"/>
                <a:cs typeface="Arial"/>
              </a:rPr>
              <a:t>PowerPoint 1.9: </a:t>
            </a:r>
            <a:r>
              <a:rPr lang="en-GB" sz="2800" b="1" dirty="0">
                <a:solidFill>
                  <a:srgbClr val="FC4421"/>
                </a:solidFill>
                <a:latin typeface="Arial"/>
                <a:ea typeface="ＭＳ Ｐゴシック"/>
                <a:cs typeface="Arial"/>
              </a:rPr>
              <a:t>Methods of selecting and erecting electrical installation components</a:t>
            </a:r>
            <a:endParaRPr lang="en-US" sz="2800" b="1" dirty="0">
              <a:solidFill>
                <a:srgbClr val="FC4421"/>
              </a:solidFill>
              <a:latin typeface="Arial"/>
              <a:ea typeface="ＭＳ Ｐゴシック"/>
              <a:cs typeface="Arial"/>
            </a:endParaRPr>
          </a:p>
          <a:p>
            <a:pPr marL="0" indent="0">
              <a:buNone/>
            </a:pPr>
            <a:endParaRPr lang="en-US" sz="2800" b="1" dirty="0">
              <a:solidFill>
                <a:srgbClr val="FC4421"/>
              </a:solidFill>
              <a:latin typeface="Arial"/>
              <a:ea typeface="ＭＳ Ｐゴシック" panose="020B0600070205080204" pitchFamily="34" charset="-128"/>
              <a:cs typeface="Arial"/>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D1F3B-AC84-0CDD-62AF-04AFB2002A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D9B6FAD-A24B-9C07-51C1-66358A34EA19}"/>
              </a:ext>
            </a:extLst>
          </p:cNvPr>
          <p:cNvSpPr>
            <a:spLocks noGrp="1"/>
          </p:cNvSpPr>
          <p:nvPr>
            <p:ph type="title"/>
          </p:nvPr>
        </p:nvSpPr>
        <p:spPr>
          <a:xfrm>
            <a:off x="252000" y="959222"/>
            <a:ext cx="11628452" cy="646331"/>
          </a:xfrm>
        </p:spPr>
        <p:txBody>
          <a:bodyPr/>
          <a:lstStyle/>
          <a:p>
            <a:r>
              <a:rPr lang="en-GB" dirty="0"/>
              <a:t>Choosing by IP rating (ingress protection)</a:t>
            </a:r>
          </a:p>
        </p:txBody>
      </p:sp>
      <p:sp>
        <p:nvSpPr>
          <p:cNvPr id="4" name="Content Placeholder 3">
            <a:extLst>
              <a:ext uri="{FF2B5EF4-FFF2-40B4-BE49-F238E27FC236}">
                <a16:creationId xmlns:a16="http://schemas.microsoft.com/office/drawing/2014/main" id="{5E27CDEF-653D-D4A9-7737-9D5ED2CC4711}"/>
              </a:ext>
            </a:extLst>
          </p:cNvPr>
          <p:cNvSpPr>
            <a:spLocks noGrp="1"/>
          </p:cNvSpPr>
          <p:nvPr>
            <p:ph sz="quarter" idx="10"/>
          </p:nvPr>
        </p:nvSpPr>
        <p:spPr>
          <a:xfrm>
            <a:off x="360000" y="1800000"/>
            <a:ext cx="8924678" cy="4140000"/>
          </a:xfrm>
        </p:spPr>
        <p:txBody>
          <a:bodyPr/>
          <a:lstStyle/>
          <a:p>
            <a:pPr algn="l"/>
            <a:r>
              <a:rPr lang="en-GB" b="0" i="0" dirty="0">
                <a:effectLst/>
                <a:latin typeface="Arial"/>
                <a:cs typeface="Arial"/>
              </a:rPr>
              <a:t>Ingress Protection (IP) ratings define a component’s resistance to dust and water.</a:t>
            </a:r>
          </a:p>
          <a:p>
            <a:pPr algn="l"/>
            <a:r>
              <a:rPr lang="en-GB" b="0" i="0" dirty="0">
                <a:effectLst/>
                <a:latin typeface="Arial"/>
                <a:cs typeface="Arial"/>
              </a:rPr>
              <a:t>Typical examples:</a:t>
            </a:r>
          </a:p>
          <a:p>
            <a:pPr marL="342900" indent="-342900" algn="l">
              <a:buFont typeface="Arial" panose="020B0604020202020204" pitchFamily="34" charset="0"/>
              <a:buChar char="•"/>
            </a:pPr>
            <a:r>
              <a:rPr lang="en-GB" b="0" i="0" dirty="0">
                <a:effectLst/>
                <a:latin typeface="Arial"/>
                <a:cs typeface="Arial"/>
              </a:rPr>
              <a:t>IP20 Indoor dry areas only</a:t>
            </a:r>
          </a:p>
          <a:p>
            <a:pPr marL="342900" indent="-342900" algn="l">
              <a:buFont typeface="Arial" panose="020B0604020202020204" pitchFamily="34" charset="0"/>
              <a:buChar char="•"/>
            </a:pPr>
            <a:r>
              <a:rPr lang="en-GB" b="0" i="0" dirty="0">
                <a:effectLst/>
                <a:latin typeface="Arial"/>
                <a:cs typeface="Arial"/>
              </a:rPr>
              <a:t>IP44 Splash protection (e.g. kitchens, external walls with cover)</a:t>
            </a:r>
          </a:p>
          <a:p>
            <a:pPr marL="342900" indent="-342900" algn="l">
              <a:buFont typeface="Arial" panose="020B0604020202020204" pitchFamily="34" charset="0"/>
              <a:buChar char="•"/>
            </a:pPr>
            <a:r>
              <a:rPr lang="en-GB" b="0" i="0" dirty="0">
                <a:effectLst/>
                <a:latin typeface="Arial"/>
                <a:cs typeface="Arial"/>
              </a:rPr>
              <a:t>IP65/IP66 Hose-proof or jet-proof (outdoor use).</a:t>
            </a:r>
          </a:p>
          <a:p>
            <a:pPr algn="l"/>
            <a:r>
              <a:rPr lang="en-GB" b="0" i="0" dirty="0">
                <a:effectLst/>
                <a:latin typeface="Arial"/>
                <a:cs typeface="Arial"/>
              </a:rPr>
              <a:t>BS EN 60529 defines IP codes. Always match the IP rating to the zone or environment.</a:t>
            </a:r>
            <a:endParaRPr lang="en-GB" dirty="0"/>
          </a:p>
        </p:txBody>
      </p:sp>
      <p:pic>
        <p:nvPicPr>
          <p:cNvPr id="3074" name="Picture 2">
            <a:extLst>
              <a:ext uri="{FF2B5EF4-FFF2-40B4-BE49-F238E27FC236}">
                <a16:creationId xmlns:a16="http://schemas.microsoft.com/office/drawing/2014/main" id="{BF3514A5-1A31-1CD6-672C-8AE2D61B3F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8682" y="1800000"/>
            <a:ext cx="2350943" cy="24271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112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4AEA0-083D-CC19-FB66-DCE45900D5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2E528F-9CF4-CDD7-C881-BF1BD8B3FE31}"/>
              </a:ext>
            </a:extLst>
          </p:cNvPr>
          <p:cNvSpPr>
            <a:spLocks noGrp="1"/>
          </p:cNvSpPr>
          <p:nvPr>
            <p:ph type="title"/>
          </p:nvPr>
        </p:nvSpPr>
        <p:spPr>
          <a:xfrm>
            <a:off x="252000" y="959222"/>
            <a:ext cx="11628452" cy="646331"/>
          </a:xfrm>
        </p:spPr>
        <p:txBody>
          <a:bodyPr/>
          <a:lstStyle/>
          <a:p>
            <a:r>
              <a:rPr lang="en-GB" dirty="0"/>
              <a:t>Components exposed to heat or cold</a:t>
            </a:r>
          </a:p>
        </p:txBody>
      </p:sp>
      <p:sp>
        <p:nvSpPr>
          <p:cNvPr id="4" name="Content Placeholder 3">
            <a:extLst>
              <a:ext uri="{FF2B5EF4-FFF2-40B4-BE49-F238E27FC236}">
                <a16:creationId xmlns:a16="http://schemas.microsoft.com/office/drawing/2014/main" id="{AC624C4A-43A9-2AB8-4AF4-8D97F129BD22}"/>
              </a:ext>
            </a:extLst>
          </p:cNvPr>
          <p:cNvSpPr>
            <a:spLocks noGrp="1"/>
          </p:cNvSpPr>
          <p:nvPr>
            <p:ph sz="quarter" idx="10"/>
          </p:nvPr>
        </p:nvSpPr>
        <p:spPr>
          <a:xfrm>
            <a:off x="360000" y="1800000"/>
            <a:ext cx="8655046" cy="4140000"/>
          </a:xfrm>
        </p:spPr>
        <p:txBody>
          <a:bodyPr/>
          <a:lstStyle/>
          <a:p>
            <a:pPr algn="l"/>
            <a:r>
              <a:rPr lang="en-GB" b="0" i="0" dirty="0">
                <a:effectLst/>
                <a:latin typeface="Arial"/>
                <a:cs typeface="Arial"/>
              </a:rPr>
              <a:t>Components must operate reliably in temperature extremes.</a:t>
            </a:r>
          </a:p>
          <a:p>
            <a:pPr marL="342900" indent="-342900" algn="l">
              <a:buFont typeface="Arial" panose="020B0604020202020204" pitchFamily="34" charset="0"/>
              <a:buChar char="•"/>
            </a:pPr>
            <a:r>
              <a:rPr lang="en-GB" b="0" i="0" dirty="0">
                <a:effectLst/>
                <a:latin typeface="Arial"/>
                <a:cs typeface="Arial"/>
              </a:rPr>
              <a:t>Thermoplastic parts may deform near heat sources (e.g. cooker switches).</a:t>
            </a:r>
          </a:p>
          <a:p>
            <a:pPr marL="342900" indent="-342900" algn="l">
              <a:buFont typeface="Arial" panose="020B0604020202020204" pitchFamily="34" charset="0"/>
              <a:buChar char="•"/>
            </a:pPr>
            <a:r>
              <a:rPr lang="en-GB" b="0" i="0" dirty="0">
                <a:effectLst/>
                <a:latin typeface="Arial"/>
                <a:cs typeface="Arial"/>
              </a:rPr>
              <a:t>Outdoor enclosures may become brittle in cold climates.</a:t>
            </a:r>
          </a:p>
          <a:p>
            <a:pPr marL="342900" indent="-342900" algn="l">
              <a:buFont typeface="Arial" panose="020B0604020202020204" pitchFamily="34" charset="0"/>
              <a:buChar char="•"/>
            </a:pPr>
            <a:r>
              <a:rPr lang="en-GB" b="0" i="0" dirty="0">
                <a:effectLst/>
                <a:latin typeface="Arial"/>
                <a:cs typeface="Arial"/>
              </a:rPr>
              <a:t>Metal housings can cause condensation and internal corrosion.</a:t>
            </a:r>
          </a:p>
          <a:p>
            <a:pPr algn="l"/>
            <a:r>
              <a:rPr lang="en-GB" b="0" i="0" dirty="0">
                <a:effectLst/>
                <a:latin typeface="Arial"/>
                <a:cs typeface="Arial"/>
              </a:rPr>
              <a:t>Use components rated for the actual ambient range. See BS 7671 Reg. 522.1.2 and manufacturer datasheets for allowable temperature ranges.</a:t>
            </a:r>
            <a:endParaRPr lang="en-GB" dirty="0"/>
          </a:p>
        </p:txBody>
      </p:sp>
      <p:pic>
        <p:nvPicPr>
          <p:cNvPr id="4098" name="Picture 2">
            <a:extLst>
              <a:ext uri="{FF2B5EF4-FFF2-40B4-BE49-F238E27FC236}">
                <a16:creationId xmlns:a16="http://schemas.microsoft.com/office/drawing/2014/main" id="{5241FC4F-6A46-363B-A740-DD52A076F4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55938" y="1981200"/>
            <a:ext cx="3223687" cy="3181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036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D2568-EBC7-66B5-98F4-79ECE887AE3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9FDC13C-D639-A700-078E-F16CCF43E44D}"/>
              </a:ext>
            </a:extLst>
          </p:cNvPr>
          <p:cNvSpPr>
            <a:spLocks noGrp="1"/>
          </p:cNvSpPr>
          <p:nvPr>
            <p:ph type="title"/>
          </p:nvPr>
        </p:nvSpPr>
        <p:spPr>
          <a:xfrm>
            <a:off x="252000" y="959222"/>
            <a:ext cx="11628452" cy="646331"/>
          </a:xfrm>
        </p:spPr>
        <p:txBody>
          <a:bodyPr/>
          <a:lstStyle/>
          <a:p>
            <a:r>
              <a:rPr lang="en-GB" dirty="0"/>
              <a:t>Mechanical protection and mounting</a:t>
            </a:r>
          </a:p>
        </p:txBody>
      </p:sp>
      <p:sp>
        <p:nvSpPr>
          <p:cNvPr id="4" name="Content Placeholder 3">
            <a:extLst>
              <a:ext uri="{FF2B5EF4-FFF2-40B4-BE49-F238E27FC236}">
                <a16:creationId xmlns:a16="http://schemas.microsoft.com/office/drawing/2014/main" id="{16412484-143B-E643-2F43-114A3776332A}"/>
              </a:ext>
            </a:extLst>
          </p:cNvPr>
          <p:cNvSpPr>
            <a:spLocks noGrp="1"/>
          </p:cNvSpPr>
          <p:nvPr>
            <p:ph sz="quarter" idx="10"/>
          </p:nvPr>
        </p:nvSpPr>
        <p:spPr>
          <a:xfrm>
            <a:off x="359999" y="1800000"/>
            <a:ext cx="8912955" cy="4140000"/>
          </a:xfrm>
        </p:spPr>
        <p:txBody>
          <a:bodyPr/>
          <a:lstStyle/>
          <a:p>
            <a:pPr algn="l"/>
            <a:r>
              <a:rPr lang="en-GB" b="0" i="0" dirty="0">
                <a:effectLst/>
                <a:latin typeface="Arial"/>
                <a:cs typeface="Arial"/>
              </a:rPr>
              <a:t>Some environments require components to resist knocks, impacts or physical strain.</a:t>
            </a:r>
          </a:p>
          <a:p>
            <a:pPr marL="342900" indent="-342900">
              <a:buFont typeface="Arial" panose="020B0604020202020204" pitchFamily="34" charset="0"/>
              <a:buChar char="•"/>
            </a:pPr>
            <a:r>
              <a:rPr lang="en-GB" dirty="0">
                <a:cs typeface="Arial"/>
              </a:rPr>
              <a:t>Use m</a:t>
            </a:r>
            <a:r>
              <a:rPr lang="en-GB" i="0" dirty="0">
                <a:effectLst/>
                <a:latin typeface="Arial"/>
                <a:cs typeface="Arial"/>
              </a:rPr>
              <a:t>etal-clad accessories in workshops.</a:t>
            </a:r>
          </a:p>
          <a:p>
            <a:pPr marL="342900" indent="-342900">
              <a:buFont typeface="Arial" panose="020B0604020202020204" pitchFamily="34" charset="0"/>
              <a:buChar char="•"/>
            </a:pPr>
            <a:r>
              <a:rPr lang="en-GB" dirty="0">
                <a:cs typeface="Arial"/>
              </a:rPr>
              <a:t>Use r</a:t>
            </a:r>
            <a:r>
              <a:rPr lang="en-GB" i="0" dirty="0">
                <a:effectLst/>
                <a:latin typeface="Arial"/>
                <a:cs typeface="Arial"/>
              </a:rPr>
              <a:t>einforced enclosures in public areas.</a:t>
            </a:r>
          </a:p>
          <a:p>
            <a:pPr marL="342900" indent="-342900">
              <a:buFont typeface="Arial" panose="020B0604020202020204" pitchFamily="34" charset="0"/>
              <a:buChar char="•"/>
            </a:pPr>
            <a:r>
              <a:rPr lang="en-GB" dirty="0">
                <a:cs typeface="Arial"/>
              </a:rPr>
              <a:t>Use f</a:t>
            </a:r>
            <a:r>
              <a:rPr lang="en-GB" i="0" dirty="0">
                <a:effectLst/>
                <a:latin typeface="Arial"/>
                <a:cs typeface="Arial"/>
              </a:rPr>
              <a:t>lush-mounted fittings to reduce exposed edges.</a:t>
            </a:r>
          </a:p>
          <a:p>
            <a:pPr algn="l"/>
            <a:r>
              <a:rPr lang="en-GB" i="0" dirty="0">
                <a:effectLst/>
                <a:latin typeface="Arial"/>
                <a:cs typeface="Arial"/>
              </a:rPr>
              <a:t>All fixings must suit the surface and weight.</a:t>
            </a:r>
          </a:p>
          <a:p>
            <a:pPr algn="l"/>
            <a:r>
              <a:rPr lang="en-GB" b="0" i="0" dirty="0">
                <a:effectLst/>
                <a:latin typeface="Arial"/>
                <a:cs typeface="Arial"/>
              </a:rPr>
              <a:t>Follow BS 7671 Reg. 522.8 for mechanical protection and secure fixing methods.</a:t>
            </a:r>
            <a:endParaRPr lang="en-GB" dirty="0"/>
          </a:p>
        </p:txBody>
      </p:sp>
      <p:sp>
        <p:nvSpPr>
          <p:cNvPr id="2" name="AutoShape 2">
            <a:extLst>
              <a:ext uri="{FF2B5EF4-FFF2-40B4-BE49-F238E27FC236}">
                <a16:creationId xmlns:a16="http://schemas.microsoft.com/office/drawing/2014/main" id="{94CBC4CE-14B8-0ABF-25F3-1B6B32BC48F1}"/>
              </a:ext>
            </a:extLst>
          </p:cNvPr>
          <p:cNvSpPr>
            <a:spLocks noChangeAspect="1" noChangeArrowheads="1"/>
          </p:cNvSpPr>
          <p:nvPr/>
        </p:nvSpPr>
        <p:spPr bwMode="auto">
          <a:xfrm>
            <a:off x="989013" y="0"/>
            <a:ext cx="10261600" cy="68405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2" name="Picture 2">
            <a:extLst>
              <a:ext uri="{FF2B5EF4-FFF2-40B4-BE49-F238E27FC236}">
                <a16:creationId xmlns:a16="http://schemas.microsoft.com/office/drawing/2014/main" id="{126F9DA4-CCB1-DA6B-ADDC-F755D7E61D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2954" y="2431735"/>
            <a:ext cx="2593411" cy="26390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4366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19229-4151-A227-22CD-D564D2D4134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5EC4DD7-A43E-0600-74C5-B8ED732A0C64}"/>
              </a:ext>
            </a:extLst>
          </p:cNvPr>
          <p:cNvSpPr>
            <a:spLocks noGrp="1"/>
          </p:cNvSpPr>
          <p:nvPr>
            <p:ph type="title"/>
          </p:nvPr>
        </p:nvSpPr>
        <p:spPr>
          <a:xfrm>
            <a:off x="252000" y="959222"/>
            <a:ext cx="11628452" cy="646331"/>
          </a:xfrm>
        </p:spPr>
        <p:txBody>
          <a:bodyPr/>
          <a:lstStyle/>
          <a:p>
            <a:r>
              <a:rPr lang="en-GB" dirty="0"/>
              <a:t>Chemical and fire-resistant components</a:t>
            </a:r>
          </a:p>
        </p:txBody>
      </p:sp>
      <p:sp>
        <p:nvSpPr>
          <p:cNvPr id="4" name="Content Placeholder 3">
            <a:extLst>
              <a:ext uri="{FF2B5EF4-FFF2-40B4-BE49-F238E27FC236}">
                <a16:creationId xmlns:a16="http://schemas.microsoft.com/office/drawing/2014/main" id="{4E333BD5-C91B-B24F-224C-0892DFB8F150}"/>
              </a:ext>
            </a:extLst>
          </p:cNvPr>
          <p:cNvSpPr>
            <a:spLocks noGrp="1"/>
          </p:cNvSpPr>
          <p:nvPr>
            <p:ph sz="quarter" idx="10"/>
          </p:nvPr>
        </p:nvSpPr>
        <p:spPr>
          <a:xfrm>
            <a:off x="359999" y="1800000"/>
            <a:ext cx="10201984" cy="4140000"/>
          </a:xfrm>
        </p:spPr>
        <p:txBody>
          <a:bodyPr/>
          <a:lstStyle/>
          <a:p>
            <a:pPr algn="l"/>
            <a:r>
              <a:rPr lang="en-GB" b="0" i="0" dirty="0">
                <a:effectLst/>
                <a:latin typeface="Arial"/>
                <a:cs typeface="Arial"/>
              </a:rPr>
              <a:t>In chemically aggressive or fire-sensitive areas, choose materials carefully.</a:t>
            </a:r>
          </a:p>
          <a:p>
            <a:pPr marL="342900" indent="-342900" algn="l">
              <a:buFont typeface="Arial" panose="020B0604020202020204" pitchFamily="34" charset="0"/>
              <a:buChar char="•"/>
            </a:pPr>
            <a:r>
              <a:rPr lang="en-GB" b="0" i="0" dirty="0">
                <a:effectLst/>
                <a:latin typeface="Arial"/>
                <a:cs typeface="Arial"/>
              </a:rPr>
              <a:t>Low smoke zero halogen (LSZH) enclosures or conduits in public buildings.</a:t>
            </a:r>
          </a:p>
          <a:p>
            <a:pPr marL="342900" indent="-342900" algn="l">
              <a:buFont typeface="Arial" panose="020B0604020202020204" pitchFamily="34" charset="0"/>
              <a:buChar char="•"/>
            </a:pPr>
            <a:r>
              <a:rPr lang="en-GB" b="0" i="0" dirty="0">
                <a:effectLst/>
                <a:latin typeface="Arial"/>
                <a:cs typeface="Arial"/>
              </a:rPr>
              <a:t>Corrosion-resistant metalwork for farms, commercial kitchens.</a:t>
            </a:r>
          </a:p>
          <a:p>
            <a:pPr marL="342900" indent="-342900" algn="l">
              <a:buFont typeface="Arial" panose="020B0604020202020204" pitchFamily="34" charset="0"/>
              <a:buChar char="•"/>
            </a:pPr>
            <a:r>
              <a:rPr lang="en-GB" b="0" i="0" dirty="0">
                <a:effectLst/>
                <a:latin typeface="Arial"/>
                <a:cs typeface="Arial"/>
              </a:rPr>
              <a:t>FP-rated (fire performance) junction boxes for emergency circuits.</a:t>
            </a:r>
          </a:p>
          <a:p>
            <a:pPr algn="l"/>
            <a:r>
              <a:rPr lang="en-GB" b="0" i="0" dirty="0">
                <a:effectLst/>
                <a:latin typeface="Arial"/>
                <a:cs typeface="Arial"/>
              </a:rPr>
              <a:t>BS 7671 Section 422 and IET Guidance Note 1 give guidance on special locations and materials.</a:t>
            </a:r>
            <a:endParaRPr lang="en-GB" dirty="0"/>
          </a:p>
        </p:txBody>
      </p:sp>
    </p:spTree>
    <p:extLst>
      <p:ext uri="{BB962C8B-B14F-4D97-AF65-F5344CB8AC3E}">
        <p14:creationId xmlns:p14="http://schemas.microsoft.com/office/powerpoint/2010/main" val="1643942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8D2A5-0D29-11F2-D202-2B7A11848A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61EE04B-E4FB-7A9E-4044-755AEAED1FAC}"/>
              </a:ext>
            </a:extLst>
          </p:cNvPr>
          <p:cNvSpPr>
            <a:spLocks noGrp="1"/>
          </p:cNvSpPr>
          <p:nvPr>
            <p:ph type="title"/>
          </p:nvPr>
        </p:nvSpPr>
        <p:spPr>
          <a:xfrm>
            <a:off x="252000" y="959222"/>
            <a:ext cx="11628452" cy="646331"/>
          </a:xfrm>
        </p:spPr>
        <p:txBody>
          <a:bodyPr/>
          <a:lstStyle/>
          <a:p>
            <a:r>
              <a:rPr lang="en-GB" dirty="0"/>
              <a:t>Selecting accessories for demanding environments</a:t>
            </a:r>
          </a:p>
        </p:txBody>
      </p:sp>
      <p:sp>
        <p:nvSpPr>
          <p:cNvPr id="4" name="Content Placeholder 3">
            <a:extLst>
              <a:ext uri="{FF2B5EF4-FFF2-40B4-BE49-F238E27FC236}">
                <a16:creationId xmlns:a16="http://schemas.microsoft.com/office/drawing/2014/main" id="{1E358842-5DA3-815B-AC5B-96C78FC7258B}"/>
              </a:ext>
            </a:extLst>
          </p:cNvPr>
          <p:cNvSpPr>
            <a:spLocks noGrp="1"/>
          </p:cNvSpPr>
          <p:nvPr>
            <p:ph sz="quarter" idx="10"/>
          </p:nvPr>
        </p:nvSpPr>
        <p:spPr>
          <a:xfrm>
            <a:off x="359999" y="1800000"/>
            <a:ext cx="11628451" cy="4140000"/>
          </a:xfrm>
        </p:spPr>
        <p:txBody>
          <a:bodyPr/>
          <a:lstStyle/>
          <a:p>
            <a:pPr algn="l"/>
            <a:r>
              <a:rPr lang="en-GB" i="0" dirty="0">
                <a:effectLst/>
                <a:latin typeface="Arial"/>
                <a:cs typeface="Arial"/>
              </a:rPr>
              <a:t>Sockets, switches and control gear must be selected for the location and use case. Examples:</a:t>
            </a:r>
          </a:p>
          <a:p>
            <a:pPr marL="342900" indent="-342900" algn="l">
              <a:buFont typeface="Arial" panose="020B0604020202020204" pitchFamily="34" charset="0"/>
              <a:buChar char="•"/>
            </a:pPr>
            <a:r>
              <a:rPr lang="en-GB" dirty="0">
                <a:latin typeface="Arial"/>
                <a:cs typeface="Arial"/>
              </a:rPr>
              <a:t>m</a:t>
            </a:r>
            <a:r>
              <a:rPr lang="en-GB" i="0" dirty="0">
                <a:effectLst/>
                <a:latin typeface="Arial"/>
                <a:cs typeface="Arial"/>
              </a:rPr>
              <a:t>etal-clad switches in workshops</a:t>
            </a:r>
          </a:p>
          <a:p>
            <a:pPr marL="342900" indent="-342900" algn="l">
              <a:buFont typeface="Arial" panose="020B0604020202020204" pitchFamily="34" charset="0"/>
              <a:buChar char="•"/>
            </a:pPr>
            <a:r>
              <a:rPr lang="en-GB" dirty="0">
                <a:latin typeface="Arial"/>
                <a:cs typeface="Arial"/>
              </a:rPr>
              <a:t>w</a:t>
            </a:r>
            <a:r>
              <a:rPr lang="en-GB" i="0" dirty="0">
                <a:effectLst/>
                <a:latin typeface="Arial"/>
                <a:cs typeface="Arial"/>
              </a:rPr>
              <a:t>eatherproof sockets for outdoor use</a:t>
            </a:r>
          </a:p>
          <a:p>
            <a:pPr marL="342900" indent="-342900" algn="l">
              <a:buFont typeface="Arial" panose="020B0604020202020204" pitchFamily="34" charset="0"/>
              <a:buChar char="•"/>
            </a:pPr>
            <a:r>
              <a:rPr lang="en-GB" dirty="0">
                <a:latin typeface="Arial"/>
                <a:cs typeface="Arial"/>
              </a:rPr>
              <a:t>t</a:t>
            </a:r>
            <a:r>
              <a:rPr lang="en-GB" i="0" dirty="0">
                <a:effectLst/>
                <a:latin typeface="Arial"/>
                <a:cs typeface="Arial"/>
              </a:rPr>
              <a:t>amper-proof accessories in public spaces</a:t>
            </a:r>
          </a:p>
          <a:p>
            <a:pPr marL="342900" indent="-342900" algn="l">
              <a:buFont typeface="Arial" panose="020B0604020202020204" pitchFamily="34" charset="0"/>
              <a:buChar char="•"/>
            </a:pPr>
            <a:r>
              <a:rPr lang="en-GB" dirty="0">
                <a:latin typeface="Arial"/>
                <a:cs typeface="Arial"/>
              </a:rPr>
              <a:t>i</a:t>
            </a:r>
            <a:r>
              <a:rPr lang="en-GB" i="0" dirty="0">
                <a:effectLst/>
                <a:latin typeface="Arial"/>
                <a:cs typeface="Arial"/>
              </a:rPr>
              <a:t>solators with padlock points for maintenance.</a:t>
            </a:r>
          </a:p>
          <a:p>
            <a:pPr algn="l"/>
            <a:r>
              <a:rPr lang="en-GB" i="0" dirty="0">
                <a:effectLst/>
                <a:latin typeface="Arial"/>
                <a:cs typeface="Arial"/>
              </a:rPr>
              <a:t>Always match the accessory to the environmental and mechanical demands of the site.</a:t>
            </a:r>
            <a:endParaRPr lang="en-GB" dirty="0"/>
          </a:p>
        </p:txBody>
      </p:sp>
    </p:spTree>
    <p:extLst>
      <p:ext uri="{BB962C8B-B14F-4D97-AF65-F5344CB8AC3E}">
        <p14:creationId xmlns:p14="http://schemas.microsoft.com/office/powerpoint/2010/main" val="3818290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990E-FA13-CA8D-BB3C-36B38C65E93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8D52CD-A3AB-0837-BFB1-475110B67FF1}"/>
              </a:ext>
            </a:extLst>
          </p:cNvPr>
          <p:cNvSpPr>
            <a:spLocks noGrp="1"/>
          </p:cNvSpPr>
          <p:nvPr>
            <p:ph type="title"/>
          </p:nvPr>
        </p:nvSpPr>
        <p:spPr>
          <a:xfrm>
            <a:off x="252000" y="959222"/>
            <a:ext cx="11628452" cy="646331"/>
          </a:xfrm>
        </p:spPr>
        <p:txBody>
          <a:bodyPr/>
          <a:lstStyle/>
          <a:p>
            <a:r>
              <a:rPr lang="en-GB" dirty="0"/>
              <a:t>Compatibility with mounting systems</a:t>
            </a:r>
          </a:p>
        </p:txBody>
      </p:sp>
      <p:sp>
        <p:nvSpPr>
          <p:cNvPr id="4" name="Content Placeholder 3">
            <a:extLst>
              <a:ext uri="{FF2B5EF4-FFF2-40B4-BE49-F238E27FC236}">
                <a16:creationId xmlns:a16="http://schemas.microsoft.com/office/drawing/2014/main" id="{26CD9FE8-DA65-A806-1AEB-E3355133F766}"/>
              </a:ext>
            </a:extLst>
          </p:cNvPr>
          <p:cNvSpPr>
            <a:spLocks noGrp="1"/>
          </p:cNvSpPr>
          <p:nvPr>
            <p:ph sz="quarter" idx="10"/>
          </p:nvPr>
        </p:nvSpPr>
        <p:spPr>
          <a:xfrm>
            <a:off x="360000" y="1800000"/>
            <a:ext cx="9261078" cy="4140000"/>
          </a:xfrm>
        </p:spPr>
        <p:txBody>
          <a:bodyPr/>
          <a:lstStyle/>
          <a:p>
            <a:pPr algn="l"/>
            <a:r>
              <a:rPr lang="en-GB" i="0" dirty="0">
                <a:effectLst/>
                <a:latin typeface="Arial"/>
                <a:cs typeface="Arial"/>
              </a:rPr>
              <a:t>Components must be chosen to suit the mounting method.</a:t>
            </a:r>
          </a:p>
          <a:p>
            <a:pPr marL="342900" indent="-342900" algn="l">
              <a:buFont typeface="Arial" panose="020B0604020202020204" pitchFamily="34" charset="0"/>
              <a:buChar char="•"/>
            </a:pPr>
            <a:r>
              <a:rPr lang="en-GB" i="0" dirty="0">
                <a:effectLst/>
                <a:latin typeface="Arial"/>
                <a:cs typeface="Arial"/>
              </a:rPr>
              <a:t>Back box depth and format must match the device and the wall.</a:t>
            </a:r>
          </a:p>
          <a:p>
            <a:pPr marL="342900" indent="-342900" algn="l">
              <a:buFont typeface="Arial" panose="020B0604020202020204" pitchFamily="34" charset="0"/>
              <a:buChar char="•"/>
            </a:pPr>
            <a:r>
              <a:rPr lang="en-GB" i="0" dirty="0">
                <a:effectLst/>
                <a:latin typeface="Arial"/>
                <a:cs typeface="Arial"/>
              </a:rPr>
              <a:t>DIN-rail fittings, standard in most boards.</a:t>
            </a:r>
          </a:p>
          <a:p>
            <a:pPr marL="342900" indent="-342900" algn="l">
              <a:buFont typeface="Arial" panose="020B0604020202020204" pitchFamily="34" charset="0"/>
              <a:buChar char="•"/>
            </a:pPr>
            <a:r>
              <a:rPr lang="en-GB" i="0" dirty="0">
                <a:effectLst/>
                <a:latin typeface="Arial"/>
                <a:cs typeface="Arial"/>
              </a:rPr>
              <a:t>Panel-mounting, control cabinets and industrial setups.</a:t>
            </a:r>
          </a:p>
          <a:p>
            <a:pPr marL="342900" indent="-342900" algn="l">
              <a:buFont typeface="Arial" panose="020B0604020202020204" pitchFamily="34" charset="0"/>
              <a:buChar char="•"/>
            </a:pPr>
            <a:r>
              <a:rPr lang="en-GB" i="0" dirty="0">
                <a:effectLst/>
                <a:latin typeface="Arial"/>
                <a:cs typeface="Arial"/>
              </a:rPr>
              <a:t>Clip-in modular devices.</a:t>
            </a:r>
          </a:p>
          <a:p>
            <a:pPr algn="l"/>
            <a:r>
              <a:rPr lang="en-GB" i="0" dirty="0">
                <a:effectLst/>
                <a:latin typeface="Arial"/>
                <a:cs typeface="Arial"/>
              </a:rPr>
              <a:t>Improper mounting can lead to loose connections, overheating or failure to comply with </a:t>
            </a:r>
            <a:r>
              <a:rPr lang="en-GB" b="1" i="0" dirty="0">
                <a:effectLst/>
                <a:latin typeface="Arial"/>
                <a:cs typeface="Arial"/>
              </a:rPr>
              <a:t>BS 7671 Reg. 526.1 </a:t>
            </a:r>
            <a:r>
              <a:rPr lang="en-GB" i="0" dirty="0">
                <a:effectLst/>
                <a:latin typeface="Arial"/>
                <a:cs typeface="Arial"/>
              </a:rPr>
              <a:t>(connections must be sound and reliable).</a:t>
            </a:r>
            <a:endParaRPr lang="en-GB" dirty="0"/>
          </a:p>
        </p:txBody>
      </p:sp>
    </p:spTree>
    <p:extLst>
      <p:ext uri="{BB962C8B-B14F-4D97-AF65-F5344CB8AC3E}">
        <p14:creationId xmlns:p14="http://schemas.microsoft.com/office/powerpoint/2010/main" val="4101063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F7AA0-DDA0-4482-1589-4C0CFF48E5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8DC6052-CD18-1B7B-6C32-DC3833805049}"/>
              </a:ext>
            </a:extLst>
          </p:cNvPr>
          <p:cNvSpPr>
            <a:spLocks noGrp="1"/>
          </p:cNvSpPr>
          <p:nvPr>
            <p:ph type="title"/>
          </p:nvPr>
        </p:nvSpPr>
        <p:spPr>
          <a:xfrm>
            <a:off x="252000" y="959222"/>
            <a:ext cx="11628452" cy="646331"/>
          </a:xfrm>
        </p:spPr>
        <p:txBody>
          <a:bodyPr/>
          <a:lstStyle/>
          <a:p>
            <a:r>
              <a:rPr lang="en-GB" dirty="0"/>
              <a:t>Labelling, identification and accessibility</a:t>
            </a:r>
          </a:p>
        </p:txBody>
      </p:sp>
      <p:sp>
        <p:nvSpPr>
          <p:cNvPr id="4" name="Content Placeholder 3">
            <a:extLst>
              <a:ext uri="{FF2B5EF4-FFF2-40B4-BE49-F238E27FC236}">
                <a16:creationId xmlns:a16="http://schemas.microsoft.com/office/drawing/2014/main" id="{E16492BE-3257-A472-58AA-3271C51FFC89}"/>
              </a:ext>
            </a:extLst>
          </p:cNvPr>
          <p:cNvSpPr>
            <a:spLocks noGrp="1"/>
          </p:cNvSpPr>
          <p:nvPr>
            <p:ph sz="quarter" idx="10"/>
          </p:nvPr>
        </p:nvSpPr>
        <p:spPr>
          <a:xfrm>
            <a:off x="360000" y="1800000"/>
            <a:ext cx="10162226" cy="4140000"/>
          </a:xfrm>
        </p:spPr>
        <p:txBody>
          <a:bodyPr/>
          <a:lstStyle/>
          <a:p>
            <a:pPr algn="l"/>
            <a:r>
              <a:rPr lang="en-GB" i="0" dirty="0">
                <a:effectLst/>
                <a:latin typeface="Arial"/>
                <a:cs typeface="Arial"/>
              </a:rPr>
              <a:t>Correct labelling ensures safety during inspection, testing, and future work.</a:t>
            </a:r>
          </a:p>
          <a:p>
            <a:pPr algn="l"/>
            <a:r>
              <a:rPr lang="en-GB" i="0" dirty="0">
                <a:effectLst/>
                <a:latin typeface="Arial"/>
                <a:cs typeface="Arial"/>
              </a:rPr>
              <a:t>Requirements include:</a:t>
            </a:r>
          </a:p>
          <a:p>
            <a:pPr marL="342900" indent="-342900" algn="l">
              <a:buFont typeface="Arial" panose="020B0604020202020204" pitchFamily="34" charset="0"/>
              <a:buChar char="•"/>
            </a:pPr>
            <a:r>
              <a:rPr lang="en-GB" i="0" dirty="0">
                <a:effectLst/>
                <a:latin typeface="Arial"/>
                <a:cs typeface="Arial"/>
              </a:rPr>
              <a:t>circuit ID (e.g. CU1-L1 = lighting ground floor)</a:t>
            </a:r>
          </a:p>
          <a:p>
            <a:pPr marL="342900" indent="-342900" algn="l">
              <a:buFont typeface="Arial" panose="020B0604020202020204" pitchFamily="34" charset="0"/>
              <a:buChar char="•"/>
            </a:pPr>
            <a:r>
              <a:rPr lang="en-GB" i="0" dirty="0">
                <a:effectLst/>
                <a:latin typeface="Arial"/>
                <a:cs typeface="Arial"/>
              </a:rPr>
              <a:t>warning notices (e.g. RCD, SPD fitted)</a:t>
            </a:r>
          </a:p>
          <a:p>
            <a:pPr marL="342900" indent="-342900" algn="l">
              <a:buFont typeface="Arial" panose="020B0604020202020204" pitchFamily="34" charset="0"/>
              <a:buChar char="•"/>
            </a:pPr>
            <a:r>
              <a:rPr lang="en-GB" i="0" dirty="0">
                <a:effectLst/>
                <a:latin typeface="Arial"/>
                <a:cs typeface="Arial"/>
              </a:rPr>
              <a:t>device functions (e.g. cooker isolator, PV disconnector)</a:t>
            </a:r>
          </a:p>
          <a:p>
            <a:pPr marL="342900" indent="-342900" algn="l">
              <a:buFont typeface="Arial" panose="020B0604020202020204" pitchFamily="34" charset="0"/>
              <a:buChar char="•"/>
            </a:pPr>
            <a:r>
              <a:rPr lang="en-GB" i="0" dirty="0">
                <a:effectLst/>
                <a:latin typeface="Arial"/>
                <a:cs typeface="Arial"/>
              </a:rPr>
              <a:t>permanent markings, not handwritten, weather-resistant if outside.</a:t>
            </a:r>
          </a:p>
          <a:p>
            <a:pPr algn="l"/>
            <a:r>
              <a:rPr lang="en-GB" b="1" i="0" dirty="0">
                <a:effectLst/>
                <a:latin typeface="Arial"/>
                <a:cs typeface="Arial"/>
              </a:rPr>
              <a:t>BS 7671 Reg. 514.9.1 </a:t>
            </a:r>
            <a:r>
              <a:rPr lang="en-GB" i="0" dirty="0">
                <a:effectLst/>
                <a:latin typeface="Arial"/>
                <a:cs typeface="Arial"/>
              </a:rPr>
              <a:t>requires every circuit to be clearly identified.</a:t>
            </a:r>
            <a:endParaRPr lang="en-GB" dirty="0"/>
          </a:p>
        </p:txBody>
      </p:sp>
    </p:spTree>
    <p:extLst>
      <p:ext uri="{BB962C8B-B14F-4D97-AF65-F5344CB8AC3E}">
        <p14:creationId xmlns:p14="http://schemas.microsoft.com/office/powerpoint/2010/main" val="2108120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71C29-BA64-5B10-CAAF-8EA8226C063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5E9501-37CE-2465-76A0-DBD6F99B863A}"/>
              </a:ext>
            </a:extLst>
          </p:cNvPr>
          <p:cNvSpPr>
            <a:spLocks noGrp="1"/>
          </p:cNvSpPr>
          <p:nvPr>
            <p:ph type="title"/>
          </p:nvPr>
        </p:nvSpPr>
        <p:spPr>
          <a:xfrm>
            <a:off x="252000" y="959222"/>
            <a:ext cx="11628452" cy="646331"/>
          </a:xfrm>
        </p:spPr>
        <p:txBody>
          <a:bodyPr/>
          <a:lstStyle/>
          <a:p>
            <a:r>
              <a:rPr lang="en-GB" dirty="0"/>
              <a:t>Maintaining safe access to installed components</a:t>
            </a:r>
          </a:p>
        </p:txBody>
      </p:sp>
      <p:sp>
        <p:nvSpPr>
          <p:cNvPr id="4" name="Content Placeholder 3">
            <a:extLst>
              <a:ext uri="{FF2B5EF4-FFF2-40B4-BE49-F238E27FC236}">
                <a16:creationId xmlns:a16="http://schemas.microsoft.com/office/drawing/2014/main" id="{783BE10D-F627-2E4A-8D15-9C4A7AC08720}"/>
              </a:ext>
            </a:extLst>
          </p:cNvPr>
          <p:cNvSpPr>
            <a:spLocks noGrp="1"/>
          </p:cNvSpPr>
          <p:nvPr>
            <p:ph sz="quarter" idx="10"/>
          </p:nvPr>
        </p:nvSpPr>
        <p:spPr>
          <a:xfrm>
            <a:off x="360000" y="1800000"/>
            <a:ext cx="10612800" cy="4140000"/>
          </a:xfrm>
        </p:spPr>
        <p:txBody>
          <a:bodyPr/>
          <a:lstStyle/>
          <a:p>
            <a:r>
              <a:rPr lang="en-US" dirty="0"/>
              <a:t>Install components so they’re accessible for inspection and maintenance.</a:t>
            </a:r>
          </a:p>
          <a:p>
            <a:pPr marL="342900" indent="-342900">
              <a:buFont typeface="Arial" panose="020B0604020202020204" pitchFamily="34" charset="0"/>
              <a:buChar char="•"/>
            </a:pPr>
            <a:r>
              <a:rPr lang="en-US" dirty="0"/>
              <a:t>Don’t bury junction boxes in walls or ceilings (unless maintenance-free and documented).</a:t>
            </a:r>
          </a:p>
          <a:p>
            <a:pPr marL="342900" indent="-342900">
              <a:buFont typeface="Arial" panose="020B0604020202020204" pitchFamily="34" charset="0"/>
              <a:buChar char="•"/>
            </a:pPr>
            <a:r>
              <a:rPr lang="en-US" dirty="0"/>
              <a:t>Isolators must be reachable and clearly visible.</a:t>
            </a:r>
          </a:p>
          <a:p>
            <a:pPr marL="342900" indent="-342900">
              <a:buFont typeface="Arial" panose="020B0604020202020204" pitchFamily="34" charset="0"/>
              <a:buChar char="•"/>
            </a:pPr>
            <a:r>
              <a:rPr lang="en-US" dirty="0"/>
              <a:t>Allow space in enclosures for safe testing.</a:t>
            </a:r>
          </a:p>
          <a:p>
            <a:pPr marL="342900" indent="-342900">
              <a:buFont typeface="Arial" panose="020B0604020202020204" pitchFamily="34" charset="0"/>
              <a:buChar char="•"/>
            </a:pPr>
            <a:r>
              <a:rPr lang="en-US" dirty="0"/>
              <a:t>Avoid obstructing switchgear with cupboards or furniture.</a:t>
            </a:r>
          </a:p>
          <a:p>
            <a:pPr marL="342900" indent="-342900">
              <a:buFont typeface="Arial" panose="020B0604020202020204" pitchFamily="34" charset="0"/>
              <a:buChar char="•"/>
            </a:pPr>
            <a:r>
              <a:rPr lang="en-US" b="1" dirty="0"/>
              <a:t>BS 7671 Reg. 513.1 </a:t>
            </a:r>
            <a:r>
              <a:rPr lang="en-US" dirty="0"/>
              <a:t>requires all electrical equipment to be accessible for inspection and maintenance. </a:t>
            </a:r>
          </a:p>
        </p:txBody>
      </p:sp>
    </p:spTree>
    <p:extLst>
      <p:ext uri="{BB962C8B-B14F-4D97-AF65-F5344CB8AC3E}">
        <p14:creationId xmlns:p14="http://schemas.microsoft.com/office/powerpoint/2010/main" val="2194650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40BFB-38E3-5475-5742-73A22E4D695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144DD70-5CC2-E0ED-E022-C6A71C2A396E}"/>
              </a:ext>
            </a:extLst>
          </p:cNvPr>
          <p:cNvSpPr>
            <a:spLocks noGrp="1"/>
          </p:cNvSpPr>
          <p:nvPr>
            <p:ph type="title"/>
          </p:nvPr>
        </p:nvSpPr>
        <p:spPr>
          <a:xfrm>
            <a:off x="252000" y="959222"/>
            <a:ext cx="11628452" cy="646331"/>
          </a:xfrm>
        </p:spPr>
        <p:txBody>
          <a:bodyPr/>
          <a:lstStyle/>
          <a:p>
            <a:r>
              <a:rPr lang="en-GB" dirty="0"/>
              <a:t>Grouping of circuits and components</a:t>
            </a:r>
          </a:p>
        </p:txBody>
      </p:sp>
      <p:sp>
        <p:nvSpPr>
          <p:cNvPr id="4" name="Content Placeholder 3">
            <a:extLst>
              <a:ext uri="{FF2B5EF4-FFF2-40B4-BE49-F238E27FC236}">
                <a16:creationId xmlns:a16="http://schemas.microsoft.com/office/drawing/2014/main" id="{DD2A1670-05DA-7FB9-B210-B0FE775F31FD}"/>
              </a:ext>
            </a:extLst>
          </p:cNvPr>
          <p:cNvSpPr>
            <a:spLocks noGrp="1"/>
          </p:cNvSpPr>
          <p:nvPr>
            <p:ph sz="quarter" idx="10"/>
          </p:nvPr>
        </p:nvSpPr>
        <p:spPr/>
        <p:txBody>
          <a:bodyPr/>
          <a:lstStyle/>
          <a:p>
            <a:pPr algn="l"/>
            <a:r>
              <a:rPr lang="en-GB" i="0" dirty="0">
                <a:effectLst/>
                <a:latin typeface="Arial"/>
                <a:cs typeface="Arial"/>
              </a:rPr>
              <a:t>When multiple circuits run together or are housed in one enclosure, consider the effects of grouping.</a:t>
            </a:r>
          </a:p>
          <a:p>
            <a:pPr marL="342900" indent="-342900" algn="l">
              <a:buFont typeface="Arial" panose="020B0604020202020204" pitchFamily="34" charset="0"/>
              <a:buChar char="•"/>
            </a:pPr>
            <a:r>
              <a:rPr lang="en-GB" i="0" dirty="0">
                <a:effectLst/>
                <a:latin typeface="Arial"/>
                <a:cs typeface="Arial"/>
              </a:rPr>
              <a:t>Increased heat: </a:t>
            </a:r>
            <a:r>
              <a:rPr lang="en-GB" dirty="0">
                <a:latin typeface="Arial"/>
                <a:cs typeface="Arial"/>
              </a:rPr>
              <a:t>P</a:t>
            </a:r>
            <a:r>
              <a:rPr lang="en-GB" i="0" dirty="0">
                <a:effectLst/>
                <a:latin typeface="Arial"/>
                <a:cs typeface="Arial"/>
              </a:rPr>
              <a:t>otential derating of cables and devices.</a:t>
            </a:r>
          </a:p>
          <a:p>
            <a:pPr marL="342900" indent="-342900" algn="l">
              <a:buFont typeface="Arial" panose="020B0604020202020204" pitchFamily="34" charset="0"/>
              <a:buChar char="•"/>
            </a:pPr>
            <a:r>
              <a:rPr lang="en-GB" i="0" dirty="0">
                <a:effectLst/>
                <a:latin typeface="Arial"/>
                <a:cs typeface="Arial"/>
              </a:rPr>
              <a:t>Risk of electromagnetic interference (EMI) between control and power circuits.</a:t>
            </a:r>
          </a:p>
          <a:p>
            <a:pPr marL="342900" indent="-342900" algn="l">
              <a:buFont typeface="Arial" panose="020B0604020202020204" pitchFamily="34" charset="0"/>
              <a:buChar char="•"/>
            </a:pPr>
            <a:r>
              <a:rPr lang="en-GB" i="0" dirty="0">
                <a:effectLst/>
                <a:latin typeface="Arial"/>
                <a:cs typeface="Arial"/>
              </a:rPr>
              <a:t>Overcrowding makes maintenance and inspection difficult.</a:t>
            </a:r>
          </a:p>
        </p:txBody>
      </p:sp>
    </p:spTree>
    <p:extLst>
      <p:ext uri="{BB962C8B-B14F-4D97-AF65-F5344CB8AC3E}">
        <p14:creationId xmlns:p14="http://schemas.microsoft.com/office/powerpoint/2010/main" val="649086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2743C-B454-D93C-A523-193D71B46C6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8F00FC4-ADA4-592B-A46E-E650EC0667A5}"/>
              </a:ext>
            </a:extLst>
          </p:cNvPr>
          <p:cNvSpPr>
            <a:spLocks noGrp="1"/>
          </p:cNvSpPr>
          <p:nvPr>
            <p:ph type="title"/>
          </p:nvPr>
        </p:nvSpPr>
        <p:spPr>
          <a:xfrm>
            <a:off x="252000" y="959222"/>
            <a:ext cx="11628452" cy="646331"/>
          </a:xfrm>
        </p:spPr>
        <p:txBody>
          <a:bodyPr/>
          <a:lstStyle/>
          <a:p>
            <a:r>
              <a:rPr lang="en-GB" dirty="0"/>
              <a:t>Circuit segregation for safety and reliability</a:t>
            </a:r>
          </a:p>
        </p:txBody>
      </p:sp>
      <p:sp>
        <p:nvSpPr>
          <p:cNvPr id="4" name="Content Placeholder 3">
            <a:extLst>
              <a:ext uri="{FF2B5EF4-FFF2-40B4-BE49-F238E27FC236}">
                <a16:creationId xmlns:a16="http://schemas.microsoft.com/office/drawing/2014/main" id="{0CCD9216-FA4E-2E0C-8125-67805712E7B1}"/>
              </a:ext>
            </a:extLst>
          </p:cNvPr>
          <p:cNvSpPr>
            <a:spLocks noGrp="1"/>
          </p:cNvSpPr>
          <p:nvPr>
            <p:ph sz="quarter" idx="10"/>
          </p:nvPr>
        </p:nvSpPr>
        <p:spPr/>
        <p:txBody>
          <a:bodyPr/>
          <a:lstStyle/>
          <a:p>
            <a:r>
              <a:rPr lang="en-US" dirty="0"/>
              <a:t>Certain circuits must be kept separate to avoid interference or for safety.</a:t>
            </a:r>
          </a:p>
          <a:p>
            <a:pPr marL="342900" indent="-342900">
              <a:buFont typeface="Arial" panose="020B0604020202020204" pitchFamily="34" charset="0"/>
              <a:buChar char="•"/>
            </a:pPr>
            <a:r>
              <a:rPr lang="en-US" dirty="0">
                <a:ea typeface="ＭＳ Ｐゴシック"/>
              </a:rPr>
              <a:t>Low voltage and ELV (e.g. 230 V vs fire alarm cabling).</a:t>
            </a:r>
          </a:p>
          <a:p>
            <a:pPr marL="342900" indent="-342900">
              <a:buFont typeface="Arial" panose="020B0604020202020204" pitchFamily="34" charset="0"/>
              <a:buChar char="•"/>
            </a:pPr>
            <a:r>
              <a:rPr lang="en-US" dirty="0"/>
              <a:t>Data and power circuits (e.g. CAT6 and lighting cables).</a:t>
            </a:r>
          </a:p>
          <a:p>
            <a:r>
              <a:rPr lang="en-US" b="1" dirty="0"/>
              <a:t>BS 7671 Reg. 528 </a:t>
            </a:r>
            <a:r>
              <a:rPr lang="en-US" dirty="0"/>
              <a:t>requires segregation by suitable barriers, spacing or insulation.</a:t>
            </a:r>
          </a:p>
        </p:txBody>
      </p:sp>
    </p:spTree>
    <p:extLst>
      <p:ext uri="{BB962C8B-B14F-4D97-AF65-F5344CB8AC3E}">
        <p14:creationId xmlns:p14="http://schemas.microsoft.com/office/powerpoint/2010/main" val="2422716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999" y="1800000"/>
            <a:ext cx="10109217" cy="4140000"/>
          </a:xfrm>
        </p:spPr>
        <p:txBody>
          <a:bodyPr/>
          <a:lstStyle/>
          <a:p>
            <a:r>
              <a:rPr lang="en-GB" b="0" i="0" dirty="0">
                <a:solidFill>
                  <a:srgbClr val="111111"/>
                </a:solidFill>
                <a:effectLst/>
                <a:latin typeface="Arial"/>
                <a:ea typeface="ＭＳ Ｐゴシック"/>
                <a:cs typeface="Arial"/>
              </a:rPr>
              <a:t>What external influences should </a:t>
            </a:r>
            <a:r>
              <a:rPr lang="en-GB" dirty="0">
                <a:solidFill>
                  <a:srgbClr val="111111"/>
                </a:solidFill>
                <a:latin typeface="Arial"/>
                <a:ea typeface="ＭＳ Ｐゴシック"/>
                <a:cs typeface="Arial"/>
              </a:rPr>
              <a:t>be considered</a:t>
            </a:r>
            <a:r>
              <a:rPr lang="en-GB" b="0" i="0" dirty="0">
                <a:solidFill>
                  <a:srgbClr val="111111"/>
                </a:solidFill>
                <a:effectLst/>
                <a:latin typeface="Arial"/>
                <a:ea typeface="ＭＳ Ｐゴシック"/>
                <a:cs typeface="Arial"/>
              </a:rPr>
              <a:t> when installing electrical components?</a:t>
            </a:r>
            <a:endParaRPr lang="en-GB" dirty="0">
              <a:latin typeface="Arial"/>
              <a:ea typeface="ＭＳ Ｐゴシック"/>
              <a:cs typeface="Arial"/>
            </a:endParaRPr>
          </a:p>
        </p:txBody>
      </p:sp>
      <p:pic>
        <p:nvPicPr>
          <p:cNvPr id="18" name="Picture 17">
            <a:extLst>
              <a:ext uri="{FF2B5EF4-FFF2-40B4-BE49-F238E27FC236}">
                <a16:creationId xmlns:a16="http://schemas.microsoft.com/office/drawing/2014/main" id="{664D6B81-FCC9-632A-39DD-2BAE5F49CFFF}"/>
              </a:ext>
            </a:extLst>
          </p:cNvPr>
          <p:cNvPicPr>
            <a:picLocks noChangeAspect="1"/>
          </p:cNvPicPr>
          <p:nvPr/>
        </p:nvPicPr>
        <p:blipFill>
          <a:blip r:embed="rId3"/>
          <a:stretch>
            <a:fillRect/>
          </a:stretch>
        </p:blipFill>
        <p:spPr>
          <a:xfrm>
            <a:off x="1600399" y="2709998"/>
            <a:ext cx="9038826" cy="2320003"/>
          </a:xfrm>
          <a:prstGeom prst="rect">
            <a:avLst/>
          </a:prstGeom>
        </p:spPr>
      </p:pic>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B311C-240C-3CFA-C4A8-18E33EC4440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D0DB68-5F31-072C-8603-9CB51500D8CE}"/>
              </a:ext>
            </a:extLst>
          </p:cNvPr>
          <p:cNvSpPr>
            <a:spLocks noGrp="1"/>
          </p:cNvSpPr>
          <p:nvPr>
            <p:ph type="title"/>
          </p:nvPr>
        </p:nvSpPr>
        <p:spPr>
          <a:xfrm>
            <a:off x="252000" y="959222"/>
            <a:ext cx="11628452" cy="646331"/>
          </a:xfrm>
        </p:spPr>
        <p:txBody>
          <a:bodyPr/>
          <a:lstStyle/>
          <a:p>
            <a:r>
              <a:rPr lang="en-GB" dirty="0"/>
              <a:t>Ventilation and thermal effects in enclosures</a:t>
            </a:r>
          </a:p>
        </p:txBody>
      </p:sp>
      <p:sp>
        <p:nvSpPr>
          <p:cNvPr id="4" name="Content Placeholder 3">
            <a:extLst>
              <a:ext uri="{FF2B5EF4-FFF2-40B4-BE49-F238E27FC236}">
                <a16:creationId xmlns:a16="http://schemas.microsoft.com/office/drawing/2014/main" id="{584E9037-9DFC-DCE5-0E1B-DC895AD67D4A}"/>
              </a:ext>
            </a:extLst>
          </p:cNvPr>
          <p:cNvSpPr>
            <a:spLocks noGrp="1"/>
          </p:cNvSpPr>
          <p:nvPr>
            <p:ph sz="quarter" idx="10"/>
          </p:nvPr>
        </p:nvSpPr>
        <p:spPr>
          <a:xfrm>
            <a:off x="360000" y="1733740"/>
            <a:ext cx="10409600" cy="4140000"/>
          </a:xfrm>
        </p:spPr>
        <p:txBody>
          <a:bodyPr/>
          <a:lstStyle/>
          <a:p>
            <a:pPr algn="l">
              <a:spcAft>
                <a:spcPts val="600"/>
              </a:spcAft>
            </a:pPr>
            <a:r>
              <a:rPr lang="en-GB" i="0" dirty="0">
                <a:effectLst/>
                <a:latin typeface="Arial"/>
                <a:cs typeface="Arial"/>
              </a:rPr>
              <a:t>Poor airflow around installed components can lead to:</a:t>
            </a:r>
          </a:p>
          <a:p>
            <a:pPr marL="342900" indent="-342900" algn="l">
              <a:buFont typeface="Arial" panose="020B0604020202020204" pitchFamily="34" charset="0"/>
              <a:buChar char="•"/>
            </a:pPr>
            <a:r>
              <a:rPr lang="en-GB" i="0" dirty="0">
                <a:effectLst/>
                <a:latin typeface="Arial"/>
                <a:cs typeface="Arial"/>
              </a:rPr>
              <a:t>overheating of protective devices (nuisance tripping or derating)</a:t>
            </a:r>
          </a:p>
          <a:p>
            <a:pPr marL="342900" indent="-342900" algn="l">
              <a:buFont typeface="Arial" panose="020B0604020202020204" pitchFamily="34" charset="0"/>
              <a:buChar char="•"/>
            </a:pPr>
            <a:r>
              <a:rPr lang="en-GB" i="0" dirty="0">
                <a:effectLst/>
                <a:latin typeface="Arial"/>
                <a:cs typeface="Arial"/>
              </a:rPr>
              <a:t>shortened lifespan of RCDs, RCBOs, control gear</a:t>
            </a:r>
          </a:p>
          <a:p>
            <a:pPr marL="342900" indent="-342900" algn="l">
              <a:spcAft>
                <a:spcPts val="1800"/>
              </a:spcAft>
              <a:buFont typeface="Arial" panose="020B0604020202020204" pitchFamily="34" charset="0"/>
              <a:buChar char="•"/>
            </a:pPr>
            <a:r>
              <a:rPr lang="en-GB" i="0" dirty="0">
                <a:effectLst/>
                <a:latin typeface="Arial"/>
                <a:cs typeface="Arial"/>
              </a:rPr>
              <a:t>loose terminals due to thermal expansion.</a:t>
            </a:r>
          </a:p>
          <a:p>
            <a:pPr algn="l">
              <a:spcAft>
                <a:spcPts val="600"/>
              </a:spcAft>
            </a:pPr>
            <a:r>
              <a:rPr lang="en-GB" i="0" dirty="0">
                <a:effectLst/>
                <a:latin typeface="Arial"/>
                <a:cs typeface="Arial"/>
              </a:rPr>
              <a:t>Ensure:</a:t>
            </a:r>
          </a:p>
          <a:p>
            <a:pPr marL="342900" indent="-342900" algn="l">
              <a:buFont typeface="Arial" panose="020B0604020202020204" pitchFamily="34" charset="0"/>
              <a:buChar char="•"/>
            </a:pPr>
            <a:r>
              <a:rPr lang="en-GB" i="0" dirty="0">
                <a:effectLst/>
                <a:latin typeface="Arial"/>
                <a:cs typeface="Arial"/>
              </a:rPr>
              <a:t>enclosures have ventilation space</a:t>
            </a:r>
          </a:p>
          <a:p>
            <a:pPr marL="342900" indent="-342900" algn="l">
              <a:buFont typeface="Arial" panose="020B0604020202020204" pitchFamily="34" charset="0"/>
              <a:buChar char="•"/>
            </a:pPr>
            <a:r>
              <a:rPr lang="en-GB" i="0" dirty="0">
                <a:effectLst/>
                <a:latin typeface="Arial"/>
                <a:cs typeface="Arial"/>
              </a:rPr>
              <a:t>cable entry points are sealed without blocking airflow</a:t>
            </a:r>
          </a:p>
          <a:p>
            <a:pPr marL="342900" indent="-342900" algn="l">
              <a:buFont typeface="Arial" panose="020B0604020202020204" pitchFamily="34" charset="0"/>
              <a:buChar char="•"/>
            </a:pPr>
            <a:r>
              <a:rPr lang="en-GB" i="0" dirty="0">
                <a:effectLst/>
                <a:latin typeface="Arial"/>
                <a:cs typeface="Arial"/>
              </a:rPr>
              <a:t>device layout allows cooling.</a:t>
            </a:r>
          </a:p>
        </p:txBody>
      </p:sp>
    </p:spTree>
    <p:extLst>
      <p:ext uri="{BB962C8B-B14F-4D97-AF65-F5344CB8AC3E}">
        <p14:creationId xmlns:p14="http://schemas.microsoft.com/office/powerpoint/2010/main" val="1905197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418A8-9E73-33C5-A57D-3D3617D4CCD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7F6480-32B3-FCFE-4011-8F3C947CEF53}"/>
              </a:ext>
            </a:extLst>
          </p:cNvPr>
          <p:cNvSpPr>
            <a:spLocks noGrp="1"/>
          </p:cNvSpPr>
          <p:nvPr>
            <p:ph type="title"/>
          </p:nvPr>
        </p:nvSpPr>
        <p:spPr>
          <a:xfrm>
            <a:off x="252000" y="959222"/>
            <a:ext cx="11628452" cy="646331"/>
          </a:xfrm>
        </p:spPr>
        <p:txBody>
          <a:bodyPr/>
          <a:lstStyle/>
          <a:p>
            <a:r>
              <a:rPr lang="en-GB" dirty="0"/>
              <a:t>Verifying components before energisation</a:t>
            </a:r>
          </a:p>
        </p:txBody>
      </p:sp>
      <p:sp>
        <p:nvSpPr>
          <p:cNvPr id="4" name="Content Placeholder 3">
            <a:extLst>
              <a:ext uri="{FF2B5EF4-FFF2-40B4-BE49-F238E27FC236}">
                <a16:creationId xmlns:a16="http://schemas.microsoft.com/office/drawing/2014/main" id="{87E057B3-A7C4-5D15-D933-2DA0D10DED58}"/>
              </a:ext>
            </a:extLst>
          </p:cNvPr>
          <p:cNvSpPr>
            <a:spLocks noGrp="1"/>
          </p:cNvSpPr>
          <p:nvPr>
            <p:ph sz="quarter" idx="10"/>
          </p:nvPr>
        </p:nvSpPr>
        <p:spPr>
          <a:xfrm>
            <a:off x="359999" y="1800000"/>
            <a:ext cx="10340951" cy="4140000"/>
          </a:xfrm>
        </p:spPr>
        <p:txBody>
          <a:bodyPr/>
          <a:lstStyle/>
          <a:p>
            <a:pPr algn="l"/>
            <a:r>
              <a:rPr lang="en-GB" i="0" dirty="0">
                <a:effectLst/>
                <a:latin typeface="Arial"/>
                <a:cs typeface="Arial"/>
              </a:rPr>
              <a:t>Before turning on power, the entire installation must be checked for:</a:t>
            </a:r>
          </a:p>
          <a:p>
            <a:pPr marL="342900" indent="-342900" algn="l">
              <a:buFont typeface="Arial" panose="020B0604020202020204" pitchFamily="34" charset="0"/>
              <a:buChar char="•"/>
            </a:pPr>
            <a:r>
              <a:rPr lang="en-GB" i="0" dirty="0">
                <a:effectLst/>
                <a:latin typeface="Arial"/>
                <a:cs typeface="Arial"/>
              </a:rPr>
              <a:t>correct type and location of each component</a:t>
            </a:r>
          </a:p>
          <a:p>
            <a:pPr marL="342900" indent="-342900" algn="l">
              <a:buFont typeface="Arial" panose="020B0604020202020204" pitchFamily="34" charset="0"/>
              <a:buChar char="•"/>
            </a:pPr>
            <a:r>
              <a:rPr lang="en-GB" i="0" dirty="0">
                <a:effectLst/>
                <a:latin typeface="Arial"/>
                <a:cs typeface="Arial"/>
              </a:rPr>
              <a:t>secure fixings, suitable mounting and accessibility</a:t>
            </a:r>
          </a:p>
          <a:p>
            <a:pPr marL="342900" indent="-342900" algn="l">
              <a:buFont typeface="Arial" panose="020B0604020202020204" pitchFamily="34" charset="0"/>
              <a:buChar char="•"/>
            </a:pPr>
            <a:r>
              <a:rPr lang="en-GB" i="0" dirty="0">
                <a:effectLst/>
                <a:latin typeface="Arial"/>
                <a:cs typeface="Arial"/>
              </a:rPr>
              <a:t>matching cable sizes, terminals and connections</a:t>
            </a:r>
          </a:p>
          <a:p>
            <a:pPr marL="342900" indent="-342900" algn="l">
              <a:buFont typeface="Arial" panose="020B0604020202020204" pitchFamily="34" charset="0"/>
              <a:buChar char="•"/>
            </a:pPr>
            <a:r>
              <a:rPr lang="en-GB" i="0" dirty="0">
                <a:effectLst/>
                <a:latin typeface="Arial"/>
                <a:ea typeface="ＭＳ Ｐゴシック"/>
                <a:cs typeface="Arial"/>
              </a:rPr>
              <a:t>functional labels.</a:t>
            </a:r>
          </a:p>
          <a:p>
            <a:pPr algn="l"/>
            <a:r>
              <a:rPr lang="en-GB" i="0" dirty="0">
                <a:effectLst/>
                <a:latin typeface="Arial"/>
                <a:cs typeface="Arial"/>
              </a:rPr>
              <a:t>This forms part of Initial Verification (BS 7671 Part 6) and should be recorded on a test certificate.</a:t>
            </a:r>
            <a:endParaRPr lang="en-GB" dirty="0"/>
          </a:p>
        </p:txBody>
      </p:sp>
    </p:spTree>
    <p:extLst>
      <p:ext uri="{BB962C8B-B14F-4D97-AF65-F5344CB8AC3E}">
        <p14:creationId xmlns:p14="http://schemas.microsoft.com/office/powerpoint/2010/main" val="1549666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D79E0-3981-1FAE-8DEB-AE2FA229FF9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FC1AFE9-589E-A87C-79F1-38D8DA51CDC8}"/>
              </a:ext>
            </a:extLst>
          </p:cNvPr>
          <p:cNvSpPr>
            <a:spLocks noGrp="1"/>
          </p:cNvSpPr>
          <p:nvPr>
            <p:ph type="title"/>
          </p:nvPr>
        </p:nvSpPr>
        <p:spPr>
          <a:xfrm>
            <a:off x="252000" y="959222"/>
            <a:ext cx="11628452" cy="646331"/>
          </a:xfrm>
        </p:spPr>
        <p:txBody>
          <a:bodyPr/>
          <a:lstStyle/>
          <a:p>
            <a:r>
              <a:rPr lang="en-GB" dirty="0"/>
              <a:t>How to read a component datasheet</a:t>
            </a:r>
          </a:p>
        </p:txBody>
      </p:sp>
      <p:sp>
        <p:nvSpPr>
          <p:cNvPr id="4" name="Content Placeholder 3">
            <a:extLst>
              <a:ext uri="{FF2B5EF4-FFF2-40B4-BE49-F238E27FC236}">
                <a16:creationId xmlns:a16="http://schemas.microsoft.com/office/drawing/2014/main" id="{1CD7B8DD-C1CB-436D-F07D-DD8B55A808F1}"/>
              </a:ext>
            </a:extLst>
          </p:cNvPr>
          <p:cNvSpPr>
            <a:spLocks noGrp="1"/>
          </p:cNvSpPr>
          <p:nvPr>
            <p:ph sz="quarter" idx="10"/>
          </p:nvPr>
        </p:nvSpPr>
        <p:spPr>
          <a:xfrm>
            <a:off x="359999" y="1800000"/>
            <a:ext cx="10296711" cy="4140000"/>
          </a:xfrm>
        </p:spPr>
        <p:txBody>
          <a:bodyPr/>
          <a:lstStyle/>
          <a:p>
            <a:pPr algn="l"/>
            <a:r>
              <a:rPr lang="en-GB" i="0" dirty="0">
                <a:effectLst/>
                <a:latin typeface="Arial"/>
                <a:cs typeface="Arial"/>
              </a:rPr>
              <a:t>Manufacturer datasheets provide essential details for selecting components correctly. </a:t>
            </a:r>
          </a:p>
          <a:p>
            <a:pPr marL="342900" indent="-342900" algn="l">
              <a:buFont typeface="Arial" panose="020B0604020202020204" pitchFamily="34" charset="0"/>
              <a:buChar char="•"/>
            </a:pPr>
            <a:r>
              <a:rPr lang="en-GB" b="1" i="0" dirty="0">
                <a:effectLst/>
                <a:latin typeface="Arial"/>
                <a:cs typeface="Arial"/>
              </a:rPr>
              <a:t>Electrical ratings: </a:t>
            </a:r>
            <a:r>
              <a:rPr lang="en-GB" dirty="0">
                <a:latin typeface="Arial"/>
                <a:cs typeface="Arial"/>
              </a:rPr>
              <a:t>V</a:t>
            </a:r>
            <a:r>
              <a:rPr lang="en-GB" i="0" dirty="0">
                <a:effectLst/>
                <a:latin typeface="Arial"/>
                <a:cs typeface="Arial"/>
              </a:rPr>
              <a:t>oltage, current, frequency.</a:t>
            </a:r>
          </a:p>
          <a:p>
            <a:pPr marL="342900" indent="-342900" algn="l">
              <a:buFont typeface="Arial" panose="020B0604020202020204" pitchFamily="34" charset="0"/>
              <a:buChar char="•"/>
            </a:pPr>
            <a:r>
              <a:rPr lang="en-GB" b="1" i="0" dirty="0">
                <a:effectLst/>
                <a:latin typeface="Arial"/>
                <a:cs typeface="Arial"/>
              </a:rPr>
              <a:t>Environmental ratings: </a:t>
            </a:r>
            <a:r>
              <a:rPr lang="en-GB" i="0" dirty="0">
                <a:effectLst/>
                <a:latin typeface="Arial"/>
                <a:cs typeface="Arial"/>
              </a:rPr>
              <a:t>IP code, temperature range.</a:t>
            </a:r>
          </a:p>
          <a:p>
            <a:pPr marL="342900" indent="-342900" algn="l">
              <a:buFont typeface="Arial" panose="020B0604020202020204" pitchFamily="34" charset="0"/>
              <a:buChar char="•"/>
            </a:pPr>
            <a:r>
              <a:rPr lang="en-GB" b="1" i="0" dirty="0">
                <a:effectLst/>
                <a:latin typeface="Arial"/>
                <a:cs typeface="Arial"/>
              </a:rPr>
              <a:t>Mechanical dimensions: </a:t>
            </a:r>
            <a:r>
              <a:rPr lang="en-GB" i="0" dirty="0">
                <a:effectLst/>
                <a:latin typeface="Arial"/>
                <a:cs typeface="Arial"/>
              </a:rPr>
              <a:t>Fixing centres, knockout sizes.</a:t>
            </a:r>
          </a:p>
          <a:p>
            <a:pPr marL="342900" indent="-342900" algn="l">
              <a:buFont typeface="Arial" panose="020B0604020202020204" pitchFamily="34" charset="0"/>
              <a:buChar char="•"/>
            </a:pPr>
            <a:r>
              <a:rPr lang="en-GB" b="1" i="0" dirty="0">
                <a:effectLst/>
                <a:latin typeface="Arial"/>
                <a:cs typeface="Arial"/>
              </a:rPr>
              <a:t>Standards compliance: </a:t>
            </a:r>
            <a:r>
              <a:rPr lang="en-GB" i="0" dirty="0">
                <a:effectLst/>
                <a:latin typeface="Arial"/>
                <a:cs typeface="Arial"/>
              </a:rPr>
              <a:t>BS EN codes.</a:t>
            </a:r>
          </a:p>
          <a:p>
            <a:r>
              <a:rPr lang="en-GB" i="0" dirty="0">
                <a:effectLst/>
                <a:latin typeface="Arial"/>
                <a:ea typeface="ＭＳ Ｐゴシック"/>
                <a:cs typeface="Arial"/>
              </a:rPr>
              <a:t>Always verify datasheet values against your design </a:t>
            </a:r>
            <a:r>
              <a:rPr lang="en-GB" dirty="0">
                <a:latin typeface="Arial"/>
                <a:ea typeface="ＭＳ Ｐゴシック"/>
                <a:cs typeface="Arial"/>
              </a:rPr>
              <a:t>criteria and</a:t>
            </a:r>
            <a:r>
              <a:rPr lang="en-GB" i="0" dirty="0">
                <a:effectLst/>
                <a:latin typeface="Arial"/>
                <a:ea typeface="ＭＳ Ｐゴシック"/>
                <a:cs typeface="Arial"/>
              </a:rPr>
              <a:t> installation environment before selecting.</a:t>
            </a:r>
            <a:endParaRPr lang="en-GB" dirty="0">
              <a:ea typeface="ＭＳ Ｐゴシック"/>
            </a:endParaRPr>
          </a:p>
        </p:txBody>
      </p:sp>
    </p:spTree>
    <p:extLst>
      <p:ext uri="{BB962C8B-B14F-4D97-AF65-F5344CB8AC3E}">
        <p14:creationId xmlns:p14="http://schemas.microsoft.com/office/powerpoint/2010/main" val="4178955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52683-7D74-C649-792F-ED730B13075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D084A7D-15D1-57F4-A8E3-FA40BDA4790B}"/>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ＭＳ Ｐゴシック"/>
                <a:cs typeface="Arial"/>
              </a:rPr>
              <a:t>Derating when components must be adjusted</a:t>
            </a:r>
          </a:p>
        </p:txBody>
      </p:sp>
      <p:sp>
        <p:nvSpPr>
          <p:cNvPr id="4" name="Content Placeholder 3">
            <a:extLst>
              <a:ext uri="{FF2B5EF4-FFF2-40B4-BE49-F238E27FC236}">
                <a16:creationId xmlns:a16="http://schemas.microsoft.com/office/drawing/2014/main" id="{BD460986-0A3D-E887-51E2-01FB608E52B6}"/>
              </a:ext>
            </a:extLst>
          </p:cNvPr>
          <p:cNvSpPr>
            <a:spLocks noGrp="1"/>
          </p:cNvSpPr>
          <p:nvPr>
            <p:ph sz="quarter" idx="10"/>
          </p:nvPr>
        </p:nvSpPr>
        <p:spPr>
          <a:xfrm>
            <a:off x="359999" y="1800000"/>
            <a:ext cx="10387023" cy="4140000"/>
          </a:xfrm>
        </p:spPr>
        <p:txBody>
          <a:bodyPr/>
          <a:lstStyle/>
          <a:p>
            <a:pPr algn="l"/>
            <a:r>
              <a:rPr lang="en-GB" i="0" dirty="0">
                <a:effectLst/>
                <a:latin typeface="Arial"/>
                <a:cs typeface="Arial"/>
              </a:rPr>
              <a:t>Some components cannot operate at full rating in all conditions. You must derate:</a:t>
            </a:r>
          </a:p>
          <a:p>
            <a:pPr marL="342900" indent="-342900" algn="l">
              <a:buFont typeface="Arial" panose="020B0604020202020204" pitchFamily="34" charset="0"/>
              <a:buChar char="•"/>
            </a:pPr>
            <a:r>
              <a:rPr lang="en-GB" i="0" dirty="0">
                <a:effectLst/>
                <a:latin typeface="Arial"/>
                <a:cs typeface="Arial"/>
              </a:rPr>
              <a:t>for ambient temperature: high heat reduces current capacity</a:t>
            </a:r>
          </a:p>
          <a:p>
            <a:pPr marL="342900" indent="-342900" algn="l">
              <a:buFont typeface="Arial" panose="020B0604020202020204" pitchFamily="34" charset="0"/>
              <a:buChar char="•"/>
            </a:pPr>
            <a:r>
              <a:rPr lang="en-GB" i="0" dirty="0">
                <a:effectLst/>
                <a:latin typeface="Arial"/>
                <a:cs typeface="Arial"/>
              </a:rPr>
              <a:t>for grouping: multiple circuits together increase internal heat</a:t>
            </a:r>
          </a:p>
          <a:p>
            <a:pPr marL="342900" indent="-342900" algn="l">
              <a:buFont typeface="Arial" panose="020B0604020202020204" pitchFamily="34" charset="0"/>
              <a:buChar char="•"/>
            </a:pPr>
            <a:r>
              <a:rPr lang="en-GB" dirty="0">
                <a:latin typeface="Arial"/>
                <a:cs typeface="Arial"/>
              </a:rPr>
              <a:t>I</a:t>
            </a:r>
            <a:r>
              <a:rPr lang="en-GB" i="0" dirty="0">
                <a:effectLst/>
                <a:latin typeface="Arial"/>
                <a:cs typeface="Arial"/>
              </a:rPr>
              <a:t>n enclosures: restricted airflow causes thermal stress.</a:t>
            </a:r>
          </a:p>
          <a:p>
            <a:pPr algn="l"/>
            <a:r>
              <a:rPr lang="en-GB" i="0" dirty="0">
                <a:effectLst/>
                <a:latin typeface="Arial"/>
                <a:cs typeface="Arial"/>
              </a:rPr>
              <a:t>BS 7671 Appendix 4 and the On-Site Guide provide correction factors to apply when selecting components.</a:t>
            </a:r>
            <a:endParaRPr lang="en-GB" dirty="0"/>
          </a:p>
        </p:txBody>
      </p:sp>
    </p:spTree>
    <p:extLst>
      <p:ext uri="{BB962C8B-B14F-4D97-AF65-F5344CB8AC3E}">
        <p14:creationId xmlns:p14="http://schemas.microsoft.com/office/powerpoint/2010/main" val="342229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CD5EB-8853-AA3F-A956-6AF4620AA30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4351D23-D53D-7B54-5FA0-DA574885AEC4}"/>
              </a:ext>
            </a:extLst>
          </p:cNvPr>
          <p:cNvSpPr>
            <a:spLocks noGrp="1"/>
          </p:cNvSpPr>
          <p:nvPr>
            <p:ph type="title"/>
          </p:nvPr>
        </p:nvSpPr>
        <p:spPr>
          <a:xfrm>
            <a:off x="252000" y="959222"/>
            <a:ext cx="11628452" cy="646331"/>
          </a:xfrm>
        </p:spPr>
        <p:txBody>
          <a:bodyPr/>
          <a:lstStyle/>
          <a:p>
            <a:r>
              <a:rPr lang="en-GB" dirty="0"/>
              <a:t>When components don’t work together</a:t>
            </a:r>
          </a:p>
        </p:txBody>
      </p:sp>
      <p:sp>
        <p:nvSpPr>
          <p:cNvPr id="4" name="Content Placeholder 3">
            <a:extLst>
              <a:ext uri="{FF2B5EF4-FFF2-40B4-BE49-F238E27FC236}">
                <a16:creationId xmlns:a16="http://schemas.microsoft.com/office/drawing/2014/main" id="{4933DED2-0A91-1254-5435-3A21978812C9}"/>
              </a:ext>
            </a:extLst>
          </p:cNvPr>
          <p:cNvSpPr>
            <a:spLocks noGrp="1"/>
          </p:cNvSpPr>
          <p:nvPr>
            <p:ph sz="quarter" idx="10"/>
          </p:nvPr>
        </p:nvSpPr>
        <p:spPr>
          <a:xfrm>
            <a:off x="359999" y="1800000"/>
            <a:ext cx="9353843" cy="4140000"/>
          </a:xfrm>
        </p:spPr>
        <p:txBody>
          <a:bodyPr/>
          <a:lstStyle/>
          <a:p>
            <a:pPr algn="l"/>
            <a:r>
              <a:rPr lang="en-GB" i="0" dirty="0">
                <a:effectLst/>
                <a:latin typeface="Arial"/>
                <a:cs typeface="Arial"/>
              </a:rPr>
              <a:t>Some components can create problems when used together</a:t>
            </a:r>
            <a:r>
              <a:rPr lang="en-GB" dirty="0">
                <a:latin typeface="Arial"/>
                <a:cs typeface="Arial"/>
              </a:rPr>
              <a:t>.</a:t>
            </a:r>
            <a:endParaRPr lang="en-GB" i="0" dirty="0">
              <a:effectLst/>
              <a:latin typeface="Arial"/>
              <a:cs typeface="Arial"/>
            </a:endParaRPr>
          </a:p>
          <a:p>
            <a:pPr marL="342900" indent="-342900" algn="l">
              <a:buFont typeface="Arial" panose="020B0604020202020204" pitchFamily="34" charset="0"/>
              <a:buChar char="•"/>
            </a:pPr>
            <a:r>
              <a:rPr lang="en-GB" i="0" dirty="0">
                <a:effectLst/>
                <a:latin typeface="Arial"/>
                <a:cs typeface="Arial"/>
              </a:rPr>
              <a:t>LEDs with older dimmers = flickering or damage.</a:t>
            </a:r>
          </a:p>
          <a:p>
            <a:pPr marL="342900" indent="-342900" algn="l">
              <a:buFont typeface="Arial" panose="020B0604020202020204" pitchFamily="34" charset="0"/>
              <a:buChar char="•"/>
            </a:pPr>
            <a:r>
              <a:rPr lang="en-GB" i="0" dirty="0">
                <a:effectLst/>
                <a:latin typeface="Arial"/>
                <a:cs typeface="Arial"/>
              </a:rPr>
              <a:t>Switches with inductive loads = arcing and shortened lifespan.</a:t>
            </a:r>
          </a:p>
          <a:p>
            <a:pPr marL="342900" indent="-342900" algn="l">
              <a:buFont typeface="Arial" panose="020B0604020202020204" pitchFamily="34" charset="0"/>
              <a:buChar char="•"/>
            </a:pPr>
            <a:r>
              <a:rPr lang="en-GB" i="0" dirty="0">
                <a:effectLst/>
                <a:latin typeface="Arial"/>
                <a:cs typeface="Arial"/>
              </a:rPr>
              <a:t>Timers or PIRs with high inrush loads = tripping or failure.</a:t>
            </a:r>
          </a:p>
          <a:p>
            <a:pPr algn="l"/>
            <a:r>
              <a:rPr lang="en-GB" i="0" dirty="0">
                <a:effectLst/>
                <a:latin typeface="Arial"/>
                <a:cs typeface="Arial"/>
              </a:rPr>
              <a:t>Always check compatibility on datasheets and use manufacturer-tested combinations when possible.</a:t>
            </a:r>
            <a:endParaRPr lang="en-GB" dirty="0"/>
          </a:p>
        </p:txBody>
      </p:sp>
    </p:spTree>
    <p:extLst>
      <p:ext uri="{BB962C8B-B14F-4D97-AF65-F5344CB8AC3E}">
        <p14:creationId xmlns:p14="http://schemas.microsoft.com/office/powerpoint/2010/main" val="194749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92687-BA94-03B8-6DAB-EA84BBCD853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3C84B6C-10F9-1B11-EACA-DB75ED088326}"/>
              </a:ext>
            </a:extLst>
          </p:cNvPr>
          <p:cNvSpPr>
            <a:spLocks noGrp="1"/>
          </p:cNvSpPr>
          <p:nvPr>
            <p:ph type="title"/>
          </p:nvPr>
        </p:nvSpPr>
        <p:spPr>
          <a:xfrm>
            <a:off x="252000" y="959222"/>
            <a:ext cx="11628452" cy="646331"/>
          </a:xfrm>
        </p:spPr>
        <p:txBody>
          <a:bodyPr/>
          <a:lstStyle/>
          <a:p>
            <a:r>
              <a:rPr lang="en-GB" dirty="0"/>
              <a:t>Prefabricated modular wiring systems</a:t>
            </a:r>
          </a:p>
        </p:txBody>
      </p:sp>
      <p:sp>
        <p:nvSpPr>
          <p:cNvPr id="4" name="Content Placeholder 3">
            <a:extLst>
              <a:ext uri="{FF2B5EF4-FFF2-40B4-BE49-F238E27FC236}">
                <a16:creationId xmlns:a16="http://schemas.microsoft.com/office/drawing/2014/main" id="{64704A4C-A0F4-A8F5-2773-28BA1D2B390E}"/>
              </a:ext>
            </a:extLst>
          </p:cNvPr>
          <p:cNvSpPr>
            <a:spLocks noGrp="1"/>
          </p:cNvSpPr>
          <p:nvPr>
            <p:ph sz="quarter" idx="10"/>
          </p:nvPr>
        </p:nvSpPr>
        <p:spPr>
          <a:xfrm>
            <a:off x="360000" y="1800000"/>
            <a:ext cx="9901600" cy="4140000"/>
          </a:xfrm>
        </p:spPr>
        <p:txBody>
          <a:bodyPr/>
          <a:lstStyle/>
          <a:p>
            <a:pPr algn="l"/>
            <a:r>
              <a:rPr lang="en-GB" i="0" dirty="0">
                <a:effectLst/>
                <a:latin typeface="Arial"/>
                <a:cs typeface="Arial"/>
              </a:rPr>
              <a:t>Prefabricated wiring systems are increasingly used in commercial and domestic work. Benefits include:</a:t>
            </a:r>
          </a:p>
          <a:p>
            <a:pPr marL="342900" indent="-342900" algn="l">
              <a:buFont typeface="Arial" panose="020B0604020202020204" pitchFamily="34" charset="0"/>
              <a:buChar char="•"/>
            </a:pPr>
            <a:r>
              <a:rPr lang="en-GB" i="0" dirty="0">
                <a:effectLst/>
                <a:latin typeface="Arial"/>
                <a:cs typeface="Arial"/>
              </a:rPr>
              <a:t>pre-tested factory assemblies</a:t>
            </a:r>
          </a:p>
          <a:p>
            <a:pPr marL="342900" indent="-342900" algn="l">
              <a:buFont typeface="Arial" panose="020B0604020202020204" pitchFamily="34" charset="0"/>
              <a:buChar char="•"/>
            </a:pPr>
            <a:r>
              <a:rPr lang="en-GB" i="0" dirty="0">
                <a:effectLst/>
                <a:latin typeface="Arial"/>
                <a:cs typeface="Arial"/>
              </a:rPr>
              <a:t>plug-and-play installation (e.g. flex7, Apex)</a:t>
            </a:r>
          </a:p>
          <a:p>
            <a:pPr marL="342900" indent="-342900" algn="l">
              <a:buFont typeface="Arial" panose="020B0604020202020204" pitchFamily="34" charset="0"/>
              <a:buChar char="•"/>
            </a:pPr>
            <a:r>
              <a:rPr lang="en-GB" i="0" dirty="0">
                <a:effectLst/>
                <a:latin typeface="Arial"/>
                <a:cs typeface="Arial"/>
              </a:rPr>
              <a:t>reduced labour time and human error.</a:t>
            </a:r>
          </a:p>
          <a:p>
            <a:pPr algn="l"/>
            <a:r>
              <a:rPr lang="en-GB" i="0" dirty="0">
                <a:effectLst/>
                <a:latin typeface="Arial"/>
                <a:cs typeface="Arial"/>
              </a:rPr>
              <a:t>BUT they must be installed to manufacturer guidelines and tested fully on-site per BS 7671 Part 6.</a:t>
            </a:r>
            <a:endParaRPr lang="en-GB" dirty="0"/>
          </a:p>
        </p:txBody>
      </p:sp>
    </p:spTree>
    <p:extLst>
      <p:ext uri="{BB962C8B-B14F-4D97-AF65-F5344CB8AC3E}">
        <p14:creationId xmlns:p14="http://schemas.microsoft.com/office/powerpoint/2010/main" val="4224140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92E77-E28B-0571-C6F6-678B590A395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0C1FC28-A7A1-55DF-1E24-085FA5D0C0F4}"/>
              </a:ext>
            </a:extLst>
          </p:cNvPr>
          <p:cNvSpPr>
            <a:spLocks noGrp="1"/>
          </p:cNvSpPr>
          <p:nvPr>
            <p:ph type="title"/>
          </p:nvPr>
        </p:nvSpPr>
        <p:spPr>
          <a:xfrm>
            <a:off x="252000" y="959222"/>
            <a:ext cx="11628452" cy="646331"/>
          </a:xfrm>
        </p:spPr>
        <p:txBody>
          <a:bodyPr/>
          <a:lstStyle/>
          <a:p>
            <a:r>
              <a:rPr lang="en-GB" dirty="0"/>
              <a:t>Choosing components for accessibility and needs</a:t>
            </a:r>
          </a:p>
        </p:txBody>
      </p:sp>
      <p:sp>
        <p:nvSpPr>
          <p:cNvPr id="4" name="Content Placeholder 3">
            <a:extLst>
              <a:ext uri="{FF2B5EF4-FFF2-40B4-BE49-F238E27FC236}">
                <a16:creationId xmlns:a16="http://schemas.microsoft.com/office/drawing/2014/main" id="{ADE24B54-3724-493A-A748-99995E47D2FF}"/>
              </a:ext>
            </a:extLst>
          </p:cNvPr>
          <p:cNvSpPr>
            <a:spLocks noGrp="1"/>
          </p:cNvSpPr>
          <p:nvPr>
            <p:ph sz="quarter" idx="10"/>
          </p:nvPr>
        </p:nvSpPr>
        <p:spPr>
          <a:xfrm>
            <a:off x="360000" y="1800000"/>
            <a:ext cx="10790600" cy="4140000"/>
          </a:xfrm>
        </p:spPr>
        <p:txBody>
          <a:bodyPr/>
          <a:lstStyle/>
          <a:p>
            <a:pPr algn="l"/>
            <a:r>
              <a:rPr lang="en-GB" i="0" dirty="0">
                <a:effectLst/>
                <a:latin typeface="Arial"/>
                <a:cs typeface="Arial"/>
              </a:rPr>
              <a:t>Component selection must consider all users, especially in public or assisted living environments. Consider:</a:t>
            </a:r>
          </a:p>
          <a:p>
            <a:pPr marL="342900" indent="-342900" algn="l">
              <a:buFont typeface="Arial" panose="020B0604020202020204" pitchFamily="34" charset="0"/>
              <a:buChar char="•"/>
            </a:pPr>
            <a:r>
              <a:rPr lang="en-GB" i="0" dirty="0">
                <a:effectLst/>
                <a:latin typeface="Arial"/>
                <a:cs typeface="Arial"/>
              </a:rPr>
              <a:t>switch height and position, wheelchair accessible</a:t>
            </a:r>
          </a:p>
          <a:p>
            <a:pPr marL="342900" indent="-342900" algn="l">
              <a:buFont typeface="Arial" panose="020B0604020202020204" pitchFamily="34" charset="0"/>
              <a:buChar char="•"/>
            </a:pPr>
            <a:r>
              <a:rPr lang="en-GB" i="0" dirty="0">
                <a:effectLst/>
                <a:latin typeface="Arial"/>
                <a:cs typeface="Arial"/>
              </a:rPr>
              <a:t>clear labelling and large toggles for visually impaired users</a:t>
            </a:r>
          </a:p>
          <a:p>
            <a:pPr marL="342900" indent="-342900" algn="l">
              <a:buFont typeface="Arial" panose="020B0604020202020204" pitchFamily="34" charset="0"/>
              <a:buChar char="•"/>
            </a:pPr>
            <a:r>
              <a:rPr lang="en-GB" i="0" dirty="0">
                <a:effectLst/>
                <a:latin typeface="Arial"/>
                <a:cs typeface="Arial"/>
              </a:rPr>
              <a:t>low-force switching for arthritis or limited mobility</a:t>
            </a:r>
          </a:p>
          <a:p>
            <a:pPr marL="342900" indent="-342900" algn="l">
              <a:buFont typeface="Arial" panose="020B0604020202020204" pitchFamily="34" charset="0"/>
              <a:buChar char="•"/>
            </a:pPr>
            <a:r>
              <a:rPr lang="en-GB" i="0" dirty="0">
                <a:effectLst/>
                <a:latin typeface="Arial"/>
                <a:cs typeface="Arial"/>
              </a:rPr>
              <a:t>door entry, lighting controls linked to assistive systems.</a:t>
            </a:r>
          </a:p>
          <a:p>
            <a:pPr algn="l"/>
            <a:r>
              <a:rPr lang="en-GB" i="0" dirty="0">
                <a:effectLst/>
                <a:latin typeface="Arial"/>
                <a:cs typeface="Arial"/>
              </a:rPr>
              <a:t>This aligns with BS 8300 and the Equality Act 2010.</a:t>
            </a:r>
            <a:endParaRPr lang="en-GB" dirty="0"/>
          </a:p>
        </p:txBody>
      </p:sp>
      <p:pic>
        <p:nvPicPr>
          <p:cNvPr id="6" name="Picture 5" descr="A blue sign with a white symbol on it&#10;&#10;AI-generated content may be incorrect.">
            <a:extLst>
              <a:ext uri="{FF2B5EF4-FFF2-40B4-BE49-F238E27FC236}">
                <a16:creationId xmlns:a16="http://schemas.microsoft.com/office/drawing/2014/main" id="{E94EFADF-7090-FE5F-2FC5-DA61ECE0F3DC}"/>
              </a:ext>
            </a:extLst>
          </p:cNvPr>
          <p:cNvPicPr>
            <a:picLocks noChangeAspect="1"/>
          </p:cNvPicPr>
          <p:nvPr/>
        </p:nvPicPr>
        <p:blipFill>
          <a:blip r:embed="rId3"/>
          <a:stretch>
            <a:fillRect/>
          </a:stretch>
        </p:blipFill>
        <p:spPr>
          <a:xfrm>
            <a:off x="9065174" y="2530577"/>
            <a:ext cx="2678846" cy="2678846"/>
          </a:xfrm>
          <a:prstGeom prst="rect">
            <a:avLst/>
          </a:prstGeom>
        </p:spPr>
      </p:pic>
    </p:spTree>
    <p:extLst>
      <p:ext uri="{BB962C8B-B14F-4D97-AF65-F5344CB8AC3E}">
        <p14:creationId xmlns:p14="http://schemas.microsoft.com/office/powerpoint/2010/main" val="39920177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E0486-D302-3131-E250-4898BF7016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94EF48D-AF10-00A2-7E50-43B1D6EF3AE6}"/>
              </a:ext>
            </a:extLst>
          </p:cNvPr>
          <p:cNvSpPr>
            <a:spLocks noGrp="1"/>
          </p:cNvSpPr>
          <p:nvPr>
            <p:ph type="title"/>
          </p:nvPr>
        </p:nvSpPr>
        <p:spPr>
          <a:xfrm>
            <a:off x="252000" y="959222"/>
            <a:ext cx="11628452" cy="646331"/>
          </a:xfrm>
        </p:spPr>
        <p:txBody>
          <a:bodyPr/>
          <a:lstStyle/>
          <a:p>
            <a:r>
              <a:rPr lang="en-GB" dirty="0"/>
              <a:t>Smart accessories and emerging technologies</a:t>
            </a:r>
          </a:p>
        </p:txBody>
      </p:sp>
      <p:sp>
        <p:nvSpPr>
          <p:cNvPr id="4" name="Content Placeholder 3">
            <a:extLst>
              <a:ext uri="{FF2B5EF4-FFF2-40B4-BE49-F238E27FC236}">
                <a16:creationId xmlns:a16="http://schemas.microsoft.com/office/drawing/2014/main" id="{00068489-1F12-7D4E-C81D-EF900C92494A}"/>
              </a:ext>
            </a:extLst>
          </p:cNvPr>
          <p:cNvSpPr>
            <a:spLocks noGrp="1"/>
          </p:cNvSpPr>
          <p:nvPr>
            <p:ph sz="quarter" idx="10"/>
          </p:nvPr>
        </p:nvSpPr>
        <p:spPr>
          <a:xfrm>
            <a:off x="360000" y="1800000"/>
            <a:ext cx="11349400" cy="4140000"/>
          </a:xfrm>
        </p:spPr>
        <p:txBody>
          <a:bodyPr/>
          <a:lstStyle/>
          <a:p>
            <a:pPr algn="l"/>
            <a:r>
              <a:rPr lang="en-GB" i="0" dirty="0">
                <a:effectLst/>
                <a:latin typeface="Arial"/>
                <a:cs typeface="Arial"/>
              </a:rPr>
              <a:t>Modern installations may use “smart” components that link with home automation or energy management. </a:t>
            </a:r>
          </a:p>
          <a:p>
            <a:pPr marL="342900" indent="-342900" algn="l">
              <a:buFont typeface="Arial" panose="020B0604020202020204" pitchFamily="34" charset="0"/>
              <a:buChar char="•"/>
            </a:pPr>
            <a:r>
              <a:rPr lang="en-GB" i="0" dirty="0">
                <a:effectLst/>
                <a:latin typeface="Arial"/>
                <a:cs typeface="Arial"/>
              </a:rPr>
              <a:t>Smart switches and sockets (e.g. </a:t>
            </a:r>
            <a:r>
              <a:rPr lang="en-GB" i="0" dirty="0" err="1">
                <a:effectLst/>
                <a:latin typeface="Arial"/>
                <a:cs typeface="Arial"/>
              </a:rPr>
              <a:t>WiFi</a:t>
            </a:r>
            <a:r>
              <a:rPr lang="en-GB" i="0" dirty="0">
                <a:effectLst/>
                <a:latin typeface="Arial"/>
                <a:cs typeface="Arial"/>
              </a:rPr>
              <a:t> or Zigbee).</a:t>
            </a:r>
          </a:p>
          <a:p>
            <a:pPr marL="342900" indent="-342900" algn="l">
              <a:buFont typeface="Arial" panose="020B0604020202020204" pitchFamily="34" charset="0"/>
              <a:buChar char="•"/>
            </a:pPr>
            <a:r>
              <a:rPr lang="en-GB" i="0" dirty="0">
                <a:effectLst/>
                <a:latin typeface="Arial"/>
                <a:cs typeface="Arial"/>
              </a:rPr>
              <a:t>PIRs and timers with programmable logic.</a:t>
            </a:r>
          </a:p>
          <a:p>
            <a:pPr marL="342900" indent="-342900">
              <a:buFont typeface="Arial" panose="020B0604020202020204" pitchFamily="34" charset="0"/>
              <a:buChar char="•"/>
            </a:pPr>
            <a:r>
              <a:rPr lang="en-GB" i="0" dirty="0">
                <a:effectLst/>
                <a:latin typeface="Arial"/>
                <a:ea typeface="ＭＳ Ｐゴシック"/>
                <a:cs typeface="Arial"/>
              </a:rPr>
              <a:t>Energy monitoring </a:t>
            </a:r>
            <a:r>
              <a:rPr lang="en-GB" dirty="0">
                <a:latin typeface="Arial"/>
                <a:ea typeface="ＭＳ Ｐゴシック"/>
                <a:cs typeface="Arial"/>
              </a:rPr>
              <a:t>circuit breakers</a:t>
            </a:r>
            <a:r>
              <a:rPr lang="en-GB" i="0" dirty="0">
                <a:effectLst/>
                <a:latin typeface="Arial"/>
                <a:ea typeface="ＭＳ Ｐゴシック"/>
                <a:cs typeface="Arial"/>
              </a:rPr>
              <a:t> and </a:t>
            </a:r>
            <a:r>
              <a:rPr lang="en-GB" dirty="0">
                <a:latin typeface="Arial"/>
                <a:ea typeface="ＭＳ Ｐゴシック"/>
                <a:cs typeface="Arial"/>
              </a:rPr>
              <a:t>distribution boards</a:t>
            </a:r>
            <a:r>
              <a:rPr lang="en-GB" i="0" dirty="0">
                <a:effectLst/>
                <a:latin typeface="Arial"/>
                <a:ea typeface="ＭＳ Ｐゴシック"/>
                <a:cs typeface="Arial"/>
              </a:rPr>
              <a:t>.</a:t>
            </a:r>
          </a:p>
          <a:p>
            <a:pPr marL="342900" indent="-342900" algn="l">
              <a:buFont typeface="Arial" panose="020B0604020202020204" pitchFamily="34" charset="0"/>
              <a:buChar char="•"/>
            </a:pPr>
            <a:r>
              <a:rPr lang="en-GB" i="0" dirty="0">
                <a:effectLst/>
                <a:latin typeface="Arial"/>
                <a:cs typeface="Arial"/>
              </a:rPr>
              <a:t>Voice-activated lighting or load control.</a:t>
            </a:r>
          </a:p>
          <a:p>
            <a:pPr algn="l"/>
            <a:r>
              <a:rPr lang="en-GB" i="0" dirty="0">
                <a:effectLst/>
                <a:latin typeface="Arial"/>
                <a:cs typeface="Arial"/>
              </a:rPr>
              <a:t>These must still comply with BS 7671 and manufacturer installation instructions.</a:t>
            </a:r>
            <a:endParaRPr lang="en-GB" dirty="0"/>
          </a:p>
        </p:txBody>
      </p:sp>
    </p:spTree>
    <p:extLst>
      <p:ext uri="{BB962C8B-B14F-4D97-AF65-F5344CB8AC3E}">
        <p14:creationId xmlns:p14="http://schemas.microsoft.com/office/powerpoint/2010/main" val="481506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endParaRPr lang="en-GB" b="1" dirty="0">
              <a:cs typeface="Arial"/>
            </a:endParaRPr>
          </a:p>
          <a:p>
            <a:pPr marL="342900" indent="-342900">
              <a:buClr>
                <a:schemeClr val="tx1"/>
              </a:buClr>
              <a:buFont typeface="Arial" panose="020B0604020202020204" pitchFamily="34" charset="0"/>
              <a:buChar char="•"/>
            </a:pPr>
            <a:r>
              <a:rPr lang="en-GB" b="1" dirty="0">
                <a:cs typeface="Arial"/>
              </a:rPr>
              <a:t>Select </a:t>
            </a:r>
            <a:r>
              <a:rPr lang="en-GB" dirty="0">
                <a:cs typeface="Arial"/>
              </a:rPr>
              <a:t>suitable electrical components based on environmental, mechanical and electrical factors</a:t>
            </a:r>
          </a:p>
          <a:p>
            <a:pPr marL="342900" indent="-342900">
              <a:buClr>
                <a:schemeClr val="tx1"/>
              </a:buClr>
              <a:buFont typeface="Arial" panose="020B0604020202020204" pitchFamily="34" charset="0"/>
              <a:buChar char="•"/>
            </a:pPr>
            <a:r>
              <a:rPr lang="en-GB" b="1" dirty="0">
                <a:cs typeface="Arial"/>
              </a:rPr>
              <a:t>Explain </a:t>
            </a:r>
            <a:r>
              <a:rPr lang="en-GB" dirty="0">
                <a:cs typeface="Arial"/>
              </a:rPr>
              <a:t>how different circuits (radial, ring-final, lighting, SELV/PELV) influence component choice</a:t>
            </a:r>
          </a:p>
          <a:p>
            <a:pPr marL="342900" indent="-342900">
              <a:buClr>
                <a:schemeClr val="tx1"/>
              </a:buClr>
              <a:buFont typeface="Arial" panose="020B0604020202020204" pitchFamily="34" charset="0"/>
              <a:buChar char="•"/>
            </a:pPr>
            <a:r>
              <a:rPr lang="en-GB" b="1" dirty="0">
                <a:cs typeface="Arial"/>
              </a:rPr>
              <a:t>Understand </a:t>
            </a:r>
            <a:r>
              <a:rPr lang="en-GB" dirty="0">
                <a:cs typeface="Arial"/>
              </a:rPr>
              <a:t>how installation method and location impact the durability and safety of components</a:t>
            </a:r>
          </a:p>
        </p:txBody>
      </p:sp>
    </p:spTree>
    <p:extLst>
      <p:ext uri="{BB962C8B-B14F-4D97-AF65-F5344CB8AC3E}">
        <p14:creationId xmlns:p14="http://schemas.microsoft.com/office/powerpoint/2010/main" val="30142199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427383"/>
            <a:ext cx="5040000" cy="923330"/>
          </a:xfrm>
          <a:prstGeom prst="rect">
            <a:avLst/>
          </a:prstGeom>
          <a:noFill/>
        </p:spPr>
        <p:txBody>
          <a:bodyPr wrap="none" rtlCol="0">
            <a:spAutoFit/>
          </a:bodyPr>
          <a:lstStyle/>
          <a:p>
            <a:pPr algn="ctr"/>
            <a:r>
              <a:rPr lang="en-GB" sz="5400">
                <a:solidFill>
                  <a:srgbClr val="FC4421"/>
                </a:solidFill>
              </a:rPr>
              <a:t>Any questions?</a:t>
            </a:r>
          </a:p>
        </p:txBody>
      </p:sp>
      <p:sp>
        <p:nvSpPr>
          <p:cNvPr id="2" name="TextBox 3">
            <a:extLst>
              <a:ext uri="{FF2B5EF4-FFF2-40B4-BE49-F238E27FC236}">
                <a16:creationId xmlns:a16="http://schemas.microsoft.com/office/drawing/2014/main" id="{905264CD-2C1F-FE62-389D-293E501954DC}"/>
              </a:ext>
            </a:extLst>
          </p:cNvPr>
          <p:cNvSpPr txBox="1"/>
          <p:nvPr/>
        </p:nvSpPr>
        <p:spPr>
          <a:xfrm>
            <a:off x="467358" y="3710893"/>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b="0" i="0" dirty="0">
                <a:effectLst/>
                <a:latin typeface="Arial"/>
                <a:cs typeface="Arial"/>
              </a:rPr>
              <a:t>You should be able to:</a:t>
            </a:r>
            <a:endParaRPr lang="en-GB" b="1" dirty="0">
              <a:latin typeface="Arial"/>
              <a:cs typeface="Arial"/>
            </a:endParaRPr>
          </a:p>
          <a:p>
            <a:pPr marL="342900" indent="-342900">
              <a:buClr>
                <a:schemeClr val="tx1"/>
              </a:buClr>
              <a:buFont typeface="Arial" panose="020B0604020202020204" pitchFamily="34" charset="0"/>
              <a:buChar char="•"/>
            </a:pPr>
            <a:r>
              <a:rPr lang="en-GB" b="1" dirty="0">
                <a:cs typeface="Arial"/>
              </a:rPr>
              <a:t>Select </a:t>
            </a:r>
            <a:r>
              <a:rPr lang="en-GB" dirty="0">
                <a:cs typeface="Arial"/>
              </a:rPr>
              <a:t>suitable electrical components based on environmental, mechanical and electrical factors</a:t>
            </a:r>
          </a:p>
          <a:p>
            <a:pPr marL="342900" indent="-342900">
              <a:buClr>
                <a:schemeClr val="tx1"/>
              </a:buClr>
              <a:buFont typeface="Arial" panose="020B0604020202020204" pitchFamily="34" charset="0"/>
              <a:buChar char="•"/>
            </a:pPr>
            <a:r>
              <a:rPr lang="en-GB" b="1" dirty="0">
                <a:cs typeface="Arial"/>
              </a:rPr>
              <a:t>Explain </a:t>
            </a:r>
            <a:r>
              <a:rPr lang="en-GB" dirty="0">
                <a:cs typeface="Arial"/>
              </a:rPr>
              <a:t>how different circuits (radial, ring-final, lighting, SELV/PELV) influence component choice</a:t>
            </a:r>
          </a:p>
          <a:p>
            <a:pPr marL="342900" indent="-342900">
              <a:buClr>
                <a:schemeClr val="tx1"/>
              </a:buClr>
              <a:buFont typeface="Arial" panose="020B0604020202020204" pitchFamily="34" charset="0"/>
              <a:buChar char="•"/>
            </a:pPr>
            <a:r>
              <a:rPr lang="en-GB" b="1" dirty="0">
                <a:cs typeface="Arial"/>
              </a:rPr>
              <a:t>Understand </a:t>
            </a:r>
            <a:r>
              <a:rPr lang="en-GB" dirty="0">
                <a:cs typeface="Arial"/>
              </a:rPr>
              <a:t>how installation method and location impact the durability and safety of components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dirty="0"/>
              <a:t>Guidance notes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60000" y="1800000"/>
            <a:ext cx="9766133" cy="989438"/>
          </a:xfrm>
        </p:spPr>
        <p:txBody>
          <a:bodyPr/>
          <a:lstStyle/>
          <a:p>
            <a:pPr algn="l"/>
            <a:r>
              <a:rPr lang="en-GB" b="0" i="0" dirty="0">
                <a:effectLst/>
                <a:latin typeface="Arial"/>
                <a:cs typeface="Arial"/>
              </a:rPr>
              <a:t>When planning and selecting components, electricians should consult the full range of IET guidance documents:</a:t>
            </a:r>
          </a:p>
        </p:txBody>
      </p:sp>
      <p:sp>
        <p:nvSpPr>
          <p:cNvPr id="8" name="Content Placeholder 3">
            <a:extLst>
              <a:ext uri="{FF2B5EF4-FFF2-40B4-BE49-F238E27FC236}">
                <a16:creationId xmlns:a16="http://schemas.microsoft.com/office/drawing/2014/main" id="{E5987204-0444-D971-832B-AE91BD123E4F}"/>
              </a:ext>
            </a:extLst>
          </p:cNvPr>
          <p:cNvSpPr txBox="1">
            <a:spLocks/>
          </p:cNvSpPr>
          <p:nvPr/>
        </p:nvSpPr>
        <p:spPr bwMode="auto">
          <a:xfrm>
            <a:off x="360000" y="2880000"/>
            <a:ext cx="10527076" cy="2328662"/>
          </a:xfrm>
          <a:prstGeom prst="rect">
            <a:avLst/>
          </a:prstGeom>
          <a:noFill/>
          <a:ln w="9525">
            <a:noFill/>
            <a:miter lim="800000"/>
            <a:headEnd/>
            <a:tailEnd/>
          </a:ln>
        </p:spPr>
        <p:txBody>
          <a:bodyPr vert="horz" wrap="square" lIns="0" tIns="0" rIns="0" bIns="0" numCol="2" anchor="t" anchorCtr="0" compatLnSpc="1">
            <a:prstTxWarp prst="textNoShape">
              <a:avLst/>
            </a:prstTxWarp>
          </a:bodyPr>
          <a:lstStyle>
            <a:lvl1pPr marL="0" indent="0" algn="l" rtl="0" eaLnBrk="1" fontAlgn="base" hangingPunct="1">
              <a:lnSpc>
                <a:spcPct val="110000"/>
              </a:lnSpc>
              <a:spcBef>
                <a:spcPts val="0"/>
              </a:spcBef>
              <a:spcAft>
                <a:spcPts val="1200"/>
              </a:spcAft>
              <a:defRPr lang="en-GB" sz="240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240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240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a:lstStyle>
          <a:p>
            <a:r>
              <a:rPr lang="en-GB" b="1" dirty="0">
                <a:cs typeface="Arial"/>
              </a:rPr>
              <a:t>GN1: </a:t>
            </a:r>
            <a:r>
              <a:rPr lang="en-GB" dirty="0">
                <a:cs typeface="Arial"/>
              </a:rPr>
              <a:t>Selection and erection</a:t>
            </a:r>
          </a:p>
          <a:p>
            <a:r>
              <a:rPr lang="en-GB" b="1" dirty="0">
                <a:cs typeface="Arial"/>
              </a:rPr>
              <a:t>GN2: </a:t>
            </a:r>
            <a:r>
              <a:rPr lang="en-GB" dirty="0">
                <a:cs typeface="Arial"/>
              </a:rPr>
              <a:t>Isolation and switching</a:t>
            </a:r>
          </a:p>
          <a:p>
            <a:r>
              <a:rPr lang="en-GB" b="1" dirty="0">
                <a:cs typeface="Arial"/>
              </a:rPr>
              <a:t>GN3: </a:t>
            </a:r>
            <a:r>
              <a:rPr lang="en-GB" dirty="0">
                <a:cs typeface="Arial"/>
              </a:rPr>
              <a:t>Inspection and testing</a:t>
            </a:r>
          </a:p>
          <a:p>
            <a:r>
              <a:rPr lang="en-GB" b="1" dirty="0">
                <a:cs typeface="Arial"/>
              </a:rPr>
              <a:t>GN4: </a:t>
            </a:r>
            <a:r>
              <a:rPr lang="en-GB" dirty="0">
                <a:cs typeface="Arial"/>
              </a:rPr>
              <a:t>Protection against fire</a:t>
            </a:r>
          </a:p>
          <a:p>
            <a:r>
              <a:rPr lang="en-GB" b="1" kern="0" dirty="0">
                <a:latin typeface="Arial"/>
                <a:cs typeface="Arial"/>
              </a:rPr>
              <a:t>GN5: </a:t>
            </a:r>
            <a:r>
              <a:rPr lang="en-GB" kern="0" dirty="0">
                <a:latin typeface="Arial"/>
                <a:cs typeface="Arial"/>
              </a:rPr>
              <a:t>Protection against electric shock</a:t>
            </a:r>
          </a:p>
          <a:p>
            <a:r>
              <a:rPr lang="en-GB" b="1" kern="0" dirty="0">
                <a:latin typeface="Arial"/>
                <a:cs typeface="Arial"/>
              </a:rPr>
              <a:t>GN6: </a:t>
            </a:r>
            <a:r>
              <a:rPr lang="en-GB" kern="0" dirty="0">
                <a:latin typeface="Arial"/>
                <a:cs typeface="Arial"/>
              </a:rPr>
              <a:t>Protection against overcurrent</a:t>
            </a:r>
          </a:p>
          <a:p>
            <a:r>
              <a:rPr lang="en-GB" b="1" kern="0" dirty="0">
                <a:latin typeface="Arial"/>
                <a:cs typeface="Arial"/>
              </a:rPr>
              <a:t>GN7: </a:t>
            </a:r>
            <a:r>
              <a:rPr lang="en-GB" kern="0" dirty="0">
                <a:latin typeface="Arial"/>
                <a:cs typeface="Arial"/>
              </a:rPr>
              <a:t>Special locations</a:t>
            </a:r>
          </a:p>
          <a:p>
            <a:r>
              <a:rPr lang="en-GB" b="1" kern="0" dirty="0">
                <a:latin typeface="Arial"/>
                <a:cs typeface="Arial"/>
              </a:rPr>
              <a:t>GN8: </a:t>
            </a:r>
            <a:r>
              <a:rPr lang="en-GB" kern="0" dirty="0">
                <a:latin typeface="Arial"/>
                <a:cs typeface="Arial"/>
              </a:rPr>
              <a:t>Earthing and bonding</a:t>
            </a:r>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478FC-1B5D-C281-FD21-001438BD8D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C8E1915-A2F6-2881-C48A-959D628A8ED7}"/>
              </a:ext>
            </a:extLst>
          </p:cNvPr>
          <p:cNvSpPr>
            <a:spLocks noGrp="1"/>
          </p:cNvSpPr>
          <p:nvPr>
            <p:ph type="title"/>
          </p:nvPr>
        </p:nvSpPr>
        <p:spPr>
          <a:xfrm>
            <a:off x="252000" y="959222"/>
            <a:ext cx="11628452" cy="646331"/>
          </a:xfrm>
        </p:spPr>
        <p:txBody>
          <a:bodyPr/>
          <a:lstStyle/>
          <a:p>
            <a:r>
              <a:rPr lang="en-GB" dirty="0"/>
              <a:t>Introduction to selecting installation components</a:t>
            </a:r>
          </a:p>
        </p:txBody>
      </p:sp>
      <p:sp>
        <p:nvSpPr>
          <p:cNvPr id="4" name="Content Placeholder 3">
            <a:extLst>
              <a:ext uri="{FF2B5EF4-FFF2-40B4-BE49-F238E27FC236}">
                <a16:creationId xmlns:a16="http://schemas.microsoft.com/office/drawing/2014/main" id="{D7126A18-AB94-027D-320E-C976687D0FF7}"/>
              </a:ext>
            </a:extLst>
          </p:cNvPr>
          <p:cNvSpPr>
            <a:spLocks noGrp="1"/>
          </p:cNvSpPr>
          <p:nvPr>
            <p:ph sz="quarter" idx="10"/>
          </p:nvPr>
        </p:nvSpPr>
        <p:spPr>
          <a:xfrm>
            <a:off x="360000" y="1800000"/>
            <a:ext cx="7260000" cy="4140000"/>
          </a:xfrm>
        </p:spPr>
        <p:txBody>
          <a:bodyPr/>
          <a:lstStyle/>
          <a:p>
            <a:pPr marL="342900" indent="-342900" algn="l">
              <a:buFont typeface="Arial" panose="020B0604020202020204" pitchFamily="34" charset="0"/>
              <a:buChar char="•"/>
            </a:pPr>
            <a:r>
              <a:rPr lang="en-GB" b="0" i="0" dirty="0">
                <a:effectLst/>
                <a:latin typeface="Arial"/>
                <a:cs typeface="Arial"/>
              </a:rPr>
              <a:t>Every electrical installation includes a wide range of components, from switches and sockets to isolators, enclosures and circuit protection devices. </a:t>
            </a:r>
          </a:p>
          <a:p>
            <a:pPr marL="342900" indent="-342900" algn="l">
              <a:buFont typeface="Arial" panose="020B0604020202020204" pitchFamily="34" charset="0"/>
              <a:buChar char="•"/>
            </a:pPr>
            <a:r>
              <a:rPr lang="en-GB" b="0" i="0" dirty="0">
                <a:effectLst/>
                <a:latin typeface="Arial"/>
                <a:cs typeface="Arial"/>
              </a:rPr>
              <a:t>Choosing the right ones is about more than just cost or appearance. Each item must be suitable for its environment, load and installation method. </a:t>
            </a:r>
          </a:p>
          <a:p>
            <a:pPr marL="342900" indent="-342900" algn="l">
              <a:buFont typeface="Arial" panose="020B0604020202020204" pitchFamily="34" charset="0"/>
              <a:buChar char="•"/>
            </a:pPr>
            <a:r>
              <a:rPr lang="en-GB" b="0" i="0" dirty="0">
                <a:effectLst/>
                <a:latin typeface="Arial"/>
                <a:cs typeface="Arial"/>
              </a:rPr>
              <a:t>The goal is to ensure it is safe, durable and compliant with both BS 7671 and manufacturer instructions.</a:t>
            </a:r>
            <a:endParaRPr lang="en-GB" dirty="0"/>
          </a:p>
        </p:txBody>
      </p:sp>
      <p:pic>
        <p:nvPicPr>
          <p:cNvPr id="1026" name="Picture 2">
            <a:extLst>
              <a:ext uri="{FF2B5EF4-FFF2-40B4-BE49-F238E27FC236}">
                <a16:creationId xmlns:a16="http://schemas.microsoft.com/office/drawing/2014/main" id="{21B5D6AD-8091-281F-BE20-0C4F412A6D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8300" y="2308318"/>
            <a:ext cx="3597885" cy="2575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5578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C0EEB-5F7F-2A64-5461-77378336F7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4A9A7F1-3DF8-B31C-2C76-EA143C049562}"/>
              </a:ext>
            </a:extLst>
          </p:cNvPr>
          <p:cNvSpPr>
            <a:spLocks noGrp="1"/>
          </p:cNvSpPr>
          <p:nvPr>
            <p:ph type="title"/>
          </p:nvPr>
        </p:nvSpPr>
        <p:spPr>
          <a:xfrm>
            <a:off x="252000" y="959222"/>
            <a:ext cx="11628452" cy="646331"/>
          </a:xfrm>
        </p:spPr>
        <p:txBody>
          <a:bodyPr/>
          <a:lstStyle/>
          <a:p>
            <a:r>
              <a:rPr lang="en-GB" dirty="0"/>
              <a:t>Electrical compatibility of components</a:t>
            </a:r>
          </a:p>
        </p:txBody>
      </p:sp>
      <p:sp>
        <p:nvSpPr>
          <p:cNvPr id="4" name="Content Placeholder 3">
            <a:extLst>
              <a:ext uri="{FF2B5EF4-FFF2-40B4-BE49-F238E27FC236}">
                <a16:creationId xmlns:a16="http://schemas.microsoft.com/office/drawing/2014/main" id="{9BFD1267-6206-623C-BC33-E70D2F9EC9F3}"/>
              </a:ext>
            </a:extLst>
          </p:cNvPr>
          <p:cNvSpPr>
            <a:spLocks noGrp="1"/>
          </p:cNvSpPr>
          <p:nvPr>
            <p:ph sz="quarter" idx="10"/>
          </p:nvPr>
        </p:nvSpPr>
        <p:spPr>
          <a:xfrm>
            <a:off x="360000" y="1800000"/>
            <a:ext cx="10330578" cy="4140000"/>
          </a:xfrm>
        </p:spPr>
        <p:txBody>
          <a:bodyPr/>
          <a:lstStyle/>
          <a:p>
            <a:pPr algn="l"/>
            <a:r>
              <a:rPr lang="en-GB" b="0" i="0" dirty="0">
                <a:effectLst/>
                <a:latin typeface="Arial"/>
                <a:cs typeface="Arial"/>
              </a:rPr>
              <a:t>All components must be rated for the circuit’s voltage and current.</a:t>
            </a:r>
          </a:p>
          <a:p>
            <a:pPr algn="l"/>
            <a:r>
              <a:rPr lang="en-GB" b="0" i="0" dirty="0">
                <a:effectLst/>
                <a:latin typeface="Arial"/>
                <a:cs typeface="Arial"/>
              </a:rPr>
              <a:t>For example:</a:t>
            </a:r>
          </a:p>
          <a:p>
            <a:pPr marL="342900" indent="-342900" algn="l">
              <a:buFont typeface="Arial" panose="020B0604020202020204" pitchFamily="34" charset="0"/>
              <a:buChar char="•"/>
            </a:pPr>
            <a:r>
              <a:rPr lang="en-GB" b="0" i="0" dirty="0">
                <a:effectLst/>
                <a:latin typeface="Arial"/>
                <a:cs typeface="Arial"/>
              </a:rPr>
              <a:t>a switch must have a voltage rating ≥ the system voltage (e.g. 230 V AC)</a:t>
            </a:r>
          </a:p>
          <a:p>
            <a:pPr marL="342900" indent="-342900" algn="l">
              <a:buFont typeface="Arial" panose="020B0604020202020204" pitchFamily="34" charset="0"/>
              <a:buChar char="•"/>
            </a:pPr>
            <a:r>
              <a:rPr lang="en-GB" b="0" i="0" dirty="0">
                <a:effectLst/>
                <a:latin typeface="Arial"/>
                <a:cs typeface="Arial"/>
              </a:rPr>
              <a:t>socket outlets must match the intended load current</a:t>
            </a:r>
          </a:p>
          <a:p>
            <a:pPr marL="342900" indent="-342900">
              <a:buFont typeface="Arial" panose="020B0604020202020204" pitchFamily="34" charset="0"/>
              <a:buChar char="•"/>
            </a:pPr>
            <a:r>
              <a:rPr lang="en-GB" b="0" i="0" dirty="0">
                <a:effectLst/>
                <a:latin typeface="Arial"/>
                <a:ea typeface="ＭＳ Ｐゴシック"/>
                <a:cs typeface="Arial"/>
              </a:rPr>
              <a:t>protective </a:t>
            </a:r>
            <a:r>
              <a:rPr lang="en-GB" dirty="0">
                <a:ea typeface="ＭＳ Ｐゴシック"/>
                <a:cs typeface="Arial"/>
              </a:rPr>
              <a:t>devices short-circuit capacity ≥ </a:t>
            </a:r>
            <a:r>
              <a:rPr lang="en-GB" b="0" i="0" dirty="0">
                <a:effectLst/>
                <a:latin typeface="Arial"/>
                <a:ea typeface="ＭＳ Ｐゴシック"/>
                <a:cs typeface="Arial"/>
              </a:rPr>
              <a:t>the system short-circuit capacity.</a:t>
            </a:r>
          </a:p>
          <a:p>
            <a:pPr algn="l"/>
            <a:r>
              <a:rPr lang="en-GB" b="0" i="0" dirty="0">
                <a:effectLst/>
                <a:latin typeface="Arial"/>
                <a:cs typeface="Arial"/>
              </a:rPr>
              <a:t>Under-rated components can lead to overheating or dangerous failure. </a:t>
            </a:r>
            <a:endParaRPr lang="en-GB" dirty="0"/>
          </a:p>
        </p:txBody>
      </p:sp>
    </p:spTree>
    <p:extLst>
      <p:ext uri="{BB962C8B-B14F-4D97-AF65-F5344CB8AC3E}">
        <p14:creationId xmlns:p14="http://schemas.microsoft.com/office/powerpoint/2010/main" val="1949007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DDDC0-CF2C-C0C0-1DE4-6C4CE6160F6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A98DB45-DA9C-58C8-6161-2C7DE871B8A0}"/>
              </a:ext>
            </a:extLst>
          </p:cNvPr>
          <p:cNvSpPr>
            <a:spLocks noGrp="1"/>
          </p:cNvSpPr>
          <p:nvPr>
            <p:ph type="title"/>
          </p:nvPr>
        </p:nvSpPr>
        <p:spPr>
          <a:xfrm>
            <a:off x="252000" y="959222"/>
            <a:ext cx="11628452" cy="646331"/>
          </a:xfrm>
        </p:spPr>
        <p:txBody>
          <a:bodyPr/>
          <a:lstStyle/>
          <a:p>
            <a:r>
              <a:rPr lang="en-GB" dirty="0"/>
              <a:t>Physical compatibility and space constraints</a:t>
            </a:r>
          </a:p>
        </p:txBody>
      </p:sp>
      <p:sp>
        <p:nvSpPr>
          <p:cNvPr id="4" name="Content Placeholder 3">
            <a:extLst>
              <a:ext uri="{FF2B5EF4-FFF2-40B4-BE49-F238E27FC236}">
                <a16:creationId xmlns:a16="http://schemas.microsoft.com/office/drawing/2014/main" id="{D061CB3B-52F1-F4FC-A3C8-E96FA9E146D9}"/>
              </a:ext>
            </a:extLst>
          </p:cNvPr>
          <p:cNvSpPr>
            <a:spLocks noGrp="1"/>
          </p:cNvSpPr>
          <p:nvPr>
            <p:ph sz="quarter" idx="10"/>
          </p:nvPr>
        </p:nvSpPr>
        <p:spPr>
          <a:xfrm>
            <a:off x="359999" y="1800000"/>
            <a:ext cx="10400765" cy="4140000"/>
          </a:xfrm>
        </p:spPr>
        <p:txBody>
          <a:bodyPr/>
          <a:lstStyle/>
          <a:p>
            <a:pPr algn="l"/>
            <a:r>
              <a:rPr lang="en-GB" b="0" i="0" dirty="0">
                <a:effectLst/>
                <a:latin typeface="Arial"/>
                <a:cs typeface="Arial"/>
              </a:rPr>
              <a:t>It’s not just about what a component can handle electrically; it also needs to fit physically.</a:t>
            </a:r>
          </a:p>
          <a:p>
            <a:pPr algn="l"/>
            <a:r>
              <a:rPr lang="en-GB" b="0" i="0" dirty="0">
                <a:effectLst/>
                <a:latin typeface="Arial"/>
                <a:cs typeface="Arial"/>
              </a:rPr>
              <a:t>Examples include:</a:t>
            </a:r>
          </a:p>
          <a:p>
            <a:pPr marL="342900" indent="-342900" algn="l">
              <a:buFont typeface="Arial" panose="020B0604020202020204" pitchFamily="34" charset="0"/>
              <a:buChar char="•"/>
            </a:pPr>
            <a:r>
              <a:rPr lang="en-GB" b="0" i="0" dirty="0">
                <a:effectLst/>
                <a:latin typeface="Arial"/>
                <a:cs typeface="Arial"/>
              </a:rPr>
              <a:t>devices that are too deep for surface boxes.</a:t>
            </a:r>
          </a:p>
          <a:p>
            <a:pPr marL="342900" indent="-342900" algn="l">
              <a:buFont typeface="Arial" panose="020B0604020202020204" pitchFamily="34" charset="0"/>
              <a:buChar char="•"/>
            </a:pPr>
            <a:r>
              <a:rPr lang="en-GB" b="0" i="0" dirty="0">
                <a:effectLst/>
                <a:latin typeface="Arial"/>
                <a:cs typeface="Arial"/>
              </a:rPr>
              <a:t>enclosures that don’t align with existing fixings.</a:t>
            </a:r>
          </a:p>
          <a:p>
            <a:pPr marL="342900" indent="-342900" algn="l">
              <a:buFont typeface="Arial" panose="020B0604020202020204" pitchFamily="34" charset="0"/>
              <a:buChar char="•"/>
            </a:pPr>
            <a:r>
              <a:rPr lang="en-GB" b="0" i="0" dirty="0">
                <a:effectLst/>
                <a:latin typeface="Arial"/>
                <a:cs typeface="Arial"/>
              </a:rPr>
              <a:t>cable entries that cause strain or tight bending.</a:t>
            </a:r>
          </a:p>
          <a:p>
            <a:pPr algn="l"/>
            <a:r>
              <a:rPr lang="en-GB" b="0" i="0" dirty="0">
                <a:effectLst/>
                <a:latin typeface="Arial"/>
                <a:cs typeface="Arial"/>
              </a:rPr>
              <a:t>BS 7671 Reg. 522.8.1 requires that wiring systems be installed to avoid damage from mechanical stress during erection and use.</a:t>
            </a:r>
            <a:endParaRPr lang="en-GB" dirty="0"/>
          </a:p>
        </p:txBody>
      </p:sp>
    </p:spTree>
    <p:extLst>
      <p:ext uri="{BB962C8B-B14F-4D97-AF65-F5344CB8AC3E}">
        <p14:creationId xmlns:p14="http://schemas.microsoft.com/office/powerpoint/2010/main" val="3445381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7279B-AA8E-3065-6F82-7C815C3648C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1C8A626-32D6-1E3B-7A15-882FB1847480}"/>
              </a:ext>
            </a:extLst>
          </p:cNvPr>
          <p:cNvSpPr>
            <a:spLocks noGrp="1"/>
          </p:cNvSpPr>
          <p:nvPr>
            <p:ph type="title"/>
          </p:nvPr>
        </p:nvSpPr>
        <p:spPr>
          <a:xfrm>
            <a:off x="252000" y="959222"/>
            <a:ext cx="11628452" cy="646331"/>
          </a:xfrm>
        </p:spPr>
        <p:txBody>
          <a:bodyPr/>
          <a:lstStyle/>
          <a:p>
            <a:r>
              <a:rPr lang="en-GB" dirty="0"/>
              <a:t>Choosing components based on the circuit type</a:t>
            </a:r>
          </a:p>
        </p:txBody>
      </p:sp>
      <p:sp>
        <p:nvSpPr>
          <p:cNvPr id="4" name="Content Placeholder 3">
            <a:extLst>
              <a:ext uri="{FF2B5EF4-FFF2-40B4-BE49-F238E27FC236}">
                <a16:creationId xmlns:a16="http://schemas.microsoft.com/office/drawing/2014/main" id="{375BB1CD-95A3-C337-06E4-A620EB4FC39B}"/>
              </a:ext>
            </a:extLst>
          </p:cNvPr>
          <p:cNvSpPr>
            <a:spLocks noGrp="1"/>
          </p:cNvSpPr>
          <p:nvPr>
            <p:ph sz="quarter" idx="10"/>
          </p:nvPr>
        </p:nvSpPr>
        <p:spPr>
          <a:xfrm>
            <a:off x="360000" y="1800000"/>
            <a:ext cx="11628452" cy="4140000"/>
          </a:xfrm>
        </p:spPr>
        <p:txBody>
          <a:bodyPr/>
          <a:lstStyle/>
          <a:p>
            <a:pPr algn="l"/>
            <a:r>
              <a:rPr lang="en-GB" b="0" i="0" dirty="0">
                <a:effectLst/>
                <a:latin typeface="Arial"/>
                <a:cs typeface="Arial"/>
              </a:rPr>
              <a:t>The components you choose will depend heavily on the circuit they’re part of.</a:t>
            </a:r>
          </a:p>
          <a:p>
            <a:pPr marL="342900" indent="-342900">
              <a:buFont typeface="Arial" panose="020B0604020202020204" pitchFamily="34" charset="0"/>
              <a:buChar char="•"/>
            </a:pPr>
            <a:r>
              <a:rPr lang="en-GB" b="1" i="0" dirty="0">
                <a:effectLst/>
                <a:latin typeface="Arial"/>
                <a:cs typeface="Arial"/>
              </a:rPr>
              <a:t>Ring-final circuits: </a:t>
            </a:r>
            <a:r>
              <a:rPr lang="en-GB" dirty="0">
                <a:cs typeface="Arial"/>
              </a:rPr>
              <a:t>Sockets, fused spurs, or appliance outlets.</a:t>
            </a:r>
            <a:endParaRPr lang="en-GB" b="0" i="0" dirty="0">
              <a:effectLst/>
              <a:latin typeface="Arial"/>
              <a:cs typeface="Arial"/>
            </a:endParaRPr>
          </a:p>
          <a:p>
            <a:pPr marL="342900" indent="-342900" algn="l">
              <a:buFont typeface="Arial" panose="020B0604020202020204" pitchFamily="34" charset="0"/>
              <a:buChar char="•"/>
            </a:pPr>
            <a:r>
              <a:rPr lang="en-GB" b="1" i="0" dirty="0">
                <a:effectLst/>
                <a:latin typeface="Arial"/>
                <a:cs typeface="Arial"/>
              </a:rPr>
              <a:t>Lighting circuits: </a:t>
            </a:r>
            <a:r>
              <a:rPr lang="en-GB" b="0" i="0" dirty="0">
                <a:effectLst/>
                <a:latin typeface="Arial"/>
                <a:cs typeface="Arial"/>
              </a:rPr>
              <a:t>6 A rated switches or dimmers.</a:t>
            </a:r>
          </a:p>
          <a:p>
            <a:pPr marL="342900" indent="-342900" algn="l">
              <a:buFont typeface="Arial" panose="020B0604020202020204" pitchFamily="34" charset="0"/>
              <a:buChar char="•"/>
            </a:pPr>
            <a:r>
              <a:rPr lang="en-GB" b="1" i="0" dirty="0">
                <a:effectLst/>
                <a:latin typeface="Arial"/>
                <a:cs typeface="Arial"/>
              </a:rPr>
              <a:t>Radial circuits: </a:t>
            </a:r>
            <a:r>
              <a:rPr lang="en-GB" b="0" i="0" dirty="0">
                <a:effectLst/>
                <a:latin typeface="Arial"/>
                <a:cs typeface="Arial"/>
              </a:rPr>
              <a:t>Sockets, fused spurs, or appliance outlets.</a:t>
            </a:r>
          </a:p>
          <a:p>
            <a:pPr marL="342900" indent="-342900" algn="l">
              <a:buFont typeface="Arial" panose="020B0604020202020204" pitchFamily="34" charset="0"/>
              <a:buChar char="•"/>
            </a:pPr>
            <a:r>
              <a:rPr lang="en-GB" b="1" i="0" dirty="0">
                <a:effectLst/>
                <a:latin typeface="Arial"/>
                <a:cs typeface="Arial"/>
              </a:rPr>
              <a:t>Three-phase circuits: </a:t>
            </a:r>
            <a:r>
              <a:rPr lang="en-GB" b="0" i="0" dirty="0">
                <a:effectLst/>
                <a:latin typeface="Arial"/>
                <a:cs typeface="Arial"/>
              </a:rPr>
              <a:t>400 V-rated isolators, Motors.</a:t>
            </a:r>
          </a:p>
          <a:p>
            <a:pPr marL="342900" indent="-342900" algn="l">
              <a:buFont typeface="Arial" panose="020B0604020202020204" pitchFamily="34" charset="0"/>
              <a:buChar char="•"/>
            </a:pPr>
            <a:r>
              <a:rPr lang="en-GB" b="1" i="0" dirty="0">
                <a:effectLst/>
                <a:latin typeface="Arial"/>
                <a:cs typeface="Arial"/>
              </a:rPr>
              <a:t>Auxiliary circuits: </a:t>
            </a:r>
            <a:r>
              <a:rPr lang="en-GB" b="0" i="0" dirty="0">
                <a:effectLst/>
                <a:latin typeface="Arial"/>
                <a:cs typeface="Arial"/>
              </a:rPr>
              <a:t>Control relays, timers,</a:t>
            </a:r>
          </a:p>
          <a:p>
            <a:pPr algn="l"/>
            <a:r>
              <a:rPr lang="en-GB" b="0" i="0" dirty="0">
                <a:effectLst/>
                <a:latin typeface="Arial"/>
                <a:cs typeface="Arial"/>
              </a:rPr>
              <a:t>Always check compatibility between circuit design and component type.</a:t>
            </a:r>
          </a:p>
          <a:p>
            <a:endParaRPr lang="en-GB" dirty="0"/>
          </a:p>
        </p:txBody>
      </p:sp>
    </p:spTree>
    <p:extLst>
      <p:ext uri="{BB962C8B-B14F-4D97-AF65-F5344CB8AC3E}">
        <p14:creationId xmlns:p14="http://schemas.microsoft.com/office/powerpoint/2010/main" val="1388935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EFBD2-728C-35F3-DA68-AE12C1F0C77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E933F9-C497-1040-9F41-6A254E4606DB}"/>
              </a:ext>
            </a:extLst>
          </p:cNvPr>
          <p:cNvSpPr>
            <a:spLocks noGrp="1"/>
          </p:cNvSpPr>
          <p:nvPr>
            <p:ph type="title"/>
          </p:nvPr>
        </p:nvSpPr>
        <p:spPr>
          <a:xfrm>
            <a:off x="252000" y="959222"/>
            <a:ext cx="11628452" cy="646331"/>
          </a:xfrm>
        </p:spPr>
        <p:txBody>
          <a:bodyPr/>
          <a:lstStyle/>
          <a:p>
            <a:r>
              <a:rPr lang="en-GB" dirty="0"/>
              <a:t>Understanding environmental influences</a:t>
            </a:r>
          </a:p>
        </p:txBody>
      </p:sp>
      <p:sp>
        <p:nvSpPr>
          <p:cNvPr id="4" name="Content Placeholder 3">
            <a:extLst>
              <a:ext uri="{FF2B5EF4-FFF2-40B4-BE49-F238E27FC236}">
                <a16:creationId xmlns:a16="http://schemas.microsoft.com/office/drawing/2014/main" id="{23F4050F-DE0A-94B8-C5B4-5A92F69B0A7A}"/>
              </a:ext>
            </a:extLst>
          </p:cNvPr>
          <p:cNvSpPr>
            <a:spLocks noGrp="1"/>
          </p:cNvSpPr>
          <p:nvPr>
            <p:ph sz="quarter" idx="10"/>
          </p:nvPr>
        </p:nvSpPr>
        <p:spPr>
          <a:xfrm>
            <a:off x="360000" y="1800000"/>
            <a:ext cx="8619877" cy="4140000"/>
          </a:xfrm>
        </p:spPr>
        <p:txBody>
          <a:bodyPr/>
          <a:lstStyle/>
          <a:p>
            <a:r>
              <a:rPr lang="en-GB" b="0" i="0" dirty="0">
                <a:effectLst/>
                <a:latin typeface="Arial"/>
                <a:ea typeface="ＭＳ Ｐゴシック"/>
                <a:cs typeface="Arial"/>
              </a:rPr>
              <a:t>Environmental conditions can affect a component’s safety and lifespan. BS 7671 Section 522 </a:t>
            </a:r>
            <a:r>
              <a:rPr lang="en-GB" dirty="0">
                <a:latin typeface="Arial"/>
                <a:ea typeface="ＭＳ Ｐゴシック"/>
                <a:cs typeface="Arial"/>
              </a:rPr>
              <a:t>requires the consideration of</a:t>
            </a:r>
            <a:r>
              <a:rPr lang="en-GB" b="0" i="0" dirty="0">
                <a:effectLst/>
                <a:latin typeface="Arial"/>
                <a:ea typeface="ＭＳ Ｐゴシック"/>
                <a:cs typeface="Arial"/>
              </a:rPr>
              <a:t>:</a:t>
            </a:r>
          </a:p>
          <a:p>
            <a:pPr marL="342900" indent="-342900" algn="l">
              <a:buFont typeface="Arial" panose="020B0604020202020204" pitchFamily="34" charset="0"/>
              <a:buChar char="•"/>
            </a:pPr>
            <a:r>
              <a:rPr lang="en-GB" b="0" i="0" dirty="0">
                <a:effectLst/>
                <a:latin typeface="Arial"/>
                <a:cs typeface="Arial"/>
              </a:rPr>
              <a:t>moisture (e.g. bathrooms, outdoor areas)</a:t>
            </a:r>
          </a:p>
          <a:p>
            <a:pPr marL="342900" indent="-342900" algn="l">
              <a:buFont typeface="Arial" panose="020B0604020202020204" pitchFamily="34" charset="0"/>
              <a:buChar char="•"/>
            </a:pPr>
            <a:r>
              <a:rPr lang="en-GB" b="0" i="0" dirty="0">
                <a:effectLst/>
                <a:latin typeface="Arial"/>
                <a:cs typeface="Arial"/>
              </a:rPr>
              <a:t>dust or solid particles (e.g. workshops)</a:t>
            </a:r>
          </a:p>
          <a:p>
            <a:pPr marL="342900" indent="-342900" algn="l">
              <a:buFont typeface="Arial" panose="020B0604020202020204" pitchFamily="34" charset="0"/>
              <a:buChar char="•"/>
            </a:pPr>
            <a:r>
              <a:rPr lang="en-GB" b="0" i="0" dirty="0">
                <a:effectLst/>
                <a:latin typeface="Arial"/>
                <a:cs typeface="Arial"/>
              </a:rPr>
              <a:t>corrosive chemicals or vapours (e.g. farms, swimming pools)</a:t>
            </a:r>
          </a:p>
          <a:p>
            <a:pPr marL="342900" indent="-342900" algn="l">
              <a:buFont typeface="Arial" panose="020B0604020202020204" pitchFamily="34" charset="0"/>
              <a:buChar char="•"/>
            </a:pPr>
            <a:r>
              <a:rPr lang="en-GB" b="0" i="0" dirty="0">
                <a:effectLst/>
                <a:latin typeface="Arial"/>
                <a:cs typeface="Arial"/>
              </a:rPr>
              <a:t>mechanical impact (e.g. public corridors, garages).</a:t>
            </a:r>
          </a:p>
          <a:p>
            <a:pPr algn="l"/>
            <a:r>
              <a:rPr lang="en-GB" b="0" i="0" dirty="0">
                <a:effectLst/>
                <a:latin typeface="Arial"/>
                <a:cs typeface="Arial"/>
              </a:rPr>
              <a:t>Each environment must be assessed, and suitable components must be chosen accordingly.</a:t>
            </a:r>
          </a:p>
          <a:p>
            <a:pPr algn="l"/>
            <a:endParaRPr lang="en-GB" b="0" i="0" dirty="0">
              <a:effectLst/>
              <a:latin typeface="Arial"/>
              <a:cs typeface="Arial"/>
            </a:endParaRPr>
          </a:p>
          <a:p>
            <a:endParaRPr lang="en-GB" dirty="0"/>
          </a:p>
        </p:txBody>
      </p:sp>
      <p:pic>
        <p:nvPicPr>
          <p:cNvPr id="2050" name="Picture 2">
            <a:extLst>
              <a:ext uri="{FF2B5EF4-FFF2-40B4-BE49-F238E27FC236}">
                <a16:creationId xmlns:a16="http://schemas.microsoft.com/office/drawing/2014/main" id="{B85000FD-0CA3-6A65-9B85-E4223D5A4E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2702" y="1605553"/>
            <a:ext cx="2656923" cy="40284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30681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7c04300a-231c-4281-9146-a98f6f4a7aff"/>
    <ds:schemaRef ds:uri="http://schemas.microsoft.com/office/infopath/2007/PartnerControls"/>
    <ds:schemaRef ds:uri="http://purl.org/dc/terms/"/>
    <ds:schemaRef ds:uri="http://www.w3.org/XML/1998/namespace"/>
    <ds:schemaRef ds:uri="http://purl.org/dc/elements/1.1/"/>
    <ds:schemaRef ds:uri="http://purl.org/dc/dcmitype/"/>
    <ds:schemaRef ds:uri="01e15224-84b2-4570-bdea-a67bb94d0921"/>
    <ds:schemaRef ds:uri="http://schemas.microsoft.com/office/2006/documentManagement/types"/>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AB4E07A3-331A-475E-9698-7E142EDD47AD}"/>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9261</TotalTime>
  <Words>3894</Words>
  <Application>Microsoft Office PowerPoint</Application>
  <PresentationFormat>Custom</PresentationFormat>
  <Paragraphs>341</Paragraphs>
  <Slides>29</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MS PGothic</vt:lpstr>
      <vt:lpstr>Aptos</vt:lpstr>
      <vt:lpstr>Arial</vt:lpstr>
      <vt:lpstr>inherit</vt:lpstr>
      <vt:lpstr>Lucida Grande</vt:lpstr>
      <vt:lpstr>2_Default Design</vt:lpstr>
      <vt:lpstr>PowerPoint Presentation</vt:lpstr>
      <vt:lpstr>Introduction</vt:lpstr>
      <vt:lpstr>Objectives</vt:lpstr>
      <vt:lpstr>Guidance notes</vt:lpstr>
      <vt:lpstr>Introduction to selecting installation components</vt:lpstr>
      <vt:lpstr>Electrical compatibility of components</vt:lpstr>
      <vt:lpstr>Physical compatibility and space constraints</vt:lpstr>
      <vt:lpstr>Choosing components based on the circuit type</vt:lpstr>
      <vt:lpstr>Understanding environmental influences</vt:lpstr>
      <vt:lpstr>Choosing by IP rating (ingress protection)</vt:lpstr>
      <vt:lpstr>Components exposed to heat or cold</vt:lpstr>
      <vt:lpstr>Mechanical protection and mounting</vt:lpstr>
      <vt:lpstr>Chemical and fire-resistant components</vt:lpstr>
      <vt:lpstr>Selecting accessories for demanding environments</vt:lpstr>
      <vt:lpstr>Compatibility with mounting systems</vt:lpstr>
      <vt:lpstr>Labelling, identification and accessibility</vt:lpstr>
      <vt:lpstr>Maintaining safe access to installed components</vt:lpstr>
      <vt:lpstr>Grouping of circuits and components</vt:lpstr>
      <vt:lpstr>Circuit segregation for safety and reliability</vt:lpstr>
      <vt:lpstr>Ventilation and thermal effects in enclosures</vt:lpstr>
      <vt:lpstr>Verifying components before energisation</vt:lpstr>
      <vt:lpstr>How to read a component datasheet</vt:lpstr>
      <vt:lpstr>Derating when components must be adjusted</vt:lpstr>
      <vt:lpstr>When components don’t work together</vt:lpstr>
      <vt:lpstr>Prefabricated modular wiring systems</vt:lpstr>
      <vt:lpstr>Choosing components for accessibility and needs</vt:lpstr>
      <vt:lpstr>Smart accessories and emerging technologies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64</cp:revision>
  <dcterms:created xsi:type="dcterms:W3CDTF">2025-04-15T10:44:23Z</dcterms:created>
  <dcterms:modified xsi:type="dcterms:W3CDTF">2025-10-28T11:25:29Z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