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32"/>
  </p:notesMasterIdLst>
  <p:handoutMasterIdLst>
    <p:handoutMasterId r:id="rId33"/>
  </p:handoutMasterIdLst>
  <p:sldIdLst>
    <p:sldId id="462" r:id="rId5"/>
    <p:sldId id="840" r:id="rId6"/>
    <p:sldId id="837" r:id="rId7"/>
    <p:sldId id="867" r:id="rId8"/>
    <p:sldId id="868" r:id="rId9"/>
    <p:sldId id="869" r:id="rId10"/>
    <p:sldId id="870" r:id="rId11"/>
    <p:sldId id="873" r:id="rId12"/>
    <p:sldId id="922" r:id="rId13"/>
    <p:sldId id="923" r:id="rId14"/>
    <p:sldId id="924" r:id="rId15"/>
    <p:sldId id="925" r:id="rId16"/>
    <p:sldId id="926" r:id="rId17"/>
    <p:sldId id="927" r:id="rId18"/>
    <p:sldId id="928" r:id="rId19"/>
    <p:sldId id="929" r:id="rId20"/>
    <p:sldId id="930" r:id="rId21"/>
    <p:sldId id="931" r:id="rId22"/>
    <p:sldId id="932" r:id="rId23"/>
    <p:sldId id="939" r:id="rId24"/>
    <p:sldId id="933" r:id="rId25"/>
    <p:sldId id="934" r:id="rId26"/>
    <p:sldId id="935" r:id="rId27"/>
    <p:sldId id="936" r:id="rId28"/>
    <p:sldId id="937" r:id="rId29"/>
    <p:sldId id="838" r:id="rId30"/>
    <p:sldId id="512" r:id="rId31"/>
  </p:sldIdLst>
  <p:sldSz cx="12239625" cy="6840538"/>
  <p:notesSz cx="6858000" cy="9144000"/>
  <p:custDataLst>
    <p:tags r:id="rId34"/>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932204-F0BA-0132-6699-423C630CB3FF}" name="Mark Thirlwell" initials="MT" userId="S::mark.thirlwell@eal.org.uk::0eea46bc-1a08-4dae-8290-d9217da89020" providerId="AD"/>
  <p188:author id="{96B9B4AA-5BFE-9E21-A5F2-3CA63E43D63E}" name="jwdowler@icloud.com" initials="jw" userId="S::urn:spo:guest#jwdowler@icloud.com::"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6A4BDF-1CC0-4A94-8EB3-B3A4E94EC3FD}" v="54" dt="2025-10-28T11:23:04.1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1" autoAdjust="0"/>
    <p:restoredTop sz="73998"/>
  </p:normalViewPr>
  <p:slideViewPr>
    <p:cSldViewPr snapToGrid="0">
      <p:cViewPr varScale="1">
        <p:scale>
          <a:sx n="82" d="100"/>
          <a:sy n="82" d="100"/>
        </p:scale>
        <p:origin x="1656" y="84"/>
      </p:cViewPr>
      <p:guideLst>
        <p:guide orient="horz" pos="2155"/>
        <p:guide pos="3855"/>
      </p:guideLst>
    </p:cSldViewPr>
  </p:slideViewPr>
  <p:notesTextViewPr>
    <p:cViewPr>
      <p:scale>
        <a:sx n="125" d="100"/>
        <a:sy n="125"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tags" Target="tags/tag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ita Searle-Barnes" userId="S::bonita.searle-barnes@eal.org.uk::e782127f-826a-4a83-a372-afedaa2e0d4f" providerId="AD" clId="Web-{B3A06C15-D7EF-74DA-8D8E-8F1F3644EA56}"/>
    <pc:docChg chg="modSld">
      <pc:chgData name="Bonita Searle-Barnes" userId="S::bonita.searle-barnes@eal.org.uk::e782127f-826a-4a83-a372-afedaa2e0d4f" providerId="AD" clId="Web-{B3A06C15-D7EF-74DA-8D8E-8F1F3644EA56}" dt="2025-10-14T10:43:40.611" v="0" actId="20577"/>
      <pc:docMkLst>
        <pc:docMk/>
      </pc:docMkLst>
      <pc:sldChg chg="modSp">
        <pc:chgData name="Bonita Searle-Barnes" userId="S::bonita.searle-barnes@eal.org.uk::e782127f-826a-4a83-a372-afedaa2e0d4f" providerId="AD" clId="Web-{B3A06C15-D7EF-74DA-8D8E-8F1F3644EA56}" dt="2025-10-14T10:43:40.611" v="0" actId="20577"/>
        <pc:sldMkLst>
          <pc:docMk/>
          <pc:sldMk cId="4139293381" sldId="462"/>
        </pc:sldMkLst>
        <pc:spChg chg="mod">
          <ac:chgData name="Bonita Searle-Barnes" userId="S::bonita.searle-barnes@eal.org.uk::e782127f-826a-4a83-a372-afedaa2e0d4f" providerId="AD" clId="Web-{B3A06C15-D7EF-74DA-8D8E-8F1F3644EA56}" dt="2025-10-14T10:43:40.611" v="0" actId="20577"/>
          <ac:spMkLst>
            <pc:docMk/>
            <pc:sldMk cId="4139293381" sldId="462"/>
            <ac:spMk id="3" creationId="{C071156A-2242-124B-AF49-34A979232ED8}"/>
          </ac:spMkLst>
        </pc:spChg>
      </pc:sldChg>
    </pc:docChg>
  </pc:docChgLst>
  <pc:docChgLst>
    <pc:chgData name="Andrasko, Rhiannon" userId="S::rhiannon.andrasko@wjec.co.uk::15be4c62-2de6-4343-a7f4-3c209826edd1" providerId="AD" clId="Web-{4B54C36A-81D0-E324-7D12-94F241B3271F}"/>
    <pc:docChg chg="modSld">
      <pc:chgData name="Andrasko, Rhiannon" userId="S::rhiannon.andrasko@wjec.co.uk::15be4c62-2de6-4343-a7f4-3c209826edd1" providerId="AD" clId="Web-{4B54C36A-81D0-E324-7D12-94F241B3271F}" dt="2025-10-24T11:44:12.583" v="1" actId="20577"/>
      <pc:docMkLst>
        <pc:docMk/>
      </pc:docMkLst>
      <pc:sldChg chg="modSp">
        <pc:chgData name="Andrasko, Rhiannon" userId="S::rhiannon.andrasko@wjec.co.uk::15be4c62-2de6-4343-a7f4-3c209826edd1" providerId="AD" clId="Web-{4B54C36A-81D0-E324-7D12-94F241B3271F}" dt="2025-10-24T11:44:12.583" v="1" actId="20577"/>
        <pc:sldMkLst>
          <pc:docMk/>
          <pc:sldMk cId="1211112382" sldId="922"/>
        </pc:sldMkLst>
        <pc:spChg chg="mod">
          <ac:chgData name="Andrasko, Rhiannon" userId="S::rhiannon.andrasko@wjec.co.uk::15be4c62-2de6-4343-a7f4-3c209826edd1" providerId="AD" clId="Web-{4B54C36A-81D0-E324-7D12-94F241B3271F}" dt="2025-10-24T11:44:12.583" v="1" actId="20577"/>
          <ac:spMkLst>
            <pc:docMk/>
            <pc:sldMk cId="1211112382" sldId="922"/>
            <ac:spMk id="4" creationId="{5E27CDEF-653D-D4A9-7737-9D5ED2CC4711}"/>
          </ac:spMkLst>
        </pc:spChg>
      </pc:sldChg>
    </pc:docChg>
  </pc:docChgLst>
  <pc:docChgLst>
    <pc:chgData name="Hazell, Danielle" userId="16322be0-50ef-46ff-b0c0-d304bc10d5d2" providerId="ADAL" clId="{E6D12E1F-DF63-450C-A9ED-E72C5F6C045B}"/>
    <pc:docChg chg="undo custSel modSld modMainMaster">
      <pc:chgData name="Hazell, Danielle" userId="16322be0-50ef-46ff-b0c0-d304bc10d5d2" providerId="ADAL" clId="{E6D12E1F-DF63-450C-A9ED-E72C5F6C045B}" dt="2025-10-28T11:23:04.149" v="101" actId="1076"/>
      <pc:docMkLst>
        <pc:docMk/>
      </pc:docMkLst>
      <pc:sldChg chg="addSp modSp mod">
        <pc:chgData name="Hazell, Danielle" userId="16322be0-50ef-46ff-b0c0-d304bc10d5d2" providerId="ADAL" clId="{E6D12E1F-DF63-450C-A9ED-E72C5F6C045B}" dt="2025-10-22T17:58:28.404" v="40"/>
        <pc:sldMkLst>
          <pc:docMk/>
          <pc:sldMk cId="2402489006" sldId="512"/>
        </pc:sldMkLst>
        <pc:spChg chg="add mod">
          <ac:chgData name="Hazell, Danielle" userId="16322be0-50ef-46ff-b0c0-d304bc10d5d2" providerId="ADAL" clId="{E6D12E1F-DF63-450C-A9ED-E72C5F6C045B}" dt="2025-10-22T17:58:28.404" v="40"/>
          <ac:spMkLst>
            <pc:docMk/>
            <pc:sldMk cId="2402489006" sldId="512"/>
            <ac:spMk id="2" creationId="{2152B5C1-DE62-8AC5-AAC7-A09194798C02}"/>
          </ac:spMkLst>
        </pc:spChg>
        <pc:spChg chg="mod">
          <ac:chgData name="Hazell, Danielle" userId="16322be0-50ef-46ff-b0c0-d304bc10d5d2" providerId="ADAL" clId="{E6D12E1F-DF63-450C-A9ED-E72C5F6C045B}" dt="2025-10-22T17:58:27.585" v="39"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1:19:46.306" v="45" actId="1076"/>
        <pc:sldMkLst>
          <pc:docMk/>
          <pc:sldMk cId="1949007586" sldId="868"/>
        </pc:sldMkLst>
        <pc:spChg chg="mod">
          <ac:chgData name="Hazell, Danielle" userId="16322be0-50ef-46ff-b0c0-d304bc10d5d2" providerId="ADAL" clId="{E6D12E1F-DF63-450C-A9ED-E72C5F6C045B}" dt="2025-10-28T11:19:42.045" v="41" actId="14100"/>
          <ac:spMkLst>
            <pc:docMk/>
            <pc:sldMk cId="1949007586" sldId="868"/>
            <ac:spMk id="4" creationId="{9BFD1267-6206-623C-BC33-E70D2F9EC9F3}"/>
          </ac:spMkLst>
        </pc:spChg>
        <pc:picChg chg="add mod">
          <ac:chgData name="Hazell, Danielle" userId="16322be0-50ef-46ff-b0c0-d304bc10d5d2" providerId="ADAL" clId="{E6D12E1F-DF63-450C-A9ED-E72C5F6C045B}" dt="2025-10-28T11:19:46.306" v="45" actId="1076"/>
          <ac:picMkLst>
            <pc:docMk/>
            <pc:sldMk cId="1949007586" sldId="868"/>
            <ac:picMk id="1026" creationId="{A6C5B190-15BB-DA36-1791-7BDA2B8CCBFE}"/>
          </ac:picMkLst>
        </pc:picChg>
      </pc:sldChg>
      <pc:sldChg chg="addSp delSp modSp mod">
        <pc:chgData name="Hazell, Danielle" userId="16322be0-50ef-46ff-b0c0-d304bc10d5d2" providerId="ADAL" clId="{E6D12E1F-DF63-450C-A9ED-E72C5F6C045B}" dt="2025-10-28T11:20:11.906" v="54" actId="1076"/>
        <pc:sldMkLst>
          <pc:docMk/>
          <pc:sldMk cId="1388935538" sldId="870"/>
        </pc:sldMkLst>
        <pc:spChg chg="mod">
          <ac:chgData name="Hazell, Danielle" userId="16322be0-50ef-46ff-b0c0-d304bc10d5d2" providerId="ADAL" clId="{E6D12E1F-DF63-450C-A9ED-E72C5F6C045B}" dt="2025-10-28T11:19:56.491" v="46" actId="14100"/>
          <ac:spMkLst>
            <pc:docMk/>
            <pc:sldMk cId="1388935538" sldId="870"/>
            <ac:spMk id="4" creationId="{375BB1CD-95A3-C337-06E4-A620EB4FC39B}"/>
          </ac:spMkLst>
        </pc:spChg>
        <pc:picChg chg="add mod">
          <ac:chgData name="Hazell, Danielle" userId="16322be0-50ef-46ff-b0c0-d304bc10d5d2" providerId="ADAL" clId="{E6D12E1F-DF63-450C-A9ED-E72C5F6C045B}" dt="2025-10-28T11:20:06.680" v="51" actId="1076"/>
          <ac:picMkLst>
            <pc:docMk/>
            <pc:sldMk cId="1388935538" sldId="870"/>
            <ac:picMk id="2050" creationId="{0F0EB142-6679-8C04-7779-D424A109C7F5}"/>
          </ac:picMkLst>
        </pc:picChg>
        <pc:picChg chg="add mod">
          <ac:chgData name="Hazell, Danielle" userId="16322be0-50ef-46ff-b0c0-d304bc10d5d2" providerId="ADAL" clId="{E6D12E1F-DF63-450C-A9ED-E72C5F6C045B}" dt="2025-10-28T11:20:11.906" v="54" actId="1076"/>
          <ac:picMkLst>
            <pc:docMk/>
            <pc:sldMk cId="1388935538" sldId="870"/>
            <ac:picMk id="2051" creationId="{AE97152E-0E9D-4D96-F2DD-10153AF10985}"/>
          </ac:picMkLst>
        </pc:picChg>
      </pc:sldChg>
      <pc:sldChg chg="addSp delSp modSp mod">
        <pc:chgData name="Hazell, Danielle" userId="16322be0-50ef-46ff-b0c0-d304bc10d5d2" providerId="ADAL" clId="{E6D12E1F-DF63-450C-A9ED-E72C5F6C045B}" dt="2025-10-28T11:20:34.777" v="58" actId="1076"/>
        <pc:sldMkLst>
          <pc:docMk/>
          <pc:sldMk cId="1211112382" sldId="922"/>
        </pc:sldMkLst>
        <pc:spChg chg="mod">
          <ac:chgData name="Hazell, Danielle" userId="16322be0-50ef-46ff-b0c0-d304bc10d5d2" providerId="ADAL" clId="{E6D12E1F-DF63-450C-A9ED-E72C5F6C045B}" dt="2025-10-28T11:20:30.731" v="55" actId="14100"/>
          <ac:spMkLst>
            <pc:docMk/>
            <pc:sldMk cId="1211112382" sldId="922"/>
            <ac:spMk id="4" creationId="{5E27CDEF-653D-D4A9-7737-9D5ED2CC4711}"/>
          </ac:spMkLst>
        </pc:spChg>
        <pc:picChg chg="add mod">
          <ac:chgData name="Hazell, Danielle" userId="16322be0-50ef-46ff-b0c0-d304bc10d5d2" providerId="ADAL" clId="{E6D12E1F-DF63-450C-A9ED-E72C5F6C045B}" dt="2025-10-28T11:20:34.777" v="58" actId="1076"/>
          <ac:picMkLst>
            <pc:docMk/>
            <pc:sldMk cId="1211112382" sldId="922"/>
            <ac:picMk id="3074" creationId="{38D45EFA-E1C3-1115-7B3E-D46E15F6B0FB}"/>
          </ac:picMkLst>
        </pc:picChg>
      </pc:sldChg>
      <pc:sldChg chg="addSp delSp modSp mod">
        <pc:chgData name="Hazell, Danielle" userId="16322be0-50ef-46ff-b0c0-d304bc10d5d2" providerId="ADAL" clId="{E6D12E1F-DF63-450C-A9ED-E72C5F6C045B}" dt="2025-10-28T11:20:55.785" v="68" actId="1076"/>
        <pc:sldMkLst>
          <pc:docMk/>
          <pc:sldMk cId="1358036339" sldId="923"/>
        </pc:sldMkLst>
        <pc:picChg chg="add del mod">
          <ac:chgData name="Hazell, Danielle" userId="16322be0-50ef-46ff-b0c0-d304bc10d5d2" providerId="ADAL" clId="{E6D12E1F-DF63-450C-A9ED-E72C5F6C045B}" dt="2025-10-28T11:20:37.121" v="59" actId="478"/>
          <ac:picMkLst>
            <pc:docMk/>
            <pc:sldMk cId="1358036339" sldId="923"/>
            <ac:picMk id="5" creationId="{5A9965B5-D33F-01A3-BC11-3E150BF052A5}"/>
          </ac:picMkLst>
        </pc:picChg>
        <pc:picChg chg="add mod">
          <ac:chgData name="Hazell, Danielle" userId="16322be0-50ef-46ff-b0c0-d304bc10d5d2" providerId="ADAL" clId="{E6D12E1F-DF63-450C-A9ED-E72C5F6C045B}" dt="2025-10-28T11:20:55.785" v="68" actId="1076"/>
          <ac:picMkLst>
            <pc:docMk/>
            <pc:sldMk cId="1358036339" sldId="923"/>
            <ac:picMk id="4098" creationId="{AA0A5425-A766-D816-BDFF-4528677F0084}"/>
          </ac:picMkLst>
        </pc:picChg>
        <pc:picChg chg="add mod">
          <ac:chgData name="Hazell, Danielle" userId="16322be0-50ef-46ff-b0c0-d304bc10d5d2" providerId="ADAL" clId="{E6D12E1F-DF63-450C-A9ED-E72C5F6C045B}" dt="2025-10-28T11:20:53.174" v="66" actId="1076"/>
          <ac:picMkLst>
            <pc:docMk/>
            <pc:sldMk cId="1358036339" sldId="923"/>
            <ac:picMk id="4099" creationId="{E6E4FA8C-7297-52AB-637E-5FFE5F072C9A}"/>
          </ac:picMkLst>
        </pc:picChg>
      </pc:sldChg>
      <pc:sldChg chg="addSp delSp modSp mod">
        <pc:chgData name="Hazell, Danielle" userId="16322be0-50ef-46ff-b0c0-d304bc10d5d2" providerId="ADAL" clId="{E6D12E1F-DF63-450C-A9ED-E72C5F6C045B}" dt="2025-10-28T11:21:08.465" v="70" actId="1076"/>
        <pc:sldMkLst>
          <pc:docMk/>
          <pc:sldMk cId="834366671" sldId="924"/>
        </pc:sldMkLst>
        <pc:spChg chg="mod">
          <ac:chgData name="Hazell, Danielle" userId="16322be0-50ef-46ff-b0c0-d304bc10d5d2" providerId="ADAL" clId="{E6D12E1F-DF63-450C-A9ED-E72C5F6C045B}" dt="2025-10-22T17:57:43.451" v="38" actId="14100"/>
          <ac:spMkLst>
            <pc:docMk/>
            <pc:sldMk cId="834366671" sldId="924"/>
            <ac:spMk id="4" creationId="{16412484-143B-E643-2F43-114A3776332A}"/>
          </ac:spMkLst>
        </pc:spChg>
        <pc:picChg chg="add mod">
          <ac:chgData name="Hazell, Danielle" userId="16322be0-50ef-46ff-b0c0-d304bc10d5d2" providerId="ADAL" clId="{E6D12E1F-DF63-450C-A9ED-E72C5F6C045B}" dt="2025-10-28T11:21:08.465" v="70" actId="1076"/>
          <ac:picMkLst>
            <pc:docMk/>
            <pc:sldMk cId="834366671" sldId="924"/>
            <ac:picMk id="5122" creationId="{3285890B-58E9-DCAA-309A-0D06901E027D}"/>
          </ac:picMkLst>
        </pc:picChg>
      </pc:sldChg>
      <pc:sldChg chg="addSp delSp modSp mod">
        <pc:chgData name="Hazell, Danielle" userId="16322be0-50ef-46ff-b0c0-d304bc10d5d2" providerId="ADAL" clId="{E6D12E1F-DF63-450C-A9ED-E72C5F6C045B}" dt="2025-10-28T11:21:35.511" v="78" actId="1076"/>
        <pc:sldMkLst>
          <pc:docMk/>
          <pc:sldMk cId="1643942706" sldId="925"/>
        </pc:sldMkLst>
        <pc:spChg chg="mod">
          <ac:chgData name="Hazell, Danielle" userId="16322be0-50ef-46ff-b0c0-d304bc10d5d2" providerId="ADAL" clId="{E6D12E1F-DF63-450C-A9ED-E72C5F6C045B}" dt="2025-10-28T11:21:20.954" v="71" actId="14100"/>
          <ac:spMkLst>
            <pc:docMk/>
            <pc:sldMk cId="1643942706" sldId="925"/>
            <ac:spMk id="4" creationId="{4E333BD5-C91B-B24F-224C-0892DFB8F150}"/>
          </ac:spMkLst>
        </pc:spChg>
        <pc:picChg chg="add mod">
          <ac:chgData name="Hazell, Danielle" userId="16322be0-50ef-46ff-b0c0-d304bc10d5d2" providerId="ADAL" clId="{E6D12E1F-DF63-450C-A9ED-E72C5F6C045B}" dt="2025-10-28T11:21:35.511" v="78" actId="1076"/>
          <ac:picMkLst>
            <pc:docMk/>
            <pc:sldMk cId="1643942706" sldId="925"/>
            <ac:picMk id="6146" creationId="{86B0950F-D2B9-F7C4-0FA2-62D56420E992}"/>
          </ac:picMkLst>
        </pc:picChg>
        <pc:picChg chg="add mod">
          <ac:chgData name="Hazell, Danielle" userId="16322be0-50ef-46ff-b0c0-d304bc10d5d2" providerId="ADAL" clId="{E6D12E1F-DF63-450C-A9ED-E72C5F6C045B}" dt="2025-10-28T11:21:27.360" v="74" actId="1076"/>
          <ac:picMkLst>
            <pc:docMk/>
            <pc:sldMk cId="1643942706" sldId="925"/>
            <ac:picMk id="6147" creationId="{E65FCED2-C901-2423-BC69-18C4C8F04A4B}"/>
          </ac:picMkLst>
        </pc:picChg>
      </pc:sldChg>
      <pc:sldChg chg="addSp delSp modSp mod">
        <pc:chgData name="Hazell, Danielle" userId="16322be0-50ef-46ff-b0c0-d304bc10d5d2" providerId="ADAL" clId="{E6D12E1F-DF63-450C-A9ED-E72C5F6C045B}" dt="2025-10-28T11:22:12.068" v="89" actId="1076"/>
        <pc:sldMkLst>
          <pc:docMk/>
          <pc:sldMk cId="3818290544" sldId="926"/>
        </pc:sldMkLst>
        <pc:spChg chg="mod">
          <ac:chgData name="Hazell, Danielle" userId="16322be0-50ef-46ff-b0c0-d304bc10d5d2" providerId="ADAL" clId="{E6D12E1F-DF63-450C-A9ED-E72C5F6C045B}" dt="2025-10-28T11:21:51.033" v="79" actId="14100"/>
          <ac:spMkLst>
            <pc:docMk/>
            <pc:sldMk cId="3818290544" sldId="926"/>
            <ac:spMk id="4" creationId="{1E358842-5DA3-815B-AC5B-96C78FC7258B}"/>
          </ac:spMkLst>
        </pc:spChg>
        <pc:picChg chg="add mod">
          <ac:chgData name="Hazell, Danielle" userId="16322be0-50ef-46ff-b0c0-d304bc10d5d2" providerId="ADAL" clId="{E6D12E1F-DF63-450C-A9ED-E72C5F6C045B}" dt="2025-10-28T11:22:12.068" v="89" actId="1076"/>
          <ac:picMkLst>
            <pc:docMk/>
            <pc:sldMk cId="3818290544" sldId="926"/>
            <ac:picMk id="7170" creationId="{A4842DC6-DECD-3D19-D008-36E163AC6B56}"/>
          </ac:picMkLst>
        </pc:picChg>
        <pc:picChg chg="add mod">
          <ac:chgData name="Hazell, Danielle" userId="16322be0-50ef-46ff-b0c0-d304bc10d5d2" providerId="ADAL" clId="{E6D12E1F-DF63-450C-A9ED-E72C5F6C045B}" dt="2025-10-28T11:22:05.172" v="86" actId="1076"/>
          <ac:picMkLst>
            <pc:docMk/>
            <pc:sldMk cId="3818290544" sldId="926"/>
            <ac:picMk id="7171" creationId="{DA5BE89B-1B3E-8142-13D6-398FD3950297}"/>
          </ac:picMkLst>
        </pc:picChg>
      </pc:sldChg>
      <pc:sldChg chg="addSp delSp modSp mod">
        <pc:chgData name="Hazell, Danielle" userId="16322be0-50ef-46ff-b0c0-d304bc10d5d2" providerId="ADAL" clId="{E6D12E1F-DF63-450C-A9ED-E72C5F6C045B}" dt="2025-10-28T11:22:28.539" v="93" actId="1076"/>
        <pc:sldMkLst>
          <pc:docMk/>
          <pc:sldMk cId="4101063361" sldId="927"/>
        </pc:sldMkLst>
        <pc:spChg chg="mod">
          <ac:chgData name="Hazell, Danielle" userId="16322be0-50ef-46ff-b0c0-d304bc10d5d2" providerId="ADAL" clId="{E6D12E1F-DF63-450C-A9ED-E72C5F6C045B}" dt="2025-10-28T11:22:23.766" v="90" actId="14100"/>
          <ac:spMkLst>
            <pc:docMk/>
            <pc:sldMk cId="4101063361" sldId="927"/>
            <ac:spMk id="4" creationId="{26CD9FE8-DA65-A806-1AEB-E3355133F766}"/>
          </ac:spMkLst>
        </pc:spChg>
        <pc:picChg chg="add mod">
          <ac:chgData name="Hazell, Danielle" userId="16322be0-50ef-46ff-b0c0-d304bc10d5d2" providerId="ADAL" clId="{E6D12E1F-DF63-450C-A9ED-E72C5F6C045B}" dt="2025-10-28T11:22:28.539" v="93" actId="1076"/>
          <ac:picMkLst>
            <pc:docMk/>
            <pc:sldMk cId="4101063361" sldId="927"/>
            <ac:picMk id="8194" creationId="{A90EF0C2-CCCA-FBDD-C09F-32C99CEEB7F0}"/>
          </ac:picMkLst>
        </pc:picChg>
      </pc:sldChg>
      <pc:sldChg chg="addSp delSp modSp mod">
        <pc:chgData name="Hazell, Danielle" userId="16322be0-50ef-46ff-b0c0-d304bc10d5d2" providerId="ADAL" clId="{E6D12E1F-DF63-450C-A9ED-E72C5F6C045B}" dt="2025-10-28T11:22:49.027" v="97" actId="1076"/>
        <pc:sldMkLst>
          <pc:docMk/>
          <pc:sldMk cId="4224140093" sldId="935"/>
        </pc:sldMkLst>
        <pc:spChg chg="mod">
          <ac:chgData name="Hazell, Danielle" userId="16322be0-50ef-46ff-b0c0-d304bc10d5d2" providerId="ADAL" clId="{E6D12E1F-DF63-450C-A9ED-E72C5F6C045B}" dt="2025-10-28T11:22:41.629" v="94" actId="14100"/>
          <ac:spMkLst>
            <pc:docMk/>
            <pc:sldMk cId="4224140093" sldId="935"/>
            <ac:spMk id="4" creationId="{64704A4C-A0F4-A8F5-2773-28BA1D2B390E}"/>
          </ac:spMkLst>
        </pc:spChg>
        <pc:picChg chg="add mod">
          <ac:chgData name="Hazell, Danielle" userId="16322be0-50ef-46ff-b0c0-d304bc10d5d2" providerId="ADAL" clId="{E6D12E1F-DF63-450C-A9ED-E72C5F6C045B}" dt="2025-10-28T11:22:49.027" v="97" actId="1076"/>
          <ac:picMkLst>
            <pc:docMk/>
            <pc:sldMk cId="4224140093" sldId="935"/>
            <ac:picMk id="9218" creationId="{CC016E68-F0E2-D522-A5C5-866FF6565FEE}"/>
          </ac:picMkLst>
        </pc:picChg>
      </pc:sldChg>
      <pc:sldChg chg="addSp delSp modSp mod">
        <pc:chgData name="Hazell, Danielle" userId="16322be0-50ef-46ff-b0c0-d304bc10d5d2" providerId="ADAL" clId="{E6D12E1F-DF63-450C-A9ED-E72C5F6C045B}" dt="2025-10-28T11:23:04.149" v="101" actId="1076"/>
        <pc:sldMkLst>
          <pc:docMk/>
          <pc:sldMk cId="3992017708" sldId="936"/>
        </pc:sldMkLst>
        <pc:spChg chg="mod">
          <ac:chgData name="Hazell, Danielle" userId="16322be0-50ef-46ff-b0c0-d304bc10d5d2" providerId="ADAL" clId="{E6D12E1F-DF63-450C-A9ED-E72C5F6C045B}" dt="2025-10-28T11:22:59.942" v="98" actId="14100"/>
          <ac:spMkLst>
            <pc:docMk/>
            <pc:sldMk cId="3992017708" sldId="936"/>
            <ac:spMk id="4" creationId="{ADE24B54-3724-493A-A748-99995E47D2FF}"/>
          </ac:spMkLst>
        </pc:spChg>
        <pc:picChg chg="add mod">
          <ac:chgData name="Hazell, Danielle" userId="16322be0-50ef-46ff-b0c0-d304bc10d5d2" providerId="ADAL" clId="{E6D12E1F-DF63-450C-A9ED-E72C5F6C045B}" dt="2025-10-28T11:23:04.149" v="101" actId="1076"/>
          <ac:picMkLst>
            <pc:docMk/>
            <pc:sldMk cId="3992017708" sldId="936"/>
            <ac:picMk id="10242" creationId="{C18F52D5-A175-4082-7419-A858E3468EE2}"/>
          </ac:picMkLst>
        </pc:picChg>
      </pc:sldChg>
      <pc:sldMasterChg chg="addSp delSp modSp mod">
        <pc:chgData name="Hazell, Danielle" userId="16322be0-50ef-46ff-b0c0-d304bc10d5d2" providerId="ADAL" clId="{E6D12E1F-DF63-450C-A9ED-E72C5F6C045B}" dt="2025-10-17T14:58:37.513" v="6" actId="1076"/>
        <pc:sldMasterMkLst>
          <pc:docMk/>
          <pc:sldMasterMk cId="1337350340" sldId="2147483661"/>
        </pc:sldMasterMkLst>
        <pc:spChg chg="add mod">
          <ac:chgData name="Hazell, Danielle" userId="16322be0-50ef-46ff-b0c0-d304bc10d5d2" providerId="ADAL" clId="{E6D12E1F-DF63-450C-A9ED-E72C5F6C045B}" dt="2025-10-17T14:58:37.513" v="6"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4:58:37.513" v="6"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4:58:37.513" v="6"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4:58:37.513" v="6"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4:58:37.513" v="6"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13:55:02.834" v="41" actId="114"/>
      <pc:docMkLst>
        <pc:docMk/>
      </pc:docMkLst>
      <pc:sldChg chg="modSp mod">
        <pc:chgData name="Bonita Searle-Barnes" userId="e782127f-826a-4a83-a372-afedaa2e0d4f" providerId="ADAL" clId="{FA3BD239-4B9A-4CBA-8CF5-F7BFBEA885D5}" dt="2025-10-14T10:35:40.160" v="0" actId="6549"/>
        <pc:sldMkLst>
          <pc:docMk/>
          <pc:sldMk cId="4139293381" sldId="462"/>
        </pc:sldMkLst>
        <pc:spChg chg="mod">
          <ac:chgData name="Bonita Searle-Barnes" userId="e782127f-826a-4a83-a372-afedaa2e0d4f" providerId="ADAL" clId="{FA3BD239-4B9A-4CBA-8CF5-F7BFBEA885D5}" dt="2025-10-14T10:35:40.160" v="0" actId="6549"/>
          <ac:spMkLst>
            <pc:docMk/>
            <pc:sldMk cId="4139293381" sldId="462"/>
            <ac:spMk id="3" creationId="{C071156A-2242-124B-AF49-34A979232ED8}"/>
          </ac:spMkLst>
        </pc:spChg>
      </pc:sldChg>
      <pc:sldChg chg="modSp mod">
        <pc:chgData name="Bonita Searle-Barnes" userId="e782127f-826a-4a83-a372-afedaa2e0d4f" providerId="ADAL" clId="{FA3BD239-4B9A-4CBA-8CF5-F7BFBEA885D5}" dt="2025-10-14T10:36:02.023" v="30" actId="20577"/>
        <pc:sldMkLst>
          <pc:docMk/>
          <pc:sldMk cId="3661908118" sldId="837"/>
        </pc:sldMkLst>
        <pc:spChg chg="mod">
          <ac:chgData name="Bonita Searle-Barnes" userId="e782127f-826a-4a83-a372-afedaa2e0d4f" providerId="ADAL" clId="{FA3BD239-4B9A-4CBA-8CF5-F7BFBEA885D5}" dt="2025-10-14T10:36:02.023" v="30"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0:36:57.647" v="32" actId="113"/>
        <pc:sldMkLst>
          <pc:docMk/>
          <pc:sldMk cId="2543068113" sldId="873"/>
        </pc:sldMkLst>
        <pc:spChg chg="mod">
          <ac:chgData name="Bonita Searle-Barnes" userId="e782127f-826a-4a83-a372-afedaa2e0d4f" providerId="ADAL" clId="{FA3BD239-4B9A-4CBA-8CF5-F7BFBEA885D5}" dt="2025-10-14T10:36:57.647" v="32" actId="113"/>
          <ac:spMkLst>
            <pc:docMk/>
            <pc:sldMk cId="2543068113" sldId="873"/>
            <ac:spMk id="4" creationId="{23F4050F-DE0A-94B8-C5B4-5A92F69B0A7A}"/>
          </ac:spMkLst>
        </pc:spChg>
      </pc:sldChg>
      <pc:sldChg chg="modSp mod">
        <pc:chgData name="Bonita Searle-Barnes" userId="e782127f-826a-4a83-a372-afedaa2e0d4f" providerId="ADAL" clId="{FA3BD239-4B9A-4CBA-8CF5-F7BFBEA885D5}" dt="2025-10-14T10:37:15.470" v="33" actId="113"/>
        <pc:sldMkLst>
          <pc:docMk/>
          <pc:sldMk cId="1211112382" sldId="922"/>
        </pc:sldMkLst>
        <pc:spChg chg="mod">
          <ac:chgData name="Bonita Searle-Barnes" userId="e782127f-826a-4a83-a372-afedaa2e0d4f" providerId="ADAL" clId="{FA3BD239-4B9A-4CBA-8CF5-F7BFBEA885D5}" dt="2025-10-14T10:37:15.470" v="33" actId="113"/>
          <ac:spMkLst>
            <pc:docMk/>
            <pc:sldMk cId="1211112382" sldId="922"/>
            <ac:spMk id="4" creationId="{5E27CDEF-653D-D4A9-7737-9D5ED2CC4711}"/>
          </ac:spMkLst>
        </pc:spChg>
      </pc:sldChg>
      <pc:sldChg chg="modSp mod">
        <pc:chgData name="Bonita Searle-Barnes" userId="e782127f-826a-4a83-a372-afedaa2e0d4f" providerId="ADAL" clId="{FA3BD239-4B9A-4CBA-8CF5-F7BFBEA885D5}" dt="2025-10-14T10:37:54.909" v="37" actId="20577"/>
        <pc:sldMkLst>
          <pc:docMk/>
          <pc:sldMk cId="834366671" sldId="924"/>
        </pc:sldMkLst>
        <pc:spChg chg="mod">
          <ac:chgData name="Bonita Searle-Barnes" userId="e782127f-826a-4a83-a372-afedaa2e0d4f" providerId="ADAL" clId="{FA3BD239-4B9A-4CBA-8CF5-F7BFBEA885D5}" dt="2025-10-14T10:37:54.909" v="37" actId="20577"/>
          <ac:spMkLst>
            <pc:docMk/>
            <pc:sldMk cId="834366671" sldId="924"/>
            <ac:spMk id="4" creationId="{16412484-143B-E643-2F43-114A3776332A}"/>
          </ac:spMkLst>
        </pc:spChg>
      </pc:sldChg>
      <pc:sldChg chg="modSp mod">
        <pc:chgData name="Bonita Searle-Barnes" userId="e782127f-826a-4a83-a372-afedaa2e0d4f" providerId="ADAL" clId="{FA3BD239-4B9A-4CBA-8CF5-F7BFBEA885D5}" dt="2025-10-14T10:38:07.154" v="38" actId="113"/>
        <pc:sldMkLst>
          <pc:docMk/>
          <pc:sldMk cId="1643942706" sldId="925"/>
        </pc:sldMkLst>
        <pc:spChg chg="mod">
          <ac:chgData name="Bonita Searle-Barnes" userId="e782127f-826a-4a83-a372-afedaa2e0d4f" providerId="ADAL" clId="{FA3BD239-4B9A-4CBA-8CF5-F7BFBEA885D5}" dt="2025-10-14T10:38:07.154" v="38" actId="113"/>
          <ac:spMkLst>
            <pc:docMk/>
            <pc:sldMk cId="1643942706" sldId="925"/>
            <ac:spMk id="4" creationId="{4E333BD5-C91B-B24F-224C-0892DFB8F150}"/>
          </ac:spMkLst>
        </pc:spChg>
      </pc:sldChg>
      <pc:sldChg chg="modSp mod">
        <pc:chgData name="Bonita Searle-Barnes" userId="e782127f-826a-4a83-a372-afedaa2e0d4f" providerId="ADAL" clId="{FA3BD239-4B9A-4CBA-8CF5-F7BFBEA885D5}" dt="2025-10-14T10:38:32.147" v="39" actId="113"/>
        <pc:sldMkLst>
          <pc:docMk/>
          <pc:sldMk cId="649086272" sldId="929"/>
        </pc:sldMkLst>
        <pc:spChg chg="mod">
          <ac:chgData name="Bonita Searle-Barnes" userId="e782127f-826a-4a83-a372-afedaa2e0d4f" providerId="ADAL" clId="{FA3BD239-4B9A-4CBA-8CF5-F7BFBEA885D5}" dt="2025-10-14T10:38:32.147" v="39" actId="113"/>
          <ac:spMkLst>
            <pc:docMk/>
            <pc:sldMk cId="649086272" sldId="929"/>
            <ac:spMk id="4" creationId="{DD2A1670-05DA-7FB9-B210-B0FE775F31FD}"/>
          </ac:spMkLst>
        </pc:spChg>
      </pc:sldChg>
      <pc:sldChg chg="modSp mod">
        <pc:chgData name="Bonita Searle-Barnes" userId="e782127f-826a-4a83-a372-afedaa2e0d4f" providerId="ADAL" clId="{FA3BD239-4B9A-4CBA-8CF5-F7BFBEA885D5}" dt="2025-10-14T10:39:00.104" v="40" actId="113"/>
        <pc:sldMkLst>
          <pc:docMk/>
          <pc:sldMk cId="194749270" sldId="934"/>
        </pc:sldMkLst>
        <pc:spChg chg="mod">
          <ac:chgData name="Bonita Searle-Barnes" userId="e782127f-826a-4a83-a372-afedaa2e0d4f" providerId="ADAL" clId="{FA3BD239-4B9A-4CBA-8CF5-F7BFBEA885D5}" dt="2025-10-14T10:39:00.104" v="40" actId="113"/>
          <ac:spMkLst>
            <pc:docMk/>
            <pc:sldMk cId="194749270" sldId="934"/>
            <ac:spMk id="4" creationId="{4933DED2-0A91-1254-5435-3A21978812C9}"/>
          </ac:spMkLst>
        </pc:spChg>
      </pc:sldChg>
      <pc:sldMasterChg chg="modSp mod">
        <pc:chgData name="Bonita Searle-Barnes" userId="e782127f-826a-4a83-a372-afedaa2e0d4f" providerId="ADAL" clId="{FA3BD239-4B9A-4CBA-8CF5-F7BFBEA885D5}" dt="2025-10-14T13:55:02.834" v="41" actId="114"/>
        <pc:sldMasterMkLst>
          <pc:docMk/>
          <pc:sldMasterMk cId="1337350340" sldId="2147483661"/>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77DA4-50F5-9C79-40D5-A3F769753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14477-6068-1019-98BF-BA5A33C911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C1A4AF-6347-E7E5-0E7F-EE05FDA217AC}"/>
              </a:ext>
            </a:extLst>
          </p:cNvPr>
          <p:cNvSpPr>
            <a:spLocks noGrp="1"/>
          </p:cNvSpPr>
          <p:nvPr>
            <p:ph type="body" idx="1"/>
          </p:nvPr>
        </p:nvSpPr>
        <p:spPr/>
        <p:txBody>
          <a:bodyPr/>
          <a:lstStyle/>
          <a:p>
            <a:r>
              <a:rPr lang="en-US" dirty="0"/>
              <a:t>If available, show a piece of MICC and accessories. Explain that they're required in some fire strategies (e.g. BS 8519). Ask learners where they'd expect to find these installed.</a:t>
            </a:r>
          </a:p>
          <a:p>
            <a:r>
              <a:rPr lang="en-US" dirty="0"/>
              <a:t>https://</a:t>
            </a:r>
            <a:r>
              <a:rPr lang="en-US" dirty="0" err="1"/>
              <a:t>wrexhammineralcables.com</a:t>
            </a:r>
            <a:r>
              <a:rPr lang="en-US" dirty="0"/>
              <a:t>/</a:t>
            </a:r>
            <a:r>
              <a:rPr lang="en-US" dirty="0" err="1"/>
              <a:t>micc</a:t>
            </a:r>
            <a:r>
              <a:rPr lang="en-US" dirty="0"/>
              <a:t>/</a:t>
            </a:r>
          </a:p>
        </p:txBody>
      </p:sp>
      <p:sp>
        <p:nvSpPr>
          <p:cNvPr id="4" name="Slide Number Placeholder 3">
            <a:extLst>
              <a:ext uri="{FF2B5EF4-FFF2-40B4-BE49-F238E27FC236}">
                <a16:creationId xmlns:a16="http://schemas.microsoft.com/office/drawing/2014/main" id="{035ACA7B-A22F-0596-A53F-21B2381B9919}"/>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1765008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0C2DD-2432-0FAC-9AAC-DC566C40AB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33149B-6023-F4D9-E755-D7CE191096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C4D778-74F6-CBCF-A0E3-04797B574776}"/>
              </a:ext>
            </a:extLst>
          </p:cNvPr>
          <p:cNvSpPr>
            <a:spLocks noGrp="1"/>
          </p:cNvSpPr>
          <p:nvPr>
            <p:ph type="body" idx="1"/>
          </p:nvPr>
        </p:nvSpPr>
        <p:spPr/>
        <p:txBody>
          <a:bodyPr/>
          <a:lstStyle/>
          <a:p>
            <a:r>
              <a:rPr lang="en-US" dirty="0"/>
              <a:t>Compare PVC vs. LSZH in fire: show a video or diagram if possible. Reinforce that the fixings matter as much as the cable, plastic clips melt under heat.</a:t>
            </a:r>
          </a:p>
          <a:p>
            <a:r>
              <a:rPr lang="en-US" dirty="0"/>
              <a:t>Discuss regulations 422 and their implications to choice of materials.</a:t>
            </a:r>
          </a:p>
          <a:p>
            <a:r>
              <a:rPr lang="en-US" dirty="0"/>
              <a:t>Reg. 521.10.202 Wiring systems shall be supported such that they will not be liable to premature collapse in the event of a fire.</a:t>
            </a:r>
          </a:p>
          <a:p>
            <a:r>
              <a:rPr lang="en-US" dirty="0"/>
              <a:t>NOTE 1: Wiring systems hanging across access or egress routes may hinder evacuation and firefighting activities.</a:t>
            </a:r>
          </a:p>
          <a:p>
            <a:r>
              <a:rPr lang="en-US" dirty="0"/>
              <a:t>NOTE 2: Cables installed in or on steel cable containment systems are deemed to meet the requirements of this regulation.</a:t>
            </a:r>
          </a:p>
          <a:p>
            <a:r>
              <a:rPr lang="en-US" dirty="0"/>
              <a:t>Discuss appendix 13 </a:t>
            </a:r>
            <a:r>
              <a:rPr lang="en-US" sz="1800" b="1" dirty="0"/>
              <a:t>ESCAPE ROUTE AND FIRE PROTECTION</a:t>
            </a:r>
          </a:p>
          <a:p>
            <a:r>
              <a:rPr lang="en-US" dirty="0"/>
              <a:t>https://</a:t>
            </a:r>
            <a:r>
              <a:rPr lang="en-US" dirty="0" err="1"/>
              <a:t>www.powerandcables.com</a:t>
            </a:r>
            <a:r>
              <a:rPr lang="en-US" dirty="0"/>
              <a:t>/product/product-category/prysmian-fp200-flex-fire-resistant-cable/</a:t>
            </a:r>
          </a:p>
          <a:p>
            <a:r>
              <a:rPr lang="en-US" dirty="0"/>
              <a:t>https://</a:t>
            </a:r>
            <a:r>
              <a:rPr lang="en-US" dirty="0" err="1"/>
              <a:t>datasheet.prysmian.com</a:t>
            </a:r>
            <a:r>
              <a:rPr lang="en-US" dirty="0"/>
              <a:t>/pdf/datasheet/</a:t>
            </a:r>
            <a:r>
              <a:rPr lang="en-US" dirty="0" err="1"/>
              <a:t>en</a:t>
            </a:r>
            <a:r>
              <a:rPr lang="en-US" dirty="0"/>
              <a:t>-GB/312421/GB00_6491B</a:t>
            </a:r>
          </a:p>
          <a:p>
            <a:r>
              <a:rPr lang="en-US" dirty="0"/>
              <a:t>https://</a:t>
            </a:r>
            <a:r>
              <a:rPr lang="en-US" dirty="0" err="1"/>
              <a:t>uk.prysmian.com</a:t>
            </a:r>
            <a:r>
              <a:rPr lang="en-US" dirty="0"/>
              <a:t>/markets/electrification/industrial-and-construction/fire-performance-cables/fp200-gold</a:t>
            </a:r>
          </a:p>
        </p:txBody>
      </p:sp>
      <p:sp>
        <p:nvSpPr>
          <p:cNvPr id="4" name="Slide Number Placeholder 3">
            <a:extLst>
              <a:ext uri="{FF2B5EF4-FFF2-40B4-BE49-F238E27FC236}">
                <a16:creationId xmlns:a16="http://schemas.microsoft.com/office/drawing/2014/main" id="{9C380517-151F-9087-23BD-EC495C84E7D1}"/>
              </a:ext>
            </a:extLst>
          </p:cNvPr>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4274990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06DA2-DEF8-8266-BA21-562F633895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4C87E4-DE56-577C-AEC1-9B8020D44A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25920E-D7C2-5B2C-4471-CF0462E5064F}"/>
              </a:ext>
            </a:extLst>
          </p:cNvPr>
          <p:cNvSpPr>
            <a:spLocks noGrp="1"/>
          </p:cNvSpPr>
          <p:nvPr>
            <p:ph type="body" idx="1"/>
          </p:nvPr>
        </p:nvSpPr>
        <p:spPr/>
        <p:txBody>
          <a:bodyPr/>
          <a:lstStyle/>
          <a:p>
            <a:r>
              <a:rPr lang="en-US" dirty="0"/>
              <a:t>Show differences between flexible flex, SY screened control cable, and rubber flex. Ask: “Would you use these for fixed wiring?” </a:t>
            </a:r>
          </a:p>
          <a:p>
            <a:endParaRPr lang="en-US" dirty="0"/>
          </a:p>
          <a:p>
            <a:r>
              <a:rPr lang="en-US" dirty="0"/>
              <a:t>Reg. 521.9.1A flexible cable shall be used for fixed wiring only where the relevant provisions of BS 7671 are met.</a:t>
            </a:r>
          </a:p>
          <a:p>
            <a:r>
              <a:rPr lang="en-US" dirty="0"/>
              <a:t>Flexible cables used for fixed wiring shall be of the heavy duty type unless the risk of damage during installation and damage is provided.</a:t>
            </a:r>
          </a:p>
          <a:p>
            <a:r>
              <a:rPr lang="en-US" dirty="0"/>
              <a:t>service, due to impact or other mechanical stresses, is low or has been minimized or protection against mechanical</a:t>
            </a:r>
          </a:p>
          <a:p>
            <a:endParaRPr lang="en-US" dirty="0"/>
          </a:p>
          <a:p>
            <a:r>
              <a:rPr lang="en-US" dirty="0"/>
              <a:t>Reg. 522.6.1 Wiring systems shall be selected and erected so as to minimize the damage arising from mechanical</a:t>
            </a:r>
          </a:p>
          <a:p>
            <a:r>
              <a:rPr lang="en-US" dirty="0"/>
              <a:t>stress, e.g. by impact, abrasion, penetration, tension or compression during installation, use or maintenance.</a:t>
            </a:r>
          </a:p>
          <a:p>
            <a:endParaRPr lang="en-US" dirty="0"/>
          </a:p>
          <a:p>
            <a:r>
              <a:rPr lang="en-US" dirty="0"/>
              <a:t>Reg. 522.8.1 A wiring system shall be selected and erected to avoid during installation, use or maintenance, damage to the sheath or insulation of cables and their terminations. The use of any lubricants that can have a detrimental effect on the cable or wiring system are not permitted</a:t>
            </a:r>
          </a:p>
          <a:p>
            <a:r>
              <a:rPr lang="en-US" dirty="0"/>
              <a:t>https://</a:t>
            </a:r>
            <a:r>
              <a:rPr lang="en-US" dirty="0" err="1"/>
              <a:t>dk.prysmian.com</a:t>
            </a:r>
            <a:r>
              <a:rPr lang="en-US" dirty="0"/>
              <a:t>/sites/default/files/atoms/files/Draka%20M-Flex%20Control%20Cables%20Web.pdf</a:t>
            </a:r>
          </a:p>
        </p:txBody>
      </p:sp>
      <p:sp>
        <p:nvSpPr>
          <p:cNvPr id="4" name="Slide Number Placeholder 3">
            <a:extLst>
              <a:ext uri="{FF2B5EF4-FFF2-40B4-BE49-F238E27FC236}">
                <a16:creationId xmlns:a16="http://schemas.microsoft.com/office/drawing/2014/main" id="{3831DD0F-24AC-9ECB-7521-698DF6997710}"/>
              </a:ext>
            </a:extLst>
          </p:cNvPr>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11318795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43AB5-D94B-9655-E945-AA6EC9477B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7EE7D8-765B-9313-95A2-B6C1912CD7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778C7D-594B-40F5-9BFC-6FAE2FF00CFD}"/>
              </a:ext>
            </a:extLst>
          </p:cNvPr>
          <p:cNvSpPr>
            <a:spLocks noGrp="1"/>
          </p:cNvSpPr>
          <p:nvPr>
            <p:ph type="body" idx="1"/>
          </p:nvPr>
        </p:nvSpPr>
        <p:spPr/>
        <p:txBody>
          <a:bodyPr/>
          <a:lstStyle/>
          <a:p>
            <a:r>
              <a:rPr lang="en-US" dirty="0" err="1"/>
              <a:t>Emphasise</a:t>
            </a:r>
            <a:r>
              <a:rPr lang="en-US" dirty="0"/>
              <a:t> data/</a:t>
            </a:r>
            <a:r>
              <a:rPr lang="en-US" dirty="0" err="1"/>
              <a:t>fibre</a:t>
            </a:r>
            <a:r>
              <a:rPr lang="en-US" dirty="0"/>
              <a:t> are not power cables, must be installed with proper separation (e.g. </a:t>
            </a:r>
            <a:r>
              <a:rPr lang="en-US" dirty="0" err="1"/>
              <a:t>trunking</a:t>
            </a:r>
            <a:r>
              <a:rPr lang="en-US" dirty="0"/>
              <a:t> dividers). Show bend radius limits on </a:t>
            </a:r>
            <a:r>
              <a:rPr lang="en-US" dirty="0" err="1"/>
              <a:t>fibre</a:t>
            </a:r>
            <a:r>
              <a:rPr lang="en-US" dirty="0"/>
              <a:t> (tight bends = signal loss).</a:t>
            </a:r>
          </a:p>
          <a:p>
            <a:endParaRPr lang="en-US" dirty="0"/>
          </a:p>
          <a:p>
            <a:r>
              <a:rPr lang="en-US" dirty="0"/>
              <a:t>Reg. 528.1 </a:t>
            </a:r>
            <a:r>
              <a:rPr lang="en-US" b="1" dirty="0"/>
              <a:t>Proximity to electrical services</a:t>
            </a:r>
          </a:p>
          <a:p>
            <a:r>
              <a:rPr lang="en-US" dirty="0"/>
              <a:t>Except where one of the following methods is adopted, neither a voltage Band I nor a voltage Band II circuit shall be contained in the same wiring system as a circuit of nominal voltage exceeding that of low voltage, and a Band I circuit shall not be contained in the same wiring system as a Band II circuit: </a:t>
            </a:r>
          </a:p>
          <a:p>
            <a:r>
              <a:rPr lang="en-US" dirty="0"/>
              <a:t>(</a:t>
            </a:r>
            <a:r>
              <a:rPr lang="en-US" dirty="0" err="1"/>
              <a:t>i</a:t>
            </a:r>
            <a:r>
              <a:rPr lang="en-US" dirty="0"/>
              <a:t>)Every cable or conductor is insulated for the highest voltage present </a:t>
            </a:r>
          </a:p>
          <a:p>
            <a:r>
              <a:rPr lang="en-US" dirty="0"/>
              <a:t>(ii) Each conductor of a multicore cable is insulated for the highest voltage present in the cable</a:t>
            </a:r>
          </a:p>
          <a:p>
            <a:r>
              <a:rPr lang="en-US" dirty="0"/>
              <a:t>(iii) The cables are insulated for their system voltage and installed in a separate compartment of a cable ducting</a:t>
            </a:r>
          </a:p>
          <a:p>
            <a:r>
              <a:rPr lang="en-US" dirty="0"/>
              <a:t>or cable </a:t>
            </a:r>
            <a:r>
              <a:rPr lang="en-US" dirty="0" err="1"/>
              <a:t>trunking</a:t>
            </a:r>
            <a:r>
              <a:rPr lang="en-US" dirty="0"/>
              <a:t> system</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(iv) The cables are installed on a cable tray system where physical separation is provided by a partition</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(v) A separate conduit, </a:t>
            </a:r>
            <a:r>
              <a:rPr lang="en-US" dirty="0" err="1"/>
              <a:t>trunking</a:t>
            </a:r>
            <a:r>
              <a:rPr lang="en-US" dirty="0"/>
              <a:t> or ducting system is employed</a:t>
            </a:r>
          </a:p>
          <a:p>
            <a:r>
              <a:rPr lang="en-US" dirty="0"/>
              <a:t>(vi)For a multicore cable, the cores of the Band I circuit are separated from the cores of the Band II circuit by an earthed metal screen of equivalent current-carrying capacity to that of the largest core of a Band Il circuit.</a:t>
            </a:r>
          </a:p>
          <a:p>
            <a:r>
              <a:rPr lang="en-US" dirty="0"/>
              <a:t>For SELV and PELV systems the requirements of Regulation 414.4 shall apply.</a:t>
            </a:r>
          </a:p>
          <a:p>
            <a:r>
              <a:rPr lang="en-US" dirty="0"/>
              <a:t>NOTE 1: In the case of proximity of wiring systems and lightning protection systems, BS EN 62305 should be considered.</a:t>
            </a:r>
          </a:p>
          <a:p>
            <a:r>
              <a:rPr lang="en-US" dirty="0"/>
              <a:t>NOTE 2: Recommendations for separation and segregation in relation to safety services are given in BS 5266, BS 5839 and</a:t>
            </a:r>
          </a:p>
          <a:p>
            <a:r>
              <a:rPr lang="en-US" dirty="0"/>
              <a:t>BS 8519.</a:t>
            </a:r>
          </a:p>
        </p:txBody>
      </p:sp>
      <p:sp>
        <p:nvSpPr>
          <p:cNvPr id="4" name="Slide Number Placeholder 3">
            <a:extLst>
              <a:ext uri="{FF2B5EF4-FFF2-40B4-BE49-F238E27FC236}">
                <a16:creationId xmlns:a16="http://schemas.microsoft.com/office/drawing/2014/main" id="{991DCA22-F847-F138-F6B8-542E23BA9BAF}"/>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29056475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6D616-5895-0F66-E178-6B627AAA37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BE9A5-C520-51C6-CF44-7A093308F4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D69765-BED2-1BE5-128E-F21251BA3853}"/>
              </a:ext>
            </a:extLst>
          </p:cNvPr>
          <p:cNvSpPr>
            <a:spLocks noGrp="1"/>
          </p:cNvSpPr>
          <p:nvPr>
            <p:ph type="body" idx="1"/>
          </p:nvPr>
        </p:nvSpPr>
        <p:spPr/>
        <p:txBody>
          <a:bodyPr/>
          <a:lstStyle/>
          <a:p>
            <a:r>
              <a:rPr lang="en-US" dirty="0"/>
              <a:t>Mention how DC arcs behave differently (harder to extinguish). Ask: “Why is DC cabling a growing topic for electricians?” – link to renewables and net zero goals.</a:t>
            </a:r>
          </a:p>
          <a:p>
            <a:r>
              <a:rPr lang="en-US" dirty="0"/>
              <a:t>Talk about DC RCD blinding and the increase in DC circuits due to renewable technology.</a:t>
            </a:r>
          </a:p>
          <a:p>
            <a:r>
              <a:rPr lang="en-US" dirty="0"/>
              <a:t>https://</a:t>
            </a:r>
            <a:r>
              <a:rPr lang="en-US" dirty="0" err="1"/>
              <a:t>www.prysmian.com</a:t>
            </a:r>
            <a:r>
              <a:rPr lang="en-US" dirty="0"/>
              <a:t>/</a:t>
            </a:r>
            <a:r>
              <a:rPr lang="en-US" dirty="0" err="1"/>
              <a:t>staticres</a:t>
            </a:r>
            <a:r>
              <a:rPr lang="en-US" dirty="0"/>
              <a:t>/Solar-Photovoltaic-Cables/6-7/</a:t>
            </a:r>
          </a:p>
          <a:p>
            <a:r>
              <a:rPr lang="en-US" dirty="0"/>
              <a:t>https://</a:t>
            </a:r>
            <a:r>
              <a:rPr lang="en-US" dirty="0" err="1"/>
              <a:t>www.prysmian.com</a:t>
            </a:r>
            <a:r>
              <a:rPr lang="en-US" dirty="0"/>
              <a:t>/</a:t>
            </a:r>
            <a:r>
              <a:rPr lang="en-US" dirty="0" err="1"/>
              <a:t>staticres</a:t>
            </a:r>
            <a:r>
              <a:rPr lang="en-US" dirty="0"/>
              <a:t>/525-kV-HVDC/</a:t>
            </a:r>
          </a:p>
          <a:p>
            <a:r>
              <a:rPr lang="en-US" dirty="0"/>
              <a:t>https://</a:t>
            </a:r>
            <a:r>
              <a:rPr lang="en-US" dirty="0" err="1"/>
              <a:t>www.prysmian.com</a:t>
            </a:r>
            <a:r>
              <a:rPr lang="en-US" dirty="0"/>
              <a:t>/</a:t>
            </a:r>
            <a:r>
              <a:rPr lang="en-US" dirty="0" err="1"/>
              <a:t>staticres</a:t>
            </a:r>
            <a:r>
              <a:rPr lang="en-US" dirty="0"/>
              <a:t>/Prysmian-PRYSOLAR/12/</a:t>
            </a:r>
            <a:r>
              <a:rPr lang="en-US" dirty="0" err="1"/>
              <a:t>index.html</a:t>
            </a:r>
            <a:endParaRPr lang="en-US" dirty="0"/>
          </a:p>
        </p:txBody>
      </p:sp>
      <p:sp>
        <p:nvSpPr>
          <p:cNvPr id="4" name="Slide Number Placeholder 3">
            <a:extLst>
              <a:ext uri="{FF2B5EF4-FFF2-40B4-BE49-F238E27FC236}">
                <a16:creationId xmlns:a16="http://schemas.microsoft.com/office/drawing/2014/main" id="{A2786A11-55C8-8151-124F-8DCEC0643E84}"/>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2651649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71D47-1568-4BD4-2198-C3224AEEF6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64A9F8-2B6A-A3DB-9C2E-30820DEFE0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6D33C7-7975-8AB5-33A7-F0C3EB8A42D2}"/>
              </a:ext>
            </a:extLst>
          </p:cNvPr>
          <p:cNvSpPr>
            <a:spLocks noGrp="1"/>
          </p:cNvSpPr>
          <p:nvPr>
            <p:ph type="body" idx="1"/>
          </p:nvPr>
        </p:nvSpPr>
        <p:spPr/>
        <p:txBody>
          <a:bodyPr/>
          <a:lstStyle/>
          <a:p>
            <a:r>
              <a:rPr lang="en-US" dirty="0"/>
              <a:t>Ask: “what would be classified as a fixed load in a house?”</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See diagram: https://sparkyhelp.co.uk/what-is-a-radial-circuit/</a:t>
            </a:r>
          </a:p>
          <a:p>
            <a:endParaRPr lang="en-US" dirty="0"/>
          </a:p>
        </p:txBody>
      </p:sp>
      <p:sp>
        <p:nvSpPr>
          <p:cNvPr id="4" name="Slide Number Placeholder 3">
            <a:extLst>
              <a:ext uri="{FF2B5EF4-FFF2-40B4-BE49-F238E27FC236}">
                <a16:creationId xmlns:a16="http://schemas.microsoft.com/office/drawing/2014/main" id="{0DB162EF-BA1D-0326-9656-4C633556B18E}"/>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394766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72CAC-6002-5B0E-C682-59E69A0BF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95B925-95AB-C893-AA25-E08A1FC104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9F3F02-F172-AD1A-825B-44B4D33C8DC5}"/>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See diagram: https://electrical.theiet.org/media/1618/iee-ring-final-circuit-meeting.pdf</a:t>
            </a:r>
          </a:p>
          <a:p>
            <a:endParaRPr lang="en-US" dirty="0"/>
          </a:p>
          <a:p>
            <a:r>
              <a:rPr lang="en-US" dirty="0"/>
              <a:t>Mention testing for ring continuity (end-to-end resistance). Ask: “What happens if one leg of the ring breaks?”</a:t>
            </a:r>
          </a:p>
          <a:p>
            <a:r>
              <a:rPr lang="en-US" dirty="0"/>
              <a:t>Reg. 433.1.204 Accessories to BS 1363 may be supplied through a ring final circuit, with or without unfused spurs,</a:t>
            </a:r>
          </a:p>
          <a:p>
            <a:r>
              <a:rPr lang="en-US" dirty="0"/>
              <a:t>protected by a 30 A or 32 A protective device complying with BS 88 series, BS 3036, BS EN 60898, BS EN 60947-2 or BS EN 61009-1 (RCBO). The circuit shall be wired with copper conductors having line and neutral conductors with a minimum cross-sectional area of 2.5 mm² except for two-core mineral insulated cables complying with BS EN 60702-1, for which the minimum cross-sectional area is 1.5 </a:t>
            </a:r>
            <a:r>
              <a:rPr lang="en-GB" i="0" dirty="0">
                <a:effectLst/>
                <a:latin typeface="Arial"/>
                <a:cs typeface="Arial"/>
              </a:rPr>
              <a:t>mm² </a:t>
            </a:r>
            <a:r>
              <a:rPr lang="en-US" dirty="0"/>
              <a:t>Such circuits are deemed to meet the requirements of Regulation 433.1.1 if the current-carrying capacity (</a:t>
            </a:r>
            <a:r>
              <a:rPr lang="en-US" dirty="0" err="1"/>
              <a:t>Iz</a:t>
            </a:r>
            <a:r>
              <a:rPr lang="en-US" dirty="0"/>
              <a:t>) of the cable is not less than 20 A and if, under the intended conditions of use, the load current in any part of the circuit is unlikely to exceed for long periods the current-carrying capacity (</a:t>
            </a:r>
            <a:r>
              <a:rPr lang="en-US" dirty="0" err="1"/>
              <a:t>Iz</a:t>
            </a:r>
            <a:r>
              <a:rPr lang="en-US" dirty="0"/>
              <a:t>) of the cable.</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Reg. 433.1.1 The operating characteristics of a device protecting a conductor against overload shall satisfy the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following conditions:</a:t>
            </a:r>
          </a:p>
          <a:p>
            <a:r>
              <a:rPr lang="en-US" dirty="0"/>
              <a:t>(</a:t>
            </a:r>
            <a:r>
              <a:rPr lang="en-US" dirty="0" err="1"/>
              <a:t>i</a:t>
            </a:r>
            <a:r>
              <a:rPr lang="en-US" dirty="0"/>
              <a:t>) The rated current or current setting of the protective device (In) is not less than the design current (</a:t>
            </a:r>
            <a:r>
              <a:rPr lang="en-US" dirty="0" err="1"/>
              <a:t>Ib</a:t>
            </a:r>
            <a:r>
              <a:rPr lang="en-US" dirty="0"/>
              <a:t>) of the circuit, and</a:t>
            </a:r>
          </a:p>
          <a:p>
            <a:r>
              <a:rPr lang="en-US" dirty="0"/>
              <a:t>(ii) the rated current or current setting of the protective device (In) does not exceed the lowest of the current-carrying capacities (</a:t>
            </a:r>
            <a:r>
              <a:rPr lang="en-US" dirty="0" err="1"/>
              <a:t>Iz</a:t>
            </a:r>
            <a:r>
              <a:rPr lang="en-US" dirty="0"/>
              <a:t>) of any of the conductors of the circuit, and</a:t>
            </a:r>
          </a:p>
          <a:p>
            <a:r>
              <a:rPr lang="en-US" dirty="0"/>
              <a:t>(iii) the current (I2) causing effective operation of the protective device does not exceed 1.45 times the lowest of the current-carrying capacities (</a:t>
            </a:r>
            <a:r>
              <a:rPr lang="en-US" dirty="0" err="1"/>
              <a:t>Iz</a:t>
            </a:r>
            <a:r>
              <a:rPr lang="en-US" dirty="0"/>
              <a:t>) of any of the conductors of the circuit.</a:t>
            </a:r>
          </a:p>
          <a:p>
            <a:r>
              <a:rPr lang="en-US" dirty="0"/>
              <a:t>For adjustable protective devices, the rated current (In) is the current setting selected.</a:t>
            </a:r>
          </a:p>
          <a:p>
            <a:r>
              <a:rPr lang="en-US" dirty="0"/>
              <a:t>The current (I2) causing effective operation of the protective device is given in the product standard or may be provided by the manufacturer.</a:t>
            </a:r>
          </a:p>
          <a:p>
            <a:r>
              <a:rPr lang="en-US" dirty="0"/>
              <a:t>NOTE 1: Where overload protection is provided by BS 3036 fuses, refer to Regulation 433.1.202.</a:t>
            </a:r>
          </a:p>
          <a:p>
            <a:r>
              <a:rPr lang="en-US" dirty="0"/>
              <a:t>NOTE 2: Protection in accordance with this regulation may not provide protection in all cases, for example, where sustained</a:t>
            </a:r>
          </a:p>
          <a:p>
            <a:r>
              <a:rPr lang="en-US" dirty="0" err="1"/>
              <a:t>overcurrents</a:t>
            </a:r>
            <a:r>
              <a:rPr lang="en-US" dirty="0"/>
              <a:t> less than I2 occur.</a:t>
            </a:r>
          </a:p>
        </p:txBody>
      </p:sp>
      <p:sp>
        <p:nvSpPr>
          <p:cNvPr id="4" name="Slide Number Placeholder 3">
            <a:extLst>
              <a:ext uri="{FF2B5EF4-FFF2-40B4-BE49-F238E27FC236}">
                <a16:creationId xmlns:a16="http://schemas.microsoft.com/office/drawing/2014/main" id="{D18AC71E-E430-D4D9-45D6-09F08DEBF3D4}"/>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34832674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D7742-B30F-E3A5-1B51-FF79DB2EDF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E21A32-196E-3793-D640-DDB73C3A9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068298-4985-1ACA-0D05-A0E96529CD88}"/>
              </a:ext>
            </a:extLst>
          </p:cNvPr>
          <p:cNvSpPr>
            <a:spLocks noGrp="1"/>
          </p:cNvSpPr>
          <p:nvPr>
            <p:ph type="body" idx="1"/>
          </p:nvPr>
        </p:nvSpPr>
        <p:spPr/>
        <p:txBody>
          <a:bodyPr/>
          <a:lstStyle/>
          <a:p>
            <a:r>
              <a:rPr lang="en-US" dirty="0"/>
              <a:t>Link to BS 7671 Appendix 15 </a:t>
            </a:r>
            <a:r>
              <a:rPr lang="en-US" b="1" dirty="0"/>
              <a:t>RING AND RADIAL FINAL CIRCUIT ARRANGEMENTS</a:t>
            </a:r>
          </a:p>
        </p:txBody>
      </p:sp>
      <p:sp>
        <p:nvSpPr>
          <p:cNvPr id="4" name="Slide Number Placeholder 3">
            <a:extLst>
              <a:ext uri="{FF2B5EF4-FFF2-40B4-BE49-F238E27FC236}">
                <a16:creationId xmlns:a16="http://schemas.microsoft.com/office/drawing/2014/main" id="{11C5FB4E-C855-36B4-2F27-7CE98CF4B866}"/>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722338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2CC7C-23E9-CA97-C7B2-870EE4937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B0837-278A-FF66-105C-4F69C1012A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F2848-E593-F077-1211-B75874844C8B}"/>
              </a:ext>
            </a:extLst>
          </p:cNvPr>
          <p:cNvSpPr>
            <a:spLocks noGrp="1"/>
          </p:cNvSpPr>
          <p:nvPr>
            <p:ph type="body" idx="1"/>
          </p:nvPr>
        </p:nvSpPr>
        <p:spPr/>
        <p:txBody>
          <a:bodyPr/>
          <a:lstStyle/>
          <a:p>
            <a:r>
              <a:rPr lang="en-US" dirty="0"/>
              <a:t>Draw both lighting circuit arrangements. Show where switch drops connect. Ask which method learners have seen more often.</a:t>
            </a:r>
          </a:p>
          <a:p>
            <a:r>
              <a:rPr lang="en-US" dirty="0"/>
              <a:t>Discuss table 52.3</a:t>
            </a:r>
          </a:p>
          <a:p>
            <a:endParaRPr lang="en-US" b="1" dirty="0"/>
          </a:p>
        </p:txBody>
      </p:sp>
      <p:sp>
        <p:nvSpPr>
          <p:cNvPr id="4" name="Slide Number Placeholder 3">
            <a:extLst>
              <a:ext uri="{FF2B5EF4-FFF2-40B4-BE49-F238E27FC236}">
                <a16:creationId xmlns:a16="http://schemas.microsoft.com/office/drawing/2014/main" id="{8314588A-18BC-C060-1BFF-2D8F57E42B54}"/>
              </a:ext>
            </a:extLst>
          </p:cNvPr>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1639139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6B8C2-E6E2-F83B-353C-392E949858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99279-E537-76B7-F95D-78E1D9B87A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ECCDD-FC5D-2BB7-98D7-1F46A252FAF0}"/>
              </a:ext>
            </a:extLst>
          </p:cNvPr>
          <p:cNvSpPr>
            <a:spLocks noGrp="1"/>
          </p:cNvSpPr>
          <p:nvPr>
            <p:ph type="body" idx="1"/>
          </p:nvPr>
        </p:nvSpPr>
        <p:spPr/>
        <p:txBody>
          <a:bodyPr/>
          <a:lstStyle/>
          <a:p>
            <a:r>
              <a:rPr lang="en-US" dirty="0"/>
              <a:t>Use a photo or diagram of a ceiling rose with three-plate wiring. </a:t>
            </a:r>
            <a:r>
              <a:rPr lang="en-US" b="0" dirty="0"/>
              <a:t>Discuss the old method of junction box lighting</a:t>
            </a:r>
          </a:p>
          <a:p>
            <a:endParaRPr lang="en-US" b="0" dirty="0"/>
          </a:p>
        </p:txBody>
      </p:sp>
      <p:sp>
        <p:nvSpPr>
          <p:cNvPr id="4" name="Slide Number Placeholder 3">
            <a:extLst>
              <a:ext uri="{FF2B5EF4-FFF2-40B4-BE49-F238E27FC236}">
                <a16:creationId xmlns:a16="http://schemas.microsoft.com/office/drawing/2014/main" id="{F98594B9-BB1E-4F60-A762-075DFBB7D5E7}"/>
              </a:ext>
            </a:extLst>
          </p:cNvPr>
          <p:cNvSpPr>
            <a:spLocks noGrp="1"/>
          </p:cNvSpPr>
          <p:nvPr>
            <p:ph type="sldNum" sz="quarter" idx="5"/>
          </p:nvPr>
        </p:nvSpPr>
        <p:spPr/>
        <p:txBody>
          <a:bodyPr/>
          <a:lstStyle/>
          <a:p>
            <a:fld id="{1D847933-502B-D146-9428-3DDD196AD935}" type="slidenum">
              <a:rPr lang="en-GB" smtClean="0"/>
              <a:pPr/>
              <a:t>19</a:t>
            </a:fld>
            <a:endParaRPr lang="en-GB"/>
          </a:p>
        </p:txBody>
      </p:sp>
    </p:spTree>
    <p:extLst>
      <p:ext uri="{BB962C8B-B14F-4D97-AF65-F5344CB8AC3E}">
        <p14:creationId xmlns:p14="http://schemas.microsoft.com/office/powerpoint/2010/main" val="3136512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7AF49-6A8D-D417-EF1E-929AFA971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5037E5-4E99-2DE0-EF6B-4B14745385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953020-0CB2-BF63-5267-3DEBFF3453C4}"/>
              </a:ext>
            </a:extLst>
          </p:cNvPr>
          <p:cNvSpPr>
            <a:spLocks noGrp="1"/>
          </p:cNvSpPr>
          <p:nvPr>
            <p:ph type="body" idx="1"/>
          </p:nvPr>
        </p:nvSpPr>
        <p:spPr/>
        <p:txBody>
          <a:bodyPr/>
          <a:lstStyle/>
          <a:p>
            <a:r>
              <a:rPr lang="en-US" dirty="0"/>
              <a:t>. </a:t>
            </a:r>
            <a:r>
              <a:rPr lang="en-US" dirty="0" err="1"/>
              <a:t>Emphasise</a:t>
            </a:r>
            <a:r>
              <a:rPr lang="en-US" dirty="0"/>
              <a:t> </a:t>
            </a:r>
            <a:r>
              <a:rPr lang="en-US" dirty="0" err="1"/>
              <a:t>colour</a:t>
            </a:r>
            <a:r>
              <a:rPr lang="en-US" dirty="0"/>
              <a:t>-coding of switch wires.</a:t>
            </a:r>
          </a:p>
          <a:p>
            <a:endParaRPr lang="en-US" b="0" dirty="0"/>
          </a:p>
        </p:txBody>
      </p:sp>
      <p:sp>
        <p:nvSpPr>
          <p:cNvPr id="4" name="Slide Number Placeholder 3">
            <a:extLst>
              <a:ext uri="{FF2B5EF4-FFF2-40B4-BE49-F238E27FC236}">
                <a16:creationId xmlns:a16="http://schemas.microsoft.com/office/drawing/2014/main" id="{E8347EFD-4433-1E01-4C23-FA19936CDDC7}"/>
              </a:ext>
            </a:extLst>
          </p:cNvPr>
          <p:cNvSpPr>
            <a:spLocks noGrp="1"/>
          </p:cNvSpPr>
          <p:nvPr>
            <p:ph type="sldNum" sz="quarter" idx="5"/>
          </p:nvPr>
        </p:nvSpPr>
        <p:spPr/>
        <p:txBody>
          <a:bodyPr/>
          <a:lstStyle/>
          <a:p>
            <a:fld id="{1D847933-502B-D146-9428-3DDD196AD935}" type="slidenum">
              <a:rPr lang="en-GB" smtClean="0"/>
              <a:pPr/>
              <a:t>20</a:t>
            </a:fld>
            <a:endParaRPr lang="en-GB"/>
          </a:p>
        </p:txBody>
      </p:sp>
    </p:spTree>
    <p:extLst>
      <p:ext uri="{BB962C8B-B14F-4D97-AF65-F5344CB8AC3E}">
        <p14:creationId xmlns:p14="http://schemas.microsoft.com/office/powerpoint/2010/main" val="1884092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8D362-9CF4-D241-A054-67A1C2004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58F945-6146-29AA-3BFF-4D38D89963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C1AA4-EE30-9F1E-5C47-38D0A8E035DF}"/>
              </a:ext>
            </a:extLst>
          </p:cNvPr>
          <p:cNvSpPr>
            <a:spLocks noGrp="1"/>
          </p:cNvSpPr>
          <p:nvPr>
            <p:ph type="body" idx="1"/>
          </p:nvPr>
        </p:nvSpPr>
        <p:spPr/>
        <p:txBody>
          <a:bodyPr/>
          <a:lstStyle/>
          <a:p>
            <a:r>
              <a:rPr lang="en-US" dirty="0"/>
              <a:t>Discuss where control cables are found in commercial systems. Ask: “What could happen if a 230 V power cable and 12 V signal cable were run together?”</a:t>
            </a:r>
          </a:p>
          <a:p>
            <a:r>
              <a:rPr lang="en-US" b="1" dirty="0"/>
              <a:t>Discuss Reg. 528</a:t>
            </a:r>
          </a:p>
        </p:txBody>
      </p:sp>
      <p:sp>
        <p:nvSpPr>
          <p:cNvPr id="4" name="Slide Number Placeholder 3">
            <a:extLst>
              <a:ext uri="{FF2B5EF4-FFF2-40B4-BE49-F238E27FC236}">
                <a16:creationId xmlns:a16="http://schemas.microsoft.com/office/drawing/2014/main" id="{349FB79C-270E-DF67-82AE-9B15A6D24FEB}"/>
              </a:ext>
            </a:extLst>
          </p:cNvPr>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2569934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AF4F0-68D4-25F7-68A8-66BE695F3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CC3D6-500A-EB18-DC0C-3289F79902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35E46-C291-9145-C4D0-3BB34F499039}"/>
              </a:ext>
            </a:extLst>
          </p:cNvPr>
          <p:cNvSpPr>
            <a:spLocks noGrp="1"/>
          </p:cNvSpPr>
          <p:nvPr>
            <p:ph type="body" idx="1"/>
          </p:nvPr>
        </p:nvSpPr>
        <p:spPr/>
        <p:txBody>
          <a:bodyPr/>
          <a:lstStyle/>
          <a:p>
            <a:r>
              <a:rPr lang="en-US" dirty="0"/>
              <a:t>Ask learners: “What features make a cable ‘fire resistant’?” and “Why must fixings be metal?” Use case studies of real fire incidents where cable failure made evacuation harder.</a:t>
            </a:r>
            <a:endParaRPr lang="en-US" b="1" dirty="0"/>
          </a:p>
        </p:txBody>
      </p:sp>
      <p:sp>
        <p:nvSpPr>
          <p:cNvPr id="4" name="Slide Number Placeholder 3">
            <a:extLst>
              <a:ext uri="{FF2B5EF4-FFF2-40B4-BE49-F238E27FC236}">
                <a16:creationId xmlns:a16="http://schemas.microsoft.com/office/drawing/2014/main" id="{AF06E673-B9AB-57DF-EDF3-7ADD92D20066}"/>
              </a:ext>
            </a:extLst>
          </p:cNvPr>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27124254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EFCC8-8E45-DE90-815B-20EAF47A66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992CCD-8F40-EFED-63B2-DDEB3B89C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0A4E7C-A368-EF83-84E8-7ED3BCBAB72B}"/>
              </a:ext>
            </a:extLst>
          </p:cNvPr>
          <p:cNvSpPr>
            <a:spLocks noGrp="1"/>
          </p:cNvSpPr>
          <p:nvPr>
            <p:ph type="body" idx="1"/>
          </p:nvPr>
        </p:nvSpPr>
        <p:spPr/>
        <p:txBody>
          <a:bodyPr/>
          <a:lstStyle/>
          <a:p>
            <a:endParaRPr lang="en-US" dirty="0">
              <a:cs typeface="Arial"/>
            </a:endParaRPr>
          </a:p>
          <a:p>
            <a:r>
              <a:rPr lang="en-US" b="0" dirty="0"/>
              <a:t>Discuss appendix D in the on-site guide</a:t>
            </a:r>
          </a:p>
        </p:txBody>
      </p:sp>
      <p:sp>
        <p:nvSpPr>
          <p:cNvPr id="4" name="Slide Number Placeholder 3">
            <a:extLst>
              <a:ext uri="{FF2B5EF4-FFF2-40B4-BE49-F238E27FC236}">
                <a16:creationId xmlns:a16="http://schemas.microsoft.com/office/drawing/2014/main" id="{7D06E48E-EC94-5BDF-2BB3-23054B190AB6}"/>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2457996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F4471-3AA2-61CE-A953-F79F9A9B0B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AC2D87-7FB3-0F00-EB5D-61F7ABDF0D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7D13F7-1E71-4FC3-4A4B-BCEC1DC2CDBF}"/>
              </a:ext>
            </a:extLst>
          </p:cNvPr>
          <p:cNvSpPr>
            <a:spLocks noGrp="1"/>
          </p:cNvSpPr>
          <p:nvPr>
            <p:ph type="body" idx="1"/>
          </p:nvPr>
        </p:nvSpPr>
        <p:spPr/>
        <p:txBody>
          <a:bodyPr/>
          <a:lstStyle/>
          <a:p>
            <a:r>
              <a:rPr lang="en-US" dirty="0"/>
              <a:t>Use flexible conduit or tray as examples. Ask: “What might happen if a bend is too tight?” (Insulation stress, conductor fracture).</a:t>
            </a:r>
          </a:p>
          <a:p>
            <a:r>
              <a:rPr lang="en-US" b="0" dirty="0"/>
              <a:t>https://</a:t>
            </a:r>
            <a:r>
              <a:rPr lang="en-US" b="0" dirty="0" err="1"/>
              <a:t>datasheet.prysmian.com</a:t>
            </a:r>
            <a:r>
              <a:rPr lang="en-US" b="0" dirty="0"/>
              <a:t>/pdf/datasheet/</a:t>
            </a:r>
            <a:r>
              <a:rPr lang="en-US" b="0" dirty="0" err="1"/>
              <a:t>en</a:t>
            </a:r>
            <a:r>
              <a:rPr lang="en-US" b="0" dirty="0"/>
              <a:t>-GB/312889/GB00_6243Y0300015CL1GY</a:t>
            </a:r>
          </a:p>
          <a:p>
            <a:r>
              <a:rPr lang="en-US" b="0" dirty="0"/>
              <a:t>https://</a:t>
            </a:r>
            <a:r>
              <a:rPr lang="en-US" b="0" dirty="0" err="1"/>
              <a:t>datasheet.draka.com</a:t>
            </a:r>
            <a:r>
              <a:rPr lang="en-US" b="0" dirty="0"/>
              <a:t>/pdf/datasheet/</a:t>
            </a:r>
            <a:r>
              <a:rPr lang="en-US" b="0" dirty="0" err="1"/>
              <a:t>en</a:t>
            </a:r>
            <a:r>
              <a:rPr lang="en-US" b="0" dirty="0"/>
              <a:t>-GB/313114</a:t>
            </a:r>
          </a:p>
        </p:txBody>
      </p:sp>
      <p:sp>
        <p:nvSpPr>
          <p:cNvPr id="4" name="Slide Number Placeholder 3">
            <a:extLst>
              <a:ext uri="{FF2B5EF4-FFF2-40B4-BE49-F238E27FC236}">
                <a16:creationId xmlns:a16="http://schemas.microsoft.com/office/drawing/2014/main" id="{DE582777-C6BB-7EBD-AB20-42303763EE62}"/>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40123972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44C79-C7BD-3ED9-8CAB-AC7C7AE9D7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2972F0-B39E-8413-A875-FD4907ABB4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72629-FC18-29CC-257A-FEBE390E2CF8}"/>
              </a:ext>
            </a:extLst>
          </p:cNvPr>
          <p:cNvSpPr>
            <a:spLocks noGrp="1"/>
          </p:cNvSpPr>
          <p:nvPr>
            <p:ph type="body" idx="1"/>
          </p:nvPr>
        </p:nvSpPr>
        <p:spPr/>
        <p:txBody>
          <a:bodyPr/>
          <a:lstStyle/>
          <a:p>
            <a:r>
              <a:rPr lang="en-US" dirty="0"/>
              <a:t>Show poor vs. good termination examples. Ask: “Why are torque settings important?” Link to overheating, arcing or insulation damage.</a:t>
            </a:r>
            <a:endParaRPr lang="en-US" b="0" dirty="0"/>
          </a:p>
        </p:txBody>
      </p:sp>
      <p:sp>
        <p:nvSpPr>
          <p:cNvPr id="4" name="Slide Number Placeholder 3">
            <a:extLst>
              <a:ext uri="{FF2B5EF4-FFF2-40B4-BE49-F238E27FC236}">
                <a16:creationId xmlns:a16="http://schemas.microsoft.com/office/drawing/2014/main" id="{2619C475-A591-4170-56C4-624753A8D0EB}"/>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25025328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5940453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27</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4155062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BS 7671 tells you how to meet the law in practice. Focus on Regulation 134.1.1 (install to </a:t>
            </a:r>
            <a:r>
              <a:rPr lang="en-US" dirty="0" err="1"/>
              <a:t>recognised</a:t>
            </a:r>
            <a:r>
              <a:rPr lang="en-US" dirty="0"/>
              <a:t> standard) and 120.3 (equipment must be fit for service).</a:t>
            </a:r>
          </a:p>
          <a:p>
            <a:r>
              <a:rPr lang="en-US" dirty="0"/>
              <a:t>Explain the importance of manufacturers instructions, </a:t>
            </a:r>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586534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relates to BS 7671 Reg. 522.1.1. Ask learners: “Would you install the same cable in a shed, a bathroom, and a loft space?”</a:t>
            </a:r>
          </a:p>
        </p:txBody>
      </p:sp>
      <p:sp>
        <p:nvSpPr>
          <p:cNvPr id="4" name="Slide Number Placeholder 3"/>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21737545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Relate this to real installations. ELV: door access systems, alarm loops. Fixed: twin-and-earth. Flexible: appliance leads. </a:t>
            </a:r>
            <a:r>
              <a:rPr lang="en-US" dirty="0" err="1"/>
              <a:t>Armoured</a:t>
            </a:r>
            <a:r>
              <a:rPr lang="en-US" dirty="0"/>
              <a:t>: SWA for outdoor use.</a:t>
            </a:r>
          </a:p>
        </p:txBody>
      </p:sp>
      <p:sp>
        <p:nvSpPr>
          <p:cNvPr id="4" name="Slide Number Placeholder 3"/>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1082174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the structure using a visual (diagram or cross-section). Explain that sheath choice matters for fire safety and insulation type matters for temperature or voltage.</a:t>
            </a:r>
          </a:p>
        </p:txBody>
      </p:sp>
      <p:sp>
        <p:nvSpPr>
          <p:cNvPr id="4" name="Slide Number Placeholder 3"/>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397769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ea typeface="ＭＳ Ｐゴシック"/>
                <a:cs typeface="Arial"/>
              </a:rPr>
              <a:t>Show a sample cable. Highlight that it’s not suitable for outside or wet conditions. Mention CPC and how it must be sleeved at terminations.</a:t>
            </a:r>
          </a:p>
          <a:p>
            <a:r>
              <a:rPr lang="en-US" dirty="0"/>
              <a:t>Reg. 522.6.202 A cable installed in a wall or partition at a depth of less than 50 mm from a surface of the wall or partition shall:</a:t>
            </a:r>
          </a:p>
          <a:p>
            <a:r>
              <a:rPr lang="en-US" dirty="0"/>
              <a:t>(</a:t>
            </a:r>
            <a:r>
              <a:rPr lang="en-US" dirty="0" err="1"/>
              <a:t>i</a:t>
            </a:r>
            <a:r>
              <a:rPr lang="en-US" dirty="0"/>
              <a:t>) be installed in a zone within 150mm from the top of the wall or partition or within 150 mm of an angle formed by two adjoining walls or partitions. Where the cable is connected to a point, accessory or switchgear on any surface of the wall or partition, the cable may be installed in a zone either horizontally or vertically, to the point, accessory or switchgear. Where the location of the accessory, point or switchgear can be determined from the reverse side, a zone formed on one side of a wall of 100 mm thickness or less or partition of 100 mm thickness or less extends to the reverse side, or</a:t>
            </a:r>
          </a:p>
          <a:p>
            <a:r>
              <a:rPr lang="en-US" dirty="0"/>
              <a:t>(ii) comply with Regulation 522.6.204.</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Where indent (</a:t>
            </a:r>
            <a:r>
              <a:rPr lang="en-US" dirty="0" err="1"/>
              <a:t>i</a:t>
            </a:r>
            <a:r>
              <a:rPr lang="en-US" dirty="0"/>
              <a:t>) but not indent (ii) applies, the cable shall be provided with additional protection by means of an RCD having the characteristics specified in Regulation 415.1.1.</a:t>
            </a:r>
          </a:p>
          <a:p>
            <a:pPr algn="l"/>
            <a:r>
              <a:rPr lang="en-GB" b="0" i="0" dirty="0">
                <a:effectLst/>
                <a:latin typeface="Arial"/>
                <a:cs typeface="Arial"/>
              </a:rPr>
              <a:t>Advantages of PVC/PVC flat profile cable:</a:t>
            </a:r>
          </a:p>
          <a:p>
            <a:pPr algn="l"/>
            <a:r>
              <a:rPr lang="en-GB" b="0" i="0" dirty="0">
                <a:effectLst/>
                <a:latin typeface="Arial"/>
                <a:cs typeface="Arial"/>
              </a:rPr>
              <a:t>This cable type is economical and can be installed directly onto surfaces. </a:t>
            </a:r>
          </a:p>
          <a:p>
            <a:pPr algn="l"/>
            <a:r>
              <a:rPr lang="en-GB" b="0" i="0" dirty="0">
                <a:effectLst/>
                <a:latin typeface="Arial"/>
                <a:cs typeface="Arial"/>
              </a:rPr>
              <a:t>It is capable of withstanding a broad temperature range, from very cold to very hot conditions, and maintains performance. </a:t>
            </a:r>
          </a:p>
          <a:p>
            <a:pPr algn="l"/>
            <a:r>
              <a:rPr lang="en-GB" b="0" i="0" dirty="0">
                <a:effectLst/>
                <a:latin typeface="Arial"/>
                <a:cs typeface="Arial"/>
              </a:rPr>
              <a:t>Its flexibility and durability under movement make it a practical choice for many installation scenarios.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b="1"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Advantages of PVC/PVC flat profile cable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cable type is economical and can be installed directly onto surfaces.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 is capable of withstanding a broad temperature range, from very cold to very hot conditions, and maintains performance.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Limitations of PVC/PVC flat profile cable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Its flexibility and durability under movement make it a practical choice for many installation scenarios.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PVC/PVC flat profile cable is not intended for use in areas exposed to regular mechanical damage, movement, or environmental extremes. It must be securely supported to avoid sagging, and cannot be suspended on catenary systems.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Additionally, the PVC sheath is susceptible to degradation under ultraviolet light, making the cable unsuitable for prolonged outdoor use unless protected. Although it can last for decades in optimal conditions, exposure to direct sunlight or harsh weather significantly shortens its lifespan.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latin typeface="Arial"/>
                <a:ea typeface="ＭＳ Ｐゴシック"/>
                <a:cs typeface="Arial"/>
              </a:rPr>
              <a:t>https://datasheet.draka.com/pdf/datasheet/en-GB/313111</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675783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795FE-74CB-51C2-1609-277E50565F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2DA9C-1238-672B-6C36-0748F2F438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D571A0-3296-BEBA-C61A-40A1704DF5F7}"/>
              </a:ext>
            </a:extLst>
          </p:cNvPr>
          <p:cNvSpPr>
            <a:spLocks noGrp="1"/>
          </p:cNvSpPr>
          <p:nvPr>
            <p:ph type="body" idx="1"/>
          </p:nvPr>
        </p:nvSpPr>
        <p:spPr/>
        <p:txBody>
          <a:bodyPr/>
          <a:lstStyle/>
          <a:p>
            <a:r>
              <a:rPr lang="en-US" dirty="0"/>
              <a:t>Demonstrate </a:t>
            </a:r>
            <a:r>
              <a:rPr lang="en-US" dirty="0" err="1"/>
              <a:t>glanded</a:t>
            </a:r>
            <a:r>
              <a:rPr lang="en-US" dirty="0"/>
              <a:t> cables with indoor and outdoor glands if you have samples. </a:t>
            </a:r>
            <a:r>
              <a:rPr lang="en-US" dirty="0" err="1"/>
              <a:t>Emphasise</a:t>
            </a:r>
            <a:r>
              <a:rPr lang="en-US" dirty="0"/>
              <a:t> gland earthing and waterproofing. </a:t>
            </a:r>
          </a:p>
          <a:p>
            <a:endParaRPr lang="en-US" dirty="0"/>
          </a:p>
          <a:p>
            <a:r>
              <a:rPr lang="en-US" dirty="0"/>
              <a:t>Mention </a:t>
            </a:r>
          </a:p>
          <a:p>
            <a:r>
              <a:rPr lang="en-US" dirty="0"/>
              <a:t>Reg. 522.8.5 (every cable or conductor shall be supported in such a way that it is not exposed to undo mechanical strain). </a:t>
            </a:r>
          </a:p>
          <a:p>
            <a:r>
              <a:rPr lang="en-US" dirty="0"/>
              <a:t>Reg. 543.2.7 where the protective conductor is formed by metal conduit, </a:t>
            </a:r>
            <a:r>
              <a:rPr lang="en-US" dirty="0" err="1"/>
              <a:t>trunking</a:t>
            </a:r>
            <a:r>
              <a:rPr lang="en-US" dirty="0"/>
              <a:t> or ducting or the metal sheath and/or </a:t>
            </a:r>
            <a:r>
              <a:rPr lang="en-US" dirty="0" err="1"/>
              <a:t>armour</a:t>
            </a:r>
            <a:r>
              <a:rPr lang="en-US" dirty="0"/>
              <a:t> of a cable the earthing terminal of each accessory shall be connected by a separate protective conductor to an earthing terminal incorporated in the associated box or the enclosure.</a:t>
            </a:r>
          </a:p>
          <a:p>
            <a:r>
              <a:rPr lang="en-US" dirty="0"/>
              <a:t>Reg. 522.8.10 Except where installed in a conduit or duct which provides equivalent protection against mechanical</a:t>
            </a:r>
          </a:p>
          <a:p>
            <a:r>
              <a:rPr lang="en-US" dirty="0"/>
              <a:t>damage, a cable buried in the ground shall incorporate an earthed </a:t>
            </a:r>
            <a:r>
              <a:rPr lang="en-US" dirty="0" err="1"/>
              <a:t>armour</a:t>
            </a:r>
            <a:r>
              <a:rPr lang="en-US" dirty="0"/>
              <a:t> or metal sheath or both, suitable for use as a protective conductor. The location of buried cables shall be marked by cable covers or a suitable marker tape.</a:t>
            </a:r>
          </a:p>
          <a:p>
            <a:r>
              <a:rPr lang="en-US" dirty="0"/>
              <a:t>Buried conduits and ducts shall be suitably identified. Buried cables, conduits and ducts shall be at a sufficient depth to avoid being damaged by any reasonably foreseeable disturbance of the ground.</a:t>
            </a:r>
          </a:p>
        </p:txBody>
      </p:sp>
      <p:sp>
        <p:nvSpPr>
          <p:cNvPr id="4" name="Slide Number Placeholder 3">
            <a:extLst>
              <a:ext uri="{FF2B5EF4-FFF2-40B4-BE49-F238E27FC236}">
                <a16:creationId xmlns:a16="http://schemas.microsoft.com/office/drawing/2014/main" id="{FBB7D528-943F-8E4B-0951-7B1C9E1D5543}"/>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888679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1" y="775188"/>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0" y="189776"/>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8" y="86800"/>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1" y="176345"/>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4" y="196323"/>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a:lnSpc>
                <a:spcPct val="100000"/>
              </a:lnSpc>
              <a:spcBef>
                <a:spcPts val="0"/>
              </a:spcBef>
              <a:spcAft>
                <a:spcPts val="0"/>
              </a:spcAft>
              <a:buNone/>
              <a:defRPr/>
            </a:pPr>
            <a:endParaRPr lang="en-GB" sz="2800" b="1" dirty="0">
              <a:solidFill>
                <a:srgbClr val="170130"/>
              </a:solidFill>
              <a:latin typeface="Arial"/>
              <a:ea typeface="ＭＳ Ｐゴシック"/>
              <a:cs typeface="Arial"/>
            </a:endParaRPr>
          </a:p>
          <a:p>
            <a:pPr marL="0" indent="0" defTabSz="608030" fontAlgn="auto">
              <a:lnSpc>
                <a:spcPct val="100000"/>
              </a:lnSpc>
              <a:spcBef>
                <a:spcPts val="0"/>
              </a:spcBef>
              <a:spcAft>
                <a:spcPts val="0"/>
              </a:spcAft>
              <a:buNone/>
              <a:defRPr/>
            </a:pPr>
            <a:r>
              <a:rPr lang="en-GB" sz="2800" b="1" dirty="0">
                <a:solidFill>
                  <a:schemeClr val="tx1"/>
                </a:solidFill>
                <a:latin typeface="Arial"/>
                <a:ea typeface="ＭＳ Ｐゴシック"/>
                <a:cs typeface="Arial"/>
              </a:rPr>
              <a:t>K1.8 Methods of selecting and installing wiring systems</a:t>
            </a:r>
            <a:endParaRPr lang="en-GB" sz="2394"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a:ea typeface="ＭＳ Ｐゴシック"/>
                <a:cs typeface="Arial"/>
              </a:rPr>
              <a:t>PowerPoint 1.8: Installing wiring systems to meet industry standards</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4AEA0-083D-CC19-FB66-DCE45900D5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2E528F-9CF4-CDD7-C881-BF1BD8B3FE31}"/>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Mineral-insulated cable (MICC)</a:t>
            </a:r>
          </a:p>
        </p:txBody>
      </p:sp>
      <p:sp>
        <p:nvSpPr>
          <p:cNvPr id="4" name="Content Placeholder 3">
            <a:extLst>
              <a:ext uri="{FF2B5EF4-FFF2-40B4-BE49-F238E27FC236}">
                <a16:creationId xmlns:a16="http://schemas.microsoft.com/office/drawing/2014/main" id="{AC624C4A-43A9-2AB8-4AF4-8D97F129BD22}"/>
              </a:ext>
            </a:extLst>
          </p:cNvPr>
          <p:cNvSpPr>
            <a:spLocks noGrp="1"/>
          </p:cNvSpPr>
          <p:nvPr>
            <p:ph sz="quarter" idx="10"/>
          </p:nvPr>
        </p:nvSpPr>
        <p:spPr>
          <a:xfrm>
            <a:off x="360000" y="1800000"/>
            <a:ext cx="6887467" cy="4140000"/>
          </a:xfrm>
        </p:spPr>
        <p:txBody>
          <a:bodyPr/>
          <a:lstStyle/>
          <a:p>
            <a:pPr marL="342900" indent="-342900" algn="l">
              <a:buFont typeface="Arial" panose="020B0604020202020204" pitchFamily="34" charset="0"/>
              <a:buChar char="•"/>
            </a:pPr>
            <a:r>
              <a:rPr lang="en-GB" b="0" i="0" dirty="0">
                <a:effectLst/>
                <a:latin typeface="Arial"/>
                <a:cs typeface="Arial"/>
              </a:rPr>
              <a:t>MICC cables have a copper sheath and compacted mineral insulation. </a:t>
            </a:r>
          </a:p>
          <a:p>
            <a:pPr marL="342900" indent="-342900" algn="l">
              <a:buFont typeface="Arial" panose="020B0604020202020204" pitchFamily="34" charset="0"/>
              <a:buChar char="•"/>
            </a:pPr>
            <a:r>
              <a:rPr lang="en-GB" b="0" i="0" dirty="0">
                <a:effectLst/>
                <a:latin typeface="Arial"/>
                <a:cs typeface="Arial"/>
              </a:rPr>
              <a:t>They’re highly fire-resistant and don’t release toxic fumes. </a:t>
            </a:r>
          </a:p>
          <a:p>
            <a:pPr marL="342900" indent="-342900" algn="l">
              <a:buFont typeface="Arial" panose="020B0604020202020204" pitchFamily="34" charset="0"/>
              <a:buChar char="•"/>
            </a:pPr>
            <a:r>
              <a:rPr lang="en-GB" b="0" i="0" dirty="0">
                <a:effectLst/>
                <a:latin typeface="Arial"/>
                <a:cs typeface="Arial"/>
              </a:rPr>
              <a:t>These cables are used in escape routes, emergency lighting and critical circuits. O</a:t>
            </a:r>
            <a:r>
              <a:rPr lang="en-GB" dirty="0">
                <a:latin typeface="Arial"/>
                <a:cs typeface="Arial"/>
              </a:rPr>
              <a:t>ften found in hospitals or industrial installations.</a:t>
            </a:r>
          </a:p>
          <a:p>
            <a:pPr marL="342900" indent="-342900" algn="l">
              <a:buFont typeface="Arial" panose="020B0604020202020204" pitchFamily="34" charset="0"/>
              <a:buChar char="•"/>
            </a:pPr>
            <a:r>
              <a:rPr lang="en-GB" b="0" i="0" dirty="0">
                <a:effectLst/>
                <a:latin typeface="Arial"/>
                <a:cs typeface="Arial"/>
              </a:rPr>
              <a:t>Installation is more difficult and requires special tools.</a:t>
            </a:r>
            <a:endParaRPr lang="en-GB" dirty="0"/>
          </a:p>
        </p:txBody>
      </p:sp>
      <p:pic>
        <p:nvPicPr>
          <p:cNvPr id="4098" name="Picture 2">
            <a:extLst>
              <a:ext uri="{FF2B5EF4-FFF2-40B4-BE49-F238E27FC236}">
                <a16:creationId xmlns:a16="http://schemas.microsoft.com/office/drawing/2014/main" id="{AA0A5425-A766-D816-BDFF-4528677F00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2740" y="1123740"/>
            <a:ext cx="2400300" cy="237172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a:extLst>
              <a:ext uri="{FF2B5EF4-FFF2-40B4-BE49-F238E27FC236}">
                <a16:creationId xmlns:a16="http://schemas.microsoft.com/office/drawing/2014/main" id="{E6E4FA8C-7297-52AB-637E-5FFE5F072C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42890" y="3188742"/>
            <a:ext cx="3436735" cy="2528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803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D2568-EBC7-66B5-98F4-79ECE887AE3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9FDC13C-D639-A700-078E-F16CCF43E44D}"/>
              </a:ext>
            </a:extLst>
          </p:cNvPr>
          <p:cNvSpPr>
            <a:spLocks noGrp="1"/>
          </p:cNvSpPr>
          <p:nvPr>
            <p:ph type="title"/>
          </p:nvPr>
        </p:nvSpPr>
        <p:spPr>
          <a:xfrm>
            <a:off x="252000" y="959222"/>
            <a:ext cx="11628452" cy="646331"/>
          </a:xfrm>
        </p:spPr>
        <p:txBody>
          <a:bodyPr/>
          <a:lstStyle/>
          <a:p>
            <a:r>
              <a:rPr lang="en-GB" dirty="0"/>
              <a:t>Fire performance and LSZH cables</a:t>
            </a:r>
          </a:p>
        </p:txBody>
      </p:sp>
      <p:sp>
        <p:nvSpPr>
          <p:cNvPr id="4" name="Content Placeholder 3">
            <a:extLst>
              <a:ext uri="{FF2B5EF4-FFF2-40B4-BE49-F238E27FC236}">
                <a16:creationId xmlns:a16="http://schemas.microsoft.com/office/drawing/2014/main" id="{16412484-143B-E643-2F43-114A3776332A}"/>
              </a:ext>
            </a:extLst>
          </p:cNvPr>
          <p:cNvSpPr>
            <a:spLocks noGrp="1"/>
          </p:cNvSpPr>
          <p:nvPr>
            <p:ph sz="quarter" idx="10"/>
          </p:nvPr>
        </p:nvSpPr>
        <p:spPr>
          <a:xfrm>
            <a:off x="360000" y="1800000"/>
            <a:ext cx="11175508" cy="4140000"/>
          </a:xfrm>
        </p:spPr>
        <p:txBody>
          <a:bodyPr/>
          <a:lstStyle/>
          <a:p>
            <a:pPr algn="l"/>
            <a:r>
              <a:rPr lang="en-GB" b="0" i="0" dirty="0">
                <a:effectLst/>
                <a:latin typeface="Arial"/>
                <a:cs typeface="Arial"/>
              </a:rPr>
              <a:t>Low smoke zero halogen (LSZH) cables like FP200 are designed to limit smoke and toxic gases during a fire. </a:t>
            </a:r>
          </a:p>
          <a:p>
            <a:pPr algn="l"/>
            <a:r>
              <a:rPr lang="en-GB" b="0" i="0" dirty="0">
                <a:effectLst/>
                <a:latin typeface="Arial"/>
                <a:cs typeface="Arial"/>
              </a:rPr>
              <a:t>They're used in:</a:t>
            </a:r>
          </a:p>
          <a:p>
            <a:pPr marL="342900" indent="-342900" algn="l">
              <a:buFont typeface="Arial" panose="020B0604020202020204" pitchFamily="34" charset="0"/>
              <a:buChar char="•"/>
            </a:pPr>
            <a:r>
              <a:rPr lang="en-GB" dirty="0">
                <a:latin typeface="Arial"/>
                <a:cs typeface="Arial"/>
              </a:rPr>
              <a:t>e</a:t>
            </a:r>
            <a:r>
              <a:rPr lang="en-GB" b="0" i="0" dirty="0">
                <a:effectLst/>
                <a:latin typeface="Arial"/>
                <a:cs typeface="Arial"/>
              </a:rPr>
              <a:t>mergency systems (alarms, lighting)</a:t>
            </a:r>
          </a:p>
          <a:p>
            <a:pPr marL="342900" indent="-342900" algn="l">
              <a:buFont typeface="Arial" panose="020B0604020202020204" pitchFamily="34" charset="0"/>
              <a:buChar char="•"/>
            </a:pPr>
            <a:r>
              <a:rPr lang="en-GB" dirty="0">
                <a:latin typeface="Arial"/>
                <a:cs typeface="Arial"/>
              </a:rPr>
              <a:t>p</a:t>
            </a:r>
            <a:r>
              <a:rPr lang="en-GB" b="0" i="0" dirty="0">
                <a:effectLst/>
                <a:latin typeface="Arial"/>
                <a:cs typeface="Arial"/>
              </a:rPr>
              <a:t>ublic spaces like hospitals and schools</a:t>
            </a:r>
          </a:p>
          <a:p>
            <a:pPr marL="342900" indent="-342900" algn="l">
              <a:buFont typeface="Arial" panose="020B0604020202020204" pitchFamily="34" charset="0"/>
              <a:buChar char="•"/>
            </a:pPr>
            <a:r>
              <a:rPr lang="en-GB" dirty="0">
                <a:latin typeface="Arial"/>
                <a:cs typeface="Arial"/>
              </a:rPr>
              <a:t>e</a:t>
            </a:r>
            <a:r>
              <a:rPr lang="en-GB" b="0" i="0" dirty="0">
                <a:effectLst/>
                <a:latin typeface="Arial"/>
                <a:cs typeface="Arial"/>
              </a:rPr>
              <a:t>scape routes (</a:t>
            </a:r>
            <a:r>
              <a:rPr lang="en-GB" b="1" i="0" dirty="0">
                <a:effectLst/>
                <a:latin typeface="Arial"/>
                <a:cs typeface="Arial"/>
              </a:rPr>
              <a:t>Reg. </a:t>
            </a:r>
            <a:r>
              <a:rPr lang="en-GB" b="1" dirty="0">
                <a:latin typeface="Arial"/>
                <a:cs typeface="Arial"/>
              </a:rPr>
              <a:t>422</a:t>
            </a:r>
            <a:r>
              <a:rPr lang="en-GB" b="0" i="0" dirty="0">
                <a:effectLst/>
                <a:latin typeface="Arial"/>
                <a:cs typeface="Arial"/>
              </a:rPr>
              <a:t>).</a:t>
            </a:r>
          </a:p>
          <a:p>
            <a:pPr algn="l"/>
            <a:r>
              <a:rPr lang="en-GB" b="0" i="0" dirty="0">
                <a:effectLst/>
                <a:latin typeface="Arial"/>
                <a:cs typeface="Arial"/>
              </a:rPr>
              <a:t>Supports must be metallic (</a:t>
            </a:r>
            <a:r>
              <a:rPr lang="en-GB" b="1" i="0" dirty="0">
                <a:effectLst/>
                <a:latin typeface="Arial"/>
                <a:cs typeface="Arial"/>
              </a:rPr>
              <a:t>Reg. 521.10.202</a:t>
            </a:r>
            <a:r>
              <a:rPr lang="en-GB" b="0" i="0" dirty="0">
                <a:effectLst/>
                <a:latin typeface="Arial"/>
                <a:cs typeface="Arial"/>
              </a:rPr>
              <a:t>).</a:t>
            </a:r>
            <a:endParaRPr lang="en-GB" dirty="0"/>
          </a:p>
        </p:txBody>
      </p:sp>
      <p:sp>
        <p:nvSpPr>
          <p:cNvPr id="2" name="AutoShape 2">
            <a:extLst>
              <a:ext uri="{FF2B5EF4-FFF2-40B4-BE49-F238E27FC236}">
                <a16:creationId xmlns:a16="http://schemas.microsoft.com/office/drawing/2014/main" id="{94CBC4CE-14B8-0ABF-25F3-1B6B32BC48F1}"/>
              </a:ext>
            </a:extLst>
          </p:cNvPr>
          <p:cNvSpPr>
            <a:spLocks noChangeAspect="1" noChangeArrowheads="1"/>
          </p:cNvSpPr>
          <p:nvPr/>
        </p:nvSpPr>
        <p:spPr bwMode="auto">
          <a:xfrm>
            <a:off x="989013" y="0"/>
            <a:ext cx="10261600" cy="68405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2" name="Picture 2">
            <a:extLst>
              <a:ext uri="{FF2B5EF4-FFF2-40B4-BE49-F238E27FC236}">
                <a16:creationId xmlns:a16="http://schemas.microsoft.com/office/drawing/2014/main" id="{3285890B-58E9-DCAA-309A-0D06901E02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0471" y="2788627"/>
            <a:ext cx="5734050"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4366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19229-4151-A227-22CD-D564D2D4134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EC4DD7-A43E-0600-74C5-B8ED732A0C64}"/>
              </a:ext>
            </a:extLst>
          </p:cNvPr>
          <p:cNvSpPr>
            <a:spLocks noGrp="1"/>
          </p:cNvSpPr>
          <p:nvPr>
            <p:ph type="title"/>
          </p:nvPr>
        </p:nvSpPr>
        <p:spPr>
          <a:xfrm>
            <a:off x="252000" y="959222"/>
            <a:ext cx="11628452" cy="646331"/>
          </a:xfrm>
        </p:spPr>
        <p:txBody>
          <a:bodyPr/>
          <a:lstStyle/>
          <a:p>
            <a:r>
              <a:rPr lang="en-GB" dirty="0"/>
              <a:t>Understanding flexible and control cables</a:t>
            </a:r>
          </a:p>
        </p:txBody>
      </p:sp>
      <p:sp>
        <p:nvSpPr>
          <p:cNvPr id="4" name="Content Placeholder 3">
            <a:extLst>
              <a:ext uri="{FF2B5EF4-FFF2-40B4-BE49-F238E27FC236}">
                <a16:creationId xmlns:a16="http://schemas.microsoft.com/office/drawing/2014/main" id="{4E333BD5-C91B-B24F-224C-0892DFB8F150}"/>
              </a:ext>
            </a:extLst>
          </p:cNvPr>
          <p:cNvSpPr>
            <a:spLocks noGrp="1"/>
          </p:cNvSpPr>
          <p:nvPr>
            <p:ph sz="quarter" idx="10"/>
          </p:nvPr>
        </p:nvSpPr>
        <p:spPr>
          <a:xfrm>
            <a:off x="359999" y="1800000"/>
            <a:ext cx="6568339" cy="4140000"/>
          </a:xfrm>
        </p:spPr>
        <p:txBody>
          <a:bodyPr/>
          <a:lstStyle/>
          <a:p>
            <a:pPr algn="l"/>
            <a:r>
              <a:rPr lang="en-GB" b="0" i="0" dirty="0">
                <a:effectLst/>
                <a:latin typeface="Arial"/>
                <a:cs typeface="Arial"/>
              </a:rPr>
              <a:t>Flexible cables are used where movement is expected, like appliances, lighting pendants or machinery. </a:t>
            </a:r>
          </a:p>
          <a:p>
            <a:pPr algn="l"/>
            <a:r>
              <a:rPr lang="en-GB" b="0" i="0" dirty="0">
                <a:effectLst/>
                <a:latin typeface="Arial"/>
                <a:cs typeface="Arial"/>
              </a:rPr>
              <a:t>Control cables (like SY or CY types) often include screening to reduce interference and are common in building automation or industrial settings. </a:t>
            </a:r>
          </a:p>
          <a:p>
            <a:pPr algn="l"/>
            <a:r>
              <a:rPr lang="en-GB" b="0" i="0" dirty="0">
                <a:effectLst/>
                <a:latin typeface="Arial"/>
                <a:cs typeface="Arial"/>
              </a:rPr>
              <a:t>These cables must still meet mechanical and insulation requirements (</a:t>
            </a:r>
            <a:r>
              <a:rPr lang="en-GB" b="1" i="0" dirty="0">
                <a:effectLst/>
                <a:latin typeface="Arial"/>
                <a:cs typeface="Arial"/>
              </a:rPr>
              <a:t>Reg. 522.6.1, 522.8.1</a:t>
            </a:r>
            <a:r>
              <a:rPr lang="en-GB" b="0" i="0" dirty="0">
                <a:effectLst/>
                <a:latin typeface="Arial"/>
                <a:cs typeface="Arial"/>
              </a:rPr>
              <a:t>).</a:t>
            </a:r>
            <a:endParaRPr lang="en-GB" dirty="0"/>
          </a:p>
        </p:txBody>
      </p:sp>
      <p:pic>
        <p:nvPicPr>
          <p:cNvPr id="6146" name="Picture 2" descr="SY Steel Wire Braid Flexible PVC Control Cable">
            <a:extLst>
              <a:ext uri="{FF2B5EF4-FFF2-40B4-BE49-F238E27FC236}">
                <a16:creationId xmlns:a16="http://schemas.microsoft.com/office/drawing/2014/main" id="{86B0950F-D2B9-F7C4-0FA2-62D56420E9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9257" y="4361412"/>
            <a:ext cx="4502882" cy="1433066"/>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A close-up of a cable&#10;&#10;Description automatically generated">
            <a:extLst>
              <a:ext uri="{FF2B5EF4-FFF2-40B4-BE49-F238E27FC236}">
                <a16:creationId xmlns:a16="http://schemas.microsoft.com/office/drawing/2014/main" id="{E65FCED2-C901-2423-BC69-18C4C8F04A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29257" y="1800000"/>
            <a:ext cx="4235206" cy="2823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3942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8D2A5-0D29-11F2-D202-2B7A11848A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61EE04B-E4FB-7A9E-4044-755AEAED1FAC}"/>
              </a:ext>
            </a:extLst>
          </p:cNvPr>
          <p:cNvSpPr>
            <a:spLocks noGrp="1"/>
          </p:cNvSpPr>
          <p:nvPr>
            <p:ph type="title"/>
          </p:nvPr>
        </p:nvSpPr>
        <p:spPr>
          <a:xfrm>
            <a:off x="252000" y="959222"/>
            <a:ext cx="11628452" cy="646331"/>
          </a:xfrm>
        </p:spPr>
        <p:txBody>
          <a:bodyPr/>
          <a:lstStyle/>
          <a:p>
            <a:r>
              <a:rPr lang="en-GB" dirty="0"/>
              <a:t>Data and fibre-optic cable basics</a:t>
            </a:r>
          </a:p>
        </p:txBody>
      </p:sp>
      <p:sp>
        <p:nvSpPr>
          <p:cNvPr id="4" name="Content Placeholder 3">
            <a:extLst>
              <a:ext uri="{FF2B5EF4-FFF2-40B4-BE49-F238E27FC236}">
                <a16:creationId xmlns:a16="http://schemas.microsoft.com/office/drawing/2014/main" id="{1E358842-5DA3-815B-AC5B-96C78FC7258B}"/>
              </a:ext>
            </a:extLst>
          </p:cNvPr>
          <p:cNvSpPr>
            <a:spLocks noGrp="1"/>
          </p:cNvSpPr>
          <p:nvPr>
            <p:ph sz="quarter" idx="10"/>
          </p:nvPr>
        </p:nvSpPr>
        <p:spPr>
          <a:xfrm>
            <a:off x="360000" y="1800000"/>
            <a:ext cx="6861415" cy="4140000"/>
          </a:xfrm>
        </p:spPr>
        <p:txBody>
          <a:bodyPr/>
          <a:lstStyle/>
          <a:p>
            <a:pPr algn="l"/>
            <a:r>
              <a:rPr lang="en-GB" b="1" i="0" dirty="0">
                <a:effectLst/>
                <a:latin typeface="Arial"/>
                <a:cs typeface="Arial"/>
              </a:rPr>
              <a:t>Twisted pair: </a:t>
            </a:r>
            <a:r>
              <a:rPr lang="en-GB" b="0" i="0" dirty="0">
                <a:effectLst/>
                <a:latin typeface="Arial"/>
                <a:cs typeface="Arial"/>
              </a:rPr>
              <a:t>Used for data (Cat 5e, Cat 6).</a:t>
            </a:r>
          </a:p>
          <a:p>
            <a:pPr algn="l"/>
            <a:r>
              <a:rPr lang="en-GB" b="1" i="0" dirty="0">
                <a:effectLst/>
                <a:latin typeface="Arial"/>
                <a:cs typeface="Arial"/>
              </a:rPr>
              <a:t>Coaxial: </a:t>
            </a:r>
            <a:r>
              <a:rPr lang="en-GB" b="0" i="0" dirty="0">
                <a:effectLst/>
                <a:latin typeface="Arial"/>
                <a:cs typeface="Arial"/>
              </a:rPr>
              <a:t>Common for CCTV and TV.</a:t>
            </a:r>
          </a:p>
          <a:p>
            <a:pPr algn="l"/>
            <a:r>
              <a:rPr lang="en-GB" b="1" i="0" dirty="0">
                <a:effectLst/>
                <a:latin typeface="Arial"/>
                <a:cs typeface="Arial"/>
              </a:rPr>
              <a:t>Fibre optic: </a:t>
            </a:r>
            <a:r>
              <a:rPr lang="en-GB" b="0" i="0" dirty="0">
                <a:effectLst/>
                <a:latin typeface="Arial"/>
                <a:cs typeface="Arial"/>
              </a:rPr>
              <a:t>EMI-proof, high speed over distance.</a:t>
            </a:r>
          </a:p>
          <a:p>
            <a:pPr algn="l"/>
            <a:r>
              <a:rPr lang="en-GB" b="1" i="0" dirty="0">
                <a:effectLst/>
                <a:latin typeface="Arial"/>
                <a:cs typeface="Arial"/>
              </a:rPr>
              <a:t>ELV systems: </a:t>
            </a:r>
            <a:r>
              <a:rPr lang="en-GB" b="0" i="0" dirty="0">
                <a:effectLst/>
                <a:latin typeface="Arial"/>
                <a:cs typeface="Arial"/>
              </a:rPr>
              <a:t>Usually 12 V or 24 V control or signalling.</a:t>
            </a:r>
          </a:p>
          <a:p>
            <a:r>
              <a:rPr lang="en-GB" b="1" i="0" dirty="0">
                <a:effectLst/>
                <a:latin typeface="Arial"/>
                <a:ea typeface="ＭＳ Ｐゴシック"/>
                <a:cs typeface="Arial"/>
              </a:rPr>
              <a:t>Segregation: </a:t>
            </a:r>
            <a:r>
              <a:rPr lang="en-GB" dirty="0">
                <a:ea typeface="+mn-lt"/>
                <a:cs typeface="+mn-lt"/>
              </a:rPr>
              <a:t>Cables used for band 1 and band 2  voltages should not be run in the same wiring system unless the requirements of regulation 528.1 are met.</a:t>
            </a:r>
            <a:endParaRPr lang="en-GB" dirty="0">
              <a:ea typeface="ＭＳ Ｐゴシック"/>
            </a:endParaRPr>
          </a:p>
        </p:txBody>
      </p:sp>
      <p:pic>
        <p:nvPicPr>
          <p:cNvPr id="7170" name="Picture 2" descr="Close-up of a cable&#10;&#10;Description automatically generated">
            <a:extLst>
              <a:ext uri="{FF2B5EF4-FFF2-40B4-BE49-F238E27FC236}">
                <a16:creationId xmlns:a16="http://schemas.microsoft.com/office/drawing/2014/main" id="{A4842DC6-DECD-3D19-D008-36E163AC6B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1486" y="3076426"/>
            <a:ext cx="2670298" cy="3077632"/>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lose-up of a cable&#10;&#10;Description automatically generated">
            <a:extLst>
              <a:ext uri="{FF2B5EF4-FFF2-40B4-BE49-F238E27FC236}">
                <a16:creationId xmlns:a16="http://schemas.microsoft.com/office/drawing/2014/main" id="{DA5BE89B-1B3E-8142-13D6-398FD39502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40615" y="1059649"/>
            <a:ext cx="3251439" cy="21652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290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990E-FA13-CA8D-BB3C-36B38C65E93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8D52CD-A3AB-0837-BFB1-475110B67FF1}"/>
              </a:ext>
            </a:extLst>
          </p:cNvPr>
          <p:cNvSpPr>
            <a:spLocks noGrp="1"/>
          </p:cNvSpPr>
          <p:nvPr>
            <p:ph type="title"/>
          </p:nvPr>
        </p:nvSpPr>
        <p:spPr>
          <a:xfrm>
            <a:off x="252000" y="959222"/>
            <a:ext cx="11628452" cy="646331"/>
          </a:xfrm>
        </p:spPr>
        <p:txBody>
          <a:bodyPr/>
          <a:lstStyle/>
          <a:p>
            <a:r>
              <a:rPr lang="en-GB" dirty="0"/>
              <a:t>DC-rated cables</a:t>
            </a:r>
          </a:p>
        </p:txBody>
      </p:sp>
      <p:sp>
        <p:nvSpPr>
          <p:cNvPr id="4" name="Content Placeholder 3">
            <a:extLst>
              <a:ext uri="{FF2B5EF4-FFF2-40B4-BE49-F238E27FC236}">
                <a16:creationId xmlns:a16="http://schemas.microsoft.com/office/drawing/2014/main" id="{26CD9FE8-DA65-A806-1AEB-E3355133F766}"/>
              </a:ext>
            </a:extLst>
          </p:cNvPr>
          <p:cNvSpPr>
            <a:spLocks noGrp="1"/>
          </p:cNvSpPr>
          <p:nvPr>
            <p:ph sz="quarter" idx="10"/>
          </p:nvPr>
        </p:nvSpPr>
        <p:spPr>
          <a:xfrm>
            <a:off x="360000" y="1800000"/>
            <a:ext cx="7236554" cy="4140000"/>
          </a:xfrm>
        </p:spPr>
        <p:txBody>
          <a:bodyPr/>
          <a:lstStyle/>
          <a:p>
            <a:pPr marL="342900" indent="-342900" algn="l">
              <a:buFont typeface="Arial" panose="020B0604020202020204" pitchFamily="34" charset="0"/>
              <a:buChar char="•"/>
            </a:pPr>
            <a:r>
              <a:rPr lang="en-GB" i="0" dirty="0">
                <a:effectLst/>
                <a:latin typeface="Arial"/>
                <a:cs typeface="Arial"/>
              </a:rPr>
              <a:t>Solar panels, battery storage and EV chargers often use DC wiring. </a:t>
            </a:r>
          </a:p>
          <a:p>
            <a:pPr marL="342900" indent="-342900" algn="l">
              <a:buFont typeface="Arial" panose="020B0604020202020204" pitchFamily="34" charset="0"/>
              <a:buChar char="•"/>
            </a:pPr>
            <a:r>
              <a:rPr lang="en-GB" i="0" dirty="0">
                <a:effectLst/>
                <a:latin typeface="Arial"/>
                <a:cs typeface="Arial"/>
              </a:rPr>
              <a:t>These systems require cables with appropriate insulation and current capacity for DC use. </a:t>
            </a:r>
          </a:p>
          <a:p>
            <a:pPr marL="342900" indent="-342900" algn="l">
              <a:buFont typeface="Arial" panose="020B0604020202020204" pitchFamily="34" charset="0"/>
              <a:buChar char="•"/>
            </a:pPr>
            <a:r>
              <a:rPr lang="en-GB" i="0" dirty="0">
                <a:effectLst/>
                <a:latin typeface="Arial"/>
                <a:cs typeface="Arial"/>
              </a:rPr>
              <a:t>Polarity is critical, and RCDs must be carefully selected as some DC currents can blind Type AC RCDs (see IET Code of Practice on EV Charging). </a:t>
            </a:r>
          </a:p>
          <a:p>
            <a:pPr marL="342900" indent="-342900" algn="l">
              <a:buFont typeface="Arial" panose="020B0604020202020204" pitchFamily="34" charset="0"/>
              <a:buChar char="•"/>
            </a:pPr>
            <a:r>
              <a:rPr lang="en-GB" i="0" dirty="0">
                <a:effectLst/>
                <a:latin typeface="Arial"/>
                <a:cs typeface="Arial"/>
              </a:rPr>
              <a:t>Use double-insulated cables and verify voltage drop on long runs.</a:t>
            </a:r>
            <a:endParaRPr lang="en-GB" dirty="0"/>
          </a:p>
        </p:txBody>
      </p:sp>
      <p:pic>
        <p:nvPicPr>
          <p:cNvPr id="8194" name="Picture 2">
            <a:extLst>
              <a:ext uri="{FF2B5EF4-FFF2-40B4-BE49-F238E27FC236}">
                <a16:creationId xmlns:a16="http://schemas.microsoft.com/office/drawing/2014/main" id="{A90EF0C2-CCCA-FBDD-C09F-32C99CEEB7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5390" y="1605553"/>
            <a:ext cx="4134235" cy="41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1063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F7AA0-DDA0-4482-1589-4C0CFF48E5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8DC6052-CD18-1B7B-6C32-DC3833805049}"/>
              </a:ext>
            </a:extLst>
          </p:cNvPr>
          <p:cNvSpPr>
            <a:spLocks noGrp="1"/>
          </p:cNvSpPr>
          <p:nvPr>
            <p:ph type="title"/>
          </p:nvPr>
        </p:nvSpPr>
        <p:spPr>
          <a:xfrm>
            <a:off x="252000" y="959222"/>
            <a:ext cx="11628452" cy="646331"/>
          </a:xfrm>
        </p:spPr>
        <p:txBody>
          <a:bodyPr/>
          <a:lstStyle/>
          <a:p>
            <a:r>
              <a:rPr lang="en-GB" dirty="0"/>
              <a:t>What is a radial circuit?</a:t>
            </a:r>
          </a:p>
        </p:txBody>
      </p:sp>
      <p:sp>
        <p:nvSpPr>
          <p:cNvPr id="4" name="Content Placeholder 3">
            <a:extLst>
              <a:ext uri="{FF2B5EF4-FFF2-40B4-BE49-F238E27FC236}">
                <a16:creationId xmlns:a16="http://schemas.microsoft.com/office/drawing/2014/main" id="{E16492BE-3257-A472-58AA-3271C51FFC89}"/>
              </a:ext>
            </a:extLst>
          </p:cNvPr>
          <p:cNvSpPr>
            <a:spLocks noGrp="1"/>
          </p:cNvSpPr>
          <p:nvPr>
            <p:ph sz="quarter" idx="10"/>
          </p:nvPr>
        </p:nvSpPr>
        <p:spPr/>
        <p:txBody>
          <a:bodyPr/>
          <a:lstStyle/>
          <a:p>
            <a:pPr marL="342900" indent="-342900">
              <a:buFont typeface="Arial" panose="020B0604020202020204" pitchFamily="34" charset="0"/>
              <a:buChar char="•"/>
            </a:pPr>
            <a:r>
              <a:rPr lang="en-GB" i="0" dirty="0">
                <a:effectLst/>
                <a:ea typeface="ＭＳ Ｐゴシック"/>
                <a:cs typeface="Arial"/>
              </a:rPr>
              <a:t>A radial circuit starts at the distribution board and supplies each point in sequence. </a:t>
            </a:r>
          </a:p>
          <a:p>
            <a:pPr marL="342900" indent="-342900">
              <a:buFont typeface="Arial" panose="020B0604020202020204" pitchFamily="34" charset="0"/>
              <a:buChar char="•"/>
            </a:pPr>
            <a:r>
              <a:rPr lang="en-GB" dirty="0">
                <a:ea typeface="ＭＳ Ｐゴシック"/>
                <a:cs typeface="+mn-lt"/>
              </a:rPr>
              <a:t>If</a:t>
            </a:r>
            <a:r>
              <a:rPr lang="en-GB" dirty="0">
                <a:ea typeface="+mn-lt"/>
                <a:cs typeface="+mn-lt"/>
              </a:rPr>
              <a:t> an open circuit occurred in the line or neutral conductors </a:t>
            </a:r>
            <a:r>
              <a:rPr lang="en-GB" i="0" dirty="0">
                <a:effectLst/>
                <a:ea typeface="+mn-lt"/>
                <a:cs typeface="+mn-lt"/>
              </a:rPr>
              <a:t>at one </a:t>
            </a:r>
            <a:r>
              <a:rPr lang="en-GB" dirty="0">
                <a:ea typeface="+mn-lt"/>
                <a:cs typeface="+mn-lt"/>
              </a:rPr>
              <a:t>point, then</a:t>
            </a:r>
            <a:r>
              <a:rPr lang="en-GB" i="0" dirty="0">
                <a:effectLst/>
                <a:ea typeface="+mn-lt"/>
                <a:cs typeface="+mn-lt"/>
              </a:rPr>
              <a:t> power to downstream sockets is lost. </a:t>
            </a:r>
          </a:p>
          <a:p>
            <a:pPr marL="342900" indent="-342900" algn="l">
              <a:buFont typeface="Arial" panose="020B0604020202020204" pitchFamily="34" charset="0"/>
              <a:buChar char="•"/>
            </a:pPr>
            <a:r>
              <a:rPr lang="en-GB" i="0" dirty="0">
                <a:effectLst/>
                <a:cs typeface="Arial"/>
              </a:rPr>
              <a:t>Radial circuits are often used for small socket runs, outdoor supplies or fixed loads.</a:t>
            </a:r>
            <a:endParaRPr lang="en-GB" dirty="0"/>
          </a:p>
        </p:txBody>
      </p:sp>
    </p:spTree>
    <p:extLst>
      <p:ext uri="{BB962C8B-B14F-4D97-AF65-F5344CB8AC3E}">
        <p14:creationId xmlns:p14="http://schemas.microsoft.com/office/powerpoint/2010/main" val="21081207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40BFB-38E3-5475-5742-73A22E4D695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144DD70-5CC2-E0ED-E022-C6A71C2A396E}"/>
              </a:ext>
            </a:extLst>
          </p:cNvPr>
          <p:cNvSpPr>
            <a:spLocks noGrp="1"/>
          </p:cNvSpPr>
          <p:nvPr>
            <p:ph type="title"/>
          </p:nvPr>
        </p:nvSpPr>
        <p:spPr>
          <a:xfrm>
            <a:off x="252000" y="959222"/>
            <a:ext cx="11628452" cy="646331"/>
          </a:xfrm>
        </p:spPr>
        <p:txBody>
          <a:bodyPr/>
          <a:lstStyle/>
          <a:p>
            <a:r>
              <a:rPr lang="en-GB" dirty="0"/>
              <a:t>Understanding the ring-final circuit</a:t>
            </a:r>
          </a:p>
        </p:txBody>
      </p:sp>
      <p:sp>
        <p:nvSpPr>
          <p:cNvPr id="4" name="Content Placeholder 3">
            <a:extLst>
              <a:ext uri="{FF2B5EF4-FFF2-40B4-BE49-F238E27FC236}">
                <a16:creationId xmlns:a16="http://schemas.microsoft.com/office/drawing/2014/main" id="{DD2A1670-05DA-7FB9-B210-B0FE775F31FD}"/>
              </a:ext>
            </a:extLst>
          </p:cNvPr>
          <p:cNvSpPr>
            <a:spLocks noGrp="1"/>
          </p:cNvSpPr>
          <p:nvPr>
            <p:ph sz="quarter" idx="10"/>
          </p:nvPr>
        </p:nvSpPr>
        <p:spPr/>
        <p:txBody>
          <a:bodyPr/>
          <a:lstStyle/>
          <a:p>
            <a:pPr marL="342900" indent="-342900" algn="l">
              <a:buFont typeface="Arial" panose="020B0604020202020204" pitchFamily="34" charset="0"/>
              <a:buChar char="•"/>
            </a:pPr>
            <a:r>
              <a:rPr lang="en-GB" i="0" dirty="0">
                <a:effectLst/>
                <a:latin typeface="Arial"/>
                <a:cs typeface="Arial"/>
              </a:rPr>
              <a:t>Ring-final circuits loop from the consumer unit and return, supplying sockets along the way. </a:t>
            </a:r>
          </a:p>
          <a:p>
            <a:pPr marL="342900" indent="-342900" algn="l">
              <a:buFont typeface="Arial" panose="020B0604020202020204" pitchFamily="34" charset="0"/>
              <a:buChar char="•"/>
            </a:pPr>
            <a:r>
              <a:rPr lang="en-GB" i="0" dirty="0">
                <a:effectLst/>
                <a:latin typeface="Arial"/>
                <a:cs typeface="Arial"/>
              </a:rPr>
              <a:t>They allow current to flow both ways and help reduce voltage drop. </a:t>
            </a:r>
          </a:p>
          <a:p>
            <a:pPr marL="342900" indent="-342900" algn="l">
              <a:buFont typeface="Arial" panose="020B0604020202020204" pitchFamily="34" charset="0"/>
              <a:buChar char="•"/>
            </a:pPr>
            <a:r>
              <a:rPr lang="en-GB" i="0" dirty="0">
                <a:effectLst/>
                <a:latin typeface="Arial"/>
                <a:cs typeface="Arial"/>
              </a:rPr>
              <a:t>Typically protected by a 32 A MCB and wired in 2.5 mm² twin and earth. </a:t>
            </a:r>
          </a:p>
          <a:p>
            <a:pPr marL="342900" indent="-342900" algn="l">
              <a:buFont typeface="Arial" panose="020B0604020202020204" pitchFamily="34" charset="0"/>
              <a:buChar char="•"/>
            </a:pPr>
            <a:r>
              <a:rPr lang="en-GB" i="0" dirty="0">
                <a:effectLst/>
                <a:latin typeface="Arial"/>
                <a:cs typeface="Arial"/>
              </a:rPr>
              <a:t>These circuits must meet </a:t>
            </a:r>
            <a:r>
              <a:rPr lang="en-GB" b="1" i="0" dirty="0">
                <a:effectLst/>
                <a:latin typeface="Arial"/>
                <a:cs typeface="Arial"/>
              </a:rPr>
              <a:t>Reg. 433.1.1</a:t>
            </a:r>
            <a:r>
              <a:rPr lang="en-GB" i="0" dirty="0">
                <a:effectLst/>
                <a:latin typeface="Arial"/>
                <a:cs typeface="Arial"/>
              </a:rPr>
              <a:t>, especially if they supply fixed equipment over 2 kW.</a:t>
            </a:r>
            <a:endParaRPr lang="en-GB" dirty="0"/>
          </a:p>
        </p:txBody>
      </p:sp>
    </p:spTree>
    <p:extLst>
      <p:ext uri="{BB962C8B-B14F-4D97-AF65-F5344CB8AC3E}">
        <p14:creationId xmlns:p14="http://schemas.microsoft.com/office/powerpoint/2010/main" val="649086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B311C-240C-3CFA-C4A8-18E33EC4440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D0DB68-5F31-072C-8603-9CB51500D8CE}"/>
              </a:ext>
            </a:extLst>
          </p:cNvPr>
          <p:cNvSpPr>
            <a:spLocks noGrp="1"/>
          </p:cNvSpPr>
          <p:nvPr>
            <p:ph type="title"/>
          </p:nvPr>
        </p:nvSpPr>
        <p:spPr>
          <a:xfrm>
            <a:off x="252000" y="959222"/>
            <a:ext cx="11628452" cy="646331"/>
          </a:xfrm>
        </p:spPr>
        <p:txBody>
          <a:bodyPr/>
          <a:lstStyle/>
          <a:p>
            <a:r>
              <a:rPr lang="en-GB" dirty="0"/>
              <a:t>Ring-final versus radial</a:t>
            </a:r>
          </a:p>
        </p:txBody>
      </p:sp>
      <p:sp>
        <p:nvSpPr>
          <p:cNvPr id="4" name="Content Placeholder 3">
            <a:extLst>
              <a:ext uri="{FF2B5EF4-FFF2-40B4-BE49-F238E27FC236}">
                <a16:creationId xmlns:a16="http://schemas.microsoft.com/office/drawing/2014/main" id="{584E9037-9DFC-DCE5-0E1B-DC895AD67D4A}"/>
              </a:ext>
            </a:extLst>
          </p:cNvPr>
          <p:cNvSpPr>
            <a:spLocks noGrp="1"/>
          </p:cNvSpPr>
          <p:nvPr>
            <p:ph sz="quarter" idx="10"/>
          </p:nvPr>
        </p:nvSpPr>
        <p:spPr>
          <a:xfrm>
            <a:off x="359999" y="1800000"/>
            <a:ext cx="11270025" cy="3672113"/>
          </a:xfrm>
        </p:spPr>
        <p:txBody>
          <a:bodyPr numCol="2"/>
          <a:lstStyle/>
          <a:p>
            <a:pPr algn="l"/>
            <a:r>
              <a:rPr lang="en-GB" b="1" i="0" dirty="0">
                <a:effectLst/>
                <a:latin typeface="Arial"/>
                <a:cs typeface="Arial"/>
              </a:rPr>
              <a:t>Ring-final</a:t>
            </a:r>
          </a:p>
          <a:p>
            <a:pPr marL="342900" indent="-342900">
              <a:buFont typeface="Arial" panose="020B0604020202020204" pitchFamily="34" charset="0"/>
              <a:buChar char="•"/>
            </a:pPr>
            <a:r>
              <a:rPr lang="en-GB" dirty="0">
                <a:ea typeface="+mn-lt"/>
                <a:cs typeface="+mn-lt"/>
              </a:rPr>
              <a:t>Used in UK </a:t>
            </a:r>
            <a:r>
              <a:rPr lang="en-GB" i="0" dirty="0">
                <a:effectLst/>
                <a:ea typeface="+mn-lt"/>
                <a:cs typeface="+mn-lt"/>
              </a:rPr>
              <a:t>domestic socket </a:t>
            </a:r>
            <a:r>
              <a:rPr lang="en-GB" dirty="0">
                <a:ea typeface="+mn-lt"/>
                <a:cs typeface="+mn-lt"/>
              </a:rPr>
              <a:t>outlet </a:t>
            </a:r>
            <a:r>
              <a:rPr lang="en-GB" i="0" dirty="0">
                <a:effectLst/>
                <a:ea typeface="+mn-lt"/>
                <a:cs typeface="+mn-lt"/>
              </a:rPr>
              <a:t>circuits</a:t>
            </a:r>
            <a:r>
              <a:rPr lang="en-GB" dirty="0">
                <a:ea typeface="+mn-lt"/>
                <a:cs typeface="+mn-lt"/>
              </a:rPr>
              <a:t>.</a:t>
            </a:r>
            <a:endParaRPr lang="en-GB" i="0" dirty="0">
              <a:effectLst/>
              <a:ea typeface="+mn-lt"/>
              <a:cs typeface="+mn-lt"/>
            </a:endParaRPr>
          </a:p>
          <a:p>
            <a:pPr marL="342900" indent="-342900">
              <a:buFont typeface="Arial" panose="020B0604020202020204" pitchFamily="34" charset="0"/>
              <a:buChar char="•"/>
            </a:pPr>
            <a:r>
              <a:rPr lang="en-GB" i="0" dirty="0">
                <a:effectLst/>
                <a:ea typeface="+mn-lt"/>
                <a:cs typeface="+mn-lt"/>
              </a:rPr>
              <a:t>Shares </a:t>
            </a:r>
            <a:r>
              <a:rPr lang="en-GB" dirty="0">
                <a:ea typeface="+mn-lt"/>
                <a:cs typeface="+mn-lt"/>
              </a:rPr>
              <a:t>the </a:t>
            </a:r>
            <a:r>
              <a:rPr lang="en-GB" i="0" dirty="0">
                <a:effectLst/>
                <a:ea typeface="+mn-lt"/>
                <a:cs typeface="+mn-lt"/>
              </a:rPr>
              <a:t>load </a:t>
            </a:r>
            <a:r>
              <a:rPr lang="en-GB" dirty="0">
                <a:ea typeface="+mn-lt"/>
                <a:cs typeface="+mn-lt"/>
              </a:rPr>
              <a:t>current in </a:t>
            </a:r>
            <a:br>
              <a:rPr lang="en-GB" dirty="0">
                <a:ea typeface="+mn-lt"/>
                <a:cs typeface="+mn-lt"/>
              </a:rPr>
            </a:br>
            <a:r>
              <a:rPr lang="en-GB" dirty="0">
                <a:ea typeface="+mn-lt"/>
                <a:cs typeface="+mn-lt"/>
              </a:rPr>
              <a:t>both directions of the ring</a:t>
            </a:r>
            <a:r>
              <a:rPr lang="en-GB" i="0" dirty="0">
                <a:effectLst/>
                <a:ea typeface="+mn-lt"/>
                <a:cs typeface="+mn-lt"/>
              </a:rPr>
              <a:t>.</a:t>
            </a:r>
          </a:p>
          <a:p>
            <a:pPr marL="342900" indent="-342900">
              <a:buFont typeface="Arial" panose="020B0604020202020204" pitchFamily="34" charset="0"/>
              <a:buChar char="•"/>
            </a:pPr>
            <a:r>
              <a:rPr lang="en-GB" dirty="0">
                <a:ea typeface="+mn-lt"/>
                <a:cs typeface="+mn-lt"/>
              </a:rPr>
              <a:t>Larger floor area can be served.</a:t>
            </a:r>
            <a:endParaRPr lang="en-GB" i="0" dirty="0">
              <a:effectLst/>
              <a:ea typeface="+mn-lt"/>
              <a:cs typeface="+mn-lt"/>
            </a:endParaRPr>
          </a:p>
          <a:p>
            <a:pPr algn="l"/>
            <a:endParaRPr lang="en-GB" i="0" dirty="0">
              <a:effectLst/>
              <a:latin typeface="Arial"/>
              <a:cs typeface="Arial"/>
            </a:endParaRPr>
          </a:p>
          <a:p>
            <a:pPr algn="l"/>
            <a:r>
              <a:rPr lang="en-GB" b="1" i="0" dirty="0">
                <a:effectLst/>
                <a:latin typeface="Arial"/>
                <a:cs typeface="Arial"/>
              </a:rPr>
              <a:t>Radial</a:t>
            </a:r>
          </a:p>
          <a:p>
            <a:pPr marL="342900" indent="-342900" algn="l">
              <a:buFont typeface="Arial" panose="020B0604020202020204" pitchFamily="34" charset="0"/>
              <a:buChar char="•"/>
            </a:pPr>
            <a:r>
              <a:rPr lang="en-GB" i="0" dirty="0">
                <a:effectLst/>
                <a:latin typeface="Arial"/>
                <a:cs typeface="Arial"/>
              </a:rPr>
              <a:t>Simpler layout.</a:t>
            </a:r>
          </a:p>
          <a:p>
            <a:pPr marL="342900" indent="-342900" algn="l">
              <a:buFont typeface="Arial" panose="020B0604020202020204" pitchFamily="34" charset="0"/>
              <a:buChar char="•"/>
            </a:pPr>
            <a:r>
              <a:rPr lang="en-GB" i="0" dirty="0">
                <a:effectLst/>
                <a:latin typeface="Arial"/>
                <a:cs typeface="Arial"/>
              </a:rPr>
              <a:t>Easier to extend.</a:t>
            </a:r>
          </a:p>
          <a:p>
            <a:pPr marL="342900" indent="-342900" algn="l">
              <a:buFont typeface="Arial" panose="020B0604020202020204" pitchFamily="34" charset="0"/>
              <a:buChar char="•"/>
            </a:pPr>
            <a:r>
              <a:rPr lang="en-GB" i="0" dirty="0">
                <a:effectLst/>
                <a:latin typeface="Arial"/>
                <a:cs typeface="Arial"/>
              </a:rPr>
              <a:t>Suits dedicated equipment like cookers or immersion heaters.</a:t>
            </a:r>
            <a:endParaRPr lang="en-GB" dirty="0"/>
          </a:p>
        </p:txBody>
      </p:sp>
    </p:spTree>
    <p:extLst>
      <p:ext uri="{BB962C8B-B14F-4D97-AF65-F5344CB8AC3E}">
        <p14:creationId xmlns:p14="http://schemas.microsoft.com/office/powerpoint/2010/main" val="19051975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418A8-9E73-33C5-A57D-3D3617D4CCD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7F6480-32B3-FCFE-4011-8F3C947CEF53}"/>
              </a:ext>
            </a:extLst>
          </p:cNvPr>
          <p:cNvSpPr>
            <a:spLocks noGrp="1"/>
          </p:cNvSpPr>
          <p:nvPr>
            <p:ph type="title"/>
          </p:nvPr>
        </p:nvSpPr>
        <p:spPr>
          <a:xfrm>
            <a:off x="252000" y="959222"/>
            <a:ext cx="11628452" cy="646331"/>
          </a:xfrm>
        </p:spPr>
        <p:txBody>
          <a:bodyPr/>
          <a:lstStyle/>
          <a:p>
            <a:r>
              <a:rPr lang="en-GB" dirty="0"/>
              <a:t>Lighting circuit design</a:t>
            </a:r>
          </a:p>
        </p:txBody>
      </p:sp>
      <p:sp>
        <p:nvSpPr>
          <p:cNvPr id="4" name="Content Placeholder 3">
            <a:extLst>
              <a:ext uri="{FF2B5EF4-FFF2-40B4-BE49-F238E27FC236}">
                <a16:creationId xmlns:a16="http://schemas.microsoft.com/office/drawing/2014/main" id="{87E057B3-A7C4-5D15-D933-2DA0D10DED58}"/>
              </a:ext>
            </a:extLst>
          </p:cNvPr>
          <p:cNvSpPr>
            <a:spLocks noGrp="1"/>
          </p:cNvSpPr>
          <p:nvPr>
            <p:ph sz="quarter" idx="10"/>
          </p:nvPr>
        </p:nvSpPr>
        <p:spPr>
          <a:xfrm>
            <a:off x="359999" y="1800000"/>
            <a:ext cx="10340951" cy="4140000"/>
          </a:xfrm>
        </p:spPr>
        <p:txBody>
          <a:bodyPr/>
          <a:lstStyle/>
          <a:p>
            <a:pPr algn="l"/>
            <a:r>
              <a:rPr lang="en-GB" i="0" dirty="0">
                <a:effectLst/>
                <a:latin typeface="Arial"/>
                <a:cs typeface="Arial"/>
              </a:rPr>
              <a:t>Lighting circuits are usually radial in form and rated at 6 A. Two main arrangements are used.</a:t>
            </a:r>
          </a:p>
          <a:p>
            <a:r>
              <a:rPr lang="en-GB" b="1" dirty="0">
                <a:ea typeface="ＭＳ Ｐゴシック"/>
                <a:cs typeface="Arial"/>
              </a:rPr>
              <a:t>1. Loop-in</a:t>
            </a:r>
            <a:r>
              <a:rPr lang="en-GB" dirty="0">
                <a:ea typeface="ＭＳ Ｐゴシック"/>
                <a:cs typeface="Arial"/>
              </a:rPr>
              <a:t>: All connections made at ceiling roses, with switch lines down to switches.</a:t>
            </a:r>
          </a:p>
          <a:p>
            <a:r>
              <a:rPr lang="en-GB" b="1" dirty="0">
                <a:ea typeface="ＭＳ Ｐゴシック"/>
                <a:cs typeface="Arial"/>
              </a:rPr>
              <a:t>2. Switch fed</a:t>
            </a:r>
            <a:r>
              <a:rPr lang="en-GB" dirty="0">
                <a:ea typeface="ＭＳ Ｐゴシック"/>
                <a:cs typeface="Arial"/>
              </a:rPr>
              <a:t>: Connections made at the light switch, with a switch line taken up to the light.</a:t>
            </a:r>
            <a:endParaRPr lang="en-GB" i="0" dirty="0">
              <a:effectLst/>
              <a:latin typeface="Arial"/>
              <a:ea typeface="ＭＳ Ｐゴシック"/>
              <a:cs typeface="Arial"/>
            </a:endParaRPr>
          </a:p>
          <a:p>
            <a:r>
              <a:rPr lang="en-GB" i="0" dirty="0">
                <a:effectLst/>
                <a:latin typeface="Arial"/>
                <a:cs typeface="Arial"/>
              </a:rPr>
              <a:t>Lighting conductors are often 1.0 or 1.5 mm² with a minimum of </a:t>
            </a:r>
            <a:r>
              <a:rPr lang="en-GB" dirty="0">
                <a:cs typeface="Arial"/>
              </a:rPr>
              <a:t>1 mm²</a:t>
            </a:r>
            <a:r>
              <a:rPr lang="en-GB" i="0" dirty="0">
                <a:effectLst/>
                <a:latin typeface="Arial"/>
                <a:cs typeface="Arial"/>
              </a:rPr>
              <a:t>.</a:t>
            </a:r>
            <a:endParaRPr lang="en-GB" dirty="0"/>
          </a:p>
        </p:txBody>
      </p:sp>
    </p:spTree>
    <p:extLst>
      <p:ext uri="{BB962C8B-B14F-4D97-AF65-F5344CB8AC3E}">
        <p14:creationId xmlns:p14="http://schemas.microsoft.com/office/powerpoint/2010/main" val="1549666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79E0-3981-1FAE-8DEB-AE2FA229FF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FC1AFE9-589E-A87C-79F1-38D8DA51CDC8}"/>
              </a:ext>
            </a:extLst>
          </p:cNvPr>
          <p:cNvSpPr>
            <a:spLocks noGrp="1"/>
          </p:cNvSpPr>
          <p:nvPr>
            <p:ph type="title"/>
          </p:nvPr>
        </p:nvSpPr>
        <p:spPr>
          <a:xfrm>
            <a:off x="252000" y="959222"/>
            <a:ext cx="11628452" cy="646331"/>
          </a:xfrm>
        </p:spPr>
        <p:txBody>
          <a:bodyPr/>
          <a:lstStyle/>
          <a:p>
            <a:r>
              <a:rPr lang="en-GB" dirty="0"/>
              <a:t>1. Three-plate loop-in method</a:t>
            </a:r>
          </a:p>
        </p:txBody>
      </p:sp>
      <p:sp>
        <p:nvSpPr>
          <p:cNvPr id="4" name="Content Placeholder 3">
            <a:extLst>
              <a:ext uri="{FF2B5EF4-FFF2-40B4-BE49-F238E27FC236}">
                <a16:creationId xmlns:a16="http://schemas.microsoft.com/office/drawing/2014/main" id="{1CD7B8DD-C1CB-436D-F07D-DD8B55A808F1}"/>
              </a:ext>
            </a:extLst>
          </p:cNvPr>
          <p:cNvSpPr>
            <a:spLocks noGrp="1"/>
          </p:cNvSpPr>
          <p:nvPr>
            <p:ph sz="quarter" idx="10"/>
          </p:nvPr>
        </p:nvSpPr>
        <p:spPr>
          <a:xfrm>
            <a:off x="359999" y="1800000"/>
            <a:ext cx="8240661" cy="4140000"/>
          </a:xfrm>
        </p:spPr>
        <p:txBody>
          <a:bodyPr/>
          <a:lstStyle/>
          <a:p>
            <a:pPr marL="342900" indent="-342900" algn="l">
              <a:buFont typeface="Arial" panose="020B0604020202020204" pitchFamily="34" charset="0"/>
              <a:buChar char="•"/>
            </a:pPr>
            <a:r>
              <a:rPr lang="en-GB" i="0" dirty="0">
                <a:effectLst/>
                <a:latin typeface="Arial"/>
                <a:cs typeface="Arial"/>
              </a:rPr>
              <a:t>The three-plate method is common in domestic lighting. </a:t>
            </a:r>
          </a:p>
          <a:p>
            <a:pPr marL="342900" indent="-342900" algn="l">
              <a:buFont typeface="Arial" panose="020B0604020202020204" pitchFamily="34" charset="0"/>
              <a:buChar char="•"/>
            </a:pPr>
            <a:r>
              <a:rPr lang="en-GB" dirty="0">
                <a:latin typeface="Arial"/>
                <a:cs typeface="Arial"/>
              </a:rPr>
              <a:t>L</a:t>
            </a:r>
            <a:r>
              <a:rPr lang="en-GB" i="0" dirty="0">
                <a:effectLst/>
                <a:latin typeface="Arial"/>
                <a:cs typeface="Arial"/>
              </a:rPr>
              <a:t>ine, neutral and CPC conductors are looped at the ceiling rose, with switch wires going dow</a:t>
            </a:r>
            <a:r>
              <a:rPr lang="en-GB" dirty="0">
                <a:latin typeface="Arial"/>
                <a:cs typeface="Arial"/>
              </a:rPr>
              <a:t>n to switches.</a:t>
            </a:r>
            <a:endParaRPr lang="en-GB" i="0" dirty="0">
              <a:effectLst/>
              <a:latin typeface="Arial"/>
              <a:cs typeface="Arial"/>
            </a:endParaRPr>
          </a:p>
          <a:p>
            <a:pPr marL="342900" indent="-342900" algn="l">
              <a:buFont typeface="Arial" panose="020B0604020202020204" pitchFamily="34" charset="0"/>
              <a:buChar char="•"/>
            </a:pPr>
            <a:r>
              <a:rPr lang="en-GB" i="0" dirty="0">
                <a:effectLst/>
                <a:latin typeface="Arial"/>
                <a:cs typeface="Arial"/>
              </a:rPr>
              <a:t>This eliminates the need for separate junction boxes. </a:t>
            </a:r>
            <a:endParaRPr lang="en-GB" dirty="0"/>
          </a:p>
        </p:txBody>
      </p:sp>
    </p:spTree>
    <p:extLst>
      <p:ext uri="{BB962C8B-B14F-4D97-AF65-F5344CB8AC3E}">
        <p14:creationId xmlns:p14="http://schemas.microsoft.com/office/powerpoint/2010/main" val="417895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b="0" i="0" dirty="0">
                <a:solidFill>
                  <a:srgbClr val="111111"/>
                </a:solidFill>
                <a:effectLst/>
                <a:latin typeface="Arial" panose="020B0604020202020204" pitchFamily="34" charset="0"/>
                <a:cs typeface="Arial" panose="020B0604020202020204" pitchFamily="34" charset="0"/>
              </a:rPr>
              <a:t>Which cable type do you think is used the most in UK homes, and why?</a:t>
            </a:r>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52683-7D74-C649-792F-ED730B13075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D084A7D-15D1-57F4-A8E3-FA40BDA4790B}"/>
              </a:ext>
            </a:extLst>
          </p:cNvPr>
          <p:cNvSpPr>
            <a:spLocks noGrp="1"/>
          </p:cNvSpPr>
          <p:nvPr>
            <p:ph type="title"/>
          </p:nvPr>
        </p:nvSpPr>
        <p:spPr>
          <a:xfrm>
            <a:off x="252000" y="959222"/>
            <a:ext cx="11628452" cy="646331"/>
          </a:xfrm>
        </p:spPr>
        <p:txBody>
          <a:bodyPr/>
          <a:lstStyle/>
          <a:p>
            <a:r>
              <a:rPr lang="en-GB" dirty="0"/>
              <a:t>2. Switch-fed method</a:t>
            </a:r>
          </a:p>
        </p:txBody>
      </p:sp>
      <p:sp>
        <p:nvSpPr>
          <p:cNvPr id="4" name="Content Placeholder 3">
            <a:extLst>
              <a:ext uri="{FF2B5EF4-FFF2-40B4-BE49-F238E27FC236}">
                <a16:creationId xmlns:a16="http://schemas.microsoft.com/office/drawing/2014/main" id="{BD460986-0A3D-E887-51E2-01FB608E52B6}"/>
              </a:ext>
            </a:extLst>
          </p:cNvPr>
          <p:cNvSpPr>
            <a:spLocks noGrp="1"/>
          </p:cNvSpPr>
          <p:nvPr>
            <p:ph sz="quarter" idx="10"/>
          </p:nvPr>
        </p:nvSpPr>
        <p:spPr>
          <a:xfrm>
            <a:off x="359999" y="1800000"/>
            <a:ext cx="8386436" cy="4140000"/>
          </a:xfrm>
        </p:spPr>
        <p:txBody>
          <a:bodyPr/>
          <a:lstStyle/>
          <a:p>
            <a:pPr marL="342900" indent="-342900" algn="l">
              <a:buFont typeface="Arial" panose="020B0604020202020204" pitchFamily="34" charset="0"/>
              <a:buChar char="•"/>
            </a:pPr>
            <a:r>
              <a:rPr lang="en-GB" dirty="0">
                <a:latin typeface="Arial"/>
                <a:cs typeface="Arial"/>
              </a:rPr>
              <a:t>T</a:t>
            </a:r>
            <a:r>
              <a:rPr lang="en-GB" i="0" dirty="0">
                <a:effectLst/>
                <a:latin typeface="Arial"/>
                <a:cs typeface="Arial"/>
              </a:rPr>
              <a:t>he conductors </a:t>
            </a:r>
            <a:r>
              <a:rPr lang="en-GB" dirty="0">
                <a:latin typeface="Arial"/>
                <a:cs typeface="Arial"/>
              </a:rPr>
              <a:t>are</a:t>
            </a:r>
            <a:r>
              <a:rPr lang="en-GB" i="0" dirty="0">
                <a:effectLst/>
                <a:latin typeface="Arial"/>
                <a:cs typeface="Arial"/>
              </a:rPr>
              <a:t> fed to the switch first, before continuing to the light fitting.</a:t>
            </a:r>
          </a:p>
          <a:p>
            <a:pPr marL="342900" indent="-342900" algn="l">
              <a:buFont typeface="Arial" panose="020B0604020202020204" pitchFamily="34" charset="0"/>
              <a:buChar char="•"/>
            </a:pPr>
            <a:r>
              <a:rPr lang="en-GB" i="0" dirty="0">
                <a:effectLst/>
                <a:latin typeface="Arial"/>
                <a:cs typeface="Arial"/>
              </a:rPr>
              <a:t>Neutral and CPC conductors terminated at the switch and connect directly at the light.</a:t>
            </a:r>
          </a:p>
          <a:p>
            <a:pPr marL="342900" indent="-342900" algn="l">
              <a:buFont typeface="Arial" panose="020B0604020202020204" pitchFamily="34" charset="0"/>
              <a:buChar char="•"/>
            </a:pPr>
            <a:r>
              <a:rPr lang="en-GB" i="0" dirty="0">
                <a:effectLst/>
                <a:latin typeface="Arial"/>
                <a:cs typeface="Arial"/>
              </a:rPr>
              <a:t>This method is often used when switches are easier to access than ceiling roses, or multiple lights are used, such as spotlights.</a:t>
            </a:r>
            <a:endParaRPr lang="en-GB" dirty="0"/>
          </a:p>
        </p:txBody>
      </p:sp>
    </p:spTree>
    <p:extLst>
      <p:ext uri="{BB962C8B-B14F-4D97-AF65-F5344CB8AC3E}">
        <p14:creationId xmlns:p14="http://schemas.microsoft.com/office/powerpoint/2010/main" val="342229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D276F-1789-D926-86DB-29351BB4523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28E2A36-9AF2-B48D-210B-9EC109786F94}"/>
              </a:ext>
            </a:extLst>
          </p:cNvPr>
          <p:cNvSpPr>
            <a:spLocks noGrp="1"/>
          </p:cNvSpPr>
          <p:nvPr>
            <p:ph type="title"/>
          </p:nvPr>
        </p:nvSpPr>
        <p:spPr>
          <a:xfrm>
            <a:off x="252000" y="959222"/>
            <a:ext cx="11628452" cy="646331"/>
          </a:xfrm>
        </p:spPr>
        <p:txBody>
          <a:bodyPr/>
          <a:lstStyle/>
          <a:p>
            <a:r>
              <a:rPr lang="en-GB" dirty="0"/>
              <a:t>Auxiliary and control wiring</a:t>
            </a:r>
          </a:p>
        </p:txBody>
      </p:sp>
      <p:sp>
        <p:nvSpPr>
          <p:cNvPr id="4" name="Content Placeholder 3">
            <a:extLst>
              <a:ext uri="{FF2B5EF4-FFF2-40B4-BE49-F238E27FC236}">
                <a16:creationId xmlns:a16="http://schemas.microsoft.com/office/drawing/2014/main" id="{9A8584B1-22E5-DBB0-0411-CF607E392B2D}"/>
              </a:ext>
            </a:extLst>
          </p:cNvPr>
          <p:cNvSpPr>
            <a:spLocks noGrp="1"/>
          </p:cNvSpPr>
          <p:nvPr>
            <p:ph sz="quarter" idx="10"/>
          </p:nvPr>
        </p:nvSpPr>
        <p:spPr>
          <a:xfrm>
            <a:off x="360000" y="1800000"/>
            <a:ext cx="8659822" cy="4140000"/>
          </a:xfrm>
        </p:spPr>
        <p:txBody>
          <a:bodyPr/>
          <a:lstStyle/>
          <a:p>
            <a:pPr marL="342900" indent="-342900" algn="l">
              <a:buFont typeface="Arial" panose="020B0604020202020204" pitchFamily="34" charset="0"/>
              <a:buChar char="•"/>
            </a:pPr>
            <a:r>
              <a:rPr lang="en-GB" i="0" dirty="0">
                <a:effectLst/>
                <a:latin typeface="Arial"/>
                <a:cs typeface="Arial"/>
              </a:rPr>
              <a:t>Auxiliary circuits are used for switching, timing, signalling or control. </a:t>
            </a:r>
          </a:p>
          <a:p>
            <a:pPr marL="342900" indent="-342900" algn="l">
              <a:buFont typeface="Arial" panose="020B0604020202020204" pitchFamily="34" charset="0"/>
              <a:buChar char="•"/>
            </a:pPr>
            <a:r>
              <a:rPr lang="en-GB" i="0" dirty="0">
                <a:effectLst/>
                <a:latin typeface="Arial"/>
                <a:cs typeface="Arial"/>
              </a:rPr>
              <a:t>Examples include contactor coils, fire alarm interfaces, or BMS control.</a:t>
            </a:r>
          </a:p>
          <a:p>
            <a:pPr marL="342900" indent="-342900" algn="l">
              <a:buFont typeface="Arial" panose="020B0604020202020204" pitchFamily="34" charset="0"/>
              <a:buChar char="•"/>
            </a:pPr>
            <a:r>
              <a:rPr lang="en-GB" i="0" dirty="0">
                <a:effectLst/>
                <a:latin typeface="Arial"/>
                <a:cs typeface="Arial"/>
              </a:rPr>
              <a:t>These are usually ELV or control-voltage and must be separated from power cables unless they're rated for mixed use (Reg. 528.). </a:t>
            </a:r>
          </a:p>
          <a:p>
            <a:pPr marL="342900" indent="-342900" algn="l">
              <a:buFont typeface="Arial" panose="020B0604020202020204" pitchFamily="34" charset="0"/>
              <a:buChar char="•"/>
            </a:pPr>
            <a:r>
              <a:rPr lang="en-GB" i="0" dirty="0">
                <a:effectLst/>
                <a:latin typeface="Arial"/>
                <a:cs typeface="Arial"/>
              </a:rPr>
              <a:t>When used in containment, segregation is essential.</a:t>
            </a:r>
            <a:endParaRPr lang="en-GB" dirty="0"/>
          </a:p>
        </p:txBody>
      </p:sp>
    </p:spTree>
    <p:extLst>
      <p:ext uri="{BB962C8B-B14F-4D97-AF65-F5344CB8AC3E}">
        <p14:creationId xmlns:p14="http://schemas.microsoft.com/office/powerpoint/2010/main" val="291724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CD5EB-8853-AA3F-A956-6AF4620AA30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4351D23-D53D-7B54-5FA0-DA574885AEC4}"/>
              </a:ext>
            </a:extLst>
          </p:cNvPr>
          <p:cNvSpPr>
            <a:spLocks noGrp="1"/>
          </p:cNvSpPr>
          <p:nvPr>
            <p:ph type="title"/>
          </p:nvPr>
        </p:nvSpPr>
        <p:spPr>
          <a:xfrm>
            <a:off x="252000" y="959222"/>
            <a:ext cx="11628452" cy="646331"/>
          </a:xfrm>
        </p:spPr>
        <p:txBody>
          <a:bodyPr/>
          <a:lstStyle/>
          <a:p>
            <a:r>
              <a:rPr lang="en-GB" dirty="0"/>
              <a:t>Emergency and safety systems wiring</a:t>
            </a:r>
          </a:p>
        </p:txBody>
      </p:sp>
      <p:sp>
        <p:nvSpPr>
          <p:cNvPr id="4" name="Content Placeholder 3">
            <a:extLst>
              <a:ext uri="{FF2B5EF4-FFF2-40B4-BE49-F238E27FC236}">
                <a16:creationId xmlns:a16="http://schemas.microsoft.com/office/drawing/2014/main" id="{4933DED2-0A91-1254-5435-3A21978812C9}"/>
              </a:ext>
            </a:extLst>
          </p:cNvPr>
          <p:cNvSpPr>
            <a:spLocks noGrp="1"/>
          </p:cNvSpPr>
          <p:nvPr>
            <p:ph sz="quarter" idx="10"/>
          </p:nvPr>
        </p:nvSpPr>
        <p:spPr>
          <a:xfrm>
            <a:off x="360000" y="1800000"/>
            <a:ext cx="9632139" cy="4140000"/>
          </a:xfrm>
        </p:spPr>
        <p:txBody>
          <a:bodyPr/>
          <a:lstStyle/>
          <a:p>
            <a:pPr marL="342900" indent="-342900" algn="l">
              <a:buFont typeface="Arial" panose="020B0604020202020204" pitchFamily="34" charset="0"/>
              <a:buChar char="•"/>
            </a:pPr>
            <a:r>
              <a:rPr lang="en-GB" i="0" dirty="0">
                <a:effectLst/>
                <a:latin typeface="Arial"/>
                <a:cs typeface="Arial"/>
              </a:rPr>
              <a:t>Wiring for fire alarms, emergency lighting and smoke vents must remain operational during a fire. </a:t>
            </a:r>
          </a:p>
          <a:p>
            <a:pPr marL="342900" indent="-342900" algn="l">
              <a:buFont typeface="Arial" panose="020B0604020202020204" pitchFamily="34" charset="0"/>
              <a:buChar char="•"/>
            </a:pPr>
            <a:r>
              <a:rPr lang="en-GB" i="0" dirty="0">
                <a:effectLst/>
                <a:latin typeface="Arial"/>
                <a:cs typeface="Arial"/>
              </a:rPr>
              <a:t>Use fire-resistant cable (e.g. FP200 or MICC) that complies with BS EN 50200 or BS 7629-1. </a:t>
            </a:r>
          </a:p>
          <a:p>
            <a:pPr marL="342900" indent="-342900" algn="l">
              <a:buFont typeface="Arial" panose="020B0604020202020204" pitchFamily="34" charset="0"/>
              <a:buChar char="•"/>
            </a:pPr>
            <a:r>
              <a:rPr lang="en-GB" i="0" dirty="0">
                <a:effectLst/>
                <a:latin typeface="Arial"/>
                <a:cs typeface="Arial"/>
              </a:rPr>
              <a:t>Fixings must withstand heat; plastic clips are not acceptable (</a:t>
            </a:r>
            <a:r>
              <a:rPr lang="en-GB" b="1" i="0" dirty="0">
                <a:effectLst/>
                <a:latin typeface="Arial"/>
                <a:cs typeface="Arial"/>
              </a:rPr>
              <a:t>Reg. 521.10.202</a:t>
            </a:r>
            <a:r>
              <a:rPr lang="en-GB" i="0" dirty="0">
                <a:effectLst/>
                <a:latin typeface="Arial"/>
                <a:cs typeface="Arial"/>
              </a:rPr>
              <a:t>). </a:t>
            </a:r>
          </a:p>
          <a:p>
            <a:pPr marL="342900" indent="-342900" algn="l">
              <a:buFont typeface="Arial" panose="020B0604020202020204" pitchFamily="34" charset="0"/>
              <a:buChar char="•"/>
            </a:pPr>
            <a:r>
              <a:rPr lang="en-GB" i="0" dirty="0">
                <a:effectLst/>
                <a:latin typeface="Arial"/>
                <a:cs typeface="Arial"/>
              </a:rPr>
              <a:t>These circuits must also be clearly labelled and segregated from other services.</a:t>
            </a:r>
            <a:endParaRPr lang="en-GB" dirty="0"/>
          </a:p>
        </p:txBody>
      </p:sp>
    </p:spTree>
    <p:extLst>
      <p:ext uri="{BB962C8B-B14F-4D97-AF65-F5344CB8AC3E}">
        <p14:creationId xmlns:p14="http://schemas.microsoft.com/office/powerpoint/2010/main" val="194749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92687-BA94-03B8-6DAB-EA84BBCD853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3C84B6C-10F9-1B11-EACA-DB75ED088326}"/>
              </a:ext>
            </a:extLst>
          </p:cNvPr>
          <p:cNvSpPr>
            <a:spLocks noGrp="1"/>
          </p:cNvSpPr>
          <p:nvPr>
            <p:ph type="title"/>
          </p:nvPr>
        </p:nvSpPr>
        <p:spPr>
          <a:xfrm>
            <a:off x="252000" y="959222"/>
            <a:ext cx="11628452" cy="646331"/>
          </a:xfrm>
        </p:spPr>
        <p:txBody>
          <a:bodyPr/>
          <a:lstStyle/>
          <a:p>
            <a:r>
              <a:rPr lang="en-GB" dirty="0"/>
              <a:t>Supporting and fixing wiring systems</a:t>
            </a:r>
          </a:p>
        </p:txBody>
      </p:sp>
      <p:sp>
        <p:nvSpPr>
          <p:cNvPr id="4" name="Content Placeholder 3">
            <a:extLst>
              <a:ext uri="{FF2B5EF4-FFF2-40B4-BE49-F238E27FC236}">
                <a16:creationId xmlns:a16="http://schemas.microsoft.com/office/drawing/2014/main" id="{64704A4C-A0F4-A8F5-2773-28BA1D2B390E}"/>
              </a:ext>
            </a:extLst>
          </p:cNvPr>
          <p:cNvSpPr>
            <a:spLocks noGrp="1"/>
          </p:cNvSpPr>
          <p:nvPr>
            <p:ph sz="quarter" idx="10"/>
          </p:nvPr>
        </p:nvSpPr>
        <p:spPr>
          <a:xfrm>
            <a:off x="360000" y="1800000"/>
            <a:ext cx="6380769" cy="4140000"/>
          </a:xfrm>
        </p:spPr>
        <p:txBody>
          <a:bodyPr/>
          <a:lstStyle/>
          <a:p>
            <a:pPr algn="l"/>
            <a:r>
              <a:rPr lang="en-GB" i="0" dirty="0">
                <a:effectLst/>
                <a:latin typeface="Arial"/>
                <a:cs typeface="Arial"/>
              </a:rPr>
              <a:t>Cables must be securely supported and fixed to prevent strain and damage. </a:t>
            </a:r>
          </a:p>
          <a:p>
            <a:pPr algn="l"/>
            <a:r>
              <a:rPr lang="en-GB" i="0" dirty="0">
                <a:effectLst/>
                <a:latin typeface="Arial"/>
                <a:cs typeface="Arial"/>
              </a:rPr>
              <a:t>Fixing spacing depends on cable type and orientation. </a:t>
            </a:r>
          </a:p>
          <a:p>
            <a:pPr algn="l"/>
            <a:r>
              <a:rPr lang="en-GB" i="0" dirty="0">
                <a:effectLst/>
                <a:latin typeface="Arial"/>
                <a:cs typeface="Arial"/>
              </a:rPr>
              <a:t>For example, PVC sheathed cable with a diameter of up to 9 mm should be clipped:</a:t>
            </a:r>
          </a:p>
          <a:p>
            <a:pPr marL="342900" indent="-342900" algn="l">
              <a:buFont typeface="Arial" panose="020B0604020202020204" pitchFamily="34" charset="0"/>
              <a:buChar char="•"/>
            </a:pPr>
            <a:r>
              <a:rPr lang="en-GB" b="1" dirty="0">
                <a:latin typeface="Arial"/>
                <a:cs typeface="Arial"/>
              </a:rPr>
              <a:t>h</a:t>
            </a:r>
            <a:r>
              <a:rPr lang="en-GB" b="1" i="0" dirty="0">
                <a:effectLst/>
                <a:latin typeface="Arial"/>
                <a:cs typeface="Arial"/>
              </a:rPr>
              <a:t>orizontal runs: </a:t>
            </a:r>
            <a:r>
              <a:rPr lang="en-GB" i="0" dirty="0">
                <a:effectLst/>
                <a:latin typeface="Arial"/>
                <a:cs typeface="Arial"/>
              </a:rPr>
              <a:t>fix every 250 mm </a:t>
            </a:r>
          </a:p>
          <a:p>
            <a:pPr marL="342900" indent="-342900" algn="l">
              <a:buFont typeface="Arial" panose="020B0604020202020204" pitchFamily="34" charset="0"/>
              <a:buChar char="•"/>
            </a:pPr>
            <a:r>
              <a:rPr lang="en-GB" b="1" dirty="0">
                <a:latin typeface="Arial"/>
                <a:cs typeface="Arial"/>
              </a:rPr>
              <a:t>v</a:t>
            </a:r>
            <a:r>
              <a:rPr lang="en-GB" b="1" i="0" dirty="0">
                <a:effectLst/>
                <a:latin typeface="Arial"/>
                <a:cs typeface="Arial"/>
              </a:rPr>
              <a:t>ertical runs: </a:t>
            </a:r>
            <a:r>
              <a:rPr lang="en-GB" i="0" dirty="0">
                <a:effectLst/>
                <a:latin typeface="Arial"/>
                <a:cs typeface="Arial"/>
              </a:rPr>
              <a:t>fix every 400 mm.</a:t>
            </a:r>
            <a:endParaRPr lang="en-GB" dirty="0"/>
          </a:p>
        </p:txBody>
      </p:sp>
      <p:pic>
        <p:nvPicPr>
          <p:cNvPr id="9218" name="Picture 2">
            <a:extLst>
              <a:ext uri="{FF2B5EF4-FFF2-40B4-BE49-F238E27FC236}">
                <a16:creationId xmlns:a16="http://schemas.microsoft.com/office/drawing/2014/main" id="{CC016E68-F0E2-D522-A5C5-866FF6565F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8865" y="1800000"/>
            <a:ext cx="2630297" cy="3709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41400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92E77-E28B-0571-C6F6-678B590A395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0C1FC28-A7A1-55DF-1E24-085FA5D0C0F4}"/>
              </a:ext>
            </a:extLst>
          </p:cNvPr>
          <p:cNvSpPr>
            <a:spLocks noGrp="1"/>
          </p:cNvSpPr>
          <p:nvPr>
            <p:ph type="title"/>
          </p:nvPr>
        </p:nvSpPr>
        <p:spPr>
          <a:xfrm>
            <a:off x="252000" y="959222"/>
            <a:ext cx="11628452" cy="646331"/>
          </a:xfrm>
        </p:spPr>
        <p:txBody>
          <a:bodyPr/>
          <a:lstStyle/>
          <a:p>
            <a:r>
              <a:rPr lang="en-GB" dirty="0"/>
              <a:t>Bending radius</a:t>
            </a:r>
          </a:p>
        </p:txBody>
      </p:sp>
      <p:sp>
        <p:nvSpPr>
          <p:cNvPr id="4" name="Content Placeholder 3">
            <a:extLst>
              <a:ext uri="{FF2B5EF4-FFF2-40B4-BE49-F238E27FC236}">
                <a16:creationId xmlns:a16="http://schemas.microsoft.com/office/drawing/2014/main" id="{ADE24B54-3724-493A-A748-99995E47D2FF}"/>
              </a:ext>
            </a:extLst>
          </p:cNvPr>
          <p:cNvSpPr>
            <a:spLocks noGrp="1"/>
          </p:cNvSpPr>
          <p:nvPr>
            <p:ph sz="quarter" idx="10"/>
          </p:nvPr>
        </p:nvSpPr>
        <p:spPr>
          <a:xfrm>
            <a:off x="360000" y="1800000"/>
            <a:ext cx="7588246" cy="4140000"/>
          </a:xfrm>
        </p:spPr>
        <p:txBody>
          <a:bodyPr/>
          <a:lstStyle/>
          <a:p>
            <a:pPr marL="342900" indent="-342900" algn="l">
              <a:buFont typeface="Arial" panose="020B0604020202020204" pitchFamily="34" charset="0"/>
              <a:buChar char="•"/>
            </a:pPr>
            <a:r>
              <a:rPr lang="en-GB" i="0" dirty="0">
                <a:effectLst/>
                <a:latin typeface="Arial"/>
                <a:cs typeface="Arial"/>
              </a:rPr>
              <a:t>Cables must be installed without sharp bends or twists. </a:t>
            </a:r>
          </a:p>
          <a:p>
            <a:pPr marL="342900" indent="-342900" algn="l">
              <a:buFont typeface="Arial" panose="020B0604020202020204" pitchFamily="34" charset="0"/>
              <a:buChar char="•"/>
            </a:pPr>
            <a:r>
              <a:rPr lang="en-GB" i="0" dirty="0">
                <a:effectLst/>
                <a:latin typeface="Arial"/>
                <a:cs typeface="Arial"/>
              </a:rPr>
              <a:t>Most cables have a minimum bend radius, which can be found on the datasheet from th</a:t>
            </a:r>
            <a:r>
              <a:rPr lang="en-GB" dirty="0">
                <a:latin typeface="Arial"/>
                <a:cs typeface="Arial"/>
              </a:rPr>
              <a:t>e manufacturer.</a:t>
            </a:r>
          </a:p>
          <a:p>
            <a:pPr marL="342900" indent="-342900">
              <a:buFont typeface="Arial" panose="020B0604020202020204" pitchFamily="34" charset="0"/>
              <a:buChar char="•"/>
            </a:pPr>
            <a:r>
              <a:rPr lang="en-GB" i="0" dirty="0">
                <a:effectLst/>
                <a:latin typeface="Arial"/>
                <a:cs typeface="Arial"/>
              </a:rPr>
              <a:t>For example: Four times</a:t>
            </a:r>
            <a:r>
              <a:rPr lang="en-GB" dirty="0">
                <a:cs typeface="Arial"/>
              </a:rPr>
              <a:t> the diameter for twin-and-earth.</a:t>
            </a:r>
            <a:endParaRPr lang="en-GB" i="0" dirty="0">
              <a:effectLst/>
              <a:latin typeface="Arial"/>
              <a:cs typeface="Arial"/>
            </a:endParaRPr>
          </a:p>
          <a:p>
            <a:pPr marL="342900" indent="-342900" algn="l">
              <a:buFont typeface="Arial" panose="020B0604020202020204" pitchFamily="34" charset="0"/>
              <a:buChar char="•"/>
            </a:pPr>
            <a:r>
              <a:rPr lang="en-GB" i="0" dirty="0">
                <a:effectLst/>
                <a:latin typeface="Arial"/>
                <a:cs typeface="Arial"/>
              </a:rPr>
              <a:t>Avoid running cables in areas with potential crushing, excessive heat or chemical exposure unless they are designed for it.</a:t>
            </a:r>
            <a:endParaRPr lang="en-GB" dirty="0"/>
          </a:p>
        </p:txBody>
      </p:sp>
      <p:pic>
        <p:nvPicPr>
          <p:cNvPr id="10242" name="Picture 2">
            <a:extLst>
              <a:ext uri="{FF2B5EF4-FFF2-40B4-BE49-F238E27FC236}">
                <a16:creationId xmlns:a16="http://schemas.microsoft.com/office/drawing/2014/main" id="{C18F52D5-A175-4082-7419-A858E3468E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1104" y="1875692"/>
            <a:ext cx="3104925" cy="3089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20177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E0486-D302-3131-E250-4898BF7016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94EF48D-AF10-00A2-7E50-43B1D6EF3AE6}"/>
              </a:ext>
            </a:extLst>
          </p:cNvPr>
          <p:cNvSpPr>
            <a:spLocks noGrp="1"/>
          </p:cNvSpPr>
          <p:nvPr>
            <p:ph type="title"/>
          </p:nvPr>
        </p:nvSpPr>
        <p:spPr>
          <a:xfrm>
            <a:off x="252000" y="959222"/>
            <a:ext cx="11628452" cy="646331"/>
          </a:xfrm>
        </p:spPr>
        <p:txBody>
          <a:bodyPr/>
          <a:lstStyle/>
          <a:p>
            <a:r>
              <a:rPr lang="en-GB" dirty="0"/>
              <a:t>Cable jointing and terminations</a:t>
            </a:r>
          </a:p>
        </p:txBody>
      </p:sp>
      <p:sp>
        <p:nvSpPr>
          <p:cNvPr id="4" name="Content Placeholder 3">
            <a:extLst>
              <a:ext uri="{FF2B5EF4-FFF2-40B4-BE49-F238E27FC236}">
                <a16:creationId xmlns:a16="http://schemas.microsoft.com/office/drawing/2014/main" id="{00068489-1F12-7D4E-C81D-EF900C92494A}"/>
              </a:ext>
            </a:extLst>
          </p:cNvPr>
          <p:cNvSpPr>
            <a:spLocks noGrp="1"/>
          </p:cNvSpPr>
          <p:nvPr>
            <p:ph sz="quarter" idx="10"/>
          </p:nvPr>
        </p:nvSpPr>
        <p:spPr/>
        <p:txBody>
          <a:bodyPr/>
          <a:lstStyle/>
          <a:p>
            <a:pPr algn="l"/>
            <a:r>
              <a:rPr lang="en-GB" i="0" dirty="0">
                <a:effectLst/>
                <a:latin typeface="Arial"/>
                <a:cs typeface="Arial"/>
              </a:rPr>
              <a:t>Terminations must provide a reliable electrical and mechanical connection. This includes:</a:t>
            </a:r>
          </a:p>
          <a:p>
            <a:pPr marL="342900" indent="-342900" algn="l">
              <a:buFont typeface="Arial" panose="020B0604020202020204" pitchFamily="34" charset="0"/>
              <a:buChar char="•"/>
            </a:pPr>
            <a:r>
              <a:rPr lang="en-GB" i="0" dirty="0">
                <a:effectLst/>
                <a:latin typeface="Arial"/>
                <a:cs typeface="Arial"/>
              </a:rPr>
              <a:t>correct stripping and conductor preparation</a:t>
            </a:r>
          </a:p>
          <a:p>
            <a:pPr marL="342900" indent="-342900" algn="l">
              <a:buFont typeface="Arial" panose="020B0604020202020204" pitchFamily="34" charset="0"/>
              <a:buChar char="•"/>
            </a:pPr>
            <a:r>
              <a:rPr lang="en-GB" i="0" dirty="0">
                <a:effectLst/>
                <a:latin typeface="Arial"/>
                <a:cs typeface="Arial"/>
              </a:rPr>
              <a:t>use of compatible lugs, crimps or terminal blocks</a:t>
            </a:r>
          </a:p>
          <a:p>
            <a:pPr marL="342900" indent="-342900" algn="l">
              <a:buFont typeface="Arial" panose="020B0604020202020204" pitchFamily="34" charset="0"/>
              <a:buChar char="•"/>
            </a:pPr>
            <a:r>
              <a:rPr lang="en-GB" i="0" dirty="0">
                <a:effectLst/>
                <a:latin typeface="Arial"/>
                <a:cs typeface="Arial"/>
              </a:rPr>
              <a:t>proper tightening using calibrated tools</a:t>
            </a:r>
          </a:p>
          <a:p>
            <a:pPr marL="342900" indent="-342900" algn="l">
              <a:buFont typeface="Arial" panose="020B0604020202020204" pitchFamily="34" charset="0"/>
              <a:buChar char="•"/>
            </a:pPr>
            <a:r>
              <a:rPr lang="en-GB" i="0" dirty="0">
                <a:effectLst/>
                <a:latin typeface="Arial"/>
                <a:cs typeface="Arial"/>
              </a:rPr>
              <a:t>no loose strands or over-tightened connections.</a:t>
            </a:r>
          </a:p>
          <a:p>
            <a:pPr algn="l"/>
            <a:r>
              <a:rPr lang="en-GB" i="0" dirty="0">
                <a:effectLst/>
                <a:latin typeface="Arial"/>
                <a:cs typeface="Arial"/>
              </a:rPr>
              <a:t>Reg. 526.1 and 526.3 require joints to be accessible and durable unless encapsulated types are used.</a:t>
            </a:r>
            <a:endParaRPr lang="en-GB" dirty="0"/>
          </a:p>
        </p:txBody>
      </p:sp>
    </p:spTree>
    <p:extLst>
      <p:ext uri="{BB962C8B-B14F-4D97-AF65-F5344CB8AC3E}">
        <p14:creationId xmlns:p14="http://schemas.microsoft.com/office/powerpoint/2010/main" val="4815062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chemeClr val="tx1"/>
              </a:buClr>
              <a:buFont typeface="Arial" panose="020B0604020202020204" pitchFamily="34" charset="0"/>
              <a:buChar char="•"/>
            </a:pPr>
            <a:r>
              <a:rPr lang="en-GB" b="1" dirty="0">
                <a:cs typeface="Arial"/>
              </a:rPr>
              <a:t>Identify </a:t>
            </a:r>
            <a:r>
              <a:rPr lang="en-GB" dirty="0">
                <a:cs typeface="Arial"/>
              </a:rPr>
              <a:t>different types of wiring systems used in installations</a:t>
            </a:r>
          </a:p>
          <a:p>
            <a:pPr marL="342900" indent="-342900">
              <a:buClr>
                <a:schemeClr val="tx1"/>
              </a:buClr>
              <a:buFont typeface="Arial" panose="020B0604020202020204" pitchFamily="34" charset="0"/>
              <a:buChar char="•"/>
            </a:pPr>
            <a:r>
              <a:rPr lang="en-GB" b="1" dirty="0">
                <a:cs typeface="Arial"/>
              </a:rPr>
              <a:t>Explain</a:t>
            </a:r>
            <a:r>
              <a:rPr lang="en-GB" dirty="0">
                <a:cs typeface="Arial"/>
              </a:rPr>
              <a:t> how cable types are selected based on environmental and technical factors</a:t>
            </a:r>
          </a:p>
          <a:p>
            <a:pPr marL="342900" indent="-342900">
              <a:buClr>
                <a:schemeClr val="tx1"/>
              </a:buClr>
              <a:buFont typeface="Arial" panose="020B0604020202020204" pitchFamily="34" charset="0"/>
              <a:buChar char="•"/>
            </a:pPr>
            <a:r>
              <a:rPr lang="en-GB" b="1" dirty="0">
                <a:ea typeface="+mn-lt"/>
                <a:cs typeface="+mn-lt"/>
              </a:rPr>
              <a:t>Compare</a:t>
            </a:r>
            <a:r>
              <a:rPr lang="en-GB" dirty="0">
                <a:ea typeface="+mn-lt"/>
                <a:cs typeface="+mn-lt"/>
              </a:rPr>
              <a:t> circuit arrangements such as ring-final and radial power circuits, and lighting circuit wiring systems</a:t>
            </a:r>
            <a:endParaRPr lang="en-GB" dirty="0"/>
          </a:p>
        </p:txBody>
      </p:sp>
    </p:spTree>
    <p:extLst>
      <p:ext uri="{BB962C8B-B14F-4D97-AF65-F5344CB8AC3E}">
        <p14:creationId xmlns:p14="http://schemas.microsoft.com/office/powerpoint/2010/main" val="3014219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4532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2152B5C1-DE62-8AC5-AAC7-A09194798C02}"/>
              </a:ext>
            </a:extLst>
          </p:cNvPr>
          <p:cNvSpPr txBox="1"/>
          <p:nvPr/>
        </p:nvSpPr>
        <p:spPr>
          <a:xfrm>
            <a:off x="467358" y="3710893"/>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latin typeface="Arial"/>
              <a:cs typeface="Arial"/>
            </a:endParaRPr>
          </a:p>
          <a:p>
            <a:pPr marL="342900" indent="-342900" algn="l">
              <a:buClr>
                <a:schemeClr val="tx1"/>
              </a:buClr>
              <a:buFont typeface="Arial" panose="020B0604020202020204" pitchFamily="34" charset="0"/>
              <a:buChar char="•"/>
            </a:pPr>
            <a:r>
              <a:rPr lang="en-GB" b="1" dirty="0">
                <a:latin typeface="Arial"/>
                <a:cs typeface="Arial"/>
              </a:rPr>
              <a:t>Identify </a:t>
            </a:r>
            <a:r>
              <a:rPr lang="en-GB" dirty="0">
                <a:latin typeface="Arial"/>
                <a:cs typeface="Arial"/>
              </a:rPr>
              <a:t>different types of wiring systems used in installations</a:t>
            </a:r>
          </a:p>
          <a:p>
            <a:pPr marL="342900" indent="-342900" algn="l">
              <a:buClr>
                <a:schemeClr val="tx1"/>
              </a:buClr>
              <a:buFont typeface="Arial" panose="020B0604020202020204" pitchFamily="34" charset="0"/>
              <a:buChar char="•"/>
            </a:pPr>
            <a:r>
              <a:rPr lang="en-GB" b="1" dirty="0">
                <a:latin typeface="Arial"/>
                <a:cs typeface="Arial"/>
              </a:rPr>
              <a:t>Explain</a:t>
            </a:r>
            <a:r>
              <a:rPr lang="en-GB" dirty="0">
                <a:latin typeface="Arial"/>
                <a:cs typeface="Arial"/>
              </a:rPr>
              <a:t> how cable types are selected based on environmental and technical factors</a:t>
            </a:r>
          </a:p>
          <a:p>
            <a:pPr marL="342900" indent="-342900">
              <a:buClr>
                <a:schemeClr val="tx1"/>
              </a:buClr>
              <a:buFont typeface="Arial" panose="020B0604020202020204" pitchFamily="34" charset="0"/>
              <a:buChar char="•"/>
            </a:pPr>
            <a:r>
              <a:rPr lang="en-GB" b="1" dirty="0">
                <a:latin typeface="Arial"/>
                <a:ea typeface="ＭＳ Ｐゴシック"/>
                <a:cs typeface="Arial"/>
              </a:rPr>
              <a:t>Compare</a:t>
            </a:r>
            <a:r>
              <a:rPr lang="en-GB" dirty="0">
                <a:latin typeface="Arial"/>
                <a:ea typeface="ＭＳ Ｐゴシック"/>
                <a:cs typeface="Arial"/>
              </a:rPr>
              <a:t> circuit arrangements such as ring-final and radial power circuits, and lighting circuit wiring systems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855F4-08BE-DE59-B3A3-1C0C6C3447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8DAB4F-88BF-86D1-4FEF-CA40C3CC6245}"/>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Which documents can be consulted?</a:t>
            </a:r>
            <a:endParaRPr lang="en-US"/>
          </a:p>
        </p:txBody>
      </p:sp>
      <p:sp>
        <p:nvSpPr>
          <p:cNvPr id="4" name="Content Placeholder 3">
            <a:extLst>
              <a:ext uri="{FF2B5EF4-FFF2-40B4-BE49-F238E27FC236}">
                <a16:creationId xmlns:a16="http://schemas.microsoft.com/office/drawing/2014/main" id="{41EC214B-A459-5D03-F5DB-6738667BA854}"/>
              </a:ext>
            </a:extLst>
          </p:cNvPr>
          <p:cNvSpPr>
            <a:spLocks noGrp="1"/>
          </p:cNvSpPr>
          <p:nvPr>
            <p:ph sz="quarter" idx="10"/>
          </p:nvPr>
        </p:nvSpPr>
        <p:spPr/>
        <p:txBody>
          <a:bodyPr/>
          <a:lstStyle/>
          <a:p>
            <a:pPr algn="l"/>
            <a:r>
              <a:rPr lang="en-GB" b="0" i="0" dirty="0">
                <a:effectLst/>
                <a:latin typeface="Arial"/>
                <a:cs typeface="Arial"/>
              </a:rPr>
              <a:t>Wiring must follow legal and industry rules.</a:t>
            </a:r>
          </a:p>
          <a:p>
            <a:pPr marL="342900" indent="-342900" algn="l">
              <a:buFont typeface="Arial" panose="020B0604020202020204" pitchFamily="34" charset="0"/>
              <a:buChar char="•"/>
            </a:pPr>
            <a:r>
              <a:rPr lang="en-GB" b="1" i="0" dirty="0">
                <a:effectLst/>
                <a:latin typeface="Arial"/>
                <a:cs typeface="Arial"/>
              </a:rPr>
              <a:t>Electricity at Work Regulations (1989):</a:t>
            </a:r>
            <a:r>
              <a:rPr lang="en-GB" b="0" i="0" dirty="0">
                <a:effectLst/>
                <a:latin typeface="Arial"/>
                <a:cs typeface="Arial"/>
              </a:rPr>
              <a:t> </a:t>
            </a:r>
            <a:r>
              <a:rPr lang="en-GB" dirty="0">
                <a:latin typeface="Arial"/>
                <a:cs typeface="Arial"/>
              </a:rPr>
              <a:t>L</a:t>
            </a:r>
            <a:r>
              <a:rPr lang="en-GB" b="0" i="0" dirty="0">
                <a:effectLst/>
                <a:latin typeface="Arial"/>
                <a:cs typeface="Arial"/>
              </a:rPr>
              <a:t>aw.</a:t>
            </a:r>
          </a:p>
          <a:p>
            <a:pPr marL="342900" indent="-342900" algn="l">
              <a:buFont typeface="Arial" panose="020B0604020202020204" pitchFamily="34" charset="0"/>
              <a:buChar char="•"/>
            </a:pPr>
            <a:r>
              <a:rPr lang="en-GB" b="1" i="0" dirty="0">
                <a:effectLst/>
                <a:latin typeface="Arial"/>
                <a:cs typeface="Arial"/>
              </a:rPr>
              <a:t>BS 7671</a:t>
            </a:r>
            <a:r>
              <a:rPr lang="en-GB" dirty="0">
                <a:latin typeface="Arial"/>
                <a:cs typeface="Arial"/>
              </a:rPr>
              <a:t>:</a:t>
            </a:r>
            <a:r>
              <a:rPr lang="en-GB" b="0" i="0" dirty="0">
                <a:effectLst/>
                <a:latin typeface="Arial"/>
                <a:cs typeface="Arial"/>
              </a:rPr>
              <a:t> </a:t>
            </a:r>
            <a:r>
              <a:rPr lang="en-GB" dirty="0">
                <a:latin typeface="Arial"/>
                <a:cs typeface="Arial"/>
              </a:rPr>
              <a:t>T</a:t>
            </a:r>
            <a:r>
              <a:rPr lang="en-GB" b="0" i="0" dirty="0">
                <a:effectLst/>
                <a:latin typeface="Arial"/>
                <a:cs typeface="Arial"/>
              </a:rPr>
              <a:t>echnical standard.</a:t>
            </a:r>
          </a:p>
          <a:p>
            <a:pPr marL="342900" indent="-342900">
              <a:buFont typeface="Arial" panose="020B0604020202020204" pitchFamily="34" charset="0"/>
              <a:buChar char="•"/>
            </a:pPr>
            <a:r>
              <a:rPr lang="en-GB" b="1" i="0" dirty="0">
                <a:effectLst/>
                <a:latin typeface="Arial"/>
                <a:ea typeface="ＭＳ Ｐゴシック"/>
                <a:cs typeface="Arial"/>
              </a:rPr>
              <a:t>IET On-Site Guide:</a:t>
            </a:r>
            <a:r>
              <a:rPr lang="en-GB" b="0" i="0" dirty="0">
                <a:effectLst/>
                <a:latin typeface="Arial"/>
                <a:ea typeface="ＭＳ Ｐゴシック"/>
                <a:cs typeface="Arial"/>
              </a:rPr>
              <a:t> </a:t>
            </a:r>
            <a:r>
              <a:rPr lang="en-GB" dirty="0">
                <a:latin typeface="Arial"/>
                <a:ea typeface="ＭＳ Ｐゴシック"/>
                <a:cs typeface="Arial"/>
              </a:rPr>
              <a:t>S</a:t>
            </a:r>
            <a:r>
              <a:rPr lang="en-GB" b="0" i="0" dirty="0">
                <a:effectLst/>
                <a:latin typeface="Arial"/>
                <a:ea typeface="ＭＳ Ｐゴシック"/>
                <a:cs typeface="Arial"/>
              </a:rPr>
              <a:t>implified guide for </a:t>
            </a:r>
            <a:r>
              <a:rPr lang="en-GB" dirty="0">
                <a:latin typeface="Arial"/>
                <a:ea typeface="ＭＳ Ｐゴシック"/>
                <a:cs typeface="Arial"/>
              </a:rPr>
              <a:t>general </a:t>
            </a:r>
            <a:r>
              <a:rPr lang="en-GB" b="0" i="0" dirty="0">
                <a:effectLst/>
                <a:latin typeface="Arial"/>
                <a:ea typeface="ＭＳ Ｐゴシック"/>
                <a:cs typeface="Arial"/>
              </a:rPr>
              <a:t>use.</a:t>
            </a:r>
          </a:p>
          <a:p>
            <a:pPr marL="342900" indent="-342900" algn="l">
              <a:buFont typeface="Arial" panose="020B0604020202020204" pitchFamily="34" charset="0"/>
              <a:buChar char="•"/>
            </a:pPr>
            <a:r>
              <a:rPr lang="en-GB" b="1" i="0" dirty="0">
                <a:effectLst/>
                <a:latin typeface="Arial"/>
                <a:cs typeface="Arial"/>
              </a:rPr>
              <a:t>Manufacturer datasheets: </a:t>
            </a:r>
            <a:r>
              <a:rPr lang="en-GB" b="0" i="0" dirty="0">
                <a:effectLst/>
                <a:latin typeface="Arial"/>
                <a:cs typeface="Arial"/>
              </a:rPr>
              <a:t>Must be followed.</a:t>
            </a:r>
            <a:endParaRPr lang="en-GB" dirty="0"/>
          </a:p>
        </p:txBody>
      </p:sp>
    </p:spTree>
    <p:extLst>
      <p:ext uri="{BB962C8B-B14F-4D97-AF65-F5344CB8AC3E}">
        <p14:creationId xmlns:p14="http://schemas.microsoft.com/office/powerpoint/2010/main" val="169645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C0EEB-5F7F-2A64-5461-77378336F7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4A9A7F1-3DF8-B31C-2C76-EA143C049562}"/>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a:ea typeface="ＭＳ Ｐゴシック"/>
                <a:cs typeface="Arial"/>
              </a:rPr>
              <a:t>Selecting </a:t>
            </a:r>
            <a:r>
              <a:rPr lang="en-GB" dirty="0">
                <a:ea typeface="ＭＳ Ｐゴシック"/>
                <a:cs typeface="Arial"/>
              </a:rPr>
              <a:t>the right cable – what matters?</a:t>
            </a:r>
          </a:p>
        </p:txBody>
      </p:sp>
      <p:sp>
        <p:nvSpPr>
          <p:cNvPr id="4" name="Content Placeholder 3">
            <a:extLst>
              <a:ext uri="{FF2B5EF4-FFF2-40B4-BE49-F238E27FC236}">
                <a16:creationId xmlns:a16="http://schemas.microsoft.com/office/drawing/2014/main" id="{9BFD1267-6206-623C-BC33-E70D2F9EC9F3}"/>
              </a:ext>
            </a:extLst>
          </p:cNvPr>
          <p:cNvSpPr>
            <a:spLocks noGrp="1"/>
          </p:cNvSpPr>
          <p:nvPr>
            <p:ph sz="quarter" idx="10"/>
          </p:nvPr>
        </p:nvSpPr>
        <p:spPr>
          <a:xfrm>
            <a:off x="359999" y="1800000"/>
            <a:ext cx="5759813" cy="4140000"/>
          </a:xfrm>
        </p:spPr>
        <p:txBody>
          <a:bodyPr/>
          <a:lstStyle/>
          <a:p>
            <a:pPr marL="342900" indent="-342900">
              <a:buFont typeface="Arial" panose="020B0604020202020204" pitchFamily="34" charset="0"/>
              <a:buChar char="•"/>
            </a:pPr>
            <a:r>
              <a:rPr lang="en-GB" b="0" i="0" dirty="0">
                <a:effectLst/>
                <a:latin typeface="Arial"/>
                <a:ea typeface="ＭＳ Ｐゴシック"/>
                <a:cs typeface="Arial"/>
              </a:rPr>
              <a:t>Where is the cable</a:t>
            </a:r>
            <a:r>
              <a:rPr lang="en-GB" dirty="0">
                <a:latin typeface="Arial"/>
                <a:ea typeface="ＭＳ Ｐゴシック"/>
                <a:cs typeface="Arial"/>
              </a:rPr>
              <a:t> to be installed? I</a:t>
            </a:r>
            <a:r>
              <a:rPr lang="en-GB" b="0" i="0" dirty="0">
                <a:effectLst/>
                <a:latin typeface="Arial"/>
                <a:ea typeface="ＭＳ Ｐゴシック"/>
                <a:cs typeface="Arial"/>
              </a:rPr>
              <a:t>ndoor/outdoor, hot/cold, wet/dry.</a:t>
            </a:r>
          </a:p>
          <a:p>
            <a:pPr marL="342900" indent="-342900">
              <a:buFont typeface="Arial" panose="020B0604020202020204" pitchFamily="34" charset="0"/>
              <a:buChar char="•"/>
            </a:pPr>
            <a:r>
              <a:rPr lang="en-GB" b="0" i="0" dirty="0">
                <a:effectLst/>
                <a:latin typeface="Arial"/>
                <a:ea typeface="ＭＳ Ｐゴシック"/>
                <a:cs typeface="Arial"/>
              </a:rPr>
              <a:t>Will it </a:t>
            </a:r>
            <a:r>
              <a:rPr lang="en-GB" dirty="0">
                <a:latin typeface="Arial"/>
                <a:ea typeface="ＭＳ Ｐゴシック"/>
                <a:cs typeface="Arial"/>
              </a:rPr>
              <a:t>be subjected to impact</a:t>
            </a:r>
            <a:r>
              <a:rPr lang="en-GB" b="0" i="0" dirty="0">
                <a:effectLst/>
                <a:latin typeface="Arial"/>
                <a:ea typeface="ＭＳ Ｐゴシック"/>
                <a:cs typeface="Arial"/>
              </a:rPr>
              <a:t>, chemicals, or UV light?</a:t>
            </a:r>
          </a:p>
          <a:p>
            <a:pPr marL="342900" indent="-342900" algn="l">
              <a:buFont typeface="Arial" panose="020B0604020202020204" pitchFamily="34" charset="0"/>
              <a:buChar char="•"/>
            </a:pPr>
            <a:r>
              <a:rPr lang="en-GB" b="0" i="0" dirty="0">
                <a:effectLst/>
                <a:latin typeface="Arial"/>
                <a:cs typeface="Arial"/>
              </a:rPr>
              <a:t>How much current will it carry?</a:t>
            </a:r>
          </a:p>
          <a:p>
            <a:pPr marL="342900" indent="-342900">
              <a:buFont typeface="Arial" panose="020B0604020202020204" pitchFamily="34" charset="0"/>
              <a:buChar char="•"/>
            </a:pPr>
            <a:r>
              <a:rPr lang="en-GB" b="0" i="0" dirty="0">
                <a:effectLst/>
                <a:latin typeface="Arial"/>
                <a:ea typeface="ＭＳ Ｐゴシック"/>
                <a:cs typeface="Arial"/>
              </a:rPr>
              <a:t>Will </a:t>
            </a:r>
            <a:r>
              <a:rPr lang="en-GB" dirty="0">
                <a:latin typeface="Arial"/>
                <a:ea typeface="ＭＳ Ｐゴシック"/>
                <a:cs typeface="Arial"/>
              </a:rPr>
              <a:t>the cable be grouped</a:t>
            </a:r>
            <a:r>
              <a:rPr lang="en-GB" b="0" i="0" dirty="0">
                <a:effectLst/>
                <a:latin typeface="Arial"/>
                <a:ea typeface="ＭＳ Ｐゴシック"/>
                <a:cs typeface="Arial"/>
              </a:rPr>
              <a:t> </a:t>
            </a:r>
            <a:r>
              <a:rPr lang="en-GB" dirty="0">
                <a:latin typeface="Arial"/>
                <a:ea typeface="ＭＳ Ｐゴシック"/>
                <a:cs typeface="Arial"/>
              </a:rPr>
              <a:t>with others </a:t>
            </a:r>
            <a:r>
              <a:rPr lang="en-GB" b="0" i="0" dirty="0">
                <a:effectLst/>
                <a:latin typeface="Arial"/>
                <a:ea typeface="ＭＳ Ｐゴシック"/>
                <a:cs typeface="Arial"/>
              </a:rPr>
              <a:t>or buried?</a:t>
            </a:r>
          </a:p>
          <a:p>
            <a:endParaRPr lang="en-GB" dirty="0"/>
          </a:p>
        </p:txBody>
      </p:sp>
      <p:pic>
        <p:nvPicPr>
          <p:cNvPr id="1026" name="Picture 2">
            <a:extLst>
              <a:ext uri="{FF2B5EF4-FFF2-40B4-BE49-F238E27FC236}">
                <a16:creationId xmlns:a16="http://schemas.microsoft.com/office/drawing/2014/main" id="{A6C5B190-15BB-DA36-1791-7BDA2B8CCB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8425" y="1673052"/>
            <a:ext cx="5565795" cy="3494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9007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DDDC0-CF2C-C0C0-1DE4-6C4CE6160F6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A98DB45-DA9C-58C8-6161-2C7DE871B8A0}"/>
              </a:ext>
            </a:extLst>
          </p:cNvPr>
          <p:cNvSpPr>
            <a:spLocks noGrp="1"/>
          </p:cNvSpPr>
          <p:nvPr>
            <p:ph type="title"/>
          </p:nvPr>
        </p:nvSpPr>
        <p:spPr>
          <a:xfrm>
            <a:off x="252000" y="959222"/>
            <a:ext cx="11628452" cy="646331"/>
          </a:xfrm>
        </p:spPr>
        <p:txBody>
          <a:bodyPr/>
          <a:lstStyle/>
          <a:p>
            <a:r>
              <a:rPr lang="en-GB" dirty="0"/>
              <a:t>Wiring system categories</a:t>
            </a:r>
          </a:p>
        </p:txBody>
      </p:sp>
      <p:sp>
        <p:nvSpPr>
          <p:cNvPr id="4" name="Content Placeholder 3">
            <a:extLst>
              <a:ext uri="{FF2B5EF4-FFF2-40B4-BE49-F238E27FC236}">
                <a16:creationId xmlns:a16="http://schemas.microsoft.com/office/drawing/2014/main" id="{D061CB3B-52F1-F4FC-A3C8-E96FA9E146D9}"/>
              </a:ext>
            </a:extLst>
          </p:cNvPr>
          <p:cNvSpPr>
            <a:spLocks noGrp="1"/>
          </p:cNvSpPr>
          <p:nvPr>
            <p:ph sz="quarter" idx="10"/>
          </p:nvPr>
        </p:nvSpPr>
        <p:spPr/>
        <p:txBody>
          <a:bodyPr/>
          <a:lstStyle/>
          <a:p>
            <a:pPr algn="l"/>
            <a:r>
              <a:rPr lang="en-GB" b="0" i="0" dirty="0">
                <a:effectLst/>
                <a:latin typeface="Arial"/>
                <a:cs typeface="Arial"/>
              </a:rPr>
              <a:t>Wiring systems are grouped </a:t>
            </a:r>
            <a:r>
              <a:rPr lang="en-GB" dirty="0">
                <a:latin typeface="Arial"/>
                <a:cs typeface="Arial"/>
              </a:rPr>
              <a:t>into four categories.</a:t>
            </a:r>
            <a:endParaRPr lang="en-GB" b="0" i="0" dirty="0">
              <a:effectLst/>
              <a:latin typeface="Arial"/>
              <a:cs typeface="Arial"/>
            </a:endParaRPr>
          </a:p>
          <a:p>
            <a:pPr marL="342900" indent="-342900" algn="l">
              <a:buFont typeface="Arial" panose="020B0604020202020204" pitchFamily="34" charset="0"/>
              <a:buChar char="•"/>
            </a:pPr>
            <a:r>
              <a:rPr lang="en-GB" b="1" i="0" dirty="0">
                <a:effectLst/>
                <a:latin typeface="Arial"/>
                <a:cs typeface="Arial"/>
              </a:rPr>
              <a:t>Voltage</a:t>
            </a:r>
            <a:r>
              <a:rPr lang="en-GB" b="0" i="0" dirty="0">
                <a:effectLst/>
                <a:latin typeface="Arial"/>
                <a:cs typeface="Arial"/>
              </a:rPr>
              <a:t>: Low voltage (e.g. 230 V) or extra-low voltage (e.g. 12 V control).</a:t>
            </a:r>
          </a:p>
          <a:p>
            <a:pPr marL="342900" indent="-342900" algn="l">
              <a:buFont typeface="Arial" panose="020B0604020202020204" pitchFamily="34" charset="0"/>
              <a:buChar char="•"/>
            </a:pPr>
            <a:r>
              <a:rPr lang="en-GB" b="1" i="0" dirty="0">
                <a:effectLst/>
                <a:latin typeface="Arial"/>
                <a:cs typeface="Arial"/>
              </a:rPr>
              <a:t>Installation</a:t>
            </a:r>
            <a:r>
              <a:rPr lang="en-GB" b="0" i="0" dirty="0">
                <a:effectLst/>
                <a:latin typeface="Arial"/>
                <a:cs typeface="Arial"/>
              </a:rPr>
              <a:t>: Fixed or flexible.</a:t>
            </a:r>
          </a:p>
          <a:p>
            <a:pPr marL="342900" indent="-342900" algn="l">
              <a:buFont typeface="Arial" panose="020B0604020202020204" pitchFamily="34" charset="0"/>
              <a:buChar char="•"/>
            </a:pPr>
            <a:r>
              <a:rPr lang="en-GB" b="1" i="0" dirty="0">
                <a:effectLst/>
                <a:latin typeface="Arial"/>
                <a:cs typeface="Arial"/>
              </a:rPr>
              <a:t>Construction</a:t>
            </a:r>
            <a:r>
              <a:rPr lang="en-GB" b="0" i="0" dirty="0">
                <a:effectLst/>
                <a:latin typeface="Arial"/>
                <a:cs typeface="Arial"/>
              </a:rPr>
              <a:t>: Armoured or non-armoured.</a:t>
            </a:r>
          </a:p>
          <a:p>
            <a:pPr marL="342900" indent="-342900" algn="l">
              <a:buFont typeface="Arial" panose="020B0604020202020204" pitchFamily="34" charset="0"/>
              <a:buChar char="•"/>
            </a:pPr>
            <a:r>
              <a:rPr lang="en-GB" b="1" i="0" dirty="0">
                <a:effectLst/>
                <a:latin typeface="Arial"/>
                <a:cs typeface="Arial"/>
              </a:rPr>
              <a:t>Function</a:t>
            </a:r>
            <a:r>
              <a:rPr lang="en-GB" b="0" i="0" dirty="0">
                <a:effectLst/>
                <a:latin typeface="Arial"/>
                <a:cs typeface="Arial"/>
              </a:rPr>
              <a:t>: Power, lighting, control, or data.</a:t>
            </a:r>
          </a:p>
          <a:p>
            <a:endParaRPr lang="en-GB" dirty="0"/>
          </a:p>
        </p:txBody>
      </p:sp>
    </p:spTree>
    <p:extLst>
      <p:ext uri="{BB962C8B-B14F-4D97-AF65-F5344CB8AC3E}">
        <p14:creationId xmlns:p14="http://schemas.microsoft.com/office/powerpoint/2010/main" val="3445381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7279B-AA8E-3065-6F82-7C815C3648C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1C8A626-32D6-1E3B-7A15-882FB1847480}"/>
              </a:ext>
            </a:extLst>
          </p:cNvPr>
          <p:cNvSpPr>
            <a:spLocks noGrp="1"/>
          </p:cNvSpPr>
          <p:nvPr>
            <p:ph type="title"/>
          </p:nvPr>
        </p:nvSpPr>
        <p:spPr>
          <a:xfrm>
            <a:off x="252000" y="959222"/>
            <a:ext cx="11628452" cy="646331"/>
          </a:xfrm>
        </p:spPr>
        <p:txBody>
          <a:bodyPr/>
          <a:lstStyle/>
          <a:p>
            <a:r>
              <a:rPr lang="en-GB" dirty="0"/>
              <a:t>What makes up a cable?</a:t>
            </a:r>
          </a:p>
        </p:txBody>
      </p:sp>
      <p:sp>
        <p:nvSpPr>
          <p:cNvPr id="4" name="Content Placeholder 3">
            <a:extLst>
              <a:ext uri="{FF2B5EF4-FFF2-40B4-BE49-F238E27FC236}">
                <a16:creationId xmlns:a16="http://schemas.microsoft.com/office/drawing/2014/main" id="{375BB1CD-95A3-C337-06E4-A620EB4FC39B}"/>
              </a:ext>
            </a:extLst>
          </p:cNvPr>
          <p:cNvSpPr>
            <a:spLocks noGrp="1"/>
          </p:cNvSpPr>
          <p:nvPr>
            <p:ph sz="quarter" idx="10"/>
          </p:nvPr>
        </p:nvSpPr>
        <p:spPr>
          <a:xfrm>
            <a:off x="359999" y="1800000"/>
            <a:ext cx="6521447" cy="4140000"/>
          </a:xfrm>
        </p:spPr>
        <p:txBody>
          <a:bodyPr/>
          <a:lstStyle/>
          <a:p>
            <a:pPr marL="342900" indent="-342900" algn="l">
              <a:buFont typeface="Arial" panose="020B0604020202020204" pitchFamily="34" charset="0"/>
              <a:buChar char="•"/>
            </a:pPr>
            <a:r>
              <a:rPr lang="en-GB" b="0" i="0" dirty="0">
                <a:effectLst/>
                <a:latin typeface="Arial"/>
                <a:ea typeface="ＭＳ Ｐゴシック"/>
                <a:cs typeface="Arial"/>
              </a:rPr>
              <a:t>A typical cable includes a copper conductor and insulation (like PVC or XLPE</a:t>
            </a:r>
            <a:r>
              <a:rPr lang="en-GB" dirty="0">
                <a:latin typeface="Arial"/>
                <a:ea typeface="ＭＳ Ｐゴシック"/>
                <a:cs typeface="Arial"/>
              </a:rPr>
              <a:t>).</a:t>
            </a:r>
            <a:endParaRPr lang="en-GB" b="0" i="0" dirty="0">
              <a:effectLst/>
              <a:latin typeface="Arial"/>
              <a:cs typeface="Arial"/>
            </a:endParaRPr>
          </a:p>
          <a:p>
            <a:pPr marL="342900" indent="-342900" algn="l">
              <a:buFont typeface="Arial" panose="020B0604020202020204" pitchFamily="34" charset="0"/>
              <a:buChar char="•"/>
            </a:pPr>
            <a:r>
              <a:rPr lang="en-GB" dirty="0">
                <a:latin typeface="Arial"/>
                <a:ea typeface="ＭＳ Ｐゴシック"/>
                <a:cs typeface="Arial"/>
              </a:rPr>
              <a:t>It </a:t>
            </a:r>
            <a:r>
              <a:rPr lang="en-GB" b="0" i="0" dirty="0">
                <a:effectLst/>
                <a:latin typeface="Arial"/>
                <a:ea typeface="ＭＳ Ｐゴシック"/>
                <a:cs typeface="Arial"/>
              </a:rPr>
              <a:t>may have extra protection like steel wire armour and an outer sheath. </a:t>
            </a:r>
          </a:p>
          <a:p>
            <a:pPr marL="342900" indent="-342900" algn="l">
              <a:buFont typeface="Arial" panose="020B0604020202020204" pitchFamily="34" charset="0"/>
              <a:buChar char="•"/>
            </a:pPr>
            <a:r>
              <a:rPr lang="en-GB" b="0" i="0" dirty="0">
                <a:effectLst/>
                <a:latin typeface="Arial"/>
                <a:cs typeface="Arial"/>
              </a:rPr>
              <a:t>Each part helps the cable do its job safely, carrying current and avoiding overheating in its installed environment.</a:t>
            </a:r>
          </a:p>
          <a:p>
            <a:pPr algn="l"/>
            <a:endParaRPr lang="en-GB" b="0" i="0" dirty="0">
              <a:effectLst/>
              <a:latin typeface="Arial"/>
              <a:cs typeface="Arial"/>
            </a:endParaRPr>
          </a:p>
          <a:p>
            <a:endParaRPr lang="en-GB" dirty="0"/>
          </a:p>
        </p:txBody>
      </p:sp>
      <p:pic>
        <p:nvPicPr>
          <p:cNvPr id="2050" name="Picture 2">
            <a:extLst>
              <a:ext uri="{FF2B5EF4-FFF2-40B4-BE49-F238E27FC236}">
                <a16:creationId xmlns:a16="http://schemas.microsoft.com/office/drawing/2014/main" id="{0F0EB142-6679-8C04-7779-D424A109C7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1470" y="1449196"/>
            <a:ext cx="1994930" cy="2522723"/>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a:extLst>
              <a:ext uri="{FF2B5EF4-FFF2-40B4-BE49-F238E27FC236}">
                <a16:creationId xmlns:a16="http://schemas.microsoft.com/office/drawing/2014/main" id="{AE97152E-0E9D-4D96-F2DD-10153AF109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8152" y="2758189"/>
            <a:ext cx="2163202" cy="2804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8935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EFBD2-728C-35F3-DA68-AE12C1F0C77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6E933F9-C497-1040-9F41-6A254E4606DB}"/>
              </a:ext>
            </a:extLst>
          </p:cNvPr>
          <p:cNvSpPr>
            <a:spLocks noGrp="1"/>
          </p:cNvSpPr>
          <p:nvPr>
            <p:ph type="title"/>
          </p:nvPr>
        </p:nvSpPr>
        <p:spPr>
          <a:xfrm>
            <a:off x="252000" y="959222"/>
            <a:ext cx="11628452" cy="646331"/>
          </a:xfrm>
        </p:spPr>
        <p:txBody>
          <a:bodyPr/>
          <a:lstStyle/>
          <a:p>
            <a:r>
              <a:rPr lang="en-GB" dirty="0"/>
              <a:t>Twin and earth (6242Y)</a:t>
            </a:r>
          </a:p>
        </p:txBody>
      </p:sp>
      <p:sp>
        <p:nvSpPr>
          <p:cNvPr id="4" name="Content Placeholder 3">
            <a:extLst>
              <a:ext uri="{FF2B5EF4-FFF2-40B4-BE49-F238E27FC236}">
                <a16:creationId xmlns:a16="http://schemas.microsoft.com/office/drawing/2014/main" id="{23F4050F-DE0A-94B8-C5B4-5A92F69B0A7A}"/>
              </a:ext>
            </a:extLst>
          </p:cNvPr>
          <p:cNvSpPr>
            <a:spLocks noGrp="1"/>
          </p:cNvSpPr>
          <p:nvPr>
            <p:ph sz="quarter" idx="10"/>
          </p:nvPr>
        </p:nvSpPr>
        <p:spPr>
          <a:xfrm>
            <a:off x="359999" y="1800000"/>
            <a:ext cx="11023617" cy="4140000"/>
          </a:xfrm>
        </p:spPr>
        <p:txBody>
          <a:bodyPr/>
          <a:lstStyle/>
          <a:p>
            <a:pPr algn="l"/>
            <a:r>
              <a:rPr lang="en-GB" b="0" i="0" dirty="0">
                <a:effectLst/>
                <a:latin typeface="Arial"/>
                <a:cs typeface="Arial"/>
              </a:rPr>
              <a:t>This flat PVC/PVC cable is widely used in domestic wiring for lighting and socket circuits. It includes:</a:t>
            </a:r>
          </a:p>
          <a:p>
            <a:pPr marL="342900" indent="-342900" algn="l">
              <a:buFont typeface="Arial" panose="020B0604020202020204" pitchFamily="34" charset="0"/>
              <a:buChar char="•"/>
            </a:pPr>
            <a:r>
              <a:rPr lang="en-GB" b="0" i="0" dirty="0">
                <a:effectLst/>
                <a:latin typeface="Arial"/>
                <a:cs typeface="Arial"/>
              </a:rPr>
              <a:t>line and neutral cores</a:t>
            </a:r>
          </a:p>
          <a:p>
            <a:pPr marL="342900" indent="-342900" algn="l">
              <a:buFont typeface="Arial" panose="020B0604020202020204" pitchFamily="34" charset="0"/>
              <a:buChar char="•"/>
            </a:pPr>
            <a:r>
              <a:rPr lang="en-GB" dirty="0">
                <a:latin typeface="Arial"/>
                <a:cs typeface="Arial"/>
              </a:rPr>
              <a:t>a </a:t>
            </a:r>
            <a:r>
              <a:rPr lang="en-GB" b="0" i="0" dirty="0">
                <a:effectLst/>
                <a:latin typeface="Arial"/>
                <a:cs typeface="Arial"/>
              </a:rPr>
              <a:t>bare CPC (earth)</a:t>
            </a:r>
          </a:p>
          <a:p>
            <a:pPr marL="342900" indent="-342900" algn="l">
              <a:buFont typeface="Arial" panose="020B0604020202020204" pitchFamily="34" charset="0"/>
              <a:buChar char="•"/>
            </a:pPr>
            <a:r>
              <a:rPr lang="en-GB" dirty="0">
                <a:latin typeface="Arial"/>
                <a:cs typeface="Arial"/>
              </a:rPr>
              <a:t>a</a:t>
            </a:r>
            <a:r>
              <a:rPr lang="en-GB" b="0" i="0" dirty="0">
                <a:effectLst/>
                <a:latin typeface="Arial"/>
                <a:cs typeface="Arial"/>
              </a:rPr>
              <a:t> flat PVC sheath.</a:t>
            </a:r>
          </a:p>
          <a:p>
            <a:pPr algn="l"/>
            <a:r>
              <a:rPr lang="en-GB" b="0" i="0" dirty="0">
                <a:effectLst/>
                <a:latin typeface="Arial"/>
                <a:cs typeface="Arial"/>
              </a:rPr>
              <a:t>Used indoors in dry areas, it must be installed at safe depths (</a:t>
            </a:r>
            <a:r>
              <a:rPr lang="en-GB" b="1" i="0" dirty="0">
                <a:effectLst/>
                <a:latin typeface="Arial"/>
                <a:cs typeface="Arial"/>
              </a:rPr>
              <a:t>Reg. 522.6.202</a:t>
            </a:r>
            <a:r>
              <a:rPr lang="en-GB" b="0" i="0" dirty="0">
                <a:effectLst/>
                <a:latin typeface="Arial"/>
                <a:cs typeface="Arial"/>
              </a:rPr>
              <a:t>) or protected by an RCD.</a:t>
            </a:r>
          </a:p>
          <a:p>
            <a:pPr algn="l"/>
            <a:endParaRPr lang="en-GB" b="0" i="0" dirty="0">
              <a:effectLst/>
              <a:latin typeface="Arial"/>
              <a:cs typeface="Arial"/>
            </a:endParaRPr>
          </a:p>
          <a:p>
            <a:pPr algn="l"/>
            <a:endParaRPr lang="en-GB" b="0" i="0" dirty="0">
              <a:effectLst/>
              <a:latin typeface="Arial"/>
              <a:cs typeface="Arial"/>
            </a:endParaRPr>
          </a:p>
          <a:p>
            <a:endParaRPr lang="en-GB" dirty="0"/>
          </a:p>
        </p:txBody>
      </p:sp>
    </p:spTree>
    <p:extLst>
      <p:ext uri="{BB962C8B-B14F-4D97-AF65-F5344CB8AC3E}">
        <p14:creationId xmlns:p14="http://schemas.microsoft.com/office/powerpoint/2010/main" val="2543068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D1F3B-AC84-0CDD-62AF-04AFB2002A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D9B6FAD-A24B-9C07-51C1-66358A34EA19}"/>
              </a:ext>
            </a:extLst>
          </p:cNvPr>
          <p:cNvSpPr>
            <a:spLocks noGrp="1"/>
          </p:cNvSpPr>
          <p:nvPr>
            <p:ph type="title"/>
          </p:nvPr>
        </p:nvSpPr>
        <p:spPr>
          <a:xfrm>
            <a:off x="252000" y="959222"/>
            <a:ext cx="11628452" cy="646331"/>
          </a:xfrm>
        </p:spPr>
        <p:txBody>
          <a:bodyPr wrap="square" lIns="91440" tIns="45720" rIns="91440" bIns="45720" anchor="ctr" anchorCtr="0">
            <a:spAutoFit/>
          </a:bodyPr>
          <a:lstStyle/>
          <a:p>
            <a:r>
              <a:rPr lang="en-GB" dirty="0">
                <a:ea typeface="ＭＳ Ｐゴシック"/>
                <a:cs typeface="Arial"/>
              </a:rPr>
              <a:t>Why </a:t>
            </a:r>
            <a:r>
              <a:rPr lang="en-GB">
                <a:ea typeface="ＭＳ Ｐゴシック"/>
                <a:cs typeface="Arial"/>
              </a:rPr>
              <a:t>we use steel wire armoured (SWA) cable</a:t>
            </a:r>
          </a:p>
        </p:txBody>
      </p:sp>
      <p:sp>
        <p:nvSpPr>
          <p:cNvPr id="4" name="Content Placeholder 3">
            <a:extLst>
              <a:ext uri="{FF2B5EF4-FFF2-40B4-BE49-F238E27FC236}">
                <a16:creationId xmlns:a16="http://schemas.microsoft.com/office/drawing/2014/main" id="{5E27CDEF-653D-D4A9-7737-9D5ED2CC4711}"/>
              </a:ext>
            </a:extLst>
          </p:cNvPr>
          <p:cNvSpPr>
            <a:spLocks noGrp="1"/>
          </p:cNvSpPr>
          <p:nvPr>
            <p:ph sz="quarter" idx="10"/>
          </p:nvPr>
        </p:nvSpPr>
        <p:spPr>
          <a:xfrm>
            <a:off x="360000" y="1800000"/>
            <a:ext cx="5923570" cy="4140000"/>
          </a:xfrm>
        </p:spPr>
        <p:txBody>
          <a:bodyPr/>
          <a:lstStyle/>
          <a:p>
            <a:pPr algn="l"/>
            <a:r>
              <a:rPr lang="en-GB" b="0" i="0" dirty="0">
                <a:effectLst/>
                <a:latin typeface="Arial"/>
                <a:cs typeface="Arial"/>
              </a:rPr>
              <a:t>SWA is designed for strength and safety. It’s ideal for:</a:t>
            </a:r>
          </a:p>
          <a:p>
            <a:pPr marL="342900" indent="-342900" algn="l">
              <a:buFont typeface="Arial" panose="020B0604020202020204" pitchFamily="34" charset="0"/>
              <a:buChar char="•"/>
            </a:pPr>
            <a:r>
              <a:rPr lang="en-GB" dirty="0">
                <a:latin typeface="Arial"/>
                <a:cs typeface="Arial"/>
              </a:rPr>
              <a:t>o</a:t>
            </a:r>
            <a:r>
              <a:rPr lang="en-GB" b="0" i="0" dirty="0">
                <a:effectLst/>
                <a:latin typeface="Arial"/>
                <a:cs typeface="Arial"/>
              </a:rPr>
              <a:t>utdoor lighting or garage supplies</a:t>
            </a:r>
          </a:p>
          <a:p>
            <a:pPr marL="342900" indent="-342900" algn="l">
              <a:buFont typeface="Arial" panose="020B0604020202020204" pitchFamily="34" charset="0"/>
              <a:buChar char="•"/>
            </a:pPr>
            <a:r>
              <a:rPr lang="en-GB" dirty="0">
                <a:latin typeface="Arial"/>
                <a:cs typeface="Arial"/>
              </a:rPr>
              <a:t>b</a:t>
            </a:r>
            <a:r>
              <a:rPr lang="en-GB" b="0" i="0" dirty="0">
                <a:effectLst/>
                <a:latin typeface="Arial"/>
                <a:cs typeface="Arial"/>
              </a:rPr>
              <a:t>uried cables (in ducts or with marker tape)</a:t>
            </a:r>
          </a:p>
          <a:p>
            <a:pPr marL="342900" indent="-342900" algn="l">
              <a:buFont typeface="Arial" panose="020B0604020202020204" pitchFamily="34" charset="0"/>
              <a:buChar char="•"/>
            </a:pPr>
            <a:r>
              <a:rPr lang="en-GB" dirty="0">
                <a:latin typeface="Arial"/>
                <a:cs typeface="Arial"/>
              </a:rPr>
              <a:t>h</a:t>
            </a:r>
            <a:r>
              <a:rPr lang="en-GB" b="0" i="0" dirty="0">
                <a:effectLst/>
                <a:latin typeface="Arial"/>
                <a:cs typeface="Arial"/>
              </a:rPr>
              <a:t>arsh areas like workshops or farms.</a:t>
            </a:r>
          </a:p>
          <a:p>
            <a:pPr algn="l"/>
            <a:r>
              <a:rPr lang="en-GB" b="0" i="0" dirty="0">
                <a:effectLst/>
                <a:latin typeface="Arial"/>
                <a:ea typeface="ＭＳ Ｐゴシック"/>
                <a:cs typeface="Arial"/>
              </a:rPr>
              <a:t>The armour protects the conductors and can be used as a CPC (</a:t>
            </a:r>
            <a:r>
              <a:rPr lang="en-GB" b="1" i="0" dirty="0">
                <a:effectLst/>
                <a:latin typeface="Arial"/>
                <a:ea typeface="ＭＳ Ｐゴシック"/>
                <a:cs typeface="Arial"/>
              </a:rPr>
              <a:t>Reg. 543.2.7</a:t>
            </a:r>
            <a:r>
              <a:rPr lang="en-GB" dirty="0">
                <a:latin typeface="Arial"/>
                <a:ea typeface="ＭＳ Ｐゴシック"/>
                <a:cs typeface="Arial"/>
              </a:rPr>
              <a:t>).</a:t>
            </a:r>
            <a:endParaRPr lang="en-GB" b="0" i="0" dirty="0">
              <a:effectLst/>
              <a:latin typeface="Arial"/>
              <a:cs typeface="Arial"/>
            </a:endParaRPr>
          </a:p>
          <a:p>
            <a:endParaRPr lang="en-GB" dirty="0"/>
          </a:p>
        </p:txBody>
      </p:sp>
      <p:pic>
        <p:nvPicPr>
          <p:cNvPr id="3074" name="Picture 2">
            <a:extLst>
              <a:ext uri="{FF2B5EF4-FFF2-40B4-BE49-F238E27FC236}">
                <a16:creationId xmlns:a16="http://schemas.microsoft.com/office/drawing/2014/main" id="{38D45EFA-E1C3-1115-7B3E-D46E15F6B0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2808" y="1645988"/>
            <a:ext cx="3009138" cy="4235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1123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B0A4F4-8EC0-40A0-9F60-D44EC763EF6F}"/>
</file>

<file path=customXml/itemProps2.xml><?xml version="1.0" encoding="utf-8"?>
<ds:datastoreItem xmlns:ds="http://schemas.openxmlformats.org/officeDocument/2006/customXml" ds:itemID="{D5041F6D-BBDE-4B15-9860-57A05AB8973C}">
  <ds:schemaRefs>
    <ds:schemaRef ds:uri="http://schemas.microsoft.com/office/2006/metadata/properties"/>
    <ds:schemaRef ds:uri="http://schemas.openxmlformats.org/package/2006/metadata/core-properties"/>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01e15224-84b2-4570-bdea-a67bb94d0921"/>
    <ds:schemaRef ds:uri="7c04300a-231c-4281-9146-a98f6f4a7aff"/>
    <ds:schemaRef ds:uri="http://www.w3.org/XML/1998/namespac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7752</TotalTime>
  <Words>3840</Words>
  <Application>Microsoft Office PowerPoint</Application>
  <PresentationFormat>Custom</PresentationFormat>
  <Paragraphs>285</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MS PGothic</vt:lpstr>
      <vt:lpstr>Aptos</vt:lpstr>
      <vt:lpstr>Arial</vt:lpstr>
      <vt:lpstr>inherit</vt:lpstr>
      <vt:lpstr>Lucida Grande</vt:lpstr>
      <vt:lpstr>2_Default Design</vt:lpstr>
      <vt:lpstr>PowerPoint Presentation</vt:lpstr>
      <vt:lpstr>Introduction</vt:lpstr>
      <vt:lpstr>Objectives</vt:lpstr>
      <vt:lpstr>Which documents can be consulted?</vt:lpstr>
      <vt:lpstr>Selecting the right cable – what matters?</vt:lpstr>
      <vt:lpstr>Wiring system categories</vt:lpstr>
      <vt:lpstr>What makes up a cable?</vt:lpstr>
      <vt:lpstr>Twin and earth (6242Y)</vt:lpstr>
      <vt:lpstr>Why we use steel wire armoured (SWA) cable</vt:lpstr>
      <vt:lpstr>Mineral-insulated cable (MICC)</vt:lpstr>
      <vt:lpstr>Fire performance and LSZH cables</vt:lpstr>
      <vt:lpstr>Understanding flexible and control cables</vt:lpstr>
      <vt:lpstr>Data and fibre-optic cable basics</vt:lpstr>
      <vt:lpstr>DC-rated cables</vt:lpstr>
      <vt:lpstr>What is a radial circuit?</vt:lpstr>
      <vt:lpstr>Understanding the ring-final circuit</vt:lpstr>
      <vt:lpstr>Ring-final versus radial</vt:lpstr>
      <vt:lpstr>Lighting circuit design</vt:lpstr>
      <vt:lpstr>1. Three-plate loop-in method</vt:lpstr>
      <vt:lpstr>2. Switch-fed method</vt:lpstr>
      <vt:lpstr>Auxiliary and control wiring</vt:lpstr>
      <vt:lpstr>Emergency and safety systems wiring</vt:lpstr>
      <vt:lpstr>Supporting and fixing wiring systems</vt:lpstr>
      <vt:lpstr>Bending radius</vt:lpstr>
      <vt:lpstr>Cable jointing and terminations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105</cp:revision>
  <dcterms:created xsi:type="dcterms:W3CDTF">2025-04-15T10:44:23Z</dcterms:created>
  <dcterms:modified xsi:type="dcterms:W3CDTF">2025-10-28T11:23:11Z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