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28"/>
  </p:notesMasterIdLst>
  <p:handoutMasterIdLst>
    <p:handoutMasterId r:id="rId29"/>
  </p:handoutMasterIdLst>
  <p:sldIdLst>
    <p:sldId id="462" r:id="rId5"/>
    <p:sldId id="840" r:id="rId6"/>
    <p:sldId id="867" r:id="rId7"/>
    <p:sldId id="844" r:id="rId8"/>
    <p:sldId id="850" r:id="rId9"/>
    <p:sldId id="851" r:id="rId10"/>
    <p:sldId id="852" r:id="rId11"/>
    <p:sldId id="853" r:id="rId12"/>
    <p:sldId id="854" r:id="rId13"/>
    <p:sldId id="855" r:id="rId14"/>
    <p:sldId id="856" r:id="rId15"/>
    <p:sldId id="857" r:id="rId16"/>
    <p:sldId id="858" r:id="rId17"/>
    <p:sldId id="859" r:id="rId18"/>
    <p:sldId id="860" r:id="rId19"/>
    <p:sldId id="861" r:id="rId20"/>
    <p:sldId id="862" r:id="rId21"/>
    <p:sldId id="863" r:id="rId22"/>
    <p:sldId id="864" r:id="rId23"/>
    <p:sldId id="865" r:id="rId24"/>
    <p:sldId id="866" r:id="rId25"/>
    <p:sldId id="838" r:id="rId26"/>
    <p:sldId id="512" r:id="rId27"/>
  </p:sldIdLst>
  <p:sldSz cx="12239625" cy="6840538"/>
  <p:notesSz cx="6858000" cy="9144000"/>
  <p:custDataLst>
    <p:tags r:id="rId30"/>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4740FD1-6799-8D34-8EDB-C569EE671D9D}" name="John Calleja" initials="JC" userId="8c83955f4e64923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8BDA19-5AE0-44E6-84CA-EA5762735D0A}" v="1" dt="2025-10-22T14:53:23.82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tags" Target="tags/tag1.xml"/><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ippa Hornby" userId="435d50fd-f981-4c65-b165-eceb64f1c231" providerId="ADAL" clId="{A322F1AA-60EA-428B-A44B-74A641D452C7}"/>
    <pc:docChg chg="undo custSel modSld modMainMaster">
      <pc:chgData name="Philippa Hornby" userId="435d50fd-f981-4c65-b165-eceb64f1c231" providerId="ADAL" clId="{A322F1AA-60EA-428B-A44B-74A641D452C7}" dt="2025-08-28T12:52:34.104" v="172" actId="12"/>
      <pc:docMkLst>
        <pc:docMk/>
      </pc:docMkLst>
      <pc:sldChg chg="modSp mod">
        <pc:chgData name="Philippa Hornby" userId="435d50fd-f981-4c65-b165-eceb64f1c231" providerId="ADAL" clId="{A322F1AA-60EA-428B-A44B-74A641D452C7}" dt="2025-08-28T12:47:41.265" v="8" actId="20577"/>
        <pc:sldMkLst>
          <pc:docMk/>
          <pc:sldMk cId="4139293381" sldId="462"/>
        </pc:sldMkLst>
      </pc:sldChg>
      <pc:sldChg chg="modSp mod">
        <pc:chgData name="Philippa Hornby" userId="435d50fd-f981-4c65-b165-eceb64f1c231" providerId="ADAL" clId="{A322F1AA-60EA-428B-A44B-74A641D452C7}" dt="2025-08-28T12:48:31.322" v="15" actId="20577"/>
        <pc:sldMkLst>
          <pc:docMk/>
          <pc:sldMk cId="3661908118" sldId="837"/>
        </pc:sldMkLst>
      </pc:sldChg>
      <pc:sldChg chg="modSp mod">
        <pc:chgData name="Philippa Hornby" userId="435d50fd-f981-4c65-b165-eceb64f1c231" providerId="ADAL" clId="{A322F1AA-60EA-428B-A44B-74A641D452C7}" dt="2025-08-28T12:52:34.104" v="172" actId="12"/>
        <pc:sldMkLst>
          <pc:docMk/>
          <pc:sldMk cId="3014219946" sldId="838"/>
        </pc:sldMkLst>
      </pc:sldChg>
      <pc:sldChg chg="modSp mod">
        <pc:chgData name="Philippa Hornby" userId="435d50fd-f981-4c65-b165-eceb64f1c231" providerId="ADAL" clId="{A322F1AA-60EA-428B-A44B-74A641D452C7}" dt="2025-08-28T12:48:17.779" v="11" actId="20577"/>
        <pc:sldMkLst>
          <pc:docMk/>
          <pc:sldMk cId="2808480706" sldId="840"/>
        </pc:sldMkLst>
      </pc:sldChg>
      <pc:sldChg chg="modSp mod">
        <pc:chgData name="Philippa Hornby" userId="435d50fd-f981-4c65-b165-eceb64f1c231" providerId="ADAL" clId="{A322F1AA-60EA-428B-A44B-74A641D452C7}" dt="2025-08-28T12:48:35.904" v="16" actId="12"/>
        <pc:sldMkLst>
          <pc:docMk/>
          <pc:sldMk cId="859905571" sldId="844"/>
        </pc:sldMkLst>
      </pc:sldChg>
      <pc:sldChg chg="modSp mod">
        <pc:chgData name="Philippa Hornby" userId="435d50fd-f981-4c65-b165-eceb64f1c231" providerId="ADAL" clId="{A322F1AA-60EA-428B-A44B-74A641D452C7}" dt="2025-08-28T12:48:38.885" v="17" actId="12"/>
        <pc:sldMkLst>
          <pc:docMk/>
          <pc:sldMk cId="2793200849" sldId="850"/>
        </pc:sldMkLst>
      </pc:sldChg>
      <pc:sldChg chg="modSp mod">
        <pc:chgData name="Philippa Hornby" userId="435d50fd-f981-4c65-b165-eceb64f1c231" providerId="ADAL" clId="{A322F1AA-60EA-428B-A44B-74A641D452C7}" dt="2025-08-28T12:48:41.681" v="18" actId="12"/>
        <pc:sldMkLst>
          <pc:docMk/>
          <pc:sldMk cId="2758506709" sldId="851"/>
        </pc:sldMkLst>
      </pc:sldChg>
      <pc:sldChg chg="modSp mod">
        <pc:chgData name="Philippa Hornby" userId="435d50fd-f981-4c65-b165-eceb64f1c231" providerId="ADAL" clId="{A322F1AA-60EA-428B-A44B-74A641D452C7}" dt="2025-08-28T12:48:45.829" v="19" actId="12"/>
        <pc:sldMkLst>
          <pc:docMk/>
          <pc:sldMk cId="3084527091" sldId="852"/>
        </pc:sldMkLst>
      </pc:sldChg>
      <pc:sldChg chg="modSp mod">
        <pc:chgData name="Philippa Hornby" userId="435d50fd-f981-4c65-b165-eceb64f1c231" providerId="ADAL" clId="{A322F1AA-60EA-428B-A44B-74A641D452C7}" dt="2025-08-28T12:48:49.176" v="20" actId="12"/>
        <pc:sldMkLst>
          <pc:docMk/>
          <pc:sldMk cId="74238406" sldId="853"/>
        </pc:sldMkLst>
      </pc:sldChg>
      <pc:sldChg chg="modSp mod">
        <pc:chgData name="Philippa Hornby" userId="435d50fd-f981-4c65-b165-eceb64f1c231" providerId="ADAL" clId="{A322F1AA-60EA-428B-A44B-74A641D452C7}" dt="2025-08-28T12:48:56.367" v="24" actId="12"/>
        <pc:sldMkLst>
          <pc:docMk/>
          <pc:sldMk cId="3337106049" sldId="854"/>
        </pc:sldMkLst>
      </pc:sldChg>
      <pc:sldChg chg="modSp mod">
        <pc:chgData name="Philippa Hornby" userId="435d50fd-f981-4c65-b165-eceb64f1c231" providerId="ADAL" clId="{A322F1AA-60EA-428B-A44B-74A641D452C7}" dt="2025-08-28T12:49:03.265" v="28" actId="12"/>
        <pc:sldMkLst>
          <pc:docMk/>
          <pc:sldMk cId="1869598084" sldId="855"/>
        </pc:sldMkLst>
      </pc:sldChg>
      <pc:sldChg chg="modSp mod">
        <pc:chgData name="Philippa Hornby" userId="435d50fd-f981-4c65-b165-eceb64f1c231" providerId="ADAL" clId="{A322F1AA-60EA-428B-A44B-74A641D452C7}" dt="2025-08-28T12:49:37.642" v="60" actId="12"/>
        <pc:sldMkLst>
          <pc:docMk/>
          <pc:sldMk cId="3154044956" sldId="856"/>
        </pc:sldMkLst>
      </pc:sldChg>
      <pc:sldChg chg="modSp mod">
        <pc:chgData name="Philippa Hornby" userId="435d50fd-f981-4c65-b165-eceb64f1c231" providerId="ADAL" clId="{A322F1AA-60EA-428B-A44B-74A641D452C7}" dt="2025-08-28T12:49:50.109" v="64" actId="14100"/>
        <pc:sldMkLst>
          <pc:docMk/>
          <pc:sldMk cId="4044913943" sldId="857"/>
        </pc:sldMkLst>
      </pc:sldChg>
      <pc:sldChg chg="modSp mod">
        <pc:chgData name="Philippa Hornby" userId="435d50fd-f981-4c65-b165-eceb64f1c231" providerId="ADAL" clId="{A322F1AA-60EA-428B-A44B-74A641D452C7}" dt="2025-08-28T12:50:04.050" v="69" actId="14100"/>
        <pc:sldMkLst>
          <pc:docMk/>
          <pc:sldMk cId="4075643718" sldId="858"/>
        </pc:sldMkLst>
      </pc:sldChg>
      <pc:sldChg chg="modSp mod">
        <pc:chgData name="Philippa Hornby" userId="435d50fd-f981-4c65-b165-eceb64f1c231" providerId="ADAL" clId="{A322F1AA-60EA-428B-A44B-74A641D452C7}" dt="2025-08-28T12:50:18.655" v="75" actId="14100"/>
        <pc:sldMkLst>
          <pc:docMk/>
          <pc:sldMk cId="4275702340" sldId="859"/>
        </pc:sldMkLst>
      </pc:sldChg>
      <pc:sldChg chg="modSp mod">
        <pc:chgData name="Philippa Hornby" userId="435d50fd-f981-4c65-b165-eceb64f1c231" providerId="ADAL" clId="{A322F1AA-60EA-428B-A44B-74A641D452C7}" dt="2025-08-28T12:50:45.022" v="122" actId="20577"/>
        <pc:sldMkLst>
          <pc:docMk/>
          <pc:sldMk cId="417709819" sldId="860"/>
        </pc:sldMkLst>
      </pc:sldChg>
      <pc:sldChg chg="modSp mod">
        <pc:chgData name="Philippa Hornby" userId="435d50fd-f981-4c65-b165-eceb64f1c231" providerId="ADAL" clId="{A322F1AA-60EA-428B-A44B-74A641D452C7}" dt="2025-08-28T12:51:03.781" v="132" actId="14100"/>
        <pc:sldMkLst>
          <pc:docMk/>
          <pc:sldMk cId="1795838363" sldId="861"/>
        </pc:sldMkLst>
      </pc:sldChg>
      <pc:sldChg chg="modSp mod">
        <pc:chgData name="Philippa Hornby" userId="435d50fd-f981-4c65-b165-eceb64f1c231" providerId="ADAL" clId="{A322F1AA-60EA-428B-A44B-74A641D452C7}" dt="2025-08-28T12:51:20.292" v="138" actId="14100"/>
        <pc:sldMkLst>
          <pc:docMk/>
          <pc:sldMk cId="2075040709" sldId="862"/>
        </pc:sldMkLst>
      </pc:sldChg>
      <pc:sldChg chg="modSp mod">
        <pc:chgData name="Philippa Hornby" userId="435d50fd-f981-4c65-b165-eceb64f1c231" providerId="ADAL" clId="{A322F1AA-60EA-428B-A44B-74A641D452C7}" dt="2025-08-28T12:51:30.921" v="143" actId="20577"/>
        <pc:sldMkLst>
          <pc:docMk/>
          <pc:sldMk cId="1540974239" sldId="863"/>
        </pc:sldMkLst>
      </pc:sldChg>
      <pc:sldChg chg="modSp mod">
        <pc:chgData name="Philippa Hornby" userId="435d50fd-f981-4c65-b165-eceb64f1c231" providerId="ADAL" clId="{A322F1AA-60EA-428B-A44B-74A641D452C7}" dt="2025-08-28T12:51:49.814" v="151" actId="20577"/>
        <pc:sldMkLst>
          <pc:docMk/>
          <pc:sldMk cId="3523472164" sldId="864"/>
        </pc:sldMkLst>
      </pc:sldChg>
      <pc:sldChg chg="modSp mod">
        <pc:chgData name="Philippa Hornby" userId="435d50fd-f981-4c65-b165-eceb64f1c231" providerId="ADAL" clId="{A322F1AA-60EA-428B-A44B-74A641D452C7}" dt="2025-08-28T12:52:04.546" v="157" actId="14100"/>
        <pc:sldMkLst>
          <pc:docMk/>
          <pc:sldMk cId="2517406700" sldId="865"/>
        </pc:sldMkLst>
      </pc:sldChg>
      <pc:sldChg chg="modSp mod">
        <pc:chgData name="Philippa Hornby" userId="435d50fd-f981-4c65-b165-eceb64f1c231" providerId="ADAL" clId="{A322F1AA-60EA-428B-A44B-74A641D452C7}" dt="2025-08-28T12:52:20.016" v="165" actId="14100"/>
        <pc:sldMkLst>
          <pc:docMk/>
          <pc:sldMk cId="4011779408" sldId="866"/>
        </pc:sldMkLst>
      </pc:sldChg>
      <pc:sldMasterChg chg="modSp mod">
        <pc:chgData name="Philippa Hornby" userId="435d50fd-f981-4c65-b165-eceb64f1c231" providerId="ADAL" clId="{A322F1AA-60EA-428B-A44B-74A641D452C7}" dt="2025-08-28T12:47:34.602" v="4" actId="114"/>
        <pc:sldMasterMkLst>
          <pc:docMk/>
          <pc:sldMasterMk cId="1337350340" sldId="2147483661"/>
        </pc:sldMasterMkLst>
      </pc:sldMasterChg>
    </pc:docChg>
  </pc:docChgLst>
  <pc:docChgLst>
    <pc:chgData name="Philippa Hornby" userId="435d50fd-f981-4c65-b165-eceb64f1c231" providerId="ADAL" clId="{C03CEAD4-6942-482F-822A-85C9368787E6}"/>
    <pc:docChg chg="undo custSel modSld">
      <pc:chgData name="Philippa Hornby" userId="435d50fd-f981-4c65-b165-eceb64f1c231" providerId="ADAL" clId="{C03CEAD4-6942-482F-822A-85C9368787E6}" dt="2025-09-09T07:52:34.948" v="83"/>
      <pc:docMkLst>
        <pc:docMk/>
      </pc:docMkLst>
      <pc:sldChg chg="modSp mod">
        <pc:chgData name="Philippa Hornby" userId="435d50fd-f981-4c65-b165-eceb64f1c231" providerId="ADAL" clId="{C03CEAD4-6942-482F-822A-85C9368787E6}" dt="2025-09-09T07:48:57.704" v="0" actId="14100"/>
        <pc:sldMkLst>
          <pc:docMk/>
          <pc:sldMk cId="74238406" sldId="853"/>
        </pc:sldMkLst>
      </pc:sldChg>
      <pc:sldChg chg="modSp mod">
        <pc:chgData name="Philippa Hornby" userId="435d50fd-f981-4c65-b165-eceb64f1c231" providerId="ADAL" clId="{C03CEAD4-6942-482F-822A-85C9368787E6}" dt="2025-09-09T07:49:01.631" v="1" actId="14100"/>
        <pc:sldMkLst>
          <pc:docMk/>
          <pc:sldMk cId="3337106049" sldId="854"/>
        </pc:sldMkLst>
      </pc:sldChg>
      <pc:sldChg chg="modSp mod">
        <pc:chgData name="Philippa Hornby" userId="435d50fd-f981-4c65-b165-eceb64f1c231" providerId="ADAL" clId="{C03CEAD4-6942-482F-822A-85C9368787E6}" dt="2025-09-09T07:49:35.398" v="5" actId="6549"/>
        <pc:sldMkLst>
          <pc:docMk/>
          <pc:sldMk cId="4275702340" sldId="859"/>
        </pc:sldMkLst>
      </pc:sldChg>
      <pc:sldChg chg="modSp mod">
        <pc:chgData name="Philippa Hornby" userId="435d50fd-f981-4c65-b165-eceb64f1c231" providerId="ADAL" clId="{C03CEAD4-6942-482F-822A-85C9368787E6}" dt="2025-09-09T07:50:47.245" v="23" actId="20577"/>
        <pc:sldMkLst>
          <pc:docMk/>
          <pc:sldMk cId="417709819" sldId="860"/>
        </pc:sldMkLst>
      </pc:sldChg>
      <pc:sldChg chg="modSp mod modCm">
        <pc:chgData name="Philippa Hornby" userId="435d50fd-f981-4c65-b165-eceb64f1c231" providerId="ADAL" clId="{C03CEAD4-6942-482F-822A-85C9368787E6}" dt="2025-09-09T07:51:31.930" v="52" actId="20577"/>
        <pc:sldMkLst>
          <pc:docMk/>
          <pc:sldMk cId="2075040709" sldId="862"/>
        </pc:sldMkLst>
        <pc:extLst>
          <p:ext xmlns:p="http://schemas.openxmlformats.org/presentationml/2006/main" uri="{D6D511B9-2390-475A-947B-AFAB55BFBCF1}">
            <pc226:cmChg xmlns:pc226="http://schemas.microsoft.com/office/powerpoint/2022/06/main/command" chg="mod">
              <pc226:chgData name="Philippa Hornby" userId="435d50fd-f981-4c65-b165-eceb64f1c231" providerId="ADAL" clId="{C03CEAD4-6942-482F-822A-85C9368787E6}" dt="2025-09-09T07:51:31.930" v="52" actId="20577"/>
              <pc2:cmMkLst xmlns:pc2="http://schemas.microsoft.com/office/powerpoint/2019/9/main/command">
                <pc:docMk/>
                <pc:sldMk cId="2075040709" sldId="862"/>
                <pc2:cmMk id="{105A631F-DCD0-4156-B2E1-6B34A6511674}"/>
              </pc2:cmMkLst>
            </pc226:cmChg>
            <pc226:cmChg xmlns:pc226="http://schemas.microsoft.com/office/powerpoint/2022/06/main/command" chg="mod">
              <pc226:chgData name="Philippa Hornby" userId="435d50fd-f981-4c65-b165-eceb64f1c231" providerId="ADAL" clId="{C03CEAD4-6942-482F-822A-85C9368787E6}" dt="2025-09-09T07:51:10.755" v="40" actId="20577"/>
              <pc2:cmMkLst xmlns:pc2="http://schemas.microsoft.com/office/powerpoint/2019/9/main/command">
                <pc:docMk/>
                <pc:sldMk cId="2075040709" sldId="862"/>
                <pc2:cmMk id="{478EF199-6075-4740-8446-0C33EBC9B840}"/>
              </pc2:cmMkLst>
            </pc226:cmChg>
          </p:ext>
        </pc:extLst>
      </pc:sldChg>
      <pc:sldChg chg="modSp mod modCm">
        <pc:chgData name="Philippa Hornby" userId="435d50fd-f981-4c65-b165-eceb64f1c231" providerId="ADAL" clId="{C03CEAD4-6942-482F-822A-85C9368787E6}" dt="2025-09-09T07:51:54.151" v="63" actId="20577"/>
        <pc:sldMkLst>
          <pc:docMk/>
          <pc:sldMk cId="1540974239" sldId="863"/>
        </pc:sldMkLst>
        <pc:extLst>
          <p:ext xmlns:p="http://schemas.openxmlformats.org/presentationml/2006/main" uri="{D6D511B9-2390-475A-947B-AFAB55BFBCF1}">
            <pc226:cmChg xmlns:pc226="http://schemas.microsoft.com/office/powerpoint/2022/06/main/command" chg="mod">
              <pc226:chgData name="Philippa Hornby" userId="435d50fd-f981-4c65-b165-eceb64f1c231" providerId="ADAL" clId="{C03CEAD4-6942-482F-822A-85C9368787E6}" dt="2025-09-09T07:51:54.151" v="63" actId="20577"/>
              <pc2:cmMkLst xmlns:pc2="http://schemas.microsoft.com/office/powerpoint/2019/9/main/command">
                <pc:docMk/>
                <pc:sldMk cId="1540974239" sldId="863"/>
                <pc2:cmMk id="{F924D781-96CA-4170-A1A6-60C9B2AC956F}"/>
              </pc2:cmMkLst>
            </pc226:cmChg>
          </p:ext>
        </pc:extLst>
      </pc:sldChg>
      <pc:sldChg chg="modSp mod modCm">
        <pc:chgData name="Philippa Hornby" userId="435d50fd-f981-4c65-b165-eceb64f1c231" providerId="ADAL" clId="{C03CEAD4-6942-482F-822A-85C9368787E6}" dt="2025-09-09T07:52:34.948" v="83"/>
        <pc:sldMkLst>
          <pc:docMk/>
          <pc:sldMk cId="4011779408" sldId="866"/>
        </pc:sldMkLst>
        <pc:extLst>
          <p:ext xmlns:p="http://schemas.openxmlformats.org/presentationml/2006/main" uri="{D6D511B9-2390-475A-947B-AFAB55BFBCF1}">
            <pc226:cmChg xmlns:pc226="http://schemas.microsoft.com/office/powerpoint/2022/06/main/command" chg="mod">
              <pc226:chgData name="Philippa Hornby" userId="435d50fd-f981-4c65-b165-eceb64f1c231" providerId="ADAL" clId="{C03CEAD4-6942-482F-822A-85C9368787E6}" dt="2025-09-09T07:52:21.273" v="82" actId="20577"/>
              <pc2:cmMkLst xmlns:pc2="http://schemas.microsoft.com/office/powerpoint/2019/9/main/command">
                <pc:docMk/>
                <pc:sldMk cId="4011779408" sldId="866"/>
                <pc2:cmMk id="{F84955F3-7DC7-49AD-8B28-15106C1F8FE1}"/>
              </pc2:cmMkLst>
            </pc226:cmChg>
          </p:ext>
        </pc:extLst>
      </pc:sldChg>
    </pc:docChg>
  </pc:docChgLst>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0-22T14:53:25.653" v="8" actId="1076"/>
      <pc:docMkLst>
        <pc:docMk/>
      </pc:docMkLst>
      <pc:sldChg chg="addSp modSp mod">
        <pc:chgData name="Hazell, Danielle" userId="16322be0-50ef-46ff-b0c0-d304bc10d5d2" providerId="ADAL" clId="{E6D12E1F-DF63-450C-A9ED-E72C5F6C045B}" dt="2025-10-22T14:53:25.653" v="8" actId="1076"/>
        <pc:sldMkLst>
          <pc:docMk/>
          <pc:sldMk cId="2402489006" sldId="512"/>
        </pc:sldMkLst>
        <pc:spChg chg="add mod">
          <ac:chgData name="Hazell, Danielle" userId="16322be0-50ef-46ff-b0c0-d304bc10d5d2" providerId="ADAL" clId="{E6D12E1F-DF63-450C-A9ED-E72C5F6C045B}" dt="2025-10-22T14:53:25.653" v="8" actId="1076"/>
          <ac:spMkLst>
            <pc:docMk/>
            <pc:sldMk cId="2402489006" sldId="512"/>
            <ac:spMk id="2" creationId="{6CF0AD19-7D8D-EF51-4CCC-3C76DDB03664}"/>
          </ac:spMkLst>
        </pc:spChg>
        <pc:spChg chg="mod">
          <ac:chgData name="Hazell, Danielle" userId="16322be0-50ef-46ff-b0c0-d304bc10d5d2" providerId="ADAL" clId="{E6D12E1F-DF63-450C-A9ED-E72C5F6C045B}" dt="2025-10-22T14:53:23.161" v="6" actId="1076"/>
          <ac:spMkLst>
            <pc:docMk/>
            <pc:sldMk cId="2402489006" sldId="512"/>
            <ac:spMk id="3" creationId="{C100DF00-DDB1-9E17-D96C-C839324D3C8E}"/>
          </ac:spMkLst>
        </pc:spChg>
      </pc:sldChg>
      <pc:sldMasterChg chg="addSp delSp modSp mod">
        <pc:chgData name="Hazell, Danielle" userId="16322be0-50ef-46ff-b0c0-d304bc10d5d2" providerId="ADAL" clId="{E6D12E1F-DF63-450C-A9ED-E72C5F6C045B}" dt="2025-10-17T14:56:43.464" v="5" actId="1076"/>
        <pc:sldMasterMkLst>
          <pc:docMk/>
          <pc:sldMasterMk cId="1337350340" sldId="2147483661"/>
        </pc:sldMasterMkLst>
        <pc:spChg chg="add mod">
          <ac:chgData name="Hazell, Danielle" userId="16322be0-50ef-46ff-b0c0-d304bc10d5d2" providerId="ADAL" clId="{E6D12E1F-DF63-450C-A9ED-E72C5F6C045B}" dt="2025-10-17T14:56:43.464" v="5" actId="1076"/>
          <ac:spMkLst>
            <pc:docMk/>
            <pc:sldMasterMk cId="1337350340" sldId="2147483661"/>
            <ac:spMk id="2" creationId="{4987E8D9-377B-AB1D-8A32-2882D85AB09F}"/>
          </ac:spMkLst>
        </pc:spChg>
        <pc:spChg chg="add mod">
          <ac:chgData name="Hazell, Danielle" userId="16322be0-50ef-46ff-b0c0-d304bc10d5d2" providerId="ADAL" clId="{E6D12E1F-DF63-450C-A9ED-E72C5F6C045B}" dt="2025-10-17T14:56:43.464" v="5" actId="1076"/>
          <ac:spMkLst>
            <pc:docMk/>
            <pc:sldMasterMk cId="1337350340" sldId="2147483661"/>
            <ac:spMk id="5" creationId="{12A05E16-C31E-E0B1-F9BA-6CA1198C9AE5}"/>
          </ac:spMkLst>
        </pc:spChg>
        <pc:picChg chg="add mod">
          <ac:chgData name="Hazell, Danielle" userId="16322be0-50ef-46ff-b0c0-d304bc10d5d2" providerId="ADAL" clId="{E6D12E1F-DF63-450C-A9ED-E72C5F6C045B}" dt="2025-10-17T14:56:43.464" v="5" actId="1076"/>
          <ac:picMkLst>
            <pc:docMk/>
            <pc:sldMasterMk cId="1337350340" sldId="2147483661"/>
            <ac:picMk id="4" creationId="{4D501824-D9B0-C525-F662-3787B202B144}"/>
          </ac:picMkLst>
        </pc:picChg>
        <pc:picChg chg="add mod">
          <ac:chgData name="Hazell, Danielle" userId="16322be0-50ef-46ff-b0c0-d304bc10d5d2" providerId="ADAL" clId="{E6D12E1F-DF63-450C-A9ED-E72C5F6C045B}" dt="2025-10-17T14:56:43.464" v="5" actId="1076"/>
          <ac:picMkLst>
            <pc:docMk/>
            <pc:sldMasterMk cId="1337350340" sldId="2147483661"/>
            <ac:picMk id="7" creationId="{9F3B6811-98F9-78F6-2493-AACB6F69F7B0}"/>
          </ac:picMkLst>
        </pc:picChg>
        <pc:picChg chg="add mod">
          <ac:chgData name="Hazell, Danielle" userId="16322be0-50ef-46ff-b0c0-d304bc10d5d2" providerId="ADAL" clId="{E6D12E1F-DF63-450C-A9ED-E72C5F6C045B}" dt="2025-10-17T14:56:43.464" v="5" actId="1076"/>
          <ac:picMkLst>
            <pc:docMk/>
            <pc:sldMasterMk cId="1337350340" sldId="2147483661"/>
            <ac:picMk id="13" creationId="{03A5C67B-1442-75DD-1FD1-C13DC74E6186}"/>
          </ac:picMkLst>
        </pc:picChg>
      </pc:sldMasterChg>
    </pc:docChg>
  </pc:docChgLst>
  <pc:docChgLst>
    <pc:chgData name="Bonita Searle-Barnes" userId="e782127f-826a-4a83-a372-afedaa2e0d4f" providerId="ADAL" clId="{FA3BD239-4B9A-4CBA-8CF5-F7BFBEA885D5}"/>
    <pc:docChg chg="undo custSel addSld modSld modMainMaster">
      <pc:chgData name="Bonita Searle-Barnes" userId="e782127f-826a-4a83-a372-afedaa2e0d4f" providerId="ADAL" clId="{FA3BD239-4B9A-4CBA-8CF5-F7BFBEA885D5}" dt="2025-10-14T10:09:29.902" v="73" actId="114"/>
      <pc:docMkLst>
        <pc:docMk/>
      </pc:docMkLst>
      <pc:sldChg chg="modSp mod">
        <pc:chgData name="Bonita Searle-Barnes" userId="e782127f-826a-4a83-a372-afedaa2e0d4f" providerId="ADAL" clId="{FA3BD239-4B9A-4CBA-8CF5-F7BFBEA885D5}" dt="2025-10-14T10:07:46.653" v="5" actId="113"/>
        <pc:sldMkLst>
          <pc:docMk/>
          <pc:sldMk cId="3014219946" sldId="838"/>
        </pc:sldMkLst>
        <pc:spChg chg="mod">
          <ac:chgData name="Bonita Searle-Barnes" userId="e782127f-826a-4a83-a372-afedaa2e0d4f" providerId="ADAL" clId="{FA3BD239-4B9A-4CBA-8CF5-F7BFBEA885D5}" dt="2025-10-14T10:07:46.653" v="5" actId="113"/>
          <ac:spMkLst>
            <pc:docMk/>
            <pc:sldMk cId="3014219946" sldId="838"/>
            <ac:spMk id="4" creationId="{93E98F04-331F-CCC4-AA81-C88F3473D389}"/>
          </ac:spMkLst>
        </pc:spChg>
      </pc:sldChg>
      <pc:sldChg chg="modSp add mod">
        <pc:chgData name="Bonita Searle-Barnes" userId="e782127f-826a-4a83-a372-afedaa2e0d4f" providerId="ADAL" clId="{FA3BD239-4B9A-4CBA-8CF5-F7BFBEA885D5}" dt="2025-10-14T10:09:10.823" v="72"/>
        <pc:sldMkLst>
          <pc:docMk/>
          <pc:sldMk cId="804006060" sldId="867"/>
        </pc:sldMkLst>
        <pc:spChg chg="mod">
          <ac:chgData name="Bonita Searle-Barnes" userId="e782127f-826a-4a83-a372-afedaa2e0d4f" providerId="ADAL" clId="{FA3BD239-4B9A-4CBA-8CF5-F7BFBEA885D5}" dt="2025-10-14T10:08:35.624" v="18" actId="20577"/>
          <ac:spMkLst>
            <pc:docMk/>
            <pc:sldMk cId="804006060" sldId="867"/>
            <ac:spMk id="3" creationId="{AA7BAEE2-D59B-E2F9-37C1-F3008FDD9CBC}"/>
          </ac:spMkLst>
        </pc:spChg>
        <pc:spChg chg="mod">
          <ac:chgData name="Bonita Searle-Barnes" userId="e782127f-826a-4a83-a372-afedaa2e0d4f" providerId="ADAL" clId="{FA3BD239-4B9A-4CBA-8CF5-F7BFBEA885D5}" dt="2025-10-14T10:09:10.823" v="72"/>
          <ac:spMkLst>
            <pc:docMk/>
            <pc:sldMk cId="804006060" sldId="867"/>
            <ac:spMk id="5" creationId="{CCED4F48-06B2-E42A-0D8D-0F448E2C1BF6}"/>
          </ac:spMkLst>
        </pc:spChg>
      </pc:sldChg>
      <pc:sldMasterChg chg="modSp mod">
        <pc:chgData name="Bonita Searle-Barnes" userId="e782127f-826a-4a83-a372-afedaa2e0d4f" providerId="ADAL" clId="{FA3BD239-4B9A-4CBA-8CF5-F7BFBEA885D5}" dt="2025-10-14T10:09:29.902" v="73" actId="114"/>
        <pc:sldMasterMkLst>
          <pc:docMk/>
          <pc:sldMasterMk cId="1337350340" sldId="2147483661"/>
        </pc:sldMasterMkLst>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10/22/2025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847933-502B-D146-9428-3DDD196AD935}" type="slidenum">
              <a:rPr lang="en-GB" smtClean="0"/>
              <a:pPr/>
              <a:t>2</a:t>
            </a:fld>
            <a:endParaRPr lang="en-GB"/>
          </a:p>
        </p:txBody>
      </p:sp>
    </p:spTree>
    <p:extLst>
      <p:ext uri="{BB962C8B-B14F-4D97-AF65-F5344CB8AC3E}">
        <p14:creationId xmlns:p14="http://schemas.microsoft.com/office/powerpoint/2010/main" val="1790795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1FA948-F922-1A49-F550-4BCF88B556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BC3999-AEF0-D839-F07D-2320E5FCC9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A62B52-84F9-5CA7-F0F6-2769B5179E2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47B63AB-3BBB-D18A-A58C-FA8CF9659F0F}"/>
              </a:ext>
            </a:extLst>
          </p:cNvPr>
          <p:cNvSpPr>
            <a:spLocks noGrp="1"/>
          </p:cNvSpPr>
          <p:nvPr>
            <p:ph type="sldNum" sz="quarter" idx="5"/>
          </p:nvPr>
        </p:nvSpPr>
        <p:spPr/>
        <p:txBody>
          <a:bodyPr/>
          <a:lstStyle/>
          <a:p>
            <a:fld id="{1D847933-502B-D146-9428-3DDD196AD935}" type="slidenum">
              <a:rPr lang="en-GB" smtClean="0"/>
              <a:pPr/>
              <a:t>3</a:t>
            </a:fld>
            <a:endParaRPr lang="en-GB"/>
          </a:p>
        </p:txBody>
      </p:sp>
    </p:spTree>
    <p:extLst>
      <p:ext uri="{BB962C8B-B14F-4D97-AF65-F5344CB8AC3E}">
        <p14:creationId xmlns:p14="http://schemas.microsoft.com/office/powerpoint/2010/main" val="19673651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https://electrical.theiet.org/wiring-matters/years/2023/98-november-2023/surge-protective-devices-spds/</a:t>
            </a:r>
          </a:p>
        </p:txBody>
      </p:sp>
      <p:sp>
        <p:nvSpPr>
          <p:cNvPr id="4" name="Slide Number Placeholder 3"/>
          <p:cNvSpPr>
            <a:spLocks noGrp="1"/>
          </p:cNvSpPr>
          <p:nvPr>
            <p:ph type="sldNum" sz="quarter" idx="5"/>
          </p:nvPr>
        </p:nvSpPr>
        <p:spPr/>
        <p:txBody>
          <a:bodyPr/>
          <a:lstStyle/>
          <a:p>
            <a:fld id="{1D847933-502B-D146-9428-3DDD196AD935}" type="slidenum">
              <a:rPr lang="en-GB" smtClean="0"/>
              <a:pPr/>
              <a:t>10</a:t>
            </a:fld>
            <a:endParaRPr lang="en-GB"/>
          </a:p>
        </p:txBody>
      </p:sp>
    </p:spTree>
    <p:extLst>
      <p:ext uri="{BB962C8B-B14F-4D97-AF65-F5344CB8AC3E}">
        <p14:creationId xmlns:p14="http://schemas.microsoft.com/office/powerpoint/2010/main" val="18234995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D847933-502B-D146-9428-3DDD196AD935}" type="slidenum">
              <a:rPr lang="en-GB" smtClean="0"/>
              <a:pPr/>
              <a:t>14</a:t>
            </a:fld>
            <a:endParaRPr lang="en-GB"/>
          </a:p>
        </p:txBody>
      </p:sp>
    </p:spTree>
    <p:extLst>
      <p:ext uri="{BB962C8B-B14F-4D97-AF65-F5344CB8AC3E}">
        <p14:creationId xmlns:p14="http://schemas.microsoft.com/office/powerpoint/2010/main" val="18727814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D847933-502B-D146-9428-3DDD196AD935}" type="slidenum">
              <a:rPr lang="en-GB" smtClean="0"/>
              <a:pPr/>
              <a:t>15</a:t>
            </a:fld>
            <a:endParaRPr lang="en-GB"/>
          </a:p>
        </p:txBody>
      </p:sp>
    </p:spTree>
    <p:extLst>
      <p:ext uri="{BB962C8B-B14F-4D97-AF65-F5344CB8AC3E}">
        <p14:creationId xmlns:p14="http://schemas.microsoft.com/office/powerpoint/2010/main" val="4927513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847933-502B-D146-9428-3DDD196AD935}" type="slidenum">
              <a:rPr lang="en-GB" smtClean="0"/>
              <a:pPr/>
              <a:t>22</a:t>
            </a:fld>
            <a:endParaRPr lang="en-GB"/>
          </a:p>
        </p:txBody>
      </p:sp>
    </p:spTree>
    <p:extLst>
      <p:ext uri="{BB962C8B-B14F-4D97-AF65-F5344CB8AC3E}">
        <p14:creationId xmlns:p14="http://schemas.microsoft.com/office/powerpoint/2010/main" val="782626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23</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037502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3619303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2315102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1342418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smtClean="0">
                <a:latin typeface="+mn-lt"/>
                <a:ea typeface="Arial" pitchFamily="-105" charset="0"/>
                <a:cs typeface="Arial" pitchFamily="-105" charset="0"/>
              </a:rPr>
              <a:pPr algn="l">
                <a:spcBef>
                  <a:spcPts val="602"/>
                </a:spcBef>
              </a:pPr>
              <a:t>‹#›</a:t>
            </a:fld>
            <a:endParaRPr lang="en-US" sz="1000" baseline="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sp>
        <p:nvSpPr>
          <p:cNvPr id="2" name="Graphic 26">
            <a:extLst>
              <a:ext uri="{FF2B5EF4-FFF2-40B4-BE49-F238E27FC236}">
                <a16:creationId xmlns:a16="http://schemas.microsoft.com/office/drawing/2014/main" id="{4987E8D9-377B-AB1D-8A32-2882D85AB09F}"/>
              </a:ext>
            </a:extLst>
          </p:cNvPr>
          <p:cNvSpPr>
            <a:spLocks/>
          </p:cNvSpPr>
          <p:nvPr userDrawn="1"/>
        </p:nvSpPr>
        <p:spPr>
          <a:xfrm>
            <a:off x="0" y="80583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endParaRPr lang="en-GB" sz="2008"/>
          </a:p>
        </p:txBody>
      </p:sp>
      <p:pic>
        <p:nvPicPr>
          <p:cNvPr id="4" name="Picture 3" descr="A red arrow pointing up&#10;&#10;AI-generated content may be incorrect.">
            <a:extLst>
              <a:ext uri="{FF2B5EF4-FFF2-40B4-BE49-F238E27FC236}">
                <a16:creationId xmlns:a16="http://schemas.microsoft.com/office/drawing/2014/main" id="{4D501824-D9B0-C525-F662-3787B202B144}"/>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32041" y="220418"/>
            <a:ext cx="591666" cy="437463"/>
          </a:xfrm>
          <a:prstGeom prst="rect">
            <a:avLst/>
          </a:prstGeom>
          <a:noFill/>
          <a:ln>
            <a:noFill/>
          </a:ln>
        </p:spPr>
      </p:pic>
      <p:sp>
        <p:nvSpPr>
          <p:cNvPr id="5" name="Text Box 2">
            <a:extLst>
              <a:ext uri="{FF2B5EF4-FFF2-40B4-BE49-F238E27FC236}">
                <a16:creationId xmlns:a16="http://schemas.microsoft.com/office/drawing/2014/main" id="{12A05E16-C31E-E0B1-F9BA-6CA1198C9AE5}"/>
              </a:ext>
            </a:extLst>
          </p:cNvPr>
          <p:cNvSpPr txBox="1">
            <a:spLocks noChangeArrowheads="1"/>
          </p:cNvSpPr>
          <p:nvPr userDrawn="1"/>
        </p:nvSpPr>
        <p:spPr bwMode="auto">
          <a:xfrm>
            <a:off x="3848979" y="117442"/>
            <a:ext cx="5827751" cy="589388"/>
          </a:xfrm>
          <a:prstGeom prst="rect">
            <a:avLst/>
          </a:prstGeom>
          <a:noFill/>
          <a:ln w="9525">
            <a:noFill/>
            <a:miter lim="800000"/>
            <a:headEnd/>
            <a:tailEnd/>
          </a:ln>
        </p:spPr>
        <p:txBody>
          <a:bodyPr rot="0" vert="horz" wrap="square" lIns="91797" tIns="45899" rIns="91797" bIns="45899" anchor="t" anchorCtr="0">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Electrotechnical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7" name="Picture 6" descr="A black and white logo&#10;&#10;AI-generated content may be incorrect.">
            <a:extLst>
              <a:ext uri="{FF2B5EF4-FFF2-40B4-BE49-F238E27FC236}">
                <a16:creationId xmlns:a16="http://schemas.microsoft.com/office/drawing/2014/main" id="{9F3B6811-98F9-78F6-2493-AACB6F69F7B0}"/>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2" y="206987"/>
            <a:ext cx="2563495" cy="498243"/>
          </a:xfrm>
          <a:prstGeom prst="rect">
            <a:avLst/>
          </a:prstGeom>
          <a:noFill/>
          <a:ln>
            <a:noFill/>
          </a:ln>
        </p:spPr>
      </p:pic>
      <p:pic>
        <p:nvPicPr>
          <p:cNvPr id="13" name="Picture 12" descr="A black background with a black square&#10;&#10;AI-generated content may be incorrect.">
            <a:extLst>
              <a:ext uri="{FF2B5EF4-FFF2-40B4-BE49-F238E27FC236}">
                <a16:creationId xmlns:a16="http://schemas.microsoft.com/office/drawing/2014/main" id="{03A5C67B-1442-75DD-1FD1-C13DC74E6186}"/>
              </a:ext>
            </a:extLst>
          </p:cNvPr>
          <p:cNvPicPr>
            <a:picLocks noChangeAspect="1"/>
          </p:cNvPicPr>
          <p:nvPr userDrawn="1"/>
        </p:nvPicPr>
        <p:blipFill>
          <a:blip r:embed="rId9"/>
          <a:stretch>
            <a:fillRect/>
          </a:stretch>
        </p:blipFill>
        <p:spPr>
          <a:xfrm>
            <a:off x="948535" y="226965"/>
            <a:ext cx="2685203" cy="440679"/>
          </a:xfrm>
          <a:prstGeom prst="rect">
            <a:avLst/>
          </a:prstGeom>
        </p:spPr>
      </p:pic>
    </p:spTree>
    <p:extLst>
      <p:ext uri="{BB962C8B-B14F-4D97-AF65-F5344CB8AC3E}">
        <p14:creationId xmlns:p14="http://schemas.microsoft.com/office/powerpoint/2010/main" val="133735034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Electrotechnical Engineering</a:t>
            </a:r>
          </a:p>
          <a:p>
            <a:pPr marL="0" indent="0" defTabSz="608030" fontAlgn="auto">
              <a:lnSpc>
                <a:spcPct val="100000"/>
              </a:lnSpc>
              <a:spcBef>
                <a:spcPts val="0"/>
              </a:spcBef>
              <a:spcAft>
                <a:spcPts val="0"/>
              </a:spcAft>
              <a:buNone/>
              <a:defRPr/>
            </a:pPr>
            <a:endParaRPr lang="en-GB" sz="2800" b="1">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marL="0" indent="0" defTabSz="608030" fontAlgn="auto">
              <a:lnSpc>
                <a:spcPct val="100000"/>
              </a:lnSpc>
              <a:spcBef>
                <a:spcPts val="0"/>
              </a:spcBef>
              <a:spcAft>
                <a:spcPts val="0"/>
              </a:spcAft>
              <a:buNone/>
              <a:defRPr/>
            </a:pPr>
            <a:r>
              <a:rPr lang="en-GB" sz="2800" b="1">
                <a:solidFill>
                  <a:schemeClr val="tx1"/>
                </a:solidFill>
                <a:latin typeface="Arial" panose="020B0604020202020204" pitchFamily="34" charset="0"/>
                <a:ea typeface="ＭＳ Ｐゴシック" panose="020B0600070205080204" pitchFamily="34" charset="-128"/>
                <a:cs typeface="Arial" panose="020B0604020202020204" pitchFamily="34" charset="0"/>
              </a:rPr>
              <a:t>K1.7 Design concepts of installations specified in national standards</a:t>
            </a:r>
          </a:p>
          <a:p>
            <a:pPr marL="0" indent="0" defTabSz="608030" fontAlgn="auto">
              <a:lnSpc>
                <a:spcPct val="100000"/>
              </a:lnSpc>
              <a:spcBef>
                <a:spcPts val="0"/>
              </a:spcBef>
              <a:spcAft>
                <a:spcPts val="0"/>
              </a:spcAft>
              <a:buNone/>
              <a:defRPr/>
            </a:pPr>
            <a:endParaRPr lang="en-GB" sz="2800" b="1">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marL="0" indent="0" defTabSz="608030" fontAlgn="auto">
              <a:lnSpc>
                <a:spcPct val="100000"/>
              </a:lnSpc>
              <a:spcBef>
                <a:spcPts val="0"/>
              </a:spcBef>
              <a:spcAft>
                <a:spcPts val="0"/>
              </a:spcAft>
              <a:buNone/>
              <a:defRPr/>
            </a:pPr>
            <a:r>
              <a:rPr lang="en-US" sz="2800" b="1">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1.7: Design concepts</a:t>
            </a: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07D27B-6609-2D41-4F9B-9B2D12E1890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73D2EE6-2EE3-DF15-0E45-7C53E64CC596}"/>
              </a:ext>
            </a:extLst>
          </p:cNvPr>
          <p:cNvSpPr>
            <a:spLocks noGrp="1"/>
          </p:cNvSpPr>
          <p:nvPr>
            <p:ph type="title"/>
          </p:nvPr>
        </p:nvSpPr>
        <p:spPr>
          <a:xfrm>
            <a:off x="252000" y="959222"/>
            <a:ext cx="11628452" cy="646331"/>
          </a:xfrm>
        </p:spPr>
        <p:txBody>
          <a:bodyPr/>
          <a:lstStyle/>
          <a:p>
            <a:r>
              <a:rPr lang="en-GB"/>
              <a:t>Overvoltage and surge protection: Chapter 44</a:t>
            </a:r>
          </a:p>
        </p:txBody>
      </p:sp>
      <p:sp>
        <p:nvSpPr>
          <p:cNvPr id="6" name="Content Placeholder 5">
            <a:extLst>
              <a:ext uri="{FF2B5EF4-FFF2-40B4-BE49-F238E27FC236}">
                <a16:creationId xmlns:a16="http://schemas.microsoft.com/office/drawing/2014/main" id="{74B213AD-D9EB-FAD8-218B-BD2E05947D0D}"/>
              </a:ext>
            </a:extLst>
          </p:cNvPr>
          <p:cNvSpPr>
            <a:spLocks noGrp="1"/>
          </p:cNvSpPr>
          <p:nvPr>
            <p:ph sz="quarter" idx="10"/>
          </p:nvPr>
        </p:nvSpPr>
        <p:spPr>
          <a:xfrm>
            <a:off x="360000" y="1800000"/>
            <a:ext cx="9140839" cy="4140000"/>
          </a:xfrm>
        </p:spPr>
        <p:txBody>
          <a:bodyPr/>
          <a:lstStyle/>
          <a:p>
            <a:pPr marL="342900" indent="-342900">
              <a:buFont typeface="Arial" panose="020B0604020202020204" pitchFamily="34" charset="0"/>
              <a:buChar char="•"/>
            </a:pPr>
            <a:r>
              <a:rPr lang="en-GB"/>
              <a:t>Chapter 44 addresses protection against voltage disturbances such as transient over-voltages, switching surges, and electromagnetic interference. </a:t>
            </a:r>
          </a:p>
          <a:p>
            <a:pPr marL="342900" indent="-342900">
              <a:buFont typeface="Arial" panose="020B0604020202020204" pitchFamily="34" charset="0"/>
              <a:buChar char="•"/>
            </a:pPr>
            <a:r>
              <a:rPr lang="en-GB"/>
              <a:t>The designer must assess the need for Surge Protective Devices (SPDs), especially where sensitive electronic equipment is present, or where over-voltages could affect safety (e.g. medical facilities or fire alarm systems). </a:t>
            </a:r>
          </a:p>
          <a:p>
            <a:endParaRPr lang="en-GB"/>
          </a:p>
        </p:txBody>
      </p:sp>
    </p:spTree>
    <p:extLst>
      <p:ext uri="{BB962C8B-B14F-4D97-AF65-F5344CB8AC3E}">
        <p14:creationId xmlns:p14="http://schemas.microsoft.com/office/powerpoint/2010/main" val="18695980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A440D-F4D8-4D84-B8BC-92C36949477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E17F8E1-AD7E-B30B-A373-FB5AAE4E6B4D}"/>
              </a:ext>
            </a:extLst>
          </p:cNvPr>
          <p:cNvSpPr>
            <a:spLocks noGrp="1"/>
          </p:cNvSpPr>
          <p:nvPr>
            <p:ph type="title"/>
          </p:nvPr>
        </p:nvSpPr>
        <p:spPr>
          <a:xfrm>
            <a:off x="252000" y="959222"/>
            <a:ext cx="11628452" cy="646331"/>
          </a:xfrm>
        </p:spPr>
        <p:txBody>
          <a:bodyPr/>
          <a:lstStyle/>
          <a:p>
            <a:r>
              <a:rPr lang="en-GB"/>
              <a:t>Part 5: Equipment selection and installation</a:t>
            </a:r>
          </a:p>
        </p:txBody>
      </p:sp>
      <p:sp>
        <p:nvSpPr>
          <p:cNvPr id="6" name="Content Placeholder 5">
            <a:extLst>
              <a:ext uri="{FF2B5EF4-FFF2-40B4-BE49-F238E27FC236}">
                <a16:creationId xmlns:a16="http://schemas.microsoft.com/office/drawing/2014/main" id="{957886F2-ED5F-B8DE-DA79-DECEADDCF163}"/>
              </a:ext>
            </a:extLst>
          </p:cNvPr>
          <p:cNvSpPr>
            <a:spLocks noGrp="1"/>
          </p:cNvSpPr>
          <p:nvPr>
            <p:ph sz="quarter" idx="10"/>
          </p:nvPr>
        </p:nvSpPr>
        <p:spPr>
          <a:xfrm>
            <a:off x="359999" y="1800000"/>
            <a:ext cx="10692313" cy="4140000"/>
          </a:xfrm>
        </p:spPr>
        <p:txBody>
          <a:bodyPr/>
          <a:lstStyle/>
          <a:p>
            <a:pPr marL="342900" indent="-342900">
              <a:buFont typeface="Arial" panose="020B0604020202020204" pitchFamily="34" charset="0"/>
              <a:buChar char="•"/>
            </a:pPr>
            <a:r>
              <a:rPr lang="en-GB"/>
              <a:t>Part 5 of BS 7671 sets the standard for selecting and erecting electrical equipment. </a:t>
            </a:r>
          </a:p>
          <a:p>
            <a:pPr marL="342900" indent="-342900">
              <a:buFont typeface="Arial" panose="020B0604020202020204" pitchFamily="34" charset="0"/>
              <a:buChar char="•"/>
            </a:pPr>
            <a:r>
              <a:rPr lang="en-GB"/>
              <a:t>During the design stage, the installer must ensure all components -such as wiring systems, control gear and accessories - are suitable for the installation conditions. </a:t>
            </a:r>
          </a:p>
          <a:p>
            <a:pPr marL="342900" indent="-342900">
              <a:buFont typeface="Arial" panose="020B0604020202020204" pitchFamily="34" charset="0"/>
              <a:buChar char="•"/>
            </a:pPr>
            <a:r>
              <a:rPr lang="en-GB"/>
              <a:t>These include not only the operational requirements of the load but also the physical and environmental characteristics of the site.</a:t>
            </a:r>
          </a:p>
          <a:p>
            <a:pPr marL="342900" indent="-342900">
              <a:buFont typeface="Arial" panose="020B0604020202020204" pitchFamily="34" charset="0"/>
              <a:buChar char="•"/>
            </a:pPr>
            <a:r>
              <a:rPr lang="en-GB"/>
              <a:t>Selection must account for safety, durability, accessibility, and compliance with all relevant regulations within BS 7671.</a:t>
            </a:r>
          </a:p>
        </p:txBody>
      </p:sp>
    </p:spTree>
    <p:extLst>
      <p:ext uri="{BB962C8B-B14F-4D97-AF65-F5344CB8AC3E}">
        <p14:creationId xmlns:p14="http://schemas.microsoft.com/office/powerpoint/2010/main" val="31540449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B77563-A466-987A-CE3A-465DA42B8C9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35DCEDD-45A4-9F26-1CF0-635BA5BDBAEC}"/>
              </a:ext>
            </a:extLst>
          </p:cNvPr>
          <p:cNvSpPr>
            <a:spLocks noGrp="1"/>
          </p:cNvSpPr>
          <p:nvPr>
            <p:ph type="title"/>
          </p:nvPr>
        </p:nvSpPr>
        <p:spPr>
          <a:xfrm>
            <a:off x="252000" y="959222"/>
            <a:ext cx="11628452" cy="646331"/>
          </a:xfrm>
        </p:spPr>
        <p:txBody>
          <a:bodyPr/>
          <a:lstStyle/>
          <a:p>
            <a:r>
              <a:rPr lang="en-GB"/>
              <a:t>External influences and Regulation Group 522</a:t>
            </a:r>
          </a:p>
        </p:txBody>
      </p:sp>
      <p:sp>
        <p:nvSpPr>
          <p:cNvPr id="6" name="Content Placeholder 5">
            <a:extLst>
              <a:ext uri="{FF2B5EF4-FFF2-40B4-BE49-F238E27FC236}">
                <a16:creationId xmlns:a16="http://schemas.microsoft.com/office/drawing/2014/main" id="{178DBD43-11AC-8642-FAF4-30887F286C19}"/>
              </a:ext>
            </a:extLst>
          </p:cNvPr>
          <p:cNvSpPr>
            <a:spLocks noGrp="1"/>
          </p:cNvSpPr>
          <p:nvPr>
            <p:ph sz="quarter" idx="10"/>
          </p:nvPr>
        </p:nvSpPr>
        <p:spPr>
          <a:xfrm>
            <a:off x="360000" y="1800000"/>
            <a:ext cx="11063374" cy="4140000"/>
          </a:xfrm>
        </p:spPr>
        <p:txBody>
          <a:bodyPr/>
          <a:lstStyle/>
          <a:p>
            <a:pPr marL="342900" indent="-342900">
              <a:buFont typeface="Arial" panose="020B0604020202020204" pitchFamily="34" charset="0"/>
              <a:buChar char="•"/>
            </a:pPr>
            <a:r>
              <a:rPr lang="en-GB"/>
              <a:t>One of the key design considerations covered in Part 5 is how equipment performs under external influences, detailed in Regulation Group 522. </a:t>
            </a:r>
          </a:p>
          <a:p>
            <a:pPr marL="342900" indent="-342900">
              <a:buFont typeface="Arial" panose="020B0604020202020204" pitchFamily="34" charset="0"/>
              <a:buChar char="•"/>
            </a:pPr>
            <a:r>
              <a:rPr lang="en-GB"/>
              <a:t>Designers must assess the installation environment and apply relevant codes (from Appendix 5) that identify risks such as corrosion (AF), temperature extremes (AE), humidity (AG), or mechanical stress (AD). </a:t>
            </a:r>
          </a:p>
          <a:p>
            <a:pPr marL="342900" indent="-342900">
              <a:buFont typeface="Arial" panose="020B0604020202020204" pitchFamily="34" charset="0"/>
              <a:buChar char="•"/>
            </a:pPr>
            <a:r>
              <a:rPr lang="en-GB"/>
              <a:t>For example, in an agricultural building, cables may be subject to high levels of moisture and impact, so materials with suitable ingress protection and mechanical strength must be selected. Failing to do so can compromise safety and lead to early system failure.</a:t>
            </a:r>
          </a:p>
        </p:txBody>
      </p:sp>
    </p:spTree>
    <p:extLst>
      <p:ext uri="{BB962C8B-B14F-4D97-AF65-F5344CB8AC3E}">
        <p14:creationId xmlns:p14="http://schemas.microsoft.com/office/powerpoint/2010/main" val="4044913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12DD09-7EE1-ACA3-EB47-2377490F4C2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4D336B8-3B29-41CF-DBDB-574B96C6730C}"/>
              </a:ext>
            </a:extLst>
          </p:cNvPr>
          <p:cNvSpPr>
            <a:spLocks noGrp="1"/>
          </p:cNvSpPr>
          <p:nvPr>
            <p:ph type="title"/>
          </p:nvPr>
        </p:nvSpPr>
        <p:spPr>
          <a:xfrm>
            <a:off x="252000" y="959222"/>
            <a:ext cx="11628452" cy="646331"/>
          </a:xfrm>
        </p:spPr>
        <p:txBody>
          <a:bodyPr/>
          <a:lstStyle/>
          <a:p>
            <a:r>
              <a:rPr lang="en-GB"/>
              <a:t>Manufacturer data and installation requirements</a:t>
            </a:r>
          </a:p>
        </p:txBody>
      </p:sp>
      <p:sp>
        <p:nvSpPr>
          <p:cNvPr id="6" name="Content Placeholder 5">
            <a:extLst>
              <a:ext uri="{FF2B5EF4-FFF2-40B4-BE49-F238E27FC236}">
                <a16:creationId xmlns:a16="http://schemas.microsoft.com/office/drawing/2014/main" id="{641B9377-6E52-1789-80FC-BE9F2C10D951}"/>
              </a:ext>
            </a:extLst>
          </p:cNvPr>
          <p:cNvSpPr>
            <a:spLocks noGrp="1"/>
          </p:cNvSpPr>
          <p:nvPr>
            <p:ph sz="quarter" idx="10"/>
          </p:nvPr>
        </p:nvSpPr>
        <p:spPr>
          <a:xfrm>
            <a:off x="359999" y="1800000"/>
            <a:ext cx="10838087" cy="4140000"/>
          </a:xfrm>
        </p:spPr>
        <p:txBody>
          <a:bodyPr/>
          <a:lstStyle/>
          <a:p>
            <a:pPr marL="342900" indent="-342900">
              <a:buFont typeface="Arial" panose="020B0604020202020204" pitchFamily="34" charset="0"/>
              <a:buChar char="•"/>
            </a:pPr>
            <a:r>
              <a:rPr lang="en-GB"/>
              <a:t>In addition to BS 7671 requirements, designers must also follow manufacturer instructions as per Regulation 134.1.1. </a:t>
            </a:r>
          </a:p>
          <a:p>
            <a:pPr marL="342900" indent="-342900">
              <a:buFont typeface="Arial" panose="020B0604020202020204" pitchFamily="34" charset="0"/>
              <a:buChar char="•"/>
            </a:pPr>
            <a:r>
              <a:rPr lang="en-GB"/>
              <a:t>This means technical data sheets and product literature must be reviewed during the design phase to ensure compatibility and correct installation. </a:t>
            </a:r>
          </a:p>
          <a:p>
            <a:pPr marL="342900" indent="-342900">
              <a:buFont typeface="Arial" panose="020B0604020202020204" pitchFamily="34" charset="0"/>
              <a:buChar char="•"/>
            </a:pPr>
            <a:r>
              <a:rPr lang="en-GB"/>
              <a:t>For example, circuit breakers and RCDs often have specific installation orientations, derating considerations, or mounting limitations. </a:t>
            </a:r>
          </a:p>
          <a:p>
            <a:pPr marL="342900" indent="-342900">
              <a:buFont typeface="Arial" panose="020B0604020202020204" pitchFamily="34" charset="0"/>
              <a:buChar char="•"/>
            </a:pPr>
            <a:r>
              <a:rPr lang="en-GB"/>
              <a:t>The designer’s role is to verify that all selected equipment is installed within the limits defined by both the Regs and the manufacturer to ensure safety, performance, and warranty validity.</a:t>
            </a:r>
          </a:p>
        </p:txBody>
      </p:sp>
    </p:spTree>
    <p:extLst>
      <p:ext uri="{BB962C8B-B14F-4D97-AF65-F5344CB8AC3E}">
        <p14:creationId xmlns:p14="http://schemas.microsoft.com/office/powerpoint/2010/main" val="40756437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F5014A-4AA3-F78F-0576-D6058B215F7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9678AFA-77DE-F108-4DCF-A75D81E8A86E}"/>
              </a:ext>
            </a:extLst>
          </p:cNvPr>
          <p:cNvSpPr>
            <a:spLocks noGrp="1"/>
          </p:cNvSpPr>
          <p:nvPr>
            <p:ph type="title"/>
          </p:nvPr>
        </p:nvSpPr>
        <p:spPr>
          <a:xfrm>
            <a:off x="252000" y="959222"/>
            <a:ext cx="11628452" cy="646331"/>
          </a:xfrm>
        </p:spPr>
        <p:txBody>
          <a:bodyPr/>
          <a:lstStyle/>
          <a:p>
            <a:r>
              <a:rPr lang="en-GB"/>
              <a:t>Using Appendix 4 for current-carrying capacity</a:t>
            </a:r>
          </a:p>
        </p:txBody>
      </p:sp>
      <p:sp>
        <p:nvSpPr>
          <p:cNvPr id="6" name="Content Placeholder 5">
            <a:extLst>
              <a:ext uri="{FF2B5EF4-FFF2-40B4-BE49-F238E27FC236}">
                <a16:creationId xmlns:a16="http://schemas.microsoft.com/office/drawing/2014/main" id="{D976ACA4-5FE5-7356-1013-848C1CF2DE50}"/>
              </a:ext>
            </a:extLst>
          </p:cNvPr>
          <p:cNvSpPr>
            <a:spLocks noGrp="1"/>
          </p:cNvSpPr>
          <p:nvPr>
            <p:ph sz="quarter" idx="10"/>
          </p:nvPr>
        </p:nvSpPr>
        <p:spPr>
          <a:xfrm>
            <a:off x="359999" y="1605553"/>
            <a:ext cx="11142888" cy="5104735"/>
          </a:xfrm>
        </p:spPr>
        <p:txBody>
          <a:bodyPr/>
          <a:lstStyle/>
          <a:p>
            <a:pPr marL="342900" indent="-342900">
              <a:buFont typeface="Arial" panose="020B0604020202020204" pitchFamily="34" charset="0"/>
              <a:buChar char="•"/>
            </a:pPr>
            <a:r>
              <a:rPr lang="en-GB"/>
              <a:t>Appendix 4 of BS 7671 provides calculations, tables and correction factors needed to determine the current-carrying capacity (Iz) of cables under real-world conditions. </a:t>
            </a:r>
          </a:p>
          <a:p>
            <a:pPr marL="342900" indent="-342900">
              <a:buFont typeface="Arial" panose="020B0604020202020204" pitchFamily="34" charset="0"/>
              <a:buChar char="•"/>
            </a:pPr>
            <a:r>
              <a:rPr lang="en-GB"/>
              <a:t>During design, the electrician must verify that each cable is capable of carrying the required current without exceeding its temperature rating. This involves using tables for conductor type, insulation material, installation method, and ambient temperature. </a:t>
            </a:r>
          </a:p>
          <a:p>
            <a:pPr marL="342900" indent="-342900">
              <a:buFont typeface="Arial" panose="020B0604020202020204" pitchFamily="34" charset="0"/>
              <a:buChar char="•"/>
            </a:pPr>
            <a:r>
              <a:rPr lang="en-GB"/>
              <a:t>The tables allow designers to determine a base value, which is then modified by relevant correction factors to give an adjusted capacity. This ensures the cable will operate safely over time without overheating or degrading.</a:t>
            </a:r>
          </a:p>
        </p:txBody>
      </p:sp>
    </p:spTree>
    <p:extLst>
      <p:ext uri="{BB962C8B-B14F-4D97-AF65-F5344CB8AC3E}">
        <p14:creationId xmlns:p14="http://schemas.microsoft.com/office/powerpoint/2010/main" val="42757023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634562-048E-5BBA-33FD-99CE3931B33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7AB202C-A4C3-17FE-CD79-7F592AD38D90}"/>
              </a:ext>
            </a:extLst>
          </p:cNvPr>
          <p:cNvSpPr>
            <a:spLocks noGrp="1"/>
          </p:cNvSpPr>
          <p:nvPr>
            <p:ph type="title"/>
          </p:nvPr>
        </p:nvSpPr>
        <p:spPr>
          <a:xfrm>
            <a:off x="252000" y="959222"/>
            <a:ext cx="11628452" cy="646331"/>
          </a:xfrm>
        </p:spPr>
        <p:txBody>
          <a:bodyPr/>
          <a:lstStyle/>
          <a:p>
            <a:r>
              <a:rPr lang="en-GB"/>
              <a:t>Voltage drop and energy performance</a:t>
            </a:r>
          </a:p>
        </p:txBody>
      </p:sp>
      <p:sp>
        <p:nvSpPr>
          <p:cNvPr id="6" name="Content Placeholder 5">
            <a:extLst>
              <a:ext uri="{FF2B5EF4-FFF2-40B4-BE49-F238E27FC236}">
                <a16:creationId xmlns:a16="http://schemas.microsoft.com/office/drawing/2014/main" id="{2E138F41-08E7-F9E4-C906-6E71020F95AA}"/>
              </a:ext>
            </a:extLst>
          </p:cNvPr>
          <p:cNvSpPr>
            <a:spLocks noGrp="1"/>
          </p:cNvSpPr>
          <p:nvPr>
            <p:ph sz="quarter" idx="10"/>
          </p:nvPr>
        </p:nvSpPr>
        <p:spPr>
          <a:xfrm>
            <a:off x="359999" y="1605553"/>
            <a:ext cx="11394679" cy="4809315"/>
          </a:xfrm>
        </p:spPr>
        <p:txBody>
          <a:bodyPr/>
          <a:lstStyle/>
          <a:p>
            <a:r>
              <a:rPr lang="en-GB"/>
              <a:t>Designers must calculate the voltage drop in each circuit, especially for long cable runs or high-load installations. Appendix 4 provides tabulated mV/A/m values based on cable type and installation method. These values are used to verify that the total voltage drop does not exceed the maximum allowable limits:</a:t>
            </a:r>
          </a:p>
          <a:p>
            <a:pPr marL="342900" indent="-342900">
              <a:buFont typeface="Arial" panose="020B0604020202020204" pitchFamily="34" charset="0"/>
              <a:buChar char="•"/>
            </a:pPr>
            <a:r>
              <a:rPr lang="en-GB"/>
              <a:t>3% for lighting circuits</a:t>
            </a:r>
          </a:p>
          <a:p>
            <a:pPr marL="342900" indent="-342900">
              <a:buFont typeface="Arial" panose="020B0604020202020204" pitchFamily="34" charset="0"/>
              <a:buChar char="•"/>
            </a:pPr>
            <a:r>
              <a:rPr lang="en-GB"/>
              <a:t>5% for other circuits (e.g. sockets, appliances).</a:t>
            </a:r>
          </a:p>
          <a:p>
            <a:r>
              <a:rPr lang="en-GB"/>
              <a:t>Excessive voltage drop can reduce the efficiency of connected equipment, cause flickering lights, or increase energy losses. Good design ensures voltage levels are stable under normal operating conditions, preserving safety and functionality.</a:t>
            </a:r>
          </a:p>
        </p:txBody>
      </p:sp>
    </p:spTree>
    <p:extLst>
      <p:ext uri="{BB962C8B-B14F-4D97-AF65-F5344CB8AC3E}">
        <p14:creationId xmlns:p14="http://schemas.microsoft.com/office/powerpoint/2010/main" val="4177098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A1B79C-7986-53ED-F90F-12D836B2422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6C9A7B7-DFB9-9F44-B520-49F9E429D925}"/>
              </a:ext>
            </a:extLst>
          </p:cNvPr>
          <p:cNvSpPr>
            <a:spLocks noGrp="1"/>
          </p:cNvSpPr>
          <p:nvPr>
            <p:ph type="title"/>
          </p:nvPr>
        </p:nvSpPr>
        <p:spPr>
          <a:xfrm>
            <a:off x="252000" y="959222"/>
            <a:ext cx="11628452" cy="646331"/>
          </a:xfrm>
        </p:spPr>
        <p:txBody>
          <a:bodyPr/>
          <a:lstStyle/>
          <a:p>
            <a:r>
              <a:rPr lang="en-GB"/>
              <a:t>Understanding protection coordination</a:t>
            </a:r>
          </a:p>
        </p:txBody>
      </p:sp>
      <p:sp>
        <p:nvSpPr>
          <p:cNvPr id="6" name="Content Placeholder 5">
            <a:extLst>
              <a:ext uri="{FF2B5EF4-FFF2-40B4-BE49-F238E27FC236}">
                <a16:creationId xmlns:a16="http://schemas.microsoft.com/office/drawing/2014/main" id="{E16B37FF-BB36-5EF3-144D-BFB8151FDE72}"/>
              </a:ext>
            </a:extLst>
          </p:cNvPr>
          <p:cNvSpPr>
            <a:spLocks noGrp="1"/>
          </p:cNvSpPr>
          <p:nvPr>
            <p:ph sz="quarter" idx="10"/>
          </p:nvPr>
        </p:nvSpPr>
        <p:spPr>
          <a:xfrm>
            <a:off x="360000" y="1800000"/>
            <a:ext cx="11520452" cy="4140000"/>
          </a:xfrm>
        </p:spPr>
        <p:txBody>
          <a:bodyPr/>
          <a:lstStyle/>
          <a:p>
            <a:pPr marL="342900" indent="-342900">
              <a:buFont typeface="Arial" panose="020B0604020202020204" pitchFamily="34" charset="0"/>
              <a:buChar char="•"/>
            </a:pPr>
            <a:r>
              <a:rPr lang="en-GB"/>
              <a:t>Protection coordination refers to the process of ensuring that all protective devices within an installation are selected and arranged so that, during a fault, only the device closest to the fault operates.</a:t>
            </a:r>
          </a:p>
          <a:p>
            <a:pPr marL="342900" indent="-342900">
              <a:buFont typeface="Arial" panose="020B0604020202020204" pitchFamily="34" charset="0"/>
              <a:buChar char="•"/>
            </a:pPr>
            <a:r>
              <a:rPr lang="en-GB"/>
              <a:t>This avoids unnecessary loss of supply to healthy parts of the installation. </a:t>
            </a:r>
          </a:p>
          <a:p>
            <a:pPr marL="342900" indent="-342900">
              <a:buFont typeface="Arial" panose="020B0604020202020204" pitchFamily="34" charset="0"/>
              <a:buChar char="•"/>
            </a:pPr>
            <a:r>
              <a:rPr lang="en-GB"/>
              <a:t>Coordination is a crucial consideration in multi-board installations, distribution systems, and commercial or industrial sites where continuity of supply is essential. </a:t>
            </a:r>
          </a:p>
          <a:p>
            <a:pPr marL="342900" indent="-342900">
              <a:buFont typeface="Arial" panose="020B0604020202020204" pitchFamily="34" charset="0"/>
              <a:buChar char="•"/>
            </a:pPr>
            <a:r>
              <a:rPr lang="en-GB"/>
              <a:t>BS 7671 does not mandate coordination directly but supports it through correct application of breaking capacities, disconnection times, and circuit layouts.</a:t>
            </a:r>
          </a:p>
        </p:txBody>
      </p:sp>
    </p:spTree>
    <p:extLst>
      <p:ext uri="{BB962C8B-B14F-4D97-AF65-F5344CB8AC3E}">
        <p14:creationId xmlns:p14="http://schemas.microsoft.com/office/powerpoint/2010/main" val="1795838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80201F-EF40-D48B-EEF2-9DEC832CA1A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E292F5C-77D8-0A72-93FA-FBFE24339B3C}"/>
              </a:ext>
            </a:extLst>
          </p:cNvPr>
          <p:cNvSpPr>
            <a:spLocks noGrp="1"/>
          </p:cNvSpPr>
          <p:nvPr>
            <p:ph type="title"/>
          </p:nvPr>
        </p:nvSpPr>
        <p:spPr>
          <a:xfrm>
            <a:off x="252000" y="959222"/>
            <a:ext cx="11628452" cy="646331"/>
          </a:xfrm>
        </p:spPr>
        <p:txBody>
          <a:bodyPr/>
          <a:lstStyle/>
          <a:p>
            <a:r>
              <a:rPr lang="en-GB"/>
              <a:t>Selectivity between protective devices</a:t>
            </a:r>
          </a:p>
        </p:txBody>
      </p:sp>
      <p:sp>
        <p:nvSpPr>
          <p:cNvPr id="6" name="Content Placeholder 5">
            <a:extLst>
              <a:ext uri="{FF2B5EF4-FFF2-40B4-BE49-F238E27FC236}">
                <a16:creationId xmlns:a16="http://schemas.microsoft.com/office/drawing/2014/main" id="{7F080805-205A-5E92-0FF3-158740EB909B}"/>
              </a:ext>
            </a:extLst>
          </p:cNvPr>
          <p:cNvSpPr>
            <a:spLocks noGrp="1"/>
          </p:cNvSpPr>
          <p:nvPr>
            <p:ph sz="quarter" idx="10"/>
          </p:nvPr>
        </p:nvSpPr>
        <p:spPr>
          <a:xfrm>
            <a:off x="359999" y="1800000"/>
            <a:ext cx="11341671" cy="4140000"/>
          </a:xfrm>
        </p:spPr>
        <p:txBody>
          <a:bodyPr/>
          <a:lstStyle/>
          <a:p>
            <a:pPr marL="342900" indent="-342900">
              <a:buFont typeface="Arial" panose="020B0604020202020204" pitchFamily="34" charset="0"/>
              <a:buChar char="•"/>
            </a:pPr>
            <a:r>
              <a:rPr lang="en-GB"/>
              <a:t>Selectivity (also known as discrimination) is a design approach that ensures fault conditions are cleared by the correct device without affecting other circuits. </a:t>
            </a:r>
          </a:p>
          <a:p>
            <a:pPr marL="342900" indent="-342900">
              <a:buFont typeface="Arial" panose="020B0604020202020204" pitchFamily="34" charset="0"/>
              <a:buChar char="•"/>
            </a:pPr>
            <a:r>
              <a:rPr lang="en-GB"/>
              <a:t>This is especially important in systems using cascaded devices like fuses and MCBs or upstream RCDs and RCBOs. Designers must consider time-current characteristics when selecting devices. </a:t>
            </a:r>
          </a:p>
          <a:p>
            <a:pPr marL="342900" indent="-342900">
              <a:buFont typeface="Arial" panose="020B0604020202020204" pitchFamily="34" charset="0"/>
              <a:buChar char="•"/>
            </a:pPr>
            <a:r>
              <a:rPr lang="en-GB"/>
              <a:t>BS 7671 offers guidance through coordination charts and time/current curves in Appendix 3 and manufacturer data must also be consulted.</a:t>
            </a:r>
          </a:p>
        </p:txBody>
      </p:sp>
    </p:spTree>
    <p:extLst>
      <p:ext uri="{BB962C8B-B14F-4D97-AF65-F5344CB8AC3E}">
        <p14:creationId xmlns:p14="http://schemas.microsoft.com/office/powerpoint/2010/main" val="20750407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44CE7-564B-E2EC-872A-E1815AD943E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0EFCA32-D686-09AA-9D6D-86AA16C2CE99}"/>
              </a:ext>
            </a:extLst>
          </p:cNvPr>
          <p:cNvSpPr>
            <a:spLocks noGrp="1"/>
          </p:cNvSpPr>
          <p:nvPr>
            <p:ph type="title"/>
          </p:nvPr>
        </p:nvSpPr>
        <p:spPr>
          <a:xfrm>
            <a:off x="252000" y="959222"/>
            <a:ext cx="11628452" cy="646331"/>
          </a:xfrm>
        </p:spPr>
        <p:txBody>
          <a:bodyPr/>
          <a:lstStyle/>
          <a:p>
            <a:r>
              <a:rPr lang="en-GB"/>
              <a:t>Common issues and good practice</a:t>
            </a:r>
          </a:p>
        </p:txBody>
      </p:sp>
      <p:sp>
        <p:nvSpPr>
          <p:cNvPr id="6" name="Content Placeholder 5">
            <a:extLst>
              <a:ext uri="{FF2B5EF4-FFF2-40B4-BE49-F238E27FC236}">
                <a16:creationId xmlns:a16="http://schemas.microsoft.com/office/drawing/2014/main" id="{0B502291-51D4-3EEB-1D9A-DB0A6270A66E}"/>
              </a:ext>
            </a:extLst>
          </p:cNvPr>
          <p:cNvSpPr>
            <a:spLocks noGrp="1"/>
          </p:cNvSpPr>
          <p:nvPr>
            <p:ph sz="quarter" idx="10"/>
          </p:nvPr>
        </p:nvSpPr>
        <p:spPr>
          <a:xfrm>
            <a:off x="359999" y="1605553"/>
            <a:ext cx="11330253" cy="4542029"/>
          </a:xfrm>
        </p:spPr>
        <p:txBody>
          <a:bodyPr/>
          <a:lstStyle/>
          <a:p>
            <a:pPr marL="342900" indent="-342900">
              <a:buFont typeface="Arial" panose="020B0604020202020204" pitchFamily="34" charset="0"/>
              <a:buChar char="•"/>
            </a:pPr>
            <a:r>
              <a:rPr lang="en-GB"/>
              <a:t>Poor selectivity can lead to nuisance tripping, where a fault on one circuit causes the upstream main switch or RCD to trip, cutting power to unaffected areas. </a:t>
            </a:r>
          </a:p>
          <a:p>
            <a:pPr marL="342900" indent="-342900">
              <a:buFont typeface="Arial" panose="020B0604020202020204" pitchFamily="34" charset="0"/>
              <a:buChar char="•"/>
            </a:pPr>
            <a:r>
              <a:rPr lang="en-GB"/>
              <a:t>To avoid this, designers should avoid over-reliance on a single RCD protecting multiple circuits and instead specify RCBOs where selectivity is critical. </a:t>
            </a:r>
          </a:p>
          <a:p>
            <a:pPr marL="342900" indent="-342900">
              <a:buFont typeface="Arial" panose="020B0604020202020204" pitchFamily="34" charset="0"/>
              <a:buChar char="•"/>
            </a:pPr>
            <a:r>
              <a:rPr lang="en-GB"/>
              <a:t>Similarly, using a mix of protective devices with incompatible time characteristics can compromise system integrity. </a:t>
            </a:r>
          </a:p>
          <a:p>
            <a:pPr marL="342900" indent="-342900">
              <a:buFont typeface="Arial" panose="020B0604020202020204" pitchFamily="34" charset="0"/>
              <a:buChar char="•"/>
            </a:pPr>
            <a:r>
              <a:rPr lang="en-GB"/>
              <a:t>Good practice includes limiting the number of final circuits per RCD, avoiding excessive circuit stacking on distribution boards, and using manufacturer discrimination data to inform device pairing.</a:t>
            </a:r>
          </a:p>
        </p:txBody>
      </p:sp>
    </p:spTree>
    <p:extLst>
      <p:ext uri="{BB962C8B-B14F-4D97-AF65-F5344CB8AC3E}">
        <p14:creationId xmlns:p14="http://schemas.microsoft.com/office/powerpoint/2010/main" val="15409742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694BAF-E143-CF53-6B28-AC6D2F08A1D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930D7D0-73A4-4299-3419-8EED544CC89D}"/>
              </a:ext>
            </a:extLst>
          </p:cNvPr>
          <p:cNvSpPr>
            <a:spLocks noGrp="1"/>
          </p:cNvSpPr>
          <p:nvPr>
            <p:ph type="title"/>
          </p:nvPr>
        </p:nvSpPr>
        <p:spPr>
          <a:xfrm>
            <a:off x="252000" y="959222"/>
            <a:ext cx="11628452" cy="646331"/>
          </a:xfrm>
        </p:spPr>
        <p:txBody>
          <a:bodyPr/>
          <a:lstStyle/>
          <a:p>
            <a:r>
              <a:rPr lang="en-GB"/>
              <a:t>Principles of circuit layout design</a:t>
            </a:r>
          </a:p>
        </p:txBody>
      </p:sp>
      <p:sp>
        <p:nvSpPr>
          <p:cNvPr id="6" name="Content Placeholder 5">
            <a:extLst>
              <a:ext uri="{FF2B5EF4-FFF2-40B4-BE49-F238E27FC236}">
                <a16:creationId xmlns:a16="http://schemas.microsoft.com/office/drawing/2014/main" id="{B2DC7855-6967-931E-2421-A950C1F10A1D}"/>
              </a:ext>
            </a:extLst>
          </p:cNvPr>
          <p:cNvSpPr>
            <a:spLocks noGrp="1"/>
          </p:cNvSpPr>
          <p:nvPr>
            <p:ph sz="quarter" idx="10"/>
          </p:nvPr>
        </p:nvSpPr>
        <p:spPr>
          <a:xfrm>
            <a:off x="359999" y="1800000"/>
            <a:ext cx="11076627" cy="4140000"/>
          </a:xfrm>
        </p:spPr>
        <p:txBody>
          <a:bodyPr/>
          <a:lstStyle/>
          <a:p>
            <a:pPr marL="342900" indent="-342900">
              <a:buFont typeface="Arial" panose="020B0604020202020204" pitchFamily="34" charset="0"/>
              <a:buChar char="•"/>
            </a:pPr>
            <a:r>
              <a:rPr lang="en-GB"/>
              <a:t>When designing an installation, circuit layout must be planned to ensure safe, logical, and maintainable distribution of electrical power. </a:t>
            </a:r>
          </a:p>
          <a:p>
            <a:pPr marL="342900" indent="-342900">
              <a:buFont typeface="Arial" panose="020B0604020202020204" pitchFamily="34" charset="0"/>
              <a:buChar char="•"/>
            </a:pPr>
            <a:r>
              <a:rPr lang="en-GB"/>
              <a:t>This involves deciding how many circuits are needed, how they are divided across distribution boards, and which loads are grouped together. </a:t>
            </a:r>
          </a:p>
          <a:p>
            <a:pPr marL="342900" indent="-342900">
              <a:buFont typeface="Arial" panose="020B0604020202020204" pitchFamily="34" charset="0"/>
              <a:buChar char="•"/>
            </a:pPr>
            <a:r>
              <a:rPr lang="en-GB"/>
              <a:t>A good layout balances the load across phases where applicable, minimises cable lengths, and considers future expansion. It also supports ease of isolation and fault diagnosis. </a:t>
            </a:r>
          </a:p>
          <a:p>
            <a:pPr marL="342900" indent="-342900">
              <a:buFont typeface="Arial" panose="020B0604020202020204" pitchFamily="34" charset="0"/>
              <a:buChar char="•"/>
            </a:pPr>
            <a:r>
              <a:rPr lang="en-GB"/>
              <a:t>The layout is typically represented through circuit schedules, wiring diagrams, and distribution board labels that reflect the final installation.</a:t>
            </a:r>
          </a:p>
        </p:txBody>
      </p:sp>
    </p:spTree>
    <p:extLst>
      <p:ext uri="{BB962C8B-B14F-4D97-AF65-F5344CB8AC3E}">
        <p14:creationId xmlns:p14="http://schemas.microsoft.com/office/powerpoint/2010/main" val="3523472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a:t>Introduction</a:t>
            </a:r>
          </a:p>
        </p:txBody>
      </p:sp>
      <p:sp>
        <p:nvSpPr>
          <p:cNvPr id="5" name="Content Placeholder 4">
            <a:extLst>
              <a:ext uri="{FF2B5EF4-FFF2-40B4-BE49-F238E27FC236}">
                <a16:creationId xmlns:a16="http://schemas.microsoft.com/office/drawing/2014/main" id="{985B1E6C-CE0D-5FA0-872D-456D34281963}"/>
              </a:ext>
            </a:extLst>
          </p:cNvPr>
          <p:cNvSpPr>
            <a:spLocks noGrp="1"/>
          </p:cNvSpPr>
          <p:nvPr>
            <p:ph sz="quarter" idx="10"/>
          </p:nvPr>
        </p:nvSpPr>
        <p:spPr/>
        <p:txBody>
          <a:bodyPr/>
          <a:lstStyle/>
          <a:p>
            <a:r>
              <a:rPr lang="en-GB"/>
              <a:t>What processes would be essential when considering the design of a13 A power socket for residential use? </a:t>
            </a:r>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0B2648-3D0B-208B-5043-B9FA6C3F882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3C124EC-2066-7751-9511-332BDF40407B}"/>
              </a:ext>
            </a:extLst>
          </p:cNvPr>
          <p:cNvSpPr>
            <a:spLocks noGrp="1"/>
          </p:cNvSpPr>
          <p:nvPr>
            <p:ph type="title"/>
          </p:nvPr>
        </p:nvSpPr>
        <p:spPr>
          <a:xfrm>
            <a:off x="252000" y="959222"/>
            <a:ext cx="11628452" cy="646331"/>
          </a:xfrm>
        </p:spPr>
        <p:txBody>
          <a:bodyPr/>
          <a:lstStyle/>
          <a:p>
            <a:r>
              <a:rPr lang="en-GB"/>
              <a:t>Functional and safety-based circuit separation</a:t>
            </a:r>
          </a:p>
        </p:txBody>
      </p:sp>
      <p:sp>
        <p:nvSpPr>
          <p:cNvPr id="6" name="Content Placeholder 5">
            <a:extLst>
              <a:ext uri="{FF2B5EF4-FFF2-40B4-BE49-F238E27FC236}">
                <a16:creationId xmlns:a16="http://schemas.microsoft.com/office/drawing/2014/main" id="{BE7B62E0-53D9-33C0-CA4D-DED67E90D510}"/>
              </a:ext>
            </a:extLst>
          </p:cNvPr>
          <p:cNvSpPr>
            <a:spLocks noGrp="1"/>
          </p:cNvSpPr>
          <p:nvPr>
            <p:ph sz="quarter" idx="10"/>
          </p:nvPr>
        </p:nvSpPr>
        <p:spPr>
          <a:xfrm>
            <a:off x="359999" y="1800000"/>
            <a:ext cx="11394679" cy="4140000"/>
          </a:xfrm>
        </p:spPr>
        <p:txBody>
          <a:bodyPr/>
          <a:lstStyle/>
          <a:p>
            <a:pPr marL="342900" indent="-342900">
              <a:buFont typeface="Arial" panose="020B0604020202020204" pitchFamily="34" charset="0"/>
              <a:buChar char="•"/>
            </a:pPr>
            <a:r>
              <a:rPr lang="en-GB"/>
              <a:t>Circuit separation is not just about convenience; it’s a regulatory requirement in some situations. </a:t>
            </a:r>
          </a:p>
          <a:p>
            <a:pPr marL="342900" indent="-342900">
              <a:buFont typeface="Arial" panose="020B0604020202020204" pitchFamily="34" charset="0"/>
              <a:buChar char="•"/>
            </a:pPr>
            <a:r>
              <a:rPr lang="en-GB"/>
              <a:t>BS 7671 requires certain circuits to be separated for safety or functional reasons. </a:t>
            </a:r>
          </a:p>
          <a:p>
            <a:pPr marL="342900" indent="-342900">
              <a:buFont typeface="Arial" panose="020B0604020202020204" pitchFamily="34" charset="0"/>
              <a:buChar char="•"/>
            </a:pPr>
            <a:r>
              <a:rPr lang="en-GB"/>
              <a:t>For example, lighting and socket outlets should be on separate circuits so that a fault on one does not leave occupants in darkness. </a:t>
            </a:r>
          </a:p>
          <a:p>
            <a:pPr marL="342900" indent="-342900">
              <a:buFont typeface="Arial" panose="020B0604020202020204" pitchFamily="34" charset="0"/>
              <a:buChar char="•"/>
            </a:pPr>
            <a:r>
              <a:rPr lang="en-GB"/>
              <a:t>Life-safety systems such as smoke alarms must be on independent, clearly labelled circuits. Similarly, kitchens and bathrooms may require separation due to environmental risks and power demands. The design must consider both user safety and system resilience.</a:t>
            </a:r>
          </a:p>
        </p:txBody>
      </p:sp>
    </p:spTree>
    <p:extLst>
      <p:ext uri="{BB962C8B-B14F-4D97-AF65-F5344CB8AC3E}">
        <p14:creationId xmlns:p14="http://schemas.microsoft.com/office/powerpoint/2010/main" val="25174067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3FE9A7-F7E1-E52D-29A4-C27A8B7AB3A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9658A31-C863-28CB-A46E-DF8C53F557CE}"/>
              </a:ext>
            </a:extLst>
          </p:cNvPr>
          <p:cNvSpPr>
            <a:spLocks noGrp="1"/>
          </p:cNvSpPr>
          <p:nvPr>
            <p:ph type="title"/>
          </p:nvPr>
        </p:nvSpPr>
        <p:spPr>
          <a:xfrm>
            <a:off x="252000" y="959222"/>
            <a:ext cx="11628452" cy="646331"/>
          </a:xfrm>
        </p:spPr>
        <p:txBody>
          <a:bodyPr/>
          <a:lstStyle/>
          <a:p>
            <a:r>
              <a:rPr lang="en-GB"/>
              <a:t>Design strategies for circuit grouping</a:t>
            </a:r>
          </a:p>
        </p:txBody>
      </p:sp>
      <p:sp>
        <p:nvSpPr>
          <p:cNvPr id="6" name="Content Placeholder 5">
            <a:extLst>
              <a:ext uri="{FF2B5EF4-FFF2-40B4-BE49-F238E27FC236}">
                <a16:creationId xmlns:a16="http://schemas.microsoft.com/office/drawing/2014/main" id="{5E687715-2590-1953-0B70-4A5181910E42}"/>
              </a:ext>
            </a:extLst>
          </p:cNvPr>
          <p:cNvSpPr>
            <a:spLocks noGrp="1"/>
          </p:cNvSpPr>
          <p:nvPr>
            <p:ph sz="quarter" idx="10"/>
          </p:nvPr>
        </p:nvSpPr>
        <p:spPr>
          <a:xfrm>
            <a:off x="359999" y="1800000"/>
            <a:ext cx="11301914" cy="4140000"/>
          </a:xfrm>
        </p:spPr>
        <p:txBody>
          <a:bodyPr/>
          <a:lstStyle/>
          <a:p>
            <a:pPr marL="342900" indent="-342900">
              <a:buFont typeface="Arial" panose="020B0604020202020204" pitchFamily="34" charset="0"/>
              <a:buChar char="•"/>
            </a:pPr>
            <a:r>
              <a:rPr lang="en-GB"/>
              <a:t>Group circuits logically according to function and usage area. </a:t>
            </a:r>
          </a:p>
          <a:p>
            <a:pPr marL="342900" indent="-342900">
              <a:buFont typeface="Arial" panose="020B0604020202020204" pitchFamily="34" charset="0"/>
              <a:buChar char="•"/>
            </a:pPr>
            <a:r>
              <a:rPr lang="en-GB"/>
              <a:t>For example, all kitchen socket outlets could be on a single circuit, while another is dedicated to heating controls or outdoor power. </a:t>
            </a:r>
          </a:p>
          <a:p>
            <a:pPr marL="342900" indent="-342900">
              <a:buFont typeface="Arial" panose="020B0604020202020204" pitchFamily="34" charset="0"/>
              <a:buChar char="•"/>
            </a:pPr>
            <a:r>
              <a:rPr lang="en-GB"/>
              <a:t>Grouping helps with load calculation, fault finding, and future upgrades.</a:t>
            </a:r>
          </a:p>
          <a:p>
            <a:pPr marL="342900" indent="-342900">
              <a:buFont typeface="Arial" panose="020B0604020202020204" pitchFamily="34" charset="0"/>
              <a:buChar char="•"/>
            </a:pPr>
            <a:r>
              <a:rPr lang="en-GB"/>
              <a:t>Designers must also consider selectivity requirements, avoiding excessive reliance on one RCD, and avoid placing high-load or frequently used appliances on shared circuits with sensitive equipment. </a:t>
            </a:r>
          </a:p>
          <a:p>
            <a:pPr marL="342900" indent="-342900">
              <a:buFont typeface="Arial" panose="020B0604020202020204" pitchFamily="34" charset="0"/>
              <a:buChar char="•"/>
            </a:pPr>
            <a:r>
              <a:rPr lang="en-GB"/>
              <a:t>Where possible, leave space in distribution boards for future additions, ensuring that the physical layout reflects the design logic.</a:t>
            </a:r>
          </a:p>
        </p:txBody>
      </p:sp>
    </p:spTree>
    <p:extLst>
      <p:ext uri="{BB962C8B-B14F-4D97-AF65-F5344CB8AC3E}">
        <p14:creationId xmlns:p14="http://schemas.microsoft.com/office/powerpoint/2010/main" val="40117794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413788" y="1741316"/>
            <a:ext cx="9936276" cy="4140000"/>
          </a:xfrm>
        </p:spPr>
        <p:txBody>
          <a:bodyPr/>
          <a:lstStyle/>
          <a:p>
            <a:pPr algn="l">
              <a:buClr>
                <a:schemeClr val="tx1"/>
              </a:buClr>
            </a:pPr>
            <a:r>
              <a:rPr lang="en-GB" b="0" i="0" dirty="0">
                <a:effectLst/>
                <a:cs typeface="Arial"/>
              </a:rPr>
              <a:t>You should now be able to:</a:t>
            </a:r>
          </a:p>
          <a:p>
            <a:pPr marL="342900" indent="-342900" algn="l">
              <a:buClr>
                <a:schemeClr val="tx1"/>
              </a:buClr>
              <a:buFont typeface="Arial" panose="020B0604020202020204" pitchFamily="34" charset="0"/>
              <a:buChar char="•"/>
            </a:pPr>
            <a:r>
              <a:rPr lang="en-GB" b="1" dirty="0">
                <a:cs typeface="Arial"/>
              </a:rPr>
              <a:t>Understand</a:t>
            </a:r>
            <a:r>
              <a:rPr lang="en-GB" dirty="0">
                <a:cs typeface="Arial"/>
              </a:rPr>
              <a:t> requirements relating to electrical design</a:t>
            </a:r>
          </a:p>
          <a:p>
            <a:pPr marL="342900" indent="-342900" algn="l">
              <a:buClr>
                <a:schemeClr val="tx1"/>
              </a:buClr>
              <a:buFont typeface="Arial" panose="020B0604020202020204" pitchFamily="34" charset="0"/>
              <a:buChar char="•"/>
            </a:pPr>
            <a:r>
              <a:rPr lang="en-GB" b="1" i="0" dirty="0">
                <a:effectLst/>
                <a:cs typeface="Arial"/>
              </a:rPr>
              <a:t>Understand</a:t>
            </a:r>
            <a:r>
              <a:rPr lang="en-GB" b="0" i="0" dirty="0">
                <a:effectLst/>
                <a:cs typeface="Arial"/>
              </a:rPr>
              <a:t> processes involved in electrical design</a:t>
            </a:r>
          </a:p>
        </p:txBody>
      </p:sp>
    </p:spTree>
    <p:extLst>
      <p:ext uri="{BB962C8B-B14F-4D97-AF65-F5344CB8AC3E}">
        <p14:creationId xmlns:p14="http://schemas.microsoft.com/office/powerpoint/2010/main" val="30142199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544613"/>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3">
            <a:extLst>
              <a:ext uri="{FF2B5EF4-FFF2-40B4-BE49-F238E27FC236}">
                <a16:creationId xmlns:a16="http://schemas.microsoft.com/office/drawing/2014/main" id="{6CF0AD19-7D8D-EF51-4CCC-3C76DDB03664}"/>
              </a:ext>
            </a:extLst>
          </p:cNvPr>
          <p:cNvSpPr txBox="1"/>
          <p:nvPr/>
        </p:nvSpPr>
        <p:spPr>
          <a:xfrm>
            <a:off x="467358" y="3683461"/>
            <a:ext cx="11304908" cy="2031325"/>
          </a:xfrm>
          <a:prstGeom prst="rect">
            <a:avLst/>
          </a:prstGeom>
          <a:noFill/>
        </p:spPr>
        <p:txBody>
          <a:bodyPr wrap="square">
            <a:sp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algn="l" fontAlgn="base">
              <a:buNone/>
            </a:pPr>
            <a:r>
              <a:rPr lang="en-GB" sz="1800" b="0" i="0" dirty="0">
                <a:solidFill>
                  <a:srgbClr val="000000"/>
                </a:solidFill>
                <a:effectLst/>
                <a:latin typeface="inherit"/>
              </a:rPr>
              <a:t>Copyright in this document belongs to and is used under licence from the Department for Education, © 2025.</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rPr>
              <a:t>WJEC operates in England under the name </a:t>
            </a:r>
            <a:r>
              <a:rPr lang="en-US" altLang="en-US" sz="1800" dirty="0" err="1">
                <a:solidFill>
                  <a:srgbClr val="000000"/>
                </a:solidFill>
                <a:latin typeface="inherit"/>
              </a:rPr>
              <a:t>Eduqas</a:t>
            </a:r>
            <a:r>
              <a:rPr lang="en-US" altLang="en-US" sz="1800" dirty="0">
                <a:solidFill>
                  <a:srgbClr val="000000"/>
                </a:solidFill>
                <a:latin typeface="inherit"/>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0DEA6-15E8-183E-6BB0-FDA51D156B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7BAEE2-D59B-E2F9-37C1-F3008FDD9CBC}"/>
              </a:ext>
            </a:extLst>
          </p:cNvPr>
          <p:cNvSpPr>
            <a:spLocks noGrp="1"/>
          </p:cNvSpPr>
          <p:nvPr>
            <p:ph type="title"/>
          </p:nvPr>
        </p:nvSpPr>
        <p:spPr>
          <a:xfrm>
            <a:off x="252000" y="959222"/>
            <a:ext cx="11628452" cy="646331"/>
          </a:xfrm>
        </p:spPr>
        <p:txBody>
          <a:bodyPr/>
          <a:lstStyle/>
          <a:p>
            <a:r>
              <a:rPr lang="en-GB" dirty="0"/>
              <a:t>Objectives</a:t>
            </a:r>
          </a:p>
        </p:txBody>
      </p:sp>
      <p:sp>
        <p:nvSpPr>
          <p:cNvPr id="5" name="Content Placeholder 4">
            <a:extLst>
              <a:ext uri="{FF2B5EF4-FFF2-40B4-BE49-F238E27FC236}">
                <a16:creationId xmlns:a16="http://schemas.microsoft.com/office/drawing/2014/main" id="{CCED4F48-06B2-E42A-0D8D-0F448E2C1BF6}"/>
              </a:ext>
            </a:extLst>
          </p:cNvPr>
          <p:cNvSpPr>
            <a:spLocks noGrp="1"/>
          </p:cNvSpPr>
          <p:nvPr>
            <p:ph sz="quarter" idx="10"/>
          </p:nvPr>
        </p:nvSpPr>
        <p:spPr/>
        <p:txBody>
          <a:bodyPr/>
          <a:lstStyle/>
          <a:p>
            <a:pPr>
              <a:buClr>
                <a:schemeClr val="tx1"/>
              </a:buClr>
            </a:pPr>
            <a:r>
              <a:rPr lang="en-GB" dirty="0"/>
              <a:t>By the end of this session, you should be able to:</a:t>
            </a:r>
            <a:endParaRPr lang="en-GB" dirty="0">
              <a:cs typeface="Arial"/>
            </a:endParaRPr>
          </a:p>
          <a:p>
            <a:pPr marL="342900" indent="-342900">
              <a:buClr>
                <a:schemeClr val="tx1"/>
              </a:buClr>
              <a:buFont typeface="Arial" panose="020B0604020202020204" pitchFamily="34" charset="0"/>
              <a:buChar char="•"/>
            </a:pPr>
            <a:r>
              <a:rPr lang="en-GB" b="1" dirty="0">
                <a:cs typeface="Arial"/>
              </a:rPr>
              <a:t>Understand</a:t>
            </a:r>
            <a:r>
              <a:rPr lang="en-GB" dirty="0">
                <a:cs typeface="Arial"/>
              </a:rPr>
              <a:t> requirements relating to electrical design</a:t>
            </a:r>
          </a:p>
          <a:p>
            <a:pPr marL="342900" indent="-342900">
              <a:buClr>
                <a:schemeClr val="tx1"/>
              </a:buClr>
              <a:buFont typeface="Arial" panose="020B0604020202020204" pitchFamily="34" charset="0"/>
              <a:buChar char="•"/>
            </a:pPr>
            <a:r>
              <a:rPr lang="en-GB" b="1" dirty="0">
                <a:cs typeface="Arial"/>
              </a:rPr>
              <a:t>Understand</a:t>
            </a:r>
            <a:r>
              <a:rPr lang="en-GB" dirty="0">
                <a:cs typeface="Arial"/>
              </a:rPr>
              <a:t> processes involved in electrical design</a:t>
            </a:r>
          </a:p>
          <a:p>
            <a:endParaRPr lang="en-GB" dirty="0"/>
          </a:p>
          <a:p>
            <a:r>
              <a:rPr lang="en-GB" dirty="0"/>
              <a:t> </a:t>
            </a:r>
          </a:p>
        </p:txBody>
      </p:sp>
    </p:spTree>
    <p:extLst>
      <p:ext uri="{BB962C8B-B14F-4D97-AF65-F5344CB8AC3E}">
        <p14:creationId xmlns:p14="http://schemas.microsoft.com/office/powerpoint/2010/main" val="804006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7C994D-10BE-0914-16E5-B4836D05AFF2}"/>
              </a:ext>
            </a:extLst>
          </p:cNvPr>
          <p:cNvSpPr>
            <a:spLocks noGrp="1"/>
          </p:cNvSpPr>
          <p:nvPr>
            <p:ph type="title"/>
          </p:nvPr>
        </p:nvSpPr>
        <p:spPr>
          <a:xfrm>
            <a:off x="252000" y="959222"/>
            <a:ext cx="11628452" cy="646331"/>
          </a:xfrm>
        </p:spPr>
        <p:txBody>
          <a:bodyPr/>
          <a:lstStyle/>
          <a:p>
            <a:r>
              <a:rPr lang="en-GB"/>
              <a:t>Importance of BS 7671 in electrical design</a:t>
            </a:r>
          </a:p>
        </p:txBody>
      </p:sp>
      <p:sp>
        <p:nvSpPr>
          <p:cNvPr id="6" name="Content Placeholder 5">
            <a:extLst>
              <a:ext uri="{FF2B5EF4-FFF2-40B4-BE49-F238E27FC236}">
                <a16:creationId xmlns:a16="http://schemas.microsoft.com/office/drawing/2014/main" id="{63DEF0A9-7F3F-3D10-1348-19477BA25909}"/>
              </a:ext>
            </a:extLst>
          </p:cNvPr>
          <p:cNvSpPr>
            <a:spLocks noGrp="1"/>
          </p:cNvSpPr>
          <p:nvPr>
            <p:ph sz="quarter" idx="10"/>
          </p:nvPr>
        </p:nvSpPr>
        <p:spPr/>
        <p:txBody>
          <a:bodyPr/>
          <a:lstStyle/>
          <a:p>
            <a:pPr marL="342900" indent="-342900">
              <a:buFont typeface="Arial" panose="020B0604020202020204" pitchFamily="34" charset="0"/>
              <a:buChar char="•"/>
            </a:pPr>
            <a:r>
              <a:rPr lang="en-GB"/>
              <a:t>BS 7671 known as the IET Wiring Regulations, is the fundamental standard for electrical installation design in the UK. </a:t>
            </a:r>
          </a:p>
          <a:p>
            <a:pPr marL="342900" indent="-342900">
              <a:buFont typeface="Arial" panose="020B0604020202020204" pitchFamily="34" charset="0"/>
              <a:buChar char="•"/>
            </a:pPr>
            <a:r>
              <a:rPr lang="en-GB"/>
              <a:t>It sets out the minimum safety and performance requirements for systems in domestic, commercial, and industrial environments. </a:t>
            </a:r>
          </a:p>
          <a:p>
            <a:pPr marL="342900" indent="-342900">
              <a:buFont typeface="Arial" panose="020B0604020202020204" pitchFamily="34" charset="0"/>
              <a:buChar char="•"/>
            </a:pPr>
            <a:r>
              <a:rPr lang="en-GB"/>
              <a:t>All electrical design decisions must be aligned with BS 7671 to ensure legal compliance, particularly under the Electricity at Work Regulations 1989, which require installations to be constructed and maintained to prevent danger.</a:t>
            </a:r>
          </a:p>
        </p:txBody>
      </p:sp>
    </p:spTree>
    <p:extLst>
      <p:ext uri="{BB962C8B-B14F-4D97-AF65-F5344CB8AC3E}">
        <p14:creationId xmlns:p14="http://schemas.microsoft.com/office/powerpoint/2010/main" val="859905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A1A178-6384-BD07-C899-80104316F06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5C0E535-9E21-1F85-075B-15863E862CEA}"/>
              </a:ext>
            </a:extLst>
          </p:cNvPr>
          <p:cNvSpPr>
            <a:spLocks noGrp="1"/>
          </p:cNvSpPr>
          <p:nvPr>
            <p:ph type="title"/>
          </p:nvPr>
        </p:nvSpPr>
        <p:spPr>
          <a:xfrm>
            <a:off x="252000" y="959222"/>
            <a:ext cx="11628452" cy="646331"/>
          </a:xfrm>
        </p:spPr>
        <p:txBody>
          <a:bodyPr/>
          <a:lstStyle/>
          <a:p>
            <a:r>
              <a:rPr lang="en-GB"/>
              <a:t>The role of BS 7671 in the design process</a:t>
            </a:r>
          </a:p>
        </p:txBody>
      </p:sp>
      <p:sp>
        <p:nvSpPr>
          <p:cNvPr id="6" name="Content Placeholder 5">
            <a:extLst>
              <a:ext uri="{FF2B5EF4-FFF2-40B4-BE49-F238E27FC236}">
                <a16:creationId xmlns:a16="http://schemas.microsoft.com/office/drawing/2014/main" id="{BB9CFC5A-B6B2-FB7E-90A8-E04D9823FF9F}"/>
              </a:ext>
            </a:extLst>
          </p:cNvPr>
          <p:cNvSpPr>
            <a:spLocks noGrp="1"/>
          </p:cNvSpPr>
          <p:nvPr>
            <p:ph sz="quarter" idx="10"/>
          </p:nvPr>
        </p:nvSpPr>
        <p:spPr/>
        <p:txBody>
          <a:bodyPr/>
          <a:lstStyle/>
          <a:p>
            <a:pPr marL="342900" indent="-342900">
              <a:buFont typeface="Arial" panose="020B0604020202020204" pitchFamily="34" charset="0"/>
              <a:buChar char="•"/>
            </a:pPr>
            <a:r>
              <a:rPr lang="en-GB"/>
              <a:t>Designing an electrical installation using BS 7671 goes beyond simply selecting cable sizes and protective devices. The designer must consider environmental conditions, installation methods, accessibility, future maintenance, and safety requirements. </a:t>
            </a:r>
          </a:p>
          <a:p>
            <a:pPr marL="342900" indent="-342900">
              <a:buFont typeface="Arial" panose="020B0604020202020204" pitchFamily="34" charset="0"/>
              <a:buChar char="•"/>
            </a:pPr>
            <a:r>
              <a:rPr lang="en-GB"/>
              <a:t>The regulations provide a framework that guides every design decision, from circuit layout to the selection of protective measures. This ensures that installations are not only safe at the time of installation but remain safe throughout their operational life.</a:t>
            </a:r>
          </a:p>
        </p:txBody>
      </p:sp>
    </p:spTree>
    <p:extLst>
      <p:ext uri="{BB962C8B-B14F-4D97-AF65-F5344CB8AC3E}">
        <p14:creationId xmlns:p14="http://schemas.microsoft.com/office/powerpoint/2010/main" val="2793200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D0EF17-4135-5249-B3C4-A782C8DD980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7B2E482-0F0E-4E6B-8B32-534D3A85C706}"/>
              </a:ext>
            </a:extLst>
          </p:cNvPr>
          <p:cNvSpPr>
            <a:spLocks noGrp="1"/>
          </p:cNvSpPr>
          <p:nvPr>
            <p:ph type="title"/>
          </p:nvPr>
        </p:nvSpPr>
        <p:spPr>
          <a:xfrm>
            <a:off x="252000" y="959222"/>
            <a:ext cx="11628452" cy="646331"/>
          </a:xfrm>
        </p:spPr>
        <p:txBody>
          <a:bodyPr/>
          <a:lstStyle/>
          <a:p>
            <a:r>
              <a:rPr lang="en-GB"/>
              <a:t>Why BS 7671 must be referenced from the start</a:t>
            </a:r>
          </a:p>
        </p:txBody>
      </p:sp>
      <p:sp>
        <p:nvSpPr>
          <p:cNvPr id="6" name="Content Placeholder 5">
            <a:extLst>
              <a:ext uri="{FF2B5EF4-FFF2-40B4-BE49-F238E27FC236}">
                <a16:creationId xmlns:a16="http://schemas.microsoft.com/office/drawing/2014/main" id="{1F0E4566-DDEF-2C25-68CF-4FF398384C96}"/>
              </a:ext>
            </a:extLst>
          </p:cNvPr>
          <p:cNvSpPr>
            <a:spLocks noGrp="1"/>
          </p:cNvSpPr>
          <p:nvPr>
            <p:ph sz="quarter" idx="10"/>
          </p:nvPr>
        </p:nvSpPr>
        <p:spPr/>
        <p:txBody>
          <a:bodyPr/>
          <a:lstStyle/>
          <a:p>
            <a:pPr marL="342900" indent="-342900">
              <a:buFont typeface="Arial" panose="020B0604020202020204" pitchFamily="34" charset="0"/>
              <a:buChar char="•"/>
            </a:pPr>
            <a:r>
              <a:rPr lang="en-GB"/>
              <a:t>BS 7671 should be consulted during the earliest stages of system planning. Referencing the regulations from the outset ensures that layout, containment systems, cable routing, and protection devices are all compliant and suitable for the specific installation. </a:t>
            </a:r>
          </a:p>
          <a:p>
            <a:pPr marL="342900" indent="-342900">
              <a:buFont typeface="Arial" panose="020B0604020202020204" pitchFamily="34" charset="0"/>
              <a:buChar char="•"/>
            </a:pPr>
            <a:r>
              <a:rPr lang="en-GB"/>
              <a:t>This proactive approach leads to safer, more efficient, and maintainable electrical systems and helps avoid costly rework or non-compliance issues later in the project.</a:t>
            </a:r>
          </a:p>
        </p:txBody>
      </p:sp>
    </p:spTree>
    <p:extLst>
      <p:ext uri="{BB962C8B-B14F-4D97-AF65-F5344CB8AC3E}">
        <p14:creationId xmlns:p14="http://schemas.microsoft.com/office/powerpoint/2010/main" val="2758506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46F25-CE8E-5A69-730C-B0111A4838C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74BB3C0-935A-2CD7-D33D-E2F2A76D24AE}"/>
              </a:ext>
            </a:extLst>
          </p:cNvPr>
          <p:cNvSpPr>
            <a:spLocks noGrp="1"/>
          </p:cNvSpPr>
          <p:nvPr>
            <p:ph type="title"/>
          </p:nvPr>
        </p:nvSpPr>
        <p:spPr>
          <a:xfrm>
            <a:off x="252000" y="959222"/>
            <a:ext cx="11628452" cy="646331"/>
          </a:xfrm>
        </p:spPr>
        <p:txBody>
          <a:bodyPr/>
          <a:lstStyle/>
          <a:p>
            <a:r>
              <a:rPr lang="en-GB"/>
              <a:t>Purpose of Part 4 in BS 7671</a:t>
            </a:r>
          </a:p>
        </p:txBody>
      </p:sp>
      <p:sp>
        <p:nvSpPr>
          <p:cNvPr id="6" name="Content Placeholder 5">
            <a:extLst>
              <a:ext uri="{FF2B5EF4-FFF2-40B4-BE49-F238E27FC236}">
                <a16:creationId xmlns:a16="http://schemas.microsoft.com/office/drawing/2014/main" id="{2DF10FCD-416D-6C93-B569-DA21647AAD78}"/>
              </a:ext>
            </a:extLst>
          </p:cNvPr>
          <p:cNvSpPr>
            <a:spLocks noGrp="1"/>
          </p:cNvSpPr>
          <p:nvPr>
            <p:ph sz="quarter" idx="10"/>
          </p:nvPr>
        </p:nvSpPr>
        <p:spPr/>
        <p:txBody>
          <a:bodyPr/>
          <a:lstStyle/>
          <a:p>
            <a:pPr marL="342900" indent="-342900">
              <a:buFont typeface="Arial" panose="020B0604020202020204" pitchFamily="34" charset="0"/>
              <a:buChar char="•"/>
            </a:pPr>
            <a:r>
              <a:rPr lang="en-GB"/>
              <a:t>Part 4 of BS 7671 outlines the measures that must be implemented in an installation to ensure protection for safety. This section defines how systems are designed to safeguard persons, property, and livestock from the dangers of electricity under both normal and fault conditions. </a:t>
            </a:r>
          </a:p>
          <a:p>
            <a:pPr marL="342900" indent="-342900">
              <a:buFont typeface="Arial" panose="020B0604020202020204" pitchFamily="34" charset="0"/>
              <a:buChar char="•"/>
            </a:pPr>
            <a:r>
              <a:rPr lang="en-GB"/>
              <a:t>It serves as the foundation for selecting appropriate protection methods that meet both legal and functional requirements. </a:t>
            </a:r>
          </a:p>
          <a:p>
            <a:pPr marL="342900" indent="-342900">
              <a:buFont typeface="Arial" panose="020B0604020202020204" pitchFamily="34" charset="0"/>
              <a:buChar char="•"/>
            </a:pPr>
            <a:r>
              <a:rPr lang="en-GB"/>
              <a:t>These include electric shock protection, overcurrent protection, and voltage disturbance mitigation.</a:t>
            </a:r>
          </a:p>
        </p:txBody>
      </p:sp>
    </p:spTree>
    <p:extLst>
      <p:ext uri="{BB962C8B-B14F-4D97-AF65-F5344CB8AC3E}">
        <p14:creationId xmlns:p14="http://schemas.microsoft.com/office/powerpoint/2010/main" val="3084527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7E4CFF-788D-9553-C893-A14F35FF3E9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39A1E93-417B-617C-D04B-F1D130B5D2FD}"/>
              </a:ext>
            </a:extLst>
          </p:cNvPr>
          <p:cNvSpPr>
            <a:spLocks noGrp="1"/>
          </p:cNvSpPr>
          <p:nvPr>
            <p:ph type="title"/>
          </p:nvPr>
        </p:nvSpPr>
        <p:spPr>
          <a:xfrm>
            <a:off x="252000" y="959222"/>
            <a:ext cx="11628452" cy="646331"/>
          </a:xfrm>
        </p:spPr>
        <p:txBody>
          <a:bodyPr/>
          <a:lstStyle/>
          <a:p>
            <a:r>
              <a:rPr lang="en-GB"/>
              <a:t>Electric shock protection – Chapter 41</a:t>
            </a:r>
          </a:p>
        </p:txBody>
      </p:sp>
      <p:sp>
        <p:nvSpPr>
          <p:cNvPr id="6" name="Content Placeholder 5">
            <a:extLst>
              <a:ext uri="{FF2B5EF4-FFF2-40B4-BE49-F238E27FC236}">
                <a16:creationId xmlns:a16="http://schemas.microsoft.com/office/drawing/2014/main" id="{DD14724F-3391-6749-FE95-6E544AF66BDB}"/>
              </a:ext>
            </a:extLst>
          </p:cNvPr>
          <p:cNvSpPr>
            <a:spLocks noGrp="1"/>
          </p:cNvSpPr>
          <p:nvPr>
            <p:ph sz="quarter" idx="10"/>
          </p:nvPr>
        </p:nvSpPr>
        <p:spPr>
          <a:xfrm>
            <a:off x="359999" y="1800000"/>
            <a:ext cx="9738157" cy="4140000"/>
          </a:xfrm>
        </p:spPr>
        <p:txBody>
          <a:bodyPr/>
          <a:lstStyle/>
          <a:p>
            <a:pPr marL="342900" indent="-342900">
              <a:buFont typeface="Arial" panose="020B0604020202020204" pitchFamily="34" charset="0"/>
              <a:buChar char="•"/>
            </a:pPr>
            <a:r>
              <a:rPr lang="en-GB"/>
              <a:t>Chapter 41 covers protection against electric shock. One of the most important methods is automatic disconnection of supply (ADS), which ensures a fault is cleared quickly before danger arises. </a:t>
            </a:r>
          </a:p>
          <a:p>
            <a:pPr marL="342900" indent="-342900">
              <a:buFont typeface="Arial" panose="020B0604020202020204" pitchFamily="34" charset="0"/>
              <a:buChar char="•"/>
            </a:pPr>
            <a:r>
              <a:rPr lang="en-GB"/>
              <a:t>Designers must ensure that the selected protective device, such as an MCB or RCD, will disconnect the supply within the maximum permitted disconnection time. </a:t>
            </a:r>
          </a:p>
          <a:p>
            <a:pPr marL="342900" indent="-342900">
              <a:buFont typeface="Arial" panose="020B0604020202020204" pitchFamily="34" charset="0"/>
              <a:buChar char="•"/>
            </a:pPr>
            <a:r>
              <a:rPr lang="en-GB"/>
              <a:t>Factors like earthing type (TT, TN-S, etc.), circuit impedance, and circuit use influence the need for RCD protection, particularly for socket outlets, outdoor circuits, or bathroom installations.</a:t>
            </a:r>
          </a:p>
        </p:txBody>
      </p:sp>
    </p:spTree>
    <p:extLst>
      <p:ext uri="{BB962C8B-B14F-4D97-AF65-F5344CB8AC3E}">
        <p14:creationId xmlns:p14="http://schemas.microsoft.com/office/powerpoint/2010/main" val="74238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6DB247-2C4B-67C4-96CF-641920CFF87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D93F6CF-01E7-9164-650C-F93FDC3890B9}"/>
              </a:ext>
            </a:extLst>
          </p:cNvPr>
          <p:cNvSpPr>
            <a:spLocks noGrp="1"/>
          </p:cNvSpPr>
          <p:nvPr>
            <p:ph type="title"/>
          </p:nvPr>
        </p:nvSpPr>
        <p:spPr>
          <a:xfrm>
            <a:off x="252000" y="959222"/>
            <a:ext cx="11628452" cy="646331"/>
          </a:xfrm>
        </p:spPr>
        <p:txBody>
          <a:bodyPr/>
          <a:lstStyle/>
          <a:p>
            <a:r>
              <a:rPr lang="en-GB"/>
              <a:t>Overcurrent protection: Chapter 43</a:t>
            </a:r>
          </a:p>
        </p:txBody>
      </p:sp>
      <p:sp>
        <p:nvSpPr>
          <p:cNvPr id="6" name="Content Placeholder 5">
            <a:extLst>
              <a:ext uri="{FF2B5EF4-FFF2-40B4-BE49-F238E27FC236}">
                <a16:creationId xmlns:a16="http://schemas.microsoft.com/office/drawing/2014/main" id="{F60B45E9-8EB4-6D58-BDC6-B3CB456B8AB1}"/>
              </a:ext>
            </a:extLst>
          </p:cNvPr>
          <p:cNvSpPr>
            <a:spLocks noGrp="1"/>
          </p:cNvSpPr>
          <p:nvPr>
            <p:ph sz="quarter" idx="10"/>
          </p:nvPr>
        </p:nvSpPr>
        <p:spPr>
          <a:xfrm>
            <a:off x="360000" y="1800000"/>
            <a:ext cx="9989948" cy="4140000"/>
          </a:xfrm>
        </p:spPr>
        <p:txBody>
          <a:bodyPr/>
          <a:lstStyle/>
          <a:p>
            <a:pPr marL="342900" indent="-342900">
              <a:buFont typeface="Arial" panose="020B0604020202020204" pitchFamily="34" charset="0"/>
              <a:buChar char="•"/>
            </a:pPr>
            <a:r>
              <a:rPr lang="en-GB"/>
              <a:t>Overcurrent protection is addressed in Chapter 43 and includes protection against both overload currents and short-circuit faults. </a:t>
            </a:r>
          </a:p>
          <a:p>
            <a:pPr marL="342900" indent="-342900">
              <a:buFont typeface="Arial" panose="020B0604020202020204" pitchFamily="34" charset="0"/>
              <a:buChar char="•"/>
            </a:pPr>
            <a:r>
              <a:rPr lang="en-GB"/>
              <a:t>A key part of design is selecting a protective device (e.g. fuse, MCB, RCBO) that matches the expected load without nuisance tripping, yet will operate within safe time limits under fault conditions. </a:t>
            </a:r>
          </a:p>
          <a:p>
            <a:pPr marL="342900" indent="-342900">
              <a:buFont typeface="Arial" panose="020B0604020202020204" pitchFamily="34" charset="0"/>
              <a:buChar char="•"/>
            </a:pPr>
            <a:r>
              <a:rPr lang="en-GB"/>
              <a:t>Designers must verify that cables are protected in accordance with their current-carrying capacity and ensure the protective device has a breaking capacity that matches the potential fault current available at its location.</a:t>
            </a:r>
          </a:p>
        </p:txBody>
      </p:sp>
    </p:spTree>
    <p:extLst>
      <p:ext uri="{BB962C8B-B14F-4D97-AF65-F5344CB8AC3E}">
        <p14:creationId xmlns:p14="http://schemas.microsoft.com/office/powerpoint/2010/main" val="333710604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2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8c7c0fc6a2c70191568fa290901d9032">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1e9134f6d429df85264f751007272554"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5041F6D-BBDE-4B15-9860-57A05AB8973C}">
  <ds:schemaRefs>
    <ds:schemaRef ds:uri="http://schemas.microsoft.com/office/infopath/2007/PartnerControls"/>
    <ds:schemaRef ds:uri="http://purl.org/dc/terms/"/>
    <ds:schemaRef ds:uri="http://schemas.openxmlformats.org/package/2006/metadata/core-properties"/>
    <ds:schemaRef ds:uri="01e15224-84b2-4570-bdea-a67bb94d0921"/>
    <ds:schemaRef ds:uri="http://www.w3.org/XML/1998/namespace"/>
    <ds:schemaRef ds:uri="http://schemas.microsoft.com/office/2006/documentManagement/types"/>
    <ds:schemaRef ds:uri="7c04300a-231c-4281-9146-a98f6f4a7aff"/>
    <ds:schemaRef ds:uri="http://schemas.microsoft.com/office/2006/metadata/properties"/>
    <ds:schemaRef ds:uri="http://purl.org/dc/dcmitype/"/>
    <ds:schemaRef ds:uri="http://purl.org/dc/elements/1.1/"/>
  </ds:schemaRefs>
</ds:datastoreItem>
</file>

<file path=customXml/itemProps2.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3.xml><?xml version="1.0" encoding="utf-8"?>
<ds:datastoreItem xmlns:ds="http://schemas.openxmlformats.org/officeDocument/2006/customXml" ds:itemID="{5F016094-57FD-440C-A874-541C31FEC0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0</TotalTime>
  <Words>1916</Words>
  <Application>Microsoft Office PowerPoint</Application>
  <PresentationFormat>Custom</PresentationFormat>
  <Paragraphs>112</Paragraphs>
  <Slides>23</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Aptos</vt:lpstr>
      <vt:lpstr>Arial</vt:lpstr>
      <vt:lpstr>inherit</vt:lpstr>
      <vt:lpstr>Lucida Grande</vt:lpstr>
      <vt:lpstr>2_Default Design</vt:lpstr>
      <vt:lpstr>PowerPoint Presentation</vt:lpstr>
      <vt:lpstr>Introduction</vt:lpstr>
      <vt:lpstr>Objectives</vt:lpstr>
      <vt:lpstr>Importance of BS 7671 in electrical design</vt:lpstr>
      <vt:lpstr>The role of BS 7671 in the design process</vt:lpstr>
      <vt:lpstr>Why BS 7671 must be referenced from the start</vt:lpstr>
      <vt:lpstr>Purpose of Part 4 in BS 7671</vt:lpstr>
      <vt:lpstr>Electric shock protection – Chapter 41</vt:lpstr>
      <vt:lpstr>Overcurrent protection: Chapter 43</vt:lpstr>
      <vt:lpstr>Overvoltage and surge protection: Chapter 44</vt:lpstr>
      <vt:lpstr>Part 5: Equipment selection and installation</vt:lpstr>
      <vt:lpstr>External influences and Regulation Group 522</vt:lpstr>
      <vt:lpstr>Manufacturer data and installation requirements</vt:lpstr>
      <vt:lpstr>Using Appendix 4 for current-carrying capacity</vt:lpstr>
      <vt:lpstr>Voltage drop and energy performance</vt:lpstr>
      <vt:lpstr>Understanding protection coordination</vt:lpstr>
      <vt:lpstr>Selectivity between protective devices</vt:lpstr>
      <vt:lpstr>Common issues and good practice</vt:lpstr>
      <vt:lpstr>Principles of circuit layout design</vt:lpstr>
      <vt:lpstr>Functional and safety-based circuit separation</vt:lpstr>
      <vt:lpstr>Design strategies for circuit grouping</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1</cp:revision>
  <dcterms:created xsi:type="dcterms:W3CDTF">2025-04-15T10:44:23Z</dcterms:created>
  <dcterms:modified xsi:type="dcterms:W3CDTF">2025-10-22T14:53:27Z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lassificationContentMarkingHeaderLocations">
    <vt:lpwstr>1_Default Design:4</vt:lpwstr>
  </property>
  <property fmtid="{D5CDD505-2E9C-101B-9397-08002B2CF9AE}" pid="11" name="ClassificationContentMarkingHeaderText">
    <vt:lpwstr>MEWNOL - INTERNAL</vt:lpwstr>
  </property>
  <property fmtid="{D5CDD505-2E9C-101B-9397-08002B2CF9AE}" pid="12" name="ContentTypeId">
    <vt:lpwstr>0x010100CDD05C0E7E0E414EB79F81A23986EA6A</vt:lpwstr>
  </property>
  <property fmtid="{D5CDD505-2E9C-101B-9397-08002B2CF9AE}" pid="13" name="MediaServiceImageTags">
    <vt:lpwstr/>
  </property>
</Properties>
</file>