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35"/>
  </p:notesMasterIdLst>
  <p:handoutMasterIdLst>
    <p:handoutMasterId r:id="rId36"/>
  </p:handoutMasterIdLst>
  <p:sldIdLst>
    <p:sldId id="462" r:id="rId5"/>
    <p:sldId id="840" r:id="rId6"/>
    <p:sldId id="837" r:id="rId7"/>
    <p:sldId id="844" r:id="rId8"/>
    <p:sldId id="1209" r:id="rId9"/>
    <p:sldId id="1210" r:id="rId10"/>
    <p:sldId id="1212" r:id="rId11"/>
    <p:sldId id="1211" r:id="rId12"/>
    <p:sldId id="1213" r:id="rId13"/>
    <p:sldId id="1214" r:id="rId14"/>
    <p:sldId id="1215" r:id="rId15"/>
    <p:sldId id="1216" r:id="rId16"/>
    <p:sldId id="1217" r:id="rId17"/>
    <p:sldId id="1218" r:id="rId18"/>
    <p:sldId id="1219" r:id="rId19"/>
    <p:sldId id="1220" r:id="rId20"/>
    <p:sldId id="1221" r:id="rId21"/>
    <p:sldId id="1222" r:id="rId22"/>
    <p:sldId id="1223" r:id="rId23"/>
    <p:sldId id="1224" r:id="rId24"/>
    <p:sldId id="1225" r:id="rId25"/>
    <p:sldId id="1227" r:id="rId26"/>
    <p:sldId id="1226" r:id="rId27"/>
    <p:sldId id="1228" r:id="rId28"/>
    <p:sldId id="1229" r:id="rId29"/>
    <p:sldId id="1230" r:id="rId30"/>
    <p:sldId id="1231" r:id="rId31"/>
    <p:sldId id="1232" r:id="rId32"/>
    <p:sldId id="838" r:id="rId33"/>
    <p:sldId id="512" r:id="rId34"/>
  </p:sldIdLst>
  <p:sldSz cx="12239625" cy="6840538"/>
  <p:notesSz cx="6858000" cy="9144000"/>
  <p:custDataLst>
    <p:tags r:id="rId37"/>
  </p:custDataLst>
  <p:defaultTextStyle>
    <a:defPPr>
      <a:defRPr lang="en-GB"/>
    </a:defPPr>
    <a:lvl1pPr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1pPr>
    <a:lvl2pPr marL="4572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2pPr>
    <a:lvl3pPr marL="9144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3pPr>
    <a:lvl4pPr marL="13716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4pPr>
    <a:lvl5pPr marL="18288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9pPr>
  </p:defaultTextStyle>
  <p:extLst>
    <p:ext uri="{EFAFB233-063F-42B5-8137-9DF3F51BA10A}">
      <p15:sldGuideLst xmlns:p15="http://schemas.microsoft.com/office/powerpoint/2012/main">
        <p15:guide id="1" orient="horz" pos="2155" userDrawn="1">
          <p15:clr>
            <a:srgbClr val="A4A3A4"/>
          </p15:clr>
        </p15:guide>
        <p15:guide id="2" pos="3855"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4740FD1-6799-8D34-8EDB-C569EE671D9D}" name="John Calleja" initials="JC" userId="8c83955f4e64923d" providerId="Windows Live"/>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aroline Prodger" initials="CP" lastIdx="3" clrIdx="0">
    <p:extLst>
      <p:ext uri="{19B8F6BF-5375-455C-9EA6-DF929625EA0E}">
        <p15:presenceInfo xmlns:p15="http://schemas.microsoft.com/office/powerpoint/2012/main" userId="Caroline Prodger" providerId="None"/>
      </p:ext>
    </p:extLst>
  </p:cmAuthor>
  <p:cmAuthor id="2" name="Anwen Roberts" initials="AR" lastIdx="4" clrIdx="1">
    <p:extLst>
      <p:ext uri="{19B8F6BF-5375-455C-9EA6-DF929625EA0E}">
        <p15:presenceInfo xmlns:p15="http://schemas.microsoft.com/office/powerpoint/2012/main" userId="acb94dfec5711bca" providerId="Windows Live"/>
      </p:ext>
    </p:extLst>
  </p:cmAuthor>
  <p:cmAuthor id="3" name="Grant Dodd" initials="GD" lastIdx="3" clrIdx="2">
    <p:extLst>
      <p:ext uri="{19B8F6BF-5375-455C-9EA6-DF929625EA0E}">
        <p15:presenceInfo xmlns:p15="http://schemas.microsoft.com/office/powerpoint/2012/main" userId="Grant Dodd"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9D9D9"/>
    <a:srgbClr val="FFFFFF"/>
    <a:srgbClr val="FC4421"/>
    <a:srgbClr val="000000"/>
    <a:srgbClr val="0077E3"/>
    <a:srgbClr val="E30613"/>
    <a:srgbClr val="D81E05"/>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86C4B70-5B9C-4EF3-A733-29BC353048C3}" v="3" dt="2025-10-28T11:17:12.94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666"/>
    <p:restoredTop sz="94710"/>
  </p:normalViewPr>
  <p:slideViewPr>
    <p:cSldViewPr snapToGrid="0">
      <p:cViewPr varScale="1">
        <p:scale>
          <a:sx n="105" d="100"/>
          <a:sy n="105" d="100"/>
        </p:scale>
        <p:origin x="888" y="102"/>
      </p:cViewPr>
      <p:guideLst>
        <p:guide orient="horz" pos="2155"/>
        <p:guide pos="3855"/>
      </p:guideLst>
    </p:cSldViewPr>
  </p:slideViewPr>
  <p:notesTextViewPr>
    <p:cViewPr>
      <p:scale>
        <a:sx n="3" d="2"/>
        <a:sy n="3" d="2"/>
      </p:scale>
      <p:origin x="0" y="0"/>
    </p:cViewPr>
  </p:notesTextViewPr>
  <p:notesViewPr>
    <p:cSldViewPr snapToGrid="0">
      <p:cViewPr>
        <p:scale>
          <a:sx n="1" d="2"/>
          <a:sy n="1" d="2"/>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presProps" Target="presProps.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tags" Target="tags/tag1.xml"/><Relationship Id="rId40" Type="http://schemas.openxmlformats.org/officeDocument/2006/relationships/viewProps" Target="viewProps.xml"/><Relationship Id="rId45"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notesMaster" Target="notesMasters/notesMaster1.xml"/><Relationship Id="rId43" Type="http://schemas.microsoft.com/office/2016/11/relationships/changesInfo" Target="changesInfos/changesInfo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commentAuthors" Target="commentAuthors.xml"/><Relationship Id="rId20" Type="http://schemas.openxmlformats.org/officeDocument/2006/relationships/slide" Target="slides/slide16.xml"/><Relationship Id="rId41"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rasko, Rhiannon" userId="S::rhiannon.andrasko@wjec.co.uk::15be4c62-2de6-4343-a7f4-3c209826edd1" providerId="AD" clId="Web-{D6181C7D-ED4D-B5C8-BF4B-FF746EEF7996}"/>
    <pc:docChg chg="modSld">
      <pc:chgData name="Andrasko, Rhiannon" userId="S::rhiannon.andrasko@wjec.co.uk::15be4c62-2de6-4343-a7f4-3c209826edd1" providerId="AD" clId="Web-{D6181C7D-ED4D-B5C8-BF4B-FF746EEF7996}" dt="2025-10-24T11:14:16.305" v="6" actId="1076"/>
      <pc:docMkLst>
        <pc:docMk/>
      </pc:docMkLst>
      <pc:sldChg chg="modSp">
        <pc:chgData name="Andrasko, Rhiannon" userId="S::rhiannon.andrasko@wjec.co.uk::15be4c62-2de6-4343-a7f4-3c209826edd1" providerId="AD" clId="Web-{D6181C7D-ED4D-B5C8-BF4B-FF746EEF7996}" dt="2025-10-24T11:14:16.305" v="6" actId="1076"/>
        <pc:sldMkLst>
          <pc:docMk/>
          <pc:sldMk cId="2846712773" sldId="1217"/>
        </pc:sldMkLst>
        <pc:spChg chg="mod">
          <ac:chgData name="Andrasko, Rhiannon" userId="S::rhiannon.andrasko@wjec.co.uk::15be4c62-2de6-4343-a7f4-3c209826edd1" providerId="AD" clId="Web-{D6181C7D-ED4D-B5C8-BF4B-FF746EEF7996}" dt="2025-10-24T11:14:16.305" v="6" actId="1076"/>
          <ac:spMkLst>
            <pc:docMk/>
            <pc:sldMk cId="2846712773" sldId="1217"/>
            <ac:spMk id="6" creationId="{C62E316B-2EBD-9EE8-0347-331E9105C736}"/>
          </ac:spMkLst>
        </pc:spChg>
      </pc:sldChg>
    </pc:docChg>
  </pc:docChgLst>
  <pc:docChgLst>
    <pc:chgData name="Hazell, Danielle" userId="16322be0-50ef-46ff-b0c0-d304bc10d5d2" providerId="ADAL" clId="{E6D12E1F-DF63-450C-A9ED-E72C5F6C045B}"/>
    <pc:docChg chg="custSel modSld modMainMaster">
      <pc:chgData name="Hazell, Danielle" userId="16322be0-50ef-46ff-b0c0-d304bc10d5d2" providerId="ADAL" clId="{E6D12E1F-DF63-450C-A9ED-E72C5F6C045B}" dt="2025-10-28T11:17:12.941" v="13" actId="1076"/>
      <pc:docMkLst>
        <pc:docMk/>
      </pc:docMkLst>
      <pc:sldChg chg="addSp modSp mod">
        <pc:chgData name="Hazell, Danielle" userId="16322be0-50ef-46ff-b0c0-d304bc10d5d2" providerId="ADAL" clId="{E6D12E1F-DF63-450C-A9ED-E72C5F6C045B}" dt="2025-10-22T14:50:03.833" v="8" actId="1076"/>
        <pc:sldMkLst>
          <pc:docMk/>
          <pc:sldMk cId="2402489006" sldId="512"/>
        </pc:sldMkLst>
        <pc:spChg chg="add mod">
          <ac:chgData name="Hazell, Danielle" userId="16322be0-50ef-46ff-b0c0-d304bc10d5d2" providerId="ADAL" clId="{E6D12E1F-DF63-450C-A9ED-E72C5F6C045B}" dt="2025-10-22T14:50:03.833" v="8" actId="1076"/>
          <ac:spMkLst>
            <pc:docMk/>
            <pc:sldMk cId="2402489006" sldId="512"/>
            <ac:spMk id="2" creationId="{E1588861-E85C-3D08-71A0-439209FABD70}"/>
          </ac:spMkLst>
        </pc:spChg>
        <pc:spChg chg="mod">
          <ac:chgData name="Hazell, Danielle" userId="16322be0-50ef-46ff-b0c0-d304bc10d5d2" providerId="ADAL" clId="{E6D12E1F-DF63-450C-A9ED-E72C5F6C045B}" dt="2025-10-22T14:49:58.016" v="6" actId="1076"/>
          <ac:spMkLst>
            <pc:docMk/>
            <pc:sldMk cId="2402489006" sldId="512"/>
            <ac:spMk id="3" creationId="{C100DF00-DDB1-9E17-D96C-C839324D3C8E}"/>
          </ac:spMkLst>
        </pc:spChg>
      </pc:sldChg>
      <pc:sldChg chg="addSp delSp modSp mod">
        <pc:chgData name="Hazell, Danielle" userId="16322be0-50ef-46ff-b0c0-d304bc10d5d2" providerId="ADAL" clId="{E6D12E1F-DF63-450C-A9ED-E72C5F6C045B}" dt="2025-10-28T11:17:12.941" v="13" actId="1076"/>
        <pc:sldMkLst>
          <pc:docMk/>
          <pc:sldMk cId="3045726329" sldId="1212"/>
        </pc:sldMkLst>
        <pc:spChg chg="mod">
          <ac:chgData name="Hazell, Danielle" userId="16322be0-50ef-46ff-b0c0-d304bc10d5d2" providerId="ADAL" clId="{E6D12E1F-DF63-450C-A9ED-E72C5F6C045B}" dt="2025-10-28T11:17:11.318" v="11" actId="14100"/>
          <ac:spMkLst>
            <pc:docMk/>
            <pc:sldMk cId="3045726329" sldId="1212"/>
            <ac:spMk id="6" creationId="{ABD0AB95-2CDA-15A3-548A-4B0F6A7D198D}"/>
          </ac:spMkLst>
        </pc:spChg>
        <pc:picChg chg="add mod">
          <ac:chgData name="Hazell, Danielle" userId="16322be0-50ef-46ff-b0c0-d304bc10d5d2" providerId="ADAL" clId="{E6D12E1F-DF63-450C-A9ED-E72C5F6C045B}" dt="2025-10-28T11:17:12.941" v="13" actId="1076"/>
          <ac:picMkLst>
            <pc:docMk/>
            <pc:sldMk cId="3045726329" sldId="1212"/>
            <ac:picMk id="1026" creationId="{78D5EB27-2935-607C-BD6C-24C416449FEE}"/>
          </ac:picMkLst>
        </pc:picChg>
      </pc:sldChg>
      <pc:sldMasterChg chg="addSp delSp modSp mod">
        <pc:chgData name="Hazell, Danielle" userId="16322be0-50ef-46ff-b0c0-d304bc10d5d2" providerId="ADAL" clId="{E6D12E1F-DF63-450C-A9ED-E72C5F6C045B}" dt="2025-10-17T14:54:59.575" v="5" actId="1076"/>
        <pc:sldMasterMkLst>
          <pc:docMk/>
          <pc:sldMasterMk cId="3565829171" sldId="2147483660"/>
        </pc:sldMasterMkLst>
        <pc:spChg chg="add mod">
          <ac:chgData name="Hazell, Danielle" userId="16322be0-50ef-46ff-b0c0-d304bc10d5d2" providerId="ADAL" clId="{E6D12E1F-DF63-450C-A9ED-E72C5F6C045B}" dt="2025-10-17T14:54:59.575" v="5" actId="1076"/>
          <ac:spMkLst>
            <pc:docMk/>
            <pc:sldMasterMk cId="3565829171" sldId="2147483660"/>
            <ac:spMk id="2" creationId="{4987E8D9-377B-AB1D-8A32-2882D85AB09F}"/>
          </ac:spMkLst>
        </pc:spChg>
        <pc:spChg chg="add mod">
          <ac:chgData name="Hazell, Danielle" userId="16322be0-50ef-46ff-b0c0-d304bc10d5d2" providerId="ADAL" clId="{E6D12E1F-DF63-450C-A9ED-E72C5F6C045B}" dt="2025-10-17T14:54:59.575" v="5" actId="1076"/>
          <ac:spMkLst>
            <pc:docMk/>
            <pc:sldMasterMk cId="3565829171" sldId="2147483660"/>
            <ac:spMk id="5" creationId="{12A05E16-C31E-E0B1-F9BA-6CA1198C9AE5}"/>
          </ac:spMkLst>
        </pc:spChg>
        <pc:picChg chg="add mod">
          <ac:chgData name="Hazell, Danielle" userId="16322be0-50ef-46ff-b0c0-d304bc10d5d2" providerId="ADAL" clId="{E6D12E1F-DF63-450C-A9ED-E72C5F6C045B}" dt="2025-10-17T14:54:59.575" v="5" actId="1076"/>
          <ac:picMkLst>
            <pc:docMk/>
            <pc:sldMasterMk cId="3565829171" sldId="2147483660"/>
            <ac:picMk id="4" creationId="{4D501824-D9B0-C525-F662-3787B202B144}"/>
          </ac:picMkLst>
        </pc:picChg>
        <pc:picChg chg="add mod">
          <ac:chgData name="Hazell, Danielle" userId="16322be0-50ef-46ff-b0c0-d304bc10d5d2" providerId="ADAL" clId="{E6D12E1F-DF63-450C-A9ED-E72C5F6C045B}" dt="2025-10-17T14:54:59.575" v="5" actId="1076"/>
          <ac:picMkLst>
            <pc:docMk/>
            <pc:sldMasterMk cId="3565829171" sldId="2147483660"/>
            <ac:picMk id="7" creationId="{9F3B6811-98F9-78F6-2493-AACB6F69F7B0}"/>
          </ac:picMkLst>
        </pc:picChg>
        <pc:picChg chg="add mod">
          <ac:chgData name="Hazell, Danielle" userId="16322be0-50ef-46ff-b0c0-d304bc10d5d2" providerId="ADAL" clId="{E6D12E1F-DF63-450C-A9ED-E72C5F6C045B}" dt="2025-10-17T14:54:59.575" v="5" actId="1076"/>
          <ac:picMkLst>
            <pc:docMk/>
            <pc:sldMasterMk cId="3565829171" sldId="2147483660"/>
            <ac:picMk id="13" creationId="{03A5C67B-1442-75DD-1FD1-C13DC74E6186}"/>
          </ac:picMkLst>
        </pc:pic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charset="-128"/>
                <a:cs typeface="ＭＳ Ｐゴシック" charset="-128"/>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2586ABBB-9C0A-1D47-83E6-10FD6948B0D3}" type="datetime1">
              <a:rPr lang="en-US"/>
              <a:pPr/>
              <a:t>10/28/2025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charset="-128"/>
                <a:cs typeface="ＭＳ Ｐゴシック" charset="-128"/>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4BFAD621-1136-4040-A893-ED5AEC3FF12D}" type="slidenum">
              <a:rPr lang="en-US"/>
              <a:pPr/>
              <a:t>‹#›</a:t>
            </a:fld>
            <a:endParaRPr lang="en-US"/>
          </a:p>
        </p:txBody>
      </p:sp>
    </p:spTree>
    <p:extLst>
      <p:ext uri="{BB962C8B-B14F-4D97-AF65-F5344CB8AC3E}">
        <p14:creationId xmlns:p14="http://schemas.microsoft.com/office/powerpoint/2010/main" val="300745571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ea typeface="+mn-ea"/>
                <a:cs typeface="+mn-cs"/>
              </a:defRPr>
            </a:lvl1pPr>
          </a:lstStyle>
          <a:p>
            <a:pPr>
              <a:defRPr/>
            </a:pPr>
            <a:endParaRPr lang="en-GB"/>
          </a:p>
        </p:txBody>
      </p:sp>
      <p:sp>
        <p:nvSpPr>
          <p:cNvPr id="4505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ea typeface="+mn-ea"/>
                <a:cs typeface="+mn-cs"/>
              </a:defRPr>
            </a:lvl1pPr>
          </a:lstStyle>
          <a:p>
            <a:pPr>
              <a:defRPr/>
            </a:pPr>
            <a:endParaRPr lang="en-GB"/>
          </a:p>
        </p:txBody>
      </p:sp>
      <p:sp>
        <p:nvSpPr>
          <p:cNvPr id="19460" name="Rectangle 4"/>
          <p:cNvSpPr>
            <a:spLocks noGrp="1" noRot="1" noChangeAspect="1" noChangeArrowheads="1" noTextEdit="1"/>
          </p:cNvSpPr>
          <p:nvPr>
            <p:ph type="sldImg" idx="2"/>
          </p:nvPr>
        </p:nvSpPr>
        <p:spPr bwMode="auto">
          <a:xfrm>
            <a:off x="361950" y="685800"/>
            <a:ext cx="6134100" cy="3429000"/>
          </a:xfrm>
          <a:prstGeom prst="rect">
            <a:avLst/>
          </a:prstGeom>
          <a:noFill/>
          <a:ln w="9525">
            <a:solidFill>
              <a:srgbClr val="000000"/>
            </a:solidFill>
            <a:miter lim="800000"/>
            <a:headEnd/>
            <a:tailEnd/>
          </a:ln>
        </p:spPr>
      </p:sp>
      <p:sp>
        <p:nvSpPr>
          <p:cNvPr id="4506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506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ea typeface="+mn-ea"/>
                <a:cs typeface="+mn-cs"/>
              </a:defRPr>
            </a:lvl1pPr>
          </a:lstStyle>
          <a:p>
            <a:pPr>
              <a:defRPr/>
            </a:pPr>
            <a:endParaRPr lang="en-GB"/>
          </a:p>
        </p:txBody>
      </p:sp>
      <p:sp>
        <p:nvSpPr>
          <p:cNvPr id="4506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1D847933-502B-D146-9428-3DDD196AD935}" type="slidenum">
              <a:rPr lang="en-GB"/>
              <a:pPr/>
              <a:t>‹#›</a:t>
            </a:fld>
            <a:endParaRPr lang="en-GB"/>
          </a:p>
        </p:txBody>
      </p:sp>
    </p:spTree>
    <p:extLst>
      <p:ext uri="{BB962C8B-B14F-4D97-AF65-F5344CB8AC3E}">
        <p14:creationId xmlns:p14="http://schemas.microsoft.com/office/powerpoint/2010/main" val="254321936"/>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68338" y="1019175"/>
            <a:ext cx="5521325"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7FF5B3C-53B5-664F-A361-196110A59AE4}" type="slidenum">
              <a:rPr lang="en-US" smtClean="0"/>
              <a:t>1</a:t>
            </a:fld>
            <a:endParaRPr lang="en-US"/>
          </a:p>
        </p:txBody>
      </p:sp>
    </p:spTree>
    <p:extLst>
      <p:ext uri="{BB962C8B-B14F-4D97-AF65-F5344CB8AC3E}">
        <p14:creationId xmlns:p14="http://schemas.microsoft.com/office/powerpoint/2010/main" val="17369371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Refer to K1 .15 for more information on the testing sequence and procedures.</a:t>
            </a:r>
          </a:p>
        </p:txBody>
      </p:sp>
      <p:sp>
        <p:nvSpPr>
          <p:cNvPr id="4" name="Slide Number Placeholder 3"/>
          <p:cNvSpPr>
            <a:spLocks noGrp="1"/>
          </p:cNvSpPr>
          <p:nvPr>
            <p:ph type="sldNum" sz="quarter" idx="5"/>
          </p:nvPr>
        </p:nvSpPr>
        <p:spPr/>
        <p:txBody>
          <a:bodyPr/>
          <a:lstStyle/>
          <a:p>
            <a:fld id="{1D847933-502B-D146-9428-3DDD196AD935}" type="slidenum">
              <a:rPr lang="en-GB" smtClean="0"/>
              <a:pPr/>
              <a:t>7</a:t>
            </a:fld>
            <a:endParaRPr lang="en-GB"/>
          </a:p>
        </p:txBody>
      </p:sp>
    </p:spTree>
    <p:extLst>
      <p:ext uri="{BB962C8B-B14F-4D97-AF65-F5344CB8AC3E}">
        <p14:creationId xmlns:p14="http://schemas.microsoft.com/office/powerpoint/2010/main" val="11758898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68338" y="1019175"/>
            <a:ext cx="5521325"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7FF5B3C-53B5-664F-A361-196110A59AE4}" type="slidenum">
              <a:rPr lang="en-US" smtClean="0"/>
              <a:t>30</a:t>
            </a:fld>
            <a:endParaRPr lang="en-US"/>
          </a:p>
        </p:txBody>
      </p:sp>
    </p:spTree>
    <p:extLst>
      <p:ext uri="{BB962C8B-B14F-4D97-AF65-F5344CB8AC3E}">
        <p14:creationId xmlns:p14="http://schemas.microsoft.com/office/powerpoint/2010/main" val="41381138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ext only">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360000" y="1800000"/>
            <a:ext cx="9360212"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Tree>
    <p:extLst>
      <p:ext uri="{BB962C8B-B14F-4D97-AF65-F5344CB8AC3E}">
        <p14:creationId xmlns:p14="http://schemas.microsoft.com/office/powerpoint/2010/main" val="9328688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xt and image">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360000" y="1800000"/>
            <a:ext cx="7560000"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
        <p:nvSpPr>
          <p:cNvPr id="4" name="Picture Placeholder 3">
            <a:extLst>
              <a:ext uri="{FF2B5EF4-FFF2-40B4-BE49-F238E27FC236}">
                <a16:creationId xmlns:a16="http://schemas.microsoft.com/office/drawing/2014/main" id="{75149BBC-E612-58D3-5504-2B010FA75EC7}"/>
              </a:ext>
            </a:extLst>
          </p:cNvPr>
          <p:cNvSpPr>
            <a:spLocks noGrp="1"/>
          </p:cNvSpPr>
          <p:nvPr>
            <p:ph type="pic" sz="quarter" idx="11"/>
          </p:nvPr>
        </p:nvSpPr>
        <p:spPr>
          <a:xfrm>
            <a:off x="8280052" y="1800000"/>
            <a:ext cx="3600798" cy="4139999"/>
          </a:xfrm>
        </p:spPr>
        <p:txBody>
          <a:bodyPr/>
          <a:lstStyle/>
          <a:p>
            <a:endParaRPr lang="en-GB"/>
          </a:p>
        </p:txBody>
      </p:sp>
    </p:spTree>
    <p:extLst>
      <p:ext uri="{BB962C8B-B14F-4D97-AF65-F5344CB8AC3E}">
        <p14:creationId xmlns:p14="http://schemas.microsoft.com/office/powerpoint/2010/main" val="12211944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mage left and text">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4320000" y="1799999"/>
            <a:ext cx="7560000"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
        <p:nvSpPr>
          <p:cNvPr id="4" name="Picture Placeholder 3">
            <a:extLst>
              <a:ext uri="{FF2B5EF4-FFF2-40B4-BE49-F238E27FC236}">
                <a16:creationId xmlns:a16="http://schemas.microsoft.com/office/drawing/2014/main" id="{75149BBC-E612-58D3-5504-2B010FA75EC7}"/>
              </a:ext>
            </a:extLst>
          </p:cNvPr>
          <p:cNvSpPr>
            <a:spLocks noGrp="1"/>
          </p:cNvSpPr>
          <p:nvPr>
            <p:ph type="pic" sz="quarter" idx="11"/>
          </p:nvPr>
        </p:nvSpPr>
        <p:spPr>
          <a:xfrm>
            <a:off x="360000" y="1800000"/>
            <a:ext cx="3600798" cy="4139999"/>
          </a:xfrm>
        </p:spPr>
        <p:txBody>
          <a:bodyPr/>
          <a:lstStyle/>
          <a:p>
            <a:endParaRPr lang="en-GB"/>
          </a:p>
        </p:txBody>
      </p:sp>
    </p:spTree>
    <p:extLst>
      <p:ext uri="{BB962C8B-B14F-4D97-AF65-F5344CB8AC3E}">
        <p14:creationId xmlns:p14="http://schemas.microsoft.com/office/powerpoint/2010/main" val="36878725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layout">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97DBAA5-A1A5-E447-B3A6-3E2DEB396A51}"/>
              </a:ext>
            </a:extLst>
          </p:cNvPr>
          <p:cNvSpPr>
            <a:spLocks noGrp="1"/>
          </p:cNvSpPr>
          <p:nvPr>
            <p:ph type="body" sz="quarter" idx="10"/>
          </p:nvPr>
        </p:nvSpPr>
        <p:spPr>
          <a:xfrm>
            <a:off x="359172" y="1260475"/>
            <a:ext cx="8640959" cy="4319588"/>
          </a:xfrm>
        </p:spPr>
        <p:txBody>
          <a:bodyPr/>
          <a:lstStyle>
            <a:lvl1pPr>
              <a:defRPr sz="2400"/>
            </a:lvl1pPr>
          </a:lstStyle>
          <a:p>
            <a:pPr lvl="0"/>
            <a:r>
              <a:rPr lang="en-GB"/>
              <a:t>Click to edit Master text styles</a:t>
            </a:r>
          </a:p>
        </p:txBody>
      </p:sp>
    </p:spTree>
    <p:extLst>
      <p:ext uri="{BB962C8B-B14F-4D97-AF65-F5344CB8AC3E}">
        <p14:creationId xmlns:p14="http://schemas.microsoft.com/office/powerpoint/2010/main" val="30720741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Text Box 10"/>
          <p:cNvSpPr txBox="1">
            <a:spLocks noChangeArrowheads="1"/>
          </p:cNvSpPr>
          <p:nvPr userDrawn="1"/>
        </p:nvSpPr>
        <p:spPr bwMode="white">
          <a:xfrm>
            <a:off x="0" y="456036"/>
            <a:ext cx="12239625" cy="152012"/>
          </a:xfrm>
          <a:prstGeom prst="rect">
            <a:avLst/>
          </a:prstGeom>
          <a:solidFill>
            <a:srgbClr val="D9D9D9">
              <a:alpha val="0"/>
            </a:srgbClr>
          </a:solidFill>
          <a:ln>
            <a:noFill/>
          </a:ln>
        </p:spPr>
        <p:txBody>
          <a:bodyPr wrap="none"/>
          <a:lstStyle>
            <a:lvl1pPr eaLnBrk="0" hangingPunct="0">
              <a:defRPr sz="2000">
                <a:solidFill>
                  <a:schemeClr val="tx1"/>
                </a:solidFill>
                <a:latin typeface="Arial" charset="0"/>
                <a:ea typeface="ＭＳ Ｐゴシック" charset="-128"/>
              </a:defRPr>
            </a:lvl1pPr>
            <a:lvl2pPr marL="742950" indent="-285750" eaLnBrk="0" hangingPunct="0">
              <a:defRPr sz="2000">
                <a:solidFill>
                  <a:schemeClr val="tx1"/>
                </a:solidFill>
                <a:latin typeface="Arial" charset="0"/>
                <a:ea typeface="ＭＳ Ｐゴシック" charset="-128"/>
              </a:defRPr>
            </a:lvl2pPr>
            <a:lvl3pPr marL="1143000" indent="-228600" eaLnBrk="0" hangingPunct="0">
              <a:defRPr sz="2000">
                <a:solidFill>
                  <a:schemeClr val="tx1"/>
                </a:solidFill>
                <a:latin typeface="Arial" charset="0"/>
                <a:ea typeface="ＭＳ Ｐゴシック" charset="-128"/>
              </a:defRPr>
            </a:lvl3pPr>
            <a:lvl4pPr marL="1600200" indent="-228600" eaLnBrk="0" hangingPunct="0">
              <a:defRPr sz="2000">
                <a:solidFill>
                  <a:schemeClr val="tx1"/>
                </a:solidFill>
                <a:latin typeface="Arial" charset="0"/>
                <a:ea typeface="ＭＳ Ｐゴシック" charset="-128"/>
              </a:defRPr>
            </a:lvl4pPr>
            <a:lvl5pPr marL="2057400" indent="-228600" eaLnBrk="0" hangingPunct="0">
              <a:defRPr sz="2000">
                <a:solidFill>
                  <a:schemeClr val="tx1"/>
                </a:solidFill>
                <a:latin typeface="Arial" charset="0"/>
                <a:ea typeface="ＭＳ Ｐゴシック" charset="-128"/>
              </a:defRPr>
            </a:lvl5pPr>
            <a:lvl6pPr marL="2514600" indent="-228600" eaLnBrk="0" fontAlgn="base" hangingPunct="0">
              <a:spcBef>
                <a:spcPct val="0"/>
              </a:spcBef>
              <a:spcAft>
                <a:spcPct val="0"/>
              </a:spcAft>
              <a:defRPr sz="2000">
                <a:solidFill>
                  <a:schemeClr val="tx1"/>
                </a:solidFill>
                <a:latin typeface="Arial" charset="0"/>
                <a:ea typeface="ＭＳ Ｐゴシック" charset="-128"/>
              </a:defRPr>
            </a:lvl6pPr>
            <a:lvl7pPr marL="2971800" indent="-228600" eaLnBrk="0" fontAlgn="base" hangingPunct="0">
              <a:spcBef>
                <a:spcPct val="0"/>
              </a:spcBef>
              <a:spcAft>
                <a:spcPct val="0"/>
              </a:spcAft>
              <a:defRPr sz="2000">
                <a:solidFill>
                  <a:schemeClr val="tx1"/>
                </a:solidFill>
                <a:latin typeface="Arial" charset="0"/>
                <a:ea typeface="ＭＳ Ｐゴシック" charset="-128"/>
              </a:defRPr>
            </a:lvl7pPr>
            <a:lvl8pPr marL="3429000" indent="-228600" eaLnBrk="0" fontAlgn="base" hangingPunct="0">
              <a:spcBef>
                <a:spcPct val="0"/>
              </a:spcBef>
              <a:spcAft>
                <a:spcPct val="0"/>
              </a:spcAft>
              <a:defRPr sz="2000">
                <a:solidFill>
                  <a:schemeClr val="tx1"/>
                </a:solidFill>
                <a:latin typeface="Arial" charset="0"/>
                <a:ea typeface="ＭＳ Ｐゴシック" charset="-128"/>
              </a:defRPr>
            </a:lvl8pPr>
            <a:lvl9pPr marL="3886200" indent="-228600" eaLnBrk="0" fontAlgn="base" hangingPunct="0">
              <a:spcBef>
                <a:spcPct val="0"/>
              </a:spcBef>
              <a:spcAft>
                <a:spcPct val="0"/>
              </a:spcAft>
              <a:defRPr sz="2000">
                <a:solidFill>
                  <a:schemeClr val="tx1"/>
                </a:solidFill>
                <a:latin typeface="Arial" charset="0"/>
                <a:ea typeface="ＭＳ Ｐゴシック" charset="-128"/>
              </a:defRPr>
            </a:lvl9pPr>
          </a:lstStyle>
          <a:p>
            <a:pPr eaLnBrk="1" hangingPunct="1">
              <a:defRPr/>
            </a:pPr>
            <a:r>
              <a:rPr lang="en-GB" sz="1807">
                <a:solidFill>
                  <a:srgbClr val="D9D9D9"/>
                </a:solidFill>
                <a:cs typeface="Arial" charset="0"/>
              </a:rPr>
              <a:t> </a:t>
            </a:r>
          </a:p>
        </p:txBody>
      </p:sp>
      <p:sp>
        <p:nvSpPr>
          <p:cNvPr id="1035" name="Title Placeholder 10"/>
          <p:cNvSpPr>
            <a:spLocks noGrp="1"/>
          </p:cNvSpPr>
          <p:nvPr>
            <p:ph type="title"/>
          </p:nvPr>
        </p:nvSpPr>
        <p:spPr bwMode="auto">
          <a:xfrm>
            <a:off x="252000" y="990000"/>
            <a:ext cx="11628000" cy="646331"/>
          </a:xfrm>
          <a:prstGeom prst="rect">
            <a:avLst/>
          </a:prstGeom>
          <a:noFill/>
        </p:spPr>
        <p:txBody>
          <a:bodyPr wrap="square" anchor="ctr" anchorCtr="0">
            <a:spAutoFit/>
          </a:bodyPr>
          <a:lstStyle/>
          <a:p>
            <a:pPr lvl="0"/>
            <a:r>
              <a:rPr lang="en-GB"/>
              <a:t>Click to edit Master title style</a:t>
            </a:r>
            <a:endParaRPr lang="en-US"/>
          </a:p>
        </p:txBody>
      </p:sp>
      <p:sp>
        <p:nvSpPr>
          <p:cNvPr id="1036" name="Text Placeholder 13"/>
          <p:cNvSpPr>
            <a:spLocks noGrp="1"/>
          </p:cNvSpPr>
          <p:nvPr>
            <p:ph type="body" idx="1"/>
          </p:nvPr>
        </p:nvSpPr>
        <p:spPr bwMode="auto">
          <a:xfrm>
            <a:off x="361406" y="1800000"/>
            <a:ext cx="11520000" cy="41400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12" name="Text Box 11"/>
          <p:cNvSpPr txBox="1">
            <a:spLocks noChangeArrowheads="1"/>
          </p:cNvSpPr>
          <p:nvPr userDrawn="1"/>
        </p:nvSpPr>
        <p:spPr bwMode="auto">
          <a:xfrm>
            <a:off x="360000" y="6389601"/>
            <a:ext cx="588541" cy="153888"/>
          </a:xfrm>
          <a:prstGeom prst="rect">
            <a:avLst/>
          </a:prstGeom>
          <a:noFill/>
          <a:ln w="9525">
            <a:noFill/>
            <a:miter lim="800000"/>
            <a:headEnd/>
            <a:tailEnd/>
          </a:ln>
        </p:spPr>
        <p:txBody>
          <a:bodyPr lIns="0" tIns="0" rIns="0" bIns="0" anchor="ctr">
            <a:prstTxWarp prst="textNoShape">
              <a:avLst/>
            </a:prstTxWarp>
            <a:spAutoFit/>
          </a:bodyPr>
          <a:lstStyle/>
          <a:p>
            <a:pPr algn="l">
              <a:spcBef>
                <a:spcPts val="602"/>
              </a:spcBef>
            </a:pPr>
            <a:fld id="{6152C911-7D81-1845-9D20-613E63F035EB}" type="slidenum">
              <a:rPr lang="en-US" sz="1000" baseline="0" smtClean="0">
                <a:latin typeface="+mn-lt"/>
                <a:ea typeface="Arial" pitchFamily="-105" charset="0"/>
                <a:cs typeface="Arial" pitchFamily="-105" charset="0"/>
              </a:rPr>
              <a:pPr algn="l">
                <a:spcBef>
                  <a:spcPts val="602"/>
                </a:spcBef>
              </a:pPr>
              <a:t>‹#›</a:t>
            </a:fld>
            <a:endParaRPr lang="en-US" sz="1000" baseline="0" dirty="0">
              <a:latin typeface="+mn-lt"/>
              <a:ea typeface="Arial" pitchFamily="-105" charset="0"/>
              <a:cs typeface="Arial" pitchFamily="-105" charset="0"/>
            </a:endParaRPr>
          </a:p>
        </p:txBody>
      </p:sp>
      <p:pic>
        <p:nvPicPr>
          <p:cNvPr id="11" name="Picture 10" descr="A purple and white logo&#10;&#10;AI-generated content may be incorrect.">
            <a:extLst>
              <a:ext uri="{FF2B5EF4-FFF2-40B4-BE49-F238E27FC236}">
                <a16:creationId xmlns:a16="http://schemas.microsoft.com/office/drawing/2014/main" id="{FDCAB167-3DB8-1DBB-F44F-644CAB60BD46}"/>
              </a:ext>
            </a:extLst>
          </p:cNvPr>
          <p:cNvPicPr>
            <a:picLocks noChangeAspect="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9360000" y="6228000"/>
            <a:ext cx="2520000" cy="456536"/>
          </a:xfrm>
          <a:prstGeom prst="rect">
            <a:avLst/>
          </a:prstGeom>
          <a:noFill/>
          <a:ln>
            <a:noFill/>
          </a:ln>
        </p:spPr>
      </p:pic>
      <p:cxnSp>
        <p:nvCxnSpPr>
          <p:cNvPr id="3" name="Straight Connector 2">
            <a:extLst>
              <a:ext uri="{FF2B5EF4-FFF2-40B4-BE49-F238E27FC236}">
                <a16:creationId xmlns:a16="http://schemas.microsoft.com/office/drawing/2014/main" id="{4F6FB0EF-50E1-BEA5-42FC-4B590EC0611E}"/>
              </a:ext>
            </a:extLst>
          </p:cNvPr>
          <p:cNvCxnSpPr/>
          <p:nvPr userDrawn="1"/>
        </p:nvCxnSpPr>
        <p:spPr>
          <a:xfrm>
            <a:off x="0" y="6084000"/>
            <a:ext cx="12240000" cy="0"/>
          </a:xfrm>
          <a:prstGeom prst="line">
            <a:avLst/>
          </a:prstGeom>
          <a:ln>
            <a:solidFill>
              <a:srgbClr val="000000"/>
            </a:solidFill>
          </a:ln>
        </p:spPr>
        <p:style>
          <a:lnRef idx="1">
            <a:schemeClr val="accent6"/>
          </a:lnRef>
          <a:fillRef idx="0">
            <a:schemeClr val="accent6"/>
          </a:fillRef>
          <a:effectRef idx="0">
            <a:schemeClr val="accent6"/>
          </a:effectRef>
          <a:fontRef idx="minor">
            <a:schemeClr val="tx1"/>
          </a:fontRef>
        </p:style>
      </p:cxnSp>
      <p:sp>
        <p:nvSpPr>
          <p:cNvPr id="2" name="Graphic 26">
            <a:extLst>
              <a:ext uri="{FF2B5EF4-FFF2-40B4-BE49-F238E27FC236}">
                <a16:creationId xmlns:a16="http://schemas.microsoft.com/office/drawing/2014/main" id="{4987E8D9-377B-AB1D-8A32-2882D85AB09F}"/>
              </a:ext>
            </a:extLst>
          </p:cNvPr>
          <p:cNvSpPr>
            <a:spLocks/>
          </p:cNvSpPr>
          <p:nvPr userDrawn="1"/>
        </p:nvSpPr>
        <p:spPr>
          <a:xfrm>
            <a:off x="-1" y="823830"/>
            <a:ext cx="12239626" cy="36000"/>
          </a:xfrm>
          <a:custGeom>
            <a:avLst/>
            <a:gdLst/>
            <a:ahLst/>
            <a:cxnLst/>
            <a:rect l="l" t="t" r="r" b="b"/>
            <a:pathLst>
              <a:path w="15119985" h="127000">
                <a:moveTo>
                  <a:pt x="0" y="0"/>
                </a:moveTo>
                <a:lnTo>
                  <a:pt x="0" y="127000"/>
                </a:lnTo>
                <a:lnTo>
                  <a:pt x="15119985" y="127000"/>
                </a:lnTo>
                <a:lnTo>
                  <a:pt x="15119985" y="0"/>
                </a:lnTo>
                <a:lnTo>
                  <a:pt x="0" y="0"/>
                </a:lnTo>
                <a:close/>
              </a:path>
            </a:pathLst>
          </a:custGeom>
          <a:solidFill>
            <a:schemeClr val="tx1"/>
          </a:solidFill>
        </p:spPr>
        <p:txBody>
          <a:bodyPr wrap="square" lIns="0" tIns="0" rIns="0" bIns="0" rtlCol="0">
            <a:prstTxWarp prst="textNoShape">
              <a:avLst/>
            </a:prstTxWarp>
            <a:noAutofit/>
          </a:bodyPr>
          <a:lstStyle>
            <a:defPPr>
              <a:defRPr lang="en-GB"/>
            </a:defPPr>
            <a:lvl1pPr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1pPr>
            <a:lvl2pPr marL="4572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2pPr>
            <a:lvl3pPr marL="9144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3pPr>
            <a:lvl4pPr marL="13716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4pPr>
            <a:lvl5pPr marL="18288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9pPr>
          </a:lstStyle>
          <a:p>
            <a:endParaRPr lang="en-GB" sz="2008"/>
          </a:p>
        </p:txBody>
      </p:sp>
      <p:pic>
        <p:nvPicPr>
          <p:cNvPr id="4" name="Picture 3" descr="A red arrow pointing up&#10;&#10;AI-generated content may be incorrect.">
            <a:extLst>
              <a:ext uri="{FF2B5EF4-FFF2-40B4-BE49-F238E27FC236}">
                <a16:creationId xmlns:a16="http://schemas.microsoft.com/office/drawing/2014/main" id="{4D501824-D9B0-C525-F662-3787B202B144}"/>
              </a:ext>
            </a:extLst>
          </p:cNvPr>
          <p:cNvPicPr>
            <a:picLocks/>
          </p:cNvPicPr>
          <p:nvPr userDrawn="1"/>
        </p:nvPicPr>
        <p:blipFill>
          <a:blip r:embed="rId7" cstate="print">
            <a:extLst>
              <a:ext uri="{28A0092B-C50C-407E-A947-70E740481C1C}">
                <a14:useLocalDpi xmlns:a14="http://schemas.microsoft.com/office/drawing/2010/main"/>
              </a:ext>
            </a:extLst>
          </a:blip>
          <a:srcRect/>
          <a:stretch>
            <a:fillRect/>
          </a:stretch>
        </p:blipFill>
        <p:spPr bwMode="auto">
          <a:xfrm>
            <a:off x="232040" y="238418"/>
            <a:ext cx="591666" cy="437463"/>
          </a:xfrm>
          <a:prstGeom prst="rect">
            <a:avLst/>
          </a:prstGeom>
          <a:noFill/>
          <a:ln>
            <a:noFill/>
          </a:ln>
        </p:spPr>
      </p:pic>
      <p:sp>
        <p:nvSpPr>
          <p:cNvPr id="5" name="Text Box 2">
            <a:extLst>
              <a:ext uri="{FF2B5EF4-FFF2-40B4-BE49-F238E27FC236}">
                <a16:creationId xmlns:a16="http://schemas.microsoft.com/office/drawing/2014/main" id="{12A05E16-C31E-E0B1-F9BA-6CA1198C9AE5}"/>
              </a:ext>
            </a:extLst>
          </p:cNvPr>
          <p:cNvSpPr txBox="1">
            <a:spLocks noChangeArrowheads="1"/>
          </p:cNvSpPr>
          <p:nvPr userDrawn="1"/>
        </p:nvSpPr>
        <p:spPr bwMode="auto">
          <a:xfrm>
            <a:off x="3848978" y="135442"/>
            <a:ext cx="5827751" cy="589388"/>
          </a:xfrm>
          <a:prstGeom prst="rect">
            <a:avLst/>
          </a:prstGeom>
          <a:noFill/>
          <a:ln w="9525">
            <a:noFill/>
            <a:miter lim="800000"/>
            <a:headEnd/>
            <a:tailEnd/>
          </a:ln>
        </p:spPr>
        <p:txBody>
          <a:bodyPr rot="0" vert="horz" wrap="square" lIns="91797" tIns="45899" rIns="91797" bIns="45899" anchor="t" anchorCtr="0">
            <a:noAutofit/>
          </a:bodyPr>
          <a:lstStyle>
            <a:defPPr>
              <a:defRPr lang="en-GB"/>
            </a:defPPr>
            <a:lvl1pPr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1pPr>
            <a:lvl2pPr marL="4572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2pPr>
            <a:lvl3pPr marL="9144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3pPr>
            <a:lvl4pPr marL="13716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4pPr>
            <a:lvl5pPr marL="18288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9pPr>
          </a:lstStyle>
          <a:p>
            <a:pPr marL="0" marR="0" lvl="0" indent="0" algn="l" defTabSz="914400" rtl="0" eaLnBrk="1" fontAlgn="base" latinLnBrk="0" hangingPunct="1">
              <a:lnSpc>
                <a:spcPts val="1305"/>
              </a:lnSpc>
              <a:spcBef>
                <a:spcPts val="402"/>
              </a:spcBef>
              <a:spcAft>
                <a:spcPts val="402"/>
              </a:spcAft>
              <a:buClrTx/>
              <a:buSzTx/>
              <a:buFontTx/>
              <a:buNone/>
              <a:tabLst/>
              <a:defRPr/>
            </a:pPr>
            <a:r>
              <a:rPr lang="en-GB" sz="1400" b="1" dirty="0">
                <a:solidFill>
                  <a:srgbClr val="170130"/>
                </a:solidFill>
                <a:latin typeface="Arial" panose="020B0604020202020204" pitchFamily="34" charset="0"/>
                <a:ea typeface="ＭＳ Ｐゴシック" panose="020B0600070205080204" pitchFamily="34" charset="-128"/>
                <a:cs typeface="Arial" panose="020B0604020202020204" pitchFamily="34" charset="0"/>
              </a:rPr>
              <a:t>T Level Technical Qualification in Building Services Engineering for Construction (Level 3)</a:t>
            </a:r>
          </a:p>
          <a:p>
            <a:pPr marL="0" marR="0" lvl="0" indent="0" algn="l" defTabSz="914400" rtl="0" eaLnBrk="1" fontAlgn="base" latinLnBrk="0" hangingPunct="1">
              <a:lnSpc>
                <a:spcPts val="1305"/>
              </a:lnSpc>
              <a:spcBef>
                <a:spcPts val="402"/>
              </a:spcBef>
              <a:spcAft>
                <a:spcPts val="402"/>
              </a:spcAft>
              <a:buClrTx/>
              <a:buSzTx/>
              <a:buFontTx/>
              <a:buNone/>
              <a:tabLst/>
              <a:defRPr/>
            </a:pPr>
            <a:r>
              <a:rPr lang="en-GB" sz="1400" b="1" i="0" dirty="0">
                <a:solidFill>
                  <a:srgbClr val="FC4421"/>
                </a:solidFill>
                <a:effectLst/>
                <a:latin typeface="Arial" panose="020B0604020202020204" pitchFamily="34" charset="0"/>
                <a:ea typeface="Cambria" panose="02040503050406030204" pitchFamily="18" charset="0"/>
                <a:cs typeface="Arial" panose="020B0604020202020204" pitchFamily="34" charset="0"/>
              </a:rPr>
              <a:t>Occupational Specialism: Electrotechnical Engineering </a:t>
            </a:r>
            <a:endParaRPr lang="en-GB" sz="1050" i="0" dirty="0">
              <a:effectLst/>
              <a:latin typeface="Arial" panose="020B0604020202020204" pitchFamily="34" charset="0"/>
              <a:ea typeface="Cambria" panose="02040503050406030204" pitchFamily="18" charset="0"/>
              <a:cs typeface="Times New Roman" panose="02020603050405020304" pitchFamily="18" charset="0"/>
            </a:endParaRPr>
          </a:p>
        </p:txBody>
      </p:sp>
      <p:pic>
        <p:nvPicPr>
          <p:cNvPr id="7" name="Picture 6" descr="A black and white logo&#10;&#10;AI-generated content may be incorrect.">
            <a:extLst>
              <a:ext uri="{FF2B5EF4-FFF2-40B4-BE49-F238E27FC236}">
                <a16:creationId xmlns:a16="http://schemas.microsoft.com/office/drawing/2014/main" id="{9F3B6811-98F9-78F6-2493-AACB6F69F7B0}"/>
              </a:ext>
            </a:extLst>
          </p:cNvPr>
          <p:cNvPicPr>
            <a:picLocks noChangeAspect="1"/>
          </p:cNvPicPr>
          <p:nvPr userDrawn="1"/>
        </p:nvPicPr>
        <p:blipFill>
          <a:blip r:embed="rId8" cstate="print">
            <a:extLst>
              <a:ext uri="{28A0092B-C50C-407E-A947-70E740481C1C}">
                <a14:useLocalDpi xmlns:a14="http://schemas.microsoft.com/office/drawing/2010/main"/>
              </a:ext>
            </a:extLst>
          </a:blip>
          <a:srcRect/>
          <a:stretch>
            <a:fillRect/>
          </a:stretch>
        </p:blipFill>
        <p:spPr bwMode="auto">
          <a:xfrm>
            <a:off x="9408361" y="224987"/>
            <a:ext cx="2563495" cy="498243"/>
          </a:xfrm>
          <a:prstGeom prst="rect">
            <a:avLst/>
          </a:prstGeom>
          <a:noFill/>
          <a:ln>
            <a:noFill/>
          </a:ln>
        </p:spPr>
      </p:pic>
      <p:pic>
        <p:nvPicPr>
          <p:cNvPr id="13" name="Picture 12" descr="A black background with a black square&#10;&#10;AI-generated content may be incorrect.">
            <a:extLst>
              <a:ext uri="{FF2B5EF4-FFF2-40B4-BE49-F238E27FC236}">
                <a16:creationId xmlns:a16="http://schemas.microsoft.com/office/drawing/2014/main" id="{03A5C67B-1442-75DD-1FD1-C13DC74E6186}"/>
              </a:ext>
            </a:extLst>
          </p:cNvPr>
          <p:cNvPicPr>
            <a:picLocks noChangeAspect="1"/>
          </p:cNvPicPr>
          <p:nvPr userDrawn="1"/>
        </p:nvPicPr>
        <p:blipFill>
          <a:blip r:embed="rId9"/>
          <a:stretch>
            <a:fillRect/>
          </a:stretch>
        </p:blipFill>
        <p:spPr>
          <a:xfrm>
            <a:off x="948534" y="244965"/>
            <a:ext cx="2685203" cy="440679"/>
          </a:xfrm>
          <a:prstGeom prst="rect">
            <a:avLst/>
          </a:prstGeom>
        </p:spPr>
      </p:pic>
    </p:spTree>
    <p:extLst>
      <p:ext uri="{BB962C8B-B14F-4D97-AF65-F5344CB8AC3E}">
        <p14:creationId xmlns:p14="http://schemas.microsoft.com/office/powerpoint/2010/main" val="35658291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Lst>
  <p:hf hdr="0" ftr="0" dt="0"/>
  <p:txStyles>
    <p:titleStyle>
      <a:lvl1pPr algn="l" rtl="0" eaLnBrk="1" fontAlgn="base" hangingPunct="1">
        <a:spcBef>
          <a:spcPct val="0"/>
        </a:spcBef>
        <a:spcAft>
          <a:spcPct val="0"/>
        </a:spcAft>
        <a:defRPr lang="en-US" sz="3600" b="1" kern="1200" baseline="0" dirty="0">
          <a:solidFill>
            <a:srgbClr val="FC4421"/>
          </a:solidFill>
          <a:latin typeface="+mj-lt"/>
          <a:ea typeface="ＭＳ Ｐゴシック" pitchFamily="-105" charset="-128"/>
          <a:cs typeface="Arial" panose="020B0604020202020204" pitchFamily="34" charset="0"/>
        </a:defRPr>
      </a:lvl1pPr>
      <a:lvl2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2pPr>
      <a:lvl3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3pPr>
      <a:lvl4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4pPr>
      <a:lvl5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5pPr>
      <a:lvl6pPr marL="458983" algn="ctr" rtl="0" eaLnBrk="1" fontAlgn="base" hangingPunct="1">
        <a:spcBef>
          <a:spcPct val="0"/>
        </a:spcBef>
        <a:spcAft>
          <a:spcPct val="0"/>
        </a:spcAft>
        <a:defRPr sz="4417">
          <a:solidFill>
            <a:srgbClr val="CC0000"/>
          </a:solidFill>
          <a:latin typeface="Arial" charset="0"/>
        </a:defRPr>
      </a:lvl6pPr>
      <a:lvl7pPr marL="917966" algn="ctr" rtl="0" eaLnBrk="1" fontAlgn="base" hangingPunct="1">
        <a:spcBef>
          <a:spcPct val="0"/>
        </a:spcBef>
        <a:spcAft>
          <a:spcPct val="0"/>
        </a:spcAft>
        <a:defRPr sz="4417">
          <a:solidFill>
            <a:srgbClr val="CC0000"/>
          </a:solidFill>
          <a:latin typeface="Arial" charset="0"/>
        </a:defRPr>
      </a:lvl7pPr>
      <a:lvl8pPr marL="1376949" algn="ctr" rtl="0" eaLnBrk="1" fontAlgn="base" hangingPunct="1">
        <a:spcBef>
          <a:spcPct val="0"/>
        </a:spcBef>
        <a:spcAft>
          <a:spcPct val="0"/>
        </a:spcAft>
        <a:defRPr sz="4417">
          <a:solidFill>
            <a:srgbClr val="CC0000"/>
          </a:solidFill>
          <a:latin typeface="Arial" charset="0"/>
        </a:defRPr>
      </a:lvl8pPr>
      <a:lvl9pPr marL="1835932" algn="ctr" rtl="0" eaLnBrk="1" fontAlgn="base" hangingPunct="1">
        <a:spcBef>
          <a:spcPct val="0"/>
        </a:spcBef>
        <a:spcAft>
          <a:spcPct val="0"/>
        </a:spcAft>
        <a:defRPr sz="4417">
          <a:solidFill>
            <a:srgbClr val="CC0000"/>
          </a:solidFill>
          <a:latin typeface="Arial" charset="0"/>
        </a:defRPr>
      </a:lvl9pPr>
    </p:titleStyle>
    <p:bodyStyle>
      <a:lvl1pPr marL="0" indent="0" algn="l" rtl="0" eaLnBrk="1" fontAlgn="base" hangingPunct="1">
        <a:lnSpc>
          <a:spcPts val="2409"/>
        </a:lnSpc>
        <a:spcBef>
          <a:spcPts val="1004"/>
        </a:spcBef>
        <a:spcAft>
          <a:spcPts val="1004"/>
        </a:spcAft>
        <a:defRPr lang="en-GB" sz="2000" dirty="0">
          <a:solidFill>
            <a:schemeClr val="tx1"/>
          </a:solidFill>
          <a:latin typeface="+mn-lt"/>
          <a:ea typeface="ＭＳ Ｐゴシック" charset="-128"/>
          <a:cs typeface="ＭＳ Ｐゴシック" charset="-128"/>
        </a:defRPr>
      </a:lvl1pPr>
      <a:lvl2pPr marL="216742" indent="-216742" algn="l" rtl="0" eaLnBrk="1" fontAlgn="base" hangingPunct="1">
        <a:lnSpc>
          <a:spcPts val="2409"/>
        </a:lnSpc>
        <a:spcBef>
          <a:spcPts val="502"/>
        </a:spcBef>
        <a:spcAft>
          <a:spcPts val="502"/>
        </a:spcAft>
        <a:buClr>
          <a:srgbClr val="FC4421"/>
        </a:buClr>
        <a:buFont typeface="Arial" pitchFamily="-105" charset="0"/>
        <a:buChar char="•"/>
        <a:defRPr lang="en-GB" sz="2000" dirty="0">
          <a:solidFill>
            <a:schemeClr val="tx1"/>
          </a:solidFill>
          <a:latin typeface="+mn-lt"/>
          <a:ea typeface="ＭＳ Ｐゴシック" charset="-128"/>
          <a:cs typeface="+mn-cs"/>
        </a:defRPr>
      </a:lvl2pPr>
      <a:lvl3pPr marL="0" indent="0" algn="l" rtl="0" eaLnBrk="1" fontAlgn="base" hangingPunct="1">
        <a:lnSpc>
          <a:spcPts val="2008"/>
        </a:lnSpc>
        <a:spcBef>
          <a:spcPts val="502"/>
        </a:spcBef>
        <a:spcAft>
          <a:spcPts val="502"/>
        </a:spcAft>
        <a:buFont typeface="Lucida Grande" pitchFamily="-105" charset="0"/>
        <a:defRPr lang="en-GB" sz="1606" dirty="0">
          <a:solidFill>
            <a:schemeClr val="tx1"/>
          </a:solidFill>
          <a:latin typeface="+mn-lt"/>
          <a:ea typeface="ＭＳ Ｐゴシック" charset="-128"/>
          <a:cs typeface="+mn-cs"/>
        </a:defRPr>
      </a:lvl3pPr>
      <a:lvl4pPr marL="216742" indent="-216742" algn="l" rtl="0" eaLnBrk="1" fontAlgn="base" hangingPunct="1">
        <a:lnSpc>
          <a:spcPts val="2008"/>
        </a:lnSpc>
        <a:spcBef>
          <a:spcPts val="502"/>
        </a:spcBef>
        <a:spcAft>
          <a:spcPts val="502"/>
        </a:spcAft>
        <a:buClr>
          <a:srgbClr val="FC4421"/>
        </a:buClr>
        <a:buFont typeface="Arial" pitchFamily="-105" charset="0"/>
        <a:buChar char="•"/>
        <a:defRPr lang="en-GB" sz="1606" dirty="0">
          <a:solidFill>
            <a:schemeClr val="tx1"/>
          </a:solidFill>
          <a:latin typeface="+mn-lt"/>
          <a:ea typeface="ＭＳ Ｐゴシック" charset="-128"/>
          <a:cs typeface="ＭＳ Ｐゴシック" charset="-128"/>
        </a:defRPr>
      </a:lvl4pPr>
      <a:lvl5pPr marL="433484" indent="-216742" algn="l" rtl="0" eaLnBrk="1" fontAlgn="base" hangingPunct="1">
        <a:lnSpc>
          <a:spcPts val="2008"/>
        </a:lnSpc>
        <a:spcBef>
          <a:spcPct val="0"/>
        </a:spcBef>
        <a:spcAft>
          <a:spcPts val="502"/>
        </a:spcAft>
        <a:buFont typeface="Arial" pitchFamily="-105" charset="0"/>
        <a:buChar char="–"/>
        <a:defRPr lang="en-US" sz="1606" dirty="0">
          <a:solidFill>
            <a:schemeClr val="tx1"/>
          </a:solidFill>
          <a:latin typeface="+mn-lt"/>
          <a:ea typeface="ＭＳ Ｐゴシック" charset="-128"/>
          <a:cs typeface="ＭＳ Ｐゴシック" charset="-128"/>
        </a:defRPr>
      </a:lvl5pPr>
      <a:lvl6pPr marL="458983" indent="-458983" algn="l" defTabSz="917966" rtl="0" eaLnBrk="1" fontAlgn="base" hangingPunct="1">
        <a:spcBef>
          <a:spcPct val="20000"/>
        </a:spcBef>
        <a:spcAft>
          <a:spcPct val="0"/>
        </a:spcAft>
        <a:buChar char="»"/>
        <a:defRPr lang="en-GB" sz="1606" kern="0" baseline="0" dirty="0" smtClean="0">
          <a:solidFill>
            <a:schemeClr val="tx1"/>
          </a:solidFill>
          <a:latin typeface="+mn-lt"/>
          <a:ea typeface="ＭＳ Ｐゴシック" charset="-128"/>
          <a:cs typeface="ＭＳ Ｐゴシック" charset="-128"/>
        </a:defRPr>
      </a:lvl6pPr>
      <a:lvl7pPr marL="2983390" indent="-229492" algn="l" defTabSz="917966" rtl="0" eaLnBrk="1" fontAlgn="base" hangingPunct="1">
        <a:spcBef>
          <a:spcPct val="20000"/>
        </a:spcBef>
        <a:spcAft>
          <a:spcPct val="0"/>
        </a:spcAft>
        <a:buClr>
          <a:srgbClr val="E30613"/>
        </a:buClr>
        <a:buChar char="»"/>
        <a:defRPr lang="en-GB" sz="1606" kern="0" baseline="0" dirty="0" smtClean="0">
          <a:solidFill>
            <a:schemeClr val="tx1"/>
          </a:solidFill>
          <a:latin typeface="+mn-lt"/>
          <a:ea typeface="ＭＳ Ｐゴシック" charset="-128"/>
          <a:cs typeface="ＭＳ Ｐゴシック" charset="-128"/>
        </a:defRPr>
      </a:lvl7pPr>
      <a:lvl8pPr marL="3442373" indent="-229492" algn="l" defTabSz="917966" rtl="0" eaLnBrk="1" fontAlgn="base" hangingPunct="1">
        <a:spcBef>
          <a:spcPct val="20000"/>
        </a:spcBef>
        <a:spcAft>
          <a:spcPct val="0"/>
        </a:spcAft>
        <a:buChar char="»"/>
        <a:defRPr lang="en-GB" sz="1606" kern="0" dirty="0" smtClean="0">
          <a:solidFill>
            <a:schemeClr val="tx1"/>
          </a:solidFill>
          <a:latin typeface="+mn-lt"/>
          <a:ea typeface="ＭＳ Ｐゴシック" charset="-128"/>
          <a:cs typeface="ＭＳ Ｐゴシック" charset="-128"/>
        </a:defRPr>
      </a:lvl8pPr>
      <a:lvl9pPr marL="3901356" indent="-229492" algn="l" defTabSz="917966" rtl="0" eaLnBrk="1" fontAlgn="base" hangingPunct="1">
        <a:spcBef>
          <a:spcPct val="20000"/>
        </a:spcBef>
        <a:spcAft>
          <a:spcPct val="0"/>
        </a:spcAft>
        <a:buChar char="»"/>
        <a:defRPr lang="en-GB" sz="1004" kern="0" baseline="0" dirty="0" smtClean="0">
          <a:solidFill>
            <a:schemeClr val="tx1"/>
          </a:solidFill>
          <a:latin typeface="+mn-lt"/>
          <a:ea typeface="ＭＳ Ｐゴシック" charset="-128"/>
          <a:cs typeface="ＭＳ Ｐゴシック" charset="-128"/>
        </a:defRPr>
      </a:lvl9pPr>
    </p:bodyStyle>
    <p:otherStyle>
      <a:defPPr>
        <a:defRPr lang="en-US"/>
      </a:defPPr>
      <a:lvl1pPr marL="0" algn="l" defTabSz="458983" rtl="0" eaLnBrk="1" latinLnBrk="0" hangingPunct="1">
        <a:defRPr sz="1807" kern="1200">
          <a:solidFill>
            <a:schemeClr val="tx1"/>
          </a:solidFill>
          <a:latin typeface="+mn-lt"/>
          <a:ea typeface="+mn-ea"/>
          <a:cs typeface="+mn-cs"/>
        </a:defRPr>
      </a:lvl1pPr>
      <a:lvl2pPr marL="458983" algn="l" defTabSz="458983" rtl="0" eaLnBrk="1" latinLnBrk="0" hangingPunct="1">
        <a:defRPr sz="1807" kern="1200">
          <a:solidFill>
            <a:schemeClr val="tx1"/>
          </a:solidFill>
          <a:latin typeface="+mn-lt"/>
          <a:ea typeface="+mn-ea"/>
          <a:cs typeface="+mn-cs"/>
        </a:defRPr>
      </a:lvl2pPr>
      <a:lvl3pPr marL="917966" algn="l" defTabSz="458983" rtl="0" eaLnBrk="1" latinLnBrk="0" hangingPunct="1">
        <a:defRPr sz="1807" kern="1200">
          <a:solidFill>
            <a:schemeClr val="tx1"/>
          </a:solidFill>
          <a:latin typeface="+mn-lt"/>
          <a:ea typeface="+mn-ea"/>
          <a:cs typeface="+mn-cs"/>
        </a:defRPr>
      </a:lvl3pPr>
      <a:lvl4pPr marL="1376949" algn="l" defTabSz="458983" rtl="0" eaLnBrk="1" latinLnBrk="0" hangingPunct="1">
        <a:defRPr sz="1807" kern="1200">
          <a:solidFill>
            <a:schemeClr val="tx1"/>
          </a:solidFill>
          <a:latin typeface="+mn-lt"/>
          <a:ea typeface="+mn-ea"/>
          <a:cs typeface="+mn-cs"/>
        </a:defRPr>
      </a:lvl4pPr>
      <a:lvl5pPr marL="1835932" algn="l" defTabSz="458983" rtl="0" eaLnBrk="1" latinLnBrk="0" hangingPunct="1">
        <a:defRPr sz="1807" kern="1200">
          <a:solidFill>
            <a:schemeClr val="tx1"/>
          </a:solidFill>
          <a:latin typeface="+mn-lt"/>
          <a:ea typeface="+mn-ea"/>
          <a:cs typeface="+mn-cs"/>
        </a:defRPr>
      </a:lvl5pPr>
      <a:lvl6pPr marL="2294915" algn="l" defTabSz="458983" rtl="0" eaLnBrk="1" latinLnBrk="0" hangingPunct="1">
        <a:defRPr sz="1807" kern="1200">
          <a:solidFill>
            <a:schemeClr val="tx1"/>
          </a:solidFill>
          <a:latin typeface="+mn-lt"/>
          <a:ea typeface="+mn-ea"/>
          <a:cs typeface="+mn-cs"/>
        </a:defRPr>
      </a:lvl6pPr>
      <a:lvl7pPr marL="2753898" algn="l" defTabSz="458983" rtl="0" eaLnBrk="1" latinLnBrk="0" hangingPunct="1">
        <a:defRPr sz="1807" kern="1200">
          <a:solidFill>
            <a:schemeClr val="tx1"/>
          </a:solidFill>
          <a:latin typeface="+mn-lt"/>
          <a:ea typeface="+mn-ea"/>
          <a:cs typeface="+mn-cs"/>
        </a:defRPr>
      </a:lvl7pPr>
      <a:lvl8pPr marL="3212882" algn="l" defTabSz="458983" rtl="0" eaLnBrk="1" latinLnBrk="0" hangingPunct="1">
        <a:defRPr sz="1807" kern="1200">
          <a:solidFill>
            <a:schemeClr val="tx1"/>
          </a:solidFill>
          <a:latin typeface="+mn-lt"/>
          <a:ea typeface="+mn-ea"/>
          <a:cs typeface="+mn-cs"/>
        </a:defRPr>
      </a:lvl8pPr>
      <a:lvl9pPr marL="3671865" algn="l" defTabSz="458983" rtl="0" eaLnBrk="1" latinLnBrk="0" hangingPunct="1">
        <a:defRPr sz="1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071156A-2242-124B-AF49-34A979232ED8}"/>
              </a:ext>
            </a:extLst>
          </p:cNvPr>
          <p:cNvSpPr txBox="1">
            <a:spLocks/>
          </p:cNvSpPr>
          <p:nvPr/>
        </p:nvSpPr>
        <p:spPr>
          <a:xfrm>
            <a:off x="360000" y="1980110"/>
            <a:ext cx="10800000" cy="3779890"/>
          </a:xfrm>
          <a:prstGeom prst="rect">
            <a:avLst/>
          </a:prstGeom>
        </p:spPr>
        <p:txBody>
          <a:bodyPr lIns="0" tIns="0" rIns="0" bIns="0" anchor="t" anchorCtr="0"/>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bg1"/>
                </a:solidFill>
                <a:latin typeface="Poppins" pitchFamily="2" charset="77"/>
                <a:ea typeface="+mn-ea"/>
                <a:cs typeface="Poppins" pitchFamily="2" charset="77"/>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Poppins" pitchFamily="2" charset="77"/>
                <a:ea typeface="+mn-ea"/>
                <a:cs typeface="Poppins" pitchFamily="2" charset="77"/>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bg1"/>
                </a:solidFill>
                <a:latin typeface="Poppins" pitchFamily="2" charset="77"/>
                <a:ea typeface="+mn-ea"/>
                <a:cs typeface="Poppins" pitchFamily="2" charset="77"/>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bg1"/>
                </a:solidFill>
                <a:latin typeface="Poppins" pitchFamily="2" charset="77"/>
                <a:ea typeface="+mn-ea"/>
                <a:cs typeface="Poppins" pitchFamily="2" charset="77"/>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bg1"/>
                </a:solidFill>
                <a:latin typeface="Poppins" pitchFamily="2" charset="77"/>
                <a:ea typeface="+mn-ea"/>
                <a:cs typeface="Poppins" pitchFamily="2" charset="77"/>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defTabSz="608030" fontAlgn="auto">
              <a:lnSpc>
                <a:spcPct val="100000"/>
              </a:lnSpc>
              <a:spcBef>
                <a:spcPts val="0"/>
              </a:spcBef>
              <a:spcAft>
                <a:spcPts val="0"/>
              </a:spcAft>
              <a:buNone/>
              <a:defRPr/>
            </a:pPr>
            <a:r>
              <a:rPr lang="en-GB" sz="2800" b="1" dirty="0">
                <a:solidFill>
                  <a:srgbClr val="170130"/>
                </a:solidFill>
                <a:latin typeface="Arial" panose="020B0604020202020204" pitchFamily="34" charset="0"/>
                <a:ea typeface="ＭＳ Ｐゴシック" panose="020B0600070205080204" pitchFamily="34" charset="-128"/>
                <a:cs typeface="Arial" panose="020B0604020202020204" pitchFamily="34" charset="0"/>
              </a:rPr>
              <a:t>Occupational Specialism: Electrotechnical Engineering</a:t>
            </a:r>
          </a:p>
          <a:p>
            <a:pPr marL="0" indent="0" defTabSz="608030" fontAlgn="auto">
              <a:lnSpc>
                <a:spcPct val="100000"/>
              </a:lnSpc>
              <a:spcBef>
                <a:spcPts val="0"/>
              </a:spcBef>
              <a:spcAft>
                <a:spcPts val="0"/>
              </a:spcAft>
              <a:buNone/>
              <a:defRPr/>
            </a:pPr>
            <a:endParaRPr lang="en-GB" sz="2800" b="1" dirty="0">
              <a:solidFill>
                <a:srgbClr val="170130"/>
              </a:solidFill>
              <a:latin typeface="Arial" panose="020B0604020202020204" pitchFamily="34" charset="0"/>
              <a:ea typeface="ＭＳ Ｐゴシック" panose="020B0600070205080204" pitchFamily="34" charset="-128"/>
              <a:cs typeface="Arial" panose="020B0604020202020204" pitchFamily="34" charset="0"/>
            </a:endParaRPr>
          </a:p>
          <a:p>
            <a:pPr marL="0" indent="0">
              <a:buNone/>
            </a:pPr>
            <a:endParaRPr lang="en-GB" sz="2800" b="1" dirty="0">
              <a:solidFill>
                <a:schemeClr val="tx1"/>
              </a:solidFill>
              <a:latin typeface="Arial" panose="020B0604020202020204" pitchFamily="34" charset="0"/>
              <a:ea typeface="ＭＳ Ｐゴシック" panose="020B0600070205080204" pitchFamily="34" charset="-128"/>
              <a:cs typeface="Arial" panose="020B0604020202020204" pitchFamily="34" charset="0"/>
            </a:endParaRPr>
          </a:p>
          <a:p>
            <a:pPr marL="0" indent="0">
              <a:buNone/>
            </a:pPr>
            <a:r>
              <a:rPr lang="en-GB" sz="2800" b="1" dirty="0">
                <a:solidFill>
                  <a:schemeClr val="tx1"/>
                </a:solidFill>
                <a:latin typeface="Arial" panose="020B0604020202020204" pitchFamily="34" charset="0"/>
                <a:ea typeface="ＭＳ Ｐゴシック" panose="020B0600070205080204" pitchFamily="34" charset="-128"/>
                <a:cs typeface="Arial" panose="020B0604020202020204" pitchFamily="34" charset="0"/>
              </a:rPr>
              <a:t>K1.5 Application of the fundamental principles of national standards</a:t>
            </a:r>
            <a:endParaRPr lang="en-GB" sz="2394" dirty="0">
              <a:solidFill>
                <a:srgbClr val="3432E1"/>
              </a:solidFill>
              <a:latin typeface="Arial" panose="020B0604020202020204" pitchFamily="34" charset="0"/>
              <a:ea typeface="ＭＳ Ｐゴシック" panose="020B0600070205080204" pitchFamily="34" charset="-128"/>
              <a:cs typeface="Arial" panose="020B0604020202020204" pitchFamily="34" charset="0"/>
            </a:endParaRPr>
          </a:p>
          <a:p>
            <a:pPr marL="0" indent="0">
              <a:buNone/>
            </a:pPr>
            <a:endParaRPr lang="en-US" sz="2800" b="1" dirty="0">
              <a:solidFill>
                <a:srgbClr val="FC4421"/>
              </a:solidFill>
              <a:latin typeface="Arial" panose="020B0604020202020204" pitchFamily="34" charset="0"/>
              <a:ea typeface="ＭＳ Ｐゴシック" panose="020B0600070205080204" pitchFamily="34" charset="-128"/>
              <a:cs typeface="Arial" panose="020B0604020202020204" pitchFamily="34" charset="0"/>
            </a:endParaRPr>
          </a:p>
          <a:p>
            <a:pPr marL="0" indent="0">
              <a:buNone/>
            </a:pPr>
            <a:r>
              <a:rPr lang="en-US" sz="2800" b="1" dirty="0">
                <a:solidFill>
                  <a:srgbClr val="FC4421"/>
                </a:solidFill>
                <a:latin typeface="Arial" panose="020B0604020202020204" pitchFamily="34" charset="0"/>
                <a:ea typeface="ＭＳ Ｐゴシック" panose="020B0600070205080204" pitchFamily="34" charset="-128"/>
                <a:cs typeface="Arial" panose="020B0604020202020204" pitchFamily="34" charset="0"/>
              </a:rPr>
              <a:t>PowerPoint 1.5 Part 6 </a:t>
            </a:r>
          </a:p>
        </p:txBody>
      </p:sp>
    </p:spTree>
    <p:extLst>
      <p:ext uri="{BB962C8B-B14F-4D97-AF65-F5344CB8AC3E}">
        <p14:creationId xmlns:p14="http://schemas.microsoft.com/office/powerpoint/2010/main" val="41392933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7468D5-5ADC-9A20-DE34-12BD6BFDC3AA}"/>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A695C096-C35B-632A-EE96-960253A34053}"/>
              </a:ext>
            </a:extLst>
          </p:cNvPr>
          <p:cNvSpPr>
            <a:spLocks noGrp="1"/>
          </p:cNvSpPr>
          <p:nvPr>
            <p:ph type="title"/>
          </p:nvPr>
        </p:nvSpPr>
        <p:spPr>
          <a:xfrm>
            <a:off x="252000" y="959222"/>
            <a:ext cx="11628452" cy="646331"/>
          </a:xfrm>
        </p:spPr>
        <p:txBody>
          <a:bodyPr/>
          <a:lstStyle/>
          <a:p>
            <a:r>
              <a:rPr lang="en-GB" dirty="0"/>
              <a:t>Table 64: Minimum values of insulation resistance</a:t>
            </a:r>
          </a:p>
        </p:txBody>
      </p:sp>
      <p:grpSp>
        <p:nvGrpSpPr>
          <p:cNvPr id="2" name="Group 1">
            <a:extLst>
              <a:ext uri="{FF2B5EF4-FFF2-40B4-BE49-F238E27FC236}">
                <a16:creationId xmlns:a16="http://schemas.microsoft.com/office/drawing/2014/main" id="{80A85A29-2175-BA5F-E2B0-F06140A03159}"/>
              </a:ext>
            </a:extLst>
          </p:cNvPr>
          <p:cNvGrpSpPr/>
          <p:nvPr/>
        </p:nvGrpSpPr>
        <p:grpSpPr>
          <a:xfrm>
            <a:off x="1371602" y="1964238"/>
            <a:ext cx="9152592" cy="3563726"/>
            <a:chOff x="1294635" y="2878638"/>
            <a:chExt cx="7856061" cy="2886115"/>
          </a:xfrm>
        </p:grpSpPr>
        <p:pic>
          <p:nvPicPr>
            <p:cNvPr id="4" name="Picture 27">
              <a:extLst>
                <a:ext uri="{FF2B5EF4-FFF2-40B4-BE49-F238E27FC236}">
                  <a16:creationId xmlns:a16="http://schemas.microsoft.com/office/drawing/2014/main" id="{7E7BC92E-3C35-26A5-ACDC-BB4CCCAAA9DD}"/>
                </a:ext>
              </a:extLst>
            </p:cNvPr>
            <p:cNvPicPr>
              <a:picLocks noChangeAspect="1" noChangeArrowheads="1"/>
            </p:cNvPicPr>
            <p:nvPr/>
          </p:nvPicPr>
          <p:blipFill>
            <a:blip r:embed="rId2"/>
            <a:srcRect/>
            <a:stretch>
              <a:fillRect/>
            </a:stretch>
          </p:blipFill>
          <p:spPr bwMode="auto">
            <a:xfrm>
              <a:off x="1294635" y="2878638"/>
              <a:ext cx="7856061" cy="2886115"/>
            </a:xfrm>
            <a:prstGeom prst="rect">
              <a:avLst/>
            </a:prstGeom>
            <a:solidFill>
              <a:schemeClr val="tx2">
                <a:lumMod val="40000"/>
                <a:lumOff val="60000"/>
              </a:schemeClr>
            </a:solidFill>
            <a:ln w="76200">
              <a:solidFill>
                <a:schemeClr val="accent1"/>
              </a:solidFill>
            </a:ln>
          </p:spPr>
        </p:pic>
        <p:grpSp>
          <p:nvGrpSpPr>
            <p:cNvPr id="7" name="Group 7">
              <a:extLst>
                <a:ext uri="{FF2B5EF4-FFF2-40B4-BE49-F238E27FC236}">
                  <a16:creationId xmlns:a16="http://schemas.microsoft.com/office/drawing/2014/main" id="{C9AF40CB-9139-745E-2789-4D4101ABDA5B}"/>
                </a:ext>
              </a:extLst>
            </p:cNvPr>
            <p:cNvGrpSpPr>
              <a:grpSpLocks/>
            </p:cNvGrpSpPr>
            <p:nvPr/>
          </p:nvGrpSpPr>
          <p:grpSpPr bwMode="auto">
            <a:xfrm>
              <a:off x="5720532" y="3539510"/>
              <a:ext cx="3325262" cy="501676"/>
              <a:chOff x="4305300" y="3562350"/>
              <a:chExt cx="3333750" cy="270122"/>
            </a:xfrm>
          </p:grpSpPr>
          <p:sp>
            <p:nvSpPr>
              <p:cNvPr id="8" name="TextBox 4">
                <a:extLst>
                  <a:ext uri="{FF2B5EF4-FFF2-40B4-BE49-F238E27FC236}">
                    <a16:creationId xmlns:a16="http://schemas.microsoft.com/office/drawing/2014/main" id="{46B7BFF5-D979-95C7-BDAD-21F6F0E2F149}"/>
                  </a:ext>
                </a:extLst>
              </p:cNvPr>
              <p:cNvSpPr txBox="1">
                <a:spLocks noChangeArrowheads="1"/>
              </p:cNvSpPr>
              <p:nvPr/>
            </p:nvSpPr>
            <p:spPr bwMode="auto">
              <a:xfrm>
                <a:off x="4305300" y="3562350"/>
                <a:ext cx="844550" cy="2701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r>
                  <a:rPr lang="en-GB" altLang="en-US" sz="2660" dirty="0">
                    <a:latin typeface="Arial" panose="020B0604020202020204" pitchFamily="34" charset="0"/>
                    <a:ea typeface="Geneva"/>
                    <a:cs typeface="Geneva"/>
                  </a:rPr>
                  <a:t>250</a:t>
                </a:r>
              </a:p>
            </p:txBody>
          </p:sp>
          <p:sp>
            <p:nvSpPr>
              <p:cNvPr id="9" name="TextBox 5">
                <a:extLst>
                  <a:ext uri="{FF2B5EF4-FFF2-40B4-BE49-F238E27FC236}">
                    <a16:creationId xmlns:a16="http://schemas.microsoft.com/office/drawing/2014/main" id="{7C334B2E-5305-65D0-2ED7-3522875CF8CD}"/>
                  </a:ext>
                </a:extLst>
              </p:cNvPr>
              <p:cNvSpPr txBox="1">
                <a:spLocks noChangeArrowheads="1"/>
              </p:cNvSpPr>
              <p:nvPr/>
            </p:nvSpPr>
            <p:spPr bwMode="auto">
              <a:xfrm>
                <a:off x="6794500" y="3562350"/>
                <a:ext cx="844550" cy="2701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r>
                  <a:rPr lang="en-GB" altLang="en-US" sz="2660" dirty="0">
                    <a:latin typeface="Arial" panose="020B0604020202020204" pitchFamily="34" charset="0"/>
                    <a:ea typeface="Geneva"/>
                    <a:cs typeface="Geneva"/>
                  </a:rPr>
                  <a:t>≥0.5</a:t>
                </a:r>
              </a:p>
            </p:txBody>
          </p:sp>
        </p:grpSp>
        <p:grpSp>
          <p:nvGrpSpPr>
            <p:cNvPr id="10" name="Group 12">
              <a:extLst>
                <a:ext uri="{FF2B5EF4-FFF2-40B4-BE49-F238E27FC236}">
                  <a16:creationId xmlns:a16="http://schemas.microsoft.com/office/drawing/2014/main" id="{FEB0372D-7E0F-B2E1-B6D4-197D56D02E2D}"/>
                </a:ext>
              </a:extLst>
            </p:cNvPr>
            <p:cNvGrpSpPr>
              <a:grpSpLocks/>
            </p:cNvGrpSpPr>
            <p:nvPr/>
          </p:nvGrpSpPr>
          <p:grpSpPr bwMode="auto">
            <a:xfrm>
              <a:off x="5720532" y="4225682"/>
              <a:ext cx="3325262" cy="501676"/>
              <a:chOff x="4305300" y="3562350"/>
              <a:chExt cx="3333750" cy="294331"/>
            </a:xfrm>
          </p:grpSpPr>
          <p:sp>
            <p:nvSpPr>
              <p:cNvPr id="11" name="TextBox 13">
                <a:extLst>
                  <a:ext uri="{FF2B5EF4-FFF2-40B4-BE49-F238E27FC236}">
                    <a16:creationId xmlns:a16="http://schemas.microsoft.com/office/drawing/2014/main" id="{DCA2E599-41D6-6372-F694-A94AEC6C789B}"/>
                  </a:ext>
                </a:extLst>
              </p:cNvPr>
              <p:cNvSpPr txBox="1">
                <a:spLocks noChangeArrowheads="1"/>
              </p:cNvSpPr>
              <p:nvPr/>
            </p:nvSpPr>
            <p:spPr bwMode="auto">
              <a:xfrm>
                <a:off x="4305300" y="3562350"/>
                <a:ext cx="844550" cy="294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r>
                  <a:rPr lang="en-GB" altLang="en-US" sz="2660">
                    <a:latin typeface="Arial" panose="020B0604020202020204" pitchFamily="34" charset="0"/>
                    <a:ea typeface="Geneva"/>
                    <a:cs typeface="Geneva"/>
                  </a:rPr>
                  <a:t>500</a:t>
                </a:r>
              </a:p>
            </p:txBody>
          </p:sp>
          <p:sp>
            <p:nvSpPr>
              <p:cNvPr id="12" name="TextBox 14">
                <a:extLst>
                  <a:ext uri="{FF2B5EF4-FFF2-40B4-BE49-F238E27FC236}">
                    <a16:creationId xmlns:a16="http://schemas.microsoft.com/office/drawing/2014/main" id="{F0CAA9EF-E385-71AE-9D18-D5B002719B11}"/>
                  </a:ext>
                </a:extLst>
              </p:cNvPr>
              <p:cNvSpPr txBox="1">
                <a:spLocks noChangeArrowheads="1"/>
              </p:cNvSpPr>
              <p:nvPr/>
            </p:nvSpPr>
            <p:spPr bwMode="auto">
              <a:xfrm>
                <a:off x="6794500" y="3562350"/>
                <a:ext cx="844550" cy="294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r>
                  <a:rPr lang="en-GB" altLang="en-US" sz="2660">
                    <a:latin typeface="Arial" panose="020B0604020202020204" pitchFamily="34" charset="0"/>
                    <a:ea typeface="Geneva"/>
                    <a:cs typeface="Geneva"/>
                  </a:rPr>
                  <a:t>≥1.0</a:t>
                </a:r>
              </a:p>
            </p:txBody>
          </p:sp>
        </p:grpSp>
        <p:grpSp>
          <p:nvGrpSpPr>
            <p:cNvPr id="13" name="Group 15">
              <a:extLst>
                <a:ext uri="{FF2B5EF4-FFF2-40B4-BE49-F238E27FC236}">
                  <a16:creationId xmlns:a16="http://schemas.microsoft.com/office/drawing/2014/main" id="{59221B55-4011-1116-F924-371839E485B6}"/>
                </a:ext>
              </a:extLst>
            </p:cNvPr>
            <p:cNvGrpSpPr>
              <a:grpSpLocks/>
            </p:cNvGrpSpPr>
            <p:nvPr/>
          </p:nvGrpSpPr>
          <p:grpSpPr bwMode="auto">
            <a:xfrm>
              <a:off x="5720531" y="5122972"/>
              <a:ext cx="3369598" cy="501676"/>
              <a:chOff x="4305300" y="3562350"/>
              <a:chExt cx="3249915" cy="296865"/>
            </a:xfrm>
          </p:grpSpPr>
          <p:sp>
            <p:nvSpPr>
              <p:cNvPr id="14" name="TextBox 16">
                <a:extLst>
                  <a:ext uri="{FF2B5EF4-FFF2-40B4-BE49-F238E27FC236}">
                    <a16:creationId xmlns:a16="http://schemas.microsoft.com/office/drawing/2014/main" id="{EE0A39F1-2580-55CC-B29F-DE1DCA383D0D}"/>
                  </a:ext>
                </a:extLst>
              </p:cNvPr>
              <p:cNvSpPr txBox="1">
                <a:spLocks noChangeArrowheads="1"/>
              </p:cNvSpPr>
              <p:nvPr/>
            </p:nvSpPr>
            <p:spPr bwMode="auto">
              <a:xfrm>
                <a:off x="4305300" y="3562350"/>
                <a:ext cx="1067524" cy="296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GB" altLang="en-US" sz="2660" dirty="0">
                    <a:latin typeface="Arial" panose="020B0604020202020204" pitchFamily="34" charset="0"/>
                    <a:ea typeface="Geneva"/>
                    <a:cs typeface="Geneva"/>
                  </a:rPr>
                  <a:t>1000</a:t>
                </a:r>
              </a:p>
            </p:txBody>
          </p:sp>
          <p:sp>
            <p:nvSpPr>
              <p:cNvPr id="15" name="TextBox 17">
                <a:extLst>
                  <a:ext uri="{FF2B5EF4-FFF2-40B4-BE49-F238E27FC236}">
                    <a16:creationId xmlns:a16="http://schemas.microsoft.com/office/drawing/2014/main" id="{589B9C56-83D3-DFCB-F612-615E5C9D707B}"/>
                  </a:ext>
                </a:extLst>
              </p:cNvPr>
              <p:cNvSpPr txBox="1">
                <a:spLocks noChangeArrowheads="1"/>
              </p:cNvSpPr>
              <p:nvPr/>
            </p:nvSpPr>
            <p:spPr bwMode="auto">
              <a:xfrm>
                <a:off x="6614450" y="3562350"/>
                <a:ext cx="940765" cy="296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r>
                  <a:rPr lang="en-GB" altLang="en-US" sz="2660">
                    <a:latin typeface="Arial" panose="020B0604020202020204" pitchFamily="34" charset="0"/>
                    <a:ea typeface="Geneva"/>
                    <a:cs typeface="Geneva"/>
                  </a:rPr>
                  <a:t>≥ 1.0</a:t>
                </a:r>
              </a:p>
            </p:txBody>
          </p:sp>
        </p:grpSp>
      </p:grpSp>
    </p:spTree>
    <p:extLst>
      <p:ext uri="{BB962C8B-B14F-4D97-AF65-F5344CB8AC3E}">
        <p14:creationId xmlns:p14="http://schemas.microsoft.com/office/powerpoint/2010/main" val="29045294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2B5BC7-3FB1-49DA-B9BF-E43E7DE3264D}"/>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3E785018-4ED3-C302-80F4-295D136688BA}"/>
              </a:ext>
            </a:extLst>
          </p:cNvPr>
          <p:cNvSpPr>
            <a:spLocks noGrp="1"/>
          </p:cNvSpPr>
          <p:nvPr>
            <p:ph type="title"/>
          </p:nvPr>
        </p:nvSpPr>
        <p:spPr>
          <a:xfrm>
            <a:off x="252000" y="959222"/>
            <a:ext cx="11628452" cy="646331"/>
          </a:xfrm>
        </p:spPr>
        <p:txBody>
          <a:bodyPr/>
          <a:lstStyle/>
          <a:p>
            <a:r>
              <a:rPr lang="en-GB" dirty="0"/>
              <a:t>643.3.3</a:t>
            </a:r>
          </a:p>
        </p:txBody>
      </p:sp>
      <p:sp>
        <p:nvSpPr>
          <p:cNvPr id="6" name="Content Placeholder 5">
            <a:extLst>
              <a:ext uri="{FF2B5EF4-FFF2-40B4-BE49-F238E27FC236}">
                <a16:creationId xmlns:a16="http://schemas.microsoft.com/office/drawing/2014/main" id="{B595E012-324A-AA00-1CAB-1911C3A033E5}"/>
              </a:ext>
            </a:extLst>
          </p:cNvPr>
          <p:cNvSpPr>
            <a:spLocks noGrp="1"/>
          </p:cNvSpPr>
          <p:nvPr>
            <p:ph sz="quarter" idx="10"/>
          </p:nvPr>
        </p:nvSpPr>
        <p:spPr>
          <a:xfrm>
            <a:off x="360000" y="1800000"/>
            <a:ext cx="11628452" cy="4140000"/>
          </a:xfrm>
        </p:spPr>
        <p:txBody>
          <a:bodyPr/>
          <a:lstStyle/>
          <a:p>
            <a:pPr marL="342900" indent="-342900">
              <a:lnSpc>
                <a:spcPct val="100000"/>
              </a:lnSpc>
              <a:spcAft>
                <a:spcPts val="798"/>
              </a:spcAft>
              <a:buFont typeface="Arial" panose="020B0604020202020204" pitchFamily="34" charset="0"/>
              <a:buChar char="•"/>
            </a:pPr>
            <a:r>
              <a:rPr lang="en-US" dirty="0">
                <a:solidFill>
                  <a:srgbClr val="170030"/>
                </a:solidFill>
                <a:latin typeface="Arial" panose="020B0604020202020204" pitchFamily="34" charset="0"/>
                <a:cs typeface="Arial" panose="020B0604020202020204" pitchFamily="34" charset="0"/>
              </a:rPr>
              <a:t>Where connected equipment is likely to influence the measurement or result of the test or be damaged, the test shall be applied </a:t>
            </a:r>
            <a:r>
              <a:rPr lang="en-US" b="1" dirty="0">
                <a:solidFill>
                  <a:srgbClr val="170030"/>
                </a:solidFill>
                <a:latin typeface="Arial" panose="020B0604020202020204" pitchFamily="34" charset="0"/>
                <a:cs typeface="Arial" panose="020B0604020202020204" pitchFamily="34" charset="0"/>
              </a:rPr>
              <a:t>prior to the connection of such equipment, </a:t>
            </a:r>
            <a:r>
              <a:rPr lang="en-US" dirty="0">
                <a:solidFill>
                  <a:srgbClr val="170030"/>
                </a:solidFill>
                <a:latin typeface="Arial" panose="020B0604020202020204" pitchFamily="34" charset="0"/>
                <a:cs typeface="Arial" panose="020B0604020202020204" pitchFamily="34" charset="0"/>
              </a:rPr>
              <a:t>in accordance with Table 64.</a:t>
            </a:r>
          </a:p>
          <a:p>
            <a:pPr marL="342900" indent="-342900">
              <a:lnSpc>
                <a:spcPct val="100000"/>
              </a:lnSpc>
              <a:spcAft>
                <a:spcPts val="798"/>
              </a:spcAft>
              <a:buFont typeface="Arial" panose="020B0604020202020204" pitchFamily="34" charset="0"/>
              <a:buChar char="•"/>
            </a:pPr>
            <a:r>
              <a:rPr lang="en-US" b="1" dirty="0">
                <a:solidFill>
                  <a:srgbClr val="170030"/>
                </a:solidFill>
                <a:latin typeface="Arial" panose="020B0604020202020204" pitchFamily="34" charset="0"/>
                <a:cs typeface="Arial" panose="020B0604020202020204" pitchFamily="34" charset="0"/>
              </a:rPr>
              <a:t>Following connection of the equipment, </a:t>
            </a:r>
            <a:r>
              <a:rPr lang="en-US" dirty="0">
                <a:solidFill>
                  <a:srgbClr val="170030"/>
                </a:solidFill>
                <a:latin typeface="Arial" panose="020B0604020202020204" pitchFamily="34" charset="0"/>
                <a:cs typeface="Arial" panose="020B0604020202020204" pitchFamily="34" charset="0"/>
              </a:rPr>
              <a:t>a test at 250V DC shall be applied between live conductors and the protective conductor connected to the earthing arrangement. The insulation resistance shall have a value of at least 1MΩ.</a:t>
            </a:r>
          </a:p>
          <a:p>
            <a:pPr marL="342900" indent="-342900">
              <a:lnSpc>
                <a:spcPct val="100000"/>
              </a:lnSpc>
              <a:spcAft>
                <a:spcPts val="798"/>
              </a:spcAft>
              <a:buFont typeface="Arial" panose="020B0604020202020204" pitchFamily="34" charset="0"/>
              <a:buChar char="•"/>
            </a:pPr>
            <a:r>
              <a:rPr lang="en-US" b="1" dirty="0">
                <a:solidFill>
                  <a:srgbClr val="170030"/>
                </a:solidFill>
                <a:latin typeface="Arial" panose="020B0604020202020204" pitchFamily="34" charset="0"/>
                <a:cs typeface="Arial" panose="020B0604020202020204" pitchFamily="34" charset="0"/>
              </a:rPr>
              <a:t>Note: </a:t>
            </a:r>
            <a:r>
              <a:rPr lang="en-GB" dirty="0">
                <a:solidFill>
                  <a:srgbClr val="170030"/>
                </a:solidFill>
                <a:latin typeface="Arial" panose="020B0604020202020204" pitchFamily="34" charset="0"/>
                <a:cs typeface="Arial" panose="020B0604020202020204" pitchFamily="34" charset="0"/>
              </a:rPr>
              <a:t>The manufacturer’s instructions may recommend disconnecting some equipment during 250V DC insulation resistance tests, as this may influence the test results</a:t>
            </a:r>
            <a:r>
              <a:rPr lang="en-US" dirty="0">
                <a:solidFill>
                  <a:srgbClr val="170030"/>
                </a:solidFill>
                <a:latin typeface="Arial" panose="020B0604020202020204" pitchFamily="34" charset="0"/>
                <a:cs typeface="Arial" panose="020B0604020202020204" pitchFamily="34" charset="0"/>
              </a:rPr>
              <a:t>. </a:t>
            </a:r>
          </a:p>
          <a:p>
            <a:pPr>
              <a:lnSpc>
                <a:spcPct val="100000"/>
              </a:lnSpc>
            </a:pPr>
            <a:endParaRPr lang="en-GB" dirty="0"/>
          </a:p>
          <a:p>
            <a:pPr>
              <a:lnSpc>
                <a:spcPct val="100000"/>
              </a:lnSpc>
            </a:pPr>
            <a:endParaRPr lang="en-GB" dirty="0"/>
          </a:p>
        </p:txBody>
      </p:sp>
    </p:spTree>
    <p:extLst>
      <p:ext uri="{BB962C8B-B14F-4D97-AF65-F5344CB8AC3E}">
        <p14:creationId xmlns:p14="http://schemas.microsoft.com/office/powerpoint/2010/main" val="1639160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06A141-26FC-B39B-4D10-8C923BECD457}"/>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5A22ACEF-0946-B004-476A-2B133D95B8BC}"/>
              </a:ext>
            </a:extLst>
          </p:cNvPr>
          <p:cNvSpPr>
            <a:spLocks noGrp="1"/>
          </p:cNvSpPr>
          <p:nvPr>
            <p:ph type="title"/>
          </p:nvPr>
        </p:nvSpPr>
        <p:spPr>
          <a:xfrm>
            <a:off x="252000" y="959222"/>
            <a:ext cx="11628452" cy="646331"/>
          </a:xfrm>
        </p:spPr>
        <p:txBody>
          <a:bodyPr/>
          <a:lstStyle/>
          <a:p>
            <a:r>
              <a:rPr lang="en-GB" dirty="0"/>
              <a:t>643.6 Polarity</a:t>
            </a:r>
          </a:p>
        </p:txBody>
      </p:sp>
      <p:sp>
        <p:nvSpPr>
          <p:cNvPr id="6" name="Content Placeholder 5">
            <a:extLst>
              <a:ext uri="{FF2B5EF4-FFF2-40B4-BE49-F238E27FC236}">
                <a16:creationId xmlns:a16="http://schemas.microsoft.com/office/drawing/2014/main" id="{AA45EC5D-3879-21EB-5A3C-253FC7EEAA09}"/>
              </a:ext>
            </a:extLst>
          </p:cNvPr>
          <p:cNvSpPr>
            <a:spLocks noGrp="1"/>
          </p:cNvSpPr>
          <p:nvPr>
            <p:ph sz="quarter" idx="10"/>
          </p:nvPr>
        </p:nvSpPr>
        <p:spPr>
          <a:xfrm>
            <a:off x="360000" y="1800000"/>
            <a:ext cx="11628452" cy="4140000"/>
          </a:xfrm>
        </p:spPr>
        <p:txBody>
          <a:bodyPr/>
          <a:lstStyle/>
          <a:p>
            <a:pPr>
              <a:spcAft>
                <a:spcPts val="798"/>
              </a:spcAft>
            </a:pPr>
            <a:r>
              <a:rPr lang="en-US" dirty="0">
                <a:solidFill>
                  <a:srgbClr val="170030"/>
                </a:solidFill>
                <a:latin typeface="Arial" panose="020B0604020202020204" pitchFamily="34" charset="0"/>
                <a:cs typeface="Arial" panose="020B0604020202020204" pitchFamily="34" charset="0"/>
              </a:rPr>
              <a:t>Where relevant, the polarity of the supply at the origin of the installation shall be verified before the installation is </a:t>
            </a:r>
            <a:r>
              <a:rPr lang="en-US" dirty="0" err="1">
                <a:solidFill>
                  <a:srgbClr val="170030"/>
                </a:solidFill>
                <a:latin typeface="Arial" panose="020B0604020202020204" pitchFamily="34" charset="0"/>
                <a:cs typeface="Arial" panose="020B0604020202020204" pitchFamily="34" charset="0"/>
              </a:rPr>
              <a:t>energised</a:t>
            </a:r>
            <a:r>
              <a:rPr lang="en-US" dirty="0">
                <a:solidFill>
                  <a:srgbClr val="170030"/>
                </a:solidFill>
                <a:latin typeface="Arial" panose="020B0604020202020204" pitchFamily="34" charset="0"/>
                <a:cs typeface="Arial" panose="020B0604020202020204" pitchFamily="34" charset="0"/>
              </a:rPr>
              <a:t>.</a:t>
            </a:r>
          </a:p>
          <a:p>
            <a:pPr marL="342900" indent="-342900">
              <a:spcAft>
                <a:spcPts val="798"/>
              </a:spcAft>
              <a:buClr>
                <a:srgbClr val="000000"/>
              </a:buClr>
              <a:buFont typeface="Arial" panose="020B0604020202020204" pitchFamily="34" charset="0"/>
              <a:buChar char="•"/>
            </a:pPr>
            <a:r>
              <a:rPr lang="en-US" dirty="0">
                <a:solidFill>
                  <a:srgbClr val="170030"/>
                </a:solidFill>
                <a:latin typeface="Arial" panose="020B0604020202020204" pitchFamily="34" charset="0"/>
                <a:cs typeface="Arial" panose="020B0604020202020204" pitchFamily="34" charset="0"/>
              </a:rPr>
              <a:t>Every fuse and single-pole control and protective device is connected in the line conductor only.</a:t>
            </a:r>
          </a:p>
          <a:p>
            <a:pPr marL="342900" indent="-342900">
              <a:spcAft>
                <a:spcPts val="798"/>
              </a:spcAft>
              <a:buClr>
                <a:srgbClr val="000000"/>
              </a:buClr>
              <a:buFont typeface="Arial" panose="020B0604020202020204" pitchFamily="34" charset="0"/>
              <a:buChar char="•"/>
            </a:pPr>
            <a:r>
              <a:rPr lang="en-US" dirty="0">
                <a:solidFill>
                  <a:srgbClr val="170030"/>
                </a:solidFill>
                <a:latin typeface="Arial" panose="020B0604020202020204" pitchFamily="34" charset="0"/>
                <a:cs typeface="Arial" panose="020B0604020202020204" pitchFamily="34" charset="0"/>
              </a:rPr>
              <a:t>The </a:t>
            </a:r>
            <a:r>
              <a:rPr lang="en-US" dirty="0" err="1">
                <a:solidFill>
                  <a:srgbClr val="170030"/>
                </a:solidFill>
                <a:latin typeface="Arial" panose="020B0604020202020204" pitchFamily="34" charset="0"/>
                <a:cs typeface="Arial" panose="020B0604020202020204" pitchFamily="34" charset="0"/>
              </a:rPr>
              <a:t>centre</a:t>
            </a:r>
            <a:r>
              <a:rPr lang="en-US" dirty="0">
                <a:solidFill>
                  <a:srgbClr val="170030"/>
                </a:solidFill>
                <a:latin typeface="Arial" panose="020B0604020202020204" pitchFamily="34" charset="0"/>
                <a:cs typeface="Arial" panose="020B0604020202020204" pitchFamily="34" charset="0"/>
              </a:rPr>
              <a:t> contact bayonet and Edison screw lamp holders have the outer or screwed contacts connected to the neutral conductor.</a:t>
            </a:r>
          </a:p>
          <a:p>
            <a:pPr marL="342900" indent="-342900">
              <a:spcAft>
                <a:spcPts val="798"/>
              </a:spcAft>
              <a:buClr>
                <a:srgbClr val="000000"/>
              </a:buClr>
              <a:buFont typeface="Arial" panose="020B0604020202020204" pitchFamily="34" charset="0"/>
              <a:buChar char="•"/>
            </a:pPr>
            <a:r>
              <a:rPr lang="en-US" dirty="0">
                <a:solidFill>
                  <a:srgbClr val="170030"/>
                </a:solidFill>
                <a:latin typeface="Arial" panose="020B0604020202020204" pitchFamily="34" charset="0"/>
                <a:cs typeface="Arial" panose="020B0604020202020204" pitchFamily="34" charset="0"/>
              </a:rPr>
              <a:t>Wiring has been correctly connected throughout the installation.</a:t>
            </a:r>
          </a:p>
          <a:p>
            <a:pPr>
              <a:spcAft>
                <a:spcPts val="798"/>
              </a:spcAft>
            </a:pPr>
            <a:endParaRPr lang="en-US" dirty="0">
              <a:solidFill>
                <a:srgbClr val="170030"/>
              </a:solidFill>
              <a:latin typeface="Arial" panose="020B0604020202020204" pitchFamily="34" charset="0"/>
              <a:cs typeface="Arial" panose="020B0604020202020204" pitchFamily="34" charset="0"/>
            </a:endParaRPr>
          </a:p>
          <a:p>
            <a:endParaRPr lang="en-GB" dirty="0"/>
          </a:p>
          <a:p>
            <a:endParaRPr lang="en-GB" dirty="0"/>
          </a:p>
        </p:txBody>
      </p:sp>
    </p:spTree>
    <p:extLst>
      <p:ext uri="{BB962C8B-B14F-4D97-AF65-F5344CB8AC3E}">
        <p14:creationId xmlns:p14="http://schemas.microsoft.com/office/powerpoint/2010/main" val="24668295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206E5F-DA77-F3F3-F138-1F1D6099AA97}"/>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9E4079E-144E-9F51-27EF-12149C606CB2}"/>
              </a:ext>
            </a:extLst>
          </p:cNvPr>
          <p:cNvSpPr>
            <a:spLocks noGrp="1"/>
          </p:cNvSpPr>
          <p:nvPr>
            <p:ph type="title"/>
          </p:nvPr>
        </p:nvSpPr>
        <p:spPr>
          <a:xfrm>
            <a:off x="252000" y="959222"/>
            <a:ext cx="11628452" cy="646331"/>
          </a:xfrm>
        </p:spPr>
        <p:txBody>
          <a:bodyPr/>
          <a:lstStyle/>
          <a:p>
            <a:r>
              <a:rPr lang="en-GB" dirty="0"/>
              <a:t>643.7.3</a:t>
            </a:r>
          </a:p>
        </p:txBody>
      </p:sp>
      <p:sp>
        <p:nvSpPr>
          <p:cNvPr id="6" name="Content Placeholder 5">
            <a:extLst>
              <a:ext uri="{FF2B5EF4-FFF2-40B4-BE49-F238E27FC236}">
                <a16:creationId xmlns:a16="http://schemas.microsoft.com/office/drawing/2014/main" id="{C62E316B-2EBD-9EE8-0347-331E9105C736}"/>
              </a:ext>
            </a:extLst>
          </p:cNvPr>
          <p:cNvSpPr>
            <a:spLocks noGrp="1"/>
          </p:cNvSpPr>
          <p:nvPr>
            <p:ph sz="quarter" idx="10"/>
          </p:nvPr>
        </p:nvSpPr>
        <p:spPr>
          <a:xfrm>
            <a:off x="360000" y="1660688"/>
            <a:ext cx="11628452" cy="4140000"/>
          </a:xfrm>
        </p:spPr>
        <p:txBody>
          <a:bodyPr/>
          <a:lstStyle/>
          <a:p>
            <a:pPr>
              <a:spcBef>
                <a:spcPts val="798"/>
              </a:spcBef>
            </a:pPr>
            <a:r>
              <a:rPr lang="en-US" b="1" dirty="0">
                <a:ea typeface="ＭＳ Ｐゴシック"/>
                <a:cs typeface="Arial"/>
              </a:rPr>
              <a:t>643.7.3</a:t>
            </a:r>
            <a:r>
              <a:rPr lang="en-US" dirty="0">
                <a:ea typeface="ＭＳ Ｐゴシック"/>
                <a:cs typeface="Arial"/>
              </a:rPr>
              <a:t> Earth fault loop impedance and prospective fault current.</a:t>
            </a:r>
            <a:endParaRPr lang="en-US" dirty="0">
              <a:solidFill>
                <a:srgbClr val="170030"/>
              </a:solidFill>
              <a:ea typeface="ＭＳ Ｐゴシック"/>
              <a:cs typeface="Arial"/>
            </a:endParaRPr>
          </a:p>
          <a:p>
            <a:pPr>
              <a:spcBef>
                <a:spcPts val="798"/>
              </a:spcBef>
            </a:pPr>
            <a:r>
              <a:rPr lang="en-US" b="1" dirty="0">
                <a:ea typeface="ＭＳ Ｐゴシック"/>
                <a:cs typeface="Arial"/>
              </a:rPr>
              <a:t>643.7.3.1</a:t>
            </a:r>
            <a:r>
              <a:rPr lang="en-US" dirty="0">
                <a:ea typeface="ＭＳ Ｐゴシック"/>
                <a:cs typeface="Arial"/>
              </a:rPr>
              <a:t> Relevant </a:t>
            </a:r>
            <a:r>
              <a:rPr lang="en-US" dirty="0">
                <a:solidFill>
                  <a:srgbClr val="170030"/>
                </a:solidFill>
                <a:ea typeface="ＭＳ Ｐゴシック"/>
                <a:cs typeface="Arial"/>
              </a:rPr>
              <a:t>impedances shall be measured or determined by an alternative method. An electrical continuity test shall be carried out before conducting the earth fault loop impedance measurement. The measured earth fault loop impedance shall comply with Chapter 4.</a:t>
            </a:r>
          </a:p>
          <a:p>
            <a:pPr>
              <a:spcBef>
                <a:spcPts val="798"/>
              </a:spcBef>
            </a:pPr>
            <a:r>
              <a:rPr lang="en-US" b="1" dirty="0">
                <a:solidFill>
                  <a:srgbClr val="170030"/>
                </a:solidFill>
                <a:ea typeface="ＭＳ Ｐゴシック"/>
                <a:cs typeface="Arial"/>
              </a:rPr>
              <a:t>Note 1:</a:t>
            </a:r>
            <a:r>
              <a:rPr lang="en-US" dirty="0">
                <a:solidFill>
                  <a:srgbClr val="170030"/>
                </a:solidFill>
                <a:ea typeface="ＭＳ Ｐゴシック"/>
                <a:cs typeface="Arial"/>
              </a:rPr>
              <a:t> The validity of readings may be adversely affected by equipment, such as inverters.</a:t>
            </a:r>
          </a:p>
          <a:p>
            <a:pPr>
              <a:spcBef>
                <a:spcPts val="798"/>
              </a:spcBef>
            </a:pPr>
            <a:r>
              <a:rPr lang="en-US" b="1" dirty="0">
                <a:solidFill>
                  <a:srgbClr val="170030"/>
                </a:solidFill>
                <a:ea typeface="ＭＳ Ｐゴシック"/>
                <a:cs typeface="Arial"/>
              </a:rPr>
              <a:t>Note 2:</a:t>
            </a:r>
            <a:r>
              <a:rPr lang="en-US" dirty="0">
                <a:solidFill>
                  <a:srgbClr val="170030"/>
                </a:solidFill>
                <a:ea typeface="ＭＳ Ｐゴシック"/>
                <a:cs typeface="Arial"/>
              </a:rPr>
              <a:t> Further information on measurement of earth fault loop impedance can be found in Appendix 3.</a:t>
            </a:r>
            <a:r>
              <a:rPr lang="en-GB" dirty="0">
                <a:solidFill>
                  <a:srgbClr val="170030"/>
                </a:solidFill>
                <a:ea typeface="ＭＳ Ｐゴシック"/>
                <a:cs typeface="Arial"/>
              </a:rPr>
              <a:t> </a:t>
            </a:r>
            <a:endParaRPr lang="en-US" dirty="0">
              <a:solidFill>
                <a:srgbClr val="170030"/>
              </a:solidFill>
              <a:ea typeface="ＭＳ Ｐゴシック"/>
              <a:cs typeface="Arial"/>
            </a:endParaRPr>
          </a:p>
          <a:p>
            <a:endParaRPr lang="en-GB" dirty="0"/>
          </a:p>
          <a:p>
            <a:endParaRPr lang="en-GB" dirty="0"/>
          </a:p>
        </p:txBody>
      </p:sp>
    </p:spTree>
    <p:extLst>
      <p:ext uri="{BB962C8B-B14F-4D97-AF65-F5344CB8AC3E}">
        <p14:creationId xmlns:p14="http://schemas.microsoft.com/office/powerpoint/2010/main" val="28467127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5442B2-676E-5197-E6DD-7AA4546FF50A}"/>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9705BFE9-0E9F-86A4-19C9-2EE78064C178}"/>
              </a:ext>
            </a:extLst>
          </p:cNvPr>
          <p:cNvSpPr>
            <a:spLocks noGrp="1"/>
          </p:cNvSpPr>
          <p:nvPr>
            <p:ph type="title"/>
          </p:nvPr>
        </p:nvSpPr>
        <p:spPr>
          <a:xfrm>
            <a:off x="252000" y="959222"/>
            <a:ext cx="11628452" cy="646331"/>
          </a:xfrm>
        </p:spPr>
        <p:txBody>
          <a:bodyPr/>
          <a:lstStyle/>
          <a:p>
            <a:r>
              <a:rPr lang="en-GB" dirty="0"/>
              <a:t>643.7.3.201 Prospective fault current</a:t>
            </a:r>
          </a:p>
        </p:txBody>
      </p:sp>
      <p:sp>
        <p:nvSpPr>
          <p:cNvPr id="6" name="Content Placeholder 5">
            <a:extLst>
              <a:ext uri="{FF2B5EF4-FFF2-40B4-BE49-F238E27FC236}">
                <a16:creationId xmlns:a16="http://schemas.microsoft.com/office/drawing/2014/main" id="{FD296EC0-F2CA-9EFB-B4BB-09E2AB05C046}"/>
              </a:ext>
            </a:extLst>
          </p:cNvPr>
          <p:cNvSpPr>
            <a:spLocks noGrp="1"/>
          </p:cNvSpPr>
          <p:nvPr>
            <p:ph sz="quarter" idx="10"/>
          </p:nvPr>
        </p:nvSpPr>
        <p:spPr>
          <a:xfrm>
            <a:off x="360000" y="1800000"/>
            <a:ext cx="11628452" cy="4140000"/>
          </a:xfrm>
        </p:spPr>
        <p:txBody>
          <a:bodyPr/>
          <a:lstStyle/>
          <a:p>
            <a:pPr>
              <a:spcBef>
                <a:spcPts val="798"/>
              </a:spcBef>
            </a:pPr>
            <a:r>
              <a:rPr lang="en-US" dirty="0">
                <a:solidFill>
                  <a:srgbClr val="170030"/>
                </a:solidFill>
                <a:cs typeface="Arial"/>
              </a:rPr>
              <a:t>The prospective short-circuit current and prospective earth fault current shall be measured, calculated or determined by another method at the origin and at other relevant points in the installation.</a:t>
            </a:r>
            <a:endParaRPr lang="en-US" sz="2800" dirty="0">
              <a:solidFill>
                <a:srgbClr val="170030"/>
              </a:solidFill>
              <a:latin typeface="Arial" panose="020B0604020202020204" pitchFamily="34" charset="0"/>
              <a:cs typeface="Arial" panose="020B0604020202020204" pitchFamily="34" charset="0"/>
            </a:endParaRPr>
          </a:p>
          <a:p>
            <a:pPr>
              <a:spcBef>
                <a:spcPts val="798"/>
              </a:spcBef>
            </a:pPr>
            <a:r>
              <a:rPr lang="en-US" b="1" dirty="0">
                <a:solidFill>
                  <a:srgbClr val="170030"/>
                </a:solidFill>
                <a:cs typeface="Arial"/>
              </a:rPr>
              <a:t>Note: </a:t>
            </a:r>
            <a:r>
              <a:rPr lang="en-US" dirty="0">
                <a:solidFill>
                  <a:srgbClr val="170030"/>
                </a:solidFill>
                <a:cs typeface="Arial"/>
              </a:rPr>
              <a:t>Further information on the determination of prospective fault current can be found in Appendix 14.</a:t>
            </a:r>
            <a:endParaRPr lang="en-US" dirty="0">
              <a:solidFill>
                <a:srgbClr val="170030"/>
              </a:solidFill>
              <a:latin typeface="Arial" panose="020B0604020202020204" pitchFamily="34" charset="0"/>
              <a:cs typeface="Arial" panose="020B0604020202020204" pitchFamily="34" charset="0"/>
            </a:endParaRPr>
          </a:p>
          <a:p>
            <a:endParaRPr lang="en-GB" dirty="0"/>
          </a:p>
          <a:p>
            <a:endParaRPr lang="en-GB" dirty="0"/>
          </a:p>
        </p:txBody>
      </p:sp>
    </p:spTree>
    <p:extLst>
      <p:ext uri="{BB962C8B-B14F-4D97-AF65-F5344CB8AC3E}">
        <p14:creationId xmlns:p14="http://schemas.microsoft.com/office/powerpoint/2010/main" val="9947801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AE2000-5387-B5DE-CCF4-F728FA500B4D}"/>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687197CF-6F73-EB40-924B-A81BDD72D3D1}"/>
              </a:ext>
            </a:extLst>
          </p:cNvPr>
          <p:cNvSpPr>
            <a:spLocks noGrp="1"/>
          </p:cNvSpPr>
          <p:nvPr>
            <p:ph type="title"/>
          </p:nvPr>
        </p:nvSpPr>
        <p:spPr>
          <a:xfrm>
            <a:off x="252000" y="959222"/>
            <a:ext cx="11628452" cy="646331"/>
          </a:xfrm>
        </p:spPr>
        <p:txBody>
          <a:bodyPr/>
          <a:lstStyle/>
          <a:p>
            <a:r>
              <a:rPr lang="en-GB" dirty="0"/>
              <a:t>643.8 Additional protection</a:t>
            </a:r>
          </a:p>
        </p:txBody>
      </p:sp>
      <p:sp>
        <p:nvSpPr>
          <p:cNvPr id="6" name="Content Placeholder 5">
            <a:extLst>
              <a:ext uri="{FF2B5EF4-FFF2-40B4-BE49-F238E27FC236}">
                <a16:creationId xmlns:a16="http://schemas.microsoft.com/office/drawing/2014/main" id="{94703328-3B2A-AF4F-85BE-59646A56AE5E}"/>
              </a:ext>
            </a:extLst>
          </p:cNvPr>
          <p:cNvSpPr>
            <a:spLocks noGrp="1"/>
          </p:cNvSpPr>
          <p:nvPr>
            <p:ph sz="quarter" idx="10"/>
          </p:nvPr>
        </p:nvSpPr>
        <p:spPr>
          <a:xfrm>
            <a:off x="360000" y="1800000"/>
            <a:ext cx="11628452" cy="4140000"/>
          </a:xfrm>
        </p:spPr>
        <p:txBody>
          <a:bodyPr/>
          <a:lstStyle/>
          <a:p>
            <a:pPr marL="342900" indent="-342900">
              <a:spcBef>
                <a:spcPts val="798"/>
              </a:spcBef>
              <a:buFont typeface="Arial" panose="020B0604020202020204" pitchFamily="34" charset="0"/>
              <a:buChar char="•"/>
            </a:pPr>
            <a:r>
              <a:rPr lang="en-US" dirty="0">
                <a:solidFill>
                  <a:srgbClr val="170030"/>
                </a:solidFill>
                <a:latin typeface="Arial" panose="020B0604020202020204" pitchFamily="34" charset="0"/>
                <a:cs typeface="Arial" panose="020B0604020202020204" pitchFamily="34" charset="0"/>
              </a:rPr>
              <a:t>Where RCDs are required for additional protection, the effectiveness of automatic disconnection of supply by RCDs shall be verified using suitable test equipment to confirm that the relevant requirements of Chapter 41 are met.</a:t>
            </a:r>
          </a:p>
          <a:p>
            <a:pPr marL="342900" indent="-342900">
              <a:spcBef>
                <a:spcPts val="798"/>
              </a:spcBef>
              <a:buFont typeface="Arial" panose="020B0604020202020204" pitchFamily="34" charset="0"/>
              <a:buChar char="•"/>
            </a:pPr>
            <a:r>
              <a:rPr lang="en-US" b="1" dirty="0">
                <a:solidFill>
                  <a:srgbClr val="170030"/>
                </a:solidFill>
                <a:latin typeface="Arial" panose="020B0604020202020204" pitchFamily="34" charset="0"/>
                <a:cs typeface="Arial" panose="020B0604020202020204" pitchFamily="34" charset="0"/>
              </a:rPr>
              <a:t>Note:</a:t>
            </a:r>
            <a:r>
              <a:rPr lang="en-US" dirty="0">
                <a:solidFill>
                  <a:srgbClr val="170030"/>
                </a:solidFill>
                <a:latin typeface="Arial" panose="020B0604020202020204" pitchFamily="34" charset="0"/>
                <a:cs typeface="Arial" panose="020B0604020202020204" pitchFamily="34" charset="0"/>
              </a:rPr>
              <a:t> Regardless of RCD type, effectiveness is deemed to have been confirmed where an RCD disconnects within the time stated below with an alternating current test at rated residual operating current </a:t>
            </a:r>
            <a:r>
              <a:rPr lang="en-US" dirty="0" err="1">
                <a:solidFill>
                  <a:srgbClr val="170030"/>
                </a:solidFill>
                <a:latin typeface="Arial" panose="020B0604020202020204" pitchFamily="34" charset="0"/>
                <a:cs typeface="Arial" panose="020B0604020202020204" pitchFamily="34" charset="0"/>
              </a:rPr>
              <a:t>I∆n</a:t>
            </a:r>
            <a:r>
              <a:rPr lang="en-US" dirty="0">
                <a:solidFill>
                  <a:srgbClr val="170030"/>
                </a:solidFill>
                <a:latin typeface="Arial" panose="020B0604020202020204" pitchFamily="34" charset="0"/>
                <a:cs typeface="Arial" panose="020B0604020202020204" pitchFamily="34" charset="0"/>
              </a:rPr>
              <a:t>.</a:t>
            </a:r>
          </a:p>
          <a:p>
            <a:pPr marL="342900" indent="-342900">
              <a:spcBef>
                <a:spcPts val="798"/>
              </a:spcBef>
              <a:buFont typeface="Arial" panose="020B0604020202020204" pitchFamily="34" charset="0"/>
              <a:buChar char="•"/>
            </a:pPr>
            <a:r>
              <a:rPr lang="en-US" dirty="0">
                <a:solidFill>
                  <a:srgbClr val="170030"/>
                </a:solidFill>
                <a:latin typeface="Arial" panose="020B0604020202020204" pitchFamily="34" charset="0"/>
                <a:cs typeface="Arial" panose="020B0604020202020204" pitchFamily="34" charset="0"/>
              </a:rPr>
              <a:t>For general non-delay type, 300ms maximum. </a:t>
            </a:r>
          </a:p>
          <a:p>
            <a:pPr marL="342900" indent="-342900">
              <a:buFont typeface="Arial" panose="020B0604020202020204" pitchFamily="34" charset="0"/>
              <a:buChar char="•"/>
            </a:pPr>
            <a:endParaRPr lang="en-GB" dirty="0"/>
          </a:p>
          <a:p>
            <a:endParaRPr lang="en-GB" dirty="0"/>
          </a:p>
        </p:txBody>
      </p:sp>
    </p:spTree>
    <p:extLst>
      <p:ext uri="{BB962C8B-B14F-4D97-AF65-F5344CB8AC3E}">
        <p14:creationId xmlns:p14="http://schemas.microsoft.com/office/powerpoint/2010/main" val="17383369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33DCB5-F790-3C7D-4F7D-912C723FCC92}"/>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4934ABA-F99E-B1C5-CA78-B2236EBA9479}"/>
              </a:ext>
            </a:extLst>
          </p:cNvPr>
          <p:cNvSpPr>
            <a:spLocks noGrp="1"/>
          </p:cNvSpPr>
          <p:nvPr>
            <p:ph type="title"/>
          </p:nvPr>
        </p:nvSpPr>
        <p:spPr>
          <a:xfrm>
            <a:off x="252000" y="959222"/>
            <a:ext cx="11628452" cy="646331"/>
          </a:xfrm>
        </p:spPr>
        <p:txBody>
          <a:bodyPr/>
          <a:lstStyle/>
          <a:p>
            <a:r>
              <a:rPr lang="en-GB" dirty="0"/>
              <a:t>Phase sequence and functional testing</a:t>
            </a:r>
          </a:p>
        </p:txBody>
      </p:sp>
      <p:sp>
        <p:nvSpPr>
          <p:cNvPr id="6" name="Content Placeholder 5">
            <a:extLst>
              <a:ext uri="{FF2B5EF4-FFF2-40B4-BE49-F238E27FC236}">
                <a16:creationId xmlns:a16="http://schemas.microsoft.com/office/drawing/2014/main" id="{D4E5381D-5AD7-4597-9925-DB1ACBF0BF1E}"/>
              </a:ext>
            </a:extLst>
          </p:cNvPr>
          <p:cNvSpPr>
            <a:spLocks noGrp="1"/>
          </p:cNvSpPr>
          <p:nvPr>
            <p:ph sz="quarter" idx="10"/>
          </p:nvPr>
        </p:nvSpPr>
        <p:spPr>
          <a:xfrm>
            <a:off x="360000" y="1800000"/>
            <a:ext cx="11628452" cy="4140000"/>
          </a:xfrm>
        </p:spPr>
        <p:txBody>
          <a:bodyPr/>
          <a:lstStyle/>
          <a:p>
            <a:pPr>
              <a:spcBef>
                <a:spcPts val="798"/>
              </a:spcBef>
            </a:pPr>
            <a:r>
              <a:rPr lang="en-US" b="1" dirty="0">
                <a:latin typeface="Arial" panose="020B0604020202020204" pitchFamily="34" charset="0"/>
                <a:cs typeface="Arial" panose="020B0604020202020204" pitchFamily="34" charset="0"/>
              </a:rPr>
              <a:t>643.9 Check of phase sequence </a:t>
            </a:r>
          </a:p>
          <a:p>
            <a:pPr>
              <a:spcBef>
                <a:spcPts val="798"/>
              </a:spcBef>
            </a:pPr>
            <a:r>
              <a:rPr lang="en-US" dirty="0">
                <a:latin typeface="Arial" panose="020B0604020202020204" pitchFamily="34" charset="0"/>
                <a:cs typeface="Arial" panose="020B0604020202020204" pitchFamily="34" charset="0"/>
              </a:rPr>
              <a:t>For polyphase circuits, it shall be verified that the phase sequence is maintained at all relevant points throughout the installation.</a:t>
            </a:r>
          </a:p>
          <a:p>
            <a:pPr>
              <a:spcBef>
                <a:spcPts val="532"/>
              </a:spcBef>
            </a:pPr>
            <a:r>
              <a:rPr lang="en-US" b="1" dirty="0">
                <a:latin typeface="Arial" panose="020B0604020202020204" pitchFamily="34" charset="0"/>
                <a:cs typeface="Arial" panose="020B0604020202020204" pitchFamily="34" charset="0"/>
              </a:rPr>
              <a:t>643.10 Functional testing </a:t>
            </a:r>
          </a:p>
          <a:p>
            <a:pPr>
              <a:spcBef>
                <a:spcPts val="798"/>
              </a:spcBef>
            </a:pPr>
            <a:r>
              <a:rPr lang="en-US" dirty="0">
                <a:latin typeface="Arial" panose="020B0604020202020204" pitchFamily="34" charset="0"/>
                <a:cs typeface="Arial" panose="020B0604020202020204" pitchFamily="34" charset="0"/>
              </a:rPr>
              <a:t>Equipment shall be subjected to functional testing, as listed.</a:t>
            </a:r>
          </a:p>
          <a:p>
            <a:pPr>
              <a:spcBef>
                <a:spcPts val="532"/>
              </a:spcBef>
            </a:pPr>
            <a:r>
              <a:rPr lang="en-US" b="1" dirty="0">
                <a:latin typeface="Arial" panose="020B0604020202020204" pitchFamily="34" charset="0"/>
                <a:cs typeface="Arial" panose="020B0604020202020204" pitchFamily="34" charset="0"/>
              </a:rPr>
              <a:t>Note:</a:t>
            </a:r>
            <a:r>
              <a:rPr lang="en-US" dirty="0">
                <a:latin typeface="Arial" panose="020B0604020202020204" pitchFamily="34" charset="0"/>
                <a:cs typeface="Arial" panose="020B0604020202020204" pitchFamily="34" charset="0"/>
              </a:rPr>
              <a:t> This list is not exhaustive.</a:t>
            </a:r>
          </a:p>
          <a:p>
            <a:pPr>
              <a:spcBef>
                <a:spcPts val="399"/>
              </a:spcBef>
            </a:pPr>
            <a:r>
              <a:rPr lang="en-US" dirty="0">
                <a:latin typeface="Arial" panose="020B0604020202020204" pitchFamily="34" charset="0"/>
                <a:cs typeface="Arial" panose="020B0604020202020204" pitchFamily="34" charset="0"/>
              </a:rPr>
              <a:t>RCD and AFDD test buttons should be checked.</a:t>
            </a:r>
          </a:p>
          <a:p>
            <a:endParaRPr lang="en-GB" dirty="0"/>
          </a:p>
          <a:p>
            <a:endParaRPr lang="en-GB" dirty="0"/>
          </a:p>
        </p:txBody>
      </p:sp>
    </p:spTree>
    <p:extLst>
      <p:ext uri="{BB962C8B-B14F-4D97-AF65-F5344CB8AC3E}">
        <p14:creationId xmlns:p14="http://schemas.microsoft.com/office/powerpoint/2010/main" val="14204343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CA3398-92A2-A085-F16C-EFD61EF9A02B}"/>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3659C50-816F-8D36-4A52-40531BECA541}"/>
              </a:ext>
            </a:extLst>
          </p:cNvPr>
          <p:cNvSpPr>
            <a:spLocks noGrp="1"/>
          </p:cNvSpPr>
          <p:nvPr>
            <p:ph type="title"/>
          </p:nvPr>
        </p:nvSpPr>
        <p:spPr>
          <a:xfrm>
            <a:off x="252000" y="959222"/>
            <a:ext cx="11628452" cy="646331"/>
          </a:xfrm>
        </p:spPr>
        <p:txBody>
          <a:bodyPr/>
          <a:lstStyle/>
          <a:p>
            <a:r>
              <a:rPr lang="en-GB" dirty="0"/>
              <a:t>643.11 Verification of voltage drop</a:t>
            </a:r>
          </a:p>
        </p:txBody>
      </p:sp>
      <p:sp>
        <p:nvSpPr>
          <p:cNvPr id="6" name="Content Placeholder 5">
            <a:extLst>
              <a:ext uri="{FF2B5EF4-FFF2-40B4-BE49-F238E27FC236}">
                <a16:creationId xmlns:a16="http://schemas.microsoft.com/office/drawing/2014/main" id="{93C6A90E-266C-EE27-DF85-5D672BF2BCC5}"/>
              </a:ext>
            </a:extLst>
          </p:cNvPr>
          <p:cNvSpPr>
            <a:spLocks noGrp="1"/>
          </p:cNvSpPr>
          <p:nvPr>
            <p:ph sz="quarter" idx="10"/>
          </p:nvPr>
        </p:nvSpPr>
        <p:spPr>
          <a:xfrm>
            <a:off x="360000" y="1800000"/>
            <a:ext cx="11628452" cy="4140000"/>
          </a:xfrm>
        </p:spPr>
        <p:txBody>
          <a:bodyPr/>
          <a:lstStyle/>
          <a:p>
            <a:pPr>
              <a:spcBef>
                <a:spcPts val="798"/>
              </a:spcBef>
            </a:pPr>
            <a:r>
              <a:rPr lang="en-US" dirty="0">
                <a:cs typeface="Arial"/>
              </a:rPr>
              <a:t>Where required to verify compliance with Chapter 52, the voltage drop shall be evaluated by measurement or by calculation.</a:t>
            </a:r>
          </a:p>
          <a:p>
            <a:pPr>
              <a:spcBef>
                <a:spcPts val="798"/>
              </a:spcBef>
            </a:pPr>
            <a:r>
              <a:rPr lang="en-US" b="1" dirty="0">
                <a:latin typeface="Arial" panose="020B0604020202020204" pitchFamily="34" charset="0"/>
                <a:cs typeface="Arial" panose="020B0604020202020204" pitchFamily="34" charset="0"/>
              </a:rPr>
              <a:t>Note:</a:t>
            </a:r>
            <a:r>
              <a:rPr lang="en-US" dirty="0">
                <a:latin typeface="Arial" panose="020B0604020202020204" pitchFamily="34" charset="0"/>
                <a:cs typeface="Arial" panose="020B0604020202020204" pitchFamily="34" charset="0"/>
              </a:rPr>
              <a:t> Verification of voltage drop is not normally required during initial verification.</a:t>
            </a:r>
          </a:p>
          <a:p>
            <a:endParaRPr lang="en-GB" dirty="0"/>
          </a:p>
          <a:p>
            <a:endParaRPr lang="en-GB" dirty="0"/>
          </a:p>
        </p:txBody>
      </p:sp>
    </p:spTree>
    <p:extLst>
      <p:ext uri="{BB962C8B-B14F-4D97-AF65-F5344CB8AC3E}">
        <p14:creationId xmlns:p14="http://schemas.microsoft.com/office/powerpoint/2010/main" val="33916841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24C71D-90A8-FF0D-586D-54849804EAE8}"/>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0806D015-46F3-7B27-C811-2D4494164A4C}"/>
              </a:ext>
            </a:extLst>
          </p:cNvPr>
          <p:cNvSpPr>
            <a:spLocks noGrp="1"/>
          </p:cNvSpPr>
          <p:nvPr>
            <p:ph type="title"/>
          </p:nvPr>
        </p:nvSpPr>
        <p:spPr>
          <a:xfrm>
            <a:off x="252000" y="959222"/>
            <a:ext cx="11628452" cy="646331"/>
          </a:xfrm>
        </p:spPr>
        <p:txBody>
          <a:bodyPr/>
          <a:lstStyle/>
          <a:p>
            <a:r>
              <a:rPr lang="en-GB" dirty="0"/>
              <a:t>644 Certification for initial verification </a:t>
            </a:r>
          </a:p>
        </p:txBody>
      </p:sp>
      <p:sp>
        <p:nvSpPr>
          <p:cNvPr id="6" name="Content Placeholder 5">
            <a:extLst>
              <a:ext uri="{FF2B5EF4-FFF2-40B4-BE49-F238E27FC236}">
                <a16:creationId xmlns:a16="http://schemas.microsoft.com/office/drawing/2014/main" id="{A297C2E7-F79C-8DC6-D32A-4146170A0C45}"/>
              </a:ext>
            </a:extLst>
          </p:cNvPr>
          <p:cNvSpPr>
            <a:spLocks noGrp="1"/>
          </p:cNvSpPr>
          <p:nvPr>
            <p:ph sz="quarter" idx="10"/>
          </p:nvPr>
        </p:nvSpPr>
        <p:spPr>
          <a:xfrm>
            <a:off x="360000" y="1800000"/>
            <a:ext cx="11628452" cy="4140000"/>
          </a:xfrm>
        </p:spPr>
        <p:txBody>
          <a:bodyPr/>
          <a:lstStyle/>
          <a:p>
            <a:pPr>
              <a:spcBef>
                <a:spcPts val="798"/>
              </a:spcBef>
            </a:pPr>
            <a:r>
              <a:rPr lang="en-US" b="1" dirty="0">
                <a:latin typeface="Arial" panose="020B0604020202020204" pitchFamily="34" charset="0"/>
                <a:cs typeface="Arial" panose="020B0604020202020204" pitchFamily="34" charset="0"/>
              </a:rPr>
              <a:t>644.1 </a:t>
            </a:r>
            <a:r>
              <a:rPr lang="en-US" dirty="0">
                <a:latin typeface="Arial" panose="020B0604020202020204" pitchFamily="34" charset="0"/>
                <a:cs typeface="Arial" panose="020B0604020202020204" pitchFamily="34" charset="0"/>
              </a:rPr>
              <a:t>Except where Regulation 644.4.201 applies (minor works), upon completion of the verification of a new installation or an addition or alteration to an existing installation, including the replacement of a distribution board or consumer unit, an Electrical Installation Certificate based on the model given in Appendix 6 shall be issued to the person ordering the work.</a:t>
            </a:r>
          </a:p>
          <a:p>
            <a:pPr>
              <a:spcBef>
                <a:spcPts val="798"/>
              </a:spcBef>
            </a:pPr>
            <a:r>
              <a:rPr lang="en-US" b="1" dirty="0">
                <a:latin typeface="Arial" panose="020B0604020202020204" pitchFamily="34" charset="0"/>
                <a:cs typeface="Arial" panose="020B0604020202020204" pitchFamily="34" charset="0"/>
              </a:rPr>
              <a:t>644.1.1 </a:t>
            </a:r>
            <a:r>
              <a:rPr lang="en-US" dirty="0">
                <a:latin typeface="Arial" panose="020B0604020202020204" pitchFamily="34" charset="0"/>
                <a:cs typeface="Arial" panose="020B0604020202020204" pitchFamily="34" charset="0"/>
              </a:rPr>
              <a:t>For a new installation, any defect or omission revealed during the inspection and testing shall be </a:t>
            </a:r>
            <a:r>
              <a:rPr lang="en-US" dirty="0">
                <a:solidFill>
                  <a:srgbClr val="170030"/>
                </a:solidFill>
                <a:latin typeface="Arial" panose="020B0604020202020204" pitchFamily="34" charset="0"/>
                <a:cs typeface="Arial" panose="020B0604020202020204" pitchFamily="34" charset="0"/>
              </a:rPr>
              <a:t>corrected before the certificate is issued. </a:t>
            </a:r>
          </a:p>
          <a:p>
            <a:endParaRPr lang="en-GB" dirty="0"/>
          </a:p>
          <a:p>
            <a:endParaRPr lang="en-GB" dirty="0"/>
          </a:p>
        </p:txBody>
      </p:sp>
    </p:spTree>
    <p:extLst>
      <p:ext uri="{BB962C8B-B14F-4D97-AF65-F5344CB8AC3E}">
        <p14:creationId xmlns:p14="http://schemas.microsoft.com/office/powerpoint/2010/main" val="15778484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986A98-2C5D-355E-3B0A-4E8EAE350EF6}"/>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9B09EE77-D378-A209-2692-A998D130299E}"/>
              </a:ext>
            </a:extLst>
          </p:cNvPr>
          <p:cNvSpPr>
            <a:spLocks noGrp="1"/>
          </p:cNvSpPr>
          <p:nvPr>
            <p:ph type="title"/>
          </p:nvPr>
        </p:nvSpPr>
        <p:spPr>
          <a:xfrm>
            <a:off x="252000" y="959222"/>
            <a:ext cx="11628452" cy="646331"/>
          </a:xfrm>
        </p:spPr>
        <p:txBody>
          <a:bodyPr/>
          <a:lstStyle/>
          <a:p>
            <a:r>
              <a:rPr lang="en-GB" dirty="0"/>
              <a:t>644.1.2</a:t>
            </a:r>
          </a:p>
        </p:txBody>
      </p:sp>
      <p:sp>
        <p:nvSpPr>
          <p:cNvPr id="6" name="Content Placeholder 5">
            <a:extLst>
              <a:ext uri="{FF2B5EF4-FFF2-40B4-BE49-F238E27FC236}">
                <a16:creationId xmlns:a16="http://schemas.microsoft.com/office/drawing/2014/main" id="{D38D7824-9019-FF5B-E18A-FB16A4E4D36E}"/>
              </a:ext>
            </a:extLst>
          </p:cNvPr>
          <p:cNvSpPr>
            <a:spLocks noGrp="1"/>
          </p:cNvSpPr>
          <p:nvPr>
            <p:ph sz="quarter" idx="10"/>
          </p:nvPr>
        </p:nvSpPr>
        <p:spPr>
          <a:xfrm>
            <a:off x="360000" y="1800000"/>
            <a:ext cx="11628452" cy="4140000"/>
          </a:xfrm>
        </p:spPr>
        <p:txBody>
          <a:bodyPr/>
          <a:lstStyle/>
          <a:p>
            <a:pPr>
              <a:spcBef>
                <a:spcPts val="997"/>
              </a:spcBef>
              <a:defRPr/>
            </a:pPr>
            <a:r>
              <a:rPr lang="en-US" altLang="en-US" dirty="0">
                <a:ea typeface="Enginuity"/>
                <a:cs typeface="Arial"/>
              </a:rPr>
              <a:t>For an addition and/or alteration to an existing installation, any defect or </a:t>
            </a:r>
            <a:r>
              <a:rPr lang="en-US" altLang="en-US" dirty="0">
                <a:latin typeface="Arial" panose="020B0604020202020204" pitchFamily="34" charset="0"/>
                <a:ea typeface="Enginuity"/>
                <a:cs typeface="Arial" panose="020B0604020202020204" pitchFamily="34" charset="0"/>
              </a:rPr>
              <a:t>omission that will affect the safety of the addition or alteration that is revealed during inspection and testing shall be corrected before the Certificate is issued. </a:t>
            </a:r>
          </a:p>
          <a:p>
            <a:pPr>
              <a:spcBef>
                <a:spcPts val="997"/>
              </a:spcBef>
              <a:defRPr/>
            </a:pPr>
            <a:r>
              <a:rPr lang="en-US" altLang="en-US" b="1" dirty="0">
                <a:latin typeface="Arial" panose="020B0604020202020204" pitchFamily="34" charset="0"/>
                <a:ea typeface="Enginuity"/>
                <a:cs typeface="Arial" panose="020B0604020202020204" pitchFamily="34" charset="0"/>
              </a:rPr>
              <a:t>Note:</a:t>
            </a:r>
            <a:r>
              <a:rPr lang="en-US" altLang="en-US" dirty="0">
                <a:latin typeface="Arial" panose="020B0604020202020204" pitchFamily="34" charset="0"/>
                <a:ea typeface="Enginuity"/>
                <a:cs typeface="Arial" panose="020B0604020202020204" pitchFamily="34" charset="0"/>
              </a:rPr>
              <a:t> See Regulation </a:t>
            </a:r>
            <a:r>
              <a:rPr lang="en-US" altLang="en-US" b="1" dirty="0">
                <a:latin typeface="Arial" panose="020B0604020202020204" pitchFamily="34" charset="0"/>
                <a:ea typeface="Enginuity"/>
                <a:cs typeface="Arial" panose="020B0604020202020204" pitchFamily="34" charset="0"/>
              </a:rPr>
              <a:t>132.16</a:t>
            </a:r>
            <a:r>
              <a:rPr lang="en-US" altLang="en-US" dirty="0">
                <a:latin typeface="Arial" panose="020B0604020202020204" pitchFamily="34" charset="0"/>
                <a:ea typeface="Enginuity"/>
                <a:cs typeface="Arial" panose="020B0604020202020204" pitchFamily="34" charset="0"/>
              </a:rPr>
              <a:t>.</a:t>
            </a:r>
          </a:p>
          <a:p>
            <a:pPr>
              <a:spcBef>
                <a:spcPts val="997"/>
              </a:spcBef>
              <a:defRPr/>
            </a:pPr>
            <a:r>
              <a:rPr lang="en-US" altLang="en-US" dirty="0">
                <a:latin typeface="Arial" panose="020B0604020202020204" pitchFamily="34" charset="0"/>
                <a:ea typeface="Enginuity"/>
                <a:cs typeface="Arial" panose="020B0604020202020204" pitchFamily="34" charset="0"/>
              </a:rPr>
              <a:t>The person responsible for the new work, or a person </a:t>
            </a:r>
            <a:r>
              <a:rPr lang="en-US" altLang="en-US" dirty="0" err="1">
                <a:latin typeface="Arial" panose="020B0604020202020204" pitchFamily="34" charset="0"/>
                <a:ea typeface="Enginuity"/>
                <a:cs typeface="Arial" panose="020B0604020202020204" pitchFamily="34" charset="0"/>
              </a:rPr>
              <a:t>authorised</a:t>
            </a:r>
            <a:r>
              <a:rPr lang="en-US" altLang="en-US" dirty="0">
                <a:latin typeface="Arial" panose="020B0604020202020204" pitchFamily="34" charset="0"/>
                <a:ea typeface="Enginuity"/>
                <a:cs typeface="Arial" panose="020B0604020202020204" pitchFamily="34" charset="0"/>
              </a:rPr>
              <a:t> to act on their behalf, shall record on the Electrical Installation Certificate or the Minor Electrical Installation Works Certificate any defects found, so far as is reasonably practicable, in the existing installation.</a:t>
            </a:r>
          </a:p>
          <a:p>
            <a:endParaRPr lang="en-GB" dirty="0"/>
          </a:p>
          <a:p>
            <a:endParaRPr lang="en-GB" dirty="0"/>
          </a:p>
        </p:txBody>
      </p:sp>
    </p:spTree>
    <p:extLst>
      <p:ext uri="{BB962C8B-B14F-4D97-AF65-F5344CB8AC3E}">
        <p14:creationId xmlns:p14="http://schemas.microsoft.com/office/powerpoint/2010/main" val="31278408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FFB772F-E825-9D87-9E8B-D04BC8A5280C}"/>
              </a:ext>
            </a:extLst>
          </p:cNvPr>
          <p:cNvSpPr>
            <a:spLocks noGrp="1"/>
          </p:cNvSpPr>
          <p:nvPr>
            <p:ph type="title"/>
          </p:nvPr>
        </p:nvSpPr>
        <p:spPr>
          <a:xfrm>
            <a:off x="252000" y="959222"/>
            <a:ext cx="11628452" cy="646331"/>
          </a:xfrm>
        </p:spPr>
        <p:txBody>
          <a:bodyPr/>
          <a:lstStyle/>
          <a:p>
            <a:r>
              <a:rPr lang="en-GB" dirty="0"/>
              <a:t>Introduction</a:t>
            </a:r>
          </a:p>
        </p:txBody>
      </p:sp>
      <p:sp>
        <p:nvSpPr>
          <p:cNvPr id="4" name="Content Placeholder 3">
            <a:extLst>
              <a:ext uri="{FF2B5EF4-FFF2-40B4-BE49-F238E27FC236}">
                <a16:creationId xmlns:a16="http://schemas.microsoft.com/office/drawing/2014/main" id="{183CA12B-98D8-441B-A2DE-6FF2B2597824}"/>
              </a:ext>
            </a:extLst>
          </p:cNvPr>
          <p:cNvSpPr>
            <a:spLocks noGrp="1"/>
          </p:cNvSpPr>
          <p:nvPr>
            <p:ph sz="quarter" idx="10"/>
          </p:nvPr>
        </p:nvSpPr>
        <p:spPr/>
        <p:txBody>
          <a:bodyPr/>
          <a:lstStyle/>
          <a:p>
            <a:r>
              <a:rPr lang="en-GB" b="0" i="0" dirty="0">
                <a:solidFill>
                  <a:srgbClr val="111111"/>
                </a:solidFill>
                <a:effectLst/>
                <a:latin typeface="Arial" panose="020B0604020202020204" pitchFamily="34" charset="0"/>
                <a:cs typeface="Arial" panose="020B0604020202020204" pitchFamily="34" charset="0"/>
              </a:rPr>
              <a:t>Which comes first during initial verification: inspection or testing?</a:t>
            </a:r>
            <a:endParaRPr lang="en-GB" dirty="0"/>
          </a:p>
        </p:txBody>
      </p:sp>
    </p:spTree>
    <p:extLst>
      <p:ext uri="{BB962C8B-B14F-4D97-AF65-F5344CB8AC3E}">
        <p14:creationId xmlns:p14="http://schemas.microsoft.com/office/powerpoint/2010/main" val="28084807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FEDF2A-2A01-76D0-D4F7-8E49C73E8D94}"/>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85091B8B-BE9E-967A-516F-C0FF2948F999}"/>
              </a:ext>
            </a:extLst>
          </p:cNvPr>
          <p:cNvSpPr>
            <a:spLocks noGrp="1"/>
          </p:cNvSpPr>
          <p:nvPr>
            <p:ph type="title"/>
          </p:nvPr>
        </p:nvSpPr>
        <p:spPr>
          <a:xfrm>
            <a:off x="252000" y="959222"/>
            <a:ext cx="11628452" cy="646331"/>
          </a:xfrm>
        </p:spPr>
        <p:txBody>
          <a:bodyPr/>
          <a:lstStyle/>
          <a:p>
            <a:r>
              <a:rPr lang="en-GB" dirty="0"/>
              <a:t>644</a:t>
            </a:r>
          </a:p>
        </p:txBody>
      </p:sp>
      <p:sp>
        <p:nvSpPr>
          <p:cNvPr id="6" name="Content Placeholder 5">
            <a:extLst>
              <a:ext uri="{FF2B5EF4-FFF2-40B4-BE49-F238E27FC236}">
                <a16:creationId xmlns:a16="http://schemas.microsoft.com/office/drawing/2014/main" id="{BCF84F4A-2251-5DB5-C9C3-C641CCA9E878}"/>
              </a:ext>
            </a:extLst>
          </p:cNvPr>
          <p:cNvSpPr>
            <a:spLocks noGrp="1"/>
          </p:cNvSpPr>
          <p:nvPr>
            <p:ph sz="quarter" idx="10"/>
          </p:nvPr>
        </p:nvSpPr>
        <p:spPr>
          <a:xfrm>
            <a:off x="360000" y="1800000"/>
            <a:ext cx="11628452" cy="4140000"/>
          </a:xfrm>
        </p:spPr>
        <p:txBody>
          <a:bodyPr/>
          <a:lstStyle/>
          <a:p>
            <a:pPr>
              <a:spcBef>
                <a:spcPts val="798"/>
              </a:spcBef>
            </a:pPr>
            <a:r>
              <a:rPr lang="en-US" b="1" dirty="0">
                <a:latin typeface="Arial" panose="020B0604020202020204" pitchFamily="34" charset="0"/>
                <a:cs typeface="Arial" panose="020B0604020202020204" pitchFamily="34" charset="0"/>
              </a:rPr>
              <a:t>644.4.201</a:t>
            </a:r>
            <a:r>
              <a:rPr lang="en-US" dirty="0">
                <a:latin typeface="Arial" panose="020B0604020202020204" pitchFamily="34" charset="0"/>
                <a:cs typeface="Arial" panose="020B0604020202020204" pitchFamily="34" charset="0"/>
              </a:rPr>
              <a:t> Where electrical installation work does not include the provision of a new circuit or replacement of a distribution board or consumer unit, a Minor Electrical Installation Works Certificate, based on the model given in Appendix 6, may be provided for each circuit that has been added to or altered as an alternative to an Electrical Installation Certificate. </a:t>
            </a:r>
          </a:p>
          <a:p>
            <a:pPr>
              <a:spcBef>
                <a:spcPts val="798"/>
              </a:spcBef>
            </a:pPr>
            <a:r>
              <a:rPr lang="en-US" b="1" dirty="0">
                <a:latin typeface="Arial" panose="020B0604020202020204" pitchFamily="34" charset="0"/>
                <a:cs typeface="Arial" panose="020B0604020202020204" pitchFamily="34" charset="0"/>
              </a:rPr>
              <a:t>644.5</a:t>
            </a:r>
            <a:r>
              <a:rPr lang="en-US" dirty="0">
                <a:latin typeface="Arial" panose="020B0604020202020204" pitchFamily="34" charset="0"/>
                <a:cs typeface="Arial" panose="020B0604020202020204" pitchFamily="34" charset="0"/>
              </a:rPr>
              <a:t> Electrical Installation Certificates and Minor Electrical Installation Works Certificates shall be compiled and signed or otherwise authenticated by one or more skilled persons, competent to verify that the requirements of BS 7671 have been met.</a:t>
            </a:r>
          </a:p>
          <a:p>
            <a:endParaRPr lang="en-GB" dirty="0"/>
          </a:p>
          <a:p>
            <a:endParaRPr lang="en-GB" dirty="0"/>
          </a:p>
        </p:txBody>
      </p:sp>
    </p:spTree>
    <p:extLst>
      <p:ext uri="{BB962C8B-B14F-4D97-AF65-F5344CB8AC3E}">
        <p14:creationId xmlns:p14="http://schemas.microsoft.com/office/powerpoint/2010/main" val="17290308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A79E6B-7BFD-1B37-F761-B6E55E09E512}"/>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855D3E14-4641-1EDB-46CD-6B98E7F695C0}"/>
              </a:ext>
            </a:extLst>
          </p:cNvPr>
          <p:cNvSpPr>
            <a:spLocks noGrp="1"/>
          </p:cNvSpPr>
          <p:nvPr>
            <p:ph type="title"/>
          </p:nvPr>
        </p:nvSpPr>
        <p:spPr>
          <a:xfrm>
            <a:off x="252000" y="959222"/>
            <a:ext cx="11628452" cy="646331"/>
          </a:xfrm>
        </p:spPr>
        <p:txBody>
          <a:bodyPr/>
          <a:lstStyle/>
          <a:p>
            <a:r>
              <a:rPr lang="en-GB" dirty="0"/>
              <a:t>Chapter 65: Periodic inspection and testing</a:t>
            </a:r>
          </a:p>
        </p:txBody>
      </p:sp>
      <p:sp>
        <p:nvSpPr>
          <p:cNvPr id="6" name="Content Placeholder 5">
            <a:extLst>
              <a:ext uri="{FF2B5EF4-FFF2-40B4-BE49-F238E27FC236}">
                <a16:creationId xmlns:a16="http://schemas.microsoft.com/office/drawing/2014/main" id="{283B8B86-C54A-F828-0121-F89585A88421}"/>
              </a:ext>
            </a:extLst>
          </p:cNvPr>
          <p:cNvSpPr>
            <a:spLocks noGrp="1"/>
          </p:cNvSpPr>
          <p:nvPr>
            <p:ph sz="quarter" idx="10"/>
          </p:nvPr>
        </p:nvSpPr>
        <p:spPr>
          <a:xfrm>
            <a:off x="360000" y="1800000"/>
            <a:ext cx="11628452" cy="4140000"/>
          </a:xfrm>
        </p:spPr>
        <p:txBody>
          <a:bodyPr/>
          <a:lstStyle/>
          <a:p>
            <a:pPr>
              <a:spcBef>
                <a:spcPts val="798"/>
              </a:spcBef>
            </a:pPr>
            <a:r>
              <a:rPr lang="en-US" sz="2800" b="1" dirty="0">
                <a:latin typeface="Arial" panose="020B0604020202020204" pitchFamily="34" charset="0"/>
                <a:cs typeface="Arial" panose="020B0604020202020204" pitchFamily="34" charset="0"/>
              </a:rPr>
              <a:t>651 General</a:t>
            </a:r>
            <a:endParaRPr lang="en-US" b="1" dirty="0">
              <a:latin typeface="Arial" panose="020B0604020202020204" pitchFamily="34" charset="0"/>
              <a:cs typeface="Arial" panose="020B0604020202020204" pitchFamily="34" charset="0"/>
            </a:endParaRPr>
          </a:p>
          <a:p>
            <a:pPr>
              <a:spcBef>
                <a:spcPts val="798"/>
              </a:spcBef>
            </a:pPr>
            <a:r>
              <a:rPr lang="en-US" b="1" dirty="0">
                <a:latin typeface="Arial" panose="020B0604020202020204" pitchFamily="34" charset="0"/>
                <a:cs typeface="Arial" panose="020B0604020202020204" pitchFamily="34" charset="0"/>
              </a:rPr>
              <a:t>651.1</a:t>
            </a:r>
            <a:r>
              <a:rPr lang="en-US" dirty="0">
                <a:latin typeface="Arial" panose="020B0604020202020204" pitchFamily="34" charset="0"/>
                <a:cs typeface="Arial" panose="020B0604020202020204" pitchFamily="34" charset="0"/>
              </a:rPr>
              <a:t> Where required, periodic inspection and testing of every electrical installation shall be carried out in accordance with Regulations </a:t>
            </a:r>
            <a:r>
              <a:rPr lang="en-US" b="1" dirty="0">
                <a:latin typeface="Arial" panose="020B0604020202020204" pitchFamily="34" charset="0"/>
                <a:cs typeface="Arial" panose="020B0604020202020204" pitchFamily="34" charset="0"/>
              </a:rPr>
              <a:t>651.2</a:t>
            </a:r>
            <a:r>
              <a:rPr lang="en-US" dirty="0">
                <a:latin typeface="Arial" panose="020B0604020202020204" pitchFamily="34" charset="0"/>
                <a:cs typeface="Arial" panose="020B0604020202020204" pitchFamily="34" charset="0"/>
              </a:rPr>
              <a:t> to </a:t>
            </a:r>
            <a:r>
              <a:rPr lang="en-US" b="1" dirty="0">
                <a:latin typeface="Arial" panose="020B0604020202020204" pitchFamily="34" charset="0"/>
                <a:cs typeface="Arial" panose="020B0604020202020204" pitchFamily="34" charset="0"/>
              </a:rPr>
              <a:t>651.5</a:t>
            </a:r>
            <a:r>
              <a:rPr lang="en-US" dirty="0">
                <a:latin typeface="Arial" panose="020B0604020202020204" pitchFamily="34" charset="0"/>
                <a:cs typeface="Arial" panose="020B0604020202020204" pitchFamily="34" charset="0"/>
              </a:rPr>
              <a:t> in order to determine, so far as is reasonably practicable, whether the installation is in a satisfactory condition for continued service.</a:t>
            </a:r>
          </a:p>
          <a:p>
            <a:endParaRPr lang="en-GB" dirty="0"/>
          </a:p>
          <a:p>
            <a:endParaRPr lang="en-GB" dirty="0"/>
          </a:p>
        </p:txBody>
      </p:sp>
    </p:spTree>
    <p:extLst>
      <p:ext uri="{BB962C8B-B14F-4D97-AF65-F5344CB8AC3E}">
        <p14:creationId xmlns:p14="http://schemas.microsoft.com/office/powerpoint/2010/main" val="161463692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9898F1-1617-9BA8-92BD-93C2FD7D9374}"/>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9B7F0979-21A3-8E6E-D251-EEEA0E00A3B7}"/>
              </a:ext>
            </a:extLst>
          </p:cNvPr>
          <p:cNvSpPr>
            <a:spLocks noGrp="1"/>
          </p:cNvSpPr>
          <p:nvPr>
            <p:ph type="title"/>
          </p:nvPr>
        </p:nvSpPr>
        <p:spPr>
          <a:xfrm>
            <a:off x="252000" y="959222"/>
            <a:ext cx="11628452" cy="646331"/>
          </a:xfrm>
        </p:spPr>
        <p:txBody>
          <a:bodyPr/>
          <a:lstStyle/>
          <a:p>
            <a:r>
              <a:rPr lang="en-GB" dirty="0"/>
              <a:t>651.2</a:t>
            </a:r>
          </a:p>
        </p:txBody>
      </p:sp>
      <p:sp>
        <p:nvSpPr>
          <p:cNvPr id="6" name="Content Placeholder 5">
            <a:extLst>
              <a:ext uri="{FF2B5EF4-FFF2-40B4-BE49-F238E27FC236}">
                <a16:creationId xmlns:a16="http://schemas.microsoft.com/office/drawing/2014/main" id="{43AC427D-B29D-4996-0555-95A2A2BB5B6F}"/>
              </a:ext>
            </a:extLst>
          </p:cNvPr>
          <p:cNvSpPr>
            <a:spLocks noGrp="1"/>
          </p:cNvSpPr>
          <p:nvPr>
            <p:ph sz="quarter" idx="10"/>
          </p:nvPr>
        </p:nvSpPr>
        <p:spPr>
          <a:xfrm>
            <a:off x="360000" y="1800000"/>
            <a:ext cx="11628452" cy="4140000"/>
          </a:xfrm>
        </p:spPr>
        <p:txBody>
          <a:bodyPr/>
          <a:lstStyle/>
          <a:p>
            <a:pPr>
              <a:spcBef>
                <a:spcPts val="798"/>
              </a:spcBef>
            </a:pPr>
            <a:r>
              <a:rPr lang="en-US" dirty="0">
                <a:latin typeface="Arial" panose="020B0604020202020204" pitchFamily="34" charset="0"/>
                <a:cs typeface="Arial" panose="020B0604020202020204" pitchFamily="34" charset="0"/>
              </a:rPr>
              <a:t>Periodic inspection shall be carried out without dismantling, or with partial dismantling, as required, supplemented by appropriate tests and measurements from Chapter 64, to provide for:</a:t>
            </a:r>
          </a:p>
          <a:p>
            <a:pPr marL="342900" indent="-342900">
              <a:spcAft>
                <a:spcPts val="0"/>
              </a:spcAft>
              <a:buClr>
                <a:srgbClr val="000000"/>
              </a:buClr>
              <a:buFont typeface="Arial" panose="020B0604020202020204" pitchFamily="34" charset="0"/>
              <a:buChar char="•"/>
            </a:pPr>
            <a:r>
              <a:rPr lang="en-US" dirty="0">
                <a:latin typeface="Arial" panose="020B0604020202020204" pitchFamily="34" charset="0"/>
                <a:cs typeface="Arial" panose="020B0604020202020204" pitchFamily="34" charset="0"/>
              </a:rPr>
              <a:t>the safety of persons and livestock against the effects of electric shock and burns</a:t>
            </a:r>
          </a:p>
          <a:p>
            <a:pPr marL="342900" indent="-342900">
              <a:spcAft>
                <a:spcPts val="0"/>
              </a:spcAft>
              <a:buClr>
                <a:srgbClr val="000000"/>
              </a:buClr>
              <a:buFont typeface="Arial" panose="020B0604020202020204" pitchFamily="34" charset="0"/>
              <a:buChar char="•"/>
            </a:pPr>
            <a:r>
              <a:rPr lang="en-US" dirty="0">
                <a:latin typeface="Arial" panose="020B0604020202020204" pitchFamily="34" charset="0"/>
                <a:cs typeface="Arial" panose="020B0604020202020204" pitchFamily="34" charset="0"/>
              </a:rPr>
              <a:t>protection against damage to property by fire and heat arising from an electrical installation defect</a:t>
            </a:r>
          </a:p>
          <a:p>
            <a:pPr marL="342900" indent="-342900">
              <a:spcAft>
                <a:spcPts val="0"/>
              </a:spcAft>
              <a:buClr>
                <a:srgbClr val="000000"/>
              </a:buClr>
              <a:buFont typeface="Arial" panose="020B0604020202020204" pitchFamily="34" charset="0"/>
              <a:buChar char="•"/>
            </a:pPr>
            <a:r>
              <a:rPr lang="en-US" dirty="0">
                <a:latin typeface="Arial" panose="020B0604020202020204" pitchFamily="34" charset="0"/>
                <a:cs typeface="Arial" panose="020B0604020202020204" pitchFamily="34" charset="0"/>
              </a:rPr>
              <a:t>confirmation of correct rating and setting of protective devices required by Chapter 41</a:t>
            </a:r>
          </a:p>
          <a:p>
            <a:pPr marL="342900" indent="-342900">
              <a:spcAft>
                <a:spcPts val="0"/>
              </a:spcAft>
              <a:buClr>
                <a:srgbClr val="000000"/>
              </a:buClr>
              <a:buFont typeface="Arial" panose="020B0604020202020204" pitchFamily="34" charset="0"/>
              <a:buChar char="•"/>
            </a:pPr>
            <a:r>
              <a:rPr lang="en-US" dirty="0">
                <a:latin typeface="Arial" panose="020B0604020202020204" pitchFamily="34" charset="0"/>
                <a:cs typeface="Arial" panose="020B0604020202020204" pitchFamily="34" charset="0"/>
              </a:rPr>
              <a:t>confirmation of correct rating and setting of monitoring devices (continued on next slide)</a:t>
            </a:r>
          </a:p>
          <a:p>
            <a:endParaRPr lang="en-GB" dirty="0"/>
          </a:p>
          <a:p>
            <a:endParaRPr lang="en-GB" dirty="0"/>
          </a:p>
        </p:txBody>
      </p:sp>
    </p:spTree>
    <p:extLst>
      <p:ext uri="{BB962C8B-B14F-4D97-AF65-F5344CB8AC3E}">
        <p14:creationId xmlns:p14="http://schemas.microsoft.com/office/powerpoint/2010/main" val="221648290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80DA71-EE77-F78A-E139-B2934B05FE73}"/>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6CAEB382-0DF4-8AA6-FF79-D9C973B4ECF6}"/>
              </a:ext>
            </a:extLst>
          </p:cNvPr>
          <p:cNvSpPr>
            <a:spLocks noGrp="1"/>
          </p:cNvSpPr>
          <p:nvPr>
            <p:ph type="title"/>
          </p:nvPr>
        </p:nvSpPr>
        <p:spPr>
          <a:xfrm>
            <a:off x="252000" y="959222"/>
            <a:ext cx="11628452" cy="646331"/>
          </a:xfrm>
        </p:spPr>
        <p:txBody>
          <a:bodyPr/>
          <a:lstStyle/>
          <a:p>
            <a:r>
              <a:rPr lang="en-GB" dirty="0"/>
              <a:t>651.2 continued</a:t>
            </a:r>
          </a:p>
        </p:txBody>
      </p:sp>
      <p:sp>
        <p:nvSpPr>
          <p:cNvPr id="6" name="Content Placeholder 5">
            <a:extLst>
              <a:ext uri="{FF2B5EF4-FFF2-40B4-BE49-F238E27FC236}">
                <a16:creationId xmlns:a16="http://schemas.microsoft.com/office/drawing/2014/main" id="{90A03415-EE14-AA15-BEE0-43F8630F19CB}"/>
              </a:ext>
            </a:extLst>
          </p:cNvPr>
          <p:cNvSpPr>
            <a:spLocks noGrp="1"/>
          </p:cNvSpPr>
          <p:nvPr>
            <p:ph sz="quarter" idx="10"/>
          </p:nvPr>
        </p:nvSpPr>
        <p:spPr>
          <a:xfrm>
            <a:off x="360000" y="1800000"/>
            <a:ext cx="11628452" cy="4140000"/>
          </a:xfrm>
        </p:spPr>
        <p:txBody>
          <a:bodyPr/>
          <a:lstStyle/>
          <a:p>
            <a:pPr marL="342900" indent="-342900">
              <a:spcAft>
                <a:spcPts val="0"/>
              </a:spcAft>
              <a:buClr>
                <a:srgbClr val="000000"/>
              </a:buClr>
              <a:buFont typeface="Arial" panose="020B0604020202020204" pitchFamily="34" charset="0"/>
              <a:buChar char="•"/>
            </a:pPr>
            <a:r>
              <a:rPr lang="en-US" dirty="0">
                <a:latin typeface="Arial" panose="020B0604020202020204" pitchFamily="34" charset="0"/>
                <a:cs typeface="Arial" panose="020B0604020202020204" pitchFamily="34" charset="0"/>
              </a:rPr>
              <a:t>confirmation that the installation is not damaged or deteriorated so as to impair safety</a:t>
            </a:r>
          </a:p>
          <a:p>
            <a:pPr marL="342900" indent="-342900">
              <a:spcAft>
                <a:spcPts val="0"/>
              </a:spcAft>
              <a:buClr>
                <a:srgbClr val="000000"/>
              </a:buClr>
              <a:buFont typeface="Arial" panose="020B0604020202020204" pitchFamily="34" charset="0"/>
              <a:buChar char="•"/>
            </a:pPr>
            <a:r>
              <a:rPr lang="en-US" dirty="0">
                <a:latin typeface="Arial" panose="020B0604020202020204" pitchFamily="34" charset="0"/>
                <a:cs typeface="Arial" panose="020B0604020202020204" pitchFamily="34" charset="0"/>
              </a:rPr>
              <a:t>the identification of installation defects and non-compliances with the requirements of the relevant parts of BS 7671, that may give rise to danger.</a:t>
            </a:r>
          </a:p>
          <a:p>
            <a:pPr marL="342900" indent="-342900">
              <a:spcAft>
                <a:spcPts val="0"/>
              </a:spcAft>
              <a:buClr>
                <a:srgbClr val="000000"/>
              </a:buClr>
              <a:buFont typeface="Arial" panose="020B0604020202020204" pitchFamily="34" charset="0"/>
              <a:buChar char="•"/>
            </a:pPr>
            <a:endParaRPr lang="en-US" dirty="0">
              <a:latin typeface="Arial" panose="020B0604020202020204" pitchFamily="34" charset="0"/>
              <a:cs typeface="Arial" panose="020B0604020202020204" pitchFamily="34" charset="0"/>
            </a:endParaRPr>
          </a:p>
          <a:p>
            <a:r>
              <a:rPr lang="en-GB" b="1" dirty="0"/>
              <a:t>Note 1: </a:t>
            </a:r>
            <a:r>
              <a:rPr lang="en-GB" dirty="0"/>
              <a:t>A generic list of examples of items requiring inspection is given in Appendix 6.</a:t>
            </a:r>
          </a:p>
          <a:p>
            <a:r>
              <a:rPr lang="en-GB" b="1" dirty="0"/>
              <a:t>Note 2: </a:t>
            </a:r>
            <a:r>
              <a:rPr lang="en-GB" dirty="0"/>
              <a:t>Existing installations may have been designed and installed to conform to previous editions of BS 7671, applicable at the time of their design and erection. This does not necessarily mean that they are unsafe.</a:t>
            </a:r>
          </a:p>
          <a:p>
            <a:endParaRPr lang="en-GB" dirty="0"/>
          </a:p>
          <a:p>
            <a:endParaRPr lang="en-GB" dirty="0"/>
          </a:p>
          <a:p>
            <a:endParaRPr lang="en-GB" dirty="0"/>
          </a:p>
        </p:txBody>
      </p:sp>
    </p:spTree>
    <p:extLst>
      <p:ext uri="{BB962C8B-B14F-4D97-AF65-F5344CB8AC3E}">
        <p14:creationId xmlns:p14="http://schemas.microsoft.com/office/powerpoint/2010/main" val="293759607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452D98-03B9-ABB4-9851-B330891D1F75}"/>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490422C7-C3A8-E253-AF02-F545F6BE2DE4}"/>
              </a:ext>
            </a:extLst>
          </p:cNvPr>
          <p:cNvSpPr>
            <a:spLocks noGrp="1"/>
          </p:cNvSpPr>
          <p:nvPr>
            <p:ph type="title"/>
          </p:nvPr>
        </p:nvSpPr>
        <p:spPr>
          <a:xfrm>
            <a:off x="252000" y="959222"/>
            <a:ext cx="11628452" cy="646331"/>
          </a:xfrm>
        </p:spPr>
        <p:txBody>
          <a:bodyPr/>
          <a:lstStyle/>
          <a:p>
            <a:r>
              <a:rPr lang="en-GB" dirty="0"/>
              <a:t>651</a:t>
            </a:r>
          </a:p>
        </p:txBody>
      </p:sp>
      <p:sp>
        <p:nvSpPr>
          <p:cNvPr id="6" name="Content Placeholder 5">
            <a:extLst>
              <a:ext uri="{FF2B5EF4-FFF2-40B4-BE49-F238E27FC236}">
                <a16:creationId xmlns:a16="http://schemas.microsoft.com/office/drawing/2014/main" id="{19A371E0-6C86-CC0E-4779-529DEE35EB2F}"/>
              </a:ext>
            </a:extLst>
          </p:cNvPr>
          <p:cNvSpPr>
            <a:spLocks noGrp="1"/>
          </p:cNvSpPr>
          <p:nvPr>
            <p:ph sz="quarter" idx="10"/>
          </p:nvPr>
        </p:nvSpPr>
        <p:spPr>
          <a:xfrm>
            <a:off x="360000" y="1800000"/>
            <a:ext cx="11628452" cy="4140000"/>
          </a:xfrm>
        </p:spPr>
        <p:txBody>
          <a:bodyPr/>
          <a:lstStyle/>
          <a:p>
            <a:pPr>
              <a:spcBef>
                <a:spcPts val="798"/>
              </a:spcBef>
            </a:pPr>
            <a:r>
              <a:rPr lang="en-US" b="1" dirty="0">
                <a:latin typeface="Arial" panose="020B0604020202020204" pitchFamily="34" charset="0"/>
                <a:cs typeface="Arial" panose="020B0604020202020204" pitchFamily="34" charset="0"/>
              </a:rPr>
              <a:t>651.3</a:t>
            </a:r>
            <a:r>
              <a:rPr lang="en-US" dirty="0">
                <a:latin typeface="Arial" panose="020B0604020202020204" pitchFamily="34" charset="0"/>
                <a:cs typeface="Arial" panose="020B0604020202020204" pitchFamily="34" charset="0"/>
              </a:rPr>
              <a:t> Periodic inspection and testing shall not cause danger to persons or livestock and shall not cause damage to property or equipment even if the circuit is defective.</a:t>
            </a:r>
          </a:p>
          <a:p>
            <a:pPr>
              <a:spcBef>
                <a:spcPts val="798"/>
              </a:spcBef>
            </a:pPr>
            <a:r>
              <a:rPr lang="en-US" b="1" dirty="0">
                <a:latin typeface="Arial" panose="020B0604020202020204" pitchFamily="34" charset="0"/>
                <a:cs typeface="Arial" panose="020B0604020202020204" pitchFamily="34" charset="0"/>
              </a:rPr>
              <a:t>651.4</a:t>
            </a:r>
            <a:r>
              <a:rPr lang="en-US" dirty="0">
                <a:latin typeface="Arial" panose="020B0604020202020204" pitchFamily="34" charset="0"/>
                <a:cs typeface="Arial" panose="020B0604020202020204" pitchFamily="34" charset="0"/>
              </a:rPr>
              <a:t> Details of any damage, deterioration, defects or dangerous conditions shall be recorded in a report.</a:t>
            </a:r>
          </a:p>
          <a:p>
            <a:pPr>
              <a:spcBef>
                <a:spcPts val="798"/>
              </a:spcBef>
            </a:pPr>
            <a:r>
              <a:rPr lang="en-US" b="1" dirty="0">
                <a:latin typeface="Arial" panose="020B0604020202020204" pitchFamily="34" charset="0"/>
                <a:cs typeface="Arial" panose="020B0604020202020204" pitchFamily="34" charset="0"/>
              </a:rPr>
              <a:t>651.5</a:t>
            </a:r>
            <a:r>
              <a:rPr lang="en-US" dirty="0">
                <a:latin typeface="Arial" panose="020B0604020202020204" pitchFamily="34" charset="0"/>
                <a:cs typeface="Arial" panose="020B0604020202020204" pitchFamily="34" charset="0"/>
              </a:rPr>
              <a:t> The periodic inspection and testing shall be carried out by one or more skilled persons competent in such work.</a:t>
            </a:r>
          </a:p>
          <a:p>
            <a:endParaRPr lang="en-GB" dirty="0"/>
          </a:p>
          <a:p>
            <a:endParaRPr lang="en-GB" dirty="0"/>
          </a:p>
          <a:p>
            <a:endParaRPr lang="en-GB" dirty="0"/>
          </a:p>
        </p:txBody>
      </p:sp>
    </p:spTree>
    <p:extLst>
      <p:ext uri="{BB962C8B-B14F-4D97-AF65-F5344CB8AC3E}">
        <p14:creationId xmlns:p14="http://schemas.microsoft.com/office/powerpoint/2010/main" val="407778153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ED45E9-EDFF-EB35-6D00-39448971A55F}"/>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2C596E8-F4BF-6F29-E1FC-7C18168343F5}"/>
              </a:ext>
            </a:extLst>
          </p:cNvPr>
          <p:cNvSpPr>
            <a:spLocks noGrp="1"/>
          </p:cNvSpPr>
          <p:nvPr>
            <p:ph type="title"/>
          </p:nvPr>
        </p:nvSpPr>
        <p:spPr>
          <a:xfrm>
            <a:off x="252000" y="959222"/>
            <a:ext cx="11628452" cy="646331"/>
          </a:xfrm>
        </p:spPr>
        <p:txBody>
          <a:bodyPr/>
          <a:lstStyle/>
          <a:p>
            <a:r>
              <a:rPr lang="en-GB" dirty="0"/>
              <a:t>652 Frequency of periodic inspection and testing</a:t>
            </a:r>
          </a:p>
        </p:txBody>
      </p:sp>
      <p:sp>
        <p:nvSpPr>
          <p:cNvPr id="6" name="Content Placeholder 5">
            <a:extLst>
              <a:ext uri="{FF2B5EF4-FFF2-40B4-BE49-F238E27FC236}">
                <a16:creationId xmlns:a16="http://schemas.microsoft.com/office/drawing/2014/main" id="{2DDEFFEB-72C6-63FE-1041-25222282D090}"/>
              </a:ext>
            </a:extLst>
          </p:cNvPr>
          <p:cNvSpPr>
            <a:spLocks noGrp="1"/>
          </p:cNvSpPr>
          <p:nvPr>
            <p:ph sz="quarter" idx="10"/>
          </p:nvPr>
        </p:nvSpPr>
        <p:spPr>
          <a:xfrm>
            <a:off x="360000" y="1800000"/>
            <a:ext cx="11628452" cy="4140000"/>
          </a:xfrm>
        </p:spPr>
        <p:txBody>
          <a:bodyPr/>
          <a:lstStyle/>
          <a:p>
            <a:pPr>
              <a:spcBef>
                <a:spcPts val="798"/>
              </a:spcBef>
            </a:pPr>
            <a:r>
              <a:rPr lang="en-US" b="1" dirty="0">
                <a:latin typeface="Arial" panose="020B0604020202020204" pitchFamily="34" charset="0"/>
                <a:cs typeface="Arial" panose="020B0604020202020204" pitchFamily="34" charset="0"/>
              </a:rPr>
              <a:t>652.1 </a:t>
            </a:r>
            <a:r>
              <a:rPr lang="en-US" dirty="0">
                <a:latin typeface="Arial" panose="020B0604020202020204" pitchFamily="34" charset="0"/>
                <a:cs typeface="Arial" panose="020B0604020202020204" pitchFamily="34" charset="0"/>
              </a:rPr>
              <a:t>The frequency of periodic inspection and testing of an installation shall be determined having regard to the type of installation and equipment, its use and operation, the frequency and quality of maintenance and the external influences to which it may be subjected. The results and recommendations of previous certificates and condition reports shall also be taken into account.</a:t>
            </a:r>
          </a:p>
          <a:p>
            <a:endParaRPr lang="en-GB" dirty="0"/>
          </a:p>
          <a:p>
            <a:endParaRPr lang="en-GB" dirty="0"/>
          </a:p>
          <a:p>
            <a:endParaRPr lang="en-GB" dirty="0"/>
          </a:p>
        </p:txBody>
      </p:sp>
    </p:spTree>
    <p:extLst>
      <p:ext uri="{BB962C8B-B14F-4D97-AF65-F5344CB8AC3E}">
        <p14:creationId xmlns:p14="http://schemas.microsoft.com/office/powerpoint/2010/main" val="80920221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CDDA2D-E629-1EBD-AE30-4F428653D84D}"/>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5E17758E-5F72-929B-55E6-0F5748227C5C}"/>
              </a:ext>
            </a:extLst>
          </p:cNvPr>
          <p:cNvSpPr>
            <a:spLocks noGrp="1"/>
          </p:cNvSpPr>
          <p:nvPr>
            <p:ph type="title"/>
          </p:nvPr>
        </p:nvSpPr>
        <p:spPr>
          <a:xfrm>
            <a:off x="252000" y="959222"/>
            <a:ext cx="11628452" cy="646331"/>
          </a:xfrm>
        </p:spPr>
        <p:txBody>
          <a:bodyPr/>
          <a:lstStyle/>
          <a:p>
            <a:r>
              <a:rPr lang="en-GB" dirty="0"/>
              <a:t>652.2</a:t>
            </a:r>
          </a:p>
        </p:txBody>
      </p:sp>
      <p:sp>
        <p:nvSpPr>
          <p:cNvPr id="6" name="Content Placeholder 5">
            <a:extLst>
              <a:ext uri="{FF2B5EF4-FFF2-40B4-BE49-F238E27FC236}">
                <a16:creationId xmlns:a16="http://schemas.microsoft.com/office/drawing/2014/main" id="{CBFF0FBF-A7CA-A6E8-94E1-AE618F40C8A9}"/>
              </a:ext>
            </a:extLst>
          </p:cNvPr>
          <p:cNvSpPr>
            <a:spLocks noGrp="1"/>
          </p:cNvSpPr>
          <p:nvPr>
            <p:ph sz="quarter" idx="10"/>
          </p:nvPr>
        </p:nvSpPr>
        <p:spPr>
          <a:xfrm>
            <a:off x="360000" y="1800000"/>
            <a:ext cx="11628452" cy="4140000"/>
          </a:xfrm>
        </p:spPr>
        <p:txBody>
          <a:bodyPr/>
          <a:lstStyle/>
          <a:p>
            <a:pPr>
              <a:spcBef>
                <a:spcPts val="798"/>
              </a:spcBef>
            </a:pPr>
            <a:r>
              <a:rPr lang="en-US" b="1" dirty="0">
                <a:latin typeface="Arial" panose="020B0604020202020204" pitchFamily="34" charset="0"/>
                <a:cs typeface="Arial" panose="020B0604020202020204" pitchFamily="34" charset="0"/>
              </a:rPr>
              <a:t>652.2 </a:t>
            </a:r>
            <a:r>
              <a:rPr lang="en-US" dirty="0">
                <a:latin typeface="Arial" panose="020B0604020202020204" pitchFamily="34" charset="0"/>
                <a:cs typeface="Arial" panose="020B0604020202020204" pitchFamily="34" charset="0"/>
              </a:rPr>
              <a:t>In the case of an installation under an effective management system for preventative maintenance in normal use, periodic inspection and testing may be replaced by an adequate regime of continuous monitoring and maintenance of the installation and all its constituent equipment by one or more skilled persons competent in such work. Appropriate records shall be kept.</a:t>
            </a:r>
          </a:p>
          <a:p>
            <a:endParaRPr lang="en-GB" dirty="0"/>
          </a:p>
          <a:p>
            <a:endParaRPr lang="en-GB" dirty="0"/>
          </a:p>
          <a:p>
            <a:endParaRPr lang="en-GB" dirty="0"/>
          </a:p>
        </p:txBody>
      </p:sp>
    </p:spTree>
    <p:extLst>
      <p:ext uri="{BB962C8B-B14F-4D97-AF65-F5344CB8AC3E}">
        <p14:creationId xmlns:p14="http://schemas.microsoft.com/office/powerpoint/2010/main" val="58748000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1E8B26-110D-11CB-FBC1-DF31F5D9D3B6}"/>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5E4D6082-D261-93CA-8853-00D93F026F8B}"/>
              </a:ext>
            </a:extLst>
          </p:cNvPr>
          <p:cNvSpPr>
            <a:spLocks noGrp="1"/>
          </p:cNvSpPr>
          <p:nvPr>
            <p:ph type="title"/>
          </p:nvPr>
        </p:nvSpPr>
        <p:spPr>
          <a:xfrm>
            <a:off x="252000" y="959222"/>
            <a:ext cx="11628452" cy="646331"/>
          </a:xfrm>
        </p:spPr>
        <p:txBody>
          <a:bodyPr/>
          <a:lstStyle/>
          <a:p>
            <a:r>
              <a:rPr lang="en-GB" dirty="0"/>
              <a:t>653 Reporting for periodic inspection and testing</a:t>
            </a:r>
          </a:p>
        </p:txBody>
      </p:sp>
      <p:sp>
        <p:nvSpPr>
          <p:cNvPr id="6" name="Content Placeholder 5">
            <a:extLst>
              <a:ext uri="{FF2B5EF4-FFF2-40B4-BE49-F238E27FC236}">
                <a16:creationId xmlns:a16="http://schemas.microsoft.com/office/drawing/2014/main" id="{954E9B6B-C60A-4E2E-11A9-1353C8B05A1A}"/>
              </a:ext>
            </a:extLst>
          </p:cNvPr>
          <p:cNvSpPr>
            <a:spLocks noGrp="1"/>
          </p:cNvSpPr>
          <p:nvPr>
            <p:ph sz="quarter" idx="10"/>
          </p:nvPr>
        </p:nvSpPr>
        <p:spPr>
          <a:xfrm>
            <a:off x="360000" y="1800000"/>
            <a:ext cx="11628452" cy="4140000"/>
          </a:xfrm>
        </p:spPr>
        <p:txBody>
          <a:bodyPr/>
          <a:lstStyle/>
          <a:p>
            <a:pPr>
              <a:spcBef>
                <a:spcPts val="798"/>
              </a:spcBef>
            </a:pPr>
            <a:r>
              <a:rPr lang="en-US" b="1" dirty="0">
                <a:latin typeface="Arial" panose="020B0604020202020204" pitchFamily="34" charset="0"/>
                <a:cs typeface="Arial" panose="020B0604020202020204" pitchFamily="34" charset="0"/>
              </a:rPr>
              <a:t>653.1 </a:t>
            </a:r>
            <a:r>
              <a:rPr lang="en-US" dirty="0">
                <a:latin typeface="Arial" panose="020B0604020202020204" pitchFamily="34" charset="0"/>
                <a:cs typeface="Arial" panose="020B0604020202020204" pitchFamily="34" charset="0"/>
              </a:rPr>
              <a:t>Upon completion, an Electrical Installation Condition Report based on the model given in Appendix 6 shall be produced.</a:t>
            </a:r>
            <a:br>
              <a:rPr lang="en-US" dirty="0">
                <a:latin typeface="Arial" panose="020B0604020202020204" pitchFamily="34" charset="0"/>
                <a:cs typeface="Arial" panose="020B0604020202020204" pitchFamily="34" charset="0"/>
              </a:rPr>
            </a:br>
            <a:r>
              <a:rPr lang="en-US" b="1" dirty="0">
                <a:cs typeface="Arial"/>
              </a:rPr>
              <a:t>653.2 </a:t>
            </a:r>
            <a:r>
              <a:rPr lang="en-US" dirty="0">
                <a:cs typeface="Arial"/>
              </a:rPr>
              <a:t>The report shall include the following details of those parts of the installation that have been </a:t>
            </a:r>
            <a:r>
              <a:rPr lang="en-US" dirty="0">
                <a:solidFill>
                  <a:srgbClr val="170030"/>
                </a:solidFill>
                <a:cs typeface="Arial"/>
              </a:rPr>
              <a:t>inspected and tested:</a:t>
            </a:r>
          </a:p>
          <a:p>
            <a:pPr marL="342900" indent="-342900">
              <a:spcAft>
                <a:spcPts val="0"/>
              </a:spcAft>
              <a:buClr>
                <a:srgbClr val="000000"/>
              </a:buClr>
              <a:buFont typeface="Arial" panose="020B0604020202020204" pitchFamily="34" charset="0"/>
              <a:buChar char="•"/>
            </a:pPr>
            <a:r>
              <a:rPr lang="en-US" dirty="0">
                <a:solidFill>
                  <a:srgbClr val="170030"/>
                </a:solidFill>
                <a:latin typeface="Arial" panose="020B0604020202020204" pitchFamily="34" charset="0"/>
                <a:cs typeface="Arial" panose="020B0604020202020204" pitchFamily="34" charset="0"/>
              </a:rPr>
              <a:t>any limitations of the inspection and testing</a:t>
            </a:r>
          </a:p>
          <a:p>
            <a:pPr marL="342900" indent="-342900">
              <a:spcAft>
                <a:spcPts val="0"/>
              </a:spcAft>
              <a:buClr>
                <a:srgbClr val="000000"/>
              </a:buClr>
              <a:buFont typeface="Arial" panose="020B0604020202020204" pitchFamily="34" charset="0"/>
              <a:buChar char="•"/>
            </a:pPr>
            <a:r>
              <a:rPr lang="en-US" dirty="0">
                <a:solidFill>
                  <a:srgbClr val="170030"/>
                </a:solidFill>
                <a:latin typeface="Arial" panose="020B0604020202020204" pitchFamily="34" charset="0"/>
                <a:cs typeface="Arial" panose="020B0604020202020204" pitchFamily="34" charset="0"/>
              </a:rPr>
              <a:t>any damage, deterioration, defects or dangerous conditions</a:t>
            </a:r>
          </a:p>
          <a:p>
            <a:pPr marL="342900" indent="-342900">
              <a:spcAft>
                <a:spcPts val="0"/>
              </a:spcAft>
              <a:buClr>
                <a:srgbClr val="000000"/>
              </a:buClr>
              <a:buFont typeface="Arial" panose="020B0604020202020204" pitchFamily="34" charset="0"/>
              <a:buChar char="•"/>
            </a:pPr>
            <a:r>
              <a:rPr lang="en-US" dirty="0">
                <a:solidFill>
                  <a:srgbClr val="170030"/>
                </a:solidFill>
                <a:cs typeface="Arial"/>
              </a:rPr>
              <a:t>any non-compliance with the requirements of BS 7671 which may give rise to danger.</a:t>
            </a:r>
            <a:endParaRPr lang="en-US" dirty="0">
              <a:solidFill>
                <a:srgbClr val="170030"/>
              </a:solidFill>
              <a:latin typeface="Arial" panose="020B0604020202020204" pitchFamily="34" charset="0"/>
              <a:cs typeface="Arial" panose="020B0604020202020204" pitchFamily="34" charset="0"/>
            </a:endParaRPr>
          </a:p>
          <a:p>
            <a:pPr>
              <a:spcBef>
                <a:spcPts val="798"/>
              </a:spcBef>
            </a:pPr>
            <a:r>
              <a:rPr lang="en-US" dirty="0">
                <a:solidFill>
                  <a:srgbClr val="170030"/>
                </a:solidFill>
                <a:cs typeface="Arial"/>
              </a:rPr>
              <a:t>Inspection schedule(s) as appropriate to those detailed in Section 642, schedules of circuit details and test results of the appropriate tests detailed in Section 643.</a:t>
            </a:r>
            <a:endParaRPr lang="en-GB" dirty="0"/>
          </a:p>
          <a:p>
            <a:endParaRPr lang="en-GB" dirty="0"/>
          </a:p>
          <a:p>
            <a:endParaRPr lang="en-GB" dirty="0"/>
          </a:p>
        </p:txBody>
      </p:sp>
    </p:spTree>
    <p:extLst>
      <p:ext uri="{BB962C8B-B14F-4D97-AF65-F5344CB8AC3E}">
        <p14:creationId xmlns:p14="http://schemas.microsoft.com/office/powerpoint/2010/main" val="168676544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260610-DAC5-EBBC-F533-630A1F5654BB}"/>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91033EF0-B765-E94B-4D06-6602E4D967E6}"/>
              </a:ext>
            </a:extLst>
          </p:cNvPr>
          <p:cNvSpPr>
            <a:spLocks noGrp="1"/>
          </p:cNvSpPr>
          <p:nvPr>
            <p:ph type="title"/>
          </p:nvPr>
        </p:nvSpPr>
        <p:spPr>
          <a:xfrm>
            <a:off x="252000" y="959222"/>
            <a:ext cx="11628452" cy="646331"/>
          </a:xfrm>
        </p:spPr>
        <p:txBody>
          <a:bodyPr/>
          <a:lstStyle/>
          <a:p>
            <a:r>
              <a:rPr lang="en-GB" dirty="0"/>
              <a:t>653 Reporting for periodic inspection and testing</a:t>
            </a:r>
          </a:p>
        </p:txBody>
      </p:sp>
      <p:sp>
        <p:nvSpPr>
          <p:cNvPr id="6" name="Content Placeholder 5">
            <a:extLst>
              <a:ext uri="{FF2B5EF4-FFF2-40B4-BE49-F238E27FC236}">
                <a16:creationId xmlns:a16="http://schemas.microsoft.com/office/drawing/2014/main" id="{26BD0684-D14E-454C-2EBC-7C4DC78F0AC1}"/>
              </a:ext>
            </a:extLst>
          </p:cNvPr>
          <p:cNvSpPr>
            <a:spLocks noGrp="1"/>
          </p:cNvSpPr>
          <p:nvPr>
            <p:ph sz="quarter" idx="10"/>
          </p:nvPr>
        </p:nvSpPr>
        <p:spPr>
          <a:xfrm>
            <a:off x="360000" y="1800000"/>
            <a:ext cx="11628452" cy="4140000"/>
          </a:xfrm>
        </p:spPr>
        <p:txBody>
          <a:bodyPr/>
          <a:lstStyle/>
          <a:p>
            <a:pPr>
              <a:spcBef>
                <a:spcPts val="798"/>
              </a:spcBef>
            </a:pPr>
            <a:r>
              <a:rPr lang="en-US" b="1" dirty="0">
                <a:latin typeface="Arial" panose="020B0604020202020204" pitchFamily="34" charset="0"/>
                <a:cs typeface="Arial" panose="020B0604020202020204" pitchFamily="34" charset="0"/>
              </a:rPr>
              <a:t>653.4 </a:t>
            </a:r>
            <a:r>
              <a:rPr lang="en-US" dirty="0">
                <a:latin typeface="Arial" panose="020B0604020202020204" pitchFamily="34" charset="0"/>
                <a:cs typeface="Arial" panose="020B0604020202020204" pitchFamily="34" charset="0"/>
              </a:rPr>
              <a:t>The report shall indicate a recommended interval until the next inspection, supported by an explanation for the recommendation.</a:t>
            </a:r>
          </a:p>
          <a:p>
            <a:pPr>
              <a:spcBef>
                <a:spcPts val="798"/>
              </a:spcBef>
            </a:pPr>
            <a:r>
              <a:rPr lang="en-US" b="1" dirty="0">
                <a:latin typeface="Arial" panose="020B0604020202020204" pitchFamily="34" charset="0"/>
                <a:cs typeface="Arial" panose="020B0604020202020204" pitchFamily="34" charset="0"/>
              </a:rPr>
              <a:t>653.5 </a:t>
            </a:r>
            <a:r>
              <a:rPr lang="en-US" dirty="0">
                <a:latin typeface="Arial" panose="020B0604020202020204" pitchFamily="34" charset="0"/>
                <a:cs typeface="Arial" panose="020B0604020202020204" pitchFamily="34" charset="0"/>
              </a:rPr>
              <a:t>The report shall be compiled and signed or otherwise authenticated by one or more skilled persons competent in such work.</a:t>
            </a:r>
          </a:p>
          <a:p>
            <a:pPr>
              <a:spcBef>
                <a:spcPts val="798"/>
              </a:spcBef>
            </a:pPr>
            <a:r>
              <a:rPr lang="en-US" b="1" dirty="0">
                <a:latin typeface="Arial" panose="020B0604020202020204" pitchFamily="34" charset="0"/>
                <a:cs typeface="Arial" panose="020B0604020202020204" pitchFamily="34" charset="0"/>
              </a:rPr>
              <a:t>653.6 </a:t>
            </a:r>
            <a:r>
              <a:rPr lang="en-US" dirty="0">
                <a:latin typeface="Arial" panose="020B0604020202020204" pitchFamily="34" charset="0"/>
                <a:cs typeface="Arial" panose="020B0604020202020204" pitchFamily="34" charset="0"/>
              </a:rPr>
              <a:t>The report shall be issued to the person ordering the inspection and testing.</a:t>
            </a:r>
          </a:p>
          <a:p>
            <a:endParaRPr lang="en-GB" dirty="0"/>
          </a:p>
          <a:p>
            <a:endParaRPr lang="en-GB" dirty="0"/>
          </a:p>
        </p:txBody>
      </p:sp>
    </p:spTree>
    <p:extLst>
      <p:ext uri="{BB962C8B-B14F-4D97-AF65-F5344CB8AC3E}">
        <p14:creationId xmlns:p14="http://schemas.microsoft.com/office/powerpoint/2010/main" val="268471540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2C644A-242E-ABA1-434F-9E6A4A35F9E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A94B90A-30B6-56D1-21EB-457B88DBC0F3}"/>
              </a:ext>
            </a:extLst>
          </p:cNvPr>
          <p:cNvSpPr>
            <a:spLocks noGrp="1"/>
          </p:cNvSpPr>
          <p:nvPr>
            <p:ph type="title"/>
          </p:nvPr>
        </p:nvSpPr>
        <p:spPr>
          <a:xfrm>
            <a:off x="252000" y="959222"/>
            <a:ext cx="11628452" cy="646331"/>
          </a:xfrm>
        </p:spPr>
        <p:txBody>
          <a:bodyPr/>
          <a:lstStyle/>
          <a:p>
            <a:r>
              <a:rPr lang="en-GB"/>
              <a:t>Summary</a:t>
            </a:r>
          </a:p>
        </p:txBody>
      </p:sp>
      <p:sp>
        <p:nvSpPr>
          <p:cNvPr id="4" name="Content Placeholder 3">
            <a:extLst>
              <a:ext uri="{FF2B5EF4-FFF2-40B4-BE49-F238E27FC236}">
                <a16:creationId xmlns:a16="http://schemas.microsoft.com/office/drawing/2014/main" id="{93E98F04-331F-CCC4-AA81-C88F3473D389}"/>
              </a:ext>
            </a:extLst>
          </p:cNvPr>
          <p:cNvSpPr>
            <a:spLocks noGrp="1"/>
          </p:cNvSpPr>
          <p:nvPr>
            <p:ph sz="quarter" idx="10"/>
          </p:nvPr>
        </p:nvSpPr>
        <p:spPr>
          <a:xfrm>
            <a:off x="360000" y="1800000"/>
            <a:ext cx="9936276" cy="4140000"/>
          </a:xfrm>
        </p:spPr>
        <p:txBody>
          <a:bodyPr/>
          <a:lstStyle/>
          <a:p>
            <a:pPr algn="l">
              <a:buClr>
                <a:schemeClr val="tx1"/>
              </a:buClr>
            </a:pPr>
            <a:r>
              <a:rPr lang="en-GB" b="0" i="0" dirty="0">
                <a:effectLst/>
                <a:cs typeface="Arial"/>
              </a:rPr>
              <a:t>You should now be able to:</a:t>
            </a:r>
          </a:p>
          <a:p>
            <a:pPr marL="342900" indent="-342900">
              <a:buClr>
                <a:srgbClr val="000000"/>
              </a:buClr>
              <a:buFont typeface="Arial" panose="020B0604020202020204" pitchFamily="34" charset="0"/>
              <a:buChar char="•"/>
            </a:pPr>
            <a:r>
              <a:rPr lang="en-GB" b="1" dirty="0">
                <a:cs typeface="Arial"/>
              </a:rPr>
              <a:t>Explain </a:t>
            </a:r>
            <a:r>
              <a:rPr lang="en-GB" dirty="0">
                <a:cs typeface="Arial"/>
              </a:rPr>
              <a:t>the scope of BS 7671 Part 6 and why inspection precedes testing</a:t>
            </a:r>
          </a:p>
          <a:p>
            <a:endParaRPr lang="en-GB" sz="2200" dirty="0"/>
          </a:p>
        </p:txBody>
      </p:sp>
    </p:spTree>
    <p:extLst>
      <p:ext uri="{BB962C8B-B14F-4D97-AF65-F5344CB8AC3E}">
        <p14:creationId xmlns:p14="http://schemas.microsoft.com/office/powerpoint/2010/main" val="30142199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0792BCA-8AB6-0FDF-AC08-CE636D202BE9}"/>
              </a:ext>
            </a:extLst>
          </p:cNvPr>
          <p:cNvSpPr>
            <a:spLocks noGrp="1"/>
          </p:cNvSpPr>
          <p:nvPr>
            <p:ph type="title"/>
          </p:nvPr>
        </p:nvSpPr>
        <p:spPr>
          <a:xfrm>
            <a:off x="252000" y="959222"/>
            <a:ext cx="11628452" cy="646331"/>
          </a:xfrm>
        </p:spPr>
        <p:txBody>
          <a:bodyPr/>
          <a:lstStyle/>
          <a:p>
            <a:r>
              <a:rPr lang="en-GB" dirty="0"/>
              <a:t>Objectives</a:t>
            </a:r>
          </a:p>
        </p:txBody>
      </p:sp>
      <p:sp>
        <p:nvSpPr>
          <p:cNvPr id="4" name="Content Placeholder 3">
            <a:extLst>
              <a:ext uri="{FF2B5EF4-FFF2-40B4-BE49-F238E27FC236}">
                <a16:creationId xmlns:a16="http://schemas.microsoft.com/office/drawing/2014/main" id="{BBFFC9DD-99F6-E5CA-5CF5-B1C6B4D6BBC1}"/>
              </a:ext>
            </a:extLst>
          </p:cNvPr>
          <p:cNvSpPr>
            <a:spLocks noGrp="1"/>
          </p:cNvSpPr>
          <p:nvPr>
            <p:ph sz="quarter" idx="10"/>
          </p:nvPr>
        </p:nvSpPr>
        <p:spPr/>
        <p:txBody>
          <a:bodyPr/>
          <a:lstStyle/>
          <a:p>
            <a:pPr algn="l"/>
            <a:r>
              <a:rPr lang="en-GB" b="0" i="0" dirty="0">
                <a:effectLst/>
                <a:latin typeface="Arial"/>
                <a:cs typeface="Arial"/>
              </a:rPr>
              <a:t>You should be able to:</a:t>
            </a:r>
          </a:p>
          <a:p>
            <a:pPr marL="342900" indent="-342900" algn="l">
              <a:buClr>
                <a:srgbClr val="000000"/>
              </a:buClr>
              <a:buFont typeface="Arial" panose="020B0604020202020204" pitchFamily="34" charset="0"/>
              <a:buChar char="•"/>
            </a:pPr>
            <a:r>
              <a:rPr lang="en-GB" b="1" dirty="0">
                <a:latin typeface="Arial"/>
                <a:cs typeface="Arial"/>
              </a:rPr>
              <a:t>Explain </a:t>
            </a:r>
            <a:r>
              <a:rPr lang="en-GB" dirty="0">
                <a:latin typeface="Arial"/>
                <a:cs typeface="Arial"/>
              </a:rPr>
              <a:t>the scope of BS 7671 Part 6 and why inspection precedes testing</a:t>
            </a:r>
          </a:p>
          <a:p>
            <a:endParaRPr lang="en-GB" dirty="0"/>
          </a:p>
        </p:txBody>
      </p:sp>
    </p:spTree>
    <p:extLst>
      <p:ext uri="{BB962C8B-B14F-4D97-AF65-F5344CB8AC3E}">
        <p14:creationId xmlns:p14="http://schemas.microsoft.com/office/powerpoint/2010/main" val="36619081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100DF00-DDB1-9E17-D96C-C839324D3C8E}"/>
              </a:ext>
            </a:extLst>
          </p:cNvPr>
          <p:cNvSpPr txBox="1"/>
          <p:nvPr/>
        </p:nvSpPr>
        <p:spPr>
          <a:xfrm>
            <a:off x="3599812" y="1508037"/>
            <a:ext cx="5040000" cy="923330"/>
          </a:xfrm>
          <a:prstGeom prst="rect">
            <a:avLst/>
          </a:prstGeom>
          <a:noFill/>
        </p:spPr>
        <p:txBody>
          <a:bodyPr wrap="none" rtlCol="0">
            <a:spAutoFit/>
          </a:bodyPr>
          <a:lstStyle/>
          <a:p>
            <a:pPr algn="ctr"/>
            <a:r>
              <a:rPr lang="en-GB" sz="5400" dirty="0">
                <a:solidFill>
                  <a:srgbClr val="FC4421"/>
                </a:solidFill>
              </a:rPr>
              <a:t>Any questions?</a:t>
            </a:r>
          </a:p>
        </p:txBody>
      </p:sp>
      <p:sp>
        <p:nvSpPr>
          <p:cNvPr id="2" name="TextBox 3">
            <a:extLst>
              <a:ext uri="{FF2B5EF4-FFF2-40B4-BE49-F238E27FC236}">
                <a16:creationId xmlns:a16="http://schemas.microsoft.com/office/drawing/2014/main" id="{E1588861-E85C-3D08-71A0-439209FABD70}"/>
              </a:ext>
            </a:extLst>
          </p:cNvPr>
          <p:cNvSpPr txBox="1"/>
          <p:nvPr/>
        </p:nvSpPr>
        <p:spPr>
          <a:xfrm>
            <a:off x="595374" y="3538463"/>
            <a:ext cx="11304908" cy="2031325"/>
          </a:xfrm>
          <a:prstGeom prst="rect">
            <a:avLst/>
          </a:prstGeom>
          <a:noFill/>
        </p:spPr>
        <p:txBody>
          <a:bodyPr wrap="square">
            <a:spAutoFit/>
          </a:bodyPr>
          <a:lstStyle>
            <a:defPPr>
              <a:defRPr lang="en-GB"/>
            </a:defPPr>
            <a:lvl1pPr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1pPr>
            <a:lvl2pPr marL="4572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2pPr>
            <a:lvl3pPr marL="9144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3pPr>
            <a:lvl4pPr marL="13716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4pPr>
            <a:lvl5pPr marL="18288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9pPr>
          </a:lstStyle>
          <a:p>
            <a:pPr algn="l" fontAlgn="base">
              <a:buNone/>
            </a:pPr>
            <a:r>
              <a:rPr lang="en-GB" sz="1800" b="0" i="0" dirty="0">
                <a:solidFill>
                  <a:srgbClr val="000000"/>
                </a:solidFill>
                <a:effectLst/>
                <a:latin typeface="inherit"/>
              </a:rPr>
              <a:t>Copyright in this document belongs to and is used under licence from the Department for Education, © 2025.</a:t>
            </a: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 </a:t>
            </a: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‘T-LEVELS’ and ‘T Level’ are registered trademarks of the Department for Education.</a:t>
            </a: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 </a:t>
            </a: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WJEC is authorised by the Department for Education to develop and deliver this T Level Technical Qualification.</a:t>
            </a:r>
          </a:p>
          <a:p>
            <a:pPr algn="l" fontAlgn="base">
              <a:buNone/>
            </a:pPr>
            <a:endParaRPr lang="en-GB" sz="1800" dirty="0">
              <a:solidFill>
                <a:srgbClr val="000000"/>
              </a:solidFill>
              <a:latin typeface="inherit"/>
            </a:endParaRPr>
          </a:p>
          <a:p>
            <a:r>
              <a:rPr lang="en-US" altLang="en-US" sz="1800" dirty="0">
                <a:solidFill>
                  <a:srgbClr val="000000"/>
                </a:solidFill>
                <a:latin typeface="inherit"/>
              </a:rPr>
              <a:t>WJEC operates in England under the name </a:t>
            </a:r>
            <a:r>
              <a:rPr lang="en-US" altLang="en-US" sz="1800" dirty="0" err="1">
                <a:solidFill>
                  <a:srgbClr val="000000"/>
                </a:solidFill>
                <a:latin typeface="inherit"/>
              </a:rPr>
              <a:t>Eduqas</a:t>
            </a:r>
            <a:r>
              <a:rPr lang="en-US" altLang="en-US" sz="1800" dirty="0">
                <a:solidFill>
                  <a:srgbClr val="000000"/>
                </a:solidFill>
                <a:latin typeface="inherit"/>
              </a:rPr>
              <a:t> which is a registered trademark of WJEC.</a:t>
            </a:r>
          </a:p>
        </p:txBody>
      </p:sp>
    </p:spTree>
    <p:extLst>
      <p:ext uri="{BB962C8B-B14F-4D97-AF65-F5344CB8AC3E}">
        <p14:creationId xmlns:p14="http://schemas.microsoft.com/office/powerpoint/2010/main" val="24024890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77C994D-10BE-0914-16E5-B4836D05AFF2}"/>
              </a:ext>
            </a:extLst>
          </p:cNvPr>
          <p:cNvSpPr>
            <a:spLocks noGrp="1"/>
          </p:cNvSpPr>
          <p:nvPr>
            <p:ph type="title"/>
          </p:nvPr>
        </p:nvSpPr>
        <p:spPr>
          <a:xfrm>
            <a:off x="252000" y="959222"/>
            <a:ext cx="11628452" cy="646331"/>
          </a:xfrm>
        </p:spPr>
        <p:txBody>
          <a:bodyPr/>
          <a:lstStyle/>
          <a:p>
            <a:r>
              <a:rPr lang="en-GB" dirty="0"/>
              <a:t>Chapter 64</a:t>
            </a:r>
          </a:p>
        </p:txBody>
      </p:sp>
      <p:sp>
        <p:nvSpPr>
          <p:cNvPr id="6" name="Content Placeholder 5">
            <a:extLst>
              <a:ext uri="{FF2B5EF4-FFF2-40B4-BE49-F238E27FC236}">
                <a16:creationId xmlns:a16="http://schemas.microsoft.com/office/drawing/2014/main" id="{63DEF0A9-7F3F-3D10-1348-19477BA25909}"/>
              </a:ext>
            </a:extLst>
          </p:cNvPr>
          <p:cNvSpPr>
            <a:spLocks noGrp="1"/>
          </p:cNvSpPr>
          <p:nvPr>
            <p:ph sz="quarter" idx="10"/>
          </p:nvPr>
        </p:nvSpPr>
        <p:spPr/>
        <p:txBody>
          <a:bodyPr/>
          <a:lstStyle/>
          <a:p>
            <a:r>
              <a:rPr lang="en-GB" b="1" dirty="0"/>
              <a:t>641.6</a:t>
            </a:r>
            <a:r>
              <a:rPr lang="en-GB" dirty="0"/>
              <a:t> </a:t>
            </a:r>
            <a:br>
              <a:rPr lang="en-GB" dirty="0"/>
            </a:br>
            <a:r>
              <a:rPr lang="en-GB" dirty="0"/>
              <a:t>The verification shall be made by one or more skilled persons competent in such work.</a:t>
            </a:r>
          </a:p>
          <a:p>
            <a:endParaRPr lang="en-GB" dirty="0"/>
          </a:p>
          <a:p>
            <a:r>
              <a:rPr lang="en-GB" b="1" dirty="0"/>
              <a:t>641.7</a:t>
            </a:r>
            <a:r>
              <a:rPr lang="en-GB" dirty="0"/>
              <a:t> </a:t>
            </a:r>
            <a:br>
              <a:rPr lang="en-GB" dirty="0"/>
            </a:br>
            <a:r>
              <a:rPr lang="en-GB" dirty="0"/>
              <a:t>On completion of the verification, according to Regulations 641.1 to 641.6, a certificate shall be prepared (model forms in Appendix 6).</a:t>
            </a:r>
          </a:p>
          <a:p>
            <a:endParaRPr lang="en-GB" dirty="0"/>
          </a:p>
          <a:p>
            <a:endParaRPr lang="en-GB" dirty="0"/>
          </a:p>
        </p:txBody>
      </p:sp>
    </p:spTree>
    <p:extLst>
      <p:ext uri="{BB962C8B-B14F-4D97-AF65-F5344CB8AC3E}">
        <p14:creationId xmlns:p14="http://schemas.microsoft.com/office/powerpoint/2010/main" val="8599055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96625B-AF7E-DB4D-DA11-5F611308C9B1}"/>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43718C0A-E7D5-E772-E398-7F62D3B14273}"/>
              </a:ext>
            </a:extLst>
          </p:cNvPr>
          <p:cNvSpPr>
            <a:spLocks noGrp="1"/>
          </p:cNvSpPr>
          <p:nvPr>
            <p:ph type="title"/>
          </p:nvPr>
        </p:nvSpPr>
        <p:spPr>
          <a:xfrm>
            <a:off x="252000" y="959222"/>
            <a:ext cx="11628452" cy="646331"/>
          </a:xfrm>
        </p:spPr>
        <p:txBody>
          <a:bodyPr/>
          <a:lstStyle/>
          <a:p>
            <a:r>
              <a:rPr lang="en-GB" dirty="0"/>
              <a:t>Chapter 64</a:t>
            </a:r>
          </a:p>
        </p:txBody>
      </p:sp>
      <p:sp>
        <p:nvSpPr>
          <p:cNvPr id="6" name="Content Placeholder 5">
            <a:extLst>
              <a:ext uri="{FF2B5EF4-FFF2-40B4-BE49-F238E27FC236}">
                <a16:creationId xmlns:a16="http://schemas.microsoft.com/office/drawing/2014/main" id="{C593C78C-5022-E222-FB8E-2AAC3C2C3FE3}"/>
              </a:ext>
            </a:extLst>
          </p:cNvPr>
          <p:cNvSpPr>
            <a:spLocks noGrp="1"/>
          </p:cNvSpPr>
          <p:nvPr>
            <p:ph sz="quarter" idx="10"/>
          </p:nvPr>
        </p:nvSpPr>
        <p:spPr>
          <a:xfrm>
            <a:off x="360000" y="1800000"/>
            <a:ext cx="11628452" cy="4140000"/>
          </a:xfrm>
        </p:spPr>
        <p:txBody>
          <a:bodyPr/>
          <a:lstStyle/>
          <a:p>
            <a:pPr>
              <a:spcBef>
                <a:spcPts val="997"/>
              </a:spcBef>
              <a:defRPr/>
            </a:pPr>
            <a:r>
              <a:rPr lang="en-US" altLang="en-US" b="1" dirty="0">
                <a:ea typeface="Enginuity"/>
                <a:cs typeface="Arial"/>
              </a:rPr>
              <a:t>641.1 </a:t>
            </a:r>
            <a:r>
              <a:rPr lang="en-US" altLang="en-US" dirty="0">
                <a:ea typeface="Enginuity"/>
                <a:cs typeface="Arial"/>
              </a:rPr>
              <a:t>Every installation shall, during erection and on completion before being put into service, be inspected and tested to verify, so far as reasonably practicable, that the requirements of BS 7671 have been met.</a:t>
            </a:r>
            <a:br>
              <a:rPr lang="en-US" altLang="en-US" dirty="0">
                <a:ea typeface="Enginuity"/>
                <a:cs typeface="Arial"/>
              </a:rPr>
            </a:br>
            <a:r>
              <a:rPr lang="en-US" altLang="en-US" b="1" dirty="0">
                <a:latin typeface="Arial" panose="020B0604020202020204" pitchFamily="34" charset="0"/>
                <a:ea typeface="Enginuity"/>
                <a:cs typeface="Arial" panose="020B0604020202020204" pitchFamily="34" charset="0"/>
              </a:rPr>
              <a:t>641.3 </a:t>
            </a:r>
            <a:r>
              <a:rPr lang="en-US" altLang="en-US" dirty="0">
                <a:latin typeface="Arial" panose="020B0604020202020204" pitchFamily="34" charset="0"/>
                <a:ea typeface="Enginuity"/>
                <a:cs typeface="Arial" panose="020B0604020202020204" pitchFamily="34" charset="0"/>
              </a:rPr>
              <a:t>The verification shall include comparison of the results with relevant criteria to confirm that the requirements of BS 7671 have been met.</a:t>
            </a:r>
            <a:br>
              <a:rPr lang="en-US" altLang="en-US" dirty="0">
                <a:latin typeface="Arial" panose="020B0604020202020204" pitchFamily="34" charset="0"/>
                <a:ea typeface="Enginuity"/>
                <a:cs typeface="Arial" panose="020B0604020202020204" pitchFamily="34" charset="0"/>
              </a:rPr>
            </a:br>
            <a:r>
              <a:rPr lang="en-US" altLang="en-US" b="1" dirty="0">
                <a:latin typeface="Arial" panose="020B0604020202020204" pitchFamily="34" charset="0"/>
                <a:ea typeface="Enginuity"/>
                <a:cs typeface="Arial" panose="020B0604020202020204" pitchFamily="34" charset="0"/>
              </a:rPr>
              <a:t>641.4 </a:t>
            </a:r>
            <a:r>
              <a:rPr lang="en-US" altLang="en-US" dirty="0">
                <a:latin typeface="Arial" panose="020B0604020202020204" pitchFamily="34" charset="0"/>
                <a:ea typeface="Enginuity"/>
                <a:cs typeface="Arial" panose="020B0604020202020204" pitchFamily="34" charset="0"/>
              </a:rPr>
              <a:t>Precautions shall be taken to avoid danger to persons and livestock, and to avoid damage to property and installed equipment during inspection and testing.</a:t>
            </a:r>
            <a:br>
              <a:rPr lang="en-US" altLang="en-US" dirty="0">
                <a:latin typeface="Arial" panose="020B0604020202020204" pitchFamily="34" charset="0"/>
                <a:ea typeface="Enginuity"/>
                <a:cs typeface="Arial" panose="020B0604020202020204" pitchFamily="34" charset="0"/>
              </a:rPr>
            </a:br>
            <a:r>
              <a:rPr lang="en-US" altLang="en-US" b="1" dirty="0">
                <a:latin typeface="Arial" panose="020B0604020202020204" pitchFamily="34" charset="0"/>
                <a:ea typeface="Enginuity"/>
                <a:cs typeface="Arial" panose="020B0604020202020204" pitchFamily="34" charset="0"/>
              </a:rPr>
              <a:t>641.5 </a:t>
            </a:r>
            <a:r>
              <a:rPr lang="en-US" altLang="en-US" dirty="0">
                <a:solidFill>
                  <a:srgbClr val="170030"/>
                </a:solidFill>
                <a:latin typeface="Arial" panose="020B0604020202020204" pitchFamily="34" charset="0"/>
                <a:ea typeface="Enginuity"/>
                <a:cs typeface="Arial" panose="020B0604020202020204" pitchFamily="34" charset="0"/>
              </a:rPr>
              <a:t>For an addition or alteration to an existing installation, it shall be verified that the addition or alteration complies with BS 7671 and does not impair the safety of the existing install.</a:t>
            </a:r>
          </a:p>
          <a:p>
            <a:endParaRPr lang="en-GB" dirty="0"/>
          </a:p>
          <a:p>
            <a:endParaRPr lang="en-GB" dirty="0"/>
          </a:p>
        </p:txBody>
      </p:sp>
    </p:spTree>
    <p:extLst>
      <p:ext uri="{BB962C8B-B14F-4D97-AF65-F5344CB8AC3E}">
        <p14:creationId xmlns:p14="http://schemas.microsoft.com/office/powerpoint/2010/main" val="32460584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877BBD-2936-AE16-1585-AA397055ACF8}"/>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E830FE30-B9EB-12E8-6FDD-444222776C33}"/>
              </a:ext>
            </a:extLst>
          </p:cNvPr>
          <p:cNvSpPr>
            <a:spLocks noGrp="1"/>
          </p:cNvSpPr>
          <p:nvPr>
            <p:ph type="title"/>
          </p:nvPr>
        </p:nvSpPr>
        <p:spPr>
          <a:xfrm>
            <a:off x="252000" y="959222"/>
            <a:ext cx="11628452" cy="646331"/>
          </a:xfrm>
        </p:spPr>
        <p:txBody>
          <a:bodyPr/>
          <a:lstStyle/>
          <a:p>
            <a:r>
              <a:rPr lang="en-GB" dirty="0"/>
              <a:t>642 Inspection</a:t>
            </a:r>
          </a:p>
        </p:txBody>
      </p:sp>
      <p:sp>
        <p:nvSpPr>
          <p:cNvPr id="6" name="Content Placeholder 5">
            <a:extLst>
              <a:ext uri="{FF2B5EF4-FFF2-40B4-BE49-F238E27FC236}">
                <a16:creationId xmlns:a16="http://schemas.microsoft.com/office/drawing/2014/main" id="{086C4F95-87E3-402A-D5A2-1A540685DA6B}"/>
              </a:ext>
            </a:extLst>
          </p:cNvPr>
          <p:cNvSpPr>
            <a:spLocks noGrp="1"/>
          </p:cNvSpPr>
          <p:nvPr>
            <p:ph sz="quarter" idx="10"/>
          </p:nvPr>
        </p:nvSpPr>
        <p:spPr>
          <a:xfrm>
            <a:off x="360000" y="1800000"/>
            <a:ext cx="11628452" cy="4140000"/>
          </a:xfrm>
        </p:spPr>
        <p:txBody>
          <a:bodyPr/>
          <a:lstStyle/>
          <a:p>
            <a:pPr>
              <a:spcBef>
                <a:spcPts val="1596"/>
              </a:spcBef>
              <a:defRPr/>
            </a:pPr>
            <a:r>
              <a:rPr lang="en-US" altLang="en-US" b="1" dirty="0">
                <a:latin typeface="Arial" panose="020B0604020202020204" pitchFamily="34" charset="0"/>
                <a:ea typeface="Enginuity"/>
                <a:cs typeface="Arial" panose="020B0604020202020204" pitchFamily="34" charset="0"/>
              </a:rPr>
              <a:t>642.1 </a:t>
            </a:r>
            <a:r>
              <a:rPr lang="en-US" altLang="en-US" dirty="0">
                <a:latin typeface="Arial" panose="020B0604020202020204" pitchFamily="34" charset="0"/>
                <a:ea typeface="Enginuity"/>
                <a:cs typeface="Arial" panose="020B0604020202020204" pitchFamily="34" charset="0"/>
              </a:rPr>
              <a:t>Inspection shall precede testing and shall normally be done with that part of the installation under inspection disconnected from the supply.</a:t>
            </a:r>
          </a:p>
          <a:p>
            <a:pPr>
              <a:spcBef>
                <a:spcPts val="1596"/>
              </a:spcBef>
              <a:defRPr/>
            </a:pPr>
            <a:r>
              <a:rPr lang="en-US" altLang="en-US" b="1" dirty="0">
                <a:latin typeface="Arial" panose="020B0604020202020204" pitchFamily="34" charset="0"/>
                <a:ea typeface="Enginuity"/>
                <a:cs typeface="Arial" panose="020B0604020202020204" pitchFamily="34" charset="0"/>
              </a:rPr>
              <a:t>642.2 </a:t>
            </a:r>
            <a:r>
              <a:rPr lang="en-US" altLang="en-US" dirty="0">
                <a:latin typeface="Arial" panose="020B0604020202020204" pitchFamily="34" charset="0"/>
                <a:ea typeface="Enginuity"/>
                <a:cs typeface="Arial" panose="020B0604020202020204" pitchFamily="34" charset="0"/>
              </a:rPr>
              <a:t>The inspection shall be made to verify that the installed electrical equipment is: </a:t>
            </a:r>
          </a:p>
          <a:p>
            <a:pPr marL="342900" indent="-342900">
              <a:spcBef>
                <a:spcPts val="997"/>
              </a:spcBef>
              <a:buClr>
                <a:srgbClr val="000000"/>
              </a:buClr>
              <a:buFont typeface="Arial" panose="020B0604020202020204" pitchFamily="34" charset="0"/>
              <a:buChar char="•"/>
              <a:defRPr/>
            </a:pPr>
            <a:r>
              <a:rPr lang="en-US" altLang="en-US" dirty="0">
                <a:latin typeface="Arial" panose="020B0604020202020204" pitchFamily="34" charset="0"/>
                <a:ea typeface="Enginuity"/>
                <a:cs typeface="Arial" panose="020B0604020202020204" pitchFamily="34" charset="0"/>
              </a:rPr>
              <a:t>in compliance with the requirements of Section 511</a:t>
            </a:r>
          </a:p>
          <a:p>
            <a:pPr marL="342900" indent="-342900">
              <a:spcBef>
                <a:spcPts val="997"/>
              </a:spcBef>
              <a:buClr>
                <a:srgbClr val="000000"/>
              </a:buClr>
              <a:buFont typeface="Arial" panose="020B0604020202020204" pitchFamily="34" charset="0"/>
              <a:buChar char="•"/>
              <a:defRPr/>
            </a:pPr>
            <a:r>
              <a:rPr lang="en-US" altLang="en-US" dirty="0">
                <a:latin typeface="Arial" panose="020B0604020202020204" pitchFamily="34" charset="0"/>
                <a:ea typeface="Enginuity"/>
                <a:cs typeface="Arial" panose="020B0604020202020204" pitchFamily="34" charset="0"/>
              </a:rPr>
              <a:t>correctly selected and erected, taking into account manufacturers’ instructions, and not visibly damaged or defective so as to impair safety.</a:t>
            </a:r>
          </a:p>
          <a:p>
            <a:r>
              <a:rPr lang="en-US" altLang="en-US" b="1" dirty="0">
                <a:latin typeface="Arial" panose="020B0604020202020204" pitchFamily="34" charset="0"/>
                <a:ea typeface="Enginuity"/>
                <a:cs typeface="Arial" panose="020B0604020202020204" pitchFamily="34" charset="0"/>
              </a:rPr>
              <a:t>642.3 </a:t>
            </a:r>
            <a:r>
              <a:rPr lang="en-US" altLang="en-US" dirty="0">
                <a:latin typeface="Arial" panose="020B0604020202020204" pitchFamily="34" charset="0"/>
                <a:ea typeface="Enginuity"/>
                <a:cs typeface="Arial" panose="020B0604020202020204" pitchFamily="34" charset="0"/>
              </a:rPr>
              <a:t>The inspection </a:t>
            </a:r>
            <a:r>
              <a:rPr lang="en-US" altLang="en-US" dirty="0">
                <a:solidFill>
                  <a:srgbClr val="170030"/>
                </a:solidFill>
                <a:latin typeface="Arial" panose="020B0604020202020204" pitchFamily="34" charset="0"/>
                <a:ea typeface="Enginuity"/>
                <a:cs typeface="Arial" panose="020B0604020202020204" pitchFamily="34" charset="0"/>
              </a:rPr>
              <a:t>should cover the items listed.</a:t>
            </a:r>
          </a:p>
          <a:p>
            <a:endParaRPr lang="en-GB" dirty="0"/>
          </a:p>
          <a:p>
            <a:endParaRPr lang="en-GB" dirty="0"/>
          </a:p>
        </p:txBody>
      </p:sp>
    </p:spTree>
    <p:extLst>
      <p:ext uri="{BB962C8B-B14F-4D97-AF65-F5344CB8AC3E}">
        <p14:creationId xmlns:p14="http://schemas.microsoft.com/office/powerpoint/2010/main" val="20345615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4C7760-3B43-36E2-09A0-DD6D65E8C87C}"/>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87BA248-3B16-474C-5A4D-27F779B63041}"/>
              </a:ext>
            </a:extLst>
          </p:cNvPr>
          <p:cNvSpPr>
            <a:spLocks noGrp="1"/>
          </p:cNvSpPr>
          <p:nvPr>
            <p:ph type="title"/>
          </p:nvPr>
        </p:nvSpPr>
        <p:spPr>
          <a:xfrm>
            <a:off x="252000" y="959222"/>
            <a:ext cx="11628452" cy="646331"/>
          </a:xfrm>
        </p:spPr>
        <p:txBody>
          <a:bodyPr/>
          <a:lstStyle/>
          <a:p>
            <a:r>
              <a:rPr lang="en-GB" dirty="0"/>
              <a:t>643 Testing</a:t>
            </a:r>
          </a:p>
        </p:txBody>
      </p:sp>
      <p:sp>
        <p:nvSpPr>
          <p:cNvPr id="6" name="Content Placeholder 5">
            <a:extLst>
              <a:ext uri="{FF2B5EF4-FFF2-40B4-BE49-F238E27FC236}">
                <a16:creationId xmlns:a16="http://schemas.microsoft.com/office/drawing/2014/main" id="{ABD0AB95-2CDA-15A3-548A-4B0F6A7D198D}"/>
              </a:ext>
            </a:extLst>
          </p:cNvPr>
          <p:cNvSpPr>
            <a:spLocks noGrp="1"/>
          </p:cNvSpPr>
          <p:nvPr>
            <p:ph sz="quarter" idx="10"/>
          </p:nvPr>
        </p:nvSpPr>
        <p:spPr>
          <a:xfrm>
            <a:off x="359999" y="1800000"/>
            <a:ext cx="5894497" cy="4140000"/>
          </a:xfrm>
        </p:spPr>
        <p:txBody>
          <a:bodyPr/>
          <a:lstStyle/>
          <a:p>
            <a:pPr marL="342900" indent="-342900">
              <a:lnSpc>
                <a:spcPct val="100000"/>
              </a:lnSpc>
              <a:spcBef>
                <a:spcPts val="997"/>
              </a:spcBef>
              <a:buFont typeface="Arial" panose="020B0604020202020204" pitchFamily="34" charset="0"/>
              <a:buChar char="•"/>
              <a:defRPr/>
            </a:pPr>
            <a:r>
              <a:rPr lang="en-US" altLang="en-US" dirty="0">
                <a:solidFill>
                  <a:srgbClr val="170030"/>
                </a:solidFill>
                <a:latin typeface="Arial" panose="020B0604020202020204" pitchFamily="34" charset="0"/>
                <a:ea typeface="Enginuity"/>
                <a:cs typeface="Arial" panose="020B0604020202020204" pitchFamily="34" charset="0"/>
              </a:rPr>
              <a:t>The tests of </a:t>
            </a:r>
            <a:r>
              <a:rPr lang="en-US" altLang="en-US" dirty="0">
                <a:latin typeface="Arial" panose="020B0604020202020204" pitchFamily="34" charset="0"/>
                <a:ea typeface="Enginuity"/>
                <a:cs typeface="Arial" panose="020B0604020202020204" pitchFamily="34" charset="0"/>
              </a:rPr>
              <a:t>Regulations </a:t>
            </a:r>
            <a:r>
              <a:rPr lang="en-US" altLang="en-US" b="1" dirty="0">
                <a:latin typeface="Arial" panose="020B0604020202020204" pitchFamily="34" charset="0"/>
                <a:ea typeface="Enginuity"/>
                <a:cs typeface="Arial" panose="020B0604020202020204" pitchFamily="34" charset="0"/>
              </a:rPr>
              <a:t>643.2 </a:t>
            </a:r>
            <a:r>
              <a:rPr lang="en-US" altLang="en-US" dirty="0">
                <a:latin typeface="Arial" panose="020B0604020202020204" pitchFamily="34" charset="0"/>
                <a:ea typeface="Enginuity"/>
                <a:cs typeface="Arial" panose="020B0604020202020204" pitchFamily="34" charset="0"/>
              </a:rPr>
              <a:t>to</a:t>
            </a:r>
            <a:r>
              <a:rPr lang="en-US" altLang="en-US" b="1" dirty="0">
                <a:latin typeface="Arial" panose="020B0604020202020204" pitchFamily="34" charset="0"/>
                <a:ea typeface="Enginuity"/>
                <a:cs typeface="Arial" panose="020B0604020202020204" pitchFamily="34" charset="0"/>
              </a:rPr>
              <a:t> 643.6</a:t>
            </a:r>
            <a:r>
              <a:rPr lang="en-US" altLang="en-US" dirty="0">
                <a:latin typeface="Arial" panose="020B0604020202020204" pitchFamily="34" charset="0"/>
                <a:ea typeface="Enginuity"/>
                <a:cs typeface="Arial" panose="020B0604020202020204" pitchFamily="34" charset="0"/>
              </a:rPr>
              <a:t>, where relevant, shall be carried out in that order before</a:t>
            </a:r>
            <a:r>
              <a:rPr lang="en-US" altLang="en-US" dirty="0">
                <a:solidFill>
                  <a:srgbClr val="170030"/>
                </a:solidFill>
                <a:latin typeface="Arial" panose="020B0604020202020204" pitchFamily="34" charset="0"/>
                <a:ea typeface="Enginuity"/>
                <a:cs typeface="Arial" panose="020B0604020202020204" pitchFamily="34" charset="0"/>
              </a:rPr>
              <a:t> the installation is </a:t>
            </a:r>
            <a:r>
              <a:rPr lang="en-US" altLang="en-US" dirty="0" err="1">
                <a:solidFill>
                  <a:srgbClr val="170030"/>
                </a:solidFill>
                <a:latin typeface="Arial" panose="020B0604020202020204" pitchFamily="34" charset="0"/>
                <a:ea typeface="Enginuity"/>
                <a:cs typeface="Arial" panose="020B0604020202020204" pitchFamily="34" charset="0"/>
              </a:rPr>
              <a:t>energised</a:t>
            </a:r>
            <a:r>
              <a:rPr lang="en-US" altLang="en-US" dirty="0">
                <a:solidFill>
                  <a:srgbClr val="170030"/>
                </a:solidFill>
                <a:latin typeface="Arial" panose="020B0604020202020204" pitchFamily="34" charset="0"/>
                <a:ea typeface="Enginuity"/>
                <a:cs typeface="Arial" panose="020B0604020202020204" pitchFamily="34" charset="0"/>
              </a:rPr>
              <a:t>.</a:t>
            </a:r>
          </a:p>
          <a:p>
            <a:pPr marL="342900" indent="-342900">
              <a:lnSpc>
                <a:spcPct val="100000"/>
              </a:lnSpc>
              <a:spcBef>
                <a:spcPts val="997"/>
              </a:spcBef>
              <a:buFont typeface="Arial" panose="020B0604020202020204" pitchFamily="34" charset="0"/>
              <a:buChar char="•"/>
              <a:defRPr/>
            </a:pPr>
            <a:r>
              <a:rPr lang="en-US" altLang="en-US" dirty="0">
                <a:solidFill>
                  <a:srgbClr val="170030"/>
                </a:solidFill>
                <a:latin typeface="Arial" panose="020B0604020202020204" pitchFamily="34" charset="0"/>
                <a:ea typeface="Enginuity"/>
                <a:cs typeface="Arial" panose="020B0604020202020204" pitchFamily="34" charset="0"/>
              </a:rPr>
              <a:t>If any test indicates a failure to comply, that test and any preceding test, the results of which may have been influenced by the fault indicated, shall be repeated after the fault has been rectified.</a:t>
            </a:r>
          </a:p>
          <a:p>
            <a:pPr>
              <a:lnSpc>
                <a:spcPct val="100000"/>
              </a:lnSpc>
            </a:pPr>
            <a:endParaRPr lang="en-GB" dirty="0"/>
          </a:p>
          <a:p>
            <a:pPr>
              <a:lnSpc>
                <a:spcPct val="100000"/>
              </a:lnSpc>
            </a:pPr>
            <a:endParaRPr lang="en-GB" dirty="0"/>
          </a:p>
        </p:txBody>
      </p:sp>
      <p:pic>
        <p:nvPicPr>
          <p:cNvPr id="1026" name="Picture 2">
            <a:extLst>
              <a:ext uri="{FF2B5EF4-FFF2-40B4-BE49-F238E27FC236}">
                <a16:creationId xmlns:a16="http://schemas.microsoft.com/office/drawing/2014/main" id="{78D5EB27-2935-607C-BD6C-24C416449FE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43535" y="2171319"/>
            <a:ext cx="4533900" cy="2971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457263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203ECA-80C5-A567-77C7-FA703B8DF498}"/>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41EC59E5-A02D-868B-B464-D0A443084D89}"/>
              </a:ext>
            </a:extLst>
          </p:cNvPr>
          <p:cNvSpPr>
            <a:spLocks noGrp="1"/>
          </p:cNvSpPr>
          <p:nvPr>
            <p:ph type="title"/>
          </p:nvPr>
        </p:nvSpPr>
        <p:spPr>
          <a:xfrm>
            <a:off x="252000" y="959222"/>
            <a:ext cx="11628452" cy="646331"/>
          </a:xfrm>
        </p:spPr>
        <p:txBody>
          <a:bodyPr/>
          <a:lstStyle/>
          <a:p>
            <a:r>
              <a:rPr lang="en-GB" dirty="0"/>
              <a:t>643.2 Continuity of conductors</a:t>
            </a:r>
          </a:p>
        </p:txBody>
      </p:sp>
      <p:sp>
        <p:nvSpPr>
          <p:cNvPr id="6" name="Content Placeholder 5">
            <a:extLst>
              <a:ext uri="{FF2B5EF4-FFF2-40B4-BE49-F238E27FC236}">
                <a16:creationId xmlns:a16="http://schemas.microsoft.com/office/drawing/2014/main" id="{80DE0FCB-51B0-F835-210B-9633EDCF6A2D}"/>
              </a:ext>
            </a:extLst>
          </p:cNvPr>
          <p:cNvSpPr>
            <a:spLocks noGrp="1"/>
          </p:cNvSpPr>
          <p:nvPr>
            <p:ph sz="quarter" idx="10"/>
          </p:nvPr>
        </p:nvSpPr>
        <p:spPr>
          <a:xfrm>
            <a:off x="360000" y="1800000"/>
            <a:ext cx="11628452" cy="4140000"/>
          </a:xfrm>
        </p:spPr>
        <p:txBody>
          <a:bodyPr/>
          <a:lstStyle/>
          <a:p>
            <a:pPr>
              <a:spcAft>
                <a:spcPts val="2394"/>
              </a:spcAft>
            </a:pPr>
            <a:r>
              <a:rPr lang="en-US" b="1" dirty="0">
                <a:latin typeface="Arial" panose="020B0604020202020204" pitchFamily="34" charset="0"/>
                <a:cs typeface="Arial" panose="020B0604020202020204" pitchFamily="34" charset="0"/>
              </a:rPr>
              <a:t>643.2.1 </a:t>
            </a:r>
            <a:r>
              <a:rPr lang="en-US" dirty="0">
                <a:solidFill>
                  <a:srgbClr val="170030"/>
                </a:solidFill>
                <a:latin typeface="Arial" panose="020B0604020202020204" pitchFamily="34" charset="0"/>
                <a:cs typeface="Arial" panose="020B0604020202020204" pitchFamily="34" charset="0"/>
              </a:rPr>
              <a:t>The continuity of conductors and connections to exposed-conductive-parts and extraneous-conductive-parts, if any, shall be verified by a measurement of resistance of protective conductors, including protective bonding conductors and in the case of ring final circuits, live conductors.</a:t>
            </a:r>
          </a:p>
          <a:p>
            <a:endParaRPr lang="en-GB" dirty="0"/>
          </a:p>
          <a:p>
            <a:endParaRPr lang="en-GB" dirty="0"/>
          </a:p>
        </p:txBody>
      </p:sp>
    </p:spTree>
    <p:extLst>
      <p:ext uri="{BB962C8B-B14F-4D97-AF65-F5344CB8AC3E}">
        <p14:creationId xmlns:p14="http://schemas.microsoft.com/office/powerpoint/2010/main" val="3851696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C4B66A-9189-EE33-61D3-697ECB4C9968}"/>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C98F2140-EE69-6616-C89E-01AF0E1683B4}"/>
              </a:ext>
            </a:extLst>
          </p:cNvPr>
          <p:cNvSpPr>
            <a:spLocks noGrp="1"/>
          </p:cNvSpPr>
          <p:nvPr>
            <p:ph type="title"/>
          </p:nvPr>
        </p:nvSpPr>
        <p:spPr>
          <a:xfrm>
            <a:off x="252000" y="959222"/>
            <a:ext cx="11628452" cy="646331"/>
          </a:xfrm>
        </p:spPr>
        <p:txBody>
          <a:bodyPr/>
          <a:lstStyle/>
          <a:p>
            <a:r>
              <a:rPr lang="en-GB" dirty="0"/>
              <a:t>643.3 Insulation resistance</a:t>
            </a:r>
          </a:p>
        </p:txBody>
      </p:sp>
      <p:sp>
        <p:nvSpPr>
          <p:cNvPr id="6" name="Content Placeholder 5">
            <a:extLst>
              <a:ext uri="{FF2B5EF4-FFF2-40B4-BE49-F238E27FC236}">
                <a16:creationId xmlns:a16="http://schemas.microsoft.com/office/drawing/2014/main" id="{478AA687-94EA-1141-EC86-08E219594BCD}"/>
              </a:ext>
            </a:extLst>
          </p:cNvPr>
          <p:cNvSpPr>
            <a:spLocks noGrp="1"/>
          </p:cNvSpPr>
          <p:nvPr>
            <p:ph sz="quarter" idx="10"/>
          </p:nvPr>
        </p:nvSpPr>
        <p:spPr>
          <a:xfrm>
            <a:off x="360000" y="1800000"/>
            <a:ext cx="11628452" cy="4140000"/>
          </a:xfrm>
        </p:spPr>
        <p:txBody>
          <a:bodyPr/>
          <a:lstStyle/>
          <a:p>
            <a:pPr>
              <a:spcAft>
                <a:spcPts val="2394"/>
              </a:spcAft>
            </a:pPr>
            <a:r>
              <a:rPr lang="en-US" b="1" dirty="0">
                <a:cs typeface="Arial"/>
              </a:rPr>
              <a:t>643.3.1 </a:t>
            </a:r>
            <a:r>
              <a:rPr lang="en-US" dirty="0">
                <a:solidFill>
                  <a:srgbClr val="170030"/>
                </a:solidFill>
                <a:cs typeface="Arial"/>
              </a:rPr>
              <a:t>The insulation resistance shall be measured between:</a:t>
            </a:r>
          </a:p>
          <a:p>
            <a:pPr marL="342900" indent="-342900">
              <a:spcAft>
                <a:spcPts val="2394"/>
              </a:spcAft>
              <a:buClr>
                <a:srgbClr val="000000"/>
              </a:buClr>
              <a:buFont typeface="Arial" panose="020B0604020202020204" pitchFamily="34" charset="0"/>
              <a:buChar char="•"/>
            </a:pPr>
            <a:r>
              <a:rPr lang="en-US" dirty="0">
                <a:solidFill>
                  <a:srgbClr val="170030"/>
                </a:solidFill>
                <a:latin typeface="Arial" panose="020B0604020202020204" pitchFamily="34" charset="0"/>
                <a:cs typeface="Arial" panose="020B0604020202020204" pitchFamily="34" charset="0"/>
              </a:rPr>
              <a:t>live conductors and </a:t>
            </a:r>
          </a:p>
          <a:p>
            <a:pPr marL="342900" indent="-342900">
              <a:spcAft>
                <a:spcPts val="2394"/>
              </a:spcAft>
              <a:buClr>
                <a:srgbClr val="000000"/>
              </a:buClr>
              <a:buFont typeface="Arial" panose="020B0604020202020204" pitchFamily="34" charset="0"/>
              <a:buChar char="•"/>
            </a:pPr>
            <a:r>
              <a:rPr lang="en-US" dirty="0">
                <a:solidFill>
                  <a:srgbClr val="170030"/>
                </a:solidFill>
                <a:latin typeface="Arial" panose="020B0604020202020204" pitchFamily="34" charset="0"/>
                <a:cs typeface="Arial" panose="020B0604020202020204" pitchFamily="34" charset="0"/>
              </a:rPr>
              <a:t>the protective conductor connected to the </a:t>
            </a:r>
            <a:r>
              <a:rPr lang="en-US" b="1" dirty="0">
                <a:solidFill>
                  <a:srgbClr val="170030"/>
                </a:solidFill>
                <a:latin typeface="Arial" panose="020B0604020202020204" pitchFamily="34" charset="0"/>
                <a:cs typeface="Arial" panose="020B0604020202020204" pitchFamily="34" charset="0"/>
              </a:rPr>
              <a:t>earthing arrangement</a:t>
            </a:r>
            <a:r>
              <a:rPr lang="en-US" dirty="0">
                <a:solidFill>
                  <a:srgbClr val="170030"/>
                </a:solidFill>
                <a:latin typeface="Arial" panose="020B0604020202020204" pitchFamily="34" charset="0"/>
                <a:cs typeface="Arial" panose="020B0604020202020204" pitchFamily="34" charset="0"/>
              </a:rPr>
              <a:t>. During this measurement, line and neutral conductors may be connected together.</a:t>
            </a:r>
          </a:p>
          <a:p>
            <a:endParaRPr lang="en-GB" dirty="0"/>
          </a:p>
          <a:p>
            <a:endParaRPr lang="en-GB" dirty="0"/>
          </a:p>
        </p:txBody>
      </p:sp>
    </p:spTree>
    <p:extLst>
      <p:ext uri="{BB962C8B-B14F-4D97-AF65-F5344CB8AC3E}">
        <p14:creationId xmlns:p14="http://schemas.microsoft.com/office/powerpoint/2010/main" val="280331524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2_Default Design">
  <a:themeElements>
    <a:clrScheme name="Custom 3">
      <a:dk1>
        <a:srgbClr val="000000"/>
      </a:dk1>
      <a:lt1>
        <a:srgbClr val="FFFFFF"/>
      </a:lt1>
      <a:dk2>
        <a:srgbClr val="000000"/>
      </a:dk2>
      <a:lt2>
        <a:srgbClr val="808080"/>
      </a:lt2>
      <a:accent1>
        <a:srgbClr val="FFFFFF"/>
      </a:accent1>
      <a:accent2>
        <a:srgbClr val="FC4421"/>
      </a:accent2>
      <a:accent3>
        <a:srgbClr val="FFFFFF"/>
      </a:accent3>
      <a:accent4>
        <a:srgbClr val="000000"/>
      </a:accent4>
      <a:accent5>
        <a:srgbClr val="DAEDEF"/>
      </a:accent5>
      <a:accent6>
        <a:srgbClr val="FC4421"/>
      </a:accent6>
      <a:hlink>
        <a:srgbClr val="FC4421"/>
      </a:hlink>
      <a:folHlink>
        <a:srgbClr val="FC4421"/>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6B563CFC-CD60-4224-AB25-9DCADAE5E69D}" vid="{1152999A-4C62-4532-9CB6-CBBF7EC67142}"/>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DD05C0E7E0E414EB79F81A23986EA6A" ma:contentTypeVersion="11" ma:contentTypeDescription="Create a new document." ma:contentTypeScope="" ma:versionID="a35201a8bc688b2d88f5dbb6e1211090">
  <xsd:schema xmlns:xsd="http://www.w3.org/2001/XMLSchema" xmlns:xs="http://www.w3.org/2001/XMLSchema" xmlns:p="http://schemas.microsoft.com/office/2006/metadata/properties" xmlns:ns2="7c04300a-231c-4281-9146-a98f6f4a7aff" xmlns:ns3="01e15224-84b2-4570-bdea-a67bb94d0921" targetNamespace="http://schemas.microsoft.com/office/2006/metadata/properties" ma:root="true" ma:fieldsID="b4e4d11d21b039030c9a48cd9f3673c2" ns2:_="" ns3:_="">
    <xsd:import namespace="7c04300a-231c-4281-9146-a98f6f4a7aff"/>
    <xsd:import namespace="01e15224-84b2-4570-bdea-a67bb94d092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c04300a-231c-4281-9146-a98f6f4a7af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fd004107-dac0-45af-83fb-11757b2c8399"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1e15224-84b2-4570-bdea-a67bb94d0921"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b8a52c73-49a1-4329-875b-4831fc8e3540}" ma:internalName="TaxCatchAll" ma:showField="CatchAllData" ma:web="01e15224-84b2-4570-bdea-a67bb94d092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01e15224-84b2-4570-bdea-a67bb94d0921" xsi:nil="true"/>
    <lcf76f155ced4ddcb4097134ff3c332f xmlns="7c04300a-231c-4281-9146-a98f6f4a7aff">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30F3C7A-7D67-4D9B-B1DC-8DD24C4E5950}"/>
</file>

<file path=customXml/itemProps2.xml><?xml version="1.0" encoding="utf-8"?>
<ds:datastoreItem xmlns:ds="http://schemas.openxmlformats.org/officeDocument/2006/customXml" ds:itemID="{D5041F6D-BBDE-4B15-9860-57A05AB8973C}">
  <ds:schemaRefs>
    <ds:schemaRef ds:uri="http://purl.org/dc/terms/"/>
    <ds:schemaRef ds:uri="http://schemas.microsoft.com/office/2006/documentManagement/types"/>
    <ds:schemaRef ds:uri="http://purl.org/dc/elements/1.1/"/>
    <ds:schemaRef ds:uri="http://schemas.microsoft.com/office/2006/metadata/properties"/>
    <ds:schemaRef ds:uri="7c04300a-231c-4281-9146-a98f6f4a7aff"/>
    <ds:schemaRef ds:uri="http://purl.org/dc/dcmitype/"/>
    <ds:schemaRef ds:uri="http://schemas.microsoft.com/office/infopath/2007/PartnerControls"/>
    <ds:schemaRef ds:uri="http://schemas.openxmlformats.org/package/2006/metadata/core-properties"/>
    <ds:schemaRef ds:uri="01e15224-84b2-4570-bdea-a67bb94d0921"/>
    <ds:schemaRef ds:uri="http://www.w3.org/XML/1998/namespace"/>
  </ds:schemaRefs>
</ds:datastoreItem>
</file>

<file path=customXml/itemProps3.xml><?xml version="1.0" encoding="utf-8"?>
<ds:datastoreItem xmlns:ds="http://schemas.openxmlformats.org/officeDocument/2006/customXml" ds:itemID="{F7D282AF-3624-45B9-804D-F764465AEF68}">
  <ds:schemaRefs>
    <ds:schemaRef ds:uri="http://schemas.microsoft.com/sharepoint/v3/contenttype/forms"/>
  </ds:schemaRefs>
</ds:datastoreItem>
</file>

<file path=docMetadata/LabelInfo.xml><?xml version="1.0" encoding="utf-8"?>
<clbl:labelList xmlns:clbl="http://schemas.microsoft.com/office/2020/mipLabelMetadata">
  <clbl:label id="{cdb5124c-a56e-47e1-8444-7a6f9085be98}" enabled="1" method="Standard" siteId="{0b26221c-c008-47b1-94c7-58a0b89761cc}" removed="0"/>
</clbl:labelList>
</file>

<file path=docProps/app.xml><?xml version="1.0" encoding="utf-8"?>
<Properties xmlns="http://schemas.openxmlformats.org/officeDocument/2006/extended-properties" xmlns:vt="http://schemas.openxmlformats.org/officeDocument/2006/docPropsVTypes">
  <Template>T Levels Powerpoint Template</Template>
  <TotalTime>102</TotalTime>
  <Words>2003</Words>
  <Application>Microsoft Office PowerPoint</Application>
  <PresentationFormat>Custom</PresentationFormat>
  <Paragraphs>133</Paragraphs>
  <Slides>30</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30</vt:i4>
      </vt:variant>
    </vt:vector>
  </HeadingPairs>
  <TitlesOfParts>
    <vt:vector size="37" baseType="lpstr">
      <vt:lpstr>MS PGothic</vt:lpstr>
      <vt:lpstr>Aptos</vt:lpstr>
      <vt:lpstr>Arial</vt:lpstr>
      <vt:lpstr>Enginuity</vt:lpstr>
      <vt:lpstr>inherit</vt:lpstr>
      <vt:lpstr>Lucida Grande</vt:lpstr>
      <vt:lpstr>2_Default Design</vt:lpstr>
      <vt:lpstr>PowerPoint Presentation</vt:lpstr>
      <vt:lpstr>Introduction</vt:lpstr>
      <vt:lpstr>Objectives</vt:lpstr>
      <vt:lpstr>Chapter 64</vt:lpstr>
      <vt:lpstr>Chapter 64</vt:lpstr>
      <vt:lpstr>642 Inspection</vt:lpstr>
      <vt:lpstr>643 Testing</vt:lpstr>
      <vt:lpstr>643.2 Continuity of conductors</vt:lpstr>
      <vt:lpstr>643.3 Insulation resistance</vt:lpstr>
      <vt:lpstr>Table 64: Minimum values of insulation resistance</vt:lpstr>
      <vt:lpstr>643.3.3</vt:lpstr>
      <vt:lpstr>643.6 Polarity</vt:lpstr>
      <vt:lpstr>643.7.3</vt:lpstr>
      <vt:lpstr>643.7.3.201 Prospective fault current</vt:lpstr>
      <vt:lpstr>643.8 Additional protection</vt:lpstr>
      <vt:lpstr>Phase sequence and functional testing</vt:lpstr>
      <vt:lpstr>643.11 Verification of voltage drop</vt:lpstr>
      <vt:lpstr>644 Certification for initial verification </vt:lpstr>
      <vt:lpstr>644.1.2</vt:lpstr>
      <vt:lpstr>644</vt:lpstr>
      <vt:lpstr>Chapter 65: Periodic inspection and testing</vt:lpstr>
      <vt:lpstr>651.2</vt:lpstr>
      <vt:lpstr>651.2 continued</vt:lpstr>
      <vt:lpstr>651</vt:lpstr>
      <vt:lpstr>652 Frequency of periodic inspection and testing</vt:lpstr>
      <vt:lpstr>652.2</vt:lpstr>
      <vt:lpstr>653 Reporting for periodic inspection and testing</vt:lpstr>
      <vt:lpstr>653 Reporting for periodic inspection and testing</vt:lpstr>
      <vt:lpstr>Summary</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Mark Thirlwell</dc:creator>
  <cp:lastModifiedBy>Hazell, Danielle</cp:lastModifiedBy>
  <cp:revision>8</cp:revision>
  <dcterms:created xsi:type="dcterms:W3CDTF">2025-04-15T10:44:23Z</dcterms:created>
  <dcterms:modified xsi:type="dcterms:W3CDTF">2025-10-28T11:17:17Z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a3666724-00ca-41b5-b6fa-015eacb44368_Enabled">
    <vt:lpwstr>true</vt:lpwstr>
  </property>
  <property fmtid="{D5CDD505-2E9C-101B-9397-08002B2CF9AE}" pid="3" name="MSIP_Label_a3666724-00ca-41b5-b6fa-015eacb44368_SetDate">
    <vt:lpwstr>2025-04-10T10:14:23Z</vt:lpwstr>
  </property>
  <property fmtid="{D5CDD505-2E9C-101B-9397-08002B2CF9AE}" pid="4" name="MSIP_Label_a3666724-00ca-41b5-b6fa-015eacb44368_Method">
    <vt:lpwstr>Privileged</vt:lpwstr>
  </property>
  <property fmtid="{D5CDD505-2E9C-101B-9397-08002B2CF9AE}" pid="5" name="MSIP_Label_a3666724-00ca-41b5-b6fa-015eacb44368_Name">
    <vt:lpwstr>Internal</vt:lpwstr>
  </property>
  <property fmtid="{D5CDD505-2E9C-101B-9397-08002B2CF9AE}" pid="6" name="MSIP_Label_a3666724-00ca-41b5-b6fa-015eacb44368_SiteId">
    <vt:lpwstr>b6d3492e-0aa1-4a60-840d-b706a96e670d</vt:lpwstr>
  </property>
  <property fmtid="{D5CDD505-2E9C-101B-9397-08002B2CF9AE}" pid="7" name="MSIP_Label_a3666724-00ca-41b5-b6fa-015eacb44368_ActionId">
    <vt:lpwstr>e858918b-4881-4444-b984-9dbe2495d330</vt:lpwstr>
  </property>
  <property fmtid="{D5CDD505-2E9C-101B-9397-08002B2CF9AE}" pid="8" name="MSIP_Label_a3666724-00ca-41b5-b6fa-015eacb44368_ContentBits">
    <vt:lpwstr>1</vt:lpwstr>
  </property>
  <property fmtid="{D5CDD505-2E9C-101B-9397-08002B2CF9AE}" pid="9" name="MSIP_Label_a3666724-00ca-41b5-b6fa-015eacb44368_Tag">
    <vt:lpwstr>10, 0, 1, 1</vt:lpwstr>
  </property>
  <property fmtid="{D5CDD505-2E9C-101B-9397-08002B2CF9AE}" pid="10" name="ClassificationContentMarkingHeaderLocations">
    <vt:lpwstr>1_Default Design:4</vt:lpwstr>
  </property>
  <property fmtid="{D5CDD505-2E9C-101B-9397-08002B2CF9AE}" pid="11" name="ClassificationContentMarkingHeaderText">
    <vt:lpwstr>MEWNOL - INTERNAL</vt:lpwstr>
  </property>
  <property fmtid="{D5CDD505-2E9C-101B-9397-08002B2CF9AE}" pid="12" name="ContentTypeId">
    <vt:lpwstr>0x010100CDD05C0E7E0E414EB79F81A23986EA6A</vt:lpwstr>
  </property>
  <property fmtid="{D5CDD505-2E9C-101B-9397-08002B2CF9AE}" pid="13" name="MediaServiceImageTags">
    <vt:lpwstr/>
  </property>
</Properties>
</file>