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43"/>
  </p:notesMasterIdLst>
  <p:handoutMasterIdLst>
    <p:handoutMasterId r:id="rId44"/>
  </p:handoutMasterIdLst>
  <p:sldIdLst>
    <p:sldId id="462" r:id="rId5"/>
    <p:sldId id="840" r:id="rId6"/>
    <p:sldId id="837" r:id="rId7"/>
    <p:sldId id="844" r:id="rId8"/>
    <p:sldId id="992" r:id="rId9"/>
    <p:sldId id="993" r:id="rId10"/>
    <p:sldId id="994" r:id="rId11"/>
    <p:sldId id="995" r:id="rId12"/>
    <p:sldId id="996" r:id="rId13"/>
    <p:sldId id="997" r:id="rId14"/>
    <p:sldId id="998" r:id="rId15"/>
    <p:sldId id="999" r:id="rId16"/>
    <p:sldId id="1000" r:id="rId17"/>
    <p:sldId id="1001" r:id="rId18"/>
    <p:sldId id="1002" r:id="rId19"/>
    <p:sldId id="1003" r:id="rId20"/>
    <p:sldId id="1004" r:id="rId21"/>
    <p:sldId id="1005" r:id="rId22"/>
    <p:sldId id="1006" r:id="rId23"/>
    <p:sldId id="1007" r:id="rId24"/>
    <p:sldId id="1008" r:id="rId25"/>
    <p:sldId id="1009" r:id="rId26"/>
    <p:sldId id="1010" r:id="rId27"/>
    <p:sldId id="1011" r:id="rId28"/>
    <p:sldId id="1012" r:id="rId29"/>
    <p:sldId id="1013" r:id="rId30"/>
    <p:sldId id="1014" r:id="rId31"/>
    <p:sldId id="1015" r:id="rId32"/>
    <p:sldId id="1016" r:id="rId33"/>
    <p:sldId id="1017" r:id="rId34"/>
    <p:sldId id="1018" r:id="rId35"/>
    <p:sldId id="1019" r:id="rId36"/>
    <p:sldId id="1020" r:id="rId37"/>
    <p:sldId id="1021" r:id="rId38"/>
    <p:sldId id="1022" r:id="rId39"/>
    <p:sldId id="1023" r:id="rId40"/>
    <p:sldId id="838" r:id="rId41"/>
    <p:sldId id="512" r:id="rId42"/>
  </p:sldIdLst>
  <p:sldSz cx="12239625" cy="6840538"/>
  <p:notesSz cx="6858000" cy="9144000"/>
  <p:custDataLst>
    <p:tags r:id="rId45"/>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BD82555-537F-E2F1-613C-D8E839C8829C}" name="Andrasko, Rhiannon" initials="AR" userId="S::rhiannon.andrasko@wjec.co.uk::15be4c62-2de6-4343-a7f4-3c209826edd1" providerId="AD"/>
  <p188:author id="{84740FD1-6799-8D34-8EDB-C569EE671D9D}" name="John Calleja" initials="JC" userId="8c83955f4e64923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D9D9D9"/>
    <a:srgbClr val="FFFFFF"/>
    <a:srgbClr val="FC4421"/>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06D083-30D5-4D5F-AC7C-98F8686123F8}" v="10" dt="2025-10-28T11:07:48.6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ags" Target="tags/tag1.xml"/><Relationship Id="rId53" Type="http://schemas.microsoft.com/office/2018/10/relationships/authors" Target="author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handoutMaster" Target="handoutMasters/handoutMaster1.xml"/><Relationship Id="rId52"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openxmlformats.org/officeDocument/2006/relationships/viewProps" Target="viewProps.xml"/><Relationship Id="rId8" Type="http://schemas.openxmlformats.org/officeDocument/2006/relationships/slide" Target="slides/slide4.xml"/><Relationship Id="rId51" Type="http://schemas.microsoft.com/office/2016/11/relationships/changesInfo" Target="changesInfos/changesInfo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commentAuthors" Target="commentAuthors.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nita Searle-Barnes" userId="S::bonita.searle-barnes@eal.org.uk::e782127f-826a-4a83-a372-afedaa2e0d4f" providerId="AD" clId="Web-{64F57026-D63A-B340-9D93-14C4FB2F8C37}"/>
    <pc:docChg chg="modSld">
      <pc:chgData name="Bonita Searle-Barnes" userId="S::bonita.searle-barnes@eal.org.uk::e782127f-826a-4a83-a372-afedaa2e0d4f" providerId="AD" clId="Web-{64F57026-D63A-B340-9D93-14C4FB2F8C37}" dt="2025-10-14T10:00:35.772" v="4" actId="20577"/>
      <pc:docMkLst>
        <pc:docMk/>
      </pc:docMkLst>
      <pc:sldChg chg="modSp">
        <pc:chgData name="Bonita Searle-Barnes" userId="S::bonita.searle-barnes@eal.org.uk::e782127f-826a-4a83-a372-afedaa2e0d4f" providerId="AD" clId="Web-{64F57026-D63A-B340-9D93-14C4FB2F8C37}" dt="2025-10-14T10:00:20.068" v="2" actId="20577"/>
        <pc:sldMkLst>
          <pc:docMk/>
          <pc:sldMk cId="4139293381" sldId="462"/>
        </pc:sldMkLst>
        <pc:spChg chg="mod">
          <ac:chgData name="Bonita Searle-Barnes" userId="S::bonita.searle-barnes@eal.org.uk::e782127f-826a-4a83-a372-afedaa2e0d4f" providerId="AD" clId="Web-{64F57026-D63A-B340-9D93-14C4FB2F8C37}" dt="2025-10-14T10:00:20.068" v="2" actId="20577"/>
          <ac:spMkLst>
            <pc:docMk/>
            <pc:sldMk cId="4139293381" sldId="462"/>
            <ac:spMk id="3" creationId="{C071156A-2242-124B-AF49-34A979232ED8}"/>
          </ac:spMkLst>
        </pc:spChg>
      </pc:sldChg>
      <pc:sldChg chg="modSp">
        <pc:chgData name="Bonita Searle-Barnes" userId="S::bonita.searle-barnes@eal.org.uk::e782127f-826a-4a83-a372-afedaa2e0d4f" providerId="AD" clId="Web-{64F57026-D63A-B340-9D93-14C4FB2F8C37}" dt="2025-10-14T10:00:25.771" v="3" actId="20577"/>
        <pc:sldMkLst>
          <pc:docMk/>
          <pc:sldMk cId="3661908118" sldId="837"/>
        </pc:sldMkLst>
        <pc:spChg chg="mod">
          <ac:chgData name="Bonita Searle-Barnes" userId="S::bonita.searle-barnes@eal.org.uk::e782127f-826a-4a83-a372-afedaa2e0d4f" providerId="AD" clId="Web-{64F57026-D63A-B340-9D93-14C4FB2F8C37}" dt="2025-10-14T10:00:25.771" v="3" actId="20577"/>
          <ac:spMkLst>
            <pc:docMk/>
            <pc:sldMk cId="3661908118" sldId="837"/>
            <ac:spMk id="4" creationId="{BBFFC9DD-99F6-E5CA-5CF5-B1C6B4D6BBC1}"/>
          </ac:spMkLst>
        </pc:spChg>
      </pc:sldChg>
      <pc:sldChg chg="modSp">
        <pc:chgData name="Bonita Searle-Barnes" userId="S::bonita.searle-barnes@eal.org.uk::e782127f-826a-4a83-a372-afedaa2e0d4f" providerId="AD" clId="Web-{64F57026-D63A-B340-9D93-14C4FB2F8C37}" dt="2025-10-14T10:00:35.772" v="4" actId="20577"/>
        <pc:sldMkLst>
          <pc:docMk/>
          <pc:sldMk cId="3014219946" sldId="838"/>
        </pc:sldMkLst>
        <pc:spChg chg="mod">
          <ac:chgData name="Bonita Searle-Barnes" userId="S::bonita.searle-barnes@eal.org.uk::e782127f-826a-4a83-a372-afedaa2e0d4f" providerId="AD" clId="Web-{64F57026-D63A-B340-9D93-14C4FB2F8C37}" dt="2025-10-14T10:00:35.772" v="4" actId="20577"/>
          <ac:spMkLst>
            <pc:docMk/>
            <pc:sldMk cId="3014219946" sldId="838"/>
            <ac:spMk id="4" creationId="{93E98F04-331F-CCC4-AA81-C88F3473D389}"/>
          </ac:spMkLst>
        </pc:spChg>
      </pc:sldChg>
    </pc:docChg>
  </pc:docChgLst>
  <pc:docChgLst>
    <pc:chgData name="Lee Guthrie" userId="1cb701bb-47c8-4e70-a967-200e600f3e71" providerId="ADAL" clId="{2E3988C0-49EB-4F2D-94F8-5ACA8DBCC780}"/>
    <pc:docChg chg="modSld">
      <pc:chgData name="Lee Guthrie" userId="1cb701bb-47c8-4e70-a967-200e600f3e71" providerId="ADAL" clId="{2E3988C0-49EB-4F2D-94F8-5ACA8DBCC780}" dt="2025-10-09T10:24:01.131" v="1" actId="404"/>
      <pc:docMkLst>
        <pc:docMk/>
      </pc:docMkLst>
      <pc:sldChg chg="modSp mod">
        <pc:chgData name="Lee Guthrie" userId="1cb701bb-47c8-4e70-a967-200e600f3e71" providerId="ADAL" clId="{2E3988C0-49EB-4F2D-94F8-5ACA8DBCC780}" dt="2025-10-09T10:23:47.671" v="0" actId="1076"/>
        <pc:sldMkLst>
          <pc:docMk/>
          <pc:sldMk cId="453742767" sldId="1011"/>
        </pc:sldMkLst>
        <pc:graphicFrameChg chg="mod">
          <ac:chgData name="Lee Guthrie" userId="1cb701bb-47c8-4e70-a967-200e600f3e71" providerId="ADAL" clId="{2E3988C0-49EB-4F2D-94F8-5ACA8DBCC780}" dt="2025-10-09T10:23:47.671" v="0" actId="1076"/>
          <ac:graphicFrameMkLst>
            <pc:docMk/>
            <pc:sldMk cId="453742767" sldId="1011"/>
            <ac:graphicFrameMk id="2" creationId="{F57BFEE7-E038-733F-89E1-542484B5092A}"/>
          </ac:graphicFrameMkLst>
        </pc:graphicFrameChg>
      </pc:sldChg>
      <pc:sldChg chg="modSp mod">
        <pc:chgData name="Lee Guthrie" userId="1cb701bb-47c8-4e70-a967-200e600f3e71" providerId="ADAL" clId="{2E3988C0-49EB-4F2D-94F8-5ACA8DBCC780}" dt="2025-10-09T10:24:01.131" v="1" actId="404"/>
        <pc:sldMkLst>
          <pc:docMk/>
          <pc:sldMk cId="3023029247" sldId="1015"/>
        </pc:sldMkLst>
        <pc:spChg chg="mod">
          <ac:chgData name="Lee Guthrie" userId="1cb701bb-47c8-4e70-a967-200e600f3e71" providerId="ADAL" clId="{2E3988C0-49EB-4F2D-94F8-5ACA8DBCC780}" dt="2025-10-09T10:24:01.131" v="1" actId="404"/>
          <ac:spMkLst>
            <pc:docMk/>
            <pc:sldMk cId="3023029247" sldId="1015"/>
            <ac:spMk id="5" creationId="{CE599330-8086-D98F-E000-6F34C22F7DAD}"/>
          </ac:spMkLst>
        </pc:spChg>
      </pc:sldChg>
    </pc:docChg>
  </pc:docChgLst>
  <pc:docChgLst>
    <pc:chgData name="Bonita Searle-Barnes" userId="S::bonita.searle-barnes@eal.org.uk::e782127f-826a-4a83-a372-afedaa2e0d4f" providerId="AD" clId="Web-{016E13BB-C480-BEDE-5D38-A1569BD77B37}"/>
    <pc:docChg chg="modSld">
      <pc:chgData name="Bonita Searle-Barnes" userId="S::bonita.searle-barnes@eal.org.uk::e782127f-826a-4a83-a372-afedaa2e0d4f" providerId="AD" clId="Web-{016E13BB-C480-BEDE-5D38-A1569BD77B37}" dt="2025-10-14T10:45:34.282" v="0" actId="20577"/>
      <pc:docMkLst>
        <pc:docMk/>
      </pc:docMkLst>
      <pc:sldChg chg="modSp">
        <pc:chgData name="Bonita Searle-Barnes" userId="S::bonita.searle-barnes@eal.org.uk::e782127f-826a-4a83-a372-afedaa2e0d4f" providerId="AD" clId="Web-{016E13BB-C480-BEDE-5D38-A1569BD77B37}" dt="2025-10-14T10:45:34.282" v="0" actId="20577"/>
        <pc:sldMkLst>
          <pc:docMk/>
          <pc:sldMk cId="4139293381" sldId="462"/>
        </pc:sldMkLst>
        <pc:spChg chg="mod">
          <ac:chgData name="Bonita Searle-Barnes" userId="S::bonita.searle-barnes@eal.org.uk::e782127f-826a-4a83-a372-afedaa2e0d4f" providerId="AD" clId="Web-{016E13BB-C480-BEDE-5D38-A1569BD77B37}" dt="2025-10-14T10:45:34.282" v="0" actId="20577"/>
          <ac:spMkLst>
            <pc:docMk/>
            <pc:sldMk cId="4139293381" sldId="462"/>
            <ac:spMk id="3" creationId="{C071156A-2242-124B-AF49-34A979232ED8}"/>
          </ac:spMkLst>
        </pc:spChg>
      </pc:sldChg>
    </pc:docChg>
  </pc:docChgLst>
  <pc:docChgLst>
    <pc:chgData name="Andrasko, Rhiannon" userId="S::rhiannon.andrasko@wjec.co.uk::15be4c62-2de6-4343-a7f4-3c209826edd1" providerId="AD" clId="Web-{B6454D2F-454F-201F-9403-5F7BB7C7FEF6}"/>
    <pc:docChg chg="mod modSld">
      <pc:chgData name="Andrasko, Rhiannon" userId="S::rhiannon.andrasko@wjec.co.uk::15be4c62-2de6-4343-a7f4-3c209826edd1" providerId="AD" clId="Web-{B6454D2F-454F-201F-9403-5F7BB7C7FEF6}" dt="2025-10-24T10:10:26.516" v="15" actId="20577"/>
      <pc:docMkLst>
        <pc:docMk/>
      </pc:docMkLst>
      <pc:sldChg chg="modSp">
        <pc:chgData name="Andrasko, Rhiannon" userId="S::rhiannon.andrasko@wjec.co.uk::15be4c62-2de6-4343-a7f4-3c209826edd1" providerId="AD" clId="Web-{B6454D2F-454F-201F-9403-5F7BB7C7FEF6}" dt="2025-10-24T09:59:28.359" v="6" actId="20577"/>
        <pc:sldMkLst>
          <pc:docMk/>
          <pc:sldMk cId="1361662587" sldId="1002"/>
        </pc:sldMkLst>
        <pc:spChg chg="mod">
          <ac:chgData name="Andrasko, Rhiannon" userId="S::rhiannon.andrasko@wjec.co.uk::15be4c62-2de6-4343-a7f4-3c209826edd1" providerId="AD" clId="Web-{B6454D2F-454F-201F-9403-5F7BB7C7FEF6}" dt="2025-10-24T09:59:28.359" v="6" actId="20577"/>
          <ac:spMkLst>
            <pc:docMk/>
            <pc:sldMk cId="1361662587" sldId="1002"/>
            <ac:spMk id="6" creationId="{0F98BA41-50C0-AAA7-16C3-48C382741B31}"/>
          </ac:spMkLst>
        </pc:spChg>
      </pc:sldChg>
      <pc:sldChg chg="modSp">
        <pc:chgData name="Andrasko, Rhiannon" userId="S::rhiannon.andrasko@wjec.co.uk::15be4c62-2de6-4343-a7f4-3c209826edd1" providerId="AD" clId="Web-{B6454D2F-454F-201F-9403-5F7BB7C7FEF6}" dt="2025-10-24T09:56:41.855" v="3" actId="20577"/>
        <pc:sldMkLst>
          <pc:docMk/>
          <pc:sldMk cId="869298503" sldId="1005"/>
        </pc:sldMkLst>
        <pc:spChg chg="mod">
          <ac:chgData name="Andrasko, Rhiannon" userId="S::rhiannon.andrasko@wjec.co.uk::15be4c62-2de6-4343-a7f4-3c209826edd1" providerId="AD" clId="Web-{B6454D2F-454F-201F-9403-5F7BB7C7FEF6}" dt="2025-10-24T09:56:41.855" v="3" actId="20577"/>
          <ac:spMkLst>
            <pc:docMk/>
            <pc:sldMk cId="869298503" sldId="1005"/>
            <ac:spMk id="6" creationId="{ADA53115-C18D-163A-8D66-19E3FADD163E}"/>
          </ac:spMkLst>
        </pc:spChg>
      </pc:sldChg>
      <pc:sldChg chg="modSp">
        <pc:chgData name="Andrasko, Rhiannon" userId="S::rhiannon.andrasko@wjec.co.uk::15be4c62-2de6-4343-a7f4-3c209826edd1" providerId="AD" clId="Web-{B6454D2F-454F-201F-9403-5F7BB7C7FEF6}" dt="2025-10-24T10:00:34.282" v="7" actId="20577"/>
        <pc:sldMkLst>
          <pc:docMk/>
          <pc:sldMk cId="1582013152" sldId="1010"/>
        </pc:sldMkLst>
        <pc:spChg chg="mod">
          <ac:chgData name="Andrasko, Rhiannon" userId="S::rhiannon.andrasko@wjec.co.uk::15be4c62-2de6-4343-a7f4-3c209826edd1" providerId="AD" clId="Web-{B6454D2F-454F-201F-9403-5F7BB7C7FEF6}" dt="2025-10-24T10:00:34.282" v="7" actId="20577"/>
          <ac:spMkLst>
            <pc:docMk/>
            <pc:sldMk cId="1582013152" sldId="1010"/>
            <ac:spMk id="6" creationId="{09AB6D9C-21E0-07A8-564F-75DD4BE382F1}"/>
          </ac:spMkLst>
        </pc:spChg>
      </pc:sldChg>
      <pc:sldChg chg="modSp">
        <pc:chgData name="Andrasko, Rhiannon" userId="S::rhiannon.andrasko@wjec.co.uk::15be4c62-2de6-4343-a7f4-3c209826edd1" providerId="AD" clId="Web-{B6454D2F-454F-201F-9403-5F7BB7C7FEF6}" dt="2025-10-24T10:06:04.894" v="12" actId="20577"/>
        <pc:sldMkLst>
          <pc:docMk/>
          <pc:sldMk cId="3023029247" sldId="1015"/>
        </pc:sldMkLst>
        <pc:spChg chg="mod">
          <ac:chgData name="Andrasko, Rhiannon" userId="S::rhiannon.andrasko@wjec.co.uk::15be4c62-2de6-4343-a7f4-3c209826edd1" providerId="AD" clId="Web-{B6454D2F-454F-201F-9403-5F7BB7C7FEF6}" dt="2025-10-24T10:06:04.894" v="12" actId="20577"/>
          <ac:spMkLst>
            <pc:docMk/>
            <pc:sldMk cId="3023029247" sldId="1015"/>
            <ac:spMk id="5" creationId="{CE599330-8086-D98F-E000-6F34C22F7DAD}"/>
          </ac:spMkLst>
        </pc:spChg>
        <pc:spChg chg="mod">
          <ac:chgData name="Andrasko, Rhiannon" userId="S::rhiannon.andrasko@wjec.co.uk::15be4c62-2de6-4343-a7f4-3c209826edd1" providerId="AD" clId="Web-{B6454D2F-454F-201F-9403-5F7BB7C7FEF6}" dt="2025-10-24T10:05:31.238" v="10" actId="20577"/>
          <ac:spMkLst>
            <pc:docMk/>
            <pc:sldMk cId="3023029247" sldId="1015"/>
            <ac:spMk id="6" creationId="{5D947966-644A-FA37-B465-4DC01858E9BE}"/>
          </ac:spMkLst>
        </pc:spChg>
      </pc:sldChg>
      <pc:sldChg chg="modSp">
        <pc:chgData name="Andrasko, Rhiannon" userId="S::rhiannon.andrasko@wjec.co.uk::15be4c62-2de6-4343-a7f4-3c209826edd1" providerId="AD" clId="Web-{B6454D2F-454F-201F-9403-5F7BB7C7FEF6}" dt="2025-10-24T10:10:26.516" v="15" actId="20577"/>
        <pc:sldMkLst>
          <pc:docMk/>
          <pc:sldMk cId="2984513946" sldId="1020"/>
        </pc:sldMkLst>
        <pc:spChg chg="mod">
          <ac:chgData name="Andrasko, Rhiannon" userId="S::rhiannon.andrasko@wjec.co.uk::15be4c62-2de6-4343-a7f4-3c209826edd1" providerId="AD" clId="Web-{B6454D2F-454F-201F-9403-5F7BB7C7FEF6}" dt="2025-10-24T10:10:26.516" v="15" actId="20577"/>
          <ac:spMkLst>
            <pc:docMk/>
            <pc:sldMk cId="2984513946" sldId="1020"/>
            <ac:spMk id="6" creationId="{18180148-4CDC-ABC5-B756-753EF17B0EFF}"/>
          </ac:spMkLst>
        </pc:spChg>
      </pc:sldChg>
    </pc:docChg>
  </pc:docChgLst>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0-28T11:07:48.609" v="49" actId="1076"/>
      <pc:docMkLst>
        <pc:docMk/>
      </pc:docMkLst>
      <pc:sldChg chg="addSp modSp mod">
        <pc:chgData name="Hazell, Danielle" userId="16322be0-50ef-46ff-b0c0-d304bc10d5d2" providerId="ADAL" clId="{E6D12E1F-DF63-450C-A9ED-E72C5F6C045B}" dt="2025-10-22T14:06:26.337" v="11" actId="1076"/>
        <pc:sldMkLst>
          <pc:docMk/>
          <pc:sldMk cId="2402489006" sldId="512"/>
        </pc:sldMkLst>
        <pc:spChg chg="add mod">
          <ac:chgData name="Hazell, Danielle" userId="16322be0-50ef-46ff-b0c0-d304bc10d5d2" providerId="ADAL" clId="{E6D12E1F-DF63-450C-A9ED-E72C5F6C045B}" dt="2025-10-22T14:06:26.337" v="11" actId="1076"/>
          <ac:spMkLst>
            <pc:docMk/>
            <pc:sldMk cId="2402489006" sldId="512"/>
            <ac:spMk id="2" creationId="{E1588861-E85C-3D08-71A0-439209FABD70}"/>
          </ac:spMkLst>
        </pc:spChg>
        <pc:spChg chg="mod">
          <ac:chgData name="Hazell, Danielle" userId="16322be0-50ef-46ff-b0c0-d304bc10d5d2" providerId="ADAL" clId="{E6D12E1F-DF63-450C-A9ED-E72C5F6C045B}" dt="2025-10-22T14:06:23.688" v="9"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0-22T14:06:53.422" v="12" actId="1076"/>
        <pc:sldMkLst>
          <pc:docMk/>
          <pc:sldMk cId="2689465884" sldId="1004"/>
        </pc:sldMkLst>
        <pc:picChg chg="mod">
          <ac:chgData name="Hazell, Danielle" userId="16322be0-50ef-46ff-b0c0-d304bc10d5d2" providerId="ADAL" clId="{E6D12E1F-DF63-450C-A9ED-E72C5F6C045B}" dt="2025-10-22T14:06:53.422" v="12" actId="1076"/>
          <ac:picMkLst>
            <pc:docMk/>
            <pc:sldMk cId="2689465884" sldId="1004"/>
            <ac:picMk id="3" creationId="{BBCD86FE-EDCF-1A07-AB7B-9205BB02B5CE}"/>
          </ac:picMkLst>
        </pc:picChg>
      </pc:sldChg>
      <pc:sldChg chg="addSp delSp modSp mod">
        <pc:chgData name="Hazell, Danielle" userId="16322be0-50ef-46ff-b0c0-d304bc10d5d2" providerId="ADAL" clId="{E6D12E1F-DF63-450C-A9ED-E72C5F6C045B}" dt="2025-10-28T11:07:27.187" v="43" actId="1076"/>
        <pc:sldMkLst>
          <pc:docMk/>
          <pc:sldMk cId="2346547953" sldId="1006"/>
        </pc:sldMkLst>
        <pc:spChg chg="mod">
          <ac:chgData name="Hazell, Danielle" userId="16322be0-50ef-46ff-b0c0-d304bc10d5d2" providerId="ADAL" clId="{E6D12E1F-DF63-450C-A9ED-E72C5F6C045B}" dt="2025-10-28T11:07:22.480" v="39" actId="14100"/>
          <ac:spMkLst>
            <pc:docMk/>
            <pc:sldMk cId="2346547953" sldId="1006"/>
            <ac:spMk id="6" creationId="{1EF2867F-85FA-B151-0D9E-CB8D5E184480}"/>
          </ac:spMkLst>
        </pc:spChg>
        <pc:picChg chg="add mod">
          <ac:chgData name="Hazell, Danielle" userId="16322be0-50ef-46ff-b0c0-d304bc10d5d2" providerId="ADAL" clId="{E6D12E1F-DF63-450C-A9ED-E72C5F6C045B}" dt="2025-10-28T11:07:27.187" v="43" actId="1076"/>
          <ac:picMkLst>
            <pc:docMk/>
            <pc:sldMk cId="2346547953" sldId="1006"/>
            <ac:picMk id="1026" creationId="{570F9445-4BDE-0AAF-44D7-B3EE8CE3776B}"/>
          </ac:picMkLst>
        </pc:picChg>
      </pc:sldChg>
      <pc:sldChg chg="modSp mod">
        <pc:chgData name="Hazell, Danielle" userId="16322be0-50ef-46ff-b0c0-d304bc10d5d2" providerId="ADAL" clId="{E6D12E1F-DF63-450C-A9ED-E72C5F6C045B}" dt="2025-10-20T13:20:50.959" v="8" actId="1076"/>
        <pc:sldMkLst>
          <pc:docMk/>
          <pc:sldMk cId="1769707764" sldId="1013"/>
        </pc:sldMkLst>
        <pc:spChg chg="mod">
          <ac:chgData name="Hazell, Danielle" userId="16322be0-50ef-46ff-b0c0-d304bc10d5d2" providerId="ADAL" clId="{E6D12E1F-DF63-450C-A9ED-E72C5F6C045B}" dt="2025-10-20T13:20:50.959" v="8" actId="1076"/>
          <ac:spMkLst>
            <pc:docMk/>
            <pc:sldMk cId="1769707764" sldId="1013"/>
            <ac:spMk id="3" creationId="{E09AE867-62C8-5A3F-9BB8-1FE56165FD1C}"/>
          </ac:spMkLst>
        </pc:spChg>
        <pc:spChg chg="mod">
          <ac:chgData name="Hazell, Danielle" userId="16322be0-50ef-46ff-b0c0-d304bc10d5d2" providerId="ADAL" clId="{E6D12E1F-DF63-450C-A9ED-E72C5F6C045B}" dt="2025-10-20T13:20:47.909" v="7" actId="404"/>
          <ac:spMkLst>
            <pc:docMk/>
            <pc:sldMk cId="1769707764" sldId="1013"/>
            <ac:spMk id="5" creationId="{7C24D9D9-7FC2-0C47-5B45-A6E438A56051}"/>
          </ac:spMkLst>
        </pc:spChg>
      </pc:sldChg>
      <pc:sldChg chg="addSp delSp modSp mod">
        <pc:chgData name="Hazell, Danielle" userId="16322be0-50ef-46ff-b0c0-d304bc10d5d2" providerId="ADAL" clId="{E6D12E1F-DF63-450C-A9ED-E72C5F6C045B}" dt="2025-10-28T11:07:48.609" v="49" actId="1076"/>
        <pc:sldMkLst>
          <pc:docMk/>
          <pc:sldMk cId="2302044084" sldId="1023"/>
        </pc:sldMkLst>
        <pc:spChg chg="mod">
          <ac:chgData name="Hazell, Danielle" userId="16322be0-50ef-46ff-b0c0-d304bc10d5d2" providerId="ADAL" clId="{E6D12E1F-DF63-450C-A9ED-E72C5F6C045B}" dt="2025-10-28T11:07:42.748" v="44" actId="14100"/>
          <ac:spMkLst>
            <pc:docMk/>
            <pc:sldMk cId="2302044084" sldId="1023"/>
            <ac:spMk id="6" creationId="{4A129CD0-E578-69A7-8413-4CEBC5A6BC8C}"/>
          </ac:spMkLst>
        </pc:spChg>
        <pc:picChg chg="add mod">
          <ac:chgData name="Hazell, Danielle" userId="16322be0-50ef-46ff-b0c0-d304bc10d5d2" providerId="ADAL" clId="{E6D12E1F-DF63-450C-A9ED-E72C5F6C045B}" dt="2025-10-28T11:07:48.609" v="49" actId="1076"/>
          <ac:picMkLst>
            <pc:docMk/>
            <pc:sldMk cId="2302044084" sldId="1023"/>
            <ac:picMk id="2050" creationId="{C421AFD4-0DFE-4189-2DA4-BF84C0002C29}"/>
          </ac:picMkLst>
        </pc:picChg>
      </pc:sldChg>
      <pc:sldMasterChg chg="addSp delSp modSp mod">
        <pc:chgData name="Hazell, Danielle" userId="16322be0-50ef-46ff-b0c0-d304bc10d5d2" providerId="ADAL" clId="{E6D12E1F-DF63-450C-A9ED-E72C5F6C045B}" dt="2025-10-17T14:33:32.071" v="5" actId="1076"/>
        <pc:sldMasterMkLst>
          <pc:docMk/>
          <pc:sldMasterMk cId="686287825" sldId="2147483661"/>
        </pc:sldMasterMkLst>
        <pc:spChg chg="add mod">
          <ac:chgData name="Hazell, Danielle" userId="16322be0-50ef-46ff-b0c0-d304bc10d5d2" providerId="ADAL" clId="{E6D12E1F-DF63-450C-A9ED-E72C5F6C045B}" dt="2025-10-17T14:33:32.071" v="5" actId="1076"/>
          <ac:spMkLst>
            <pc:docMk/>
            <pc:sldMasterMk cId="686287825" sldId="2147483661"/>
            <ac:spMk id="2" creationId="{4987E8D9-377B-AB1D-8A32-2882D85AB09F}"/>
          </ac:spMkLst>
        </pc:spChg>
        <pc:spChg chg="add mod">
          <ac:chgData name="Hazell, Danielle" userId="16322be0-50ef-46ff-b0c0-d304bc10d5d2" providerId="ADAL" clId="{E6D12E1F-DF63-450C-A9ED-E72C5F6C045B}" dt="2025-10-17T14:33:32.071" v="5" actId="1076"/>
          <ac:spMkLst>
            <pc:docMk/>
            <pc:sldMasterMk cId="686287825" sldId="2147483661"/>
            <ac:spMk id="5" creationId="{12A05E16-C31E-E0B1-F9BA-6CA1198C9AE5}"/>
          </ac:spMkLst>
        </pc:spChg>
        <pc:picChg chg="add mod">
          <ac:chgData name="Hazell, Danielle" userId="16322be0-50ef-46ff-b0c0-d304bc10d5d2" providerId="ADAL" clId="{E6D12E1F-DF63-450C-A9ED-E72C5F6C045B}" dt="2025-10-17T14:33:32.071" v="5" actId="1076"/>
          <ac:picMkLst>
            <pc:docMk/>
            <pc:sldMasterMk cId="686287825" sldId="2147483661"/>
            <ac:picMk id="4" creationId="{4D501824-D9B0-C525-F662-3787B202B144}"/>
          </ac:picMkLst>
        </pc:picChg>
        <pc:picChg chg="add mod">
          <ac:chgData name="Hazell, Danielle" userId="16322be0-50ef-46ff-b0c0-d304bc10d5d2" providerId="ADAL" clId="{E6D12E1F-DF63-450C-A9ED-E72C5F6C045B}" dt="2025-10-17T14:33:32.071" v="5" actId="1076"/>
          <ac:picMkLst>
            <pc:docMk/>
            <pc:sldMasterMk cId="686287825" sldId="2147483661"/>
            <ac:picMk id="7" creationId="{9F3B6811-98F9-78F6-2493-AACB6F69F7B0}"/>
          </ac:picMkLst>
        </pc:picChg>
        <pc:picChg chg="add mod">
          <ac:chgData name="Hazell, Danielle" userId="16322be0-50ef-46ff-b0c0-d304bc10d5d2" providerId="ADAL" clId="{E6D12E1F-DF63-450C-A9ED-E72C5F6C045B}" dt="2025-10-17T14:33:32.071" v="5" actId="1076"/>
          <ac:picMkLst>
            <pc:docMk/>
            <pc:sldMasterMk cId="686287825" sldId="2147483661"/>
            <ac:picMk id="13" creationId="{03A5C67B-1442-75DD-1FD1-C13DC74E6186}"/>
          </ac:picMkLst>
        </pc:picChg>
      </pc:sldMasterChg>
    </pc:docChg>
  </pc:docChgLst>
  <pc:docChgLst>
    <pc:chgData name="Bonita Searle-Barnes" userId="e782127f-826a-4a83-a372-afedaa2e0d4f" providerId="ADAL" clId="{FA3BD239-4B9A-4CBA-8CF5-F7BFBEA885D5}"/>
    <pc:docChg chg="modSld">
      <pc:chgData name="Bonita Searle-Barnes" userId="e782127f-826a-4a83-a372-afedaa2e0d4f" providerId="ADAL" clId="{FA3BD239-4B9A-4CBA-8CF5-F7BFBEA885D5}" dt="2025-10-14T09:19:19.658" v="73" actId="20577"/>
      <pc:docMkLst>
        <pc:docMk/>
      </pc:docMkLst>
      <pc:sldChg chg="modSp mod">
        <pc:chgData name="Bonita Searle-Barnes" userId="e782127f-826a-4a83-a372-afedaa2e0d4f" providerId="ADAL" clId="{FA3BD239-4B9A-4CBA-8CF5-F7BFBEA885D5}" dt="2025-10-13T16:06:56.796" v="30" actId="20577"/>
        <pc:sldMkLst>
          <pc:docMk/>
          <pc:sldMk cId="3661908118" sldId="837"/>
        </pc:sldMkLst>
        <pc:spChg chg="mod">
          <ac:chgData name="Bonita Searle-Barnes" userId="e782127f-826a-4a83-a372-afedaa2e0d4f" providerId="ADAL" clId="{FA3BD239-4B9A-4CBA-8CF5-F7BFBEA885D5}" dt="2025-10-13T16:06:56.796" v="30" actId="20577"/>
          <ac:spMkLst>
            <pc:docMk/>
            <pc:sldMk cId="3661908118" sldId="837"/>
            <ac:spMk id="4" creationId="{BBFFC9DD-99F6-E5CA-5CF5-B1C6B4D6BBC1}"/>
          </ac:spMkLst>
        </pc:spChg>
      </pc:sldChg>
      <pc:sldChg chg="modSp mod">
        <pc:chgData name="Bonita Searle-Barnes" userId="e782127f-826a-4a83-a372-afedaa2e0d4f" providerId="ADAL" clId="{FA3BD239-4B9A-4CBA-8CF5-F7BFBEA885D5}" dt="2025-10-13T16:10:20.600" v="40" actId="20577"/>
        <pc:sldMkLst>
          <pc:docMk/>
          <pc:sldMk cId="3014219946" sldId="838"/>
        </pc:sldMkLst>
        <pc:spChg chg="mod">
          <ac:chgData name="Bonita Searle-Barnes" userId="e782127f-826a-4a83-a372-afedaa2e0d4f" providerId="ADAL" clId="{FA3BD239-4B9A-4CBA-8CF5-F7BFBEA885D5}" dt="2025-10-13T16:10:20.600" v="40" actId="20577"/>
          <ac:spMkLst>
            <pc:docMk/>
            <pc:sldMk cId="3014219946" sldId="838"/>
            <ac:spMk id="4" creationId="{93E98F04-331F-CCC4-AA81-C88F3473D389}"/>
          </ac:spMkLst>
        </pc:spChg>
      </pc:sldChg>
      <pc:sldChg chg="modSp mod">
        <pc:chgData name="Bonita Searle-Barnes" userId="e782127f-826a-4a83-a372-afedaa2e0d4f" providerId="ADAL" clId="{FA3BD239-4B9A-4CBA-8CF5-F7BFBEA885D5}" dt="2025-10-14T09:14:31.770" v="42" actId="113"/>
        <pc:sldMkLst>
          <pc:docMk/>
          <pc:sldMk cId="3667960982" sldId="993"/>
        </pc:sldMkLst>
        <pc:spChg chg="mod">
          <ac:chgData name="Bonita Searle-Barnes" userId="e782127f-826a-4a83-a372-afedaa2e0d4f" providerId="ADAL" clId="{FA3BD239-4B9A-4CBA-8CF5-F7BFBEA885D5}" dt="2025-10-14T09:14:31.770" v="42" actId="113"/>
          <ac:spMkLst>
            <pc:docMk/>
            <pc:sldMk cId="3667960982" sldId="993"/>
            <ac:spMk id="6" creationId="{B6B8AC07-6E44-7AB8-5485-B3810B4D9E72}"/>
          </ac:spMkLst>
        </pc:spChg>
      </pc:sldChg>
      <pc:sldChg chg="modSp mod">
        <pc:chgData name="Bonita Searle-Barnes" userId="e782127f-826a-4a83-a372-afedaa2e0d4f" providerId="ADAL" clId="{FA3BD239-4B9A-4CBA-8CF5-F7BFBEA885D5}" dt="2025-10-14T09:14:47.750" v="44" actId="113"/>
        <pc:sldMkLst>
          <pc:docMk/>
          <pc:sldMk cId="715587613" sldId="996"/>
        </pc:sldMkLst>
        <pc:spChg chg="mod">
          <ac:chgData name="Bonita Searle-Barnes" userId="e782127f-826a-4a83-a372-afedaa2e0d4f" providerId="ADAL" clId="{FA3BD239-4B9A-4CBA-8CF5-F7BFBEA885D5}" dt="2025-10-14T09:14:47.750" v="44" actId="113"/>
          <ac:spMkLst>
            <pc:docMk/>
            <pc:sldMk cId="715587613" sldId="996"/>
            <ac:spMk id="6" creationId="{1BC047CB-6980-368F-F58E-4451CE75C105}"/>
          </ac:spMkLst>
        </pc:spChg>
      </pc:sldChg>
      <pc:sldChg chg="modSp mod">
        <pc:chgData name="Bonita Searle-Barnes" userId="e782127f-826a-4a83-a372-afedaa2e0d4f" providerId="ADAL" clId="{FA3BD239-4B9A-4CBA-8CF5-F7BFBEA885D5}" dt="2025-10-14T09:15:18.530" v="46" actId="20577"/>
        <pc:sldMkLst>
          <pc:docMk/>
          <pc:sldMk cId="2093280683" sldId="1003"/>
        </pc:sldMkLst>
        <pc:spChg chg="mod">
          <ac:chgData name="Bonita Searle-Barnes" userId="e782127f-826a-4a83-a372-afedaa2e0d4f" providerId="ADAL" clId="{FA3BD239-4B9A-4CBA-8CF5-F7BFBEA885D5}" dt="2025-10-14T09:15:18.530" v="46" actId="20577"/>
          <ac:spMkLst>
            <pc:docMk/>
            <pc:sldMk cId="2093280683" sldId="1003"/>
            <ac:spMk id="6" creationId="{5A65159F-A280-1489-2BA4-FF2B0D6853B8}"/>
          </ac:spMkLst>
        </pc:spChg>
      </pc:sldChg>
      <pc:sldChg chg="modSp mod">
        <pc:chgData name="Bonita Searle-Barnes" userId="e782127f-826a-4a83-a372-afedaa2e0d4f" providerId="ADAL" clId="{FA3BD239-4B9A-4CBA-8CF5-F7BFBEA885D5}" dt="2025-10-14T09:15:59.747" v="48" actId="207"/>
        <pc:sldMkLst>
          <pc:docMk/>
          <pc:sldMk cId="869298503" sldId="1005"/>
        </pc:sldMkLst>
        <pc:spChg chg="mod">
          <ac:chgData name="Bonita Searle-Barnes" userId="e782127f-826a-4a83-a372-afedaa2e0d4f" providerId="ADAL" clId="{FA3BD239-4B9A-4CBA-8CF5-F7BFBEA885D5}" dt="2025-10-14T09:15:59.747" v="48" actId="207"/>
          <ac:spMkLst>
            <pc:docMk/>
            <pc:sldMk cId="869298503" sldId="1005"/>
            <ac:spMk id="6" creationId="{ADA53115-C18D-163A-8D66-19E3FADD163E}"/>
          </ac:spMkLst>
        </pc:spChg>
      </pc:sldChg>
      <pc:sldChg chg="modSp mod">
        <pc:chgData name="Bonita Searle-Barnes" userId="e782127f-826a-4a83-a372-afedaa2e0d4f" providerId="ADAL" clId="{FA3BD239-4B9A-4CBA-8CF5-F7BFBEA885D5}" dt="2025-10-14T09:16:13.524" v="49" actId="207"/>
        <pc:sldMkLst>
          <pc:docMk/>
          <pc:sldMk cId="855285160" sldId="1007"/>
        </pc:sldMkLst>
        <pc:spChg chg="mod">
          <ac:chgData name="Bonita Searle-Barnes" userId="e782127f-826a-4a83-a372-afedaa2e0d4f" providerId="ADAL" clId="{FA3BD239-4B9A-4CBA-8CF5-F7BFBEA885D5}" dt="2025-10-14T09:16:13.524" v="49" actId="207"/>
          <ac:spMkLst>
            <pc:docMk/>
            <pc:sldMk cId="855285160" sldId="1007"/>
            <ac:spMk id="6" creationId="{A84BC28A-8EFD-F998-9948-8379E6399F56}"/>
          </ac:spMkLst>
        </pc:spChg>
      </pc:sldChg>
      <pc:sldChg chg="modSp mod">
        <pc:chgData name="Bonita Searle-Barnes" userId="e782127f-826a-4a83-a372-afedaa2e0d4f" providerId="ADAL" clId="{FA3BD239-4B9A-4CBA-8CF5-F7BFBEA885D5}" dt="2025-10-14T09:16:19.812" v="50" actId="207"/>
        <pc:sldMkLst>
          <pc:docMk/>
          <pc:sldMk cId="4010482421" sldId="1008"/>
        </pc:sldMkLst>
        <pc:spChg chg="mod">
          <ac:chgData name="Bonita Searle-Barnes" userId="e782127f-826a-4a83-a372-afedaa2e0d4f" providerId="ADAL" clId="{FA3BD239-4B9A-4CBA-8CF5-F7BFBEA885D5}" dt="2025-10-14T09:16:19.812" v="50" actId="207"/>
          <ac:spMkLst>
            <pc:docMk/>
            <pc:sldMk cId="4010482421" sldId="1008"/>
            <ac:spMk id="6" creationId="{6040071D-C88D-27A3-44C2-9B8789354ACD}"/>
          </ac:spMkLst>
        </pc:spChg>
      </pc:sldChg>
      <pc:sldChg chg="modSp mod">
        <pc:chgData name="Bonita Searle-Barnes" userId="e782127f-826a-4a83-a372-afedaa2e0d4f" providerId="ADAL" clId="{FA3BD239-4B9A-4CBA-8CF5-F7BFBEA885D5}" dt="2025-10-14T09:16:28.324" v="51" actId="207"/>
        <pc:sldMkLst>
          <pc:docMk/>
          <pc:sldMk cId="892038564" sldId="1009"/>
        </pc:sldMkLst>
        <pc:spChg chg="mod">
          <ac:chgData name="Bonita Searle-Barnes" userId="e782127f-826a-4a83-a372-afedaa2e0d4f" providerId="ADAL" clId="{FA3BD239-4B9A-4CBA-8CF5-F7BFBEA885D5}" dt="2025-10-14T09:16:28.324" v="51" actId="207"/>
          <ac:spMkLst>
            <pc:docMk/>
            <pc:sldMk cId="892038564" sldId="1009"/>
            <ac:spMk id="6" creationId="{606ECD5C-ACAF-72D4-7828-4C82137D459A}"/>
          </ac:spMkLst>
        </pc:spChg>
      </pc:sldChg>
      <pc:sldChg chg="modSp mod">
        <pc:chgData name="Bonita Searle-Barnes" userId="e782127f-826a-4a83-a372-afedaa2e0d4f" providerId="ADAL" clId="{FA3BD239-4B9A-4CBA-8CF5-F7BFBEA885D5}" dt="2025-10-13T16:08:18.240" v="31" actId="20577"/>
        <pc:sldMkLst>
          <pc:docMk/>
          <pc:sldMk cId="1582013152" sldId="1010"/>
        </pc:sldMkLst>
        <pc:spChg chg="mod">
          <ac:chgData name="Bonita Searle-Barnes" userId="e782127f-826a-4a83-a372-afedaa2e0d4f" providerId="ADAL" clId="{FA3BD239-4B9A-4CBA-8CF5-F7BFBEA885D5}" dt="2025-10-13T16:08:18.240" v="31" actId="20577"/>
          <ac:spMkLst>
            <pc:docMk/>
            <pc:sldMk cId="1582013152" sldId="1010"/>
            <ac:spMk id="6" creationId="{09AB6D9C-21E0-07A8-564F-75DD4BE382F1}"/>
          </ac:spMkLst>
        </pc:spChg>
      </pc:sldChg>
      <pc:sldChg chg="modSp mod">
        <pc:chgData name="Bonita Searle-Barnes" userId="e782127f-826a-4a83-a372-afedaa2e0d4f" providerId="ADAL" clId="{FA3BD239-4B9A-4CBA-8CF5-F7BFBEA885D5}" dt="2025-10-14T09:18:25.179" v="72" actId="1035"/>
        <pc:sldMkLst>
          <pc:docMk/>
          <pc:sldMk cId="1769707764" sldId="1013"/>
        </pc:sldMkLst>
        <pc:spChg chg="mod">
          <ac:chgData name="Bonita Searle-Barnes" userId="e782127f-826a-4a83-a372-afedaa2e0d4f" providerId="ADAL" clId="{FA3BD239-4B9A-4CBA-8CF5-F7BFBEA885D5}" dt="2025-10-14T09:18:25.179" v="72" actId="1035"/>
          <ac:spMkLst>
            <pc:docMk/>
            <pc:sldMk cId="1769707764" sldId="1013"/>
            <ac:spMk id="3" creationId="{E09AE867-62C8-5A3F-9BB8-1FE56165FD1C}"/>
          </ac:spMkLst>
        </pc:spChg>
        <pc:spChg chg="mod">
          <ac:chgData name="Bonita Searle-Barnes" userId="e782127f-826a-4a83-a372-afedaa2e0d4f" providerId="ADAL" clId="{FA3BD239-4B9A-4CBA-8CF5-F7BFBEA885D5}" dt="2025-10-14T09:18:21.054" v="68" actId="1076"/>
          <ac:spMkLst>
            <pc:docMk/>
            <pc:sldMk cId="1769707764" sldId="1013"/>
            <ac:spMk id="5" creationId="{7C24D9D9-7FC2-0C47-5B45-A6E438A56051}"/>
          </ac:spMkLst>
        </pc:spChg>
      </pc:sldChg>
      <pc:sldChg chg="modSp mod">
        <pc:chgData name="Bonita Searle-Barnes" userId="e782127f-826a-4a83-a372-afedaa2e0d4f" providerId="ADAL" clId="{FA3BD239-4B9A-4CBA-8CF5-F7BFBEA885D5}" dt="2025-10-14T09:17:18.653" v="60" actId="207"/>
        <pc:sldMkLst>
          <pc:docMk/>
          <pc:sldMk cId="2930471400" sldId="1014"/>
        </pc:sldMkLst>
        <pc:spChg chg="mod">
          <ac:chgData name="Bonita Searle-Barnes" userId="e782127f-826a-4a83-a372-afedaa2e0d4f" providerId="ADAL" clId="{FA3BD239-4B9A-4CBA-8CF5-F7BFBEA885D5}" dt="2025-10-14T09:17:18.653" v="60" actId="207"/>
          <ac:spMkLst>
            <pc:docMk/>
            <pc:sldMk cId="2930471400" sldId="1014"/>
            <ac:spMk id="6" creationId="{1BD0A17C-9789-59A0-89D2-09BA83ADC38C}"/>
          </ac:spMkLst>
        </pc:spChg>
      </pc:sldChg>
      <pc:sldChg chg="modSp mod">
        <pc:chgData name="Bonita Searle-Barnes" userId="e782127f-826a-4a83-a372-afedaa2e0d4f" providerId="ADAL" clId="{FA3BD239-4B9A-4CBA-8CF5-F7BFBEA885D5}" dt="2025-10-13T16:09:36.706" v="38" actId="20577"/>
        <pc:sldMkLst>
          <pc:docMk/>
          <pc:sldMk cId="3023029247" sldId="1015"/>
        </pc:sldMkLst>
        <pc:spChg chg="mod">
          <ac:chgData name="Bonita Searle-Barnes" userId="e782127f-826a-4a83-a372-afedaa2e0d4f" providerId="ADAL" clId="{FA3BD239-4B9A-4CBA-8CF5-F7BFBEA885D5}" dt="2025-10-13T16:09:36.706" v="38" actId="20577"/>
          <ac:spMkLst>
            <pc:docMk/>
            <pc:sldMk cId="3023029247" sldId="1015"/>
            <ac:spMk id="6" creationId="{5D947966-644A-FA37-B465-4DC01858E9BE}"/>
          </ac:spMkLst>
        </pc:spChg>
      </pc:sldChg>
      <pc:sldChg chg="modSp mod">
        <pc:chgData name="Bonita Searle-Barnes" userId="e782127f-826a-4a83-a372-afedaa2e0d4f" providerId="ADAL" clId="{FA3BD239-4B9A-4CBA-8CF5-F7BFBEA885D5}" dt="2025-10-13T16:09:50.426" v="39" actId="20577"/>
        <pc:sldMkLst>
          <pc:docMk/>
          <pc:sldMk cId="944710667" sldId="1016"/>
        </pc:sldMkLst>
        <pc:spChg chg="mod">
          <ac:chgData name="Bonita Searle-Barnes" userId="e782127f-826a-4a83-a372-afedaa2e0d4f" providerId="ADAL" clId="{FA3BD239-4B9A-4CBA-8CF5-F7BFBEA885D5}" dt="2025-10-13T16:09:50.426" v="39" actId="20577"/>
          <ac:spMkLst>
            <pc:docMk/>
            <pc:sldMk cId="944710667" sldId="1016"/>
            <ac:spMk id="6" creationId="{95E07705-2006-0A06-91BD-C3B5C0F329C5}"/>
          </ac:spMkLst>
        </pc:spChg>
      </pc:sldChg>
      <pc:sldChg chg="modSp mod">
        <pc:chgData name="Bonita Searle-Barnes" userId="e782127f-826a-4a83-a372-afedaa2e0d4f" providerId="ADAL" clId="{FA3BD239-4B9A-4CBA-8CF5-F7BFBEA885D5}" dt="2025-10-14T09:17:37.488" v="64" actId="113"/>
        <pc:sldMkLst>
          <pc:docMk/>
          <pc:sldMk cId="821001200" sldId="1017"/>
        </pc:sldMkLst>
        <pc:spChg chg="mod">
          <ac:chgData name="Bonita Searle-Barnes" userId="e782127f-826a-4a83-a372-afedaa2e0d4f" providerId="ADAL" clId="{FA3BD239-4B9A-4CBA-8CF5-F7BFBEA885D5}" dt="2025-10-14T09:17:37.488" v="64" actId="113"/>
          <ac:spMkLst>
            <pc:docMk/>
            <pc:sldMk cId="821001200" sldId="1017"/>
            <ac:spMk id="6" creationId="{982F6FC0-CF80-497B-B304-47A7C411CDAF}"/>
          </ac:spMkLst>
        </pc:spChg>
      </pc:sldChg>
      <pc:sldChg chg="modSp mod">
        <pc:chgData name="Bonita Searle-Barnes" userId="e782127f-826a-4a83-a372-afedaa2e0d4f" providerId="ADAL" clId="{FA3BD239-4B9A-4CBA-8CF5-F7BFBEA885D5}" dt="2025-10-14T09:19:19.658" v="73" actId="20577"/>
        <pc:sldMkLst>
          <pc:docMk/>
          <pc:sldMk cId="2984513946" sldId="1020"/>
        </pc:sldMkLst>
        <pc:spChg chg="mod">
          <ac:chgData name="Bonita Searle-Barnes" userId="e782127f-826a-4a83-a372-afedaa2e0d4f" providerId="ADAL" clId="{FA3BD239-4B9A-4CBA-8CF5-F7BFBEA885D5}" dt="2025-10-14T09:19:19.658" v="73" actId="20577"/>
          <ac:spMkLst>
            <pc:docMk/>
            <pc:sldMk cId="2984513946" sldId="1020"/>
            <ac:spMk id="6" creationId="{18180148-4CDC-ABC5-B756-753EF17B0EF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10/28/2025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366E12-7C92-CA9F-621E-C1D9DE1C3D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1793A3-F84B-B792-391B-E637AC37224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A8B425-B4D1-C937-806C-E4FA7497B6A2}"/>
              </a:ext>
            </a:extLst>
          </p:cNvPr>
          <p:cNvSpPr>
            <a:spLocks noGrp="1"/>
          </p:cNvSpPr>
          <p:nvPr>
            <p:ph type="body" idx="1"/>
          </p:nvPr>
        </p:nvSpPr>
        <p:spPr/>
        <p:txBody>
          <a:bodyPr/>
          <a:lstStyle/>
          <a:p>
            <a:endParaRPr lang="en-US"/>
          </a:p>
          <a:p>
            <a:r>
              <a:rPr lang="en-US"/>
              <a:t>SELV is defined as:</a:t>
            </a:r>
          </a:p>
          <a:p>
            <a:endParaRPr lang="en-US"/>
          </a:p>
          <a:p>
            <a:r>
              <a:rPr lang="en-US"/>
              <a:t>‘An extra-low voltage system which is electrically separated from Earth and from other systems in such a way that a single fault cannot give rise to the risk of an electric shock.’</a:t>
            </a:r>
          </a:p>
          <a:p>
            <a:endParaRPr lang="en-US"/>
          </a:p>
          <a:p>
            <a:endParaRPr lang="en-US"/>
          </a:p>
          <a:p>
            <a:endParaRPr lang="en-US"/>
          </a:p>
          <a:p>
            <a:r>
              <a:rPr lang="en-US"/>
              <a:t>PELV is defined as:</a:t>
            </a:r>
          </a:p>
          <a:p>
            <a:endParaRPr lang="en-US"/>
          </a:p>
          <a:p>
            <a:r>
              <a:rPr lang="en-US"/>
              <a:t>‘An extra-low voltage system which is not electrically separated from Earth, but which otherwise satisfies all the requirements for SELV.’</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The design of a SELV circuit typically involves an isolating transformer, guaranteed minimum distances between conductors and electrical insulation barriers. The electrical connectors of SELV circuits should be designed such that they do not mate with connectors commonly used for non-SELV circuits.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endParaRPr lang="en-US"/>
          </a:p>
          <a:p>
            <a:endParaRPr lang="en-US"/>
          </a:p>
        </p:txBody>
      </p:sp>
      <p:sp>
        <p:nvSpPr>
          <p:cNvPr id="4" name="Slide Number Placeholder 3">
            <a:extLst>
              <a:ext uri="{FF2B5EF4-FFF2-40B4-BE49-F238E27FC236}">
                <a16:creationId xmlns:a16="http://schemas.microsoft.com/office/drawing/2014/main" id="{DFFF4693-1320-6EC6-D934-0423B5F11BB3}"/>
              </a:ext>
            </a:extLst>
          </p:cNvPr>
          <p:cNvSpPr>
            <a:spLocks noGrp="1"/>
          </p:cNvSpPr>
          <p:nvPr>
            <p:ph type="sldNum" sz="quarter" idx="5"/>
          </p:nvPr>
        </p:nvSpPr>
        <p:spPr/>
        <p:txBody>
          <a:bodyPr/>
          <a:lstStyle/>
          <a:p>
            <a:fld id="{1D847933-502B-D146-9428-3DDD196AD935}" type="slidenum">
              <a:rPr lang="en-GB" smtClean="0"/>
              <a:pPr/>
              <a:t>17</a:t>
            </a:fld>
            <a:endParaRPr lang="en-GB"/>
          </a:p>
        </p:txBody>
      </p:sp>
    </p:spTree>
    <p:extLst>
      <p:ext uri="{BB962C8B-B14F-4D97-AF65-F5344CB8AC3E}">
        <p14:creationId xmlns:p14="http://schemas.microsoft.com/office/powerpoint/2010/main" val="14829078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10BC97-A725-1DD7-C9C4-5F528C3F1F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D4BFD7-8642-DDF9-B7DB-0787F4CC27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0B39E7-27C2-B09D-A9F0-C6BFEF246185}"/>
              </a:ext>
            </a:extLst>
          </p:cNvPr>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Requirements for RCD protection of a rating not exceeding 30mA from throughout BS 7671</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All socket outlets rated at no more than 32A</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Mobile equipment rated at not more than 32A for use outdoors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All domestic circuits supplying luminaires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All circuits in a bath/shower room</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Preferred for all circuits in a TT system</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All cables installed less than 50mm from the surface of a wall or partition unless they are adequately mechanically protected or have earthed screening or </a:t>
            </a:r>
            <a:r>
              <a:rPr lang="en-US" sz="1200" err="1">
                <a:solidFill>
                  <a:srgbClr val="000000"/>
                </a:solidFill>
                <a:latin typeface="Arial" panose="020B0604020202020204" pitchFamily="34" charset="0"/>
                <a:cs typeface="Arial" panose="020B0604020202020204" pitchFamily="34" charset="0"/>
              </a:rPr>
              <a:t>armouring</a:t>
            </a:r>
            <a:r>
              <a:rPr lang="en-US" sz="1200">
                <a:solidFill>
                  <a:srgbClr val="000000"/>
                </a:solidFill>
                <a:latin typeface="Arial" panose="020B0604020202020204" pitchFamily="34" charset="0"/>
                <a:cs typeface="Arial" panose="020B0604020202020204" pitchFamily="34" charset="0"/>
              </a:rPr>
              <a:t>; also at any depth if the construction of the wall or partition includes metallic parts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In zones 0, 1 and 2 of swimming pool locations.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All circuits in a location containing saunas, etc.</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Circuits supplying class II equipment in restrictive conductive locations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Each socket outlet in caravan parks and marinas and final circuits for houseboats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All socket-outlet circuits rated not more than 32A for show stands, etc.</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All socket-outlet circuits rated not more than 32A for construction sites (where reduced low-voltage, etc. is not used)</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All socket outlets supplying equipment outside mobile or transportable units.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All circuits in caravans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All circuits in circuses, etc.</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A circuit supplying class II heating equipment for floor and ceiling heating systems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Socket outlets rated up to 63A for onshore units for inland navigation vessels.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100mA</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Socket outlets of a rating exceeding 32A in agricultural locations.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300mA</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At the origin of a temporary supply to circuses, etc.</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Where there is a risk of fire due to storage of combustible materials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All circuits (except socket outlets) in agricultural locations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Socket outlets over 63A for onshore units for inland navigation vessels.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500mA</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a:solidFill>
                  <a:srgbClr val="000000"/>
                </a:solidFill>
                <a:latin typeface="Arial" panose="020B0604020202020204" pitchFamily="34" charset="0"/>
                <a:cs typeface="Arial" panose="020B0604020202020204" pitchFamily="34" charset="0"/>
              </a:rPr>
              <a:t>Any circuit supplying one or more socket outlets of a rating exceeding 32A on a construction site.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a:solidFill>
                <a:srgbClr val="000000"/>
              </a:solidFill>
              <a:latin typeface="Arial" panose="020B0604020202020204" pitchFamily="34" charset="0"/>
              <a:cs typeface="Arial" panose="020B0604020202020204" pitchFamily="34" charset="0"/>
            </a:endParaRPr>
          </a:p>
          <a:p>
            <a:endParaRPr lang="en-US"/>
          </a:p>
          <a:p>
            <a:endParaRPr lang="en-US"/>
          </a:p>
        </p:txBody>
      </p:sp>
      <p:sp>
        <p:nvSpPr>
          <p:cNvPr id="4" name="Slide Number Placeholder 3">
            <a:extLst>
              <a:ext uri="{FF2B5EF4-FFF2-40B4-BE49-F238E27FC236}">
                <a16:creationId xmlns:a16="http://schemas.microsoft.com/office/drawing/2014/main" id="{2EF1085B-CF58-CFB3-D7F2-5FFB88B89013}"/>
              </a:ext>
            </a:extLst>
          </p:cNvPr>
          <p:cNvSpPr>
            <a:spLocks noGrp="1"/>
          </p:cNvSpPr>
          <p:nvPr>
            <p:ph type="sldNum" sz="quarter" idx="5"/>
          </p:nvPr>
        </p:nvSpPr>
        <p:spPr/>
        <p:txBody>
          <a:bodyPr/>
          <a:lstStyle/>
          <a:p>
            <a:fld id="{1D847933-502B-D146-9428-3DDD196AD935}" type="slidenum">
              <a:rPr lang="en-GB" smtClean="0"/>
              <a:pPr/>
              <a:t>18</a:t>
            </a:fld>
            <a:endParaRPr lang="en-GB"/>
          </a:p>
        </p:txBody>
      </p:sp>
    </p:spTree>
    <p:extLst>
      <p:ext uri="{BB962C8B-B14F-4D97-AF65-F5344CB8AC3E}">
        <p14:creationId xmlns:p14="http://schemas.microsoft.com/office/powerpoint/2010/main" val="23745964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273172-C3F9-269E-FC5E-C3159C943B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5A4C83-7159-C094-04AE-7C16BD86C7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204F0A-066D-9FAA-E011-D5CC447FADA7}"/>
              </a:ext>
            </a:extLst>
          </p:cNvPr>
          <p:cNvSpPr>
            <a:spLocks noGrp="1"/>
          </p:cNvSpPr>
          <p:nvPr>
            <p:ph type="body" idx="1"/>
          </p:nvPr>
        </p:nvSpPr>
        <p:spPr/>
        <p:txBody>
          <a:bodyPr/>
          <a:lstStyle/>
          <a:p>
            <a:endParaRPr lang="en-US"/>
          </a:p>
          <a:p>
            <a:endParaRPr lang="en-US"/>
          </a:p>
        </p:txBody>
      </p:sp>
      <p:sp>
        <p:nvSpPr>
          <p:cNvPr id="4" name="Slide Number Placeholder 3">
            <a:extLst>
              <a:ext uri="{FF2B5EF4-FFF2-40B4-BE49-F238E27FC236}">
                <a16:creationId xmlns:a16="http://schemas.microsoft.com/office/drawing/2014/main" id="{7A5EB27D-9610-3B2C-0FC7-740801A53BEB}"/>
              </a:ext>
            </a:extLst>
          </p:cNvPr>
          <p:cNvSpPr>
            <a:spLocks noGrp="1"/>
          </p:cNvSpPr>
          <p:nvPr>
            <p:ph type="sldNum" sz="quarter" idx="5"/>
          </p:nvPr>
        </p:nvSpPr>
        <p:spPr/>
        <p:txBody>
          <a:bodyPr/>
          <a:lstStyle/>
          <a:p>
            <a:fld id="{1D847933-502B-D146-9428-3DDD196AD935}" type="slidenum">
              <a:rPr lang="en-GB" smtClean="0"/>
              <a:pPr/>
              <a:t>19</a:t>
            </a:fld>
            <a:endParaRPr lang="en-GB"/>
          </a:p>
        </p:txBody>
      </p:sp>
    </p:spTree>
    <p:extLst>
      <p:ext uri="{BB962C8B-B14F-4D97-AF65-F5344CB8AC3E}">
        <p14:creationId xmlns:p14="http://schemas.microsoft.com/office/powerpoint/2010/main" val="19978374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063690-1890-70A6-758F-19588CF42A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B53C5E-3B49-78D7-5F62-1CDE67C1F0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A3513A-6E2E-C8D5-B7AD-CA90AC9CC3A9}"/>
              </a:ext>
            </a:extLst>
          </p:cNvPr>
          <p:cNvSpPr>
            <a:spLocks noGrp="1"/>
          </p:cNvSpPr>
          <p:nvPr>
            <p:ph type="body" idx="1"/>
          </p:nvPr>
        </p:nvSpPr>
        <p:spPr/>
        <p:txBody>
          <a:bodyPr/>
          <a:lstStyle/>
          <a:p>
            <a:endParaRPr lang="en-US"/>
          </a:p>
          <a:p>
            <a:r>
              <a:rPr lang="en-US"/>
              <a:t>Basic insulation of live parts:</a:t>
            </a:r>
          </a:p>
          <a:p>
            <a:endParaRPr lang="en-US"/>
          </a:p>
          <a:p>
            <a:r>
              <a:rPr lang="en-US"/>
              <a:t>416.1 Live parts shall be completely covered with insulation which can only be removed by destruction</a:t>
            </a:r>
          </a:p>
          <a:p>
            <a:endParaRPr lang="en-US"/>
          </a:p>
          <a:p>
            <a:r>
              <a:rPr lang="en-US"/>
              <a:t>416.2.1 Live parts shall be inside enclosures or behind barriers providing at least the degree of protection IPXXB or IP2X</a:t>
            </a:r>
          </a:p>
          <a:p>
            <a:endParaRPr lang="en-US"/>
          </a:p>
          <a:p>
            <a:r>
              <a:rPr lang="en-US"/>
              <a:t>416.2.2 A horizontal top surface of a barrier or enclosure which is readily accessible shall provide a degree of protection of at least IPXXD or IP4X</a:t>
            </a:r>
          </a:p>
          <a:p>
            <a:endParaRPr lang="en-US"/>
          </a:p>
          <a:p>
            <a:r>
              <a:rPr lang="en-US"/>
              <a:t>417.1 The protective measures of obstacles and placing out of reach provide basic protection only. They are for applications that are controlled or supervised by skilled persons</a:t>
            </a:r>
          </a:p>
          <a:p>
            <a:endParaRPr lang="en-US"/>
          </a:p>
          <a:p>
            <a:r>
              <a:rPr lang="en-US"/>
              <a:t>417.3 Arms reach is defined as 2.5m.</a:t>
            </a:r>
          </a:p>
          <a:p>
            <a:endParaRPr lang="en-US"/>
          </a:p>
          <a:p>
            <a:endParaRPr lang="en-US"/>
          </a:p>
        </p:txBody>
      </p:sp>
      <p:sp>
        <p:nvSpPr>
          <p:cNvPr id="4" name="Slide Number Placeholder 3">
            <a:extLst>
              <a:ext uri="{FF2B5EF4-FFF2-40B4-BE49-F238E27FC236}">
                <a16:creationId xmlns:a16="http://schemas.microsoft.com/office/drawing/2014/main" id="{F6A5AAE0-4F15-529D-A2D2-5BF817CA90D3}"/>
              </a:ext>
            </a:extLst>
          </p:cNvPr>
          <p:cNvSpPr>
            <a:spLocks noGrp="1"/>
          </p:cNvSpPr>
          <p:nvPr>
            <p:ph type="sldNum" sz="quarter" idx="5"/>
          </p:nvPr>
        </p:nvSpPr>
        <p:spPr/>
        <p:txBody>
          <a:bodyPr/>
          <a:lstStyle/>
          <a:p>
            <a:fld id="{1D847933-502B-D146-9428-3DDD196AD935}" type="slidenum">
              <a:rPr lang="en-GB" smtClean="0"/>
              <a:pPr/>
              <a:t>20</a:t>
            </a:fld>
            <a:endParaRPr lang="en-GB"/>
          </a:p>
        </p:txBody>
      </p:sp>
    </p:spTree>
    <p:extLst>
      <p:ext uri="{BB962C8B-B14F-4D97-AF65-F5344CB8AC3E}">
        <p14:creationId xmlns:p14="http://schemas.microsoft.com/office/powerpoint/2010/main" val="20473967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07BFCD-30DB-337B-549D-C0BFCE400E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9A20FA-F91D-08AA-E805-AA48206C1D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C4D813-44A9-0357-9792-0209C51B762D}"/>
              </a:ext>
            </a:extLst>
          </p:cNvPr>
          <p:cNvSpPr>
            <a:spLocks noGrp="1"/>
          </p:cNvSpPr>
          <p:nvPr>
            <p:ph type="body" idx="1"/>
          </p:nvPr>
        </p:nvSpPr>
        <p:spPr/>
        <p:txBody>
          <a:bodyPr/>
          <a:lstStyle/>
          <a:p>
            <a:endParaRPr lang="en-US"/>
          </a:p>
          <a:p>
            <a:endParaRPr lang="en-US"/>
          </a:p>
        </p:txBody>
      </p:sp>
      <p:sp>
        <p:nvSpPr>
          <p:cNvPr id="4" name="Slide Number Placeholder 3">
            <a:extLst>
              <a:ext uri="{FF2B5EF4-FFF2-40B4-BE49-F238E27FC236}">
                <a16:creationId xmlns:a16="http://schemas.microsoft.com/office/drawing/2014/main" id="{20B11EED-8459-2073-B17B-D2CF9C1C6E87}"/>
              </a:ext>
            </a:extLst>
          </p:cNvPr>
          <p:cNvSpPr>
            <a:spLocks noGrp="1"/>
          </p:cNvSpPr>
          <p:nvPr>
            <p:ph type="sldNum" sz="quarter" idx="5"/>
          </p:nvPr>
        </p:nvSpPr>
        <p:spPr/>
        <p:txBody>
          <a:bodyPr/>
          <a:lstStyle/>
          <a:p>
            <a:fld id="{1D847933-502B-D146-9428-3DDD196AD935}" type="slidenum">
              <a:rPr lang="en-GB" smtClean="0"/>
              <a:pPr/>
              <a:t>21</a:t>
            </a:fld>
            <a:endParaRPr lang="en-GB"/>
          </a:p>
        </p:txBody>
      </p:sp>
    </p:spTree>
    <p:extLst>
      <p:ext uri="{BB962C8B-B14F-4D97-AF65-F5344CB8AC3E}">
        <p14:creationId xmlns:p14="http://schemas.microsoft.com/office/powerpoint/2010/main" val="28915231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7EAFFC-BB05-BD0D-2E6D-6649E2C804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49BE72-6EDF-7FA6-AE8D-7EF82E7C17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842E0A-C78F-9B12-1946-8BC99E80E165}"/>
              </a:ext>
            </a:extLst>
          </p:cNvPr>
          <p:cNvSpPr>
            <a:spLocks noGrp="1"/>
          </p:cNvSpPr>
          <p:nvPr>
            <p:ph type="body" idx="1"/>
          </p:nvPr>
        </p:nvSpPr>
        <p:spPr/>
        <p:txBody>
          <a:bodyPr/>
          <a:lstStyle/>
          <a:p>
            <a:r>
              <a:rPr lang="en-US"/>
              <a:t>421.1.5 Where electrical equipment in a single location contains flammable liquid in significant quantity, adequate precautions shall be taken to prevent the spread of liquid, flame and the products of combustion. </a:t>
            </a:r>
          </a:p>
          <a:p>
            <a:endParaRPr lang="en-US"/>
          </a:p>
          <a:p>
            <a:r>
              <a:rPr lang="en-US"/>
              <a:t>Note 2: the generally accepted lower limit for a significant quantity is 25 </a:t>
            </a:r>
            <a:r>
              <a:rPr lang="en-US" err="1"/>
              <a:t>litres</a:t>
            </a:r>
            <a:r>
              <a:rPr lang="en-US"/>
              <a:t>.</a:t>
            </a:r>
          </a:p>
          <a:p>
            <a:endParaRPr lang="en-US"/>
          </a:p>
          <a:p>
            <a:r>
              <a:rPr lang="en-US"/>
              <a:t>421.1.201</a:t>
            </a:r>
          </a:p>
          <a:p>
            <a:endParaRPr lang="en-US"/>
          </a:p>
          <a:p>
            <a:r>
              <a:rPr lang="en-US"/>
              <a:t>Within domestic (household) premises, consumer units and similar switchgear assemblies shall comply with BS EN 61439.3.  </a:t>
            </a:r>
          </a:p>
          <a:p>
            <a:endParaRPr lang="en-US"/>
          </a:p>
          <a:p>
            <a:r>
              <a:rPr lang="en-US"/>
              <a:t>Note 4: products of combustion of liquid arc considered to: </a:t>
            </a:r>
          </a:p>
          <a:p>
            <a:endParaRPr lang="en-US"/>
          </a:p>
          <a:p>
            <a:r>
              <a:rPr lang="en-US"/>
              <a:t>have their enclosure manufactured from non-combustible material or</a:t>
            </a:r>
          </a:p>
          <a:p>
            <a:endParaRPr lang="en-US"/>
          </a:p>
          <a:p>
            <a:r>
              <a:rPr lang="en-US"/>
              <a:t>be enclosed in a cabinet or enclosure constructed of non-combustible material and complying with regulation 132.12. </a:t>
            </a:r>
          </a:p>
          <a:p>
            <a:endParaRPr lang="en-US"/>
          </a:p>
          <a:p>
            <a:r>
              <a:rPr lang="en-US"/>
              <a:t>421.1. 7 </a:t>
            </a:r>
          </a:p>
          <a:p>
            <a:endParaRPr lang="en-US"/>
          </a:p>
          <a:p>
            <a:r>
              <a:rPr lang="en-US"/>
              <a:t>Arc fault detection devices (AFDD) conforming to BS EN 62606 shall be provided for single-phase AC final circuits supplying socket outlets with a rated current not exceeding 32A in: </a:t>
            </a:r>
          </a:p>
          <a:p>
            <a:endParaRPr lang="en-US"/>
          </a:p>
          <a:p>
            <a:r>
              <a:rPr lang="en-US"/>
              <a:t>higher risk residential buildings (HRRB)</a:t>
            </a:r>
          </a:p>
          <a:p>
            <a:endParaRPr lang="en-US"/>
          </a:p>
          <a:p>
            <a:r>
              <a:rPr lang="en-US"/>
              <a:t>houses in multiple occupation (HMO)</a:t>
            </a:r>
          </a:p>
          <a:p>
            <a:endParaRPr lang="en-US"/>
          </a:p>
          <a:p>
            <a:r>
              <a:rPr lang="en-US"/>
              <a:t>purpose-built student accommodation</a:t>
            </a:r>
          </a:p>
          <a:p>
            <a:endParaRPr lang="en-US"/>
          </a:p>
          <a:p>
            <a:r>
              <a:rPr lang="en-US"/>
              <a:t>care homes.</a:t>
            </a:r>
          </a:p>
          <a:p>
            <a:endParaRPr lang="en-US"/>
          </a:p>
          <a:p>
            <a:r>
              <a:rPr lang="en-US"/>
              <a:t>Note 1: residential buildings over 18m in height or in excess of six </a:t>
            </a:r>
            <a:r>
              <a:rPr lang="en-US" err="1"/>
              <a:t>storeys</a:t>
            </a:r>
            <a:r>
              <a:rPr lang="en-US"/>
              <a:t>.</a:t>
            </a:r>
          </a:p>
          <a:p>
            <a:endParaRPr lang="en-US"/>
          </a:p>
          <a:p>
            <a:r>
              <a:rPr lang="en-US"/>
              <a:t>For all other premises, the use of AFDDs conforming to BS EN 62606 are recommended for single-phase AC final circuits supplying socket outlets not exceeding 32A.</a:t>
            </a:r>
          </a:p>
          <a:p>
            <a:endParaRPr lang="en-US"/>
          </a:p>
          <a:p>
            <a:endParaRPr lang="en-US"/>
          </a:p>
          <a:p>
            <a:endParaRPr lang="en-US"/>
          </a:p>
        </p:txBody>
      </p:sp>
      <p:sp>
        <p:nvSpPr>
          <p:cNvPr id="4" name="Slide Number Placeholder 3">
            <a:extLst>
              <a:ext uri="{FF2B5EF4-FFF2-40B4-BE49-F238E27FC236}">
                <a16:creationId xmlns:a16="http://schemas.microsoft.com/office/drawing/2014/main" id="{747E6F14-109F-BF34-C3D6-619792FDA23A}"/>
              </a:ext>
            </a:extLst>
          </p:cNvPr>
          <p:cNvSpPr>
            <a:spLocks noGrp="1"/>
          </p:cNvSpPr>
          <p:nvPr>
            <p:ph type="sldNum" sz="quarter" idx="5"/>
          </p:nvPr>
        </p:nvSpPr>
        <p:spPr/>
        <p:txBody>
          <a:bodyPr/>
          <a:lstStyle/>
          <a:p>
            <a:fld id="{1D847933-502B-D146-9428-3DDD196AD935}" type="slidenum">
              <a:rPr lang="en-GB" smtClean="0"/>
              <a:pPr/>
              <a:t>22</a:t>
            </a:fld>
            <a:endParaRPr lang="en-GB"/>
          </a:p>
        </p:txBody>
      </p:sp>
    </p:spTree>
    <p:extLst>
      <p:ext uri="{BB962C8B-B14F-4D97-AF65-F5344CB8AC3E}">
        <p14:creationId xmlns:p14="http://schemas.microsoft.com/office/powerpoint/2010/main" val="8512520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238E3-E215-F177-A5FC-4C17B3A47C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931E73-8C83-4659-284F-753446DF5B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DC9138-1940-CD52-6B86-7AA052C5BA9F}"/>
              </a:ext>
            </a:extLst>
          </p:cNvPr>
          <p:cNvSpPr>
            <a:spLocks noGrp="1"/>
          </p:cNvSpPr>
          <p:nvPr>
            <p:ph type="body" idx="1"/>
          </p:nvPr>
        </p:nvSpPr>
        <p:spPr/>
        <p:txBody>
          <a:bodyPr/>
          <a:lstStyle/>
          <a:p>
            <a:endParaRPr lang="en-US"/>
          </a:p>
          <a:p>
            <a:r>
              <a:rPr lang="en-US"/>
              <a:t>Regulation 422.1 (precautions where particular risks of fire exist) now introduces requirements for the fire safety design of the building(s) to be documented. Also, requirements have been added where cables should have an improved fire performance.</a:t>
            </a:r>
          </a:p>
          <a:p>
            <a:endParaRPr lang="en-US"/>
          </a:p>
          <a:p>
            <a:r>
              <a:rPr lang="en-US"/>
              <a:t>422.1.2 Electrical equipment shall be so selected and erected that its normal temperature rise and foreseeable temperature rise during a fault cannot cause a fire. This shall be achieved by the construction of the equipment or by additional protective measures taken during erection.</a:t>
            </a:r>
          </a:p>
          <a:p>
            <a:endParaRPr lang="en-US"/>
          </a:p>
          <a:p>
            <a:r>
              <a:rPr lang="en-US"/>
              <a:t>Regulation 422.2 now introduces separate requirements for escape routes and a new concept of 'protected escape routes’. </a:t>
            </a:r>
          </a:p>
          <a:p>
            <a:endParaRPr lang="en-US"/>
          </a:p>
          <a:p>
            <a:r>
              <a:rPr lang="en-US"/>
              <a:t>Cables of other electrical equipment shall not be installed in a protected escape route unless part of:</a:t>
            </a:r>
          </a:p>
          <a:p>
            <a:endParaRPr lang="en-US"/>
          </a:p>
          <a:p>
            <a:pPr marL="228600" indent="-228600">
              <a:buFont typeface="+mj-lt"/>
              <a:buAutoNum type="arabicPeriod"/>
            </a:pPr>
            <a:r>
              <a:rPr lang="en-US"/>
              <a:t>an essential fire safety or related safety system</a:t>
            </a:r>
          </a:p>
          <a:p>
            <a:pPr marL="228600" indent="-228600">
              <a:buFont typeface="+mj-lt"/>
              <a:buAutoNum type="arabicPeriod"/>
            </a:pPr>
            <a:endParaRPr lang="en-US"/>
          </a:p>
          <a:p>
            <a:pPr marL="228600" indent="-228600">
              <a:buFont typeface="+mj-lt"/>
              <a:buAutoNum type="arabicPeriod"/>
            </a:pPr>
            <a:r>
              <a:rPr lang="en-US"/>
              <a:t>general needs lighting</a:t>
            </a:r>
          </a:p>
          <a:p>
            <a:pPr marL="228600" indent="-228600">
              <a:buFont typeface="+mj-lt"/>
              <a:buAutoNum type="arabicPeriod"/>
            </a:pPr>
            <a:endParaRPr lang="en-US"/>
          </a:p>
          <a:p>
            <a:pPr marL="228600" indent="-228600">
              <a:buFont typeface="+mj-lt"/>
              <a:buAutoNum type="arabicPeriod"/>
            </a:pPr>
            <a:r>
              <a:rPr lang="en-US"/>
              <a:t>socket outlets provided for cleaning or maintenance.</a:t>
            </a:r>
          </a:p>
          <a:p>
            <a:endParaRPr lang="en-US"/>
          </a:p>
          <a:p>
            <a:endParaRPr lang="en-US"/>
          </a:p>
          <a:p>
            <a:r>
              <a:rPr lang="en-US"/>
              <a:t>422.3.1 and 422.4.2 – Locations with risks of fire due to the nature of processed materials or stored materials</a:t>
            </a:r>
          </a:p>
          <a:p>
            <a:endParaRPr lang="en-US"/>
          </a:p>
          <a:p>
            <a:r>
              <a:rPr lang="en-US"/>
              <a:t>Luminaires</a:t>
            </a:r>
          </a:p>
          <a:p>
            <a:endParaRPr lang="en-US"/>
          </a:p>
          <a:p>
            <a:r>
              <a:rPr lang="en-US"/>
              <a:t>Spotlights and projector lamps to be installed from combustible materials by a minimum of:</a:t>
            </a:r>
          </a:p>
          <a:p>
            <a:endParaRPr lang="en-US"/>
          </a:p>
          <a:p>
            <a:r>
              <a:rPr lang="en-US"/>
              <a:t>up to 100W – 0.5m</a:t>
            </a:r>
          </a:p>
          <a:p>
            <a:endParaRPr lang="en-US"/>
          </a:p>
          <a:p>
            <a:r>
              <a:rPr lang="en-US"/>
              <a:t>100W to 300W – 0.8m</a:t>
            </a:r>
          </a:p>
          <a:p>
            <a:endParaRPr lang="en-US"/>
          </a:p>
          <a:p>
            <a:r>
              <a:rPr lang="en-US"/>
              <a:t>300W to 500W – 1m.</a:t>
            </a:r>
          </a:p>
          <a:p>
            <a:endParaRPr lang="en-US"/>
          </a:p>
          <a:p>
            <a:r>
              <a:rPr lang="en-US"/>
              <a:t>Guidance is given in Appendix 13 :</a:t>
            </a:r>
          </a:p>
          <a:p>
            <a:endParaRPr lang="en-US"/>
          </a:p>
          <a:p>
            <a:r>
              <a:rPr lang="en-US"/>
              <a:t>Cables should be as short as possible.</a:t>
            </a:r>
          </a:p>
          <a:p>
            <a:endParaRPr lang="en-US"/>
          </a:p>
          <a:p>
            <a:r>
              <a:rPr lang="en-US"/>
              <a:t>Cable systems are limited to conduit, </a:t>
            </a:r>
            <a:r>
              <a:rPr lang="en-US" err="1"/>
              <a:t>trunking</a:t>
            </a:r>
            <a:r>
              <a:rPr lang="en-US"/>
              <a:t>, non-flame propagating tray/ladder/</a:t>
            </a:r>
            <a:r>
              <a:rPr lang="en-US" err="1"/>
              <a:t>powertrack</a:t>
            </a:r>
            <a:r>
              <a:rPr lang="en-US"/>
              <a:t>, and unsheathed MICC.</a:t>
            </a:r>
          </a:p>
          <a:p>
            <a:endParaRPr lang="en-US"/>
          </a:p>
          <a:p>
            <a:endParaRPr lang="en-US"/>
          </a:p>
        </p:txBody>
      </p:sp>
      <p:sp>
        <p:nvSpPr>
          <p:cNvPr id="4" name="Slide Number Placeholder 3">
            <a:extLst>
              <a:ext uri="{FF2B5EF4-FFF2-40B4-BE49-F238E27FC236}">
                <a16:creationId xmlns:a16="http://schemas.microsoft.com/office/drawing/2014/main" id="{67CA7DD7-84FD-3224-B4DD-D3FE36A64910}"/>
              </a:ext>
            </a:extLst>
          </p:cNvPr>
          <p:cNvSpPr>
            <a:spLocks noGrp="1"/>
          </p:cNvSpPr>
          <p:nvPr>
            <p:ph type="sldNum" sz="quarter" idx="5"/>
          </p:nvPr>
        </p:nvSpPr>
        <p:spPr/>
        <p:txBody>
          <a:bodyPr/>
          <a:lstStyle/>
          <a:p>
            <a:fld id="{1D847933-502B-D146-9428-3DDD196AD935}" type="slidenum">
              <a:rPr lang="en-GB" smtClean="0"/>
              <a:pPr/>
              <a:t>23</a:t>
            </a:fld>
            <a:endParaRPr lang="en-GB"/>
          </a:p>
        </p:txBody>
      </p:sp>
    </p:spTree>
    <p:extLst>
      <p:ext uri="{BB962C8B-B14F-4D97-AF65-F5344CB8AC3E}">
        <p14:creationId xmlns:p14="http://schemas.microsoft.com/office/powerpoint/2010/main" val="40368306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1E229D-7E7A-1F21-B9A5-7BE20CD382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4F9D37-F6AD-8C3F-45A9-07947ABBC0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1AF472-467D-67D5-3BD6-A4F35BDF8D73}"/>
              </a:ext>
            </a:extLst>
          </p:cNvPr>
          <p:cNvSpPr>
            <a:spLocks noGrp="1"/>
          </p:cNvSpPr>
          <p:nvPr>
            <p:ph type="body" idx="1"/>
          </p:nvPr>
        </p:nvSpPr>
        <p:spPr/>
        <p:txBody>
          <a:bodyPr/>
          <a:lstStyle/>
          <a:p>
            <a:endParaRPr lang="en-US"/>
          </a:p>
          <a:p>
            <a:r>
              <a:rPr lang="en-US"/>
              <a:t>Equipment above those temperatures to be guarded to prevent accidental contact.</a:t>
            </a:r>
          </a:p>
          <a:p>
            <a:endParaRPr lang="en-US"/>
          </a:p>
          <a:p>
            <a:endParaRPr lang="en-US"/>
          </a:p>
        </p:txBody>
      </p:sp>
      <p:sp>
        <p:nvSpPr>
          <p:cNvPr id="4" name="Slide Number Placeholder 3">
            <a:extLst>
              <a:ext uri="{FF2B5EF4-FFF2-40B4-BE49-F238E27FC236}">
                <a16:creationId xmlns:a16="http://schemas.microsoft.com/office/drawing/2014/main" id="{6F407594-10D1-8A30-5695-6A5A41DBEE66}"/>
              </a:ext>
            </a:extLst>
          </p:cNvPr>
          <p:cNvSpPr>
            <a:spLocks noGrp="1"/>
          </p:cNvSpPr>
          <p:nvPr>
            <p:ph type="sldNum" sz="quarter" idx="5"/>
          </p:nvPr>
        </p:nvSpPr>
        <p:spPr/>
        <p:txBody>
          <a:bodyPr/>
          <a:lstStyle/>
          <a:p>
            <a:fld id="{1D847933-502B-D146-9428-3DDD196AD935}" type="slidenum">
              <a:rPr lang="en-GB" smtClean="0"/>
              <a:pPr/>
              <a:t>24</a:t>
            </a:fld>
            <a:endParaRPr lang="en-GB"/>
          </a:p>
        </p:txBody>
      </p:sp>
    </p:spTree>
    <p:extLst>
      <p:ext uri="{BB962C8B-B14F-4D97-AF65-F5344CB8AC3E}">
        <p14:creationId xmlns:p14="http://schemas.microsoft.com/office/powerpoint/2010/main" val="34899690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A9EB18-9E67-E908-AF9E-C5460D91A5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7765A6-B046-2066-B07D-53F7B63C79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8DF58B-A6A1-76C9-D979-E0CB17DCD1FA}"/>
              </a:ext>
            </a:extLst>
          </p:cNvPr>
          <p:cNvSpPr>
            <a:spLocks noGrp="1"/>
          </p:cNvSpPr>
          <p:nvPr>
            <p:ph type="body" idx="1"/>
          </p:nvPr>
        </p:nvSpPr>
        <p:spPr/>
        <p:txBody>
          <a:bodyPr/>
          <a:lstStyle/>
          <a:p>
            <a:endParaRPr lang="en-US"/>
          </a:p>
          <a:p>
            <a:endParaRPr lang="en-US"/>
          </a:p>
          <a:p>
            <a:endParaRPr lang="en-US"/>
          </a:p>
        </p:txBody>
      </p:sp>
      <p:sp>
        <p:nvSpPr>
          <p:cNvPr id="4" name="Slide Number Placeholder 3">
            <a:extLst>
              <a:ext uri="{FF2B5EF4-FFF2-40B4-BE49-F238E27FC236}">
                <a16:creationId xmlns:a16="http://schemas.microsoft.com/office/drawing/2014/main" id="{80D2DAE1-9C9C-C99F-798E-F086109A0C0E}"/>
              </a:ext>
            </a:extLst>
          </p:cNvPr>
          <p:cNvSpPr>
            <a:spLocks noGrp="1"/>
          </p:cNvSpPr>
          <p:nvPr>
            <p:ph type="sldNum" sz="quarter" idx="5"/>
          </p:nvPr>
        </p:nvSpPr>
        <p:spPr/>
        <p:txBody>
          <a:bodyPr/>
          <a:lstStyle/>
          <a:p>
            <a:fld id="{1D847933-502B-D146-9428-3DDD196AD935}" type="slidenum">
              <a:rPr lang="en-GB" smtClean="0"/>
              <a:pPr/>
              <a:t>25</a:t>
            </a:fld>
            <a:endParaRPr lang="en-GB"/>
          </a:p>
        </p:txBody>
      </p:sp>
    </p:spTree>
    <p:extLst>
      <p:ext uri="{BB962C8B-B14F-4D97-AF65-F5344CB8AC3E}">
        <p14:creationId xmlns:p14="http://schemas.microsoft.com/office/powerpoint/2010/main" val="38320013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D6E99-5F4D-A626-58EC-71CC75B3FB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229433-3245-CE79-0728-0A5310967C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890397-CBFB-546D-991C-F80BA5A7375C}"/>
              </a:ext>
            </a:extLst>
          </p:cNvPr>
          <p:cNvSpPr>
            <a:spLocks noGrp="1"/>
          </p:cNvSpPr>
          <p:nvPr>
            <p:ph type="body" idx="1"/>
          </p:nvPr>
        </p:nvSpPr>
        <p:spPr/>
        <p:txBody>
          <a:bodyPr/>
          <a:lstStyle/>
          <a:p>
            <a:endParaRPr lang="en-US"/>
          </a:p>
          <a:p>
            <a:endParaRPr lang="en-US"/>
          </a:p>
          <a:p>
            <a:endParaRPr lang="en-US"/>
          </a:p>
        </p:txBody>
      </p:sp>
      <p:sp>
        <p:nvSpPr>
          <p:cNvPr id="4" name="Slide Number Placeholder 3">
            <a:extLst>
              <a:ext uri="{FF2B5EF4-FFF2-40B4-BE49-F238E27FC236}">
                <a16:creationId xmlns:a16="http://schemas.microsoft.com/office/drawing/2014/main" id="{D6314263-9CC6-465F-9F95-5A897B1FD7F5}"/>
              </a:ext>
            </a:extLst>
          </p:cNvPr>
          <p:cNvSpPr>
            <a:spLocks noGrp="1"/>
          </p:cNvSpPr>
          <p:nvPr>
            <p:ph type="sldNum" sz="quarter" idx="5"/>
          </p:nvPr>
        </p:nvSpPr>
        <p:spPr/>
        <p:txBody>
          <a:bodyPr/>
          <a:lstStyle/>
          <a:p>
            <a:fld id="{1D847933-502B-D146-9428-3DDD196AD935}" type="slidenum">
              <a:rPr lang="en-GB" smtClean="0"/>
              <a:pPr/>
              <a:t>26</a:t>
            </a:fld>
            <a:endParaRPr lang="en-GB"/>
          </a:p>
        </p:txBody>
      </p:sp>
    </p:spTree>
    <p:extLst>
      <p:ext uri="{BB962C8B-B14F-4D97-AF65-F5344CB8AC3E}">
        <p14:creationId xmlns:p14="http://schemas.microsoft.com/office/powerpoint/2010/main" val="40174890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D847933-502B-D146-9428-3DDD196AD935}" type="slidenum">
              <a:rPr lang="en-GB" smtClean="0"/>
              <a:pPr/>
              <a:t>3</a:t>
            </a:fld>
            <a:endParaRPr lang="en-GB"/>
          </a:p>
        </p:txBody>
      </p:sp>
    </p:spTree>
    <p:extLst>
      <p:ext uri="{BB962C8B-B14F-4D97-AF65-F5344CB8AC3E}">
        <p14:creationId xmlns:p14="http://schemas.microsoft.com/office/powerpoint/2010/main" val="18417800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CEDA0B-C178-7CD6-9471-A2C6B79792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067F6A-5172-5855-49AB-267AB738347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41A9F5-3B97-232E-D2E2-335EE8F90D50}"/>
              </a:ext>
            </a:extLst>
          </p:cNvPr>
          <p:cNvSpPr>
            <a:spLocks noGrp="1"/>
          </p:cNvSpPr>
          <p:nvPr>
            <p:ph type="body" idx="1"/>
          </p:nvPr>
        </p:nvSpPr>
        <p:spPr/>
        <p:txBody>
          <a:bodyPr/>
          <a:lstStyle/>
          <a:p>
            <a:endParaRPr lang="en-US"/>
          </a:p>
          <a:p>
            <a:r>
              <a:rPr lang="en-US"/>
              <a:t>431.3 – Disconnection and reconnection of the neutral conductor</a:t>
            </a:r>
          </a:p>
          <a:p>
            <a:r>
              <a:rPr lang="en-US"/>
              <a:t>Where a switch is placed in a neutral conductor, disconnection and reconnection shall be such that the neutral conductor shall not be disconnected before the line conductors and shall be reconnected at the same time as or before the line conductors.</a:t>
            </a:r>
          </a:p>
          <a:p>
            <a:endParaRPr lang="en-US"/>
          </a:p>
          <a:p>
            <a:r>
              <a:rPr lang="en-US"/>
              <a:t>The time/current characteristics of an overcurrent protective device shall comply with those specified in BS 88 series, BS 3036, BS EN 60898, </a:t>
            </a:r>
          </a:p>
          <a:p>
            <a:endParaRPr lang="en-US"/>
          </a:p>
          <a:p>
            <a:r>
              <a:rPr lang="en-US"/>
              <a:t>BS EN 60947-2 or BS EN 61009-1.</a:t>
            </a:r>
          </a:p>
          <a:p>
            <a:endParaRPr lang="en-US"/>
          </a:p>
          <a:p>
            <a:endParaRPr lang="en-US"/>
          </a:p>
          <a:p>
            <a:endParaRPr lang="en-US"/>
          </a:p>
          <a:p>
            <a:r>
              <a:rPr lang="en-US"/>
              <a:t>The use of another device is not precluded provided that its time/current characteristics provide a level of protection not less than that given by the devices listed above.</a:t>
            </a:r>
          </a:p>
          <a:p>
            <a:endParaRPr lang="en-US"/>
          </a:p>
          <a:p>
            <a:r>
              <a:rPr lang="en-US"/>
              <a:t>433.1 – Coordination between conductor and overload protective device</a:t>
            </a:r>
          </a:p>
          <a:p>
            <a:endParaRPr lang="en-US"/>
          </a:p>
          <a:p>
            <a:r>
              <a:rPr lang="en-US"/>
              <a:t>Coordination will be met and comply with Regulation 433.1.1 if:</a:t>
            </a:r>
          </a:p>
          <a:p>
            <a:endParaRPr lang="en-US"/>
          </a:p>
          <a:p>
            <a:r>
              <a:rPr lang="en-US"/>
              <a:t>	            </a:t>
            </a:r>
            <a:r>
              <a:rPr lang="en-US" err="1"/>
              <a:t>Ib</a:t>
            </a:r>
            <a:r>
              <a:rPr lang="en-US"/>
              <a:t>   ≤  In   ≤    </a:t>
            </a:r>
            <a:r>
              <a:rPr lang="en-US" err="1"/>
              <a:t>Iz</a:t>
            </a:r>
            <a:r>
              <a:rPr lang="en-US"/>
              <a:t>    </a:t>
            </a:r>
          </a:p>
          <a:p>
            <a:endParaRPr lang="en-US"/>
          </a:p>
          <a:p>
            <a:r>
              <a:rPr lang="en-US"/>
              <a:t>where:</a:t>
            </a:r>
          </a:p>
          <a:p>
            <a:endParaRPr lang="en-US"/>
          </a:p>
          <a:p>
            <a:r>
              <a:rPr lang="en-US" err="1"/>
              <a:t>Ib</a:t>
            </a:r>
            <a:r>
              <a:rPr lang="en-US"/>
              <a:t>    is the design current of the circuit (in other words, the load)</a:t>
            </a:r>
          </a:p>
          <a:p>
            <a:endParaRPr lang="en-US"/>
          </a:p>
          <a:p>
            <a:r>
              <a:rPr lang="en-US"/>
              <a:t>In is the rated current or current setting of the protective device</a:t>
            </a:r>
          </a:p>
          <a:p>
            <a:endParaRPr lang="en-US"/>
          </a:p>
          <a:p>
            <a:r>
              <a:rPr lang="en-US" err="1"/>
              <a:t>Iz</a:t>
            </a:r>
            <a:r>
              <a:rPr lang="en-US"/>
              <a:t>    is the current-carrying capacity of the conductor (in other words, a cable,   busbar or </a:t>
            </a:r>
            <a:r>
              <a:rPr lang="en-US" err="1"/>
              <a:t>powertrack</a:t>
            </a:r>
            <a:r>
              <a:rPr lang="en-US"/>
              <a:t>).</a:t>
            </a:r>
          </a:p>
          <a:p>
            <a:endParaRPr lang="en-US"/>
          </a:p>
          <a:p>
            <a:r>
              <a:rPr lang="en-US"/>
              <a:t>(Where the current (I2) causing effective operation of the protective device does not exceed 1.45 times the lowest of the current-carrying capacities (</a:t>
            </a:r>
            <a:r>
              <a:rPr lang="en-US" err="1"/>
              <a:t>Iz</a:t>
            </a:r>
            <a:r>
              <a:rPr lang="en-US"/>
              <a:t>) of any cable of the circuit, represented as:</a:t>
            </a:r>
          </a:p>
          <a:p>
            <a:endParaRPr lang="en-US"/>
          </a:p>
          <a:p>
            <a:r>
              <a:rPr lang="en-US"/>
              <a:t>	              	I2 ≤ 1.45 x </a:t>
            </a:r>
            <a:r>
              <a:rPr lang="en-US" err="1"/>
              <a:t>Iz</a:t>
            </a:r>
            <a:endParaRPr lang="en-US"/>
          </a:p>
          <a:p>
            <a:endParaRPr lang="en-US"/>
          </a:p>
          <a:p>
            <a:r>
              <a:rPr lang="en-US"/>
              <a:t>In circumstances when the circuit is subjected to an overload current, this condition is intended to ensure operation of the device within a time suitable to protect the insulation against damage from any high conductor temperatures caused by the overload current.</a:t>
            </a:r>
          </a:p>
          <a:p>
            <a:endParaRPr lang="en-US"/>
          </a:p>
          <a:p>
            <a:endParaRPr lang="en-US"/>
          </a:p>
          <a:p>
            <a:r>
              <a:rPr lang="en-US"/>
              <a:t>Condition 1: In ≥ </a:t>
            </a:r>
            <a:r>
              <a:rPr lang="en-US" err="1"/>
              <a:t>Ib</a:t>
            </a:r>
            <a:r>
              <a:rPr lang="en-US"/>
              <a:t>	Condition 2: In ≤ </a:t>
            </a:r>
            <a:r>
              <a:rPr lang="en-US" err="1"/>
              <a:t>Iz</a:t>
            </a:r>
            <a:r>
              <a:rPr lang="en-US"/>
              <a:t>	Condition 3: I2 ≤ 1.45 </a:t>
            </a:r>
            <a:r>
              <a:rPr lang="en-US" err="1"/>
              <a:t>Iz</a:t>
            </a:r>
            <a:endParaRPr lang="en-US"/>
          </a:p>
          <a:p>
            <a:endParaRPr lang="en-US"/>
          </a:p>
          <a:p>
            <a:r>
              <a:rPr lang="en-US"/>
              <a:t>Meeting the requirement of condition 3</a:t>
            </a:r>
          </a:p>
          <a:p>
            <a:endParaRPr lang="en-US"/>
          </a:p>
          <a:p>
            <a:r>
              <a:rPr lang="en-US"/>
              <a:t>Provided the requirements of conditions 1 and 2 are met, the requirement of condition 3 is deemed to be met where the protective device is a type (</a:t>
            </a:r>
            <a:r>
              <a:rPr lang="en-US" err="1"/>
              <a:t>gG</a:t>
            </a:r>
            <a:r>
              <a:rPr lang="en-US"/>
              <a:t>) fuse to BS 88-2, a fuse to BS 88-3, a circuit breaker to BS EN 60898 or BS EN 60947-2, or an RCBO of any type to BS EN 61009-1. (Regulation 433.1.201 refers.)</a:t>
            </a:r>
          </a:p>
          <a:p>
            <a:endParaRPr lang="en-US"/>
          </a:p>
          <a:p>
            <a:r>
              <a:rPr lang="en-US"/>
              <a:t>Where the protective device is a semi-enclosed (rewireable) fuse to BS 3036, the requirement of condition 3 is met where In does not exceed 0.725 times the current-carrying capacity of the circuit conductors (</a:t>
            </a:r>
            <a:r>
              <a:rPr lang="en-US" err="1"/>
              <a:t>Iz</a:t>
            </a:r>
            <a:r>
              <a:rPr lang="en-US"/>
              <a:t>), provided the requirements of conditions 1 and 2 are also met. (Regulation 433.1.202 refers.)</a:t>
            </a:r>
          </a:p>
          <a:p>
            <a:endParaRPr lang="en-US"/>
          </a:p>
          <a:p>
            <a:r>
              <a:rPr lang="en-US"/>
              <a:t>This is to compensate for the high value of I2 of a BS 3036 fuse, which can be up to 2 × </a:t>
            </a:r>
            <a:r>
              <a:rPr lang="en-US" err="1"/>
              <a:t>Iz</a:t>
            </a:r>
            <a:r>
              <a:rPr lang="en-US"/>
              <a:t>.</a:t>
            </a:r>
          </a:p>
          <a:p>
            <a:endParaRPr lang="en-US"/>
          </a:p>
          <a:p>
            <a:r>
              <a:rPr lang="en-US"/>
              <a:t>In simple terms, we downrate cables if protected by a rewireable fuse.</a:t>
            </a:r>
          </a:p>
          <a:p>
            <a:endParaRPr lang="en-US"/>
          </a:p>
          <a:p>
            <a:endParaRPr lang="en-US"/>
          </a:p>
          <a:p>
            <a:endParaRPr lang="en-US"/>
          </a:p>
        </p:txBody>
      </p:sp>
      <p:sp>
        <p:nvSpPr>
          <p:cNvPr id="4" name="Slide Number Placeholder 3">
            <a:extLst>
              <a:ext uri="{FF2B5EF4-FFF2-40B4-BE49-F238E27FC236}">
                <a16:creationId xmlns:a16="http://schemas.microsoft.com/office/drawing/2014/main" id="{8A5C40F0-ABA4-6F3B-87B2-B9C880AE6DE4}"/>
              </a:ext>
            </a:extLst>
          </p:cNvPr>
          <p:cNvSpPr>
            <a:spLocks noGrp="1"/>
          </p:cNvSpPr>
          <p:nvPr>
            <p:ph type="sldNum" sz="quarter" idx="5"/>
          </p:nvPr>
        </p:nvSpPr>
        <p:spPr/>
        <p:txBody>
          <a:bodyPr/>
          <a:lstStyle/>
          <a:p>
            <a:fld id="{1D847933-502B-D146-9428-3DDD196AD935}" type="slidenum">
              <a:rPr lang="en-GB" smtClean="0"/>
              <a:pPr/>
              <a:t>27</a:t>
            </a:fld>
            <a:endParaRPr lang="en-GB"/>
          </a:p>
        </p:txBody>
      </p:sp>
    </p:spTree>
    <p:extLst>
      <p:ext uri="{BB962C8B-B14F-4D97-AF65-F5344CB8AC3E}">
        <p14:creationId xmlns:p14="http://schemas.microsoft.com/office/powerpoint/2010/main" val="29603067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EF817D-09BC-827A-7985-DA5DCC78B2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1B4931-0F9B-A410-277A-C84AB785CD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66F65D-2909-34BC-F178-3E1ECEE5EABF}"/>
              </a:ext>
            </a:extLst>
          </p:cNvPr>
          <p:cNvSpPr>
            <a:spLocks noGrp="1"/>
          </p:cNvSpPr>
          <p:nvPr>
            <p:ph type="body" idx="1"/>
          </p:nvPr>
        </p:nvSpPr>
        <p:spPr/>
        <p:txBody>
          <a:bodyPr/>
          <a:lstStyle/>
          <a:p>
            <a:r>
              <a:rPr lang="en-US"/>
              <a:t>See: Appendix: 15: Ring and radial final circuit arrangements</a:t>
            </a:r>
          </a:p>
          <a:p>
            <a:endParaRPr lang="en-US"/>
          </a:p>
          <a:p>
            <a:endParaRPr lang="en-US"/>
          </a:p>
        </p:txBody>
      </p:sp>
      <p:sp>
        <p:nvSpPr>
          <p:cNvPr id="4" name="Slide Number Placeholder 3">
            <a:extLst>
              <a:ext uri="{FF2B5EF4-FFF2-40B4-BE49-F238E27FC236}">
                <a16:creationId xmlns:a16="http://schemas.microsoft.com/office/drawing/2014/main" id="{AA21889B-7043-AA96-F856-A57975FBDD91}"/>
              </a:ext>
            </a:extLst>
          </p:cNvPr>
          <p:cNvSpPr>
            <a:spLocks noGrp="1"/>
          </p:cNvSpPr>
          <p:nvPr>
            <p:ph type="sldNum" sz="quarter" idx="5"/>
          </p:nvPr>
        </p:nvSpPr>
        <p:spPr/>
        <p:txBody>
          <a:bodyPr/>
          <a:lstStyle/>
          <a:p>
            <a:fld id="{1D847933-502B-D146-9428-3DDD196AD935}" type="slidenum">
              <a:rPr lang="en-GB" smtClean="0"/>
              <a:pPr/>
              <a:t>28</a:t>
            </a:fld>
            <a:endParaRPr lang="en-GB"/>
          </a:p>
        </p:txBody>
      </p:sp>
    </p:spTree>
    <p:extLst>
      <p:ext uri="{BB962C8B-B14F-4D97-AF65-F5344CB8AC3E}">
        <p14:creationId xmlns:p14="http://schemas.microsoft.com/office/powerpoint/2010/main" val="14734429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053082-E5AA-40C4-7432-91B47CE70C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35550B-AC21-6C82-727C-6F0259C744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C24AE0-E78A-4140-E39C-F5672D4F6CD9}"/>
              </a:ext>
            </a:extLst>
          </p:cNvPr>
          <p:cNvSpPr>
            <a:spLocks noGrp="1"/>
          </p:cNvSpPr>
          <p:nvPr>
            <p:ph type="body" idx="1"/>
          </p:nvPr>
        </p:nvSpPr>
        <p:spPr/>
        <p:txBody>
          <a:bodyPr/>
          <a:lstStyle/>
          <a:p>
            <a:endParaRPr lang="en-US"/>
          </a:p>
          <a:p>
            <a:endParaRPr lang="en-US"/>
          </a:p>
        </p:txBody>
      </p:sp>
      <p:sp>
        <p:nvSpPr>
          <p:cNvPr id="4" name="Slide Number Placeholder 3">
            <a:extLst>
              <a:ext uri="{FF2B5EF4-FFF2-40B4-BE49-F238E27FC236}">
                <a16:creationId xmlns:a16="http://schemas.microsoft.com/office/drawing/2014/main" id="{1A816181-83C2-CA38-3EF6-0A4E9A27634B}"/>
              </a:ext>
            </a:extLst>
          </p:cNvPr>
          <p:cNvSpPr>
            <a:spLocks noGrp="1"/>
          </p:cNvSpPr>
          <p:nvPr>
            <p:ph type="sldNum" sz="quarter" idx="5"/>
          </p:nvPr>
        </p:nvSpPr>
        <p:spPr/>
        <p:txBody>
          <a:bodyPr/>
          <a:lstStyle/>
          <a:p>
            <a:fld id="{1D847933-502B-D146-9428-3DDD196AD935}" type="slidenum">
              <a:rPr lang="en-GB" smtClean="0"/>
              <a:pPr/>
              <a:t>29</a:t>
            </a:fld>
            <a:endParaRPr lang="en-GB"/>
          </a:p>
        </p:txBody>
      </p:sp>
    </p:spTree>
    <p:extLst>
      <p:ext uri="{BB962C8B-B14F-4D97-AF65-F5344CB8AC3E}">
        <p14:creationId xmlns:p14="http://schemas.microsoft.com/office/powerpoint/2010/main" val="24350717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8D2186-E43C-92BD-00FE-188B71C690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C3D7B6-8D72-0DC4-6D4F-53092AF10F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9641E6-B6D9-AB40-1430-BBB8FA7D41DE}"/>
              </a:ext>
            </a:extLst>
          </p:cNvPr>
          <p:cNvSpPr>
            <a:spLocks noGrp="1"/>
          </p:cNvSpPr>
          <p:nvPr>
            <p:ph type="body" idx="1"/>
          </p:nvPr>
        </p:nvSpPr>
        <p:spPr/>
        <p:txBody>
          <a:bodyPr/>
          <a:lstStyle/>
          <a:p>
            <a:endParaRPr lang="en-US"/>
          </a:p>
          <a:p>
            <a:r>
              <a:rPr lang="en-US"/>
              <a:t>433.3.3 – Omission of overload devices for safety reasons</a:t>
            </a:r>
          </a:p>
          <a:p>
            <a:endParaRPr lang="en-US"/>
          </a:p>
          <a:p>
            <a:pPr marL="0" indent="0">
              <a:spcBef>
                <a:spcPts val="798"/>
              </a:spcBef>
              <a:buNone/>
            </a:pPr>
            <a:r>
              <a:rPr lang="en-US" sz="1400">
                <a:solidFill>
                  <a:srgbClr val="000000"/>
                </a:solidFill>
                <a:latin typeface="Arial" panose="020B0604020202020204" pitchFamily="34" charset="0"/>
                <a:cs typeface="Arial" panose="020B0604020202020204" pitchFamily="34" charset="0"/>
              </a:rPr>
              <a:t>Where operation of a protective device would cause danger, it may be omitted, as in the case of:</a:t>
            </a:r>
          </a:p>
          <a:p>
            <a:pPr>
              <a:spcBef>
                <a:spcPts val="798"/>
              </a:spcBef>
            </a:pPr>
            <a:r>
              <a:rPr lang="en-US" sz="1200">
                <a:solidFill>
                  <a:srgbClr val="000000"/>
                </a:solidFill>
                <a:latin typeface="Arial" panose="020B0604020202020204" pitchFamily="34" charset="0"/>
                <a:cs typeface="Arial" panose="020B0604020202020204" pitchFamily="34" charset="0"/>
              </a:rPr>
              <a:t>fire extinguishing device</a:t>
            </a:r>
          </a:p>
          <a:p>
            <a:pPr>
              <a:spcBef>
                <a:spcPts val="798"/>
              </a:spcBef>
            </a:pPr>
            <a:r>
              <a:rPr lang="en-US" sz="1200">
                <a:solidFill>
                  <a:srgbClr val="000000"/>
                </a:solidFill>
                <a:latin typeface="Arial" panose="020B0604020202020204" pitchFamily="34" charset="0"/>
                <a:cs typeface="Arial" panose="020B0604020202020204" pitchFamily="34" charset="0"/>
              </a:rPr>
              <a:t>lifting magnets</a:t>
            </a:r>
          </a:p>
          <a:p>
            <a:pPr>
              <a:spcBef>
                <a:spcPts val="798"/>
              </a:spcBef>
            </a:pPr>
            <a:r>
              <a:rPr lang="en-US" sz="1200">
                <a:solidFill>
                  <a:srgbClr val="000000"/>
                </a:solidFill>
                <a:latin typeface="Arial" panose="020B0604020202020204" pitchFamily="34" charset="0"/>
                <a:cs typeface="Arial" panose="020B0604020202020204" pitchFamily="34" charset="0"/>
              </a:rPr>
              <a:t>current transformer secondary</a:t>
            </a:r>
          </a:p>
          <a:p>
            <a:pPr>
              <a:spcBef>
                <a:spcPts val="798"/>
              </a:spcBef>
            </a:pPr>
            <a:r>
              <a:rPr lang="en-US" sz="1200">
                <a:solidFill>
                  <a:srgbClr val="000000"/>
                </a:solidFill>
                <a:latin typeface="Arial" panose="020B0604020202020204" pitchFamily="34" charset="0"/>
                <a:cs typeface="Arial" panose="020B0604020202020204" pitchFamily="34" charset="0"/>
              </a:rPr>
              <a:t>exciter circuits of rotating machines</a:t>
            </a:r>
          </a:p>
          <a:p>
            <a:pPr>
              <a:spcBef>
                <a:spcPts val="798"/>
              </a:spcBef>
            </a:pPr>
            <a:r>
              <a:rPr lang="en-US" sz="1200">
                <a:solidFill>
                  <a:srgbClr val="000000"/>
                </a:solidFill>
                <a:latin typeface="Arial" panose="020B0604020202020204" pitchFamily="34" charset="0"/>
                <a:cs typeface="Arial" panose="020B0604020202020204" pitchFamily="34" charset="0"/>
              </a:rPr>
              <a:t>life support machines</a:t>
            </a:r>
          </a:p>
          <a:p>
            <a:pPr>
              <a:spcBef>
                <a:spcPts val="798"/>
              </a:spcBef>
            </a:pPr>
            <a:r>
              <a:rPr lang="en-US" sz="1200">
                <a:solidFill>
                  <a:srgbClr val="000000"/>
                </a:solidFill>
                <a:latin typeface="Arial" panose="020B0604020202020204" pitchFamily="34" charset="0"/>
                <a:cs typeface="Arial" panose="020B0604020202020204" pitchFamily="34" charset="0"/>
              </a:rPr>
              <a:t>safety service, in other words, gas alarms etc.</a:t>
            </a:r>
          </a:p>
          <a:p>
            <a:endParaRPr lang="en-US"/>
          </a:p>
          <a:p>
            <a:pPr marL="0" indent="0">
              <a:spcBef>
                <a:spcPts val="798"/>
              </a:spcBef>
              <a:buNone/>
            </a:pPr>
            <a:r>
              <a:rPr lang="en-US"/>
              <a:t>\</a:t>
            </a:r>
            <a:r>
              <a:rPr lang="en-US" sz="1200" b="1" kern="1200">
                <a:solidFill>
                  <a:srgbClr val="3B3AFF"/>
                </a:solidFill>
                <a:latin typeface="Arial" panose="020B0604020202020204" pitchFamily="34" charset="0"/>
                <a:ea typeface="ＭＳ Ｐゴシック" charset="-128"/>
                <a:cs typeface="Arial" panose="020B0604020202020204" pitchFamily="34" charset="0"/>
              </a:rPr>
              <a:t>434.2.1</a:t>
            </a:r>
            <a:r>
              <a:rPr lang="en-US" sz="1400">
                <a:solidFill>
                  <a:srgbClr val="000000"/>
                </a:solidFill>
                <a:latin typeface="Arial"/>
                <a:cs typeface="Arial"/>
              </a:rPr>
              <a:t>No device for fault current protection is required </a:t>
            </a:r>
            <a:r>
              <a:rPr lang="en-US" sz="1400">
                <a:solidFill>
                  <a:srgbClr val="3C3AFF"/>
                </a:solidFill>
                <a:latin typeface="Arial"/>
                <a:cs typeface="Arial"/>
              </a:rPr>
              <a:t>provided</a:t>
            </a:r>
            <a:r>
              <a:rPr lang="en-US" sz="1400">
                <a:solidFill>
                  <a:srgbClr val="000000"/>
                </a:solidFill>
                <a:latin typeface="Arial"/>
                <a:cs typeface="Arial"/>
              </a:rPr>
              <a:t> the conductor:</a:t>
            </a:r>
          </a:p>
          <a:p>
            <a:pPr>
              <a:spcBef>
                <a:spcPts val="798"/>
              </a:spcBef>
              <a:spcAft>
                <a:spcPts val="798"/>
              </a:spcAft>
            </a:pPr>
            <a:r>
              <a:rPr lang="en-US" sz="1200">
                <a:solidFill>
                  <a:srgbClr val="000000"/>
                </a:solidFill>
                <a:latin typeface="Arial"/>
                <a:cs typeface="Arial"/>
              </a:rPr>
              <a:t>does not exceed 3m in length</a:t>
            </a:r>
            <a:endParaRPr lang="en-US" sz="1200">
              <a:solidFill>
                <a:srgbClr val="000000"/>
              </a:solidFill>
              <a:latin typeface="Arial" panose="020B0604020202020204" pitchFamily="34" charset="0"/>
              <a:cs typeface="Arial" panose="020B0604020202020204" pitchFamily="34" charset="0"/>
            </a:endParaRPr>
          </a:p>
          <a:p>
            <a:pPr marL="0" indent="0">
              <a:spcBef>
                <a:spcPts val="798"/>
              </a:spcBef>
              <a:spcAft>
                <a:spcPts val="798"/>
              </a:spcAft>
              <a:buNone/>
            </a:pPr>
            <a:r>
              <a:rPr lang="en-US" sz="1200">
                <a:solidFill>
                  <a:srgbClr val="000000"/>
                </a:solidFill>
                <a:latin typeface="Arial"/>
                <a:cs typeface="Arial"/>
              </a:rPr>
              <a:t>and </a:t>
            </a:r>
            <a:endParaRPr lang="en-US" sz="1200">
              <a:solidFill>
                <a:srgbClr val="000000"/>
              </a:solidFill>
              <a:latin typeface="Arial" panose="020B0604020202020204" pitchFamily="34" charset="0"/>
              <a:cs typeface="Arial" panose="020B0604020202020204" pitchFamily="34" charset="0"/>
            </a:endParaRPr>
          </a:p>
          <a:p>
            <a:pPr>
              <a:spcBef>
                <a:spcPts val="798"/>
              </a:spcBef>
              <a:spcAft>
                <a:spcPts val="798"/>
              </a:spcAft>
            </a:pPr>
            <a:r>
              <a:rPr lang="en-US" sz="1200">
                <a:solidFill>
                  <a:srgbClr val="000000"/>
                </a:solidFill>
                <a:latin typeface="Arial"/>
                <a:cs typeface="Arial"/>
              </a:rPr>
              <a:t>is installed in such a manner as to reduce the risk of fault to a minimum</a:t>
            </a:r>
            <a:endParaRPr lang="en-US" sz="1200">
              <a:solidFill>
                <a:srgbClr val="17002F"/>
              </a:solidFill>
              <a:latin typeface="Arial" panose="020B0604020202020204" pitchFamily="34" charset="0"/>
              <a:cs typeface="Arial" panose="020B0604020202020204" pitchFamily="34" charset="0"/>
            </a:endParaRPr>
          </a:p>
          <a:p>
            <a:pPr marL="0" indent="0">
              <a:spcBef>
                <a:spcPts val="798"/>
              </a:spcBef>
              <a:spcAft>
                <a:spcPts val="798"/>
              </a:spcAft>
              <a:buNone/>
            </a:pPr>
            <a:r>
              <a:rPr lang="en-US" sz="1200">
                <a:solidFill>
                  <a:srgbClr val="000000"/>
                </a:solidFill>
                <a:latin typeface="Arial"/>
                <a:cs typeface="Arial"/>
              </a:rPr>
              <a:t>and</a:t>
            </a:r>
            <a:endParaRPr lang="en-US" sz="1200">
              <a:latin typeface="Arial" panose="020B0604020202020204" pitchFamily="34" charset="0"/>
              <a:cs typeface="Arial" panose="020B0604020202020204" pitchFamily="34" charset="0"/>
            </a:endParaRPr>
          </a:p>
          <a:p>
            <a:pPr>
              <a:spcBef>
                <a:spcPts val="798"/>
              </a:spcBef>
            </a:pPr>
            <a:r>
              <a:rPr lang="en-US" sz="1200">
                <a:solidFill>
                  <a:srgbClr val="000000"/>
                </a:solidFill>
                <a:latin typeface="Arial"/>
                <a:cs typeface="Arial"/>
              </a:rPr>
              <a:t>is installed in a manner to reduce to a minimum the risk of fire or danger to persons.</a:t>
            </a:r>
            <a:endParaRPr lang="en-US" sz="1200">
              <a:solidFill>
                <a:srgbClr val="000000"/>
              </a:solidFill>
              <a:latin typeface="Arial" panose="020B0604020202020204" pitchFamily="34" charset="0"/>
              <a:cs typeface="Arial" panose="020B0604020202020204" pitchFamily="34" charset="0"/>
            </a:endParaRPr>
          </a:p>
          <a:p>
            <a:endParaRPr lang="en-US"/>
          </a:p>
        </p:txBody>
      </p:sp>
      <p:sp>
        <p:nvSpPr>
          <p:cNvPr id="4" name="Slide Number Placeholder 3">
            <a:extLst>
              <a:ext uri="{FF2B5EF4-FFF2-40B4-BE49-F238E27FC236}">
                <a16:creationId xmlns:a16="http://schemas.microsoft.com/office/drawing/2014/main" id="{104408D3-6130-0980-8642-E4FF8C1CEBE7}"/>
              </a:ext>
            </a:extLst>
          </p:cNvPr>
          <p:cNvSpPr>
            <a:spLocks noGrp="1"/>
          </p:cNvSpPr>
          <p:nvPr>
            <p:ph type="sldNum" sz="quarter" idx="5"/>
          </p:nvPr>
        </p:nvSpPr>
        <p:spPr/>
        <p:txBody>
          <a:bodyPr/>
          <a:lstStyle/>
          <a:p>
            <a:fld id="{1D847933-502B-D146-9428-3DDD196AD935}" type="slidenum">
              <a:rPr lang="en-GB" smtClean="0"/>
              <a:pPr/>
              <a:t>30</a:t>
            </a:fld>
            <a:endParaRPr lang="en-GB"/>
          </a:p>
        </p:txBody>
      </p:sp>
    </p:spTree>
    <p:extLst>
      <p:ext uri="{BB962C8B-B14F-4D97-AF65-F5344CB8AC3E}">
        <p14:creationId xmlns:p14="http://schemas.microsoft.com/office/powerpoint/2010/main" val="2819587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0EF1A-2640-2E2E-FCDA-8A9BCAADCA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9A3353-7BDF-EA0B-85E3-78E46B7E15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A8253E-3C76-5F8F-47E8-0AC268549D6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56E2761-3334-C4DC-5D4C-1B1E90D84B6F}"/>
              </a:ext>
            </a:extLst>
          </p:cNvPr>
          <p:cNvSpPr>
            <a:spLocks noGrp="1"/>
          </p:cNvSpPr>
          <p:nvPr>
            <p:ph type="sldNum" sz="quarter" idx="5"/>
          </p:nvPr>
        </p:nvSpPr>
        <p:spPr/>
        <p:txBody>
          <a:bodyPr/>
          <a:lstStyle/>
          <a:p>
            <a:fld id="{1D847933-502B-D146-9428-3DDD196AD935}" type="slidenum">
              <a:rPr lang="en-GB" smtClean="0"/>
              <a:pPr/>
              <a:t>31</a:t>
            </a:fld>
            <a:endParaRPr lang="en-GB"/>
          </a:p>
        </p:txBody>
      </p:sp>
    </p:spTree>
    <p:extLst>
      <p:ext uri="{BB962C8B-B14F-4D97-AF65-F5344CB8AC3E}">
        <p14:creationId xmlns:p14="http://schemas.microsoft.com/office/powerpoint/2010/main" val="32854642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7DCA2-A370-D99E-2994-24158639A58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C06D2A-0C93-C1B2-2040-FC168331F1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632A2F-4034-FEA4-FD6B-3CBCA3838CD8}"/>
              </a:ext>
            </a:extLst>
          </p:cNvPr>
          <p:cNvSpPr>
            <a:spLocks noGrp="1"/>
          </p:cNvSpPr>
          <p:nvPr>
            <p:ph type="body" idx="1"/>
          </p:nvPr>
        </p:nvSpPr>
        <p:spPr/>
        <p:txBody>
          <a:bodyPr/>
          <a:lstStyle/>
          <a:p>
            <a:r>
              <a:rPr lang="en-US"/>
              <a:t>Section 442: Power frequency stress voltages</a:t>
            </a:r>
          </a:p>
          <a:p>
            <a:endParaRPr lang="en-US"/>
          </a:p>
          <a:p>
            <a:r>
              <a:rPr lang="en-US"/>
              <a:t>442.2.3 states 'the calculation for U1, U2 and Ur is normally not necessary for the LV system installer’.</a:t>
            </a:r>
          </a:p>
          <a:p>
            <a:endParaRPr lang="en-US"/>
          </a:p>
          <a:p>
            <a:endParaRPr lang="en-US"/>
          </a:p>
        </p:txBody>
      </p:sp>
      <p:sp>
        <p:nvSpPr>
          <p:cNvPr id="4" name="Slide Number Placeholder 3">
            <a:extLst>
              <a:ext uri="{FF2B5EF4-FFF2-40B4-BE49-F238E27FC236}">
                <a16:creationId xmlns:a16="http://schemas.microsoft.com/office/drawing/2014/main" id="{7C465028-88EE-E2B3-8E85-0008B4EC346D}"/>
              </a:ext>
            </a:extLst>
          </p:cNvPr>
          <p:cNvSpPr>
            <a:spLocks noGrp="1"/>
          </p:cNvSpPr>
          <p:nvPr>
            <p:ph type="sldNum" sz="quarter" idx="5"/>
          </p:nvPr>
        </p:nvSpPr>
        <p:spPr/>
        <p:txBody>
          <a:bodyPr/>
          <a:lstStyle/>
          <a:p>
            <a:fld id="{1D847933-502B-D146-9428-3DDD196AD935}" type="slidenum">
              <a:rPr lang="en-GB" smtClean="0"/>
              <a:pPr/>
              <a:t>32</a:t>
            </a:fld>
            <a:endParaRPr lang="en-GB"/>
          </a:p>
        </p:txBody>
      </p:sp>
    </p:spTree>
    <p:extLst>
      <p:ext uri="{BB962C8B-B14F-4D97-AF65-F5344CB8AC3E}">
        <p14:creationId xmlns:p14="http://schemas.microsoft.com/office/powerpoint/2010/main" val="415066856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1BD0FB-BE92-8DAF-7762-F107B596C6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74457E-D7F4-129A-E101-3D3010FDDE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537818-9E6D-95D1-7F1F-3468F2984F6B}"/>
              </a:ext>
            </a:extLst>
          </p:cNvPr>
          <p:cNvSpPr>
            <a:spLocks noGrp="1"/>
          </p:cNvSpPr>
          <p:nvPr>
            <p:ph type="body" idx="1"/>
          </p:nvPr>
        </p:nvSpPr>
        <p:spPr/>
        <p:txBody>
          <a:bodyPr/>
          <a:lstStyle/>
          <a:p>
            <a:r>
              <a:rPr lang="en-US"/>
              <a:t>Section 442: Power frequency stress voltages</a:t>
            </a:r>
          </a:p>
          <a:p>
            <a:endParaRPr lang="en-US"/>
          </a:p>
          <a:p>
            <a:r>
              <a:rPr lang="en-US"/>
              <a:t>442.2.3 states 'the calculation for U1, U2 and Ur is normally not necessary for the LV system installer’.</a:t>
            </a:r>
          </a:p>
          <a:p>
            <a:endParaRPr lang="en-US"/>
          </a:p>
          <a:p>
            <a:endParaRPr lang="en-US"/>
          </a:p>
        </p:txBody>
      </p:sp>
      <p:sp>
        <p:nvSpPr>
          <p:cNvPr id="4" name="Slide Number Placeholder 3">
            <a:extLst>
              <a:ext uri="{FF2B5EF4-FFF2-40B4-BE49-F238E27FC236}">
                <a16:creationId xmlns:a16="http://schemas.microsoft.com/office/drawing/2014/main" id="{A6D41A1E-33E2-1B86-3859-AB4995469427}"/>
              </a:ext>
            </a:extLst>
          </p:cNvPr>
          <p:cNvSpPr>
            <a:spLocks noGrp="1"/>
          </p:cNvSpPr>
          <p:nvPr>
            <p:ph type="sldNum" sz="quarter" idx="5"/>
          </p:nvPr>
        </p:nvSpPr>
        <p:spPr/>
        <p:txBody>
          <a:bodyPr/>
          <a:lstStyle/>
          <a:p>
            <a:fld id="{1D847933-502B-D146-9428-3DDD196AD935}" type="slidenum">
              <a:rPr lang="en-GB" smtClean="0"/>
              <a:pPr/>
              <a:t>33</a:t>
            </a:fld>
            <a:endParaRPr lang="en-GB"/>
          </a:p>
        </p:txBody>
      </p:sp>
    </p:spTree>
    <p:extLst>
      <p:ext uri="{BB962C8B-B14F-4D97-AF65-F5344CB8AC3E}">
        <p14:creationId xmlns:p14="http://schemas.microsoft.com/office/powerpoint/2010/main" val="33470921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5AC12-F1B2-D750-5763-1E3A3EE5D5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00B218B-394B-480E-7F36-E8EE2C04D4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9B9AE2-7E7C-EAF8-B9C4-90358B05FA71}"/>
              </a:ext>
            </a:extLst>
          </p:cNvPr>
          <p:cNvSpPr>
            <a:spLocks noGrp="1"/>
          </p:cNvSpPr>
          <p:nvPr>
            <p:ph type="body" idx="1"/>
          </p:nvPr>
        </p:nvSpPr>
        <p:spPr/>
        <p:txBody>
          <a:bodyPr/>
          <a:lstStyle/>
          <a:p>
            <a:endParaRPr lang="en-US"/>
          </a:p>
          <a:p>
            <a:r>
              <a:rPr lang="en-US"/>
              <a:t>444.4.1</a:t>
            </a:r>
          </a:p>
          <a:p>
            <a:pPr marL="0" indent="0">
              <a:buNone/>
            </a:pPr>
            <a:r>
              <a:rPr lang="en-US" sz="1200">
                <a:latin typeface="Arial" panose="020B0604020202020204" pitchFamily="34" charset="0"/>
                <a:cs typeface="Arial" panose="020B0604020202020204" pitchFamily="34" charset="0"/>
              </a:rPr>
              <a:t>Consideration must be given to the positioning of equipment and the routing of cables in an electrical installation in relation to other electrical or electronic equipment (and vice versa).</a:t>
            </a:r>
          </a:p>
          <a:p>
            <a:pPr marL="0" indent="0">
              <a:buNone/>
            </a:pPr>
            <a:r>
              <a:rPr lang="en-US" sz="1200">
                <a:latin typeface="Arial" panose="020B0604020202020204" pitchFamily="34" charset="0"/>
                <a:cs typeface="Arial" panose="020B0604020202020204" pitchFamily="34" charset="0"/>
              </a:rPr>
              <a:t>For example, when considering the addition of a sub-main distribution board to an existing installation, installing it next to the fire alarm control panel would not be a good idea.</a:t>
            </a:r>
          </a:p>
          <a:p>
            <a:pPr marL="0" indent="0">
              <a:buNone/>
            </a:pPr>
            <a:r>
              <a:rPr lang="en-US" sz="1200">
                <a:latin typeface="Arial" panose="020B0604020202020204" pitchFamily="34" charset="0"/>
                <a:cs typeface="Arial" panose="020B0604020202020204" pitchFamily="34" charset="0"/>
              </a:rPr>
              <a:t>Conversely, the fire alarm company should not consider locating their control equipment next to existing electrical control equipment or cables.</a:t>
            </a:r>
          </a:p>
          <a:p>
            <a:endParaRPr lang="en-US"/>
          </a:p>
          <a:p>
            <a:pPr>
              <a:lnSpc>
                <a:spcPct val="90000"/>
              </a:lnSpc>
              <a:spcBef>
                <a:spcPts val="997"/>
              </a:spcBef>
              <a:defRPr/>
            </a:pPr>
            <a:r>
              <a:rPr lang="en-GB" altLang="en-US" sz="1200">
                <a:latin typeface="Arial" panose="020B0604020202020204" pitchFamily="34" charset="0"/>
                <a:ea typeface="Enginuity"/>
                <a:cs typeface="Arial" panose="020B0604020202020204" pitchFamily="34" charset="0"/>
              </a:rPr>
              <a:t>Potential sources of EMD could be:</a:t>
            </a:r>
          </a:p>
          <a:p>
            <a:pPr marL="380019" indent="-380019">
              <a:lnSpc>
                <a:spcPct val="90000"/>
              </a:lnSpc>
              <a:spcBef>
                <a:spcPts val="997"/>
              </a:spcBef>
              <a:buFont typeface="Arial" panose="020B0604020202020204" pitchFamily="34" charset="0"/>
              <a:buChar char="•"/>
              <a:defRPr/>
            </a:pPr>
            <a:r>
              <a:rPr lang="en-GB" altLang="en-US" sz="1200">
                <a:latin typeface="Arial" panose="020B0604020202020204" pitchFamily="34" charset="0"/>
                <a:ea typeface="Enginuity"/>
                <a:cs typeface="Arial" panose="020B0604020202020204" pitchFamily="34" charset="0"/>
              </a:rPr>
              <a:t>switching devices for inductive loads</a:t>
            </a:r>
          </a:p>
          <a:p>
            <a:pPr marL="380019" indent="-380019">
              <a:lnSpc>
                <a:spcPct val="90000"/>
              </a:lnSpc>
              <a:spcBef>
                <a:spcPts val="997"/>
              </a:spcBef>
              <a:buFont typeface="Arial" panose="020B0604020202020204" pitchFamily="34" charset="0"/>
              <a:buChar char="•"/>
              <a:defRPr/>
            </a:pPr>
            <a:r>
              <a:rPr lang="en-GB" altLang="en-US" sz="1200">
                <a:latin typeface="Arial" panose="020B0604020202020204" pitchFamily="34" charset="0"/>
                <a:ea typeface="Enginuity"/>
                <a:cs typeface="Arial" panose="020B0604020202020204" pitchFamily="34" charset="0"/>
              </a:rPr>
              <a:t>electric motors</a:t>
            </a:r>
          </a:p>
          <a:p>
            <a:pPr marL="380019" indent="-380019">
              <a:lnSpc>
                <a:spcPct val="90000"/>
              </a:lnSpc>
              <a:spcBef>
                <a:spcPts val="997"/>
              </a:spcBef>
              <a:buFont typeface="Arial" panose="020B0604020202020204" pitchFamily="34" charset="0"/>
              <a:buChar char="•"/>
              <a:defRPr/>
            </a:pPr>
            <a:r>
              <a:rPr lang="en-GB" altLang="en-US" sz="1200">
                <a:latin typeface="Arial" panose="020B0604020202020204" pitchFamily="34" charset="0"/>
                <a:ea typeface="Enginuity"/>
                <a:cs typeface="Arial" panose="020B0604020202020204" pitchFamily="34" charset="0"/>
              </a:rPr>
              <a:t>fluorescent lighting</a:t>
            </a:r>
          </a:p>
          <a:p>
            <a:pPr marL="380019" indent="-380019">
              <a:lnSpc>
                <a:spcPct val="90000"/>
              </a:lnSpc>
              <a:spcBef>
                <a:spcPts val="997"/>
              </a:spcBef>
              <a:buFont typeface="Arial" panose="020B0604020202020204" pitchFamily="34" charset="0"/>
              <a:buChar char="•"/>
              <a:defRPr/>
            </a:pPr>
            <a:r>
              <a:rPr lang="en-GB" altLang="en-US" sz="1200">
                <a:latin typeface="Arial" panose="020B0604020202020204" pitchFamily="34" charset="0"/>
                <a:ea typeface="Enginuity"/>
                <a:cs typeface="Arial" panose="020B0604020202020204" pitchFamily="34" charset="0"/>
              </a:rPr>
              <a:t>welding machines</a:t>
            </a:r>
          </a:p>
          <a:p>
            <a:pPr marL="380019" indent="-380019">
              <a:lnSpc>
                <a:spcPct val="90000"/>
              </a:lnSpc>
              <a:spcBef>
                <a:spcPts val="997"/>
              </a:spcBef>
              <a:buFont typeface="Arial" panose="020B0604020202020204" pitchFamily="34" charset="0"/>
              <a:buChar char="•"/>
              <a:defRPr/>
            </a:pPr>
            <a:r>
              <a:rPr lang="en-GB" altLang="en-US" sz="1200">
                <a:latin typeface="Arial" panose="020B0604020202020204" pitchFamily="34" charset="0"/>
                <a:ea typeface="Enginuity"/>
                <a:cs typeface="Arial" panose="020B0604020202020204" pitchFamily="34" charset="0"/>
              </a:rPr>
              <a:t>lifts</a:t>
            </a:r>
          </a:p>
          <a:p>
            <a:pPr marL="380019" indent="-380019">
              <a:lnSpc>
                <a:spcPct val="90000"/>
              </a:lnSpc>
              <a:spcBef>
                <a:spcPts val="997"/>
              </a:spcBef>
              <a:buFont typeface="Arial" panose="020B0604020202020204" pitchFamily="34" charset="0"/>
              <a:buChar char="•"/>
              <a:defRPr/>
            </a:pPr>
            <a:r>
              <a:rPr lang="en-GB" altLang="en-US" sz="1200">
                <a:latin typeface="Arial" panose="020B0604020202020204" pitchFamily="34" charset="0"/>
                <a:ea typeface="Enginuity"/>
                <a:cs typeface="Arial" panose="020B0604020202020204" pitchFamily="34" charset="0"/>
              </a:rPr>
              <a:t>transformers</a:t>
            </a:r>
          </a:p>
          <a:p>
            <a:pPr marL="380019" indent="-380019">
              <a:lnSpc>
                <a:spcPct val="90000"/>
              </a:lnSpc>
              <a:spcBef>
                <a:spcPts val="997"/>
              </a:spcBef>
              <a:buFont typeface="Arial" panose="020B0604020202020204" pitchFamily="34" charset="0"/>
              <a:buChar char="•"/>
              <a:defRPr/>
            </a:pPr>
            <a:r>
              <a:rPr lang="en-GB" altLang="en-US" sz="1200">
                <a:latin typeface="Arial" panose="020B0604020202020204" pitchFamily="34" charset="0"/>
                <a:ea typeface="Enginuity"/>
                <a:cs typeface="Arial" panose="020B0604020202020204" pitchFamily="34" charset="0"/>
              </a:rPr>
              <a:t>switchgear.</a:t>
            </a:r>
          </a:p>
          <a:p>
            <a:endParaRPr lang="en-US"/>
          </a:p>
          <a:p>
            <a:pPr>
              <a:lnSpc>
                <a:spcPct val="90000"/>
              </a:lnSpc>
              <a:spcBef>
                <a:spcPts val="997"/>
              </a:spcBef>
              <a:defRPr/>
            </a:pPr>
            <a:r>
              <a:rPr lang="en-GB" altLang="en-US" sz="1200">
                <a:latin typeface="Arial" panose="020B0604020202020204" pitchFamily="34" charset="0"/>
                <a:ea typeface="Enginuity"/>
                <a:cs typeface="Arial" panose="020B0604020202020204" pitchFamily="34" charset="0"/>
              </a:rPr>
              <a:t>Measures to reduce EMD:</a:t>
            </a:r>
          </a:p>
          <a:p>
            <a:pPr marL="456023" indent="-456023">
              <a:lnSpc>
                <a:spcPct val="90000"/>
              </a:lnSpc>
              <a:spcBef>
                <a:spcPts val="997"/>
              </a:spcBef>
              <a:buFont typeface="+mj-lt"/>
              <a:buAutoNum type="arabicPeriod"/>
              <a:defRPr/>
            </a:pPr>
            <a:r>
              <a:rPr lang="en-GB" altLang="en-US" sz="1200">
                <a:latin typeface="Arial" panose="020B0604020202020204" pitchFamily="34" charset="0"/>
                <a:ea typeface="Enginuity"/>
                <a:cs typeface="Arial" panose="020B0604020202020204" pitchFamily="34" charset="0"/>
              </a:rPr>
              <a:t>use additional conductors</a:t>
            </a:r>
          </a:p>
          <a:p>
            <a:pPr marL="456023" indent="-456023">
              <a:lnSpc>
                <a:spcPct val="90000"/>
              </a:lnSpc>
              <a:spcBef>
                <a:spcPts val="997"/>
              </a:spcBef>
              <a:buFont typeface="+mj-lt"/>
              <a:buAutoNum type="arabicPeriod"/>
              <a:defRPr/>
            </a:pPr>
            <a:r>
              <a:rPr lang="en-GB" altLang="en-US" sz="1200">
                <a:latin typeface="Arial" panose="020B0604020202020204" pitchFamily="34" charset="0"/>
                <a:ea typeface="Enginuity"/>
                <a:cs typeface="Arial" panose="020B0604020202020204" pitchFamily="34" charset="0"/>
              </a:rPr>
              <a:t>use surge protection devices (SPDs)</a:t>
            </a:r>
          </a:p>
          <a:p>
            <a:pPr marL="456023" indent="-456023">
              <a:lnSpc>
                <a:spcPct val="90000"/>
              </a:lnSpc>
              <a:spcBef>
                <a:spcPts val="997"/>
              </a:spcBef>
              <a:buFont typeface="+mj-lt"/>
              <a:buAutoNum type="arabicPeriod"/>
              <a:defRPr/>
            </a:pPr>
            <a:r>
              <a:rPr lang="en-GB" altLang="en-US" sz="1200">
                <a:latin typeface="Arial" panose="020B0604020202020204" pitchFamily="34" charset="0"/>
                <a:ea typeface="Enginuity"/>
                <a:cs typeface="Arial" panose="020B0604020202020204" pitchFamily="34" charset="0"/>
              </a:rPr>
              <a:t>the selection of a common route for all conductors</a:t>
            </a:r>
          </a:p>
          <a:p>
            <a:pPr marL="456023" indent="-456023">
              <a:lnSpc>
                <a:spcPct val="90000"/>
              </a:lnSpc>
              <a:spcBef>
                <a:spcPts val="997"/>
              </a:spcBef>
              <a:buFont typeface="+mj-lt"/>
              <a:buAutoNum type="arabicPeriod"/>
              <a:defRPr/>
            </a:pPr>
            <a:r>
              <a:rPr lang="en-GB" altLang="en-US" sz="1200">
                <a:latin typeface="Arial" panose="020B0604020202020204" pitchFamily="34" charset="0"/>
                <a:ea typeface="Enginuity"/>
                <a:cs typeface="Arial" panose="020B0604020202020204" pitchFamily="34" charset="0"/>
              </a:rPr>
              <a:t>the separation of power and signal cables</a:t>
            </a:r>
          </a:p>
          <a:p>
            <a:pPr marL="456023" indent="-456023">
              <a:lnSpc>
                <a:spcPct val="90000"/>
              </a:lnSpc>
              <a:spcBef>
                <a:spcPts val="997"/>
              </a:spcBef>
              <a:buFont typeface="+mj-lt"/>
              <a:buAutoNum type="arabicPeriod"/>
              <a:defRPr/>
            </a:pPr>
            <a:r>
              <a:rPr lang="en-GB" altLang="en-US" sz="1200">
                <a:latin typeface="Arial" panose="020B0604020202020204" pitchFamily="34" charset="0"/>
                <a:ea typeface="Enginuity"/>
                <a:cs typeface="Arial" panose="020B0604020202020204" pitchFamily="34" charset="0"/>
              </a:rPr>
              <a:t>the installation of equipotential bonding networks.</a:t>
            </a:r>
          </a:p>
          <a:p>
            <a:endParaRPr lang="en-US"/>
          </a:p>
        </p:txBody>
      </p:sp>
      <p:sp>
        <p:nvSpPr>
          <p:cNvPr id="4" name="Slide Number Placeholder 3">
            <a:extLst>
              <a:ext uri="{FF2B5EF4-FFF2-40B4-BE49-F238E27FC236}">
                <a16:creationId xmlns:a16="http://schemas.microsoft.com/office/drawing/2014/main" id="{B816E5FB-C803-71D8-1F18-BCC81D3F50E2}"/>
              </a:ext>
            </a:extLst>
          </p:cNvPr>
          <p:cNvSpPr>
            <a:spLocks noGrp="1"/>
          </p:cNvSpPr>
          <p:nvPr>
            <p:ph type="sldNum" sz="quarter" idx="5"/>
          </p:nvPr>
        </p:nvSpPr>
        <p:spPr/>
        <p:txBody>
          <a:bodyPr/>
          <a:lstStyle/>
          <a:p>
            <a:fld id="{1D847933-502B-D146-9428-3DDD196AD935}" type="slidenum">
              <a:rPr lang="en-GB" smtClean="0"/>
              <a:pPr/>
              <a:t>34</a:t>
            </a:fld>
            <a:endParaRPr lang="en-GB"/>
          </a:p>
        </p:txBody>
      </p:sp>
    </p:spTree>
    <p:extLst>
      <p:ext uri="{BB962C8B-B14F-4D97-AF65-F5344CB8AC3E}">
        <p14:creationId xmlns:p14="http://schemas.microsoft.com/office/powerpoint/2010/main" val="141451682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88E5BA-916C-A899-07C7-A9D8DD9DB8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228083-DD82-D594-5C69-F633BFA25B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C975ED-27DF-95AD-D9A7-BCAAA34096AC}"/>
              </a:ext>
            </a:extLst>
          </p:cNvPr>
          <p:cNvSpPr>
            <a:spLocks noGrp="1"/>
          </p:cNvSpPr>
          <p:nvPr>
            <p:ph type="body" idx="1"/>
          </p:nvPr>
        </p:nvSpPr>
        <p:spPr/>
        <p:txBody>
          <a:bodyPr/>
          <a:lstStyle/>
          <a:p>
            <a:pPr algn="l">
              <a:lnSpc>
                <a:spcPct val="90000"/>
              </a:lnSpc>
              <a:spcBef>
                <a:spcPts val="997"/>
              </a:spcBef>
            </a:pPr>
            <a:r>
              <a:rPr lang="en-GB" altLang="en-US" sz="1200">
                <a:latin typeface="Arial"/>
                <a:ea typeface="Enginuity"/>
                <a:cs typeface="Arial"/>
              </a:rPr>
              <a:t>SPDs are devices or components that turn on within nanoseconds as voltage rises. They handle surge currents safely, diverting then to earth and disconnecting after the event.</a:t>
            </a:r>
            <a:endParaRPr lang="en-GB" altLang="en-US" sz="1200">
              <a:latin typeface="Arial" panose="020B0604020202020204" pitchFamily="34" charset="0"/>
              <a:ea typeface="Enginuity"/>
              <a:cs typeface="Arial" panose="020B0604020202020204" pitchFamily="34" charset="0"/>
            </a:endParaRPr>
          </a:p>
          <a:p>
            <a:pPr algn="l">
              <a:lnSpc>
                <a:spcPct val="90000"/>
              </a:lnSpc>
              <a:spcBef>
                <a:spcPts val="997"/>
              </a:spcBef>
            </a:pPr>
            <a:r>
              <a:rPr lang="en-GB" altLang="en-US" sz="1200">
                <a:latin typeface="Arial" panose="020B0604020202020204" pitchFamily="34" charset="0"/>
                <a:ea typeface="Enginuity"/>
                <a:cs typeface="Arial" panose="020B0604020202020204" pitchFamily="34" charset="0"/>
              </a:rPr>
              <a:t>To provide maximum protection, SPDs should be connected at the point of service entry.</a:t>
            </a:r>
          </a:p>
          <a:p>
            <a:pPr algn="l">
              <a:lnSpc>
                <a:spcPct val="90000"/>
              </a:lnSpc>
              <a:spcBef>
                <a:spcPts val="997"/>
              </a:spcBef>
            </a:pPr>
            <a:r>
              <a:rPr lang="en-GB" altLang="en-US" sz="1200">
                <a:latin typeface="Arial"/>
                <a:ea typeface="Enginuity"/>
                <a:cs typeface="Arial"/>
              </a:rPr>
              <a:t>Surge protection is not new, is not expensive and is easy to install.</a:t>
            </a:r>
            <a:endParaRPr lang="en-GB" altLang="en-US" sz="1200">
              <a:latin typeface="Arial" panose="020B0604020202020204" pitchFamily="34" charset="0"/>
              <a:ea typeface="Enginuity"/>
              <a:cs typeface="Arial" panose="020B0604020202020204" pitchFamily="34" charset="0"/>
            </a:endParaRPr>
          </a:p>
          <a:p>
            <a:endParaRPr lang="en-US"/>
          </a:p>
        </p:txBody>
      </p:sp>
      <p:sp>
        <p:nvSpPr>
          <p:cNvPr id="4" name="Slide Number Placeholder 3">
            <a:extLst>
              <a:ext uri="{FF2B5EF4-FFF2-40B4-BE49-F238E27FC236}">
                <a16:creationId xmlns:a16="http://schemas.microsoft.com/office/drawing/2014/main" id="{A9DEB66B-CCA3-366F-FD0B-27E03205AA42}"/>
              </a:ext>
            </a:extLst>
          </p:cNvPr>
          <p:cNvSpPr>
            <a:spLocks noGrp="1"/>
          </p:cNvSpPr>
          <p:nvPr>
            <p:ph type="sldNum" sz="quarter" idx="5"/>
          </p:nvPr>
        </p:nvSpPr>
        <p:spPr/>
        <p:txBody>
          <a:bodyPr/>
          <a:lstStyle/>
          <a:p>
            <a:fld id="{1D847933-502B-D146-9428-3DDD196AD935}" type="slidenum">
              <a:rPr lang="en-GB" smtClean="0"/>
              <a:pPr/>
              <a:t>35</a:t>
            </a:fld>
            <a:endParaRPr lang="en-GB"/>
          </a:p>
        </p:txBody>
      </p:sp>
    </p:spTree>
    <p:extLst>
      <p:ext uri="{BB962C8B-B14F-4D97-AF65-F5344CB8AC3E}">
        <p14:creationId xmlns:p14="http://schemas.microsoft.com/office/powerpoint/2010/main" val="22136622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F2B57-21BF-A8C6-3D53-BD3C1CCA8E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A389EB-B10D-5B96-4993-44E0CD9913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B485CD-D838-EE0D-E4C2-2460F4BD03D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F6F4C9D-7A20-5B34-CCAA-12B40B28E50D}"/>
              </a:ext>
            </a:extLst>
          </p:cNvPr>
          <p:cNvSpPr>
            <a:spLocks noGrp="1"/>
          </p:cNvSpPr>
          <p:nvPr>
            <p:ph type="sldNum" sz="quarter" idx="5"/>
          </p:nvPr>
        </p:nvSpPr>
        <p:spPr/>
        <p:txBody>
          <a:bodyPr/>
          <a:lstStyle/>
          <a:p>
            <a:fld id="{1D847933-502B-D146-9428-3DDD196AD935}" type="slidenum">
              <a:rPr lang="en-GB" smtClean="0"/>
              <a:pPr/>
              <a:t>36</a:t>
            </a:fld>
            <a:endParaRPr lang="en-GB"/>
          </a:p>
        </p:txBody>
      </p:sp>
    </p:spTree>
    <p:extLst>
      <p:ext uri="{BB962C8B-B14F-4D97-AF65-F5344CB8AC3E}">
        <p14:creationId xmlns:p14="http://schemas.microsoft.com/office/powerpoint/2010/main" val="18426391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Protection in use without a fault (now designated basic protection) was referred to as protection against direct contact And protection under fault conditions (now designated fault protection) was referred to as protection against indirect contact.</a:t>
            </a:r>
          </a:p>
        </p:txBody>
      </p:sp>
      <p:sp>
        <p:nvSpPr>
          <p:cNvPr id="4" name="Slide Number Placeholder 3"/>
          <p:cNvSpPr>
            <a:spLocks noGrp="1"/>
          </p:cNvSpPr>
          <p:nvPr>
            <p:ph type="sldNum" sz="quarter" idx="5"/>
          </p:nvPr>
        </p:nvSpPr>
        <p:spPr/>
        <p:txBody>
          <a:bodyPr/>
          <a:lstStyle/>
          <a:p>
            <a:fld id="{1D847933-502B-D146-9428-3DDD196AD935}" type="slidenum">
              <a:rPr lang="en-GB" smtClean="0"/>
              <a:pPr/>
              <a:t>4</a:t>
            </a:fld>
            <a:endParaRPr lang="en-GB"/>
          </a:p>
        </p:txBody>
      </p:sp>
    </p:spTree>
    <p:extLst>
      <p:ext uri="{BB962C8B-B14F-4D97-AF65-F5344CB8AC3E}">
        <p14:creationId xmlns:p14="http://schemas.microsoft.com/office/powerpoint/2010/main" val="160581083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38</a:t>
            </a:fld>
            <a:endParaRPr lang="en-US"/>
          </a:p>
        </p:txBody>
      </p:sp>
    </p:spTree>
    <p:extLst>
      <p:ext uri="{BB962C8B-B14F-4D97-AF65-F5344CB8AC3E}">
        <p14:creationId xmlns:p14="http://schemas.microsoft.com/office/powerpoint/2010/main" val="4138113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Basic protection relates to protection under fault-free conditions.</a:t>
            </a:r>
          </a:p>
          <a:p>
            <a:endParaRPr lang="en-US"/>
          </a:p>
          <a:p>
            <a:r>
              <a:rPr lang="en-US"/>
              <a:t>Basic protection is covered in Section 416 of BS 7671.</a:t>
            </a:r>
          </a:p>
          <a:p>
            <a:endParaRPr lang="en-US"/>
          </a:p>
          <a:p>
            <a:endParaRPr lang="en-US"/>
          </a:p>
          <a:p>
            <a:endParaRPr lang="en-US"/>
          </a:p>
          <a:p>
            <a:r>
              <a:rPr lang="en-US"/>
              <a:t>A person (or livestock) can receive a shock in one of two ways:</a:t>
            </a:r>
          </a:p>
          <a:p>
            <a:endParaRPr lang="en-US"/>
          </a:p>
          <a:p>
            <a:r>
              <a:rPr lang="en-US"/>
              <a:t>1. contact with a live part while in contact with earth</a:t>
            </a:r>
          </a:p>
          <a:p>
            <a:endParaRPr lang="en-US"/>
          </a:p>
          <a:p>
            <a:r>
              <a:rPr lang="en-US"/>
              <a:t>2. contact with live parts at different potentials.</a:t>
            </a:r>
          </a:p>
          <a:p>
            <a:endParaRPr lang="en-US"/>
          </a:p>
          <a:p>
            <a:endParaRPr lang="en-US"/>
          </a:p>
          <a:p>
            <a:endParaRPr lang="en-US"/>
          </a:p>
          <a:p>
            <a:r>
              <a:rPr lang="en-US"/>
              <a:t>Basic protection is provided by basic insulation of live parts or by barriers or enclosures in accordance with Section 416.</a:t>
            </a:r>
          </a:p>
          <a:p>
            <a:endParaRPr lang="en-US"/>
          </a:p>
          <a:p>
            <a:endParaRPr lang="en-US"/>
          </a:p>
        </p:txBody>
      </p:sp>
      <p:sp>
        <p:nvSpPr>
          <p:cNvPr id="4" name="Slide Number Placeholder 3"/>
          <p:cNvSpPr>
            <a:spLocks noGrp="1"/>
          </p:cNvSpPr>
          <p:nvPr>
            <p:ph type="sldNum" sz="quarter" idx="5"/>
          </p:nvPr>
        </p:nvSpPr>
        <p:spPr/>
        <p:txBody>
          <a:bodyPr/>
          <a:lstStyle/>
          <a:p>
            <a:fld id="{1D847933-502B-D146-9428-3DDD196AD935}" type="slidenum">
              <a:rPr lang="en-GB" smtClean="0"/>
              <a:pPr/>
              <a:t>5</a:t>
            </a:fld>
            <a:endParaRPr lang="en-GB"/>
          </a:p>
        </p:txBody>
      </p:sp>
    </p:spTree>
    <p:extLst>
      <p:ext uri="{BB962C8B-B14F-4D97-AF65-F5344CB8AC3E}">
        <p14:creationId xmlns:p14="http://schemas.microsoft.com/office/powerpoint/2010/main" val="15348015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Note: where non-metallic pipes (</a:t>
            </a:r>
            <a:r>
              <a:rPr lang="en-US" err="1"/>
              <a:t>eg</a:t>
            </a:r>
            <a:r>
              <a:rPr lang="en-US"/>
              <a:t> plastic) enter a building and are then connected to metallic pipes within the building, the metal pipes within the building do not normally require protective bonding as they are unlikely to be extraneous-conductive parts.</a:t>
            </a:r>
          </a:p>
          <a:p>
            <a:endParaRPr lang="en-US"/>
          </a:p>
          <a:p>
            <a:endParaRPr lang="en-US"/>
          </a:p>
        </p:txBody>
      </p:sp>
      <p:sp>
        <p:nvSpPr>
          <p:cNvPr id="4" name="Slide Number Placeholder 3"/>
          <p:cNvSpPr>
            <a:spLocks noGrp="1"/>
          </p:cNvSpPr>
          <p:nvPr>
            <p:ph type="sldNum" sz="quarter" idx="5"/>
          </p:nvPr>
        </p:nvSpPr>
        <p:spPr/>
        <p:txBody>
          <a:bodyPr/>
          <a:lstStyle/>
          <a:p>
            <a:fld id="{1D847933-502B-D146-9428-3DDD196AD935}" type="slidenum">
              <a:rPr lang="en-GB" smtClean="0"/>
              <a:pPr/>
              <a:t>12</a:t>
            </a:fld>
            <a:endParaRPr lang="en-GB"/>
          </a:p>
        </p:txBody>
      </p:sp>
    </p:spTree>
    <p:extLst>
      <p:ext uri="{BB962C8B-B14F-4D97-AF65-F5344CB8AC3E}">
        <p14:creationId xmlns:p14="http://schemas.microsoft.com/office/powerpoint/2010/main" val="3058701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1706B-1DB3-ADE5-CD2A-DDB7F513BE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234907-44AD-0049-9918-7EF7BD84BB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C3FCA3-FAE0-99B8-67B2-526BC463AF46}"/>
              </a:ext>
            </a:extLst>
          </p:cNvPr>
          <p:cNvSpPr>
            <a:spLocks noGrp="1"/>
          </p:cNvSpPr>
          <p:nvPr>
            <p:ph type="body" idx="1"/>
          </p:nvPr>
        </p:nvSpPr>
        <p:spPr/>
        <p:txBody>
          <a:bodyPr/>
          <a:lstStyle/>
          <a:p>
            <a:endParaRPr lang="en-US"/>
          </a:p>
          <a:p>
            <a:endParaRPr lang="en-US"/>
          </a:p>
        </p:txBody>
      </p:sp>
      <p:sp>
        <p:nvSpPr>
          <p:cNvPr id="4" name="Slide Number Placeholder 3">
            <a:extLst>
              <a:ext uri="{FF2B5EF4-FFF2-40B4-BE49-F238E27FC236}">
                <a16:creationId xmlns:a16="http://schemas.microsoft.com/office/drawing/2014/main" id="{E8FBCD1E-6F4C-74CC-12FB-EB6FCBB405D9}"/>
              </a:ext>
            </a:extLst>
          </p:cNvPr>
          <p:cNvSpPr>
            <a:spLocks noGrp="1"/>
          </p:cNvSpPr>
          <p:nvPr>
            <p:ph type="sldNum" sz="quarter" idx="5"/>
          </p:nvPr>
        </p:nvSpPr>
        <p:spPr/>
        <p:txBody>
          <a:bodyPr/>
          <a:lstStyle/>
          <a:p>
            <a:fld id="{1D847933-502B-D146-9428-3DDD196AD935}" type="slidenum">
              <a:rPr lang="en-GB" smtClean="0"/>
              <a:pPr/>
              <a:t>13</a:t>
            </a:fld>
            <a:endParaRPr lang="en-GB"/>
          </a:p>
        </p:txBody>
      </p:sp>
    </p:spTree>
    <p:extLst>
      <p:ext uri="{BB962C8B-B14F-4D97-AF65-F5344CB8AC3E}">
        <p14:creationId xmlns:p14="http://schemas.microsoft.com/office/powerpoint/2010/main" val="35270449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677241-A426-265A-409E-0D49DE50DB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C1E798-9C71-F86F-97FC-41EB2C6CCC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C604B5-A3C5-9067-0D79-16216B0E5DC1}"/>
              </a:ext>
            </a:extLst>
          </p:cNvPr>
          <p:cNvSpPr>
            <a:spLocks noGrp="1"/>
          </p:cNvSpPr>
          <p:nvPr>
            <p:ph type="body" idx="1"/>
          </p:nvPr>
        </p:nvSpPr>
        <p:spPr/>
        <p:txBody>
          <a:bodyPr/>
          <a:lstStyle/>
          <a:p>
            <a:pPr>
              <a:lnSpc>
                <a:spcPct val="90000"/>
              </a:lnSpc>
              <a:spcBef>
                <a:spcPts val="997"/>
              </a:spcBef>
            </a:pPr>
            <a:r>
              <a:rPr lang="en-GB" altLang="en-US" sz="1200">
                <a:latin typeface="Arial" panose="020B0604020202020204" pitchFamily="34" charset="0"/>
                <a:ea typeface="Enginuity"/>
                <a:cs typeface="Arial" panose="020B0604020202020204" pitchFamily="34" charset="0"/>
              </a:rPr>
              <a:t>In order to compensate for the difference in </a:t>
            </a:r>
            <a:r>
              <a:rPr lang="en-GB" altLang="en-US" sz="1200" b="1">
                <a:latin typeface="Arial" panose="020B0604020202020204" pitchFamily="34" charset="0"/>
                <a:ea typeface="Enginuity"/>
                <a:cs typeface="Arial" panose="020B0604020202020204" pitchFamily="34" charset="0"/>
              </a:rPr>
              <a:t>temperature</a:t>
            </a:r>
            <a:r>
              <a:rPr lang="en-GB" altLang="en-US" sz="1200">
                <a:latin typeface="Arial" panose="020B0604020202020204" pitchFamily="34" charset="0"/>
                <a:ea typeface="Enginuity"/>
                <a:cs typeface="Arial" panose="020B0604020202020204" pitchFamily="34" charset="0"/>
              </a:rPr>
              <a:t> of the conductors during testing, a </a:t>
            </a:r>
            <a:r>
              <a:rPr lang="en-GB" altLang="en-US" sz="1200" b="1">
                <a:latin typeface="Arial" panose="020B0604020202020204" pitchFamily="34" charset="0"/>
                <a:ea typeface="Enginuity"/>
                <a:cs typeface="Arial" panose="020B0604020202020204" pitchFamily="34" charset="0"/>
              </a:rPr>
              <a:t>correction factor </a:t>
            </a:r>
            <a:r>
              <a:rPr lang="en-GB" altLang="en-US" sz="1200">
                <a:latin typeface="Arial" panose="020B0604020202020204" pitchFamily="34" charset="0"/>
                <a:ea typeface="Enginuity"/>
                <a:cs typeface="Arial" panose="020B0604020202020204" pitchFamily="34" charset="0"/>
              </a:rPr>
              <a:t>must be applied.</a:t>
            </a:r>
          </a:p>
          <a:p>
            <a:pPr>
              <a:lnSpc>
                <a:spcPct val="90000"/>
              </a:lnSpc>
              <a:spcBef>
                <a:spcPts val="997"/>
              </a:spcBef>
            </a:pPr>
            <a:r>
              <a:rPr lang="en-GB" altLang="en-US" sz="1200">
                <a:solidFill>
                  <a:schemeClr val="accent2"/>
                </a:solidFill>
                <a:latin typeface="Arial" panose="020B0604020202020204" pitchFamily="34" charset="0"/>
                <a:ea typeface="Enginuity"/>
                <a:cs typeface="Arial" panose="020B0604020202020204" pitchFamily="34" charset="0"/>
              </a:rPr>
              <a:t>Appendix 3 – page 410</a:t>
            </a:r>
          </a:p>
          <a:p>
            <a:pPr>
              <a:lnSpc>
                <a:spcPct val="90000"/>
              </a:lnSpc>
              <a:spcBef>
                <a:spcPts val="997"/>
              </a:spcBef>
            </a:pPr>
            <a:r>
              <a:rPr lang="en-GB" altLang="en-US" sz="1200">
                <a:latin typeface="Arial" panose="020B0604020202020204" pitchFamily="34" charset="0"/>
                <a:ea typeface="Enginuity"/>
                <a:cs typeface="Arial" panose="020B0604020202020204" pitchFamily="34" charset="0"/>
              </a:rPr>
              <a:t>suggests a correction factor of </a:t>
            </a:r>
            <a:r>
              <a:rPr lang="en-GB" altLang="en-US" sz="1200">
                <a:solidFill>
                  <a:schemeClr val="accent2"/>
                </a:solidFill>
                <a:latin typeface="Arial" panose="020B0604020202020204" pitchFamily="34" charset="0"/>
                <a:ea typeface="Enginuity"/>
                <a:cs typeface="Arial" panose="020B0604020202020204" pitchFamily="34" charset="0"/>
              </a:rPr>
              <a:t>0.8</a:t>
            </a:r>
            <a:r>
              <a:rPr lang="en-GB" altLang="en-US" sz="1200">
                <a:latin typeface="Arial" panose="020B0604020202020204" pitchFamily="34" charset="0"/>
                <a:ea typeface="Enginuity"/>
                <a:cs typeface="Arial" panose="020B0604020202020204" pitchFamily="34" charset="0"/>
              </a:rPr>
              <a:t> should be applied to confirm that the circuit earth loop impedance (Zs) complies with the appropriate value in BS 7671.</a:t>
            </a:r>
          </a:p>
          <a:p>
            <a:pPr>
              <a:lnSpc>
                <a:spcPct val="90000"/>
              </a:lnSpc>
              <a:spcBef>
                <a:spcPts val="997"/>
              </a:spcBef>
            </a:pPr>
            <a:r>
              <a:rPr lang="en-GB" altLang="en-US" sz="1200">
                <a:latin typeface="Arial" panose="020B0604020202020204" pitchFamily="34" charset="0"/>
                <a:ea typeface="Enginuity"/>
                <a:cs typeface="Arial" panose="020B0604020202020204" pitchFamily="34" charset="0"/>
              </a:rPr>
              <a:t>The measured earth loop impedance value obtained must be compared with Tables 41.2, 41.3 or 41.4 in Chapter 41 with the correction factor applied.</a:t>
            </a:r>
          </a:p>
          <a:p>
            <a:pPr>
              <a:lnSpc>
                <a:spcPct val="90000"/>
              </a:lnSpc>
              <a:spcBef>
                <a:spcPts val="997"/>
              </a:spcBef>
            </a:pPr>
            <a:r>
              <a:rPr lang="en-GB" altLang="en-US" sz="1200">
                <a:latin typeface="Arial" panose="020B0604020202020204" pitchFamily="34" charset="0"/>
                <a:ea typeface="Enginuity"/>
                <a:cs typeface="Arial" panose="020B0604020202020204" pitchFamily="34" charset="0"/>
              </a:rPr>
              <a:t>The adjusted values are shown in GN3 and the OSG.</a:t>
            </a:r>
          </a:p>
          <a:p>
            <a:endParaRPr lang="en-US"/>
          </a:p>
        </p:txBody>
      </p:sp>
      <p:sp>
        <p:nvSpPr>
          <p:cNvPr id="4" name="Slide Number Placeholder 3">
            <a:extLst>
              <a:ext uri="{FF2B5EF4-FFF2-40B4-BE49-F238E27FC236}">
                <a16:creationId xmlns:a16="http://schemas.microsoft.com/office/drawing/2014/main" id="{65EB908A-5934-B1DB-CA2A-E5D6AA0012BE}"/>
              </a:ext>
            </a:extLst>
          </p:cNvPr>
          <p:cNvSpPr>
            <a:spLocks noGrp="1"/>
          </p:cNvSpPr>
          <p:nvPr>
            <p:ph type="sldNum" sz="quarter" idx="5"/>
          </p:nvPr>
        </p:nvSpPr>
        <p:spPr/>
        <p:txBody>
          <a:bodyPr/>
          <a:lstStyle/>
          <a:p>
            <a:fld id="{1D847933-502B-D146-9428-3DDD196AD935}" type="slidenum">
              <a:rPr lang="en-GB" smtClean="0"/>
              <a:pPr/>
              <a:t>14</a:t>
            </a:fld>
            <a:endParaRPr lang="en-GB"/>
          </a:p>
        </p:txBody>
      </p:sp>
    </p:spTree>
    <p:extLst>
      <p:ext uri="{BB962C8B-B14F-4D97-AF65-F5344CB8AC3E}">
        <p14:creationId xmlns:p14="http://schemas.microsoft.com/office/powerpoint/2010/main" val="9083917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67A7DF-CDA1-A764-50F7-A750423E44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027041-EC11-A07B-E3FC-E1C1A764A91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CAA764-32FB-B366-00E4-4A9BAC63111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59B0775-89FE-CD66-F80A-9BEA3A9C2A95}"/>
              </a:ext>
            </a:extLst>
          </p:cNvPr>
          <p:cNvSpPr>
            <a:spLocks noGrp="1"/>
          </p:cNvSpPr>
          <p:nvPr>
            <p:ph type="sldNum" sz="quarter" idx="5"/>
          </p:nvPr>
        </p:nvSpPr>
        <p:spPr/>
        <p:txBody>
          <a:bodyPr/>
          <a:lstStyle/>
          <a:p>
            <a:fld id="{1D847933-502B-D146-9428-3DDD196AD935}" type="slidenum">
              <a:rPr lang="en-GB" smtClean="0"/>
              <a:pPr/>
              <a:t>15</a:t>
            </a:fld>
            <a:endParaRPr lang="en-GB"/>
          </a:p>
        </p:txBody>
      </p:sp>
    </p:spTree>
    <p:extLst>
      <p:ext uri="{BB962C8B-B14F-4D97-AF65-F5344CB8AC3E}">
        <p14:creationId xmlns:p14="http://schemas.microsoft.com/office/powerpoint/2010/main" val="9905656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F8F823-A8DC-9916-9E10-D328004018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8AA13FE-FC70-DDF1-C664-E56FBA2271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6F05AF-27E1-3132-932D-79F501968795}"/>
              </a:ext>
            </a:extLst>
          </p:cNvPr>
          <p:cNvSpPr>
            <a:spLocks noGrp="1"/>
          </p:cNvSpPr>
          <p:nvPr>
            <p:ph type="body" idx="1"/>
          </p:nvPr>
        </p:nvSpPr>
        <p:spPr/>
        <p:txBody>
          <a:bodyPr/>
          <a:lstStyle/>
          <a:p>
            <a:endParaRPr lang="en-US"/>
          </a:p>
          <a:p>
            <a:endParaRPr lang="en-US"/>
          </a:p>
        </p:txBody>
      </p:sp>
      <p:sp>
        <p:nvSpPr>
          <p:cNvPr id="4" name="Slide Number Placeholder 3">
            <a:extLst>
              <a:ext uri="{FF2B5EF4-FFF2-40B4-BE49-F238E27FC236}">
                <a16:creationId xmlns:a16="http://schemas.microsoft.com/office/drawing/2014/main" id="{B1A50C9E-E867-26BB-EDC5-93EA030BB9F2}"/>
              </a:ext>
            </a:extLst>
          </p:cNvPr>
          <p:cNvSpPr>
            <a:spLocks noGrp="1"/>
          </p:cNvSpPr>
          <p:nvPr>
            <p:ph type="sldNum" sz="quarter" idx="5"/>
          </p:nvPr>
        </p:nvSpPr>
        <p:spPr/>
        <p:txBody>
          <a:bodyPr/>
          <a:lstStyle/>
          <a:p>
            <a:fld id="{1D847933-502B-D146-9428-3DDD196AD935}" type="slidenum">
              <a:rPr lang="en-GB" smtClean="0"/>
              <a:pPr/>
              <a:t>16</a:t>
            </a:fld>
            <a:endParaRPr lang="en-GB"/>
          </a:p>
        </p:txBody>
      </p:sp>
    </p:spTree>
    <p:extLst>
      <p:ext uri="{BB962C8B-B14F-4D97-AF65-F5344CB8AC3E}">
        <p14:creationId xmlns:p14="http://schemas.microsoft.com/office/powerpoint/2010/main" val="3618913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359691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4191548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330413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1269674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smtClean="0">
                <a:latin typeface="+mn-lt"/>
                <a:ea typeface="Arial" pitchFamily="-105" charset="0"/>
                <a:cs typeface="Arial" pitchFamily="-105" charset="0"/>
              </a:rPr>
              <a:pPr algn="l">
                <a:spcBef>
                  <a:spcPts val="602"/>
                </a:spcBef>
              </a:pPr>
              <a:t>‹#›</a:t>
            </a:fld>
            <a:endParaRPr lang="en-US" sz="1000" baseline="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cstate="screen">
            <a:extLst>
              <a:ext uri="{28A0092B-C50C-407E-A947-70E740481C1C}">
                <a14:useLocalDpi xmlns:a14="http://schemas.microsoft.com/office/drawing/2010/main"/>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sp>
        <p:nvSpPr>
          <p:cNvPr id="2" name="Graphic 26">
            <a:extLst>
              <a:ext uri="{FF2B5EF4-FFF2-40B4-BE49-F238E27FC236}">
                <a16:creationId xmlns:a16="http://schemas.microsoft.com/office/drawing/2014/main" id="{4987E8D9-377B-AB1D-8A32-2882D85AB09F}"/>
              </a:ext>
            </a:extLst>
          </p:cNvPr>
          <p:cNvSpPr>
            <a:spLocks/>
          </p:cNvSpPr>
          <p:nvPr userDrawn="1"/>
        </p:nvSpPr>
        <p:spPr>
          <a:xfrm>
            <a:off x="0" y="790331"/>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endParaRPr lang="en-GB" sz="2008"/>
          </a:p>
        </p:txBody>
      </p:sp>
      <p:pic>
        <p:nvPicPr>
          <p:cNvPr id="4" name="Picture 3" descr="A red arrow pointing up&#10;&#10;AI-generated content may be incorrect.">
            <a:extLst>
              <a:ext uri="{FF2B5EF4-FFF2-40B4-BE49-F238E27FC236}">
                <a16:creationId xmlns:a16="http://schemas.microsoft.com/office/drawing/2014/main" id="{4D501824-D9B0-C525-F662-3787B202B144}"/>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32041" y="204919"/>
            <a:ext cx="591666" cy="437463"/>
          </a:xfrm>
          <a:prstGeom prst="rect">
            <a:avLst/>
          </a:prstGeom>
          <a:noFill/>
          <a:ln>
            <a:noFill/>
          </a:ln>
        </p:spPr>
      </p:pic>
      <p:sp>
        <p:nvSpPr>
          <p:cNvPr id="5" name="Text Box 2">
            <a:extLst>
              <a:ext uri="{FF2B5EF4-FFF2-40B4-BE49-F238E27FC236}">
                <a16:creationId xmlns:a16="http://schemas.microsoft.com/office/drawing/2014/main" id="{12A05E16-C31E-E0B1-F9BA-6CA1198C9AE5}"/>
              </a:ext>
            </a:extLst>
          </p:cNvPr>
          <p:cNvSpPr txBox="1">
            <a:spLocks noChangeArrowheads="1"/>
          </p:cNvSpPr>
          <p:nvPr userDrawn="1"/>
        </p:nvSpPr>
        <p:spPr bwMode="auto">
          <a:xfrm>
            <a:off x="3848979" y="101943"/>
            <a:ext cx="5827751" cy="589388"/>
          </a:xfrm>
          <a:prstGeom prst="rect">
            <a:avLst/>
          </a:prstGeom>
          <a:noFill/>
          <a:ln w="9525">
            <a:noFill/>
            <a:miter lim="800000"/>
            <a:headEnd/>
            <a:tailEnd/>
          </a:ln>
        </p:spPr>
        <p:txBody>
          <a:bodyPr rot="0" vert="horz" wrap="square" lIns="91797" tIns="45899" rIns="91797" bIns="45899" anchor="t" anchorCtr="0">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Electrotechnical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7" name="Picture 6" descr="A black and white logo&#10;&#10;AI-generated content may be incorrect.">
            <a:extLst>
              <a:ext uri="{FF2B5EF4-FFF2-40B4-BE49-F238E27FC236}">
                <a16:creationId xmlns:a16="http://schemas.microsoft.com/office/drawing/2014/main" id="{9F3B6811-98F9-78F6-2493-AACB6F69F7B0}"/>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2" y="191488"/>
            <a:ext cx="2563495" cy="498243"/>
          </a:xfrm>
          <a:prstGeom prst="rect">
            <a:avLst/>
          </a:prstGeom>
          <a:noFill/>
          <a:ln>
            <a:noFill/>
          </a:ln>
        </p:spPr>
      </p:pic>
      <p:pic>
        <p:nvPicPr>
          <p:cNvPr id="13" name="Picture 12" descr="A black background with a black square&#10;&#10;AI-generated content may be incorrect.">
            <a:extLst>
              <a:ext uri="{FF2B5EF4-FFF2-40B4-BE49-F238E27FC236}">
                <a16:creationId xmlns:a16="http://schemas.microsoft.com/office/drawing/2014/main" id="{03A5C67B-1442-75DD-1FD1-C13DC74E6186}"/>
              </a:ext>
            </a:extLst>
          </p:cNvPr>
          <p:cNvPicPr>
            <a:picLocks noChangeAspect="1"/>
          </p:cNvPicPr>
          <p:nvPr userDrawn="1"/>
        </p:nvPicPr>
        <p:blipFill>
          <a:blip r:embed="rId9"/>
          <a:stretch>
            <a:fillRect/>
          </a:stretch>
        </p:blipFill>
        <p:spPr>
          <a:xfrm>
            <a:off x="948535" y="211466"/>
            <a:ext cx="2685203" cy="440679"/>
          </a:xfrm>
          <a:prstGeom prst="rect">
            <a:avLst/>
          </a:prstGeom>
        </p:spPr>
      </p:pic>
    </p:spTree>
    <p:extLst>
      <p:ext uri="{BB962C8B-B14F-4D97-AF65-F5344CB8AC3E}">
        <p14:creationId xmlns:p14="http://schemas.microsoft.com/office/powerpoint/2010/main" val="68628782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dirty="0">
                <a:solidFill>
                  <a:srgbClr val="170130"/>
                </a:solidFill>
                <a:latin typeface="Arial"/>
                <a:ea typeface="ＭＳ Ｐゴシック"/>
                <a:cs typeface="Arial"/>
              </a:rPr>
              <a:t>Occupational Specialism: Electrotechnical Engineering</a:t>
            </a:r>
          </a:p>
          <a:p>
            <a:pPr marL="0" indent="0">
              <a:lnSpc>
                <a:spcPct val="100000"/>
              </a:lnSpc>
              <a:spcBef>
                <a:spcPts val="0"/>
              </a:spcBef>
              <a:spcAft>
                <a:spcPts val="0"/>
              </a:spcAft>
              <a:buNone/>
            </a:pPr>
            <a:endParaRPr lang="en-GB" sz="2800" b="1" dirty="0">
              <a:solidFill>
                <a:srgbClr val="170130"/>
              </a:solidFill>
              <a:latin typeface="Arial"/>
              <a:ea typeface="ＭＳ Ｐゴシック"/>
              <a:cs typeface="Arial"/>
            </a:endParaRPr>
          </a:p>
          <a:p>
            <a:pPr marL="0" indent="0">
              <a:buNone/>
            </a:pPr>
            <a:r>
              <a:rPr lang="en-GB" sz="2800" b="1" dirty="0">
                <a:solidFill>
                  <a:schemeClr val="tx1"/>
                </a:solidFill>
                <a:latin typeface="Arial"/>
                <a:ea typeface="ＭＳ Ｐゴシック"/>
                <a:cs typeface="Arial"/>
              </a:rPr>
              <a:t>K1.5f Application of the fundamental principles of national </a:t>
            </a:r>
            <a:r>
              <a:rPr lang="en-GB" sz="2800" b="1">
                <a:solidFill>
                  <a:schemeClr val="tx1"/>
                </a:solidFill>
                <a:latin typeface="Arial"/>
                <a:ea typeface="ＭＳ Ｐゴシック"/>
                <a:cs typeface="Arial"/>
              </a:rPr>
              <a:t>standards</a:t>
            </a:r>
            <a:endParaRPr lang="en-GB" sz="2394">
              <a:solidFill>
                <a:schemeClr val="tx1"/>
              </a:solidFill>
              <a:latin typeface="Arial"/>
              <a:ea typeface="ＭＳ Ｐゴシック"/>
              <a:cs typeface="Arial"/>
            </a:endParaRPr>
          </a:p>
          <a:p>
            <a:pPr marL="0" indent="0">
              <a:buNone/>
            </a:pPr>
            <a:endParaRPr lang="en-US" sz="2800" b="1" dirty="0">
              <a:solidFill>
                <a:srgbClr val="FC4421"/>
              </a:solidFill>
              <a:latin typeface="Arial"/>
              <a:ea typeface="ＭＳ Ｐゴシック"/>
              <a:cs typeface="Arial"/>
            </a:endParaRPr>
          </a:p>
          <a:p>
            <a:pPr marL="0" indent="0">
              <a:buNone/>
            </a:pPr>
            <a:r>
              <a:rPr lang="en-US" sz="2800" b="1" dirty="0">
                <a:solidFill>
                  <a:srgbClr val="FC4421"/>
                </a:solidFill>
                <a:latin typeface="Arial"/>
                <a:ea typeface="ＭＳ Ｐゴシック"/>
                <a:cs typeface="Arial"/>
              </a:rPr>
              <a:t>PowerPoint 1.5f: Part 4</a:t>
            </a:r>
            <a:endParaRPr lang="en-US" dirty="0">
              <a:latin typeface="Arial"/>
              <a:ea typeface="ＭＳ Ｐゴシック"/>
              <a:cs typeface="Arial"/>
            </a:endParaRP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D81CB-248F-A90A-05D8-9B47029AF8E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82D6F50-AB31-EAB5-CFAA-4D027E7AB270}"/>
              </a:ext>
            </a:extLst>
          </p:cNvPr>
          <p:cNvSpPr>
            <a:spLocks noGrp="1"/>
          </p:cNvSpPr>
          <p:nvPr>
            <p:ph type="title"/>
          </p:nvPr>
        </p:nvSpPr>
        <p:spPr>
          <a:xfrm>
            <a:off x="252000" y="959222"/>
            <a:ext cx="11628452" cy="646331"/>
          </a:xfrm>
        </p:spPr>
        <p:txBody>
          <a:bodyPr/>
          <a:lstStyle/>
          <a:p>
            <a:r>
              <a:rPr lang="en-GB"/>
              <a:t>What is an earth-free equipotential zone?</a:t>
            </a:r>
          </a:p>
        </p:txBody>
      </p:sp>
      <p:sp>
        <p:nvSpPr>
          <p:cNvPr id="6" name="Content Placeholder 5">
            <a:extLst>
              <a:ext uri="{FF2B5EF4-FFF2-40B4-BE49-F238E27FC236}">
                <a16:creationId xmlns:a16="http://schemas.microsoft.com/office/drawing/2014/main" id="{C6234E39-DB56-4DC6-2E1D-116073158A15}"/>
              </a:ext>
            </a:extLst>
          </p:cNvPr>
          <p:cNvSpPr>
            <a:spLocks noGrp="1"/>
          </p:cNvSpPr>
          <p:nvPr>
            <p:ph sz="quarter" idx="10"/>
          </p:nvPr>
        </p:nvSpPr>
        <p:spPr>
          <a:xfrm>
            <a:off x="360000" y="1800000"/>
            <a:ext cx="9732690" cy="4140000"/>
          </a:xfrm>
        </p:spPr>
        <p:txBody>
          <a:bodyPr/>
          <a:lstStyle/>
          <a:p>
            <a:pPr marL="342900" indent="-342900">
              <a:spcBef>
                <a:spcPts val="1862"/>
              </a:spcBef>
              <a:buFont typeface="Arial" panose="020B0604020202020204" pitchFamily="34" charset="0"/>
              <a:buChar char="•"/>
            </a:pPr>
            <a:r>
              <a:rPr lang="en-US">
                <a:solidFill>
                  <a:srgbClr val="000000"/>
                </a:solidFill>
                <a:latin typeface="Arial" panose="020B0604020202020204" pitchFamily="34" charset="0"/>
                <a:cs typeface="Arial" panose="020B0604020202020204" pitchFamily="34" charset="0"/>
              </a:rPr>
              <a:t>This is, in essence, a Faraday cage, where all metals are bonded together.</a:t>
            </a:r>
          </a:p>
          <a:p>
            <a:pPr marL="342900" indent="-342900">
              <a:spcBef>
                <a:spcPts val="1862"/>
              </a:spcBef>
              <a:buFont typeface="Arial" panose="020B0604020202020204" pitchFamily="34" charset="0"/>
              <a:buChar char="•"/>
            </a:pPr>
            <a:r>
              <a:rPr lang="en-US">
                <a:solidFill>
                  <a:srgbClr val="000000"/>
                </a:solidFill>
                <a:latin typeface="Arial" panose="020B0604020202020204" pitchFamily="34" charset="0"/>
                <a:cs typeface="Arial" panose="020B0604020202020204" pitchFamily="34" charset="0"/>
              </a:rPr>
              <a:t>Great care must be taken when entering such a zone to avoid differences in potential differences (PD) between inside and outside.</a:t>
            </a:r>
          </a:p>
          <a:p>
            <a:pPr>
              <a:spcBef>
                <a:spcPts val="1862"/>
              </a:spcBef>
            </a:pPr>
            <a:endParaRPr lang="en-US">
              <a:solidFill>
                <a:srgbClr val="000000"/>
              </a:solidFill>
              <a:latin typeface="Arial" panose="020B0604020202020204" pitchFamily="34" charset="0"/>
              <a:cs typeface="Arial" panose="020B0604020202020204" pitchFamily="34" charset="0"/>
            </a:endParaRPr>
          </a:p>
          <a:p>
            <a:endParaRPr lang="en-GB"/>
          </a:p>
          <a:p>
            <a:endParaRPr lang="en-GB"/>
          </a:p>
          <a:p>
            <a:endParaRPr lang="en-GB"/>
          </a:p>
        </p:txBody>
      </p:sp>
    </p:spTree>
    <p:extLst>
      <p:ext uri="{BB962C8B-B14F-4D97-AF65-F5344CB8AC3E}">
        <p14:creationId xmlns:p14="http://schemas.microsoft.com/office/powerpoint/2010/main" val="4095248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882C8C-75CF-337B-A36A-8E2EFFEDE5E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8907EF0-6512-5787-9478-098FCD3B18D5}"/>
              </a:ext>
            </a:extLst>
          </p:cNvPr>
          <p:cNvSpPr>
            <a:spLocks noGrp="1"/>
          </p:cNvSpPr>
          <p:nvPr>
            <p:ph type="title"/>
          </p:nvPr>
        </p:nvSpPr>
        <p:spPr>
          <a:xfrm>
            <a:off x="252000" y="959222"/>
            <a:ext cx="11628452" cy="646331"/>
          </a:xfrm>
        </p:spPr>
        <p:txBody>
          <a:bodyPr/>
          <a:lstStyle/>
          <a:p>
            <a:r>
              <a:rPr lang="en-GB"/>
              <a:t>411.1: Automatic disconnection of supply</a:t>
            </a:r>
          </a:p>
        </p:txBody>
      </p:sp>
      <p:sp>
        <p:nvSpPr>
          <p:cNvPr id="6" name="Content Placeholder 5">
            <a:extLst>
              <a:ext uri="{FF2B5EF4-FFF2-40B4-BE49-F238E27FC236}">
                <a16:creationId xmlns:a16="http://schemas.microsoft.com/office/drawing/2014/main" id="{90A1EBC6-4DF1-83A9-EEF6-42C7FEF3E191}"/>
              </a:ext>
            </a:extLst>
          </p:cNvPr>
          <p:cNvSpPr>
            <a:spLocks noGrp="1"/>
          </p:cNvSpPr>
          <p:nvPr>
            <p:ph sz="quarter" idx="10"/>
          </p:nvPr>
        </p:nvSpPr>
        <p:spPr>
          <a:xfrm>
            <a:off x="360000" y="1800000"/>
            <a:ext cx="11520452" cy="4140000"/>
          </a:xfrm>
        </p:spPr>
        <p:txBody>
          <a:bodyPr/>
          <a:lstStyle/>
          <a:p>
            <a:pPr marL="342900" indent="-342900">
              <a:spcBef>
                <a:spcPts val="1862"/>
              </a:spcBef>
              <a:buFont typeface="Arial" panose="020B0604020202020204" pitchFamily="34" charset="0"/>
              <a:buChar char="•"/>
            </a:pPr>
            <a:r>
              <a:rPr lang="en-US">
                <a:solidFill>
                  <a:srgbClr val="000000"/>
                </a:solidFill>
                <a:latin typeface="Arial" panose="020B0604020202020204" pitchFamily="34" charset="0"/>
                <a:cs typeface="Arial" panose="020B0604020202020204" pitchFamily="34" charset="0"/>
              </a:rPr>
              <a:t>Automatic disconnection of supply is a protective measure in which basic protection is provided (basic insulation, barriers or enclosures) and fault protection is provided by protective earthing, protective equipotential bonding and automatic disconnection in case of a fault.</a:t>
            </a:r>
          </a:p>
          <a:p>
            <a:pPr marL="342900" indent="-342900">
              <a:spcBef>
                <a:spcPts val="1862"/>
              </a:spcBef>
              <a:buFont typeface="Arial" panose="020B0604020202020204" pitchFamily="34" charset="0"/>
              <a:buChar char="•"/>
            </a:pPr>
            <a:r>
              <a:rPr lang="en-US">
                <a:solidFill>
                  <a:srgbClr val="000000"/>
                </a:solidFill>
                <a:latin typeface="Arial" panose="020B0604020202020204" pitchFamily="34" charset="0"/>
                <a:cs typeface="Arial" panose="020B0604020202020204" pitchFamily="34" charset="0"/>
              </a:rPr>
              <a:t>In other words, automatic disconnection of supply is a means of fault protection (protection against indirect connect).</a:t>
            </a:r>
          </a:p>
          <a:p>
            <a:pPr marL="342900" indent="-342900">
              <a:spcBef>
                <a:spcPts val="1862"/>
              </a:spcBef>
              <a:buFont typeface="Arial" panose="020B0604020202020204" pitchFamily="34" charset="0"/>
              <a:buChar char="•"/>
            </a:pPr>
            <a:r>
              <a:rPr lang="en-US">
                <a:solidFill>
                  <a:srgbClr val="000000"/>
                </a:solidFill>
                <a:latin typeface="Arial" panose="020B0604020202020204" pitchFamily="34" charset="0"/>
                <a:cs typeface="Arial" panose="020B0604020202020204" pitchFamily="34" charset="0"/>
              </a:rPr>
              <a:t>Automatic disconnection of supply (ADS for short) is the most commonly used protective measure. </a:t>
            </a:r>
          </a:p>
          <a:p>
            <a:pPr>
              <a:spcBef>
                <a:spcPts val="1862"/>
              </a:spcBef>
            </a:pPr>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endParaRPr lang="en-GB"/>
          </a:p>
          <a:p>
            <a:endParaRPr lang="en-GB"/>
          </a:p>
          <a:p>
            <a:endParaRPr lang="en-GB"/>
          </a:p>
        </p:txBody>
      </p:sp>
    </p:spTree>
    <p:extLst>
      <p:ext uri="{BB962C8B-B14F-4D97-AF65-F5344CB8AC3E}">
        <p14:creationId xmlns:p14="http://schemas.microsoft.com/office/powerpoint/2010/main" val="37042958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503D6F-5A6A-8D8A-8AC0-A6D16638008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BD93DA2-446E-1AA7-6F70-07A359DF653C}"/>
              </a:ext>
            </a:extLst>
          </p:cNvPr>
          <p:cNvSpPr>
            <a:spLocks noGrp="1"/>
          </p:cNvSpPr>
          <p:nvPr>
            <p:ph type="title"/>
          </p:nvPr>
        </p:nvSpPr>
        <p:spPr>
          <a:xfrm>
            <a:off x="252000" y="959222"/>
            <a:ext cx="11628452" cy="646331"/>
          </a:xfrm>
        </p:spPr>
        <p:txBody>
          <a:bodyPr/>
          <a:lstStyle/>
          <a:p>
            <a:r>
              <a:rPr lang="en-GB"/>
              <a:t>411.3.1.2: Protective equipotential bonding</a:t>
            </a:r>
          </a:p>
        </p:txBody>
      </p:sp>
      <p:sp>
        <p:nvSpPr>
          <p:cNvPr id="6" name="Content Placeholder 5">
            <a:extLst>
              <a:ext uri="{FF2B5EF4-FFF2-40B4-BE49-F238E27FC236}">
                <a16:creationId xmlns:a16="http://schemas.microsoft.com/office/drawing/2014/main" id="{D29A2B14-D7FD-27DD-9D5E-534F9D4B9A5B}"/>
              </a:ext>
            </a:extLst>
          </p:cNvPr>
          <p:cNvSpPr>
            <a:spLocks noGrp="1"/>
          </p:cNvSpPr>
          <p:nvPr>
            <p:ph sz="quarter" idx="10"/>
          </p:nvPr>
        </p:nvSpPr>
        <p:spPr>
          <a:xfrm>
            <a:off x="360000" y="1800000"/>
            <a:ext cx="11520452" cy="4140000"/>
          </a:xfrm>
        </p:spPr>
        <p:txBody>
          <a:bodyPr/>
          <a:lstStyle/>
          <a:p>
            <a:pPr>
              <a:spcBef>
                <a:spcPts val="1862"/>
              </a:spcBef>
            </a:pPr>
            <a:r>
              <a:rPr lang="en-US">
                <a:solidFill>
                  <a:srgbClr val="000000"/>
                </a:solidFill>
                <a:cs typeface="Arial"/>
              </a:rPr>
              <a:t>To comply with Chapter 54, connect the main earthing terminal to the following extraneous-conductive parts through bonding conductors:</a:t>
            </a:r>
            <a:br>
              <a:rPr lang="en-US">
                <a:solidFill>
                  <a:srgbClr val="000000"/>
                </a:solidFill>
                <a:cs typeface="Arial"/>
              </a:rPr>
            </a:br>
            <a:endParaRPr lang="en-US" sz="1100">
              <a:solidFill>
                <a:srgbClr val="000000"/>
              </a:solidFill>
              <a:latin typeface="Arial" panose="020B0604020202020204" pitchFamily="34" charset="0"/>
              <a:cs typeface="Arial" panose="020B0604020202020204" pitchFamily="34" charset="0"/>
            </a:endParaRPr>
          </a:p>
          <a:p>
            <a:pPr marL="342900" indent="-342900">
              <a:spcBef>
                <a:spcPts val="532"/>
              </a:spcBef>
              <a:buClr>
                <a:srgbClr val="000000"/>
              </a:buClr>
              <a:buFont typeface="Arial" panose="020B0604020202020204" pitchFamily="34" charset="0"/>
              <a:buChar char="•"/>
            </a:pPr>
            <a:r>
              <a:rPr lang="en-US">
                <a:solidFill>
                  <a:srgbClr val="000000"/>
                </a:solidFill>
                <a:cs typeface="Arial"/>
              </a:rPr>
              <a:t>water installation pipes</a:t>
            </a:r>
          </a:p>
          <a:p>
            <a:pPr marL="342900" indent="-342900">
              <a:spcBef>
                <a:spcPts val="532"/>
              </a:spcBef>
              <a:buClr>
                <a:srgbClr val="000000"/>
              </a:buClr>
              <a:buFont typeface="Arial" panose="020B0604020202020204" pitchFamily="34" charset="0"/>
              <a:buChar char="•"/>
            </a:pPr>
            <a:r>
              <a:rPr lang="en-US">
                <a:solidFill>
                  <a:srgbClr val="000000"/>
                </a:solidFill>
                <a:cs typeface="Arial"/>
              </a:rPr>
              <a:t>gas installation pipes</a:t>
            </a:r>
          </a:p>
          <a:p>
            <a:pPr marL="342900" indent="-342900">
              <a:spcBef>
                <a:spcPts val="532"/>
              </a:spcBef>
              <a:buClr>
                <a:srgbClr val="000000"/>
              </a:buClr>
              <a:buFont typeface="Arial" panose="020B0604020202020204" pitchFamily="34" charset="0"/>
              <a:buChar char="•"/>
            </a:pPr>
            <a:r>
              <a:rPr lang="en-US">
                <a:solidFill>
                  <a:srgbClr val="000000"/>
                </a:solidFill>
                <a:cs typeface="Arial"/>
              </a:rPr>
              <a:t>other installation pipework and ducting</a:t>
            </a:r>
          </a:p>
          <a:p>
            <a:pPr marL="342900" indent="-342900">
              <a:spcBef>
                <a:spcPts val="532"/>
              </a:spcBef>
              <a:buClr>
                <a:srgbClr val="000000"/>
              </a:buClr>
              <a:buFont typeface="Arial" panose="020B0604020202020204" pitchFamily="34" charset="0"/>
              <a:buChar char="•"/>
            </a:pPr>
            <a:r>
              <a:rPr lang="en-US">
                <a:solidFill>
                  <a:srgbClr val="000000"/>
                </a:solidFill>
                <a:cs typeface="Arial"/>
              </a:rPr>
              <a:t>central heating and AC systems</a:t>
            </a:r>
          </a:p>
          <a:p>
            <a:pPr marL="342900" indent="-342900">
              <a:spcBef>
                <a:spcPts val="532"/>
              </a:spcBef>
              <a:buClr>
                <a:srgbClr val="000000"/>
              </a:buClr>
              <a:buFont typeface="Arial" panose="020B0604020202020204" pitchFamily="34" charset="0"/>
              <a:buChar char="•"/>
            </a:pPr>
            <a:r>
              <a:rPr lang="en-US">
                <a:solidFill>
                  <a:srgbClr val="000000"/>
                </a:solidFill>
                <a:cs typeface="Arial"/>
              </a:rPr>
              <a:t>lightning protection systems to BS EN 62305.</a:t>
            </a:r>
          </a:p>
          <a:p>
            <a:pPr>
              <a:spcBef>
                <a:spcPts val="1862"/>
              </a:spcBef>
            </a:pPr>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endParaRPr lang="en-GB"/>
          </a:p>
          <a:p>
            <a:endParaRPr lang="en-GB"/>
          </a:p>
          <a:p>
            <a:endParaRPr lang="en-GB"/>
          </a:p>
        </p:txBody>
      </p:sp>
    </p:spTree>
    <p:extLst>
      <p:ext uri="{BB962C8B-B14F-4D97-AF65-F5344CB8AC3E}">
        <p14:creationId xmlns:p14="http://schemas.microsoft.com/office/powerpoint/2010/main" val="2927227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E8AA1-B75A-FC80-1B02-5E79FFD824D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006353C-6D31-6578-8C5F-3F98330C9843}"/>
              </a:ext>
            </a:extLst>
          </p:cNvPr>
          <p:cNvSpPr>
            <a:spLocks noGrp="1"/>
          </p:cNvSpPr>
          <p:nvPr>
            <p:ph type="title"/>
          </p:nvPr>
        </p:nvSpPr>
        <p:spPr>
          <a:xfrm>
            <a:off x="252000" y="959222"/>
            <a:ext cx="11628452" cy="646331"/>
          </a:xfrm>
        </p:spPr>
        <p:txBody>
          <a:bodyPr/>
          <a:lstStyle/>
          <a:p>
            <a:r>
              <a:rPr lang="en-GB"/>
              <a:t>Regulation 411.3.3</a:t>
            </a:r>
          </a:p>
        </p:txBody>
      </p:sp>
      <p:sp>
        <p:nvSpPr>
          <p:cNvPr id="6" name="Content Placeholder 5">
            <a:extLst>
              <a:ext uri="{FF2B5EF4-FFF2-40B4-BE49-F238E27FC236}">
                <a16:creationId xmlns:a16="http://schemas.microsoft.com/office/drawing/2014/main" id="{9CDE2595-3368-5058-BBD4-767E9B9435DB}"/>
              </a:ext>
            </a:extLst>
          </p:cNvPr>
          <p:cNvSpPr>
            <a:spLocks noGrp="1"/>
          </p:cNvSpPr>
          <p:nvPr>
            <p:ph sz="quarter" idx="10"/>
          </p:nvPr>
        </p:nvSpPr>
        <p:spPr>
          <a:xfrm>
            <a:off x="360000" y="1800000"/>
            <a:ext cx="11520452" cy="4140000"/>
          </a:xfrm>
        </p:spPr>
        <p:txBody>
          <a:bodyPr/>
          <a:lstStyle/>
          <a:p>
            <a:pPr>
              <a:spcBef>
                <a:spcPts val="1862"/>
              </a:spcBef>
            </a:pPr>
            <a:r>
              <a:rPr lang="en-US">
                <a:solidFill>
                  <a:srgbClr val="000000"/>
                </a:solidFill>
                <a:latin typeface="Arial" panose="020B0604020202020204" pitchFamily="34" charset="0"/>
                <a:cs typeface="Arial" panose="020B0604020202020204" pitchFamily="34" charset="0"/>
              </a:rPr>
              <a:t>In AC systems, additional protection by means of an RCD with a rated residual operating current not exceeding 30mA shall be provided for:</a:t>
            </a:r>
          </a:p>
          <a:p>
            <a:pPr marL="532026" indent="-532026">
              <a:spcAft>
                <a:spcPts val="0"/>
              </a:spcAft>
              <a:buClr>
                <a:srgbClr val="000000"/>
              </a:buClr>
              <a:buFont typeface="+mj-lt"/>
              <a:buAutoNum type="romanLcPeriod"/>
            </a:pPr>
            <a:r>
              <a:rPr lang="en-US">
                <a:solidFill>
                  <a:srgbClr val="000000"/>
                </a:solidFill>
                <a:cs typeface="Arial"/>
              </a:rPr>
              <a:t>socket outlets with a rated current not exceeding 32A in locations where they are liable to be used by persons of capability BA1, BA3 or children (BA2, BA3) </a:t>
            </a:r>
            <a:endParaRPr lang="en-US">
              <a:solidFill>
                <a:srgbClr val="000000"/>
              </a:solidFill>
              <a:latin typeface="Arial" panose="020B0604020202020204" pitchFamily="34" charset="0"/>
              <a:cs typeface="Arial" panose="020B0604020202020204" pitchFamily="34" charset="0"/>
            </a:endParaRPr>
          </a:p>
          <a:p>
            <a:pPr marL="532026" indent="-532026">
              <a:spcAft>
                <a:spcPts val="0"/>
              </a:spcAft>
              <a:buClr>
                <a:srgbClr val="000000"/>
              </a:buClr>
              <a:buFont typeface="+mj-lt"/>
              <a:buAutoNum type="romanLcPeriod"/>
            </a:pPr>
            <a:r>
              <a:rPr lang="en-US">
                <a:solidFill>
                  <a:srgbClr val="000000"/>
                </a:solidFill>
                <a:latin typeface="Arial" panose="020B0604020202020204" pitchFamily="34" charset="0"/>
                <a:cs typeface="Arial" panose="020B0604020202020204" pitchFamily="34" charset="0"/>
              </a:rPr>
              <a:t>socket outlets with a rated current not exceeding 32A in other locations </a:t>
            </a:r>
          </a:p>
          <a:p>
            <a:pPr marL="532026" indent="-532026">
              <a:spcAft>
                <a:spcPts val="0"/>
              </a:spcAft>
              <a:buClr>
                <a:srgbClr val="000000"/>
              </a:buClr>
              <a:buFont typeface="+mj-lt"/>
              <a:buAutoNum type="romanLcPeriod"/>
            </a:pPr>
            <a:r>
              <a:rPr lang="en-US">
                <a:solidFill>
                  <a:srgbClr val="000000"/>
                </a:solidFill>
                <a:latin typeface="Arial" panose="020B0604020202020204" pitchFamily="34" charset="0"/>
                <a:cs typeface="Arial" panose="020B0604020202020204" pitchFamily="34" charset="0"/>
              </a:rPr>
              <a:t>mobile equipment with a rated current not exceeding 32A for use outdoors.</a:t>
            </a:r>
          </a:p>
          <a:p>
            <a:pPr>
              <a:spcBef>
                <a:spcPts val="1862"/>
              </a:spcBef>
            </a:pPr>
            <a:r>
              <a:rPr lang="en-US">
                <a:solidFill>
                  <a:srgbClr val="000000"/>
                </a:solidFill>
                <a:latin typeface="Arial" panose="020B0604020202020204" pitchFamily="34" charset="0"/>
                <a:cs typeface="Arial" panose="020B0604020202020204" pitchFamily="34" charset="0"/>
              </a:rPr>
              <a:t>An exception to (ii) but not (</a:t>
            </a:r>
            <a:r>
              <a:rPr lang="en-US" err="1">
                <a:solidFill>
                  <a:srgbClr val="000000"/>
                </a:solidFill>
                <a:latin typeface="Arial" panose="020B0604020202020204" pitchFamily="34" charset="0"/>
                <a:cs typeface="Arial" panose="020B0604020202020204" pitchFamily="34" charset="0"/>
              </a:rPr>
              <a:t>i</a:t>
            </a:r>
            <a:r>
              <a:rPr lang="en-US">
                <a:solidFill>
                  <a:srgbClr val="000000"/>
                </a:solidFill>
                <a:latin typeface="Arial" panose="020B0604020202020204" pitchFamily="34" charset="0"/>
                <a:cs typeface="Arial" panose="020B0604020202020204" pitchFamily="34" charset="0"/>
              </a:rPr>
              <a:t>) or (iii) is permitted where a suitably documented risk assessment undertaken with the involvement of a skilled person (electrically) determines that RCD protection is not necessary.</a:t>
            </a:r>
          </a:p>
          <a:p>
            <a:pPr>
              <a:spcBef>
                <a:spcPts val="1862"/>
              </a:spcBef>
            </a:pPr>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endParaRPr lang="en-GB"/>
          </a:p>
          <a:p>
            <a:endParaRPr lang="en-GB"/>
          </a:p>
          <a:p>
            <a:endParaRPr lang="en-GB"/>
          </a:p>
        </p:txBody>
      </p:sp>
    </p:spTree>
    <p:extLst>
      <p:ext uri="{BB962C8B-B14F-4D97-AF65-F5344CB8AC3E}">
        <p14:creationId xmlns:p14="http://schemas.microsoft.com/office/powerpoint/2010/main" val="2471463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0FCD8-5D58-7229-AA68-5D334459737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269D28E-EC85-8D32-B867-B93E1A536A87}"/>
              </a:ext>
            </a:extLst>
          </p:cNvPr>
          <p:cNvSpPr>
            <a:spLocks noGrp="1"/>
          </p:cNvSpPr>
          <p:nvPr>
            <p:ph type="title"/>
          </p:nvPr>
        </p:nvSpPr>
        <p:spPr>
          <a:xfrm>
            <a:off x="252000" y="959222"/>
            <a:ext cx="11628452" cy="646331"/>
          </a:xfrm>
        </p:spPr>
        <p:txBody>
          <a:bodyPr/>
          <a:lstStyle/>
          <a:p>
            <a:r>
              <a:rPr lang="en-GB"/>
              <a:t>Maximum earth fault loop impedance</a:t>
            </a:r>
          </a:p>
        </p:txBody>
      </p:sp>
      <p:sp>
        <p:nvSpPr>
          <p:cNvPr id="6" name="Content Placeholder 5">
            <a:extLst>
              <a:ext uri="{FF2B5EF4-FFF2-40B4-BE49-F238E27FC236}">
                <a16:creationId xmlns:a16="http://schemas.microsoft.com/office/drawing/2014/main" id="{54B73798-831F-723E-1148-D0FA82BACE04}"/>
              </a:ext>
            </a:extLst>
          </p:cNvPr>
          <p:cNvSpPr>
            <a:spLocks noGrp="1"/>
          </p:cNvSpPr>
          <p:nvPr>
            <p:ph sz="quarter" idx="10"/>
          </p:nvPr>
        </p:nvSpPr>
        <p:spPr>
          <a:xfrm>
            <a:off x="360000" y="1800000"/>
            <a:ext cx="11520452" cy="4140000"/>
          </a:xfrm>
        </p:spPr>
        <p:txBody>
          <a:bodyPr/>
          <a:lstStyle/>
          <a:p>
            <a:pPr>
              <a:spcBef>
                <a:spcPts val="1862"/>
              </a:spcBef>
            </a:pPr>
            <a:r>
              <a:rPr lang="en-US">
                <a:solidFill>
                  <a:srgbClr val="000000"/>
                </a:solidFill>
                <a:latin typeface="Arial" panose="020B0604020202020204" pitchFamily="34" charset="0"/>
                <a:cs typeface="Arial" panose="020B0604020202020204" pitchFamily="34" charset="0"/>
              </a:rPr>
              <a:t>Table 41.2 – gives maximum Zs values for fuses to disconnect in no longer than 0.4 seconds.</a:t>
            </a:r>
          </a:p>
          <a:p>
            <a:pPr>
              <a:spcBef>
                <a:spcPts val="1862"/>
              </a:spcBef>
            </a:pPr>
            <a:r>
              <a:rPr lang="en-US">
                <a:solidFill>
                  <a:srgbClr val="000000"/>
                </a:solidFill>
                <a:latin typeface="Arial" panose="020B0604020202020204" pitchFamily="34" charset="0"/>
                <a:cs typeface="Arial" panose="020B0604020202020204" pitchFamily="34" charset="0"/>
              </a:rPr>
              <a:t>Table 41.4 – gives maximum Zs values for fuses to disconnect in no longer than 5 seconds.</a:t>
            </a:r>
          </a:p>
          <a:p>
            <a:pPr>
              <a:spcBef>
                <a:spcPts val="1862"/>
              </a:spcBef>
            </a:pPr>
            <a:r>
              <a:rPr lang="en-US">
                <a:solidFill>
                  <a:srgbClr val="000000"/>
                </a:solidFill>
                <a:latin typeface="Arial" panose="020B0604020202020204" pitchFamily="34" charset="0"/>
                <a:cs typeface="Arial" panose="020B0604020202020204" pitchFamily="34" charset="0"/>
              </a:rPr>
              <a:t>Table 41.3 – gives maximum Zs values for CBs and RCBOs to disconnect in between 0.4 and 5 seconds.</a:t>
            </a:r>
          </a:p>
          <a:p>
            <a:pPr>
              <a:spcBef>
                <a:spcPts val="1862"/>
              </a:spcBef>
            </a:pPr>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endParaRPr lang="en-GB"/>
          </a:p>
          <a:p>
            <a:endParaRPr lang="en-GB"/>
          </a:p>
          <a:p>
            <a:endParaRPr lang="en-GB"/>
          </a:p>
        </p:txBody>
      </p:sp>
    </p:spTree>
    <p:extLst>
      <p:ext uri="{BB962C8B-B14F-4D97-AF65-F5344CB8AC3E}">
        <p14:creationId xmlns:p14="http://schemas.microsoft.com/office/powerpoint/2010/main" val="24970718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D644FF-C6C3-057E-93EF-EA678E80C90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5F25CCB-FC67-AC93-55F8-3F3C59F409F7}"/>
              </a:ext>
            </a:extLst>
          </p:cNvPr>
          <p:cNvSpPr>
            <a:spLocks noGrp="1"/>
          </p:cNvSpPr>
          <p:nvPr>
            <p:ph type="title"/>
          </p:nvPr>
        </p:nvSpPr>
        <p:spPr>
          <a:xfrm>
            <a:off x="251999" y="682223"/>
            <a:ext cx="12126519" cy="1200329"/>
          </a:xfrm>
        </p:spPr>
        <p:txBody>
          <a:bodyPr/>
          <a:lstStyle/>
          <a:p>
            <a:r>
              <a:rPr lang="en-GB"/>
              <a:t>412: Protective measure: double/reinforced insulation</a:t>
            </a:r>
          </a:p>
        </p:txBody>
      </p:sp>
      <p:sp>
        <p:nvSpPr>
          <p:cNvPr id="6" name="Content Placeholder 5">
            <a:extLst>
              <a:ext uri="{FF2B5EF4-FFF2-40B4-BE49-F238E27FC236}">
                <a16:creationId xmlns:a16="http://schemas.microsoft.com/office/drawing/2014/main" id="{0F98BA41-50C0-AAA7-16C3-48C382741B31}"/>
              </a:ext>
            </a:extLst>
          </p:cNvPr>
          <p:cNvSpPr>
            <a:spLocks noGrp="1"/>
          </p:cNvSpPr>
          <p:nvPr>
            <p:ph sz="quarter" idx="10"/>
          </p:nvPr>
        </p:nvSpPr>
        <p:spPr>
          <a:xfrm>
            <a:off x="360000" y="1800000"/>
            <a:ext cx="11520452" cy="4140000"/>
          </a:xfrm>
        </p:spPr>
        <p:txBody>
          <a:bodyPr/>
          <a:lstStyle/>
          <a:p>
            <a:pPr>
              <a:spcBef>
                <a:spcPts val="997"/>
              </a:spcBef>
            </a:pPr>
            <a:r>
              <a:rPr lang="en-US" altLang="en-US" b="1" dirty="0">
                <a:solidFill>
                  <a:srgbClr val="000000"/>
                </a:solidFill>
                <a:latin typeface="Arial"/>
                <a:ea typeface="ＭＳ Ｐゴシック"/>
                <a:cs typeface="Arial"/>
              </a:rPr>
              <a:t>412.1.1</a:t>
            </a:r>
            <a:endParaRPr lang="en-US" altLang="en-US" b="1">
              <a:solidFill>
                <a:srgbClr val="000000"/>
              </a:solidFill>
              <a:latin typeface="Arial"/>
              <a:ea typeface="ＭＳ Ｐゴシック"/>
              <a:cs typeface="Arial"/>
            </a:endParaRPr>
          </a:p>
          <a:p>
            <a:pPr marL="531495" indent="-531495">
              <a:buClr>
                <a:srgbClr val="000000"/>
              </a:buClr>
              <a:buFont typeface="+mj-lt"/>
              <a:buAutoNum type="romanLcPeriod"/>
            </a:pPr>
            <a:r>
              <a:rPr lang="en-US" altLang="en-US" dirty="0">
                <a:latin typeface="Arial"/>
                <a:ea typeface="ＭＳ Ｐゴシック"/>
                <a:cs typeface="Arial"/>
              </a:rPr>
              <a:t>Basic protection is provided by basic insulation, and fault protection is provided by supplementary insulation </a:t>
            </a:r>
          </a:p>
          <a:p>
            <a:pPr>
              <a:buClr>
                <a:schemeClr val="accent2"/>
              </a:buClr>
            </a:pPr>
            <a:r>
              <a:rPr lang="en-US" altLang="en-US" dirty="0">
                <a:latin typeface="Arial"/>
                <a:ea typeface="ＭＳ Ｐゴシック"/>
                <a:cs typeface="Arial"/>
              </a:rPr>
              <a:t>or</a:t>
            </a:r>
          </a:p>
          <a:p>
            <a:pPr marL="531495" indent="-531495">
              <a:spcAft>
                <a:spcPts val="798"/>
              </a:spcAft>
              <a:buClr>
                <a:srgbClr val="000000"/>
              </a:buClr>
              <a:buFont typeface="+mj-lt"/>
              <a:buAutoNum type="romanLcPeriod" startAt="2"/>
            </a:pPr>
            <a:r>
              <a:rPr lang="en-US" altLang="en-US" dirty="0">
                <a:latin typeface="Arial"/>
                <a:ea typeface="ＭＳ Ｐゴシック"/>
                <a:cs typeface="Arial"/>
              </a:rPr>
              <a:t>Basic and fault protection is provided by reinforced insulation between live parts and accessible parts.</a:t>
            </a:r>
          </a:p>
          <a:p>
            <a:pPr>
              <a:spcBef>
                <a:spcPts val="997"/>
              </a:spcBef>
            </a:pPr>
            <a:r>
              <a:rPr lang="en-US" altLang="en-US" b="1" dirty="0">
                <a:latin typeface="Arial"/>
                <a:ea typeface="ＭＳ Ｐゴシック"/>
                <a:cs typeface="Arial"/>
              </a:rPr>
              <a:t>Note</a:t>
            </a:r>
            <a:r>
              <a:rPr lang="en-US" altLang="en-US" dirty="0">
                <a:latin typeface="Arial"/>
                <a:ea typeface="ＭＳ Ｐゴシック"/>
                <a:cs typeface="Arial"/>
              </a:rPr>
              <a:t>: </a:t>
            </a:r>
            <a:r>
              <a:rPr lang="en-GB" altLang="en-US" dirty="0">
                <a:latin typeface="Arial"/>
                <a:ea typeface="ＭＳ Ｐゴシック"/>
                <a:cs typeface="Arial"/>
              </a:rPr>
              <a:t>This protective measure is intended to prevent the appearance of a dangerous voltage on the accessible parts of electrical equipment due to</a:t>
            </a:r>
            <a:r>
              <a:rPr lang="en-US" altLang="en-US" dirty="0">
                <a:latin typeface="Arial"/>
                <a:ea typeface="ＭＳ Ｐゴシック"/>
                <a:cs typeface="Arial"/>
              </a:rPr>
              <a:t> a fault in the basic insulation.</a:t>
            </a:r>
          </a:p>
          <a:p>
            <a:pPr>
              <a:spcBef>
                <a:spcPts val="1862"/>
              </a:spcBef>
            </a:pPr>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endParaRPr lang="en-GB"/>
          </a:p>
          <a:p>
            <a:endParaRPr lang="en-GB"/>
          </a:p>
          <a:p>
            <a:endParaRPr lang="en-GB"/>
          </a:p>
        </p:txBody>
      </p:sp>
    </p:spTree>
    <p:extLst>
      <p:ext uri="{BB962C8B-B14F-4D97-AF65-F5344CB8AC3E}">
        <p14:creationId xmlns:p14="http://schemas.microsoft.com/office/powerpoint/2010/main" val="13616625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98E849-4FFA-C014-A393-6F3FC9DE9F6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87FF2AA-B223-B36D-72F5-640968B3B8C8}"/>
              </a:ext>
            </a:extLst>
          </p:cNvPr>
          <p:cNvSpPr>
            <a:spLocks noGrp="1"/>
          </p:cNvSpPr>
          <p:nvPr>
            <p:ph type="title"/>
          </p:nvPr>
        </p:nvSpPr>
        <p:spPr>
          <a:xfrm>
            <a:off x="252000" y="959222"/>
            <a:ext cx="11628452" cy="646331"/>
          </a:xfrm>
        </p:spPr>
        <p:txBody>
          <a:bodyPr/>
          <a:lstStyle/>
          <a:p>
            <a:r>
              <a:rPr lang="en-GB"/>
              <a:t>413 – Protective measure: Electrical separation</a:t>
            </a:r>
          </a:p>
        </p:txBody>
      </p:sp>
      <p:sp>
        <p:nvSpPr>
          <p:cNvPr id="6" name="Content Placeholder 5">
            <a:extLst>
              <a:ext uri="{FF2B5EF4-FFF2-40B4-BE49-F238E27FC236}">
                <a16:creationId xmlns:a16="http://schemas.microsoft.com/office/drawing/2014/main" id="{5A65159F-A280-1489-2BA4-FF2B0D6853B8}"/>
              </a:ext>
            </a:extLst>
          </p:cNvPr>
          <p:cNvSpPr>
            <a:spLocks noGrp="1"/>
          </p:cNvSpPr>
          <p:nvPr>
            <p:ph sz="quarter" idx="10"/>
          </p:nvPr>
        </p:nvSpPr>
        <p:spPr>
          <a:xfrm>
            <a:off x="360000" y="1800000"/>
            <a:ext cx="11520452" cy="4140000"/>
          </a:xfrm>
        </p:spPr>
        <p:txBody>
          <a:bodyPr/>
          <a:lstStyle/>
          <a:p>
            <a:pPr marL="342900" indent="-342900">
              <a:buFont typeface="Arial" panose="020B0604020202020204" pitchFamily="34" charset="0"/>
              <a:buChar char="•"/>
            </a:pPr>
            <a:r>
              <a:rPr lang="en-US" dirty="0">
                <a:solidFill>
                  <a:srgbClr val="000000"/>
                </a:solidFill>
                <a:cs typeface="Arial"/>
              </a:rPr>
              <a:t>Electrical separation is a protective measure that provides both basic and fault protection.</a:t>
            </a:r>
          </a:p>
          <a:p>
            <a:r>
              <a:rPr lang="en-US" dirty="0"/>
              <a:t>Basic protection is provided by basic insulation of live parts or by barriers or enclosures in accordance with section 416 </a:t>
            </a:r>
          </a:p>
          <a:p>
            <a:r>
              <a:rPr lang="en-US" dirty="0"/>
              <a:t>and</a:t>
            </a:r>
          </a:p>
          <a:p>
            <a:r>
              <a:rPr lang="en-US" dirty="0"/>
              <a:t>Fault protection is provided by simple separation of the separated circuit from other circuits and from earth.</a:t>
            </a:r>
          </a:p>
          <a:p>
            <a:endParaRPr lang="en-US" dirty="0"/>
          </a:p>
          <a:p>
            <a:pPr marL="342900" indent="-342900">
              <a:buFont typeface="Arial" panose="020B0604020202020204" pitchFamily="34" charset="0"/>
              <a:buChar char="•"/>
            </a:pPr>
            <a:endParaRPr lang="en-US" dirty="0">
              <a:solidFill>
                <a:srgbClr val="000000"/>
              </a:solidFill>
              <a:cs typeface="Arial"/>
            </a:endParaRPr>
          </a:p>
          <a:p>
            <a:endParaRPr lang="en-US" dirty="0">
              <a:solidFill>
                <a:srgbClr val="000000"/>
              </a:solidFill>
              <a:latin typeface="Arial" panose="020B0604020202020204" pitchFamily="34" charset="0"/>
              <a:cs typeface="Arial" panose="020B0604020202020204" pitchFamily="34" charset="0"/>
            </a:endParaRPr>
          </a:p>
          <a:p>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endParaRPr lang="en-GB" dirty="0"/>
          </a:p>
          <a:p>
            <a:endParaRPr lang="en-GB" dirty="0"/>
          </a:p>
          <a:p>
            <a:endParaRPr lang="en-GB" dirty="0"/>
          </a:p>
        </p:txBody>
      </p:sp>
    </p:spTree>
    <p:extLst>
      <p:ext uri="{BB962C8B-B14F-4D97-AF65-F5344CB8AC3E}">
        <p14:creationId xmlns:p14="http://schemas.microsoft.com/office/powerpoint/2010/main" val="20932806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30F012-5580-5691-5763-703ACB813FE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40C1F15-0B3E-D54A-BF74-8C7B417B1D30}"/>
              </a:ext>
            </a:extLst>
          </p:cNvPr>
          <p:cNvSpPr>
            <a:spLocks noGrp="1"/>
          </p:cNvSpPr>
          <p:nvPr>
            <p:ph type="title"/>
          </p:nvPr>
        </p:nvSpPr>
        <p:spPr>
          <a:xfrm>
            <a:off x="251999" y="959222"/>
            <a:ext cx="12167463" cy="646331"/>
          </a:xfrm>
        </p:spPr>
        <p:txBody>
          <a:bodyPr/>
          <a:lstStyle/>
          <a:p>
            <a:r>
              <a:rPr lang="en-GB"/>
              <a:t>Reg. 414: Extra-low voltage provided by SELV/PELV</a:t>
            </a:r>
          </a:p>
        </p:txBody>
      </p:sp>
      <p:sp>
        <p:nvSpPr>
          <p:cNvPr id="6" name="Content Placeholder 5">
            <a:extLst>
              <a:ext uri="{FF2B5EF4-FFF2-40B4-BE49-F238E27FC236}">
                <a16:creationId xmlns:a16="http://schemas.microsoft.com/office/drawing/2014/main" id="{EEC6EBCC-A8DC-74DC-64C9-1FBA972B70FE}"/>
              </a:ext>
            </a:extLst>
          </p:cNvPr>
          <p:cNvSpPr>
            <a:spLocks noGrp="1"/>
          </p:cNvSpPr>
          <p:nvPr>
            <p:ph sz="quarter" idx="10"/>
          </p:nvPr>
        </p:nvSpPr>
        <p:spPr>
          <a:xfrm>
            <a:off x="360000" y="1800000"/>
            <a:ext cx="11520452" cy="4140000"/>
          </a:xfrm>
        </p:spPr>
        <p:txBody>
          <a:bodyPr/>
          <a:lstStyle/>
          <a:p>
            <a:r>
              <a:rPr lang="en-US" dirty="0">
                <a:latin typeface="Arial" panose="020B0604020202020204" pitchFamily="34" charset="0"/>
                <a:cs typeface="Arial" panose="020B0604020202020204" pitchFamily="34" charset="0"/>
              </a:rPr>
              <a:t>Protection by extra-low voltage is a protective measure that consists of either of two different extra-low-voltage systems.</a:t>
            </a:r>
          </a:p>
          <a:p>
            <a:pPr marL="342900" indent="-342900">
              <a:buClr>
                <a:srgbClr val="000000"/>
              </a:buClr>
              <a:buFont typeface="Arial" panose="020B0604020202020204" pitchFamily="34" charset="0"/>
              <a:buChar char="•"/>
            </a:pPr>
            <a:r>
              <a:rPr lang="en-US" dirty="0">
                <a:latin typeface="Arial" panose="020B0604020202020204" pitchFamily="34" charset="0"/>
                <a:cs typeface="Arial" panose="020B0604020202020204" pitchFamily="34" charset="0"/>
              </a:rPr>
              <a:t>Separated extra-low voltage (SELV).</a:t>
            </a:r>
          </a:p>
          <a:p>
            <a:pPr marL="342900" indent="-342900">
              <a:buClr>
                <a:srgbClr val="000000"/>
              </a:buClr>
              <a:buFont typeface="Arial" panose="020B0604020202020204" pitchFamily="34" charset="0"/>
              <a:buChar char="•"/>
            </a:pPr>
            <a:r>
              <a:rPr lang="en-US" dirty="0">
                <a:latin typeface="Arial" panose="020B0604020202020204" pitchFamily="34" charset="0"/>
                <a:cs typeface="Arial" panose="020B0604020202020204" pitchFamily="34" charset="0"/>
              </a:rPr>
              <a:t>Protective extra-low voltage (PELV).</a:t>
            </a:r>
          </a:p>
          <a:p>
            <a:endParaRPr lang="en-US" dirty="0">
              <a:solidFill>
                <a:srgbClr val="000000"/>
              </a:solidFill>
              <a:latin typeface="Arial" panose="020B0604020202020204" pitchFamily="34" charset="0"/>
              <a:cs typeface="Arial" panose="020B0604020202020204" pitchFamily="34" charset="0"/>
            </a:endParaRPr>
          </a:p>
          <a:p>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endParaRPr lang="en-GB" dirty="0"/>
          </a:p>
          <a:p>
            <a:endParaRPr lang="en-GB" dirty="0"/>
          </a:p>
          <a:p>
            <a:endParaRPr lang="en-GB" dirty="0"/>
          </a:p>
        </p:txBody>
      </p:sp>
      <p:pic>
        <p:nvPicPr>
          <p:cNvPr id="3" name="Picture 2">
            <a:extLst>
              <a:ext uri="{FF2B5EF4-FFF2-40B4-BE49-F238E27FC236}">
                <a16:creationId xmlns:a16="http://schemas.microsoft.com/office/drawing/2014/main" id="{BBCD86FE-EDCF-1A07-AB7B-9205BB02B5C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780503" y="2695285"/>
            <a:ext cx="6212234" cy="2806629"/>
          </a:xfrm>
          <a:prstGeom prst="rect">
            <a:avLst/>
          </a:prstGeom>
        </p:spPr>
      </p:pic>
    </p:spTree>
    <p:extLst>
      <p:ext uri="{BB962C8B-B14F-4D97-AF65-F5344CB8AC3E}">
        <p14:creationId xmlns:p14="http://schemas.microsoft.com/office/powerpoint/2010/main" val="26894658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B5D12-2E4B-BC7E-7634-78E095A4AA6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15CB942-4A5B-4DCA-6ADD-69B3D4DC1810}"/>
              </a:ext>
            </a:extLst>
          </p:cNvPr>
          <p:cNvSpPr>
            <a:spLocks noGrp="1"/>
          </p:cNvSpPr>
          <p:nvPr>
            <p:ph type="title"/>
          </p:nvPr>
        </p:nvSpPr>
        <p:spPr>
          <a:xfrm>
            <a:off x="252000" y="959222"/>
            <a:ext cx="11628452" cy="646331"/>
          </a:xfrm>
        </p:spPr>
        <p:txBody>
          <a:bodyPr/>
          <a:lstStyle/>
          <a:p>
            <a:r>
              <a:rPr lang="en-GB"/>
              <a:t>415: Additional protection</a:t>
            </a:r>
          </a:p>
        </p:txBody>
      </p:sp>
      <p:sp>
        <p:nvSpPr>
          <p:cNvPr id="6" name="Content Placeholder 5">
            <a:extLst>
              <a:ext uri="{FF2B5EF4-FFF2-40B4-BE49-F238E27FC236}">
                <a16:creationId xmlns:a16="http://schemas.microsoft.com/office/drawing/2014/main" id="{ADA53115-C18D-163A-8D66-19E3FADD163E}"/>
              </a:ext>
            </a:extLst>
          </p:cNvPr>
          <p:cNvSpPr>
            <a:spLocks noGrp="1"/>
          </p:cNvSpPr>
          <p:nvPr>
            <p:ph sz="quarter" idx="10"/>
          </p:nvPr>
        </p:nvSpPr>
        <p:spPr>
          <a:xfrm>
            <a:off x="360000" y="1800000"/>
            <a:ext cx="11520452" cy="4140000"/>
          </a:xfrm>
        </p:spPr>
        <p:txBody>
          <a:bodyPr/>
          <a:lstStyle/>
          <a:p>
            <a:pPr>
              <a:spcBef>
                <a:spcPts val="1862"/>
              </a:spcBef>
            </a:pPr>
            <a:r>
              <a:rPr lang="en-US" b="1" dirty="0">
                <a:latin typeface="Arial"/>
                <a:ea typeface="ＭＳ Ｐゴシック"/>
                <a:cs typeface="Arial"/>
              </a:rPr>
              <a:t>415.1.1</a:t>
            </a:r>
            <a:r>
              <a:rPr lang="en-US" dirty="0">
                <a:solidFill>
                  <a:srgbClr val="000000"/>
                </a:solidFill>
                <a:latin typeface="Arial"/>
                <a:ea typeface="ＭＳ Ｐゴシック"/>
                <a:cs typeface="Arial"/>
              </a:rPr>
              <a:t> The use of RCDs with a rated residual operating current not exceeding 30mA is </a:t>
            </a:r>
            <a:r>
              <a:rPr lang="en-US" err="1">
                <a:solidFill>
                  <a:srgbClr val="000000"/>
                </a:solidFill>
                <a:latin typeface="Arial"/>
                <a:ea typeface="ＭＳ Ｐゴシック"/>
                <a:cs typeface="Arial"/>
              </a:rPr>
              <a:t>recognised</a:t>
            </a:r>
            <a:r>
              <a:rPr lang="en-US" dirty="0">
                <a:solidFill>
                  <a:srgbClr val="000000"/>
                </a:solidFill>
                <a:latin typeface="Arial"/>
                <a:ea typeface="ＭＳ Ｐゴシック"/>
                <a:cs typeface="Arial"/>
              </a:rPr>
              <a:t> in AC systems as additional protection in the event of failure of the provision for basic protection and/or the provision for fault protection or carelessness by users.</a:t>
            </a:r>
          </a:p>
          <a:p>
            <a:pPr>
              <a:spcBef>
                <a:spcPts val="1862"/>
              </a:spcBef>
            </a:pPr>
            <a:r>
              <a:rPr lang="en-US" b="1" dirty="0">
                <a:latin typeface="Arial"/>
                <a:ea typeface="ＭＳ Ｐゴシック"/>
                <a:cs typeface="Arial"/>
              </a:rPr>
              <a:t>415.1.2</a:t>
            </a:r>
            <a:r>
              <a:rPr lang="en-US" dirty="0">
                <a:solidFill>
                  <a:srgbClr val="3B3AFF"/>
                </a:solidFill>
                <a:latin typeface="Arial"/>
                <a:ea typeface="ＭＳ Ｐゴシック"/>
                <a:cs typeface="Arial"/>
              </a:rPr>
              <a:t> </a:t>
            </a:r>
            <a:r>
              <a:rPr lang="en-US" dirty="0">
                <a:solidFill>
                  <a:srgbClr val="000000"/>
                </a:solidFill>
                <a:latin typeface="Arial"/>
                <a:ea typeface="ＭＳ Ｐゴシック"/>
                <a:cs typeface="Arial"/>
              </a:rPr>
              <a:t>The use of RCDs is not </a:t>
            </a:r>
            <a:r>
              <a:rPr lang="en-US" err="1">
                <a:solidFill>
                  <a:srgbClr val="000000"/>
                </a:solidFill>
                <a:latin typeface="Arial"/>
                <a:ea typeface="ＭＳ Ｐゴシック"/>
                <a:cs typeface="Arial"/>
              </a:rPr>
              <a:t>recognised</a:t>
            </a:r>
            <a:r>
              <a:rPr lang="en-US" dirty="0">
                <a:solidFill>
                  <a:srgbClr val="000000"/>
                </a:solidFill>
                <a:latin typeface="Arial"/>
                <a:ea typeface="ＭＳ Ｐゴシック"/>
                <a:cs typeface="Arial"/>
              </a:rPr>
              <a:t> as a sole means of protection and does not obviate the need to apply one of the protective measures specified in Sections 411 to 414.</a:t>
            </a:r>
          </a:p>
          <a:p>
            <a:endParaRPr lang="en-US" dirty="0">
              <a:solidFill>
                <a:srgbClr val="000000"/>
              </a:solidFill>
              <a:latin typeface="Arial" panose="020B0604020202020204" pitchFamily="34" charset="0"/>
              <a:cs typeface="Arial" panose="020B0604020202020204" pitchFamily="34" charset="0"/>
            </a:endParaRPr>
          </a:p>
          <a:p>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endParaRPr lang="en-GB" dirty="0"/>
          </a:p>
          <a:p>
            <a:endParaRPr lang="en-GB" dirty="0"/>
          </a:p>
          <a:p>
            <a:endParaRPr lang="en-GB" dirty="0"/>
          </a:p>
        </p:txBody>
      </p:sp>
    </p:spTree>
    <p:extLst>
      <p:ext uri="{BB962C8B-B14F-4D97-AF65-F5344CB8AC3E}">
        <p14:creationId xmlns:p14="http://schemas.microsoft.com/office/powerpoint/2010/main" val="8692985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3A1FB-60DB-3454-857B-A500ECBB03A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14D33A1-70A6-A223-A374-B56218919EE7}"/>
              </a:ext>
            </a:extLst>
          </p:cNvPr>
          <p:cNvSpPr>
            <a:spLocks noGrp="1"/>
          </p:cNvSpPr>
          <p:nvPr>
            <p:ph type="title"/>
          </p:nvPr>
        </p:nvSpPr>
        <p:spPr>
          <a:xfrm>
            <a:off x="252000" y="959222"/>
            <a:ext cx="11628452" cy="646331"/>
          </a:xfrm>
        </p:spPr>
        <p:txBody>
          <a:bodyPr/>
          <a:lstStyle/>
          <a:p>
            <a:r>
              <a:rPr lang="en-GB"/>
              <a:t>415.2: Supplementary bonding</a:t>
            </a:r>
          </a:p>
        </p:txBody>
      </p:sp>
      <p:sp>
        <p:nvSpPr>
          <p:cNvPr id="6" name="Content Placeholder 5">
            <a:extLst>
              <a:ext uri="{FF2B5EF4-FFF2-40B4-BE49-F238E27FC236}">
                <a16:creationId xmlns:a16="http://schemas.microsoft.com/office/drawing/2014/main" id="{1EF2867F-85FA-B151-0D9E-CB8D5E184480}"/>
              </a:ext>
            </a:extLst>
          </p:cNvPr>
          <p:cNvSpPr>
            <a:spLocks noGrp="1"/>
          </p:cNvSpPr>
          <p:nvPr>
            <p:ph sz="quarter" idx="10"/>
          </p:nvPr>
        </p:nvSpPr>
        <p:spPr>
          <a:xfrm>
            <a:off x="360000" y="1800000"/>
            <a:ext cx="6744888" cy="4140000"/>
          </a:xfrm>
        </p:spPr>
        <p:txBody>
          <a:bodyPr/>
          <a:lstStyle/>
          <a:p>
            <a:pPr marL="342900" indent="-342900">
              <a:buFont typeface="Arial" panose="020B0604020202020204" pitchFamily="34" charset="0"/>
              <a:buChar char="•"/>
            </a:pPr>
            <a:r>
              <a:rPr lang="en-US" dirty="0">
                <a:solidFill>
                  <a:srgbClr val="000000"/>
                </a:solidFill>
                <a:cs typeface="Arial"/>
              </a:rPr>
              <a:t>Supplementary bonding is an additional protective provision used to enhance the standard fault protection system, as outlined in Chapter 41. </a:t>
            </a:r>
          </a:p>
          <a:p>
            <a:pPr marL="342900" indent="-342900">
              <a:buFont typeface="Arial" panose="020B0604020202020204" pitchFamily="34" charset="0"/>
              <a:buChar char="•"/>
            </a:pPr>
            <a:r>
              <a:rPr lang="en-US" dirty="0">
                <a:solidFill>
                  <a:srgbClr val="000000"/>
                </a:solidFill>
                <a:cs typeface="Arial"/>
              </a:rPr>
              <a:t>It may be required where disconnection times cannot be met or where required due to the special nature of the installation.</a:t>
            </a:r>
          </a:p>
          <a:p>
            <a:endParaRPr lang="en-US" dirty="0">
              <a:solidFill>
                <a:srgbClr val="000000"/>
              </a:solidFill>
              <a:cs typeface="Arial"/>
            </a:endParaRPr>
          </a:p>
          <a:p>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endParaRPr lang="en-GB" dirty="0"/>
          </a:p>
          <a:p>
            <a:endParaRPr lang="en-GB" dirty="0"/>
          </a:p>
          <a:p>
            <a:endParaRPr lang="en-GB" dirty="0"/>
          </a:p>
        </p:txBody>
      </p:sp>
      <p:pic>
        <p:nvPicPr>
          <p:cNvPr id="1026" name="Picture 2">
            <a:extLst>
              <a:ext uri="{FF2B5EF4-FFF2-40B4-BE49-F238E27FC236}">
                <a16:creationId xmlns:a16="http://schemas.microsoft.com/office/drawing/2014/main" id="{570F9445-4BDE-0AAF-44D7-B3EE8CE377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35202" y="2029968"/>
            <a:ext cx="4406295" cy="31647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6547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a:t>Introduction</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p:txBody>
          <a:bodyPr/>
          <a:lstStyle/>
          <a:p>
            <a:r>
              <a:rPr lang="en-GB">
                <a:solidFill>
                  <a:srgbClr val="111111"/>
                </a:solidFill>
                <a:latin typeface="Arial" panose="020B0604020202020204" pitchFamily="34" charset="0"/>
                <a:cs typeface="Arial" panose="020B0604020202020204" pitchFamily="34" charset="0"/>
              </a:rPr>
              <a:t>W</a:t>
            </a:r>
            <a:r>
              <a:rPr lang="en-GB" b="0" i="0">
                <a:solidFill>
                  <a:srgbClr val="111111"/>
                </a:solidFill>
                <a:effectLst/>
                <a:latin typeface="Arial" panose="020B0604020202020204" pitchFamily="34" charset="0"/>
                <a:cs typeface="Arial" panose="020B0604020202020204" pitchFamily="34" charset="0"/>
              </a:rPr>
              <a:t>hat’s the difference between basic protection and fault protection?</a:t>
            </a:r>
          </a:p>
          <a:p>
            <a:endParaRPr lang="en-GB"/>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B140F3-2100-8FC0-E5DD-71A4D810B6F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94C5290-17F1-6754-E0E5-D0164E2E0DDA}"/>
              </a:ext>
            </a:extLst>
          </p:cNvPr>
          <p:cNvSpPr>
            <a:spLocks noGrp="1"/>
          </p:cNvSpPr>
          <p:nvPr>
            <p:ph type="title"/>
          </p:nvPr>
        </p:nvSpPr>
        <p:spPr>
          <a:xfrm>
            <a:off x="252000" y="959222"/>
            <a:ext cx="11628452" cy="646331"/>
          </a:xfrm>
        </p:spPr>
        <p:txBody>
          <a:bodyPr/>
          <a:lstStyle/>
          <a:p>
            <a:r>
              <a:rPr lang="en-GB"/>
              <a:t>416: Provision for basic protection</a:t>
            </a:r>
          </a:p>
        </p:txBody>
      </p:sp>
      <p:sp>
        <p:nvSpPr>
          <p:cNvPr id="6" name="Content Placeholder 5">
            <a:extLst>
              <a:ext uri="{FF2B5EF4-FFF2-40B4-BE49-F238E27FC236}">
                <a16:creationId xmlns:a16="http://schemas.microsoft.com/office/drawing/2014/main" id="{A84BC28A-8EFD-F998-9948-8379E6399F56}"/>
              </a:ext>
            </a:extLst>
          </p:cNvPr>
          <p:cNvSpPr>
            <a:spLocks noGrp="1"/>
          </p:cNvSpPr>
          <p:nvPr>
            <p:ph sz="quarter" idx="10"/>
          </p:nvPr>
        </p:nvSpPr>
        <p:spPr>
          <a:xfrm>
            <a:off x="360000" y="1800000"/>
            <a:ext cx="10349910" cy="4140000"/>
          </a:xfrm>
        </p:spPr>
        <p:txBody>
          <a:bodyPr/>
          <a:lstStyle/>
          <a:p>
            <a:r>
              <a:rPr lang="en-US" b="1" dirty="0">
                <a:latin typeface="Arial" panose="020B0604020202020204" pitchFamily="34" charset="0"/>
                <a:cs typeface="Arial" panose="020B0604020202020204" pitchFamily="34" charset="0"/>
              </a:rPr>
              <a:t>416:  Provision for basic protection is the most basic method in protecting against ‘direct contact' with electricity </a:t>
            </a:r>
          </a:p>
          <a:p>
            <a:pPr marL="342900" indent="-342900">
              <a:buFont typeface="Arial" panose="020B0604020202020204" pitchFamily="34" charset="0"/>
              <a:buChar char="•"/>
            </a:pPr>
            <a:r>
              <a:rPr lang="en-US" dirty="0">
                <a:solidFill>
                  <a:srgbClr val="000000"/>
                </a:solidFill>
                <a:cs typeface="Arial"/>
              </a:rPr>
              <a:t>Insulation around cables.</a:t>
            </a:r>
          </a:p>
          <a:p>
            <a:pPr marL="342900" indent="-342900">
              <a:buFont typeface="Arial" panose="020B0604020202020204" pitchFamily="34" charset="0"/>
              <a:buChar char="•"/>
            </a:pPr>
            <a:r>
              <a:rPr lang="en-US" dirty="0">
                <a:solidFill>
                  <a:srgbClr val="000000"/>
                </a:solidFill>
                <a:cs typeface="Arial"/>
              </a:rPr>
              <a:t>A barrier or an enclosure preventing us from touching live parts.</a:t>
            </a:r>
          </a:p>
          <a:p>
            <a:pPr marL="342900" indent="-342900">
              <a:buFont typeface="Arial" panose="020B0604020202020204" pitchFamily="34" charset="0"/>
              <a:buChar char="•"/>
            </a:pPr>
            <a:r>
              <a:rPr lang="en-US" dirty="0">
                <a:solidFill>
                  <a:srgbClr val="000000"/>
                </a:solidFill>
                <a:cs typeface="Arial"/>
              </a:rPr>
              <a:t>Placing obstacles out of reach to avoid direct contact (note: this method is limited to areas that are controlled by skilled or instructed persons only – see Reg: 417.1).</a:t>
            </a:r>
          </a:p>
          <a:p>
            <a:endParaRPr lang="en-US" dirty="0">
              <a:solidFill>
                <a:srgbClr val="000000"/>
              </a:solidFill>
              <a:cs typeface="Arial"/>
            </a:endParaRPr>
          </a:p>
          <a:p>
            <a:endParaRPr lang="en-US" dirty="0">
              <a:solidFill>
                <a:srgbClr val="000000"/>
              </a:solidFill>
              <a:cs typeface="Arial"/>
            </a:endParaRPr>
          </a:p>
          <a:p>
            <a:endParaRPr lang="en-US" dirty="0">
              <a:solidFill>
                <a:srgbClr val="000000"/>
              </a:solidFill>
              <a:latin typeface="Arial" panose="020B0604020202020204" pitchFamily="34" charset="0"/>
              <a:cs typeface="Arial" panose="020B0604020202020204" pitchFamily="34" charset="0"/>
            </a:endParaRPr>
          </a:p>
          <a:p>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endParaRPr lang="en-GB" dirty="0"/>
          </a:p>
          <a:p>
            <a:endParaRPr lang="en-GB" dirty="0"/>
          </a:p>
          <a:p>
            <a:endParaRPr lang="en-GB" dirty="0"/>
          </a:p>
        </p:txBody>
      </p:sp>
    </p:spTree>
    <p:extLst>
      <p:ext uri="{BB962C8B-B14F-4D97-AF65-F5344CB8AC3E}">
        <p14:creationId xmlns:p14="http://schemas.microsoft.com/office/powerpoint/2010/main" val="8552851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CA6A96-C729-1A43-A9CF-7745DEC2F19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680386D-D74B-F22E-A414-6A3375A33A7B}"/>
              </a:ext>
            </a:extLst>
          </p:cNvPr>
          <p:cNvSpPr>
            <a:spLocks noGrp="1"/>
          </p:cNvSpPr>
          <p:nvPr>
            <p:ph type="title"/>
          </p:nvPr>
        </p:nvSpPr>
        <p:spPr>
          <a:xfrm>
            <a:off x="252000" y="959222"/>
            <a:ext cx="11628452" cy="646331"/>
          </a:xfrm>
        </p:spPr>
        <p:txBody>
          <a:bodyPr/>
          <a:lstStyle/>
          <a:p>
            <a:r>
              <a:rPr lang="en-GB"/>
              <a:t>Part 4: Chapter 42</a:t>
            </a:r>
          </a:p>
        </p:txBody>
      </p:sp>
      <p:sp>
        <p:nvSpPr>
          <p:cNvPr id="6" name="Content Placeholder 5">
            <a:extLst>
              <a:ext uri="{FF2B5EF4-FFF2-40B4-BE49-F238E27FC236}">
                <a16:creationId xmlns:a16="http://schemas.microsoft.com/office/drawing/2014/main" id="{6040071D-C88D-27A3-44C2-9B8789354ACD}"/>
              </a:ext>
            </a:extLst>
          </p:cNvPr>
          <p:cNvSpPr>
            <a:spLocks noGrp="1"/>
          </p:cNvSpPr>
          <p:nvPr>
            <p:ph sz="quarter" idx="10"/>
          </p:nvPr>
        </p:nvSpPr>
        <p:spPr>
          <a:xfrm>
            <a:off x="360000" y="1800000"/>
            <a:ext cx="10349910" cy="4140000"/>
          </a:xfrm>
        </p:spPr>
        <p:txBody>
          <a:bodyPr/>
          <a:lstStyle/>
          <a:p>
            <a:r>
              <a:rPr lang="en-US" b="1" dirty="0">
                <a:latin typeface="Arial" panose="020B0604020202020204" pitchFamily="34" charset="0"/>
                <a:cs typeface="Arial" panose="020B0604020202020204" pitchFamily="34" charset="0"/>
              </a:rPr>
              <a:t>420: Scope</a:t>
            </a:r>
          </a:p>
          <a:p>
            <a:r>
              <a:rPr lang="en-US" dirty="0">
                <a:solidFill>
                  <a:srgbClr val="170030"/>
                </a:solidFill>
                <a:latin typeface="Arial" panose="020B0604020202020204" pitchFamily="34" charset="0"/>
                <a:cs typeface="Arial" panose="020B0604020202020204" pitchFamily="34" charset="0"/>
              </a:rPr>
              <a:t>Detrimental thermal effects result from badly designed or incorrectly installed electrical equipment.</a:t>
            </a:r>
          </a:p>
          <a:p>
            <a:pPr marL="342900" indent="-342900">
              <a:spcAft>
                <a:spcPts val="0"/>
              </a:spcAft>
              <a:buClr>
                <a:srgbClr val="000000"/>
              </a:buClr>
              <a:buFont typeface="Arial" panose="020B0604020202020204" pitchFamily="34" charset="0"/>
              <a:buChar char="•"/>
            </a:pPr>
            <a:r>
              <a:rPr lang="en-US" dirty="0">
                <a:solidFill>
                  <a:srgbClr val="170030"/>
                </a:solidFill>
                <a:latin typeface="Arial" panose="020B0604020202020204" pitchFamily="34" charset="0"/>
                <a:cs typeface="Arial" panose="020B0604020202020204" pitchFamily="34" charset="0"/>
              </a:rPr>
              <a:t>Harmful effects of heat or thermal radiation developed by electrical equipment.</a:t>
            </a:r>
          </a:p>
          <a:p>
            <a:pPr marL="342900" indent="-342900">
              <a:spcAft>
                <a:spcPts val="0"/>
              </a:spcAft>
              <a:buClr>
                <a:srgbClr val="000000"/>
              </a:buClr>
              <a:buFont typeface="Arial" panose="020B0604020202020204" pitchFamily="34" charset="0"/>
              <a:buChar char="•"/>
            </a:pPr>
            <a:r>
              <a:rPr lang="en-US" dirty="0">
                <a:solidFill>
                  <a:srgbClr val="170030"/>
                </a:solidFill>
                <a:latin typeface="Arial" panose="020B0604020202020204" pitchFamily="34" charset="0"/>
                <a:cs typeface="Arial" panose="020B0604020202020204" pitchFamily="34" charset="0"/>
              </a:rPr>
              <a:t>Ignition, combustion or degradation of materials.</a:t>
            </a:r>
          </a:p>
          <a:p>
            <a:pPr marL="342900" indent="-342900">
              <a:spcAft>
                <a:spcPts val="0"/>
              </a:spcAft>
              <a:buClr>
                <a:srgbClr val="000000"/>
              </a:buClr>
              <a:buFont typeface="Arial" panose="020B0604020202020204" pitchFamily="34" charset="0"/>
              <a:buChar char="•"/>
            </a:pPr>
            <a:r>
              <a:rPr lang="en-US" dirty="0">
                <a:solidFill>
                  <a:srgbClr val="170030"/>
                </a:solidFill>
                <a:latin typeface="Arial" panose="020B0604020202020204" pitchFamily="34" charset="0"/>
                <a:cs typeface="Arial" panose="020B0604020202020204" pitchFamily="34" charset="0"/>
              </a:rPr>
              <a:t>Flames and smoke (where a fire hazard could be propagated from an electrical installation to other nearby fire compartments).</a:t>
            </a:r>
          </a:p>
          <a:p>
            <a:pPr marL="342900" indent="-342900">
              <a:spcAft>
                <a:spcPts val="0"/>
              </a:spcAft>
              <a:buClr>
                <a:srgbClr val="000000"/>
              </a:buClr>
              <a:buFont typeface="Arial" panose="020B0604020202020204" pitchFamily="34" charset="0"/>
              <a:buChar char="•"/>
            </a:pPr>
            <a:r>
              <a:rPr lang="en-US" dirty="0">
                <a:solidFill>
                  <a:srgbClr val="170030"/>
                </a:solidFill>
                <a:latin typeface="Arial" panose="020B0604020202020204" pitchFamily="34" charset="0"/>
                <a:cs typeface="Arial" panose="020B0604020202020204" pitchFamily="34" charset="0"/>
              </a:rPr>
              <a:t>Safety services being cut off due to the failure of electrical equipment.</a:t>
            </a:r>
          </a:p>
          <a:p>
            <a:endParaRPr lang="en-US" dirty="0">
              <a:solidFill>
                <a:srgbClr val="000000"/>
              </a:solidFill>
              <a:cs typeface="Arial"/>
            </a:endParaRPr>
          </a:p>
          <a:p>
            <a:endParaRPr lang="en-US" dirty="0">
              <a:solidFill>
                <a:srgbClr val="000000"/>
              </a:solidFill>
              <a:cs typeface="Arial"/>
            </a:endParaRPr>
          </a:p>
          <a:p>
            <a:endParaRPr lang="en-US" dirty="0">
              <a:solidFill>
                <a:srgbClr val="000000"/>
              </a:solidFill>
              <a:latin typeface="Arial" panose="020B0604020202020204" pitchFamily="34" charset="0"/>
              <a:cs typeface="Arial" panose="020B0604020202020204" pitchFamily="34" charset="0"/>
            </a:endParaRPr>
          </a:p>
          <a:p>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endParaRPr lang="en-GB" dirty="0"/>
          </a:p>
          <a:p>
            <a:endParaRPr lang="en-GB" dirty="0"/>
          </a:p>
          <a:p>
            <a:endParaRPr lang="en-GB" dirty="0"/>
          </a:p>
        </p:txBody>
      </p:sp>
    </p:spTree>
    <p:extLst>
      <p:ext uri="{BB962C8B-B14F-4D97-AF65-F5344CB8AC3E}">
        <p14:creationId xmlns:p14="http://schemas.microsoft.com/office/powerpoint/2010/main" val="4010482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1A9B82-A064-2FF6-8287-0CA035AF762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7FDDF7A-C7A0-9E63-DACC-A8EA494DA142}"/>
              </a:ext>
            </a:extLst>
          </p:cNvPr>
          <p:cNvSpPr>
            <a:spLocks noGrp="1"/>
          </p:cNvSpPr>
          <p:nvPr>
            <p:ph type="title"/>
          </p:nvPr>
        </p:nvSpPr>
        <p:spPr>
          <a:xfrm>
            <a:off x="252000" y="959222"/>
            <a:ext cx="11628452" cy="646331"/>
          </a:xfrm>
        </p:spPr>
        <p:txBody>
          <a:bodyPr/>
          <a:lstStyle/>
          <a:p>
            <a:r>
              <a:rPr lang="en-GB"/>
              <a:t>Protection against thermal effects</a:t>
            </a:r>
          </a:p>
        </p:txBody>
      </p:sp>
      <p:sp>
        <p:nvSpPr>
          <p:cNvPr id="6" name="Content Placeholder 5">
            <a:extLst>
              <a:ext uri="{FF2B5EF4-FFF2-40B4-BE49-F238E27FC236}">
                <a16:creationId xmlns:a16="http://schemas.microsoft.com/office/drawing/2014/main" id="{606ECD5C-ACAF-72D4-7828-4C82137D459A}"/>
              </a:ext>
            </a:extLst>
          </p:cNvPr>
          <p:cNvSpPr>
            <a:spLocks noGrp="1"/>
          </p:cNvSpPr>
          <p:nvPr>
            <p:ph sz="quarter" idx="10"/>
          </p:nvPr>
        </p:nvSpPr>
        <p:spPr>
          <a:xfrm>
            <a:off x="360000" y="1800000"/>
            <a:ext cx="10349910" cy="4140000"/>
          </a:xfrm>
        </p:spPr>
        <p:txBody>
          <a:bodyPr/>
          <a:lstStyle/>
          <a:p>
            <a:pPr>
              <a:spcBef>
                <a:spcPts val="997"/>
              </a:spcBef>
            </a:pPr>
            <a:r>
              <a:rPr lang="en-US" altLang="en-US" b="1" dirty="0">
                <a:latin typeface="Arial" panose="020B0604020202020204" pitchFamily="34" charset="0"/>
                <a:cs typeface="Arial" panose="020B0604020202020204" pitchFamily="34" charset="0"/>
              </a:rPr>
              <a:t>421.1.3 and 421.1.4</a:t>
            </a:r>
            <a:br>
              <a:rPr lang="en-US" altLang="en-US" dirty="0">
                <a:solidFill>
                  <a:srgbClr val="3C3AFF"/>
                </a:solidFill>
                <a:latin typeface="Arial" panose="020B0604020202020204" pitchFamily="34" charset="0"/>
                <a:cs typeface="Arial" panose="020B0604020202020204" pitchFamily="34" charset="0"/>
              </a:rPr>
            </a:br>
            <a:r>
              <a:rPr lang="en-US" altLang="en-US" dirty="0">
                <a:solidFill>
                  <a:srgbClr val="170030"/>
                </a:solidFill>
                <a:latin typeface="Arial" panose="020B0604020202020204" pitchFamily="34" charset="0"/>
                <a:cs typeface="Arial" panose="020B0604020202020204" pitchFamily="34" charset="0"/>
              </a:rPr>
              <a:t>If permanently connected electrical equipment can emit high-temperature arcs, sparks or particles in normal service, measures must be applied to the equipment such as:</a:t>
            </a:r>
          </a:p>
          <a:p>
            <a:pPr marL="342900" indent="-342900">
              <a:buClr>
                <a:srgbClr val="000000"/>
              </a:buClr>
              <a:buFont typeface="Arial" panose="020B0604020202020204" pitchFamily="34" charset="0"/>
              <a:buChar char="•"/>
            </a:pPr>
            <a:r>
              <a:rPr lang="en-US" dirty="0">
                <a:solidFill>
                  <a:srgbClr val="000000"/>
                </a:solidFill>
                <a:latin typeface="Arial" panose="020B0604020202020204" pitchFamily="34" charset="0"/>
                <a:cs typeface="Arial" panose="020B0604020202020204" pitchFamily="34" charset="0"/>
              </a:rPr>
              <a:t>total enclosure in arc-resistant material</a:t>
            </a:r>
          </a:p>
          <a:p>
            <a:pPr marL="342900" indent="-342900">
              <a:buClr>
                <a:srgbClr val="000000"/>
              </a:buClr>
              <a:buFont typeface="Arial" panose="020B0604020202020204" pitchFamily="34" charset="0"/>
              <a:buChar char="•"/>
            </a:pPr>
            <a:r>
              <a:rPr lang="en-US" dirty="0">
                <a:solidFill>
                  <a:srgbClr val="000000"/>
                </a:solidFill>
                <a:latin typeface="Arial" panose="020B0604020202020204" pitchFamily="34" charset="0"/>
                <a:cs typeface="Arial" panose="020B0604020202020204" pitchFamily="34" charset="0"/>
              </a:rPr>
              <a:t>placing an arc-resistant screen between the equipment and materials</a:t>
            </a:r>
          </a:p>
          <a:p>
            <a:pPr marL="342900" indent="-342900">
              <a:buClr>
                <a:srgbClr val="000000"/>
              </a:buClr>
              <a:buFont typeface="Arial" panose="020B0604020202020204" pitchFamily="34" charset="0"/>
              <a:buChar char="•"/>
            </a:pPr>
            <a:r>
              <a:rPr lang="en-US" dirty="0">
                <a:solidFill>
                  <a:srgbClr val="000000"/>
                </a:solidFill>
                <a:latin typeface="Arial" panose="020B0604020202020204" pitchFamily="34" charset="0"/>
                <a:cs typeface="Arial" panose="020B0604020202020204" pitchFamily="34" charset="0"/>
              </a:rPr>
              <a:t>allowing sufficient distance between the equipment and materials.</a:t>
            </a:r>
          </a:p>
          <a:p>
            <a:endParaRPr lang="en-US" dirty="0">
              <a:solidFill>
                <a:srgbClr val="000000"/>
              </a:solidFill>
              <a:cs typeface="Arial"/>
            </a:endParaRPr>
          </a:p>
          <a:p>
            <a:endParaRPr lang="en-US" dirty="0">
              <a:solidFill>
                <a:srgbClr val="000000"/>
              </a:solidFill>
              <a:cs typeface="Arial"/>
            </a:endParaRPr>
          </a:p>
          <a:p>
            <a:endParaRPr lang="en-US" dirty="0">
              <a:solidFill>
                <a:srgbClr val="000000"/>
              </a:solidFill>
              <a:cs typeface="Arial"/>
            </a:endParaRPr>
          </a:p>
          <a:p>
            <a:endParaRPr lang="en-US" dirty="0">
              <a:solidFill>
                <a:srgbClr val="000000"/>
              </a:solidFill>
              <a:cs typeface="Arial"/>
            </a:endParaRPr>
          </a:p>
          <a:p>
            <a:endParaRPr lang="en-US" dirty="0">
              <a:solidFill>
                <a:srgbClr val="000000"/>
              </a:solidFill>
              <a:cs typeface="Arial"/>
            </a:endParaRPr>
          </a:p>
          <a:p>
            <a:endParaRPr lang="en-US" dirty="0">
              <a:solidFill>
                <a:srgbClr val="000000"/>
              </a:solidFill>
              <a:latin typeface="Arial" panose="020B0604020202020204" pitchFamily="34" charset="0"/>
              <a:cs typeface="Arial" panose="020B0604020202020204" pitchFamily="34" charset="0"/>
            </a:endParaRPr>
          </a:p>
          <a:p>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endParaRPr lang="en-GB" dirty="0"/>
          </a:p>
          <a:p>
            <a:endParaRPr lang="en-GB" dirty="0"/>
          </a:p>
          <a:p>
            <a:endParaRPr lang="en-GB" dirty="0"/>
          </a:p>
        </p:txBody>
      </p:sp>
    </p:spTree>
    <p:extLst>
      <p:ext uri="{BB962C8B-B14F-4D97-AF65-F5344CB8AC3E}">
        <p14:creationId xmlns:p14="http://schemas.microsoft.com/office/powerpoint/2010/main" val="8920385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E59F5D-9A7F-F199-8F92-904E284D6B1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559DE0A-727D-225F-D5A5-8208760AF675}"/>
              </a:ext>
            </a:extLst>
          </p:cNvPr>
          <p:cNvSpPr>
            <a:spLocks noGrp="1"/>
          </p:cNvSpPr>
          <p:nvPr>
            <p:ph type="title"/>
          </p:nvPr>
        </p:nvSpPr>
        <p:spPr>
          <a:xfrm>
            <a:off x="252000" y="959222"/>
            <a:ext cx="11628452" cy="646331"/>
          </a:xfrm>
        </p:spPr>
        <p:txBody>
          <a:bodyPr/>
          <a:lstStyle/>
          <a:p>
            <a:r>
              <a:rPr lang="en-GB"/>
              <a:t>Protecting against arc faults</a:t>
            </a:r>
          </a:p>
        </p:txBody>
      </p:sp>
      <p:sp>
        <p:nvSpPr>
          <p:cNvPr id="6" name="Content Placeholder 5">
            <a:extLst>
              <a:ext uri="{FF2B5EF4-FFF2-40B4-BE49-F238E27FC236}">
                <a16:creationId xmlns:a16="http://schemas.microsoft.com/office/drawing/2014/main" id="{09AB6D9C-21E0-07A8-564F-75DD4BE382F1}"/>
              </a:ext>
            </a:extLst>
          </p:cNvPr>
          <p:cNvSpPr>
            <a:spLocks noGrp="1"/>
          </p:cNvSpPr>
          <p:nvPr>
            <p:ph sz="quarter" idx="10"/>
          </p:nvPr>
        </p:nvSpPr>
        <p:spPr>
          <a:xfrm>
            <a:off x="360000" y="1800000"/>
            <a:ext cx="10349910" cy="4140000"/>
          </a:xfrm>
        </p:spPr>
        <p:txBody>
          <a:bodyPr/>
          <a:lstStyle/>
          <a:p>
            <a:pPr marL="342900" indent="-342900">
              <a:buFont typeface="Arial" panose="020B0604020202020204" pitchFamily="34" charset="0"/>
              <a:buChar char="•"/>
            </a:pPr>
            <a:r>
              <a:rPr lang="en-US" b="1" dirty="0">
                <a:solidFill>
                  <a:srgbClr val="170030"/>
                </a:solidFill>
                <a:latin typeface="Arial"/>
                <a:ea typeface="ＭＳ Ｐゴシック"/>
                <a:cs typeface="Arial"/>
              </a:rPr>
              <a:t>Arc fault detection devices (AFDD) </a:t>
            </a:r>
            <a:r>
              <a:rPr lang="en-US" dirty="0">
                <a:solidFill>
                  <a:srgbClr val="170030"/>
                </a:solidFill>
                <a:latin typeface="Arial"/>
                <a:ea typeface="ＭＳ Ｐゴシック"/>
                <a:cs typeface="Arial"/>
              </a:rPr>
              <a:t>provide the best </a:t>
            </a:r>
            <a:r>
              <a:rPr lang="en-GB" dirty="0">
                <a:solidFill>
                  <a:srgbClr val="170030"/>
                </a:solidFill>
                <a:latin typeface="Arial"/>
                <a:ea typeface="ＭＳ Ｐゴシック"/>
                <a:cs typeface="Arial"/>
              </a:rPr>
              <a:t>defence</a:t>
            </a:r>
            <a:r>
              <a:rPr lang="en-US" dirty="0">
                <a:solidFill>
                  <a:srgbClr val="170030"/>
                </a:solidFill>
                <a:latin typeface="Arial"/>
                <a:ea typeface="ＭＳ Ｐゴシック"/>
                <a:cs typeface="Arial"/>
              </a:rPr>
              <a:t> against electrically ignited fires. These work by digitally monitoring the wire for specific frequencies that can indicate an arc fault.</a:t>
            </a:r>
          </a:p>
          <a:p>
            <a:pPr marL="342900" indent="-342900">
              <a:buFont typeface="Arial" panose="020B0604020202020204" pitchFamily="34" charset="0"/>
              <a:buChar char="•"/>
            </a:pPr>
            <a:r>
              <a:rPr lang="en-US" dirty="0">
                <a:solidFill>
                  <a:srgbClr val="170030"/>
                </a:solidFill>
                <a:latin typeface="Arial" panose="020B0604020202020204" pitchFamily="34" charset="0"/>
                <a:cs typeface="Arial" panose="020B0604020202020204" pitchFamily="34" charset="0"/>
              </a:rPr>
              <a:t>They can be installed alongside traditional circuit devices like circuit breakers, which use thermal and magnetic detection to identify short circuit and over-current hazards, as well as residual current devices, which use a balance transformer to detect earth faults. </a:t>
            </a:r>
          </a:p>
          <a:p>
            <a:pPr marL="342900" indent="-342900">
              <a:buFont typeface="Arial" panose="020B0604020202020204" pitchFamily="34" charset="0"/>
              <a:buChar char="•"/>
            </a:pPr>
            <a:r>
              <a:rPr lang="en-US" dirty="0">
                <a:solidFill>
                  <a:srgbClr val="170030"/>
                </a:solidFill>
                <a:latin typeface="Arial" panose="020B0604020202020204" pitchFamily="34" charset="0"/>
                <a:cs typeface="Arial" panose="020B0604020202020204" pitchFamily="34" charset="0"/>
              </a:rPr>
              <a:t>Technological advances have now enabled power management companies to introduce new versions that combine all three devices.</a:t>
            </a:r>
          </a:p>
          <a:p>
            <a:endParaRPr lang="en-US" dirty="0">
              <a:solidFill>
                <a:srgbClr val="000000"/>
              </a:solidFill>
              <a:cs typeface="Arial"/>
            </a:endParaRPr>
          </a:p>
          <a:p>
            <a:endParaRPr lang="en-US" dirty="0">
              <a:solidFill>
                <a:srgbClr val="000000"/>
              </a:solidFill>
              <a:cs typeface="Arial"/>
            </a:endParaRPr>
          </a:p>
          <a:p>
            <a:endParaRPr lang="en-US" dirty="0">
              <a:solidFill>
                <a:srgbClr val="000000"/>
              </a:solidFill>
              <a:latin typeface="Arial" panose="020B0604020202020204" pitchFamily="34" charset="0"/>
              <a:cs typeface="Arial" panose="020B0604020202020204" pitchFamily="34" charset="0"/>
            </a:endParaRPr>
          </a:p>
          <a:p>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endParaRPr lang="en-GB" dirty="0"/>
          </a:p>
          <a:p>
            <a:endParaRPr lang="en-GB" dirty="0"/>
          </a:p>
          <a:p>
            <a:endParaRPr lang="en-GB" dirty="0"/>
          </a:p>
        </p:txBody>
      </p:sp>
    </p:spTree>
    <p:extLst>
      <p:ext uri="{BB962C8B-B14F-4D97-AF65-F5344CB8AC3E}">
        <p14:creationId xmlns:p14="http://schemas.microsoft.com/office/powerpoint/2010/main" val="15820131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8ACD33-55A3-B38B-044E-3B7E5B1A21D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119FA18-266D-E615-A9DC-5B1439501023}"/>
              </a:ext>
            </a:extLst>
          </p:cNvPr>
          <p:cNvSpPr>
            <a:spLocks noGrp="1"/>
          </p:cNvSpPr>
          <p:nvPr>
            <p:ph type="title"/>
          </p:nvPr>
        </p:nvSpPr>
        <p:spPr>
          <a:xfrm>
            <a:off x="252000" y="959222"/>
            <a:ext cx="11628452" cy="646331"/>
          </a:xfrm>
        </p:spPr>
        <p:txBody>
          <a:bodyPr/>
          <a:lstStyle/>
          <a:p>
            <a:r>
              <a:rPr lang="en-GB"/>
              <a:t>423: Protection against burns</a:t>
            </a:r>
          </a:p>
        </p:txBody>
      </p:sp>
      <p:sp>
        <p:nvSpPr>
          <p:cNvPr id="6" name="Content Placeholder 5">
            <a:extLst>
              <a:ext uri="{FF2B5EF4-FFF2-40B4-BE49-F238E27FC236}">
                <a16:creationId xmlns:a16="http://schemas.microsoft.com/office/drawing/2014/main" id="{745FC9A7-0E8F-53F0-A76D-12498E077261}"/>
              </a:ext>
            </a:extLst>
          </p:cNvPr>
          <p:cNvSpPr>
            <a:spLocks noGrp="1"/>
          </p:cNvSpPr>
          <p:nvPr>
            <p:ph sz="quarter" idx="10"/>
          </p:nvPr>
        </p:nvSpPr>
        <p:spPr>
          <a:xfrm>
            <a:off x="360000" y="1800000"/>
            <a:ext cx="10349910" cy="4140000"/>
          </a:xfrm>
        </p:spPr>
        <p:txBody>
          <a:bodyPr/>
          <a:lstStyle/>
          <a:p>
            <a:pPr>
              <a:spcBef>
                <a:spcPts val="1862"/>
              </a:spcBef>
            </a:pPr>
            <a:r>
              <a:rPr lang="en-US">
                <a:solidFill>
                  <a:srgbClr val="000000"/>
                </a:solidFill>
                <a:latin typeface="Arial" panose="020B0604020202020204" pitchFamily="34" charset="0"/>
                <a:cs typeface="Arial" panose="020B0604020202020204" pitchFamily="34" charset="0"/>
              </a:rPr>
              <a:t>Except where a </a:t>
            </a:r>
            <a:r>
              <a:rPr lang="en-US" err="1">
                <a:solidFill>
                  <a:srgbClr val="000000"/>
                </a:solidFill>
                <a:latin typeface="Arial" panose="020B0604020202020204" pitchFamily="34" charset="0"/>
                <a:cs typeface="Arial" panose="020B0604020202020204" pitchFamily="34" charset="0"/>
              </a:rPr>
              <a:t>harmonised</a:t>
            </a:r>
            <a:r>
              <a:rPr lang="en-US">
                <a:solidFill>
                  <a:srgbClr val="000000"/>
                </a:solidFill>
                <a:latin typeface="Arial" panose="020B0604020202020204" pitchFamily="34" charset="0"/>
                <a:cs typeface="Arial" panose="020B0604020202020204" pitchFamily="34" charset="0"/>
              </a:rPr>
              <a:t> standard specifies otherwise, electrical equipment within arm’s reach should not attain a temperature more than the appropriate limit stated in Table 42.1. Temperature of equipment within arm's reach to comply with Table 42.1.</a:t>
            </a:r>
          </a:p>
          <a:p>
            <a:endParaRPr lang="en-US">
              <a:solidFill>
                <a:srgbClr val="000000"/>
              </a:solidFill>
              <a:cs typeface="Arial"/>
            </a:endParaRPr>
          </a:p>
          <a:p>
            <a:endParaRPr lang="en-US">
              <a:solidFill>
                <a:srgbClr val="000000"/>
              </a:solidFill>
              <a:cs typeface="Arial"/>
            </a:endParaRPr>
          </a:p>
          <a:p>
            <a:endParaRPr lang="en-US">
              <a:solidFill>
                <a:srgbClr val="000000"/>
              </a:solidFill>
              <a:latin typeface="Arial" panose="020B0604020202020204" pitchFamily="34" charset="0"/>
              <a:cs typeface="Arial" panose="020B0604020202020204" pitchFamily="34" charset="0"/>
            </a:endParaRPr>
          </a:p>
          <a:p>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endParaRPr lang="en-GB"/>
          </a:p>
          <a:p>
            <a:endParaRPr lang="en-GB"/>
          </a:p>
          <a:p>
            <a:endParaRPr lang="en-GB"/>
          </a:p>
        </p:txBody>
      </p:sp>
      <p:graphicFrame>
        <p:nvGraphicFramePr>
          <p:cNvPr id="2" name="Table 1">
            <a:extLst>
              <a:ext uri="{FF2B5EF4-FFF2-40B4-BE49-F238E27FC236}">
                <a16:creationId xmlns:a16="http://schemas.microsoft.com/office/drawing/2014/main" id="{F57BFEE7-E038-733F-89E1-542484B5092A}"/>
              </a:ext>
            </a:extLst>
          </p:cNvPr>
          <p:cNvGraphicFramePr>
            <a:graphicFrameLocks noGrp="1"/>
          </p:cNvGraphicFramePr>
          <p:nvPr>
            <p:extLst>
              <p:ext uri="{D42A27DB-BD31-4B8C-83A1-F6EECF244321}">
                <p14:modId xmlns:p14="http://schemas.microsoft.com/office/powerpoint/2010/main" val="372934510"/>
              </p:ext>
            </p:extLst>
          </p:nvPr>
        </p:nvGraphicFramePr>
        <p:xfrm>
          <a:off x="2934452" y="3516476"/>
          <a:ext cx="6263547" cy="2364840"/>
        </p:xfrm>
        <a:graphic>
          <a:graphicData uri="http://schemas.openxmlformats.org/drawingml/2006/table">
            <a:tbl>
              <a:tblPr firstRow="1" bandRow="1">
                <a:tableStyleId>{21E4AEA4-8DFA-4A89-87EB-49C32662AFE0}</a:tableStyleId>
              </a:tblPr>
              <a:tblGrid>
                <a:gridCol w="2087849">
                  <a:extLst>
                    <a:ext uri="{9D8B030D-6E8A-4147-A177-3AD203B41FA5}">
                      <a16:colId xmlns:a16="http://schemas.microsoft.com/office/drawing/2014/main" val="20000"/>
                    </a:ext>
                  </a:extLst>
                </a:gridCol>
                <a:gridCol w="2087849">
                  <a:extLst>
                    <a:ext uri="{9D8B030D-6E8A-4147-A177-3AD203B41FA5}">
                      <a16:colId xmlns:a16="http://schemas.microsoft.com/office/drawing/2014/main" val="20001"/>
                    </a:ext>
                  </a:extLst>
                </a:gridCol>
                <a:gridCol w="2087849">
                  <a:extLst>
                    <a:ext uri="{9D8B030D-6E8A-4147-A177-3AD203B41FA5}">
                      <a16:colId xmlns:a16="http://schemas.microsoft.com/office/drawing/2014/main" val="20002"/>
                    </a:ext>
                  </a:extLst>
                </a:gridCol>
              </a:tblGrid>
              <a:tr h="368236">
                <a:tc>
                  <a:txBody>
                    <a:bodyPr/>
                    <a:lstStyle/>
                    <a:p>
                      <a:pPr algn="ctr"/>
                      <a:r>
                        <a:rPr lang="en-GB" sz="1900">
                          <a:latin typeface="Arial" panose="020B0604020202020204" pitchFamily="34" charset="0"/>
                          <a:cs typeface="Arial" panose="020B0604020202020204" pitchFamily="34" charset="0"/>
                        </a:rPr>
                        <a:t>Accessible part</a:t>
                      </a:r>
                    </a:p>
                  </a:txBody>
                  <a:tcPr marL="84427" marR="84427" marT="42240" marB="42240"/>
                </a:tc>
                <a:tc>
                  <a:txBody>
                    <a:bodyPr/>
                    <a:lstStyle/>
                    <a:p>
                      <a:pPr algn="ctr"/>
                      <a:r>
                        <a:rPr lang="en-GB" sz="1900">
                          <a:latin typeface="Arial" panose="020B0604020202020204" pitchFamily="34" charset="0"/>
                          <a:cs typeface="Arial" panose="020B0604020202020204" pitchFamily="34" charset="0"/>
                        </a:rPr>
                        <a:t>Surface material </a:t>
                      </a:r>
                    </a:p>
                  </a:txBody>
                  <a:tcPr marL="84427" marR="84427" marT="42240" marB="42240"/>
                </a:tc>
                <a:tc>
                  <a:txBody>
                    <a:bodyPr/>
                    <a:lstStyle/>
                    <a:p>
                      <a:pPr algn="ctr"/>
                      <a:r>
                        <a:rPr lang="en-GB" sz="1900">
                          <a:latin typeface="Arial" panose="020B0604020202020204" pitchFamily="34" charset="0"/>
                          <a:cs typeface="Arial" panose="020B0604020202020204" pitchFamily="34" charset="0"/>
                        </a:rPr>
                        <a:t>Max temp. </a:t>
                      </a:r>
                      <a:r>
                        <a:rPr lang="en-GB" sz="1900" b="1" kern="1200">
                          <a:solidFill>
                            <a:schemeClr val="lt1"/>
                          </a:solidFill>
                          <a:effectLst/>
                          <a:latin typeface="Arial" panose="020B0604020202020204" pitchFamily="34" charset="0"/>
                          <a:ea typeface="+mn-ea"/>
                          <a:cs typeface="Arial" panose="020B0604020202020204" pitchFamily="34" charset="0"/>
                        </a:rPr>
                        <a:t>ºC</a:t>
                      </a:r>
                      <a:endParaRPr lang="en-GB" sz="1900">
                        <a:latin typeface="Arial" panose="020B0604020202020204" pitchFamily="34" charset="0"/>
                        <a:cs typeface="Arial" panose="020B0604020202020204" pitchFamily="34" charset="0"/>
                      </a:endParaRPr>
                    </a:p>
                  </a:txBody>
                  <a:tcPr marL="84427" marR="84427" marT="42240" marB="42240"/>
                </a:tc>
                <a:extLst>
                  <a:ext uri="{0D108BD9-81ED-4DB2-BD59-A6C34878D82A}">
                    <a16:rowId xmlns:a16="http://schemas.microsoft.com/office/drawing/2014/main" val="10000"/>
                  </a:ext>
                </a:extLst>
              </a:tr>
              <a:tr h="651992">
                <a:tc>
                  <a:txBody>
                    <a:bodyPr/>
                    <a:lstStyle/>
                    <a:p>
                      <a:pPr algn="ctr"/>
                      <a:r>
                        <a:rPr lang="en-GB" sz="1900">
                          <a:latin typeface="Arial" panose="020B0604020202020204" pitchFamily="34" charset="0"/>
                          <a:cs typeface="Arial" panose="020B0604020202020204" pitchFamily="34" charset="0"/>
                        </a:rPr>
                        <a:t>Hand-held</a:t>
                      </a:r>
                    </a:p>
                  </a:txBody>
                  <a:tcPr marL="84427" marR="84427" marT="42240" marB="42240"/>
                </a:tc>
                <a:tc>
                  <a:txBody>
                    <a:bodyPr/>
                    <a:lstStyle/>
                    <a:p>
                      <a:pPr algn="ctr"/>
                      <a:r>
                        <a:rPr lang="en-GB" sz="1900">
                          <a:latin typeface="Arial" panose="020B0604020202020204" pitchFamily="34" charset="0"/>
                          <a:cs typeface="Arial" panose="020B0604020202020204" pitchFamily="34" charset="0"/>
                        </a:rPr>
                        <a:t>Metallic</a:t>
                      </a:r>
                    </a:p>
                    <a:p>
                      <a:pPr algn="ctr"/>
                      <a:r>
                        <a:rPr lang="en-GB" sz="1900">
                          <a:latin typeface="Arial" panose="020B0604020202020204" pitchFamily="34" charset="0"/>
                          <a:cs typeface="Arial" panose="020B0604020202020204" pitchFamily="34" charset="0"/>
                        </a:rPr>
                        <a:t>Non-metallic</a:t>
                      </a:r>
                    </a:p>
                  </a:txBody>
                  <a:tcPr marL="84427" marR="84427" marT="42240" marB="42240"/>
                </a:tc>
                <a:tc>
                  <a:txBody>
                    <a:bodyPr/>
                    <a:lstStyle/>
                    <a:p>
                      <a:pPr algn="ctr"/>
                      <a:r>
                        <a:rPr lang="en-GB" sz="1900">
                          <a:latin typeface="Arial" panose="020B0604020202020204" pitchFamily="34" charset="0"/>
                          <a:cs typeface="Arial" panose="020B0604020202020204" pitchFamily="34" charset="0"/>
                        </a:rPr>
                        <a:t>55</a:t>
                      </a:r>
                    </a:p>
                    <a:p>
                      <a:pPr algn="ctr"/>
                      <a:r>
                        <a:rPr lang="en-GB" sz="1900">
                          <a:latin typeface="Arial" panose="020B0604020202020204" pitchFamily="34" charset="0"/>
                          <a:cs typeface="Arial" panose="020B0604020202020204" pitchFamily="34" charset="0"/>
                        </a:rPr>
                        <a:t>65</a:t>
                      </a:r>
                    </a:p>
                  </a:txBody>
                  <a:tcPr marL="84427" marR="84427" marT="42240" marB="42240"/>
                </a:tc>
                <a:extLst>
                  <a:ext uri="{0D108BD9-81ED-4DB2-BD59-A6C34878D82A}">
                    <a16:rowId xmlns:a16="http://schemas.microsoft.com/office/drawing/2014/main" val="10001"/>
                  </a:ext>
                </a:extLst>
              </a:tr>
              <a:tr h="651992">
                <a:tc>
                  <a:txBody>
                    <a:bodyPr/>
                    <a:lstStyle/>
                    <a:p>
                      <a:pPr algn="ctr"/>
                      <a:r>
                        <a:rPr lang="en-GB" sz="1900">
                          <a:latin typeface="Arial" panose="020B0604020202020204" pitchFamily="34" charset="0"/>
                          <a:cs typeface="Arial" panose="020B0604020202020204" pitchFamily="34" charset="0"/>
                        </a:rPr>
                        <a:t>Touched </a:t>
                      </a:r>
                    </a:p>
                  </a:txBody>
                  <a:tcPr marL="84427" marR="84427" marT="42240" marB="42240"/>
                </a:tc>
                <a:tc>
                  <a:txBody>
                    <a:bodyPr/>
                    <a:lstStyle/>
                    <a:p>
                      <a:pPr algn="ctr"/>
                      <a:r>
                        <a:rPr lang="en-GB" sz="1900">
                          <a:latin typeface="Arial" panose="020B0604020202020204" pitchFamily="34" charset="0"/>
                          <a:cs typeface="Arial" panose="020B0604020202020204" pitchFamily="34" charset="0"/>
                        </a:rPr>
                        <a:t>Metallic</a:t>
                      </a:r>
                    </a:p>
                    <a:p>
                      <a:pPr algn="ctr"/>
                      <a:r>
                        <a:rPr lang="en-GB" sz="1900">
                          <a:latin typeface="Arial" panose="020B0604020202020204" pitchFamily="34" charset="0"/>
                          <a:cs typeface="Arial" panose="020B0604020202020204" pitchFamily="34" charset="0"/>
                        </a:rPr>
                        <a:t>Non-</a:t>
                      </a:r>
                      <a:r>
                        <a:rPr lang="en-GB" sz="1900" kern="1200">
                          <a:solidFill>
                            <a:schemeClr val="dk1"/>
                          </a:solidFill>
                          <a:latin typeface="Arial" panose="020B0604020202020204" pitchFamily="34" charset="0"/>
                          <a:ea typeface="+mn-ea"/>
                          <a:cs typeface="Arial" panose="020B0604020202020204" pitchFamily="34" charset="0"/>
                        </a:rPr>
                        <a:t>metallic</a:t>
                      </a:r>
                    </a:p>
                  </a:txBody>
                  <a:tcPr marL="84427" marR="84427" marT="42240" marB="42240"/>
                </a:tc>
                <a:tc>
                  <a:txBody>
                    <a:bodyPr/>
                    <a:lstStyle/>
                    <a:p>
                      <a:pPr algn="ctr"/>
                      <a:r>
                        <a:rPr lang="en-GB" sz="1900">
                          <a:latin typeface="Arial" panose="020B0604020202020204" pitchFamily="34" charset="0"/>
                          <a:cs typeface="Arial" panose="020B0604020202020204" pitchFamily="34" charset="0"/>
                        </a:rPr>
                        <a:t>70</a:t>
                      </a:r>
                    </a:p>
                    <a:p>
                      <a:pPr algn="ctr"/>
                      <a:r>
                        <a:rPr lang="en-GB" sz="1900">
                          <a:latin typeface="Arial" panose="020B0604020202020204" pitchFamily="34" charset="0"/>
                          <a:cs typeface="Arial" panose="020B0604020202020204" pitchFamily="34" charset="0"/>
                        </a:rPr>
                        <a:t>80</a:t>
                      </a:r>
                    </a:p>
                  </a:txBody>
                  <a:tcPr marL="84427" marR="84427" marT="42240" marB="42240"/>
                </a:tc>
                <a:extLst>
                  <a:ext uri="{0D108BD9-81ED-4DB2-BD59-A6C34878D82A}">
                    <a16:rowId xmlns:a16="http://schemas.microsoft.com/office/drawing/2014/main" val="10002"/>
                  </a:ext>
                </a:extLst>
              </a:tr>
              <a:tr h="651992">
                <a:tc>
                  <a:txBody>
                    <a:bodyPr/>
                    <a:lstStyle/>
                    <a:p>
                      <a:pPr algn="ctr"/>
                      <a:r>
                        <a:rPr lang="en-GB" sz="1900">
                          <a:latin typeface="Arial" panose="020B0604020202020204" pitchFamily="34" charset="0"/>
                          <a:cs typeface="Arial" panose="020B0604020202020204" pitchFamily="34" charset="0"/>
                        </a:rPr>
                        <a:t>Not touched</a:t>
                      </a:r>
                    </a:p>
                  </a:txBody>
                  <a:tcPr marL="84427" marR="84427" marT="42240" marB="42240"/>
                </a:tc>
                <a:tc>
                  <a:txBody>
                    <a:bodyPr/>
                    <a:lstStyle/>
                    <a:p>
                      <a:pPr algn="ctr"/>
                      <a:r>
                        <a:rPr lang="en-GB" sz="1900">
                          <a:latin typeface="Arial" panose="020B0604020202020204" pitchFamily="34" charset="0"/>
                          <a:cs typeface="Arial" panose="020B0604020202020204" pitchFamily="34" charset="0"/>
                        </a:rPr>
                        <a:t>Metallic</a:t>
                      </a:r>
                    </a:p>
                    <a:p>
                      <a:pPr algn="ctr"/>
                      <a:r>
                        <a:rPr lang="en-GB" sz="1900">
                          <a:latin typeface="Arial" panose="020B0604020202020204" pitchFamily="34" charset="0"/>
                          <a:cs typeface="Arial" panose="020B0604020202020204" pitchFamily="34" charset="0"/>
                        </a:rPr>
                        <a:t>Non-metallic</a:t>
                      </a:r>
                    </a:p>
                  </a:txBody>
                  <a:tcPr marL="84427" marR="84427" marT="42240" marB="42240"/>
                </a:tc>
                <a:tc>
                  <a:txBody>
                    <a:bodyPr/>
                    <a:lstStyle/>
                    <a:p>
                      <a:pPr algn="ctr"/>
                      <a:r>
                        <a:rPr lang="en-GB" sz="1900">
                          <a:latin typeface="Arial" panose="020B0604020202020204" pitchFamily="34" charset="0"/>
                          <a:cs typeface="Arial" panose="020B0604020202020204" pitchFamily="34" charset="0"/>
                        </a:rPr>
                        <a:t>80</a:t>
                      </a:r>
                    </a:p>
                    <a:p>
                      <a:pPr algn="ctr"/>
                      <a:r>
                        <a:rPr lang="en-GB" sz="1900">
                          <a:latin typeface="Arial" panose="020B0604020202020204" pitchFamily="34" charset="0"/>
                          <a:cs typeface="Arial" panose="020B0604020202020204" pitchFamily="34" charset="0"/>
                        </a:rPr>
                        <a:t>90</a:t>
                      </a:r>
                    </a:p>
                  </a:txBody>
                  <a:tcPr marL="84427" marR="84427" marT="42240" marB="4224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537427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363105-277E-018C-366E-44EDB1F84FB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9CD27ED-4119-3DFB-3791-8260341FA51E}"/>
              </a:ext>
            </a:extLst>
          </p:cNvPr>
          <p:cNvSpPr>
            <a:spLocks noGrp="1"/>
          </p:cNvSpPr>
          <p:nvPr>
            <p:ph type="title"/>
          </p:nvPr>
        </p:nvSpPr>
        <p:spPr>
          <a:xfrm>
            <a:off x="252000" y="959222"/>
            <a:ext cx="11628452" cy="646331"/>
          </a:xfrm>
        </p:spPr>
        <p:txBody>
          <a:bodyPr/>
          <a:lstStyle/>
          <a:p>
            <a:r>
              <a:rPr lang="en-GB"/>
              <a:t>Chapter 43: Protection against overcurrent</a:t>
            </a:r>
          </a:p>
        </p:txBody>
      </p:sp>
      <p:sp>
        <p:nvSpPr>
          <p:cNvPr id="6" name="Content Placeholder 5">
            <a:extLst>
              <a:ext uri="{FF2B5EF4-FFF2-40B4-BE49-F238E27FC236}">
                <a16:creationId xmlns:a16="http://schemas.microsoft.com/office/drawing/2014/main" id="{20789A0D-F7F6-F868-7510-F6B7E65B71CB}"/>
              </a:ext>
            </a:extLst>
          </p:cNvPr>
          <p:cNvSpPr>
            <a:spLocks noGrp="1"/>
          </p:cNvSpPr>
          <p:nvPr>
            <p:ph sz="quarter" idx="10"/>
          </p:nvPr>
        </p:nvSpPr>
        <p:spPr>
          <a:xfrm>
            <a:off x="360000" y="1800000"/>
            <a:ext cx="10349910" cy="4140000"/>
          </a:xfrm>
        </p:spPr>
        <p:txBody>
          <a:bodyPr/>
          <a:lstStyle/>
          <a:p>
            <a:pPr marL="342900" indent="-342900">
              <a:spcBef>
                <a:spcPts val="1862"/>
              </a:spcBef>
              <a:buFont typeface="Arial" panose="020B0604020202020204" pitchFamily="34" charset="0"/>
              <a:buChar char="•"/>
            </a:pPr>
            <a:r>
              <a:rPr lang="en-US">
                <a:solidFill>
                  <a:srgbClr val="000000"/>
                </a:solidFill>
                <a:latin typeface="Arial" panose="020B0604020202020204" pitchFamily="34" charset="0"/>
                <a:cs typeface="Arial" panose="020B0604020202020204" pitchFamily="34" charset="0"/>
              </a:rPr>
              <a:t>This chapter provides requirements for the protection of live conductors from the effects of overcurrent.</a:t>
            </a:r>
          </a:p>
          <a:p>
            <a:pPr marL="342900" indent="-342900">
              <a:spcBef>
                <a:spcPts val="1862"/>
              </a:spcBef>
              <a:buFont typeface="Arial" panose="020B0604020202020204" pitchFamily="34" charset="0"/>
              <a:buChar char="•"/>
            </a:pPr>
            <a:r>
              <a:rPr lang="en-US">
                <a:solidFill>
                  <a:srgbClr val="000000"/>
                </a:solidFill>
                <a:latin typeface="Arial" panose="020B0604020202020204" pitchFamily="34" charset="0"/>
                <a:cs typeface="Arial" panose="020B0604020202020204" pitchFamily="34" charset="0"/>
              </a:rPr>
              <a:t>It describes how live conductors are protected by one or more devices for the automatic disconnection of the supply in the event of overload current (Section 433) and fault current (Section 434).</a:t>
            </a:r>
          </a:p>
          <a:p>
            <a:pPr marL="342900" indent="-342900">
              <a:spcBef>
                <a:spcPts val="1862"/>
              </a:spcBef>
              <a:buFont typeface="Arial" panose="020B0604020202020204" pitchFamily="34" charset="0"/>
              <a:buChar char="•"/>
            </a:pPr>
            <a:endParaRPr lang="en-US">
              <a:solidFill>
                <a:srgbClr val="000000"/>
              </a:solidFill>
              <a:latin typeface="Arial" panose="020B0604020202020204" pitchFamily="34" charset="0"/>
              <a:cs typeface="Arial" panose="020B0604020202020204" pitchFamily="34" charset="0"/>
            </a:endParaRPr>
          </a:p>
          <a:p>
            <a:endParaRPr lang="en-US">
              <a:solidFill>
                <a:srgbClr val="000000"/>
              </a:solidFill>
              <a:cs typeface="Arial"/>
            </a:endParaRPr>
          </a:p>
          <a:p>
            <a:endParaRPr lang="en-US">
              <a:solidFill>
                <a:srgbClr val="000000"/>
              </a:solidFill>
              <a:cs typeface="Arial"/>
            </a:endParaRPr>
          </a:p>
          <a:p>
            <a:endParaRPr lang="en-US">
              <a:solidFill>
                <a:srgbClr val="000000"/>
              </a:solidFill>
              <a:latin typeface="Arial" panose="020B0604020202020204" pitchFamily="34" charset="0"/>
              <a:cs typeface="Arial" panose="020B0604020202020204" pitchFamily="34" charset="0"/>
            </a:endParaRPr>
          </a:p>
          <a:p>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endParaRPr lang="en-GB"/>
          </a:p>
          <a:p>
            <a:endParaRPr lang="en-GB"/>
          </a:p>
          <a:p>
            <a:endParaRPr lang="en-GB"/>
          </a:p>
        </p:txBody>
      </p:sp>
    </p:spTree>
    <p:extLst>
      <p:ext uri="{BB962C8B-B14F-4D97-AF65-F5344CB8AC3E}">
        <p14:creationId xmlns:p14="http://schemas.microsoft.com/office/powerpoint/2010/main" val="3405434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544350-E016-8CB4-FD89-77A3FF85CBB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C24D9D9-7FC2-0C47-5B45-A6E438A56051}"/>
              </a:ext>
            </a:extLst>
          </p:cNvPr>
          <p:cNvSpPr>
            <a:spLocks noGrp="1"/>
          </p:cNvSpPr>
          <p:nvPr>
            <p:ph type="title"/>
          </p:nvPr>
        </p:nvSpPr>
        <p:spPr>
          <a:xfrm>
            <a:off x="252000" y="1441675"/>
            <a:ext cx="11520452" cy="954107"/>
          </a:xfrm>
        </p:spPr>
        <p:txBody>
          <a:bodyPr/>
          <a:lstStyle/>
          <a:p>
            <a:r>
              <a:rPr lang="en-GB" sz="2800" dirty="0"/>
              <a:t>430.3 – The protection against overload current and fault current shall be co-ordinated in accordance with BS7671 section 435</a:t>
            </a:r>
          </a:p>
        </p:txBody>
      </p:sp>
      <p:sp>
        <p:nvSpPr>
          <p:cNvPr id="6" name="Content Placeholder 5">
            <a:extLst>
              <a:ext uri="{FF2B5EF4-FFF2-40B4-BE49-F238E27FC236}">
                <a16:creationId xmlns:a16="http://schemas.microsoft.com/office/drawing/2014/main" id="{BA45B95F-AC1C-F3D4-FA78-8402ABFB7A79}"/>
              </a:ext>
            </a:extLst>
          </p:cNvPr>
          <p:cNvSpPr>
            <a:spLocks noGrp="1"/>
          </p:cNvSpPr>
          <p:nvPr>
            <p:ph sz="quarter" idx="10"/>
          </p:nvPr>
        </p:nvSpPr>
        <p:spPr>
          <a:xfrm>
            <a:off x="360000" y="2181339"/>
            <a:ext cx="11520452" cy="3791711"/>
          </a:xfrm>
        </p:spPr>
        <p:txBody>
          <a:bodyPr/>
          <a:lstStyle/>
          <a:p>
            <a:endParaRPr lang="en-US">
              <a:solidFill>
                <a:srgbClr val="000000"/>
              </a:solidFill>
              <a:cs typeface="Arial"/>
            </a:endParaRPr>
          </a:p>
          <a:p>
            <a:endParaRPr lang="en-US">
              <a:solidFill>
                <a:srgbClr val="000000"/>
              </a:solidFill>
              <a:cs typeface="Arial"/>
            </a:endParaRPr>
          </a:p>
          <a:p>
            <a:endParaRPr lang="en-US">
              <a:solidFill>
                <a:srgbClr val="000000"/>
              </a:solidFill>
              <a:latin typeface="Arial" panose="020B0604020202020204" pitchFamily="34" charset="0"/>
              <a:cs typeface="Arial" panose="020B0604020202020204" pitchFamily="34" charset="0"/>
            </a:endParaRPr>
          </a:p>
          <a:p>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endParaRPr lang="en-GB"/>
          </a:p>
          <a:p>
            <a:endParaRPr lang="en-GB"/>
          </a:p>
          <a:p>
            <a:endParaRPr lang="en-GB"/>
          </a:p>
        </p:txBody>
      </p:sp>
      <p:sp>
        <p:nvSpPr>
          <p:cNvPr id="3" name="TextBox 2">
            <a:extLst>
              <a:ext uri="{FF2B5EF4-FFF2-40B4-BE49-F238E27FC236}">
                <a16:creationId xmlns:a16="http://schemas.microsoft.com/office/drawing/2014/main" id="{E09AE867-62C8-5A3F-9BB8-1FE56165FD1C}"/>
              </a:ext>
            </a:extLst>
          </p:cNvPr>
          <p:cNvSpPr txBox="1"/>
          <p:nvPr/>
        </p:nvSpPr>
        <p:spPr>
          <a:xfrm>
            <a:off x="252000" y="2476256"/>
            <a:ext cx="11305279" cy="3416320"/>
          </a:xfrm>
          <a:prstGeom prst="rect">
            <a:avLst/>
          </a:prstGeom>
          <a:noFill/>
        </p:spPr>
        <p:txBody>
          <a:bodyPr wrap="square">
            <a:spAutoFit/>
          </a:bodyPr>
          <a:lstStyle/>
          <a:p>
            <a:pPr>
              <a:spcBef>
                <a:spcPts val="2394"/>
              </a:spcBef>
            </a:pPr>
            <a:r>
              <a:rPr lang="en-US" sz="2400" b="1" dirty="0">
                <a:cs typeface="Arial"/>
              </a:rPr>
              <a:t>Overload current:</a:t>
            </a:r>
            <a:r>
              <a:rPr lang="en-US" sz="2400" dirty="0">
                <a:solidFill>
                  <a:schemeClr val="accent2"/>
                </a:solidFill>
                <a:cs typeface="Arial"/>
              </a:rPr>
              <a:t> </a:t>
            </a:r>
            <a:r>
              <a:rPr lang="en-US" sz="2400" dirty="0">
                <a:solidFill>
                  <a:srgbClr val="000000"/>
                </a:solidFill>
                <a:cs typeface="Arial"/>
              </a:rPr>
              <a:t>an overcurrent occurring in a circuit that is electrically sound.</a:t>
            </a:r>
            <a:br>
              <a:rPr lang="en-US" sz="2400" dirty="0">
                <a:solidFill>
                  <a:srgbClr val="000000"/>
                </a:solidFill>
                <a:cs typeface="Arial"/>
              </a:rPr>
            </a:br>
            <a:r>
              <a:rPr lang="en-US" sz="2400" b="1" dirty="0">
                <a:cs typeface="Arial"/>
              </a:rPr>
              <a:t>Short circuit curren</a:t>
            </a:r>
            <a:r>
              <a:rPr lang="en-US" sz="2400" dirty="0">
                <a:cs typeface="Arial"/>
              </a:rPr>
              <a:t>t: </a:t>
            </a:r>
            <a:r>
              <a:rPr lang="en-US" sz="2400" dirty="0">
                <a:solidFill>
                  <a:srgbClr val="000000"/>
                </a:solidFill>
                <a:cs typeface="Arial"/>
              </a:rPr>
              <a:t>an overcurrent resulting from a fault of negligible impedance between live conductors having a difference in potential under normal operating conditions.</a:t>
            </a:r>
            <a:br>
              <a:rPr lang="en-US" sz="2400" dirty="0">
                <a:solidFill>
                  <a:srgbClr val="000000"/>
                </a:solidFill>
                <a:cs typeface="Arial"/>
              </a:rPr>
            </a:br>
            <a:r>
              <a:rPr lang="en-US" sz="2400" dirty="0">
                <a:solidFill>
                  <a:srgbClr val="000000"/>
                </a:solidFill>
                <a:cs typeface="Arial"/>
              </a:rPr>
              <a:t>The protective device shall be selected to break any overcurrent before danger is caused, either thermal or mechanical effects including:</a:t>
            </a:r>
          </a:p>
          <a:p>
            <a:pPr marL="342900" indent="-342900">
              <a:spcAft>
                <a:spcPts val="0"/>
              </a:spcAft>
              <a:buFont typeface="Arial" panose="020B0604020202020204" pitchFamily="34" charset="0"/>
              <a:buChar char="•"/>
            </a:pPr>
            <a:r>
              <a:rPr lang="en-US" sz="2400" dirty="0">
                <a:solidFill>
                  <a:srgbClr val="000000"/>
                </a:solidFill>
                <a:cs typeface="Arial"/>
              </a:rPr>
              <a:t>Insulation</a:t>
            </a:r>
          </a:p>
          <a:p>
            <a:pPr marL="342900" indent="-342900">
              <a:spcAft>
                <a:spcPts val="0"/>
              </a:spcAft>
              <a:buFont typeface="Arial" panose="020B0604020202020204" pitchFamily="34" charset="0"/>
              <a:buChar char="•"/>
            </a:pPr>
            <a:r>
              <a:rPr lang="en-US" sz="2400" dirty="0">
                <a:solidFill>
                  <a:srgbClr val="000000"/>
                </a:solidFill>
                <a:cs typeface="Arial"/>
              </a:rPr>
              <a:t>Connections, termination, joints</a:t>
            </a:r>
          </a:p>
          <a:p>
            <a:pPr marL="342900" indent="-342900">
              <a:spcAft>
                <a:spcPts val="0"/>
              </a:spcAft>
              <a:buFont typeface="Arial" panose="020B0604020202020204" pitchFamily="34" charset="0"/>
              <a:buChar char="•"/>
            </a:pPr>
            <a:r>
              <a:rPr lang="en-US" sz="2400" dirty="0">
                <a:solidFill>
                  <a:srgbClr val="000000"/>
                </a:solidFill>
                <a:cs typeface="Arial"/>
              </a:rPr>
              <a:t>Surrounding of conductors.</a:t>
            </a:r>
            <a:endParaRPr lang="en-US" sz="24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97077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0038BB-BC01-83D4-2FCF-799E44E69A0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571BFBA-BFD3-52EF-FBE1-1C0CB7FAB482}"/>
              </a:ext>
            </a:extLst>
          </p:cNvPr>
          <p:cNvSpPr>
            <a:spLocks noGrp="1"/>
          </p:cNvSpPr>
          <p:nvPr>
            <p:ph type="title"/>
          </p:nvPr>
        </p:nvSpPr>
        <p:spPr>
          <a:xfrm>
            <a:off x="252000" y="959222"/>
            <a:ext cx="11628452" cy="646331"/>
          </a:xfrm>
        </p:spPr>
        <p:txBody>
          <a:bodyPr/>
          <a:lstStyle/>
          <a:p>
            <a:r>
              <a:rPr lang="en-GB"/>
              <a:t>432: Nature of protective devices</a:t>
            </a:r>
          </a:p>
        </p:txBody>
      </p:sp>
      <p:sp>
        <p:nvSpPr>
          <p:cNvPr id="6" name="Content Placeholder 5">
            <a:extLst>
              <a:ext uri="{FF2B5EF4-FFF2-40B4-BE49-F238E27FC236}">
                <a16:creationId xmlns:a16="http://schemas.microsoft.com/office/drawing/2014/main" id="{1BD0A17C-9789-59A0-89D2-09BA83ADC38C}"/>
              </a:ext>
            </a:extLst>
          </p:cNvPr>
          <p:cNvSpPr>
            <a:spLocks noGrp="1"/>
          </p:cNvSpPr>
          <p:nvPr>
            <p:ph sz="quarter" idx="10"/>
          </p:nvPr>
        </p:nvSpPr>
        <p:spPr>
          <a:xfrm>
            <a:off x="360000" y="1800000"/>
            <a:ext cx="10349910" cy="4140000"/>
          </a:xfrm>
        </p:spPr>
        <p:txBody>
          <a:bodyPr/>
          <a:lstStyle/>
          <a:p>
            <a:pPr>
              <a:spcBef>
                <a:spcPts val="798"/>
              </a:spcBef>
            </a:pPr>
            <a:r>
              <a:rPr lang="en-US" dirty="0">
                <a:solidFill>
                  <a:srgbClr val="000000"/>
                </a:solidFill>
                <a:latin typeface="Arial" panose="020B0604020202020204" pitchFamily="34" charset="0"/>
                <a:cs typeface="Arial" panose="020B0604020202020204" pitchFamily="34" charset="0"/>
              </a:rPr>
              <a:t>A protective device shall be of the appropriate types indicated in 432.1 to 432.3.</a:t>
            </a:r>
          </a:p>
          <a:p>
            <a:pPr>
              <a:spcBef>
                <a:spcPts val="798"/>
              </a:spcBef>
            </a:pPr>
            <a:r>
              <a:rPr lang="en-US" b="1" dirty="0">
                <a:latin typeface="Arial" panose="020B0604020202020204" pitchFamily="34" charset="0"/>
                <a:cs typeface="Arial" panose="020B0604020202020204" pitchFamily="34" charset="0"/>
              </a:rPr>
              <a:t>432.1</a:t>
            </a:r>
            <a:r>
              <a:rPr lang="en-US" b="1" dirty="0">
                <a:solidFill>
                  <a:schemeClr val="accent2"/>
                </a:solidFill>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 device providing both overload and fault protection shall be capable of breaking (and for a CB making) any overcurrent up to the maximum prospective fault current at the point where the device is installed.</a:t>
            </a:r>
            <a:endParaRPr lang="en-US" dirty="0">
              <a:solidFill>
                <a:srgbClr val="000000"/>
              </a:solidFill>
              <a:latin typeface="Arial" panose="020B0604020202020204" pitchFamily="34" charset="0"/>
              <a:cs typeface="Arial" panose="020B0604020202020204" pitchFamily="34" charset="0"/>
            </a:endParaRPr>
          </a:p>
          <a:p>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endParaRPr lang="en-GB" dirty="0"/>
          </a:p>
          <a:p>
            <a:endParaRPr lang="en-GB" dirty="0"/>
          </a:p>
          <a:p>
            <a:endParaRPr lang="en-GB" dirty="0"/>
          </a:p>
        </p:txBody>
      </p:sp>
    </p:spTree>
    <p:extLst>
      <p:ext uri="{BB962C8B-B14F-4D97-AF65-F5344CB8AC3E}">
        <p14:creationId xmlns:p14="http://schemas.microsoft.com/office/powerpoint/2010/main" val="29304714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901BC-8A44-E119-5CBA-34A56C43480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E599330-8086-D98F-E000-6F34C22F7DAD}"/>
              </a:ext>
            </a:extLst>
          </p:cNvPr>
          <p:cNvSpPr>
            <a:spLocks noGrp="1"/>
          </p:cNvSpPr>
          <p:nvPr>
            <p:ph type="title"/>
          </p:nvPr>
        </p:nvSpPr>
        <p:spPr>
          <a:xfrm>
            <a:off x="252000" y="990000"/>
            <a:ext cx="11628452" cy="584775"/>
          </a:xfrm>
        </p:spPr>
        <p:txBody>
          <a:bodyPr wrap="square" lIns="91440" tIns="45720" rIns="91440" bIns="45720" anchor="ctr" anchorCtr="0">
            <a:spAutoFit/>
          </a:bodyPr>
          <a:lstStyle/>
          <a:p>
            <a:r>
              <a:rPr lang="en-GB" sz="3200" dirty="0">
                <a:ea typeface="ＭＳ Ｐゴシック"/>
                <a:cs typeface="Arial"/>
              </a:rPr>
              <a:t>Section 433 </a:t>
            </a:r>
            <a:r>
              <a:rPr lang="en-GB" sz="3200">
                <a:ea typeface="ＭＳ Ｐゴシック"/>
                <a:cs typeface="Arial"/>
              </a:rPr>
              <a:t>Co-ordination</a:t>
            </a:r>
            <a:r>
              <a:rPr lang="en-GB" sz="3200" dirty="0">
                <a:ea typeface="ＭＳ Ｐゴシック"/>
                <a:cs typeface="Arial"/>
              </a:rPr>
              <a:t> between conductor and OCPD</a:t>
            </a:r>
          </a:p>
        </p:txBody>
      </p:sp>
      <p:sp>
        <p:nvSpPr>
          <p:cNvPr id="6" name="Content Placeholder 5">
            <a:extLst>
              <a:ext uri="{FF2B5EF4-FFF2-40B4-BE49-F238E27FC236}">
                <a16:creationId xmlns:a16="http://schemas.microsoft.com/office/drawing/2014/main" id="{5D947966-644A-FA37-B465-4DC01858E9BE}"/>
              </a:ext>
            </a:extLst>
          </p:cNvPr>
          <p:cNvSpPr>
            <a:spLocks noGrp="1"/>
          </p:cNvSpPr>
          <p:nvPr>
            <p:ph sz="quarter" idx="10"/>
          </p:nvPr>
        </p:nvSpPr>
        <p:spPr>
          <a:xfrm>
            <a:off x="360000" y="1800000"/>
            <a:ext cx="11778660" cy="4140000"/>
          </a:xfrm>
        </p:spPr>
        <p:txBody>
          <a:bodyPr/>
          <a:lstStyle/>
          <a:p>
            <a:pPr>
              <a:spcBef>
                <a:spcPts val="2394"/>
              </a:spcBef>
            </a:pPr>
            <a:r>
              <a:rPr lang="en-US" b="1" dirty="0">
                <a:latin typeface="Arial" panose="020B0604020202020204" pitchFamily="34" charset="0"/>
                <a:cs typeface="Arial" panose="020B0604020202020204" pitchFamily="34" charset="0"/>
              </a:rPr>
              <a:t>30A/32A radial circuit:</a:t>
            </a:r>
          </a:p>
          <a:p>
            <a:pPr marL="342900" indent="-342900">
              <a:spcAft>
                <a:spcPts val="0"/>
              </a:spcAft>
              <a:buClr>
                <a:srgbClr val="000000"/>
              </a:buClr>
              <a:buFont typeface="Arial" panose="020B0604020202020204" pitchFamily="34" charset="0"/>
              <a:buChar char="•"/>
            </a:pPr>
            <a:r>
              <a:rPr lang="en-US" dirty="0">
                <a:solidFill>
                  <a:srgbClr val="000000"/>
                </a:solidFill>
                <a:latin typeface="Arial" panose="020B0604020202020204" pitchFamily="34" charset="0"/>
                <a:cs typeface="Arial" panose="020B0604020202020204" pitchFamily="34" charset="0"/>
              </a:rPr>
              <a:t>Historically, the circuit is limited to serving 75m</a:t>
            </a:r>
            <a:r>
              <a:rPr lang="en-US" baseline="30000" dirty="0">
                <a:solidFill>
                  <a:srgbClr val="000000"/>
                </a:solidFill>
                <a:latin typeface="Arial" panose="020B0604020202020204" pitchFamily="34" charset="0"/>
                <a:cs typeface="Arial" panose="020B0604020202020204" pitchFamily="34" charset="0"/>
              </a:rPr>
              <a:t>2</a:t>
            </a:r>
            <a:endParaRPr lang="en-US" dirty="0">
              <a:solidFill>
                <a:srgbClr val="000000"/>
              </a:solidFill>
              <a:latin typeface="Arial" panose="020B0604020202020204" pitchFamily="34" charset="0"/>
              <a:cs typeface="Arial" panose="020B0604020202020204" pitchFamily="34" charset="0"/>
            </a:endParaRPr>
          </a:p>
          <a:p>
            <a:pPr marL="342900" indent="-342900">
              <a:spcAft>
                <a:spcPts val="0"/>
              </a:spcAft>
              <a:buClr>
                <a:srgbClr val="000000"/>
              </a:buClr>
              <a:buFont typeface="Arial" panose="020B0604020202020204" pitchFamily="34" charset="0"/>
              <a:buChar char="•"/>
            </a:pPr>
            <a:r>
              <a:rPr lang="en-US" dirty="0">
                <a:solidFill>
                  <a:srgbClr val="000000"/>
                </a:solidFill>
                <a:latin typeface="Arial" panose="020B0604020202020204" pitchFamily="34" charset="0"/>
                <a:cs typeface="Arial" panose="020B0604020202020204" pitchFamily="34" charset="0"/>
              </a:rPr>
              <a:t>The live conductors on the circuit must be at least 4.0mm</a:t>
            </a:r>
            <a:r>
              <a:rPr lang="en-US" baseline="30000" dirty="0">
                <a:solidFill>
                  <a:srgbClr val="000000"/>
                </a:solidFill>
                <a:latin typeface="Arial" panose="020B0604020202020204" pitchFamily="34" charset="0"/>
                <a:cs typeface="Arial" panose="020B0604020202020204" pitchFamily="34" charset="0"/>
              </a:rPr>
              <a:t>2</a:t>
            </a:r>
            <a:endParaRPr lang="en-US" dirty="0">
              <a:solidFill>
                <a:srgbClr val="000000"/>
              </a:solidFill>
              <a:latin typeface="Arial" panose="020B0604020202020204" pitchFamily="34" charset="0"/>
              <a:cs typeface="Arial" panose="020B0604020202020204" pitchFamily="34" charset="0"/>
            </a:endParaRPr>
          </a:p>
          <a:p>
            <a:pPr marL="342900" indent="-342900">
              <a:spcAft>
                <a:spcPts val="0"/>
              </a:spcAft>
              <a:buClr>
                <a:srgbClr val="000000"/>
              </a:buClr>
              <a:buFont typeface="Arial" panose="020B0604020202020204" pitchFamily="34" charset="0"/>
              <a:buChar char="•"/>
            </a:pPr>
            <a:r>
              <a:rPr lang="en-US" dirty="0">
                <a:solidFill>
                  <a:srgbClr val="000000"/>
                </a:solidFill>
                <a:latin typeface="Arial" panose="020B0604020202020204" pitchFamily="34" charset="0"/>
                <a:cs typeface="Arial" panose="020B0604020202020204" pitchFamily="34" charset="0"/>
              </a:rPr>
              <a:t>An unfused spur run in 2.5mm</a:t>
            </a:r>
            <a:r>
              <a:rPr lang="en-US" baseline="30000" dirty="0">
                <a:solidFill>
                  <a:srgbClr val="000000"/>
                </a:solidFill>
                <a:latin typeface="Arial" panose="020B0604020202020204" pitchFamily="34" charset="0"/>
                <a:cs typeface="Arial" panose="020B0604020202020204" pitchFamily="34" charset="0"/>
              </a:rPr>
              <a:t>2</a:t>
            </a:r>
            <a:r>
              <a:rPr lang="en-US" dirty="0">
                <a:solidFill>
                  <a:srgbClr val="000000"/>
                </a:solidFill>
                <a:latin typeface="Arial" panose="020B0604020202020204" pitchFamily="34" charset="0"/>
                <a:cs typeface="Arial" panose="020B0604020202020204" pitchFamily="34" charset="0"/>
              </a:rPr>
              <a:t> cable can feed one single or one twin socket</a:t>
            </a:r>
          </a:p>
          <a:p>
            <a:pPr marL="342900" indent="-342900">
              <a:spcAft>
                <a:spcPts val="0"/>
              </a:spcAft>
              <a:buClr>
                <a:srgbClr val="000000"/>
              </a:buClr>
              <a:buFont typeface="Arial" panose="020B0604020202020204" pitchFamily="34" charset="0"/>
              <a:buChar char="•"/>
            </a:pPr>
            <a:r>
              <a:rPr lang="en-US" dirty="0">
                <a:solidFill>
                  <a:srgbClr val="000000"/>
                </a:solidFill>
                <a:latin typeface="Arial" panose="020B0604020202020204" pitchFamily="34" charset="0"/>
                <a:cs typeface="Arial" panose="020B0604020202020204" pitchFamily="34" charset="0"/>
              </a:rPr>
              <a:t>A fused spur can supply any number of sockets and can be wired in 1.5mm</a:t>
            </a:r>
            <a:r>
              <a:rPr lang="en-US" baseline="30000" dirty="0">
                <a:solidFill>
                  <a:srgbClr val="000000"/>
                </a:solidFill>
                <a:latin typeface="Arial" panose="020B0604020202020204" pitchFamily="34" charset="0"/>
                <a:cs typeface="Arial" panose="020B0604020202020204" pitchFamily="34" charset="0"/>
              </a:rPr>
              <a:t>2</a:t>
            </a:r>
            <a:r>
              <a:rPr lang="en-US" dirty="0">
                <a:solidFill>
                  <a:srgbClr val="000000"/>
                </a:solidFill>
                <a:latin typeface="Arial" panose="020B0604020202020204" pitchFamily="34" charset="0"/>
                <a:cs typeface="Arial" panose="020B0604020202020204" pitchFamily="34" charset="0"/>
              </a:rPr>
              <a:t> cable.</a:t>
            </a:r>
            <a:endParaRPr lang="en-US" dirty="0">
              <a:solidFill>
                <a:srgbClr val="000000"/>
              </a:solidFill>
              <a:cs typeface="Arial"/>
            </a:endParaRPr>
          </a:p>
          <a:p>
            <a:pPr>
              <a:spcBef>
                <a:spcPts val="798"/>
              </a:spcBef>
            </a:pPr>
            <a:r>
              <a:rPr lang="en-US" b="1" dirty="0">
                <a:cs typeface="Arial"/>
              </a:rPr>
              <a:t>20A radial circuit:</a:t>
            </a:r>
          </a:p>
          <a:p>
            <a:pPr marL="342900" indent="-342900">
              <a:spcAft>
                <a:spcPts val="0"/>
              </a:spcAft>
              <a:buClr>
                <a:srgbClr val="000000"/>
              </a:buClr>
              <a:buFont typeface="Arial" panose="020B0604020202020204" pitchFamily="34" charset="0"/>
              <a:buChar char="•"/>
            </a:pPr>
            <a:r>
              <a:rPr lang="en-US" dirty="0">
                <a:solidFill>
                  <a:srgbClr val="000000"/>
                </a:solidFill>
                <a:ea typeface="ＭＳ Ｐゴシック"/>
                <a:cs typeface="Arial"/>
              </a:rPr>
              <a:t>Historically, the circuit is limited to serving 50m</a:t>
            </a:r>
            <a:r>
              <a:rPr lang="en-US" baseline="30000" dirty="0">
                <a:solidFill>
                  <a:srgbClr val="000000"/>
                </a:solidFill>
                <a:ea typeface="ＭＳ Ｐゴシック"/>
                <a:cs typeface="Arial"/>
              </a:rPr>
              <a:t>2</a:t>
            </a:r>
            <a:endParaRPr lang="en-US" dirty="0">
              <a:solidFill>
                <a:srgbClr val="000000"/>
              </a:solidFill>
              <a:ea typeface="ＭＳ Ｐゴシック"/>
              <a:cs typeface="Arial"/>
            </a:endParaRPr>
          </a:p>
          <a:p>
            <a:pPr marL="342900" indent="-342900">
              <a:spcAft>
                <a:spcPts val="0"/>
              </a:spcAft>
              <a:buClr>
                <a:srgbClr val="000000"/>
              </a:buClr>
              <a:buFont typeface="Arial" panose="020B0604020202020204" pitchFamily="34" charset="0"/>
              <a:buChar char="•"/>
            </a:pPr>
            <a:r>
              <a:rPr lang="en-US" dirty="0">
                <a:solidFill>
                  <a:srgbClr val="000000"/>
                </a:solidFill>
                <a:ea typeface="ＭＳ Ｐゴシック"/>
                <a:cs typeface="Arial"/>
              </a:rPr>
              <a:t>The live conductors on the circuit must be at least 2.5mm</a:t>
            </a:r>
            <a:r>
              <a:rPr lang="en-US" baseline="30000" dirty="0">
                <a:solidFill>
                  <a:srgbClr val="000000"/>
                </a:solidFill>
                <a:ea typeface="ＭＳ Ｐゴシック"/>
                <a:cs typeface="Arial"/>
              </a:rPr>
              <a:t>2</a:t>
            </a:r>
            <a:r>
              <a:rPr lang="en-US" dirty="0">
                <a:solidFill>
                  <a:srgbClr val="000000"/>
                </a:solidFill>
                <a:ea typeface="ＭＳ Ｐゴシック"/>
                <a:cs typeface="Arial"/>
              </a:rPr>
              <a:t> </a:t>
            </a:r>
          </a:p>
          <a:p>
            <a:pPr marL="342900" indent="-342900">
              <a:spcAft>
                <a:spcPts val="0"/>
              </a:spcAft>
              <a:buClr>
                <a:srgbClr val="000000"/>
              </a:buClr>
              <a:buFont typeface="Arial" panose="020B0604020202020204" pitchFamily="34" charset="0"/>
              <a:buChar char="•"/>
            </a:pPr>
            <a:r>
              <a:rPr lang="en-US" dirty="0">
                <a:solidFill>
                  <a:srgbClr val="000000"/>
                </a:solidFill>
                <a:ea typeface="ＭＳ Ｐゴシック"/>
                <a:cs typeface="Arial"/>
              </a:rPr>
              <a:t>See Appendix 15 BS 7671 for details.</a:t>
            </a:r>
          </a:p>
          <a:p>
            <a:endParaRPr lang="en-US" dirty="0">
              <a:solidFill>
                <a:srgbClr val="000000"/>
              </a:solidFill>
              <a:cs typeface="Arial"/>
            </a:endParaRPr>
          </a:p>
          <a:p>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endParaRPr lang="en-GB" dirty="0"/>
          </a:p>
          <a:p>
            <a:endParaRPr lang="en-GB" dirty="0"/>
          </a:p>
          <a:p>
            <a:endParaRPr lang="en-GB" dirty="0"/>
          </a:p>
        </p:txBody>
      </p:sp>
    </p:spTree>
    <p:extLst>
      <p:ext uri="{BB962C8B-B14F-4D97-AF65-F5344CB8AC3E}">
        <p14:creationId xmlns:p14="http://schemas.microsoft.com/office/powerpoint/2010/main" val="30230292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B261C-8D8B-2B0C-3982-6EA7E2B107B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700B7FD-CAC0-DF0E-B7A2-2A049480C10D}"/>
              </a:ext>
            </a:extLst>
          </p:cNvPr>
          <p:cNvSpPr>
            <a:spLocks noGrp="1"/>
          </p:cNvSpPr>
          <p:nvPr>
            <p:ph type="title"/>
          </p:nvPr>
        </p:nvSpPr>
        <p:spPr>
          <a:xfrm>
            <a:off x="252000" y="959222"/>
            <a:ext cx="11628452" cy="646331"/>
          </a:xfrm>
        </p:spPr>
        <p:txBody>
          <a:bodyPr/>
          <a:lstStyle/>
          <a:p>
            <a:r>
              <a:rPr lang="en-GB"/>
              <a:t>Co-ordination continued</a:t>
            </a:r>
          </a:p>
        </p:txBody>
      </p:sp>
      <p:sp>
        <p:nvSpPr>
          <p:cNvPr id="6" name="Content Placeholder 5">
            <a:extLst>
              <a:ext uri="{FF2B5EF4-FFF2-40B4-BE49-F238E27FC236}">
                <a16:creationId xmlns:a16="http://schemas.microsoft.com/office/drawing/2014/main" id="{95E07705-2006-0A06-91BD-C3B5C0F329C5}"/>
              </a:ext>
            </a:extLst>
          </p:cNvPr>
          <p:cNvSpPr>
            <a:spLocks noGrp="1"/>
          </p:cNvSpPr>
          <p:nvPr>
            <p:ph sz="quarter" idx="10"/>
          </p:nvPr>
        </p:nvSpPr>
        <p:spPr>
          <a:xfrm>
            <a:off x="360000" y="1800000"/>
            <a:ext cx="11778660" cy="4140000"/>
          </a:xfrm>
        </p:spPr>
        <p:txBody>
          <a:bodyPr/>
          <a:lstStyle/>
          <a:p>
            <a:pPr>
              <a:spcBef>
                <a:spcPts val="798"/>
              </a:spcBef>
            </a:pPr>
            <a:r>
              <a:rPr lang="en-US" dirty="0">
                <a:cs typeface="Arial"/>
              </a:rPr>
              <a:t>30A/32A Ring final circuits:</a:t>
            </a:r>
          </a:p>
          <a:p>
            <a:pPr marL="342900" indent="-342900">
              <a:spcBef>
                <a:spcPts val="532"/>
              </a:spcBef>
              <a:spcAft>
                <a:spcPts val="0"/>
              </a:spcAft>
              <a:buClr>
                <a:schemeClr val="accent2"/>
              </a:buClr>
              <a:buFont typeface="Arial" panose="020B0604020202020204" pitchFamily="34" charset="0"/>
              <a:buChar char="•"/>
            </a:pPr>
            <a:r>
              <a:rPr lang="en-US" dirty="0">
                <a:solidFill>
                  <a:srgbClr val="000000"/>
                </a:solidFill>
                <a:cs typeface="Arial"/>
              </a:rPr>
              <a:t>Historically, the circuit is limited to serving 100m</a:t>
            </a:r>
            <a:r>
              <a:rPr lang="en-US" baseline="30000" dirty="0">
                <a:solidFill>
                  <a:srgbClr val="000000"/>
                </a:solidFill>
                <a:cs typeface="Arial"/>
              </a:rPr>
              <a:t>2</a:t>
            </a:r>
          </a:p>
          <a:p>
            <a:pPr marL="342900" indent="-342900">
              <a:spcBef>
                <a:spcPts val="532"/>
              </a:spcBef>
              <a:spcAft>
                <a:spcPts val="0"/>
              </a:spcAft>
              <a:buClr>
                <a:schemeClr val="accent2"/>
              </a:buClr>
              <a:buFont typeface="Arial" panose="020B0604020202020204" pitchFamily="34" charset="0"/>
              <a:buChar char="•"/>
            </a:pPr>
            <a:r>
              <a:rPr lang="en-US" dirty="0">
                <a:solidFill>
                  <a:srgbClr val="000000"/>
                </a:solidFill>
                <a:cs typeface="Arial"/>
              </a:rPr>
              <a:t>The live conductors on the ring must be at least 2.5mm</a:t>
            </a:r>
            <a:r>
              <a:rPr lang="en-US" baseline="30000" dirty="0">
                <a:solidFill>
                  <a:srgbClr val="000000"/>
                </a:solidFill>
                <a:cs typeface="Arial"/>
              </a:rPr>
              <a:t>2</a:t>
            </a:r>
            <a:r>
              <a:rPr lang="en-US" dirty="0">
                <a:solidFill>
                  <a:srgbClr val="000000"/>
                </a:solidFill>
                <a:cs typeface="Arial"/>
              </a:rPr>
              <a:t> or 1.5mm</a:t>
            </a:r>
            <a:r>
              <a:rPr lang="en-US" baseline="30000" dirty="0">
                <a:solidFill>
                  <a:srgbClr val="000000"/>
                </a:solidFill>
                <a:cs typeface="Arial"/>
              </a:rPr>
              <a:t>2</a:t>
            </a:r>
            <a:r>
              <a:rPr lang="en-US" dirty="0">
                <a:solidFill>
                  <a:srgbClr val="000000"/>
                </a:solidFill>
                <a:cs typeface="Arial"/>
              </a:rPr>
              <a:t> for MI cable</a:t>
            </a:r>
          </a:p>
          <a:p>
            <a:pPr marL="342900" indent="-342900">
              <a:spcBef>
                <a:spcPts val="532"/>
              </a:spcBef>
              <a:spcAft>
                <a:spcPts val="0"/>
              </a:spcAft>
              <a:buClr>
                <a:schemeClr val="accent2"/>
              </a:buClr>
              <a:buFont typeface="Arial" panose="020B0604020202020204" pitchFamily="34" charset="0"/>
              <a:buChar char="•"/>
            </a:pPr>
            <a:r>
              <a:rPr lang="en-US" dirty="0">
                <a:solidFill>
                  <a:srgbClr val="000000"/>
                </a:solidFill>
                <a:cs typeface="Arial"/>
              </a:rPr>
              <a:t>The protective device, fuse or MCB protecting the circuit must be rated at 30A or 32A</a:t>
            </a:r>
          </a:p>
          <a:p>
            <a:pPr marL="342900" indent="-342900">
              <a:spcBef>
                <a:spcPts val="532"/>
              </a:spcBef>
              <a:spcAft>
                <a:spcPts val="0"/>
              </a:spcAft>
              <a:buClr>
                <a:schemeClr val="accent2"/>
              </a:buClr>
              <a:buFont typeface="Arial" panose="020B0604020202020204" pitchFamily="34" charset="0"/>
              <a:buChar char="•"/>
            </a:pPr>
            <a:r>
              <a:rPr lang="en-US" dirty="0">
                <a:solidFill>
                  <a:srgbClr val="000000"/>
                </a:solidFill>
                <a:cs typeface="Arial"/>
              </a:rPr>
              <a:t>Non-fused spurs must have live conductors of 2.5mm</a:t>
            </a:r>
            <a:r>
              <a:rPr lang="en-US" baseline="30000" dirty="0">
                <a:solidFill>
                  <a:srgbClr val="000000"/>
                </a:solidFill>
                <a:cs typeface="Arial"/>
              </a:rPr>
              <a:t>2</a:t>
            </a:r>
            <a:endParaRPr lang="en-US" dirty="0">
              <a:solidFill>
                <a:srgbClr val="000000"/>
              </a:solidFill>
              <a:cs typeface="Arial"/>
            </a:endParaRPr>
          </a:p>
          <a:p>
            <a:pPr marL="342900" indent="-342900">
              <a:spcBef>
                <a:spcPts val="532"/>
              </a:spcBef>
              <a:spcAft>
                <a:spcPts val="0"/>
              </a:spcAft>
              <a:buClr>
                <a:schemeClr val="accent2"/>
              </a:buClr>
              <a:buFont typeface="Arial" panose="020B0604020202020204" pitchFamily="34" charset="0"/>
              <a:buChar char="•"/>
            </a:pPr>
            <a:r>
              <a:rPr lang="en-US" dirty="0">
                <a:solidFill>
                  <a:srgbClr val="000000"/>
                </a:solidFill>
                <a:cs typeface="Arial"/>
              </a:rPr>
              <a:t>A non-fused spur can feed one single or one twin socket only. An unlimited number of sockets may be fed from fused spurs</a:t>
            </a:r>
          </a:p>
          <a:p>
            <a:pPr marL="342900" indent="-342900">
              <a:spcBef>
                <a:spcPts val="532"/>
              </a:spcBef>
              <a:spcAft>
                <a:spcPts val="0"/>
              </a:spcAft>
              <a:buClr>
                <a:schemeClr val="accent2"/>
              </a:buClr>
              <a:buFont typeface="Arial" panose="020B0604020202020204" pitchFamily="34" charset="0"/>
              <a:buChar char="•"/>
            </a:pPr>
            <a:r>
              <a:rPr lang="en-US" dirty="0">
                <a:solidFill>
                  <a:srgbClr val="000000"/>
                </a:solidFill>
                <a:cs typeface="Arial"/>
              </a:rPr>
              <a:t>Appendix 15 of BS 7671 has details.</a:t>
            </a:r>
          </a:p>
          <a:p>
            <a:endParaRPr lang="en-US" dirty="0">
              <a:solidFill>
                <a:srgbClr val="000000"/>
              </a:solidFill>
              <a:cs typeface="Arial"/>
            </a:endParaRPr>
          </a:p>
          <a:p>
            <a:endParaRPr lang="en-US" dirty="0">
              <a:solidFill>
                <a:srgbClr val="000000"/>
              </a:solidFill>
              <a:latin typeface="Arial" panose="020B0604020202020204" pitchFamily="34" charset="0"/>
              <a:cs typeface="Arial" panose="020B0604020202020204" pitchFamily="34" charset="0"/>
            </a:endParaRPr>
          </a:p>
          <a:p>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endParaRPr lang="en-GB" dirty="0"/>
          </a:p>
          <a:p>
            <a:endParaRPr lang="en-GB" dirty="0"/>
          </a:p>
          <a:p>
            <a:r>
              <a:rPr lang="en-GB" dirty="0"/>
              <a:t>C</a:t>
            </a:r>
          </a:p>
        </p:txBody>
      </p:sp>
    </p:spTree>
    <p:extLst>
      <p:ext uri="{BB962C8B-B14F-4D97-AF65-F5344CB8AC3E}">
        <p14:creationId xmlns:p14="http://schemas.microsoft.com/office/powerpoint/2010/main" val="944710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p:txBody>
          <a:bodyPr/>
          <a:lstStyle/>
          <a:p>
            <a:pPr algn="l"/>
            <a:r>
              <a:rPr lang="en-GB" dirty="0">
                <a:latin typeface="Arial"/>
                <a:cs typeface="Arial"/>
              </a:rPr>
              <a:t>By the end of this session, y</a:t>
            </a:r>
            <a:r>
              <a:rPr lang="en-GB" b="0" i="0" dirty="0">
                <a:effectLst/>
                <a:latin typeface="Arial"/>
                <a:cs typeface="Arial"/>
              </a:rPr>
              <a:t>ou should be able to:</a:t>
            </a:r>
          </a:p>
          <a:p>
            <a:pPr marL="342900" indent="-342900" algn="l">
              <a:buClr>
                <a:srgbClr val="000000"/>
              </a:buClr>
              <a:buFont typeface="Arial" panose="020B0604020202020204" pitchFamily="34" charset="0"/>
              <a:buChar char="•"/>
            </a:pPr>
            <a:r>
              <a:rPr lang="en-GB" b="1" dirty="0">
                <a:latin typeface="Arial"/>
                <a:cs typeface="Arial"/>
              </a:rPr>
              <a:t>Explain </a:t>
            </a:r>
            <a:r>
              <a:rPr lang="en-GB" dirty="0">
                <a:latin typeface="Arial"/>
                <a:cs typeface="Arial"/>
              </a:rPr>
              <a:t>the difference between basic protection and fault protection</a:t>
            </a:r>
          </a:p>
          <a:p>
            <a:pPr marL="342900" indent="-342900" algn="l">
              <a:buClr>
                <a:srgbClr val="000000"/>
              </a:buClr>
              <a:buFont typeface="Arial" panose="020B0604020202020204" pitchFamily="34" charset="0"/>
              <a:buChar char="•"/>
            </a:pPr>
            <a:r>
              <a:rPr lang="en-GB" b="1" dirty="0">
                <a:latin typeface="Arial"/>
                <a:cs typeface="Arial"/>
              </a:rPr>
              <a:t>Select </a:t>
            </a:r>
            <a:r>
              <a:rPr lang="en-GB" dirty="0">
                <a:latin typeface="Arial"/>
                <a:cs typeface="Arial"/>
              </a:rPr>
              <a:t>overcurrent protective devices with adequate breaking capacity and basic coordination/selectivity</a:t>
            </a:r>
          </a:p>
          <a:p>
            <a:pPr marL="342900" indent="-342900" algn="l">
              <a:buClr>
                <a:srgbClr val="000000"/>
              </a:buClr>
              <a:buFont typeface="Arial" panose="020B0604020202020204" pitchFamily="34" charset="0"/>
              <a:buChar char="•"/>
            </a:pPr>
            <a:r>
              <a:rPr lang="en-GB" b="1" dirty="0">
                <a:latin typeface="Arial"/>
                <a:ea typeface="ＭＳ Ｐゴシック"/>
                <a:cs typeface="Arial"/>
              </a:rPr>
              <a:t>Address </a:t>
            </a:r>
            <a:r>
              <a:rPr lang="en-GB" dirty="0">
                <a:latin typeface="Arial"/>
                <a:ea typeface="ＭＳ Ｐゴシック"/>
                <a:cs typeface="Arial"/>
              </a:rPr>
              <a:t>risks from thermal effects (fire/overheating) and voltage disturbances</a:t>
            </a:r>
            <a:endParaRPr lang="en-GB" dirty="0">
              <a:ea typeface="ＭＳ Ｐゴシック"/>
            </a:endParaRPr>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DD344D-C0FD-EE51-6C5A-B50BA7679D2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E34075C-7739-26C8-04EF-FBDF2135AFA7}"/>
              </a:ext>
            </a:extLst>
          </p:cNvPr>
          <p:cNvSpPr>
            <a:spLocks noGrp="1"/>
          </p:cNvSpPr>
          <p:nvPr>
            <p:ph type="title"/>
          </p:nvPr>
        </p:nvSpPr>
        <p:spPr>
          <a:xfrm>
            <a:off x="252000" y="959222"/>
            <a:ext cx="11628452" cy="646331"/>
          </a:xfrm>
        </p:spPr>
        <p:txBody>
          <a:bodyPr/>
          <a:lstStyle/>
          <a:p>
            <a:r>
              <a:rPr lang="en-GB"/>
              <a:t>433.2: Position of devices for overload protection</a:t>
            </a:r>
          </a:p>
        </p:txBody>
      </p:sp>
      <p:sp>
        <p:nvSpPr>
          <p:cNvPr id="6" name="Content Placeholder 5">
            <a:extLst>
              <a:ext uri="{FF2B5EF4-FFF2-40B4-BE49-F238E27FC236}">
                <a16:creationId xmlns:a16="http://schemas.microsoft.com/office/drawing/2014/main" id="{982F6FC0-CF80-497B-B304-47A7C411CDAF}"/>
              </a:ext>
            </a:extLst>
          </p:cNvPr>
          <p:cNvSpPr>
            <a:spLocks noGrp="1"/>
          </p:cNvSpPr>
          <p:nvPr>
            <p:ph sz="quarter" idx="10"/>
          </p:nvPr>
        </p:nvSpPr>
        <p:spPr>
          <a:xfrm>
            <a:off x="360000" y="1800000"/>
            <a:ext cx="11628452" cy="4140000"/>
          </a:xfrm>
        </p:spPr>
        <p:txBody>
          <a:bodyPr/>
          <a:lstStyle/>
          <a:p>
            <a:pPr>
              <a:spcBef>
                <a:spcPts val="798"/>
              </a:spcBef>
            </a:pPr>
            <a:r>
              <a:rPr lang="en-US" b="1" dirty="0">
                <a:latin typeface="Arial" panose="020B0604020202020204" pitchFamily="34" charset="0"/>
                <a:cs typeface="Arial" panose="020B0604020202020204" pitchFamily="34" charset="0"/>
              </a:rPr>
              <a:t>433.2.1</a:t>
            </a:r>
            <a:r>
              <a:rPr lang="en-US" dirty="0">
                <a:solidFill>
                  <a:srgbClr val="000000"/>
                </a:solidFill>
                <a:latin typeface="Arial" panose="020B0604020202020204" pitchFamily="34" charset="0"/>
                <a:cs typeface="Arial" panose="020B0604020202020204" pitchFamily="34" charset="0"/>
              </a:rPr>
              <a:t> A device for protection against overload shall be installed at the point where a reduction occurs in the value of the current-carrying capacity of the conductors of the installation. This may be due to a change in cross-sectional area, method of installation, type of cable or conductor or environmental conditions.</a:t>
            </a:r>
          </a:p>
          <a:p>
            <a:pPr>
              <a:spcBef>
                <a:spcPts val="798"/>
              </a:spcBef>
            </a:pPr>
            <a:r>
              <a:rPr lang="en-US" b="1" dirty="0">
                <a:latin typeface="Arial" panose="020B0604020202020204" pitchFamily="34" charset="0"/>
                <a:cs typeface="Arial" panose="020B0604020202020204" pitchFamily="34" charset="0"/>
              </a:rPr>
              <a:t>433.2.2 </a:t>
            </a:r>
            <a:r>
              <a:rPr lang="en-US" dirty="0">
                <a:solidFill>
                  <a:srgbClr val="000000"/>
                </a:solidFill>
                <a:latin typeface="Arial" panose="020B0604020202020204" pitchFamily="34" charset="0"/>
                <a:cs typeface="Arial" panose="020B0604020202020204" pitchFamily="34" charset="0"/>
              </a:rPr>
              <a:t>The protective device may be placed in the cable run provided it is protected against fault currents and short circuit currents. Between the reduction and the protective device must be not more than 3m, installed to </a:t>
            </a:r>
            <a:r>
              <a:rPr lang="en-US" dirty="0" err="1">
                <a:solidFill>
                  <a:srgbClr val="000000"/>
                </a:solidFill>
                <a:latin typeface="Arial" panose="020B0604020202020204" pitchFamily="34" charset="0"/>
                <a:cs typeface="Arial" panose="020B0604020202020204" pitchFamily="34" charset="0"/>
              </a:rPr>
              <a:t>minimise</a:t>
            </a:r>
            <a:r>
              <a:rPr lang="en-US" dirty="0">
                <a:solidFill>
                  <a:srgbClr val="000000"/>
                </a:solidFill>
                <a:latin typeface="Arial" panose="020B0604020202020204" pitchFamily="34" charset="0"/>
                <a:cs typeface="Arial" panose="020B0604020202020204" pitchFamily="34" charset="0"/>
              </a:rPr>
              <a:t> the risk of faults, and erected to </a:t>
            </a:r>
            <a:r>
              <a:rPr lang="en-US" dirty="0" err="1">
                <a:solidFill>
                  <a:srgbClr val="000000"/>
                </a:solidFill>
                <a:latin typeface="Arial" panose="020B0604020202020204" pitchFamily="34" charset="0"/>
                <a:cs typeface="Arial" panose="020B0604020202020204" pitchFamily="34" charset="0"/>
              </a:rPr>
              <a:t>minimise</a:t>
            </a:r>
            <a:r>
              <a:rPr lang="en-US" dirty="0">
                <a:solidFill>
                  <a:srgbClr val="000000"/>
                </a:solidFill>
                <a:latin typeface="Arial" panose="020B0604020202020204" pitchFamily="34" charset="0"/>
                <a:cs typeface="Arial" panose="020B0604020202020204" pitchFamily="34" charset="0"/>
              </a:rPr>
              <a:t> the risk of fire and danger.</a:t>
            </a:r>
          </a:p>
          <a:p>
            <a:endParaRPr lang="en-US" dirty="0">
              <a:solidFill>
                <a:srgbClr val="000000"/>
              </a:solidFill>
              <a:cs typeface="Arial"/>
            </a:endParaRPr>
          </a:p>
          <a:p>
            <a:endParaRPr lang="en-US" dirty="0">
              <a:solidFill>
                <a:srgbClr val="000000"/>
              </a:solidFill>
              <a:latin typeface="Arial" panose="020B0604020202020204" pitchFamily="34" charset="0"/>
              <a:cs typeface="Arial" panose="020B0604020202020204" pitchFamily="34" charset="0"/>
            </a:endParaRPr>
          </a:p>
          <a:p>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endParaRPr lang="en-GB" dirty="0"/>
          </a:p>
          <a:p>
            <a:endParaRPr lang="en-GB" dirty="0"/>
          </a:p>
          <a:p>
            <a:endParaRPr lang="en-GB" dirty="0"/>
          </a:p>
        </p:txBody>
      </p:sp>
    </p:spTree>
    <p:extLst>
      <p:ext uri="{BB962C8B-B14F-4D97-AF65-F5344CB8AC3E}">
        <p14:creationId xmlns:p14="http://schemas.microsoft.com/office/powerpoint/2010/main" val="8210012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3FFBC-B7AE-0B31-AD8A-6819D8E591F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AE4A7F5-C374-35EC-C489-3D618F82FDE1}"/>
              </a:ext>
            </a:extLst>
          </p:cNvPr>
          <p:cNvSpPr>
            <a:spLocks noGrp="1"/>
          </p:cNvSpPr>
          <p:nvPr>
            <p:ph type="title"/>
          </p:nvPr>
        </p:nvSpPr>
        <p:spPr>
          <a:xfrm>
            <a:off x="252000" y="959222"/>
            <a:ext cx="11628452" cy="646331"/>
          </a:xfrm>
        </p:spPr>
        <p:txBody>
          <a:bodyPr/>
          <a:lstStyle/>
          <a:p>
            <a:r>
              <a:rPr lang="en-GB"/>
              <a:t>434.1: Determination of prospective fault current</a:t>
            </a:r>
          </a:p>
        </p:txBody>
      </p:sp>
      <p:sp>
        <p:nvSpPr>
          <p:cNvPr id="6" name="Content Placeholder 5">
            <a:extLst>
              <a:ext uri="{FF2B5EF4-FFF2-40B4-BE49-F238E27FC236}">
                <a16:creationId xmlns:a16="http://schemas.microsoft.com/office/drawing/2014/main" id="{42D363DF-5803-234D-7639-F7EAA2614A9A}"/>
              </a:ext>
            </a:extLst>
          </p:cNvPr>
          <p:cNvSpPr>
            <a:spLocks noGrp="1"/>
          </p:cNvSpPr>
          <p:nvPr>
            <p:ph sz="quarter" idx="10"/>
          </p:nvPr>
        </p:nvSpPr>
        <p:spPr>
          <a:xfrm>
            <a:off x="360000" y="1800000"/>
            <a:ext cx="11778660" cy="4140000"/>
          </a:xfrm>
        </p:spPr>
        <p:txBody>
          <a:bodyPr/>
          <a:lstStyle/>
          <a:p>
            <a:pPr>
              <a:spcBef>
                <a:spcPts val="798"/>
              </a:spcBef>
            </a:pPr>
            <a:r>
              <a:rPr lang="en-US">
                <a:solidFill>
                  <a:srgbClr val="000000"/>
                </a:solidFill>
                <a:latin typeface="Arial" panose="020B0604020202020204" pitchFamily="34" charset="0"/>
                <a:cs typeface="Arial" panose="020B0604020202020204" pitchFamily="34" charset="0"/>
              </a:rPr>
              <a:t>The prospective fault current shall be determined at every relevant point of the installation. This shall be done by calculation, measurement or enquiry.</a:t>
            </a:r>
          </a:p>
          <a:p>
            <a:pPr>
              <a:spcBef>
                <a:spcPts val="798"/>
              </a:spcBef>
            </a:pPr>
            <a:r>
              <a:rPr lang="en-US">
                <a:solidFill>
                  <a:srgbClr val="000000"/>
                </a:solidFill>
                <a:latin typeface="Arial" panose="020B0604020202020204" pitchFamily="34" charset="0"/>
                <a:cs typeface="Arial" panose="020B0604020202020204" pitchFamily="34" charset="0"/>
              </a:rPr>
              <a:t>The rated short circuit capacity of the OCPD must not be less than the prospective fault current at the point where it is installed.</a:t>
            </a:r>
          </a:p>
          <a:p>
            <a:pPr>
              <a:spcBef>
                <a:spcPts val="798"/>
              </a:spcBef>
            </a:pPr>
            <a:r>
              <a:rPr lang="en-US">
                <a:solidFill>
                  <a:srgbClr val="000000"/>
                </a:solidFill>
                <a:latin typeface="Arial" panose="020B0604020202020204" pitchFamily="34" charset="0"/>
                <a:cs typeface="Arial" panose="020B0604020202020204" pitchFamily="34" charset="0"/>
              </a:rPr>
              <a:t>The general characteristics of the supply are referenced in regulation 313.1 with the added note that the distributor can provide this information including the prospective short circuit current at the origin.</a:t>
            </a:r>
          </a:p>
          <a:p>
            <a:pPr>
              <a:spcBef>
                <a:spcPts val="798"/>
              </a:spcBef>
            </a:pPr>
            <a:endParaRPr lang="en-US">
              <a:solidFill>
                <a:srgbClr val="000000"/>
              </a:solidFill>
              <a:latin typeface="Arial" panose="020B0604020202020204" pitchFamily="34" charset="0"/>
              <a:cs typeface="Arial" panose="020B0604020202020204" pitchFamily="34" charset="0"/>
            </a:endParaRPr>
          </a:p>
          <a:p>
            <a:endParaRPr lang="en-US">
              <a:solidFill>
                <a:srgbClr val="000000"/>
              </a:solidFill>
              <a:latin typeface="Arial" panose="020B0604020202020204" pitchFamily="34" charset="0"/>
              <a:cs typeface="Arial" panose="020B0604020202020204" pitchFamily="34" charset="0"/>
            </a:endParaRPr>
          </a:p>
          <a:p>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endParaRPr lang="en-GB"/>
          </a:p>
          <a:p>
            <a:endParaRPr lang="en-GB"/>
          </a:p>
          <a:p>
            <a:endParaRPr lang="en-GB"/>
          </a:p>
        </p:txBody>
      </p:sp>
    </p:spTree>
    <p:extLst>
      <p:ext uri="{BB962C8B-B14F-4D97-AF65-F5344CB8AC3E}">
        <p14:creationId xmlns:p14="http://schemas.microsoft.com/office/powerpoint/2010/main" val="18299956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FEEB4-F22F-BDC9-9CCA-7939B1FE38F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9D2C64B-C015-32F0-C576-D4661983D019}"/>
              </a:ext>
            </a:extLst>
          </p:cNvPr>
          <p:cNvSpPr>
            <a:spLocks noGrp="1"/>
          </p:cNvSpPr>
          <p:nvPr>
            <p:ph type="title"/>
          </p:nvPr>
        </p:nvSpPr>
        <p:spPr>
          <a:xfrm>
            <a:off x="252000" y="959222"/>
            <a:ext cx="11628452" cy="646331"/>
          </a:xfrm>
        </p:spPr>
        <p:txBody>
          <a:bodyPr/>
          <a:lstStyle/>
          <a:p>
            <a:r>
              <a:rPr lang="en-GB"/>
              <a:t>Chapter 44</a:t>
            </a:r>
          </a:p>
        </p:txBody>
      </p:sp>
      <p:sp>
        <p:nvSpPr>
          <p:cNvPr id="6" name="Content Placeholder 5">
            <a:extLst>
              <a:ext uri="{FF2B5EF4-FFF2-40B4-BE49-F238E27FC236}">
                <a16:creationId xmlns:a16="http://schemas.microsoft.com/office/drawing/2014/main" id="{595BB96D-7478-E296-7BE2-FD3FF1238086}"/>
              </a:ext>
            </a:extLst>
          </p:cNvPr>
          <p:cNvSpPr>
            <a:spLocks noGrp="1"/>
          </p:cNvSpPr>
          <p:nvPr>
            <p:ph sz="quarter" idx="10"/>
          </p:nvPr>
        </p:nvSpPr>
        <p:spPr>
          <a:xfrm>
            <a:off x="360000" y="1800000"/>
            <a:ext cx="11778660" cy="4140000"/>
          </a:xfrm>
        </p:spPr>
        <p:txBody>
          <a:bodyPr/>
          <a:lstStyle/>
          <a:p>
            <a:r>
              <a:rPr lang="en-GB"/>
              <a:t>Protections against voltage disturbances and electromagnetic disturbances: </a:t>
            </a:r>
            <a:r>
              <a:rPr lang="en-US">
                <a:latin typeface="Arial" panose="020B0604020202020204" pitchFamily="34" charset="0"/>
                <a:cs typeface="Arial" panose="020B0604020202020204" pitchFamily="34" charset="0"/>
              </a:rPr>
              <a:t>What are ‘voltage disturbances’?</a:t>
            </a:r>
          </a:p>
          <a:p>
            <a:r>
              <a:rPr lang="en-US">
                <a:latin typeface="Arial" panose="020B0604020202020204" pitchFamily="34" charset="0"/>
                <a:cs typeface="Arial" panose="020B0604020202020204" pitchFamily="34" charset="0"/>
              </a:rPr>
              <a:t>The regulations are concerned with protection against four forms of voltage and electromagnetic disturbances:</a:t>
            </a:r>
          </a:p>
          <a:p>
            <a:pPr marL="456023" indent="-456023">
              <a:buClr>
                <a:srgbClr val="000000"/>
              </a:buClr>
              <a:buFont typeface="+mj-lt"/>
              <a:buAutoNum type="arabicPeriod"/>
            </a:pPr>
            <a:r>
              <a:rPr lang="en-US">
                <a:latin typeface="Arial" panose="020B0604020202020204" pitchFamily="34" charset="0"/>
                <a:cs typeface="Arial" panose="020B0604020202020204" pitchFamily="34" charset="0"/>
              </a:rPr>
              <a:t>temporary over-voltages due to faults (Section 442)</a:t>
            </a:r>
          </a:p>
          <a:p>
            <a:pPr marL="456023" indent="-456023">
              <a:buClr>
                <a:srgbClr val="000000"/>
              </a:buClr>
              <a:buFont typeface="+mj-lt"/>
              <a:buAutoNum type="arabicPeriod"/>
            </a:pPr>
            <a:r>
              <a:rPr lang="en-US">
                <a:latin typeface="Arial" panose="020B0604020202020204" pitchFamily="34" charset="0"/>
                <a:cs typeface="Arial" panose="020B0604020202020204" pitchFamily="34" charset="0"/>
              </a:rPr>
              <a:t>Over-voltages caused by atmospheric or switching effects (Section 443)</a:t>
            </a:r>
          </a:p>
          <a:p>
            <a:pPr marL="456023" indent="-456023">
              <a:buClr>
                <a:srgbClr val="000000"/>
              </a:buClr>
              <a:buFont typeface="+mj-lt"/>
              <a:buAutoNum type="arabicPeriod"/>
            </a:pPr>
            <a:r>
              <a:rPr lang="en-US">
                <a:latin typeface="Arial" panose="020B0604020202020204" pitchFamily="34" charset="0"/>
                <a:cs typeface="Arial" panose="020B0604020202020204" pitchFamily="34" charset="0"/>
              </a:rPr>
              <a:t>electromagnetic disturbances (Section 444)</a:t>
            </a:r>
          </a:p>
          <a:p>
            <a:pPr marL="456023" indent="-456023">
              <a:buClr>
                <a:srgbClr val="000000"/>
              </a:buClr>
              <a:buFont typeface="+mj-lt"/>
              <a:buAutoNum type="arabicPeriod"/>
            </a:pPr>
            <a:r>
              <a:rPr lang="en-US">
                <a:latin typeface="Arial" panose="020B0604020202020204" pitchFamily="34" charset="0"/>
                <a:cs typeface="Arial" panose="020B0604020202020204" pitchFamily="34" charset="0"/>
              </a:rPr>
              <a:t>Under-voltages (Section 445).</a:t>
            </a:r>
          </a:p>
          <a:p>
            <a:endParaRPr lang="en-US">
              <a:solidFill>
                <a:srgbClr val="000000"/>
              </a:solidFill>
              <a:cs typeface="Arial"/>
            </a:endParaRPr>
          </a:p>
          <a:p>
            <a:endParaRPr lang="en-US">
              <a:solidFill>
                <a:srgbClr val="000000"/>
              </a:solidFill>
              <a:latin typeface="Arial" panose="020B0604020202020204" pitchFamily="34" charset="0"/>
              <a:cs typeface="Arial" panose="020B0604020202020204" pitchFamily="34" charset="0"/>
            </a:endParaRPr>
          </a:p>
          <a:p>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endParaRPr lang="en-GB"/>
          </a:p>
          <a:p>
            <a:endParaRPr lang="en-GB"/>
          </a:p>
          <a:p>
            <a:endParaRPr lang="en-GB"/>
          </a:p>
        </p:txBody>
      </p:sp>
    </p:spTree>
    <p:extLst>
      <p:ext uri="{BB962C8B-B14F-4D97-AF65-F5344CB8AC3E}">
        <p14:creationId xmlns:p14="http://schemas.microsoft.com/office/powerpoint/2010/main" val="8185325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56B83F-FE71-8B78-9D1B-C7D63D628C6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316B565-81AE-B612-9C89-DC960954C907}"/>
              </a:ext>
            </a:extLst>
          </p:cNvPr>
          <p:cNvSpPr>
            <a:spLocks noGrp="1"/>
          </p:cNvSpPr>
          <p:nvPr>
            <p:ph type="title"/>
          </p:nvPr>
        </p:nvSpPr>
        <p:spPr>
          <a:xfrm>
            <a:off x="252000" y="959222"/>
            <a:ext cx="11628452" cy="646331"/>
          </a:xfrm>
        </p:spPr>
        <p:txBody>
          <a:bodyPr/>
          <a:lstStyle/>
          <a:p>
            <a:r>
              <a:rPr lang="en-GB"/>
              <a:t>Section 443 </a:t>
            </a:r>
          </a:p>
        </p:txBody>
      </p:sp>
      <p:sp>
        <p:nvSpPr>
          <p:cNvPr id="6" name="Content Placeholder 5">
            <a:extLst>
              <a:ext uri="{FF2B5EF4-FFF2-40B4-BE49-F238E27FC236}">
                <a16:creationId xmlns:a16="http://schemas.microsoft.com/office/drawing/2014/main" id="{18180148-4CDC-ABC5-B756-753EF17B0EFF}"/>
              </a:ext>
            </a:extLst>
          </p:cNvPr>
          <p:cNvSpPr>
            <a:spLocks noGrp="1"/>
          </p:cNvSpPr>
          <p:nvPr>
            <p:ph sz="quarter" idx="10"/>
          </p:nvPr>
        </p:nvSpPr>
        <p:spPr>
          <a:xfrm>
            <a:off x="360000" y="1800000"/>
            <a:ext cx="11778660" cy="4140000"/>
          </a:xfrm>
        </p:spPr>
        <p:txBody>
          <a:bodyPr/>
          <a:lstStyle/>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Transient over-voltages caused by atmospheric or switching effects.</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Covers lightning strikes to the distribution system not direct or nearby to the structure.</a:t>
            </a:r>
          </a:p>
          <a:p>
            <a:pPr marL="342900" indent="-342900">
              <a:buFont typeface="Arial" panose="020B0604020202020204" pitchFamily="34" charset="0"/>
              <a:buChar char="•"/>
            </a:pPr>
            <a:r>
              <a:rPr lang="en-US" dirty="0">
                <a:latin typeface="Arial"/>
                <a:ea typeface="ＭＳ Ｐゴシック"/>
                <a:cs typeface="Arial"/>
              </a:rPr>
              <a:t>Transient overvoltage due to switching generally refers to switching of equipment within the installation, </a:t>
            </a:r>
            <a:r>
              <a:rPr lang="en-US">
                <a:latin typeface="Arial"/>
                <a:ea typeface="ＭＳ Ｐゴシック"/>
                <a:cs typeface="Arial"/>
              </a:rPr>
              <a:t>e.g.,</a:t>
            </a:r>
            <a:r>
              <a:rPr lang="en-US" dirty="0">
                <a:latin typeface="Arial"/>
                <a:ea typeface="ＭＳ Ｐゴシック"/>
                <a:cs typeface="Arial"/>
              </a:rPr>
              <a:t> motors, high inductive loads found in some lighting circuits.</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Because transient over-voltages of atmospheric origin are usually higher than those from switching effects, the protection arrangements for atmospheric origin instances usually also provide protection against switching effects.</a:t>
            </a:r>
          </a:p>
          <a:p>
            <a:endParaRPr lang="en-US" dirty="0">
              <a:latin typeface="Arial" panose="020B0604020202020204" pitchFamily="34" charset="0"/>
              <a:cs typeface="Arial" panose="020B0604020202020204" pitchFamily="34" charset="0"/>
            </a:endParaRPr>
          </a:p>
          <a:p>
            <a:endParaRPr lang="en-US" dirty="0">
              <a:solidFill>
                <a:srgbClr val="000000"/>
              </a:solidFill>
              <a:cs typeface="Arial"/>
            </a:endParaRPr>
          </a:p>
          <a:p>
            <a:endParaRPr lang="en-US" dirty="0">
              <a:solidFill>
                <a:srgbClr val="000000"/>
              </a:solidFill>
              <a:latin typeface="Arial" panose="020B0604020202020204" pitchFamily="34" charset="0"/>
              <a:cs typeface="Arial" panose="020B0604020202020204" pitchFamily="34" charset="0"/>
            </a:endParaRPr>
          </a:p>
          <a:p>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endParaRPr lang="en-GB" dirty="0"/>
          </a:p>
          <a:p>
            <a:endParaRPr lang="en-GB" dirty="0"/>
          </a:p>
          <a:p>
            <a:endParaRPr lang="en-GB" dirty="0"/>
          </a:p>
        </p:txBody>
      </p:sp>
    </p:spTree>
    <p:extLst>
      <p:ext uri="{BB962C8B-B14F-4D97-AF65-F5344CB8AC3E}">
        <p14:creationId xmlns:p14="http://schemas.microsoft.com/office/powerpoint/2010/main" val="29845139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9EF21-6F7C-3D9C-8D96-9D1887662B1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FECF14F-DD7E-0D24-436E-BD573C040E87}"/>
              </a:ext>
            </a:extLst>
          </p:cNvPr>
          <p:cNvSpPr>
            <a:spLocks noGrp="1"/>
          </p:cNvSpPr>
          <p:nvPr>
            <p:ph type="title"/>
          </p:nvPr>
        </p:nvSpPr>
        <p:spPr>
          <a:xfrm>
            <a:off x="252000" y="959222"/>
            <a:ext cx="11628452" cy="646331"/>
          </a:xfrm>
        </p:spPr>
        <p:txBody>
          <a:bodyPr/>
          <a:lstStyle/>
          <a:p>
            <a:r>
              <a:rPr lang="en-GB"/>
              <a:t>Measures against electromagnetic disturbances</a:t>
            </a:r>
          </a:p>
        </p:txBody>
      </p:sp>
      <p:sp>
        <p:nvSpPr>
          <p:cNvPr id="6" name="Content Placeholder 5">
            <a:extLst>
              <a:ext uri="{FF2B5EF4-FFF2-40B4-BE49-F238E27FC236}">
                <a16:creationId xmlns:a16="http://schemas.microsoft.com/office/drawing/2014/main" id="{4AC51523-0A00-76EC-1050-2106C5EEE79A}"/>
              </a:ext>
            </a:extLst>
          </p:cNvPr>
          <p:cNvSpPr>
            <a:spLocks noGrp="1"/>
          </p:cNvSpPr>
          <p:nvPr>
            <p:ph sz="quarter" idx="10"/>
          </p:nvPr>
        </p:nvSpPr>
        <p:spPr>
          <a:xfrm>
            <a:off x="360000" y="1800000"/>
            <a:ext cx="11778660" cy="4140000"/>
          </a:xfrm>
        </p:spPr>
        <p:txBody>
          <a:bodyPr/>
          <a:lstStyle/>
          <a:p>
            <a:pPr marL="342900" indent="-342900">
              <a:buFont typeface="Arial" panose="020B0604020202020204" pitchFamily="34" charset="0"/>
              <a:buChar char="•"/>
            </a:pPr>
            <a:r>
              <a:rPr lang="en-US">
                <a:latin typeface="Arial" panose="020B0604020202020204" pitchFamily="34" charset="0"/>
                <a:cs typeface="Arial" panose="020B0604020202020204" pitchFamily="34" charset="0"/>
              </a:rPr>
              <a:t>Any cables carrying high electrical currents will emit electromagnetic radiation (fields). Where the currents are rapidly changing, such as in lift control equipment, this results in rapidly changing electromagnetic field.</a:t>
            </a:r>
          </a:p>
          <a:p>
            <a:pPr marL="342900" indent="-342900">
              <a:buFont typeface="Arial" panose="020B0604020202020204" pitchFamily="34" charset="0"/>
              <a:buChar char="•"/>
            </a:pPr>
            <a:r>
              <a:rPr lang="en-US">
                <a:latin typeface="Arial" panose="020B0604020202020204" pitchFamily="34" charset="0"/>
                <a:cs typeface="Arial" panose="020B0604020202020204" pitchFamily="34" charset="0"/>
              </a:rPr>
              <a:t>Such fields can interfere with the operation of information technology systems, medical equipment or electronic control modules such as fire alarms, air conditioning controls or even the coffee machine.</a:t>
            </a:r>
          </a:p>
          <a:p>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a:p>
            <a:endParaRPr lang="en-US">
              <a:solidFill>
                <a:srgbClr val="000000"/>
              </a:solidFill>
              <a:cs typeface="Arial"/>
            </a:endParaRPr>
          </a:p>
          <a:p>
            <a:endParaRPr lang="en-US">
              <a:solidFill>
                <a:srgbClr val="000000"/>
              </a:solidFill>
              <a:latin typeface="Arial" panose="020B0604020202020204" pitchFamily="34" charset="0"/>
              <a:cs typeface="Arial" panose="020B0604020202020204" pitchFamily="34" charset="0"/>
            </a:endParaRPr>
          </a:p>
          <a:p>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endParaRPr lang="en-GB"/>
          </a:p>
          <a:p>
            <a:endParaRPr lang="en-GB"/>
          </a:p>
          <a:p>
            <a:endParaRPr lang="en-GB"/>
          </a:p>
        </p:txBody>
      </p:sp>
    </p:spTree>
    <p:extLst>
      <p:ext uri="{BB962C8B-B14F-4D97-AF65-F5344CB8AC3E}">
        <p14:creationId xmlns:p14="http://schemas.microsoft.com/office/powerpoint/2010/main" val="21361433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E5D6E6-F50D-E803-9E9B-EFFB25DC185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21FDBA8-1970-3B95-76C9-53F67B336FBC}"/>
              </a:ext>
            </a:extLst>
          </p:cNvPr>
          <p:cNvSpPr>
            <a:spLocks noGrp="1"/>
          </p:cNvSpPr>
          <p:nvPr>
            <p:ph type="title"/>
          </p:nvPr>
        </p:nvSpPr>
        <p:spPr>
          <a:xfrm>
            <a:off x="252000" y="959222"/>
            <a:ext cx="11628452" cy="646331"/>
          </a:xfrm>
        </p:spPr>
        <p:txBody>
          <a:bodyPr/>
          <a:lstStyle/>
          <a:p>
            <a:r>
              <a:rPr lang="en-GB"/>
              <a:t>444: Electromagnetic disturbance protection</a:t>
            </a:r>
          </a:p>
        </p:txBody>
      </p:sp>
      <p:sp>
        <p:nvSpPr>
          <p:cNvPr id="6" name="Content Placeholder 5">
            <a:extLst>
              <a:ext uri="{FF2B5EF4-FFF2-40B4-BE49-F238E27FC236}">
                <a16:creationId xmlns:a16="http://schemas.microsoft.com/office/drawing/2014/main" id="{5C209E58-6722-564E-4E16-44B1D9D29D02}"/>
              </a:ext>
            </a:extLst>
          </p:cNvPr>
          <p:cNvSpPr>
            <a:spLocks noGrp="1"/>
          </p:cNvSpPr>
          <p:nvPr>
            <p:ph sz="quarter" idx="10"/>
          </p:nvPr>
        </p:nvSpPr>
        <p:spPr>
          <a:xfrm>
            <a:off x="360000" y="1800000"/>
            <a:ext cx="11778660" cy="4140000"/>
          </a:xfrm>
        </p:spPr>
        <p:txBody>
          <a:bodyPr/>
          <a:lstStyle/>
          <a:p>
            <a:r>
              <a:rPr lang="en-US">
                <a:latin typeface="Arial" panose="020B0604020202020204" pitchFamily="34" charset="0"/>
                <a:cs typeface="Arial" panose="020B0604020202020204" pitchFamily="34" charset="0"/>
              </a:rPr>
              <a:t>Appendix 16: Devices for protection against overvoltage</a:t>
            </a:r>
          </a:p>
          <a:p>
            <a:pPr marL="342900" indent="-342900">
              <a:buFont typeface="Arial" panose="020B0604020202020204" pitchFamily="34" charset="0"/>
              <a:buChar char="•"/>
            </a:pPr>
            <a:r>
              <a:rPr lang="en-US">
                <a:latin typeface="Arial" panose="020B0604020202020204" pitchFamily="34" charset="0"/>
                <a:cs typeface="Arial" panose="020B0604020202020204" pitchFamily="34" charset="0"/>
              </a:rPr>
              <a:t>This appendix provides detailed diagrams illustrating how to connect SPDs to RCD-protected circuits, for differing conditions.</a:t>
            </a:r>
          </a:p>
          <a:p>
            <a:r>
              <a:rPr lang="en-US">
                <a:latin typeface="Arial" panose="020B0604020202020204" pitchFamily="34" charset="0"/>
                <a:cs typeface="Arial" panose="020B0604020202020204" pitchFamily="34" charset="0"/>
              </a:rPr>
              <a:t>Table 16A provides information on the classification of SPD.</a:t>
            </a:r>
          </a:p>
          <a:p>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a:p>
            <a:endParaRPr lang="en-US">
              <a:latin typeface="Arial" panose="020B0604020202020204" pitchFamily="34" charset="0"/>
              <a:cs typeface="Arial" panose="020B0604020202020204" pitchFamily="34" charset="0"/>
            </a:endParaRPr>
          </a:p>
          <a:p>
            <a:endParaRPr lang="en-US">
              <a:solidFill>
                <a:srgbClr val="000000"/>
              </a:solidFill>
              <a:cs typeface="Arial"/>
            </a:endParaRPr>
          </a:p>
          <a:p>
            <a:endParaRPr lang="en-US">
              <a:solidFill>
                <a:srgbClr val="000000"/>
              </a:solidFill>
              <a:latin typeface="Arial" panose="020B0604020202020204" pitchFamily="34" charset="0"/>
              <a:cs typeface="Arial" panose="020B0604020202020204" pitchFamily="34" charset="0"/>
            </a:endParaRPr>
          </a:p>
          <a:p>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pPr>
              <a:spcBef>
                <a:spcPts val="1862"/>
              </a:spcBef>
            </a:pPr>
            <a:endParaRPr lang="en-US">
              <a:solidFill>
                <a:srgbClr val="000000"/>
              </a:solidFill>
              <a:latin typeface="Arial" panose="020B0604020202020204" pitchFamily="34" charset="0"/>
              <a:cs typeface="Arial" panose="020B0604020202020204" pitchFamily="34" charset="0"/>
            </a:endParaRPr>
          </a:p>
          <a:p>
            <a:endParaRPr lang="en-GB"/>
          </a:p>
          <a:p>
            <a:endParaRPr lang="en-GB"/>
          </a:p>
          <a:p>
            <a:endParaRPr lang="en-GB"/>
          </a:p>
        </p:txBody>
      </p:sp>
    </p:spTree>
    <p:extLst>
      <p:ext uri="{BB962C8B-B14F-4D97-AF65-F5344CB8AC3E}">
        <p14:creationId xmlns:p14="http://schemas.microsoft.com/office/powerpoint/2010/main" val="30013779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615B5-1F49-590F-A9A2-04B466CE09E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349CA37-6564-57B1-FE08-6AD6FE500569}"/>
              </a:ext>
            </a:extLst>
          </p:cNvPr>
          <p:cNvSpPr>
            <a:spLocks noGrp="1"/>
          </p:cNvSpPr>
          <p:nvPr>
            <p:ph type="title"/>
          </p:nvPr>
        </p:nvSpPr>
        <p:spPr>
          <a:xfrm>
            <a:off x="252000" y="959222"/>
            <a:ext cx="11628452" cy="646331"/>
          </a:xfrm>
        </p:spPr>
        <p:txBody>
          <a:bodyPr/>
          <a:lstStyle/>
          <a:p>
            <a:r>
              <a:rPr lang="en-GB"/>
              <a:t>445 – Protection against undervoltage</a:t>
            </a:r>
          </a:p>
        </p:txBody>
      </p:sp>
      <p:sp>
        <p:nvSpPr>
          <p:cNvPr id="6" name="Content Placeholder 5">
            <a:extLst>
              <a:ext uri="{FF2B5EF4-FFF2-40B4-BE49-F238E27FC236}">
                <a16:creationId xmlns:a16="http://schemas.microsoft.com/office/drawing/2014/main" id="{4A129CD0-E578-69A7-8413-4CEBC5A6BC8C}"/>
              </a:ext>
            </a:extLst>
          </p:cNvPr>
          <p:cNvSpPr>
            <a:spLocks noGrp="1"/>
          </p:cNvSpPr>
          <p:nvPr>
            <p:ph sz="quarter" idx="10"/>
          </p:nvPr>
        </p:nvSpPr>
        <p:spPr>
          <a:xfrm>
            <a:off x="359999" y="1800000"/>
            <a:ext cx="8381665" cy="4140000"/>
          </a:xfrm>
        </p:spPr>
        <p:txBody>
          <a:bodyPr/>
          <a:lstStyle/>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Suitable precautions need to be taken where a reduction or loss in voltage may occur to such a level as to cause failure of equipment or damage depending on the nature of the equipment connected. For example, a three-phase motor may be damaged by the motor drawing current from only two phases.</a:t>
            </a:r>
          </a:p>
          <a:p>
            <a:pPr marL="342900" indent="-342900">
              <a:buFont typeface="Arial" panose="020B0604020202020204" pitchFamily="34" charset="0"/>
              <a:buChar char="•"/>
            </a:pPr>
            <a:r>
              <a:rPr lang="en-US" dirty="0">
                <a:latin typeface="Arial" panose="020B0604020202020204" pitchFamily="34" charset="0"/>
                <a:cs typeface="Arial" panose="020B0604020202020204" pitchFamily="34" charset="0"/>
              </a:rPr>
              <a:t>Where unexpected restarting of a motor might cause danger, it should be fitted with means to prevent automatic restarting after a stoppage due to a drop in voltage or failure of supply.</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solidFill>
                <a:srgbClr val="000000"/>
              </a:solidFill>
              <a:cs typeface="Arial"/>
            </a:endParaRPr>
          </a:p>
          <a:p>
            <a:endParaRPr lang="en-US" dirty="0">
              <a:solidFill>
                <a:srgbClr val="000000"/>
              </a:solidFill>
              <a:latin typeface="Arial" panose="020B0604020202020204" pitchFamily="34" charset="0"/>
              <a:cs typeface="Arial" panose="020B0604020202020204" pitchFamily="34" charset="0"/>
            </a:endParaRPr>
          </a:p>
          <a:p>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pPr>
              <a:spcBef>
                <a:spcPts val="1862"/>
              </a:spcBef>
            </a:pPr>
            <a:endParaRPr lang="en-US" dirty="0">
              <a:solidFill>
                <a:srgbClr val="000000"/>
              </a:solidFill>
              <a:latin typeface="Arial" panose="020B0604020202020204" pitchFamily="34" charset="0"/>
              <a:cs typeface="Arial" panose="020B0604020202020204" pitchFamily="34" charset="0"/>
            </a:endParaRPr>
          </a:p>
          <a:p>
            <a:endParaRPr lang="en-GB" dirty="0"/>
          </a:p>
          <a:p>
            <a:endParaRPr lang="en-GB" dirty="0"/>
          </a:p>
          <a:p>
            <a:endParaRPr lang="en-GB" dirty="0"/>
          </a:p>
        </p:txBody>
      </p:sp>
      <p:pic>
        <p:nvPicPr>
          <p:cNvPr id="2050" name="Picture 2">
            <a:extLst>
              <a:ext uri="{FF2B5EF4-FFF2-40B4-BE49-F238E27FC236}">
                <a16:creationId xmlns:a16="http://schemas.microsoft.com/office/drawing/2014/main" id="{C421AFD4-0DFE-4189-2DA4-BF84C0002C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41664" y="2560320"/>
            <a:ext cx="3264476" cy="24471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20440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9936276" cy="4140000"/>
          </a:xfrm>
        </p:spPr>
        <p:txBody>
          <a:bodyPr/>
          <a:lstStyle/>
          <a:p>
            <a:pPr algn="l">
              <a:buClr>
                <a:schemeClr val="tx1"/>
              </a:buClr>
            </a:pPr>
            <a:r>
              <a:rPr lang="en-GB" b="0" i="0" dirty="0">
                <a:effectLst/>
                <a:cs typeface="Arial"/>
              </a:rPr>
              <a:t>You should now be able to:</a:t>
            </a:r>
          </a:p>
          <a:p>
            <a:pPr marL="342900" indent="-342900">
              <a:buClr>
                <a:srgbClr val="000000"/>
              </a:buClr>
              <a:buFont typeface="Arial" panose="020B0604020202020204" pitchFamily="34" charset="0"/>
              <a:buChar char="•"/>
            </a:pPr>
            <a:r>
              <a:rPr lang="en-GB" b="1" dirty="0">
                <a:cs typeface="Arial"/>
              </a:rPr>
              <a:t>Explain </a:t>
            </a:r>
            <a:r>
              <a:rPr lang="en-GB" dirty="0">
                <a:cs typeface="Arial"/>
              </a:rPr>
              <a:t>the difference between basic protection and fault protection</a:t>
            </a:r>
          </a:p>
          <a:p>
            <a:pPr marL="342900" indent="-342900">
              <a:buClr>
                <a:srgbClr val="000000"/>
              </a:buClr>
              <a:buFont typeface="Arial" panose="020B0604020202020204" pitchFamily="34" charset="0"/>
              <a:buChar char="•"/>
            </a:pPr>
            <a:r>
              <a:rPr lang="en-GB" b="1" dirty="0">
                <a:cs typeface="Arial"/>
              </a:rPr>
              <a:t>Select </a:t>
            </a:r>
            <a:r>
              <a:rPr lang="en-GB" dirty="0">
                <a:cs typeface="Arial"/>
              </a:rPr>
              <a:t>overcurrent protective devices with adequate breaking capacity and basic coordination/selectivity</a:t>
            </a:r>
          </a:p>
          <a:p>
            <a:pPr marL="342900" indent="-342900">
              <a:buClr>
                <a:srgbClr val="000000"/>
              </a:buClr>
              <a:buFont typeface="Arial" panose="020B0604020202020204" pitchFamily="34" charset="0"/>
              <a:buChar char="•"/>
            </a:pPr>
            <a:r>
              <a:rPr lang="en-GB" b="1" dirty="0">
                <a:ea typeface="ＭＳ Ｐゴシック"/>
                <a:cs typeface="Arial"/>
              </a:rPr>
              <a:t>Address </a:t>
            </a:r>
            <a:r>
              <a:rPr lang="en-GB" dirty="0">
                <a:ea typeface="ＭＳ Ｐゴシック"/>
                <a:cs typeface="Arial"/>
              </a:rPr>
              <a:t>risks from thermal effects (fire/overheating) and voltage disturbances</a:t>
            </a:r>
            <a:endParaRPr lang="en-GB" dirty="0">
              <a:ea typeface="ＭＳ Ｐゴシック"/>
            </a:endParaRPr>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517181"/>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3">
            <a:extLst>
              <a:ext uri="{FF2B5EF4-FFF2-40B4-BE49-F238E27FC236}">
                <a16:creationId xmlns:a16="http://schemas.microsoft.com/office/drawing/2014/main" id="{E1588861-E85C-3D08-71A0-439209FABD70}"/>
              </a:ext>
            </a:extLst>
          </p:cNvPr>
          <p:cNvSpPr txBox="1"/>
          <p:nvPr/>
        </p:nvSpPr>
        <p:spPr>
          <a:xfrm>
            <a:off x="467358" y="3384365"/>
            <a:ext cx="11304908" cy="2031325"/>
          </a:xfrm>
          <a:prstGeom prst="rect">
            <a:avLst/>
          </a:prstGeom>
          <a:noFill/>
        </p:spPr>
        <p:txBody>
          <a:bodyPr wrap="square">
            <a:sp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algn="l" fontAlgn="base">
              <a:buNone/>
            </a:pPr>
            <a:r>
              <a:rPr lang="en-GB" sz="1800" b="0" i="0" dirty="0">
                <a:solidFill>
                  <a:srgbClr val="000000"/>
                </a:solidFill>
                <a:effectLst/>
                <a:latin typeface="inherit"/>
              </a:rPr>
              <a:t>Copyright in this document belongs to and is used under licence from the Department for Education, © 2025.</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rPr>
              <a:t>WJEC operates in England under the name </a:t>
            </a:r>
            <a:r>
              <a:rPr lang="en-US" altLang="en-US" sz="1800" dirty="0" err="1">
                <a:solidFill>
                  <a:srgbClr val="000000"/>
                </a:solidFill>
                <a:latin typeface="inherit"/>
              </a:rPr>
              <a:t>Eduqas</a:t>
            </a:r>
            <a:r>
              <a:rPr lang="en-US" altLang="en-US" sz="1800" dirty="0">
                <a:solidFill>
                  <a:srgbClr val="000000"/>
                </a:solidFill>
                <a:latin typeface="inherit"/>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7C994D-10BE-0914-16E5-B4836D05AFF2}"/>
              </a:ext>
            </a:extLst>
          </p:cNvPr>
          <p:cNvSpPr>
            <a:spLocks noGrp="1"/>
          </p:cNvSpPr>
          <p:nvPr>
            <p:ph type="title"/>
          </p:nvPr>
        </p:nvSpPr>
        <p:spPr>
          <a:xfrm>
            <a:off x="252000" y="959222"/>
            <a:ext cx="11628452" cy="646331"/>
          </a:xfrm>
        </p:spPr>
        <p:txBody>
          <a:bodyPr/>
          <a:lstStyle/>
          <a:p>
            <a:r>
              <a:rPr lang="en-GB"/>
              <a:t>Chapter 41: Protection against electric shock</a:t>
            </a:r>
          </a:p>
        </p:txBody>
      </p:sp>
      <p:sp>
        <p:nvSpPr>
          <p:cNvPr id="6" name="Content Placeholder 5">
            <a:extLst>
              <a:ext uri="{FF2B5EF4-FFF2-40B4-BE49-F238E27FC236}">
                <a16:creationId xmlns:a16="http://schemas.microsoft.com/office/drawing/2014/main" id="{63DEF0A9-7F3F-3D10-1348-19477BA25909}"/>
              </a:ext>
            </a:extLst>
          </p:cNvPr>
          <p:cNvSpPr>
            <a:spLocks noGrp="1"/>
          </p:cNvSpPr>
          <p:nvPr>
            <p:ph sz="quarter" idx="10"/>
          </p:nvPr>
        </p:nvSpPr>
        <p:spPr/>
        <p:txBody>
          <a:bodyPr/>
          <a:lstStyle/>
          <a:p>
            <a:r>
              <a:rPr lang="en-GB"/>
              <a:t>Chapter 41 is based on BS EN 61140, the basic safety standard that applies to the protection of persons and livestock.</a:t>
            </a:r>
          </a:p>
          <a:p>
            <a:r>
              <a:rPr lang="en-GB" b="1"/>
              <a:t>Basic protection: </a:t>
            </a:r>
            <a:r>
              <a:rPr lang="en-GB"/>
              <a:t>Protection under fault-free (or normal) conditions is provided by basic protective provisions.</a:t>
            </a:r>
          </a:p>
          <a:p>
            <a:r>
              <a:rPr lang="en-GB" b="1"/>
              <a:t>Fault protection: </a:t>
            </a:r>
            <a:r>
              <a:rPr lang="en-GB"/>
              <a:t>Protection under single fault conditions is provided by fault protective provisions.</a:t>
            </a:r>
          </a:p>
          <a:p>
            <a:endParaRPr lang="en-GB"/>
          </a:p>
          <a:p>
            <a:endParaRPr lang="en-GB"/>
          </a:p>
          <a:p>
            <a:endParaRPr lang="en-GB"/>
          </a:p>
          <a:p>
            <a:endParaRPr lang="en-GB"/>
          </a:p>
        </p:txBody>
      </p:sp>
    </p:spTree>
    <p:extLst>
      <p:ext uri="{BB962C8B-B14F-4D97-AF65-F5344CB8AC3E}">
        <p14:creationId xmlns:p14="http://schemas.microsoft.com/office/powerpoint/2010/main" val="859905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CD6A5F-CE63-C993-A946-D087BC8147B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BD1BD61-73C1-C974-7223-FA026C8C9FF8}"/>
              </a:ext>
            </a:extLst>
          </p:cNvPr>
          <p:cNvSpPr>
            <a:spLocks noGrp="1"/>
          </p:cNvSpPr>
          <p:nvPr>
            <p:ph type="title"/>
          </p:nvPr>
        </p:nvSpPr>
        <p:spPr>
          <a:xfrm>
            <a:off x="252000" y="959222"/>
            <a:ext cx="11628452" cy="646331"/>
          </a:xfrm>
        </p:spPr>
        <p:txBody>
          <a:bodyPr/>
          <a:lstStyle/>
          <a:p>
            <a:r>
              <a:rPr lang="en-GB"/>
              <a:t>410: Protection against electric shock</a:t>
            </a:r>
          </a:p>
        </p:txBody>
      </p:sp>
      <p:sp>
        <p:nvSpPr>
          <p:cNvPr id="6" name="Content Placeholder 5">
            <a:extLst>
              <a:ext uri="{FF2B5EF4-FFF2-40B4-BE49-F238E27FC236}">
                <a16:creationId xmlns:a16="http://schemas.microsoft.com/office/drawing/2014/main" id="{F6E49DEA-1977-FE67-2DF7-842BF5861707}"/>
              </a:ext>
            </a:extLst>
          </p:cNvPr>
          <p:cNvSpPr>
            <a:spLocks noGrp="1"/>
          </p:cNvSpPr>
          <p:nvPr>
            <p:ph sz="quarter" idx="10"/>
          </p:nvPr>
        </p:nvSpPr>
        <p:spPr/>
        <p:txBody>
          <a:bodyPr/>
          <a:lstStyle/>
          <a:p>
            <a:pPr marL="342900" indent="-342900">
              <a:buFont typeface="Arial" panose="020B0604020202020204" pitchFamily="34" charset="0"/>
              <a:buChar char="•"/>
            </a:pPr>
            <a:r>
              <a:rPr lang="en-GB" b="1"/>
              <a:t>Fundamental rule: </a:t>
            </a:r>
            <a:r>
              <a:rPr lang="en-GB"/>
              <a:t>Hazardous-live parts shall not be accessible, and accessible conductive parts shall not be hazardous-live, either in use without a fault or in single-fault conditions.</a:t>
            </a:r>
          </a:p>
          <a:p>
            <a:pPr marL="342900" indent="-342900">
              <a:buFont typeface="Arial" panose="020B0604020202020204" pitchFamily="34" charset="0"/>
              <a:buChar char="•"/>
            </a:pPr>
            <a:r>
              <a:rPr lang="en-GB"/>
              <a:t>This is achieved by a combination of basic protection and fault protection.</a:t>
            </a:r>
          </a:p>
          <a:p>
            <a:endParaRPr lang="en-GB"/>
          </a:p>
          <a:p>
            <a:endParaRPr lang="en-GB"/>
          </a:p>
        </p:txBody>
      </p:sp>
    </p:spTree>
    <p:extLst>
      <p:ext uri="{BB962C8B-B14F-4D97-AF65-F5344CB8AC3E}">
        <p14:creationId xmlns:p14="http://schemas.microsoft.com/office/powerpoint/2010/main" val="2538086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118EE4-4073-D23A-0B1D-18F43F51821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8AA2078-EBB3-7804-5CFE-865DFE8BE000}"/>
              </a:ext>
            </a:extLst>
          </p:cNvPr>
          <p:cNvSpPr>
            <a:spLocks noGrp="1"/>
          </p:cNvSpPr>
          <p:nvPr>
            <p:ph type="title"/>
          </p:nvPr>
        </p:nvSpPr>
        <p:spPr>
          <a:xfrm>
            <a:off x="252000" y="959222"/>
            <a:ext cx="11628452" cy="646331"/>
          </a:xfrm>
        </p:spPr>
        <p:txBody>
          <a:bodyPr/>
          <a:lstStyle/>
          <a:p>
            <a:r>
              <a:rPr lang="en-GB"/>
              <a:t>Fault protection</a:t>
            </a:r>
          </a:p>
        </p:txBody>
      </p:sp>
      <p:sp>
        <p:nvSpPr>
          <p:cNvPr id="6" name="Content Placeholder 5">
            <a:extLst>
              <a:ext uri="{FF2B5EF4-FFF2-40B4-BE49-F238E27FC236}">
                <a16:creationId xmlns:a16="http://schemas.microsoft.com/office/drawing/2014/main" id="{B6B8AC07-6E44-7AB8-5485-B3810B4D9E72}"/>
              </a:ext>
            </a:extLst>
          </p:cNvPr>
          <p:cNvSpPr>
            <a:spLocks noGrp="1"/>
          </p:cNvSpPr>
          <p:nvPr>
            <p:ph sz="quarter" idx="10"/>
          </p:nvPr>
        </p:nvSpPr>
        <p:spPr>
          <a:xfrm>
            <a:off x="359999" y="1800000"/>
            <a:ext cx="9998651" cy="4140000"/>
          </a:xfrm>
        </p:spPr>
        <p:txBody>
          <a:bodyPr/>
          <a:lstStyle/>
          <a:p>
            <a:r>
              <a:rPr lang="en-GB" b="1" dirty="0"/>
              <a:t>Fault protection </a:t>
            </a:r>
            <a:r>
              <a:rPr lang="en-GB" dirty="0"/>
              <a:t>is defined as:</a:t>
            </a:r>
          </a:p>
          <a:p>
            <a:r>
              <a:rPr lang="en-GB" dirty="0"/>
              <a:t>‘protection against electric shock under single fault conditions’.</a:t>
            </a:r>
          </a:p>
          <a:p>
            <a:r>
              <a:rPr lang="en-GB" dirty="0"/>
              <a:t>Fault protection is provided by protective earthing, protective equipotential bonding and automatic disconnection in case of a fault, in accordance with Regulations 411.3.</a:t>
            </a:r>
          </a:p>
          <a:p>
            <a:endParaRPr lang="en-GB" dirty="0"/>
          </a:p>
          <a:p>
            <a:endParaRPr lang="en-GB" dirty="0"/>
          </a:p>
        </p:txBody>
      </p:sp>
    </p:spTree>
    <p:extLst>
      <p:ext uri="{BB962C8B-B14F-4D97-AF65-F5344CB8AC3E}">
        <p14:creationId xmlns:p14="http://schemas.microsoft.com/office/powerpoint/2010/main" val="3667960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4A950D-8BC6-D018-78D3-6569C7D63F4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CEFED87-BFA0-9A56-FD25-78539D51F804}"/>
              </a:ext>
            </a:extLst>
          </p:cNvPr>
          <p:cNvSpPr>
            <a:spLocks noGrp="1"/>
          </p:cNvSpPr>
          <p:nvPr>
            <p:ph type="title"/>
          </p:nvPr>
        </p:nvSpPr>
        <p:spPr>
          <a:xfrm>
            <a:off x="251999" y="959222"/>
            <a:ext cx="12699725" cy="646331"/>
          </a:xfrm>
        </p:spPr>
        <p:txBody>
          <a:bodyPr/>
          <a:lstStyle/>
          <a:p>
            <a:r>
              <a:rPr lang="en-GB"/>
              <a:t>410.3.3: Protective measures generally permitted</a:t>
            </a:r>
          </a:p>
        </p:txBody>
      </p:sp>
      <p:sp>
        <p:nvSpPr>
          <p:cNvPr id="6" name="Content Placeholder 5">
            <a:extLst>
              <a:ext uri="{FF2B5EF4-FFF2-40B4-BE49-F238E27FC236}">
                <a16:creationId xmlns:a16="http://schemas.microsoft.com/office/drawing/2014/main" id="{622C6B09-C1DC-AAF0-369C-6D5C971C34AD}"/>
              </a:ext>
            </a:extLst>
          </p:cNvPr>
          <p:cNvSpPr>
            <a:spLocks noGrp="1"/>
          </p:cNvSpPr>
          <p:nvPr>
            <p:ph sz="quarter" idx="10"/>
          </p:nvPr>
        </p:nvSpPr>
        <p:spPr>
          <a:xfrm>
            <a:off x="360000" y="1800000"/>
            <a:ext cx="9732690" cy="4140000"/>
          </a:xfrm>
        </p:spPr>
        <p:txBody>
          <a:bodyPr/>
          <a:lstStyle/>
          <a:p>
            <a:pPr>
              <a:spcBef>
                <a:spcPts val="1862"/>
              </a:spcBef>
            </a:pPr>
            <a:r>
              <a:rPr lang="en-US">
                <a:solidFill>
                  <a:srgbClr val="000000"/>
                </a:solidFill>
                <a:latin typeface="Arial" panose="020B0604020202020204" pitchFamily="34" charset="0"/>
                <a:cs typeface="Arial" panose="020B0604020202020204" pitchFamily="34" charset="0"/>
              </a:rPr>
              <a:t>The conditions of external influences must be taken into account when determining the most appropriate form of protection:</a:t>
            </a:r>
          </a:p>
          <a:p>
            <a:pPr marL="342900" indent="-342900">
              <a:spcBef>
                <a:spcPts val="1862"/>
              </a:spcBef>
              <a:buClr>
                <a:srgbClr val="000000"/>
              </a:buClr>
              <a:buFont typeface="Arial" panose="020B0604020202020204" pitchFamily="34" charset="0"/>
              <a:buChar char="•"/>
            </a:pPr>
            <a:r>
              <a:rPr lang="en-US">
                <a:solidFill>
                  <a:srgbClr val="000000"/>
                </a:solidFill>
                <a:latin typeface="Arial" panose="020B0604020202020204" pitchFamily="34" charset="0"/>
                <a:cs typeface="Arial" panose="020B0604020202020204" pitchFamily="34" charset="0"/>
              </a:rPr>
              <a:t>automatic disconnection of supply</a:t>
            </a:r>
          </a:p>
          <a:p>
            <a:pPr marL="342900" indent="-342900">
              <a:spcBef>
                <a:spcPts val="1862"/>
              </a:spcBef>
              <a:buClr>
                <a:srgbClr val="000000"/>
              </a:buClr>
              <a:buFont typeface="Arial" panose="020B0604020202020204" pitchFamily="34" charset="0"/>
              <a:buChar char="•"/>
            </a:pPr>
            <a:r>
              <a:rPr lang="en-US">
                <a:solidFill>
                  <a:srgbClr val="000000"/>
                </a:solidFill>
                <a:latin typeface="Arial" panose="020B0604020202020204" pitchFamily="34" charset="0"/>
                <a:cs typeface="Arial" panose="020B0604020202020204" pitchFamily="34" charset="0"/>
              </a:rPr>
              <a:t>double or reinforced insulation</a:t>
            </a:r>
          </a:p>
          <a:p>
            <a:pPr marL="342900" indent="-342900">
              <a:spcBef>
                <a:spcPts val="1862"/>
              </a:spcBef>
              <a:buClr>
                <a:srgbClr val="000000"/>
              </a:buClr>
              <a:buFont typeface="Arial" panose="020B0604020202020204" pitchFamily="34" charset="0"/>
              <a:buChar char="•"/>
            </a:pPr>
            <a:r>
              <a:rPr lang="en-US">
                <a:solidFill>
                  <a:srgbClr val="000000"/>
                </a:solidFill>
                <a:latin typeface="Arial" panose="020B0604020202020204" pitchFamily="34" charset="0"/>
                <a:cs typeface="Arial" panose="020B0604020202020204" pitchFamily="34" charset="0"/>
              </a:rPr>
              <a:t>electrical separation</a:t>
            </a:r>
          </a:p>
          <a:p>
            <a:pPr marL="342900" indent="-342900">
              <a:spcBef>
                <a:spcPts val="1862"/>
              </a:spcBef>
              <a:buClr>
                <a:srgbClr val="000000"/>
              </a:buClr>
              <a:buFont typeface="Arial" panose="020B0604020202020204" pitchFamily="34" charset="0"/>
              <a:buChar char="•"/>
            </a:pPr>
            <a:r>
              <a:rPr lang="en-US">
                <a:solidFill>
                  <a:srgbClr val="000000"/>
                </a:solidFill>
                <a:latin typeface="Arial" panose="020B0604020202020204" pitchFamily="34" charset="0"/>
                <a:cs typeface="Arial" panose="020B0604020202020204" pitchFamily="34" charset="0"/>
              </a:rPr>
              <a:t>extra-low voltage (SELV or PELV).</a:t>
            </a:r>
          </a:p>
          <a:p>
            <a:endParaRPr lang="en-GB"/>
          </a:p>
          <a:p>
            <a:endParaRPr lang="en-GB"/>
          </a:p>
        </p:txBody>
      </p:sp>
    </p:spTree>
    <p:extLst>
      <p:ext uri="{BB962C8B-B14F-4D97-AF65-F5344CB8AC3E}">
        <p14:creationId xmlns:p14="http://schemas.microsoft.com/office/powerpoint/2010/main" val="55182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772AC-7B64-A71C-A32E-144EAA013A3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3655462-110F-6526-F638-A2F5E564778B}"/>
              </a:ext>
            </a:extLst>
          </p:cNvPr>
          <p:cNvSpPr>
            <a:spLocks noGrp="1"/>
          </p:cNvSpPr>
          <p:nvPr>
            <p:ph type="title"/>
          </p:nvPr>
        </p:nvSpPr>
        <p:spPr>
          <a:xfrm>
            <a:off x="252000" y="959222"/>
            <a:ext cx="11628452" cy="646331"/>
          </a:xfrm>
        </p:spPr>
        <p:txBody>
          <a:bodyPr/>
          <a:lstStyle/>
          <a:p>
            <a:r>
              <a:rPr lang="en-GB"/>
              <a:t>410.3.2: Protective measures </a:t>
            </a:r>
          </a:p>
        </p:txBody>
      </p:sp>
      <p:sp>
        <p:nvSpPr>
          <p:cNvPr id="6" name="Content Placeholder 5">
            <a:extLst>
              <a:ext uri="{FF2B5EF4-FFF2-40B4-BE49-F238E27FC236}">
                <a16:creationId xmlns:a16="http://schemas.microsoft.com/office/drawing/2014/main" id="{81EF1453-BA76-8536-8F06-C42282566185}"/>
              </a:ext>
            </a:extLst>
          </p:cNvPr>
          <p:cNvSpPr>
            <a:spLocks noGrp="1"/>
          </p:cNvSpPr>
          <p:nvPr>
            <p:ph sz="quarter" idx="10"/>
          </p:nvPr>
        </p:nvSpPr>
        <p:spPr>
          <a:xfrm>
            <a:off x="360000" y="1800000"/>
            <a:ext cx="9732690" cy="4140000"/>
          </a:xfrm>
        </p:spPr>
        <p:txBody>
          <a:bodyPr/>
          <a:lstStyle/>
          <a:p>
            <a:pPr>
              <a:spcBef>
                <a:spcPts val="1862"/>
              </a:spcBef>
            </a:pPr>
            <a:r>
              <a:rPr lang="en-US">
                <a:solidFill>
                  <a:srgbClr val="000000"/>
                </a:solidFill>
                <a:latin typeface="Arial" panose="020B0604020202020204" pitchFamily="34" charset="0"/>
                <a:cs typeface="Arial" panose="020B0604020202020204" pitchFamily="34" charset="0"/>
              </a:rPr>
              <a:t>Each protective measure has to consist of:</a:t>
            </a:r>
          </a:p>
          <a:p>
            <a:pPr marL="514350" indent="-514350">
              <a:spcBef>
                <a:spcPts val="1862"/>
              </a:spcBef>
              <a:buFont typeface="+mj-lt"/>
              <a:buAutoNum type="romanLcPeriod"/>
            </a:pPr>
            <a:r>
              <a:rPr lang="en-US">
                <a:solidFill>
                  <a:srgbClr val="000000"/>
                </a:solidFill>
                <a:latin typeface="Arial" panose="020B0604020202020204" pitchFamily="34" charset="0"/>
                <a:cs typeface="Arial" panose="020B0604020202020204" pitchFamily="34" charset="0"/>
              </a:rPr>
              <a:t>an appropriate combination of a provision for basic protection and an independent provision for fault protection</a:t>
            </a:r>
            <a:br>
              <a:rPr lang="en-US">
                <a:solidFill>
                  <a:srgbClr val="000000"/>
                </a:solidFill>
                <a:latin typeface="Arial" panose="020B0604020202020204" pitchFamily="34" charset="0"/>
                <a:cs typeface="Arial" panose="020B0604020202020204" pitchFamily="34" charset="0"/>
              </a:rPr>
            </a:br>
            <a:br>
              <a:rPr lang="en-US">
                <a:solidFill>
                  <a:srgbClr val="000000"/>
                </a:solidFill>
                <a:latin typeface="Arial" panose="020B0604020202020204" pitchFamily="34" charset="0"/>
                <a:cs typeface="Arial" panose="020B0604020202020204" pitchFamily="34" charset="0"/>
              </a:rPr>
            </a:br>
            <a:r>
              <a:rPr lang="en-US">
                <a:solidFill>
                  <a:srgbClr val="000000"/>
                </a:solidFill>
                <a:latin typeface="Arial" panose="020B0604020202020204" pitchFamily="34" charset="0"/>
                <a:cs typeface="Arial" panose="020B0604020202020204" pitchFamily="34" charset="0"/>
              </a:rPr>
              <a:t>OR</a:t>
            </a:r>
          </a:p>
          <a:p>
            <a:pPr marL="514350" indent="-514350">
              <a:spcBef>
                <a:spcPts val="1862"/>
              </a:spcBef>
              <a:buFont typeface="+mj-lt"/>
              <a:buAutoNum type="romanLcPeriod"/>
            </a:pPr>
            <a:r>
              <a:rPr lang="en-US">
                <a:solidFill>
                  <a:srgbClr val="000000"/>
                </a:solidFill>
                <a:latin typeface="Arial" panose="020B0604020202020204" pitchFamily="34" charset="0"/>
                <a:cs typeface="Arial" panose="020B0604020202020204" pitchFamily="34" charset="0"/>
              </a:rPr>
              <a:t>an enhanced protective provision which provides both basic protection and fault protection.</a:t>
            </a:r>
          </a:p>
          <a:p>
            <a:endParaRPr lang="en-GB"/>
          </a:p>
          <a:p>
            <a:endParaRPr lang="en-GB"/>
          </a:p>
        </p:txBody>
      </p:sp>
    </p:spTree>
    <p:extLst>
      <p:ext uri="{BB962C8B-B14F-4D97-AF65-F5344CB8AC3E}">
        <p14:creationId xmlns:p14="http://schemas.microsoft.com/office/powerpoint/2010/main" val="3630715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081C79-4046-BC2F-FA1A-7FA2A007C32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3E25AA9-EAAC-F25F-9C07-518D363CDD0A}"/>
              </a:ext>
            </a:extLst>
          </p:cNvPr>
          <p:cNvSpPr>
            <a:spLocks noGrp="1"/>
          </p:cNvSpPr>
          <p:nvPr>
            <p:ph type="title"/>
          </p:nvPr>
        </p:nvSpPr>
        <p:spPr>
          <a:xfrm>
            <a:off x="252000" y="959222"/>
            <a:ext cx="11628452" cy="646331"/>
          </a:xfrm>
        </p:spPr>
        <p:txBody>
          <a:bodyPr/>
          <a:lstStyle/>
          <a:p>
            <a:r>
              <a:rPr lang="en-GB"/>
              <a:t>410.3.6</a:t>
            </a:r>
          </a:p>
        </p:txBody>
      </p:sp>
      <p:sp>
        <p:nvSpPr>
          <p:cNvPr id="6" name="Content Placeholder 5">
            <a:extLst>
              <a:ext uri="{FF2B5EF4-FFF2-40B4-BE49-F238E27FC236}">
                <a16:creationId xmlns:a16="http://schemas.microsoft.com/office/drawing/2014/main" id="{1BC047CB-6980-368F-F58E-4451CE75C105}"/>
              </a:ext>
            </a:extLst>
          </p:cNvPr>
          <p:cNvSpPr>
            <a:spLocks noGrp="1"/>
          </p:cNvSpPr>
          <p:nvPr>
            <p:ph sz="quarter" idx="10"/>
          </p:nvPr>
        </p:nvSpPr>
        <p:spPr>
          <a:xfrm>
            <a:off x="360000" y="1800000"/>
            <a:ext cx="9732690" cy="4140000"/>
          </a:xfrm>
        </p:spPr>
        <p:txBody>
          <a:bodyPr/>
          <a:lstStyle/>
          <a:p>
            <a:pPr>
              <a:spcBef>
                <a:spcPts val="1862"/>
              </a:spcBef>
            </a:pPr>
            <a:r>
              <a:rPr lang="en-US" dirty="0">
                <a:solidFill>
                  <a:srgbClr val="000000"/>
                </a:solidFill>
                <a:latin typeface="Arial" panose="020B0604020202020204" pitchFamily="34" charset="0"/>
                <a:cs typeface="Arial" panose="020B0604020202020204" pitchFamily="34" charset="0"/>
              </a:rPr>
              <a:t>Protective measures specified in section 418 such as non-conducting locations, earth-free equipotential bonding shall be applied only where the installation is under the supervision of skilled or instructed persons so that </a:t>
            </a:r>
            <a:r>
              <a:rPr lang="en-US" dirty="0" err="1">
                <a:solidFill>
                  <a:srgbClr val="000000"/>
                </a:solidFill>
                <a:latin typeface="Arial" panose="020B0604020202020204" pitchFamily="34" charset="0"/>
                <a:cs typeface="Arial" panose="020B0604020202020204" pitchFamily="34" charset="0"/>
              </a:rPr>
              <a:t>unauthorised</a:t>
            </a:r>
            <a:r>
              <a:rPr lang="en-US" dirty="0">
                <a:solidFill>
                  <a:srgbClr val="000000"/>
                </a:solidFill>
                <a:latin typeface="Arial" panose="020B0604020202020204" pitchFamily="34" charset="0"/>
                <a:cs typeface="Arial" panose="020B0604020202020204" pitchFamily="34" charset="0"/>
              </a:rPr>
              <a:t> changes cannot be made.</a:t>
            </a:r>
          </a:p>
          <a:p>
            <a:pPr>
              <a:spcBef>
                <a:spcPts val="1862"/>
              </a:spcBef>
            </a:pPr>
            <a:r>
              <a:rPr lang="en-US" b="1" dirty="0">
                <a:latin typeface="Arial" panose="020B0604020202020204" pitchFamily="34" charset="0"/>
                <a:cs typeface="Arial" panose="020B0604020202020204" pitchFamily="34" charset="0"/>
              </a:rPr>
              <a:t>What is a non-conducting location?</a:t>
            </a:r>
          </a:p>
          <a:p>
            <a:r>
              <a:rPr lang="en-GB" dirty="0"/>
              <a:t>This is basically an area in which the floor, walls and ceiling are all insulated. Within such an area, there must be no protective conductors and socket outlets will have no earthing connections.</a:t>
            </a:r>
          </a:p>
          <a:p>
            <a:endParaRPr lang="en-GB" dirty="0"/>
          </a:p>
          <a:p>
            <a:endParaRPr lang="en-GB" dirty="0"/>
          </a:p>
          <a:p>
            <a:endParaRPr lang="en-GB" dirty="0"/>
          </a:p>
        </p:txBody>
      </p:sp>
    </p:spTree>
    <p:extLst>
      <p:ext uri="{BB962C8B-B14F-4D97-AF65-F5344CB8AC3E}">
        <p14:creationId xmlns:p14="http://schemas.microsoft.com/office/powerpoint/2010/main" val="71558761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2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35201a8bc688b2d88f5dbb6e1211090">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b4e4d11d21b039030c9a48cd9f3673c2"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C4A3155-4AA0-4CB3-A1F2-769A055DAEB7}"/>
</file>

<file path=customXml/itemProps2.xml><?xml version="1.0" encoding="utf-8"?>
<ds:datastoreItem xmlns:ds="http://schemas.openxmlformats.org/officeDocument/2006/customXml" ds:itemID="{D5041F6D-BBDE-4B15-9860-57A05AB8973C}">
  <ds:schemaRefs>
    <ds:schemaRef ds:uri="http://schemas.microsoft.com/office/2006/documentManagement/types"/>
    <ds:schemaRef ds:uri="http://schemas.microsoft.com/office/2006/metadata/properties"/>
    <ds:schemaRef ds:uri="http://purl.org/dc/dcmitype/"/>
    <ds:schemaRef ds:uri="http://purl.org/dc/terms/"/>
    <ds:schemaRef ds:uri="http://schemas.microsoft.com/office/infopath/2007/PartnerControls"/>
    <ds:schemaRef ds:uri="01e15224-84b2-4570-bdea-a67bb94d0921"/>
    <ds:schemaRef ds:uri="http://purl.org/dc/elements/1.1/"/>
    <ds:schemaRef ds:uri="http://schemas.openxmlformats.org/package/2006/metadata/core-properties"/>
    <ds:schemaRef ds:uri="7c04300a-231c-4281-9146-a98f6f4a7aff"/>
    <ds:schemaRef ds:uri="http://www.w3.org/XML/1998/namespace"/>
  </ds:schemaRefs>
</ds:datastoreItem>
</file>

<file path=customXml/itemProps3.xml><?xml version="1.0" encoding="utf-8"?>
<ds:datastoreItem xmlns:ds="http://schemas.openxmlformats.org/officeDocument/2006/customXml" ds:itemID="{F7D282AF-3624-45B9-804D-F764465AEF68}">
  <ds:schemaRefs>
    <ds:schemaRef ds:uri="http://schemas.microsoft.com/sharepoint/v3/contenttype/forms"/>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9</TotalTime>
  <Words>4658</Words>
  <Application>Microsoft Office PowerPoint</Application>
  <PresentationFormat>Custom</PresentationFormat>
  <Paragraphs>675</Paragraphs>
  <Slides>38</Slides>
  <Notes>30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MS PGothic</vt:lpstr>
      <vt:lpstr>Aptos</vt:lpstr>
      <vt:lpstr>Arial</vt:lpstr>
      <vt:lpstr>inherit</vt:lpstr>
      <vt:lpstr>Lucida Grande</vt:lpstr>
      <vt:lpstr>2_Default Design</vt:lpstr>
      <vt:lpstr>PowerPoint Presentation</vt:lpstr>
      <vt:lpstr>Introduction</vt:lpstr>
      <vt:lpstr>Objectives</vt:lpstr>
      <vt:lpstr>Chapter 41: Protection against electric shock</vt:lpstr>
      <vt:lpstr>410: Protection against electric shock</vt:lpstr>
      <vt:lpstr>Fault protection</vt:lpstr>
      <vt:lpstr>410.3.3: Protective measures generally permitted</vt:lpstr>
      <vt:lpstr>410.3.2: Protective measures </vt:lpstr>
      <vt:lpstr>410.3.6</vt:lpstr>
      <vt:lpstr>What is an earth-free equipotential zone?</vt:lpstr>
      <vt:lpstr>411.1: Automatic disconnection of supply</vt:lpstr>
      <vt:lpstr>411.3.1.2: Protective equipotential bonding</vt:lpstr>
      <vt:lpstr>Regulation 411.3.3</vt:lpstr>
      <vt:lpstr>Maximum earth fault loop impedance</vt:lpstr>
      <vt:lpstr>412: Protective measure: double/reinforced insulation</vt:lpstr>
      <vt:lpstr>413 – Protective measure: Electrical separation</vt:lpstr>
      <vt:lpstr>Reg. 414: Extra-low voltage provided by SELV/PELV</vt:lpstr>
      <vt:lpstr>415: Additional protection</vt:lpstr>
      <vt:lpstr>415.2: Supplementary bonding</vt:lpstr>
      <vt:lpstr>416: Provision for basic protection</vt:lpstr>
      <vt:lpstr>Part 4: Chapter 42</vt:lpstr>
      <vt:lpstr>Protection against thermal effects</vt:lpstr>
      <vt:lpstr>Protecting against arc faults</vt:lpstr>
      <vt:lpstr>423: Protection against burns</vt:lpstr>
      <vt:lpstr>Chapter 43: Protection against overcurrent</vt:lpstr>
      <vt:lpstr>430.3 – The protection against overload current and fault current shall be co-ordinated in accordance with BS7671 section 435</vt:lpstr>
      <vt:lpstr>432: Nature of protective devices</vt:lpstr>
      <vt:lpstr>Section 433 Co-ordination between conductor and OCPD</vt:lpstr>
      <vt:lpstr>Co-ordination continued</vt:lpstr>
      <vt:lpstr>433.2: Position of devices for overload protection</vt:lpstr>
      <vt:lpstr>434.1: Determination of prospective fault current</vt:lpstr>
      <vt:lpstr>Chapter 44</vt:lpstr>
      <vt:lpstr>Section 443 </vt:lpstr>
      <vt:lpstr>Measures against electromagnetic disturbances</vt:lpstr>
      <vt:lpstr>444: Electromagnetic disturbance protection</vt:lpstr>
      <vt:lpstr>445 – Protection against undervoltage</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8</cp:revision>
  <dcterms:created xsi:type="dcterms:W3CDTF">2025-04-15T10:44:23Z</dcterms:created>
  <dcterms:modified xsi:type="dcterms:W3CDTF">2025-10-28T11:07:51Z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lassificationContentMarkingHeaderLocations">
    <vt:lpwstr>1_Default Design:4</vt:lpwstr>
  </property>
  <property fmtid="{D5CDD505-2E9C-101B-9397-08002B2CF9AE}" pid="11" name="ClassificationContentMarkingHeaderText">
    <vt:lpwstr>MEWNOL - INTERNAL</vt:lpwstr>
  </property>
  <property fmtid="{D5CDD505-2E9C-101B-9397-08002B2CF9AE}" pid="12" name="ContentTypeId">
    <vt:lpwstr>0x010100CDD05C0E7E0E414EB79F81A23986EA6A</vt:lpwstr>
  </property>
  <property fmtid="{D5CDD505-2E9C-101B-9397-08002B2CF9AE}" pid="13" name="MediaServiceImageTags">
    <vt:lpwstr/>
  </property>
</Properties>
</file>