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4AD_E75BBBB4.xml" ContentType="application/vnd.ms-powerpoint.comments+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6"/>
  </p:notesMasterIdLst>
  <p:handoutMasterIdLst>
    <p:handoutMasterId r:id="rId27"/>
  </p:handoutMasterIdLst>
  <p:sldIdLst>
    <p:sldId id="462" r:id="rId5"/>
    <p:sldId id="840" r:id="rId6"/>
    <p:sldId id="837" r:id="rId7"/>
    <p:sldId id="844" r:id="rId8"/>
    <p:sldId id="1163" r:id="rId9"/>
    <p:sldId id="1164" r:id="rId10"/>
    <p:sldId id="1165" r:id="rId11"/>
    <p:sldId id="1166" r:id="rId12"/>
    <p:sldId id="1167" r:id="rId13"/>
    <p:sldId id="1185" r:id="rId14"/>
    <p:sldId id="1186" r:id="rId15"/>
    <p:sldId id="1187" r:id="rId16"/>
    <p:sldId id="1188" r:id="rId17"/>
    <p:sldId id="1189" r:id="rId18"/>
    <p:sldId id="1191" r:id="rId19"/>
    <p:sldId id="1197" r:id="rId20"/>
    <p:sldId id="1192" r:id="rId21"/>
    <p:sldId id="1193" r:id="rId22"/>
    <p:sldId id="1194" r:id="rId23"/>
    <p:sldId id="838" r:id="rId24"/>
    <p:sldId id="512" r:id="rId25"/>
  </p:sldIdLst>
  <p:sldSz cx="12239625" cy="6840538"/>
  <p:notesSz cx="6858000" cy="9144000"/>
  <p:custDataLst>
    <p:tags r:id="rId28"/>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800BB0-CE40-4944-8390-F2E434756780}" v="4" dt="2025-10-28T11:05:50.4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65145E93-EBC7-A8D0-5EA8-3B96C995FDFF}"/>
    <pc:docChg chg="modSld">
      <pc:chgData name="Andrasko, Rhiannon" userId="S::rhiannon.andrasko@wjec.co.uk::15be4c62-2de6-4343-a7f4-3c209826edd1" providerId="AD" clId="Web-{65145E93-EBC7-A8D0-5EA8-3B96C995FDFF}" dt="2025-10-24T09:18:38.642" v="4" actId="20577"/>
      <pc:docMkLst>
        <pc:docMk/>
      </pc:docMkLst>
      <pc:sldChg chg="modSp">
        <pc:chgData name="Andrasko, Rhiannon" userId="S::rhiannon.andrasko@wjec.co.uk::15be4c62-2de6-4343-a7f4-3c209826edd1" providerId="AD" clId="Web-{65145E93-EBC7-A8D0-5EA8-3B96C995FDFF}" dt="2025-10-24T09:18:38.642" v="4" actId="20577"/>
        <pc:sldMkLst>
          <pc:docMk/>
          <pc:sldMk cId="451338889" sldId="1193"/>
        </pc:sldMkLst>
        <pc:spChg chg="mod">
          <ac:chgData name="Andrasko, Rhiannon" userId="S::rhiannon.andrasko@wjec.co.uk::15be4c62-2de6-4343-a7f4-3c209826edd1" providerId="AD" clId="Web-{65145E93-EBC7-A8D0-5EA8-3B96C995FDFF}" dt="2025-10-24T09:18:38.642" v="4" actId="20577"/>
          <ac:spMkLst>
            <pc:docMk/>
            <pc:sldMk cId="451338889" sldId="1193"/>
            <ac:spMk id="6" creationId="{8397A8BB-C6EE-C45F-402F-329E8A307801}"/>
          </ac:spMkLst>
        </pc:spChg>
      </pc:sldChg>
      <pc:sldChg chg="modSp">
        <pc:chgData name="Andrasko, Rhiannon" userId="S::rhiannon.andrasko@wjec.co.uk::15be4c62-2de6-4343-a7f4-3c209826edd1" providerId="AD" clId="Web-{65145E93-EBC7-A8D0-5EA8-3B96C995FDFF}" dt="2025-10-24T09:17:15.493" v="2" actId="20577"/>
        <pc:sldMkLst>
          <pc:docMk/>
          <pc:sldMk cId="3881548724" sldId="1197"/>
        </pc:sldMkLst>
        <pc:spChg chg="mod">
          <ac:chgData name="Andrasko, Rhiannon" userId="S::rhiannon.andrasko@wjec.co.uk::15be4c62-2de6-4343-a7f4-3c209826edd1" providerId="AD" clId="Web-{65145E93-EBC7-A8D0-5EA8-3B96C995FDFF}" dt="2025-10-24T09:17:15.493" v="2" actId="20577"/>
          <ac:spMkLst>
            <pc:docMk/>
            <pc:sldMk cId="3881548724" sldId="1197"/>
            <ac:spMk id="6" creationId="{B5B5D2EA-0E74-07D6-BFE2-270C9806A38F}"/>
          </ac:spMkLst>
        </pc:spChg>
      </pc:sldChg>
    </pc:docChg>
  </pc:docChgLst>
  <pc:docChgLst>
    <pc:chgData name="Andrasko, Rhiannon" userId="S::rhiannon.andrasko@wjec.co.uk::15be4c62-2de6-4343-a7f4-3c209826edd1" providerId="AD" clId="Web-{3B485F4C-8AA7-0CA0-9DC8-90F9261F7148}"/>
    <pc:docChg chg="mod">
      <pc:chgData name="Andrasko, Rhiannon" userId="S::rhiannon.andrasko@wjec.co.uk::15be4c62-2de6-4343-a7f4-3c209826edd1" providerId="AD" clId="Web-{3B485F4C-8AA7-0CA0-9DC8-90F9261F7148}" dt="2025-10-24T09:43:57.555" v="0"/>
      <pc:docMkLst>
        <pc:docMk/>
      </pc:docMkLst>
    </pc:docChg>
  </pc:docChgLst>
  <pc:docChgLst>
    <pc:chgData name="Lee Guthrie" userId="1cb701bb-47c8-4e70-a967-200e600f3e71" providerId="ADAL" clId="{2E3988C0-49EB-4F2D-94F8-5ACA8DBCC780}"/>
    <pc:docChg chg="undo custSel modSld">
      <pc:chgData name="Lee Guthrie" userId="1cb701bb-47c8-4e70-a967-200e600f3e71" providerId="ADAL" clId="{2E3988C0-49EB-4F2D-94F8-5ACA8DBCC780}" dt="2025-10-08T08:12:09.361" v="271" actId="20577"/>
      <pc:docMkLst>
        <pc:docMk/>
      </pc:docMkLst>
      <pc:sldChg chg="modSp mod">
        <pc:chgData name="Lee Guthrie" userId="1cb701bb-47c8-4e70-a967-200e600f3e71" providerId="ADAL" clId="{2E3988C0-49EB-4F2D-94F8-5ACA8DBCC780}" dt="2025-10-08T08:08:24.924" v="1" actId="14100"/>
        <pc:sldMkLst>
          <pc:docMk/>
          <pc:sldMk cId="3661908118" sldId="837"/>
        </pc:sldMkLst>
        <pc:spChg chg="mod">
          <ac:chgData name="Lee Guthrie" userId="1cb701bb-47c8-4e70-a967-200e600f3e71" providerId="ADAL" clId="{2E3988C0-49EB-4F2D-94F8-5ACA8DBCC780}" dt="2025-10-08T08:08:24.924" v="1" actId="14100"/>
          <ac:spMkLst>
            <pc:docMk/>
            <pc:sldMk cId="3661908118" sldId="837"/>
            <ac:spMk id="4" creationId="{BBFFC9DD-99F6-E5CA-5CF5-B1C6B4D6BBC1}"/>
          </ac:spMkLst>
        </pc:spChg>
      </pc:sldChg>
      <pc:sldChg chg="modSp mod">
        <pc:chgData name="Lee Guthrie" userId="1cb701bb-47c8-4e70-a967-200e600f3e71" providerId="ADAL" clId="{2E3988C0-49EB-4F2D-94F8-5ACA8DBCC780}" dt="2025-10-08T08:09:06.545" v="8" actId="5793"/>
        <pc:sldMkLst>
          <pc:docMk/>
          <pc:sldMk cId="1715504860" sldId="1163"/>
        </pc:sldMkLst>
        <pc:spChg chg="mod">
          <ac:chgData name="Lee Guthrie" userId="1cb701bb-47c8-4e70-a967-200e600f3e71" providerId="ADAL" clId="{2E3988C0-49EB-4F2D-94F8-5ACA8DBCC780}" dt="2025-10-08T08:09:06.545" v="8" actId="5793"/>
          <ac:spMkLst>
            <pc:docMk/>
            <pc:sldMk cId="1715504860" sldId="1163"/>
            <ac:spMk id="6" creationId="{7302EEA5-127B-97B5-95EE-4BBAEC309EB8}"/>
          </ac:spMkLst>
        </pc:spChg>
      </pc:sldChg>
      <pc:sldChg chg="modSp mod">
        <pc:chgData name="Lee Guthrie" userId="1cb701bb-47c8-4e70-a967-200e600f3e71" providerId="ADAL" clId="{2E3988C0-49EB-4F2D-94F8-5ACA8DBCC780}" dt="2025-10-08T08:10:36.495" v="248" actId="207"/>
        <pc:sldMkLst>
          <pc:docMk/>
          <pc:sldMk cId="3149765037" sldId="1165"/>
        </pc:sldMkLst>
        <pc:graphicFrameChg chg="modGraphic">
          <ac:chgData name="Lee Guthrie" userId="1cb701bb-47c8-4e70-a967-200e600f3e71" providerId="ADAL" clId="{2E3988C0-49EB-4F2D-94F8-5ACA8DBCC780}" dt="2025-10-08T08:10:36.495" v="248" actId="207"/>
          <ac:graphicFrameMkLst>
            <pc:docMk/>
            <pc:sldMk cId="3149765037" sldId="1165"/>
            <ac:graphicFrameMk id="9" creationId="{A03D15A4-9330-B84F-02AE-BCFFC371AD7A}"/>
          </ac:graphicFrameMkLst>
        </pc:graphicFrameChg>
      </pc:sldChg>
      <pc:sldChg chg="modSp mod">
        <pc:chgData name="Lee Guthrie" userId="1cb701bb-47c8-4e70-a967-200e600f3e71" providerId="ADAL" clId="{2E3988C0-49EB-4F2D-94F8-5ACA8DBCC780}" dt="2025-10-08T08:11:36.991" v="268" actId="113"/>
        <pc:sldMkLst>
          <pc:docMk/>
          <pc:sldMk cId="3548731732" sldId="1166"/>
        </pc:sldMkLst>
        <pc:spChg chg="mod">
          <ac:chgData name="Lee Guthrie" userId="1cb701bb-47c8-4e70-a967-200e600f3e71" providerId="ADAL" clId="{2E3988C0-49EB-4F2D-94F8-5ACA8DBCC780}" dt="2025-10-08T08:11:36.991" v="268" actId="113"/>
          <ac:spMkLst>
            <pc:docMk/>
            <pc:sldMk cId="3548731732" sldId="1166"/>
            <ac:spMk id="6" creationId="{335B912D-590F-004E-6FA1-6471A67F6590}"/>
          </ac:spMkLst>
        </pc:spChg>
      </pc:sldChg>
      <pc:sldChg chg="modSp mod">
        <pc:chgData name="Lee Guthrie" userId="1cb701bb-47c8-4e70-a967-200e600f3e71" providerId="ADAL" clId="{2E3988C0-49EB-4F2D-94F8-5ACA8DBCC780}" dt="2025-10-08T08:12:09.361" v="271" actId="20577"/>
        <pc:sldMkLst>
          <pc:docMk/>
          <pc:sldMk cId="426457889" sldId="1192"/>
        </pc:sldMkLst>
        <pc:spChg chg="mod">
          <ac:chgData name="Lee Guthrie" userId="1cb701bb-47c8-4e70-a967-200e600f3e71" providerId="ADAL" clId="{2E3988C0-49EB-4F2D-94F8-5ACA8DBCC780}" dt="2025-10-08T08:12:09.361" v="271" actId="20577"/>
          <ac:spMkLst>
            <pc:docMk/>
            <pc:sldMk cId="426457889" sldId="1192"/>
            <ac:spMk id="6" creationId="{4336A3E7-6FE9-4333-B253-2BCA8B9317CB}"/>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05:50.460" v="23" actId="1076"/>
      <pc:docMkLst>
        <pc:docMk/>
      </pc:docMkLst>
      <pc:sldChg chg="addSp modSp mod">
        <pc:chgData name="Hazell, Danielle" userId="16322be0-50ef-46ff-b0c0-d304bc10d5d2" providerId="ADAL" clId="{E6D12E1F-DF63-450C-A9ED-E72C5F6C045B}" dt="2025-10-22T13:49:01.620" v="8" actId="1076"/>
        <pc:sldMkLst>
          <pc:docMk/>
          <pc:sldMk cId="2402489006" sldId="512"/>
        </pc:sldMkLst>
        <pc:spChg chg="add mod">
          <ac:chgData name="Hazell, Danielle" userId="16322be0-50ef-46ff-b0c0-d304bc10d5d2" providerId="ADAL" clId="{E6D12E1F-DF63-450C-A9ED-E72C5F6C045B}" dt="2025-10-22T13:49:01.620" v="8" actId="1076"/>
          <ac:spMkLst>
            <pc:docMk/>
            <pc:sldMk cId="2402489006" sldId="512"/>
            <ac:spMk id="2" creationId="{0EBA0D3D-1A82-2DB2-9D4F-A8AFFB6242C5}"/>
          </ac:spMkLst>
        </pc:spChg>
        <pc:spChg chg="mod">
          <ac:chgData name="Hazell, Danielle" userId="16322be0-50ef-46ff-b0c0-d304bc10d5d2" providerId="ADAL" clId="{E6D12E1F-DF63-450C-A9ED-E72C5F6C045B}" dt="2025-10-22T13:48:57.202" v="6"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1:05:50.460" v="23" actId="1076"/>
        <pc:sldMkLst>
          <pc:docMk/>
          <pc:sldMk cId="2271368638" sldId="1187"/>
        </pc:sldMkLst>
        <pc:picChg chg="add del mod">
          <ac:chgData name="Hazell, Danielle" userId="16322be0-50ef-46ff-b0c0-d304bc10d5d2" providerId="ADAL" clId="{E6D12E1F-DF63-450C-A9ED-E72C5F6C045B}" dt="2025-10-28T11:05:46.953" v="21" actId="478"/>
          <ac:picMkLst>
            <pc:docMk/>
            <pc:sldMk cId="2271368638" sldId="1187"/>
            <ac:picMk id="4" creationId="{2EB7CCBA-A585-0702-D8DA-A8D52B58D6F9}"/>
          </ac:picMkLst>
        </pc:picChg>
        <pc:picChg chg="add mod">
          <ac:chgData name="Hazell, Danielle" userId="16322be0-50ef-46ff-b0c0-d304bc10d5d2" providerId="ADAL" clId="{E6D12E1F-DF63-450C-A9ED-E72C5F6C045B}" dt="2025-10-28T11:05:50.460" v="23" actId="1076"/>
          <ac:picMkLst>
            <pc:docMk/>
            <pc:sldMk cId="2271368638" sldId="1187"/>
            <ac:picMk id="1026" creationId="{DF6006B3-D70C-1F91-FBE7-BBC2237B6BA9}"/>
          </ac:picMkLst>
        </pc:picChg>
      </pc:sldChg>
      <pc:sldChg chg="modSp mod modCm">
        <pc:chgData name="Hazell, Danielle" userId="16322be0-50ef-46ff-b0c0-d304bc10d5d2" providerId="ADAL" clId="{E6D12E1F-DF63-450C-A9ED-E72C5F6C045B}" dt="2025-10-24T13:11:04.458" v="20" actId="12"/>
        <pc:sldMkLst>
          <pc:docMk/>
          <pc:sldMk cId="3881548724" sldId="1197"/>
        </pc:sldMkLst>
        <pc:spChg chg="mod">
          <ac:chgData name="Hazell, Danielle" userId="16322be0-50ef-46ff-b0c0-d304bc10d5d2" providerId="ADAL" clId="{E6D12E1F-DF63-450C-A9ED-E72C5F6C045B}" dt="2025-10-24T13:11:04.458" v="20" actId="12"/>
          <ac:spMkLst>
            <pc:docMk/>
            <pc:sldMk cId="3881548724" sldId="1197"/>
            <ac:spMk id="6" creationId="{B5B5D2EA-0E74-07D6-BFE2-270C9806A38F}"/>
          </ac:spMkLst>
        </pc:spChg>
        <pc:extLst>
          <p:ext xmlns:p="http://schemas.openxmlformats.org/presentationml/2006/main" uri="{D6D511B9-2390-475A-947B-AFAB55BFBCF1}">
            <pc226:cmChg xmlns:pc226="http://schemas.microsoft.com/office/powerpoint/2022/06/main/command" chg="mod">
              <pc226:chgData name="Hazell, Danielle" userId="16322be0-50ef-46ff-b0c0-d304bc10d5d2" providerId="ADAL" clId="{E6D12E1F-DF63-450C-A9ED-E72C5F6C045B}" dt="2025-10-24T13:11:02.468" v="18" actId="20577"/>
              <pc2:cmMkLst xmlns:pc2="http://schemas.microsoft.com/office/powerpoint/2019/9/main/command">
                <pc:docMk/>
                <pc:sldMk cId="3881548724" sldId="1197"/>
                <pc2:cmMk id="{55F5FD91-3B64-4083-9464-1BC93C4781B7}"/>
              </pc2:cmMkLst>
            </pc226:cmChg>
          </p:ext>
        </pc:extLst>
      </pc:sldChg>
      <pc:sldMasterChg chg="addSp delSp modSp mod">
        <pc:chgData name="Hazell, Danielle" userId="16322be0-50ef-46ff-b0c0-d304bc10d5d2" providerId="ADAL" clId="{E6D12E1F-DF63-450C-A9ED-E72C5F6C045B}" dt="2025-10-17T14:30:26.963" v="5" actId="1076"/>
        <pc:sldMasterMkLst>
          <pc:docMk/>
          <pc:sldMasterMk cId="3321120336" sldId="2147483660"/>
        </pc:sldMasterMkLst>
        <pc:spChg chg="add mod">
          <ac:chgData name="Hazell, Danielle" userId="16322be0-50ef-46ff-b0c0-d304bc10d5d2" providerId="ADAL" clId="{E6D12E1F-DF63-450C-A9ED-E72C5F6C045B}" dt="2025-10-17T14:30:26.963" v="5" actId="1076"/>
          <ac:spMkLst>
            <pc:docMk/>
            <pc:sldMasterMk cId="3321120336" sldId="2147483660"/>
            <ac:spMk id="2" creationId="{4987E8D9-377B-AB1D-8A32-2882D85AB09F}"/>
          </ac:spMkLst>
        </pc:spChg>
        <pc:spChg chg="add mod">
          <ac:chgData name="Hazell, Danielle" userId="16322be0-50ef-46ff-b0c0-d304bc10d5d2" providerId="ADAL" clId="{E6D12E1F-DF63-450C-A9ED-E72C5F6C045B}" dt="2025-10-17T14:30:26.963" v="5" actId="1076"/>
          <ac:spMkLst>
            <pc:docMk/>
            <pc:sldMasterMk cId="3321120336" sldId="2147483660"/>
            <ac:spMk id="5" creationId="{12A05E16-C31E-E0B1-F9BA-6CA1198C9AE5}"/>
          </ac:spMkLst>
        </pc:spChg>
        <pc:picChg chg="add mod">
          <ac:chgData name="Hazell, Danielle" userId="16322be0-50ef-46ff-b0c0-d304bc10d5d2" providerId="ADAL" clId="{E6D12E1F-DF63-450C-A9ED-E72C5F6C045B}" dt="2025-10-17T14:30:26.963" v="5" actId="1076"/>
          <ac:picMkLst>
            <pc:docMk/>
            <pc:sldMasterMk cId="3321120336" sldId="2147483660"/>
            <ac:picMk id="4" creationId="{4D501824-D9B0-C525-F662-3787B202B144}"/>
          </ac:picMkLst>
        </pc:picChg>
        <pc:picChg chg="add mod">
          <ac:chgData name="Hazell, Danielle" userId="16322be0-50ef-46ff-b0c0-d304bc10d5d2" providerId="ADAL" clId="{E6D12E1F-DF63-450C-A9ED-E72C5F6C045B}" dt="2025-10-17T14:30:26.963" v="5" actId="1076"/>
          <ac:picMkLst>
            <pc:docMk/>
            <pc:sldMasterMk cId="3321120336" sldId="2147483660"/>
            <ac:picMk id="7" creationId="{9F3B6811-98F9-78F6-2493-AACB6F69F7B0}"/>
          </ac:picMkLst>
        </pc:picChg>
        <pc:picChg chg="add mod">
          <ac:chgData name="Hazell, Danielle" userId="16322be0-50ef-46ff-b0c0-d304bc10d5d2" providerId="ADAL" clId="{E6D12E1F-DF63-450C-A9ED-E72C5F6C045B}" dt="2025-10-17T14:30:26.963" v="5" actId="1076"/>
          <ac:picMkLst>
            <pc:docMk/>
            <pc:sldMasterMk cId="3321120336" sldId="2147483660"/>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09:32:50.136" v="34" actId="207"/>
      <pc:docMkLst>
        <pc:docMk/>
      </pc:docMkLst>
      <pc:sldChg chg="modSp mod">
        <pc:chgData name="Bonita Searle-Barnes" userId="e782127f-826a-4a83-a372-afedaa2e0d4f" providerId="ADAL" clId="{FA3BD239-4B9A-4CBA-8CF5-F7BFBEA885D5}" dt="2025-10-14T09:31:33.545" v="1" actId="20577"/>
        <pc:sldMkLst>
          <pc:docMk/>
          <pc:sldMk cId="4139293381" sldId="462"/>
        </pc:sldMkLst>
        <pc:spChg chg="mod">
          <ac:chgData name="Bonita Searle-Barnes" userId="e782127f-826a-4a83-a372-afedaa2e0d4f" providerId="ADAL" clId="{FA3BD239-4B9A-4CBA-8CF5-F7BFBEA885D5}" dt="2025-10-14T09:31:33.545" v="1" actId="20577"/>
          <ac:spMkLst>
            <pc:docMk/>
            <pc:sldMk cId="4139293381" sldId="462"/>
            <ac:spMk id="3" creationId="{C071156A-2242-124B-AF49-34A979232ED8}"/>
          </ac:spMkLst>
        </pc:spChg>
      </pc:sldChg>
      <pc:sldChg chg="modSp mod">
        <pc:chgData name="Bonita Searle-Barnes" userId="e782127f-826a-4a83-a372-afedaa2e0d4f" providerId="ADAL" clId="{FA3BD239-4B9A-4CBA-8CF5-F7BFBEA885D5}" dt="2025-10-14T09:31:52.224" v="31" actId="20577"/>
        <pc:sldMkLst>
          <pc:docMk/>
          <pc:sldMk cId="3661908118" sldId="837"/>
        </pc:sldMkLst>
        <pc:spChg chg="mod">
          <ac:chgData name="Bonita Searle-Barnes" userId="e782127f-826a-4a83-a372-afedaa2e0d4f" providerId="ADAL" clId="{FA3BD239-4B9A-4CBA-8CF5-F7BFBEA885D5}" dt="2025-10-14T09:31:52.224" v="31"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09:32:34.767" v="32" actId="207"/>
        <pc:sldMkLst>
          <pc:docMk/>
          <pc:sldMk cId="3295365220" sldId="1188"/>
        </pc:sldMkLst>
        <pc:spChg chg="mod">
          <ac:chgData name="Bonita Searle-Barnes" userId="e782127f-826a-4a83-a372-afedaa2e0d4f" providerId="ADAL" clId="{FA3BD239-4B9A-4CBA-8CF5-F7BFBEA885D5}" dt="2025-10-14T09:32:34.767" v="32" actId="207"/>
          <ac:spMkLst>
            <pc:docMk/>
            <pc:sldMk cId="3295365220" sldId="1188"/>
            <ac:spMk id="6" creationId="{CCAD5A69-441D-D4A8-CD7F-CBA2D8E141D5}"/>
          </ac:spMkLst>
        </pc:spChg>
      </pc:sldChg>
      <pc:sldChg chg="modSp mod">
        <pc:chgData name="Bonita Searle-Barnes" userId="e782127f-826a-4a83-a372-afedaa2e0d4f" providerId="ADAL" clId="{FA3BD239-4B9A-4CBA-8CF5-F7BFBEA885D5}" dt="2025-10-14T09:32:50.136" v="34" actId="207"/>
        <pc:sldMkLst>
          <pc:docMk/>
          <pc:sldMk cId="2026453926" sldId="1191"/>
        </pc:sldMkLst>
        <pc:spChg chg="mod">
          <ac:chgData name="Bonita Searle-Barnes" userId="e782127f-826a-4a83-a372-afedaa2e0d4f" providerId="ADAL" clId="{FA3BD239-4B9A-4CBA-8CF5-F7BFBEA885D5}" dt="2025-10-14T09:32:50.136" v="34" actId="207"/>
          <ac:spMkLst>
            <pc:docMk/>
            <pc:sldMk cId="2026453926" sldId="1191"/>
            <ac:spMk id="6" creationId="{695664AC-C3DF-81E0-58AD-C58BC29E308C}"/>
          </ac:spMkLst>
        </pc:spChg>
      </pc:sldChg>
      <pc:sldMasterChg chg="modSp mod">
        <pc:chgData name="Bonita Searle-Barnes" userId="e782127f-826a-4a83-a372-afedaa2e0d4f" providerId="ADAL" clId="{FA3BD239-4B9A-4CBA-8CF5-F7BFBEA885D5}" dt="2025-10-14T09:30:12.950" v="0" actId="114"/>
        <pc:sldMasterMkLst>
          <pc:docMk/>
          <pc:sldMasterMk cId="3321120336" sldId="2147483660"/>
        </pc:sldMasterMkLst>
      </pc:sldMasterChg>
    </pc:docChg>
  </pc:docChgLst>
</pc:chgInfo>
</file>

<file path=ppt/comments/modernComment_4AD_E75BBBB4.xml><?xml version="1.0" encoding="utf-8"?>
<p188:cmLst xmlns:a="http://schemas.openxmlformats.org/drawingml/2006/main" xmlns:r="http://schemas.openxmlformats.org/officeDocument/2006/relationships" xmlns:p188="http://schemas.microsoft.com/office/powerpoint/2018/8/main">
  <p188:cm id="{55F5FD91-3B64-4083-9464-1BC93C4781B7}" authorId="{5BD82555-537F-E2F1-613C-D8E839C8829C}" status="resolved" created="2025-10-24T09:43:57.555" complete="100000">
    <ac:txMkLst xmlns:ac="http://schemas.microsoft.com/office/drawing/2013/main/command">
      <pc:docMk xmlns:pc="http://schemas.microsoft.com/office/powerpoint/2013/main/command"/>
      <pc:sldMk xmlns:pc="http://schemas.microsoft.com/office/powerpoint/2013/main/command" cId="3881548724" sldId="1197"/>
      <ac:spMk id="6" creationId="{B5B5D2EA-0E74-07D6-BFE2-270C9806A38F}"/>
      <ac:txMk cp="304" len="50">
        <ac:context len="477" hash="2283046308"/>
      </ac:txMk>
    </ac:txMkLst>
    <p188:pos x="1108661" y="3616617"/>
    <p188:txBody>
      <a:bodyPr/>
      <a:lstStyle/>
      <a:p>
        <a:r>
          <a:rPr lang="en-GB"/>
          <a:t>Strange issue, but on the browser version of pp these last bullet points are shown as c. and d. whereas on the desktop app they appear as a. and b. which  I imagine is as intended.</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Refer back to K1 .4.</a:t>
            </a:r>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201512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installation of a foundation earthing system has been a requirement in a number of other countries around the world for some time. In Germany, the primary purpose behind installing foundation earthing systems is to improve earth fault loop impedance for TT systems.</a:t>
            </a:r>
          </a:p>
          <a:p>
            <a:endParaRPr lang="en-US"/>
          </a:p>
          <a:p>
            <a:r>
              <a:rPr lang="en-US"/>
              <a:t>However, there are some other benefits, including the reduction of potential difference between the general mass of earth and any exposed or extraneous-conductive parts in the event of a PEN conductor failure.</a:t>
            </a:r>
          </a:p>
          <a:p>
            <a:endParaRPr lang="en-US"/>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2169131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Refer back to the adiabatic equation</a:t>
            </a:r>
          </a:p>
        </p:txBody>
      </p:sp>
      <p:sp>
        <p:nvSpPr>
          <p:cNvPr id="4" name="Slide Number Placeholder 3"/>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2921920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Note: Where k1 is the k value for the line conductor, and k2 is the k value for the protective conductor</a:t>
            </a:r>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2846151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21</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208732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2514882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3778098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097747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51670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1" y="756537"/>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32040" y="171125"/>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8" y="68149"/>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1" y="157694"/>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10"/>
          <a:stretch>
            <a:fillRect/>
          </a:stretch>
        </p:blipFill>
        <p:spPr>
          <a:xfrm>
            <a:off x="948534" y="177672"/>
            <a:ext cx="2685203" cy="440679"/>
          </a:xfrm>
          <a:prstGeom prst="rect">
            <a:avLst/>
          </a:prstGeom>
        </p:spPr>
      </p:pic>
    </p:spTree>
    <p:extLst>
      <p:ext uri="{BB962C8B-B14F-4D97-AF65-F5344CB8AC3E}">
        <p14:creationId xmlns:p14="http://schemas.microsoft.com/office/powerpoint/2010/main" val="3321120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4AD_E75BBBB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GB" sz="2800" b="1">
                <a:solidFill>
                  <a:schemeClr val="tx1"/>
                </a:solidFill>
                <a:latin typeface="Arial"/>
                <a:ea typeface="ＭＳ Ｐゴシック"/>
                <a:cs typeface="Arial"/>
              </a:rPr>
              <a:t>K1.5c Application of the fundamental principles of national standards</a:t>
            </a:r>
          </a:p>
          <a:p>
            <a:pPr marL="0" indent="0">
              <a:buNone/>
            </a:pPr>
            <a:endParaRPr lang="en-GB" sz="2394">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a:ea typeface="ＭＳ Ｐゴシック"/>
                <a:cs typeface="Arial"/>
              </a:rPr>
              <a:t>PowerPoint 1.5c: Chapter 54 </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A0A27-90DB-5597-1646-0232B2F5E2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E0FF0E-A5D3-99B3-4C06-9E5866D45CF8}"/>
              </a:ext>
            </a:extLst>
          </p:cNvPr>
          <p:cNvSpPr>
            <a:spLocks noGrp="1"/>
          </p:cNvSpPr>
          <p:nvPr>
            <p:ph type="title"/>
          </p:nvPr>
        </p:nvSpPr>
        <p:spPr>
          <a:xfrm>
            <a:off x="252000" y="959222"/>
            <a:ext cx="11628452" cy="646331"/>
          </a:xfrm>
        </p:spPr>
        <p:txBody>
          <a:bodyPr/>
          <a:lstStyle/>
          <a:p>
            <a:r>
              <a:rPr lang="en-GB"/>
              <a:t>543.2: Types of protective conductor </a:t>
            </a:r>
          </a:p>
        </p:txBody>
      </p:sp>
      <p:sp>
        <p:nvSpPr>
          <p:cNvPr id="6" name="Content Placeholder 5">
            <a:extLst>
              <a:ext uri="{FF2B5EF4-FFF2-40B4-BE49-F238E27FC236}">
                <a16:creationId xmlns:a16="http://schemas.microsoft.com/office/drawing/2014/main" id="{1683A7E4-0FCF-6398-C02C-6179B5D3DEE3}"/>
              </a:ext>
            </a:extLst>
          </p:cNvPr>
          <p:cNvSpPr>
            <a:spLocks noGrp="1"/>
          </p:cNvSpPr>
          <p:nvPr>
            <p:ph sz="quarter" idx="10"/>
          </p:nvPr>
        </p:nvSpPr>
        <p:spPr>
          <a:xfrm>
            <a:off x="360000" y="1696090"/>
            <a:ext cx="11628452" cy="4140000"/>
          </a:xfrm>
        </p:spPr>
        <p:txBody>
          <a:bodyPr/>
          <a:lstStyle/>
          <a:p>
            <a:pPr>
              <a:spcBef>
                <a:spcPts val="798"/>
              </a:spcBef>
            </a:pPr>
            <a:r>
              <a:rPr lang="en-US" b="1">
                <a:latin typeface="Arial" panose="020B0604020202020204" pitchFamily="34" charset="0"/>
                <a:cs typeface="Arial" panose="020B0604020202020204" pitchFamily="34" charset="0"/>
              </a:rPr>
              <a:t>543.2.1 </a:t>
            </a:r>
            <a:r>
              <a:rPr lang="en-US">
                <a:latin typeface="Arial" panose="020B0604020202020204" pitchFamily="34" charset="0"/>
                <a:cs typeface="Arial" panose="020B0604020202020204" pitchFamily="34" charset="0"/>
              </a:rPr>
              <a:t>A protective conductor may consist of one or more of the following: </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 single-core cable</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 conductor in a cable </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an insulated or bare conductor in a common enclosure with insulated live conductors</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 fixed bare or insulated conductor</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 metal covering, for example, the sheath, screen or </a:t>
            </a:r>
            <a:r>
              <a:rPr lang="en-US" err="1">
                <a:latin typeface="Arial" panose="020B0604020202020204" pitchFamily="34" charset="0"/>
                <a:cs typeface="Arial" panose="020B0604020202020204" pitchFamily="34" charset="0"/>
              </a:rPr>
              <a:t>armouring</a:t>
            </a:r>
            <a:r>
              <a:rPr lang="en-US">
                <a:latin typeface="Arial" panose="020B0604020202020204" pitchFamily="34" charset="0"/>
                <a:cs typeface="Arial" panose="020B0604020202020204" pitchFamily="34" charset="0"/>
              </a:rPr>
              <a:t> of a cable</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 metal conduit, metallic cable management system or other enclosure or electrically continuous support system for conductors</a:t>
            </a:r>
          </a:p>
          <a:p>
            <a:pPr marL="342900" indent="-342900">
              <a:spcBef>
                <a:spcPts val="198"/>
              </a:spcBef>
              <a:spcAft>
                <a:spcPts val="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an extraneous-conductive-part complying with Regulation 543.2.6. </a:t>
            </a:r>
          </a:p>
          <a:p>
            <a:endParaRPr lang="en-GB"/>
          </a:p>
        </p:txBody>
      </p:sp>
    </p:spTree>
    <p:extLst>
      <p:ext uri="{BB962C8B-B14F-4D97-AF65-F5344CB8AC3E}">
        <p14:creationId xmlns:p14="http://schemas.microsoft.com/office/powerpoint/2010/main" val="816472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5F7EB-5DF0-9B5B-37BD-D62E56FE98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DEAC73-C495-148F-C6CF-37380D97CC16}"/>
              </a:ext>
            </a:extLst>
          </p:cNvPr>
          <p:cNvSpPr>
            <a:spLocks noGrp="1"/>
          </p:cNvSpPr>
          <p:nvPr>
            <p:ph type="title"/>
          </p:nvPr>
        </p:nvSpPr>
        <p:spPr>
          <a:xfrm>
            <a:off x="252000" y="959222"/>
            <a:ext cx="11628452" cy="646331"/>
          </a:xfrm>
        </p:spPr>
        <p:txBody>
          <a:bodyPr/>
          <a:lstStyle/>
          <a:p>
            <a:r>
              <a:rPr lang="en-GB"/>
              <a:t>543.2.7 </a:t>
            </a:r>
          </a:p>
        </p:txBody>
      </p:sp>
      <p:sp>
        <p:nvSpPr>
          <p:cNvPr id="6" name="Content Placeholder 5">
            <a:extLst>
              <a:ext uri="{FF2B5EF4-FFF2-40B4-BE49-F238E27FC236}">
                <a16:creationId xmlns:a16="http://schemas.microsoft.com/office/drawing/2014/main" id="{A3FB8DCC-04C1-E851-107C-3914C95B4CEE}"/>
              </a:ext>
            </a:extLst>
          </p:cNvPr>
          <p:cNvSpPr>
            <a:spLocks noGrp="1"/>
          </p:cNvSpPr>
          <p:nvPr>
            <p:ph sz="quarter" idx="10"/>
          </p:nvPr>
        </p:nvSpPr>
        <p:spPr>
          <a:xfrm>
            <a:off x="360000" y="1800000"/>
            <a:ext cx="5759812" cy="4140000"/>
          </a:xfrm>
        </p:spPr>
        <p:txBody>
          <a:bodyPr/>
          <a:lstStyle/>
          <a:p>
            <a:r>
              <a:rPr lang="en-GB"/>
              <a:t>Where the protective conductor is formed by metal conduit, trunking or ducting or the metal sheath and/or armour of a cable, the earthing terminal of each accessory shall be connected by a separate protective conductor to an earthing terminal incorporated in the associated box or other enclosure.</a:t>
            </a:r>
          </a:p>
          <a:p>
            <a:endParaRPr lang="en-GB"/>
          </a:p>
          <a:p>
            <a:endParaRPr lang="en-GB"/>
          </a:p>
        </p:txBody>
      </p:sp>
      <p:pic>
        <p:nvPicPr>
          <p:cNvPr id="2" name="Picture 1" descr="IN50087">
            <a:extLst>
              <a:ext uri="{FF2B5EF4-FFF2-40B4-BE49-F238E27FC236}">
                <a16:creationId xmlns:a16="http://schemas.microsoft.com/office/drawing/2014/main" id="{C26BE627-9787-D2CA-2C21-CF0A3F621B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3294" t="27589"/>
          <a:stretch>
            <a:fillRect/>
          </a:stretch>
        </p:blipFill>
        <p:spPr bwMode="auto">
          <a:xfrm>
            <a:off x="6119812" y="2085180"/>
            <a:ext cx="5870247" cy="3569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4046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63CBA-B0E3-1619-20E4-24E50D3C69B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DB4DFB-BFD9-6CA4-3C51-CD90CD1F9BD3}"/>
              </a:ext>
            </a:extLst>
          </p:cNvPr>
          <p:cNvSpPr>
            <a:spLocks noGrp="1"/>
          </p:cNvSpPr>
          <p:nvPr>
            <p:ph type="title"/>
          </p:nvPr>
        </p:nvSpPr>
        <p:spPr>
          <a:xfrm>
            <a:off x="252000" y="959222"/>
            <a:ext cx="11628452" cy="646331"/>
          </a:xfrm>
        </p:spPr>
        <p:txBody>
          <a:bodyPr/>
          <a:lstStyle/>
          <a:p>
            <a:r>
              <a:rPr lang="en-GB"/>
              <a:t>543.3.6 </a:t>
            </a:r>
          </a:p>
        </p:txBody>
      </p:sp>
      <p:sp>
        <p:nvSpPr>
          <p:cNvPr id="6" name="Content Placeholder 5">
            <a:extLst>
              <a:ext uri="{FF2B5EF4-FFF2-40B4-BE49-F238E27FC236}">
                <a16:creationId xmlns:a16="http://schemas.microsoft.com/office/drawing/2014/main" id="{D1D02F59-48F3-4DDE-229F-A50B5F15C1D2}"/>
              </a:ext>
            </a:extLst>
          </p:cNvPr>
          <p:cNvSpPr>
            <a:spLocks noGrp="1"/>
          </p:cNvSpPr>
          <p:nvPr>
            <p:ph sz="quarter" idx="10"/>
          </p:nvPr>
        </p:nvSpPr>
        <p:spPr>
          <a:xfrm>
            <a:off x="360000" y="1800000"/>
            <a:ext cx="5625164" cy="4140000"/>
          </a:xfrm>
        </p:spPr>
        <p:txBody>
          <a:bodyPr/>
          <a:lstStyle/>
          <a:p>
            <a:r>
              <a:rPr lang="en-GB" dirty="0"/>
              <a:t>Every joint in a metallic conduit shall be mechanically and electrically continuous.</a:t>
            </a:r>
          </a:p>
          <a:p>
            <a:endParaRPr lang="en-GB" dirty="0"/>
          </a:p>
          <a:p>
            <a:endParaRPr lang="en-GB" dirty="0"/>
          </a:p>
        </p:txBody>
      </p:sp>
      <p:pic>
        <p:nvPicPr>
          <p:cNvPr id="1026" name="Picture 2" descr="A stack of metal pipes&#10;&#10;Description automatically generated">
            <a:extLst>
              <a:ext uri="{FF2B5EF4-FFF2-40B4-BE49-F238E27FC236}">
                <a16:creationId xmlns:a16="http://schemas.microsoft.com/office/drawing/2014/main" id="{DF6006B3-D70C-1F91-FBE7-BBC2237B6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5164" y="2690441"/>
            <a:ext cx="6067425" cy="3190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368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7EB5F-2499-8AE0-F8AA-AD9989F27B2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2BDE8C8-6493-5EBF-2B73-56C5BB4F9631}"/>
              </a:ext>
            </a:extLst>
          </p:cNvPr>
          <p:cNvSpPr>
            <a:spLocks noGrp="1"/>
          </p:cNvSpPr>
          <p:nvPr>
            <p:ph type="title"/>
          </p:nvPr>
        </p:nvSpPr>
        <p:spPr>
          <a:xfrm>
            <a:off x="241609" y="900538"/>
            <a:ext cx="9360212" cy="1200329"/>
          </a:xfrm>
        </p:spPr>
        <p:txBody>
          <a:bodyPr/>
          <a:lstStyle/>
          <a:p>
            <a:r>
              <a:rPr lang="en-GB"/>
              <a:t>543.4 – Combined protective and neutral (PEN) conductors</a:t>
            </a:r>
          </a:p>
        </p:txBody>
      </p:sp>
      <p:sp>
        <p:nvSpPr>
          <p:cNvPr id="6" name="Content Placeholder 5">
            <a:extLst>
              <a:ext uri="{FF2B5EF4-FFF2-40B4-BE49-F238E27FC236}">
                <a16:creationId xmlns:a16="http://schemas.microsoft.com/office/drawing/2014/main" id="{CCAD5A69-441D-D4A8-CD7F-CBA2D8E141D5}"/>
              </a:ext>
            </a:extLst>
          </p:cNvPr>
          <p:cNvSpPr>
            <a:spLocks noGrp="1"/>
          </p:cNvSpPr>
          <p:nvPr>
            <p:ph sz="quarter" idx="10"/>
          </p:nvPr>
        </p:nvSpPr>
        <p:spPr>
          <a:xfrm>
            <a:off x="360000" y="2381891"/>
            <a:ext cx="9360212" cy="2636918"/>
          </a:xfrm>
        </p:spPr>
        <p:txBody>
          <a:bodyPr/>
          <a:lstStyle/>
          <a:p>
            <a:r>
              <a:rPr lang="en-GB" b="1"/>
              <a:t>543.4.1</a:t>
            </a:r>
            <a:r>
              <a:rPr lang="en-GB">
                <a:solidFill>
                  <a:schemeClr val="accent2"/>
                </a:solidFill>
              </a:rPr>
              <a:t> </a:t>
            </a:r>
            <a:r>
              <a:rPr lang="en-GB"/>
              <a:t>PEN conductors shall not be used within an installation except as permitted by Regulation 543.4.2.</a:t>
            </a:r>
          </a:p>
          <a:p>
            <a:r>
              <a:rPr lang="en-GB" b="1"/>
              <a:t>Note</a:t>
            </a:r>
            <a:r>
              <a:rPr lang="en-GB"/>
              <a:t>: Regulation 8(4) of the Electricity Safety, Quality and Continuity Regulations (ESQCR) prohibits the use of PEN conductors in consumers’ installations.</a:t>
            </a:r>
          </a:p>
          <a:p>
            <a:endParaRPr lang="en-GB"/>
          </a:p>
          <a:p>
            <a:endParaRPr lang="en-GB"/>
          </a:p>
        </p:txBody>
      </p:sp>
    </p:spTree>
    <p:extLst>
      <p:ext uri="{BB962C8B-B14F-4D97-AF65-F5344CB8AC3E}">
        <p14:creationId xmlns:p14="http://schemas.microsoft.com/office/powerpoint/2010/main" val="3295365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602ED-E778-0105-E0A1-AF3F124A6A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B3622C4-6F97-CEA6-5FBD-80E0973E545F}"/>
              </a:ext>
            </a:extLst>
          </p:cNvPr>
          <p:cNvSpPr>
            <a:spLocks noGrp="1"/>
          </p:cNvSpPr>
          <p:nvPr>
            <p:ph type="title"/>
          </p:nvPr>
        </p:nvSpPr>
        <p:spPr>
          <a:xfrm>
            <a:off x="252000" y="959222"/>
            <a:ext cx="11628452" cy="646331"/>
          </a:xfrm>
        </p:spPr>
        <p:txBody>
          <a:bodyPr/>
          <a:lstStyle/>
          <a:p>
            <a:r>
              <a:rPr lang="en-GB"/>
              <a:t>543.7 </a:t>
            </a:r>
          </a:p>
        </p:txBody>
      </p:sp>
      <p:sp>
        <p:nvSpPr>
          <p:cNvPr id="6" name="Content Placeholder 5">
            <a:extLst>
              <a:ext uri="{FF2B5EF4-FFF2-40B4-BE49-F238E27FC236}">
                <a16:creationId xmlns:a16="http://schemas.microsoft.com/office/drawing/2014/main" id="{0A5C8A8A-7478-71D8-747F-B9AF4C4286A5}"/>
              </a:ext>
            </a:extLst>
          </p:cNvPr>
          <p:cNvSpPr>
            <a:spLocks noGrp="1"/>
          </p:cNvSpPr>
          <p:nvPr>
            <p:ph sz="quarter" idx="10"/>
          </p:nvPr>
        </p:nvSpPr>
        <p:spPr>
          <a:xfrm>
            <a:off x="360000" y="1800000"/>
            <a:ext cx="11628452" cy="4140000"/>
          </a:xfrm>
        </p:spPr>
        <p:txBody>
          <a:bodyPr/>
          <a:lstStyle/>
          <a:p>
            <a:r>
              <a:rPr lang="en-GB"/>
              <a:t>Earthing requirements for the installation of equipment having high protective conductor currents</a:t>
            </a:r>
          </a:p>
          <a:p>
            <a:r>
              <a:rPr lang="en-GB"/>
              <a:t>When energised and in normal use, some electrical equipment can cause current to flow in the circuit protective conductors. Equipment having such currents may include: </a:t>
            </a:r>
          </a:p>
          <a:p>
            <a:pPr marL="342900" indent="-342900">
              <a:spcAft>
                <a:spcPts val="600"/>
              </a:spcAft>
              <a:buClr>
                <a:srgbClr val="000000"/>
              </a:buClr>
              <a:buFont typeface="Arial" panose="020B0604020202020204" pitchFamily="34" charset="0"/>
              <a:buChar char="•"/>
            </a:pPr>
            <a:r>
              <a:rPr lang="en-GB"/>
              <a:t>information technology equipment  </a:t>
            </a:r>
          </a:p>
          <a:p>
            <a:pPr marL="342900" indent="-342900">
              <a:spcAft>
                <a:spcPts val="600"/>
              </a:spcAft>
              <a:buClr>
                <a:srgbClr val="000000"/>
              </a:buClr>
              <a:buFont typeface="Arial" panose="020B0604020202020204" pitchFamily="34" charset="0"/>
              <a:buChar char="•"/>
            </a:pPr>
            <a:r>
              <a:rPr lang="en-GB"/>
              <a:t>industrial and telecommunications equipment with radio-frequency interference suppression filtering</a:t>
            </a:r>
          </a:p>
          <a:p>
            <a:pPr marL="342900" indent="-342900">
              <a:spcAft>
                <a:spcPts val="600"/>
              </a:spcAft>
              <a:buClr>
                <a:srgbClr val="000000"/>
              </a:buClr>
              <a:buFont typeface="Arial" panose="020B0604020202020204" pitchFamily="34" charset="0"/>
              <a:buChar char="•"/>
            </a:pPr>
            <a:r>
              <a:rPr lang="en-GB"/>
              <a:t>high-frequency luminaires </a:t>
            </a:r>
          </a:p>
          <a:p>
            <a:pPr marL="342900" indent="-342900">
              <a:spcAft>
                <a:spcPts val="600"/>
              </a:spcAft>
              <a:buClr>
                <a:srgbClr val="000000"/>
              </a:buClr>
              <a:buFont typeface="Arial" panose="020B0604020202020204" pitchFamily="34" charset="0"/>
              <a:buChar char="•"/>
            </a:pPr>
            <a:r>
              <a:rPr lang="en-GB"/>
              <a:t>certain types of heating elements.</a:t>
            </a:r>
          </a:p>
          <a:p>
            <a:endParaRPr lang="en-GB"/>
          </a:p>
          <a:p>
            <a:endParaRPr lang="en-GB"/>
          </a:p>
          <a:p>
            <a:endParaRPr lang="en-GB"/>
          </a:p>
          <a:p>
            <a:endParaRPr lang="en-GB"/>
          </a:p>
        </p:txBody>
      </p:sp>
    </p:spTree>
    <p:extLst>
      <p:ext uri="{BB962C8B-B14F-4D97-AF65-F5344CB8AC3E}">
        <p14:creationId xmlns:p14="http://schemas.microsoft.com/office/powerpoint/2010/main" val="1157567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0FDA7-4321-34F9-A635-53920DF1E3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5F055C5-DE11-87EC-B90D-D426E632F157}"/>
              </a:ext>
            </a:extLst>
          </p:cNvPr>
          <p:cNvSpPr>
            <a:spLocks noGrp="1"/>
          </p:cNvSpPr>
          <p:nvPr>
            <p:ph type="title"/>
          </p:nvPr>
        </p:nvSpPr>
        <p:spPr>
          <a:xfrm>
            <a:off x="252000" y="959222"/>
            <a:ext cx="11628452" cy="646331"/>
          </a:xfrm>
        </p:spPr>
        <p:txBody>
          <a:bodyPr/>
          <a:lstStyle/>
          <a:p>
            <a:r>
              <a:rPr lang="en-GB"/>
              <a:t>543.7.2 – Socket-outlet final circuits </a:t>
            </a:r>
          </a:p>
        </p:txBody>
      </p:sp>
      <p:sp>
        <p:nvSpPr>
          <p:cNvPr id="6" name="Content Placeholder 5">
            <a:extLst>
              <a:ext uri="{FF2B5EF4-FFF2-40B4-BE49-F238E27FC236}">
                <a16:creationId xmlns:a16="http://schemas.microsoft.com/office/drawing/2014/main" id="{695664AC-C3DF-81E0-58AD-C58BC29E308C}"/>
              </a:ext>
            </a:extLst>
          </p:cNvPr>
          <p:cNvSpPr>
            <a:spLocks noGrp="1"/>
          </p:cNvSpPr>
          <p:nvPr>
            <p:ph sz="quarter" idx="10"/>
          </p:nvPr>
        </p:nvSpPr>
        <p:spPr>
          <a:xfrm>
            <a:off x="359999" y="1800000"/>
            <a:ext cx="11716771" cy="4140000"/>
          </a:xfrm>
        </p:spPr>
        <p:txBody>
          <a:bodyPr/>
          <a:lstStyle/>
          <a:p>
            <a:pPr>
              <a:spcBef>
                <a:spcPts val="997"/>
              </a:spcBef>
              <a:defRPr/>
            </a:pPr>
            <a:r>
              <a:rPr lang="en-GB" altLang="en-US" b="1">
                <a:latin typeface="Arial" panose="020B0604020202020204" pitchFamily="34" charset="0"/>
                <a:ea typeface="Enginuity"/>
                <a:cs typeface="Arial" panose="020B0604020202020204" pitchFamily="34" charset="0"/>
              </a:rPr>
              <a:t>543.7.2.201</a:t>
            </a:r>
          </a:p>
          <a:p>
            <a:pPr>
              <a:spcBef>
                <a:spcPts val="997"/>
              </a:spcBef>
              <a:defRPr/>
            </a:pPr>
            <a:r>
              <a:rPr lang="en-GB" altLang="en-US">
                <a:latin typeface="Arial" panose="020B0604020202020204" pitchFamily="34" charset="0"/>
                <a:ea typeface="Enginuity"/>
                <a:cs typeface="Arial" panose="020B0604020202020204" pitchFamily="34" charset="0"/>
              </a:rPr>
              <a:t>For a final circuit with a number of socket outlets or connection units intended to supply two or more items of equipment, where it is known or reasonably to be expected that the total protective conductor current in normal service will exceed 10mA, the circuit shall be provided with a high integrity protective conductor connection complying with the requirements of Regulation </a:t>
            </a:r>
            <a:r>
              <a:rPr lang="en-GB" altLang="en-US" b="1">
                <a:latin typeface="Arial" panose="020B0604020202020204" pitchFamily="34" charset="0"/>
                <a:ea typeface="Enginuity"/>
                <a:cs typeface="Arial" panose="020B0604020202020204" pitchFamily="34" charset="0"/>
              </a:rPr>
              <a:t>543.7.1</a:t>
            </a:r>
            <a:r>
              <a:rPr lang="en-GB" altLang="en-US">
                <a:latin typeface="Arial" panose="020B0604020202020204" pitchFamily="34" charset="0"/>
                <a:ea typeface="Enginuity"/>
                <a:cs typeface="Arial" panose="020B0604020202020204" pitchFamily="34" charset="0"/>
              </a:rPr>
              <a:t>.</a:t>
            </a:r>
            <a:r>
              <a:rPr lang="en-GB" altLang="en-US">
                <a:solidFill>
                  <a:schemeClr val="accent2"/>
                </a:solidFill>
                <a:latin typeface="Arial" panose="020B0604020202020204" pitchFamily="34" charset="0"/>
                <a:ea typeface="Enginuity"/>
                <a:cs typeface="Arial" panose="020B0604020202020204" pitchFamily="34" charset="0"/>
              </a:rPr>
              <a:t>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6453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43A62-DC9C-5ABA-33A4-D2F93F9767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211439-773C-EF10-5876-C94D45E71492}"/>
              </a:ext>
            </a:extLst>
          </p:cNvPr>
          <p:cNvSpPr>
            <a:spLocks noGrp="1"/>
          </p:cNvSpPr>
          <p:nvPr>
            <p:ph type="title"/>
          </p:nvPr>
        </p:nvSpPr>
        <p:spPr>
          <a:xfrm>
            <a:off x="252000" y="959222"/>
            <a:ext cx="11628452" cy="646331"/>
          </a:xfrm>
        </p:spPr>
        <p:txBody>
          <a:bodyPr/>
          <a:lstStyle/>
          <a:p>
            <a:r>
              <a:rPr lang="en-GB"/>
              <a:t>Continued</a:t>
            </a:r>
          </a:p>
        </p:txBody>
      </p:sp>
      <p:sp>
        <p:nvSpPr>
          <p:cNvPr id="6" name="Content Placeholder 5">
            <a:extLst>
              <a:ext uri="{FF2B5EF4-FFF2-40B4-BE49-F238E27FC236}">
                <a16:creationId xmlns:a16="http://schemas.microsoft.com/office/drawing/2014/main" id="{B5B5D2EA-0E74-07D6-BFE2-270C9806A38F}"/>
              </a:ext>
            </a:extLst>
          </p:cNvPr>
          <p:cNvSpPr>
            <a:spLocks noGrp="1"/>
          </p:cNvSpPr>
          <p:nvPr>
            <p:ph sz="quarter" idx="10"/>
          </p:nvPr>
        </p:nvSpPr>
        <p:spPr>
          <a:xfrm>
            <a:off x="359999" y="1800000"/>
            <a:ext cx="11716771" cy="4140000"/>
          </a:xfrm>
        </p:spPr>
        <p:txBody>
          <a:bodyPr/>
          <a:lstStyle/>
          <a:p>
            <a:pPr>
              <a:spcBef>
                <a:spcPts val="997"/>
              </a:spcBef>
              <a:defRPr/>
            </a:pPr>
            <a:r>
              <a:rPr lang="en-GB" altLang="en-US" dirty="0">
                <a:latin typeface="Arial"/>
                <a:ea typeface="Enginuity"/>
                <a:cs typeface="Arial"/>
              </a:rPr>
              <a:t>The following arrangements of the final circuit are acceptable: </a:t>
            </a:r>
          </a:p>
          <a:p>
            <a:pPr marL="742950" indent="-455930">
              <a:spcBef>
                <a:spcPts val="798"/>
              </a:spcBef>
              <a:buFont typeface="+mj-lt"/>
              <a:buAutoNum type="arabicPeriod"/>
              <a:defRPr/>
            </a:pPr>
            <a:r>
              <a:rPr lang="en-GB" altLang="en-US" dirty="0">
                <a:latin typeface="Arial"/>
                <a:ea typeface="Enginuity"/>
                <a:cs typeface="Arial"/>
              </a:rPr>
              <a:t>A ring final circuit with a protective conductor. Spurs if provided require high integrity protective conductor connections complying with the requirements of Regulation </a:t>
            </a:r>
            <a:r>
              <a:rPr lang="en-GB" altLang="en-US" b="1" dirty="0">
                <a:latin typeface="Arial"/>
                <a:ea typeface="Enginuity"/>
                <a:cs typeface="Arial"/>
              </a:rPr>
              <a:t>543.7.1</a:t>
            </a:r>
            <a:r>
              <a:rPr lang="en-GB" altLang="en-US" dirty="0">
                <a:latin typeface="Arial"/>
                <a:ea typeface="Enginuity"/>
                <a:cs typeface="Arial"/>
              </a:rPr>
              <a:t>.</a:t>
            </a:r>
            <a:endParaRPr lang="en-GB" altLang="en-US" b="1" dirty="0">
              <a:latin typeface="Arial"/>
              <a:ea typeface="Enginuity"/>
              <a:cs typeface="Arial"/>
            </a:endParaRPr>
          </a:p>
          <a:p>
            <a:pPr marL="759460" indent="-506095">
              <a:spcBef>
                <a:spcPts val="798"/>
              </a:spcBef>
              <a:buFont typeface="+mj-lt"/>
              <a:buAutoNum type="arabicPeriod"/>
              <a:defRPr/>
            </a:pPr>
            <a:r>
              <a:rPr lang="en-GB" altLang="en-US" dirty="0">
                <a:latin typeface="Arial"/>
                <a:ea typeface="Enginuity"/>
                <a:cs typeface="Arial"/>
              </a:rPr>
              <a:t>A radial final circuit with a single protective conductor: </a:t>
            </a:r>
          </a:p>
          <a:p>
            <a:pPr marL="1102360" indent="-342900">
              <a:spcBef>
                <a:spcPts val="798"/>
              </a:spcBef>
              <a:buFont typeface="Arial" panose="020B0604020202020204" pitchFamily="34" charset="0"/>
              <a:buChar char="•"/>
              <a:defRPr/>
            </a:pPr>
            <a:r>
              <a:rPr lang="en-GB" altLang="en-US" dirty="0">
                <a:latin typeface="Arial"/>
                <a:ea typeface="Enginuity"/>
                <a:cs typeface="Arial"/>
              </a:rPr>
              <a:t>the protective conductor being connected as a ring</a:t>
            </a:r>
          </a:p>
          <a:p>
            <a:pPr marL="1102360" indent="-342900">
              <a:spcBef>
                <a:spcPts val="798"/>
              </a:spcBef>
              <a:buFont typeface="Arial" panose="020B0604020202020204" pitchFamily="34" charset="0"/>
              <a:buChar char="•"/>
              <a:defRPr/>
            </a:pPr>
            <a:r>
              <a:rPr lang="en-GB" altLang="en-US" dirty="0">
                <a:latin typeface="Arial"/>
                <a:ea typeface="Enginuity"/>
                <a:cs typeface="Arial"/>
              </a:rPr>
              <a:t>a separate protective conductor being provided at the final socket outlet by connection to the metal conduit or ducting.</a:t>
            </a:r>
          </a:p>
          <a:p>
            <a:endParaRPr lang="en-GB" dirty="0"/>
          </a:p>
        </p:txBody>
      </p:sp>
    </p:spTree>
    <p:extLst>
      <p:ext uri="{BB962C8B-B14F-4D97-AF65-F5344CB8AC3E}">
        <p14:creationId xmlns:p14="http://schemas.microsoft.com/office/powerpoint/2010/main" val="3881548724"/>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D77ED-C76C-4546-0566-80D5613B2E2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C3ABBCF-E759-D225-43D9-628A1CE9B470}"/>
              </a:ext>
            </a:extLst>
          </p:cNvPr>
          <p:cNvSpPr>
            <a:spLocks noGrp="1"/>
          </p:cNvSpPr>
          <p:nvPr>
            <p:ph type="title"/>
          </p:nvPr>
        </p:nvSpPr>
        <p:spPr>
          <a:xfrm>
            <a:off x="252000" y="959222"/>
            <a:ext cx="11628452" cy="646331"/>
          </a:xfrm>
        </p:spPr>
        <p:txBody>
          <a:bodyPr/>
          <a:lstStyle/>
          <a:p>
            <a:r>
              <a:rPr lang="en-GB"/>
              <a:t>543.7.1.205</a:t>
            </a:r>
          </a:p>
        </p:txBody>
      </p:sp>
      <p:sp>
        <p:nvSpPr>
          <p:cNvPr id="6" name="Content Placeholder 5">
            <a:extLst>
              <a:ext uri="{FF2B5EF4-FFF2-40B4-BE49-F238E27FC236}">
                <a16:creationId xmlns:a16="http://schemas.microsoft.com/office/drawing/2014/main" id="{4336A3E7-6FE9-4333-B253-2BCA8B9317CB}"/>
              </a:ext>
            </a:extLst>
          </p:cNvPr>
          <p:cNvSpPr>
            <a:spLocks noGrp="1"/>
          </p:cNvSpPr>
          <p:nvPr>
            <p:ph sz="quarter" idx="10"/>
          </p:nvPr>
        </p:nvSpPr>
        <p:spPr/>
        <p:txBody>
          <a:bodyPr/>
          <a:lstStyle/>
          <a:p>
            <a:r>
              <a:rPr lang="en-GB"/>
              <a:t>At the distribution board, information shall be provided indicating those circuits having a high protective conductor current. </a:t>
            </a:r>
          </a:p>
          <a:p>
            <a:r>
              <a:rPr lang="en-GB"/>
              <a:t>This information shall be positioned so as to be visible to a person who is modifying or extending the circuit.</a:t>
            </a:r>
          </a:p>
          <a:p>
            <a:endParaRPr lang="en-GB"/>
          </a:p>
          <a:p>
            <a:endParaRPr lang="en-GB"/>
          </a:p>
        </p:txBody>
      </p:sp>
    </p:spTree>
    <p:extLst>
      <p:ext uri="{BB962C8B-B14F-4D97-AF65-F5344CB8AC3E}">
        <p14:creationId xmlns:p14="http://schemas.microsoft.com/office/powerpoint/2010/main" val="426457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248F3-ED02-AA7B-B9DB-B5B29B547C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AFA870-E1B0-8B04-CACB-22739E0D7E2F}"/>
              </a:ext>
            </a:extLst>
          </p:cNvPr>
          <p:cNvSpPr>
            <a:spLocks noGrp="1"/>
          </p:cNvSpPr>
          <p:nvPr>
            <p:ph type="title"/>
          </p:nvPr>
        </p:nvSpPr>
        <p:spPr>
          <a:xfrm>
            <a:off x="252000" y="959222"/>
            <a:ext cx="11628452" cy="646331"/>
          </a:xfrm>
        </p:spPr>
        <p:txBody>
          <a:bodyPr/>
          <a:lstStyle/>
          <a:p>
            <a:r>
              <a:rPr lang="en-GB"/>
              <a:t>544: Protective bonding conductors</a:t>
            </a:r>
          </a:p>
        </p:txBody>
      </p:sp>
      <p:sp>
        <p:nvSpPr>
          <p:cNvPr id="6" name="Content Placeholder 5">
            <a:extLst>
              <a:ext uri="{FF2B5EF4-FFF2-40B4-BE49-F238E27FC236}">
                <a16:creationId xmlns:a16="http://schemas.microsoft.com/office/drawing/2014/main" id="{8397A8BB-C6EE-C45F-402F-329E8A307801}"/>
              </a:ext>
            </a:extLst>
          </p:cNvPr>
          <p:cNvSpPr>
            <a:spLocks noGrp="1"/>
          </p:cNvSpPr>
          <p:nvPr>
            <p:ph sz="quarter" idx="10"/>
          </p:nvPr>
        </p:nvSpPr>
        <p:spPr>
          <a:xfrm>
            <a:off x="359999" y="1800000"/>
            <a:ext cx="11879625" cy="4140000"/>
          </a:xfrm>
        </p:spPr>
        <p:txBody>
          <a:bodyPr/>
          <a:lstStyle/>
          <a:p>
            <a:pPr>
              <a:spcBef>
                <a:spcPts val="798"/>
              </a:spcBef>
            </a:pPr>
            <a:r>
              <a:rPr lang="en-US" b="1">
                <a:latin typeface="Arial"/>
                <a:ea typeface="ＭＳ Ｐゴシック"/>
                <a:cs typeface="Arial"/>
              </a:rPr>
              <a:t>544.1.1</a:t>
            </a:r>
            <a:r>
              <a:rPr lang="en-US">
                <a:latin typeface="Arial"/>
                <a:ea typeface="ＭＳ Ｐゴシック"/>
                <a:cs typeface="Arial"/>
              </a:rPr>
              <a:t> Main protective bonding conductors</a:t>
            </a:r>
            <a:br>
              <a:rPr lang="en-US">
                <a:latin typeface="Arial" panose="020B0604020202020204" pitchFamily="34" charset="0"/>
                <a:cs typeface="Arial" panose="020B0604020202020204" pitchFamily="34" charset="0"/>
              </a:rPr>
            </a:br>
            <a:r>
              <a:rPr lang="en-US">
                <a:latin typeface="Arial"/>
                <a:ea typeface="ＭＳ Ｐゴシック"/>
                <a:cs typeface="Arial"/>
              </a:rPr>
              <a:t>When selecting the size of protective bonding conductors, you must consider if the supply earthing arrangements are:</a:t>
            </a:r>
          </a:p>
          <a:p>
            <a:pPr marL="162560" indent="-342900">
              <a:spcBef>
                <a:spcPts val="532"/>
              </a:spcBef>
              <a:spcAft>
                <a:spcPts val="266"/>
              </a:spcAft>
              <a:buClr>
                <a:srgbClr val="000000"/>
              </a:buClr>
              <a:buFont typeface="Arial" panose="020B0604020202020204" pitchFamily="34" charset="0"/>
              <a:buChar char="•"/>
            </a:pPr>
            <a:r>
              <a:rPr lang="en-US">
                <a:latin typeface="Arial"/>
                <a:ea typeface="ＭＳ Ｐゴシック"/>
                <a:cs typeface="Arial"/>
              </a:rPr>
              <a:t>TN-S</a:t>
            </a:r>
          </a:p>
          <a:p>
            <a:pPr marL="162560" indent="-342900">
              <a:spcAft>
                <a:spcPts val="1596"/>
              </a:spcAft>
              <a:buClr>
                <a:srgbClr val="000000"/>
              </a:buClr>
              <a:buFont typeface="Arial" panose="020B0604020202020204" pitchFamily="34" charset="0"/>
              <a:buChar char="•"/>
            </a:pPr>
            <a:r>
              <a:rPr lang="en-US">
                <a:latin typeface="Arial"/>
                <a:ea typeface="ＭＳ Ｐゴシック"/>
                <a:cs typeface="Arial"/>
              </a:rPr>
              <a:t>TN-C-S protective multiple earthing (PME).</a:t>
            </a:r>
          </a:p>
          <a:p>
            <a:pPr>
              <a:spcBef>
                <a:spcPts val="798"/>
              </a:spcBef>
            </a:pPr>
            <a:r>
              <a:rPr lang="en-US">
                <a:latin typeface="Arial"/>
                <a:ea typeface="ＭＳ Ｐゴシック"/>
                <a:cs typeface="Arial"/>
              </a:rPr>
              <a:t>If the supply is TN-S, then the main protective bonding conductors are to be no less than half the CSA of the main earthing conductor (subject to min of 6mm² and need not exceed 25mm²). If the supply is TN-C-S, then the bonding conductors are selected in accordance with Table 54.8.</a:t>
            </a:r>
          </a:p>
          <a:p>
            <a:endParaRPr lang="en-GB"/>
          </a:p>
        </p:txBody>
      </p:sp>
    </p:spTree>
    <p:extLst>
      <p:ext uri="{BB962C8B-B14F-4D97-AF65-F5344CB8AC3E}">
        <p14:creationId xmlns:p14="http://schemas.microsoft.com/office/powerpoint/2010/main" val="451338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BB7E6-ACD3-E2EA-1774-24DFDD1D7FC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C046776-935E-D1FF-62C9-8A8FA16D61DB}"/>
              </a:ext>
            </a:extLst>
          </p:cNvPr>
          <p:cNvSpPr>
            <a:spLocks noGrp="1"/>
          </p:cNvSpPr>
          <p:nvPr>
            <p:ph type="title"/>
          </p:nvPr>
        </p:nvSpPr>
        <p:spPr>
          <a:xfrm>
            <a:off x="252000" y="959222"/>
            <a:ext cx="11628452" cy="646331"/>
          </a:xfrm>
        </p:spPr>
        <p:txBody>
          <a:bodyPr/>
          <a:lstStyle/>
          <a:p>
            <a:r>
              <a:rPr lang="en-GB"/>
              <a:t>Table 54.8</a:t>
            </a:r>
          </a:p>
        </p:txBody>
      </p:sp>
      <p:sp>
        <p:nvSpPr>
          <p:cNvPr id="6" name="Content Placeholder 5">
            <a:extLst>
              <a:ext uri="{FF2B5EF4-FFF2-40B4-BE49-F238E27FC236}">
                <a16:creationId xmlns:a16="http://schemas.microsoft.com/office/drawing/2014/main" id="{C8FECADD-0AD4-0658-BA44-28A8A66A8552}"/>
              </a:ext>
            </a:extLst>
          </p:cNvPr>
          <p:cNvSpPr>
            <a:spLocks noGrp="1"/>
          </p:cNvSpPr>
          <p:nvPr>
            <p:ph sz="quarter" idx="10"/>
          </p:nvPr>
        </p:nvSpPr>
        <p:spPr>
          <a:xfrm>
            <a:off x="463874" y="1694763"/>
            <a:ext cx="11416578" cy="4334447"/>
          </a:xfrm>
        </p:spPr>
        <p:txBody>
          <a:bodyPr/>
          <a:lstStyle/>
          <a:p>
            <a:r>
              <a:rPr lang="en-GB"/>
              <a:t>Minimum CSA of main protective bonding conductor in relation to the PEN conductor of the supply.</a:t>
            </a:r>
          </a:p>
          <a:p>
            <a:endParaRPr lang="en-GB"/>
          </a:p>
        </p:txBody>
      </p:sp>
      <p:graphicFrame>
        <p:nvGraphicFramePr>
          <p:cNvPr id="2" name="Table 1">
            <a:extLst>
              <a:ext uri="{FF2B5EF4-FFF2-40B4-BE49-F238E27FC236}">
                <a16:creationId xmlns:a16="http://schemas.microsoft.com/office/drawing/2014/main" id="{1E3962AF-80D0-0803-4992-F84A0C4DFCEE}"/>
              </a:ext>
            </a:extLst>
          </p:cNvPr>
          <p:cNvGraphicFramePr>
            <a:graphicFrameLocks noGrp="1"/>
          </p:cNvGraphicFramePr>
          <p:nvPr>
            <p:extLst>
              <p:ext uri="{D42A27DB-BD31-4B8C-83A1-F6EECF244321}">
                <p14:modId xmlns:p14="http://schemas.microsoft.com/office/powerpoint/2010/main" val="3052383670"/>
              </p:ext>
            </p:extLst>
          </p:nvPr>
        </p:nvGraphicFramePr>
        <p:xfrm>
          <a:off x="1467003" y="2726424"/>
          <a:ext cx="9695368" cy="3213576"/>
        </p:xfrm>
        <a:graphic>
          <a:graphicData uri="http://schemas.openxmlformats.org/drawingml/2006/table">
            <a:tbl>
              <a:tblPr firstRow="1" bandRow="1">
                <a:tableStyleId>{21E4AEA4-8DFA-4A89-87EB-49C32662AFE0}</a:tableStyleId>
              </a:tblPr>
              <a:tblGrid>
                <a:gridCol w="4847684">
                  <a:extLst>
                    <a:ext uri="{9D8B030D-6E8A-4147-A177-3AD203B41FA5}">
                      <a16:colId xmlns:a16="http://schemas.microsoft.com/office/drawing/2014/main" val="20000"/>
                    </a:ext>
                  </a:extLst>
                </a:gridCol>
                <a:gridCol w="4847684">
                  <a:extLst>
                    <a:ext uri="{9D8B030D-6E8A-4147-A177-3AD203B41FA5}">
                      <a16:colId xmlns:a16="http://schemas.microsoft.com/office/drawing/2014/main" val="20001"/>
                    </a:ext>
                  </a:extLst>
                </a:gridCol>
              </a:tblGrid>
              <a:tr h="676388">
                <a:tc>
                  <a:txBody>
                    <a:bodyPr/>
                    <a:lstStyle/>
                    <a:p>
                      <a:pPr algn="ctr"/>
                      <a:r>
                        <a:rPr lang="en-GB" sz="2400">
                          <a:latin typeface="Arial" panose="020B0604020202020204" pitchFamily="34" charset="0"/>
                          <a:cs typeface="Arial" panose="020B0604020202020204" pitchFamily="34" charset="0"/>
                        </a:rPr>
                        <a:t>Copper equivalent CSA neutral</a:t>
                      </a:r>
                    </a:p>
                  </a:txBody>
                  <a:tcPr marL="108875" marR="108875" marT="54438" marB="54438"/>
                </a:tc>
                <a:tc>
                  <a:txBody>
                    <a:bodyPr/>
                    <a:lstStyle/>
                    <a:p>
                      <a:pPr algn="ctr"/>
                      <a:r>
                        <a:rPr lang="en-GB" sz="2400">
                          <a:latin typeface="Arial" panose="020B0604020202020204" pitchFamily="34" charset="0"/>
                          <a:cs typeface="Arial" panose="020B0604020202020204" pitchFamily="34" charset="0"/>
                        </a:rPr>
                        <a:t>Minimum copper equivalent CSA of the bonding conductor</a:t>
                      </a:r>
                    </a:p>
                  </a:txBody>
                  <a:tcPr marL="108875" marR="108875" marT="54438" marB="54438"/>
                </a:tc>
                <a:extLst>
                  <a:ext uri="{0D108BD9-81ED-4DB2-BD59-A6C34878D82A}">
                    <a16:rowId xmlns:a16="http://schemas.microsoft.com/office/drawing/2014/main" val="10000"/>
                  </a:ext>
                </a:extLst>
              </a:tr>
              <a:tr h="435482">
                <a:tc>
                  <a:txBody>
                    <a:bodyPr/>
                    <a:lstStyle/>
                    <a:p>
                      <a:r>
                        <a:rPr lang="en-GB" sz="2400">
                          <a:latin typeface="Arial" panose="020B0604020202020204" pitchFamily="34" charset="0"/>
                          <a:cs typeface="Arial" panose="020B0604020202020204" pitchFamily="34" charset="0"/>
                        </a:rPr>
                        <a:t>35mm</a:t>
                      </a:r>
                      <a:r>
                        <a:rPr lang="en-GB" sz="2400" kern="1200">
                          <a:solidFill>
                            <a:schemeClr val="dk1"/>
                          </a:solidFill>
                          <a:effectLst/>
                          <a:latin typeface="+mn-lt"/>
                          <a:ea typeface="+mn-ea"/>
                          <a:cs typeface="+mn-cs"/>
                        </a:rPr>
                        <a:t>²</a:t>
                      </a:r>
                      <a:r>
                        <a:rPr lang="en-GB" sz="2400">
                          <a:latin typeface="Arial" panose="020B0604020202020204" pitchFamily="34" charset="0"/>
                          <a:cs typeface="Arial" panose="020B0604020202020204" pitchFamily="34" charset="0"/>
                        </a:rPr>
                        <a:t> or less</a:t>
                      </a:r>
                    </a:p>
                  </a:txBody>
                  <a:tcPr marL="108875" marR="108875" marT="54438" marB="54438"/>
                </a:tc>
                <a:tc>
                  <a:txBody>
                    <a:bodyPr/>
                    <a:lstStyle/>
                    <a:p>
                      <a:r>
                        <a:rPr lang="en-GB" sz="2400">
                          <a:latin typeface="Arial" panose="020B0604020202020204" pitchFamily="34" charset="0"/>
                          <a:cs typeface="Arial" panose="020B0604020202020204" pitchFamily="34" charset="0"/>
                        </a:rPr>
                        <a:t>10mm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extLst>
                  <a:ext uri="{0D108BD9-81ED-4DB2-BD59-A6C34878D82A}">
                    <a16:rowId xmlns:a16="http://schemas.microsoft.com/office/drawing/2014/main" val="10001"/>
                  </a:ext>
                </a:extLst>
              </a:tr>
              <a:tr h="435482">
                <a:tc>
                  <a:txBody>
                    <a:bodyPr/>
                    <a:lstStyle/>
                    <a:p>
                      <a:r>
                        <a:rPr lang="en-GB" sz="2400">
                          <a:latin typeface="Arial" panose="020B0604020202020204" pitchFamily="34" charset="0"/>
                          <a:cs typeface="Arial" panose="020B0604020202020204" pitchFamily="34" charset="0"/>
                        </a:rPr>
                        <a:t>Over 35mm</a:t>
                      </a:r>
                      <a:r>
                        <a:rPr lang="en-GB" sz="2400" baseline="30000">
                          <a:latin typeface="Arial" panose="020B0604020202020204" pitchFamily="34" charset="0"/>
                          <a:cs typeface="Arial" panose="020B0604020202020204" pitchFamily="34" charset="0"/>
                        </a:rPr>
                        <a:t>2</a:t>
                      </a:r>
                      <a:r>
                        <a:rPr lang="en-GB" sz="2400">
                          <a:latin typeface="Arial" panose="020B0604020202020204" pitchFamily="34" charset="0"/>
                          <a:cs typeface="Arial" panose="020B0604020202020204" pitchFamily="34" charset="0"/>
                        </a:rPr>
                        <a:t> up to 50</a:t>
                      </a:r>
                      <a:r>
                        <a:rPr lang="en-GB" sz="2400" kern="1200">
                          <a:solidFill>
                            <a:schemeClr val="dk1"/>
                          </a:solidFill>
                          <a:effectLst/>
                          <a:latin typeface="+mn-lt"/>
                          <a:ea typeface="+mn-ea"/>
                          <a:cs typeface="+mn-cs"/>
                        </a:rPr>
                        <a:t>m²</a:t>
                      </a:r>
                      <a:endParaRPr lang="en-GB" sz="2400">
                        <a:latin typeface="Arial" panose="020B0604020202020204" pitchFamily="34" charset="0"/>
                        <a:cs typeface="Arial" panose="020B0604020202020204" pitchFamily="34" charset="0"/>
                      </a:endParaRPr>
                    </a:p>
                  </a:txBody>
                  <a:tcPr marL="108875" marR="108875" marT="54438" marB="54438"/>
                </a:tc>
                <a:tc>
                  <a:txBody>
                    <a:bodyPr/>
                    <a:lstStyle/>
                    <a:p>
                      <a:r>
                        <a:rPr lang="en-GB" sz="2400">
                          <a:latin typeface="Arial" panose="020B0604020202020204" pitchFamily="34" charset="0"/>
                          <a:cs typeface="Arial" panose="020B0604020202020204" pitchFamily="34" charset="0"/>
                        </a:rPr>
                        <a:t>16mm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extLst>
                  <a:ext uri="{0D108BD9-81ED-4DB2-BD59-A6C34878D82A}">
                    <a16:rowId xmlns:a16="http://schemas.microsoft.com/office/drawing/2014/main" val="10002"/>
                  </a:ext>
                </a:extLst>
              </a:tr>
              <a:tr h="435482">
                <a:tc>
                  <a:txBody>
                    <a:bodyPr/>
                    <a:lstStyle/>
                    <a:p>
                      <a:r>
                        <a:rPr lang="en-GB" sz="2400">
                          <a:latin typeface="Arial" panose="020B0604020202020204" pitchFamily="34" charset="0"/>
                          <a:cs typeface="Arial" panose="020B0604020202020204" pitchFamily="34" charset="0"/>
                        </a:rPr>
                        <a:t>Over 50mm</a:t>
                      </a:r>
                      <a:r>
                        <a:rPr lang="en-GB" sz="2400" baseline="30000">
                          <a:latin typeface="Arial" panose="020B0604020202020204" pitchFamily="34" charset="0"/>
                          <a:cs typeface="Arial" panose="020B0604020202020204" pitchFamily="34" charset="0"/>
                        </a:rPr>
                        <a:t>2</a:t>
                      </a:r>
                      <a:r>
                        <a:rPr lang="en-GB" sz="2400">
                          <a:latin typeface="Arial" panose="020B0604020202020204" pitchFamily="34" charset="0"/>
                          <a:cs typeface="Arial" panose="020B0604020202020204" pitchFamily="34" charset="0"/>
                        </a:rPr>
                        <a:t> up to 95mm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tc>
                  <a:txBody>
                    <a:bodyPr/>
                    <a:lstStyle/>
                    <a:p>
                      <a:r>
                        <a:rPr lang="en-GB" sz="2400">
                          <a:latin typeface="Arial" panose="020B0604020202020204" pitchFamily="34" charset="0"/>
                          <a:cs typeface="Arial" panose="020B0604020202020204" pitchFamily="34" charset="0"/>
                        </a:rPr>
                        <a:t>25mm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extLst>
                  <a:ext uri="{0D108BD9-81ED-4DB2-BD59-A6C34878D82A}">
                    <a16:rowId xmlns:a16="http://schemas.microsoft.com/office/drawing/2014/main" val="10003"/>
                  </a:ext>
                </a:extLst>
              </a:tr>
              <a:tr h="435482">
                <a:tc>
                  <a:txBody>
                    <a:bodyPr/>
                    <a:lstStyle/>
                    <a:p>
                      <a:r>
                        <a:rPr lang="en-GB" sz="2400">
                          <a:latin typeface="Arial" panose="020B0604020202020204" pitchFamily="34" charset="0"/>
                          <a:cs typeface="Arial" panose="020B0604020202020204" pitchFamily="34" charset="0"/>
                        </a:rPr>
                        <a:t>Over 95mm</a:t>
                      </a:r>
                      <a:r>
                        <a:rPr lang="en-GB" sz="2400" baseline="30000">
                          <a:latin typeface="Arial" panose="020B0604020202020204" pitchFamily="34" charset="0"/>
                          <a:cs typeface="Arial" panose="020B0604020202020204" pitchFamily="34" charset="0"/>
                        </a:rPr>
                        <a:t>2</a:t>
                      </a:r>
                      <a:r>
                        <a:rPr lang="en-GB" sz="2400">
                          <a:latin typeface="Arial" panose="020B0604020202020204" pitchFamily="34" charset="0"/>
                          <a:cs typeface="Arial" panose="020B0604020202020204" pitchFamily="34" charset="0"/>
                        </a:rPr>
                        <a:t> up to 150mm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tc>
                  <a:txBody>
                    <a:bodyPr/>
                    <a:lstStyle/>
                    <a:p>
                      <a:r>
                        <a:rPr lang="en-GB" sz="2400">
                          <a:latin typeface="Arial" panose="020B0604020202020204" pitchFamily="34" charset="0"/>
                          <a:cs typeface="Arial" panose="020B0604020202020204" pitchFamily="34" charset="0"/>
                        </a:rPr>
                        <a:t>35mm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extLst>
                  <a:ext uri="{0D108BD9-81ED-4DB2-BD59-A6C34878D82A}">
                    <a16:rowId xmlns:a16="http://schemas.microsoft.com/office/drawing/2014/main" val="10004"/>
                  </a:ext>
                </a:extLst>
              </a:tr>
              <a:tr h="435482">
                <a:tc>
                  <a:txBody>
                    <a:bodyPr/>
                    <a:lstStyle/>
                    <a:p>
                      <a:r>
                        <a:rPr lang="en-GB" sz="2400">
                          <a:latin typeface="Arial" panose="020B0604020202020204" pitchFamily="34" charset="0"/>
                          <a:cs typeface="Arial" panose="020B0604020202020204" pitchFamily="34" charset="0"/>
                        </a:rPr>
                        <a:t>Over 150mm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tc>
                  <a:txBody>
                    <a:bodyPr/>
                    <a:lstStyle/>
                    <a:p>
                      <a:r>
                        <a:rPr lang="en-GB" sz="2400">
                          <a:latin typeface="Arial" panose="020B0604020202020204" pitchFamily="34" charset="0"/>
                          <a:cs typeface="Arial" panose="020B0604020202020204" pitchFamily="34" charset="0"/>
                        </a:rPr>
                        <a:t>50mm</a:t>
                      </a:r>
                      <a:r>
                        <a:rPr lang="en-GB" sz="2400" kern="1200">
                          <a:solidFill>
                            <a:schemeClr val="dk1"/>
                          </a:solidFill>
                          <a:effectLst/>
                          <a:latin typeface="+mn-lt"/>
                          <a:ea typeface="+mn-ea"/>
                          <a:cs typeface="+mn-cs"/>
                        </a:rPr>
                        <a:t>²</a:t>
                      </a:r>
                      <a:endParaRPr lang="en-GB" sz="2400">
                        <a:latin typeface="Arial" panose="020B0604020202020204" pitchFamily="34" charset="0"/>
                        <a:cs typeface="Arial" panose="020B0604020202020204" pitchFamily="34" charset="0"/>
                      </a:endParaRPr>
                    </a:p>
                  </a:txBody>
                  <a:tcPr marL="108875" marR="108875" marT="54438" marB="54438"/>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846012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a:solidFill>
                  <a:srgbClr val="111111"/>
                </a:solidFill>
                <a:effectLst/>
                <a:latin typeface="Arial" panose="020B0604020202020204" pitchFamily="34" charset="0"/>
                <a:cs typeface="Arial" panose="020B0604020202020204" pitchFamily="34" charset="0"/>
              </a:rPr>
              <a:t>What’s the difference between earthing and bonding, and why do we need both?</a:t>
            </a:r>
            <a:endParaRPr lang="en-GB"/>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a:effectLst/>
                <a:cs typeface="Arial"/>
              </a:rPr>
              <a:t>You should now be able to:</a:t>
            </a:r>
          </a:p>
          <a:p>
            <a:pPr marL="342900" indent="-342900">
              <a:buClr>
                <a:schemeClr val="accent2"/>
              </a:buClr>
              <a:buFont typeface="Arial" panose="020B0604020202020204" pitchFamily="34" charset="0"/>
              <a:buChar char="•"/>
            </a:pPr>
            <a:r>
              <a:rPr lang="en-GB" b="1"/>
              <a:t>Explain</a:t>
            </a:r>
            <a:r>
              <a:rPr lang="en-GB"/>
              <a:t> how earthing, CPCs and bonding enable ADS (fault protection)</a:t>
            </a:r>
          </a:p>
          <a:p>
            <a:pPr marL="342900" indent="-342900">
              <a:buClr>
                <a:srgbClr val="000000"/>
              </a:buClr>
              <a:buFont typeface="Arial" panose="020B0604020202020204" pitchFamily="34" charset="0"/>
              <a:buChar char="•"/>
            </a:pPr>
            <a:r>
              <a:rPr lang="en-GB" b="1"/>
              <a:t>Select</a:t>
            </a:r>
            <a:r>
              <a:rPr lang="en-GB"/>
              <a:t> suitable earth electrodes and state installation requirements (corrosion resistance, mechanical strength)</a:t>
            </a:r>
          </a:p>
          <a:p>
            <a:pPr marL="342900" indent="-342900">
              <a:buClr>
                <a:srgbClr val="000000"/>
              </a:buClr>
              <a:buFont typeface="Arial" panose="020B0604020202020204" pitchFamily="34" charset="0"/>
              <a:buChar char="•"/>
            </a:pPr>
            <a:r>
              <a:rPr lang="en-GB"/>
              <a:t>The Zs of an electrical circuit must be low enough to ensure that the OCPD will operate within the disconnection time stated in BS 7671.</a:t>
            </a:r>
          </a:p>
          <a:p>
            <a:pPr marL="342900" indent="-342900">
              <a:buClr>
                <a:srgbClr val="000000"/>
              </a:buClr>
              <a:buFont typeface="Arial" panose="020B0604020202020204" pitchFamily="34" charset="0"/>
              <a:buChar char="•"/>
            </a:pPr>
            <a:r>
              <a:rPr lang="en-GB"/>
              <a:t>With both low Zs values and effective main protective bonding, ADS requirements would be met.</a:t>
            </a:r>
          </a:p>
          <a:p>
            <a:endParaRPr lang="en-GB" sz="2200"/>
          </a:p>
        </p:txBody>
      </p:sp>
    </p:spTree>
    <p:extLst>
      <p:ext uri="{BB962C8B-B14F-4D97-AF65-F5344CB8AC3E}">
        <p14:creationId xmlns:p14="http://schemas.microsoft.com/office/powerpoint/2010/main" val="3014219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5375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467358" y="3347789"/>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441350" cy="4140000"/>
          </a:xfrm>
        </p:spPr>
        <p:txBody>
          <a:bodyPr/>
          <a:lstStyle/>
          <a:p>
            <a:pPr algn="l"/>
            <a:r>
              <a:rPr lang="en-GB">
                <a:latin typeface="Arial"/>
                <a:cs typeface="Arial"/>
              </a:rPr>
              <a:t>By the end of this session, y</a:t>
            </a:r>
            <a:r>
              <a:rPr lang="en-GB" b="0" i="0">
                <a:effectLst/>
                <a:latin typeface="Arial"/>
                <a:cs typeface="Arial"/>
              </a:rPr>
              <a:t>ou should be able to:</a:t>
            </a:r>
          </a:p>
          <a:p>
            <a:pPr marL="342900" indent="-342900">
              <a:buClr>
                <a:schemeClr val="accent2"/>
              </a:buClr>
              <a:buFont typeface="Arial" panose="020B0604020202020204" pitchFamily="34" charset="0"/>
              <a:buChar char="•"/>
            </a:pPr>
            <a:r>
              <a:rPr lang="en-GB" b="1"/>
              <a:t>Explain</a:t>
            </a:r>
            <a:r>
              <a:rPr lang="en-GB"/>
              <a:t> how earthing, CPCs and bonding enable ADS (fault protection)</a:t>
            </a:r>
          </a:p>
          <a:p>
            <a:pPr marL="342900" indent="-342900">
              <a:buClr>
                <a:schemeClr val="accent2"/>
              </a:buClr>
              <a:buFont typeface="Arial" panose="020B0604020202020204" pitchFamily="34" charset="0"/>
              <a:buChar char="•"/>
            </a:pPr>
            <a:r>
              <a:rPr lang="en-GB" b="1"/>
              <a:t>Select</a:t>
            </a:r>
            <a:r>
              <a:rPr lang="en-GB"/>
              <a:t> suitable earth electrodes and state installation requirements (corrosion resistance, mechanical strength)</a:t>
            </a:r>
          </a:p>
          <a:p>
            <a:endParaRPr lang="en-GB"/>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Part 5: Chapter 54</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60000" y="1800000"/>
            <a:ext cx="11520452" cy="4140000"/>
          </a:xfrm>
        </p:spPr>
        <p:txBody>
          <a:bodyPr/>
          <a:lstStyle/>
          <a:p>
            <a:pPr>
              <a:spcBef>
                <a:spcPts val="798"/>
              </a:spcBef>
            </a:pPr>
            <a:r>
              <a:rPr lang="en-US" b="1">
                <a:latin typeface="Arial" panose="020B0604020202020204" pitchFamily="34" charset="0"/>
                <a:cs typeface="Arial" panose="020B0604020202020204" pitchFamily="34" charset="0"/>
              </a:rPr>
              <a:t>542: Earthing arrangements</a:t>
            </a:r>
          </a:p>
          <a:p>
            <a:pPr>
              <a:spcBef>
                <a:spcPts val="997"/>
              </a:spcBef>
            </a:pPr>
            <a:r>
              <a:rPr lang="en-GB" altLang="en-US">
                <a:latin typeface="Arial" panose="020B0604020202020204" pitchFamily="34" charset="0"/>
                <a:ea typeface="Enginuity"/>
                <a:cs typeface="Arial" panose="020B0604020202020204" pitchFamily="34" charset="0"/>
              </a:rPr>
              <a:t>The main earthing terminal (MET) of an installation should be connected with earth by one of the following earthing systems.</a:t>
            </a:r>
          </a:p>
          <a:p>
            <a:pPr marL="380019" indent="-380019">
              <a:lnSpc>
                <a:spcPct val="100000"/>
              </a:lnSpc>
              <a:spcBef>
                <a:spcPts val="997"/>
              </a:spcBef>
              <a:buClr>
                <a:srgbClr val="000000"/>
              </a:buClr>
              <a:buFont typeface="Arial" panose="020B0604020202020204" pitchFamily="34" charset="0"/>
              <a:buChar char="•"/>
            </a:pPr>
            <a:r>
              <a:rPr lang="en-GB" altLang="en-US" b="1">
                <a:latin typeface="Arial" panose="020B0604020202020204" pitchFamily="34" charset="0"/>
                <a:ea typeface="Enginuity"/>
                <a:cs typeface="Arial" panose="020B0604020202020204" pitchFamily="34" charset="0"/>
              </a:rPr>
              <a:t>TN-S</a:t>
            </a:r>
            <a:r>
              <a:rPr lang="en-GB" altLang="en-US">
                <a:latin typeface="Arial" panose="020B0604020202020204" pitchFamily="34" charset="0"/>
                <a:ea typeface="Enginuity"/>
                <a:cs typeface="Arial" panose="020B0604020202020204" pitchFamily="34" charset="0"/>
              </a:rPr>
              <a:t> to the earthed point of the source of energy (part of the connection may be formed by the distributor’s lines and equipment).</a:t>
            </a:r>
          </a:p>
          <a:p>
            <a:pPr marL="380019" indent="-380019">
              <a:lnSpc>
                <a:spcPct val="100000"/>
              </a:lnSpc>
              <a:spcBef>
                <a:spcPts val="997"/>
              </a:spcBef>
              <a:buClr>
                <a:srgbClr val="000000"/>
              </a:buClr>
              <a:buFont typeface="Arial" panose="020B0604020202020204" pitchFamily="34" charset="0"/>
              <a:buChar char="•"/>
            </a:pPr>
            <a:r>
              <a:rPr lang="en-GB" altLang="en-US" b="1">
                <a:latin typeface="Arial" panose="020B0604020202020204" pitchFamily="34" charset="0"/>
                <a:ea typeface="Enginuity"/>
                <a:cs typeface="Arial" panose="020B0604020202020204" pitchFamily="34" charset="0"/>
              </a:rPr>
              <a:t>TN-C-S</a:t>
            </a:r>
            <a:r>
              <a:rPr lang="en-GB" altLang="en-US">
                <a:latin typeface="Arial" panose="020B0604020202020204" pitchFamily="34" charset="0"/>
                <a:ea typeface="Enginuity"/>
                <a:cs typeface="Arial" panose="020B0604020202020204" pitchFamily="34" charset="0"/>
              </a:rPr>
              <a:t> where protective multiple earthing is provided to the neutral of the source of energy.</a:t>
            </a:r>
          </a:p>
          <a:p>
            <a:pPr marL="380019" indent="-380019">
              <a:lnSpc>
                <a:spcPct val="100000"/>
              </a:lnSpc>
              <a:spcBef>
                <a:spcPts val="997"/>
              </a:spcBef>
              <a:buClr>
                <a:srgbClr val="000000"/>
              </a:buClr>
              <a:buFont typeface="Arial" panose="020B0604020202020204" pitchFamily="34" charset="0"/>
              <a:buChar char="•"/>
            </a:pPr>
            <a:r>
              <a:rPr lang="en-GB" altLang="en-US" b="1">
                <a:latin typeface="Arial" panose="020B0604020202020204" pitchFamily="34" charset="0"/>
                <a:ea typeface="Enginuity"/>
                <a:cs typeface="Arial" panose="020B0604020202020204" pitchFamily="34" charset="0"/>
              </a:rPr>
              <a:t>TT</a:t>
            </a:r>
            <a:r>
              <a:rPr lang="en-GB" altLang="en-US">
                <a:latin typeface="Arial" panose="020B0604020202020204" pitchFamily="34" charset="0"/>
                <a:ea typeface="Enginuity"/>
                <a:cs typeface="Arial" panose="020B0604020202020204" pitchFamily="34" charset="0"/>
              </a:rPr>
              <a:t> and </a:t>
            </a:r>
            <a:r>
              <a:rPr lang="en-GB" altLang="en-US" b="1">
                <a:latin typeface="Arial" panose="020B0604020202020204" pitchFamily="34" charset="0"/>
                <a:ea typeface="Enginuity"/>
                <a:cs typeface="Arial" panose="020B0604020202020204" pitchFamily="34" charset="0"/>
              </a:rPr>
              <a:t>IT</a:t>
            </a:r>
            <a:r>
              <a:rPr lang="en-GB" altLang="en-US">
                <a:latin typeface="Arial" panose="020B0604020202020204" pitchFamily="34" charset="0"/>
                <a:ea typeface="Enginuity"/>
                <a:cs typeface="Arial" panose="020B0604020202020204" pitchFamily="34" charset="0"/>
              </a:rPr>
              <a:t> via an earthing conductor to an earth electrode.</a:t>
            </a:r>
          </a:p>
          <a:p>
            <a:endParaRPr lang="en-GB"/>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FACCD-D6F3-0893-9255-21F1E7692F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A209CE-B272-12DB-838B-355C0B856551}"/>
              </a:ext>
            </a:extLst>
          </p:cNvPr>
          <p:cNvSpPr>
            <a:spLocks noGrp="1"/>
          </p:cNvSpPr>
          <p:nvPr>
            <p:ph type="title"/>
          </p:nvPr>
        </p:nvSpPr>
        <p:spPr>
          <a:xfrm>
            <a:off x="252000" y="959222"/>
            <a:ext cx="11628452" cy="646331"/>
          </a:xfrm>
        </p:spPr>
        <p:txBody>
          <a:bodyPr/>
          <a:lstStyle/>
          <a:p>
            <a:r>
              <a:rPr lang="en-GB"/>
              <a:t>What is recognised as a suitable earth electrode?</a:t>
            </a:r>
          </a:p>
        </p:txBody>
      </p:sp>
      <p:sp>
        <p:nvSpPr>
          <p:cNvPr id="6" name="Content Placeholder 5">
            <a:extLst>
              <a:ext uri="{FF2B5EF4-FFF2-40B4-BE49-F238E27FC236}">
                <a16:creationId xmlns:a16="http://schemas.microsoft.com/office/drawing/2014/main" id="{7302EEA5-127B-97B5-95EE-4BBAEC309EB8}"/>
              </a:ext>
            </a:extLst>
          </p:cNvPr>
          <p:cNvSpPr>
            <a:spLocks noGrp="1"/>
          </p:cNvSpPr>
          <p:nvPr>
            <p:ph sz="quarter" idx="10"/>
          </p:nvPr>
        </p:nvSpPr>
        <p:spPr/>
        <p:txBody>
          <a:bodyPr/>
          <a:lstStyle/>
          <a:p>
            <a:pPr>
              <a:spcBef>
                <a:spcPts val="198"/>
              </a:spcBef>
              <a:spcAft>
                <a:spcPts val="600"/>
              </a:spcAft>
            </a:pPr>
            <a:r>
              <a:rPr lang="en-US">
                <a:latin typeface="Arial" panose="020B0604020202020204" pitchFamily="34" charset="0"/>
                <a:cs typeface="Arial" panose="020B0604020202020204" pitchFamily="34" charset="0"/>
              </a:rPr>
              <a:t>Regulation </a:t>
            </a:r>
            <a:r>
              <a:rPr lang="en-US" b="1">
                <a:latin typeface="Arial" panose="020B0604020202020204" pitchFamily="34" charset="0"/>
                <a:cs typeface="Arial" panose="020B0604020202020204" pitchFamily="34" charset="0"/>
              </a:rPr>
              <a:t>542.2 </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Earth rods or pipes</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Earth tapes or wires</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Earth plates</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Underground structural metalwork embedded in foundations</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Welded metal reinforcement of concrete </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Lead sheaths and other metal coverings of cables </a:t>
            </a:r>
          </a:p>
          <a:p>
            <a:pPr marL="342900" indent="-342900">
              <a:spcBef>
                <a:spcPts val="198"/>
              </a:spcBef>
              <a:spcAft>
                <a:spcPts val="600"/>
              </a:spcAft>
              <a:buClr>
                <a:srgbClr val="000000"/>
              </a:buClr>
              <a:buFont typeface="Arial" panose="020B0604020202020204" pitchFamily="34" charset="0"/>
              <a:buChar char="•"/>
            </a:pPr>
            <a:r>
              <a:rPr lang="en-US">
                <a:latin typeface="Arial" panose="020B0604020202020204" pitchFamily="34" charset="0"/>
                <a:cs typeface="Arial" panose="020B0604020202020204" pitchFamily="34" charset="0"/>
              </a:rPr>
              <a:t>Other suitable underground metalwork.</a:t>
            </a:r>
          </a:p>
        </p:txBody>
      </p:sp>
    </p:spTree>
    <p:extLst>
      <p:ext uri="{BB962C8B-B14F-4D97-AF65-F5344CB8AC3E}">
        <p14:creationId xmlns:p14="http://schemas.microsoft.com/office/powerpoint/2010/main" val="1715504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F5A0D-120C-0EDA-23EC-E36D6965077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6E81B90-78AE-A855-39DC-6E5F61A71360}"/>
              </a:ext>
            </a:extLst>
          </p:cNvPr>
          <p:cNvSpPr>
            <a:spLocks noGrp="1"/>
          </p:cNvSpPr>
          <p:nvPr>
            <p:ph type="title"/>
          </p:nvPr>
        </p:nvSpPr>
        <p:spPr>
          <a:xfrm>
            <a:off x="252000" y="959222"/>
            <a:ext cx="11628452" cy="646331"/>
          </a:xfrm>
        </p:spPr>
        <p:txBody>
          <a:bodyPr/>
          <a:lstStyle/>
          <a:p>
            <a:r>
              <a:rPr lang="en-GB"/>
              <a:t>Foundation earthing</a:t>
            </a:r>
          </a:p>
        </p:txBody>
      </p:sp>
      <p:sp>
        <p:nvSpPr>
          <p:cNvPr id="6" name="Content Placeholder 5">
            <a:extLst>
              <a:ext uri="{FF2B5EF4-FFF2-40B4-BE49-F238E27FC236}">
                <a16:creationId xmlns:a16="http://schemas.microsoft.com/office/drawing/2014/main" id="{0D7BF234-5314-F61F-A0D0-A3553251ED80}"/>
              </a:ext>
            </a:extLst>
          </p:cNvPr>
          <p:cNvSpPr>
            <a:spLocks noGrp="1"/>
          </p:cNvSpPr>
          <p:nvPr>
            <p:ph sz="quarter" idx="10"/>
          </p:nvPr>
        </p:nvSpPr>
        <p:spPr>
          <a:xfrm>
            <a:off x="359999" y="1730553"/>
            <a:ext cx="10026355" cy="4209447"/>
          </a:xfrm>
        </p:spPr>
        <p:txBody>
          <a:bodyPr/>
          <a:lstStyle/>
          <a:p>
            <a:r>
              <a:rPr lang="en-GB" b="1"/>
              <a:t>Reg 542.2.3: </a:t>
            </a:r>
            <a:r>
              <a:rPr lang="en-GB"/>
              <a:t>Where foundation earth electrodes are installed, the materials and dimensions of the earth electrodes shall be selected to withstand corrosion and to have adequate mechanical strength.</a:t>
            </a:r>
          </a:p>
          <a:p>
            <a:endParaRPr lang="en-GB"/>
          </a:p>
          <a:p>
            <a:endParaRPr lang="en-GB"/>
          </a:p>
        </p:txBody>
      </p:sp>
    </p:spTree>
    <p:extLst>
      <p:ext uri="{BB962C8B-B14F-4D97-AF65-F5344CB8AC3E}">
        <p14:creationId xmlns:p14="http://schemas.microsoft.com/office/powerpoint/2010/main" val="95938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EA386-BE1C-6BB9-317F-7F7F5C30C08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42E367-719C-2D8F-C23D-A68E500D4B4A}"/>
              </a:ext>
            </a:extLst>
          </p:cNvPr>
          <p:cNvSpPr>
            <a:spLocks noGrp="1"/>
          </p:cNvSpPr>
          <p:nvPr>
            <p:ph type="title"/>
          </p:nvPr>
        </p:nvSpPr>
        <p:spPr>
          <a:xfrm>
            <a:off x="252000" y="959222"/>
            <a:ext cx="11628452" cy="646331"/>
          </a:xfrm>
        </p:spPr>
        <p:txBody>
          <a:bodyPr/>
          <a:lstStyle/>
          <a:p>
            <a:r>
              <a:rPr lang="en-GB"/>
              <a:t>Table 54.1</a:t>
            </a:r>
          </a:p>
        </p:txBody>
      </p:sp>
      <p:sp>
        <p:nvSpPr>
          <p:cNvPr id="6" name="Content Placeholder 5">
            <a:extLst>
              <a:ext uri="{FF2B5EF4-FFF2-40B4-BE49-F238E27FC236}">
                <a16:creationId xmlns:a16="http://schemas.microsoft.com/office/drawing/2014/main" id="{5669F1CE-8067-F0C5-B8A1-79B9FE220CF1}"/>
              </a:ext>
            </a:extLst>
          </p:cNvPr>
          <p:cNvSpPr>
            <a:spLocks noGrp="1"/>
          </p:cNvSpPr>
          <p:nvPr>
            <p:ph sz="quarter" idx="10"/>
          </p:nvPr>
        </p:nvSpPr>
        <p:spPr/>
        <p:txBody>
          <a:bodyPr/>
          <a:lstStyle/>
          <a:p>
            <a:r>
              <a:rPr lang="en-GB"/>
              <a:t>Minimum cross-sectional area of a buried earthing conductor</a:t>
            </a:r>
          </a:p>
          <a:p>
            <a:endParaRPr lang="en-GB"/>
          </a:p>
          <a:p>
            <a:endParaRPr lang="en-GB"/>
          </a:p>
        </p:txBody>
      </p:sp>
      <p:graphicFrame>
        <p:nvGraphicFramePr>
          <p:cNvPr id="9" name="Group 21">
            <a:extLst>
              <a:ext uri="{FF2B5EF4-FFF2-40B4-BE49-F238E27FC236}">
                <a16:creationId xmlns:a16="http://schemas.microsoft.com/office/drawing/2014/main" id="{A03D15A4-9330-B84F-02AE-BCFFC371AD7A}"/>
              </a:ext>
            </a:extLst>
          </p:cNvPr>
          <p:cNvGraphicFramePr>
            <a:graphicFrameLocks noGrp="1"/>
          </p:cNvGraphicFramePr>
          <p:nvPr>
            <p:extLst>
              <p:ext uri="{D42A27DB-BD31-4B8C-83A1-F6EECF244321}">
                <p14:modId xmlns:p14="http://schemas.microsoft.com/office/powerpoint/2010/main" val="3626925754"/>
              </p:ext>
            </p:extLst>
          </p:nvPr>
        </p:nvGraphicFramePr>
        <p:xfrm>
          <a:off x="360000" y="2406098"/>
          <a:ext cx="11132345" cy="2714194"/>
        </p:xfrm>
        <a:graphic>
          <a:graphicData uri="http://schemas.openxmlformats.org/drawingml/2006/table">
            <a:tbl>
              <a:tblPr/>
              <a:tblGrid>
                <a:gridCol w="3785888">
                  <a:extLst>
                    <a:ext uri="{9D8B030D-6E8A-4147-A177-3AD203B41FA5}">
                      <a16:colId xmlns:a16="http://schemas.microsoft.com/office/drawing/2014/main" val="20000"/>
                    </a:ext>
                  </a:extLst>
                </a:gridCol>
                <a:gridCol w="3498100">
                  <a:extLst>
                    <a:ext uri="{9D8B030D-6E8A-4147-A177-3AD203B41FA5}">
                      <a16:colId xmlns:a16="http://schemas.microsoft.com/office/drawing/2014/main" val="20001"/>
                    </a:ext>
                  </a:extLst>
                </a:gridCol>
                <a:gridCol w="3848357">
                  <a:extLst>
                    <a:ext uri="{9D8B030D-6E8A-4147-A177-3AD203B41FA5}">
                      <a16:colId xmlns:a16="http://schemas.microsoft.com/office/drawing/2014/main" val="20002"/>
                    </a:ext>
                  </a:extLst>
                </a:gridCol>
              </a:tblGrid>
              <a:tr h="944647">
                <a:tc>
                  <a:txBody>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a:t>
                      </a:r>
                      <a:endPar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5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Protected against mechanical damage</a:t>
                      </a:r>
                      <a:endPar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NOT protected against mechanical damage</a:t>
                      </a:r>
                      <a:endPar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0"/>
                  </a:ext>
                </a:extLst>
              </a:tr>
              <a:tr h="9446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Protected against  corrosion by a sheath    </a:t>
                      </a:r>
                      <a:endPar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2.5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copper</a:t>
                      </a:r>
                      <a:endParaRPr kumimoji="0" lang="en-GB"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10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steel</a:t>
                      </a: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16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copper</a:t>
                      </a:r>
                      <a:endParaRPr kumimoji="0" lang="en-GB"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16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coated steel</a:t>
                      </a: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extLst>
                  <a:ext uri="{0D108BD9-81ED-4DB2-BD59-A6C34878D82A}">
                    <a16:rowId xmlns:a16="http://schemas.microsoft.com/office/drawing/2014/main" val="10001"/>
                  </a:ext>
                </a:extLst>
              </a:tr>
              <a:tr h="66089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NOT protected against corrosion</a:t>
                      </a:r>
                      <a:endPar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40000"/>
                        <a:lumOff val="60000"/>
                      </a:schemeClr>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25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copper</a:t>
                      </a:r>
                      <a:endParaRPr kumimoji="0" lang="en-GB"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50 mm</a:t>
                      </a:r>
                      <a:r>
                        <a:rPr kumimoji="0" lang="en-US" sz="2400" b="0" i="0" u="none" strike="noStrike" cap="none" normalizeH="0" baseline="30000">
                          <a:ln>
                            <a:noFill/>
                          </a:ln>
                          <a:solidFill>
                            <a:schemeClr val="tx1"/>
                          </a:solidFill>
                          <a:effectLst/>
                          <a:latin typeface="Arial" panose="020B0604020202020204" pitchFamily="34" charset="0"/>
                          <a:ea typeface="Geneva" pitchFamily="-59" charset="-128"/>
                          <a:cs typeface="Arial" panose="020B0604020202020204" pitchFamily="34" charset="0"/>
                        </a:rPr>
                        <a:t>2</a:t>
                      </a:r>
                      <a:r>
                        <a:rPr kumimoji="0" lang="en-US" sz="2400" b="0" i="0" u="none" strike="noStrike" cap="none" normalizeH="0" baseline="0">
                          <a:ln>
                            <a:noFill/>
                          </a:ln>
                          <a:solidFill>
                            <a:schemeClr val="tx1"/>
                          </a:solidFill>
                          <a:effectLst/>
                          <a:latin typeface="Arial" panose="020B0604020202020204" pitchFamily="34" charset="0"/>
                          <a:ea typeface="Geneva" pitchFamily="-59" charset="-128"/>
                          <a:cs typeface="Arial" panose="020B0604020202020204" pitchFamily="34" charset="0"/>
                        </a:rPr>
                        <a:t> steel</a:t>
                      </a:r>
                    </a:p>
                  </a:txBody>
                  <a:tcPr marL="89754" marR="89754" marT="46690" marB="466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hMerge="1">
                  <a:txBody>
                    <a:bodyPr/>
                    <a:lstStyle/>
                    <a:p>
                      <a:endParaRPr lang="en-GB"/>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49765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4AE63-E376-D420-4E6E-C4A0292449C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58E0F6A-D2DA-84DB-B742-500702BE647A}"/>
              </a:ext>
            </a:extLst>
          </p:cNvPr>
          <p:cNvSpPr>
            <a:spLocks noGrp="1"/>
          </p:cNvSpPr>
          <p:nvPr>
            <p:ph type="title"/>
          </p:nvPr>
        </p:nvSpPr>
        <p:spPr>
          <a:xfrm>
            <a:off x="252000" y="959222"/>
            <a:ext cx="11628452" cy="646331"/>
          </a:xfrm>
        </p:spPr>
        <p:txBody>
          <a:bodyPr/>
          <a:lstStyle/>
          <a:p>
            <a:r>
              <a:rPr lang="en-GB"/>
              <a:t>543: Protective conductors</a:t>
            </a:r>
          </a:p>
        </p:txBody>
      </p:sp>
      <p:sp>
        <p:nvSpPr>
          <p:cNvPr id="6" name="Content Placeholder 5">
            <a:extLst>
              <a:ext uri="{FF2B5EF4-FFF2-40B4-BE49-F238E27FC236}">
                <a16:creationId xmlns:a16="http://schemas.microsoft.com/office/drawing/2014/main" id="{335B912D-590F-004E-6FA1-6471A67F6590}"/>
              </a:ext>
            </a:extLst>
          </p:cNvPr>
          <p:cNvSpPr>
            <a:spLocks noGrp="1"/>
          </p:cNvSpPr>
          <p:nvPr>
            <p:ph sz="quarter" idx="10"/>
          </p:nvPr>
        </p:nvSpPr>
        <p:spPr/>
        <p:txBody>
          <a:bodyPr/>
          <a:lstStyle/>
          <a:p>
            <a:pPr>
              <a:spcBef>
                <a:spcPts val="997"/>
              </a:spcBef>
            </a:pPr>
            <a:r>
              <a:rPr lang="en-GB" altLang="en-US">
                <a:solidFill>
                  <a:srgbClr val="170130"/>
                </a:solidFill>
                <a:ea typeface="Enginuity"/>
                <a:cs typeface="Arial"/>
              </a:rPr>
              <a:t>There are two methods that may be employed when choosing a protective conductor as required by Regulation </a:t>
            </a:r>
            <a:r>
              <a:rPr lang="en-GB" altLang="en-US" b="1">
                <a:ea typeface="Enginuity"/>
                <a:cs typeface="Arial"/>
              </a:rPr>
              <a:t>543.1.1. </a:t>
            </a:r>
            <a:r>
              <a:rPr lang="en-GB" altLang="en-US">
                <a:ea typeface="Enginuity"/>
                <a:cs typeface="Arial"/>
              </a:rPr>
              <a:t>The cross-sectional area (CSA) of every protective conductor (other than protective bonding conductors, which are discussed later) must either be:</a:t>
            </a:r>
          </a:p>
          <a:p>
            <a:pPr>
              <a:spcBef>
                <a:spcPts val="997"/>
              </a:spcBef>
            </a:pPr>
            <a:r>
              <a:rPr lang="en-GB" altLang="en-US" b="1">
                <a:ea typeface="Enginuity"/>
                <a:cs typeface="Arial"/>
              </a:rPr>
              <a:t>Calculated </a:t>
            </a:r>
            <a:r>
              <a:rPr lang="en-GB" altLang="en-US">
                <a:ea typeface="Enginuity"/>
                <a:cs typeface="Arial"/>
              </a:rPr>
              <a:t>(in accordance with Regulation </a:t>
            </a:r>
            <a:r>
              <a:rPr lang="en-GB" altLang="en-US" b="1">
                <a:ea typeface="Enginuity"/>
                <a:cs typeface="Arial"/>
              </a:rPr>
              <a:t>543.1.3</a:t>
            </a:r>
            <a:r>
              <a:rPr lang="en-GB" altLang="en-US">
                <a:ea typeface="Enginuity"/>
                <a:cs typeface="Arial"/>
              </a:rPr>
              <a:t>) or </a:t>
            </a:r>
            <a:r>
              <a:rPr lang="en-GB" altLang="en-US" b="1">
                <a:ea typeface="Enginuity"/>
                <a:cs typeface="Arial"/>
              </a:rPr>
              <a:t>selected</a:t>
            </a:r>
            <a:r>
              <a:rPr lang="en-GB" altLang="en-US">
                <a:ea typeface="Enginuity"/>
                <a:cs typeface="Arial"/>
              </a:rPr>
              <a:t> (in accordance with Regulation </a:t>
            </a:r>
            <a:r>
              <a:rPr lang="en-GB" altLang="en-US" b="1">
                <a:ea typeface="Enginuity"/>
                <a:cs typeface="Arial"/>
              </a:rPr>
              <a:t>543.1.4</a:t>
            </a:r>
            <a:r>
              <a:rPr lang="en-GB" altLang="en-US">
                <a:ea typeface="Enginuity"/>
                <a:cs typeface="Arial"/>
              </a:rPr>
              <a:t>).</a:t>
            </a:r>
          </a:p>
          <a:p>
            <a:endParaRPr lang="en-GB"/>
          </a:p>
        </p:txBody>
      </p:sp>
    </p:spTree>
    <p:extLst>
      <p:ext uri="{BB962C8B-B14F-4D97-AF65-F5344CB8AC3E}">
        <p14:creationId xmlns:p14="http://schemas.microsoft.com/office/powerpoint/2010/main" val="3548731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1E4A0-1926-54A7-DB56-F4B4F308D3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8957301-03BB-C77B-0753-3F30CB79F928}"/>
              </a:ext>
            </a:extLst>
          </p:cNvPr>
          <p:cNvSpPr>
            <a:spLocks noGrp="1"/>
          </p:cNvSpPr>
          <p:nvPr>
            <p:ph type="title"/>
          </p:nvPr>
        </p:nvSpPr>
        <p:spPr>
          <a:xfrm>
            <a:off x="252000" y="959222"/>
            <a:ext cx="11628452" cy="646331"/>
          </a:xfrm>
        </p:spPr>
        <p:txBody>
          <a:bodyPr/>
          <a:lstStyle/>
          <a:p>
            <a:r>
              <a:rPr lang="en-GB"/>
              <a:t>Table 54.7</a:t>
            </a:r>
          </a:p>
        </p:txBody>
      </p:sp>
      <p:graphicFrame>
        <p:nvGraphicFramePr>
          <p:cNvPr id="4" name="Group 118">
            <a:extLst>
              <a:ext uri="{FF2B5EF4-FFF2-40B4-BE49-F238E27FC236}">
                <a16:creationId xmlns:a16="http://schemas.microsoft.com/office/drawing/2014/main" id="{E1E27EF9-E5F1-F5DF-BBC5-587CA6AD591C}"/>
              </a:ext>
            </a:extLst>
          </p:cNvPr>
          <p:cNvGraphicFramePr>
            <a:graphicFrameLocks/>
          </p:cNvGraphicFramePr>
          <p:nvPr>
            <p:extLst>
              <p:ext uri="{D42A27DB-BD31-4B8C-83A1-F6EECF244321}">
                <p14:modId xmlns:p14="http://schemas.microsoft.com/office/powerpoint/2010/main" val="3088289614"/>
              </p:ext>
            </p:extLst>
          </p:nvPr>
        </p:nvGraphicFramePr>
        <p:xfrm>
          <a:off x="736086" y="1605553"/>
          <a:ext cx="10767451" cy="4342779"/>
        </p:xfrm>
        <a:graphic>
          <a:graphicData uri="http://schemas.openxmlformats.org/drawingml/2006/table">
            <a:tbl>
              <a:tblPr/>
              <a:tblGrid>
                <a:gridCol w="3589799">
                  <a:extLst>
                    <a:ext uri="{9D8B030D-6E8A-4147-A177-3AD203B41FA5}">
                      <a16:colId xmlns:a16="http://schemas.microsoft.com/office/drawing/2014/main" val="20000"/>
                    </a:ext>
                  </a:extLst>
                </a:gridCol>
                <a:gridCol w="3587853">
                  <a:extLst>
                    <a:ext uri="{9D8B030D-6E8A-4147-A177-3AD203B41FA5}">
                      <a16:colId xmlns:a16="http://schemas.microsoft.com/office/drawing/2014/main" val="20001"/>
                    </a:ext>
                  </a:extLst>
                </a:gridCol>
                <a:gridCol w="3589799">
                  <a:extLst>
                    <a:ext uri="{9D8B030D-6E8A-4147-A177-3AD203B41FA5}">
                      <a16:colId xmlns:a16="http://schemas.microsoft.com/office/drawing/2014/main" val="20002"/>
                    </a:ext>
                  </a:extLst>
                </a:gridCol>
              </a:tblGrid>
              <a:tr h="861341">
                <a:tc gridSpan="3">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Minimum cross-sectional area of </a:t>
                      </a:r>
                      <a:r>
                        <a:rPr kumimoji="0" lang="en-GB" sz="2000" b="1" i="0" u="none" strike="noStrike" cap="none" normalizeH="0" baseline="0">
                          <a:ln>
                            <a:noFill/>
                          </a:ln>
                          <a:solidFill>
                            <a:srgbClr val="00B050"/>
                          </a:solidFill>
                          <a:effectLst/>
                          <a:latin typeface="Arial" panose="020B0604020202020204" pitchFamily="34" charset="0"/>
                          <a:ea typeface="Times New Roman" pitchFamily="18" charset="0"/>
                          <a:cs typeface="Arial" panose="020B0604020202020204" pitchFamily="34" charset="0"/>
                        </a:rPr>
                        <a:t>protective conductor </a:t>
                      </a:r>
                      <a:r>
                        <a:rPr kumimoji="0" lang="en-GB" sz="20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in relation to the cross-sectional</a:t>
                      </a:r>
                      <a:r>
                        <a:rPr kumimoji="0" lang="en-GB" sz="20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a:t>
                      </a:r>
                      <a:r>
                        <a:rPr kumimoji="0" lang="en-GB" sz="20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area of associated </a:t>
                      </a:r>
                      <a:r>
                        <a:rPr kumimoji="0" lang="en-GB" sz="2000" b="1" i="0" u="none" strike="noStrike" cap="none" normalizeH="0" baseline="0">
                          <a:ln>
                            <a:noFill/>
                          </a:ln>
                          <a:solidFill>
                            <a:srgbClr val="996633"/>
                          </a:solidFill>
                          <a:effectLst/>
                          <a:latin typeface="Arial" panose="020B0604020202020204" pitchFamily="34" charset="0"/>
                          <a:ea typeface="Times New Roman" pitchFamily="18" charset="0"/>
                          <a:cs typeface="Arial" panose="020B0604020202020204" pitchFamily="34" charset="0"/>
                        </a:rPr>
                        <a:t>line conductor</a:t>
                      </a: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577600">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Cross-sectional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area of</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a:t>
                      </a:r>
                      <a:r>
                        <a:rPr kumimoji="0" lang="en-GB" sz="1600" b="1" i="0" u="none" strike="noStrike" cap="none" normalizeH="0" baseline="0">
                          <a:ln>
                            <a:noFill/>
                          </a:ln>
                          <a:solidFill>
                            <a:srgbClr val="996633"/>
                          </a:solidFill>
                          <a:effectLst/>
                          <a:latin typeface="Arial" panose="020B0604020202020204" pitchFamily="34" charset="0"/>
                          <a:ea typeface="Times New Roman" pitchFamily="18" charset="0"/>
                          <a:cs typeface="Arial" panose="020B0604020202020204" pitchFamily="34" charset="0"/>
                        </a:rPr>
                        <a:t>line</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conductor</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1"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S</a:t>
                      </a:r>
                      <a:endPar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endParaRP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Minimum cross-sectional area of the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corresponding </a:t>
                      </a:r>
                      <a:r>
                        <a:rPr kumimoji="0" lang="en-GB" sz="1600" b="1" i="0" u="none" strike="noStrike" cap="none" normalizeH="0" baseline="0">
                          <a:ln>
                            <a:noFill/>
                          </a:ln>
                          <a:solidFill>
                            <a:srgbClr val="00B050"/>
                          </a:solidFill>
                          <a:effectLst/>
                          <a:latin typeface="Arial" panose="020B0604020202020204" pitchFamily="34" charset="0"/>
                          <a:ea typeface="Times New Roman" pitchFamily="18" charset="0"/>
                          <a:cs typeface="Arial" panose="020B0604020202020204" pitchFamily="34" charset="0"/>
                        </a:rPr>
                        <a:t>protective</a:t>
                      </a:r>
                      <a:r>
                        <a:rPr kumimoji="0" lang="en-GB" sz="1600" b="1"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conductor</a:t>
                      </a:r>
                      <a:endPar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endParaRP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extLst>
                  <a:ext uri="{0D108BD9-81ED-4DB2-BD59-A6C34878D82A}">
                    <a16:rowId xmlns:a16="http://schemas.microsoft.com/office/drawing/2014/main" val="10001"/>
                  </a:ext>
                </a:extLst>
              </a:tr>
              <a:tr h="1064038">
                <a:tc vMerge="1">
                  <a:txBody>
                    <a:bodyPr/>
                    <a:lstStyle/>
                    <a:p>
                      <a:endParaRPr lang="en-GB"/>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If the </a:t>
                      </a:r>
                      <a:r>
                        <a:rPr kumimoji="0" lang="en-GB" sz="1600" b="0" i="0" u="none" strike="noStrike" cap="none" normalizeH="0" baseline="0">
                          <a:ln>
                            <a:noFill/>
                          </a:ln>
                          <a:solidFill>
                            <a:srgbClr val="00B050"/>
                          </a:solidFill>
                          <a:effectLst/>
                          <a:latin typeface="Arial" panose="020B0604020202020204" pitchFamily="34" charset="0"/>
                          <a:ea typeface="Times New Roman" pitchFamily="18" charset="0"/>
                          <a:cs typeface="Arial" panose="020B0604020202020204" pitchFamily="34" charset="0"/>
                        </a:rPr>
                        <a:t>protective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conductor is of the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600" b="0" i="1"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same</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material as the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a:ln>
                            <a:noFill/>
                          </a:ln>
                          <a:solidFill>
                            <a:srgbClr val="996633"/>
                          </a:solidFill>
                          <a:effectLst/>
                          <a:latin typeface="Arial" panose="020B0604020202020204" pitchFamily="34" charset="0"/>
                          <a:ea typeface="Times New Roman" pitchFamily="18" charset="0"/>
                          <a:cs typeface="Arial" panose="020B0604020202020204" pitchFamily="34" charset="0"/>
                        </a:rPr>
                        <a:t>line</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conductor</a:t>
                      </a: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If the </a:t>
                      </a:r>
                      <a:r>
                        <a:rPr kumimoji="0" lang="en-GB" sz="1600" b="0" i="0" u="none" strike="noStrike" cap="none" normalizeH="0" baseline="0">
                          <a:ln>
                            <a:noFill/>
                          </a:ln>
                          <a:solidFill>
                            <a:srgbClr val="00B050"/>
                          </a:solidFill>
                          <a:effectLst/>
                          <a:latin typeface="Arial" panose="020B0604020202020204" pitchFamily="34" charset="0"/>
                          <a:ea typeface="Times New Roman" pitchFamily="18" charset="0"/>
                          <a:cs typeface="Arial" panose="020B0604020202020204" pitchFamily="34" charset="0"/>
                        </a:rPr>
                        <a:t>protective</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conductor is </a:t>
                      </a:r>
                      <a:r>
                        <a:rPr kumimoji="0" lang="en-GB" sz="1600" b="0" i="1"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not</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the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same material as the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996633"/>
                          </a:solidFill>
                          <a:effectLst/>
                          <a:latin typeface="Arial" panose="020B0604020202020204" pitchFamily="34" charset="0"/>
                          <a:ea typeface="Times New Roman" pitchFamily="18" charset="0"/>
                          <a:cs typeface="Arial" panose="020B0604020202020204" pitchFamily="34" charset="0"/>
                        </a:rPr>
                        <a:t>line</a:t>
                      </a:r>
                      <a:r>
                        <a:rPr kumimoji="0" lang="en-GB" sz="1600" b="0" i="0" u="none" strike="noStrike" cap="none" normalizeH="0" baseline="0">
                          <a:ln>
                            <a:noFill/>
                          </a:ln>
                          <a:solidFill>
                            <a:schemeClr val="tx1"/>
                          </a:solidFill>
                          <a:effectLst/>
                          <a:latin typeface="Arial" panose="020B0604020202020204" pitchFamily="34" charset="0"/>
                          <a:ea typeface="Times New Roman" pitchFamily="18" charset="0"/>
                          <a:cs typeface="Arial" panose="020B0604020202020204" pitchFamily="34" charset="0"/>
                        </a:rPr>
                        <a:t> conductor</a:t>
                      </a: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836074">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(mm</a:t>
                      </a:r>
                      <a:r>
                        <a:rPr kumimoji="0" lang="en-US" sz="1600" b="1" i="0" u="none" strike="noStrike" cap="none" normalizeH="0" baseline="30000">
                          <a:ln>
                            <a:noFill/>
                          </a:ln>
                          <a:solidFill>
                            <a:schemeClr val="tx1"/>
                          </a:solidFill>
                          <a:effectLst/>
                          <a:latin typeface="Arial" panose="020B0604020202020204" pitchFamily="34" charset="0"/>
                          <a:cs typeface="Arial" panose="020B0604020202020204" pitchFamily="34" charset="0"/>
                        </a:rPr>
                        <a:t>2</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a:t>
                      </a:r>
                      <a:endParaRPr kumimoji="0" lang="en-GB"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rgbClr val="996633"/>
                          </a:solidFill>
                          <a:effectLst/>
                          <a:latin typeface="Arial" panose="020B0604020202020204" pitchFamily="34" charset="0"/>
                          <a:cs typeface="Arial" panose="020B0604020202020204" pitchFamily="34" charset="0"/>
                        </a:rPr>
                        <a:t>S</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 16</a:t>
                      </a:r>
                      <a:endParaRPr kumimoji="0" lang="en-GB"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16&lt; </a:t>
                      </a:r>
                      <a:r>
                        <a:rPr kumimoji="0" lang="en-US" sz="1600" b="1" i="0" u="none" strike="noStrike" cap="none" normalizeH="0" baseline="0">
                          <a:ln>
                            <a:noFill/>
                          </a:ln>
                          <a:solidFill>
                            <a:srgbClr val="996633"/>
                          </a:solidFill>
                          <a:effectLst/>
                          <a:latin typeface="Arial" panose="020B0604020202020204" pitchFamily="34" charset="0"/>
                          <a:cs typeface="Arial" panose="020B0604020202020204" pitchFamily="34" charset="0"/>
                        </a:rPr>
                        <a:t>S</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 35</a:t>
                      </a:r>
                      <a:endParaRPr kumimoji="0" lang="en-GB"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rgbClr val="996633"/>
                          </a:solidFill>
                          <a:effectLst/>
                          <a:latin typeface="Arial" panose="020B0604020202020204" pitchFamily="34" charset="0"/>
                          <a:cs typeface="Arial" panose="020B0604020202020204" pitchFamily="34" charset="0"/>
                        </a:rPr>
                        <a:t>S</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&gt; 35</a:t>
                      </a:r>
                      <a:endParaRPr kumimoji="0" lang="en-GB"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(mm</a:t>
                      </a:r>
                      <a:r>
                        <a:rPr kumimoji="0" lang="en-US" sz="1600" b="1" i="0" u="none" strike="noStrike" cap="none" normalizeH="0" baseline="30000">
                          <a:ln>
                            <a:noFill/>
                          </a:ln>
                          <a:solidFill>
                            <a:schemeClr val="tx1"/>
                          </a:solidFill>
                          <a:effectLst/>
                          <a:latin typeface="Arial" panose="020B0604020202020204" pitchFamily="34" charset="0"/>
                          <a:cs typeface="Arial" panose="020B0604020202020204" pitchFamily="34" charset="0"/>
                        </a:rPr>
                        <a:t>2</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a:t>
                      </a:r>
                      <a:endParaRPr kumimoji="0" lang="en-GB"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rgbClr val="00B050"/>
                          </a:solidFill>
                          <a:effectLst/>
                          <a:latin typeface="Arial" panose="020B0604020202020204" pitchFamily="34" charset="0"/>
                          <a:cs typeface="Arial" panose="020B0604020202020204" pitchFamily="34" charset="0"/>
                        </a:rPr>
                        <a:t>S</a:t>
                      </a:r>
                      <a:endParaRPr kumimoji="0" lang="en-GB" sz="1600" b="0" i="0" u="none" strike="noStrike" cap="none" normalizeH="0" baseline="0">
                        <a:ln>
                          <a:noFill/>
                        </a:ln>
                        <a:solidFill>
                          <a:srgbClr val="00B050"/>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rgbClr val="00B050"/>
                          </a:solidFill>
                          <a:effectLst/>
                          <a:latin typeface="Arial" panose="020B0604020202020204" pitchFamily="34" charset="0"/>
                          <a:cs typeface="Arial" panose="020B0604020202020204" pitchFamily="34" charset="0"/>
                        </a:rPr>
                        <a:t>16</a:t>
                      </a:r>
                      <a:endParaRPr kumimoji="0" lang="en-GB" sz="1600" b="0" i="0" u="none" strike="noStrike" cap="none" normalizeH="0" baseline="0">
                        <a:ln>
                          <a:noFill/>
                        </a:ln>
                        <a:solidFill>
                          <a:srgbClr val="00B050"/>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a:ln>
                          <a:noFill/>
                        </a:ln>
                        <a:solidFill>
                          <a:schemeClr val="tx1"/>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sng" strike="noStrike" cap="none" normalizeH="0" baseline="0">
                          <a:ln>
                            <a:noFill/>
                          </a:ln>
                          <a:solidFill>
                            <a:srgbClr val="00B050"/>
                          </a:solidFill>
                          <a:effectLst/>
                          <a:latin typeface="Arial" panose="020B0604020202020204" pitchFamily="34" charset="0"/>
                          <a:cs typeface="Arial" panose="020B0604020202020204" pitchFamily="34" charset="0"/>
                        </a:rPr>
                        <a:t>S</a:t>
                      </a:r>
                      <a:endParaRPr kumimoji="0" lang="en-GB" sz="1600" b="0" i="0" u="none" strike="noStrike" cap="none" normalizeH="0" baseline="0">
                        <a:ln>
                          <a:noFill/>
                        </a:ln>
                        <a:solidFill>
                          <a:srgbClr val="00B050"/>
                        </a:solidFill>
                        <a:effectLst/>
                        <a:latin typeface="Arial" panose="020B0604020202020204" pitchFamily="34" charset="0"/>
                        <a:cs typeface="Arial" panose="020B0604020202020204" pitchFamily="34"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a:ln>
                            <a:noFill/>
                          </a:ln>
                          <a:solidFill>
                            <a:srgbClr val="00B050"/>
                          </a:solidFill>
                          <a:effectLst/>
                          <a:latin typeface="Arial" panose="020B0604020202020204" pitchFamily="34" charset="0"/>
                          <a:cs typeface="Arial" panose="020B0604020202020204" pitchFamily="34" charset="0"/>
                        </a:rPr>
                        <a:t>2</a:t>
                      </a:r>
                      <a:endParaRPr kumimoji="0" lang="en-US" sz="1600" b="0" i="0" u="none" strike="noStrike" cap="none" normalizeH="0" baseline="0">
                        <a:ln>
                          <a:noFill/>
                        </a:ln>
                        <a:solidFill>
                          <a:srgbClr val="00B050"/>
                        </a:solidFill>
                        <a:effectLst/>
                        <a:latin typeface="Arial" panose="020B0604020202020204" pitchFamily="34" charset="0"/>
                        <a:cs typeface="Arial" panose="020B0604020202020204" pitchFamily="34" charset="0"/>
                      </a:endParaRP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(mm</a:t>
                      </a:r>
                      <a:r>
                        <a:rPr kumimoji="0" lang="en-US" sz="1600" b="1" i="0" u="none" strike="noStrike" cap="none" normalizeH="0" baseline="30000">
                          <a:ln>
                            <a:noFill/>
                          </a:ln>
                          <a:solidFill>
                            <a:schemeClr val="tx1"/>
                          </a:solidFill>
                          <a:effectLst/>
                          <a:latin typeface="Arial" panose="020B0604020202020204" pitchFamily="34" charset="0"/>
                          <a:cs typeface="Arial" panose="020B0604020202020204" pitchFamily="34" charset="0"/>
                        </a:rPr>
                        <a:t>2</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GB" sz="1600" b="1" i="0" u="sng" strike="noStrike" cap="none" normalizeH="0" baseline="0">
                          <a:ln>
                            <a:noFill/>
                          </a:ln>
                          <a:solidFill>
                            <a:srgbClr val="996633"/>
                          </a:solidFill>
                          <a:effectLst/>
                          <a:latin typeface="Arial" panose="020B0604020202020204" pitchFamily="34" charset="0"/>
                          <a:cs typeface="Arial" panose="020B0604020202020204" pitchFamily="34" charset="0"/>
                        </a:rPr>
                        <a:t>k</a:t>
                      </a:r>
                      <a:r>
                        <a:rPr kumimoji="0" lang="en-GB" sz="1600" b="1" i="0" u="sng" strike="noStrike" cap="none" normalizeH="0" baseline="-25000">
                          <a:ln>
                            <a:noFill/>
                          </a:ln>
                          <a:solidFill>
                            <a:srgbClr val="996633"/>
                          </a:solidFill>
                          <a:effectLst/>
                          <a:latin typeface="Arial" panose="020B0604020202020204" pitchFamily="34" charset="0"/>
                          <a:cs typeface="Arial" panose="020B0604020202020204" pitchFamily="34" charset="0"/>
                        </a:rPr>
                        <a:t>1</a:t>
                      </a: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x S</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US" sz="1600" b="1" i="0" u="none" strike="noStrike" cap="none" normalizeH="0" baseline="0">
                          <a:ln>
                            <a:noFill/>
                          </a:ln>
                          <a:solidFill>
                            <a:srgbClr val="00B050"/>
                          </a:solidFill>
                          <a:effectLst/>
                          <a:latin typeface="Arial" panose="020B0604020202020204" pitchFamily="34" charset="0"/>
                          <a:cs typeface="Arial" panose="020B0604020202020204" pitchFamily="34" charset="0"/>
                        </a:rPr>
                        <a:t>k</a:t>
                      </a:r>
                      <a:r>
                        <a:rPr kumimoji="0" lang="en-US" sz="1600" b="1" i="0" u="none" strike="noStrike" cap="none" normalizeH="0" baseline="-25000">
                          <a:ln>
                            <a:noFill/>
                          </a:ln>
                          <a:solidFill>
                            <a:srgbClr val="00B050"/>
                          </a:solidFill>
                          <a:effectLst/>
                          <a:latin typeface="Arial" panose="020B0604020202020204" pitchFamily="34" charset="0"/>
                          <a:cs typeface="Arial" panose="020B0604020202020204" pitchFamily="34" charset="0"/>
                        </a:rPr>
                        <a:t>2</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GB" sz="1600" b="1" i="0" u="sng" strike="noStrike" cap="none" normalizeH="0" baseline="0">
                          <a:ln>
                            <a:noFill/>
                          </a:ln>
                          <a:solidFill>
                            <a:schemeClr val="tx1"/>
                          </a:solidFill>
                          <a:effectLst/>
                          <a:latin typeface="Arial" panose="020B0604020202020204" pitchFamily="34" charset="0"/>
                          <a:cs typeface="Arial" panose="020B0604020202020204" pitchFamily="34" charset="0"/>
                        </a:rPr>
                        <a:t>k</a:t>
                      </a:r>
                      <a:r>
                        <a:rPr kumimoji="0" lang="en-GB" sz="1600" b="1" i="0" u="sng" strike="noStrike" cap="none" normalizeH="0" baseline="-25000">
                          <a:ln>
                            <a:noFill/>
                          </a:ln>
                          <a:solidFill>
                            <a:schemeClr val="tx1"/>
                          </a:solidFill>
                          <a:effectLst/>
                          <a:latin typeface="Arial" panose="020B0604020202020204" pitchFamily="34" charset="0"/>
                          <a:cs typeface="Arial" panose="020B0604020202020204" pitchFamily="34" charset="0"/>
                        </a:rPr>
                        <a:t>1</a:t>
                      </a: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x 16</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GB" sz="1600" b="1" i="0" u="none" strike="noStrike" cap="none" normalizeH="0" baseline="0">
                          <a:ln>
                            <a:noFill/>
                          </a:ln>
                          <a:solidFill>
                            <a:srgbClr val="00B050"/>
                          </a:solidFill>
                          <a:effectLst/>
                          <a:latin typeface="Arial" panose="020B0604020202020204" pitchFamily="34" charset="0"/>
                          <a:cs typeface="Arial" panose="020B0604020202020204" pitchFamily="34" charset="0"/>
                        </a:rPr>
                        <a:t>k</a:t>
                      </a:r>
                      <a:r>
                        <a:rPr kumimoji="0" lang="en-GB" sz="1600" b="1" i="0" u="none" strike="noStrike" cap="none" normalizeH="0" baseline="-25000">
                          <a:ln>
                            <a:noFill/>
                          </a:ln>
                          <a:solidFill>
                            <a:srgbClr val="00B050"/>
                          </a:solidFill>
                          <a:effectLst/>
                          <a:latin typeface="Arial" panose="020B0604020202020204" pitchFamily="34" charset="0"/>
                          <a:cs typeface="Arial" panose="020B0604020202020204" pitchFamily="34" charset="0"/>
                        </a:rPr>
                        <a:t>2</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GB" sz="1600" b="1" i="0" u="sng" strike="noStrike" cap="none" normalizeH="0" baseline="0">
                          <a:ln>
                            <a:noFill/>
                          </a:ln>
                          <a:solidFill>
                            <a:srgbClr val="996633"/>
                          </a:solidFill>
                          <a:effectLst/>
                          <a:latin typeface="Arial" panose="020B0604020202020204" pitchFamily="34" charset="0"/>
                          <a:cs typeface="Arial" panose="020B0604020202020204" pitchFamily="34" charset="0"/>
                        </a:rPr>
                        <a:t>k</a:t>
                      </a:r>
                      <a:r>
                        <a:rPr kumimoji="0" lang="en-GB" sz="1600" b="1" i="0" u="sng" strike="noStrike" cap="none" normalizeH="0" baseline="-25000">
                          <a:ln>
                            <a:noFill/>
                          </a:ln>
                          <a:solidFill>
                            <a:srgbClr val="996633"/>
                          </a:solidFill>
                          <a:effectLst/>
                          <a:latin typeface="Arial" panose="020B0604020202020204" pitchFamily="34" charset="0"/>
                          <a:cs typeface="Arial" panose="020B0604020202020204" pitchFamily="34" charset="0"/>
                        </a:rPr>
                        <a:t>1</a:t>
                      </a: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x </a:t>
                      </a:r>
                      <a:r>
                        <a:rPr kumimoji="0" lang="en-GB" sz="1600" b="1" i="0" u="sng" strike="noStrike" cap="none" normalizeH="0" baseline="0">
                          <a:ln>
                            <a:noFill/>
                          </a:ln>
                          <a:solidFill>
                            <a:schemeClr val="tx1"/>
                          </a:solidFill>
                          <a:effectLst/>
                          <a:latin typeface="Arial" panose="020B0604020202020204" pitchFamily="34" charset="0"/>
                          <a:cs typeface="Arial" panose="020B0604020202020204" pitchFamily="34" charset="0"/>
                        </a:rPr>
                        <a:t>S</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a:t>
                      </a:r>
                      <a:r>
                        <a:rPr kumimoji="0" lang="en-GB" sz="1600" b="1" i="0" u="none" strike="noStrike" cap="none" normalizeH="0" baseline="0">
                          <a:ln>
                            <a:noFill/>
                          </a:ln>
                          <a:solidFill>
                            <a:srgbClr val="00B050"/>
                          </a:solidFill>
                          <a:effectLst/>
                          <a:latin typeface="Arial" panose="020B0604020202020204" pitchFamily="34" charset="0"/>
                          <a:cs typeface="Arial" panose="020B0604020202020204" pitchFamily="34" charset="0"/>
                        </a:rPr>
                        <a:t>k</a:t>
                      </a:r>
                      <a:r>
                        <a:rPr kumimoji="0" lang="en-GB" sz="1600" b="1" i="0" u="none" strike="noStrike" cap="none" normalizeH="0" baseline="-25000">
                          <a:ln>
                            <a:noFill/>
                          </a:ln>
                          <a:solidFill>
                            <a:srgbClr val="00B050"/>
                          </a:solidFill>
                          <a:effectLst/>
                          <a:latin typeface="Arial" panose="020B0604020202020204" pitchFamily="34" charset="0"/>
                          <a:cs typeface="Arial" panose="020B0604020202020204" pitchFamily="34" charset="0"/>
                        </a:rPr>
                        <a:t>2</a:t>
                      </a:r>
                      <a:r>
                        <a:rPr kumimoji="0" lang="en-GB" sz="1600" b="1" i="0" u="none" strike="noStrike" cap="none" normalizeH="0" baseline="0">
                          <a:ln>
                            <a:noFill/>
                          </a:ln>
                          <a:solidFill>
                            <a:schemeClr val="tx1"/>
                          </a:solidFill>
                          <a:effectLst/>
                          <a:latin typeface="Arial" panose="020B0604020202020204" pitchFamily="34" charset="0"/>
                          <a:cs typeface="Arial" panose="020B0604020202020204" pitchFamily="34" charset="0"/>
                        </a:rPr>
                        <a:t>    2</a:t>
                      </a:r>
                    </a:p>
                  </a:txBody>
                  <a:tcPr marL="91230" marR="91230" marT="45581" marB="4558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682368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http://purl.org/dc/elements/1.1/"/>
    <ds:schemaRef ds:uri="http://purl.org/dc/terms/"/>
    <ds:schemaRef ds:uri="http://schemas.openxmlformats.org/package/2006/metadata/core-properties"/>
    <ds:schemaRef ds:uri="7c04300a-231c-4281-9146-a98f6f4a7aff"/>
    <ds:schemaRef ds:uri="http://schemas.microsoft.com/office/2006/documentManagement/types"/>
    <ds:schemaRef ds:uri="http://schemas.microsoft.com/office/infopath/2007/PartnerControls"/>
    <ds:schemaRef ds:uri="http://purl.org/dc/dcmitype/"/>
    <ds:schemaRef ds:uri="01e15224-84b2-4570-bdea-a67bb94d092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6D6C4A1-8597-4AFE-8E34-E36C5E15C8FC}"/>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7</TotalTime>
  <Words>1342</Words>
  <Application>Microsoft Office PowerPoint</Application>
  <PresentationFormat>Custom</PresentationFormat>
  <Paragraphs>163</Paragraphs>
  <Slides>21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Enginuity</vt:lpstr>
      <vt:lpstr>inherit</vt:lpstr>
      <vt:lpstr>Lucida Grande</vt:lpstr>
      <vt:lpstr>2_Default Design</vt:lpstr>
      <vt:lpstr>PowerPoint Presentation</vt:lpstr>
      <vt:lpstr>Introduction</vt:lpstr>
      <vt:lpstr>Objectives</vt:lpstr>
      <vt:lpstr>Part 5: Chapter 54</vt:lpstr>
      <vt:lpstr>What is recognised as a suitable earth electrode?</vt:lpstr>
      <vt:lpstr>Foundation earthing</vt:lpstr>
      <vt:lpstr>Table 54.1</vt:lpstr>
      <vt:lpstr>543: Protective conductors</vt:lpstr>
      <vt:lpstr>Table 54.7</vt:lpstr>
      <vt:lpstr>543.2: Types of protective conductor </vt:lpstr>
      <vt:lpstr>543.2.7 </vt:lpstr>
      <vt:lpstr>543.3.6 </vt:lpstr>
      <vt:lpstr>543.4 – Combined protective and neutral (PEN) conductors</vt:lpstr>
      <vt:lpstr>543.7 </vt:lpstr>
      <vt:lpstr>543.7.2 – Socket-outlet final circuits </vt:lpstr>
      <vt:lpstr>Continued</vt:lpstr>
      <vt:lpstr>543.7.1.205</vt:lpstr>
      <vt:lpstr>544: Protective bonding conductors</vt:lpstr>
      <vt:lpstr>Table 54.8</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cp:revision>
  <dcterms:created xsi:type="dcterms:W3CDTF">2025-04-15T10:44:23Z</dcterms:created>
  <dcterms:modified xsi:type="dcterms:W3CDTF">2025-10-28T11:05:56Z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