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Lst>
  <p:notesMasterIdLst>
    <p:notesMasterId r:id="rId48"/>
  </p:notesMasterIdLst>
  <p:handoutMasterIdLst>
    <p:handoutMasterId r:id="rId49"/>
  </p:handoutMasterIdLst>
  <p:sldIdLst>
    <p:sldId id="462" r:id="rId5"/>
    <p:sldId id="840" r:id="rId6"/>
    <p:sldId id="837" r:id="rId7"/>
    <p:sldId id="1106" r:id="rId8"/>
    <p:sldId id="1060" r:id="rId9"/>
    <p:sldId id="1061" r:id="rId10"/>
    <p:sldId id="1062" r:id="rId11"/>
    <p:sldId id="1063" r:id="rId12"/>
    <p:sldId id="1028" r:id="rId13"/>
    <p:sldId id="1065" r:id="rId14"/>
    <p:sldId id="1066" r:id="rId15"/>
    <p:sldId id="1076" r:id="rId16"/>
    <p:sldId id="1077" r:id="rId17"/>
    <p:sldId id="1068" r:id="rId18"/>
    <p:sldId id="1069" r:id="rId19"/>
    <p:sldId id="1070" r:id="rId20"/>
    <p:sldId id="1078" r:id="rId21"/>
    <p:sldId id="1071" r:id="rId22"/>
    <p:sldId id="1034" r:id="rId23"/>
    <p:sldId id="1074" r:id="rId24"/>
    <p:sldId id="1073" r:id="rId25"/>
    <p:sldId id="1075" r:id="rId26"/>
    <p:sldId id="1079" r:id="rId27"/>
    <p:sldId id="1080" r:id="rId28"/>
    <p:sldId id="1082" r:id="rId29"/>
    <p:sldId id="1105" r:id="rId30"/>
    <p:sldId id="1083" r:id="rId31"/>
    <p:sldId id="1084" r:id="rId32"/>
    <p:sldId id="1085" r:id="rId33"/>
    <p:sldId id="1086" r:id="rId34"/>
    <p:sldId id="1087" r:id="rId35"/>
    <p:sldId id="1088" r:id="rId36"/>
    <p:sldId id="1089" r:id="rId37"/>
    <p:sldId id="1090" r:id="rId38"/>
    <p:sldId id="1093" r:id="rId39"/>
    <p:sldId id="1096" r:id="rId40"/>
    <p:sldId id="1099" r:id="rId41"/>
    <p:sldId id="1100" r:id="rId42"/>
    <p:sldId id="1102" r:id="rId43"/>
    <p:sldId id="1103" r:id="rId44"/>
    <p:sldId id="1104" r:id="rId45"/>
    <p:sldId id="838" r:id="rId46"/>
    <p:sldId id="512" r:id="rId47"/>
  </p:sldIdLst>
  <p:sldSz cx="12239625" cy="6840538"/>
  <p:notesSz cx="6858000" cy="9144000"/>
  <p:custDataLst>
    <p:tags r:id="rId50"/>
  </p:custDataLst>
  <p:defaultTex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p:defaultTextStyle>
  <p:extLst>
    <p:ext uri="{EFAFB233-063F-42B5-8137-9DF3F51BA10A}">
      <p15:sldGuideLst xmlns:p15="http://schemas.microsoft.com/office/powerpoint/2012/main">
        <p15:guide id="1" orient="horz" pos="2155" userDrawn="1">
          <p15:clr>
            <a:srgbClr val="A4A3A4"/>
          </p15:clr>
        </p15:guide>
        <p15:guide id="2" pos="3855"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D82555-537F-E2F1-613C-D8E839C8829C}" name="Andrasko, Rhiannon" initials="AR" userId="S::rhiannon.andrasko@wjec.co.uk::15be4c62-2de6-4343-a7f4-3c209826edd1" providerId="AD"/>
  <p188:author id="{84740FD1-6799-8D34-8EDB-C569EE671D9D}" name="John Calleja" initials="JC" userId="8c83955f4e64923d"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aroline Prodger" initials="CP" lastIdx="3" clrIdx="0">
    <p:extLst>
      <p:ext uri="{19B8F6BF-5375-455C-9EA6-DF929625EA0E}">
        <p15:presenceInfo xmlns:p15="http://schemas.microsoft.com/office/powerpoint/2012/main" userId="Caroline Prodger" providerId="None"/>
      </p:ext>
    </p:extLst>
  </p:cmAuthor>
  <p:cmAuthor id="2" name="Anwen Roberts" initials="AR" lastIdx="4" clrIdx="1">
    <p:extLst>
      <p:ext uri="{19B8F6BF-5375-455C-9EA6-DF929625EA0E}">
        <p15:presenceInfo xmlns:p15="http://schemas.microsoft.com/office/powerpoint/2012/main" userId="acb94dfec5711bca" providerId="Windows Live"/>
      </p:ext>
    </p:extLst>
  </p:cmAuthor>
  <p:cmAuthor id="3" name="Grant Dodd" initials="GD" lastIdx="3" clrIdx="2">
    <p:extLst>
      <p:ext uri="{19B8F6BF-5375-455C-9EA6-DF929625EA0E}">
        <p15:presenceInfo xmlns:p15="http://schemas.microsoft.com/office/powerpoint/2012/main" userId="Grant Dod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4421"/>
    <a:srgbClr val="D9D9D9"/>
    <a:srgbClr val="FFFFFF"/>
    <a:srgbClr val="000000"/>
    <a:srgbClr val="0077E3"/>
    <a:srgbClr val="E30613"/>
    <a:srgbClr val="D81E05"/>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4E4C5A-D5CA-4886-9F3B-8F641C676392}" v="8" dt="2025-10-28T11:04:28.8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80" y="102"/>
      </p:cViewPr>
      <p:guideLst>
        <p:guide orient="horz" pos="2155"/>
        <p:guide pos="3855"/>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tags" Target="tags/tag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8" Type="http://schemas.microsoft.com/office/2018/10/relationships/authors" Target="author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 Id="rId5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zell, Danielle" userId="16322be0-50ef-46ff-b0c0-d304bc10d5d2" providerId="ADAL" clId="{E6D12E1F-DF63-450C-A9ED-E72C5F6C045B}"/>
    <pc:docChg chg="custSel addSld delSld modSld sldOrd modMainMaster">
      <pc:chgData name="Hazell, Danielle" userId="16322be0-50ef-46ff-b0c0-d304bc10d5d2" providerId="ADAL" clId="{E6D12E1F-DF63-450C-A9ED-E72C5F6C045B}" dt="2025-10-28T11:04:28.884" v="33" actId="1076"/>
      <pc:docMkLst>
        <pc:docMk/>
      </pc:docMkLst>
      <pc:sldChg chg="modSp mod">
        <pc:chgData name="Hazell, Danielle" userId="16322be0-50ef-46ff-b0c0-d304bc10d5d2" providerId="ADAL" clId="{E6D12E1F-DF63-450C-A9ED-E72C5F6C045B}" dt="2025-10-22T13:31:45.421" v="13" actId="108"/>
        <pc:sldMkLst>
          <pc:docMk/>
          <pc:sldMk cId="4139293381" sldId="462"/>
        </pc:sldMkLst>
        <pc:spChg chg="mod">
          <ac:chgData name="Hazell, Danielle" userId="16322be0-50ef-46ff-b0c0-d304bc10d5d2" providerId="ADAL" clId="{E6D12E1F-DF63-450C-A9ED-E72C5F6C045B}" dt="2025-10-22T13:31:45.421" v="13" actId="108"/>
          <ac:spMkLst>
            <pc:docMk/>
            <pc:sldMk cId="4139293381" sldId="462"/>
            <ac:spMk id="3" creationId="{C071156A-2242-124B-AF49-34A979232ED8}"/>
          </ac:spMkLst>
        </pc:spChg>
      </pc:sldChg>
      <pc:sldChg chg="addSp modSp mod">
        <pc:chgData name="Hazell, Danielle" userId="16322be0-50ef-46ff-b0c0-d304bc10d5d2" providerId="ADAL" clId="{E6D12E1F-DF63-450C-A9ED-E72C5F6C045B}" dt="2025-10-22T13:30:51.498" v="9" actId="1076"/>
        <pc:sldMkLst>
          <pc:docMk/>
          <pc:sldMk cId="2402489006" sldId="512"/>
        </pc:sldMkLst>
        <pc:spChg chg="add mod">
          <ac:chgData name="Hazell, Danielle" userId="16322be0-50ef-46ff-b0c0-d304bc10d5d2" providerId="ADAL" clId="{E6D12E1F-DF63-450C-A9ED-E72C5F6C045B}" dt="2025-10-22T13:30:51.498" v="9" actId="1076"/>
          <ac:spMkLst>
            <pc:docMk/>
            <pc:sldMk cId="2402489006" sldId="512"/>
            <ac:spMk id="2" creationId="{0EBA0D3D-1A82-2DB2-9D4F-A8AFFB6242C5}"/>
          </ac:spMkLst>
        </pc:spChg>
        <pc:spChg chg="mod">
          <ac:chgData name="Hazell, Danielle" userId="16322be0-50ef-46ff-b0c0-d304bc10d5d2" providerId="ADAL" clId="{E6D12E1F-DF63-450C-A9ED-E72C5F6C045B}" dt="2025-10-22T13:30:47.593" v="7" actId="1076"/>
          <ac:spMkLst>
            <pc:docMk/>
            <pc:sldMk cId="2402489006" sldId="512"/>
            <ac:spMk id="3" creationId="{C100DF00-DDB1-9E17-D96C-C839324D3C8E}"/>
          </ac:spMkLst>
        </pc:spChg>
      </pc:sldChg>
      <pc:sldChg chg="del">
        <pc:chgData name="Hazell, Danielle" userId="16322be0-50ef-46ff-b0c0-d304bc10d5d2" providerId="ADAL" clId="{E6D12E1F-DF63-450C-A9ED-E72C5F6C045B}" dt="2025-10-22T13:32:18.569" v="14" actId="2696"/>
        <pc:sldMkLst>
          <pc:docMk/>
          <pc:sldMk cId="1753962167" sldId="834"/>
        </pc:sldMkLst>
      </pc:sldChg>
      <pc:sldChg chg="addSp delSp modSp mod">
        <pc:chgData name="Hazell, Danielle" userId="16322be0-50ef-46ff-b0c0-d304bc10d5d2" providerId="ADAL" clId="{E6D12E1F-DF63-450C-A9ED-E72C5F6C045B}" dt="2025-10-28T11:04:28.884" v="33" actId="1076"/>
        <pc:sldMkLst>
          <pc:docMk/>
          <pc:sldMk cId="3706262942" sldId="1083"/>
        </pc:sldMkLst>
        <pc:picChg chg="add del mod">
          <ac:chgData name="Hazell, Danielle" userId="16322be0-50ef-46ff-b0c0-d304bc10d5d2" providerId="ADAL" clId="{E6D12E1F-DF63-450C-A9ED-E72C5F6C045B}" dt="2025-10-28T11:04:23.682" v="29" actId="478"/>
          <ac:picMkLst>
            <pc:docMk/>
            <pc:sldMk cId="3706262942" sldId="1083"/>
            <ac:picMk id="6" creationId="{21055D69-CF78-0253-3BA6-96AA4680EE73}"/>
          </ac:picMkLst>
        </pc:picChg>
        <pc:picChg chg="add mod">
          <ac:chgData name="Hazell, Danielle" userId="16322be0-50ef-46ff-b0c0-d304bc10d5d2" providerId="ADAL" clId="{E6D12E1F-DF63-450C-A9ED-E72C5F6C045B}" dt="2025-10-28T11:04:28.884" v="33" actId="1076"/>
          <ac:picMkLst>
            <pc:docMk/>
            <pc:sldMk cId="3706262942" sldId="1083"/>
            <ac:picMk id="2050" creationId="{76DE9C5A-FB82-B3E6-271D-3F9672AD01E2}"/>
          </ac:picMkLst>
        </pc:picChg>
      </pc:sldChg>
      <pc:sldChg chg="addSp modSp new mod ord">
        <pc:chgData name="Hazell, Danielle" userId="16322be0-50ef-46ff-b0c0-d304bc10d5d2" providerId="ADAL" clId="{E6D12E1F-DF63-450C-A9ED-E72C5F6C045B}" dt="2025-10-28T11:03:34.732" v="28" actId="1076"/>
        <pc:sldMkLst>
          <pc:docMk/>
          <pc:sldMk cId="2782814107" sldId="1106"/>
        </pc:sldMkLst>
        <pc:spChg chg="add mod">
          <ac:chgData name="Hazell, Danielle" userId="16322be0-50ef-46ff-b0c0-d304bc10d5d2" providerId="ADAL" clId="{E6D12E1F-DF63-450C-A9ED-E72C5F6C045B}" dt="2025-10-28T11:03:34.732" v="28" actId="1076"/>
          <ac:spMkLst>
            <pc:docMk/>
            <pc:sldMk cId="2782814107" sldId="1106"/>
            <ac:spMk id="2" creationId="{8A73EA40-4EAE-272A-D5C5-CE8DE51110B3}"/>
          </ac:spMkLst>
        </pc:spChg>
        <pc:picChg chg="add mod">
          <ac:chgData name="Hazell, Danielle" userId="16322be0-50ef-46ff-b0c0-d304bc10d5d2" providerId="ADAL" clId="{E6D12E1F-DF63-450C-A9ED-E72C5F6C045B}" dt="2025-10-28T11:03:27.339" v="26" actId="1076"/>
          <ac:picMkLst>
            <pc:docMk/>
            <pc:sldMk cId="2782814107" sldId="1106"/>
            <ac:picMk id="1026" creationId="{0490D930-5D31-3E41-74E4-1C6E8E2B44E4}"/>
          </ac:picMkLst>
        </pc:picChg>
      </pc:sldChg>
      <pc:sldMasterChg chg="addSp delSp modSp mod">
        <pc:chgData name="Hazell, Danielle" userId="16322be0-50ef-46ff-b0c0-d304bc10d5d2" providerId="ADAL" clId="{E6D12E1F-DF63-450C-A9ED-E72C5F6C045B}" dt="2025-10-20T13:30:33.766" v="6" actId="6013"/>
        <pc:sldMasterMkLst>
          <pc:docMk/>
          <pc:sldMasterMk cId="1865368895" sldId="2147483661"/>
        </pc:sldMasterMkLst>
        <pc:spChg chg="add mod">
          <ac:chgData name="Hazell, Danielle" userId="16322be0-50ef-46ff-b0c0-d304bc10d5d2" providerId="ADAL" clId="{E6D12E1F-DF63-450C-A9ED-E72C5F6C045B}" dt="2025-10-17T14:29:32.047" v="5" actId="1076"/>
          <ac:spMkLst>
            <pc:docMk/>
            <pc:sldMasterMk cId="1865368895" sldId="2147483661"/>
            <ac:spMk id="2" creationId="{4987E8D9-377B-AB1D-8A32-2882D85AB09F}"/>
          </ac:spMkLst>
        </pc:spChg>
        <pc:spChg chg="add mod">
          <ac:chgData name="Hazell, Danielle" userId="16322be0-50ef-46ff-b0c0-d304bc10d5d2" providerId="ADAL" clId="{E6D12E1F-DF63-450C-A9ED-E72C5F6C045B}" dt="2025-10-17T14:29:32.047" v="5" actId="1076"/>
          <ac:spMkLst>
            <pc:docMk/>
            <pc:sldMasterMk cId="1865368895" sldId="2147483661"/>
            <ac:spMk id="5" creationId="{12A05E16-C31E-E0B1-F9BA-6CA1198C9AE5}"/>
          </ac:spMkLst>
        </pc:spChg>
        <pc:picChg chg="add mod">
          <ac:chgData name="Hazell, Danielle" userId="16322be0-50ef-46ff-b0c0-d304bc10d5d2" providerId="ADAL" clId="{E6D12E1F-DF63-450C-A9ED-E72C5F6C045B}" dt="2025-10-17T14:29:32.047" v="5" actId="1076"/>
          <ac:picMkLst>
            <pc:docMk/>
            <pc:sldMasterMk cId="1865368895" sldId="2147483661"/>
            <ac:picMk id="4" creationId="{4D501824-D9B0-C525-F662-3787B202B144}"/>
          </ac:picMkLst>
        </pc:picChg>
        <pc:picChg chg="add mod">
          <ac:chgData name="Hazell, Danielle" userId="16322be0-50ef-46ff-b0c0-d304bc10d5d2" providerId="ADAL" clId="{E6D12E1F-DF63-450C-A9ED-E72C5F6C045B}" dt="2025-10-17T14:29:32.047" v="5" actId="1076"/>
          <ac:picMkLst>
            <pc:docMk/>
            <pc:sldMasterMk cId="1865368895" sldId="2147483661"/>
            <ac:picMk id="7" creationId="{9F3B6811-98F9-78F6-2493-AACB6F69F7B0}"/>
          </ac:picMkLst>
        </pc:picChg>
        <pc:picChg chg="add mod">
          <ac:chgData name="Hazell, Danielle" userId="16322be0-50ef-46ff-b0c0-d304bc10d5d2" providerId="ADAL" clId="{E6D12E1F-DF63-450C-A9ED-E72C5F6C045B}" dt="2025-10-17T14:29:32.047" v="5" actId="1076"/>
          <ac:picMkLst>
            <pc:docMk/>
            <pc:sldMasterMk cId="1865368895" sldId="2147483661"/>
            <ac:picMk id="13" creationId="{03A5C67B-1442-75DD-1FD1-C13DC74E6186}"/>
          </ac:picMkLst>
        </pc:picChg>
      </pc:sldMasterChg>
    </pc:docChg>
  </pc:docChgLst>
  <pc:docChgLst>
    <pc:chgData name="Andrasko, Rhiannon" userId="S::rhiannon.andrasko@wjec.co.uk::15be4c62-2de6-4343-a7f4-3c209826edd1" providerId="AD" clId="Web-{839E6C9F-7942-09AC-605E-1D5CD0BA42CD}"/>
    <pc:docChg chg="mod modSld">
      <pc:chgData name="Andrasko, Rhiannon" userId="S::rhiannon.andrasko@wjec.co.uk::15be4c62-2de6-4343-a7f4-3c209826edd1" providerId="AD" clId="Web-{839E6C9F-7942-09AC-605E-1D5CD0BA42CD}" dt="2025-10-23T16:28:50.549" v="3"/>
      <pc:docMkLst>
        <pc:docMk/>
      </pc:docMkLst>
      <pc:sldChg chg="modSp">
        <pc:chgData name="Andrasko, Rhiannon" userId="S::rhiannon.andrasko@wjec.co.uk::15be4c62-2de6-4343-a7f4-3c209826edd1" providerId="AD" clId="Web-{839E6C9F-7942-09AC-605E-1D5CD0BA42CD}" dt="2025-10-23T16:25:52.124" v="1" actId="20577"/>
        <pc:sldMkLst>
          <pc:docMk/>
          <pc:sldMk cId="3996974282" sldId="1078"/>
        </pc:sldMkLst>
        <pc:spChg chg="mod">
          <ac:chgData name="Andrasko, Rhiannon" userId="S::rhiannon.andrasko@wjec.co.uk::15be4c62-2de6-4343-a7f4-3c209826edd1" providerId="AD" clId="Web-{839E6C9F-7942-09AC-605E-1D5CD0BA42CD}" dt="2025-10-23T16:25:52.124" v="1" actId="20577"/>
          <ac:spMkLst>
            <pc:docMk/>
            <pc:sldMk cId="3996974282" sldId="1078"/>
            <ac:spMk id="4" creationId="{2993E5E5-7D2F-6A7C-AE91-33501EBA0A1F}"/>
          </ac:spMkLst>
        </pc:spChg>
      </pc:sldChg>
      <pc:sldChg chg="modSp">
        <pc:chgData name="Andrasko, Rhiannon" userId="S::rhiannon.andrasko@wjec.co.uk::15be4c62-2de6-4343-a7f4-3c209826edd1" providerId="AD" clId="Web-{839E6C9F-7942-09AC-605E-1D5CD0BA42CD}" dt="2025-10-23T16:27:52.157" v="2" actId="20577"/>
        <pc:sldMkLst>
          <pc:docMk/>
          <pc:sldMk cId="2690392059" sldId="1082"/>
        </pc:sldMkLst>
        <pc:spChg chg="mod">
          <ac:chgData name="Andrasko, Rhiannon" userId="S::rhiannon.andrasko@wjec.co.uk::15be4c62-2de6-4343-a7f4-3c209826edd1" providerId="AD" clId="Web-{839E6C9F-7942-09AC-605E-1D5CD0BA42CD}" dt="2025-10-23T16:27:52.157" v="2" actId="20577"/>
          <ac:spMkLst>
            <pc:docMk/>
            <pc:sldMk cId="2690392059" sldId="1082"/>
            <ac:spMk id="2" creationId="{CBB6B825-EE9D-DE53-4DEE-4D47F4319A3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2586ABBB-9C0A-1D47-83E6-10FD6948B0D3}" type="datetime1">
              <a:rPr lang="en-US"/>
              <a:pPr/>
              <a:t>10/28/2025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BFAD621-1136-4040-A893-ED5AEC3FF12D}" type="slidenum">
              <a:rPr lang="en-US"/>
              <a:pPr/>
              <a:t>‹#›</a:t>
            </a:fld>
            <a:endParaRPr lang="en-US"/>
          </a:p>
        </p:txBody>
      </p:sp>
    </p:spTree>
    <p:extLst>
      <p:ext uri="{BB962C8B-B14F-4D97-AF65-F5344CB8AC3E}">
        <p14:creationId xmlns:p14="http://schemas.microsoft.com/office/powerpoint/2010/main" val="30074557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GB"/>
          </a:p>
        </p:txBody>
      </p:sp>
      <p:sp>
        <p:nvSpPr>
          <p:cNvPr id="450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GB"/>
          </a:p>
        </p:txBody>
      </p:sp>
      <p:sp>
        <p:nvSpPr>
          <p:cNvPr id="19460" name="Rectangle 4"/>
          <p:cNvSpPr>
            <a:spLocks noGrp="1" noRot="1" noChangeAspect="1" noChangeArrowheads="1" noTextEdit="1"/>
          </p:cNvSpPr>
          <p:nvPr>
            <p:ph type="sldImg" idx="2"/>
          </p:nvPr>
        </p:nvSpPr>
        <p:spPr bwMode="auto">
          <a:xfrm>
            <a:off x="361950" y="685800"/>
            <a:ext cx="6134100" cy="3429000"/>
          </a:xfrm>
          <a:prstGeom prst="rect">
            <a:avLst/>
          </a:prstGeom>
          <a:noFill/>
          <a:ln w="9525">
            <a:solidFill>
              <a:srgbClr val="000000"/>
            </a:solidFill>
            <a:miter lim="800000"/>
            <a:headEnd/>
            <a:tailEnd/>
          </a:ln>
        </p:spPr>
      </p:sp>
      <p:sp>
        <p:nvSpPr>
          <p:cNvPr id="450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50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GB"/>
          </a:p>
        </p:txBody>
      </p:sp>
      <p:sp>
        <p:nvSpPr>
          <p:cNvPr id="450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D847933-502B-D146-9428-3DDD196AD935}" type="slidenum">
              <a:rPr lang="en-GB"/>
              <a:pPr/>
              <a:t>‹#›</a:t>
            </a:fld>
            <a:endParaRPr lang="en-GB"/>
          </a:p>
        </p:txBody>
      </p:sp>
    </p:spTree>
    <p:extLst>
      <p:ext uri="{BB962C8B-B14F-4D97-AF65-F5344CB8AC3E}">
        <p14:creationId xmlns:p14="http://schemas.microsoft.com/office/powerpoint/2010/main" val="25432193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1019175"/>
            <a:ext cx="5521325" cy="3086100"/>
          </a:xfrm>
        </p:spPr>
      </p:sp>
      <p:sp>
        <p:nvSpPr>
          <p:cNvPr id="3" name="Notes Placeholder 2"/>
          <p:cNvSpPr>
            <a:spLocks noGrp="1"/>
          </p:cNvSpPr>
          <p:nvPr>
            <p:ph type="body" idx="1"/>
          </p:nvPr>
        </p:nvSpPr>
        <p:spPr/>
        <p:txBody>
          <a:bodyPr/>
          <a:lstStyle/>
          <a:p>
            <a:r>
              <a:rPr lang="en-GB" sz="1200" b="1" kern="1200">
                <a:solidFill>
                  <a:schemeClr val="tx1"/>
                </a:solidFill>
                <a:effectLst/>
                <a:latin typeface="Arial" charset="0"/>
                <a:ea typeface="ＭＳ Ｐゴシック" charset="-128"/>
                <a:cs typeface="ＭＳ Ｐゴシック" charset="-128"/>
              </a:rPr>
              <a:t>BS7671 522. External Influences.</a:t>
            </a:r>
            <a:endParaRPr lang="en-GB" sz="1200" kern="1200">
              <a:solidFill>
                <a:schemeClr val="tx1"/>
              </a:solidFill>
              <a:effectLst/>
              <a:latin typeface="Arial" charset="0"/>
              <a:ea typeface="ＭＳ Ｐゴシック" charset="-128"/>
              <a:cs typeface="ＭＳ Ｐゴシック" charset="-128"/>
            </a:endParaRPr>
          </a:p>
          <a:p>
            <a:r>
              <a:rPr lang="en-GB" sz="1200" b="1" kern="1200">
                <a:solidFill>
                  <a:schemeClr val="tx1"/>
                </a:solidFill>
                <a:effectLst/>
                <a:latin typeface="Arial" charset="0"/>
                <a:ea typeface="ＭＳ Ｐゴシック" charset="-128"/>
                <a:cs typeface="ＭＳ Ｐゴシック" charset="-128"/>
              </a:rPr>
              <a:t> </a:t>
            </a:r>
            <a:endParaRPr lang="en-GB" sz="1200" kern="1200">
              <a:solidFill>
                <a:schemeClr val="tx1"/>
              </a:solidFill>
              <a:effectLst/>
              <a:latin typeface="Arial" charset="0"/>
              <a:ea typeface="ＭＳ Ｐゴシック" charset="-128"/>
              <a:cs typeface="ＭＳ Ｐゴシック" charset="-128"/>
            </a:endParaRPr>
          </a:p>
          <a:p>
            <a:r>
              <a:rPr lang="en-GB" sz="1200" b="1" kern="1200">
                <a:solidFill>
                  <a:schemeClr val="tx1"/>
                </a:solidFill>
                <a:effectLst/>
                <a:latin typeface="Arial" charset="0"/>
                <a:ea typeface="ＭＳ Ｐゴシック" charset="-128"/>
                <a:cs typeface="ＭＳ Ｐゴシック" charset="-128"/>
              </a:rPr>
              <a:t> </a:t>
            </a:r>
            <a:endParaRPr lang="en-GB" sz="1200" kern="1200">
              <a:solidFill>
                <a:schemeClr val="tx1"/>
              </a:solidFill>
              <a:effectLst/>
              <a:latin typeface="Arial" charset="0"/>
              <a:ea typeface="ＭＳ Ｐゴシック" charset="-128"/>
              <a:cs typeface="ＭＳ Ｐゴシック" charset="-128"/>
            </a:endParaRPr>
          </a:p>
          <a:p>
            <a:r>
              <a:rPr lang="en-GB" sz="1200" b="1" kern="1200">
                <a:solidFill>
                  <a:schemeClr val="tx1"/>
                </a:solidFill>
                <a:effectLst/>
                <a:latin typeface="Arial" charset="0"/>
                <a:ea typeface="ＭＳ Ｐゴシック" charset="-128"/>
                <a:cs typeface="ＭＳ Ｐゴシック" charset="-128"/>
              </a:rPr>
              <a:t> </a:t>
            </a:r>
            <a:endParaRPr lang="en-GB" sz="1200" kern="1200">
              <a:solidFill>
                <a:schemeClr val="tx1"/>
              </a:solidFill>
              <a:effectLst/>
              <a:latin typeface="Arial" charset="0"/>
              <a:ea typeface="ＭＳ Ｐゴシック" charset="-128"/>
              <a:cs typeface="ＭＳ Ｐゴシック" charset="-128"/>
            </a:endParaRPr>
          </a:p>
          <a:p>
            <a:r>
              <a:rPr lang="en-GB" sz="1200" b="1" kern="1200">
                <a:solidFill>
                  <a:schemeClr val="tx1"/>
                </a:solidFill>
                <a:effectLst/>
                <a:latin typeface="Arial" charset="0"/>
                <a:ea typeface="ＭＳ Ｐゴシック" charset="-128"/>
                <a:cs typeface="ＭＳ Ｐゴシック" charset="-128"/>
              </a:rPr>
              <a:t> </a:t>
            </a:r>
            <a:endParaRPr lang="en-GB" sz="1200" kern="1200">
              <a:solidFill>
                <a:schemeClr val="tx1"/>
              </a:solidFill>
              <a:effectLst/>
              <a:latin typeface="Arial" charset="0"/>
              <a:ea typeface="ＭＳ Ｐゴシック" charset="-128"/>
              <a:cs typeface="ＭＳ Ｐゴシック" charset="-128"/>
            </a:endParaRPr>
          </a:p>
          <a:p>
            <a:r>
              <a:rPr lang="en-GB" sz="1200" b="1" kern="1200">
                <a:solidFill>
                  <a:schemeClr val="tx1"/>
                </a:solidFill>
                <a:effectLst/>
                <a:latin typeface="Arial" charset="0"/>
                <a:ea typeface="ＭＳ Ｐゴシック" charset="-128"/>
                <a:cs typeface="ＭＳ Ｐゴシック" charset="-128"/>
              </a:rPr>
              <a:t>522 SELECTION AND ERECTION OF WIRING SYSTEMS IN RELATION TO EXTERNAL</a:t>
            </a:r>
            <a:endParaRPr lang="en-GB" sz="1200" kern="1200">
              <a:solidFill>
                <a:schemeClr val="tx1"/>
              </a:solidFill>
              <a:effectLst/>
              <a:latin typeface="Arial" charset="0"/>
              <a:ea typeface="ＭＳ Ｐゴシック" charset="-128"/>
              <a:cs typeface="ＭＳ Ｐゴシック" charset="-128"/>
            </a:endParaRPr>
          </a:p>
          <a:p>
            <a:r>
              <a:rPr lang="en-GB" sz="1200" b="1" kern="1200">
                <a:solidFill>
                  <a:schemeClr val="tx1"/>
                </a:solidFill>
                <a:effectLst/>
                <a:latin typeface="Arial" charset="0"/>
                <a:ea typeface="ＭＳ Ｐゴシック" charset="-128"/>
                <a:cs typeface="ＭＳ Ｐゴシック" charset="-128"/>
              </a:rPr>
              <a:t> </a:t>
            </a:r>
            <a:endParaRPr lang="en-GB" sz="1200" kern="1200">
              <a:solidFill>
                <a:schemeClr val="tx1"/>
              </a:solidFill>
              <a:effectLst/>
              <a:latin typeface="Arial" charset="0"/>
              <a:ea typeface="ＭＳ Ｐゴシック" charset="-128"/>
              <a:cs typeface="ＭＳ Ｐゴシック" charset="-128"/>
            </a:endParaRPr>
          </a:p>
          <a:p>
            <a:r>
              <a:rPr lang="en-GB" sz="1200" b="1" kern="1200">
                <a:solidFill>
                  <a:schemeClr val="tx1"/>
                </a:solidFill>
                <a:effectLst/>
                <a:latin typeface="Arial" charset="0"/>
                <a:ea typeface="ＭＳ Ｐゴシック" charset="-128"/>
                <a:cs typeface="ＭＳ Ｐゴシック" charset="-128"/>
              </a:rPr>
              <a:t>INFLUENCES</a:t>
            </a:r>
            <a:endParaRPr lang="en-GB" sz="1200" kern="1200">
              <a:solidFill>
                <a:schemeClr val="tx1"/>
              </a:solidFill>
              <a:effectLst/>
              <a:latin typeface="Arial" charset="0"/>
              <a:ea typeface="ＭＳ Ｐゴシック" charset="-128"/>
              <a:cs typeface="ＭＳ Ｐゴシック" charset="-128"/>
            </a:endParaRPr>
          </a:p>
          <a:p>
            <a:r>
              <a:rPr lang="en-GB" sz="1200" kern="1200">
                <a:solidFill>
                  <a:schemeClr val="tx1"/>
                </a:solidFill>
                <a:effectLst/>
                <a:latin typeface="Arial" charset="0"/>
                <a:ea typeface="ＭＳ Ｐゴシック" charset="-128"/>
                <a:cs typeface="ＭＳ Ｐゴシック" charset="-128"/>
              </a:rPr>
              <a:t> </a:t>
            </a:r>
          </a:p>
          <a:p>
            <a:r>
              <a:rPr lang="en-GB" sz="1200" kern="1200">
                <a:solidFill>
                  <a:schemeClr val="tx1"/>
                </a:solidFill>
                <a:effectLst/>
                <a:latin typeface="Arial" charset="0"/>
                <a:ea typeface="ＭＳ Ｐゴシック" charset="-128"/>
                <a:cs typeface="ＭＳ Ｐゴシック" charset="-128"/>
              </a:rPr>
              <a:t>The installation method selected shall be such that protection against the expected external influences is provided in all appropriate parts of the wiring system. Particular care shall be taken at changes in direction and where wiring enters into equipment.</a:t>
            </a:r>
          </a:p>
          <a:p>
            <a:r>
              <a:rPr lang="en-GB" sz="1200" b="1" kern="1200">
                <a:solidFill>
                  <a:schemeClr val="tx1"/>
                </a:solidFill>
                <a:effectLst/>
                <a:latin typeface="Arial" charset="0"/>
                <a:ea typeface="ＭＳ Ｐゴシック" charset="-128"/>
                <a:cs typeface="ＭＳ Ｐゴシック" charset="-128"/>
              </a:rPr>
              <a:t>NOTE: </a:t>
            </a:r>
            <a:r>
              <a:rPr lang="en-GB" sz="1200" kern="1200">
                <a:solidFill>
                  <a:schemeClr val="tx1"/>
                </a:solidFill>
                <a:effectLst/>
                <a:latin typeface="Arial" charset="0"/>
                <a:ea typeface="ＭＳ Ｐゴシック" charset="-128"/>
                <a:cs typeface="ＭＳ Ｐゴシック" charset="-128"/>
              </a:rPr>
              <a:t>The external influences categorized in Appendix 5 which are of significance to wiring systems are included in this section.</a:t>
            </a:r>
          </a:p>
          <a:p>
            <a:r>
              <a:rPr lang="en-GB" sz="1200" b="1" kern="1200">
                <a:solidFill>
                  <a:schemeClr val="tx1"/>
                </a:solidFill>
                <a:effectLst/>
                <a:latin typeface="Arial" charset="0"/>
                <a:ea typeface="ＭＳ Ｐゴシック" charset="-128"/>
                <a:cs typeface="ＭＳ Ｐゴシック" charset="-128"/>
              </a:rPr>
              <a:t> </a:t>
            </a:r>
            <a:endParaRPr lang="en-GB" sz="1200" kern="1200">
              <a:solidFill>
                <a:schemeClr val="tx1"/>
              </a:solidFill>
              <a:effectLst/>
              <a:latin typeface="Arial" charset="0"/>
              <a:ea typeface="ＭＳ Ｐゴシック" charset="-128"/>
              <a:cs typeface="ＭＳ Ｐゴシック" charset="-128"/>
            </a:endParaRPr>
          </a:p>
          <a:p>
            <a:r>
              <a:rPr lang="en-GB" sz="1200" b="1" kern="1200">
                <a:solidFill>
                  <a:schemeClr val="tx1"/>
                </a:solidFill>
                <a:effectLst/>
                <a:latin typeface="Arial" charset="0"/>
                <a:ea typeface="ＭＳ Ｐゴシック" charset="-128"/>
                <a:cs typeface="ＭＳ Ｐゴシック" charset="-128"/>
              </a:rPr>
              <a:t>522.1 Ambient temperature (AA)</a:t>
            </a:r>
            <a:endParaRPr lang="en-GB" sz="1200" kern="1200">
              <a:solidFill>
                <a:schemeClr val="tx1"/>
              </a:solidFill>
              <a:effectLst/>
              <a:latin typeface="Arial" charset="0"/>
              <a:ea typeface="ＭＳ Ｐゴシック" charset="-128"/>
              <a:cs typeface="ＭＳ Ｐゴシック" charset="-128"/>
            </a:endParaRPr>
          </a:p>
          <a:p>
            <a:r>
              <a:rPr lang="en-GB" sz="1200" b="1" kern="1200">
                <a:solidFill>
                  <a:schemeClr val="tx1"/>
                </a:solidFill>
                <a:effectLst/>
                <a:latin typeface="Arial" charset="0"/>
                <a:ea typeface="ＭＳ Ｐゴシック" charset="-128"/>
                <a:cs typeface="ＭＳ Ｐゴシック" charset="-128"/>
              </a:rPr>
              <a:t> </a:t>
            </a:r>
            <a:endParaRPr lang="en-GB" sz="1200" kern="1200">
              <a:solidFill>
                <a:schemeClr val="tx1"/>
              </a:solidFill>
              <a:effectLst/>
              <a:latin typeface="Arial" charset="0"/>
              <a:ea typeface="ＭＳ Ｐゴシック" charset="-128"/>
              <a:cs typeface="ＭＳ Ｐゴシック" charset="-128"/>
            </a:endParaRPr>
          </a:p>
          <a:p>
            <a:r>
              <a:rPr lang="en-GB" sz="1200" b="1" kern="1200">
                <a:solidFill>
                  <a:schemeClr val="tx1"/>
                </a:solidFill>
                <a:effectLst/>
                <a:latin typeface="Arial" charset="0"/>
                <a:ea typeface="ＭＳ Ｐゴシック" charset="-128"/>
                <a:cs typeface="ＭＳ Ｐゴシック" charset="-128"/>
              </a:rPr>
              <a:t>522.1.1 </a:t>
            </a:r>
            <a:r>
              <a:rPr lang="en-GB" sz="1200" kern="1200">
                <a:solidFill>
                  <a:schemeClr val="tx1"/>
                </a:solidFill>
                <a:effectLst/>
                <a:latin typeface="Arial" charset="0"/>
                <a:ea typeface="ＭＳ Ｐゴシック" charset="-128"/>
                <a:cs typeface="ＭＳ Ｐゴシック" charset="-128"/>
              </a:rPr>
              <a:t>A wiring system shall be selected and erected so as to be suitable for the highest and lowest local ambient temperatures and so that the limiting temperature in normal operation (see Table 52.1) and the limiting temperature in case of a fault (see Table 43.1) will not be exceeded.</a:t>
            </a:r>
          </a:p>
          <a:p>
            <a:r>
              <a:rPr lang="en-GB" sz="1200" b="1" kern="1200">
                <a:solidFill>
                  <a:schemeClr val="tx1"/>
                </a:solidFill>
                <a:effectLst/>
                <a:latin typeface="Arial" charset="0"/>
                <a:ea typeface="ＭＳ Ｐゴシック" charset="-128"/>
                <a:cs typeface="ＭＳ Ｐゴシック" charset="-128"/>
              </a:rPr>
              <a:t>522.1.2 </a:t>
            </a:r>
            <a:r>
              <a:rPr lang="en-GB" sz="1200" kern="1200">
                <a:solidFill>
                  <a:schemeClr val="tx1"/>
                </a:solidFill>
                <a:effectLst/>
                <a:latin typeface="Arial" charset="0"/>
                <a:ea typeface="ＭＳ Ｐゴシック" charset="-128"/>
                <a:cs typeface="ＭＳ Ｐゴシック" charset="-128"/>
              </a:rPr>
              <a:t>Wiring system components, including cables and wiring accessories, shall only be installed or handled at temperatures within the limits stated in the relevant product specification or as given by the manufacturer.</a:t>
            </a:r>
          </a:p>
          <a:p>
            <a:r>
              <a:rPr lang="en-GB" sz="1200" b="1" kern="1200">
                <a:solidFill>
                  <a:schemeClr val="tx1"/>
                </a:solidFill>
                <a:effectLst/>
                <a:latin typeface="Arial" charset="0"/>
                <a:ea typeface="ＭＳ Ｐゴシック" charset="-128"/>
                <a:cs typeface="ＭＳ Ｐゴシック" charset="-128"/>
              </a:rPr>
              <a:t> </a:t>
            </a:r>
            <a:endParaRPr lang="en-GB" sz="1200" kern="1200">
              <a:solidFill>
                <a:schemeClr val="tx1"/>
              </a:solidFill>
              <a:effectLst/>
              <a:latin typeface="Arial" charset="0"/>
              <a:ea typeface="ＭＳ Ｐゴシック" charset="-128"/>
              <a:cs typeface="ＭＳ Ｐゴシック" charset="-128"/>
            </a:endParaRPr>
          </a:p>
          <a:p>
            <a:r>
              <a:rPr lang="en-GB" sz="1200" b="1" kern="1200">
                <a:solidFill>
                  <a:schemeClr val="tx1"/>
                </a:solidFill>
                <a:effectLst/>
                <a:latin typeface="Arial" charset="0"/>
                <a:ea typeface="ＭＳ Ｐゴシック" charset="-128"/>
                <a:cs typeface="ＭＳ Ｐゴシック" charset="-128"/>
              </a:rPr>
              <a:t>522.2 External heat sources</a:t>
            </a:r>
            <a:endParaRPr lang="en-GB" sz="1200" kern="1200">
              <a:solidFill>
                <a:schemeClr val="tx1"/>
              </a:solidFill>
              <a:effectLst/>
              <a:latin typeface="Arial" charset="0"/>
              <a:ea typeface="ＭＳ Ｐゴシック" charset="-128"/>
              <a:cs typeface="ＭＳ Ｐゴシック" charset="-128"/>
            </a:endParaRPr>
          </a:p>
          <a:p>
            <a:r>
              <a:rPr lang="en-GB" sz="1200" b="1" kern="1200">
                <a:solidFill>
                  <a:schemeClr val="tx1"/>
                </a:solidFill>
                <a:effectLst/>
                <a:latin typeface="Arial" charset="0"/>
                <a:ea typeface="ＭＳ Ｐゴシック" charset="-128"/>
                <a:cs typeface="ＭＳ Ｐゴシック" charset="-128"/>
              </a:rPr>
              <a:t> </a:t>
            </a:r>
            <a:endParaRPr lang="en-GB" sz="1200" kern="1200">
              <a:solidFill>
                <a:schemeClr val="tx1"/>
              </a:solidFill>
              <a:effectLst/>
              <a:latin typeface="Arial" charset="0"/>
              <a:ea typeface="ＭＳ Ｐゴシック" charset="-128"/>
              <a:cs typeface="ＭＳ Ｐゴシック" charset="-128"/>
            </a:endParaRPr>
          </a:p>
          <a:p>
            <a:r>
              <a:rPr lang="en-GB" sz="1200" b="1" kern="1200">
                <a:solidFill>
                  <a:schemeClr val="tx1"/>
                </a:solidFill>
                <a:effectLst/>
                <a:latin typeface="Arial" charset="0"/>
                <a:ea typeface="ＭＳ Ｐゴシック" charset="-128"/>
                <a:cs typeface="ＭＳ Ｐゴシック" charset="-128"/>
              </a:rPr>
              <a:t>522.2.1 </a:t>
            </a:r>
            <a:r>
              <a:rPr lang="en-GB" sz="1200" kern="1200">
                <a:solidFill>
                  <a:schemeClr val="tx1"/>
                </a:solidFill>
                <a:effectLst/>
                <a:latin typeface="Arial" charset="0"/>
                <a:ea typeface="ＭＳ Ｐゴシック" charset="-128"/>
                <a:cs typeface="ＭＳ Ｐゴシック" charset="-128"/>
              </a:rPr>
              <a:t>In order to avoid the effects of heat from external sources, one or more of the following methods or an equally effective method shall be used to protect a wiring system:</a:t>
            </a:r>
          </a:p>
          <a:p>
            <a:r>
              <a:rPr lang="en-GB" sz="1200" kern="1200">
                <a:solidFill>
                  <a:schemeClr val="tx1"/>
                </a:solidFill>
                <a:effectLst/>
                <a:latin typeface="Arial" charset="0"/>
                <a:ea typeface="ＭＳ Ｐゴシック" charset="-128"/>
                <a:cs typeface="ＭＳ Ｐゴシック" charset="-128"/>
              </a:rPr>
              <a:t>(</a:t>
            </a:r>
            <a:r>
              <a:rPr lang="en-GB" sz="1200" kern="1200" err="1">
                <a:solidFill>
                  <a:schemeClr val="tx1"/>
                </a:solidFill>
                <a:effectLst/>
                <a:latin typeface="Arial" charset="0"/>
                <a:ea typeface="ＭＳ Ｐゴシック" charset="-128"/>
                <a:cs typeface="ＭＳ Ｐゴシック" charset="-128"/>
              </a:rPr>
              <a:t>i</a:t>
            </a:r>
            <a:r>
              <a:rPr lang="en-GB" sz="1200" kern="1200">
                <a:solidFill>
                  <a:schemeClr val="tx1"/>
                </a:solidFill>
                <a:effectLst/>
                <a:latin typeface="Arial" charset="0"/>
                <a:ea typeface="ＭＳ Ｐゴシック" charset="-128"/>
                <a:cs typeface="ＭＳ Ｐゴシック" charset="-128"/>
              </a:rPr>
              <a:t>) Shielding</a:t>
            </a:r>
          </a:p>
          <a:p>
            <a:r>
              <a:rPr lang="en-GB" sz="1200" kern="1200">
                <a:solidFill>
                  <a:schemeClr val="tx1"/>
                </a:solidFill>
                <a:effectLst/>
                <a:latin typeface="Arial" charset="0"/>
                <a:ea typeface="ＭＳ Ｐゴシック" charset="-128"/>
                <a:cs typeface="ＭＳ Ｐゴシック" charset="-128"/>
              </a:rPr>
              <a:t>(ii) Placing sufficiently far from the source of heat</a:t>
            </a:r>
          </a:p>
          <a:p>
            <a:r>
              <a:rPr lang="en-GB" sz="1200" kern="1200">
                <a:solidFill>
                  <a:schemeClr val="tx1"/>
                </a:solidFill>
                <a:effectLst/>
                <a:latin typeface="Arial" charset="0"/>
                <a:ea typeface="ＭＳ Ｐゴシック" charset="-128"/>
                <a:cs typeface="ＭＳ Ｐゴシック" charset="-128"/>
              </a:rPr>
              <a:t>(iii) Selecting a system with due regard for the additional temperature rise which may occur</a:t>
            </a:r>
          </a:p>
          <a:p>
            <a:r>
              <a:rPr lang="en-GB" sz="1200" kern="1200">
                <a:solidFill>
                  <a:schemeClr val="tx1"/>
                </a:solidFill>
                <a:effectLst/>
                <a:latin typeface="Arial" charset="0"/>
                <a:ea typeface="ＭＳ Ｐゴシック" charset="-128"/>
                <a:cs typeface="ＭＳ Ｐゴシック" charset="-128"/>
              </a:rPr>
              <a:t>(iv) Local reinforcement or substitution of insulating material.</a:t>
            </a:r>
          </a:p>
          <a:p>
            <a:r>
              <a:rPr lang="en-GB" sz="1200" b="1" kern="1200">
                <a:solidFill>
                  <a:schemeClr val="tx1"/>
                </a:solidFill>
                <a:effectLst/>
                <a:latin typeface="Arial" charset="0"/>
                <a:ea typeface="ＭＳ Ｐゴシック" charset="-128"/>
                <a:cs typeface="ＭＳ Ｐゴシック" charset="-128"/>
              </a:rPr>
              <a:t> </a:t>
            </a:r>
            <a:endParaRPr lang="en-GB" sz="1200" kern="1200">
              <a:solidFill>
                <a:schemeClr val="tx1"/>
              </a:solidFill>
              <a:effectLst/>
              <a:latin typeface="Arial" charset="0"/>
              <a:ea typeface="ＭＳ Ｐゴシック" charset="-128"/>
              <a:cs typeface="ＭＳ Ｐゴシック" charset="-128"/>
            </a:endParaRPr>
          </a:p>
          <a:p>
            <a:r>
              <a:rPr lang="en-GB" sz="1200" b="1" kern="1200">
                <a:solidFill>
                  <a:schemeClr val="tx1"/>
                </a:solidFill>
                <a:effectLst/>
                <a:latin typeface="Arial" charset="0"/>
                <a:ea typeface="ＭＳ Ｐゴシック" charset="-128"/>
                <a:cs typeface="ＭＳ Ｐゴシック" charset="-128"/>
              </a:rPr>
              <a:t>NOTE: </a:t>
            </a:r>
            <a:r>
              <a:rPr lang="en-GB" sz="1200" kern="1200">
                <a:solidFill>
                  <a:schemeClr val="tx1"/>
                </a:solidFill>
                <a:effectLst/>
                <a:latin typeface="Arial" charset="0"/>
                <a:ea typeface="ＭＳ Ｐゴシック" charset="-128"/>
                <a:cs typeface="ＭＳ Ｐゴシック" charset="-128"/>
              </a:rPr>
              <a:t>Heat from external sources may be radiated, conducted or </a:t>
            </a:r>
            <a:r>
              <a:rPr lang="en-GB" sz="1200" kern="1200" err="1">
                <a:solidFill>
                  <a:schemeClr val="tx1"/>
                </a:solidFill>
                <a:effectLst/>
                <a:latin typeface="Arial" charset="0"/>
                <a:ea typeface="ＭＳ Ｐゴシック" charset="-128"/>
                <a:cs typeface="ＭＳ Ｐゴシック" charset="-128"/>
              </a:rPr>
              <a:t>convected</a:t>
            </a:r>
            <a:r>
              <a:rPr lang="en-GB" sz="1200" kern="1200">
                <a:solidFill>
                  <a:schemeClr val="tx1"/>
                </a:solidFill>
                <a:effectLst/>
                <a:latin typeface="Arial" charset="0"/>
                <a:ea typeface="ＭＳ Ｐゴシック" charset="-128"/>
                <a:cs typeface="ＭＳ Ｐゴシック" charset="-128"/>
              </a:rPr>
              <a:t>, e.g.:</a:t>
            </a:r>
          </a:p>
          <a:p>
            <a:r>
              <a:rPr lang="en-GB" sz="1200" kern="1200">
                <a:solidFill>
                  <a:schemeClr val="tx1"/>
                </a:solidFill>
                <a:effectLst/>
                <a:latin typeface="Arial" charset="0"/>
                <a:ea typeface="ＭＳ Ｐゴシック" charset="-128"/>
                <a:cs typeface="ＭＳ Ｐゴシック" charset="-128"/>
              </a:rPr>
              <a:t>- from hot water systems</a:t>
            </a:r>
          </a:p>
          <a:p>
            <a:r>
              <a:rPr lang="en-GB" sz="1200" kern="1200">
                <a:solidFill>
                  <a:schemeClr val="tx1"/>
                </a:solidFill>
                <a:effectLst/>
                <a:latin typeface="Arial" charset="0"/>
                <a:ea typeface="ＭＳ Ｐゴシック" charset="-128"/>
                <a:cs typeface="ＭＳ Ｐゴシック" charset="-128"/>
              </a:rPr>
              <a:t>- from plant, appliances and luminaires</a:t>
            </a:r>
          </a:p>
          <a:p>
            <a:r>
              <a:rPr lang="en-GB" sz="1200" kern="1200">
                <a:solidFill>
                  <a:schemeClr val="tx1"/>
                </a:solidFill>
                <a:effectLst/>
                <a:latin typeface="Arial" charset="0"/>
                <a:ea typeface="ＭＳ Ｐゴシック" charset="-128"/>
                <a:cs typeface="ＭＳ Ｐゴシック" charset="-128"/>
              </a:rPr>
              <a:t>- from a manufacturing process</a:t>
            </a:r>
          </a:p>
          <a:p>
            <a:r>
              <a:rPr lang="en-GB" sz="1200" kern="1200">
                <a:solidFill>
                  <a:schemeClr val="tx1"/>
                </a:solidFill>
                <a:effectLst/>
                <a:latin typeface="Arial" charset="0"/>
                <a:ea typeface="ＭＳ Ｐゴシック" charset="-128"/>
                <a:cs typeface="ＭＳ Ｐゴシック" charset="-128"/>
              </a:rPr>
              <a:t>- through heat conducting materials</a:t>
            </a:r>
          </a:p>
          <a:p>
            <a:r>
              <a:rPr lang="en-GB" sz="1200" kern="1200">
                <a:solidFill>
                  <a:schemeClr val="tx1"/>
                </a:solidFill>
                <a:effectLst/>
                <a:latin typeface="Arial" charset="0"/>
                <a:ea typeface="ＭＳ Ｐゴシック" charset="-128"/>
                <a:cs typeface="ＭＳ Ｐゴシック" charset="-128"/>
              </a:rPr>
              <a:t>- from solar gain of the wiring system or its surrounding medium.</a:t>
            </a:r>
          </a:p>
          <a:p>
            <a:r>
              <a:rPr lang="en-GB" sz="1200" b="1" kern="1200">
                <a:solidFill>
                  <a:schemeClr val="tx1"/>
                </a:solidFill>
                <a:effectLst/>
                <a:latin typeface="Arial" charset="0"/>
                <a:ea typeface="ＭＳ Ｐゴシック" charset="-128"/>
                <a:cs typeface="ＭＳ Ｐゴシック" charset="-128"/>
              </a:rPr>
              <a:t> </a:t>
            </a:r>
            <a:endParaRPr lang="en-GB" sz="1200" kern="1200">
              <a:solidFill>
                <a:schemeClr val="tx1"/>
              </a:solidFill>
              <a:effectLst/>
              <a:latin typeface="Arial" charset="0"/>
              <a:ea typeface="ＭＳ Ｐゴシック" charset="-128"/>
              <a:cs typeface="ＭＳ Ｐゴシック" charset="-128"/>
            </a:endParaRPr>
          </a:p>
          <a:p>
            <a:r>
              <a:rPr lang="en-GB" sz="1200" b="1" kern="1200">
                <a:solidFill>
                  <a:schemeClr val="tx1"/>
                </a:solidFill>
                <a:effectLst/>
                <a:latin typeface="Arial" charset="0"/>
                <a:ea typeface="ＭＳ Ｐゴシック" charset="-128"/>
                <a:cs typeface="ＭＳ Ｐゴシック" charset="-128"/>
              </a:rPr>
              <a:t>522.2.201 </a:t>
            </a:r>
            <a:r>
              <a:rPr lang="en-GB" sz="1200" kern="1200">
                <a:solidFill>
                  <a:schemeClr val="tx1"/>
                </a:solidFill>
                <a:effectLst/>
                <a:latin typeface="Arial" charset="0"/>
                <a:ea typeface="ＭＳ Ｐゴシック" charset="-128"/>
                <a:cs typeface="ＭＳ Ｐゴシック" charset="-128"/>
              </a:rPr>
              <a:t>Parts of a cable within an accessory, appliance or luminaire shall be suitable for the temperatures likely to be encountered, as determined in accordance with Regulation 522.1.1, or shall be provided with additional insulation suitable for those temperatures.</a:t>
            </a:r>
          </a:p>
          <a:p>
            <a:r>
              <a:rPr lang="en-GB" sz="1200" b="1" kern="1200">
                <a:solidFill>
                  <a:schemeClr val="tx1"/>
                </a:solidFill>
                <a:effectLst/>
                <a:latin typeface="Arial" charset="0"/>
                <a:ea typeface="ＭＳ Ｐゴシック" charset="-128"/>
                <a:cs typeface="ＭＳ Ｐゴシック" charset="-128"/>
              </a:rPr>
              <a:t> </a:t>
            </a:r>
            <a:endParaRPr lang="en-GB" sz="1200" kern="1200">
              <a:solidFill>
                <a:schemeClr val="tx1"/>
              </a:solidFill>
              <a:effectLst/>
              <a:latin typeface="Arial" charset="0"/>
              <a:ea typeface="ＭＳ Ｐゴシック" charset="-128"/>
              <a:cs typeface="ＭＳ Ｐゴシック" charset="-128"/>
            </a:endParaRPr>
          </a:p>
          <a:p>
            <a:r>
              <a:rPr lang="en-GB" sz="1200" b="1" kern="1200">
                <a:solidFill>
                  <a:schemeClr val="tx1"/>
                </a:solidFill>
                <a:effectLst/>
                <a:latin typeface="Arial" charset="0"/>
                <a:ea typeface="ＭＳ Ｐゴシック" charset="-128"/>
                <a:cs typeface="ＭＳ Ｐゴシック" charset="-128"/>
              </a:rPr>
              <a:t> </a:t>
            </a:r>
            <a:endParaRPr lang="en-GB" sz="1200" kern="1200">
              <a:solidFill>
                <a:schemeClr val="tx1"/>
              </a:solidFill>
              <a:effectLst/>
              <a:latin typeface="Arial" charset="0"/>
              <a:ea typeface="ＭＳ Ｐゴシック" charset="-128"/>
              <a:cs typeface="ＭＳ Ｐゴシック" charset="-128"/>
            </a:endParaRPr>
          </a:p>
          <a:p>
            <a:r>
              <a:rPr lang="en-GB" sz="1200" b="1" kern="1200">
                <a:solidFill>
                  <a:schemeClr val="tx1"/>
                </a:solidFill>
                <a:effectLst/>
                <a:latin typeface="Arial" charset="0"/>
                <a:ea typeface="ＭＳ Ｐゴシック" charset="-128"/>
                <a:cs typeface="ＭＳ Ｐゴシック" charset="-128"/>
              </a:rPr>
              <a:t> </a:t>
            </a:r>
            <a:endParaRPr lang="en-GB" sz="1200" kern="1200">
              <a:solidFill>
                <a:schemeClr val="tx1"/>
              </a:solidFill>
              <a:effectLst/>
              <a:latin typeface="Arial" charset="0"/>
              <a:ea typeface="ＭＳ Ｐゴシック" charset="-128"/>
              <a:cs typeface="ＭＳ Ｐゴシック" charset="-128"/>
            </a:endParaRPr>
          </a:p>
          <a:p>
            <a:r>
              <a:rPr lang="en-GB" sz="1200" b="1" kern="1200">
                <a:solidFill>
                  <a:schemeClr val="tx1"/>
                </a:solidFill>
                <a:effectLst/>
                <a:latin typeface="Arial" charset="0"/>
                <a:ea typeface="ＭＳ Ｐゴシック" charset="-128"/>
                <a:cs typeface="ＭＳ Ｐゴシック" charset="-128"/>
              </a:rPr>
              <a:t> </a:t>
            </a:r>
            <a:endParaRPr lang="en-GB" sz="1200" kern="1200">
              <a:solidFill>
                <a:schemeClr val="tx1"/>
              </a:solidFill>
              <a:effectLst/>
              <a:latin typeface="Arial" charset="0"/>
              <a:ea typeface="ＭＳ Ｐゴシック" charset="-128"/>
              <a:cs typeface="ＭＳ Ｐゴシック" charset="-128"/>
            </a:endParaRPr>
          </a:p>
          <a:p>
            <a:r>
              <a:rPr lang="en-GB" sz="1200" b="1" kern="1200">
                <a:solidFill>
                  <a:schemeClr val="tx1"/>
                </a:solidFill>
                <a:effectLst/>
                <a:latin typeface="Arial" charset="0"/>
                <a:ea typeface="ＭＳ Ｐゴシック" charset="-128"/>
                <a:cs typeface="ＭＳ Ｐゴシック" charset="-128"/>
              </a:rPr>
              <a:t> </a:t>
            </a:r>
            <a:endParaRPr lang="en-GB" sz="1200" kern="1200">
              <a:solidFill>
                <a:schemeClr val="tx1"/>
              </a:solidFill>
              <a:effectLst/>
              <a:latin typeface="Arial" charset="0"/>
              <a:ea typeface="ＭＳ Ｐゴシック" charset="-128"/>
              <a:cs typeface="ＭＳ Ｐゴシック" charset="-128"/>
            </a:endParaRPr>
          </a:p>
          <a:p>
            <a:r>
              <a:rPr lang="en-GB" sz="1200" b="1" kern="1200">
                <a:solidFill>
                  <a:schemeClr val="tx1"/>
                </a:solidFill>
                <a:effectLst/>
                <a:latin typeface="Arial" charset="0"/>
                <a:ea typeface="ＭＳ Ｐゴシック" charset="-128"/>
                <a:cs typeface="ＭＳ Ｐゴシック" charset="-128"/>
              </a:rPr>
              <a:t> </a:t>
            </a:r>
            <a:endParaRPr lang="en-GB" sz="1200" kern="1200">
              <a:solidFill>
                <a:schemeClr val="tx1"/>
              </a:solidFill>
              <a:effectLst/>
              <a:latin typeface="Arial" charset="0"/>
              <a:ea typeface="ＭＳ Ｐゴシック" charset="-128"/>
              <a:cs typeface="ＭＳ Ｐゴシック" charset="-128"/>
            </a:endParaRPr>
          </a:p>
          <a:p>
            <a:r>
              <a:rPr lang="en-GB" sz="1200" b="1" kern="1200">
                <a:solidFill>
                  <a:schemeClr val="tx1"/>
                </a:solidFill>
                <a:effectLst/>
                <a:latin typeface="Arial" charset="0"/>
                <a:ea typeface="ＭＳ Ｐゴシック" charset="-128"/>
                <a:cs typeface="ＭＳ Ｐゴシック" charset="-128"/>
              </a:rPr>
              <a:t> </a:t>
            </a:r>
            <a:endParaRPr lang="en-GB" sz="1200" kern="1200">
              <a:solidFill>
                <a:schemeClr val="tx1"/>
              </a:solidFill>
              <a:effectLst/>
              <a:latin typeface="Arial" charset="0"/>
              <a:ea typeface="ＭＳ Ｐゴシック" charset="-128"/>
              <a:cs typeface="ＭＳ Ｐゴシック" charset="-128"/>
            </a:endParaRPr>
          </a:p>
          <a:p>
            <a:r>
              <a:rPr lang="en-GB" sz="1200" b="1" kern="1200">
                <a:solidFill>
                  <a:schemeClr val="tx1"/>
                </a:solidFill>
                <a:effectLst/>
                <a:latin typeface="Arial" charset="0"/>
                <a:ea typeface="ＭＳ Ｐゴシック" charset="-128"/>
                <a:cs typeface="ＭＳ Ｐゴシック" charset="-128"/>
              </a:rPr>
              <a:t>522.3 Presence of water (AD) or high humidity (AB)</a:t>
            </a:r>
            <a:endParaRPr lang="en-GB" sz="1200" kern="1200">
              <a:solidFill>
                <a:schemeClr val="tx1"/>
              </a:solidFill>
              <a:effectLst/>
              <a:latin typeface="Arial" charset="0"/>
              <a:ea typeface="ＭＳ Ｐゴシック" charset="-128"/>
              <a:cs typeface="ＭＳ Ｐゴシック" charset="-128"/>
            </a:endParaRPr>
          </a:p>
          <a:p>
            <a:r>
              <a:rPr lang="en-GB" sz="1200" b="1" kern="1200">
                <a:solidFill>
                  <a:schemeClr val="tx1"/>
                </a:solidFill>
                <a:effectLst/>
                <a:latin typeface="Arial" charset="0"/>
                <a:ea typeface="ＭＳ Ｐゴシック" charset="-128"/>
                <a:cs typeface="ＭＳ Ｐゴシック" charset="-128"/>
              </a:rPr>
              <a:t> </a:t>
            </a:r>
            <a:endParaRPr lang="en-GB" sz="1200" kern="1200">
              <a:solidFill>
                <a:schemeClr val="tx1"/>
              </a:solidFill>
              <a:effectLst/>
              <a:latin typeface="Arial" charset="0"/>
              <a:ea typeface="ＭＳ Ｐゴシック" charset="-128"/>
              <a:cs typeface="ＭＳ Ｐゴシック" charset="-128"/>
            </a:endParaRPr>
          </a:p>
          <a:p>
            <a:r>
              <a:rPr lang="en-GB" sz="1200" b="1" kern="1200">
                <a:solidFill>
                  <a:schemeClr val="tx1"/>
                </a:solidFill>
                <a:effectLst/>
                <a:latin typeface="Arial" charset="0"/>
                <a:ea typeface="ＭＳ Ｐゴシック" charset="-128"/>
                <a:cs typeface="ＭＳ Ｐゴシック" charset="-128"/>
              </a:rPr>
              <a:t>522.3.1 </a:t>
            </a:r>
            <a:r>
              <a:rPr lang="en-GB" sz="1200" kern="1200">
                <a:solidFill>
                  <a:schemeClr val="tx1"/>
                </a:solidFill>
                <a:effectLst/>
                <a:latin typeface="Arial" charset="0"/>
                <a:ea typeface="ＭＳ Ｐゴシック" charset="-128"/>
                <a:cs typeface="ＭＳ Ｐゴシック" charset="-128"/>
              </a:rPr>
              <a:t>A wiring system shall be selected and erected so that no damage is caused by condensation or ingress</a:t>
            </a:r>
          </a:p>
          <a:p>
            <a:r>
              <a:rPr lang="en-GB" sz="1200" kern="1200">
                <a:solidFill>
                  <a:schemeClr val="tx1"/>
                </a:solidFill>
                <a:effectLst/>
                <a:latin typeface="Arial" charset="0"/>
                <a:ea typeface="ＭＳ Ｐゴシック" charset="-128"/>
                <a:cs typeface="ＭＳ Ｐゴシック" charset="-128"/>
              </a:rPr>
              <a:t>of water during installation, use and maintenance. The completed wiring system shall comply with the IP degree of</a:t>
            </a:r>
          </a:p>
          <a:p>
            <a:r>
              <a:rPr lang="en-GB" sz="1200" kern="1200">
                <a:solidFill>
                  <a:schemeClr val="tx1"/>
                </a:solidFill>
                <a:effectLst/>
                <a:latin typeface="Arial" charset="0"/>
                <a:ea typeface="ＭＳ Ｐゴシック" charset="-128"/>
                <a:cs typeface="ＭＳ Ｐゴシック" charset="-128"/>
              </a:rPr>
              <a:t>protection (see BS EN 60529) relevant to the particular location.</a:t>
            </a:r>
          </a:p>
          <a:p>
            <a:r>
              <a:rPr lang="en-GB" sz="1200" b="1" kern="1200">
                <a:solidFill>
                  <a:schemeClr val="tx1"/>
                </a:solidFill>
                <a:effectLst/>
                <a:latin typeface="Arial" charset="0"/>
                <a:ea typeface="ＭＳ Ｐゴシック" charset="-128"/>
                <a:cs typeface="ＭＳ Ｐゴシック" charset="-128"/>
              </a:rPr>
              <a:t>NOTE: </a:t>
            </a:r>
            <a:r>
              <a:rPr lang="en-GB" sz="1200" kern="1200">
                <a:solidFill>
                  <a:schemeClr val="tx1"/>
                </a:solidFill>
                <a:effectLst/>
                <a:latin typeface="Arial" charset="0"/>
                <a:ea typeface="ＭＳ Ｐゴシック" charset="-128"/>
                <a:cs typeface="ＭＳ Ｐゴシック" charset="-128"/>
              </a:rPr>
              <a:t>Special considerations apply to wiring systems liable to frequent splashing, immersion or submersion.</a:t>
            </a:r>
          </a:p>
          <a:p>
            <a:r>
              <a:rPr lang="en-GB" sz="1200" b="1" kern="1200">
                <a:solidFill>
                  <a:schemeClr val="tx1"/>
                </a:solidFill>
                <a:effectLst/>
                <a:latin typeface="Arial" charset="0"/>
                <a:ea typeface="ＭＳ Ｐゴシック" charset="-128"/>
                <a:cs typeface="ＭＳ Ｐゴシック" charset="-128"/>
              </a:rPr>
              <a:t>522.3.2 </a:t>
            </a:r>
            <a:r>
              <a:rPr lang="en-GB" sz="1200" kern="1200">
                <a:solidFill>
                  <a:schemeClr val="tx1"/>
                </a:solidFill>
                <a:effectLst/>
                <a:latin typeface="Arial" charset="0"/>
                <a:ea typeface="ＭＳ Ｐゴシック" charset="-128"/>
                <a:cs typeface="ＭＳ Ｐゴシック" charset="-128"/>
              </a:rPr>
              <a:t>Where water may collect or condensation may form in a wiring system, provision shall be made for</a:t>
            </a:r>
          </a:p>
          <a:p>
            <a:r>
              <a:rPr lang="en-GB" sz="1200" kern="1200">
                <a:solidFill>
                  <a:schemeClr val="tx1"/>
                </a:solidFill>
                <a:effectLst/>
                <a:latin typeface="Arial" charset="0"/>
                <a:ea typeface="ＭＳ Ｐゴシック" charset="-128"/>
                <a:cs typeface="ＭＳ Ｐゴシック" charset="-128"/>
              </a:rPr>
              <a:t>its escape.</a:t>
            </a:r>
          </a:p>
          <a:p>
            <a:r>
              <a:rPr lang="en-GB" sz="1200" b="1" kern="1200">
                <a:solidFill>
                  <a:schemeClr val="tx1"/>
                </a:solidFill>
                <a:effectLst/>
                <a:latin typeface="Arial" charset="0"/>
                <a:ea typeface="ＭＳ Ｐゴシック" charset="-128"/>
                <a:cs typeface="ＭＳ Ｐゴシック" charset="-128"/>
              </a:rPr>
              <a:t>522.3.3 </a:t>
            </a:r>
            <a:r>
              <a:rPr lang="en-GB" sz="1200" kern="1200">
                <a:solidFill>
                  <a:schemeClr val="tx1"/>
                </a:solidFill>
                <a:effectLst/>
                <a:latin typeface="Arial" charset="0"/>
                <a:ea typeface="ＭＳ Ｐゴシック" charset="-128"/>
                <a:cs typeface="ＭＳ Ｐゴシック" charset="-128"/>
              </a:rPr>
              <a:t>Where a wiring system may be subjected to waves (AD6), protection against mechanical damage</a:t>
            </a:r>
          </a:p>
          <a:p>
            <a:r>
              <a:rPr lang="en-GB" sz="1200" kern="1200">
                <a:solidFill>
                  <a:schemeClr val="tx1"/>
                </a:solidFill>
                <a:effectLst/>
                <a:latin typeface="Arial" charset="0"/>
                <a:ea typeface="ＭＳ Ｐゴシック" charset="-128"/>
                <a:cs typeface="ＭＳ Ｐゴシック" charset="-128"/>
              </a:rPr>
              <a:t>shall be afforded by one or more of the methods of Regulations 522.6 to 8.</a:t>
            </a:r>
          </a:p>
          <a:p>
            <a:r>
              <a:rPr lang="en-GB" sz="1200" kern="1200">
                <a:solidFill>
                  <a:schemeClr val="tx1"/>
                </a:solidFill>
                <a:effectLst/>
                <a:latin typeface="Arial" charset="0"/>
                <a:ea typeface="ＭＳ Ｐゴシック" charset="-128"/>
                <a:cs typeface="ＭＳ Ｐゴシック" charset="-128"/>
              </a:rPr>
              <a:t>139</a:t>
            </a:r>
          </a:p>
          <a:p>
            <a:r>
              <a:rPr lang="en-GB" sz="1200" b="1" kern="1200">
                <a:solidFill>
                  <a:schemeClr val="tx1"/>
                </a:solidFill>
                <a:effectLst/>
                <a:latin typeface="Arial" charset="0"/>
                <a:ea typeface="ＭＳ Ｐゴシック" charset="-128"/>
                <a:cs typeface="ＭＳ Ｐゴシック" charset="-128"/>
              </a:rPr>
              <a:t> </a:t>
            </a:r>
            <a:endParaRPr lang="en-GB" sz="1200" kern="1200">
              <a:solidFill>
                <a:schemeClr val="tx1"/>
              </a:solidFill>
              <a:effectLst/>
              <a:latin typeface="Arial" charset="0"/>
              <a:ea typeface="ＭＳ Ｐゴシック" charset="-128"/>
              <a:cs typeface="ＭＳ Ｐゴシック" charset="-128"/>
            </a:endParaRPr>
          </a:p>
          <a:p>
            <a:r>
              <a:rPr lang="en-GB" sz="1200" b="1" kern="1200">
                <a:solidFill>
                  <a:schemeClr val="tx1"/>
                </a:solidFill>
                <a:effectLst/>
                <a:latin typeface="Arial" charset="0"/>
                <a:ea typeface="ＭＳ Ｐゴシック" charset="-128"/>
                <a:cs typeface="ＭＳ Ｐゴシック" charset="-128"/>
              </a:rPr>
              <a:t>522.4 Presence of solid foreign bodies (AE)</a:t>
            </a:r>
            <a:endParaRPr lang="en-GB" sz="1200" kern="1200">
              <a:solidFill>
                <a:schemeClr val="tx1"/>
              </a:solidFill>
              <a:effectLst/>
              <a:latin typeface="Arial" charset="0"/>
              <a:ea typeface="ＭＳ Ｐゴシック" charset="-128"/>
              <a:cs typeface="ＭＳ Ｐゴシック" charset="-128"/>
            </a:endParaRPr>
          </a:p>
          <a:p>
            <a:r>
              <a:rPr lang="en-GB" sz="1200" b="1" kern="1200">
                <a:solidFill>
                  <a:schemeClr val="tx1"/>
                </a:solidFill>
                <a:effectLst/>
                <a:latin typeface="Arial" charset="0"/>
                <a:ea typeface="ＭＳ Ｐゴシック" charset="-128"/>
                <a:cs typeface="ＭＳ Ｐゴシック" charset="-128"/>
              </a:rPr>
              <a:t> </a:t>
            </a:r>
            <a:endParaRPr lang="en-GB" sz="1200" kern="1200">
              <a:solidFill>
                <a:schemeClr val="tx1"/>
              </a:solidFill>
              <a:effectLst/>
              <a:latin typeface="Arial" charset="0"/>
              <a:ea typeface="ＭＳ Ｐゴシック" charset="-128"/>
              <a:cs typeface="ＭＳ Ｐゴシック" charset="-128"/>
            </a:endParaRPr>
          </a:p>
          <a:p>
            <a:r>
              <a:rPr lang="en-GB" sz="1200" b="1" kern="1200">
                <a:solidFill>
                  <a:schemeClr val="tx1"/>
                </a:solidFill>
                <a:effectLst/>
                <a:latin typeface="Arial" charset="0"/>
                <a:ea typeface="ＭＳ Ｐゴシック" charset="-128"/>
                <a:cs typeface="ＭＳ Ｐゴシック" charset="-128"/>
              </a:rPr>
              <a:t>522.4.1 </a:t>
            </a:r>
            <a:r>
              <a:rPr lang="en-GB" sz="1200" kern="1200">
                <a:solidFill>
                  <a:schemeClr val="tx1"/>
                </a:solidFill>
                <a:effectLst/>
                <a:latin typeface="Arial" charset="0"/>
                <a:ea typeface="ＭＳ Ｐゴシック" charset="-128"/>
                <a:cs typeface="ＭＳ Ｐゴシック" charset="-128"/>
              </a:rPr>
              <a:t>A wiring system shall be selected and erected so as to minimize the danger arising from the ingress of</a:t>
            </a:r>
          </a:p>
          <a:p>
            <a:r>
              <a:rPr lang="en-GB" sz="1200" kern="1200">
                <a:solidFill>
                  <a:schemeClr val="tx1"/>
                </a:solidFill>
                <a:effectLst/>
                <a:latin typeface="Arial" charset="0"/>
                <a:ea typeface="ＭＳ Ｐゴシック" charset="-128"/>
                <a:cs typeface="ＭＳ Ｐゴシック" charset="-128"/>
              </a:rPr>
              <a:t>solid foreign bodies. The completed wiring system shall comply with the IP degree of protection (see BS EN 60529)</a:t>
            </a:r>
          </a:p>
          <a:p>
            <a:r>
              <a:rPr lang="en-GB" sz="1200" kern="1200">
                <a:solidFill>
                  <a:schemeClr val="tx1"/>
                </a:solidFill>
                <a:effectLst/>
                <a:latin typeface="Arial" charset="0"/>
                <a:ea typeface="ＭＳ Ｐゴシック" charset="-128"/>
                <a:cs typeface="ＭＳ Ｐゴシック" charset="-128"/>
              </a:rPr>
              <a:t>relevant to the particular location.</a:t>
            </a:r>
          </a:p>
          <a:p>
            <a:r>
              <a:rPr lang="en-GB" sz="1200" b="1" kern="1200">
                <a:solidFill>
                  <a:schemeClr val="tx1"/>
                </a:solidFill>
                <a:effectLst/>
                <a:latin typeface="Arial" charset="0"/>
                <a:ea typeface="ＭＳ Ｐゴシック" charset="-128"/>
                <a:cs typeface="ＭＳ Ｐゴシック" charset="-128"/>
              </a:rPr>
              <a:t>522.4.2 </a:t>
            </a:r>
            <a:r>
              <a:rPr lang="en-GB" sz="1200" kern="1200">
                <a:solidFill>
                  <a:schemeClr val="tx1"/>
                </a:solidFill>
                <a:effectLst/>
                <a:latin typeface="Arial" charset="0"/>
                <a:ea typeface="ＭＳ Ｐゴシック" charset="-128"/>
                <a:cs typeface="ＭＳ Ｐゴシック" charset="-128"/>
              </a:rPr>
              <a:t>In a location where dust in significant quantity is present (AE4), additional precautions shall be taken</a:t>
            </a:r>
          </a:p>
          <a:p>
            <a:r>
              <a:rPr lang="en-GB" sz="1200" kern="1200">
                <a:solidFill>
                  <a:schemeClr val="tx1"/>
                </a:solidFill>
                <a:effectLst/>
                <a:latin typeface="Arial" charset="0"/>
                <a:ea typeface="ＭＳ Ｐゴシック" charset="-128"/>
                <a:cs typeface="ＭＳ Ｐゴシック" charset="-128"/>
              </a:rPr>
              <a:t>to prevent the accumulation of dust or other substances in quantities which could adversely affect heat dissipation</a:t>
            </a:r>
          </a:p>
          <a:p>
            <a:r>
              <a:rPr lang="en-GB" sz="1200" kern="1200">
                <a:solidFill>
                  <a:schemeClr val="tx1"/>
                </a:solidFill>
                <a:effectLst/>
                <a:latin typeface="Arial" charset="0"/>
                <a:ea typeface="ＭＳ Ｐゴシック" charset="-128"/>
                <a:cs typeface="ＭＳ Ｐゴシック" charset="-128"/>
              </a:rPr>
              <a:t>from the wiring system.</a:t>
            </a:r>
          </a:p>
          <a:p>
            <a:r>
              <a:rPr lang="en-GB" sz="1200" b="1" kern="1200">
                <a:solidFill>
                  <a:schemeClr val="tx1"/>
                </a:solidFill>
                <a:effectLst/>
                <a:latin typeface="Arial" charset="0"/>
                <a:ea typeface="ＭＳ Ｐゴシック" charset="-128"/>
                <a:cs typeface="ＭＳ Ｐゴシック" charset="-128"/>
              </a:rPr>
              <a:t>NOTE: </a:t>
            </a:r>
            <a:r>
              <a:rPr lang="en-GB" sz="1200" kern="1200">
                <a:solidFill>
                  <a:schemeClr val="tx1"/>
                </a:solidFill>
                <a:effectLst/>
                <a:latin typeface="Arial" charset="0"/>
                <a:ea typeface="ＭＳ Ｐゴシック" charset="-128"/>
                <a:cs typeface="ＭＳ Ｐゴシック" charset="-128"/>
              </a:rPr>
              <a:t>A wiring system which facilitates the removal of dust may be necessary (see Section 529).</a:t>
            </a:r>
          </a:p>
          <a:p>
            <a:r>
              <a:rPr lang="en-GB" sz="1200" b="1" kern="1200">
                <a:solidFill>
                  <a:schemeClr val="tx1"/>
                </a:solidFill>
                <a:effectLst/>
                <a:latin typeface="Arial" charset="0"/>
                <a:ea typeface="ＭＳ Ｐゴシック" charset="-128"/>
                <a:cs typeface="ＭＳ Ｐゴシック" charset="-128"/>
              </a:rPr>
              <a:t> </a:t>
            </a:r>
            <a:endParaRPr lang="en-GB" sz="1200" kern="1200">
              <a:solidFill>
                <a:schemeClr val="tx1"/>
              </a:solidFill>
              <a:effectLst/>
              <a:latin typeface="Arial" charset="0"/>
              <a:ea typeface="ＭＳ Ｐゴシック" charset="-128"/>
              <a:cs typeface="ＭＳ Ｐゴシック" charset="-128"/>
            </a:endParaRPr>
          </a:p>
          <a:p>
            <a:r>
              <a:rPr lang="en-GB" sz="1200" b="1" kern="1200">
                <a:solidFill>
                  <a:schemeClr val="tx1"/>
                </a:solidFill>
                <a:effectLst/>
                <a:latin typeface="Arial" charset="0"/>
                <a:ea typeface="ＭＳ Ｐゴシック" charset="-128"/>
                <a:cs typeface="ＭＳ Ｐゴシック" charset="-128"/>
              </a:rPr>
              <a:t>522.5 Presence of corrosive or polluting substances (AF)</a:t>
            </a:r>
            <a:endParaRPr lang="en-GB" sz="1200" kern="1200">
              <a:solidFill>
                <a:schemeClr val="tx1"/>
              </a:solidFill>
              <a:effectLst/>
              <a:latin typeface="Arial" charset="0"/>
              <a:ea typeface="ＭＳ Ｐゴシック" charset="-128"/>
              <a:cs typeface="ＭＳ Ｐゴシック" charset="-128"/>
            </a:endParaRPr>
          </a:p>
          <a:p>
            <a:r>
              <a:rPr lang="en-GB" sz="1200" b="1" kern="1200">
                <a:solidFill>
                  <a:schemeClr val="tx1"/>
                </a:solidFill>
                <a:effectLst/>
                <a:latin typeface="Arial" charset="0"/>
                <a:ea typeface="ＭＳ Ｐゴシック" charset="-128"/>
                <a:cs typeface="ＭＳ Ｐゴシック" charset="-128"/>
              </a:rPr>
              <a:t> </a:t>
            </a:r>
            <a:endParaRPr lang="en-GB" sz="1200" kern="1200">
              <a:solidFill>
                <a:schemeClr val="tx1"/>
              </a:solidFill>
              <a:effectLst/>
              <a:latin typeface="Arial" charset="0"/>
              <a:ea typeface="ＭＳ Ｐゴシック" charset="-128"/>
              <a:cs typeface="ＭＳ Ｐゴシック" charset="-128"/>
            </a:endParaRPr>
          </a:p>
          <a:p>
            <a:r>
              <a:rPr lang="en-GB" sz="1200" b="1" kern="1200">
                <a:solidFill>
                  <a:schemeClr val="tx1"/>
                </a:solidFill>
                <a:effectLst/>
                <a:latin typeface="Arial" charset="0"/>
                <a:ea typeface="ＭＳ Ｐゴシック" charset="-128"/>
                <a:cs typeface="ＭＳ Ｐゴシック" charset="-128"/>
              </a:rPr>
              <a:t>522.5.1 </a:t>
            </a:r>
            <a:r>
              <a:rPr lang="en-GB" sz="1200" kern="1200">
                <a:solidFill>
                  <a:schemeClr val="tx1"/>
                </a:solidFill>
                <a:effectLst/>
                <a:latin typeface="Arial" charset="0"/>
                <a:ea typeface="ＭＳ Ｐゴシック" charset="-128"/>
                <a:cs typeface="ＭＳ Ｐゴシック" charset="-128"/>
              </a:rPr>
              <a:t>Where the presence of corrosive or polluting substances, including water, is likely to give rise to corrosion or deterioration, parts of the wiring system likely to be affected shall be suitably protected or manufactured from a material resistant to such substances.</a:t>
            </a:r>
          </a:p>
          <a:p>
            <a:r>
              <a:rPr lang="en-GB" sz="1200" b="1" kern="1200">
                <a:solidFill>
                  <a:schemeClr val="tx1"/>
                </a:solidFill>
                <a:effectLst/>
                <a:latin typeface="Arial" charset="0"/>
                <a:ea typeface="ＭＳ Ｐゴシック" charset="-128"/>
                <a:cs typeface="ＭＳ Ｐゴシック" charset="-128"/>
              </a:rPr>
              <a:t>NOTE: </a:t>
            </a:r>
            <a:r>
              <a:rPr lang="en-GB" sz="1200" kern="1200">
                <a:solidFill>
                  <a:schemeClr val="tx1"/>
                </a:solidFill>
                <a:effectLst/>
                <a:latin typeface="Arial" charset="0"/>
                <a:ea typeface="ＭＳ Ｐゴシック" charset="-128"/>
                <a:cs typeface="ＭＳ Ｐゴシック" charset="-128"/>
              </a:rPr>
              <a:t>Suitable protection for application during erection may include protective tapes, paints or grease.</a:t>
            </a:r>
          </a:p>
          <a:p>
            <a:r>
              <a:rPr lang="en-GB" sz="1200" b="1" kern="1200">
                <a:solidFill>
                  <a:schemeClr val="tx1"/>
                </a:solidFill>
                <a:effectLst/>
                <a:latin typeface="Arial" charset="0"/>
                <a:ea typeface="ＭＳ Ｐゴシック" charset="-128"/>
                <a:cs typeface="ＭＳ Ｐゴシック" charset="-128"/>
              </a:rPr>
              <a:t>522.5.2 </a:t>
            </a:r>
            <a:r>
              <a:rPr lang="en-GB" sz="1200" kern="1200">
                <a:solidFill>
                  <a:schemeClr val="tx1"/>
                </a:solidFill>
                <a:effectLst/>
                <a:latin typeface="Arial" charset="0"/>
                <a:ea typeface="ＭＳ Ｐゴシック" charset="-128"/>
                <a:cs typeface="ＭＳ Ｐゴシック" charset="-128"/>
              </a:rPr>
              <a:t>Dissimilar metals liable to initiate electrolytic action shall not be placed in contact with each other,</a:t>
            </a:r>
          </a:p>
          <a:p>
            <a:r>
              <a:rPr lang="en-GB" sz="1200" kern="1200">
                <a:solidFill>
                  <a:schemeClr val="tx1"/>
                </a:solidFill>
                <a:effectLst/>
                <a:latin typeface="Arial" charset="0"/>
                <a:ea typeface="ＭＳ Ｐゴシック" charset="-128"/>
                <a:cs typeface="ＭＳ Ｐゴシック" charset="-128"/>
              </a:rPr>
              <a:t>unless special arrangements are made to avoid the consequences of such contact.</a:t>
            </a:r>
          </a:p>
          <a:p>
            <a:r>
              <a:rPr lang="en-GB" sz="1200" b="1" kern="1200">
                <a:solidFill>
                  <a:schemeClr val="tx1"/>
                </a:solidFill>
                <a:effectLst/>
                <a:latin typeface="Arial" charset="0"/>
                <a:ea typeface="ＭＳ Ｐゴシック" charset="-128"/>
                <a:cs typeface="ＭＳ Ｐゴシック" charset="-128"/>
              </a:rPr>
              <a:t>522.5.3 </a:t>
            </a:r>
            <a:r>
              <a:rPr lang="en-GB" sz="1200" kern="1200">
                <a:solidFill>
                  <a:schemeClr val="tx1"/>
                </a:solidFill>
                <a:effectLst/>
                <a:latin typeface="Arial" charset="0"/>
                <a:ea typeface="ＭＳ Ｐゴシック" charset="-128"/>
                <a:cs typeface="ＭＳ Ｐゴシック" charset="-128"/>
              </a:rPr>
              <a:t>Materials liable to cause mutual or individual deterioration or hazardous degradation shall not be placed in contact with each other.</a:t>
            </a:r>
          </a:p>
          <a:p>
            <a:r>
              <a:rPr lang="en-GB" sz="1200" b="1" kern="1200">
                <a:solidFill>
                  <a:schemeClr val="tx1"/>
                </a:solidFill>
                <a:effectLst/>
                <a:latin typeface="Arial" charset="0"/>
                <a:ea typeface="ＭＳ Ｐゴシック" charset="-128"/>
                <a:cs typeface="ＭＳ Ｐゴシック" charset="-128"/>
              </a:rPr>
              <a:t> </a:t>
            </a:r>
            <a:endParaRPr lang="en-GB" sz="1200" kern="1200">
              <a:solidFill>
                <a:schemeClr val="tx1"/>
              </a:solidFill>
              <a:effectLst/>
              <a:latin typeface="Arial" charset="0"/>
              <a:ea typeface="ＭＳ Ｐゴシック" charset="-128"/>
              <a:cs typeface="ＭＳ Ｐゴシック" charset="-128"/>
            </a:endParaRPr>
          </a:p>
          <a:p>
            <a:r>
              <a:rPr lang="en-GB" sz="1200" b="1" kern="1200">
                <a:solidFill>
                  <a:schemeClr val="tx1"/>
                </a:solidFill>
                <a:effectLst/>
                <a:latin typeface="Arial" charset="0"/>
                <a:ea typeface="ＭＳ Ｐゴシック" charset="-128"/>
                <a:cs typeface="ＭＳ Ｐゴシック" charset="-128"/>
              </a:rPr>
              <a:t> </a:t>
            </a:r>
            <a:endParaRPr lang="en-GB" sz="1200" kern="1200">
              <a:solidFill>
                <a:schemeClr val="tx1"/>
              </a:solidFill>
              <a:effectLst/>
              <a:latin typeface="Arial" charset="0"/>
              <a:ea typeface="ＭＳ Ｐゴシック" charset="-128"/>
              <a:cs typeface="ＭＳ Ｐゴシック" charset="-128"/>
            </a:endParaRPr>
          </a:p>
          <a:p>
            <a:r>
              <a:rPr lang="en-GB" sz="1200" b="1" kern="1200">
                <a:solidFill>
                  <a:schemeClr val="tx1"/>
                </a:solidFill>
                <a:effectLst/>
                <a:latin typeface="Arial" charset="0"/>
                <a:ea typeface="ＭＳ Ｐゴシック" charset="-128"/>
                <a:cs typeface="ＭＳ Ｐゴシック" charset="-128"/>
              </a:rPr>
              <a:t> </a:t>
            </a:r>
            <a:endParaRPr lang="en-GB" sz="1200" kern="1200">
              <a:solidFill>
                <a:schemeClr val="tx1"/>
              </a:solidFill>
              <a:effectLst/>
              <a:latin typeface="Arial" charset="0"/>
              <a:ea typeface="ＭＳ Ｐゴシック" charset="-128"/>
              <a:cs typeface="ＭＳ Ｐゴシック" charset="-128"/>
            </a:endParaRPr>
          </a:p>
          <a:p>
            <a:r>
              <a:rPr lang="en-GB" sz="1200" b="1" kern="1200">
                <a:solidFill>
                  <a:schemeClr val="tx1"/>
                </a:solidFill>
                <a:effectLst/>
                <a:latin typeface="Arial" charset="0"/>
                <a:ea typeface="ＭＳ Ｐゴシック" charset="-128"/>
                <a:cs typeface="ＭＳ Ｐゴシック" charset="-128"/>
              </a:rPr>
              <a:t> </a:t>
            </a:r>
            <a:endParaRPr lang="en-GB" sz="1200" kern="1200">
              <a:solidFill>
                <a:schemeClr val="tx1"/>
              </a:solidFill>
              <a:effectLst/>
              <a:latin typeface="Arial" charset="0"/>
              <a:ea typeface="ＭＳ Ｐゴシック" charset="-128"/>
              <a:cs typeface="ＭＳ Ｐゴシック" charset="-128"/>
            </a:endParaRPr>
          </a:p>
          <a:p>
            <a:r>
              <a:rPr lang="en-GB" sz="1200" b="1" kern="1200">
                <a:solidFill>
                  <a:schemeClr val="tx1"/>
                </a:solidFill>
                <a:effectLst/>
                <a:latin typeface="Arial" charset="0"/>
                <a:ea typeface="ＭＳ Ｐゴシック" charset="-128"/>
                <a:cs typeface="ＭＳ Ｐゴシック" charset="-128"/>
              </a:rPr>
              <a:t> </a:t>
            </a:r>
            <a:endParaRPr lang="en-GB" sz="1200" kern="1200">
              <a:solidFill>
                <a:schemeClr val="tx1"/>
              </a:solidFill>
              <a:effectLst/>
              <a:latin typeface="Arial" charset="0"/>
              <a:ea typeface="ＭＳ Ｐゴシック" charset="-128"/>
              <a:cs typeface="ＭＳ Ｐゴシック" charset="-128"/>
            </a:endParaRPr>
          </a:p>
          <a:p>
            <a:r>
              <a:rPr lang="en-GB" sz="1200" b="1" kern="1200">
                <a:solidFill>
                  <a:schemeClr val="tx1"/>
                </a:solidFill>
                <a:effectLst/>
                <a:latin typeface="Arial" charset="0"/>
                <a:ea typeface="ＭＳ Ｐゴシック" charset="-128"/>
                <a:cs typeface="ＭＳ Ｐゴシック" charset="-128"/>
              </a:rPr>
              <a:t> </a:t>
            </a:r>
            <a:endParaRPr lang="en-GB" sz="1200" kern="1200">
              <a:solidFill>
                <a:schemeClr val="tx1"/>
              </a:solidFill>
              <a:effectLst/>
              <a:latin typeface="Arial" charset="0"/>
              <a:ea typeface="ＭＳ Ｐゴシック" charset="-128"/>
              <a:cs typeface="ＭＳ Ｐゴシック" charset="-128"/>
            </a:endParaRPr>
          </a:p>
          <a:p>
            <a:r>
              <a:rPr lang="en-GB" sz="1200" b="1" kern="1200">
                <a:solidFill>
                  <a:schemeClr val="tx1"/>
                </a:solidFill>
                <a:effectLst/>
                <a:latin typeface="Arial" charset="0"/>
                <a:ea typeface="ＭＳ Ｐゴシック" charset="-128"/>
                <a:cs typeface="ＭＳ Ｐゴシック" charset="-128"/>
              </a:rPr>
              <a:t>522.6 Impact (AG)</a:t>
            </a:r>
            <a:endParaRPr lang="en-GB" sz="1200" kern="1200">
              <a:solidFill>
                <a:schemeClr val="tx1"/>
              </a:solidFill>
              <a:effectLst/>
              <a:latin typeface="Arial" charset="0"/>
              <a:ea typeface="ＭＳ Ｐゴシック" charset="-128"/>
              <a:cs typeface="ＭＳ Ｐゴシック" charset="-128"/>
            </a:endParaRPr>
          </a:p>
          <a:p>
            <a:r>
              <a:rPr lang="en-GB" sz="1200" b="1" kern="1200">
                <a:solidFill>
                  <a:schemeClr val="tx1"/>
                </a:solidFill>
                <a:effectLst/>
                <a:latin typeface="Arial" charset="0"/>
                <a:ea typeface="ＭＳ Ｐゴシック" charset="-128"/>
                <a:cs typeface="ＭＳ Ｐゴシック" charset="-128"/>
              </a:rPr>
              <a:t> </a:t>
            </a:r>
            <a:endParaRPr lang="en-GB" sz="1200" kern="1200">
              <a:solidFill>
                <a:schemeClr val="tx1"/>
              </a:solidFill>
              <a:effectLst/>
              <a:latin typeface="Arial" charset="0"/>
              <a:ea typeface="ＭＳ Ｐゴシック" charset="-128"/>
              <a:cs typeface="ＭＳ Ｐゴシック" charset="-128"/>
            </a:endParaRPr>
          </a:p>
          <a:p>
            <a:r>
              <a:rPr lang="en-GB" sz="1200" b="1" kern="1200">
                <a:solidFill>
                  <a:schemeClr val="tx1"/>
                </a:solidFill>
                <a:effectLst/>
                <a:latin typeface="Arial" charset="0"/>
                <a:ea typeface="ＭＳ Ｐゴシック" charset="-128"/>
                <a:cs typeface="ＭＳ Ｐゴシック" charset="-128"/>
              </a:rPr>
              <a:t>522.6.1 </a:t>
            </a:r>
            <a:r>
              <a:rPr lang="en-GB" sz="1200" kern="1200">
                <a:solidFill>
                  <a:schemeClr val="tx1"/>
                </a:solidFill>
                <a:effectLst/>
                <a:latin typeface="Arial" charset="0"/>
                <a:ea typeface="ＭＳ Ｐゴシック" charset="-128"/>
                <a:cs typeface="ＭＳ Ｐゴシック" charset="-128"/>
              </a:rPr>
              <a:t>Wiring systems shall be selected and erected so as to minimize the damage arising from mechanical stress, e.g. by impact, abrasion, penetration, tension or compression during installation, use or maintenance.</a:t>
            </a:r>
          </a:p>
          <a:p>
            <a:r>
              <a:rPr lang="en-GB" sz="1200" b="1" kern="1200">
                <a:solidFill>
                  <a:schemeClr val="tx1"/>
                </a:solidFill>
                <a:effectLst/>
                <a:latin typeface="Arial" charset="0"/>
                <a:ea typeface="ＭＳ Ｐゴシック" charset="-128"/>
                <a:cs typeface="ＭＳ Ｐゴシック" charset="-128"/>
              </a:rPr>
              <a:t>522.6.2 </a:t>
            </a:r>
            <a:r>
              <a:rPr lang="en-GB" sz="1200" kern="1200">
                <a:solidFill>
                  <a:schemeClr val="tx1"/>
                </a:solidFill>
                <a:effectLst/>
                <a:latin typeface="Arial" charset="0"/>
                <a:ea typeface="ＭＳ Ｐゴシック" charset="-128"/>
                <a:cs typeface="ＭＳ Ｐゴシック" charset="-128"/>
              </a:rPr>
              <a:t>In a fixed installation where impacts of medium severity (AG2) or high severity (AG3) can occur protection shall be afforded by:</a:t>
            </a:r>
          </a:p>
          <a:p>
            <a:r>
              <a:rPr lang="en-GB" sz="1200" kern="1200">
                <a:solidFill>
                  <a:schemeClr val="tx1"/>
                </a:solidFill>
                <a:effectLst/>
                <a:latin typeface="Arial" charset="0"/>
                <a:ea typeface="ＭＳ Ｐゴシック" charset="-128"/>
                <a:cs typeface="ＭＳ Ｐゴシック" charset="-128"/>
              </a:rPr>
              <a:t>(</a:t>
            </a:r>
            <a:r>
              <a:rPr lang="en-GB" sz="1200" kern="1200" err="1">
                <a:solidFill>
                  <a:schemeClr val="tx1"/>
                </a:solidFill>
                <a:effectLst/>
                <a:latin typeface="Arial" charset="0"/>
                <a:ea typeface="ＭＳ Ｐゴシック" charset="-128"/>
                <a:cs typeface="ＭＳ Ｐゴシック" charset="-128"/>
              </a:rPr>
              <a:t>i</a:t>
            </a:r>
            <a:r>
              <a:rPr lang="en-GB" sz="1200" kern="1200">
                <a:solidFill>
                  <a:schemeClr val="tx1"/>
                </a:solidFill>
                <a:effectLst/>
                <a:latin typeface="Arial" charset="0"/>
                <a:ea typeface="ＭＳ Ｐゴシック" charset="-128"/>
                <a:cs typeface="ＭＳ Ｐゴシック" charset="-128"/>
              </a:rPr>
              <a:t>) the mechanical characteristics of the wiring system, or</a:t>
            </a:r>
          </a:p>
          <a:p>
            <a:r>
              <a:rPr lang="en-GB" sz="1200" kern="1200">
                <a:solidFill>
                  <a:schemeClr val="tx1"/>
                </a:solidFill>
                <a:effectLst/>
                <a:latin typeface="Arial" charset="0"/>
                <a:ea typeface="ＭＳ Ｐゴシック" charset="-128"/>
                <a:cs typeface="ＭＳ Ｐゴシック" charset="-128"/>
              </a:rPr>
              <a:t>(ii) the location selected, or</a:t>
            </a:r>
          </a:p>
          <a:p>
            <a:r>
              <a:rPr lang="en-GB" sz="1200" kern="1200">
                <a:solidFill>
                  <a:schemeClr val="tx1"/>
                </a:solidFill>
                <a:effectLst/>
                <a:latin typeface="Arial" charset="0"/>
                <a:ea typeface="ＭＳ Ｐゴシック" charset="-128"/>
                <a:cs typeface="ＭＳ Ｐゴシック" charset="-128"/>
              </a:rPr>
              <a:t>(iii) the provision of additional local or general protection against mechanical damage, or</a:t>
            </a:r>
          </a:p>
          <a:p>
            <a:r>
              <a:rPr lang="en-GB" sz="1200" kern="1200">
                <a:solidFill>
                  <a:schemeClr val="tx1"/>
                </a:solidFill>
                <a:effectLst/>
                <a:latin typeface="Arial" charset="0"/>
                <a:ea typeface="ＭＳ Ｐゴシック" charset="-128"/>
                <a:cs typeface="ＭＳ Ｐゴシック" charset="-128"/>
              </a:rPr>
              <a:t>(iv) any combination of the above.</a:t>
            </a:r>
          </a:p>
          <a:p>
            <a:r>
              <a:rPr lang="en-GB" sz="1200" b="1" kern="1200">
                <a:solidFill>
                  <a:schemeClr val="tx1"/>
                </a:solidFill>
                <a:effectLst/>
                <a:latin typeface="Arial" charset="0"/>
                <a:ea typeface="ＭＳ Ｐゴシック" charset="-128"/>
                <a:cs typeface="ＭＳ Ｐゴシック" charset="-128"/>
              </a:rPr>
              <a:t>NOTE: </a:t>
            </a:r>
            <a:r>
              <a:rPr lang="en-GB" sz="1200" kern="1200">
                <a:solidFill>
                  <a:schemeClr val="tx1"/>
                </a:solidFill>
                <a:effectLst/>
                <a:latin typeface="Arial" charset="0"/>
                <a:ea typeface="ＭＳ Ｐゴシック" charset="-128"/>
                <a:cs typeface="ＭＳ Ｐゴシック" charset="-128"/>
              </a:rPr>
              <a:t>Examples are areas where the floor is likely to be penetrated and areas used by forklift trucks.</a:t>
            </a:r>
          </a:p>
          <a:p>
            <a:r>
              <a:rPr lang="en-GB" sz="1200" b="1" kern="1200">
                <a:solidFill>
                  <a:schemeClr val="tx1"/>
                </a:solidFill>
                <a:effectLst/>
                <a:latin typeface="Arial" charset="0"/>
                <a:ea typeface="ＭＳ Ｐゴシック" charset="-128"/>
                <a:cs typeface="ＭＳ Ｐゴシック" charset="-128"/>
              </a:rPr>
              <a:t>522.6.4 </a:t>
            </a:r>
            <a:r>
              <a:rPr lang="en-GB" sz="1200" kern="1200">
                <a:solidFill>
                  <a:schemeClr val="tx1"/>
                </a:solidFill>
                <a:effectLst/>
                <a:latin typeface="Arial" charset="0"/>
                <a:ea typeface="ＭＳ Ｐゴシック" charset="-128"/>
                <a:cs typeface="ＭＳ Ｐゴシック" charset="-128"/>
              </a:rPr>
              <a:t>The degree of protection of electrical equipment shall be maintained after installation of the cables and conductors.</a:t>
            </a:r>
          </a:p>
          <a:p>
            <a:r>
              <a:rPr lang="en-GB" sz="1200" b="1" kern="1200">
                <a:solidFill>
                  <a:schemeClr val="tx1"/>
                </a:solidFill>
                <a:effectLst/>
                <a:latin typeface="Arial" charset="0"/>
                <a:ea typeface="ＭＳ Ｐゴシック" charset="-128"/>
                <a:cs typeface="ＭＳ Ｐゴシック" charset="-128"/>
              </a:rPr>
              <a:t>522.6.201 </a:t>
            </a:r>
            <a:r>
              <a:rPr lang="en-GB" sz="1200" kern="1200">
                <a:solidFill>
                  <a:schemeClr val="tx1"/>
                </a:solidFill>
                <a:effectLst/>
                <a:latin typeface="Arial" charset="0"/>
                <a:ea typeface="ＭＳ Ｐゴシック" charset="-128"/>
                <a:cs typeface="ＭＳ Ｐゴシック" charset="-128"/>
              </a:rPr>
              <a:t>A cable installed under a floor or above a ceiling shall be run in such a position that it is not liable to be damaged by contact with the floor or ceiling or their fixings.</a:t>
            </a:r>
          </a:p>
          <a:p>
            <a:r>
              <a:rPr lang="en-GB" sz="1200" kern="1200">
                <a:solidFill>
                  <a:schemeClr val="tx1"/>
                </a:solidFill>
                <a:effectLst/>
                <a:latin typeface="Arial" charset="0"/>
                <a:ea typeface="ＭＳ Ｐゴシック" charset="-128"/>
                <a:cs typeface="ＭＳ Ｐゴシック" charset="-128"/>
              </a:rPr>
              <a:t>A cable passing through a joist within a floor or ceiling construction or through a ceiling support (e.g. under floorboards), shall:</a:t>
            </a:r>
          </a:p>
          <a:p>
            <a:r>
              <a:rPr lang="en-GB" sz="1200" kern="1200">
                <a:solidFill>
                  <a:schemeClr val="tx1"/>
                </a:solidFill>
                <a:effectLst/>
                <a:latin typeface="Arial" charset="0"/>
                <a:ea typeface="ＭＳ Ｐゴシック" charset="-128"/>
                <a:cs typeface="ＭＳ Ｐゴシック" charset="-128"/>
              </a:rPr>
              <a:t>(</a:t>
            </a:r>
            <a:r>
              <a:rPr lang="en-GB" sz="1200" kern="1200" err="1">
                <a:solidFill>
                  <a:schemeClr val="tx1"/>
                </a:solidFill>
                <a:effectLst/>
                <a:latin typeface="Arial" charset="0"/>
                <a:ea typeface="ＭＳ Ｐゴシック" charset="-128"/>
                <a:cs typeface="ＭＳ Ｐゴシック" charset="-128"/>
              </a:rPr>
              <a:t>i</a:t>
            </a:r>
            <a:r>
              <a:rPr lang="en-GB" sz="1200" kern="1200">
                <a:solidFill>
                  <a:schemeClr val="tx1"/>
                </a:solidFill>
                <a:effectLst/>
                <a:latin typeface="Arial" charset="0"/>
                <a:ea typeface="ＭＳ Ｐゴシック" charset="-128"/>
                <a:cs typeface="ＭＳ Ｐゴシック" charset="-128"/>
              </a:rPr>
              <a:t>) be installed at least 50 mm measured vertically from the top, or bottom as appropriate, of the joist or batten, or</a:t>
            </a:r>
          </a:p>
          <a:p>
            <a:r>
              <a:rPr lang="en-GB" sz="1200" kern="1200">
                <a:solidFill>
                  <a:schemeClr val="tx1"/>
                </a:solidFill>
                <a:effectLst/>
                <a:latin typeface="Arial" charset="0"/>
                <a:ea typeface="ＭＳ Ｐゴシック" charset="-128"/>
                <a:cs typeface="ＭＳ Ｐゴシック" charset="-128"/>
              </a:rPr>
              <a:t>(ii) comply with Regulation 522.6.204.</a:t>
            </a:r>
          </a:p>
          <a:p>
            <a:r>
              <a:rPr lang="en-GB" sz="1200" b="1" kern="1200">
                <a:solidFill>
                  <a:schemeClr val="tx1"/>
                </a:solidFill>
                <a:effectLst/>
                <a:latin typeface="Arial" charset="0"/>
                <a:ea typeface="ＭＳ Ｐゴシック" charset="-128"/>
                <a:cs typeface="ＭＳ Ｐゴシック" charset="-128"/>
              </a:rPr>
              <a:t>522.6.202 </a:t>
            </a:r>
            <a:r>
              <a:rPr lang="en-GB" sz="1200" kern="1200">
                <a:solidFill>
                  <a:schemeClr val="tx1"/>
                </a:solidFill>
                <a:effectLst/>
                <a:latin typeface="Arial" charset="0"/>
                <a:ea typeface="ＭＳ Ｐゴシック" charset="-128"/>
                <a:cs typeface="ＭＳ Ｐゴシック" charset="-128"/>
              </a:rPr>
              <a:t>A cable installed in a wall or partition at a depth of less than 50 mm from a surface of the wall or partition shall:</a:t>
            </a:r>
          </a:p>
          <a:p>
            <a:r>
              <a:rPr lang="en-GB" sz="1200" kern="1200">
                <a:solidFill>
                  <a:schemeClr val="tx1"/>
                </a:solidFill>
                <a:effectLst/>
                <a:latin typeface="Arial" charset="0"/>
                <a:ea typeface="ＭＳ Ｐゴシック" charset="-128"/>
                <a:cs typeface="ＭＳ Ｐゴシック" charset="-128"/>
              </a:rPr>
              <a:t>(</a:t>
            </a:r>
            <a:r>
              <a:rPr lang="en-GB" sz="1200" kern="1200" err="1">
                <a:solidFill>
                  <a:schemeClr val="tx1"/>
                </a:solidFill>
                <a:effectLst/>
                <a:latin typeface="Arial" charset="0"/>
                <a:ea typeface="ＭＳ Ｐゴシック" charset="-128"/>
                <a:cs typeface="ＭＳ Ｐゴシック" charset="-128"/>
              </a:rPr>
              <a:t>i</a:t>
            </a:r>
            <a:r>
              <a:rPr lang="en-GB" sz="1200" kern="1200">
                <a:solidFill>
                  <a:schemeClr val="tx1"/>
                </a:solidFill>
                <a:effectLst/>
                <a:latin typeface="Arial" charset="0"/>
                <a:ea typeface="ＭＳ Ｐゴシック" charset="-128"/>
                <a:cs typeface="ＭＳ Ｐゴシック" charset="-128"/>
              </a:rPr>
              <a:t>) be installed in a zone within 150 mm from the top of the wall or partition or within 150 mm of an angle formed by two adjoining walls or partitions. Where the cable is connected to a point, accessory or switchgear on any surface of the wall or partition, the cable may be installed in a zone either horizontally or vertically, to the point, accessory or switchgear. Where the location of the accessory, point or switchgear can be determined from the reverse side, a zone formed on one side of a wall of 100 mm thickness or less or partition of 100 mm thickness or less extends to the reverse side, or</a:t>
            </a:r>
          </a:p>
          <a:p>
            <a:r>
              <a:rPr lang="en-GB" sz="1200" kern="1200">
                <a:solidFill>
                  <a:schemeClr val="tx1"/>
                </a:solidFill>
                <a:effectLst/>
                <a:latin typeface="Arial" charset="0"/>
                <a:ea typeface="ＭＳ Ｐゴシック" charset="-128"/>
                <a:cs typeface="ＭＳ Ｐゴシック" charset="-128"/>
              </a:rPr>
              <a:t>(ii) comply with Regulation 522.6.204.</a:t>
            </a:r>
          </a:p>
          <a:p>
            <a:r>
              <a:rPr lang="en-GB" sz="1200" kern="1200">
                <a:solidFill>
                  <a:schemeClr val="tx1"/>
                </a:solidFill>
                <a:effectLst/>
                <a:latin typeface="Arial" charset="0"/>
                <a:ea typeface="ＭＳ Ｐゴシック" charset="-128"/>
                <a:cs typeface="ＭＳ Ｐゴシック" charset="-128"/>
              </a:rPr>
              <a:t>Where indent (</a:t>
            </a:r>
            <a:r>
              <a:rPr lang="en-GB" sz="1200" kern="1200" err="1">
                <a:solidFill>
                  <a:schemeClr val="tx1"/>
                </a:solidFill>
                <a:effectLst/>
                <a:latin typeface="Arial" charset="0"/>
                <a:ea typeface="ＭＳ Ｐゴシック" charset="-128"/>
                <a:cs typeface="ＭＳ Ｐゴシック" charset="-128"/>
              </a:rPr>
              <a:t>i</a:t>
            </a:r>
            <a:r>
              <a:rPr lang="en-GB" sz="1200" kern="1200">
                <a:solidFill>
                  <a:schemeClr val="tx1"/>
                </a:solidFill>
                <a:effectLst/>
                <a:latin typeface="Arial" charset="0"/>
                <a:ea typeface="ＭＳ Ｐゴシック" charset="-128"/>
                <a:cs typeface="ＭＳ Ｐゴシック" charset="-128"/>
              </a:rPr>
              <a:t>) but not indent (ii) applies, the cable shall be provided with additional protection by means of an RCD having the characteristics specified in Regulation 415.1.1.</a:t>
            </a:r>
          </a:p>
          <a:p>
            <a:r>
              <a:rPr lang="en-GB" sz="1200" kern="1200">
                <a:solidFill>
                  <a:schemeClr val="tx1"/>
                </a:solidFill>
                <a:effectLst/>
                <a:latin typeface="Arial" charset="0"/>
                <a:ea typeface="ＭＳ Ｐゴシック" charset="-128"/>
                <a:cs typeface="ＭＳ Ｐゴシック" charset="-128"/>
              </a:rPr>
              <a:t>140</a:t>
            </a:r>
          </a:p>
          <a:p>
            <a:r>
              <a:rPr lang="en-GB" sz="1200" b="1" kern="1200">
                <a:solidFill>
                  <a:schemeClr val="tx1"/>
                </a:solidFill>
                <a:effectLst/>
                <a:latin typeface="Arial" charset="0"/>
                <a:ea typeface="ＭＳ Ｐゴシック" charset="-128"/>
                <a:cs typeface="ＭＳ Ｐゴシック" charset="-128"/>
              </a:rPr>
              <a:t>522.6.203 </a:t>
            </a:r>
            <a:r>
              <a:rPr lang="en-GB" sz="1200" kern="1200">
                <a:solidFill>
                  <a:schemeClr val="tx1"/>
                </a:solidFill>
                <a:effectLst/>
                <a:latin typeface="Arial" charset="0"/>
                <a:ea typeface="ＭＳ Ｐゴシック" charset="-128"/>
                <a:cs typeface="ＭＳ Ｐゴシック" charset="-128"/>
              </a:rPr>
              <a:t>Irrespective of its buried depth, a cable concealed in a wall or partition, the internal construction of which includes metallic parts, other than metallic fixings such as nails, screws and the like, shall:</a:t>
            </a:r>
          </a:p>
          <a:p>
            <a:r>
              <a:rPr lang="en-GB" sz="1200" kern="1200">
                <a:solidFill>
                  <a:schemeClr val="tx1"/>
                </a:solidFill>
                <a:effectLst/>
                <a:latin typeface="Arial" charset="0"/>
                <a:ea typeface="ＭＳ Ｐゴシック" charset="-128"/>
                <a:cs typeface="ＭＳ Ｐゴシック" charset="-128"/>
              </a:rPr>
              <a:t>(</a:t>
            </a:r>
            <a:r>
              <a:rPr lang="en-GB" sz="1200" kern="1200" err="1">
                <a:solidFill>
                  <a:schemeClr val="tx1"/>
                </a:solidFill>
                <a:effectLst/>
                <a:latin typeface="Arial" charset="0"/>
                <a:ea typeface="ＭＳ Ｐゴシック" charset="-128"/>
                <a:cs typeface="ＭＳ Ｐゴシック" charset="-128"/>
              </a:rPr>
              <a:t>i</a:t>
            </a:r>
            <a:r>
              <a:rPr lang="en-GB" sz="1200" kern="1200">
                <a:solidFill>
                  <a:schemeClr val="tx1"/>
                </a:solidFill>
                <a:effectLst/>
                <a:latin typeface="Arial" charset="0"/>
                <a:ea typeface="ＭＳ Ｐゴシック" charset="-128"/>
                <a:cs typeface="ＭＳ Ｐゴシック" charset="-128"/>
              </a:rPr>
              <a:t>) be provided with additional protection by means of an RCD having the characteristics specified in Regulation 415.1.1, or</a:t>
            </a:r>
          </a:p>
          <a:p>
            <a:r>
              <a:rPr lang="en-GB" sz="1200" kern="1200">
                <a:solidFill>
                  <a:schemeClr val="tx1"/>
                </a:solidFill>
                <a:effectLst/>
                <a:latin typeface="Arial" charset="0"/>
                <a:ea typeface="ＭＳ Ｐゴシック" charset="-128"/>
                <a:cs typeface="ＭＳ Ｐゴシック" charset="-128"/>
              </a:rPr>
              <a:t>(ii) comply with Regulation 522.6.204.</a:t>
            </a:r>
          </a:p>
          <a:p>
            <a:r>
              <a:rPr lang="en-GB" sz="1200" kern="1200">
                <a:solidFill>
                  <a:schemeClr val="tx1"/>
                </a:solidFill>
                <a:effectLst/>
                <a:latin typeface="Arial" charset="0"/>
                <a:ea typeface="ＭＳ Ｐゴシック" charset="-128"/>
                <a:cs typeface="ＭＳ Ｐゴシック" charset="-128"/>
              </a:rPr>
              <a:t>For a cable installed at a depth of less than 50 mm from the surface of a wall or partition the requirements of Regulation 522.6.202(</a:t>
            </a:r>
            <a:r>
              <a:rPr lang="en-GB" sz="1200" kern="1200" err="1">
                <a:solidFill>
                  <a:schemeClr val="tx1"/>
                </a:solidFill>
                <a:effectLst/>
                <a:latin typeface="Arial" charset="0"/>
                <a:ea typeface="ＭＳ Ｐゴシック" charset="-128"/>
                <a:cs typeface="ＭＳ Ｐゴシック" charset="-128"/>
              </a:rPr>
              <a:t>i</a:t>
            </a:r>
            <a:r>
              <a:rPr lang="en-GB" sz="1200" kern="1200">
                <a:solidFill>
                  <a:schemeClr val="tx1"/>
                </a:solidFill>
                <a:effectLst/>
                <a:latin typeface="Arial" charset="0"/>
                <a:ea typeface="ＭＳ Ｐゴシック" charset="-128"/>
                <a:cs typeface="ＭＳ Ｐゴシック" charset="-128"/>
              </a:rPr>
              <a:t>) shall also apply.</a:t>
            </a:r>
          </a:p>
          <a:p>
            <a:r>
              <a:rPr lang="en-GB" sz="1200" b="1" kern="1200">
                <a:solidFill>
                  <a:schemeClr val="tx1"/>
                </a:solidFill>
                <a:effectLst/>
                <a:latin typeface="Arial" charset="0"/>
                <a:ea typeface="ＭＳ Ｐゴシック" charset="-128"/>
                <a:cs typeface="ＭＳ Ｐゴシック" charset="-128"/>
              </a:rPr>
              <a:t>522.6.204 </a:t>
            </a:r>
            <a:r>
              <a:rPr lang="en-GB" sz="1200" kern="1200">
                <a:solidFill>
                  <a:schemeClr val="tx1"/>
                </a:solidFill>
                <a:effectLst/>
                <a:latin typeface="Arial" charset="0"/>
                <a:ea typeface="ＭＳ Ｐゴシック" charset="-128"/>
                <a:cs typeface="ＭＳ Ｐゴシック" charset="-128"/>
              </a:rPr>
              <a:t>For the purposes of Regulation 522.6.201(ii), Regulation 522.6.202(ii) and Regulation 522.6.203(ii), a cable shall:</a:t>
            </a:r>
          </a:p>
          <a:p>
            <a:r>
              <a:rPr lang="en-GB" sz="1200" kern="1200">
                <a:solidFill>
                  <a:schemeClr val="tx1"/>
                </a:solidFill>
                <a:effectLst/>
                <a:latin typeface="Arial" charset="0"/>
                <a:ea typeface="ＭＳ Ｐゴシック" charset="-128"/>
                <a:cs typeface="ＭＳ Ｐゴシック" charset="-128"/>
              </a:rPr>
              <a:t>(</a:t>
            </a:r>
            <a:r>
              <a:rPr lang="en-GB" sz="1200" kern="1200" err="1">
                <a:solidFill>
                  <a:schemeClr val="tx1"/>
                </a:solidFill>
                <a:effectLst/>
                <a:latin typeface="Arial" charset="0"/>
                <a:ea typeface="ＭＳ Ｐゴシック" charset="-128"/>
                <a:cs typeface="ＭＳ Ｐゴシック" charset="-128"/>
              </a:rPr>
              <a:t>i</a:t>
            </a:r>
            <a:r>
              <a:rPr lang="en-GB" sz="1200" kern="1200">
                <a:solidFill>
                  <a:schemeClr val="tx1"/>
                </a:solidFill>
                <a:effectLst/>
                <a:latin typeface="Arial" charset="0"/>
                <a:ea typeface="ＭＳ Ｐゴシック" charset="-128"/>
                <a:cs typeface="ＭＳ Ｐゴシック" charset="-128"/>
              </a:rPr>
              <a:t>) incorporate an earthed metallic covering which complies with the requirements of these Regulations for a protective conductor of the circuit concerned, the cable complying with BS 5467, BS 6724, BS 7846, BS 8436 or BS EN 60702-1, or</a:t>
            </a:r>
          </a:p>
          <a:p>
            <a:r>
              <a:rPr lang="en-GB" sz="1200" kern="1200">
                <a:solidFill>
                  <a:schemeClr val="tx1"/>
                </a:solidFill>
                <a:effectLst/>
                <a:latin typeface="Arial" charset="0"/>
                <a:ea typeface="ＭＳ Ｐゴシック" charset="-128"/>
                <a:cs typeface="ＭＳ Ｐゴシック" charset="-128"/>
              </a:rPr>
              <a:t>(ii) be installed in earthed conduit complying with BS EN 61386-21 and satisfying the requirements of these Regulations for a protective conductor, or</a:t>
            </a:r>
          </a:p>
          <a:p>
            <a:r>
              <a:rPr lang="en-GB" sz="1200" kern="1200">
                <a:solidFill>
                  <a:schemeClr val="tx1"/>
                </a:solidFill>
                <a:effectLst/>
                <a:latin typeface="Arial" charset="0"/>
                <a:ea typeface="ＭＳ Ｐゴシック" charset="-128"/>
                <a:cs typeface="ＭＳ Ｐゴシック" charset="-128"/>
              </a:rPr>
              <a:t>(iii) be enclosed in earthed trunking or ducting complying with BS EN 50085-2-1 and satisfying the requirements of these Regulations for a protective conductor, or</a:t>
            </a:r>
          </a:p>
          <a:p>
            <a:r>
              <a:rPr lang="en-GB" sz="1200" kern="1200">
                <a:solidFill>
                  <a:schemeClr val="tx1"/>
                </a:solidFill>
                <a:effectLst/>
                <a:latin typeface="Arial" charset="0"/>
                <a:ea typeface="ＭＳ Ｐゴシック" charset="-128"/>
                <a:cs typeface="ＭＳ Ｐゴシック" charset="-128"/>
              </a:rPr>
              <a:t>(iv) be provided with mechanical protection against damage sufficient to prevent penetration of the cable by nails, screws and the like, or</a:t>
            </a:r>
          </a:p>
          <a:p>
            <a:r>
              <a:rPr lang="en-GB" sz="1200" kern="1200">
                <a:solidFill>
                  <a:schemeClr val="tx1"/>
                </a:solidFill>
                <a:effectLst/>
                <a:latin typeface="Arial" charset="0"/>
                <a:ea typeface="ＭＳ Ｐゴシック" charset="-128"/>
                <a:cs typeface="ＭＳ Ｐゴシック" charset="-128"/>
              </a:rPr>
              <a:t>(v) form part of a SELV or PELV circuit meeting the requirements of Regulation 414.4.</a:t>
            </a:r>
          </a:p>
          <a:p>
            <a:r>
              <a:rPr lang="en-GB" sz="1200" b="1" kern="1200">
                <a:solidFill>
                  <a:schemeClr val="tx1"/>
                </a:solidFill>
                <a:effectLst/>
                <a:latin typeface="Arial" charset="0"/>
                <a:ea typeface="ＭＳ Ｐゴシック" charset="-128"/>
                <a:cs typeface="ＭＳ Ｐゴシック" charset="-128"/>
              </a:rPr>
              <a:t> </a:t>
            </a:r>
            <a:endParaRPr lang="en-GB" sz="1200" kern="1200">
              <a:solidFill>
                <a:schemeClr val="tx1"/>
              </a:solidFill>
              <a:effectLst/>
              <a:latin typeface="Arial" charset="0"/>
              <a:ea typeface="ＭＳ Ｐゴシック" charset="-128"/>
              <a:cs typeface="ＭＳ Ｐゴシック" charset="-128"/>
            </a:endParaRPr>
          </a:p>
          <a:p>
            <a:r>
              <a:rPr lang="en-GB" sz="1200" b="1" kern="1200">
                <a:solidFill>
                  <a:schemeClr val="tx1"/>
                </a:solidFill>
                <a:effectLst/>
                <a:latin typeface="Arial" charset="0"/>
                <a:ea typeface="ＭＳ Ｐゴシック" charset="-128"/>
                <a:cs typeface="ＭＳ Ｐゴシック" charset="-128"/>
              </a:rPr>
              <a:t>522.7 Vibration (AH)</a:t>
            </a:r>
            <a:endParaRPr lang="en-GB" sz="1200" kern="1200">
              <a:solidFill>
                <a:schemeClr val="tx1"/>
              </a:solidFill>
              <a:effectLst/>
              <a:latin typeface="Arial" charset="0"/>
              <a:ea typeface="ＭＳ Ｐゴシック" charset="-128"/>
              <a:cs typeface="ＭＳ Ｐゴシック" charset="-128"/>
            </a:endParaRPr>
          </a:p>
          <a:p>
            <a:r>
              <a:rPr lang="en-GB" sz="1200" b="1" kern="1200">
                <a:solidFill>
                  <a:schemeClr val="tx1"/>
                </a:solidFill>
                <a:effectLst/>
                <a:latin typeface="Arial" charset="0"/>
                <a:ea typeface="ＭＳ Ｐゴシック" charset="-128"/>
                <a:cs typeface="ＭＳ Ｐゴシック" charset="-128"/>
              </a:rPr>
              <a:t> </a:t>
            </a:r>
            <a:endParaRPr lang="en-GB" sz="1200" kern="1200">
              <a:solidFill>
                <a:schemeClr val="tx1"/>
              </a:solidFill>
              <a:effectLst/>
              <a:latin typeface="Arial" charset="0"/>
              <a:ea typeface="ＭＳ Ｐゴシック" charset="-128"/>
              <a:cs typeface="ＭＳ Ｐゴシック" charset="-128"/>
            </a:endParaRPr>
          </a:p>
          <a:p>
            <a:r>
              <a:rPr lang="en-GB" sz="1200" b="1" kern="1200">
                <a:solidFill>
                  <a:schemeClr val="tx1"/>
                </a:solidFill>
                <a:effectLst/>
                <a:latin typeface="Arial" charset="0"/>
                <a:ea typeface="ＭＳ Ｐゴシック" charset="-128"/>
                <a:cs typeface="ＭＳ Ｐゴシック" charset="-128"/>
              </a:rPr>
              <a:t>522.7.1 </a:t>
            </a:r>
            <a:r>
              <a:rPr lang="en-GB" sz="1200" kern="1200">
                <a:solidFill>
                  <a:schemeClr val="tx1"/>
                </a:solidFill>
                <a:effectLst/>
                <a:latin typeface="Arial" charset="0"/>
                <a:ea typeface="ＭＳ Ｐゴシック" charset="-128"/>
                <a:cs typeface="ＭＳ Ｐゴシック" charset="-128"/>
              </a:rPr>
              <a:t>A wiring system supported by or fixed to a structure or equipment subject to vibration of medium severity (AH2) or high severity (AH3) shall be suitable for such conditions, particularly where cables and cable connections are concerned.</a:t>
            </a:r>
          </a:p>
          <a:p>
            <a:r>
              <a:rPr lang="en-GB" sz="1200" b="1" kern="1200">
                <a:solidFill>
                  <a:schemeClr val="tx1"/>
                </a:solidFill>
                <a:effectLst/>
                <a:latin typeface="Arial" charset="0"/>
                <a:ea typeface="ＭＳ Ｐゴシック" charset="-128"/>
                <a:cs typeface="ＭＳ Ｐゴシック" charset="-128"/>
              </a:rPr>
              <a:t>522.7.2 </a:t>
            </a:r>
            <a:r>
              <a:rPr lang="en-GB" sz="1200" kern="1200">
                <a:solidFill>
                  <a:schemeClr val="tx1"/>
                </a:solidFill>
                <a:effectLst/>
                <a:latin typeface="Arial" charset="0"/>
                <a:ea typeface="ＭＳ Ｐゴシック" charset="-128"/>
                <a:cs typeface="ＭＳ Ｐゴシック" charset="-128"/>
              </a:rPr>
              <a:t>For the fixed installation of suspended current-using equipment, e.g. luminaires, connection shall be made by cable with flexible cores. Where no vibration or movement can be expected, cable with non-flexible cores may be used.</a:t>
            </a:r>
          </a:p>
          <a:p>
            <a:r>
              <a:rPr lang="en-GB" sz="1200" b="1" kern="1200">
                <a:solidFill>
                  <a:schemeClr val="tx1"/>
                </a:solidFill>
                <a:effectLst/>
                <a:latin typeface="Arial" charset="0"/>
                <a:ea typeface="ＭＳ Ｐゴシック" charset="-128"/>
                <a:cs typeface="ＭＳ Ｐゴシック" charset="-128"/>
              </a:rPr>
              <a:t> </a:t>
            </a:r>
            <a:endParaRPr lang="en-GB" sz="1200" kern="1200">
              <a:solidFill>
                <a:schemeClr val="tx1"/>
              </a:solidFill>
              <a:effectLst/>
              <a:latin typeface="Arial" charset="0"/>
              <a:ea typeface="ＭＳ Ｐゴシック" charset="-128"/>
              <a:cs typeface="ＭＳ Ｐゴシック" charset="-128"/>
            </a:endParaRPr>
          </a:p>
          <a:p>
            <a:r>
              <a:rPr lang="en-GB" sz="1200" b="1" kern="1200">
                <a:solidFill>
                  <a:schemeClr val="tx1"/>
                </a:solidFill>
                <a:effectLst/>
                <a:latin typeface="Arial" charset="0"/>
                <a:ea typeface="ＭＳ Ｐゴシック" charset="-128"/>
                <a:cs typeface="ＭＳ Ｐゴシック" charset="-128"/>
              </a:rPr>
              <a:t>522.8 Other mechanical stresses (AJ)</a:t>
            </a:r>
            <a:endParaRPr lang="en-GB" sz="1200" kern="1200">
              <a:solidFill>
                <a:schemeClr val="tx1"/>
              </a:solidFill>
              <a:effectLst/>
              <a:latin typeface="Arial" charset="0"/>
              <a:ea typeface="ＭＳ Ｐゴシック" charset="-128"/>
              <a:cs typeface="ＭＳ Ｐゴシック" charset="-128"/>
            </a:endParaRPr>
          </a:p>
          <a:p>
            <a:r>
              <a:rPr lang="en-GB" sz="1200" b="1" kern="1200">
                <a:solidFill>
                  <a:schemeClr val="tx1"/>
                </a:solidFill>
                <a:effectLst/>
                <a:latin typeface="Arial" charset="0"/>
                <a:ea typeface="ＭＳ Ｐゴシック" charset="-128"/>
                <a:cs typeface="ＭＳ Ｐゴシック" charset="-128"/>
              </a:rPr>
              <a:t> </a:t>
            </a:r>
            <a:endParaRPr lang="en-GB" sz="1200" kern="1200">
              <a:solidFill>
                <a:schemeClr val="tx1"/>
              </a:solidFill>
              <a:effectLst/>
              <a:latin typeface="Arial" charset="0"/>
              <a:ea typeface="ＭＳ Ｐゴシック" charset="-128"/>
              <a:cs typeface="ＭＳ Ｐゴシック" charset="-128"/>
            </a:endParaRPr>
          </a:p>
          <a:p>
            <a:r>
              <a:rPr lang="en-GB" sz="1200" b="1" kern="1200">
                <a:solidFill>
                  <a:schemeClr val="tx1"/>
                </a:solidFill>
                <a:effectLst/>
                <a:latin typeface="Arial" charset="0"/>
                <a:ea typeface="ＭＳ Ｐゴシック" charset="-128"/>
                <a:cs typeface="ＭＳ Ｐゴシック" charset="-128"/>
              </a:rPr>
              <a:t>522.8.1 </a:t>
            </a:r>
            <a:r>
              <a:rPr lang="en-GB" sz="1200" kern="1200">
                <a:solidFill>
                  <a:schemeClr val="tx1"/>
                </a:solidFill>
                <a:effectLst/>
                <a:latin typeface="Arial" charset="0"/>
                <a:ea typeface="ＭＳ Ｐゴシック" charset="-128"/>
                <a:cs typeface="ＭＳ Ｐゴシック" charset="-128"/>
              </a:rPr>
              <a:t>A wiring system shall be selected and erected to avoid during installation, use or maintenance, damage to the sheath or insulation of cables and their terminations. The use of any lubricants that can have a detrimental effect on the cable or wiring system are not permitted.</a:t>
            </a:r>
          </a:p>
          <a:p>
            <a:r>
              <a:rPr lang="en-GB" sz="1200" b="1" kern="1200">
                <a:solidFill>
                  <a:schemeClr val="tx1"/>
                </a:solidFill>
                <a:effectLst/>
                <a:latin typeface="Arial" charset="0"/>
                <a:ea typeface="ＭＳ Ｐゴシック" charset="-128"/>
                <a:cs typeface="ＭＳ Ｐゴシック" charset="-128"/>
              </a:rPr>
              <a:t>522.8.2 </a:t>
            </a:r>
            <a:r>
              <a:rPr lang="en-GB" sz="1200" kern="1200">
                <a:solidFill>
                  <a:schemeClr val="tx1"/>
                </a:solidFill>
                <a:effectLst/>
                <a:latin typeface="Arial" charset="0"/>
                <a:ea typeface="ＭＳ Ｐゴシック" charset="-128"/>
                <a:cs typeface="ＭＳ Ｐゴシック" charset="-128"/>
              </a:rPr>
              <a:t>Where buried in the structure, a conduit system or cable ducting system, other than a pre-wired conduit assembly specifically designed for the installation, shall be completely erected between access points before any cable is drawn in.</a:t>
            </a:r>
          </a:p>
          <a:p>
            <a:r>
              <a:rPr lang="en-GB" sz="1200" b="1" kern="1200">
                <a:solidFill>
                  <a:schemeClr val="tx1"/>
                </a:solidFill>
                <a:effectLst/>
                <a:latin typeface="Arial" charset="0"/>
                <a:ea typeface="ＭＳ Ｐゴシック" charset="-128"/>
                <a:cs typeface="ＭＳ Ｐゴシック" charset="-128"/>
              </a:rPr>
              <a:t>522.8.3 </a:t>
            </a:r>
            <a:r>
              <a:rPr lang="en-GB" sz="1200" kern="1200">
                <a:solidFill>
                  <a:schemeClr val="tx1"/>
                </a:solidFill>
                <a:effectLst/>
                <a:latin typeface="Arial" charset="0"/>
                <a:ea typeface="ＭＳ Ｐゴシック" charset="-128"/>
                <a:cs typeface="ＭＳ Ｐゴシック" charset="-128"/>
              </a:rPr>
              <a:t>The radius of every bend in a wiring system shall be such that conductors or cables do not suffer damage and terminations are not stressed.</a:t>
            </a:r>
          </a:p>
          <a:p>
            <a:r>
              <a:rPr lang="en-GB" sz="1200" b="1" kern="1200">
                <a:solidFill>
                  <a:schemeClr val="tx1"/>
                </a:solidFill>
                <a:effectLst/>
                <a:latin typeface="Arial" charset="0"/>
                <a:ea typeface="ＭＳ Ｐゴシック" charset="-128"/>
                <a:cs typeface="ＭＳ Ｐゴシック" charset="-128"/>
              </a:rPr>
              <a:t>522.8.4 </a:t>
            </a:r>
            <a:r>
              <a:rPr lang="en-GB" sz="1200" kern="1200">
                <a:solidFill>
                  <a:schemeClr val="tx1"/>
                </a:solidFill>
                <a:effectLst/>
                <a:latin typeface="Arial" charset="0"/>
                <a:ea typeface="ＭＳ Ｐゴシック" charset="-128"/>
                <a:cs typeface="ＭＳ Ｐゴシック" charset="-128"/>
              </a:rPr>
              <a:t>Where conductors or cables are not supported continuously due to the method of installation, they shall be supported by suitable means at appropriate intervals in such a manner that the conductors or cables do not suffer damage by their own weight.</a:t>
            </a:r>
          </a:p>
          <a:p>
            <a:r>
              <a:rPr lang="en-GB" sz="1200" b="1" kern="1200">
                <a:solidFill>
                  <a:schemeClr val="tx1"/>
                </a:solidFill>
                <a:effectLst/>
                <a:latin typeface="Arial" charset="0"/>
                <a:ea typeface="ＭＳ Ｐゴシック" charset="-128"/>
                <a:cs typeface="ＭＳ Ｐゴシック" charset="-128"/>
              </a:rPr>
              <a:t>522.8.5 </a:t>
            </a:r>
            <a:r>
              <a:rPr lang="en-GB" sz="1200" kern="1200">
                <a:solidFill>
                  <a:schemeClr val="tx1"/>
                </a:solidFill>
                <a:effectLst/>
                <a:latin typeface="Arial" charset="0"/>
                <a:ea typeface="ＭＳ Ｐゴシック" charset="-128"/>
                <a:cs typeface="ＭＳ Ｐゴシック" charset="-128"/>
              </a:rPr>
              <a:t>Every cable or conductor shall be supported in such a way that it is not exposed to undue mechanical strain and so that there is no appreciable mechanical strain on the terminations of the conductors, account being taken of mechanical strain imposed by the supported weight of the cable or conductor itself.</a:t>
            </a:r>
          </a:p>
          <a:p>
            <a:r>
              <a:rPr lang="en-GB" sz="1200" b="1" kern="1200">
                <a:solidFill>
                  <a:schemeClr val="tx1"/>
                </a:solidFill>
                <a:effectLst/>
                <a:latin typeface="Arial" charset="0"/>
                <a:ea typeface="ＭＳ Ｐゴシック" charset="-128"/>
                <a:cs typeface="ＭＳ Ｐゴシック" charset="-128"/>
              </a:rPr>
              <a:t>NOTE: </a:t>
            </a:r>
            <a:r>
              <a:rPr lang="en-GB" sz="1200" kern="1200">
                <a:solidFill>
                  <a:schemeClr val="tx1"/>
                </a:solidFill>
                <a:effectLst/>
                <a:latin typeface="Arial" charset="0"/>
                <a:ea typeface="ＭＳ Ｐゴシック" charset="-128"/>
                <a:cs typeface="ＭＳ Ｐゴシック" charset="-128"/>
              </a:rPr>
              <a:t>Consumer unit meter tails are included in the requirements of this regulation.</a:t>
            </a:r>
          </a:p>
          <a:p>
            <a:r>
              <a:rPr lang="en-GB" sz="1200" b="1" kern="1200">
                <a:solidFill>
                  <a:schemeClr val="tx1"/>
                </a:solidFill>
                <a:effectLst/>
                <a:latin typeface="Arial" charset="0"/>
                <a:ea typeface="ＭＳ Ｐゴシック" charset="-128"/>
                <a:cs typeface="ＭＳ Ｐゴシック" charset="-128"/>
              </a:rPr>
              <a:t>522.8.6 </a:t>
            </a:r>
            <a:r>
              <a:rPr lang="en-GB" sz="1200" kern="1200">
                <a:solidFill>
                  <a:schemeClr val="tx1"/>
                </a:solidFill>
                <a:effectLst/>
                <a:latin typeface="Arial" charset="0"/>
                <a:ea typeface="ＭＳ Ｐゴシック" charset="-128"/>
                <a:cs typeface="ＭＳ Ｐゴシック" charset="-128"/>
              </a:rPr>
              <a:t>A wiring system intended for the drawing in or out of conductors or cables shall have adequate means of access to allow this operation.</a:t>
            </a:r>
          </a:p>
          <a:p>
            <a:r>
              <a:rPr lang="en-GB" sz="1200" b="1" kern="1200">
                <a:solidFill>
                  <a:schemeClr val="tx1"/>
                </a:solidFill>
                <a:effectLst/>
                <a:latin typeface="Arial" charset="0"/>
                <a:ea typeface="ＭＳ Ｐゴシック" charset="-128"/>
                <a:cs typeface="ＭＳ Ｐゴシック" charset="-128"/>
              </a:rPr>
              <a:t>522.8.7 </a:t>
            </a:r>
            <a:r>
              <a:rPr lang="en-GB" sz="1200" kern="1200">
                <a:solidFill>
                  <a:schemeClr val="tx1"/>
                </a:solidFill>
                <a:effectLst/>
                <a:latin typeface="Arial" charset="0"/>
                <a:ea typeface="ＭＳ Ｐゴシック" charset="-128"/>
                <a:cs typeface="ＭＳ Ｐゴシック" charset="-128"/>
              </a:rPr>
              <a:t>A wiring system buried in a floor shall be sufficiently protected to prevent damage caused by the intended use of the floor.</a:t>
            </a:r>
          </a:p>
          <a:p>
            <a:r>
              <a:rPr lang="en-GB" sz="1200" b="1" i="1" kern="1200">
                <a:solidFill>
                  <a:schemeClr val="tx1"/>
                </a:solidFill>
                <a:effectLst/>
                <a:latin typeface="Arial" charset="0"/>
                <a:ea typeface="ＭＳ Ｐゴシック" charset="-128"/>
                <a:cs typeface="ＭＳ Ｐゴシック" charset="-128"/>
              </a:rPr>
              <a:t>522.8.8 </a:t>
            </a:r>
            <a:r>
              <a:rPr lang="en-GB" sz="1200" i="1" kern="1200">
                <a:solidFill>
                  <a:schemeClr val="tx1"/>
                </a:solidFill>
                <a:effectLst/>
                <a:latin typeface="Arial" charset="0"/>
                <a:ea typeface="ＭＳ Ｐゴシック" charset="-128"/>
                <a:cs typeface="ＭＳ Ｐゴシック" charset="-128"/>
              </a:rPr>
              <a:t>Not used</a:t>
            </a:r>
            <a:endParaRPr lang="en-GB" sz="1200" kern="1200">
              <a:solidFill>
                <a:schemeClr val="tx1"/>
              </a:solidFill>
              <a:effectLst/>
              <a:latin typeface="Arial" charset="0"/>
              <a:ea typeface="ＭＳ Ｐゴシック" charset="-128"/>
              <a:cs typeface="ＭＳ Ｐゴシック" charset="-128"/>
            </a:endParaRPr>
          </a:p>
          <a:p>
            <a:r>
              <a:rPr lang="en-GB" sz="1200" b="1" i="1" kern="1200">
                <a:solidFill>
                  <a:schemeClr val="tx1"/>
                </a:solidFill>
                <a:effectLst/>
                <a:latin typeface="Arial" charset="0"/>
                <a:ea typeface="ＭＳ Ｐゴシック" charset="-128"/>
                <a:cs typeface="ＭＳ Ｐゴシック" charset="-128"/>
              </a:rPr>
              <a:t>522.8.9 </a:t>
            </a:r>
            <a:r>
              <a:rPr lang="en-GB" sz="1200" i="1" kern="1200">
                <a:solidFill>
                  <a:schemeClr val="tx1"/>
                </a:solidFill>
                <a:effectLst/>
                <a:latin typeface="Arial" charset="0"/>
                <a:ea typeface="ＭＳ Ｐゴシック" charset="-128"/>
                <a:cs typeface="ＭＳ Ｐゴシック" charset="-128"/>
              </a:rPr>
              <a:t>Not used</a:t>
            </a:r>
            <a:endParaRPr lang="en-GB" sz="1200" kern="1200">
              <a:solidFill>
                <a:schemeClr val="tx1"/>
              </a:solidFill>
              <a:effectLst/>
              <a:latin typeface="Arial" charset="0"/>
              <a:ea typeface="ＭＳ Ｐゴシック" charset="-128"/>
              <a:cs typeface="ＭＳ Ｐゴシック" charset="-128"/>
            </a:endParaRPr>
          </a:p>
          <a:p>
            <a:r>
              <a:rPr lang="en-GB" sz="1200" kern="1200">
                <a:solidFill>
                  <a:schemeClr val="tx1"/>
                </a:solidFill>
                <a:effectLst/>
                <a:latin typeface="Arial" charset="0"/>
                <a:ea typeface="ＭＳ Ｐゴシック" charset="-128"/>
                <a:cs typeface="ＭＳ Ｐゴシック" charset="-128"/>
              </a:rPr>
              <a:t> </a:t>
            </a:r>
          </a:p>
          <a:p>
            <a:r>
              <a:rPr lang="en-GB" sz="1200" b="1" kern="1200">
                <a:solidFill>
                  <a:schemeClr val="tx1"/>
                </a:solidFill>
                <a:effectLst/>
                <a:latin typeface="Arial" charset="0"/>
                <a:ea typeface="ＭＳ Ｐゴシック" charset="-128"/>
                <a:cs typeface="ＭＳ Ｐゴシック" charset="-128"/>
              </a:rPr>
              <a:t>522.8.10 </a:t>
            </a:r>
            <a:r>
              <a:rPr lang="en-GB" sz="1200" kern="1200">
                <a:solidFill>
                  <a:schemeClr val="tx1"/>
                </a:solidFill>
                <a:effectLst/>
                <a:latin typeface="Arial" charset="0"/>
                <a:ea typeface="ＭＳ Ｐゴシック" charset="-128"/>
                <a:cs typeface="ＭＳ Ｐゴシック" charset="-128"/>
              </a:rPr>
              <a:t>Except where installed in a conduit or duct which provides equivalent protection against mechanical damage, a cable buried in the ground shall incorporate an earthed armour or metal sheath or both, suitable for use as a protective conductor. The location of buried cables shall be marked by cable covers or a suitable marker tape.</a:t>
            </a:r>
          </a:p>
          <a:p>
            <a:r>
              <a:rPr lang="en-GB" sz="1200" kern="1200">
                <a:solidFill>
                  <a:schemeClr val="tx1"/>
                </a:solidFill>
                <a:effectLst/>
                <a:latin typeface="Arial" charset="0"/>
                <a:ea typeface="ＭＳ Ｐゴシック" charset="-128"/>
                <a:cs typeface="ＭＳ Ｐゴシック" charset="-128"/>
              </a:rPr>
              <a:t>Buried conduits and ducts shall be suitably identified. Buried cables, conduits and ducts shall be at a sufficient depth to avoid being damaged by any reasonably foreseeable disturbance of the ground.</a:t>
            </a:r>
          </a:p>
          <a:p>
            <a:r>
              <a:rPr lang="en-GB" sz="1200" b="1" kern="1200">
                <a:solidFill>
                  <a:schemeClr val="tx1"/>
                </a:solidFill>
                <a:effectLst/>
                <a:latin typeface="Arial" charset="0"/>
                <a:ea typeface="ＭＳ Ｐゴシック" charset="-128"/>
                <a:cs typeface="ＭＳ Ｐゴシック" charset="-128"/>
              </a:rPr>
              <a:t>NOTE: </a:t>
            </a:r>
            <a:r>
              <a:rPr lang="en-GB" sz="1200" kern="1200">
                <a:solidFill>
                  <a:schemeClr val="tx1"/>
                </a:solidFill>
                <a:effectLst/>
                <a:latin typeface="Arial" charset="0"/>
                <a:ea typeface="ＭＳ Ｐゴシック" charset="-128"/>
                <a:cs typeface="ＭＳ Ｐゴシック" charset="-128"/>
              </a:rPr>
              <a:t>BS EN 61386-24 is the standard for underground conduits.</a:t>
            </a:r>
          </a:p>
          <a:p>
            <a:r>
              <a:rPr lang="en-GB" sz="1200" b="1" kern="1200">
                <a:solidFill>
                  <a:schemeClr val="tx1"/>
                </a:solidFill>
                <a:effectLst/>
                <a:latin typeface="Arial" charset="0"/>
                <a:ea typeface="ＭＳ Ｐゴシック" charset="-128"/>
                <a:cs typeface="ＭＳ Ｐゴシック" charset="-128"/>
              </a:rPr>
              <a:t>522.8.11 </a:t>
            </a:r>
            <a:r>
              <a:rPr lang="en-GB" sz="1200" kern="1200">
                <a:solidFill>
                  <a:schemeClr val="tx1"/>
                </a:solidFill>
                <a:effectLst/>
                <a:latin typeface="Arial" charset="0"/>
                <a:ea typeface="ＭＳ Ｐゴシック" charset="-128"/>
                <a:cs typeface="ＭＳ Ｐゴシック" charset="-128"/>
              </a:rPr>
              <a:t>Cable supports and enclosures shall not have sharp edges liable to damage the wiring system.</a:t>
            </a:r>
          </a:p>
          <a:p>
            <a:r>
              <a:rPr lang="en-GB" sz="1200" b="1" kern="1200">
                <a:solidFill>
                  <a:schemeClr val="tx1"/>
                </a:solidFill>
                <a:effectLst/>
                <a:latin typeface="Arial" charset="0"/>
                <a:ea typeface="ＭＳ Ｐゴシック" charset="-128"/>
                <a:cs typeface="ＭＳ Ｐゴシック" charset="-128"/>
              </a:rPr>
              <a:t>522.8.12 </a:t>
            </a:r>
            <a:r>
              <a:rPr lang="en-GB" sz="1200" kern="1200">
                <a:solidFill>
                  <a:schemeClr val="tx1"/>
                </a:solidFill>
                <a:effectLst/>
                <a:latin typeface="Arial" charset="0"/>
                <a:ea typeface="ＭＳ Ｐゴシック" charset="-128"/>
                <a:cs typeface="ＭＳ Ｐゴシック" charset="-128"/>
              </a:rPr>
              <a:t>A cable or conductors shall not be damaged by the means of fixing.</a:t>
            </a:r>
          </a:p>
          <a:p>
            <a:r>
              <a:rPr lang="en-GB" sz="1200" b="1" kern="1200">
                <a:solidFill>
                  <a:schemeClr val="tx1"/>
                </a:solidFill>
                <a:effectLst/>
                <a:latin typeface="Arial" charset="0"/>
                <a:ea typeface="ＭＳ Ｐゴシック" charset="-128"/>
                <a:cs typeface="ＭＳ Ｐゴシック" charset="-128"/>
              </a:rPr>
              <a:t>522.8.13 </a:t>
            </a:r>
            <a:r>
              <a:rPr lang="en-GB" sz="1200" kern="1200">
                <a:solidFill>
                  <a:schemeClr val="tx1"/>
                </a:solidFill>
                <a:effectLst/>
                <a:latin typeface="Arial" charset="0"/>
                <a:ea typeface="ＭＳ Ｐゴシック" charset="-128"/>
                <a:cs typeface="ＭＳ Ｐゴシック" charset="-128"/>
              </a:rPr>
              <a:t>Cables, busbars and other electrical conductors which pass across expansion joints shall be so selected or erected that anticipated movement does not cause damage to the electrical equipment.</a:t>
            </a:r>
          </a:p>
          <a:p>
            <a:r>
              <a:rPr lang="en-GB" sz="1200" b="1" kern="1200">
                <a:solidFill>
                  <a:schemeClr val="tx1"/>
                </a:solidFill>
                <a:effectLst/>
                <a:latin typeface="Arial" charset="0"/>
                <a:ea typeface="ＭＳ Ｐゴシック" charset="-128"/>
                <a:cs typeface="ＭＳ Ｐゴシック" charset="-128"/>
              </a:rPr>
              <a:t>522.8.14 </a:t>
            </a:r>
            <a:r>
              <a:rPr lang="en-GB" sz="1200" kern="1200">
                <a:solidFill>
                  <a:schemeClr val="tx1"/>
                </a:solidFill>
                <a:effectLst/>
                <a:latin typeface="Arial" charset="0"/>
                <a:ea typeface="ＭＳ Ｐゴシック" charset="-128"/>
                <a:cs typeface="ＭＳ Ｐゴシック" charset="-128"/>
              </a:rPr>
              <a:t>No wiring system shall penetrate an element of building construction which is intended to be load bearing unless the integrity of the load-bearing element can be assured after such penetration.</a:t>
            </a:r>
          </a:p>
          <a:p>
            <a:r>
              <a:rPr lang="en-GB" sz="1200" b="1" kern="1200">
                <a:solidFill>
                  <a:schemeClr val="tx1"/>
                </a:solidFill>
                <a:effectLst/>
                <a:latin typeface="Arial" charset="0"/>
                <a:ea typeface="ＭＳ Ｐゴシック" charset="-128"/>
                <a:cs typeface="ＭＳ Ｐゴシック" charset="-128"/>
              </a:rPr>
              <a:t> </a:t>
            </a:r>
            <a:endParaRPr lang="en-GB" sz="1200" kern="1200">
              <a:solidFill>
                <a:schemeClr val="tx1"/>
              </a:solidFill>
              <a:effectLst/>
              <a:latin typeface="Arial" charset="0"/>
              <a:ea typeface="ＭＳ Ｐゴシック" charset="-128"/>
              <a:cs typeface="ＭＳ Ｐゴシック" charset="-128"/>
            </a:endParaRPr>
          </a:p>
          <a:p>
            <a:r>
              <a:rPr lang="en-GB" sz="1200" b="1" kern="1200">
                <a:solidFill>
                  <a:schemeClr val="tx1"/>
                </a:solidFill>
                <a:effectLst/>
                <a:latin typeface="Arial" charset="0"/>
                <a:ea typeface="ＭＳ Ｐゴシック" charset="-128"/>
                <a:cs typeface="ＭＳ Ｐゴシック" charset="-128"/>
              </a:rPr>
              <a:t>522.9 Presence of flora and/or mould growth (AK)</a:t>
            </a:r>
            <a:endParaRPr lang="en-GB" sz="1200" kern="1200">
              <a:solidFill>
                <a:schemeClr val="tx1"/>
              </a:solidFill>
              <a:effectLst/>
              <a:latin typeface="Arial" charset="0"/>
              <a:ea typeface="ＭＳ Ｐゴシック" charset="-128"/>
              <a:cs typeface="ＭＳ Ｐゴシック" charset="-128"/>
            </a:endParaRPr>
          </a:p>
          <a:p>
            <a:r>
              <a:rPr lang="en-GB" sz="1200" b="1" kern="1200">
                <a:solidFill>
                  <a:schemeClr val="tx1"/>
                </a:solidFill>
                <a:effectLst/>
                <a:latin typeface="Arial" charset="0"/>
                <a:ea typeface="ＭＳ Ｐゴシック" charset="-128"/>
                <a:cs typeface="ＭＳ Ｐゴシック" charset="-128"/>
              </a:rPr>
              <a:t> </a:t>
            </a:r>
            <a:endParaRPr lang="en-GB" sz="1200" kern="1200">
              <a:solidFill>
                <a:schemeClr val="tx1"/>
              </a:solidFill>
              <a:effectLst/>
              <a:latin typeface="Arial" charset="0"/>
              <a:ea typeface="ＭＳ Ｐゴシック" charset="-128"/>
              <a:cs typeface="ＭＳ Ｐゴシック" charset="-128"/>
            </a:endParaRPr>
          </a:p>
          <a:p>
            <a:r>
              <a:rPr lang="en-GB" sz="1200" b="1" kern="1200">
                <a:solidFill>
                  <a:schemeClr val="tx1"/>
                </a:solidFill>
                <a:effectLst/>
                <a:latin typeface="Arial" charset="0"/>
                <a:ea typeface="ＭＳ Ｐゴシック" charset="-128"/>
                <a:cs typeface="ＭＳ Ｐゴシック" charset="-128"/>
              </a:rPr>
              <a:t>522.9.1 </a:t>
            </a:r>
            <a:r>
              <a:rPr lang="en-GB" sz="1200" kern="1200">
                <a:solidFill>
                  <a:schemeClr val="tx1"/>
                </a:solidFill>
                <a:effectLst/>
                <a:latin typeface="Arial" charset="0"/>
                <a:ea typeface="ＭＳ Ｐゴシック" charset="-128"/>
                <a:cs typeface="ＭＳ Ｐゴシック" charset="-128"/>
              </a:rPr>
              <a:t>Where the conditions experienced or expected constitute a hazard (AK2), the wiring system shall be selected accordingly or special protective measures shall be adopted.</a:t>
            </a:r>
          </a:p>
          <a:p>
            <a:r>
              <a:rPr lang="en-GB" sz="1200" b="1" kern="1200">
                <a:solidFill>
                  <a:schemeClr val="tx1"/>
                </a:solidFill>
                <a:effectLst/>
                <a:latin typeface="Arial" charset="0"/>
                <a:ea typeface="ＭＳ Ｐゴシック" charset="-128"/>
                <a:cs typeface="ＭＳ Ｐゴシック" charset="-128"/>
              </a:rPr>
              <a:t>NOTE 1: </a:t>
            </a:r>
            <a:r>
              <a:rPr lang="en-GB" sz="1200" kern="1200">
                <a:solidFill>
                  <a:schemeClr val="tx1"/>
                </a:solidFill>
                <a:effectLst/>
                <a:latin typeface="Arial" charset="0"/>
                <a:ea typeface="ＭＳ Ｐゴシック" charset="-128"/>
                <a:cs typeface="ＭＳ Ｐゴシック" charset="-128"/>
              </a:rPr>
              <a:t>An installation method which facilitates the removal of such growths may be necessary (see Section 529).</a:t>
            </a:r>
          </a:p>
          <a:p>
            <a:r>
              <a:rPr lang="en-GB" sz="1200" b="1" kern="1200">
                <a:solidFill>
                  <a:schemeClr val="tx1"/>
                </a:solidFill>
                <a:effectLst/>
                <a:latin typeface="Arial" charset="0"/>
                <a:ea typeface="ＭＳ Ｐゴシック" charset="-128"/>
                <a:cs typeface="ＭＳ Ｐゴシック" charset="-128"/>
              </a:rPr>
              <a:t>NOTE 2: </a:t>
            </a:r>
            <a:r>
              <a:rPr lang="en-GB" sz="1200" kern="1200">
                <a:solidFill>
                  <a:schemeClr val="tx1"/>
                </a:solidFill>
                <a:effectLst/>
                <a:latin typeface="Arial" charset="0"/>
                <a:ea typeface="ＭＳ Ｐゴシック" charset="-128"/>
                <a:cs typeface="ＭＳ Ｐゴシック" charset="-128"/>
              </a:rPr>
              <a:t>Possible preventive measures are closed types of installation (conduit or channel), maintaining distances to plants and regular cleaning of the relevant wiring system.</a:t>
            </a:r>
          </a:p>
          <a:p>
            <a:r>
              <a:rPr lang="en-GB" sz="1200" b="1" kern="1200">
                <a:solidFill>
                  <a:schemeClr val="tx1"/>
                </a:solidFill>
                <a:effectLst/>
                <a:latin typeface="Arial" charset="0"/>
                <a:ea typeface="ＭＳ Ｐゴシック" charset="-128"/>
                <a:cs typeface="ＭＳ Ｐゴシック" charset="-128"/>
              </a:rPr>
              <a:t> </a:t>
            </a:r>
            <a:endParaRPr lang="en-GB" sz="1200" kern="1200">
              <a:solidFill>
                <a:schemeClr val="tx1"/>
              </a:solidFill>
              <a:effectLst/>
              <a:latin typeface="Arial" charset="0"/>
              <a:ea typeface="ＭＳ Ｐゴシック" charset="-128"/>
              <a:cs typeface="ＭＳ Ｐゴシック" charset="-128"/>
            </a:endParaRPr>
          </a:p>
          <a:p>
            <a:r>
              <a:rPr lang="en-GB" sz="1200" b="1" kern="1200">
                <a:solidFill>
                  <a:schemeClr val="tx1"/>
                </a:solidFill>
                <a:effectLst/>
                <a:latin typeface="Arial" charset="0"/>
                <a:ea typeface="ＭＳ Ｐゴシック" charset="-128"/>
                <a:cs typeface="ＭＳ Ｐゴシック" charset="-128"/>
              </a:rPr>
              <a:t>522.10 Presence of fauna (AL)</a:t>
            </a:r>
            <a:endParaRPr lang="en-GB" sz="1200" kern="1200">
              <a:solidFill>
                <a:schemeClr val="tx1"/>
              </a:solidFill>
              <a:effectLst/>
              <a:latin typeface="Arial" charset="0"/>
              <a:ea typeface="ＭＳ Ｐゴシック" charset="-128"/>
              <a:cs typeface="ＭＳ Ｐゴシック" charset="-128"/>
            </a:endParaRPr>
          </a:p>
          <a:p>
            <a:r>
              <a:rPr lang="en-GB" sz="1200" b="1" kern="1200">
                <a:solidFill>
                  <a:schemeClr val="tx1"/>
                </a:solidFill>
                <a:effectLst/>
                <a:latin typeface="Arial" charset="0"/>
                <a:ea typeface="ＭＳ Ｐゴシック" charset="-128"/>
                <a:cs typeface="ＭＳ Ｐゴシック" charset="-128"/>
              </a:rPr>
              <a:t> </a:t>
            </a:r>
            <a:endParaRPr lang="en-GB" sz="1200" kern="1200">
              <a:solidFill>
                <a:schemeClr val="tx1"/>
              </a:solidFill>
              <a:effectLst/>
              <a:latin typeface="Arial" charset="0"/>
              <a:ea typeface="ＭＳ Ｐゴシック" charset="-128"/>
              <a:cs typeface="ＭＳ Ｐゴシック" charset="-128"/>
            </a:endParaRPr>
          </a:p>
          <a:p>
            <a:r>
              <a:rPr lang="en-GB" sz="1200" b="1" kern="1200">
                <a:solidFill>
                  <a:schemeClr val="tx1"/>
                </a:solidFill>
                <a:effectLst/>
                <a:latin typeface="Arial" charset="0"/>
                <a:ea typeface="ＭＳ Ｐゴシック" charset="-128"/>
                <a:cs typeface="ＭＳ Ｐゴシック" charset="-128"/>
              </a:rPr>
              <a:t>522.10.1 </a:t>
            </a:r>
            <a:r>
              <a:rPr lang="en-GB" sz="1200" kern="1200">
                <a:solidFill>
                  <a:schemeClr val="tx1"/>
                </a:solidFill>
                <a:effectLst/>
                <a:latin typeface="Arial" charset="0"/>
                <a:ea typeface="ＭＳ Ｐゴシック" charset="-128"/>
                <a:cs typeface="ＭＳ Ｐゴシック" charset="-128"/>
              </a:rPr>
              <a:t>Where conditions experienced or expected constitute a hazard (AL2), the wiring system shall be selected accordingly or special protective measures shall be adopted, for example, by:</a:t>
            </a:r>
          </a:p>
          <a:p>
            <a:r>
              <a:rPr lang="en-GB" sz="1200" kern="1200">
                <a:solidFill>
                  <a:schemeClr val="tx1"/>
                </a:solidFill>
                <a:effectLst/>
                <a:latin typeface="Arial" charset="0"/>
                <a:ea typeface="ＭＳ Ｐゴシック" charset="-128"/>
                <a:cs typeface="ＭＳ Ｐゴシック" charset="-128"/>
              </a:rPr>
              <a:t>(</a:t>
            </a:r>
            <a:r>
              <a:rPr lang="en-GB" sz="1200" kern="1200" err="1">
                <a:solidFill>
                  <a:schemeClr val="tx1"/>
                </a:solidFill>
                <a:effectLst/>
                <a:latin typeface="Arial" charset="0"/>
                <a:ea typeface="ＭＳ Ｐゴシック" charset="-128"/>
                <a:cs typeface="ＭＳ Ｐゴシック" charset="-128"/>
              </a:rPr>
              <a:t>i</a:t>
            </a:r>
            <a:r>
              <a:rPr lang="en-GB" sz="1200" kern="1200">
                <a:solidFill>
                  <a:schemeClr val="tx1"/>
                </a:solidFill>
                <a:effectLst/>
                <a:latin typeface="Arial" charset="0"/>
                <a:ea typeface="ＭＳ Ｐゴシック" charset="-128"/>
                <a:cs typeface="ＭＳ Ｐゴシック" charset="-128"/>
              </a:rPr>
              <a:t>) the mechanical characteristics of the wiring system, or</a:t>
            </a:r>
          </a:p>
          <a:p>
            <a:r>
              <a:rPr lang="en-GB" sz="1200" kern="1200">
                <a:solidFill>
                  <a:schemeClr val="tx1"/>
                </a:solidFill>
                <a:effectLst/>
                <a:latin typeface="Arial" charset="0"/>
                <a:ea typeface="ＭＳ Ｐゴシック" charset="-128"/>
                <a:cs typeface="ＭＳ Ｐゴシック" charset="-128"/>
              </a:rPr>
              <a:t>(ii) the location selected, or</a:t>
            </a:r>
          </a:p>
          <a:p>
            <a:r>
              <a:rPr lang="en-GB" sz="1200" kern="1200">
                <a:solidFill>
                  <a:schemeClr val="tx1"/>
                </a:solidFill>
                <a:effectLst/>
                <a:latin typeface="Arial" charset="0"/>
                <a:ea typeface="ＭＳ Ｐゴシック" charset="-128"/>
                <a:cs typeface="ＭＳ Ｐゴシック" charset="-128"/>
              </a:rPr>
              <a:t>(iii) the provision of additional local or general protection against mechanical damage, or</a:t>
            </a:r>
          </a:p>
          <a:p>
            <a:r>
              <a:rPr lang="en-GB" sz="1200" kern="1200">
                <a:solidFill>
                  <a:schemeClr val="tx1"/>
                </a:solidFill>
                <a:effectLst/>
                <a:latin typeface="Arial" charset="0"/>
                <a:ea typeface="ＭＳ Ｐゴシック" charset="-128"/>
                <a:cs typeface="ＭＳ Ｐゴシック" charset="-128"/>
              </a:rPr>
              <a:t>(iv) any combination of the above.</a:t>
            </a:r>
          </a:p>
          <a:p>
            <a:r>
              <a:rPr lang="en-GB" sz="1200" b="1" kern="1200">
                <a:solidFill>
                  <a:schemeClr val="tx1"/>
                </a:solidFill>
                <a:effectLst/>
                <a:latin typeface="Arial" charset="0"/>
                <a:ea typeface="ＭＳ Ｐゴシック" charset="-128"/>
                <a:cs typeface="ＭＳ Ｐゴシック" charset="-128"/>
              </a:rPr>
              <a:t> </a:t>
            </a:r>
            <a:endParaRPr lang="en-GB" sz="1200" kern="1200">
              <a:solidFill>
                <a:schemeClr val="tx1"/>
              </a:solidFill>
              <a:effectLst/>
              <a:latin typeface="Arial" charset="0"/>
              <a:ea typeface="ＭＳ Ｐゴシック" charset="-128"/>
              <a:cs typeface="ＭＳ Ｐゴシック" charset="-128"/>
            </a:endParaRPr>
          </a:p>
          <a:p>
            <a:r>
              <a:rPr lang="en-GB" sz="1200" b="1" kern="1200">
                <a:solidFill>
                  <a:schemeClr val="tx1"/>
                </a:solidFill>
                <a:effectLst/>
                <a:latin typeface="Arial" charset="0"/>
                <a:ea typeface="ＭＳ Ｐゴシック" charset="-128"/>
                <a:cs typeface="ＭＳ Ｐゴシック" charset="-128"/>
              </a:rPr>
              <a:t> </a:t>
            </a:r>
            <a:endParaRPr lang="en-GB" sz="1200" kern="1200">
              <a:solidFill>
                <a:schemeClr val="tx1"/>
              </a:solidFill>
              <a:effectLst/>
              <a:latin typeface="Arial" charset="0"/>
              <a:ea typeface="ＭＳ Ｐゴシック" charset="-128"/>
              <a:cs typeface="ＭＳ Ｐゴシック" charset="-128"/>
            </a:endParaRPr>
          </a:p>
          <a:p>
            <a:r>
              <a:rPr lang="en-GB" sz="1200" b="1" kern="1200">
                <a:solidFill>
                  <a:schemeClr val="tx1"/>
                </a:solidFill>
                <a:effectLst/>
                <a:latin typeface="Arial" charset="0"/>
                <a:ea typeface="ＭＳ Ｐゴシック" charset="-128"/>
                <a:cs typeface="ＭＳ Ｐゴシック" charset="-128"/>
              </a:rPr>
              <a:t> </a:t>
            </a:r>
            <a:endParaRPr lang="en-GB" sz="1200" kern="1200">
              <a:solidFill>
                <a:schemeClr val="tx1"/>
              </a:solidFill>
              <a:effectLst/>
              <a:latin typeface="Arial" charset="0"/>
              <a:ea typeface="ＭＳ Ｐゴシック" charset="-128"/>
              <a:cs typeface="ＭＳ Ｐゴシック" charset="-128"/>
            </a:endParaRPr>
          </a:p>
          <a:p>
            <a:r>
              <a:rPr lang="en-GB" sz="1200" b="1" kern="1200">
                <a:solidFill>
                  <a:schemeClr val="tx1"/>
                </a:solidFill>
                <a:effectLst/>
                <a:latin typeface="Arial" charset="0"/>
                <a:ea typeface="ＭＳ Ｐゴシック" charset="-128"/>
                <a:cs typeface="ＭＳ Ｐゴシック" charset="-128"/>
              </a:rPr>
              <a:t> </a:t>
            </a:r>
            <a:endParaRPr lang="en-GB" sz="1200" kern="1200">
              <a:solidFill>
                <a:schemeClr val="tx1"/>
              </a:solidFill>
              <a:effectLst/>
              <a:latin typeface="Arial" charset="0"/>
              <a:ea typeface="ＭＳ Ｐゴシック" charset="-128"/>
              <a:cs typeface="ＭＳ Ｐゴシック" charset="-128"/>
            </a:endParaRPr>
          </a:p>
          <a:p>
            <a:r>
              <a:rPr lang="en-GB" sz="1200" b="1" kern="1200">
                <a:solidFill>
                  <a:schemeClr val="tx1"/>
                </a:solidFill>
                <a:effectLst/>
                <a:latin typeface="Arial" charset="0"/>
                <a:ea typeface="ＭＳ Ｐゴシック" charset="-128"/>
                <a:cs typeface="ＭＳ Ｐゴシック" charset="-128"/>
              </a:rPr>
              <a:t>522.11 Solar radiation (AN) and ultraviolet radiation</a:t>
            </a:r>
            <a:endParaRPr lang="en-GB" sz="1200" kern="1200">
              <a:solidFill>
                <a:schemeClr val="tx1"/>
              </a:solidFill>
              <a:effectLst/>
              <a:latin typeface="Arial" charset="0"/>
              <a:ea typeface="ＭＳ Ｐゴシック" charset="-128"/>
              <a:cs typeface="ＭＳ Ｐゴシック" charset="-128"/>
            </a:endParaRPr>
          </a:p>
          <a:p>
            <a:r>
              <a:rPr lang="en-GB" sz="1200" b="1" kern="1200">
                <a:solidFill>
                  <a:schemeClr val="tx1"/>
                </a:solidFill>
                <a:effectLst/>
                <a:latin typeface="Arial" charset="0"/>
                <a:ea typeface="ＭＳ Ｐゴシック" charset="-128"/>
                <a:cs typeface="ＭＳ Ｐゴシック" charset="-128"/>
              </a:rPr>
              <a:t> </a:t>
            </a:r>
            <a:endParaRPr lang="en-GB" sz="1200" kern="1200">
              <a:solidFill>
                <a:schemeClr val="tx1"/>
              </a:solidFill>
              <a:effectLst/>
              <a:latin typeface="Arial" charset="0"/>
              <a:ea typeface="ＭＳ Ｐゴシック" charset="-128"/>
              <a:cs typeface="ＭＳ Ｐゴシック" charset="-128"/>
            </a:endParaRPr>
          </a:p>
          <a:p>
            <a:r>
              <a:rPr lang="en-GB" sz="1200" b="1" kern="1200">
                <a:solidFill>
                  <a:schemeClr val="tx1"/>
                </a:solidFill>
                <a:effectLst/>
                <a:latin typeface="Arial" charset="0"/>
                <a:ea typeface="ＭＳ Ｐゴシック" charset="-128"/>
                <a:cs typeface="ＭＳ Ｐゴシック" charset="-128"/>
              </a:rPr>
              <a:t>522.11.1 </a:t>
            </a:r>
            <a:r>
              <a:rPr lang="en-GB" sz="1200" kern="1200">
                <a:solidFill>
                  <a:schemeClr val="tx1"/>
                </a:solidFill>
                <a:effectLst/>
                <a:latin typeface="Arial" charset="0"/>
                <a:ea typeface="ＭＳ Ｐゴシック" charset="-128"/>
                <a:cs typeface="ＭＳ Ｐゴシック" charset="-128"/>
              </a:rPr>
              <a:t>Where significant solar radiation (AN2) or ultraviolet radiation is experienced or expected, a wiring</a:t>
            </a:r>
          </a:p>
          <a:p>
            <a:r>
              <a:rPr lang="en-GB" sz="1200" kern="1200">
                <a:solidFill>
                  <a:schemeClr val="tx1"/>
                </a:solidFill>
                <a:effectLst/>
                <a:latin typeface="Arial" charset="0"/>
                <a:ea typeface="ＭＳ Ｐゴシック" charset="-128"/>
                <a:cs typeface="ＭＳ Ｐゴシック" charset="-128"/>
              </a:rPr>
              <a:t>system suitable for the conditions shall be selected and erected or adequate shielding shall be provided. Special precautions may need to be taken for equipment subject to ionising radiation.</a:t>
            </a:r>
          </a:p>
          <a:p>
            <a:r>
              <a:rPr lang="en-GB" sz="1200" b="1" kern="1200">
                <a:solidFill>
                  <a:schemeClr val="tx1"/>
                </a:solidFill>
                <a:effectLst/>
                <a:latin typeface="Arial" charset="0"/>
                <a:ea typeface="ＭＳ Ｐゴシック" charset="-128"/>
                <a:cs typeface="ＭＳ Ｐゴシック" charset="-128"/>
              </a:rPr>
              <a:t>NOTE: </a:t>
            </a:r>
            <a:r>
              <a:rPr lang="en-GB" sz="1200" kern="1200">
                <a:solidFill>
                  <a:schemeClr val="tx1"/>
                </a:solidFill>
                <a:effectLst/>
                <a:latin typeface="Arial" charset="0"/>
                <a:ea typeface="ＭＳ Ｐゴシック" charset="-128"/>
                <a:cs typeface="ＭＳ Ｐゴシック" charset="-128"/>
              </a:rPr>
              <a:t>See also Regulation 522.2.1 dealing with temperature rise.</a:t>
            </a:r>
          </a:p>
          <a:p>
            <a:r>
              <a:rPr lang="en-GB" sz="1200" b="1" kern="1200">
                <a:solidFill>
                  <a:schemeClr val="tx1"/>
                </a:solidFill>
                <a:effectLst/>
                <a:latin typeface="Arial" charset="0"/>
                <a:ea typeface="ＭＳ Ｐゴシック" charset="-128"/>
                <a:cs typeface="ＭＳ Ｐゴシック" charset="-128"/>
              </a:rPr>
              <a:t> </a:t>
            </a:r>
            <a:endParaRPr lang="en-GB" sz="1200" kern="1200">
              <a:solidFill>
                <a:schemeClr val="tx1"/>
              </a:solidFill>
              <a:effectLst/>
              <a:latin typeface="Arial" charset="0"/>
              <a:ea typeface="ＭＳ Ｐゴシック" charset="-128"/>
              <a:cs typeface="ＭＳ Ｐゴシック" charset="-128"/>
            </a:endParaRPr>
          </a:p>
          <a:p>
            <a:r>
              <a:rPr lang="en-GB" sz="1200" b="1" kern="1200">
                <a:solidFill>
                  <a:schemeClr val="tx1"/>
                </a:solidFill>
                <a:effectLst/>
                <a:latin typeface="Arial" charset="0"/>
                <a:ea typeface="ＭＳ Ｐゴシック" charset="-128"/>
                <a:cs typeface="ＭＳ Ｐゴシック" charset="-128"/>
              </a:rPr>
              <a:t>522.12 Seismic effects (AP)</a:t>
            </a:r>
            <a:endParaRPr lang="en-GB" sz="1200" kern="1200">
              <a:solidFill>
                <a:schemeClr val="tx1"/>
              </a:solidFill>
              <a:effectLst/>
              <a:latin typeface="Arial" charset="0"/>
              <a:ea typeface="ＭＳ Ｐゴシック" charset="-128"/>
              <a:cs typeface="ＭＳ Ｐゴシック" charset="-128"/>
            </a:endParaRPr>
          </a:p>
          <a:p>
            <a:r>
              <a:rPr lang="en-GB" sz="1200" b="1" kern="1200">
                <a:solidFill>
                  <a:schemeClr val="tx1"/>
                </a:solidFill>
                <a:effectLst/>
                <a:latin typeface="Arial" charset="0"/>
                <a:ea typeface="ＭＳ Ｐゴシック" charset="-128"/>
                <a:cs typeface="ＭＳ Ｐゴシック" charset="-128"/>
              </a:rPr>
              <a:t> </a:t>
            </a:r>
            <a:endParaRPr lang="en-GB" sz="1200" kern="1200">
              <a:solidFill>
                <a:schemeClr val="tx1"/>
              </a:solidFill>
              <a:effectLst/>
              <a:latin typeface="Arial" charset="0"/>
              <a:ea typeface="ＭＳ Ｐゴシック" charset="-128"/>
              <a:cs typeface="ＭＳ Ｐゴシック" charset="-128"/>
            </a:endParaRPr>
          </a:p>
          <a:p>
            <a:r>
              <a:rPr lang="en-GB" sz="1200" b="1" kern="1200">
                <a:solidFill>
                  <a:schemeClr val="tx1"/>
                </a:solidFill>
                <a:effectLst/>
                <a:latin typeface="Arial" charset="0"/>
                <a:ea typeface="ＭＳ Ｐゴシック" charset="-128"/>
                <a:cs typeface="ＭＳ Ｐゴシック" charset="-128"/>
              </a:rPr>
              <a:t>522.12.1 </a:t>
            </a:r>
            <a:r>
              <a:rPr lang="en-GB" sz="1200" kern="1200">
                <a:solidFill>
                  <a:schemeClr val="tx1"/>
                </a:solidFill>
                <a:effectLst/>
                <a:latin typeface="Arial" charset="0"/>
                <a:ea typeface="ＭＳ Ｐゴシック" charset="-128"/>
                <a:cs typeface="ＭＳ Ｐゴシック" charset="-128"/>
              </a:rPr>
              <a:t>The wiring system shall be selected and erected with due regard to the seismic hazards of the location of the installation.</a:t>
            </a:r>
          </a:p>
          <a:p>
            <a:r>
              <a:rPr lang="en-GB" sz="1200" b="1" kern="1200">
                <a:solidFill>
                  <a:schemeClr val="tx1"/>
                </a:solidFill>
                <a:effectLst/>
                <a:latin typeface="Arial" charset="0"/>
                <a:ea typeface="ＭＳ Ｐゴシック" charset="-128"/>
                <a:cs typeface="ＭＳ Ｐゴシック" charset="-128"/>
              </a:rPr>
              <a:t>522.12.2 </a:t>
            </a:r>
            <a:r>
              <a:rPr lang="en-GB" sz="1200" kern="1200">
                <a:solidFill>
                  <a:schemeClr val="tx1"/>
                </a:solidFill>
                <a:effectLst/>
                <a:latin typeface="Arial" charset="0"/>
                <a:ea typeface="ＭＳ Ｐゴシック" charset="-128"/>
                <a:cs typeface="ＭＳ Ｐゴシック" charset="-128"/>
              </a:rPr>
              <a:t>Where the seismic hazards experienced are low severity (AP2) or higher, particular attention shall be paid to the following:</a:t>
            </a:r>
          </a:p>
          <a:p>
            <a:r>
              <a:rPr lang="en-GB" sz="1200" kern="1200">
                <a:solidFill>
                  <a:schemeClr val="tx1"/>
                </a:solidFill>
                <a:effectLst/>
                <a:latin typeface="Arial" charset="0"/>
                <a:ea typeface="ＭＳ Ｐゴシック" charset="-128"/>
                <a:cs typeface="ＭＳ Ｐゴシック" charset="-128"/>
              </a:rPr>
              <a:t>(</a:t>
            </a:r>
            <a:r>
              <a:rPr lang="en-GB" sz="1200" kern="1200" err="1">
                <a:solidFill>
                  <a:schemeClr val="tx1"/>
                </a:solidFill>
                <a:effectLst/>
                <a:latin typeface="Arial" charset="0"/>
                <a:ea typeface="ＭＳ Ｐゴシック" charset="-128"/>
                <a:cs typeface="ＭＳ Ｐゴシック" charset="-128"/>
              </a:rPr>
              <a:t>i</a:t>
            </a:r>
            <a:r>
              <a:rPr lang="en-GB" sz="1200" kern="1200">
                <a:solidFill>
                  <a:schemeClr val="tx1"/>
                </a:solidFill>
                <a:effectLst/>
                <a:latin typeface="Arial" charset="0"/>
                <a:ea typeface="ＭＳ Ｐゴシック" charset="-128"/>
                <a:cs typeface="ＭＳ Ｐゴシック" charset="-128"/>
              </a:rPr>
              <a:t>) The fixing of wiring systems to the building structure</a:t>
            </a:r>
          </a:p>
          <a:p>
            <a:r>
              <a:rPr lang="en-GB" sz="1200" kern="1200">
                <a:solidFill>
                  <a:schemeClr val="tx1"/>
                </a:solidFill>
                <a:effectLst/>
                <a:latin typeface="Arial" charset="0"/>
                <a:ea typeface="ＭＳ Ｐゴシック" charset="-128"/>
                <a:cs typeface="ＭＳ Ｐゴシック" charset="-128"/>
              </a:rPr>
              <a:t>(ii) The connections between the fixed wiring and all items of essential equipment, e.g. safety services, shall be selected for their flexible quality.</a:t>
            </a:r>
          </a:p>
          <a:p>
            <a:r>
              <a:rPr lang="en-GB" sz="1200" b="1" kern="1200">
                <a:solidFill>
                  <a:schemeClr val="tx1"/>
                </a:solidFill>
                <a:effectLst/>
                <a:latin typeface="Arial" charset="0"/>
                <a:ea typeface="ＭＳ Ｐゴシック" charset="-128"/>
                <a:cs typeface="ＭＳ Ｐゴシック" charset="-128"/>
              </a:rPr>
              <a:t>522.13 Movement of air (AR)</a:t>
            </a:r>
            <a:endParaRPr lang="en-GB" sz="1200" kern="1200">
              <a:solidFill>
                <a:schemeClr val="tx1"/>
              </a:solidFill>
              <a:effectLst/>
              <a:latin typeface="Arial" charset="0"/>
              <a:ea typeface="ＭＳ Ｐゴシック" charset="-128"/>
              <a:cs typeface="ＭＳ Ｐゴシック" charset="-128"/>
            </a:endParaRPr>
          </a:p>
          <a:p>
            <a:r>
              <a:rPr lang="en-GB" sz="1200" b="1" kern="1200">
                <a:solidFill>
                  <a:schemeClr val="tx1"/>
                </a:solidFill>
                <a:effectLst/>
                <a:latin typeface="Arial" charset="0"/>
                <a:ea typeface="ＭＳ Ｐゴシック" charset="-128"/>
                <a:cs typeface="ＭＳ Ｐゴシック" charset="-128"/>
              </a:rPr>
              <a:t>522.13.1 </a:t>
            </a:r>
            <a:r>
              <a:rPr lang="en-GB" sz="1200" kern="1200">
                <a:solidFill>
                  <a:schemeClr val="tx1"/>
                </a:solidFill>
                <a:effectLst/>
                <a:latin typeface="Arial" charset="0"/>
                <a:ea typeface="ＭＳ Ｐゴシック" charset="-128"/>
                <a:cs typeface="ＭＳ Ｐゴシック" charset="-128"/>
              </a:rPr>
              <a:t>See Regulation 522.7, Vibration (AH), and Regulation 522.8, Other mechanical stresses (AJ).</a:t>
            </a:r>
          </a:p>
          <a:p>
            <a:r>
              <a:rPr lang="en-GB" sz="1200" b="1" kern="1200">
                <a:solidFill>
                  <a:schemeClr val="tx1"/>
                </a:solidFill>
                <a:effectLst/>
                <a:latin typeface="Arial" charset="0"/>
                <a:ea typeface="ＭＳ Ｐゴシック" charset="-128"/>
                <a:cs typeface="ＭＳ Ｐゴシック" charset="-128"/>
              </a:rPr>
              <a:t> </a:t>
            </a:r>
            <a:endParaRPr lang="en-GB" sz="1200" kern="1200">
              <a:solidFill>
                <a:schemeClr val="tx1"/>
              </a:solidFill>
              <a:effectLst/>
              <a:latin typeface="Arial" charset="0"/>
              <a:ea typeface="ＭＳ Ｐゴシック" charset="-128"/>
              <a:cs typeface="ＭＳ Ｐゴシック" charset="-128"/>
            </a:endParaRPr>
          </a:p>
          <a:p>
            <a:r>
              <a:rPr lang="en-GB" sz="1200" b="1" kern="1200">
                <a:solidFill>
                  <a:schemeClr val="tx1"/>
                </a:solidFill>
                <a:effectLst/>
                <a:latin typeface="Arial" charset="0"/>
                <a:ea typeface="ＭＳ Ｐゴシック" charset="-128"/>
                <a:cs typeface="ＭＳ Ｐゴシック" charset="-128"/>
              </a:rPr>
              <a:t>522.14 Nature of processed or stored materials (BE)</a:t>
            </a:r>
            <a:endParaRPr lang="en-GB" sz="1200" kern="1200">
              <a:solidFill>
                <a:schemeClr val="tx1"/>
              </a:solidFill>
              <a:effectLst/>
              <a:latin typeface="Arial" charset="0"/>
              <a:ea typeface="ＭＳ Ｐゴシック" charset="-128"/>
              <a:cs typeface="ＭＳ Ｐゴシック" charset="-128"/>
            </a:endParaRPr>
          </a:p>
          <a:p>
            <a:r>
              <a:rPr lang="en-GB" sz="1200" b="1" kern="1200">
                <a:solidFill>
                  <a:schemeClr val="tx1"/>
                </a:solidFill>
                <a:effectLst/>
                <a:latin typeface="Arial" charset="0"/>
                <a:ea typeface="ＭＳ Ｐゴシック" charset="-128"/>
                <a:cs typeface="ＭＳ Ｐゴシック" charset="-128"/>
              </a:rPr>
              <a:t> </a:t>
            </a:r>
            <a:endParaRPr lang="en-GB" sz="1200" kern="1200">
              <a:solidFill>
                <a:schemeClr val="tx1"/>
              </a:solidFill>
              <a:effectLst/>
              <a:latin typeface="Arial" charset="0"/>
              <a:ea typeface="ＭＳ Ｐゴシック" charset="-128"/>
              <a:cs typeface="ＭＳ Ｐゴシック" charset="-128"/>
            </a:endParaRPr>
          </a:p>
          <a:p>
            <a:r>
              <a:rPr lang="en-GB" sz="1200" b="1" kern="1200">
                <a:solidFill>
                  <a:schemeClr val="tx1"/>
                </a:solidFill>
                <a:effectLst/>
                <a:latin typeface="Arial" charset="0"/>
                <a:ea typeface="ＭＳ Ｐゴシック" charset="-128"/>
                <a:cs typeface="ＭＳ Ｐゴシック" charset="-128"/>
              </a:rPr>
              <a:t>522.14.1 </a:t>
            </a:r>
            <a:r>
              <a:rPr lang="en-GB" sz="1200" kern="1200">
                <a:solidFill>
                  <a:schemeClr val="tx1"/>
                </a:solidFill>
                <a:effectLst/>
                <a:latin typeface="Arial" charset="0"/>
                <a:ea typeface="ＭＳ Ｐゴシック" charset="-128"/>
                <a:cs typeface="ＭＳ Ｐゴシック" charset="-128"/>
              </a:rPr>
              <a:t>See Section 527, Selection and erection of wiring systems to minimize the spread of fire and</a:t>
            </a:r>
          </a:p>
          <a:p>
            <a:r>
              <a:rPr lang="en-GB" sz="1200" kern="1200">
                <a:solidFill>
                  <a:schemeClr val="tx1"/>
                </a:solidFill>
                <a:effectLst/>
                <a:latin typeface="Arial" charset="0"/>
                <a:ea typeface="ＭＳ Ｐゴシック" charset="-128"/>
                <a:cs typeface="ＭＳ Ｐゴシック" charset="-128"/>
              </a:rPr>
              <a:t>Section 422, Precautions where particular risks of fire exist.</a:t>
            </a:r>
          </a:p>
          <a:p>
            <a:r>
              <a:rPr lang="en-GB" sz="1200" b="1" kern="1200">
                <a:solidFill>
                  <a:schemeClr val="tx1"/>
                </a:solidFill>
                <a:effectLst/>
                <a:latin typeface="Arial" charset="0"/>
                <a:ea typeface="ＭＳ Ｐゴシック" charset="-128"/>
                <a:cs typeface="ＭＳ Ｐゴシック" charset="-128"/>
              </a:rPr>
              <a:t>522.15 Building design (CB)</a:t>
            </a:r>
            <a:endParaRPr lang="en-GB" sz="1200" kern="1200">
              <a:solidFill>
                <a:schemeClr val="tx1"/>
              </a:solidFill>
              <a:effectLst/>
              <a:latin typeface="Arial" charset="0"/>
              <a:ea typeface="ＭＳ Ｐゴシック" charset="-128"/>
              <a:cs typeface="ＭＳ Ｐゴシック" charset="-128"/>
            </a:endParaRPr>
          </a:p>
          <a:p>
            <a:r>
              <a:rPr lang="en-GB" sz="1200" b="1" kern="1200">
                <a:solidFill>
                  <a:schemeClr val="tx1"/>
                </a:solidFill>
                <a:effectLst/>
                <a:latin typeface="Arial" charset="0"/>
                <a:ea typeface="ＭＳ Ｐゴシック" charset="-128"/>
                <a:cs typeface="ＭＳ Ｐゴシック" charset="-128"/>
              </a:rPr>
              <a:t>522.15.1 </a:t>
            </a:r>
            <a:r>
              <a:rPr lang="en-GB" sz="1200" kern="1200">
                <a:solidFill>
                  <a:schemeClr val="tx1"/>
                </a:solidFill>
                <a:effectLst/>
                <a:latin typeface="Arial" charset="0"/>
                <a:ea typeface="ＭＳ Ｐゴシック" charset="-128"/>
                <a:cs typeface="ＭＳ Ｐゴシック" charset="-128"/>
              </a:rPr>
              <a:t>Where risks due to structural movement exist (CB3), the cable support and protection system</a:t>
            </a:r>
          </a:p>
          <a:p>
            <a:r>
              <a:rPr lang="en-GB" sz="1200" kern="1200">
                <a:solidFill>
                  <a:schemeClr val="tx1"/>
                </a:solidFill>
                <a:effectLst/>
                <a:latin typeface="Arial" charset="0"/>
                <a:ea typeface="ＭＳ Ｐゴシック" charset="-128"/>
                <a:cs typeface="ＭＳ Ｐゴシック" charset="-128"/>
              </a:rPr>
              <a:t>employed shall be capable of permitting relative movement so that conductors and cables are not subjected to excessive mechanical stress.</a:t>
            </a:r>
          </a:p>
          <a:p>
            <a:r>
              <a:rPr lang="en-GB" sz="1200" kern="1200">
                <a:solidFill>
                  <a:schemeClr val="tx1"/>
                </a:solidFill>
                <a:effectLst/>
                <a:latin typeface="Arial" charset="0"/>
                <a:ea typeface="ＭＳ Ｐゴシック" charset="-128"/>
                <a:cs typeface="ＭＳ Ｐゴシック" charset="-128"/>
              </a:rPr>
              <a:t>142</a:t>
            </a:r>
          </a:p>
          <a:p>
            <a:r>
              <a:rPr lang="en-GB" sz="1200" b="1" kern="1200">
                <a:solidFill>
                  <a:schemeClr val="tx1"/>
                </a:solidFill>
                <a:effectLst/>
                <a:latin typeface="Arial" charset="0"/>
                <a:ea typeface="ＭＳ Ｐゴシック" charset="-128"/>
                <a:cs typeface="ＭＳ Ｐゴシック" charset="-128"/>
              </a:rPr>
              <a:t>522.15.2 </a:t>
            </a:r>
            <a:r>
              <a:rPr lang="en-GB" sz="1200" kern="1200">
                <a:solidFill>
                  <a:schemeClr val="tx1"/>
                </a:solidFill>
                <a:effectLst/>
                <a:latin typeface="Arial" charset="0"/>
                <a:ea typeface="ＭＳ Ｐゴシック" charset="-128"/>
                <a:cs typeface="ＭＳ Ｐゴシック" charset="-128"/>
              </a:rPr>
              <a:t>For a flexible structure or a structure intended to move (CB4), a flexible wiring system shall be used.</a:t>
            </a:r>
          </a:p>
          <a:p>
            <a:endParaRPr lang="en-US"/>
          </a:p>
        </p:txBody>
      </p:sp>
      <p:sp>
        <p:nvSpPr>
          <p:cNvPr id="4" name="Slide Number Placeholder 3"/>
          <p:cNvSpPr>
            <a:spLocks noGrp="1"/>
          </p:cNvSpPr>
          <p:nvPr>
            <p:ph type="sldNum" sz="quarter" idx="5"/>
          </p:nvPr>
        </p:nvSpPr>
        <p:spPr/>
        <p:txBody>
          <a:bodyPr/>
          <a:lstStyle/>
          <a:p>
            <a:fld id="{37FF5B3C-53B5-664F-A361-196110A59AE4}" type="slidenum">
              <a:rPr lang="en-US" smtClean="0"/>
              <a:t>1</a:t>
            </a:fld>
            <a:endParaRPr lang="en-US"/>
          </a:p>
        </p:txBody>
      </p:sp>
    </p:spTree>
    <p:extLst>
      <p:ext uri="{BB962C8B-B14F-4D97-AF65-F5344CB8AC3E}">
        <p14:creationId xmlns:p14="http://schemas.microsoft.com/office/powerpoint/2010/main" val="1736937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D847933-502B-D146-9428-3DDD196AD935}" type="slidenum">
              <a:rPr lang="en-GB" smtClean="0"/>
              <a:pPr/>
              <a:t>18</a:t>
            </a:fld>
            <a:endParaRPr lang="en-GB"/>
          </a:p>
        </p:txBody>
      </p:sp>
    </p:spTree>
    <p:extLst>
      <p:ext uri="{BB962C8B-B14F-4D97-AF65-F5344CB8AC3E}">
        <p14:creationId xmlns:p14="http://schemas.microsoft.com/office/powerpoint/2010/main" val="1540399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a:t>
            </a:r>
            <a:r>
              <a:rPr lang="en-US" err="1"/>
              <a:t>electrical.theiet.org</a:t>
            </a:r>
            <a:r>
              <a:rPr lang="en-US"/>
              <a:t>/media/3023/wiring-matters-issue-93-november-2022.pdf</a:t>
            </a:r>
          </a:p>
        </p:txBody>
      </p:sp>
      <p:sp>
        <p:nvSpPr>
          <p:cNvPr id="4" name="Slide Number Placeholder 3"/>
          <p:cNvSpPr>
            <a:spLocks noGrp="1"/>
          </p:cNvSpPr>
          <p:nvPr>
            <p:ph type="sldNum" sz="quarter" idx="5"/>
          </p:nvPr>
        </p:nvSpPr>
        <p:spPr/>
        <p:txBody>
          <a:bodyPr/>
          <a:lstStyle/>
          <a:p>
            <a:fld id="{1D847933-502B-D146-9428-3DDD196AD935}" type="slidenum">
              <a:rPr lang="en-GB" smtClean="0"/>
              <a:pPr/>
              <a:t>29</a:t>
            </a:fld>
            <a:endParaRPr lang="en-GB"/>
          </a:p>
        </p:txBody>
      </p:sp>
    </p:spTree>
    <p:extLst>
      <p:ext uri="{BB962C8B-B14F-4D97-AF65-F5344CB8AC3E}">
        <p14:creationId xmlns:p14="http://schemas.microsoft.com/office/powerpoint/2010/main" val="2919180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GB" b="1">
                <a:solidFill>
                  <a:srgbClr val="FC4421"/>
                </a:solidFill>
                <a:latin typeface="Arial"/>
                <a:ea typeface="ＭＳ Ｐゴシック"/>
                <a:cs typeface="Arial"/>
              </a:rPr>
              <a:t>Also take note of Table 52.3 on page 148</a:t>
            </a:r>
            <a:endParaRPr lang="en-US">
              <a:latin typeface="Arial"/>
              <a:ea typeface="ＭＳ Ｐゴシック"/>
              <a:cs typeface="Arial"/>
            </a:endParaRPr>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1D847933-502B-D146-9428-3DDD196AD935}" type="slidenum">
              <a:rPr lang="en-GB"/>
              <a:pPr/>
              <a:t>34</a:t>
            </a:fld>
            <a:endParaRPr lang="en-GB"/>
          </a:p>
        </p:txBody>
      </p:sp>
    </p:spTree>
    <p:extLst>
      <p:ext uri="{BB962C8B-B14F-4D97-AF65-F5344CB8AC3E}">
        <p14:creationId xmlns:p14="http://schemas.microsoft.com/office/powerpoint/2010/main" val="792532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1019175"/>
            <a:ext cx="5521325"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FF5B3C-53B5-664F-A361-196110A59AE4}" type="slidenum">
              <a:rPr lang="en-US" smtClean="0"/>
              <a:t>43</a:t>
            </a:fld>
            <a:endParaRPr lang="en-US"/>
          </a:p>
        </p:txBody>
      </p:sp>
    </p:spTree>
    <p:extLst>
      <p:ext uri="{BB962C8B-B14F-4D97-AF65-F5344CB8AC3E}">
        <p14:creationId xmlns:p14="http://schemas.microsoft.com/office/powerpoint/2010/main" val="4138113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252000" y="990000"/>
            <a:ext cx="11628452" cy="584775"/>
          </a:xfrm>
          <a:noFill/>
        </p:spPr>
        <p:txBody>
          <a:bodyPr wrap="square">
            <a:spAutoFit/>
          </a:bodyPr>
          <a:lstStyle>
            <a:lvl1pPr>
              <a:defRPr lang="en-GB" dirty="0"/>
            </a:lvl1pPr>
          </a:lstStyle>
          <a:p>
            <a:pPr lvl="0"/>
            <a:r>
              <a:rPr lang="en-GB"/>
              <a:t>Add title here</a:t>
            </a:r>
          </a:p>
        </p:txBody>
      </p:sp>
      <p:sp>
        <p:nvSpPr>
          <p:cNvPr id="5" name="Content Placeholder 4"/>
          <p:cNvSpPr>
            <a:spLocks noGrp="1"/>
          </p:cNvSpPr>
          <p:nvPr>
            <p:ph sz="quarter" idx="10"/>
          </p:nvPr>
        </p:nvSpPr>
        <p:spPr>
          <a:xfrm>
            <a:off x="360000" y="1800000"/>
            <a:ext cx="9360212" cy="4140000"/>
          </a:xfrm>
        </p:spPr>
        <p:txBody>
          <a:bodyPr/>
          <a:lstStyle>
            <a:lvl1pPr>
              <a:lnSpc>
                <a:spcPct val="110000"/>
              </a:lnSpc>
              <a:spcBef>
                <a:spcPts val="0"/>
              </a:spcBef>
              <a:spcAft>
                <a:spcPts val="1200"/>
              </a:spcAft>
              <a:defRPr sz="2400"/>
            </a:lvl1pPr>
            <a:lvl2pPr>
              <a:buClr>
                <a:srgbClr val="FC4421"/>
              </a:buClr>
              <a:defRPr sz="2400"/>
            </a:lvl2pPr>
            <a:lvl3pPr>
              <a:defRPr sz="2400"/>
            </a:lvl3pPr>
            <a:lvl4pPr>
              <a:buClr>
                <a:srgbClr val="FC4421"/>
              </a:buClr>
              <a:defRPr sz="2400"/>
            </a:lvl4pPr>
            <a:lvl5pPr>
              <a:defRPr sz="2400"/>
            </a:lvl5pPr>
          </a:lstStyle>
          <a:p>
            <a:pPr lvl="0"/>
            <a:r>
              <a:rPr lang="en-GB"/>
              <a:t>Click to edit Master text styles</a:t>
            </a:r>
          </a:p>
        </p:txBody>
      </p:sp>
    </p:spTree>
    <p:extLst>
      <p:ext uri="{BB962C8B-B14F-4D97-AF65-F5344CB8AC3E}">
        <p14:creationId xmlns:p14="http://schemas.microsoft.com/office/powerpoint/2010/main" val="2305681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252000" y="990000"/>
            <a:ext cx="11628452" cy="584775"/>
          </a:xfrm>
          <a:noFill/>
        </p:spPr>
        <p:txBody>
          <a:bodyPr wrap="square">
            <a:spAutoFit/>
          </a:bodyPr>
          <a:lstStyle>
            <a:lvl1pPr>
              <a:defRPr lang="en-GB" dirty="0"/>
            </a:lvl1pPr>
          </a:lstStyle>
          <a:p>
            <a:pPr lvl="0"/>
            <a:r>
              <a:rPr lang="en-GB"/>
              <a:t>Add title here</a:t>
            </a:r>
          </a:p>
        </p:txBody>
      </p:sp>
      <p:sp>
        <p:nvSpPr>
          <p:cNvPr id="5" name="Content Placeholder 4"/>
          <p:cNvSpPr>
            <a:spLocks noGrp="1"/>
          </p:cNvSpPr>
          <p:nvPr>
            <p:ph sz="quarter" idx="10"/>
          </p:nvPr>
        </p:nvSpPr>
        <p:spPr>
          <a:xfrm>
            <a:off x="360000" y="1800000"/>
            <a:ext cx="7560000" cy="4140000"/>
          </a:xfrm>
        </p:spPr>
        <p:txBody>
          <a:bodyPr/>
          <a:lstStyle>
            <a:lvl1pPr>
              <a:lnSpc>
                <a:spcPct val="110000"/>
              </a:lnSpc>
              <a:spcBef>
                <a:spcPts val="0"/>
              </a:spcBef>
              <a:spcAft>
                <a:spcPts val="1200"/>
              </a:spcAft>
              <a:defRPr sz="2400"/>
            </a:lvl1pPr>
            <a:lvl2pPr>
              <a:buClr>
                <a:srgbClr val="FC4421"/>
              </a:buClr>
              <a:defRPr sz="2400"/>
            </a:lvl2pPr>
            <a:lvl3pPr>
              <a:defRPr sz="2400"/>
            </a:lvl3pPr>
            <a:lvl4pPr>
              <a:buClr>
                <a:srgbClr val="FC4421"/>
              </a:buClr>
              <a:defRPr sz="2400"/>
            </a:lvl4pPr>
            <a:lvl5pPr>
              <a:defRPr sz="2400"/>
            </a:lvl5pPr>
          </a:lstStyle>
          <a:p>
            <a:pPr lvl="0"/>
            <a:r>
              <a:rPr lang="en-GB"/>
              <a:t>Click to edit Master text styles</a:t>
            </a:r>
          </a:p>
        </p:txBody>
      </p:sp>
      <p:sp>
        <p:nvSpPr>
          <p:cNvPr id="4" name="Picture Placeholder 3">
            <a:extLst>
              <a:ext uri="{FF2B5EF4-FFF2-40B4-BE49-F238E27FC236}">
                <a16:creationId xmlns:a16="http://schemas.microsoft.com/office/drawing/2014/main" id="{75149BBC-E612-58D3-5504-2B010FA75EC7}"/>
              </a:ext>
            </a:extLst>
          </p:cNvPr>
          <p:cNvSpPr>
            <a:spLocks noGrp="1"/>
          </p:cNvSpPr>
          <p:nvPr>
            <p:ph type="pic" sz="quarter" idx="11"/>
          </p:nvPr>
        </p:nvSpPr>
        <p:spPr>
          <a:xfrm>
            <a:off x="8280052" y="1800000"/>
            <a:ext cx="3600798" cy="4139999"/>
          </a:xfrm>
        </p:spPr>
        <p:txBody>
          <a:bodyPr/>
          <a:lstStyle/>
          <a:p>
            <a:endParaRPr lang="en-GB"/>
          </a:p>
        </p:txBody>
      </p:sp>
    </p:spTree>
    <p:extLst>
      <p:ext uri="{BB962C8B-B14F-4D97-AF65-F5344CB8AC3E}">
        <p14:creationId xmlns:p14="http://schemas.microsoft.com/office/powerpoint/2010/main" val="3089352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left and text">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252000" y="990000"/>
            <a:ext cx="11628452" cy="584775"/>
          </a:xfrm>
          <a:noFill/>
        </p:spPr>
        <p:txBody>
          <a:bodyPr wrap="square">
            <a:spAutoFit/>
          </a:bodyPr>
          <a:lstStyle>
            <a:lvl1pPr>
              <a:defRPr lang="en-GB" dirty="0"/>
            </a:lvl1pPr>
          </a:lstStyle>
          <a:p>
            <a:pPr lvl="0"/>
            <a:r>
              <a:rPr lang="en-GB"/>
              <a:t>Add title here</a:t>
            </a:r>
          </a:p>
        </p:txBody>
      </p:sp>
      <p:sp>
        <p:nvSpPr>
          <p:cNvPr id="5" name="Content Placeholder 4"/>
          <p:cNvSpPr>
            <a:spLocks noGrp="1"/>
          </p:cNvSpPr>
          <p:nvPr>
            <p:ph sz="quarter" idx="10"/>
          </p:nvPr>
        </p:nvSpPr>
        <p:spPr>
          <a:xfrm>
            <a:off x="4320000" y="1799999"/>
            <a:ext cx="7560000" cy="4140000"/>
          </a:xfrm>
        </p:spPr>
        <p:txBody>
          <a:bodyPr/>
          <a:lstStyle>
            <a:lvl1pPr>
              <a:lnSpc>
                <a:spcPct val="110000"/>
              </a:lnSpc>
              <a:spcBef>
                <a:spcPts val="0"/>
              </a:spcBef>
              <a:spcAft>
                <a:spcPts val="1200"/>
              </a:spcAft>
              <a:defRPr sz="2400"/>
            </a:lvl1pPr>
            <a:lvl2pPr>
              <a:buClr>
                <a:srgbClr val="FC4421"/>
              </a:buClr>
              <a:defRPr sz="2400"/>
            </a:lvl2pPr>
            <a:lvl3pPr>
              <a:defRPr sz="2400"/>
            </a:lvl3pPr>
            <a:lvl4pPr>
              <a:buClr>
                <a:srgbClr val="FC4421"/>
              </a:buClr>
              <a:defRPr sz="2400"/>
            </a:lvl4pPr>
            <a:lvl5pPr>
              <a:defRPr sz="2400"/>
            </a:lvl5pPr>
          </a:lstStyle>
          <a:p>
            <a:pPr lvl="0"/>
            <a:r>
              <a:rPr lang="en-GB"/>
              <a:t>Click to edit Master text styles</a:t>
            </a:r>
          </a:p>
        </p:txBody>
      </p:sp>
      <p:sp>
        <p:nvSpPr>
          <p:cNvPr id="4" name="Picture Placeholder 3">
            <a:extLst>
              <a:ext uri="{FF2B5EF4-FFF2-40B4-BE49-F238E27FC236}">
                <a16:creationId xmlns:a16="http://schemas.microsoft.com/office/drawing/2014/main" id="{75149BBC-E612-58D3-5504-2B010FA75EC7}"/>
              </a:ext>
            </a:extLst>
          </p:cNvPr>
          <p:cNvSpPr>
            <a:spLocks noGrp="1"/>
          </p:cNvSpPr>
          <p:nvPr>
            <p:ph type="pic" sz="quarter" idx="11"/>
          </p:nvPr>
        </p:nvSpPr>
        <p:spPr>
          <a:xfrm>
            <a:off x="360000" y="1800000"/>
            <a:ext cx="3600798" cy="4139999"/>
          </a:xfrm>
        </p:spPr>
        <p:txBody>
          <a:bodyPr/>
          <a:lstStyle/>
          <a:p>
            <a:endParaRPr lang="en-GB"/>
          </a:p>
        </p:txBody>
      </p:sp>
    </p:spTree>
    <p:extLst>
      <p:ext uri="{BB962C8B-B14F-4D97-AF65-F5344CB8AC3E}">
        <p14:creationId xmlns:p14="http://schemas.microsoft.com/office/powerpoint/2010/main" val="4255670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97DBAA5-A1A5-E447-B3A6-3E2DEB396A51}"/>
              </a:ext>
            </a:extLst>
          </p:cNvPr>
          <p:cNvSpPr>
            <a:spLocks noGrp="1"/>
          </p:cNvSpPr>
          <p:nvPr>
            <p:ph type="body" sz="quarter" idx="10"/>
          </p:nvPr>
        </p:nvSpPr>
        <p:spPr>
          <a:xfrm>
            <a:off x="359172" y="1260475"/>
            <a:ext cx="8640959" cy="4319588"/>
          </a:xfrm>
        </p:spPr>
        <p:txBody>
          <a:bodyPr/>
          <a:lstStyle>
            <a:lvl1pPr>
              <a:defRPr sz="2400"/>
            </a:lvl1pPr>
          </a:lstStyle>
          <a:p>
            <a:pPr lvl="0"/>
            <a:r>
              <a:rPr lang="en-GB"/>
              <a:t>Click to edit Master text styles</a:t>
            </a:r>
          </a:p>
        </p:txBody>
      </p:sp>
    </p:spTree>
    <p:extLst>
      <p:ext uri="{BB962C8B-B14F-4D97-AF65-F5344CB8AC3E}">
        <p14:creationId xmlns:p14="http://schemas.microsoft.com/office/powerpoint/2010/main" val="693343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and Conten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94021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Text Box 10"/>
          <p:cNvSpPr txBox="1">
            <a:spLocks noChangeArrowheads="1"/>
          </p:cNvSpPr>
          <p:nvPr userDrawn="1"/>
        </p:nvSpPr>
        <p:spPr bwMode="white">
          <a:xfrm>
            <a:off x="0" y="456036"/>
            <a:ext cx="12239625" cy="152012"/>
          </a:xfrm>
          <a:prstGeom prst="rect">
            <a:avLst/>
          </a:prstGeom>
          <a:solidFill>
            <a:srgbClr val="D9D9D9">
              <a:alpha val="0"/>
            </a:srgbClr>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7">
                <a:solidFill>
                  <a:srgbClr val="D9D9D9"/>
                </a:solidFill>
                <a:cs typeface="Arial" charset="0"/>
              </a:rPr>
              <a:t> </a:t>
            </a:r>
          </a:p>
        </p:txBody>
      </p:sp>
      <p:sp>
        <p:nvSpPr>
          <p:cNvPr id="1035" name="Title Placeholder 10"/>
          <p:cNvSpPr>
            <a:spLocks noGrp="1"/>
          </p:cNvSpPr>
          <p:nvPr>
            <p:ph type="title"/>
          </p:nvPr>
        </p:nvSpPr>
        <p:spPr bwMode="auto">
          <a:xfrm>
            <a:off x="252000" y="990000"/>
            <a:ext cx="11628000" cy="646331"/>
          </a:xfrm>
          <a:prstGeom prst="rect">
            <a:avLst/>
          </a:prstGeom>
          <a:noFill/>
        </p:spPr>
        <p:txBody>
          <a:bodyPr wrap="square" anchor="ctr" anchorCtr="0">
            <a:spAutoFit/>
          </a:bodyPr>
          <a:lstStyle/>
          <a:p>
            <a:pPr lvl="0"/>
            <a:r>
              <a:rPr lang="en-GB"/>
              <a:t>Click to edit Master title style</a:t>
            </a:r>
            <a:endParaRPr lang="en-US"/>
          </a:p>
        </p:txBody>
      </p:sp>
      <p:sp>
        <p:nvSpPr>
          <p:cNvPr id="1036" name="Text Placeholder 13"/>
          <p:cNvSpPr>
            <a:spLocks noGrp="1"/>
          </p:cNvSpPr>
          <p:nvPr>
            <p:ph type="body" idx="1"/>
          </p:nvPr>
        </p:nvSpPr>
        <p:spPr bwMode="auto">
          <a:xfrm>
            <a:off x="361406" y="1800000"/>
            <a:ext cx="11520000" cy="4140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Box 11"/>
          <p:cNvSpPr txBox="1">
            <a:spLocks noChangeArrowheads="1"/>
          </p:cNvSpPr>
          <p:nvPr userDrawn="1"/>
        </p:nvSpPr>
        <p:spPr bwMode="auto">
          <a:xfrm>
            <a:off x="360000" y="6389601"/>
            <a:ext cx="588541" cy="153888"/>
          </a:xfrm>
          <a:prstGeom prst="rect">
            <a:avLst/>
          </a:prstGeom>
          <a:noFill/>
          <a:ln w="9525">
            <a:noFill/>
            <a:miter lim="800000"/>
            <a:headEnd/>
            <a:tailEnd/>
          </a:ln>
        </p:spPr>
        <p:txBody>
          <a:bodyPr lIns="0" tIns="0" rIns="0" bIns="0" anchor="ctr">
            <a:prstTxWarp prst="textNoShape">
              <a:avLst/>
            </a:prstTxWarp>
            <a:spAutoFit/>
          </a:bodyPr>
          <a:lstStyle/>
          <a:p>
            <a:pPr algn="l">
              <a:spcBef>
                <a:spcPts val="602"/>
              </a:spcBef>
            </a:pPr>
            <a:fld id="{6152C911-7D81-1845-9D20-613E63F035EB}" type="slidenum">
              <a:rPr lang="en-US" sz="1000" baseline="0" smtClean="0">
                <a:latin typeface="+mn-lt"/>
                <a:ea typeface="Arial" pitchFamily="-105" charset="0"/>
                <a:cs typeface="Arial" pitchFamily="-105" charset="0"/>
              </a:rPr>
              <a:pPr algn="l">
                <a:spcBef>
                  <a:spcPts val="602"/>
                </a:spcBef>
              </a:pPr>
              <a:t>‹#›</a:t>
            </a:fld>
            <a:endParaRPr lang="en-US" sz="1000" baseline="0">
              <a:latin typeface="+mn-lt"/>
              <a:ea typeface="Arial" pitchFamily="-105" charset="0"/>
              <a:cs typeface="Arial" pitchFamily="-105" charset="0"/>
            </a:endParaRPr>
          </a:p>
        </p:txBody>
      </p:sp>
      <p:pic>
        <p:nvPicPr>
          <p:cNvPr id="11" name="Picture 10" descr="A purple and white logo&#10;&#10;AI-generated content may be incorrect.">
            <a:extLst>
              <a:ext uri="{FF2B5EF4-FFF2-40B4-BE49-F238E27FC236}">
                <a16:creationId xmlns:a16="http://schemas.microsoft.com/office/drawing/2014/main" id="{FDCAB167-3DB8-1DBB-F44F-644CAB60BD46}"/>
              </a:ext>
            </a:extLst>
          </p:cNvPr>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9360000" y="6228000"/>
            <a:ext cx="2520000" cy="456536"/>
          </a:xfrm>
          <a:prstGeom prst="rect">
            <a:avLst/>
          </a:prstGeom>
          <a:noFill/>
          <a:ln>
            <a:noFill/>
          </a:ln>
        </p:spPr>
      </p:pic>
      <p:cxnSp>
        <p:nvCxnSpPr>
          <p:cNvPr id="3" name="Straight Connector 2">
            <a:extLst>
              <a:ext uri="{FF2B5EF4-FFF2-40B4-BE49-F238E27FC236}">
                <a16:creationId xmlns:a16="http://schemas.microsoft.com/office/drawing/2014/main" id="{4F6FB0EF-50E1-BEA5-42FC-4B590EC0611E}"/>
              </a:ext>
            </a:extLst>
          </p:cNvPr>
          <p:cNvCxnSpPr/>
          <p:nvPr userDrawn="1"/>
        </p:nvCxnSpPr>
        <p:spPr>
          <a:xfrm>
            <a:off x="0" y="6084000"/>
            <a:ext cx="12240000" cy="0"/>
          </a:xfrm>
          <a:prstGeom prst="line">
            <a:avLst/>
          </a:prstGeom>
          <a:ln>
            <a:solidFill>
              <a:srgbClr val="000000"/>
            </a:solidFill>
          </a:ln>
        </p:spPr>
        <p:style>
          <a:lnRef idx="1">
            <a:schemeClr val="accent6"/>
          </a:lnRef>
          <a:fillRef idx="0">
            <a:schemeClr val="accent6"/>
          </a:fillRef>
          <a:effectRef idx="0">
            <a:schemeClr val="accent6"/>
          </a:effectRef>
          <a:fontRef idx="minor">
            <a:schemeClr val="tx1"/>
          </a:fontRef>
        </p:style>
      </p:cxnSp>
      <p:sp>
        <p:nvSpPr>
          <p:cNvPr id="2" name="Graphic 26">
            <a:extLst>
              <a:ext uri="{FF2B5EF4-FFF2-40B4-BE49-F238E27FC236}">
                <a16:creationId xmlns:a16="http://schemas.microsoft.com/office/drawing/2014/main" id="{4987E8D9-377B-AB1D-8A32-2882D85AB09F}"/>
              </a:ext>
            </a:extLst>
          </p:cNvPr>
          <p:cNvSpPr>
            <a:spLocks/>
          </p:cNvSpPr>
          <p:nvPr userDrawn="1"/>
        </p:nvSpPr>
        <p:spPr>
          <a:xfrm>
            <a:off x="0" y="808331"/>
            <a:ext cx="12239626" cy="36000"/>
          </a:xfrm>
          <a:custGeom>
            <a:avLst/>
            <a:gdLst/>
            <a:ahLst/>
            <a:cxnLst/>
            <a:rect l="l" t="t" r="r" b="b"/>
            <a:pathLst>
              <a:path w="15119985" h="127000">
                <a:moveTo>
                  <a:pt x="0" y="0"/>
                </a:moveTo>
                <a:lnTo>
                  <a:pt x="0" y="127000"/>
                </a:lnTo>
                <a:lnTo>
                  <a:pt x="15119985" y="127000"/>
                </a:lnTo>
                <a:lnTo>
                  <a:pt x="15119985" y="0"/>
                </a:lnTo>
                <a:lnTo>
                  <a:pt x="0" y="0"/>
                </a:lnTo>
                <a:close/>
              </a:path>
            </a:pathLst>
          </a:custGeom>
          <a:solidFill>
            <a:schemeClr val="tx1"/>
          </a:solidFill>
        </p:spPr>
        <p:txBody>
          <a:bodyPr wrap="square" lIns="0" tIns="0" rIns="0" bIns="0" rtlCol="0">
            <a:prstTxWarp prst="textNoShape">
              <a:avLst/>
            </a:prstTxWarp>
            <a:noAutofit/>
          </a:bodyPr>
          <a:ls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a:lstStyle>
          <a:p>
            <a:endParaRPr lang="en-GB" sz="2008"/>
          </a:p>
        </p:txBody>
      </p:sp>
      <p:pic>
        <p:nvPicPr>
          <p:cNvPr id="4" name="Picture 3" descr="A red arrow pointing up&#10;&#10;AI-generated content may be incorrect.">
            <a:extLst>
              <a:ext uri="{FF2B5EF4-FFF2-40B4-BE49-F238E27FC236}">
                <a16:creationId xmlns:a16="http://schemas.microsoft.com/office/drawing/2014/main" id="{4D501824-D9B0-C525-F662-3787B202B144}"/>
              </a:ext>
            </a:extLst>
          </p:cNvPr>
          <p:cNvPicPr>
            <a:picLocks/>
          </p:cNvPicPr>
          <p:nvPr userDrawn="1"/>
        </p:nvPicPr>
        <p:blipFill>
          <a:blip r:embed="rId8" cstate="print">
            <a:extLst>
              <a:ext uri="{28A0092B-C50C-407E-A947-70E740481C1C}">
                <a14:useLocalDpi xmlns:a14="http://schemas.microsoft.com/office/drawing/2010/main"/>
              </a:ext>
            </a:extLst>
          </a:blip>
          <a:srcRect/>
          <a:stretch>
            <a:fillRect/>
          </a:stretch>
        </p:blipFill>
        <p:spPr bwMode="auto">
          <a:xfrm>
            <a:off x="232041" y="222919"/>
            <a:ext cx="591666" cy="437463"/>
          </a:xfrm>
          <a:prstGeom prst="rect">
            <a:avLst/>
          </a:prstGeom>
          <a:noFill/>
          <a:ln>
            <a:noFill/>
          </a:ln>
        </p:spPr>
      </p:pic>
      <p:sp>
        <p:nvSpPr>
          <p:cNvPr id="5" name="Text Box 2">
            <a:extLst>
              <a:ext uri="{FF2B5EF4-FFF2-40B4-BE49-F238E27FC236}">
                <a16:creationId xmlns:a16="http://schemas.microsoft.com/office/drawing/2014/main" id="{12A05E16-C31E-E0B1-F9BA-6CA1198C9AE5}"/>
              </a:ext>
            </a:extLst>
          </p:cNvPr>
          <p:cNvSpPr txBox="1">
            <a:spLocks noChangeArrowheads="1"/>
          </p:cNvSpPr>
          <p:nvPr userDrawn="1"/>
        </p:nvSpPr>
        <p:spPr bwMode="auto">
          <a:xfrm>
            <a:off x="3848979" y="119943"/>
            <a:ext cx="5827751" cy="589388"/>
          </a:xfrm>
          <a:prstGeom prst="rect">
            <a:avLst/>
          </a:prstGeom>
          <a:noFill/>
          <a:ln w="9525">
            <a:noFill/>
            <a:miter lim="800000"/>
            <a:headEnd/>
            <a:tailEnd/>
          </a:ln>
        </p:spPr>
        <p:txBody>
          <a:bodyPr rot="0" vert="horz" wrap="square" lIns="91797" tIns="45899" rIns="91797" bIns="45899" anchor="t" anchorCtr="0">
            <a:noAutofit/>
          </a:bodyPr>
          <a:ls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a:lstStyle>
          <a:p>
            <a:pPr marL="0" marR="0" lvl="0" indent="0" algn="l" defTabSz="914400" rtl="0" eaLnBrk="1" fontAlgn="base" latinLnBrk="0" hangingPunct="1">
              <a:lnSpc>
                <a:spcPts val="1305"/>
              </a:lnSpc>
              <a:spcBef>
                <a:spcPts val="402"/>
              </a:spcBef>
              <a:spcAft>
                <a:spcPts val="402"/>
              </a:spcAft>
              <a:buClrTx/>
              <a:buSzTx/>
              <a:buFontTx/>
              <a:buNone/>
              <a:tabLst/>
              <a:defRPr/>
            </a:pPr>
            <a:r>
              <a:rPr lang="en-GB" sz="1400" b="1" dirty="0">
                <a:solidFill>
                  <a:srgbClr val="170130"/>
                </a:solidFill>
                <a:latin typeface="Arial" panose="020B0604020202020204" pitchFamily="34" charset="0"/>
                <a:ea typeface="ＭＳ Ｐゴシック" panose="020B0600070205080204" pitchFamily="34" charset="-128"/>
                <a:cs typeface="Arial" panose="020B0604020202020204" pitchFamily="34" charset="0"/>
              </a:rPr>
              <a:t>T Level Technical Qualification in Building Services Engineering for Construction (Level 3)</a:t>
            </a:r>
          </a:p>
          <a:p>
            <a:pPr marL="0" marR="0" lvl="0" indent="0" algn="l" defTabSz="914400" rtl="0" eaLnBrk="1" fontAlgn="base" latinLnBrk="0" hangingPunct="1">
              <a:lnSpc>
                <a:spcPts val="1305"/>
              </a:lnSpc>
              <a:spcBef>
                <a:spcPts val="402"/>
              </a:spcBef>
              <a:spcAft>
                <a:spcPts val="402"/>
              </a:spcAft>
              <a:buClrTx/>
              <a:buSzTx/>
              <a:buFontTx/>
              <a:buNone/>
              <a:tabLst/>
              <a:defRPr/>
            </a:pPr>
            <a:r>
              <a:rPr lang="en-GB" sz="1400" b="1" i="0" dirty="0">
                <a:solidFill>
                  <a:srgbClr val="FC4421"/>
                </a:solidFill>
                <a:effectLst/>
                <a:latin typeface="Arial" panose="020B0604020202020204" pitchFamily="34" charset="0"/>
                <a:ea typeface="Cambria" panose="02040503050406030204" pitchFamily="18" charset="0"/>
                <a:cs typeface="Arial" panose="020B0604020202020204" pitchFamily="34" charset="0"/>
              </a:rPr>
              <a:t>Occupational Specialism: Electrotechnical Engineering </a:t>
            </a:r>
            <a:endParaRPr lang="en-GB" sz="1050" i="0" dirty="0">
              <a:effectLst/>
              <a:latin typeface="Arial" panose="020B0604020202020204" pitchFamily="34" charset="0"/>
              <a:ea typeface="Cambria" panose="02040503050406030204" pitchFamily="18" charset="0"/>
              <a:cs typeface="Times New Roman" panose="02020603050405020304" pitchFamily="18" charset="0"/>
            </a:endParaRPr>
          </a:p>
        </p:txBody>
      </p:sp>
      <p:pic>
        <p:nvPicPr>
          <p:cNvPr id="7" name="Picture 6" descr="A black and white logo&#10;&#10;AI-generated content may be incorrect.">
            <a:extLst>
              <a:ext uri="{FF2B5EF4-FFF2-40B4-BE49-F238E27FC236}">
                <a16:creationId xmlns:a16="http://schemas.microsoft.com/office/drawing/2014/main" id="{9F3B6811-98F9-78F6-2493-AACB6F69F7B0}"/>
              </a:ext>
            </a:extLst>
          </p:cNvPr>
          <p:cNvPicPr>
            <a:picLocks noChangeAspect="1"/>
          </p:cNvPicPr>
          <p:nvPr userDrawn="1"/>
        </p:nvPicPr>
        <p:blipFill>
          <a:blip r:embed="rId9" cstate="print">
            <a:extLst>
              <a:ext uri="{28A0092B-C50C-407E-A947-70E740481C1C}">
                <a14:useLocalDpi xmlns:a14="http://schemas.microsoft.com/office/drawing/2010/main"/>
              </a:ext>
            </a:extLst>
          </a:blip>
          <a:srcRect/>
          <a:stretch>
            <a:fillRect/>
          </a:stretch>
        </p:blipFill>
        <p:spPr bwMode="auto">
          <a:xfrm>
            <a:off x="9408362" y="209488"/>
            <a:ext cx="2563495" cy="498243"/>
          </a:xfrm>
          <a:prstGeom prst="rect">
            <a:avLst/>
          </a:prstGeom>
          <a:noFill/>
          <a:ln>
            <a:noFill/>
          </a:ln>
        </p:spPr>
      </p:pic>
      <p:pic>
        <p:nvPicPr>
          <p:cNvPr id="13" name="Picture 12" descr="A black background with a black square&#10;&#10;AI-generated content may be incorrect.">
            <a:extLst>
              <a:ext uri="{FF2B5EF4-FFF2-40B4-BE49-F238E27FC236}">
                <a16:creationId xmlns:a16="http://schemas.microsoft.com/office/drawing/2014/main" id="{03A5C67B-1442-75DD-1FD1-C13DC74E6186}"/>
              </a:ext>
            </a:extLst>
          </p:cNvPr>
          <p:cNvPicPr>
            <a:picLocks noChangeAspect="1"/>
          </p:cNvPicPr>
          <p:nvPr userDrawn="1"/>
        </p:nvPicPr>
        <p:blipFill>
          <a:blip r:embed="rId10"/>
          <a:stretch>
            <a:fillRect/>
          </a:stretch>
        </p:blipFill>
        <p:spPr>
          <a:xfrm>
            <a:off x="948535" y="229466"/>
            <a:ext cx="2685203" cy="440679"/>
          </a:xfrm>
          <a:prstGeom prst="rect">
            <a:avLst/>
          </a:prstGeom>
        </p:spPr>
      </p:pic>
    </p:spTree>
    <p:extLst>
      <p:ext uri="{BB962C8B-B14F-4D97-AF65-F5344CB8AC3E}">
        <p14:creationId xmlns:p14="http://schemas.microsoft.com/office/powerpoint/2010/main" val="186536889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p:hf hdr="0" ftr="0" dt="0"/>
  <p:txStyles>
    <p:titleStyle>
      <a:lvl1pPr algn="l" rtl="0" eaLnBrk="1" fontAlgn="base" hangingPunct="1">
        <a:spcBef>
          <a:spcPct val="0"/>
        </a:spcBef>
        <a:spcAft>
          <a:spcPct val="0"/>
        </a:spcAft>
        <a:defRPr lang="en-US" sz="3600" b="1" kern="1200" baseline="0" dirty="0">
          <a:solidFill>
            <a:srgbClr val="FC4421"/>
          </a:solidFill>
          <a:latin typeface="+mj-lt"/>
          <a:ea typeface="ＭＳ Ｐゴシック" pitchFamily="-105" charset="-128"/>
          <a:cs typeface="Arial" panose="020B0604020202020204" pitchFamily="34" charset="0"/>
        </a:defRPr>
      </a:lvl1pPr>
      <a:lvl2pPr algn="l" rtl="0" eaLnBrk="1" fontAlgn="base" hangingPunct="1">
        <a:spcBef>
          <a:spcPct val="0"/>
        </a:spcBef>
        <a:spcAft>
          <a:spcPct val="0"/>
        </a:spcAft>
        <a:defRPr sz="2409" b="1">
          <a:solidFill>
            <a:srgbClr val="E30613"/>
          </a:solidFill>
          <a:latin typeface="Arial" charset="0"/>
          <a:ea typeface="ＭＳ Ｐゴシック" charset="-128"/>
          <a:cs typeface="ＭＳ Ｐゴシック" charset="-128"/>
        </a:defRPr>
      </a:lvl2pPr>
      <a:lvl3pPr algn="l" rtl="0" eaLnBrk="1" fontAlgn="base" hangingPunct="1">
        <a:spcBef>
          <a:spcPct val="0"/>
        </a:spcBef>
        <a:spcAft>
          <a:spcPct val="0"/>
        </a:spcAft>
        <a:defRPr sz="2409" b="1">
          <a:solidFill>
            <a:srgbClr val="E30613"/>
          </a:solidFill>
          <a:latin typeface="Arial" charset="0"/>
          <a:ea typeface="ＭＳ Ｐゴシック" charset="-128"/>
          <a:cs typeface="ＭＳ Ｐゴシック" charset="-128"/>
        </a:defRPr>
      </a:lvl3pPr>
      <a:lvl4pPr algn="l" rtl="0" eaLnBrk="1" fontAlgn="base" hangingPunct="1">
        <a:spcBef>
          <a:spcPct val="0"/>
        </a:spcBef>
        <a:spcAft>
          <a:spcPct val="0"/>
        </a:spcAft>
        <a:defRPr sz="2409" b="1">
          <a:solidFill>
            <a:srgbClr val="E30613"/>
          </a:solidFill>
          <a:latin typeface="Arial" charset="0"/>
          <a:ea typeface="ＭＳ Ｐゴシック" charset="-128"/>
          <a:cs typeface="ＭＳ Ｐゴシック" charset="-128"/>
        </a:defRPr>
      </a:lvl4pPr>
      <a:lvl5pPr algn="l" rtl="0" eaLnBrk="1" fontAlgn="base" hangingPunct="1">
        <a:spcBef>
          <a:spcPct val="0"/>
        </a:spcBef>
        <a:spcAft>
          <a:spcPct val="0"/>
        </a:spcAft>
        <a:defRPr sz="2409" b="1">
          <a:solidFill>
            <a:srgbClr val="E30613"/>
          </a:solidFill>
          <a:latin typeface="Arial" charset="0"/>
          <a:ea typeface="ＭＳ Ｐゴシック" charset="-128"/>
          <a:cs typeface="ＭＳ Ｐゴシック" charset="-128"/>
        </a:defRPr>
      </a:lvl5pPr>
      <a:lvl6pPr marL="458983" algn="ctr" rtl="0" eaLnBrk="1" fontAlgn="base" hangingPunct="1">
        <a:spcBef>
          <a:spcPct val="0"/>
        </a:spcBef>
        <a:spcAft>
          <a:spcPct val="0"/>
        </a:spcAft>
        <a:defRPr sz="4417">
          <a:solidFill>
            <a:srgbClr val="CC0000"/>
          </a:solidFill>
          <a:latin typeface="Arial" charset="0"/>
        </a:defRPr>
      </a:lvl6pPr>
      <a:lvl7pPr marL="917966" algn="ctr" rtl="0" eaLnBrk="1" fontAlgn="base" hangingPunct="1">
        <a:spcBef>
          <a:spcPct val="0"/>
        </a:spcBef>
        <a:spcAft>
          <a:spcPct val="0"/>
        </a:spcAft>
        <a:defRPr sz="4417">
          <a:solidFill>
            <a:srgbClr val="CC0000"/>
          </a:solidFill>
          <a:latin typeface="Arial" charset="0"/>
        </a:defRPr>
      </a:lvl7pPr>
      <a:lvl8pPr marL="1376949" algn="ctr" rtl="0" eaLnBrk="1" fontAlgn="base" hangingPunct="1">
        <a:spcBef>
          <a:spcPct val="0"/>
        </a:spcBef>
        <a:spcAft>
          <a:spcPct val="0"/>
        </a:spcAft>
        <a:defRPr sz="4417">
          <a:solidFill>
            <a:srgbClr val="CC0000"/>
          </a:solidFill>
          <a:latin typeface="Arial" charset="0"/>
        </a:defRPr>
      </a:lvl8pPr>
      <a:lvl9pPr marL="1835932" algn="ctr" rtl="0" eaLnBrk="1" fontAlgn="base" hangingPunct="1">
        <a:spcBef>
          <a:spcPct val="0"/>
        </a:spcBef>
        <a:spcAft>
          <a:spcPct val="0"/>
        </a:spcAft>
        <a:defRPr sz="4417">
          <a:solidFill>
            <a:srgbClr val="CC0000"/>
          </a:solidFill>
          <a:latin typeface="Arial" charset="0"/>
        </a:defRPr>
      </a:lvl9pPr>
    </p:titleStyle>
    <p:bodyStyle>
      <a:lvl1pPr marL="0" indent="0" algn="l" rtl="0" eaLnBrk="1" fontAlgn="base" hangingPunct="1">
        <a:lnSpc>
          <a:spcPts val="2409"/>
        </a:lnSpc>
        <a:spcBef>
          <a:spcPts val="1004"/>
        </a:spcBef>
        <a:spcAft>
          <a:spcPts val="1004"/>
        </a:spcAft>
        <a:defRPr lang="en-GB" sz="2000" dirty="0">
          <a:solidFill>
            <a:schemeClr val="tx1"/>
          </a:solidFill>
          <a:latin typeface="+mn-lt"/>
          <a:ea typeface="ＭＳ Ｐゴシック" charset="-128"/>
          <a:cs typeface="ＭＳ Ｐゴシック" charset="-128"/>
        </a:defRPr>
      </a:lvl1pPr>
      <a:lvl2pPr marL="216742" indent="-216742" algn="l" rtl="0" eaLnBrk="1" fontAlgn="base" hangingPunct="1">
        <a:lnSpc>
          <a:spcPts val="2409"/>
        </a:lnSpc>
        <a:spcBef>
          <a:spcPts val="502"/>
        </a:spcBef>
        <a:spcAft>
          <a:spcPts val="502"/>
        </a:spcAft>
        <a:buClr>
          <a:srgbClr val="FC4421"/>
        </a:buClr>
        <a:buFont typeface="Arial" pitchFamily="-105" charset="0"/>
        <a:buChar char="•"/>
        <a:defRPr lang="en-GB" sz="2000" dirty="0">
          <a:solidFill>
            <a:schemeClr val="tx1"/>
          </a:solidFill>
          <a:latin typeface="+mn-lt"/>
          <a:ea typeface="ＭＳ Ｐゴシック" charset="-128"/>
          <a:cs typeface="+mn-cs"/>
        </a:defRPr>
      </a:lvl2pPr>
      <a:lvl3pPr marL="0" indent="0" algn="l" rtl="0" eaLnBrk="1" fontAlgn="base" hangingPunct="1">
        <a:lnSpc>
          <a:spcPts val="2008"/>
        </a:lnSpc>
        <a:spcBef>
          <a:spcPts val="502"/>
        </a:spcBef>
        <a:spcAft>
          <a:spcPts val="502"/>
        </a:spcAft>
        <a:buFont typeface="Lucida Grande" pitchFamily="-105" charset="0"/>
        <a:defRPr lang="en-GB" sz="1606" dirty="0">
          <a:solidFill>
            <a:schemeClr val="tx1"/>
          </a:solidFill>
          <a:latin typeface="+mn-lt"/>
          <a:ea typeface="ＭＳ Ｐゴシック" charset="-128"/>
          <a:cs typeface="+mn-cs"/>
        </a:defRPr>
      </a:lvl3pPr>
      <a:lvl4pPr marL="216742" indent="-216742" algn="l" rtl="0" eaLnBrk="1" fontAlgn="base" hangingPunct="1">
        <a:lnSpc>
          <a:spcPts val="2008"/>
        </a:lnSpc>
        <a:spcBef>
          <a:spcPts val="502"/>
        </a:spcBef>
        <a:spcAft>
          <a:spcPts val="502"/>
        </a:spcAft>
        <a:buClr>
          <a:srgbClr val="FC4421"/>
        </a:buClr>
        <a:buFont typeface="Arial" pitchFamily="-105" charset="0"/>
        <a:buChar char="•"/>
        <a:defRPr lang="en-GB" sz="1606" dirty="0">
          <a:solidFill>
            <a:schemeClr val="tx1"/>
          </a:solidFill>
          <a:latin typeface="+mn-lt"/>
          <a:ea typeface="ＭＳ Ｐゴシック" charset="-128"/>
          <a:cs typeface="ＭＳ Ｐゴシック" charset="-128"/>
        </a:defRPr>
      </a:lvl4pPr>
      <a:lvl5pPr marL="433484" indent="-216742" algn="l" rtl="0" eaLnBrk="1" fontAlgn="base" hangingPunct="1">
        <a:lnSpc>
          <a:spcPts val="2008"/>
        </a:lnSpc>
        <a:spcBef>
          <a:spcPct val="0"/>
        </a:spcBef>
        <a:spcAft>
          <a:spcPts val="502"/>
        </a:spcAft>
        <a:buFont typeface="Arial" pitchFamily="-105" charset="0"/>
        <a:buChar char="–"/>
        <a:defRPr lang="en-US" sz="1606" dirty="0">
          <a:solidFill>
            <a:schemeClr val="tx1"/>
          </a:solidFill>
          <a:latin typeface="+mn-lt"/>
          <a:ea typeface="ＭＳ Ｐゴシック" charset="-128"/>
          <a:cs typeface="ＭＳ Ｐゴシック" charset="-128"/>
        </a:defRPr>
      </a:lvl5pPr>
      <a:lvl6pPr marL="458983" indent="-458983" algn="l" defTabSz="917966" rtl="0" eaLnBrk="1" fontAlgn="base" hangingPunct="1">
        <a:spcBef>
          <a:spcPct val="20000"/>
        </a:spcBef>
        <a:spcAft>
          <a:spcPct val="0"/>
        </a:spcAft>
        <a:buChar char="»"/>
        <a:defRPr lang="en-GB" sz="1606" kern="0" baseline="0" dirty="0" smtClean="0">
          <a:solidFill>
            <a:schemeClr val="tx1"/>
          </a:solidFill>
          <a:latin typeface="+mn-lt"/>
          <a:ea typeface="ＭＳ Ｐゴシック" charset="-128"/>
          <a:cs typeface="ＭＳ Ｐゴシック" charset="-128"/>
        </a:defRPr>
      </a:lvl6pPr>
      <a:lvl7pPr marL="2983390" indent="-229492" algn="l" defTabSz="917966" rtl="0" eaLnBrk="1" fontAlgn="base" hangingPunct="1">
        <a:spcBef>
          <a:spcPct val="20000"/>
        </a:spcBef>
        <a:spcAft>
          <a:spcPct val="0"/>
        </a:spcAft>
        <a:buClr>
          <a:srgbClr val="E30613"/>
        </a:buClr>
        <a:buChar char="»"/>
        <a:defRPr lang="en-GB" sz="1606" kern="0" baseline="0" dirty="0" smtClean="0">
          <a:solidFill>
            <a:schemeClr val="tx1"/>
          </a:solidFill>
          <a:latin typeface="+mn-lt"/>
          <a:ea typeface="ＭＳ Ｐゴシック" charset="-128"/>
          <a:cs typeface="ＭＳ Ｐゴシック" charset="-128"/>
        </a:defRPr>
      </a:lvl7pPr>
      <a:lvl8pPr marL="3442373" indent="-229492" algn="l" defTabSz="917966" rtl="0" eaLnBrk="1" fontAlgn="base" hangingPunct="1">
        <a:spcBef>
          <a:spcPct val="20000"/>
        </a:spcBef>
        <a:spcAft>
          <a:spcPct val="0"/>
        </a:spcAft>
        <a:buChar char="»"/>
        <a:defRPr lang="en-GB" sz="1606" kern="0" dirty="0" smtClean="0">
          <a:solidFill>
            <a:schemeClr val="tx1"/>
          </a:solidFill>
          <a:latin typeface="+mn-lt"/>
          <a:ea typeface="ＭＳ Ｐゴシック" charset="-128"/>
          <a:cs typeface="ＭＳ Ｐゴシック" charset="-128"/>
        </a:defRPr>
      </a:lvl8pPr>
      <a:lvl9pPr marL="3901356" indent="-229492" algn="l" defTabSz="917966" rtl="0" eaLnBrk="1" fontAlgn="base" hangingPunct="1">
        <a:spcBef>
          <a:spcPct val="20000"/>
        </a:spcBef>
        <a:spcAft>
          <a:spcPct val="0"/>
        </a:spcAft>
        <a:buChar char="»"/>
        <a:defRPr lang="en-GB" sz="1004" kern="0" baseline="0" dirty="0" smtClean="0">
          <a:solidFill>
            <a:schemeClr val="tx1"/>
          </a:solidFill>
          <a:latin typeface="+mn-lt"/>
          <a:ea typeface="ＭＳ Ｐゴシック" charset="-128"/>
          <a:cs typeface="ＭＳ Ｐゴシック" charset="-128"/>
        </a:defRPr>
      </a:lvl9pPr>
    </p:bodyStyle>
    <p:otherStyle>
      <a:defPPr>
        <a:defRPr lang="en-US"/>
      </a:defPPr>
      <a:lvl1pPr marL="0" algn="l" defTabSz="458983" rtl="0" eaLnBrk="1" latinLnBrk="0" hangingPunct="1">
        <a:defRPr sz="1807" kern="1200">
          <a:solidFill>
            <a:schemeClr val="tx1"/>
          </a:solidFill>
          <a:latin typeface="+mn-lt"/>
          <a:ea typeface="+mn-ea"/>
          <a:cs typeface="+mn-cs"/>
        </a:defRPr>
      </a:lvl1pPr>
      <a:lvl2pPr marL="458983" algn="l" defTabSz="458983" rtl="0" eaLnBrk="1" latinLnBrk="0" hangingPunct="1">
        <a:defRPr sz="1807" kern="1200">
          <a:solidFill>
            <a:schemeClr val="tx1"/>
          </a:solidFill>
          <a:latin typeface="+mn-lt"/>
          <a:ea typeface="+mn-ea"/>
          <a:cs typeface="+mn-cs"/>
        </a:defRPr>
      </a:lvl2pPr>
      <a:lvl3pPr marL="917966" algn="l" defTabSz="458983" rtl="0" eaLnBrk="1" latinLnBrk="0" hangingPunct="1">
        <a:defRPr sz="1807" kern="1200">
          <a:solidFill>
            <a:schemeClr val="tx1"/>
          </a:solidFill>
          <a:latin typeface="+mn-lt"/>
          <a:ea typeface="+mn-ea"/>
          <a:cs typeface="+mn-cs"/>
        </a:defRPr>
      </a:lvl3pPr>
      <a:lvl4pPr marL="1376949" algn="l" defTabSz="458983" rtl="0" eaLnBrk="1" latinLnBrk="0" hangingPunct="1">
        <a:defRPr sz="1807" kern="1200">
          <a:solidFill>
            <a:schemeClr val="tx1"/>
          </a:solidFill>
          <a:latin typeface="+mn-lt"/>
          <a:ea typeface="+mn-ea"/>
          <a:cs typeface="+mn-cs"/>
        </a:defRPr>
      </a:lvl4pPr>
      <a:lvl5pPr marL="1835932" algn="l" defTabSz="458983" rtl="0" eaLnBrk="1" latinLnBrk="0" hangingPunct="1">
        <a:defRPr sz="1807" kern="1200">
          <a:solidFill>
            <a:schemeClr val="tx1"/>
          </a:solidFill>
          <a:latin typeface="+mn-lt"/>
          <a:ea typeface="+mn-ea"/>
          <a:cs typeface="+mn-cs"/>
        </a:defRPr>
      </a:lvl5pPr>
      <a:lvl6pPr marL="2294915" algn="l" defTabSz="458983" rtl="0" eaLnBrk="1" latinLnBrk="0" hangingPunct="1">
        <a:defRPr sz="1807" kern="1200">
          <a:solidFill>
            <a:schemeClr val="tx1"/>
          </a:solidFill>
          <a:latin typeface="+mn-lt"/>
          <a:ea typeface="+mn-ea"/>
          <a:cs typeface="+mn-cs"/>
        </a:defRPr>
      </a:lvl6pPr>
      <a:lvl7pPr marL="2753898" algn="l" defTabSz="458983" rtl="0" eaLnBrk="1" latinLnBrk="0" hangingPunct="1">
        <a:defRPr sz="1807" kern="1200">
          <a:solidFill>
            <a:schemeClr val="tx1"/>
          </a:solidFill>
          <a:latin typeface="+mn-lt"/>
          <a:ea typeface="+mn-ea"/>
          <a:cs typeface="+mn-cs"/>
        </a:defRPr>
      </a:lvl7pPr>
      <a:lvl8pPr marL="3212882" algn="l" defTabSz="458983" rtl="0" eaLnBrk="1" latinLnBrk="0" hangingPunct="1">
        <a:defRPr sz="1807" kern="1200">
          <a:solidFill>
            <a:schemeClr val="tx1"/>
          </a:solidFill>
          <a:latin typeface="+mn-lt"/>
          <a:ea typeface="+mn-ea"/>
          <a:cs typeface="+mn-cs"/>
        </a:defRPr>
      </a:lvl8pPr>
      <a:lvl9pPr marL="3671865" algn="l" defTabSz="458983" rtl="0" eaLnBrk="1" latinLnBrk="0" hangingPunct="1">
        <a:defRPr sz="180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071156A-2242-124B-AF49-34A979232ED8}"/>
              </a:ext>
            </a:extLst>
          </p:cNvPr>
          <p:cNvSpPr txBox="1">
            <a:spLocks/>
          </p:cNvSpPr>
          <p:nvPr/>
        </p:nvSpPr>
        <p:spPr>
          <a:xfrm>
            <a:off x="360000" y="1980110"/>
            <a:ext cx="10800000" cy="3779890"/>
          </a:xfrm>
          <a:prstGeom prst="rect">
            <a:avLst/>
          </a:prstGeom>
        </p:spPr>
        <p:txBody>
          <a:bodyPr lIns="0" tIns="0" rIns="0" bIns="0" anchor="t" anchorCtr="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1"/>
                </a:solidFill>
                <a:latin typeface="Poppins" pitchFamily="2" charset="77"/>
                <a:ea typeface="+mn-ea"/>
                <a:cs typeface="Poppins" pitchFamily="2" charset="77"/>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Poppins" pitchFamily="2" charset="77"/>
                <a:ea typeface="+mn-ea"/>
                <a:cs typeface="Poppins" pitchFamily="2" charset="77"/>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1"/>
                </a:solidFill>
                <a:latin typeface="Poppins" pitchFamily="2" charset="77"/>
                <a:ea typeface="+mn-ea"/>
                <a:cs typeface="Poppins" pitchFamily="2" charset="77"/>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Poppins" pitchFamily="2" charset="77"/>
                <a:ea typeface="+mn-ea"/>
                <a:cs typeface="Poppins" pitchFamily="2" charset="77"/>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Poppins" pitchFamily="2" charset="77"/>
                <a:ea typeface="+mn-ea"/>
                <a:cs typeface="Poppins" pitchFamily="2"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608030" fontAlgn="auto">
              <a:lnSpc>
                <a:spcPct val="100000"/>
              </a:lnSpc>
              <a:spcBef>
                <a:spcPts val="0"/>
              </a:spcBef>
              <a:spcAft>
                <a:spcPts val="0"/>
              </a:spcAft>
              <a:buNone/>
              <a:defRPr/>
            </a:pPr>
            <a:r>
              <a:rPr lang="en-GB" sz="2800" b="1" dirty="0">
                <a:solidFill>
                  <a:srgbClr val="170130"/>
                </a:solidFill>
                <a:latin typeface="Arial" panose="020B0604020202020204" pitchFamily="34" charset="0"/>
                <a:ea typeface="ＭＳ Ｐゴシック" panose="020B0600070205080204" pitchFamily="34" charset="-128"/>
                <a:cs typeface="Arial" panose="020B0604020202020204" pitchFamily="34" charset="0"/>
              </a:rPr>
              <a:t>Occupational Specialism: Electrotechnical Engineering</a:t>
            </a:r>
          </a:p>
          <a:p>
            <a:pPr marL="0" indent="0" defTabSz="608030" fontAlgn="auto">
              <a:lnSpc>
                <a:spcPct val="100000"/>
              </a:lnSpc>
              <a:spcBef>
                <a:spcPts val="0"/>
              </a:spcBef>
              <a:spcAft>
                <a:spcPts val="0"/>
              </a:spcAft>
              <a:buNone/>
              <a:defRPr/>
            </a:pPr>
            <a:endParaRPr lang="en-GB" sz="2800" b="1" dirty="0">
              <a:solidFill>
                <a:srgbClr val="170130"/>
              </a:solidFill>
              <a:latin typeface="Arial" panose="020B0604020202020204" pitchFamily="34" charset="0"/>
              <a:ea typeface="ＭＳ Ｐゴシック" panose="020B0600070205080204" pitchFamily="34" charset="-128"/>
              <a:cs typeface="Arial" panose="020B0604020202020204" pitchFamily="34" charset="0"/>
            </a:endParaRPr>
          </a:p>
          <a:p>
            <a:pPr marL="0" indent="0">
              <a:buNone/>
            </a:pPr>
            <a:r>
              <a:rPr lang="en-GB" sz="2800" b="1" dirty="0">
                <a:solidFill>
                  <a:schemeClr val="tx1"/>
                </a:solidFill>
                <a:latin typeface="Arial"/>
                <a:ea typeface="ＭＳ Ｐゴシック"/>
                <a:cs typeface="Arial"/>
              </a:rPr>
              <a:t>K1.5 Application of the fundamental principles of national standards</a:t>
            </a:r>
            <a:endParaRPr lang="en-GB" sz="2394" dirty="0">
              <a:solidFill>
                <a:schemeClr val="tx1"/>
              </a:solidFill>
              <a:latin typeface="Arial"/>
              <a:ea typeface="ＭＳ Ｐゴシック"/>
              <a:cs typeface="Arial"/>
            </a:endParaRPr>
          </a:p>
          <a:p>
            <a:pPr marL="0" indent="0">
              <a:buNone/>
            </a:pPr>
            <a:endParaRPr lang="en-US" sz="2800" b="1" dirty="0">
              <a:solidFill>
                <a:srgbClr val="FC4421"/>
              </a:solidFill>
              <a:latin typeface="Arial" panose="020B0604020202020204" pitchFamily="34" charset="0"/>
              <a:ea typeface="ＭＳ Ｐゴシック" panose="020B0600070205080204" pitchFamily="34" charset="-128"/>
              <a:cs typeface="Arial" panose="020B0604020202020204" pitchFamily="34" charset="0"/>
            </a:endParaRPr>
          </a:p>
          <a:p>
            <a:pPr marL="0" indent="0">
              <a:buNone/>
            </a:pPr>
            <a:r>
              <a:rPr lang="en-US" sz="2800" b="1" dirty="0">
                <a:solidFill>
                  <a:srgbClr val="FC4421"/>
                </a:solidFill>
                <a:latin typeface="Arial" panose="020B0604020202020204" pitchFamily="34" charset="0"/>
                <a:ea typeface="ＭＳ Ｐゴシック" panose="020B0600070205080204" pitchFamily="34" charset="-128"/>
                <a:cs typeface="Arial" panose="020B0604020202020204" pitchFamily="34" charset="0"/>
              </a:rPr>
              <a:t>PowerPoint 1.5b: Chapter 52 </a:t>
            </a:r>
            <a:r>
              <a:rPr lang="en-GB" sz="2800" b="1" dirty="0">
                <a:solidFill>
                  <a:srgbClr val="FC4421"/>
                </a:solidFill>
                <a:latin typeface="Arial" panose="020B0604020202020204" pitchFamily="34" charset="0"/>
                <a:ea typeface="ＭＳ Ｐゴシック" panose="020B0600070205080204" pitchFamily="34" charset="-128"/>
                <a:cs typeface="Arial" panose="020B0604020202020204" pitchFamily="34" charset="0"/>
              </a:rPr>
              <a:t>Selection and erection of wiring systems</a:t>
            </a:r>
            <a:endParaRPr lang="en-US" sz="2800" b="1" dirty="0">
              <a:solidFill>
                <a:srgbClr val="FC4421"/>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4139293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DADD7-AFD9-0DD0-95CA-B301E16DDD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6EF031-A26E-99A6-87D2-C6E37240D26A}"/>
              </a:ext>
            </a:extLst>
          </p:cNvPr>
          <p:cNvSpPr>
            <a:spLocks noGrp="1"/>
          </p:cNvSpPr>
          <p:nvPr>
            <p:ph type="title"/>
          </p:nvPr>
        </p:nvSpPr>
        <p:spPr>
          <a:xfrm>
            <a:off x="252000" y="959222"/>
            <a:ext cx="11628452" cy="646331"/>
          </a:xfrm>
        </p:spPr>
        <p:txBody>
          <a:bodyPr/>
          <a:lstStyle/>
          <a:p>
            <a:r>
              <a:rPr lang="en-GB"/>
              <a:t>What are eddy currents?</a:t>
            </a:r>
          </a:p>
        </p:txBody>
      </p:sp>
      <p:sp>
        <p:nvSpPr>
          <p:cNvPr id="4" name="Content Placeholder 3">
            <a:extLst>
              <a:ext uri="{FF2B5EF4-FFF2-40B4-BE49-F238E27FC236}">
                <a16:creationId xmlns:a16="http://schemas.microsoft.com/office/drawing/2014/main" id="{BBE91749-D0D0-7E72-B8B6-AABEC40BF5C5}"/>
              </a:ext>
            </a:extLst>
          </p:cNvPr>
          <p:cNvSpPr>
            <a:spLocks noGrp="1"/>
          </p:cNvSpPr>
          <p:nvPr>
            <p:ph sz="quarter" idx="10"/>
          </p:nvPr>
        </p:nvSpPr>
        <p:spPr>
          <a:xfrm>
            <a:off x="360000" y="1800000"/>
            <a:ext cx="5592226" cy="4140000"/>
          </a:xfrm>
        </p:spPr>
        <p:txBody>
          <a:bodyPr/>
          <a:lstStyle/>
          <a:p>
            <a:pPr marL="342900" indent="-342900">
              <a:buFont typeface="Arial" panose="020B0604020202020204" pitchFamily="34" charset="0"/>
              <a:buChar char="•"/>
            </a:pPr>
            <a:r>
              <a:rPr lang="en-GB"/>
              <a:t>Currents that are induced into a conductive material (usually perpendicular to a magnetic field).</a:t>
            </a:r>
          </a:p>
          <a:p>
            <a:pPr marL="342900" indent="-342900">
              <a:buFont typeface="Arial" panose="020B0604020202020204" pitchFamily="34" charset="0"/>
              <a:buChar char="•"/>
            </a:pPr>
            <a:r>
              <a:rPr lang="en-GB"/>
              <a:t>Generated by a changing magnetic field/flux (such as those created in an AC circuit).</a:t>
            </a:r>
          </a:p>
          <a:p>
            <a:endParaRPr lang="en-GB"/>
          </a:p>
        </p:txBody>
      </p:sp>
      <p:pic>
        <p:nvPicPr>
          <p:cNvPr id="3" name="Picture 2">
            <a:extLst>
              <a:ext uri="{FF2B5EF4-FFF2-40B4-BE49-F238E27FC236}">
                <a16:creationId xmlns:a16="http://schemas.microsoft.com/office/drawing/2014/main" id="{63E5AD69-E7D5-E93A-4CAF-45BB83EF533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38569" y="959222"/>
            <a:ext cx="2926858" cy="2611657"/>
          </a:xfrm>
          <a:prstGeom prst="rect">
            <a:avLst/>
          </a:prstGeom>
        </p:spPr>
      </p:pic>
      <p:pic>
        <p:nvPicPr>
          <p:cNvPr id="5" name="Picture 4">
            <a:extLst>
              <a:ext uri="{FF2B5EF4-FFF2-40B4-BE49-F238E27FC236}">
                <a16:creationId xmlns:a16="http://schemas.microsoft.com/office/drawing/2014/main" id="{560C8CD3-9CF9-E08F-DEB3-E342D48349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92334" y="3624191"/>
            <a:ext cx="4419329" cy="2361333"/>
          </a:xfrm>
          <a:prstGeom prst="rect">
            <a:avLst/>
          </a:prstGeom>
        </p:spPr>
      </p:pic>
    </p:spTree>
    <p:extLst>
      <p:ext uri="{BB962C8B-B14F-4D97-AF65-F5344CB8AC3E}">
        <p14:creationId xmlns:p14="http://schemas.microsoft.com/office/powerpoint/2010/main" val="1280361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E6141-60B4-F003-52E8-6B4BFD08EA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53BF4B-3D4B-3B80-A61A-95E20DC76CE0}"/>
              </a:ext>
            </a:extLst>
          </p:cNvPr>
          <p:cNvSpPr>
            <a:spLocks noGrp="1"/>
          </p:cNvSpPr>
          <p:nvPr>
            <p:ph type="title"/>
          </p:nvPr>
        </p:nvSpPr>
        <p:spPr>
          <a:xfrm>
            <a:off x="252000" y="959222"/>
            <a:ext cx="11628452" cy="646331"/>
          </a:xfrm>
        </p:spPr>
        <p:txBody>
          <a:bodyPr/>
          <a:lstStyle/>
          <a:p>
            <a:r>
              <a:rPr lang="en-GB"/>
              <a:t>521.10: Installation of cables</a:t>
            </a:r>
          </a:p>
        </p:txBody>
      </p:sp>
      <p:sp>
        <p:nvSpPr>
          <p:cNvPr id="4" name="Content Placeholder 3">
            <a:extLst>
              <a:ext uri="{FF2B5EF4-FFF2-40B4-BE49-F238E27FC236}">
                <a16:creationId xmlns:a16="http://schemas.microsoft.com/office/drawing/2014/main" id="{6A845E99-8582-6F89-5936-7FAF52A60CE6}"/>
              </a:ext>
            </a:extLst>
          </p:cNvPr>
          <p:cNvSpPr>
            <a:spLocks noGrp="1"/>
          </p:cNvSpPr>
          <p:nvPr>
            <p:ph sz="quarter" idx="10"/>
          </p:nvPr>
        </p:nvSpPr>
        <p:spPr>
          <a:xfrm>
            <a:off x="359999" y="1800000"/>
            <a:ext cx="11415057" cy="4140000"/>
          </a:xfrm>
        </p:spPr>
        <p:txBody>
          <a:bodyPr/>
          <a:lstStyle/>
          <a:p>
            <a:r>
              <a:rPr lang="en-GB" b="1"/>
              <a:t>521.10.1</a:t>
            </a:r>
            <a:br>
              <a:rPr lang="en-GB"/>
            </a:br>
            <a:r>
              <a:rPr lang="en-GB"/>
              <a:t>Non-sheathed cables for fixed wiring shall be enclosed in conduit, ducting or trunking. This requirement does not apply to a protective conductor complying with Section 543.</a:t>
            </a:r>
          </a:p>
          <a:p>
            <a:r>
              <a:rPr lang="en-GB" b="1"/>
              <a:t>521.10.202</a:t>
            </a:r>
            <a:br>
              <a:rPr lang="en-GB"/>
            </a:br>
            <a:r>
              <a:rPr lang="en-GB"/>
              <a:t>Wiring systems shall be supported such that they will not be liable to premature collapse in the event of a fire.</a:t>
            </a:r>
          </a:p>
          <a:p>
            <a:endParaRPr lang="en-GB"/>
          </a:p>
          <a:p>
            <a:endParaRPr lang="en-GB"/>
          </a:p>
        </p:txBody>
      </p:sp>
    </p:spTree>
    <p:extLst>
      <p:ext uri="{BB962C8B-B14F-4D97-AF65-F5344CB8AC3E}">
        <p14:creationId xmlns:p14="http://schemas.microsoft.com/office/powerpoint/2010/main" val="1064199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882615-A9F4-464F-E93B-39F92860B9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A08271-03F3-3F8D-E63B-7BBE89D23597}"/>
              </a:ext>
            </a:extLst>
          </p:cNvPr>
          <p:cNvSpPr>
            <a:spLocks noGrp="1"/>
          </p:cNvSpPr>
          <p:nvPr>
            <p:ph type="title"/>
          </p:nvPr>
        </p:nvSpPr>
        <p:spPr>
          <a:xfrm>
            <a:off x="252000" y="959222"/>
            <a:ext cx="11628452" cy="646331"/>
          </a:xfrm>
        </p:spPr>
        <p:txBody>
          <a:bodyPr/>
          <a:lstStyle/>
          <a:p>
            <a:r>
              <a:rPr lang="en-GB"/>
              <a:t>521.10: Installation of cables</a:t>
            </a:r>
          </a:p>
        </p:txBody>
      </p:sp>
      <p:sp>
        <p:nvSpPr>
          <p:cNvPr id="4" name="Content Placeholder 3">
            <a:extLst>
              <a:ext uri="{FF2B5EF4-FFF2-40B4-BE49-F238E27FC236}">
                <a16:creationId xmlns:a16="http://schemas.microsoft.com/office/drawing/2014/main" id="{CF6707CC-55B2-7B5F-3775-AF4E27240C0A}"/>
              </a:ext>
            </a:extLst>
          </p:cNvPr>
          <p:cNvSpPr>
            <a:spLocks noGrp="1"/>
          </p:cNvSpPr>
          <p:nvPr>
            <p:ph sz="quarter" idx="10"/>
          </p:nvPr>
        </p:nvSpPr>
        <p:spPr>
          <a:xfrm>
            <a:off x="359999" y="1800000"/>
            <a:ext cx="11415057" cy="4140000"/>
          </a:xfrm>
        </p:spPr>
        <p:txBody>
          <a:bodyPr/>
          <a:lstStyle/>
          <a:p>
            <a:r>
              <a:rPr lang="en-GB" b="1"/>
              <a:t>Note 3: </a:t>
            </a:r>
            <a:r>
              <a:rPr lang="en-GB"/>
              <a:t>This regulation precludes, for example, the use of non-metallic cable clips or cable ties as the sole means of support where cables are clipped directly to exposed surfaces or suspended under the cable tray and the use of non-metallic cable trunking as the sole means of support of the cables therein.</a:t>
            </a:r>
          </a:p>
          <a:p>
            <a:r>
              <a:rPr lang="en-GB" b="1"/>
              <a:t>Note 4: </a:t>
            </a:r>
            <a:r>
              <a:rPr lang="en-GB"/>
              <a:t>Suitably spaced steel or copper clips, saddles or ties are examples that will meet the requirements of this regulation.</a:t>
            </a:r>
          </a:p>
          <a:p>
            <a:endParaRPr lang="en-GB"/>
          </a:p>
        </p:txBody>
      </p:sp>
    </p:spTree>
    <p:extLst>
      <p:ext uri="{BB962C8B-B14F-4D97-AF65-F5344CB8AC3E}">
        <p14:creationId xmlns:p14="http://schemas.microsoft.com/office/powerpoint/2010/main" val="1797579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0F7C3D-2331-F9DF-BA16-0A7BC29385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404F23-3901-FD52-DC0C-2187A62805F5}"/>
              </a:ext>
            </a:extLst>
          </p:cNvPr>
          <p:cNvSpPr>
            <a:spLocks noGrp="1"/>
          </p:cNvSpPr>
          <p:nvPr>
            <p:ph type="title"/>
          </p:nvPr>
        </p:nvSpPr>
        <p:spPr>
          <a:xfrm>
            <a:off x="252000" y="959222"/>
            <a:ext cx="11628452" cy="646331"/>
          </a:xfrm>
        </p:spPr>
        <p:txBody>
          <a:bodyPr/>
          <a:lstStyle/>
          <a:p>
            <a:r>
              <a:rPr lang="en-GB"/>
              <a:t>521.8: Circuit arrangements</a:t>
            </a:r>
          </a:p>
        </p:txBody>
      </p:sp>
      <p:sp>
        <p:nvSpPr>
          <p:cNvPr id="4" name="Content Placeholder 3">
            <a:extLst>
              <a:ext uri="{FF2B5EF4-FFF2-40B4-BE49-F238E27FC236}">
                <a16:creationId xmlns:a16="http://schemas.microsoft.com/office/drawing/2014/main" id="{D4B5B3F8-416E-0A86-C845-249CB23A63D5}"/>
              </a:ext>
            </a:extLst>
          </p:cNvPr>
          <p:cNvSpPr>
            <a:spLocks noGrp="1"/>
          </p:cNvSpPr>
          <p:nvPr>
            <p:ph sz="quarter" idx="10"/>
          </p:nvPr>
        </p:nvSpPr>
        <p:spPr/>
        <p:txBody>
          <a:bodyPr/>
          <a:lstStyle/>
          <a:p>
            <a:r>
              <a:rPr lang="en-GB" b="1"/>
              <a:t>521.8.1 </a:t>
            </a:r>
            <a:br>
              <a:rPr lang="en-GB"/>
            </a:br>
            <a:r>
              <a:rPr lang="en-GB"/>
              <a:t>Circuits shall not be distributed over different multi-core cables or systems.</a:t>
            </a:r>
          </a:p>
          <a:p>
            <a:r>
              <a:rPr lang="en-GB" b="1"/>
              <a:t>521.8.2 </a:t>
            </a:r>
            <a:br>
              <a:rPr lang="en-GB"/>
            </a:br>
            <a:r>
              <a:rPr lang="en-GB"/>
              <a:t>Line and neutral of each final circuit to be electrically separate from the other final circuits to prevent indirect energising of an isolated circuit. </a:t>
            </a:r>
            <a:br>
              <a:rPr lang="en-GB"/>
            </a:br>
            <a:endParaRPr lang="en-GB"/>
          </a:p>
          <a:p>
            <a:r>
              <a:rPr lang="en-GB" b="1"/>
              <a:t>No borrowed neutrals</a:t>
            </a:r>
            <a:r>
              <a:rPr lang="en-GB"/>
              <a:t>.</a:t>
            </a:r>
          </a:p>
          <a:p>
            <a:endParaRPr lang="en-GB"/>
          </a:p>
        </p:txBody>
      </p:sp>
    </p:spTree>
    <p:extLst>
      <p:ext uri="{BB962C8B-B14F-4D97-AF65-F5344CB8AC3E}">
        <p14:creationId xmlns:p14="http://schemas.microsoft.com/office/powerpoint/2010/main" val="1407876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26925-ED60-0E94-231D-EB0888F6B2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FC8DDD-5D1A-AC7B-1A23-0FEBD88D275D}"/>
              </a:ext>
            </a:extLst>
          </p:cNvPr>
          <p:cNvSpPr>
            <a:spLocks noGrp="1"/>
          </p:cNvSpPr>
          <p:nvPr>
            <p:ph type="title"/>
          </p:nvPr>
        </p:nvSpPr>
        <p:spPr>
          <a:xfrm>
            <a:off x="252000" y="858870"/>
            <a:ext cx="11628452" cy="1200329"/>
          </a:xfrm>
        </p:spPr>
        <p:txBody>
          <a:bodyPr wrap="square" lIns="91440" tIns="45720" rIns="91440" bIns="45720" anchor="ctr" anchorCtr="0">
            <a:spAutoFit/>
          </a:bodyPr>
          <a:lstStyle/>
          <a:p>
            <a:r>
              <a:rPr lang="en-GB">
                <a:ea typeface="ＭＳ Ｐゴシック"/>
                <a:cs typeface="Arial"/>
              </a:rPr>
              <a:t>522: Selection and erection of wiring systems in relation to external influences</a:t>
            </a:r>
          </a:p>
        </p:txBody>
      </p:sp>
      <p:sp>
        <p:nvSpPr>
          <p:cNvPr id="4" name="Content Placeholder 3">
            <a:extLst>
              <a:ext uri="{FF2B5EF4-FFF2-40B4-BE49-F238E27FC236}">
                <a16:creationId xmlns:a16="http://schemas.microsoft.com/office/drawing/2014/main" id="{424A8DC1-0DA7-A00C-0403-5C817AAE38C5}"/>
              </a:ext>
            </a:extLst>
          </p:cNvPr>
          <p:cNvSpPr>
            <a:spLocks noGrp="1"/>
          </p:cNvSpPr>
          <p:nvPr>
            <p:ph sz="quarter" idx="10"/>
          </p:nvPr>
        </p:nvSpPr>
        <p:spPr>
          <a:xfrm>
            <a:off x="360000" y="2059198"/>
            <a:ext cx="11766686" cy="3880801"/>
          </a:xfrm>
        </p:spPr>
        <p:txBody>
          <a:bodyPr/>
          <a:lstStyle/>
          <a:p>
            <a:r>
              <a:rPr lang="en-GB"/>
              <a:t>The installation method selected shall be such that protection against the expected external influences is provided.</a:t>
            </a:r>
          </a:p>
          <a:p>
            <a:r>
              <a:rPr lang="en-GB" b="1"/>
              <a:t>Note: </a:t>
            </a:r>
            <a:r>
              <a:rPr lang="en-GB"/>
              <a:t>the external influences categorised in Appendix 5 which are of significance to wiring systems are included in this section.</a:t>
            </a:r>
          </a:p>
          <a:p>
            <a:r>
              <a:rPr lang="en-GB"/>
              <a:t>Appendix 5 (page 492) is split into three areas which are subdivided further.</a:t>
            </a:r>
          </a:p>
          <a:p>
            <a:r>
              <a:rPr lang="en-GB"/>
              <a:t>A: Environment</a:t>
            </a:r>
          </a:p>
          <a:p>
            <a:r>
              <a:rPr lang="en-GB"/>
              <a:t>B: Utilisation</a:t>
            </a:r>
          </a:p>
          <a:p>
            <a:r>
              <a:rPr lang="en-GB"/>
              <a:t>C: Construction of building.</a:t>
            </a:r>
          </a:p>
          <a:p>
            <a:endParaRPr lang="en-GB"/>
          </a:p>
        </p:txBody>
      </p:sp>
    </p:spTree>
    <p:extLst>
      <p:ext uri="{BB962C8B-B14F-4D97-AF65-F5344CB8AC3E}">
        <p14:creationId xmlns:p14="http://schemas.microsoft.com/office/powerpoint/2010/main" val="1854133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B523FD-FD90-0FE1-6E9B-6A5D2A59AC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ECB730-7B70-15FD-DAA2-0FFF7779D9D9}"/>
              </a:ext>
            </a:extLst>
          </p:cNvPr>
          <p:cNvSpPr>
            <a:spLocks noGrp="1"/>
          </p:cNvSpPr>
          <p:nvPr>
            <p:ph type="title"/>
          </p:nvPr>
        </p:nvSpPr>
        <p:spPr>
          <a:xfrm>
            <a:off x="252000" y="974611"/>
            <a:ext cx="13121100" cy="615553"/>
          </a:xfrm>
        </p:spPr>
        <p:txBody>
          <a:bodyPr/>
          <a:lstStyle/>
          <a:p>
            <a:r>
              <a:rPr lang="en-GB" sz="3400"/>
              <a:t>522.5: Presence of corrosive, polluting substances (AF)</a:t>
            </a:r>
          </a:p>
        </p:txBody>
      </p:sp>
      <p:sp>
        <p:nvSpPr>
          <p:cNvPr id="4" name="Content Placeholder 3">
            <a:extLst>
              <a:ext uri="{FF2B5EF4-FFF2-40B4-BE49-F238E27FC236}">
                <a16:creationId xmlns:a16="http://schemas.microsoft.com/office/drawing/2014/main" id="{FE8FD36F-70E2-1582-6AE4-7C073F0DA201}"/>
              </a:ext>
            </a:extLst>
          </p:cNvPr>
          <p:cNvSpPr>
            <a:spLocks noGrp="1"/>
          </p:cNvSpPr>
          <p:nvPr>
            <p:ph sz="quarter" idx="10"/>
          </p:nvPr>
        </p:nvSpPr>
        <p:spPr>
          <a:xfrm>
            <a:off x="360000" y="1729689"/>
            <a:ext cx="9100009" cy="4140000"/>
          </a:xfrm>
        </p:spPr>
        <p:txBody>
          <a:bodyPr/>
          <a:lstStyle/>
          <a:p>
            <a:r>
              <a:rPr lang="en-GB" b="1"/>
              <a:t>522.5.2</a:t>
            </a:r>
            <a:r>
              <a:rPr lang="en-GB"/>
              <a:t> </a:t>
            </a:r>
            <a:br>
              <a:rPr lang="en-GB"/>
            </a:br>
            <a:r>
              <a:rPr lang="en-GB"/>
              <a:t>Dissimilar metals liable to initiate electrolytic action shall not be placed in contact with each other, unless special arrangements are made to avoid the consequences of such contact.</a:t>
            </a:r>
          </a:p>
          <a:p>
            <a:r>
              <a:rPr lang="en-GB" b="1"/>
              <a:t>522.5.3</a:t>
            </a:r>
            <a:r>
              <a:rPr lang="en-GB"/>
              <a:t> </a:t>
            </a:r>
            <a:br>
              <a:rPr lang="en-GB"/>
            </a:br>
            <a:r>
              <a:rPr lang="en-GB"/>
              <a:t>Materials liable to cause mutual or individual deterioration or hazardous degradation shall not be placed in contact with each other.</a:t>
            </a:r>
          </a:p>
          <a:p>
            <a:endParaRPr lang="en-GB"/>
          </a:p>
        </p:txBody>
      </p:sp>
    </p:spTree>
    <p:extLst>
      <p:ext uri="{BB962C8B-B14F-4D97-AF65-F5344CB8AC3E}">
        <p14:creationId xmlns:p14="http://schemas.microsoft.com/office/powerpoint/2010/main" val="1567746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20729F-5004-2415-4F88-53DA0EB521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7FAC09-5186-52FF-94D7-01A527CA0176}"/>
              </a:ext>
            </a:extLst>
          </p:cNvPr>
          <p:cNvSpPr>
            <a:spLocks noGrp="1"/>
          </p:cNvSpPr>
          <p:nvPr>
            <p:ph type="title"/>
          </p:nvPr>
        </p:nvSpPr>
        <p:spPr>
          <a:xfrm>
            <a:off x="252000" y="959222"/>
            <a:ext cx="11628452" cy="646331"/>
          </a:xfrm>
        </p:spPr>
        <p:txBody>
          <a:bodyPr/>
          <a:lstStyle/>
          <a:p>
            <a:r>
              <a:rPr lang="en-GB"/>
              <a:t>522.6: Impact (AG)</a:t>
            </a:r>
          </a:p>
        </p:txBody>
      </p:sp>
      <p:sp>
        <p:nvSpPr>
          <p:cNvPr id="4" name="Content Placeholder 3">
            <a:extLst>
              <a:ext uri="{FF2B5EF4-FFF2-40B4-BE49-F238E27FC236}">
                <a16:creationId xmlns:a16="http://schemas.microsoft.com/office/drawing/2014/main" id="{949A1A8A-170C-2B7D-35F0-A4AB7AE133CD}"/>
              </a:ext>
            </a:extLst>
          </p:cNvPr>
          <p:cNvSpPr>
            <a:spLocks noGrp="1"/>
          </p:cNvSpPr>
          <p:nvPr>
            <p:ph sz="quarter" idx="10"/>
          </p:nvPr>
        </p:nvSpPr>
        <p:spPr>
          <a:xfrm>
            <a:off x="360000" y="1733155"/>
            <a:ext cx="3256906" cy="4206845"/>
          </a:xfrm>
        </p:spPr>
        <p:txBody>
          <a:bodyPr/>
          <a:lstStyle/>
          <a:p>
            <a:r>
              <a:rPr lang="en-GB" b="1"/>
              <a:t>522.6.201: </a:t>
            </a:r>
            <a:r>
              <a:rPr lang="en-GB"/>
              <a:t>A cable installed under a floor or above a ceiling shall be run in such a position that it is not liable to be damaged by contact with the floor or ceiling or their fixings.</a:t>
            </a:r>
            <a:br>
              <a:rPr lang="en-GB"/>
            </a:br>
            <a:endParaRPr lang="en-GB"/>
          </a:p>
          <a:p>
            <a:endParaRPr lang="en-GB"/>
          </a:p>
          <a:p>
            <a:endParaRPr lang="en-GB"/>
          </a:p>
        </p:txBody>
      </p:sp>
      <p:pic>
        <p:nvPicPr>
          <p:cNvPr id="3" name="Picture 2">
            <a:extLst>
              <a:ext uri="{FF2B5EF4-FFF2-40B4-BE49-F238E27FC236}">
                <a16:creationId xmlns:a16="http://schemas.microsoft.com/office/drawing/2014/main" id="{DD76DA6B-4347-D509-D275-26B12B79FA1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87975" y="1868377"/>
            <a:ext cx="7898186" cy="3849061"/>
          </a:xfrm>
          <a:prstGeom prst="rect">
            <a:avLst/>
          </a:prstGeom>
        </p:spPr>
      </p:pic>
    </p:spTree>
    <p:extLst>
      <p:ext uri="{BB962C8B-B14F-4D97-AF65-F5344CB8AC3E}">
        <p14:creationId xmlns:p14="http://schemas.microsoft.com/office/powerpoint/2010/main" val="3038939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0D94B7-0FD2-43B1-02F9-8CEFA79309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CF202A-6B94-FB52-A6A4-DEC08811B70A}"/>
              </a:ext>
            </a:extLst>
          </p:cNvPr>
          <p:cNvSpPr>
            <a:spLocks noGrp="1"/>
          </p:cNvSpPr>
          <p:nvPr>
            <p:ph type="title"/>
          </p:nvPr>
        </p:nvSpPr>
        <p:spPr>
          <a:xfrm>
            <a:off x="252000" y="959222"/>
            <a:ext cx="11628452" cy="646331"/>
          </a:xfrm>
        </p:spPr>
        <p:txBody>
          <a:bodyPr/>
          <a:lstStyle/>
          <a:p>
            <a:r>
              <a:rPr lang="en-GB"/>
              <a:t>522.6: Impact (AG)</a:t>
            </a:r>
          </a:p>
        </p:txBody>
      </p:sp>
      <p:sp>
        <p:nvSpPr>
          <p:cNvPr id="4" name="Content Placeholder 3">
            <a:extLst>
              <a:ext uri="{FF2B5EF4-FFF2-40B4-BE49-F238E27FC236}">
                <a16:creationId xmlns:a16="http://schemas.microsoft.com/office/drawing/2014/main" id="{2993E5E5-7D2F-6A7C-AE91-33501EBA0A1F}"/>
              </a:ext>
            </a:extLst>
          </p:cNvPr>
          <p:cNvSpPr>
            <a:spLocks noGrp="1"/>
          </p:cNvSpPr>
          <p:nvPr>
            <p:ph sz="quarter" idx="10"/>
          </p:nvPr>
        </p:nvSpPr>
        <p:spPr>
          <a:xfrm>
            <a:off x="360000" y="1800000"/>
            <a:ext cx="11628452" cy="4140000"/>
          </a:xfrm>
        </p:spPr>
        <p:txBody>
          <a:bodyPr/>
          <a:lstStyle/>
          <a:p>
            <a:r>
              <a:rPr lang="en-GB" b="1" dirty="0">
                <a:ea typeface="ＭＳ Ｐゴシック"/>
              </a:rPr>
              <a:t>522.6.201: </a:t>
            </a:r>
            <a:r>
              <a:rPr lang="en-GB" dirty="0">
                <a:ea typeface="ＭＳ Ｐゴシック"/>
              </a:rPr>
              <a:t>A cable passing through a joist within a floor or ceiling construction or through a ceiling support (</a:t>
            </a:r>
            <a:r>
              <a:rPr lang="en-GB">
                <a:ea typeface="ＭＳ Ｐゴシック"/>
              </a:rPr>
              <a:t>e.g.</a:t>
            </a:r>
            <a:r>
              <a:rPr lang="en-GB" dirty="0">
                <a:ea typeface="ＭＳ Ｐゴシック"/>
              </a:rPr>
              <a:t>, under floorboards), shall:</a:t>
            </a:r>
          </a:p>
          <a:p>
            <a:r>
              <a:rPr lang="en-GB" dirty="0" err="1">
                <a:ea typeface="ＭＳ Ｐゴシック"/>
              </a:rPr>
              <a:t>i</a:t>
            </a:r>
            <a:r>
              <a:rPr lang="en-GB" dirty="0">
                <a:ea typeface="ＭＳ Ｐゴシック"/>
              </a:rPr>
              <a:t>. be installed at least 50mm measured vertically from the top, or bottom as appropriate, of the joist or batten </a:t>
            </a:r>
          </a:p>
          <a:p>
            <a:r>
              <a:rPr lang="en-GB" dirty="0">
                <a:ea typeface="ＭＳ Ｐゴシック"/>
              </a:rPr>
              <a:t>or</a:t>
            </a:r>
          </a:p>
          <a:p>
            <a:r>
              <a:rPr lang="en-GB" dirty="0">
                <a:ea typeface="ＭＳ Ｐゴシック"/>
              </a:rPr>
              <a:t>ii. comply with Regulation 522.6.204.</a:t>
            </a:r>
          </a:p>
          <a:p>
            <a:endParaRPr lang="en-GB"/>
          </a:p>
          <a:p>
            <a:endParaRPr lang="en-GB"/>
          </a:p>
          <a:p>
            <a:endParaRPr lang="en-GB"/>
          </a:p>
        </p:txBody>
      </p:sp>
    </p:spTree>
    <p:extLst>
      <p:ext uri="{BB962C8B-B14F-4D97-AF65-F5344CB8AC3E}">
        <p14:creationId xmlns:p14="http://schemas.microsoft.com/office/powerpoint/2010/main" val="3996974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7190EC-27FE-6BE0-7594-7BDFAD9DC6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00A3F9-CEE6-26F5-8027-72A5B2D352C2}"/>
              </a:ext>
            </a:extLst>
          </p:cNvPr>
          <p:cNvSpPr>
            <a:spLocks noGrp="1"/>
          </p:cNvSpPr>
          <p:nvPr>
            <p:ph type="title"/>
          </p:nvPr>
        </p:nvSpPr>
        <p:spPr>
          <a:xfrm>
            <a:off x="252000" y="959222"/>
            <a:ext cx="11628452" cy="646331"/>
          </a:xfrm>
        </p:spPr>
        <p:txBody>
          <a:bodyPr/>
          <a:lstStyle/>
          <a:p>
            <a:r>
              <a:rPr lang="en-GB"/>
              <a:t>522.6.202</a:t>
            </a:r>
          </a:p>
        </p:txBody>
      </p:sp>
      <p:sp>
        <p:nvSpPr>
          <p:cNvPr id="4" name="Content Placeholder 3">
            <a:extLst>
              <a:ext uri="{FF2B5EF4-FFF2-40B4-BE49-F238E27FC236}">
                <a16:creationId xmlns:a16="http://schemas.microsoft.com/office/drawing/2014/main" id="{3A37A42C-5E0C-3DEE-8D5F-4F32DD9875EE}"/>
              </a:ext>
            </a:extLst>
          </p:cNvPr>
          <p:cNvSpPr>
            <a:spLocks noGrp="1"/>
          </p:cNvSpPr>
          <p:nvPr>
            <p:ph sz="quarter" idx="10"/>
          </p:nvPr>
        </p:nvSpPr>
        <p:spPr>
          <a:xfrm>
            <a:off x="360000" y="1604052"/>
            <a:ext cx="11628452" cy="4140000"/>
          </a:xfrm>
        </p:spPr>
        <p:txBody>
          <a:bodyPr/>
          <a:lstStyle/>
          <a:p>
            <a:r>
              <a:rPr lang="en-GB"/>
              <a:t>All cables should be in a safe zone and: </a:t>
            </a:r>
          </a:p>
          <a:p>
            <a:pPr marL="342900" indent="-342900">
              <a:buFont typeface="Arial" panose="020B0604020202020204" pitchFamily="34" charset="0"/>
              <a:buChar char="•"/>
            </a:pPr>
            <a:r>
              <a:rPr lang="en-GB"/>
              <a:t>cables to be 50mm deep or</a:t>
            </a:r>
          </a:p>
          <a:p>
            <a:pPr marL="342900" indent="-342900">
              <a:buFont typeface="Arial" panose="020B0604020202020204" pitchFamily="34" charset="0"/>
              <a:buChar char="•"/>
            </a:pPr>
            <a:r>
              <a:rPr lang="en-GB"/>
              <a:t>incorporate an earthed metal covering or</a:t>
            </a:r>
          </a:p>
          <a:p>
            <a:pPr marL="342900" indent="-342900">
              <a:buFont typeface="Arial" panose="020B0604020202020204" pitchFamily="34" charset="0"/>
              <a:buChar char="•"/>
            </a:pPr>
            <a:r>
              <a:rPr lang="en-GB"/>
              <a:t>enclosed in earthed metal conduit or</a:t>
            </a:r>
          </a:p>
          <a:p>
            <a:pPr marL="342900" indent="-342900">
              <a:buFont typeface="Arial" panose="020B0604020202020204" pitchFamily="34" charset="0"/>
              <a:buChar char="•"/>
            </a:pPr>
            <a:r>
              <a:rPr lang="en-GB"/>
              <a:t>mechanically protected (capping not sufficient).</a:t>
            </a:r>
          </a:p>
          <a:p>
            <a:r>
              <a:rPr lang="en-GB" b="1"/>
              <a:t>Additional protection by RCD may be required: </a:t>
            </a:r>
            <a:r>
              <a:rPr lang="en-GB"/>
              <a:t>If it is necessary to install cables outside of these zones, they must be of the armoured type, installed in steel conduit, steel trunking or have mechanical protection from nails and screws.</a:t>
            </a:r>
          </a:p>
          <a:p>
            <a:endParaRPr lang="en-GB"/>
          </a:p>
        </p:txBody>
      </p:sp>
    </p:spTree>
    <p:extLst>
      <p:ext uri="{BB962C8B-B14F-4D97-AF65-F5344CB8AC3E}">
        <p14:creationId xmlns:p14="http://schemas.microsoft.com/office/powerpoint/2010/main" val="7997996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041DD4-FD80-4A95-970D-D8E1E1D87F91}"/>
              </a:ext>
            </a:extLst>
          </p:cNvPr>
          <p:cNvSpPr txBox="1"/>
          <p:nvPr/>
        </p:nvSpPr>
        <p:spPr>
          <a:xfrm>
            <a:off x="10196538" y="2612976"/>
            <a:ext cx="1876487" cy="1841858"/>
          </a:xfrm>
          <a:prstGeom prst="rect">
            <a:avLst/>
          </a:prstGeom>
          <a:noFill/>
        </p:spPr>
        <p:txBody>
          <a:bodyPr wrap="square" lIns="121610" tIns="60805" rIns="121610" bIns="60805" rtlCol="0" anchor="t">
            <a:spAutoFit/>
          </a:bodyPr>
          <a:lstStyle/>
          <a:p>
            <a:r>
              <a:rPr lang="en-GB" sz="1596">
                <a:latin typeface="Arial"/>
                <a:cs typeface="Arial"/>
              </a:rPr>
              <a:t>Conditions applying to cables embedded in a wall or partition at a depth of less than 50mm from surfaces</a:t>
            </a:r>
          </a:p>
        </p:txBody>
      </p:sp>
      <p:pic>
        <p:nvPicPr>
          <p:cNvPr id="5" name="Picture 4">
            <a:extLst>
              <a:ext uri="{FF2B5EF4-FFF2-40B4-BE49-F238E27FC236}">
                <a16:creationId xmlns:a16="http://schemas.microsoft.com/office/drawing/2014/main" id="{B9566565-7DB3-4DF9-BDFB-4A97414EE2F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377" y="1099042"/>
            <a:ext cx="9874933" cy="4871313"/>
          </a:xfrm>
          <a:prstGeom prst="rect">
            <a:avLst/>
          </a:prstGeom>
        </p:spPr>
      </p:pic>
    </p:spTree>
    <p:extLst>
      <p:ext uri="{BB962C8B-B14F-4D97-AF65-F5344CB8AC3E}">
        <p14:creationId xmlns:p14="http://schemas.microsoft.com/office/powerpoint/2010/main" val="997197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FB772F-E825-9D87-9E8B-D04BC8A5280C}"/>
              </a:ext>
            </a:extLst>
          </p:cNvPr>
          <p:cNvSpPr>
            <a:spLocks noGrp="1"/>
          </p:cNvSpPr>
          <p:nvPr>
            <p:ph type="title"/>
          </p:nvPr>
        </p:nvSpPr>
        <p:spPr>
          <a:xfrm>
            <a:off x="252000" y="959222"/>
            <a:ext cx="11628452" cy="646331"/>
          </a:xfrm>
        </p:spPr>
        <p:txBody>
          <a:bodyPr/>
          <a:lstStyle/>
          <a:p>
            <a:r>
              <a:rPr lang="en-GB"/>
              <a:t>Introduction</a:t>
            </a:r>
          </a:p>
        </p:txBody>
      </p:sp>
      <p:sp>
        <p:nvSpPr>
          <p:cNvPr id="4" name="Content Placeholder 3">
            <a:extLst>
              <a:ext uri="{FF2B5EF4-FFF2-40B4-BE49-F238E27FC236}">
                <a16:creationId xmlns:a16="http://schemas.microsoft.com/office/drawing/2014/main" id="{183CA12B-98D8-441B-A2DE-6FF2B2597824}"/>
              </a:ext>
            </a:extLst>
          </p:cNvPr>
          <p:cNvSpPr>
            <a:spLocks noGrp="1"/>
          </p:cNvSpPr>
          <p:nvPr>
            <p:ph sz="quarter" idx="10"/>
          </p:nvPr>
        </p:nvSpPr>
        <p:spPr/>
        <p:txBody>
          <a:bodyPr/>
          <a:lstStyle/>
          <a:p>
            <a:r>
              <a:rPr lang="en-GB" i="0">
                <a:solidFill>
                  <a:srgbClr val="111111"/>
                </a:solidFill>
                <a:effectLst/>
                <a:latin typeface="Arial" panose="020B0604020202020204" pitchFamily="34" charset="0"/>
                <a:cs typeface="Arial" panose="020B0604020202020204" pitchFamily="34" charset="0"/>
              </a:rPr>
              <a:t>What factors would you consider when choosing a wiring system for a damp or thermally insulated environment?</a:t>
            </a:r>
            <a:endParaRPr lang="en-GB"/>
          </a:p>
        </p:txBody>
      </p:sp>
    </p:spTree>
    <p:extLst>
      <p:ext uri="{BB962C8B-B14F-4D97-AF65-F5344CB8AC3E}">
        <p14:creationId xmlns:p14="http://schemas.microsoft.com/office/powerpoint/2010/main" val="2808480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26FA91-7717-4361-FB82-D27942CED1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8DDA0A-6D06-9BB0-5DE6-2884B8A098B1}"/>
              </a:ext>
            </a:extLst>
          </p:cNvPr>
          <p:cNvSpPr>
            <a:spLocks noGrp="1"/>
          </p:cNvSpPr>
          <p:nvPr>
            <p:ph type="title"/>
          </p:nvPr>
        </p:nvSpPr>
        <p:spPr>
          <a:xfrm>
            <a:off x="252000" y="959222"/>
            <a:ext cx="11628452" cy="646331"/>
          </a:xfrm>
        </p:spPr>
        <p:txBody>
          <a:bodyPr/>
          <a:lstStyle/>
          <a:p>
            <a:r>
              <a:rPr lang="en-GB"/>
              <a:t>522.6.203</a:t>
            </a:r>
          </a:p>
        </p:txBody>
      </p:sp>
      <p:sp>
        <p:nvSpPr>
          <p:cNvPr id="4" name="Content Placeholder 3">
            <a:extLst>
              <a:ext uri="{FF2B5EF4-FFF2-40B4-BE49-F238E27FC236}">
                <a16:creationId xmlns:a16="http://schemas.microsoft.com/office/drawing/2014/main" id="{6EEA5C09-813D-EC08-06FA-07B0708E665F}"/>
              </a:ext>
            </a:extLst>
          </p:cNvPr>
          <p:cNvSpPr>
            <a:spLocks noGrp="1"/>
          </p:cNvSpPr>
          <p:nvPr>
            <p:ph sz="quarter" idx="10"/>
          </p:nvPr>
        </p:nvSpPr>
        <p:spPr>
          <a:xfrm>
            <a:off x="360000" y="1800000"/>
            <a:ext cx="11628452" cy="4140000"/>
          </a:xfrm>
        </p:spPr>
        <p:txBody>
          <a:bodyPr/>
          <a:lstStyle/>
          <a:p>
            <a:r>
              <a:rPr lang="en-GB"/>
              <a:t>Irrespective of its buried depth, a cable concealed in a wall or partition, the internal construction of which includes metallic parts, other than metallic fixings such as nails, screws and the like shall:</a:t>
            </a:r>
          </a:p>
          <a:p>
            <a:r>
              <a:rPr lang="en-GB" err="1"/>
              <a:t>i</a:t>
            </a:r>
            <a:r>
              <a:rPr lang="en-GB"/>
              <a:t>. be provided with additional protection by means of an RCD having the characteristics specified in Regulation 415.1.1 </a:t>
            </a:r>
          </a:p>
          <a:p>
            <a:r>
              <a:rPr lang="en-GB"/>
              <a:t>or</a:t>
            </a:r>
          </a:p>
          <a:p>
            <a:r>
              <a:rPr lang="en-GB"/>
              <a:t>ii. comply with Regulation 522.6.204.</a:t>
            </a:r>
          </a:p>
          <a:p>
            <a:r>
              <a:rPr lang="en-GB"/>
              <a:t>For a cable installed at a depth of less than 50mm from the surface of a wall or partition, the requirements of Regulation 522.6.202(</a:t>
            </a:r>
            <a:r>
              <a:rPr lang="en-GB" err="1"/>
              <a:t>i</a:t>
            </a:r>
            <a:r>
              <a:rPr lang="en-GB"/>
              <a:t>) shall also apply.</a:t>
            </a:r>
          </a:p>
          <a:p>
            <a:endParaRPr lang="en-GB"/>
          </a:p>
        </p:txBody>
      </p:sp>
    </p:spTree>
    <p:extLst>
      <p:ext uri="{BB962C8B-B14F-4D97-AF65-F5344CB8AC3E}">
        <p14:creationId xmlns:p14="http://schemas.microsoft.com/office/powerpoint/2010/main" val="1626654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F25A9D-7F0A-0364-B029-2633F99714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BFDC92-1B07-2AB1-AD4D-E6C801A1AB65}"/>
              </a:ext>
            </a:extLst>
          </p:cNvPr>
          <p:cNvSpPr>
            <a:spLocks noGrp="1"/>
          </p:cNvSpPr>
          <p:nvPr>
            <p:ph type="title"/>
          </p:nvPr>
        </p:nvSpPr>
        <p:spPr>
          <a:xfrm>
            <a:off x="252000" y="959222"/>
            <a:ext cx="11628452" cy="646331"/>
          </a:xfrm>
        </p:spPr>
        <p:txBody>
          <a:bodyPr/>
          <a:lstStyle/>
          <a:p>
            <a:r>
              <a:rPr lang="en-GB"/>
              <a:t>522.6.204</a:t>
            </a:r>
          </a:p>
        </p:txBody>
      </p:sp>
      <p:sp>
        <p:nvSpPr>
          <p:cNvPr id="4" name="Content Placeholder 3">
            <a:extLst>
              <a:ext uri="{FF2B5EF4-FFF2-40B4-BE49-F238E27FC236}">
                <a16:creationId xmlns:a16="http://schemas.microsoft.com/office/drawing/2014/main" id="{8D1CD57D-D2BD-7AF6-EBC3-6C5D4263D313}"/>
              </a:ext>
            </a:extLst>
          </p:cNvPr>
          <p:cNvSpPr>
            <a:spLocks noGrp="1"/>
          </p:cNvSpPr>
          <p:nvPr>
            <p:ph sz="quarter" idx="10"/>
          </p:nvPr>
        </p:nvSpPr>
        <p:spPr>
          <a:xfrm>
            <a:off x="360000" y="1800000"/>
            <a:ext cx="11520452" cy="4140000"/>
          </a:xfrm>
        </p:spPr>
        <p:txBody>
          <a:bodyPr/>
          <a:lstStyle/>
          <a:p>
            <a:r>
              <a:rPr lang="en-GB"/>
              <a:t>For the purposes of Regulation 522.6.201 (ii), Regulation 522.6.202 (ii) and Regulation 522.6.203 (ii), a cable shall: </a:t>
            </a:r>
          </a:p>
          <a:p>
            <a:r>
              <a:rPr lang="en-GB" err="1"/>
              <a:t>i</a:t>
            </a:r>
            <a:r>
              <a:rPr lang="en-GB"/>
              <a:t>.  incorporate an earthed metallic covering or</a:t>
            </a:r>
          </a:p>
          <a:p>
            <a:r>
              <a:rPr lang="en-GB"/>
              <a:t>ii. be installed in earthed conduit or </a:t>
            </a:r>
          </a:p>
          <a:p>
            <a:r>
              <a:rPr lang="en-GB"/>
              <a:t>iii. be enclosed in earthed trunking or ducting or </a:t>
            </a:r>
          </a:p>
          <a:p>
            <a:r>
              <a:rPr lang="en-GB"/>
              <a:t>iv. be provided with mechanical protection against damage sufficient to prevent             penetration of the cable by nails, screws and the like, or </a:t>
            </a:r>
          </a:p>
          <a:p>
            <a:r>
              <a:rPr lang="en-GB"/>
              <a:t>v. form part of a SELV or PELV circuit meeting the requirements of Regulation 414.4.</a:t>
            </a:r>
          </a:p>
          <a:p>
            <a:endParaRPr lang="en-GB"/>
          </a:p>
        </p:txBody>
      </p:sp>
    </p:spTree>
    <p:extLst>
      <p:ext uri="{BB962C8B-B14F-4D97-AF65-F5344CB8AC3E}">
        <p14:creationId xmlns:p14="http://schemas.microsoft.com/office/powerpoint/2010/main" val="30898979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84C29C-3811-13A3-F5AD-C7194A6284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3C81FF-A73E-BDA7-1DE8-B828F2D63970}"/>
              </a:ext>
            </a:extLst>
          </p:cNvPr>
          <p:cNvSpPr>
            <a:spLocks noGrp="1"/>
          </p:cNvSpPr>
          <p:nvPr>
            <p:ph type="title"/>
          </p:nvPr>
        </p:nvSpPr>
        <p:spPr>
          <a:xfrm>
            <a:off x="252000" y="959222"/>
            <a:ext cx="11628452" cy="646331"/>
          </a:xfrm>
        </p:spPr>
        <p:txBody>
          <a:bodyPr/>
          <a:lstStyle/>
          <a:p>
            <a:r>
              <a:rPr lang="en-GB"/>
              <a:t>522.7: Vibration (AH)</a:t>
            </a:r>
          </a:p>
        </p:txBody>
      </p:sp>
      <p:sp>
        <p:nvSpPr>
          <p:cNvPr id="4" name="Content Placeholder 3">
            <a:extLst>
              <a:ext uri="{FF2B5EF4-FFF2-40B4-BE49-F238E27FC236}">
                <a16:creationId xmlns:a16="http://schemas.microsoft.com/office/drawing/2014/main" id="{7FF8807A-C014-D394-8E81-7AA08174BC3A}"/>
              </a:ext>
            </a:extLst>
          </p:cNvPr>
          <p:cNvSpPr>
            <a:spLocks noGrp="1"/>
          </p:cNvSpPr>
          <p:nvPr>
            <p:ph sz="quarter" idx="10"/>
          </p:nvPr>
        </p:nvSpPr>
        <p:spPr>
          <a:xfrm>
            <a:off x="360000" y="1733155"/>
            <a:ext cx="8329156" cy="4206845"/>
          </a:xfrm>
        </p:spPr>
        <p:txBody>
          <a:bodyPr/>
          <a:lstStyle/>
          <a:p>
            <a:r>
              <a:rPr lang="en-GB" b="1"/>
              <a:t>522.7.1</a:t>
            </a:r>
            <a:r>
              <a:rPr lang="en-GB"/>
              <a:t> </a:t>
            </a:r>
            <a:br>
              <a:rPr lang="en-GB"/>
            </a:br>
            <a:r>
              <a:rPr lang="en-GB"/>
              <a:t>A wiring system supported by or fixed to a structure or equipment subject to vibration of medium severity (AH2) or high severity (AH3) shall be suitable for such conditions, particularly where cables and cable connections are concerned.</a:t>
            </a:r>
          </a:p>
          <a:p>
            <a:endParaRPr lang="en-GB"/>
          </a:p>
        </p:txBody>
      </p:sp>
    </p:spTree>
    <p:extLst>
      <p:ext uri="{BB962C8B-B14F-4D97-AF65-F5344CB8AC3E}">
        <p14:creationId xmlns:p14="http://schemas.microsoft.com/office/powerpoint/2010/main" val="22791131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4D9245-4475-9BBF-4CFA-5A31C046B7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845EEE-6ACD-119D-E46E-E31AA0470E20}"/>
              </a:ext>
            </a:extLst>
          </p:cNvPr>
          <p:cNvSpPr>
            <a:spLocks noGrp="1"/>
          </p:cNvSpPr>
          <p:nvPr>
            <p:ph type="title"/>
          </p:nvPr>
        </p:nvSpPr>
        <p:spPr>
          <a:xfrm>
            <a:off x="252000" y="959222"/>
            <a:ext cx="11628452" cy="646331"/>
          </a:xfrm>
        </p:spPr>
        <p:txBody>
          <a:bodyPr/>
          <a:lstStyle/>
          <a:p>
            <a:r>
              <a:rPr lang="en-GB"/>
              <a:t>522.8: Other mechanical stresses (AJ)</a:t>
            </a:r>
          </a:p>
        </p:txBody>
      </p:sp>
      <p:sp>
        <p:nvSpPr>
          <p:cNvPr id="4" name="Content Placeholder 3">
            <a:extLst>
              <a:ext uri="{FF2B5EF4-FFF2-40B4-BE49-F238E27FC236}">
                <a16:creationId xmlns:a16="http://schemas.microsoft.com/office/drawing/2014/main" id="{2B71A346-3F8D-3A89-1E78-17DA5B7D1EC3}"/>
              </a:ext>
            </a:extLst>
          </p:cNvPr>
          <p:cNvSpPr>
            <a:spLocks noGrp="1"/>
          </p:cNvSpPr>
          <p:nvPr>
            <p:ph sz="quarter" idx="10"/>
          </p:nvPr>
        </p:nvSpPr>
        <p:spPr>
          <a:xfrm>
            <a:off x="359999" y="1800000"/>
            <a:ext cx="11418343" cy="4140000"/>
          </a:xfrm>
        </p:spPr>
        <p:txBody>
          <a:bodyPr/>
          <a:lstStyle/>
          <a:p>
            <a:r>
              <a:rPr lang="en-GB" b="1"/>
              <a:t>522.8.1: </a:t>
            </a:r>
            <a:r>
              <a:rPr lang="en-GB"/>
              <a:t>Damage to cables, terminations not to occur during installation or maintenance. Lubricants that may damage cables not to be used.</a:t>
            </a:r>
          </a:p>
          <a:p>
            <a:r>
              <a:rPr lang="en-GB" b="1"/>
              <a:t>522.8.2: </a:t>
            </a:r>
            <a:r>
              <a:rPr lang="en-GB"/>
              <a:t>Conduit systems to be erected prior to installation cable.</a:t>
            </a:r>
          </a:p>
          <a:p>
            <a:r>
              <a:rPr lang="en-GB" b="1"/>
              <a:t>522.8.3: </a:t>
            </a:r>
            <a:r>
              <a:rPr lang="en-GB"/>
              <a:t>Bending radii to be correct for the system and the cable.</a:t>
            </a:r>
          </a:p>
          <a:p>
            <a:r>
              <a:rPr lang="en-GB" b="1"/>
              <a:t>522.8.4: </a:t>
            </a:r>
            <a:r>
              <a:rPr lang="en-GB"/>
              <a:t>Cables to be supported at appropriate intervals.</a:t>
            </a:r>
          </a:p>
          <a:p>
            <a:r>
              <a:rPr lang="en-GB" b="1"/>
              <a:t>522.8.5: </a:t>
            </a:r>
            <a:r>
              <a:rPr lang="en-GB"/>
              <a:t>Cables to be supported to reduce mechanical strain (including tails).</a:t>
            </a:r>
          </a:p>
          <a:p>
            <a:endParaRPr lang="en-GB"/>
          </a:p>
          <a:p>
            <a:endParaRPr lang="en-GB"/>
          </a:p>
        </p:txBody>
      </p:sp>
    </p:spTree>
    <p:extLst>
      <p:ext uri="{BB962C8B-B14F-4D97-AF65-F5344CB8AC3E}">
        <p14:creationId xmlns:p14="http://schemas.microsoft.com/office/powerpoint/2010/main" val="6405670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EBD4C8-1862-247F-6975-155B681EAB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22AA4D-0295-858C-4D43-87D7C828B364}"/>
              </a:ext>
            </a:extLst>
          </p:cNvPr>
          <p:cNvSpPr>
            <a:spLocks noGrp="1"/>
          </p:cNvSpPr>
          <p:nvPr>
            <p:ph type="title"/>
          </p:nvPr>
        </p:nvSpPr>
        <p:spPr>
          <a:xfrm>
            <a:off x="252000" y="959222"/>
            <a:ext cx="11628452" cy="646331"/>
          </a:xfrm>
        </p:spPr>
        <p:txBody>
          <a:bodyPr/>
          <a:lstStyle/>
          <a:p>
            <a:r>
              <a:rPr lang="en-GB"/>
              <a:t>522.8.10 </a:t>
            </a:r>
          </a:p>
        </p:txBody>
      </p:sp>
      <p:sp>
        <p:nvSpPr>
          <p:cNvPr id="4" name="Content Placeholder 3">
            <a:extLst>
              <a:ext uri="{FF2B5EF4-FFF2-40B4-BE49-F238E27FC236}">
                <a16:creationId xmlns:a16="http://schemas.microsoft.com/office/drawing/2014/main" id="{7FA40476-FDBA-A0C2-53D1-D85FD80BE42B}"/>
              </a:ext>
            </a:extLst>
          </p:cNvPr>
          <p:cNvSpPr>
            <a:spLocks noGrp="1"/>
          </p:cNvSpPr>
          <p:nvPr>
            <p:ph sz="quarter" idx="10"/>
          </p:nvPr>
        </p:nvSpPr>
        <p:spPr>
          <a:xfrm>
            <a:off x="360000" y="1800000"/>
            <a:ext cx="5638029" cy="4140000"/>
          </a:xfrm>
        </p:spPr>
        <p:txBody>
          <a:bodyPr/>
          <a:lstStyle/>
          <a:p>
            <a:r>
              <a:rPr lang="en-GB"/>
              <a:t>Except where installed in a conduit or duct that provides equivalent protection against mechanical damage, a cable buried in the ground shall incorporate an earthed armour or metal sheath or both, suitable for use as a protective conductor. The location of buried cables shall be marked by cable covers or a suitable marker tape.</a:t>
            </a:r>
          </a:p>
          <a:p>
            <a:endParaRPr lang="en-GB"/>
          </a:p>
          <a:p>
            <a:endParaRPr lang="en-GB"/>
          </a:p>
        </p:txBody>
      </p:sp>
      <p:pic>
        <p:nvPicPr>
          <p:cNvPr id="5" name="Picture 4">
            <a:extLst>
              <a:ext uri="{FF2B5EF4-FFF2-40B4-BE49-F238E27FC236}">
                <a16:creationId xmlns:a16="http://schemas.microsoft.com/office/drawing/2014/main" id="{98021899-5434-0F7B-5045-86A8988D3FB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26876" y="1800000"/>
            <a:ext cx="6312749" cy="3582464"/>
          </a:xfrm>
          <a:prstGeom prst="rect">
            <a:avLst/>
          </a:prstGeom>
        </p:spPr>
      </p:pic>
    </p:spTree>
    <p:extLst>
      <p:ext uri="{BB962C8B-B14F-4D97-AF65-F5344CB8AC3E}">
        <p14:creationId xmlns:p14="http://schemas.microsoft.com/office/powerpoint/2010/main" val="41842818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BDC4E-C9CC-275C-BD41-D7666252EC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B6B825-EE9D-DE53-4DEE-4D47F4319A39}"/>
              </a:ext>
            </a:extLst>
          </p:cNvPr>
          <p:cNvSpPr>
            <a:spLocks noGrp="1"/>
          </p:cNvSpPr>
          <p:nvPr>
            <p:ph type="title"/>
          </p:nvPr>
        </p:nvSpPr>
        <p:spPr>
          <a:xfrm>
            <a:off x="252000" y="959222"/>
            <a:ext cx="11628452" cy="646331"/>
          </a:xfrm>
        </p:spPr>
        <p:txBody>
          <a:bodyPr wrap="square" lIns="91440" tIns="45720" rIns="91440" bIns="45720" anchor="ctr" anchorCtr="0">
            <a:spAutoFit/>
          </a:bodyPr>
          <a:lstStyle/>
          <a:p>
            <a:r>
              <a:rPr lang="en-GB" dirty="0">
                <a:ea typeface="ＭＳ Ｐゴシック"/>
                <a:cs typeface="Arial"/>
              </a:rPr>
              <a:t>522.8.11 and 522.8.14</a:t>
            </a:r>
          </a:p>
        </p:txBody>
      </p:sp>
      <p:sp>
        <p:nvSpPr>
          <p:cNvPr id="4" name="Content Placeholder 3">
            <a:extLst>
              <a:ext uri="{FF2B5EF4-FFF2-40B4-BE49-F238E27FC236}">
                <a16:creationId xmlns:a16="http://schemas.microsoft.com/office/drawing/2014/main" id="{5E0794D4-EFF7-BD36-34B4-2DCD1304980E}"/>
              </a:ext>
            </a:extLst>
          </p:cNvPr>
          <p:cNvSpPr>
            <a:spLocks noGrp="1"/>
          </p:cNvSpPr>
          <p:nvPr>
            <p:ph sz="quarter" idx="10"/>
          </p:nvPr>
        </p:nvSpPr>
        <p:spPr/>
        <p:txBody>
          <a:bodyPr/>
          <a:lstStyle/>
          <a:p>
            <a:r>
              <a:rPr lang="en-GB" b="1"/>
              <a:t>522.8.11: </a:t>
            </a:r>
            <a:r>
              <a:rPr lang="en-GB"/>
              <a:t>No sharp edges on supports of structures.</a:t>
            </a:r>
          </a:p>
          <a:p>
            <a:endParaRPr lang="en-GB"/>
          </a:p>
          <a:p>
            <a:r>
              <a:rPr lang="en-GB" b="1"/>
              <a:t>522.8.14: </a:t>
            </a:r>
            <a:r>
              <a:rPr lang="en-GB"/>
              <a:t>Systems not to penetrate load-bearing structures, unless the integrity can be assured.</a:t>
            </a:r>
          </a:p>
          <a:p>
            <a:endParaRPr lang="en-GB"/>
          </a:p>
          <a:p>
            <a:endParaRPr lang="en-GB"/>
          </a:p>
          <a:p>
            <a:endParaRPr lang="en-GB"/>
          </a:p>
        </p:txBody>
      </p:sp>
    </p:spTree>
    <p:extLst>
      <p:ext uri="{BB962C8B-B14F-4D97-AF65-F5344CB8AC3E}">
        <p14:creationId xmlns:p14="http://schemas.microsoft.com/office/powerpoint/2010/main" val="26903920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93B56B-0A07-3EDF-3CD4-FB754B6FE8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77531F-4E2E-E0FE-EE23-047F605D0FCE}"/>
              </a:ext>
            </a:extLst>
          </p:cNvPr>
          <p:cNvSpPr>
            <a:spLocks noGrp="1"/>
          </p:cNvSpPr>
          <p:nvPr>
            <p:ph type="title"/>
          </p:nvPr>
        </p:nvSpPr>
        <p:spPr>
          <a:xfrm>
            <a:off x="252000" y="959222"/>
            <a:ext cx="11628452" cy="646331"/>
          </a:xfrm>
        </p:spPr>
        <p:txBody>
          <a:bodyPr/>
          <a:lstStyle/>
          <a:p>
            <a:r>
              <a:rPr lang="en-GB"/>
              <a:t>Miscellaneous external influences to be considered</a:t>
            </a:r>
          </a:p>
        </p:txBody>
      </p:sp>
      <p:sp>
        <p:nvSpPr>
          <p:cNvPr id="4" name="Content Placeholder 3">
            <a:extLst>
              <a:ext uri="{FF2B5EF4-FFF2-40B4-BE49-F238E27FC236}">
                <a16:creationId xmlns:a16="http://schemas.microsoft.com/office/drawing/2014/main" id="{BF502421-DC59-8CD0-9B3F-6237772B9206}"/>
              </a:ext>
            </a:extLst>
          </p:cNvPr>
          <p:cNvSpPr>
            <a:spLocks noGrp="1"/>
          </p:cNvSpPr>
          <p:nvPr>
            <p:ph sz="quarter" idx="10"/>
          </p:nvPr>
        </p:nvSpPr>
        <p:spPr/>
        <p:txBody>
          <a:bodyPr/>
          <a:lstStyle/>
          <a:p>
            <a:r>
              <a:rPr lang="en-GB"/>
              <a:t>The following external influences may also need to be considered:</a:t>
            </a:r>
          </a:p>
          <a:p>
            <a:r>
              <a:rPr lang="en-GB" b="1"/>
              <a:t>522.11</a:t>
            </a:r>
            <a:r>
              <a:rPr lang="en-GB"/>
              <a:t> Solar radiation (AN) and ultra-violet radiation</a:t>
            </a:r>
          </a:p>
          <a:p>
            <a:r>
              <a:rPr lang="en-GB" b="1"/>
              <a:t>522.12</a:t>
            </a:r>
            <a:r>
              <a:rPr lang="en-GB"/>
              <a:t> Seismic effects (AP)</a:t>
            </a:r>
          </a:p>
          <a:p>
            <a:r>
              <a:rPr lang="en-GB" b="1"/>
              <a:t>522.13</a:t>
            </a:r>
            <a:r>
              <a:rPr lang="en-GB"/>
              <a:t> Movement of air (AR)</a:t>
            </a:r>
          </a:p>
          <a:p>
            <a:r>
              <a:rPr lang="en-GB" b="1"/>
              <a:t>522.14</a:t>
            </a:r>
            <a:r>
              <a:rPr lang="en-GB"/>
              <a:t> Nature of processed or stored materials (BE)</a:t>
            </a:r>
          </a:p>
          <a:p>
            <a:r>
              <a:rPr lang="en-GB" b="1"/>
              <a:t>522.15</a:t>
            </a:r>
            <a:r>
              <a:rPr lang="en-GB"/>
              <a:t> Building design (CB).</a:t>
            </a:r>
          </a:p>
          <a:p>
            <a:endParaRPr lang="en-GB"/>
          </a:p>
          <a:p>
            <a:endParaRPr lang="en-GB"/>
          </a:p>
        </p:txBody>
      </p:sp>
    </p:spTree>
    <p:extLst>
      <p:ext uri="{BB962C8B-B14F-4D97-AF65-F5344CB8AC3E}">
        <p14:creationId xmlns:p14="http://schemas.microsoft.com/office/powerpoint/2010/main" val="13974566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05633-DA45-A988-E670-9BFA7A398A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494656-96FA-1BB1-B1E6-677C5BCEA586}"/>
              </a:ext>
            </a:extLst>
          </p:cNvPr>
          <p:cNvSpPr>
            <a:spLocks noGrp="1"/>
          </p:cNvSpPr>
          <p:nvPr>
            <p:ph type="title"/>
          </p:nvPr>
        </p:nvSpPr>
        <p:spPr>
          <a:xfrm>
            <a:off x="252000" y="959222"/>
            <a:ext cx="11628452" cy="646331"/>
          </a:xfrm>
        </p:spPr>
        <p:txBody>
          <a:bodyPr/>
          <a:lstStyle/>
          <a:p>
            <a:r>
              <a:rPr lang="en-GB"/>
              <a:t>523: Current-carrying capacities of cables</a:t>
            </a:r>
          </a:p>
        </p:txBody>
      </p:sp>
      <p:sp>
        <p:nvSpPr>
          <p:cNvPr id="4" name="Content Placeholder 3">
            <a:extLst>
              <a:ext uri="{FF2B5EF4-FFF2-40B4-BE49-F238E27FC236}">
                <a16:creationId xmlns:a16="http://schemas.microsoft.com/office/drawing/2014/main" id="{435B85E0-FC63-A852-F612-93B89DEC2953}"/>
              </a:ext>
            </a:extLst>
          </p:cNvPr>
          <p:cNvSpPr>
            <a:spLocks noGrp="1"/>
          </p:cNvSpPr>
          <p:nvPr>
            <p:ph sz="quarter" idx="10"/>
          </p:nvPr>
        </p:nvSpPr>
        <p:spPr/>
        <p:txBody>
          <a:bodyPr/>
          <a:lstStyle/>
          <a:p>
            <a:r>
              <a:rPr lang="en-GB" dirty="0"/>
              <a:t>Cable sizing is a process of calculating a cable’s cross-sectional area (CSA) taking into consideration the load on the conductors and voltage drop.</a:t>
            </a:r>
          </a:p>
          <a:p>
            <a:endParaRPr lang="en-GB" dirty="0"/>
          </a:p>
          <a:p>
            <a:r>
              <a:rPr lang="en-GB" dirty="0"/>
              <a:t>Refer to Appendix 4 of BS 7671 for current-carrying capacity and voltage drop for cables and flexible cords.</a:t>
            </a:r>
          </a:p>
          <a:p>
            <a:endParaRPr lang="en-GB"/>
          </a:p>
          <a:p>
            <a:endParaRPr lang="en-GB"/>
          </a:p>
        </p:txBody>
      </p:sp>
      <p:pic>
        <p:nvPicPr>
          <p:cNvPr id="2050" name="Picture 2" descr="Close-up of a cable&#10;&#10;Description automatically generated">
            <a:extLst>
              <a:ext uri="{FF2B5EF4-FFF2-40B4-BE49-F238E27FC236}">
                <a16:creationId xmlns:a16="http://schemas.microsoft.com/office/drawing/2014/main" id="{76DE9C5A-FB82-B3E6-271D-3F9672AD01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0654" y="2176272"/>
            <a:ext cx="3437173" cy="2285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62629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439AE-77D7-07A7-8B69-BAD0457979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85E5DB-A6DF-8B46-6A40-99BEA6EE5F63}"/>
              </a:ext>
            </a:extLst>
          </p:cNvPr>
          <p:cNvSpPr>
            <a:spLocks noGrp="1"/>
          </p:cNvSpPr>
          <p:nvPr>
            <p:ph type="title"/>
          </p:nvPr>
        </p:nvSpPr>
        <p:spPr>
          <a:xfrm>
            <a:off x="252000" y="959222"/>
            <a:ext cx="11628452" cy="646331"/>
          </a:xfrm>
        </p:spPr>
        <p:txBody>
          <a:bodyPr/>
          <a:lstStyle/>
          <a:p>
            <a:r>
              <a:rPr lang="en-GB"/>
              <a:t>Installation methods</a:t>
            </a:r>
          </a:p>
        </p:txBody>
      </p:sp>
      <p:grpSp>
        <p:nvGrpSpPr>
          <p:cNvPr id="7" name="Group 6">
            <a:extLst>
              <a:ext uri="{FF2B5EF4-FFF2-40B4-BE49-F238E27FC236}">
                <a16:creationId xmlns:a16="http://schemas.microsoft.com/office/drawing/2014/main" id="{1D319E91-2805-50F1-4F6E-5969CCD852B6}"/>
              </a:ext>
            </a:extLst>
          </p:cNvPr>
          <p:cNvGrpSpPr/>
          <p:nvPr/>
        </p:nvGrpSpPr>
        <p:grpSpPr>
          <a:xfrm>
            <a:off x="261094" y="1809462"/>
            <a:ext cx="1556814" cy="3408437"/>
            <a:chOff x="166744" y="1360561"/>
            <a:chExt cx="1170591" cy="2562853"/>
          </a:xfrm>
        </p:grpSpPr>
        <p:sp>
          <p:nvSpPr>
            <p:cNvPr id="8" name="Rectangle 7">
              <a:extLst>
                <a:ext uri="{FF2B5EF4-FFF2-40B4-BE49-F238E27FC236}">
                  <a16:creationId xmlns:a16="http://schemas.microsoft.com/office/drawing/2014/main" id="{08C58CB8-3623-4071-0286-538F64F5B1B4}"/>
                </a:ext>
              </a:extLst>
            </p:cNvPr>
            <p:cNvSpPr/>
            <p:nvPr/>
          </p:nvSpPr>
          <p:spPr>
            <a:xfrm>
              <a:off x="166744" y="1360561"/>
              <a:ext cx="1170591" cy="2562853"/>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2660"/>
            </a:p>
          </p:txBody>
        </p:sp>
        <p:sp>
          <p:nvSpPr>
            <p:cNvPr id="9" name="TextBox 8">
              <a:extLst>
                <a:ext uri="{FF2B5EF4-FFF2-40B4-BE49-F238E27FC236}">
                  <a16:creationId xmlns:a16="http://schemas.microsoft.com/office/drawing/2014/main" id="{D22D544E-AA94-C57D-F732-AF294F241A54}"/>
                </a:ext>
              </a:extLst>
            </p:cNvPr>
            <p:cNvSpPr txBox="1"/>
            <p:nvPr/>
          </p:nvSpPr>
          <p:spPr>
            <a:xfrm>
              <a:off x="166744" y="2650439"/>
              <a:ext cx="1120769" cy="1038504"/>
            </a:xfrm>
            <a:prstGeom prst="rect">
              <a:avLst/>
            </a:prstGeom>
            <a:noFill/>
          </p:spPr>
          <p:txBody>
            <a:bodyPr wrap="square" rtlCol="0">
              <a:spAutoFit/>
            </a:bodyPr>
            <a:lstStyle/>
            <a:p>
              <a:r>
                <a:rPr lang="en-GB" sz="1396"/>
                <a:t>Reference method A </a:t>
              </a:r>
            </a:p>
            <a:p>
              <a:r>
                <a:rPr lang="en-GB" sz="1396"/>
                <a:t>Cables in multi-core cables in a thermally insulated wall</a:t>
              </a:r>
            </a:p>
          </p:txBody>
        </p:sp>
        <p:pic>
          <p:nvPicPr>
            <p:cNvPr id="10" name="Picture 9">
              <a:extLst>
                <a:ext uri="{FF2B5EF4-FFF2-40B4-BE49-F238E27FC236}">
                  <a16:creationId xmlns:a16="http://schemas.microsoft.com/office/drawing/2014/main" id="{0A41EB17-D87B-5298-2191-1EF88EA3321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3822" y="1470764"/>
              <a:ext cx="853229" cy="1137055"/>
            </a:xfrm>
            <a:prstGeom prst="rect">
              <a:avLst/>
            </a:prstGeom>
          </p:spPr>
        </p:pic>
      </p:grpSp>
      <p:grpSp>
        <p:nvGrpSpPr>
          <p:cNvPr id="11" name="Group 10">
            <a:extLst>
              <a:ext uri="{FF2B5EF4-FFF2-40B4-BE49-F238E27FC236}">
                <a16:creationId xmlns:a16="http://schemas.microsoft.com/office/drawing/2014/main" id="{D4C753AE-44D6-82D8-9414-20F7CD752BD3}"/>
              </a:ext>
            </a:extLst>
          </p:cNvPr>
          <p:cNvGrpSpPr/>
          <p:nvPr/>
        </p:nvGrpSpPr>
        <p:grpSpPr>
          <a:xfrm>
            <a:off x="1987232" y="1809463"/>
            <a:ext cx="2735420" cy="3408436"/>
            <a:chOff x="1422496" y="1360561"/>
            <a:chExt cx="2056802" cy="2562853"/>
          </a:xfrm>
        </p:grpSpPr>
        <p:sp>
          <p:nvSpPr>
            <p:cNvPr id="12" name="Rectangle 11">
              <a:extLst>
                <a:ext uri="{FF2B5EF4-FFF2-40B4-BE49-F238E27FC236}">
                  <a16:creationId xmlns:a16="http://schemas.microsoft.com/office/drawing/2014/main" id="{F2EB9255-9C9D-CDB4-8FF7-9A7A9ACC8B4F}"/>
                </a:ext>
              </a:extLst>
            </p:cNvPr>
            <p:cNvSpPr/>
            <p:nvPr/>
          </p:nvSpPr>
          <p:spPr>
            <a:xfrm>
              <a:off x="1422496" y="1360561"/>
              <a:ext cx="2056802" cy="2562853"/>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2660"/>
            </a:p>
          </p:txBody>
        </p:sp>
        <p:sp>
          <p:nvSpPr>
            <p:cNvPr id="13" name="TextBox 12">
              <a:extLst>
                <a:ext uri="{FF2B5EF4-FFF2-40B4-BE49-F238E27FC236}">
                  <a16:creationId xmlns:a16="http://schemas.microsoft.com/office/drawing/2014/main" id="{D15EA706-36E0-5F5B-EE6A-2D837D5E9622}"/>
                </a:ext>
              </a:extLst>
            </p:cNvPr>
            <p:cNvSpPr txBox="1"/>
            <p:nvPr/>
          </p:nvSpPr>
          <p:spPr>
            <a:xfrm>
              <a:off x="1676735" y="2985643"/>
              <a:ext cx="1388226" cy="553966"/>
            </a:xfrm>
            <a:prstGeom prst="rect">
              <a:avLst/>
            </a:prstGeom>
            <a:noFill/>
          </p:spPr>
          <p:txBody>
            <a:bodyPr wrap="square" rtlCol="0">
              <a:spAutoFit/>
            </a:bodyPr>
            <a:lstStyle/>
            <a:p>
              <a:r>
                <a:rPr lang="en-GB" sz="1396"/>
                <a:t>Reference method B </a:t>
              </a:r>
            </a:p>
            <a:p>
              <a:r>
                <a:rPr lang="en-GB" sz="1396"/>
                <a:t>Cables enclosed in trunking or conduit</a:t>
              </a:r>
            </a:p>
          </p:txBody>
        </p:sp>
        <p:grpSp>
          <p:nvGrpSpPr>
            <p:cNvPr id="14" name="Group 13">
              <a:extLst>
                <a:ext uri="{FF2B5EF4-FFF2-40B4-BE49-F238E27FC236}">
                  <a16:creationId xmlns:a16="http://schemas.microsoft.com/office/drawing/2014/main" id="{B3EB95BF-1754-2ED5-7845-6EEDDCAACFEA}"/>
                </a:ext>
              </a:extLst>
            </p:cNvPr>
            <p:cNvGrpSpPr/>
            <p:nvPr/>
          </p:nvGrpSpPr>
          <p:grpSpPr>
            <a:xfrm>
              <a:off x="1547167" y="1470764"/>
              <a:ext cx="1672021" cy="1315363"/>
              <a:chOff x="1853569" y="1335075"/>
              <a:chExt cx="2053506" cy="1805877"/>
            </a:xfrm>
          </p:grpSpPr>
          <p:pic>
            <p:nvPicPr>
              <p:cNvPr id="15" name="Picture 14">
                <a:extLst>
                  <a:ext uri="{FF2B5EF4-FFF2-40B4-BE49-F238E27FC236}">
                    <a16:creationId xmlns:a16="http://schemas.microsoft.com/office/drawing/2014/main" id="{495C1FC6-0C00-02D2-39B6-642C175377A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60611"/>
              <a:stretch/>
            </p:blipFill>
            <p:spPr>
              <a:xfrm>
                <a:off x="1853569" y="1370064"/>
                <a:ext cx="1132132" cy="1770888"/>
              </a:xfrm>
              <a:prstGeom prst="rect">
                <a:avLst/>
              </a:prstGeom>
            </p:spPr>
          </p:pic>
          <p:pic>
            <p:nvPicPr>
              <p:cNvPr id="16" name="Picture 15">
                <a:extLst>
                  <a:ext uri="{FF2B5EF4-FFF2-40B4-BE49-F238E27FC236}">
                    <a16:creationId xmlns:a16="http://schemas.microsoft.com/office/drawing/2014/main" id="{33EF6803-CF4D-C5BA-9306-E68201CF61C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62947"/>
              <a:stretch/>
            </p:blipFill>
            <p:spPr>
              <a:xfrm>
                <a:off x="2842083" y="1335075"/>
                <a:ext cx="1064992" cy="1770888"/>
              </a:xfrm>
              <a:prstGeom prst="rect">
                <a:avLst/>
              </a:prstGeom>
            </p:spPr>
          </p:pic>
        </p:grpSp>
      </p:grpSp>
      <p:grpSp>
        <p:nvGrpSpPr>
          <p:cNvPr id="17" name="Group 16">
            <a:extLst>
              <a:ext uri="{FF2B5EF4-FFF2-40B4-BE49-F238E27FC236}">
                <a16:creationId xmlns:a16="http://schemas.microsoft.com/office/drawing/2014/main" id="{564C0FE2-8F6C-8F98-DE4A-88D0B384D302}"/>
              </a:ext>
            </a:extLst>
          </p:cNvPr>
          <p:cNvGrpSpPr/>
          <p:nvPr/>
        </p:nvGrpSpPr>
        <p:grpSpPr>
          <a:xfrm>
            <a:off x="5051428" y="1636563"/>
            <a:ext cx="2345362" cy="2261485"/>
            <a:chOff x="3512397" y="1360561"/>
            <a:chExt cx="1763512" cy="1700443"/>
          </a:xfrm>
        </p:grpSpPr>
        <p:sp>
          <p:nvSpPr>
            <p:cNvPr id="18" name="Rectangle 17">
              <a:extLst>
                <a:ext uri="{FF2B5EF4-FFF2-40B4-BE49-F238E27FC236}">
                  <a16:creationId xmlns:a16="http://schemas.microsoft.com/office/drawing/2014/main" id="{3B90538C-D8A3-972B-8654-131A70011200}"/>
                </a:ext>
              </a:extLst>
            </p:cNvPr>
            <p:cNvSpPr/>
            <p:nvPr/>
          </p:nvSpPr>
          <p:spPr>
            <a:xfrm>
              <a:off x="3512397" y="1360561"/>
              <a:ext cx="1763512" cy="1700443"/>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2660"/>
            </a:p>
          </p:txBody>
        </p:sp>
        <p:sp>
          <p:nvSpPr>
            <p:cNvPr id="19" name="TextBox 18">
              <a:extLst>
                <a:ext uri="{FF2B5EF4-FFF2-40B4-BE49-F238E27FC236}">
                  <a16:creationId xmlns:a16="http://schemas.microsoft.com/office/drawing/2014/main" id="{D5B9ABCD-7E11-02F8-E6BB-DC5917EFEF61}"/>
                </a:ext>
              </a:extLst>
            </p:cNvPr>
            <p:cNvSpPr txBox="1"/>
            <p:nvPr/>
          </p:nvSpPr>
          <p:spPr>
            <a:xfrm>
              <a:off x="3657437" y="2630117"/>
              <a:ext cx="1577939" cy="392453"/>
            </a:xfrm>
            <a:prstGeom prst="rect">
              <a:avLst/>
            </a:prstGeom>
            <a:noFill/>
          </p:spPr>
          <p:txBody>
            <a:bodyPr wrap="square" rtlCol="0">
              <a:spAutoFit/>
            </a:bodyPr>
            <a:lstStyle/>
            <a:p>
              <a:r>
                <a:rPr lang="en-GB" sz="1396"/>
                <a:t>Reference method C </a:t>
              </a:r>
            </a:p>
            <a:p>
              <a:r>
                <a:rPr lang="en-GB" sz="1396"/>
                <a:t>Clipped direct</a:t>
              </a:r>
            </a:p>
          </p:txBody>
        </p:sp>
        <p:pic>
          <p:nvPicPr>
            <p:cNvPr id="20" name="Picture 19">
              <a:extLst>
                <a:ext uri="{FF2B5EF4-FFF2-40B4-BE49-F238E27FC236}">
                  <a16:creationId xmlns:a16="http://schemas.microsoft.com/office/drawing/2014/main" id="{7A99C0C0-9CEA-01BE-1902-D067C373687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77832" y="1501797"/>
              <a:ext cx="1462868" cy="1128320"/>
            </a:xfrm>
            <a:prstGeom prst="rect">
              <a:avLst/>
            </a:prstGeom>
          </p:spPr>
        </p:pic>
      </p:grpSp>
      <p:grpSp>
        <p:nvGrpSpPr>
          <p:cNvPr id="21" name="Group 20">
            <a:extLst>
              <a:ext uri="{FF2B5EF4-FFF2-40B4-BE49-F238E27FC236}">
                <a16:creationId xmlns:a16="http://schemas.microsoft.com/office/drawing/2014/main" id="{2DA1ABB1-E2C8-620C-DE4C-F66450FEAFE7}"/>
              </a:ext>
            </a:extLst>
          </p:cNvPr>
          <p:cNvGrpSpPr/>
          <p:nvPr/>
        </p:nvGrpSpPr>
        <p:grpSpPr>
          <a:xfrm>
            <a:off x="7845750" y="1793675"/>
            <a:ext cx="4102901" cy="3408437"/>
            <a:chOff x="5467545" y="1348690"/>
            <a:chExt cx="3357298" cy="2562853"/>
          </a:xfrm>
        </p:grpSpPr>
        <p:sp>
          <p:nvSpPr>
            <p:cNvPr id="22" name="Rectangle 21">
              <a:extLst>
                <a:ext uri="{FF2B5EF4-FFF2-40B4-BE49-F238E27FC236}">
                  <a16:creationId xmlns:a16="http://schemas.microsoft.com/office/drawing/2014/main" id="{27BD96CC-6FF5-E106-350E-789FF565B4B0}"/>
                </a:ext>
              </a:extLst>
            </p:cNvPr>
            <p:cNvSpPr/>
            <p:nvPr/>
          </p:nvSpPr>
          <p:spPr>
            <a:xfrm>
              <a:off x="5467545" y="1348690"/>
              <a:ext cx="3357298" cy="2562853"/>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2660"/>
            </a:p>
          </p:txBody>
        </p:sp>
        <p:sp>
          <p:nvSpPr>
            <p:cNvPr id="23" name="TextBox 22">
              <a:extLst>
                <a:ext uri="{FF2B5EF4-FFF2-40B4-BE49-F238E27FC236}">
                  <a16:creationId xmlns:a16="http://schemas.microsoft.com/office/drawing/2014/main" id="{B9C8FE61-08DE-D50B-0ADA-2C12C24A4832}"/>
                </a:ext>
              </a:extLst>
            </p:cNvPr>
            <p:cNvSpPr txBox="1"/>
            <p:nvPr/>
          </p:nvSpPr>
          <p:spPr>
            <a:xfrm>
              <a:off x="5467545" y="3355544"/>
              <a:ext cx="1881963" cy="553966"/>
            </a:xfrm>
            <a:prstGeom prst="rect">
              <a:avLst/>
            </a:prstGeom>
            <a:noFill/>
          </p:spPr>
          <p:txBody>
            <a:bodyPr wrap="square" rtlCol="0">
              <a:spAutoFit/>
            </a:bodyPr>
            <a:lstStyle/>
            <a:p>
              <a:r>
                <a:rPr lang="en-GB" sz="1396"/>
                <a:t>Reference method D </a:t>
              </a:r>
            </a:p>
            <a:p>
              <a:r>
                <a:rPr lang="en-GB" sz="1396"/>
                <a:t>Cable laid direct in the ground</a:t>
              </a:r>
            </a:p>
          </p:txBody>
        </p:sp>
        <p:pic>
          <p:nvPicPr>
            <p:cNvPr id="24" name="Picture 23">
              <a:extLst>
                <a:ext uri="{FF2B5EF4-FFF2-40B4-BE49-F238E27FC236}">
                  <a16:creationId xmlns:a16="http://schemas.microsoft.com/office/drawing/2014/main" id="{BD66FB9B-E104-F6F5-1C0B-1C9426B9430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41076" y="1496249"/>
              <a:ext cx="3249092" cy="1663339"/>
            </a:xfrm>
            <a:prstGeom prst="rect">
              <a:avLst/>
            </a:prstGeom>
          </p:spPr>
        </p:pic>
      </p:grpSp>
      <p:grpSp>
        <p:nvGrpSpPr>
          <p:cNvPr id="25" name="Group 24">
            <a:extLst>
              <a:ext uri="{FF2B5EF4-FFF2-40B4-BE49-F238E27FC236}">
                <a16:creationId xmlns:a16="http://schemas.microsoft.com/office/drawing/2014/main" id="{83A5B230-F889-9BF9-F176-74650310AC7E}"/>
              </a:ext>
            </a:extLst>
          </p:cNvPr>
          <p:cNvGrpSpPr/>
          <p:nvPr/>
        </p:nvGrpSpPr>
        <p:grpSpPr>
          <a:xfrm>
            <a:off x="4849737" y="4073232"/>
            <a:ext cx="2667237" cy="1976425"/>
            <a:chOff x="3525895" y="3149692"/>
            <a:chExt cx="1763512" cy="1486103"/>
          </a:xfrm>
        </p:grpSpPr>
        <p:sp>
          <p:nvSpPr>
            <p:cNvPr id="26" name="Rectangle 25">
              <a:extLst>
                <a:ext uri="{FF2B5EF4-FFF2-40B4-BE49-F238E27FC236}">
                  <a16:creationId xmlns:a16="http://schemas.microsoft.com/office/drawing/2014/main" id="{C3E50DBE-22C5-7C9E-3E5B-92EDCC244120}"/>
                </a:ext>
              </a:extLst>
            </p:cNvPr>
            <p:cNvSpPr/>
            <p:nvPr/>
          </p:nvSpPr>
          <p:spPr>
            <a:xfrm>
              <a:off x="3525895" y="3149692"/>
              <a:ext cx="1763512" cy="1486103"/>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2660"/>
            </a:p>
          </p:txBody>
        </p:sp>
        <p:sp>
          <p:nvSpPr>
            <p:cNvPr id="27" name="TextBox 26">
              <a:extLst>
                <a:ext uri="{FF2B5EF4-FFF2-40B4-BE49-F238E27FC236}">
                  <a16:creationId xmlns:a16="http://schemas.microsoft.com/office/drawing/2014/main" id="{5659EB76-3C08-0BAE-C58C-E20737D013CA}"/>
                </a:ext>
              </a:extLst>
            </p:cNvPr>
            <p:cNvSpPr txBox="1"/>
            <p:nvPr/>
          </p:nvSpPr>
          <p:spPr>
            <a:xfrm>
              <a:off x="4359680" y="3611778"/>
              <a:ext cx="929727" cy="715479"/>
            </a:xfrm>
            <a:prstGeom prst="rect">
              <a:avLst/>
            </a:prstGeom>
            <a:noFill/>
          </p:spPr>
          <p:txBody>
            <a:bodyPr wrap="square" rtlCol="0">
              <a:spAutoFit/>
            </a:bodyPr>
            <a:lstStyle/>
            <a:p>
              <a:r>
                <a:rPr lang="en-GB" sz="1396"/>
                <a:t>Reference method E or F </a:t>
              </a:r>
            </a:p>
            <a:p>
              <a:r>
                <a:rPr lang="en-GB" sz="1396"/>
                <a:t>On a perforated tray</a:t>
              </a:r>
            </a:p>
          </p:txBody>
        </p:sp>
        <p:pic>
          <p:nvPicPr>
            <p:cNvPr id="28" name="Picture 27">
              <a:extLst>
                <a:ext uri="{FF2B5EF4-FFF2-40B4-BE49-F238E27FC236}">
                  <a16:creationId xmlns:a16="http://schemas.microsoft.com/office/drawing/2014/main" id="{9E0520F5-EE0C-38CE-FAD6-AB4B85407D0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670934" y="3222145"/>
              <a:ext cx="678013" cy="1289879"/>
            </a:xfrm>
            <a:prstGeom prst="rect">
              <a:avLst/>
            </a:prstGeom>
          </p:spPr>
        </p:pic>
      </p:grpSp>
    </p:spTree>
    <p:extLst>
      <p:ext uri="{BB962C8B-B14F-4D97-AF65-F5344CB8AC3E}">
        <p14:creationId xmlns:p14="http://schemas.microsoft.com/office/powerpoint/2010/main" val="24704718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8CE6BA-DD86-2250-6330-7350DFC8CA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14C948-5510-8E65-1FBA-F1E898D9129B}"/>
              </a:ext>
            </a:extLst>
          </p:cNvPr>
          <p:cNvSpPr>
            <a:spLocks noGrp="1"/>
          </p:cNvSpPr>
          <p:nvPr>
            <p:ph type="title"/>
          </p:nvPr>
        </p:nvSpPr>
        <p:spPr>
          <a:xfrm>
            <a:off x="252000" y="959222"/>
            <a:ext cx="11628452" cy="646331"/>
          </a:xfrm>
        </p:spPr>
        <p:txBody>
          <a:bodyPr/>
          <a:lstStyle/>
          <a:p>
            <a:r>
              <a:rPr lang="en-GB"/>
              <a:t>523: Current-carrying capacities of cables</a:t>
            </a:r>
          </a:p>
        </p:txBody>
      </p:sp>
      <p:sp>
        <p:nvSpPr>
          <p:cNvPr id="4" name="Content Placeholder 3">
            <a:extLst>
              <a:ext uri="{FF2B5EF4-FFF2-40B4-BE49-F238E27FC236}">
                <a16:creationId xmlns:a16="http://schemas.microsoft.com/office/drawing/2014/main" id="{A671EC2E-E6CC-A2A0-D3F8-7A0FA421B451}"/>
              </a:ext>
            </a:extLst>
          </p:cNvPr>
          <p:cNvSpPr>
            <a:spLocks noGrp="1"/>
          </p:cNvSpPr>
          <p:nvPr>
            <p:ph sz="quarter" idx="10"/>
          </p:nvPr>
        </p:nvSpPr>
        <p:spPr>
          <a:xfrm>
            <a:off x="360000" y="1800000"/>
            <a:ext cx="5397333" cy="4140000"/>
          </a:xfrm>
        </p:spPr>
        <p:txBody>
          <a:bodyPr/>
          <a:lstStyle/>
          <a:p>
            <a:r>
              <a:rPr lang="en-GB" b="1"/>
              <a:t>523.1</a:t>
            </a:r>
            <a:r>
              <a:rPr lang="en-GB"/>
              <a:t> </a:t>
            </a:r>
            <a:br>
              <a:rPr lang="en-GB"/>
            </a:br>
            <a:r>
              <a:rPr lang="en-GB"/>
              <a:t>The current, including any harmonic current, to be carried by any conductor for sustained periods during normal operation shall be such that the appropriate temperature limit specified in Table 52.1 is not exceeded.</a:t>
            </a:r>
          </a:p>
          <a:p>
            <a:endParaRPr lang="en-GB"/>
          </a:p>
          <a:p>
            <a:endParaRPr lang="en-GB"/>
          </a:p>
        </p:txBody>
      </p:sp>
      <p:pic>
        <p:nvPicPr>
          <p:cNvPr id="9" name="Picture 8">
            <a:extLst>
              <a:ext uri="{FF2B5EF4-FFF2-40B4-BE49-F238E27FC236}">
                <a16:creationId xmlns:a16="http://schemas.microsoft.com/office/drawing/2014/main" id="{B5963F74-BD60-3038-7E06-6C3050F14F9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68779" y="1874091"/>
            <a:ext cx="6591810" cy="3753589"/>
          </a:xfrm>
          <a:prstGeom prst="rect">
            <a:avLst/>
          </a:prstGeom>
        </p:spPr>
      </p:pic>
    </p:spTree>
    <p:extLst>
      <p:ext uri="{BB962C8B-B14F-4D97-AF65-F5344CB8AC3E}">
        <p14:creationId xmlns:p14="http://schemas.microsoft.com/office/powerpoint/2010/main" val="616271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792BCA-8AB6-0FDF-AC08-CE636D202BE9}"/>
              </a:ext>
            </a:extLst>
          </p:cNvPr>
          <p:cNvSpPr>
            <a:spLocks noGrp="1"/>
          </p:cNvSpPr>
          <p:nvPr>
            <p:ph type="title"/>
          </p:nvPr>
        </p:nvSpPr>
        <p:spPr>
          <a:xfrm>
            <a:off x="252000" y="959222"/>
            <a:ext cx="11628452" cy="646331"/>
          </a:xfrm>
        </p:spPr>
        <p:txBody>
          <a:bodyPr/>
          <a:lstStyle/>
          <a:p>
            <a:r>
              <a:rPr lang="en-GB"/>
              <a:t>Objectives</a:t>
            </a:r>
          </a:p>
        </p:txBody>
      </p:sp>
      <p:sp>
        <p:nvSpPr>
          <p:cNvPr id="4" name="Content Placeholder 3">
            <a:extLst>
              <a:ext uri="{FF2B5EF4-FFF2-40B4-BE49-F238E27FC236}">
                <a16:creationId xmlns:a16="http://schemas.microsoft.com/office/drawing/2014/main" id="{BBFFC9DD-99F6-E5CA-5CF5-B1C6B4D6BBC1}"/>
              </a:ext>
            </a:extLst>
          </p:cNvPr>
          <p:cNvSpPr>
            <a:spLocks noGrp="1"/>
          </p:cNvSpPr>
          <p:nvPr>
            <p:ph sz="quarter" idx="10"/>
          </p:nvPr>
        </p:nvSpPr>
        <p:spPr>
          <a:xfrm>
            <a:off x="359999" y="1800000"/>
            <a:ext cx="10197933" cy="4140000"/>
          </a:xfrm>
        </p:spPr>
        <p:txBody>
          <a:bodyPr/>
          <a:lstStyle/>
          <a:p>
            <a:pPr algn="l">
              <a:buClr>
                <a:schemeClr val="accent2"/>
              </a:buClr>
            </a:pPr>
            <a:r>
              <a:rPr lang="en-GB" b="0" i="0">
                <a:effectLst/>
                <a:latin typeface="Arial"/>
                <a:cs typeface="Arial"/>
              </a:rPr>
              <a:t>You should be able to:</a:t>
            </a:r>
          </a:p>
          <a:p>
            <a:pPr marL="342900" indent="-342900" algn="l">
              <a:buClr>
                <a:srgbClr val="000000"/>
              </a:buClr>
              <a:buFont typeface="Arial" panose="020B0604020202020204" pitchFamily="34" charset="0"/>
              <a:buChar char="•"/>
            </a:pPr>
            <a:r>
              <a:rPr lang="en-GB" b="1" i="0">
                <a:effectLst/>
                <a:latin typeface="Arial"/>
                <a:cs typeface="Arial"/>
              </a:rPr>
              <a:t>Recall</a:t>
            </a:r>
            <a:r>
              <a:rPr lang="en-GB" b="0" i="0">
                <a:effectLst/>
                <a:latin typeface="Arial"/>
                <a:cs typeface="Arial"/>
              </a:rPr>
              <a:t> the main types of wiring systems and their reference installation methods</a:t>
            </a:r>
          </a:p>
          <a:p>
            <a:pPr marL="342900" indent="-342900" algn="l">
              <a:buClr>
                <a:srgbClr val="000000"/>
              </a:buClr>
              <a:buFont typeface="Arial" panose="020B0604020202020204" pitchFamily="34" charset="0"/>
              <a:buChar char="•"/>
            </a:pPr>
            <a:r>
              <a:rPr lang="en-GB" b="1" i="0">
                <a:effectLst/>
                <a:latin typeface="Arial"/>
                <a:cs typeface="Arial"/>
              </a:rPr>
              <a:t>Explain</a:t>
            </a:r>
            <a:r>
              <a:rPr lang="en-GB" b="0" i="0">
                <a:effectLst/>
                <a:latin typeface="Arial"/>
                <a:cs typeface="Arial"/>
              </a:rPr>
              <a:t> how to select and erect wiring in accordance with BS 7671, taking account of external influences and safety regulations</a:t>
            </a:r>
            <a:endParaRPr lang="en-GB"/>
          </a:p>
        </p:txBody>
      </p:sp>
    </p:spTree>
    <p:extLst>
      <p:ext uri="{BB962C8B-B14F-4D97-AF65-F5344CB8AC3E}">
        <p14:creationId xmlns:p14="http://schemas.microsoft.com/office/powerpoint/2010/main" val="36619081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8BEFDC-00D7-77FF-3357-47DA170A7D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D2F980-76D8-ABAB-BF79-182755ED8758}"/>
              </a:ext>
            </a:extLst>
          </p:cNvPr>
          <p:cNvSpPr>
            <a:spLocks noGrp="1"/>
          </p:cNvSpPr>
          <p:nvPr>
            <p:ph type="title"/>
          </p:nvPr>
        </p:nvSpPr>
        <p:spPr>
          <a:xfrm>
            <a:off x="252000" y="959222"/>
            <a:ext cx="11628452" cy="646331"/>
          </a:xfrm>
        </p:spPr>
        <p:txBody>
          <a:bodyPr/>
          <a:lstStyle/>
          <a:p>
            <a:r>
              <a:rPr lang="en-GB"/>
              <a:t>Harmonic currents</a:t>
            </a:r>
          </a:p>
        </p:txBody>
      </p:sp>
      <p:sp>
        <p:nvSpPr>
          <p:cNvPr id="4" name="Content Placeholder 3">
            <a:extLst>
              <a:ext uri="{FF2B5EF4-FFF2-40B4-BE49-F238E27FC236}">
                <a16:creationId xmlns:a16="http://schemas.microsoft.com/office/drawing/2014/main" id="{6323DA19-A63A-EC3D-212A-AF4BE72758FF}"/>
              </a:ext>
            </a:extLst>
          </p:cNvPr>
          <p:cNvSpPr>
            <a:spLocks noGrp="1"/>
          </p:cNvSpPr>
          <p:nvPr>
            <p:ph sz="quarter" idx="10"/>
          </p:nvPr>
        </p:nvSpPr>
        <p:spPr>
          <a:xfrm>
            <a:off x="359999" y="1800000"/>
            <a:ext cx="10721657" cy="4140000"/>
          </a:xfrm>
        </p:spPr>
        <p:txBody>
          <a:bodyPr/>
          <a:lstStyle/>
          <a:p>
            <a:r>
              <a:rPr lang="en-GB"/>
              <a:t>What are harmonic currents? </a:t>
            </a:r>
          </a:p>
          <a:p>
            <a:r>
              <a:rPr lang="en-GB"/>
              <a:t>Picture a voltage sine wave: A voltage applied across a constant resistance creates a current (also in the form of a sine wave). However, when the wave form is distorted by a non-linear load (such as an electronic lighting ballast), it can distort the current wave form and create harmonic currents.</a:t>
            </a:r>
          </a:p>
          <a:p>
            <a:endParaRPr lang="en-GB"/>
          </a:p>
          <a:p>
            <a:endParaRPr lang="en-GB"/>
          </a:p>
        </p:txBody>
      </p:sp>
    </p:spTree>
    <p:extLst>
      <p:ext uri="{BB962C8B-B14F-4D97-AF65-F5344CB8AC3E}">
        <p14:creationId xmlns:p14="http://schemas.microsoft.com/office/powerpoint/2010/main" val="30056657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477A46-1ADA-3791-EB87-D6C049FFEA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9AB627-7676-6C54-26C9-7BDC52A07306}"/>
              </a:ext>
            </a:extLst>
          </p:cNvPr>
          <p:cNvSpPr>
            <a:spLocks noGrp="1"/>
          </p:cNvSpPr>
          <p:nvPr>
            <p:ph type="title"/>
          </p:nvPr>
        </p:nvSpPr>
        <p:spPr>
          <a:xfrm>
            <a:off x="252000" y="959222"/>
            <a:ext cx="11628452" cy="646331"/>
          </a:xfrm>
        </p:spPr>
        <p:txBody>
          <a:bodyPr/>
          <a:lstStyle/>
          <a:p>
            <a:r>
              <a:rPr lang="en-GB"/>
              <a:t>523.2</a:t>
            </a:r>
          </a:p>
        </p:txBody>
      </p:sp>
      <p:sp>
        <p:nvSpPr>
          <p:cNvPr id="4" name="Content Placeholder 3">
            <a:extLst>
              <a:ext uri="{FF2B5EF4-FFF2-40B4-BE49-F238E27FC236}">
                <a16:creationId xmlns:a16="http://schemas.microsoft.com/office/drawing/2014/main" id="{C3B8ED06-0CA3-31C8-E4AE-E1741FBF09B4}"/>
              </a:ext>
            </a:extLst>
          </p:cNvPr>
          <p:cNvSpPr>
            <a:spLocks noGrp="1"/>
          </p:cNvSpPr>
          <p:nvPr>
            <p:ph sz="quarter" idx="10"/>
          </p:nvPr>
        </p:nvSpPr>
        <p:spPr>
          <a:xfrm>
            <a:off x="359999" y="1800000"/>
            <a:ext cx="11353029" cy="4140000"/>
          </a:xfrm>
        </p:spPr>
        <p:txBody>
          <a:bodyPr/>
          <a:lstStyle/>
          <a:p>
            <a:r>
              <a:rPr lang="en-GB"/>
              <a:t>The requirement of Regulation 523.1 is considered to be satisfied if the current for non-sheathed and sheathed cables does not exceed the appropriate values selected from the tables of current-carrying capacity given in Appendix 4 with reference to Table 4A2, subject to any necessary rating factors.</a:t>
            </a:r>
          </a:p>
          <a:p>
            <a:endParaRPr lang="en-GB"/>
          </a:p>
          <a:p>
            <a:endParaRPr lang="en-GB"/>
          </a:p>
        </p:txBody>
      </p:sp>
    </p:spTree>
    <p:extLst>
      <p:ext uri="{BB962C8B-B14F-4D97-AF65-F5344CB8AC3E}">
        <p14:creationId xmlns:p14="http://schemas.microsoft.com/office/powerpoint/2010/main" val="2167821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219F13-FE47-A192-F62A-868E28920B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A6CDC4-D220-440B-3F28-3453F440E854}"/>
              </a:ext>
            </a:extLst>
          </p:cNvPr>
          <p:cNvSpPr>
            <a:spLocks noGrp="1"/>
          </p:cNvSpPr>
          <p:nvPr>
            <p:ph type="title"/>
          </p:nvPr>
        </p:nvSpPr>
        <p:spPr>
          <a:xfrm>
            <a:off x="252000" y="959222"/>
            <a:ext cx="11628452" cy="646331"/>
          </a:xfrm>
        </p:spPr>
        <p:txBody>
          <a:bodyPr/>
          <a:lstStyle/>
          <a:p>
            <a:r>
              <a:rPr lang="en-GB"/>
              <a:t>523.6: Number of loaded conductors</a:t>
            </a:r>
          </a:p>
        </p:txBody>
      </p:sp>
      <p:sp>
        <p:nvSpPr>
          <p:cNvPr id="4" name="Content Placeholder 3">
            <a:extLst>
              <a:ext uri="{FF2B5EF4-FFF2-40B4-BE49-F238E27FC236}">
                <a16:creationId xmlns:a16="http://schemas.microsoft.com/office/drawing/2014/main" id="{B4263DD3-032E-0E1B-B5D1-D29A053C732C}"/>
              </a:ext>
            </a:extLst>
          </p:cNvPr>
          <p:cNvSpPr>
            <a:spLocks noGrp="1"/>
          </p:cNvSpPr>
          <p:nvPr>
            <p:ph sz="quarter" idx="10"/>
          </p:nvPr>
        </p:nvSpPr>
        <p:spPr>
          <a:xfrm>
            <a:off x="359999" y="1800000"/>
            <a:ext cx="11788457" cy="4140000"/>
          </a:xfrm>
        </p:spPr>
        <p:txBody>
          <a:bodyPr/>
          <a:lstStyle/>
          <a:p>
            <a:r>
              <a:rPr lang="en-GB" b="1"/>
              <a:t>523.6.1: </a:t>
            </a:r>
            <a:r>
              <a:rPr lang="en-GB"/>
              <a:t>Where polyphase circuits carry balanced currents, the neutral need not be considered.</a:t>
            </a:r>
          </a:p>
          <a:p>
            <a:r>
              <a:rPr lang="en-GB" b="1"/>
              <a:t>523.6.2: </a:t>
            </a:r>
            <a:r>
              <a:rPr lang="en-GB"/>
              <a:t>Where the neutral carries imbalanced currents, then its size shall be selected based on the highest line conductor current.</a:t>
            </a:r>
          </a:p>
          <a:p>
            <a:r>
              <a:rPr lang="en-GB" b="1"/>
              <a:t>523.6.3: </a:t>
            </a:r>
            <a:r>
              <a:rPr lang="en-GB"/>
              <a:t>If harmonic currents produced in a three-phase system are greater than 15%, then the neutral conductor size shall not be smaller than the line conductor under these conditions.</a:t>
            </a:r>
          </a:p>
          <a:p>
            <a:r>
              <a:rPr lang="en-GB"/>
              <a:t>Remember: polyphase just means multi-phase, such as two or three phases.</a:t>
            </a:r>
          </a:p>
          <a:p>
            <a:endParaRPr lang="en-GB"/>
          </a:p>
          <a:p>
            <a:endParaRPr lang="en-GB"/>
          </a:p>
        </p:txBody>
      </p:sp>
    </p:spTree>
    <p:extLst>
      <p:ext uri="{BB962C8B-B14F-4D97-AF65-F5344CB8AC3E}">
        <p14:creationId xmlns:p14="http://schemas.microsoft.com/office/powerpoint/2010/main" val="29738703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68288-9B1A-384C-9BEA-AB93391CE2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19F51F-3979-B364-B908-8238974CD985}"/>
              </a:ext>
            </a:extLst>
          </p:cNvPr>
          <p:cNvSpPr>
            <a:spLocks noGrp="1"/>
          </p:cNvSpPr>
          <p:nvPr>
            <p:ph type="title"/>
          </p:nvPr>
        </p:nvSpPr>
        <p:spPr>
          <a:xfrm>
            <a:off x="252000" y="959222"/>
            <a:ext cx="11628452" cy="646331"/>
          </a:xfrm>
        </p:spPr>
        <p:txBody>
          <a:bodyPr/>
          <a:lstStyle/>
          <a:p>
            <a:r>
              <a:rPr lang="en-GB"/>
              <a:t>523.9: Cables in thermal insulation</a:t>
            </a:r>
          </a:p>
        </p:txBody>
      </p:sp>
      <p:sp>
        <p:nvSpPr>
          <p:cNvPr id="4" name="Content Placeholder 3">
            <a:extLst>
              <a:ext uri="{FF2B5EF4-FFF2-40B4-BE49-F238E27FC236}">
                <a16:creationId xmlns:a16="http://schemas.microsoft.com/office/drawing/2014/main" id="{B691D45F-C853-D58C-AA04-F464F1B7EB4D}"/>
              </a:ext>
            </a:extLst>
          </p:cNvPr>
          <p:cNvSpPr>
            <a:spLocks noGrp="1"/>
          </p:cNvSpPr>
          <p:nvPr>
            <p:ph sz="quarter" idx="10"/>
          </p:nvPr>
        </p:nvSpPr>
        <p:spPr>
          <a:xfrm>
            <a:off x="359999" y="1800000"/>
            <a:ext cx="11734029" cy="4140000"/>
          </a:xfrm>
        </p:spPr>
        <p:txBody>
          <a:bodyPr/>
          <a:lstStyle/>
          <a:p>
            <a:r>
              <a:rPr lang="en-GB"/>
              <a:t>Avoid insulation coverage: Wherever possible, don’t route cables where they might be enclosed by thermal insulation.</a:t>
            </a:r>
          </a:p>
          <a:p>
            <a:r>
              <a:rPr lang="en-GB" b="1"/>
              <a:t>Partially insulated runs: </a:t>
            </a:r>
            <a:r>
              <a:rPr lang="en-GB"/>
              <a:t>If a cable lies against an insulated wall or ceiling (contact on one side), use the current-carrying capacities in Appendix 4.</a:t>
            </a:r>
          </a:p>
          <a:p>
            <a:r>
              <a:rPr lang="en-GB" b="1"/>
              <a:t>Fully surrounded ≥ 0.5 m: </a:t>
            </a:r>
            <a:r>
              <a:rPr lang="en-GB"/>
              <a:t>For a single cable completely encased in insulation over 0.5 m or more, assume 50% of its open-air, surface-clipped rating (Reference method C).</a:t>
            </a:r>
          </a:p>
          <a:p>
            <a:r>
              <a:rPr lang="en-GB" b="1"/>
              <a:t>Fully surrounded &lt; 0.5 m: </a:t>
            </a:r>
            <a:r>
              <a:rPr lang="en-GB"/>
              <a:t>Apply the appropriate derating factors from Appendix 4, item 2.6 (for conductors up to 10 mm²).</a:t>
            </a:r>
          </a:p>
          <a:p>
            <a:endParaRPr lang="en-GB"/>
          </a:p>
        </p:txBody>
      </p:sp>
    </p:spTree>
    <p:extLst>
      <p:ext uri="{BB962C8B-B14F-4D97-AF65-F5344CB8AC3E}">
        <p14:creationId xmlns:p14="http://schemas.microsoft.com/office/powerpoint/2010/main" val="14834627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DFF706-417D-2E5B-105E-19D8067779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BA15D9-CB44-996C-5F3A-1879712FAE89}"/>
              </a:ext>
            </a:extLst>
          </p:cNvPr>
          <p:cNvSpPr>
            <a:spLocks noGrp="1"/>
          </p:cNvSpPr>
          <p:nvPr>
            <p:ph type="title"/>
          </p:nvPr>
        </p:nvSpPr>
        <p:spPr>
          <a:xfrm>
            <a:off x="252000" y="959222"/>
            <a:ext cx="11628452" cy="646331"/>
          </a:xfrm>
        </p:spPr>
        <p:txBody>
          <a:bodyPr/>
          <a:lstStyle/>
          <a:p>
            <a:r>
              <a:rPr lang="en-GB"/>
              <a:t>Correction factor terminology </a:t>
            </a:r>
          </a:p>
        </p:txBody>
      </p:sp>
      <p:sp>
        <p:nvSpPr>
          <p:cNvPr id="4" name="Content Placeholder 3">
            <a:extLst>
              <a:ext uri="{FF2B5EF4-FFF2-40B4-BE49-F238E27FC236}">
                <a16:creationId xmlns:a16="http://schemas.microsoft.com/office/drawing/2014/main" id="{689E3259-40FB-571E-6CD3-C8A32D0B9430}"/>
              </a:ext>
            </a:extLst>
          </p:cNvPr>
          <p:cNvSpPr>
            <a:spLocks noGrp="1"/>
          </p:cNvSpPr>
          <p:nvPr>
            <p:ph sz="quarter" idx="10"/>
          </p:nvPr>
        </p:nvSpPr>
        <p:spPr>
          <a:xfrm>
            <a:off x="359999" y="1733155"/>
            <a:ext cx="2718724" cy="4206845"/>
          </a:xfrm>
        </p:spPr>
        <p:txBody>
          <a:bodyPr/>
          <a:lstStyle/>
          <a:p>
            <a:r>
              <a:rPr lang="en-GB"/>
              <a:t>Correction factors (for when carrying out current-carrying capacity calculations) are referred to as ‘rating factors’.</a:t>
            </a:r>
          </a:p>
          <a:p>
            <a:endParaRPr lang="en-GB"/>
          </a:p>
          <a:p>
            <a:endParaRPr lang="en-GB"/>
          </a:p>
        </p:txBody>
      </p:sp>
      <p:graphicFrame>
        <p:nvGraphicFramePr>
          <p:cNvPr id="5" name="Group 35">
            <a:extLst>
              <a:ext uri="{FF2B5EF4-FFF2-40B4-BE49-F238E27FC236}">
                <a16:creationId xmlns:a16="http://schemas.microsoft.com/office/drawing/2014/main" id="{8B86F1B1-F66F-4710-15EE-D6020765DF7B}"/>
              </a:ext>
            </a:extLst>
          </p:cNvPr>
          <p:cNvGraphicFramePr>
            <a:graphicFrameLocks/>
          </p:cNvGraphicFramePr>
          <p:nvPr>
            <p:extLst>
              <p:ext uri="{D42A27DB-BD31-4B8C-83A1-F6EECF244321}">
                <p14:modId xmlns:p14="http://schemas.microsoft.com/office/powerpoint/2010/main" val="2377627066"/>
              </p:ext>
            </p:extLst>
          </p:nvPr>
        </p:nvGraphicFramePr>
        <p:xfrm>
          <a:off x="4157977" y="1771492"/>
          <a:ext cx="7075714" cy="3781885"/>
        </p:xfrm>
        <a:graphic>
          <a:graphicData uri="http://schemas.openxmlformats.org/drawingml/2006/table">
            <a:tbl>
              <a:tblPr/>
              <a:tblGrid>
                <a:gridCol w="2231571">
                  <a:extLst>
                    <a:ext uri="{9D8B030D-6E8A-4147-A177-3AD203B41FA5}">
                      <a16:colId xmlns:a16="http://schemas.microsoft.com/office/drawing/2014/main" val="20000"/>
                    </a:ext>
                  </a:extLst>
                </a:gridCol>
                <a:gridCol w="4844143">
                  <a:extLst>
                    <a:ext uri="{9D8B030D-6E8A-4147-A177-3AD203B41FA5}">
                      <a16:colId xmlns:a16="http://schemas.microsoft.com/office/drawing/2014/main" val="20001"/>
                    </a:ext>
                  </a:extLst>
                </a:gridCol>
              </a:tblGrid>
              <a:tr h="658555">
                <a:tc>
                  <a:txBody>
                    <a:bodyPr/>
                    <a:lstStyle/>
                    <a:p>
                      <a:pPr marL="0" marR="0" lvl="0" indent="0" algn="ctr" defTabSz="914400" rtl="0" eaLnBrk="1" fontAlgn="base" latinLnBrk="0" hangingPunct="1">
                        <a:lnSpc>
                          <a:spcPct val="110000"/>
                        </a:lnSpc>
                        <a:spcBef>
                          <a:spcPct val="40000"/>
                        </a:spcBef>
                        <a:spcAft>
                          <a:spcPct val="0"/>
                        </a:spcAft>
                        <a:buClrTx/>
                        <a:buSzTx/>
                        <a:buFontTx/>
                        <a:buNone/>
                        <a:tabLst/>
                      </a:pPr>
                      <a:r>
                        <a:rPr kumimoji="0" lang="en-GB" sz="2400" b="1" i="0" u="none" strike="noStrike" cap="none" normalizeH="0" baseline="0">
                          <a:ln>
                            <a:noFill/>
                          </a:ln>
                          <a:solidFill>
                            <a:schemeClr val="tx1"/>
                          </a:solidFill>
                          <a:effectLst/>
                          <a:latin typeface="Arial" panose="020B0604020202020204" pitchFamily="34" charset="0"/>
                          <a:cs typeface="Arial" panose="020B0604020202020204" pitchFamily="34" charset="0"/>
                        </a:rPr>
                        <a:t>Rating factor</a:t>
                      </a:r>
                      <a:endParaRPr kumimoji="0" lang="en-US" sz="24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75195" marR="75195" marT="37548" marB="375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40000"/>
                        </a:spcBef>
                        <a:spcAft>
                          <a:spcPct val="0"/>
                        </a:spcAft>
                        <a:buClrTx/>
                        <a:buSzTx/>
                        <a:buFontTx/>
                        <a:buNone/>
                        <a:tabLst/>
                      </a:pPr>
                      <a:r>
                        <a:rPr kumimoji="0" lang="en-GB" sz="2400" b="1" i="0" u="none" strike="noStrike" cap="none" normalizeH="0" baseline="0">
                          <a:ln>
                            <a:noFill/>
                          </a:ln>
                          <a:solidFill>
                            <a:schemeClr val="tx1"/>
                          </a:solidFill>
                          <a:effectLst/>
                          <a:latin typeface="Arial" panose="020B0604020202020204" pitchFamily="34" charset="0"/>
                          <a:cs typeface="Arial" panose="020B0604020202020204" pitchFamily="34" charset="0"/>
                        </a:rPr>
                        <a:t>Relating to:</a:t>
                      </a:r>
                      <a:endParaRPr kumimoji="0" lang="en-US" sz="24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75195" marR="75195" marT="37548" marB="375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00467">
                <a:tc>
                  <a:txBody>
                    <a:bodyPr/>
                    <a:lstStyle/>
                    <a:p>
                      <a:pPr marL="0" marR="0" lvl="0" indent="0" algn="ctr" defTabSz="914400" rtl="0" eaLnBrk="1" fontAlgn="base" latinLnBrk="0" hangingPunct="1">
                        <a:lnSpc>
                          <a:spcPct val="110000"/>
                        </a:lnSpc>
                        <a:spcBef>
                          <a:spcPct val="40000"/>
                        </a:spcBef>
                        <a:spcAft>
                          <a:spcPct val="0"/>
                        </a:spcAft>
                        <a:buClrTx/>
                        <a:buSzTx/>
                        <a:buFontTx/>
                        <a:buNone/>
                        <a:tabLst/>
                      </a:pPr>
                      <a:r>
                        <a:rPr kumimoji="0" lang="en-GB" sz="2400" b="1" i="0" u="none" strike="noStrike" cap="none" normalizeH="0" baseline="0">
                          <a:ln>
                            <a:noFill/>
                          </a:ln>
                          <a:solidFill>
                            <a:schemeClr val="tx1"/>
                          </a:solidFill>
                          <a:effectLst/>
                          <a:latin typeface="Arial" panose="020B0604020202020204" pitchFamily="34" charset="0"/>
                          <a:cs typeface="Arial" panose="020B0604020202020204" pitchFamily="34" charset="0"/>
                        </a:rPr>
                        <a:t>C</a:t>
                      </a:r>
                      <a:r>
                        <a:rPr kumimoji="0" lang="en-GB" sz="2400" b="1" i="0" u="none" strike="noStrike" cap="none" normalizeH="0" baseline="-25000">
                          <a:ln>
                            <a:noFill/>
                          </a:ln>
                          <a:solidFill>
                            <a:schemeClr val="tx1"/>
                          </a:solidFill>
                          <a:effectLst/>
                          <a:latin typeface="Arial" panose="020B0604020202020204" pitchFamily="34" charset="0"/>
                          <a:cs typeface="Arial" panose="020B0604020202020204" pitchFamily="34" charset="0"/>
                        </a:rPr>
                        <a:t>a</a:t>
                      </a:r>
                      <a:endParaRPr kumimoji="0" lang="en-US" sz="2400" b="1" i="0" u="none" strike="noStrike" cap="none" normalizeH="0" baseline="-25000">
                        <a:ln>
                          <a:noFill/>
                        </a:ln>
                        <a:solidFill>
                          <a:schemeClr val="tx1"/>
                        </a:solidFill>
                        <a:effectLst/>
                        <a:latin typeface="Arial" panose="020B0604020202020204" pitchFamily="34" charset="0"/>
                        <a:cs typeface="Arial" panose="020B0604020202020204" pitchFamily="34" charset="0"/>
                      </a:endParaRPr>
                    </a:p>
                  </a:txBody>
                  <a:tcPr marL="75195" marR="75195" marT="37548" marB="375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40000"/>
                        </a:spcBef>
                        <a:spcAft>
                          <a:spcPct val="0"/>
                        </a:spcAft>
                        <a:buClrTx/>
                        <a:buSzTx/>
                        <a:buFontTx/>
                        <a:buNone/>
                        <a:tabLst/>
                      </a:pPr>
                      <a:r>
                        <a:rPr kumimoji="0" lang="en-GB" sz="2400" b="0" i="0" u="none" strike="noStrike" cap="none" normalizeH="0" baseline="0">
                          <a:ln>
                            <a:noFill/>
                          </a:ln>
                          <a:solidFill>
                            <a:schemeClr val="tx1"/>
                          </a:solidFill>
                          <a:effectLst/>
                          <a:latin typeface="Arial" panose="020B0604020202020204" pitchFamily="34" charset="0"/>
                          <a:cs typeface="Arial" panose="020B0604020202020204" pitchFamily="34" charset="0"/>
                        </a:rPr>
                        <a:t>ambient temperature</a:t>
                      </a:r>
                      <a:endParaRPr kumimoji="0" 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75195" marR="75195" marT="37548" marB="375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0467">
                <a:tc>
                  <a:txBody>
                    <a:bodyPr/>
                    <a:lstStyle/>
                    <a:p>
                      <a:pPr marL="0" marR="0" lvl="0" indent="0" algn="ctr" defTabSz="914400" rtl="0" eaLnBrk="1" fontAlgn="base" latinLnBrk="0" hangingPunct="1">
                        <a:lnSpc>
                          <a:spcPct val="110000"/>
                        </a:lnSpc>
                        <a:spcBef>
                          <a:spcPct val="40000"/>
                        </a:spcBef>
                        <a:spcAft>
                          <a:spcPct val="0"/>
                        </a:spcAft>
                        <a:buClrTx/>
                        <a:buSzTx/>
                        <a:buFontTx/>
                        <a:buNone/>
                        <a:tabLst/>
                      </a:pPr>
                      <a:r>
                        <a:rPr kumimoji="0" lang="en-GB" sz="2400" b="1" i="0" u="none" strike="noStrike" cap="none" normalizeH="0" baseline="0">
                          <a:ln>
                            <a:noFill/>
                          </a:ln>
                          <a:solidFill>
                            <a:schemeClr val="tx1"/>
                          </a:solidFill>
                          <a:effectLst/>
                          <a:latin typeface="Arial" panose="020B0604020202020204" pitchFamily="34" charset="0"/>
                          <a:cs typeface="Arial" panose="020B0604020202020204" pitchFamily="34" charset="0"/>
                        </a:rPr>
                        <a:t>C</a:t>
                      </a:r>
                      <a:r>
                        <a:rPr kumimoji="0" lang="en-GB" sz="2400" b="1" i="0" u="none" strike="noStrike" cap="none" normalizeH="0" baseline="-25000">
                          <a:ln>
                            <a:noFill/>
                          </a:ln>
                          <a:solidFill>
                            <a:schemeClr val="tx1"/>
                          </a:solidFill>
                          <a:effectLst/>
                          <a:latin typeface="Arial" panose="020B0604020202020204" pitchFamily="34" charset="0"/>
                          <a:cs typeface="Arial" panose="020B0604020202020204" pitchFamily="34" charset="0"/>
                        </a:rPr>
                        <a:t>c</a:t>
                      </a:r>
                      <a:endParaRPr kumimoji="0" lang="en-US" sz="2400" b="1" i="0" u="none" strike="noStrike" cap="none" normalizeH="0" baseline="-25000">
                        <a:ln>
                          <a:noFill/>
                        </a:ln>
                        <a:solidFill>
                          <a:schemeClr val="tx1"/>
                        </a:solidFill>
                        <a:effectLst/>
                        <a:latin typeface="Arial" panose="020B0604020202020204" pitchFamily="34" charset="0"/>
                        <a:cs typeface="Arial" panose="020B0604020202020204" pitchFamily="34" charset="0"/>
                      </a:endParaRPr>
                    </a:p>
                  </a:txBody>
                  <a:tcPr marL="75195" marR="75195" marT="37548" marB="375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40000"/>
                        </a:spcBef>
                        <a:spcAft>
                          <a:spcPct val="0"/>
                        </a:spcAft>
                        <a:buClrTx/>
                        <a:buSzTx/>
                        <a:buFontTx/>
                        <a:buNone/>
                        <a:tabLst/>
                      </a:pPr>
                      <a:r>
                        <a:rPr lang="en-GB" sz="2400" b="0" i="0" u="none" strike="noStrike" cap="none" normalizeH="0" baseline="0">
                          <a:ln>
                            <a:noFill/>
                          </a:ln>
                          <a:solidFill>
                            <a:schemeClr val="tx1"/>
                          </a:solidFill>
                          <a:effectLst/>
                          <a:latin typeface="Arial"/>
                          <a:cs typeface="Arial"/>
                        </a:rPr>
                        <a:t>circuits</a:t>
                      </a:r>
                      <a:r>
                        <a:rPr kumimoji="0" lang="en-GB" sz="2400" b="0" i="0" u="none" strike="noStrike" cap="none" normalizeH="0" baseline="0">
                          <a:ln>
                            <a:noFill/>
                          </a:ln>
                          <a:solidFill>
                            <a:schemeClr val="tx1"/>
                          </a:solidFill>
                          <a:effectLst/>
                          <a:latin typeface="Arial"/>
                          <a:cs typeface="Arial"/>
                        </a:rPr>
                        <a:t> buried in the ground</a:t>
                      </a:r>
                      <a:endParaRPr kumimoji="0" lang="en-US" sz="2400" b="0" i="0" u="none" strike="noStrike" cap="none" normalizeH="0" baseline="0">
                        <a:ln>
                          <a:noFill/>
                        </a:ln>
                        <a:solidFill>
                          <a:schemeClr val="tx1"/>
                        </a:solidFill>
                        <a:effectLst/>
                        <a:latin typeface="Arial"/>
                        <a:cs typeface="Arial"/>
                      </a:endParaRPr>
                    </a:p>
                  </a:txBody>
                  <a:tcPr marL="75195" marR="75195" marT="37548" marB="375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00467">
                <a:tc>
                  <a:txBody>
                    <a:bodyPr/>
                    <a:lstStyle/>
                    <a:p>
                      <a:pPr marL="0" marR="0" lvl="0" indent="0" algn="ctr" defTabSz="914400" rtl="0" eaLnBrk="1" fontAlgn="base" latinLnBrk="0" hangingPunct="1">
                        <a:lnSpc>
                          <a:spcPct val="110000"/>
                        </a:lnSpc>
                        <a:spcBef>
                          <a:spcPct val="40000"/>
                        </a:spcBef>
                        <a:spcAft>
                          <a:spcPct val="0"/>
                        </a:spcAft>
                        <a:buClrTx/>
                        <a:buSzTx/>
                        <a:buFontTx/>
                        <a:buNone/>
                        <a:tabLst/>
                      </a:pPr>
                      <a:r>
                        <a:rPr kumimoji="0" lang="en-GB" sz="2400" b="1" i="0" u="none" strike="noStrike" cap="none" normalizeH="0" baseline="0">
                          <a:ln>
                            <a:noFill/>
                          </a:ln>
                          <a:solidFill>
                            <a:schemeClr val="tx1"/>
                          </a:solidFill>
                          <a:effectLst/>
                          <a:latin typeface="Arial" panose="020B0604020202020204" pitchFamily="34" charset="0"/>
                          <a:cs typeface="Arial" panose="020B0604020202020204" pitchFamily="34" charset="0"/>
                        </a:rPr>
                        <a:t>C</a:t>
                      </a:r>
                      <a:r>
                        <a:rPr kumimoji="0" lang="en-GB" sz="2400" b="1" i="0" u="none" strike="noStrike" cap="none" normalizeH="0" baseline="-25000">
                          <a:ln>
                            <a:noFill/>
                          </a:ln>
                          <a:solidFill>
                            <a:schemeClr val="tx1"/>
                          </a:solidFill>
                          <a:effectLst/>
                          <a:latin typeface="Arial" panose="020B0604020202020204" pitchFamily="34" charset="0"/>
                          <a:cs typeface="Arial" panose="020B0604020202020204" pitchFamily="34" charset="0"/>
                        </a:rPr>
                        <a:t>d</a:t>
                      </a:r>
                      <a:endParaRPr kumimoji="0" lang="en-US" sz="2400" b="1" i="0" u="none" strike="noStrike" cap="none" normalizeH="0" baseline="-25000">
                        <a:ln>
                          <a:noFill/>
                        </a:ln>
                        <a:solidFill>
                          <a:schemeClr val="tx1"/>
                        </a:solidFill>
                        <a:effectLst/>
                        <a:latin typeface="Arial" panose="020B0604020202020204" pitchFamily="34" charset="0"/>
                        <a:cs typeface="Arial" panose="020B0604020202020204" pitchFamily="34" charset="0"/>
                      </a:endParaRPr>
                    </a:p>
                  </a:txBody>
                  <a:tcPr marL="75195" marR="75195" marT="37548" marB="375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40000"/>
                        </a:spcBef>
                        <a:spcAft>
                          <a:spcPct val="0"/>
                        </a:spcAft>
                        <a:buClrTx/>
                        <a:buSzTx/>
                        <a:buFontTx/>
                        <a:buNone/>
                        <a:tabLst/>
                      </a:pPr>
                      <a:r>
                        <a:rPr lang="en-GB" sz="2400" b="0" i="0" u="none" strike="noStrike" cap="none" normalizeH="0" baseline="0">
                          <a:ln>
                            <a:noFill/>
                          </a:ln>
                          <a:solidFill>
                            <a:schemeClr val="tx1"/>
                          </a:solidFill>
                          <a:effectLst/>
                          <a:latin typeface="Arial"/>
                          <a:cs typeface="Arial"/>
                        </a:rPr>
                        <a:t>depth</a:t>
                      </a:r>
                      <a:r>
                        <a:rPr kumimoji="0" lang="en-GB" sz="2400" b="0" i="0" u="none" strike="noStrike" cap="none" normalizeH="0" baseline="0">
                          <a:ln>
                            <a:noFill/>
                          </a:ln>
                          <a:solidFill>
                            <a:schemeClr val="tx1"/>
                          </a:solidFill>
                          <a:effectLst/>
                          <a:latin typeface="Arial"/>
                          <a:cs typeface="Arial"/>
                        </a:rPr>
                        <a:t> of burial</a:t>
                      </a:r>
                      <a:endParaRPr kumimoji="0" lang="en-US" sz="2400" b="0" i="0" u="none" strike="noStrike" cap="none" normalizeH="0" baseline="0">
                        <a:ln>
                          <a:noFill/>
                        </a:ln>
                        <a:solidFill>
                          <a:schemeClr val="tx1"/>
                        </a:solidFill>
                        <a:effectLst/>
                        <a:latin typeface="Arial"/>
                        <a:cs typeface="Arial"/>
                      </a:endParaRPr>
                    </a:p>
                  </a:txBody>
                  <a:tcPr marL="75195" marR="75195" marT="37548" marB="375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00467">
                <a:tc>
                  <a:txBody>
                    <a:bodyPr/>
                    <a:lstStyle/>
                    <a:p>
                      <a:pPr marL="0" marR="0" lvl="0" indent="0" algn="ctr" defTabSz="914400" rtl="0" eaLnBrk="1" fontAlgn="base" latinLnBrk="0" hangingPunct="1">
                        <a:lnSpc>
                          <a:spcPct val="110000"/>
                        </a:lnSpc>
                        <a:spcBef>
                          <a:spcPct val="40000"/>
                        </a:spcBef>
                        <a:spcAft>
                          <a:spcPct val="0"/>
                        </a:spcAft>
                        <a:buClrTx/>
                        <a:buSzTx/>
                        <a:buFontTx/>
                        <a:buNone/>
                        <a:tabLst/>
                      </a:pPr>
                      <a:r>
                        <a:rPr kumimoji="0" lang="en-GB" sz="2400" b="1" i="0" u="none" strike="noStrike" cap="none" normalizeH="0" baseline="0">
                          <a:ln>
                            <a:noFill/>
                          </a:ln>
                          <a:solidFill>
                            <a:schemeClr val="tx1"/>
                          </a:solidFill>
                          <a:effectLst/>
                          <a:latin typeface="Arial" panose="020B0604020202020204" pitchFamily="34" charset="0"/>
                          <a:cs typeface="Arial" panose="020B0604020202020204" pitchFamily="34" charset="0"/>
                        </a:rPr>
                        <a:t>C</a:t>
                      </a:r>
                      <a:r>
                        <a:rPr kumimoji="0" lang="en-GB" sz="2400" b="1" i="0" u="none" strike="noStrike" cap="none" normalizeH="0" baseline="-25000">
                          <a:ln>
                            <a:noFill/>
                          </a:ln>
                          <a:solidFill>
                            <a:schemeClr val="tx1"/>
                          </a:solidFill>
                          <a:effectLst/>
                          <a:latin typeface="Arial" panose="020B0604020202020204" pitchFamily="34" charset="0"/>
                          <a:cs typeface="Arial" panose="020B0604020202020204" pitchFamily="34" charset="0"/>
                        </a:rPr>
                        <a:t>f</a:t>
                      </a:r>
                      <a:endParaRPr kumimoji="0" lang="en-US" sz="2400" b="1" i="0" u="none" strike="noStrike" cap="none" normalizeH="0" baseline="-25000">
                        <a:ln>
                          <a:noFill/>
                        </a:ln>
                        <a:solidFill>
                          <a:schemeClr val="tx1"/>
                        </a:solidFill>
                        <a:effectLst/>
                        <a:latin typeface="Arial" panose="020B0604020202020204" pitchFamily="34" charset="0"/>
                        <a:cs typeface="Arial" panose="020B0604020202020204" pitchFamily="34" charset="0"/>
                      </a:endParaRPr>
                    </a:p>
                  </a:txBody>
                  <a:tcPr marL="75195" marR="75195" marT="37548" marB="375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40000"/>
                        </a:spcBef>
                        <a:spcAft>
                          <a:spcPct val="0"/>
                        </a:spcAft>
                        <a:buClrTx/>
                        <a:buSzTx/>
                        <a:buFontTx/>
                        <a:buNone/>
                        <a:tabLst/>
                      </a:pPr>
                      <a:r>
                        <a:rPr lang="en-GB" sz="2400" b="0" i="0" u="none" strike="noStrike" cap="none" normalizeH="0" baseline="0">
                          <a:ln>
                            <a:noFill/>
                          </a:ln>
                          <a:solidFill>
                            <a:schemeClr val="tx1"/>
                          </a:solidFill>
                          <a:effectLst/>
                          <a:latin typeface="Arial"/>
                          <a:cs typeface="Arial"/>
                        </a:rPr>
                        <a:t>semi-enclosed</a:t>
                      </a:r>
                      <a:r>
                        <a:rPr kumimoji="0" lang="en-GB" sz="2400" b="0" i="0" u="none" strike="noStrike" cap="none" normalizeH="0" baseline="0">
                          <a:ln>
                            <a:noFill/>
                          </a:ln>
                          <a:solidFill>
                            <a:schemeClr val="tx1"/>
                          </a:solidFill>
                          <a:effectLst/>
                          <a:latin typeface="Arial"/>
                          <a:cs typeface="Arial"/>
                        </a:rPr>
                        <a:t> fuse to BS 3036</a:t>
                      </a:r>
                      <a:endParaRPr kumimoji="0" lang="en-US" sz="2400" b="0" i="0" u="none" strike="noStrike" cap="none" normalizeH="0" baseline="0">
                        <a:ln>
                          <a:noFill/>
                        </a:ln>
                        <a:solidFill>
                          <a:schemeClr val="tx1"/>
                        </a:solidFill>
                        <a:effectLst/>
                        <a:latin typeface="Arial"/>
                        <a:cs typeface="Arial"/>
                      </a:endParaRPr>
                    </a:p>
                  </a:txBody>
                  <a:tcPr marL="75195" marR="75195" marT="37548" marB="375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00467">
                <a:tc>
                  <a:txBody>
                    <a:bodyPr/>
                    <a:lstStyle/>
                    <a:p>
                      <a:pPr marL="0" marR="0" lvl="0" indent="0" algn="ctr" defTabSz="914400" rtl="0" eaLnBrk="1" fontAlgn="base" latinLnBrk="0" hangingPunct="1">
                        <a:lnSpc>
                          <a:spcPct val="110000"/>
                        </a:lnSpc>
                        <a:spcBef>
                          <a:spcPct val="40000"/>
                        </a:spcBef>
                        <a:spcAft>
                          <a:spcPct val="0"/>
                        </a:spcAft>
                        <a:buClrTx/>
                        <a:buSzTx/>
                        <a:buFontTx/>
                        <a:buNone/>
                        <a:tabLst/>
                      </a:pPr>
                      <a:r>
                        <a:rPr kumimoji="0" lang="en-GB" sz="2400" b="1" i="0" u="none" strike="noStrike" cap="none" normalizeH="0" baseline="0">
                          <a:ln>
                            <a:noFill/>
                          </a:ln>
                          <a:solidFill>
                            <a:schemeClr val="tx1"/>
                          </a:solidFill>
                          <a:effectLst/>
                          <a:latin typeface="Arial" panose="020B0604020202020204" pitchFamily="34" charset="0"/>
                          <a:cs typeface="Arial" panose="020B0604020202020204" pitchFamily="34" charset="0"/>
                        </a:rPr>
                        <a:t>C</a:t>
                      </a:r>
                      <a:r>
                        <a:rPr kumimoji="0" lang="en-GB" sz="2400" b="1" i="0" u="none" strike="noStrike" cap="none" normalizeH="0" baseline="-25000">
                          <a:ln>
                            <a:noFill/>
                          </a:ln>
                          <a:solidFill>
                            <a:schemeClr val="tx1"/>
                          </a:solidFill>
                          <a:effectLst/>
                          <a:latin typeface="Arial" panose="020B0604020202020204" pitchFamily="34" charset="0"/>
                          <a:cs typeface="Arial" panose="020B0604020202020204" pitchFamily="34" charset="0"/>
                        </a:rPr>
                        <a:t>g</a:t>
                      </a:r>
                      <a:endParaRPr kumimoji="0" lang="en-US" sz="2400" b="1" i="0" u="none" strike="noStrike" cap="none" normalizeH="0" baseline="-25000">
                        <a:ln>
                          <a:noFill/>
                        </a:ln>
                        <a:solidFill>
                          <a:schemeClr val="tx1"/>
                        </a:solidFill>
                        <a:effectLst/>
                        <a:latin typeface="Arial" panose="020B0604020202020204" pitchFamily="34" charset="0"/>
                        <a:cs typeface="Arial" panose="020B0604020202020204" pitchFamily="34" charset="0"/>
                      </a:endParaRPr>
                    </a:p>
                  </a:txBody>
                  <a:tcPr marL="75195" marR="75195" marT="37548" marB="375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40000"/>
                        </a:spcBef>
                        <a:spcAft>
                          <a:spcPct val="0"/>
                        </a:spcAft>
                        <a:buClrTx/>
                        <a:buSzTx/>
                        <a:buFontTx/>
                        <a:buNone/>
                        <a:tabLst/>
                      </a:pPr>
                      <a:r>
                        <a:rPr kumimoji="0" lang="en-GB" sz="2400" b="0" i="0" u="none" strike="noStrike" cap="none" normalizeH="0" baseline="0">
                          <a:ln>
                            <a:noFill/>
                          </a:ln>
                          <a:solidFill>
                            <a:schemeClr val="tx1"/>
                          </a:solidFill>
                          <a:effectLst/>
                          <a:latin typeface="Arial" panose="020B0604020202020204" pitchFamily="34" charset="0"/>
                          <a:cs typeface="Arial" panose="020B0604020202020204" pitchFamily="34" charset="0"/>
                        </a:rPr>
                        <a:t>grouping</a:t>
                      </a:r>
                      <a:endParaRPr kumimoji="0" 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75195" marR="75195" marT="37548" marB="375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00467">
                <a:tc>
                  <a:txBody>
                    <a:bodyPr/>
                    <a:lstStyle/>
                    <a:p>
                      <a:pPr marL="0" marR="0" lvl="0" indent="0" algn="ctr" defTabSz="914400" rtl="0" eaLnBrk="1" fontAlgn="base" latinLnBrk="0" hangingPunct="1">
                        <a:lnSpc>
                          <a:spcPct val="110000"/>
                        </a:lnSpc>
                        <a:spcBef>
                          <a:spcPct val="40000"/>
                        </a:spcBef>
                        <a:spcAft>
                          <a:spcPct val="0"/>
                        </a:spcAft>
                        <a:buClrTx/>
                        <a:buSzTx/>
                        <a:buFontTx/>
                        <a:buNone/>
                        <a:tabLst/>
                      </a:pPr>
                      <a:r>
                        <a:rPr kumimoji="0" lang="en-US" sz="2400" b="1" i="0" u="none" strike="noStrike" cap="none" normalizeH="0" baseline="0">
                          <a:ln>
                            <a:noFill/>
                          </a:ln>
                          <a:solidFill>
                            <a:schemeClr val="tx1"/>
                          </a:solidFill>
                          <a:effectLst/>
                          <a:latin typeface="Arial" panose="020B0604020202020204" pitchFamily="34" charset="0"/>
                          <a:cs typeface="Arial" panose="020B0604020202020204" pitchFamily="34" charset="0"/>
                        </a:rPr>
                        <a:t>C</a:t>
                      </a:r>
                      <a:r>
                        <a:rPr kumimoji="0" lang="en-US" sz="2400" b="1" i="0" u="none" strike="noStrike" cap="none" normalizeH="0" baseline="-25000">
                          <a:ln>
                            <a:noFill/>
                          </a:ln>
                          <a:solidFill>
                            <a:schemeClr val="tx1"/>
                          </a:solidFill>
                          <a:effectLst/>
                          <a:latin typeface="Arial" panose="020B0604020202020204" pitchFamily="34" charset="0"/>
                          <a:cs typeface="Arial" panose="020B0604020202020204" pitchFamily="34" charset="0"/>
                        </a:rPr>
                        <a:t>i</a:t>
                      </a:r>
                      <a:endParaRPr kumimoji="0" lang="en-US" sz="24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75195" marR="75195" marT="37548" marB="375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40000"/>
                        </a:spcBef>
                        <a:spcAft>
                          <a:spcPct val="0"/>
                        </a:spcAft>
                        <a:buClrTx/>
                        <a:buSzTx/>
                        <a:buFontTx/>
                        <a:buNone/>
                        <a:tabLst/>
                      </a:pPr>
                      <a:r>
                        <a:rPr lang="en-US" sz="2400" b="0" i="0" u="none" strike="noStrike" cap="none" normalizeH="0" baseline="0">
                          <a:ln>
                            <a:noFill/>
                          </a:ln>
                          <a:solidFill>
                            <a:schemeClr val="tx1"/>
                          </a:solidFill>
                          <a:effectLst/>
                          <a:latin typeface="Arial"/>
                          <a:cs typeface="Arial"/>
                        </a:rPr>
                        <a:t>thermal</a:t>
                      </a:r>
                      <a:r>
                        <a:rPr kumimoji="0" lang="en-US" sz="2400" b="0" i="0" u="none" strike="noStrike" cap="none" normalizeH="0" baseline="0">
                          <a:ln>
                            <a:noFill/>
                          </a:ln>
                          <a:solidFill>
                            <a:schemeClr val="tx1"/>
                          </a:solidFill>
                          <a:effectLst/>
                          <a:latin typeface="Arial"/>
                          <a:cs typeface="Arial"/>
                        </a:rPr>
                        <a:t> insulation</a:t>
                      </a:r>
                    </a:p>
                  </a:txBody>
                  <a:tcPr marL="75195" marR="75195" marT="37548" marB="375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00467">
                <a:tc>
                  <a:txBody>
                    <a:bodyPr/>
                    <a:lstStyle/>
                    <a:p>
                      <a:pPr marL="0" marR="0" lvl="0" indent="0" algn="ctr" defTabSz="914400" rtl="0" eaLnBrk="1" fontAlgn="base" latinLnBrk="0" hangingPunct="1">
                        <a:lnSpc>
                          <a:spcPct val="110000"/>
                        </a:lnSpc>
                        <a:spcBef>
                          <a:spcPct val="40000"/>
                        </a:spcBef>
                        <a:spcAft>
                          <a:spcPct val="0"/>
                        </a:spcAft>
                        <a:buClrTx/>
                        <a:buSzTx/>
                        <a:buFontTx/>
                        <a:buNone/>
                        <a:tabLst/>
                      </a:pPr>
                      <a:r>
                        <a:rPr kumimoji="0" lang="en-US" sz="2400" b="1" i="0" u="none" strike="noStrike" cap="none" normalizeH="0" baseline="0">
                          <a:ln>
                            <a:noFill/>
                          </a:ln>
                          <a:solidFill>
                            <a:schemeClr val="tx1"/>
                          </a:solidFill>
                          <a:effectLst/>
                          <a:latin typeface="Arial" panose="020B0604020202020204" pitchFamily="34" charset="0"/>
                          <a:cs typeface="Arial" panose="020B0604020202020204" pitchFamily="34" charset="0"/>
                        </a:rPr>
                        <a:t>C</a:t>
                      </a:r>
                      <a:r>
                        <a:rPr kumimoji="0" lang="en-US" sz="2400" b="1" i="0" u="none" strike="noStrike" cap="none" normalizeH="0" baseline="-25000">
                          <a:ln>
                            <a:noFill/>
                          </a:ln>
                          <a:solidFill>
                            <a:schemeClr val="tx1"/>
                          </a:solidFill>
                          <a:effectLst/>
                          <a:latin typeface="Arial" panose="020B0604020202020204" pitchFamily="34" charset="0"/>
                          <a:cs typeface="Arial" panose="020B0604020202020204" pitchFamily="34" charset="0"/>
                        </a:rPr>
                        <a:t>s</a:t>
                      </a:r>
                      <a:endParaRPr kumimoji="0" lang="en-US" sz="24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75195" marR="75195" marT="37548" marB="375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40000"/>
                        </a:spcBef>
                        <a:spcAft>
                          <a:spcPct val="0"/>
                        </a:spcAft>
                        <a:buClrTx/>
                        <a:buSzTx/>
                        <a:buFontTx/>
                        <a:buNone/>
                        <a:tabLst/>
                      </a:pPr>
                      <a:r>
                        <a:rPr lang="en-US" sz="2400" b="0" i="0" u="none" strike="noStrike" cap="none" normalizeH="0" baseline="0">
                          <a:ln>
                            <a:noFill/>
                          </a:ln>
                          <a:solidFill>
                            <a:schemeClr val="tx1"/>
                          </a:solidFill>
                          <a:effectLst/>
                          <a:latin typeface="Arial"/>
                          <a:cs typeface="Arial"/>
                        </a:rPr>
                        <a:t>thermal</a:t>
                      </a:r>
                      <a:r>
                        <a:rPr kumimoji="0" lang="en-US" sz="2400" b="0" i="0" u="none" strike="noStrike" cap="none" normalizeH="0" baseline="0">
                          <a:ln>
                            <a:noFill/>
                          </a:ln>
                          <a:solidFill>
                            <a:schemeClr val="tx1"/>
                          </a:solidFill>
                          <a:effectLst/>
                          <a:latin typeface="Arial"/>
                          <a:cs typeface="Arial"/>
                        </a:rPr>
                        <a:t> resistivity of soil</a:t>
                      </a:r>
                    </a:p>
                  </a:txBody>
                  <a:tcPr marL="75195" marR="75195" marT="37548" marB="375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377505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51FE45-C37E-9976-E593-4C37D71B59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EDA550-CF3E-586C-9896-3098744CE79E}"/>
              </a:ext>
            </a:extLst>
          </p:cNvPr>
          <p:cNvSpPr>
            <a:spLocks noGrp="1"/>
          </p:cNvSpPr>
          <p:nvPr>
            <p:ph type="title"/>
          </p:nvPr>
        </p:nvSpPr>
        <p:spPr>
          <a:xfrm>
            <a:off x="252000" y="959222"/>
            <a:ext cx="11628452" cy="646331"/>
          </a:xfrm>
        </p:spPr>
        <p:txBody>
          <a:bodyPr/>
          <a:lstStyle/>
          <a:p>
            <a:r>
              <a:rPr lang="en-GB"/>
              <a:t>526: Electrical connections</a:t>
            </a:r>
          </a:p>
        </p:txBody>
      </p:sp>
      <p:sp>
        <p:nvSpPr>
          <p:cNvPr id="4" name="Content Placeholder 3">
            <a:extLst>
              <a:ext uri="{FF2B5EF4-FFF2-40B4-BE49-F238E27FC236}">
                <a16:creationId xmlns:a16="http://schemas.microsoft.com/office/drawing/2014/main" id="{4A382FC1-A0B6-59AA-0232-D6D6DE7E848C}"/>
              </a:ext>
            </a:extLst>
          </p:cNvPr>
          <p:cNvSpPr>
            <a:spLocks noGrp="1"/>
          </p:cNvSpPr>
          <p:nvPr>
            <p:ph sz="quarter" idx="10"/>
          </p:nvPr>
        </p:nvSpPr>
        <p:spPr>
          <a:xfrm>
            <a:off x="360000" y="1800000"/>
            <a:ext cx="11628452" cy="4140000"/>
          </a:xfrm>
        </p:spPr>
        <p:txBody>
          <a:bodyPr/>
          <a:lstStyle/>
          <a:p>
            <a:pPr>
              <a:buClr>
                <a:schemeClr val="accent2"/>
              </a:buClr>
            </a:pPr>
            <a:r>
              <a:rPr lang="en-GB" b="1"/>
              <a:t>526.3:</a:t>
            </a:r>
            <a:r>
              <a:rPr lang="en-GB"/>
              <a:t> Every connection shall be accessible for inspection, testing and maintenance, except:</a:t>
            </a:r>
          </a:p>
          <a:p>
            <a:pPr marL="342900" indent="-342900">
              <a:buClr>
                <a:srgbClr val="000000"/>
              </a:buClr>
              <a:buFont typeface="Arial" panose="020B0604020202020204" pitchFamily="34" charset="0"/>
              <a:buChar char="•"/>
            </a:pPr>
            <a:r>
              <a:rPr lang="en-GB"/>
              <a:t>joint designed for burial</a:t>
            </a:r>
          </a:p>
          <a:p>
            <a:pPr marL="342900" indent="-342900">
              <a:buClr>
                <a:srgbClr val="000000"/>
              </a:buClr>
              <a:buFont typeface="Arial" panose="020B0604020202020204" pitchFamily="34" charset="0"/>
              <a:buChar char="•"/>
            </a:pPr>
            <a:r>
              <a:rPr lang="en-GB"/>
              <a:t>compound-filled joint</a:t>
            </a:r>
          </a:p>
          <a:p>
            <a:pPr marL="342900" indent="-342900">
              <a:buClr>
                <a:srgbClr val="000000"/>
              </a:buClr>
              <a:buFont typeface="Arial" panose="020B0604020202020204" pitchFamily="34" charset="0"/>
              <a:buChar char="•"/>
            </a:pPr>
            <a:r>
              <a:rPr lang="en-GB"/>
              <a:t>cold tail connections</a:t>
            </a:r>
          </a:p>
          <a:p>
            <a:pPr marL="342900" indent="-342900">
              <a:buClr>
                <a:srgbClr val="000000"/>
              </a:buClr>
              <a:buFont typeface="Arial" panose="020B0604020202020204" pitchFamily="34" charset="0"/>
              <a:buChar char="•"/>
            </a:pPr>
            <a:r>
              <a:rPr lang="en-GB"/>
              <a:t>welded, soldered, brazed, compression</a:t>
            </a:r>
          </a:p>
          <a:p>
            <a:pPr marL="342900" indent="-342900">
              <a:buClr>
                <a:srgbClr val="000000"/>
              </a:buClr>
              <a:buFont typeface="Arial" panose="020B0604020202020204" pitchFamily="34" charset="0"/>
              <a:buChar char="•"/>
            </a:pPr>
            <a:r>
              <a:rPr lang="en-GB"/>
              <a:t>part of equipment with appropriate product standard</a:t>
            </a:r>
          </a:p>
          <a:p>
            <a:pPr marL="342900" indent="-342900">
              <a:buClr>
                <a:srgbClr val="000000"/>
              </a:buClr>
              <a:buFont typeface="Arial" panose="020B0604020202020204" pitchFamily="34" charset="0"/>
              <a:buChar char="•"/>
            </a:pPr>
            <a:r>
              <a:rPr lang="en-GB"/>
              <a:t>equipment complying with BS 5733 for maintenance free.</a:t>
            </a:r>
          </a:p>
          <a:p>
            <a:endParaRPr lang="en-GB"/>
          </a:p>
          <a:p>
            <a:endParaRPr lang="en-GB"/>
          </a:p>
        </p:txBody>
      </p:sp>
    </p:spTree>
    <p:extLst>
      <p:ext uri="{BB962C8B-B14F-4D97-AF65-F5344CB8AC3E}">
        <p14:creationId xmlns:p14="http://schemas.microsoft.com/office/powerpoint/2010/main" val="31828725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8E040E-C070-168B-CC18-236A3A8F96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6693B3-1D99-8855-9CF0-D4AF31C69C4E}"/>
              </a:ext>
            </a:extLst>
          </p:cNvPr>
          <p:cNvSpPr>
            <a:spLocks noGrp="1"/>
          </p:cNvSpPr>
          <p:nvPr>
            <p:ph type="title"/>
          </p:nvPr>
        </p:nvSpPr>
        <p:spPr>
          <a:xfrm>
            <a:off x="305586" y="900538"/>
            <a:ext cx="11628452" cy="1200329"/>
          </a:xfrm>
        </p:spPr>
        <p:txBody>
          <a:bodyPr/>
          <a:lstStyle/>
          <a:p>
            <a:r>
              <a:rPr lang="en-GB"/>
              <a:t>526.8: Requirements for sheathed and non-sheathed cable enclosure</a:t>
            </a:r>
          </a:p>
        </p:txBody>
      </p:sp>
      <p:sp>
        <p:nvSpPr>
          <p:cNvPr id="4" name="Content Placeholder 3">
            <a:extLst>
              <a:ext uri="{FF2B5EF4-FFF2-40B4-BE49-F238E27FC236}">
                <a16:creationId xmlns:a16="http://schemas.microsoft.com/office/drawing/2014/main" id="{D53BCFB1-720E-D5E2-E13C-6CB62183F21D}"/>
              </a:ext>
            </a:extLst>
          </p:cNvPr>
          <p:cNvSpPr>
            <a:spLocks noGrp="1"/>
          </p:cNvSpPr>
          <p:nvPr>
            <p:ph sz="quarter" idx="10"/>
          </p:nvPr>
        </p:nvSpPr>
        <p:spPr>
          <a:xfrm>
            <a:off x="360000" y="2100866"/>
            <a:ext cx="4930458" cy="3839133"/>
          </a:xfrm>
        </p:spPr>
        <p:txBody>
          <a:bodyPr/>
          <a:lstStyle/>
          <a:p>
            <a:r>
              <a:rPr lang="en-GB"/>
              <a:t>Cores of sheathed cables from which the sheath has been removed and non-sheathed cables at the termination of conduit, ducting or trunking shall be enclosed as required by Regulation 526.5.</a:t>
            </a:r>
          </a:p>
          <a:p>
            <a:endParaRPr lang="en-GB"/>
          </a:p>
          <a:p>
            <a:endParaRPr lang="en-GB"/>
          </a:p>
        </p:txBody>
      </p:sp>
      <p:pic>
        <p:nvPicPr>
          <p:cNvPr id="5" name="Picture 4">
            <a:extLst>
              <a:ext uri="{FF2B5EF4-FFF2-40B4-BE49-F238E27FC236}">
                <a16:creationId xmlns:a16="http://schemas.microsoft.com/office/drawing/2014/main" id="{F8C0328A-BCA9-73F8-02F7-050A3820772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63868" y="1999056"/>
            <a:ext cx="6274114" cy="3151536"/>
          </a:xfrm>
          <a:prstGeom prst="rect">
            <a:avLst/>
          </a:prstGeom>
        </p:spPr>
      </p:pic>
    </p:spTree>
    <p:extLst>
      <p:ext uri="{BB962C8B-B14F-4D97-AF65-F5344CB8AC3E}">
        <p14:creationId xmlns:p14="http://schemas.microsoft.com/office/powerpoint/2010/main" val="13880164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81831-7976-1403-2696-9BCE193D75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41CEC3-A037-4D27-C00F-787FA908411C}"/>
              </a:ext>
            </a:extLst>
          </p:cNvPr>
          <p:cNvSpPr>
            <a:spLocks noGrp="1"/>
          </p:cNvSpPr>
          <p:nvPr>
            <p:ph type="title"/>
          </p:nvPr>
        </p:nvSpPr>
        <p:spPr>
          <a:xfrm>
            <a:off x="251173" y="900538"/>
            <a:ext cx="11628452" cy="1200329"/>
          </a:xfrm>
        </p:spPr>
        <p:txBody>
          <a:bodyPr/>
          <a:lstStyle/>
          <a:p>
            <a:r>
              <a:rPr lang="en-GB"/>
              <a:t>Selection and erection of wiring systems to minimise the spread of fire</a:t>
            </a:r>
          </a:p>
        </p:txBody>
      </p:sp>
      <p:sp>
        <p:nvSpPr>
          <p:cNvPr id="4" name="Content Placeholder 3">
            <a:extLst>
              <a:ext uri="{FF2B5EF4-FFF2-40B4-BE49-F238E27FC236}">
                <a16:creationId xmlns:a16="http://schemas.microsoft.com/office/drawing/2014/main" id="{F1AB4352-2F34-84B3-CA73-72C7FBE2EBC3}"/>
              </a:ext>
            </a:extLst>
          </p:cNvPr>
          <p:cNvSpPr>
            <a:spLocks noGrp="1"/>
          </p:cNvSpPr>
          <p:nvPr>
            <p:ph sz="quarter" idx="10"/>
          </p:nvPr>
        </p:nvSpPr>
        <p:spPr>
          <a:xfrm>
            <a:off x="359999" y="2100866"/>
            <a:ext cx="10529673" cy="3839133"/>
          </a:xfrm>
        </p:spPr>
        <p:txBody>
          <a:bodyPr/>
          <a:lstStyle/>
          <a:p>
            <a:r>
              <a:rPr lang="en-GB" b="1"/>
              <a:t>Regulation 527.1.3: </a:t>
            </a:r>
            <a:r>
              <a:rPr lang="en-GB"/>
              <a:t>This states that cables also need to satisfy the requirements of the Construction Products Regulation (CPR) in respect of their reaction to fire.</a:t>
            </a:r>
          </a:p>
          <a:p>
            <a:r>
              <a:rPr lang="en-GB" b="1"/>
              <a:t>Regulation 527.2.1:</a:t>
            </a:r>
            <a:r>
              <a:rPr lang="en-GB"/>
              <a:t> Where a wiring system passes through elements of building construction such as floors, walls, roofs, ceilings, partitions or cavity barriers, the openings remaining after passage of the wiring system shall be sealed according to the degree of fire-resistance (if any) prescribed for the respective element of building construction before penetration.</a:t>
            </a:r>
          </a:p>
          <a:p>
            <a:endParaRPr lang="en-GB"/>
          </a:p>
          <a:p>
            <a:endParaRPr lang="en-GB"/>
          </a:p>
          <a:p>
            <a:endParaRPr lang="en-GB"/>
          </a:p>
          <a:p>
            <a:endParaRPr lang="en-GB"/>
          </a:p>
        </p:txBody>
      </p:sp>
    </p:spTree>
    <p:extLst>
      <p:ext uri="{BB962C8B-B14F-4D97-AF65-F5344CB8AC3E}">
        <p14:creationId xmlns:p14="http://schemas.microsoft.com/office/powerpoint/2010/main" val="28001089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C04C9C-1DF2-AE9C-525D-7CD3C6BE6A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1CDE3E-381F-700E-4949-60B624A3441A}"/>
              </a:ext>
            </a:extLst>
          </p:cNvPr>
          <p:cNvSpPr>
            <a:spLocks noGrp="1"/>
          </p:cNvSpPr>
          <p:nvPr>
            <p:ph type="title"/>
          </p:nvPr>
        </p:nvSpPr>
        <p:spPr>
          <a:xfrm>
            <a:off x="252000" y="959222"/>
            <a:ext cx="11628452" cy="646331"/>
          </a:xfrm>
        </p:spPr>
        <p:txBody>
          <a:bodyPr/>
          <a:lstStyle/>
          <a:p>
            <a:r>
              <a:rPr lang="en-GB"/>
              <a:t>Multi-service barrier</a:t>
            </a:r>
          </a:p>
        </p:txBody>
      </p:sp>
      <p:pic>
        <p:nvPicPr>
          <p:cNvPr id="7" name="Picture 6">
            <a:extLst>
              <a:ext uri="{FF2B5EF4-FFF2-40B4-BE49-F238E27FC236}">
                <a16:creationId xmlns:a16="http://schemas.microsoft.com/office/drawing/2014/main" id="{280A1CC8-A677-2996-D80A-DEEC0A3CC7D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73480" y="1544819"/>
            <a:ext cx="5795383" cy="4365108"/>
          </a:xfrm>
          <a:prstGeom prst="rect">
            <a:avLst/>
          </a:prstGeom>
        </p:spPr>
      </p:pic>
    </p:spTree>
    <p:extLst>
      <p:ext uri="{BB962C8B-B14F-4D97-AF65-F5344CB8AC3E}">
        <p14:creationId xmlns:p14="http://schemas.microsoft.com/office/powerpoint/2010/main" val="21611112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204A69-3121-A33E-D441-F1B02A77CD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6D0F05-017B-468F-C039-54C13E5CD746}"/>
              </a:ext>
            </a:extLst>
          </p:cNvPr>
          <p:cNvSpPr>
            <a:spLocks noGrp="1"/>
          </p:cNvSpPr>
          <p:nvPr>
            <p:ph type="title"/>
          </p:nvPr>
        </p:nvSpPr>
        <p:spPr>
          <a:xfrm>
            <a:off x="252000" y="959222"/>
            <a:ext cx="11628452" cy="646331"/>
          </a:xfrm>
        </p:spPr>
        <p:txBody>
          <a:bodyPr/>
          <a:lstStyle/>
          <a:p>
            <a:r>
              <a:rPr lang="en-GB"/>
              <a:t>528</a:t>
            </a:r>
          </a:p>
        </p:txBody>
      </p:sp>
      <p:sp>
        <p:nvSpPr>
          <p:cNvPr id="4" name="Content Placeholder 3">
            <a:extLst>
              <a:ext uri="{FF2B5EF4-FFF2-40B4-BE49-F238E27FC236}">
                <a16:creationId xmlns:a16="http://schemas.microsoft.com/office/drawing/2014/main" id="{C9914682-0F36-18BF-3771-0353D05DE1E4}"/>
              </a:ext>
            </a:extLst>
          </p:cNvPr>
          <p:cNvSpPr>
            <a:spLocks noGrp="1"/>
          </p:cNvSpPr>
          <p:nvPr>
            <p:ph sz="quarter" idx="10"/>
          </p:nvPr>
        </p:nvSpPr>
        <p:spPr>
          <a:xfrm>
            <a:off x="360000" y="1713411"/>
            <a:ext cx="8989895" cy="4197726"/>
          </a:xfrm>
        </p:spPr>
        <p:txBody>
          <a:bodyPr/>
          <a:lstStyle/>
          <a:p>
            <a:r>
              <a:rPr lang="en-GB"/>
              <a:t>Section 528 sets out requirements for measures to be taken where electrical equipment, including wiring systems, are in close proximity to other electrical services and to non-electrical services. </a:t>
            </a:r>
          </a:p>
          <a:p>
            <a:endParaRPr lang="en-GB"/>
          </a:p>
          <a:p>
            <a:endParaRPr lang="en-GB"/>
          </a:p>
        </p:txBody>
      </p:sp>
    </p:spTree>
    <p:extLst>
      <p:ext uri="{BB962C8B-B14F-4D97-AF65-F5344CB8AC3E}">
        <p14:creationId xmlns:p14="http://schemas.microsoft.com/office/powerpoint/2010/main" val="296664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yellow and white metal structure with black and white metal tubes&#10;&#10;Description automatically generated with medium confidence">
            <a:extLst>
              <a:ext uri="{FF2B5EF4-FFF2-40B4-BE49-F238E27FC236}">
                <a16:creationId xmlns:a16="http://schemas.microsoft.com/office/drawing/2014/main" id="{0490D930-5D31-3E41-74E4-1C6E8E2B44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7435" y="2770632"/>
            <a:ext cx="4126809" cy="274986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A73EA40-4EAE-272A-D5C5-CE8DE51110B3}"/>
              </a:ext>
            </a:extLst>
          </p:cNvPr>
          <p:cNvSpPr>
            <a:spLocks noGrp="1"/>
          </p:cNvSpPr>
          <p:nvPr/>
        </p:nvSpPr>
        <p:spPr bwMode="auto">
          <a:xfrm>
            <a:off x="252000" y="982160"/>
            <a:ext cx="11987625" cy="1200329"/>
          </a:xfrm>
          <a:prstGeom prst="rect">
            <a:avLst/>
          </a:prstGeom>
          <a:noFill/>
        </p:spPr>
        <p:txBody>
          <a:bodyPr wrap="square" anchor="ctr" anchorCtr="0">
            <a:spAutoFit/>
          </a:bodyPr>
          <a:lstStyle>
            <a:lvl1pPr algn="l" rtl="0" eaLnBrk="1" fontAlgn="base" hangingPunct="1">
              <a:spcBef>
                <a:spcPct val="0"/>
              </a:spcBef>
              <a:spcAft>
                <a:spcPct val="0"/>
              </a:spcAft>
              <a:defRPr lang="en-GB" sz="3600" b="1" kern="1200" baseline="0" dirty="0">
                <a:solidFill>
                  <a:srgbClr val="FC4421"/>
                </a:solidFill>
                <a:latin typeface="+mj-lt"/>
                <a:ea typeface="ＭＳ Ｐゴシック" pitchFamily="-105" charset="-128"/>
                <a:cs typeface="Arial" panose="020B0604020202020204" pitchFamily="34" charset="0"/>
              </a:defRPr>
            </a:lvl1pPr>
            <a:lvl2pPr algn="l" rtl="0" eaLnBrk="1" fontAlgn="base" hangingPunct="1">
              <a:spcBef>
                <a:spcPct val="0"/>
              </a:spcBef>
              <a:spcAft>
                <a:spcPct val="0"/>
              </a:spcAft>
              <a:defRPr sz="2409" b="1">
                <a:solidFill>
                  <a:srgbClr val="E30613"/>
                </a:solidFill>
                <a:latin typeface="Arial" charset="0"/>
                <a:ea typeface="ＭＳ Ｐゴシック" charset="-128"/>
                <a:cs typeface="ＭＳ Ｐゴシック" charset="-128"/>
              </a:defRPr>
            </a:lvl2pPr>
            <a:lvl3pPr algn="l" rtl="0" eaLnBrk="1" fontAlgn="base" hangingPunct="1">
              <a:spcBef>
                <a:spcPct val="0"/>
              </a:spcBef>
              <a:spcAft>
                <a:spcPct val="0"/>
              </a:spcAft>
              <a:defRPr sz="2409" b="1">
                <a:solidFill>
                  <a:srgbClr val="E30613"/>
                </a:solidFill>
                <a:latin typeface="Arial" charset="0"/>
                <a:ea typeface="ＭＳ Ｐゴシック" charset="-128"/>
                <a:cs typeface="ＭＳ Ｐゴシック" charset="-128"/>
              </a:defRPr>
            </a:lvl3pPr>
            <a:lvl4pPr algn="l" rtl="0" eaLnBrk="1" fontAlgn="base" hangingPunct="1">
              <a:spcBef>
                <a:spcPct val="0"/>
              </a:spcBef>
              <a:spcAft>
                <a:spcPct val="0"/>
              </a:spcAft>
              <a:defRPr sz="2409" b="1">
                <a:solidFill>
                  <a:srgbClr val="E30613"/>
                </a:solidFill>
                <a:latin typeface="Arial" charset="0"/>
                <a:ea typeface="ＭＳ Ｐゴシック" charset="-128"/>
                <a:cs typeface="ＭＳ Ｐゴシック" charset="-128"/>
              </a:defRPr>
            </a:lvl4pPr>
            <a:lvl5pPr algn="l" rtl="0" eaLnBrk="1" fontAlgn="base" hangingPunct="1">
              <a:spcBef>
                <a:spcPct val="0"/>
              </a:spcBef>
              <a:spcAft>
                <a:spcPct val="0"/>
              </a:spcAft>
              <a:defRPr sz="2409" b="1">
                <a:solidFill>
                  <a:srgbClr val="E30613"/>
                </a:solidFill>
                <a:latin typeface="Arial" charset="0"/>
                <a:ea typeface="ＭＳ Ｐゴシック" charset="-128"/>
                <a:cs typeface="ＭＳ Ｐゴシック" charset="-128"/>
              </a:defRPr>
            </a:lvl5pPr>
            <a:lvl6pPr marL="458983" algn="ctr" rtl="0" eaLnBrk="1" fontAlgn="base" hangingPunct="1">
              <a:spcBef>
                <a:spcPct val="0"/>
              </a:spcBef>
              <a:spcAft>
                <a:spcPct val="0"/>
              </a:spcAft>
              <a:defRPr sz="4417">
                <a:solidFill>
                  <a:srgbClr val="CC0000"/>
                </a:solidFill>
                <a:latin typeface="Arial" charset="0"/>
              </a:defRPr>
            </a:lvl6pPr>
            <a:lvl7pPr marL="917966" algn="ctr" rtl="0" eaLnBrk="1" fontAlgn="base" hangingPunct="1">
              <a:spcBef>
                <a:spcPct val="0"/>
              </a:spcBef>
              <a:spcAft>
                <a:spcPct val="0"/>
              </a:spcAft>
              <a:defRPr sz="4417">
                <a:solidFill>
                  <a:srgbClr val="CC0000"/>
                </a:solidFill>
                <a:latin typeface="Arial" charset="0"/>
              </a:defRPr>
            </a:lvl7pPr>
            <a:lvl8pPr marL="1376949" algn="ctr" rtl="0" eaLnBrk="1" fontAlgn="base" hangingPunct="1">
              <a:spcBef>
                <a:spcPct val="0"/>
              </a:spcBef>
              <a:spcAft>
                <a:spcPct val="0"/>
              </a:spcAft>
              <a:defRPr sz="4417">
                <a:solidFill>
                  <a:srgbClr val="CC0000"/>
                </a:solidFill>
                <a:latin typeface="Arial" charset="0"/>
              </a:defRPr>
            </a:lvl8pPr>
            <a:lvl9pPr marL="1835932" algn="ctr" rtl="0" eaLnBrk="1" fontAlgn="base" hangingPunct="1">
              <a:spcBef>
                <a:spcPct val="0"/>
              </a:spcBef>
              <a:spcAft>
                <a:spcPct val="0"/>
              </a:spcAft>
              <a:defRPr sz="4417">
                <a:solidFill>
                  <a:srgbClr val="CC0000"/>
                </a:solidFill>
                <a:latin typeface="Arial" charset="0"/>
              </a:defRPr>
            </a:lvl9pPr>
          </a:lstStyle>
          <a:p>
            <a:r>
              <a:rPr lang="en-GB"/>
              <a:t>Chapter 52: Selection and erection of wiring systems</a:t>
            </a:r>
          </a:p>
        </p:txBody>
      </p:sp>
    </p:spTree>
    <p:extLst>
      <p:ext uri="{BB962C8B-B14F-4D97-AF65-F5344CB8AC3E}">
        <p14:creationId xmlns:p14="http://schemas.microsoft.com/office/powerpoint/2010/main" val="27828141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4D23B-F6FB-3024-3AEF-9ECD480082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DF881E-7EC9-BAF9-9967-7DB3D34B425C}"/>
              </a:ext>
            </a:extLst>
          </p:cNvPr>
          <p:cNvSpPr>
            <a:spLocks noGrp="1"/>
          </p:cNvSpPr>
          <p:nvPr>
            <p:ph type="title"/>
          </p:nvPr>
        </p:nvSpPr>
        <p:spPr>
          <a:xfrm>
            <a:off x="252000" y="959222"/>
            <a:ext cx="11628452" cy="646331"/>
          </a:xfrm>
        </p:spPr>
        <p:txBody>
          <a:bodyPr/>
          <a:lstStyle/>
          <a:p>
            <a:r>
              <a:rPr lang="en-GB"/>
              <a:t>528: Proximity of wiring systems to other services</a:t>
            </a:r>
          </a:p>
        </p:txBody>
      </p:sp>
      <p:sp>
        <p:nvSpPr>
          <p:cNvPr id="4" name="Content Placeholder 3">
            <a:extLst>
              <a:ext uri="{FF2B5EF4-FFF2-40B4-BE49-F238E27FC236}">
                <a16:creationId xmlns:a16="http://schemas.microsoft.com/office/drawing/2014/main" id="{F18220C4-2284-E4B2-9961-5BFAD41DA702}"/>
              </a:ext>
            </a:extLst>
          </p:cNvPr>
          <p:cNvSpPr>
            <a:spLocks noGrp="1"/>
          </p:cNvSpPr>
          <p:nvPr>
            <p:ph sz="quarter" idx="10"/>
          </p:nvPr>
        </p:nvSpPr>
        <p:spPr>
          <a:xfrm>
            <a:off x="360000" y="1800000"/>
            <a:ext cx="11336700" cy="4140000"/>
          </a:xfrm>
        </p:spPr>
        <p:txBody>
          <a:bodyPr/>
          <a:lstStyle/>
          <a:p>
            <a:r>
              <a:rPr lang="en-GB" b="1"/>
              <a:t>528.3.1: </a:t>
            </a:r>
            <a:r>
              <a:rPr lang="en-GB"/>
              <a:t>A wiring system shall not be installed in the vicinity of services that produce heat, smoke or fumes likely to be detrimental to the wiring, unless it is protected from harmful effects by shielding.</a:t>
            </a:r>
          </a:p>
          <a:p>
            <a:r>
              <a:rPr lang="en-GB" b="1"/>
              <a:t>528.3.2: </a:t>
            </a:r>
            <a:r>
              <a:rPr lang="en-GB"/>
              <a:t>Where a wiring system is routed below services liable to cause condensation (such as water, steam or gas services), precautions shall be taken to protect the wiring system from deleterious effects.</a:t>
            </a:r>
          </a:p>
          <a:p>
            <a:r>
              <a:rPr lang="en-GB" b="1"/>
              <a:t>528.3.5: </a:t>
            </a:r>
            <a:r>
              <a:rPr lang="en-GB"/>
              <a:t>No cable shall be run in a lift or hoist well unless it forms part of the lift installation.</a:t>
            </a:r>
          </a:p>
          <a:p>
            <a:endParaRPr lang="en-GB"/>
          </a:p>
          <a:p>
            <a:endParaRPr lang="en-GB"/>
          </a:p>
          <a:p>
            <a:endParaRPr lang="en-GB"/>
          </a:p>
          <a:p>
            <a:endParaRPr lang="en-GB"/>
          </a:p>
          <a:p>
            <a:endParaRPr lang="en-GB"/>
          </a:p>
        </p:txBody>
      </p:sp>
    </p:spTree>
    <p:extLst>
      <p:ext uri="{BB962C8B-B14F-4D97-AF65-F5344CB8AC3E}">
        <p14:creationId xmlns:p14="http://schemas.microsoft.com/office/powerpoint/2010/main" val="9461210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6FBF9-973E-4ADD-F24B-164ECEC7D7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935CAF-2974-AE11-D525-5D1693EFC080}"/>
              </a:ext>
            </a:extLst>
          </p:cNvPr>
          <p:cNvSpPr>
            <a:spLocks noGrp="1"/>
          </p:cNvSpPr>
          <p:nvPr>
            <p:ph type="title"/>
          </p:nvPr>
        </p:nvSpPr>
        <p:spPr>
          <a:xfrm>
            <a:off x="251173" y="900538"/>
            <a:ext cx="11628452" cy="1200329"/>
          </a:xfrm>
        </p:spPr>
        <p:txBody>
          <a:bodyPr/>
          <a:lstStyle/>
          <a:p>
            <a:r>
              <a:rPr lang="en-GB"/>
              <a:t>529: Selection and erection of wiring systems in relation to maintainability, including cleaning</a:t>
            </a:r>
          </a:p>
        </p:txBody>
      </p:sp>
      <p:sp>
        <p:nvSpPr>
          <p:cNvPr id="4" name="Content Placeholder 3">
            <a:extLst>
              <a:ext uri="{FF2B5EF4-FFF2-40B4-BE49-F238E27FC236}">
                <a16:creationId xmlns:a16="http://schemas.microsoft.com/office/drawing/2014/main" id="{AF8B5EB0-AFB6-BBFA-2C59-20C2AD3B2593}"/>
              </a:ext>
            </a:extLst>
          </p:cNvPr>
          <p:cNvSpPr>
            <a:spLocks noGrp="1"/>
          </p:cNvSpPr>
          <p:nvPr>
            <p:ph sz="quarter" idx="10"/>
          </p:nvPr>
        </p:nvSpPr>
        <p:spPr>
          <a:xfrm>
            <a:off x="360000" y="2142471"/>
            <a:ext cx="9732691" cy="4212157"/>
          </a:xfrm>
        </p:spPr>
        <p:txBody>
          <a:bodyPr/>
          <a:lstStyle/>
          <a:p>
            <a:r>
              <a:rPr lang="en-GB" b="1"/>
              <a:t>529.1: </a:t>
            </a:r>
            <a:r>
              <a:rPr lang="en-GB"/>
              <a:t>With regard to maintainability, reference shall be made to Regulation 132.12 (accessibility).</a:t>
            </a:r>
          </a:p>
          <a:p>
            <a:r>
              <a:rPr lang="en-GB" b="1"/>
              <a:t>529.3: </a:t>
            </a:r>
            <a:r>
              <a:rPr lang="en-GB"/>
              <a:t>Provision shall be made for safe and adequate access to all parts or a wiring system which may require maintenance, ladders, walkways etc.</a:t>
            </a:r>
          </a:p>
          <a:p>
            <a:endParaRPr lang="en-GB"/>
          </a:p>
          <a:p>
            <a:endParaRPr lang="en-GB"/>
          </a:p>
          <a:p>
            <a:endParaRPr lang="en-GB"/>
          </a:p>
          <a:p>
            <a:endParaRPr lang="en-GB"/>
          </a:p>
          <a:p>
            <a:endParaRPr lang="en-GB"/>
          </a:p>
        </p:txBody>
      </p:sp>
    </p:spTree>
    <p:extLst>
      <p:ext uri="{BB962C8B-B14F-4D97-AF65-F5344CB8AC3E}">
        <p14:creationId xmlns:p14="http://schemas.microsoft.com/office/powerpoint/2010/main" val="36503844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2C644A-242E-ABA1-434F-9E6A4A35F9E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A94B90A-30B6-56D1-21EB-457B88DBC0F3}"/>
              </a:ext>
            </a:extLst>
          </p:cNvPr>
          <p:cNvSpPr>
            <a:spLocks noGrp="1"/>
          </p:cNvSpPr>
          <p:nvPr>
            <p:ph type="title"/>
          </p:nvPr>
        </p:nvSpPr>
        <p:spPr>
          <a:xfrm>
            <a:off x="252000" y="959222"/>
            <a:ext cx="11628452" cy="646331"/>
          </a:xfrm>
        </p:spPr>
        <p:txBody>
          <a:bodyPr/>
          <a:lstStyle/>
          <a:p>
            <a:r>
              <a:rPr lang="en-GB"/>
              <a:t>Summary</a:t>
            </a:r>
          </a:p>
        </p:txBody>
      </p:sp>
      <p:sp>
        <p:nvSpPr>
          <p:cNvPr id="4" name="Content Placeholder 3">
            <a:extLst>
              <a:ext uri="{FF2B5EF4-FFF2-40B4-BE49-F238E27FC236}">
                <a16:creationId xmlns:a16="http://schemas.microsoft.com/office/drawing/2014/main" id="{93E98F04-331F-CCC4-AA81-C88F3473D389}"/>
              </a:ext>
            </a:extLst>
          </p:cNvPr>
          <p:cNvSpPr>
            <a:spLocks noGrp="1"/>
          </p:cNvSpPr>
          <p:nvPr>
            <p:ph sz="quarter" idx="10"/>
          </p:nvPr>
        </p:nvSpPr>
        <p:spPr>
          <a:xfrm>
            <a:off x="360000" y="1800000"/>
            <a:ext cx="9936276" cy="4140000"/>
          </a:xfrm>
        </p:spPr>
        <p:txBody>
          <a:bodyPr/>
          <a:lstStyle/>
          <a:p>
            <a:pPr algn="l">
              <a:buClr>
                <a:schemeClr val="accent2"/>
              </a:buClr>
            </a:pPr>
            <a:r>
              <a:rPr lang="en-GB" b="0" i="0">
                <a:effectLst/>
                <a:cs typeface="Arial"/>
              </a:rPr>
              <a:t>You should now be able to:</a:t>
            </a:r>
          </a:p>
          <a:p>
            <a:pPr marL="342900" indent="-342900" algn="l">
              <a:buFont typeface="Arial"/>
              <a:buChar char="•"/>
            </a:pPr>
            <a:r>
              <a:rPr lang="en-GB" b="1">
                <a:solidFill>
                  <a:schemeClr val="tx2"/>
                </a:solidFill>
                <a:ea typeface="ＭＳ Ｐゴシック"/>
                <a:cs typeface="Arial"/>
              </a:rPr>
              <a:t>Recall</a:t>
            </a:r>
            <a:r>
              <a:rPr lang="en-GB">
                <a:solidFill>
                  <a:schemeClr val="tx2"/>
                </a:solidFill>
                <a:ea typeface="ＭＳ Ｐゴシック"/>
                <a:cs typeface="Arial"/>
              </a:rPr>
              <a:t> the main types of wiring systems and their reference installation methods</a:t>
            </a:r>
          </a:p>
          <a:p>
            <a:pPr marL="342900" indent="-342900" algn="l">
              <a:buFont typeface="Arial"/>
              <a:buChar char="•"/>
            </a:pPr>
            <a:r>
              <a:rPr lang="en-GB" b="1">
                <a:solidFill>
                  <a:schemeClr val="tx2"/>
                </a:solidFill>
                <a:ea typeface="ＭＳ Ｐゴシック"/>
                <a:cs typeface="Arial"/>
              </a:rPr>
              <a:t>Explain</a:t>
            </a:r>
            <a:r>
              <a:rPr lang="en-GB">
                <a:solidFill>
                  <a:schemeClr val="tx2"/>
                </a:solidFill>
                <a:ea typeface="ＭＳ Ｐゴシック"/>
                <a:cs typeface="Arial"/>
              </a:rPr>
              <a:t> how to select and erect wiring in accordance with BS 7671, taking account of external influences and safety regulations</a:t>
            </a:r>
          </a:p>
          <a:p>
            <a:pPr marL="342900" indent="-342900" algn="l">
              <a:buClr>
                <a:schemeClr val="tx1"/>
              </a:buClr>
              <a:buFont typeface="Arial"/>
              <a:buChar char="•"/>
            </a:pPr>
            <a:endParaRPr lang="en-GB" b="1">
              <a:solidFill>
                <a:schemeClr val="tx2"/>
              </a:solidFill>
              <a:cs typeface="Arial"/>
            </a:endParaRPr>
          </a:p>
          <a:p>
            <a:endParaRPr lang="en-GB" sz="2200"/>
          </a:p>
        </p:txBody>
      </p:sp>
    </p:spTree>
    <p:extLst>
      <p:ext uri="{BB962C8B-B14F-4D97-AF65-F5344CB8AC3E}">
        <p14:creationId xmlns:p14="http://schemas.microsoft.com/office/powerpoint/2010/main" val="30142199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00DF00-DDB1-9E17-D96C-C839324D3C8E}"/>
              </a:ext>
            </a:extLst>
          </p:cNvPr>
          <p:cNvSpPr txBox="1"/>
          <p:nvPr/>
        </p:nvSpPr>
        <p:spPr>
          <a:xfrm>
            <a:off x="3599812" y="1654341"/>
            <a:ext cx="5040000" cy="923330"/>
          </a:xfrm>
          <a:prstGeom prst="rect">
            <a:avLst/>
          </a:prstGeom>
          <a:noFill/>
        </p:spPr>
        <p:txBody>
          <a:bodyPr wrap="none" rtlCol="0">
            <a:spAutoFit/>
          </a:bodyPr>
          <a:lstStyle/>
          <a:p>
            <a:pPr algn="ctr"/>
            <a:r>
              <a:rPr lang="en-GB" sz="5400" dirty="0">
                <a:solidFill>
                  <a:srgbClr val="FC4421"/>
                </a:solidFill>
              </a:rPr>
              <a:t>Any questions?</a:t>
            </a:r>
          </a:p>
        </p:txBody>
      </p:sp>
      <p:sp>
        <p:nvSpPr>
          <p:cNvPr id="2" name="TextBox 3">
            <a:extLst>
              <a:ext uri="{FF2B5EF4-FFF2-40B4-BE49-F238E27FC236}">
                <a16:creationId xmlns:a16="http://schemas.microsoft.com/office/drawing/2014/main" id="{0EBA0D3D-1A82-2DB2-9D4F-A8AFFB6242C5}"/>
              </a:ext>
            </a:extLst>
          </p:cNvPr>
          <p:cNvSpPr txBox="1"/>
          <p:nvPr/>
        </p:nvSpPr>
        <p:spPr>
          <a:xfrm>
            <a:off x="467358" y="3501887"/>
            <a:ext cx="11304908" cy="2031325"/>
          </a:xfrm>
          <a:prstGeom prst="rect">
            <a:avLst/>
          </a:prstGeom>
          <a:noFill/>
        </p:spPr>
        <p:txBody>
          <a:bodyPr wrap="square">
            <a:spAutoFit/>
          </a:bodyPr>
          <a:ls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a:lstStyle>
          <a:p>
            <a:pPr algn="l" fontAlgn="base">
              <a:buNone/>
            </a:pPr>
            <a:r>
              <a:rPr lang="en-GB" sz="1800" b="0" i="0" dirty="0">
                <a:solidFill>
                  <a:srgbClr val="000000"/>
                </a:solidFill>
                <a:effectLst/>
                <a:latin typeface="inherit"/>
              </a:rPr>
              <a:t>Copyright in this document belongs to and is used under licence from the Department for Education, © 2025.</a:t>
            </a:r>
            <a:endParaRPr lang="en-GB" sz="1800" b="0" i="0" dirty="0">
              <a:solidFill>
                <a:srgbClr val="242424"/>
              </a:solidFill>
              <a:effectLst/>
              <a:latin typeface="Aptos" panose="020B0004020202020204" pitchFamily="34" charset="0"/>
            </a:endParaRPr>
          </a:p>
          <a:p>
            <a:pPr algn="l" fontAlgn="base">
              <a:buNone/>
            </a:pPr>
            <a:r>
              <a:rPr lang="en-GB" sz="1800" b="0" i="0" dirty="0">
                <a:solidFill>
                  <a:srgbClr val="000000"/>
                </a:solidFill>
                <a:effectLst/>
                <a:latin typeface="inherit"/>
              </a:rPr>
              <a:t> </a:t>
            </a:r>
            <a:endParaRPr lang="en-GB" sz="1800" b="0" i="0" dirty="0">
              <a:solidFill>
                <a:srgbClr val="242424"/>
              </a:solidFill>
              <a:effectLst/>
              <a:latin typeface="Aptos" panose="020B0004020202020204" pitchFamily="34" charset="0"/>
            </a:endParaRPr>
          </a:p>
          <a:p>
            <a:pPr algn="l" fontAlgn="base">
              <a:buNone/>
            </a:pPr>
            <a:r>
              <a:rPr lang="en-GB" sz="1800" b="0" i="0" dirty="0">
                <a:solidFill>
                  <a:srgbClr val="000000"/>
                </a:solidFill>
                <a:effectLst/>
                <a:latin typeface="inherit"/>
              </a:rPr>
              <a:t>‘T-LEVELS’ and ‘T Level’ are registered trademarks of the Department for Education.</a:t>
            </a:r>
            <a:endParaRPr lang="en-GB" sz="1800" b="0" i="0" dirty="0">
              <a:solidFill>
                <a:srgbClr val="242424"/>
              </a:solidFill>
              <a:effectLst/>
              <a:latin typeface="Aptos" panose="020B0004020202020204" pitchFamily="34" charset="0"/>
            </a:endParaRPr>
          </a:p>
          <a:p>
            <a:pPr algn="l" fontAlgn="base">
              <a:buNone/>
            </a:pPr>
            <a:r>
              <a:rPr lang="en-GB" sz="1800" b="0" i="0" dirty="0">
                <a:solidFill>
                  <a:srgbClr val="000000"/>
                </a:solidFill>
                <a:effectLst/>
                <a:latin typeface="inherit"/>
              </a:rPr>
              <a:t> </a:t>
            </a:r>
            <a:endParaRPr lang="en-GB" sz="1800" b="0" i="0" dirty="0">
              <a:solidFill>
                <a:srgbClr val="242424"/>
              </a:solidFill>
              <a:effectLst/>
              <a:latin typeface="Aptos" panose="020B0004020202020204" pitchFamily="34" charset="0"/>
            </a:endParaRPr>
          </a:p>
          <a:p>
            <a:pPr algn="l" fontAlgn="base">
              <a:buNone/>
            </a:pPr>
            <a:r>
              <a:rPr lang="en-GB" sz="1800" b="0" i="0" dirty="0">
                <a:solidFill>
                  <a:srgbClr val="000000"/>
                </a:solidFill>
                <a:effectLst/>
                <a:latin typeface="inherit"/>
              </a:rPr>
              <a:t>WJEC is authorised by the Department for Education to develop and deliver this T Level Technical Qualification.</a:t>
            </a:r>
          </a:p>
          <a:p>
            <a:pPr algn="l" fontAlgn="base">
              <a:buNone/>
            </a:pPr>
            <a:endParaRPr lang="en-GB" sz="1800" dirty="0">
              <a:solidFill>
                <a:srgbClr val="000000"/>
              </a:solidFill>
              <a:latin typeface="inherit"/>
            </a:endParaRPr>
          </a:p>
          <a:p>
            <a:r>
              <a:rPr lang="en-US" altLang="en-US" sz="1800" dirty="0">
                <a:solidFill>
                  <a:srgbClr val="000000"/>
                </a:solidFill>
                <a:latin typeface="inherit"/>
              </a:rPr>
              <a:t>WJEC operates in England under the name </a:t>
            </a:r>
            <a:r>
              <a:rPr lang="en-US" altLang="en-US" sz="1800" dirty="0" err="1">
                <a:solidFill>
                  <a:srgbClr val="000000"/>
                </a:solidFill>
                <a:latin typeface="inherit"/>
              </a:rPr>
              <a:t>Eduqas</a:t>
            </a:r>
            <a:r>
              <a:rPr lang="en-US" altLang="en-US" sz="1800" dirty="0">
                <a:solidFill>
                  <a:srgbClr val="000000"/>
                </a:solidFill>
                <a:latin typeface="inherit"/>
              </a:rPr>
              <a:t> which is a registered trademark of WJEC.</a:t>
            </a:r>
          </a:p>
        </p:txBody>
      </p:sp>
    </p:spTree>
    <p:extLst>
      <p:ext uri="{BB962C8B-B14F-4D97-AF65-F5344CB8AC3E}">
        <p14:creationId xmlns:p14="http://schemas.microsoft.com/office/powerpoint/2010/main" val="2402489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4C5C03-BE9C-D026-43CB-A98BBC9693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66C9B2-5BE9-D03A-2D00-9007E9B37EEF}"/>
              </a:ext>
            </a:extLst>
          </p:cNvPr>
          <p:cNvSpPr>
            <a:spLocks noGrp="1"/>
          </p:cNvSpPr>
          <p:nvPr>
            <p:ph type="title"/>
          </p:nvPr>
        </p:nvSpPr>
        <p:spPr>
          <a:xfrm>
            <a:off x="252000" y="959222"/>
            <a:ext cx="11628452" cy="646331"/>
          </a:xfrm>
        </p:spPr>
        <p:txBody>
          <a:bodyPr/>
          <a:lstStyle/>
          <a:p>
            <a:r>
              <a:rPr lang="en-GB"/>
              <a:t>520.4: General</a:t>
            </a:r>
          </a:p>
        </p:txBody>
      </p:sp>
      <p:sp>
        <p:nvSpPr>
          <p:cNvPr id="4" name="Content Placeholder 3">
            <a:extLst>
              <a:ext uri="{FF2B5EF4-FFF2-40B4-BE49-F238E27FC236}">
                <a16:creationId xmlns:a16="http://schemas.microsoft.com/office/drawing/2014/main" id="{667E6C4C-2A1C-F033-07AC-CD4B413E1C66}"/>
              </a:ext>
            </a:extLst>
          </p:cNvPr>
          <p:cNvSpPr>
            <a:spLocks noGrp="1"/>
          </p:cNvSpPr>
          <p:nvPr>
            <p:ph sz="quarter" idx="10"/>
          </p:nvPr>
        </p:nvSpPr>
        <p:spPr>
          <a:xfrm>
            <a:off x="359999" y="1800000"/>
            <a:ext cx="10966483" cy="4140000"/>
          </a:xfrm>
        </p:spPr>
        <p:txBody>
          <a:bodyPr/>
          <a:lstStyle/>
          <a:p>
            <a:pPr>
              <a:buClr>
                <a:schemeClr val="accent2"/>
              </a:buClr>
            </a:pPr>
            <a:r>
              <a:rPr lang="en-GB"/>
              <a:t>Consideration shall be given to the application of the fundamental principles of Chapter 13 as it applies to:</a:t>
            </a:r>
          </a:p>
          <a:p>
            <a:pPr marL="342900" indent="-342900">
              <a:buClr>
                <a:srgbClr val="000000"/>
              </a:buClr>
              <a:buFont typeface="Arial" panose="020B0604020202020204" pitchFamily="34" charset="0"/>
              <a:buChar char="•"/>
            </a:pPr>
            <a:r>
              <a:rPr lang="en-GB"/>
              <a:t>cables and conductors</a:t>
            </a:r>
          </a:p>
          <a:p>
            <a:pPr marL="342900" indent="-342900">
              <a:buClr>
                <a:srgbClr val="000000"/>
              </a:buClr>
              <a:buFont typeface="Arial" panose="020B0604020202020204" pitchFamily="34" charset="0"/>
              <a:buChar char="•"/>
            </a:pPr>
            <a:r>
              <a:rPr lang="en-GB"/>
              <a:t>their connections, terminations and/or jointing</a:t>
            </a:r>
          </a:p>
          <a:p>
            <a:pPr marL="342900" indent="-342900">
              <a:buClr>
                <a:srgbClr val="000000"/>
              </a:buClr>
              <a:buFont typeface="Arial" panose="020B0604020202020204" pitchFamily="34" charset="0"/>
              <a:buChar char="•"/>
            </a:pPr>
            <a:r>
              <a:rPr lang="en-GB"/>
              <a:t>their associated supports or suspensions</a:t>
            </a:r>
          </a:p>
          <a:p>
            <a:pPr marL="342900" indent="-342900">
              <a:buClr>
                <a:srgbClr val="000000"/>
              </a:buClr>
              <a:buFont typeface="Arial" panose="020B0604020202020204" pitchFamily="34" charset="0"/>
              <a:buChar char="•"/>
            </a:pPr>
            <a:r>
              <a:rPr lang="en-GB"/>
              <a:t>their enclosure or methods of protection against external influences.</a:t>
            </a:r>
          </a:p>
          <a:p>
            <a:endParaRPr lang="en-GB"/>
          </a:p>
        </p:txBody>
      </p:sp>
    </p:spTree>
    <p:extLst>
      <p:ext uri="{BB962C8B-B14F-4D97-AF65-F5344CB8AC3E}">
        <p14:creationId xmlns:p14="http://schemas.microsoft.com/office/powerpoint/2010/main" val="2318705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D5C22B-98F0-9AF9-3C42-814AB1D645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2E1ADA-3948-225B-F0A2-042F226F6CBC}"/>
              </a:ext>
            </a:extLst>
          </p:cNvPr>
          <p:cNvSpPr>
            <a:spLocks noGrp="1"/>
          </p:cNvSpPr>
          <p:nvPr>
            <p:ph type="title"/>
          </p:nvPr>
        </p:nvSpPr>
        <p:spPr>
          <a:xfrm>
            <a:off x="252000" y="959222"/>
            <a:ext cx="11628452" cy="646331"/>
          </a:xfrm>
        </p:spPr>
        <p:txBody>
          <a:bodyPr/>
          <a:lstStyle/>
          <a:p>
            <a:r>
              <a:rPr lang="en-GB"/>
              <a:t>521: Types of wiring system</a:t>
            </a:r>
          </a:p>
        </p:txBody>
      </p:sp>
      <p:sp>
        <p:nvSpPr>
          <p:cNvPr id="4" name="Content Placeholder 3">
            <a:extLst>
              <a:ext uri="{FF2B5EF4-FFF2-40B4-BE49-F238E27FC236}">
                <a16:creationId xmlns:a16="http://schemas.microsoft.com/office/drawing/2014/main" id="{5123A908-59A2-507E-0E70-165416E508FE}"/>
              </a:ext>
            </a:extLst>
          </p:cNvPr>
          <p:cNvSpPr>
            <a:spLocks noGrp="1"/>
          </p:cNvSpPr>
          <p:nvPr>
            <p:ph sz="quarter" idx="10"/>
          </p:nvPr>
        </p:nvSpPr>
        <p:spPr>
          <a:xfrm>
            <a:off x="359999" y="1800000"/>
            <a:ext cx="11052747" cy="4140000"/>
          </a:xfrm>
        </p:spPr>
        <p:txBody>
          <a:bodyPr/>
          <a:lstStyle/>
          <a:p>
            <a:r>
              <a:rPr lang="en-GB" b="1"/>
              <a:t>521.1 </a:t>
            </a:r>
            <a:br>
              <a:rPr lang="en-GB"/>
            </a:br>
            <a:r>
              <a:rPr lang="en-GB"/>
              <a:t>The installation method of a wiring system in relation to the type of conductor or cable used shall be in accordance with Table 4A1 of Appendix 4 (page 432) provided the external influences are taken into account according to Section 522.</a:t>
            </a:r>
          </a:p>
          <a:p>
            <a:endParaRPr lang="en-GB"/>
          </a:p>
          <a:p>
            <a:r>
              <a:rPr lang="en-GB" b="1"/>
              <a:t>521.2 and 521.3 </a:t>
            </a:r>
            <a:br>
              <a:rPr lang="en-GB"/>
            </a:br>
            <a:r>
              <a:rPr lang="en-GB"/>
              <a:t>The installation method shall be in accordance with Table 4A2 or Appendix 4. Examples of wiring systems are shown in Table 4A2 including reference methods for obtaining current-carrying capacity.</a:t>
            </a:r>
          </a:p>
          <a:p>
            <a:endParaRPr lang="en-GB"/>
          </a:p>
        </p:txBody>
      </p:sp>
    </p:spTree>
    <p:extLst>
      <p:ext uri="{BB962C8B-B14F-4D97-AF65-F5344CB8AC3E}">
        <p14:creationId xmlns:p14="http://schemas.microsoft.com/office/powerpoint/2010/main" val="959566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81A432-F79D-3BBE-DBB0-499B5D06E4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05C1C0-8635-72FF-49F9-0200B120DFCE}"/>
              </a:ext>
            </a:extLst>
          </p:cNvPr>
          <p:cNvSpPr>
            <a:spLocks noGrp="1"/>
          </p:cNvSpPr>
          <p:nvPr>
            <p:ph type="title"/>
          </p:nvPr>
        </p:nvSpPr>
        <p:spPr>
          <a:xfrm>
            <a:off x="252000" y="959222"/>
            <a:ext cx="11628452" cy="646331"/>
          </a:xfrm>
        </p:spPr>
        <p:txBody>
          <a:bodyPr/>
          <a:lstStyle/>
          <a:p>
            <a:r>
              <a:rPr lang="en-GB"/>
              <a:t>521.5: AC circuits: Electromagnetic effects</a:t>
            </a:r>
          </a:p>
        </p:txBody>
      </p:sp>
      <p:sp>
        <p:nvSpPr>
          <p:cNvPr id="4" name="Content Placeholder 3">
            <a:extLst>
              <a:ext uri="{FF2B5EF4-FFF2-40B4-BE49-F238E27FC236}">
                <a16:creationId xmlns:a16="http://schemas.microsoft.com/office/drawing/2014/main" id="{3087B30C-8845-3A52-E7FE-B89AEACAC1D0}"/>
              </a:ext>
            </a:extLst>
          </p:cNvPr>
          <p:cNvSpPr>
            <a:spLocks noGrp="1"/>
          </p:cNvSpPr>
          <p:nvPr>
            <p:ph sz="quarter" idx="10"/>
          </p:nvPr>
        </p:nvSpPr>
        <p:spPr>
          <a:xfrm>
            <a:off x="360000" y="1800000"/>
            <a:ext cx="10742196" cy="4140000"/>
          </a:xfrm>
        </p:spPr>
        <p:txBody>
          <a:bodyPr/>
          <a:lstStyle/>
          <a:p>
            <a:r>
              <a:rPr lang="en-GB" b="1"/>
              <a:t>521.5.1</a:t>
            </a:r>
            <a:br>
              <a:rPr lang="en-GB"/>
            </a:br>
            <a:r>
              <a:rPr lang="en-GB"/>
              <a:t>The conductors of an AC circuit installed in a ferromagnetic enclosure shall be arranged so that all line conductors and the neutral conductor, and the appropriate protective conductor are contained within the same enclosure. </a:t>
            </a:r>
          </a:p>
          <a:p>
            <a:r>
              <a:rPr lang="en-GB"/>
              <a:t>Where such conductors enter a ferrous enclosure, they shall be arranged such that the conductors are only collectively surrounded by ferromagnetic material.</a:t>
            </a:r>
          </a:p>
          <a:p>
            <a:endParaRPr lang="en-GB"/>
          </a:p>
        </p:txBody>
      </p:sp>
    </p:spTree>
    <p:extLst>
      <p:ext uri="{BB962C8B-B14F-4D97-AF65-F5344CB8AC3E}">
        <p14:creationId xmlns:p14="http://schemas.microsoft.com/office/powerpoint/2010/main" val="4204363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E10F5-0FC0-B05E-464B-BB10486E39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450019-3A25-8F1A-7918-2ECEB0C8CBAE}"/>
              </a:ext>
            </a:extLst>
          </p:cNvPr>
          <p:cNvSpPr>
            <a:spLocks noGrp="1"/>
          </p:cNvSpPr>
          <p:nvPr>
            <p:ph type="title"/>
          </p:nvPr>
        </p:nvSpPr>
        <p:spPr>
          <a:xfrm>
            <a:off x="252000" y="959222"/>
            <a:ext cx="11628452" cy="646331"/>
          </a:xfrm>
        </p:spPr>
        <p:txBody>
          <a:bodyPr/>
          <a:lstStyle/>
          <a:p>
            <a:r>
              <a:rPr lang="en-GB"/>
              <a:t>521.5 AC circuits: Electromagnetic effects</a:t>
            </a:r>
          </a:p>
        </p:txBody>
      </p:sp>
      <p:sp>
        <p:nvSpPr>
          <p:cNvPr id="4" name="Content Placeholder 3">
            <a:extLst>
              <a:ext uri="{FF2B5EF4-FFF2-40B4-BE49-F238E27FC236}">
                <a16:creationId xmlns:a16="http://schemas.microsoft.com/office/drawing/2014/main" id="{969C5670-467E-F96C-AC11-89ED4AE27A42}"/>
              </a:ext>
            </a:extLst>
          </p:cNvPr>
          <p:cNvSpPr>
            <a:spLocks noGrp="1"/>
          </p:cNvSpPr>
          <p:nvPr>
            <p:ph sz="quarter" idx="10"/>
          </p:nvPr>
        </p:nvSpPr>
        <p:spPr>
          <a:xfrm>
            <a:off x="360000" y="1800000"/>
            <a:ext cx="11328792" cy="4140000"/>
          </a:xfrm>
        </p:spPr>
        <p:txBody>
          <a:bodyPr/>
          <a:lstStyle/>
          <a:p>
            <a:pPr>
              <a:lnSpc>
                <a:spcPct val="100000"/>
              </a:lnSpc>
            </a:pPr>
            <a:r>
              <a:rPr lang="en-GB" b="1"/>
              <a:t>521.5.2</a:t>
            </a:r>
            <a:br>
              <a:rPr lang="en-GB"/>
            </a:br>
            <a:r>
              <a:rPr lang="en-GB"/>
              <a:t>Single-core cables armoured with steel wire or steel tape shall not be used for an AC circuit.</a:t>
            </a:r>
          </a:p>
          <a:p>
            <a:pPr>
              <a:lnSpc>
                <a:spcPct val="100000"/>
              </a:lnSpc>
            </a:pPr>
            <a:r>
              <a:rPr lang="en-GB" b="1"/>
              <a:t>Note: </a:t>
            </a:r>
            <a:r>
              <a:rPr lang="en-GB"/>
              <a:t>the steel wire or steel tape armour of a single-core cable is regarded as a ferromagnetic enclosure. For single-core armoured cables, the use of aluminium armour may be considered.</a:t>
            </a:r>
          </a:p>
          <a:p>
            <a:r>
              <a:rPr lang="en-GB" b="1"/>
              <a:t>521.5.201</a:t>
            </a:r>
            <a:br>
              <a:rPr lang="en-GB"/>
            </a:br>
            <a:r>
              <a:rPr lang="en-GB"/>
              <a:t>Every conductor or cable shall have adequate strength and be so installed as to withstand the electromechanical forces that may be caused by current, including fault current, it may have to carry in service.</a:t>
            </a:r>
          </a:p>
          <a:p>
            <a:endParaRPr lang="en-GB"/>
          </a:p>
        </p:txBody>
      </p:sp>
    </p:spTree>
    <p:extLst>
      <p:ext uri="{BB962C8B-B14F-4D97-AF65-F5344CB8AC3E}">
        <p14:creationId xmlns:p14="http://schemas.microsoft.com/office/powerpoint/2010/main" val="3261518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24280F-CB8C-40C0-85B3-7F50253205D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86728" y="1035170"/>
            <a:ext cx="9266167" cy="4910624"/>
          </a:xfrm>
          <a:prstGeom prst="rect">
            <a:avLst/>
          </a:prstGeom>
        </p:spPr>
      </p:pic>
    </p:spTree>
    <p:extLst>
      <p:ext uri="{BB962C8B-B14F-4D97-AF65-F5344CB8AC3E}">
        <p14:creationId xmlns:p14="http://schemas.microsoft.com/office/powerpoint/2010/main" val="12631984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2_Default Design">
  <a:themeElements>
    <a:clrScheme name="Custom 3">
      <a:dk1>
        <a:srgbClr val="000000"/>
      </a:dk1>
      <a:lt1>
        <a:srgbClr val="FFFFFF"/>
      </a:lt1>
      <a:dk2>
        <a:srgbClr val="000000"/>
      </a:dk2>
      <a:lt2>
        <a:srgbClr val="808080"/>
      </a:lt2>
      <a:accent1>
        <a:srgbClr val="FFFFFF"/>
      </a:accent1>
      <a:accent2>
        <a:srgbClr val="FC4421"/>
      </a:accent2>
      <a:accent3>
        <a:srgbClr val="FFFFFF"/>
      </a:accent3>
      <a:accent4>
        <a:srgbClr val="000000"/>
      </a:accent4>
      <a:accent5>
        <a:srgbClr val="DAEDEF"/>
      </a:accent5>
      <a:accent6>
        <a:srgbClr val="FC4421"/>
      </a:accent6>
      <a:hlink>
        <a:srgbClr val="FC4421"/>
      </a:hlink>
      <a:folHlink>
        <a:srgbClr val="FC442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B563CFC-CD60-4224-AB25-9DCADAE5E69D}" vid="{1152999A-4C62-4532-9CB6-CBBF7EC67142}"/>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DD05C0E7E0E414EB79F81A23986EA6A" ma:contentTypeVersion="11" ma:contentTypeDescription="Create a new document." ma:contentTypeScope="" ma:versionID="a35201a8bc688b2d88f5dbb6e1211090">
  <xsd:schema xmlns:xsd="http://www.w3.org/2001/XMLSchema" xmlns:xs="http://www.w3.org/2001/XMLSchema" xmlns:p="http://schemas.microsoft.com/office/2006/metadata/properties" xmlns:ns2="7c04300a-231c-4281-9146-a98f6f4a7aff" xmlns:ns3="01e15224-84b2-4570-bdea-a67bb94d0921" targetNamespace="http://schemas.microsoft.com/office/2006/metadata/properties" ma:root="true" ma:fieldsID="b4e4d11d21b039030c9a48cd9f3673c2" ns2:_="" ns3:_="">
    <xsd:import namespace="7c04300a-231c-4281-9146-a98f6f4a7aff"/>
    <xsd:import namespace="01e15224-84b2-4570-bdea-a67bb94d092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04300a-231c-4281-9146-a98f6f4a7a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fd004107-dac0-45af-83fb-11757b2c8399"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1e15224-84b2-4570-bdea-a67bb94d0921"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b8a52c73-49a1-4329-875b-4831fc8e3540}" ma:internalName="TaxCatchAll" ma:showField="CatchAllData" ma:web="01e15224-84b2-4570-bdea-a67bb94d09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1e15224-84b2-4570-bdea-a67bb94d0921" xsi:nil="true"/>
    <lcf76f155ced4ddcb4097134ff3c332f xmlns="7c04300a-231c-4281-9146-a98f6f4a7af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7D282AF-3624-45B9-804D-F764465AEF68}">
  <ds:schemaRefs>
    <ds:schemaRef ds:uri="http://schemas.microsoft.com/sharepoint/v3/contenttype/forms"/>
  </ds:schemaRefs>
</ds:datastoreItem>
</file>

<file path=customXml/itemProps2.xml><?xml version="1.0" encoding="utf-8"?>
<ds:datastoreItem xmlns:ds="http://schemas.openxmlformats.org/officeDocument/2006/customXml" ds:itemID="{065AE540-F743-41E5-9925-BB74893E01E4}"/>
</file>

<file path=customXml/itemProps3.xml><?xml version="1.0" encoding="utf-8"?>
<ds:datastoreItem xmlns:ds="http://schemas.openxmlformats.org/officeDocument/2006/customXml" ds:itemID="{D5041F6D-BBDE-4B15-9860-57A05AB8973C}">
  <ds:schemaRefs>
    <ds:schemaRef ds:uri="http://purl.org/dc/dcmitype/"/>
    <ds:schemaRef ds:uri="7c04300a-231c-4281-9146-a98f6f4a7aff"/>
    <ds:schemaRef ds:uri="http://schemas.microsoft.com/office/2006/metadata/properties"/>
    <ds:schemaRef ds:uri="http://schemas.microsoft.com/office/2006/documentManagement/types"/>
    <ds:schemaRef ds:uri="01e15224-84b2-4570-bdea-a67bb94d0921"/>
    <ds:schemaRef ds:uri="http://www.w3.org/XML/1998/namespace"/>
    <ds:schemaRef ds:uri="http://purl.org/dc/terms/"/>
    <ds:schemaRef ds:uri="http://schemas.microsoft.com/office/infopath/2007/PartnerControls"/>
    <ds:schemaRef ds:uri="http://schemas.openxmlformats.org/package/2006/metadata/core-properties"/>
    <ds:schemaRef ds:uri="http://purl.org/dc/elements/1.1/"/>
  </ds:schemaRefs>
</ds:datastoreItem>
</file>

<file path=docMetadata/LabelInfo.xml><?xml version="1.0" encoding="utf-8"?>
<clbl:labelList xmlns:clbl="http://schemas.microsoft.com/office/2020/mipLabelMetadata">
  <clbl:label id="{cdb5124c-a56e-47e1-8444-7a6f9085be98}" enabled="1" method="Standard" siteId="{0b26221c-c008-47b1-94c7-58a0b89761cc}" removed="0"/>
</clbl:labelList>
</file>

<file path=docProps/app.xml><?xml version="1.0" encoding="utf-8"?>
<Properties xmlns="http://schemas.openxmlformats.org/officeDocument/2006/extended-properties" xmlns:vt="http://schemas.openxmlformats.org/officeDocument/2006/docPropsVTypes">
  <Template>T Levels Powerpoint Template</Template>
  <TotalTime>16</TotalTime>
  <Words>5074</Words>
  <Application>Microsoft Office PowerPoint</Application>
  <PresentationFormat>Custom</PresentationFormat>
  <Paragraphs>375</Paragraphs>
  <Slides>43</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MS PGothic</vt:lpstr>
      <vt:lpstr>Aptos</vt:lpstr>
      <vt:lpstr>Arial</vt:lpstr>
      <vt:lpstr>Calibri</vt:lpstr>
      <vt:lpstr>inherit</vt:lpstr>
      <vt:lpstr>Lucida Grande</vt:lpstr>
      <vt:lpstr>2_Default Design</vt:lpstr>
      <vt:lpstr>PowerPoint Presentation</vt:lpstr>
      <vt:lpstr>Introduction</vt:lpstr>
      <vt:lpstr>Objectives</vt:lpstr>
      <vt:lpstr>PowerPoint Presentation</vt:lpstr>
      <vt:lpstr>520.4: General</vt:lpstr>
      <vt:lpstr>521: Types of wiring system</vt:lpstr>
      <vt:lpstr>521.5: AC circuits: Electromagnetic effects</vt:lpstr>
      <vt:lpstr>521.5 AC circuits: Electromagnetic effects</vt:lpstr>
      <vt:lpstr>PowerPoint Presentation</vt:lpstr>
      <vt:lpstr>What are eddy currents?</vt:lpstr>
      <vt:lpstr>521.10: Installation of cables</vt:lpstr>
      <vt:lpstr>521.10: Installation of cables</vt:lpstr>
      <vt:lpstr>521.8: Circuit arrangements</vt:lpstr>
      <vt:lpstr>522: Selection and erection of wiring systems in relation to external influences</vt:lpstr>
      <vt:lpstr>522.5: Presence of corrosive, polluting substances (AF)</vt:lpstr>
      <vt:lpstr>522.6: Impact (AG)</vt:lpstr>
      <vt:lpstr>522.6: Impact (AG)</vt:lpstr>
      <vt:lpstr>522.6.202</vt:lpstr>
      <vt:lpstr>PowerPoint Presentation</vt:lpstr>
      <vt:lpstr>522.6.203</vt:lpstr>
      <vt:lpstr>522.6.204</vt:lpstr>
      <vt:lpstr>522.7: Vibration (AH)</vt:lpstr>
      <vt:lpstr>522.8: Other mechanical stresses (AJ)</vt:lpstr>
      <vt:lpstr>522.8.10 </vt:lpstr>
      <vt:lpstr>522.8.11 and 522.8.14</vt:lpstr>
      <vt:lpstr>Miscellaneous external influences to be considered</vt:lpstr>
      <vt:lpstr>523: Current-carrying capacities of cables</vt:lpstr>
      <vt:lpstr>Installation methods</vt:lpstr>
      <vt:lpstr>523: Current-carrying capacities of cables</vt:lpstr>
      <vt:lpstr>Harmonic currents</vt:lpstr>
      <vt:lpstr>523.2</vt:lpstr>
      <vt:lpstr>523.6: Number of loaded conductors</vt:lpstr>
      <vt:lpstr>523.9: Cables in thermal insulation</vt:lpstr>
      <vt:lpstr>Correction factor terminology </vt:lpstr>
      <vt:lpstr>526: Electrical connections</vt:lpstr>
      <vt:lpstr>526.8: Requirements for sheathed and non-sheathed cable enclosure</vt:lpstr>
      <vt:lpstr>Selection and erection of wiring systems to minimise the spread of fire</vt:lpstr>
      <vt:lpstr>Multi-service barrier</vt:lpstr>
      <vt:lpstr>528</vt:lpstr>
      <vt:lpstr>528: Proximity of wiring systems to other services</vt:lpstr>
      <vt:lpstr>529: Selection and erection of wiring systems in relation to maintainability, including cleaning</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Mark Thirlwell</dc:creator>
  <cp:lastModifiedBy>Hazell, Danielle</cp:lastModifiedBy>
  <cp:revision>1</cp:revision>
  <dcterms:created xsi:type="dcterms:W3CDTF">2025-04-15T10:44:23Z</dcterms:created>
  <dcterms:modified xsi:type="dcterms:W3CDTF">2025-10-28T11:04:32Z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3666724-00ca-41b5-b6fa-015eacb44368_Enabled">
    <vt:lpwstr>true</vt:lpwstr>
  </property>
  <property fmtid="{D5CDD505-2E9C-101B-9397-08002B2CF9AE}" pid="3" name="MSIP_Label_a3666724-00ca-41b5-b6fa-015eacb44368_SetDate">
    <vt:lpwstr>2025-04-10T10:14:23Z</vt:lpwstr>
  </property>
  <property fmtid="{D5CDD505-2E9C-101B-9397-08002B2CF9AE}" pid="4" name="MSIP_Label_a3666724-00ca-41b5-b6fa-015eacb44368_Method">
    <vt:lpwstr>Privileged</vt:lpwstr>
  </property>
  <property fmtid="{D5CDD505-2E9C-101B-9397-08002B2CF9AE}" pid="5" name="MSIP_Label_a3666724-00ca-41b5-b6fa-015eacb44368_Name">
    <vt:lpwstr>Internal</vt:lpwstr>
  </property>
  <property fmtid="{D5CDD505-2E9C-101B-9397-08002B2CF9AE}" pid="6" name="MSIP_Label_a3666724-00ca-41b5-b6fa-015eacb44368_SiteId">
    <vt:lpwstr>b6d3492e-0aa1-4a60-840d-b706a96e670d</vt:lpwstr>
  </property>
  <property fmtid="{D5CDD505-2E9C-101B-9397-08002B2CF9AE}" pid="7" name="MSIP_Label_a3666724-00ca-41b5-b6fa-015eacb44368_ActionId">
    <vt:lpwstr>e858918b-4881-4444-b984-9dbe2495d330</vt:lpwstr>
  </property>
  <property fmtid="{D5CDD505-2E9C-101B-9397-08002B2CF9AE}" pid="8" name="MSIP_Label_a3666724-00ca-41b5-b6fa-015eacb44368_ContentBits">
    <vt:lpwstr>1</vt:lpwstr>
  </property>
  <property fmtid="{D5CDD505-2E9C-101B-9397-08002B2CF9AE}" pid="9" name="MSIP_Label_a3666724-00ca-41b5-b6fa-015eacb44368_Tag">
    <vt:lpwstr>10, 0, 1, 1</vt:lpwstr>
  </property>
  <property fmtid="{D5CDD505-2E9C-101B-9397-08002B2CF9AE}" pid="10" name="ClassificationContentMarkingHeaderLocations">
    <vt:lpwstr>1_Default Design:4</vt:lpwstr>
  </property>
  <property fmtid="{D5CDD505-2E9C-101B-9397-08002B2CF9AE}" pid="11" name="ClassificationContentMarkingHeaderText">
    <vt:lpwstr>MEWNOL - INTERNAL</vt:lpwstr>
  </property>
  <property fmtid="{D5CDD505-2E9C-101B-9397-08002B2CF9AE}" pid="12" name="ContentTypeId">
    <vt:lpwstr>0x010100CDD05C0E7E0E414EB79F81A23986EA6A</vt:lpwstr>
  </property>
  <property fmtid="{D5CDD505-2E9C-101B-9397-08002B2CF9AE}" pid="13" name="MediaServiceImageTags">
    <vt:lpwstr/>
  </property>
</Properties>
</file>