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32"/>
  </p:notesMasterIdLst>
  <p:handoutMasterIdLst>
    <p:handoutMasterId r:id="rId33"/>
  </p:handoutMasterIdLst>
  <p:sldIdLst>
    <p:sldId id="462" r:id="rId5"/>
    <p:sldId id="840" r:id="rId6"/>
    <p:sldId id="837" r:id="rId7"/>
    <p:sldId id="834" r:id="rId8"/>
    <p:sldId id="1024" r:id="rId9"/>
    <p:sldId id="1025" r:id="rId10"/>
    <p:sldId id="1026" r:id="rId11"/>
    <p:sldId id="1046" r:id="rId12"/>
    <p:sldId id="1027" r:id="rId13"/>
    <p:sldId id="1028" r:id="rId14"/>
    <p:sldId id="1029" r:id="rId15"/>
    <p:sldId id="1030" r:id="rId16"/>
    <p:sldId id="1031" r:id="rId17"/>
    <p:sldId id="1032" r:id="rId18"/>
    <p:sldId id="1033" r:id="rId19"/>
    <p:sldId id="1034" r:id="rId20"/>
    <p:sldId id="1035" r:id="rId21"/>
    <p:sldId id="1036" r:id="rId22"/>
    <p:sldId id="1037" r:id="rId23"/>
    <p:sldId id="1038" r:id="rId24"/>
    <p:sldId id="1039" r:id="rId25"/>
    <p:sldId id="1040" r:id="rId26"/>
    <p:sldId id="1042" r:id="rId27"/>
    <p:sldId id="1043" r:id="rId28"/>
    <p:sldId id="1044" r:id="rId29"/>
    <p:sldId id="838" r:id="rId30"/>
    <p:sldId id="512" r:id="rId31"/>
  </p:sldIdLst>
  <p:sldSz cx="12239625" cy="6840538"/>
  <p:notesSz cx="6858000" cy="9144000"/>
  <p:custDataLst>
    <p:tags r:id="rId34"/>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C4421"/>
    <a:srgbClr val="D9D9D9"/>
    <a:srgbClr val="FFFFFF"/>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987B0B-9E19-48FE-92DE-B549DC8E9FA3}" v="11" dt="2025-10-28T11:02:36.0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tags" Target="tags/tag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15be4c62-2de6-4343-a7f4-3c209826edd1" providerId="ADAL" clId="{D858F336-8203-4BDB-85A5-7FAFC1D36E2D}"/>
    <pc:docChg chg="modSld">
      <pc:chgData name="Andrasko, Rhiannon" userId="15be4c62-2de6-4343-a7f4-3c209826edd1" providerId="ADAL" clId="{D858F336-8203-4BDB-85A5-7FAFC1D36E2D}" dt="2025-10-24T12:33:24.529" v="5" actId="113"/>
      <pc:docMkLst>
        <pc:docMk/>
      </pc:docMkLst>
      <pc:sldChg chg="modSp mod">
        <pc:chgData name="Andrasko, Rhiannon" userId="15be4c62-2de6-4343-a7f4-3c209826edd1" providerId="ADAL" clId="{D858F336-8203-4BDB-85A5-7FAFC1D36E2D}" dt="2025-10-24T12:33:24.529" v="5" actId="113"/>
        <pc:sldMkLst>
          <pc:docMk/>
          <pc:sldMk cId="2856255727" sldId="1025"/>
        </pc:sldMkLst>
        <pc:spChg chg="mod">
          <ac:chgData name="Andrasko, Rhiannon" userId="15be4c62-2de6-4343-a7f4-3c209826edd1" providerId="ADAL" clId="{D858F336-8203-4BDB-85A5-7FAFC1D36E2D}" dt="2025-10-24T12:33:24.529" v="5" actId="113"/>
          <ac:spMkLst>
            <pc:docMk/>
            <pc:sldMk cId="2856255727" sldId="1025"/>
            <ac:spMk id="4" creationId="{D774B697-7966-1054-D788-732E1BE98D96}"/>
          </ac:spMkLst>
        </pc:spChg>
      </pc:sldChg>
    </pc:docChg>
  </pc:docChgLst>
  <pc:docChgLst>
    <pc:chgData name="Hazell, Danielle" userId="16322be0-50ef-46ff-b0c0-d304bc10d5d2" providerId="ADAL" clId="{E6D12E1F-DF63-450C-A9ED-E72C5F6C045B}"/>
    <pc:docChg chg="undo custSel modSld modMainMaster">
      <pc:chgData name="Hazell, Danielle" userId="16322be0-50ef-46ff-b0c0-d304bc10d5d2" providerId="ADAL" clId="{E6D12E1F-DF63-450C-A9ED-E72C5F6C045B}" dt="2025-10-28T11:02:36.003" v="221" actId="1076"/>
      <pc:docMkLst>
        <pc:docMk/>
      </pc:docMkLst>
      <pc:sldChg chg="addSp modSp mod">
        <pc:chgData name="Hazell, Danielle" userId="16322be0-50ef-46ff-b0c0-d304bc10d5d2" providerId="ADAL" clId="{E6D12E1F-DF63-450C-A9ED-E72C5F6C045B}" dt="2025-10-22T13:14:47.535" v="19"/>
        <pc:sldMkLst>
          <pc:docMk/>
          <pc:sldMk cId="2402489006" sldId="512"/>
        </pc:sldMkLst>
        <pc:spChg chg="add mod">
          <ac:chgData name="Hazell, Danielle" userId="16322be0-50ef-46ff-b0c0-d304bc10d5d2" providerId="ADAL" clId="{E6D12E1F-DF63-450C-A9ED-E72C5F6C045B}" dt="2025-10-22T13:14:47.535" v="19"/>
          <ac:spMkLst>
            <pc:docMk/>
            <pc:sldMk cId="2402489006" sldId="512"/>
            <ac:spMk id="2" creationId="{FC91AE90-5979-C1A8-5FFD-84A63B32626A}"/>
          </ac:spMkLst>
        </pc:spChg>
        <pc:spChg chg="mod">
          <ac:chgData name="Hazell, Danielle" userId="16322be0-50ef-46ff-b0c0-d304bc10d5d2" providerId="ADAL" clId="{E6D12E1F-DF63-450C-A9ED-E72C5F6C045B}" dt="2025-10-22T13:14:46.565" v="18"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1:01:49.428" v="213" actId="1076"/>
        <pc:sldMkLst>
          <pc:docMk/>
          <pc:sldMk cId="1107690309" sldId="1026"/>
        </pc:sldMkLst>
        <pc:spChg chg="mod">
          <ac:chgData name="Hazell, Danielle" userId="16322be0-50ef-46ff-b0c0-d304bc10d5d2" providerId="ADAL" clId="{E6D12E1F-DF63-450C-A9ED-E72C5F6C045B}" dt="2025-10-22T13:09:45.107" v="8" actId="33524"/>
          <ac:spMkLst>
            <pc:docMk/>
            <pc:sldMk cId="1107690309" sldId="1026"/>
            <ac:spMk id="4" creationId="{1858A2B3-28A2-9ECF-8794-1C86C6FA2E11}"/>
          </ac:spMkLst>
        </pc:spChg>
        <pc:picChg chg="add mod">
          <ac:chgData name="Hazell, Danielle" userId="16322be0-50ef-46ff-b0c0-d304bc10d5d2" providerId="ADAL" clId="{E6D12E1F-DF63-450C-A9ED-E72C5F6C045B}" dt="2025-10-28T11:01:49.428" v="213" actId="1076"/>
          <ac:picMkLst>
            <pc:docMk/>
            <pc:sldMk cId="1107690309" sldId="1026"/>
            <ac:picMk id="1026" creationId="{2C08B6BD-DB12-8720-A297-7D0F896FA405}"/>
          </ac:picMkLst>
        </pc:picChg>
      </pc:sldChg>
      <pc:sldChg chg="addSp delSp modSp mod">
        <pc:chgData name="Hazell, Danielle" userId="16322be0-50ef-46ff-b0c0-d304bc10d5d2" providerId="ADAL" clId="{E6D12E1F-DF63-450C-A9ED-E72C5F6C045B}" dt="2025-10-28T11:02:36.003" v="221" actId="1076"/>
        <pc:sldMkLst>
          <pc:docMk/>
          <pc:sldMk cId="2983690226" sldId="1044"/>
        </pc:sldMkLst>
        <pc:spChg chg="mod">
          <ac:chgData name="Hazell, Danielle" userId="16322be0-50ef-46ff-b0c0-d304bc10d5d2" providerId="ADAL" clId="{E6D12E1F-DF63-450C-A9ED-E72C5F6C045B}" dt="2025-10-22T13:27:34.608" v="184" actId="1076"/>
          <ac:spMkLst>
            <pc:docMk/>
            <pc:sldMk cId="2983690226" sldId="1044"/>
            <ac:spMk id="2" creationId="{BABE79F2-04DA-5131-4CE2-DB54053137BA}"/>
          </ac:spMkLst>
        </pc:spChg>
        <pc:spChg chg="mod">
          <ac:chgData name="Hazell, Danielle" userId="16322be0-50ef-46ff-b0c0-d304bc10d5d2" providerId="ADAL" clId="{E6D12E1F-DF63-450C-A9ED-E72C5F6C045B}" dt="2025-10-22T13:27:32.090" v="183" actId="1076"/>
          <ac:spMkLst>
            <pc:docMk/>
            <pc:sldMk cId="2983690226" sldId="1044"/>
            <ac:spMk id="4" creationId="{491309FC-2211-5847-C73E-3DAF15620C9A}"/>
          </ac:spMkLst>
        </pc:spChg>
        <pc:picChg chg="add del mod">
          <ac:chgData name="Hazell, Danielle" userId="16322be0-50ef-46ff-b0c0-d304bc10d5d2" providerId="ADAL" clId="{E6D12E1F-DF63-450C-A9ED-E72C5F6C045B}" dt="2025-10-28T11:02:31.312" v="218" actId="478"/>
          <ac:picMkLst>
            <pc:docMk/>
            <pc:sldMk cId="2983690226" sldId="1044"/>
            <ac:picMk id="32" creationId="{09C06F43-DA04-72C9-713F-3AB067CA27E1}"/>
          </ac:picMkLst>
        </pc:picChg>
        <pc:picChg chg="add mod">
          <ac:chgData name="Hazell, Danielle" userId="16322be0-50ef-46ff-b0c0-d304bc10d5d2" providerId="ADAL" clId="{E6D12E1F-DF63-450C-A9ED-E72C5F6C045B}" dt="2025-10-28T11:02:36.003" v="221" actId="1076"/>
          <ac:picMkLst>
            <pc:docMk/>
            <pc:sldMk cId="2983690226" sldId="1044"/>
            <ac:picMk id="3074" creationId="{C62D0F42-D313-D449-8CF4-5835741E63B1}"/>
          </ac:picMkLst>
        </pc:picChg>
      </pc:sldChg>
      <pc:sldChg chg="addSp delSp modSp mod">
        <pc:chgData name="Hazell, Danielle" userId="16322be0-50ef-46ff-b0c0-d304bc10d5d2" providerId="ADAL" clId="{E6D12E1F-DF63-450C-A9ED-E72C5F6C045B}" dt="2025-10-28T11:02:00.392" v="217" actId="1076"/>
        <pc:sldMkLst>
          <pc:docMk/>
          <pc:sldMk cId="2229061637" sldId="1046"/>
        </pc:sldMkLst>
        <pc:spChg chg="mod">
          <ac:chgData name="Hazell, Danielle" userId="16322be0-50ef-46ff-b0c0-d304bc10d5d2" providerId="ADAL" clId="{E6D12E1F-DF63-450C-A9ED-E72C5F6C045B}" dt="2025-10-22T13:12:28.241" v="15" actId="14100"/>
          <ac:spMkLst>
            <pc:docMk/>
            <pc:sldMk cId="2229061637" sldId="1046"/>
            <ac:spMk id="4" creationId="{61DD3822-880F-11AE-609A-26738E5C8EAD}"/>
          </ac:spMkLst>
        </pc:spChg>
        <pc:picChg chg="add del mod">
          <ac:chgData name="Hazell, Danielle" userId="16322be0-50ef-46ff-b0c0-d304bc10d5d2" providerId="ADAL" clId="{E6D12E1F-DF63-450C-A9ED-E72C5F6C045B}" dt="2025-10-28T11:01:53.571" v="214" actId="478"/>
          <ac:picMkLst>
            <pc:docMk/>
            <pc:sldMk cId="2229061637" sldId="1046"/>
            <ac:picMk id="6" creationId="{08B66319-2434-2E99-9E2D-53A9B8DC6A54}"/>
          </ac:picMkLst>
        </pc:picChg>
        <pc:picChg chg="add mod">
          <ac:chgData name="Hazell, Danielle" userId="16322be0-50ef-46ff-b0c0-d304bc10d5d2" providerId="ADAL" clId="{E6D12E1F-DF63-450C-A9ED-E72C5F6C045B}" dt="2025-10-28T11:02:00.392" v="217" actId="1076"/>
          <ac:picMkLst>
            <pc:docMk/>
            <pc:sldMk cId="2229061637" sldId="1046"/>
            <ac:picMk id="2050" creationId="{F03F1731-BEEC-38BC-1F59-6F8F5B0FB7C8}"/>
          </ac:picMkLst>
        </pc:picChg>
      </pc:sldChg>
      <pc:sldMasterChg chg="addSp delSp modSp mod">
        <pc:chgData name="Hazell, Danielle" userId="16322be0-50ef-46ff-b0c0-d304bc10d5d2" providerId="ADAL" clId="{E6D12E1F-DF63-450C-A9ED-E72C5F6C045B}" dt="2025-10-17T14:28:33.784" v="5" actId="1076"/>
        <pc:sldMasterMkLst>
          <pc:docMk/>
          <pc:sldMasterMk cId="3229423743" sldId="2147483660"/>
        </pc:sldMasterMkLst>
        <pc:spChg chg="add mod">
          <ac:chgData name="Hazell, Danielle" userId="16322be0-50ef-46ff-b0c0-d304bc10d5d2" providerId="ADAL" clId="{E6D12E1F-DF63-450C-A9ED-E72C5F6C045B}" dt="2025-10-17T14:28:33.784" v="5" actId="1076"/>
          <ac:spMkLst>
            <pc:docMk/>
            <pc:sldMasterMk cId="3229423743" sldId="2147483660"/>
            <ac:spMk id="2" creationId="{4987E8D9-377B-AB1D-8A32-2882D85AB09F}"/>
          </ac:spMkLst>
        </pc:spChg>
        <pc:spChg chg="add mod">
          <ac:chgData name="Hazell, Danielle" userId="16322be0-50ef-46ff-b0c0-d304bc10d5d2" providerId="ADAL" clId="{E6D12E1F-DF63-450C-A9ED-E72C5F6C045B}" dt="2025-10-17T14:28:33.784" v="5" actId="1076"/>
          <ac:spMkLst>
            <pc:docMk/>
            <pc:sldMasterMk cId="3229423743" sldId="2147483660"/>
            <ac:spMk id="5" creationId="{12A05E16-C31E-E0B1-F9BA-6CA1198C9AE5}"/>
          </ac:spMkLst>
        </pc:spChg>
        <pc:picChg chg="add mod">
          <ac:chgData name="Hazell, Danielle" userId="16322be0-50ef-46ff-b0c0-d304bc10d5d2" providerId="ADAL" clId="{E6D12E1F-DF63-450C-A9ED-E72C5F6C045B}" dt="2025-10-17T14:28:33.784" v="5" actId="1076"/>
          <ac:picMkLst>
            <pc:docMk/>
            <pc:sldMasterMk cId="3229423743" sldId="2147483660"/>
            <ac:picMk id="4" creationId="{4D501824-D9B0-C525-F662-3787B202B144}"/>
          </ac:picMkLst>
        </pc:picChg>
        <pc:picChg chg="add mod">
          <ac:chgData name="Hazell, Danielle" userId="16322be0-50ef-46ff-b0c0-d304bc10d5d2" providerId="ADAL" clId="{E6D12E1F-DF63-450C-A9ED-E72C5F6C045B}" dt="2025-10-17T14:28:33.784" v="5" actId="1076"/>
          <ac:picMkLst>
            <pc:docMk/>
            <pc:sldMasterMk cId="3229423743" sldId="2147483660"/>
            <ac:picMk id="7" creationId="{9F3B6811-98F9-78F6-2493-AACB6F69F7B0}"/>
          </ac:picMkLst>
        </pc:picChg>
        <pc:picChg chg="add mod">
          <ac:chgData name="Hazell, Danielle" userId="16322be0-50ef-46ff-b0c0-d304bc10d5d2" providerId="ADAL" clId="{E6D12E1F-DF63-450C-A9ED-E72C5F6C045B}" dt="2025-10-17T14:28:33.784" v="5" actId="1076"/>
          <ac:picMkLst>
            <pc:docMk/>
            <pc:sldMasterMk cId="3229423743" sldId="2147483660"/>
            <ac:picMk id="13" creationId="{03A5C67B-1442-75DD-1FD1-C13DC74E6186}"/>
          </ac:picMkLst>
        </pc:picChg>
      </pc:sldMasterChg>
    </pc:docChg>
  </pc:docChgLst>
  <pc:docChgLst>
    <pc:chgData name="Andrasko, Rhiannon" userId="S::rhiannon.andrasko@wjec.co.uk::15be4c62-2de6-4343-a7f4-3c209826edd1" providerId="AD" clId="Web-{26F9988C-2B3E-5A05-5C41-984F40E4E1DC}"/>
    <pc:docChg chg="mod modSld">
      <pc:chgData name="Andrasko, Rhiannon" userId="S::rhiannon.andrasko@wjec.co.uk::15be4c62-2de6-4343-a7f4-3c209826edd1" providerId="AD" clId="Web-{26F9988C-2B3E-5A05-5C41-984F40E4E1DC}" dt="2025-10-23T16:05:21.982" v="2"/>
      <pc:docMkLst>
        <pc:docMk/>
      </pc:docMkLst>
      <pc:sldChg chg="modSp">
        <pc:chgData name="Andrasko, Rhiannon" userId="S::rhiannon.andrasko@wjec.co.uk::15be4c62-2de6-4343-a7f4-3c209826edd1" providerId="AD" clId="Web-{26F9988C-2B3E-5A05-5C41-984F40E4E1DC}" dt="2025-10-23T16:04:35.963" v="1" actId="20577"/>
        <pc:sldMkLst>
          <pc:docMk/>
          <pc:sldMk cId="2975535606" sldId="1024"/>
        </pc:sldMkLst>
        <pc:spChg chg="mod">
          <ac:chgData name="Andrasko, Rhiannon" userId="S::rhiannon.andrasko@wjec.co.uk::15be4c62-2de6-4343-a7f4-3c209826edd1" providerId="AD" clId="Web-{26F9988C-2B3E-5A05-5C41-984F40E4E1DC}" dt="2025-10-23T16:04:35.963" v="1" actId="20577"/>
          <ac:spMkLst>
            <pc:docMk/>
            <pc:sldMk cId="2975535606" sldId="1024"/>
            <ac:spMk id="4" creationId="{E713E633-0BF2-B6AE-A96C-D7DEF943ADD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AI image</a:t>
            </a:r>
          </a:p>
        </p:txBody>
      </p:sp>
      <p:sp>
        <p:nvSpPr>
          <p:cNvPr id="4" name="Slide Number Placeholder 3"/>
          <p:cNvSpPr>
            <a:spLocks noGrp="1"/>
          </p:cNvSpPr>
          <p:nvPr>
            <p:ph type="sldNum" sz="quarter" idx="5"/>
          </p:nvPr>
        </p:nvSpPr>
        <p:spPr/>
        <p:txBody>
          <a:bodyPr/>
          <a:lstStyle/>
          <a:p>
            <a:fld id="{1D847933-502B-D146-9428-3DDD196AD935}" type="slidenum">
              <a:rPr lang="en-GB"/>
              <a:pPr/>
              <a:t>7</a:t>
            </a:fld>
            <a:endParaRPr lang="en-GB"/>
          </a:p>
        </p:txBody>
      </p:sp>
    </p:spTree>
    <p:extLst>
      <p:ext uri="{BB962C8B-B14F-4D97-AF65-F5344CB8AC3E}">
        <p14:creationId xmlns:p14="http://schemas.microsoft.com/office/powerpoint/2010/main" val="931598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27</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73201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193578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965960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14912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20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206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26965"/>
            <a:ext cx="2685203" cy="440679"/>
          </a:xfrm>
          <a:prstGeom prst="rect">
            <a:avLst/>
          </a:prstGeom>
        </p:spPr>
      </p:pic>
    </p:spTree>
    <p:extLst>
      <p:ext uri="{BB962C8B-B14F-4D97-AF65-F5344CB8AC3E}">
        <p14:creationId xmlns:p14="http://schemas.microsoft.com/office/powerpoint/2010/main" val="3229423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GB" sz="2800" b="1">
                <a:solidFill>
                  <a:schemeClr val="tx1"/>
                </a:solidFill>
                <a:latin typeface="Arial"/>
                <a:ea typeface="ＭＳ Ｐゴシック"/>
                <a:cs typeface="Arial"/>
              </a:rPr>
              <a:t>K1.5 Application of the fundamental principles of national standards</a:t>
            </a:r>
            <a:endParaRPr lang="en-GB" sz="2394">
              <a:solidFill>
                <a:schemeClr val="tx1"/>
              </a:solidFill>
              <a:latin typeface="Arial"/>
              <a:ea typeface="ＭＳ Ｐゴシック"/>
              <a:cs typeface="Arial"/>
            </a:endParaRPr>
          </a:p>
          <a:p>
            <a:pPr marL="0" indent="0">
              <a:buNone/>
            </a:pP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1.5a: Chapter 51</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BADAA-307A-D422-57D6-CFB693B4D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A5E43-09B4-E045-767D-9C3B811A56E0}"/>
              </a:ext>
            </a:extLst>
          </p:cNvPr>
          <p:cNvSpPr>
            <a:spLocks noGrp="1"/>
          </p:cNvSpPr>
          <p:nvPr>
            <p:ph type="title"/>
          </p:nvPr>
        </p:nvSpPr>
        <p:spPr>
          <a:xfrm>
            <a:off x="252000" y="959222"/>
            <a:ext cx="11628452" cy="646331"/>
          </a:xfrm>
        </p:spPr>
        <p:txBody>
          <a:bodyPr/>
          <a:lstStyle/>
          <a:p>
            <a:r>
              <a:rPr lang="en-GB"/>
              <a:t>Identification of protective conductor</a:t>
            </a:r>
          </a:p>
        </p:txBody>
      </p:sp>
      <p:sp>
        <p:nvSpPr>
          <p:cNvPr id="4" name="Content Placeholder 3">
            <a:extLst>
              <a:ext uri="{FF2B5EF4-FFF2-40B4-BE49-F238E27FC236}">
                <a16:creationId xmlns:a16="http://schemas.microsoft.com/office/drawing/2014/main" id="{227B3C73-D92A-B7FE-4993-C21EDA993861}"/>
              </a:ext>
            </a:extLst>
          </p:cNvPr>
          <p:cNvSpPr>
            <a:spLocks noGrp="1"/>
          </p:cNvSpPr>
          <p:nvPr>
            <p:ph sz="quarter" idx="10"/>
          </p:nvPr>
        </p:nvSpPr>
        <p:spPr>
          <a:xfrm>
            <a:off x="360000" y="1800000"/>
            <a:ext cx="9789840" cy="4140000"/>
          </a:xfrm>
        </p:spPr>
        <p:txBody>
          <a:bodyPr/>
          <a:lstStyle/>
          <a:p>
            <a:r>
              <a:rPr lang="en-GB" b="1"/>
              <a:t>514.4.2 </a:t>
            </a:r>
          </a:p>
          <a:p>
            <a:pPr marL="342900" indent="-342900">
              <a:buFont typeface="Arial" panose="020B0604020202020204" pitchFamily="34" charset="0"/>
              <a:buChar char="•"/>
            </a:pPr>
            <a:r>
              <a:rPr lang="en-GB"/>
              <a:t>Bi-colour combination of green/yellow is used exclusively for the identification of the protective conductor at a ratio of at least 70/30.</a:t>
            </a:r>
          </a:p>
          <a:p>
            <a:pPr marL="342900" indent="-342900">
              <a:buFont typeface="Arial" panose="020B0604020202020204" pitchFamily="34" charset="0"/>
              <a:buChar char="•"/>
            </a:pPr>
            <a:r>
              <a:rPr lang="en-GB"/>
              <a:t>Single-core cables and conductors in multicore cables identified by green-and-yellow throughout their length shall only be used as a protective conductor and shall not be overmarked at their terminations.</a:t>
            </a:r>
          </a:p>
          <a:p>
            <a:endParaRPr lang="en-GB"/>
          </a:p>
        </p:txBody>
      </p:sp>
    </p:spTree>
    <p:extLst>
      <p:ext uri="{BB962C8B-B14F-4D97-AF65-F5344CB8AC3E}">
        <p14:creationId xmlns:p14="http://schemas.microsoft.com/office/powerpoint/2010/main" val="889280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B4961-251E-07E3-C30E-5B43C62D9C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CDD71B-0EB1-C2B3-4B99-A68A5E2B07E6}"/>
              </a:ext>
            </a:extLst>
          </p:cNvPr>
          <p:cNvSpPr>
            <a:spLocks noGrp="1"/>
          </p:cNvSpPr>
          <p:nvPr>
            <p:ph type="title"/>
          </p:nvPr>
        </p:nvSpPr>
        <p:spPr>
          <a:xfrm>
            <a:off x="252000" y="959222"/>
            <a:ext cx="11628452" cy="646331"/>
          </a:xfrm>
        </p:spPr>
        <p:txBody>
          <a:bodyPr/>
          <a:lstStyle/>
          <a:p>
            <a:r>
              <a:rPr lang="en-GB"/>
              <a:t>Identification of PEN conductor</a:t>
            </a:r>
          </a:p>
        </p:txBody>
      </p:sp>
      <p:sp>
        <p:nvSpPr>
          <p:cNvPr id="4" name="Content Placeholder 3">
            <a:extLst>
              <a:ext uri="{FF2B5EF4-FFF2-40B4-BE49-F238E27FC236}">
                <a16:creationId xmlns:a16="http://schemas.microsoft.com/office/drawing/2014/main" id="{35906FC3-8B15-14BF-CADF-F8D01C6C440B}"/>
              </a:ext>
            </a:extLst>
          </p:cNvPr>
          <p:cNvSpPr>
            <a:spLocks noGrp="1"/>
          </p:cNvSpPr>
          <p:nvPr>
            <p:ph sz="quarter" idx="10"/>
          </p:nvPr>
        </p:nvSpPr>
        <p:spPr/>
        <p:txBody>
          <a:bodyPr/>
          <a:lstStyle/>
          <a:p>
            <a:r>
              <a:rPr lang="en-GB" b="1" dirty="0"/>
              <a:t>514.4.3 </a:t>
            </a:r>
          </a:p>
          <a:p>
            <a:r>
              <a:rPr lang="en-GB" dirty="0"/>
              <a:t>A PEN conductor when insulated, shall be marked either:</a:t>
            </a:r>
          </a:p>
          <a:p>
            <a:pPr marL="342900" indent="-342900">
              <a:buFont typeface="Arial" panose="020B0604020202020204" pitchFamily="34" charset="0"/>
              <a:buChar char="•"/>
            </a:pPr>
            <a:r>
              <a:rPr lang="en-GB" dirty="0"/>
              <a:t>green/yellow throughout its length with blue markings at the terminations</a:t>
            </a:r>
          </a:p>
          <a:p>
            <a:r>
              <a:rPr lang="en-GB" dirty="0"/>
              <a:t>or</a:t>
            </a:r>
          </a:p>
          <a:p>
            <a:pPr marL="342900" indent="-342900">
              <a:buFont typeface="Arial" panose="020B0604020202020204" pitchFamily="34" charset="0"/>
              <a:buChar char="•"/>
            </a:pPr>
            <a:r>
              <a:rPr lang="en-GB" dirty="0"/>
              <a:t>blue throughout its length with green/yellow markings at the terminations.</a:t>
            </a:r>
          </a:p>
          <a:p>
            <a:endParaRPr lang="en-GB" dirty="0"/>
          </a:p>
        </p:txBody>
      </p:sp>
      <p:pic>
        <p:nvPicPr>
          <p:cNvPr id="3" name="Picture 2">
            <a:extLst>
              <a:ext uri="{FF2B5EF4-FFF2-40B4-BE49-F238E27FC236}">
                <a16:creationId xmlns:a16="http://schemas.microsoft.com/office/drawing/2014/main" id="{59BC4A53-7D17-CD07-594C-1484442FB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8947951">
            <a:off x="8027130" y="2941321"/>
            <a:ext cx="3663065" cy="960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014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AED3C-8800-22BA-4775-6F794DDC4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4089F6-0BC1-2623-CEB0-3A0BBE930D3E}"/>
              </a:ext>
            </a:extLst>
          </p:cNvPr>
          <p:cNvSpPr>
            <a:spLocks noGrp="1"/>
          </p:cNvSpPr>
          <p:nvPr>
            <p:ph type="title"/>
          </p:nvPr>
        </p:nvSpPr>
        <p:spPr>
          <a:xfrm>
            <a:off x="252000" y="959222"/>
            <a:ext cx="11628452" cy="646331"/>
          </a:xfrm>
        </p:spPr>
        <p:txBody>
          <a:bodyPr/>
          <a:lstStyle/>
          <a:p>
            <a:r>
              <a:rPr lang="en-GB"/>
              <a:t>514 – Identification and notices</a:t>
            </a:r>
          </a:p>
        </p:txBody>
      </p:sp>
      <p:sp>
        <p:nvSpPr>
          <p:cNvPr id="4" name="Content Placeholder 3">
            <a:extLst>
              <a:ext uri="{FF2B5EF4-FFF2-40B4-BE49-F238E27FC236}">
                <a16:creationId xmlns:a16="http://schemas.microsoft.com/office/drawing/2014/main" id="{45572D1E-D2AC-4584-2639-368B2BBCBABD}"/>
              </a:ext>
            </a:extLst>
          </p:cNvPr>
          <p:cNvSpPr>
            <a:spLocks noGrp="1"/>
          </p:cNvSpPr>
          <p:nvPr>
            <p:ph sz="quarter" idx="10"/>
          </p:nvPr>
        </p:nvSpPr>
        <p:spPr>
          <a:xfrm>
            <a:off x="359999" y="1800000"/>
            <a:ext cx="10602409" cy="4140000"/>
          </a:xfrm>
        </p:spPr>
        <p:txBody>
          <a:bodyPr/>
          <a:lstStyle/>
          <a:p>
            <a:r>
              <a:rPr lang="en-GB" b="1"/>
              <a:t>514.4.4 </a:t>
            </a:r>
            <a:br>
              <a:rPr lang="en-GB"/>
            </a:br>
            <a:r>
              <a:rPr lang="en-GB"/>
              <a:t>Other conductors shall be identified by colour in accordance with Table 51.</a:t>
            </a:r>
          </a:p>
          <a:p>
            <a:r>
              <a:rPr lang="en-GB" b="1"/>
              <a:t>514.4.5</a:t>
            </a:r>
            <a:br>
              <a:rPr lang="en-GB"/>
            </a:br>
            <a:r>
              <a:rPr lang="en-GB"/>
              <a:t>Single colour green shall not be used for the identification of: </a:t>
            </a:r>
          </a:p>
          <a:p>
            <a:pPr marL="342900" indent="-342900">
              <a:buClr>
                <a:srgbClr val="000000"/>
              </a:buClr>
              <a:buFont typeface="Arial" panose="020B0604020202020204" pitchFamily="34" charset="0"/>
              <a:buChar char="•"/>
            </a:pPr>
            <a:r>
              <a:rPr lang="en-GB"/>
              <a:t>live conductors in power circuits</a:t>
            </a:r>
          </a:p>
          <a:p>
            <a:pPr marL="342900" indent="-342900">
              <a:buClr>
                <a:srgbClr val="000000"/>
              </a:buClr>
              <a:buFont typeface="Arial" panose="020B0604020202020204" pitchFamily="34" charset="0"/>
              <a:buChar char="•"/>
            </a:pPr>
            <a:r>
              <a:rPr lang="en-GB"/>
              <a:t>protective conductors</a:t>
            </a:r>
          </a:p>
          <a:p>
            <a:pPr marL="342900" indent="-342900">
              <a:buClr>
                <a:srgbClr val="000000"/>
              </a:buClr>
              <a:buFont typeface="Arial" panose="020B0604020202020204" pitchFamily="34" charset="0"/>
              <a:buChar char="•"/>
            </a:pPr>
            <a:r>
              <a:rPr lang="en-GB"/>
              <a:t>functional earthing and bonding conductors.</a:t>
            </a:r>
          </a:p>
        </p:txBody>
      </p:sp>
    </p:spTree>
    <p:extLst>
      <p:ext uri="{BB962C8B-B14F-4D97-AF65-F5344CB8AC3E}">
        <p14:creationId xmlns:p14="http://schemas.microsoft.com/office/powerpoint/2010/main" val="58205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11273-2F71-A0D8-0530-822A62C06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6730B-9930-40BA-2B2C-29875364BE1F}"/>
              </a:ext>
            </a:extLst>
          </p:cNvPr>
          <p:cNvSpPr>
            <a:spLocks noGrp="1"/>
          </p:cNvSpPr>
          <p:nvPr>
            <p:ph type="title"/>
          </p:nvPr>
        </p:nvSpPr>
        <p:spPr>
          <a:xfrm>
            <a:off x="252000" y="959222"/>
            <a:ext cx="11628452" cy="646331"/>
          </a:xfrm>
        </p:spPr>
        <p:txBody>
          <a:bodyPr/>
          <a:lstStyle/>
          <a:p>
            <a:r>
              <a:rPr lang="en-GB"/>
              <a:t>Omissions</a:t>
            </a:r>
          </a:p>
        </p:txBody>
      </p:sp>
      <p:sp>
        <p:nvSpPr>
          <p:cNvPr id="4" name="Content Placeholder 3">
            <a:extLst>
              <a:ext uri="{FF2B5EF4-FFF2-40B4-BE49-F238E27FC236}">
                <a16:creationId xmlns:a16="http://schemas.microsoft.com/office/drawing/2014/main" id="{2AF4FD57-72E1-1397-7405-DB4D0DF41E22}"/>
              </a:ext>
            </a:extLst>
          </p:cNvPr>
          <p:cNvSpPr>
            <a:spLocks noGrp="1"/>
          </p:cNvSpPr>
          <p:nvPr>
            <p:ph sz="quarter" idx="10"/>
          </p:nvPr>
        </p:nvSpPr>
        <p:spPr>
          <a:xfrm>
            <a:off x="359999" y="1800000"/>
            <a:ext cx="11879625" cy="4140000"/>
          </a:xfrm>
        </p:spPr>
        <p:txBody>
          <a:bodyPr/>
          <a:lstStyle/>
          <a:p>
            <a:r>
              <a:rPr lang="en-GB" b="1"/>
              <a:t>514.6</a:t>
            </a:r>
            <a:r>
              <a:rPr lang="en-GB"/>
              <a:t> Concentric cable conductors</a:t>
            </a:r>
          </a:p>
          <a:p>
            <a:pPr marL="342900" indent="-342900">
              <a:buClr>
                <a:srgbClr val="000000"/>
              </a:buClr>
              <a:buFont typeface="Arial" panose="020B0604020202020204" pitchFamily="34" charset="0"/>
              <a:buChar char="•"/>
            </a:pPr>
            <a:r>
              <a:rPr lang="en-GB"/>
              <a:t>Add sheath/armour of a cable when used as protective conductor</a:t>
            </a:r>
          </a:p>
          <a:p>
            <a:pPr marL="342900" indent="-342900">
              <a:buClr>
                <a:srgbClr val="000000"/>
              </a:buClr>
              <a:buFont typeface="Arial" panose="020B0604020202020204" pitchFamily="34" charset="0"/>
              <a:buChar char="•"/>
            </a:pPr>
            <a:r>
              <a:rPr lang="en-GB"/>
              <a:t>Bare conductors where not practicable</a:t>
            </a:r>
          </a:p>
          <a:p>
            <a:pPr marL="342900" indent="-342900">
              <a:buClr>
                <a:srgbClr val="000000"/>
              </a:buClr>
              <a:buFont typeface="Arial" panose="020B0604020202020204" pitchFamily="34" charset="0"/>
              <a:buChar char="•"/>
            </a:pPr>
            <a:r>
              <a:rPr lang="en-GB"/>
              <a:t>Extraneous conductive parts when used as protective conductor</a:t>
            </a:r>
          </a:p>
          <a:p>
            <a:pPr marL="342900" indent="-342900">
              <a:buClr>
                <a:srgbClr val="000000"/>
              </a:buClr>
              <a:buFont typeface="Arial" panose="020B0604020202020204" pitchFamily="34" charset="0"/>
              <a:buChar char="•"/>
            </a:pPr>
            <a:r>
              <a:rPr lang="en-GB"/>
              <a:t>Exposed conductive parts when used as protective conductor</a:t>
            </a:r>
          </a:p>
          <a:p>
            <a:r>
              <a:rPr lang="en-GB" b="1"/>
              <a:t>514.8</a:t>
            </a:r>
            <a:r>
              <a:rPr lang="en-GB"/>
              <a:t> Identification of a protective device</a:t>
            </a:r>
          </a:p>
          <a:p>
            <a:pPr marL="342900" indent="-342900">
              <a:buFont typeface="Arial" panose="020B0604020202020204" pitchFamily="34" charset="0"/>
              <a:buChar char="•"/>
            </a:pPr>
            <a:r>
              <a:rPr lang="en-GB"/>
              <a:t>Protective device arranged and identified so the circuit protected may be easily identified.</a:t>
            </a:r>
          </a:p>
        </p:txBody>
      </p:sp>
    </p:spTree>
    <p:extLst>
      <p:ext uri="{BB962C8B-B14F-4D97-AF65-F5344CB8AC3E}">
        <p14:creationId xmlns:p14="http://schemas.microsoft.com/office/powerpoint/2010/main" val="3219124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6F472-6F60-8DD7-776B-FAFFC5CCF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55727-F018-F66A-2DC0-E6C3AD86C528}"/>
              </a:ext>
            </a:extLst>
          </p:cNvPr>
          <p:cNvSpPr>
            <a:spLocks noGrp="1"/>
          </p:cNvSpPr>
          <p:nvPr>
            <p:ph type="title"/>
          </p:nvPr>
        </p:nvSpPr>
        <p:spPr>
          <a:xfrm>
            <a:off x="252000" y="959222"/>
            <a:ext cx="11628452" cy="646331"/>
          </a:xfrm>
        </p:spPr>
        <p:txBody>
          <a:bodyPr/>
          <a:lstStyle/>
          <a:p>
            <a:r>
              <a:rPr lang="en-GB"/>
              <a:t>514.9: Diagrams and documentation</a:t>
            </a:r>
          </a:p>
        </p:txBody>
      </p:sp>
      <p:sp>
        <p:nvSpPr>
          <p:cNvPr id="4" name="Content Placeholder 3">
            <a:extLst>
              <a:ext uri="{FF2B5EF4-FFF2-40B4-BE49-F238E27FC236}">
                <a16:creationId xmlns:a16="http://schemas.microsoft.com/office/drawing/2014/main" id="{C15A73C1-A7BD-44BC-BF90-3BBB6041FC7D}"/>
              </a:ext>
            </a:extLst>
          </p:cNvPr>
          <p:cNvSpPr>
            <a:spLocks noGrp="1"/>
          </p:cNvSpPr>
          <p:nvPr>
            <p:ph sz="quarter" idx="10"/>
          </p:nvPr>
        </p:nvSpPr>
        <p:spPr>
          <a:xfrm>
            <a:off x="359999" y="1800000"/>
            <a:ext cx="8586573" cy="4140000"/>
          </a:xfrm>
        </p:spPr>
        <p:txBody>
          <a:bodyPr/>
          <a:lstStyle/>
          <a:p>
            <a:r>
              <a:rPr lang="en-GB" dirty="0">
                <a:ea typeface="ＭＳ Ｐゴシック"/>
              </a:rPr>
              <a:t>Legible and durable diagrams, charts and tables to be provided in or near distribution board to contain:</a:t>
            </a:r>
          </a:p>
          <a:p>
            <a:pPr marL="342900" indent="-342900">
              <a:buFont typeface="Arial" panose="020B0604020202020204" pitchFamily="34" charset="0"/>
              <a:buChar char="•"/>
            </a:pPr>
            <a:r>
              <a:rPr lang="en-GB" dirty="0">
                <a:ea typeface="ＭＳ Ｐゴシック"/>
              </a:rPr>
              <a:t>composition of each circuit.</a:t>
            </a:r>
          </a:p>
          <a:p>
            <a:pPr marL="342900" indent="-342900">
              <a:buFont typeface="Arial" panose="020B0604020202020204" pitchFamily="34" charset="0"/>
              <a:buChar char="•"/>
            </a:pPr>
            <a:r>
              <a:rPr lang="en-GB" dirty="0">
                <a:ea typeface="ＭＳ Ｐゴシック"/>
              </a:rPr>
              <a:t>method of compliance with basic/fault protections to 410.3.2</a:t>
            </a:r>
          </a:p>
          <a:p>
            <a:pPr marL="342900" indent="-342900">
              <a:buFont typeface="Arial" panose="020B0604020202020204" pitchFamily="34" charset="0"/>
              <a:buChar char="•"/>
            </a:pPr>
            <a:r>
              <a:rPr lang="en-GB" dirty="0">
                <a:ea typeface="ＭＳ Ｐゴシック"/>
              </a:rPr>
              <a:t>identification of each device performing function of protection, isolation, switching and location.</a:t>
            </a:r>
          </a:p>
          <a:p>
            <a:pPr marL="342900" indent="-342900">
              <a:buFont typeface="Arial" panose="020B0604020202020204" pitchFamily="34" charset="0"/>
              <a:buChar char="•"/>
            </a:pPr>
            <a:r>
              <a:rPr lang="en-GB" dirty="0">
                <a:ea typeface="ＭＳ Ｐゴシック"/>
              </a:rPr>
              <a:t>equipment vulnerable to testing.</a:t>
            </a:r>
          </a:p>
          <a:p>
            <a:endParaRPr lang="en-GB" dirty="0"/>
          </a:p>
        </p:txBody>
      </p:sp>
    </p:spTree>
    <p:extLst>
      <p:ext uri="{BB962C8B-B14F-4D97-AF65-F5344CB8AC3E}">
        <p14:creationId xmlns:p14="http://schemas.microsoft.com/office/powerpoint/2010/main" val="3086065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F4CCC-7DDA-29B9-CC8F-86686DF464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074FD-9062-7109-2DA6-7858E047BF8E}"/>
              </a:ext>
            </a:extLst>
          </p:cNvPr>
          <p:cNvSpPr>
            <a:spLocks noGrp="1"/>
          </p:cNvSpPr>
          <p:nvPr>
            <p:ph type="title"/>
          </p:nvPr>
        </p:nvSpPr>
        <p:spPr>
          <a:xfrm>
            <a:off x="252000" y="959222"/>
            <a:ext cx="11628452" cy="646331"/>
          </a:xfrm>
        </p:spPr>
        <p:txBody>
          <a:bodyPr/>
          <a:lstStyle/>
          <a:p>
            <a:r>
              <a:rPr lang="en-GB"/>
              <a:t>514.9 continued</a:t>
            </a:r>
          </a:p>
        </p:txBody>
      </p:sp>
      <p:sp>
        <p:nvSpPr>
          <p:cNvPr id="4" name="Content Placeholder 3">
            <a:extLst>
              <a:ext uri="{FF2B5EF4-FFF2-40B4-BE49-F238E27FC236}">
                <a16:creationId xmlns:a16="http://schemas.microsoft.com/office/drawing/2014/main" id="{60C477E7-3641-2CAA-0001-FA527976AFDE}"/>
              </a:ext>
            </a:extLst>
          </p:cNvPr>
          <p:cNvSpPr>
            <a:spLocks noGrp="1"/>
          </p:cNvSpPr>
          <p:nvPr>
            <p:ph sz="quarter" idx="10"/>
          </p:nvPr>
        </p:nvSpPr>
        <p:spPr>
          <a:xfrm>
            <a:off x="360000" y="1800000"/>
            <a:ext cx="10529674" cy="4140000"/>
          </a:xfrm>
        </p:spPr>
        <p:txBody>
          <a:bodyPr/>
          <a:lstStyle/>
          <a:p>
            <a:r>
              <a:rPr lang="en-GB"/>
              <a:t>For simple installations, the foregoing information may be given in a schedule. A durable copy of the schedule relating to a distribution board shall be provided within or adjacent to each distribution board.</a:t>
            </a:r>
          </a:p>
          <a:p>
            <a:endParaRPr lang="en-GB"/>
          </a:p>
          <a:p>
            <a:r>
              <a:rPr lang="en-GB"/>
              <a:t>The requirements of this regulation need not be applied for domestic (household) premises or similar installations where certification for initial verification, complete with guidance for recipients as detailed in Appendix 6, has been issued to the person ordering the work.</a:t>
            </a:r>
          </a:p>
          <a:p>
            <a:endParaRPr lang="en-GB"/>
          </a:p>
        </p:txBody>
      </p:sp>
    </p:spTree>
    <p:extLst>
      <p:ext uri="{BB962C8B-B14F-4D97-AF65-F5344CB8AC3E}">
        <p14:creationId xmlns:p14="http://schemas.microsoft.com/office/powerpoint/2010/main" val="4022307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2AFBE-C890-4009-8174-F26457B06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ABDA9-76C0-022E-C9C8-878B2965FC9F}"/>
              </a:ext>
            </a:extLst>
          </p:cNvPr>
          <p:cNvSpPr>
            <a:spLocks noGrp="1"/>
          </p:cNvSpPr>
          <p:nvPr>
            <p:ph type="title"/>
          </p:nvPr>
        </p:nvSpPr>
        <p:spPr>
          <a:xfrm>
            <a:off x="252000" y="959222"/>
            <a:ext cx="11628452" cy="646331"/>
          </a:xfrm>
        </p:spPr>
        <p:txBody>
          <a:bodyPr/>
          <a:lstStyle/>
          <a:p>
            <a:r>
              <a:rPr lang="en-GB"/>
              <a:t>514.10 Warning notice: Voltage</a:t>
            </a:r>
          </a:p>
        </p:txBody>
      </p:sp>
      <p:sp>
        <p:nvSpPr>
          <p:cNvPr id="4" name="Content Placeholder 3">
            <a:extLst>
              <a:ext uri="{FF2B5EF4-FFF2-40B4-BE49-F238E27FC236}">
                <a16:creationId xmlns:a16="http://schemas.microsoft.com/office/drawing/2014/main" id="{CABF6EDF-BBFA-9E07-1374-80C8CA8A90F6}"/>
              </a:ext>
            </a:extLst>
          </p:cNvPr>
          <p:cNvSpPr>
            <a:spLocks noGrp="1"/>
          </p:cNvSpPr>
          <p:nvPr>
            <p:ph sz="quarter" idx="10"/>
          </p:nvPr>
        </p:nvSpPr>
        <p:spPr/>
        <p:txBody>
          <a:bodyPr/>
          <a:lstStyle/>
          <a:p>
            <a:r>
              <a:rPr lang="en-GB" b="1"/>
              <a:t>514.10.1</a:t>
            </a:r>
            <a:r>
              <a:rPr lang="en-GB"/>
              <a:t> </a:t>
            </a:r>
          </a:p>
          <a:p>
            <a:r>
              <a:rPr lang="en-GB"/>
              <a:t>Every item of equipment or enclosure within which a nominal voltage exceeding 230 volts to earth exists and where the presence of such a voltage would not normally be expected, shall be so arranged that before access is gained to a live part, a notice warning of the maximum voltage to earth present is clearly visible. </a:t>
            </a:r>
          </a:p>
          <a:p>
            <a:endParaRPr lang="en-GB"/>
          </a:p>
        </p:txBody>
      </p:sp>
    </p:spTree>
    <p:extLst>
      <p:ext uri="{BB962C8B-B14F-4D97-AF65-F5344CB8AC3E}">
        <p14:creationId xmlns:p14="http://schemas.microsoft.com/office/powerpoint/2010/main" val="469099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39C88-E2C5-2969-4CBA-2FDC625E79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7646B-C906-969E-079A-AE430D8E9A69}"/>
              </a:ext>
            </a:extLst>
          </p:cNvPr>
          <p:cNvSpPr>
            <a:spLocks noGrp="1"/>
          </p:cNvSpPr>
          <p:nvPr>
            <p:ph type="title"/>
          </p:nvPr>
        </p:nvSpPr>
        <p:spPr>
          <a:xfrm>
            <a:off x="252000" y="959222"/>
            <a:ext cx="11628452" cy="646331"/>
          </a:xfrm>
        </p:spPr>
        <p:txBody>
          <a:bodyPr/>
          <a:lstStyle/>
          <a:p>
            <a:r>
              <a:rPr lang="en-GB"/>
              <a:t>514.12 – Notices: Periodic inspection and testing</a:t>
            </a:r>
          </a:p>
        </p:txBody>
      </p:sp>
      <p:sp>
        <p:nvSpPr>
          <p:cNvPr id="4" name="Content Placeholder 3">
            <a:extLst>
              <a:ext uri="{FF2B5EF4-FFF2-40B4-BE49-F238E27FC236}">
                <a16:creationId xmlns:a16="http://schemas.microsoft.com/office/drawing/2014/main" id="{BAB9FC6C-EAC7-3B62-C6E2-2252E3FBB0C4}"/>
              </a:ext>
            </a:extLst>
          </p:cNvPr>
          <p:cNvSpPr>
            <a:spLocks noGrp="1"/>
          </p:cNvSpPr>
          <p:nvPr>
            <p:ph sz="quarter" idx="10"/>
          </p:nvPr>
        </p:nvSpPr>
        <p:spPr>
          <a:xfrm>
            <a:off x="360000" y="1800000"/>
            <a:ext cx="11628452" cy="4140000"/>
          </a:xfrm>
        </p:spPr>
        <p:txBody>
          <a:bodyPr/>
          <a:lstStyle/>
          <a:p>
            <a:r>
              <a:rPr lang="en-GB" b="1"/>
              <a:t>514.12.1 </a:t>
            </a:r>
            <a:r>
              <a:rPr lang="en-GB"/>
              <a:t>An instruction notice… shall be fixed in a prominent position at or near the relevant distribution board or boards upon completion of the work… The notice shall be inscribed in indelible characters and shall read as follows:</a:t>
            </a:r>
          </a:p>
          <a:p>
            <a:r>
              <a:rPr lang="en-GB"/>
              <a:t>Important </a:t>
            </a:r>
            <a:br>
              <a:rPr lang="en-GB"/>
            </a:br>
            <a:r>
              <a:rPr lang="en-GB"/>
              <a:t>This installation should be periodically inspected and tested and a report on its condition obtained, as prescribed in BS 7671 Requirements for Electrical Installations. </a:t>
            </a:r>
          </a:p>
          <a:p>
            <a:r>
              <a:rPr lang="en-GB"/>
              <a:t>Date of last inspection_____________</a:t>
            </a:r>
          </a:p>
          <a:p>
            <a:r>
              <a:rPr lang="en-GB"/>
              <a:t>Recommended date of next inspection ___________</a:t>
            </a:r>
          </a:p>
          <a:p>
            <a:endParaRPr lang="en-GB"/>
          </a:p>
          <a:p>
            <a:endParaRPr lang="en-GB"/>
          </a:p>
          <a:p>
            <a:endParaRPr lang="en-GB"/>
          </a:p>
        </p:txBody>
      </p:sp>
    </p:spTree>
    <p:extLst>
      <p:ext uri="{BB962C8B-B14F-4D97-AF65-F5344CB8AC3E}">
        <p14:creationId xmlns:p14="http://schemas.microsoft.com/office/powerpoint/2010/main" val="2620765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E5664-93FF-5CC8-8A16-4A382DC26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430AE9-F66F-C09F-3A38-552AFE5AF898}"/>
              </a:ext>
            </a:extLst>
          </p:cNvPr>
          <p:cNvSpPr>
            <a:spLocks noGrp="1"/>
          </p:cNvSpPr>
          <p:nvPr>
            <p:ph type="title"/>
          </p:nvPr>
        </p:nvSpPr>
        <p:spPr>
          <a:xfrm>
            <a:off x="252000" y="959222"/>
            <a:ext cx="11628452" cy="646331"/>
          </a:xfrm>
        </p:spPr>
        <p:txBody>
          <a:bodyPr/>
          <a:lstStyle/>
          <a:p>
            <a:r>
              <a:rPr lang="en-GB"/>
              <a:t>514.12: Notices: Periodic inspection and testing</a:t>
            </a:r>
          </a:p>
        </p:txBody>
      </p:sp>
      <p:sp>
        <p:nvSpPr>
          <p:cNvPr id="4" name="Content Placeholder 3">
            <a:extLst>
              <a:ext uri="{FF2B5EF4-FFF2-40B4-BE49-F238E27FC236}">
                <a16:creationId xmlns:a16="http://schemas.microsoft.com/office/drawing/2014/main" id="{DA181CAD-9962-0A75-DAD1-515EFDEA154E}"/>
              </a:ext>
            </a:extLst>
          </p:cNvPr>
          <p:cNvSpPr>
            <a:spLocks noGrp="1"/>
          </p:cNvSpPr>
          <p:nvPr>
            <p:ph sz="quarter" idx="10"/>
          </p:nvPr>
        </p:nvSpPr>
        <p:spPr/>
        <p:txBody>
          <a:bodyPr/>
          <a:lstStyle/>
          <a:p>
            <a:r>
              <a:rPr lang="en-GB" b="1"/>
              <a:t>514.12.1 </a:t>
            </a:r>
          </a:p>
          <a:p>
            <a:r>
              <a:rPr lang="en-GB"/>
              <a:t>The requirements of this regulation need not be applied for domestic (household) premises or similar installations where certification for initial verification, complete with guidance for recipients as detailed in </a:t>
            </a:r>
            <a:br>
              <a:rPr lang="en-GB"/>
            </a:br>
            <a:r>
              <a:rPr lang="en-GB"/>
              <a:t>Appendix 6, has been issued to the person ordering the work.</a:t>
            </a:r>
          </a:p>
          <a:p>
            <a:endParaRPr lang="en-GB"/>
          </a:p>
        </p:txBody>
      </p:sp>
    </p:spTree>
    <p:extLst>
      <p:ext uri="{BB962C8B-B14F-4D97-AF65-F5344CB8AC3E}">
        <p14:creationId xmlns:p14="http://schemas.microsoft.com/office/powerpoint/2010/main" val="1815344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3A6EC-F4B1-E471-E948-E74073EAD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FDA39-079C-4006-2218-1406F20DF2B3}"/>
              </a:ext>
            </a:extLst>
          </p:cNvPr>
          <p:cNvSpPr>
            <a:spLocks noGrp="1"/>
          </p:cNvSpPr>
          <p:nvPr>
            <p:ph type="title"/>
          </p:nvPr>
        </p:nvSpPr>
        <p:spPr>
          <a:xfrm>
            <a:off x="252000" y="959222"/>
            <a:ext cx="11628452" cy="646331"/>
          </a:xfrm>
        </p:spPr>
        <p:txBody>
          <a:bodyPr/>
          <a:lstStyle/>
          <a:p>
            <a:r>
              <a:rPr lang="en-GB"/>
              <a:t>514.12: Notices: Periodic inspection and testing</a:t>
            </a:r>
          </a:p>
        </p:txBody>
      </p:sp>
      <p:sp>
        <p:nvSpPr>
          <p:cNvPr id="4" name="Content Placeholder 3">
            <a:extLst>
              <a:ext uri="{FF2B5EF4-FFF2-40B4-BE49-F238E27FC236}">
                <a16:creationId xmlns:a16="http://schemas.microsoft.com/office/drawing/2014/main" id="{5E230A7F-01C8-221F-7B63-29471F8B58AF}"/>
              </a:ext>
            </a:extLst>
          </p:cNvPr>
          <p:cNvSpPr>
            <a:spLocks noGrp="1"/>
          </p:cNvSpPr>
          <p:nvPr>
            <p:ph sz="quarter" idx="10"/>
          </p:nvPr>
        </p:nvSpPr>
        <p:spPr>
          <a:xfrm>
            <a:off x="359999" y="1800000"/>
            <a:ext cx="10164067" cy="4140000"/>
          </a:xfrm>
        </p:spPr>
        <p:txBody>
          <a:bodyPr/>
          <a:lstStyle/>
          <a:p>
            <a:r>
              <a:rPr lang="en-GB" b="1"/>
              <a:t>514.12.2</a:t>
            </a:r>
            <a:r>
              <a:rPr lang="en-GB"/>
              <a:t> Where an installation incorporates an RCD, an instruction notice shall be fixed in a prominent position at or near each RCD in the installation. The notice shall be inscribed in indelible characters and shall read as follows:</a:t>
            </a:r>
          </a:p>
          <a:p>
            <a:pPr>
              <a:lnSpc>
                <a:spcPct val="90000"/>
              </a:lnSpc>
              <a:spcBef>
                <a:spcPts val="266"/>
              </a:spcBef>
              <a:spcAft>
                <a:spcPts val="532"/>
              </a:spcAft>
            </a:pPr>
            <a:r>
              <a:rPr lang="en-US" altLang="en-US">
                <a:latin typeface="Arial" panose="020B0604020202020204" pitchFamily="34" charset="0"/>
                <a:ea typeface="Enginuity"/>
                <a:cs typeface="Arial" panose="020B0604020202020204" pitchFamily="34" charset="0"/>
              </a:rPr>
              <a:t>This installation, or part of it, is protected by a device which automatically switches off the supply if a fault develops.</a:t>
            </a:r>
          </a:p>
          <a:p>
            <a:pPr>
              <a:lnSpc>
                <a:spcPct val="90000"/>
              </a:lnSpc>
              <a:spcBef>
                <a:spcPts val="266"/>
              </a:spcBef>
              <a:spcAft>
                <a:spcPts val="532"/>
              </a:spcAft>
            </a:pPr>
            <a:r>
              <a:rPr lang="en-US" altLang="en-US">
                <a:latin typeface="Arial" panose="020B0604020202020204" pitchFamily="34" charset="0"/>
                <a:ea typeface="Enginuity"/>
                <a:cs typeface="Arial" panose="020B0604020202020204" pitchFamily="34" charset="0"/>
              </a:rPr>
              <a:t>Test six-monthly by pressing the relevant test button(s) which should operate the device. Afterwards, manually switch on the device. If the device does not operate, or indicates a fault, seek expert advice.</a:t>
            </a:r>
          </a:p>
          <a:p>
            <a:endParaRPr lang="en-GB"/>
          </a:p>
          <a:p>
            <a:endParaRPr lang="en-GB"/>
          </a:p>
        </p:txBody>
      </p:sp>
    </p:spTree>
    <p:extLst>
      <p:ext uri="{BB962C8B-B14F-4D97-AF65-F5344CB8AC3E}">
        <p14:creationId xmlns:p14="http://schemas.microsoft.com/office/powerpoint/2010/main" val="2476937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i="0">
                <a:solidFill>
                  <a:srgbClr val="111111"/>
                </a:solidFill>
                <a:effectLst/>
                <a:latin typeface="Arial" panose="020B0604020202020204" pitchFamily="34" charset="0"/>
                <a:cs typeface="Arial" panose="020B0604020202020204" pitchFamily="34" charset="0"/>
              </a:rPr>
              <a:t>What warning notices or labels should you put up on a new electrical installation?</a:t>
            </a:r>
            <a:endParaRPr lang="en-GB"/>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6038C-7748-ADF3-7D7C-5A3E9DA6F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2DF8A-EE72-E853-B304-6878FAAC7D1A}"/>
              </a:ext>
            </a:extLst>
          </p:cNvPr>
          <p:cNvSpPr>
            <a:spLocks noGrp="1"/>
          </p:cNvSpPr>
          <p:nvPr>
            <p:ph type="title"/>
          </p:nvPr>
        </p:nvSpPr>
        <p:spPr>
          <a:xfrm>
            <a:off x="252000" y="959222"/>
            <a:ext cx="11628452" cy="646331"/>
          </a:xfrm>
        </p:spPr>
        <p:txBody>
          <a:bodyPr/>
          <a:lstStyle/>
          <a:p>
            <a:r>
              <a:rPr lang="en-GB"/>
              <a:t>514.12 – Notices: periodic inspection and testing</a:t>
            </a:r>
          </a:p>
        </p:txBody>
      </p:sp>
      <p:sp>
        <p:nvSpPr>
          <p:cNvPr id="4" name="Content Placeholder 3">
            <a:extLst>
              <a:ext uri="{FF2B5EF4-FFF2-40B4-BE49-F238E27FC236}">
                <a16:creationId xmlns:a16="http://schemas.microsoft.com/office/drawing/2014/main" id="{23B2A2E6-0458-4D96-B5C3-433F3D50CE87}"/>
              </a:ext>
            </a:extLst>
          </p:cNvPr>
          <p:cNvSpPr>
            <a:spLocks noGrp="1"/>
          </p:cNvSpPr>
          <p:nvPr>
            <p:ph sz="quarter" idx="10"/>
          </p:nvPr>
        </p:nvSpPr>
        <p:spPr>
          <a:xfrm>
            <a:off x="359999" y="1800000"/>
            <a:ext cx="8950255" cy="4140000"/>
          </a:xfrm>
        </p:spPr>
        <p:txBody>
          <a:bodyPr/>
          <a:lstStyle/>
          <a:p>
            <a:r>
              <a:rPr lang="en-GB" b="1"/>
              <a:t>514.12.2 </a:t>
            </a:r>
            <a:br>
              <a:rPr lang="en-GB"/>
            </a:br>
            <a:r>
              <a:rPr lang="en-GB"/>
              <a:t>The requirements of this regulation need not be applied for domestic (household) premises or similar installations where certification for initial verification, complete with guidance for recipients as detailed in Appendix 6, has been issued to the person ordering the work. </a:t>
            </a:r>
          </a:p>
          <a:p>
            <a:endParaRPr lang="en-GB"/>
          </a:p>
        </p:txBody>
      </p:sp>
    </p:spTree>
    <p:extLst>
      <p:ext uri="{BB962C8B-B14F-4D97-AF65-F5344CB8AC3E}">
        <p14:creationId xmlns:p14="http://schemas.microsoft.com/office/powerpoint/2010/main" val="2925709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C50B9-73F3-EF11-AFA5-5D23697C3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0EBAA1-2F4D-583A-D1A8-7CA3457875F7}"/>
              </a:ext>
            </a:extLst>
          </p:cNvPr>
          <p:cNvSpPr>
            <a:spLocks noGrp="1"/>
          </p:cNvSpPr>
          <p:nvPr>
            <p:ph type="title"/>
          </p:nvPr>
        </p:nvSpPr>
        <p:spPr>
          <a:xfrm>
            <a:off x="179262" y="959222"/>
            <a:ext cx="13495173" cy="646331"/>
          </a:xfrm>
        </p:spPr>
        <p:txBody>
          <a:bodyPr/>
          <a:lstStyle/>
          <a:p>
            <a:r>
              <a:rPr lang="en-GB" sz="3500"/>
              <a:t>514.13: Warning notices: Earthing, bonding connections</a:t>
            </a:r>
          </a:p>
        </p:txBody>
      </p:sp>
      <p:sp>
        <p:nvSpPr>
          <p:cNvPr id="4" name="Content Placeholder 3">
            <a:extLst>
              <a:ext uri="{FF2B5EF4-FFF2-40B4-BE49-F238E27FC236}">
                <a16:creationId xmlns:a16="http://schemas.microsoft.com/office/drawing/2014/main" id="{2B1460FA-ACD1-1B83-0FC5-4F4A3F5AC395}"/>
              </a:ext>
            </a:extLst>
          </p:cNvPr>
          <p:cNvSpPr>
            <a:spLocks noGrp="1"/>
          </p:cNvSpPr>
          <p:nvPr>
            <p:ph sz="quarter" idx="10"/>
          </p:nvPr>
        </p:nvSpPr>
        <p:spPr>
          <a:xfrm>
            <a:off x="318436" y="1800000"/>
            <a:ext cx="11730400" cy="4140000"/>
          </a:xfrm>
        </p:spPr>
        <p:txBody>
          <a:bodyPr/>
          <a:lstStyle/>
          <a:p>
            <a:r>
              <a:rPr lang="en-GB" b="1"/>
              <a:t>514.13.1</a:t>
            </a:r>
            <a:r>
              <a:rPr lang="en-GB"/>
              <a:t> A durable warning notice with the words 'Safety electrical connection - do not remove' shall be securely fixed in a visible position at or near: </a:t>
            </a:r>
          </a:p>
          <a:p>
            <a:pPr marL="342900" indent="-342900">
              <a:buClr>
                <a:srgbClr val="000000"/>
              </a:buClr>
              <a:buFont typeface="Arial" panose="020B0604020202020204" pitchFamily="34" charset="0"/>
              <a:buChar char="•"/>
            </a:pPr>
            <a:r>
              <a:rPr lang="en-GB"/>
              <a:t>the point of connection of every earthing conductor to an earth electrode </a:t>
            </a:r>
          </a:p>
          <a:p>
            <a:pPr marL="342900" indent="-342900">
              <a:buClr>
                <a:srgbClr val="000000"/>
              </a:buClr>
              <a:buFont typeface="Arial" panose="020B0604020202020204" pitchFamily="34" charset="0"/>
              <a:buChar char="•"/>
            </a:pPr>
            <a:r>
              <a:rPr lang="en-GB"/>
              <a:t>the point of connection of every bonding conductor to an extraneous-conductive-part </a:t>
            </a:r>
          </a:p>
          <a:p>
            <a:pPr marL="342900" indent="-342900">
              <a:buClr>
                <a:srgbClr val="000000"/>
              </a:buClr>
              <a:buFont typeface="Arial" panose="020B0604020202020204" pitchFamily="34" charset="0"/>
              <a:buChar char="•"/>
            </a:pPr>
            <a:r>
              <a:rPr lang="en-GB"/>
              <a:t>the main earthing terminal, where separate from main switchgear. </a:t>
            </a:r>
          </a:p>
          <a:p>
            <a:r>
              <a:rPr lang="en-GB"/>
              <a:t>The warning notice may be provided by a clamp according to BS 951. Note: an example of a suitable warning notice is provided in Figure 11C of Appendix 11.</a:t>
            </a:r>
          </a:p>
        </p:txBody>
      </p:sp>
    </p:spTree>
    <p:extLst>
      <p:ext uri="{BB962C8B-B14F-4D97-AF65-F5344CB8AC3E}">
        <p14:creationId xmlns:p14="http://schemas.microsoft.com/office/powerpoint/2010/main" val="3569354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D5DB8-973C-2F38-BA43-6AD280FEB8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EB3834-9193-A3C8-DD5A-1AFC76804BA6}"/>
              </a:ext>
            </a:extLst>
          </p:cNvPr>
          <p:cNvSpPr>
            <a:spLocks noGrp="1"/>
          </p:cNvSpPr>
          <p:nvPr>
            <p:ph type="title"/>
          </p:nvPr>
        </p:nvSpPr>
        <p:spPr>
          <a:xfrm>
            <a:off x="252000" y="959222"/>
            <a:ext cx="11628452" cy="646331"/>
          </a:xfrm>
        </p:spPr>
        <p:txBody>
          <a:bodyPr/>
          <a:lstStyle/>
          <a:p>
            <a:r>
              <a:rPr lang="en-GB"/>
              <a:t>Earth-free equipotential bonding</a:t>
            </a:r>
          </a:p>
        </p:txBody>
      </p:sp>
      <p:sp>
        <p:nvSpPr>
          <p:cNvPr id="4" name="Content Placeholder 3">
            <a:extLst>
              <a:ext uri="{FF2B5EF4-FFF2-40B4-BE49-F238E27FC236}">
                <a16:creationId xmlns:a16="http://schemas.microsoft.com/office/drawing/2014/main" id="{CE9B5462-FB3C-93F2-A75F-AB44C0D31908}"/>
              </a:ext>
            </a:extLst>
          </p:cNvPr>
          <p:cNvSpPr>
            <a:spLocks noGrp="1"/>
          </p:cNvSpPr>
          <p:nvPr>
            <p:ph sz="quarter" idx="10"/>
          </p:nvPr>
        </p:nvSpPr>
        <p:spPr>
          <a:xfrm>
            <a:off x="359999" y="1800000"/>
            <a:ext cx="11628451" cy="984764"/>
          </a:xfrm>
          <a:ln>
            <a:noFill/>
          </a:ln>
        </p:spPr>
        <p:txBody>
          <a:bodyPr/>
          <a:lstStyle/>
          <a:p>
            <a:pPr>
              <a:lnSpc>
                <a:spcPct val="90000"/>
              </a:lnSpc>
              <a:spcBef>
                <a:spcPts val="266"/>
              </a:spcBef>
              <a:spcAft>
                <a:spcPts val="532"/>
              </a:spcAft>
            </a:pPr>
            <a:r>
              <a:rPr lang="en-GB" b="1"/>
              <a:t>514.13.2</a:t>
            </a:r>
            <a:r>
              <a:rPr lang="en-GB"/>
              <a:t> Where Regulation 418.2.5 or 418.3 applies, the warning notice specified shall be durably marked and shall incorporate the following wording: </a:t>
            </a:r>
          </a:p>
        </p:txBody>
      </p:sp>
      <p:sp>
        <p:nvSpPr>
          <p:cNvPr id="5" name="Content Placeholder 3">
            <a:extLst>
              <a:ext uri="{FF2B5EF4-FFF2-40B4-BE49-F238E27FC236}">
                <a16:creationId xmlns:a16="http://schemas.microsoft.com/office/drawing/2014/main" id="{D0D55F10-CE37-735C-643C-2F3707B27C95}"/>
              </a:ext>
            </a:extLst>
          </p:cNvPr>
          <p:cNvSpPr txBox="1">
            <a:spLocks/>
          </p:cNvSpPr>
          <p:nvPr/>
        </p:nvSpPr>
        <p:spPr bwMode="auto">
          <a:xfrm>
            <a:off x="1982341" y="2926871"/>
            <a:ext cx="8096841" cy="225780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10000"/>
              </a:lnSpc>
              <a:spcBef>
                <a:spcPts val="0"/>
              </a:spcBef>
              <a:spcAft>
                <a:spcPts val="1200"/>
              </a:spcAft>
              <a:defRPr lang="en-GB" sz="240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240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240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a:lstStyle>
          <a:p>
            <a:pPr>
              <a:lnSpc>
                <a:spcPct val="90000"/>
              </a:lnSpc>
              <a:spcBef>
                <a:spcPts val="266"/>
              </a:spcBef>
              <a:spcAft>
                <a:spcPts val="532"/>
              </a:spcAft>
            </a:pPr>
            <a:r>
              <a:rPr lang="en-GB" altLang="en-US" kern="0">
                <a:latin typeface="Arial" panose="020B0604020202020204" pitchFamily="34" charset="0"/>
                <a:ea typeface="Enginuity"/>
                <a:cs typeface="Arial" panose="020B0604020202020204" pitchFamily="34" charset="0"/>
              </a:rPr>
              <a:t>The protective bonding conductors associated with the electrical installation in this location MUST NOT BE CONNECTED TO EARTH.</a:t>
            </a:r>
          </a:p>
          <a:p>
            <a:pPr>
              <a:lnSpc>
                <a:spcPct val="90000"/>
              </a:lnSpc>
              <a:spcBef>
                <a:spcPts val="266"/>
              </a:spcBef>
              <a:spcAft>
                <a:spcPts val="532"/>
              </a:spcAft>
            </a:pPr>
            <a:r>
              <a:rPr lang="en-GB" altLang="en-US" kern="0">
                <a:latin typeface="Arial" panose="020B0604020202020204" pitchFamily="34" charset="0"/>
                <a:ea typeface="Enginuity"/>
                <a:cs typeface="Arial" panose="020B0604020202020204" pitchFamily="34" charset="0"/>
              </a:rPr>
              <a:t>Equipment having exposed-conductive-parts connected to earth must not be brought into this location.</a:t>
            </a:r>
            <a:endParaRPr lang="en-GB" kern="0"/>
          </a:p>
        </p:txBody>
      </p:sp>
    </p:spTree>
    <p:extLst>
      <p:ext uri="{BB962C8B-B14F-4D97-AF65-F5344CB8AC3E}">
        <p14:creationId xmlns:p14="http://schemas.microsoft.com/office/powerpoint/2010/main" val="262887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28434-61D7-5726-24A7-6EC440FA32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A462ED-DC4B-46A2-5095-427EC169CEB3}"/>
              </a:ext>
            </a:extLst>
          </p:cNvPr>
          <p:cNvSpPr>
            <a:spLocks noGrp="1"/>
          </p:cNvSpPr>
          <p:nvPr>
            <p:ph type="title"/>
          </p:nvPr>
        </p:nvSpPr>
        <p:spPr>
          <a:xfrm>
            <a:off x="252000" y="966916"/>
            <a:ext cx="12684682" cy="630942"/>
          </a:xfrm>
        </p:spPr>
        <p:txBody>
          <a:bodyPr/>
          <a:lstStyle/>
          <a:p>
            <a:r>
              <a:rPr lang="en-GB" sz="3500"/>
              <a:t>514.15: Warning notice: Alternative, additional supplies</a:t>
            </a:r>
          </a:p>
        </p:txBody>
      </p:sp>
      <p:sp>
        <p:nvSpPr>
          <p:cNvPr id="4" name="Content Placeholder 3">
            <a:extLst>
              <a:ext uri="{FF2B5EF4-FFF2-40B4-BE49-F238E27FC236}">
                <a16:creationId xmlns:a16="http://schemas.microsoft.com/office/drawing/2014/main" id="{685818E0-7F63-B5E7-6A05-05E090A98B07}"/>
              </a:ext>
            </a:extLst>
          </p:cNvPr>
          <p:cNvSpPr>
            <a:spLocks noGrp="1"/>
          </p:cNvSpPr>
          <p:nvPr>
            <p:ph sz="quarter" idx="10"/>
          </p:nvPr>
        </p:nvSpPr>
        <p:spPr>
          <a:xfrm>
            <a:off x="235308" y="1800000"/>
            <a:ext cx="11984400" cy="4140000"/>
          </a:xfrm>
        </p:spPr>
        <p:txBody>
          <a:bodyPr/>
          <a:lstStyle/>
          <a:p>
            <a:pPr>
              <a:buClr>
                <a:srgbClr val="000000"/>
              </a:buClr>
            </a:pPr>
            <a:r>
              <a:rPr lang="en-GB" b="1"/>
              <a:t>514.15.1</a:t>
            </a:r>
            <a:r>
              <a:rPr lang="en-GB"/>
              <a:t> Where an installation includes alternative or additional sources of supply, warning notices shall be affixed at the following locations in the installation:</a:t>
            </a:r>
          </a:p>
          <a:p>
            <a:pPr marL="342900" indent="-342900">
              <a:buClr>
                <a:srgbClr val="000000"/>
              </a:buClr>
              <a:buFont typeface="Arial" panose="020B0604020202020204" pitchFamily="34" charset="0"/>
              <a:buChar char="•"/>
            </a:pPr>
            <a:r>
              <a:rPr lang="en-GB"/>
              <a:t>at the origin of the installation </a:t>
            </a:r>
          </a:p>
          <a:p>
            <a:pPr marL="342900" indent="-342900">
              <a:buClr>
                <a:srgbClr val="000000"/>
              </a:buClr>
              <a:buFont typeface="Arial" panose="020B0604020202020204" pitchFamily="34" charset="0"/>
              <a:buChar char="•"/>
            </a:pPr>
            <a:r>
              <a:rPr lang="en-GB"/>
              <a:t>at the meter position, if remote from the origin </a:t>
            </a:r>
          </a:p>
          <a:p>
            <a:pPr marL="342900" indent="-342900">
              <a:buClr>
                <a:srgbClr val="000000"/>
              </a:buClr>
              <a:buFont typeface="Arial" panose="020B0604020202020204" pitchFamily="34" charset="0"/>
              <a:buChar char="•"/>
            </a:pPr>
            <a:r>
              <a:rPr lang="en-GB"/>
              <a:t>at the consumer unit or distribution board to which the alternative or additional sources are connected</a:t>
            </a:r>
          </a:p>
          <a:p>
            <a:pPr marL="342900" indent="-342900">
              <a:buClr>
                <a:srgbClr val="000000"/>
              </a:buClr>
              <a:buFont typeface="Arial" panose="020B0604020202020204" pitchFamily="34" charset="0"/>
              <a:buChar char="•"/>
            </a:pPr>
            <a:r>
              <a:rPr lang="en-GB"/>
              <a:t>at all points of isolation of all sources of supply.</a:t>
            </a:r>
          </a:p>
          <a:p>
            <a:pPr>
              <a:buClr>
                <a:srgbClr val="000000"/>
              </a:buClr>
            </a:pPr>
            <a:r>
              <a:rPr lang="en-GB"/>
              <a:t>The warning notice shall be durably marked and identify the relevant point(s) of isolation.</a:t>
            </a:r>
          </a:p>
          <a:p>
            <a:endParaRPr lang="en-GB"/>
          </a:p>
        </p:txBody>
      </p:sp>
    </p:spTree>
    <p:extLst>
      <p:ext uri="{BB962C8B-B14F-4D97-AF65-F5344CB8AC3E}">
        <p14:creationId xmlns:p14="http://schemas.microsoft.com/office/powerpoint/2010/main" val="3052965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81A23-2C1D-56A1-BEB4-E9DF9ADAF7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1D1AE-5FA0-5CEE-27F2-E4DAE8F53603}"/>
              </a:ext>
            </a:extLst>
          </p:cNvPr>
          <p:cNvSpPr>
            <a:spLocks noGrp="1"/>
          </p:cNvSpPr>
          <p:nvPr>
            <p:ph type="title"/>
          </p:nvPr>
        </p:nvSpPr>
        <p:spPr>
          <a:xfrm>
            <a:off x="252000" y="959222"/>
            <a:ext cx="11628452" cy="646331"/>
          </a:xfrm>
        </p:spPr>
        <p:txBody>
          <a:bodyPr/>
          <a:lstStyle/>
          <a:p>
            <a:r>
              <a:rPr lang="en-GB"/>
              <a:t>514.16: Notice: Presence of SPDs in an installation</a:t>
            </a:r>
          </a:p>
        </p:txBody>
      </p:sp>
      <p:sp>
        <p:nvSpPr>
          <p:cNvPr id="4" name="Content Placeholder 3">
            <a:extLst>
              <a:ext uri="{FF2B5EF4-FFF2-40B4-BE49-F238E27FC236}">
                <a16:creationId xmlns:a16="http://schemas.microsoft.com/office/drawing/2014/main" id="{8C12F832-6016-42FB-D2AF-4B39A1A28A4E}"/>
              </a:ext>
            </a:extLst>
          </p:cNvPr>
          <p:cNvSpPr>
            <a:spLocks noGrp="1"/>
          </p:cNvSpPr>
          <p:nvPr>
            <p:ph sz="quarter" idx="10"/>
          </p:nvPr>
        </p:nvSpPr>
        <p:spPr/>
        <p:txBody>
          <a:bodyPr/>
          <a:lstStyle/>
          <a:p>
            <a:r>
              <a:rPr lang="en-GB" b="1"/>
              <a:t>514.16.1 </a:t>
            </a:r>
            <a:br>
              <a:rPr lang="en-GB"/>
            </a:br>
            <a:r>
              <a:rPr lang="en-GB"/>
              <a:t>The presence of SPDs in an installation shall be indicated by an information notice at or near the relevant distribution board(s).</a:t>
            </a:r>
          </a:p>
          <a:p>
            <a:r>
              <a:rPr lang="en-GB"/>
              <a:t>The requirements of this regulation need not be applied for domestic (household) premises or similar installations where the information is recorded on the appropriate certification for initial verification, complete with guidance for recipients as detailed in Appendix 6 and issued to the person ordering the work.</a:t>
            </a:r>
          </a:p>
          <a:p>
            <a:endParaRPr lang="en-GB"/>
          </a:p>
        </p:txBody>
      </p:sp>
    </p:spTree>
    <p:extLst>
      <p:ext uri="{BB962C8B-B14F-4D97-AF65-F5344CB8AC3E}">
        <p14:creationId xmlns:p14="http://schemas.microsoft.com/office/powerpoint/2010/main" val="1005293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8F362-EA8E-FA4D-BCAA-676B84B2D1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BE79F2-04DA-5131-4CE2-DB54053137BA}"/>
              </a:ext>
            </a:extLst>
          </p:cNvPr>
          <p:cNvSpPr>
            <a:spLocks noGrp="1"/>
          </p:cNvSpPr>
          <p:nvPr>
            <p:ph type="title"/>
          </p:nvPr>
        </p:nvSpPr>
        <p:spPr>
          <a:xfrm>
            <a:off x="305586" y="962716"/>
            <a:ext cx="11628452" cy="646331"/>
          </a:xfrm>
        </p:spPr>
        <p:txBody>
          <a:bodyPr/>
          <a:lstStyle/>
          <a:p>
            <a:r>
              <a:rPr lang="en-GB" dirty="0"/>
              <a:t>515 – Prevention of mutual detrimental influences</a:t>
            </a:r>
          </a:p>
        </p:txBody>
      </p:sp>
      <p:sp>
        <p:nvSpPr>
          <p:cNvPr id="4" name="Content Placeholder 3">
            <a:extLst>
              <a:ext uri="{FF2B5EF4-FFF2-40B4-BE49-F238E27FC236}">
                <a16:creationId xmlns:a16="http://schemas.microsoft.com/office/drawing/2014/main" id="{491309FC-2211-5847-C73E-3DAF15620C9A}"/>
              </a:ext>
            </a:extLst>
          </p:cNvPr>
          <p:cNvSpPr>
            <a:spLocks noGrp="1"/>
          </p:cNvSpPr>
          <p:nvPr>
            <p:ph sz="quarter" idx="10"/>
          </p:nvPr>
        </p:nvSpPr>
        <p:spPr>
          <a:xfrm>
            <a:off x="472502" y="1759604"/>
            <a:ext cx="6040800" cy="4140000"/>
          </a:xfrm>
        </p:spPr>
        <p:txBody>
          <a:bodyPr/>
          <a:lstStyle/>
          <a:p>
            <a:r>
              <a:rPr lang="en-GB" dirty="0"/>
              <a:t>Electrical equipment shall be selected and erected so as to avoid any harmful influences between the electrical installation and any non-electrical installations envisaged.</a:t>
            </a:r>
          </a:p>
          <a:p>
            <a:endParaRPr lang="en-GB" dirty="0"/>
          </a:p>
        </p:txBody>
      </p:sp>
      <p:pic>
        <p:nvPicPr>
          <p:cNvPr id="3074" name="Picture 2">
            <a:extLst>
              <a:ext uri="{FF2B5EF4-FFF2-40B4-BE49-F238E27FC236}">
                <a16:creationId xmlns:a16="http://schemas.microsoft.com/office/drawing/2014/main" id="{C62D0F42-D313-D449-8CF4-5835741E63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7465" y="1759604"/>
            <a:ext cx="4707128" cy="3938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3690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a:effectLst/>
                <a:cs typeface="Arial"/>
              </a:rPr>
              <a:t>You should now be able to:</a:t>
            </a:r>
            <a:endParaRPr lang="en-GB" b="1">
              <a:cs typeface="Arial"/>
            </a:endParaRPr>
          </a:p>
          <a:p>
            <a:pPr marL="342900" indent="-342900" algn="l">
              <a:buClr>
                <a:srgbClr val="000000"/>
              </a:buClr>
              <a:buFont typeface="Arial" panose="020B0604020202020204" pitchFamily="34" charset="0"/>
              <a:buChar char="•"/>
            </a:pPr>
            <a:r>
              <a:rPr lang="en-GB">
                <a:cs typeface="Arial"/>
              </a:rPr>
              <a:t>Recall the core principles of national and harmonised standards for electrical equipment selection and erection</a:t>
            </a:r>
          </a:p>
          <a:p>
            <a:pPr marL="342900" indent="-342900" algn="l">
              <a:buClr>
                <a:srgbClr val="000000"/>
              </a:buClr>
              <a:buFont typeface="Arial" panose="020B0604020202020204" pitchFamily="34" charset="0"/>
              <a:buChar char="•"/>
            </a:pPr>
            <a:r>
              <a:rPr lang="en-GB">
                <a:cs typeface="Arial"/>
              </a:rPr>
              <a:t>Explain the BS 7671 requirements for safety, proper functioning and external influences</a:t>
            </a:r>
          </a:p>
          <a:p>
            <a:pPr marL="342900" indent="-342900" algn="l">
              <a:buClr>
                <a:srgbClr val="000000"/>
              </a:buClr>
              <a:buFont typeface="Arial" panose="020B0604020202020204" pitchFamily="34" charset="0"/>
              <a:buChar char="•"/>
            </a:pPr>
            <a:r>
              <a:rPr lang="en-GB">
                <a:cs typeface="Arial"/>
              </a:rPr>
              <a:t>Describe the rules for accessibility, identification, warning notices and documentation</a:t>
            </a:r>
            <a:endParaRPr lang="en-GB" sz="2200"/>
          </a:p>
        </p:txBody>
      </p:sp>
    </p:spTree>
    <p:extLst>
      <p:ext uri="{BB962C8B-B14F-4D97-AF65-F5344CB8AC3E}">
        <p14:creationId xmlns:p14="http://schemas.microsoft.com/office/powerpoint/2010/main" val="3014219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9889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FC91AE90-5979-C1A8-5FFD-84A63B32626A}"/>
              </a:ext>
            </a:extLst>
          </p:cNvPr>
          <p:cNvSpPr txBox="1"/>
          <p:nvPr/>
        </p:nvSpPr>
        <p:spPr>
          <a:xfrm>
            <a:off x="467358" y="3776207"/>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b="0" i="0">
                <a:effectLst/>
                <a:latin typeface="Arial"/>
                <a:cs typeface="Arial"/>
              </a:rPr>
              <a:t>You should be able to:</a:t>
            </a:r>
            <a:endParaRPr lang="en-GB" b="1">
              <a:latin typeface="Arial"/>
              <a:cs typeface="Arial"/>
            </a:endParaRPr>
          </a:p>
          <a:p>
            <a:pPr marL="342900" indent="-342900" algn="l">
              <a:buClr>
                <a:srgbClr val="000000"/>
              </a:buClr>
              <a:buFont typeface="Arial" panose="020B0604020202020204" pitchFamily="34" charset="0"/>
              <a:buChar char="•"/>
            </a:pPr>
            <a:r>
              <a:rPr lang="en-GB" b="1">
                <a:latin typeface="Arial"/>
                <a:cs typeface="Arial"/>
              </a:rPr>
              <a:t>Recall</a:t>
            </a:r>
            <a:r>
              <a:rPr lang="en-GB">
                <a:latin typeface="Arial"/>
                <a:cs typeface="Arial"/>
              </a:rPr>
              <a:t> the core principles of national and harmonised standards for electrical equipment selection and erection</a:t>
            </a:r>
          </a:p>
          <a:p>
            <a:pPr marL="342900" indent="-342900" algn="l">
              <a:buClr>
                <a:srgbClr val="000000"/>
              </a:buClr>
              <a:buFont typeface="Arial" panose="020B0604020202020204" pitchFamily="34" charset="0"/>
              <a:buChar char="•"/>
            </a:pPr>
            <a:r>
              <a:rPr lang="en-GB" b="1">
                <a:latin typeface="Arial"/>
                <a:cs typeface="Arial"/>
              </a:rPr>
              <a:t>Explain</a:t>
            </a:r>
            <a:r>
              <a:rPr lang="en-GB">
                <a:latin typeface="Arial"/>
                <a:cs typeface="Arial"/>
              </a:rPr>
              <a:t> the BS 7671 requirements for safety, proper functioning and external influences</a:t>
            </a:r>
          </a:p>
          <a:p>
            <a:pPr marL="342900" indent="-342900" algn="l">
              <a:buClr>
                <a:srgbClr val="000000"/>
              </a:buClr>
              <a:buFont typeface="Arial" panose="020B0604020202020204" pitchFamily="34" charset="0"/>
              <a:buChar char="•"/>
            </a:pPr>
            <a:r>
              <a:rPr lang="en-GB" b="1">
                <a:latin typeface="Arial"/>
                <a:cs typeface="Arial"/>
              </a:rPr>
              <a:t>Describe</a:t>
            </a:r>
            <a:r>
              <a:rPr lang="en-GB">
                <a:latin typeface="Arial"/>
                <a:cs typeface="Arial"/>
              </a:rPr>
              <a:t> the rules for accessibility, identification, warning notices and documentation</a:t>
            </a:r>
            <a:endParaRPr lang="en-GB"/>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3EA40-4EAE-272A-D5C5-CE8DE51110B3}"/>
              </a:ext>
            </a:extLst>
          </p:cNvPr>
          <p:cNvSpPr>
            <a:spLocks noGrp="1"/>
          </p:cNvSpPr>
          <p:nvPr>
            <p:ph type="title"/>
          </p:nvPr>
        </p:nvSpPr>
        <p:spPr>
          <a:xfrm>
            <a:off x="252000" y="959222"/>
            <a:ext cx="11628452" cy="646331"/>
          </a:xfrm>
        </p:spPr>
        <p:txBody>
          <a:bodyPr/>
          <a:lstStyle/>
          <a:p>
            <a:r>
              <a:rPr lang="en-GB"/>
              <a:t>Part 5: Selection and erection of equipment </a:t>
            </a:r>
          </a:p>
        </p:txBody>
      </p:sp>
      <p:sp>
        <p:nvSpPr>
          <p:cNvPr id="4" name="Content Placeholder 3">
            <a:extLst>
              <a:ext uri="{FF2B5EF4-FFF2-40B4-BE49-F238E27FC236}">
                <a16:creationId xmlns:a16="http://schemas.microsoft.com/office/drawing/2014/main" id="{8AF3A0ED-7251-D607-41B4-7FE5F0F138DB}"/>
              </a:ext>
            </a:extLst>
          </p:cNvPr>
          <p:cNvSpPr>
            <a:spLocks noGrp="1"/>
          </p:cNvSpPr>
          <p:nvPr>
            <p:ph sz="quarter" idx="10"/>
          </p:nvPr>
        </p:nvSpPr>
        <p:spPr>
          <a:xfrm>
            <a:off x="359999" y="1800000"/>
            <a:ext cx="11740845" cy="4140000"/>
          </a:xfrm>
        </p:spPr>
        <p:txBody>
          <a:bodyPr/>
          <a:lstStyle/>
          <a:p>
            <a:r>
              <a:rPr lang="en-GB" b="1"/>
              <a:t>510.1 </a:t>
            </a:r>
            <a:br>
              <a:rPr lang="en-GB"/>
            </a:br>
            <a:r>
              <a:rPr lang="en-GB"/>
              <a:t>This chapter deals with the selection of equipment and its erection. It provides common rules for compliance with measures of protection for safety, requirements for proper functioning for intended use of the installation and requirements appropriate to the external influences.</a:t>
            </a:r>
          </a:p>
          <a:p>
            <a:r>
              <a:rPr lang="en-GB" b="1"/>
              <a:t>510.3 </a:t>
            </a:r>
            <a:br>
              <a:rPr lang="en-GB"/>
            </a:br>
            <a:r>
              <a:rPr lang="en-GB"/>
              <a:t>Every item of equipment shall be selected and erected so as to allow compliance with the regulations stated in this chapter and the relevant regulations in other parts of BS 7671 and shall take account of manufacturers’ instructions.</a:t>
            </a:r>
          </a:p>
          <a:p>
            <a:endParaRPr lang="en-GB"/>
          </a:p>
        </p:txBody>
      </p:sp>
    </p:spTree>
    <p:extLst>
      <p:ext uri="{BB962C8B-B14F-4D97-AF65-F5344CB8AC3E}">
        <p14:creationId xmlns:p14="http://schemas.microsoft.com/office/powerpoint/2010/main" val="175396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70065-B670-98C4-D955-2CEADCC62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5F3852-847A-FD99-E414-1933FCBDA525}"/>
              </a:ext>
            </a:extLst>
          </p:cNvPr>
          <p:cNvSpPr>
            <a:spLocks noGrp="1"/>
          </p:cNvSpPr>
          <p:nvPr>
            <p:ph type="title"/>
          </p:nvPr>
        </p:nvSpPr>
        <p:spPr>
          <a:xfrm>
            <a:off x="252000" y="959222"/>
            <a:ext cx="11628452" cy="646331"/>
          </a:xfrm>
        </p:spPr>
        <p:txBody>
          <a:bodyPr/>
          <a:lstStyle/>
          <a:p>
            <a:r>
              <a:rPr lang="en-GB"/>
              <a:t>511: Compliance with standards</a:t>
            </a:r>
          </a:p>
        </p:txBody>
      </p:sp>
      <p:sp>
        <p:nvSpPr>
          <p:cNvPr id="4" name="Content Placeholder 3">
            <a:extLst>
              <a:ext uri="{FF2B5EF4-FFF2-40B4-BE49-F238E27FC236}">
                <a16:creationId xmlns:a16="http://schemas.microsoft.com/office/drawing/2014/main" id="{E713E633-0BF2-B6AE-A96C-D7DEF943ADD4}"/>
              </a:ext>
            </a:extLst>
          </p:cNvPr>
          <p:cNvSpPr>
            <a:spLocks noGrp="1"/>
          </p:cNvSpPr>
          <p:nvPr>
            <p:ph sz="quarter" idx="10"/>
          </p:nvPr>
        </p:nvSpPr>
        <p:spPr>
          <a:xfrm>
            <a:off x="360000" y="1800000"/>
            <a:ext cx="11628452" cy="4140000"/>
          </a:xfrm>
        </p:spPr>
        <p:txBody>
          <a:bodyPr/>
          <a:lstStyle/>
          <a:p>
            <a:r>
              <a:rPr lang="en-GB" b="1" dirty="0">
                <a:ea typeface="ＭＳ Ｐゴシック"/>
              </a:rPr>
              <a:t>511.1</a:t>
            </a:r>
            <a:r>
              <a:rPr lang="en-GB" dirty="0">
                <a:ea typeface="ＭＳ Ｐゴシック"/>
              </a:rPr>
              <a:t> </a:t>
            </a:r>
            <a:br>
              <a:rPr lang="en-GB"/>
            </a:br>
            <a:r>
              <a:rPr lang="en-GB" dirty="0">
                <a:ea typeface="ＭＳ Ｐゴシック"/>
              </a:rPr>
              <a:t>Every item of equipment shall comply with the relevant requirements of the applicable British or harmonised standard, appropriate to the intended use of the equipment.</a:t>
            </a:r>
          </a:p>
          <a:p>
            <a:r>
              <a:rPr lang="en-GB" dirty="0">
                <a:ea typeface="ＭＳ Ｐゴシック"/>
              </a:rPr>
              <a:t>Alternatively, if equipment complying with a foreign national standard based on an IEC standard is to be used, the designer or other person responsible for specifying the installation shall verify that any differences between that standard and the corresponding British or harmonised standard will not result in a lesser degree of safety.</a:t>
            </a:r>
          </a:p>
          <a:p>
            <a:endParaRPr lang="en-GB"/>
          </a:p>
        </p:txBody>
      </p:sp>
    </p:spTree>
    <p:extLst>
      <p:ext uri="{BB962C8B-B14F-4D97-AF65-F5344CB8AC3E}">
        <p14:creationId xmlns:p14="http://schemas.microsoft.com/office/powerpoint/2010/main" val="297553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333FB-7EDD-41CF-0430-9B4D0CA68C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AB6663-6997-361C-1DCF-886F539D062F}"/>
              </a:ext>
            </a:extLst>
          </p:cNvPr>
          <p:cNvSpPr>
            <a:spLocks noGrp="1"/>
          </p:cNvSpPr>
          <p:nvPr>
            <p:ph type="title"/>
          </p:nvPr>
        </p:nvSpPr>
        <p:spPr>
          <a:xfrm>
            <a:off x="252000" y="959222"/>
            <a:ext cx="11628452" cy="646331"/>
          </a:xfrm>
        </p:spPr>
        <p:txBody>
          <a:bodyPr/>
          <a:lstStyle/>
          <a:p>
            <a:r>
              <a:rPr lang="en-GB"/>
              <a:t>512: Operational conditions and external influences</a:t>
            </a:r>
          </a:p>
        </p:txBody>
      </p:sp>
      <p:sp>
        <p:nvSpPr>
          <p:cNvPr id="4" name="Content Placeholder 3">
            <a:extLst>
              <a:ext uri="{FF2B5EF4-FFF2-40B4-BE49-F238E27FC236}">
                <a16:creationId xmlns:a16="http://schemas.microsoft.com/office/drawing/2014/main" id="{D774B697-7966-1054-D788-732E1BE98D96}"/>
              </a:ext>
            </a:extLst>
          </p:cNvPr>
          <p:cNvSpPr>
            <a:spLocks noGrp="1"/>
          </p:cNvSpPr>
          <p:nvPr>
            <p:ph sz="quarter" idx="10"/>
          </p:nvPr>
        </p:nvSpPr>
        <p:spPr>
          <a:xfrm>
            <a:off x="359999" y="1800000"/>
            <a:ext cx="11627625" cy="4140000"/>
          </a:xfrm>
        </p:spPr>
        <p:txBody>
          <a:bodyPr/>
          <a:lstStyle/>
          <a:p>
            <a:r>
              <a:rPr lang="en-GB"/>
              <a:t>Equipment must be suitable for its intended use, therefore must be suitable for the following:</a:t>
            </a:r>
          </a:p>
          <a:p>
            <a:r>
              <a:rPr lang="en-GB" b="1" dirty="0"/>
              <a:t>512.1.1</a:t>
            </a:r>
            <a:r>
              <a:rPr lang="en-GB"/>
              <a:t> – Voltage</a:t>
            </a:r>
            <a:br>
              <a:rPr lang="en-GB"/>
            </a:br>
            <a:r>
              <a:rPr lang="en-GB" b="1" dirty="0"/>
              <a:t>512.1.2</a:t>
            </a:r>
            <a:r>
              <a:rPr lang="en-GB"/>
              <a:t> – Current</a:t>
            </a:r>
            <a:br>
              <a:rPr lang="en-GB"/>
            </a:br>
            <a:r>
              <a:rPr lang="en-GB" b="1" dirty="0"/>
              <a:t>512.1.3</a:t>
            </a:r>
            <a:r>
              <a:rPr lang="en-GB"/>
              <a:t> – Frequency</a:t>
            </a:r>
            <a:br>
              <a:rPr lang="en-GB"/>
            </a:br>
            <a:r>
              <a:rPr lang="en-GB" b="1" dirty="0"/>
              <a:t>512.1.4</a:t>
            </a:r>
            <a:r>
              <a:rPr lang="en-GB"/>
              <a:t> – Power</a:t>
            </a:r>
            <a:br>
              <a:rPr lang="en-GB"/>
            </a:br>
            <a:r>
              <a:rPr lang="en-GB" b="1" dirty="0"/>
              <a:t>512.1.5</a:t>
            </a:r>
            <a:r>
              <a:rPr lang="en-GB"/>
              <a:t> – Compatibility</a:t>
            </a:r>
            <a:br>
              <a:rPr lang="en-GB"/>
            </a:br>
            <a:r>
              <a:rPr lang="en-GB" b="1" dirty="0"/>
              <a:t>512.1.6</a:t>
            </a:r>
            <a:r>
              <a:rPr lang="en-GB"/>
              <a:t> – Impulse withstand voltage.</a:t>
            </a:r>
          </a:p>
          <a:p>
            <a:endParaRPr lang="en-GB"/>
          </a:p>
        </p:txBody>
      </p:sp>
    </p:spTree>
    <p:extLst>
      <p:ext uri="{BB962C8B-B14F-4D97-AF65-F5344CB8AC3E}">
        <p14:creationId xmlns:p14="http://schemas.microsoft.com/office/powerpoint/2010/main" val="285625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083F1-9C7E-8875-8517-3660C73A4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E48A-EABA-487E-33BD-4C62EACC3E1E}"/>
              </a:ext>
            </a:extLst>
          </p:cNvPr>
          <p:cNvSpPr>
            <a:spLocks noGrp="1"/>
          </p:cNvSpPr>
          <p:nvPr>
            <p:ph type="title"/>
          </p:nvPr>
        </p:nvSpPr>
        <p:spPr>
          <a:xfrm>
            <a:off x="252000" y="959222"/>
            <a:ext cx="11628452" cy="646331"/>
          </a:xfrm>
        </p:spPr>
        <p:txBody>
          <a:bodyPr/>
          <a:lstStyle/>
          <a:p>
            <a:r>
              <a:rPr lang="en-GB"/>
              <a:t>512.2: </a:t>
            </a:r>
            <a:r>
              <a:rPr lang="en-US">
                <a:latin typeface="Arial" panose="020B0604020202020204" pitchFamily="34" charset="0"/>
              </a:rPr>
              <a:t>External influences</a:t>
            </a:r>
            <a:endParaRPr lang="en-GB"/>
          </a:p>
        </p:txBody>
      </p:sp>
      <p:sp>
        <p:nvSpPr>
          <p:cNvPr id="4" name="Content Placeholder 3">
            <a:extLst>
              <a:ext uri="{FF2B5EF4-FFF2-40B4-BE49-F238E27FC236}">
                <a16:creationId xmlns:a16="http://schemas.microsoft.com/office/drawing/2014/main" id="{1858A2B3-28A2-9ECF-8794-1C86C6FA2E11}"/>
              </a:ext>
            </a:extLst>
          </p:cNvPr>
          <p:cNvSpPr>
            <a:spLocks noGrp="1"/>
          </p:cNvSpPr>
          <p:nvPr>
            <p:ph sz="quarter" idx="10"/>
          </p:nvPr>
        </p:nvSpPr>
        <p:spPr>
          <a:xfrm>
            <a:off x="360000" y="1800000"/>
            <a:ext cx="11015136" cy="4140000"/>
          </a:xfrm>
        </p:spPr>
        <p:txBody>
          <a:bodyPr/>
          <a:lstStyle/>
          <a:p>
            <a:r>
              <a:rPr lang="en-GB" dirty="0"/>
              <a:t>Equipment shall be of a design appropriate to the situation in which it is to be used, or its mode of installation shall take into account the conditions likely to be encountered.</a:t>
            </a:r>
          </a:p>
          <a:p>
            <a:endParaRPr lang="en-GB" dirty="0"/>
          </a:p>
        </p:txBody>
      </p:sp>
      <p:pic>
        <p:nvPicPr>
          <p:cNvPr id="1026" name="Picture 2">
            <a:extLst>
              <a:ext uri="{FF2B5EF4-FFF2-40B4-BE49-F238E27FC236}">
                <a16:creationId xmlns:a16="http://schemas.microsoft.com/office/drawing/2014/main" id="{2C08B6BD-DB12-8720-A297-7D0F896FA4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4335" y="2711342"/>
            <a:ext cx="2979147" cy="3228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690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98638-A5E7-C4BD-BED0-73E0AFB946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11BCE-3445-6161-0B14-59D0062491E4}"/>
              </a:ext>
            </a:extLst>
          </p:cNvPr>
          <p:cNvSpPr>
            <a:spLocks noGrp="1"/>
          </p:cNvSpPr>
          <p:nvPr>
            <p:ph type="title"/>
          </p:nvPr>
        </p:nvSpPr>
        <p:spPr>
          <a:xfrm>
            <a:off x="252000" y="959222"/>
            <a:ext cx="11628452" cy="646331"/>
          </a:xfrm>
        </p:spPr>
        <p:txBody>
          <a:bodyPr/>
          <a:lstStyle/>
          <a:p>
            <a:r>
              <a:rPr lang="en-GB"/>
              <a:t>513: Accessibility of equipment</a:t>
            </a:r>
          </a:p>
        </p:txBody>
      </p:sp>
      <p:sp>
        <p:nvSpPr>
          <p:cNvPr id="4" name="Content Placeholder 3">
            <a:extLst>
              <a:ext uri="{FF2B5EF4-FFF2-40B4-BE49-F238E27FC236}">
                <a16:creationId xmlns:a16="http://schemas.microsoft.com/office/drawing/2014/main" id="{61DD3822-880F-11AE-609A-26738E5C8EAD}"/>
              </a:ext>
            </a:extLst>
          </p:cNvPr>
          <p:cNvSpPr>
            <a:spLocks noGrp="1"/>
          </p:cNvSpPr>
          <p:nvPr>
            <p:ph sz="quarter" idx="10"/>
          </p:nvPr>
        </p:nvSpPr>
        <p:spPr>
          <a:xfrm>
            <a:off x="360000" y="1800000"/>
            <a:ext cx="5903640" cy="4140000"/>
          </a:xfrm>
        </p:spPr>
        <p:txBody>
          <a:bodyPr/>
          <a:lstStyle/>
          <a:p>
            <a:r>
              <a:rPr lang="en-GB" dirty="0"/>
              <a:t>Equipment to be installed so that it can be easily operated, inspected and maintained, and provide ease of access to any connections (exceptions are listed later in 526).</a:t>
            </a:r>
          </a:p>
          <a:p>
            <a:endParaRPr lang="en-GB" dirty="0"/>
          </a:p>
          <a:p>
            <a:endParaRPr lang="en-GB" dirty="0"/>
          </a:p>
        </p:txBody>
      </p:sp>
      <p:pic>
        <p:nvPicPr>
          <p:cNvPr id="2050" name="Picture 2">
            <a:extLst>
              <a:ext uri="{FF2B5EF4-FFF2-40B4-BE49-F238E27FC236}">
                <a16:creationId xmlns:a16="http://schemas.microsoft.com/office/drawing/2014/main" id="{F03F1731-BEEC-38BC-1F59-6F8F5B0FB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902" y="1335922"/>
            <a:ext cx="2722595" cy="4545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9061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A192B-C4D5-F52E-4CCA-A220C1C9B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BB9293-F9B2-E980-1152-D389D0B278C3}"/>
              </a:ext>
            </a:extLst>
          </p:cNvPr>
          <p:cNvSpPr>
            <a:spLocks noGrp="1"/>
          </p:cNvSpPr>
          <p:nvPr>
            <p:ph type="title"/>
          </p:nvPr>
        </p:nvSpPr>
        <p:spPr>
          <a:xfrm>
            <a:off x="252000" y="959222"/>
            <a:ext cx="11628452" cy="646331"/>
          </a:xfrm>
        </p:spPr>
        <p:txBody>
          <a:bodyPr/>
          <a:lstStyle/>
          <a:p>
            <a:r>
              <a:rPr lang="en-GB"/>
              <a:t>514: Identification and notices</a:t>
            </a:r>
          </a:p>
        </p:txBody>
      </p:sp>
      <p:sp>
        <p:nvSpPr>
          <p:cNvPr id="4" name="Content Placeholder 3">
            <a:extLst>
              <a:ext uri="{FF2B5EF4-FFF2-40B4-BE49-F238E27FC236}">
                <a16:creationId xmlns:a16="http://schemas.microsoft.com/office/drawing/2014/main" id="{5A8D1AF4-BA28-A248-ABDC-015E74F49E4A}"/>
              </a:ext>
            </a:extLst>
          </p:cNvPr>
          <p:cNvSpPr>
            <a:spLocks noGrp="1"/>
          </p:cNvSpPr>
          <p:nvPr>
            <p:ph sz="quarter" idx="10"/>
          </p:nvPr>
        </p:nvSpPr>
        <p:spPr>
          <a:xfrm>
            <a:off x="360000" y="1733155"/>
            <a:ext cx="9521907" cy="4206845"/>
          </a:xfrm>
        </p:spPr>
        <p:txBody>
          <a:bodyPr/>
          <a:lstStyle/>
          <a:p>
            <a:r>
              <a:rPr lang="en-GB"/>
              <a:t>Each item of equipment/switchgear to be labelled where there may be cause for confusion.</a:t>
            </a:r>
          </a:p>
          <a:p>
            <a:r>
              <a:rPr lang="en-GB" b="1"/>
              <a:t>514.1.2</a:t>
            </a:r>
            <a:r>
              <a:rPr lang="en-GB"/>
              <a:t> Wiring identified for ease of inspection, testing, repair or alteration.</a:t>
            </a:r>
          </a:p>
          <a:p>
            <a:r>
              <a:rPr lang="en-GB" b="1"/>
              <a:t>514.1.3</a:t>
            </a:r>
            <a:r>
              <a:rPr lang="en-GB"/>
              <a:t> Except where there is no possibility of confusion, unambiguous marking shall be provided at the interface between conductors identified in accordance with BS 7671 and conductors identified to previous versions of BS 7671.</a:t>
            </a:r>
          </a:p>
          <a:p>
            <a:endParaRPr lang="en-GB"/>
          </a:p>
        </p:txBody>
      </p:sp>
    </p:spTree>
    <p:extLst>
      <p:ext uri="{BB962C8B-B14F-4D97-AF65-F5344CB8AC3E}">
        <p14:creationId xmlns:p14="http://schemas.microsoft.com/office/powerpoint/2010/main" val="2691777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2BA500A4-C977-4CB4-9BA8-714E2D481C79}"/>
</file>

<file path=customXml/itemProps3.xml><?xml version="1.0" encoding="utf-8"?>
<ds:datastoreItem xmlns:ds="http://schemas.openxmlformats.org/officeDocument/2006/customXml" ds:itemID="{D5041F6D-BBDE-4B15-9860-57A05AB8973C}">
  <ds:schemaRefs>
    <ds:schemaRef ds:uri="http://purl.org/dc/dcmitype/"/>
    <ds:schemaRef ds:uri="7c04300a-231c-4281-9146-a98f6f4a7aff"/>
    <ds:schemaRef ds:uri="http://schemas.openxmlformats.org/package/2006/metadata/core-properties"/>
    <ds:schemaRef ds:uri="http://schemas.microsoft.com/office/2006/documentManagement/types"/>
    <ds:schemaRef ds:uri="01e15224-84b2-4570-bdea-a67bb94d0921"/>
    <ds:schemaRef ds:uri="http://www.w3.org/XML/1998/namespace"/>
    <ds:schemaRef ds:uri="http://purl.org/dc/elements/1.1/"/>
    <ds:schemaRef ds:uri="http://schemas.microsoft.com/office/infopath/2007/PartnerControls"/>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22</TotalTime>
  <Words>1691</Words>
  <Application>Microsoft Office PowerPoint</Application>
  <PresentationFormat>Custom</PresentationFormat>
  <Paragraphs>120</Paragraphs>
  <Slides>27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MS PGothic</vt:lpstr>
      <vt:lpstr>Aptos</vt:lpstr>
      <vt:lpstr>Arial</vt:lpstr>
      <vt:lpstr>Calibri</vt:lpstr>
      <vt:lpstr>inherit</vt:lpstr>
      <vt:lpstr>Lucida Grande</vt:lpstr>
      <vt:lpstr>2_Default Design</vt:lpstr>
      <vt:lpstr>PowerPoint Presentation</vt:lpstr>
      <vt:lpstr>Introduction</vt:lpstr>
      <vt:lpstr>Objectives</vt:lpstr>
      <vt:lpstr>Part 5: Selection and erection of equipment </vt:lpstr>
      <vt:lpstr>511: Compliance with standards</vt:lpstr>
      <vt:lpstr>512: Operational conditions and external influences</vt:lpstr>
      <vt:lpstr>512.2: External influences</vt:lpstr>
      <vt:lpstr>513: Accessibility of equipment</vt:lpstr>
      <vt:lpstr>514: Identification and notices</vt:lpstr>
      <vt:lpstr>Identification of protective conductor</vt:lpstr>
      <vt:lpstr>Identification of PEN conductor</vt:lpstr>
      <vt:lpstr>514 – Identification and notices</vt:lpstr>
      <vt:lpstr>Omissions</vt:lpstr>
      <vt:lpstr>514.9: Diagrams and documentation</vt:lpstr>
      <vt:lpstr>514.9 continued</vt:lpstr>
      <vt:lpstr>514.10 Warning notice: Voltage</vt:lpstr>
      <vt:lpstr>514.12 – Notices: Periodic inspection and testing</vt:lpstr>
      <vt:lpstr>514.12: Notices: Periodic inspection and testing</vt:lpstr>
      <vt:lpstr>514.12: Notices: Periodic inspection and testing</vt:lpstr>
      <vt:lpstr>514.12 – Notices: periodic inspection and testing</vt:lpstr>
      <vt:lpstr>514.13: Warning notices: Earthing, bonding connections</vt:lpstr>
      <vt:lpstr>Earth-free equipotential bonding</vt:lpstr>
      <vt:lpstr>514.15: Warning notice: Alternative, additional supplies</vt:lpstr>
      <vt:lpstr>514.16: Notice: Presence of SPDs in an installation</vt:lpstr>
      <vt:lpstr>515 – Prevention of mutual detrimental influences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6</cp:revision>
  <dcterms:created xsi:type="dcterms:W3CDTF">2025-04-15T10:44:23Z</dcterms:created>
  <dcterms:modified xsi:type="dcterms:W3CDTF">2025-10-28T11:02:39Z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