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387_5F2B95BA.xml" ContentType="application/vnd.ms-powerpoint.comments+xml"/>
  <Override PartName="/ppt/comments/modernComment_389_D6D09EA3.xml" ContentType="application/vnd.ms-powerpoint.comments+xml"/>
  <Override PartName="/ppt/notesSlides/notesSlide4.xml" ContentType="application/vnd.openxmlformats-officedocument.presentationml.notesSlide+xml"/>
  <Override PartName="/ppt/comments/modernComment_366_60CBCE1.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3" r:id="rId4"/>
  </p:sldMasterIdLst>
  <p:notesMasterIdLst>
    <p:notesMasterId r:id="rId73"/>
  </p:notesMasterIdLst>
  <p:handoutMasterIdLst>
    <p:handoutMasterId r:id="rId74"/>
  </p:handoutMasterIdLst>
  <p:sldIdLst>
    <p:sldId id="462" r:id="rId5"/>
    <p:sldId id="840" r:id="rId6"/>
    <p:sldId id="837" r:id="rId7"/>
    <p:sldId id="834" r:id="rId8"/>
    <p:sldId id="859" r:id="rId9"/>
    <p:sldId id="860" r:id="rId10"/>
    <p:sldId id="861" r:id="rId11"/>
    <p:sldId id="862" r:id="rId12"/>
    <p:sldId id="863" r:id="rId13"/>
    <p:sldId id="864" r:id="rId14"/>
    <p:sldId id="927" r:id="rId15"/>
    <p:sldId id="903" r:id="rId16"/>
    <p:sldId id="866" r:id="rId17"/>
    <p:sldId id="867" r:id="rId18"/>
    <p:sldId id="868" r:id="rId19"/>
    <p:sldId id="905" r:id="rId20"/>
    <p:sldId id="872" r:id="rId21"/>
    <p:sldId id="873" r:id="rId22"/>
    <p:sldId id="869" r:id="rId23"/>
    <p:sldId id="870" r:id="rId24"/>
    <p:sldId id="906" r:id="rId25"/>
    <p:sldId id="874" r:id="rId26"/>
    <p:sldId id="875" r:id="rId27"/>
    <p:sldId id="876" r:id="rId28"/>
    <p:sldId id="910" r:id="rId29"/>
    <p:sldId id="911" r:id="rId30"/>
    <p:sldId id="908" r:id="rId31"/>
    <p:sldId id="909" r:id="rId32"/>
    <p:sldId id="877" r:id="rId33"/>
    <p:sldId id="878" r:id="rId34"/>
    <p:sldId id="912" r:id="rId35"/>
    <p:sldId id="913" r:id="rId36"/>
    <p:sldId id="881" r:id="rId37"/>
    <p:sldId id="882" r:id="rId38"/>
    <p:sldId id="915" r:id="rId39"/>
    <p:sldId id="883" r:id="rId40"/>
    <p:sldId id="884" r:id="rId41"/>
    <p:sldId id="885" r:id="rId42"/>
    <p:sldId id="886" r:id="rId43"/>
    <p:sldId id="887" r:id="rId44"/>
    <p:sldId id="888" r:id="rId45"/>
    <p:sldId id="890" r:id="rId46"/>
    <p:sldId id="891" r:id="rId47"/>
    <p:sldId id="889" r:id="rId48"/>
    <p:sldId id="900" r:id="rId49"/>
    <p:sldId id="901" r:id="rId50"/>
    <p:sldId id="902" r:id="rId51"/>
    <p:sldId id="892" r:id="rId52"/>
    <p:sldId id="893" r:id="rId53"/>
    <p:sldId id="894" r:id="rId54"/>
    <p:sldId id="895" r:id="rId55"/>
    <p:sldId id="898" r:id="rId56"/>
    <p:sldId id="928" r:id="rId57"/>
    <p:sldId id="917" r:id="rId58"/>
    <p:sldId id="918" r:id="rId59"/>
    <p:sldId id="929" r:id="rId60"/>
    <p:sldId id="919" r:id="rId61"/>
    <p:sldId id="930" r:id="rId62"/>
    <p:sldId id="920" r:id="rId63"/>
    <p:sldId id="921" r:id="rId64"/>
    <p:sldId id="922" r:id="rId65"/>
    <p:sldId id="899" r:id="rId66"/>
    <p:sldId id="924" r:id="rId67"/>
    <p:sldId id="925" r:id="rId68"/>
    <p:sldId id="926" r:id="rId69"/>
    <p:sldId id="896" r:id="rId70"/>
    <p:sldId id="838" r:id="rId71"/>
    <p:sldId id="512" r:id="rId72"/>
  </p:sldIdLst>
  <p:sldSz cx="12239625" cy="6840538"/>
  <p:notesSz cx="6858000" cy="9144000"/>
  <p:custDataLst>
    <p:tags r:id="rId75"/>
  </p:custDataLst>
  <p:defaultTextStyle>
    <a:defPPr>
      <a:defRPr lang="en-GB"/>
    </a:defPPr>
    <a:lvl1pPr algn="l" rtl="0" fontAlgn="base">
      <a:spcBef>
        <a:spcPct val="0"/>
      </a:spcBef>
      <a:spcAft>
        <a:spcPct val="0"/>
      </a:spcAft>
      <a:defRPr sz="2000" kern="1200">
        <a:solidFill>
          <a:schemeClr val="tx1"/>
        </a:solidFill>
        <a:latin typeface="Arial" pitchFamily="-105" charset="0"/>
        <a:ea typeface="ＭＳ Ｐゴシック" pitchFamily="-105" charset="-128"/>
        <a:cs typeface="ＭＳ Ｐゴシック" pitchFamily="-105" charset="-128"/>
      </a:defRPr>
    </a:lvl1pPr>
    <a:lvl2pPr marL="457200" algn="l" rtl="0" fontAlgn="base">
      <a:spcBef>
        <a:spcPct val="0"/>
      </a:spcBef>
      <a:spcAft>
        <a:spcPct val="0"/>
      </a:spcAft>
      <a:defRPr sz="2000" kern="1200">
        <a:solidFill>
          <a:schemeClr val="tx1"/>
        </a:solidFill>
        <a:latin typeface="Arial" pitchFamily="-105" charset="0"/>
        <a:ea typeface="ＭＳ Ｐゴシック" pitchFamily="-105" charset="-128"/>
        <a:cs typeface="ＭＳ Ｐゴシック" pitchFamily="-105" charset="-128"/>
      </a:defRPr>
    </a:lvl2pPr>
    <a:lvl3pPr marL="914400" algn="l" rtl="0" fontAlgn="base">
      <a:spcBef>
        <a:spcPct val="0"/>
      </a:spcBef>
      <a:spcAft>
        <a:spcPct val="0"/>
      </a:spcAft>
      <a:defRPr sz="2000" kern="1200">
        <a:solidFill>
          <a:schemeClr val="tx1"/>
        </a:solidFill>
        <a:latin typeface="Arial" pitchFamily="-105" charset="0"/>
        <a:ea typeface="ＭＳ Ｐゴシック" pitchFamily="-105" charset="-128"/>
        <a:cs typeface="ＭＳ Ｐゴシック" pitchFamily="-105" charset="-128"/>
      </a:defRPr>
    </a:lvl3pPr>
    <a:lvl4pPr marL="1371600" algn="l" rtl="0" fontAlgn="base">
      <a:spcBef>
        <a:spcPct val="0"/>
      </a:spcBef>
      <a:spcAft>
        <a:spcPct val="0"/>
      </a:spcAft>
      <a:defRPr sz="2000" kern="1200">
        <a:solidFill>
          <a:schemeClr val="tx1"/>
        </a:solidFill>
        <a:latin typeface="Arial" pitchFamily="-105" charset="0"/>
        <a:ea typeface="ＭＳ Ｐゴシック" pitchFamily="-105" charset="-128"/>
        <a:cs typeface="ＭＳ Ｐゴシック" pitchFamily="-105" charset="-128"/>
      </a:defRPr>
    </a:lvl4pPr>
    <a:lvl5pPr marL="1828800" algn="l" rtl="0" fontAlgn="base">
      <a:spcBef>
        <a:spcPct val="0"/>
      </a:spcBef>
      <a:spcAft>
        <a:spcPct val="0"/>
      </a:spcAft>
      <a:defRPr sz="2000" kern="1200">
        <a:solidFill>
          <a:schemeClr val="tx1"/>
        </a:solidFill>
        <a:latin typeface="Arial" pitchFamily="-105" charset="0"/>
        <a:ea typeface="ＭＳ Ｐゴシック" pitchFamily="-105" charset="-128"/>
        <a:cs typeface="ＭＳ Ｐゴシック" pitchFamily="-105" charset="-128"/>
      </a:defRPr>
    </a:lvl5pPr>
    <a:lvl6pPr marL="2286000" algn="l" defTabSz="457200" rtl="0" eaLnBrk="1" latinLnBrk="0" hangingPunct="1">
      <a:defRPr sz="2000" kern="1200">
        <a:solidFill>
          <a:schemeClr val="tx1"/>
        </a:solidFill>
        <a:latin typeface="Arial" pitchFamily="-105" charset="0"/>
        <a:ea typeface="ＭＳ Ｐゴシック" pitchFamily="-105" charset="-128"/>
        <a:cs typeface="ＭＳ Ｐゴシック" pitchFamily="-105" charset="-128"/>
      </a:defRPr>
    </a:lvl6pPr>
    <a:lvl7pPr marL="2743200" algn="l" defTabSz="457200" rtl="0" eaLnBrk="1" latinLnBrk="0" hangingPunct="1">
      <a:defRPr sz="2000" kern="1200">
        <a:solidFill>
          <a:schemeClr val="tx1"/>
        </a:solidFill>
        <a:latin typeface="Arial" pitchFamily="-105" charset="0"/>
        <a:ea typeface="ＭＳ Ｐゴシック" pitchFamily="-105" charset="-128"/>
        <a:cs typeface="ＭＳ Ｐゴシック" pitchFamily="-105" charset="-128"/>
      </a:defRPr>
    </a:lvl7pPr>
    <a:lvl8pPr marL="3200400" algn="l" defTabSz="457200" rtl="0" eaLnBrk="1" latinLnBrk="0" hangingPunct="1">
      <a:defRPr sz="2000" kern="1200">
        <a:solidFill>
          <a:schemeClr val="tx1"/>
        </a:solidFill>
        <a:latin typeface="Arial" pitchFamily="-105" charset="0"/>
        <a:ea typeface="ＭＳ Ｐゴシック" pitchFamily="-105" charset="-128"/>
        <a:cs typeface="ＭＳ Ｐゴシック" pitchFamily="-105" charset="-128"/>
      </a:defRPr>
    </a:lvl8pPr>
    <a:lvl9pPr marL="3657600" algn="l" defTabSz="457200" rtl="0" eaLnBrk="1" latinLnBrk="0" hangingPunct="1">
      <a:defRPr sz="2000" kern="1200">
        <a:solidFill>
          <a:schemeClr val="tx1"/>
        </a:solidFill>
        <a:latin typeface="Arial" pitchFamily="-105" charset="0"/>
        <a:ea typeface="ＭＳ Ｐゴシック" pitchFamily="-105" charset="-128"/>
        <a:cs typeface="ＭＳ Ｐゴシック" pitchFamily="-105" charset="-128"/>
      </a:defRPr>
    </a:lvl9pPr>
  </p:defaultTextStyle>
  <p:extLst>
    <p:ext uri="{EFAFB233-063F-42B5-8137-9DF3F51BA10A}">
      <p15:sldGuideLst xmlns:p15="http://schemas.microsoft.com/office/powerpoint/2012/main">
        <p15:guide id="1" orient="horz" pos="2155" userDrawn="1">
          <p15:clr>
            <a:srgbClr val="A4A3A4"/>
          </p15:clr>
        </p15:guide>
        <p15:guide id="2" pos="3855"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C27091D-5820-8656-0658-C6AD401B0DF5}" name="Philippa Hornby" initials="PH" userId="S::philippa.hornby@eal.org.uk::435d50fd-f981-4c65-b165-eceb64f1c231" providerId="AD"/>
  <p188:author id="{5BD82555-537F-E2F1-613C-D8E839C8829C}" name="Andrasko, Rhiannon" initials="AR" userId="S::rhiannon.andrasko@wjec.co.uk::15be4c62-2de6-4343-a7f4-3c209826edd1" providerId="AD"/>
  <p188:author id="{84740FD1-6799-8D34-8EDB-C569EE671D9D}" name="John Calleja" initials="JC" userId="8c83955f4e64923d"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aroline Prodger" initials="CP" lastIdx="3" clrIdx="0">
    <p:extLst>
      <p:ext uri="{19B8F6BF-5375-455C-9EA6-DF929625EA0E}">
        <p15:presenceInfo xmlns:p15="http://schemas.microsoft.com/office/powerpoint/2012/main" userId="Caroline Prodger" providerId="None"/>
      </p:ext>
    </p:extLst>
  </p:cmAuthor>
  <p:cmAuthor id="2" name="Anwen Roberts" initials="AR" lastIdx="4" clrIdx="1">
    <p:extLst>
      <p:ext uri="{19B8F6BF-5375-455C-9EA6-DF929625EA0E}">
        <p15:presenceInfo xmlns:p15="http://schemas.microsoft.com/office/powerpoint/2012/main" userId="acb94dfec5711bca" providerId="Windows Live"/>
      </p:ext>
    </p:extLst>
  </p:cmAuthor>
  <p:cmAuthor id="3" name="Grant Dodd" initials="GD" lastIdx="3" clrIdx="2">
    <p:extLst>
      <p:ext uri="{19B8F6BF-5375-455C-9EA6-DF929625EA0E}">
        <p15:presenceInfo xmlns:p15="http://schemas.microsoft.com/office/powerpoint/2012/main" userId="Grant Dod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4421"/>
    <a:srgbClr val="945200"/>
    <a:srgbClr val="D9D9D9"/>
    <a:srgbClr val="FFFFFF"/>
    <a:srgbClr val="000000"/>
    <a:srgbClr val="0077E3"/>
    <a:srgbClr val="E30613"/>
    <a:srgbClr val="D81E05"/>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184E32-0F44-4259-9246-FDBD0BBFFB44}" v="38" dt="2025-10-28T11:00:16.5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80" y="102"/>
      </p:cViewPr>
      <p:guideLst>
        <p:guide orient="horz" pos="2155"/>
        <p:guide pos="3855"/>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handoutMaster" Target="handoutMasters/handoutMaster1.xml"/><Relationship Id="rId79"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82" Type="http://schemas.microsoft.com/office/2015/10/relationships/revisionInfo" Target="revisionInfo.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ags" Target="tags/tag1.xml"/><Relationship Id="rId83"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notesMaster" Target="notesMasters/notesMaster1.xml"/><Relationship Id="rId78" Type="http://schemas.openxmlformats.org/officeDocument/2006/relationships/viewProps" Target="viewProps.xml"/><Relationship Id="rId8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commentAuthors" Target="commentAuthor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ooks, Jenna" userId="f5b9f800-05f5-4bb7-96be-7ff21aa50ecc" providerId="ADAL" clId="{4FD16973-2D47-4B14-94F6-D45C10E4E780}"/>
    <pc:docChg chg="sldOrd">
      <pc:chgData name="Brooks, Jenna" userId="f5b9f800-05f5-4bb7-96be-7ff21aa50ecc" providerId="ADAL" clId="{4FD16973-2D47-4B14-94F6-D45C10E4E780}" dt="2025-10-21T12:10:07.567" v="0" actId="20578"/>
      <pc:docMkLst>
        <pc:docMk/>
      </pc:docMkLst>
      <pc:sldChg chg="ord">
        <pc:chgData name="Brooks, Jenna" userId="f5b9f800-05f5-4bb7-96be-7ff21aa50ecc" providerId="ADAL" clId="{4FD16973-2D47-4B14-94F6-D45C10E4E780}" dt="2025-10-21T12:10:07.567" v="0" actId="20578"/>
        <pc:sldMkLst>
          <pc:docMk/>
          <pc:sldMk cId="2674600329" sldId="877"/>
        </pc:sldMkLst>
      </pc:sldChg>
    </pc:docChg>
  </pc:docChgLst>
  <pc:docChgLst>
    <pc:chgData name="Bonita Searle-Barnes" userId="S::bonita.searle-barnes@eal.org.uk::e782127f-826a-4a83-a372-afedaa2e0d4f" providerId="AD" clId="Web-{E8339AC7-8053-A808-056D-4F440B50E18C}"/>
    <pc:docChg chg="modSld">
      <pc:chgData name="Bonita Searle-Barnes" userId="S::bonita.searle-barnes@eal.org.uk::e782127f-826a-4a83-a372-afedaa2e0d4f" providerId="AD" clId="Web-{E8339AC7-8053-A808-056D-4F440B50E18C}" dt="2025-10-14T10:44:10.431" v="0" actId="20577"/>
      <pc:docMkLst>
        <pc:docMk/>
      </pc:docMkLst>
      <pc:sldChg chg="modSp">
        <pc:chgData name="Bonita Searle-Barnes" userId="S::bonita.searle-barnes@eal.org.uk::e782127f-826a-4a83-a372-afedaa2e0d4f" providerId="AD" clId="Web-{E8339AC7-8053-A808-056D-4F440B50E18C}" dt="2025-10-14T10:44:10.431" v="0" actId="20577"/>
        <pc:sldMkLst>
          <pc:docMk/>
          <pc:sldMk cId="4139293381" sldId="462"/>
        </pc:sldMkLst>
        <pc:spChg chg="mod">
          <ac:chgData name="Bonita Searle-Barnes" userId="S::bonita.searle-barnes@eal.org.uk::e782127f-826a-4a83-a372-afedaa2e0d4f" providerId="AD" clId="Web-{E8339AC7-8053-A808-056D-4F440B50E18C}" dt="2025-10-14T10:44:10.431" v="0" actId="20577"/>
          <ac:spMkLst>
            <pc:docMk/>
            <pc:sldMk cId="4139293381" sldId="462"/>
            <ac:spMk id="3" creationId="{C071156A-2242-124B-AF49-34A979232ED8}"/>
          </ac:spMkLst>
        </pc:spChg>
      </pc:sldChg>
    </pc:docChg>
  </pc:docChgLst>
  <pc:docChgLst>
    <pc:chgData name="Hazell, Danielle" userId="16322be0-50ef-46ff-b0c0-d304bc10d5d2" providerId="ADAL" clId="{E6D12E1F-DF63-450C-A9ED-E72C5F6C045B}"/>
    <pc:docChg chg="undo custSel modSld modMainMaster">
      <pc:chgData name="Hazell, Danielle" userId="16322be0-50ef-46ff-b0c0-d304bc10d5d2" providerId="ADAL" clId="{E6D12E1F-DF63-450C-A9ED-E72C5F6C045B}" dt="2025-10-28T11:00:16.517" v="119" actId="1076"/>
      <pc:docMkLst>
        <pc:docMk/>
      </pc:docMkLst>
      <pc:sldChg chg="addSp modSp mod">
        <pc:chgData name="Hazell, Danielle" userId="16322be0-50ef-46ff-b0c0-d304bc10d5d2" providerId="ADAL" clId="{E6D12E1F-DF63-450C-A9ED-E72C5F6C045B}" dt="2025-10-22T12:57:39.790" v="53"/>
        <pc:sldMkLst>
          <pc:docMk/>
          <pc:sldMk cId="2402489006" sldId="512"/>
        </pc:sldMkLst>
        <pc:spChg chg="add mod">
          <ac:chgData name="Hazell, Danielle" userId="16322be0-50ef-46ff-b0c0-d304bc10d5d2" providerId="ADAL" clId="{E6D12E1F-DF63-450C-A9ED-E72C5F6C045B}" dt="2025-10-22T12:57:39.790" v="53"/>
          <ac:spMkLst>
            <pc:docMk/>
            <pc:sldMk cId="2402489006" sldId="512"/>
            <ac:spMk id="2" creationId="{1A68CE04-042E-78EE-BD78-9A36BE4ED7B1}"/>
          </ac:spMkLst>
        </pc:spChg>
        <pc:spChg chg="mod">
          <ac:chgData name="Hazell, Danielle" userId="16322be0-50ef-46ff-b0c0-d304bc10d5d2" providerId="ADAL" clId="{E6D12E1F-DF63-450C-A9ED-E72C5F6C045B}" dt="2025-10-22T12:57:39.140" v="52" actId="1076"/>
          <ac:spMkLst>
            <pc:docMk/>
            <pc:sldMk cId="2402489006" sldId="512"/>
            <ac:spMk id="3" creationId="{C100DF00-DDB1-9E17-D96C-C839324D3C8E}"/>
          </ac:spMkLst>
        </pc:spChg>
      </pc:sldChg>
      <pc:sldChg chg="addSp delSp modSp mod">
        <pc:chgData name="Hazell, Danielle" userId="16322be0-50ef-46ff-b0c0-d304bc10d5d2" providerId="ADAL" clId="{E6D12E1F-DF63-450C-A9ED-E72C5F6C045B}" dt="2025-10-28T10:57:14.279" v="85" actId="1076"/>
        <pc:sldMkLst>
          <pc:docMk/>
          <pc:sldMk cId="1903530615" sldId="876"/>
        </pc:sldMkLst>
        <pc:spChg chg="mod">
          <ac:chgData name="Hazell, Danielle" userId="16322be0-50ef-46ff-b0c0-d304bc10d5d2" providerId="ADAL" clId="{E6D12E1F-DF63-450C-A9ED-E72C5F6C045B}" dt="2025-10-28T10:57:12.061" v="83" actId="14100"/>
          <ac:spMkLst>
            <pc:docMk/>
            <pc:sldMk cId="1903530615" sldId="876"/>
            <ac:spMk id="4" creationId="{8AF3A0ED-7251-D607-41B4-7FE5F0F138DB}"/>
          </ac:spMkLst>
        </pc:spChg>
        <pc:picChg chg="add mod">
          <ac:chgData name="Hazell, Danielle" userId="16322be0-50ef-46ff-b0c0-d304bc10d5d2" providerId="ADAL" clId="{E6D12E1F-DF63-450C-A9ED-E72C5F6C045B}" dt="2025-10-28T10:57:14.279" v="85" actId="1076"/>
          <ac:picMkLst>
            <pc:docMk/>
            <pc:sldMk cId="1903530615" sldId="876"/>
            <ac:picMk id="1026" creationId="{1832AC3F-ED72-C45A-263A-5B0AFFC73213}"/>
          </ac:picMkLst>
        </pc:picChg>
      </pc:sldChg>
      <pc:sldChg chg="addSp delSp modSp mod">
        <pc:chgData name="Hazell, Danielle" userId="16322be0-50ef-46ff-b0c0-d304bc10d5d2" providerId="ADAL" clId="{E6D12E1F-DF63-450C-A9ED-E72C5F6C045B}" dt="2025-10-28T10:58:19.735" v="103" actId="1076"/>
        <pc:sldMkLst>
          <pc:docMk/>
          <pc:sldMk cId="2674600329" sldId="877"/>
        </pc:sldMkLst>
        <pc:picChg chg="add del mod">
          <ac:chgData name="Hazell, Danielle" userId="16322be0-50ef-46ff-b0c0-d304bc10d5d2" providerId="ADAL" clId="{E6D12E1F-DF63-450C-A9ED-E72C5F6C045B}" dt="2025-10-28T10:58:14.057" v="100" actId="478"/>
          <ac:picMkLst>
            <pc:docMk/>
            <pc:sldMk cId="2674600329" sldId="877"/>
            <ac:picMk id="5" creationId="{09DBEA04-7277-A39A-8A52-2A71F1854E8E}"/>
          </ac:picMkLst>
        </pc:picChg>
        <pc:picChg chg="add mod">
          <ac:chgData name="Hazell, Danielle" userId="16322be0-50ef-46ff-b0c0-d304bc10d5d2" providerId="ADAL" clId="{E6D12E1F-DF63-450C-A9ED-E72C5F6C045B}" dt="2025-10-28T10:58:19.735" v="103" actId="1076"/>
          <ac:picMkLst>
            <pc:docMk/>
            <pc:sldMk cId="2674600329" sldId="877"/>
            <ac:picMk id="4098" creationId="{0C423C28-F5F3-33A0-2E5C-C963BEE1D40D}"/>
          </ac:picMkLst>
        </pc:picChg>
      </pc:sldChg>
      <pc:sldChg chg="addSp delSp modSp mod">
        <pc:chgData name="Hazell, Danielle" userId="16322be0-50ef-46ff-b0c0-d304bc10d5d2" providerId="ADAL" clId="{E6D12E1F-DF63-450C-A9ED-E72C5F6C045B}" dt="2025-10-28T10:58:38.358" v="107" actId="1076"/>
        <pc:sldMkLst>
          <pc:docMk/>
          <pc:sldMk cId="604454070" sldId="878"/>
        </pc:sldMkLst>
        <pc:picChg chg="add del mod">
          <ac:chgData name="Hazell, Danielle" userId="16322be0-50ef-46ff-b0c0-d304bc10d5d2" providerId="ADAL" clId="{E6D12E1F-DF63-450C-A9ED-E72C5F6C045B}" dt="2025-10-28T10:58:32.284" v="104" actId="478"/>
          <ac:picMkLst>
            <pc:docMk/>
            <pc:sldMk cId="604454070" sldId="878"/>
            <ac:picMk id="6" creationId="{B0457858-650A-CD4C-DE5B-7E845B59A679}"/>
          </ac:picMkLst>
        </pc:picChg>
        <pc:picChg chg="add mod">
          <ac:chgData name="Hazell, Danielle" userId="16322be0-50ef-46ff-b0c0-d304bc10d5d2" providerId="ADAL" clId="{E6D12E1F-DF63-450C-A9ED-E72C5F6C045B}" dt="2025-10-28T10:58:38.358" v="107" actId="1076"/>
          <ac:picMkLst>
            <pc:docMk/>
            <pc:sldMk cId="604454070" sldId="878"/>
            <ac:picMk id="5122" creationId="{0723635A-FCFF-5EF5-ED5A-0E11722895EC}"/>
          </ac:picMkLst>
        </pc:picChg>
      </pc:sldChg>
      <pc:sldChg chg="addSp delSp modSp mod">
        <pc:chgData name="Hazell, Danielle" userId="16322be0-50ef-46ff-b0c0-d304bc10d5d2" providerId="ADAL" clId="{E6D12E1F-DF63-450C-A9ED-E72C5F6C045B}" dt="2025-10-22T12:58:49.884" v="61" actId="1076"/>
        <pc:sldMkLst>
          <pc:docMk/>
          <pc:sldMk cId="1415102191" sldId="882"/>
        </pc:sldMkLst>
        <pc:picChg chg="add mod">
          <ac:chgData name="Hazell, Danielle" userId="16322be0-50ef-46ff-b0c0-d304bc10d5d2" providerId="ADAL" clId="{E6D12E1F-DF63-450C-A9ED-E72C5F6C045B}" dt="2025-10-22T12:58:49.884" v="61" actId="1076"/>
          <ac:picMkLst>
            <pc:docMk/>
            <pc:sldMk cId="1415102191" sldId="882"/>
            <ac:picMk id="6" creationId="{866F60AD-5221-78C8-0673-462734052575}"/>
          </ac:picMkLst>
        </pc:picChg>
      </pc:sldChg>
      <pc:sldChg chg="delSp modSp mod">
        <pc:chgData name="Hazell, Danielle" userId="16322be0-50ef-46ff-b0c0-d304bc10d5d2" providerId="ADAL" clId="{E6D12E1F-DF63-450C-A9ED-E72C5F6C045B}" dt="2025-10-22T12:55:18.103" v="51" actId="14100"/>
        <pc:sldMkLst>
          <pc:docMk/>
          <pc:sldMk cId="85889593" sldId="885"/>
        </pc:sldMkLst>
        <pc:spChg chg="mod">
          <ac:chgData name="Hazell, Danielle" userId="16322be0-50ef-46ff-b0c0-d304bc10d5d2" providerId="ADAL" clId="{E6D12E1F-DF63-450C-A9ED-E72C5F6C045B}" dt="2025-10-22T12:55:18.103" v="51" actId="14100"/>
          <ac:spMkLst>
            <pc:docMk/>
            <pc:sldMk cId="85889593" sldId="885"/>
            <ac:spMk id="4" creationId="{8AF3A0ED-7251-D607-41B4-7FE5F0F138DB}"/>
          </ac:spMkLst>
        </pc:spChg>
      </pc:sldChg>
      <pc:sldChg chg="addSp delSp modSp mod">
        <pc:chgData name="Hazell, Danielle" userId="16322be0-50ef-46ff-b0c0-d304bc10d5d2" providerId="ADAL" clId="{E6D12E1F-DF63-450C-A9ED-E72C5F6C045B}" dt="2025-10-28T11:00:16.517" v="119" actId="1076"/>
        <pc:sldMkLst>
          <pc:docMk/>
          <pc:sldMk cId="199017556" sldId="896"/>
        </pc:sldMkLst>
        <pc:picChg chg="add del mod">
          <ac:chgData name="Hazell, Danielle" userId="16322be0-50ef-46ff-b0c0-d304bc10d5d2" providerId="ADAL" clId="{E6D12E1F-DF63-450C-A9ED-E72C5F6C045B}" dt="2025-10-28T11:00:09.709" v="114" actId="478"/>
          <ac:picMkLst>
            <pc:docMk/>
            <pc:sldMk cId="199017556" sldId="896"/>
            <ac:picMk id="5" creationId="{063EE61F-AC40-88D3-1D9B-B0342DBE3DC1}"/>
          </ac:picMkLst>
        </pc:picChg>
        <pc:picChg chg="add mod">
          <ac:chgData name="Hazell, Danielle" userId="16322be0-50ef-46ff-b0c0-d304bc10d5d2" providerId="ADAL" clId="{E6D12E1F-DF63-450C-A9ED-E72C5F6C045B}" dt="2025-10-28T11:00:16.517" v="119" actId="1076"/>
          <ac:picMkLst>
            <pc:docMk/>
            <pc:sldMk cId="199017556" sldId="896"/>
            <ac:picMk id="7170" creationId="{E15E8ACA-AB2A-FF77-CF0D-16F221C59172}"/>
          </ac:picMkLst>
        </pc:picChg>
      </pc:sldChg>
      <pc:sldChg chg="addSp delSp modSp mod">
        <pc:chgData name="Hazell, Danielle" userId="16322be0-50ef-46ff-b0c0-d304bc10d5d2" providerId="ADAL" clId="{E6D12E1F-DF63-450C-A9ED-E72C5F6C045B}" dt="2025-10-28T10:57:45.502" v="95" actId="1076"/>
        <pc:sldMkLst>
          <pc:docMk/>
          <pc:sldMk cId="1715016519" sldId="910"/>
        </pc:sldMkLst>
        <pc:picChg chg="add del mod">
          <ac:chgData name="Hazell, Danielle" userId="16322be0-50ef-46ff-b0c0-d304bc10d5d2" providerId="ADAL" clId="{E6D12E1F-DF63-450C-A9ED-E72C5F6C045B}" dt="2025-10-28T10:57:28.981" v="86" actId="478"/>
          <ac:picMkLst>
            <pc:docMk/>
            <pc:sldMk cId="1715016519" sldId="910"/>
            <ac:picMk id="5" creationId="{F267CD1C-7E35-84F5-35CC-86AAEC1FBEC3}"/>
          </ac:picMkLst>
        </pc:picChg>
        <pc:picChg chg="add del mod">
          <ac:chgData name="Hazell, Danielle" userId="16322be0-50ef-46ff-b0c0-d304bc10d5d2" providerId="ADAL" clId="{E6D12E1F-DF63-450C-A9ED-E72C5F6C045B}" dt="2025-10-28T10:57:29.378" v="87" actId="478"/>
          <ac:picMkLst>
            <pc:docMk/>
            <pc:sldMk cId="1715016519" sldId="910"/>
            <ac:picMk id="9" creationId="{2FD73CDE-65E9-C1F5-1882-C9A7F73D39DE}"/>
          </ac:picMkLst>
        </pc:picChg>
        <pc:picChg chg="add mod">
          <ac:chgData name="Hazell, Danielle" userId="16322be0-50ef-46ff-b0c0-d304bc10d5d2" providerId="ADAL" clId="{E6D12E1F-DF63-450C-A9ED-E72C5F6C045B}" dt="2025-10-28T10:57:43.694" v="94" actId="1076"/>
          <ac:picMkLst>
            <pc:docMk/>
            <pc:sldMk cId="1715016519" sldId="910"/>
            <ac:picMk id="2050" creationId="{3036D6CD-1CD5-EF5A-AD74-3BDCE06F6453}"/>
          </ac:picMkLst>
        </pc:picChg>
        <pc:picChg chg="add mod">
          <ac:chgData name="Hazell, Danielle" userId="16322be0-50ef-46ff-b0c0-d304bc10d5d2" providerId="ADAL" clId="{E6D12E1F-DF63-450C-A9ED-E72C5F6C045B}" dt="2025-10-28T10:57:45.502" v="95" actId="1076"/>
          <ac:picMkLst>
            <pc:docMk/>
            <pc:sldMk cId="1715016519" sldId="910"/>
            <ac:picMk id="2051" creationId="{78F67B29-100D-3C3E-74D8-87D2A0D3CEF7}"/>
          </ac:picMkLst>
        </pc:picChg>
      </pc:sldChg>
      <pc:sldChg chg="addSp delSp modSp mod">
        <pc:chgData name="Hazell, Danielle" userId="16322be0-50ef-46ff-b0c0-d304bc10d5d2" providerId="ADAL" clId="{E6D12E1F-DF63-450C-A9ED-E72C5F6C045B}" dt="2025-10-28T10:58:00.311" v="99" actId="1076"/>
        <pc:sldMkLst>
          <pc:docMk/>
          <pc:sldMk cId="646430897" sldId="911"/>
        </pc:sldMkLst>
        <pc:picChg chg="add del mod">
          <ac:chgData name="Hazell, Danielle" userId="16322be0-50ef-46ff-b0c0-d304bc10d5d2" providerId="ADAL" clId="{E6D12E1F-DF63-450C-A9ED-E72C5F6C045B}" dt="2025-10-28T10:57:49.205" v="96" actId="478"/>
          <ac:picMkLst>
            <pc:docMk/>
            <pc:sldMk cId="646430897" sldId="911"/>
            <ac:picMk id="5" creationId="{2B107B3E-48BB-013D-60EB-7FF5718BC143}"/>
          </ac:picMkLst>
        </pc:picChg>
        <pc:picChg chg="add mod">
          <ac:chgData name="Hazell, Danielle" userId="16322be0-50ef-46ff-b0c0-d304bc10d5d2" providerId="ADAL" clId="{E6D12E1F-DF63-450C-A9ED-E72C5F6C045B}" dt="2025-10-28T10:58:00.311" v="99" actId="1076"/>
          <ac:picMkLst>
            <pc:docMk/>
            <pc:sldMk cId="646430897" sldId="911"/>
            <ac:picMk id="3074" creationId="{F2A9FA6B-FCEB-E5BA-E4E0-AB7A3E064482}"/>
          </ac:picMkLst>
        </pc:picChg>
      </pc:sldChg>
      <pc:sldChg chg="addSp delSp modSp mod">
        <pc:chgData name="Hazell, Danielle" userId="16322be0-50ef-46ff-b0c0-d304bc10d5d2" providerId="ADAL" clId="{E6D12E1F-DF63-450C-A9ED-E72C5F6C045B}" dt="2025-10-28T10:58:50.790" v="111" actId="1076"/>
        <pc:sldMkLst>
          <pc:docMk/>
          <pc:sldMk cId="288381160" sldId="912"/>
        </pc:sldMkLst>
        <pc:picChg chg="add del mod">
          <ac:chgData name="Hazell, Danielle" userId="16322be0-50ef-46ff-b0c0-d304bc10d5d2" providerId="ADAL" clId="{E6D12E1F-DF63-450C-A9ED-E72C5F6C045B}" dt="2025-10-28T10:58:46.283" v="108" actId="478"/>
          <ac:picMkLst>
            <pc:docMk/>
            <pc:sldMk cId="288381160" sldId="912"/>
            <ac:picMk id="5" creationId="{4745EE78-711E-76D5-949E-916C270DE6A0}"/>
          </ac:picMkLst>
        </pc:picChg>
        <pc:picChg chg="add mod">
          <ac:chgData name="Hazell, Danielle" userId="16322be0-50ef-46ff-b0c0-d304bc10d5d2" providerId="ADAL" clId="{E6D12E1F-DF63-450C-A9ED-E72C5F6C045B}" dt="2025-10-28T10:58:50.790" v="111" actId="1076"/>
          <ac:picMkLst>
            <pc:docMk/>
            <pc:sldMk cId="288381160" sldId="912"/>
            <ac:picMk id="6146" creationId="{EBEFADBF-98E4-1BF3-A6BE-42D6F45D4DEB}"/>
          </ac:picMkLst>
        </pc:picChg>
      </pc:sldChg>
      <pc:sldChg chg="delSp modSp mod">
        <pc:chgData name="Hazell, Danielle" userId="16322be0-50ef-46ff-b0c0-d304bc10d5d2" providerId="ADAL" clId="{E6D12E1F-DF63-450C-A9ED-E72C5F6C045B}" dt="2025-10-22T12:59:13.256" v="64" actId="14100"/>
        <pc:sldMkLst>
          <pc:docMk/>
          <pc:sldMk cId="606608226" sldId="915"/>
        </pc:sldMkLst>
        <pc:spChg chg="mod">
          <ac:chgData name="Hazell, Danielle" userId="16322be0-50ef-46ff-b0c0-d304bc10d5d2" providerId="ADAL" clId="{E6D12E1F-DF63-450C-A9ED-E72C5F6C045B}" dt="2025-10-22T12:59:13.256" v="64" actId="14100"/>
          <ac:spMkLst>
            <pc:docMk/>
            <pc:sldMk cId="606608226" sldId="915"/>
            <ac:spMk id="4" creationId="{52531938-3414-E07D-DA0E-7C0C5FAE21C6}"/>
          </ac:spMkLst>
        </pc:spChg>
      </pc:sldChg>
      <pc:sldChg chg="delSp modSp mod">
        <pc:chgData name="Hazell, Danielle" userId="16322be0-50ef-46ff-b0c0-d304bc10d5d2" providerId="ADAL" clId="{E6D12E1F-DF63-450C-A9ED-E72C5F6C045B}" dt="2025-10-28T10:59:52.272" v="113" actId="14100"/>
        <pc:sldMkLst>
          <pc:docMk/>
          <pc:sldMk cId="2290788623" sldId="920"/>
        </pc:sldMkLst>
        <pc:spChg chg="mod">
          <ac:chgData name="Hazell, Danielle" userId="16322be0-50ef-46ff-b0c0-d304bc10d5d2" providerId="ADAL" clId="{E6D12E1F-DF63-450C-A9ED-E72C5F6C045B}" dt="2025-10-28T10:59:52.272" v="113" actId="14100"/>
          <ac:spMkLst>
            <pc:docMk/>
            <pc:sldMk cId="2290788623" sldId="920"/>
            <ac:spMk id="4" creationId="{ABAF4B45-BA02-888E-C71D-A5ED182743E4}"/>
          </ac:spMkLst>
        </pc:spChg>
        <pc:picChg chg="del">
          <ac:chgData name="Hazell, Danielle" userId="16322be0-50ef-46ff-b0c0-d304bc10d5d2" providerId="ADAL" clId="{E6D12E1F-DF63-450C-A9ED-E72C5F6C045B}" dt="2025-10-28T10:59:49.387" v="112" actId="478"/>
          <ac:picMkLst>
            <pc:docMk/>
            <pc:sldMk cId="2290788623" sldId="920"/>
            <ac:picMk id="7" creationId="{7C65EF2A-094C-6B3D-E665-A313DE32EB23}"/>
          </ac:picMkLst>
        </pc:picChg>
      </pc:sldChg>
      <pc:sldChg chg="modSp mod">
        <pc:chgData name="Hazell, Danielle" userId="16322be0-50ef-46ff-b0c0-d304bc10d5d2" providerId="ADAL" clId="{E6D12E1F-DF63-450C-A9ED-E72C5F6C045B}" dt="2025-10-22T13:02:02.644" v="71" actId="207"/>
        <pc:sldMkLst>
          <pc:docMk/>
          <pc:sldMk cId="3616740861" sldId="924"/>
        </pc:sldMkLst>
        <pc:graphicFrameChg chg="modGraphic">
          <ac:chgData name="Hazell, Danielle" userId="16322be0-50ef-46ff-b0c0-d304bc10d5d2" providerId="ADAL" clId="{E6D12E1F-DF63-450C-A9ED-E72C5F6C045B}" dt="2025-10-22T13:02:02.644" v="71" actId="207"/>
          <ac:graphicFrameMkLst>
            <pc:docMk/>
            <pc:sldMk cId="3616740861" sldId="924"/>
            <ac:graphicFrameMk id="3" creationId="{702C984B-305E-3DAC-4DFB-B1513A062748}"/>
          </ac:graphicFrameMkLst>
        </pc:graphicFrameChg>
      </pc:sldChg>
      <pc:sldChg chg="modSp mod">
        <pc:chgData name="Hazell, Danielle" userId="16322be0-50ef-46ff-b0c0-d304bc10d5d2" providerId="ADAL" clId="{E6D12E1F-DF63-450C-A9ED-E72C5F6C045B}" dt="2025-10-22T13:01:56.260" v="68" actId="207"/>
        <pc:sldMkLst>
          <pc:docMk/>
          <pc:sldMk cId="1509410237" sldId="925"/>
        </pc:sldMkLst>
        <pc:graphicFrameChg chg="mod modGraphic">
          <ac:chgData name="Hazell, Danielle" userId="16322be0-50ef-46ff-b0c0-d304bc10d5d2" providerId="ADAL" clId="{E6D12E1F-DF63-450C-A9ED-E72C5F6C045B}" dt="2025-10-22T13:01:56.260" v="68" actId="207"/>
          <ac:graphicFrameMkLst>
            <pc:docMk/>
            <pc:sldMk cId="1509410237" sldId="925"/>
            <ac:graphicFrameMk id="3" creationId="{45E8CE1D-0BCA-5ABB-4DD8-4EB9E6CCD2C7}"/>
          </ac:graphicFrameMkLst>
        </pc:graphicFrameChg>
      </pc:sldChg>
      <pc:sldChg chg="modSp mod">
        <pc:chgData name="Hazell, Danielle" userId="16322be0-50ef-46ff-b0c0-d304bc10d5d2" providerId="ADAL" clId="{E6D12E1F-DF63-450C-A9ED-E72C5F6C045B}" dt="2025-10-22T13:02:08.729" v="73" actId="207"/>
        <pc:sldMkLst>
          <pc:docMk/>
          <pc:sldMk cId="691075643" sldId="926"/>
        </pc:sldMkLst>
        <pc:graphicFrameChg chg="modGraphic">
          <ac:chgData name="Hazell, Danielle" userId="16322be0-50ef-46ff-b0c0-d304bc10d5d2" providerId="ADAL" clId="{E6D12E1F-DF63-450C-A9ED-E72C5F6C045B}" dt="2025-10-22T13:02:08.729" v="73" actId="207"/>
          <ac:graphicFrameMkLst>
            <pc:docMk/>
            <pc:sldMk cId="691075643" sldId="926"/>
            <ac:graphicFrameMk id="3" creationId="{E8A446A2-476A-F2FC-6B44-6C3BDA312C57}"/>
          </ac:graphicFrameMkLst>
        </pc:graphicFrameChg>
      </pc:sldChg>
      <pc:sldMasterChg chg="addSp delSp modSp mod">
        <pc:chgData name="Hazell, Danielle" userId="16322be0-50ef-46ff-b0c0-d304bc10d5d2" providerId="ADAL" clId="{E6D12E1F-DF63-450C-A9ED-E72C5F6C045B}" dt="2025-10-21T08:15:53.807" v="7" actId="6013"/>
        <pc:sldMasterMkLst>
          <pc:docMk/>
          <pc:sldMasterMk cId="2966563060" sldId="2147483653"/>
        </pc:sldMasterMkLst>
        <pc:spChg chg="add mod">
          <ac:chgData name="Hazell, Danielle" userId="16322be0-50ef-46ff-b0c0-d304bc10d5d2" providerId="ADAL" clId="{E6D12E1F-DF63-450C-A9ED-E72C5F6C045B}" dt="2025-10-17T14:27:26.972" v="6" actId="1076"/>
          <ac:spMkLst>
            <pc:docMk/>
            <pc:sldMasterMk cId="2966563060" sldId="2147483653"/>
            <ac:spMk id="2" creationId="{4987E8D9-377B-AB1D-8A32-2882D85AB09F}"/>
          </ac:spMkLst>
        </pc:spChg>
        <pc:spChg chg="add mod">
          <ac:chgData name="Hazell, Danielle" userId="16322be0-50ef-46ff-b0c0-d304bc10d5d2" providerId="ADAL" clId="{E6D12E1F-DF63-450C-A9ED-E72C5F6C045B}" dt="2025-10-17T14:27:26.972" v="6" actId="1076"/>
          <ac:spMkLst>
            <pc:docMk/>
            <pc:sldMasterMk cId="2966563060" sldId="2147483653"/>
            <ac:spMk id="5" creationId="{12A05E16-C31E-E0B1-F9BA-6CA1198C9AE5}"/>
          </ac:spMkLst>
        </pc:spChg>
        <pc:picChg chg="add mod">
          <ac:chgData name="Hazell, Danielle" userId="16322be0-50ef-46ff-b0c0-d304bc10d5d2" providerId="ADAL" clId="{E6D12E1F-DF63-450C-A9ED-E72C5F6C045B}" dt="2025-10-17T14:27:26.972" v="6" actId="1076"/>
          <ac:picMkLst>
            <pc:docMk/>
            <pc:sldMasterMk cId="2966563060" sldId="2147483653"/>
            <ac:picMk id="4" creationId="{4D501824-D9B0-C525-F662-3787B202B144}"/>
          </ac:picMkLst>
        </pc:picChg>
        <pc:picChg chg="add mod">
          <ac:chgData name="Hazell, Danielle" userId="16322be0-50ef-46ff-b0c0-d304bc10d5d2" providerId="ADAL" clId="{E6D12E1F-DF63-450C-A9ED-E72C5F6C045B}" dt="2025-10-17T14:27:26.972" v="6" actId="1076"/>
          <ac:picMkLst>
            <pc:docMk/>
            <pc:sldMasterMk cId="2966563060" sldId="2147483653"/>
            <ac:picMk id="7" creationId="{9F3B6811-98F9-78F6-2493-AACB6F69F7B0}"/>
          </ac:picMkLst>
        </pc:picChg>
        <pc:picChg chg="add mod">
          <ac:chgData name="Hazell, Danielle" userId="16322be0-50ef-46ff-b0c0-d304bc10d5d2" providerId="ADAL" clId="{E6D12E1F-DF63-450C-A9ED-E72C5F6C045B}" dt="2025-10-17T14:27:26.972" v="6" actId="1076"/>
          <ac:picMkLst>
            <pc:docMk/>
            <pc:sldMasterMk cId="2966563060" sldId="2147483653"/>
            <ac:picMk id="13" creationId="{03A5C67B-1442-75DD-1FD1-C13DC74E6186}"/>
          </ac:picMkLst>
        </pc:picChg>
      </pc:sldMasterChg>
    </pc:docChg>
  </pc:docChgLst>
  <pc:docChgLst>
    <pc:chgData name="Andrasko, Rhiannon" userId="S::rhiannon.andrasko@wjec.co.uk::15be4c62-2de6-4343-a7f4-3c209826edd1" providerId="AD" clId="Web-{A817A61A-469E-44EF-3E93-A4A70CB33919}"/>
    <pc:docChg chg="mod modSld">
      <pc:chgData name="Andrasko, Rhiannon" userId="S::rhiannon.andrasko@wjec.co.uk::15be4c62-2de6-4343-a7f4-3c209826edd1" providerId="AD" clId="Web-{A817A61A-469E-44EF-3E93-A4A70CB33919}" dt="2025-10-23T15:56:52.828" v="13" actId="20577"/>
      <pc:docMkLst>
        <pc:docMk/>
      </pc:docMkLst>
      <pc:sldChg chg="modSp">
        <pc:chgData name="Andrasko, Rhiannon" userId="S::rhiannon.andrasko@wjec.co.uk::15be4c62-2de6-4343-a7f4-3c209826edd1" providerId="AD" clId="Web-{A817A61A-469E-44EF-3E93-A4A70CB33919}" dt="2025-10-23T15:18:06.274" v="1" actId="20577"/>
        <pc:sldMkLst>
          <pc:docMk/>
          <pc:sldMk cId="2821237845" sldId="859"/>
        </pc:sldMkLst>
        <pc:spChg chg="mod">
          <ac:chgData name="Andrasko, Rhiannon" userId="S::rhiannon.andrasko@wjec.co.uk::15be4c62-2de6-4343-a7f4-3c209826edd1" providerId="AD" clId="Web-{A817A61A-469E-44EF-3E93-A4A70CB33919}" dt="2025-10-23T15:18:06.274" v="1" actId="20577"/>
          <ac:spMkLst>
            <pc:docMk/>
            <pc:sldMk cId="2821237845" sldId="859"/>
            <ac:spMk id="4" creationId="{8AF3A0ED-7251-D607-41B4-7FE5F0F138DB}"/>
          </ac:spMkLst>
        </pc:spChg>
      </pc:sldChg>
      <pc:sldChg chg="modSp">
        <pc:chgData name="Andrasko, Rhiannon" userId="S::rhiannon.andrasko@wjec.co.uk::15be4c62-2de6-4343-a7f4-3c209826edd1" providerId="AD" clId="Web-{A817A61A-469E-44EF-3E93-A4A70CB33919}" dt="2025-10-23T15:30:42.414" v="5" actId="20577"/>
        <pc:sldMkLst>
          <pc:docMk/>
          <pc:sldMk cId="1513614836" sldId="874"/>
        </pc:sldMkLst>
        <pc:spChg chg="mod">
          <ac:chgData name="Andrasko, Rhiannon" userId="S::rhiannon.andrasko@wjec.co.uk::15be4c62-2de6-4343-a7f4-3c209826edd1" providerId="AD" clId="Web-{A817A61A-469E-44EF-3E93-A4A70CB33919}" dt="2025-10-23T15:30:42.414" v="5" actId="20577"/>
          <ac:spMkLst>
            <pc:docMk/>
            <pc:sldMk cId="1513614836" sldId="874"/>
            <ac:spMk id="4" creationId="{8AF3A0ED-7251-D607-41B4-7FE5F0F138DB}"/>
          </ac:spMkLst>
        </pc:spChg>
      </pc:sldChg>
      <pc:sldChg chg="modSp">
        <pc:chgData name="Andrasko, Rhiannon" userId="S::rhiannon.andrasko@wjec.co.uk::15be4c62-2de6-4343-a7f4-3c209826edd1" providerId="AD" clId="Web-{A817A61A-469E-44EF-3E93-A4A70CB33919}" dt="2025-10-23T15:37:57.851" v="7" actId="20577"/>
        <pc:sldMkLst>
          <pc:docMk/>
          <pc:sldMk cId="3304583106" sldId="886"/>
        </pc:sldMkLst>
        <pc:spChg chg="mod">
          <ac:chgData name="Andrasko, Rhiannon" userId="S::rhiannon.andrasko@wjec.co.uk::15be4c62-2de6-4343-a7f4-3c209826edd1" providerId="AD" clId="Web-{A817A61A-469E-44EF-3E93-A4A70CB33919}" dt="2025-10-23T15:37:57.851" v="7" actId="20577"/>
          <ac:spMkLst>
            <pc:docMk/>
            <pc:sldMk cId="3304583106" sldId="886"/>
            <ac:spMk id="4" creationId="{8AF3A0ED-7251-D607-41B4-7FE5F0F138DB}"/>
          </ac:spMkLst>
        </pc:spChg>
      </pc:sldChg>
      <pc:sldChg chg="modSp">
        <pc:chgData name="Andrasko, Rhiannon" userId="S::rhiannon.andrasko@wjec.co.uk::15be4c62-2de6-4343-a7f4-3c209826edd1" providerId="AD" clId="Web-{A817A61A-469E-44EF-3E93-A4A70CB33919}" dt="2025-10-23T15:46:23.810" v="9" actId="20577"/>
        <pc:sldMkLst>
          <pc:docMk/>
          <pc:sldMk cId="1858639235" sldId="893"/>
        </pc:sldMkLst>
        <pc:spChg chg="mod">
          <ac:chgData name="Andrasko, Rhiannon" userId="S::rhiannon.andrasko@wjec.co.uk::15be4c62-2de6-4343-a7f4-3c209826edd1" providerId="AD" clId="Web-{A817A61A-469E-44EF-3E93-A4A70CB33919}" dt="2025-10-23T15:46:23.810" v="9" actId="20577"/>
          <ac:spMkLst>
            <pc:docMk/>
            <pc:sldMk cId="1858639235" sldId="893"/>
            <ac:spMk id="4" creationId="{8AF3A0ED-7251-D607-41B4-7FE5F0F138DB}"/>
          </ac:spMkLst>
        </pc:spChg>
      </pc:sldChg>
      <pc:sldChg chg="modSp">
        <pc:chgData name="Andrasko, Rhiannon" userId="S::rhiannon.andrasko@wjec.co.uk::15be4c62-2de6-4343-a7f4-3c209826edd1" providerId="AD" clId="Web-{A817A61A-469E-44EF-3E93-A4A70CB33919}" dt="2025-10-23T15:56:52.828" v="13" actId="20577"/>
        <pc:sldMkLst>
          <pc:docMk/>
          <pc:sldMk cId="199017556" sldId="896"/>
        </pc:sldMkLst>
        <pc:spChg chg="mod">
          <ac:chgData name="Andrasko, Rhiannon" userId="S::rhiannon.andrasko@wjec.co.uk::15be4c62-2de6-4343-a7f4-3c209826edd1" providerId="AD" clId="Web-{A817A61A-469E-44EF-3E93-A4A70CB33919}" dt="2025-10-23T15:56:52.828" v="13" actId="20577"/>
          <ac:spMkLst>
            <pc:docMk/>
            <pc:sldMk cId="199017556" sldId="896"/>
            <ac:spMk id="4" creationId="{8AF3A0ED-7251-D607-41B4-7FE5F0F138DB}"/>
          </ac:spMkLst>
        </pc:spChg>
      </pc:sldChg>
      <pc:sldChg chg="modSp">
        <pc:chgData name="Andrasko, Rhiannon" userId="S::rhiannon.andrasko@wjec.co.uk::15be4c62-2de6-4343-a7f4-3c209826edd1" providerId="AD" clId="Web-{A817A61A-469E-44EF-3E93-A4A70CB33919}" dt="2025-10-23T15:22:20.107" v="3" actId="1076"/>
        <pc:sldMkLst>
          <pc:docMk/>
          <pc:sldMk cId="1596691898" sldId="903"/>
        </pc:sldMkLst>
        <pc:picChg chg="mod">
          <ac:chgData name="Andrasko, Rhiannon" userId="S::rhiannon.andrasko@wjec.co.uk::15be4c62-2de6-4343-a7f4-3c209826edd1" providerId="AD" clId="Web-{A817A61A-469E-44EF-3E93-A4A70CB33919}" dt="2025-10-23T15:22:20.107" v="3" actId="1076"/>
          <ac:picMkLst>
            <pc:docMk/>
            <pc:sldMk cId="1596691898" sldId="903"/>
            <ac:picMk id="5" creationId="{34F3FAC3-8F71-7071-5330-BB4B3D3D2B9F}"/>
          </ac:picMkLst>
        </pc:picChg>
      </pc:sldChg>
      <pc:sldChg chg="modSp">
        <pc:chgData name="Andrasko, Rhiannon" userId="S::rhiannon.andrasko@wjec.co.uk::15be4c62-2de6-4343-a7f4-3c209826edd1" providerId="AD" clId="Web-{A817A61A-469E-44EF-3E93-A4A70CB33919}" dt="2025-10-23T15:49:46.101" v="11" actId="20577"/>
        <pc:sldMkLst>
          <pc:docMk/>
          <pc:sldMk cId="773693202" sldId="918"/>
        </pc:sldMkLst>
        <pc:spChg chg="mod">
          <ac:chgData name="Andrasko, Rhiannon" userId="S::rhiannon.andrasko@wjec.co.uk::15be4c62-2de6-4343-a7f4-3c209826edd1" providerId="AD" clId="Web-{A817A61A-469E-44EF-3E93-A4A70CB33919}" dt="2025-10-23T15:49:46.101" v="11" actId="20577"/>
          <ac:spMkLst>
            <pc:docMk/>
            <pc:sldMk cId="773693202" sldId="918"/>
            <ac:spMk id="4" creationId="{19546AB5-48B9-D2B2-C9DD-86E92EBC45C4}"/>
          </ac:spMkLst>
        </pc:spChg>
      </pc:sldChg>
    </pc:docChg>
  </pc:docChgLst>
  <pc:docChgLst>
    <pc:chgData name="Bonita Searle-Barnes" userId="e782127f-826a-4a83-a372-afedaa2e0d4f" providerId="ADAL" clId="{FA3BD239-4B9A-4CBA-8CF5-F7BFBEA885D5}"/>
    <pc:docChg chg="custSel modSld modMainMaster">
      <pc:chgData name="Bonita Searle-Barnes" userId="e782127f-826a-4a83-a372-afedaa2e0d4f" providerId="ADAL" clId="{FA3BD239-4B9A-4CBA-8CF5-F7BFBEA885D5}" dt="2025-10-14T13:53:24.881" v="55" actId="114"/>
      <pc:docMkLst>
        <pc:docMk/>
      </pc:docMkLst>
      <pc:sldChg chg="modSp mod">
        <pc:chgData name="Bonita Searle-Barnes" userId="e782127f-826a-4a83-a372-afedaa2e0d4f" providerId="ADAL" clId="{FA3BD239-4B9A-4CBA-8CF5-F7BFBEA885D5}" dt="2025-10-14T10:26:42.383" v="38" actId="6549"/>
        <pc:sldMkLst>
          <pc:docMk/>
          <pc:sldMk cId="4139293381" sldId="462"/>
        </pc:sldMkLst>
        <pc:spChg chg="mod">
          <ac:chgData name="Bonita Searle-Barnes" userId="e782127f-826a-4a83-a372-afedaa2e0d4f" providerId="ADAL" clId="{FA3BD239-4B9A-4CBA-8CF5-F7BFBEA885D5}" dt="2025-10-14T10:26:42.383" v="38" actId="6549"/>
          <ac:spMkLst>
            <pc:docMk/>
            <pc:sldMk cId="4139293381" sldId="462"/>
            <ac:spMk id="3" creationId="{C071156A-2242-124B-AF49-34A979232ED8}"/>
          </ac:spMkLst>
        </pc:spChg>
      </pc:sldChg>
      <pc:sldChg chg="modSp mod">
        <pc:chgData name="Bonita Searle-Barnes" userId="e782127f-826a-4a83-a372-afedaa2e0d4f" providerId="ADAL" clId="{FA3BD239-4B9A-4CBA-8CF5-F7BFBEA885D5}" dt="2025-10-14T10:27:06.792" v="44" actId="20577"/>
        <pc:sldMkLst>
          <pc:docMk/>
          <pc:sldMk cId="3661908118" sldId="837"/>
        </pc:sldMkLst>
        <pc:spChg chg="mod">
          <ac:chgData name="Bonita Searle-Barnes" userId="e782127f-826a-4a83-a372-afedaa2e0d4f" providerId="ADAL" clId="{FA3BD239-4B9A-4CBA-8CF5-F7BFBEA885D5}" dt="2025-10-14T10:27:06.792" v="44" actId="20577"/>
          <ac:spMkLst>
            <pc:docMk/>
            <pc:sldMk cId="3661908118" sldId="837"/>
            <ac:spMk id="4" creationId="{BBFFC9DD-99F6-E5CA-5CF5-B1C6B4D6BBC1}"/>
          </ac:spMkLst>
        </pc:spChg>
      </pc:sldChg>
      <pc:sldChg chg="modSp mod">
        <pc:chgData name="Bonita Searle-Barnes" userId="e782127f-826a-4a83-a372-afedaa2e0d4f" providerId="ADAL" clId="{FA3BD239-4B9A-4CBA-8CF5-F7BFBEA885D5}" dt="2025-10-14T10:29:36.321" v="54" actId="113"/>
        <pc:sldMkLst>
          <pc:docMk/>
          <pc:sldMk cId="3014219946" sldId="838"/>
        </pc:sldMkLst>
        <pc:spChg chg="mod">
          <ac:chgData name="Bonita Searle-Barnes" userId="e782127f-826a-4a83-a372-afedaa2e0d4f" providerId="ADAL" clId="{FA3BD239-4B9A-4CBA-8CF5-F7BFBEA885D5}" dt="2025-10-14T10:29:36.321" v="54" actId="113"/>
          <ac:spMkLst>
            <pc:docMk/>
            <pc:sldMk cId="3014219946" sldId="838"/>
            <ac:spMk id="4" creationId="{93E98F04-331F-CCC4-AA81-C88F3473D389}"/>
          </ac:spMkLst>
        </pc:spChg>
      </pc:sldChg>
      <pc:sldChg chg="modSp mod">
        <pc:chgData name="Bonita Searle-Barnes" userId="e782127f-826a-4a83-a372-afedaa2e0d4f" providerId="ADAL" clId="{FA3BD239-4B9A-4CBA-8CF5-F7BFBEA885D5}" dt="2025-10-14T10:27:23.711" v="45" actId="5793"/>
        <pc:sldMkLst>
          <pc:docMk/>
          <pc:sldMk cId="1654841162" sldId="861"/>
        </pc:sldMkLst>
        <pc:spChg chg="mod">
          <ac:chgData name="Bonita Searle-Barnes" userId="e782127f-826a-4a83-a372-afedaa2e0d4f" providerId="ADAL" clId="{FA3BD239-4B9A-4CBA-8CF5-F7BFBEA885D5}" dt="2025-10-14T10:27:23.711" v="45" actId="5793"/>
          <ac:spMkLst>
            <pc:docMk/>
            <pc:sldMk cId="1654841162" sldId="861"/>
            <ac:spMk id="4" creationId="{8AF3A0ED-7251-D607-41B4-7FE5F0F138DB}"/>
          </ac:spMkLst>
        </pc:spChg>
      </pc:sldChg>
      <pc:sldChg chg="modSp mod">
        <pc:chgData name="Bonita Searle-Barnes" userId="e782127f-826a-4a83-a372-afedaa2e0d4f" providerId="ADAL" clId="{FA3BD239-4B9A-4CBA-8CF5-F7BFBEA885D5}" dt="2025-10-13T16:00:39.657" v="35" actId="20577"/>
        <pc:sldMkLst>
          <pc:docMk/>
          <pc:sldMk cId="635682987" sldId="869"/>
        </pc:sldMkLst>
        <pc:spChg chg="mod">
          <ac:chgData name="Bonita Searle-Barnes" userId="e782127f-826a-4a83-a372-afedaa2e0d4f" providerId="ADAL" clId="{FA3BD239-4B9A-4CBA-8CF5-F7BFBEA885D5}" dt="2025-10-13T16:00:39.657" v="35" actId="20577"/>
          <ac:spMkLst>
            <pc:docMk/>
            <pc:sldMk cId="635682987" sldId="869"/>
            <ac:spMk id="4" creationId="{8AF3A0ED-7251-D607-41B4-7FE5F0F138DB}"/>
          </ac:spMkLst>
        </pc:spChg>
      </pc:sldChg>
      <pc:sldChg chg="modSp mod">
        <pc:chgData name="Bonita Searle-Barnes" userId="e782127f-826a-4a83-a372-afedaa2e0d4f" providerId="ADAL" clId="{FA3BD239-4B9A-4CBA-8CF5-F7BFBEA885D5}" dt="2025-10-14T10:28:37.318" v="48" actId="313"/>
        <pc:sldMkLst>
          <pc:docMk/>
          <pc:sldMk cId="2861407381" sldId="890"/>
        </pc:sldMkLst>
        <pc:spChg chg="mod">
          <ac:chgData name="Bonita Searle-Barnes" userId="e782127f-826a-4a83-a372-afedaa2e0d4f" providerId="ADAL" clId="{FA3BD239-4B9A-4CBA-8CF5-F7BFBEA885D5}" dt="2025-10-14T10:28:37.318" v="48" actId="313"/>
          <ac:spMkLst>
            <pc:docMk/>
            <pc:sldMk cId="2861407381" sldId="890"/>
            <ac:spMk id="4" creationId="{8AF3A0ED-7251-D607-41B4-7FE5F0F138DB}"/>
          </ac:spMkLst>
        </pc:spChg>
      </pc:sldChg>
      <pc:sldChg chg="modSp mod">
        <pc:chgData name="Bonita Searle-Barnes" userId="e782127f-826a-4a83-a372-afedaa2e0d4f" providerId="ADAL" clId="{FA3BD239-4B9A-4CBA-8CF5-F7BFBEA885D5}" dt="2025-10-14T10:28:46.611" v="49" actId="20577"/>
        <pc:sldMkLst>
          <pc:docMk/>
          <pc:sldMk cId="3215006452" sldId="891"/>
        </pc:sldMkLst>
        <pc:spChg chg="mod">
          <ac:chgData name="Bonita Searle-Barnes" userId="e782127f-826a-4a83-a372-afedaa2e0d4f" providerId="ADAL" clId="{FA3BD239-4B9A-4CBA-8CF5-F7BFBEA885D5}" dt="2025-10-14T10:28:46.611" v="49" actId="20577"/>
          <ac:spMkLst>
            <pc:docMk/>
            <pc:sldMk cId="3215006452" sldId="891"/>
            <ac:spMk id="4" creationId="{8AF3A0ED-7251-D607-41B4-7FE5F0F138DB}"/>
          </ac:spMkLst>
        </pc:spChg>
      </pc:sldChg>
      <pc:sldMasterChg chg="modSp mod">
        <pc:chgData name="Bonita Searle-Barnes" userId="e782127f-826a-4a83-a372-afedaa2e0d4f" providerId="ADAL" clId="{FA3BD239-4B9A-4CBA-8CF5-F7BFBEA885D5}" dt="2025-10-14T13:53:24.881" v="55" actId="114"/>
        <pc:sldMasterMkLst>
          <pc:docMk/>
          <pc:sldMasterMk cId="2966563060" sldId="2147483653"/>
        </pc:sldMasterMkLst>
      </pc:sldMasterChg>
    </pc:docChg>
  </pc:docChgLst>
</pc:chgInfo>
</file>

<file path=ppt/comments/modernComment_366_60CBCE1.xml><?xml version="1.0" encoding="utf-8"?>
<p188:cmLst xmlns:a="http://schemas.openxmlformats.org/drawingml/2006/main" xmlns:r="http://schemas.openxmlformats.org/officeDocument/2006/relationships" xmlns:p188="http://schemas.microsoft.com/office/powerpoint/2018/8/main">
  <p188:cm id="{D6A7F0D8-AAD7-4718-80A6-8BC60C15C476}" authorId="{5BD82555-537F-E2F1-613C-D8E839C8829C}" status="resolved" created="2025-10-23T15:28:34.509" complete="100000">
    <pc:sldMkLst xmlns:pc="http://schemas.microsoft.com/office/powerpoint/2013/main/command">
      <pc:docMk/>
      <pc:sldMk cId="101498081" sldId="870"/>
    </pc:sldMkLst>
    <p188:txBody>
      <a:bodyPr/>
      <a:lstStyle/>
      <a:p>
        <a:r>
          <a:rPr lang="en-GB"/>
          <a:t>Asset is very low res compared to similar diagrams</a:t>
        </a:r>
      </a:p>
    </p188:txBody>
  </p188:cm>
</p188:cmLst>
</file>

<file path=ppt/comments/modernComment_387_5F2B95BA.xml><?xml version="1.0" encoding="utf-8"?>
<p188:cmLst xmlns:a="http://schemas.openxmlformats.org/drawingml/2006/main" xmlns:r="http://schemas.openxmlformats.org/officeDocument/2006/relationships" xmlns:p188="http://schemas.microsoft.com/office/powerpoint/2018/8/main">
  <p188:cm id="{7752F0AE-A755-4A64-AF0F-03868F02B5AD}" authorId="{5BD82555-537F-E2F1-613C-D8E839C8829C}" status="resolved" created="2025-10-23T15:22:07.419" complete="100000">
    <ac:deMkLst xmlns:ac="http://schemas.microsoft.com/office/drawing/2013/main/command">
      <pc:docMk xmlns:pc="http://schemas.microsoft.com/office/powerpoint/2013/main/command"/>
      <pc:sldMk xmlns:pc="http://schemas.microsoft.com/office/powerpoint/2013/main/command" cId="1596691898" sldId="903"/>
      <ac:picMk id="5" creationId="{34F3FAC3-8F71-7071-5330-BB4B3D3D2B9F}"/>
    </ac:deMkLst>
    <p188:pos x="7594713" y="1237724"/>
    <p188:txBody>
      <a:bodyPr/>
      <a:lstStyle/>
      <a:p>
        <a:r>
          <a:rPr lang="en-GB"/>
          <a:t>Top text overlapping slightly with the diagram. Also on the box to the left the 'K' in 'KWh' looks incorrect</a:t>
        </a:r>
      </a:p>
    </p188:txBody>
  </p188:cm>
</p188:cmLst>
</file>

<file path=ppt/comments/modernComment_389_D6D09EA3.xml><?xml version="1.0" encoding="utf-8"?>
<p188:cmLst xmlns:a="http://schemas.openxmlformats.org/drawingml/2006/main" xmlns:r="http://schemas.openxmlformats.org/officeDocument/2006/relationships" xmlns:p188="http://schemas.microsoft.com/office/powerpoint/2018/8/main">
  <p188:cm id="{FBD2CB08-D471-4ECC-BCA1-590B29F0DB96}" authorId="{5BD82555-537F-E2F1-613C-D8E839C8829C}" status="resolved" created="2025-10-23T15:23:51.124" complete="100000">
    <ac:deMkLst xmlns:ac="http://schemas.microsoft.com/office/drawing/2013/main/command">
      <pc:docMk xmlns:pc="http://schemas.microsoft.com/office/powerpoint/2013/main/command"/>
      <pc:sldMk xmlns:pc="http://schemas.microsoft.com/office/powerpoint/2013/main/command" cId="3603996323" sldId="905"/>
      <ac:picMk id="5" creationId="{ECF4A359-2B96-A857-976E-89CFCE579543}"/>
    </ac:deMkLst>
    <p188:pos x="7433868" y="1188774"/>
    <p188:txBody>
      <a:bodyPr/>
      <a:lstStyle/>
      <a:p>
        <a:r>
          <a:rPr lang="en-GB"/>
          <a:t>Same asset issue as earlier comment.</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ea typeface="ＭＳ Ｐゴシック" charset="-128"/>
                <a:cs typeface="ＭＳ Ｐゴシック" charset="-128"/>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2586ABBB-9C0A-1D47-83E6-10FD6948B0D3}" type="datetime1">
              <a:rPr lang="en-US"/>
              <a:pPr/>
              <a:t>10/28/2025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charset="0"/>
                <a:ea typeface="ＭＳ Ｐゴシック" charset="-128"/>
                <a:cs typeface="ＭＳ Ｐゴシック" charset="-128"/>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4BFAD621-1136-4040-A893-ED5AEC3FF12D}" type="slidenum">
              <a:rPr lang="en-US"/>
              <a:pPr/>
              <a:t>‹#›</a:t>
            </a:fld>
            <a:endParaRPr lang="en-US"/>
          </a:p>
        </p:txBody>
      </p:sp>
    </p:spTree>
    <p:extLst>
      <p:ext uri="{BB962C8B-B14F-4D97-AF65-F5344CB8AC3E}">
        <p14:creationId xmlns:p14="http://schemas.microsoft.com/office/powerpoint/2010/main" val="300745571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mn-ea"/>
                <a:cs typeface="+mn-cs"/>
              </a:defRPr>
            </a:lvl1pPr>
          </a:lstStyle>
          <a:p>
            <a:pPr>
              <a:defRPr/>
            </a:pPr>
            <a:endParaRPr lang="en-GB"/>
          </a:p>
        </p:txBody>
      </p:sp>
      <p:sp>
        <p:nvSpPr>
          <p:cNvPr id="4505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mn-ea"/>
                <a:cs typeface="+mn-cs"/>
              </a:defRPr>
            </a:lvl1pPr>
          </a:lstStyle>
          <a:p>
            <a:pPr>
              <a:defRPr/>
            </a:pPr>
            <a:endParaRPr lang="en-GB"/>
          </a:p>
        </p:txBody>
      </p:sp>
      <p:sp>
        <p:nvSpPr>
          <p:cNvPr id="19460" name="Rectangle 4"/>
          <p:cNvSpPr>
            <a:spLocks noGrp="1" noRot="1" noChangeAspect="1" noChangeArrowheads="1" noTextEdit="1"/>
          </p:cNvSpPr>
          <p:nvPr>
            <p:ph type="sldImg" idx="2"/>
          </p:nvPr>
        </p:nvSpPr>
        <p:spPr bwMode="auto">
          <a:xfrm>
            <a:off x="361950" y="685800"/>
            <a:ext cx="6134100" cy="3429000"/>
          </a:xfrm>
          <a:prstGeom prst="rect">
            <a:avLst/>
          </a:prstGeom>
          <a:noFill/>
          <a:ln w="9525">
            <a:solidFill>
              <a:srgbClr val="000000"/>
            </a:solidFill>
            <a:miter lim="800000"/>
            <a:headEnd/>
            <a:tailEnd/>
          </a:ln>
        </p:spPr>
      </p:sp>
      <p:sp>
        <p:nvSpPr>
          <p:cNvPr id="4506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506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mn-ea"/>
                <a:cs typeface="+mn-cs"/>
              </a:defRPr>
            </a:lvl1pPr>
          </a:lstStyle>
          <a:p>
            <a:pPr>
              <a:defRPr/>
            </a:pPr>
            <a:endParaRPr lang="en-GB"/>
          </a:p>
        </p:txBody>
      </p:sp>
      <p:sp>
        <p:nvSpPr>
          <p:cNvPr id="4506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1D847933-502B-D146-9428-3DDD196AD935}" type="slidenum">
              <a:rPr lang="en-GB"/>
              <a:pPr/>
              <a:t>‹#›</a:t>
            </a:fld>
            <a:endParaRPr lang="en-GB"/>
          </a:p>
        </p:txBody>
      </p:sp>
    </p:spTree>
    <p:extLst>
      <p:ext uri="{BB962C8B-B14F-4D97-AF65-F5344CB8AC3E}">
        <p14:creationId xmlns:p14="http://schemas.microsoft.com/office/powerpoint/2010/main" val="254321936"/>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8338" y="1019175"/>
            <a:ext cx="552132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FF5B3C-53B5-664F-A361-196110A59AE4}" type="slidenum">
              <a:rPr lang="en-US" smtClean="0"/>
              <a:t>1</a:t>
            </a:fld>
            <a:endParaRPr lang="en-US"/>
          </a:p>
        </p:txBody>
      </p:sp>
    </p:spTree>
    <p:extLst>
      <p:ext uri="{BB962C8B-B14F-4D97-AF65-F5344CB8AC3E}">
        <p14:creationId xmlns:p14="http://schemas.microsoft.com/office/powerpoint/2010/main" val="1736937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847933-502B-D146-9428-3DDD196AD935}" type="slidenum">
              <a:rPr lang="en-GB" smtClean="0"/>
              <a:pPr/>
              <a:t>2</a:t>
            </a:fld>
            <a:endParaRPr lang="en-GB"/>
          </a:p>
        </p:txBody>
      </p:sp>
    </p:spTree>
    <p:extLst>
      <p:ext uri="{BB962C8B-B14F-4D97-AF65-F5344CB8AC3E}">
        <p14:creationId xmlns:p14="http://schemas.microsoft.com/office/powerpoint/2010/main" val="1235101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847933-502B-D146-9428-3DDD196AD935}" type="slidenum">
              <a:rPr lang="en-GB" smtClean="0"/>
              <a:pPr/>
              <a:t>3</a:t>
            </a:fld>
            <a:endParaRPr lang="en-GB"/>
          </a:p>
        </p:txBody>
      </p:sp>
    </p:spTree>
    <p:extLst>
      <p:ext uri="{BB962C8B-B14F-4D97-AF65-F5344CB8AC3E}">
        <p14:creationId xmlns:p14="http://schemas.microsoft.com/office/powerpoint/2010/main" val="396205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worth noting that regs prohibit the use of RCD’s on a TN-C system which would exclude its use on modern installations.</a:t>
            </a:r>
          </a:p>
        </p:txBody>
      </p:sp>
      <p:sp>
        <p:nvSpPr>
          <p:cNvPr id="4" name="Slide Number Placeholder 3"/>
          <p:cNvSpPr>
            <a:spLocks noGrp="1"/>
          </p:cNvSpPr>
          <p:nvPr>
            <p:ph type="sldNum" sz="quarter" idx="5"/>
          </p:nvPr>
        </p:nvSpPr>
        <p:spPr/>
        <p:txBody>
          <a:bodyPr/>
          <a:lstStyle/>
          <a:p>
            <a:fld id="{1D847933-502B-D146-9428-3DDD196AD935}" type="slidenum">
              <a:rPr lang="en-GB" smtClean="0"/>
              <a:pPr/>
              <a:t>17</a:t>
            </a:fld>
            <a:endParaRPr lang="en-GB"/>
          </a:p>
        </p:txBody>
      </p:sp>
    </p:spTree>
    <p:extLst>
      <p:ext uri="{BB962C8B-B14F-4D97-AF65-F5344CB8AC3E}">
        <p14:creationId xmlns:p14="http://schemas.microsoft.com/office/powerpoint/2010/main" val="1030526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311.1</a:t>
            </a:r>
          </a:p>
          <a:p>
            <a:r>
              <a:rPr lang="en-US"/>
              <a:t>In determining the maximum demand of an installation, diversity may be taken into account</a:t>
            </a:r>
          </a:p>
        </p:txBody>
      </p:sp>
      <p:sp>
        <p:nvSpPr>
          <p:cNvPr id="4" name="Slide Number Placeholder 3"/>
          <p:cNvSpPr>
            <a:spLocks noGrp="1"/>
          </p:cNvSpPr>
          <p:nvPr>
            <p:ph type="sldNum" sz="quarter" idx="5"/>
          </p:nvPr>
        </p:nvSpPr>
        <p:spPr/>
        <p:txBody>
          <a:bodyPr/>
          <a:lstStyle/>
          <a:p>
            <a:fld id="{1D847933-502B-D146-9428-3DDD196AD935}" type="slidenum">
              <a:rPr lang="en-GB" smtClean="0"/>
              <a:pPr/>
              <a:t>38</a:t>
            </a:fld>
            <a:endParaRPr lang="en-GB"/>
          </a:p>
        </p:txBody>
      </p:sp>
    </p:spTree>
    <p:extLst>
      <p:ext uri="{BB962C8B-B14F-4D97-AF65-F5344CB8AC3E}">
        <p14:creationId xmlns:p14="http://schemas.microsoft.com/office/powerpoint/2010/main" val="3365210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847933-502B-D146-9428-3DDD196AD935}" type="slidenum">
              <a:rPr lang="en-GB" smtClean="0"/>
              <a:pPr/>
              <a:t>40</a:t>
            </a:fld>
            <a:endParaRPr lang="en-GB"/>
          </a:p>
        </p:txBody>
      </p:sp>
    </p:spTree>
    <p:extLst>
      <p:ext uri="{BB962C8B-B14F-4D97-AF65-F5344CB8AC3E}">
        <p14:creationId xmlns:p14="http://schemas.microsoft.com/office/powerpoint/2010/main" val="14090310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a:t>Point out this guide – can read through some of the other guidelines from </a:t>
            </a:r>
            <a:r>
              <a:rPr lang="en-US" b="1"/>
              <a:t>Table A2.</a:t>
            </a:r>
            <a:endParaRPr lang="en-GB"/>
          </a:p>
        </p:txBody>
      </p:sp>
      <p:sp>
        <p:nvSpPr>
          <p:cNvPr id="4" name="Slide Number Placeholder 3"/>
          <p:cNvSpPr>
            <a:spLocks noGrp="1"/>
          </p:cNvSpPr>
          <p:nvPr>
            <p:ph type="sldNum" sz="quarter" idx="5"/>
          </p:nvPr>
        </p:nvSpPr>
        <p:spPr/>
        <p:txBody>
          <a:bodyPr/>
          <a:lstStyle/>
          <a:p>
            <a:fld id="{1D847933-502B-D146-9428-3DDD196AD935}" type="slidenum">
              <a:rPr lang="en-GB" smtClean="0"/>
              <a:pPr/>
              <a:t>41</a:t>
            </a:fld>
            <a:endParaRPr lang="en-GB"/>
          </a:p>
        </p:txBody>
      </p:sp>
    </p:spTree>
    <p:extLst>
      <p:ext uri="{BB962C8B-B14F-4D97-AF65-F5344CB8AC3E}">
        <p14:creationId xmlns:p14="http://schemas.microsoft.com/office/powerpoint/2010/main" val="3853386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847933-502B-D146-9428-3DDD196AD935}" type="slidenum">
              <a:rPr lang="en-GB" smtClean="0"/>
              <a:pPr/>
              <a:t>67</a:t>
            </a:fld>
            <a:endParaRPr lang="en-GB"/>
          </a:p>
        </p:txBody>
      </p:sp>
    </p:spTree>
    <p:extLst>
      <p:ext uri="{BB962C8B-B14F-4D97-AF65-F5344CB8AC3E}">
        <p14:creationId xmlns:p14="http://schemas.microsoft.com/office/powerpoint/2010/main" val="35175379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8338" y="1019175"/>
            <a:ext cx="552132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FF5B3C-53B5-664F-A361-196110A59AE4}" type="slidenum">
              <a:rPr lang="en-US" smtClean="0"/>
              <a:t>68</a:t>
            </a:fld>
            <a:endParaRPr lang="en-US"/>
          </a:p>
        </p:txBody>
      </p:sp>
    </p:spTree>
    <p:extLst>
      <p:ext uri="{BB962C8B-B14F-4D97-AF65-F5344CB8AC3E}">
        <p14:creationId xmlns:p14="http://schemas.microsoft.com/office/powerpoint/2010/main" val="41381138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252000" y="990000"/>
            <a:ext cx="11628452" cy="584775"/>
          </a:xfrm>
          <a:noFill/>
        </p:spPr>
        <p:txBody>
          <a:bodyPr wrap="square">
            <a:spAutoFit/>
          </a:bodyPr>
          <a:lstStyle>
            <a:lvl1pPr>
              <a:defRPr lang="en-GB" dirty="0"/>
            </a:lvl1pPr>
          </a:lstStyle>
          <a:p>
            <a:pPr lvl="0"/>
            <a:r>
              <a:rPr lang="en-GB"/>
              <a:t>Add title here</a:t>
            </a:r>
          </a:p>
        </p:txBody>
      </p:sp>
      <p:sp>
        <p:nvSpPr>
          <p:cNvPr id="5" name="Content Placeholder 4"/>
          <p:cNvSpPr>
            <a:spLocks noGrp="1"/>
          </p:cNvSpPr>
          <p:nvPr>
            <p:ph sz="quarter" idx="10"/>
          </p:nvPr>
        </p:nvSpPr>
        <p:spPr>
          <a:xfrm>
            <a:off x="360000" y="1800000"/>
            <a:ext cx="9360212" cy="4140000"/>
          </a:xfrm>
        </p:spPr>
        <p:txBody>
          <a:bodyPr/>
          <a:lstStyle>
            <a:lvl1pPr>
              <a:lnSpc>
                <a:spcPct val="110000"/>
              </a:lnSpc>
              <a:spcBef>
                <a:spcPts val="0"/>
              </a:spcBef>
              <a:spcAft>
                <a:spcPts val="1200"/>
              </a:spcAft>
              <a:defRPr sz="2400"/>
            </a:lvl1pPr>
            <a:lvl2pPr>
              <a:buClr>
                <a:srgbClr val="FC4421"/>
              </a:buClr>
              <a:defRPr sz="2400"/>
            </a:lvl2pPr>
            <a:lvl3pPr>
              <a:defRPr sz="2400"/>
            </a:lvl3pPr>
            <a:lvl4pPr>
              <a:buClr>
                <a:srgbClr val="FC4421"/>
              </a:buClr>
              <a:defRPr sz="2400"/>
            </a:lvl4pPr>
            <a:lvl5pPr>
              <a:defRPr sz="2400"/>
            </a:lvl5pPr>
          </a:lstStyle>
          <a:p>
            <a:pPr lvl="0"/>
            <a:r>
              <a:rPr lang="en-GB"/>
              <a:t>Click to edit Master text styles</a:t>
            </a:r>
          </a:p>
        </p:txBody>
      </p:sp>
    </p:spTree>
    <p:extLst>
      <p:ext uri="{BB962C8B-B14F-4D97-AF65-F5344CB8AC3E}">
        <p14:creationId xmlns:p14="http://schemas.microsoft.com/office/powerpoint/2010/main" val="3624361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252000" y="990000"/>
            <a:ext cx="11628452" cy="584775"/>
          </a:xfrm>
          <a:noFill/>
        </p:spPr>
        <p:txBody>
          <a:bodyPr wrap="square">
            <a:spAutoFit/>
          </a:bodyPr>
          <a:lstStyle>
            <a:lvl1pPr>
              <a:defRPr lang="en-GB" dirty="0"/>
            </a:lvl1pPr>
          </a:lstStyle>
          <a:p>
            <a:pPr lvl="0"/>
            <a:r>
              <a:rPr lang="en-GB"/>
              <a:t>Add title here</a:t>
            </a:r>
          </a:p>
        </p:txBody>
      </p:sp>
      <p:sp>
        <p:nvSpPr>
          <p:cNvPr id="5" name="Content Placeholder 4"/>
          <p:cNvSpPr>
            <a:spLocks noGrp="1"/>
          </p:cNvSpPr>
          <p:nvPr>
            <p:ph sz="quarter" idx="10"/>
          </p:nvPr>
        </p:nvSpPr>
        <p:spPr>
          <a:xfrm>
            <a:off x="360000" y="1800000"/>
            <a:ext cx="7560000" cy="4140000"/>
          </a:xfrm>
        </p:spPr>
        <p:txBody>
          <a:bodyPr/>
          <a:lstStyle>
            <a:lvl1pPr>
              <a:lnSpc>
                <a:spcPct val="110000"/>
              </a:lnSpc>
              <a:spcBef>
                <a:spcPts val="0"/>
              </a:spcBef>
              <a:spcAft>
                <a:spcPts val="1200"/>
              </a:spcAft>
              <a:defRPr sz="2400"/>
            </a:lvl1pPr>
            <a:lvl2pPr>
              <a:buClr>
                <a:srgbClr val="FC4421"/>
              </a:buClr>
              <a:defRPr sz="2400"/>
            </a:lvl2pPr>
            <a:lvl3pPr>
              <a:defRPr sz="2400"/>
            </a:lvl3pPr>
            <a:lvl4pPr>
              <a:buClr>
                <a:srgbClr val="FC4421"/>
              </a:buClr>
              <a:defRPr sz="2400"/>
            </a:lvl4pPr>
            <a:lvl5pPr>
              <a:defRPr sz="2400"/>
            </a:lvl5pPr>
          </a:lstStyle>
          <a:p>
            <a:pPr lvl="0"/>
            <a:r>
              <a:rPr lang="en-GB"/>
              <a:t>Click to edit Master text styles</a:t>
            </a:r>
          </a:p>
        </p:txBody>
      </p:sp>
      <p:sp>
        <p:nvSpPr>
          <p:cNvPr id="4" name="Picture Placeholder 3">
            <a:extLst>
              <a:ext uri="{FF2B5EF4-FFF2-40B4-BE49-F238E27FC236}">
                <a16:creationId xmlns:a16="http://schemas.microsoft.com/office/drawing/2014/main" id="{75149BBC-E612-58D3-5504-2B010FA75EC7}"/>
              </a:ext>
            </a:extLst>
          </p:cNvPr>
          <p:cNvSpPr>
            <a:spLocks noGrp="1"/>
          </p:cNvSpPr>
          <p:nvPr>
            <p:ph type="pic" sz="quarter" idx="11"/>
          </p:nvPr>
        </p:nvSpPr>
        <p:spPr>
          <a:xfrm>
            <a:off x="8280052" y="1800000"/>
            <a:ext cx="3600798" cy="4139999"/>
          </a:xfrm>
        </p:spPr>
        <p:txBody>
          <a:bodyPr/>
          <a:lstStyle/>
          <a:p>
            <a:endParaRPr lang="en-GB"/>
          </a:p>
        </p:txBody>
      </p:sp>
    </p:spTree>
    <p:extLst>
      <p:ext uri="{BB962C8B-B14F-4D97-AF65-F5344CB8AC3E}">
        <p14:creationId xmlns:p14="http://schemas.microsoft.com/office/powerpoint/2010/main" val="893668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mage left and text">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252000" y="990000"/>
            <a:ext cx="11628452" cy="584775"/>
          </a:xfrm>
          <a:noFill/>
        </p:spPr>
        <p:txBody>
          <a:bodyPr wrap="square">
            <a:spAutoFit/>
          </a:bodyPr>
          <a:lstStyle>
            <a:lvl1pPr>
              <a:defRPr lang="en-GB" dirty="0"/>
            </a:lvl1pPr>
          </a:lstStyle>
          <a:p>
            <a:pPr lvl="0"/>
            <a:r>
              <a:rPr lang="en-GB"/>
              <a:t>Add title here</a:t>
            </a:r>
          </a:p>
        </p:txBody>
      </p:sp>
      <p:sp>
        <p:nvSpPr>
          <p:cNvPr id="5" name="Content Placeholder 4"/>
          <p:cNvSpPr>
            <a:spLocks noGrp="1"/>
          </p:cNvSpPr>
          <p:nvPr>
            <p:ph sz="quarter" idx="10"/>
          </p:nvPr>
        </p:nvSpPr>
        <p:spPr>
          <a:xfrm>
            <a:off x="4320000" y="1799999"/>
            <a:ext cx="7560000" cy="4140000"/>
          </a:xfrm>
        </p:spPr>
        <p:txBody>
          <a:bodyPr/>
          <a:lstStyle>
            <a:lvl1pPr>
              <a:lnSpc>
                <a:spcPct val="110000"/>
              </a:lnSpc>
              <a:spcBef>
                <a:spcPts val="0"/>
              </a:spcBef>
              <a:spcAft>
                <a:spcPts val="1200"/>
              </a:spcAft>
              <a:defRPr sz="2400"/>
            </a:lvl1pPr>
            <a:lvl2pPr>
              <a:buClr>
                <a:srgbClr val="FC4421"/>
              </a:buClr>
              <a:defRPr sz="2400"/>
            </a:lvl2pPr>
            <a:lvl3pPr>
              <a:defRPr sz="2400"/>
            </a:lvl3pPr>
            <a:lvl4pPr>
              <a:buClr>
                <a:srgbClr val="FC4421"/>
              </a:buClr>
              <a:defRPr sz="2400"/>
            </a:lvl4pPr>
            <a:lvl5pPr>
              <a:defRPr sz="2400"/>
            </a:lvl5pPr>
          </a:lstStyle>
          <a:p>
            <a:pPr lvl="0"/>
            <a:r>
              <a:rPr lang="en-GB"/>
              <a:t>Click to edit Master text styles</a:t>
            </a:r>
          </a:p>
        </p:txBody>
      </p:sp>
      <p:sp>
        <p:nvSpPr>
          <p:cNvPr id="4" name="Picture Placeholder 3">
            <a:extLst>
              <a:ext uri="{FF2B5EF4-FFF2-40B4-BE49-F238E27FC236}">
                <a16:creationId xmlns:a16="http://schemas.microsoft.com/office/drawing/2014/main" id="{75149BBC-E612-58D3-5504-2B010FA75EC7}"/>
              </a:ext>
            </a:extLst>
          </p:cNvPr>
          <p:cNvSpPr>
            <a:spLocks noGrp="1"/>
          </p:cNvSpPr>
          <p:nvPr>
            <p:ph type="pic" sz="quarter" idx="11"/>
          </p:nvPr>
        </p:nvSpPr>
        <p:spPr>
          <a:xfrm>
            <a:off x="360000" y="1800000"/>
            <a:ext cx="3600798" cy="4139999"/>
          </a:xfrm>
        </p:spPr>
        <p:txBody>
          <a:bodyPr/>
          <a:lstStyle/>
          <a:p>
            <a:endParaRPr lang="en-GB"/>
          </a:p>
        </p:txBody>
      </p:sp>
    </p:spTree>
    <p:extLst>
      <p:ext uri="{BB962C8B-B14F-4D97-AF65-F5344CB8AC3E}">
        <p14:creationId xmlns:p14="http://schemas.microsoft.com/office/powerpoint/2010/main" val="4089487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97DBAA5-A1A5-E447-B3A6-3E2DEB396A51}"/>
              </a:ext>
            </a:extLst>
          </p:cNvPr>
          <p:cNvSpPr>
            <a:spLocks noGrp="1"/>
          </p:cNvSpPr>
          <p:nvPr>
            <p:ph type="body" sz="quarter" idx="10"/>
          </p:nvPr>
        </p:nvSpPr>
        <p:spPr>
          <a:xfrm>
            <a:off x="359172" y="1260475"/>
            <a:ext cx="8640959" cy="4319588"/>
          </a:xfrm>
        </p:spPr>
        <p:txBody>
          <a:bodyPr/>
          <a:lstStyle>
            <a:lvl1pPr>
              <a:defRPr sz="2400"/>
            </a:lvl1pPr>
          </a:lstStyle>
          <a:p>
            <a:pPr lvl="0"/>
            <a:r>
              <a:rPr lang="en-GB"/>
              <a:t>Click to edit Master text styles</a:t>
            </a:r>
          </a:p>
        </p:txBody>
      </p:sp>
    </p:spTree>
    <p:extLst>
      <p:ext uri="{BB962C8B-B14F-4D97-AF65-F5344CB8AC3E}">
        <p14:creationId xmlns:p14="http://schemas.microsoft.com/office/powerpoint/2010/main" val="29610080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Text Box 10"/>
          <p:cNvSpPr txBox="1">
            <a:spLocks noChangeArrowheads="1"/>
          </p:cNvSpPr>
          <p:nvPr userDrawn="1"/>
        </p:nvSpPr>
        <p:spPr bwMode="white">
          <a:xfrm>
            <a:off x="0" y="456036"/>
            <a:ext cx="12239625" cy="152012"/>
          </a:xfrm>
          <a:prstGeom prst="rect">
            <a:avLst/>
          </a:prstGeom>
          <a:solidFill>
            <a:srgbClr val="D9D9D9">
              <a:alpha val="0"/>
            </a:srgbClr>
          </a:solidFill>
          <a:ln>
            <a:noFill/>
          </a:ln>
        </p:spPr>
        <p:txBody>
          <a:bodyPr wrap="none"/>
          <a:lstStyle>
            <a:lvl1pPr eaLnBrk="0" hangingPunct="0">
              <a:defRPr sz="2000">
                <a:solidFill>
                  <a:schemeClr val="tx1"/>
                </a:solidFill>
                <a:latin typeface="Arial" charset="0"/>
                <a:ea typeface="ＭＳ Ｐゴシック" charset="-128"/>
              </a:defRPr>
            </a:lvl1pPr>
            <a:lvl2pPr marL="742950" indent="-285750" eaLnBrk="0" hangingPunct="0">
              <a:defRPr sz="2000">
                <a:solidFill>
                  <a:schemeClr val="tx1"/>
                </a:solidFill>
                <a:latin typeface="Arial" charset="0"/>
                <a:ea typeface="ＭＳ Ｐゴシック" charset="-128"/>
              </a:defRPr>
            </a:lvl2pPr>
            <a:lvl3pPr marL="1143000" indent="-228600" eaLnBrk="0" hangingPunct="0">
              <a:defRPr sz="2000">
                <a:solidFill>
                  <a:schemeClr val="tx1"/>
                </a:solidFill>
                <a:latin typeface="Arial" charset="0"/>
                <a:ea typeface="ＭＳ Ｐゴシック" charset="-128"/>
              </a:defRPr>
            </a:lvl3pPr>
            <a:lvl4pPr marL="1600200" indent="-228600" eaLnBrk="0" hangingPunct="0">
              <a:defRPr sz="2000">
                <a:solidFill>
                  <a:schemeClr val="tx1"/>
                </a:solidFill>
                <a:latin typeface="Arial" charset="0"/>
                <a:ea typeface="ＭＳ Ｐゴシック" charset="-128"/>
              </a:defRPr>
            </a:lvl4pPr>
            <a:lvl5pPr marL="2057400" indent="-228600" eaLnBrk="0" hangingPunct="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defRPr/>
            </a:pPr>
            <a:r>
              <a:rPr lang="en-GB" sz="1807">
                <a:solidFill>
                  <a:srgbClr val="D9D9D9"/>
                </a:solidFill>
                <a:cs typeface="Arial" charset="0"/>
              </a:rPr>
              <a:t> </a:t>
            </a:r>
          </a:p>
        </p:txBody>
      </p:sp>
      <p:sp>
        <p:nvSpPr>
          <p:cNvPr id="1035" name="Title Placeholder 10"/>
          <p:cNvSpPr>
            <a:spLocks noGrp="1"/>
          </p:cNvSpPr>
          <p:nvPr>
            <p:ph type="title"/>
          </p:nvPr>
        </p:nvSpPr>
        <p:spPr bwMode="auto">
          <a:xfrm>
            <a:off x="252000" y="990000"/>
            <a:ext cx="11628000" cy="646331"/>
          </a:xfrm>
          <a:prstGeom prst="rect">
            <a:avLst/>
          </a:prstGeom>
          <a:noFill/>
        </p:spPr>
        <p:txBody>
          <a:bodyPr wrap="square" anchor="ctr" anchorCtr="0">
            <a:spAutoFit/>
          </a:bodyPr>
          <a:lstStyle/>
          <a:p>
            <a:pPr lvl="0"/>
            <a:r>
              <a:rPr lang="en-GB"/>
              <a:t>Click to edit Master title style</a:t>
            </a:r>
            <a:endParaRPr lang="en-US"/>
          </a:p>
        </p:txBody>
      </p:sp>
      <p:sp>
        <p:nvSpPr>
          <p:cNvPr id="1036" name="Text Placeholder 13"/>
          <p:cNvSpPr>
            <a:spLocks noGrp="1"/>
          </p:cNvSpPr>
          <p:nvPr>
            <p:ph type="body" idx="1"/>
          </p:nvPr>
        </p:nvSpPr>
        <p:spPr bwMode="auto">
          <a:xfrm>
            <a:off x="361406" y="1800000"/>
            <a:ext cx="11520000" cy="4140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Text Box 11"/>
          <p:cNvSpPr txBox="1">
            <a:spLocks noChangeArrowheads="1"/>
          </p:cNvSpPr>
          <p:nvPr userDrawn="1"/>
        </p:nvSpPr>
        <p:spPr bwMode="auto">
          <a:xfrm>
            <a:off x="360000" y="6389601"/>
            <a:ext cx="588541" cy="153888"/>
          </a:xfrm>
          <a:prstGeom prst="rect">
            <a:avLst/>
          </a:prstGeom>
          <a:noFill/>
          <a:ln w="9525">
            <a:noFill/>
            <a:miter lim="800000"/>
            <a:headEnd/>
            <a:tailEnd/>
          </a:ln>
        </p:spPr>
        <p:txBody>
          <a:bodyPr lIns="0" tIns="0" rIns="0" bIns="0" anchor="ctr">
            <a:prstTxWarp prst="textNoShape">
              <a:avLst/>
            </a:prstTxWarp>
            <a:spAutoFit/>
          </a:bodyPr>
          <a:lstStyle/>
          <a:p>
            <a:pPr algn="l">
              <a:spcBef>
                <a:spcPts val="602"/>
              </a:spcBef>
            </a:pPr>
            <a:fld id="{6152C911-7D81-1845-9D20-613E63F035EB}" type="slidenum">
              <a:rPr lang="en-US" sz="1000" baseline="0" smtClean="0">
                <a:latin typeface="+mn-lt"/>
                <a:ea typeface="Arial" pitchFamily="-105" charset="0"/>
                <a:cs typeface="Arial" pitchFamily="-105" charset="0"/>
              </a:rPr>
              <a:pPr algn="l">
                <a:spcBef>
                  <a:spcPts val="602"/>
                </a:spcBef>
              </a:pPr>
              <a:t>‹#›</a:t>
            </a:fld>
            <a:endParaRPr lang="en-US" sz="1000" baseline="0">
              <a:latin typeface="+mn-lt"/>
              <a:ea typeface="Arial" pitchFamily="-105" charset="0"/>
              <a:cs typeface="Arial" pitchFamily="-105" charset="0"/>
            </a:endParaRPr>
          </a:p>
        </p:txBody>
      </p:sp>
      <p:pic>
        <p:nvPicPr>
          <p:cNvPr id="11" name="Picture 10" descr="A purple and white logo&#10;&#10;AI-generated content may be incorrect.">
            <a:extLst>
              <a:ext uri="{FF2B5EF4-FFF2-40B4-BE49-F238E27FC236}">
                <a16:creationId xmlns:a16="http://schemas.microsoft.com/office/drawing/2014/main" id="{FDCAB167-3DB8-1DBB-F44F-644CAB60BD46}"/>
              </a:ext>
            </a:extLst>
          </p:cNvPr>
          <p:cNvPicPr>
            <a:picLocks noChangeAspect="1"/>
          </p:cNvPicPr>
          <p:nvPr userDrawn="1"/>
        </p:nvPicPr>
        <p:blipFill>
          <a:blip r:embed="rId6" cstate="print">
            <a:extLst>
              <a:ext uri="{28A0092B-C50C-407E-A947-70E740481C1C}">
                <a14:useLocalDpi xmlns:a14="http://schemas.microsoft.com/office/drawing/2010/main"/>
              </a:ext>
            </a:extLst>
          </a:blip>
          <a:srcRect/>
          <a:stretch>
            <a:fillRect/>
          </a:stretch>
        </p:blipFill>
        <p:spPr bwMode="auto">
          <a:xfrm>
            <a:off x="9360000" y="6228000"/>
            <a:ext cx="2520000" cy="456536"/>
          </a:xfrm>
          <a:prstGeom prst="rect">
            <a:avLst/>
          </a:prstGeom>
          <a:noFill/>
          <a:ln>
            <a:noFill/>
          </a:ln>
        </p:spPr>
      </p:pic>
      <p:cxnSp>
        <p:nvCxnSpPr>
          <p:cNvPr id="3" name="Straight Connector 2">
            <a:extLst>
              <a:ext uri="{FF2B5EF4-FFF2-40B4-BE49-F238E27FC236}">
                <a16:creationId xmlns:a16="http://schemas.microsoft.com/office/drawing/2014/main" id="{4F6FB0EF-50E1-BEA5-42FC-4B590EC0611E}"/>
              </a:ext>
            </a:extLst>
          </p:cNvPr>
          <p:cNvCxnSpPr/>
          <p:nvPr userDrawn="1"/>
        </p:nvCxnSpPr>
        <p:spPr>
          <a:xfrm>
            <a:off x="0" y="6084000"/>
            <a:ext cx="12240000" cy="0"/>
          </a:xfrm>
          <a:prstGeom prst="line">
            <a:avLst/>
          </a:prstGeom>
          <a:ln>
            <a:solidFill>
              <a:srgbClr val="000000"/>
            </a:solidFill>
          </a:ln>
        </p:spPr>
        <p:style>
          <a:lnRef idx="1">
            <a:schemeClr val="accent6"/>
          </a:lnRef>
          <a:fillRef idx="0">
            <a:schemeClr val="accent6"/>
          </a:fillRef>
          <a:effectRef idx="0">
            <a:schemeClr val="accent6"/>
          </a:effectRef>
          <a:fontRef idx="minor">
            <a:schemeClr val="tx1"/>
          </a:fontRef>
        </p:style>
      </p:cxnSp>
      <p:sp>
        <p:nvSpPr>
          <p:cNvPr id="2" name="Graphic 26">
            <a:extLst>
              <a:ext uri="{FF2B5EF4-FFF2-40B4-BE49-F238E27FC236}">
                <a16:creationId xmlns:a16="http://schemas.microsoft.com/office/drawing/2014/main" id="{4987E8D9-377B-AB1D-8A32-2882D85AB09F}"/>
              </a:ext>
            </a:extLst>
          </p:cNvPr>
          <p:cNvSpPr>
            <a:spLocks/>
          </p:cNvSpPr>
          <p:nvPr userDrawn="1"/>
        </p:nvSpPr>
        <p:spPr>
          <a:xfrm>
            <a:off x="-1" y="790331"/>
            <a:ext cx="12239626" cy="36000"/>
          </a:xfrm>
          <a:custGeom>
            <a:avLst/>
            <a:gdLst/>
            <a:ahLst/>
            <a:cxnLst/>
            <a:rect l="l" t="t" r="r" b="b"/>
            <a:pathLst>
              <a:path w="15119985" h="127000">
                <a:moveTo>
                  <a:pt x="0" y="0"/>
                </a:moveTo>
                <a:lnTo>
                  <a:pt x="0" y="127000"/>
                </a:lnTo>
                <a:lnTo>
                  <a:pt x="15119985" y="127000"/>
                </a:lnTo>
                <a:lnTo>
                  <a:pt x="15119985" y="0"/>
                </a:lnTo>
                <a:lnTo>
                  <a:pt x="0" y="0"/>
                </a:lnTo>
                <a:close/>
              </a:path>
            </a:pathLst>
          </a:custGeom>
          <a:solidFill>
            <a:schemeClr val="tx1"/>
          </a:solidFill>
        </p:spPr>
        <p:txBody>
          <a:bodyPr wrap="square" lIns="0" tIns="0" rIns="0" bIns="0" rtlCol="0">
            <a:prstTxWarp prst="textNoShape">
              <a:avLst/>
            </a:prstTxWarp>
            <a:noAutofit/>
          </a:bodyPr>
          <a:lstStyle>
            <a:defPPr>
              <a:defRPr lang="en-GB"/>
            </a:defPPr>
            <a:lvl1pPr algn="l" rtl="0" fontAlgn="base">
              <a:spcBef>
                <a:spcPct val="0"/>
              </a:spcBef>
              <a:spcAft>
                <a:spcPct val="0"/>
              </a:spcAft>
              <a:defRPr sz="2000" kern="1200">
                <a:solidFill>
                  <a:schemeClr val="tx1"/>
                </a:solidFill>
                <a:latin typeface="Arial" pitchFamily="-105" charset="0"/>
                <a:ea typeface="ＭＳ Ｐゴシック" pitchFamily="-105" charset="-128"/>
                <a:cs typeface="ＭＳ Ｐゴシック" pitchFamily="-105" charset="-128"/>
              </a:defRPr>
            </a:lvl1pPr>
            <a:lvl2pPr marL="457200" algn="l" rtl="0" fontAlgn="base">
              <a:spcBef>
                <a:spcPct val="0"/>
              </a:spcBef>
              <a:spcAft>
                <a:spcPct val="0"/>
              </a:spcAft>
              <a:defRPr sz="2000" kern="1200">
                <a:solidFill>
                  <a:schemeClr val="tx1"/>
                </a:solidFill>
                <a:latin typeface="Arial" pitchFamily="-105" charset="0"/>
                <a:ea typeface="ＭＳ Ｐゴシック" pitchFamily="-105" charset="-128"/>
                <a:cs typeface="ＭＳ Ｐゴシック" pitchFamily="-105" charset="-128"/>
              </a:defRPr>
            </a:lvl2pPr>
            <a:lvl3pPr marL="914400" algn="l" rtl="0" fontAlgn="base">
              <a:spcBef>
                <a:spcPct val="0"/>
              </a:spcBef>
              <a:spcAft>
                <a:spcPct val="0"/>
              </a:spcAft>
              <a:defRPr sz="2000" kern="1200">
                <a:solidFill>
                  <a:schemeClr val="tx1"/>
                </a:solidFill>
                <a:latin typeface="Arial" pitchFamily="-105" charset="0"/>
                <a:ea typeface="ＭＳ Ｐゴシック" pitchFamily="-105" charset="-128"/>
                <a:cs typeface="ＭＳ Ｐゴシック" pitchFamily="-105" charset="-128"/>
              </a:defRPr>
            </a:lvl3pPr>
            <a:lvl4pPr marL="1371600" algn="l" rtl="0" fontAlgn="base">
              <a:spcBef>
                <a:spcPct val="0"/>
              </a:spcBef>
              <a:spcAft>
                <a:spcPct val="0"/>
              </a:spcAft>
              <a:defRPr sz="2000" kern="1200">
                <a:solidFill>
                  <a:schemeClr val="tx1"/>
                </a:solidFill>
                <a:latin typeface="Arial" pitchFamily="-105" charset="0"/>
                <a:ea typeface="ＭＳ Ｐゴシック" pitchFamily="-105" charset="-128"/>
                <a:cs typeface="ＭＳ Ｐゴシック" pitchFamily="-105" charset="-128"/>
              </a:defRPr>
            </a:lvl4pPr>
            <a:lvl5pPr marL="1828800" algn="l" rtl="0" fontAlgn="base">
              <a:spcBef>
                <a:spcPct val="0"/>
              </a:spcBef>
              <a:spcAft>
                <a:spcPct val="0"/>
              </a:spcAft>
              <a:defRPr sz="2000" kern="1200">
                <a:solidFill>
                  <a:schemeClr val="tx1"/>
                </a:solidFill>
                <a:latin typeface="Arial" pitchFamily="-105" charset="0"/>
                <a:ea typeface="ＭＳ Ｐゴシック" pitchFamily="-105" charset="-128"/>
                <a:cs typeface="ＭＳ Ｐゴシック" pitchFamily="-105" charset="-128"/>
              </a:defRPr>
            </a:lvl5pPr>
            <a:lvl6pPr marL="2286000" algn="l" defTabSz="457200" rtl="0" eaLnBrk="1" latinLnBrk="0" hangingPunct="1">
              <a:defRPr sz="2000" kern="1200">
                <a:solidFill>
                  <a:schemeClr val="tx1"/>
                </a:solidFill>
                <a:latin typeface="Arial" pitchFamily="-105" charset="0"/>
                <a:ea typeface="ＭＳ Ｐゴシック" pitchFamily="-105" charset="-128"/>
                <a:cs typeface="ＭＳ Ｐゴシック" pitchFamily="-105" charset="-128"/>
              </a:defRPr>
            </a:lvl6pPr>
            <a:lvl7pPr marL="2743200" algn="l" defTabSz="457200" rtl="0" eaLnBrk="1" latinLnBrk="0" hangingPunct="1">
              <a:defRPr sz="2000" kern="1200">
                <a:solidFill>
                  <a:schemeClr val="tx1"/>
                </a:solidFill>
                <a:latin typeface="Arial" pitchFamily="-105" charset="0"/>
                <a:ea typeface="ＭＳ Ｐゴシック" pitchFamily="-105" charset="-128"/>
                <a:cs typeface="ＭＳ Ｐゴシック" pitchFamily="-105" charset="-128"/>
              </a:defRPr>
            </a:lvl7pPr>
            <a:lvl8pPr marL="3200400" algn="l" defTabSz="457200" rtl="0" eaLnBrk="1" latinLnBrk="0" hangingPunct="1">
              <a:defRPr sz="2000" kern="1200">
                <a:solidFill>
                  <a:schemeClr val="tx1"/>
                </a:solidFill>
                <a:latin typeface="Arial" pitchFamily="-105" charset="0"/>
                <a:ea typeface="ＭＳ Ｐゴシック" pitchFamily="-105" charset="-128"/>
                <a:cs typeface="ＭＳ Ｐゴシック" pitchFamily="-105" charset="-128"/>
              </a:defRPr>
            </a:lvl8pPr>
            <a:lvl9pPr marL="3657600" algn="l" defTabSz="457200" rtl="0" eaLnBrk="1" latinLnBrk="0" hangingPunct="1">
              <a:defRPr sz="2000" kern="1200">
                <a:solidFill>
                  <a:schemeClr val="tx1"/>
                </a:solidFill>
                <a:latin typeface="Arial" pitchFamily="-105" charset="0"/>
                <a:ea typeface="ＭＳ Ｐゴシック" pitchFamily="-105" charset="-128"/>
                <a:cs typeface="ＭＳ Ｐゴシック" pitchFamily="-105" charset="-128"/>
              </a:defRPr>
            </a:lvl9pPr>
          </a:lstStyle>
          <a:p>
            <a:endParaRPr lang="en-GB" sz="2008"/>
          </a:p>
        </p:txBody>
      </p:sp>
      <p:pic>
        <p:nvPicPr>
          <p:cNvPr id="4" name="Picture 3" descr="A red arrow pointing up&#10;&#10;AI-generated content may be incorrect.">
            <a:extLst>
              <a:ext uri="{FF2B5EF4-FFF2-40B4-BE49-F238E27FC236}">
                <a16:creationId xmlns:a16="http://schemas.microsoft.com/office/drawing/2014/main" id="{4D501824-D9B0-C525-F662-3787B202B144}"/>
              </a:ext>
            </a:extLst>
          </p:cNvPr>
          <p:cNvPicPr>
            <a:picLocks/>
          </p:cNvPicPr>
          <p:nvPr userDrawn="1"/>
        </p:nvPicPr>
        <p:blipFill>
          <a:blip r:embed="rId7" cstate="print">
            <a:extLst>
              <a:ext uri="{28A0092B-C50C-407E-A947-70E740481C1C}">
                <a14:useLocalDpi xmlns:a14="http://schemas.microsoft.com/office/drawing/2010/main"/>
              </a:ext>
            </a:extLst>
          </a:blip>
          <a:srcRect/>
          <a:stretch>
            <a:fillRect/>
          </a:stretch>
        </p:blipFill>
        <p:spPr bwMode="auto">
          <a:xfrm>
            <a:off x="232040" y="204919"/>
            <a:ext cx="591666" cy="437463"/>
          </a:xfrm>
          <a:prstGeom prst="rect">
            <a:avLst/>
          </a:prstGeom>
          <a:noFill/>
          <a:ln>
            <a:noFill/>
          </a:ln>
        </p:spPr>
      </p:pic>
      <p:sp>
        <p:nvSpPr>
          <p:cNvPr id="5" name="Text Box 2">
            <a:extLst>
              <a:ext uri="{FF2B5EF4-FFF2-40B4-BE49-F238E27FC236}">
                <a16:creationId xmlns:a16="http://schemas.microsoft.com/office/drawing/2014/main" id="{12A05E16-C31E-E0B1-F9BA-6CA1198C9AE5}"/>
              </a:ext>
            </a:extLst>
          </p:cNvPr>
          <p:cNvSpPr txBox="1">
            <a:spLocks noChangeArrowheads="1"/>
          </p:cNvSpPr>
          <p:nvPr userDrawn="1"/>
        </p:nvSpPr>
        <p:spPr bwMode="auto">
          <a:xfrm>
            <a:off x="3848978" y="101943"/>
            <a:ext cx="5827751" cy="589388"/>
          </a:xfrm>
          <a:prstGeom prst="rect">
            <a:avLst/>
          </a:prstGeom>
          <a:noFill/>
          <a:ln w="9525">
            <a:noFill/>
            <a:miter lim="800000"/>
            <a:headEnd/>
            <a:tailEnd/>
          </a:ln>
        </p:spPr>
        <p:txBody>
          <a:bodyPr rot="0" vert="horz" wrap="square" lIns="91797" tIns="45899" rIns="91797" bIns="45899" anchor="t" anchorCtr="0">
            <a:noAutofit/>
          </a:bodyPr>
          <a:lstStyle>
            <a:defPPr>
              <a:defRPr lang="en-GB"/>
            </a:defPPr>
            <a:lvl1pPr algn="l" rtl="0" fontAlgn="base">
              <a:spcBef>
                <a:spcPct val="0"/>
              </a:spcBef>
              <a:spcAft>
                <a:spcPct val="0"/>
              </a:spcAft>
              <a:defRPr sz="2000" kern="1200">
                <a:solidFill>
                  <a:schemeClr val="tx1"/>
                </a:solidFill>
                <a:latin typeface="Arial" pitchFamily="-105" charset="0"/>
                <a:ea typeface="ＭＳ Ｐゴシック" pitchFamily="-105" charset="-128"/>
                <a:cs typeface="ＭＳ Ｐゴシック" pitchFamily="-105" charset="-128"/>
              </a:defRPr>
            </a:lvl1pPr>
            <a:lvl2pPr marL="457200" algn="l" rtl="0" fontAlgn="base">
              <a:spcBef>
                <a:spcPct val="0"/>
              </a:spcBef>
              <a:spcAft>
                <a:spcPct val="0"/>
              </a:spcAft>
              <a:defRPr sz="2000" kern="1200">
                <a:solidFill>
                  <a:schemeClr val="tx1"/>
                </a:solidFill>
                <a:latin typeface="Arial" pitchFamily="-105" charset="0"/>
                <a:ea typeface="ＭＳ Ｐゴシック" pitchFamily="-105" charset="-128"/>
                <a:cs typeface="ＭＳ Ｐゴシック" pitchFamily="-105" charset="-128"/>
              </a:defRPr>
            </a:lvl2pPr>
            <a:lvl3pPr marL="914400" algn="l" rtl="0" fontAlgn="base">
              <a:spcBef>
                <a:spcPct val="0"/>
              </a:spcBef>
              <a:spcAft>
                <a:spcPct val="0"/>
              </a:spcAft>
              <a:defRPr sz="2000" kern="1200">
                <a:solidFill>
                  <a:schemeClr val="tx1"/>
                </a:solidFill>
                <a:latin typeface="Arial" pitchFamily="-105" charset="0"/>
                <a:ea typeface="ＭＳ Ｐゴシック" pitchFamily="-105" charset="-128"/>
                <a:cs typeface="ＭＳ Ｐゴシック" pitchFamily="-105" charset="-128"/>
              </a:defRPr>
            </a:lvl3pPr>
            <a:lvl4pPr marL="1371600" algn="l" rtl="0" fontAlgn="base">
              <a:spcBef>
                <a:spcPct val="0"/>
              </a:spcBef>
              <a:spcAft>
                <a:spcPct val="0"/>
              </a:spcAft>
              <a:defRPr sz="2000" kern="1200">
                <a:solidFill>
                  <a:schemeClr val="tx1"/>
                </a:solidFill>
                <a:latin typeface="Arial" pitchFamily="-105" charset="0"/>
                <a:ea typeface="ＭＳ Ｐゴシック" pitchFamily="-105" charset="-128"/>
                <a:cs typeface="ＭＳ Ｐゴシック" pitchFamily="-105" charset="-128"/>
              </a:defRPr>
            </a:lvl4pPr>
            <a:lvl5pPr marL="1828800" algn="l" rtl="0" fontAlgn="base">
              <a:spcBef>
                <a:spcPct val="0"/>
              </a:spcBef>
              <a:spcAft>
                <a:spcPct val="0"/>
              </a:spcAft>
              <a:defRPr sz="2000" kern="1200">
                <a:solidFill>
                  <a:schemeClr val="tx1"/>
                </a:solidFill>
                <a:latin typeface="Arial" pitchFamily="-105" charset="0"/>
                <a:ea typeface="ＭＳ Ｐゴシック" pitchFamily="-105" charset="-128"/>
                <a:cs typeface="ＭＳ Ｐゴシック" pitchFamily="-105" charset="-128"/>
              </a:defRPr>
            </a:lvl5pPr>
            <a:lvl6pPr marL="2286000" algn="l" defTabSz="457200" rtl="0" eaLnBrk="1" latinLnBrk="0" hangingPunct="1">
              <a:defRPr sz="2000" kern="1200">
                <a:solidFill>
                  <a:schemeClr val="tx1"/>
                </a:solidFill>
                <a:latin typeface="Arial" pitchFamily="-105" charset="0"/>
                <a:ea typeface="ＭＳ Ｐゴシック" pitchFamily="-105" charset="-128"/>
                <a:cs typeface="ＭＳ Ｐゴシック" pitchFamily="-105" charset="-128"/>
              </a:defRPr>
            </a:lvl6pPr>
            <a:lvl7pPr marL="2743200" algn="l" defTabSz="457200" rtl="0" eaLnBrk="1" latinLnBrk="0" hangingPunct="1">
              <a:defRPr sz="2000" kern="1200">
                <a:solidFill>
                  <a:schemeClr val="tx1"/>
                </a:solidFill>
                <a:latin typeface="Arial" pitchFamily="-105" charset="0"/>
                <a:ea typeface="ＭＳ Ｐゴシック" pitchFamily="-105" charset="-128"/>
                <a:cs typeface="ＭＳ Ｐゴシック" pitchFamily="-105" charset="-128"/>
              </a:defRPr>
            </a:lvl7pPr>
            <a:lvl8pPr marL="3200400" algn="l" defTabSz="457200" rtl="0" eaLnBrk="1" latinLnBrk="0" hangingPunct="1">
              <a:defRPr sz="2000" kern="1200">
                <a:solidFill>
                  <a:schemeClr val="tx1"/>
                </a:solidFill>
                <a:latin typeface="Arial" pitchFamily="-105" charset="0"/>
                <a:ea typeface="ＭＳ Ｐゴシック" pitchFamily="-105" charset="-128"/>
                <a:cs typeface="ＭＳ Ｐゴシック" pitchFamily="-105" charset="-128"/>
              </a:defRPr>
            </a:lvl8pPr>
            <a:lvl9pPr marL="3657600" algn="l" defTabSz="457200" rtl="0" eaLnBrk="1" latinLnBrk="0" hangingPunct="1">
              <a:defRPr sz="2000" kern="1200">
                <a:solidFill>
                  <a:schemeClr val="tx1"/>
                </a:solidFill>
                <a:latin typeface="Arial" pitchFamily="-105" charset="0"/>
                <a:ea typeface="ＭＳ Ｐゴシック" pitchFamily="-105" charset="-128"/>
                <a:cs typeface="ＭＳ Ｐゴシック" pitchFamily="-105" charset="-128"/>
              </a:defRPr>
            </a:lvl9pPr>
          </a:lstStyle>
          <a:p>
            <a:pPr marL="0" marR="0" lvl="0" indent="0" algn="l" defTabSz="914400" rtl="0" eaLnBrk="1" fontAlgn="base" latinLnBrk="0" hangingPunct="1">
              <a:lnSpc>
                <a:spcPts val="1305"/>
              </a:lnSpc>
              <a:spcBef>
                <a:spcPts val="402"/>
              </a:spcBef>
              <a:spcAft>
                <a:spcPts val="402"/>
              </a:spcAft>
              <a:buClrTx/>
              <a:buSzTx/>
              <a:buFontTx/>
              <a:buNone/>
              <a:tabLst/>
              <a:defRPr/>
            </a:pPr>
            <a:r>
              <a:rPr lang="en-GB" sz="1400" b="1" dirty="0">
                <a:solidFill>
                  <a:srgbClr val="170130"/>
                </a:solidFill>
                <a:latin typeface="Arial" panose="020B0604020202020204" pitchFamily="34" charset="0"/>
                <a:ea typeface="ＭＳ Ｐゴシック" panose="020B0600070205080204" pitchFamily="34" charset="-128"/>
                <a:cs typeface="Arial" panose="020B0604020202020204" pitchFamily="34" charset="0"/>
              </a:rPr>
              <a:t>T Level Technical Qualification in Building Services Engineering for Construction (Level 3)</a:t>
            </a:r>
          </a:p>
          <a:p>
            <a:pPr marL="0" marR="0" lvl="0" indent="0" algn="l" defTabSz="914400" rtl="0" eaLnBrk="1" fontAlgn="base" latinLnBrk="0" hangingPunct="1">
              <a:lnSpc>
                <a:spcPts val="1305"/>
              </a:lnSpc>
              <a:spcBef>
                <a:spcPts val="402"/>
              </a:spcBef>
              <a:spcAft>
                <a:spcPts val="402"/>
              </a:spcAft>
              <a:buClrTx/>
              <a:buSzTx/>
              <a:buFontTx/>
              <a:buNone/>
              <a:tabLst/>
              <a:defRPr/>
            </a:pPr>
            <a:r>
              <a:rPr lang="en-GB" sz="1400" b="1" i="0" dirty="0">
                <a:solidFill>
                  <a:srgbClr val="FC4421"/>
                </a:solidFill>
                <a:effectLst/>
                <a:latin typeface="Arial" panose="020B0604020202020204" pitchFamily="34" charset="0"/>
                <a:ea typeface="Cambria" panose="02040503050406030204" pitchFamily="18" charset="0"/>
                <a:cs typeface="Arial" panose="020B0604020202020204" pitchFamily="34" charset="0"/>
              </a:rPr>
              <a:t>Occupational Specialism: Electrotechnical Engineering </a:t>
            </a:r>
            <a:endParaRPr lang="en-GB" sz="1050" i="0" dirty="0">
              <a:effectLst/>
              <a:latin typeface="Arial" panose="020B0604020202020204" pitchFamily="34" charset="0"/>
              <a:ea typeface="Cambria" panose="02040503050406030204" pitchFamily="18" charset="0"/>
              <a:cs typeface="Times New Roman" panose="02020603050405020304" pitchFamily="18" charset="0"/>
            </a:endParaRPr>
          </a:p>
        </p:txBody>
      </p:sp>
      <p:pic>
        <p:nvPicPr>
          <p:cNvPr id="7" name="Picture 6" descr="A black and white logo&#10;&#10;AI-generated content may be incorrect.">
            <a:extLst>
              <a:ext uri="{FF2B5EF4-FFF2-40B4-BE49-F238E27FC236}">
                <a16:creationId xmlns:a16="http://schemas.microsoft.com/office/drawing/2014/main" id="{9F3B6811-98F9-78F6-2493-AACB6F69F7B0}"/>
              </a:ext>
            </a:extLst>
          </p:cNvPr>
          <p:cNvPicPr>
            <a:picLocks noChangeAspect="1"/>
          </p:cNvPicPr>
          <p:nvPr userDrawn="1"/>
        </p:nvPicPr>
        <p:blipFill>
          <a:blip r:embed="rId8" cstate="print">
            <a:extLst>
              <a:ext uri="{28A0092B-C50C-407E-A947-70E740481C1C}">
                <a14:useLocalDpi xmlns:a14="http://schemas.microsoft.com/office/drawing/2010/main"/>
              </a:ext>
            </a:extLst>
          </a:blip>
          <a:srcRect/>
          <a:stretch>
            <a:fillRect/>
          </a:stretch>
        </p:blipFill>
        <p:spPr bwMode="auto">
          <a:xfrm>
            <a:off x="9408361" y="191488"/>
            <a:ext cx="2563495" cy="498243"/>
          </a:xfrm>
          <a:prstGeom prst="rect">
            <a:avLst/>
          </a:prstGeom>
          <a:noFill/>
          <a:ln>
            <a:noFill/>
          </a:ln>
        </p:spPr>
      </p:pic>
      <p:pic>
        <p:nvPicPr>
          <p:cNvPr id="13" name="Picture 12" descr="A black background with a black square&#10;&#10;AI-generated content may be incorrect.">
            <a:extLst>
              <a:ext uri="{FF2B5EF4-FFF2-40B4-BE49-F238E27FC236}">
                <a16:creationId xmlns:a16="http://schemas.microsoft.com/office/drawing/2014/main" id="{03A5C67B-1442-75DD-1FD1-C13DC74E6186}"/>
              </a:ext>
            </a:extLst>
          </p:cNvPr>
          <p:cNvPicPr>
            <a:picLocks noChangeAspect="1"/>
          </p:cNvPicPr>
          <p:nvPr userDrawn="1"/>
        </p:nvPicPr>
        <p:blipFill>
          <a:blip r:embed="rId9"/>
          <a:stretch>
            <a:fillRect/>
          </a:stretch>
        </p:blipFill>
        <p:spPr>
          <a:xfrm>
            <a:off x="948534" y="211466"/>
            <a:ext cx="2685203" cy="440679"/>
          </a:xfrm>
          <a:prstGeom prst="rect">
            <a:avLst/>
          </a:prstGeom>
        </p:spPr>
      </p:pic>
    </p:spTree>
    <p:extLst>
      <p:ext uri="{BB962C8B-B14F-4D97-AF65-F5344CB8AC3E}">
        <p14:creationId xmlns:p14="http://schemas.microsoft.com/office/powerpoint/2010/main" val="2966563060"/>
      </p:ext>
    </p:extLst>
  </p:cSld>
  <p:clrMap bg1="lt1" tx1="dk1" bg2="lt2" tx2="dk2" accent1="accent1" accent2="accent2" accent3="accent3" accent4="accent4" accent5="accent5" accent6="accent6" hlink="hlink" folHlink="folHlink"/>
  <p:sldLayoutIdLst>
    <p:sldLayoutId id="2147483658" r:id="rId1"/>
    <p:sldLayoutId id="2147483654" r:id="rId2"/>
    <p:sldLayoutId id="2147483659" r:id="rId3"/>
    <p:sldLayoutId id="2147483657" r:id="rId4"/>
  </p:sldLayoutIdLst>
  <p:hf hdr="0" ftr="0" dt="0"/>
  <p:txStyles>
    <p:titleStyle>
      <a:lvl1pPr algn="l" rtl="0" eaLnBrk="1" fontAlgn="base" hangingPunct="1">
        <a:spcBef>
          <a:spcPct val="0"/>
        </a:spcBef>
        <a:spcAft>
          <a:spcPct val="0"/>
        </a:spcAft>
        <a:defRPr lang="en-US" sz="3600" b="1" kern="1200" baseline="0" dirty="0">
          <a:solidFill>
            <a:srgbClr val="FC4421"/>
          </a:solidFill>
          <a:latin typeface="+mj-lt"/>
          <a:ea typeface="ＭＳ Ｐゴシック" pitchFamily="-105" charset="-128"/>
          <a:cs typeface="Arial" panose="020B0604020202020204" pitchFamily="34" charset="0"/>
        </a:defRPr>
      </a:lvl1pPr>
      <a:lvl2pPr algn="l" rtl="0" eaLnBrk="1" fontAlgn="base" hangingPunct="1">
        <a:spcBef>
          <a:spcPct val="0"/>
        </a:spcBef>
        <a:spcAft>
          <a:spcPct val="0"/>
        </a:spcAft>
        <a:defRPr sz="2409" b="1">
          <a:solidFill>
            <a:srgbClr val="E30613"/>
          </a:solidFill>
          <a:latin typeface="Arial" charset="0"/>
          <a:ea typeface="ＭＳ Ｐゴシック" charset="-128"/>
          <a:cs typeface="ＭＳ Ｐゴシック" charset="-128"/>
        </a:defRPr>
      </a:lvl2pPr>
      <a:lvl3pPr algn="l" rtl="0" eaLnBrk="1" fontAlgn="base" hangingPunct="1">
        <a:spcBef>
          <a:spcPct val="0"/>
        </a:spcBef>
        <a:spcAft>
          <a:spcPct val="0"/>
        </a:spcAft>
        <a:defRPr sz="2409" b="1">
          <a:solidFill>
            <a:srgbClr val="E30613"/>
          </a:solidFill>
          <a:latin typeface="Arial" charset="0"/>
          <a:ea typeface="ＭＳ Ｐゴシック" charset="-128"/>
          <a:cs typeface="ＭＳ Ｐゴシック" charset="-128"/>
        </a:defRPr>
      </a:lvl3pPr>
      <a:lvl4pPr algn="l" rtl="0" eaLnBrk="1" fontAlgn="base" hangingPunct="1">
        <a:spcBef>
          <a:spcPct val="0"/>
        </a:spcBef>
        <a:spcAft>
          <a:spcPct val="0"/>
        </a:spcAft>
        <a:defRPr sz="2409" b="1">
          <a:solidFill>
            <a:srgbClr val="E30613"/>
          </a:solidFill>
          <a:latin typeface="Arial" charset="0"/>
          <a:ea typeface="ＭＳ Ｐゴシック" charset="-128"/>
          <a:cs typeface="ＭＳ Ｐゴシック" charset="-128"/>
        </a:defRPr>
      </a:lvl4pPr>
      <a:lvl5pPr algn="l" rtl="0" eaLnBrk="1" fontAlgn="base" hangingPunct="1">
        <a:spcBef>
          <a:spcPct val="0"/>
        </a:spcBef>
        <a:spcAft>
          <a:spcPct val="0"/>
        </a:spcAft>
        <a:defRPr sz="2409" b="1">
          <a:solidFill>
            <a:srgbClr val="E30613"/>
          </a:solidFill>
          <a:latin typeface="Arial" charset="0"/>
          <a:ea typeface="ＭＳ Ｐゴシック" charset="-128"/>
          <a:cs typeface="ＭＳ Ｐゴシック" charset="-128"/>
        </a:defRPr>
      </a:lvl5pPr>
      <a:lvl6pPr marL="458983" algn="ctr" rtl="0" eaLnBrk="1" fontAlgn="base" hangingPunct="1">
        <a:spcBef>
          <a:spcPct val="0"/>
        </a:spcBef>
        <a:spcAft>
          <a:spcPct val="0"/>
        </a:spcAft>
        <a:defRPr sz="4417">
          <a:solidFill>
            <a:srgbClr val="CC0000"/>
          </a:solidFill>
          <a:latin typeface="Arial" charset="0"/>
        </a:defRPr>
      </a:lvl6pPr>
      <a:lvl7pPr marL="917966" algn="ctr" rtl="0" eaLnBrk="1" fontAlgn="base" hangingPunct="1">
        <a:spcBef>
          <a:spcPct val="0"/>
        </a:spcBef>
        <a:spcAft>
          <a:spcPct val="0"/>
        </a:spcAft>
        <a:defRPr sz="4417">
          <a:solidFill>
            <a:srgbClr val="CC0000"/>
          </a:solidFill>
          <a:latin typeface="Arial" charset="0"/>
        </a:defRPr>
      </a:lvl7pPr>
      <a:lvl8pPr marL="1376949" algn="ctr" rtl="0" eaLnBrk="1" fontAlgn="base" hangingPunct="1">
        <a:spcBef>
          <a:spcPct val="0"/>
        </a:spcBef>
        <a:spcAft>
          <a:spcPct val="0"/>
        </a:spcAft>
        <a:defRPr sz="4417">
          <a:solidFill>
            <a:srgbClr val="CC0000"/>
          </a:solidFill>
          <a:latin typeface="Arial" charset="0"/>
        </a:defRPr>
      </a:lvl8pPr>
      <a:lvl9pPr marL="1835932" algn="ctr" rtl="0" eaLnBrk="1" fontAlgn="base" hangingPunct="1">
        <a:spcBef>
          <a:spcPct val="0"/>
        </a:spcBef>
        <a:spcAft>
          <a:spcPct val="0"/>
        </a:spcAft>
        <a:defRPr sz="4417">
          <a:solidFill>
            <a:srgbClr val="CC0000"/>
          </a:solidFill>
          <a:latin typeface="Arial" charset="0"/>
        </a:defRPr>
      </a:lvl9pPr>
    </p:titleStyle>
    <p:bodyStyle>
      <a:lvl1pPr marL="0" indent="0" algn="l" rtl="0" eaLnBrk="1" fontAlgn="base" hangingPunct="1">
        <a:lnSpc>
          <a:spcPts val="2409"/>
        </a:lnSpc>
        <a:spcBef>
          <a:spcPts val="1004"/>
        </a:spcBef>
        <a:spcAft>
          <a:spcPts val="1004"/>
        </a:spcAft>
        <a:defRPr lang="en-GB" sz="2000" dirty="0">
          <a:solidFill>
            <a:schemeClr val="tx1"/>
          </a:solidFill>
          <a:latin typeface="+mn-lt"/>
          <a:ea typeface="ＭＳ Ｐゴシック" charset="-128"/>
          <a:cs typeface="ＭＳ Ｐゴシック" charset="-128"/>
        </a:defRPr>
      </a:lvl1pPr>
      <a:lvl2pPr marL="216742" indent="-216742" algn="l" rtl="0" eaLnBrk="1" fontAlgn="base" hangingPunct="1">
        <a:lnSpc>
          <a:spcPts val="2409"/>
        </a:lnSpc>
        <a:spcBef>
          <a:spcPts val="502"/>
        </a:spcBef>
        <a:spcAft>
          <a:spcPts val="502"/>
        </a:spcAft>
        <a:buClr>
          <a:srgbClr val="FC4421"/>
        </a:buClr>
        <a:buFont typeface="Arial" pitchFamily="-105" charset="0"/>
        <a:buChar char="•"/>
        <a:defRPr lang="en-GB" sz="2000" dirty="0">
          <a:solidFill>
            <a:schemeClr val="tx1"/>
          </a:solidFill>
          <a:latin typeface="+mn-lt"/>
          <a:ea typeface="ＭＳ Ｐゴシック" charset="-128"/>
          <a:cs typeface="+mn-cs"/>
        </a:defRPr>
      </a:lvl2pPr>
      <a:lvl3pPr marL="0" indent="0" algn="l" rtl="0" eaLnBrk="1" fontAlgn="base" hangingPunct="1">
        <a:lnSpc>
          <a:spcPts val="2008"/>
        </a:lnSpc>
        <a:spcBef>
          <a:spcPts val="502"/>
        </a:spcBef>
        <a:spcAft>
          <a:spcPts val="502"/>
        </a:spcAft>
        <a:buFont typeface="Lucida Grande" pitchFamily="-105" charset="0"/>
        <a:defRPr lang="en-GB" sz="1606" dirty="0">
          <a:solidFill>
            <a:schemeClr val="tx1"/>
          </a:solidFill>
          <a:latin typeface="+mn-lt"/>
          <a:ea typeface="ＭＳ Ｐゴシック" charset="-128"/>
          <a:cs typeface="+mn-cs"/>
        </a:defRPr>
      </a:lvl3pPr>
      <a:lvl4pPr marL="216742" indent="-216742" algn="l" rtl="0" eaLnBrk="1" fontAlgn="base" hangingPunct="1">
        <a:lnSpc>
          <a:spcPts val="2008"/>
        </a:lnSpc>
        <a:spcBef>
          <a:spcPts val="502"/>
        </a:spcBef>
        <a:spcAft>
          <a:spcPts val="502"/>
        </a:spcAft>
        <a:buClr>
          <a:srgbClr val="FC4421"/>
        </a:buClr>
        <a:buFont typeface="Arial" pitchFamily="-105" charset="0"/>
        <a:buChar char="•"/>
        <a:defRPr lang="en-GB" sz="1606" dirty="0">
          <a:solidFill>
            <a:schemeClr val="tx1"/>
          </a:solidFill>
          <a:latin typeface="+mn-lt"/>
          <a:ea typeface="ＭＳ Ｐゴシック" charset="-128"/>
          <a:cs typeface="ＭＳ Ｐゴシック" charset="-128"/>
        </a:defRPr>
      </a:lvl4pPr>
      <a:lvl5pPr marL="433484" indent="-216742" algn="l" rtl="0" eaLnBrk="1" fontAlgn="base" hangingPunct="1">
        <a:lnSpc>
          <a:spcPts val="2008"/>
        </a:lnSpc>
        <a:spcBef>
          <a:spcPct val="0"/>
        </a:spcBef>
        <a:spcAft>
          <a:spcPts val="502"/>
        </a:spcAft>
        <a:buFont typeface="Arial" pitchFamily="-105" charset="0"/>
        <a:buChar char="–"/>
        <a:defRPr lang="en-US" sz="1606" dirty="0">
          <a:solidFill>
            <a:schemeClr val="tx1"/>
          </a:solidFill>
          <a:latin typeface="+mn-lt"/>
          <a:ea typeface="ＭＳ Ｐゴシック" charset="-128"/>
          <a:cs typeface="ＭＳ Ｐゴシック" charset="-128"/>
        </a:defRPr>
      </a:lvl5pPr>
      <a:lvl6pPr marL="458983" indent="-458983" algn="l" defTabSz="917966" rtl="0" eaLnBrk="1" fontAlgn="base" hangingPunct="1">
        <a:spcBef>
          <a:spcPct val="20000"/>
        </a:spcBef>
        <a:spcAft>
          <a:spcPct val="0"/>
        </a:spcAft>
        <a:buChar char="»"/>
        <a:defRPr lang="en-GB" sz="1606" kern="0" baseline="0" dirty="0" smtClean="0">
          <a:solidFill>
            <a:schemeClr val="tx1"/>
          </a:solidFill>
          <a:latin typeface="+mn-lt"/>
          <a:ea typeface="ＭＳ Ｐゴシック" charset="-128"/>
          <a:cs typeface="ＭＳ Ｐゴシック" charset="-128"/>
        </a:defRPr>
      </a:lvl6pPr>
      <a:lvl7pPr marL="2983390" indent="-229492" algn="l" defTabSz="917966" rtl="0" eaLnBrk="1" fontAlgn="base" hangingPunct="1">
        <a:spcBef>
          <a:spcPct val="20000"/>
        </a:spcBef>
        <a:spcAft>
          <a:spcPct val="0"/>
        </a:spcAft>
        <a:buClr>
          <a:srgbClr val="E30613"/>
        </a:buClr>
        <a:buChar char="»"/>
        <a:defRPr lang="en-GB" sz="1606" kern="0" baseline="0" dirty="0" smtClean="0">
          <a:solidFill>
            <a:schemeClr val="tx1"/>
          </a:solidFill>
          <a:latin typeface="+mn-lt"/>
          <a:ea typeface="ＭＳ Ｐゴシック" charset="-128"/>
          <a:cs typeface="ＭＳ Ｐゴシック" charset="-128"/>
        </a:defRPr>
      </a:lvl7pPr>
      <a:lvl8pPr marL="3442373" indent="-229492" algn="l" defTabSz="917966" rtl="0" eaLnBrk="1" fontAlgn="base" hangingPunct="1">
        <a:spcBef>
          <a:spcPct val="20000"/>
        </a:spcBef>
        <a:spcAft>
          <a:spcPct val="0"/>
        </a:spcAft>
        <a:buChar char="»"/>
        <a:defRPr lang="en-GB" sz="1606" kern="0" dirty="0" smtClean="0">
          <a:solidFill>
            <a:schemeClr val="tx1"/>
          </a:solidFill>
          <a:latin typeface="+mn-lt"/>
          <a:ea typeface="ＭＳ Ｐゴシック" charset="-128"/>
          <a:cs typeface="ＭＳ Ｐゴシック" charset="-128"/>
        </a:defRPr>
      </a:lvl8pPr>
      <a:lvl9pPr marL="3901356" indent="-229492" algn="l" defTabSz="917966" rtl="0" eaLnBrk="1" fontAlgn="base" hangingPunct="1">
        <a:spcBef>
          <a:spcPct val="20000"/>
        </a:spcBef>
        <a:spcAft>
          <a:spcPct val="0"/>
        </a:spcAft>
        <a:buChar char="»"/>
        <a:defRPr lang="en-GB" sz="1004" kern="0" baseline="0" dirty="0" smtClean="0">
          <a:solidFill>
            <a:schemeClr val="tx1"/>
          </a:solidFill>
          <a:latin typeface="+mn-lt"/>
          <a:ea typeface="ＭＳ Ｐゴシック" charset="-128"/>
          <a:cs typeface="ＭＳ Ｐゴシック" charset="-128"/>
        </a:defRPr>
      </a:lvl9pPr>
    </p:bodyStyle>
    <p:otherStyle>
      <a:defPPr>
        <a:defRPr lang="en-US"/>
      </a:defPPr>
      <a:lvl1pPr marL="0" algn="l" defTabSz="458983" rtl="0" eaLnBrk="1" latinLnBrk="0" hangingPunct="1">
        <a:defRPr sz="1807" kern="1200">
          <a:solidFill>
            <a:schemeClr val="tx1"/>
          </a:solidFill>
          <a:latin typeface="+mn-lt"/>
          <a:ea typeface="+mn-ea"/>
          <a:cs typeface="+mn-cs"/>
        </a:defRPr>
      </a:lvl1pPr>
      <a:lvl2pPr marL="458983" algn="l" defTabSz="458983" rtl="0" eaLnBrk="1" latinLnBrk="0" hangingPunct="1">
        <a:defRPr sz="1807" kern="1200">
          <a:solidFill>
            <a:schemeClr val="tx1"/>
          </a:solidFill>
          <a:latin typeface="+mn-lt"/>
          <a:ea typeface="+mn-ea"/>
          <a:cs typeface="+mn-cs"/>
        </a:defRPr>
      </a:lvl2pPr>
      <a:lvl3pPr marL="917966" algn="l" defTabSz="458983" rtl="0" eaLnBrk="1" latinLnBrk="0" hangingPunct="1">
        <a:defRPr sz="1807" kern="1200">
          <a:solidFill>
            <a:schemeClr val="tx1"/>
          </a:solidFill>
          <a:latin typeface="+mn-lt"/>
          <a:ea typeface="+mn-ea"/>
          <a:cs typeface="+mn-cs"/>
        </a:defRPr>
      </a:lvl3pPr>
      <a:lvl4pPr marL="1376949" algn="l" defTabSz="458983" rtl="0" eaLnBrk="1" latinLnBrk="0" hangingPunct="1">
        <a:defRPr sz="1807" kern="1200">
          <a:solidFill>
            <a:schemeClr val="tx1"/>
          </a:solidFill>
          <a:latin typeface="+mn-lt"/>
          <a:ea typeface="+mn-ea"/>
          <a:cs typeface="+mn-cs"/>
        </a:defRPr>
      </a:lvl4pPr>
      <a:lvl5pPr marL="1835932" algn="l" defTabSz="458983" rtl="0" eaLnBrk="1" latinLnBrk="0" hangingPunct="1">
        <a:defRPr sz="1807" kern="1200">
          <a:solidFill>
            <a:schemeClr val="tx1"/>
          </a:solidFill>
          <a:latin typeface="+mn-lt"/>
          <a:ea typeface="+mn-ea"/>
          <a:cs typeface="+mn-cs"/>
        </a:defRPr>
      </a:lvl5pPr>
      <a:lvl6pPr marL="2294915" algn="l" defTabSz="458983" rtl="0" eaLnBrk="1" latinLnBrk="0" hangingPunct="1">
        <a:defRPr sz="1807" kern="1200">
          <a:solidFill>
            <a:schemeClr val="tx1"/>
          </a:solidFill>
          <a:latin typeface="+mn-lt"/>
          <a:ea typeface="+mn-ea"/>
          <a:cs typeface="+mn-cs"/>
        </a:defRPr>
      </a:lvl6pPr>
      <a:lvl7pPr marL="2753898" algn="l" defTabSz="458983" rtl="0" eaLnBrk="1" latinLnBrk="0" hangingPunct="1">
        <a:defRPr sz="1807" kern="1200">
          <a:solidFill>
            <a:schemeClr val="tx1"/>
          </a:solidFill>
          <a:latin typeface="+mn-lt"/>
          <a:ea typeface="+mn-ea"/>
          <a:cs typeface="+mn-cs"/>
        </a:defRPr>
      </a:lvl7pPr>
      <a:lvl8pPr marL="3212882" algn="l" defTabSz="458983" rtl="0" eaLnBrk="1" latinLnBrk="0" hangingPunct="1">
        <a:defRPr sz="1807" kern="1200">
          <a:solidFill>
            <a:schemeClr val="tx1"/>
          </a:solidFill>
          <a:latin typeface="+mn-lt"/>
          <a:ea typeface="+mn-ea"/>
          <a:cs typeface="+mn-cs"/>
        </a:defRPr>
      </a:lvl8pPr>
      <a:lvl9pPr marL="3671865" algn="l" defTabSz="458983" rtl="0" eaLnBrk="1" latinLnBrk="0" hangingPunct="1">
        <a:defRPr sz="180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microsoft.com/office/2018/10/relationships/comments" Target="../comments/modernComment_387_5F2B95BA.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microsoft.com/office/2018/10/relationships/comments" Target="../comments/modernComment_389_D6D09EA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microsoft.com/office/2018/10/relationships/comments" Target="../comments/modernComment_366_60CBCE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071156A-2242-124B-AF49-34A979232ED8}"/>
              </a:ext>
            </a:extLst>
          </p:cNvPr>
          <p:cNvSpPr txBox="1">
            <a:spLocks/>
          </p:cNvSpPr>
          <p:nvPr/>
        </p:nvSpPr>
        <p:spPr>
          <a:xfrm>
            <a:off x="360000" y="1980110"/>
            <a:ext cx="10800000" cy="3779890"/>
          </a:xfrm>
          <a:prstGeom prst="rect">
            <a:avLst/>
          </a:prstGeom>
        </p:spPr>
        <p:txBody>
          <a:bodyPr lIns="0" tIns="0" rIns="0" bIns="0" anchor="t" anchorCtr="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bg1"/>
                </a:solidFill>
                <a:latin typeface="Poppins" pitchFamily="2" charset="77"/>
                <a:ea typeface="+mn-ea"/>
                <a:cs typeface="Poppins" pitchFamily="2" charset="77"/>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bg1"/>
                </a:solidFill>
                <a:latin typeface="Poppins" pitchFamily="2" charset="77"/>
                <a:ea typeface="+mn-ea"/>
                <a:cs typeface="Poppins" pitchFamily="2" charset="77"/>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Poppins" pitchFamily="2" charset="77"/>
                <a:ea typeface="+mn-ea"/>
                <a:cs typeface="Poppins" pitchFamily="2" charset="77"/>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Poppins" pitchFamily="2" charset="77"/>
                <a:ea typeface="+mn-ea"/>
                <a:cs typeface="Poppins" pitchFamily="2" charset="77"/>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Poppins" pitchFamily="2" charset="77"/>
                <a:ea typeface="+mn-ea"/>
                <a:cs typeface="Poppins" pitchFamily="2"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08030" fontAlgn="auto">
              <a:lnSpc>
                <a:spcPct val="100000"/>
              </a:lnSpc>
              <a:spcBef>
                <a:spcPts val="0"/>
              </a:spcBef>
              <a:spcAft>
                <a:spcPts val="0"/>
              </a:spcAft>
              <a:buNone/>
              <a:defRPr/>
            </a:pPr>
            <a:r>
              <a:rPr lang="en-GB" sz="2800" b="1" dirty="0">
                <a:solidFill>
                  <a:srgbClr val="170130"/>
                </a:solidFill>
                <a:latin typeface="Arial" panose="020B0604020202020204" pitchFamily="34" charset="0"/>
                <a:ea typeface="ＭＳ Ｐゴシック" panose="020B0600070205080204" pitchFamily="34" charset="-128"/>
                <a:cs typeface="Arial" panose="020B0604020202020204" pitchFamily="34" charset="0"/>
              </a:rPr>
              <a:t>Occupational Specialism: Electrotechnical Engineering</a:t>
            </a:r>
          </a:p>
          <a:p>
            <a:pPr marL="0" indent="0">
              <a:lnSpc>
                <a:spcPct val="100000"/>
              </a:lnSpc>
              <a:spcBef>
                <a:spcPts val="0"/>
              </a:spcBef>
              <a:spcAft>
                <a:spcPts val="0"/>
              </a:spcAft>
              <a:buNone/>
            </a:pPr>
            <a:endParaRPr lang="en-GB" sz="2800" b="1" dirty="0">
              <a:solidFill>
                <a:srgbClr val="170130"/>
              </a:solidFill>
              <a:latin typeface="Arial"/>
              <a:ea typeface="ＭＳ Ｐゴシック"/>
              <a:cs typeface="Arial"/>
            </a:endParaRPr>
          </a:p>
          <a:p>
            <a:pPr marL="0" indent="0">
              <a:buNone/>
            </a:pPr>
            <a:r>
              <a:rPr lang="en-US" sz="2800" b="1"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K1.4 Assessment of general characteristics outlined in national standards </a:t>
            </a:r>
            <a:endParaRPr lang="en-GB" sz="2800" b="1" dirty="0">
              <a:solidFill>
                <a:schemeClr val="tx1"/>
              </a:solidFill>
              <a:latin typeface="Arial" panose="020B0604020202020204" pitchFamily="34" charset="0"/>
              <a:ea typeface="ＭＳ Ｐゴシック" panose="020B0600070205080204" pitchFamily="34" charset="-128"/>
              <a:cs typeface="Arial" panose="020B0604020202020204" pitchFamily="34" charset="0"/>
            </a:endParaRPr>
          </a:p>
          <a:p>
            <a:pPr marL="0" indent="0">
              <a:buNone/>
            </a:pPr>
            <a:endParaRPr lang="en-GB" sz="2394" dirty="0">
              <a:solidFill>
                <a:srgbClr val="3432E1"/>
              </a:solidFill>
              <a:latin typeface="Arial" panose="020B0604020202020204" pitchFamily="34" charset="0"/>
              <a:ea typeface="ＭＳ Ｐゴシック" panose="020B0600070205080204" pitchFamily="34" charset="-128"/>
              <a:cs typeface="Arial" panose="020B0604020202020204" pitchFamily="34" charset="0"/>
            </a:endParaRPr>
          </a:p>
          <a:p>
            <a:pPr marL="0" indent="0">
              <a:buNone/>
            </a:pPr>
            <a:r>
              <a:rPr lang="en-US" sz="2800" b="1" dirty="0">
                <a:solidFill>
                  <a:srgbClr val="FC4421"/>
                </a:solidFill>
                <a:latin typeface="Arial"/>
                <a:ea typeface="ＭＳ Ｐゴシック"/>
                <a:cs typeface="Arial"/>
              </a:rPr>
              <a:t>PowerPoint 1.4: General characteristics</a:t>
            </a:r>
            <a:endParaRPr lang="en-US" sz="2800" b="1" dirty="0">
              <a:solidFill>
                <a:srgbClr val="FC4421"/>
              </a:solidFill>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41392933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3EA40-4EAE-272A-D5C5-CE8DE51110B3}"/>
              </a:ext>
            </a:extLst>
          </p:cNvPr>
          <p:cNvSpPr>
            <a:spLocks noGrp="1"/>
          </p:cNvSpPr>
          <p:nvPr>
            <p:ph type="title"/>
          </p:nvPr>
        </p:nvSpPr>
        <p:spPr>
          <a:xfrm>
            <a:off x="252000" y="959222"/>
            <a:ext cx="11628452" cy="646331"/>
          </a:xfrm>
        </p:spPr>
        <p:txBody>
          <a:bodyPr/>
          <a:lstStyle/>
          <a:p>
            <a:r>
              <a:rPr lang="en-GB"/>
              <a:t>TN-S</a:t>
            </a:r>
          </a:p>
        </p:txBody>
      </p:sp>
      <p:sp>
        <p:nvSpPr>
          <p:cNvPr id="4" name="Content Placeholder 3">
            <a:extLst>
              <a:ext uri="{FF2B5EF4-FFF2-40B4-BE49-F238E27FC236}">
                <a16:creationId xmlns:a16="http://schemas.microsoft.com/office/drawing/2014/main" id="{8AF3A0ED-7251-D607-41B4-7FE5F0F138DB}"/>
              </a:ext>
            </a:extLst>
          </p:cNvPr>
          <p:cNvSpPr>
            <a:spLocks noGrp="1"/>
          </p:cNvSpPr>
          <p:nvPr>
            <p:ph sz="quarter" idx="10"/>
          </p:nvPr>
        </p:nvSpPr>
        <p:spPr>
          <a:xfrm>
            <a:off x="359999" y="1800000"/>
            <a:ext cx="9999737" cy="4140000"/>
          </a:xfrm>
        </p:spPr>
        <p:txBody>
          <a:bodyPr/>
          <a:lstStyle/>
          <a:p>
            <a:pPr marL="342900" indent="-342900">
              <a:buFont typeface="Arial" panose="020B0604020202020204" pitchFamily="34" charset="0"/>
              <a:buChar char="•"/>
            </a:pPr>
            <a:r>
              <a:rPr lang="en-US" b="1"/>
              <a:t>TN-S</a:t>
            </a:r>
            <a:r>
              <a:rPr lang="en-US"/>
              <a:t> systems use a single neutral-to-earth connection placed as close as possible to the supply transformer. </a:t>
            </a:r>
          </a:p>
          <a:p>
            <a:pPr marL="342900" indent="-342900">
              <a:buFont typeface="Arial" panose="020B0604020202020204" pitchFamily="34" charset="0"/>
              <a:buChar char="•"/>
            </a:pPr>
            <a:r>
              <a:rPr lang="en-GB"/>
              <a:t>Separate neutral and earth conductors run</a:t>
            </a:r>
            <a:r>
              <a:rPr lang="en-US"/>
              <a:t> all the way through the supply network.</a:t>
            </a:r>
          </a:p>
          <a:p>
            <a:pPr marL="342900" indent="-342900">
              <a:buFont typeface="Arial" panose="020B0604020202020204" pitchFamily="34" charset="0"/>
              <a:buChar char="•"/>
            </a:pPr>
            <a:r>
              <a:rPr lang="en-US"/>
              <a:t>In low-voltage setups, the transformer’s earth connection is often bonded to the metal sheath of the supply cable, providing a direct earth path back to the substation transformer. </a:t>
            </a:r>
          </a:p>
        </p:txBody>
      </p:sp>
    </p:spTree>
    <p:extLst>
      <p:ext uri="{BB962C8B-B14F-4D97-AF65-F5344CB8AC3E}">
        <p14:creationId xmlns:p14="http://schemas.microsoft.com/office/powerpoint/2010/main" val="25002077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EA6976-84D8-853E-C85C-B01A51C0B3DF}"/>
            </a:ext>
          </a:extLst>
        </p:cNvPr>
        <p:cNvGrpSpPr/>
        <p:nvPr/>
      </p:nvGrpSpPr>
      <p:grpSpPr>
        <a:xfrm>
          <a:off x="0" y="0"/>
          <a:ext cx="0" cy="0"/>
          <a:chOff x="0" y="0"/>
          <a:chExt cx="0" cy="0"/>
        </a:xfrm>
      </p:grpSpPr>
      <p:pic>
        <p:nvPicPr>
          <p:cNvPr id="10" name="Picture 9" descr="A diagram of a system&#10;&#10;AI-generated content may be incorrect.">
            <a:extLst>
              <a:ext uri="{FF2B5EF4-FFF2-40B4-BE49-F238E27FC236}">
                <a16:creationId xmlns:a16="http://schemas.microsoft.com/office/drawing/2014/main" id="{790A0302-1064-B703-626A-265B53D7B501}"/>
              </a:ext>
            </a:extLst>
          </p:cNvPr>
          <p:cNvPicPr>
            <a:picLocks noChangeAspect="1"/>
          </p:cNvPicPr>
          <p:nvPr/>
        </p:nvPicPr>
        <p:blipFill>
          <a:blip r:embed="rId2"/>
          <a:srcRect t="8899" b="6595"/>
          <a:stretch>
            <a:fillRect/>
          </a:stretch>
        </p:blipFill>
        <p:spPr>
          <a:xfrm>
            <a:off x="1849582" y="909659"/>
            <a:ext cx="8912261" cy="5021219"/>
          </a:xfrm>
          <a:prstGeom prst="rect">
            <a:avLst/>
          </a:prstGeom>
        </p:spPr>
      </p:pic>
    </p:spTree>
    <p:extLst>
      <p:ext uri="{BB962C8B-B14F-4D97-AF65-F5344CB8AC3E}">
        <p14:creationId xmlns:p14="http://schemas.microsoft.com/office/powerpoint/2010/main" val="10701882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E4BF02-CD33-79E7-0A6B-BE9CC0293001}"/>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4F3FAC3-8F71-7071-5330-BB4B3D3D2B9F}"/>
              </a:ext>
            </a:extLst>
          </p:cNvPr>
          <p:cNvPicPr>
            <a:picLocks noGrp="1" noChangeAspect="1"/>
          </p:cNvPicPr>
          <p:nvPr>
            <p:ph sz="quarter" idx="10"/>
          </p:nvPr>
        </p:nvPicPr>
        <p:blipFill>
          <a:blip r:embed="rId3"/>
          <a:srcRect t="1130" b="1130"/>
          <a:stretch/>
        </p:blipFill>
        <p:spPr>
          <a:xfrm>
            <a:off x="438858" y="962090"/>
            <a:ext cx="7863478" cy="5123877"/>
          </a:xfrm>
        </p:spPr>
      </p:pic>
      <p:sp>
        <p:nvSpPr>
          <p:cNvPr id="4" name="Content Placeholder 15">
            <a:extLst>
              <a:ext uri="{FF2B5EF4-FFF2-40B4-BE49-F238E27FC236}">
                <a16:creationId xmlns:a16="http://schemas.microsoft.com/office/drawing/2014/main" id="{B7DDA808-04B6-750B-BB4C-8BE1EF43DB3F}"/>
              </a:ext>
            </a:extLst>
          </p:cNvPr>
          <p:cNvSpPr txBox="1">
            <a:spLocks/>
          </p:cNvSpPr>
          <p:nvPr/>
        </p:nvSpPr>
        <p:spPr bwMode="auto">
          <a:xfrm>
            <a:off x="8872629" y="1350269"/>
            <a:ext cx="2928138" cy="4140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lnSpc>
                <a:spcPct val="110000"/>
              </a:lnSpc>
              <a:spcBef>
                <a:spcPts val="0"/>
              </a:spcBef>
              <a:spcAft>
                <a:spcPts val="1200"/>
              </a:spcAft>
              <a:defRPr lang="en-GB" sz="2400">
                <a:solidFill>
                  <a:schemeClr val="tx1"/>
                </a:solidFill>
                <a:latin typeface="+mn-lt"/>
                <a:ea typeface="ＭＳ Ｐゴシック" charset="-128"/>
                <a:cs typeface="ＭＳ Ｐゴシック" charset="-128"/>
              </a:defRPr>
            </a:lvl1pPr>
            <a:lvl2pPr marL="216742" indent="-216742" algn="l" rtl="0" eaLnBrk="1" fontAlgn="base" hangingPunct="1">
              <a:lnSpc>
                <a:spcPts val="2409"/>
              </a:lnSpc>
              <a:spcBef>
                <a:spcPts val="502"/>
              </a:spcBef>
              <a:spcAft>
                <a:spcPts val="502"/>
              </a:spcAft>
              <a:buClr>
                <a:srgbClr val="FC4421"/>
              </a:buClr>
              <a:buFont typeface="Arial" pitchFamily="-105" charset="0"/>
              <a:buChar char="•"/>
              <a:defRPr lang="en-GB" sz="2400">
                <a:solidFill>
                  <a:schemeClr val="tx1"/>
                </a:solidFill>
                <a:latin typeface="+mn-lt"/>
                <a:ea typeface="ＭＳ Ｐゴシック" charset="-128"/>
                <a:cs typeface="+mn-cs"/>
              </a:defRPr>
            </a:lvl2pPr>
            <a:lvl3pPr marL="0" indent="0" algn="l" rtl="0" eaLnBrk="1" fontAlgn="base" hangingPunct="1">
              <a:lnSpc>
                <a:spcPts val="2008"/>
              </a:lnSpc>
              <a:spcBef>
                <a:spcPts val="502"/>
              </a:spcBef>
              <a:spcAft>
                <a:spcPts val="502"/>
              </a:spcAft>
              <a:buFont typeface="Lucida Grande" pitchFamily="-105" charset="0"/>
              <a:defRPr lang="en-GB" sz="2400">
                <a:solidFill>
                  <a:schemeClr val="tx1"/>
                </a:solidFill>
                <a:latin typeface="+mn-lt"/>
                <a:ea typeface="ＭＳ Ｐゴシック" charset="-128"/>
                <a:cs typeface="+mn-cs"/>
              </a:defRPr>
            </a:lvl3pPr>
            <a:lvl4pPr marL="216742" indent="-216742" algn="l" rtl="0" eaLnBrk="1" fontAlgn="base" hangingPunct="1">
              <a:lnSpc>
                <a:spcPts val="2008"/>
              </a:lnSpc>
              <a:spcBef>
                <a:spcPts val="502"/>
              </a:spcBef>
              <a:spcAft>
                <a:spcPts val="502"/>
              </a:spcAft>
              <a:buClr>
                <a:srgbClr val="FC4421"/>
              </a:buClr>
              <a:buFont typeface="Arial" pitchFamily="-105" charset="0"/>
              <a:buChar char="•"/>
              <a:defRPr lang="en-GB" sz="2400">
                <a:solidFill>
                  <a:schemeClr val="tx1"/>
                </a:solidFill>
                <a:latin typeface="+mn-lt"/>
                <a:ea typeface="ＭＳ Ｐゴシック" charset="-128"/>
                <a:cs typeface="ＭＳ Ｐゴシック" charset="-128"/>
              </a:defRPr>
            </a:lvl4pPr>
            <a:lvl5pPr marL="433484" indent="-216742" algn="l" rtl="0" eaLnBrk="1" fontAlgn="base" hangingPunct="1">
              <a:lnSpc>
                <a:spcPts val="2008"/>
              </a:lnSpc>
              <a:spcBef>
                <a:spcPct val="0"/>
              </a:spcBef>
              <a:spcAft>
                <a:spcPts val="502"/>
              </a:spcAft>
              <a:buFont typeface="Arial" pitchFamily="-105" charset="0"/>
              <a:buChar char="–"/>
              <a:defRPr lang="en-US" sz="2400">
                <a:solidFill>
                  <a:schemeClr val="tx1"/>
                </a:solidFill>
                <a:latin typeface="+mn-lt"/>
                <a:ea typeface="ＭＳ Ｐゴシック" charset="-128"/>
                <a:cs typeface="ＭＳ Ｐゴシック" charset="-128"/>
              </a:defRPr>
            </a:lvl5pPr>
            <a:lvl6pPr marL="458983" indent="-458983" algn="l" defTabSz="917966" rtl="0" eaLnBrk="1" fontAlgn="base" hangingPunct="1">
              <a:spcBef>
                <a:spcPct val="20000"/>
              </a:spcBef>
              <a:spcAft>
                <a:spcPct val="0"/>
              </a:spcAft>
              <a:buChar char="»"/>
              <a:defRPr lang="en-GB" sz="1606" kern="0" baseline="0" dirty="0" smtClean="0">
                <a:solidFill>
                  <a:schemeClr val="tx1"/>
                </a:solidFill>
                <a:latin typeface="+mn-lt"/>
                <a:ea typeface="ＭＳ Ｐゴシック" charset="-128"/>
                <a:cs typeface="ＭＳ Ｐゴシック" charset="-128"/>
              </a:defRPr>
            </a:lvl6pPr>
            <a:lvl7pPr marL="2983390" indent="-229492" algn="l" defTabSz="917966" rtl="0" eaLnBrk="1" fontAlgn="base" hangingPunct="1">
              <a:spcBef>
                <a:spcPct val="20000"/>
              </a:spcBef>
              <a:spcAft>
                <a:spcPct val="0"/>
              </a:spcAft>
              <a:buClr>
                <a:srgbClr val="E30613"/>
              </a:buClr>
              <a:buChar char="»"/>
              <a:defRPr lang="en-GB" sz="1606" kern="0" baseline="0" dirty="0" smtClean="0">
                <a:solidFill>
                  <a:schemeClr val="tx1"/>
                </a:solidFill>
                <a:latin typeface="+mn-lt"/>
                <a:ea typeface="ＭＳ Ｐゴシック" charset="-128"/>
                <a:cs typeface="ＭＳ Ｐゴシック" charset="-128"/>
              </a:defRPr>
            </a:lvl7pPr>
            <a:lvl8pPr marL="3442373" indent="-229492" algn="l" defTabSz="917966" rtl="0" eaLnBrk="1" fontAlgn="base" hangingPunct="1">
              <a:spcBef>
                <a:spcPct val="20000"/>
              </a:spcBef>
              <a:spcAft>
                <a:spcPct val="0"/>
              </a:spcAft>
              <a:buChar char="»"/>
              <a:defRPr lang="en-GB" sz="1606" kern="0" dirty="0" smtClean="0">
                <a:solidFill>
                  <a:schemeClr val="tx1"/>
                </a:solidFill>
                <a:latin typeface="+mn-lt"/>
                <a:ea typeface="ＭＳ Ｐゴシック" charset="-128"/>
                <a:cs typeface="ＭＳ Ｐゴシック" charset="-128"/>
              </a:defRPr>
            </a:lvl8pPr>
            <a:lvl9pPr marL="3901356" indent="-229492" algn="l" defTabSz="917966" rtl="0" eaLnBrk="1" fontAlgn="base" hangingPunct="1">
              <a:spcBef>
                <a:spcPct val="20000"/>
              </a:spcBef>
              <a:spcAft>
                <a:spcPct val="0"/>
              </a:spcAft>
              <a:buChar char="»"/>
              <a:defRPr lang="en-GB" sz="1004" kern="0" baseline="0" dirty="0" smtClean="0">
                <a:solidFill>
                  <a:schemeClr val="tx1"/>
                </a:solidFill>
                <a:latin typeface="+mn-lt"/>
                <a:ea typeface="ＭＳ Ｐゴシック" charset="-128"/>
                <a:cs typeface="ＭＳ Ｐゴシック" charset="-128"/>
              </a:defRPr>
            </a:lvl9pPr>
          </a:lstStyle>
          <a:p>
            <a:r>
              <a:rPr lang="en-US" kern="0"/>
              <a:t>The distribution network operator (DNO) typically maintains a maximum external earth fault loop impedance of around 0.8 Ω in TN-S systems.</a:t>
            </a:r>
          </a:p>
          <a:p>
            <a:endParaRPr lang="en-US" kern="0"/>
          </a:p>
        </p:txBody>
      </p:sp>
    </p:spTree>
    <p:extLst>
      <p:ext uri="{BB962C8B-B14F-4D97-AF65-F5344CB8AC3E}">
        <p14:creationId xmlns:p14="http://schemas.microsoft.com/office/powerpoint/2010/main" val="1596691898"/>
      </p:ext>
    </p:extLst>
  </p:cSld>
  <p:clrMapOvr>
    <a:masterClrMapping/>
  </p:clrMapOvr>
  <p:extLst>
    <p:ext uri="{6950BFC3-D8DA-4A85-94F7-54DA5524770B}">
      <p188:commentRel xmlns:p188="http://schemas.microsoft.com/office/powerpoint/2018/8/main" r:id="rId2"/>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3EA40-4EAE-272A-D5C5-CE8DE51110B3}"/>
              </a:ext>
            </a:extLst>
          </p:cNvPr>
          <p:cNvSpPr>
            <a:spLocks noGrp="1"/>
          </p:cNvSpPr>
          <p:nvPr>
            <p:ph type="title"/>
          </p:nvPr>
        </p:nvSpPr>
        <p:spPr>
          <a:xfrm>
            <a:off x="252000" y="959222"/>
            <a:ext cx="11628452" cy="646331"/>
          </a:xfrm>
        </p:spPr>
        <p:txBody>
          <a:bodyPr/>
          <a:lstStyle/>
          <a:p>
            <a:r>
              <a:rPr lang="en-GB"/>
              <a:t>TN-C-S (Protective multiple earthing: PME)</a:t>
            </a:r>
          </a:p>
        </p:txBody>
      </p:sp>
      <p:sp>
        <p:nvSpPr>
          <p:cNvPr id="4" name="Content Placeholder 3">
            <a:extLst>
              <a:ext uri="{FF2B5EF4-FFF2-40B4-BE49-F238E27FC236}">
                <a16:creationId xmlns:a16="http://schemas.microsoft.com/office/drawing/2014/main" id="{8AF3A0ED-7251-D607-41B4-7FE5F0F138DB}"/>
              </a:ext>
            </a:extLst>
          </p:cNvPr>
          <p:cNvSpPr>
            <a:spLocks noGrp="1"/>
          </p:cNvSpPr>
          <p:nvPr>
            <p:ph sz="quarter" idx="10"/>
          </p:nvPr>
        </p:nvSpPr>
        <p:spPr>
          <a:xfrm>
            <a:off x="359999" y="1800000"/>
            <a:ext cx="11250109" cy="4140000"/>
          </a:xfrm>
        </p:spPr>
        <p:txBody>
          <a:bodyPr/>
          <a:lstStyle/>
          <a:p>
            <a:pPr marL="342900" indent="-342900">
              <a:buFont typeface="Arial" panose="020B0604020202020204" pitchFamily="34" charset="0"/>
              <a:buChar char="•"/>
            </a:pPr>
            <a:r>
              <a:rPr lang="en-US" b="1"/>
              <a:t>TN-C-S</a:t>
            </a:r>
            <a:r>
              <a:rPr lang="en-US"/>
              <a:t> is the most common earthing system in the UK.</a:t>
            </a:r>
          </a:p>
          <a:p>
            <a:pPr marL="342900" indent="-342900">
              <a:buFont typeface="Arial" panose="020B0604020202020204" pitchFamily="34" charset="0"/>
              <a:buChar char="•"/>
            </a:pPr>
            <a:r>
              <a:rPr lang="en-US"/>
              <a:t>Widely known as protective multiple earthing (PME). </a:t>
            </a:r>
          </a:p>
          <a:p>
            <a:pPr marL="342900" indent="-342900">
              <a:buFont typeface="Arial" panose="020B0604020202020204" pitchFamily="34" charset="0"/>
              <a:buChar char="•"/>
            </a:pPr>
            <a:r>
              <a:rPr lang="en-US"/>
              <a:t>Provides a safe and reliable low-voltage supply by using a combined neutral and earth conductor (PEN) along the supply route.</a:t>
            </a:r>
          </a:p>
          <a:p>
            <a:pPr marL="342900" indent="-342900">
              <a:buFont typeface="Arial" panose="020B0604020202020204" pitchFamily="34" charset="0"/>
              <a:buChar char="•"/>
            </a:pPr>
            <a:r>
              <a:rPr lang="en-US"/>
              <a:t>To ensure safety, the PEN conductor is earthed at multiple points along the distribution network. </a:t>
            </a:r>
          </a:p>
          <a:p>
            <a:pPr marL="342900" indent="-342900">
              <a:buFont typeface="Arial" panose="020B0604020202020204" pitchFamily="34" charset="0"/>
              <a:buChar char="•"/>
            </a:pPr>
            <a:r>
              <a:rPr lang="en-US"/>
              <a:t>The neutral conductor is earthed close to the supply source (at the intake to the installation) and at key points across the system to maintain protective functionality.</a:t>
            </a:r>
          </a:p>
        </p:txBody>
      </p:sp>
    </p:spTree>
    <p:extLst>
      <p:ext uri="{BB962C8B-B14F-4D97-AF65-F5344CB8AC3E}">
        <p14:creationId xmlns:p14="http://schemas.microsoft.com/office/powerpoint/2010/main" val="41717824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3EA40-4EAE-272A-D5C5-CE8DE51110B3}"/>
              </a:ext>
            </a:extLst>
          </p:cNvPr>
          <p:cNvSpPr>
            <a:spLocks noGrp="1"/>
          </p:cNvSpPr>
          <p:nvPr>
            <p:ph type="title"/>
          </p:nvPr>
        </p:nvSpPr>
        <p:spPr>
          <a:xfrm>
            <a:off x="252000" y="959222"/>
            <a:ext cx="11628452" cy="646331"/>
          </a:xfrm>
        </p:spPr>
        <p:txBody>
          <a:bodyPr/>
          <a:lstStyle/>
          <a:p>
            <a:r>
              <a:rPr lang="en-US" b="1"/>
              <a:t>TN-C-S system considerations</a:t>
            </a:r>
          </a:p>
        </p:txBody>
      </p:sp>
      <p:sp>
        <p:nvSpPr>
          <p:cNvPr id="4" name="Content Placeholder 3">
            <a:extLst>
              <a:ext uri="{FF2B5EF4-FFF2-40B4-BE49-F238E27FC236}">
                <a16:creationId xmlns:a16="http://schemas.microsoft.com/office/drawing/2014/main" id="{8AF3A0ED-7251-D607-41B4-7FE5F0F138DB}"/>
              </a:ext>
            </a:extLst>
          </p:cNvPr>
          <p:cNvSpPr>
            <a:spLocks noGrp="1"/>
          </p:cNvSpPr>
          <p:nvPr>
            <p:ph sz="quarter" idx="10"/>
          </p:nvPr>
        </p:nvSpPr>
        <p:spPr>
          <a:xfrm>
            <a:off x="359999" y="1800000"/>
            <a:ext cx="11250109" cy="4140000"/>
          </a:xfrm>
        </p:spPr>
        <p:txBody>
          <a:bodyPr/>
          <a:lstStyle/>
          <a:p>
            <a:r>
              <a:rPr lang="en-US"/>
              <a:t>Despite its widespread use, the </a:t>
            </a:r>
            <a:r>
              <a:rPr lang="en-US" b="1"/>
              <a:t>TN-C-S</a:t>
            </a:r>
            <a:r>
              <a:rPr lang="en-US"/>
              <a:t> arrangement carries risks.</a:t>
            </a:r>
          </a:p>
          <a:p>
            <a:pPr marL="342900" indent="-342900">
              <a:buFont typeface="Arial" panose="020B0604020202020204" pitchFamily="34" charset="0"/>
              <a:buChar char="•"/>
            </a:pPr>
            <a:r>
              <a:rPr lang="en-US"/>
              <a:t>If the PEN conductor becomes open (broken), the installation loses its main return path, creating an </a:t>
            </a:r>
            <a:r>
              <a:rPr lang="en-US" b="1"/>
              <a:t>electric shock hazard</a:t>
            </a:r>
            <a:r>
              <a:rPr lang="en-US"/>
              <a:t>.</a:t>
            </a:r>
          </a:p>
          <a:p>
            <a:pPr marL="342900" indent="-342900">
              <a:buFont typeface="Arial" panose="020B0604020202020204" pitchFamily="34" charset="0"/>
              <a:buChar char="•"/>
            </a:pPr>
            <a:r>
              <a:rPr lang="en-US"/>
              <a:t>This risk is why </a:t>
            </a:r>
            <a:r>
              <a:rPr lang="en-US" b="1"/>
              <a:t>certain installations</a:t>
            </a:r>
            <a:r>
              <a:rPr lang="en-US"/>
              <a:t> (such as petrol stations, construction sites, caravan parks, and some detached outbuildings) are </a:t>
            </a:r>
            <a:r>
              <a:rPr lang="en-US" b="1"/>
              <a:t>prohibited from using TN-C-S systems</a:t>
            </a:r>
            <a:r>
              <a:rPr lang="en-US"/>
              <a:t>.</a:t>
            </a:r>
          </a:p>
          <a:p>
            <a:r>
              <a:rPr lang="en-US"/>
              <a:t>Guidance Note 3 (Appendix D) now includes procedures for </a:t>
            </a:r>
            <a:r>
              <a:rPr lang="en-US" b="1"/>
              <a:t>safe checking of diverted neutral currents</a:t>
            </a:r>
            <a:r>
              <a:rPr lang="en-US"/>
              <a:t> to help mitigate these hazards.</a:t>
            </a:r>
          </a:p>
        </p:txBody>
      </p:sp>
    </p:spTree>
    <p:extLst>
      <p:ext uri="{BB962C8B-B14F-4D97-AF65-F5344CB8AC3E}">
        <p14:creationId xmlns:p14="http://schemas.microsoft.com/office/powerpoint/2010/main" val="17483979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7CA3BF-98DE-7A55-3469-B3488E293B9A}"/>
              </a:ext>
            </a:extLst>
          </p:cNvPr>
          <p:cNvPicPr>
            <a:picLocks noChangeAspect="1"/>
          </p:cNvPicPr>
          <p:nvPr/>
        </p:nvPicPr>
        <p:blipFill>
          <a:blip r:embed="rId2"/>
          <a:srcRect/>
          <a:stretch/>
        </p:blipFill>
        <p:spPr>
          <a:xfrm>
            <a:off x="2349548" y="839858"/>
            <a:ext cx="7823151" cy="5215434"/>
          </a:xfrm>
          <a:prstGeom prst="rect">
            <a:avLst/>
          </a:prstGeom>
        </p:spPr>
      </p:pic>
    </p:spTree>
    <p:extLst>
      <p:ext uri="{BB962C8B-B14F-4D97-AF65-F5344CB8AC3E}">
        <p14:creationId xmlns:p14="http://schemas.microsoft.com/office/powerpoint/2010/main" val="31595616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8D9230-3F9B-3128-BFBB-8416E1B03BF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A4B90C0-2F91-B79B-E3B5-7E84A3CF12C5}"/>
              </a:ext>
            </a:extLst>
          </p:cNvPr>
          <p:cNvSpPr txBox="1"/>
          <p:nvPr/>
        </p:nvSpPr>
        <p:spPr>
          <a:xfrm>
            <a:off x="8655627" y="1180972"/>
            <a:ext cx="3583998" cy="3785652"/>
          </a:xfrm>
          <a:prstGeom prst="rect">
            <a:avLst/>
          </a:prstGeom>
          <a:noFill/>
        </p:spPr>
        <p:txBody>
          <a:bodyPr wrap="square">
            <a:spAutoFit/>
          </a:bodyPr>
          <a:lstStyle/>
          <a:p>
            <a:r>
              <a:rPr lang="en-US" sz="2400"/>
              <a:t>Because the DNO (Distribution Network Operator) uses a </a:t>
            </a:r>
            <a:r>
              <a:rPr lang="en-US" sz="2400" b="1"/>
              <a:t>combined neutral and PEN (Protective Earth and Neutral)</a:t>
            </a:r>
            <a:r>
              <a:rPr lang="en-US" sz="2400"/>
              <a:t> return path, the maximum external earth fault loop impedance is typically </a:t>
            </a:r>
            <a:r>
              <a:rPr lang="en-US" sz="2400" b="1"/>
              <a:t>0.35 </a:t>
            </a:r>
            <a:r>
              <a:rPr lang="en-US" sz="2400" b="1" err="1"/>
              <a:t>Ω</a:t>
            </a:r>
            <a:r>
              <a:rPr lang="en-US" sz="2400"/>
              <a:t>.</a:t>
            </a:r>
          </a:p>
        </p:txBody>
      </p:sp>
      <p:pic>
        <p:nvPicPr>
          <p:cNvPr id="5" name="Picture 4" descr="Diagram of a electrical wiring diagram&#10;&#10;AI-generated content may be incorrect.">
            <a:extLst>
              <a:ext uri="{FF2B5EF4-FFF2-40B4-BE49-F238E27FC236}">
                <a16:creationId xmlns:a16="http://schemas.microsoft.com/office/drawing/2014/main" id="{ECF4A359-2B96-A857-976E-89CFCE579543}"/>
              </a:ext>
            </a:extLst>
          </p:cNvPr>
          <p:cNvPicPr>
            <a:picLocks noChangeAspect="1"/>
          </p:cNvPicPr>
          <p:nvPr/>
        </p:nvPicPr>
        <p:blipFill>
          <a:blip r:embed="rId3"/>
          <a:stretch>
            <a:fillRect/>
          </a:stretch>
        </p:blipFill>
        <p:spPr>
          <a:xfrm>
            <a:off x="322119" y="815614"/>
            <a:ext cx="7813963" cy="5209309"/>
          </a:xfrm>
          <a:prstGeom prst="rect">
            <a:avLst/>
          </a:prstGeom>
        </p:spPr>
      </p:pic>
    </p:spTree>
    <p:extLst>
      <p:ext uri="{BB962C8B-B14F-4D97-AF65-F5344CB8AC3E}">
        <p14:creationId xmlns:p14="http://schemas.microsoft.com/office/powerpoint/2010/main" val="3603996323"/>
      </p:ext>
    </p:extLst>
  </p:cSld>
  <p:clrMapOvr>
    <a:masterClrMapping/>
  </p:clrMapOvr>
  <p:extLst>
    <p:ext uri="{6950BFC3-D8DA-4A85-94F7-54DA5524770B}">
      <p188:commentRel xmlns:p188="http://schemas.microsoft.com/office/powerpoint/2018/8/main" r:id="rId2"/>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3EA40-4EAE-272A-D5C5-CE8DE51110B3}"/>
              </a:ext>
            </a:extLst>
          </p:cNvPr>
          <p:cNvSpPr>
            <a:spLocks noGrp="1"/>
          </p:cNvSpPr>
          <p:nvPr>
            <p:ph type="title"/>
          </p:nvPr>
        </p:nvSpPr>
        <p:spPr>
          <a:xfrm>
            <a:off x="252000" y="959222"/>
            <a:ext cx="11628452" cy="646331"/>
          </a:xfrm>
        </p:spPr>
        <p:txBody>
          <a:bodyPr/>
          <a:lstStyle/>
          <a:p>
            <a:r>
              <a:rPr lang="en-US" b="1"/>
              <a:t>TN-C system (terre-neutral combined)</a:t>
            </a:r>
          </a:p>
        </p:txBody>
      </p:sp>
      <p:sp>
        <p:nvSpPr>
          <p:cNvPr id="4" name="Content Placeholder 3">
            <a:extLst>
              <a:ext uri="{FF2B5EF4-FFF2-40B4-BE49-F238E27FC236}">
                <a16:creationId xmlns:a16="http://schemas.microsoft.com/office/drawing/2014/main" id="{8AF3A0ED-7251-D607-41B4-7FE5F0F138DB}"/>
              </a:ext>
            </a:extLst>
          </p:cNvPr>
          <p:cNvSpPr>
            <a:spLocks noGrp="1"/>
          </p:cNvSpPr>
          <p:nvPr>
            <p:ph sz="quarter" idx="10"/>
          </p:nvPr>
        </p:nvSpPr>
        <p:spPr>
          <a:xfrm>
            <a:off x="359999" y="1800000"/>
            <a:ext cx="11250109" cy="4140000"/>
          </a:xfrm>
        </p:spPr>
        <p:txBody>
          <a:bodyPr/>
          <a:lstStyle/>
          <a:p>
            <a:r>
              <a:rPr lang="en-US"/>
              <a:t>In a </a:t>
            </a:r>
            <a:r>
              <a:rPr lang="en-US" b="1"/>
              <a:t>TN-C</a:t>
            </a:r>
            <a:r>
              <a:rPr lang="en-US"/>
              <a:t> system, one of the live conductors (usually the </a:t>
            </a:r>
            <a:r>
              <a:rPr lang="en-US" b="1"/>
              <a:t>neutral</a:t>
            </a:r>
            <a:r>
              <a:rPr lang="en-US"/>
              <a:t>) is also used as the </a:t>
            </a:r>
            <a:r>
              <a:rPr lang="en-US" b="1"/>
              <a:t>earth</a:t>
            </a:r>
            <a:r>
              <a:rPr lang="en-US"/>
              <a:t>.</a:t>
            </a:r>
          </a:p>
          <a:p>
            <a:r>
              <a:rPr lang="en-US"/>
              <a:t>All exposed conductive parts (such as the metal casings of Class I equipment) are connected to the </a:t>
            </a:r>
            <a:r>
              <a:rPr lang="en-US" b="1"/>
              <a:t>earthed neutral</a:t>
            </a:r>
            <a:r>
              <a:rPr lang="en-US"/>
              <a:t> at the transformer.</a:t>
            </a:r>
          </a:p>
          <a:p>
            <a:r>
              <a:rPr lang="en-US"/>
              <a:t>The </a:t>
            </a:r>
            <a:r>
              <a:rPr lang="en-US" b="1"/>
              <a:t>PEN conductor</a:t>
            </a:r>
            <a:r>
              <a:rPr lang="en-US"/>
              <a:t> (protective earthed neutral) carries both the neutral return current and provides the protective earth path.</a:t>
            </a:r>
          </a:p>
        </p:txBody>
      </p:sp>
    </p:spTree>
    <p:extLst>
      <p:ext uri="{BB962C8B-B14F-4D97-AF65-F5344CB8AC3E}">
        <p14:creationId xmlns:p14="http://schemas.microsoft.com/office/powerpoint/2010/main" val="15209617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3EA40-4EAE-272A-D5C5-CE8DE51110B3}"/>
              </a:ext>
            </a:extLst>
          </p:cNvPr>
          <p:cNvSpPr>
            <a:spLocks noGrp="1"/>
          </p:cNvSpPr>
          <p:nvPr>
            <p:ph type="title"/>
          </p:nvPr>
        </p:nvSpPr>
        <p:spPr>
          <a:xfrm>
            <a:off x="252000" y="959222"/>
            <a:ext cx="11628452" cy="646331"/>
          </a:xfrm>
        </p:spPr>
        <p:txBody>
          <a:bodyPr/>
          <a:lstStyle/>
          <a:p>
            <a:r>
              <a:rPr lang="en-US" b="1"/>
              <a:t>TN-C system (terre-neutral combined)</a:t>
            </a:r>
          </a:p>
        </p:txBody>
      </p:sp>
      <p:pic>
        <p:nvPicPr>
          <p:cNvPr id="6" name="Picture 5" descr="A diagram of a system&#10;&#10;Description automatically generated">
            <a:extLst>
              <a:ext uri="{FF2B5EF4-FFF2-40B4-BE49-F238E27FC236}">
                <a16:creationId xmlns:a16="http://schemas.microsoft.com/office/drawing/2014/main" id="{4D59AED5-E621-4521-9240-886F7B41E00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86919" y="1774771"/>
            <a:ext cx="7335063" cy="4106545"/>
          </a:xfrm>
          <a:prstGeom prst="rect">
            <a:avLst/>
          </a:prstGeom>
        </p:spPr>
      </p:pic>
    </p:spTree>
    <p:extLst>
      <p:ext uri="{BB962C8B-B14F-4D97-AF65-F5344CB8AC3E}">
        <p14:creationId xmlns:p14="http://schemas.microsoft.com/office/powerpoint/2010/main" val="3665895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3EA40-4EAE-272A-D5C5-CE8DE51110B3}"/>
              </a:ext>
            </a:extLst>
          </p:cNvPr>
          <p:cNvSpPr>
            <a:spLocks noGrp="1"/>
          </p:cNvSpPr>
          <p:nvPr>
            <p:ph type="title"/>
          </p:nvPr>
        </p:nvSpPr>
        <p:spPr>
          <a:xfrm>
            <a:off x="252000" y="959222"/>
            <a:ext cx="11628452" cy="646331"/>
          </a:xfrm>
        </p:spPr>
        <p:txBody>
          <a:bodyPr/>
          <a:lstStyle/>
          <a:p>
            <a:r>
              <a:rPr lang="en-US" b="1"/>
              <a:t>TT system</a:t>
            </a:r>
          </a:p>
        </p:txBody>
      </p:sp>
      <p:sp>
        <p:nvSpPr>
          <p:cNvPr id="4" name="Content Placeholder 3">
            <a:extLst>
              <a:ext uri="{FF2B5EF4-FFF2-40B4-BE49-F238E27FC236}">
                <a16:creationId xmlns:a16="http://schemas.microsoft.com/office/drawing/2014/main" id="{8AF3A0ED-7251-D607-41B4-7FE5F0F138DB}"/>
              </a:ext>
            </a:extLst>
          </p:cNvPr>
          <p:cNvSpPr>
            <a:spLocks noGrp="1"/>
          </p:cNvSpPr>
          <p:nvPr>
            <p:ph sz="quarter" idx="10"/>
          </p:nvPr>
        </p:nvSpPr>
        <p:spPr>
          <a:xfrm>
            <a:off x="359999" y="1800000"/>
            <a:ext cx="7963119" cy="4140000"/>
          </a:xfrm>
        </p:spPr>
        <p:txBody>
          <a:bodyPr/>
          <a:lstStyle/>
          <a:p>
            <a:pPr marL="342900" indent="-342900">
              <a:buFont typeface="Arial" panose="020B0604020202020204" pitchFamily="34" charset="0"/>
              <a:buChar char="•"/>
            </a:pPr>
            <a:r>
              <a:rPr lang="en-US" b="1" dirty="0"/>
              <a:t>TT</a:t>
            </a:r>
            <a:r>
              <a:rPr lang="en-US" dirty="0"/>
              <a:t> system is similar to </a:t>
            </a:r>
            <a:r>
              <a:rPr lang="en-US" b="1" dirty="0"/>
              <a:t>TN-S</a:t>
            </a:r>
            <a:r>
              <a:rPr lang="en-US" dirty="0"/>
              <a:t> but </a:t>
            </a:r>
            <a:r>
              <a:rPr lang="en-US" b="1" dirty="0"/>
              <a:t>doesn’t provide the consumer with a dedicated earth connection</a:t>
            </a:r>
            <a:r>
              <a:rPr lang="en-US" dirty="0"/>
              <a:t> from the supply. The </a:t>
            </a:r>
            <a:r>
              <a:rPr lang="en-US" b="1" dirty="0"/>
              <a:t>consumer must install their own earth electrode</a:t>
            </a:r>
            <a:r>
              <a:rPr lang="en-US" dirty="0"/>
              <a:t> (e.g. earth rod or plate) to establish a local earth connection with sufficiently low impedance.</a:t>
            </a:r>
          </a:p>
          <a:p>
            <a:r>
              <a:rPr lang="en-US" dirty="0"/>
              <a:t>TT systems are often used:</a:t>
            </a:r>
          </a:p>
          <a:p>
            <a:pPr marL="342900" indent="-342900">
              <a:buFont typeface="Arial" panose="020B0604020202020204" pitchFamily="34" charset="0"/>
              <a:buChar char="•"/>
            </a:pPr>
            <a:r>
              <a:rPr lang="en-US" dirty="0"/>
              <a:t>where TN-C-S cannot be used (e.g. </a:t>
            </a:r>
            <a:r>
              <a:rPr lang="en-US" b="1" dirty="0"/>
              <a:t>petrol stations</a:t>
            </a:r>
            <a:r>
              <a:rPr lang="en-US" dirty="0"/>
              <a:t>)</a:t>
            </a:r>
          </a:p>
          <a:p>
            <a:pPr marL="342900" indent="-342900">
              <a:buFont typeface="Arial" panose="020B0604020202020204" pitchFamily="34" charset="0"/>
              <a:buChar char="•"/>
            </a:pPr>
            <a:r>
              <a:rPr lang="en-US" dirty="0"/>
              <a:t>in </a:t>
            </a:r>
            <a:r>
              <a:rPr lang="en-US" b="1" dirty="0"/>
              <a:t>rural areas</a:t>
            </a:r>
            <a:r>
              <a:rPr lang="en-US" dirty="0"/>
              <a:t> where supply is delivered via overhead lines.</a:t>
            </a:r>
          </a:p>
        </p:txBody>
      </p:sp>
      <p:sp>
        <p:nvSpPr>
          <p:cNvPr id="3" name="TextBox 2">
            <a:extLst>
              <a:ext uri="{FF2B5EF4-FFF2-40B4-BE49-F238E27FC236}">
                <a16:creationId xmlns:a16="http://schemas.microsoft.com/office/drawing/2014/main" id="{DE6B29C7-0FF8-D4D1-A5C0-8DE1BE99D4F5}"/>
              </a:ext>
            </a:extLst>
          </p:cNvPr>
          <p:cNvSpPr txBox="1"/>
          <p:nvPr/>
        </p:nvSpPr>
        <p:spPr>
          <a:xfrm>
            <a:off x="8406246" y="1749487"/>
            <a:ext cx="3647209" cy="4154984"/>
          </a:xfrm>
          <a:prstGeom prst="rect">
            <a:avLst/>
          </a:prstGeom>
          <a:noFill/>
          <a:ln>
            <a:solidFill>
              <a:schemeClr val="tx1">
                <a:lumMod val="85000"/>
                <a:lumOff val="15000"/>
              </a:schemeClr>
            </a:solidFill>
          </a:ln>
        </p:spPr>
        <p:txBody>
          <a:bodyPr wrap="square" rtlCol="0">
            <a:spAutoFit/>
          </a:bodyPr>
          <a:lstStyle/>
          <a:p>
            <a:r>
              <a:rPr lang="en-US" sz="2400"/>
              <a:t>Because soil conditions can vary, </a:t>
            </a:r>
            <a:r>
              <a:rPr lang="en-US" sz="2400" b="1"/>
              <a:t>shock protection</a:t>
            </a:r>
            <a:r>
              <a:rPr lang="en-US" sz="2400"/>
              <a:t> often relies on residual current devices (</a:t>
            </a:r>
            <a:r>
              <a:rPr lang="en-US" sz="2400" b="1"/>
              <a:t>RCDs</a:t>
            </a:r>
            <a:r>
              <a:rPr lang="en-US" sz="2400"/>
              <a:t>) to ensure automatic disconnection of supply when needed, especially where earth fault loop impedance may be high.</a:t>
            </a:r>
          </a:p>
          <a:p>
            <a:endParaRPr lang="en-GB" sz="2400"/>
          </a:p>
        </p:txBody>
      </p:sp>
    </p:spTree>
    <p:extLst>
      <p:ext uri="{BB962C8B-B14F-4D97-AF65-F5344CB8AC3E}">
        <p14:creationId xmlns:p14="http://schemas.microsoft.com/office/powerpoint/2010/main" val="6356829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FB772F-E825-9D87-9E8B-D04BC8A5280C}"/>
              </a:ext>
            </a:extLst>
          </p:cNvPr>
          <p:cNvSpPr>
            <a:spLocks noGrp="1"/>
          </p:cNvSpPr>
          <p:nvPr>
            <p:ph type="title"/>
          </p:nvPr>
        </p:nvSpPr>
        <p:spPr>
          <a:xfrm>
            <a:off x="252000" y="959222"/>
            <a:ext cx="11628452" cy="646331"/>
          </a:xfrm>
        </p:spPr>
        <p:txBody>
          <a:bodyPr wrap="square" lIns="91440" tIns="45720" rIns="91440" bIns="45720" anchor="ctr" anchorCtr="0">
            <a:spAutoFit/>
          </a:bodyPr>
          <a:lstStyle/>
          <a:p>
            <a:r>
              <a:rPr lang="en-GB">
                <a:ea typeface="ＭＳ Ｐゴシック"/>
                <a:cs typeface="Arial"/>
              </a:rPr>
              <a:t>Introduction</a:t>
            </a:r>
          </a:p>
        </p:txBody>
      </p:sp>
      <p:sp>
        <p:nvSpPr>
          <p:cNvPr id="4" name="Content Placeholder 3">
            <a:extLst>
              <a:ext uri="{FF2B5EF4-FFF2-40B4-BE49-F238E27FC236}">
                <a16:creationId xmlns:a16="http://schemas.microsoft.com/office/drawing/2014/main" id="{183CA12B-98D8-441B-A2DE-6FF2B2597824}"/>
              </a:ext>
            </a:extLst>
          </p:cNvPr>
          <p:cNvSpPr>
            <a:spLocks noGrp="1"/>
          </p:cNvSpPr>
          <p:nvPr>
            <p:ph sz="quarter" idx="10"/>
          </p:nvPr>
        </p:nvSpPr>
        <p:spPr/>
        <p:txBody>
          <a:bodyPr/>
          <a:lstStyle/>
          <a:p>
            <a:r>
              <a:rPr lang="en-GB" i="0">
                <a:solidFill>
                  <a:srgbClr val="111111"/>
                </a:solidFill>
                <a:effectLst/>
                <a:latin typeface="Arial" panose="020B0604020202020204" pitchFamily="34" charset="0"/>
                <a:cs typeface="Arial" panose="020B0604020202020204" pitchFamily="34" charset="0"/>
              </a:rPr>
              <a:t>This session looks at how installation design is shaped by factors such as earthing systems, load demands and environmental influences. </a:t>
            </a:r>
          </a:p>
          <a:p>
            <a:r>
              <a:rPr lang="en-GB" i="0">
                <a:solidFill>
                  <a:srgbClr val="111111"/>
                </a:solidFill>
                <a:effectLst/>
                <a:latin typeface="Arial" panose="020B0604020202020204" pitchFamily="34" charset="0"/>
                <a:cs typeface="Arial" panose="020B0604020202020204" pitchFamily="34" charset="0"/>
              </a:rPr>
              <a:t>We'll also cover key considerations for renewable energy systems and the need for safe isolation procedures.</a:t>
            </a:r>
            <a:endParaRPr lang="en-GB"/>
          </a:p>
        </p:txBody>
      </p:sp>
    </p:spTree>
    <p:extLst>
      <p:ext uri="{BB962C8B-B14F-4D97-AF65-F5344CB8AC3E}">
        <p14:creationId xmlns:p14="http://schemas.microsoft.com/office/powerpoint/2010/main" val="28084807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AAFE3-10D1-4AB7-2346-8B6F231B1312}"/>
              </a:ext>
            </a:extLst>
          </p:cNvPr>
          <p:cNvPicPr>
            <a:picLocks noChangeAspect="1"/>
          </p:cNvPicPr>
          <p:nvPr/>
        </p:nvPicPr>
        <p:blipFill>
          <a:blip r:embed="rId3"/>
          <a:stretch>
            <a:fillRect/>
          </a:stretch>
        </p:blipFill>
        <p:spPr>
          <a:xfrm>
            <a:off x="2562347" y="1625380"/>
            <a:ext cx="7314355" cy="3861020"/>
          </a:xfrm>
          <a:prstGeom prst="rect">
            <a:avLst/>
          </a:prstGeom>
        </p:spPr>
      </p:pic>
    </p:spTree>
    <p:extLst>
      <p:ext uri="{BB962C8B-B14F-4D97-AF65-F5344CB8AC3E}">
        <p14:creationId xmlns:p14="http://schemas.microsoft.com/office/powerpoint/2010/main" val="101498081"/>
      </p:ext>
    </p:extLst>
  </p:cSld>
  <p:clrMapOvr>
    <a:masterClrMapping/>
  </p:clrMapOvr>
  <p:extLst>
    <p:ext uri="{6950BFC3-D8DA-4A85-94F7-54DA5524770B}">
      <p188:commentRel xmlns:p188="http://schemas.microsoft.com/office/powerpoint/2018/8/main" r:id="rId2"/>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72CEDC-8AFE-D589-2D1C-979E5A82490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D01AEBC-6933-828F-182F-4EDA0C59CEF4}"/>
              </a:ext>
            </a:extLst>
          </p:cNvPr>
          <p:cNvPicPr>
            <a:picLocks noChangeAspect="1"/>
          </p:cNvPicPr>
          <p:nvPr/>
        </p:nvPicPr>
        <p:blipFill>
          <a:blip r:embed="rId2"/>
          <a:srcRect/>
          <a:stretch/>
        </p:blipFill>
        <p:spPr>
          <a:xfrm>
            <a:off x="1678929" y="834664"/>
            <a:ext cx="7797580" cy="5198386"/>
          </a:xfrm>
          <a:prstGeom prst="rect">
            <a:avLst/>
          </a:prstGeom>
        </p:spPr>
      </p:pic>
      <p:sp>
        <p:nvSpPr>
          <p:cNvPr id="2" name="TextBox 1">
            <a:extLst>
              <a:ext uri="{FF2B5EF4-FFF2-40B4-BE49-F238E27FC236}">
                <a16:creationId xmlns:a16="http://schemas.microsoft.com/office/drawing/2014/main" id="{90AA78CC-EF2B-F99B-27CC-549F3ADEA38E}"/>
              </a:ext>
            </a:extLst>
          </p:cNvPr>
          <p:cNvSpPr txBox="1"/>
          <p:nvPr/>
        </p:nvSpPr>
        <p:spPr>
          <a:xfrm>
            <a:off x="1409350" y="889233"/>
            <a:ext cx="1711355" cy="400110"/>
          </a:xfrm>
          <a:prstGeom prst="rect">
            <a:avLst/>
          </a:prstGeom>
          <a:solidFill>
            <a:schemeClr val="bg1"/>
          </a:solidFill>
        </p:spPr>
        <p:txBody>
          <a:bodyPr wrap="square" rtlCol="0">
            <a:spAutoFit/>
          </a:bodyPr>
          <a:lstStyle/>
          <a:p>
            <a:endParaRPr lang="en-US"/>
          </a:p>
        </p:txBody>
      </p:sp>
    </p:spTree>
    <p:extLst>
      <p:ext uri="{BB962C8B-B14F-4D97-AF65-F5344CB8AC3E}">
        <p14:creationId xmlns:p14="http://schemas.microsoft.com/office/powerpoint/2010/main" val="11272098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3EA40-4EAE-272A-D5C5-CE8DE51110B3}"/>
              </a:ext>
            </a:extLst>
          </p:cNvPr>
          <p:cNvSpPr>
            <a:spLocks noGrp="1"/>
          </p:cNvSpPr>
          <p:nvPr>
            <p:ph type="title"/>
          </p:nvPr>
        </p:nvSpPr>
        <p:spPr>
          <a:xfrm>
            <a:off x="252000" y="959222"/>
            <a:ext cx="11628452" cy="646331"/>
          </a:xfrm>
        </p:spPr>
        <p:txBody>
          <a:bodyPr wrap="square" lIns="91440" tIns="45720" rIns="91440" bIns="45720" anchor="ctr" anchorCtr="0">
            <a:spAutoFit/>
          </a:bodyPr>
          <a:lstStyle/>
          <a:p>
            <a:r>
              <a:rPr lang="en-US" b="1">
                <a:ea typeface="ＭＳ Ｐゴシック"/>
                <a:cs typeface="Arial"/>
              </a:rPr>
              <a:t>IT </a:t>
            </a:r>
            <a:r>
              <a:rPr lang="en-US">
                <a:ea typeface="ＭＳ Ｐゴシック"/>
                <a:cs typeface="Arial"/>
              </a:rPr>
              <a:t>system</a:t>
            </a:r>
            <a:r>
              <a:rPr lang="en-US" b="1">
                <a:ea typeface="ＭＳ Ｐゴシック"/>
                <a:cs typeface="Arial"/>
              </a:rPr>
              <a:t> (</a:t>
            </a:r>
            <a:r>
              <a:rPr lang="en-US">
                <a:ea typeface="ＭＳ Ｐゴシック"/>
                <a:cs typeface="Arial"/>
              </a:rPr>
              <a:t>isolated</a:t>
            </a:r>
            <a:r>
              <a:rPr lang="en-US" b="1">
                <a:ea typeface="ＭＳ Ｐゴシック"/>
                <a:cs typeface="Arial"/>
              </a:rPr>
              <a:t> </a:t>
            </a:r>
            <a:r>
              <a:rPr lang="en-US">
                <a:ea typeface="ＭＳ Ｐゴシック"/>
                <a:cs typeface="Arial"/>
              </a:rPr>
              <a:t>terra</a:t>
            </a:r>
            <a:r>
              <a:rPr lang="en-US" b="1">
                <a:ea typeface="ＭＳ Ｐゴシック"/>
                <a:cs typeface="Arial"/>
              </a:rPr>
              <a:t>)</a:t>
            </a:r>
          </a:p>
        </p:txBody>
      </p:sp>
      <p:sp>
        <p:nvSpPr>
          <p:cNvPr id="4" name="Content Placeholder 3">
            <a:extLst>
              <a:ext uri="{FF2B5EF4-FFF2-40B4-BE49-F238E27FC236}">
                <a16:creationId xmlns:a16="http://schemas.microsoft.com/office/drawing/2014/main" id="{8AF3A0ED-7251-D607-41B4-7FE5F0F138DB}"/>
              </a:ext>
            </a:extLst>
          </p:cNvPr>
          <p:cNvSpPr>
            <a:spLocks noGrp="1"/>
          </p:cNvSpPr>
          <p:nvPr>
            <p:ph sz="quarter" idx="10"/>
          </p:nvPr>
        </p:nvSpPr>
        <p:spPr>
          <a:xfrm>
            <a:off x="359999" y="1800000"/>
            <a:ext cx="11250109" cy="4140000"/>
          </a:xfrm>
        </p:spPr>
        <p:txBody>
          <a:bodyPr/>
          <a:lstStyle/>
          <a:p>
            <a:pPr marL="342900" indent="-342900">
              <a:buFont typeface="Arial" panose="020B0604020202020204" pitchFamily="34" charset="0"/>
              <a:buChar char="•"/>
            </a:pPr>
            <a:r>
              <a:rPr lang="en-US" b="1" dirty="0">
                <a:ea typeface="ＭＳ Ｐゴシック"/>
              </a:rPr>
              <a:t>IT</a:t>
            </a:r>
            <a:r>
              <a:rPr lang="en-US" dirty="0">
                <a:ea typeface="ＭＳ Ｐゴシック"/>
              </a:rPr>
              <a:t> systems use a </a:t>
            </a:r>
            <a:r>
              <a:rPr lang="en-US" b="1" dirty="0">
                <a:ea typeface="ＭＳ Ｐゴシック"/>
              </a:rPr>
              <a:t>transformer</a:t>
            </a:r>
            <a:r>
              <a:rPr lang="en-US" dirty="0">
                <a:ea typeface="ＭＳ Ｐゴシック"/>
              </a:rPr>
              <a:t> or an independent power source (like a battery or generator) that is </a:t>
            </a:r>
            <a:r>
              <a:rPr lang="en-US" b="1" dirty="0">
                <a:ea typeface="ＭＳ Ｐゴシック"/>
              </a:rPr>
              <a:t>unearthed</a:t>
            </a:r>
            <a:r>
              <a:rPr lang="en-US" dirty="0">
                <a:ea typeface="ＭＳ Ｐゴシック"/>
              </a:rPr>
              <a:t> or connected to earth through a high impedance.</a:t>
            </a:r>
          </a:p>
          <a:p>
            <a:pPr marL="342900" indent="-342900">
              <a:buFont typeface="Arial" panose="020B0604020202020204" pitchFamily="34" charset="0"/>
              <a:buChar char="•"/>
            </a:pPr>
            <a:r>
              <a:rPr lang="en-US" b="1" dirty="0">
                <a:ea typeface="ＭＳ Ｐゴシック"/>
              </a:rPr>
              <a:t>No active conductor</a:t>
            </a:r>
            <a:r>
              <a:rPr lang="en-US" dirty="0">
                <a:ea typeface="ＭＳ Ｐゴシック"/>
              </a:rPr>
              <a:t> is directly connected to earth. In the event of a short circuit or earth fault, only a </a:t>
            </a:r>
            <a:r>
              <a:rPr lang="en-US" b="1" dirty="0">
                <a:ea typeface="ＭＳ Ｐゴシック"/>
              </a:rPr>
              <a:t>small fault current</a:t>
            </a:r>
            <a:r>
              <a:rPr lang="en-US" dirty="0">
                <a:ea typeface="ＭＳ Ｐゴシック"/>
              </a:rPr>
              <a:t> flows, determined by system insulation and capacitance.</a:t>
            </a:r>
            <a:br>
              <a:rPr lang="en-US"/>
            </a:br>
            <a:r>
              <a:rPr lang="en-US" dirty="0">
                <a:ea typeface="ＭＳ Ｐゴシック"/>
              </a:rPr>
              <a:t>This setup minimises the risk of high earth fault currents and can keep the system operational during the first fault.</a:t>
            </a:r>
          </a:p>
          <a:p>
            <a:pPr marL="342900" indent="-342900">
              <a:buFont typeface="Arial" panose="020B0604020202020204" pitchFamily="34" charset="0"/>
              <a:buChar char="•"/>
            </a:pPr>
            <a:r>
              <a:rPr lang="en-US" b="1" dirty="0">
                <a:ea typeface="ＭＳ Ｐゴシック"/>
              </a:rPr>
              <a:t>Standards require</a:t>
            </a:r>
            <a:r>
              <a:rPr lang="en-US" dirty="0">
                <a:ea typeface="ＭＳ Ｐゴシック"/>
              </a:rPr>
              <a:t> that an insulation monitoring device be installed to continuously monitor system integrity.</a:t>
            </a:r>
          </a:p>
        </p:txBody>
      </p:sp>
    </p:spTree>
    <p:extLst>
      <p:ext uri="{BB962C8B-B14F-4D97-AF65-F5344CB8AC3E}">
        <p14:creationId xmlns:p14="http://schemas.microsoft.com/office/powerpoint/2010/main" val="15136148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3EA40-4EAE-272A-D5C5-CE8DE51110B3}"/>
              </a:ext>
            </a:extLst>
          </p:cNvPr>
          <p:cNvSpPr>
            <a:spLocks noGrp="1"/>
          </p:cNvSpPr>
          <p:nvPr>
            <p:ph type="title"/>
          </p:nvPr>
        </p:nvSpPr>
        <p:spPr>
          <a:xfrm>
            <a:off x="252000" y="959222"/>
            <a:ext cx="11628452" cy="646331"/>
          </a:xfrm>
        </p:spPr>
        <p:txBody>
          <a:bodyPr wrap="square" lIns="91440" tIns="45720" rIns="91440" bIns="45720" anchor="ctr" anchorCtr="0">
            <a:spAutoFit/>
          </a:bodyPr>
          <a:lstStyle/>
          <a:p>
            <a:r>
              <a:rPr lang="en-US" b="1">
                <a:ea typeface="ＭＳ Ｐゴシック"/>
                <a:cs typeface="Arial"/>
              </a:rPr>
              <a:t>IT </a:t>
            </a:r>
            <a:r>
              <a:rPr lang="en-US">
                <a:ea typeface="ＭＳ Ｐゴシック"/>
                <a:cs typeface="Arial"/>
              </a:rPr>
              <a:t>system</a:t>
            </a:r>
            <a:r>
              <a:rPr lang="en-US" b="1">
                <a:ea typeface="ＭＳ Ｐゴシック"/>
                <a:cs typeface="Arial"/>
              </a:rPr>
              <a:t> (</a:t>
            </a:r>
            <a:r>
              <a:rPr lang="en-US">
                <a:ea typeface="ＭＳ Ｐゴシック"/>
                <a:cs typeface="Arial"/>
              </a:rPr>
              <a:t>isolated</a:t>
            </a:r>
            <a:r>
              <a:rPr lang="en-US" b="1">
                <a:ea typeface="ＭＳ Ｐゴシック"/>
                <a:cs typeface="Arial"/>
              </a:rPr>
              <a:t> </a:t>
            </a:r>
            <a:r>
              <a:rPr lang="en-US">
                <a:ea typeface="ＭＳ Ｐゴシック"/>
                <a:cs typeface="Arial"/>
              </a:rPr>
              <a:t>terra</a:t>
            </a:r>
            <a:r>
              <a:rPr lang="en-US" b="1">
                <a:ea typeface="ＭＳ Ｐゴシック"/>
                <a:cs typeface="Arial"/>
              </a:rPr>
              <a:t>)</a:t>
            </a:r>
          </a:p>
        </p:txBody>
      </p:sp>
      <p:pic>
        <p:nvPicPr>
          <p:cNvPr id="6" name="Picture 5" descr="A diagram of a system&#10;&#10;Description automatically generated">
            <a:extLst>
              <a:ext uri="{FF2B5EF4-FFF2-40B4-BE49-F238E27FC236}">
                <a16:creationId xmlns:a16="http://schemas.microsoft.com/office/drawing/2014/main" id="{9987F694-62BF-4817-AE92-BBD2070EC60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58903" y="1737618"/>
            <a:ext cx="7496923" cy="4143698"/>
          </a:xfrm>
          <a:prstGeom prst="rect">
            <a:avLst/>
          </a:prstGeom>
        </p:spPr>
      </p:pic>
    </p:spTree>
    <p:extLst>
      <p:ext uri="{BB962C8B-B14F-4D97-AF65-F5344CB8AC3E}">
        <p14:creationId xmlns:p14="http://schemas.microsoft.com/office/powerpoint/2010/main" val="11930118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3EA40-4EAE-272A-D5C5-CE8DE51110B3}"/>
              </a:ext>
            </a:extLst>
          </p:cNvPr>
          <p:cNvSpPr>
            <a:spLocks noGrp="1"/>
          </p:cNvSpPr>
          <p:nvPr>
            <p:ph type="title"/>
          </p:nvPr>
        </p:nvSpPr>
        <p:spPr>
          <a:xfrm>
            <a:off x="252000" y="959222"/>
            <a:ext cx="11628452" cy="646331"/>
          </a:xfrm>
        </p:spPr>
        <p:txBody>
          <a:bodyPr/>
          <a:lstStyle/>
          <a:p>
            <a:r>
              <a:rPr lang="en-US" b="1"/>
              <a:t>Electrical supply systems</a:t>
            </a:r>
          </a:p>
        </p:txBody>
      </p:sp>
      <p:sp>
        <p:nvSpPr>
          <p:cNvPr id="4" name="Content Placeholder 3">
            <a:extLst>
              <a:ext uri="{FF2B5EF4-FFF2-40B4-BE49-F238E27FC236}">
                <a16:creationId xmlns:a16="http://schemas.microsoft.com/office/drawing/2014/main" id="{8AF3A0ED-7251-D607-41B4-7FE5F0F138DB}"/>
              </a:ext>
            </a:extLst>
          </p:cNvPr>
          <p:cNvSpPr>
            <a:spLocks noGrp="1"/>
          </p:cNvSpPr>
          <p:nvPr>
            <p:ph sz="quarter" idx="10"/>
          </p:nvPr>
        </p:nvSpPr>
        <p:spPr>
          <a:xfrm>
            <a:off x="360000" y="1800000"/>
            <a:ext cx="5419008" cy="4140000"/>
          </a:xfrm>
        </p:spPr>
        <p:txBody>
          <a:bodyPr/>
          <a:lstStyle/>
          <a:p>
            <a:r>
              <a:rPr lang="en-US" dirty="0"/>
              <a:t>In the United Kingdom, electrical energy generated at power stations, wind farms and other renewable sources is delivered to consumers through a national network. </a:t>
            </a:r>
          </a:p>
          <a:p>
            <a:r>
              <a:rPr lang="en-US" dirty="0"/>
              <a:t>This system is divided into two key sections: </a:t>
            </a:r>
            <a:r>
              <a:rPr lang="en-US" b="1" dirty="0"/>
              <a:t>transmission</a:t>
            </a:r>
            <a:r>
              <a:rPr lang="en-US" dirty="0"/>
              <a:t> and </a:t>
            </a:r>
            <a:r>
              <a:rPr lang="en-US" b="1" dirty="0"/>
              <a:t>distribution</a:t>
            </a:r>
            <a:r>
              <a:rPr lang="en-US" dirty="0"/>
              <a:t>.</a:t>
            </a:r>
          </a:p>
        </p:txBody>
      </p:sp>
      <p:pic>
        <p:nvPicPr>
          <p:cNvPr id="1026" name="Picture 2">
            <a:extLst>
              <a:ext uri="{FF2B5EF4-FFF2-40B4-BE49-F238E27FC236}">
                <a16:creationId xmlns:a16="http://schemas.microsoft.com/office/drawing/2014/main" id="{1832AC3F-ED72-C45A-263A-5B0AFFC732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4504" y="1800000"/>
            <a:ext cx="5353050" cy="375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35306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5BE548-DB08-C823-7AF8-A12A35F29B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6E61C3-C36C-7F12-8933-A69C6CEF71E2}"/>
              </a:ext>
            </a:extLst>
          </p:cNvPr>
          <p:cNvSpPr>
            <a:spLocks noGrp="1"/>
          </p:cNvSpPr>
          <p:nvPr>
            <p:ph type="title"/>
          </p:nvPr>
        </p:nvSpPr>
        <p:spPr>
          <a:xfrm>
            <a:off x="252000" y="959222"/>
            <a:ext cx="11628452" cy="646331"/>
          </a:xfrm>
        </p:spPr>
        <p:txBody>
          <a:bodyPr/>
          <a:lstStyle/>
          <a:p>
            <a:r>
              <a:rPr lang="en-US" b="1"/>
              <a:t>Electrical supply systems</a:t>
            </a:r>
          </a:p>
        </p:txBody>
      </p:sp>
      <p:sp>
        <p:nvSpPr>
          <p:cNvPr id="4" name="Content Placeholder 3">
            <a:extLst>
              <a:ext uri="{FF2B5EF4-FFF2-40B4-BE49-F238E27FC236}">
                <a16:creationId xmlns:a16="http://schemas.microsoft.com/office/drawing/2014/main" id="{0644AFFB-7FAC-FEAB-7E3B-CE65C31CC922}"/>
              </a:ext>
            </a:extLst>
          </p:cNvPr>
          <p:cNvSpPr>
            <a:spLocks noGrp="1"/>
          </p:cNvSpPr>
          <p:nvPr>
            <p:ph sz="quarter" idx="10"/>
          </p:nvPr>
        </p:nvSpPr>
        <p:spPr>
          <a:xfrm>
            <a:off x="360000" y="1800000"/>
            <a:ext cx="6207056" cy="4140000"/>
          </a:xfrm>
        </p:spPr>
        <p:txBody>
          <a:bodyPr/>
          <a:lstStyle/>
          <a:p>
            <a:pPr marL="342900" indent="-342900">
              <a:buFont typeface="Arial" panose="020B0604020202020204" pitchFamily="34" charset="0"/>
              <a:buChar char="•"/>
            </a:pPr>
            <a:r>
              <a:rPr lang="en-US"/>
              <a:t>The </a:t>
            </a:r>
            <a:r>
              <a:rPr lang="en-US" b="1"/>
              <a:t>transmission network </a:t>
            </a:r>
            <a:r>
              <a:rPr lang="en-US"/>
              <a:t>is a high-voltage system that transports electricity over long distances.</a:t>
            </a:r>
          </a:p>
          <a:p>
            <a:pPr marL="342900" indent="-342900">
              <a:buFont typeface="Arial" panose="020B0604020202020204" pitchFamily="34" charset="0"/>
              <a:buChar char="•"/>
            </a:pPr>
            <a:r>
              <a:rPr lang="en-US"/>
              <a:t>It uses pylons, overhead lines and underground cables. </a:t>
            </a:r>
          </a:p>
          <a:p>
            <a:pPr marL="342900" indent="-342900">
              <a:buFont typeface="Arial" panose="020B0604020202020204" pitchFamily="34" charset="0"/>
              <a:buChar char="•"/>
            </a:pPr>
            <a:r>
              <a:rPr lang="en-US"/>
              <a:t>This part of the network moves electricity from generation sites to major substations.</a:t>
            </a:r>
          </a:p>
          <a:p>
            <a:pPr marL="342900" indent="-342900">
              <a:buFont typeface="Arial" panose="020B0604020202020204" pitchFamily="34" charset="0"/>
              <a:buChar char="•"/>
            </a:pPr>
            <a:r>
              <a:rPr lang="en-US"/>
              <a:t>Operated by companies such as National Grid in England and Wales.</a:t>
            </a:r>
          </a:p>
        </p:txBody>
      </p:sp>
      <p:pic>
        <p:nvPicPr>
          <p:cNvPr id="2050" name="Picture 2" descr="A power line tower in a field&#10;&#10;AI-generated content may be incorrect.">
            <a:extLst>
              <a:ext uri="{FF2B5EF4-FFF2-40B4-BE49-F238E27FC236}">
                <a16:creationId xmlns:a16="http://schemas.microsoft.com/office/drawing/2014/main" id="{3036D6CD-1CD5-EF5A-AD74-3BDCE06F64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3902" y="959222"/>
            <a:ext cx="3595586" cy="2398713"/>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A power plant with power lines&#10;&#10;AI-generated content may be incorrect.">
            <a:extLst>
              <a:ext uri="{FF2B5EF4-FFF2-40B4-BE49-F238E27FC236}">
                <a16:creationId xmlns:a16="http://schemas.microsoft.com/office/drawing/2014/main" id="{78F67B29-100D-3C3E-74D8-87D2A0D3CE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3902" y="3482604"/>
            <a:ext cx="3605517" cy="2388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50165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533EAF-85B5-9834-BEE5-ED63DD9BD7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0818A7-2CE5-F65F-E10A-06CB112D1E54}"/>
              </a:ext>
            </a:extLst>
          </p:cNvPr>
          <p:cNvSpPr>
            <a:spLocks noGrp="1"/>
          </p:cNvSpPr>
          <p:nvPr>
            <p:ph type="title"/>
          </p:nvPr>
        </p:nvSpPr>
        <p:spPr>
          <a:xfrm>
            <a:off x="252000" y="959222"/>
            <a:ext cx="11628452" cy="646331"/>
          </a:xfrm>
        </p:spPr>
        <p:txBody>
          <a:bodyPr/>
          <a:lstStyle/>
          <a:p>
            <a:r>
              <a:rPr lang="en-US" b="1"/>
              <a:t>Electrical supply systems</a:t>
            </a:r>
          </a:p>
        </p:txBody>
      </p:sp>
      <p:sp>
        <p:nvSpPr>
          <p:cNvPr id="4" name="Content Placeholder 3">
            <a:extLst>
              <a:ext uri="{FF2B5EF4-FFF2-40B4-BE49-F238E27FC236}">
                <a16:creationId xmlns:a16="http://schemas.microsoft.com/office/drawing/2014/main" id="{C74E074A-09FE-5297-B016-37B68B67BBFA}"/>
              </a:ext>
            </a:extLst>
          </p:cNvPr>
          <p:cNvSpPr>
            <a:spLocks noGrp="1"/>
          </p:cNvSpPr>
          <p:nvPr>
            <p:ph sz="quarter" idx="10"/>
          </p:nvPr>
        </p:nvSpPr>
        <p:spPr>
          <a:xfrm>
            <a:off x="359999" y="1800000"/>
            <a:ext cx="6529173" cy="4140000"/>
          </a:xfrm>
        </p:spPr>
        <p:txBody>
          <a:bodyPr/>
          <a:lstStyle/>
          <a:p>
            <a:pPr marL="342900" indent="-342900">
              <a:buFont typeface="Arial" panose="020B0604020202020204" pitchFamily="34" charset="0"/>
              <a:buChar char="•"/>
            </a:pPr>
            <a:r>
              <a:rPr lang="en-GB" dirty="0"/>
              <a:t>From there, the </a:t>
            </a:r>
            <a:r>
              <a:rPr lang="en-GB" b="1" dirty="0"/>
              <a:t>distribution network</a:t>
            </a:r>
            <a:r>
              <a:rPr lang="en-GB" dirty="0"/>
              <a:t> takes over.</a:t>
            </a:r>
          </a:p>
          <a:p>
            <a:pPr marL="342900" indent="-342900">
              <a:buFont typeface="Arial" panose="020B0604020202020204" pitchFamily="34" charset="0"/>
              <a:buChar char="•"/>
            </a:pPr>
            <a:r>
              <a:rPr lang="en-GB" dirty="0"/>
              <a:t>It reduces voltage levels through substations.</a:t>
            </a:r>
          </a:p>
          <a:p>
            <a:pPr marL="342900" indent="-342900">
              <a:buFont typeface="Arial" panose="020B0604020202020204" pitchFamily="34" charset="0"/>
              <a:buChar char="•"/>
            </a:pPr>
            <a:r>
              <a:rPr lang="en-GB" dirty="0"/>
              <a:t>Delivers electricity through local cables and lines. </a:t>
            </a:r>
          </a:p>
          <a:p>
            <a:pPr marL="342900" indent="-342900">
              <a:buFont typeface="Arial" panose="020B0604020202020204" pitchFamily="34" charset="0"/>
              <a:buChar char="•"/>
            </a:pPr>
            <a:r>
              <a:rPr lang="en-GB" dirty="0"/>
              <a:t>Ensures safe and reliable power supply to homes, schools and businesses across the country.</a:t>
            </a:r>
            <a:endParaRPr lang="en-US" dirty="0"/>
          </a:p>
        </p:txBody>
      </p:sp>
      <p:pic>
        <p:nvPicPr>
          <p:cNvPr id="3074" name="Picture 2" descr="A power lines in a field&#10;&#10;AI-generated content may be incorrect.">
            <a:extLst>
              <a:ext uri="{FF2B5EF4-FFF2-40B4-BE49-F238E27FC236}">
                <a16:creationId xmlns:a16="http://schemas.microsoft.com/office/drawing/2014/main" id="{F2A9FA6B-FCEB-E5BA-E4E0-AB7A3E0644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97508" y="1147718"/>
            <a:ext cx="3197449" cy="4792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64308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E3BB0B-F328-D6A5-E7EC-B24FADAF48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BCFD18-8E9F-FCF6-5247-764FB20DD55F}"/>
              </a:ext>
            </a:extLst>
          </p:cNvPr>
          <p:cNvSpPr>
            <a:spLocks noGrp="1"/>
          </p:cNvSpPr>
          <p:nvPr>
            <p:ph type="title"/>
          </p:nvPr>
        </p:nvSpPr>
        <p:spPr>
          <a:xfrm>
            <a:off x="252000" y="959222"/>
            <a:ext cx="11628452" cy="646331"/>
          </a:xfrm>
        </p:spPr>
        <p:txBody>
          <a:bodyPr/>
          <a:lstStyle/>
          <a:p>
            <a:r>
              <a:rPr lang="en-US" b="1"/>
              <a:t>Electrical supply systems: Single phase</a:t>
            </a:r>
          </a:p>
        </p:txBody>
      </p:sp>
      <p:sp>
        <p:nvSpPr>
          <p:cNvPr id="4" name="Content Placeholder 3">
            <a:extLst>
              <a:ext uri="{FF2B5EF4-FFF2-40B4-BE49-F238E27FC236}">
                <a16:creationId xmlns:a16="http://schemas.microsoft.com/office/drawing/2014/main" id="{E6D6EB41-AD2A-43BB-8A65-03C971CC5EFD}"/>
              </a:ext>
            </a:extLst>
          </p:cNvPr>
          <p:cNvSpPr>
            <a:spLocks noGrp="1"/>
          </p:cNvSpPr>
          <p:nvPr>
            <p:ph sz="quarter" idx="10"/>
          </p:nvPr>
        </p:nvSpPr>
        <p:spPr>
          <a:xfrm>
            <a:off x="359999" y="1800000"/>
            <a:ext cx="5625165" cy="4140000"/>
          </a:xfrm>
        </p:spPr>
        <p:txBody>
          <a:bodyPr/>
          <a:lstStyle/>
          <a:p>
            <a:pPr marL="342900" indent="-342900">
              <a:buFont typeface="Arial" panose="020B0604020202020204" pitchFamily="34" charset="0"/>
              <a:buChar char="•"/>
            </a:pPr>
            <a:r>
              <a:rPr lang="en-US"/>
              <a:t>Electricity supply to users can be either single-phase or three-phase.</a:t>
            </a:r>
          </a:p>
          <a:p>
            <a:r>
              <a:rPr lang="en-US" b="1">
                <a:ea typeface="ＭＳ Ｐゴシック"/>
              </a:rPr>
              <a:t>Single-phase</a:t>
            </a:r>
          </a:p>
          <a:p>
            <a:pPr marL="342900" indent="-342900">
              <a:buFont typeface="Arial" panose="020B0604020202020204" pitchFamily="34" charset="0"/>
              <a:buChar char="•"/>
            </a:pPr>
            <a:r>
              <a:rPr lang="en-US">
                <a:ea typeface="ＭＳ Ｐゴシック"/>
              </a:rPr>
              <a:t>One line conductor and one neutral conductor.</a:t>
            </a:r>
          </a:p>
          <a:p>
            <a:pPr marL="342900" indent="-342900">
              <a:buFont typeface="Arial" panose="020B0604020202020204" pitchFamily="34" charset="0"/>
              <a:buChar char="•"/>
            </a:pPr>
            <a:r>
              <a:rPr lang="en-US">
                <a:ea typeface="ＭＳ Ｐゴシック"/>
              </a:rPr>
              <a:t>Typical in dwellings, small shops and small outlets.</a:t>
            </a:r>
          </a:p>
        </p:txBody>
      </p:sp>
      <p:pic>
        <p:nvPicPr>
          <p:cNvPr id="3" name="Picture 2">
            <a:extLst>
              <a:ext uri="{FF2B5EF4-FFF2-40B4-BE49-F238E27FC236}">
                <a16:creationId xmlns:a16="http://schemas.microsoft.com/office/drawing/2014/main" id="{36D3ABBC-4FCD-23C1-3ECB-FB402E081AE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985164" y="1800000"/>
            <a:ext cx="6002461" cy="3810924"/>
          </a:xfrm>
          <a:prstGeom prst="rect">
            <a:avLst/>
          </a:prstGeom>
        </p:spPr>
      </p:pic>
    </p:spTree>
    <p:extLst>
      <p:ext uri="{BB962C8B-B14F-4D97-AF65-F5344CB8AC3E}">
        <p14:creationId xmlns:p14="http://schemas.microsoft.com/office/powerpoint/2010/main" val="42711647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4BEE71-E010-71B7-F9A1-CAD57E8E06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C5F520-DC43-5BFB-2F42-DA6851F00D7E}"/>
              </a:ext>
            </a:extLst>
          </p:cNvPr>
          <p:cNvSpPr>
            <a:spLocks noGrp="1"/>
          </p:cNvSpPr>
          <p:nvPr>
            <p:ph type="title"/>
          </p:nvPr>
        </p:nvSpPr>
        <p:spPr>
          <a:xfrm>
            <a:off x="252000" y="959222"/>
            <a:ext cx="11628452" cy="646331"/>
          </a:xfrm>
        </p:spPr>
        <p:txBody>
          <a:bodyPr/>
          <a:lstStyle/>
          <a:p>
            <a:r>
              <a:rPr lang="en-US" b="1"/>
              <a:t>Electrical supply systems: Three phase</a:t>
            </a:r>
          </a:p>
        </p:txBody>
      </p:sp>
      <p:sp>
        <p:nvSpPr>
          <p:cNvPr id="4" name="Content Placeholder 3">
            <a:extLst>
              <a:ext uri="{FF2B5EF4-FFF2-40B4-BE49-F238E27FC236}">
                <a16:creationId xmlns:a16="http://schemas.microsoft.com/office/drawing/2014/main" id="{404B3085-35C4-50B0-2EC8-E13A06869A7C}"/>
              </a:ext>
            </a:extLst>
          </p:cNvPr>
          <p:cNvSpPr>
            <a:spLocks noGrp="1"/>
          </p:cNvSpPr>
          <p:nvPr>
            <p:ph sz="quarter" idx="10"/>
          </p:nvPr>
        </p:nvSpPr>
        <p:spPr>
          <a:xfrm>
            <a:off x="360000" y="1800000"/>
            <a:ext cx="5140256" cy="4140000"/>
          </a:xfrm>
        </p:spPr>
        <p:txBody>
          <a:bodyPr/>
          <a:lstStyle/>
          <a:p>
            <a:r>
              <a:rPr lang="en-US" b="1"/>
              <a:t>Three-phase</a:t>
            </a:r>
          </a:p>
          <a:p>
            <a:pPr marL="342900" indent="-342900">
              <a:buFont typeface="Arial" panose="020B0604020202020204" pitchFamily="34" charset="0"/>
              <a:buChar char="•"/>
            </a:pPr>
            <a:r>
              <a:rPr lang="en-US"/>
              <a:t>Three line conductors, spaced 120 degrees apart and, optionally, a neutral.</a:t>
            </a:r>
          </a:p>
          <a:p>
            <a:pPr marL="342900" indent="-342900">
              <a:buFont typeface="Arial" panose="020B0604020202020204" pitchFamily="34" charset="0"/>
              <a:buChar char="•"/>
            </a:pPr>
            <a:r>
              <a:rPr lang="en-US"/>
              <a:t>Typically used in larger installations requiring more power.</a:t>
            </a:r>
          </a:p>
        </p:txBody>
      </p:sp>
      <p:pic>
        <p:nvPicPr>
          <p:cNvPr id="3" name="Picture 2">
            <a:extLst>
              <a:ext uri="{FF2B5EF4-FFF2-40B4-BE49-F238E27FC236}">
                <a16:creationId xmlns:a16="http://schemas.microsoft.com/office/drawing/2014/main" id="{70BC1B4D-3566-AB2B-68ED-B66AF75F814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866393" y="1800000"/>
            <a:ext cx="6373232" cy="3863045"/>
          </a:xfrm>
          <a:prstGeom prst="rect">
            <a:avLst/>
          </a:prstGeom>
        </p:spPr>
      </p:pic>
    </p:spTree>
    <p:extLst>
      <p:ext uri="{BB962C8B-B14F-4D97-AF65-F5344CB8AC3E}">
        <p14:creationId xmlns:p14="http://schemas.microsoft.com/office/powerpoint/2010/main" val="12640669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3EA40-4EAE-272A-D5C5-CE8DE51110B3}"/>
              </a:ext>
            </a:extLst>
          </p:cNvPr>
          <p:cNvSpPr>
            <a:spLocks noGrp="1"/>
          </p:cNvSpPr>
          <p:nvPr>
            <p:ph type="title"/>
          </p:nvPr>
        </p:nvSpPr>
        <p:spPr>
          <a:xfrm>
            <a:off x="252000" y="959222"/>
            <a:ext cx="11628452" cy="646331"/>
          </a:xfrm>
        </p:spPr>
        <p:txBody>
          <a:bodyPr/>
          <a:lstStyle/>
          <a:p>
            <a:r>
              <a:rPr lang="en-GB"/>
              <a:t>Single- and three-phase supplies</a:t>
            </a:r>
            <a:endParaRPr lang="en-US" b="1"/>
          </a:p>
        </p:txBody>
      </p:sp>
      <p:sp>
        <p:nvSpPr>
          <p:cNvPr id="4" name="Content Placeholder 3">
            <a:extLst>
              <a:ext uri="{FF2B5EF4-FFF2-40B4-BE49-F238E27FC236}">
                <a16:creationId xmlns:a16="http://schemas.microsoft.com/office/drawing/2014/main" id="{8AF3A0ED-7251-D607-41B4-7FE5F0F138DB}"/>
              </a:ext>
            </a:extLst>
          </p:cNvPr>
          <p:cNvSpPr>
            <a:spLocks noGrp="1"/>
          </p:cNvSpPr>
          <p:nvPr>
            <p:ph sz="quarter" idx="10"/>
          </p:nvPr>
        </p:nvSpPr>
        <p:spPr>
          <a:xfrm>
            <a:off x="359999" y="1800000"/>
            <a:ext cx="6092755" cy="4140000"/>
          </a:xfrm>
        </p:spPr>
        <p:txBody>
          <a:bodyPr/>
          <a:lstStyle/>
          <a:p>
            <a:pPr marL="342900" indent="-342900">
              <a:buFont typeface="Arial" panose="020B0604020202020204" pitchFamily="34" charset="0"/>
              <a:buChar char="•"/>
            </a:pPr>
            <a:r>
              <a:rPr lang="en-US"/>
              <a:t>Domestic and similar premises usually have a single-phase 230 V supply, meaning two conductors (line and neutral). </a:t>
            </a:r>
          </a:p>
          <a:p>
            <a:pPr marL="342900" indent="-342900">
              <a:buFont typeface="Arial" panose="020B0604020202020204" pitchFamily="34" charset="0"/>
              <a:buChar char="•"/>
            </a:pPr>
            <a:r>
              <a:rPr lang="en-US"/>
              <a:t>For larger installations needing over 100 A, a three-phase supply is usually provided, using either a three-wire or four-wire system.</a:t>
            </a:r>
          </a:p>
        </p:txBody>
      </p:sp>
      <p:pic>
        <p:nvPicPr>
          <p:cNvPr id="4098" name="Picture 2" descr="A row of houses with blue sky and clouds&#10;&#10;AI-generated content may be incorrect.">
            <a:extLst>
              <a:ext uri="{FF2B5EF4-FFF2-40B4-BE49-F238E27FC236}">
                <a16:creationId xmlns:a16="http://schemas.microsoft.com/office/drawing/2014/main" id="{0C423C28-F5F3-33A0-2E5C-C963BEE1D4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8815" y="1823833"/>
            <a:ext cx="4785233" cy="3192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46003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792BCA-8AB6-0FDF-AC08-CE636D202BE9}"/>
              </a:ext>
            </a:extLst>
          </p:cNvPr>
          <p:cNvSpPr>
            <a:spLocks noGrp="1"/>
          </p:cNvSpPr>
          <p:nvPr>
            <p:ph type="title"/>
          </p:nvPr>
        </p:nvSpPr>
        <p:spPr>
          <a:xfrm>
            <a:off x="252000" y="959222"/>
            <a:ext cx="11628452" cy="646331"/>
          </a:xfrm>
        </p:spPr>
        <p:txBody>
          <a:bodyPr wrap="square" lIns="91440" tIns="45720" rIns="91440" bIns="45720" anchor="ctr" anchorCtr="0">
            <a:spAutoFit/>
          </a:bodyPr>
          <a:lstStyle/>
          <a:p>
            <a:r>
              <a:rPr lang="en-GB">
                <a:ea typeface="ＭＳ Ｐゴシック"/>
                <a:cs typeface="Arial"/>
              </a:rPr>
              <a:t>Objectives </a:t>
            </a:r>
          </a:p>
        </p:txBody>
      </p:sp>
      <p:sp>
        <p:nvSpPr>
          <p:cNvPr id="4" name="Content Placeholder 3">
            <a:extLst>
              <a:ext uri="{FF2B5EF4-FFF2-40B4-BE49-F238E27FC236}">
                <a16:creationId xmlns:a16="http://schemas.microsoft.com/office/drawing/2014/main" id="{BBFFC9DD-99F6-E5CA-5CF5-B1C6B4D6BBC1}"/>
              </a:ext>
            </a:extLst>
          </p:cNvPr>
          <p:cNvSpPr>
            <a:spLocks noGrp="1"/>
          </p:cNvSpPr>
          <p:nvPr>
            <p:ph sz="quarter" idx="10"/>
          </p:nvPr>
        </p:nvSpPr>
        <p:spPr/>
        <p:txBody>
          <a:bodyPr/>
          <a:lstStyle/>
          <a:p>
            <a:pPr algn="l"/>
            <a:r>
              <a:rPr lang="en-GB" dirty="0">
                <a:latin typeface="Arial"/>
                <a:cs typeface="Arial"/>
              </a:rPr>
              <a:t>By the end of this session, y</a:t>
            </a:r>
            <a:r>
              <a:rPr lang="en-GB" b="0" i="0" dirty="0">
                <a:effectLst/>
                <a:latin typeface="Arial"/>
                <a:cs typeface="Arial"/>
              </a:rPr>
              <a:t>ou should be able to:</a:t>
            </a:r>
          </a:p>
          <a:p>
            <a:pPr marL="342900" indent="-342900" algn="l">
              <a:buFont typeface="Arial" panose="020B0604020202020204" pitchFamily="34" charset="0"/>
              <a:buChar char="•"/>
            </a:pPr>
            <a:r>
              <a:rPr lang="en-GB" b="1" i="0" dirty="0">
                <a:effectLst/>
                <a:latin typeface="Arial"/>
                <a:cs typeface="Arial"/>
              </a:rPr>
              <a:t>Identify</a:t>
            </a:r>
            <a:r>
              <a:rPr lang="en-GB" b="0" i="0" dirty="0">
                <a:effectLst/>
                <a:latin typeface="Arial"/>
                <a:cs typeface="Arial"/>
              </a:rPr>
              <a:t> common earthing systems (TT, TN-S, TN-C-S)</a:t>
            </a:r>
          </a:p>
          <a:p>
            <a:pPr marL="342900" indent="-342900" algn="l">
              <a:buFont typeface="Arial" panose="020B0604020202020204" pitchFamily="34" charset="0"/>
              <a:buChar char="•"/>
            </a:pPr>
            <a:r>
              <a:rPr lang="en-GB" b="1" i="0" dirty="0">
                <a:effectLst/>
                <a:latin typeface="Arial"/>
                <a:cs typeface="Arial"/>
              </a:rPr>
              <a:t>Explain</a:t>
            </a:r>
            <a:r>
              <a:rPr lang="en-GB" b="0" i="0" dirty="0">
                <a:effectLst/>
                <a:latin typeface="Arial"/>
                <a:cs typeface="Arial"/>
              </a:rPr>
              <a:t> the risks of diverted neutral current and broken PEN conductors</a:t>
            </a:r>
          </a:p>
          <a:p>
            <a:pPr marL="342900" indent="-342900" algn="l">
              <a:buFont typeface="Arial" panose="020B0604020202020204" pitchFamily="34" charset="0"/>
              <a:buChar char="•"/>
            </a:pPr>
            <a:r>
              <a:rPr lang="en-GB" b="1" i="0" dirty="0">
                <a:effectLst/>
                <a:latin typeface="Arial"/>
                <a:cs typeface="Arial"/>
              </a:rPr>
              <a:t>Calculate</a:t>
            </a:r>
            <a:r>
              <a:rPr lang="en-GB" b="0" i="0" dirty="0">
                <a:effectLst/>
                <a:latin typeface="Arial"/>
                <a:cs typeface="Arial"/>
              </a:rPr>
              <a:t> maximum demand using diversity</a:t>
            </a:r>
          </a:p>
          <a:p>
            <a:pPr marL="342900" indent="-342900" algn="l">
              <a:buFont typeface="Arial" panose="020B0604020202020204" pitchFamily="34" charset="0"/>
              <a:buChar char="•"/>
            </a:pPr>
            <a:r>
              <a:rPr lang="en-GB" b="1" i="0" dirty="0">
                <a:effectLst/>
                <a:latin typeface="Arial"/>
                <a:cs typeface="Arial"/>
              </a:rPr>
              <a:t>Understand</a:t>
            </a:r>
            <a:r>
              <a:rPr lang="en-GB" b="0" i="0" dirty="0">
                <a:effectLst/>
                <a:latin typeface="Arial"/>
                <a:cs typeface="Arial"/>
              </a:rPr>
              <a:t> how environmental factors affect installation choices</a:t>
            </a:r>
          </a:p>
          <a:p>
            <a:pPr marL="342900" indent="-342900" algn="l">
              <a:buFont typeface="Arial" panose="020B0604020202020204" pitchFamily="34" charset="0"/>
              <a:buChar char="•"/>
            </a:pPr>
            <a:r>
              <a:rPr lang="en-GB" b="1" i="0" dirty="0">
                <a:effectLst/>
                <a:latin typeface="Arial"/>
                <a:cs typeface="Arial"/>
              </a:rPr>
              <a:t>Define</a:t>
            </a:r>
            <a:r>
              <a:rPr lang="en-GB" b="0" i="0" dirty="0">
                <a:effectLst/>
                <a:latin typeface="Arial"/>
                <a:cs typeface="Arial"/>
              </a:rPr>
              <a:t> key terms related to renewable energy systems</a:t>
            </a:r>
            <a:endParaRPr lang="en-GB" dirty="0"/>
          </a:p>
        </p:txBody>
      </p:sp>
    </p:spTree>
    <p:extLst>
      <p:ext uri="{BB962C8B-B14F-4D97-AF65-F5344CB8AC3E}">
        <p14:creationId xmlns:p14="http://schemas.microsoft.com/office/powerpoint/2010/main" val="36619081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AF3A0ED-7251-D607-41B4-7FE5F0F138DB}"/>
              </a:ext>
            </a:extLst>
          </p:cNvPr>
          <p:cNvSpPr>
            <a:spLocks noGrp="1"/>
          </p:cNvSpPr>
          <p:nvPr>
            <p:ph sz="quarter" idx="10"/>
          </p:nvPr>
        </p:nvSpPr>
        <p:spPr>
          <a:xfrm>
            <a:off x="359999" y="1800000"/>
            <a:ext cx="6491375" cy="4140000"/>
          </a:xfrm>
        </p:spPr>
        <p:txBody>
          <a:bodyPr/>
          <a:lstStyle/>
          <a:p>
            <a:pPr marL="342900" indent="-342900">
              <a:buFont typeface="Arial" panose="020B0604020202020204" pitchFamily="34" charset="0"/>
              <a:buChar char="•"/>
            </a:pPr>
            <a:r>
              <a:rPr lang="en-US"/>
              <a:t>If one phase draws more current, the system becomes unbalanced, and a neutral conductor is needed to carry the imbalance.</a:t>
            </a:r>
          </a:p>
          <a:p>
            <a:pPr marL="342900" indent="-342900">
              <a:buFont typeface="Arial" panose="020B0604020202020204" pitchFamily="34" charset="0"/>
              <a:buChar char="•"/>
            </a:pPr>
            <a:r>
              <a:rPr lang="en-US"/>
              <a:t>This type is used in larger retail spaces, commercial buildings and industrial premises where loads are unevenly distributed across phases.</a:t>
            </a:r>
          </a:p>
        </p:txBody>
      </p:sp>
      <p:sp>
        <p:nvSpPr>
          <p:cNvPr id="5" name="Title 4">
            <a:extLst>
              <a:ext uri="{FF2B5EF4-FFF2-40B4-BE49-F238E27FC236}">
                <a16:creationId xmlns:a16="http://schemas.microsoft.com/office/drawing/2014/main" id="{73992C15-764F-4023-B7F7-683529136489}"/>
              </a:ext>
            </a:extLst>
          </p:cNvPr>
          <p:cNvSpPr>
            <a:spLocks noGrp="1"/>
          </p:cNvSpPr>
          <p:nvPr>
            <p:ph type="title"/>
          </p:nvPr>
        </p:nvSpPr>
        <p:spPr>
          <a:xfrm>
            <a:off x="252000" y="959222"/>
            <a:ext cx="11628452" cy="646331"/>
          </a:xfrm>
        </p:spPr>
        <p:txBody>
          <a:bodyPr/>
          <a:lstStyle/>
          <a:p>
            <a:r>
              <a:rPr lang="en-GB"/>
              <a:t>Four-wire system</a:t>
            </a:r>
          </a:p>
        </p:txBody>
      </p:sp>
      <p:pic>
        <p:nvPicPr>
          <p:cNvPr id="5122" name="Picture 2" descr="A building with a lot of windows&#10;&#10;AI-generated content may be incorrect.">
            <a:extLst>
              <a:ext uri="{FF2B5EF4-FFF2-40B4-BE49-F238E27FC236}">
                <a16:creationId xmlns:a16="http://schemas.microsoft.com/office/drawing/2014/main" id="{0723635A-FCFF-5EF5-ED5A-0E11722895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0486" y="2011680"/>
            <a:ext cx="4579140" cy="2817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44540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66F597-03A7-3F2B-C404-4C384A830C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B427CA-459F-C628-2294-1EB510F449FF}"/>
              </a:ext>
            </a:extLst>
          </p:cNvPr>
          <p:cNvSpPr>
            <a:spLocks noGrp="1"/>
          </p:cNvSpPr>
          <p:nvPr>
            <p:ph type="title"/>
          </p:nvPr>
        </p:nvSpPr>
        <p:spPr>
          <a:xfrm>
            <a:off x="252000" y="959222"/>
            <a:ext cx="11628452" cy="646331"/>
          </a:xfrm>
        </p:spPr>
        <p:txBody>
          <a:bodyPr/>
          <a:lstStyle/>
          <a:p>
            <a:r>
              <a:rPr lang="en-US"/>
              <a:t>Three-wire system</a:t>
            </a:r>
          </a:p>
        </p:txBody>
      </p:sp>
      <p:sp>
        <p:nvSpPr>
          <p:cNvPr id="4" name="Content Placeholder 3">
            <a:extLst>
              <a:ext uri="{FF2B5EF4-FFF2-40B4-BE49-F238E27FC236}">
                <a16:creationId xmlns:a16="http://schemas.microsoft.com/office/drawing/2014/main" id="{A518AA3E-8907-2FC9-ACAE-C93704627307}"/>
              </a:ext>
            </a:extLst>
          </p:cNvPr>
          <p:cNvSpPr>
            <a:spLocks noGrp="1"/>
          </p:cNvSpPr>
          <p:nvPr>
            <p:ph sz="quarter" idx="10"/>
          </p:nvPr>
        </p:nvSpPr>
        <p:spPr>
          <a:xfrm>
            <a:off x="359999" y="1800000"/>
            <a:ext cx="6362919" cy="4140000"/>
          </a:xfrm>
        </p:spPr>
        <p:txBody>
          <a:bodyPr/>
          <a:lstStyle/>
          <a:p>
            <a:pPr marL="342900" indent="-342900">
              <a:buFont typeface="Arial" panose="020B0604020202020204" pitchFamily="34" charset="0"/>
              <a:buChar char="•"/>
            </a:pPr>
            <a:r>
              <a:rPr lang="en-US"/>
              <a:t>When the loads across the three phases are balanced (equal), the current in each phase is the same.</a:t>
            </a:r>
          </a:p>
          <a:p>
            <a:pPr marL="342900" indent="-342900">
              <a:buFont typeface="Arial" panose="020B0604020202020204" pitchFamily="34" charset="0"/>
              <a:buChar char="•"/>
            </a:pPr>
            <a:r>
              <a:rPr lang="en-US"/>
              <a:t>In a perfectly balanced system, no current flows through the neutral conductor.</a:t>
            </a:r>
          </a:p>
          <a:p>
            <a:pPr marL="342900" indent="-342900">
              <a:buFont typeface="Arial" panose="020B0604020202020204" pitchFamily="34" charset="0"/>
              <a:buChar char="•"/>
            </a:pPr>
            <a:r>
              <a:rPr lang="en-US"/>
              <a:t>Common in equipment like motors and certain machinery.</a:t>
            </a:r>
          </a:p>
        </p:txBody>
      </p:sp>
      <p:pic>
        <p:nvPicPr>
          <p:cNvPr id="6146" name="Picture 2" descr="A blue electric motor with a black label&#10;&#10;AI-generated content may be incorrect.">
            <a:extLst>
              <a:ext uri="{FF2B5EF4-FFF2-40B4-BE49-F238E27FC236}">
                <a16:creationId xmlns:a16="http://schemas.microsoft.com/office/drawing/2014/main" id="{EBEFADBF-98E4-1BF3-A6BE-42D6F45D4D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4446" y="1350269"/>
            <a:ext cx="4140000" cy="41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3811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4BD0A1-A8DA-49C4-032E-670CD73B07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587B86-78B6-8890-817C-C64E4FFF7639}"/>
              </a:ext>
            </a:extLst>
          </p:cNvPr>
          <p:cNvSpPr>
            <a:spLocks noGrp="1"/>
          </p:cNvSpPr>
          <p:nvPr>
            <p:ph type="title"/>
          </p:nvPr>
        </p:nvSpPr>
        <p:spPr>
          <a:xfrm>
            <a:off x="252000" y="959222"/>
            <a:ext cx="11628452" cy="646331"/>
          </a:xfrm>
        </p:spPr>
        <p:txBody>
          <a:bodyPr/>
          <a:lstStyle/>
          <a:p>
            <a:r>
              <a:rPr lang="en-US" b="1"/>
              <a:t>Prosumer and Consumer</a:t>
            </a:r>
          </a:p>
        </p:txBody>
      </p:sp>
      <p:sp>
        <p:nvSpPr>
          <p:cNvPr id="4" name="Content Placeholder 3">
            <a:extLst>
              <a:ext uri="{FF2B5EF4-FFF2-40B4-BE49-F238E27FC236}">
                <a16:creationId xmlns:a16="http://schemas.microsoft.com/office/drawing/2014/main" id="{B73FF4E8-B6F3-2116-E48D-A893E54E7062}"/>
              </a:ext>
            </a:extLst>
          </p:cNvPr>
          <p:cNvSpPr>
            <a:spLocks noGrp="1"/>
          </p:cNvSpPr>
          <p:nvPr>
            <p:ph sz="quarter" idx="10"/>
          </p:nvPr>
        </p:nvSpPr>
        <p:spPr>
          <a:xfrm>
            <a:off x="360000" y="1800000"/>
            <a:ext cx="10872574" cy="4140000"/>
          </a:xfrm>
        </p:spPr>
        <p:txBody>
          <a:bodyPr/>
          <a:lstStyle/>
          <a:p>
            <a:pPr marL="342900" indent="-342900">
              <a:buFont typeface="Arial" panose="020B0604020202020204" pitchFamily="34" charset="0"/>
              <a:buChar char="•"/>
            </a:pPr>
            <a:r>
              <a:rPr lang="en-US" b="1"/>
              <a:t>Prosumer installations</a:t>
            </a:r>
            <a:r>
              <a:rPr lang="en-US"/>
              <a:t> generate electricity and may consume electricity (e.g. solar PV systems on homes).</a:t>
            </a:r>
          </a:p>
          <a:p>
            <a:pPr marL="342900" indent="-342900">
              <a:buFont typeface="Arial" panose="020B0604020202020204" pitchFamily="34" charset="0"/>
              <a:buChar char="•"/>
            </a:pPr>
            <a:r>
              <a:rPr lang="en-US" b="1"/>
              <a:t>Consumer installations</a:t>
            </a:r>
            <a:r>
              <a:rPr lang="en-US"/>
              <a:t> only use energy supplied from the grid or another source.</a:t>
            </a:r>
          </a:p>
          <a:p>
            <a:pPr marL="342900" indent="-342900">
              <a:buFont typeface="Arial" panose="020B0604020202020204" pitchFamily="34" charset="0"/>
              <a:buChar char="•"/>
            </a:pPr>
            <a:r>
              <a:rPr lang="en-US"/>
              <a:t>When grid power is lost, a prosumer system may switch to </a:t>
            </a:r>
            <a:r>
              <a:rPr lang="en-US" b="1"/>
              <a:t>island mode</a:t>
            </a:r>
            <a:r>
              <a:rPr lang="en-US"/>
              <a:t>, operating independently as a </a:t>
            </a:r>
            <a:r>
              <a:rPr lang="en-US" b="1"/>
              <a:t>temporary backup</a:t>
            </a:r>
            <a:r>
              <a:rPr lang="en-US"/>
              <a:t>. This isolates the property from the grid while maintaining essential supply.</a:t>
            </a:r>
          </a:p>
          <a:p>
            <a:pPr marL="342900" indent="-342900">
              <a:buFont typeface="Arial" panose="020B0604020202020204" pitchFamily="34" charset="0"/>
              <a:buChar char="•"/>
            </a:pPr>
            <a:r>
              <a:rPr lang="en-US"/>
              <a:t>Although some systems can operate off-grid by design, most </a:t>
            </a:r>
            <a:r>
              <a:rPr lang="en-US" b="1"/>
              <a:t>island mode</a:t>
            </a:r>
            <a:r>
              <a:rPr lang="en-US"/>
              <a:t> setups are intended for </a:t>
            </a:r>
            <a:r>
              <a:rPr lang="en-US" b="1"/>
              <a:t>short-term autonomy</a:t>
            </a:r>
            <a:r>
              <a:rPr lang="en-US"/>
              <a:t> during outages.</a:t>
            </a:r>
          </a:p>
        </p:txBody>
      </p:sp>
    </p:spTree>
    <p:extLst>
      <p:ext uri="{BB962C8B-B14F-4D97-AF65-F5344CB8AC3E}">
        <p14:creationId xmlns:p14="http://schemas.microsoft.com/office/powerpoint/2010/main" val="40302682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3EA40-4EAE-272A-D5C5-CE8DE51110B3}"/>
              </a:ext>
            </a:extLst>
          </p:cNvPr>
          <p:cNvSpPr>
            <a:spLocks noGrp="1"/>
          </p:cNvSpPr>
          <p:nvPr>
            <p:ph type="title"/>
          </p:nvPr>
        </p:nvSpPr>
        <p:spPr>
          <a:xfrm>
            <a:off x="252000" y="959222"/>
            <a:ext cx="11628452" cy="646331"/>
          </a:xfrm>
        </p:spPr>
        <p:txBody>
          <a:bodyPr/>
          <a:lstStyle/>
          <a:p>
            <a:r>
              <a:rPr lang="en-US" b="1"/>
              <a:t>Load curtailment and load shedding</a:t>
            </a:r>
          </a:p>
        </p:txBody>
      </p:sp>
      <p:sp>
        <p:nvSpPr>
          <p:cNvPr id="4" name="Content Placeholder 3">
            <a:extLst>
              <a:ext uri="{FF2B5EF4-FFF2-40B4-BE49-F238E27FC236}">
                <a16:creationId xmlns:a16="http://schemas.microsoft.com/office/drawing/2014/main" id="{8AF3A0ED-7251-D607-41B4-7FE5F0F138DB}"/>
              </a:ext>
            </a:extLst>
          </p:cNvPr>
          <p:cNvSpPr>
            <a:spLocks noGrp="1"/>
          </p:cNvSpPr>
          <p:nvPr>
            <p:ph sz="quarter" idx="10"/>
          </p:nvPr>
        </p:nvSpPr>
        <p:spPr>
          <a:xfrm>
            <a:off x="360000" y="1800000"/>
            <a:ext cx="10955700" cy="4140000"/>
          </a:xfrm>
        </p:spPr>
        <p:txBody>
          <a:bodyPr/>
          <a:lstStyle/>
          <a:p>
            <a:r>
              <a:rPr lang="en-US" b="1"/>
              <a:t>Load curtailment </a:t>
            </a:r>
            <a:r>
              <a:rPr lang="en-US"/>
              <a:t>is</a:t>
            </a:r>
            <a:r>
              <a:rPr lang="en-US" b="1"/>
              <a:t> </a:t>
            </a:r>
            <a:r>
              <a:rPr lang="en-US"/>
              <a:t>the intentional reduction of electricity consumption by limiting or adjusting loads. It is often done automatically in smart energy systems to prevent overloading or conserve power.</a:t>
            </a:r>
          </a:p>
          <a:p>
            <a:r>
              <a:rPr lang="en-US"/>
              <a:t>Example: Reducing EV charger output during peak times.</a:t>
            </a:r>
          </a:p>
          <a:p>
            <a:r>
              <a:rPr lang="en-US" b="1"/>
              <a:t>Load shedding </a:t>
            </a:r>
            <a:r>
              <a:rPr lang="en-US"/>
              <a:t>is the automatic disconnection of non-essential circuits when supply is limited or in fault conditions, ensures critical loads (e.g. lighting, medical equipment) remain powered.</a:t>
            </a:r>
          </a:p>
          <a:p>
            <a:r>
              <a:rPr lang="en-US"/>
              <a:t>Example: Common in island mode to preserve battery life.</a:t>
            </a:r>
          </a:p>
          <a:p>
            <a:endParaRPr lang="en-US"/>
          </a:p>
        </p:txBody>
      </p:sp>
    </p:spTree>
    <p:extLst>
      <p:ext uri="{BB962C8B-B14F-4D97-AF65-F5344CB8AC3E}">
        <p14:creationId xmlns:p14="http://schemas.microsoft.com/office/powerpoint/2010/main" val="26406961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3EA40-4EAE-272A-D5C5-CE8DE51110B3}"/>
              </a:ext>
            </a:extLst>
          </p:cNvPr>
          <p:cNvSpPr>
            <a:spLocks noGrp="1"/>
          </p:cNvSpPr>
          <p:nvPr>
            <p:ph type="title"/>
          </p:nvPr>
        </p:nvSpPr>
        <p:spPr>
          <a:xfrm>
            <a:off x="252000" y="959222"/>
            <a:ext cx="11628452" cy="646331"/>
          </a:xfrm>
        </p:spPr>
        <p:txBody>
          <a:bodyPr/>
          <a:lstStyle/>
          <a:p>
            <a:r>
              <a:rPr lang="en-US" b="1"/>
              <a:t>Isolation requirements</a:t>
            </a:r>
          </a:p>
        </p:txBody>
      </p:sp>
      <p:sp>
        <p:nvSpPr>
          <p:cNvPr id="4" name="Content Placeholder 3">
            <a:extLst>
              <a:ext uri="{FF2B5EF4-FFF2-40B4-BE49-F238E27FC236}">
                <a16:creationId xmlns:a16="http://schemas.microsoft.com/office/drawing/2014/main" id="{8AF3A0ED-7251-D607-41B4-7FE5F0F138DB}"/>
              </a:ext>
            </a:extLst>
          </p:cNvPr>
          <p:cNvSpPr>
            <a:spLocks noGrp="1"/>
          </p:cNvSpPr>
          <p:nvPr>
            <p:ph sz="quarter" idx="10"/>
          </p:nvPr>
        </p:nvSpPr>
        <p:spPr>
          <a:xfrm>
            <a:off x="359999" y="1800000"/>
            <a:ext cx="6637149" cy="4140000"/>
          </a:xfrm>
        </p:spPr>
        <p:txBody>
          <a:bodyPr/>
          <a:lstStyle/>
          <a:p>
            <a:pPr marL="342900" indent="-342900">
              <a:buFont typeface="Arial" panose="020B0604020202020204" pitchFamily="34" charset="0"/>
              <a:buChar char="•"/>
            </a:pPr>
            <a:r>
              <a:rPr lang="en-US"/>
              <a:t>When systems like solar PV or batteries are installed, the </a:t>
            </a:r>
            <a:r>
              <a:rPr lang="en-US" b="1"/>
              <a:t>entire installation must be fully and safely isolated</a:t>
            </a:r>
            <a:r>
              <a:rPr lang="en-US"/>
              <a:t> from all power sources, including grid supply </a:t>
            </a:r>
            <a:r>
              <a:rPr lang="en-US" b="1"/>
              <a:t>and</a:t>
            </a:r>
            <a:r>
              <a:rPr lang="en-US"/>
              <a:t> local generation.</a:t>
            </a:r>
          </a:p>
          <a:p>
            <a:pPr marL="342900" indent="-342900">
              <a:buFont typeface="Arial" panose="020B0604020202020204" pitchFamily="34" charset="0"/>
              <a:buChar char="•"/>
            </a:pPr>
            <a:r>
              <a:rPr lang="en-US"/>
              <a:t>This prevents back-feed hazards and is essential for safe maintenance and emergency procedures.</a:t>
            </a:r>
          </a:p>
        </p:txBody>
      </p:sp>
      <p:pic>
        <p:nvPicPr>
          <p:cNvPr id="6" name="Picture 5" descr="A red and yellow switch on a brick wall&#10;&#10;AI-generated content may be incorrect.">
            <a:extLst>
              <a:ext uri="{FF2B5EF4-FFF2-40B4-BE49-F238E27FC236}">
                <a16:creationId xmlns:a16="http://schemas.microsoft.com/office/drawing/2014/main" id="{866F60AD-5221-78C8-0673-462734052575}"/>
              </a:ext>
            </a:extLst>
          </p:cNvPr>
          <p:cNvPicPr>
            <a:picLocks noChangeAspect="1"/>
          </p:cNvPicPr>
          <p:nvPr/>
        </p:nvPicPr>
        <p:blipFill>
          <a:blip r:embed="rId2"/>
          <a:stretch>
            <a:fillRect/>
          </a:stretch>
        </p:blipFill>
        <p:spPr>
          <a:xfrm>
            <a:off x="7723930" y="1605553"/>
            <a:ext cx="3624255" cy="3624255"/>
          </a:xfrm>
          <a:prstGeom prst="rect">
            <a:avLst/>
          </a:prstGeom>
        </p:spPr>
      </p:pic>
    </p:spTree>
    <p:extLst>
      <p:ext uri="{BB962C8B-B14F-4D97-AF65-F5344CB8AC3E}">
        <p14:creationId xmlns:p14="http://schemas.microsoft.com/office/powerpoint/2010/main" val="14151021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72CE2D-5F45-8315-2A89-EC95271D13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31C436-6E59-530D-19F4-A18EA616D6CC}"/>
              </a:ext>
            </a:extLst>
          </p:cNvPr>
          <p:cNvSpPr>
            <a:spLocks noGrp="1"/>
          </p:cNvSpPr>
          <p:nvPr>
            <p:ph type="title"/>
          </p:nvPr>
        </p:nvSpPr>
        <p:spPr>
          <a:xfrm>
            <a:off x="252000" y="959222"/>
            <a:ext cx="11628452" cy="646331"/>
          </a:xfrm>
        </p:spPr>
        <p:txBody>
          <a:bodyPr/>
          <a:lstStyle/>
          <a:p>
            <a:r>
              <a:rPr lang="en-US" b="1"/>
              <a:t>Isolation requirements</a:t>
            </a:r>
          </a:p>
        </p:txBody>
      </p:sp>
      <p:sp>
        <p:nvSpPr>
          <p:cNvPr id="4" name="Content Placeholder 3">
            <a:extLst>
              <a:ext uri="{FF2B5EF4-FFF2-40B4-BE49-F238E27FC236}">
                <a16:creationId xmlns:a16="http://schemas.microsoft.com/office/drawing/2014/main" id="{52531938-3414-E07D-DA0E-7C0C5FAE21C6}"/>
              </a:ext>
            </a:extLst>
          </p:cNvPr>
          <p:cNvSpPr>
            <a:spLocks noGrp="1"/>
          </p:cNvSpPr>
          <p:nvPr>
            <p:ph sz="quarter" idx="10"/>
          </p:nvPr>
        </p:nvSpPr>
        <p:spPr>
          <a:xfrm>
            <a:off x="360000" y="1800000"/>
            <a:ext cx="11132564" cy="4140000"/>
          </a:xfrm>
        </p:spPr>
        <p:txBody>
          <a:bodyPr/>
          <a:lstStyle/>
          <a:p>
            <a:r>
              <a:rPr lang="en-US" dirty="0"/>
              <a:t>All alternative supplies, such as solar PV or battery storage systems, must be clearly labelled at the origin of the installation to indicate the presence of multiple power sources and the need for full isolation before work is carried out, in accordance with </a:t>
            </a:r>
            <a:r>
              <a:rPr lang="en-US" b="1" dirty="0"/>
              <a:t>BS 7671 Regulation 514.15</a:t>
            </a:r>
            <a:r>
              <a:rPr lang="en-US" dirty="0"/>
              <a:t>.</a:t>
            </a:r>
          </a:p>
        </p:txBody>
      </p:sp>
    </p:spTree>
    <p:extLst>
      <p:ext uri="{BB962C8B-B14F-4D97-AF65-F5344CB8AC3E}">
        <p14:creationId xmlns:p14="http://schemas.microsoft.com/office/powerpoint/2010/main" val="6066082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3EA40-4EAE-272A-D5C5-CE8DE51110B3}"/>
              </a:ext>
            </a:extLst>
          </p:cNvPr>
          <p:cNvSpPr>
            <a:spLocks noGrp="1"/>
          </p:cNvSpPr>
          <p:nvPr>
            <p:ph type="title"/>
          </p:nvPr>
        </p:nvSpPr>
        <p:spPr>
          <a:xfrm>
            <a:off x="252000" y="959222"/>
            <a:ext cx="11628452" cy="646331"/>
          </a:xfrm>
        </p:spPr>
        <p:txBody>
          <a:bodyPr/>
          <a:lstStyle/>
          <a:p>
            <a:r>
              <a:rPr lang="en-US" b="1"/>
              <a:t>Maximum demand and diversity</a:t>
            </a:r>
          </a:p>
        </p:txBody>
      </p:sp>
      <p:sp>
        <p:nvSpPr>
          <p:cNvPr id="4" name="Content Placeholder 3">
            <a:extLst>
              <a:ext uri="{FF2B5EF4-FFF2-40B4-BE49-F238E27FC236}">
                <a16:creationId xmlns:a16="http://schemas.microsoft.com/office/drawing/2014/main" id="{8AF3A0ED-7251-D607-41B4-7FE5F0F138DB}"/>
              </a:ext>
            </a:extLst>
          </p:cNvPr>
          <p:cNvSpPr>
            <a:spLocks noGrp="1"/>
          </p:cNvSpPr>
          <p:nvPr>
            <p:ph sz="quarter" idx="10"/>
          </p:nvPr>
        </p:nvSpPr>
        <p:spPr>
          <a:xfrm>
            <a:off x="359999" y="1800000"/>
            <a:ext cx="9927001" cy="4140000"/>
          </a:xfrm>
        </p:spPr>
        <p:txBody>
          <a:bodyPr/>
          <a:lstStyle/>
          <a:p>
            <a:pPr marL="342900" indent="-342900">
              <a:buFont typeface="Arial" panose="020B0604020202020204" pitchFamily="34" charset="0"/>
              <a:buChar char="•"/>
            </a:pPr>
            <a:r>
              <a:rPr lang="en-US"/>
              <a:t>When a new electrical supply is requested, the distribution network operator (DNO) must ensure that the supply can meet the installation's </a:t>
            </a:r>
            <a:r>
              <a:rPr lang="en-US" b="1"/>
              <a:t>maximum demand</a:t>
            </a:r>
            <a:r>
              <a:rPr lang="en-US"/>
              <a:t>,</a:t>
            </a:r>
            <a:r>
              <a:rPr lang="en-US" b="1"/>
              <a:t> </a:t>
            </a:r>
            <a:r>
              <a:rPr lang="en-US"/>
              <a:t>the highest level of electrical load that may be used.</a:t>
            </a:r>
          </a:p>
          <a:p>
            <a:pPr marL="342900" indent="-342900">
              <a:buFont typeface="Arial" panose="020B0604020202020204" pitchFamily="34" charset="0"/>
              <a:buChar char="•"/>
            </a:pPr>
            <a:r>
              <a:rPr lang="en-US"/>
              <a:t>To calculate this, the designer needs to evaluate the general characteristics of the installation.</a:t>
            </a:r>
          </a:p>
          <a:p>
            <a:pPr marL="342900" indent="-342900">
              <a:buFont typeface="Arial" panose="020B0604020202020204" pitchFamily="34" charset="0"/>
              <a:buChar char="•"/>
            </a:pPr>
            <a:r>
              <a:rPr lang="en-US"/>
              <a:t>This assessment helps avoid issues such as overloading circuits or inadequate protection.</a:t>
            </a:r>
          </a:p>
        </p:txBody>
      </p:sp>
    </p:spTree>
    <p:extLst>
      <p:ext uri="{BB962C8B-B14F-4D97-AF65-F5344CB8AC3E}">
        <p14:creationId xmlns:p14="http://schemas.microsoft.com/office/powerpoint/2010/main" val="10008425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3EA40-4EAE-272A-D5C5-CE8DE51110B3}"/>
              </a:ext>
            </a:extLst>
          </p:cNvPr>
          <p:cNvSpPr>
            <a:spLocks noGrp="1"/>
          </p:cNvSpPr>
          <p:nvPr>
            <p:ph type="title"/>
          </p:nvPr>
        </p:nvSpPr>
        <p:spPr>
          <a:xfrm>
            <a:off x="252000" y="959222"/>
            <a:ext cx="11628452" cy="646331"/>
          </a:xfrm>
        </p:spPr>
        <p:txBody>
          <a:bodyPr/>
          <a:lstStyle/>
          <a:p>
            <a:r>
              <a:rPr lang="en-US"/>
              <a:t>BS 7671 (Chapter 30): Factors to consider</a:t>
            </a:r>
            <a:endParaRPr lang="en-US" b="1"/>
          </a:p>
        </p:txBody>
      </p:sp>
      <p:sp>
        <p:nvSpPr>
          <p:cNvPr id="4" name="Content Placeholder 3">
            <a:extLst>
              <a:ext uri="{FF2B5EF4-FFF2-40B4-BE49-F238E27FC236}">
                <a16:creationId xmlns:a16="http://schemas.microsoft.com/office/drawing/2014/main" id="{8AF3A0ED-7251-D607-41B4-7FE5F0F138DB}"/>
              </a:ext>
            </a:extLst>
          </p:cNvPr>
          <p:cNvSpPr>
            <a:spLocks noGrp="1"/>
          </p:cNvSpPr>
          <p:nvPr>
            <p:ph sz="quarter" idx="10"/>
          </p:nvPr>
        </p:nvSpPr>
        <p:spPr>
          <a:xfrm>
            <a:off x="359999" y="1800000"/>
            <a:ext cx="11250109" cy="4140000"/>
          </a:xfrm>
        </p:spPr>
        <p:txBody>
          <a:bodyPr/>
          <a:lstStyle/>
          <a:p>
            <a:pPr marL="342900" indent="-342900">
              <a:buFont typeface="Arial" panose="020B0604020202020204" pitchFamily="34" charset="0"/>
              <a:buChar char="•"/>
            </a:pPr>
            <a:r>
              <a:rPr lang="en-US"/>
              <a:t>The purpose or use of the installation.</a:t>
            </a:r>
          </a:p>
          <a:p>
            <a:pPr marL="342900" indent="-342900">
              <a:buFont typeface="Arial" panose="020B0604020202020204" pitchFamily="34" charset="0"/>
              <a:buChar char="•"/>
            </a:pPr>
            <a:r>
              <a:rPr lang="en-US"/>
              <a:t>General layout and type of supply.</a:t>
            </a:r>
          </a:p>
          <a:p>
            <a:pPr marL="342900" indent="-342900">
              <a:buFont typeface="Arial" panose="020B0604020202020204" pitchFamily="34" charset="0"/>
              <a:buChar char="•"/>
            </a:pPr>
            <a:r>
              <a:rPr lang="en-US"/>
              <a:t>External environmental influences.</a:t>
            </a:r>
          </a:p>
          <a:p>
            <a:pPr marL="342900" indent="-342900">
              <a:buFont typeface="Arial" panose="020B0604020202020204" pitchFamily="34" charset="0"/>
              <a:buChar char="•"/>
            </a:pPr>
            <a:r>
              <a:rPr lang="en-US"/>
              <a:t>Compatibility with connected equipment.</a:t>
            </a:r>
          </a:p>
          <a:p>
            <a:pPr marL="342900" indent="-342900">
              <a:buFont typeface="Arial" panose="020B0604020202020204" pitchFamily="34" charset="0"/>
              <a:buChar char="•"/>
            </a:pPr>
            <a:r>
              <a:rPr lang="en-US"/>
              <a:t>Maintainability of the installation.</a:t>
            </a:r>
          </a:p>
          <a:p>
            <a:pPr marL="342900" indent="-342900">
              <a:buFont typeface="Arial" panose="020B0604020202020204" pitchFamily="34" charset="0"/>
              <a:buChar char="•"/>
            </a:pPr>
            <a:r>
              <a:rPr lang="en-US"/>
              <a:t>Essential safety services.</a:t>
            </a:r>
          </a:p>
          <a:p>
            <a:pPr marL="342900" indent="-342900">
              <a:buFont typeface="Arial" panose="020B0604020202020204" pitchFamily="34" charset="0"/>
              <a:buChar char="•"/>
            </a:pPr>
            <a:r>
              <a:rPr lang="en-US"/>
              <a:t>Continuity of supply requirements.</a:t>
            </a:r>
          </a:p>
        </p:txBody>
      </p:sp>
    </p:spTree>
    <p:extLst>
      <p:ext uri="{BB962C8B-B14F-4D97-AF65-F5344CB8AC3E}">
        <p14:creationId xmlns:p14="http://schemas.microsoft.com/office/powerpoint/2010/main" val="10236987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3EA40-4EAE-272A-D5C5-CE8DE51110B3}"/>
              </a:ext>
            </a:extLst>
          </p:cNvPr>
          <p:cNvSpPr>
            <a:spLocks noGrp="1"/>
          </p:cNvSpPr>
          <p:nvPr>
            <p:ph type="title"/>
          </p:nvPr>
        </p:nvSpPr>
        <p:spPr>
          <a:xfrm>
            <a:off x="252000" y="959222"/>
            <a:ext cx="11628452" cy="646331"/>
          </a:xfrm>
        </p:spPr>
        <p:txBody>
          <a:bodyPr/>
          <a:lstStyle/>
          <a:p>
            <a:r>
              <a:rPr lang="en-US" b="1"/>
              <a:t>Determining maximum demand</a:t>
            </a:r>
          </a:p>
        </p:txBody>
      </p:sp>
      <p:sp>
        <p:nvSpPr>
          <p:cNvPr id="4" name="Content Placeholder 3">
            <a:extLst>
              <a:ext uri="{FF2B5EF4-FFF2-40B4-BE49-F238E27FC236}">
                <a16:creationId xmlns:a16="http://schemas.microsoft.com/office/drawing/2014/main" id="{8AF3A0ED-7251-D607-41B4-7FE5F0F138DB}"/>
              </a:ext>
            </a:extLst>
          </p:cNvPr>
          <p:cNvSpPr>
            <a:spLocks noGrp="1"/>
          </p:cNvSpPr>
          <p:nvPr>
            <p:ph sz="quarter" idx="10"/>
          </p:nvPr>
        </p:nvSpPr>
        <p:spPr>
          <a:xfrm>
            <a:off x="359999" y="1800000"/>
            <a:ext cx="11234593" cy="4140000"/>
          </a:xfrm>
        </p:spPr>
        <p:txBody>
          <a:bodyPr/>
          <a:lstStyle/>
          <a:p>
            <a:pPr marL="342900" indent="-342900">
              <a:buFont typeface="Arial" panose="020B0604020202020204" pitchFamily="34" charset="0"/>
              <a:buChar char="•"/>
            </a:pPr>
            <a:r>
              <a:rPr lang="en-US"/>
              <a:t>Maximum demand is calculated by summing the </a:t>
            </a:r>
            <a:r>
              <a:rPr lang="en-US" b="1"/>
              <a:t>design current of each circuit</a:t>
            </a:r>
            <a:r>
              <a:rPr lang="en-US"/>
              <a:t> per phase. </a:t>
            </a:r>
          </a:p>
          <a:p>
            <a:pPr marL="342900" indent="-342900">
              <a:buFont typeface="Arial" panose="020B0604020202020204" pitchFamily="34" charset="0"/>
              <a:buChar char="•"/>
            </a:pPr>
            <a:r>
              <a:rPr lang="en-US"/>
              <a:t>However, adding all design currents without adjustment often results in an overestimate.</a:t>
            </a:r>
          </a:p>
          <a:p>
            <a:pPr marL="342900" indent="-342900">
              <a:buFont typeface="Arial" panose="020B0604020202020204" pitchFamily="34" charset="0"/>
              <a:buChar char="•"/>
            </a:pPr>
            <a:r>
              <a:rPr lang="en-US"/>
              <a:t>In real use, not all electrical loads operate at the same time. </a:t>
            </a:r>
          </a:p>
          <a:p>
            <a:pPr marL="342900" indent="-342900">
              <a:buFont typeface="Arial" panose="020B0604020202020204" pitchFamily="34" charset="0"/>
              <a:buChar char="•"/>
            </a:pPr>
            <a:r>
              <a:rPr lang="en-US"/>
              <a:t>This is where </a:t>
            </a:r>
            <a:r>
              <a:rPr lang="en-US" b="1"/>
              <a:t>diversity</a:t>
            </a:r>
            <a:r>
              <a:rPr lang="en-US"/>
              <a:t> comes in.</a:t>
            </a:r>
          </a:p>
        </p:txBody>
      </p:sp>
    </p:spTree>
    <p:extLst>
      <p:ext uri="{BB962C8B-B14F-4D97-AF65-F5344CB8AC3E}">
        <p14:creationId xmlns:p14="http://schemas.microsoft.com/office/powerpoint/2010/main" val="858895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3EA40-4EAE-272A-D5C5-CE8DE51110B3}"/>
              </a:ext>
            </a:extLst>
          </p:cNvPr>
          <p:cNvSpPr>
            <a:spLocks noGrp="1"/>
          </p:cNvSpPr>
          <p:nvPr>
            <p:ph type="title"/>
          </p:nvPr>
        </p:nvSpPr>
        <p:spPr>
          <a:xfrm>
            <a:off x="252000" y="959222"/>
            <a:ext cx="11628452" cy="646331"/>
          </a:xfrm>
        </p:spPr>
        <p:txBody>
          <a:bodyPr/>
          <a:lstStyle/>
          <a:p>
            <a:r>
              <a:rPr lang="en-US" b="1"/>
              <a:t>What is diversity?</a:t>
            </a:r>
          </a:p>
        </p:txBody>
      </p:sp>
      <p:sp>
        <p:nvSpPr>
          <p:cNvPr id="4" name="Content Placeholder 3">
            <a:extLst>
              <a:ext uri="{FF2B5EF4-FFF2-40B4-BE49-F238E27FC236}">
                <a16:creationId xmlns:a16="http://schemas.microsoft.com/office/drawing/2014/main" id="{8AF3A0ED-7251-D607-41B4-7FE5F0F138DB}"/>
              </a:ext>
            </a:extLst>
          </p:cNvPr>
          <p:cNvSpPr>
            <a:spLocks noGrp="1"/>
          </p:cNvSpPr>
          <p:nvPr>
            <p:ph sz="quarter" idx="10"/>
          </p:nvPr>
        </p:nvSpPr>
        <p:spPr>
          <a:xfrm>
            <a:off x="359999" y="1800000"/>
            <a:ext cx="9189246" cy="4140000"/>
          </a:xfrm>
        </p:spPr>
        <p:txBody>
          <a:bodyPr/>
          <a:lstStyle/>
          <a:p>
            <a:pPr marL="342900" indent="-342900">
              <a:buFont typeface="Arial" panose="020B0604020202020204" pitchFamily="34" charset="0"/>
              <a:buChar char="•"/>
            </a:pPr>
            <a:r>
              <a:rPr lang="en-US" dirty="0">
                <a:ea typeface="ＭＳ Ｐゴシック"/>
              </a:rPr>
              <a:t>Diversity is a principle that </a:t>
            </a:r>
            <a:r>
              <a:rPr lang="en-GB" dirty="0">
                <a:ea typeface="ＭＳ Ｐゴシック"/>
              </a:rPr>
              <a:t>recognises</a:t>
            </a:r>
            <a:r>
              <a:rPr lang="en-US" dirty="0">
                <a:ea typeface="ＭＳ Ｐゴシック"/>
              </a:rPr>
              <a:t> </a:t>
            </a:r>
            <a:r>
              <a:rPr lang="en-US" b="1" dirty="0">
                <a:ea typeface="ＭＳ Ｐゴシック"/>
              </a:rPr>
              <a:t>not all connected loads run simultaneously</a:t>
            </a:r>
            <a:r>
              <a:rPr lang="en-US" dirty="0">
                <a:ea typeface="ＭＳ Ｐゴシック"/>
              </a:rPr>
              <a:t>. </a:t>
            </a:r>
          </a:p>
          <a:p>
            <a:pPr marL="342900" indent="-342900">
              <a:buFont typeface="Arial" panose="020B0604020202020204" pitchFamily="34" charset="0"/>
              <a:buChar char="•"/>
            </a:pPr>
            <a:r>
              <a:rPr lang="en-US" dirty="0">
                <a:ea typeface="ＭＳ Ｐゴシック"/>
              </a:rPr>
              <a:t>For example, in a home, it is unlikely the lights, cooker, kettle, shower and other appliances will all be used at once.</a:t>
            </a:r>
          </a:p>
          <a:p>
            <a:pPr marL="342900" indent="-342900">
              <a:buFont typeface="Arial" panose="020B0604020202020204" pitchFamily="34" charset="0"/>
              <a:buChar char="•"/>
            </a:pPr>
            <a:r>
              <a:rPr lang="en-US" dirty="0">
                <a:ea typeface="ＭＳ Ｐゴシック"/>
              </a:rPr>
              <a:t>By applying diversity, we reduce the total calculated load to more realistically reflect likely usage.</a:t>
            </a:r>
          </a:p>
        </p:txBody>
      </p:sp>
    </p:spTree>
    <p:extLst>
      <p:ext uri="{BB962C8B-B14F-4D97-AF65-F5344CB8AC3E}">
        <p14:creationId xmlns:p14="http://schemas.microsoft.com/office/powerpoint/2010/main" val="33045831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3EA40-4EAE-272A-D5C5-CE8DE51110B3}"/>
              </a:ext>
            </a:extLst>
          </p:cNvPr>
          <p:cNvSpPr>
            <a:spLocks noGrp="1"/>
          </p:cNvSpPr>
          <p:nvPr>
            <p:ph type="title"/>
          </p:nvPr>
        </p:nvSpPr>
        <p:spPr>
          <a:xfrm>
            <a:off x="252000" y="959222"/>
            <a:ext cx="11628452" cy="646331"/>
          </a:xfrm>
        </p:spPr>
        <p:txBody>
          <a:bodyPr/>
          <a:lstStyle/>
          <a:p>
            <a:r>
              <a:rPr lang="en-GB"/>
              <a:t>Earthing and bonding</a:t>
            </a:r>
          </a:p>
        </p:txBody>
      </p:sp>
      <p:sp>
        <p:nvSpPr>
          <p:cNvPr id="4" name="Content Placeholder 3">
            <a:extLst>
              <a:ext uri="{FF2B5EF4-FFF2-40B4-BE49-F238E27FC236}">
                <a16:creationId xmlns:a16="http://schemas.microsoft.com/office/drawing/2014/main" id="{8AF3A0ED-7251-D607-41B4-7FE5F0F138DB}"/>
              </a:ext>
            </a:extLst>
          </p:cNvPr>
          <p:cNvSpPr>
            <a:spLocks noGrp="1"/>
          </p:cNvSpPr>
          <p:nvPr>
            <p:ph sz="quarter" idx="10"/>
          </p:nvPr>
        </p:nvSpPr>
        <p:spPr>
          <a:xfrm>
            <a:off x="359999" y="1800000"/>
            <a:ext cx="11250109" cy="4140000"/>
          </a:xfrm>
        </p:spPr>
        <p:txBody>
          <a:bodyPr/>
          <a:lstStyle/>
          <a:p>
            <a:r>
              <a:rPr lang="en-US"/>
              <a:t>Earthing and bonding are two separate but often confused safety methods used to prevent electric shock.</a:t>
            </a:r>
          </a:p>
          <a:p>
            <a:pPr marL="342900" indent="-342900">
              <a:buFont typeface="Arial" panose="020B0604020202020204" pitchFamily="34" charset="0"/>
              <a:buChar char="•"/>
            </a:pPr>
            <a:r>
              <a:rPr lang="en-US" b="1"/>
              <a:t>Earthing</a:t>
            </a:r>
            <a:r>
              <a:rPr lang="en-US"/>
              <a:t> ensures that if a fault occurs and an exposed conductive part becomes live, the electrical current has a safe, low-resistance path back to earth. This helps disconnect the supply quickly and limits the duration of dangerous touch voltages.</a:t>
            </a:r>
          </a:p>
          <a:p>
            <a:pPr marL="342900" indent="-342900">
              <a:buFont typeface="Arial" panose="020B0604020202020204" pitchFamily="34" charset="0"/>
              <a:buChar char="•"/>
            </a:pPr>
            <a:r>
              <a:rPr lang="en-US" b="1"/>
              <a:t>Bonding</a:t>
            </a:r>
            <a:r>
              <a:rPr lang="en-US"/>
              <a:t> connects separate metal parts within an installation (such as pipes or structural steel) to prevent voltage differences between them. This reduces the risk of shock if someone touches two different metallic parts during a fault.</a:t>
            </a:r>
          </a:p>
          <a:p>
            <a:endParaRPr lang="en-US"/>
          </a:p>
        </p:txBody>
      </p:sp>
    </p:spTree>
    <p:extLst>
      <p:ext uri="{BB962C8B-B14F-4D97-AF65-F5344CB8AC3E}">
        <p14:creationId xmlns:p14="http://schemas.microsoft.com/office/powerpoint/2010/main" val="17539621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3EA40-4EAE-272A-D5C5-CE8DE51110B3}"/>
              </a:ext>
            </a:extLst>
          </p:cNvPr>
          <p:cNvSpPr>
            <a:spLocks noGrp="1"/>
          </p:cNvSpPr>
          <p:nvPr>
            <p:ph type="title"/>
          </p:nvPr>
        </p:nvSpPr>
        <p:spPr>
          <a:xfrm>
            <a:off x="252000" y="959222"/>
            <a:ext cx="11628452" cy="646331"/>
          </a:xfrm>
        </p:spPr>
        <p:txBody>
          <a:bodyPr/>
          <a:lstStyle/>
          <a:p>
            <a:r>
              <a:rPr lang="en-US" b="1"/>
              <a:t>Diversity factor</a:t>
            </a:r>
          </a:p>
        </p:txBody>
      </p:sp>
      <p:sp>
        <p:nvSpPr>
          <p:cNvPr id="4" name="Content Placeholder 3">
            <a:extLst>
              <a:ext uri="{FF2B5EF4-FFF2-40B4-BE49-F238E27FC236}">
                <a16:creationId xmlns:a16="http://schemas.microsoft.com/office/drawing/2014/main" id="{8AF3A0ED-7251-D607-41B4-7FE5F0F138DB}"/>
              </a:ext>
            </a:extLst>
          </p:cNvPr>
          <p:cNvSpPr>
            <a:spLocks noGrp="1"/>
          </p:cNvSpPr>
          <p:nvPr>
            <p:ph sz="quarter" idx="10"/>
          </p:nvPr>
        </p:nvSpPr>
        <p:spPr>
          <a:xfrm>
            <a:off x="359999" y="1800000"/>
            <a:ext cx="9106119" cy="4140000"/>
          </a:xfrm>
        </p:spPr>
        <p:txBody>
          <a:bodyPr/>
          <a:lstStyle/>
          <a:p>
            <a:pPr marL="342900" indent="-342900">
              <a:buFont typeface="Arial" panose="020B0604020202020204" pitchFamily="34" charset="0"/>
              <a:buChar char="•"/>
            </a:pPr>
            <a:r>
              <a:rPr lang="en-US"/>
              <a:t>The </a:t>
            </a:r>
            <a:r>
              <a:rPr lang="en-US" b="1"/>
              <a:t>diversity factor</a:t>
            </a:r>
            <a:r>
              <a:rPr lang="en-US"/>
              <a:t> is the ratio of the total demand of individual loads to the maximum expected load of the system at any one time. </a:t>
            </a:r>
          </a:p>
          <a:p>
            <a:pPr marL="342900" indent="-342900">
              <a:buFont typeface="Arial" panose="020B0604020202020204" pitchFamily="34" charset="0"/>
              <a:buChar char="•"/>
            </a:pPr>
            <a:r>
              <a:rPr lang="en-US"/>
              <a:t>This allows smaller supply cables and components to be used safely and economically.</a:t>
            </a:r>
          </a:p>
          <a:p>
            <a:pPr marL="342900" indent="-342900">
              <a:buFont typeface="Arial" panose="020B0604020202020204" pitchFamily="34" charset="0"/>
              <a:buChar char="•"/>
            </a:pPr>
            <a:r>
              <a:rPr lang="en-US"/>
              <a:t>The IET On-Site Guide (Appendix A) provides standard diversity allowances for common loads.</a:t>
            </a:r>
          </a:p>
        </p:txBody>
      </p:sp>
    </p:spTree>
    <p:extLst>
      <p:ext uri="{BB962C8B-B14F-4D97-AF65-F5344CB8AC3E}">
        <p14:creationId xmlns:p14="http://schemas.microsoft.com/office/powerpoint/2010/main" val="28266651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3EA40-4EAE-272A-D5C5-CE8DE51110B3}"/>
              </a:ext>
            </a:extLst>
          </p:cNvPr>
          <p:cNvSpPr>
            <a:spLocks noGrp="1"/>
          </p:cNvSpPr>
          <p:nvPr>
            <p:ph type="title"/>
          </p:nvPr>
        </p:nvSpPr>
        <p:spPr>
          <a:xfrm>
            <a:off x="252000" y="959222"/>
            <a:ext cx="11628452" cy="646331"/>
          </a:xfrm>
        </p:spPr>
        <p:txBody>
          <a:bodyPr/>
          <a:lstStyle/>
          <a:p>
            <a:r>
              <a:rPr lang="en-US" b="1"/>
              <a:t>Diversity guidelines </a:t>
            </a:r>
          </a:p>
        </p:txBody>
      </p:sp>
      <p:sp>
        <p:nvSpPr>
          <p:cNvPr id="4" name="Content Placeholder 3">
            <a:extLst>
              <a:ext uri="{FF2B5EF4-FFF2-40B4-BE49-F238E27FC236}">
                <a16:creationId xmlns:a16="http://schemas.microsoft.com/office/drawing/2014/main" id="{8AF3A0ED-7251-D607-41B4-7FE5F0F138DB}"/>
              </a:ext>
            </a:extLst>
          </p:cNvPr>
          <p:cNvSpPr>
            <a:spLocks noGrp="1"/>
          </p:cNvSpPr>
          <p:nvPr>
            <p:ph sz="quarter" idx="10"/>
          </p:nvPr>
        </p:nvSpPr>
        <p:spPr>
          <a:xfrm>
            <a:off x="359999" y="1800000"/>
            <a:ext cx="11250109" cy="4140000"/>
          </a:xfrm>
        </p:spPr>
        <p:txBody>
          <a:bodyPr/>
          <a:lstStyle/>
          <a:p>
            <a:pPr marL="342900" indent="-342900">
              <a:buFont typeface="Arial" panose="020B0604020202020204" pitchFamily="34" charset="0"/>
              <a:buChar char="•"/>
            </a:pPr>
            <a:r>
              <a:rPr lang="en-US" b="1"/>
              <a:t>Lighting</a:t>
            </a:r>
            <a:r>
              <a:rPr lang="en-US"/>
              <a:t>: 66% of total load</a:t>
            </a:r>
          </a:p>
          <a:p>
            <a:pPr marL="342900" indent="-342900">
              <a:buFont typeface="Arial" panose="020B0604020202020204" pitchFamily="34" charset="0"/>
              <a:buChar char="•"/>
            </a:pPr>
            <a:r>
              <a:rPr lang="en-US" b="1"/>
              <a:t>Heating</a:t>
            </a:r>
            <a:r>
              <a:rPr lang="en-US"/>
              <a:t>: 100% of first 10 A, 50% of the remainder</a:t>
            </a:r>
          </a:p>
          <a:p>
            <a:pPr marL="342900" indent="-342900">
              <a:buFont typeface="Arial" panose="020B0604020202020204" pitchFamily="34" charset="0"/>
              <a:buChar char="•"/>
            </a:pPr>
            <a:r>
              <a:rPr lang="en-US" b="1"/>
              <a:t>Cooking</a:t>
            </a:r>
            <a:r>
              <a:rPr lang="en-US"/>
              <a:t>: 10 A + 30% of load above 10 A (+5 A if cooker outlet)</a:t>
            </a:r>
          </a:p>
          <a:p>
            <a:pPr marL="342900" indent="-342900">
              <a:buFont typeface="Arial" panose="020B0604020202020204" pitchFamily="34" charset="0"/>
              <a:buChar char="•"/>
            </a:pPr>
            <a:r>
              <a:rPr lang="en-US" b="1"/>
              <a:t>Instant water heaters</a:t>
            </a:r>
            <a:r>
              <a:rPr lang="en-US"/>
              <a:t>: 100% of largest + 100% second + 25% rest</a:t>
            </a:r>
          </a:p>
          <a:p>
            <a:pPr marL="342900" indent="-342900">
              <a:buFont typeface="Arial" panose="020B0604020202020204" pitchFamily="34" charset="0"/>
              <a:buChar char="•"/>
            </a:pPr>
            <a:r>
              <a:rPr lang="en-US" b="1"/>
              <a:t>Immersion heaters</a:t>
            </a:r>
            <a:r>
              <a:rPr lang="en-US"/>
              <a:t>: 100%</a:t>
            </a:r>
          </a:p>
          <a:p>
            <a:pPr marL="342900" indent="-342900">
              <a:buFont typeface="Arial" panose="020B0604020202020204" pitchFamily="34" charset="0"/>
              <a:buChar char="•"/>
            </a:pPr>
            <a:r>
              <a:rPr lang="en-US" b="1"/>
              <a:t>Floor heating/Storage heaters</a:t>
            </a:r>
            <a:r>
              <a:rPr lang="en-US"/>
              <a:t>: 100%</a:t>
            </a:r>
          </a:p>
          <a:p>
            <a:pPr marL="342900" indent="-342900">
              <a:buFont typeface="Arial" panose="020B0604020202020204" pitchFamily="34" charset="0"/>
              <a:buChar char="•"/>
            </a:pPr>
            <a:r>
              <a:rPr lang="en-US" b="1"/>
              <a:t>Sockets</a:t>
            </a:r>
            <a:r>
              <a:rPr lang="en-US"/>
              <a:t>: 100% of largest load + 40% of others</a:t>
            </a:r>
          </a:p>
        </p:txBody>
      </p:sp>
    </p:spTree>
    <p:extLst>
      <p:ext uri="{BB962C8B-B14F-4D97-AF65-F5344CB8AC3E}">
        <p14:creationId xmlns:p14="http://schemas.microsoft.com/office/powerpoint/2010/main" val="1954711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3EA40-4EAE-272A-D5C5-CE8DE51110B3}"/>
              </a:ext>
            </a:extLst>
          </p:cNvPr>
          <p:cNvSpPr>
            <a:spLocks noGrp="1"/>
          </p:cNvSpPr>
          <p:nvPr>
            <p:ph type="title"/>
          </p:nvPr>
        </p:nvSpPr>
        <p:spPr>
          <a:xfrm>
            <a:off x="252000" y="959222"/>
            <a:ext cx="11628452" cy="646331"/>
          </a:xfrm>
        </p:spPr>
        <p:txBody>
          <a:bodyPr/>
          <a:lstStyle/>
          <a:p>
            <a:r>
              <a:rPr lang="en-GB" b="1"/>
              <a:t>Design current (</a:t>
            </a:r>
            <a:r>
              <a:rPr lang="en-GB" b="1" err="1"/>
              <a:t>Ib</a:t>
            </a:r>
            <a:r>
              <a:rPr lang="en-GB" b="1"/>
              <a:t>)</a:t>
            </a:r>
          </a:p>
        </p:txBody>
      </p:sp>
      <p:sp>
        <p:nvSpPr>
          <p:cNvPr id="4" name="Content Placeholder 3">
            <a:extLst>
              <a:ext uri="{FF2B5EF4-FFF2-40B4-BE49-F238E27FC236}">
                <a16:creationId xmlns:a16="http://schemas.microsoft.com/office/drawing/2014/main" id="{8AF3A0ED-7251-D607-41B4-7FE5F0F138DB}"/>
              </a:ext>
            </a:extLst>
          </p:cNvPr>
          <p:cNvSpPr>
            <a:spLocks noGrp="1"/>
          </p:cNvSpPr>
          <p:nvPr>
            <p:ph sz="quarter" idx="10"/>
          </p:nvPr>
        </p:nvSpPr>
        <p:spPr>
          <a:xfrm>
            <a:off x="359999" y="1800000"/>
            <a:ext cx="9854265" cy="4140000"/>
          </a:xfrm>
        </p:spPr>
        <p:txBody>
          <a:bodyPr/>
          <a:lstStyle/>
          <a:p>
            <a:pPr marL="342900" indent="-342900">
              <a:buFont typeface="Arial" panose="020B0604020202020204" pitchFamily="34" charset="0"/>
              <a:buChar char="•"/>
            </a:pPr>
            <a:r>
              <a:rPr lang="en-US" dirty="0"/>
              <a:t>The design current is the current a circuit is expected to carry during normal operation. </a:t>
            </a:r>
          </a:p>
          <a:p>
            <a:pPr marL="342900" indent="-342900">
              <a:buFont typeface="Arial" panose="020B0604020202020204" pitchFamily="34" charset="0"/>
              <a:buChar char="•"/>
            </a:pPr>
            <a:r>
              <a:rPr lang="en-US" dirty="0"/>
              <a:t>It is calculated after maximum demand and diversity have been assessed.</a:t>
            </a:r>
          </a:p>
          <a:p>
            <a:pPr marL="342900" indent="-342900">
              <a:buFont typeface="Arial" panose="020B0604020202020204" pitchFamily="34" charset="0"/>
              <a:buChar char="•"/>
            </a:pPr>
            <a:r>
              <a:rPr lang="en-US" dirty="0"/>
              <a:t>This value helps inform the selection of cable sizes and protective devices.</a:t>
            </a:r>
          </a:p>
          <a:p>
            <a:r>
              <a:rPr lang="en-US" dirty="0">
                <a:ea typeface="ＭＳ Ｐゴシック"/>
              </a:rPr>
              <a:t>BS 7671 defines design current as: </a:t>
            </a:r>
            <a:r>
              <a:rPr lang="en-US" b="1" dirty="0">
                <a:ea typeface="ＭＳ Ｐゴシック"/>
              </a:rPr>
              <a:t>'The magnitude of current (rms value for AC) to be carried by the circuit in normal service’.</a:t>
            </a:r>
            <a:endParaRPr lang="en-GB" b="1" dirty="0">
              <a:ea typeface="ＭＳ Ｐゴシック"/>
            </a:endParaRPr>
          </a:p>
        </p:txBody>
      </p:sp>
    </p:spTree>
    <p:extLst>
      <p:ext uri="{BB962C8B-B14F-4D97-AF65-F5344CB8AC3E}">
        <p14:creationId xmlns:p14="http://schemas.microsoft.com/office/powerpoint/2010/main" val="28614073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3EA40-4EAE-272A-D5C5-CE8DE51110B3}"/>
              </a:ext>
            </a:extLst>
          </p:cNvPr>
          <p:cNvSpPr>
            <a:spLocks noGrp="1"/>
          </p:cNvSpPr>
          <p:nvPr>
            <p:ph type="title"/>
          </p:nvPr>
        </p:nvSpPr>
        <p:spPr>
          <a:xfrm>
            <a:off x="252000" y="959222"/>
            <a:ext cx="11628452" cy="646331"/>
          </a:xfrm>
        </p:spPr>
        <p:txBody>
          <a:bodyPr/>
          <a:lstStyle/>
          <a:p>
            <a:r>
              <a:rPr lang="en-GB" b="1"/>
              <a:t>Worked example: Design current</a:t>
            </a:r>
          </a:p>
        </p:txBody>
      </p:sp>
      <p:sp>
        <p:nvSpPr>
          <p:cNvPr id="4" name="Content Placeholder 3">
            <a:extLst>
              <a:ext uri="{FF2B5EF4-FFF2-40B4-BE49-F238E27FC236}">
                <a16:creationId xmlns:a16="http://schemas.microsoft.com/office/drawing/2014/main" id="{8AF3A0ED-7251-D607-41B4-7FE5F0F138DB}"/>
              </a:ext>
            </a:extLst>
          </p:cNvPr>
          <p:cNvSpPr>
            <a:spLocks noGrp="1"/>
          </p:cNvSpPr>
          <p:nvPr>
            <p:ph sz="quarter" idx="10"/>
          </p:nvPr>
        </p:nvSpPr>
        <p:spPr>
          <a:xfrm>
            <a:off x="359999" y="1800000"/>
            <a:ext cx="11250109" cy="4140000"/>
          </a:xfrm>
        </p:spPr>
        <p:txBody>
          <a:bodyPr/>
          <a:lstStyle/>
          <a:p>
            <a:r>
              <a:rPr lang="en-US" dirty="0"/>
              <a:t>You are designing a radial circuit to supply a 2.3 kW electric heater on a 230 V single-phase supply.</a:t>
            </a:r>
          </a:p>
          <a:p>
            <a:r>
              <a:rPr lang="en-US" dirty="0"/>
              <a:t>Where:</a:t>
            </a:r>
          </a:p>
          <a:p>
            <a:pPr>
              <a:buFont typeface="Arial" panose="020B0604020202020204" pitchFamily="34" charset="0"/>
              <a:buChar char="•"/>
            </a:pPr>
            <a:r>
              <a:rPr lang="en-US" i="1" dirty="0" err="1"/>
              <a:t>Ib</a:t>
            </a:r>
            <a:r>
              <a:rPr lang="en-US" dirty="0"/>
              <a:t> = Design current (Amps)</a:t>
            </a:r>
          </a:p>
          <a:p>
            <a:pPr>
              <a:buFont typeface="Arial" panose="020B0604020202020204" pitchFamily="34" charset="0"/>
              <a:buChar char="•"/>
            </a:pPr>
            <a:r>
              <a:rPr lang="en-US" i="1" dirty="0"/>
              <a:t>P</a:t>
            </a:r>
            <a:r>
              <a:rPr lang="en-US" dirty="0"/>
              <a:t> = Total power (Watts)</a:t>
            </a:r>
          </a:p>
          <a:p>
            <a:pPr>
              <a:buFont typeface="Arial" panose="020B0604020202020204" pitchFamily="34" charset="0"/>
              <a:buChar char="•"/>
            </a:pPr>
            <a:r>
              <a:rPr lang="en-US" i="1" dirty="0"/>
              <a:t>V</a:t>
            </a:r>
            <a:r>
              <a:rPr lang="en-US" dirty="0"/>
              <a:t> = Supply voltage (Volts)</a:t>
            </a:r>
          </a:p>
          <a:p>
            <a:r>
              <a:rPr lang="en-US" dirty="0"/>
              <a:t>The design current for this circuit is </a:t>
            </a:r>
            <a:r>
              <a:rPr lang="en-US" b="1" dirty="0"/>
              <a:t>10 A</a:t>
            </a:r>
          </a:p>
        </p:txBody>
      </p:sp>
      <p:pic>
        <p:nvPicPr>
          <p:cNvPr id="5" name="Picture 4">
            <a:extLst>
              <a:ext uri="{FF2B5EF4-FFF2-40B4-BE49-F238E27FC236}">
                <a16:creationId xmlns:a16="http://schemas.microsoft.com/office/drawing/2014/main" id="{D20D0A7C-597E-4CFE-87CA-0427691511F4}"/>
              </a:ext>
            </a:extLst>
          </p:cNvPr>
          <p:cNvPicPr>
            <a:picLocks noChangeAspect="1"/>
          </p:cNvPicPr>
          <p:nvPr/>
        </p:nvPicPr>
        <p:blipFill>
          <a:blip r:embed="rId2"/>
          <a:stretch>
            <a:fillRect/>
          </a:stretch>
        </p:blipFill>
        <p:spPr>
          <a:xfrm>
            <a:off x="6739195" y="2269575"/>
            <a:ext cx="2276793" cy="1600423"/>
          </a:xfrm>
          <a:prstGeom prst="rect">
            <a:avLst/>
          </a:prstGeom>
        </p:spPr>
      </p:pic>
      <p:pic>
        <p:nvPicPr>
          <p:cNvPr id="7" name="Picture 6">
            <a:extLst>
              <a:ext uri="{FF2B5EF4-FFF2-40B4-BE49-F238E27FC236}">
                <a16:creationId xmlns:a16="http://schemas.microsoft.com/office/drawing/2014/main" id="{DF8043A3-0FF9-4C48-A12D-0B28A205CA86}"/>
              </a:ext>
            </a:extLst>
          </p:cNvPr>
          <p:cNvPicPr>
            <a:picLocks noChangeAspect="1"/>
          </p:cNvPicPr>
          <p:nvPr/>
        </p:nvPicPr>
        <p:blipFill>
          <a:blip r:embed="rId3"/>
          <a:stretch>
            <a:fillRect/>
          </a:stretch>
        </p:blipFill>
        <p:spPr>
          <a:xfrm>
            <a:off x="6291457" y="3790417"/>
            <a:ext cx="3172268" cy="1114581"/>
          </a:xfrm>
          <a:prstGeom prst="rect">
            <a:avLst/>
          </a:prstGeom>
        </p:spPr>
      </p:pic>
    </p:spTree>
    <p:extLst>
      <p:ext uri="{BB962C8B-B14F-4D97-AF65-F5344CB8AC3E}">
        <p14:creationId xmlns:p14="http://schemas.microsoft.com/office/powerpoint/2010/main" val="32150064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3EA40-4EAE-272A-D5C5-CE8DE51110B3}"/>
              </a:ext>
            </a:extLst>
          </p:cNvPr>
          <p:cNvSpPr>
            <a:spLocks noGrp="1"/>
          </p:cNvSpPr>
          <p:nvPr>
            <p:ph type="title"/>
          </p:nvPr>
        </p:nvSpPr>
        <p:spPr>
          <a:xfrm>
            <a:off x="252000" y="959222"/>
            <a:ext cx="11628452" cy="646331"/>
          </a:xfrm>
        </p:spPr>
        <p:txBody>
          <a:bodyPr/>
          <a:lstStyle/>
          <a:p>
            <a:r>
              <a:rPr lang="en-GB" b="1"/>
              <a:t>Worked example: Cooker with diversity</a:t>
            </a:r>
            <a:endParaRPr lang="en-US" b="1"/>
          </a:p>
        </p:txBody>
      </p:sp>
      <p:sp>
        <p:nvSpPr>
          <p:cNvPr id="4" name="Content Placeholder 3">
            <a:extLst>
              <a:ext uri="{FF2B5EF4-FFF2-40B4-BE49-F238E27FC236}">
                <a16:creationId xmlns:a16="http://schemas.microsoft.com/office/drawing/2014/main" id="{8AF3A0ED-7251-D607-41B4-7FE5F0F138DB}"/>
              </a:ext>
            </a:extLst>
          </p:cNvPr>
          <p:cNvSpPr>
            <a:spLocks noGrp="1"/>
          </p:cNvSpPr>
          <p:nvPr>
            <p:ph sz="quarter" idx="10"/>
          </p:nvPr>
        </p:nvSpPr>
        <p:spPr>
          <a:xfrm>
            <a:off x="359999" y="1800000"/>
            <a:ext cx="11250109" cy="4140000"/>
          </a:xfrm>
        </p:spPr>
        <p:txBody>
          <a:bodyPr/>
          <a:lstStyle/>
          <a:p>
            <a:r>
              <a:rPr lang="en-GB"/>
              <a:t>A 10 kW cooker is installed. The control unit includes a socket outlet.</a:t>
            </a:r>
          </a:p>
          <a:p>
            <a:r>
              <a:rPr lang="en-GB" b="1"/>
              <a:t>Total load</a:t>
            </a:r>
            <a:r>
              <a:rPr lang="en-GB"/>
              <a:t>: I=10 kW   V=230V   10,000/230 = 43.47A    </a:t>
            </a:r>
          </a:p>
          <a:p>
            <a:pPr>
              <a:lnSpc>
                <a:spcPct val="100000"/>
              </a:lnSpc>
            </a:pPr>
            <a:r>
              <a:rPr lang="en-GB" b="1"/>
              <a:t>Applying diversity</a:t>
            </a:r>
            <a:r>
              <a:rPr lang="en-GB"/>
              <a:t> (On-Site Guide A2, item 3):</a:t>
            </a:r>
          </a:p>
          <a:p>
            <a:pPr marL="742950" lvl="1" indent="-285750">
              <a:lnSpc>
                <a:spcPct val="150000"/>
              </a:lnSpc>
              <a:buFont typeface="+mj-lt"/>
              <a:buAutoNum type="arabicPeriod"/>
            </a:pPr>
            <a:r>
              <a:rPr lang="en-GB"/>
              <a:t>10 A + 30% of remainder above 10 A</a:t>
            </a:r>
            <a:br>
              <a:rPr lang="en-GB"/>
            </a:br>
            <a:r>
              <a:rPr lang="en-GB"/>
              <a:t>10+(0.30×33.47) = 20.04 A</a:t>
            </a:r>
          </a:p>
          <a:p>
            <a:pPr marL="742950" lvl="1" indent="-285750">
              <a:lnSpc>
                <a:spcPct val="150000"/>
              </a:lnSpc>
              <a:buFont typeface="+mj-lt"/>
              <a:buAutoNum type="arabicPeriod"/>
            </a:pPr>
            <a:r>
              <a:rPr lang="en-GB"/>
              <a:t>Add 5 A for socket outlet</a:t>
            </a:r>
            <a:br>
              <a:rPr lang="en-GB"/>
            </a:br>
            <a:r>
              <a:rPr lang="en-GB"/>
              <a:t>20.04+5= </a:t>
            </a:r>
            <a:r>
              <a:rPr lang="en-GB" b="1"/>
              <a:t>25.04 A</a:t>
            </a:r>
          </a:p>
        </p:txBody>
      </p:sp>
    </p:spTree>
    <p:extLst>
      <p:ext uri="{BB962C8B-B14F-4D97-AF65-F5344CB8AC3E}">
        <p14:creationId xmlns:p14="http://schemas.microsoft.com/office/powerpoint/2010/main" val="36606535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3EA40-4EAE-272A-D5C5-CE8DE51110B3}"/>
              </a:ext>
            </a:extLst>
          </p:cNvPr>
          <p:cNvSpPr>
            <a:spLocks noGrp="1"/>
          </p:cNvSpPr>
          <p:nvPr>
            <p:ph type="title"/>
          </p:nvPr>
        </p:nvSpPr>
        <p:spPr>
          <a:xfrm>
            <a:off x="252000" y="959222"/>
            <a:ext cx="11628452" cy="646331"/>
          </a:xfrm>
        </p:spPr>
        <p:txBody>
          <a:bodyPr/>
          <a:lstStyle/>
          <a:p>
            <a:r>
              <a:rPr lang="en-US"/>
              <a:t>External influences: Why they matter</a:t>
            </a:r>
            <a:endParaRPr lang="en-GB" b="1"/>
          </a:p>
        </p:txBody>
      </p:sp>
      <p:sp>
        <p:nvSpPr>
          <p:cNvPr id="4" name="Content Placeholder 3">
            <a:extLst>
              <a:ext uri="{FF2B5EF4-FFF2-40B4-BE49-F238E27FC236}">
                <a16:creationId xmlns:a16="http://schemas.microsoft.com/office/drawing/2014/main" id="{8AF3A0ED-7251-D607-41B4-7FE5F0F138DB}"/>
              </a:ext>
            </a:extLst>
          </p:cNvPr>
          <p:cNvSpPr>
            <a:spLocks noGrp="1"/>
          </p:cNvSpPr>
          <p:nvPr>
            <p:ph sz="quarter" idx="10"/>
          </p:nvPr>
        </p:nvSpPr>
        <p:spPr>
          <a:xfrm>
            <a:off x="359999" y="1800000"/>
            <a:ext cx="11250109" cy="4140000"/>
          </a:xfrm>
        </p:spPr>
        <p:txBody>
          <a:bodyPr/>
          <a:lstStyle/>
          <a:p>
            <a:r>
              <a:rPr lang="en-US"/>
              <a:t>Electrical installations must be designed to withstand the </a:t>
            </a:r>
            <a:r>
              <a:rPr lang="en-US" b="1"/>
              <a:t>environmental conditions</a:t>
            </a:r>
            <a:r>
              <a:rPr lang="en-US"/>
              <a:t> they are exposed to.</a:t>
            </a:r>
          </a:p>
          <a:p>
            <a:r>
              <a:rPr lang="en-US"/>
              <a:t>These conditions affect the selection of:</a:t>
            </a:r>
          </a:p>
          <a:p>
            <a:pPr marL="342900" indent="-342900">
              <a:buFont typeface="Arial" panose="020B0604020202020204" pitchFamily="34" charset="0"/>
              <a:buChar char="•"/>
            </a:pPr>
            <a:r>
              <a:rPr lang="en-US"/>
              <a:t>wiring systems</a:t>
            </a:r>
          </a:p>
          <a:p>
            <a:pPr marL="342900" indent="-342900">
              <a:buFont typeface="Arial" panose="020B0604020202020204" pitchFamily="34" charset="0"/>
              <a:buChar char="•"/>
            </a:pPr>
            <a:r>
              <a:rPr lang="en-US"/>
              <a:t>enclosures and equipment</a:t>
            </a:r>
          </a:p>
          <a:p>
            <a:pPr marL="342900" indent="-342900">
              <a:buFont typeface="Arial" panose="020B0604020202020204" pitchFamily="34" charset="0"/>
              <a:buChar char="•"/>
            </a:pPr>
            <a:r>
              <a:rPr lang="en-US"/>
              <a:t>installation methods</a:t>
            </a:r>
          </a:p>
          <a:p>
            <a:pPr marL="342900" indent="-342900">
              <a:buFont typeface="Arial" panose="020B0604020202020204" pitchFamily="34" charset="0"/>
              <a:buChar char="•"/>
            </a:pPr>
            <a:r>
              <a:rPr lang="en-US">
                <a:ea typeface="ＭＳ Ｐゴシック"/>
              </a:rPr>
              <a:t>protective measures.</a:t>
            </a:r>
            <a:endParaRPr lang="en-US"/>
          </a:p>
        </p:txBody>
      </p:sp>
    </p:spTree>
    <p:extLst>
      <p:ext uri="{BB962C8B-B14F-4D97-AF65-F5344CB8AC3E}">
        <p14:creationId xmlns:p14="http://schemas.microsoft.com/office/powerpoint/2010/main" val="24472947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3EA40-4EAE-272A-D5C5-CE8DE51110B3}"/>
              </a:ext>
            </a:extLst>
          </p:cNvPr>
          <p:cNvSpPr>
            <a:spLocks noGrp="1"/>
          </p:cNvSpPr>
          <p:nvPr>
            <p:ph type="title"/>
          </p:nvPr>
        </p:nvSpPr>
        <p:spPr>
          <a:xfrm>
            <a:off x="252000" y="959222"/>
            <a:ext cx="11628452" cy="646331"/>
          </a:xfrm>
        </p:spPr>
        <p:txBody>
          <a:bodyPr/>
          <a:lstStyle/>
          <a:p>
            <a:r>
              <a:rPr lang="en-GB"/>
              <a:t>Main categories of influence</a:t>
            </a:r>
            <a:endParaRPr lang="en-GB" b="1"/>
          </a:p>
        </p:txBody>
      </p:sp>
      <p:graphicFrame>
        <p:nvGraphicFramePr>
          <p:cNvPr id="6" name="Table 5">
            <a:extLst>
              <a:ext uri="{FF2B5EF4-FFF2-40B4-BE49-F238E27FC236}">
                <a16:creationId xmlns:a16="http://schemas.microsoft.com/office/drawing/2014/main" id="{220EB3BF-EAEB-47DA-80E3-483477FC18AA}"/>
              </a:ext>
            </a:extLst>
          </p:cNvPr>
          <p:cNvGraphicFramePr>
            <a:graphicFrameLocks noGrp="1"/>
          </p:cNvGraphicFramePr>
          <p:nvPr>
            <p:extLst>
              <p:ext uri="{D42A27DB-BD31-4B8C-83A1-F6EECF244321}">
                <p14:modId xmlns:p14="http://schemas.microsoft.com/office/powerpoint/2010/main" val="3922244685"/>
              </p:ext>
            </p:extLst>
          </p:nvPr>
        </p:nvGraphicFramePr>
        <p:xfrm>
          <a:off x="321308" y="2556769"/>
          <a:ext cx="11489835" cy="2917512"/>
        </p:xfrm>
        <a:graphic>
          <a:graphicData uri="http://schemas.openxmlformats.org/drawingml/2006/table">
            <a:tbl>
              <a:tblPr firstRow="1"/>
              <a:tblGrid>
                <a:gridCol w="2923956">
                  <a:extLst>
                    <a:ext uri="{9D8B030D-6E8A-4147-A177-3AD203B41FA5}">
                      <a16:colId xmlns:a16="http://schemas.microsoft.com/office/drawing/2014/main" val="19782501"/>
                    </a:ext>
                  </a:extLst>
                </a:gridCol>
                <a:gridCol w="2789590">
                  <a:extLst>
                    <a:ext uri="{9D8B030D-6E8A-4147-A177-3AD203B41FA5}">
                      <a16:colId xmlns:a16="http://schemas.microsoft.com/office/drawing/2014/main" val="2973143361"/>
                    </a:ext>
                  </a:extLst>
                </a:gridCol>
                <a:gridCol w="5776289">
                  <a:extLst>
                    <a:ext uri="{9D8B030D-6E8A-4147-A177-3AD203B41FA5}">
                      <a16:colId xmlns:a16="http://schemas.microsoft.com/office/drawing/2014/main" val="1931416252"/>
                    </a:ext>
                  </a:extLst>
                </a:gridCol>
              </a:tblGrid>
              <a:tr h="150997">
                <a:tc>
                  <a:txBody>
                    <a:bodyPr/>
                    <a:lstStyle/>
                    <a:p>
                      <a:r>
                        <a:rPr lang="en-GB" sz="2400" b="1"/>
                        <a:t>Code</a:t>
                      </a:r>
                      <a:endParaRPr lang="en-GB" sz="2400"/>
                    </a:p>
                  </a:txBody>
                  <a:tcPr marL="89298" marR="89298" marT="44649" marB="4464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GB" sz="2400" b="1"/>
                        <a:t>Influence Type</a:t>
                      </a:r>
                      <a:endParaRPr lang="en-GB" sz="2400"/>
                    </a:p>
                  </a:txBody>
                  <a:tcPr marL="89298" marR="89298" marT="44649" marB="4464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GB" sz="2400" b="1"/>
                        <a:t>Example</a:t>
                      </a:r>
                    </a:p>
                  </a:txBody>
                  <a:tcPr marL="89298" marR="89298" marT="44649" marB="4464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1059289"/>
                  </a:ext>
                </a:extLst>
              </a:tr>
              <a:tr h="445902">
                <a:tc>
                  <a:txBody>
                    <a:bodyPr/>
                    <a:lstStyle/>
                    <a:p>
                      <a:r>
                        <a:rPr lang="en-GB" sz="2400" b="1"/>
                        <a:t>A</a:t>
                      </a:r>
                      <a:endParaRPr lang="en-GB" sz="2400"/>
                    </a:p>
                  </a:txBody>
                  <a:tcPr marL="89298" marR="89298" marT="44649" marB="4464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GB" sz="2400"/>
                        <a:t>Environmental</a:t>
                      </a:r>
                    </a:p>
                  </a:txBody>
                  <a:tcPr marL="89298" marR="89298" marT="44649" marB="4464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GB" sz="2400"/>
                        <a:t>Moisture, temperature, corrosive atmospheres, UV exposure</a:t>
                      </a:r>
                    </a:p>
                  </a:txBody>
                  <a:tcPr marL="89298" marR="89298" marT="44649" marB="4464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83506679"/>
                  </a:ext>
                </a:extLst>
              </a:tr>
              <a:tr h="445902">
                <a:tc>
                  <a:txBody>
                    <a:bodyPr/>
                    <a:lstStyle/>
                    <a:p>
                      <a:r>
                        <a:rPr lang="en-GB" sz="2400" b="1"/>
                        <a:t>B</a:t>
                      </a:r>
                      <a:endParaRPr lang="en-GB" sz="2400"/>
                    </a:p>
                  </a:txBody>
                  <a:tcPr marL="89298" marR="89298" marT="44649" marB="4464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GB" sz="2400"/>
                        <a:t>Use-related</a:t>
                      </a:r>
                    </a:p>
                  </a:txBody>
                  <a:tcPr marL="89298" marR="89298" marT="44649" marB="4464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US" sz="2400"/>
                        <a:t>Mechanical impact, vibration, movement, user access</a:t>
                      </a:r>
                    </a:p>
                  </a:txBody>
                  <a:tcPr marL="89298" marR="89298" marT="44649" marB="4464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1390924"/>
                  </a:ext>
                </a:extLst>
              </a:tr>
              <a:tr h="445902">
                <a:tc>
                  <a:txBody>
                    <a:bodyPr/>
                    <a:lstStyle/>
                    <a:p>
                      <a:r>
                        <a:rPr lang="en-GB" sz="2400" b="1"/>
                        <a:t>C</a:t>
                      </a:r>
                      <a:endParaRPr lang="en-GB" sz="2400"/>
                    </a:p>
                  </a:txBody>
                  <a:tcPr marL="89298" marR="89298" marT="44649" marB="4464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GB" sz="2400"/>
                        <a:t>Building construction</a:t>
                      </a:r>
                    </a:p>
                  </a:txBody>
                  <a:tcPr marL="89298" marR="89298" marT="44649" marB="4464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US" sz="2400"/>
                        <a:t>Fire risk, accessibility, structural features</a:t>
                      </a:r>
                    </a:p>
                  </a:txBody>
                  <a:tcPr marL="89298" marR="89298" marT="44649" marB="4464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47656932"/>
                  </a:ext>
                </a:extLst>
              </a:tr>
            </a:tbl>
          </a:graphicData>
        </a:graphic>
      </p:graphicFrame>
      <p:sp>
        <p:nvSpPr>
          <p:cNvPr id="12" name="TextBox 11">
            <a:extLst>
              <a:ext uri="{FF2B5EF4-FFF2-40B4-BE49-F238E27FC236}">
                <a16:creationId xmlns:a16="http://schemas.microsoft.com/office/drawing/2014/main" id="{18A576BF-04C3-4034-AA43-3CC1241CD619}"/>
              </a:ext>
            </a:extLst>
          </p:cNvPr>
          <p:cNvSpPr txBox="1"/>
          <p:nvPr/>
        </p:nvSpPr>
        <p:spPr>
          <a:xfrm>
            <a:off x="321308" y="1822390"/>
            <a:ext cx="8629095" cy="461665"/>
          </a:xfrm>
          <a:prstGeom prst="rect">
            <a:avLst/>
          </a:prstGeom>
          <a:noFill/>
        </p:spPr>
        <p:txBody>
          <a:bodyPr wrap="square">
            <a:spAutoFit/>
          </a:bodyPr>
          <a:lstStyle/>
          <a:p>
            <a:r>
              <a:rPr lang="en-US" sz="2400"/>
              <a:t>BS 7671 identifies three main categories of influence:</a:t>
            </a:r>
            <a:endParaRPr lang="en-GB" sz="2400"/>
          </a:p>
        </p:txBody>
      </p:sp>
    </p:spTree>
    <p:extLst>
      <p:ext uri="{BB962C8B-B14F-4D97-AF65-F5344CB8AC3E}">
        <p14:creationId xmlns:p14="http://schemas.microsoft.com/office/powerpoint/2010/main" val="17587466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3EA40-4EAE-272A-D5C5-CE8DE51110B3}"/>
              </a:ext>
            </a:extLst>
          </p:cNvPr>
          <p:cNvSpPr>
            <a:spLocks noGrp="1"/>
          </p:cNvSpPr>
          <p:nvPr>
            <p:ph type="title"/>
          </p:nvPr>
        </p:nvSpPr>
        <p:spPr>
          <a:xfrm>
            <a:off x="252000" y="959222"/>
            <a:ext cx="11628452" cy="646331"/>
          </a:xfrm>
        </p:spPr>
        <p:txBody>
          <a:bodyPr/>
          <a:lstStyle/>
          <a:p>
            <a:r>
              <a:rPr lang="en-US"/>
              <a:t>Examples of external influences in practice</a:t>
            </a:r>
            <a:endParaRPr lang="en-GB" b="1"/>
          </a:p>
        </p:txBody>
      </p:sp>
      <p:graphicFrame>
        <p:nvGraphicFramePr>
          <p:cNvPr id="5" name="Table 4">
            <a:extLst>
              <a:ext uri="{FF2B5EF4-FFF2-40B4-BE49-F238E27FC236}">
                <a16:creationId xmlns:a16="http://schemas.microsoft.com/office/drawing/2014/main" id="{3229A423-28B9-42B5-B81C-4AA21EFAB669}"/>
              </a:ext>
            </a:extLst>
          </p:cNvPr>
          <p:cNvGraphicFramePr>
            <a:graphicFrameLocks noGrp="1"/>
          </p:cNvGraphicFramePr>
          <p:nvPr>
            <p:extLst>
              <p:ext uri="{D42A27DB-BD31-4B8C-83A1-F6EECF244321}">
                <p14:modId xmlns:p14="http://schemas.microsoft.com/office/powerpoint/2010/main" val="1477098928"/>
              </p:ext>
            </p:extLst>
          </p:nvPr>
        </p:nvGraphicFramePr>
        <p:xfrm>
          <a:off x="365751" y="1644856"/>
          <a:ext cx="11508122" cy="4387260"/>
        </p:xfrm>
        <a:graphic>
          <a:graphicData uri="http://schemas.openxmlformats.org/drawingml/2006/table">
            <a:tbl>
              <a:tblPr firstRow="1"/>
              <a:tblGrid>
                <a:gridCol w="5918465">
                  <a:extLst>
                    <a:ext uri="{9D8B030D-6E8A-4147-A177-3AD203B41FA5}">
                      <a16:colId xmlns:a16="http://schemas.microsoft.com/office/drawing/2014/main" val="2371786127"/>
                    </a:ext>
                  </a:extLst>
                </a:gridCol>
                <a:gridCol w="5589657">
                  <a:extLst>
                    <a:ext uri="{9D8B030D-6E8A-4147-A177-3AD203B41FA5}">
                      <a16:colId xmlns:a16="http://schemas.microsoft.com/office/drawing/2014/main" val="3583127978"/>
                    </a:ext>
                  </a:extLst>
                </a:gridCol>
              </a:tblGrid>
              <a:tr h="445902">
                <a:tc>
                  <a:txBody>
                    <a:bodyPr/>
                    <a:lstStyle/>
                    <a:p>
                      <a:pPr algn="l" rtl="0" fontAlgn="base"/>
                      <a:r>
                        <a:rPr lang="en-GB" sz="2400" b="1"/>
                        <a:t>Scenario</a:t>
                      </a:r>
                      <a:endParaRPr lang="en-US" sz="2100" b="1" i="0">
                        <a:solidFill>
                          <a:srgbClr val="FFFFFF"/>
                        </a:solidFill>
                        <a:effectLst/>
                        <a:latin typeface="Arial" panose="020B0604020202020204" pitchFamily="34" charset="0"/>
                        <a:cs typeface="Arial" panose="020B0604020202020204" pitchFamily="34" charset="0"/>
                      </a:endParaRPr>
                    </a:p>
                  </a:txBody>
                  <a:tcPr marL="121610" marR="121610" marT="60805" marB="60805">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GB" sz="2400" b="1"/>
                        <a:t>Design Consideration</a:t>
                      </a:r>
                    </a:p>
                  </a:txBody>
                  <a:tcPr marL="121610" marR="121610" marT="60805" marB="60805">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8442259"/>
                  </a:ext>
                </a:extLst>
              </a:tr>
              <a:tr h="445902">
                <a:tc>
                  <a:txBody>
                    <a:bodyPr/>
                    <a:lstStyle/>
                    <a:p>
                      <a:r>
                        <a:rPr lang="en-GB" sz="2400"/>
                        <a:t>Outdoor lighting</a:t>
                      </a:r>
                    </a:p>
                  </a:txBody>
                  <a:tcPr marL="121610" marR="121610" marT="60805" marB="60805">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GB" sz="2400"/>
                        <a:t>IP-rated enclosures, UV-resistant cables</a:t>
                      </a:r>
                    </a:p>
                  </a:txBody>
                  <a:tcPr marL="121610" marR="121610" marT="60805" marB="60805">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8928149"/>
                  </a:ext>
                </a:extLst>
              </a:tr>
              <a:tr h="445902">
                <a:tc>
                  <a:txBody>
                    <a:bodyPr/>
                    <a:lstStyle/>
                    <a:p>
                      <a:r>
                        <a:rPr lang="en-GB" sz="2400"/>
                        <a:t>Industrial workshop with machinery</a:t>
                      </a:r>
                    </a:p>
                  </a:txBody>
                  <a:tcPr marL="121610" marR="121610" marT="60805" marB="60805">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US" sz="2400"/>
                        <a:t>Steel conduit for mechanical protection</a:t>
                      </a:r>
                    </a:p>
                  </a:txBody>
                  <a:tcPr marL="121610" marR="121610" marT="60805" marB="60805">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3987746"/>
                  </a:ext>
                </a:extLst>
              </a:tr>
              <a:tr h="445902">
                <a:tc>
                  <a:txBody>
                    <a:bodyPr/>
                    <a:lstStyle/>
                    <a:p>
                      <a:r>
                        <a:rPr lang="en-GB" sz="2400"/>
                        <a:t>Wet rooms (bathrooms, commercial)</a:t>
                      </a:r>
                    </a:p>
                  </a:txBody>
                  <a:tcPr marL="121610" marR="121610" marT="60805" marB="60805">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US" sz="2400"/>
                        <a:t>IP-rated fittings, RCD protection (Reg. 701)</a:t>
                      </a:r>
                    </a:p>
                  </a:txBody>
                  <a:tcPr marL="121610" marR="121610" marT="60805" marB="60805">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07729432"/>
                  </a:ext>
                </a:extLst>
              </a:tr>
              <a:tr h="445902">
                <a:tc>
                  <a:txBody>
                    <a:bodyPr/>
                    <a:lstStyle/>
                    <a:p>
                      <a:r>
                        <a:rPr lang="en-GB" sz="2400"/>
                        <a:t>Agricultural buildings</a:t>
                      </a:r>
                    </a:p>
                  </a:txBody>
                  <a:tcPr marL="121610" marR="121610" marT="60805" marB="60805">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GB" sz="2400"/>
                        <a:t>Corrosion-resistant materials, dust protection</a:t>
                      </a:r>
                    </a:p>
                  </a:txBody>
                  <a:tcPr marL="121610" marR="121610" marT="60805" marB="60805">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054197"/>
                  </a:ext>
                </a:extLst>
              </a:tr>
              <a:tr h="445902">
                <a:tc>
                  <a:txBody>
                    <a:bodyPr/>
                    <a:lstStyle/>
                    <a:p>
                      <a:r>
                        <a:rPr lang="en-GB" sz="2400"/>
                        <a:t>High temperature areas</a:t>
                      </a:r>
                    </a:p>
                  </a:txBody>
                  <a:tcPr marL="121610" marR="121610" marT="60805" marB="60805">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GB" sz="2400"/>
                        <a:t>Cables rated for ambient conditions (Reg. 523.1)</a:t>
                      </a:r>
                    </a:p>
                  </a:txBody>
                  <a:tcPr marL="121610" marR="121610" marT="60805" marB="60805">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9023789"/>
                  </a:ext>
                </a:extLst>
              </a:tr>
            </a:tbl>
          </a:graphicData>
        </a:graphic>
      </p:graphicFrame>
    </p:spTree>
    <p:extLst>
      <p:ext uri="{BB962C8B-B14F-4D97-AF65-F5344CB8AC3E}">
        <p14:creationId xmlns:p14="http://schemas.microsoft.com/office/powerpoint/2010/main" val="17757842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3EA40-4EAE-272A-D5C5-CE8DE51110B3}"/>
              </a:ext>
            </a:extLst>
          </p:cNvPr>
          <p:cNvSpPr>
            <a:spLocks noGrp="1"/>
          </p:cNvSpPr>
          <p:nvPr>
            <p:ph type="title"/>
          </p:nvPr>
        </p:nvSpPr>
        <p:spPr>
          <a:xfrm>
            <a:off x="252000" y="959222"/>
            <a:ext cx="11628452" cy="646331"/>
          </a:xfrm>
        </p:spPr>
        <p:txBody>
          <a:bodyPr/>
          <a:lstStyle/>
          <a:p>
            <a:r>
              <a:rPr lang="en-GB"/>
              <a:t>Maintainability in electrical design</a:t>
            </a:r>
            <a:endParaRPr lang="en-GB" b="1"/>
          </a:p>
        </p:txBody>
      </p:sp>
      <p:sp>
        <p:nvSpPr>
          <p:cNvPr id="4" name="Content Placeholder 3">
            <a:extLst>
              <a:ext uri="{FF2B5EF4-FFF2-40B4-BE49-F238E27FC236}">
                <a16:creationId xmlns:a16="http://schemas.microsoft.com/office/drawing/2014/main" id="{8AF3A0ED-7251-D607-41B4-7FE5F0F138DB}"/>
              </a:ext>
            </a:extLst>
          </p:cNvPr>
          <p:cNvSpPr>
            <a:spLocks noGrp="1"/>
          </p:cNvSpPr>
          <p:nvPr>
            <p:ph sz="quarter" idx="10"/>
          </p:nvPr>
        </p:nvSpPr>
        <p:spPr>
          <a:xfrm>
            <a:off x="359999" y="1800000"/>
            <a:ext cx="11250109" cy="4140000"/>
          </a:xfrm>
        </p:spPr>
        <p:txBody>
          <a:bodyPr/>
          <a:lstStyle/>
          <a:p>
            <a:r>
              <a:rPr lang="en-US"/>
              <a:t>When designing an installation, it’s important to consider how easily the system can be maintained, tested, or modified throughout its life. Poor design choices can make future work unsafe, time-consuming, or even non-compliant.</a:t>
            </a:r>
            <a:r>
              <a:rPr lang="en-US" b="1"/>
              <a:t> </a:t>
            </a:r>
          </a:p>
          <a:p>
            <a:r>
              <a:rPr lang="en-US" b="1"/>
              <a:t>Designers should ensure:</a:t>
            </a:r>
            <a:endParaRPr lang="en-US"/>
          </a:p>
          <a:p>
            <a:pPr marL="342900" indent="-342900">
              <a:buFont typeface="Arial" panose="020B0604020202020204" pitchFamily="34" charset="0"/>
              <a:buChar char="•"/>
            </a:pPr>
            <a:r>
              <a:rPr lang="en-US"/>
              <a:t>equipment is </a:t>
            </a:r>
            <a:r>
              <a:rPr lang="en-US" b="1"/>
              <a:t>accessible</a:t>
            </a:r>
            <a:r>
              <a:rPr lang="en-US"/>
              <a:t> for inspection, testing and servicing</a:t>
            </a:r>
          </a:p>
          <a:p>
            <a:pPr marL="342900" indent="-342900">
              <a:buFont typeface="Arial" panose="020B0604020202020204" pitchFamily="34" charset="0"/>
              <a:buChar char="•"/>
            </a:pPr>
            <a:r>
              <a:rPr lang="en-US" b="1"/>
              <a:t>terminations, junction boxes, isolation devices</a:t>
            </a:r>
            <a:r>
              <a:rPr lang="en-US"/>
              <a:t> are not hidden or obstructed</a:t>
            </a:r>
          </a:p>
          <a:p>
            <a:pPr marL="342900" indent="-342900">
              <a:buFont typeface="Arial" panose="020B0604020202020204" pitchFamily="34" charset="0"/>
              <a:buChar char="•"/>
            </a:pPr>
            <a:r>
              <a:rPr lang="en-US"/>
              <a:t>cables are routed using </a:t>
            </a:r>
            <a:r>
              <a:rPr lang="en-US" b="1"/>
              <a:t>accessible containment systems</a:t>
            </a:r>
            <a:endParaRPr lang="en-US"/>
          </a:p>
          <a:p>
            <a:pPr marL="342900" indent="-342900">
              <a:buFont typeface="Arial" panose="020B0604020202020204" pitchFamily="34" charset="0"/>
              <a:buChar char="•"/>
            </a:pPr>
            <a:r>
              <a:rPr lang="en-US"/>
              <a:t>room is allowed for future expansion, such as additional circuits or equipment.</a:t>
            </a:r>
          </a:p>
        </p:txBody>
      </p:sp>
    </p:spTree>
    <p:extLst>
      <p:ext uri="{BB962C8B-B14F-4D97-AF65-F5344CB8AC3E}">
        <p14:creationId xmlns:p14="http://schemas.microsoft.com/office/powerpoint/2010/main" val="15484958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3EA40-4EAE-272A-D5C5-CE8DE51110B3}"/>
              </a:ext>
            </a:extLst>
          </p:cNvPr>
          <p:cNvSpPr>
            <a:spLocks noGrp="1"/>
          </p:cNvSpPr>
          <p:nvPr>
            <p:ph type="title"/>
          </p:nvPr>
        </p:nvSpPr>
        <p:spPr>
          <a:xfrm>
            <a:off x="252000" y="959222"/>
            <a:ext cx="11628452" cy="646331"/>
          </a:xfrm>
        </p:spPr>
        <p:txBody>
          <a:bodyPr/>
          <a:lstStyle/>
          <a:p>
            <a:r>
              <a:rPr lang="en-GB"/>
              <a:t>Certification and regulation requirements</a:t>
            </a:r>
            <a:endParaRPr lang="en-GB" b="1"/>
          </a:p>
        </p:txBody>
      </p:sp>
      <p:sp>
        <p:nvSpPr>
          <p:cNvPr id="4" name="Content Placeholder 3">
            <a:extLst>
              <a:ext uri="{FF2B5EF4-FFF2-40B4-BE49-F238E27FC236}">
                <a16:creationId xmlns:a16="http://schemas.microsoft.com/office/drawing/2014/main" id="{8AF3A0ED-7251-D607-41B4-7FE5F0F138DB}"/>
              </a:ext>
            </a:extLst>
          </p:cNvPr>
          <p:cNvSpPr>
            <a:spLocks noGrp="1"/>
          </p:cNvSpPr>
          <p:nvPr>
            <p:ph sz="quarter" idx="10"/>
          </p:nvPr>
        </p:nvSpPr>
        <p:spPr>
          <a:xfrm>
            <a:off x="359999" y="1704303"/>
            <a:ext cx="11750485" cy="4140000"/>
          </a:xfrm>
        </p:spPr>
        <p:txBody>
          <a:bodyPr/>
          <a:lstStyle/>
          <a:p>
            <a:r>
              <a:rPr lang="en-US" dirty="0">
                <a:ea typeface="ＭＳ Ｐゴシック"/>
              </a:rPr>
              <a:t>Maintainability must also be considered when certifying an installation. The designer must show that the installation allows for safe ongoing operation and inspection.</a:t>
            </a:r>
          </a:p>
          <a:p>
            <a:r>
              <a:rPr lang="en-US" b="1" dirty="0">
                <a:ea typeface="ＭＳ Ｐゴシック"/>
              </a:rPr>
              <a:t>BS 7671 Regulation 132.12: </a:t>
            </a:r>
            <a:r>
              <a:rPr lang="en-US" dirty="0">
                <a:ea typeface="ＭＳ Ｐゴシック"/>
              </a:rPr>
              <a:t>Accessibility of electrical equipment</a:t>
            </a:r>
          </a:p>
          <a:p>
            <a:r>
              <a:rPr lang="en-US" dirty="0">
                <a:ea typeface="ＭＳ Ｐゴシック"/>
              </a:rPr>
              <a:t>Electrical equipment shall be arranged to provide:</a:t>
            </a:r>
          </a:p>
          <a:p>
            <a:pPr marL="514350" indent="-514350">
              <a:buAutoNum type="romanLcParenBoth"/>
            </a:pPr>
            <a:r>
              <a:rPr lang="en-US" dirty="0">
                <a:ea typeface="ＭＳ Ｐゴシック"/>
              </a:rPr>
              <a:t>sufficient space for the initial installation and later replacement of individual items of electrical equipment </a:t>
            </a:r>
          </a:p>
          <a:p>
            <a:pPr marL="514350" indent="-514350">
              <a:buAutoNum type="romanLcParenBoth"/>
            </a:pPr>
            <a:r>
              <a:rPr lang="en-US" dirty="0">
                <a:ea typeface="ＭＳ Ｐゴシック"/>
              </a:rPr>
              <a:t>accessibility for operation, inspection, testing, fault detection, maintenance and repair.</a:t>
            </a:r>
          </a:p>
        </p:txBody>
      </p:sp>
    </p:spTree>
    <p:extLst>
      <p:ext uri="{BB962C8B-B14F-4D97-AF65-F5344CB8AC3E}">
        <p14:creationId xmlns:p14="http://schemas.microsoft.com/office/powerpoint/2010/main" val="18586392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3EA40-4EAE-272A-D5C5-CE8DE51110B3}"/>
              </a:ext>
            </a:extLst>
          </p:cNvPr>
          <p:cNvSpPr>
            <a:spLocks noGrp="1"/>
          </p:cNvSpPr>
          <p:nvPr>
            <p:ph type="title"/>
          </p:nvPr>
        </p:nvSpPr>
        <p:spPr>
          <a:xfrm>
            <a:off x="252000" y="959222"/>
            <a:ext cx="11628452" cy="646331"/>
          </a:xfrm>
        </p:spPr>
        <p:txBody>
          <a:bodyPr/>
          <a:lstStyle/>
          <a:p>
            <a:r>
              <a:rPr lang="en-GB"/>
              <a:t>Earthing arrangements</a:t>
            </a:r>
          </a:p>
        </p:txBody>
      </p:sp>
      <p:sp>
        <p:nvSpPr>
          <p:cNvPr id="4" name="Content Placeholder 3">
            <a:extLst>
              <a:ext uri="{FF2B5EF4-FFF2-40B4-BE49-F238E27FC236}">
                <a16:creationId xmlns:a16="http://schemas.microsoft.com/office/drawing/2014/main" id="{8AF3A0ED-7251-D607-41B4-7FE5F0F138DB}"/>
              </a:ext>
            </a:extLst>
          </p:cNvPr>
          <p:cNvSpPr>
            <a:spLocks noGrp="1"/>
          </p:cNvSpPr>
          <p:nvPr>
            <p:ph sz="quarter" idx="10"/>
          </p:nvPr>
        </p:nvSpPr>
        <p:spPr>
          <a:xfrm>
            <a:off x="359999" y="1800000"/>
            <a:ext cx="11250109" cy="4140000"/>
          </a:xfrm>
        </p:spPr>
        <p:txBody>
          <a:bodyPr/>
          <a:lstStyle/>
          <a:p>
            <a:pPr marL="342900" indent="-342900">
              <a:buFont typeface="Arial" panose="020B0604020202020204" pitchFamily="34" charset="0"/>
              <a:buChar char="•"/>
            </a:pPr>
            <a:r>
              <a:rPr lang="en-US" dirty="0">
                <a:ea typeface="ＭＳ Ｐゴシック"/>
              </a:rPr>
              <a:t>An earthing arrangement describes how an electrical installation is connected to earth for safety. </a:t>
            </a:r>
          </a:p>
          <a:p>
            <a:pPr marL="342900" indent="-342900">
              <a:buFont typeface="Arial" panose="020B0604020202020204" pitchFamily="34" charset="0"/>
              <a:buChar char="•"/>
            </a:pPr>
            <a:r>
              <a:rPr lang="en-US" dirty="0">
                <a:ea typeface="ＭＳ Ｐゴシック"/>
              </a:rPr>
              <a:t>It ensures that, if a fault occurs, fault current has a low-resistance path back to the supply, allowing protective devices (such as fuses or circuit breakers) to disconnect the supply quickly.</a:t>
            </a:r>
          </a:p>
          <a:p>
            <a:pPr marL="342900" indent="-342900">
              <a:buFont typeface="Arial" panose="020B0604020202020204" pitchFamily="34" charset="0"/>
              <a:buChar char="•"/>
            </a:pPr>
            <a:r>
              <a:rPr lang="en-US" dirty="0">
                <a:ea typeface="ＭＳ Ｐゴシック"/>
              </a:rPr>
              <a:t>Effective earthing </a:t>
            </a:r>
            <a:r>
              <a:rPr lang="en-GB" dirty="0">
                <a:ea typeface="ＭＳ Ｐゴシック"/>
              </a:rPr>
              <a:t>minimises</a:t>
            </a:r>
            <a:r>
              <a:rPr lang="en-US" dirty="0">
                <a:ea typeface="ＭＳ Ｐゴシック"/>
              </a:rPr>
              <a:t> the risk of electric shock and reduces the potential for dangerous voltages on exposed conductive parts during a fault.</a:t>
            </a:r>
          </a:p>
          <a:p>
            <a:endParaRPr lang="en-US"/>
          </a:p>
        </p:txBody>
      </p:sp>
    </p:spTree>
    <p:extLst>
      <p:ext uri="{BB962C8B-B14F-4D97-AF65-F5344CB8AC3E}">
        <p14:creationId xmlns:p14="http://schemas.microsoft.com/office/powerpoint/2010/main" val="28212378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3EA40-4EAE-272A-D5C5-CE8DE51110B3}"/>
              </a:ext>
            </a:extLst>
          </p:cNvPr>
          <p:cNvSpPr>
            <a:spLocks noGrp="1"/>
          </p:cNvSpPr>
          <p:nvPr>
            <p:ph type="title"/>
          </p:nvPr>
        </p:nvSpPr>
        <p:spPr>
          <a:xfrm>
            <a:off x="193277" y="954128"/>
            <a:ext cx="11628452" cy="646331"/>
          </a:xfrm>
        </p:spPr>
        <p:txBody>
          <a:bodyPr/>
          <a:lstStyle/>
          <a:p>
            <a:r>
              <a:rPr lang="en-US"/>
              <a:t>D</a:t>
            </a:r>
            <a:r>
              <a:rPr lang="en-US" b="1"/>
              <a:t>iverted neutral current</a:t>
            </a:r>
          </a:p>
        </p:txBody>
      </p:sp>
      <p:sp>
        <p:nvSpPr>
          <p:cNvPr id="4" name="Content Placeholder 3">
            <a:extLst>
              <a:ext uri="{FF2B5EF4-FFF2-40B4-BE49-F238E27FC236}">
                <a16:creationId xmlns:a16="http://schemas.microsoft.com/office/drawing/2014/main" id="{8AF3A0ED-7251-D607-41B4-7FE5F0F138DB}"/>
              </a:ext>
            </a:extLst>
          </p:cNvPr>
          <p:cNvSpPr>
            <a:spLocks noGrp="1"/>
          </p:cNvSpPr>
          <p:nvPr>
            <p:ph sz="quarter" idx="10"/>
          </p:nvPr>
        </p:nvSpPr>
        <p:spPr>
          <a:xfrm>
            <a:off x="359999" y="1800000"/>
            <a:ext cx="11879626" cy="4140000"/>
          </a:xfrm>
        </p:spPr>
        <p:txBody>
          <a:bodyPr/>
          <a:lstStyle/>
          <a:p>
            <a:r>
              <a:rPr lang="en-US" b="1"/>
              <a:t>What is a diverted neutral? </a:t>
            </a:r>
            <a:r>
              <a:rPr lang="en-US"/>
              <a:t>Like a road diversion takes you on a different route, a diverted neutral happens when return current flows along a different path instead of its usual route via the PEN conductor.</a:t>
            </a:r>
          </a:p>
          <a:p>
            <a:r>
              <a:rPr lang="en-US" b="1"/>
              <a:t>What is an alternative path? </a:t>
            </a:r>
            <a:r>
              <a:rPr lang="en-US"/>
              <a:t>This means current is returning via other conductors, typically earthing or bonding conductors, rather than through the main PEN route.</a:t>
            </a:r>
          </a:p>
          <a:p>
            <a:r>
              <a:rPr lang="en-US" b="1"/>
              <a:t>Why is this a concern? </a:t>
            </a:r>
            <a:r>
              <a:rPr lang="en-US"/>
              <a:t>This situation can lead to dangerous voltages appearing on exposed or extraneous metalwork. The risk of electric shock is high if the installation is not isolated properly.</a:t>
            </a:r>
          </a:p>
        </p:txBody>
      </p:sp>
    </p:spTree>
    <p:extLst>
      <p:ext uri="{BB962C8B-B14F-4D97-AF65-F5344CB8AC3E}">
        <p14:creationId xmlns:p14="http://schemas.microsoft.com/office/powerpoint/2010/main" val="41888521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3EA40-4EAE-272A-D5C5-CE8DE51110B3}"/>
              </a:ext>
            </a:extLst>
          </p:cNvPr>
          <p:cNvSpPr>
            <a:spLocks noGrp="1"/>
          </p:cNvSpPr>
          <p:nvPr>
            <p:ph type="title"/>
          </p:nvPr>
        </p:nvSpPr>
        <p:spPr>
          <a:xfrm>
            <a:off x="252000" y="959222"/>
            <a:ext cx="11628452" cy="646331"/>
          </a:xfrm>
        </p:spPr>
        <p:txBody>
          <a:bodyPr/>
          <a:lstStyle/>
          <a:p>
            <a:r>
              <a:rPr lang="en-US"/>
              <a:t>When </a:t>
            </a:r>
            <a:r>
              <a:rPr lang="en-US" b="1"/>
              <a:t>a diverted </a:t>
            </a:r>
            <a:r>
              <a:rPr lang="en-US"/>
              <a:t>n</a:t>
            </a:r>
            <a:r>
              <a:rPr lang="en-US" b="1"/>
              <a:t>eutral </a:t>
            </a:r>
            <a:r>
              <a:rPr lang="en-US"/>
              <a:t>o</a:t>
            </a:r>
            <a:r>
              <a:rPr lang="en-US" b="1"/>
              <a:t>ccurs</a:t>
            </a:r>
          </a:p>
        </p:txBody>
      </p:sp>
      <p:sp>
        <p:nvSpPr>
          <p:cNvPr id="4" name="Content Placeholder 3">
            <a:extLst>
              <a:ext uri="{FF2B5EF4-FFF2-40B4-BE49-F238E27FC236}">
                <a16:creationId xmlns:a16="http://schemas.microsoft.com/office/drawing/2014/main" id="{8AF3A0ED-7251-D607-41B4-7FE5F0F138DB}"/>
              </a:ext>
            </a:extLst>
          </p:cNvPr>
          <p:cNvSpPr>
            <a:spLocks noGrp="1"/>
          </p:cNvSpPr>
          <p:nvPr>
            <p:ph sz="quarter" idx="10"/>
          </p:nvPr>
        </p:nvSpPr>
        <p:spPr>
          <a:xfrm>
            <a:off x="359999" y="1800000"/>
            <a:ext cx="11520453" cy="4140000"/>
          </a:xfrm>
        </p:spPr>
        <p:txBody>
          <a:bodyPr/>
          <a:lstStyle/>
          <a:p>
            <a:r>
              <a:rPr lang="en-US" b="1"/>
              <a:t>Why does it happen?</a:t>
            </a:r>
          </a:p>
          <a:p>
            <a:pPr marL="342900" indent="-342900">
              <a:buFont typeface="Arial" panose="020B0604020202020204" pitchFamily="34" charset="0"/>
              <a:buChar char="•"/>
            </a:pPr>
            <a:r>
              <a:rPr lang="en-US"/>
              <a:t>In a TN-C-S (PME) earthing system, neutral and earth share the same conductor. </a:t>
            </a:r>
          </a:p>
          <a:p>
            <a:pPr marL="342900" indent="-342900">
              <a:buFont typeface="Arial" panose="020B0604020202020204" pitchFamily="34" charset="0"/>
              <a:buChar char="•"/>
            </a:pPr>
            <a:r>
              <a:rPr lang="en-US"/>
              <a:t>If the external PEN conductor is damaged or broken, neutral current will try to return via the installation's earth/bonding system.</a:t>
            </a:r>
          </a:p>
          <a:p>
            <a:r>
              <a:rPr lang="en-US" b="1"/>
              <a:t>What’s the risk?</a:t>
            </a:r>
          </a:p>
          <a:p>
            <a:pPr marL="342900" indent="-342900">
              <a:buFont typeface="Arial" panose="020B0604020202020204" pitchFamily="34" charset="0"/>
              <a:buChar char="•"/>
            </a:pPr>
            <a:r>
              <a:rPr lang="en-US"/>
              <a:t>If the PEN conductor breaks, the earth and bonding conductors within the premises can rise to full supply voltage, potentially 230V. </a:t>
            </a:r>
          </a:p>
          <a:p>
            <a:pPr marL="342900" indent="-342900">
              <a:buFont typeface="Arial" panose="020B0604020202020204" pitchFamily="34" charset="0"/>
              <a:buChar char="•"/>
            </a:pPr>
            <a:r>
              <a:rPr lang="en-US"/>
              <a:t>This poses a serious shock or fire hazard as metalwork becomes </a:t>
            </a:r>
            <a:r>
              <a:rPr lang="en-US" err="1"/>
              <a:t>energised</a:t>
            </a:r>
            <a:r>
              <a:rPr lang="en-US"/>
              <a:t>.</a:t>
            </a:r>
          </a:p>
        </p:txBody>
      </p:sp>
    </p:spTree>
    <p:extLst>
      <p:ext uri="{BB962C8B-B14F-4D97-AF65-F5344CB8AC3E}">
        <p14:creationId xmlns:p14="http://schemas.microsoft.com/office/powerpoint/2010/main" val="1248284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3EA40-4EAE-272A-D5C5-CE8DE51110B3}"/>
              </a:ext>
            </a:extLst>
          </p:cNvPr>
          <p:cNvSpPr>
            <a:spLocks noGrp="1"/>
          </p:cNvSpPr>
          <p:nvPr>
            <p:ph type="title"/>
          </p:nvPr>
        </p:nvSpPr>
        <p:spPr>
          <a:xfrm>
            <a:off x="252000" y="959222"/>
            <a:ext cx="11628452" cy="646331"/>
          </a:xfrm>
        </p:spPr>
        <p:txBody>
          <a:bodyPr/>
          <a:lstStyle/>
          <a:p>
            <a:r>
              <a:rPr lang="en-US" b="1"/>
              <a:t>Why a broken PEN might go unnoticed</a:t>
            </a:r>
          </a:p>
        </p:txBody>
      </p:sp>
      <p:sp>
        <p:nvSpPr>
          <p:cNvPr id="4" name="Content Placeholder 3">
            <a:extLst>
              <a:ext uri="{FF2B5EF4-FFF2-40B4-BE49-F238E27FC236}">
                <a16:creationId xmlns:a16="http://schemas.microsoft.com/office/drawing/2014/main" id="{8AF3A0ED-7251-D607-41B4-7FE5F0F138DB}"/>
              </a:ext>
            </a:extLst>
          </p:cNvPr>
          <p:cNvSpPr>
            <a:spLocks noGrp="1"/>
          </p:cNvSpPr>
          <p:nvPr>
            <p:ph sz="quarter" idx="10"/>
          </p:nvPr>
        </p:nvSpPr>
        <p:spPr>
          <a:xfrm>
            <a:off x="359999" y="1800000"/>
            <a:ext cx="11250109" cy="4140000"/>
          </a:xfrm>
        </p:spPr>
        <p:txBody>
          <a:bodyPr/>
          <a:lstStyle/>
          <a:p>
            <a:pPr marL="342900" indent="-342900">
              <a:buFont typeface="Arial" panose="020B0604020202020204" pitchFamily="34" charset="0"/>
              <a:buChar char="•"/>
            </a:pPr>
            <a:r>
              <a:rPr lang="en-US"/>
              <a:t>The installation may appear to function normally: appliances still work because the return current is flowing, just not through the intended path.</a:t>
            </a:r>
          </a:p>
          <a:p>
            <a:pPr marL="342900" indent="-342900">
              <a:buFont typeface="Arial" panose="020B0604020202020204" pitchFamily="34" charset="0"/>
              <a:buChar char="•"/>
            </a:pPr>
            <a:r>
              <a:rPr lang="en-US"/>
              <a:t>Only when someone receives a shock, such as touching outdoor metalwork like a tap, does the issue become apparent.</a:t>
            </a:r>
          </a:p>
        </p:txBody>
      </p:sp>
    </p:spTree>
    <p:extLst>
      <p:ext uri="{BB962C8B-B14F-4D97-AF65-F5344CB8AC3E}">
        <p14:creationId xmlns:p14="http://schemas.microsoft.com/office/powerpoint/2010/main" val="31078416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D06DAA-A65E-C2E7-59AE-5426FA593E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434874-2BC9-27B2-B9C1-D79DFA0894F0}"/>
              </a:ext>
            </a:extLst>
          </p:cNvPr>
          <p:cNvSpPr>
            <a:spLocks noGrp="1"/>
          </p:cNvSpPr>
          <p:nvPr>
            <p:ph type="title"/>
          </p:nvPr>
        </p:nvSpPr>
        <p:spPr>
          <a:xfrm>
            <a:off x="252000" y="959222"/>
            <a:ext cx="11628452" cy="646331"/>
          </a:xfrm>
        </p:spPr>
        <p:txBody>
          <a:bodyPr/>
          <a:lstStyle/>
          <a:p>
            <a:r>
              <a:rPr lang="en-US" b="1"/>
              <a:t>Normal operating conditions</a:t>
            </a:r>
          </a:p>
        </p:txBody>
      </p:sp>
      <p:sp>
        <p:nvSpPr>
          <p:cNvPr id="4" name="Content Placeholder 3">
            <a:extLst>
              <a:ext uri="{FF2B5EF4-FFF2-40B4-BE49-F238E27FC236}">
                <a16:creationId xmlns:a16="http://schemas.microsoft.com/office/drawing/2014/main" id="{34CE142F-BDB3-8E24-8FCF-1724D91F1F28}"/>
              </a:ext>
            </a:extLst>
          </p:cNvPr>
          <p:cNvSpPr>
            <a:spLocks noGrp="1"/>
          </p:cNvSpPr>
          <p:nvPr>
            <p:ph sz="quarter" idx="10"/>
          </p:nvPr>
        </p:nvSpPr>
        <p:spPr>
          <a:xfrm>
            <a:off x="359999" y="1800000"/>
            <a:ext cx="9719183" cy="4140000"/>
          </a:xfrm>
        </p:spPr>
        <p:txBody>
          <a:bodyPr/>
          <a:lstStyle/>
          <a:p>
            <a:pPr marL="342900" indent="-342900">
              <a:buFont typeface="Arial" panose="020B0604020202020204" pitchFamily="34" charset="0"/>
              <a:buChar char="•"/>
            </a:pPr>
            <a:r>
              <a:rPr lang="en-US"/>
              <a:t>Under normal operating conditions, current returns from each property via the PEN conductor to the distribution transformer. </a:t>
            </a:r>
          </a:p>
          <a:p>
            <a:pPr marL="342900" indent="-342900">
              <a:buFont typeface="Arial" panose="020B0604020202020204" pitchFamily="34" charset="0"/>
              <a:buChar char="•"/>
            </a:pPr>
            <a:r>
              <a:rPr lang="en-US"/>
              <a:t>In these conditions, there is no potential difference between the PME neutral and Earth.</a:t>
            </a:r>
          </a:p>
        </p:txBody>
      </p:sp>
    </p:spTree>
    <p:extLst>
      <p:ext uri="{BB962C8B-B14F-4D97-AF65-F5344CB8AC3E}">
        <p14:creationId xmlns:p14="http://schemas.microsoft.com/office/powerpoint/2010/main" val="41304910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E9FD34-B084-3F5A-B385-DE5F1EB2306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F863A71-15AA-828F-F651-CB8F1232760D}"/>
              </a:ext>
            </a:extLst>
          </p:cNvPr>
          <p:cNvPicPr>
            <a:picLocks noChangeAspect="1"/>
          </p:cNvPicPr>
          <p:nvPr/>
        </p:nvPicPr>
        <p:blipFill>
          <a:blip r:embed="rId2"/>
          <a:stretch>
            <a:fillRect/>
          </a:stretch>
        </p:blipFill>
        <p:spPr>
          <a:xfrm>
            <a:off x="1689025" y="1770487"/>
            <a:ext cx="8566802" cy="4193896"/>
          </a:xfrm>
          <a:prstGeom prst="rect">
            <a:avLst/>
          </a:prstGeom>
        </p:spPr>
      </p:pic>
      <p:sp>
        <p:nvSpPr>
          <p:cNvPr id="2" name="Title 1">
            <a:extLst>
              <a:ext uri="{FF2B5EF4-FFF2-40B4-BE49-F238E27FC236}">
                <a16:creationId xmlns:a16="http://schemas.microsoft.com/office/drawing/2014/main" id="{ABA27115-ADCB-CB3D-F3F6-105F3DCC7F30}"/>
              </a:ext>
            </a:extLst>
          </p:cNvPr>
          <p:cNvSpPr>
            <a:spLocks noGrp="1"/>
          </p:cNvSpPr>
          <p:nvPr>
            <p:ph type="title"/>
          </p:nvPr>
        </p:nvSpPr>
        <p:spPr>
          <a:xfrm>
            <a:off x="252000" y="959222"/>
            <a:ext cx="11628452" cy="646331"/>
          </a:xfrm>
        </p:spPr>
        <p:txBody>
          <a:bodyPr/>
          <a:lstStyle/>
          <a:p>
            <a:r>
              <a:rPr lang="en-US" b="1"/>
              <a:t>Normal operating conditions</a:t>
            </a:r>
          </a:p>
        </p:txBody>
      </p:sp>
    </p:spTree>
    <p:extLst>
      <p:ext uri="{BB962C8B-B14F-4D97-AF65-F5344CB8AC3E}">
        <p14:creationId xmlns:p14="http://schemas.microsoft.com/office/powerpoint/2010/main" val="33208631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C06D10-844E-2E6C-2F59-BA19A0645C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76B65E-2B2F-9FAB-6156-45043C01EAE8}"/>
              </a:ext>
            </a:extLst>
          </p:cNvPr>
          <p:cNvSpPr>
            <a:spLocks noGrp="1"/>
          </p:cNvSpPr>
          <p:nvPr>
            <p:ph type="title"/>
          </p:nvPr>
        </p:nvSpPr>
        <p:spPr>
          <a:xfrm>
            <a:off x="252000" y="959222"/>
            <a:ext cx="11628452" cy="646331"/>
          </a:xfrm>
        </p:spPr>
        <p:txBody>
          <a:bodyPr/>
          <a:lstStyle/>
          <a:p>
            <a:r>
              <a:rPr lang="en-US" b="1"/>
              <a:t>Open-circuit PEN conductor in single-phase section</a:t>
            </a:r>
          </a:p>
        </p:txBody>
      </p:sp>
      <p:sp>
        <p:nvSpPr>
          <p:cNvPr id="4" name="Content Placeholder 3">
            <a:extLst>
              <a:ext uri="{FF2B5EF4-FFF2-40B4-BE49-F238E27FC236}">
                <a16:creationId xmlns:a16="http://schemas.microsoft.com/office/drawing/2014/main" id="{19546AB5-48B9-D2B2-C9DD-86E92EBC45C4}"/>
              </a:ext>
            </a:extLst>
          </p:cNvPr>
          <p:cNvSpPr>
            <a:spLocks noGrp="1"/>
          </p:cNvSpPr>
          <p:nvPr>
            <p:ph sz="quarter" idx="10"/>
          </p:nvPr>
        </p:nvSpPr>
        <p:spPr>
          <a:xfrm>
            <a:off x="359999" y="1800000"/>
            <a:ext cx="10020519" cy="4140000"/>
          </a:xfrm>
        </p:spPr>
        <p:txBody>
          <a:bodyPr/>
          <a:lstStyle/>
          <a:p>
            <a:pPr marL="342900" indent="-342900">
              <a:buFont typeface="Arial" panose="020B0604020202020204" pitchFamily="34" charset="0"/>
              <a:buChar char="•"/>
            </a:pPr>
            <a:r>
              <a:rPr lang="en-US" dirty="0">
                <a:ea typeface="ＭＳ Ｐゴシック"/>
              </a:rPr>
              <a:t>If a break occurs in the PEN conductor on the single-phase section of the supply, the return path may be through an extraneous conductive part. This could be a shared metallic water pipe connected to a neighbouring installation, for example. </a:t>
            </a:r>
          </a:p>
          <a:p>
            <a:pPr marL="342900" indent="-342900">
              <a:buFont typeface="Arial" panose="020B0604020202020204" pitchFamily="34" charset="0"/>
              <a:buChar char="•"/>
            </a:pPr>
            <a:r>
              <a:rPr lang="en-US" dirty="0">
                <a:ea typeface="ＭＳ Ｐゴシック"/>
              </a:rPr>
              <a:t>This can result in a touch voltage between exposed and extraneous conductive parts and Earth, with the voltage level depending on the resistance of the return path.</a:t>
            </a:r>
          </a:p>
        </p:txBody>
      </p:sp>
    </p:spTree>
    <p:extLst>
      <p:ext uri="{BB962C8B-B14F-4D97-AF65-F5344CB8AC3E}">
        <p14:creationId xmlns:p14="http://schemas.microsoft.com/office/powerpoint/2010/main" val="7736932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030687-18A6-1223-3D44-DF4A118EDF64}"/>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A7000766-0477-8810-17E4-325F6EBD73AD}"/>
              </a:ext>
            </a:extLst>
          </p:cNvPr>
          <p:cNvPicPr>
            <a:picLocks noChangeAspect="1"/>
          </p:cNvPicPr>
          <p:nvPr/>
        </p:nvPicPr>
        <p:blipFill>
          <a:blip r:embed="rId2"/>
          <a:srcRect t="2718" r="17586" b="3742"/>
          <a:stretch>
            <a:fillRect/>
          </a:stretch>
        </p:blipFill>
        <p:spPr>
          <a:xfrm>
            <a:off x="1901536" y="1800736"/>
            <a:ext cx="7519534" cy="4212000"/>
          </a:xfrm>
          <a:prstGeom prst="rect">
            <a:avLst/>
          </a:prstGeom>
        </p:spPr>
      </p:pic>
      <p:sp>
        <p:nvSpPr>
          <p:cNvPr id="2" name="Title 1">
            <a:extLst>
              <a:ext uri="{FF2B5EF4-FFF2-40B4-BE49-F238E27FC236}">
                <a16:creationId xmlns:a16="http://schemas.microsoft.com/office/drawing/2014/main" id="{C33060A4-491C-7C11-3ED3-11609377EDDE}"/>
              </a:ext>
            </a:extLst>
          </p:cNvPr>
          <p:cNvSpPr>
            <a:spLocks noGrp="1"/>
          </p:cNvSpPr>
          <p:nvPr>
            <p:ph type="title"/>
          </p:nvPr>
        </p:nvSpPr>
        <p:spPr>
          <a:xfrm>
            <a:off x="252000" y="959222"/>
            <a:ext cx="11628452" cy="646331"/>
          </a:xfrm>
        </p:spPr>
        <p:txBody>
          <a:bodyPr/>
          <a:lstStyle/>
          <a:p>
            <a:r>
              <a:rPr lang="en-US" b="1"/>
              <a:t>Open-circuit PEN conductor in single-phase section</a:t>
            </a:r>
          </a:p>
        </p:txBody>
      </p:sp>
    </p:spTree>
    <p:extLst>
      <p:ext uri="{BB962C8B-B14F-4D97-AF65-F5344CB8AC3E}">
        <p14:creationId xmlns:p14="http://schemas.microsoft.com/office/powerpoint/2010/main" val="40249708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88D5A-9F84-4601-D8B9-9A187A6123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1CF29F-E692-41F4-3F65-08066B27635C}"/>
              </a:ext>
            </a:extLst>
          </p:cNvPr>
          <p:cNvSpPr>
            <a:spLocks noGrp="1"/>
          </p:cNvSpPr>
          <p:nvPr>
            <p:ph type="title"/>
          </p:nvPr>
        </p:nvSpPr>
        <p:spPr>
          <a:xfrm>
            <a:off x="252000" y="959222"/>
            <a:ext cx="11628452" cy="646331"/>
          </a:xfrm>
        </p:spPr>
        <p:txBody>
          <a:bodyPr/>
          <a:lstStyle/>
          <a:p>
            <a:r>
              <a:rPr lang="en-US" b="1"/>
              <a:t>Open-circuit PEN conductor in three-phase section</a:t>
            </a:r>
          </a:p>
        </p:txBody>
      </p:sp>
      <p:sp>
        <p:nvSpPr>
          <p:cNvPr id="4" name="Content Placeholder 3">
            <a:extLst>
              <a:ext uri="{FF2B5EF4-FFF2-40B4-BE49-F238E27FC236}">
                <a16:creationId xmlns:a16="http://schemas.microsoft.com/office/drawing/2014/main" id="{9776449D-4116-BF5F-D9E5-C3E40A380893}"/>
              </a:ext>
            </a:extLst>
          </p:cNvPr>
          <p:cNvSpPr>
            <a:spLocks noGrp="1"/>
          </p:cNvSpPr>
          <p:nvPr>
            <p:ph sz="quarter" idx="10"/>
          </p:nvPr>
        </p:nvSpPr>
        <p:spPr>
          <a:xfrm>
            <a:off x="359998" y="1800000"/>
            <a:ext cx="9220420" cy="4140000"/>
          </a:xfrm>
        </p:spPr>
        <p:txBody>
          <a:bodyPr/>
          <a:lstStyle/>
          <a:p>
            <a:pPr marL="342900" indent="-342900">
              <a:buFont typeface="Arial" panose="020B0604020202020204" pitchFamily="34" charset="0"/>
              <a:buChar char="•"/>
            </a:pPr>
            <a:r>
              <a:rPr lang="en-US"/>
              <a:t>If the PEN conductor becomes open-circuit within a section of three-phase cable, the return current may flow via a </a:t>
            </a:r>
            <a:r>
              <a:rPr lang="en-US" err="1"/>
              <a:t>neighbouring</a:t>
            </a:r>
            <a:r>
              <a:rPr lang="en-US"/>
              <a:t> installation, back to the supply via another phase (e.g. L2). </a:t>
            </a:r>
          </a:p>
          <a:p>
            <a:pPr marL="342900" indent="-342900">
              <a:buFont typeface="Arial" panose="020B0604020202020204" pitchFamily="34" charset="0"/>
              <a:buChar char="•"/>
            </a:pPr>
            <a:r>
              <a:rPr lang="en-US"/>
              <a:t>As a result, voltages of up to 400 V can appear within a single-phase installation. </a:t>
            </a:r>
          </a:p>
          <a:p>
            <a:pPr marL="342900" indent="-342900">
              <a:buFont typeface="Arial" panose="020B0604020202020204" pitchFamily="34" charset="0"/>
              <a:buChar char="•"/>
            </a:pPr>
            <a:r>
              <a:rPr lang="en-US"/>
              <a:t>The voltage to Earth can be even higher if the distribution network is unbalanced.</a:t>
            </a:r>
          </a:p>
        </p:txBody>
      </p:sp>
    </p:spTree>
    <p:extLst>
      <p:ext uri="{BB962C8B-B14F-4D97-AF65-F5344CB8AC3E}">
        <p14:creationId xmlns:p14="http://schemas.microsoft.com/office/powerpoint/2010/main" val="20976430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CEDA5D-0C3C-26C9-922E-E2E8575889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61A4D3-7865-76EF-EF58-130653548728}"/>
              </a:ext>
            </a:extLst>
          </p:cNvPr>
          <p:cNvSpPr>
            <a:spLocks noGrp="1"/>
          </p:cNvSpPr>
          <p:nvPr>
            <p:ph type="title"/>
          </p:nvPr>
        </p:nvSpPr>
        <p:spPr>
          <a:xfrm>
            <a:off x="252000" y="959222"/>
            <a:ext cx="11628452" cy="646331"/>
          </a:xfrm>
        </p:spPr>
        <p:txBody>
          <a:bodyPr/>
          <a:lstStyle/>
          <a:p>
            <a:r>
              <a:rPr lang="en-US" b="1"/>
              <a:t>Open-circuit PEN conductor in three-phase section</a:t>
            </a:r>
          </a:p>
        </p:txBody>
      </p:sp>
      <p:pic>
        <p:nvPicPr>
          <p:cNvPr id="5" name="Picture 4">
            <a:extLst>
              <a:ext uri="{FF2B5EF4-FFF2-40B4-BE49-F238E27FC236}">
                <a16:creationId xmlns:a16="http://schemas.microsoft.com/office/drawing/2014/main" id="{7000931B-05BF-3259-9588-EF5C6EB77CD1}"/>
              </a:ext>
            </a:extLst>
          </p:cNvPr>
          <p:cNvPicPr>
            <a:picLocks noChangeAspect="1"/>
          </p:cNvPicPr>
          <p:nvPr/>
        </p:nvPicPr>
        <p:blipFill>
          <a:blip r:embed="rId2"/>
          <a:stretch>
            <a:fillRect/>
          </a:stretch>
        </p:blipFill>
        <p:spPr>
          <a:xfrm>
            <a:off x="1444976" y="1605552"/>
            <a:ext cx="8740857" cy="4275763"/>
          </a:xfrm>
          <a:prstGeom prst="rect">
            <a:avLst/>
          </a:prstGeom>
        </p:spPr>
      </p:pic>
    </p:spTree>
    <p:extLst>
      <p:ext uri="{BB962C8B-B14F-4D97-AF65-F5344CB8AC3E}">
        <p14:creationId xmlns:p14="http://schemas.microsoft.com/office/powerpoint/2010/main" val="14497872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E052A7-3705-450C-83C9-A3784096E2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0977C2-0640-443E-C1FF-401E1069383D}"/>
              </a:ext>
            </a:extLst>
          </p:cNvPr>
          <p:cNvSpPr>
            <a:spLocks noGrp="1"/>
          </p:cNvSpPr>
          <p:nvPr>
            <p:ph type="title"/>
          </p:nvPr>
        </p:nvSpPr>
        <p:spPr>
          <a:xfrm>
            <a:off x="252000" y="959222"/>
            <a:ext cx="11628452" cy="646331"/>
          </a:xfrm>
        </p:spPr>
        <p:txBody>
          <a:bodyPr/>
          <a:lstStyle/>
          <a:p>
            <a:r>
              <a:rPr lang="en-US" b="1"/>
              <a:t>Detecting diverted neutral current</a:t>
            </a:r>
          </a:p>
        </p:txBody>
      </p:sp>
      <p:sp>
        <p:nvSpPr>
          <p:cNvPr id="4" name="Content Placeholder 3">
            <a:extLst>
              <a:ext uri="{FF2B5EF4-FFF2-40B4-BE49-F238E27FC236}">
                <a16:creationId xmlns:a16="http://schemas.microsoft.com/office/drawing/2014/main" id="{ABAF4B45-BA02-888E-C71D-A5ED182743E4}"/>
              </a:ext>
            </a:extLst>
          </p:cNvPr>
          <p:cNvSpPr>
            <a:spLocks noGrp="1"/>
          </p:cNvSpPr>
          <p:nvPr>
            <p:ph sz="quarter" idx="10"/>
          </p:nvPr>
        </p:nvSpPr>
        <p:spPr>
          <a:xfrm>
            <a:off x="360000" y="1800000"/>
            <a:ext cx="11326032" cy="4140000"/>
          </a:xfrm>
        </p:spPr>
        <p:txBody>
          <a:bodyPr/>
          <a:lstStyle/>
          <a:p>
            <a:pPr marL="342900" indent="-342900">
              <a:buFont typeface="Arial" panose="020B0604020202020204" pitchFamily="34" charset="0"/>
              <a:buChar char="•"/>
            </a:pPr>
            <a:r>
              <a:rPr lang="en-US" dirty="0"/>
              <a:t>A diverted neutral current can be identified using a standard clamp meter.</a:t>
            </a:r>
          </a:p>
          <a:p>
            <a:pPr marL="342900" indent="-342900">
              <a:buFont typeface="Arial" panose="020B0604020202020204" pitchFamily="34" charset="0"/>
              <a:buChar char="•"/>
            </a:pPr>
            <a:r>
              <a:rPr lang="en-US" dirty="0"/>
              <a:t>Clamp the meter around the main earthing conductor while the installation is under load.</a:t>
            </a:r>
          </a:p>
          <a:p>
            <a:pPr marL="342900" indent="-342900">
              <a:buFont typeface="Arial" panose="020B0604020202020204" pitchFamily="34" charset="0"/>
              <a:buChar char="•"/>
            </a:pPr>
            <a:r>
              <a:rPr lang="en-US" dirty="0"/>
              <a:t>A current reading indicates that neutral current is being diverted through the earthing path. </a:t>
            </a:r>
          </a:p>
          <a:p>
            <a:pPr marL="342900" indent="-342900">
              <a:buFont typeface="Arial" panose="020B0604020202020204" pitchFamily="34" charset="0"/>
              <a:buChar char="•"/>
            </a:pPr>
            <a:r>
              <a:rPr lang="en-US" dirty="0"/>
              <a:t>The meter can also be clamped around metallic pipework to detect diverted currents via extraneous-conductive-parts.</a:t>
            </a:r>
          </a:p>
        </p:txBody>
      </p:sp>
    </p:spTree>
    <p:extLst>
      <p:ext uri="{BB962C8B-B14F-4D97-AF65-F5344CB8AC3E}">
        <p14:creationId xmlns:p14="http://schemas.microsoft.com/office/powerpoint/2010/main" val="22907886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3EA40-4EAE-272A-D5C5-CE8DE51110B3}"/>
              </a:ext>
            </a:extLst>
          </p:cNvPr>
          <p:cNvSpPr>
            <a:spLocks noGrp="1"/>
          </p:cNvSpPr>
          <p:nvPr>
            <p:ph type="title"/>
          </p:nvPr>
        </p:nvSpPr>
        <p:spPr>
          <a:xfrm>
            <a:off x="252000" y="959222"/>
            <a:ext cx="11628452" cy="646331"/>
          </a:xfrm>
        </p:spPr>
        <p:txBody>
          <a:bodyPr/>
          <a:lstStyle/>
          <a:p>
            <a:r>
              <a:rPr lang="en-GB"/>
              <a:t>Types of earthing arrangements</a:t>
            </a:r>
          </a:p>
        </p:txBody>
      </p:sp>
      <p:sp>
        <p:nvSpPr>
          <p:cNvPr id="4" name="Content Placeholder 3">
            <a:extLst>
              <a:ext uri="{FF2B5EF4-FFF2-40B4-BE49-F238E27FC236}">
                <a16:creationId xmlns:a16="http://schemas.microsoft.com/office/drawing/2014/main" id="{8AF3A0ED-7251-D607-41B4-7FE5F0F138DB}"/>
              </a:ext>
            </a:extLst>
          </p:cNvPr>
          <p:cNvSpPr>
            <a:spLocks noGrp="1"/>
          </p:cNvSpPr>
          <p:nvPr>
            <p:ph sz="quarter" idx="10"/>
          </p:nvPr>
        </p:nvSpPr>
        <p:spPr>
          <a:xfrm>
            <a:off x="359999" y="1800000"/>
            <a:ext cx="11250109" cy="4140000"/>
          </a:xfrm>
        </p:spPr>
        <p:txBody>
          <a:bodyPr/>
          <a:lstStyle/>
          <a:p>
            <a:r>
              <a:rPr lang="en-US"/>
              <a:t>There are five main earthing arrangements.</a:t>
            </a:r>
          </a:p>
          <a:p>
            <a:pPr marL="342900" indent="-342900">
              <a:buFont typeface="Arial" panose="020B0604020202020204" pitchFamily="34" charset="0"/>
              <a:buChar char="•"/>
            </a:pPr>
            <a:r>
              <a:rPr lang="en-US" b="1"/>
              <a:t>TN-S: </a:t>
            </a:r>
            <a:r>
              <a:rPr lang="en-US"/>
              <a:t>Separate neutral and earth conductors.</a:t>
            </a:r>
          </a:p>
          <a:p>
            <a:pPr marL="342900" indent="-342900">
              <a:buFont typeface="Arial" panose="020B0604020202020204" pitchFamily="34" charset="0"/>
              <a:buChar char="•"/>
            </a:pPr>
            <a:r>
              <a:rPr lang="en-US" b="1"/>
              <a:t>TN-C-S: </a:t>
            </a:r>
            <a:r>
              <a:rPr lang="en-US"/>
              <a:t>Combined neutral and earth (PEN) to the supply point, then separate.</a:t>
            </a:r>
          </a:p>
          <a:p>
            <a:pPr marL="342900" indent="-342900">
              <a:buFont typeface="Arial" panose="020B0604020202020204" pitchFamily="34" charset="0"/>
              <a:buChar char="•"/>
            </a:pPr>
            <a:r>
              <a:rPr lang="en-US" b="1"/>
              <a:t>TT: </a:t>
            </a:r>
            <a:r>
              <a:rPr lang="en-US"/>
              <a:t>Earth connection made at the installation via local earth electrode.</a:t>
            </a:r>
          </a:p>
          <a:p>
            <a:pPr marL="342900" indent="-342900">
              <a:buFont typeface="Arial" panose="020B0604020202020204" pitchFamily="34" charset="0"/>
              <a:buChar char="•"/>
            </a:pPr>
            <a:r>
              <a:rPr lang="en-US" b="1"/>
              <a:t>TN-C:</a:t>
            </a:r>
            <a:r>
              <a:rPr lang="en-US"/>
              <a:t> Combined neutral and earth throughout (not common in the UK).</a:t>
            </a:r>
          </a:p>
          <a:p>
            <a:pPr marL="342900" indent="-342900">
              <a:buFont typeface="Arial" panose="020B0604020202020204" pitchFamily="34" charset="0"/>
              <a:buChar char="•"/>
            </a:pPr>
            <a:r>
              <a:rPr lang="en-US" b="1"/>
              <a:t>IT:</a:t>
            </a:r>
            <a:r>
              <a:rPr lang="en-US"/>
              <a:t> System isolated from earth or connected through high impedance.</a:t>
            </a:r>
          </a:p>
          <a:p>
            <a:endParaRPr lang="en-US"/>
          </a:p>
        </p:txBody>
      </p:sp>
    </p:spTree>
    <p:extLst>
      <p:ext uri="{BB962C8B-B14F-4D97-AF65-F5344CB8AC3E}">
        <p14:creationId xmlns:p14="http://schemas.microsoft.com/office/powerpoint/2010/main" val="38231538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D45BAD-522E-FB7F-2A5D-A3652FDB3B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2E12AF-E2D3-1876-735E-387EDC66B146}"/>
              </a:ext>
            </a:extLst>
          </p:cNvPr>
          <p:cNvSpPr>
            <a:spLocks noGrp="1"/>
          </p:cNvSpPr>
          <p:nvPr>
            <p:ph type="title"/>
          </p:nvPr>
        </p:nvSpPr>
        <p:spPr>
          <a:xfrm>
            <a:off x="252000" y="959222"/>
            <a:ext cx="11628452" cy="646331"/>
          </a:xfrm>
        </p:spPr>
        <p:txBody>
          <a:bodyPr/>
          <a:lstStyle/>
          <a:p>
            <a:r>
              <a:rPr lang="en-US" b="1"/>
              <a:t>Exported diverted neutral current</a:t>
            </a:r>
          </a:p>
        </p:txBody>
      </p:sp>
      <p:sp>
        <p:nvSpPr>
          <p:cNvPr id="4" name="Content Placeholder 3">
            <a:extLst>
              <a:ext uri="{FF2B5EF4-FFF2-40B4-BE49-F238E27FC236}">
                <a16:creationId xmlns:a16="http://schemas.microsoft.com/office/drawing/2014/main" id="{548DBAF1-931B-9048-8551-B74D89BA2256}"/>
              </a:ext>
            </a:extLst>
          </p:cNvPr>
          <p:cNvSpPr>
            <a:spLocks noGrp="1"/>
          </p:cNvSpPr>
          <p:nvPr>
            <p:ph sz="quarter" idx="10"/>
          </p:nvPr>
        </p:nvSpPr>
        <p:spPr>
          <a:xfrm>
            <a:off x="360000" y="1800000"/>
            <a:ext cx="7014836" cy="4140000"/>
          </a:xfrm>
        </p:spPr>
        <p:txBody>
          <a:bodyPr/>
          <a:lstStyle/>
          <a:p>
            <a:pPr marL="342900" indent="-342900">
              <a:buFont typeface="Arial" panose="020B0604020202020204" pitchFamily="34" charset="0"/>
              <a:buChar char="•"/>
            </a:pPr>
            <a:r>
              <a:rPr lang="en-US"/>
              <a:t>In this scenario, part of the installation’s neutral current returns via extraneous paths such as metallic water pipes.</a:t>
            </a:r>
          </a:p>
          <a:p>
            <a:pPr marL="342900" indent="-342900">
              <a:buFont typeface="Arial" panose="020B0604020202020204" pitchFamily="34" charset="0"/>
              <a:buChar char="•"/>
            </a:pPr>
            <a:r>
              <a:rPr lang="en-US"/>
              <a:t>13A enters the installation, 11A returns via the neutral conductor.</a:t>
            </a:r>
          </a:p>
          <a:p>
            <a:pPr marL="342900" indent="-342900">
              <a:buFont typeface="Arial" panose="020B0604020202020204" pitchFamily="34" charset="0"/>
              <a:buChar char="•"/>
            </a:pPr>
            <a:r>
              <a:rPr lang="en-US"/>
              <a:t>The remaining 2A is exported through the main earthing terminal and pipework.</a:t>
            </a:r>
          </a:p>
          <a:p>
            <a:pPr marL="342900" indent="-342900">
              <a:buFont typeface="Arial" panose="020B0604020202020204" pitchFamily="34" charset="0"/>
              <a:buChar char="•"/>
            </a:pPr>
            <a:r>
              <a:rPr lang="en-US"/>
              <a:t>This can pose a shock hazard to adjacent installations and public pipework systems.</a:t>
            </a:r>
          </a:p>
        </p:txBody>
      </p:sp>
      <p:pic>
        <p:nvPicPr>
          <p:cNvPr id="5" name="Picture 4">
            <a:extLst>
              <a:ext uri="{FF2B5EF4-FFF2-40B4-BE49-F238E27FC236}">
                <a16:creationId xmlns:a16="http://schemas.microsoft.com/office/drawing/2014/main" id="{BCF5DCE3-01B9-DE8F-F74C-7980A2440B9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088643" y="959222"/>
            <a:ext cx="3541173" cy="4922094"/>
          </a:xfrm>
          <a:prstGeom prst="rect">
            <a:avLst/>
          </a:prstGeom>
        </p:spPr>
      </p:pic>
    </p:spTree>
    <p:extLst>
      <p:ext uri="{BB962C8B-B14F-4D97-AF65-F5344CB8AC3E}">
        <p14:creationId xmlns:p14="http://schemas.microsoft.com/office/powerpoint/2010/main" val="39343808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00B780-AB03-421A-D05B-F9BEE90F85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D7C2B2-0330-1668-7905-136BE2318393}"/>
              </a:ext>
            </a:extLst>
          </p:cNvPr>
          <p:cNvSpPr>
            <a:spLocks noGrp="1"/>
          </p:cNvSpPr>
          <p:nvPr>
            <p:ph type="title"/>
          </p:nvPr>
        </p:nvSpPr>
        <p:spPr>
          <a:xfrm>
            <a:off x="252000" y="959222"/>
            <a:ext cx="11628452" cy="646331"/>
          </a:xfrm>
        </p:spPr>
        <p:txBody>
          <a:bodyPr/>
          <a:lstStyle/>
          <a:p>
            <a:r>
              <a:rPr lang="en-US" b="1"/>
              <a:t>Imported neutral current</a:t>
            </a:r>
          </a:p>
        </p:txBody>
      </p:sp>
      <p:sp>
        <p:nvSpPr>
          <p:cNvPr id="4" name="Content Placeholder 3">
            <a:extLst>
              <a:ext uri="{FF2B5EF4-FFF2-40B4-BE49-F238E27FC236}">
                <a16:creationId xmlns:a16="http://schemas.microsoft.com/office/drawing/2014/main" id="{066D2AA9-A8DC-D90E-648F-3A5437DFF3F0}"/>
              </a:ext>
            </a:extLst>
          </p:cNvPr>
          <p:cNvSpPr>
            <a:spLocks noGrp="1"/>
          </p:cNvSpPr>
          <p:nvPr>
            <p:ph sz="quarter" idx="10"/>
          </p:nvPr>
        </p:nvSpPr>
        <p:spPr>
          <a:xfrm>
            <a:off x="360000" y="1800000"/>
            <a:ext cx="7370836" cy="4140000"/>
          </a:xfrm>
        </p:spPr>
        <p:txBody>
          <a:bodyPr/>
          <a:lstStyle/>
          <a:p>
            <a:pPr marL="342900" indent="-342900">
              <a:buFont typeface="Arial" panose="020B0604020202020204" pitchFamily="34" charset="0"/>
              <a:buChar char="•"/>
            </a:pPr>
            <a:r>
              <a:rPr lang="en-US"/>
              <a:t>With the supply fuse removed, current may still enter the installation through bonded pipework.</a:t>
            </a:r>
          </a:p>
          <a:p>
            <a:pPr marL="342900" indent="-342900">
              <a:buFont typeface="Arial" panose="020B0604020202020204" pitchFamily="34" charset="0"/>
              <a:buChar char="•"/>
            </a:pPr>
            <a:r>
              <a:rPr lang="en-US"/>
              <a:t>A 5A neutral current is imported via the water pipe.</a:t>
            </a:r>
          </a:p>
          <a:p>
            <a:pPr marL="342900" indent="-342900">
              <a:buFont typeface="Arial" panose="020B0604020202020204" pitchFamily="34" charset="0"/>
              <a:buChar char="•"/>
            </a:pPr>
            <a:r>
              <a:rPr lang="en-US"/>
              <a:t>This is due to return currents from other installations using shared services (e.g. PME network).</a:t>
            </a:r>
          </a:p>
          <a:p>
            <a:pPr marL="342900" indent="-342900">
              <a:buFont typeface="Arial" panose="020B0604020202020204" pitchFamily="34" charset="0"/>
              <a:buChar char="•"/>
            </a:pPr>
            <a:r>
              <a:rPr lang="en-US"/>
              <a:t>It illustrates the hidden danger of diverted currents when PEN conductors are compromised.</a:t>
            </a:r>
          </a:p>
        </p:txBody>
      </p:sp>
      <p:pic>
        <p:nvPicPr>
          <p:cNvPr id="6" name="Picture 5">
            <a:extLst>
              <a:ext uri="{FF2B5EF4-FFF2-40B4-BE49-F238E27FC236}">
                <a16:creationId xmlns:a16="http://schemas.microsoft.com/office/drawing/2014/main" id="{6DD1FCCD-0555-4BEE-4681-9C139FC9515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030817" y="852186"/>
            <a:ext cx="3678512" cy="5136166"/>
          </a:xfrm>
          <a:prstGeom prst="rect">
            <a:avLst/>
          </a:prstGeom>
        </p:spPr>
      </p:pic>
    </p:spTree>
    <p:extLst>
      <p:ext uri="{BB962C8B-B14F-4D97-AF65-F5344CB8AC3E}">
        <p14:creationId xmlns:p14="http://schemas.microsoft.com/office/powerpoint/2010/main" val="272922031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3EA40-4EAE-272A-D5C5-CE8DE51110B3}"/>
              </a:ext>
            </a:extLst>
          </p:cNvPr>
          <p:cNvSpPr>
            <a:spLocks noGrp="1"/>
          </p:cNvSpPr>
          <p:nvPr>
            <p:ph type="title"/>
          </p:nvPr>
        </p:nvSpPr>
        <p:spPr>
          <a:xfrm>
            <a:off x="252000" y="959222"/>
            <a:ext cx="11628452" cy="646331"/>
          </a:xfrm>
        </p:spPr>
        <p:txBody>
          <a:bodyPr/>
          <a:lstStyle/>
          <a:p>
            <a:r>
              <a:rPr lang="en-US" b="1"/>
              <a:t>Effect on Ze (external earth fault loop impedance)</a:t>
            </a:r>
          </a:p>
        </p:txBody>
      </p:sp>
      <p:sp>
        <p:nvSpPr>
          <p:cNvPr id="4" name="Content Placeholder 3">
            <a:extLst>
              <a:ext uri="{FF2B5EF4-FFF2-40B4-BE49-F238E27FC236}">
                <a16:creationId xmlns:a16="http://schemas.microsoft.com/office/drawing/2014/main" id="{8AF3A0ED-7251-D607-41B4-7FE5F0F138DB}"/>
              </a:ext>
            </a:extLst>
          </p:cNvPr>
          <p:cNvSpPr>
            <a:spLocks noGrp="1"/>
          </p:cNvSpPr>
          <p:nvPr>
            <p:ph sz="quarter" idx="10"/>
          </p:nvPr>
        </p:nvSpPr>
        <p:spPr>
          <a:xfrm>
            <a:off x="360000" y="1800000"/>
            <a:ext cx="5469300" cy="4140000"/>
          </a:xfrm>
        </p:spPr>
        <p:txBody>
          <a:bodyPr/>
          <a:lstStyle/>
          <a:p>
            <a:pPr marL="342900" indent="-342900">
              <a:buFont typeface="Arial" panose="020B0604020202020204" pitchFamily="34" charset="0"/>
              <a:buChar char="•"/>
            </a:pPr>
            <a:r>
              <a:rPr lang="en-US"/>
              <a:t>If there is a diverted neutral, Ze (the impedance between the supply earth and the installation) will rise significantly.</a:t>
            </a:r>
          </a:p>
          <a:p>
            <a:pPr marL="342900" indent="-342900">
              <a:buFont typeface="Arial" panose="020B0604020202020204" pitchFamily="34" charset="0"/>
              <a:buChar char="•"/>
            </a:pPr>
            <a:r>
              <a:rPr lang="en-US"/>
              <a:t>For TN-C-S systems, the expected </a:t>
            </a:r>
            <a:r>
              <a:rPr lang="en-US" b="1"/>
              <a:t>Ze should be ≤ 0.35 Ω</a:t>
            </a:r>
            <a:r>
              <a:rPr lang="en-US"/>
              <a:t>.</a:t>
            </a:r>
          </a:p>
          <a:p>
            <a:pPr marL="342900" indent="-342900">
              <a:buFont typeface="Arial" panose="020B0604020202020204" pitchFamily="34" charset="0"/>
              <a:buChar char="•"/>
            </a:pPr>
            <a:r>
              <a:rPr lang="en-US"/>
              <a:t>If a diverted neutral is present, </a:t>
            </a:r>
            <a:r>
              <a:rPr lang="en-US" b="1"/>
              <a:t>Ze will usually be much higher</a:t>
            </a:r>
            <a:r>
              <a:rPr lang="en-US"/>
              <a:t>, alerting you to a fault with the PEN conductor.</a:t>
            </a:r>
          </a:p>
        </p:txBody>
      </p:sp>
      <p:pic>
        <p:nvPicPr>
          <p:cNvPr id="10" name="Picture 9" descr="Diagram of a diagram of earth conductor&#10;&#10;Description automatically generated">
            <a:extLst>
              <a:ext uri="{FF2B5EF4-FFF2-40B4-BE49-F238E27FC236}">
                <a16:creationId xmlns:a16="http://schemas.microsoft.com/office/drawing/2014/main" id="{85D288D1-2A25-45DB-8460-622D80AC62D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410326" y="1707008"/>
            <a:ext cx="5354134" cy="4325984"/>
          </a:xfrm>
          <a:prstGeom prst="rect">
            <a:avLst/>
          </a:prstGeom>
        </p:spPr>
      </p:pic>
    </p:spTree>
    <p:extLst>
      <p:ext uri="{BB962C8B-B14F-4D97-AF65-F5344CB8AC3E}">
        <p14:creationId xmlns:p14="http://schemas.microsoft.com/office/powerpoint/2010/main" val="35903824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C870F6-EA4C-12C6-A74E-C28A64F362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0912A1-8997-56A9-575B-3A74AE8F7780}"/>
              </a:ext>
            </a:extLst>
          </p:cNvPr>
          <p:cNvSpPr>
            <a:spLocks noGrp="1"/>
          </p:cNvSpPr>
          <p:nvPr>
            <p:ph type="title"/>
          </p:nvPr>
        </p:nvSpPr>
        <p:spPr>
          <a:xfrm>
            <a:off x="252000" y="959222"/>
            <a:ext cx="11628452" cy="646331"/>
          </a:xfrm>
        </p:spPr>
        <p:txBody>
          <a:bodyPr/>
          <a:lstStyle/>
          <a:p>
            <a:r>
              <a:rPr lang="en-US" b="1"/>
              <a:t>Identifying the Fault (from GN3 Appendix D)</a:t>
            </a:r>
          </a:p>
        </p:txBody>
      </p:sp>
      <p:graphicFrame>
        <p:nvGraphicFramePr>
          <p:cNvPr id="3" name="Table 2">
            <a:extLst>
              <a:ext uri="{FF2B5EF4-FFF2-40B4-BE49-F238E27FC236}">
                <a16:creationId xmlns:a16="http://schemas.microsoft.com/office/drawing/2014/main" id="{702C984B-305E-3DAC-4DFB-B1513A062748}"/>
              </a:ext>
            </a:extLst>
          </p:cNvPr>
          <p:cNvGraphicFramePr>
            <a:graphicFrameLocks noGrp="1"/>
          </p:cNvGraphicFramePr>
          <p:nvPr>
            <p:extLst>
              <p:ext uri="{D42A27DB-BD31-4B8C-83A1-F6EECF244321}">
                <p14:modId xmlns:p14="http://schemas.microsoft.com/office/powerpoint/2010/main" val="2178927078"/>
              </p:ext>
            </p:extLst>
          </p:nvPr>
        </p:nvGraphicFramePr>
        <p:xfrm>
          <a:off x="77045" y="1689076"/>
          <a:ext cx="12082004" cy="4316297"/>
        </p:xfrm>
        <a:graphic>
          <a:graphicData uri="http://schemas.openxmlformats.org/drawingml/2006/table">
            <a:tbl>
              <a:tblPr firstRow="1"/>
              <a:tblGrid>
                <a:gridCol w="694742">
                  <a:extLst>
                    <a:ext uri="{9D8B030D-6E8A-4147-A177-3AD203B41FA5}">
                      <a16:colId xmlns:a16="http://schemas.microsoft.com/office/drawing/2014/main" val="2371786127"/>
                    </a:ext>
                  </a:extLst>
                </a:gridCol>
                <a:gridCol w="3741490">
                  <a:extLst>
                    <a:ext uri="{9D8B030D-6E8A-4147-A177-3AD203B41FA5}">
                      <a16:colId xmlns:a16="http://schemas.microsoft.com/office/drawing/2014/main" val="3583127978"/>
                    </a:ext>
                  </a:extLst>
                </a:gridCol>
                <a:gridCol w="3347207">
                  <a:extLst>
                    <a:ext uri="{9D8B030D-6E8A-4147-A177-3AD203B41FA5}">
                      <a16:colId xmlns:a16="http://schemas.microsoft.com/office/drawing/2014/main" val="1852711068"/>
                    </a:ext>
                  </a:extLst>
                </a:gridCol>
                <a:gridCol w="4298565">
                  <a:extLst>
                    <a:ext uri="{9D8B030D-6E8A-4147-A177-3AD203B41FA5}">
                      <a16:colId xmlns:a16="http://schemas.microsoft.com/office/drawing/2014/main" val="4058052968"/>
                    </a:ext>
                  </a:extLst>
                </a:gridCol>
              </a:tblGrid>
              <a:tr h="638489">
                <a:tc>
                  <a:txBody>
                    <a:bodyPr/>
                    <a:lstStyle/>
                    <a:p>
                      <a:pPr algn="l" rtl="0" fontAlgn="base"/>
                      <a:r>
                        <a:rPr lang="en-US" sz="1600" b="1" i="0" dirty="0">
                          <a:solidFill>
                            <a:schemeClr val="bg1"/>
                          </a:solidFill>
                          <a:effectLst/>
                          <a:latin typeface="Arial" panose="020B0604020202020204" pitchFamily="34" charset="0"/>
                          <a:cs typeface="Arial" panose="020B0604020202020204" pitchFamily="34" charset="0"/>
                        </a:rPr>
                        <a:t>Step</a:t>
                      </a:r>
                    </a:p>
                  </a:txBody>
                  <a:tcPr marL="121610" marR="121610" marT="60805" marB="60805">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4421"/>
                    </a:solidFill>
                  </a:tcPr>
                </a:tc>
                <a:tc>
                  <a:txBody>
                    <a:bodyPr/>
                    <a:lstStyle/>
                    <a:p>
                      <a:pPr algn="l" rtl="0" fontAlgn="base"/>
                      <a:r>
                        <a:rPr lang="en-US" sz="1600" b="1" i="0" dirty="0">
                          <a:solidFill>
                            <a:schemeClr val="bg1"/>
                          </a:solidFill>
                          <a:effectLst/>
                          <a:latin typeface="Arial" panose="020B0604020202020204" pitchFamily="34" charset="0"/>
                          <a:cs typeface="Arial" panose="020B0604020202020204" pitchFamily="34" charset="0"/>
                        </a:rPr>
                        <a:t>Action</a:t>
                      </a:r>
                    </a:p>
                  </a:txBody>
                  <a:tcPr marL="121610" marR="121610" marT="60805" marB="60805">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4421"/>
                    </a:solidFill>
                  </a:tcPr>
                </a:tc>
                <a:tc>
                  <a:txBody>
                    <a:bodyPr/>
                    <a:lstStyle/>
                    <a:p>
                      <a:pPr algn="l" rtl="0" fontAlgn="base"/>
                      <a:r>
                        <a:rPr lang="en-US" sz="1600" b="1" i="0" dirty="0">
                          <a:solidFill>
                            <a:schemeClr val="bg1"/>
                          </a:solidFill>
                          <a:effectLst/>
                          <a:latin typeface="Arial" panose="020B0604020202020204" pitchFamily="34" charset="0"/>
                          <a:cs typeface="Arial" panose="020B0604020202020204" pitchFamily="34" charset="0"/>
                        </a:rPr>
                        <a:t>Expected result</a:t>
                      </a:r>
                    </a:p>
                  </a:txBody>
                  <a:tcPr marL="121610" marR="121610" marT="60805" marB="60805">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4421"/>
                    </a:solidFill>
                  </a:tcPr>
                </a:tc>
                <a:tc>
                  <a:txBody>
                    <a:bodyPr/>
                    <a:lstStyle/>
                    <a:p>
                      <a:pPr algn="l" rtl="0" fontAlgn="base"/>
                      <a:r>
                        <a:rPr lang="en-US" sz="1600" b="1" i="0" dirty="0">
                          <a:solidFill>
                            <a:schemeClr val="bg1"/>
                          </a:solidFill>
                          <a:effectLst/>
                          <a:latin typeface="Arial" panose="020B0604020202020204" pitchFamily="34" charset="0"/>
                          <a:cs typeface="Arial" panose="020B0604020202020204" pitchFamily="34" charset="0"/>
                        </a:rPr>
                        <a:t>Possible indication of diverted neutral currents or a broken PEN conductor</a:t>
                      </a:r>
                    </a:p>
                  </a:txBody>
                  <a:tcPr marL="121610" marR="121610" marT="60805" marB="60805">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4421"/>
                    </a:solidFill>
                  </a:tcPr>
                </a:tc>
                <a:extLst>
                  <a:ext uri="{0D108BD9-81ED-4DB2-BD59-A6C34878D82A}">
                    <a16:rowId xmlns:a16="http://schemas.microsoft.com/office/drawing/2014/main" val="3638442259"/>
                  </a:ext>
                </a:extLst>
              </a:tr>
              <a:tr h="445902">
                <a:tc>
                  <a:txBody>
                    <a:bodyPr/>
                    <a:lstStyle/>
                    <a:p>
                      <a:pPr algn="ctr" rtl="0" fontAlgn="base"/>
                      <a:r>
                        <a:rPr lang="en-US" sz="2100" b="0" i="0">
                          <a:solidFill>
                            <a:srgbClr val="000000"/>
                          </a:solidFill>
                          <a:effectLst/>
                          <a:latin typeface="Arial" panose="020B0604020202020204" pitchFamily="34" charset="0"/>
                          <a:cs typeface="Arial" panose="020B0604020202020204" pitchFamily="34" charset="0"/>
                        </a:rPr>
                        <a:t>1</a:t>
                      </a:r>
                    </a:p>
                  </a:txBody>
                  <a:tcPr marL="121610" marR="121610" marT="60805" marB="60805">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ase"/>
                      <a:r>
                        <a:rPr lang="en-US" sz="1400" b="0" i="0">
                          <a:solidFill>
                            <a:srgbClr val="000000"/>
                          </a:solidFill>
                          <a:effectLst/>
                          <a:latin typeface="Arial" panose="020B0604020202020204" pitchFamily="34" charset="0"/>
                          <a:cs typeface="Arial" panose="020B0604020202020204" pitchFamily="34" charset="0"/>
                        </a:rPr>
                        <a:t>Before isolating the installation, measure the current flowing in the main earthing conductor and main protective bonding conductors of the installation using a current clamp meter.</a:t>
                      </a:r>
                    </a:p>
                  </a:txBody>
                  <a:tcPr marL="121610" marR="121610" marT="60805" marB="60805">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ase"/>
                      <a:r>
                        <a:rPr lang="en-US" sz="1400" b="0" i="0">
                          <a:solidFill>
                            <a:srgbClr val="000000"/>
                          </a:solidFill>
                          <a:effectLst/>
                          <a:latin typeface="Arial" panose="020B0604020202020204" pitchFamily="34" charset="0"/>
                          <a:cs typeface="Arial" panose="020B0604020202020204" pitchFamily="34" charset="0"/>
                        </a:rPr>
                        <a:t>A small current will be expected, when compared with line conductor currents. In dwellings, and similar installations with a maximum demand of up to 100 A, this is typically a few milliamps.</a:t>
                      </a:r>
                    </a:p>
                  </a:txBody>
                  <a:tcPr marL="121610" marR="121610" marT="60805" marB="60805">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ase"/>
                      <a:r>
                        <a:rPr lang="en-US" sz="1400" b="0" i="0">
                          <a:solidFill>
                            <a:srgbClr val="000000"/>
                          </a:solidFill>
                          <a:effectLst/>
                          <a:latin typeface="Arial" panose="020B0604020202020204" pitchFamily="34" charset="0"/>
                          <a:cs typeface="Arial" panose="020B0604020202020204" pitchFamily="34" charset="0"/>
                        </a:rPr>
                        <a:t>Large currents flowing in the earthing conductor and/or main bonding conductors.</a:t>
                      </a:r>
                    </a:p>
                  </a:txBody>
                  <a:tcPr marL="121610" marR="121610" marT="60805" marB="60805">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21042684"/>
                  </a:ext>
                </a:extLst>
              </a:tr>
              <a:tr h="445902">
                <a:tc>
                  <a:txBody>
                    <a:bodyPr/>
                    <a:lstStyle/>
                    <a:p>
                      <a:pPr algn="ctr" rtl="0" fontAlgn="base"/>
                      <a:r>
                        <a:rPr lang="en-US" sz="2100" b="0" i="0">
                          <a:solidFill>
                            <a:srgbClr val="000000"/>
                          </a:solidFill>
                          <a:effectLst/>
                          <a:latin typeface="Arial" panose="020B0604020202020204" pitchFamily="34" charset="0"/>
                          <a:cs typeface="Arial" panose="020B0604020202020204" pitchFamily="34" charset="0"/>
                        </a:rPr>
                        <a:t>2</a:t>
                      </a:r>
                    </a:p>
                  </a:txBody>
                  <a:tcPr marL="121610" marR="121610" marT="60805" marB="60805">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ase"/>
                      <a:r>
                        <a:rPr lang="en-US" sz="1400" b="0" i="0">
                          <a:solidFill>
                            <a:srgbClr val="000000"/>
                          </a:solidFill>
                          <a:effectLst/>
                          <a:latin typeface="Arial" panose="020B0604020202020204" pitchFamily="34" charset="0"/>
                          <a:cs typeface="Arial" panose="020B0604020202020204" pitchFamily="34" charset="0"/>
                        </a:rPr>
                        <a:t>Switch off power to the installation, lock-off or otherwise secure the point(s) of isolation, and prove the installation is dead using an approved 2-pole contact voltage tester.</a:t>
                      </a:r>
                    </a:p>
                  </a:txBody>
                  <a:tcPr marL="121610" marR="121610" marT="60805" marB="60805">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ase"/>
                      <a:r>
                        <a:rPr lang="en-US" sz="1400" b="0" i="0">
                          <a:solidFill>
                            <a:srgbClr val="000000"/>
                          </a:solidFill>
                          <a:effectLst/>
                          <a:latin typeface="Arial" panose="020B0604020202020204" pitchFamily="34" charset="0"/>
                          <a:cs typeface="Arial" panose="020B0604020202020204" pitchFamily="34" charset="0"/>
                        </a:rPr>
                        <a:t>The test for proving that the installation is dead shows it is dead.</a:t>
                      </a:r>
                    </a:p>
                    <a:p>
                      <a:pPr algn="l" rtl="0" fontAlgn="base"/>
                      <a:endParaRPr lang="en-US" sz="1400" b="0" i="0">
                        <a:solidFill>
                          <a:srgbClr val="000000"/>
                        </a:solidFill>
                        <a:effectLst/>
                        <a:latin typeface="Arial" panose="020B0604020202020204" pitchFamily="34" charset="0"/>
                        <a:cs typeface="Arial" panose="020B0604020202020204" pitchFamily="34" charset="0"/>
                      </a:endParaRPr>
                    </a:p>
                    <a:p>
                      <a:pPr algn="l" rtl="0" fontAlgn="base"/>
                      <a:endParaRPr lang="en-US" sz="1400" b="0" i="0">
                        <a:solidFill>
                          <a:srgbClr val="000000"/>
                        </a:solidFill>
                        <a:effectLst/>
                        <a:latin typeface="Arial" panose="020B0604020202020204" pitchFamily="34" charset="0"/>
                        <a:cs typeface="Arial" panose="020B0604020202020204" pitchFamily="34" charset="0"/>
                      </a:endParaRPr>
                    </a:p>
                  </a:txBody>
                  <a:tcPr marL="121610" marR="121610" marT="60805" marB="60805">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ase"/>
                      <a:r>
                        <a:rPr lang="en-US" sz="1400" b="0" i="0">
                          <a:solidFill>
                            <a:srgbClr val="000000"/>
                          </a:solidFill>
                          <a:effectLst/>
                          <a:latin typeface="Arial" panose="020B0604020202020204" pitchFamily="34" charset="0"/>
                          <a:cs typeface="Arial" panose="020B0604020202020204" pitchFamily="34" charset="0"/>
                        </a:rPr>
                        <a:t>The installation does not appear to be dead as expected.</a:t>
                      </a:r>
                    </a:p>
                    <a:p>
                      <a:pPr algn="l" rtl="0" fontAlgn="base"/>
                      <a:endParaRPr lang="en-US" sz="1400" b="0" i="0">
                        <a:solidFill>
                          <a:srgbClr val="000000"/>
                        </a:solidFill>
                        <a:effectLst/>
                        <a:latin typeface="Arial" panose="020B0604020202020204" pitchFamily="34" charset="0"/>
                        <a:cs typeface="Arial" panose="020B0604020202020204" pitchFamily="34" charset="0"/>
                      </a:endParaRPr>
                    </a:p>
                    <a:p>
                      <a:pPr algn="l" rtl="0" fontAlgn="base"/>
                      <a:endParaRPr lang="en-US" sz="1400" b="0" i="0">
                        <a:solidFill>
                          <a:srgbClr val="000000"/>
                        </a:solidFill>
                        <a:effectLst/>
                        <a:latin typeface="Arial" panose="020B0604020202020204" pitchFamily="34" charset="0"/>
                        <a:cs typeface="Arial" panose="020B0604020202020204" pitchFamily="34" charset="0"/>
                      </a:endParaRPr>
                    </a:p>
                  </a:txBody>
                  <a:tcPr marL="121610" marR="121610" marT="60805" marB="60805">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8928149"/>
                  </a:ext>
                </a:extLst>
              </a:tr>
              <a:tr h="1514348">
                <a:tc>
                  <a:txBody>
                    <a:bodyPr/>
                    <a:lstStyle/>
                    <a:p>
                      <a:pPr algn="ctr" rtl="0" fontAlgn="base"/>
                      <a:r>
                        <a:rPr lang="en-US" sz="2100" b="0" i="0">
                          <a:solidFill>
                            <a:srgbClr val="000000"/>
                          </a:solidFill>
                          <a:effectLst/>
                          <a:latin typeface="Arial" panose="020B0604020202020204" pitchFamily="34" charset="0"/>
                          <a:cs typeface="Arial" panose="020B0604020202020204" pitchFamily="34" charset="0"/>
                        </a:rPr>
                        <a:t>3</a:t>
                      </a:r>
                    </a:p>
                  </a:txBody>
                  <a:tcPr marL="121610" marR="121610" marT="60805" marB="60805">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ase"/>
                      <a:r>
                        <a:rPr lang="en-US" sz="1400" b="0" i="0">
                          <a:solidFill>
                            <a:srgbClr val="000000"/>
                          </a:solidFill>
                          <a:effectLst/>
                          <a:latin typeface="Arial" panose="020B0604020202020204" pitchFamily="34" charset="0"/>
                          <a:cs typeface="Arial" panose="020B0604020202020204" pitchFamily="34" charset="0"/>
                        </a:rPr>
                        <a:t>Check for current flowing in the main earthing conductor and main protective bonding conductors of the installation using a current clamp meter.</a:t>
                      </a:r>
                    </a:p>
                  </a:txBody>
                  <a:tcPr marL="121610" marR="121610" marT="60805" marB="60805">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ase"/>
                      <a:r>
                        <a:rPr lang="en-US" sz="1400" b="0" i="0">
                          <a:solidFill>
                            <a:srgbClr val="000000"/>
                          </a:solidFill>
                          <a:effectLst/>
                          <a:latin typeface="Arial" panose="020B0604020202020204" pitchFamily="34" charset="0"/>
                          <a:cs typeface="Arial" panose="020B0604020202020204" pitchFamily="34" charset="0"/>
                        </a:rPr>
                        <a:t>The current has dropped to zero, or to an extremely small level.</a:t>
                      </a:r>
                    </a:p>
                    <a:p>
                      <a:pPr algn="l" rtl="0" fontAlgn="base"/>
                      <a:endParaRPr lang="en-US" sz="1400" b="0" i="0">
                        <a:solidFill>
                          <a:srgbClr val="000000"/>
                        </a:solidFill>
                        <a:effectLst/>
                        <a:latin typeface="Arial" panose="020B0604020202020204" pitchFamily="34" charset="0"/>
                        <a:cs typeface="Arial" panose="020B0604020202020204" pitchFamily="34" charset="0"/>
                      </a:endParaRPr>
                    </a:p>
                    <a:p>
                      <a:pPr algn="l" rtl="0" fontAlgn="base"/>
                      <a:endParaRPr lang="en-US" sz="1400" b="0" i="0">
                        <a:solidFill>
                          <a:srgbClr val="000000"/>
                        </a:solidFill>
                        <a:effectLst/>
                        <a:latin typeface="Arial" panose="020B0604020202020204" pitchFamily="34" charset="0"/>
                        <a:cs typeface="Arial" panose="020B0604020202020204" pitchFamily="34" charset="0"/>
                      </a:endParaRPr>
                    </a:p>
                  </a:txBody>
                  <a:tcPr marL="121610" marR="121610" marT="60805" marB="60805">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ase"/>
                      <a:r>
                        <a:rPr lang="en-US" sz="1400" b="0" i="0" dirty="0">
                          <a:solidFill>
                            <a:srgbClr val="000000"/>
                          </a:solidFill>
                          <a:effectLst/>
                          <a:latin typeface="Arial" panose="020B0604020202020204" pitchFamily="34" charset="0"/>
                          <a:cs typeface="Arial" panose="020B0604020202020204" pitchFamily="34" charset="0"/>
                        </a:rPr>
                        <a:t>Current continues to flow in the earthing conductor and/or main bonding conductors. Current measured in the customer bonding conductors or pipework can be influenced by adding load to the customer’s installation, using a simple technique such as boiling a kettle or switching a heater on.</a:t>
                      </a:r>
                    </a:p>
                  </a:txBody>
                  <a:tcPr marL="121610" marR="121610" marT="60805" marB="60805">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3987746"/>
                  </a:ext>
                </a:extLst>
              </a:tr>
            </a:tbl>
          </a:graphicData>
        </a:graphic>
      </p:graphicFrame>
    </p:spTree>
    <p:extLst>
      <p:ext uri="{BB962C8B-B14F-4D97-AF65-F5344CB8AC3E}">
        <p14:creationId xmlns:p14="http://schemas.microsoft.com/office/powerpoint/2010/main" val="36167408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1835F2-5E93-B5E6-F148-F58A90BF99E1}"/>
            </a:ext>
          </a:extLst>
        </p:cNvPr>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45E8CE1D-0BCA-5ABB-4DD8-4EB9E6CCD2C7}"/>
              </a:ext>
            </a:extLst>
          </p:cNvPr>
          <p:cNvGraphicFramePr>
            <a:graphicFrameLocks noGrp="1"/>
          </p:cNvGraphicFramePr>
          <p:nvPr>
            <p:extLst>
              <p:ext uri="{D42A27DB-BD31-4B8C-83A1-F6EECF244321}">
                <p14:modId xmlns:p14="http://schemas.microsoft.com/office/powerpoint/2010/main" val="2096461436"/>
              </p:ext>
            </p:extLst>
          </p:nvPr>
        </p:nvGraphicFramePr>
        <p:xfrm>
          <a:off x="77045" y="1574775"/>
          <a:ext cx="12082004" cy="4327496"/>
        </p:xfrm>
        <a:graphic>
          <a:graphicData uri="http://schemas.openxmlformats.org/drawingml/2006/table">
            <a:tbl>
              <a:tblPr firstRow="1"/>
              <a:tblGrid>
                <a:gridCol w="770243">
                  <a:extLst>
                    <a:ext uri="{9D8B030D-6E8A-4147-A177-3AD203B41FA5}">
                      <a16:colId xmlns:a16="http://schemas.microsoft.com/office/drawing/2014/main" val="2371786127"/>
                    </a:ext>
                  </a:extLst>
                </a:gridCol>
                <a:gridCol w="3842158">
                  <a:extLst>
                    <a:ext uri="{9D8B030D-6E8A-4147-A177-3AD203B41FA5}">
                      <a16:colId xmlns:a16="http://schemas.microsoft.com/office/drawing/2014/main" val="3583127978"/>
                    </a:ext>
                  </a:extLst>
                </a:gridCol>
                <a:gridCol w="3322040">
                  <a:extLst>
                    <a:ext uri="{9D8B030D-6E8A-4147-A177-3AD203B41FA5}">
                      <a16:colId xmlns:a16="http://schemas.microsoft.com/office/drawing/2014/main" val="1852711068"/>
                    </a:ext>
                  </a:extLst>
                </a:gridCol>
                <a:gridCol w="4147563">
                  <a:extLst>
                    <a:ext uri="{9D8B030D-6E8A-4147-A177-3AD203B41FA5}">
                      <a16:colId xmlns:a16="http://schemas.microsoft.com/office/drawing/2014/main" val="4058052968"/>
                    </a:ext>
                  </a:extLst>
                </a:gridCol>
              </a:tblGrid>
              <a:tr h="762266">
                <a:tc>
                  <a:txBody>
                    <a:bodyPr/>
                    <a:lstStyle/>
                    <a:p>
                      <a:pPr algn="l" rtl="0" fontAlgn="base"/>
                      <a:r>
                        <a:rPr lang="en-US" sz="1600" b="1" i="0" dirty="0">
                          <a:solidFill>
                            <a:schemeClr val="bg1"/>
                          </a:solidFill>
                          <a:effectLst/>
                          <a:latin typeface="Arial" panose="020B0604020202020204" pitchFamily="34" charset="0"/>
                          <a:cs typeface="Arial" panose="020B0604020202020204" pitchFamily="34" charset="0"/>
                        </a:rPr>
                        <a:t>Step</a:t>
                      </a:r>
                    </a:p>
                  </a:txBody>
                  <a:tcPr marL="121610" marR="121610" marT="60805" marB="60805">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4421"/>
                    </a:solidFill>
                  </a:tcPr>
                </a:tc>
                <a:tc>
                  <a:txBody>
                    <a:bodyPr/>
                    <a:lstStyle/>
                    <a:p>
                      <a:pPr algn="l" rtl="0" fontAlgn="base"/>
                      <a:r>
                        <a:rPr lang="en-US" sz="1600" b="1" i="0" dirty="0">
                          <a:solidFill>
                            <a:schemeClr val="bg1"/>
                          </a:solidFill>
                          <a:effectLst/>
                          <a:latin typeface="Arial" panose="020B0604020202020204" pitchFamily="34" charset="0"/>
                          <a:cs typeface="Arial" panose="020B0604020202020204" pitchFamily="34" charset="0"/>
                        </a:rPr>
                        <a:t>Action</a:t>
                      </a:r>
                    </a:p>
                  </a:txBody>
                  <a:tcPr marL="121610" marR="121610" marT="60805" marB="60805">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4421"/>
                    </a:solidFill>
                  </a:tcPr>
                </a:tc>
                <a:tc>
                  <a:txBody>
                    <a:bodyPr/>
                    <a:lstStyle/>
                    <a:p>
                      <a:pPr algn="l" rtl="0" fontAlgn="base"/>
                      <a:r>
                        <a:rPr lang="en-US" sz="1600" b="1" i="0" dirty="0">
                          <a:solidFill>
                            <a:schemeClr val="bg1"/>
                          </a:solidFill>
                          <a:effectLst/>
                          <a:latin typeface="Arial" panose="020B0604020202020204" pitchFamily="34" charset="0"/>
                          <a:cs typeface="Arial" panose="020B0604020202020204" pitchFamily="34" charset="0"/>
                        </a:rPr>
                        <a:t>Expected result</a:t>
                      </a:r>
                    </a:p>
                  </a:txBody>
                  <a:tcPr marL="121610" marR="121610" marT="60805" marB="60805">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4421"/>
                    </a:solidFill>
                  </a:tcPr>
                </a:tc>
                <a:tc>
                  <a:txBody>
                    <a:bodyPr/>
                    <a:lstStyle/>
                    <a:p>
                      <a:pPr algn="l" rtl="0" fontAlgn="base"/>
                      <a:r>
                        <a:rPr lang="en-US" sz="1600" b="1" i="0">
                          <a:solidFill>
                            <a:schemeClr val="bg1"/>
                          </a:solidFill>
                          <a:effectLst/>
                          <a:latin typeface="Arial" panose="020B0604020202020204" pitchFamily="34" charset="0"/>
                          <a:cs typeface="Arial" panose="020B0604020202020204" pitchFamily="34" charset="0"/>
                        </a:rPr>
                        <a:t>Possible indication of diverted neutral currents or a broken PEN conductor</a:t>
                      </a:r>
                    </a:p>
                  </a:txBody>
                  <a:tcPr marL="121610" marR="121610" marT="60805" marB="60805">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4421"/>
                    </a:solidFill>
                  </a:tcPr>
                </a:tc>
                <a:extLst>
                  <a:ext uri="{0D108BD9-81ED-4DB2-BD59-A6C34878D82A}">
                    <a16:rowId xmlns:a16="http://schemas.microsoft.com/office/drawing/2014/main" val="3638442259"/>
                  </a:ext>
                </a:extLst>
              </a:tr>
              <a:tr h="445902">
                <a:tc>
                  <a:txBody>
                    <a:bodyPr/>
                    <a:lstStyle/>
                    <a:p>
                      <a:pPr algn="ctr" rtl="0" fontAlgn="base"/>
                      <a:r>
                        <a:rPr lang="en-US" sz="2100" b="0" i="0">
                          <a:solidFill>
                            <a:srgbClr val="000000"/>
                          </a:solidFill>
                          <a:effectLst/>
                          <a:latin typeface="Arial" panose="020B0604020202020204" pitchFamily="34" charset="0"/>
                          <a:cs typeface="Arial" panose="020B0604020202020204" pitchFamily="34" charset="0"/>
                        </a:rPr>
                        <a:t>4</a:t>
                      </a:r>
                    </a:p>
                  </a:txBody>
                  <a:tcPr marL="121610" marR="121610" marT="60805" marB="60805">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ase"/>
                      <a:r>
                        <a:rPr lang="en-US" sz="1400" b="0" i="0">
                          <a:solidFill>
                            <a:srgbClr val="000000"/>
                          </a:solidFill>
                          <a:effectLst/>
                          <a:latin typeface="Arial" panose="020B0604020202020204" pitchFamily="34" charset="0"/>
                          <a:cs typeface="Arial" panose="020B0604020202020204" pitchFamily="34" charset="0"/>
                        </a:rPr>
                        <a:t>Check for the presence of voltage using a non-contact voltage detector at the main earthing terminal, along the length of the main earthing conductor, main protective bonding conductors, and at extraneous-conductive-parts.</a:t>
                      </a:r>
                    </a:p>
                  </a:txBody>
                  <a:tcPr marL="121610" marR="121610" marT="60805" marB="60805">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ase"/>
                      <a:r>
                        <a:rPr lang="en-US" sz="1400" b="0" i="0">
                          <a:solidFill>
                            <a:srgbClr val="000000"/>
                          </a:solidFill>
                          <a:effectLst/>
                          <a:latin typeface="Arial" panose="020B0604020202020204" pitchFamily="34" charset="0"/>
                          <a:cs typeface="Arial" panose="020B0604020202020204" pitchFamily="34" charset="0"/>
                        </a:rPr>
                        <a:t>No voltage is indicated.</a:t>
                      </a:r>
                    </a:p>
                    <a:p>
                      <a:pPr algn="l" rtl="0" fontAlgn="base"/>
                      <a:endParaRPr lang="en-US" sz="1400" b="0" i="0">
                        <a:solidFill>
                          <a:srgbClr val="000000"/>
                        </a:solidFill>
                        <a:effectLst/>
                        <a:latin typeface="Arial" panose="020B0604020202020204" pitchFamily="34" charset="0"/>
                        <a:cs typeface="Arial" panose="020B0604020202020204" pitchFamily="34" charset="0"/>
                      </a:endParaRPr>
                    </a:p>
                  </a:txBody>
                  <a:tcPr marL="121610" marR="121610" marT="60805" marB="60805">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ase"/>
                      <a:r>
                        <a:rPr lang="en-US" sz="1400" b="0" i="0">
                          <a:solidFill>
                            <a:srgbClr val="000000"/>
                          </a:solidFill>
                          <a:effectLst/>
                          <a:latin typeface="Arial" panose="020B0604020202020204" pitchFamily="34" charset="0"/>
                          <a:cs typeface="Arial" panose="020B0604020202020204" pitchFamily="34" charset="0"/>
                        </a:rPr>
                        <a:t>Voltage appears to be present.</a:t>
                      </a:r>
                    </a:p>
                    <a:p>
                      <a:pPr algn="l" rtl="0" fontAlgn="base"/>
                      <a:r>
                        <a:rPr lang="en-US" sz="1400" b="1" i="0">
                          <a:solidFill>
                            <a:srgbClr val="000000"/>
                          </a:solidFill>
                          <a:effectLst/>
                          <a:latin typeface="Arial" panose="020B0604020202020204" pitchFamily="34" charset="0"/>
                          <a:cs typeface="Arial" panose="020B0604020202020204" pitchFamily="34" charset="0"/>
                        </a:rPr>
                        <a:t>Voltage indicators do not detect diverted neutral currents while it is able to flow using an alternative path. A volt-stick should also be used.</a:t>
                      </a:r>
                    </a:p>
                  </a:txBody>
                  <a:tcPr marL="121610" marR="121610" marT="60805" marB="60805">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21042684"/>
                  </a:ext>
                </a:extLst>
              </a:tr>
              <a:tr h="445902">
                <a:tc>
                  <a:txBody>
                    <a:bodyPr/>
                    <a:lstStyle/>
                    <a:p>
                      <a:pPr algn="ctr" rtl="0" fontAlgn="base"/>
                      <a:r>
                        <a:rPr lang="en-US" sz="2100" b="0" i="0">
                          <a:solidFill>
                            <a:srgbClr val="000000"/>
                          </a:solidFill>
                          <a:effectLst/>
                          <a:latin typeface="Arial" panose="020B0604020202020204" pitchFamily="34" charset="0"/>
                          <a:cs typeface="Arial" panose="020B0604020202020204" pitchFamily="34" charset="0"/>
                        </a:rPr>
                        <a:t>5</a:t>
                      </a:r>
                    </a:p>
                  </a:txBody>
                  <a:tcPr marL="121610" marR="121610" marT="60805" marB="60805">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ase"/>
                      <a:r>
                        <a:rPr lang="en-US" sz="1400" b="0" i="0">
                          <a:solidFill>
                            <a:srgbClr val="000000"/>
                          </a:solidFill>
                          <a:effectLst/>
                          <a:latin typeface="Arial" panose="020B0604020202020204" pitchFamily="34" charset="0"/>
                          <a:cs typeface="Arial" panose="020B0604020202020204" pitchFamily="34" charset="0"/>
                        </a:rPr>
                        <a:t>Disconnect the main protective bonding conductors.</a:t>
                      </a:r>
                    </a:p>
                  </a:txBody>
                  <a:tcPr marL="121610" marR="121610" marT="60805" marB="60805">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ase"/>
                      <a:r>
                        <a:rPr lang="en-US" sz="1400" b="0" i="0">
                          <a:solidFill>
                            <a:srgbClr val="000000"/>
                          </a:solidFill>
                          <a:effectLst/>
                          <a:latin typeface="Arial" panose="020B0604020202020204" pitchFamily="34" charset="0"/>
                          <a:cs typeface="Arial" panose="020B0604020202020204" pitchFamily="34" charset="0"/>
                        </a:rPr>
                        <a:t>Nothing unusual is noted.</a:t>
                      </a:r>
                    </a:p>
                    <a:p>
                      <a:pPr algn="l" rtl="0" fontAlgn="base"/>
                      <a:endParaRPr lang="en-US" sz="1400" b="0" i="0">
                        <a:solidFill>
                          <a:srgbClr val="000000"/>
                        </a:solidFill>
                        <a:effectLst/>
                        <a:latin typeface="Arial" panose="020B0604020202020204" pitchFamily="34" charset="0"/>
                        <a:cs typeface="Arial" panose="020B0604020202020204" pitchFamily="34" charset="0"/>
                      </a:endParaRPr>
                    </a:p>
                  </a:txBody>
                  <a:tcPr marL="121610" marR="121610" marT="60805" marB="60805">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ase"/>
                      <a:r>
                        <a:rPr lang="en-US" sz="1400" b="0" i="0">
                          <a:solidFill>
                            <a:srgbClr val="000000"/>
                          </a:solidFill>
                          <a:effectLst/>
                          <a:latin typeface="Arial" panose="020B0604020202020204" pitchFamily="34" charset="0"/>
                          <a:cs typeface="Arial" panose="020B0604020202020204" pitchFamily="34" charset="0"/>
                        </a:rPr>
                        <a:t>Evidence of current flow when the main protective bonding conductors are disconnected.</a:t>
                      </a:r>
                    </a:p>
                  </a:txBody>
                  <a:tcPr marL="121610" marR="121610" marT="60805" marB="60805">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8928149"/>
                  </a:ext>
                </a:extLst>
              </a:tr>
              <a:tr h="1564739">
                <a:tc>
                  <a:txBody>
                    <a:bodyPr/>
                    <a:lstStyle/>
                    <a:p>
                      <a:pPr algn="ctr" rtl="0" fontAlgn="base"/>
                      <a:r>
                        <a:rPr lang="en-US" sz="2100" b="0" i="0">
                          <a:solidFill>
                            <a:srgbClr val="000000"/>
                          </a:solidFill>
                          <a:effectLst/>
                          <a:latin typeface="Arial" panose="020B0604020202020204" pitchFamily="34" charset="0"/>
                          <a:cs typeface="Arial" panose="020B0604020202020204" pitchFamily="34" charset="0"/>
                        </a:rPr>
                        <a:t>6</a:t>
                      </a:r>
                    </a:p>
                  </a:txBody>
                  <a:tcPr marL="121610" marR="121610" marT="60805" marB="60805">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ase"/>
                      <a:r>
                        <a:rPr lang="en-US" sz="1400" b="0" i="0">
                          <a:solidFill>
                            <a:srgbClr val="000000"/>
                          </a:solidFill>
                          <a:effectLst/>
                          <a:latin typeface="Arial" panose="020B0604020202020204" pitchFamily="34" charset="0"/>
                          <a:cs typeface="Arial" panose="020B0604020202020204" pitchFamily="34" charset="0"/>
                        </a:rPr>
                        <a:t>Re-check for the presence of voltage using a non-contact voltage detector at the main earthing terminal, along the length of the main earthing conductor, main protective bonding conductors, and at extraneous-conductive-parts.</a:t>
                      </a:r>
                    </a:p>
                    <a:p>
                      <a:pPr algn="l" rtl="0" fontAlgn="base"/>
                      <a:endParaRPr lang="en-US" sz="1400" b="0" i="0">
                        <a:solidFill>
                          <a:srgbClr val="000000"/>
                        </a:solidFill>
                        <a:effectLst/>
                        <a:latin typeface="Arial" panose="020B0604020202020204" pitchFamily="34" charset="0"/>
                        <a:cs typeface="Arial" panose="020B0604020202020204" pitchFamily="34" charset="0"/>
                      </a:endParaRPr>
                    </a:p>
                  </a:txBody>
                  <a:tcPr marL="121610" marR="121610" marT="60805" marB="60805">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ase"/>
                      <a:r>
                        <a:rPr lang="en-US" sz="1400" b="0" i="0">
                          <a:solidFill>
                            <a:srgbClr val="000000"/>
                          </a:solidFill>
                          <a:effectLst/>
                          <a:latin typeface="Arial" panose="020B0604020202020204" pitchFamily="34" charset="0"/>
                          <a:cs typeface="Arial" panose="020B0604020202020204" pitchFamily="34" charset="0"/>
                        </a:rPr>
                        <a:t>No voltage is indicated.</a:t>
                      </a:r>
                    </a:p>
                    <a:p>
                      <a:pPr algn="l" rtl="0" fontAlgn="base"/>
                      <a:endParaRPr lang="en-US" sz="1400" b="0" i="0">
                        <a:solidFill>
                          <a:srgbClr val="000000"/>
                        </a:solidFill>
                        <a:effectLst/>
                        <a:latin typeface="Arial" panose="020B0604020202020204" pitchFamily="34" charset="0"/>
                        <a:cs typeface="Arial" panose="020B0604020202020204" pitchFamily="34" charset="0"/>
                      </a:endParaRPr>
                    </a:p>
                    <a:p>
                      <a:pPr algn="l" rtl="0" fontAlgn="base"/>
                      <a:endParaRPr lang="en-US" sz="1400" b="0" i="0">
                        <a:solidFill>
                          <a:srgbClr val="000000"/>
                        </a:solidFill>
                        <a:effectLst/>
                        <a:latin typeface="Arial" panose="020B0604020202020204" pitchFamily="34" charset="0"/>
                        <a:cs typeface="Arial" panose="020B0604020202020204" pitchFamily="34" charset="0"/>
                      </a:endParaRPr>
                    </a:p>
                    <a:p>
                      <a:pPr algn="l" rtl="0" fontAlgn="base"/>
                      <a:endParaRPr lang="en-US" sz="1400" b="0" i="0">
                        <a:solidFill>
                          <a:srgbClr val="000000"/>
                        </a:solidFill>
                        <a:effectLst/>
                        <a:latin typeface="Arial" panose="020B0604020202020204" pitchFamily="34" charset="0"/>
                        <a:cs typeface="Arial" panose="020B0604020202020204" pitchFamily="34" charset="0"/>
                      </a:endParaRPr>
                    </a:p>
                  </a:txBody>
                  <a:tcPr marL="121610" marR="121610" marT="60805" marB="60805">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ase"/>
                      <a:r>
                        <a:rPr lang="en-US" sz="1400" b="0" i="0" dirty="0">
                          <a:solidFill>
                            <a:srgbClr val="000000"/>
                          </a:solidFill>
                          <a:effectLst/>
                          <a:latin typeface="Arial" panose="020B0604020202020204" pitchFamily="34" charset="0"/>
                          <a:cs typeface="Arial" panose="020B0604020202020204" pitchFamily="34" charset="0"/>
                        </a:rPr>
                        <a:t>Voltage appears to be present.</a:t>
                      </a:r>
                    </a:p>
                    <a:p>
                      <a:pPr algn="l" rtl="0" fontAlgn="base"/>
                      <a:r>
                        <a:rPr lang="en-US" sz="1400" b="1" i="0" dirty="0">
                          <a:solidFill>
                            <a:srgbClr val="000000"/>
                          </a:solidFill>
                          <a:effectLst/>
                          <a:latin typeface="Arial" panose="020B0604020202020204" pitchFamily="34" charset="0"/>
                          <a:cs typeface="Arial" panose="020B0604020202020204" pitchFamily="34" charset="0"/>
                        </a:rPr>
                        <a:t>Voltage indicators do not detect diverted neutral currents while it is able to flow using an alternative path. A volt-stick should also be used.</a:t>
                      </a:r>
                    </a:p>
                  </a:txBody>
                  <a:tcPr marL="121610" marR="121610" marT="60805" marB="60805">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3987746"/>
                  </a:ext>
                </a:extLst>
              </a:tr>
            </a:tbl>
          </a:graphicData>
        </a:graphic>
      </p:graphicFrame>
    </p:spTree>
    <p:extLst>
      <p:ext uri="{BB962C8B-B14F-4D97-AF65-F5344CB8AC3E}">
        <p14:creationId xmlns:p14="http://schemas.microsoft.com/office/powerpoint/2010/main" val="15094102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50AA0-16C7-42E9-8F1A-DFC2BE2CBE20}"/>
            </a:ext>
          </a:extLst>
        </p:cNvPr>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E8A446A2-476A-F2FC-6B44-6C3BDA312C57}"/>
              </a:ext>
            </a:extLst>
          </p:cNvPr>
          <p:cNvGraphicFramePr>
            <a:graphicFrameLocks noGrp="1"/>
          </p:cNvGraphicFramePr>
          <p:nvPr>
            <p:extLst>
              <p:ext uri="{D42A27DB-BD31-4B8C-83A1-F6EECF244321}">
                <p14:modId xmlns:p14="http://schemas.microsoft.com/office/powerpoint/2010/main" val="3536808077"/>
              </p:ext>
            </p:extLst>
          </p:nvPr>
        </p:nvGraphicFramePr>
        <p:xfrm>
          <a:off x="78810" y="1397961"/>
          <a:ext cx="12082004" cy="4540590"/>
        </p:xfrm>
        <a:graphic>
          <a:graphicData uri="http://schemas.openxmlformats.org/drawingml/2006/table">
            <a:tbl>
              <a:tblPr firstRow="1"/>
              <a:tblGrid>
                <a:gridCol w="828966">
                  <a:extLst>
                    <a:ext uri="{9D8B030D-6E8A-4147-A177-3AD203B41FA5}">
                      <a16:colId xmlns:a16="http://schemas.microsoft.com/office/drawing/2014/main" val="2371786127"/>
                    </a:ext>
                  </a:extLst>
                </a:gridCol>
                <a:gridCol w="4496499">
                  <a:extLst>
                    <a:ext uri="{9D8B030D-6E8A-4147-A177-3AD203B41FA5}">
                      <a16:colId xmlns:a16="http://schemas.microsoft.com/office/drawing/2014/main" val="3583127978"/>
                    </a:ext>
                  </a:extLst>
                </a:gridCol>
                <a:gridCol w="4026716">
                  <a:extLst>
                    <a:ext uri="{9D8B030D-6E8A-4147-A177-3AD203B41FA5}">
                      <a16:colId xmlns:a16="http://schemas.microsoft.com/office/drawing/2014/main" val="1852711068"/>
                    </a:ext>
                  </a:extLst>
                </a:gridCol>
                <a:gridCol w="2729823">
                  <a:extLst>
                    <a:ext uri="{9D8B030D-6E8A-4147-A177-3AD203B41FA5}">
                      <a16:colId xmlns:a16="http://schemas.microsoft.com/office/drawing/2014/main" val="4058052968"/>
                    </a:ext>
                  </a:extLst>
                </a:gridCol>
              </a:tblGrid>
              <a:tr h="762266">
                <a:tc>
                  <a:txBody>
                    <a:bodyPr/>
                    <a:lstStyle/>
                    <a:p>
                      <a:pPr algn="l" rtl="0" fontAlgn="base"/>
                      <a:r>
                        <a:rPr lang="en-US" sz="1600" b="1" i="0" dirty="0">
                          <a:solidFill>
                            <a:schemeClr val="bg1"/>
                          </a:solidFill>
                          <a:effectLst/>
                          <a:latin typeface="Arial" panose="020B0604020202020204" pitchFamily="34" charset="0"/>
                          <a:cs typeface="Arial" panose="020B0604020202020204" pitchFamily="34" charset="0"/>
                        </a:rPr>
                        <a:t>Step</a:t>
                      </a:r>
                    </a:p>
                  </a:txBody>
                  <a:tcPr marL="121610" marR="121610" marT="60805" marB="60805">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4421"/>
                    </a:solidFill>
                  </a:tcPr>
                </a:tc>
                <a:tc>
                  <a:txBody>
                    <a:bodyPr/>
                    <a:lstStyle/>
                    <a:p>
                      <a:pPr algn="l" rtl="0" fontAlgn="base"/>
                      <a:r>
                        <a:rPr lang="en-US" sz="1600" b="1" i="0" dirty="0">
                          <a:solidFill>
                            <a:schemeClr val="bg1"/>
                          </a:solidFill>
                          <a:effectLst/>
                          <a:latin typeface="Arial" panose="020B0604020202020204" pitchFamily="34" charset="0"/>
                          <a:cs typeface="Arial" panose="020B0604020202020204" pitchFamily="34" charset="0"/>
                        </a:rPr>
                        <a:t>Action</a:t>
                      </a:r>
                    </a:p>
                  </a:txBody>
                  <a:tcPr marL="121610" marR="121610" marT="60805" marB="60805">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4421"/>
                    </a:solidFill>
                  </a:tcPr>
                </a:tc>
                <a:tc>
                  <a:txBody>
                    <a:bodyPr/>
                    <a:lstStyle/>
                    <a:p>
                      <a:pPr algn="l" rtl="0" fontAlgn="base"/>
                      <a:r>
                        <a:rPr lang="en-US" sz="1600" b="1" i="0" dirty="0">
                          <a:solidFill>
                            <a:schemeClr val="bg1"/>
                          </a:solidFill>
                          <a:effectLst/>
                          <a:latin typeface="Arial" panose="020B0604020202020204" pitchFamily="34" charset="0"/>
                          <a:cs typeface="Arial" panose="020B0604020202020204" pitchFamily="34" charset="0"/>
                        </a:rPr>
                        <a:t>Expected result</a:t>
                      </a:r>
                    </a:p>
                  </a:txBody>
                  <a:tcPr marL="121610" marR="121610" marT="60805" marB="60805">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4421"/>
                    </a:solidFill>
                  </a:tcPr>
                </a:tc>
                <a:tc>
                  <a:txBody>
                    <a:bodyPr/>
                    <a:lstStyle/>
                    <a:p>
                      <a:pPr algn="l" rtl="0" fontAlgn="base"/>
                      <a:r>
                        <a:rPr lang="en-US" sz="1600" b="1" i="0" dirty="0">
                          <a:solidFill>
                            <a:schemeClr val="bg1"/>
                          </a:solidFill>
                          <a:effectLst/>
                          <a:latin typeface="Arial" panose="020B0604020202020204" pitchFamily="34" charset="0"/>
                          <a:cs typeface="Arial" panose="020B0604020202020204" pitchFamily="34" charset="0"/>
                        </a:rPr>
                        <a:t>Possible indication of diverted neutral currents or a broken PEN conductor</a:t>
                      </a:r>
                    </a:p>
                  </a:txBody>
                  <a:tcPr marL="121610" marR="121610" marT="60805" marB="60805">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4421"/>
                    </a:solidFill>
                  </a:tcPr>
                </a:tc>
                <a:extLst>
                  <a:ext uri="{0D108BD9-81ED-4DB2-BD59-A6C34878D82A}">
                    <a16:rowId xmlns:a16="http://schemas.microsoft.com/office/drawing/2014/main" val="3638442259"/>
                  </a:ext>
                </a:extLst>
              </a:tr>
              <a:tr h="445902">
                <a:tc>
                  <a:txBody>
                    <a:bodyPr/>
                    <a:lstStyle/>
                    <a:p>
                      <a:pPr algn="ctr" rtl="0" fontAlgn="base"/>
                      <a:r>
                        <a:rPr lang="en-US" sz="2100" b="0" i="0">
                          <a:solidFill>
                            <a:srgbClr val="000000"/>
                          </a:solidFill>
                          <a:effectLst/>
                          <a:latin typeface="Arial" panose="020B0604020202020204" pitchFamily="34" charset="0"/>
                          <a:cs typeface="Arial" panose="020B0604020202020204" pitchFamily="34" charset="0"/>
                        </a:rPr>
                        <a:t>7</a:t>
                      </a:r>
                    </a:p>
                  </a:txBody>
                  <a:tcPr marL="121610" marR="121610" marT="60805" marB="60805">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ase"/>
                      <a:r>
                        <a:rPr lang="en-US" sz="1400" b="0" i="0">
                          <a:solidFill>
                            <a:srgbClr val="000000"/>
                          </a:solidFill>
                          <a:effectLst/>
                          <a:latin typeface="Arial" panose="020B0604020202020204" pitchFamily="34" charset="0"/>
                          <a:cs typeface="Arial" panose="020B0604020202020204" pitchFamily="34" charset="0"/>
                        </a:rPr>
                        <a:t>Re-connect the main protective bonding conductors so that insulation resistance tests can be carried out.</a:t>
                      </a:r>
                    </a:p>
                  </a:txBody>
                  <a:tcPr marL="121610" marR="121610" marT="60805" marB="60805">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ase"/>
                      <a:r>
                        <a:rPr lang="en-US" sz="1400" b="0" i="0">
                          <a:solidFill>
                            <a:srgbClr val="000000"/>
                          </a:solidFill>
                          <a:effectLst/>
                          <a:latin typeface="Arial" panose="020B0604020202020204" pitchFamily="34" charset="0"/>
                          <a:cs typeface="Arial" panose="020B0604020202020204" pitchFamily="34" charset="0"/>
                        </a:rPr>
                        <a:t>Nothing unusual is noted.</a:t>
                      </a:r>
                    </a:p>
                    <a:p>
                      <a:pPr algn="l" rtl="0" fontAlgn="base"/>
                      <a:endParaRPr lang="en-US" sz="1400" b="0" i="0">
                        <a:solidFill>
                          <a:srgbClr val="000000"/>
                        </a:solidFill>
                        <a:effectLst/>
                        <a:latin typeface="Arial" panose="020B0604020202020204" pitchFamily="34" charset="0"/>
                        <a:cs typeface="Arial" panose="020B0604020202020204" pitchFamily="34" charset="0"/>
                      </a:endParaRPr>
                    </a:p>
                    <a:p>
                      <a:pPr algn="l" rtl="0" fontAlgn="base"/>
                      <a:endParaRPr lang="en-US" sz="1400" b="0" i="0">
                        <a:solidFill>
                          <a:srgbClr val="000000"/>
                        </a:solidFill>
                        <a:effectLst/>
                        <a:latin typeface="Arial" panose="020B0604020202020204" pitchFamily="34" charset="0"/>
                        <a:cs typeface="Arial" panose="020B0604020202020204" pitchFamily="34" charset="0"/>
                      </a:endParaRPr>
                    </a:p>
                  </a:txBody>
                  <a:tcPr marL="121610" marR="121610" marT="60805" marB="60805">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ase"/>
                      <a:r>
                        <a:rPr lang="en-US" sz="1400" b="0" i="0">
                          <a:solidFill>
                            <a:srgbClr val="000000"/>
                          </a:solidFill>
                          <a:effectLst/>
                          <a:latin typeface="Arial" panose="020B0604020202020204" pitchFamily="34" charset="0"/>
                          <a:cs typeface="Arial" panose="020B0604020202020204" pitchFamily="34" charset="0"/>
                        </a:rPr>
                        <a:t>Evidence of current flow when the main protective bonding conductors is connected.</a:t>
                      </a:r>
                    </a:p>
                  </a:txBody>
                  <a:tcPr marL="121610" marR="121610" marT="60805" marB="60805">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21042684"/>
                  </a:ext>
                </a:extLst>
              </a:tr>
              <a:tr h="445902">
                <a:tc>
                  <a:txBody>
                    <a:bodyPr/>
                    <a:lstStyle/>
                    <a:p>
                      <a:pPr algn="ctr" rtl="0" fontAlgn="base"/>
                      <a:r>
                        <a:rPr lang="en-US" sz="2100" b="0" i="0">
                          <a:solidFill>
                            <a:srgbClr val="000000"/>
                          </a:solidFill>
                          <a:effectLst/>
                          <a:latin typeface="Arial" panose="020B0604020202020204" pitchFamily="34" charset="0"/>
                          <a:cs typeface="Arial" panose="020B0604020202020204" pitchFamily="34" charset="0"/>
                        </a:rPr>
                        <a:t>8</a:t>
                      </a:r>
                    </a:p>
                  </a:txBody>
                  <a:tcPr marL="121610" marR="121610" marT="60805" marB="60805">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ase"/>
                      <a:r>
                        <a:rPr lang="en-US" sz="1400" b="0" i="0">
                          <a:solidFill>
                            <a:srgbClr val="000000"/>
                          </a:solidFill>
                          <a:effectLst/>
                          <a:latin typeface="Arial" panose="020B0604020202020204" pitchFamily="34" charset="0"/>
                          <a:cs typeface="Arial" panose="020B0604020202020204" pitchFamily="34" charset="0"/>
                        </a:rPr>
                        <a:t>In TN systems, during the course of inspection and testing, check the external EFLI.</a:t>
                      </a:r>
                    </a:p>
                  </a:txBody>
                  <a:tcPr marL="121610" marR="121610" marT="60805" marB="60805">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ase"/>
                      <a:r>
                        <a:rPr lang="en-US" sz="1400" b="0" i="0">
                          <a:solidFill>
                            <a:srgbClr val="000000"/>
                          </a:solidFill>
                          <a:effectLst/>
                          <a:latin typeface="Arial" panose="020B0604020202020204" pitchFamily="34" charset="0"/>
                          <a:cs typeface="Arial" panose="020B0604020202020204" pitchFamily="34" charset="0"/>
                        </a:rPr>
                        <a:t>External EFLI measurement appears to be acceptable.</a:t>
                      </a:r>
                    </a:p>
                    <a:p>
                      <a:pPr algn="l" rtl="0" fontAlgn="base"/>
                      <a:r>
                        <a:rPr lang="en-US" sz="1400" b="0" i="0">
                          <a:solidFill>
                            <a:srgbClr val="000000"/>
                          </a:solidFill>
                          <a:effectLst/>
                          <a:latin typeface="Arial" panose="020B0604020202020204" pitchFamily="34" charset="0"/>
                          <a:cs typeface="Arial" panose="020B0604020202020204" pitchFamily="34" charset="0"/>
                        </a:rPr>
                        <a:t>The following is a rule of thumb, but occasionally slightly higher readings may be experienced:</a:t>
                      </a:r>
                    </a:p>
                    <a:p>
                      <a:pPr algn="l" rtl="0" fontAlgn="base"/>
                      <a:r>
                        <a:rPr lang="en-US" sz="1400" b="0" i="0">
                          <a:solidFill>
                            <a:srgbClr val="000000"/>
                          </a:solidFill>
                          <a:effectLst/>
                          <a:latin typeface="Arial" panose="020B0604020202020204" pitchFamily="34" charset="0"/>
                          <a:cs typeface="Arial" panose="020B0604020202020204" pitchFamily="34" charset="0"/>
                        </a:rPr>
                        <a:t>• in TN-C-S systems,</a:t>
                      </a:r>
                    </a:p>
                    <a:p>
                      <a:pPr algn="l" rtl="0" fontAlgn="base"/>
                      <a:r>
                        <a:rPr lang="en-US" sz="1400" b="0" i="0">
                          <a:solidFill>
                            <a:srgbClr val="000000"/>
                          </a:solidFill>
                          <a:effectLst/>
                          <a:latin typeface="Arial" panose="020B0604020202020204" pitchFamily="34" charset="0"/>
                          <a:cs typeface="Arial" panose="020B0604020202020204" pitchFamily="34" charset="0"/>
                        </a:rPr>
                        <a:t>Ze ≤ 0.35 </a:t>
                      </a:r>
                      <a:r>
                        <a:rPr lang="el-GR" sz="1400" b="0" i="0">
                          <a:solidFill>
                            <a:srgbClr val="000000"/>
                          </a:solidFill>
                          <a:effectLst/>
                          <a:latin typeface="Arial" panose="020B0604020202020204" pitchFamily="34" charset="0"/>
                          <a:cs typeface="Arial" panose="020B0604020202020204" pitchFamily="34" charset="0"/>
                        </a:rPr>
                        <a:t>Ω</a:t>
                      </a:r>
                    </a:p>
                    <a:p>
                      <a:pPr algn="l" rtl="0" fontAlgn="base"/>
                      <a:r>
                        <a:rPr lang="el-GR" sz="1400" b="0" i="0">
                          <a:solidFill>
                            <a:srgbClr val="000000"/>
                          </a:solidFill>
                          <a:effectLst/>
                          <a:latin typeface="Arial" panose="020B0604020202020204" pitchFamily="34" charset="0"/>
                          <a:cs typeface="Arial" panose="020B0604020202020204" pitchFamily="34" charset="0"/>
                        </a:rPr>
                        <a:t>• </a:t>
                      </a:r>
                      <a:r>
                        <a:rPr lang="en-US" sz="1400" b="0" i="0">
                          <a:solidFill>
                            <a:srgbClr val="000000"/>
                          </a:solidFill>
                          <a:effectLst/>
                          <a:latin typeface="Arial" panose="020B0604020202020204" pitchFamily="34" charset="0"/>
                          <a:cs typeface="Arial" panose="020B0604020202020204" pitchFamily="34" charset="0"/>
                        </a:rPr>
                        <a:t>in TN-S systems,</a:t>
                      </a:r>
                    </a:p>
                    <a:p>
                      <a:pPr algn="l" rtl="0" fontAlgn="base"/>
                      <a:r>
                        <a:rPr lang="en-US" sz="1400" b="0" i="0">
                          <a:solidFill>
                            <a:srgbClr val="000000"/>
                          </a:solidFill>
                          <a:effectLst/>
                          <a:latin typeface="Arial" panose="020B0604020202020204" pitchFamily="34" charset="0"/>
                          <a:cs typeface="Arial" panose="020B0604020202020204" pitchFamily="34" charset="0"/>
                        </a:rPr>
                        <a:t>Ze ≤ 0.80 </a:t>
                      </a:r>
                      <a:r>
                        <a:rPr lang="el-GR" sz="1400" b="0" i="0">
                          <a:solidFill>
                            <a:srgbClr val="000000"/>
                          </a:solidFill>
                          <a:effectLst/>
                          <a:latin typeface="Arial" panose="020B0604020202020204" pitchFamily="34" charset="0"/>
                          <a:cs typeface="Arial" panose="020B0604020202020204" pitchFamily="34" charset="0"/>
                        </a:rPr>
                        <a:t>Ω</a:t>
                      </a:r>
                    </a:p>
                    <a:p>
                      <a:pPr algn="l" rtl="0" fontAlgn="base"/>
                      <a:r>
                        <a:rPr lang="en-US" sz="1400" b="0" i="0">
                          <a:solidFill>
                            <a:srgbClr val="000000"/>
                          </a:solidFill>
                          <a:effectLst/>
                          <a:latin typeface="Arial" panose="020B0604020202020204" pitchFamily="34" charset="0"/>
                          <a:cs typeface="Arial" panose="020B0604020202020204" pitchFamily="34" charset="0"/>
                        </a:rPr>
                        <a:t>A check against previous readings, where available, would provide more accurate information.</a:t>
                      </a:r>
                    </a:p>
                  </a:txBody>
                  <a:tcPr marL="121610" marR="121610" marT="60805" marB="60805">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ase"/>
                      <a:r>
                        <a:rPr lang="en-US" sz="1400" b="0" i="0" dirty="0">
                          <a:solidFill>
                            <a:srgbClr val="000000"/>
                          </a:solidFill>
                          <a:effectLst/>
                          <a:latin typeface="Arial" panose="020B0604020202020204" pitchFamily="34" charset="0"/>
                          <a:cs typeface="Arial" panose="020B0604020202020204" pitchFamily="34" charset="0"/>
                        </a:rPr>
                        <a:t>External EFLI is high.</a:t>
                      </a:r>
                    </a:p>
                    <a:p>
                      <a:pPr algn="l" rtl="0" fontAlgn="base"/>
                      <a:endParaRPr lang="en-US" sz="1400" b="0" i="0" dirty="0">
                        <a:solidFill>
                          <a:srgbClr val="000000"/>
                        </a:solidFill>
                        <a:effectLst/>
                        <a:latin typeface="Arial" panose="020B0604020202020204" pitchFamily="34" charset="0"/>
                        <a:cs typeface="Arial" panose="020B0604020202020204" pitchFamily="34" charset="0"/>
                      </a:endParaRPr>
                    </a:p>
                  </a:txBody>
                  <a:tcPr marL="121610" marR="121610" marT="60805" marB="60805">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8928149"/>
                  </a:ext>
                </a:extLst>
              </a:tr>
            </a:tbl>
          </a:graphicData>
        </a:graphic>
      </p:graphicFrame>
    </p:spTree>
    <p:extLst>
      <p:ext uri="{BB962C8B-B14F-4D97-AF65-F5344CB8AC3E}">
        <p14:creationId xmlns:p14="http://schemas.microsoft.com/office/powerpoint/2010/main" val="6910756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3EA40-4EAE-272A-D5C5-CE8DE51110B3}"/>
              </a:ext>
            </a:extLst>
          </p:cNvPr>
          <p:cNvSpPr>
            <a:spLocks noGrp="1"/>
          </p:cNvSpPr>
          <p:nvPr>
            <p:ph type="title"/>
          </p:nvPr>
        </p:nvSpPr>
        <p:spPr>
          <a:xfrm>
            <a:off x="251999" y="682223"/>
            <a:ext cx="11874191" cy="1200329"/>
          </a:xfrm>
        </p:spPr>
        <p:txBody>
          <a:bodyPr/>
          <a:lstStyle/>
          <a:p>
            <a:r>
              <a:rPr lang="en-US" b="1"/>
              <a:t>What should you do if diverted neutral is suspected?</a:t>
            </a:r>
          </a:p>
        </p:txBody>
      </p:sp>
      <p:sp>
        <p:nvSpPr>
          <p:cNvPr id="4" name="Content Placeholder 3">
            <a:extLst>
              <a:ext uri="{FF2B5EF4-FFF2-40B4-BE49-F238E27FC236}">
                <a16:creationId xmlns:a16="http://schemas.microsoft.com/office/drawing/2014/main" id="{8AF3A0ED-7251-D607-41B4-7FE5F0F138DB}"/>
              </a:ext>
            </a:extLst>
          </p:cNvPr>
          <p:cNvSpPr>
            <a:spLocks noGrp="1"/>
          </p:cNvSpPr>
          <p:nvPr>
            <p:ph sz="quarter" idx="10"/>
          </p:nvPr>
        </p:nvSpPr>
        <p:spPr>
          <a:xfrm>
            <a:off x="360000" y="1800000"/>
            <a:ext cx="7564800" cy="4140000"/>
          </a:xfrm>
        </p:spPr>
        <p:txBody>
          <a:bodyPr/>
          <a:lstStyle/>
          <a:p>
            <a:r>
              <a:rPr lang="en-US" b="1" dirty="0">
                <a:ea typeface="ＭＳ Ｐゴシック"/>
              </a:rPr>
              <a:t>Immediate action</a:t>
            </a:r>
          </a:p>
          <a:p>
            <a:pPr marL="342900" indent="-342900">
              <a:buFont typeface="Arial" panose="020B0604020202020204" pitchFamily="34" charset="0"/>
              <a:buChar char="•"/>
            </a:pPr>
            <a:r>
              <a:rPr lang="en-US" b="1" dirty="0">
                <a:ea typeface="ＭＳ Ｐゴシック"/>
              </a:rPr>
              <a:t>Do not touch</a:t>
            </a:r>
            <a:r>
              <a:rPr lang="en-US" dirty="0">
                <a:ea typeface="ＭＳ Ｐゴシック"/>
              </a:rPr>
              <a:t> exposed metal parts. </a:t>
            </a:r>
          </a:p>
          <a:p>
            <a:pPr marL="342900" indent="-342900">
              <a:buFont typeface="Arial" panose="020B0604020202020204" pitchFamily="34" charset="0"/>
              <a:buChar char="•"/>
            </a:pPr>
            <a:r>
              <a:rPr lang="en-US" dirty="0">
                <a:ea typeface="ＭＳ Ｐゴシック"/>
              </a:rPr>
              <a:t>Contact your </a:t>
            </a:r>
            <a:r>
              <a:rPr lang="en-US" b="1" dirty="0">
                <a:ea typeface="ＭＳ Ｐゴシック"/>
              </a:rPr>
              <a:t>distribution network operator (DNO)</a:t>
            </a:r>
            <a:r>
              <a:rPr lang="en-US" dirty="0">
                <a:ea typeface="ＭＳ Ｐゴシック"/>
              </a:rPr>
              <a:t> immediately via the emergency number </a:t>
            </a:r>
            <a:r>
              <a:rPr lang="en-US" b="1" dirty="0">
                <a:ea typeface="ＭＳ Ｐゴシック"/>
              </a:rPr>
              <a:t>105</a:t>
            </a:r>
            <a:r>
              <a:rPr lang="en-US" dirty="0">
                <a:ea typeface="ＭＳ Ｐゴシック"/>
              </a:rPr>
              <a:t>. </a:t>
            </a:r>
          </a:p>
          <a:p>
            <a:pPr marL="342900" indent="-342900">
              <a:buFont typeface="Arial" panose="020B0604020202020204" pitchFamily="34" charset="0"/>
              <a:buChar char="•"/>
            </a:pPr>
            <a:r>
              <a:rPr lang="en-US" dirty="0">
                <a:ea typeface="ＭＳ Ｐゴシック"/>
              </a:rPr>
              <a:t>This line will automatically connect you to your local electricity provider.</a:t>
            </a:r>
          </a:p>
        </p:txBody>
      </p:sp>
      <p:pic>
        <p:nvPicPr>
          <p:cNvPr id="7170" name="Picture 2">
            <a:extLst>
              <a:ext uri="{FF2B5EF4-FFF2-40B4-BE49-F238E27FC236}">
                <a16:creationId xmlns:a16="http://schemas.microsoft.com/office/drawing/2014/main" id="{E15E8ACA-AB2A-FF77-CF0D-16F221C591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08112" y="1882552"/>
            <a:ext cx="2434765" cy="3647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0175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2C644A-242E-ABA1-434F-9E6A4A35F9E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A94B90A-30B6-56D1-21EB-457B88DBC0F3}"/>
              </a:ext>
            </a:extLst>
          </p:cNvPr>
          <p:cNvSpPr>
            <a:spLocks noGrp="1"/>
          </p:cNvSpPr>
          <p:nvPr>
            <p:ph type="title"/>
          </p:nvPr>
        </p:nvSpPr>
        <p:spPr>
          <a:xfrm>
            <a:off x="252000" y="959222"/>
            <a:ext cx="11628452" cy="646331"/>
          </a:xfrm>
        </p:spPr>
        <p:txBody>
          <a:bodyPr/>
          <a:lstStyle/>
          <a:p>
            <a:r>
              <a:rPr lang="en-GB"/>
              <a:t>Summary</a:t>
            </a:r>
          </a:p>
        </p:txBody>
      </p:sp>
      <p:sp>
        <p:nvSpPr>
          <p:cNvPr id="4" name="Content Placeholder 3">
            <a:extLst>
              <a:ext uri="{FF2B5EF4-FFF2-40B4-BE49-F238E27FC236}">
                <a16:creationId xmlns:a16="http://schemas.microsoft.com/office/drawing/2014/main" id="{93E98F04-331F-CCC4-AA81-C88F3473D389}"/>
              </a:ext>
            </a:extLst>
          </p:cNvPr>
          <p:cNvSpPr>
            <a:spLocks noGrp="1"/>
          </p:cNvSpPr>
          <p:nvPr>
            <p:ph sz="quarter" idx="10"/>
          </p:nvPr>
        </p:nvSpPr>
        <p:spPr>
          <a:xfrm>
            <a:off x="360000" y="1800000"/>
            <a:ext cx="9936276" cy="4140000"/>
          </a:xfrm>
        </p:spPr>
        <p:txBody>
          <a:bodyPr/>
          <a:lstStyle/>
          <a:p>
            <a:pPr algn="l"/>
            <a:r>
              <a:rPr lang="en-GB" b="0" i="0" dirty="0">
                <a:effectLst/>
                <a:cs typeface="Arial"/>
              </a:rPr>
              <a:t>You should now be able to:</a:t>
            </a:r>
            <a:endParaRPr lang="en-GB" b="1" dirty="0">
              <a:cs typeface="Arial"/>
            </a:endParaRPr>
          </a:p>
          <a:p>
            <a:pPr marL="252000" indent="-252000" algn="l">
              <a:spcAft>
                <a:spcPts val="2400"/>
              </a:spcAft>
              <a:buFont typeface="Arial" panose="020B0604020202020204" pitchFamily="34" charset="0"/>
              <a:buChar char="•"/>
            </a:pPr>
            <a:r>
              <a:rPr lang="en-GB" b="1" dirty="0">
                <a:cs typeface="Arial"/>
              </a:rPr>
              <a:t>Identify</a:t>
            </a:r>
            <a:r>
              <a:rPr lang="en-GB" dirty="0">
                <a:cs typeface="Arial"/>
              </a:rPr>
              <a:t> and compare earthing systems</a:t>
            </a:r>
          </a:p>
          <a:p>
            <a:pPr marL="252000" indent="-252000" algn="l">
              <a:spcAft>
                <a:spcPts val="2400"/>
              </a:spcAft>
              <a:buFont typeface="Arial" panose="020B0604020202020204" pitchFamily="34" charset="0"/>
              <a:buChar char="•"/>
            </a:pPr>
            <a:r>
              <a:rPr lang="en-GB" b="1" dirty="0">
                <a:cs typeface="Arial"/>
              </a:rPr>
              <a:t>Understand</a:t>
            </a:r>
            <a:r>
              <a:rPr lang="en-GB" dirty="0">
                <a:cs typeface="Arial"/>
              </a:rPr>
              <a:t> risks from diverted currents and PEN failures</a:t>
            </a:r>
          </a:p>
          <a:p>
            <a:pPr marL="252000" indent="-252000" algn="l">
              <a:spcAft>
                <a:spcPts val="2400"/>
              </a:spcAft>
              <a:buFont typeface="Arial" panose="020B0604020202020204" pitchFamily="34" charset="0"/>
              <a:buChar char="•"/>
            </a:pPr>
            <a:r>
              <a:rPr lang="en-GB" b="1" dirty="0">
                <a:cs typeface="Arial"/>
              </a:rPr>
              <a:t>Determine</a:t>
            </a:r>
            <a:r>
              <a:rPr lang="en-GB" dirty="0">
                <a:cs typeface="Arial"/>
              </a:rPr>
              <a:t> maximum demand using diversity</a:t>
            </a:r>
          </a:p>
          <a:p>
            <a:pPr marL="252000" indent="-252000" algn="l">
              <a:spcAft>
                <a:spcPts val="2400"/>
              </a:spcAft>
              <a:buFont typeface="Arial" panose="020B0604020202020204" pitchFamily="34" charset="0"/>
              <a:buChar char="•"/>
            </a:pPr>
            <a:r>
              <a:rPr lang="en-GB" b="1" dirty="0">
                <a:cs typeface="Arial"/>
              </a:rPr>
              <a:t>Consider</a:t>
            </a:r>
            <a:r>
              <a:rPr lang="en-GB" dirty="0">
                <a:cs typeface="Arial"/>
              </a:rPr>
              <a:t> environmental and maintenance factors in design</a:t>
            </a:r>
          </a:p>
          <a:p>
            <a:pPr marL="252000" indent="-252000" algn="l">
              <a:spcAft>
                <a:spcPts val="2400"/>
              </a:spcAft>
              <a:buFont typeface="Arial" panose="020B0604020202020204" pitchFamily="34" charset="0"/>
              <a:buChar char="•"/>
            </a:pPr>
            <a:r>
              <a:rPr lang="en-GB" b="1" dirty="0">
                <a:cs typeface="Arial"/>
              </a:rPr>
              <a:t>Define</a:t>
            </a:r>
            <a:r>
              <a:rPr lang="en-GB" dirty="0">
                <a:cs typeface="Arial"/>
              </a:rPr>
              <a:t> essential terms in renewable energy installations</a:t>
            </a:r>
            <a:endParaRPr lang="en-GB" sz="2200" dirty="0"/>
          </a:p>
        </p:txBody>
      </p:sp>
    </p:spTree>
    <p:extLst>
      <p:ext uri="{BB962C8B-B14F-4D97-AF65-F5344CB8AC3E}">
        <p14:creationId xmlns:p14="http://schemas.microsoft.com/office/powerpoint/2010/main" val="301421994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00DF00-DDB1-9E17-D96C-C839324D3C8E}"/>
              </a:ext>
            </a:extLst>
          </p:cNvPr>
          <p:cNvSpPr txBox="1"/>
          <p:nvPr/>
        </p:nvSpPr>
        <p:spPr>
          <a:xfrm>
            <a:off x="3354512" y="1754925"/>
            <a:ext cx="5040000" cy="923330"/>
          </a:xfrm>
          <a:prstGeom prst="rect">
            <a:avLst/>
          </a:prstGeom>
          <a:noFill/>
        </p:spPr>
        <p:txBody>
          <a:bodyPr wrap="none" rtlCol="0">
            <a:spAutoFit/>
          </a:bodyPr>
          <a:lstStyle/>
          <a:p>
            <a:pPr algn="ctr"/>
            <a:r>
              <a:rPr lang="en-GB" sz="5400" dirty="0">
                <a:solidFill>
                  <a:srgbClr val="FC4421"/>
                </a:solidFill>
              </a:rPr>
              <a:t>Any questions?</a:t>
            </a:r>
          </a:p>
        </p:txBody>
      </p:sp>
      <p:sp>
        <p:nvSpPr>
          <p:cNvPr id="2" name="TextBox 3">
            <a:extLst>
              <a:ext uri="{FF2B5EF4-FFF2-40B4-BE49-F238E27FC236}">
                <a16:creationId xmlns:a16="http://schemas.microsoft.com/office/drawing/2014/main" id="{1A68CE04-042E-78EE-BD78-9A36BE4ED7B1}"/>
              </a:ext>
            </a:extLst>
          </p:cNvPr>
          <p:cNvSpPr txBox="1"/>
          <p:nvPr/>
        </p:nvSpPr>
        <p:spPr>
          <a:xfrm>
            <a:off x="467358" y="3586636"/>
            <a:ext cx="11304908" cy="2031325"/>
          </a:xfrm>
          <a:prstGeom prst="rect">
            <a:avLst/>
          </a:prstGeom>
          <a:noFill/>
        </p:spPr>
        <p:txBody>
          <a:bodyPr wrap="square">
            <a:spAutoFit/>
          </a:bodyPr>
          <a:lstStyle>
            <a:defPPr>
              <a:defRPr lang="en-GB"/>
            </a:defPPr>
            <a:lvl1pPr algn="l" rtl="0" fontAlgn="base">
              <a:spcBef>
                <a:spcPct val="0"/>
              </a:spcBef>
              <a:spcAft>
                <a:spcPct val="0"/>
              </a:spcAft>
              <a:defRPr sz="2000" kern="1200">
                <a:solidFill>
                  <a:schemeClr val="tx1"/>
                </a:solidFill>
                <a:latin typeface="Arial" pitchFamily="-105" charset="0"/>
                <a:ea typeface="ＭＳ Ｐゴシック" pitchFamily="-105" charset="-128"/>
                <a:cs typeface="ＭＳ Ｐゴシック" pitchFamily="-105" charset="-128"/>
              </a:defRPr>
            </a:lvl1pPr>
            <a:lvl2pPr marL="457200" algn="l" rtl="0" fontAlgn="base">
              <a:spcBef>
                <a:spcPct val="0"/>
              </a:spcBef>
              <a:spcAft>
                <a:spcPct val="0"/>
              </a:spcAft>
              <a:defRPr sz="2000" kern="1200">
                <a:solidFill>
                  <a:schemeClr val="tx1"/>
                </a:solidFill>
                <a:latin typeface="Arial" pitchFamily="-105" charset="0"/>
                <a:ea typeface="ＭＳ Ｐゴシック" pitchFamily="-105" charset="-128"/>
                <a:cs typeface="ＭＳ Ｐゴシック" pitchFamily="-105" charset="-128"/>
              </a:defRPr>
            </a:lvl2pPr>
            <a:lvl3pPr marL="914400" algn="l" rtl="0" fontAlgn="base">
              <a:spcBef>
                <a:spcPct val="0"/>
              </a:spcBef>
              <a:spcAft>
                <a:spcPct val="0"/>
              </a:spcAft>
              <a:defRPr sz="2000" kern="1200">
                <a:solidFill>
                  <a:schemeClr val="tx1"/>
                </a:solidFill>
                <a:latin typeface="Arial" pitchFamily="-105" charset="0"/>
                <a:ea typeface="ＭＳ Ｐゴシック" pitchFamily="-105" charset="-128"/>
                <a:cs typeface="ＭＳ Ｐゴシック" pitchFamily="-105" charset="-128"/>
              </a:defRPr>
            </a:lvl3pPr>
            <a:lvl4pPr marL="1371600" algn="l" rtl="0" fontAlgn="base">
              <a:spcBef>
                <a:spcPct val="0"/>
              </a:spcBef>
              <a:spcAft>
                <a:spcPct val="0"/>
              </a:spcAft>
              <a:defRPr sz="2000" kern="1200">
                <a:solidFill>
                  <a:schemeClr val="tx1"/>
                </a:solidFill>
                <a:latin typeface="Arial" pitchFamily="-105" charset="0"/>
                <a:ea typeface="ＭＳ Ｐゴシック" pitchFamily="-105" charset="-128"/>
                <a:cs typeface="ＭＳ Ｐゴシック" pitchFamily="-105" charset="-128"/>
              </a:defRPr>
            </a:lvl4pPr>
            <a:lvl5pPr marL="1828800" algn="l" rtl="0" fontAlgn="base">
              <a:spcBef>
                <a:spcPct val="0"/>
              </a:spcBef>
              <a:spcAft>
                <a:spcPct val="0"/>
              </a:spcAft>
              <a:defRPr sz="2000" kern="1200">
                <a:solidFill>
                  <a:schemeClr val="tx1"/>
                </a:solidFill>
                <a:latin typeface="Arial" pitchFamily="-105" charset="0"/>
                <a:ea typeface="ＭＳ Ｐゴシック" pitchFamily="-105" charset="-128"/>
                <a:cs typeface="ＭＳ Ｐゴシック" pitchFamily="-105" charset="-128"/>
              </a:defRPr>
            </a:lvl5pPr>
            <a:lvl6pPr marL="2286000" algn="l" defTabSz="457200" rtl="0" eaLnBrk="1" latinLnBrk="0" hangingPunct="1">
              <a:defRPr sz="2000" kern="1200">
                <a:solidFill>
                  <a:schemeClr val="tx1"/>
                </a:solidFill>
                <a:latin typeface="Arial" pitchFamily="-105" charset="0"/>
                <a:ea typeface="ＭＳ Ｐゴシック" pitchFamily="-105" charset="-128"/>
                <a:cs typeface="ＭＳ Ｐゴシック" pitchFamily="-105" charset="-128"/>
              </a:defRPr>
            </a:lvl6pPr>
            <a:lvl7pPr marL="2743200" algn="l" defTabSz="457200" rtl="0" eaLnBrk="1" latinLnBrk="0" hangingPunct="1">
              <a:defRPr sz="2000" kern="1200">
                <a:solidFill>
                  <a:schemeClr val="tx1"/>
                </a:solidFill>
                <a:latin typeface="Arial" pitchFamily="-105" charset="0"/>
                <a:ea typeface="ＭＳ Ｐゴシック" pitchFamily="-105" charset="-128"/>
                <a:cs typeface="ＭＳ Ｐゴシック" pitchFamily="-105" charset="-128"/>
              </a:defRPr>
            </a:lvl7pPr>
            <a:lvl8pPr marL="3200400" algn="l" defTabSz="457200" rtl="0" eaLnBrk="1" latinLnBrk="0" hangingPunct="1">
              <a:defRPr sz="2000" kern="1200">
                <a:solidFill>
                  <a:schemeClr val="tx1"/>
                </a:solidFill>
                <a:latin typeface="Arial" pitchFamily="-105" charset="0"/>
                <a:ea typeface="ＭＳ Ｐゴシック" pitchFamily="-105" charset="-128"/>
                <a:cs typeface="ＭＳ Ｐゴシック" pitchFamily="-105" charset="-128"/>
              </a:defRPr>
            </a:lvl8pPr>
            <a:lvl9pPr marL="3657600" algn="l" defTabSz="457200" rtl="0" eaLnBrk="1" latinLnBrk="0" hangingPunct="1">
              <a:defRPr sz="2000" kern="1200">
                <a:solidFill>
                  <a:schemeClr val="tx1"/>
                </a:solidFill>
                <a:latin typeface="Arial" pitchFamily="-105" charset="0"/>
                <a:ea typeface="ＭＳ Ｐゴシック" pitchFamily="-105" charset="-128"/>
                <a:cs typeface="ＭＳ Ｐゴシック" pitchFamily="-105" charset="-128"/>
              </a:defRPr>
            </a:lvl9pPr>
          </a:lstStyle>
          <a:p>
            <a:pPr algn="l" fontAlgn="base">
              <a:buNone/>
            </a:pPr>
            <a:r>
              <a:rPr lang="en-GB" sz="1800" b="0" i="0" dirty="0">
                <a:solidFill>
                  <a:srgbClr val="000000"/>
                </a:solidFill>
                <a:effectLst/>
                <a:latin typeface="inherit"/>
              </a:rPr>
              <a:t>Copyright in this document belongs to and is used under licence from the Department for Education, © 2025.</a:t>
            </a:r>
            <a:endParaRPr lang="en-GB" sz="1800" b="0" i="0" dirty="0">
              <a:solidFill>
                <a:srgbClr val="242424"/>
              </a:solidFill>
              <a:effectLst/>
              <a:latin typeface="Aptos" panose="020B0004020202020204" pitchFamily="34" charset="0"/>
            </a:endParaRPr>
          </a:p>
          <a:p>
            <a:pPr algn="l" fontAlgn="base">
              <a:buNone/>
            </a:pPr>
            <a:r>
              <a:rPr lang="en-GB" sz="1800" b="0" i="0" dirty="0">
                <a:solidFill>
                  <a:srgbClr val="000000"/>
                </a:solidFill>
                <a:effectLst/>
                <a:latin typeface="inherit"/>
              </a:rPr>
              <a:t> </a:t>
            </a:r>
            <a:endParaRPr lang="en-GB" sz="1800" b="0" i="0" dirty="0">
              <a:solidFill>
                <a:srgbClr val="242424"/>
              </a:solidFill>
              <a:effectLst/>
              <a:latin typeface="Aptos" panose="020B0004020202020204" pitchFamily="34" charset="0"/>
            </a:endParaRPr>
          </a:p>
          <a:p>
            <a:pPr algn="l" fontAlgn="base">
              <a:buNone/>
            </a:pPr>
            <a:r>
              <a:rPr lang="en-GB" sz="1800" b="0" i="0" dirty="0">
                <a:solidFill>
                  <a:srgbClr val="000000"/>
                </a:solidFill>
                <a:effectLst/>
                <a:latin typeface="inherit"/>
              </a:rPr>
              <a:t>‘T-LEVELS’ and ‘T Level’ are registered trademarks of the Department for Education.</a:t>
            </a:r>
            <a:endParaRPr lang="en-GB" sz="1800" b="0" i="0" dirty="0">
              <a:solidFill>
                <a:srgbClr val="242424"/>
              </a:solidFill>
              <a:effectLst/>
              <a:latin typeface="Aptos" panose="020B0004020202020204" pitchFamily="34" charset="0"/>
            </a:endParaRPr>
          </a:p>
          <a:p>
            <a:pPr algn="l" fontAlgn="base">
              <a:buNone/>
            </a:pPr>
            <a:r>
              <a:rPr lang="en-GB" sz="1800" b="0" i="0" dirty="0">
                <a:solidFill>
                  <a:srgbClr val="000000"/>
                </a:solidFill>
                <a:effectLst/>
                <a:latin typeface="inherit"/>
              </a:rPr>
              <a:t> </a:t>
            </a:r>
            <a:endParaRPr lang="en-GB" sz="1800" b="0" i="0" dirty="0">
              <a:solidFill>
                <a:srgbClr val="242424"/>
              </a:solidFill>
              <a:effectLst/>
              <a:latin typeface="Aptos" panose="020B0004020202020204" pitchFamily="34" charset="0"/>
            </a:endParaRPr>
          </a:p>
          <a:p>
            <a:pPr algn="l" fontAlgn="base">
              <a:buNone/>
            </a:pPr>
            <a:r>
              <a:rPr lang="en-GB" sz="1800" b="0" i="0" dirty="0">
                <a:solidFill>
                  <a:srgbClr val="000000"/>
                </a:solidFill>
                <a:effectLst/>
                <a:latin typeface="inherit"/>
              </a:rPr>
              <a:t>WJEC is authorised by the Department for Education to develop and deliver this T Level Technical Qualification.</a:t>
            </a:r>
          </a:p>
          <a:p>
            <a:pPr algn="l" fontAlgn="base">
              <a:buNone/>
            </a:pPr>
            <a:endParaRPr lang="en-GB" sz="1800" dirty="0">
              <a:solidFill>
                <a:srgbClr val="000000"/>
              </a:solidFill>
              <a:latin typeface="inherit"/>
            </a:endParaRPr>
          </a:p>
          <a:p>
            <a:r>
              <a:rPr lang="en-US" altLang="en-US" sz="1800" dirty="0">
                <a:solidFill>
                  <a:srgbClr val="000000"/>
                </a:solidFill>
                <a:latin typeface="inherit"/>
              </a:rPr>
              <a:t>WJEC operates in England under the name </a:t>
            </a:r>
            <a:r>
              <a:rPr lang="en-US" altLang="en-US" sz="1800" dirty="0" err="1">
                <a:solidFill>
                  <a:srgbClr val="000000"/>
                </a:solidFill>
                <a:latin typeface="inherit"/>
              </a:rPr>
              <a:t>Eduqas</a:t>
            </a:r>
            <a:r>
              <a:rPr lang="en-US" altLang="en-US" sz="1800" dirty="0">
                <a:solidFill>
                  <a:srgbClr val="000000"/>
                </a:solidFill>
                <a:latin typeface="inherit"/>
              </a:rPr>
              <a:t> which is a registered trademark of WJEC.</a:t>
            </a:r>
          </a:p>
        </p:txBody>
      </p:sp>
    </p:spTree>
    <p:extLst>
      <p:ext uri="{BB962C8B-B14F-4D97-AF65-F5344CB8AC3E}">
        <p14:creationId xmlns:p14="http://schemas.microsoft.com/office/powerpoint/2010/main" val="24024890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3EA40-4EAE-272A-D5C5-CE8DE51110B3}"/>
              </a:ext>
            </a:extLst>
          </p:cNvPr>
          <p:cNvSpPr>
            <a:spLocks noGrp="1"/>
          </p:cNvSpPr>
          <p:nvPr>
            <p:ph type="title"/>
          </p:nvPr>
        </p:nvSpPr>
        <p:spPr>
          <a:xfrm>
            <a:off x="252000" y="959222"/>
            <a:ext cx="11628452" cy="646331"/>
          </a:xfrm>
        </p:spPr>
        <p:txBody>
          <a:bodyPr/>
          <a:lstStyle/>
          <a:p>
            <a:r>
              <a:rPr lang="en-GB"/>
              <a:t>Earthing system letter codes</a:t>
            </a:r>
          </a:p>
        </p:txBody>
      </p:sp>
      <p:sp>
        <p:nvSpPr>
          <p:cNvPr id="4" name="Content Placeholder 3">
            <a:extLst>
              <a:ext uri="{FF2B5EF4-FFF2-40B4-BE49-F238E27FC236}">
                <a16:creationId xmlns:a16="http://schemas.microsoft.com/office/drawing/2014/main" id="{8AF3A0ED-7251-D607-41B4-7FE5F0F138DB}"/>
              </a:ext>
            </a:extLst>
          </p:cNvPr>
          <p:cNvSpPr>
            <a:spLocks noGrp="1"/>
          </p:cNvSpPr>
          <p:nvPr>
            <p:ph sz="quarter" idx="10"/>
          </p:nvPr>
        </p:nvSpPr>
        <p:spPr>
          <a:xfrm>
            <a:off x="359999" y="1800000"/>
            <a:ext cx="11250109" cy="4140000"/>
          </a:xfrm>
        </p:spPr>
        <p:txBody>
          <a:bodyPr/>
          <a:lstStyle/>
          <a:p>
            <a:r>
              <a:rPr lang="en-US" dirty="0"/>
              <a:t>Letter meanings in earthing system codes:</a:t>
            </a:r>
          </a:p>
          <a:p>
            <a:pPr marL="342900" indent="-342900">
              <a:buFont typeface="Arial" panose="020B0604020202020204" pitchFamily="34" charset="0"/>
              <a:buChar char="•"/>
            </a:pPr>
            <a:r>
              <a:rPr lang="en-US" b="1" dirty="0"/>
              <a:t>T</a:t>
            </a:r>
            <a:r>
              <a:rPr lang="en-US" dirty="0"/>
              <a:t> = earth (from French </a:t>
            </a:r>
            <a:r>
              <a:rPr lang="en-US" i="1" dirty="0"/>
              <a:t>terre</a:t>
            </a:r>
            <a:r>
              <a:rPr lang="en-US" dirty="0"/>
              <a:t>)</a:t>
            </a:r>
          </a:p>
          <a:p>
            <a:pPr marL="342900" indent="-342900">
              <a:buFont typeface="Arial" panose="020B0604020202020204" pitchFamily="34" charset="0"/>
              <a:buChar char="•"/>
            </a:pPr>
            <a:r>
              <a:rPr lang="en-US" b="1" dirty="0"/>
              <a:t>N</a:t>
            </a:r>
            <a:r>
              <a:rPr lang="en-US" dirty="0"/>
              <a:t> = neutral</a:t>
            </a:r>
          </a:p>
          <a:p>
            <a:pPr marL="342900" indent="-342900">
              <a:buFont typeface="Arial" panose="020B0604020202020204" pitchFamily="34" charset="0"/>
              <a:buChar char="•"/>
            </a:pPr>
            <a:r>
              <a:rPr lang="en-US" b="1" dirty="0"/>
              <a:t>S</a:t>
            </a:r>
            <a:r>
              <a:rPr lang="en-US" dirty="0"/>
              <a:t> = separate neutral and protective conductor</a:t>
            </a:r>
          </a:p>
          <a:p>
            <a:pPr marL="342900" indent="-342900">
              <a:buFont typeface="Arial" panose="020B0604020202020204" pitchFamily="34" charset="0"/>
              <a:buChar char="•"/>
            </a:pPr>
            <a:r>
              <a:rPr lang="en-US" b="1" dirty="0"/>
              <a:t>C</a:t>
            </a:r>
            <a:r>
              <a:rPr lang="en-US" dirty="0"/>
              <a:t> = combined neutral and protective conductor</a:t>
            </a:r>
          </a:p>
          <a:p>
            <a:pPr marL="342900" indent="-342900">
              <a:buFont typeface="Arial" panose="020B0604020202020204" pitchFamily="34" charset="0"/>
              <a:buChar char="•"/>
            </a:pPr>
            <a:r>
              <a:rPr lang="en-US" b="1" dirty="0"/>
              <a:t>I</a:t>
            </a:r>
            <a:r>
              <a:rPr lang="en-US" dirty="0"/>
              <a:t> = isolated or impedance-earthed system.</a:t>
            </a:r>
          </a:p>
          <a:p>
            <a:endParaRPr lang="en-US" dirty="0"/>
          </a:p>
        </p:txBody>
      </p:sp>
    </p:spTree>
    <p:extLst>
      <p:ext uri="{BB962C8B-B14F-4D97-AF65-F5344CB8AC3E}">
        <p14:creationId xmlns:p14="http://schemas.microsoft.com/office/powerpoint/2010/main" val="16548411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3EA40-4EAE-272A-D5C5-CE8DE51110B3}"/>
              </a:ext>
            </a:extLst>
          </p:cNvPr>
          <p:cNvSpPr>
            <a:spLocks noGrp="1"/>
          </p:cNvSpPr>
          <p:nvPr>
            <p:ph type="title"/>
          </p:nvPr>
        </p:nvSpPr>
        <p:spPr>
          <a:xfrm>
            <a:off x="252000" y="959222"/>
            <a:ext cx="11628452" cy="646331"/>
          </a:xfrm>
        </p:spPr>
        <p:txBody>
          <a:bodyPr/>
          <a:lstStyle/>
          <a:p>
            <a:r>
              <a:rPr lang="en-GB"/>
              <a:t>Identifying the earthing system</a:t>
            </a:r>
          </a:p>
        </p:txBody>
      </p:sp>
      <p:sp>
        <p:nvSpPr>
          <p:cNvPr id="4" name="Content Placeholder 3">
            <a:extLst>
              <a:ext uri="{FF2B5EF4-FFF2-40B4-BE49-F238E27FC236}">
                <a16:creationId xmlns:a16="http://schemas.microsoft.com/office/drawing/2014/main" id="{8AF3A0ED-7251-D607-41B4-7FE5F0F138DB}"/>
              </a:ext>
            </a:extLst>
          </p:cNvPr>
          <p:cNvSpPr>
            <a:spLocks noGrp="1"/>
          </p:cNvSpPr>
          <p:nvPr>
            <p:ph sz="quarter" idx="10"/>
          </p:nvPr>
        </p:nvSpPr>
        <p:spPr>
          <a:xfrm>
            <a:off x="359999" y="1800000"/>
            <a:ext cx="11250109" cy="4140000"/>
          </a:xfrm>
        </p:spPr>
        <p:txBody>
          <a:bodyPr/>
          <a:lstStyle/>
          <a:p>
            <a:r>
              <a:rPr lang="en-US"/>
              <a:t>When designing an electrical installation, one of the first steps is identifying the type of earthing system. The electricity distributor will provide details of the supply system. For low-voltage supplies, the system will usually be:</a:t>
            </a:r>
          </a:p>
          <a:p>
            <a:pPr marL="342900" indent="-342900">
              <a:buFont typeface="Arial" panose="020B0604020202020204" pitchFamily="34" charset="0"/>
              <a:buChar char="•"/>
            </a:pPr>
            <a:r>
              <a:rPr lang="en-US" b="1"/>
              <a:t>TN-S</a:t>
            </a:r>
            <a:endParaRPr lang="en-US"/>
          </a:p>
          <a:p>
            <a:pPr marL="342900" indent="-342900">
              <a:buFont typeface="Arial" panose="020B0604020202020204" pitchFamily="34" charset="0"/>
              <a:buChar char="•"/>
            </a:pPr>
            <a:r>
              <a:rPr lang="en-US" b="1"/>
              <a:t>TN-C-S</a:t>
            </a:r>
            <a:r>
              <a:rPr lang="en-US"/>
              <a:t> (also known as PME)</a:t>
            </a:r>
          </a:p>
          <a:p>
            <a:pPr marL="342900" indent="-342900">
              <a:buFont typeface="Arial" panose="020B0604020202020204" pitchFamily="34" charset="0"/>
              <a:buChar char="•"/>
            </a:pPr>
            <a:r>
              <a:rPr lang="en-US" b="1"/>
              <a:t>TT</a:t>
            </a:r>
            <a:endParaRPr lang="en-US"/>
          </a:p>
          <a:p>
            <a:r>
              <a:rPr lang="en-US"/>
              <a:t>This follows the requirements of the Electricity Safety, Quality and Continuity Regulations 2002.</a:t>
            </a:r>
          </a:p>
          <a:p>
            <a:endParaRPr lang="en-US"/>
          </a:p>
        </p:txBody>
      </p:sp>
    </p:spTree>
    <p:extLst>
      <p:ext uri="{BB962C8B-B14F-4D97-AF65-F5344CB8AC3E}">
        <p14:creationId xmlns:p14="http://schemas.microsoft.com/office/powerpoint/2010/main" val="28287941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3EA40-4EAE-272A-D5C5-CE8DE51110B3}"/>
              </a:ext>
            </a:extLst>
          </p:cNvPr>
          <p:cNvSpPr>
            <a:spLocks noGrp="1"/>
          </p:cNvSpPr>
          <p:nvPr>
            <p:ph type="title"/>
          </p:nvPr>
        </p:nvSpPr>
        <p:spPr>
          <a:xfrm>
            <a:off x="252000" y="959222"/>
            <a:ext cx="11628452" cy="646331"/>
          </a:xfrm>
        </p:spPr>
        <p:txBody>
          <a:bodyPr/>
          <a:lstStyle/>
          <a:p>
            <a:r>
              <a:rPr lang="en-GB"/>
              <a:t>TN-C and IT</a:t>
            </a:r>
          </a:p>
        </p:txBody>
      </p:sp>
      <p:sp>
        <p:nvSpPr>
          <p:cNvPr id="4" name="Content Placeholder 3">
            <a:extLst>
              <a:ext uri="{FF2B5EF4-FFF2-40B4-BE49-F238E27FC236}">
                <a16:creationId xmlns:a16="http://schemas.microsoft.com/office/drawing/2014/main" id="{8AF3A0ED-7251-D607-41B4-7FE5F0F138DB}"/>
              </a:ext>
            </a:extLst>
          </p:cNvPr>
          <p:cNvSpPr>
            <a:spLocks noGrp="1"/>
          </p:cNvSpPr>
          <p:nvPr>
            <p:ph sz="quarter" idx="10"/>
          </p:nvPr>
        </p:nvSpPr>
        <p:spPr>
          <a:xfrm>
            <a:off x="359999" y="1800000"/>
            <a:ext cx="11250109" cy="4140000"/>
          </a:xfrm>
        </p:spPr>
        <p:txBody>
          <a:bodyPr/>
          <a:lstStyle/>
          <a:p>
            <a:pPr marL="342900" indent="-342900">
              <a:buFont typeface="Arial" panose="020B0604020202020204" pitchFamily="34" charset="0"/>
              <a:buChar char="•"/>
            </a:pPr>
            <a:r>
              <a:rPr lang="en-US" b="1"/>
              <a:t>TN-C</a:t>
            </a:r>
            <a:r>
              <a:rPr lang="en-US"/>
              <a:t> systems require a legal exemption under the Regulations and are rarely used.</a:t>
            </a:r>
          </a:p>
          <a:p>
            <a:pPr marL="342900" indent="-342900">
              <a:buFont typeface="Arial" panose="020B0604020202020204" pitchFamily="34" charset="0"/>
              <a:buChar char="•"/>
            </a:pPr>
            <a:r>
              <a:rPr lang="en-US" b="1"/>
              <a:t>IT</a:t>
            </a:r>
            <a:r>
              <a:rPr lang="en-US"/>
              <a:t> systems (with isolated or impedance-earthed supplies) are not permitted for low-voltage public supplies in the UK. An exception to this rule is medical settings, such as hospitals, in specific situations.</a:t>
            </a:r>
          </a:p>
          <a:p>
            <a:r>
              <a:rPr lang="en-US"/>
              <a:t>Therefore, </a:t>
            </a:r>
            <a:r>
              <a:rPr lang="en-US" b="1"/>
              <a:t>TN-C</a:t>
            </a:r>
            <a:r>
              <a:rPr lang="en-US"/>
              <a:t> and </a:t>
            </a:r>
            <a:r>
              <a:rPr lang="en-US" b="1"/>
              <a:t>IT</a:t>
            </a:r>
            <a:r>
              <a:rPr lang="en-US"/>
              <a:t> systems are both very uncommon in UK domestic and commercial installations.</a:t>
            </a:r>
          </a:p>
          <a:p>
            <a:endParaRPr lang="en-US"/>
          </a:p>
        </p:txBody>
      </p:sp>
    </p:spTree>
    <p:extLst>
      <p:ext uri="{BB962C8B-B14F-4D97-AF65-F5344CB8AC3E}">
        <p14:creationId xmlns:p14="http://schemas.microsoft.com/office/powerpoint/2010/main" val="77255287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1_Default Design">
  <a:themeElements>
    <a:clrScheme name="Custom 3">
      <a:dk1>
        <a:srgbClr val="000000"/>
      </a:dk1>
      <a:lt1>
        <a:srgbClr val="FFFFFF"/>
      </a:lt1>
      <a:dk2>
        <a:srgbClr val="000000"/>
      </a:dk2>
      <a:lt2>
        <a:srgbClr val="808080"/>
      </a:lt2>
      <a:accent1>
        <a:srgbClr val="FFFFFF"/>
      </a:accent1>
      <a:accent2>
        <a:srgbClr val="FC4421"/>
      </a:accent2>
      <a:accent3>
        <a:srgbClr val="FFFFFF"/>
      </a:accent3>
      <a:accent4>
        <a:srgbClr val="000000"/>
      </a:accent4>
      <a:accent5>
        <a:srgbClr val="DAEDEF"/>
      </a:accent5>
      <a:accent6>
        <a:srgbClr val="FC4421"/>
      </a:accent6>
      <a:hlink>
        <a:srgbClr val="FC4421"/>
      </a:hlink>
      <a:folHlink>
        <a:srgbClr val="FC4421"/>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6B563CFC-CD60-4224-AB25-9DCADAE5E69D}" vid="{1152999A-4C62-4532-9CB6-CBBF7EC67142}"/>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01e15224-84b2-4570-bdea-a67bb94d0921" xsi:nil="true"/>
    <lcf76f155ced4ddcb4097134ff3c332f xmlns="7c04300a-231c-4281-9146-a98f6f4a7aff">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DD05C0E7E0E414EB79F81A23986EA6A" ma:contentTypeVersion="11" ma:contentTypeDescription="Create a new document." ma:contentTypeScope="" ma:versionID="a35201a8bc688b2d88f5dbb6e1211090">
  <xsd:schema xmlns:xsd="http://www.w3.org/2001/XMLSchema" xmlns:xs="http://www.w3.org/2001/XMLSchema" xmlns:p="http://schemas.microsoft.com/office/2006/metadata/properties" xmlns:ns2="7c04300a-231c-4281-9146-a98f6f4a7aff" xmlns:ns3="01e15224-84b2-4570-bdea-a67bb94d0921" targetNamespace="http://schemas.microsoft.com/office/2006/metadata/properties" ma:root="true" ma:fieldsID="b4e4d11d21b039030c9a48cd9f3673c2" ns2:_="" ns3:_="">
    <xsd:import namespace="7c04300a-231c-4281-9146-a98f6f4a7aff"/>
    <xsd:import namespace="01e15224-84b2-4570-bdea-a67bb94d092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04300a-231c-4281-9146-a98f6f4a7af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fd004107-dac0-45af-83fb-11757b2c8399"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1e15224-84b2-4570-bdea-a67bb94d0921"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b8a52c73-49a1-4329-875b-4831fc8e3540}" ma:internalName="TaxCatchAll" ma:showField="CatchAllData" ma:web="01e15224-84b2-4570-bdea-a67bb94d092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5041F6D-BBDE-4B15-9860-57A05AB8973C}">
  <ds:schemaRefs>
    <ds:schemaRef ds:uri="http://purl.org/dc/elements/1.1/"/>
    <ds:schemaRef ds:uri="http://schemas.microsoft.com/office/infopath/2007/PartnerControls"/>
    <ds:schemaRef ds:uri="http://purl.org/dc/dcmitype/"/>
    <ds:schemaRef ds:uri="7c04300a-231c-4281-9146-a98f6f4a7aff"/>
    <ds:schemaRef ds:uri="http://schemas.microsoft.com/office/2006/documentManagement/types"/>
    <ds:schemaRef ds:uri="http://purl.org/dc/terms/"/>
    <ds:schemaRef ds:uri="http://www.w3.org/XML/1998/namespace"/>
    <ds:schemaRef ds:uri="http://schemas.openxmlformats.org/package/2006/metadata/core-properties"/>
    <ds:schemaRef ds:uri="01e15224-84b2-4570-bdea-a67bb94d0921"/>
    <ds:schemaRef ds:uri="http://schemas.microsoft.com/office/2006/metadata/properties"/>
  </ds:schemaRefs>
</ds:datastoreItem>
</file>

<file path=customXml/itemProps2.xml><?xml version="1.0" encoding="utf-8"?>
<ds:datastoreItem xmlns:ds="http://schemas.openxmlformats.org/officeDocument/2006/customXml" ds:itemID="{F7D282AF-3624-45B9-804D-F764465AEF68}">
  <ds:schemaRefs>
    <ds:schemaRef ds:uri="http://schemas.microsoft.com/sharepoint/v3/contenttype/forms"/>
  </ds:schemaRefs>
</ds:datastoreItem>
</file>

<file path=customXml/itemProps3.xml><?xml version="1.0" encoding="utf-8"?>
<ds:datastoreItem xmlns:ds="http://schemas.openxmlformats.org/officeDocument/2006/customXml" ds:itemID="{5F3C3E80-71B9-4719-B63F-B6A17E69DAF5}"/>
</file>

<file path=docMetadata/LabelInfo.xml><?xml version="1.0" encoding="utf-8"?>
<clbl:labelList xmlns:clbl="http://schemas.microsoft.com/office/2020/mipLabelMetadata">
  <clbl:label id="{cdb5124c-a56e-47e1-8444-7a6f9085be98}" enabled="1" method="Standard" siteId="{0b26221c-c008-47b1-94c7-58a0b89761cc}" removed="0"/>
</clbl:labelList>
</file>

<file path=docProps/app.xml><?xml version="1.0" encoding="utf-8"?>
<Properties xmlns="http://schemas.openxmlformats.org/officeDocument/2006/extended-properties" xmlns:vt="http://schemas.openxmlformats.org/officeDocument/2006/docPropsVTypes">
  <Template>T Levels Powerpoint Template</Template>
  <TotalTime>41</TotalTime>
  <Words>4199</Words>
  <Application>Microsoft Office PowerPoint</Application>
  <PresentationFormat>Custom</PresentationFormat>
  <Paragraphs>358</Paragraphs>
  <Slides>68</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68</vt:i4>
      </vt:variant>
    </vt:vector>
  </HeadingPairs>
  <TitlesOfParts>
    <vt:vector size="74" baseType="lpstr">
      <vt:lpstr>MS PGothic</vt:lpstr>
      <vt:lpstr>Aptos</vt:lpstr>
      <vt:lpstr>Arial</vt:lpstr>
      <vt:lpstr>inherit</vt:lpstr>
      <vt:lpstr>Lucida Grande</vt:lpstr>
      <vt:lpstr>1_Default Design</vt:lpstr>
      <vt:lpstr>PowerPoint Presentation</vt:lpstr>
      <vt:lpstr>Introduction</vt:lpstr>
      <vt:lpstr>Objectives </vt:lpstr>
      <vt:lpstr>Earthing and bonding</vt:lpstr>
      <vt:lpstr>Earthing arrangements</vt:lpstr>
      <vt:lpstr>Types of earthing arrangements</vt:lpstr>
      <vt:lpstr>Earthing system letter codes</vt:lpstr>
      <vt:lpstr>Identifying the earthing system</vt:lpstr>
      <vt:lpstr>TN-C and IT</vt:lpstr>
      <vt:lpstr>TN-S</vt:lpstr>
      <vt:lpstr>PowerPoint Presentation</vt:lpstr>
      <vt:lpstr>PowerPoint Presentation</vt:lpstr>
      <vt:lpstr>TN-C-S (Protective multiple earthing: PME)</vt:lpstr>
      <vt:lpstr>TN-C-S system considerations</vt:lpstr>
      <vt:lpstr>PowerPoint Presentation</vt:lpstr>
      <vt:lpstr>PowerPoint Presentation</vt:lpstr>
      <vt:lpstr>TN-C system (terre-neutral combined)</vt:lpstr>
      <vt:lpstr>TN-C system (terre-neutral combined)</vt:lpstr>
      <vt:lpstr>TT system</vt:lpstr>
      <vt:lpstr>PowerPoint Presentation</vt:lpstr>
      <vt:lpstr>PowerPoint Presentation</vt:lpstr>
      <vt:lpstr>IT system (isolated terra)</vt:lpstr>
      <vt:lpstr>IT system (isolated terra)</vt:lpstr>
      <vt:lpstr>Electrical supply systems</vt:lpstr>
      <vt:lpstr>Electrical supply systems</vt:lpstr>
      <vt:lpstr>Electrical supply systems</vt:lpstr>
      <vt:lpstr>Electrical supply systems: Single phase</vt:lpstr>
      <vt:lpstr>Electrical supply systems: Three phase</vt:lpstr>
      <vt:lpstr>Single- and three-phase supplies</vt:lpstr>
      <vt:lpstr>Four-wire system</vt:lpstr>
      <vt:lpstr>Three-wire system</vt:lpstr>
      <vt:lpstr>Prosumer and Consumer</vt:lpstr>
      <vt:lpstr>Load curtailment and load shedding</vt:lpstr>
      <vt:lpstr>Isolation requirements</vt:lpstr>
      <vt:lpstr>Isolation requirements</vt:lpstr>
      <vt:lpstr>Maximum demand and diversity</vt:lpstr>
      <vt:lpstr>BS 7671 (Chapter 30): Factors to consider</vt:lpstr>
      <vt:lpstr>Determining maximum demand</vt:lpstr>
      <vt:lpstr>What is diversity?</vt:lpstr>
      <vt:lpstr>Diversity factor</vt:lpstr>
      <vt:lpstr>Diversity guidelines </vt:lpstr>
      <vt:lpstr>Design current (Ib)</vt:lpstr>
      <vt:lpstr>Worked example: Design current</vt:lpstr>
      <vt:lpstr>Worked example: Cooker with diversity</vt:lpstr>
      <vt:lpstr>External influences: Why they matter</vt:lpstr>
      <vt:lpstr>Main categories of influence</vt:lpstr>
      <vt:lpstr>Examples of external influences in practice</vt:lpstr>
      <vt:lpstr>Maintainability in electrical design</vt:lpstr>
      <vt:lpstr>Certification and regulation requirements</vt:lpstr>
      <vt:lpstr>Diverted neutral current</vt:lpstr>
      <vt:lpstr>When a diverted neutral occurs</vt:lpstr>
      <vt:lpstr>Why a broken PEN might go unnoticed</vt:lpstr>
      <vt:lpstr>Normal operating conditions</vt:lpstr>
      <vt:lpstr>Normal operating conditions</vt:lpstr>
      <vt:lpstr>Open-circuit PEN conductor in single-phase section</vt:lpstr>
      <vt:lpstr>Open-circuit PEN conductor in single-phase section</vt:lpstr>
      <vt:lpstr>Open-circuit PEN conductor in three-phase section</vt:lpstr>
      <vt:lpstr>Open-circuit PEN conductor in three-phase section</vt:lpstr>
      <vt:lpstr>Detecting diverted neutral current</vt:lpstr>
      <vt:lpstr>Exported diverted neutral current</vt:lpstr>
      <vt:lpstr>Imported neutral current</vt:lpstr>
      <vt:lpstr>Effect on Ze (external earth fault loop impedance)</vt:lpstr>
      <vt:lpstr>Identifying the Fault (from GN3 Appendix D)</vt:lpstr>
      <vt:lpstr>PowerPoint Presentation</vt:lpstr>
      <vt:lpstr>PowerPoint Presentation</vt:lpstr>
      <vt:lpstr>What should you do if diverted neutral is suspected?</vt:lpstr>
      <vt:lpstr>Summary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Information for authors: font sizes and positions</dc:title>
  <dc:creator>Mark Thirlwell</dc:creator>
  <cp:lastModifiedBy>Hazell, Danielle</cp:lastModifiedBy>
  <cp:revision>2</cp:revision>
  <dcterms:created xsi:type="dcterms:W3CDTF">2025-04-15T10:44:23Z</dcterms:created>
  <dcterms:modified xsi:type="dcterms:W3CDTF">2025-10-28T11:00:18Z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3666724-00ca-41b5-b6fa-015eacb44368_Enabled">
    <vt:lpwstr>true</vt:lpwstr>
  </property>
  <property fmtid="{D5CDD505-2E9C-101B-9397-08002B2CF9AE}" pid="3" name="MSIP_Label_a3666724-00ca-41b5-b6fa-015eacb44368_SetDate">
    <vt:lpwstr>2025-04-10T10:14:23Z</vt:lpwstr>
  </property>
  <property fmtid="{D5CDD505-2E9C-101B-9397-08002B2CF9AE}" pid="4" name="MSIP_Label_a3666724-00ca-41b5-b6fa-015eacb44368_Method">
    <vt:lpwstr>Privileged</vt:lpwstr>
  </property>
  <property fmtid="{D5CDD505-2E9C-101B-9397-08002B2CF9AE}" pid="5" name="MSIP_Label_a3666724-00ca-41b5-b6fa-015eacb44368_Name">
    <vt:lpwstr>Internal</vt:lpwstr>
  </property>
  <property fmtid="{D5CDD505-2E9C-101B-9397-08002B2CF9AE}" pid="6" name="MSIP_Label_a3666724-00ca-41b5-b6fa-015eacb44368_SiteId">
    <vt:lpwstr>b6d3492e-0aa1-4a60-840d-b706a96e670d</vt:lpwstr>
  </property>
  <property fmtid="{D5CDD505-2E9C-101B-9397-08002B2CF9AE}" pid="7" name="MSIP_Label_a3666724-00ca-41b5-b6fa-015eacb44368_ActionId">
    <vt:lpwstr>e858918b-4881-4444-b984-9dbe2495d330</vt:lpwstr>
  </property>
  <property fmtid="{D5CDD505-2E9C-101B-9397-08002B2CF9AE}" pid="8" name="MSIP_Label_a3666724-00ca-41b5-b6fa-015eacb44368_ContentBits">
    <vt:lpwstr>1</vt:lpwstr>
  </property>
  <property fmtid="{D5CDD505-2E9C-101B-9397-08002B2CF9AE}" pid="9" name="MSIP_Label_a3666724-00ca-41b5-b6fa-015eacb44368_Tag">
    <vt:lpwstr>10, 0, 1, 1</vt:lpwstr>
  </property>
  <property fmtid="{D5CDD505-2E9C-101B-9397-08002B2CF9AE}" pid="10" name="ClassificationContentMarkingHeaderLocations">
    <vt:lpwstr>1_Default Design:4</vt:lpwstr>
  </property>
  <property fmtid="{D5CDD505-2E9C-101B-9397-08002B2CF9AE}" pid="11" name="ClassificationContentMarkingHeaderText">
    <vt:lpwstr>MEWNOL - INTERNAL</vt:lpwstr>
  </property>
  <property fmtid="{D5CDD505-2E9C-101B-9397-08002B2CF9AE}" pid="12" name="ContentTypeId">
    <vt:lpwstr>0x010100CDD05C0E7E0E414EB79F81A23986EA6A</vt:lpwstr>
  </property>
  <property fmtid="{D5CDD505-2E9C-101B-9397-08002B2CF9AE}" pid="13" name="MediaServiceImageTags">
    <vt:lpwstr/>
  </property>
</Properties>
</file>