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370_248EC883.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60" r:id="rId5"/>
  </p:sldMasterIdLst>
  <p:notesMasterIdLst>
    <p:notesMasterId r:id="rId72"/>
  </p:notesMasterIdLst>
  <p:handoutMasterIdLst>
    <p:handoutMasterId r:id="rId73"/>
  </p:handoutMasterIdLst>
  <p:sldIdLst>
    <p:sldId id="462" r:id="rId6"/>
    <p:sldId id="840" r:id="rId7"/>
    <p:sldId id="837" r:id="rId8"/>
    <p:sldId id="844" r:id="rId9"/>
    <p:sldId id="872" r:id="rId10"/>
    <p:sldId id="928" r:id="rId11"/>
    <p:sldId id="874" r:id="rId12"/>
    <p:sldId id="875" r:id="rId13"/>
    <p:sldId id="927" r:id="rId14"/>
    <p:sldId id="876" r:id="rId15"/>
    <p:sldId id="926" r:id="rId16"/>
    <p:sldId id="930" r:id="rId17"/>
    <p:sldId id="931" r:id="rId18"/>
    <p:sldId id="932" r:id="rId19"/>
    <p:sldId id="933" r:id="rId20"/>
    <p:sldId id="934" r:id="rId21"/>
    <p:sldId id="877" r:id="rId22"/>
    <p:sldId id="925" r:id="rId23"/>
    <p:sldId id="924" r:id="rId24"/>
    <p:sldId id="878" r:id="rId25"/>
    <p:sldId id="879" r:id="rId26"/>
    <p:sldId id="880" r:id="rId27"/>
    <p:sldId id="881" r:id="rId28"/>
    <p:sldId id="882" r:id="rId29"/>
    <p:sldId id="883" r:id="rId30"/>
    <p:sldId id="884" r:id="rId31"/>
    <p:sldId id="919" r:id="rId32"/>
    <p:sldId id="885" r:id="rId33"/>
    <p:sldId id="886" r:id="rId34"/>
    <p:sldId id="921" r:id="rId35"/>
    <p:sldId id="922" r:id="rId36"/>
    <p:sldId id="923" r:id="rId37"/>
    <p:sldId id="887" r:id="rId38"/>
    <p:sldId id="888" r:id="rId39"/>
    <p:sldId id="889" r:id="rId40"/>
    <p:sldId id="890" r:id="rId41"/>
    <p:sldId id="891" r:id="rId42"/>
    <p:sldId id="892" r:id="rId43"/>
    <p:sldId id="893" r:id="rId44"/>
    <p:sldId id="894" r:id="rId45"/>
    <p:sldId id="895" r:id="rId46"/>
    <p:sldId id="896" r:id="rId47"/>
    <p:sldId id="897" r:id="rId48"/>
    <p:sldId id="898" r:id="rId49"/>
    <p:sldId id="899" r:id="rId50"/>
    <p:sldId id="900" r:id="rId51"/>
    <p:sldId id="901" r:id="rId52"/>
    <p:sldId id="902" r:id="rId53"/>
    <p:sldId id="903" r:id="rId54"/>
    <p:sldId id="918" r:id="rId55"/>
    <p:sldId id="904" r:id="rId56"/>
    <p:sldId id="905" r:id="rId57"/>
    <p:sldId id="906" r:id="rId58"/>
    <p:sldId id="907" r:id="rId59"/>
    <p:sldId id="908" r:id="rId60"/>
    <p:sldId id="909" r:id="rId61"/>
    <p:sldId id="910" r:id="rId62"/>
    <p:sldId id="911" r:id="rId63"/>
    <p:sldId id="912" r:id="rId64"/>
    <p:sldId id="913" r:id="rId65"/>
    <p:sldId id="914" r:id="rId66"/>
    <p:sldId id="916" r:id="rId67"/>
    <p:sldId id="929" r:id="rId68"/>
    <p:sldId id="917" r:id="rId69"/>
    <p:sldId id="838" r:id="rId70"/>
    <p:sldId id="512" r:id="rId71"/>
  </p:sldIdLst>
  <p:sldSz cx="12239625" cy="6840538"/>
  <p:notesSz cx="7104063" cy="10234613"/>
  <p:custDataLst>
    <p:tags r:id="rId74"/>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55" userDrawn="1">
          <p15:clr>
            <a:srgbClr val="A4A3A4"/>
          </p15:clr>
        </p15:guide>
        <p15:guide id="2" pos="3855"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7ABF19-EFAA-E4E4-4CE3-6D31362C3AC9}" name="Andrasko, Rhiannon" initials="RA" userId="S::Rhiannon.Andrasko@wjec.co.uk::15be4c62-2de6-4343-a7f4-3c209826edd1" providerId="AD"/>
  <p188:author id="{6C27091D-5820-8656-0658-C6AD401B0DF5}" name="Philippa Hornby" initials="PH" userId="S::philippa.hornby@eal.org.uk::435d50fd-f981-4c65-b165-eceb64f1c231" providerId="AD"/>
  <p188:author id="{B2C2F043-0D0D-578A-270F-5FEDA1713F36}" name="Amanda Suzuki" initials="AS" userId="S::amanda.suzuki@eal.org.uk::481664d6-57b2-43ee-8909-51abec9171fa" providerId="AD"/>
  <p188:author id="{5BD82555-537F-E2F1-613C-D8E839C8829C}" name="Andrasko, Rhiannon" initials="AR" userId="S::rhiannon.andrasko@wjec.co.uk::15be4c62-2de6-4343-a7f4-3c209826edd1" providerId="AD"/>
  <p188:author id="{7BB425A4-E361-15C7-2D6F-7CB2ED2AFC83}" name="James Dowler" initials="JD" userId="a5017c5c33a2eb8f" providerId="Windows Live"/>
  <p188:author id="{84740FD1-6799-8D34-8EDB-C569EE671D9D}" name="John Calleja" initials="JC" userId="8c83955f4e64923d" providerId="Windows Live"/>
  <p188:author id="{9DEE27D4-7D94-F0A1-22B9-1983F428D68E}" name="Bonita Searle-Barnes" initials="BS" userId="S::Bonita.Searle-Barnes@eal.org.uk::e782127f-826a-4a83-a372-afedaa2e0d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oline Prodger" initials="CP" lastIdx="3" clrIdx="0">
    <p:extLst>
      <p:ext uri="{19B8F6BF-5375-455C-9EA6-DF929625EA0E}">
        <p15:presenceInfo xmlns:p15="http://schemas.microsoft.com/office/powerpoint/2012/main" userId="Caroline Prodger" providerId="None"/>
      </p:ext>
    </p:extLst>
  </p:cmAuthor>
  <p:cmAuthor id="2" name="Anwen Roberts" initials="AR" lastIdx="4" clrIdx="1">
    <p:extLst>
      <p:ext uri="{19B8F6BF-5375-455C-9EA6-DF929625EA0E}">
        <p15:presenceInfo xmlns:p15="http://schemas.microsoft.com/office/powerpoint/2012/main" userId="acb94dfec5711bca" providerId="Windows Live"/>
      </p:ext>
    </p:extLst>
  </p:cmAuthor>
  <p:cmAuthor id="3" name="Grant Dodd" initials="GD" lastIdx="3" clrIdx="2">
    <p:extLst>
      <p:ext uri="{19B8F6BF-5375-455C-9EA6-DF929625EA0E}">
        <p15:presenceInfo xmlns:p15="http://schemas.microsoft.com/office/powerpoint/2012/main" userId="Grant Dod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FC4421"/>
    <a:srgbClr val="000000"/>
    <a:srgbClr val="0077E3"/>
    <a:srgbClr val="E30613"/>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5670B-B01C-4F1B-9C8B-0D497E0C3572}" v="9" dt="2025-10-28T10:55:26.3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3" autoAdjust="0"/>
    <p:restoredTop sz="77385" autoAdjust="0"/>
  </p:normalViewPr>
  <p:slideViewPr>
    <p:cSldViewPr snapToGrid="0">
      <p:cViewPr varScale="1">
        <p:scale>
          <a:sx n="86" d="100"/>
          <a:sy n="86" d="100"/>
        </p:scale>
        <p:origin x="1506" y="78"/>
      </p:cViewPr>
      <p:guideLst>
        <p:guide orient="horz" pos="2155"/>
        <p:guide pos="3855"/>
      </p:guideLst>
    </p:cSldViewPr>
  </p:slideViewPr>
  <p:outlineViewPr>
    <p:cViewPr>
      <p:scale>
        <a:sx n="33" d="100"/>
        <a:sy n="33" d="100"/>
      </p:scale>
      <p:origin x="0" y="-496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3" d="100"/>
          <a:sy n="53" d="100"/>
        </p:scale>
        <p:origin x="3384" y="58"/>
      </p:cViewPr>
      <p:guideLst>
        <p:guide orient="horz" pos="3224"/>
        <p:guide pos="223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ita Searle-Barnes" userId="S::bonita.searle-barnes@eal.org.uk::e782127f-826a-4a83-a372-afedaa2e0d4f" providerId="AD" clId="Web-{41DF2F82-D260-20EC-5DF0-01F25D261410}"/>
    <pc:docChg chg="modSld">
      <pc:chgData name="Bonita Searle-Barnes" userId="S::bonita.searle-barnes@eal.org.uk::e782127f-826a-4a83-a372-afedaa2e0d4f" providerId="AD" clId="Web-{41DF2F82-D260-20EC-5DF0-01F25D261410}" dt="2025-10-14T10:44:17.916" v="0" actId="20577"/>
      <pc:docMkLst>
        <pc:docMk/>
      </pc:docMkLst>
      <pc:sldChg chg="modSp">
        <pc:chgData name="Bonita Searle-Barnes" userId="S::bonita.searle-barnes@eal.org.uk::e782127f-826a-4a83-a372-afedaa2e0d4f" providerId="AD" clId="Web-{41DF2F82-D260-20EC-5DF0-01F25D261410}" dt="2025-10-14T10:44:17.916" v="0" actId="20577"/>
        <pc:sldMkLst>
          <pc:docMk/>
          <pc:sldMk cId="4139293381" sldId="462"/>
        </pc:sldMkLst>
        <pc:spChg chg="mod">
          <ac:chgData name="Bonita Searle-Barnes" userId="S::bonita.searle-barnes@eal.org.uk::e782127f-826a-4a83-a372-afedaa2e0d4f" providerId="AD" clId="Web-{41DF2F82-D260-20EC-5DF0-01F25D261410}" dt="2025-10-14T10:44:17.916" v="0" actId="20577"/>
          <ac:spMkLst>
            <pc:docMk/>
            <pc:sldMk cId="4139293381" sldId="462"/>
            <ac:spMk id="3" creationId="{C071156A-2242-124B-AF49-34A979232ED8}"/>
          </ac:spMkLst>
        </pc:spChg>
      </pc:sldChg>
    </pc:docChg>
  </pc:docChgLst>
  <pc:docChgLst>
    <pc:chgData name="Andrasko, Rhiannon" userId="15be4c62-2de6-4343-a7f4-3c209826edd1" providerId="ADAL" clId="{D858F336-8203-4BDB-85A5-7FAFC1D36E2D}"/>
    <pc:docChg chg="modSld">
      <pc:chgData name="Andrasko, Rhiannon" userId="15be4c62-2de6-4343-a7f4-3c209826edd1" providerId="ADAL" clId="{D858F336-8203-4BDB-85A5-7FAFC1D36E2D}" dt="2025-10-24T12:27:40.271" v="6" actId="1076"/>
      <pc:docMkLst>
        <pc:docMk/>
      </pc:docMkLst>
      <pc:sldChg chg="modSp mod modNotesTx">
        <pc:chgData name="Andrasko, Rhiannon" userId="15be4c62-2de6-4343-a7f4-3c209826edd1" providerId="ADAL" clId="{D858F336-8203-4BDB-85A5-7FAFC1D36E2D}" dt="2025-10-24T12:26:43.740" v="4" actId="20577"/>
        <pc:sldMkLst>
          <pc:docMk/>
          <pc:sldMk cId="2808480706" sldId="840"/>
        </pc:sldMkLst>
        <pc:spChg chg="mod">
          <ac:chgData name="Andrasko, Rhiannon" userId="15be4c62-2de6-4343-a7f4-3c209826edd1" providerId="ADAL" clId="{D858F336-8203-4BDB-85A5-7FAFC1D36E2D}" dt="2025-10-24T12:26:43.740" v="4" actId="20577"/>
          <ac:spMkLst>
            <pc:docMk/>
            <pc:sldMk cId="2808480706" sldId="840"/>
            <ac:spMk id="4" creationId="{183CA12B-98D8-441B-A2DE-6FF2B2597824}"/>
          </ac:spMkLst>
        </pc:spChg>
      </pc:sldChg>
      <pc:sldChg chg="modSp mod">
        <pc:chgData name="Andrasko, Rhiannon" userId="15be4c62-2de6-4343-a7f4-3c209826edd1" providerId="ADAL" clId="{D858F336-8203-4BDB-85A5-7FAFC1D36E2D}" dt="2025-10-24T12:27:40.271" v="6" actId="1076"/>
        <pc:sldMkLst>
          <pc:docMk/>
          <pc:sldMk cId="613337219" sldId="880"/>
        </pc:sldMkLst>
        <pc:spChg chg="mod">
          <ac:chgData name="Andrasko, Rhiannon" userId="15be4c62-2de6-4343-a7f4-3c209826edd1" providerId="ADAL" clId="{D858F336-8203-4BDB-85A5-7FAFC1D36E2D}" dt="2025-10-24T12:27:40.271" v="6" actId="1076"/>
          <ac:spMkLst>
            <pc:docMk/>
            <pc:sldMk cId="613337219" sldId="880"/>
            <ac:spMk id="20" creationId="{7A89A502-3E3E-4E69-B021-83458410D328}"/>
          </ac:spMkLst>
        </pc:spChg>
      </pc:sldChg>
      <pc:sldChg chg="modNotesTx">
        <pc:chgData name="Andrasko, Rhiannon" userId="15be4c62-2de6-4343-a7f4-3c209826edd1" providerId="ADAL" clId="{D858F336-8203-4BDB-85A5-7FAFC1D36E2D}" dt="2025-10-24T12:27:06.310" v="5" actId="20577"/>
        <pc:sldMkLst>
          <pc:docMk/>
          <pc:sldMk cId="2819580999" sldId="932"/>
        </pc:sldMkLst>
      </pc:sldChg>
    </pc:docChg>
  </pc:docChgLst>
  <pc:docChgLst>
    <pc:chgData name="Andrasko, Rhiannon" userId="S::rhiannon.andrasko@wjec.co.uk::15be4c62-2de6-4343-a7f4-3c209826edd1" providerId="AD" clId="Web-{1373A99D-8429-3C4B-B127-425E3F6C647D}"/>
    <pc:docChg chg="mod modSld">
      <pc:chgData name="Andrasko, Rhiannon" userId="S::rhiannon.andrasko@wjec.co.uk::15be4c62-2de6-4343-a7f4-3c209826edd1" providerId="AD" clId="Web-{1373A99D-8429-3C4B-B127-425E3F6C647D}" dt="2025-10-23T15:59:41.110" v="3"/>
      <pc:docMkLst>
        <pc:docMk/>
      </pc:docMkLst>
      <pc:sldChg chg="modSp">
        <pc:chgData name="Andrasko, Rhiannon" userId="S::rhiannon.andrasko@wjec.co.uk::15be4c62-2de6-4343-a7f4-3c209826edd1" providerId="AD" clId="Web-{1373A99D-8429-3C4B-B127-425E3F6C647D}" dt="2025-10-23T15:58:05.109" v="2" actId="1076"/>
        <pc:sldMkLst>
          <pc:docMk/>
          <pc:sldMk cId="613337219" sldId="880"/>
        </pc:sldMkLst>
        <pc:grpChg chg="mod">
          <ac:chgData name="Andrasko, Rhiannon" userId="S::rhiannon.andrasko@wjec.co.uk::15be4c62-2de6-4343-a7f4-3c209826edd1" providerId="AD" clId="Web-{1373A99D-8429-3C4B-B127-425E3F6C647D}" dt="2025-10-23T15:58:05.109" v="2" actId="1076"/>
          <ac:grpSpMkLst>
            <pc:docMk/>
            <pc:sldMk cId="613337219" sldId="880"/>
            <ac:grpSpMk id="17" creationId="{B40BDA6E-99ED-472E-83BA-D1D82AB72AEE}"/>
          </ac:grpSpMkLst>
        </pc:grpChg>
      </pc:sldChg>
      <pc:sldChg chg="modSp">
        <pc:chgData name="Andrasko, Rhiannon" userId="S::rhiannon.andrasko@wjec.co.uk::15be4c62-2de6-4343-a7f4-3c209826edd1" providerId="AD" clId="Web-{1373A99D-8429-3C4B-B127-425E3F6C647D}" dt="2025-10-23T14:36:14.767" v="0" actId="20577"/>
        <pc:sldMkLst>
          <pc:docMk/>
          <pc:sldMk cId="1066759703" sldId="934"/>
        </pc:sldMkLst>
        <pc:spChg chg="mod">
          <ac:chgData name="Andrasko, Rhiannon" userId="S::rhiannon.andrasko@wjec.co.uk::15be4c62-2de6-4343-a7f4-3c209826edd1" providerId="AD" clId="Web-{1373A99D-8429-3C4B-B127-425E3F6C647D}" dt="2025-10-23T14:36:14.767" v="0" actId="20577"/>
          <ac:spMkLst>
            <pc:docMk/>
            <pc:sldMk cId="1066759703" sldId="934"/>
            <ac:spMk id="6" creationId="{D285568A-372E-54C5-82D9-CC91E0B5F8EC}"/>
          </ac:spMkLst>
        </pc:spChg>
      </pc:sldChg>
    </pc:docChg>
  </pc:docChgLst>
  <pc:docChgLst>
    <pc:chgData name="Lee Guthrie" userId="S::lee.guthrie@eal.org.uk::1cb701bb-47c8-4e70-a967-200e600f3e71" providerId="AD" clId="Web-{40E20907-6B24-B2C4-6FE3-3D16DF0171D8}"/>
    <pc:docChg chg="modSld">
      <pc:chgData name="Lee Guthrie" userId="S::lee.guthrie@eal.org.uk::1cb701bb-47c8-4e70-a967-200e600f3e71" providerId="AD" clId="Web-{40E20907-6B24-B2C4-6FE3-3D16DF0171D8}" dt="2025-10-14T12:08:36.278" v="2" actId="20577"/>
      <pc:docMkLst>
        <pc:docMk/>
      </pc:docMkLst>
      <pc:sldChg chg="modSp">
        <pc:chgData name="Lee Guthrie" userId="S::lee.guthrie@eal.org.uk::1cb701bb-47c8-4e70-a967-200e600f3e71" providerId="AD" clId="Web-{40E20907-6B24-B2C4-6FE3-3D16DF0171D8}" dt="2025-10-14T12:08:36.278" v="2" actId="20577"/>
        <pc:sldMkLst>
          <pc:docMk/>
          <pc:sldMk cId="2293255101" sldId="910"/>
        </pc:sldMkLst>
        <pc:spChg chg="mod">
          <ac:chgData name="Lee Guthrie" userId="S::lee.guthrie@eal.org.uk::1cb701bb-47c8-4e70-a967-200e600f3e71" providerId="AD" clId="Web-{40E20907-6B24-B2C4-6FE3-3D16DF0171D8}" dt="2025-10-14T12:08:36.278" v="2" actId="20577"/>
          <ac:spMkLst>
            <pc:docMk/>
            <pc:sldMk cId="2293255101" sldId="910"/>
            <ac:spMk id="6" creationId="{63DEF0A9-7F3F-3D10-1348-19477BA25909}"/>
          </ac:spMkLst>
        </pc:spChg>
      </pc:sldChg>
    </pc:docChg>
  </pc:docChgLst>
  <pc:docChgLst>
    <pc:chgData name="Andrasko, Rhiannon" userId="S::rhiannon.andrasko@wjec.co.uk::15be4c62-2de6-4343-a7f4-3c209826edd1" providerId="AD" clId="Web-{2BD28232-6066-B8E9-EC98-3D4E9F4741A3}"/>
    <pc:docChg chg="modSld">
      <pc:chgData name="Andrasko, Rhiannon" userId="S::rhiannon.andrasko@wjec.co.uk::15be4c62-2de6-4343-a7f4-3c209826edd1" providerId="AD" clId="Web-{2BD28232-6066-B8E9-EC98-3D4E9F4741A3}" dt="2025-10-24T12:28:33.522" v="3" actId="20577"/>
      <pc:docMkLst>
        <pc:docMk/>
      </pc:docMkLst>
      <pc:sldChg chg="modSp">
        <pc:chgData name="Andrasko, Rhiannon" userId="S::rhiannon.andrasko@wjec.co.uk::15be4c62-2de6-4343-a7f4-3c209826edd1" providerId="AD" clId="Web-{2BD28232-6066-B8E9-EC98-3D4E9F4741A3}" dt="2025-10-24T12:28:33.522" v="3" actId="20577"/>
        <pc:sldMkLst>
          <pc:docMk/>
          <pc:sldMk cId="613337219" sldId="880"/>
        </pc:sldMkLst>
        <pc:spChg chg="mod">
          <ac:chgData name="Andrasko, Rhiannon" userId="S::rhiannon.andrasko@wjec.co.uk::15be4c62-2de6-4343-a7f4-3c209826edd1" providerId="AD" clId="Web-{2BD28232-6066-B8E9-EC98-3D4E9F4741A3}" dt="2025-10-24T12:28:33.522" v="3" actId="20577"/>
          <ac:spMkLst>
            <pc:docMk/>
            <pc:sldMk cId="613337219" sldId="880"/>
            <ac:spMk id="20" creationId="{7A89A502-3E3E-4E69-B021-83458410D328}"/>
          </ac:spMkLst>
        </pc:spChg>
      </pc:sldChg>
    </pc:docChg>
  </pc:docChgLst>
  <pc:docChgLst>
    <pc:chgData name="Hazell, Danielle" userId="16322be0-50ef-46ff-b0c0-d304bc10d5d2" providerId="ADAL" clId="{E6D12E1F-DF63-450C-A9ED-E72C5F6C045B}"/>
    <pc:docChg chg="undo custSel modSld modMainMaster">
      <pc:chgData name="Hazell, Danielle" userId="16322be0-50ef-46ff-b0c0-d304bc10d5d2" providerId="ADAL" clId="{E6D12E1F-DF63-450C-A9ED-E72C5F6C045B}" dt="2025-10-28T10:55:26.372" v="184" actId="1076"/>
      <pc:docMkLst>
        <pc:docMk/>
      </pc:docMkLst>
      <pc:sldChg chg="addSp modSp mod">
        <pc:chgData name="Hazell, Danielle" userId="16322be0-50ef-46ff-b0c0-d304bc10d5d2" providerId="ADAL" clId="{E6D12E1F-DF63-450C-A9ED-E72C5F6C045B}" dt="2025-10-22T12:57:22.548" v="172" actId="1076"/>
        <pc:sldMkLst>
          <pc:docMk/>
          <pc:sldMk cId="2402489006" sldId="512"/>
        </pc:sldMkLst>
        <pc:spChg chg="add mod">
          <ac:chgData name="Hazell, Danielle" userId="16322be0-50ef-46ff-b0c0-d304bc10d5d2" providerId="ADAL" clId="{E6D12E1F-DF63-450C-A9ED-E72C5F6C045B}" dt="2025-10-22T12:09:22.365" v="8" actId="1076"/>
          <ac:spMkLst>
            <pc:docMk/>
            <pc:sldMk cId="2402489006" sldId="512"/>
            <ac:spMk id="2" creationId="{0EBA0D3D-1A82-2DB2-9D4F-A8AFFB6242C5}"/>
          </ac:spMkLst>
        </pc:spChg>
        <pc:spChg chg="mod">
          <ac:chgData name="Hazell, Danielle" userId="16322be0-50ef-46ff-b0c0-d304bc10d5d2" providerId="ADAL" clId="{E6D12E1F-DF63-450C-A9ED-E72C5F6C045B}" dt="2025-10-22T12:57:22.548" v="172" actId="1076"/>
          <ac:spMkLst>
            <pc:docMk/>
            <pc:sldMk cId="2402489006" sldId="512"/>
            <ac:spMk id="3" creationId="{C100DF00-DDB1-9E17-D96C-C839324D3C8E}"/>
          </ac:spMkLst>
        </pc:spChg>
      </pc:sldChg>
      <pc:sldChg chg="addSp delSp modSp mod">
        <pc:chgData name="Hazell, Danielle" userId="16322be0-50ef-46ff-b0c0-d304bc10d5d2" providerId="ADAL" clId="{E6D12E1F-DF63-450C-A9ED-E72C5F6C045B}" dt="2025-10-28T10:52:15.265" v="177" actId="1076"/>
        <pc:sldMkLst>
          <pc:docMk/>
          <pc:sldMk cId="2808480706" sldId="840"/>
        </pc:sldMkLst>
        <pc:spChg chg="mod">
          <ac:chgData name="Hazell, Danielle" userId="16322be0-50ef-46ff-b0c0-d304bc10d5d2" providerId="ADAL" clId="{E6D12E1F-DF63-450C-A9ED-E72C5F6C045B}" dt="2025-10-22T12:19:58.211" v="121" actId="20577"/>
          <ac:spMkLst>
            <pc:docMk/>
            <pc:sldMk cId="2808480706" sldId="840"/>
            <ac:spMk id="4" creationId="{183CA12B-98D8-441B-A2DE-6FF2B2597824}"/>
          </ac:spMkLst>
        </pc:spChg>
        <pc:picChg chg="add del mod">
          <ac:chgData name="Hazell, Danielle" userId="16322be0-50ef-46ff-b0c0-d304bc10d5d2" providerId="ADAL" clId="{E6D12E1F-DF63-450C-A9ED-E72C5F6C045B}" dt="2025-10-28T10:52:09.898" v="174" actId="478"/>
          <ac:picMkLst>
            <pc:docMk/>
            <pc:sldMk cId="2808480706" sldId="840"/>
            <ac:picMk id="62" creationId="{6C99E8D2-2CA7-3432-94AD-61C3DD6B25F2}"/>
          </ac:picMkLst>
        </pc:picChg>
        <pc:picChg chg="add mod">
          <ac:chgData name="Hazell, Danielle" userId="16322be0-50ef-46ff-b0c0-d304bc10d5d2" providerId="ADAL" clId="{E6D12E1F-DF63-450C-A9ED-E72C5F6C045B}" dt="2025-10-28T10:52:15.265" v="177" actId="1076"/>
          <ac:picMkLst>
            <pc:docMk/>
            <pc:sldMk cId="2808480706" sldId="840"/>
            <ac:picMk id="1026" creationId="{14C7011C-CFEC-B3A5-4058-C708F62C0106}"/>
          </ac:picMkLst>
        </pc:picChg>
      </pc:sldChg>
      <pc:sldChg chg="addSp delSp modSp mod">
        <pc:chgData name="Hazell, Danielle" userId="16322be0-50ef-46ff-b0c0-d304bc10d5d2" providerId="ADAL" clId="{E6D12E1F-DF63-450C-A9ED-E72C5F6C045B}" dt="2025-10-28T10:53:00.753" v="181" actId="1076"/>
        <pc:sldMkLst>
          <pc:docMk/>
          <pc:sldMk cId="2352190068" sldId="877"/>
        </pc:sldMkLst>
        <pc:spChg chg="mod">
          <ac:chgData name="Hazell, Danielle" userId="16322be0-50ef-46ff-b0c0-d304bc10d5d2" providerId="ADAL" clId="{E6D12E1F-DF63-450C-A9ED-E72C5F6C045B}" dt="2025-10-28T10:52:56.377" v="178" actId="14100"/>
          <ac:spMkLst>
            <pc:docMk/>
            <pc:sldMk cId="2352190068" sldId="877"/>
            <ac:spMk id="6" creationId="{63DEF0A9-7F3F-3D10-1348-19477BA25909}"/>
          </ac:spMkLst>
        </pc:spChg>
        <pc:picChg chg="add mod">
          <ac:chgData name="Hazell, Danielle" userId="16322be0-50ef-46ff-b0c0-d304bc10d5d2" providerId="ADAL" clId="{E6D12E1F-DF63-450C-A9ED-E72C5F6C045B}" dt="2025-10-28T10:53:00.753" v="181" actId="1076"/>
          <ac:picMkLst>
            <pc:docMk/>
            <pc:sldMk cId="2352190068" sldId="877"/>
            <ac:picMk id="2050" creationId="{77A71EAD-1D86-5FD5-8DE5-10573156D134}"/>
          </ac:picMkLst>
        </pc:picChg>
      </pc:sldChg>
      <pc:sldChg chg="modSp mod">
        <pc:chgData name="Hazell, Danielle" userId="16322be0-50ef-46ff-b0c0-d304bc10d5d2" providerId="ADAL" clId="{E6D12E1F-DF63-450C-A9ED-E72C5F6C045B}" dt="2025-10-24T13:07:17.550" v="173" actId="20577"/>
        <pc:sldMkLst>
          <pc:docMk/>
          <pc:sldMk cId="613337219" sldId="880"/>
        </pc:sldMkLst>
        <pc:spChg chg="mod">
          <ac:chgData name="Hazell, Danielle" userId="16322be0-50ef-46ff-b0c0-d304bc10d5d2" providerId="ADAL" clId="{E6D12E1F-DF63-450C-A9ED-E72C5F6C045B}" dt="2025-10-24T13:07:17.550" v="173" actId="20577"/>
          <ac:spMkLst>
            <pc:docMk/>
            <pc:sldMk cId="613337219" sldId="880"/>
            <ac:spMk id="20" creationId="{7A89A502-3E3E-4E69-B021-83458410D328}"/>
          </ac:spMkLst>
        </pc:spChg>
      </pc:sldChg>
      <pc:sldChg chg="addSp delSp modSp mod">
        <pc:chgData name="Hazell, Danielle" userId="16322be0-50ef-46ff-b0c0-d304bc10d5d2" providerId="ADAL" clId="{E6D12E1F-DF63-450C-A9ED-E72C5F6C045B}" dt="2025-10-28T10:55:26.372" v="184" actId="1076"/>
        <pc:sldMkLst>
          <pc:docMk/>
          <pc:sldMk cId="2958447219" sldId="912"/>
        </pc:sldMkLst>
        <pc:spChg chg="mod">
          <ac:chgData name="Hazell, Danielle" userId="16322be0-50ef-46ff-b0c0-d304bc10d5d2" providerId="ADAL" clId="{E6D12E1F-DF63-450C-A9ED-E72C5F6C045B}" dt="2025-10-22T12:29:52.908" v="171" actId="14100"/>
          <ac:spMkLst>
            <pc:docMk/>
            <pc:sldMk cId="2958447219" sldId="912"/>
            <ac:spMk id="10" creationId="{71C76A02-5A32-4EA0-A195-5433DA29F3A6}"/>
          </ac:spMkLst>
        </pc:spChg>
        <pc:picChg chg="add mod">
          <ac:chgData name="Hazell, Danielle" userId="16322be0-50ef-46ff-b0c0-d304bc10d5d2" providerId="ADAL" clId="{E6D12E1F-DF63-450C-A9ED-E72C5F6C045B}" dt="2025-10-28T10:55:26.372" v="184" actId="1076"/>
          <ac:picMkLst>
            <pc:docMk/>
            <pc:sldMk cId="2958447219" sldId="912"/>
            <ac:picMk id="3074" creationId="{D77FED46-8115-C2C4-4672-AEB2FA87B852}"/>
          </ac:picMkLst>
        </pc:picChg>
      </pc:sldChg>
      <pc:sldMasterChg chg="addSp delSp modSp mod">
        <pc:chgData name="Hazell, Danielle" userId="16322be0-50ef-46ff-b0c0-d304bc10d5d2" providerId="ADAL" clId="{E6D12E1F-DF63-450C-A9ED-E72C5F6C045B}" dt="2025-10-17T14:26:21.386" v="5" actId="1076"/>
        <pc:sldMasterMkLst>
          <pc:docMk/>
          <pc:sldMasterMk cId="2966563060" sldId="2147483653"/>
        </pc:sldMasterMkLst>
        <pc:spChg chg="add mod">
          <ac:chgData name="Hazell, Danielle" userId="16322be0-50ef-46ff-b0c0-d304bc10d5d2" providerId="ADAL" clId="{E6D12E1F-DF63-450C-A9ED-E72C5F6C045B}" dt="2025-10-17T14:26:21.386" v="5" actId="1076"/>
          <ac:spMkLst>
            <pc:docMk/>
            <pc:sldMasterMk cId="2966563060" sldId="2147483653"/>
            <ac:spMk id="2" creationId="{4987E8D9-377B-AB1D-8A32-2882D85AB09F}"/>
          </ac:spMkLst>
        </pc:spChg>
        <pc:spChg chg="add mod">
          <ac:chgData name="Hazell, Danielle" userId="16322be0-50ef-46ff-b0c0-d304bc10d5d2" providerId="ADAL" clId="{E6D12E1F-DF63-450C-A9ED-E72C5F6C045B}" dt="2025-10-17T14:26:21.386" v="5" actId="1076"/>
          <ac:spMkLst>
            <pc:docMk/>
            <pc:sldMasterMk cId="2966563060" sldId="2147483653"/>
            <ac:spMk id="5" creationId="{12A05E16-C31E-E0B1-F9BA-6CA1198C9AE5}"/>
          </ac:spMkLst>
        </pc:spChg>
        <pc:picChg chg="add mod">
          <ac:chgData name="Hazell, Danielle" userId="16322be0-50ef-46ff-b0c0-d304bc10d5d2" providerId="ADAL" clId="{E6D12E1F-DF63-450C-A9ED-E72C5F6C045B}" dt="2025-10-17T14:26:21.386" v="5" actId="1076"/>
          <ac:picMkLst>
            <pc:docMk/>
            <pc:sldMasterMk cId="2966563060" sldId="2147483653"/>
            <ac:picMk id="4" creationId="{4D501824-D9B0-C525-F662-3787B202B144}"/>
          </ac:picMkLst>
        </pc:picChg>
        <pc:picChg chg="add mod">
          <ac:chgData name="Hazell, Danielle" userId="16322be0-50ef-46ff-b0c0-d304bc10d5d2" providerId="ADAL" clId="{E6D12E1F-DF63-450C-A9ED-E72C5F6C045B}" dt="2025-10-17T14:26:21.386" v="5" actId="1076"/>
          <ac:picMkLst>
            <pc:docMk/>
            <pc:sldMasterMk cId="2966563060" sldId="2147483653"/>
            <ac:picMk id="7" creationId="{9F3B6811-98F9-78F6-2493-AACB6F69F7B0}"/>
          </ac:picMkLst>
        </pc:picChg>
        <pc:picChg chg="add mod">
          <ac:chgData name="Hazell, Danielle" userId="16322be0-50ef-46ff-b0c0-d304bc10d5d2" providerId="ADAL" clId="{E6D12E1F-DF63-450C-A9ED-E72C5F6C045B}" dt="2025-10-17T14:26:21.386" v="5" actId="1076"/>
          <ac:picMkLst>
            <pc:docMk/>
            <pc:sldMasterMk cId="2966563060" sldId="2147483653"/>
            <ac:picMk id="13" creationId="{03A5C67B-1442-75DD-1FD1-C13DC74E6186}"/>
          </ac:picMkLst>
        </pc:picChg>
      </pc:sldMasterChg>
    </pc:docChg>
  </pc:docChgLst>
  <pc:docChgLst>
    <pc:chgData name="Bonita Searle-Barnes" userId="e782127f-826a-4a83-a372-afedaa2e0d4f" providerId="ADAL" clId="{FA3BD239-4B9A-4CBA-8CF5-F7BFBEA885D5}"/>
    <pc:docChg chg="modSld modMainMaster">
      <pc:chgData name="Bonita Searle-Barnes" userId="e782127f-826a-4a83-a372-afedaa2e0d4f" providerId="ADAL" clId="{FA3BD239-4B9A-4CBA-8CF5-F7BFBEA885D5}" dt="2025-10-14T13:52:36.310" v="54" actId="114"/>
      <pc:docMkLst>
        <pc:docMk/>
      </pc:docMkLst>
      <pc:sldChg chg="modSp mod">
        <pc:chgData name="Bonita Searle-Barnes" userId="e782127f-826a-4a83-a372-afedaa2e0d4f" providerId="ADAL" clId="{FA3BD239-4B9A-4CBA-8CF5-F7BFBEA885D5}" dt="2025-10-14T10:22:38.963" v="40" actId="6549"/>
        <pc:sldMkLst>
          <pc:docMk/>
          <pc:sldMk cId="4139293381" sldId="462"/>
        </pc:sldMkLst>
        <pc:spChg chg="mod">
          <ac:chgData name="Bonita Searle-Barnes" userId="e782127f-826a-4a83-a372-afedaa2e0d4f" providerId="ADAL" clId="{FA3BD239-4B9A-4CBA-8CF5-F7BFBEA885D5}" dt="2025-10-14T10:22:38.963" v="40" actId="6549"/>
          <ac:spMkLst>
            <pc:docMk/>
            <pc:sldMk cId="4139293381" sldId="462"/>
            <ac:spMk id="3" creationId="{C071156A-2242-124B-AF49-34A979232ED8}"/>
          </ac:spMkLst>
        </pc:spChg>
      </pc:sldChg>
      <pc:sldChg chg="modSp mod">
        <pc:chgData name="Bonita Searle-Barnes" userId="e782127f-826a-4a83-a372-afedaa2e0d4f" providerId="ADAL" clId="{FA3BD239-4B9A-4CBA-8CF5-F7BFBEA885D5}" dt="2025-10-14T10:23:05.416" v="46" actId="20577"/>
        <pc:sldMkLst>
          <pc:docMk/>
          <pc:sldMk cId="3661908118" sldId="837"/>
        </pc:sldMkLst>
        <pc:spChg chg="mod">
          <ac:chgData name="Bonita Searle-Barnes" userId="e782127f-826a-4a83-a372-afedaa2e0d4f" providerId="ADAL" clId="{FA3BD239-4B9A-4CBA-8CF5-F7BFBEA885D5}" dt="2025-10-14T10:23:05.416" v="46" actId="20577"/>
          <ac:spMkLst>
            <pc:docMk/>
            <pc:sldMk cId="3661908118" sldId="837"/>
            <ac:spMk id="4" creationId="{BBFFC9DD-99F6-E5CA-5CF5-B1C6B4D6BBC1}"/>
          </ac:spMkLst>
        </pc:spChg>
      </pc:sldChg>
      <pc:sldChg chg="modSp mod">
        <pc:chgData name="Bonita Searle-Barnes" userId="e782127f-826a-4a83-a372-afedaa2e0d4f" providerId="ADAL" clId="{FA3BD239-4B9A-4CBA-8CF5-F7BFBEA885D5}" dt="2025-10-14T10:26:05.253" v="53" actId="113"/>
        <pc:sldMkLst>
          <pc:docMk/>
          <pc:sldMk cId="3014219946" sldId="838"/>
        </pc:sldMkLst>
        <pc:spChg chg="mod">
          <ac:chgData name="Bonita Searle-Barnes" userId="e782127f-826a-4a83-a372-afedaa2e0d4f" providerId="ADAL" clId="{FA3BD239-4B9A-4CBA-8CF5-F7BFBEA885D5}" dt="2025-10-14T10:26:05.253" v="53" actId="113"/>
          <ac:spMkLst>
            <pc:docMk/>
            <pc:sldMk cId="3014219946" sldId="838"/>
            <ac:spMk id="4" creationId="{93E98F04-331F-CCC4-AA81-C88F3473D389}"/>
          </ac:spMkLst>
        </pc:spChg>
      </pc:sldChg>
      <pc:sldChg chg="modSp">
        <pc:chgData name="Bonita Searle-Barnes" userId="e782127f-826a-4a83-a372-afedaa2e0d4f" providerId="ADAL" clId="{FA3BD239-4B9A-4CBA-8CF5-F7BFBEA885D5}" dt="2025-10-14T10:24:39.223" v="47" actId="20577"/>
        <pc:sldMkLst>
          <pc:docMk/>
          <pc:sldMk cId="3551930216" sldId="895"/>
        </pc:sldMkLst>
        <pc:spChg chg="mod">
          <ac:chgData name="Bonita Searle-Barnes" userId="e782127f-826a-4a83-a372-afedaa2e0d4f" providerId="ADAL" clId="{FA3BD239-4B9A-4CBA-8CF5-F7BFBEA885D5}" dt="2025-10-14T10:24:39.223" v="47" actId="20577"/>
          <ac:spMkLst>
            <pc:docMk/>
            <pc:sldMk cId="3551930216" sldId="895"/>
            <ac:spMk id="25" creationId="{CAF3C1F5-F872-023E-B41D-9E2A0C2E98B4}"/>
          </ac:spMkLst>
        </pc:spChg>
      </pc:sldChg>
      <pc:sldChg chg="modSp mod">
        <pc:chgData name="Bonita Searle-Barnes" userId="e782127f-826a-4a83-a372-afedaa2e0d4f" providerId="ADAL" clId="{FA3BD239-4B9A-4CBA-8CF5-F7BFBEA885D5}" dt="2025-10-13T15:54:52.072" v="34" actId="1076"/>
        <pc:sldMkLst>
          <pc:docMk/>
          <pc:sldMk cId="3833548534" sldId="905"/>
        </pc:sldMkLst>
        <pc:spChg chg="mod">
          <ac:chgData name="Bonita Searle-Barnes" userId="e782127f-826a-4a83-a372-afedaa2e0d4f" providerId="ADAL" clId="{FA3BD239-4B9A-4CBA-8CF5-F7BFBEA885D5}" dt="2025-10-13T15:54:52.072" v="34" actId="1076"/>
          <ac:spMkLst>
            <pc:docMk/>
            <pc:sldMk cId="3833548534" sldId="905"/>
            <ac:spMk id="5" creationId="{977C994D-10BE-0914-16E5-B4836D05AFF2}"/>
          </ac:spMkLst>
        </pc:spChg>
      </pc:sldChg>
      <pc:sldChg chg="modSp mod">
        <pc:chgData name="Bonita Searle-Barnes" userId="e782127f-826a-4a83-a372-afedaa2e0d4f" providerId="ADAL" clId="{FA3BD239-4B9A-4CBA-8CF5-F7BFBEA885D5}" dt="2025-10-13T15:55:56.004" v="35" actId="13926"/>
        <pc:sldMkLst>
          <pc:docMk/>
          <pc:sldMk cId="2293255101" sldId="910"/>
        </pc:sldMkLst>
        <pc:spChg chg="mod">
          <ac:chgData name="Bonita Searle-Barnes" userId="e782127f-826a-4a83-a372-afedaa2e0d4f" providerId="ADAL" clId="{FA3BD239-4B9A-4CBA-8CF5-F7BFBEA885D5}" dt="2025-10-13T15:55:56.004" v="35" actId="13926"/>
          <ac:spMkLst>
            <pc:docMk/>
            <pc:sldMk cId="2293255101" sldId="910"/>
            <ac:spMk id="6" creationId="{63DEF0A9-7F3F-3D10-1348-19477BA25909}"/>
          </ac:spMkLst>
        </pc:spChg>
      </pc:sldChg>
      <pc:sldChg chg="modSp mod">
        <pc:chgData name="Bonita Searle-Barnes" userId="e782127f-826a-4a83-a372-afedaa2e0d4f" providerId="ADAL" clId="{FA3BD239-4B9A-4CBA-8CF5-F7BFBEA885D5}" dt="2025-10-14T10:25:34.903" v="48" actId="1076"/>
        <pc:sldMkLst>
          <pc:docMk/>
          <pc:sldMk cId="2958447219" sldId="912"/>
        </pc:sldMkLst>
        <pc:spChg chg="mod">
          <ac:chgData name="Bonita Searle-Barnes" userId="e782127f-826a-4a83-a372-afedaa2e0d4f" providerId="ADAL" clId="{FA3BD239-4B9A-4CBA-8CF5-F7BFBEA885D5}" dt="2025-10-14T10:25:34.903" v="48" actId="1076"/>
          <ac:spMkLst>
            <pc:docMk/>
            <pc:sldMk cId="2958447219" sldId="912"/>
            <ac:spMk id="10" creationId="{71C76A02-5A32-4EA0-A195-5433DA29F3A6}"/>
          </ac:spMkLst>
        </pc:spChg>
      </pc:sldChg>
      <pc:sldChg chg="modSp">
        <pc:chgData name="Bonita Searle-Barnes" userId="e782127f-826a-4a83-a372-afedaa2e0d4f" providerId="ADAL" clId="{FA3BD239-4B9A-4CBA-8CF5-F7BFBEA885D5}" dt="2025-10-13T15:57:58.513" v="39" actId="20577"/>
        <pc:sldMkLst>
          <pc:docMk/>
          <pc:sldMk cId="3772115488" sldId="929"/>
        </pc:sldMkLst>
        <pc:spChg chg="mod">
          <ac:chgData name="Bonita Searle-Barnes" userId="e782127f-826a-4a83-a372-afedaa2e0d4f" providerId="ADAL" clId="{FA3BD239-4B9A-4CBA-8CF5-F7BFBEA885D5}" dt="2025-10-13T15:57:58.513" v="39" actId="20577"/>
          <ac:spMkLst>
            <pc:docMk/>
            <pc:sldMk cId="3772115488" sldId="929"/>
            <ac:spMk id="6" creationId="{0433CBF5-3959-A6A2-0E2D-B441C6785885}"/>
          </ac:spMkLst>
        </pc:spChg>
      </pc:sldChg>
      <pc:sldMasterChg chg="modSp mod">
        <pc:chgData name="Bonita Searle-Barnes" userId="e782127f-826a-4a83-a372-afedaa2e0d4f" providerId="ADAL" clId="{FA3BD239-4B9A-4CBA-8CF5-F7BFBEA885D5}" dt="2025-10-14T13:52:36.310" v="54" actId="114"/>
        <pc:sldMasterMkLst>
          <pc:docMk/>
          <pc:sldMasterMk cId="2966563060" sldId="2147483653"/>
        </pc:sldMasterMkLst>
      </pc:sldMasterChg>
    </pc:docChg>
  </pc:docChgLst>
</pc:chgInfo>
</file>

<file path=ppt/comments/modernComment_370_248EC883.xml><?xml version="1.0" encoding="utf-8"?>
<p188:cmLst xmlns:a="http://schemas.openxmlformats.org/drawingml/2006/main" xmlns:r="http://schemas.openxmlformats.org/officeDocument/2006/relationships" xmlns:p188="http://schemas.microsoft.com/office/powerpoint/2018/8/main">
  <p188:cm id="{A35402FA-EA05-40FA-B588-7A411943F835}" authorId="{5BD82555-537F-E2F1-613C-D8E839C8829C}" status="resolved" created="2025-10-23T15:59:41.110" complete="100000">
    <pc:sldMkLst xmlns:pc="http://schemas.microsoft.com/office/powerpoint/2013/main/command">
      <pc:docMk/>
      <pc:sldMk cId="613337219" sldId="880"/>
    </pc:sldMkLst>
    <p188:pos x="10531896" y="2419505"/>
    <p188:txBody>
      <a:bodyPr/>
      <a:lstStyle/>
      <a:p>
        <a:r>
          <a:rPr lang="en-GB"/>
          <a:t>Is this diagram supposed to be different to the rest? The I x R is currently off centre.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4023992" y="0"/>
            <a:ext cx="3078427" cy="511731"/>
          </a:xfrm>
          <a:prstGeom prst="rect">
            <a:avLst/>
          </a:prstGeom>
        </p:spPr>
        <p:txBody>
          <a:bodyPr vert="horz" wrap="square" lIns="99075" tIns="49538" rIns="99075" bIns="49538" numCol="1" anchor="t" anchorCtr="0" compatLnSpc="1">
            <a:prstTxWarp prst="textNoShape">
              <a:avLst/>
            </a:prstTxWarp>
          </a:bodyPr>
          <a:lstStyle>
            <a:lvl1pPr algn="r">
              <a:defRPr sz="1300"/>
            </a:lvl1pPr>
          </a:lstStyle>
          <a:p>
            <a:fld id="{2586ABBB-9C0A-1D47-83E6-10FD6948B0D3}" type="datetime1">
              <a:rPr lang="en-US"/>
              <a:pPr/>
              <a:t>10/28/2025</a:t>
            </a:fld>
            <a:endParaRPr lang="en-US"/>
          </a:p>
        </p:txBody>
      </p:sp>
      <p:sp>
        <p:nvSpPr>
          <p:cNvPr id="4" name="Footer Placeholder 3"/>
          <p:cNvSpPr>
            <a:spLocks noGrp="1"/>
          </p:cNvSpPr>
          <p:nvPr>
            <p:ph type="ftr" sz="quarter" idx="2"/>
          </p:nvPr>
        </p:nvSpPr>
        <p:spPr>
          <a:xfrm>
            <a:off x="0" y="9721106"/>
            <a:ext cx="3078427" cy="511731"/>
          </a:xfrm>
          <a:prstGeom prst="rect">
            <a:avLst/>
          </a:prstGeom>
        </p:spPr>
        <p:txBody>
          <a:bodyPr vert="horz" lIns="99075" tIns="49538" rIns="99075" bIns="49538" rtlCol="0" anchor="b"/>
          <a:lstStyle>
            <a:lvl1pPr algn="l">
              <a:defRPr sz="1300">
                <a:latin typeface="Arial" charset="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4023992" y="9721106"/>
            <a:ext cx="3078427" cy="511731"/>
          </a:xfrm>
          <a:prstGeom prst="rect">
            <a:avLst/>
          </a:prstGeom>
        </p:spPr>
        <p:txBody>
          <a:bodyPr vert="horz" wrap="square" lIns="99075" tIns="49538" rIns="99075" bIns="49538" numCol="1" anchor="b" anchorCtr="0" compatLnSpc="1">
            <a:prstTxWarp prst="textNoShape">
              <a:avLst/>
            </a:prstTxWarp>
          </a:bodyPr>
          <a:lstStyle>
            <a:lvl1pPr algn="r">
              <a:defRPr sz="1300"/>
            </a:lvl1pPr>
          </a:lstStyle>
          <a:p>
            <a:fld id="{4BFAD621-1136-4040-A893-ED5AEC3FF12D}" type="slidenum">
              <a:rPr lang="en-US"/>
              <a:pPr/>
              <a:t>‹#›</a:t>
            </a:fld>
            <a:endParaRPr lang="en-US"/>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078427" cy="511731"/>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defRPr sz="1300">
                <a:latin typeface="Arial" charset="0"/>
                <a:ea typeface="+mn-ea"/>
                <a:cs typeface="+mn-cs"/>
              </a:defRPr>
            </a:lvl1pPr>
          </a:lstStyle>
          <a:p>
            <a:pPr>
              <a:defRPr/>
            </a:pPr>
            <a:endParaRPr lang="en-GB"/>
          </a:p>
        </p:txBody>
      </p:sp>
      <p:sp>
        <p:nvSpPr>
          <p:cNvPr id="45059" name="Rectangle 3"/>
          <p:cNvSpPr>
            <a:spLocks noGrp="1" noChangeArrowheads="1"/>
          </p:cNvSpPr>
          <p:nvPr>
            <p:ph type="dt" idx="1"/>
          </p:nvPr>
        </p:nvSpPr>
        <p:spPr bwMode="auto">
          <a:xfrm>
            <a:off x="4023992" y="0"/>
            <a:ext cx="3078427" cy="511731"/>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a:defRPr sz="1300">
                <a:latin typeface="Arial" charset="0"/>
                <a:ea typeface="+mn-ea"/>
                <a:cs typeface="+mn-cs"/>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120650" y="768350"/>
            <a:ext cx="6862763" cy="3836988"/>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710407" y="4861441"/>
            <a:ext cx="5683250" cy="4605576"/>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9721106"/>
            <a:ext cx="3078427" cy="511731"/>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defRPr sz="1300">
                <a:latin typeface="Arial" charset="0"/>
                <a:ea typeface="+mn-ea"/>
                <a:cs typeface="+mn-cs"/>
              </a:defRPr>
            </a:lvl1pPr>
          </a:lstStyle>
          <a:p>
            <a:pPr>
              <a:defRPr/>
            </a:pPr>
            <a:endParaRPr lang="en-GB"/>
          </a:p>
        </p:txBody>
      </p:sp>
      <p:sp>
        <p:nvSpPr>
          <p:cNvPr id="45063" name="Rectangle 7"/>
          <p:cNvSpPr>
            <a:spLocks noGrp="1" noChangeArrowheads="1"/>
          </p:cNvSpPr>
          <p:nvPr>
            <p:ph type="sldNum" sz="quarter" idx="5"/>
          </p:nvPr>
        </p:nvSpPr>
        <p:spPr bwMode="auto">
          <a:xfrm>
            <a:off x="4023992" y="9721106"/>
            <a:ext cx="3078427" cy="511731"/>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a:defRPr sz="1300"/>
            </a:lvl1pPr>
          </a:lstStyle>
          <a:p>
            <a:fld id="{1D847933-502B-D146-9428-3DDD196AD935}" type="slidenum">
              <a:rPr lang="en-GB"/>
              <a:pPr/>
              <a:t>‹#›</a:t>
            </a:fld>
            <a:endParaRPr lang="en-GB"/>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141413"/>
            <a:ext cx="6176963" cy="34528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F5B3C-53B5-664F-A361-196110A59AE4}" type="slidenum">
              <a:rPr lang="en-US" smtClean="0"/>
              <a:t>1</a:t>
            </a:fld>
            <a:endParaRPr lang="en-US"/>
          </a:p>
        </p:txBody>
      </p:sp>
    </p:spTree>
    <p:extLst>
      <p:ext uri="{BB962C8B-B14F-4D97-AF65-F5344CB8AC3E}">
        <p14:creationId xmlns:p14="http://schemas.microsoft.com/office/powerpoint/2010/main" val="173693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10</a:t>
            </a:fld>
            <a:endParaRPr lang="en-GB"/>
          </a:p>
        </p:txBody>
      </p:sp>
    </p:spTree>
    <p:extLst>
      <p:ext uri="{BB962C8B-B14F-4D97-AF65-F5344CB8AC3E}">
        <p14:creationId xmlns:p14="http://schemas.microsoft.com/office/powerpoint/2010/main" val="205845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11</a:t>
            </a:fld>
            <a:endParaRPr lang="en-GB"/>
          </a:p>
        </p:txBody>
      </p:sp>
    </p:spTree>
    <p:extLst>
      <p:ext uri="{BB962C8B-B14F-4D97-AF65-F5344CB8AC3E}">
        <p14:creationId xmlns:p14="http://schemas.microsoft.com/office/powerpoint/2010/main" val="372747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12</a:t>
            </a:fld>
            <a:endParaRPr lang="en-GB"/>
          </a:p>
        </p:txBody>
      </p:sp>
    </p:spTree>
    <p:extLst>
      <p:ext uri="{BB962C8B-B14F-4D97-AF65-F5344CB8AC3E}">
        <p14:creationId xmlns:p14="http://schemas.microsoft.com/office/powerpoint/2010/main" val="2475003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13</a:t>
            </a:fld>
            <a:endParaRPr lang="en-GB"/>
          </a:p>
        </p:txBody>
      </p:sp>
    </p:spTree>
    <p:extLst>
      <p:ext uri="{BB962C8B-B14F-4D97-AF65-F5344CB8AC3E}">
        <p14:creationId xmlns:p14="http://schemas.microsoft.com/office/powerpoint/2010/main" val="203041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dirty="0"/>
              <a:t>Point learners to the On-Site Guide: Resistance/metre for copper</a:t>
            </a:r>
            <a:r>
              <a:rPr lang="en-GB"/>
              <a:t>.</a:t>
            </a:r>
            <a:endParaRPr lang="en-GB" dirty="0"/>
          </a:p>
          <a:p>
            <a:pPr defTabSz="990752">
              <a:defRPr/>
            </a:pPr>
            <a:endParaRPr lang="en-GB" sz="1300" dirty="0"/>
          </a:p>
          <a:p>
            <a:pPr defTabSz="990752">
              <a:defRPr/>
            </a:pPr>
            <a:r>
              <a:rPr lang="en-GB" sz="1300" dirty="0"/>
              <a:t>State this is accurate only at 20 Degrees C. (and if required x 1.2 to bring to max operating temp of a 70 deg. cable) </a:t>
            </a:r>
          </a:p>
          <a:p>
            <a:r>
              <a:rPr lang="en-GB" sz="1300" dirty="0"/>
              <a:t>Demonstrate alternative method, calculate using the voltage drop per metre as given in BS7671 for a 2.5 mm </a:t>
            </a:r>
            <a:r>
              <a:rPr lang="en-GB" sz="1300" dirty="0" err="1"/>
              <a:t>sq</a:t>
            </a:r>
            <a:r>
              <a:rPr lang="en-GB" sz="1300" dirty="0"/>
              <a:t> cable circuit 18mV/A/m,  then multiply by the 50 m length X load current and divide by 1000.  </a:t>
            </a:r>
          </a:p>
          <a:p>
            <a:r>
              <a:rPr lang="en-GB" sz="1300" dirty="0"/>
              <a:t>Answer (18 x 20 x 50) /1000 = 18V</a:t>
            </a:r>
          </a:p>
          <a:p>
            <a:pPr defTabSz="990752">
              <a:defRPr/>
            </a:pPr>
            <a:endParaRPr lang="en-GB" sz="1300" dirty="0"/>
          </a:p>
          <a:p>
            <a:endParaRPr lang="en-US"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14</a:t>
            </a:fld>
            <a:endParaRPr lang="en-GB"/>
          </a:p>
        </p:txBody>
      </p:sp>
    </p:spTree>
    <p:extLst>
      <p:ext uri="{BB962C8B-B14F-4D97-AF65-F5344CB8AC3E}">
        <p14:creationId xmlns:p14="http://schemas.microsoft.com/office/powerpoint/2010/main" val="1879573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15</a:t>
            </a:fld>
            <a:endParaRPr lang="en-GB"/>
          </a:p>
        </p:txBody>
      </p:sp>
    </p:spTree>
    <p:extLst>
      <p:ext uri="{BB962C8B-B14F-4D97-AF65-F5344CB8AC3E}">
        <p14:creationId xmlns:p14="http://schemas.microsoft.com/office/powerpoint/2010/main" val="81820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16</a:t>
            </a:fld>
            <a:endParaRPr lang="en-GB"/>
          </a:p>
        </p:txBody>
      </p:sp>
    </p:spTree>
    <p:extLst>
      <p:ext uri="{BB962C8B-B14F-4D97-AF65-F5344CB8AC3E}">
        <p14:creationId xmlns:p14="http://schemas.microsoft.com/office/powerpoint/2010/main" val="227364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17</a:t>
            </a:fld>
            <a:endParaRPr lang="en-GB"/>
          </a:p>
        </p:txBody>
      </p:sp>
    </p:spTree>
    <p:extLst>
      <p:ext uri="{BB962C8B-B14F-4D97-AF65-F5344CB8AC3E}">
        <p14:creationId xmlns:p14="http://schemas.microsoft.com/office/powerpoint/2010/main" val="212156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18</a:t>
            </a:fld>
            <a:endParaRPr lang="en-GB"/>
          </a:p>
        </p:txBody>
      </p:sp>
    </p:spTree>
    <p:extLst>
      <p:ext uri="{BB962C8B-B14F-4D97-AF65-F5344CB8AC3E}">
        <p14:creationId xmlns:p14="http://schemas.microsoft.com/office/powerpoint/2010/main" val="3137362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19</a:t>
            </a:fld>
            <a:endParaRPr lang="en-GB"/>
          </a:p>
        </p:txBody>
      </p:sp>
    </p:spTree>
    <p:extLst>
      <p:ext uri="{BB962C8B-B14F-4D97-AF65-F5344CB8AC3E}">
        <p14:creationId xmlns:p14="http://schemas.microsoft.com/office/powerpoint/2010/main" val="65066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Modern Christmas tree lights are wired in parallel</a:t>
            </a:r>
            <a:r>
              <a:rPr lang="en-GB"/>
              <a:t>.</a:t>
            </a:r>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a:t>
            </a:fld>
            <a:endParaRPr lang="en-GB"/>
          </a:p>
        </p:txBody>
      </p:sp>
    </p:spTree>
    <p:extLst>
      <p:ext uri="{BB962C8B-B14F-4D97-AF65-F5344CB8AC3E}">
        <p14:creationId xmlns:p14="http://schemas.microsoft.com/office/powerpoint/2010/main" val="1462222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20</a:t>
            </a:fld>
            <a:endParaRPr lang="en-GB"/>
          </a:p>
        </p:txBody>
      </p:sp>
    </p:spTree>
    <p:extLst>
      <p:ext uri="{BB962C8B-B14F-4D97-AF65-F5344CB8AC3E}">
        <p14:creationId xmlns:p14="http://schemas.microsoft.com/office/powerpoint/2010/main" val="2636267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21</a:t>
            </a:fld>
            <a:endParaRPr lang="en-GB"/>
          </a:p>
        </p:txBody>
      </p:sp>
    </p:spTree>
    <p:extLst>
      <p:ext uri="{BB962C8B-B14F-4D97-AF65-F5344CB8AC3E}">
        <p14:creationId xmlns:p14="http://schemas.microsoft.com/office/powerpoint/2010/main" val="3287549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22</a:t>
            </a:fld>
            <a:endParaRPr lang="en-GB"/>
          </a:p>
        </p:txBody>
      </p:sp>
    </p:spTree>
    <p:extLst>
      <p:ext uri="{BB962C8B-B14F-4D97-AF65-F5344CB8AC3E}">
        <p14:creationId xmlns:p14="http://schemas.microsoft.com/office/powerpoint/2010/main" val="3182443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23</a:t>
            </a:fld>
            <a:endParaRPr lang="en-GB"/>
          </a:p>
        </p:txBody>
      </p:sp>
    </p:spTree>
    <p:extLst>
      <p:ext uri="{BB962C8B-B14F-4D97-AF65-F5344CB8AC3E}">
        <p14:creationId xmlns:p14="http://schemas.microsoft.com/office/powerpoint/2010/main" val="3698358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24</a:t>
            </a:fld>
            <a:endParaRPr lang="en-GB"/>
          </a:p>
        </p:txBody>
      </p:sp>
    </p:spTree>
    <p:extLst>
      <p:ext uri="{BB962C8B-B14F-4D97-AF65-F5344CB8AC3E}">
        <p14:creationId xmlns:p14="http://schemas.microsoft.com/office/powerpoint/2010/main" val="901253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25</a:t>
            </a:fld>
            <a:endParaRPr lang="en-GB"/>
          </a:p>
        </p:txBody>
      </p:sp>
    </p:spTree>
    <p:extLst>
      <p:ext uri="{BB962C8B-B14F-4D97-AF65-F5344CB8AC3E}">
        <p14:creationId xmlns:p14="http://schemas.microsoft.com/office/powerpoint/2010/main" val="3701676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26</a:t>
            </a:fld>
            <a:endParaRPr lang="en-GB"/>
          </a:p>
        </p:txBody>
      </p:sp>
    </p:spTree>
    <p:extLst>
      <p:ext uri="{BB962C8B-B14F-4D97-AF65-F5344CB8AC3E}">
        <p14:creationId xmlns:p14="http://schemas.microsoft.com/office/powerpoint/2010/main" val="407474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27</a:t>
            </a:fld>
            <a:endParaRPr lang="en-GB"/>
          </a:p>
        </p:txBody>
      </p:sp>
    </p:spTree>
    <p:extLst>
      <p:ext uri="{BB962C8B-B14F-4D97-AF65-F5344CB8AC3E}">
        <p14:creationId xmlns:p14="http://schemas.microsoft.com/office/powerpoint/2010/main" val="1946365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28</a:t>
            </a:fld>
            <a:endParaRPr lang="en-GB"/>
          </a:p>
        </p:txBody>
      </p:sp>
    </p:spTree>
    <p:extLst>
      <p:ext uri="{BB962C8B-B14F-4D97-AF65-F5344CB8AC3E}">
        <p14:creationId xmlns:p14="http://schemas.microsoft.com/office/powerpoint/2010/main" val="2811191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29</a:t>
            </a:fld>
            <a:endParaRPr lang="en-GB"/>
          </a:p>
        </p:txBody>
      </p:sp>
    </p:spTree>
    <p:extLst>
      <p:ext uri="{BB962C8B-B14F-4D97-AF65-F5344CB8AC3E}">
        <p14:creationId xmlns:p14="http://schemas.microsoft.com/office/powerpoint/2010/main" val="31643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a:t>
            </a:fld>
            <a:endParaRPr lang="en-GB"/>
          </a:p>
        </p:txBody>
      </p:sp>
    </p:spTree>
    <p:extLst>
      <p:ext uri="{BB962C8B-B14F-4D97-AF65-F5344CB8AC3E}">
        <p14:creationId xmlns:p14="http://schemas.microsoft.com/office/powerpoint/2010/main" val="1238328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30</a:t>
            </a:fld>
            <a:endParaRPr lang="en-GB"/>
          </a:p>
        </p:txBody>
      </p:sp>
    </p:spTree>
    <p:extLst>
      <p:ext uri="{BB962C8B-B14F-4D97-AF65-F5344CB8AC3E}">
        <p14:creationId xmlns:p14="http://schemas.microsoft.com/office/powerpoint/2010/main" val="2191485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31</a:t>
            </a:fld>
            <a:endParaRPr lang="en-GB"/>
          </a:p>
        </p:txBody>
      </p:sp>
    </p:spTree>
    <p:extLst>
      <p:ext uri="{BB962C8B-B14F-4D97-AF65-F5344CB8AC3E}">
        <p14:creationId xmlns:p14="http://schemas.microsoft.com/office/powerpoint/2010/main" val="3222028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32</a:t>
            </a:fld>
            <a:endParaRPr lang="en-GB"/>
          </a:p>
        </p:txBody>
      </p:sp>
    </p:spTree>
    <p:extLst>
      <p:ext uri="{BB962C8B-B14F-4D97-AF65-F5344CB8AC3E}">
        <p14:creationId xmlns:p14="http://schemas.microsoft.com/office/powerpoint/2010/main" val="2780452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33</a:t>
            </a:fld>
            <a:endParaRPr lang="en-GB"/>
          </a:p>
        </p:txBody>
      </p:sp>
    </p:spTree>
    <p:extLst>
      <p:ext uri="{BB962C8B-B14F-4D97-AF65-F5344CB8AC3E}">
        <p14:creationId xmlns:p14="http://schemas.microsoft.com/office/powerpoint/2010/main" val="2490032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34</a:t>
            </a:fld>
            <a:endParaRPr lang="en-GB"/>
          </a:p>
        </p:txBody>
      </p:sp>
    </p:spTree>
    <p:extLst>
      <p:ext uri="{BB962C8B-B14F-4D97-AF65-F5344CB8AC3E}">
        <p14:creationId xmlns:p14="http://schemas.microsoft.com/office/powerpoint/2010/main" val="2776636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35</a:t>
            </a:fld>
            <a:endParaRPr lang="en-GB"/>
          </a:p>
        </p:txBody>
      </p:sp>
    </p:spTree>
    <p:extLst>
      <p:ext uri="{BB962C8B-B14F-4D97-AF65-F5344CB8AC3E}">
        <p14:creationId xmlns:p14="http://schemas.microsoft.com/office/powerpoint/2010/main" val="29580676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36</a:t>
            </a:fld>
            <a:endParaRPr lang="en-GB"/>
          </a:p>
        </p:txBody>
      </p:sp>
    </p:spTree>
    <p:extLst>
      <p:ext uri="{BB962C8B-B14F-4D97-AF65-F5344CB8AC3E}">
        <p14:creationId xmlns:p14="http://schemas.microsoft.com/office/powerpoint/2010/main" val="1541248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37</a:t>
            </a:fld>
            <a:endParaRPr lang="en-GB"/>
          </a:p>
        </p:txBody>
      </p:sp>
    </p:spTree>
    <p:extLst>
      <p:ext uri="{BB962C8B-B14F-4D97-AF65-F5344CB8AC3E}">
        <p14:creationId xmlns:p14="http://schemas.microsoft.com/office/powerpoint/2010/main" val="1422992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38</a:t>
            </a:fld>
            <a:endParaRPr lang="en-GB"/>
          </a:p>
        </p:txBody>
      </p:sp>
    </p:spTree>
    <p:extLst>
      <p:ext uri="{BB962C8B-B14F-4D97-AF65-F5344CB8AC3E}">
        <p14:creationId xmlns:p14="http://schemas.microsoft.com/office/powerpoint/2010/main" val="4233681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39</a:t>
            </a:fld>
            <a:endParaRPr lang="en-GB"/>
          </a:p>
        </p:txBody>
      </p:sp>
    </p:spTree>
    <p:extLst>
      <p:ext uri="{BB962C8B-B14F-4D97-AF65-F5344CB8AC3E}">
        <p14:creationId xmlns:p14="http://schemas.microsoft.com/office/powerpoint/2010/main" val="180407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a:t>
            </a:fld>
            <a:endParaRPr lang="en-GB"/>
          </a:p>
        </p:txBody>
      </p:sp>
    </p:spTree>
    <p:extLst>
      <p:ext uri="{BB962C8B-B14F-4D97-AF65-F5344CB8AC3E}">
        <p14:creationId xmlns:p14="http://schemas.microsoft.com/office/powerpoint/2010/main" val="653019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40</a:t>
            </a:fld>
            <a:endParaRPr lang="en-GB"/>
          </a:p>
        </p:txBody>
      </p:sp>
    </p:spTree>
    <p:extLst>
      <p:ext uri="{BB962C8B-B14F-4D97-AF65-F5344CB8AC3E}">
        <p14:creationId xmlns:p14="http://schemas.microsoft.com/office/powerpoint/2010/main" val="1507489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41</a:t>
            </a:fld>
            <a:endParaRPr lang="en-GB"/>
          </a:p>
        </p:txBody>
      </p:sp>
    </p:spTree>
    <p:extLst>
      <p:ext uri="{BB962C8B-B14F-4D97-AF65-F5344CB8AC3E}">
        <p14:creationId xmlns:p14="http://schemas.microsoft.com/office/powerpoint/2010/main" val="1499175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42</a:t>
            </a:fld>
            <a:endParaRPr lang="en-GB"/>
          </a:p>
        </p:txBody>
      </p:sp>
    </p:spTree>
    <p:extLst>
      <p:ext uri="{BB962C8B-B14F-4D97-AF65-F5344CB8AC3E}">
        <p14:creationId xmlns:p14="http://schemas.microsoft.com/office/powerpoint/2010/main" val="2083174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43</a:t>
            </a:fld>
            <a:endParaRPr lang="en-GB"/>
          </a:p>
        </p:txBody>
      </p:sp>
    </p:spTree>
    <p:extLst>
      <p:ext uri="{BB962C8B-B14F-4D97-AF65-F5344CB8AC3E}">
        <p14:creationId xmlns:p14="http://schemas.microsoft.com/office/powerpoint/2010/main" val="3093545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44</a:t>
            </a:fld>
            <a:endParaRPr lang="en-GB"/>
          </a:p>
        </p:txBody>
      </p:sp>
    </p:spTree>
    <p:extLst>
      <p:ext uri="{BB962C8B-B14F-4D97-AF65-F5344CB8AC3E}">
        <p14:creationId xmlns:p14="http://schemas.microsoft.com/office/powerpoint/2010/main" val="2297547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45</a:t>
            </a:fld>
            <a:endParaRPr lang="en-GB"/>
          </a:p>
        </p:txBody>
      </p:sp>
    </p:spTree>
    <p:extLst>
      <p:ext uri="{BB962C8B-B14F-4D97-AF65-F5344CB8AC3E}">
        <p14:creationId xmlns:p14="http://schemas.microsoft.com/office/powerpoint/2010/main" val="1766900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46</a:t>
            </a:fld>
            <a:endParaRPr lang="en-GB"/>
          </a:p>
        </p:txBody>
      </p:sp>
    </p:spTree>
    <p:extLst>
      <p:ext uri="{BB962C8B-B14F-4D97-AF65-F5344CB8AC3E}">
        <p14:creationId xmlns:p14="http://schemas.microsoft.com/office/powerpoint/2010/main" val="2845642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47</a:t>
            </a:fld>
            <a:endParaRPr lang="en-GB"/>
          </a:p>
        </p:txBody>
      </p:sp>
    </p:spTree>
    <p:extLst>
      <p:ext uri="{BB962C8B-B14F-4D97-AF65-F5344CB8AC3E}">
        <p14:creationId xmlns:p14="http://schemas.microsoft.com/office/powerpoint/2010/main" val="4012969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48</a:t>
            </a:fld>
            <a:endParaRPr lang="en-GB"/>
          </a:p>
        </p:txBody>
      </p:sp>
    </p:spTree>
    <p:extLst>
      <p:ext uri="{BB962C8B-B14F-4D97-AF65-F5344CB8AC3E}">
        <p14:creationId xmlns:p14="http://schemas.microsoft.com/office/powerpoint/2010/main" val="24111903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49</a:t>
            </a:fld>
            <a:endParaRPr lang="en-GB"/>
          </a:p>
        </p:txBody>
      </p:sp>
    </p:spTree>
    <p:extLst>
      <p:ext uri="{BB962C8B-B14F-4D97-AF65-F5344CB8AC3E}">
        <p14:creationId xmlns:p14="http://schemas.microsoft.com/office/powerpoint/2010/main" val="178748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a:t>
            </a:fld>
            <a:endParaRPr lang="en-GB"/>
          </a:p>
        </p:txBody>
      </p:sp>
    </p:spTree>
    <p:extLst>
      <p:ext uri="{BB962C8B-B14F-4D97-AF65-F5344CB8AC3E}">
        <p14:creationId xmlns:p14="http://schemas.microsoft.com/office/powerpoint/2010/main" val="22699166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50</a:t>
            </a:fld>
            <a:endParaRPr lang="en-GB"/>
          </a:p>
        </p:txBody>
      </p:sp>
    </p:spTree>
    <p:extLst>
      <p:ext uri="{BB962C8B-B14F-4D97-AF65-F5344CB8AC3E}">
        <p14:creationId xmlns:p14="http://schemas.microsoft.com/office/powerpoint/2010/main" val="23981689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51</a:t>
            </a:fld>
            <a:endParaRPr lang="en-GB"/>
          </a:p>
        </p:txBody>
      </p:sp>
    </p:spTree>
    <p:extLst>
      <p:ext uri="{BB962C8B-B14F-4D97-AF65-F5344CB8AC3E}">
        <p14:creationId xmlns:p14="http://schemas.microsoft.com/office/powerpoint/2010/main" val="2937501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52</a:t>
            </a:fld>
            <a:endParaRPr lang="en-GB"/>
          </a:p>
        </p:txBody>
      </p:sp>
    </p:spTree>
    <p:extLst>
      <p:ext uri="{BB962C8B-B14F-4D97-AF65-F5344CB8AC3E}">
        <p14:creationId xmlns:p14="http://schemas.microsoft.com/office/powerpoint/2010/main" val="4027959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53</a:t>
            </a:fld>
            <a:endParaRPr lang="en-GB"/>
          </a:p>
        </p:txBody>
      </p:sp>
    </p:spTree>
    <p:extLst>
      <p:ext uri="{BB962C8B-B14F-4D97-AF65-F5344CB8AC3E}">
        <p14:creationId xmlns:p14="http://schemas.microsoft.com/office/powerpoint/2010/main" val="25721197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54</a:t>
            </a:fld>
            <a:endParaRPr lang="en-GB"/>
          </a:p>
        </p:txBody>
      </p:sp>
    </p:spTree>
    <p:extLst>
      <p:ext uri="{BB962C8B-B14F-4D97-AF65-F5344CB8AC3E}">
        <p14:creationId xmlns:p14="http://schemas.microsoft.com/office/powerpoint/2010/main" val="2719232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55</a:t>
            </a:fld>
            <a:endParaRPr lang="en-GB"/>
          </a:p>
        </p:txBody>
      </p:sp>
    </p:spTree>
    <p:extLst>
      <p:ext uri="{BB962C8B-B14F-4D97-AF65-F5344CB8AC3E}">
        <p14:creationId xmlns:p14="http://schemas.microsoft.com/office/powerpoint/2010/main" val="179295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56</a:t>
            </a:fld>
            <a:endParaRPr lang="en-GB"/>
          </a:p>
        </p:txBody>
      </p:sp>
    </p:spTree>
    <p:extLst>
      <p:ext uri="{BB962C8B-B14F-4D97-AF65-F5344CB8AC3E}">
        <p14:creationId xmlns:p14="http://schemas.microsoft.com/office/powerpoint/2010/main" val="9032794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57</a:t>
            </a:fld>
            <a:endParaRPr lang="en-GB"/>
          </a:p>
        </p:txBody>
      </p:sp>
    </p:spTree>
    <p:extLst>
      <p:ext uri="{BB962C8B-B14F-4D97-AF65-F5344CB8AC3E}">
        <p14:creationId xmlns:p14="http://schemas.microsoft.com/office/powerpoint/2010/main" val="3237739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58</a:t>
            </a:fld>
            <a:endParaRPr lang="en-GB"/>
          </a:p>
        </p:txBody>
      </p:sp>
    </p:spTree>
    <p:extLst>
      <p:ext uri="{BB962C8B-B14F-4D97-AF65-F5344CB8AC3E}">
        <p14:creationId xmlns:p14="http://schemas.microsoft.com/office/powerpoint/2010/main" val="35103656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59</a:t>
            </a:fld>
            <a:endParaRPr lang="en-GB"/>
          </a:p>
        </p:txBody>
      </p:sp>
    </p:spTree>
    <p:extLst>
      <p:ext uri="{BB962C8B-B14F-4D97-AF65-F5344CB8AC3E}">
        <p14:creationId xmlns:p14="http://schemas.microsoft.com/office/powerpoint/2010/main" val="3750590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a:t>
            </a:fld>
            <a:endParaRPr lang="en-GB"/>
          </a:p>
        </p:txBody>
      </p:sp>
    </p:spTree>
    <p:extLst>
      <p:ext uri="{BB962C8B-B14F-4D97-AF65-F5344CB8AC3E}">
        <p14:creationId xmlns:p14="http://schemas.microsoft.com/office/powerpoint/2010/main" val="2379569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60</a:t>
            </a:fld>
            <a:endParaRPr lang="en-GB"/>
          </a:p>
        </p:txBody>
      </p:sp>
    </p:spTree>
    <p:extLst>
      <p:ext uri="{BB962C8B-B14F-4D97-AF65-F5344CB8AC3E}">
        <p14:creationId xmlns:p14="http://schemas.microsoft.com/office/powerpoint/2010/main" val="27667610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61</a:t>
            </a:fld>
            <a:endParaRPr lang="en-GB"/>
          </a:p>
        </p:txBody>
      </p:sp>
    </p:spTree>
    <p:extLst>
      <p:ext uri="{BB962C8B-B14F-4D97-AF65-F5344CB8AC3E}">
        <p14:creationId xmlns:p14="http://schemas.microsoft.com/office/powerpoint/2010/main" val="3529410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62</a:t>
            </a:fld>
            <a:endParaRPr lang="en-GB"/>
          </a:p>
        </p:txBody>
      </p:sp>
    </p:spTree>
    <p:extLst>
      <p:ext uri="{BB962C8B-B14F-4D97-AF65-F5344CB8AC3E}">
        <p14:creationId xmlns:p14="http://schemas.microsoft.com/office/powerpoint/2010/main" val="25047270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63</a:t>
            </a:fld>
            <a:endParaRPr lang="en-GB"/>
          </a:p>
        </p:txBody>
      </p:sp>
    </p:spTree>
    <p:extLst>
      <p:ext uri="{BB962C8B-B14F-4D97-AF65-F5344CB8AC3E}">
        <p14:creationId xmlns:p14="http://schemas.microsoft.com/office/powerpoint/2010/main" val="3075467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64</a:t>
            </a:fld>
            <a:endParaRPr lang="en-GB"/>
          </a:p>
        </p:txBody>
      </p:sp>
    </p:spTree>
    <p:extLst>
      <p:ext uri="{BB962C8B-B14F-4D97-AF65-F5344CB8AC3E}">
        <p14:creationId xmlns:p14="http://schemas.microsoft.com/office/powerpoint/2010/main" val="757267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65</a:t>
            </a:fld>
            <a:endParaRPr lang="en-GB"/>
          </a:p>
        </p:txBody>
      </p:sp>
    </p:spTree>
    <p:extLst>
      <p:ext uri="{BB962C8B-B14F-4D97-AF65-F5344CB8AC3E}">
        <p14:creationId xmlns:p14="http://schemas.microsoft.com/office/powerpoint/2010/main" val="2906229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1141413"/>
            <a:ext cx="6176963" cy="3452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FF5B3C-53B5-664F-A361-196110A59AE4}" type="slidenum">
              <a:rPr lang="en-US" smtClean="0"/>
              <a:t>66</a:t>
            </a:fld>
            <a:endParaRPr lang="en-US"/>
          </a:p>
        </p:txBody>
      </p:sp>
    </p:spTree>
    <p:extLst>
      <p:ext uri="{BB962C8B-B14F-4D97-AF65-F5344CB8AC3E}">
        <p14:creationId xmlns:p14="http://schemas.microsoft.com/office/powerpoint/2010/main" val="413811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7</a:t>
            </a:fld>
            <a:endParaRPr lang="en-GB"/>
          </a:p>
        </p:txBody>
      </p:sp>
    </p:spTree>
    <p:extLst>
      <p:ext uri="{BB962C8B-B14F-4D97-AF65-F5344CB8AC3E}">
        <p14:creationId xmlns:p14="http://schemas.microsoft.com/office/powerpoint/2010/main" val="4169975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8</a:t>
            </a:fld>
            <a:endParaRPr lang="en-GB"/>
          </a:p>
        </p:txBody>
      </p:sp>
    </p:spTree>
    <p:extLst>
      <p:ext uri="{BB962C8B-B14F-4D97-AF65-F5344CB8AC3E}">
        <p14:creationId xmlns:p14="http://schemas.microsoft.com/office/powerpoint/2010/main" val="252436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9</a:t>
            </a:fld>
            <a:endParaRPr lang="en-GB"/>
          </a:p>
        </p:txBody>
      </p:sp>
    </p:spTree>
    <p:extLst>
      <p:ext uri="{BB962C8B-B14F-4D97-AF65-F5344CB8AC3E}">
        <p14:creationId xmlns:p14="http://schemas.microsoft.com/office/powerpoint/2010/main" val="2026836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9360212"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Tree>
    <p:extLst>
      <p:ext uri="{BB962C8B-B14F-4D97-AF65-F5344CB8AC3E}">
        <p14:creationId xmlns:p14="http://schemas.microsoft.com/office/powerpoint/2010/main" val="362436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360000" y="1800000"/>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8280052" y="1800000"/>
            <a:ext cx="3600798" cy="4139999"/>
          </a:xfrm>
        </p:spPr>
        <p:txBody>
          <a:bodyPr/>
          <a:lstStyle/>
          <a:p>
            <a:endParaRPr lang="en-GB"/>
          </a:p>
        </p:txBody>
      </p:sp>
    </p:spTree>
    <p:extLst>
      <p:ext uri="{BB962C8B-B14F-4D97-AF65-F5344CB8AC3E}">
        <p14:creationId xmlns:p14="http://schemas.microsoft.com/office/powerpoint/2010/main" val="89366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left and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52000" y="990000"/>
            <a:ext cx="11628452" cy="584775"/>
          </a:xfrm>
          <a:noFill/>
        </p:spPr>
        <p:txBody>
          <a:bodyPr wrap="square">
            <a:spAutoFit/>
          </a:bodyPr>
          <a:lstStyle>
            <a:lvl1pPr>
              <a:defRPr lang="en-GB" dirty="0"/>
            </a:lvl1pPr>
          </a:lstStyle>
          <a:p>
            <a:pPr lvl="0"/>
            <a:r>
              <a:rPr lang="en-GB"/>
              <a:t>Add title here</a:t>
            </a:r>
          </a:p>
        </p:txBody>
      </p:sp>
      <p:sp>
        <p:nvSpPr>
          <p:cNvPr id="5" name="Content Placeholder 4"/>
          <p:cNvSpPr>
            <a:spLocks noGrp="1"/>
          </p:cNvSpPr>
          <p:nvPr>
            <p:ph sz="quarter" idx="10"/>
          </p:nvPr>
        </p:nvSpPr>
        <p:spPr>
          <a:xfrm>
            <a:off x="4320000" y="1799999"/>
            <a:ext cx="7560000" cy="4140000"/>
          </a:xfrm>
        </p:spPr>
        <p:txBody>
          <a:bodyPr/>
          <a:lstStyle>
            <a:lvl1pPr>
              <a:lnSpc>
                <a:spcPct val="110000"/>
              </a:lnSpc>
              <a:spcBef>
                <a:spcPts val="0"/>
              </a:spcBef>
              <a:spcAft>
                <a:spcPts val="1200"/>
              </a:spcAft>
              <a:defRPr sz="2400"/>
            </a:lvl1pPr>
            <a:lvl2pPr>
              <a:buClr>
                <a:srgbClr val="FC4421"/>
              </a:buClr>
              <a:defRPr sz="2400"/>
            </a:lvl2pPr>
            <a:lvl3pPr>
              <a:defRPr sz="2400"/>
            </a:lvl3pPr>
            <a:lvl4pPr>
              <a:buClr>
                <a:srgbClr val="FC4421"/>
              </a:buClr>
              <a:defRPr sz="2400"/>
            </a:lvl4pPr>
            <a:lvl5pPr>
              <a:defRPr sz="2400"/>
            </a:lvl5pPr>
          </a:lstStyle>
          <a:p>
            <a:pPr lvl="0"/>
            <a:r>
              <a:rPr lang="en-GB"/>
              <a:t>Click to edit Master text styles</a:t>
            </a:r>
          </a:p>
        </p:txBody>
      </p:sp>
      <p:sp>
        <p:nvSpPr>
          <p:cNvPr id="4" name="Picture Placeholder 3">
            <a:extLst>
              <a:ext uri="{FF2B5EF4-FFF2-40B4-BE49-F238E27FC236}">
                <a16:creationId xmlns:a16="http://schemas.microsoft.com/office/drawing/2014/main" id="{75149BBC-E612-58D3-5504-2B010FA75EC7}"/>
              </a:ext>
            </a:extLst>
          </p:cNvPr>
          <p:cNvSpPr>
            <a:spLocks noGrp="1"/>
          </p:cNvSpPr>
          <p:nvPr>
            <p:ph type="pic" sz="quarter" idx="11"/>
          </p:nvPr>
        </p:nvSpPr>
        <p:spPr>
          <a:xfrm>
            <a:off x="360000" y="1800000"/>
            <a:ext cx="3600798" cy="4139999"/>
          </a:xfrm>
        </p:spPr>
        <p:txBody>
          <a:bodyPr/>
          <a:lstStyle/>
          <a:p>
            <a:endParaRPr lang="en-GB"/>
          </a:p>
        </p:txBody>
      </p:sp>
    </p:spTree>
    <p:extLst>
      <p:ext uri="{BB962C8B-B14F-4D97-AF65-F5344CB8AC3E}">
        <p14:creationId xmlns:p14="http://schemas.microsoft.com/office/powerpoint/2010/main" val="408948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7DBAA5-A1A5-E447-B3A6-3E2DEB396A51}"/>
              </a:ext>
            </a:extLst>
          </p:cNvPr>
          <p:cNvSpPr>
            <a:spLocks noGrp="1"/>
          </p:cNvSpPr>
          <p:nvPr>
            <p:ph type="body" sz="quarter" idx="10"/>
          </p:nvPr>
        </p:nvSpPr>
        <p:spPr>
          <a:xfrm>
            <a:off x="359172" y="1260475"/>
            <a:ext cx="8640959" cy="4319588"/>
          </a:xfrm>
        </p:spPr>
        <p:txBody>
          <a:bodyPr/>
          <a:lstStyle>
            <a:lvl1pPr>
              <a:defRPr sz="2400"/>
            </a:lvl1pPr>
          </a:lstStyle>
          <a:p>
            <a:pPr lvl="0"/>
            <a:r>
              <a:rPr lang="en-GB"/>
              <a:t>Click to edit Master text styles</a:t>
            </a:r>
          </a:p>
        </p:txBody>
      </p:sp>
    </p:spTree>
    <p:extLst>
      <p:ext uri="{BB962C8B-B14F-4D97-AF65-F5344CB8AC3E}">
        <p14:creationId xmlns:p14="http://schemas.microsoft.com/office/powerpoint/2010/main" val="296100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46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41474" y="1305471"/>
            <a:ext cx="10556677" cy="1456781"/>
          </a:xfrm>
        </p:spPr>
        <p:txBody>
          <a:bodyPr>
            <a:normAutofit/>
          </a:bodyPr>
          <a:lstStyle>
            <a:lvl1pPr>
              <a:defRPr sz="3192" b="1">
                <a:solidFill>
                  <a:schemeClr val="accent2"/>
                </a:solidFill>
                <a:latin typeface="Arial" panose="020B0604020202020204" pitchFamily="34" charset="0"/>
                <a:cs typeface="Arial" panose="020B0604020202020204" pitchFamily="34" charset="0"/>
              </a:defRPr>
            </a:lvl1pPr>
          </a:lstStyle>
          <a:p>
            <a:r>
              <a:rPr lang="en-US"/>
              <a:t>Click to edit</a:t>
            </a:r>
          </a:p>
        </p:txBody>
      </p:sp>
      <p:sp>
        <p:nvSpPr>
          <p:cNvPr id="3" name="Content Placeholder 2"/>
          <p:cNvSpPr>
            <a:spLocks noGrp="1"/>
          </p:cNvSpPr>
          <p:nvPr>
            <p:ph idx="1" hasCustomPrompt="1"/>
          </p:nvPr>
        </p:nvSpPr>
        <p:spPr>
          <a:xfrm>
            <a:off x="841474" y="1862266"/>
            <a:ext cx="10556677" cy="4340259"/>
          </a:xfrm>
        </p:spPr>
        <p:txBody>
          <a:bodyPr/>
          <a:lstStyle>
            <a:lvl1pPr marL="456023" indent="-456023">
              <a:buFont typeface="Arial" panose="020B0604020202020204" pitchFamily="34" charset="0"/>
              <a:buChar char="•"/>
              <a:defRPr sz="2660">
                <a:solidFill>
                  <a:schemeClr val="tx1"/>
                </a:solidFill>
                <a:latin typeface="Arial" panose="020B0604020202020204" pitchFamily="34" charset="0"/>
                <a:cs typeface="Arial" panose="020B0604020202020204" pitchFamily="34" charset="0"/>
                <a:sym typeface="Symbol" panose="05050102010706020507" pitchFamily="18" charset="2"/>
              </a:defRPr>
            </a:lvl1pPr>
            <a:lvl2pPr>
              <a:defRPr sz="2394">
                <a:solidFill>
                  <a:schemeClr val="tx1"/>
                </a:solidFill>
                <a:latin typeface="Arial" panose="020B0604020202020204" pitchFamily="34" charset="0"/>
                <a:cs typeface="Arial" panose="020B0604020202020204" pitchFamily="34" charset="0"/>
              </a:defRPr>
            </a:lvl2pPr>
            <a:lvl3pPr>
              <a:defRPr sz="2128">
                <a:solidFill>
                  <a:schemeClr val="tx1"/>
                </a:solidFill>
                <a:latin typeface="Arial" panose="020B0604020202020204" pitchFamily="34" charset="0"/>
                <a:cs typeface="Arial" panose="020B0604020202020204" pitchFamily="34" charset="0"/>
              </a:defRPr>
            </a:lvl3pPr>
            <a:lvl4pPr>
              <a:defRPr sz="1862">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Add text</a:t>
            </a:r>
          </a:p>
          <a:p>
            <a:pPr lvl="0"/>
            <a:r>
              <a:rPr lang="en-US"/>
              <a:t>First level bullet point</a:t>
            </a:r>
          </a:p>
          <a:p>
            <a:pPr lvl="1"/>
            <a:r>
              <a:rPr lang="en-US"/>
              <a:t>Second level</a:t>
            </a:r>
          </a:p>
          <a:p>
            <a:pPr lvl="2"/>
            <a:r>
              <a:rPr lang="en-US"/>
              <a:t>Third level</a:t>
            </a:r>
          </a:p>
          <a:p>
            <a:pPr lvl="3"/>
            <a:r>
              <a:rPr lang="en-US"/>
              <a:t>Fourth level</a:t>
            </a:r>
          </a:p>
        </p:txBody>
      </p:sp>
      <p:pic>
        <p:nvPicPr>
          <p:cNvPr id="5" name="Graphic 4">
            <a:extLst>
              <a:ext uri="{FF2B5EF4-FFF2-40B4-BE49-F238E27FC236}">
                <a16:creationId xmlns:a16="http://schemas.microsoft.com/office/drawing/2014/main" id="{2B74593B-26E0-F04F-A8DD-5CB40FF176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07973" y="347079"/>
            <a:ext cx="2019624" cy="363871"/>
          </a:xfrm>
          <a:prstGeom prst="rect">
            <a:avLst/>
          </a:prstGeom>
        </p:spPr>
      </p:pic>
      <p:cxnSp>
        <p:nvCxnSpPr>
          <p:cNvPr id="7" name="Straight Connector 6">
            <a:extLst>
              <a:ext uri="{FF2B5EF4-FFF2-40B4-BE49-F238E27FC236}">
                <a16:creationId xmlns:a16="http://schemas.microsoft.com/office/drawing/2014/main" id="{C0F04960-948E-4173-DB34-966B647F3832}"/>
              </a:ext>
            </a:extLst>
          </p:cNvPr>
          <p:cNvCxnSpPr>
            <a:cxnSpLocks/>
          </p:cNvCxnSpPr>
          <p:nvPr userDrawn="1"/>
        </p:nvCxnSpPr>
        <p:spPr>
          <a:xfrm>
            <a:off x="351138" y="1110983"/>
            <a:ext cx="11476459" cy="0"/>
          </a:xfrm>
          <a:prstGeom prst="line">
            <a:avLst/>
          </a:prstGeom>
          <a:ln>
            <a:solidFill>
              <a:srgbClr val="1700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537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6.sv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6036"/>
            <a:ext cx="12239625" cy="152012"/>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7">
                <a:solidFill>
                  <a:srgbClr val="D9D9D9"/>
                </a:solidFill>
                <a:cs typeface="Arial" charset="0"/>
              </a:rPr>
              <a:t> </a:t>
            </a:r>
          </a:p>
        </p:txBody>
      </p:sp>
      <p:sp>
        <p:nvSpPr>
          <p:cNvPr id="1035" name="Title Placeholder 10"/>
          <p:cNvSpPr>
            <a:spLocks noGrp="1"/>
          </p:cNvSpPr>
          <p:nvPr>
            <p:ph type="title"/>
          </p:nvPr>
        </p:nvSpPr>
        <p:spPr bwMode="auto">
          <a:xfrm>
            <a:off x="252000" y="990000"/>
            <a:ext cx="11628000" cy="646331"/>
          </a:xfrm>
          <a:prstGeom prst="rect">
            <a:avLst/>
          </a:prstGeom>
          <a:noFill/>
        </p:spPr>
        <p:txBody>
          <a:bodyPr wrap="square" anchor="ctr" anchorCtr="0">
            <a:spAutoFit/>
          </a:bodyPr>
          <a:lstStyle/>
          <a:p>
            <a:pPr lvl="0"/>
            <a:r>
              <a:rPr lang="en-GB"/>
              <a:t>Click to edit Master title style</a:t>
            </a:r>
            <a:endParaRPr lang="en-US"/>
          </a:p>
        </p:txBody>
      </p:sp>
      <p:sp>
        <p:nvSpPr>
          <p:cNvPr id="1036" name="Text Placeholder 13"/>
          <p:cNvSpPr>
            <a:spLocks noGrp="1"/>
          </p:cNvSpPr>
          <p:nvPr>
            <p:ph type="body" idx="1"/>
          </p:nvPr>
        </p:nvSpPr>
        <p:spPr bwMode="auto">
          <a:xfrm>
            <a:off x="361406" y="1800000"/>
            <a:ext cx="11520000" cy="414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Box 11"/>
          <p:cNvSpPr txBox="1">
            <a:spLocks noChangeArrowheads="1"/>
          </p:cNvSpPr>
          <p:nvPr userDrawn="1"/>
        </p:nvSpPr>
        <p:spPr bwMode="auto">
          <a:xfrm>
            <a:off x="360000" y="6343435"/>
            <a:ext cx="588541" cy="246221"/>
          </a:xfrm>
          <a:prstGeom prst="rect">
            <a:avLst/>
          </a:prstGeom>
          <a:noFill/>
          <a:ln w="9525">
            <a:noFill/>
            <a:miter lim="800000"/>
            <a:headEnd/>
            <a:tailEnd/>
          </a:ln>
        </p:spPr>
        <p:txBody>
          <a:bodyPr lIns="0" tIns="0" rIns="0" bIns="0" anchor="ctr">
            <a:prstTxWarp prst="textNoShape">
              <a:avLst/>
            </a:prstTxWarp>
            <a:spAutoFit/>
          </a:bodyPr>
          <a:lstStyle/>
          <a:p>
            <a:pPr algn="l">
              <a:spcBef>
                <a:spcPts val="602"/>
              </a:spcBef>
            </a:pPr>
            <a:fld id="{6152C911-7D81-1845-9D20-613E63F035EB}" type="slidenum">
              <a:rPr lang="en-US" sz="1600" baseline="0" smtClean="0">
                <a:latin typeface="+mn-lt"/>
                <a:ea typeface="Arial" pitchFamily="-105" charset="0"/>
                <a:cs typeface="Arial" pitchFamily="-105" charset="0"/>
              </a:rPr>
              <a:pPr algn="l">
                <a:spcBef>
                  <a:spcPts val="602"/>
                </a:spcBef>
              </a:pPr>
              <a:t>‹#›</a:t>
            </a:fld>
            <a:endParaRPr lang="en-US" sz="1600" baseline="0" dirty="0">
              <a:latin typeface="+mn-lt"/>
              <a:ea typeface="Arial" pitchFamily="-105" charset="0"/>
              <a:cs typeface="Arial" pitchFamily="-105" charset="0"/>
            </a:endParaRPr>
          </a:p>
        </p:txBody>
      </p:sp>
      <p:pic>
        <p:nvPicPr>
          <p:cNvPr id="11" name="Picture 10" descr="A purple and white logo&#10;&#10;AI-generated content may be incorrect.">
            <a:extLst>
              <a:ext uri="{FF2B5EF4-FFF2-40B4-BE49-F238E27FC236}">
                <a16:creationId xmlns:a16="http://schemas.microsoft.com/office/drawing/2014/main" id="{FDCAB167-3DB8-1DBB-F44F-644CAB60BD46}"/>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9360000" y="6228000"/>
            <a:ext cx="2520000" cy="456536"/>
          </a:xfrm>
          <a:prstGeom prst="rect">
            <a:avLst/>
          </a:prstGeom>
          <a:noFill/>
          <a:ln>
            <a:noFill/>
          </a:ln>
        </p:spPr>
      </p:pic>
      <p:cxnSp>
        <p:nvCxnSpPr>
          <p:cNvPr id="3" name="Straight Connector 2">
            <a:extLst>
              <a:ext uri="{FF2B5EF4-FFF2-40B4-BE49-F238E27FC236}">
                <a16:creationId xmlns:a16="http://schemas.microsoft.com/office/drawing/2014/main" id="{4F6FB0EF-50E1-BEA5-42FC-4B590EC0611E}"/>
              </a:ext>
            </a:extLst>
          </p:cNvPr>
          <p:cNvCxnSpPr/>
          <p:nvPr userDrawn="1"/>
        </p:nvCxnSpPr>
        <p:spPr>
          <a:xfrm>
            <a:off x="0" y="6084000"/>
            <a:ext cx="12240000" cy="0"/>
          </a:xfrm>
          <a:prstGeom prst="line">
            <a:avLst/>
          </a:prstGeom>
          <a:ln>
            <a:solidFill>
              <a:srgbClr val="000000"/>
            </a:solidFill>
          </a:ln>
        </p:spPr>
        <p:style>
          <a:lnRef idx="1">
            <a:schemeClr val="accent6"/>
          </a:lnRef>
          <a:fillRef idx="0">
            <a:schemeClr val="accent6"/>
          </a:fillRef>
          <a:effectRef idx="0">
            <a:schemeClr val="accent6"/>
          </a:effectRef>
          <a:fontRef idx="minor">
            <a:schemeClr val="tx1"/>
          </a:fontRef>
        </p:style>
      </p:cxnSp>
      <p:sp>
        <p:nvSpPr>
          <p:cNvPr id="2" name="Graphic 26">
            <a:extLst>
              <a:ext uri="{FF2B5EF4-FFF2-40B4-BE49-F238E27FC236}">
                <a16:creationId xmlns:a16="http://schemas.microsoft.com/office/drawing/2014/main" id="{4987E8D9-377B-AB1D-8A32-2882D85AB09F}"/>
              </a:ext>
            </a:extLst>
          </p:cNvPr>
          <p:cNvSpPr>
            <a:spLocks/>
          </p:cNvSpPr>
          <p:nvPr userDrawn="1"/>
        </p:nvSpPr>
        <p:spPr>
          <a:xfrm>
            <a:off x="0" y="756537"/>
            <a:ext cx="12239626" cy="36000"/>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endParaRPr lang="en-GB" sz="2008"/>
          </a:p>
        </p:txBody>
      </p:sp>
      <p:pic>
        <p:nvPicPr>
          <p:cNvPr id="4" name="Picture 3" descr="A red arrow pointing up&#10;&#10;AI-generated content may be incorrect.">
            <a:extLst>
              <a:ext uri="{FF2B5EF4-FFF2-40B4-BE49-F238E27FC236}">
                <a16:creationId xmlns:a16="http://schemas.microsoft.com/office/drawing/2014/main" id="{4D501824-D9B0-C525-F662-3787B202B144}"/>
              </a:ext>
            </a:extLst>
          </p:cNvPr>
          <p:cNvPicPr>
            <a:picLocks/>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32041" y="171125"/>
            <a:ext cx="591666" cy="437463"/>
          </a:xfrm>
          <a:prstGeom prst="rect">
            <a:avLst/>
          </a:prstGeom>
          <a:noFill/>
          <a:ln>
            <a:noFill/>
          </a:ln>
        </p:spPr>
      </p:pic>
      <p:sp>
        <p:nvSpPr>
          <p:cNvPr id="5"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3848979" y="68149"/>
            <a:ext cx="5827751" cy="589388"/>
          </a:xfrm>
          <a:prstGeom prst="rect">
            <a:avLst/>
          </a:prstGeom>
          <a:noFill/>
          <a:ln w="9525">
            <a:noFill/>
            <a:miter lim="800000"/>
            <a:headEnd/>
            <a:tailEnd/>
          </a:ln>
        </p:spPr>
        <p:txBody>
          <a:bodyPr rot="0" vert="horz" wrap="square" lIns="91797" tIns="45899" rIns="91797" bIns="45899" anchor="t" anchorCtr="0">
            <a:no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T Level Technical Qualification in Building Services Engineering for Construction (Level 3)</a:t>
            </a:r>
          </a:p>
          <a:p>
            <a:pPr marL="0" marR="0" lvl="0" indent="0" algn="l" defTabSz="914400" rtl="0" eaLnBrk="1" fontAlgn="base" latinLnBrk="0" hangingPunct="1">
              <a:lnSpc>
                <a:spcPts val="1305"/>
              </a:lnSpc>
              <a:spcBef>
                <a:spcPts val="402"/>
              </a:spcBef>
              <a:spcAft>
                <a:spcPts val="402"/>
              </a:spcAft>
              <a:buClrTx/>
              <a:buSzTx/>
              <a:buFontTx/>
              <a:buNone/>
              <a:tabLst/>
              <a:defRPr/>
            </a:pPr>
            <a:r>
              <a:rPr lang="en-GB" sz="1400" b="1" i="0" dirty="0">
                <a:solidFill>
                  <a:srgbClr val="FC4421"/>
                </a:solidFill>
                <a:effectLst/>
                <a:latin typeface="Arial" panose="020B0604020202020204" pitchFamily="34" charset="0"/>
                <a:ea typeface="Cambria" panose="02040503050406030204" pitchFamily="18" charset="0"/>
                <a:cs typeface="Arial" panose="020B0604020202020204" pitchFamily="34" charset="0"/>
              </a:rPr>
              <a:t>Occupational Specialism: Electrotechnical Engineering </a:t>
            </a:r>
            <a:endParaRPr lang="en-GB" sz="1050" i="0" dirty="0">
              <a:effectLst/>
              <a:latin typeface="Arial" panose="020B0604020202020204" pitchFamily="34" charset="0"/>
              <a:ea typeface="Cambria" panose="02040503050406030204" pitchFamily="18" charset="0"/>
              <a:cs typeface="Times New Roman" panose="02020603050405020304" pitchFamily="18" charset="0"/>
            </a:endParaRPr>
          </a:p>
        </p:txBody>
      </p:sp>
      <p:pic>
        <p:nvPicPr>
          <p:cNvPr id="7" name="Picture 6" descr="A black and white logo&#10;&#10;AI-generated content may be incorrect.">
            <a:extLst>
              <a:ext uri="{FF2B5EF4-FFF2-40B4-BE49-F238E27FC236}">
                <a16:creationId xmlns:a16="http://schemas.microsoft.com/office/drawing/2014/main" id="{9F3B6811-98F9-78F6-2493-AACB6F69F7B0}"/>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9408362" y="157694"/>
            <a:ext cx="2563495" cy="498243"/>
          </a:xfrm>
          <a:prstGeom prst="rect">
            <a:avLst/>
          </a:prstGeom>
          <a:noFill/>
          <a:ln>
            <a:noFill/>
          </a:ln>
        </p:spPr>
      </p:pic>
      <p:pic>
        <p:nvPicPr>
          <p:cNvPr id="13" name="Picture 12" descr="A black background with a black square&#10;&#10;AI-generated content may be incorrect.">
            <a:extLst>
              <a:ext uri="{FF2B5EF4-FFF2-40B4-BE49-F238E27FC236}">
                <a16:creationId xmlns:a16="http://schemas.microsoft.com/office/drawing/2014/main" id="{03A5C67B-1442-75DD-1FD1-C13DC74E6186}"/>
              </a:ext>
            </a:extLst>
          </p:cNvPr>
          <p:cNvPicPr>
            <a:picLocks noChangeAspect="1"/>
          </p:cNvPicPr>
          <p:nvPr userDrawn="1"/>
        </p:nvPicPr>
        <p:blipFill>
          <a:blip r:embed="rId9"/>
          <a:stretch>
            <a:fillRect/>
          </a:stretch>
        </p:blipFill>
        <p:spPr>
          <a:xfrm>
            <a:off x="948535" y="177672"/>
            <a:ext cx="2685203" cy="440679"/>
          </a:xfrm>
          <a:prstGeom prst="rect">
            <a:avLst/>
          </a:prstGeom>
        </p:spPr>
      </p:pic>
    </p:spTree>
    <p:extLst>
      <p:ext uri="{BB962C8B-B14F-4D97-AF65-F5344CB8AC3E}">
        <p14:creationId xmlns:p14="http://schemas.microsoft.com/office/powerpoint/2010/main" val="2966563060"/>
      </p:ext>
    </p:extLst>
  </p:cSld>
  <p:clrMap bg1="lt1" tx1="dk1" bg2="lt2" tx2="dk2" accent1="accent1" accent2="accent2" accent3="accent3" accent4="accent4" accent5="accent5" accent6="accent6" hlink="hlink" folHlink="folHlink"/>
  <p:sldLayoutIdLst>
    <p:sldLayoutId id="2147483658" r:id="rId1"/>
    <p:sldLayoutId id="2147483654" r:id="rId2"/>
    <p:sldLayoutId id="2147483659" r:id="rId3"/>
    <p:sldLayoutId id="2147483657" r:id="rId4"/>
  </p:sldLayoutIdLst>
  <p:hf hdr="0" ftr="0" dt="0"/>
  <p:txStyles>
    <p:titleStyle>
      <a:lvl1pPr algn="l" rtl="0" eaLnBrk="1" fontAlgn="base" hangingPunct="1">
        <a:spcBef>
          <a:spcPct val="0"/>
        </a:spcBef>
        <a:spcAft>
          <a:spcPct val="0"/>
        </a:spcAft>
        <a:defRPr lang="en-US" sz="3600" b="1" kern="1200" baseline="0" dirty="0">
          <a:solidFill>
            <a:srgbClr val="FC4421"/>
          </a:solidFill>
          <a:latin typeface="+mj-lt"/>
          <a:ea typeface="ＭＳ Ｐゴシック" pitchFamily="-105" charset="-128"/>
          <a:cs typeface="Arial" panose="020B0604020202020204" pitchFamily="34" charset="0"/>
        </a:defRPr>
      </a:lvl1pPr>
      <a:lvl2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9" b="1">
          <a:solidFill>
            <a:srgbClr val="E30613"/>
          </a:solidFill>
          <a:latin typeface="Arial" charset="0"/>
          <a:ea typeface="ＭＳ Ｐゴシック" charset="-128"/>
          <a:cs typeface="ＭＳ Ｐゴシック" charset="-128"/>
        </a:defRPr>
      </a:lvl5pPr>
      <a:lvl6pPr marL="458983" algn="ctr" rtl="0" eaLnBrk="1" fontAlgn="base" hangingPunct="1">
        <a:spcBef>
          <a:spcPct val="0"/>
        </a:spcBef>
        <a:spcAft>
          <a:spcPct val="0"/>
        </a:spcAft>
        <a:defRPr sz="4417">
          <a:solidFill>
            <a:srgbClr val="CC0000"/>
          </a:solidFill>
          <a:latin typeface="Arial" charset="0"/>
        </a:defRPr>
      </a:lvl6pPr>
      <a:lvl7pPr marL="917966" algn="ctr" rtl="0" eaLnBrk="1" fontAlgn="base" hangingPunct="1">
        <a:spcBef>
          <a:spcPct val="0"/>
        </a:spcBef>
        <a:spcAft>
          <a:spcPct val="0"/>
        </a:spcAft>
        <a:defRPr sz="4417">
          <a:solidFill>
            <a:srgbClr val="CC0000"/>
          </a:solidFill>
          <a:latin typeface="Arial" charset="0"/>
        </a:defRPr>
      </a:lvl7pPr>
      <a:lvl8pPr marL="1376949" algn="ctr" rtl="0" eaLnBrk="1" fontAlgn="base" hangingPunct="1">
        <a:spcBef>
          <a:spcPct val="0"/>
        </a:spcBef>
        <a:spcAft>
          <a:spcPct val="0"/>
        </a:spcAft>
        <a:defRPr sz="4417">
          <a:solidFill>
            <a:srgbClr val="CC0000"/>
          </a:solidFill>
          <a:latin typeface="Arial" charset="0"/>
        </a:defRPr>
      </a:lvl8pPr>
      <a:lvl9pPr marL="1835932" algn="ctr" rtl="0" eaLnBrk="1" fontAlgn="base" hangingPunct="1">
        <a:spcBef>
          <a:spcPct val="0"/>
        </a:spcBef>
        <a:spcAft>
          <a:spcPct val="0"/>
        </a:spcAft>
        <a:defRPr sz="4417">
          <a:solidFill>
            <a:srgbClr val="CC0000"/>
          </a:solidFill>
          <a:latin typeface="Arial" charset="0"/>
        </a:defRPr>
      </a:lvl9pPr>
    </p:titleStyle>
    <p:bodyStyle>
      <a:lvl1pPr marL="0" indent="0" algn="l" rtl="0" eaLnBrk="1" fontAlgn="base" hangingPunct="1">
        <a:lnSpc>
          <a:spcPts val="2409"/>
        </a:lnSpc>
        <a:spcBef>
          <a:spcPts val="1004"/>
        </a:spcBef>
        <a:spcAft>
          <a:spcPts val="1004"/>
        </a:spcAft>
        <a:defRPr lang="en-GB" sz="2000" dirty="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8983" rtl="0" eaLnBrk="1" latinLnBrk="0" hangingPunct="1">
        <a:defRPr sz="1807" kern="1200">
          <a:solidFill>
            <a:schemeClr val="tx1"/>
          </a:solidFill>
          <a:latin typeface="+mn-lt"/>
          <a:ea typeface="+mn-ea"/>
          <a:cs typeface="+mn-cs"/>
        </a:defRPr>
      </a:lvl1pPr>
      <a:lvl2pPr marL="458983" algn="l" defTabSz="458983" rtl="0" eaLnBrk="1" latinLnBrk="0" hangingPunct="1">
        <a:defRPr sz="1807" kern="1200">
          <a:solidFill>
            <a:schemeClr val="tx1"/>
          </a:solidFill>
          <a:latin typeface="+mn-lt"/>
          <a:ea typeface="+mn-ea"/>
          <a:cs typeface="+mn-cs"/>
        </a:defRPr>
      </a:lvl2pPr>
      <a:lvl3pPr marL="917966" algn="l" defTabSz="458983" rtl="0" eaLnBrk="1" latinLnBrk="0" hangingPunct="1">
        <a:defRPr sz="1807" kern="1200">
          <a:solidFill>
            <a:schemeClr val="tx1"/>
          </a:solidFill>
          <a:latin typeface="+mn-lt"/>
          <a:ea typeface="+mn-ea"/>
          <a:cs typeface="+mn-cs"/>
        </a:defRPr>
      </a:lvl3pPr>
      <a:lvl4pPr marL="1376949" algn="l" defTabSz="458983" rtl="0" eaLnBrk="1" latinLnBrk="0" hangingPunct="1">
        <a:defRPr sz="1807" kern="1200">
          <a:solidFill>
            <a:schemeClr val="tx1"/>
          </a:solidFill>
          <a:latin typeface="+mn-lt"/>
          <a:ea typeface="+mn-ea"/>
          <a:cs typeface="+mn-cs"/>
        </a:defRPr>
      </a:lvl4pPr>
      <a:lvl5pPr marL="1835932" algn="l" defTabSz="458983" rtl="0" eaLnBrk="1" latinLnBrk="0" hangingPunct="1">
        <a:defRPr sz="1807" kern="1200">
          <a:solidFill>
            <a:schemeClr val="tx1"/>
          </a:solidFill>
          <a:latin typeface="+mn-lt"/>
          <a:ea typeface="+mn-ea"/>
          <a:cs typeface="+mn-cs"/>
        </a:defRPr>
      </a:lvl5pPr>
      <a:lvl6pPr marL="2294915" algn="l" defTabSz="458983" rtl="0" eaLnBrk="1" latinLnBrk="0" hangingPunct="1">
        <a:defRPr sz="1807" kern="1200">
          <a:solidFill>
            <a:schemeClr val="tx1"/>
          </a:solidFill>
          <a:latin typeface="+mn-lt"/>
          <a:ea typeface="+mn-ea"/>
          <a:cs typeface="+mn-cs"/>
        </a:defRPr>
      </a:lvl6pPr>
      <a:lvl7pPr marL="2753898" algn="l" defTabSz="458983" rtl="0" eaLnBrk="1" latinLnBrk="0" hangingPunct="1">
        <a:defRPr sz="1807" kern="1200">
          <a:solidFill>
            <a:schemeClr val="tx1"/>
          </a:solidFill>
          <a:latin typeface="+mn-lt"/>
          <a:ea typeface="+mn-ea"/>
          <a:cs typeface="+mn-cs"/>
        </a:defRPr>
      </a:lvl7pPr>
      <a:lvl8pPr marL="3212882" algn="l" defTabSz="458983" rtl="0" eaLnBrk="1" latinLnBrk="0" hangingPunct="1">
        <a:defRPr sz="1807" kern="1200">
          <a:solidFill>
            <a:schemeClr val="tx1"/>
          </a:solidFill>
          <a:latin typeface="+mn-lt"/>
          <a:ea typeface="+mn-ea"/>
          <a:cs typeface="+mn-cs"/>
        </a:defRPr>
      </a:lvl8pPr>
      <a:lvl9pPr marL="3671865" algn="l" defTabSz="458983" rtl="0" eaLnBrk="1" latinLnBrk="0" hangingPunct="1">
        <a:defRPr sz="18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927DCD-3018-A53E-45DA-42E1242011D4}"/>
              </a:ext>
            </a:extLst>
          </p:cNvPr>
          <p:cNvSpPr txBox="1"/>
          <p:nvPr userDrawn="1"/>
        </p:nvSpPr>
        <p:spPr>
          <a:xfrm>
            <a:off x="230746" y="313228"/>
            <a:ext cx="8585610" cy="665439"/>
          </a:xfrm>
          <a:prstGeom prst="rect">
            <a:avLst/>
          </a:prstGeom>
          <a:noFill/>
        </p:spPr>
        <p:txBody>
          <a:bodyPr wrap="square">
            <a:spAutoFit/>
          </a:bodyPr>
          <a:lstStyle/>
          <a:p>
            <a:pPr marL="0" marR="0" lvl="0" indent="0" algn="l" defTabSz="608030" rtl="0" eaLnBrk="1" fontAlgn="auto" latinLnBrk="0" hangingPunct="1">
              <a:lnSpc>
                <a:spcPct val="100000"/>
              </a:lnSpc>
              <a:spcBef>
                <a:spcPts val="0"/>
              </a:spcBef>
              <a:spcAft>
                <a:spcPts val="0"/>
              </a:spcAft>
              <a:buClrTx/>
              <a:buSzTx/>
              <a:buFontTx/>
              <a:buNone/>
              <a:tabLst/>
              <a:defRPr/>
            </a:pPr>
            <a:r>
              <a:rPr kumimoji="0" lang="en-US" sz="1862" b="0" i="0" u="none" strike="noStrike" kern="1200" cap="none" spc="0" normalizeH="0" baseline="0" noProof="0">
                <a:ln>
                  <a:noFill/>
                </a:ln>
                <a:solidFill>
                  <a:srgbClr val="17002F"/>
                </a:solidFill>
                <a:effectLst/>
                <a:uLnTx/>
                <a:uFillTx/>
                <a:latin typeface="Arial" panose="020B0604020202020204" pitchFamily="34" charset="0"/>
                <a:ea typeface="+mn-ea"/>
                <a:cs typeface="Arial" panose="020B0604020202020204" pitchFamily="34" charset="0"/>
              </a:rPr>
              <a:t>T Level Technical Qualification in </a:t>
            </a:r>
          </a:p>
          <a:p>
            <a:pPr marL="0" marR="0" lvl="0" indent="0" algn="l" defTabSz="608030" rtl="0" eaLnBrk="1" fontAlgn="auto" latinLnBrk="0" hangingPunct="1">
              <a:lnSpc>
                <a:spcPct val="100000"/>
              </a:lnSpc>
              <a:spcBef>
                <a:spcPts val="0"/>
              </a:spcBef>
              <a:spcAft>
                <a:spcPts val="0"/>
              </a:spcAft>
              <a:buClrTx/>
              <a:buSzTx/>
              <a:buFontTx/>
              <a:buNone/>
              <a:tabLst/>
              <a:defRPr/>
            </a:pPr>
            <a:r>
              <a:rPr kumimoji="0" lang="en-US" sz="1862" b="0" i="0" u="none" strike="noStrike" kern="1200" cap="none" spc="0" normalizeH="0" baseline="0" noProof="0">
                <a:ln>
                  <a:noFill/>
                </a:ln>
                <a:solidFill>
                  <a:srgbClr val="17002F"/>
                </a:solidFill>
                <a:effectLst/>
                <a:uLnTx/>
                <a:uFillTx/>
                <a:latin typeface="Arial" panose="020B0604020202020204" pitchFamily="34" charset="0"/>
                <a:ea typeface="+mn-ea"/>
                <a:cs typeface="Arial" panose="020B0604020202020204" pitchFamily="34" charset="0"/>
              </a:rPr>
              <a:t>Building Services Engineering for Construction (Level 3)</a:t>
            </a:r>
          </a:p>
        </p:txBody>
      </p:sp>
      <p:sp>
        <p:nvSpPr>
          <p:cNvPr id="3" name="TextBox 2">
            <a:extLst>
              <a:ext uri="{FF2B5EF4-FFF2-40B4-BE49-F238E27FC236}">
                <a16:creationId xmlns:a16="http://schemas.microsoft.com/office/drawing/2014/main" id="{C1A2D9B2-B311-F12F-D9E1-5D20E5252284}"/>
              </a:ext>
            </a:extLst>
          </p:cNvPr>
          <p:cNvSpPr txBox="1"/>
          <p:nvPr userDrawn="1"/>
        </p:nvSpPr>
        <p:spPr>
          <a:xfrm>
            <a:off x="230746" y="6207749"/>
            <a:ext cx="6852185" cy="297004"/>
          </a:xfrm>
          <a:prstGeom prst="rect">
            <a:avLst/>
          </a:prstGeom>
          <a:noFill/>
        </p:spPr>
        <p:txBody>
          <a:bodyPr wrap="square">
            <a:spAutoFit/>
          </a:bodyPr>
          <a:lstStyle/>
          <a:p>
            <a:r>
              <a:rPr kumimoji="0" lang="en-GB" sz="1330" b="0" i="0" u="none" strike="noStrike" kern="1200" cap="none" spc="0" normalizeH="0" baseline="0" noProof="0">
                <a:ln>
                  <a:noFill/>
                </a:ln>
                <a:solidFill>
                  <a:srgbClr val="17002F"/>
                </a:solidFill>
                <a:effectLst/>
                <a:uLnTx/>
                <a:uFillTx/>
                <a:latin typeface="Arial" panose="020B0604020202020204" pitchFamily="34" charset="0"/>
                <a:ea typeface="+mn-ea"/>
                <a:cs typeface="Arial" panose="020B0604020202020204" pitchFamily="34" charset="0"/>
              </a:rPr>
              <a:t>© 2025 Excellence, Achievement &amp; Learning Limited (EAL). All rights reserved</a:t>
            </a:r>
            <a:endParaRPr lang="en-GB" sz="1330">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F83090F8-D88F-0A8E-70BC-3211243782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11316" y="358680"/>
            <a:ext cx="2019624" cy="363871"/>
          </a:xfrm>
          <a:prstGeom prst="rect">
            <a:avLst/>
          </a:prstGeom>
        </p:spPr>
      </p:pic>
      <p:sp>
        <p:nvSpPr>
          <p:cNvPr id="4" name="Text Box 11">
            <a:extLst>
              <a:ext uri="{FF2B5EF4-FFF2-40B4-BE49-F238E27FC236}">
                <a16:creationId xmlns:a16="http://schemas.microsoft.com/office/drawing/2014/main" id="{375A23C9-9585-F84B-D7AC-BBD77F992B1F}"/>
              </a:ext>
            </a:extLst>
          </p:cNvPr>
          <p:cNvSpPr txBox="1">
            <a:spLocks noChangeArrowheads="1"/>
          </p:cNvSpPr>
          <p:nvPr userDrawn="1"/>
        </p:nvSpPr>
        <p:spPr bwMode="auto">
          <a:xfrm>
            <a:off x="9811316" y="6207749"/>
            <a:ext cx="1937941" cy="304024"/>
          </a:xfrm>
          <a:prstGeom prst="rect">
            <a:avLst/>
          </a:prstGeom>
          <a:noFill/>
          <a:ln w="9525">
            <a:noFill/>
            <a:miter lim="800000"/>
            <a:headEnd/>
            <a:tailEnd/>
          </a:ln>
        </p:spPr>
        <p:txBody>
          <a:bodyPr lIns="0" tIns="0" rIns="0" bIns="0">
            <a:prstTxWarp prst="textNoShape">
              <a:avLst/>
            </a:prstTxWarp>
          </a:bodyPr>
          <a:lstStyle/>
          <a:p>
            <a:pPr algn="r">
              <a:spcBef>
                <a:spcPts val="798"/>
              </a:spcBef>
            </a:pPr>
            <a:fld id="{6152C911-7D81-1845-9D20-613E63F035EB}" type="slidenum">
              <a:rPr lang="en-US" sz="1463">
                <a:ea typeface="Arial" pitchFamily="-105" charset="0"/>
                <a:cs typeface="Arial" pitchFamily="-105" charset="0"/>
              </a:rPr>
              <a:pPr algn="r">
                <a:spcBef>
                  <a:spcPts val="798"/>
                </a:spcBef>
              </a:pPr>
              <a:t>‹#›</a:t>
            </a:fld>
            <a:r>
              <a:rPr lang="en-US" sz="1463">
                <a:ea typeface="Arial" pitchFamily="-105" charset="0"/>
                <a:cs typeface="Arial" pitchFamily="-105" charset="0"/>
              </a:rPr>
              <a:t> of 30</a:t>
            </a:r>
          </a:p>
          <a:p>
            <a:br>
              <a:rPr lang="en-US" sz="1463">
                <a:ea typeface="Arial" pitchFamily="-105" charset="0"/>
                <a:cs typeface="Arial" pitchFamily="-105" charset="0"/>
              </a:rPr>
            </a:br>
            <a:endParaRPr lang="en-US" sz="1463">
              <a:ea typeface="Arial" pitchFamily="-105" charset="0"/>
              <a:cs typeface="Arial" pitchFamily="-105" charset="0"/>
            </a:endParaRPr>
          </a:p>
          <a:p>
            <a:br>
              <a:rPr lang="en-US" sz="1463">
                <a:ea typeface="Arial" pitchFamily="-105" charset="0"/>
                <a:cs typeface="Arial" pitchFamily="-105" charset="0"/>
              </a:rPr>
            </a:br>
            <a:endParaRPr lang="en-US" sz="1463">
              <a:ea typeface="Arial" pitchFamily="-105" charset="0"/>
              <a:cs typeface="Arial" pitchFamily="-105" charset="0"/>
            </a:endParaRPr>
          </a:p>
          <a:p>
            <a:endParaRPr lang="en-US" sz="1596">
              <a:latin typeface="Times New Roman" pitchFamily="-105" charset="0"/>
            </a:endParaRPr>
          </a:p>
          <a:p>
            <a:endParaRPr lang="en-US" sz="1596">
              <a:latin typeface="Times New Roman" pitchFamily="-105" charset="0"/>
            </a:endParaRPr>
          </a:p>
        </p:txBody>
      </p:sp>
      <p:cxnSp>
        <p:nvCxnSpPr>
          <p:cNvPr id="5" name="Straight Connector 4">
            <a:extLst>
              <a:ext uri="{FF2B5EF4-FFF2-40B4-BE49-F238E27FC236}">
                <a16:creationId xmlns:a16="http://schemas.microsoft.com/office/drawing/2014/main" id="{794B88F2-49EC-C655-7D35-EBAF6A70B5E6}"/>
              </a:ext>
            </a:extLst>
          </p:cNvPr>
          <p:cNvCxnSpPr/>
          <p:nvPr userDrawn="1"/>
        </p:nvCxnSpPr>
        <p:spPr>
          <a:xfrm>
            <a:off x="374895" y="1142107"/>
            <a:ext cx="11489836" cy="0"/>
          </a:xfrm>
          <a:prstGeom prst="line">
            <a:avLst/>
          </a:prstGeom>
          <a:ln>
            <a:solidFill>
              <a:srgbClr val="1700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5901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216061" rtl="0" eaLnBrk="1" latinLnBrk="0" hangingPunct="1">
        <a:lnSpc>
          <a:spcPct val="100000"/>
        </a:lnSpc>
        <a:spcBef>
          <a:spcPct val="0"/>
        </a:spcBef>
        <a:buNone/>
        <a:defRPr sz="6650" kern="1200">
          <a:solidFill>
            <a:schemeClr val="bg1"/>
          </a:solidFill>
          <a:latin typeface="Enginuity" pitchFamily="2" charset="-128"/>
          <a:ea typeface="Enginuity" pitchFamily="2" charset="-128"/>
          <a:cs typeface="+mj-cs"/>
        </a:defRPr>
      </a:lvl1pPr>
    </p:titleStyle>
    <p:bodyStyle>
      <a:lvl1pPr marL="304015" indent="-304015" algn="l" defTabSz="1216061" rtl="0" eaLnBrk="1" latinLnBrk="0" hangingPunct="1">
        <a:lnSpc>
          <a:spcPct val="90000"/>
        </a:lnSpc>
        <a:spcBef>
          <a:spcPts val="1330"/>
        </a:spcBef>
        <a:buFont typeface="Arial" panose="020B0604020202020204" pitchFamily="34" charset="0"/>
        <a:buChar char="•"/>
        <a:defRPr sz="3724" kern="1200">
          <a:solidFill>
            <a:schemeClr val="tx1"/>
          </a:solidFill>
          <a:latin typeface="+mn-lt"/>
          <a:ea typeface="+mn-ea"/>
          <a:cs typeface="+mn-cs"/>
        </a:defRPr>
      </a:lvl1pPr>
      <a:lvl2pPr marL="912045" indent="-304015" algn="l" defTabSz="1216061" rtl="0" eaLnBrk="1" latinLnBrk="0" hangingPunct="1">
        <a:lnSpc>
          <a:spcPct val="90000"/>
        </a:lnSpc>
        <a:spcBef>
          <a:spcPts val="665"/>
        </a:spcBef>
        <a:buFont typeface="Arial" panose="020B0604020202020204" pitchFamily="34" charset="0"/>
        <a:buChar char="•"/>
        <a:defRPr sz="3192" kern="1200">
          <a:solidFill>
            <a:schemeClr val="tx1"/>
          </a:solidFill>
          <a:latin typeface="+mn-lt"/>
          <a:ea typeface="+mn-ea"/>
          <a:cs typeface="+mn-cs"/>
        </a:defRPr>
      </a:lvl2pPr>
      <a:lvl3pPr marL="1520076" indent="-304015" algn="l" defTabSz="1216061" rtl="0" eaLnBrk="1" latinLnBrk="0" hangingPunct="1">
        <a:lnSpc>
          <a:spcPct val="90000"/>
        </a:lnSpc>
        <a:spcBef>
          <a:spcPts val="665"/>
        </a:spcBef>
        <a:buFont typeface="Arial" panose="020B0604020202020204" pitchFamily="34" charset="0"/>
        <a:buChar char="•"/>
        <a:defRPr sz="2660" kern="1200">
          <a:solidFill>
            <a:schemeClr val="tx1"/>
          </a:solidFill>
          <a:latin typeface="+mn-lt"/>
          <a:ea typeface="+mn-ea"/>
          <a:cs typeface="+mn-cs"/>
        </a:defRPr>
      </a:lvl3pPr>
      <a:lvl4pPr marL="2128106"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4pPr>
      <a:lvl5pPr marL="2736136"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5pPr>
      <a:lvl6pPr marL="3344167"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6pPr>
      <a:lvl7pPr marL="3952197"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7pPr>
      <a:lvl8pPr marL="4560227"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8pPr>
      <a:lvl9pPr marL="5168257" indent="-304015" algn="l" defTabSz="1216061" rtl="0" eaLnBrk="1" latinLnBrk="0" hangingPunct="1">
        <a:lnSpc>
          <a:spcPct val="90000"/>
        </a:lnSpc>
        <a:spcBef>
          <a:spcPts val="665"/>
        </a:spcBef>
        <a:buFont typeface="Arial" panose="020B0604020202020204" pitchFamily="34" charset="0"/>
        <a:buChar char="•"/>
        <a:defRPr sz="2394" kern="1200">
          <a:solidFill>
            <a:schemeClr val="tx1"/>
          </a:solidFill>
          <a:latin typeface="+mn-lt"/>
          <a:ea typeface="+mn-ea"/>
          <a:cs typeface="+mn-cs"/>
        </a:defRPr>
      </a:lvl9pPr>
    </p:bodyStyle>
    <p:otherStyle>
      <a:defPPr>
        <a:defRPr lang="en-US"/>
      </a:defPPr>
      <a:lvl1pPr marL="0" algn="l" defTabSz="1216061" rtl="0" eaLnBrk="1" latinLnBrk="0" hangingPunct="1">
        <a:defRPr sz="2394" kern="1200">
          <a:solidFill>
            <a:schemeClr val="tx1"/>
          </a:solidFill>
          <a:latin typeface="+mn-lt"/>
          <a:ea typeface="+mn-ea"/>
          <a:cs typeface="+mn-cs"/>
        </a:defRPr>
      </a:lvl1pPr>
      <a:lvl2pPr marL="608030" algn="l" defTabSz="1216061" rtl="0" eaLnBrk="1" latinLnBrk="0" hangingPunct="1">
        <a:defRPr sz="2394" kern="1200">
          <a:solidFill>
            <a:schemeClr val="tx1"/>
          </a:solidFill>
          <a:latin typeface="+mn-lt"/>
          <a:ea typeface="+mn-ea"/>
          <a:cs typeface="+mn-cs"/>
        </a:defRPr>
      </a:lvl2pPr>
      <a:lvl3pPr marL="1216061" algn="l" defTabSz="1216061" rtl="0" eaLnBrk="1" latinLnBrk="0" hangingPunct="1">
        <a:defRPr sz="2394" kern="1200">
          <a:solidFill>
            <a:schemeClr val="tx1"/>
          </a:solidFill>
          <a:latin typeface="+mn-lt"/>
          <a:ea typeface="+mn-ea"/>
          <a:cs typeface="+mn-cs"/>
        </a:defRPr>
      </a:lvl3pPr>
      <a:lvl4pPr marL="1824091" algn="l" defTabSz="1216061" rtl="0" eaLnBrk="1" latinLnBrk="0" hangingPunct="1">
        <a:defRPr sz="2394" kern="1200">
          <a:solidFill>
            <a:schemeClr val="tx1"/>
          </a:solidFill>
          <a:latin typeface="+mn-lt"/>
          <a:ea typeface="+mn-ea"/>
          <a:cs typeface="+mn-cs"/>
        </a:defRPr>
      </a:lvl4pPr>
      <a:lvl5pPr marL="2432121" algn="l" defTabSz="1216061" rtl="0" eaLnBrk="1" latinLnBrk="0" hangingPunct="1">
        <a:defRPr sz="2394" kern="1200">
          <a:solidFill>
            <a:schemeClr val="tx1"/>
          </a:solidFill>
          <a:latin typeface="+mn-lt"/>
          <a:ea typeface="+mn-ea"/>
          <a:cs typeface="+mn-cs"/>
        </a:defRPr>
      </a:lvl5pPr>
      <a:lvl6pPr marL="3040151" algn="l" defTabSz="1216061" rtl="0" eaLnBrk="1" latinLnBrk="0" hangingPunct="1">
        <a:defRPr sz="2394" kern="1200">
          <a:solidFill>
            <a:schemeClr val="tx1"/>
          </a:solidFill>
          <a:latin typeface="+mn-lt"/>
          <a:ea typeface="+mn-ea"/>
          <a:cs typeface="+mn-cs"/>
        </a:defRPr>
      </a:lvl6pPr>
      <a:lvl7pPr marL="3648182" algn="l" defTabSz="1216061" rtl="0" eaLnBrk="1" latinLnBrk="0" hangingPunct="1">
        <a:defRPr sz="2394" kern="1200">
          <a:solidFill>
            <a:schemeClr val="tx1"/>
          </a:solidFill>
          <a:latin typeface="+mn-lt"/>
          <a:ea typeface="+mn-ea"/>
          <a:cs typeface="+mn-cs"/>
        </a:defRPr>
      </a:lvl7pPr>
      <a:lvl8pPr marL="4256212" algn="l" defTabSz="1216061" rtl="0" eaLnBrk="1" latinLnBrk="0" hangingPunct="1">
        <a:defRPr sz="2394" kern="1200">
          <a:solidFill>
            <a:schemeClr val="tx1"/>
          </a:solidFill>
          <a:latin typeface="+mn-lt"/>
          <a:ea typeface="+mn-ea"/>
          <a:cs typeface="+mn-cs"/>
        </a:defRPr>
      </a:lvl8pPr>
      <a:lvl9pPr marL="4864242" algn="l" defTabSz="1216061" rtl="0" eaLnBrk="1" latinLnBrk="0" hangingPunct="1">
        <a:defRPr sz="239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370_248EC883.xml"/><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5.emf"/><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64.png"/><Relationship Id="rId4" Type="http://schemas.openxmlformats.org/officeDocument/2006/relationships/image" Target="../media/image82.pn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72.png"/><Relationship Id="rId7"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3.png"/><Relationship Id="rId11" Type="http://schemas.openxmlformats.org/officeDocument/2006/relationships/image" Target="../media/image108.pn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0.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119.png"/><Relationship Id="rId5" Type="http://schemas.openxmlformats.org/officeDocument/2006/relationships/image" Target="../media/image115.png"/><Relationship Id="rId10" Type="http://schemas.openxmlformats.org/officeDocument/2006/relationships/image" Target="../media/image85.png"/><Relationship Id="rId4" Type="http://schemas.openxmlformats.org/officeDocument/2006/relationships/image" Target="../media/image112.png"/><Relationship Id="rId9"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7.png"/><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71156A-2242-124B-AF49-34A979232ED8}"/>
              </a:ext>
            </a:extLst>
          </p:cNvPr>
          <p:cNvSpPr txBox="1">
            <a:spLocks/>
          </p:cNvSpPr>
          <p:nvPr/>
        </p:nvSpPr>
        <p:spPr>
          <a:xfrm>
            <a:off x="360000" y="1980110"/>
            <a:ext cx="10800000" cy="3779890"/>
          </a:xfrm>
          <a:prstGeom prst="rect">
            <a:avLst/>
          </a:prstGeom>
        </p:spPr>
        <p:txBody>
          <a:bodyPr lIns="0" tIns="0" rIns="0" bIns="0" anchor="t" anchorCtr="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Poppins" pitchFamily="2" charset="77"/>
                <a:ea typeface="+mn-ea"/>
                <a:cs typeface="Poppins" pitchFamily="2" charset="77"/>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Poppins" pitchFamily="2" charset="77"/>
                <a:ea typeface="+mn-ea"/>
                <a:cs typeface="Poppins" pitchFamily="2" charset="77"/>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Poppins" pitchFamily="2" charset="77"/>
                <a:ea typeface="+mn-ea"/>
                <a:cs typeface="Poppins" pitchFamily="2" charset="77"/>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Poppins" pitchFamily="2" charset="77"/>
                <a:ea typeface="+mn-ea"/>
                <a:cs typeface="Poppins" pitchFamily="2"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030" fontAlgn="auto">
              <a:lnSpc>
                <a:spcPct val="100000"/>
              </a:lnSpc>
              <a:spcBef>
                <a:spcPts val="0"/>
              </a:spcBef>
              <a:spcAft>
                <a:spcPts val="0"/>
              </a:spcAft>
              <a:buNone/>
              <a:defRPr/>
            </a:pPr>
            <a:r>
              <a:rPr lang="en-GB" sz="2800" b="1" dirty="0">
                <a:solidFill>
                  <a:srgbClr val="170130"/>
                </a:solidFill>
                <a:latin typeface="Arial" panose="020B0604020202020204" pitchFamily="34" charset="0"/>
                <a:ea typeface="ＭＳ Ｐゴシック" panose="020B0600070205080204" pitchFamily="34" charset="-128"/>
                <a:cs typeface="Arial" panose="020B0604020202020204" pitchFamily="34" charset="0"/>
              </a:rPr>
              <a:t>Occupational Specialism: Electrotechnical Engineering</a:t>
            </a:r>
          </a:p>
          <a:p>
            <a:pPr marL="0" indent="0">
              <a:lnSpc>
                <a:spcPct val="100000"/>
              </a:lnSpc>
              <a:spcBef>
                <a:spcPts val="0"/>
              </a:spcBef>
              <a:spcAft>
                <a:spcPts val="0"/>
              </a:spcAft>
              <a:buNone/>
            </a:pPr>
            <a:endParaRPr lang="en-GB" sz="2800" b="1" dirty="0">
              <a:solidFill>
                <a:srgbClr val="170130"/>
              </a:solidFill>
              <a:latin typeface="Arial"/>
              <a:ea typeface="ＭＳ Ｐゴシック"/>
              <a:cs typeface="Arial"/>
            </a:endParaRPr>
          </a:p>
          <a:p>
            <a:pPr marL="0" indent="0">
              <a:buNone/>
            </a:pPr>
            <a:r>
              <a:rPr lang="en-GB" sz="28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K1.3 Principles of electrical circuits and loads</a:t>
            </a:r>
          </a:p>
          <a:p>
            <a:pPr marL="0" indent="0">
              <a:buNone/>
            </a:pPr>
            <a:endParaRPr lang="en-GB" sz="2394" dirty="0">
              <a:solidFill>
                <a:srgbClr val="3432E1"/>
              </a:solidFill>
              <a:latin typeface="Arial" panose="020B0604020202020204" pitchFamily="34" charset="0"/>
              <a:ea typeface="ＭＳ Ｐゴシック" panose="020B0600070205080204" pitchFamily="34" charset="-128"/>
              <a:cs typeface="Arial" panose="020B0604020202020204" pitchFamily="34" charset="0"/>
            </a:endParaRPr>
          </a:p>
          <a:p>
            <a:pPr marL="0" indent="0">
              <a:buNone/>
            </a:pPr>
            <a:r>
              <a:rPr lang="en-US" sz="2800" b="1" dirty="0">
                <a:solidFill>
                  <a:srgbClr val="FC4421"/>
                </a:solidFill>
                <a:latin typeface="Arial" panose="020B0604020202020204" pitchFamily="34" charset="0"/>
                <a:ea typeface="ＭＳ Ｐゴシック" panose="020B0600070205080204" pitchFamily="34" charset="-128"/>
                <a:cs typeface="Arial" panose="020B0604020202020204" pitchFamily="34" charset="0"/>
              </a:rPr>
              <a:t>PowerPoint 1.3: Principles of electrical circuit arrangements</a:t>
            </a:r>
          </a:p>
        </p:txBody>
      </p:sp>
    </p:spTree>
    <p:extLst>
      <p:ext uri="{BB962C8B-B14F-4D97-AF65-F5344CB8AC3E}">
        <p14:creationId xmlns:p14="http://schemas.microsoft.com/office/powerpoint/2010/main" val="4139293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3. Power circuits: Radial wiring</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6358300" cy="4140000"/>
          </a:xfrm>
        </p:spPr>
        <p:txBody>
          <a:bodyPr/>
          <a:lstStyle/>
          <a:p>
            <a:pPr marL="0" indent="0">
              <a:buNone/>
            </a:pPr>
            <a:r>
              <a:rPr lang="en-US" sz="2400" dirty="0">
                <a:latin typeface="Arial" panose="020B0604020202020204" pitchFamily="34" charset="0"/>
                <a:cs typeface="Arial" panose="020B0604020202020204" pitchFamily="34" charset="0"/>
              </a:rPr>
              <a:t>Radial circuits are commonly used to supply socket outlets, fixed appliances or small power loads. </a:t>
            </a:r>
          </a:p>
          <a:p>
            <a:pPr marL="0" indent="0">
              <a:buNone/>
            </a:pPr>
            <a:r>
              <a:rPr lang="en-US" sz="2400" dirty="0">
                <a:latin typeface="Arial" panose="020B0604020202020204" pitchFamily="34" charset="0"/>
                <a:cs typeface="Arial" panose="020B0604020202020204" pitchFamily="34" charset="0"/>
              </a:rPr>
              <a:t>The circuit runs from the consumer unit to a single final outlet without a return path. </a:t>
            </a:r>
          </a:p>
          <a:p>
            <a:pPr marL="0" indent="0">
              <a:buNone/>
            </a:pPr>
            <a:r>
              <a:rPr lang="en-US" sz="2400" dirty="0">
                <a:latin typeface="Arial" panose="020B0604020202020204" pitchFamily="34" charset="0"/>
                <a:cs typeface="Arial" panose="020B0604020202020204" pitchFamily="34" charset="0"/>
              </a:rPr>
              <a:t>Current flows along a single path, so if a fault occurs, the circuit is interrupted.</a:t>
            </a:r>
          </a:p>
        </p:txBody>
      </p:sp>
      <p:pic>
        <p:nvPicPr>
          <p:cNvPr id="9" name="Picture 8">
            <a:extLst>
              <a:ext uri="{FF2B5EF4-FFF2-40B4-BE49-F238E27FC236}">
                <a16:creationId xmlns:a16="http://schemas.microsoft.com/office/drawing/2014/main" id="{F945E0D4-9581-72E1-1AF6-6634F7C98E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70799" y="1741316"/>
            <a:ext cx="3929425" cy="3779675"/>
          </a:xfrm>
          <a:prstGeom prst="rect">
            <a:avLst/>
          </a:prstGeom>
        </p:spPr>
      </p:pic>
    </p:spTree>
    <p:extLst>
      <p:ext uri="{BB962C8B-B14F-4D97-AF65-F5344CB8AC3E}">
        <p14:creationId xmlns:p14="http://schemas.microsoft.com/office/powerpoint/2010/main" val="4082671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02F7-4581-8BA9-C69D-1E7CBD29CD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603624-C383-17F3-46ED-8DEDDED965A6}"/>
              </a:ext>
            </a:extLst>
          </p:cNvPr>
          <p:cNvSpPr>
            <a:spLocks noGrp="1"/>
          </p:cNvSpPr>
          <p:nvPr>
            <p:ph type="title"/>
          </p:nvPr>
        </p:nvSpPr>
        <p:spPr>
          <a:xfrm>
            <a:off x="252000" y="959222"/>
            <a:ext cx="11628452" cy="646331"/>
          </a:xfrm>
        </p:spPr>
        <p:txBody>
          <a:bodyPr/>
          <a:lstStyle/>
          <a:p>
            <a:r>
              <a:rPr lang="en-US" dirty="0"/>
              <a:t>4. Power circuits: Radial wiring</a:t>
            </a:r>
            <a:endParaRPr lang="en-GB" dirty="0"/>
          </a:p>
        </p:txBody>
      </p:sp>
      <p:sp>
        <p:nvSpPr>
          <p:cNvPr id="6" name="Content Placeholder 5">
            <a:extLst>
              <a:ext uri="{FF2B5EF4-FFF2-40B4-BE49-F238E27FC236}">
                <a16:creationId xmlns:a16="http://schemas.microsoft.com/office/drawing/2014/main" id="{63FE645E-5742-BBEC-05A4-AF0091207986}"/>
              </a:ext>
            </a:extLst>
          </p:cNvPr>
          <p:cNvSpPr>
            <a:spLocks noGrp="1"/>
          </p:cNvSpPr>
          <p:nvPr>
            <p:ph sz="quarter" idx="10"/>
          </p:nvPr>
        </p:nvSpPr>
        <p:spPr>
          <a:xfrm>
            <a:off x="360000" y="1800000"/>
            <a:ext cx="11104506" cy="4140000"/>
          </a:xfrm>
        </p:spPr>
        <p:txBody>
          <a:bodyPr/>
          <a:lstStyle/>
          <a:p>
            <a:r>
              <a:rPr lang="en-US" dirty="0">
                <a:latin typeface="Arial"/>
                <a:ea typeface="ＭＳ Ｐゴシック"/>
                <a:cs typeface="Arial"/>
              </a:rPr>
              <a:t>Radial circuits are often used for specific appliances such as cookers, heaters, or dedicated sockets. </a:t>
            </a:r>
          </a:p>
          <a:p>
            <a:r>
              <a:rPr lang="en-US" dirty="0">
                <a:latin typeface="Arial"/>
                <a:ea typeface="ＭＳ Ｐゴシック"/>
                <a:cs typeface="Arial"/>
              </a:rPr>
              <a:t>They are generally simpler to install and test compared to ring final circuits.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a:ea typeface="ＭＳ Ｐゴシック"/>
                <a:cs typeface="Arial"/>
              </a:rPr>
              <a:t>However, because there is no return path, voltage drop can have a greater effect over long radial circuits.</a:t>
            </a:r>
            <a:endParaRPr lang="en-GB" dirty="0">
              <a:latin typeface="Arial"/>
              <a:ea typeface="ＭＳ Ｐゴシック"/>
              <a:cs typeface="Arial"/>
            </a:endParaRPr>
          </a:p>
        </p:txBody>
      </p:sp>
    </p:spTree>
    <p:extLst>
      <p:ext uri="{BB962C8B-B14F-4D97-AF65-F5344CB8AC3E}">
        <p14:creationId xmlns:p14="http://schemas.microsoft.com/office/powerpoint/2010/main" val="3164914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CF7DD-E14E-AAD6-0053-D0383EDF90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18DD96-C3F8-4F95-DBBB-4DF50C4DC866}"/>
              </a:ext>
            </a:extLst>
          </p:cNvPr>
          <p:cNvSpPr>
            <a:spLocks noGrp="1"/>
          </p:cNvSpPr>
          <p:nvPr>
            <p:ph type="title"/>
          </p:nvPr>
        </p:nvSpPr>
        <p:spPr>
          <a:xfrm>
            <a:off x="252000" y="959222"/>
            <a:ext cx="11628452" cy="646331"/>
          </a:xfrm>
        </p:spPr>
        <p:txBody>
          <a:bodyPr/>
          <a:lstStyle/>
          <a:p>
            <a:r>
              <a:rPr lang="en-US" dirty="0"/>
              <a:t>Voltage drop</a:t>
            </a:r>
            <a:endParaRPr lang="en-GB" dirty="0"/>
          </a:p>
        </p:txBody>
      </p:sp>
      <p:sp>
        <p:nvSpPr>
          <p:cNvPr id="6" name="Content Placeholder 5">
            <a:extLst>
              <a:ext uri="{FF2B5EF4-FFF2-40B4-BE49-F238E27FC236}">
                <a16:creationId xmlns:a16="http://schemas.microsoft.com/office/drawing/2014/main" id="{930B87DB-E904-8FF9-2EBF-B410044EC0B3}"/>
              </a:ext>
            </a:extLst>
          </p:cNvPr>
          <p:cNvSpPr>
            <a:spLocks noGrp="1"/>
          </p:cNvSpPr>
          <p:nvPr>
            <p:ph sz="quarter" idx="10"/>
          </p:nvPr>
        </p:nvSpPr>
        <p:spPr>
          <a:xfrm>
            <a:off x="360000" y="1800000"/>
            <a:ext cx="11104506" cy="4140000"/>
          </a:xfrm>
        </p:spPr>
        <p:txBody>
          <a:bodyPr/>
          <a:lstStyle/>
          <a:p>
            <a:pPr marL="0" indent="0">
              <a:buNone/>
            </a:pPr>
            <a:r>
              <a:rPr lang="en-US" sz="2400" dirty="0">
                <a:latin typeface="Arial" panose="020B0604020202020204" pitchFamily="34" charset="0"/>
                <a:cs typeface="Arial" panose="020B0604020202020204" pitchFamily="34" charset="0"/>
              </a:rPr>
              <a:t>Voltage drop occurs when electrical energy is lost as current flows through a conductor with resistance. Several factors can affect voltage drop.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Conductor length: Longer cables increase resistance and voltage drop.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Conductor size: Smaller cross-sectional areas have higher resistance.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Current load: Higher current increases the voltage drop (V=I×R).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Temperature: Resistance increases as the conductor temperature rises.</a:t>
            </a:r>
          </a:p>
        </p:txBody>
      </p:sp>
    </p:spTree>
    <p:extLst>
      <p:ext uri="{BB962C8B-B14F-4D97-AF65-F5344CB8AC3E}">
        <p14:creationId xmlns:p14="http://schemas.microsoft.com/office/powerpoint/2010/main" val="2776818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5F85-2FDB-287C-F6C9-BC1947515E9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F20282-82DA-E9FF-4BF3-E3A87A3A01EF}"/>
              </a:ext>
            </a:extLst>
          </p:cNvPr>
          <p:cNvSpPr>
            <a:spLocks noGrp="1"/>
          </p:cNvSpPr>
          <p:nvPr>
            <p:ph type="title"/>
          </p:nvPr>
        </p:nvSpPr>
        <p:spPr>
          <a:xfrm>
            <a:off x="252000" y="959222"/>
            <a:ext cx="11628452" cy="646331"/>
          </a:xfrm>
        </p:spPr>
        <p:txBody>
          <a:bodyPr/>
          <a:lstStyle/>
          <a:p>
            <a:r>
              <a:rPr lang="en-US" dirty="0"/>
              <a:t>Effects of voltage drop</a:t>
            </a:r>
            <a:endParaRPr lang="en-GB" dirty="0"/>
          </a:p>
        </p:txBody>
      </p:sp>
      <p:sp>
        <p:nvSpPr>
          <p:cNvPr id="6" name="Content Placeholder 5">
            <a:extLst>
              <a:ext uri="{FF2B5EF4-FFF2-40B4-BE49-F238E27FC236}">
                <a16:creationId xmlns:a16="http://schemas.microsoft.com/office/drawing/2014/main" id="{9B1FB5BD-C7A3-245C-C300-704BAD2BC0D3}"/>
              </a:ext>
            </a:extLst>
          </p:cNvPr>
          <p:cNvSpPr>
            <a:spLocks noGrp="1"/>
          </p:cNvSpPr>
          <p:nvPr>
            <p:ph sz="quarter" idx="10"/>
          </p:nvPr>
        </p:nvSpPr>
        <p:spPr>
          <a:xfrm>
            <a:off x="360000" y="1800000"/>
            <a:ext cx="11104506" cy="4140000"/>
          </a:xfrm>
        </p:spPr>
        <p:txBody>
          <a:bodyPr/>
          <a:lstStyle/>
          <a:p>
            <a:pPr marL="0" indent="0">
              <a:buNone/>
            </a:pPr>
            <a:r>
              <a:rPr lang="en-US" sz="2400" dirty="0">
                <a:latin typeface="Arial" panose="020B0604020202020204" pitchFamily="34" charset="0"/>
                <a:cs typeface="Arial" panose="020B0604020202020204" pitchFamily="34" charset="0"/>
              </a:rPr>
              <a:t>Excessive voltage drop leads to:</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reduced voltage at the load, causing poor appliance performance or failure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increased energy losses as heat, reducing system efficiency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potential safety hazards due to overheating cables.</a:t>
            </a:r>
            <a:endParaRPr lang="en-GB" dirty="0"/>
          </a:p>
        </p:txBody>
      </p:sp>
    </p:spTree>
    <p:extLst>
      <p:ext uri="{BB962C8B-B14F-4D97-AF65-F5344CB8AC3E}">
        <p14:creationId xmlns:p14="http://schemas.microsoft.com/office/powerpoint/2010/main" val="1011945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9D1F5-4463-6C06-C7F2-D396A5D564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C5E97A-FDC6-35D3-56EA-97902E514DC8}"/>
              </a:ext>
            </a:extLst>
          </p:cNvPr>
          <p:cNvSpPr>
            <a:spLocks noGrp="1"/>
          </p:cNvSpPr>
          <p:nvPr>
            <p:ph type="title"/>
          </p:nvPr>
        </p:nvSpPr>
        <p:spPr>
          <a:xfrm>
            <a:off x="252000" y="959222"/>
            <a:ext cx="11628452" cy="646331"/>
          </a:xfrm>
        </p:spPr>
        <p:txBody>
          <a:bodyPr/>
          <a:lstStyle/>
          <a:p>
            <a:r>
              <a:rPr lang="en-US" dirty="0"/>
              <a:t>Voltage drop worked example</a:t>
            </a:r>
            <a:endParaRPr lang="en-GB" dirty="0"/>
          </a:p>
        </p:txBody>
      </p:sp>
      <p:sp>
        <p:nvSpPr>
          <p:cNvPr id="6" name="Content Placeholder 5">
            <a:extLst>
              <a:ext uri="{FF2B5EF4-FFF2-40B4-BE49-F238E27FC236}">
                <a16:creationId xmlns:a16="http://schemas.microsoft.com/office/drawing/2014/main" id="{01F6C901-67D9-8C12-5E6B-3ECF6DBB45FD}"/>
              </a:ext>
            </a:extLst>
          </p:cNvPr>
          <p:cNvSpPr>
            <a:spLocks noGrp="1"/>
          </p:cNvSpPr>
          <p:nvPr>
            <p:ph sz="quarter" idx="10"/>
          </p:nvPr>
        </p:nvSpPr>
        <p:spPr>
          <a:xfrm>
            <a:off x="360000" y="1800000"/>
            <a:ext cx="11104506" cy="646331"/>
          </a:xfrm>
        </p:spPr>
        <p:txBody>
          <a:bodyPr/>
          <a:lstStyle/>
          <a:p>
            <a:pPr marL="0" indent="0">
              <a:buNone/>
            </a:pPr>
            <a:r>
              <a:rPr lang="en-US" sz="2400" dirty="0">
                <a:latin typeface="Arial" panose="020B0604020202020204" pitchFamily="34" charset="0"/>
                <a:cs typeface="Arial" panose="020B0604020202020204" pitchFamily="34" charset="0"/>
              </a:rPr>
              <a:t>Calculate the voltage drop for a 20 A load on a 50 m run of 2.5 mm² copper cable.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74A6F3B-EE84-DA56-3C53-1E620FC8F2FF}"/>
                  </a:ext>
                </a:extLst>
              </p:cNvPr>
              <p:cNvSpPr txBox="1"/>
              <p:nvPr/>
            </p:nvSpPr>
            <p:spPr>
              <a:xfrm>
                <a:off x="1587500" y="2762250"/>
                <a:ext cx="9563100" cy="2832955"/>
              </a:xfrm>
              <a:prstGeom prst="rect">
                <a:avLst/>
              </a:prstGeom>
              <a:noFill/>
            </p:spPr>
            <p:txBody>
              <a:bodyPr wrap="square" rtlCol="0">
                <a:spAutoFit/>
              </a:bodyPr>
              <a:lstStyle/>
              <a:p>
                <a:pPr marL="0" indent="0">
                  <a:buNone/>
                </a:pPr>
                <a:r>
                  <a:rPr lang="en-US" sz="2400" dirty="0">
                    <a:latin typeface="Arial" panose="020B0604020202020204" pitchFamily="34" charset="0"/>
                    <a:cs typeface="Arial" panose="020B0604020202020204" pitchFamily="34" charset="0"/>
                  </a:rPr>
                  <a:t>Resistance per meter for 2.5 mm² copper ≈ 7.41 m</a:t>
                </a:r>
                <a:r>
                  <a:rPr lang="el-GR" sz="2400" dirty="0">
                    <a:latin typeface="Arial" panose="020B0604020202020204" pitchFamily="34" charset="0"/>
                    <a:cs typeface="Arial" panose="020B0604020202020204" pitchFamily="34" charset="0"/>
                  </a:rPr>
                  <a:t>Ω/</a:t>
                </a:r>
                <a:r>
                  <a:rPr lang="en-US" sz="2400" dirty="0">
                    <a:latin typeface="Arial" panose="020B0604020202020204" pitchFamily="34" charset="0"/>
                    <a:cs typeface="Arial" panose="020B0604020202020204" pitchFamily="34" charset="0"/>
                  </a:rPr>
                  <a:t>m</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Total resistance (R1+Rn) = 7.41×(2x50) = 741 m</a:t>
                </a:r>
                <a:r>
                  <a:rPr lang="el-GR" sz="2400" dirty="0">
                    <a:latin typeface="Arial" panose="020B0604020202020204" pitchFamily="34" charset="0"/>
                    <a:cs typeface="Arial" panose="020B0604020202020204" pitchFamily="34" charset="0"/>
                  </a:rPr>
                  <a:t>Ω</a:t>
                </a:r>
                <a:r>
                  <a:rPr lang="en-GB"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0.</a:t>
                </a:r>
                <a:r>
                  <a:rPr lang="en-GB" sz="2400" dirty="0">
                    <a:latin typeface="Arial" panose="020B0604020202020204" pitchFamily="34" charset="0"/>
                    <a:cs typeface="Arial" panose="020B0604020202020204" pitchFamily="34" charset="0"/>
                  </a:rPr>
                  <a:t>741</a:t>
                </a:r>
                <a:r>
                  <a:rPr lang="el-GR" sz="2400" dirty="0">
                    <a:latin typeface="Arial" panose="020B0604020202020204" pitchFamily="34" charset="0"/>
                    <a:cs typeface="Arial" panose="020B0604020202020204" pitchFamily="34" charset="0"/>
                  </a:rPr>
                  <a:t>Ω</a:t>
                </a:r>
                <a:endParaRPr lang="en-GB"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Voltage drop V=I×R    = 20×0.741 = 14.82 V</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Percentage voltage drop =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i="1" dirty="0">
                            <a:latin typeface="Cambria Math" panose="02040503050406030204" pitchFamily="18" charset="0"/>
                            <a:cs typeface="Arial" panose="020B0604020202020204" pitchFamily="34" charset="0"/>
                          </a:rPr>
                          <m:t>14.82</m:t>
                        </m:r>
                      </m:num>
                      <m:den>
                        <m:r>
                          <a:rPr lang="en-US" sz="2400" i="1" dirty="0">
                            <a:latin typeface="Cambria Math" panose="02040503050406030204" pitchFamily="18" charset="0"/>
                            <a:cs typeface="Arial" panose="020B0604020202020204" pitchFamily="34" charset="0"/>
                          </a:rPr>
                          <m:t>230</m:t>
                        </m:r>
                      </m:den>
                    </m:f>
                    <m:r>
                      <a:rPr lang="en-US" sz="2400" i="1" dirty="0">
                        <a:latin typeface="Cambria Math" panose="02040503050406030204" pitchFamily="18" charset="0"/>
                        <a:cs typeface="Arial" panose="020B0604020202020204" pitchFamily="34" charset="0"/>
                      </a:rPr>
                      <m:t>×</m:t>
                    </m:r>
                    <m:r>
                      <a:rPr lang="en-GB" sz="2400" i="1" dirty="0">
                        <a:latin typeface="Cambria Math" panose="02040503050406030204" pitchFamily="18" charset="0"/>
                        <a:cs typeface="Arial" panose="020B0604020202020204" pitchFamily="34" charset="0"/>
                      </a:rPr>
                      <m:t>100</m:t>
                    </m:r>
                    <m:r>
                      <a:rPr lang="en-GB" sz="2400" dirty="0">
                        <a:latin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6.44%</a:t>
                </a:r>
                <a:endParaRPr lang="en-GB" sz="2400" dirty="0"/>
              </a:p>
            </p:txBody>
          </p:sp>
        </mc:Choice>
        <mc:Fallback xmlns="">
          <p:sp>
            <p:nvSpPr>
              <p:cNvPr id="2" name="TextBox 1">
                <a:extLst>
                  <a:ext uri="{FF2B5EF4-FFF2-40B4-BE49-F238E27FC236}">
                    <a16:creationId xmlns:a16="http://schemas.microsoft.com/office/drawing/2014/main" id="{674A6F3B-EE84-DA56-3C53-1E620FC8F2FF}"/>
                  </a:ext>
                </a:extLst>
              </p:cNvPr>
              <p:cNvSpPr txBox="1">
                <a:spLocks noRot="1" noChangeAspect="1" noMove="1" noResize="1" noEditPoints="1" noAdjustHandles="1" noChangeArrowheads="1" noChangeShapeType="1" noTextEdit="1"/>
              </p:cNvSpPr>
              <p:nvPr/>
            </p:nvSpPr>
            <p:spPr>
              <a:xfrm>
                <a:off x="1587500" y="2762250"/>
                <a:ext cx="9563100" cy="2832955"/>
              </a:xfrm>
              <a:prstGeom prst="rect">
                <a:avLst/>
              </a:prstGeom>
              <a:blipFill>
                <a:blip r:embed="rId3"/>
                <a:stretch>
                  <a:fillRect l="-956" t="-1505" b="-1075"/>
                </a:stretch>
              </a:blipFill>
            </p:spPr>
            <p:txBody>
              <a:bodyPr/>
              <a:lstStyle/>
              <a:p>
                <a:r>
                  <a:rPr lang="en-US">
                    <a:noFill/>
                  </a:rPr>
                  <a:t> </a:t>
                </a:r>
              </a:p>
            </p:txBody>
          </p:sp>
        </mc:Fallback>
      </mc:AlternateContent>
    </p:spTree>
    <p:extLst>
      <p:ext uri="{BB962C8B-B14F-4D97-AF65-F5344CB8AC3E}">
        <p14:creationId xmlns:p14="http://schemas.microsoft.com/office/powerpoint/2010/main" val="2819580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EB65-49DA-5227-1765-F454B7E7376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111E53-0D31-3749-C158-92DA886B8B77}"/>
              </a:ext>
            </a:extLst>
          </p:cNvPr>
          <p:cNvSpPr>
            <a:spLocks noGrp="1"/>
          </p:cNvSpPr>
          <p:nvPr>
            <p:ph type="title"/>
          </p:nvPr>
        </p:nvSpPr>
        <p:spPr>
          <a:xfrm>
            <a:off x="252000" y="959222"/>
            <a:ext cx="11628452" cy="646331"/>
          </a:xfrm>
        </p:spPr>
        <p:txBody>
          <a:bodyPr/>
          <a:lstStyle/>
          <a:p>
            <a:r>
              <a:rPr lang="en-US" dirty="0"/>
              <a:t>Voltage drop limits</a:t>
            </a:r>
            <a:endParaRPr lang="en-GB" dirty="0"/>
          </a:p>
        </p:txBody>
      </p:sp>
      <p:sp>
        <p:nvSpPr>
          <p:cNvPr id="6" name="Content Placeholder 5">
            <a:extLst>
              <a:ext uri="{FF2B5EF4-FFF2-40B4-BE49-F238E27FC236}">
                <a16:creationId xmlns:a16="http://schemas.microsoft.com/office/drawing/2014/main" id="{41ED7731-596E-4095-ADBD-B4C61DDA0BD7}"/>
              </a:ext>
            </a:extLst>
          </p:cNvPr>
          <p:cNvSpPr>
            <a:spLocks noGrp="1"/>
          </p:cNvSpPr>
          <p:nvPr>
            <p:ph sz="quarter" idx="10"/>
          </p:nvPr>
        </p:nvSpPr>
        <p:spPr>
          <a:xfrm>
            <a:off x="360000" y="1800000"/>
            <a:ext cx="11104506" cy="4140000"/>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BS 7671 sets limits to ensure safe and efficient operation. </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maximum of 3% voltage drop is allowed for lighting circuits and 5% for power circuits. </a:t>
            </a:r>
          </a:p>
          <a:p>
            <a:pPr marL="0" indent="0">
              <a:buNone/>
            </a:pPr>
            <a:r>
              <a:rPr lang="en-US" sz="2400" dirty="0">
                <a:latin typeface="Arial" panose="020B0604020202020204" pitchFamily="34" charset="0"/>
                <a:cs typeface="Arial" panose="020B0604020202020204" pitchFamily="34" charset="0"/>
              </a:rPr>
              <a:t>Exceeding these limits can cause lights to dim and appliances to underperform or overheat, so cables must be sized appropriately to keep voltage drop within these boundaries.</a:t>
            </a:r>
          </a:p>
        </p:txBody>
      </p:sp>
    </p:spTree>
    <p:extLst>
      <p:ext uri="{BB962C8B-B14F-4D97-AF65-F5344CB8AC3E}">
        <p14:creationId xmlns:p14="http://schemas.microsoft.com/office/powerpoint/2010/main" val="33400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0001-A86E-AE84-BEF2-5E6BDDFD13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B36A5D-E0FF-0AD6-8F78-E0288F8E63BF}"/>
              </a:ext>
            </a:extLst>
          </p:cNvPr>
          <p:cNvSpPr>
            <a:spLocks noGrp="1"/>
          </p:cNvSpPr>
          <p:nvPr>
            <p:ph type="title"/>
          </p:nvPr>
        </p:nvSpPr>
        <p:spPr>
          <a:xfrm>
            <a:off x="252000" y="959222"/>
            <a:ext cx="11628452" cy="646331"/>
          </a:xfrm>
        </p:spPr>
        <p:txBody>
          <a:bodyPr/>
          <a:lstStyle/>
          <a:p>
            <a:r>
              <a:rPr lang="en-US" dirty="0"/>
              <a:t>Temperature effects on electrical conductors</a:t>
            </a:r>
            <a:endParaRPr lang="en-GB" dirty="0"/>
          </a:p>
        </p:txBody>
      </p:sp>
      <p:sp>
        <p:nvSpPr>
          <p:cNvPr id="6" name="Content Placeholder 5">
            <a:extLst>
              <a:ext uri="{FF2B5EF4-FFF2-40B4-BE49-F238E27FC236}">
                <a16:creationId xmlns:a16="http://schemas.microsoft.com/office/drawing/2014/main" id="{D285568A-372E-54C5-82D9-CC91E0B5F8EC}"/>
              </a:ext>
            </a:extLst>
          </p:cNvPr>
          <p:cNvSpPr>
            <a:spLocks noGrp="1"/>
          </p:cNvSpPr>
          <p:nvPr>
            <p:ph sz="quarter" idx="10"/>
          </p:nvPr>
        </p:nvSpPr>
        <p:spPr>
          <a:xfrm>
            <a:off x="360000" y="1800000"/>
            <a:ext cx="11104506" cy="4140000"/>
          </a:xfrm>
        </p:spPr>
        <p:txBody>
          <a:bodyPr/>
          <a:lstStyle/>
          <a:p>
            <a:pPr marL="342900" indent="-342900">
              <a:buFont typeface="Arial" panose="020B0604020202020204" pitchFamily="34" charset="0"/>
              <a:buChar char="•"/>
            </a:pPr>
            <a:r>
              <a:rPr lang="en-US" sz="2400">
                <a:latin typeface="Arial"/>
                <a:ea typeface="ＭＳ Ｐゴシック"/>
                <a:cs typeface="Arial"/>
              </a:rPr>
              <a:t>Copper and </a:t>
            </a:r>
            <a:r>
              <a:rPr lang="en-GB" sz="2400">
                <a:latin typeface="Arial"/>
                <a:ea typeface="ＭＳ Ｐゴシック"/>
                <a:cs typeface="Arial"/>
              </a:rPr>
              <a:t>aluminium</a:t>
            </a:r>
            <a:r>
              <a:rPr lang="en-US" sz="2400">
                <a:latin typeface="Arial"/>
                <a:ea typeface="ＭＳ Ｐゴシック"/>
                <a:cs typeface="Arial"/>
              </a:rPr>
              <a:t> conductors increase in resistance as temperature rises.</a:t>
            </a:r>
          </a:p>
          <a:p>
            <a:pPr marL="342900" indent="-342900">
              <a:buFont typeface="Arial" panose="020B0604020202020204" pitchFamily="34" charset="0"/>
              <a:buChar char="•"/>
            </a:pPr>
            <a:r>
              <a:rPr lang="en-US" sz="2400" dirty="0">
                <a:latin typeface="Arial"/>
                <a:ea typeface="ＭＳ Ｐゴシック"/>
                <a:cs typeface="Arial"/>
              </a:rPr>
              <a:t>Resistance rises approximately 0.4% per degree above 20 degrees Celsius for copper.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Increased resistance leads to higher voltage drop and heating, which can accelerate insulation degradation.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High load currents cause conductor heating, potentially triggering thermal protection devices.</a:t>
            </a:r>
          </a:p>
        </p:txBody>
      </p:sp>
    </p:spTree>
    <p:extLst>
      <p:ext uri="{BB962C8B-B14F-4D97-AF65-F5344CB8AC3E}">
        <p14:creationId xmlns:p14="http://schemas.microsoft.com/office/powerpoint/2010/main" val="1066759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Three-phase systems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17252"/>
            <a:ext cx="6375337" cy="4140000"/>
          </a:xfrm>
        </p:spPr>
        <p:txBody>
          <a:bodyPr/>
          <a:lstStyle/>
          <a:p>
            <a:pPr marL="0" indent="0">
              <a:buNone/>
            </a:pPr>
            <a:r>
              <a:rPr lang="en-US" sz="2400" dirty="0">
                <a:latin typeface="Arial"/>
                <a:ea typeface="ＭＳ Ｐゴシック"/>
                <a:cs typeface="Arial"/>
              </a:rPr>
              <a:t>Three-phase systems are commonly used in industrial and commercial installations to deliver power more efficiently than single-phase systems. </a:t>
            </a:r>
          </a:p>
          <a:p>
            <a:pPr marL="0" indent="0">
              <a:buNone/>
            </a:pPr>
            <a:r>
              <a:rPr lang="en-US" sz="2400" dirty="0">
                <a:latin typeface="Arial"/>
                <a:ea typeface="ＭＳ Ｐゴシック"/>
                <a:cs typeface="Arial"/>
              </a:rPr>
              <a:t>A typical three-phase system uses three-line conductors, each 120 degrees out of phase, supplying either three-phase or single-phase loads.</a:t>
            </a:r>
          </a:p>
          <a:p>
            <a:pPr marL="0" indent="0">
              <a:buNone/>
            </a:pPr>
            <a:endParaRPr lang="en-US" sz="24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77A71EAD-1D86-5FD5-8DE5-10573156D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7014" y="1884249"/>
            <a:ext cx="4604137" cy="3072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190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BD10-9FBA-C184-F930-E143492ECF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30B665-8745-7946-D763-9E3663A3746B}"/>
              </a:ext>
            </a:extLst>
          </p:cNvPr>
          <p:cNvSpPr>
            <a:spLocks noGrp="1"/>
          </p:cNvSpPr>
          <p:nvPr>
            <p:ph type="title"/>
          </p:nvPr>
        </p:nvSpPr>
        <p:spPr>
          <a:xfrm>
            <a:off x="252000" y="959222"/>
            <a:ext cx="11628452" cy="646331"/>
          </a:xfrm>
        </p:spPr>
        <p:txBody>
          <a:bodyPr/>
          <a:lstStyle/>
          <a:p>
            <a:r>
              <a:rPr lang="en-US" dirty="0"/>
              <a:t>Three-phase circuit arrangements</a:t>
            </a:r>
            <a:endParaRPr lang="en-GB" dirty="0"/>
          </a:p>
        </p:txBody>
      </p:sp>
      <p:sp>
        <p:nvSpPr>
          <p:cNvPr id="6" name="Content Placeholder 5">
            <a:extLst>
              <a:ext uri="{FF2B5EF4-FFF2-40B4-BE49-F238E27FC236}">
                <a16:creationId xmlns:a16="http://schemas.microsoft.com/office/drawing/2014/main" id="{F941834E-765D-0E03-A085-D09871227B21}"/>
              </a:ext>
            </a:extLst>
          </p:cNvPr>
          <p:cNvSpPr>
            <a:spLocks noGrp="1"/>
          </p:cNvSpPr>
          <p:nvPr>
            <p:ph sz="quarter" idx="10"/>
          </p:nvPr>
        </p:nvSpPr>
        <p:spPr>
          <a:xfrm>
            <a:off x="360000" y="1800000"/>
            <a:ext cx="7774709" cy="4140000"/>
          </a:xfrm>
        </p:spPr>
        <p:txBody>
          <a:bodyPr/>
          <a:lstStyle/>
          <a:p>
            <a:pPr marL="0" indent="0">
              <a:buNone/>
            </a:pPr>
            <a:r>
              <a:rPr lang="en-US" sz="2400" dirty="0">
                <a:latin typeface="Arial" panose="020B0604020202020204" pitchFamily="34" charset="0"/>
                <a:cs typeface="Arial" panose="020B0604020202020204" pitchFamily="34" charset="0"/>
              </a:rPr>
              <a:t>In a star configuration, each phase is connected to a common neutral point. This gives: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ine-to-neutral voltage: 230 V (used for standard single-phase loads)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ine-to-line voltage: 400 V (used for three-phase loads like motors).</a:t>
            </a:r>
          </a:p>
          <a:p>
            <a:pPr marL="0" indent="0">
              <a:buNone/>
            </a:pPr>
            <a:r>
              <a:rPr lang="en-US" sz="2400" dirty="0">
                <a:latin typeface="Arial" panose="020B0604020202020204" pitchFamily="34" charset="0"/>
                <a:cs typeface="Arial" panose="020B0604020202020204" pitchFamily="34" charset="0"/>
              </a:rPr>
              <a:t>Three-phase circuits provide constant power transfer, making them ideal for heavy machinery and reducing vibration in motor operation.</a:t>
            </a:r>
            <a:endParaRPr lang="en-GB" dirty="0"/>
          </a:p>
        </p:txBody>
      </p:sp>
      <p:pic>
        <p:nvPicPr>
          <p:cNvPr id="3" name="Picture 2">
            <a:extLst>
              <a:ext uri="{FF2B5EF4-FFF2-40B4-BE49-F238E27FC236}">
                <a16:creationId xmlns:a16="http://schemas.microsoft.com/office/drawing/2014/main" id="{046125DA-39FC-0292-F825-FD32BD01D9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4709" y="1445267"/>
            <a:ext cx="3896262" cy="3950004"/>
          </a:xfrm>
          <a:prstGeom prst="rect">
            <a:avLst/>
          </a:prstGeom>
        </p:spPr>
      </p:pic>
    </p:spTree>
    <p:extLst>
      <p:ext uri="{BB962C8B-B14F-4D97-AF65-F5344CB8AC3E}">
        <p14:creationId xmlns:p14="http://schemas.microsoft.com/office/powerpoint/2010/main" val="68175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25FED-AA62-1942-3DC8-0CE8AE80D0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F663DB-7F95-5996-E5C2-198E95D432E0}"/>
              </a:ext>
            </a:extLst>
          </p:cNvPr>
          <p:cNvSpPr>
            <a:spLocks noGrp="1"/>
          </p:cNvSpPr>
          <p:nvPr>
            <p:ph type="title"/>
          </p:nvPr>
        </p:nvSpPr>
        <p:spPr>
          <a:xfrm>
            <a:off x="252000" y="959222"/>
            <a:ext cx="11628452" cy="646331"/>
          </a:xfrm>
        </p:spPr>
        <p:txBody>
          <a:bodyPr/>
          <a:lstStyle/>
          <a:p>
            <a:r>
              <a:rPr lang="en-US" dirty="0"/>
              <a:t>Advantages of three-phase systems</a:t>
            </a:r>
            <a:endParaRPr lang="en-GB" dirty="0"/>
          </a:p>
        </p:txBody>
      </p:sp>
      <p:sp>
        <p:nvSpPr>
          <p:cNvPr id="6" name="Content Placeholder 5">
            <a:extLst>
              <a:ext uri="{FF2B5EF4-FFF2-40B4-BE49-F238E27FC236}">
                <a16:creationId xmlns:a16="http://schemas.microsoft.com/office/drawing/2014/main" id="{D2CC9EA7-09E9-593D-D141-01BCDF5906DA}"/>
              </a:ext>
            </a:extLst>
          </p:cNvPr>
          <p:cNvSpPr>
            <a:spLocks noGrp="1"/>
          </p:cNvSpPr>
          <p:nvPr>
            <p:ph sz="quarter" idx="10"/>
          </p:nvPr>
        </p:nvSpPr>
        <p:spPr>
          <a:xfrm>
            <a:off x="359999" y="1800000"/>
            <a:ext cx="11879625" cy="4140000"/>
          </a:xfrm>
        </p:spPr>
        <p:txBody>
          <a:bodyPr/>
          <a:lstStyle/>
          <a:p>
            <a:pPr marL="0" indent="0">
              <a:buNone/>
            </a:pPr>
            <a:r>
              <a:rPr lang="en-US" sz="2400" dirty="0">
                <a:latin typeface="Arial" panose="020B0604020202020204" pitchFamily="34" charset="0"/>
                <a:cs typeface="Arial" panose="020B0604020202020204" pitchFamily="34" charset="0"/>
              </a:rPr>
              <a:t>Three-phase supply offers several benefits over single-phase.</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Improved efficiency: </a:t>
            </a:r>
            <a:r>
              <a:rPr lang="en-US" sz="2400" dirty="0">
                <a:latin typeface="Arial" panose="020B0604020202020204" pitchFamily="34" charset="0"/>
                <a:cs typeface="Arial" panose="020B0604020202020204" pitchFamily="34" charset="0"/>
              </a:rPr>
              <a:t>Delivers more power using less conductor material.</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Smoother operation: </a:t>
            </a:r>
            <a:r>
              <a:rPr lang="en-US" sz="2400" dirty="0">
                <a:latin typeface="Arial" panose="020B0604020202020204" pitchFamily="34" charset="0"/>
                <a:cs typeface="Arial" panose="020B0604020202020204" pitchFamily="34" charset="0"/>
              </a:rPr>
              <a:t>Motors run with less vibration and more consistent torque.</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Balanced load: </a:t>
            </a:r>
            <a:r>
              <a:rPr lang="en-US" sz="2400" dirty="0">
                <a:latin typeface="Arial" panose="020B0604020202020204" pitchFamily="34" charset="0"/>
                <a:cs typeface="Arial" panose="020B0604020202020204" pitchFamily="34" charset="0"/>
              </a:rPr>
              <a:t>Power is delivered continuously, not in pulses.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Scalable supply: </a:t>
            </a:r>
            <a:r>
              <a:rPr lang="en-US" sz="2400" dirty="0">
                <a:latin typeface="Arial" panose="020B0604020202020204" pitchFamily="34" charset="0"/>
                <a:cs typeface="Arial" panose="020B0604020202020204" pitchFamily="34" charset="0"/>
              </a:rPr>
              <a:t>Suitable for both small and large electrical loads.</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Flexible distribution: </a:t>
            </a:r>
            <a:r>
              <a:rPr lang="en-US" sz="2400" dirty="0">
                <a:latin typeface="Arial" panose="020B0604020202020204" pitchFamily="34" charset="0"/>
                <a:cs typeface="Arial" panose="020B0604020202020204" pitchFamily="34" charset="0"/>
              </a:rPr>
              <a:t>Single-phase circuits can be derived from the three-phase system.</a:t>
            </a:r>
          </a:p>
        </p:txBody>
      </p:sp>
    </p:spTree>
    <p:extLst>
      <p:ext uri="{BB962C8B-B14F-4D97-AF65-F5344CB8AC3E}">
        <p14:creationId xmlns:p14="http://schemas.microsoft.com/office/powerpoint/2010/main" val="366844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B772F-E825-9D87-9E8B-D04BC8A5280C}"/>
              </a:ext>
            </a:extLst>
          </p:cNvPr>
          <p:cNvSpPr>
            <a:spLocks noGrp="1"/>
          </p:cNvSpPr>
          <p:nvPr>
            <p:ph type="title"/>
          </p:nvPr>
        </p:nvSpPr>
        <p:spPr>
          <a:xfrm>
            <a:off x="252000" y="959222"/>
            <a:ext cx="11628452" cy="646331"/>
          </a:xfrm>
        </p:spPr>
        <p:txBody>
          <a:bodyPr wrap="square" lIns="91440" tIns="45720" rIns="91440" bIns="45720" anchor="ctr" anchorCtr="0">
            <a:spAutoFit/>
          </a:bodyPr>
          <a:lstStyle/>
          <a:p>
            <a:r>
              <a:rPr lang="en-GB">
                <a:ea typeface="ＭＳ Ｐゴシック"/>
                <a:cs typeface="Arial"/>
              </a:rPr>
              <a:t>Introduction</a:t>
            </a:r>
          </a:p>
        </p:txBody>
      </p:sp>
      <p:sp>
        <p:nvSpPr>
          <p:cNvPr id="4" name="Content Placeholder 3">
            <a:extLst>
              <a:ext uri="{FF2B5EF4-FFF2-40B4-BE49-F238E27FC236}">
                <a16:creationId xmlns:a16="http://schemas.microsoft.com/office/drawing/2014/main" id="{183CA12B-98D8-441B-A2DE-6FF2B2597824}"/>
              </a:ext>
            </a:extLst>
          </p:cNvPr>
          <p:cNvSpPr>
            <a:spLocks noGrp="1"/>
          </p:cNvSpPr>
          <p:nvPr>
            <p:ph sz="quarter" idx="10"/>
          </p:nvPr>
        </p:nvSpPr>
        <p:spPr/>
        <p:txBody>
          <a:bodyPr/>
          <a:lstStyle/>
          <a:p>
            <a:r>
              <a:rPr lang="en-GB" b="0" i="0" dirty="0">
                <a:solidFill>
                  <a:srgbClr val="111111"/>
                </a:solidFill>
                <a:effectLst/>
                <a:latin typeface="Arial"/>
                <a:ea typeface="ＭＳ Ｐゴシック"/>
                <a:cs typeface="Arial"/>
              </a:rPr>
              <a:t>What might be a benefit of wiring in parallel, and where could you find this</a:t>
            </a:r>
            <a:r>
              <a:rPr lang="en-GB">
                <a:solidFill>
                  <a:srgbClr val="111111"/>
                </a:solidFill>
                <a:latin typeface="Arial"/>
                <a:ea typeface="ＭＳ Ｐゴシック"/>
                <a:cs typeface="Arial"/>
              </a:rPr>
              <a:t>-</a:t>
            </a:r>
            <a:endParaRPr lang="en-GB" dirty="0">
              <a:latin typeface="Arial"/>
              <a:ea typeface="ＭＳ Ｐゴシック"/>
              <a:cs typeface="Arial"/>
            </a:endParaRPr>
          </a:p>
        </p:txBody>
      </p:sp>
      <p:pic>
        <p:nvPicPr>
          <p:cNvPr id="1026" name="Picture 2">
            <a:extLst>
              <a:ext uri="{FF2B5EF4-FFF2-40B4-BE49-F238E27FC236}">
                <a16:creationId xmlns:a16="http://schemas.microsoft.com/office/drawing/2014/main" id="{14C7011C-CFEC-B3A5-4058-C708F62C0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186" y="2612399"/>
            <a:ext cx="7058722" cy="313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8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Ohm’s Law</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It is vital that an electrician understands Ohm’s Law.</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It can be represented by three formulas or the Ohm’s Law triangle.</a:t>
            </a:r>
          </a:p>
          <a:p>
            <a:endParaRPr lang="en-GB" dirty="0"/>
          </a:p>
        </p:txBody>
      </p:sp>
      <p:pic>
        <p:nvPicPr>
          <p:cNvPr id="4" name="Picture 3">
            <a:extLst>
              <a:ext uri="{FF2B5EF4-FFF2-40B4-BE49-F238E27FC236}">
                <a16:creationId xmlns:a16="http://schemas.microsoft.com/office/drawing/2014/main" id="{70828D23-8A28-4632-BBD5-264147689745}"/>
              </a:ext>
            </a:extLst>
          </p:cNvPr>
          <p:cNvPicPr>
            <a:picLocks noChangeAspect="1"/>
          </p:cNvPicPr>
          <p:nvPr/>
        </p:nvPicPr>
        <p:blipFill>
          <a:blip r:embed="rId3"/>
          <a:stretch>
            <a:fillRect/>
          </a:stretch>
        </p:blipFill>
        <p:spPr>
          <a:xfrm>
            <a:off x="4731573" y="3106376"/>
            <a:ext cx="1806239" cy="1308869"/>
          </a:xfrm>
          <a:prstGeom prst="rect">
            <a:avLst/>
          </a:prstGeom>
        </p:spPr>
      </p:pic>
      <p:pic>
        <p:nvPicPr>
          <p:cNvPr id="9" name="Picture 8" descr="A yellow triangle with black letters and a black text&#10;&#10;Description automatically generated">
            <a:extLst>
              <a:ext uri="{FF2B5EF4-FFF2-40B4-BE49-F238E27FC236}">
                <a16:creationId xmlns:a16="http://schemas.microsoft.com/office/drawing/2014/main" id="{15DD88D1-BA8A-465A-A7C6-B8E8A420A9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49597" y="2855093"/>
            <a:ext cx="3177277" cy="2769112"/>
          </a:xfrm>
          <a:prstGeom prst="rect">
            <a:avLst/>
          </a:prstGeom>
        </p:spPr>
      </p:pic>
      <p:pic>
        <p:nvPicPr>
          <p:cNvPr id="3" name="Picture 2">
            <a:extLst>
              <a:ext uri="{FF2B5EF4-FFF2-40B4-BE49-F238E27FC236}">
                <a16:creationId xmlns:a16="http://schemas.microsoft.com/office/drawing/2014/main" id="{424FFBDC-4CD6-061B-1AC2-ED7D606E8656}"/>
              </a:ext>
            </a:extLst>
          </p:cNvPr>
          <p:cNvPicPr>
            <a:picLocks noChangeAspect="1"/>
          </p:cNvPicPr>
          <p:nvPr/>
        </p:nvPicPr>
        <p:blipFill>
          <a:blip r:embed="rId5"/>
          <a:stretch>
            <a:fillRect/>
          </a:stretch>
        </p:blipFill>
        <p:spPr>
          <a:xfrm>
            <a:off x="7524200" y="2914422"/>
            <a:ext cx="2307778" cy="174490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F946241-71CE-5A89-DB86-47E1A9A257B6}"/>
                  </a:ext>
                </a:extLst>
              </p:cNvPr>
              <p:cNvSpPr txBox="1"/>
              <p:nvPr/>
            </p:nvSpPr>
            <p:spPr>
              <a:xfrm>
                <a:off x="5105883" y="4823679"/>
                <a:ext cx="3935319"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dirty="0" smtClean="0">
                          <a:latin typeface="Cambria Math" panose="02040503050406030204" pitchFamily="18" charset="0"/>
                        </a:rPr>
                        <m:t>𝑉</m:t>
                      </m:r>
                      <m:r>
                        <a:rPr lang="en-US" sz="4000" b="0" i="1" dirty="0" smtClean="0">
                          <a:latin typeface="Cambria Math" panose="02040503050406030204" pitchFamily="18" charset="0"/>
                        </a:rPr>
                        <m:t> = </m:t>
                      </m:r>
                      <m:r>
                        <a:rPr lang="en-US" sz="4000" b="0" i="1" dirty="0" smtClean="0">
                          <a:latin typeface="Cambria Math" panose="02040503050406030204" pitchFamily="18" charset="0"/>
                        </a:rPr>
                        <m:t>𝐼</m:t>
                      </m:r>
                      <m:r>
                        <a:rPr lang="en-US" sz="4000" b="0" i="1" dirty="0" smtClean="0">
                          <a:latin typeface="Cambria Math" panose="02040503050406030204" pitchFamily="18" charset="0"/>
                        </a:rPr>
                        <m:t> </m:t>
                      </m:r>
                      <m:r>
                        <a:rPr lang="en-US" sz="4000" b="0" i="1" dirty="0" smtClean="0">
                          <a:latin typeface="Cambria Math" panose="02040503050406030204" pitchFamily="18" charset="0"/>
                        </a:rPr>
                        <m:t>𝑥</m:t>
                      </m:r>
                      <m:r>
                        <a:rPr lang="en-US" sz="4000" b="0" i="1" dirty="0" smtClean="0">
                          <a:latin typeface="Cambria Math" panose="02040503050406030204" pitchFamily="18" charset="0"/>
                        </a:rPr>
                        <m:t> </m:t>
                      </m:r>
                      <m:r>
                        <a:rPr lang="en-US" sz="4000" b="0" i="1" dirty="0" smtClean="0">
                          <a:latin typeface="Cambria Math" panose="02040503050406030204" pitchFamily="18" charset="0"/>
                        </a:rPr>
                        <m:t>𝑅</m:t>
                      </m:r>
                    </m:oMath>
                  </m:oMathPara>
                </a14:m>
                <a:endParaRPr lang="en-US" sz="4000" dirty="0"/>
              </a:p>
            </p:txBody>
          </p:sp>
        </mc:Choice>
        <mc:Fallback xmlns="">
          <p:sp>
            <p:nvSpPr>
              <p:cNvPr id="8" name="TextBox 7">
                <a:extLst>
                  <a:ext uri="{FF2B5EF4-FFF2-40B4-BE49-F238E27FC236}">
                    <a16:creationId xmlns:a16="http://schemas.microsoft.com/office/drawing/2014/main" id="{4F946241-71CE-5A89-DB86-47E1A9A257B6}"/>
                  </a:ext>
                </a:extLst>
              </p:cNvPr>
              <p:cNvSpPr txBox="1">
                <a:spLocks noRot="1" noChangeAspect="1" noMove="1" noResize="1" noEditPoints="1" noAdjustHandles="1" noChangeArrowheads="1" noChangeShapeType="1" noTextEdit="1"/>
              </p:cNvSpPr>
              <p:nvPr/>
            </p:nvSpPr>
            <p:spPr>
              <a:xfrm>
                <a:off x="5105883" y="4823679"/>
                <a:ext cx="3935319" cy="70788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24382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Resistors in series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Only one path for the current to flow.</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Current is therefore the same and common to all resistors.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Total resistance is determined by adding up all values</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Christmas lights were once wired in series.</a:t>
            </a:r>
          </a:p>
          <a:p>
            <a:endParaRPr lang="en-GB"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FCACA16-28AD-4AEB-9220-319E79843317}"/>
                  </a:ext>
                </a:extLst>
              </p:cNvPr>
              <p:cNvSpPr/>
              <p:nvPr/>
            </p:nvSpPr>
            <p:spPr>
              <a:xfrm>
                <a:off x="2562310" y="3639616"/>
                <a:ext cx="2109103" cy="460767"/>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1</m:t>
                      </m:r>
                      <m:r>
                        <a:rPr lang="en-GB" sz="2394">
                          <a:solidFill>
                            <a:srgbClr val="17002F"/>
                          </a:solidFill>
                          <a:latin typeface="Cambria Math" panose="02040503050406030204" pitchFamily="18" charset="0"/>
                          <a:ea typeface="+mn-ea"/>
                          <a:cs typeface="+mn-cs"/>
                        </a:rPr>
                        <m:t>+</m:t>
                      </m:r>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2</m:t>
                      </m:r>
                      <m:r>
                        <a:rPr lang="en-GB" sz="2394">
                          <a:solidFill>
                            <a:srgbClr val="17002F"/>
                          </a:solidFill>
                          <a:latin typeface="Cambria Math" panose="02040503050406030204" pitchFamily="18" charset="0"/>
                          <a:ea typeface="+mn-ea"/>
                          <a:cs typeface="+mn-cs"/>
                        </a:rPr>
                        <m:t>+</m:t>
                      </m:r>
                      <m:r>
                        <a:rPr lang="en-GB" sz="2394" i="1">
                          <a:solidFill>
                            <a:srgbClr val="17002F"/>
                          </a:solidFill>
                          <a:latin typeface="Cambria Math" panose="02040503050406030204" pitchFamily="18" charset="0"/>
                          <a:ea typeface="+mn-ea"/>
                          <a:cs typeface="+mn-cs"/>
                        </a:rPr>
                        <m:t>𝑅𝑛</m:t>
                      </m:r>
                    </m:oMath>
                  </m:oMathPara>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0" name="Rectangle 9">
                <a:extLst>
                  <a:ext uri="{FF2B5EF4-FFF2-40B4-BE49-F238E27FC236}">
                    <a16:creationId xmlns:a16="http://schemas.microsoft.com/office/drawing/2014/main" id="{5FCACA16-28AD-4AEB-9220-319E79843317}"/>
                  </a:ext>
                </a:extLst>
              </p:cNvPr>
              <p:cNvSpPr>
                <a:spLocks noRot="1" noChangeAspect="1" noMove="1" noResize="1" noEditPoints="1" noAdjustHandles="1" noChangeArrowheads="1" noChangeShapeType="1" noTextEdit="1"/>
              </p:cNvSpPr>
              <p:nvPr/>
            </p:nvSpPr>
            <p:spPr>
              <a:xfrm>
                <a:off x="2562310" y="3639616"/>
                <a:ext cx="2109103" cy="460767"/>
              </a:xfrm>
              <a:prstGeom prst="rect">
                <a:avLst/>
              </a:prstGeom>
              <a:blipFill>
                <a:blip r:embed="rId3"/>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D7AFC85-A059-4DD1-B224-69D2B87C5D86}"/>
              </a:ext>
            </a:extLst>
          </p:cNvPr>
          <p:cNvPicPr>
            <a:picLocks noChangeAspect="1"/>
          </p:cNvPicPr>
          <p:nvPr/>
        </p:nvPicPr>
        <p:blipFill>
          <a:blip r:embed="rId4"/>
          <a:stretch>
            <a:fillRect/>
          </a:stretch>
        </p:blipFill>
        <p:spPr>
          <a:xfrm>
            <a:off x="6205261" y="1360940"/>
            <a:ext cx="5782364" cy="830365"/>
          </a:xfrm>
          <a:prstGeom prst="rect">
            <a:avLst/>
          </a:prstGeom>
        </p:spPr>
      </p:pic>
      <p:pic>
        <p:nvPicPr>
          <p:cNvPr id="3" name="Picture 2" descr="A diagram of a lamp&#10;&#10;AI-generated content may be incorrect.">
            <a:extLst>
              <a:ext uri="{FF2B5EF4-FFF2-40B4-BE49-F238E27FC236}">
                <a16:creationId xmlns:a16="http://schemas.microsoft.com/office/drawing/2014/main" id="{974DE33C-181A-BCAA-B5DF-302D9A9282D9}"/>
              </a:ext>
            </a:extLst>
          </p:cNvPr>
          <p:cNvPicPr>
            <a:picLocks noChangeAspect="1"/>
          </p:cNvPicPr>
          <p:nvPr/>
        </p:nvPicPr>
        <p:blipFill>
          <a:blip r:embed="rId5"/>
          <a:stretch>
            <a:fillRect/>
          </a:stretch>
        </p:blipFill>
        <p:spPr>
          <a:xfrm>
            <a:off x="7834098" y="3449638"/>
            <a:ext cx="3772227" cy="2537680"/>
          </a:xfrm>
          <a:prstGeom prst="rect">
            <a:avLst/>
          </a:prstGeom>
        </p:spPr>
      </p:pic>
    </p:spTree>
    <p:extLst>
      <p:ext uri="{BB962C8B-B14F-4D97-AF65-F5344CB8AC3E}">
        <p14:creationId xmlns:p14="http://schemas.microsoft.com/office/powerpoint/2010/main" val="20330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Voltage in series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0" indent="0">
              <a:buNone/>
            </a:pPr>
            <a:r>
              <a:rPr lang="en-US" sz="2400" dirty="0">
                <a:latin typeface="Arial" panose="020B0604020202020204" pitchFamily="34" charset="0"/>
                <a:cs typeface="Arial" panose="020B0604020202020204" pitchFamily="34" charset="0"/>
              </a:rPr>
              <a:t>Voltage is shared equally if all resistors are of equal value.</a:t>
            </a:r>
          </a:p>
          <a:p>
            <a:endParaRPr lang="en-GB" dirty="0"/>
          </a:p>
        </p:txBody>
      </p:sp>
      <p:sp>
        <p:nvSpPr>
          <p:cNvPr id="7" name="TextBox 6">
            <a:extLst>
              <a:ext uri="{FF2B5EF4-FFF2-40B4-BE49-F238E27FC236}">
                <a16:creationId xmlns:a16="http://schemas.microsoft.com/office/drawing/2014/main" id="{FA0BC9DC-DA62-42F6-A444-79D89EDA2B7F}"/>
              </a:ext>
            </a:extLst>
          </p:cNvPr>
          <p:cNvSpPr txBox="1"/>
          <p:nvPr/>
        </p:nvSpPr>
        <p:spPr>
          <a:xfrm>
            <a:off x="4245635" y="2352364"/>
            <a:ext cx="3808671" cy="1197636"/>
          </a:xfrm>
          <a:prstGeom prst="rect">
            <a:avLst/>
          </a:prstGeom>
          <a:noFill/>
        </p:spPr>
        <p:txBody>
          <a:bodyPr wrap="none" rtlCol="0">
            <a:spAutoFit/>
          </a:bodyPr>
          <a:lstStyle/>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Total resistance = R1 + R2</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                          = 10 + 10</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			    = 20Ω</a:t>
            </a:r>
          </a:p>
        </p:txBody>
      </p:sp>
      <p:pic>
        <p:nvPicPr>
          <p:cNvPr id="8" name="Picture 7">
            <a:extLst>
              <a:ext uri="{FF2B5EF4-FFF2-40B4-BE49-F238E27FC236}">
                <a16:creationId xmlns:a16="http://schemas.microsoft.com/office/drawing/2014/main" id="{FBE4BFAF-CE56-4C65-BC52-D7DB95D7E255}"/>
              </a:ext>
            </a:extLst>
          </p:cNvPr>
          <p:cNvPicPr>
            <a:picLocks noChangeAspect="1"/>
          </p:cNvPicPr>
          <p:nvPr/>
        </p:nvPicPr>
        <p:blipFill>
          <a:blip r:embed="rId4"/>
          <a:stretch>
            <a:fillRect/>
          </a:stretch>
        </p:blipFill>
        <p:spPr>
          <a:xfrm>
            <a:off x="15168" y="2518843"/>
            <a:ext cx="3794186" cy="288149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AE57CE-7C58-42C3-9EC1-036D839D815A}"/>
                  </a:ext>
                </a:extLst>
              </p:cNvPr>
              <p:cNvSpPr txBox="1"/>
              <p:nvPr/>
            </p:nvSpPr>
            <p:spPr>
              <a:xfrm>
                <a:off x="4093762" y="3870000"/>
                <a:ext cx="1068178" cy="779829"/>
              </a:xfrm>
              <a:prstGeom prst="rect">
                <a:avLst/>
              </a:prstGeom>
              <a:noFill/>
            </p:spPr>
            <p:txBody>
              <a:bodyPr wrap="none" rtlCol="0">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i="1">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𝑉</m:t>
                          </m:r>
                        </m:num>
                        <m:den>
                          <m:r>
                            <a:rPr lang="en-GB" sz="2394" i="1">
                              <a:solidFill>
                                <a:srgbClr val="17002F"/>
                              </a:solidFill>
                              <a:latin typeface="Cambria Math" panose="02040503050406030204" pitchFamily="18" charset="0"/>
                              <a:ea typeface="+mn-ea"/>
                              <a:cs typeface="+mn-cs"/>
                            </a:rPr>
                            <m:t>𝑅</m:t>
                          </m:r>
                        </m:den>
                      </m:f>
                    </m:oMath>
                  </m:oMathPara>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51AE57CE-7C58-42C3-9EC1-036D839D815A}"/>
                  </a:ext>
                </a:extLst>
              </p:cNvPr>
              <p:cNvSpPr txBox="1">
                <a:spLocks noRot="1" noChangeAspect="1" noMove="1" noResize="1" noEditPoints="1" noAdjustHandles="1" noChangeArrowheads="1" noChangeShapeType="1" noTextEdit="1"/>
              </p:cNvSpPr>
              <p:nvPr/>
            </p:nvSpPr>
            <p:spPr>
              <a:xfrm>
                <a:off x="4093762" y="3870000"/>
                <a:ext cx="1068178" cy="77982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3B5139D-A860-4369-A395-006BCB8511AF}"/>
                  </a:ext>
                </a:extLst>
              </p:cNvPr>
              <p:cNvSpPr/>
              <p:nvPr/>
            </p:nvSpPr>
            <p:spPr>
              <a:xfrm>
                <a:off x="5378728" y="3885462"/>
                <a:ext cx="1373389" cy="784638"/>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100</m:t>
                          </m:r>
                        </m:num>
                        <m:den>
                          <m:r>
                            <a:rPr lang="en-GB" sz="2394" i="1">
                              <a:solidFill>
                                <a:srgbClr val="17002F"/>
                              </a:solidFill>
                              <a:latin typeface="Cambria Math" panose="02040503050406030204" pitchFamily="18" charset="0"/>
                              <a:ea typeface="+mn-ea"/>
                              <a:cs typeface="+mn-cs"/>
                            </a:rPr>
                            <m:t>20</m:t>
                          </m:r>
                        </m:den>
                      </m:f>
                    </m:oMath>
                  </m:oMathPara>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43B5139D-A860-4369-A395-006BCB8511AF}"/>
                  </a:ext>
                </a:extLst>
              </p:cNvPr>
              <p:cNvSpPr>
                <a:spLocks noRot="1" noChangeAspect="1" noMove="1" noResize="1" noEditPoints="1" noAdjustHandles="1" noChangeArrowheads="1" noChangeShapeType="1" noTextEdit="1"/>
              </p:cNvSpPr>
              <p:nvPr/>
            </p:nvSpPr>
            <p:spPr>
              <a:xfrm>
                <a:off x="5378728" y="3885462"/>
                <a:ext cx="1373389" cy="78463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79599EFB-6048-421F-A80C-BE25680C18BC}"/>
                  </a:ext>
                </a:extLst>
              </p:cNvPr>
              <p:cNvSpPr/>
              <p:nvPr/>
            </p:nvSpPr>
            <p:spPr>
              <a:xfrm>
                <a:off x="6968905" y="4053849"/>
                <a:ext cx="1087670" cy="460767"/>
              </a:xfrm>
              <a:prstGeom prst="rect">
                <a:avLst/>
              </a:prstGeom>
            </p:spPr>
            <p:txBody>
              <a:bodyPr wrap="none">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a:solidFill>
                          <a:srgbClr val="17002F"/>
                        </a:solidFill>
                        <a:latin typeface="Cambria Math" panose="02040503050406030204" pitchFamily="18" charset="0"/>
                        <a:ea typeface="+mn-ea"/>
                        <a:cs typeface="+mn-cs"/>
                      </a:rPr>
                      <m:t>=</m:t>
                    </m:r>
                  </m:oMath>
                </a14:m>
                <a:r>
                  <a:rPr lang="en-GB" sz="2394" dirty="0">
                    <a:solidFill>
                      <a:srgbClr val="17002F"/>
                    </a:solidFill>
                    <a:latin typeface="Arial" panose="020B0604020202020204" pitchFamily="34" charset="0"/>
                    <a:ea typeface="+mn-ea"/>
                    <a:cs typeface="Arial" panose="020B0604020202020204" pitchFamily="34" charset="0"/>
                  </a:rPr>
                  <a:t> 5A</a:t>
                </a:r>
              </a:p>
            </p:txBody>
          </p:sp>
        </mc:Choice>
        <mc:Fallback xmlns="">
          <p:sp>
            <p:nvSpPr>
              <p:cNvPr id="14" name="Rectangle 13">
                <a:extLst>
                  <a:ext uri="{FF2B5EF4-FFF2-40B4-BE49-F238E27FC236}">
                    <a16:creationId xmlns:a16="http://schemas.microsoft.com/office/drawing/2014/main" id="{79599EFB-6048-421F-A80C-BE25680C18BC}"/>
                  </a:ext>
                </a:extLst>
              </p:cNvPr>
              <p:cNvSpPr>
                <a:spLocks noRot="1" noChangeAspect="1" noMove="1" noResize="1" noEditPoints="1" noAdjustHandles="1" noChangeArrowheads="1" noChangeShapeType="1" noTextEdit="1"/>
              </p:cNvSpPr>
              <p:nvPr/>
            </p:nvSpPr>
            <p:spPr>
              <a:xfrm>
                <a:off x="6968905" y="4053849"/>
                <a:ext cx="1087670" cy="460767"/>
              </a:xfrm>
              <a:prstGeom prst="rect">
                <a:avLst/>
              </a:prstGeom>
              <a:blipFill>
                <a:blip r:embed="rId7"/>
                <a:stretch>
                  <a:fillRect l="-1117" t="-9211" r="-7821" b="-30263"/>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C1624BEB-1B4D-4E1E-BB43-EA96D4734171}"/>
              </a:ext>
            </a:extLst>
          </p:cNvPr>
          <p:cNvSpPr/>
          <p:nvPr/>
        </p:nvSpPr>
        <p:spPr>
          <a:xfrm>
            <a:off x="4316578" y="4799063"/>
            <a:ext cx="2124299" cy="1197636"/>
          </a:xfrm>
          <a:prstGeom prst="rect">
            <a:avLst/>
          </a:prstGeom>
        </p:spPr>
        <p:txBody>
          <a:bodyPr wrap="none">
            <a:spAutoFit/>
          </a:bodyPr>
          <a:lstStyle/>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VR1 = I × R</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VR1 = 5 × 10</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VR1 = 50V</a:t>
            </a:r>
          </a:p>
        </p:txBody>
      </p:sp>
      <p:sp>
        <p:nvSpPr>
          <p:cNvPr id="16" name="Rectangle 15">
            <a:extLst>
              <a:ext uri="{FF2B5EF4-FFF2-40B4-BE49-F238E27FC236}">
                <a16:creationId xmlns:a16="http://schemas.microsoft.com/office/drawing/2014/main" id="{58D3C18A-E970-4AB5-9910-0A5E881B85B7}"/>
              </a:ext>
            </a:extLst>
          </p:cNvPr>
          <p:cNvSpPr/>
          <p:nvPr/>
        </p:nvSpPr>
        <p:spPr>
          <a:xfrm>
            <a:off x="7311504" y="4799063"/>
            <a:ext cx="2124299" cy="1197636"/>
          </a:xfrm>
          <a:prstGeom prst="rect">
            <a:avLst/>
          </a:prstGeom>
        </p:spPr>
        <p:txBody>
          <a:bodyPr wrap="none">
            <a:spAutoFit/>
          </a:bodyPr>
          <a:lstStyle/>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VR2 = I × R</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VR2 = 5 × 10</a:t>
            </a: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VR2 = 50V</a:t>
            </a:r>
          </a:p>
        </p:txBody>
      </p:sp>
      <p:grpSp>
        <p:nvGrpSpPr>
          <p:cNvPr id="17" name="Group 16">
            <a:extLst>
              <a:ext uri="{FF2B5EF4-FFF2-40B4-BE49-F238E27FC236}">
                <a16:creationId xmlns:a16="http://schemas.microsoft.com/office/drawing/2014/main" id="{B40BDA6E-99ED-472E-83BA-D1D82AB72AEE}"/>
              </a:ext>
            </a:extLst>
          </p:cNvPr>
          <p:cNvGrpSpPr/>
          <p:nvPr/>
        </p:nvGrpSpPr>
        <p:grpSpPr>
          <a:xfrm>
            <a:off x="9311139" y="1195531"/>
            <a:ext cx="2484053" cy="2224738"/>
            <a:chOff x="2078915" y="2253727"/>
            <a:chExt cx="1867796" cy="1672813"/>
          </a:xfrm>
        </p:grpSpPr>
        <p:sp>
          <p:nvSpPr>
            <p:cNvPr id="18" name="Isosceles Triangle 17">
              <a:extLst>
                <a:ext uri="{FF2B5EF4-FFF2-40B4-BE49-F238E27FC236}">
                  <a16:creationId xmlns:a16="http://schemas.microsoft.com/office/drawing/2014/main" id="{8858AFAA-AF88-4CBC-A41C-41FD307BBAE9}"/>
                </a:ext>
              </a:extLst>
            </p:cNvPr>
            <p:cNvSpPr/>
            <p:nvPr/>
          </p:nvSpPr>
          <p:spPr>
            <a:xfrm>
              <a:off x="2078915" y="2253727"/>
              <a:ext cx="1867796" cy="1672813"/>
            </a:xfrm>
            <a:prstGeom prst="triangle">
              <a:avLst/>
            </a:prstGeom>
            <a:solidFill>
              <a:srgbClr val="FFFF00"/>
            </a:solidFill>
            <a:ln>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030" fontAlgn="auto">
                <a:spcBef>
                  <a:spcPts val="0"/>
                </a:spcBef>
                <a:spcAft>
                  <a:spcPts val="0"/>
                </a:spcAft>
              </a:pPr>
              <a:endParaRPr lang="en-GB" sz="2394">
                <a:solidFill>
                  <a:srgbClr val="FFFFFF"/>
                </a:solidFill>
                <a:latin typeface="Calibri" panose="020F0502020204030204"/>
              </a:endParaRPr>
            </a:p>
          </p:txBody>
        </p:sp>
        <p:sp>
          <p:nvSpPr>
            <p:cNvPr id="19" name="TextBox 18">
              <a:extLst>
                <a:ext uri="{FF2B5EF4-FFF2-40B4-BE49-F238E27FC236}">
                  <a16:creationId xmlns:a16="http://schemas.microsoft.com/office/drawing/2014/main" id="{7AD34377-D5CF-4B91-885A-FCCC71C081B5}"/>
                </a:ext>
              </a:extLst>
            </p:cNvPr>
            <p:cNvSpPr txBox="1"/>
            <p:nvPr/>
          </p:nvSpPr>
          <p:spPr>
            <a:xfrm>
              <a:off x="2855594" y="2661185"/>
              <a:ext cx="293818" cy="377218"/>
            </a:xfrm>
            <a:prstGeom prst="rect">
              <a:avLst/>
            </a:prstGeom>
            <a:noFill/>
          </p:spPr>
          <p:txBody>
            <a:bodyPr wrap="square" rtlCol="0">
              <a:spAutoFit/>
            </a:bodyPr>
            <a:lstStyle/>
            <a:p>
              <a:pPr defTabSz="608030" fontAlgn="auto">
                <a:spcBef>
                  <a:spcPts val="0"/>
                </a:spcBef>
                <a:spcAft>
                  <a:spcPts val="0"/>
                </a:spcAft>
              </a:pPr>
              <a:r>
                <a:rPr lang="en-GB" sz="2660" b="1">
                  <a:solidFill>
                    <a:srgbClr val="17002F"/>
                  </a:solidFill>
                  <a:latin typeface="Poppins"/>
                  <a:ea typeface="+mn-ea"/>
                  <a:cs typeface="+mn-cs"/>
                </a:rPr>
                <a:t>V</a:t>
              </a:r>
            </a:p>
          </p:txBody>
        </p:sp>
        <p:sp>
          <p:nvSpPr>
            <p:cNvPr id="20" name="TextBox 19">
              <a:extLst>
                <a:ext uri="{FF2B5EF4-FFF2-40B4-BE49-F238E27FC236}">
                  <a16:creationId xmlns:a16="http://schemas.microsoft.com/office/drawing/2014/main" id="{7A89A502-3E3E-4E69-B021-83458410D328}"/>
                </a:ext>
              </a:extLst>
            </p:cNvPr>
            <p:cNvSpPr txBox="1"/>
            <p:nvPr/>
          </p:nvSpPr>
          <p:spPr>
            <a:xfrm>
              <a:off x="2645787" y="3320731"/>
              <a:ext cx="894062" cy="377218"/>
            </a:xfrm>
            <a:prstGeom prst="rect">
              <a:avLst/>
            </a:prstGeom>
            <a:noFill/>
          </p:spPr>
          <p:txBody>
            <a:bodyPr wrap="square" lIns="91440" tIns="45720" rIns="91440" bIns="45720" rtlCol="0" anchor="t">
              <a:spAutoFit/>
            </a:bodyPr>
            <a:lstStyle/>
            <a:p>
              <a:pPr defTabSz="608030" fontAlgn="auto">
                <a:spcBef>
                  <a:spcPts val="0"/>
                </a:spcBef>
                <a:spcAft>
                  <a:spcPts val="0"/>
                </a:spcAft>
              </a:pPr>
              <a:r>
                <a:rPr lang="en-GB" sz="2650" b="1" dirty="0">
                  <a:solidFill>
                    <a:srgbClr val="17002F"/>
                  </a:solidFill>
                  <a:latin typeface="Times New Roman"/>
                  <a:ea typeface="+mn-ea"/>
                  <a:cs typeface="Times New Roman"/>
                </a:rPr>
                <a:t>I  x  R</a:t>
              </a:r>
            </a:p>
          </p:txBody>
        </p:sp>
      </p:grpSp>
      <p:cxnSp>
        <p:nvCxnSpPr>
          <p:cNvPr id="21" name="Straight Connector 20">
            <a:extLst>
              <a:ext uri="{FF2B5EF4-FFF2-40B4-BE49-F238E27FC236}">
                <a16:creationId xmlns:a16="http://schemas.microsoft.com/office/drawing/2014/main" id="{75C654E0-C290-4644-9217-3A1BED37565F}"/>
              </a:ext>
            </a:extLst>
          </p:cNvPr>
          <p:cNvCxnSpPr>
            <a:cxnSpLocks/>
          </p:cNvCxnSpPr>
          <p:nvPr/>
        </p:nvCxnSpPr>
        <p:spPr>
          <a:xfrm>
            <a:off x="4855410" y="4277781"/>
            <a:ext cx="124202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33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150AB55-CD01-44ED-96AF-60D67CE37DAD}"/>
              </a:ext>
            </a:extLst>
          </p:cNvPr>
          <p:cNvPicPr>
            <a:picLocks noChangeAspect="1"/>
          </p:cNvPicPr>
          <p:nvPr/>
        </p:nvPicPr>
        <p:blipFill>
          <a:blip r:embed="rId3"/>
          <a:stretch>
            <a:fillRect/>
          </a:stretch>
        </p:blipFill>
        <p:spPr>
          <a:xfrm>
            <a:off x="39626" y="2631125"/>
            <a:ext cx="5283210" cy="2888484"/>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Resistors in series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r>
              <a:rPr lang="en-US" sz="2400" dirty="0">
                <a:ea typeface="+mn-lt"/>
                <a:cs typeface="+mn-lt"/>
              </a:rPr>
              <a:t>The </a:t>
            </a:r>
            <a:r>
              <a:rPr lang="en-US" dirty="0">
                <a:ea typeface="+mn-lt"/>
                <a:cs typeface="+mn-lt"/>
              </a:rPr>
              <a:t>largest </a:t>
            </a:r>
            <a:r>
              <a:rPr lang="en-US" sz="2400" dirty="0">
                <a:ea typeface="+mn-lt"/>
                <a:cs typeface="+mn-lt"/>
              </a:rPr>
              <a:t>voltage </a:t>
            </a:r>
            <a:r>
              <a:rPr lang="en-US" dirty="0">
                <a:ea typeface="+mn-lt"/>
                <a:cs typeface="+mn-lt"/>
              </a:rPr>
              <a:t>drop </a:t>
            </a:r>
            <a:r>
              <a:rPr lang="en-US" sz="2400" dirty="0">
                <a:ea typeface="+mn-lt"/>
                <a:cs typeface="+mn-lt"/>
              </a:rPr>
              <a:t>will appear across the </a:t>
            </a:r>
            <a:br>
              <a:rPr lang="en-US" dirty="0">
                <a:ea typeface="+mn-lt"/>
                <a:cs typeface="+mn-lt"/>
              </a:rPr>
            </a:br>
            <a:r>
              <a:rPr lang="en-US" dirty="0">
                <a:ea typeface="+mn-lt"/>
                <a:cs typeface="+mn-lt"/>
              </a:rPr>
              <a:t>highest </a:t>
            </a:r>
            <a:r>
              <a:rPr lang="en-US" sz="2400" dirty="0">
                <a:ea typeface="+mn-lt"/>
                <a:cs typeface="+mn-lt"/>
              </a:rPr>
              <a:t>resistor</a:t>
            </a:r>
            <a:r>
              <a:rPr lang="en-US" dirty="0">
                <a:ea typeface="+mn-lt"/>
                <a:cs typeface="+mn-lt"/>
              </a:rPr>
              <a:t> value.</a:t>
            </a:r>
            <a:endParaRPr lang="en-US" dirty="0"/>
          </a:p>
          <a:p>
            <a:endParaRPr lang="en-GB" dirty="0"/>
          </a:p>
        </p:txBody>
      </p:sp>
      <p:sp>
        <p:nvSpPr>
          <p:cNvPr id="22" name="TextBox 21">
            <a:extLst>
              <a:ext uri="{FF2B5EF4-FFF2-40B4-BE49-F238E27FC236}">
                <a16:creationId xmlns:a16="http://schemas.microsoft.com/office/drawing/2014/main" id="{3A3D0A4C-AC8B-4038-A3CD-C531549B09A0}"/>
              </a:ext>
            </a:extLst>
          </p:cNvPr>
          <p:cNvSpPr txBox="1"/>
          <p:nvPr/>
        </p:nvSpPr>
        <p:spPr>
          <a:xfrm>
            <a:off x="5040106" y="2397024"/>
            <a:ext cx="4059316" cy="1074718"/>
          </a:xfrm>
          <a:prstGeom prst="rect">
            <a:avLst/>
          </a:prstGeom>
          <a:noFill/>
        </p:spPr>
        <p:txBody>
          <a:bodyPr wrap="none" rtlCol="0">
            <a:spAutoFit/>
          </a:bodyPr>
          <a:lstStyle/>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Total resistance = R1 + R2 + R3</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                          = 10 + 10 + 80</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			  = 100Ω</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690DCEA-D8FD-4C26-834B-7261D926CE67}"/>
                  </a:ext>
                </a:extLst>
              </p:cNvPr>
              <p:cNvSpPr txBox="1"/>
              <p:nvPr/>
            </p:nvSpPr>
            <p:spPr>
              <a:xfrm>
                <a:off x="5342629" y="3731015"/>
                <a:ext cx="968598" cy="703719"/>
              </a:xfrm>
              <a:prstGeom prst="rect">
                <a:avLst/>
              </a:prstGeom>
              <a:noFill/>
            </p:spPr>
            <p:txBody>
              <a:bodyPr wrap="none" rtlCol="0">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128" i="1">
                          <a:solidFill>
                            <a:srgbClr val="17002F"/>
                          </a:solidFill>
                          <a:latin typeface="Cambria Math" panose="02040503050406030204" pitchFamily="18" charset="0"/>
                          <a:ea typeface="+mn-ea"/>
                          <a:cs typeface="+mn-cs"/>
                        </a:rPr>
                        <m:t>𝐼</m:t>
                      </m:r>
                      <m:r>
                        <a:rPr lang="en-GB" sz="2128" i="1">
                          <a:solidFill>
                            <a:srgbClr val="17002F"/>
                          </a:solidFill>
                          <a:latin typeface="Cambria Math" panose="02040503050406030204" pitchFamily="18" charset="0"/>
                          <a:ea typeface="+mn-ea"/>
                          <a:cs typeface="+mn-cs"/>
                        </a:rPr>
                        <m:t>= </m:t>
                      </m:r>
                      <m:f>
                        <m:fPr>
                          <m:ctrlPr>
                            <a:rPr lang="en-GB" sz="2128" i="1">
                              <a:solidFill>
                                <a:srgbClr val="17002F"/>
                              </a:solidFill>
                              <a:latin typeface="Cambria Math" panose="02040503050406030204" pitchFamily="18" charset="0"/>
                              <a:ea typeface="+mn-ea"/>
                              <a:cs typeface="+mn-cs"/>
                            </a:rPr>
                          </m:ctrlPr>
                        </m:fPr>
                        <m:num>
                          <m:r>
                            <a:rPr lang="en-GB" sz="2128" i="1">
                              <a:solidFill>
                                <a:srgbClr val="17002F"/>
                              </a:solidFill>
                              <a:latin typeface="Cambria Math" panose="02040503050406030204" pitchFamily="18" charset="0"/>
                              <a:ea typeface="+mn-ea"/>
                              <a:cs typeface="+mn-cs"/>
                            </a:rPr>
                            <m:t>𝑉</m:t>
                          </m:r>
                        </m:num>
                        <m:den>
                          <m:r>
                            <a:rPr lang="en-GB" sz="2128" i="1">
                              <a:solidFill>
                                <a:srgbClr val="17002F"/>
                              </a:solidFill>
                              <a:latin typeface="Cambria Math" panose="02040503050406030204" pitchFamily="18" charset="0"/>
                              <a:ea typeface="+mn-ea"/>
                              <a:cs typeface="+mn-cs"/>
                            </a:rPr>
                            <m:t>𝑅</m:t>
                          </m:r>
                        </m:den>
                      </m:f>
                    </m:oMath>
                  </m:oMathPara>
                </a14:m>
                <a:endParaRPr lang="en-GB" sz="2128" dirty="0">
                  <a:solidFill>
                    <a:srgbClr val="17002F"/>
                  </a:solidFill>
                  <a:latin typeface="Arial" panose="020B0604020202020204" pitchFamily="34" charset="0"/>
                  <a:ea typeface="+mn-ea"/>
                  <a:cs typeface="Arial" panose="020B0604020202020204" pitchFamily="34" charset="0"/>
                </a:endParaRPr>
              </a:p>
            </p:txBody>
          </p:sp>
        </mc:Choice>
        <mc:Fallback xmlns="">
          <p:sp>
            <p:nvSpPr>
              <p:cNvPr id="23" name="TextBox 22">
                <a:extLst>
                  <a:ext uri="{FF2B5EF4-FFF2-40B4-BE49-F238E27FC236}">
                    <a16:creationId xmlns:a16="http://schemas.microsoft.com/office/drawing/2014/main" id="{0690DCEA-D8FD-4C26-834B-7261D926CE67}"/>
                  </a:ext>
                </a:extLst>
              </p:cNvPr>
              <p:cNvSpPr txBox="1">
                <a:spLocks noRot="1" noChangeAspect="1" noMove="1" noResize="1" noEditPoints="1" noAdjustHandles="1" noChangeArrowheads="1" noChangeShapeType="1" noTextEdit="1"/>
              </p:cNvSpPr>
              <p:nvPr/>
            </p:nvSpPr>
            <p:spPr>
              <a:xfrm>
                <a:off x="5342629" y="3731015"/>
                <a:ext cx="968598" cy="7037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1F7FF7ED-6FEB-430E-9599-656E1C910642}"/>
                  </a:ext>
                </a:extLst>
              </p:cNvPr>
              <p:cNvSpPr/>
              <p:nvPr/>
            </p:nvSpPr>
            <p:spPr>
              <a:xfrm>
                <a:off x="6499920" y="3718382"/>
                <a:ext cx="1239505" cy="707951"/>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128" i="1">
                          <a:solidFill>
                            <a:srgbClr val="17002F"/>
                          </a:solidFill>
                          <a:latin typeface="Cambria Math" panose="02040503050406030204" pitchFamily="18" charset="0"/>
                          <a:ea typeface="+mn-ea"/>
                          <a:cs typeface="+mn-cs"/>
                        </a:rPr>
                        <m:t>𝐼</m:t>
                      </m:r>
                      <m:r>
                        <a:rPr lang="en-GB" sz="2128">
                          <a:solidFill>
                            <a:srgbClr val="17002F"/>
                          </a:solidFill>
                          <a:latin typeface="Cambria Math" panose="02040503050406030204" pitchFamily="18" charset="0"/>
                          <a:ea typeface="+mn-ea"/>
                          <a:cs typeface="+mn-cs"/>
                        </a:rPr>
                        <m:t>= </m:t>
                      </m:r>
                      <m:f>
                        <m:fPr>
                          <m:ctrlPr>
                            <a:rPr lang="en-GB" sz="2128" i="1">
                              <a:solidFill>
                                <a:srgbClr val="17002F"/>
                              </a:solidFill>
                              <a:latin typeface="Cambria Math" panose="02040503050406030204" pitchFamily="18" charset="0"/>
                              <a:ea typeface="+mn-ea"/>
                              <a:cs typeface="+mn-cs"/>
                            </a:rPr>
                          </m:ctrlPr>
                        </m:fPr>
                        <m:num>
                          <m:r>
                            <a:rPr lang="en-GB" sz="2128" i="1">
                              <a:solidFill>
                                <a:srgbClr val="17002F"/>
                              </a:solidFill>
                              <a:latin typeface="Cambria Math" panose="02040503050406030204" pitchFamily="18" charset="0"/>
                              <a:ea typeface="+mn-ea"/>
                              <a:cs typeface="+mn-cs"/>
                            </a:rPr>
                            <m:t>200</m:t>
                          </m:r>
                        </m:num>
                        <m:den>
                          <m:r>
                            <a:rPr lang="en-GB" sz="2128" i="1">
                              <a:solidFill>
                                <a:srgbClr val="17002F"/>
                              </a:solidFill>
                              <a:latin typeface="Cambria Math" panose="02040503050406030204" pitchFamily="18" charset="0"/>
                              <a:ea typeface="+mn-ea"/>
                              <a:cs typeface="+mn-cs"/>
                            </a:rPr>
                            <m:t>100</m:t>
                          </m:r>
                        </m:den>
                      </m:f>
                    </m:oMath>
                  </m:oMathPara>
                </a14:m>
                <a:endParaRPr lang="en-GB" sz="2128" dirty="0">
                  <a:solidFill>
                    <a:srgbClr val="17002F"/>
                  </a:solidFill>
                  <a:latin typeface="Arial" panose="020B0604020202020204" pitchFamily="34" charset="0"/>
                  <a:ea typeface="+mn-ea"/>
                  <a:cs typeface="Arial" panose="020B0604020202020204" pitchFamily="34" charset="0"/>
                </a:endParaRPr>
              </a:p>
            </p:txBody>
          </p:sp>
        </mc:Choice>
        <mc:Fallback xmlns="">
          <p:sp>
            <p:nvSpPr>
              <p:cNvPr id="24" name="Rectangle 23">
                <a:extLst>
                  <a:ext uri="{FF2B5EF4-FFF2-40B4-BE49-F238E27FC236}">
                    <a16:creationId xmlns:a16="http://schemas.microsoft.com/office/drawing/2014/main" id="{1F7FF7ED-6FEB-430E-9599-656E1C910642}"/>
                  </a:ext>
                </a:extLst>
              </p:cNvPr>
              <p:cNvSpPr>
                <a:spLocks noRot="1" noChangeAspect="1" noMove="1" noResize="1" noEditPoints="1" noAdjustHandles="1" noChangeArrowheads="1" noChangeShapeType="1" noTextEdit="1"/>
              </p:cNvSpPr>
              <p:nvPr/>
            </p:nvSpPr>
            <p:spPr>
              <a:xfrm>
                <a:off x="6499920" y="3718382"/>
                <a:ext cx="1239505" cy="70795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F064C5D2-FDA9-4875-B303-5F723147FF5D}"/>
                  </a:ext>
                </a:extLst>
              </p:cNvPr>
              <p:cNvSpPr/>
              <p:nvPr/>
            </p:nvSpPr>
            <p:spPr>
              <a:xfrm>
                <a:off x="8211079" y="3906155"/>
                <a:ext cx="987322" cy="419795"/>
              </a:xfrm>
              <a:prstGeom prst="rect">
                <a:avLst/>
              </a:prstGeom>
            </p:spPr>
            <p:txBody>
              <a:bodyPr wrap="none">
                <a:spAutoFit/>
              </a:bodyPr>
              <a:lstStyle/>
              <a:p>
                <a:pPr defTabSz="608030" fontAlgn="auto">
                  <a:spcBef>
                    <a:spcPts val="0"/>
                  </a:spcBef>
                  <a:spcAft>
                    <a:spcPts val="0"/>
                  </a:spcAft>
                </a:pPr>
                <a14:m>
                  <m:oMath xmlns:m="http://schemas.openxmlformats.org/officeDocument/2006/math">
                    <m:r>
                      <a:rPr lang="en-GB" sz="2128" i="1">
                        <a:solidFill>
                          <a:srgbClr val="17002F"/>
                        </a:solidFill>
                        <a:latin typeface="Cambria Math" panose="02040503050406030204" pitchFamily="18" charset="0"/>
                        <a:ea typeface="+mn-ea"/>
                        <a:cs typeface="+mn-cs"/>
                      </a:rPr>
                      <m:t>𝐼</m:t>
                    </m:r>
                    <m:r>
                      <a:rPr lang="en-GB" sz="2128">
                        <a:solidFill>
                          <a:srgbClr val="17002F"/>
                        </a:solidFill>
                        <a:latin typeface="Cambria Math" panose="02040503050406030204" pitchFamily="18" charset="0"/>
                        <a:ea typeface="+mn-ea"/>
                        <a:cs typeface="+mn-cs"/>
                      </a:rPr>
                      <m:t>=</m:t>
                    </m:r>
                  </m:oMath>
                </a14:m>
                <a:r>
                  <a:rPr lang="en-GB" sz="2128" dirty="0">
                    <a:solidFill>
                      <a:srgbClr val="17002F"/>
                    </a:solidFill>
                    <a:latin typeface="Arial" panose="020B0604020202020204" pitchFamily="34" charset="0"/>
                    <a:ea typeface="+mn-ea"/>
                    <a:cs typeface="Arial" panose="020B0604020202020204" pitchFamily="34" charset="0"/>
                  </a:rPr>
                  <a:t> 2A</a:t>
                </a:r>
              </a:p>
            </p:txBody>
          </p:sp>
        </mc:Choice>
        <mc:Fallback xmlns="">
          <p:sp>
            <p:nvSpPr>
              <p:cNvPr id="25" name="Rectangle 24">
                <a:extLst>
                  <a:ext uri="{FF2B5EF4-FFF2-40B4-BE49-F238E27FC236}">
                    <a16:creationId xmlns:a16="http://schemas.microsoft.com/office/drawing/2014/main" id="{F064C5D2-FDA9-4875-B303-5F723147FF5D}"/>
                  </a:ext>
                </a:extLst>
              </p:cNvPr>
              <p:cNvSpPr>
                <a:spLocks noRot="1" noChangeAspect="1" noMove="1" noResize="1" noEditPoints="1" noAdjustHandles="1" noChangeArrowheads="1" noChangeShapeType="1" noTextEdit="1"/>
              </p:cNvSpPr>
              <p:nvPr/>
            </p:nvSpPr>
            <p:spPr>
              <a:xfrm>
                <a:off x="8211079" y="3906155"/>
                <a:ext cx="987322" cy="419795"/>
              </a:xfrm>
              <a:prstGeom prst="rect">
                <a:avLst/>
              </a:prstGeom>
              <a:blipFill>
                <a:blip r:embed="rId6"/>
                <a:stretch>
                  <a:fillRect l="-617" t="-8696" r="-5556" b="-26087"/>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D89B3102-2781-4478-9104-B8C4A87C3C62}"/>
              </a:ext>
            </a:extLst>
          </p:cNvPr>
          <p:cNvSpPr/>
          <p:nvPr/>
        </p:nvSpPr>
        <p:spPr>
          <a:xfrm>
            <a:off x="5337441" y="4660165"/>
            <a:ext cx="1906291" cy="1074718"/>
          </a:xfrm>
          <a:prstGeom prst="rect">
            <a:avLst/>
          </a:prstGeom>
        </p:spPr>
        <p:txBody>
          <a:bodyPr wrap="none">
            <a:spAutoFit/>
          </a:bodyPr>
          <a:lstStyle/>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VR1 = I × R</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VR1 = 2 × 10</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VR1 = 20V</a:t>
            </a:r>
          </a:p>
        </p:txBody>
      </p:sp>
      <p:sp>
        <p:nvSpPr>
          <p:cNvPr id="27" name="Rectangle 26">
            <a:extLst>
              <a:ext uri="{FF2B5EF4-FFF2-40B4-BE49-F238E27FC236}">
                <a16:creationId xmlns:a16="http://schemas.microsoft.com/office/drawing/2014/main" id="{7E504AD8-3616-405A-BBBD-5027B20A9D63}"/>
              </a:ext>
            </a:extLst>
          </p:cNvPr>
          <p:cNvSpPr/>
          <p:nvPr/>
        </p:nvSpPr>
        <p:spPr>
          <a:xfrm>
            <a:off x="7436996" y="4660165"/>
            <a:ext cx="1906291" cy="1074718"/>
          </a:xfrm>
          <a:prstGeom prst="rect">
            <a:avLst/>
          </a:prstGeom>
        </p:spPr>
        <p:txBody>
          <a:bodyPr wrap="none">
            <a:spAutoFit/>
          </a:bodyPr>
          <a:lstStyle/>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VR2 = I × R</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VR2 = 2 × 10</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VR2 = 20V</a:t>
            </a:r>
          </a:p>
        </p:txBody>
      </p:sp>
      <p:sp>
        <p:nvSpPr>
          <p:cNvPr id="29" name="Rectangle 28">
            <a:extLst>
              <a:ext uri="{FF2B5EF4-FFF2-40B4-BE49-F238E27FC236}">
                <a16:creationId xmlns:a16="http://schemas.microsoft.com/office/drawing/2014/main" id="{AC93E77B-CF86-4ABF-9600-24644084CBBF}"/>
              </a:ext>
            </a:extLst>
          </p:cNvPr>
          <p:cNvSpPr/>
          <p:nvPr/>
        </p:nvSpPr>
        <p:spPr>
          <a:xfrm>
            <a:off x="9531557" y="4660165"/>
            <a:ext cx="1906291" cy="1074718"/>
          </a:xfrm>
          <a:prstGeom prst="rect">
            <a:avLst/>
          </a:prstGeom>
        </p:spPr>
        <p:txBody>
          <a:bodyPr wrap="none">
            <a:spAutoFit/>
          </a:bodyPr>
          <a:lstStyle/>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VR3 = I × R</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VR3 = 2 × 80</a:t>
            </a:r>
          </a:p>
          <a:p>
            <a:pPr defTabSz="608030" fontAlgn="auto">
              <a:spcBef>
                <a:spcPts val="0"/>
              </a:spcBef>
              <a:spcAft>
                <a:spcPts val="0"/>
              </a:spcAft>
            </a:pPr>
            <a:r>
              <a:rPr lang="en-GB" sz="2128" dirty="0">
                <a:solidFill>
                  <a:srgbClr val="17002F"/>
                </a:solidFill>
                <a:latin typeface="Arial" panose="020B0604020202020204" pitchFamily="34" charset="0"/>
                <a:ea typeface="+mn-ea"/>
                <a:cs typeface="Arial" panose="020B0604020202020204" pitchFamily="34" charset="0"/>
              </a:rPr>
              <a:t>VR3 = 160V</a:t>
            </a:r>
          </a:p>
        </p:txBody>
      </p:sp>
      <p:pic>
        <p:nvPicPr>
          <p:cNvPr id="30" name="Picture 29" descr="A yellow triangle with black letters and a black text&#10;&#10;Description automatically generated">
            <a:extLst>
              <a:ext uri="{FF2B5EF4-FFF2-40B4-BE49-F238E27FC236}">
                <a16:creationId xmlns:a16="http://schemas.microsoft.com/office/drawing/2014/main" id="{A666CD49-0A67-48D9-8ED6-5FC48BF055F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10135" y="822781"/>
            <a:ext cx="2541020" cy="2214592"/>
          </a:xfrm>
          <a:prstGeom prst="rect">
            <a:avLst/>
          </a:prstGeom>
        </p:spPr>
      </p:pic>
    </p:spTree>
    <p:extLst>
      <p:ext uri="{BB962C8B-B14F-4D97-AF65-F5344CB8AC3E}">
        <p14:creationId xmlns:p14="http://schemas.microsoft.com/office/powerpoint/2010/main" val="27023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DBD4CC-13B3-42C1-8BFA-26BBF903A1A0}"/>
              </a:ext>
            </a:extLst>
          </p:cNvPr>
          <p:cNvPicPr>
            <a:picLocks noChangeAspect="1"/>
          </p:cNvPicPr>
          <p:nvPr/>
        </p:nvPicPr>
        <p:blipFill>
          <a:blip r:embed="rId3"/>
          <a:stretch>
            <a:fillRect/>
          </a:stretch>
        </p:blipFill>
        <p:spPr>
          <a:xfrm>
            <a:off x="78845" y="2349880"/>
            <a:ext cx="5649777" cy="3040239"/>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Resistors in series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r>
              <a:rPr lang="en-US" sz="2400" dirty="0">
                <a:ea typeface="+mn-lt"/>
                <a:cs typeface="+mn-lt"/>
              </a:rPr>
              <a:t>The </a:t>
            </a:r>
            <a:r>
              <a:rPr lang="en-US" dirty="0">
                <a:ea typeface="+mn-lt"/>
                <a:cs typeface="+mn-lt"/>
              </a:rPr>
              <a:t>largest </a:t>
            </a:r>
            <a:r>
              <a:rPr lang="en-US" sz="2400" dirty="0">
                <a:ea typeface="+mn-lt"/>
                <a:cs typeface="+mn-lt"/>
              </a:rPr>
              <a:t>voltage </a:t>
            </a:r>
            <a:r>
              <a:rPr lang="en-US" dirty="0">
                <a:ea typeface="+mn-lt"/>
                <a:cs typeface="+mn-lt"/>
              </a:rPr>
              <a:t>drop </a:t>
            </a:r>
            <a:r>
              <a:rPr lang="en-US" sz="2400" dirty="0">
                <a:ea typeface="+mn-lt"/>
                <a:cs typeface="+mn-lt"/>
              </a:rPr>
              <a:t>will appear across the </a:t>
            </a:r>
            <a:r>
              <a:rPr lang="en-US" dirty="0">
                <a:ea typeface="+mn-lt"/>
                <a:cs typeface="+mn-lt"/>
              </a:rPr>
              <a:t>highest </a:t>
            </a:r>
            <a:r>
              <a:rPr lang="en-US" sz="2400" dirty="0">
                <a:ea typeface="+mn-lt"/>
                <a:cs typeface="+mn-lt"/>
              </a:rPr>
              <a:t>resistor</a:t>
            </a:r>
            <a:r>
              <a:rPr lang="en-US" dirty="0">
                <a:ea typeface="+mn-lt"/>
                <a:cs typeface="+mn-lt"/>
              </a:rPr>
              <a:t> value</a:t>
            </a:r>
            <a:r>
              <a:rPr lang="en-US" sz="2400" dirty="0">
                <a:ea typeface="+mn-lt"/>
                <a:cs typeface="+mn-lt"/>
              </a:rPr>
              <a:t>.</a:t>
            </a:r>
            <a:endParaRPr lang="en-US" dirty="0">
              <a:ea typeface="+mn-lt"/>
              <a:cs typeface="+mn-lt"/>
            </a:endParaRPr>
          </a:p>
          <a:p>
            <a:endParaRPr lang="en-GB"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94DFD6-D784-4F27-BBC9-85AF7E6653EF}"/>
                  </a:ext>
                </a:extLst>
              </p:cNvPr>
              <p:cNvSpPr txBox="1"/>
              <p:nvPr/>
            </p:nvSpPr>
            <p:spPr>
              <a:xfrm>
                <a:off x="5569585" y="3622378"/>
                <a:ext cx="1143518" cy="779829"/>
              </a:xfrm>
              <a:prstGeom prst="rect">
                <a:avLst/>
              </a:prstGeom>
              <a:noFill/>
            </p:spPr>
            <p:txBody>
              <a:bodyPr wrap="none" rtlCol="0">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𝑅</m:t>
                      </m:r>
                      <m:r>
                        <a:rPr lang="en-GB" sz="2394" i="1">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𝑉</m:t>
                          </m:r>
                        </m:num>
                        <m:den>
                          <m:r>
                            <a:rPr lang="en-GB" sz="2394" i="1">
                              <a:solidFill>
                                <a:srgbClr val="17002F"/>
                              </a:solidFill>
                              <a:latin typeface="Cambria Math" panose="02040503050406030204" pitchFamily="18" charset="0"/>
                              <a:ea typeface="+mn-ea"/>
                              <a:cs typeface="+mn-cs"/>
                            </a:rPr>
                            <m:t>𝐼</m:t>
                          </m:r>
                        </m:den>
                      </m:f>
                    </m:oMath>
                  </m:oMathPara>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4" name="TextBox 13">
                <a:extLst>
                  <a:ext uri="{FF2B5EF4-FFF2-40B4-BE49-F238E27FC236}">
                    <a16:creationId xmlns:a16="http://schemas.microsoft.com/office/drawing/2014/main" id="{0394DFD6-D784-4F27-BBC9-85AF7E6653EF}"/>
                  </a:ext>
                </a:extLst>
              </p:cNvPr>
              <p:cNvSpPr txBox="1">
                <a:spLocks noRot="1" noChangeAspect="1" noMove="1" noResize="1" noEditPoints="1" noAdjustHandles="1" noChangeArrowheads="1" noChangeShapeType="1" noTextEdit="1"/>
              </p:cNvSpPr>
              <p:nvPr/>
            </p:nvSpPr>
            <p:spPr>
              <a:xfrm>
                <a:off x="5569585" y="3622378"/>
                <a:ext cx="1143518" cy="77982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12449F2-5A32-4A96-98A4-C0CF203BDD1D}"/>
                  </a:ext>
                </a:extLst>
              </p:cNvPr>
              <p:cNvSpPr txBox="1"/>
              <p:nvPr/>
            </p:nvSpPr>
            <p:spPr>
              <a:xfrm>
                <a:off x="7068373" y="3692584"/>
                <a:ext cx="1451166" cy="782265"/>
              </a:xfrm>
              <a:prstGeom prst="rect">
                <a:avLst/>
              </a:prstGeom>
              <a:noFill/>
            </p:spPr>
            <p:txBody>
              <a:bodyPr wrap="none" rtlCol="0">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𝑅</m:t>
                      </m:r>
                      <m:r>
                        <a:rPr lang="en-GB" sz="2394" i="1">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120</m:t>
                          </m:r>
                        </m:num>
                        <m:den>
                          <m:r>
                            <a:rPr lang="en-GB" sz="2394" i="1">
                              <a:solidFill>
                                <a:srgbClr val="17002F"/>
                              </a:solidFill>
                              <a:latin typeface="Cambria Math" panose="02040503050406030204" pitchFamily="18" charset="0"/>
                              <a:ea typeface="+mn-ea"/>
                              <a:cs typeface="+mn-cs"/>
                            </a:rPr>
                            <m:t>2</m:t>
                          </m:r>
                        </m:den>
                      </m:f>
                    </m:oMath>
                  </m:oMathPara>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412449F2-5A32-4A96-98A4-C0CF203BDD1D}"/>
                  </a:ext>
                </a:extLst>
              </p:cNvPr>
              <p:cNvSpPr txBox="1">
                <a:spLocks noRot="1" noChangeAspect="1" noMove="1" noResize="1" noEditPoints="1" noAdjustHandles="1" noChangeArrowheads="1" noChangeShapeType="1" noTextEdit="1"/>
              </p:cNvSpPr>
              <p:nvPr/>
            </p:nvSpPr>
            <p:spPr>
              <a:xfrm>
                <a:off x="7068373" y="3692584"/>
                <a:ext cx="1451166" cy="7822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4DE2919-A00C-4089-8295-0FD09B56A5D7}"/>
                  </a:ext>
                </a:extLst>
              </p:cNvPr>
              <p:cNvSpPr txBox="1"/>
              <p:nvPr/>
            </p:nvSpPr>
            <p:spPr>
              <a:xfrm>
                <a:off x="9050485" y="3794830"/>
                <a:ext cx="1361014" cy="460767"/>
              </a:xfrm>
              <a:prstGeom prst="rect">
                <a:avLst/>
              </a:prstGeom>
              <a:noFill/>
            </p:spPr>
            <p:txBody>
              <a:bodyPr wrap="none" rtlCol="0">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𝑅</m:t>
                    </m:r>
                    <m:r>
                      <a:rPr lang="en-GB" sz="2394" i="1">
                        <a:solidFill>
                          <a:srgbClr val="17002F"/>
                        </a:solidFill>
                        <a:latin typeface="Cambria Math" panose="02040503050406030204" pitchFamily="18" charset="0"/>
                        <a:ea typeface="+mn-ea"/>
                        <a:cs typeface="+mn-cs"/>
                      </a:rPr>
                      <m:t>=</m:t>
                    </m:r>
                  </m:oMath>
                </a14:m>
                <a:r>
                  <a:rPr lang="en-GB" sz="2394" dirty="0">
                    <a:solidFill>
                      <a:srgbClr val="17002F"/>
                    </a:solidFill>
                    <a:latin typeface="Arial" panose="020B0604020202020204" pitchFamily="34" charset="0"/>
                    <a:ea typeface="+mn-ea"/>
                    <a:cs typeface="Arial" panose="020B0604020202020204" pitchFamily="34" charset="0"/>
                  </a:rPr>
                  <a:t> 60</a:t>
                </a:r>
                <a:r>
                  <a:rPr lang="el-GR" sz="2394" dirty="0">
                    <a:solidFill>
                      <a:srgbClr val="17002F"/>
                    </a:solidFill>
                    <a:latin typeface="Arial" panose="020B0604020202020204" pitchFamily="34" charset="0"/>
                    <a:ea typeface="+mn-ea"/>
                    <a:cs typeface="Arial" panose="020B0604020202020204" pitchFamily="34" charset="0"/>
                  </a:rPr>
                  <a:t>Ω</a:t>
                </a:r>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6" name="TextBox 15">
                <a:extLst>
                  <a:ext uri="{FF2B5EF4-FFF2-40B4-BE49-F238E27FC236}">
                    <a16:creationId xmlns:a16="http://schemas.microsoft.com/office/drawing/2014/main" id="{A4DE2919-A00C-4089-8295-0FD09B56A5D7}"/>
                  </a:ext>
                </a:extLst>
              </p:cNvPr>
              <p:cNvSpPr txBox="1">
                <a:spLocks noRot="1" noChangeAspect="1" noMove="1" noResize="1" noEditPoints="1" noAdjustHandles="1" noChangeArrowheads="1" noChangeShapeType="1" noTextEdit="1"/>
              </p:cNvSpPr>
              <p:nvPr/>
            </p:nvSpPr>
            <p:spPr>
              <a:xfrm>
                <a:off x="9050485" y="3794830"/>
                <a:ext cx="1361014" cy="460767"/>
              </a:xfrm>
              <a:prstGeom prst="rect">
                <a:avLst/>
              </a:prstGeom>
              <a:blipFill>
                <a:blip r:embed="rId6"/>
                <a:stretch>
                  <a:fillRect l="-1345" t="-9333" r="-5830" b="-32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4144403-DE88-445B-A42C-F33DD9BDE6D7}"/>
              </a:ext>
            </a:extLst>
          </p:cNvPr>
          <p:cNvSpPr txBox="1"/>
          <p:nvPr/>
        </p:nvSpPr>
        <p:spPr>
          <a:xfrm>
            <a:off x="5909589" y="4637502"/>
            <a:ext cx="3432350" cy="1197636"/>
          </a:xfrm>
          <a:prstGeom prst="rect">
            <a:avLst/>
          </a:prstGeom>
          <a:noFill/>
        </p:spPr>
        <p:txBody>
          <a:bodyPr wrap="none" rtlCol="0">
            <a:spAutoFit/>
          </a:bodyPr>
          <a:lstStyle/>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If total resistance = 60</a:t>
            </a:r>
            <a:r>
              <a:rPr lang="el-GR" sz="2394" dirty="0">
                <a:solidFill>
                  <a:srgbClr val="17002F"/>
                </a:solidFill>
                <a:latin typeface="Arial" panose="020B0604020202020204" pitchFamily="34" charset="0"/>
                <a:ea typeface="+mn-ea"/>
                <a:cs typeface="Arial" panose="020B0604020202020204" pitchFamily="34" charset="0"/>
              </a:rPr>
              <a:t>Ω</a:t>
            </a:r>
            <a:endParaRPr lang="en-GB" sz="2394" dirty="0">
              <a:solidFill>
                <a:srgbClr val="17002F"/>
              </a:solidFill>
              <a:latin typeface="Arial" panose="020B0604020202020204" pitchFamily="34" charset="0"/>
              <a:ea typeface="+mn-ea"/>
              <a:cs typeface="Arial" panose="020B0604020202020204" pitchFamily="34" charset="0"/>
            </a:endParaRPr>
          </a:p>
          <a:p>
            <a:pPr defTabSz="608030" fontAlgn="auto">
              <a:spcBef>
                <a:spcPts val="0"/>
              </a:spcBef>
              <a:spcAft>
                <a:spcPts val="0"/>
              </a:spcAft>
            </a:pPr>
            <a:endParaRPr lang="en-GB" sz="2394" dirty="0">
              <a:solidFill>
                <a:srgbClr val="17002F"/>
              </a:solidFill>
              <a:latin typeface="Arial" panose="020B0604020202020204" pitchFamily="34" charset="0"/>
              <a:ea typeface="+mn-ea"/>
              <a:cs typeface="Arial" panose="020B0604020202020204" pitchFamily="34" charset="0"/>
            </a:endParaRPr>
          </a:p>
          <a:p>
            <a:pPr defTabSz="608030" fontAlgn="auto">
              <a:spcBef>
                <a:spcPts val="0"/>
              </a:spcBef>
              <a:spcAft>
                <a:spcPts val="0"/>
              </a:spcAft>
            </a:pPr>
            <a:r>
              <a:rPr lang="en-GB" sz="2394" dirty="0">
                <a:solidFill>
                  <a:srgbClr val="17002F"/>
                </a:solidFill>
                <a:latin typeface="Arial" panose="020B0604020202020204" pitchFamily="34" charset="0"/>
                <a:ea typeface="+mn-ea"/>
                <a:cs typeface="Arial" panose="020B0604020202020204" pitchFamily="34" charset="0"/>
              </a:rPr>
              <a:t>R3 = 40</a:t>
            </a:r>
            <a:r>
              <a:rPr lang="el-GR" sz="2394" dirty="0">
                <a:solidFill>
                  <a:srgbClr val="17002F"/>
                </a:solidFill>
                <a:latin typeface="Arial" panose="020B0604020202020204" pitchFamily="34" charset="0"/>
                <a:ea typeface="+mn-ea"/>
                <a:cs typeface="Arial" panose="020B0604020202020204" pitchFamily="34" charset="0"/>
              </a:rPr>
              <a:t>Ω</a:t>
            </a:r>
            <a:endParaRPr lang="en-GB" sz="2394" dirty="0">
              <a:solidFill>
                <a:srgbClr val="17002F"/>
              </a:solidFill>
              <a:latin typeface="Arial" panose="020B0604020202020204" pitchFamily="34" charset="0"/>
              <a:ea typeface="+mn-ea"/>
              <a:cs typeface="Arial" panose="020B0604020202020204" pitchFamily="34" charset="0"/>
            </a:endParaRPr>
          </a:p>
        </p:txBody>
      </p:sp>
      <p:pic>
        <p:nvPicPr>
          <p:cNvPr id="18" name="Picture 17" descr="A yellow triangle with black letters and a black text&#10;&#10;Description automatically generated">
            <a:extLst>
              <a:ext uri="{FF2B5EF4-FFF2-40B4-BE49-F238E27FC236}">
                <a16:creationId xmlns:a16="http://schemas.microsoft.com/office/drawing/2014/main" id="{D3AAFE7B-EFB3-47D7-A71B-C22E4972B24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61585" y="885621"/>
            <a:ext cx="2899827" cy="2527304"/>
          </a:xfrm>
          <a:prstGeom prst="rect">
            <a:avLst/>
          </a:prstGeom>
        </p:spPr>
      </p:pic>
    </p:spTree>
    <p:extLst>
      <p:ext uri="{BB962C8B-B14F-4D97-AF65-F5344CB8AC3E}">
        <p14:creationId xmlns:p14="http://schemas.microsoft.com/office/powerpoint/2010/main" val="17981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Resistors in parallel</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6528480" cy="4140000"/>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Current is split and travels down each branch.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Voltage is common to all resistors.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Total resistance is determined by using the reciprocal method.</a:t>
            </a:r>
          </a:p>
          <a:p>
            <a:endParaRPr lang="en-GB" dirty="0"/>
          </a:p>
        </p:txBody>
      </p:sp>
      <p:pic>
        <p:nvPicPr>
          <p:cNvPr id="3" name="Picture 2">
            <a:extLst>
              <a:ext uri="{FF2B5EF4-FFF2-40B4-BE49-F238E27FC236}">
                <a16:creationId xmlns:a16="http://schemas.microsoft.com/office/drawing/2014/main" id="{0DE308B3-6DD3-18C1-74FF-0F46E2FF78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1888" y="1781255"/>
            <a:ext cx="4348034" cy="3278027"/>
          </a:xfrm>
          <a:prstGeom prst="rect">
            <a:avLst/>
          </a:prstGeom>
        </p:spPr>
      </p:pic>
    </p:spTree>
    <p:extLst>
      <p:ext uri="{BB962C8B-B14F-4D97-AF65-F5344CB8AC3E}">
        <p14:creationId xmlns:p14="http://schemas.microsoft.com/office/powerpoint/2010/main" val="863894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Reciprocal method</a:t>
            </a:r>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0" indent="0">
              <a:buNone/>
            </a:pPr>
            <a:r>
              <a:rPr lang="en-US" sz="2400" dirty="0">
                <a:latin typeface="Arial" panose="020B0604020202020204" pitchFamily="34" charset="0"/>
                <a:cs typeface="Arial" panose="020B0604020202020204" pitchFamily="34" charset="0"/>
              </a:rPr>
              <a:t>When resistors are connected in parallel, you cannot simply add the values. Instead, use the reciprocal method:</a:t>
            </a:r>
            <a:endParaRPr lang="en-US" dirty="0"/>
          </a:p>
          <a:p>
            <a:r>
              <a:rPr lang="en-US" dirty="0">
                <a:ea typeface="ＭＳ Ｐゴシック"/>
              </a:rPr>
              <a:t>Example:</a:t>
            </a:r>
            <a:endParaRPr lang="en-US" dirty="0"/>
          </a:p>
          <a:p>
            <a:endParaRPr lang="en-US" dirty="0"/>
          </a:p>
          <a:p>
            <a:endParaRPr lang="en-US" dirty="0"/>
          </a:p>
          <a:p>
            <a:endParaRPr lang="en-US" dirty="0"/>
          </a:p>
          <a:p>
            <a:r>
              <a:rPr lang="en-US" dirty="0"/>
              <a:t>The easiest way is to use the           or           function on your calculator. </a:t>
            </a:r>
          </a:p>
          <a:p>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C811941-5180-4BA8-BA46-952F92C2294B}"/>
                  </a:ext>
                </a:extLst>
              </p:cNvPr>
              <p:cNvSpPr/>
              <p:nvPr/>
            </p:nvSpPr>
            <p:spPr>
              <a:xfrm>
                <a:off x="2090907" y="2813483"/>
                <a:ext cx="3672031" cy="784702"/>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𝑅𝑡</m:t>
                          </m:r>
                        </m:den>
                      </m:f>
                      <m:r>
                        <a:rPr lang="en-GB" sz="2394">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1</m:t>
                          </m:r>
                        </m:den>
                      </m:f>
                      <m:r>
                        <a:rPr lang="en-GB" sz="2394">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2</m:t>
                          </m:r>
                        </m:den>
                      </m:f>
                      <m:r>
                        <a:rPr lang="en-GB" sz="2394">
                          <a:solidFill>
                            <a:srgbClr val="17002F"/>
                          </a:solidFill>
                          <a:latin typeface="Cambria Math" panose="02040503050406030204" pitchFamily="18" charset="0"/>
                          <a:ea typeface="+mn-ea"/>
                          <a:cs typeface="+mn-cs"/>
                        </a:rPr>
                        <m:t>+</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3</m:t>
                          </m:r>
                        </m:den>
                      </m:f>
                      <m:r>
                        <a:rPr lang="en-GB" sz="2394">
                          <a:solidFill>
                            <a:srgbClr val="17002F"/>
                          </a:solidFill>
                          <a:latin typeface="Cambria Math" panose="02040503050406030204" pitchFamily="18" charset="0"/>
                          <a:ea typeface="+mn-ea"/>
                          <a:cs typeface="+mn-cs"/>
                        </a:rPr>
                        <m:t>+</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4</m:t>
                          </m:r>
                        </m:den>
                      </m:f>
                    </m:oMath>
                  </m:oMathPara>
                </a14:m>
                <a:endParaRPr lang="en-GB" sz="2394" dirty="0">
                  <a:solidFill>
                    <a:srgbClr val="17002F"/>
                  </a:solidFill>
                  <a:latin typeface="Calibri" panose="020F0502020204030204"/>
                  <a:ea typeface="+mn-ea"/>
                  <a:cs typeface="+mn-cs"/>
                </a:endParaRPr>
              </a:p>
            </p:txBody>
          </p:sp>
        </mc:Choice>
        <mc:Fallback xmlns="">
          <p:sp>
            <p:nvSpPr>
              <p:cNvPr id="8" name="Rectangle 7">
                <a:extLst>
                  <a:ext uri="{FF2B5EF4-FFF2-40B4-BE49-F238E27FC236}">
                    <a16:creationId xmlns:a16="http://schemas.microsoft.com/office/drawing/2014/main" id="{FC811941-5180-4BA8-BA46-952F92C2294B}"/>
                  </a:ext>
                </a:extLst>
              </p:cNvPr>
              <p:cNvSpPr>
                <a:spLocks noRot="1" noChangeAspect="1" noMove="1" noResize="1" noEditPoints="1" noAdjustHandles="1" noChangeArrowheads="1" noChangeShapeType="1" noTextEdit="1"/>
              </p:cNvSpPr>
              <p:nvPr/>
            </p:nvSpPr>
            <p:spPr>
              <a:xfrm>
                <a:off x="2090907" y="2813483"/>
                <a:ext cx="3672031" cy="784702"/>
              </a:xfrm>
              <a:prstGeom prst="rect">
                <a:avLst/>
              </a:prstGeom>
              <a:blipFill>
                <a:blip r:embed="rId3"/>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ADDCF24A-69F6-420C-A896-C5037E5870FF}"/>
              </a:ext>
            </a:extLst>
          </p:cNvPr>
          <p:cNvPicPr>
            <a:picLocks noChangeAspect="1"/>
          </p:cNvPicPr>
          <p:nvPr/>
        </p:nvPicPr>
        <p:blipFill>
          <a:blip r:embed="rId4"/>
          <a:stretch>
            <a:fillRect/>
          </a:stretch>
        </p:blipFill>
        <p:spPr>
          <a:xfrm>
            <a:off x="901039" y="3762428"/>
            <a:ext cx="6668261" cy="849240"/>
          </a:xfrm>
          <a:prstGeom prst="rect">
            <a:avLst/>
          </a:prstGeom>
        </p:spPr>
      </p:pic>
      <p:pic>
        <p:nvPicPr>
          <p:cNvPr id="3" name="Picture 2">
            <a:extLst>
              <a:ext uri="{FF2B5EF4-FFF2-40B4-BE49-F238E27FC236}">
                <a16:creationId xmlns:a16="http://schemas.microsoft.com/office/drawing/2014/main" id="{8F917004-7E22-96AA-9396-B87E8D0EA584}"/>
              </a:ext>
            </a:extLst>
          </p:cNvPr>
          <p:cNvPicPr>
            <a:picLocks noChangeAspect="1"/>
          </p:cNvPicPr>
          <p:nvPr/>
        </p:nvPicPr>
        <p:blipFill>
          <a:blip r:embed="rId5"/>
          <a:srcRect/>
          <a:stretch/>
        </p:blipFill>
        <p:spPr>
          <a:xfrm>
            <a:off x="4355428" y="4924872"/>
            <a:ext cx="779349" cy="519566"/>
          </a:xfrm>
          <a:prstGeom prst="rect">
            <a:avLst/>
          </a:prstGeom>
        </p:spPr>
      </p:pic>
      <p:pic>
        <p:nvPicPr>
          <p:cNvPr id="10" name="Picture 9">
            <a:extLst>
              <a:ext uri="{FF2B5EF4-FFF2-40B4-BE49-F238E27FC236}">
                <a16:creationId xmlns:a16="http://schemas.microsoft.com/office/drawing/2014/main" id="{3950A50C-FFB9-0344-5DBB-378A6B09F8D7}"/>
              </a:ext>
            </a:extLst>
          </p:cNvPr>
          <p:cNvPicPr>
            <a:picLocks noChangeAspect="1"/>
          </p:cNvPicPr>
          <p:nvPr/>
        </p:nvPicPr>
        <p:blipFill>
          <a:blip r:embed="rId6"/>
          <a:srcRect/>
          <a:stretch/>
        </p:blipFill>
        <p:spPr>
          <a:xfrm>
            <a:off x="5530180" y="4937674"/>
            <a:ext cx="779349" cy="519566"/>
          </a:xfrm>
          <a:prstGeom prst="rect">
            <a:avLst/>
          </a:prstGeom>
        </p:spPr>
      </p:pic>
      <p:pic>
        <p:nvPicPr>
          <p:cNvPr id="11" name="Picture 10">
            <a:extLst>
              <a:ext uri="{FF2B5EF4-FFF2-40B4-BE49-F238E27FC236}">
                <a16:creationId xmlns:a16="http://schemas.microsoft.com/office/drawing/2014/main" id="{96061882-C849-3E42-B4D3-EF6177AD8F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9634822" y="1832489"/>
            <a:ext cx="2244803" cy="3531392"/>
          </a:xfrm>
          <a:prstGeom prst="rect">
            <a:avLst/>
          </a:prstGeom>
        </p:spPr>
      </p:pic>
      <p:sp>
        <p:nvSpPr>
          <p:cNvPr id="13" name="TextBox 12">
            <a:extLst>
              <a:ext uri="{FF2B5EF4-FFF2-40B4-BE49-F238E27FC236}">
                <a16:creationId xmlns:a16="http://schemas.microsoft.com/office/drawing/2014/main" id="{608BFF25-A8F6-FCDD-8D19-553C18A42291}"/>
              </a:ext>
            </a:extLst>
          </p:cNvPr>
          <p:cNvSpPr txBox="1"/>
          <p:nvPr/>
        </p:nvSpPr>
        <p:spPr>
          <a:xfrm>
            <a:off x="9988482" y="5215493"/>
            <a:ext cx="1537481" cy="461665"/>
          </a:xfrm>
          <a:prstGeom prst="rect">
            <a:avLst/>
          </a:prstGeom>
          <a:noFill/>
        </p:spPr>
        <p:txBody>
          <a:bodyPr wrap="square" rtlCol="0">
            <a:spAutoFit/>
          </a:bodyPr>
          <a:lstStyle/>
          <a:p>
            <a:pPr algn="ctr"/>
            <a:r>
              <a:rPr lang="en-US" sz="2400" dirty="0"/>
              <a:t>40Ω</a:t>
            </a:r>
          </a:p>
        </p:txBody>
      </p:sp>
      <p:sp>
        <p:nvSpPr>
          <p:cNvPr id="14" name="TextBox 13">
            <a:extLst>
              <a:ext uri="{FF2B5EF4-FFF2-40B4-BE49-F238E27FC236}">
                <a16:creationId xmlns:a16="http://schemas.microsoft.com/office/drawing/2014/main" id="{F7D7EB1E-1909-B3D7-C351-FE964C69E279}"/>
              </a:ext>
            </a:extLst>
          </p:cNvPr>
          <p:cNvSpPr txBox="1"/>
          <p:nvPr/>
        </p:nvSpPr>
        <p:spPr>
          <a:xfrm>
            <a:off x="9991797" y="4443555"/>
            <a:ext cx="1537481" cy="461665"/>
          </a:xfrm>
          <a:prstGeom prst="rect">
            <a:avLst/>
          </a:prstGeom>
          <a:noFill/>
        </p:spPr>
        <p:txBody>
          <a:bodyPr wrap="square" rtlCol="0">
            <a:spAutoFit/>
          </a:bodyPr>
          <a:lstStyle/>
          <a:p>
            <a:pPr algn="ctr"/>
            <a:r>
              <a:rPr lang="en-US" sz="2400" dirty="0"/>
              <a:t>20Ω</a:t>
            </a:r>
          </a:p>
        </p:txBody>
      </p:sp>
      <p:sp>
        <p:nvSpPr>
          <p:cNvPr id="15" name="TextBox 14">
            <a:extLst>
              <a:ext uri="{FF2B5EF4-FFF2-40B4-BE49-F238E27FC236}">
                <a16:creationId xmlns:a16="http://schemas.microsoft.com/office/drawing/2014/main" id="{E88432DD-2AF8-F4A5-30DD-9E3CAC9B51FA}"/>
              </a:ext>
            </a:extLst>
          </p:cNvPr>
          <p:cNvSpPr txBox="1"/>
          <p:nvPr/>
        </p:nvSpPr>
        <p:spPr>
          <a:xfrm>
            <a:off x="9995112" y="3701435"/>
            <a:ext cx="1537481" cy="461665"/>
          </a:xfrm>
          <a:prstGeom prst="rect">
            <a:avLst/>
          </a:prstGeom>
          <a:noFill/>
        </p:spPr>
        <p:txBody>
          <a:bodyPr wrap="square" rtlCol="0">
            <a:spAutoFit/>
          </a:bodyPr>
          <a:lstStyle/>
          <a:p>
            <a:pPr algn="ctr"/>
            <a:r>
              <a:rPr lang="en-US" sz="2400" dirty="0"/>
              <a:t>30Ω</a:t>
            </a:r>
          </a:p>
        </p:txBody>
      </p:sp>
      <p:sp>
        <p:nvSpPr>
          <p:cNvPr id="16" name="TextBox 15">
            <a:extLst>
              <a:ext uri="{FF2B5EF4-FFF2-40B4-BE49-F238E27FC236}">
                <a16:creationId xmlns:a16="http://schemas.microsoft.com/office/drawing/2014/main" id="{1E91BB94-52EE-3616-F27D-FAC5EB786CD5}"/>
              </a:ext>
            </a:extLst>
          </p:cNvPr>
          <p:cNvSpPr txBox="1"/>
          <p:nvPr/>
        </p:nvSpPr>
        <p:spPr>
          <a:xfrm>
            <a:off x="9998427" y="2949377"/>
            <a:ext cx="1537481" cy="461665"/>
          </a:xfrm>
          <a:prstGeom prst="rect">
            <a:avLst/>
          </a:prstGeom>
          <a:noFill/>
        </p:spPr>
        <p:txBody>
          <a:bodyPr wrap="square" rtlCol="0">
            <a:spAutoFit/>
          </a:bodyPr>
          <a:lstStyle/>
          <a:p>
            <a:pPr algn="ctr"/>
            <a:r>
              <a:rPr lang="en-US" sz="2400" dirty="0"/>
              <a:t>100Ω</a:t>
            </a:r>
          </a:p>
        </p:txBody>
      </p:sp>
    </p:spTree>
    <p:extLst>
      <p:ext uri="{BB962C8B-B14F-4D97-AF65-F5344CB8AC3E}">
        <p14:creationId xmlns:p14="http://schemas.microsoft.com/office/powerpoint/2010/main" val="1167515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5B4A1-094C-83AF-BCAB-E71C207CEE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EE5E623-66AD-8046-6AE8-4214F12E7F99}"/>
              </a:ext>
            </a:extLst>
          </p:cNvPr>
          <p:cNvSpPr/>
          <p:nvPr/>
        </p:nvSpPr>
        <p:spPr>
          <a:xfrm>
            <a:off x="6718299" y="1473200"/>
            <a:ext cx="5269325" cy="44081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D01501C2-AE89-0F19-9156-B53A092EE4A2}"/>
              </a:ext>
            </a:extLst>
          </p:cNvPr>
          <p:cNvSpPr>
            <a:spLocks noGrp="1"/>
          </p:cNvSpPr>
          <p:nvPr>
            <p:ph type="title"/>
          </p:nvPr>
        </p:nvSpPr>
        <p:spPr>
          <a:xfrm>
            <a:off x="252000" y="959222"/>
            <a:ext cx="11628452" cy="646331"/>
          </a:xfrm>
        </p:spPr>
        <p:txBody>
          <a:bodyPr/>
          <a:lstStyle/>
          <a:p>
            <a:r>
              <a:rPr lang="en-US" dirty="0"/>
              <a:t>Using the calculator</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3A0D1DA-2345-FB2E-F4F4-2F73F7AD4462}"/>
                  </a:ext>
                </a:extLst>
              </p:cNvPr>
              <p:cNvSpPr>
                <a:spLocks noGrp="1"/>
              </p:cNvSpPr>
              <p:nvPr>
                <p:ph sz="quarter" idx="10"/>
              </p:nvPr>
            </p:nvSpPr>
            <p:spPr>
              <a:xfrm>
                <a:off x="360000" y="1800000"/>
                <a:ext cx="6830913" cy="4140000"/>
              </a:xfrm>
            </p:spPr>
            <p:txBody>
              <a:bodyPr/>
              <a:lstStyle/>
              <a:p>
                <a:r>
                  <a:rPr lang="en-GB" dirty="0"/>
                  <a:t>Enter each value, then press</a:t>
                </a:r>
                <a14:m>
                  <m:oMath xmlns:m="http://schemas.openxmlformats.org/officeDocument/2006/math">
                    <m:sSup>
                      <m:sSupPr>
                        <m:ctrlPr>
                          <a:rPr lang="en-GB" i="1">
                            <a:solidFill>
                              <a:srgbClr val="17002F"/>
                            </a:solidFill>
                            <a:latin typeface="Cambria Math" panose="02040503050406030204" pitchFamily="18" charset="0"/>
                          </a:rPr>
                        </m:ctrlPr>
                      </m:sSupPr>
                      <m:e>
                        <m:r>
                          <a:rPr lang="en-GB" i="1">
                            <a:solidFill>
                              <a:srgbClr val="17002F"/>
                            </a:solidFill>
                            <a:latin typeface="Cambria Math" panose="02040503050406030204" pitchFamily="18" charset="0"/>
                          </a:rPr>
                          <m:t> </m:t>
                        </m:r>
                        <m:r>
                          <a:rPr lang="en-GB" i="1">
                            <a:solidFill>
                              <a:srgbClr val="17002F"/>
                            </a:solidFill>
                            <a:latin typeface="Cambria Math" panose="02040503050406030204" pitchFamily="18" charset="0"/>
                          </a:rPr>
                          <m:t>𝑋</m:t>
                        </m:r>
                      </m:e>
                      <m:sup>
                        <m:r>
                          <a:rPr lang="en-GB" i="1">
                            <a:solidFill>
                              <a:srgbClr val="17002F"/>
                            </a:solidFill>
                            <a:latin typeface="Cambria Math" panose="02040503050406030204" pitchFamily="18" charset="0"/>
                          </a:rPr>
                          <m:t>−1</m:t>
                        </m:r>
                      </m:sup>
                    </m:sSup>
                  </m:oMath>
                </a14:m>
                <a:r>
                  <a:rPr lang="en-GB" dirty="0"/>
                  <a:t> followed by </a:t>
                </a:r>
                <a:br>
                  <a:rPr lang="en-GB" dirty="0"/>
                </a:br>
                <a:r>
                  <a:rPr lang="en-GB" dirty="0"/>
                  <a:t>the + key, until all values are accounted for.</a:t>
                </a:r>
              </a:p>
              <a:p>
                <a:endParaRPr lang="en-GB" dirty="0"/>
              </a:p>
              <a:p>
                <a:r>
                  <a:rPr lang="en-GB" dirty="0"/>
                  <a:t>Once the equal sign is pressed, you must </a:t>
                </a:r>
                <a:br>
                  <a:rPr lang="en-GB" dirty="0"/>
                </a:br>
                <a:r>
                  <a:rPr lang="en-GB" dirty="0"/>
                  <a:t>press </a:t>
                </a:r>
                <a14:m>
                  <m:oMath xmlns:m="http://schemas.openxmlformats.org/officeDocument/2006/math">
                    <m:sSup>
                      <m:sSupPr>
                        <m:ctrlPr>
                          <a:rPr lang="en-GB" i="1">
                            <a:solidFill>
                              <a:srgbClr val="17002F"/>
                            </a:solidFill>
                            <a:latin typeface="Cambria Math" panose="02040503050406030204" pitchFamily="18" charset="0"/>
                          </a:rPr>
                        </m:ctrlPr>
                      </m:sSupPr>
                      <m:e>
                        <m:r>
                          <a:rPr lang="en-GB" i="1">
                            <a:solidFill>
                              <a:srgbClr val="17002F"/>
                            </a:solidFill>
                            <a:latin typeface="Cambria Math" panose="02040503050406030204" pitchFamily="18" charset="0"/>
                          </a:rPr>
                          <m:t> </m:t>
                        </m:r>
                        <m:r>
                          <a:rPr lang="en-GB" i="1">
                            <a:solidFill>
                              <a:srgbClr val="17002F"/>
                            </a:solidFill>
                            <a:latin typeface="Cambria Math" panose="02040503050406030204" pitchFamily="18" charset="0"/>
                          </a:rPr>
                          <m:t>𝑋</m:t>
                        </m:r>
                      </m:e>
                      <m:sup>
                        <m:r>
                          <a:rPr lang="en-GB" i="1">
                            <a:solidFill>
                              <a:srgbClr val="17002F"/>
                            </a:solidFill>
                            <a:latin typeface="Cambria Math" panose="02040503050406030204" pitchFamily="18" charset="0"/>
                          </a:rPr>
                          <m:t>−1</m:t>
                        </m:r>
                      </m:sup>
                    </m:sSup>
                  </m:oMath>
                </a14:m>
                <a:r>
                  <a:rPr lang="en-GB" dirty="0">
                    <a:solidFill>
                      <a:srgbClr val="17002F"/>
                    </a:solidFill>
                    <a:cs typeface="Arial" panose="020B0604020202020204" pitchFamily="34" charset="0"/>
                  </a:rPr>
                  <a:t> </a:t>
                </a:r>
                <a:r>
                  <a:rPr lang="en-GB" dirty="0"/>
                  <a:t>one final time.</a:t>
                </a:r>
              </a:p>
              <a:p>
                <a:endParaRPr lang="en-GB" b="1" dirty="0"/>
              </a:p>
              <a:p>
                <a:r>
                  <a:rPr lang="en-GB" b="1" dirty="0"/>
                  <a:t>The total resistance is always less than </a:t>
                </a:r>
                <a:br>
                  <a:rPr lang="en-GB" b="1" dirty="0"/>
                </a:br>
                <a:r>
                  <a:rPr lang="en-GB" b="1" dirty="0"/>
                  <a:t>the smallest value.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33A0D1DA-2345-FB2E-F4F4-2F73F7AD4462}"/>
                  </a:ext>
                </a:extLst>
              </p:cNvPr>
              <p:cNvSpPr>
                <a:spLocks noGrp="1" noRot="1" noChangeAspect="1" noMove="1" noResize="1" noEditPoints="1" noAdjustHandles="1" noChangeArrowheads="1" noChangeShapeType="1" noTextEdit="1"/>
              </p:cNvSpPr>
              <p:nvPr>
                <p:ph sz="quarter" idx="10"/>
              </p:nvPr>
            </p:nvSpPr>
            <p:spPr>
              <a:xfrm>
                <a:off x="360000" y="1800000"/>
                <a:ext cx="6830913" cy="4140000"/>
              </a:xfrm>
              <a:blipFill>
                <a:blip r:embed="rId3"/>
                <a:stretch>
                  <a:fillRect l="-2676" t="-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C8F7E18-D792-E881-E9C6-7B5133B296A7}"/>
                  </a:ext>
                </a:extLst>
              </p:cNvPr>
              <p:cNvSpPr/>
              <p:nvPr/>
            </p:nvSpPr>
            <p:spPr>
              <a:xfrm>
                <a:off x="7529095" y="1800000"/>
                <a:ext cx="3672031" cy="784702"/>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𝑅𝑡</m:t>
                          </m:r>
                        </m:den>
                      </m:f>
                      <m:r>
                        <a:rPr lang="en-GB" sz="2394">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1</m:t>
                          </m:r>
                        </m:den>
                      </m:f>
                      <m:r>
                        <a:rPr lang="en-GB" sz="2394">
                          <a:solidFill>
                            <a:srgbClr val="17002F"/>
                          </a:solidFill>
                          <a:latin typeface="Cambria Math" panose="02040503050406030204" pitchFamily="18" charset="0"/>
                          <a:ea typeface="+mn-ea"/>
                          <a:cs typeface="+mn-cs"/>
                        </a:rPr>
                        <m:t>+ </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2</m:t>
                          </m:r>
                        </m:den>
                      </m:f>
                      <m:r>
                        <a:rPr lang="en-GB" sz="2394">
                          <a:solidFill>
                            <a:srgbClr val="17002F"/>
                          </a:solidFill>
                          <a:latin typeface="Cambria Math" panose="02040503050406030204" pitchFamily="18" charset="0"/>
                          <a:ea typeface="+mn-ea"/>
                          <a:cs typeface="+mn-cs"/>
                        </a:rPr>
                        <m:t>+</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3</m:t>
                          </m:r>
                        </m:den>
                      </m:f>
                      <m:r>
                        <a:rPr lang="en-GB" sz="2394">
                          <a:solidFill>
                            <a:srgbClr val="17002F"/>
                          </a:solidFill>
                          <a:latin typeface="Cambria Math" panose="02040503050406030204" pitchFamily="18" charset="0"/>
                          <a:ea typeface="+mn-ea"/>
                          <a:cs typeface="+mn-cs"/>
                        </a:rPr>
                        <m:t>+</m:t>
                      </m:r>
                      <m:f>
                        <m:fPr>
                          <m:ctrlPr>
                            <a:rPr lang="en-GB" sz="2394" i="1">
                              <a:solidFill>
                                <a:srgbClr val="17002F"/>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i="1">
                              <a:solidFill>
                                <a:srgbClr val="17002F"/>
                              </a:solidFill>
                              <a:latin typeface="Cambria Math" panose="02040503050406030204" pitchFamily="18" charset="0"/>
                              <a:ea typeface="+mn-ea"/>
                              <a:cs typeface="+mn-cs"/>
                            </a:rPr>
                            <m:t>𝑅</m:t>
                          </m:r>
                          <m:r>
                            <a:rPr lang="en-GB" sz="2394">
                              <a:solidFill>
                                <a:srgbClr val="17002F"/>
                              </a:solidFill>
                              <a:latin typeface="Cambria Math" panose="02040503050406030204" pitchFamily="18" charset="0"/>
                              <a:ea typeface="+mn-ea"/>
                              <a:cs typeface="+mn-cs"/>
                            </a:rPr>
                            <m:t>4</m:t>
                          </m:r>
                        </m:den>
                      </m:f>
                    </m:oMath>
                  </m:oMathPara>
                </a14:m>
                <a:endParaRPr lang="en-GB" sz="2394" dirty="0">
                  <a:solidFill>
                    <a:srgbClr val="17002F"/>
                  </a:solidFill>
                  <a:latin typeface="Calibri" panose="020F0502020204030204"/>
                  <a:ea typeface="+mn-ea"/>
                  <a:cs typeface="+mn-cs"/>
                </a:endParaRPr>
              </a:p>
            </p:txBody>
          </p:sp>
        </mc:Choice>
        <mc:Fallback xmlns="">
          <p:sp>
            <p:nvSpPr>
              <p:cNvPr id="8" name="Rectangle 7">
                <a:extLst>
                  <a:ext uri="{FF2B5EF4-FFF2-40B4-BE49-F238E27FC236}">
                    <a16:creationId xmlns:a16="http://schemas.microsoft.com/office/drawing/2014/main" id="{DC8F7E18-D792-E881-E9C6-7B5133B296A7}"/>
                  </a:ext>
                </a:extLst>
              </p:cNvPr>
              <p:cNvSpPr>
                <a:spLocks noRot="1" noChangeAspect="1" noMove="1" noResize="1" noEditPoints="1" noAdjustHandles="1" noChangeArrowheads="1" noChangeShapeType="1" noTextEdit="1"/>
              </p:cNvSpPr>
              <p:nvPr/>
            </p:nvSpPr>
            <p:spPr>
              <a:xfrm>
                <a:off x="7529095" y="1800000"/>
                <a:ext cx="3672031" cy="784702"/>
              </a:xfrm>
              <a:prstGeom prst="rect">
                <a:avLst/>
              </a:prstGeom>
              <a:blipFill>
                <a:blip r:embed="rId4"/>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00C1AEA-C189-04C1-49BC-20CB4615CD1B}"/>
              </a:ext>
            </a:extLst>
          </p:cNvPr>
          <p:cNvPicPr>
            <a:picLocks noChangeAspect="1"/>
          </p:cNvPicPr>
          <p:nvPr/>
        </p:nvPicPr>
        <p:blipFill>
          <a:blip r:embed="rId5"/>
          <a:stretch>
            <a:fillRect/>
          </a:stretch>
        </p:blipFill>
        <p:spPr>
          <a:xfrm>
            <a:off x="6307175" y="3156961"/>
            <a:ext cx="6668261" cy="84924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1EDF52AD-FDA0-3FB2-01D6-484AEC9F19B7}"/>
                  </a:ext>
                </a:extLst>
              </p:cNvPr>
              <p:cNvSpPr/>
              <p:nvPr/>
            </p:nvSpPr>
            <p:spPr>
              <a:xfrm>
                <a:off x="8358022" y="4742717"/>
                <a:ext cx="1725152" cy="460767"/>
              </a:xfrm>
              <a:prstGeom prst="rect">
                <a:avLst/>
              </a:prstGeom>
            </p:spPr>
            <p:txBody>
              <a:bodyPr wrap="none">
                <a:spAutoFit/>
              </a:bodyPr>
              <a:lstStyle/>
              <a:p>
                <a:pPr defTabSz="608030" fontAlgn="auto">
                  <a:spcBef>
                    <a:spcPts val="0"/>
                  </a:spcBef>
                  <a:spcAft>
                    <a:spcPts val="0"/>
                  </a:spcAft>
                </a:pPr>
                <a:r>
                  <a:rPr lang="en-GB" sz="2394" b="1" i="1" dirty="0">
                    <a:solidFill>
                      <a:srgbClr val="17002F"/>
                    </a:solidFill>
                    <a:latin typeface="Arial" panose="020B0604020202020204" pitchFamily="34" charset="0"/>
                    <a:ea typeface="+mn-ea"/>
                    <a:cs typeface="Arial" panose="020B0604020202020204" pitchFamily="34" charset="0"/>
                  </a:rPr>
                  <a:t>Rt</a:t>
                </a:r>
                <a14:m>
                  <m:oMath xmlns:m="http://schemas.openxmlformats.org/officeDocument/2006/math">
                    <m:r>
                      <a:rPr lang="en-GB" sz="2394" b="1" i="1" smtClean="0">
                        <a:solidFill>
                          <a:srgbClr val="17002F"/>
                        </a:solidFill>
                        <a:latin typeface="Cambria Math" panose="02040503050406030204" pitchFamily="18" charset="0"/>
                        <a:ea typeface="+mn-ea"/>
                        <a:cs typeface="+mn-cs"/>
                      </a:rPr>
                      <m:t> </m:t>
                    </m:r>
                    <m:r>
                      <a:rPr lang="en-GB" sz="2394" b="1">
                        <a:solidFill>
                          <a:srgbClr val="17002F"/>
                        </a:solidFill>
                        <a:latin typeface="Cambria Math" panose="02040503050406030204" pitchFamily="18" charset="0"/>
                        <a:ea typeface="+mn-ea"/>
                        <a:cs typeface="+mn-cs"/>
                      </a:rPr>
                      <m:t>=</m:t>
                    </m:r>
                  </m:oMath>
                </a14:m>
                <a:r>
                  <a:rPr lang="en-GB" sz="2394" b="1" dirty="0">
                    <a:solidFill>
                      <a:srgbClr val="17002F"/>
                    </a:solidFill>
                    <a:latin typeface="Arial" panose="020B0604020202020204" pitchFamily="34" charset="0"/>
                    <a:ea typeface="+mn-ea"/>
                    <a:cs typeface="Arial" panose="020B0604020202020204" pitchFamily="34" charset="0"/>
                  </a:rPr>
                  <a:t> 8.45Ω</a:t>
                </a:r>
              </a:p>
            </p:txBody>
          </p:sp>
        </mc:Choice>
        <mc:Fallback xmlns="">
          <p:sp>
            <p:nvSpPr>
              <p:cNvPr id="2" name="Rectangle 1">
                <a:extLst>
                  <a:ext uri="{FF2B5EF4-FFF2-40B4-BE49-F238E27FC236}">
                    <a16:creationId xmlns:a16="http://schemas.microsoft.com/office/drawing/2014/main" id="{1EDF52AD-FDA0-3FB2-01D6-484AEC9F19B7}"/>
                  </a:ext>
                </a:extLst>
              </p:cNvPr>
              <p:cNvSpPr>
                <a:spLocks noRot="1" noChangeAspect="1" noMove="1" noResize="1" noEditPoints="1" noAdjustHandles="1" noChangeArrowheads="1" noChangeShapeType="1" noTextEdit="1"/>
              </p:cNvSpPr>
              <p:nvPr/>
            </p:nvSpPr>
            <p:spPr>
              <a:xfrm>
                <a:off x="8358022" y="4742717"/>
                <a:ext cx="1725152" cy="460767"/>
              </a:xfrm>
              <a:prstGeom prst="rect">
                <a:avLst/>
              </a:prstGeom>
              <a:blipFill>
                <a:blip r:embed="rId6"/>
                <a:stretch>
                  <a:fillRect l="-5300" t="-9211" r="-4594" b="-30263"/>
                </a:stretch>
              </a:blipFill>
            </p:spPr>
            <p:txBody>
              <a:bodyPr/>
              <a:lstStyle/>
              <a:p>
                <a:r>
                  <a:rPr lang="en-US">
                    <a:noFill/>
                  </a:rPr>
                  <a:t> </a:t>
                </a:r>
              </a:p>
            </p:txBody>
          </p:sp>
        </mc:Fallback>
      </mc:AlternateContent>
    </p:spTree>
    <p:extLst>
      <p:ext uri="{BB962C8B-B14F-4D97-AF65-F5344CB8AC3E}">
        <p14:creationId xmlns:p14="http://schemas.microsoft.com/office/powerpoint/2010/main" val="2556637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03B680-84FB-442C-9E18-A42B378F10E5}"/>
              </a:ext>
            </a:extLst>
          </p:cNvPr>
          <p:cNvPicPr>
            <a:picLocks noChangeAspect="1"/>
          </p:cNvPicPr>
          <p:nvPr/>
        </p:nvPicPr>
        <p:blipFill rotWithShape="1">
          <a:blip r:embed="rId3"/>
          <a:srcRect t="3314"/>
          <a:stretch/>
        </p:blipFill>
        <p:spPr>
          <a:xfrm>
            <a:off x="6240614" y="1173235"/>
            <a:ext cx="3987081" cy="4786660"/>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Resistors in parallel example</a:t>
            </a:r>
            <a:endParaRPr lang="en-GB" dirty="0"/>
          </a:p>
        </p:txBody>
      </p:sp>
      <p:pic>
        <p:nvPicPr>
          <p:cNvPr id="11" name="Picture 10">
            <a:extLst>
              <a:ext uri="{FF2B5EF4-FFF2-40B4-BE49-F238E27FC236}">
                <a16:creationId xmlns:a16="http://schemas.microsoft.com/office/drawing/2014/main" id="{98945598-52AD-4715-96CD-66541699A1AC}"/>
              </a:ext>
            </a:extLst>
          </p:cNvPr>
          <p:cNvPicPr>
            <a:picLocks noChangeAspect="1"/>
          </p:cNvPicPr>
          <p:nvPr/>
        </p:nvPicPr>
        <p:blipFill>
          <a:blip r:embed="rId4"/>
          <a:stretch>
            <a:fillRect/>
          </a:stretch>
        </p:blipFill>
        <p:spPr>
          <a:xfrm>
            <a:off x="259572" y="2322073"/>
            <a:ext cx="3745899" cy="810801"/>
          </a:xfrm>
          <a:prstGeom prst="rect">
            <a:avLst/>
          </a:prstGeom>
        </p:spPr>
      </p:pic>
      <p:pic>
        <p:nvPicPr>
          <p:cNvPr id="13" name="Picture 12">
            <a:extLst>
              <a:ext uri="{FF2B5EF4-FFF2-40B4-BE49-F238E27FC236}">
                <a16:creationId xmlns:a16="http://schemas.microsoft.com/office/drawing/2014/main" id="{1AB68273-3833-476B-8516-1F1973EED93E}"/>
              </a:ext>
            </a:extLst>
          </p:cNvPr>
          <p:cNvPicPr>
            <a:picLocks noChangeAspect="1"/>
          </p:cNvPicPr>
          <p:nvPr/>
        </p:nvPicPr>
        <p:blipFill>
          <a:blip r:embed="rId5"/>
          <a:stretch>
            <a:fillRect/>
          </a:stretch>
        </p:blipFill>
        <p:spPr>
          <a:xfrm>
            <a:off x="259572" y="4831027"/>
            <a:ext cx="1976155" cy="874069"/>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38D1506-195B-4AC8-9D31-B1AF6F1E2C6C}"/>
                  </a:ext>
                </a:extLst>
              </p:cNvPr>
              <p:cNvSpPr/>
              <p:nvPr/>
            </p:nvSpPr>
            <p:spPr>
              <a:xfrm>
                <a:off x="2578782" y="4893668"/>
                <a:ext cx="1732077" cy="460767"/>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𝑅𝑡</m:t>
                      </m:r>
                      <m:r>
                        <a:rPr lang="en-GB" sz="2394">
                          <a:solidFill>
                            <a:srgbClr val="17002F"/>
                          </a:solidFill>
                          <a:latin typeface="Cambria Math" panose="02040503050406030204" pitchFamily="18" charset="0"/>
                          <a:ea typeface="+mn-ea"/>
                          <a:cs typeface="+mn-cs"/>
                        </a:rPr>
                        <m:t> = 4.8</m:t>
                      </m:r>
                      <m:r>
                        <a:rPr lang="en-GB" sz="2394" i="1">
                          <a:solidFill>
                            <a:srgbClr val="17002F"/>
                          </a:solidFill>
                          <a:latin typeface="Cambria Math" panose="02040503050406030204" pitchFamily="18" charset="0"/>
                          <a:ea typeface="+mn-ea"/>
                          <a:cs typeface="+mn-cs"/>
                        </a:rPr>
                        <m:t>𝛺</m:t>
                      </m:r>
                    </m:oMath>
                  </m:oMathPara>
                </a14:m>
                <a:endParaRPr lang="en-GB" sz="2394" dirty="0">
                  <a:solidFill>
                    <a:srgbClr val="17002F"/>
                  </a:solidFill>
                  <a:latin typeface="Calibri" panose="020F0502020204030204"/>
                  <a:ea typeface="+mn-ea"/>
                  <a:cs typeface="+mn-cs"/>
                </a:endParaRPr>
              </a:p>
            </p:txBody>
          </p:sp>
        </mc:Choice>
        <mc:Fallback xmlns="">
          <p:sp>
            <p:nvSpPr>
              <p:cNvPr id="14" name="Rectangle 13">
                <a:extLst>
                  <a:ext uri="{FF2B5EF4-FFF2-40B4-BE49-F238E27FC236}">
                    <a16:creationId xmlns:a16="http://schemas.microsoft.com/office/drawing/2014/main" id="{538D1506-195B-4AC8-9D31-B1AF6F1E2C6C}"/>
                  </a:ext>
                </a:extLst>
              </p:cNvPr>
              <p:cNvSpPr>
                <a:spLocks noRot="1" noChangeAspect="1" noMove="1" noResize="1" noEditPoints="1" noAdjustHandles="1" noChangeArrowheads="1" noChangeShapeType="1" noTextEdit="1"/>
              </p:cNvSpPr>
              <p:nvPr/>
            </p:nvSpPr>
            <p:spPr>
              <a:xfrm>
                <a:off x="2578782" y="4893668"/>
                <a:ext cx="1732077" cy="460767"/>
              </a:xfrm>
              <a:prstGeom prst="rect">
                <a:avLst/>
              </a:prstGeom>
              <a:blipFill>
                <a:blip r:embed="rId6"/>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73FA90A3-EACD-4171-9C77-CF86865CAC81}"/>
              </a:ext>
            </a:extLst>
          </p:cNvPr>
          <p:cNvPicPr>
            <a:picLocks noChangeAspect="1"/>
          </p:cNvPicPr>
          <p:nvPr/>
        </p:nvPicPr>
        <p:blipFill>
          <a:blip r:embed="rId7"/>
          <a:stretch>
            <a:fillRect/>
          </a:stretch>
        </p:blipFill>
        <p:spPr>
          <a:xfrm>
            <a:off x="348353" y="3395777"/>
            <a:ext cx="3736960" cy="1013413"/>
          </a:xfrm>
          <a:prstGeom prst="rect">
            <a:avLst/>
          </a:prstGeom>
        </p:spPr>
      </p:pic>
    </p:spTree>
    <p:extLst>
      <p:ext uri="{BB962C8B-B14F-4D97-AF65-F5344CB8AC3E}">
        <p14:creationId xmlns:p14="http://schemas.microsoft.com/office/powerpoint/2010/main" val="365503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Introduction to parallel resistor current</a:t>
            </a:r>
            <a:endParaRPr lang="en-GB" dirty="0"/>
          </a:p>
        </p:txBody>
      </p:sp>
      <p:sp>
        <p:nvSpPr>
          <p:cNvPr id="4" name="Content Placeholder 5">
            <a:extLst>
              <a:ext uri="{FF2B5EF4-FFF2-40B4-BE49-F238E27FC236}">
                <a16:creationId xmlns:a16="http://schemas.microsoft.com/office/drawing/2014/main" id="{B78B5F68-EE7E-7547-0972-30266854F0F1}"/>
              </a:ext>
            </a:extLst>
          </p:cNvPr>
          <p:cNvSpPr>
            <a:spLocks noGrp="1"/>
          </p:cNvSpPr>
          <p:nvPr>
            <p:ph sz="quarter" idx="10"/>
          </p:nvPr>
        </p:nvSpPr>
        <p:spPr>
          <a:xfrm>
            <a:off x="360000" y="1800000"/>
            <a:ext cx="9360212" cy="4140000"/>
          </a:xfrm>
        </p:spPr>
        <p:txBody>
          <a:bodyPr/>
          <a:lstStyle/>
          <a:p>
            <a:r>
              <a:rPr lang="en-GB" sz="2400" dirty="0">
                <a:latin typeface="Arial" panose="020B0604020202020204" pitchFamily="34" charset="0"/>
                <a:cs typeface="Arial" panose="020B0604020202020204" pitchFamily="34" charset="0"/>
              </a:rPr>
              <a:t>In a parallel circuit, each resistor has the same voltage across it, but the current splits across the branches depending on resistance.</a:t>
            </a:r>
          </a:p>
          <a:p>
            <a:r>
              <a:rPr lang="en-GB" sz="2400" dirty="0">
                <a:latin typeface="Arial" panose="020B0604020202020204" pitchFamily="34" charset="0"/>
                <a:cs typeface="Arial" panose="020B0604020202020204" pitchFamily="34" charset="0"/>
              </a:rPr>
              <a:t>Ohm’s Law can be used to calculate unknown values of branch currents and the total current drawn from the supply. </a:t>
            </a:r>
          </a:p>
          <a:p>
            <a:r>
              <a:rPr lang="en-GB" sz="2400" dirty="0">
                <a:latin typeface="Arial" panose="020B0604020202020204" pitchFamily="34" charset="0"/>
                <a:cs typeface="Arial" panose="020B0604020202020204" pitchFamily="34" charset="0"/>
              </a:rPr>
              <a:t>This can then be confirmed by adding the individual branch currents together.</a:t>
            </a:r>
            <a:endParaRPr lang="en-GB" dirty="0"/>
          </a:p>
        </p:txBody>
      </p:sp>
    </p:spTree>
    <p:extLst>
      <p:ext uri="{BB962C8B-B14F-4D97-AF65-F5344CB8AC3E}">
        <p14:creationId xmlns:p14="http://schemas.microsoft.com/office/powerpoint/2010/main" val="253690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792BCA-8AB6-0FDF-AC08-CE636D202BE9}"/>
              </a:ext>
            </a:extLst>
          </p:cNvPr>
          <p:cNvSpPr>
            <a:spLocks noGrp="1"/>
          </p:cNvSpPr>
          <p:nvPr>
            <p:ph type="title"/>
          </p:nvPr>
        </p:nvSpPr>
        <p:spPr>
          <a:xfrm>
            <a:off x="252000" y="959222"/>
            <a:ext cx="11628452" cy="646331"/>
          </a:xfrm>
        </p:spPr>
        <p:txBody>
          <a:bodyPr/>
          <a:lstStyle/>
          <a:p>
            <a:r>
              <a:rPr lang="en-GB" dirty="0"/>
              <a:t>Objectives</a:t>
            </a:r>
          </a:p>
        </p:txBody>
      </p:sp>
      <p:sp>
        <p:nvSpPr>
          <p:cNvPr id="4" name="Content Placeholder 3">
            <a:extLst>
              <a:ext uri="{FF2B5EF4-FFF2-40B4-BE49-F238E27FC236}">
                <a16:creationId xmlns:a16="http://schemas.microsoft.com/office/drawing/2014/main" id="{BBFFC9DD-99F6-E5CA-5CF5-B1C6B4D6BBC1}"/>
              </a:ext>
            </a:extLst>
          </p:cNvPr>
          <p:cNvSpPr>
            <a:spLocks noGrp="1"/>
          </p:cNvSpPr>
          <p:nvPr>
            <p:ph sz="quarter" idx="10"/>
          </p:nvPr>
        </p:nvSpPr>
        <p:spPr>
          <a:xfrm>
            <a:off x="360000" y="1721619"/>
            <a:ext cx="9622200" cy="4140000"/>
          </a:xfrm>
        </p:spPr>
        <p:txBody>
          <a:bodyPr/>
          <a:lstStyle/>
          <a:p>
            <a:pPr algn="l"/>
            <a:r>
              <a:rPr lang="en-GB" dirty="0">
                <a:latin typeface="Arial"/>
                <a:cs typeface="Arial"/>
              </a:rPr>
              <a:t>By the end of this session, y</a:t>
            </a:r>
            <a:r>
              <a:rPr lang="en-GB" b="0" i="0" dirty="0">
                <a:effectLst/>
                <a:latin typeface="Arial"/>
                <a:cs typeface="Arial"/>
              </a:rPr>
              <a:t>ou should be able to:</a:t>
            </a:r>
          </a:p>
          <a:p>
            <a:pPr marL="342900" indent="-342900" algn="l">
              <a:buClr>
                <a:schemeClr val="tx1"/>
              </a:buClr>
              <a:buFont typeface="Arial" panose="020B0604020202020204" pitchFamily="34" charset="0"/>
              <a:buChar char="•"/>
            </a:pPr>
            <a:r>
              <a:rPr lang="en-GB" b="1" dirty="0">
                <a:latin typeface="Arial"/>
                <a:cs typeface="Arial"/>
              </a:rPr>
              <a:t>Describe</a:t>
            </a:r>
            <a:r>
              <a:rPr lang="en-GB" dirty="0">
                <a:latin typeface="Arial"/>
                <a:cs typeface="Arial"/>
              </a:rPr>
              <a:t> typical circuit types used in domestic and commercial installations</a:t>
            </a:r>
          </a:p>
          <a:p>
            <a:pPr marL="342900" indent="-342900" algn="l">
              <a:buClr>
                <a:schemeClr val="tx1"/>
              </a:buClr>
              <a:buFont typeface="Arial" panose="020B0604020202020204" pitchFamily="34" charset="0"/>
              <a:buChar char="•"/>
            </a:pPr>
            <a:r>
              <a:rPr lang="en-GB" b="1" dirty="0">
                <a:latin typeface="Arial"/>
                <a:cs typeface="Arial"/>
              </a:rPr>
              <a:t>Apply</a:t>
            </a:r>
            <a:r>
              <a:rPr lang="en-GB" dirty="0">
                <a:latin typeface="Arial"/>
                <a:cs typeface="Arial"/>
              </a:rPr>
              <a:t> Ohm’s Law and basic electrical formulas to real-world circuits</a:t>
            </a:r>
          </a:p>
          <a:p>
            <a:pPr marL="342900" indent="-342900" algn="l">
              <a:buClr>
                <a:schemeClr val="tx1"/>
              </a:buClr>
              <a:buFont typeface="Arial" panose="020B0604020202020204" pitchFamily="34" charset="0"/>
              <a:buChar char="•"/>
            </a:pPr>
            <a:r>
              <a:rPr lang="en-GB" b="1" dirty="0">
                <a:latin typeface="Arial"/>
                <a:cs typeface="Arial"/>
              </a:rPr>
              <a:t>Explain</a:t>
            </a:r>
            <a:r>
              <a:rPr lang="en-GB" dirty="0">
                <a:latin typeface="Arial"/>
                <a:cs typeface="Arial"/>
              </a:rPr>
              <a:t> how series and parallel circuits affect current and voltage</a:t>
            </a:r>
          </a:p>
          <a:p>
            <a:pPr marL="342900" indent="-342900" algn="l">
              <a:buClr>
                <a:schemeClr val="tx1"/>
              </a:buClr>
              <a:buFont typeface="Arial" panose="020B0604020202020204" pitchFamily="34" charset="0"/>
              <a:buChar char="•"/>
            </a:pPr>
            <a:r>
              <a:rPr lang="en-GB" b="1" dirty="0">
                <a:latin typeface="Arial"/>
                <a:cs typeface="Arial"/>
              </a:rPr>
              <a:t>Identify</a:t>
            </a:r>
            <a:r>
              <a:rPr lang="en-GB" dirty="0">
                <a:latin typeface="Arial"/>
                <a:cs typeface="Arial"/>
              </a:rPr>
              <a:t> different types of loads, including resistive, inductive and capacitive</a:t>
            </a:r>
          </a:p>
          <a:p>
            <a:pPr marL="342900" indent="-342900" algn="l">
              <a:buClr>
                <a:schemeClr val="tx1"/>
              </a:buClr>
              <a:buFont typeface="Arial" panose="020B0604020202020204" pitchFamily="34" charset="0"/>
              <a:buChar char="•"/>
            </a:pPr>
            <a:r>
              <a:rPr lang="en-GB" b="1" dirty="0">
                <a:latin typeface="Arial"/>
                <a:cs typeface="Arial"/>
              </a:rPr>
              <a:t>Interpret</a:t>
            </a:r>
            <a:r>
              <a:rPr lang="en-GB" dirty="0">
                <a:latin typeface="Arial"/>
                <a:cs typeface="Arial"/>
              </a:rPr>
              <a:t> power factor and its implications in electrical systems</a:t>
            </a:r>
            <a:endParaRPr lang="en-GB" dirty="0"/>
          </a:p>
        </p:txBody>
      </p:sp>
    </p:spTree>
    <p:extLst>
      <p:ext uri="{BB962C8B-B14F-4D97-AF65-F5344CB8AC3E}">
        <p14:creationId xmlns:p14="http://schemas.microsoft.com/office/powerpoint/2010/main" val="3661908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FCA6-50AE-8798-BFA2-84DC3022C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981639D-CBE4-361D-FAD2-3C5A7ACF7912}"/>
              </a:ext>
            </a:extLst>
          </p:cNvPr>
          <p:cNvSpPr/>
          <p:nvPr/>
        </p:nvSpPr>
        <p:spPr>
          <a:xfrm>
            <a:off x="6718300" y="1473200"/>
            <a:ext cx="4745874" cy="41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FB9CE12-8E0A-F1C5-06A5-EA3E0D60C2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1000" y="3065057"/>
            <a:ext cx="1263573" cy="860623"/>
          </a:xfrm>
          <a:prstGeom prst="rect">
            <a:avLst/>
          </a:prstGeom>
        </p:spPr>
      </p:pic>
      <p:sp>
        <p:nvSpPr>
          <p:cNvPr id="5" name="Title 4">
            <a:extLst>
              <a:ext uri="{FF2B5EF4-FFF2-40B4-BE49-F238E27FC236}">
                <a16:creationId xmlns:a16="http://schemas.microsoft.com/office/drawing/2014/main" id="{77F1AFC7-2AF4-9405-C64F-FED75367F625}"/>
              </a:ext>
            </a:extLst>
          </p:cNvPr>
          <p:cNvSpPr>
            <a:spLocks noGrp="1"/>
          </p:cNvSpPr>
          <p:nvPr>
            <p:ph type="title"/>
          </p:nvPr>
        </p:nvSpPr>
        <p:spPr>
          <a:xfrm>
            <a:off x="252000" y="959222"/>
            <a:ext cx="11628452" cy="646331"/>
          </a:xfrm>
        </p:spPr>
        <p:txBody>
          <a:bodyPr/>
          <a:lstStyle/>
          <a:p>
            <a:r>
              <a:rPr lang="en-US" dirty="0"/>
              <a:t>Method and formula</a:t>
            </a:r>
            <a:endParaRPr lang="en-GB" dirty="0"/>
          </a:p>
        </p:txBody>
      </p:sp>
      <p:sp>
        <p:nvSpPr>
          <p:cNvPr id="4" name="Content Placeholder 5">
            <a:extLst>
              <a:ext uri="{FF2B5EF4-FFF2-40B4-BE49-F238E27FC236}">
                <a16:creationId xmlns:a16="http://schemas.microsoft.com/office/drawing/2014/main" id="{854A9921-88FA-486F-024E-03C7C2C202E4}"/>
              </a:ext>
            </a:extLst>
          </p:cNvPr>
          <p:cNvSpPr>
            <a:spLocks noGrp="1"/>
          </p:cNvSpPr>
          <p:nvPr>
            <p:ph sz="quarter" idx="10"/>
          </p:nvPr>
        </p:nvSpPr>
        <p:spPr>
          <a:xfrm>
            <a:off x="360000" y="1800000"/>
            <a:ext cx="6218353" cy="4140000"/>
          </a:xfrm>
        </p:spPr>
        <p:txBody>
          <a:bodyPr/>
          <a:lstStyle/>
          <a:p>
            <a:r>
              <a:rPr lang="en-GB" sz="2400" dirty="0">
                <a:latin typeface="Arial" panose="020B0604020202020204" pitchFamily="34" charset="0"/>
                <a:cs typeface="Arial" panose="020B0604020202020204" pitchFamily="34" charset="0"/>
              </a:rPr>
              <a:t>Find </a:t>
            </a:r>
            <a:r>
              <a:rPr lang="en-GB" sz="2400" b="1" dirty="0">
                <a:latin typeface="Arial" panose="020B0604020202020204" pitchFamily="34" charset="0"/>
                <a:cs typeface="Arial" panose="020B0604020202020204" pitchFamily="34" charset="0"/>
              </a:rPr>
              <a:t>total resistance </a:t>
            </a:r>
            <a:r>
              <a:rPr lang="en-GB" sz="2400" dirty="0">
                <a:latin typeface="Arial" panose="020B0604020202020204" pitchFamily="34" charset="0"/>
                <a:cs typeface="Arial" panose="020B0604020202020204" pitchFamily="34" charset="0"/>
              </a:rPr>
              <a:t>(Rt) using the reciprocal formula:</a:t>
            </a:r>
          </a:p>
          <a:p>
            <a:endParaRPr lang="en-GB" dirty="0">
              <a:latin typeface="Arial" panose="020B0604020202020204" pitchFamily="34" charset="0"/>
              <a:cs typeface="Arial" panose="020B0604020202020204" pitchFamily="34" charset="0"/>
            </a:endParaRPr>
          </a:p>
          <a:p>
            <a:r>
              <a:rPr lang="en-GB" dirty="0"/>
              <a:t>Calculate </a:t>
            </a:r>
            <a:r>
              <a:rPr lang="en-GB" b="1" dirty="0"/>
              <a:t>total current </a:t>
            </a:r>
            <a:r>
              <a:rPr lang="en-GB" dirty="0"/>
              <a:t>(It) using Ohm’s Law:</a:t>
            </a:r>
          </a:p>
          <a:p>
            <a:endParaRPr lang="en-GB" dirty="0"/>
          </a:p>
          <a:p>
            <a:r>
              <a:rPr lang="en-GB" dirty="0"/>
              <a:t>Calculate </a:t>
            </a:r>
            <a:r>
              <a:rPr lang="en-GB" b="1" dirty="0"/>
              <a:t>individual branch currents </a:t>
            </a:r>
            <a:r>
              <a:rPr lang="en-GB" dirty="0"/>
              <a:t>using:</a:t>
            </a:r>
          </a:p>
        </p:txBody>
      </p:sp>
      <p:pic>
        <p:nvPicPr>
          <p:cNvPr id="3" name="Picture 2">
            <a:extLst>
              <a:ext uri="{FF2B5EF4-FFF2-40B4-BE49-F238E27FC236}">
                <a16:creationId xmlns:a16="http://schemas.microsoft.com/office/drawing/2014/main" id="{3FA457FF-A299-CD93-6F1F-76E4E1D3A50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58247" y="1727789"/>
            <a:ext cx="4605927" cy="1016805"/>
          </a:xfrm>
          <a:prstGeom prst="rect">
            <a:avLst/>
          </a:prstGeom>
        </p:spPr>
      </p:pic>
      <p:pic>
        <p:nvPicPr>
          <p:cNvPr id="9" name="Picture 8">
            <a:extLst>
              <a:ext uri="{FF2B5EF4-FFF2-40B4-BE49-F238E27FC236}">
                <a16:creationId xmlns:a16="http://schemas.microsoft.com/office/drawing/2014/main" id="{FA41DB4F-82CE-A7EA-BFD6-B3D5033B21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1000" y="4218181"/>
            <a:ext cx="3689952" cy="972946"/>
          </a:xfrm>
          <a:prstGeom prst="rect">
            <a:avLst/>
          </a:prstGeom>
        </p:spPr>
      </p:pic>
    </p:spTree>
    <p:extLst>
      <p:ext uri="{BB962C8B-B14F-4D97-AF65-F5344CB8AC3E}">
        <p14:creationId xmlns:p14="http://schemas.microsoft.com/office/powerpoint/2010/main" val="1051614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42B8-9079-DB90-F60F-96333C809A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75178C-BBD6-0563-FCA8-F13C45B6EA76}"/>
              </a:ext>
            </a:extLst>
          </p:cNvPr>
          <p:cNvSpPr>
            <a:spLocks noGrp="1"/>
          </p:cNvSpPr>
          <p:nvPr>
            <p:ph type="title"/>
          </p:nvPr>
        </p:nvSpPr>
        <p:spPr>
          <a:xfrm>
            <a:off x="252000" y="959222"/>
            <a:ext cx="11628452" cy="646331"/>
          </a:xfrm>
        </p:spPr>
        <p:txBody>
          <a:bodyPr/>
          <a:lstStyle/>
          <a:p>
            <a:r>
              <a:rPr lang="en-US" dirty="0"/>
              <a:t>Worked example</a:t>
            </a:r>
            <a:endParaRPr lang="en-GB" dirty="0"/>
          </a:p>
        </p:txBody>
      </p:sp>
      <p:sp>
        <p:nvSpPr>
          <p:cNvPr id="4" name="Content Placeholder 5">
            <a:extLst>
              <a:ext uri="{FF2B5EF4-FFF2-40B4-BE49-F238E27FC236}">
                <a16:creationId xmlns:a16="http://schemas.microsoft.com/office/drawing/2014/main" id="{C2150C2F-08FC-1B7C-2A96-7E34FC858495}"/>
              </a:ext>
            </a:extLst>
          </p:cNvPr>
          <p:cNvSpPr>
            <a:spLocks noGrp="1"/>
          </p:cNvSpPr>
          <p:nvPr>
            <p:ph sz="quarter" idx="10"/>
          </p:nvPr>
        </p:nvSpPr>
        <p:spPr>
          <a:xfrm>
            <a:off x="360000" y="1800000"/>
            <a:ext cx="11740264" cy="4140000"/>
          </a:xfrm>
        </p:spPr>
        <p:txBody>
          <a:bodyPr/>
          <a:lstStyle/>
          <a:p>
            <a:r>
              <a:rPr lang="en-GB" sz="2400" dirty="0">
                <a:latin typeface="Arial" panose="020B0604020202020204" pitchFamily="34" charset="0"/>
                <a:cs typeface="Arial" panose="020B0604020202020204" pitchFamily="34" charset="0"/>
              </a:rPr>
              <a:t>Circuit values:</a:t>
            </a:r>
          </a:p>
          <a:p>
            <a:r>
              <a:rPr lang="en-GB" sz="2400" dirty="0">
                <a:latin typeface="Arial" panose="020B0604020202020204" pitchFamily="34" charset="0"/>
                <a:cs typeface="Arial" panose="020B0604020202020204" pitchFamily="34" charset="0"/>
              </a:rPr>
              <a:t>R1 = 30 </a:t>
            </a:r>
            <a:r>
              <a:rPr lang="el-GR" sz="2400" dirty="0">
                <a:latin typeface="Arial" panose="020B0604020202020204" pitchFamily="34" charset="0"/>
                <a:cs typeface="Arial" panose="020B0604020202020204" pitchFamily="34" charset="0"/>
              </a:rPr>
              <a:t>Ω, </a:t>
            </a:r>
            <a:r>
              <a:rPr lang="en-GB" sz="2400" dirty="0">
                <a:latin typeface="Arial" panose="020B0604020202020204" pitchFamily="34" charset="0"/>
                <a:cs typeface="Arial" panose="020B0604020202020204" pitchFamily="34" charset="0"/>
              </a:rPr>
              <a:t>R2 = 40 </a:t>
            </a:r>
            <a:r>
              <a:rPr lang="el-GR" sz="2400" dirty="0">
                <a:latin typeface="Arial" panose="020B0604020202020204" pitchFamily="34" charset="0"/>
                <a:cs typeface="Arial" panose="020B0604020202020204" pitchFamily="34" charset="0"/>
              </a:rPr>
              <a:t>Ω, </a:t>
            </a:r>
            <a:r>
              <a:rPr lang="en-GB" sz="2400" dirty="0">
                <a:latin typeface="Arial" panose="020B0604020202020204" pitchFamily="34" charset="0"/>
                <a:cs typeface="Arial" panose="020B0604020202020204" pitchFamily="34" charset="0"/>
              </a:rPr>
              <a:t>R3 = 10 </a:t>
            </a:r>
            <a:r>
              <a:rPr lang="el-GR" sz="2400" dirty="0">
                <a:latin typeface="Arial" panose="020B0604020202020204" pitchFamily="34" charset="0"/>
                <a:cs typeface="Arial" panose="020B0604020202020204" pitchFamily="34" charset="0"/>
              </a:rPr>
              <a:t>Ω, </a:t>
            </a:r>
            <a:r>
              <a:rPr lang="en-GB" sz="2400" dirty="0">
                <a:latin typeface="Arial" panose="020B0604020202020204" pitchFamily="34" charset="0"/>
                <a:cs typeface="Arial" panose="020B0604020202020204" pitchFamily="34" charset="0"/>
              </a:rPr>
              <a:t>R4 = 20 </a:t>
            </a:r>
            <a:r>
              <a:rPr lang="el-GR" sz="2400" dirty="0">
                <a:latin typeface="Arial" panose="020B0604020202020204" pitchFamily="34" charset="0"/>
                <a:cs typeface="Arial" panose="020B0604020202020204" pitchFamily="34" charset="0"/>
              </a:rPr>
              <a:t>Ω</a:t>
            </a:r>
            <a:r>
              <a:rPr lang="en-GB" sz="2400" dirty="0">
                <a:latin typeface="Arial" panose="020B0604020202020204" pitchFamily="34" charset="0"/>
                <a:cs typeface="Arial" panose="020B0604020202020204" pitchFamily="34" charset="0"/>
              </a:rPr>
              <a:t>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Voltage supply = 50 V</a:t>
            </a:r>
            <a:endParaRPr lang="en-GB" b="1" dirty="0"/>
          </a:p>
          <a:p>
            <a:r>
              <a:rPr lang="en-GB" b="1" dirty="0"/>
              <a:t>Total resistance:</a:t>
            </a:r>
          </a:p>
          <a:p>
            <a:endParaRPr lang="en-GB" b="1" dirty="0"/>
          </a:p>
          <a:p>
            <a:endParaRPr lang="en-GB" b="1" dirty="0"/>
          </a:p>
          <a:p>
            <a:r>
              <a:rPr lang="en-GB" b="1" dirty="0"/>
              <a:t>Total current:</a:t>
            </a:r>
          </a:p>
        </p:txBody>
      </p:sp>
      <p:pic>
        <p:nvPicPr>
          <p:cNvPr id="8" name="Picture 7">
            <a:extLst>
              <a:ext uri="{FF2B5EF4-FFF2-40B4-BE49-F238E27FC236}">
                <a16:creationId xmlns:a16="http://schemas.microsoft.com/office/drawing/2014/main" id="{F7844C79-E659-05DF-1487-FD629FA157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5906" y="3267869"/>
            <a:ext cx="3806533" cy="1345334"/>
          </a:xfrm>
          <a:prstGeom prst="rect">
            <a:avLst/>
          </a:prstGeom>
        </p:spPr>
      </p:pic>
      <p:pic>
        <p:nvPicPr>
          <p:cNvPr id="11" name="Picture 10">
            <a:extLst>
              <a:ext uri="{FF2B5EF4-FFF2-40B4-BE49-F238E27FC236}">
                <a16:creationId xmlns:a16="http://schemas.microsoft.com/office/drawing/2014/main" id="{7DA5ADB6-302A-A43B-4E7F-92F3FD261F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55906" y="4833050"/>
            <a:ext cx="2416067" cy="740692"/>
          </a:xfrm>
          <a:prstGeom prst="rect">
            <a:avLst/>
          </a:prstGeom>
        </p:spPr>
      </p:pic>
      <p:pic>
        <p:nvPicPr>
          <p:cNvPr id="12" name="Picture 11">
            <a:extLst>
              <a:ext uri="{FF2B5EF4-FFF2-40B4-BE49-F238E27FC236}">
                <a16:creationId xmlns:a16="http://schemas.microsoft.com/office/drawing/2014/main" id="{E0A91779-19B0-0227-1153-E6D1BCC3438B}"/>
              </a:ext>
            </a:extLst>
          </p:cNvPr>
          <p:cNvPicPr>
            <a:picLocks noChangeAspect="1"/>
          </p:cNvPicPr>
          <p:nvPr/>
        </p:nvPicPr>
        <p:blipFill rotWithShape="1">
          <a:blip r:embed="rId5"/>
          <a:srcRect t="3314"/>
          <a:stretch/>
        </p:blipFill>
        <p:spPr>
          <a:xfrm>
            <a:off x="6862439" y="1094656"/>
            <a:ext cx="3987081" cy="4786660"/>
          </a:xfrm>
          <a:prstGeom prst="rect">
            <a:avLst/>
          </a:prstGeom>
        </p:spPr>
      </p:pic>
    </p:spTree>
    <p:extLst>
      <p:ext uri="{BB962C8B-B14F-4D97-AF65-F5344CB8AC3E}">
        <p14:creationId xmlns:p14="http://schemas.microsoft.com/office/powerpoint/2010/main" val="305866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B00D-CF72-1BB3-6FF8-6C47DAEB8C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39F12A-457E-ACA5-706C-05E5104E99BB}"/>
              </a:ext>
            </a:extLst>
          </p:cNvPr>
          <p:cNvSpPr>
            <a:spLocks noGrp="1"/>
          </p:cNvSpPr>
          <p:nvPr>
            <p:ph type="title"/>
          </p:nvPr>
        </p:nvSpPr>
        <p:spPr>
          <a:xfrm>
            <a:off x="252000" y="959222"/>
            <a:ext cx="11628452" cy="646331"/>
          </a:xfrm>
        </p:spPr>
        <p:txBody>
          <a:bodyPr/>
          <a:lstStyle/>
          <a:p>
            <a:r>
              <a:rPr lang="en-US" dirty="0"/>
              <a:t>Worked example continued</a:t>
            </a:r>
            <a:endParaRPr lang="en-GB" dirty="0"/>
          </a:p>
        </p:txBody>
      </p:sp>
      <p:sp>
        <p:nvSpPr>
          <p:cNvPr id="4" name="Content Placeholder 5">
            <a:extLst>
              <a:ext uri="{FF2B5EF4-FFF2-40B4-BE49-F238E27FC236}">
                <a16:creationId xmlns:a16="http://schemas.microsoft.com/office/drawing/2014/main" id="{F877F672-293A-B877-4D26-BF6CF4EC7498}"/>
              </a:ext>
            </a:extLst>
          </p:cNvPr>
          <p:cNvSpPr>
            <a:spLocks noGrp="1"/>
          </p:cNvSpPr>
          <p:nvPr>
            <p:ph sz="quarter" idx="10"/>
          </p:nvPr>
        </p:nvSpPr>
        <p:spPr>
          <a:xfrm>
            <a:off x="360000" y="1800000"/>
            <a:ext cx="11740264" cy="4140000"/>
          </a:xfrm>
        </p:spPr>
        <p:txBody>
          <a:bodyPr/>
          <a:lstStyle/>
          <a:p>
            <a:r>
              <a:rPr lang="en-GB" sz="2400" b="1" dirty="0">
                <a:latin typeface="Arial" panose="020B0604020202020204" pitchFamily="34" charset="0"/>
                <a:cs typeface="Arial" panose="020B0604020202020204" pitchFamily="34" charset="0"/>
              </a:rPr>
              <a:t>Current in each branch:</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r>
              <a:rPr lang="en-GB" b="1" dirty="0">
                <a:ea typeface="ＭＳ Ｐゴシック"/>
              </a:rPr>
              <a:t>Total = 1.667 + 1.25 + 5.0 + 2.5 = 10.42 A which confirms the result.</a:t>
            </a:r>
          </a:p>
        </p:txBody>
      </p:sp>
      <p:pic>
        <p:nvPicPr>
          <p:cNvPr id="3" name="Picture 2">
            <a:extLst>
              <a:ext uri="{FF2B5EF4-FFF2-40B4-BE49-F238E27FC236}">
                <a16:creationId xmlns:a16="http://schemas.microsoft.com/office/drawing/2014/main" id="{73F626F9-A0D1-BE69-3DCA-7F95AD872B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1972" y="1605553"/>
            <a:ext cx="6163779" cy="2103805"/>
          </a:xfrm>
          <a:prstGeom prst="rect">
            <a:avLst/>
          </a:prstGeom>
        </p:spPr>
      </p:pic>
    </p:spTree>
    <p:extLst>
      <p:ext uri="{BB962C8B-B14F-4D97-AF65-F5344CB8AC3E}">
        <p14:creationId xmlns:p14="http://schemas.microsoft.com/office/powerpoint/2010/main" val="1708290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Transposition</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Aft>
                <a:spcPts val="0"/>
              </a:spcAft>
            </a:pPr>
            <a:r>
              <a:rPr lang="en-GB" sz="2400" dirty="0">
                <a:solidFill>
                  <a:srgbClr val="17002F"/>
                </a:solidFill>
                <a:latin typeface="Arial"/>
                <a:ea typeface="+mn-ea"/>
                <a:cs typeface="Arial"/>
              </a:rPr>
              <a:t>By transposing Ohm’s Law and the power triangle, </a:t>
            </a:r>
            <a:br>
              <a:rPr lang="en-GB" sz="2400" dirty="0">
                <a:latin typeface="Arial" panose="020B0604020202020204" pitchFamily="34" charset="0"/>
                <a:ea typeface="+mn-ea"/>
                <a:cs typeface="Arial" panose="020B0604020202020204" pitchFamily="34" charset="0"/>
              </a:rPr>
            </a:br>
            <a:r>
              <a:rPr lang="en-GB" dirty="0">
                <a:ea typeface="+mn-lt"/>
                <a:cs typeface="+mn-lt"/>
              </a:rPr>
              <a:t>another formula for power can be determined</a:t>
            </a:r>
            <a:r>
              <a:rPr lang="en-GB" sz="2400" dirty="0">
                <a:solidFill>
                  <a:srgbClr val="17002F"/>
                </a:solidFill>
                <a:latin typeface="Arial"/>
                <a:ea typeface="+mn-ea"/>
                <a:cs typeface="Arial"/>
              </a:rPr>
              <a:t>.</a:t>
            </a:r>
          </a:p>
          <a:p>
            <a:endParaRPr lang="en-GB" dirty="0"/>
          </a:p>
        </p:txBody>
      </p:sp>
      <p:pic>
        <p:nvPicPr>
          <p:cNvPr id="3" name="Picture 2">
            <a:extLst>
              <a:ext uri="{FF2B5EF4-FFF2-40B4-BE49-F238E27FC236}">
                <a16:creationId xmlns:a16="http://schemas.microsoft.com/office/drawing/2014/main" id="{1C0F8D9B-D648-FC27-C8F2-423CFD583B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7756" y="3232036"/>
            <a:ext cx="3562350" cy="1543050"/>
          </a:xfrm>
          <a:prstGeom prst="rect">
            <a:avLst/>
          </a:prstGeom>
        </p:spPr>
      </p:pic>
      <p:pic>
        <p:nvPicPr>
          <p:cNvPr id="11" name="Picture 10">
            <a:extLst>
              <a:ext uri="{FF2B5EF4-FFF2-40B4-BE49-F238E27FC236}">
                <a16:creationId xmlns:a16="http://schemas.microsoft.com/office/drawing/2014/main" id="{E12CC68C-BF68-4235-27A2-E4D980EA31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38153" y="1116406"/>
            <a:ext cx="2180550" cy="4484294"/>
          </a:xfrm>
          <a:prstGeom prst="rect">
            <a:avLst/>
          </a:prstGeom>
        </p:spPr>
      </p:pic>
    </p:spTree>
    <p:extLst>
      <p:ext uri="{BB962C8B-B14F-4D97-AF65-F5344CB8AC3E}">
        <p14:creationId xmlns:p14="http://schemas.microsoft.com/office/powerpoint/2010/main" val="272390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4DD0A-B31D-0295-2C67-C369E94B773D}"/>
              </a:ext>
            </a:extLst>
          </p:cNvPr>
          <p:cNvPicPr>
            <a:picLocks noChangeAspect="1"/>
          </p:cNvPicPr>
          <p:nvPr/>
        </p:nvPicPr>
        <p:blipFill>
          <a:blip r:embed="rId3"/>
          <a:srcRect l="9580" t="4233" r="22828" b="17035"/>
          <a:stretch>
            <a:fillRect/>
          </a:stretch>
        </p:blipFill>
        <p:spPr>
          <a:xfrm>
            <a:off x="6567055" y="2562411"/>
            <a:ext cx="5253643" cy="3341716"/>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Transposition</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7138080" cy="4140000"/>
          </a:xfrm>
        </p:spPr>
        <p:txBody>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This formula is beneficial for a series circuit because current is common to all components.</a:t>
            </a:r>
          </a:p>
          <a:p>
            <a:endParaRPr lang="en-GB" dirty="0"/>
          </a:p>
        </p:txBody>
      </p:sp>
      <p:sp>
        <p:nvSpPr>
          <p:cNvPr id="9" name="TextBox 8">
            <a:extLst>
              <a:ext uri="{FF2B5EF4-FFF2-40B4-BE49-F238E27FC236}">
                <a16:creationId xmlns:a16="http://schemas.microsoft.com/office/drawing/2014/main" id="{70863705-84DD-4567-9CE6-5C5A113B1875}"/>
              </a:ext>
            </a:extLst>
          </p:cNvPr>
          <p:cNvSpPr txBox="1"/>
          <p:nvPr/>
        </p:nvSpPr>
        <p:spPr>
          <a:xfrm>
            <a:off x="619899" y="3004622"/>
            <a:ext cx="4584909" cy="829201"/>
          </a:xfrm>
          <a:prstGeom prst="rect">
            <a:avLst/>
          </a:prstGeom>
          <a:noFill/>
        </p:spPr>
        <p:txBody>
          <a:bodyPr wrap="none" rtlCol="0">
            <a:spAutoFit/>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Total resistance = R1 + R2 + R3</a:t>
            </a:r>
          </a:p>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                          = 30Ω</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AC8184F-80E0-4139-866C-DBAAC18912AA}"/>
                  </a:ext>
                </a:extLst>
              </p:cNvPr>
              <p:cNvSpPr/>
              <p:nvPr/>
            </p:nvSpPr>
            <p:spPr>
              <a:xfrm>
                <a:off x="1994767" y="4031424"/>
                <a:ext cx="1393010" cy="460767"/>
              </a:xfrm>
              <a:prstGeom prst="rect">
                <a:avLst/>
              </a:prstGeom>
            </p:spPr>
            <p:txBody>
              <a:bodyPr wrap="non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400" i="1">
                          <a:solidFill>
                            <a:srgbClr val="17002F"/>
                          </a:solidFill>
                          <a:latin typeface="Cambria Math" panose="02040503050406030204" pitchFamily="18" charset="0"/>
                          <a:ea typeface="+mn-ea"/>
                          <a:cs typeface="+mn-cs"/>
                        </a:rPr>
                        <m:t>𝑃</m:t>
                      </m:r>
                      <m:r>
                        <a:rPr lang="en-GB" sz="2400" i="1">
                          <a:solidFill>
                            <a:srgbClr val="17002F"/>
                          </a:solidFill>
                          <a:latin typeface="Cambria Math" panose="02040503050406030204" pitchFamily="18" charset="0"/>
                          <a:ea typeface="+mn-ea"/>
                          <a:cs typeface="+mn-cs"/>
                        </a:rPr>
                        <m:t>= </m:t>
                      </m:r>
                      <m:sSup>
                        <m:sSupPr>
                          <m:ctrlPr>
                            <a:rPr lang="en-GB" sz="2400" i="1">
                              <a:solidFill>
                                <a:srgbClr val="17002F"/>
                              </a:solidFill>
                              <a:latin typeface="Cambria Math" panose="02040503050406030204" pitchFamily="18" charset="0"/>
                              <a:ea typeface="+mn-ea"/>
                              <a:cs typeface="+mn-cs"/>
                            </a:rPr>
                          </m:ctrlPr>
                        </m:sSupPr>
                        <m:e>
                          <m:r>
                            <a:rPr lang="en-GB" sz="2400" i="1">
                              <a:solidFill>
                                <a:srgbClr val="17002F"/>
                              </a:solidFill>
                              <a:latin typeface="Cambria Math" panose="02040503050406030204" pitchFamily="18" charset="0"/>
                              <a:ea typeface="+mn-ea"/>
                              <a:cs typeface="+mn-cs"/>
                            </a:rPr>
                            <m:t>𝐼</m:t>
                          </m:r>
                        </m:e>
                        <m:sup>
                          <m:r>
                            <a:rPr lang="en-GB" sz="2400" i="1">
                              <a:solidFill>
                                <a:srgbClr val="17002F"/>
                              </a:solidFill>
                              <a:latin typeface="Cambria Math" panose="02040503050406030204" pitchFamily="18" charset="0"/>
                              <a:ea typeface="+mn-ea"/>
                              <a:cs typeface="+mn-cs"/>
                            </a:rPr>
                            <m:t>2</m:t>
                          </m:r>
                        </m:sup>
                      </m:sSup>
                      <m:r>
                        <a:rPr lang="en-GB" sz="2400" i="1">
                          <a:solidFill>
                            <a:srgbClr val="17002F"/>
                          </a:solidFill>
                          <a:latin typeface="Cambria Math" panose="02040503050406030204" pitchFamily="18" charset="0"/>
                          <a:ea typeface="+mn-ea"/>
                          <a:cs typeface="+mn-cs"/>
                        </a:rPr>
                        <m:t>𝑅</m:t>
                      </m:r>
                    </m:oMath>
                  </m:oMathPara>
                </a14:m>
                <a:endParaRPr lang="en-GB" sz="2400" dirty="0">
                  <a:solidFill>
                    <a:srgbClr val="17002F"/>
                  </a:solidFill>
                  <a:latin typeface="Calibri" panose="020F0502020204030204"/>
                  <a:ea typeface="+mn-ea"/>
                  <a:cs typeface="+mn-cs"/>
                </a:endParaRPr>
              </a:p>
            </p:txBody>
          </p:sp>
        </mc:Choice>
        <mc:Fallback xmlns="">
          <p:sp>
            <p:nvSpPr>
              <p:cNvPr id="10" name="Rectangle 9">
                <a:extLst>
                  <a:ext uri="{FF2B5EF4-FFF2-40B4-BE49-F238E27FC236}">
                    <a16:creationId xmlns:a16="http://schemas.microsoft.com/office/drawing/2014/main" id="{5AC8184F-80E0-4139-866C-DBAAC18912AA}"/>
                  </a:ext>
                </a:extLst>
              </p:cNvPr>
              <p:cNvSpPr>
                <a:spLocks noRot="1" noChangeAspect="1" noMove="1" noResize="1" noEditPoints="1" noAdjustHandles="1" noChangeArrowheads="1" noChangeShapeType="1" noTextEdit="1"/>
              </p:cNvSpPr>
              <p:nvPr/>
            </p:nvSpPr>
            <p:spPr>
              <a:xfrm>
                <a:off x="1994767" y="4031424"/>
                <a:ext cx="1393010" cy="4607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4E6D692-79E9-4F31-AE12-D45D72C8442C}"/>
                  </a:ext>
                </a:extLst>
              </p:cNvPr>
              <p:cNvSpPr/>
              <p:nvPr/>
            </p:nvSpPr>
            <p:spPr>
              <a:xfrm>
                <a:off x="1994767" y="4749937"/>
                <a:ext cx="1828834" cy="460767"/>
              </a:xfrm>
              <a:prstGeom prst="rect">
                <a:avLst/>
              </a:prstGeom>
            </p:spPr>
            <p:txBody>
              <a:bodyPr wrap="none">
                <a:spAutoFit/>
              </a:bodyPr>
              <a:lstStyle/>
              <a:p>
                <a:pPr defTabSz="608030" fontAlgn="auto">
                  <a:spcBef>
                    <a:spcPts val="0"/>
                  </a:spcBef>
                  <a:spcAft>
                    <a:spcPts val="0"/>
                  </a:spcAft>
                </a:pPr>
                <a14:m>
                  <m:oMath xmlns:m="http://schemas.openxmlformats.org/officeDocument/2006/math">
                    <m:r>
                      <a:rPr lang="en-GB" sz="2400" i="1">
                        <a:solidFill>
                          <a:srgbClr val="17002F"/>
                        </a:solidFill>
                        <a:latin typeface="Cambria Math" panose="02040503050406030204" pitchFamily="18" charset="0"/>
                        <a:ea typeface="+mn-ea"/>
                        <a:cs typeface="+mn-cs"/>
                      </a:rPr>
                      <m:t>𝑃</m:t>
                    </m:r>
                    <m:r>
                      <a:rPr lang="en-GB" sz="2400" i="1">
                        <a:solidFill>
                          <a:srgbClr val="17002F"/>
                        </a:solidFill>
                        <a:latin typeface="Cambria Math" panose="02040503050406030204" pitchFamily="18" charset="0"/>
                        <a:ea typeface="+mn-ea"/>
                        <a:cs typeface="+mn-cs"/>
                      </a:rPr>
                      <m:t>= </m:t>
                    </m:r>
                    <m:sSup>
                      <m:sSupPr>
                        <m:ctrlPr>
                          <a:rPr lang="en-GB" sz="2400" i="1">
                            <a:solidFill>
                              <a:srgbClr val="17002F"/>
                            </a:solidFill>
                            <a:latin typeface="Cambria Math" panose="02040503050406030204" pitchFamily="18" charset="0"/>
                            <a:ea typeface="+mn-ea"/>
                            <a:cs typeface="+mn-cs"/>
                          </a:rPr>
                        </m:ctrlPr>
                      </m:sSupPr>
                      <m:e>
                        <m:r>
                          <a:rPr lang="en-GB" sz="2400" i="1">
                            <a:solidFill>
                              <a:srgbClr val="17002F"/>
                            </a:solidFill>
                            <a:latin typeface="Cambria Math" panose="02040503050406030204" pitchFamily="18" charset="0"/>
                            <a:ea typeface="+mn-ea"/>
                            <a:cs typeface="+mn-cs"/>
                          </a:rPr>
                          <m:t>2</m:t>
                        </m:r>
                      </m:e>
                      <m:sup>
                        <m:r>
                          <a:rPr lang="en-GB" sz="2400" i="1">
                            <a:solidFill>
                              <a:srgbClr val="17002F"/>
                            </a:solidFill>
                            <a:latin typeface="Cambria Math" panose="02040503050406030204" pitchFamily="18" charset="0"/>
                            <a:ea typeface="+mn-ea"/>
                            <a:cs typeface="+mn-cs"/>
                          </a:rPr>
                          <m:t>2</m:t>
                        </m:r>
                      </m:sup>
                    </m:sSup>
                    <m:r>
                      <a:rPr lang="en-GB" sz="2400" i="1">
                        <a:solidFill>
                          <a:srgbClr val="17002F"/>
                        </a:solidFill>
                        <a:latin typeface="Cambria Math" panose="02040503050406030204" pitchFamily="18" charset="0"/>
                        <a:ea typeface="+mn-ea"/>
                        <a:cs typeface="+mn-cs"/>
                      </a:rPr>
                      <m:t>× </m:t>
                    </m:r>
                  </m:oMath>
                </a14:m>
                <a:r>
                  <a:rPr lang="en-GB" sz="2400" dirty="0">
                    <a:solidFill>
                      <a:srgbClr val="17002F"/>
                    </a:solidFill>
                    <a:latin typeface="Calibri" panose="020F0502020204030204"/>
                    <a:ea typeface="+mn-ea"/>
                    <a:cs typeface="+mn-cs"/>
                  </a:rPr>
                  <a:t>30</a:t>
                </a:r>
              </a:p>
            </p:txBody>
          </p:sp>
        </mc:Choice>
        <mc:Fallback xmlns="">
          <p:sp>
            <p:nvSpPr>
              <p:cNvPr id="12" name="Rectangle 11">
                <a:extLst>
                  <a:ext uri="{FF2B5EF4-FFF2-40B4-BE49-F238E27FC236}">
                    <a16:creationId xmlns:a16="http://schemas.microsoft.com/office/drawing/2014/main" id="{04E6D692-79E9-4F31-AE12-D45D72C8442C}"/>
                  </a:ext>
                </a:extLst>
              </p:cNvPr>
              <p:cNvSpPr>
                <a:spLocks noRot="1" noChangeAspect="1" noMove="1" noResize="1" noEditPoints="1" noAdjustHandles="1" noChangeArrowheads="1" noChangeShapeType="1" noTextEdit="1"/>
              </p:cNvSpPr>
              <p:nvPr/>
            </p:nvSpPr>
            <p:spPr>
              <a:xfrm>
                <a:off x="1994767" y="4749937"/>
                <a:ext cx="1828834" cy="460767"/>
              </a:xfrm>
              <a:prstGeom prst="rect">
                <a:avLst/>
              </a:prstGeom>
              <a:blipFill>
                <a:blip r:embed="rId5"/>
                <a:stretch>
                  <a:fillRect l="-667" t="-10526" r="-4333"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8E03ECF-8588-4955-9C8C-7AADBDBA0C80}"/>
                  </a:ext>
                </a:extLst>
              </p:cNvPr>
              <p:cNvSpPr/>
              <p:nvPr/>
            </p:nvSpPr>
            <p:spPr>
              <a:xfrm>
                <a:off x="2018172" y="5479233"/>
                <a:ext cx="1556708" cy="460767"/>
              </a:xfrm>
              <a:prstGeom prst="rect">
                <a:avLst/>
              </a:prstGeom>
            </p:spPr>
            <p:txBody>
              <a:bodyPr wrap="none">
                <a:spAutoFit/>
              </a:bodyPr>
              <a:lstStyle/>
              <a:p>
                <a:pPr defTabSz="608030" fontAlgn="auto">
                  <a:spcBef>
                    <a:spcPts val="0"/>
                  </a:spcBef>
                  <a:spcAft>
                    <a:spcPts val="0"/>
                  </a:spcAft>
                </a:pPr>
                <a14:m>
                  <m:oMath xmlns:m="http://schemas.openxmlformats.org/officeDocument/2006/math">
                    <m:r>
                      <a:rPr lang="en-GB" sz="2400" i="1">
                        <a:solidFill>
                          <a:srgbClr val="17002F"/>
                        </a:solidFill>
                        <a:latin typeface="Cambria Math" panose="02040503050406030204" pitchFamily="18" charset="0"/>
                        <a:ea typeface="Cambria Math" panose="02040503050406030204" pitchFamily="18" charset="0"/>
                        <a:cs typeface="+mn-cs"/>
                      </a:rPr>
                      <m:t>𝑃</m:t>
                    </m:r>
                    <m:r>
                      <a:rPr lang="en-GB" sz="2400" i="1">
                        <a:solidFill>
                          <a:srgbClr val="17002F"/>
                        </a:solidFill>
                        <a:latin typeface="Cambria Math" panose="02040503050406030204" pitchFamily="18" charset="0"/>
                        <a:ea typeface="Cambria Math" panose="02040503050406030204" pitchFamily="18" charset="0"/>
                        <a:cs typeface="+mn-cs"/>
                      </a:rPr>
                      <m:t>= </m:t>
                    </m:r>
                  </m:oMath>
                </a14:m>
                <a:r>
                  <a:rPr lang="en-GB" sz="2400" dirty="0">
                    <a:solidFill>
                      <a:srgbClr val="17002F"/>
                    </a:solidFill>
                    <a:latin typeface="Cambria Math" panose="02040503050406030204" pitchFamily="18" charset="0"/>
                    <a:ea typeface="Cambria Math" panose="02040503050406030204" pitchFamily="18" charset="0"/>
                    <a:cs typeface="+mn-cs"/>
                  </a:rPr>
                  <a:t>120W</a:t>
                </a:r>
              </a:p>
            </p:txBody>
          </p:sp>
        </mc:Choice>
        <mc:Fallback xmlns="">
          <p:sp>
            <p:nvSpPr>
              <p:cNvPr id="13" name="Rectangle 12">
                <a:extLst>
                  <a:ext uri="{FF2B5EF4-FFF2-40B4-BE49-F238E27FC236}">
                    <a16:creationId xmlns:a16="http://schemas.microsoft.com/office/drawing/2014/main" id="{E8E03ECF-8588-4955-9C8C-7AADBDBA0C80}"/>
                  </a:ext>
                </a:extLst>
              </p:cNvPr>
              <p:cNvSpPr>
                <a:spLocks noRot="1" noChangeAspect="1" noMove="1" noResize="1" noEditPoints="1" noAdjustHandles="1" noChangeArrowheads="1" noChangeShapeType="1" noTextEdit="1"/>
              </p:cNvSpPr>
              <p:nvPr/>
            </p:nvSpPr>
            <p:spPr>
              <a:xfrm>
                <a:off x="2018172" y="5479233"/>
                <a:ext cx="1556708" cy="460767"/>
              </a:xfrm>
              <a:prstGeom prst="rect">
                <a:avLst/>
              </a:prstGeom>
              <a:blipFill>
                <a:blip r:embed="rId6"/>
                <a:stretch>
                  <a:fillRect l="-784" t="-10667" r="-5882" b="-3066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87F77B86-9058-E372-2C58-DC10C93BFA7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75313" y="1027219"/>
            <a:ext cx="3568151" cy="1545562"/>
          </a:xfrm>
          <a:prstGeom prst="rect">
            <a:avLst/>
          </a:prstGeom>
        </p:spPr>
      </p:pic>
    </p:spTree>
    <p:extLst>
      <p:ext uri="{BB962C8B-B14F-4D97-AF65-F5344CB8AC3E}">
        <p14:creationId xmlns:p14="http://schemas.microsoft.com/office/powerpoint/2010/main" val="5175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Transposition</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Aft>
                <a:spcPts val="0"/>
              </a:spcAft>
            </a:pPr>
            <a:r>
              <a:rPr lang="en-US" sz="2400" dirty="0">
                <a:solidFill>
                  <a:srgbClr val="17002F"/>
                </a:solidFill>
                <a:latin typeface="Arial"/>
                <a:ea typeface="+mn-ea"/>
                <a:cs typeface="Arial"/>
              </a:rPr>
              <a:t>By transposing Ohm’s Law and the power triangle, </a:t>
            </a:r>
            <a:br>
              <a:rPr lang="en-US" sz="2400" dirty="0">
                <a:latin typeface="Arial" panose="020B0604020202020204" pitchFamily="34" charset="0"/>
                <a:ea typeface="+mn-ea"/>
                <a:cs typeface="Arial" panose="020B0604020202020204" pitchFamily="34" charset="0"/>
              </a:rPr>
            </a:br>
            <a:r>
              <a:rPr lang="en-US" sz="2400" dirty="0">
                <a:ea typeface="+mn-lt"/>
                <a:cs typeface="+mn-lt"/>
              </a:rPr>
              <a:t>another formula for power</a:t>
            </a:r>
            <a:r>
              <a:rPr lang="en-US" dirty="0">
                <a:ea typeface="+mn-lt"/>
                <a:cs typeface="+mn-lt"/>
              </a:rPr>
              <a:t> can be determined</a:t>
            </a:r>
            <a:r>
              <a:rPr lang="en-US" sz="2400" dirty="0">
                <a:solidFill>
                  <a:srgbClr val="17002F"/>
                </a:solidFill>
                <a:latin typeface="Arial"/>
                <a:ea typeface="+mn-ea"/>
                <a:cs typeface="Arial"/>
              </a:rPr>
              <a:t>.</a:t>
            </a:r>
          </a:p>
          <a:p>
            <a:endParaRPr lang="en-GB" dirty="0"/>
          </a:p>
        </p:txBody>
      </p:sp>
      <p:pic>
        <p:nvPicPr>
          <p:cNvPr id="9" name="Picture 8">
            <a:extLst>
              <a:ext uri="{FF2B5EF4-FFF2-40B4-BE49-F238E27FC236}">
                <a16:creationId xmlns:a16="http://schemas.microsoft.com/office/drawing/2014/main" id="{6CE61C13-D9D3-41AE-2942-952544DE6506}"/>
              </a:ext>
            </a:extLst>
          </p:cNvPr>
          <p:cNvPicPr>
            <a:picLocks noChangeAspect="1"/>
          </p:cNvPicPr>
          <p:nvPr/>
        </p:nvPicPr>
        <p:blipFill>
          <a:blip r:embed="rId3"/>
          <a:stretch>
            <a:fillRect/>
          </a:stretch>
        </p:blipFill>
        <p:spPr>
          <a:xfrm>
            <a:off x="7592720" y="1726620"/>
            <a:ext cx="3784600" cy="3873500"/>
          </a:xfrm>
          <a:prstGeom prst="rect">
            <a:avLst/>
          </a:prstGeom>
        </p:spPr>
      </p:pic>
      <p:pic>
        <p:nvPicPr>
          <p:cNvPr id="11" name="Picture 10">
            <a:extLst>
              <a:ext uri="{FF2B5EF4-FFF2-40B4-BE49-F238E27FC236}">
                <a16:creationId xmlns:a16="http://schemas.microsoft.com/office/drawing/2014/main" id="{EEBE95C9-DF32-66A9-C8D2-1782A46E583A}"/>
              </a:ext>
            </a:extLst>
          </p:cNvPr>
          <p:cNvPicPr>
            <a:picLocks noChangeAspect="1"/>
          </p:cNvPicPr>
          <p:nvPr/>
        </p:nvPicPr>
        <p:blipFill>
          <a:blip r:embed="rId4"/>
          <a:stretch>
            <a:fillRect/>
          </a:stretch>
        </p:blipFill>
        <p:spPr>
          <a:xfrm>
            <a:off x="1702267" y="2894302"/>
            <a:ext cx="4083392" cy="3045698"/>
          </a:xfrm>
          <a:prstGeom prst="rect">
            <a:avLst/>
          </a:prstGeom>
        </p:spPr>
      </p:pic>
    </p:spTree>
    <p:extLst>
      <p:ext uri="{BB962C8B-B14F-4D97-AF65-F5344CB8AC3E}">
        <p14:creationId xmlns:p14="http://schemas.microsoft.com/office/powerpoint/2010/main" val="2455427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formulas</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Aft>
                <a:spcPts val="0"/>
              </a:spcAft>
            </a:pPr>
            <a:r>
              <a:rPr lang="en-US" sz="2400" dirty="0">
                <a:solidFill>
                  <a:srgbClr val="17002F"/>
                </a:solidFill>
                <a:latin typeface="Arial"/>
                <a:ea typeface="+mn-ea"/>
                <a:cs typeface="Arial"/>
              </a:rPr>
              <a:t>By transposing Ohm’s Law and the power triangle, </a:t>
            </a:r>
            <a:r>
              <a:rPr lang="en-US" sz="2400" dirty="0">
                <a:ea typeface="+mn-lt"/>
                <a:cs typeface="+mn-lt"/>
              </a:rPr>
              <a:t>another formula for power</a:t>
            </a:r>
            <a:r>
              <a:rPr lang="en-US" dirty="0">
                <a:ea typeface="+mn-lt"/>
                <a:cs typeface="+mn-lt"/>
              </a:rPr>
              <a:t> can be determined</a:t>
            </a:r>
            <a:r>
              <a:rPr lang="en-US" sz="2400" dirty="0">
                <a:solidFill>
                  <a:srgbClr val="17002F"/>
                </a:solidFill>
                <a:latin typeface="Arial"/>
                <a:ea typeface="+mn-ea"/>
                <a:cs typeface="Arial"/>
              </a:rPr>
              <a:t>.</a:t>
            </a:r>
          </a:p>
          <a:p>
            <a:endParaRPr lang="en-GB" dirty="0"/>
          </a:p>
        </p:txBody>
      </p:sp>
      <p:pic>
        <p:nvPicPr>
          <p:cNvPr id="3" name="Picture 2">
            <a:extLst>
              <a:ext uri="{FF2B5EF4-FFF2-40B4-BE49-F238E27FC236}">
                <a16:creationId xmlns:a16="http://schemas.microsoft.com/office/drawing/2014/main" id="{3C2538A3-5074-2B16-5112-ACC42C5C9904}"/>
              </a:ext>
            </a:extLst>
          </p:cNvPr>
          <p:cNvPicPr>
            <a:picLocks noChangeAspect="1"/>
          </p:cNvPicPr>
          <p:nvPr/>
        </p:nvPicPr>
        <p:blipFill>
          <a:blip r:embed="rId3"/>
          <a:srcRect l="4577" t="11865" r="5512" b="15774"/>
          <a:stretch>
            <a:fillRect/>
          </a:stretch>
        </p:blipFill>
        <p:spPr>
          <a:xfrm>
            <a:off x="2818919" y="3047769"/>
            <a:ext cx="6494614" cy="2286104"/>
          </a:xfrm>
          <a:prstGeom prst="rect">
            <a:avLst/>
          </a:prstGeom>
        </p:spPr>
      </p:pic>
    </p:spTree>
    <p:extLst>
      <p:ext uri="{BB962C8B-B14F-4D97-AF65-F5344CB8AC3E}">
        <p14:creationId xmlns:p14="http://schemas.microsoft.com/office/powerpoint/2010/main" val="2297374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Transposition</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7826468" cy="4140000"/>
          </a:xfrm>
        </p:spPr>
        <p:txBody>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This formula is especially useful for parallel circuits, because voltage is common to all components.</a:t>
            </a:r>
          </a:p>
          <a:p>
            <a:endParaRPr lang="en-GB" dirty="0">
              <a:solidFill>
                <a:srgbClr val="17002F"/>
              </a:solidFill>
              <a:latin typeface="Arial" panose="020B0604020202020204" pitchFamily="34" charset="0"/>
              <a:cs typeface="Arial" panose="020B0604020202020204" pitchFamily="34" charset="0"/>
            </a:endParaRPr>
          </a:p>
          <a:p>
            <a:r>
              <a:rPr lang="en-GB" dirty="0">
                <a:solidFill>
                  <a:srgbClr val="17002F"/>
                </a:solidFill>
                <a:latin typeface="Arial" panose="020B0604020202020204" pitchFamily="34" charset="0"/>
                <a:cs typeface="Arial" panose="020B0604020202020204" pitchFamily="34" charset="0"/>
              </a:rPr>
              <a:t>How much power is being dissipated in R3?</a:t>
            </a:r>
          </a:p>
          <a:p>
            <a:endParaRPr lang="en-GB" dirty="0"/>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E924E49-F80B-467E-B8C2-4414F52651F1}"/>
                  </a:ext>
                </a:extLst>
              </p:cNvPr>
              <p:cNvSpPr/>
              <p:nvPr/>
            </p:nvSpPr>
            <p:spPr>
              <a:xfrm>
                <a:off x="2793837" y="5070616"/>
                <a:ext cx="1574726" cy="460767"/>
              </a:xfrm>
              <a:prstGeom prst="rect">
                <a:avLst/>
              </a:prstGeom>
            </p:spPr>
            <p:txBody>
              <a:bodyPr wrap="none">
                <a:spAutoFit/>
              </a:bodyPr>
              <a:lstStyle/>
              <a:p>
                <a:pPr defTabSz="608030" fontAlgn="auto">
                  <a:spcBef>
                    <a:spcPts val="0"/>
                  </a:spcBef>
                  <a:spcAft>
                    <a:spcPts val="0"/>
                  </a:spcAft>
                </a:pPr>
                <a14:m>
                  <m:oMath xmlns:m="http://schemas.openxmlformats.org/officeDocument/2006/math">
                    <m:r>
                      <a:rPr lang="en-GB" sz="2394">
                        <a:solidFill>
                          <a:srgbClr val="17002F"/>
                        </a:solidFill>
                        <a:latin typeface="Cambria Math" panose="02040503050406030204" pitchFamily="18" charset="0"/>
                        <a:ea typeface="+mn-ea"/>
                        <a:cs typeface="+mn-cs"/>
                      </a:rPr>
                      <m:t>𝑃</m:t>
                    </m:r>
                    <m:r>
                      <a:rPr lang="en-GB" sz="2394">
                        <a:solidFill>
                          <a:srgbClr val="17002F"/>
                        </a:solidFill>
                        <a:latin typeface="Cambria Math" panose="02040503050406030204" pitchFamily="18" charset="0"/>
                        <a:ea typeface="+mn-ea"/>
                        <a:cs typeface="+mn-cs"/>
                      </a:rPr>
                      <m:t>=250</m:t>
                    </m:r>
                  </m:oMath>
                </a14:m>
                <a:r>
                  <a:rPr lang="en-GB" sz="2394" dirty="0">
                    <a:solidFill>
                      <a:srgbClr val="17002F"/>
                    </a:solidFill>
                    <a:latin typeface="Cambria Math" panose="02040503050406030204" pitchFamily="18" charset="0"/>
                    <a:ea typeface="+mn-ea"/>
                    <a:cs typeface="+mn-cs"/>
                  </a:rPr>
                  <a:t>W</a:t>
                </a:r>
              </a:p>
            </p:txBody>
          </p:sp>
        </mc:Choice>
        <mc:Fallback xmlns="">
          <p:sp>
            <p:nvSpPr>
              <p:cNvPr id="8" name="Rectangle 7">
                <a:extLst>
                  <a:ext uri="{FF2B5EF4-FFF2-40B4-BE49-F238E27FC236}">
                    <a16:creationId xmlns:a16="http://schemas.microsoft.com/office/drawing/2014/main" id="{2E924E49-F80B-467E-B8C2-4414F52651F1}"/>
                  </a:ext>
                </a:extLst>
              </p:cNvPr>
              <p:cNvSpPr>
                <a:spLocks noRot="1" noChangeAspect="1" noMove="1" noResize="1" noEditPoints="1" noAdjustHandles="1" noChangeArrowheads="1" noChangeShapeType="1" noTextEdit="1"/>
              </p:cNvSpPr>
              <p:nvPr/>
            </p:nvSpPr>
            <p:spPr>
              <a:xfrm>
                <a:off x="2793837" y="5070616"/>
                <a:ext cx="1574726" cy="460767"/>
              </a:xfrm>
              <a:prstGeom prst="rect">
                <a:avLst/>
              </a:prstGeom>
              <a:blipFill>
                <a:blip r:embed="rId3"/>
                <a:stretch>
                  <a:fillRect l="-772" t="-10667" r="-5019" b="-3066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28B09DF-A088-4602-A0B3-DFEECF048F7B}"/>
              </a:ext>
            </a:extLst>
          </p:cNvPr>
          <p:cNvPicPr>
            <a:picLocks noChangeAspect="1"/>
          </p:cNvPicPr>
          <p:nvPr/>
        </p:nvPicPr>
        <p:blipFill>
          <a:blip r:embed="rId4"/>
          <a:stretch>
            <a:fillRect/>
          </a:stretch>
        </p:blipFill>
        <p:spPr>
          <a:xfrm>
            <a:off x="8176322" y="2843101"/>
            <a:ext cx="3598421" cy="3096899"/>
          </a:xfrm>
          <a:prstGeom prst="rect">
            <a:avLst/>
          </a:prstGeom>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818E859-76CD-495B-AFE9-F153BF49C937}"/>
                  </a:ext>
                </a:extLst>
              </p:cNvPr>
              <p:cNvSpPr/>
              <p:nvPr/>
            </p:nvSpPr>
            <p:spPr>
              <a:xfrm>
                <a:off x="2124939" y="3877933"/>
                <a:ext cx="1061509" cy="655308"/>
              </a:xfrm>
              <a:prstGeom prst="rect">
                <a:avLst/>
              </a:prstGeom>
            </p:spPr>
            <p:txBody>
              <a:bodyPr wrap="none">
                <a:spAutoFit/>
              </a:bodyPr>
              <a:lstStyle/>
              <a:p>
                <a:pPr defTabSz="608030" fontAlgn="auto">
                  <a:spcBef>
                    <a:spcPts val="0"/>
                  </a:spcBef>
                  <a:spcAft>
                    <a:spcPts val="0"/>
                  </a:spcAft>
                </a:pPr>
                <a:r>
                  <a:rPr lang="en-GB" sz="2394" dirty="0">
                    <a:solidFill>
                      <a:srgbClr val="202124"/>
                    </a:solidFill>
                    <a:latin typeface="Arial" panose="020B0604020202020204" pitchFamily="34" charset="0"/>
                    <a:ea typeface="Calibri" panose="020F0502020204030204" pitchFamily="34" charset="0"/>
                    <a:cs typeface="Arial" panose="020B0604020202020204" pitchFamily="34" charset="0"/>
                  </a:rPr>
                  <a:t>P =  </a:t>
                </a:r>
                <a14:m>
                  <m:oMath xmlns:m="http://schemas.openxmlformats.org/officeDocument/2006/math">
                    <m:f>
                      <m:fPr>
                        <m:ctrlPr>
                          <a:rPr lang="en-GB" sz="2394" i="1">
                            <a:solidFill>
                              <a:srgbClr val="202124"/>
                            </a:solidFill>
                            <a:latin typeface="Cambria Math" panose="02040503050406030204" pitchFamily="18" charset="0"/>
                            <a:ea typeface="+mn-ea"/>
                            <a:cs typeface="Calibri" panose="020F0502020204030204" pitchFamily="34" charset="0"/>
                          </a:rPr>
                        </m:ctrlPr>
                      </m:fPr>
                      <m:num>
                        <m:r>
                          <a:rPr lang="en-GB" sz="2394" i="1">
                            <a:solidFill>
                              <a:srgbClr val="202124"/>
                            </a:solidFill>
                            <a:latin typeface="Cambria Math" panose="02040503050406030204" pitchFamily="18" charset="0"/>
                            <a:ea typeface="Calibri" panose="020F0502020204030204" pitchFamily="34" charset="0"/>
                            <a:cs typeface="Calibri" panose="020F0502020204030204" pitchFamily="34" charset="0"/>
                          </a:rPr>
                          <m:t>𝑉</m:t>
                        </m:r>
                        <m:r>
                          <a:rPr lang="en-GB" sz="2394" i="1">
                            <a:solidFill>
                              <a:srgbClr val="202124"/>
                            </a:solidFill>
                            <a:latin typeface="Cambria Math" panose="02040503050406030204" pitchFamily="18" charset="0"/>
                            <a:ea typeface="Calibri" panose="020F0502020204030204" pitchFamily="34" charset="0"/>
                            <a:cs typeface="Calibri" panose="020F0502020204030204" pitchFamily="34" charset="0"/>
                          </a:rPr>
                          <m:t>²</m:t>
                        </m:r>
                      </m:num>
                      <m:den>
                        <m:r>
                          <a:rPr lang="en-GB" sz="2394" i="1">
                            <a:solidFill>
                              <a:srgbClr val="202124"/>
                            </a:solidFill>
                            <a:latin typeface="Cambria Math" panose="02040503050406030204" pitchFamily="18" charset="0"/>
                            <a:ea typeface="Calibri" panose="020F0502020204030204" pitchFamily="34" charset="0"/>
                            <a:cs typeface="Calibri" panose="020F0502020204030204" pitchFamily="34" charset="0"/>
                          </a:rPr>
                          <m:t>𝑅</m:t>
                        </m:r>
                      </m:den>
                    </m:f>
                  </m:oMath>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2" name="Rectangle 11">
                <a:extLst>
                  <a:ext uri="{FF2B5EF4-FFF2-40B4-BE49-F238E27FC236}">
                    <a16:creationId xmlns:a16="http://schemas.microsoft.com/office/drawing/2014/main" id="{0818E859-76CD-495B-AFE9-F153BF49C937}"/>
                  </a:ext>
                </a:extLst>
              </p:cNvPr>
              <p:cNvSpPr>
                <a:spLocks noRot="1" noChangeAspect="1" noMove="1" noResize="1" noEditPoints="1" noAdjustHandles="1" noChangeArrowheads="1" noChangeShapeType="1" noTextEdit="1"/>
              </p:cNvSpPr>
              <p:nvPr/>
            </p:nvSpPr>
            <p:spPr>
              <a:xfrm>
                <a:off x="2124939" y="3877933"/>
                <a:ext cx="1061509" cy="655308"/>
              </a:xfrm>
              <a:prstGeom prst="rect">
                <a:avLst/>
              </a:prstGeom>
              <a:blipFill>
                <a:blip r:embed="rId5"/>
                <a:stretch>
                  <a:fillRect l="-9195"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A7280F6-34B2-4054-84C3-9D59DF82C604}"/>
                  </a:ext>
                </a:extLst>
              </p:cNvPr>
              <p:cNvSpPr/>
              <p:nvPr/>
            </p:nvSpPr>
            <p:spPr>
              <a:xfrm>
                <a:off x="3643099" y="3895879"/>
                <a:ext cx="1175322" cy="657616"/>
              </a:xfrm>
              <a:prstGeom prst="rect">
                <a:avLst/>
              </a:prstGeom>
            </p:spPr>
            <p:txBody>
              <a:bodyPr wrap="none">
                <a:spAutoFit/>
              </a:bodyPr>
              <a:lstStyle/>
              <a:p>
                <a:pPr defTabSz="608030" fontAlgn="auto">
                  <a:spcBef>
                    <a:spcPts val="0"/>
                  </a:spcBef>
                  <a:spcAft>
                    <a:spcPts val="0"/>
                  </a:spcAft>
                </a:pPr>
                <a:r>
                  <a:rPr lang="en-GB" sz="2394" dirty="0">
                    <a:solidFill>
                      <a:srgbClr val="202124"/>
                    </a:solidFill>
                    <a:latin typeface="Arial" panose="020B0604020202020204" pitchFamily="34" charset="0"/>
                    <a:ea typeface="Calibri" panose="020F0502020204030204" pitchFamily="34" charset="0"/>
                    <a:cs typeface="Arial" panose="020B0604020202020204" pitchFamily="34" charset="0"/>
                  </a:rPr>
                  <a:t>P =  </a:t>
                </a:r>
                <a14:m>
                  <m:oMath xmlns:m="http://schemas.openxmlformats.org/officeDocument/2006/math">
                    <m:f>
                      <m:fPr>
                        <m:ctrlPr>
                          <a:rPr lang="en-GB" sz="2394" i="1">
                            <a:solidFill>
                              <a:srgbClr val="202124"/>
                            </a:solidFill>
                            <a:latin typeface="Cambria Math" panose="02040503050406030204" pitchFamily="18" charset="0"/>
                            <a:ea typeface="+mn-ea"/>
                            <a:cs typeface="Calibri" panose="020F0502020204030204" pitchFamily="34" charset="0"/>
                          </a:rPr>
                        </m:ctrlPr>
                      </m:fPr>
                      <m:num>
                        <m:r>
                          <a:rPr lang="en-GB" sz="2394" i="1">
                            <a:solidFill>
                              <a:srgbClr val="202124"/>
                            </a:solidFill>
                            <a:latin typeface="Cambria Math" panose="02040503050406030204" pitchFamily="18" charset="0"/>
                            <a:ea typeface="+mn-ea"/>
                            <a:cs typeface="Calibri" panose="020F0502020204030204" pitchFamily="34" charset="0"/>
                          </a:rPr>
                          <m:t>50</m:t>
                        </m:r>
                        <m:r>
                          <a:rPr lang="en-GB" sz="2394" i="1">
                            <a:solidFill>
                              <a:srgbClr val="202124"/>
                            </a:solidFill>
                            <a:latin typeface="Cambria Math" panose="02040503050406030204" pitchFamily="18" charset="0"/>
                            <a:ea typeface="Calibri" panose="020F0502020204030204" pitchFamily="34" charset="0"/>
                            <a:cs typeface="Calibri" panose="020F0502020204030204" pitchFamily="34" charset="0"/>
                          </a:rPr>
                          <m:t>²</m:t>
                        </m:r>
                      </m:num>
                      <m:den>
                        <m:r>
                          <a:rPr lang="en-GB" sz="2394" i="1">
                            <a:solidFill>
                              <a:srgbClr val="202124"/>
                            </a:solidFill>
                            <a:latin typeface="Cambria Math" panose="02040503050406030204" pitchFamily="18" charset="0"/>
                            <a:ea typeface="Calibri" panose="020F0502020204030204" pitchFamily="34" charset="0"/>
                            <a:cs typeface="Calibri" panose="020F0502020204030204" pitchFamily="34" charset="0"/>
                          </a:rPr>
                          <m:t>10</m:t>
                        </m:r>
                      </m:den>
                    </m:f>
                  </m:oMath>
                </a14:m>
                <a:endParaRPr lang="en-GB" sz="2394" dirty="0">
                  <a:solidFill>
                    <a:srgbClr val="17002F"/>
                  </a:solidFill>
                  <a:latin typeface="Arial" panose="020B0604020202020204" pitchFamily="34" charset="0"/>
                  <a:ea typeface="+mn-ea"/>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5A7280F6-34B2-4054-84C3-9D59DF82C604}"/>
                  </a:ext>
                </a:extLst>
              </p:cNvPr>
              <p:cNvSpPr>
                <a:spLocks noRot="1" noChangeAspect="1" noMove="1" noResize="1" noEditPoints="1" noAdjustHandles="1" noChangeArrowheads="1" noChangeShapeType="1" noTextEdit="1"/>
              </p:cNvSpPr>
              <p:nvPr/>
            </p:nvSpPr>
            <p:spPr>
              <a:xfrm>
                <a:off x="3643099" y="3895879"/>
                <a:ext cx="1175322" cy="657616"/>
              </a:xfrm>
              <a:prstGeom prst="rect">
                <a:avLst/>
              </a:prstGeom>
              <a:blipFill>
                <a:blip r:embed="rId6"/>
                <a:stretch>
                  <a:fillRect l="-8333" b="-740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DC0E780A-C2A0-864E-272A-2B0EC7FD31BB}"/>
              </a:ext>
            </a:extLst>
          </p:cNvPr>
          <p:cNvPicPr>
            <a:picLocks noChangeAspect="1"/>
          </p:cNvPicPr>
          <p:nvPr/>
        </p:nvPicPr>
        <p:blipFill>
          <a:blip r:embed="rId7"/>
          <a:stretch>
            <a:fillRect/>
          </a:stretch>
        </p:blipFill>
        <p:spPr>
          <a:xfrm>
            <a:off x="8534399" y="1223189"/>
            <a:ext cx="2225963" cy="1660289"/>
          </a:xfrm>
          <a:prstGeom prst="rect">
            <a:avLst/>
          </a:prstGeom>
        </p:spPr>
      </p:pic>
    </p:spTree>
    <p:extLst>
      <p:ext uri="{BB962C8B-B14F-4D97-AF65-F5344CB8AC3E}">
        <p14:creationId xmlns:p14="http://schemas.microsoft.com/office/powerpoint/2010/main" val="34942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Resistive load</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In a resistive load, both the voltage and current are in phase with each other.</a:t>
            </a:r>
          </a:p>
          <a:p>
            <a:pPr defTabSz="608030" fontAlgn="auto">
              <a:spcBef>
                <a:spcPts val="0"/>
              </a:spcBef>
              <a:spcAft>
                <a:spcPts val="0"/>
              </a:spcAft>
            </a:pPr>
            <a:endParaRPr lang="en-GB" sz="2400" dirty="0">
              <a:solidFill>
                <a:srgbClr val="17002F"/>
              </a:solidFill>
              <a:latin typeface="Arial" panose="020B0604020202020204" pitchFamily="34" charset="0"/>
              <a:ea typeface="+mn-ea"/>
              <a:cs typeface="Arial" panose="020B0604020202020204" pitchFamily="34" charset="0"/>
            </a:endParaRPr>
          </a:p>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In other words, they rise and fall together.</a:t>
            </a:r>
          </a:p>
          <a:p>
            <a:endParaRPr lang="en-GB" dirty="0"/>
          </a:p>
        </p:txBody>
      </p:sp>
      <p:grpSp>
        <p:nvGrpSpPr>
          <p:cNvPr id="14" name="Group 13">
            <a:extLst>
              <a:ext uri="{FF2B5EF4-FFF2-40B4-BE49-F238E27FC236}">
                <a16:creationId xmlns:a16="http://schemas.microsoft.com/office/drawing/2014/main" id="{CEB06C5C-C3B5-4A49-9AFB-5E46FFEAA7A4}"/>
              </a:ext>
            </a:extLst>
          </p:cNvPr>
          <p:cNvGrpSpPr/>
          <p:nvPr/>
        </p:nvGrpSpPr>
        <p:grpSpPr>
          <a:xfrm>
            <a:off x="1592628" y="4326382"/>
            <a:ext cx="7618105" cy="501677"/>
            <a:chOff x="452487" y="3816169"/>
            <a:chExt cx="3629319" cy="377218"/>
          </a:xfrm>
        </p:grpSpPr>
        <p:cxnSp>
          <p:nvCxnSpPr>
            <p:cNvPr id="15" name="Straight Arrow Connector 14">
              <a:extLst>
                <a:ext uri="{FF2B5EF4-FFF2-40B4-BE49-F238E27FC236}">
                  <a16:creationId xmlns:a16="http://schemas.microsoft.com/office/drawing/2014/main" id="{6B3677EA-0D70-43ED-8FFC-81024735598C}"/>
                </a:ext>
              </a:extLst>
            </p:cNvPr>
            <p:cNvCxnSpPr>
              <a:cxnSpLocks/>
            </p:cNvCxnSpPr>
            <p:nvPr/>
          </p:nvCxnSpPr>
          <p:spPr>
            <a:xfrm>
              <a:off x="452487" y="4185501"/>
              <a:ext cx="2177697" cy="0"/>
            </a:xfrm>
            <a:prstGeom prst="straightConnector1">
              <a:avLst/>
            </a:prstGeom>
            <a:ln w="34925">
              <a:solidFill>
                <a:srgbClr val="3432E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CC26D2B-5829-46BE-8436-0F9411F03889}"/>
                </a:ext>
              </a:extLst>
            </p:cNvPr>
            <p:cNvCxnSpPr>
              <a:cxnSpLocks/>
            </p:cNvCxnSpPr>
            <p:nvPr/>
          </p:nvCxnSpPr>
          <p:spPr>
            <a:xfrm>
              <a:off x="2630184" y="4185501"/>
              <a:ext cx="145162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04D6CA1-6988-4E98-A612-9CF7E43C55CD}"/>
                </a:ext>
              </a:extLst>
            </p:cNvPr>
            <p:cNvSpPr txBox="1"/>
            <p:nvPr/>
          </p:nvSpPr>
          <p:spPr>
            <a:xfrm>
              <a:off x="2273729" y="3816169"/>
              <a:ext cx="224431" cy="377218"/>
            </a:xfrm>
            <a:prstGeom prst="rect">
              <a:avLst/>
            </a:prstGeom>
            <a:noFill/>
          </p:spPr>
          <p:txBody>
            <a:bodyPr wrap="none" rtlCol="0">
              <a:spAutoFit/>
            </a:bodyPr>
            <a:lstStyle/>
            <a:p>
              <a:pPr defTabSz="608030" fontAlgn="auto">
                <a:spcBef>
                  <a:spcPts val="0"/>
                </a:spcBef>
                <a:spcAft>
                  <a:spcPts val="0"/>
                </a:spcAft>
              </a:pPr>
              <a:r>
                <a:rPr lang="en-GB" sz="2660">
                  <a:solidFill>
                    <a:srgbClr val="17002F"/>
                  </a:solidFill>
                  <a:latin typeface="Times New Roman" panose="02020603050405020304" pitchFamily="18" charset="0"/>
                  <a:ea typeface="+mn-ea"/>
                  <a:cs typeface="Times New Roman" panose="02020603050405020304" pitchFamily="18" charset="0"/>
                </a:rPr>
                <a:t>I</a:t>
              </a:r>
            </a:p>
          </p:txBody>
        </p:sp>
        <p:sp>
          <p:nvSpPr>
            <p:cNvPr id="18" name="TextBox 17">
              <a:extLst>
                <a:ext uri="{FF2B5EF4-FFF2-40B4-BE49-F238E27FC236}">
                  <a16:creationId xmlns:a16="http://schemas.microsoft.com/office/drawing/2014/main" id="{DB021246-1440-4876-828C-3F27994666AB}"/>
                </a:ext>
              </a:extLst>
            </p:cNvPr>
            <p:cNvSpPr txBox="1"/>
            <p:nvPr/>
          </p:nvSpPr>
          <p:spPr>
            <a:xfrm>
              <a:off x="3693775" y="3816169"/>
              <a:ext cx="312419" cy="377218"/>
            </a:xfrm>
            <a:prstGeom prst="rect">
              <a:avLst/>
            </a:prstGeom>
            <a:noFill/>
          </p:spPr>
          <p:txBody>
            <a:bodyPr wrap="none" rtlCol="0">
              <a:spAutoFit/>
            </a:bodyPr>
            <a:lstStyle/>
            <a:p>
              <a:pPr defTabSz="608030" fontAlgn="auto">
                <a:spcBef>
                  <a:spcPts val="0"/>
                </a:spcBef>
                <a:spcAft>
                  <a:spcPts val="0"/>
                </a:spcAft>
              </a:pPr>
              <a:r>
                <a:rPr lang="en-GB" sz="2660">
                  <a:solidFill>
                    <a:srgbClr val="17002F"/>
                  </a:solidFill>
                  <a:latin typeface="Poppins" panose="00000500000000000000" pitchFamily="2" charset="0"/>
                  <a:ea typeface="+mn-ea"/>
                  <a:cs typeface="Poppins" panose="00000500000000000000" pitchFamily="2" charset="0"/>
                </a:rPr>
                <a:t>V</a:t>
              </a:r>
            </a:p>
          </p:txBody>
        </p:sp>
      </p:grpSp>
      <p:sp>
        <p:nvSpPr>
          <p:cNvPr id="2" name="TextBox 1">
            <a:extLst>
              <a:ext uri="{FF2B5EF4-FFF2-40B4-BE49-F238E27FC236}">
                <a16:creationId xmlns:a16="http://schemas.microsoft.com/office/drawing/2014/main" id="{1DA8E8B5-F0F2-B117-F00C-0603697069C5}"/>
              </a:ext>
            </a:extLst>
          </p:cNvPr>
          <p:cNvSpPr txBox="1"/>
          <p:nvPr/>
        </p:nvSpPr>
        <p:spPr>
          <a:xfrm>
            <a:off x="7062139" y="4857583"/>
            <a:ext cx="2685011" cy="461665"/>
          </a:xfrm>
          <a:prstGeom prst="rect">
            <a:avLst/>
          </a:prstGeom>
          <a:noFill/>
        </p:spPr>
        <p:txBody>
          <a:bodyPr wrap="square" rtlCol="0">
            <a:spAutoFit/>
          </a:bodyPr>
          <a:lstStyle/>
          <a:p>
            <a:r>
              <a:rPr lang="en-US" sz="2400" dirty="0"/>
              <a:t>Voltage</a:t>
            </a:r>
          </a:p>
        </p:txBody>
      </p:sp>
      <p:sp>
        <p:nvSpPr>
          <p:cNvPr id="3" name="TextBox 2">
            <a:extLst>
              <a:ext uri="{FF2B5EF4-FFF2-40B4-BE49-F238E27FC236}">
                <a16:creationId xmlns:a16="http://schemas.microsoft.com/office/drawing/2014/main" id="{FD64EA57-F46E-CED4-826E-E0E90C48E5FC}"/>
              </a:ext>
            </a:extLst>
          </p:cNvPr>
          <p:cNvSpPr txBox="1"/>
          <p:nvPr/>
        </p:nvSpPr>
        <p:spPr>
          <a:xfrm>
            <a:off x="3140146" y="4837282"/>
            <a:ext cx="2926080" cy="461665"/>
          </a:xfrm>
          <a:prstGeom prst="rect">
            <a:avLst/>
          </a:prstGeom>
          <a:noFill/>
        </p:spPr>
        <p:txBody>
          <a:bodyPr wrap="square" rtlCol="0">
            <a:spAutoFit/>
          </a:bodyPr>
          <a:lstStyle/>
          <a:p>
            <a:r>
              <a:rPr lang="en-US" sz="2400" dirty="0"/>
              <a:t>Current</a:t>
            </a:r>
          </a:p>
        </p:txBody>
      </p:sp>
    </p:spTree>
    <p:extLst>
      <p:ext uri="{BB962C8B-B14F-4D97-AF65-F5344CB8AC3E}">
        <p14:creationId xmlns:p14="http://schemas.microsoft.com/office/powerpoint/2010/main" val="2246911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Self-induction</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342900" indent="-342900" defTabSz="608030" fontAlgn="auto">
              <a:spcBef>
                <a:spcPts val="0"/>
              </a:spcBef>
              <a:spcAft>
                <a:spcPts val="0"/>
              </a:spcAft>
              <a:buFont typeface="Arial" panose="020B0604020202020204" pitchFamily="34" charset="0"/>
              <a:buChar char="•"/>
            </a:pPr>
            <a:r>
              <a:rPr lang="en-US" sz="2400" dirty="0">
                <a:solidFill>
                  <a:srgbClr val="17002F"/>
                </a:solidFill>
                <a:latin typeface="Arial" panose="020B0604020202020204" pitchFamily="34" charset="0"/>
                <a:ea typeface="+mn-ea"/>
                <a:cs typeface="Arial" panose="020B0604020202020204" pitchFamily="34" charset="0"/>
              </a:rPr>
              <a:t>Self-induction is the phenomenon where a change in current within a coil induces an electromotive force (EMF) within the same coil.</a:t>
            </a:r>
            <a:br>
              <a:rPr lang="en-US" sz="2400" dirty="0">
                <a:solidFill>
                  <a:srgbClr val="17002F"/>
                </a:solidFill>
                <a:latin typeface="Arial" panose="020B0604020202020204" pitchFamily="34" charset="0"/>
                <a:ea typeface="+mn-ea"/>
                <a:cs typeface="Arial" panose="020B0604020202020204" pitchFamily="34" charset="0"/>
              </a:rPr>
            </a:br>
            <a:endParaRPr lang="en-US" sz="2400" dirty="0">
              <a:solidFill>
                <a:srgbClr val="17002F"/>
              </a:solidFill>
              <a:latin typeface="Arial" panose="020B0604020202020204" pitchFamily="34" charset="0"/>
              <a:ea typeface="+mn-ea"/>
              <a:cs typeface="Arial" panose="020B0604020202020204" pitchFamily="34" charset="0"/>
            </a:endParaRPr>
          </a:p>
          <a:p>
            <a:pPr marL="342900" indent="-342900" defTabSz="608030" fontAlgn="auto">
              <a:spcBef>
                <a:spcPts val="0"/>
              </a:spcBef>
              <a:spcAft>
                <a:spcPts val="0"/>
              </a:spcAft>
              <a:buFont typeface="Arial" panose="020B0604020202020204" pitchFamily="34" charset="0"/>
              <a:buChar char="•"/>
            </a:pPr>
            <a:r>
              <a:rPr lang="en-US" sz="2400" dirty="0">
                <a:solidFill>
                  <a:srgbClr val="17002F"/>
                </a:solidFill>
                <a:latin typeface="Arial" panose="020B0604020202020204" pitchFamily="34" charset="0"/>
                <a:ea typeface="+mn-ea"/>
                <a:cs typeface="Arial" panose="020B0604020202020204" pitchFamily="34" charset="0"/>
              </a:rPr>
              <a:t>Essentially, it's the coil's own magnetic field opposing any change in the current flowing through it. </a:t>
            </a:r>
          </a:p>
          <a:p>
            <a:pPr marL="342900" indent="-342900" defTabSz="608030" fontAlgn="auto">
              <a:spcBef>
                <a:spcPts val="0"/>
              </a:spcBef>
              <a:spcAft>
                <a:spcPts val="0"/>
              </a:spcAft>
              <a:buFont typeface="Arial" panose="020B0604020202020204" pitchFamily="34" charset="0"/>
              <a:buChar char="•"/>
            </a:pPr>
            <a:endParaRPr lang="en-US" sz="2400" dirty="0">
              <a:solidFill>
                <a:srgbClr val="17002F"/>
              </a:solidFill>
              <a:latin typeface="Arial" panose="020B0604020202020204" pitchFamily="34" charset="0"/>
              <a:ea typeface="+mn-ea"/>
              <a:cs typeface="Arial" panose="020B0604020202020204" pitchFamily="34" charset="0"/>
            </a:endParaRPr>
          </a:p>
          <a:p>
            <a:pPr marL="342900" indent="-342900" defTabSz="608030" fontAlgn="auto">
              <a:spcBef>
                <a:spcPts val="0"/>
              </a:spcBef>
              <a:spcAft>
                <a:spcPts val="0"/>
              </a:spcAft>
              <a:buFont typeface="Arial" panose="020B0604020202020204" pitchFamily="34" charset="0"/>
              <a:buChar char="•"/>
            </a:pPr>
            <a:r>
              <a:rPr lang="en-US" sz="2400" dirty="0">
                <a:solidFill>
                  <a:srgbClr val="17002F"/>
                </a:solidFill>
                <a:latin typeface="Arial" panose="020B0604020202020204" pitchFamily="34" charset="0"/>
                <a:ea typeface="+mn-ea"/>
                <a:cs typeface="Arial" panose="020B0604020202020204" pitchFamily="34" charset="0"/>
              </a:rPr>
              <a:t>The SI unit of self-induction is the henry (H).</a:t>
            </a:r>
            <a:endParaRPr lang="en-GB" dirty="0"/>
          </a:p>
        </p:txBody>
      </p:sp>
    </p:spTree>
    <p:extLst>
      <p:ext uri="{BB962C8B-B14F-4D97-AF65-F5344CB8AC3E}">
        <p14:creationId xmlns:p14="http://schemas.microsoft.com/office/powerpoint/2010/main" val="2513437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GB" dirty="0"/>
              <a:t>Introduction to electrical circuits</a:t>
            </a:r>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9863500" cy="4140000"/>
          </a:xfrm>
        </p:spPr>
        <p:txBody>
          <a:bodyPr/>
          <a:lstStyle/>
          <a:p>
            <a:pPr marL="0" indent="0">
              <a:buNone/>
            </a:pPr>
            <a:r>
              <a:rPr lang="en-GB" sz="2400" dirty="0">
                <a:latin typeface="Arial" panose="020B0604020202020204" pitchFamily="34" charset="0"/>
                <a:cs typeface="Arial" panose="020B0604020202020204" pitchFamily="34" charset="0"/>
              </a:rPr>
              <a:t>Electrical circuits are the foundation of all electrotechnical systems. They allow current to flow to loads such as lights, sockets and appliances.</a:t>
            </a:r>
          </a:p>
          <a:p>
            <a:pPr marL="0" indent="0">
              <a:buNone/>
            </a:pPr>
            <a:r>
              <a:rPr lang="en-GB" sz="2400" dirty="0">
                <a:latin typeface="Arial" panose="020B0604020202020204" pitchFamily="34" charset="0"/>
                <a:cs typeface="Arial" panose="020B0604020202020204" pitchFamily="34" charset="0"/>
              </a:rPr>
              <a:t>There are many ways to arrange circuits, each with its own advantages depending on:</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type of load</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location and layout of the installation</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a:t>
            </a:r>
            <a:r>
              <a:rPr lang="en-GB" sz="2400" dirty="0">
                <a:latin typeface="Arial" panose="020B0604020202020204" pitchFamily="34" charset="0"/>
                <a:cs typeface="Arial" panose="020B0604020202020204" pitchFamily="34" charset="0"/>
              </a:rPr>
              <a:t>he need for control or switching.</a:t>
            </a:r>
          </a:p>
          <a:p>
            <a:endParaRPr lang="en-GB" dirty="0"/>
          </a:p>
        </p:txBody>
      </p:sp>
    </p:spTree>
    <p:extLst>
      <p:ext uri="{BB962C8B-B14F-4D97-AF65-F5344CB8AC3E}">
        <p14:creationId xmlns:p14="http://schemas.microsoft.com/office/powerpoint/2010/main" val="859905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Inductive load</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9360212" cy="870244"/>
          </a:xfrm>
        </p:spPr>
        <p:txBody>
          <a:bodyPr/>
          <a:lstStyle/>
          <a:p>
            <a:pPr defTabSz="608030" fontAlgn="auto">
              <a:spcBef>
                <a:spcPct val="50000"/>
              </a:spcBef>
              <a:spcAft>
                <a:spcPts val="0"/>
              </a:spcAft>
            </a:pPr>
            <a:r>
              <a:rPr lang="en-GB" altLang="en-US" sz="2400" dirty="0">
                <a:solidFill>
                  <a:srgbClr val="17002F"/>
                </a:solidFill>
                <a:latin typeface="Arial" panose="020B0604020202020204" pitchFamily="34" charset="0"/>
                <a:ea typeface="+mn-ea"/>
                <a:cs typeface="Arial" panose="020B0604020202020204" pitchFamily="34" charset="0"/>
              </a:rPr>
              <a:t>A phasor diagram showing current lagging voltage by an angle (ø) of 90</a:t>
            </a:r>
            <a:r>
              <a:rPr lang="en-GB" altLang="en-US" dirty="0">
                <a:solidFill>
                  <a:srgbClr val="17002F"/>
                </a:solidFill>
                <a:latin typeface="Arial" panose="020B0604020202020204" pitchFamily="34" charset="0"/>
                <a:ea typeface="+mn-ea"/>
                <a:cs typeface="Arial" panose="020B0604020202020204" pitchFamily="34" charset="0"/>
              </a:rPr>
              <a:t> degrees.</a:t>
            </a:r>
            <a:r>
              <a:rPr lang="en-GB" altLang="en-US" sz="2400" dirty="0">
                <a:solidFill>
                  <a:srgbClr val="17002F"/>
                </a:solidFill>
                <a:latin typeface="Arial" panose="020B0604020202020204" pitchFamily="34" charset="0"/>
                <a:ea typeface="+mn-ea"/>
                <a:cs typeface="Arial" panose="020B0604020202020204" pitchFamily="34" charset="0"/>
              </a:rPr>
              <a:t> </a:t>
            </a:r>
          </a:p>
          <a:p>
            <a:endParaRPr lang="en-GB" dirty="0"/>
          </a:p>
        </p:txBody>
      </p:sp>
      <p:cxnSp>
        <p:nvCxnSpPr>
          <p:cNvPr id="4" name="Straight Arrow Connector 3">
            <a:extLst>
              <a:ext uri="{FF2B5EF4-FFF2-40B4-BE49-F238E27FC236}">
                <a16:creationId xmlns:a16="http://schemas.microsoft.com/office/drawing/2014/main" id="{1D05A8EE-EEFC-45E9-B38C-EE114A99675A}"/>
              </a:ext>
            </a:extLst>
          </p:cNvPr>
          <p:cNvCxnSpPr>
            <a:cxnSpLocks/>
          </p:cNvCxnSpPr>
          <p:nvPr/>
        </p:nvCxnSpPr>
        <p:spPr>
          <a:xfrm>
            <a:off x="3462799" y="3257030"/>
            <a:ext cx="2896203" cy="0"/>
          </a:xfrm>
          <a:prstGeom prst="straightConnector1">
            <a:avLst/>
          </a:prstGeom>
          <a:ln w="34925">
            <a:solidFill>
              <a:srgbClr val="3432E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D15DEAE-E685-4FF0-947D-2DAABED4F95F}"/>
              </a:ext>
            </a:extLst>
          </p:cNvPr>
          <p:cNvCxnSpPr>
            <a:cxnSpLocks/>
          </p:cNvCxnSpPr>
          <p:nvPr/>
        </p:nvCxnSpPr>
        <p:spPr>
          <a:xfrm>
            <a:off x="3462799" y="3257030"/>
            <a:ext cx="0" cy="20594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495BD2-A579-4A2D-A355-0B95954D8BEF}"/>
              </a:ext>
            </a:extLst>
          </p:cNvPr>
          <p:cNvSpPr txBox="1"/>
          <p:nvPr/>
        </p:nvSpPr>
        <p:spPr>
          <a:xfrm>
            <a:off x="3523183" y="4938295"/>
            <a:ext cx="298480" cy="501676"/>
          </a:xfrm>
          <a:prstGeom prst="rect">
            <a:avLst/>
          </a:prstGeom>
          <a:noFill/>
        </p:spPr>
        <p:txBody>
          <a:bodyPr wrap="none" rtlCol="0">
            <a:spAutoFit/>
          </a:bodyPr>
          <a:lstStyle/>
          <a:p>
            <a:pPr defTabSz="608030" fontAlgn="auto">
              <a:spcBef>
                <a:spcPts val="0"/>
              </a:spcBef>
              <a:spcAft>
                <a:spcPts val="0"/>
              </a:spcAft>
            </a:pPr>
            <a:r>
              <a:rPr lang="en-GB" sz="2660">
                <a:solidFill>
                  <a:srgbClr val="17002F"/>
                </a:solidFill>
                <a:latin typeface="Times New Roman" panose="02020603050405020304" pitchFamily="18" charset="0"/>
                <a:ea typeface="+mn-ea"/>
                <a:cs typeface="Times New Roman" panose="02020603050405020304" pitchFamily="18" charset="0"/>
              </a:rPr>
              <a:t>I</a:t>
            </a:r>
          </a:p>
        </p:txBody>
      </p:sp>
      <p:sp>
        <p:nvSpPr>
          <p:cNvPr id="9" name="TextBox 8">
            <a:extLst>
              <a:ext uri="{FF2B5EF4-FFF2-40B4-BE49-F238E27FC236}">
                <a16:creationId xmlns:a16="http://schemas.microsoft.com/office/drawing/2014/main" id="{47633FD6-CA97-4409-916F-7FF1E7BA0513}"/>
              </a:ext>
            </a:extLst>
          </p:cNvPr>
          <p:cNvSpPr txBox="1"/>
          <p:nvPr/>
        </p:nvSpPr>
        <p:spPr>
          <a:xfrm>
            <a:off x="5995606" y="3275036"/>
            <a:ext cx="415498" cy="501676"/>
          </a:xfrm>
          <a:prstGeom prst="rect">
            <a:avLst/>
          </a:prstGeom>
          <a:noFill/>
        </p:spPr>
        <p:txBody>
          <a:bodyPr wrap="none" rtlCol="0">
            <a:spAutoFit/>
          </a:bodyPr>
          <a:lstStyle/>
          <a:p>
            <a:pPr defTabSz="608030" fontAlgn="auto">
              <a:spcBef>
                <a:spcPts val="0"/>
              </a:spcBef>
              <a:spcAft>
                <a:spcPts val="0"/>
              </a:spcAft>
            </a:pPr>
            <a:r>
              <a:rPr lang="en-GB" sz="2660">
                <a:solidFill>
                  <a:srgbClr val="17002F"/>
                </a:solidFill>
                <a:latin typeface="Poppins" panose="00000500000000000000" pitchFamily="2" charset="0"/>
                <a:ea typeface="+mn-ea"/>
                <a:cs typeface="Poppins" panose="00000500000000000000" pitchFamily="2" charset="0"/>
              </a:rPr>
              <a:t>V</a:t>
            </a:r>
          </a:p>
        </p:txBody>
      </p:sp>
      <p:sp>
        <p:nvSpPr>
          <p:cNvPr id="2" name="TextBox 1">
            <a:extLst>
              <a:ext uri="{FF2B5EF4-FFF2-40B4-BE49-F238E27FC236}">
                <a16:creationId xmlns:a16="http://schemas.microsoft.com/office/drawing/2014/main" id="{8C73DE78-934B-E1C9-9B50-E4DA60D9D9B8}"/>
              </a:ext>
            </a:extLst>
          </p:cNvPr>
          <p:cNvSpPr txBox="1"/>
          <p:nvPr/>
        </p:nvSpPr>
        <p:spPr>
          <a:xfrm>
            <a:off x="2209383" y="4055897"/>
            <a:ext cx="2926080" cy="461665"/>
          </a:xfrm>
          <a:prstGeom prst="rect">
            <a:avLst/>
          </a:prstGeom>
          <a:noFill/>
        </p:spPr>
        <p:txBody>
          <a:bodyPr wrap="square" rtlCol="0">
            <a:spAutoFit/>
          </a:bodyPr>
          <a:lstStyle/>
          <a:p>
            <a:r>
              <a:rPr lang="en-US" sz="2400" dirty="0"/>
              <a:t>Current</a:t>
            </a:r>
          </a:p>
        </p:txBody>
      </p:sp>
      <p:sp>
        <p:nvSpPr>
          <p:cNvPr id="3" name="TextBox 2">
            <a:extLst>
              <a:ext uri="{FF2B5EF4-FFF2-40B4-BE49-F238E27FC236}">
                <a16:creationId xmlns:a16="http://schemas.microsoft.com/office/drawing/2014/main" id="{E2E283DB-B2D6-4108-469D-6D8E6BEBEDA4}"/>
              </a:ext>
            </a:extLst>
          </p:cNvPr>
          <p:cNvSpPr txBox="1"/>
          <p:nvPr/>
        </p:nvSpPr>
        <p:spPr>
          <a:xfrm>
            <a:off x="4506574" y="2670244"/>
            <a:ext cx="2685011" cy="461665"/>
          </a:xfrm>
          <a:prstGeom prst="rect">
            <a:avLst/>
          </a:prstGeom>
          <a:noFill/>
        </p:spPr>
        <p:txBody>
          <a:bodyPr wrap="square" rtlCol="0">
            <a:spAutoFit/>
          </a:bodyPr>
          <a:lstStyle/>
          <a:p>
            <a:r>
              <a:rPr lang="en-US" sz="2400" dirty="0"/>
              <a:t>Voltage</a:t>
            </a:r>
          </a:p>
        </p:txBody>
      </p:sp>
    </p:spTree>
    <p:extLst>
      <p:ext uri="{BB962C8B-B14F-4D97-AF65-F5344CB8AC3E}">
        <p14:creationId xmlns:p14="http://schemas.microsoft.com/office/powerpoint/2010/main" val="96748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FE4741E-2C41-D4A7-6B4E-8E6338B1C97B}"/>
              </a:ext>
            </a:extLst>
          </p:cNvPr>
          <p:cNvPicPr>
            <a:picLocks noChangeAspect="1"/>
          </p:cNvPicPr>
          <p:nvPr/>
        </p:nvPicPr>
        <p:blipFill>
          <a:blip r:embed="rId3"/>
          <a:stretch>
            <a:fillRect/>
          </a:stretch>
        </p:blipFill>
        <p:spPr>
          <a:xfrm>
            <a:off x="8057898" y="2283383"/>
            <a:ext cx="3821727" cy="2793275"/>
          </a:xfrm>
          <a:prstGeom prst="rect">
            <a:avLst/>
          </a:prstGeom>
        </p:spPr>
      </p:pic>
      <p:sp>
        <p:nvSpPr>
          <p:cNvPr id="24" name="Title 4">
            <a:extLst>
              <a:ext uri="{FF2B5EF4-FFF2-40B4-BE49-F238E27FC236}">
                <a16:creationId xmlns:a16="http://schemas.microsoft.com/office/drawing/2014/main" id="{D7591AA2-61BB-F537-E0F2-A398FB73D789}"/>
              </a:ext>
            </a:extLst>
          </p:cNvPr>
          <p:cNvSpPr>
            <a:spLocks noGrp="1"/>
          </p:cNvSpPr>
          <p:nvPr>
            <p:ph type="title"/>
          </p:nvPr>
        </p:nvSpPr>
        <p:spPr>
          <a:xfrm>
            <a:off x="252000" y="959222"/>
            <a:ext cx="11628452" cy="646331"/>
          </a:xfrm>
        </p:spPr>
        <p:txBody>
          <a:bodyPr/>
          <a:lstStyle/>
          <a:p>
            <a:r>
              <a:rPr lang="en-US" dirty="0"/>
              <a:t>Inductive reactance</a:t>
            </a:r>
            <a:endParaRPr lang="en-GB" dirty="0"/>
          </a:p>
        </p:txBody>
      </p:sp>
      <mc:AlternateContent xmlns:mc="http://schemas.openxmlformats.org/markup-compatibility/2006" xmlns:a14="http://schemas.microsoft.com/office/drawing/2010/main">
        <mc:Choice Requires="a14">
          <p:sp>
            <p:nvSpPr>
              <p:cNvPr id="25" name="Content Placeholder 5">
                <a:extLst>
                  <a:ext uri="{FF2B5EF4-FFF2-40B4-BE49-F238E27FC236}">
                    <a16:creationId xmlns:a16="http://schemas.microsoft.com/office/drawing/2014/main" id="{CAF3C1F5-F872-023E-B41D-9E2A0C2E98B4}"/>
                  </a:ext>
                </a:extLst>
              </p:cNvPr>
              <p:cNvSpPr>
                <a:spLocks noGrp="1"/>
              </p:cNvSpPr>
              <p:nvPr>
                <p:ph sz="quarter" idx="10"/>
              </p:nvPr>
            </p:nvSpPr>
            <p:spPr>
              <a:xfrm>
                <a:off x="360000" y="1800000"/>
                <a:ext cx="11716856" cy="4140000"/>
              </a:xfrm>
            </p:spPr>
            <p:txBody>
              <a:bodyPr/>
              <a:lstStyle/>
              <a:p>
                <a:pPr defTabSz="608030" fontAlgn="auto">
                  <a:spcBef>
                    <a:spcPct val="50000"/>
                  </a:spcBef>
                  <a:spcAft>
                    <a:spcPts val="0"/>
                  </a:spcAft>
                </a:pPr>
                <a:r>
                  <a:rPr lang="en-US" altLang="en-US" sz="2400" dirty="0">
                    <a:solidFill>
                      <a:srgbClr val="17002F"/>
                    </a:solidFill>
                    <a:latin typeface="Arial" panose="020B0604020202020204" pitchFamily="34" charset="0"/>
                    <a:ea typeface="+mn-ea"/>
                    <a:cs typeface="Arial" panose="020B0604020202020204" pitchFamily="34" charset="0"/>
                  </a:rPr>
                  <a:t>Inductive reactance is the opposition an inductor offers to the flow of alternating current (AC). </a:t>
                </a:r>
              </a:p>
              <a:p>
                <a:pPr defTabSz="608030" fontAlgn="auto">
                  <a:spcBef>
                    <a:spcPct val="50000"/>
                  </a:spcBef>
                  <a:spcAft>
                    <a:spcPts val="0"/>
                  </a:spcAft>
                </a:pPr>
                <a:r>
                  <a:rPr lang="en-US" altLang="en-US" sz="2400" dirty="0">
                    <a:solidFill>
                      <a:srgbClr val="17002F"/>
                    </a:solidFill>
                    <a:latin typeface="Arial" panose="020B0604020202020204" pitchFamily="34" charset="0"/>
                    <a:ea typeface="+mn-ea"/>
                    <a:cs typeface="Arial" panose="020B0604020202020204" pitchFamily="34" charset="0"/>
                  </a:rPr>
                  <a:t>Inductive reactance </a:t>
                </a:r>
                <a14:m>
                  <m:oMath xmlns:m="http://schemas.openxmlformats.org/officeDocument/2006/math">
                    <m:sSub>
                      <m:sSubPr>
                        <m:ctrlPr>
                          <a:rPr lang="en-GB" i="1">
                            <a:solidFill>
                              <a:srgbClr val="836967"/>
                            </a:solidFill>
                            <a:latin typeface="Cambria Math" panose="02040503050406030204" pitchFamily="18" charset="0"/>
                          </a:rPr>
                        </m:ctrlPr>
                      </m:sSubPr>
                      <m:e>
                        <m:r>
                          <a:rPr lang="en-GB" i="1">
                            <a:solidFill>
                              <a:srgbClr val="17002F"/>
                            </a:solidFill>
                            <a:latin typeface="Cambria Math" panose="02040503050406030204" pitchFamily="18" charset="0"/>
                          </a:rPr>
                          <m:t>𝑋</m:t>
                        </m:r>
                      </m:e>
                      <m:sub>
                        <m:r>
                          <a:rPr lang="en-GB" i="1">
                            <a:solidFill>
                              <a:srgbClr val="17002F"/>
                            </a:solidFill>
                            <a:latin typeface="Cambria Math" panose="02040503050406030204" pitchFamily="18" charset="0"/>
                          </a:rPr>
                          <m:t>𝐿</m:t>
                        </m:r>
                      </m:sub>
                    </m:sSub>
                    <m:r>
                      <a:rPr lang="en-GB" i="1">
                        <a:solidFill>
                          <a:srgbClr val="17002F"/>
                        </a:solidFill>
                        <a:latin typeface="Cambria Math" panose="02040503050406030204" pitchFamily="18" charset="0"/>
                      </a:rPr>
                      <m:t> </m:t>
                    </m:r>
                  </m:oMath>
                </a14:m>
                <a:r>
                  <a:rPr lang="en-US" altLang="en-US" sz="2400" dirty="0">
                    <a:solidFill>
                      <a:srgbClr val="17002F"/>
                    </a:solidFill>
                    <a:latin typeface="Arial" panose="020B0604020202020204" pitchFamily="34" charset="0"/>
                    <a:ea typeface="+mn-ea"/>
                    <a:cs typeface="Arial" panose="020B0604020202020204" pitchFamily="34" charset="0"/>
                  </a:rPr>
                  <a:t>can be calculated from:</a:t>
                </a:r>
              </a:p>
              <a:p>
                <a:pPr defTabSz="608030" fontAlgn="auto">
                  <a:spcBef>
                    <a:spcPct val="50000"/>
                  </a:spcBef>
                  <a:spcAft>
                    <a:spcPts val="0"/>
                  </a:spcAft>
                </a:pPr>
                <a:endParaRPr lang="en-US" altLang="en-US" sz="2400" dirty="0">
                  <a:solidFill>
                    <a:srgbClr val="17002F"/>
                  </a:solidFill>
                  <a:latin typeface="Arial" panose="020B0604020202020204" pitchFamily="34" charset="0"/>
                  <a:ea typeface="+mn-ea"/>
                  <a:cs typeface="Arial" panose="020B0604020202020204" pitchFamily="34" charset="0"/>
                </a:endParaRPr>
              </a:p>
              <a:p>
                <a:pPr defTabSz="608030" fontAlgn="auto">
                  <a:spcBef>
                    <a:spcPct val="50000"/>
                  </a:spcBef>
                  <a:spcAft>
                    <a:spcPts val="0"/>
                  </a:spcAft>
                </a:pPr>
                <a14:m>
                  <m:oMath xmlns:m="http://schemas.openxmlformats.org/officeDocument/2006/math">
                    <m:sSub>
                      <m:sSubPr>
                        <m:ctrlPr>
                          <a:rPr lang="en-GB" i="1">
                            <a:solidFill>
                              <a:srgbClr val="836967"/>
                            </a:solidFill>
                            <a:latin typeface="Cambria Math" panose="02040503050406030204" pitchFamily="18" charset="0"/>
                          </a:rPr>
                        </m:ctrlPr>
                      </m:sSubPr>
                      <m:e>
                        <m:r>
                          <a:rPr lang="en-GB" i="1">
                            <a:solidFill>
                              <a:srgbClr val="17002F"/>
                            </a:solidFill>
                            <a:latin typeface="Cambria Math" panose="02040503050406030204" pitchFamily="18" charset="0"/>
                          </a:rPr>
                          <m:t>𝑋</m:t>
                        </m:r>
                      </m:e>
                      <m:sub>
                        <m:r>
                          <a:rPr lang="en-GB" i="1">
                            <a:solidFill>
                              <a:srgbClr val="17002F"/>
                            </a:solidFill>
                            <a:latin typeface="Cambria Math" panose="02040503050406030204" pitchFamily="18" charset="0"/>
                          </a:rPr>
                          <m:t>𝐿</m:t>
                        </m:r>
                      </m:sub>
                    </m:sSub>
                    <m:r>
                      <a:rPr lang="en-GB" i="1">
                        <a:solidFill>
                          <a:srgbClr val="17002F"/>
                        </a:solidFill>
                        <a:latin typeface="Cambria Math" panose="02040503050406030204" pitchFamily="18" charset="0"/>
                      </a:rPr>
                      <m:t> </m:t>
                    </m:r>
                  </m:oMath>
                </a14:m>
                <a:r>
                  <a:rPr lang="en-US" altLang="en-US" dirty="0">
                    <a:solidFill>
                      <a:srgbClr val="17002F"/>
                    </a:solidFill>
                    <a:latin typeface="Arial" panose="020B0604020202020204" pitchFamily="34" charset="0"/>
                    <a:ea typeface="+mn-ea"/>
                    <a:cs typeface="Arial" panose="020B0604020202020204" pitchFamily="34" charset="0"/>
                  </a:rPr>
                  <a:t>= the inductive reactance in ohms.</a:t>
                </a:r>
                <a:endParaRPr lang="en-US" altLang="en-US" sz="2400" dirty="0">
                  <a:solidFill>
                    <a:srgbClr val="17002F"/>
                  </a:solidFill>
                  <a:latin typeface="Arial" panose="020B0604020202020204" pitchFamily="34" charset="0"/>
                  <a:ea typeface="+mn-ea"/>
                  <a:cs typeface="Arial" panose="020B0604020202020204" pitchFamily="34" charset="0"/>
                </a:endParaRPr>
              </a:p>
              <a:p>
                <a:pPr defTabSz="608030" fontAlgn="auto">
                  <a:spcBef>
                    <a:spcPct val="50000"/>
                  </a:spcBef>
                  <a:spcAft>
                    <a:spcPts val="0"/>
                  </a:spcAft>
                </a:pPr>
                <a14:m>
                  <m:oMath xmlns:m="http://schemas.openxmlformats.org/officeDocument/2006/math">
                    <m:r>
                      <a:rPr lang="en-GB" i="1">
                        <a:solidFill>
                          <a:srgbClr val="17002F"/>
                        </a:solidFill>
                        <a:latin typeface="Cambria Math" panose="02040503050406030204" pitchFamily="18" charset="0"/>
                      </a:rPr>
                      <m:t>𝑓</m:t>
                    </m:r>
                  </m:oMath>
                </a14:m>
                <a:r>
                  <a:rPr lang="en-US" altLang="en-US" sz="2400" dirty="0">
                    <a:solidFill>
                      <a:srgbClr val="17002F"/>
                    </a:solidFill>
                    <a:latin typeface="Arial" panose="020B0604020202020204" pitchFamily="34" charset="0"/>
                    <a:ea typeface="+mn-ea"/>
                    <a:cs typeface="Arial" panose="020B0604020202020204" pitchFamily="34" charset="0"/>
                  </a:rPr>
                  <a:t> = frequency in hertz</a:t>
                </a:r>
              </a:p>
              <a:p>
                <a:pPr defTabSz="608030" fontAlgn="auto">
                  <a:spcBef>
                    <a:spcPct val="50000"/>
                  </a:spcBef>
                  <a:spcAft>
                    <a:spcPts val="0"/>
                  </a:spcAft>
                </a:pPr>
                <a14:m>
                  <m:oMath xmlns:m="http://schemas.openxmlformats.org/officeDocument/2006/math">
                    <m:r>
                      <a:rPr lang="en-GB" i="1">
                        <a:solidFill>
                          <a:srgbClr val="17002F"/>
                        </a:solidFill>
                        <a:latin typeface="Cambria Math" panose="02040503050406030204" pitchFamily="18" charset="0"/>
                      </a:rPr>
                      <m:t>𝐿</m:t>
                    </m:r>
                  </m:oMath>
                </a14:m>
                <a:r>
                  <a:rPr lang="en-US" altLang="en-US" sz="2400" dirty="0">
                    <a:solidFill>
                      <a:srgbClr val="17002F"/>
                    </a:solidFill>
                    <a:latin typeface="Arial" panose="020B0604020202020204" pitchFamily="34" charset="0"/>
                    <a:ea typeface="+mn-ea"/>
                    <a:cs typeface="Arial" panose="020B0604020202020204" pitchFamily="34" charset="0"/>
                  </a:rPr>
                  <a:t> = inductance in henrys</a:t>
                </a:r>
              </a:p>
              <a:p>
                <a:endParaRPr lang="en-GB" dirty="0"/>
              </a:p>
            </p:txBody>
          </p:sp>
        </mc:Choice>
        <mc:Fallback xmlns="">
          <p:sp>
            <p:nvSpPr>
              <p:cNvPr id="25" name="Content Placeholder 5">
                <a:extLst>
                  <a:ext uri="{FF2B5EF4-FFF2-40B4-BE49-F238E27FC236}">
                    <a16:creationId xmlns:a16="http://schemas.microsoft.com/office/drawing/2014/main" id="{CAF3C1F5-F872-023E-B41D-9E2A0C2E98B4}"/>
                  </a:ext>
                </a:extLst>
              </p:cNvPr>
              <p:cNvSpPr>
                <a:spLocks noGrp="1" noRot="1" noChangeAspect="1" noMove="1" noResize="1" noEditPoints="1" noAdjustHandles="1" noChangeArrowheads="1" noChangeShapeType="1" noTextEdit="1"/>
              </p:cNvSpPr>
              <p:nvPr>
                <p:ph sz="quarter" idx="10"/>
              </p:nvPr>
            </p:nvSpPr>
            <p:spPr>
              <a:xfrm>
                <a:off x="360000" y="1800000"/>
                <a:ext cx="11716856" cy="4140000"/>
              </a:xfrm>
              <a:blipFill>
                <a:blip r:embed="rId4"/>
                <a:stretch>
                  <a:fillRect l="-1561" t="-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4C472B8-7BB5-4F72-B829-91D9B3FDBCFF}"/>
                  </a:ext>
                </a:extLst>
              </p:cNvPr>
              <p:cNvSpPr txBox="1"/>
              <p:nvPr/>
            </p:nvSpPr>
            <p:spPr>
              <a:xfrm>
                <a:off x="3398828" y="3887748"/>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m:t>
                      </m:r>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a:solidFill>
                            <a:srgbClr val="17002F"/>
                          </a:solidFill>
                          <a:latin typeface="Cambria Math" panose="02040503050406030204" pitchFamily="18" charset="0"/>
                          <a:ea typeface="+mn-ea"/>
                          <a:cs typeface="+mn-cs"/>
                        </a:rPr>
                        <m:t>𝑓𝐿</m:t>
                      </m:r>
                    </m:oMath>
                  </m:oMathPara>
                </a14:m>
                <a:endParaRPr lang="en-GB" sz="2394" dirty="0">
                  <a:solidFill>
                    <a:srgbClr val="17002F"/>
                  </a:solidFill>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14C472B8-7BB5-4F72-B829-91D9B3FDBCFF}"/>
                  </a:ext>
                </a:extLst>
              </p:cNvPr>
              <p:cNvSpPr txBox="1">
                <a:spLocks noRot="1" noChangeAspect="1" noMove="1" noResize="1" noEditPoints="1" noAdjustHandles="1" noChangeArrowheads="1" noChangeShapeType="1" noTextEdit="1"/>
              </p:cNvSpPr>
              <p:nvPr/>
            </p:nvSpPr>
            <p:spPr>
              <a:xfrm>
                <a:off x="3398828" y="3887748"/>
                <a:ext cx="6080478" cy="460767"/>
              </a:xfrm>
              <a:prstGeom prst="rect">
                <a:avLst/>
              </a:prstGeom>
              <a:blipFill>
                <a:blip r:embed="rId5"/>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F07EF9E-2E02-82DD-49F3-3B6261E4AF79}"/>
                  </a:ext>
                </a:extLst>
              </p:cNvPr>
              <p:cNvSpPr txBox="1"/>
              <p:nvPr/>
            </p:nvSpPr>
            <p:spPr>
              <a:xfrm>
                <a:off x="4278256" y="4542962"/>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m:t>
                      </m:r>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a:solidFill>
                            <a:srgbClr val="17002F"/>
                          </a:solidFill>
                          <a:latin typeface="Cambria Math" panose="02040503050406030204" pitchFamily="18" charset="0"/>
                          <a:ea typeface="+mn-ea"/>
                          <a:cs typeface="+mn-cs"/>
                        </a:rPr>
                        <m:t>×</m:t>
                      </m:r>
                      <m:r>
                        <a:rPr lang="en-GB" sz="2394">
                          <a:solidFill>
                            <a:srgbClr val="17002F"/>
                          </a:solidFill>
                          <a:latin typeface="Cambria Math" panose="02040503050406030204" pitchFamily="18" charset="0"/>
                          <a:ea typeface="+mn-ea"/>
                          <a:cs typeface="+mn-cs"/>
                        </a:rPr>
                        <m:t>50</m:t>
                      </m:r>
                      <m:r>
                        <a:rPr lang="en-GB" sz="2394">
                          <a:solidFill>
                            <a:srgbClr val="17002F"/>
                          </a:solidFill>
                          <a:latin typeface="Cambria Math" panose="02040503050406030204" pitchFamily="18" charset="0"/>
                          <a:ea typeface="+mn-ea"/>
                          <a:cs typeface="+mn-cs"/>
                        </a:rPr>
                        <m:t>×</m:t>
                      </m:r>
                      <m:r>
                        <a:rPr lang="en-GB" sz="2394">
                          <a:solidFill>
                            <a:srgbClr val="17002F"/>
                          </a:solidFill>
                          <a:latin typeface="Cambria Math" panose="02040503050406030204" pitchFamily="18" charset="0"/>
                          <a:ea typeface="+mn-ea"/>
                          <a:cs typeface="+mn-cs"/>
                        </a:rPr>
                        <m:t>100</m:t>
                      </m:r>
                      <m:r>
                        <a:rPr lang="en-GB" sz="2394">
                          <a:solidFill>
                            <a:srgbClr val="17002F"/>
                          </a:solidFill>
                          <a:latin typeface="Cambria Math" panose="02040503050406030204" pitchFamily="18" charset="0"/>
                          <a:ea typeface="+mn-ea"/>
                          <a:cs typeface="+mn-cs"/>
                        </a:rPr>
                        <m:t>×</m:t>
                      </m:r>
                      <m:r>
                        <a:rPr lang="en-GB" sz="2394">
                          <a:solidFill>
                            <a:srgbClr val="17002F"/>
                          </a:solidFill>
                          <a:latin typeface="Cambria Math" panose="02040503050406030204" pitchFamily="18" charset="0"/>
                          <a:ea typeface="+mn-ea"/>
                          <a:cs typeface="+mn-cs"/>
                        </a:rPr>
                        <m:t>10</m:t>
                      </m:r>
                      <m:sSup>
                        <m:sSupPr>
                          <m:ctrlPr>
                            <a:rPr lang="en-GB" sz="2394" i="1">
                              <a:solidFill>
                                <a:srgbClr val="836967"/>
                              </a:solidFill>
                              <a:latin typeface="Cambria Math" panose="02040503050406030204" pitchFamily="18" charset="0"/>
                              <a:ea typeface="+mn-ea"/>
                              <a:cs typeface="+mn-cs"/>
                            </a:rPr>
                          </m:ctrlPr>
                        </m:sSupPr>
                        <m:e>
                          <m:r>
                            <a:rPr lang="en-GB" sz="2394">
                              <a:solidFill>
                                <a:srgbClr val="17002F"/>
                              </a:solidFill>
                              <a:latin typeface="Cambria Math" panose="02040503050406030204" pitchFamily="18" charset="0"/>
                              <a:ea typeface="+mn-ea"/>
                              <a:cs typeface="+mn-cs"/>
                            </a:rPr>
                            <m:t>¯</m:t>
                          </m:r>
                        </m:e>
                        <m:sup>
                          <m:r>
                            <a:rPr lang="en-GB" sz="2394">
                              <a:solidFill>
                                <a:srgbClr val="17002F"/>
                              </a:solidFill>
                              <a:latin typeface="Cambria Math" panose="02040503050406030204" pitchFamily="18" charset="0"/>
                              <a:ea typeface="+mn-ea"/>
                              <a:cs typeface="+mn-cs"/>
                            </a:rPr>
                            <m:t>3</m:t>
                          </m:r>
                        </m:sup>
                      </m:sSup>
                    </m:oMath>
                  </m:oMathPara>
                </a14:m>
                <a:endParaRPr lang="en-GB" sz="2394" dirty="0">
                  <a:solidFill>
                    <a:srgbClr val="17002F"/>
                  </a:solidFill>
                  <a:latin typeface="Calibri" panose="020F0502020204030204"/>
                  <a:ea typeface="+mn-ea"/>
                  <a:cs typeface="+mn-cs"/>
                </a:endParaRPr>
              </a:p>
            </p:txBody>
          </p:sp>
        </mc:Choice>
        <mc:Fallback xmlns="">
          <p:sp>
            <p:nvSpPr>
              <p:cNvPr id="27" name="TextBox 26">
                <a:extLst>
                  <a:ext uri="{FF2B5EF4-FFF2-40B4-BE49-F238E27FC236}">
                    <a16:creationId xmlns:a16="http://schemas.microsoft.com/office/drawing/2014/main" id="{5F07EF9E-2E02-82DD-49F3-3B6261E4AF79}"/>
                  </a:ext>
                </a:extLst>
              </p:cNvPr>
              <p:cNvSpPr txBox="1">
                <a:spLocks noRot="1" noChangeAspect="1" noMove="1" noResize="1" noEditPoints="1" noAdjustHandles="1" noChangeArrowheads="1" noChangeShapeType="1" noTextEdit="1"/>
              </p:cNvSpPr>
              <p:nvPr/>
            </p:nvSpPr>
            <p:spPr>
              <a:xfrm>
                <a:off x="4278256" y="4542962"/>
                <a:ext cx="6080478" cy="460767"/>
              </a:xfrm>
              <a:prstGeom prst="rect">
                <a:avLst/>
              </a:prstGeom>
              <a:blipFill>
                <a:blip r:embed="rId6"/>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AA87CDD-2863-F39B-B83B-E648A296182C}"/>
                  </a:ext>
                </a:extLst>
              </p:cNvPr>
              <p:cNvSpPr txBox="1"/>
              <p:nvPr/>
            </p:nvSpPr>
            <p:spPr>
              <a:xfrm>
                <a:off x="3398828" y="5100953"/>
                <a:ext cx="6127750" cy="4601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a:solidFill>
                                <a:srgbClr val="836967"/>
                              </a:solidFill>
                              <a:latin typeface="Cambria Math" panose="02040503050406030204" pitchFamily="18" charset="0"/>
                            </a:rPr>
                          </m:ctrlPr>
                        </m:sSubPr>
                        <m:e>
                          <m:r>
                            <a:rPr lang="en-GB" i="1">
                              <a:solidFill>
                                <a:srgbClr val="17002F"/>
                              </a:solidFill>
                              <a:latin typeface="Cambria Math" panose="02040503050406030204" pitchFamily="18" charset="0"/>
                            </a:rPr>
                            <m:t>𝑋</m:t>
                          </m:r>
                        </m:e>
                        <m:sub>
                          <m:r>
                            <a:rPr lang="en-GB" i="1">
                              <a:solidFill>
                                <a:srgbClr val="17002F"/>
                              </a:solidFill>
                              <a:latin typeface="Cambria Math" panose="02040503050406030204" pitchFamily="18" charset="0"/>
                            </a:rPr>
                            <m:t>𝐿</m:t>
                          </m:r>
                        </m:sub>
                      </m:sSub>
                      <m:r>
                        <a:rPr lang="en-GB" sz="2390" i="1" dirty="0" smtClean="0">
                          <a:solidFill>
                            <a:srgbClr val="17002F"/>
                          </a:solidFill>
                          <a:latin typeface="Cambria Math" panose="02040503050406030204" pitchFamily="18" charset="0"/>
                          <a:ea typeface="+mn-ea"/>
                          <a:cs typeface="+mn-cs"/>
                        </a:rPr>
                        <m:t>=</m:t>
                      </m:r>
                      <m:r>
                        <a:rPr lang="en-GB" sz="2390" b="0" i="1" dirty="0" smtClean="0">
                          <a:solidFill>
                            <a:srgbClr val="17002F"/>
                          </a:solidFill>
                          <a:latin typeface="Cambria Math" panose="02040503050406030204" pitchFamily="18" charset="0"/>
                          <a:ea typeface="+mn-ea"/>
                          <a:cs typeface="+mn-cs"/>
                        </a:rPr>
                        <m:t>31</m:t>
                      </m:r>
                      <m:r>
                        <a:rPr lang="en-GB" sz="2390" b="0" i="1" dirty="0" smtClean="0">
                          <a:solidFill>
                            <a:srgbClr val="17002F"/>
                          </a:solidFill>
                          <a:latin typeface="Cambria Math" panose="02040503050406030204" pitchFamily="18" charset="0"/>
                          <a:ea typeface="+mn-ea"/>
                          <a:cs typeface="+mn-cs"/>
                        </a:rPr>
                        <m:t>.</m:t>
                      </m:r>
                      <m:r>
                        <a:rPr lang="en-GB" sz="2390" b="0" i="1" dirty="0" smtClean="0">
                          <a:solidFill>
                            <a:srgbClr val="17002F"/>
                          </a:solidFill>
                          <a:latin typeface="Cambria Math" panose="02040503050406030204" pitchFamily="18" charset="0"/>
                          <a:ea typeface="+mn-ea"/>
                          <a:cs typeface="+mn-cs"/>
                        </a:rPr>
                        <m:t>4</m:t>
                      </m:r>
                      <m:r>
                        <m:rPr>
                          <m:sty m:val="p"/>
                        </m:rPr>
                        <a:rPr lang="en-GB" sz="2390" b="0" i="0" dirty="0" smtClean="0">
                          <a:solidFill>
                            <a:srgbClr val="17002F"/>
                          </a:solidFill>
                          <a:latin typeface="Cambria Math" panose="02040503050406030204" pitchFamily="18" charset="0"/>
                          <a:ea typeface="+mn-ea"/>
                          <a:cs typeface="+mn-cs"/>
                        </a:rPr>
                        <m:t>Ω</m:t>
                      </m:r>
                    </m:oMath>
                  </m:oMathPara>
                </a14:m>
                <a:endParaRPr lang="en-US" sz="2390" dirty="0"/>
              </a:p>
            </p:txBody>
          </p:sp>
        </mc:Choice>
        <mc:Fallback xmlns="">
          <p:sp>
            <p:nvSpPr>
              <p:cNvPr id="28" name="TextBox 27">
                <a:extLst>
                  <a:ext uri="{FF2B5EF4-FFF2-40B4-BE49-F238E27FC236}">
                    <a16:creationId xmlns:a16="http://schemas.microsoft.com/office/drawing/2014/main" id="{5AA87CDD-2863-F39B-B83B-E648A296182C}"/>
                  </a:ext>
                </a:extLst>
              </p:cNvPr>
              <p:cNvSpPr txBox="1">
                <a:spLocks noRot="1" noChangeAspect="1" noMove="1" noResize="1" noEditPoints="1" noAdjustHandles="1" noChangeArrowheads="1" noChangeShapeType="1" noTextEdit="1"/>
              </p:cNvSpPr>
              <p:nvPr/>
            </p:nvSpPr>
            <p:spPr>
              <a:xfrm>
                <a:off x="3398828" y="5100953"/>
                <a:ext cx="6127750" cy="46012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519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Inductance</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6265244" cy="4140000"/>
          </a:xfrm>
        </p:spPr>
        <p:txBody>
          <a:bodyPr/>
          <a:lstStyle/>
          <a:p>
            <a:pPr marL="0" indent="0">
              <a:lnSpc>
                <a:spcPct val="120000"/>
              </a:lnSpc>
              <a:buNone/>
            </a:pPr>
            <a:r>
              <a:rPr lang="en-GB" sz="2400" dirty="0">
                <a:latin typeface="Arial" panose="020B0604020202020204" pitchFamily="34" charset="0"/>
                <a:ea typeface="Times New Roman" panose="02020603050405020304" pitchFamily="18" charset="0"/>
                <a:cs typeface="Arial" panose="020B0604020202020204" pitchFamily="34" charset="0"/>
              </a:rPr>
              <a:t>Any circuit involving an inductor will have two values of voltage: </a:t>
            </a:r>
          </a:p>
          <a:p>
            <a:pPr marL="342900" indent="-342900">
              <a:lnSpc>
                <a:spcPct val="120000"/>
              </a:lnSpc>
              <a:buFont typeface="Arial" panose="020B0604020202020204" pitchFamily="34" charset="0"/>
              <a:buChar char="•"/>
            </a:pPr>
            <a:r>
              <a:rPr lang="en-GB" sz="2400" dirty="0">
                <a:latin typeface="Arial" panose="020B0604020202020204" pitchFamily="34" charset="0"/>
                <a:ea typeface="Times New Roman" panose="02020603050405020304" pitchFamily="18" charset="0"/>
                <a:cs typeface="Arial" panose="020B0604020202020204" pitchFamily="34" charset="0"/>
              </a:rPr>
              <a:t>the one in phase across the resistance (VR)</a:t>
            </a:r>
          </a:p>
          <a:p>
            <a:pPr marL="342900" indent="-342900">
              <a:lnSpc>
                <a:spcPct val="120000"/>
              </a:lnSpc>
              <a:buFont typeface="Arial" panose="020B0604020202020204" pitchFamily="34" charset="0"/>
              <a:buChar char="•"/>
            </a:pPr>
            <a:r>
              <a:rPr lang="en-GB" sz="2400" dirty="0">
                <a:latin typeface="Arial" panose="020B0604020202020204" pitchFamily="34" charset="0"/>
                <a:ea typeface="Times New Roman" panose="02020603050405020304" pitchFamily="18" charset="0"/>
                <a:cs typeface="Arial" panose="020B0604020202020204" pitchFamily="34" charset="0"/>
              </a:rPr>
              <a:t>the out of phase (leading) voltage across the inductance (VL).  </a:t>
            </a:r>
          </a:p>
          <a:p>
            <a:pPr marL="0" indent="0">
              <a:lnSpc>
                <a:spcPct val="120000"/>
              </a:lnSpc>
              <a:buNone/>
            </a:pPr>
            <a:r>
              <a:rPr lang="en-GB" sz="2400" dirty="0">
                <a:latin typeface="Arial" panose="020B0604020202020204" pitchFamily="34" charset="0"/>
                <a:ea typeface="Times New Roman" panose="02020603050405020304" pitchFamily="18" charset="0"/>
                <a:cs typeface="Arial" panose="020B0604020202020204" pitchFamily="34" charset="0"/>
              </a:rPr>
              <a:t>The total voltage is the phasor sum, which is the supply (Vs).</a:t>
            </a:r>
            <a:endParaRPr lang="en-GB" sz="2400" dirty="0">
              <a:latin typeface="Arial" panose="020B0604020202020204" pitchFamily="34" charset="0"/>
              <a:cs typeface="Arial" panose="020B0604020202020204" pitchFamily="34" charset="0"/>
            </a:endParaRPr>
          </a:p>
          <a:p>
            <a:endParaRPr lang="en-GB" dirty="0"/>
          </a:p>
        </p:txBody>
      </p:sp>
      <p:pic>
        <p:nvPicPr>
          <p:cNvPr id="8" name="Picture 7">
            <a:extLst>
              <a:ext uri="{FF2B5EF4-FFF2-40B4-BE49-F238E27FC236}">
                <a16:creationId xmlns:a16="http://schemas.microsoft.com/office/drawing/2014/main" id="{3AF9D844-E10C-BFA1-CB75-F2DDA7991175}"/>
              </a:ext>
            </a:extLst>
          </p:cNvPr>
          <p:cNvPicPr>
            <a:picLocks noChangeAspect="1"/>
          </p:cNvPicPr>
          <p:nvPr/>
        </p:nvPicPr>
        <p:blipFill>
          <a:blip r:embed="rId3"/>
          <a:stretch>
            <a:fillRect/>
          </a:stretch>
        </p:blipFill>
        <p:spPr>
          <a:xfrm>
            <a:off x="7066802" y="1282386"/>
            <a:ext cx="4920823" cy="4645609"/>
          </a:xfrm>
          <a:prstGeom prst="rect">
            <a:avLst/>
          </a:prstGeom>
        </p:spPr>
      </p:pic>
    </p:spTree>
    <p:extLst>
      <p:ext uri="{BB962C8B-B14F-4D97-AF65-F5344CB8AC3E}">
        <p14:creationId xmlns:p14="http://schemas.microsoft.com/office/powerpoint/2010/main" val="27854233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Capacitance in an AC circuit</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0" indent="0">
              <a:lnSpc>
                <a:spcPct val="100000"/>
              </a:lnSpc>
              <a:buNone/>
            </a:pPr>
            <a:r>
              <a:rPr lang="en-GB" sz="2400" dirty="0">
                <a:latin typeface="Arial" panose="020B0604020202020204" pitchFamily="34" charset="0"/>
                <a:cs typeface="Arial" panose="020B0604020202020204" pitchFamily="34" charset="0"/>
              </a:rPr>
              <a:t>In an AC circuit, a capacitor’s voltage lags behind the current.</a:t>
            </a:r>
          </a:p>
          <a:p>
            <a:pPr marL="0" indent="0">
              <a:lnSpc>
                <a:spcPct val="100000"/>
              </a:lnSpc>
              <a:buNone/>
            </a:pPr>
            <a:r>
              <a:rPr lang="en-GB" sz="2400" dirty="0">
                <a:latin typeface="Arial" panose="020B0604020202020204" pitchFamily="34" charset="0"/>
                <a:cs typeface="Arial" panose="020B0604020202020204" pitchFamily="34" charset="0"/>
              </a:rPr>
              <a:t>Before a voltage can develop across the plates, the capacitor must first accumulate charge.</a:t>
            </a:r>
          </a:p>
          <a:p>
            <a:pPr marL="0" indent="0">
              <a:lnSpc>
                <a:spcPct val="100000"/>
              </a:lnSpc>
              <a:buNone/>
            </a:pPr>
            <a:r>
              <a:rPr lang="en-GB" sz="2400" dirty="0">
                <a:latin typeface="Arial" panose="020B0604020202020204" pitchFamily="34" charset="0"/>
                <a:cs typeface="Arial" panose="020B0604020202020204" pitchFamily="34" charset="0"/>
              </a:rPr>
              <a:t>This storing-and-releasing process introduces a time delay, so the voltage waveform trails the current waveform.</a:t>
            </a:r>
            <a:endParaRPr lang="en-GB" dirty="0"/>
          </a:p>
        </p:txBody>
      </p:sp>
    </p:spTree>
    <p:extLst>
      <p:ext uri="{BB962C8B-B14F-4D97-AF65-F5344CB8AC3E}">
        <p14:creationId xmlns:p14="http://schemas.microsoft.com/office/powerpoint/2010/main" val="4156997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Capacitive load</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9360212" cy="926925"/>
          </a:xfrm>
        </p:spPr>
        <p:txBody>
          <a:bodyPr/>
          <a:lstStyle/>
          <a:p>
            <a:pPr marL="0" indent="0">
              <a:lnSpc>
                <a:spcPct val="100000"/>
              </a:lnSpc>
              <a:buNone/>
            </a:pPr>
            <a:r>
              <a:rPr lang="en-US" sz="2400" dirty="0">
                <a:latin typeface="Arial" panose="020B0604020202020204" pitchFamily="34" charset="0"/>
                <a:cs typeface="Arial" panose="020B0604020202020204" pitchFamily="34" charset="0"/>
              </a:rPr>
              <a:t>Phasor diagram showing current leading voltage by an angle (ø) of 90</a:t>
            </a:r>
            <a:r>
              <a:rPr lang="en-US" dirty="0">
                <a:latin typeface="Arial" panose="020B0604020202020204" pitchFamily="34" charset="0"/>
                <a:cs typeface="Arial" panose="020B0604020202020204" pitchFamily="34" charset="0"/>
              </a:rPr>
              <a:t> degrees.</a:t>
            </a:r>
            <a:endParaRPr lang="en-US" sz="2400" dirty="0">
              <a:latin typeface="Arial" panose="020B0604020202020204" pitchFamily="34" charset="0"/>
              <a:cs typeface="Arial" panose="020B0604020202020204" pitchFamily="34" charset="0"/>
            </a:endParaRPr>
          </a:p>
          <a:p>
            <a:endParaRPr lang="en-GB" dirty="0"/>
          </a:p>
        </p:txBody>
      </p:sp>
      <p:grpSp>
        <p:nvGrpSpPr>
          <p:cNvPr id="2" name="Group 1">
            <a:extLst>
              <a:ext uri="{FF2B5EF4-FFF2-40B4-BE49-F238E27FC236}">
                <a16:creationId xmlns:a16="http://schemas.microsoft.com/office/drawing/2014/main" id="{38891F5B-8FAF-AA37-05A9-C87FD451DC75}"/>
              </a:ext>
            </a:extLst>
          </p:cNvPr>
          <p:cNvGrpSpPr/>
          <p:nvPr/>
        </p:nvGrpSpPr>
        <p:grpSpPr>
          <a:xfrm>
            <a:off x="3585733" y="2923466"/>
            <a:ext cx="2908745" cy="2380295"/>
            <a:chOff x="891847" y="3154208"/>
            <a:chExt cx="2908745" cy="2380295"/>
          </a:xfrm>
        </p:grpSpPr>
        <p:cxnSp>
          <p:nvCxnSpPr>
            <p:cNvPr id="4" name="Straight Arrow Connector 3">
              <a:extLst>
                <a:ext uri="{FF2B5EF4-FFF2-40B4-BE49-F238E27FC236}">
                  <a16:creationId xmlns:a16="http://schemas.microsoft.com/office/drawing/2014/main" id="{41EE7521-0F03-4140-829C-C9C51C63BC29}"/>
                </a:ext>
              </a:extLst>
            </p:cNvPr>
            <p:cNvCxnSpPr>
              <a:cxnSpLocks/>
            </p:cNvCxnSpPr>
            <p:nvPr/>
          </p:nvCxnSpPr>
          <p:spPr>
            <a:xfrm>
              <a:off x="904389" y="5426527"/>
              <a:ext cx="2896203" cy="0"/>
            </a:xfrm>
            <a:prstGeom prst="straightConnector1">
              <a:avLst/>
            </a:prstGeom>
            <a:ln w="34925">
              <a:solidFill>
                <a:srgbClr val="3432E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40E7635-5C63-4073-947A-B3280A46BBF8}"/>
                </a:ext>
              </a:extLst>
            </p:cNvPr>
            <p:cNvCxnSpPr>
              <a:cxnSpLocks/>
            </p:cNvCxnSpPr>
            <p:nvPr/>
          </p:nvCxnSpPr>
          <p:spPr>
            <a:xfrm flipV="1">
              <a:off x="891847" y="3228602"/>
              <a:ext cx="1" cy="21979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55E821-237F-498D-B0CD-AFD54FBA0A6B}"/>
                </a:ext>
              </a:extLst>
            </p:cNvPr>
            <p:cNvSpPr txBox="1"/>
            <p:nvPr/>
          </p:nvSpPr>
          <p:spPr>
            <a:xfrm>
              <a:off x="930204" y="3154208"/>
              <a:ext cx="298480" cy="501676"/>
            </a:xfrm>
            <a:prstGeom prst="rect">
              <a:avLst/>
            </a:prstGeom>
            <a:noFill/>
          </p:spPr>
          <p:txBody>
            <a:bodyPr wrap="none" rtlCol="0">
              <a:spAutoFit/>
            </a:bodyPr>
            <a:lstStyle/>
            <a:p>
              <a:pPr defTabSz="608030" fontAlgn="auto">
                <a:spcBef>
                  <a:spcPts val="0"/>
                </a:spcBef>
                <a:spcAft>
                  <a:spcPts val="0"/>
                </a:spcAft>
              </a:pPr>
              <a:r>
                <a:rPr lang="en-GB" sz="2660">
                  <a:solidFill>
                    <a:srgbClr val="17002F"/>
                  </a:solidFill>
                  <a:latin typeface="Times New Roman" panose="02020603050405020304" pitchFamily="18" charset="0"/>
                  <a:ea typeface="+mn-ea"/>
                  <a:cs typeface="Times New Roman" panose="02020603050405020304" pitchFamily="18" charset="0"/>
                </a:rPr>
                <a:t>I</a:t>
              </a:r>
            </a:p>
          </p:txBody>
        </p:sp>
        <p:sp>
          <p:nvSpPr>
            <p:cNvPr id="9" name="TextBox 8">
              <a:extLst>
                <a:ext uri="{FF2B5EF4-FFF2-40B4-BE49-F238E27FC236}">
                  <a16:creationId xmlns:a16="http://schemas.microsoft.com/office/drawing/2014/main" id="{3AF880F4-6955-4C10-8AF0-030B5A5FA5C5}"/>
                </a:ext>
              </a:extLst>
            </p:cNvPr>
            <p:cNvSpPr txBox="1"/>
            <p:nvPr/>
          </p:nvSpPr>
          <p:spPr>
            <a:xfrm>
              <a:off x="3201964" y="5032827"/>
              <a:ext cx="415498" cy="501676"/>
            </a:xfrm>
            <a:prstGeom prst="rect">
              <a:avLst/>
            </a:prstGeom>
            <a:noFill/>
          </p:spPr>
          <p:txBody>
            <a:bodyPr wrap="none" rtlCol="0">
              <a:spAutoFit/>
            </a:bodyPr>
            <a:lstStyle/>
            <a:p>
              <a:pPr defTabSz="608030" fontAlgn="auto">
                <a:spcBef>
                  <a:spcPts val="0"/>
                </a:spcBef>
                <a:spcAft>
                  <a:spcPts val="0"/>
                </a:spcAft>
              </a:pPr>
              <a:r>
                <a:rPr lang="en-GB" sz="2660" dirty="0">
                  <a:solidFill>
                    <a:srgbClr val="17002F"/>
                  </a:solidFill>
                  <a:latin typeface="Poppins" panose="00000500000000000000" pitchFamily="2" charset="0"/>
                  <a:ea typeface="+mn-ea"/>
                  <a:cs typeface="Poppins" panose="00000500000000000000" pitchFamily="2" charset="0"/>
                </a:rPr>
                <a:t>V</a:t>
              </a:r>
            </a:p>
          </p:txBody>
        </p:sp>
      </p:grpSp>
    </p:spTree>
    <p:extLst>
      <p:ext uri="{BB962C8B-B14F-4D97-AF65-F5344CB8AC3E}">
        <p14:creationId xmlns:p14="http://schemas.microsoft.com/office/powerpoint/2010/main" val="2396143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12DCDD-023D-40CF-8542-0960401B148D}"/>
              </a:ext>
            </a:extLst>
          </p:cNvPr>
          <p:cNvPicPr>
            <a:picLocks noChangeAspect="1"/>
          </p:cNvPicPr>
          <p:nvPr/>
        </p:nvPicPr>
        <p:blipFill>
          <a:blip r:embed="rId3"/>
          <a:stretch>
            <a:fillRect/>
          </a:stretch>
        </p:blipFill>
        <p:spPr>
          <a:xfrm>
            <a:off x="6859966" y="840961"/>
            <a:ext cx="5379659" cy="3266039"/>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Capacitive reactance</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719943"/>
                <a:ext cx="7240196" cy="4517571"/>
              </a:xfrm>
            </p:spPr>
            <p:txBody>
              <a:bodyPr/>
              <a:lstStyle/>
              <a:p>
                <a:r>
                  <a:rPr lang="en-GB" dirty="0">
                    <a:latin typeface="Arial" panose="020B0604020202020204" pitchFamily="34" charset="0"/>
                    <a:ea typeface="Times New Roman" panose="02020603050405020304" pitchFamily="18" charset="0"/>
                    <a:cs typeface="Arial" panose="020B0604020202020204" pitchFamily="34" charset="0"/>
                  </a:rPr>
                  <a:t>Capacitive reactance is the opposition a capacitor offers to the flow of alternating current (AC).</a:t>
                </a:r>
              </a:p>
              <a:p>
                <a:r>
                  <a:rPr lang="en-GB" dirty="0">
                    <a:latin typeface="Arial" panose="020B0604020202020204" pitchFamily="34" charset="0"/>
                    <a:ea typeface="Times New Roman" panose="02020603050405020304" pitchFamily="18" charset="0"/>
                    <a:cs typeface="Arial" panose="020B0604020202020204" pitchFamily="34" charset="0"/>
                  </a:rPr>
                  <a:t>Capacitive </a:t>
                </a:r>
                <a:r>
                  <a:rPr lang="en-GB" sz="2400" dirty="0">
                    <a:latin typeface="Arial" panose="020B0604020202020204" pitchFamily="34" charset="0"/>
                    <a:ea typeface="Times New Roman" panose="02020603050405020304" pitchFamily="18" charset="0"/>
                    <a:cs typeface="Arial" panose="020B0604020202020204" pitchFamily="34" charset="0"/>
                  </a:rPr>
                  <a:t>reactance </a:t>
                </a:r>
                <a14:m>
                  <m:oMath xmlns:m="http://schemas.openxmlformats.org/officeDocument/2006/math">
                    <m:sSub>
                      <m:sSubPr>
                        <m:ctrlPr>
                          <a:rPr lang="en-GB" sz="24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X</m:t>
                        </m:r>
                      </m:e>
                      <m:sub>
                        <m:r>
                          <m:rPr>
                            <m:sty m:val="p"/>
                          </m:rPr>
                          <a:rPr lang="en-GB" sz="2400">
                            <a:latin typeface="Cambria Math" panose="02040503050406030204" pitchFamily="18" charset="0"/>
                            <a:ea typeface="Times New Roman" panose="02020603050405020304" pitchFamily="18" charset="0"/>
                            <a:cs typeface="Times New Roman" panose="02020603050405020304" pitchFamily="18" charset="0"/>
                          </a:rPr>
                          <m:t>C</m:t>
                        </m:r>
                      </m:sub>
                    </m:sSub>
                    <m:r>
                      <a:rPr lang="en-GB" sz="2400">
                        <a:latin typeface="Cambria Math" panose="02040503050406030204" pitchFamily="18" charset="0"/>
                        <a:ea typeface="Times New Roman" panose="02020603050405020304" pitchFamily="18" charset="0"/>
                        <a:cs typeface="Times New Roman" panose="02020603050405020304" pitchFamily="18" charset="0"/>
                      </a:rPr>
                      <m:t> </m:t>
                    </m:r>
                  </m:oMath>
                </a14:m>
                <a:r>
                  <a:rPr lang="en-GB" dirty="0"/>
                  <a:t>can be calculated from</a:t>
                </a:r>
                <a:r>
                  <a:rPr lang="en-GB" sz="2400" dirty="0">
                    <a:latin typeface="Arial" panose="020B0604020202020204" pitchFamily="34" charset="0"/>
                    <a:ea typeface="Times New Roman" panose="02020603050405020304" pitchFamily="18" charset="0"/>
                    <a:cs typeface="Arial" panose="020B0604020202020204" pitchFamily="34" charset="0"/>
                  </a:rPr>
                  <a:t>:</a:t>
                </a:r>
                <a:endParaRPr lang="en-GB" sz="2400" i="1"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GB" sz="2400" i="1" dirty="0">
                  <a:latin typeface="Arial" panose="020B0604020202020204" pitchFamily="34" charset="0"/>
                  <a:ea typeface="Times New Roman" panose="02020603050405020304" pitchFamily="18" charset="0"/>
                  <a:cs typeface="Arial" panose="020B0604020202020204" pitchFamily="34" charset="0"/>
                </a:endParaRPr>
              </a:p>
              <a:p>
                <a:pPr>
                  <a:buClr>
                    <a:srgbClr val="3B3AFF"/>
                  </a:buClr>
                </a:pPr>
                <a14:m>
                  <m:oMath xmlns:m="http://schemas.openxmlformats.org/officeDocument/2006/math">
                    <m:sSub>
                      <m:sSubPr>
                        <m:ctrlPr>
                          <a:rPr lang="en-GB" sz="2400" i="1">
                            <a:solidFill>
                              <a:srgbClr val="836967"/>
                            </a:solidFill>
                            <a:latin typeface="Cambria Math" panose="02040503050406030204" pitchFamily="18" charset="0"/>
                          </a:rPr>
                        </m:ctrlPr>
                      </m:sSubPr>
                      <m:e>
                        <m:r>
                          <a:rPr lang="en-GB" sz="2400" i="1">
                            <a:latin typeface="Cambria Math" panose="02040503050406030204" pitchFamily="18" charset="0"/>
                          </a:rPr>
                          <m:t>𝑋</m:t>
                        </m:r>
                      </m:e>
                      <m:sub>
                        <m:r>
                          <a:rPr lang="en-GB" sz="2400" i="1">
                            <a:latin typeface="Cambria Math" panose="02040503050406030204" pitchFamily="18" charset="0"/>
                          </a:rPr>
                          <m:t>𝐶</m:t>
                        </m:r>
                      </m:sub>
                    </m:sSub>
                    <m:r>
                      <a:rPr lang="en-GB" sz="2400">
                        <a:latin typeface="Cambria Math" panose="02040503050406030204" pitchFamily="18" charset="0"/>
                      </a:rPr>
                      <m:t>=</m:t>
                    </m:r>
                    <m:r>
                      <a:rPr lang="en-GB" sz="2400" i="1">
                        <a:latin typeface="Cambria Math" panose="02040503050406030204" pitchFamily="18" charset="0"/>
                      </a:rPr>
                      <m:t> </m:t>
                    </m:r>
                  </m:oMath>
                </a14:m>
                <a:r>
                  <a:rPr lang="en-GB" sz="2400" dirty="0">
                    <a:latin typeface="Arial" panose="020B0604020202020204" pitchFamily="34" charset="0"/>
                    <a:ea typeface="Calibri" panose="020F0502020204030204" pitchFamily="34" charset="0"/>
                    <a:cs typeface="Arial" panose="020B0604020202020204" pitchFamily="34" charset="0"/>
                  </a:rPr>
                  <a:t>Ohms x</a:t>
                </a:r>
              </a:p>
              <a:p>
                <a:pPr>
                  <a:buClr>
                    <a:srgbClr val="3B3AFF"/>
                  </a:buClr>
                </a:pPr>
                <a:r>
                  <a:rPr lang="en-GB" sz="2400" dirty="0">
                    <a:latin typeface="Arial" panose="020B0604020202020204" pitchFamily="34" charset="0"/>
                    <a:ea typeface="Calibri" panose="020F0502020204030204" pitchFamily="34" charset="0"/>
                    <a:cs typeface="Arial" panose="020B0604020202020204" pitchFamily="34" charset="0"/>
                  </a:rPr>
                  <a:t>f = frequency in hertz</a:t>
                </a:r>
              </a:p>
              <a:p>
                <a:pPr>
                  <a:buClr>
                    <a:srgbClr val="3B3AFF"/>
                  </a:buClr>
                </a:pPr>
                <a:r>
                  <a:rPr lang="en-GB" sz="2400" dirty="0">
                    <a:latin typeface="Arial" panose="020B0604020202020204" pitchFamily="34" charset="0"/>
                    <a:ea typeface="Calibri" panose="020F0502020204030204" pitchFamily="34" charset="0"/>
                    <a:cs typeface="Arial" panose="020B0604020202020204" pitchFamily="34" charset="0"/>
                  </a:rPr>
                  <a:t>C = capacitance in farads</a:t>
                </a:r>
              </a:p>
              <a:p>
                <a:endParaRPr lang="en-GB" dirty="0"/>
              </a:p>
            </p:txBody>
          </p:sp>
        </mc:Choice>
        <mc:Fallback xmlns="">
          <p:sp>
            <p:nvSpPr>
              <p:cNvPr id="6" name="Content Placeholder 5">
                <a:extLst>
                  <a:ext uri="{FF2B5EF4-FFF2-40B4-BE49-F238E27FC236}">
                    <a16:creationId xmlns:a16="http://schemas.microsoft.com/office/drawing/2014/main" id="{63DEF0A9-7F3F-3D10-1348-19477BA25909}"/>
                  </a:ext>
                </a:extLst>
              </p:cNvPr>
              <p:cNvSpPr>
                <a:spLocks noGrp="1" noRot="1" noChangeAspect="1" noMove="1" noResize="1" noEditPoints="1" noAdjustHandles="1" noChangeArrowheads="1" noChangeShapeType="1" noTextEdit="1"/>
              </p:cNvSpPr>
              <p:nvPr>
                <p:ph sz="quarter" idx="10"/>
              </p:nvPr>
            </p:nvSpPr>
            <p:spPr>
              <a:xfrm>
                <a:off x="360000" y="1719943"/>
                <a:ext cx="7240196" cy="4517571"/>
              </a:xfrm>
              <a:blipFill>
                <a:blip r:embed="rId4"/>
                <a:stretch>
                  <a:fillRect l="-2525" t="-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5E2C3C7-7E1B-4309-BD6A-2FD3941FDA18}"/>
                  </a:ext>
                </a:extLst>
              </p:cNvPr>
              <p:cNvSpPr txBox="1"/>
              <p:nvPr/>
            </p:nvSpPr>
            <p:spPr>
              <a:xfrm>
                <a:off x="3079573" y="5366083"/>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=12.73Ω</m:t>
                      </m:r>
                    </m:oMath>
                  </m:oMathPara>
                </a14:m>
                <a:endParaRPr lang="en-GB" sz="2394" dirty="0">
                  <a:solidFill>
                    <a:srgbClr val="17002F"/>
                  </a:solidFill>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25E2C3C7-7E1B-4309-BD6A-2FD3941FDA18}"/>
                  </a:ext>
                </a:extLst>
              </p:cNvPr>
              <p:cNvSpPr txBox="1">
                <a:spLocks noRot="1" noChangeAspect="1" noMove="1" noResize="1" noEditPoints="1" noAdjustHandles="1" noChangeArrowheads="1" noChangeShapeType="1" noTextEdit="1"/>
              </p:cNvSpPr>
              <p:nvPr/>
            </p:nvSpPr>
            <p:spPr>
              <a:xfrm>
                <a:off x="3079573" y="5366083"/>
                <a:ext cx="6080478" cy="460767"/>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DA07E41-E513-486E-AC13-F03DD5EF5612}"/>
                  </a:ext>
                </a:extLst>
              </p:cNvPr>
              <p:cNvSpPr txBox="1"/>
              <p:nvPr/>
            </p:nvSpPr>
            <p:spPr>
              <a:xfrm>
                <a:off x="3839433" y="4291304"/>
                <a:ext cx="6080478" cy="784638"/>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m:rPr>
                              <m:nor/>
                            </m:rPr>
                            <a:rPr lang="en-GB" sz="2394">
                              <a:solidFill>
                                <a:srgbClr val="17002F"/>
                              </a:solidFill>
                              <a:latin typeface="Cambria Math" panose="02040503050406030204" pitchFamily="18" charset="0"/>
                              <a:ea typeface="+mn-ea"/>
                              <a:cs typeface="+mn-cs"/>
                            </a:rPr>
                            <m:t> </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×50×</m:t>
                          </m:r>
                          <m:r>
                            <a:rPr lang="en-GB" sz="2394">
                              <a:solidFill>
                                <a:srgbClr val="17002F"/>
                              </a:solidFill>
                              <a:latin typeface="Cambria Math" panose="02040503050406030204" pitchFamily="18" charset="0"/>
                              <a:ea typeface="+mn-ea"/>
                              <a:cs typeface="+mn-cs"/>
                            </a:rPr>
                            <m:t>250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GB" sz="2394" i="1">
                                  <a:solidFill>
                                    <a:srgbClr val="17002F"/>
                                  </a:solidFill>
                                  <a:latin typeface="Cambria Math" panose="02040503050406030204" pitchFamily="18" charset="0"/>
                                  <a:ea typeface="+mn-ea"/>
                                  <a:cs typeface="+mn-cs"/>
                                </a:rPr>
                              </m:ctrlPr>
                            </m:sSupPr>
                            <m:e>
                              <m:r>
                                <a:rPr lang="en-GB" sz="2394">
                                  <a:solidFill>
                                    <a:srgbClr val="17002F"/>
                                  </a:solidFill>
                                  <a:latin typeface="Cambria Math" panose="02040503050406030204" pitchFamily="18" charset="0"/>
                                  <a:ea typeface="+mn-ea"/>
                                  <a:cs typeface="+mn-cs"/>
                                </a:rPr>
                                <m:t>10ˉ</m:t>
                              </m:r>
                            </m:e>
                            <m:sup>
                              <m:r>
                                <a:rPr lang="en-GB" sz="2394" i="1">
                                  <a:solidFill>
                                    <a:srgbClr val="17002F"/>
                                  </a:solidFill>
                                  <a:latin typeface="Cambria Math" panose="02040503050406030204" pitchFamily="18" charset="0"/>
                                  <a:ea typeface="+mn-ea"/>
                                  <a:cs typeface="+mn-cs"/>
                                </a:rPr>
                                <m:t>6</m:t>
                              </m:r>
                            </m:sup>
                          </m:sSup>
                        </m:den>
                      </m:f>
                    </m:oMath>
                  </m:oMathPara>
                </a14:m>
                <a:endParaRPr lang="en-GB" sz="2394" dirty="0">
                  <a:solidFill>
                    <a:srgbClr val="17002F"/>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3DA07E41-E513-486E-AC13-F03DD5EF5612}"/>
                  </a:ext>
                </a:extLst>
              </p:cNvPr>
              <p:cNvSpPr txBox="1">
                <a:spLocks noRot="1" noChangeAspect="1" noMove="1" noResize="1" noEditPoints="1" noAdjustHandles="1" noChangeArrowheads="1" noChangeShapeType="1" noTextEdit="1"/>
              </p:cNvSpPr>
              <p:nvPr/>
            </p:nvSpPr>
            <p:spPr>
              <a:xfrm>
                <a:off x="3839433" y="4291304"/>
                <a:ext cx="6080478" cy="78463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A6C38DA-E65F-4025-92FD-5E6D69A54663}"/>
                  </a:ext>
                </a:extLst>
              </p:cNvPr>
              <p:cNvSpPr txBox="1"/>
              <p:nvPr/>
            </p:nvSpPr>
            <p:spPr>
              <a:xfrm>
                <a:off x="3980098" y="3540396"/>
                <a:ext cx="4138419" cy="84927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a:solidFill>
                                <a:srgbClr val="17002F"/>
                              </a:solidFill>
                              <a:latin typeface="Cambria Math" panose="02040503050406030204" pitchFamily="18" charset="0"/>
                              <a:ea typeface="+mn-ea"/>
                              <a:cs typeface="+mn-cs"/>
                            </a:rPr>
                            <m:t>𝑓</m:t>
                          </m:r>
                          <m:r>
                            <m:rPr>
                              <m:sty m:val="p"/>
                            </m:rPr>
                            <a:rPr lang="en-GB" sz="2394">
                              <a:solidFill>
                                <a:srgbClr val="17002F"/>
                              </a:solidFill>
                              <a:latin typeface="Cambria Math" panose="02040503050406030204" pitchFamily="18" charset="0"/>
                              <a:ea typeface="+mn-ea"/>
                              <a:cs typeface="+mn-cs"/>
                            </a:rPr>
                            <m:t>C</m:t>
                          </m:r>
                          <m:r>
                            <a:rPr lang="en-GB" sz="2394">
                              <a:solidFill>
                                <a:srgbClr val="17002F"/>
                              </a:solidFill>
                              <a:latin typeface="Cambria Math" panose="02040503050406030204" pitchFamily="18" charset="0"/>
                              <a:ea typeface="+mn-ea"/>
                              <a:cs typeface="+mn-cs"/>
                            </a:rPr>
                            <m:t> </m:t>
                          </m:r>
                        </m:den>
                      </m:f>
                    </m:oMath>
                  </m:oMathPara>
                </a14:m>
                <a:endParaRPr lang="en-GB" sz="2394" dirty="0">
                  <a:solidFill>
                    <a:srgbClr val="17002F"/>
                  </a:solidFill>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FA6C38DA-E65F-4025-92FD-5E6D69A54663}"/>
                  </a:ext>
                </a:extLst>
              </p:cNvPr>
              <p:cNvSpPr txBox="1">
                <a:spLocks noRot="1" noChangeAspect="1" noMove="1" noResize="1" noEditPoints="1" noAdjustHandles="1" noChangeArrowheads="1" noChangeShapeType="1" noTextEdit="1"/>
              </p:cNvSpPr>
              <p:nvPr/>
            </p:nvSpPr>
            <p:spPr>
              <a:xfrm>
                <a:off x="3980098" y="3540396"/>
                <a:ext cx="4138419" cy="84927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2593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Impedance</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907624-CC2C-4800-8657-5710FFDB4CDF}"/>
                  </a:ext>
                </a:extLst>
              </p:cNvPr>
              <p:cNvSpPr txBox="1"/>
              <p:nvPr/>
            </p:nvSpPr>
            <p:spPr>
              <a:xfrm>
                <a:off x="903627" y="4344822"/>
                <a:ext cx="2594009"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r>
                                <a:rPr lang="en-GB" sz="2394">
                                  <a:solidFill>
                                    <a:srgbClr val="17002F"/>
                                  </a:solidFill>
                                  <a:latin typeface="Cambria Math" panose="02040503050406030204" pitchFamily="18" charset="0"/>
                                  <a:ea typeface="+mn-ea"/>
                                  <a:cs typeface="+mn-cs"/>
                                </a:rPr>
                                <m:t>²</m:t>
                              </m:r>
                            </m:sub>
                          </m:sSub>
                        </m:e>
                      </m:rad>
                    </m:oMath>
                  </m:oMathPara>
                </a14:m>
                <a:endParaRPr lang="en-GB" sz="2394">
                  <a:solidFill>
                    <a:srgbClr val="17002F"/>
                  </a:solidFill>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E6907624-CC2C-4800-8657-5710FFDB4CDF}"/>
                  </a:ext>
                </a:extLst>
              </p:cNvPr>
              <p:cNvSpPr txBox="1">
                <a:spLocks noRot="1" noChangeAspect="1" noMove="1" noResize="1" noEditPoints="1" noAdjustHandles="1" noChangeArrowheads="1" noChangeShapeType="1" noTextEdit="1"/>
              </p:cNvSpPr>
              <p:nvPr/>
            </p:nvSpPr>
            <p:spPr>
              <a:xfrm>
                <a:off x="903627" y="4344822"/>
                <a:ext cx="2594009" cy="53848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2E1356-273E-445A-9175-55F16C5B502C}"/>
                  </a:ext>
                </a:extLst>
              </p:cNvPr>
              <p:cNvSpPr txBox="1"/>
              <p:nvPr/>
            </p:nvSpPr>
            <p:spPr>
              <a:xfrm>
                <a:off x="1151261" y="4314993"/>
                <a:ext cx="6972933"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m:rPr>
                                  <m:sty m:val="p"/>
                                </m:rPr>
                                <a:rPr lang="en-GB" sz="2394">
                                  <a:solidFill>
                                    <a:srgbClr val="17002F"/>
                                  </a:solidFill>
                                  <a:latin typeface="Cambria Math" panose="02040503050406030204" pitchFamily="18" charset="0"/>
                                  <a:ea typeface="+mn-ea"/>
                                  <a:cs typeface="+mn-cs"/>
                                </a:rPr>
                                <m:t>C</m:t>
                              </m:r>
                              <m:r>
                                <a:rPr lang="en-GB" sz="2394">
                                  <a:solidFill>
                                    <a:srgbClr val="17002F"/>
                                  </a:solidFill>
                                  <a:latin typeface="Cambria Math" panose="02040503050406030204" pitchFamily="18" charset="0"/>
                                  <a:ea typeface="+mn-ea"/>
                                  <a:cs typeface="+mn-cs"/>
                                </a:rPr>
                                <m:t>²</m:t>
                              </m:r>
                            </m:sub>
                          </m:sSub>
                        </m:e>
                      </m:rad>
                    </m:oMath>
                  </m:oMathPara>
                </a14:m>
                <a:endParaRPr lang="en-GB" sz="2394">
                  <a:solidFill>
                    <a:srgbClr val="17002F"/>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202E1356-273E-445A-9175-55F16C5B502C}"/>
                  </a:ext>
                </a:extLst>
              </p:cNvPr>
              <p:cNvSpPr txBox="1">
                <a:spLocks noRot="1" noChangeAspect="1" noMove="1" noResize="1" noEditPoints="1" noAdjustHandles="1" noChangeArrowheads="1" noChangeShapeType="1" noTextEdit="1"/>
              </p:cNvSpPr>
              <p:nvPr/>
            </p:nvSpPr>
            <p:spPr>
              <a:xfrm>
                <a:off x="1151261" y="4314993"/>
                <a:ext cx="6972933" cy="5384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CA6591B-2FAA-4B33-B1AF-B05E4DFF04E9}"/>
                  </a:ext>
                </a:extLst>
              </p:cNvPr>
              <p:cNvSpPr txBox="1"/>
              <p:nvPr/>
            </p:nvSpPr>
            <p:spPr>
              <a:xfrm>
                <a:off x="5991125" y="4333908"/>
                <a:ext cx="3101534"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𝑅</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𝐿</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𝐶</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e>
                    </m:rad>
                  </m:oMath>
                </a14:m>
                <a:r>
                  <a:rPr lang="en-GB" sz="2394">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1CA6591B-2FAA-4B33-B1AF-B05E4DFF04E9}"/>
                  </a:ext>
                </a:extLst>
              </p:cNvPr>
              <p:cNvSpPr txBox="1">
                <a:spLocks noRot="1" noChangeAspect="1" noMove="1" noResize="1" noEditPoints="1" noAdjustHandles="1" noChangeArrowheads="1" noChangeShapeType="1" noTextEdit="1"/>
              </p:cNvSpPr>
              <p:nvPr/>
            </p:nvSpPr>
            <p:spPr>
              <a:xfrm>
                <a:off x="5991125" y="4333908"/>
                <a:ext cx="3101534" cy="537968"/>
              </a:xfrm>
              <a:prstGeom prst="rect">
                <a:avLst/>
              </a:prstGeom>
              <a:blipFill>
                <a:blip r:embed="rId5"/>
                <a:stretch>
                  <a:fillRect b="-23864"/>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F290701-327F-3B66-EA95-99D16A8EDE04}"/>
              </a:ext>
            </a:extLst>
          </p:cNvPr>
          <p:cNvSpPr txBox="1"/>
          <p:nvPr/>
        </p:nvSpPr>
        <p:spPr>
          <a:xfrm>
            <a:off x="431800" y="2006600"/>
            <a:ext cx="9537700"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Impedance is the effective opposition to an alternating current rising from the combined effects of both resistance and reactance.</a:t>
            </a:r>
          </a:p>
          <a:p>
            <a:pPr marL="342900" indent="-342900">
              <a:buFont typeface="Arial" panose="020B0604020202020204" pitchFamily="34" charset="0"/>
              <a:buChar char="•"/>
            </a:pPr>
            <a:r>
              <a:rPr lang="en-GB" sz="2400" dirty="0"/>
              <a:t>Impedance is represented by the letter Z and measured in ohms.</a:t>
            </a:r>
          </a:p>
          <a:p>
            <a:endParaRPr lang="en-GB" sz="2400" dirty="0"/>
          </a:p>
          <a:p>
            <a:r>
              <a:rPr lang="en-GB" sz="2400" dirty="0"/>
              <a:t>There are three other primary equations:  </a:t>
            </a:r>
          </a:p>
        </p:txBody>
      </p:sp>
    </p:spTree>
    <p:extLst>
      <p:ext uri="{BB962C8B-B14F-4D97-AF65-F5344CB8AC3E}">
        <p14:creationId xmlns:p14="http://schemas.microsoft.com/office/powerpoint/2010/main" val="849636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Impedance</a:t>
            </a:r>
            <a:endParaRPr lang="en-GB"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72189F-2569-4355-AB9D-82544940E696}"/>
                  </a:ext>
                </a:extLst>
              </p:cNvPr>
              <p:cNvSpPr txBox="1"/>
              <p:nvPr/>
            </p:nvSpPr>
            <p:spPr>
              <a:xfrm>
                <a:off x="-117571" y="2705523"/>
                <a:ext cx="2819251"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a:solidFill>
                            <a:srgbClr val="17002F"/>
                          </a:solidFill>
                          <a:latin typeface="Cambria Math" panose="02040503050406030204" pitchFamily="18" charset="0"/>
                          <a:ea typeface="+mn-ea"/>
                          <a:cs typeface="+mn-cs"/>
                        </a:rPr>
                        <m:t>𝑓𝐿</m:t>
                      </m:r>
                    </m:oMath>
                  </m:oMathPara>
                </a14:m>
                <a:endParaRPr lang="en-GB" sz="2394" dirty="0">
                  <a:solidFill>
                    <a:srgbClr val="17002F"/>
                  </a:solidFill>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8C72189F-2569-4355-AB9D-82544940E696}"/>
                  </a:ext>
                </a:extLst>
              </p:cNvPr>
              <p:cNvSpPr txBox="1">
                <a:spLocks noRot="1" noChangeAspect="1" noMove="1" noResize="1" noEditPoints="1" noAdjustHandles="1" noChangeArrowheads="1" noChangeShapeType="1" noTextEdit="1"/>
              </p:cNvSpPr>
              <p:nvPr/>
            </p:nvSpPr>
            <p:spPr>
              <a:xfrm>
                <a:off x="-117571" y="2705523"/>
                <a:ext cx="2819251" cy="460767"/>
              </a:xfrm>
              <a:prstGeom prst="rect">
                <a:avLst/>
              </a:prstGeom>
              <a:blipFill>
                <a:blip r:embed="rId3"/>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97CA1C6-D171-4D7F-98D5-D1F28F9A89B0}"/>
                  </a:ext>
                </a:extLst>
              </p:cNvPr>
              <p:cNvSpPr txBox="1"/>
              <p:nvPr/>
            </p:nvSpPr>
            <p:spPr>
              <a:xfrm>
                <a:off x="-932742" y="3472729"/>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50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100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10</m:t>
                      </m:r>
                      <m:sSup>
                        <m:sSupPr>
                          <m:ctrlPr>
                            <a:rPr lang="en-GB" sz="2394" i="1">
                              <a:solidFill>
                                <a:srgbClr val="836967"/>
                              </a:solidFill>
                              <a:latin typeface="Cambria Math" panose="02040503050406030204" pitchFamily="18" charset="0"/>
                              <a:ea typeface="+mn-ea"/>
                              <a:cs typeface="+mn-cs"/>
                            </a:rPr>
                          </m:ctrlPr>
                        </m:sSupPr>
                        <m:e>
                          <m:r>
                            <a:rPr lang="en-GB" sz="2394">
                              <a:solidFill>
                                <a:srgbClr val="17002F"/>
                              </a:solidFill>
                              <a:latin typeface="Cambria Math" panose="02040503050406030204" pitchFamily="18" charset="0"/>
                              <a:ea typeface="+mn-ea"/>
                              <a:cs typeface="+mn-cs"/>
                            </a:rPr>
                            <m:t>¯</m:t>
                          </m:r>
                        </m:e>
                        <m:sup>
                          <m:r>
                            <a:rPr lang="en-GB" sz="2394">
                              <a:solidFill>
                                <a:srgbClr val="17002F"/>
                              </a:solidFill>
                              <a:latin typeface="Cambria Math" panose="02040503050406030204" pitchFamily="18" charset="0"/>
                              <a:ea typeface="+mn-ea"/>
                              <a:cs typeface="+mn-cs"/>
                            </a:rPr>
                            <m:t>3</m:t>
                          </m:r>
                        </m:sup>
                      </m:sSup>
                    </m:oMath>
                  </m:oMathPara>
                </a14:m>
                <a:endParaRPr lang="en-GB" sz="2394" dirty="0">
                  <a:solidFill>
                    <a:srgbClr val="17002F"/>
                  </a:solidFill>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297CA1C6-D171-4D7F-98D5-D1F28F9A89B0}"/>
                  </a:ext>
                </a:extLst>
              </p:cNvPr>
              <p:cNvSpPr txBox="1">
                <a:spLocks noRot="1" noChangeAspect="1" noMove="1" noResize="1" noEditPoints="1" noAdjustHandles="1" noChangeArrowheads="1" noChangeShapeType="1" noTextEdit="1"/>
              </p:cNvSpPr>
              <p:nvPr/>
            </p:nvSpPr>
            <p:spPr>
              <a:xfrm>
                <a:off x="-932742" y="3472729"/>
                <a:ext cx="6080478" cy="460767"/>
              </a:xfrm>
              <a:prstGeom prst="rect">
                <a:avLst/>
              </a:prstGeom>
              <a:blipFill>
                <a:blip r:embed="rId4"/>
                <a:stretch>
                  <a:fillRect b="-1333"/>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66686762-D889-41D3-9EDA-0254AB39A9E6}"/>
              </a:ext>
            </a:extLst>
          </p:cNvPr>
          <p:cNvPicPr>
            <a:picLocks noChangeAspect="1"/>
          </p:cNvPicPr>
          <p:nvPr/>
        </p:nvPicPr>
        <p:blipFill>
          <a:blip r:embed="rId5"/>
          <a:stretch>
            <a:fillRect/>
          </a:stretch>
        </p:blipFill>
        <p:spPr>
          <a:xfrm>
            <a:off x="7091889" y="2321370"/>
            <a:ext cx="4901636" cy="3381243"/>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29C9179-8A77-4F2F-AF3E-F8B6423FAACA}"/>
                  </a:ext>
                </a:extLst>
              </p:cNvPr>
              <p:cNvSpPr txBox="1"/>
              <p:nvPr/>
            </p:nvSpPr>
            <p:spPr>
              <a:xfrm>
                <a:off x="1691852" y="2627809"/>
                <a:ext cx="6972933"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r>
                                <a:rPr lang="en-GB" sz="2394">
                                  <a:solidFill>
                                    <a:srgbClr val="17002F"/>
                                  </a:solidFill>
                                  <a:latin typeface="Cambria Math" panose="02040503050406030204" pitchFamily="18" charset="0"/>
                                  <a:ea typeface="+mn-ea"/>
                                  <a:cs typeface="+mn-cs"/>
                                </a:rPr>
                                <m:t>²</m:t>
                              </m:r>
                            </m:sub>
                          </m:sSub>
                        </m:e>
                      </m:rad>
                    </m:oMath>
                  </m:oMathPara>
                </a14:m>
                <a:endParaRPr lang="en-GB" sz="2394">
                  <a:solidFill>
                    <a:srgbClr val="17002F"/>
                  </a:solidFill>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629C9179-8A77-4F2F-AF3E-F8B6423FAACA}"/>
                  </a:ext>
                </a:extLst>
              </p:cNvPr>
              <p:cNvSpPr txBox="1">
                <a:spLocks noRot="1" noChangeAspect="1" noMove="1" noResize="1" noEditPoints="1" noAdjustHandles="1" noChangeArrowheads="1" noChangeShapeType="1" noTextEdit="1"/>
              </p:cNvSpPr>
              <p:nvPr/>
            </p:nvSpPr>
            <p:spPr>
              <a:xfrm>
                <a:off x="1691852" y="2627809"/>
                <a:ext cx="6972933" cy="53848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A60CF05-F96E-43E6-821E-4583C009C811}"/>
                  </a:ext>
                </a:extLst>
              </p:cNvPr>
              <p:cNvSpPr txBox="1"/>
              <p:nvPr/>
            </p:nvSpPr>
            <p:spPr>
              <a:xfrm>
                <a:off x="3849306" y="3420269"/>
                <a:ext cx="3173722" cy="557460"/>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50</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r>
                            <a:rPr lang="en-GB" sz="2394" i="1">
                              <a:solidFill>
                                <a:srgbClr val="17002F"/>
                              </a:solidFill>
                              <a:latin typeface="Cambria Math" panose="02040503050406030204" pitchFamily="18" charset="0"/>
                              <a:ea typeface="+mn-ea"/>
                              <a:cs typeface="+mn-cs"/>
                            </a:rPr>
                            <m:t>31.41²</m:t>
                          </m:r>
                        </m:e>
                      </m:rad>
                    </m:oMath>
                  </m:oMathPara>
                </a14:m>
                <a:endParaRPr lang="en-GB" sz="2394" dirty="0">
                  <a:solidFill>
                    <a:srgbClr val="17002F"/>
                  </a:solidFill>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0A60CF05-F96E-43E6-821E-4583C009C811}"/>
                  </a:ext>
                </a:extLst>
              </p:cNvPr>
              <p:cNvSpPr txBox="1">
                <a:spLocks noRot="1" noChangeAspect="1" noMove="1" noResize="1" noEditPoints="1" noAdjustHandles="1" noChangeArrowheads="1" noChangeShapeType="1" noTextEdit="1"/>
              </p:cNvSpPr>
              <p:nvPr/>
            </p:nvSpPr>
            <p:spPr>
              <a:xfrm>
                <a:off x="3849306" y="3420269"/>
                <a:ext cx="3173722" cy="55746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955018B-0349-48EE-809B-4BC917F1CCD3}"/>
                  </a:ext>
                </a:extLst>
              </p:cNvPr>
              <p:cNvSpPr txBox="1"/>
              <p:nvPr/>
            </p:nvSpPr>
            <p:spPr>
              <a:xfrm>
                <a:off x="4129370" y="4284168"/>
                <a:ext cx="1534830" cy="460767"/>
              </a:xfrm>
              <a:prstGeom prst="rect">
                <a:avLst/>
              </a:prstGeom>
              <a:noFill/>
            </p:spPr>
            <p:txBody>
              <a:bodyPr wrap="square">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oMath>
                </a14:m>
                <a:r>
                  <a:rPr lang="en-GB" sz="2394" dirty="0">
                    <a:solidFill>
                      <a:srgbClr val="17002F"/>
                    </a:solidFill>
                    <a:latin typeface="Calibri" panose="020F0502020204030204"/>
                    <a:ea typeface="+mn-ea"/>
                    <a:cs typeface="+mn-cs"/>
                  </a:rPr>
                  <a:t> 59 </a:t>
                </a:r>
                <a:r>
                  <a:rPr lang="el-GR" sz="2394" dirty="0">
                    <a:solidFill>
                      <a:srgbClr val="17002F"/>
                    </a:solidFill>
                    <a:latin typeface="Calibri" panose="020F0502020204030204"/>
                    <a:ea typeface="+mn-ea"/>
                    <a:cs typeface="+mn-cs"/>
                  </a:rPr>
                  <a:t>Ω</a:t>
                </a:r>
                <a:r>
                  <a:rPr lang="en-GB" sz="2394" dirty="0">
                    <a:solidFill>
                      <a:srgbClr val="17002F"/>
                    </a:solidFill>
                    <a:latin typeface="Calibri" panose="020F0502020204030204"/>
                    <a:ea typeface="+mn-ea"/>
                    <a:cs typeface="+mn-cs"/>
                  </a:rPr>
                  <a:t> </a:t>
                </a:r>
              </a:p>
            </p:txBody>
          </p:sp>
        </mc:Choice>
        <mc:Fallback xmlns="">
          <p:sp>
            <p:nvSpPr>
              <p:cNvPr id="17" name="TextBox 16">
                <a:extLst>
                  <a:ext uri="{FF2B5EF4-FFF2-40B4-BE49-F238E27FC236}">
                    <a16:creationId xmlns:a16="http://schemas.microsoft.com/office/drawing/2014/main" id="{A955018B-0349-48EE-809B-4BC917F1CCD3}"/>
                  </a:ext>
                </a:extLst>
              </p:cNvPr>
              <p:cNvSpPr txBox="1">
                <a:spLocks noRot="1" noChangeAspect="1" noMove="1" noResize="1" noEditPoints="1" noAdjustHandles="1" noChangeArrowheads="1" noChangeShapeType="1" noTextEdit="1"/>
              </p:cNvSpPr>
              <p:nvPr/>
            </p:nvSpPr>
            <p:spPr>
              <a:xfrm>
                <a:off x="4129370" y="4284168"/>
                <a:ext cx="1534830" cy="460767"/>
              </a:xfrm>
              <a:prstGeom prst="rect">
                <a:avLst/>
              </a:prstGeom>
              <a:blipFill>
                <a:blip r:embed="rId8"/>
                <a:stretch>
                  <a:fillRect l="-794"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F76A4BE-5403-4073-8602-DA5B6252BDE5}"/>
                  </a:ext>
                </a:extLst>
              </p:cNvPr>
              <p:cNvSpPr txBox="1"/>
              <p:nvPr/>
            </p:nvSpPr>
            <p:spPr>
              <a:xfrm>
                <a:off x="-1553985" y="4220857"/>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=31.41 Ω</m:t>
                      </m:r>
                    </m:oMath>
                  </m:oMathPara>
                </a14:m>
                <a:endParaRPr lang="en-GB" sz="2394" dirty="0">
                  <a:solidFill>
                    <a:srgbClr val="17002F"/>
                  </a:solidFill>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2F76A4BE-5403-4073-8602-DA5B6252BDE5}"/>
                  </a:ext>
                </a:extLst>
              </p:cNvPr>
              <p:cNvSpPr txBox="1">
                <a:spLocks noRot="1" noChangeAspect="1" noMove="1" noResize="1" noEditPoints="1" noAdjustHandles="1" noChangeArrowheads="1" noChangeShapeType="1" noTextEdit="1"/>
              </p:cNvSpPr>
              <p:nvPr/>
            </p:nvSpPr>
            <p:spPr>
              <a:xfrm>
                <a:off x="-1553985" y="4220857"/>
                <a:ext cx="6080478" cy="460767"/>
              </a:xfrm>
              <a:prstGeom prst="rect">
                <a:avLst/>
              </a:prstGeom>
              <a:blipFill>
                <a:blip r:embed="rId9"/>
                <a:stretch>
                  <a:fillRect b="-1316"/>
                </a:stretch>
              </a:blipFill>
            </p:spPr>
            <p:txBody>
              <a:bodyPr/>
              <a:lstStyle/>
              <a:p>
                <a:r>
                  <a:rPr lang="en-US">
                    <a:noFill/>
                  </a:rPr>
                  <a:t> </a:t>
                </a:r>
              </a:p>
            </p:txBody>
          </p:sp>
        </mc:Fallback>
      </mc:AlternateContent>
    </p:spTree>
    <p:extLst>
      <p:ext uri="{BB962C8B-B14F-4D97-AF65-F5344CB8AC3E}">
        <p14:creationId xmlns:p14="http://schemas.microsoft.com/office/powerpoint/2010/main" val="135538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311EEC-0EBF-4D75-8C4F-4901F0B1B172}"/>
              </a:ext>
            </a:extLst>
          </p:cNvPr>
          <p:cNvPicPr>
            <a:picLocks noChangeAspect="1"/>
          </p:cNvPicPr>
          <p:nvPr/>
        </p:nvPicPr>
        <p:blipFill>
          <a:blip r:embed="rId3"/>
          <a:stretch>
            <a:fillRect/>
          </a:stretch>
        </p:blipFill>
        <p:spPr>
          <a:xfrm>
            <a:off x="6904912" y="1441361"/>
            <a:ext cx="5526067" cy="3478481"/>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Impedance</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ECBBD-9B4C-446E-9565-EACE3EEB269A}"/>
                  </a:ext>
                </a:extLst>
              </p:cNvPr>
              <p:cNvSpPr txBox="1"/>
              <p:nvPr/>
            </p:nvSpPr>
            <p:spPr>
              <a:xfrm>
                <a:off x="1843096" y="2738305"/>
                <a:ext cx="6972933"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m:rPr>
                                  <m:sty m:val="p"/>
                                </m:rPr>
                                <a:rPr lang="en-GB" sz="2394">
                                  <a:solidFill>
                                    <a:srgbClr val="17002F"/>
                                  </a:solidFill>
                                  <a:latin typeface="Cambria Math" panose="02040503050406030204" pitchFamily="18" charset="0"/>
                                  <a:ea typeface="+mn-ea"/>
                                  <a:cs typeface="+mn-cs"/>
                                </a:rPr>
                                <m:t>C</m:t>
                              </m:r>
                              <m:r>
                                <a:rPr lang="en-GB" sz="2394">
                                  <a:solidFill>
                                    <a:srgbClr val="17002F"/>
                                  </a:solidFill>
                                  <a:latin typeface="Cambria Math" panose="02040503050406030204" pitchFamily="18" charset="0"/>
                                  <a:ea typeface="+mn-ea"/>
                                  <a:cs typeface="+mn-cs"/>
                                </a:rPr>
                                <m:t>²</m:t>
                              </m:r>
                            </m:sub>
                          </m:sSub>
                        </m:e>
                      </m:rad>
                    </m:oMath>
                  </m:oMathPara>
                </a14:m>
                <a:endParaRPr lang="en-GB" sz="2394" dirty="0">
                  <a:solidFill>
                    <a:srgbClr val="17002F"/>
                  </a:solidFill>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385ECBBD-9B4C-446E-9565-EACE3EEB269A}"/>
                  </a:ext>
                </a:extLst>
              </p:cNvPr>
              <p:cNvSpPr txBox="1">
                <a:spLocks noRot="1" noChangeAspect="1" noMove="1" noResize="1" noEditPoints="1" noAdjustHandles="1" noChangeArrowheads="1" noChangeShapeType="1" noTextEdit="1"/>
              </p:cNvSpPr>
              <p:nvPr/>
            </p:nvSpPr>
            <p:spPr>
              <a:xfrm>
                <a:off x="1843096" y="2738305"/>
                <a:ext cx="6972933" cy="5384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F0D54D0-5A48-43C4-A982-DE8D46A3F3E7}"/>
                  </a:ext>
                </a:extLst>
              </p:cNvPr>
              <p:cNvSpPr txBox="1"/>
              <p:nvPr/>
            </p:nvSpPr>
            <p:spPr>
              <a:xfrm>
                <a:off x="2090729" y="3612715"/>
                <a:ext cx="6972933" cy="557460"/>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50</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r>
                            <a:rPr lang="en-GB" sz="2394" i="1">
                              <a:solidFill>
                                <a:srgbClr val="17002F"/>
                              </a:solidFill>
                              <a:latin typeface="Cambria Math" panose="02040503050406030204" pitchFamily="18" charset="0"/>
                              <a:ea typeface="+mn-ea"/>
                              <a:cs typeface="+mn-cs"/>
                            </a:rPr>
                            <m:t>12.73²</m:t>
                          </m:r>
                        </m:e>
                      </m:rad>
                    </m:oMath>
                  </m:oMathPara>
                </a14:m>
                <a:endParaRPr lang="en-GB" sz="2394" dirty="0">
                  <a:solidFill>
                    <a:srgbClr val="17002F"/>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BF0D54D0-5A48-43C4-A982-DE8D46A3F3E7}"/>
                  </a:ext>
                </a:extLst>
              </p:cNvPr>
              <p:cNvSpPr txBox="1">
                <a:spLocks noRot="1" noChangeAspect="1" noMove="1" noResize="1" noEditPoints="1" noAdjustHandles="1" noChangeArrowheads="1" noChangeShapeType="1" noTextEdit="1"/>
              </p:cNvSpPr>
              <p:nvPr/>
            </p:nvSpPr>
            <p:spPr>
              <a:xfrm>
                <a:off x="2090729" y="3612715"/>
                <a:ext cx="6972933" cy="5574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9400D1-C568-4B77-9BB7-A43C24FFA813}"/>
                  </a:ext>
                </a:extLst>
              </p:cNvPr>
              <p:cNvSpPr txBox="1"/>
              <p:nvPr/>
            </p:nvSpPr>
            <p:spPr>
              <a:xfrm>
                <a:off x="4209295" y="4613969"/>
                <a:ext cx="1931342" cy="460767"/>
              </a:xfrm>
              <a:prstGeom prst="rect">
                <a:avLst/>
              </a:prstGeom>
              <a:noFill/>
            </p:spPr>
            <p:txBody>
              <a:bodyPr wrap="square">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oMath>
                </a14:m>
                <a:r>
                  <a:rPr lang="en-GB" sz="2394" dirty="0">
                    <a:solidFill>
                      <a:srgbClr val="17002F"/>
                    </a:solidFill>
                    <a:latin typeface="Calibri" panose="020F0502020204030204"/>
                    <a:ea typeface="+mn-ea"/>
                    <a:cs typeface="+mn-cs"/>
                  </a:rPr>
                  <a:t> 51.59 </a:t>
                </a:r>
                <a:r>
                  <a:rPr lang="el-GR" sz="2394" dirty="0">
                    <a:solidFill>
                      <a:srgbClr val="17002F"/>
                    </a:solidFill>
                    <a:latin typeface="Calibri" panose="020F0502020204030204"/>
                    <a:ea typeface="+mn-ea"/>
                    <a:cs typeface="+mn-cs"/>
                  </a:rPr>
                  <a:t>Ω</a:t>
                </a:r>
                <a:r>
                  <a:rPr lang="en-GB" sz="2394" dirty="0">
                    <a:solidFill>
                      <a:srgbClr val="17002F"/>
                    </a:solidFill>
                    <a:latin typeface="Calibri" panose="020F0502020204030204"/>
                    <a:ea typeface="+mn-ea"/>
                    <a:cs typeface="+mn-cs"/>
                  </a:rPr>
                  <a:t> </a:t>
                </a:r>
              </a:p>
            </p:txBody>
          </p:sp>
        </mc:Choice>
        <mc:Fallback xmlns="">
          <p:sp>
            <p:nvSpPr>
              <p:cNvPr id="12" name="TextBox 11">
                <a:extLst>
                  <a:ext uri="{FF2B5EF4-FFF2-40B4-BE49-F238E27FC236}">
                    <a16:creationId xmlns:a16="http://schemas.microsoft.com/office/drawing/2014/main" id="{0A9400D1-C568-4B77-9BB7-A43C24FFA813}"/>
                  </a:ext>
                </a:extLst>
              </p:cNvPr>
              <p:cNvSpPr txBox="1">
                <a:spLocks noRot="1" noChangeAspect="1" noMove="1" noResize="1" noEditPoints="1" noAdjustHandles="1" noChangeArrowheads="1" noChangeShapeType="1" noTextEdit="1"/>
              </p:cNvSpPr>
              <p:nvPr/>
            </p:nvSpPr>
            <p:spPr>
              <a:xfrm>
                <a:off x="4209295" y="4613969"/>
                <a:ext cx="1931342" cy="460767"/>
              </a:xfrm>
              <a:prstGeom prst="rect">
                <a:avLst/>
              </a:prstGeom>
              <a:blipFill>
                <a:blip r:embed="rId6"/>
                <a:stretch>
                  <a:fillRect l="-949"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41C7A1-DEE3-4DD5-9383-0484822DF80D}"/>
                  </a:ext>
                </a:extLst>
              </p:cNvPr>
              <p:cNvSpPr txBox="1"/>
              <p:nvPr/>
            </p:nvSpPr>
            <p:spPr>
              <a:xfrm>
                <a:off x="219635" y="3469232"/>
                <a:ext cx="3534577" cy="114473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×50×</m:t>
                          </m:r>
                          <m:r>
                            <a:rPr lang="en-GB" sz="2394">
                              <a:solidFill>
                                <a:srgbClr val="17002F"/>
                              </a:solidFill>
                              <a:latin typeface="Cambria Math" panose="02040503050406030204" pitchFamily="18" charset="0"/>
                              <a:ea typeface="+mn-ea"/>
                              <a:cs typeface="+mn-cs"/>
                            </a:rPr>
                            <m:t>250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GB" sz="2394" i="1">
                                  <a:solidFill>
                                    <a:srgbClr val="17002F"/>
                                  </a:solidFill>
                                  <a:latin typeface="Cambria Math" panose="02040503050406030204" pitchFamily="18" charset="0"/>
                                  <a:ea typeface="+mn-ea"/>
                                  <a:cs typeface="+mn-cs"/>
                                </a:rPr>
                              </m:ctrlPr>
                            </m:sSupPr>
                            <m:e>
                              <m:r>
                                <a:rPr lang="en-GB" sz="2394">
                                  <a:solidFill>
                                    <a:srgbClr val="17002F"/>
                                  </a:solidFill>
                                  <a:latin typeface="Cambria Math" panose="02040503050406030204" pitchFamily="18" charset="0"/>
                                  <a:ea typeface="+mn-ea"/>
                                  <a:cs typeface="+mn-cs"/>
                                </a:rPr>
                                <m:t>10ˉ</m:t>
                              </m:r>
                            </m:e>
                            <m:sup>
                              <m:r>
                                <a:rPr lang="en-GB" sz="2394" i="1">
                                  <a:solidFill>
                                    <a:srgbClr val="17002F"/>
                                  </a:solidFill>
                                  <a:latin typeface="Cambria Math" panose="02040503050406030204" pitchFamily="18" charset="0"/>
                                  <a:ea typeface="+mn-ea"/>
                                  <a:cs typeface="+mn-cs"/>
                                </a:rPr>
                                <m:t>6</m:t>
                              </m:r>
                            </m:sup>
                          </m:sSup>
                        </m:den>
                      </m:f>
                    </m:oMath>
                  </m:oMathPara>
                </a14:m>
                <a:endParaRPr lang="en-GB" sz="2394" dirty="0">
                  <a:solidFill>
                    <a:srgbClr val="17002F"/>
                  </a:solidFill>
                  <a:latin typeface="Calibri" panose="020F0502020204030204"/>
                  <a:ea typeface="+mn-ea"/>
                  <a:cs typeface="+mn-cs"/>
                </a:endParaRPr>
              </a:p>
            </p:txBody>
          </p:sp>
        </mc:Choice>
        <mc:Fallback xmlns="">
          <p:sp>
            <p:nvSpPr>
              <p:cNvPr id="20" name="TextBox 19">
                <a:extLst>
                  <a:ext uri="{FF2B5EF4-FFF2-40B4-BE49-F238E27FC236}">
                    <a16:creationId xmlns:a16="http://schemas.microsoft.com/office/drawing/2014/main" id="{CD41C7A1-DEE3-4DD5-9383-0484822DF80D}"/>
                  </a:ext>
                </a:extLst>
              </p:cNvPr>
              <p:cNvSpPr txBox="1">
                <a:spLocks noRot="1" noChangeAspect="1" noMove="1" noResize="1" noEditPoints="1" noAdjustHandles="1" noChangeArrowheads="1" noChangeShapeType="1" noTextEdit="1"/>
              </p:cNvSpPr>
              <p:nvPr/>
            </p:nvSpPr>
            <p:spPr>
              <a:xfrm>
                <a:off x="219635" y="3469232"/>
                <a:ext cx="3534577" cy="114473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34E95AA-999E-48CE-98E6-73E5BE1B5B5B}"/>
                  </a:ext>
                </a:extLst>
              </p:cNvPr>
              <p:cNvSpPr txBox="1"/>
              <p:nvPr/>
            </p:nvSpPr>
            <p:spPr>
              <a:xfrm>
                <a:off x="-833052" y="4654984"/>
                <a:ext cx="4278072"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=12.73 Ω</m:t>
                      </m:r>
                    </m:oMath>
                  </m:oMathPara>
                </a14:m>
                <a:endParaRPr lang="en-GB" sz="2394" dirty="0">
                  <a:solidFill>
                    <a:srgbClr val="17002F"/>
                  </a:solidFill>
                  <a:latin typeface="Calibri" panose="020F0502020204030204"/>
                  <a:ea typeface="+mn-ea"/>
                  <a:cs typeface="+mn-cs"/>
                </a:endParaRPr>
              </a:p>
            </p:txBody>
          </p:sp>
        </mc:Choice>
        <mc:Fallback xmlns="">
          <p:sp>
            <p:nvSpPr>
              <p:cNvPr id="21" name="TextBox 20">
                <a:extLst>
                  <a:ext uri="{FF2B5EF4-FFF2-40B4-BE49-F238E27FC236}">
                    <a16:creationId xmlns:a16="http://schemas.microsoft.com/office/drawing/2014/main" id="{934E95AA-999E-48CE-98E6-73E5BE1B5B5B}"/>
                  </a:ext>
                </a:extLst>
              </p:cNvPr>
              <p:cNvSpPr txBox="1">
                <a:spLocks noRot="1" noChangeAspect="1" noMove="1" noResize="1" noEditPoints="1" noAdjustHandles="1" noChangeArrowheads="1" noChangeShapeType="1" noTextEdit="1"/>
              </p:cNvSpPr>
              <p:nvPr/>
            </p:nvSpPr>
            <p:spPr>
              <a:xfrm>
                <a:off x="-833052" y="4654984"/>
                <a:ext cx="4278072" cy="460767"/>
              </a:xfrm>
              <a:prstGeom prst="rect">
                <a:avLst/>
              </a:prstGeom>
              <a:blipFill>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7161EE8-CF99-46CB-87B5-04850FE517E4}"/>
                  </a:ext>
                </a:extLst>
              </p:cNvPr>
              <p:cNvSpPr txBox="1"/>
              <p:nvPr/>
            </p:nvSpPr>
            <p:spPr>
              <a:xfrm>
                <a:off x="-640080" y="2570998"/>
                <a:ext cx="3605415" cy="84927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𝐶</m:t>
                          </m:r>
                        </m:sub>
                      </m:sSub>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a:solidFill>
                                <a:srgbClr val="17002F"/>
                              </a:solidFill>
                              <a:latin typeface="Cambria Math" panose="02040503050406030204" pitchFamily="18" charset="0"/>
                              <a:ea typeface="+mn-ea"/>
                              <a:cs typeface="+mn-cs"/>
                            </a:rPr>
                            <m:t>1</m:t>
                          </m:r>
                        </m:num>
                        <m:den>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a:solidFill>
                                <a:srgbClr val="17002F"/>
                              </a:solidFill>
                              <a:latin typeface="Cambria Math" panose="02040503050406030204" pitchFamily="18" charset="0"/>
                              <a:ea typeface="+mn-ea"/>
                              <a:cs typeface="+mn-cs"/>
                            </a:rPr>
                            <m:t>𝑓</m:t>
                          </m:r>
                          <m:r>
                            <m:rPr>
                              <m:sty m:val="p"/>
                            </m:rPr>
                            <a:rPr lang="en-GB" sz="2394">
                              <a:solidFill>
                                <a:srgbClr val="17002F"/>
                              </a:solidFill>
                              <a:latin typeface="Cambria Math" panose="02040503050406030204" pitchFamily="18" charset="0"/>
                              <a:ea typeface="+mn-ea"/>
                              <a:cs typeface="+mn-cs"/>
                            </a:rPr>
                            <m:t>C</m:t>
                          </m:r>
                          <m:r>
                            <a:rPr lang="en-GB" sz="2394">
                              <a:solidFill>
                                <a:srgbClr val="17002F"/>
                              </a:solidFill>
                              <a:latin typeface="Cambria Math" panose="02040503050406030204" pitchFamily="18" charset="0"/>
                              <a:ea typeface="+mn-ea"/>
                              <a:cs typeface="+mn-cs"/>
                            </a:rPr>
                            <m:t> </m:t>
                          </m:r>
                        </m:den>
                      </m:f>
                    </m:oMath>
                  </m:oMathPara>
                </a14:m>
                <a:endParaRPr lang="en-GB" sz="2394" dirty="0">
                  <a:solidFill>
                    <a:srgbClr val="17002F"/>
                  </a:solidFill>
                  <a:latin typeface="Calibri" panose="020F0502020204030204"/>
                  <a:ea typeface="+mn-ea"/>
                  <a:cs typeface="+mn-cs"/>
                </a:endParaRPr>
              </a:p>
            </p:txBody>
          </p:sp>
        </mc:Choice>
        <mc:Fallback xmlns="">
          <p:sp>
            <p:nvSpPr>
              <p:cNvPr id="22" name="TextBox 21">
                <a:extLst>
                  <a:ext uri="{FF2B5EF4-FFF2-40B4-BE49-F238E27FC236}">
                    <a16:creationId xmlns:a16="http://schemas.microsoft.com/office/drawing/2014/main" id="{B7161EE8-CF99-46CB-87B5-04850FE517E4}"/>
                  </a:ext>
                </a:extLst>
              </p:cNvPr>
              <p:cNvSpPr txBox="1">
                <a:spLocks noRot="1" noChangeAspect="1" noMove="1" noResize="1" noEditPoints="1" noAdjustHandles="1" noChangeArrowheads="1" noChangeShapeType="1" noTextEdit="1"/>
              </p:cNvSpPr>
              <p:nvPr/>
            </p:nvSpPr>
            <p:spPr>
              <a:xfrm>
                <a:off x="-640080" y="2570998"/>
                <a:ext cx="3605415" cy="84927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4238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Combined resistance, capacitance and inductance</a:t>
            </a:r>
            <a:endParaRPr lang="en-GB"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C044688-4D68-4A97-9229-86B928B94CBF}"/>
                  </a:ext>
                </a:extLst>
              </p:cNvPr>
              <p:cNvSpPr txBox="1"/>
              <p:nvPr/>
            </p:nvSpPr>
            <p:spPr>
              <a:xfrm>
                <a:off x="1436545" y="2496305"/>
                <a:ext cx="3366329"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𝑅</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𝐿</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𝐶</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e>
                    </m:rad>
                  </m:oMath>
                </a14:m>
                <a:r>
                  <a:rPr lang="en-GB" sz="2394"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dirty="0">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C044688-4D68-4A97-9229-86B928B94CBF}"/>
                  </a:ext>
                </a:extLst>
              </p:cNvPr>
              <p:cNvSpPr txBox="1">
                <a:spLocks noRot="1" noChangeAspect="1" noMove="1" noResize="1" noEditPoints="1" noAdjustHandles="1" noChangeArrowheads="1" noChangeShapeType="1" noTextEdit="1"/>
              </p:cNvSpPr>
              <p:nvPr/>
            </p:nvSpPr>
            <p:spPr>
              <a:xfrm>
                <a:off x="1436545" y="2496305"/>
                <a:ext cx="3366329" cy="537968"/>
              </a:xfrm>
              <a:prstGeom prst="rect">
                <a:avLst/>
              </a:prstGeom>
              <a:blipFill>
                <a:blip r:embed="rId3"/>
                <a:stretch>
                  <a:fillRect b="-224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9BC87A8-C400-407B-A04F-D990463308E5}"/>
                  </a:ext>
                </a:extLst>
              </p:cNvPr>
              <p:cNvSpPr txBox="1"/>
              <p:nvPr/>
            </p:nvSpPr>
            <p:spPr>
              <a:xfrm>
                <a:off x="1436545" y="3633320"/>
                <a:ext cx="3366329"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50</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+(30−10</m:t>
                        </m:r>
                      </m:e>
                    </m:rad>
                  </m:oMath>
                </a14:m>
                <a:r>
                  <a:rPr lang="en-GB" sz="2394"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dirty="0">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79BC87A8-C400-407B-A04F-D990463308E5}"/>
                  </a:ext>
                </a:extLst>
              </p:cNvPr>
              <p:cNvSpPr txBox="1">
                <a:spLocks noRot="1" noChangeAspect="1" noMove="1" noResize="1" noEditPoints="1" noAdjustHandles="1" noChangeArrowheads="1" noChangeShapeType="1" noTextEdit="1"/>
              </p:cNvSpPr>
              <p:nvPr/>
            </p:nvSpPr>
            <p:spPr>
              <a:xfrm>
                <a:off x="1436545" y="3633320"/>
                <a:ext cx="3366329" cy="537968"/>
              </a:xfrm>
              <a:prstGeom prst="rect">
                <a:avLst/>
              </a:prstGeom>
              <a:blipFill>
                <a:blip r:embed="rId4"/>
                <a:stretch>
                  <a:fillRect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F91842-0A8A-4D80-B637-D5923B089B49}"/>
                  </a:ext>
                </a:extLst>
              </p:cNvPr>
              <p:cNvSpPr txBox="1"/>
              <p:nvPr/>
            </p:nvSpPr>
            <p:spPr>
              <a:xfrm>
                <a:off x="1456813" y="4702813"/>
                <a:ext cx="3366329" cy="468077"/>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oMath>
                </a14:m>
                <a:r>
                  <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rPr>
                  <a:t> 53.85 </a:t>
                </a:r>
                <a:r>
                  <a:rPr lang="el-GR" sz="2394" dirty="0">
                    <a:solidFill>
                      <a:srgbClr val="17002F"/>
                    </a:solidFill>
                    <a:latin typeface="Calibri" panose="020F0502020204030204" pitchFamily="34" charset="0"/>
                    <a:ea typeface="Calibri" panose="020F0502020204030204" pitchFamily="34" charset="0"/>
                    <a:cs typeface="Times New Roman" panose="02020603050405020304" pitchFamily="18" charset="0"/>
                  </a:rPr>
                  <a:t>Ω</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C7F91842-0A8A-4D80-B637-D5923B089B49}"/>
                  </a:ext>
                </a:extLst>
              </p:cNvPr>
              <p:cNvSpPr txBox="1">
                <a:spLocks noRot="1" noChangeAspect="1" noMove="1" noResize="1" noEditPoints="1" noAdjustHandles="1" noChangeArrowheads="1" noChangeShapeType="1" noTextEdit="1"/>
              </p:cNvSpPr>
              <p:nvPr/>
            </p:nvSpPr>
            <p:spPr>
              <a:xfrm>
                <a:off x="1456813" y="4702813"/>
                <a:ext cx="3366329" cy="468077"/>
              </a:xfrm>
              <a:prstGeom prst="rect">
                <a:avLst/>
              </a:prstGeom>
              <a:blipFill>
                <a:blip r:embed="rId5"/>
                <a:stretch>
                  <a:fillRect l="-543" t="-9091" b="-28571"/>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782D409D-D3CE-454B-A8C1-B6CC1490ACF5}"/>
              </a:ext>
            </a:extLst>
          </p:cNvPr>
          <p:cNvPicPr>
            <a:picLocks noChangeAspect="1"/>
          </p:cNvPicPr>
          <p:nvPr/>
        </p:nvPicPr>
        <p:blipFill>
          <a:blip r:embed="rId6"/>
          <a:stretch>
            <a:fillRect/>
          </a:stretch>
        </p:blipFill>
        <p:spPr>
          <a:xfrm>
            <a:off x="5944575" y="2833890"/>
            <a:ext cx="5102820" cy="2878420"/>
          </a:xfrm>
          <a:prstGeom prst="rect">
            <a:avLst/>
          </a:prstGeom>
        </p:spPr>
      </p:pic>
    </p:spTree>
    <p:extLst>
      <p:ext uri="{BB962C8B-B14F-4D97-AF65-F5344CB8AC3E}">
        <p14:creationId xmlns:p14="http://schemas.microsoft.com/office/powerpoint/2010/main" val="166751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GB" dirty="0"/>
              <a:t>Introduction to electrical circuits</a:t>
            </a:r>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0" indent="0">
              <a:buNone/>
            </a:pPr>
            <a:r>
              <a:rPr lang="en-GB" sz="2400" dirty="0">
                <a:latin typeface="Arial" panose="020B0604020202020204" pitchFamily="34" charset="0"/>
                <a:cs typeface="Arial" panose="020B0604020202020204" pitchFamily="34" charset="0"/>
              </a:rPr>
              <a:t>In this section, we’ll explore:</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a:t>
            </a:r>
            <a:r>
              <a:rPr lang="en-GB" sz="2400" dirty="0">
                <a:latin typeface="Arial" panose="020B0604020202020204" pitchFamily="34" charset="0"/>
                <a:cs typeface="Arial" panose="020B0604020202020204" pitchFamily="34" charset="0"/>
              </a:rPr>
              <a:t>ommon circuit types used in domestic and commercial installations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h</a:t>
            </a:r>
            <a:r>
              <a:rPr lang="en-GB" sz="2400" dirty="0">
                <a:latin typeface="Arial" panose="020B0604020202020204" pitchFamily="34" charset="0"/>
                <a:cs typeface="Arial" panose="020B0604020202020204" pitchFamily="34" charset="0"/>
              </a:rPr>
              <a:t>ow these arrangements affect current and voltage</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w</a:t>
            </a:r>
            <a:r>
              <a:rPr lang="en-GB" sz="2400" dirty="0">
                <a:latin typeface="Arial" panose="020B0604020202020204" pitchFamily="34" charset="0"/>
                <a:cs typeface="Arial" panose="020B0604020202020204" pitchFamily="34" charset="0"/>
              </a:rPr>
              <a:t>hy certain layouts are chosen for specific applications.</a:t>
            </a:r>
          </a:p>
          <a:p>
            <a:endParaRPr lang="en-GB" dirty="0"/>
          </a:p>
        </p:txBody>
      </p:sp>
    </p:spTree>
    <p:extLst>
      <p:ext uri="{BB962C8B-B14F-4D97-AF65-F5344CB8AC3E}">
        <p14:creationId xmlns:p14="http://schemas.microsoft.com/office/powerpoint/2010/main" val="89840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1B92-D756-157C-9543-33B5EB9014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E61C99-E99B-3155-13BA-B2E2CC3F7BEA}"/>
              </a:ext>
            </a:extLst>
          </p:cNvPr>
          <p:cNvSpPr>
            <a:spLocks noGrp="1"/>
          </p:cNvSpPr>
          <p:nvPr>
            <p:ph type="title"/>
          </p:nvPr>
        </p:nvSpPr>
        <p:spPr>
          <a:xfrm>
            <a:off x="252000" y="959222"/>
            <a:ext cx="11628452" cy="646331"/>
          </a:xfrm>
        </p:spPr>
        <p:txBody>
          <a:bodyPr/>
          <a:lstStyle/>
          <a:p>
            <a:r>
              <a:rPr lang="en-US" dirty="0"/>
              <a:t>Magnetic induction in electrical circuits</a:t>
            </a:r>
            <a:endParaRPr lang="en-GB" dirty="0"/>
          </a:p>
        </p:txBody>
      </p:sp>
      <p:sp>
        <p:nvSpPr>
          <p:cNvPr id="2" name="TextBox 1">
            <a:extLst>
              <a:ext uri="{FF2B5EF4-FFF2-40B4-BE49-F238E27FC236}">
                <a16:creationId xmlns:a16="http://schemas.microsoft.com/office/drawing/2014/main" id="{333E67F5-F4A0-A9C7-CC8F-CC96BF9B747C}"/>
              </a:ext>
            </a:extLst>
          </p:cNvPr>
          <p:cNvSpPr txBox="1"/>
          <p:nvPr/>
        </p:nvSpPr>
        <p:spPr>
          <a:xfrm>
            <a:off x="252000" y="1828800"/>
            <a:ext cx="11025600" cy="4154984"/>
          </a:xfrm>
          <a:prstGeom prst="rect">
            <a:avLst/>
          </a:prstGeom>
          <a:noFill/>
        </p:spPr>
        <p:txBody>
          <a:bodyPr wrap="square" rtlCol="0">
            <a:spAutoFit/>
          </a:bodyPr>
          <a:lstStyle/>
          <a:p>
            <a:pPr marL="342900" indent="-342900">
              <a:buFont typeface="Arial" panose="020B0604020202020204" pitchFamily="34" charset="0"/>
              <a:buChar char="•"/>
            </a:pPr>
            <a:r>
              <a:rPr lang="en-GB" sz="2400" dirty="0"/>
              <a:t>Magnetism can be induced in conductors when current flows through them, creating a magnetic field. </a:t>
            </a:r>
          </a:p>
          <a:p>
            <a:pPr marL="342900" indent="-342900">
              <a:buFont typeface="Arial" panose="020B0604020202020204" pitchFamily="34" charset="0"/>
              <a:buChar char="•"/>
            </a:pPr>
            <a:r>
              <a:rPr lang="en-GB" sz="2400" dirty="0"/>
              <a:t>This principle is used in components such as transformers, contactors and motors. </a:t>
            </a:r>
          </a:p>
          <a:p>
            <a:pPr marL="342900" indent="-342900">
              <a:buFont typeface="Arial" panose="020B0604020202020204" pitchFamily="34" charset="0"/>
              <a:buChar char="•"/>
            </a:pPr>
            <a:r>
              <a:rPr lang="en-GB" sz="2400" dirty="0"/>
              <a:t>When a conductor is moved through a magnetic field, or when a magnetic field around a conductor changes, a voltage is induced. This is known as electromagnetic induction. </a:t>
            </a:r>
          </a:p>
          <a:p>
            <a:pPr marL="342900" indent="-342900">
              <a:buFont typeface="Arial" panose="020B0604020202020204" pitchFamily="34" charset="0"/>
              <a:buChar char="•"/>
            </a:pPr>
            <a:r>
              <a:rPr lang="en-GB" sz="2400" dirty="0"/>
              <a:t>The strength of this effect depends on factors such as the current, coil turns and core material. </a:t>
            </a:r>
          </a:p>
          <a:p>
            <a:pPr marL="342900" indent="-342900">
              <a:buFont typeface="Arial" panose="020B0604020202020204" pitchFamily="34" charset="0"/>
              <a:buChar char="•"/>
            </a:pPr>
            <a:r>
              <a:rPr lang="en-GB" sz="2400" dirty="0"/>
              <a:t>Inductive components can influence circuit behaviour by introducing reactance, which affects current flow and energy efficiency.</a:t>
            </a:r>
          </a:p>
        </p:txBody>
      </p:sp>
    </p:spTree>
    <p:extLst>
      <p:ext uri="{BB962C8B-B14F-4D97-AF65-F5344CB8AC3E}">
        <p14:creationId xmlns:p14="http://schemas.microsoft.com/office/powerpoint/2010/main" val="2793300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Ohm’s Law</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The Ohm’s Law triangle also changes depending on which circuit components are present. </a:t>
            </a:r>
          </a:p>
          <a:p>
            <a:endParaRPr lang="en-GB" dirty="0"/>
          </a:p>
        </p:txBody>
      </p:sp>
      <p:pic>
        <p:nvPicPr>
          <p:cNvPr id="7" name="Picture 6">
            <a:extLst>
              <a:ext uri="{FF2B5EF4-FFF2-40B4-BE49-F238E27FC236}">
                <a16:creationId xmlns:a16="http://schemas.microsoft.com/office/drawing/2014/main" id="{333DE311-F3F6-5C83-587C-0A2F7B44CEE5}"/>
              </a:ext>
            </a:extLst>
          </p:cNvPr>
          <p:cNvPicPr>
            <a:picLocks noChangeAspect="1"/>
          </p:cNvPicPr>
          <p:nvPr/>
        </p:nvPicPr>
        <p:blipFill>
          <a:blip r:embed="rId3"/>
          <a:stretch>
            <a:fillRect/>
          </a:stretch>
        </p:blipFill>
        <p:spPr>
          <a:xfrm>
            <a:off x="252000" y="2872890"/>
            <a:ext cx="2779059" cy="2748295"/>
          </a:xfrm>
          <a:prstGeom prst="rect">
            <a:avLst/>
          </a:prstGeom>
        </p:spPr>
      </p:pic>
      <p:pic>
        <p:nvPicPr>
          <p:cNvPr id="9" name="Picture 8">
            <a:extLst>
              <a:ext uri="{FF2B5EF4-FFF2-40B4-BE49-F238E27FC236}">
                <a16:creationId xmlns:a16="http://schemas.microsoft.com/office/drawing/2014/main" id="{4C5E4A32-1915-05DE-F76C-68A2DFA90BBE}"/>
              </a:ext>
            </a:extLst>
          </p:cNvPr>
          <p:cNvPicPr>
            <a:picLocks noChangeAspect="1"/>
          </p:cNvPicPr>
          <p:nvPr/>
        </p:nvPicPr>
        <p:blipFill>
          <a:blip r:embed="rId4"/>
          <a:stretch>
            <a:fillRect/>
          </a:stretch>
        </p:blipFill>
        <p:spPr>
          <a:xfrm>
            <a:off x="3031059" y="2872890"/>
            <a:ext cx="2991686" cy="2748295"/>
          </a:xfrm>
          <a:prstGeom prst="rect">
            <a:avLst/>
          </a:prstGeom>
        </p:spPr>
      </p:pic>
      <p:pic>
        <p:nvPicPr>
          <p:cNvPr id="13" name="Picture 12">
            <a:extLst>
              <a:ext uri="{FF2B5EF4-FFF2-40B4-BE49-F238E27FC236}">
                <a16:creationId xmlns:a16="http://schemas.microsoft.com/office/drawing/2014/main" id="{C4C127CE-1597-67CE-EAEF-B41D25684961}"/>
              </a:ext>
            </a:extLst>
          </p:cNvPr>
          <p:cNvPicPr>
            <a:picLocks noChangeAspect="1"/>
          </p:cNvPicPr>
          <p:nvPr/>
        </p:nvPicPr>
        <p:blipFill>
          <a:blip r:embed="rId5"/>
          <a:stretch>
            <a:fillRect/>
          </a:stretch>
        </p:blipFill>
        <p:spPr>
          <a:xfrm>
            <a:off x="6022745" y="2872890"/>
            <a:ext cx="3209924" cy="2748296"/>
          </a:xfrm>
          <a:prstGeom prst="rect">
            <a:avLst/>
          </a:prstGeom>
        </p:spPr>
      </p:pic>
      <p:pic>
        <p:nvPicPr>
          <p:cNvPr id="18" name="Picture 17">
            <a:extLst>
              <a:ext uri="{FF2B5EF4-FFF2-40B4-BE49-F238E27FC236}">
                <a16:creationId xmlns:a16="http://schemas.microsoft.com/office/drawing/2014/main" id="{0550EAAF-7A56-ECAA-9484-668806C19473}"/>
              </a:ext>
            </a:extLst>
          </p:cNvPr>
          <p:cNvPicPr>
            <a:picLocks noChangeAspect="1"/>
          </p:cNvPicPr>
          <p:nvPr/>
        </p:nvPicPr>
        <p:blipFill>
          <a:blip r:embed="rId6"/>
          <a:stretch>
            <a:fillRect/>
          </a:stretch>
        </p:blipFill>
        <p:spPr>
          <a:xfrm>
            <a:off x="9219398" y="2872889"/>
            <a:ext cx="2884662" cy="2748296"/>
          </a:xfrm>
          <a:prstGeom prst="rect">
            <a:avLst/>
          </a:prstGeom>
        </p:spPr>
      </p:pic>
    </p:spTree>
    <p:extLst>
      <p:ext uri="{BB962C8B-B14F-4D97-AF65-F5344CB8AC3E}">
        <p14:creationId xmlns:p14="http://schemas.microsoft.com/office/powerpoint/2010/main" val="215286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79" y="809658"/>
            <a:ext cx="11628452" cy="1200329"/>
          </a:xfrm>
        </p:spPr>
        <p:txBody>
          <a:bodyPr/>
          <a:lstStyle/>
          <a:p>
            <a:r>
              <a:rPr lang="en-US" dirty="0"/>
              <a:t>Finding current (I) in a combined resistance, capacitance and inductive circuit</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DA9AFCD-8D94-4B15-A2A6-BDC976B1FD59}"/>
                  </a:ext>
                </a:extLst>
              </p:cNvPr>
              <p:cNvSpPr txBox="1"/>
              <p:nvPr/>
            </p:nvSpPr>
            <p:spPr>
              <a:xfrm>
                <a:off x="476266" y="2345752"/>
                <a:ext cx="3366329"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𝑅</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𝐿</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𝐶</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e>
                    </m:rad>
                  </m:oMath>
                </a14:m>
                <a:r>
                  <a:rPr lang="en-GB" sz="2394"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dirty="0">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DA9AFCD-8D94-4B15-A2A6-BDC976B1FD59}"/>
                  </a:ext>
                </a:extLst>
              </p:cNvPr>
              <p:cNvSpPr txBox="1">
                <a:spLocks noRot="1" noChangeAspect="1" noMove="1" noResize="1" noEditPoints="1" noAdjustHandles="1" noChangeArrowheads="1" noChangeShapeType="1" noTextEdit="1"/>
              </p:cNvSpPr>
              <p:nvPr/>
            </p:nvSpPr>
            <p:spPr>
              <a:xfrm>
                <a:off x="476266" y="2345752"/>
                <a:ext cx="3366329" cy="537968"/>
              </a:xfrm>
              <a:prstGeom prst="rect">
                <a:avLst/>
              </a:prstGeom>
              <a:blipFill>
                <a:blip r:embed="rId3"/>
                <a:stretch>
                  <a:fillRect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744C55F-4E61-4854-9A7A-8ECCE3D7BAB7}"/>
                  </a:ext>
                </a:extLst>
              </p:cNvPr>
              <p:cNvSpPr txBox="1"/>
              <p:nvPr/>
            </p:nvSpPr>
            <p:spPr>
              <a:xfrm>
                <a:off x="476266" y="3173541"/>
                <a:ext cx="3366329"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smtClean="0">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smtClean="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b="0" i="1" smtClean="0">
                                <a:solidFill>
                                  <a:srgbClr val="17002F"/>
                                </a:solidFill>
                                <a:latin typeface="Cambria Math" panose="02040503050406030204" pitchFamily="18" charset="0"/>
                                <a:ea typeface="Calibri" panose="020F0502020204030204" pitchFamily="34" charset="0"/>
                                <a:cs typeface="Times New Roman" panose="02020603050405020304" pitchFamily="18" charset="0"/>
                              </a:rPr>
                              <m:t>5</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0</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+(30−10</m:t>
                        </m:r>
                      </m:e>
                    </m:rad>
                  </m:oMath>
                </a14:m>
                <a:r>
                  <a:rPr lang="en-GB" sz="2394"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dirty="0">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744C55F-4E61-4854-9A7A-8ECCE3D7BAB7}"/>
                  </a:ext>
                </a:extLst>
              </p:cNvPr>
              <p:cNvSpPr txBox="1">
                <a:spLocks noRot="1" noChangeAspect="1" noMove="1" noResize="1" noEditPoints="1" noAdjustHandles="1" noChangeArrowheads="1" noChangeShapeType="1" noTextEdit="1"/>
              </p:cNvSpPr>
              <p:nvPr/>
            </p:nvSpPr>
            <p:spPr>
              <a:xfrm>
                <a:off x="476266" y="3173541"/>
                <a:ext cx="3366329" cy="537968"/>
              </a:xfrm>
              <a:prstGeom prst="rect">
                <a:avLst/>
              </a:prstGeom>
              <a:blipFill>
                <a:blip r:embed="rId4"/>
                <a:stretch>
                  <a:fillRect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A36F7AD-81D7-46DD-B5F9-B667852E374D}"/>
                  </a:ext>
                </a:extLst>
              </p:cNvPr>
              <p:cNvSpPr txBox="1"/>
              <p:nvPr/>
            </p:nvSpPr>
            <p:spPr>
              <a:xfrm>
                <a:off x="476266" y="4009586"/>
                <a:ext cx="3366329" cy="468077"/>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oMath>
                </a14:m>
                <a:r>
                  <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rPr>
                  <a:t> 53.85 </a:t>
                </a:r>
                <a:r>
                  <a:rPr lang="el-GR" sz="2394" dirty="0">
                    <a:solidFill>
                      <a:srgbClr val="17002F"/>
                    </a:solidFill>
                    <a:latin typeface="Calibri" panose="020F0502020204030204" pitchFamily="34" charset="0"/>
                    <a:ea typeface="Calibri" panose="020F0502020204030204" pitchFamily="34" charset="0"/>
                    <a:cs typeface="Times New Roman" panose="02020603050405020304" pitchFamily="18" charset="0"/>
                  </a:rPr>
                  <a:t>Ω</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A36F7AD-81D7-46DD-B5F9-B667852E374D}"/>
                  </a:ext>
                </a:extLst>
              </p:cNvPr>
              <p:cNvSpPr txBox="1">
                <a:spLocks noRot="1" noChangeAspect="1" noMove="1" noResize="1" noEditPoints="1" noAdjustHandles="1" noChangeArrowheads="1" noChangeShapeType="1" noTextEdit="1"/>
              </p:cNvSpPr>
              <p:nvPr/>
            </p:nvSpPr>
            <p:spPr>
              <a:xfrm>
                <a:off x="476266" y="4009586"/>
                <a:ext cx="3366329" cy="468077"/>
              </a:xfrm>
              <a:prstGeom prst="rect">
                <a:avLst/>
              </a:prstGeom>
              <a:blipFill>
                <a:blip r:embed="rId5"/>
                <a:stretch>
                  <a:fillRect l="-362" t="-9091" b="-2857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6389A44C-B404-472D-8178-82FC412B95C0}"/>
              </a:ext>
            </a:extLst>
          </p:cNvPr>
          <p:cNvPicPr>
            <a:picLocks noChangeAspect="1"/>
          </p:cNvPicPr>
          <p:nvPr/>
        </p:nvPicPr>
        <p:blipFill>
          <a:blip r:embed="rId6"/>
          <a:srcRect l="1138" r="3868" b="2676"/>
          <a:stretch>
            <a:fillRect/>
          </a:stretch>
        </p:blipFill>
        <p:spPr>
          <a:xfrm>
            <a:off x="5704562" y="2094953"/>
            <a:ext cx="6175969" cy="3569151"/>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C471E2C-8930-425B-9017-BCAD51BB8BC7}"/>
                  </a:ext>
                </a:extLst>
              </p:cNvPr>
              <p:cNvSpPr txBox="1"/>
              <p:nvPr/>
            </p:nvSpPr>
            <p:spPr>
              <a:xfrm>
                <a:off x="2442" y="4838288"/>
                <a:ext cx="2020287" cy="779829"/>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𝑉</m:t>
                          </m:r>
                        </m:num>
                        <m:den>
                          <m:r>
                            <a:rPr lang="en-GB" sz="2394" i="1">
                              <a:solidFill>
                                <a:srgbClr val="17002F"/>
                              </a:solidFill>
                              <a:latin typeface="Cambria Math" panose="02040503050406030204" pitchFamily="18" charset="0"/>
                              <a:ea typeface="+mn-ea"/>
                              <a:cs typeface="+mn-cs"/>
                            </a:rPr>
                            <m:t>𝑍</m:t>
                          </m:r>
                        </m:den>
                      </m:f>
                    </m:oMath>
                  </m:oMathPara>
                </a14:m>
                <a:endParaRPr lang="en-GB" sz="2394" dirty="0">
                  <a:solidFill>
                    <a:srgbClr val="17002F"/>
                  </a:solidFill>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7C471E2C-8930-425B-9017-BCAD51BB8BC7}"/>
                  </a:ext>
                </a:extLst>
              </p:cNvPr>
              <p:cNvSpPr txBox="1">
                <a:spLocks noRot="1" noChangeAspect="1" noMove="1" noResize="1" noEditPoints="1" noAdjustHandles="1" noChangeArrowheads="1" noChangeShapeType="1" noTextEdit="1"/>
              </p:cNvSpPr>
              <p:nvPr/>
            </p:nvSpPr>
            <p:spPr>
              <a:xfrm>
                <a:off x="2442" y="4838288"/>
                <a:ext cx="2020287" cy="77982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13C8DD-03DC-4164-B105-3AB313287208}"/>
                  </a:ext>
                </a:extLst>
              </p:cNvPr>
              <p:cNvSpPr txBox="1"/>
              <p:nvPr/>
            </p:nvSpPr>
            <p:spPr>
              <a:xfrm>
                <a:off x="1483081" y="4862320"/>
                <a:ext cx="2559684" cy="784638"/>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230</m:t>
                          </m:r>
                        </m:num>
                        <m:den>
                          <m:r>
                            <a:rPr lang="en-GB" sz="2394" i="1">
                              <a:solidFill>
                                <a:srgbClr val="17002F"/>
                              </a:solidFill>
                              <a:latin typeface="Cambria Math" panose="02040503050406030204" pitchFamily="18" charset="0"/>
                              <a:ea typeface="+mn-ea"/>
                              <a:cs typeface="+mn-cs"/>
                            </a:rPr>
                            <m:t>53.85</m:t>
                          </m:r>
                        </m:den>
                      </m:f>
                    </m:oMath>
                  </m:oMathPara>
                </a14:m>
                <a:endParaRPr lang="en-GB" sz="2394" dirty="0">
                  <a:solidFill>
                    <a:srgbClr val="17002F"/>
                  </a:solidFill>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F413C8DD-03DC-4164-B105-3AB313287208}"/>
                  </a:ext>
                </a:extLst>
              </p:cNvPr>
              <p:cNvSpPr txBox="1">
                <a:spLocks noRot="1" noChangeAspect="1" noMove="1" noResize="1" noEditPoints="1" noAdjustHandles="1" noChangeArrowheads="1" noChangeShapeType="1" noTextEdit="1"/>
              </p:cNvSpPr>
              <p:nvPr/>
            </p:nvSpPr>
            <p:spPr>
              <a:xfrm>
                <a:off x="1483081" y="4862320"/>
                <a:ext cx="2559684" cy="78463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A8177AB-2628-4697-8744-ECE4C9B2591F}"/>
                  </a:ext>
                </a:extLst>
              </p:cNvPr>
              <p:cNvSpPr txBox="1"/>
              <p:nvPr/>
            </p:nvSpPr>
            <p:spPr>
              <a:xfrm>
                <a:off x="3787083" y="5074721"/>
                <a:ext cx="2209889"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𝐼</m:t>
                      </m:r>
                      <m:r>
                        <a:rPr lang="en-GB" sz="2394">
                          <a:solidFill>
                            <a:srgbClr val="17002F"/>
                          </a:solidFill>
                          <a:latin typeface="Cambria Math" panose="02040503050406030204" pitchFamily="18" charset="0"/>
                          <a:ea typeface="+mn-ea"/>
                          <a:cs typeface="+mn-cs"/>
                        </a:rPr>
                        <m:t>=  4.27 </m:t>
                      </m:r>
                      <m:r>
                        <m:rPr>
                          <m:sty m:val="p"/>
                        </m:rPr>
                        <a:rPr lang="en-GB" sz="2394">
                          <a:solidFill>
                            <a:srgbClr val="17002F"/>
                          </a:solidFill>
                          <a:latin typeface="Cambria Math" panose="02040503050406030204" pitchFamily="18" charset="0"/>
                          <a:ea typeface="+mn-ea"/>
                          <a:cs typeface="+mn-cs"/>
                        </a:rPr>
                        <m:t>A</m:t>
                      </m:r>
                    </m:oMath>
                  </m:oMathPara>
                </a14:m>
                <a:endParaRPr lang="en-GB" sz="2394" dirty="0">
                  <a:solidFill>
                    <a:srgbClr val="17002F"/>
                  </a:solidFill>
                  <a:latin typeface="Calibri" panose="020F0502020204030204"/>
                  <a:ea typeface="+mn-ea"/>
                  <a:cs typeface="+mn-cs"/>
                </a:endParaRPr>
              </a:p>
            </p:txBody>
          </p:sp>
        </mc:Choice>
        <mc:Fallback xmlns="">
          <p:sp>
            <p:nvSpPr>
              <p:cNvPr id="17" name="TextBox 16">
                <a:extLst>
                  <a:ext uri="{FF2B5EF4-FFF2-40B4-BE49-F238E27FC236}">
                    <a16:creationId xmlns:a16="http://schemas.microsoft.com/office/drawing/2014/main" id="{BA8177AB-2628-4697-8744-ECE4C9B2591F}"/>
                  </a:ext>
                </a:extLst>
              </p:cNvPr>
              <p:cNvSpPr txBox="1">
                <a:spLocks noRot="1" noChangeAspect="1" noMove="1" noResize="1" noEditPoints="1" noAdjustHandles="1" noChangeArrowheads="1" noChangeShapeType="1" noTextEdit="1"/>
              </p:cNvSpPr>
              <p:nvPr/>
            </p:nvSpPr>
            <p:spPr>
              <a:xfrm>
                <a:off x="3787083" y="5074721"/>
                <a:ext cx="2209889" cy="4607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5DBBD05-1406-7E73-EE15-C092C0375041}"/>
                  </a:ext>
                </a:extLst>
              </p:cNvPr>
              <p:cNvSpPr txBox="1"/>
              <p:nvPr/>
            </p:nvSpPr>
            <p:spPr>
              <a:xfrm>
                <a:off x="7655859" y="3220214"/>
                <a:ext cx="13822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𝑋𝑐</m:t>
                      </m:r>
                      <m:r>
                        <a:rPr lang="en-US" i="1" dirty="0" smtClean="0">
                          <a:latin typeface="Cambria Math" panose="02040503050406030204" pitchFamily="18" charset="0"/>
                        </a:rPr>
                        <m:t>=</m:t>
                      </m:r>
                    </m:oMath>
                  </m:oMathPara>
                </a14:m>
                <a:endParaRPr lang="en-US" dirty="0"/>
              </a:p>
            </p:txBody>
          </p:sp>
        </mc:Choice>
        <mc:Fallback xmlns="">
          <p:sp>
            <p:nvSpPr>
              <p:cNvPr id="2" name="TextBox 1">
                <a:extLst>
                  <a:ext uri="{FF2B5EF4-FFF2-40B4-BE49-F238E27FC236}">
                    <a16:creationId xmlns:a16="http://schemas.microsoft.com/office/drawing/2014/main" id="{B5DBBD05-1406-7E73-EE15-C092C0375041}"/>
                  </a:ext>
                </a:extLst>
              </p:cNvPr>
              <p:cNvSpPr txBox="1">
                <a:spLocks noRot="1" noChangeAspect="1" noMove="1" noResize="1" noEditPoints="1" noAdjustHandles="1" noChangeArrowheads="1" noChangeShapeType="1" noTextEdit="1"/>
              </p:cNvSpPr>
              <p:nvPr/>
            </p:nvSpPr>
            <p:spPr>
              <a:xfrm>
                <a:off x="7655859" y="3220214"/>
                <a:ext cx="1382230"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8F04220-C9CA-29D3-656A-D275F320356B}"/>
                  </a:ext>
                </a:extLst>
              </p:cNvPr>
              <p:cNvSpPr txBox="1"/>
              <p:nvPr/>
            </p:nvSpPr>
            <p:spPr>
              <a:xfrm>
                <a:off x="9688988" y="2647993"/>
                <a:ext cx="13822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𝑋𝐿</m:t>
                      </m:r>
                      <m:r>
                        <a:rPr lang="en-US" i="1" dirty="0" smtClean="0">
                          <a:latin typeface="Cambria Math" panose="02040503050406030204" pitchFamily="18" charset="0"/>
                        </a:rPr>
                        <m:t> =</m:t>
                      </m:r>
                    </m:oMath>
                  </m:oMathPara>
                </a14:m>
                <a:endParaRPr lang="en-US" dirty="0"/>
              </a:p>
            </p:txBody>
          </p:sp>
        </mc:Choice>
        <mc:Fallback xmlns="">
          <p:sp>
            <p:nvSpPr>
              <p:cNvPr id="3" name="TextBox 2">
                <a:extLst>
                  <a:ext uri="{FF2B5EF4-FFF2-40B4-BE49-F238E27FC236}">
                    <a16:creationId xmlns:a16="http://schemas.microsoft.com/office/drawing/2014/main" id="{A8F04220-C9CA-29D3-656A-D275F320356B}"/>
                  </a:ext>
                </a:extLst>
              </p:cNvPr>
              <p:cNvSpPr txBox="1">
                <a:spLocks noRot="1" noChangeAspect="1" noMove="1" noResize="1" noEditPoints="1" noAdjustHandles="1" noChangeArrowheads="1" noChangeShapeType="1" noTextEdit="1"/>
              </p:cNvSpPr>
              <p:nvPr/>
            </p:nvSpPr>
            <p:spPr>
              <a:xfrm>
                <a:off x="9688988" y="2647993"/>
                <a:ext cx="1382230"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E206068-8696-2846-635D-4D7AB0893BDF}"/>
                  </a:ext>
                </a:extLst>
              </p:cNvPr>
              <p:cNvSpPr txBox="1"/>
              <p:nvPr/>
            </p:nvSpPr>
            <p:spPr>
              <a:xfrm>
                <a:off x="5464316" y="3032963"/>
                <a:ext cx="138223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b="0" i="1" dirty="0" smtClean="0">
                          <a:latin typeface="Cambria Math" panose="02040503050406030204" pitchFamily="18" charset="0"/>
                        </a:rPr>
                        <m:t>𝑅</m:t>
                      </m:r>
                      <m:r>
                        <a:rPr lang="en-GB" b="0" i="1" dirty="0" smtClean="0">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CE206068-8696-2846-635D-4D7AB0893BDF}"/>
                  </a:ext>
                </a:extLst>
              </p:cNvPr>
              <p:cNvSpPr txBox="1">
                <a:spLocks noRot="1" noChangeAspect="1" noMove="1" noResize="1" noEditPoints="1" noAdjustHandles="1" noChangeArrowheads="1" noChangeShapeType="1" noTextEdit="1"/>
              </p:cNvSpPr>
              <p:nvPr/>
            </p:nvSpPr>
            <p:spPr>
              <a:xfrm>
                <a:off x="5464316" y="3032963"/>
                <a:ext cx="1382230" cy="40011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35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826657-7421-4F3D-AD74-18C7B2EA1364}"/>
              </a:ext>
            </a:extLst>
          </p:cNvPr>
          <p:cNvPicPr>
            <a:picLocks noChangeAspect="1"/>
          </p:cNvPicPr>
          <p:nvPr/>
        </p:nvPicPr>
        <p:blipFill>
          <a:blip r:embed="rId3"/>
          <a:srcRect r="16241"/>
          <a:stretch>
            <a:fillRect/>
          </a:stretch>
        </p:blipFill>
        <p:spPr>
          <a:xfrm>
            <a:off x="8354751" y="3420269"/>
            <a:ext cx="3389574" cy="2661052"/>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factor</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445505" y="1809499"/>
                <a:ext cx="10231800" cy="4140000"/>
              </a:xfrm>
            </p:spPr>
            <p:txBody>
              <a:bodyPr/>
              <a:lstStyle/>
              <a:p>
                <a:pPr marL="342900" indent="-342900">
                  <a:buClr>
                    <a:srgbClr val="3B3AFF"/>
                  </a:buClr>
                  <a:buFont typeface="Arial" panose="020B0604020202020204" pitchFamily="34" charset="0"/>
                  <a:buChar char="•"/>
                </a:pPr>
                <a:r>
                  <a:rPr lang="en-GB" sz="2400" dirty="0">
                    <a:solidFill>
                      <a:srgbClr val="202124"/>
                    </a:solidFill>
                    <a:latin typeface="Arial" panose="020B0604020202020204" pitchFamily="34" charset="0"/>
                    <a:cs typeface="Arial" panose="020B0604020202020204" pitchFamily="34" charset="0"/>
                  </a:rPr>
                  <a:t>Power factor is </a:t>
                </a:r>
                <a:r>
                  <a:rPr lang="en-GB" sz="2400" dirty="0">
                    <a:solidFill>
                      <a:srgbClr val="202124"/>
                    </a:solidFill>
                    <a:cs typeface="Arial" panose="020B0604020202020204" pitchFamily="34" charset="0"/>
                  </a:rPr>
                  <a:t>used to express </a:t>
                </a:r>
                <a:r>
                  <a:rPr lang="en-GB" sz="2400" dirty="0">
                    <a:solidFill>
                      <a:srgbClr val="040C28"/>
                    </a:solidFill>
                    <a:cs typeface="Arial" panose="020B0604020202020204" pitchFamily="34" charset="0"/>
                  </a:rPr>
                  <a:t>energy efficiency and ranges from 0 to 1.</a:t>
                </a:r>
                <a:endParaRPr lang="en-GB" sz="2400" dirty="0">
                  <a:solidFill>
                    <a:srgbClr val="202124"/>
                  </a:solidFill>
                  <a:cs typeface="Arial" panose="020B0604020202020204" pitchFamily="34" charset="0"/>
                </a:endParaRPr>
              </a:p>
              <a:p>
                <a:pPr marL="342900" indent="-342900">
                  <a:buClr>
                    <a:srgbClr val="3B3AFF"/>
                  </a:buClr>
                  <a:buFont typeface="Arial" panose="020B0604020202020204" pitchFamily="34" charset="0"/>
                  <a:buChar char="•"/>
                </a:pPr>
                <a:r>
                  <a:rPr lang="en-GB" sz="2400" dirty="0">
                    <a:solidFill>
                      <a:srgbClr val="202124"/>
                    </a:solidFill>
                    <a:cs typeface="Arial" panose="020B0604020202020204" pitchFamily="34" charset="0"/>
                  </a:rPr>
                  <a:t>The lower the number, the less efficient the power usage.</a:t>
                </a:r>
              </a:p>
              <a:p>
                <a:pPr marL="342900" indent="-342900">
                  <a:buClr>
                    <a:srgbClr val="3B3AFF"/>
                  </a:buClr>
                  <a:buFont typeface="Arial" panose="020B0604020202020204" pitchFamily="34" charset="0"/>
                  <a:buChar char="•"/>
                </a:pPr>
                <a:r>
                  <a:rPr lang="en-GB" sz="2400" dirty="0">
                    <a:solidFill>
                      <a:srgbClr val="202124"/>
                    </a:solidFill>
                    <a:cs typeface="Arial" panose="020B0604020202020204" pitchFamily="34" charset="0"/>
                  </a:rPr>
                  <a:t>The ideal state is a power factor of 1, which is referred to as unity.</a:t>
                </a:r>
              </a:p>
              <a:p>
                <a:pPr marL="342900" indent="-342900">
                  <a:buClr>
                    <a:srgbClr val="3B3AFF"/>
                  </a:buClr>
                  <a:buFont typeface="Arial" panose="020B0604020202020204" pitchFamily="34" charset="0"/>
                  <a:buChar char="•"/>
                </a:pPr>
                <a:r>
                  <a:rPr lang="en-GB" dirty="0"/>
                  <a:t>In an inductive (R–L) circuit, the lagging component is the inductive reactance, XL</a:t>
                </a:r>
              </a:p>
              <a:p>
                <a:pPr>
                  <a:buClr>
                    <a:srgbClr val="3B3AFF"/>
                  </a:buClr>
                </a:pPr>
                <a:r>
                  <a:rPr lang="en-GB" sz="2400" dirty="0">
                    <a:latin typeface="Arial" panose="020B0604020202020204" pitchFamily="34" charset="0"/>
                    <a:ea typeface="Times New Roman" panose="02020603050405020304" pitchFamily="18" charset="0"/>
                    <a:cs typeface="Arial" panose="020B0604020202020204" pitchFamily="34" charset="0"/>
                  </a:rPr>
                  <a:t>From Pythagoras, we can express power factor as: </a:t>
                </a:r>
                <a14:m>
                  <m:oMath xmlns:m="http://schemas.openxmlformats.org/officeDocument/2006/math">
                    <m:r>
                      <a:rPr lang="en-GB" sz="2400" i="1">
                        <a:latin typeface="Cambria Math" panose="02040503050406030204" pitchFamily="18" charset="0"/>
                        <a:ea typeface="Times New Roman" panose="02020603050405020304" pitchFamily="18" charset="0"/>
                        <a:cs typeface="Times New Roman" panose="02020603050405020304" pitchFamily="18" charset="0"/>
                      </a:rPr>
                      <m:t>𝐶𝑜𝑠</m:t>
                    </m:r>
                    <m:r>
                      <a:rPr lang="en-GB" sz="2400" i="1">
                        <a:latin typeface="Cambria Math" panose="02040503050406030204" pitchFamily="18" charset="0"/>
                        <a:ea typeface="Times New Roman" panose="02020603050405020304" pitchFamily="18" charset="0"/>
                        <a:cs typeface="Times New Roman" panose="02020603050405020304" pitchFamily="18" charset="0"/>
                      </a:rPr>
                      <m:t> </m:t>
                    </m:r>
                    <m:r>
                      <a:rPr lang="en-GB" sz="2400" i="1">
                        <a:latin typeface="Cambria Math" panose="02040503050406030204" pitchFamily="18" charset="0"/>
                        <a:ea typeface="Times New Roman" panose="02020603050405020304" pitchFamily="18" charset="0"/>
                        <a:cs typeface="Times New Roman" panose="02020603050405020304" pitchFamily="18" charset="0"/>
                      </a:rPr>
                      <m:t>∅</m:t>
                    </m:r>
                  </m:oMath>
                </a14:m>
                <a:r>
                  <a:rPr lang="en-GB" sz="2400" dirty="0">
                    <a:solidFill>
                      <a:srgbClr val="202124"/>
                    </a:solidFill>
                    <a:latin typeface="Arial" panose="020B0604020202020204" pitchFamily="34" charset="0"/>
                    <a:cs typeface="Arial" panose="020B0604020202020204" pitchFamily="34" charset="0"/>
                  </a:rPr>
                  <a:t>. </a:t>
                </a:r>
              </a:p>
              <a:p>
                <a:endParaRPr lang="en-GB" dirty="0"/>
              </a:p>
            </p:txBody>
          </p:sp>
        </mc:Choice>
        <mc:Fallback xmlns="">
          <p:sp>
            <p:nvSpPr>
              <p:cNvPr id="6" name="Content Placeholder 5">
                <a:extLst>
                  <a:ext uri="{FF2B5EF4-FFF2-40B4-BE49-F238E27FC236}">
                    <a16:creationId xmlns:a16="http://schemas.microsoft.com/office/drawing/2014/main" id="{63DEF0A9-7F3F-3D10-1348-19477BA25909}"/>
                  </a:ext>
                </a:extLst>
              </p:cNvPr>
              <p:cNvSpPr>
                <a:spLocks noGrp="1" noRot="1" noChangeAspect="1" noMove="1" noResize="1" noEditPoints="1" noAdjustHandles="1" noChangeArrowheads="1" noChangeShapeType="1" noTextEdit="1"/>
              </p:cNvSpPr>
              <p:nvPr>
                <p:ph sz="quarter" idx="10"/>
              </p:nvPr>
            </p:nvSpPr>
            <p:spPr>
              <a:xfrm>
                <a:off x="445505" y="1809499"/>
                <a:ext cx="10231800" cy="4140000"/>
              </a:xfrm>
              <a:blipFill>
                <a:blip r:embed="rId4"/>
                <a:stretch>
                  <a:fillRect l="-1787" t="-2062" r="-154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3BB3D2E-8C2B-4497-8D98-4A345ACBDD03}"/>
              </a:ext>
            </a:extLst>
          </p:cNvPr>
          <p:cNvPicPr>
            <a:picLocks noChangeAspect="1"/>
          </p:cNvPicPr>
          <p:nvPr/>
        </p:nvPicPr>
        <p:blipFill>
          <a:blip r:embed="rId5"/>
          <a:stretch>
            <a:fillRect/>
          </a:stretch>
        </p:blipFill>
        <p:spPr>
          <a:xfrm>
            <a:off x="3590850" y="5229926"/>
            <a:ext cx="3575631" cy="721613"/>
          </a:xfrm>
          <a:prstGeom prst="rect">
            <a:avLst/>
          </a:prstGeom>
        </p:spPr>
      </p:pic>
    </p:spTree>
    <p:extLst>
      <p:ext uri="{BB962C8B-B14F-4D97-AF65-F5344CB8AC3E}">
        <p14:creationId xmlns:p14="http://schemas.microsoft.com/office/powerpoint/2010/main" val="926730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factor</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921340-83A9-41F5-B50B-9A89BC936001}"/>
                  </a:ext>
                </a:extLst>
              </p:cNvPr>
              <p:cNvSpPr txBox="1"/>
              <p:nvPr/>
            </p:nvSpPr>
            <p:spPr>
              <a:xfrm>
                <a:off x="455200" y="4054082"/>
                <a:ext cx="3569788" cy="671466"/>
              </a:xfrm>
              <a:prstGeom prst="rect">
                <a:avLst/>
              </a:prstGeom>
              <a:noFill/>
            </p:spPr>
            <p:txBody>
              <a:bodyPr wrap="square">
                <a:spAutoFit/>
              </a:bodyPr>
              <a:lstStyle/>
              <a:p>
                <a:pPr defTabSz="608030" fontAlgn="auto">
                  <a:spcBef>
                    <a:spcPts val="0"/>
                  </a:spcBef>
                  <a:spcAft>
                    <a:spcPts val="0"/>
                  </a:spcAft>
                </a:pPr>
                <a:r>
                  <a:rPr lang="en-GB" sz="1463"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𝑃𝑜𝑤𝑒𝑟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𝐹𝑎𝑐𝑡𝑜𝑟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𝑅</m:t>
                        </m:r>
                      </m:num>
                      <m:den>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𝑍</m:t>
                        </m:r>
                      </m:den>
                    </m:f>
                  </m:oMath>
                </a14:m>
                <a:endParaRPr lang="en-GB" sz="2660" dirty="0">
                  <a:solidFill>
                    <a:srgbClr val="17002F"/>
                  </a:solidFill>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16921340-83A9-41F5-B50B-9A89BC936001}"/>
                  </a:ext>
                </a:extLst>
              </p:cNvPr>
              <p:cNvSpPr txBox="1">
                <a:spLocks noRot="1" noChangeAspect="1" noMove="1" noResize="1" noEditPoints="1" noAdjustHandles="1" noChangeArrowheads="1" noChangeShapeType="1" noTextEdit="1"/>
              </p:cNvSpPr>
              <p:nvPr/>
            </p:nvSpPr>
            <p:spPr>
              <a:xfrm>
                <a:off x="455200" y="4054082"/>
                <a:ext cx="3569788" cy="671466"/>
              </a:xfrm>
              <a:prstGeom prst="rect">
                <a:avLst/>
              </a:prstGeom>
              <a:blipFill>
                <a:blip r:embed="rId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0A596455-6FFB-492C-BF74-148D093C047F}"/>
              </a:ext>
            </a:extLst>
          </p:cNvPr>
          <p:cNvPicPr>
            <a:picLocks noChangeAspect="1"/>
          </p:cNvPicPr>
          <p:nvPr/>
        </p:nvPicPr>
        <p:blipFill>
          <a:blip r:embed="rId4"/>
          <a:stretch>
            <a:fillRect/>
          </a:stretch>
        </p:blipFill>
        <p:spPr>
          <a:xfrm>
            <a:off x="7598157" y="3618343"/>
            <a:ext cx="3868294" cy="218359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05206BA-602F-428E-8F98-9105EA5A6461}"/>
                  </a:ext>
                </a:extLst>
              </p:cNvPr>
              <p:cNvSpPr txBox="1"/>
              <p:nvPr/>
            </p:nvSpPr>
            <p:spPr>
              <a:xfrm>
                <a:off x="-187296" y="1820126"/>
                <a:ext cx="2819251"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a:solidFill>
                            <a:srgbClr val="17002F"/>
                          </a:solidFill>
                          <a:latin typeface="Cambria Math" panose="02040503050406030204" pitchFamily="18" charset="0"/>
                          <a:ea typeface="+mn-ea"/>
                          <a:cs typeface="+mn-cs"/>
                        </a:rPr>
                        <m:t>𝑓𝐿</m:t>
                      </m:r>
                    </m:oMath>
                  </m:oMathPara>
                </a14:m>
                <a:endParaRPr lang="en-GB" sz="2394" dirty="0">
                  <a:solidFill>
                    <a:srgbClr val="17002F"/>
                  </a:solidFill>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A05206BA-602F-428E-8F98-9105EA5A6461}"/>
                  </a:ext>
                </a:extLst>
              </p:cNvPr>
              <p:cNvSpPr txBox="1">
                <a:spLocks noRot="1" noChangeAspect="1" noMove="1" noResize="1" noEditPoints="1" noAdjustHandles="1" noChangeArrowheads="1" noChangeShapeType="1" noTextEdit="1"/>
              </p:cNvSpPr>
              <p:nvPr/>
            </p:nvSpPr>
            <p:spPr>
              <a:xfrm>
                <a:off x="-187296" y="1820126"/>
                <a:ext cx="2819251" cy="460767"/>
              </a:xfrm>
              <a:prstGeom prst="rect">
                <a:avLst/>
              </a:prstGeom>
              <a:blipFill>
                <a:blip r:embed="rId5"/>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2BD1E89-E60A-46B3-93B8-09B7362DAA88}"/>
                  </a:ext>
                </a:extLst>
              </p:cNvPr>
              <p:cNvSpPr txBox="1"/>
              <p:nvPr/>
            </p:nvSpPr>
            <p:spPr>
              <a:xfrm>
                <a:off x="-990596" y="2486503"/>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=2</m:t>
                      </m:r>
                      <m:r>
                        <a:rPr lang="en-GB" sz="2394" i="1">
                          <a:solidFill>
                            <a:srgbClr val="17002F"/>
                          </a:solidFill>
                          <a:latin typeface="Cambria Math" panose="02040503050406030204" pitchFamily="18" charset="0"/>
                          <a:ea typeface="+mn-ea"/>
                          <a:cs typeface="+mn-cs"/>
                        </a:rPr>
                        <m:t>𝜋</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50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100</m:t>
                      </m:r>
                      <m:r>
                        <a:rPr lang="en-GB" sz="2394" i="1" dirty="0">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a:solidFill>
                            <a:srgbClr val="17002F"/>
                          </a:solidFill>
                          <a:latin typeface="Cambria Math" panose="02040503050406030204" pitchFamily="18" charset="0"/>
                          <a:ea typeface="+mn-ea"/>
                          <a:cs typeface="+mn-cs"/>
                        </a:rPr>
                        <m:t>10</m:t>
                      </m:r>
                      <m:sSup>
                        <m:sSupPr>
                          <m:ctrlPr>
                            <a:rPr lang="en-GB" sz="2394" i="1">
                              <a:solidFill>
                                <a:srgbClr val="836967"/>
                              </a:solidFill>
                              <a:latin typeface="Cambria Math" panose="02040503050406030204" pitchFamily="18" charset="0"/>
                              <a:ea typeface="+mn-ea"/>
                              <a:cs typeface="+mn-cs"/>
                            </a:rPr>
                          </m:ctrlPr>
                        </m:sSupPr>
                        <m:e>
                          <m:r>
                            <a:rPr lang="en-GB" sz="2394">
                              <a:solidFill>
                                <a:srgbClr val="17002F"/>
                              </a:solidFill>
                              <a:latin typeface="Cambria Math" panose="02040503050406030204" pitchFamily="18" charset="0"/>
                              <a:ea typeface="+mn-ea"/>
                              <a:cs typeface="+mn-cs"/>
                            </a:rPr>
                            <m:t>¯</m:t>
                          </m:r>
                        </m:e>
                        <m:sup>
                          <m:r>
                            <a:rPr lang="en-GB" sz="2394">
                              <a:solidFill>
                                <a:srgbClr val="17002F"/>
                              </a:solidFill>
                              <a:latin typeface="Cambria Math" panose="02040503050406030204" pitchFamily="18" charset="0"/>
                              <a:ea typeface="+mn-ea"/>
                              <a:cs typeface="+mn-cs"/>
                            </a:rPr>
                            <m:t>3</m:t>
                          </m:r>
                        </m:sup>
                      </m:sSup>
                    </m:oMath>
                  </m:oMathPara>
                </a14:m>
                <a:endParaRPr lang="en-GB" sz="2394" dirty="0">
                  <a:solidFill>
                    <a:srgbClr val="17002F"/>
                  </a:solidFill>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52BD1E89-E60A-46B3-93B8-09B7362DAA88}"/>
                  </a:ext>
                </a:extLst>
              </p:cNvPr>
              <p:cNvSpPr txBox="1">
                <a:spLocks noRot="1" noChangeAspect="1" noMove="1" noResize="1" noEditPoints="1" noAdjustHandles="1" noChangeArrowheads="1" noChangeShapeType="1" noTextEdit="1"/>
              </p:cNvSpPr>
              <p:nvPr/>
            </p:nvSpPr>
            <p:spPr>
              <a:xfrm>
                <a:off x="-990596" y="2486503"/>
                <a:ext cx="6080478" cy="460767"/>
              </a:xfrm>
              <a:prstGeom prst="rect">
                <a:avLst/>
              </a:prstGeom>
              <a:blipFill>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1E3D35-31CE-4F81-9FBB-CD6DEC26F346}"/>
                  </a:ext>
                </a:extLst>
              </p:cNvPr>
              <p:cNvSpPr txBox="1"/>
              <p:nvPr/>
            </p:nvSpPr>
            <p:spPr>
              <a:xfrm>
                <a:off x="-1653149" y="3191558"/>
                <a:ext cx="6080478" cy="460767"/>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GB" sz="2394" i="1">
                              <a:solidFill>
                                <a:srgbClr val="836967"/>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sub>
                      </m:sSub>
                      <m:r>
                        <a:rPr lang="en-GB" sz="2394">
                          <a:solidFill>
                            <a:srgbClr val="17002F"/>
                          </a:solidFill>
                          <a:latin typeface="Cambria Math" panose="02040503050406030204" pitchFamily="18" charset="0"/>
                          <a:ea typeface="+mn-ea"/>
                          <a:cs typeface="+mn-cs"/>
                        </a:rPr>
                        <m:t>=31.41 Ω</m:t>
                      </m:r>
                    </m:oMath>
                  </m:oMathPara>
                </a14:m>
                <a:endParaRPr lang="en-GB" sz="2394" dirty="0">
                  <a:solidFill>
                    <a:srgbClr val="17002F"/>
                  </a:solidFill>
                  <a:latin typeface="Calibri" panose="020F0502020204030204"/>
                  <a:ea typeface="+mn-ea"/>
                  <a:cs typeface="+mn-cs"/>
                </a:endParaRPr>
              </a:p>
            </p:txBody>
          </p:sp>
        </mc:Choice>
        <mc:Fallback xmlns="">
          <p:sp>
            <p:nvSpPr>
              <p:cNvPr id="14" name="TextBox 13">
                <a:extLst>
                  <a:ext uri="{FF2B5EF4-FFF2-40B4-BE49-F238E27FC236}">
                    <a16:creationId xmlns:a16="http://schemas.microsoft.com/office/drawing/2014/main" id="{D81E3D35-31CE-4F81-9FBB-CD6DEC26F346}"/>
                  </a:ext>
                </a:extLst>
              </p:cNvPr>
              <p:cNvSpPr txBox="1">
                <a:spLocks noRot="1" noChangeAspect="1" noMove="1" noResize="1" noEditPoints="1" noAdjustHandles="1" noChangeArrowheads="1" noChangeShapeType="1" noTextEdit="1"/>
              </p:cNvSpPr>
              <p:nvPr/>
            </p:nvSpPr>
            <p:spPr>
              <a:xfrm>
                <a:off x="-1653149" y="3191558"/>
                <a:ext cx="6080478" cy="460767"/>
              </a:xfrm>
              <a:prstGeom prst="rect">
                <a:avLst/>
              </a:prstGeom>
              <a:blipFill>
                <a:blip r:embed="rId7"/>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0FC43C6-F0F2-4211-B6CC-294EEFA5E607}"/>
                  </a:ext>
                </a:extLst>
              </p:cNvPr>
              <p:cNvSpPr txBox="1"/>
              <p:nvPr/>
            </p:nvSpPr>
            <p:spPr>
              <a:xfrm>
                <a:off x="1603416" y="1712687"/>
                <a:ext cx="6972933"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r>
                                <a:rPr lang="en-GB" sz="2394">
                                  <a:solidFill>
                                    <a:srgbClr val="17002F"/>
                                  </a:solidFill>
                                  <a:latin typeface="Cambria Math" panose="02040503050406030204" pitchFamily="18" charset="0"/>
                                  <a:ea typeface="+mn-ea"/>
                                  <a:cs typeface="+mn-cs"/>
                                </a:rPr>
                                <m:t>²</m:t>
                              </m:r>
                            </m:sub>
                          </m:sSub>
                        </m:e>
                      </m:rad>
                    </m:oMath>
                  </m:oMathPara>
                </a14:m>
                <a:endParaRPr lang="en-GB" sz="2394" dirty="0">
                  <a:solidFill>
                    <a:srgbClr val="17002F"/>
                  </a:solidFill>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C0FC43C6-F0F2-4211-B6CC-294EEFA5E607}"/>
                  </a:ext>
                </a:extLst>
              </p:cNvPr>
              <p:cNvSpPr txBox="1">
                <a:spLocks noRot="1" noChangeAspect="1" noMove="1" noResize="1" noEditPoints="1" noAdjustHandles="1" noChangeArrowheads="1" noChangeShapeType="1" noTextEdit="1"/>
              </p:cNvSpPr>
              <p:nvPr/>
            </p:nvSpPr>
            <p:spPr>
              <a:xfrm>
                <a:off x="1603416" y="1712687"/>
                <a:ext cx="6972933" cy="53848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C6DD573-11B8-4D81-95D5-75F801CED01F}"/>
                  </a:ext>
                </a:extLst>
              </p:cNvPr>
              <p:cNvSpPr txBox="1"/>
              <p:nvPr/>
            </p:nvSpPr>
            <p:spPr>
              <a:xfrm>
                <a:off x="1890496" y="2396730"/>
                <a:ext cx="6972933" cy="557460"/>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50</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r>
                            <a:rPr lang="en-GB" sz="2394" i="1">
                              <a:solidFill>
                                <a:srgbClr val="17002F"/>
                              </a:solidFill>
                              <a:latin typeface="Cambria Math" panose="02040503050406030204" pitchFamily="18" charset="0"/>
                              <a:ea typeface="+mn-ea"/>
                              <a:cs typeface="+mn-cs"/>
                            </a:rPr>
                            <m:t>31.41²</m:t>
                          </m:r>
                        </m:e>
                      </m:rad>
                    </m:oMath>
                  </m:oMathPara>
                </a14:m>
                <a:endParaRPr lang="en-GB" sz="2394" dirty="0">
                  <a:solidFill>
                    <a:srgbClr val="17002F"/>
                  </a:solidFill>
                  <a:latin typeface="Calibri" panose="020F0502020204030204"/>
                  <a:ea typeface="+mn-ea"/>
                  <a:cs typeface="+mn-cs"/>
                </a:endParaRPr>
              </a:p>
            </p:txBody>
          </p:sp>
        </mc:Choice>
        <mc:Fallback xmlns="">
          <p:sp>
            <p:nvSpPr>
              <p:cNvPr id="16" name="TextBox 15">
                <a:extLst>
                  <a:ext uri="{FF2B5EF4-FFF2-40B4-BE49-F238E27FC236}">
                    <a16:creationId xmlns:a16="http://schemas.microsoft.com/office/drawing/2014/main" id="{9C6DD573-11B8-4D81-95D5-75F801CED01F}"/>
                  </a:ext>
                </a:extLst>
              </p:cNvPr>
              <p:cNvSpPr txBox="1">
                <a:spLocks noRot="1" noChangeAspect="1" noMove="1" noResize="1" noEditPoints="1" noAdjustHandles="1" noChangeArrowheads="1" noChangeShapeType="1" noTextEdit="1"/>
              </p:cNvSpPr>
              <p:nvPr/>
            </p:nvSpPr>
            <p:spPr>
              <a:xfrm>
                <a:off x="1890496" y="2396730"/>
                <a:ext cx="6972933" cy="5574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A32646C-3043-4F14-A002-800DA1FAEE41}"/>
                  </a:ext>
                </a:extLst>
              </p:cNvPr>
              <p:cNvSpPr txBox="1"/>
              <p:nvPr/>
            </p:nvSpPr>
            <p:spPr>
              <a:xfrm>
                <a:off x="4024620" y="3144877"/>
                <a:ext cx="1534830" cy="460767"/>
              </a:xfrm>
              <a:prstGeom prst="rect">
                <a:avLst/>
              </a:prstGeom>
              <a:noFill/>
            </p:spPr>
            <p:txBody>
              <a:bodyPr wrap="square">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oMath>
                </a14:m>
                <a:r>
                  <a:rPr lang="en-GB" sz="2394" dirty="0">
                    <a:solidFill>
                      <a:srgbClr val="17002F"/>
                    </a:solidFill>
                    <a:latin typeface="Calibri" panose="020F0502020204030204"/>
                    <a:ea typeface="+mn-ea"/>
                    <a:cs typeface="+mn-cs"/>
                  </a:rPr>
                  <a:t> 59 </a:t>
                </a:r>
                <a:r>
                  <a:rPr lang="el-GR" sz="2394" dirty="0">
                    <a:solidFill>
                      <a:srgbClr val="17002F"/>
                    </a:solidFill>
                    <a:latin typeface="Calibri" panose="020F0502020204030204"/>
                    <a:ea typeface="+mn-ea"/>
                    <a:cs typeface="+mn-cs"/>
                  </a:rPr>
                  <a:t>Ω</a:t>
                </a:r>
                <a:r>
                  <a:rPr lang="en-GB" sz="2394" dirty="0">
                    <a:solidFill>
                      <a:srgbClr val="17002F"/>
                    </a:solidFill>
                    <a:latin typeface="Calibri" panose="020F0502020204030204"/>
                    <a:ea typeface="+mn-ea"/>
                    <a:cs typeface="+mn-cs"/>
                  </a:rPr>
                  <a:t> </a:t>
                </a:r>
              </a:p>
            </p:txBody>
          </p:sp>
        </mc:Choice>
        <mc:Fallback xmlns="">
          <p:sp>
            <p:nvSpPr>
              <p:cNvPr id="17" name="TextBox 16">
                <a:extLst>
                  <a:ext uri="{FF2B5EF4-FFF2-40B4-BE49-F238E27FC236}">
                    <a16:creationId xmlns:a16="http://schemas.microsoft.com/office/drawing/2014/main" id="{BA32646C-3043-4F14-A002-800DA1FAEE41}"/>
                  </a:ext>
                </a:extLst>
              </p:cNvPr>
              <p:cNvSpPr txBox="1">
                <a:spLocks noRot="1" noChangeAspect="1" noMove="1" noResize="1" noEditPoints="1" noAdjustHandles="1" noChangeArrowheads="1" noChangeShapeType="1" noTextEdit="1"/>
              </p:cNvSpPr>
              <p:nvPr/>
            </p:nvSpPr>
            <p:spPr>
              <a:xfrm>
                <a:off x="4024620" y="3144877"/>
                <a:ext cx="1534830" cy="460767"/>
              </a:xfrm>
              <a:prstGeom prst="rect">
                <a:avLst/>
              </a:prstGeom>
              <a:blipFill>
                <a:blip r:embed="rId10"/>
                <a:stretch>
                  <a:fillRect l="-794"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58CB075-466F-4760-AB58-5B400D74D2C3}"/>
                  </a:ext>
                </a:extLst>
              </p:cNvPr>
              <p:cNvSpPr txBox="1"/>
              <p:nvPr/>
            </p:nvSpPr>
            <p:spPr>
              <a:xfrm>
                <a:off x="3719068" y="4045938"/>
                <a:ext cx="3569788" cy="679610"/>
              </a:xfrm>
              <a:prstGeom prst="rect">
                <a:avLst/>
              </a:prstGeom>
              <a:noFill/>
            </p:spPr>
            <p:txBody>
              <a:bodyPr wrap="square">
                <a:spAutoFit/>
              </a:bodyPr>
              <a:lstStyle/>
              <a:p>
                <a:pPr defTabSz="608030" fontAlgn="auto">
                  <a:spcBef>
                    <a:spcPts val="0"/>
                  </a:spcBef>
                  <a:spcAft>
                    <a:spcPts val="0"/>
                  </a:spcAft>
                </a:pPr>
                <a:r>
                  <a:rPr lang="en-GB" sz="1463"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𝑃𝑜𝑤𝑒𝑟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𝐹𝑎𝑐𝑡𝑜𝑟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50</m:t>
                        </m:r>
                      </m:num>
                      <m:den>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59</m:t>
                        </m:r>
                      </m:den>
                    </m:f>
                  </m:oMath>
                </a14:m>
                <a:endParaRPr lang="en-GB" sz="2660" dirty="0">
                  <a:solidFill>
                    <a:srgbClr val="17002F"/>
                  </a:solidFill>
                  <a:latin typeface="Calibri" panose="020F0502020204030204"/>
                  <a:ea typeface="+mn-ea"/>
                  <a:cs typeface="+mn-cs"/>
                </a:endParaRPr>
              </a:p>
            </p:txBody>
          </p:sp>
        </mc:Choice>
        <mc:Fallback xmlns="">
          <p:sp>
            <p:nvSpPr>
              <p:cNvPr id="18" name="TextBox 17">
                <a:extLst>
                  <a:ext uri="{FF2B5EF4-FFF2-40B4-BE49-F238E27FC236}">
                    <a16:creationId xmlns:a16="http://schemas.microsoft.com/office/drawing/2014/main" id="{658CB075-466F-4760-AB58-5B400D74D2C3}"/>
                  </a:ext>
                </a:extLst>
              </p:cNvPr>
              <p:cNvSpPr txBox="1">
                <a:spLocks noRot="1" noChangeAspect="1" noMove="1" noResize="1" noEditPoints="1" noAdjustHandles="1" noChangeArrowheads="1" noChangeShapeType="1" noTextEdit="1"/>
              </p:cNvSpPr>
              <p:nvPr/>
            </p:nvSpPr>
            <p:spPr>
              <a:xfrm>
                <a:off x="3719068" y="4045938"/>
                <a:ext cx="3569788" cy="6796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3FF450E-90ED-4D1E-A388-4C2B5AF7D8F9}"/>
                  </a:ext>
                </a:extLst>
              </p:cNvPr>
              <p:cNvSpPr txBox="1"/>
              <p:nvPr/>
            </p:nvSpPr>
            <p:spPr>
              <a:xfrm>
                <a:off x="455200" y="5127767"/>
                <a:ext cx="5072472" cy="501676"/>
              </a:xfrm>
              <a:prstGeom prst="rect">
                <a:avLst/>
              </a:prstGeom>
              <a:noFill/>
            </p:spPr>
            <p:txBody>
              <a:bodyPr wrap="square">
                <a:spAutoFit/>
              </a:bodyPr>
              <a:lstStyle/>
              <a:p>
                <a:pPr defTabSz="608030" fontAlgn="auto">
                  <a:spcBef>
                    <a:spcPts val="0"/>
                  </a:spcBef>
                  <a:spcAft>
                    <a:spcPts val="0"/>
                  </a:spcAft>
                </a:pPr>
                <a:r>
                  <a:rPr lang="en-GB" sz="1463"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𝑃𝑜𝑤𝑒𝑟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𝐹𝑎𝑐𝑡𝑜𝑟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=0.84 </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𝑙𝑎𝑔𝑔𝑖𝑛𝑔</m:t>
                    </m:r>
                  </m:oMath>
                </a14:m>
                <a:endParaRPr lang="en-GB" sz="2660" dirty="0">
                  <a:solidFill>
                    <a:srgbClr val="17002F"/>
                  </a:solidFill>
                  <a:latin typeface="Calibri" panose="020F0502020204030204"/>
                  <a:ea typeface="+mn-ea"/>
                  <a:cs typeface="+mn-cs"/>
                </a:endParaRPr>
              </a:p>
            </p:txBody>
          </p:sp>
        </mc:Choice>
        <mc:Fallback xmlns="">
          <p:sp>
            <p:nvSpPr>
              <p:cNvPr id="19" name="TextBox 18">
                <a:extLst>
                  <a:ext uri="{FF2B5EF4-FFF2-40B4-BE49-F238E27FC236}">
                    <a16:creationId xmlns:a16="http://schemas.microsoft.com/office/drawing/2014/main" id="{B3FF450E-90ED-4D1E-A388-4C2B5AF7D8F9}"/>
                  </a:ext>
                </a:extLst>
              </p:cNvPr>
              <p:cNvSpPr txBox="1">
                <a:spLocks noRot="1" noChangeAspect="1" noMove="1" noResize="1" noEditPoints="1" noAdjustHandles="1" noChangeArrowheads="1" noChangeShapeType="1" noTextEdit="1"/>
              </p:cNvSpPr>
              <p:nvPr/>
            </p:nvSpPr>
            <p:spPr>
              <a:xfrm>
                <a:off x="455200" y="5127767"/>
                <a:ext cx="5072472" cy="501676"/>
              </a:xfrm>
              <a:prstGeom prst="rect">
                <a:avLst/>
              </a:prstGeom>
              <a:blipFill>
                <a:blip r:embed="rId12"/>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3BBCA99-84B4-DB23-BF20-FD8414CEAB58}"/>
              </a:ext>
            </a:extLst>
          </p:cNvPr>
          <p:cNvPicPr>
            <a:picLocks noChangeAspect="1"/>
          </p:cNvPicPr>
          <p:nvPr/>
        </p:nvPicPr>
        <p:blipFill>
          <a:blip r:embed="rId13"/>
          <a:srcRect r="16241"/>
          <a:stretch>
            <a:fillRect/>
          </a:stretch>
        </p:blipFill>
        <p:spPr>
          <a:xfrm>
            <a:off x="7991667" y="1002189"/>
            <a:ext cx="3389574" cy="2661052"/>
          </a:xfrm>
          <a:prstGeom prst="rect">
            <a:avLst/>
          </a:prstGeom>
        </p:spPr>
      </p:pic>
    </p:spTree>
    <p:extLst>
      <p:ext uri="{BB962C8B-B14F-4D97-AF65-F5344CB8AC3E}">
        <p14:creationId xmlns:p14="http://schemas.microsoft.com/office/powerpoint/2010/main" val="40099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E7809D-3079-FCBD-C3BD-5B4797464730}"/>
              </a:ext>
            </a:extLst>
          </p:cNvPr>
          <p:cNvPicPr>
            <a:picLocks noChangeAspect="1"/>
          </p:cNvPicPr>
          <p:nvPr/>
        </p:nvPicPr>
        <p:blipFill>
          <a:blip r:embed="rId3"/>
          <a:stretch>
            <a:fillRect/>
          </a:stretch>
        </p:blipFill>
        <p:spPr>
          <a:xfrm>
            <a:off x="5386197" y="1795751"/>
            <a:ext cx="6493428" cy="3775494"/>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factor</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Cos ∅ expresses the angle caused by the inductive component. </a:t>
                </a:r>
              </a:p>
              <a:p>
                <a:r>
                  <a:rPr lang="en-GB" sz="1400" dirty="0">
                    <a:solidFill>
                      <a:srgbClr val="17002F"/>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GB" sz="2400">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If</m:t>
                    </m:r>
                    <m:r>
                      <a:rPr lang="en-GB" sz="2400">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𝑃𝑜𝑤𝑒𝑟</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𝐹𝑎𝑐𝑡𝑜𝑟</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0</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m:t>
                    </m:r>
                    <m:r>
                      <a:rPr lang="en-GB" sz="240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84</m:t>
                    </m:r>
                  </m:oMath>
                </a14:m>
                <a:endParaRPr lang="en-GB" sz="2400" dirty="0">
                  <a:solidFill>
                    <a:srgbClr val="17002F"/>
                  </a:solidFill>
                  <a:latin typeface="Arial" panose="020B0604020202020204" pitchFamily="34" charset="0"/>
                  <a:ea typeface="+mn-ea"/>
                  <a:cs typeface="Arial" panose="020B0604020202020204" pitchFamily="34" charset="0"/>
                </a:endParaRPr>
              </a:p>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To express 0.84 in degrees, use Cos-1</a:t>
                </a:r>
              </a:p>
              <a:p>
                <a:pPr defTabSz="608030" fontAlgn="auto">
                  <a:spcBef>
                    <a:spcPts val="0"/>
                  </a:spcBef>
                  <a:spcAft>
                    <a:spcPts val="0"/>
                  </a:spcAft>
                </a:pPr>
                <a:endParaRPr lang="en-GB" sz="2400" dirty="0">
                  <a:solidFill>
                    <a:srgbClr val="17002F"/>
                  </a:solidFill>
                  <a:latin typeface="Arial" panose="020B0604020202020204" pitchFamily="34" charset="0"/>
                  <a:ea typeface="+mn-ea"/>
                  <a:cs typeface="Arial" panose="020B0604020202020204" pitchFamily="34" charset="0"/>
                </a:endParaRPr>
              </a:p>
              <a:p>
                <a:pPr defTabSz="608030" fontAlgn="auto">
                  <a:spcBef>
                    <a:spcPts val="0"/>
                  </a:spcBef>
                  <a:spcAft>
                    <a:spcPts val="0"/>
                  </a:spcAft>
                </a:pPr>
                <a:r>
                  <a:rPr lang="en-GB" sz="2400" dirty="0">
                    <a:solidFill>
                      <a:srgbClr val="17002F"/>
                    </a:solidFill>
                    <a:latin typeface="Arial" panose="020B0604020202020204" pitchFamily="34" charset="0"/>
                    <a:ea typeface="+mn-ea"/>
                    <a:cs typeface="Arial" panose="020B0604020202020204" pitchFamily="34" charset="0"/>
                  </a:rPr>
                  <a:t>						= 32.85˚</a:t>
                </a:r>
              </a:p>
              <a:p>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mc:Choice>
        <mc:Fallback xmlns="">
          <p:sp>
            <p:nvSpPr>
              <p:cNvPr id="6" name="Content Placeholder 5">
                <a:extLst>
                  <a:ext uri="{FF2B5EF4-FFF2-40B4-BE49-F238E27FC236}">
                    <a16:creationId xmlns:a16="http://schemas.microsoft.com/office/drawing/2014/main" id="{63DEF0A9-7F3F-3D10-1348-19477BA25909}"/>
                  </a:ext>
                </a:extLst>
              </p:cNvPr>
              <p:cNvSpPr>
                <a:spLocks noGrp="1" noRot="1" noChangeAspect="1" noMove="1" noResize="1" noEditPoints="1" noAdjustHandles="1" noChangeArrowheads="1" noChangeShapeType="1" noTextEdit="1"/>
              </p:cNvSpPr>
              <p:nvPr>
                <p:ph sz="quarter" idx="10"/>
              </p:nvPr>
            </p:nvSpPr>
            <p:spPr>
              <a:blipFill>
                <a:blip r:embed="rId4"/>
                <a:stretch>
                  <a:fillRect l="-1953" t="-2062"/>
                </a:stretch>
              </a:blipFill>
            </p:spPr>
            <p:txBody>
              <a:bodyPr/>
              <a:lstStyle/>
              <a:p>
                <a:r>
                  <a:rPr lang="en-US">
                    <a:noFill/>
                  </a:rPr>
                  <a:t> </a:t>
                </a:r>
              </a:p>
            </p:txBody>
          </p:sp>
        </mc:Fallback>
      </mc:AlternateContent>
    </p:spTree>
    <p:extLst>
      <p:ext uri="{BB962C8B-B14F-4D97-AF65-F5344CB8AC3E}">
        <p14:creationId xmlns:p14="http://schemas.microsoft.com/office/powerpoint/2010/main" val="2166892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753985-6D10-4F17-BFAE-CA737DE00AA6}"/>
              </a:ext>
            </a:extLst>
          </p:cNvPr>
          <p:cNvPicPr>
            <a:picLocks noChangeAspect="1"/>
          </p:cNvPicPr>
          <p:nvPr/>
        </p:nvPicPr>
        <p:blipFill>
          <a:blip r:embed="rId3"/>
          <a:stretch>
            <a:fillRect/>
          </a:stretch>
        </p:blipFill>
        <p:spPr>
          <a:xfrm>
            <a:off x="5321300" y="2047701"/>
            <a:ext cx="6791325" cy="2284215"/>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triangle</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5088300" cy="4140000"/>
          </a:xfrm>
        </p:spPr>
        <p:txBody>
          <a:bodyPr/>
          <a:lstStyle/>
          <a:p>
            <a:pPr defTabSz="608030" fontAlgn="auto">
              <a:lnSpc>
                <a:spcPct val="110000"/>
              </a:lnSpc>
              <a:spcBef>
                <a:spcPts val="0"/>
              </a:spcBef>
              <a:spcAft>
                <a:spcPts val="1330"/>
              </a:spcAft>
            </a:pPr>
            <a:r>
              <a:rPr lang="en-GB" sz="2400" dirty="0">
                <a:solidFill>
                  <a:srgbClr val="202124"/>
                </a:solidFill>
                <a:latin typeface="Arial" panose="020B0604020202020204" pitchFamily="34" charset="0"/>
                <a:ea typeface="+mn-ea"/>
                <a:cs typeface="Arial" panose="020B0604020202020204" pitchFamily="34" charset="0"/>
              </a:rPr>
              <a:t>Power factor (PF) is also expressed through the power triangle.</a:t>
            </a:r>
          </a:p>
          <a:p>
            <a:pPr defTabSz="608030" fontAlgn="auto">
              <a:lnSpc>
                <a:spcPct val="110000"/>
              </a:lnSpc>
              <a:spcBef>
                <a:spcPts val="0"/>
              </a:spcBef>
              <a:spcAft>
                <a:spcPts val="1330"/>
              </a:spcAft>
              <a:buClr>
                <a:srgbClr val="3B3AFF"/>
              </a:buClr>
            </a:pPr>
            <a:r>
              <a:rPr lang="en-GB" sz="2400" dirty="0">
                <a:solidFill>
                  <a:srgbClr val="202124"/>
                </a:solidFill>
                <a:latin typeface="Arial" panose="020B0604020202020204" pitchFamily="34" charset="0"/>
                <a:ea typeface="+mn-ea"/>
                <a:cs typeface="Arial" panose="020B0604020202020204" pitchFamily="34" charset="0"/>
              </a:rPr>
              <a:t>1. </a:t>
            </a:r>
            <a:r>
              <a:rPr lang="en-GB" dirty="0">
                <a:solidFill>
                  <a:srgbClr val="202124"/>
                </a:solidFill>
                <a:latin typeface="Arial" panose="020B0604020202020204" pitchFamily="34" charset="0"/>
                <a:ea typeface="+mn-ea"/>
                <a:cs typeface="Arial" panose="020B0604020202020204" pitchFamily="34" charset="0"/>
              </a:rPr>
              <a:t>T</a:t>
            </a:r>
            <a:r>
              <a:rPr lang="en-GB" sz="2400" dirty="0">
                <a:solidFill>
                  <a:srgbClr val="202124"/>
                </a:solidFill>
                <a:latin typeface="Arial" panose="020B0604020202020204" pitchFamily="34" charset="0"/>
                <a:ea typeface="+mn-ea"/>
                <a:cs typeface="Arial" panose="020B0604020202020204" pitchFamily="34" charset="0"/>
              </a:rPr>
              <a:t>rue or real power, measured in kilowatts (kW).</a:t>
            </a:r>
          </a:p>
          <a:p>
            <a:pPr defTabSz="608030" fontAlgn="auto">
              <a:lnSpc>
                <a:spcPct val="110000"/>
              </a:lnSpc>
              <a:spcBef>
                <a:spcPts val="0"/>
              </a:spcBef>
              <a:spcAft>
                <a:spcPts val="1330"/>
              </a:spcAft>
              <a:buClr>
                <a:srgbClr val="3B3AFF"/>
              </a:buClr>
            </a:pPr>
            <a:r>
              <a:rPr lang="en-GB" sz="2400" dirty="0">
                <a:solidFill>
                  <a:srgbClr val="202124"/>
                </a:solidFill>
                <a:latin typeface="Arial" panose="020B0604020202020204" pitchFamily="34" charset="0"/>
                <a:ea typeface="+mn-ea"/>
                <a:cs typeface="Arial" panose="020B0604020202020204" pitchFamily="34" charset="0"/>
              </a:rPr>
              <a:t>2. </a:t>
            </a:r>
            <a:r>
              <a:rPr lang="en-GB" dirty="0">
                <a:solidFill>
                  <a:srgbClr val="202124"/>
                </a:solidFill>
                <a:latin typeface="Arial" panose="020B0604020202020204" pitchFamily="34" charset="0"/>
                <a:ea typeface="+mn-ea"/>
                <a:cs typeface="Arial" panose="020B0604020202020204" pitchFamily="34" charset="0"/>
              </a:rPr>
              <a:t>A</a:t>
            </a:r>
            <a:r>
              <a:rPr lang="en-GB" sz="2400" dirty="0">
                <a:solidFill>
                  <a:srgbClr val="202124"/>
                </a:solidFill>
                <a:latin typeface="Arial" panose="020B0604020202020204" pitchFamily="34" charset="0"/>
                <a:ea typeface="+mn-ea"/>
                <a:cs typeface="Arial" panose="020B0604020202020204" pitchFamily="34" charset="0"/>
              </a:rPr>
              <a:t>pparent power, measured in kilovolt amperes (kVA).</a:t>
            </a:r>
          </a:p>
          <a:p>
            <a:pPr defTabSz="608030" fontAlgn="auto">
              <a:lnSpc>
                <a:spcPct val="110000"/>
              </a:lnSpc>
              <a:spcBef>
                <a:spcPts val="0"/>
              </a:spcBef>
              <a:spcAft>
                <a:spcPts val="1330"/>
              </a:spcAft>
              <a:buClr>
                <a:srgbClr val="3B3AFF"/>
              </a:buClr>
            </a:pPr>
            <a:r>
              <a:rPr lang="en-GB" sz="2400" dirty="0">
                <a:solidFill>
                  <a:srgbClr val="202124"/>
                </a:solidFill>
                <a:latin typeface="Arial" panose="020B0604020202020204" pitchFamily="34" charset="0"/>
                <a:ea typeface="+mn-ea"/>
                <a:cs typeface="Arial" panose="020B0604020202020204" pitchFamily="34" charset="0"/>
              </a:rPr>
              <a:t>3. </a:t>
            </a:r>
            <a:r>
              <a:rPr lang="en-GB" dirty="0">
                <a:solidFill>
                  <a:srgbClr val="202124"/>
                </a:solidFill>
                <a:latin typeface="Arial" panose="020B0604020202020204" pitchFamily="34" charset="0"/>
                <a:ea typeface="+mn-ea"/>
                <a:cs typeface="Arial" panose="020B0604020202020204" pitchFamily="34" charset="0"/>
              </a:rPr>
              <a:t>R</a:t>
            </a:r>
            <a:r>
              <a:rPr lang="en-GB" sz="2400" dirty="0">
                <a:solidFill>
                  <a:srgbClr val="202124"/>
                </a:solidFill>
                <a:latin typeface="Arial" panose="020B0604020202020204" pitchFamily="34" charset="0"/>
                <a:ea typeface="+mn-ea"/>
                <a:cs typeface="Arial" panose="020B0604020202020204" pitchFamily="34" charset="0"/>
              </a:rPr>
              <a:t>eactive power, measured in (</a:t>
            </a:r>
            <a:r>
              <a:rPr lang="en-GB" sz="2400" dirty="0" err="1">
                <a:solidFill>
                  <a:srgbClr val="202124"/>
                </a:solidFill>
                <a:latin typeface="Arial" panose="020B0604020202020204" pitchFamily="34" charset="0"/>
                <a:ea typeface="+mn-ea"/>
                <a:cs typeface="Arial" panose="020B0604020202020204" pitchFamily="34" charset="0"/>
              </a:rPr>
              <a:t>kVAr</a:t>
            </a:r>
            <a:r>
              <a:rPr lang="en-GB" sz="2400" dirty="0">
                <a:solidFill>
                  <a:srgbClr val="202124"/>
                </a:solidFill>
                <a:latin typeface="Arial" panose="020B0604020202020204" pitchFamily="34" charset="0"/>
                <a:ea typeface="+mn-ea"/>
                <a:cs typeface="Arial" panose="020B0604020202020204" pitchFamily="34" charset="0"/>
              </a:rPr>
              <a:t>).</a:t>
            </a:r>
            <a:endParaRPr lang="en-GB" sz="2400" dirty="0">
              <a:solidFill>
                <a:srgbClr val="17002F"/>
              </a:solidFill>
              <a:latin typeface="Arial" panose="020B0604020202020204" pitchFamily="34" charset="0"/>
              <a:ea typeface="+mn-ea"/>
              <a:cs typeface="Arial" panose="020B0604020202020204" pitchFamily="34" charset="0"/>
            </a:endParaRPr>
          </a:p>
          <a:p>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p:spTree>
    <p:extLst>
      <p:ext uri="{BB962C8B-B14F-4D97-AF65-F5344CB8AC3E}">
        <p14:creationId xmlns:p14="http://schemas.microsoft.com/office/powerpoint/2010/main" val="765087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triangle</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defTabSz="608030" fontAlgn="auto">
              <a:lnSpc>
                <a:spcPct val="110000"/>
              </a:lnSpc>
              <a:spcBef>
                <a:spcPts val="0"/>
              </a:spcBef>
              <a:spcAft>
                <a:spcPts val="1330"/>
              </a:spcAft>
            </a:pPr>
            <a:r>
              <a:rPr lang="en-US" sz="2400" dirty="0">
                <a:solidFill>
                  <a:srgbClr val="202124"/>
                </a:solidFill>
                <a:latin typeface="Arial"/>
                <a:ea typeface="+mn-ea"/>
                <a:cs typeface="Arial"/>
              </a:rPr>
              <a:t>The true or real power is the useful power that can be used to power machines.</a:t>
            </a:r>
            <a:endParaRPr lang="en-US" sz="2400" dirty="0">
              <a:solidFill>
                <a:srgbClr val="202124"/>
              </a:solidFill>
              <a:highlight>
                <a:srgbClr val="FFFF00"/>
              </a:highlight>
              <a:latin typeface="Arial" panose="020B0604020202020204" pitchFamily="34" charset="0"/>
              <a:ea typeface="+mn-ea"/>
              <a:cs typeface="Arial" panose="020B0604020202020204" pitchFamily="34" charset="0"/>
            </a:endParaRPr>
          </a:p>
          <a:p>
            <a:pPr defTabSz="608030" fontAlgn="auto">
              <a:lnSpc>
                <a:spcPct val="110000"/>
              </a:lnSpc>
              <a:spcBef>
                <a:spcPts val="0"/>
              </a:spcBef>
              <a:spcAft>
                <a:spcPts val="1330"/>
              </a:spcAft>
            </a:pPr>
            <a:r>
              <a:rPr lang="en-US" sz="2400" dirty="0">
                <a:solidFill>
                  <a:srgbClr val="202124"/>
                </a:solidFill>
                <a:latin typeface="Arial" panose="020B0604020202020204" pitchFamily="34" charset="0"/>
                <a:ea typeface="+mn-ea"/>
                <a:cs typeface="Arial" panose="020B0604020202020204" pitchFamily="34" charset="0"/>
              </a:rPr>
              <a:t>Reactive power is useless power, because it cannot drive machinery. Measured in </a:t>
            </a:r>
            <a:r>
              <a:rPr lang="en-US" sz="2400" dirty="0" err="1">
                <a:solidFill>
                  <a:srgbClr val="202124"/>
                </a:solidFill>
                <a:latin typeface="Arial" panose="020B0604020202020204" pitchFamily="34" charset="0"/>
                <a:ea typeface="+mn-ea"/>
                <a:cs typeface="Arial" panose="020B0604020202020204" pitchFamily="34" charset="0"/>
              </a:rPr>
              <a:t>kVAr</a:t>
            </a:r>
            <a:r>
              <a:rPr lang="en-US" sz="2400" dirty="0">
                <a:solidFill>
                  <a:srgbClr val="202124"/>
                </a:solidFill>
                <a:latin typeface="Arial" panose="020B0604020202020204" pitchFamily="34" charset="0"/>
                <a:ea typeface="+mn-ea"/>
                <a:cs typeface="Arial" panose="020B0604020202020204" pitchFamily="34" charset="0"/>
              </a:rPr>
              <a:t>.</a:t>
            </a:r>
          </a:p>
          <a:p>
            <a:pPr defTabSz="608030" fontAlgn="auto">
              <a:lnSpc>
                <a:spcPct val="110000"/>
              </a:lnSpc>
              <a:spcBef>
                <a:spcPts val="0"/>
              </a:spcBef>
              <a:spcAft>
                <a:spcPts val="1330"/>
              </a:spcAft>
            </a:pPr>
            <a:r>
              <a:rPr lang="en-US" sz="2400" dirty="0">
                <a:solidFill>
                  <a:srgbClr val="202124"/>
                </a:solidFill>
                <a:latin typeface="Arial" panose="020B0604020202020204" pitchFamily="34" charset="0"/>
                <a:ea typeface="+mn-ea"/>
                <a:cs typeface="Arial" panose="020B0604020202020204" pitchFamily="34" charset="0"/>
              </a:rPr>
              <a:t>Apparent power is the product of the rms voltage and current supplied to the circuit. This is why generators are rated in kVA.</a:t>
            </a:r>
          </a:p>
          <a:p>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p:spTree>
    <p:extLst>
      <p:ext uri="{BB962C8B-B14F-4D97-AF65-F5344CB8AC3E}">
        <p14:creationId xmlns:p14="http://schemas.microsoft.com/office/powerpoint/2010/main" val="2293255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triangle</a:t>
            </a:r>
            <a:endParaRPr lang="en-GB" dirty="0"/>
          </a:p>
        </p:txBody>
      </p:sp>
      <p:pic>
        <p:nvPicPr>
          <p:cNvPr id="9" name="Picture 8">
            <a:extLst>
              <a:ext uri="{FF2B5EF4-FFF2-40B4-BE49-F238E27FC236}">
                <a16:creationId xmlns:a16="http://schemas.microsoft.com/office/drawing/2014/main" id="{502F5615-C5A0-429E-83F1-8E91CD0EB064}"/>
              </a:ext>
            </a:extLst>
          </p:cNvPr>
          <p:cNvPicPr>
            <a:picLocks noChangeAspect="1"/>
          </p:cNvPicPr>
          <p:nvPr/>
        </p:nvPicPr>
        <p:blipFill>
          <a:blip r:embed="rId3"/>
          <a:stretch>
            <a:fillRect/>
          </a:stretch>
        </p:blipFill>
        <p:spPr>
          <a:xfrm>
            <a:off x="847448" y="2005992"/>
            <a:ext cx="9949891" cy="2819204"/>
          </a:xfrm>
          <a:prstGeom prst="rect">
            <a:avLst/>
          </a:prstGeom>
        </p:spPr>
      </p:pic>
    </p:spTree>
    <p:extLst>
      <p:ext uri="{BB962C8B-B14F-4D97-AF65-F5344CB8AC3E}">
        <p14:creationId xmlns:p14="http://schemas.microsoft.com/office/powerpoint/2010/main" val="26541005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305586" y="932090"/>
            <a:ext cx="11628452" cy="646331"/>
          </a:xfrm>
        </p:spPr>
        <p:txBody>
          <a:bodyPr/>
          <a:lstStyle/>
          <a:p>
            <a:r>
              <a:rPr lang="en-US" dirty="0"/>
              <a:t>Power triangle calculation</a:t>
            </a:r>
            <a:endParaRPr lang="en-GB"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93BCFA1-D437-4E63-BEFD-BAAACC51A701}"/>
                  </a:ext>
                </a:extLst>
              </p:cNvPr>
              <p:cNvSpPr txBox="1"/>
              <p:nvPr/>
            </p:nvSpPr>
            <p:spPr>
              <a:xfrm>
                <a:off x="656204" y="3180490"/>
                <a:ext cx="6080478" cy="854016"/>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𝑃𝑜𝑤𝑒𝑟</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𝐹𝑎𝑐𝑡𝑜𝑟</m:t>
                      </m:r>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𝑅𝑒𝑎𝑙</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𝑃𝑜𝑤𝑒𝑟</m:t>
                          </m:r>
                        </m:num>
                        <m:den>
                          <m:r>
                            <a:rPr lang="en-GB" sz="2394" i="1">
                              <a:solidFill>
                                <a:srgbClr val="17002F"/>
                              </a:solidFill>
                              <a:latin typeface="Cambria Math" panose="02040503050406030204" pitchFamily="18" charset="0"/>
                              <a:ea typeface="+mn-ea"/>
                              <a:cs typeface="+mn-cs"/>
                            </a:rPr>
                            <m:t>𝐴𝑝𝑝𝑎𝑟𝑒𝑛𝑡</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𝑃𝑜𝑤𝑒𝑟</m:t>
                          </m:r>
                        </m:den>
                      </m:f>
                    </m:oMath>
                  </m:oMathPara>
                </a14:m>
                <a:endParaRPr lang="en-GB" sz="2394" dirty="0">
                  <a:solidFill>
                    <a:srgbClr val="17002F"/>
                  </a:solidFill>
                  <a:latin typeface="Calibri" panose="020F0502020204030204"/>
                  <a:ea typeface="+mn-ea"/>
                  <a:cs typeface="+mn-cs"/>
                </a:endParaRPr>
              </a:p>
            </p:txBody>
          </p:sp>
        </mc:Choice>
        <mc:Fallback xmlns="">
          <p:sp>
            <p:nvSpPr>
              <p:cNvPr id="7" name="TextBox 6">
                <a:extLst>
                  <a:ext uri="{FF2B5EF4-FFF2-40B4-BE49-F238E27FC236}">
                    <a16:creationId xmlns:a16="http://schemas.microsoft.com/office/drawing/2014/main" id="{693BCFA1-D437-4E63-BEFD-BAAACC51A701}"/>
                  </a:ext>
                </a:extLst>
              </p:cNvPr>
              <p:cNvSpPr txBox="1">
                <a:spLocks noRot="1" noChangeAspect="1" noMove="1" noResize="1" noEditPoints="1" noAdjustHandles="1" noChangeArrowheads="1" noChangeShapeType="1" noTextEdit="1"/>
              </p:cNvSpPr>
              <p:nvPr/>
            </p:nvSpPr>
            <p:spPr>
              <a:xfrm>
                <a:off x="656204" y="3180490"/>
                <a:ext cx="6080478" cy="85401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3F4E59-D7E6-4A0F-9E02-6A78B57DEAD9}"/>
                  </a:ext>
                </a:extLst>
              </p:cNvPr>
              <p:cNvSpPr txBox="1"/>
              <p:nvPr/>
            </p:nvSpPr>
            <p:spPr>
              <a:xfrm>
                <a:off x="-179213" y="4156211"/>
                <a:ext cx="6080478" cy="784638"/>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𝑃𝑜𝑤𝑒𝑟</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𝐹𝑎𝑐𝑡𝑜𝑟</m:t>
                      </m:r>
                      <m:r>
                        <a:rPr lang="en-GB" sz="2394">
                          <a:solidFill>
                            <a:srgbClr val="17002F"/>
                          </a:solidFill>
                          <a:latin typeface="Cambria Math" panose="02040503050406030204" pitchFamily="18" charset="0"/>
                          <a:ea typeface="+mn-ea"/>
                          <a:cs typeface="+mn-cs"/>
                        </a:rPr>
                        <m:t>=</m:t>
                      </m:r>
                      <m:f>
                        <m:fPr>
                          <m:ctrlPr>
                            <a:rPr lang="en-GB" sz="2394" i="1">
                              <a:solidFill>
                                <a:srgbClr val="17002F"/>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1900</m:t>
                          </m:r>
                        </m:num>
                        <m:den>
                          <m:r>
                            <a:rPr lang="en-GB" sz="2394" i="1">
                              <a:solidFill>
                                <a:srgbClr val="17002F"/>
                              </a:solidFill>
                              <a:latin typeface="Cambria Math" panose="02040503050406030204" pitchFamily="18" charset="0"/>
                              <a:ea typeface="+mn-ea"/>
                              <a:cs typeface="+mn-cs"/>
                            </a:rPr>
                            <m:t>2000</m:t>
                          </m:r>
                        </m:den>
                      </m:f>
                    </m:oMath>
                  </m:oMathPara>
                </a14:m>
                <a:endParaRPr lang="en-GB" sz="2394" dirty="0">
                  <a:solidFill>
                    <a:srgbClr val="17002F"/>
                  </a:solidFill>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203F4E59-D7E6-4A0F-9E02-6A78B57DEAD9}"/>
                  </a:ext>
                </a:extLst>
              </p:cNvPr>
              <p:cNvSpPr txBox="1">
                <a:spLocks noRot="1" noChangeAspect="1" noMove="1" noResize="1" noEditPoints="1" noAdjustHandles="1" noChangeArrowheads="1" noChangeShapeType="1" noTextEdit="1"/>
              </p:cNvSpPr>
              <p:nvPr/>
            </p:nvSpPr>
            <p:spPr>
              <a:xfrm>
                <a:off x="-179213" y="4156211"/>
                <a:ext cx="6080478" cy="784638"/>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1C76A02-5A32-4EA0-A195-5433DA29F3A6}"/>
              </a:ext>
            </a:extLst>
          </p:cNvPr>
          <p:cNvSpPr txBox="1"/>
          <p:nvPr/>
        </p:nvSpPr>
        <p:spPr>
          <a:xfrm>
            <a:off x="305585" y="1831782"/>
            <a:ext cx="11001751" cy="815608"/>
          </a:xfrm>
          <a:prstGeom prst="rect">
            <a:avLst/>
          </a:prstGeom>
          <a:noFill/>
        </p:spPr>
        <p:txBody>
          <a:bodyPr wrap="square" lIns="91440" tIns="45720" rIns="91440" bIns="45720" anchor="t">
            <a:spAutoFit/>
          </a:bodyPr>
          <a:lstStyle/>
          <a:p>
            <a:pPr defTabSz="608030" fontAlgn="auto">
              <a:spcBef>
                <a:spcPts val="0"/>
              </a:spcBef>
              <a:spcAft>
                <a:spcPts val="0"/>
              </a:spcAft>
            </a:pPr>
            <a:r>
              <a:rPr lang="en-GB" sz="2350" dirty="0">
                <a:solidFill>
                  <a:srgbClr val="17002F"/>
                </a:solidFill>
                <a:latin typeface="Arial"/>
                <a:ea typeface="+mn-ea"/>
                <a:cs typeface="Arial"/>
              </a:rPr>
              <a:t>Calculate the power factor if a generator produces 2kVA of apparent power and 1.9kW of real power.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88DBB51-AF65-4733-8A3A-742BB72F5E20}"/>
                  </a:ext>
                </a:extLst>
              </p:cNvPr>
              <p:cNvSpPr txBox="1"/>
              <p:nvPr/>
            </p:nvSpPr>
            <p:spPr>
              <a:xfrm>
                <a:off x="1324490" y="5242994"/>
                <a:ext cx="6080478" cy="460767"/>
              </a:xfrm>
              <a:prstGeom prst="rect">
                <a:avLst/>
              </a:prstGeom>
              <a:noFill/>
            </p:spPr>
            <p:txBody>
              <a:bodyPr wrap="square">
                <a:spAutoFit/>
              </a:bodyPr>
              <a:lstStyle/>
              <a:p>
                <a:pPr defTabSz="608030" fontAlgn="auto">
                  <a:spcBef>
                    <a:spcPts val="0"/>
                  </a:spcBef>
                  <a:spcAft>
                    <a:spcPts val="0"/>
                  </a:spcAft>
                </a:pPr>
                <a14:m>
                  <m:oMath xmlns:m="http://schemas.openxmlformats.org/officeDocument/2006/math">
                    <m:r>
                      <a:rPr lang="en-GB" sz="2394" i="1">
                        <a:solidFill>
                          <a:srgbClr val="17002F"/>
                        </a:solidFill>
                        <a:latin typeface="Cambria Math" panose="02040503050406030204" pitchFamily="18" charset="0"/>
                        <a:ea typeface="+mn-ea"/>
                        <a:cs typeface="+mn-cs"/>
                      </a:rPr>
                      <m:t>𝑃𝑜𝑤𝑒𝑟</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𝐹𝑎𝑐𝑡𝑜𝑟</m:t>
                    </m:r>
                  </m:oMath>
                </a14:m>
                <a:r>
                  <a:rPr lang="en-GB" sz="2394" dirty="0">
                    <a:solidFill>
                      <a:srgbClr val="17002F"/>
                    </a:solidFill>
                    <a:latin typeface="Calibri" panose="020F0502020204030204"/>
                    <a:ea typeface="+mn-ea"/>
                    <a:cs typeface="+mn-cs"/>
                  </a:rPr>
                  <a:t> = 0.95 </a:t>
                </a:r>
              </a:p>
            </p:txBody>
          </p:sp>
        </mc:Choice>
        <mc:Fallback xmlns="">
          <p:sp>
            <p:nvSpPr>
              <p:cNvPr id="11" name="TextBox 10">
                <a:extLst>
                  <a:ext uri="{FF2B5EF4-FFF2-40B4-BE49-F238E27FC236}">
                    <a16:creationId xmlns:a16="http://schemas.microsoft.com/office/drawing/2014/main" id="{988DBB51-AF65-4733-8A3A-742BB72F5E20}"/>
                  </a:ext>
                </a:extLst>
              </p:cNvPr>
              <p:cNvSpPr txBox="1">
                <a:spLocks noRot="1" noChangeAspect="1" noMove="1" noResize="1" noEditPoints="1" noAdjustHandles="1" noChangeArrowheads="1" noChangeShapeType="1" noTextEdit="1"/>
              </p:cNvSpPr>
              <p:nvPr/>
            </p:nvSpPr>
            <p:spPr>
              <a:xfrm>
                <a:off x="1324490" y="5242994"/>
                <a:ext cx="6080478" cy="460767"/>
              </a:xfrm>
              <a:prstGeom prst="rect">
                <a:avLst/>
              </a:prstGeom>
              <a:blipFill>
                <a:blip r:embed="rId5"/>
                <a:stretch>
                  <a:fillRect l="-200" t="-10526" b="-28947"/>
                </a:stretch>
              </a:blipFill>
            </p:spPr>
            <p:txBody>
              <a:bodyPr/>
              <a:lstStyle/>
              <a:p>
                <a:r>
                  <a:rPr lang="en-US">
                    <a:noFill/>
                  </a:rPr>
                  <a:t> </a:t>
                </a:r>
              </a:p>
            </p:txBody>
          </p:sp>
        </mc:Fallback>
      </mc:AlternateContent>
      <p:pic>
        <p:nvPicPr>
          <p:cNvPr id="3074" name="Picture 2">
            <a:extLst>
              <a:ext uri="{FF2B5EF4-FFF2-40B4-BE49-F238E27FC236}">
                <a16:creationId xmlns:a16="http://schemas.microsoft.com/office/drawing/2014/main" id="{D77FED46-8115-C2C4-4672-AEB2FA87B8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0972" y="2359950"/>
            <a:ext cx="4574648" cy="3592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4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D5D5A-6886-A129-5BCA-EEE670A9B3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9EF725-BF0B-EEF5-D2E4-70FAF205E8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6898" y="1866053"/>
            <a:ext cx="6372727" cy="4007893"/>
          </a:xfrm>
          <a:prstGeom prst="rect">
            <a:avLst/>
          </a:prstGeom>
        </p:spPr>
      </p:pic>
      <p:sp>
        <p:nvSpPr>
          <p:cNvPr id="5" name="Title 4">
            <a:extLst>
              <a:ext uri="{FF2B5EF4-FFF2-40B4-BE49-F238E27FC236}">
                <a16:creationId xmlns:a16="http://schemas.microsoft.com/office/drawing/2014/main" id="{9F1EEB85-4571-5CE2-E72F-22C4300BD394}"/>
              </a:ext>
            </a:extLst>
          </p:cNvPr>
          <p:cNvSpPr>
            <a:spLocks noGrp="1"/>
          </p:cNvSpPr>
          <p:nvPr>
            <p:ph type="title"/>
          </p:nvPr>
        </p:nvSpPr>
        <p:spPr>
          <a:xfrm>
            <a:off x="252000" y="959222"/>
            <a:ext cx="11628452" cy="646331"/>
          </a:xfrm>
        </p:spPr>
        <p:txBody>
          <a:bodyPr/>
          <a:lstStyle/>
          <a:p>
            <a:r>
              <a:rPr lang="en-GB" dirty="0"/>
              <a:t>1. Lighting circuits: Loop-in</a:t>
            </a:r>
          </a:p>
        </p:txBody>
      </p:sp>
      <p:sp>
        <p:nvSpPr>
          <p:cNvPr id="6" name="Content Placeholder 5">
            <a:extLst>
              <a:ext uri="{FF2B5EF4-FFF2-40B4-BE49-F238E27FC236}">
                <a16:creationId xmlns:a16="http://schemas.microsoft.com/office/drawing/2014/main" id="{7C7FFE44-1288-FBD8-784F-8578EAC8E481}"/>
              </a:ext>
            </a:extLst>
          </p:cNvPr>
          <p:cNvSpPr>
            <a:spLocks noGrp="1"/>
          </p:cNvSpPr>
          <p:nvPr>
            <p:ph sz="quarter" idx="10"/>
          </p:nvPr>
        </p:nvSpPr>
        <p:spPr>
          <a:xfrm>
            <a:off x="360000" y="1800000"/>
            <a:ext cx="5393819" cy="4140000"/>
          </a:xfrm>
        </p:spPr>
        <p:txBody>
          <a:bodyPr/>
          <a:lstStyle/>
          <a:p>
            <a:r>
              <a:rPr lang="en-GB" sz="2400" dirty="0">
                <a:latin typeface="Arial"/>
                <a:ea typeface="ＭＳ Ｐゴシック"/>
                <a:cs typeface="Arial"/>
              </a:rPr>
              <a:t>In a loop-in lighting circuit, the l</a:t>
            </a:r>
            <a:r>
              <a:rPr lang="en-GB" dirty="0">
                <a:latin typeface="Arial"/>
                <a:ea typeface="ＭＳ Ｐゴシック"/>
                <a:cs typeface="Arial"/>
              </a:rPr>
              <a:t>ine</a:t>
            </a:r>
            <a:r>
              <a:rPr lang="en-GB" sz="2400" dirty="0">
                <a:latin typeface="Arial"/>
                <a:ea typeface="ＭＳ Ｐゴシック"/>
                <a:cs typeface="Arial"/>
              </a:rPr>
              <a:t>, neutral and circuit protective conductors (CPC) are looped continuously between ceiling roses. </a:t>
            </a:r>
          </a:p>
          <a:p>
            <a:r>
              <a:rPr lang="en-GB" sz="2400" dirty="0">
                <a:latin typeface="Arial" panose="020B0604020202020204" pitchFamily="34" charset="0"/>
                <a:cs typeface="Arial" panose="020B0604020202020204" pitchFamily="34" charset="0"/>
              </a:rPr>
              <a:t>The ceiling rose serves as both a fixture holder and a junction box, providing a safe and convenient point for wiring connections and facilitating circuit continuity.</a:t>
            </a:r>
            <a:endParaRPr lang="en-GB" dirty="0"/>
          </a:p>
        </p:txBody>
      </p:sp>
    </p:spTree>
    <p:extLst>
      <p:ext uri="{BB962C8B-B14F-4D97-AF65-F5344CB8AC3E}">
        <p14:creationId xmlns:p14="http://schemas.microsoft.com/office/powerpoint/2010/main" val="4186463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Effect of power factor</a:t>
            </a:r>
            <a:endParaRPr lang="en-GB"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59999" y="1800000"/>
                <a:ext cx="11423683" cy="4140000"/>
              </a:xfrm>
            </p:spPr>
            <p:txBody>
              <a:bodyPr/>
              <a:lstStyle/>
              <a:p>
                <a:pPr marL="342900" indent="-342900">
                  <a:lnSpc>
                    <a:spcPct val="110000"/>
                  </a:lnSpc>
                  <a:spcBef>
                    <a:spcPts val="0"/>
                  </a:spcBef>
                  <a:spcAft>
                    <a:spcPts val="1330"/>
                  </a:spcAft>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Power in a single-phase circuit is given by:  </a:t>
                </a:r>
                <a14:m>
                  <m:oMath xmlns:m="http://schemas.openxmlformats.org/officeDocument/2006/math">
                    <m:r>
                      <m:rPr>
                        <m:sty m:val="p"/>
                      </m:rPr>
                      <a:rPr lang="en-GB" sz="2400" kern="100">
                        <a:latin typeface="Cambria Math" panose="02040503050406030204" pitchFamily="18" charset="0"/>
                        <a:ea typeface="Calibri" panose="020F0502020204030204" pitchFamily="34" charset="0"/>
                        <a:cs typeface="Times New Roman" panose="02020603050405020304" pitchFamily="18" charset="0"/>
                      </a:rPr>
                      <m:t>P</m:t>
                    </m:r>
                    <m:r>
                      <a:rPr lang="en-GB" sz="24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kern="100">
                        <a:latin typeface="Cambria Math" panose="02040503050406030204" pitchFamily="18" charset="0"/>
                        <a:ea typeface="Calibri" panose="020F0502020204030204" pitchFamily="34" charset="0"/>
                        <a:cs typeface="Times New Roman" panose="02020603050405020304" pitchFamily="18" charset="0"/>
                      </a:rPr>
                      <m:t>V</m:t>
                    </m:r>
                    <m:r>
                      <a:rPr lang="en-GB" sz="2400"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2400" kern="100">
                        <a:latin typeface="Cambria Math" panose="02040503050406030204" pitchFamily="18" charset="0"/>
                        <a:ea typeface="Calibri" panose="020F0502020204030204" pitchFamily="34" charset="0"/>
                        <a:cs typeface="Times New Roman" panose="02020603050405020304" pitchFamily="18" charset="0"/>
                      </a:rPr>
                      <m:t>x</m:t>
                    </m:r>
                    <m:r>
                      <a:rPr lang="en-GB" sz="2400"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2400" kern="100">
                        <a:latin typeface="Cambria Math" panose="02040503050406030204" pitchFamily="18" charset="0"/>
                        <a:ea typeface="Calibri" panose="020F0502020204030204" pitchFamily="34" charset="0"/>
                        <a:cs typeface="Times New Roman" panose="02020603050405020304" pitchFamily="18" charset="0"/>
                      </a:rPr>
                      <m:t>I</m:t>
                    </m:r>
                    <m:r>
                      <a:rPr lang="en-GB" sz="2400" kern="1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2400" kern="100">
                        <a:latin typeface="Cambria Math" panose="02040503050406030204" pitchFamily="18" charset="0"/>
                        <a:ea typeface="Calibri" panose="020F0502020204030204" pitchFamily="34" charset="0"/>
                        <a:cs typeface="Times New Roman" panose="02020603050405020304" pitchFamily="18" charset="0"/>
                      </a:rPr>
                      <m:t>cos</m:t>
                    </m:r>
                    <m:r>
                      <a:rPr lang="en-GB" sz="2400" kern="100">
                        <a:latin typeface="Cambria Math" panose="02040503050406030204" pitchFamily="18" charset="0"/>
                        <a:ea typeface="Calibri" panose="020F0502020204030204" pitchFamily="34" charset="0"/>
                        <a:cs typeface="Times New Roman" panose="02020603050405020304" pitchFamily="18" charset="0"/>
                      </a:rPr>
                      <m:t> </m:t>
                    </m:r>
                    <m:r>
                      <a:rPr lang="en-GB" sz="2400" kern="100">
                        <a:latin typeface="Cambria Math" panose="02040503050406030204" pitchFamily="18" charset="0"/>
                        <a:ea typeface="Calibri" panose="020F0502020204030204" pitchFamily="34" charset="0"/>
                        <a:cs typeface="Times New Roman" panose="02020603050405020304" pitchFamily="18" charset="0"/>
                      </a:rPr>
                      <m:t>∅</m:t>
                    </m:r>
                  </m:oMath>
                </a14:m>
                <a:endParaRPr lang="en-GB" sz="2400" kern="1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0000"/>
                  </a:lnSpc>
                  <a:spcBef>
                    <a:spcPts val="0"/>
                  </a:spcBef>
                  <a:spcAft>
                    <a:spcPts val="1330"/>
                  </a:spcAft>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In a purely resistive circuit, </a:t>
                </a:r>
                <a14:m>
                  <m:oMath xmlns:m="http://schemas.openxmlformats.org/officeDocument/2006/math">
                    <m:r>
                      <a:rPr lang="en-GB" sz="2400" i="1" kern="100">
                        <a:latin typeface="Cambria Math" panose="02040503050406030204" pitchFamily="18" charset="0"/>
                        <a:ea typeface="Calibri" panose="020F0502020204030204" pitchFamily="34" charset="0"/>
                        <a:cs typeface="Times New Roman" panose="02020603050405020304" pitchFamily="18" charset="0"/>
                      </a:rPr>
                      <m:t>𝑐𝑜𝑠</m:t>
                    </m:r>
                    <m:r>
                      <a:rPr lang="en-GB" sz="2400" i="1" kern="100">
                        <a:latin typeface="Cambria Math" panose="02040503050406030204" pitchFamily="18" charset="0"/>
                        <a:ea typeface="Calibri" panose="020F0502020204030204" pitchFamily="34" charset="0"/>
                        <a:cs typeface="Times New Roman" panose="02020603050405020304" pitchFamily="18" charset="0"/>
                      </a:rPr>
                      <m:t> </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oMath>
                </a14:m>
                <a:r>
                  <a:rPr lang="en-GB" sz="2400" kern="100" dirty="0">
                    <a:latin typeface="Arial" panose="020B0604020202020204" pitchFamily="34" charset="0"/>
                    <a:ea typeface="Times New Roman" panose="02020603050405020304" pitchFamily="18" charset="0"/>
                    <a:cs typeface="Arial" panose="020B0604020202020204" pitchFamily="34" charset="0"/>
                  </a:rPr>
                  <a:t> </a:t>
                </a:r>
                <a:r>
                  <a:rPr lang="en-GB" sz="2400" kern="100" dirty="0">
                    <a:latin typeface="Arial" panose="020B0604020202020204" pitchFamily="34" charset="0"/>
                    <a:ea typeface="Calibri" panose="020F0502020204030204" pitchFamily="34" charset="0"/>
                    <a:cs typeface="Arial" panose="020B0604020202020204" pitchFamily="34" charset="0"/>
                  </a:rPr>
                  <a:t>would be unity, and therefore power factor has no overall effect.</a:t>
                </a:r>
              </a:p>
              <a:p>
                <a:pPr marL="342900" indent="-342900">
                  <a:lnSpc>
                    <a:spcPct val="110000"/>
                  </a:lnSpc>
                  <a:spcBef>
                    <a:spcPts val="0"/>
                  </a:spcBef>
                  <a:spcAft>
                    <a:spcPts val="1330"/>
                  </a:spcAft>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For a voltage of 230V and a current of 30A: </a:t>
                </a:r>
                <a14:m>
                  <m:oMath xmlns:m="http://schemas.openxmlformats.org/officeDocument/2006/math">
                    <m:r>
                      <a:rPr lang="en-GB" sz="2400" i="1" kern="100">
                        <a:latin typeface="Cambria Math" panose="02040503050406030204" pitchFamily="18" charset="0"/>
                        <a:ea typeface="Calibri" panose="020F0502020204030204" pitchFamily="34" charset="0"/>
                        <a:cs typeface="Times New Roman" panose="02020603050405020304" pitchFamily="18" charset="0"/>
                      </a:rPr>
                      <m:t>𝑃</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230</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30</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1</m:t>
                    </m:r>
                  </m:oMath>
                </a14:m>
                <a:r>
                  <a:rPr lang="en-GB" sz="2400" kern="100" dirty="0">
                    <a:latin typeface="Arial" panose="020B0604020202020204" pitchFamily="34" charset="0"/>
                    <a:ea typeface="Times New Roman" panose="02020603050405020304" pitchFamily="18" charset="0"/>
                    <a:cs typeface="Arial" panose="020B0604020202020204" pitchFamily="34" charset="0"/>
                  </a:rPr>
                  <a:t> = 6900 W or 6.9 kW</a:t>
                </a: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spcBef>
                    <a:spcPts val="0"/>
                  </a:spcBef>
                  <a:spcAft>
                    <a:spcPts val="1330"/>
                  </a:spcAft>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But most loads are inductive, therefore compare when </a:t>
                </a:r>
                <a14:m>
                  <m:oMath xmlns:m="http://schemas.openxmlformats.org/officeDocument/2006/math">
                    <m:r>
                      <a:rPr lang="en-GB" sz="2400" i="1" kern="100">
                        <a:latin typeface="Cambria Math" panose="02040503050406030204" pitchFamily="18" charset="0"/>
                        <a:ea typeface="Calibri" panose="020F0502020204030204" pitchFamily="34" charset="0"/>
                        <a:cs typeface="Times New Roman" panose="02020603050405020304" pitchFamily="18" charset="0"/>
                      </a:rPr>
                      <m:t>𝑐𝑜𝑠</m:t>
                    </m:r>
                    <m:r>
                      <a:rPr lang="en-GB" sz="2400" i="1" kern="100">
                        <a:latin typeface="Cambria Math" panose="02040503050406030204" pitchFamily="18" charset="0"/>
                        <a:ea typeface="Calibri" panose="020F0502020204030204" pitchFamily="34" charset="0"/>
                        <a:cs typeface="Times New Roman" panose="02020603050405020304" pitchFamily="18" charset="0"/>
                      </a:rPr>
                      <m:t> </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GB" sz="2400" kern="100" dirty="0">
                    <a:latin typeface="Arial" panose="020B0604020202020204" pitchFamily="34" charset="0"/>
                    <a:ea typeface="Calibri" panose="020F0502020204030204" pitchFamily="34" charset="0"/>
                    <a:cs typeface="Arial" panose="020B0604020202020204" pitchFamily="34" charset="0"/>
                  </a:rPr>
                  <a:t>is 0.85                                                                                                                                                                                                                                                                                                                 </a:t>
                </a:r>
                <a14:m>
                  <m:oMath xmlns:m="http://schemas.openxmlformats.org/officeDocument/2006/math">
                    <m:r>
                      <a:rPr lang="en-GB" sz="2400" i="1" kern="100">
                        <a:latin typeface="Cambria Math" panose="02040503050406030204" pitchFamily="18" charset="0"/>
                        <a:ea typeface="Calibri" panose="020F0502020204030204" pitchFamily="34" charset="0"/>
                        <a:cs typeface="Times New Roman" panose="02020603050405020304" pitchFamily="18" charset="0"/>
                      </a:rPr>
                      <m:t>𝑃</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230</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30</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0</m:t>
                    </m:r>
                    <m:r>
                      <a:rPr lang="en-GB" sz="2400" i="1" kern="100">
                        <a:latin typeface="Cambria Math" panose="02040503050406030204" pitchFamily="18" charset="0"/>
                        <a:ea typeface="Calibri" panose="020F0502020204030204" pitchFamily="34" charset="0"/>
                        <a:cs typeface="Times New Roman" panose="02020603050405020304" pitchFamily="18" charset="0"/>
                      </a:rPr>
                      <m:t>.</m:t>
                    </m:r>
                    <m:r>
                      <a:rPr lang="en-GB" sz="2400" i="1" kern="100">
                        <a:latin typeface="Cambria Math" panose="02040503050406030204" pitchFamily="18" charset="0"/>
                        <a:ea typeface="Calibri" panose="020F0502020204030204" pitchFamily="34" charset="0"/>
                        <a:cs typeface="Times New Roman" panose="02020603050405020304" pitchFamily="18" charset="0"/>
                      </a:rPr>
                      <m:t>85</m:t>
                    </m:r>
                    <m:r>
                      <a:rPr lang="en-GB" sz="24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GB" sz="2400" kern="100" dirty="0">
                    <a:latin typeface="Arial" panose="020B0604020202020204" pitchFamily="34" charset="0"/>
                    <a:ea typeface="Times New Roman" panose="02020603050405020304" pitchFamily="18" charset="0"/>
                    <a:cs typeface="Arial" panose="020B0604020202020204" pitchFamily="34" charset="0"/>
                  </a:rPr>
                  <a:t>5865W or 5.8kW</a:t>
                </a: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10000"/>
                  </a:lnSpc>
                  <a:spcBef>
                    <a:spcPts val="0"/>
                  </a:spcBef>
                  <a:spcAft>
                    <a:spcPts val="1330"/>
                  </a:spcAft>
                  <a:buFont typeface="Arial" panose="020B0604020202020204" pitchFamily="34" charset="0"/>
                  <a:buChar char="•"/>
                </a:pPr>
                <a:r>
                  <a:rPr lang="en-GB" sz="2400" kern="100" dirty="0">
                    <a:latin typeface="Arial" panose="020B0604020202020204" pitchFamily="34" charset="0"/>
                    <a:ea typeface="Times New Roman" panose="02020603050405020304" pitchFamily="18" charset="0"/>
                    <a:cs typeface="Arial" panose="020B0604020202020204" pitchFamily="34" charset="0"/>
                  </a:rPr>
                  <a:t>Therefore, the amount of true power has reduced. </a:t>
                </a:r>
                <a:endParaRPr lang="en-GB" sz="2400" kern="100" dirty="0">
                  <a:latin typeface="Arial" panose="020B0604020202020204" pitchFamily="34" charset="0"/>
                  <a:ea typeface="Calibri" panose="020F0502020204030204" pitchFamily="34" charset="0"/>
                  <a:cs typeface="Arial" panose="020B0604020202020204" pitchFamily="34" charset="0"/>
                </a:endParaRPr>
              </a:p>
              <a:p>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mc:Choice>
        <mc:Fallback xmlns="">
          <p:sp>
            <p:nvSpPr>
              <p:cNvPr id="6" name="Content Placeholder 5">
                <a:extLst>
                  <a:ext uri="{FF2B5EF4-FFF2-40B4-BE49-F238E27FC236}">
                    <a16:creationId xmlns:a16="http://schemas.microsoft.com/office/drawing/2014/main" id="{63DEF0A9-7F3F-3D10-1348-19477BA25909}"/>
                  </a:ext>
                </a:extLst>
              </p:cNvPr>
              <p:cNvSpPr>
                <a:spLocks noGrp="1" noRot="1" noChangeAspect="1" noMove="1" noResize="1" noEditPoints="1" noAdjustHandles="1" noChangeArrowheads="1" noChangeShapeType="1" noTextEdit="1"/>
              </p:cNvSpPr>
              <p:nvPr>
                <p:ph sz="quarter" idx="10"/>
              </p:nvPr>
            </p:nvSpPr>
            <p:spPr>
              <a:xfrm>
                <a:off x="359999" y="1800000"/>
                <a:ext cx="11423683" cy="4140000"/>
              </a:xfrm>
              <a:blipFill>
                <a:blip r:embed="rId3"/>
                <a:stretch>
                  <a:fillRect l="-1494" t="-1915" r="-70864"/>
                </a:stretch>
              </a:blipFill>
            </p:spPr>
            <p:txBody>
              <a:bodyPr/>
              <a:lstStyle/>
              <a:p>
                <a:r>
                  <a:rPr lang="en-US">
                    <a:noFill/>
                  </a:rPr>
                  <a:t> </a:t>
                </a:r>
              </a:p>
            </p:txBody>
          </p:sp>
        </mc:Fallback>
      </mc:AlternateContent>
    </p:spTree>
    <p:extLst>
      <p:ext uri="{BB962C8B-B14F-4D97-AF65-F5344CB8AC3E}">
        <p14:creationId xmlns:p14="http://schemas.microsoft.com/office/powerpoint/2010/main" val="3913481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Power factor</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a:lnSpc>
                <a:spcPct val="107000"/>
              </a:lnSpc>
              <a:spcAft>
                <a:spcPts val="1064"/>
              </a:spcAft>
              <a:buClr>
                <a:srgbClr val="3B3AFF"/>
              </a:buClr>
            </a:pPr>
            <a:r>
              <a:rPr lang="en-GB" sz="2400" kern="100" dirty="0">
                <a:latin typeface="Arial" panose="020B0604020202020204" pitchFamily="34" charset="0"/>
                <a:ea typeface="Times New Roman" panose="02020603050405020304" pitchFamily="18" charset="0"/>
                <a:cs typeface="Arial" panose="020B0604020202020204" pitchFamily="34" charset="0"/>
              </a:rPr>
              <a:t>Unfortunately, industrial machines will still </a:t>
            </a:r>
            <a:r>
              <a:rPr lang="en-GB" sz="2400" kern="100" dirty="0">
                <a:latin typeface="Arial" panose="020B0604020202020204" pitchFamily="34" charset="0"/>
                <a:ea typeface="Calibri" panose="020F0502020204030204" pitchFamily="34" charset="0"/>
                <a:cs typeface="Arial" panose="020B0604020202020204" pitchFamily="34" charset="0"/>
              </a:rPr>
              <a:t>extract the amount of power that they require and, in doing that, the amount of current drawn is increased dramatically.</a:t>
            </a:r>
          </a:p>
          <a:p>
            <a:pPr>
              <a:lnSpc>
                <a:spcPct val="107000"/>
              </a:lnSpc>
              <a:spcAft>
                <a:spcPts val="1064"/>
              </a:spcAft>
              <a:buClr>
                <a:srgbClr val="3B3AFF"/>
              </a:buClr>
            </a:pPr>
            <a:r>
              <a:rPr lang="en-GB" sz="2400" kern="100" dirty="0">
                <a:latin typeface="Arial" panose="020B0604020202020204" pitchFamily="34" charset="0"/>
                <a:ea typeface="Calibri" panose="020F0502020204030204" pitchFamily="34" charset="0"/>
                <a:cs typeface="Arial" panose="020B0604020202020204" pitchFamily="34" charset="0"/>
              </a:rPr>
              <a:t>If power factor is not corrected, then this has implications because:</a:t>
            </a: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1064"/>
              </a:spcAft>
              <a:buClr>
                <a:schemeClr val="tx1"/>
              </a:buClr>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the conductors might have to be scaled up</a:t>
            </a:r>
            <a:endParaRPr lang="en-GB" kern="1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1064"/>
              </a:spcAft>
              <a:buClr>
                <a:schemeClr val="tx1"/>
              </a:buClr>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the environment suffers because surplus energy is required</a:t>
            </a:r>
          </a:p>
          <a:p>
            <a:pPr marL="342900" indent="-342900">
              <a:lnSpc>
                <a:spcPct val="107000"/>
              </a:lnSpc>
              <a:spcAft>
                <a:spcPts val="1064"/>
              </a:spcAft>
              <a:buClr>
                <a:schemeClr val="tx1"/>
              </a:buClr>
              <a:buFont typeface="Arial" panose="020B0604020202020204" pitchFamily="34" charset="0"/>
              <a:buChar char="•"/>
            </a:pPr>
            <a:r>
              <a:rPr lang="en-GB" sz="2400" kern="100" dirty="0">
                <a:latin typeface="Arial" panose="020B0604020202020204" pitchFamily="34" charset="0"/>
                <a:ea typeface="Calibri" panose="020F0502020204030204" pitchFamily="34" charset="0"/>
                <a:cs typeface="Arial" panose="020B0604020202020204" pitchFamily="34" charset="0"/>
              </a:rPr>
              <a:t>even the companies’ bills will rise significantly. </a:t>
            </a:r>
          </a:p>
          <a:p>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p:spTree>
    <p:extLst>
      <p:ext uri="{BB962C8B-B14F-4D97-AF65-F5344CB8AC3E}">
        <p14:creationId xmlns:p14="http://schemas.microsoft.com/office/powerpoint/2010/main" val="4564773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Methods to improve power factor</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p:txBody>
          <a:bodyPr/>
          <a:lstStyle/>
          <a:p>
            <a:pPr marL="0" indent="0" defTabSz="1216061" fontAlgn="auto">
              <a:spcBef>
                <a:spcPts val="1330"/>
              </a:spcBef>
              <a:spcAft>
                <a:spcPts val="1064"/>
              </a:spcAft>
              <a:buNone/>
            </a:pPr>
            <a:r>
              <a:rPr lang="en-GB" sz="2400" b="1" dirty="0">
                <a:solidFill>
                  <a:srgbClr val="17002F"/>
                </a:solidFill>
              </a:rPr>
              <a:t>Capacitor banks: </a:t>
            </a:r>
            <a:r>
              <a:rPr lang="en-GB" sz="2400" dirty="0">
                <a:solidFill>
                  <a:srgbClr val="17002F"/>
                </a:solidFill>
              </a:rPr>
              <a:t>Connected in parallel with inductive loads to provide leading reactive power, offsetting lagging inductive effects.</a:t>
            </a:r>
          </a:p>
          <a:p>
            <a:pPr marL="0" indent="0" defTabSz="1216061" fontAlgn="auto">
              <a:spcBef>
                <a:spcPts val="1330"/>
              </a:spcBef>
              <a:spcAft>
                <a:spcPts val="1064"/>
              </a:spcAft>
              <a:buNone/>
            </a:pPr>
            <a:r>
              <a:rPr lang="en-GB" sz="2400" b="1" dirty="0">
                <a:solidFill>
                  <a:srgbClr val="17002F"/>
                </a:solidFill>
              </a:rPr>
              <a:t>Synchronous motors: </a:t>
            </a:r>
            <a:r>
              <a:rPr lang="en-GB" sz="2400" dirty="0">
                <a:solidFill>
                  <a:srgbClr val="17002F"/>
                </a:solidFill>
              </a:rPr>
              <a:t>Can be over-excited to provide reactive power correction.</a:t>
            </a:r>
          </a:p>
          <a:p>
            <a:pPr marL="0" indent="0" defTabSz="1216061" fontAlgn="auto">
              <a:spcBef>
                <a:spcPts val="1330"/>
              </a:spcBef>
              <a:spcAft>
                <a:spcPts val="1064"/>
              </a:spcAft>
              <a:buNone/>
            </a:pPr>
            <a:r>
              <a:rPr lang="en-GB" sz="2400" b="1" dirty="0">
                <a:solidFill>
                  <a:srgbClr val="17002F"/>
                </a:solidFill>
              </a:rPr>
              <a:t>Load management: </a:t>
            </a:r>
            <a:r>
              <a:rPr lang="en-GB" sz="2400" dirty="0">
                <a:solidFill>
                  <a:srgbClr val="17002F"/>
                </a:solidFill>
              </a:rPr>
              <a:t>Scheduling heavy inductive loads to minimise peak demand and improve overall PF.</a:t>
            </a:r>
            <a:endParaRPr lang="en-GB" sz="2400" dirty="0">
              <a:solidFill>
                <a:srgbClr val="17002F"/>
              </a:solidFill>
              <a:latin typeface="Arial" panose="020B0604020202020204" pitchFamily="34" charset="0"/>
              <a:ea typeface="+mn-ea"/>
              <a:cs typeface="Arial" panose="020B0604020202020204" pitchFamily="34" charset="0"/>
            </a:endParaRPr>
          </a:p>
          <a:p>
            <a:endParaRPr lang="en-GB" dirty="0"/>
          </a:p>
        </p:txBody>
      </p:sp>
    </p:spTree>
    <p:extLst>
      <p:ext uri="{BB962C8B-B14F-4D97-AF65-F5344CB8AC3E}">
        <p14:creationId xmlns:p14="http://schemas.microsoft.com/office/powerpoint/2010/main" val="2890857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C34B-7D6E-A457-8AF8-D0066E8ECD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7F6367-0437-86DF-6DB0-76B6B52952B4}"/>
              </a:ext>
            </a:extLst>
          </p:cNvPr>
          <p:cNvSpPr>
            <a:spLocks noGrp="1"/>
          </p:cNvSpPr>
          <p:nvPr>
            <p:ph type="title"/>
          </p:nvPr>
        </p:nvSpPr>
        <p:spPr>
          <a:xfrm>
            <a:off x="252000" y="959222"/>
            <a:ext cx="11628452" cy="646331"/>
          </a:xfrm>
        </p:spPr>
        <p:txBody>
          <a:bodyPr/>
          <a:lstStyle/>
          <a:p>
            <a:r>
              <a:rPr lang="en-US" dirty="0"/>
              <a:t>Power factor correction: Worked example</a:t>
            </a:r>
            <a:endParaRPr lang="en-GB" dirty="0"/>
          </a:p>
        </p:txBody>
      </p:sp>
      <p:sp>
        <p:nvSpPr>
          <p:cNvPr id="6" name="Content Placeholder 5">
            <a:extLst>
              <a:ext uri="{FF2B5EF4-FFF2-40B4-BE49-F238E27FC236}">
                <a16:creationId xmlns:a16="http://schemas.microsoft.com/office/drawing/2014/main" id="{0433CBF5-3959-A6A2-0E2D-B441C6785885}"/>
              </a:ext>
            </a:extLst>
          </p:cNvPr>
          <p:cNvSpPr>
            <a:spLocks noGrp="1"/>
          </p:cNvSpPr>
          <p:nvPr>
            <p:ph sz="quarter" idx="10"/>
          </p:nvPr>
        </p:nvSpPr>
        <p:spPr>
          <a:xfrm>
            <a:off x="360000" y="1800000"/>
            <a:ext cx="10346100" cy="4140000"/>
          </a:xfrm>
        </p:spPr>
        <p:txBody>
          <a:bodyPr/>
          <a:lstStyle/>
          <a:p>
            <a:r>
              <a:rPr lang="en-GB" dirty="0"/>
              <a:t>A factory has a 50kW load operating at 0.7 power factor. Calculate the required </a:t>
            </a:r>
            <a:r>
              <a:rPr lang="en-GB" dirty="0" err="1"/>
              <a:t>kvar</a:t>
            </a:r>
            <a:r>
              <a:rPr lang="en-GB" dirty="0"/>
              <a:t> to improve to 0.95 power factor:</a:t>
            </a:r>
          </a:p>
          <a:p>
            <a:pPr marL="342900" indent="-342900">
              <a:buFont typeface="Arial" panose="020B0604020202020204" pitchFamily="34" charset="0"/>
              <a:buChar char="•"/>
            </a:pPr>
            <a:r>
              <a:rPr lang="en-GB" dirty="0"/>
              <a:t>Initial angle: cos−1(0.7) =45.57</a:t>
            </a:r>
            <a:r>
              <a:rPr lang="en-GB" dirty="0">
                <a:latin typeface="Times New Roman" panose="02020603050405020304" pitchFamily="18" charset="0"/>
                <a:cs typeface="Times New Roman" panose="02020603050405020304" pitchFamily="18" charset="0"/>
              </a:rPr>
              <a:t>°</a:t>
            </a:r>
            <a:r>
              <a:rPr lang="en-GB" dirty="0"/>
              <a:t> </a:t>
            </a:r>
          </a:p>
          <a:p>
            <a:pPr marL="342900" indent="-342900">
              <a:buFont typeface="Arial" panose="020B0604020202020204" pitchFamily="34" charset="0"/>
              <a:buChar char="•"/>
            </a:pPr>
            <a:r>
              <a:rPr lang="en-GB" dirty="0"/>
              <a:t>Target angle: cos</a:t>
            </a:r>
            <a:r>
              <a:rPr lang="en-GB"/>
              <a:t>−1(0.95) =</a:t>
            </a:r>
            <a:r>
              <a:rPr lang="en-GB" dirty="0"/>
              <a:t>18.19</a:t>
            </a:r>
            <a:r>
              <a:rPr lang="en-GB" dirty="0">
                <a:latin typeface="Times New Roman" panose="02020603050405020304" pitchFamily="18" charset="0"/>
                <a:cs typeface="Times New Roman" panose="02020603050405020304" pitchFamily="18" charset="0"/>
              </a:rPr>
              <a:t> °</a:t>
            </a:r>
            <a:endParaRPr lang="en-GB" dirty="0"/>
          </a:p>
          <a:p>
            <a:pPr marL="342900" indent="-342900">
              <a:buFont typeface="Arial" panose="020B0604020202020204" pitchFamily="34" charset="0"/>
              <a:buChar char="•"/>
            </a:pPr>
            <a:r>
              <a:rPr lang="en-GB" dirty="0"/>
              <a:t>Initial reactive power  Q1= </a:t>
            </a:r>
            <a:r>
              <a:rPr lang="en-GB" dirty="0" err="1"/>
              <a:t>P×tan</a:t>
            </a:r>
            <a:r>
              <a:rPr lang="en-GB" dirty="0"/>
              <a:t> (45.57</a:t>
            </a:r>
            <a:r>
              <a:rPr lang="en-GB" dirty="0">
                <a:latin typeface="Times New Roman" panose="02020603050405020304" pitchFamily="18" charset="0"/>
                <a:cs typeface="Times New Roman" panose="02020603050405020304" pitchFamily="18" charset="0"/>
              </a:rPr>
              <a:t> °</a:t>
            </a:r>
            <a:r>
              <a:rPr lang="en-GB" dirty="0"/>
              <a:t>) =50×1.02= 51kvar</a:t>
            </a:r>
          </a:p>
          <a:p>
            <a:pPr marL="342900" indent="-342900">
              <a:buFont typeface="Arial" panose="020B0604020202020204" pitchFamily="34" charset="0"/>
              <a:buChar char="•"/>
            </a:pPr>
            <a:r>
              <a:rPr lang="en-GB" dirty="0"/>
              <a:t>Target reactive power Q2= 50×tan (18.19</a:t>
            </a:r>
            <a:r>
              <a:rPr lang="en-GB" dirty="0">
                <a:latin typeface="Times New Roman" panose="02020603050405020304" pitchFamily="18" charset="0"/>
                <a:cs typeface="Times New Roman" panose="02020603050405020304" pitchFamily="18" charset="0"/>
              </a:rPr>
              <a:t> °</a:t>
            </a:r>
            <a:r>
              <a:rPr lang="en-GB" dirty="0"/>
              <a:t>) =50×0.33=16.5 </a:t>
            </a:r>
            <a:r>
              <a:rPr lang="en-GB" dirty="0" err="1"/>
              <a:t>kvar</a:t>
            </a:r>
            <a:endParaRPr lang="en-GB" dirty="0"/>
          </a:p>
          <a:p>
            <a:pPr marL="342900" indent="-342900">
              <a:buFont typeface="Arial" panose="020B0604020202020204" pitchFamily="34" charset="0"/>
              <a:buChar char="•"/>
            </a:pPr>
            <a:r>
              <a:rPr lang="en-GB" dirty="0"/>
              <a:t>Required capacitor </a:t>
            </a:r>
            <a:r>
              <a:rPr lang="en-GB" dirty="0" err="1"/>
              <a:t>kvar</a:t>
            </a:r>
            <a:r>
              <a:rPr lang="en-GB" dirty="0"/>
              <a:t> Qc=Q1−Q2=34.5 </a:t>
            </a:r>
            <a:r>
              <a:rPr lang="en-GB" dirty="0" err="1"/>
              <a:t>kvar</a:t>
            </a:r>
            <a:endParaRPr lang="en-GB" dirty="0"/>
          </a:p>
          <a:p>
            <a:r>
              <a:rPr lang="en-GB" dirty="0"/>
              <a:t>Installing capacitors rated at 35 </a:t>
            </a:r>
            <a:r>
              <a:rPr lang="en-GB" dirty="0" err="1"/>
              <a:t>kvar</a:t>
            </a:r>
            <a:r>
              <a:rPr lang="en-GB" dirty="0"/>
              <a:t> will improve power factor to near 0.95.</a:t>
            </a:r>
          </a:p>
          <a:p>
            <a:endParaRPr lang="en-GB" dirty="0"/>
          </a:p>
        </p:txBody>
      </p:sp>
    </p:spTree>
    <p:extLst>
      <p:ext uri="{BB962C8B-B14F-4D97-AF65-F5344CB8AC3E}">
        <p14:creationId xmlns:p14="http://schemas.microsoft.com/office/powerpoint/2010/main" val="377211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Formula summary</a:t>
            </a:r>
            <a:endParaRPr lang="en-GB" dirty="0"/>
          </a:p>
        </p:txBody>
      </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768B72EE-D0DF-4AA6-99D7-FF741F8C647C}"/>
                  </a:ext>
                </a:extLst>
              </p:cNvPr>
              <p:cNvSpPr txBox="1">
                <a:spLocks/>
              </p:cNvSpPr>
              <p:nvPr/>
            </p:nvSpPr>
            <p:spPr bwMode="auto">
              <a:xfrm>
                <a:off x="100140" y="2079090"/>
                <a:ext cx="6284989" cy="52399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ts val="2409"/>
                  </a:lnSpc>
                  <a:spcBef>
                    <a:spcPts val="1004"/>
                  </a:spcBef>
                  <a:spcAft>
                    <a:spcPts val="1004"/>
                  </a:spcAft>
                  <a:defRPr lang="en-GB" sz="2000" dirty="0">
                    <a:solidFill>
                      <a:schemeClr val="tx1"/>
                    </a:solidFill>
                    <a:latin typeface="+mn-lt"/>
                    <a:ea typeface="ＭＳ Ｐゴシック" charset="-128"/>
                    <a:cs typeface="ＭＳ Ｐゴシック" charset="-128"/>
                  </a:defRPr>
                </a:lvl1pPr>
                <a:lvl2pPr marL="216742" indent="-216742" algn="l" rtl="0" eaLnBrk="1" fontAlgn="base" hangingPunct="1">
                  <a:lnSpc>
                    <a:spcPts val="2409"/>
                  </a:lnSpc>
                  <a:spcBef>
                    <a:spcPts val="502"/>
                  </a:spcBef>
                  <a:spcAft>
                    <a:spcPts val="502"/>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8"/>
                  </a:lnSpc>
                  <a:spcBef>
                    <a:spcPts val="502"/>
                  </a:spcBef>
                  <a:spcAft>
                    <a:spcPts val="502"/>
                  </a:spcAft>
                  <a:buFont typeface="Lucida Grande" pitchFamily="-105" charset="0"/>
                  <a:defRPr lang="en-GB" sz="1606" dirty="0">
                    <a:solidFill>
                      <a:schemeClr val="tx1"/>
                    </a:solidFill>
                    <a:latin typeface="+mn-lt"/>
                    <a:ea typeface="ＭＳ Ｐゴシック" charset="-128"/>
                    <a:cs typeface="+mn-cs"/>
                  </a:defRPr>
                </a:lvl3pPr>
                <a:lvl4pPr marL="216742" indent="-216742" algn="l" rtl="0" eaLnBrk="1" fontAlgn="base" hangingPunct="1">
                  <a:lnSpc>
                    <a:spcPts val="2008"/>
                  </a:lnSpc>
                  <a:spcBef>
                    <a:spcPts val="502"/>
                  </a:spcBef>
                  <a:spcAft>
                    <a:spcPts val="502"/>
                  </a:spcAft>
                  <a:buClr>
                    <a:srgbClr val="FC4421"/>
                  </a:buClr>
                  <a:buFont typeface="Arial" pitchFamily="-105" charset="0"/>
                  <a:buChar char="•"/>
                  <a:defRPr lang="en-GB" sz="1606" dirty="0">
                    <a:solidFill>
                      <a:schemeClr val="tx1"/>
                    </a:solidFill>
                    <a:latin typeface="+mn-lt"/>
                    <a:ea typeface="ＭＳ Ｐゴシック" charset="-128"/>
                    <a:cs typeface="ＭＳ Ｐゴシック" charset="-128"/>
                  </a:defRPr>
                </a:lvl4pPr>
                <a:lvl5pPr marL="433484" indent="-216742" algn="l" rtl="0" eaLnBrk="1" fontAlgn="base" hangingPunct="1">
                  <a:lnSpc>
                    <a:spcPts val="2008"/>
                  </a:lnSpc>
                  <a:spcBef>
                    <a:spcPct val="0"/>
                  </a:spcBef>
                  <a:spcAft>
                    <a:spcPts val="502"/>
                  </a:spcAft>
                  <a:buFont typeface="Arial" pitchFamily="-105" charset="0"/>
                  <a:buChar char="–"/>
                  <a:defRPr lang="en-US" sz="1606" dirty="0">
                    <a:solidFill>
                      <a:schemeClr val="tx1"/>
                    </a:solidFill>
                    <a:latin typeface="+mn-lt"/>
                    <a:ea typeface="ＭＳ Ｐゴシック" charset="-128"/>
                    <a:cs typeface="ＭＳ Ｐゴシック" charset="-128"/>
                  </a:defRPr>
                </a:lvl5pPr>
                <a:lvl6pPr marL="458983" indent="-458983" algn="l" defTabSz="917966" rtl="0" eaLnBrk="1" fontAlgn="base" hangingPunct="1">
                  <a:spcBef>
                    <a:spcPct val="20000"/>
                  </a:spcBef>
                  <a:spcAft>
                    <a:spcPct val="0"/>
                  </a:spcAft>
                  <a:buChar char="»"/>
                  <a:defRPr lang="en-GB" sz="1606" kern="0" baseline="0" dirty="0" smtClean="0">
                    <a:solidFill>
                      <a:schemeClr val="tx1"/>
                    </a:solidFill>
                    <a:latin typeface="+mn-lt"/>
                    <a:ea typeface="ＭＳ Ｐゴシック" charset="-128"/>
                    <a:cs typeface="ＭＳ Ｐゴシック" charset="-128"/>
                  </a:defRPr>
                </a:lvl6pPr>
                <a:lvl7pPr marL="2983390" indent="-229492" algn="l" defTabSz="917966" rtl="0" eaLnBrk="1" fontAlgn="base" hangingPunct="1">
                  <a:spcBef>
                    <a:spcPct val="20000"/>
                  </a:spcBef>
                  <a:spcAft>
                    <a:spcPct val="0"/>
                  </a:spcAft>
                  <a:buClr>
                    <a:srgbClr val="E30613"/>
                  </a:buClr>
                  <a:buChar char="»"/>
                  <a:defRPr lang="en-GB" sz="1606" kern="0" baseline="0" dirty="0" smtClean="0">
                    <a:solidFill>
                      <a:schemeClr val="tx1"/>
                    </a:solidFill>
                    <a:latin typeface="+mn-lt"/>
                    <a:ea typeface="ＭＳ Ｐゴシック" charset="-128"/>
                    <a:cs typeface="ＭＳ Ｐゴシック" charset="-128"/>
                  </a:defRPr>
                </a:lvl7pPr>
                <a:lvl8pPr marL="3442373" indent="-229492" algn="l" defTabSz="917966" rtl="0" eaLnBrk="1" fontAlgn="base" hangingPunct="1">
                  <a:spcBef>
                    <a:spcPct val="20000"/>
                  </a:spcBef>
                  <a:spcAft>
                    <a:spcPct val="0"/>
                  </a:spcAft>
                  <a:buChar char="»"/>
                  <a:defRPr lang="en-GB" sz="1606" kern="0" dirty="0" smtClean="0">
                    <a:solidFill>
                      <a:schemeClr val="tx1"/>
                    </a:solidFill>
                    <a:latin typeface="+mn-lt"/>
                    <a:ea typeface="ＭＳ Ｐゴシック" charset="-128"/>
                    <a:cs typeface="ＭＳ Ｐゴシック" charset="-128"/>
                  </a:defRPr>
                </a:lvl8pPr>
                <a:lvl9pPr marL="3901356" indent="-229492" algn="l" defTabSz="917966" rtl="0" eaLnBrk="1" fontAlgn="base" hangingPunct="1">
                  <a:spcBef>
                    <a:spcPct val="20000"/>
                  </a:spcBef>
                  <a:spcAft>
                    <a:spcPct val="0"/>
                  </a:spcAft>
                  <a:buChar char="»"/>
                  <a:defRPr lang="en-GB" sz="1004" kern="0" baseline="0" dirty="0" smtClean="0">
                    <a:solidFill>
                      <a:schemeClr val="tx1"/>
                    </a:solidFill>
                    <a:latin typeface="+mn-lt"/>
                    <a:ea typeface="ＭＳ Ｐゴシック" charset="-128"/>
                    <a:cs typeface="ＭＳ Ｐゴシック" charset="-128"/>
                  </a:defRPr>
                </a:lvl9pPr>
              </a:lstStyle>
              <a:p>
                <a:pPr/>
                <a14:m>
                  <m:oMathPara xmlns:m="http://schemas.openxmlformats.org/officeDocument/2006/math">
                    <m:oMathParaPr>
                      <m:jc m:val="centerGroup"/>
                    </m:oMathParaPr>
                    <m:oMath xmlns:m="http://schemas.openxmlformats.org/officeDocument/2006/math">
                      <m:sSub>
                        <m:sSubPr>
                          <m:ctrlPr>
                            <a:rPr lang="ar-AE" sz="3192" i="1" kern="0" smtClean="0">
                              <a:solidFill>
                                <a:srgbClr val="836967"/>
                              </a:solidFill>
                              <a:latin typeface="Cambria Math" panose="02040503050406030204" pitchFamily="18" charset="0"/>
                            </a:rPr>
                          </m:ctrlPr>
                        </m:sSubPr>
                        <m:e>
                          <m:r>
                            <a:rPr lang="ar-AE" sz="3192" i="1" kern="0">
                              <a:latin typeface="Cambria Math" panose="02040503050406030204" pitchFamily="18" charset="0"/>
                            </a:rPr>
                            <m:t>𝑋</m:t>
                          </m:r>
                        </m:e>
                        <m:sub>
                          <m:r>
                            <a:rPr lang="ar-AE" sz="3192" i="1" kern="0">
                              <a:latin typeface="Cambria Math" panose="02040503050406030204" pitchFamily="18" charset="0"/>
                            </a:rPr>
                            <m:t>𝐿</m:t>
                          </m:r>
                          <m:r>
                            <a:rPr lang="ar-AE" sz="3192" i="1" kern="0">
                              <a:latin typeface="Cambria Math" panose="02040503050406030204" pitchFamily="18" charset="0"/>
                            </a:rPr>
                            <m:t> </m:t>
                          </m:r>
                        </m:sub>
                      </m:sSub>
                      <m:r>
                        <a:rPr lang="ar-AE" sz="3192" kern="0">
                          <a:latin typeface="Cambria Math" panose="02040503050406030204" pitchFamily="18" charset="0"/>
                        </a:rPr>
                        <m:t>=</m:t>
                      </m:r>
                      <m:r>
                        <a:rPr lang="ar-AE" sz="3192" kern="0">
                          <a:latin typeface="Cambria Math" panose="02040503050406030204" pitchFamily="18" charset="0"/>
                        </a:rPr>
                        <m:t>2</m:t>
                      </m:r>
                      <m:r>
                        <a:rPr lang="ar-AE" sz="3192" i="1" kern="0">
                          <a:latin typeface="Cambria Math" panose="02040503050406030204" pitchFamily="18" charset="0"/>
                        </a:rPr>
                        <m:t>𝜋</m:t>
                      </m:r>
                      <m:r>
                        <a:rPr lang="ar-AE" sz="3192" i="1" kern="0">
                          <a:latin typeface="Cambria Math" panose="02040503050406030204" pitchFamily="18" charset="0"/>
                        </a:rPr>
                        <m:t>𝑓𝐿</m:t>
                      </m:r>
                      <m:r>
                        <a:rPr lang="ar-AE" sz="3192" i="1" kern="0">
                          <a:latin typeface="Cambria Math" panose="02040503050406030204" pitchFamily="18" charset="0"/>
                        </a:rPr>
                        <m:t>    </m:t>
                      </m:r>
                      <m:r>
                        <m:rPr>
                          <m:sty m:val="p"/>
                        </m:rPr>
                        <a:rPr lang="en-GB" sz="2660" kern="0">
                          <a:latin typeface="Cambria Math" panose="02040503050406030204" pitchFamily="18" charset="0"/>
                        </a:rPr>
                        <m:t>Inductive</m:t>
                      </m:r>
                      <m:r>
                        <a:rPr lang="en-GB" sz="2660" kern="0">
                          <a:latin typeface="Cambria Math" panose="02040503050406030204" pitchFamily="18" charset="0"/>
                        </a:rPr>
                        <m:t> </m:t>
                      </m:r>
                      <m:r>
                        <m:rPr>
                          <m:sty m:val="p"/>
                        </m:rPr>
                        <a:rPr lang="en-GB" sz="2660" kern="0">
                          <a:latin typeface="Cambria Math" panose="02040503050406030204" pitchFamily="18" charset="0"/>
                        </a:rPr>
                        <m:t>Reactance</m:t>
                      </m:r>
                    </m:oMath>
                  </m:oMathPara>
                </a14:m>
                <a:endParaRPr lang="en-GB" sz="2660" kern="0">
                  <a:latin typeface="Arial" panose="020B0604020202020204" pitchFamily="34" charset="0"/>
                  <a:cs typeface="Arial" panose="020B0604020202020204" pitchFamily="34" charset="0"/>
                </a:endParaRPr>
              </a:p>
            </p:txBody>
          </p:sp>
        </mc:Choice>
        <mc:Fallback xmlns="">
          <p:sp>
            <p:nvSpPr>
              <p:cNvPr id="7" name="Content Placeholder 3">
                <a:extLst>
                  <a:ext uri="{FF2B5EF4-FFF2-40B4-BE49-F238E27FC236}">
                    <a16:creationId xmlns:a16="http://schemas.microsoft.com/office/drawing/2014/main" id="{768B72EE-D0DF-4AA6-99D7-FF741F8C647C}"/>
                  </a:ext>
                </a:extLst>
              </p:cNvPr>
              <p:cNvSpPr txBox="1">
                <a:spLocks noRot="1" noChangeAspect="1" noMove="1" noResize="1" noEditPoints="1" noAdjustHandles="1" noChangeArrowheads="1" noChangeShapeType="1" noTextEdit="1"/>
              </p:cNvSpPr>
              <p:nvPr/>
            </p:nvSpPr>
            <p:spPr bwMode="auto">
              <a:xfrm>
                <a:off x="100140" y="2079090"/>
                <a:ext cx="6284989" cy="523990"/>
              </a:xfrm>
              <a:prstGeom prst="rect">
                <a:avLst/>
              </a:prstGeom>
              <a:blipFill>
                <a:blip r:embed="rId3"/>
                <a:stretch>
                  <a:fillRect t="-1046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048C408-FE67-482E-8CD1-DF534D044252}"/>
                  </a:ext>
                </a:extLst>
              </p:cNvPr>
              <p:cNvSpPr txBox="1"/>
              <p:nvPr/>
            </p:nvSpPr>
            <p:spPr>
              <a:xfrm>
                <a:off x="6565123" y="1917715"/>
                <a:ext cx="6853523" cy="843757"/>
              </a:xfrm>
              <a:prstGeom prst="rect">
                <a:avLst/>
              </a:prstGeom>
              <a:noFill/>
            </p:spPr>
            <p:txBody>
              <a:bodyPr wrap="square">
                <a:spAutoFit/>
              </a:bodyPr>
              <a:lstStyle/>
              <a:p>
                <a:pPr defTabSz="608030" fontAlgn="auto">
                  <a:spcBef>
                    <a:spcPts val="0"/>
                  </a:spcBef>
                  <a:spcAft>
                    <a:spcPts val="0"/>
                  </a:spcAft>
                </a:pPr>
                <a14:m>
                  <m:oMath xmlns:m="http://schemas.openxmlformats.org/officeDocument/2006/math">
                    <m:sSub>
                      <m:sSubPr>
                        <m:ctrlPr>
                          <a:rPr lang="en-GB" sz="3192" i="1">
                            <a:solidFill>
                              <a:srgbClr val="836967"/>
                            </a:solidFill>
                            <a:latin typeface="Cambria Math" panose="02040503050406030204" pitchFamily="18" charset="0"/>
                            <a:ea typeface="+mn-ea"/>
                            <a:cs typeface="+mn-cs"/>
                          </a:rPr>
                        </m:ctrlPr>
                      </m:sSubPr>
                      <m:e>
                        <m:r>
                          <a:rPr lang="en-GB" sz="3192" i="1">
                            <a:solidFill>
                              <a:srgbClr val="17002F"/>
                            </a:solidFill>
                            <a:latin typeface="Cambria Math" panose="02040503050406030204" pitchFamily="18" charset="0"/>
                            <a:ea typeface="+mn-ea"/>
                            <a:cs typeface="+mn-cs"/>
                          </a:rPr>
                          <m:t>𝑋</m:t>
                        </m:r>
                      </m:e>
                      <m:sub>
                        <m:r>
                          <a:rPr lang="en-GB" sz="3192" i="1">
                            <a:solidFill>
                              <a:srgbClr val="17002F"/>
                            </a:solidFill>
                            <a:latin typeface="Cambria Math" panose="02040503050406030204" pitchFamily="18" charset="0"/>
                            <a:ea typeface="+mn-ea"/>
                            <a:cs typeface="+mn-cs"/>
                          </a:rPr>
                          <m:t>𝐶</m:t>
                        </m:r>
                      </m:sub>
                    </m:sSub>
                    <m:r>
                      <a:rPr lang="en-GB" sz="3192">
                        <a:solidFill>
                          <a:srgbClr val="17002F"/>
                        </a:solidFill>
                        <a:latin typeface="Cambria Math" panose="02040503050406030204" pitchFamily="18" charset="0"/>
                        <a:ea typeface="+mn-ea"/>
                        <a:cs typeface="+mn-cs"/>
                      </a:rPr>
                      <m:t>=</m:t>
                    </m:r>
                    <m:f>
                      <m:fPr>
                        <m:ctrlPr>
                          <a:rPr lang="en-GB" sz="3192" i="1">
                            <a:solidFill>
                              <a:srgbClr val="836967"/>
                            </a:solidFill>
                            <a:latin typeface="Cambria Math" panose="02040503050406030204" pitchFamily="18" charset="0"/>
                            <a:ea typeface="+mn-ea"/>
                            <a:cs typeface="+mn-cs"/>
                          </a:rPr>
                        </m:ctrlPr>
                      </m:fPr>
                      <m:num>
                        <m:r>
                          <a:rPr lang="en-GB" sz="3192">
                            <a:solidFill>
                              <a:srgbClr val="17002F"/>
                            </a:solidFill>
                            <a:latin typeface="Cambria Math" panose="02040503050406030204" pitchFamily="18" charset="0"/>
                            <a:ea typeface="+mn-ea"/>
                            <a:cs typeface="+mn-cs"/>
                          </a:rPr>
                          <m:t>1</m:t>
                        </m:r>
                      </m:num>
                      <m:den>
                        <m:r>
                          <a:rPr lang="en-GB" sz="3192">
                            <a:solidFill>
                              <a:srgbClr val="17002F"/>
                            </a:solidFill>
                            <a:latin typeface="Cambria Math" panose="02040503050406030204" pitchFamily="18" charset="0"/>
                            <a:ea typeface="+mn-ea"/>
                            <a:cs typeface="+mn-cs"/>
                          </a:rPr>
                          <m:t>2</m:t>
                        </m:r>
                        <m:r>
                          <a:rPr lang="en-GB" sz="3192" i="1">
                            <a:solidFill>
                              <a:srgbClr val="17002F"/>
                            </a:solidFill>
                            <a:latin typeface="Cambria Math" panose="02040503050406030204" pitchFamily="18" charset="0"/>
                            <a:ea typeface="+mn-ea"/>
                            <a:cs typeface="+mn-cs"/>
                          </a:rPr>
                          <m:t>𝜋</m:t>
                        </m:r>
                        <m:r>
                          <a:rPr lang="en-GB" sz="3192" i="1">
                            <a:solidFill>
                              <a:srgbClr val="17002F"/>
                            </a:solidFill>
                            <a:latin typeface="Cambria Math" panose="02040503050406030204" pitchFamily="18" charset="0"/>
                            <a:ea typeface="+mn-ea"/>
                            <a:cs typeface="+mn-cs"/>
                          </a:rPr>
                          <m:t>𝑓</m:t>
                        </m:r>
                        <m:r>
                          <m:rPr>
                            <m:sty m:val="p"/>
                          </m:rPr>
                          <a:rPr lang="en-GB" sz="3192">
                            <a:solidFill>
                              <a:srgbClr val="17002F"/>
                            </a:solidFill>
                            <a:latin typeface="Cambria Math" panose="02040503050406030204" pitchFamily="18" charset="0"/>
                            <a:ea typeface="+mn-ea"/>
                            <a:cs typeface="+mn-cs"/>
                          </a:rPr>
                          <m:t>C</m:t>
                        </m:r>
                        <m:r>
                          <a:rPr lang="en-GB" sz="3192">
                            <a:solidFill>
                              <a:srgbClr val="17002F"/>
                            </a:solidFill>
                            <a:latin typeface="Cambria Math" panose="02040503050406030204" pitchFamily="18" charset="0"/>
                            <a:ea typeface="+mn-ea"/>
                            <a:cs typeface="+mn-cs"/>
                          </a:rPr>
                          <m:t> </m:t>
                        </m:r>
                      </m:den>
                    </m:f>
                  </m:oMath>
                </a14:m>
                <a:r>
                  <a:rPr lang="en-GB" sz="3192" dirty="0">
                    <a:solidFill>
                      <a:srgbClr val="17002F"/>
                    </a:solidFill>
                    <a:latin typeface="Calibri" panose="020F0502020204030204"/>
                    <a:ea typeface="+mn-ea"/>
                    <a:cs typeface="+mn-cs"/>
                  </a:rPr>
                  <a:t>  </a:t>
                </a:r>
                <a:r>
                  <a:rPr lang="en-GB" sz="2660" dirty="0">
                    <a:solidFill>
                      <a:srgbClr val="17002F"/>
                    </a:solidFill>
                    <a:latin typeface="Cambria Math" panose="02040503050406030204" pitchFamily="18" charset="0"/>
                    <a:ea typeface="Cambria Math" panose="02040503050406030204" pitchFamily="18" charset="0"/>
                    <a:cs typeface="Arial" panose="020B0604020202020204" pitchFamily="34" charset="0"/>
                  </a:rPr>
                  <a:t>Capacitive Reactance</a:t>
                </a:r>
                <a:endParaRPr lang="en-GB" sz="3192" dirty="0">
                  <a:solidFill>
                    <a:srgbClr val="17002F"/>
                  </a:solidFill>
                  <a:latin typeface="Cambria Math" panose="02040503050406030204" pitchFamily="18" charset="0"/>
                  <a:ea typeface="Cambria Math" panose="02040503050406030204" pitchFamily="18"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4048C408-FE67-482E-8CD1-DF534D044252}"/>
                  </a:ext>
                </a:extLst>
              </p:cNvPr>
              <p:cNvSpPr txBox="1">
                <a:spLocks noRot="1" noChangeAspect="1" noMove="1" noResize="1" noEditPoints="1" noAdjustHandles="1" noChangeArrowheads="1" noChangeShapeType="1" noTextEdit="1"/>
              </p:cNvSpPr>
              <p:nvPr/>
            </p:nvSpPr>
            <p:spPr>
              <a:xfrm>
                <a:off x="6565123" y="1917715"/>
                <a:ext cx="6853523" cy="84375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C2F9E2-8ADC-4878-8BEA-E7C89E753537}"/>
                  </a:ext>
                </a:extLst>
              </p:cNvPr>
              <p:cNvSpPr txBox="1"/>
              <p:nvPr/>
            </p:nvSpPr>
            <p:spPr>
              <a:xfrm>
                <a:off x="-310957" y="4957461"/>
                <a:ext cx="6080478" cy="854016"/>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𝑃𝑜𝑤𝑒𝑟</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𝐹𝑎𝑐𝑡𝑜𝑟</m:t>
                      </m:r>
                      <m:r>
                        <a:rPr lang="en-GB" sz="2394">
                          <a:solidFill>
                            <a:srgbClr val="17002F"/>
                          </a:solidFill>
                          <a:latin typeface="Cambria Math" panose="02040503050406030204" pitchFamily="18" charset="0"/>
                          <a:ea typeface="+mn-ea"/>
                          <a:cs typeface="+mn-cs"/>
                        </a:rPr>
                        <m:t>=</m:t>
                      </m:r>
                      <m:f>
                        <m:fPr>
                          <m:ctrlPr>
                            <a:rPr lang="en-GB" sz="2394" i="1">
                              <a:solidFill>
                                <a:srgbClr val="836967"/>
                              </a:solidFill>
                              <a:latin typeface="Cambria Math" panose="02040503050406030204" pitchFamily="18" charset="0"/>
                              <a:ea typeface="+mn-ea"/>
                              <a:cs typeface="+mn-cs"/>
                            </a:rPr>
                          </m:ctrlPr>
                        </m:fPr>
                        <m:num>
                          <m:r>
                            <a:rPr lang="en-GB" sz="2394" i="1">
                              <a:solidFill>
                                <a:srgbClr val="17002F"/>
                              </a:solidFill>
                              <a:latin typeface="Cambria Math" panose="02040503050406030204" pitchFamily="18" charset="0"/>
                              <a:ea typeface="+mn-ea"/>
                              <a:cs typeface="+mn-cs"/>
                            </a:rPr>
                            <m:t>𝑅𝑒𝑎𝑙</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𝑃𝑜𝑤𝑒𝑟</m:t>
                          </m:r>
                        </m:num>
                        <m:den>
                          <m:r>
                            <a:rPr lang="en-GB" sz="2394" i="1">
                              <a:solidFill>
                                <a:srgbClr val="17002F"/>
                              </a:solidFill>
                              <a:latin typeface="Cambria Math" panose="02040503050406030204" pitchFamily="18" charset="0"/>
                              <a:ea typeface="+mn-ea"/>
                              <a:cs typeface="+mn-cs"/>
                            </a:rPr>
                            <m:t>𝐴𝑝𝑝𝑎𝑟𝑒𝑛𝑡</m:t>
                          </m:r>
                          <m:r>
                            <a:rPr lang="en-GB" sz="2394">
                              <a:solidFill>
                                <a:srgbClr val="17002F"/>
                              </a:solidFill>
                              <a:latin typeface="Cambria Math" panose="02040503050406030204" pitchFamily="18" charset="0"/>
                              <a:ea typeface="+mn-ea"/>
                              <a:cs typeface="+mn-cs"/>
                            </a:rPr>
                            <m:t> </m:t>
                          </m:r>
                          <m:r>
                            <a:rPr lang="en-GB" sz="2394" i="1">
                              <a:solidFill>
                                <a:srgbClr val="17002F"/>
                              </a:solidFill>
                              <a:latin typeface="Cambria Math" panose="02040503050406030204" pitchFamily="18" charset="0"/>
                              <a:ea typeface="+mn-ea"/>
                              <a:cs typeface="+mn-cs"/>
                            </a:rPr>
                            <m:t>𝑃𝑜𝑤𝑒𝑟</m:t>
                          </m:r>
                        </m:den>
                      </m:f>
                    </m:oMath>
                  </m:oMathPara>
                </a14:m>
                <a:endParaRPr lang="en-GB" sz="2394" dirty="0">
                  <a:solidFill>
                    <a:srgbClr val="17002F"/>
                  </a:solidFill>
                  <a:latin typeface="Calibri" panose="020F0502020204030204"/>
                  <a:ea typeface="+mn-ea"/>
                  <a:cs typeface="+mn-cs"/>
                </a:endParaRPr>
              </a:p>
            </p:txBody>
          </p:sp>
        </mc:Choice>
        <mc:Fallback xmlns="">
          <p:sp>
            <p:nvSpPr>
              <p:cNvPr id="9" name="TextBox 8">
                <a:extLst>
                  <a:ext uri="{FF2B5EF4-FFF2-40B4-BE49-F238E27FC236}">
                    <a16:creationId xmlns:a16="http://schemas.microsoft.com/office/drawing/2014/main" id="{3AC2F9E2-8ADC-4878-8BEA-E7C89E753537}"/>
                  </a:ext>
                </a:extLst>
              </p:cNvPr>
              <p:cNvSpPr txBox="1">
                <a:spLocks noRot="1" noChangeAspect="1" noMove="1" noResize="1" noEditPoints="1" noAdjustHandles="1" noChangeArrowheads="1" noChangeShapeType="1" noTextEdit="1"/>
              </p:cNvSpPr>
              <p:nvPr/>
            </p:nvSpPr>
            <p:spPr>
              <a:xfrm>
                <a:off x="-310957" y="4957461"/>
                <a:ext cx="6080478" cy="8540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7A0884-A2E8-46F5-AD25-7387A775C6AA}"/>
                  </a:ext>
                </a:extLst>
              </p:cNvPr>
              <p:cNvSpPr txBox="1"/>
              <p:nvPr/>
            </p:nvSpPr>
            <p:spPr>
              <a:xfrm>
                <a:off x="6760168" y="5019405"/>
                <a:ext cx="3569788" cy="671466"/>
              </a:xfrm>
              <a:prstGeom prst="rect">
                <a:avLst/>
              </a:prstGeom>
              <a:noFill/>
            </p:spPr>
            <p:txBody>
              <a:bodyPr wrap="square">
                <a:spAutoFit/>
              </a:bodyPr>
              <a:lstStyle/>
              <a:p>
                <a:pPr defTabSz="608030" fontAlgn="auto">
                  <a:spcBef>
                    <a:spcPts val="0"/>
                  </a:spcBef>
                  <a:spcAft>
                    <a:spcPts val="0"/>
                  </a:spcAft>
                </a:pPr>
                <a:r>
                  <a:rPr lang="en-GB" sz="1463"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𝑃𝑜𝑤𝑒𝑟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 </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𝐹𝑎𝑐𝑡𝑜𝑟</m:t>
                    </m:r>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𝑅</m:t>
                        </m:r>
                      </m:num>
                      <m:den>
                        <m:r>
                          <a:rPr lang="en-GB" sz="2660" i="1">
                            <a:solidFill>
                              <a:srgbClr val="17002F"/>
                            </a:solidFill>
                            <a:latin typeface="Cambria Math" panose="02040503050406030204" pitchFamily="18" charset="0"/>
                            <a:ea typeface="Times New Roman" panose="02020603050405020304" pitchFamily="18" charset="0"/>
                            <a:cs typeface="Times New Roman" panose="02020603050405020304" pitchFamily="18" charset="0"/>
                          </a:rPr>
                          <m:t>𝑍</m:t>
                        </m:r>
                      </m:den>
                    </m:f>
                  </m:oMath>
                </a14:m>
                <a:endParaRPr lang="en-GB" sz="2660" dirty="0">
                  <a:solidFill>
                    <a:srgbClr val="17002F"/>
                  </a:solidFill>
                  <a:latin typeface="Calibri" panose="020F0502020204030204"/>
                  <a:ea typeface="+mn-ea"/>
                  <a:cs typeface="+mn-cs"/>
                </a:endParaRPr>
              </a:p>
            </p:txBody>
          </p:sp>
        </mc:Choice>
        <mc:Fallback xmlns="">
          <p:sp>
            <p:nvSpPr>
              <p:cNvPr id="10" name="TextBox 9">
                <a:extLst>
                  <a:ext uri="{FF2B5EF4-FFF2-40B4-BE49-F238E27FC236}">
                    <a16:creationId xmlns:a16="http://schemas.microsoft.com/office/drawing/2014/main" id="{5E7A0884-A2E8-46F5-AD25-7387A775C6AA}"/>
                  </a:ext>
                </a:extLst>
              </p:cNvPr>
              <p:cNvSpPr txBox="1">
                <a:spLocks noRot="1" noChangeAspect="1" noMove="1" noResize="1" noEditPoints="1" noAdjustHandles="1" noChangeArrowheads="1" noChangeShapeType="1" noTextEdit="1"/>
              </p:cNvSpPr>
              <p:nvPr/>
            </p:nvSpPr>
            <p:spPr>
              <a:xfrm>
                <a:off x="6760168" y="5019405"/>
                <a:ext cx="3569788" cy="67146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2F36DB9-F84D-45D8-BD9D-3C4B1403134D}"/>
                  </a:ext>
                </a:extLst>
              </p:cNvPr>
              <p:cNvSpPr txBox="1"/>
              <p:nvPr/>
            </p:nvSpPr>
            <p:spPr>
              <a:xfrm>
                <a:off x="1530830" y="2976561"/>
                <a:ext cx="2396903"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a:rPr lang="en-GB" sz="2394" i="1">
                                  <a:solidFill>
                                    <a:srgbClr val="17002F"/>
                                  </a:solidFill>
                                  <a:latin typeface="Cambria Math" panose="02040503050406030204" pitchFamily="18" charset="0"/>
                                  <a:ea typeface="+mn-ea"/>
                                  <a:cs typeface="+mn-cs"/>
                                </a:rPr>
                                <m:t>𝐿</m:t>
                              </m:r>
                              <m:r>
                                <a:rPr lang="en-GB" sz="2394">
                                  <a:solidFill>
                                    <a:srgbClr val="17002F"/>
                                  </a:solidFill>
                                  <a:latin typeface="Cambria Math" panose="02040503050406030204" pitchFamily="18" charset="0"/>
                                  <a:ea typeface="+mn-ea"/>
                                  <a:cs typeface="+mn-cs"/>
                                </a:rPr>
                                <m:t>²</m:t>
                              </m:r>
                            </m:sub>
                          </m:sSub>
                        </m:e>
                      </m:rad>
                    </m:oMath>
                  </m:oMathPara>
                </a14:m>
                <a:endParaRPr lang="en-GB" sz="2394" dirty="0">
                  <a:solidFill>
                    <a:srgbClr val="17002F"/>
                  </a:solidFill>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22F36DB9-F84D-45D8-BD9D-3C4B1403134D}"/>
                  </a:ext>
                </a:extLst>
              </p:cNvPr>
              <p:cNvSpPr txBox="1">
                <a:spLocks noRot="1" noChangeAspect="1" noMove="1" noResize="1" noEditPoints="1" noAdjustHandles="1" noChangeArrowheads="1" noChangeShapeType="1" noTextEdit="1"/>
              </p:cNvSpPr>
              <p:nvPr/>
            </p:nvSpPr>
            <p:spPr>
              <a:xfrm>
                <a:off x="1530830" y="2976561"/>
                <a:ext cx="2396903" cy="53848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24662CA-DA9E-442F-84F4-87BB66CE6AEA}"/>
                  </a:ext>
                </a:extLst>
              </p:cNvPr>
              <p:cNvSpPr txBox="1"/>
              <p:nvPr/>
            </p:nvSpPr>
            <p:spPr>
              <a:xfrm>
                <a:off x="4086356" y="3931971"/>
                <a:ext cx="3366329" cy="537968"/>
              </a:xfrm>
              <a:prstGeom prst="rect">
                <a:avLst/>
              </a:prstGeom>
              <a:noFill/>
            </p:spPr>
            <p:txBody>
              <a:bodyPr wrap="square">
                <a:spAutoFit/>
              </a:bodyPr>
              <a:lstStyle/>
              <a:p>
                <a:pPr defTabSz="608030" fontAlgn="auto">
                  <a:lnSpc>
                    <a:spcPct val="107000"/>
                  </a:lnSpc>
                  <a:spcBef>
                    <a:spcPts val="0"/>
                  </a:spcBef>
                  <a:spcAft>
                    <a:spcPts val="1064"/>
                  </a:spcAft>
                </a:pPr>
                <a14:m>
                  <m:oMath xmlns:m="http://schemas.openxmlformats.org/officeDocument/2006/math">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𝑍</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p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𝑅</m:t>
                            </m:r>
                          </m:e>
                          <m: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2</m:t>
                            </m:r>
                          </m:sup>
                        </m:sSup>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𝐿</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sSub>
                          <m:sSubPr>
                            <m:ctrlP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ctrlPr>
                          </m:sSubPr>
                          <m:e>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𝑋</m:t>
                            </m:r>
                          </m:e>
                          <m:sub>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𝐶</m:t>
                            </m:r>
                            <m:r>
                              <a:rPr lang="en-GB" sz="2394" i="1">
                                <a:solidFill>
                                  <a:srgbClr val="17002F"/>
                                </a:solidFill>
                                <a:latin typeface="Cambria Math" panose="02040503050406030204" pitchFamily="18" charset="0"/>
                                <a:ea typeface="Calibri" panose="020F0502020204030204" pitchFamily="34" charset="0"/>
                                <a:cs typeface="Times New Roman" panose="02020603050405020304" pitchFamily="18" charset="0"/>
                              </a:rPr>
                              <m:t> </m:t>
                            </m:r>
                          </m:sub>
                        </m:sSub>
                      </m:e>
                    </m:rad>
                  </m:oMath>
                </a14:m>
                <a:r>
                  <a:rPr lang="en-GB" sz="2394" dirty="0">
                    <a:solidFill>
                      <a:srgbClr val="17002F"/>
                    </a:solidFill>
                    <a:latin typeface="Calibri" panose="020F0502020204030204" pitchFamily="34" charset="0"/>
                    <a:ea typeface="Times New Roman" panose="02020603050405020304" pitchFamily="18" charset="0"/>
                    <a:cs typeface="Times New Roman" panose="02020603050405020304" pitchFamily="18" charset="0"/>
                  </a:rPr>
                  <a:t>)</a:t>
                </a:r>
                <a:r>
                  <a:rPr lang="en-GB" sz="2394" dirty="0">
                    <a:solidFill>
                      <a:srgbClr val="17002F"/>
                    </a:solidFill>
                    <a:latin typeface="Calibri" panose="020F0502020204030204" pitchFamily="34" charset="0"/>
                    <a:ea typeface="Times New Roman" panose="02020603050405020304" pitchFamily="18" charset="0"/>
                    <a:cs typeface="Calibri" panose="020F0502020204030204" pitchFamily="34" charset="0"/>
                  </a:rPr>
                  <a:t>²</a:t>
                </a:r>
                <a:endParaRPr lang="en-GB" sz="2394" dirty="0">
                  <a:solidFill>
                    <a:srgbClr val="17002F"/>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24662CA-DA9E-442F-84F4-87BB66CE6AEA}"/>
                  </a:ext>
                </a:extLst>
              </p:cNvPr>
              <p:cNvSpPr txBox="1">
                <a:spLocks noRot="1" noChangeAspect="1" noMove="1" noResize="1" noEditPoints="1" noAdjustHandles="1" noChangeArrowheads="1" noChangeShapeType="1" noTextEdit="1"/>
              </p:cNvSpPr>
              <p:nvPr/>
            </p:nvSpPr>
            <p:spPr>
              <a:xfrm>
                <a:off x="4086356" y="3931971"/>
                <a:ext cx="3366329" cy="537968"/>
              </a:xfrm>
              <a:prstGeom prst="rect">
                <a:avLst/>
              </a:prstGeom>
              <a:blipFill>
                <a:blip r:embed="rId8"/>
                <a:stretch>
                  <a:fillRect b="-23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18AEC8-5292-485A-AC47-D8DEFE5E75D0}"/>
                  </a:ext>
                </a:extLst>
              </p:cNvPr>
              <p:cNvSpPr txBox="1"/>
              <p:nvPr/>
            </p:nvSpPr>
            <p:spPr>
              <a:xfrm>
                <a:off x="6385128" y="2958314"/>
                <a:ext cx="2598904" cy="538481"/>
              </a:xfrm>
              <a:prstGeom prst="rect">
                <a:avLst/>
              </a:prstGeom>
              <a:noFill/>
            </p:spPr>
            <p:txBody>
              <a:bodyPr wrap="square">
                <a:spAutoFit/>
              </a:bodyPr>
              <a:lstStyle/>
              <a:p>
                <a:pPr defTabSz="608030" fontAlgn="auto">
                  <a:spcBef>
                    <a:spcPts val="0"/>
                  </a:spcBef>
                  <a:spcAft>
                    <a:spcPts val="0"/>
                  </a:spcAft>
                </a:pPr>
                <a14:m>
                  <m:oMathPara xmlns:m="http://schemas.openxmlformats.org/officeDocument/2006/math">
                    <m:oMathParaPr>
                      <m:jc m:val="centerGroup"/>
                    </m:oMathParaPr>
                    <m:oMath xmlns:m="http://schemas.openxmlformats.org/officeDocument/2006/math">
                      <m:r>
                        <a:rPr lang="en-GB" sz="2394" i="1">
                          <a:solidFill>
                            <a:srgbClr val="17002F"/>
                          </a:solidFill>
                          <a:latin typeface="Cambria Math" panose="02040503050406030204" pitchFamily="18" charset="0"/>
                          <a:ea typeface="+mn-ea"/>
                          <a:cs typeface="+mn-cs"/>
                        </a:rPr>
                        <m:t>𝑍</m:t>
                      </m:r>
                      <m:r>
                        <a:rPr lang="en-GB" sz="2394">
                          <a:solidFill>
                            <a:srgbClr val="17002F"/>
                          </a:solidFill>
                          <a:latin typeface="Cambria Math" panose="02040503050406030204" pitchFamily="18" charset="0"/>
                          <a:ea typeface="+mn-ea"/>
                          <a:cs typeface="+mn-cs"/>
                        </a:rPr>
                        <m:t>=</m:t>
                      </m:r>
                      <m:rad>
                        <m:radPr>
                          <m:degHide m:val="on"/>
                          <m:ctrlPr>
                            <a:rPr lang="en-GB" sz="2394" i="1">
                              <a:solidFill>
                                <a:srgbClr val="17002F"/>
                              </a:solidFill>
                              <a:latin typeface="Cambria Math" panose="02040503050406030204" pitchFamily="18" charset="0"/>
                              <a:ea typeface="+mn-ea"/>
                              <a:cs typeface="+mn-cs"/>
                            </a:rPr>
                          </m:ctrlPr>
                        </m:radPr>
                        <m:deg/>
                        <m:e>
                          <m:sSup>
                            <m:sSupPr>
                              <m:ctrlPr>
                                <a:rPr lang="en-GB" sz="2394" i="1">
                                  <a:solidFill>
                                    <a:srgbClr val="17002F"/>
                                  </a:solidFill>
                                  <a:latin typeface="Cambria Math" panose="02040503050406030204" pitchFamily="18" charset="0"/>
                                  <a:ea typeface="+mn-ea"/>
                                  <a:cs typeface="+mn-cs"/>
                                </a:rPr>
                              </m:ctrlPr>
                            </m:sSupPr>
                            <m:e>
                              <m:r>
                                <a:rPr lang="en-GB" sz="2394" i="1">
                                  <a:solidFill>
                                    <a:srgbClr val="17002F"/>
                                  </a:solidFill>
                                  <a:latin typeface="Cambria Math" panose="02040503050406030204" pitchFamily="18" charset="0"/>
                                  <a:ea typeface="+mn-ea"/>
                                  <a:cs typeface="+mn-cs"/>
                                </a:rPr>
                                <m:t>𝑅</m:t>
                              </m:r>
                            </m:e>
                            <m:sup>
                              <m:r>
                                <a:rPr lang="en-GB" sz="2394">
                                  <a:solidFill>
                                    <a:srgbClr val="17002F"/>
                                  </a:solidFill>
                                  <a:latin typeface="Cambria Math" panose="02040503050406030204" pitchFamily="18" charset="0"/>
                                  <a:ea typeface="+mn-ea"/>
                                  <a:cs typeface="+mn-cs"/>
                                </a:rPr>
                                <m:t>2</m:t>
                              </m:r>
                            </m:sup>
                          </m:sSup>
                          <m:r>
                            <a:rPr lang="en-GB" sz="2394">
                              <a:solidFill>
                                <a:srgbClr val="17002F"/>
                              </a:solidFill>
                              <a:latin typeface="Cambria Math" panose="02040503050406030204" pitchFamily="18" charset="0"/>
                              <a:ea typeface="+mn-ea"/>
                              <a:cs typeface="+mn-cs"/>
                            </a:rPr>
                            <m:t>+</m:t>
                          </m:r>
                          <m:sSub>
                            <m:sSubPr>
                              <m:ctrlPr>
                                <a:rPr lang="en-GB" sz="2394" i="1">
                                  <a:solidFill>
                                    <a:srgbClr val="17002F"/>
                                  </a:solidFill>
                                  <a:latin typeface="Cambria Math" panose="02040503050406030204" pitchFamily="18" charset="0"/>
                                  <a:ea typeface="+mn-ea"/>
                                  <a:cs typeface="+mn-cs"/>
                                </a:rPr>
                              </m:ctrlPr>
                            </m:sSubPr>
                            <m:e>
                              <m:r>
                                <a:rPr lang="en-GB" sz="2394" i="1">
                                  <a:solidFill>
                                    <a:srgbClr val="17002F"/>
                                  </a:solidFill>
                                  <a:latin typeface="Cambria Math" panose="02040503050406030204" pitchFamily="18" charset="0"/>
                                  <a:ea typeface="+mn-ea"/>
                                  <a:cs typeface="+mn-cs"/>
                                </a:rPr>
                                <m:t>𝑋</m:t>
                              </m:r>
                            </m:e>
                            <m:sub>
                              <m:r>
                                <m:rPr>
                                  <m:sty m:val="p"/>
                                </m:rPr>
                                <a:rPr lang="en-GB" sz="2394">
                                  <a:solidFill>
                                    <a:srgbClr val="17002F"/>
                                  </a:solidFill>
                                  <a:latin typeface="Cambria Math" panose="02040503050406030204" pitchFamily="18" charset="0"/>
                                  <a:ea typeface="+mn-ea"/>
                                  <a:cs typeface="+mn-cs"/>
                                </a:rPr>
                                <m:t>C</m:t>
                              </m:r>
                              <m:r>
                                <a:rPr lang="en-GB" sz="2394">
                                  <a:solidFill>
                                    <a:srgbClr val="17002F"/>
                                  </a:solidFill>
                                  <a:latin typeface="Cambria Math" panose="02040503050406030204" pitchFamily="18" charset="0"/>
                                  <a:ea typeface="+mn-ea"/>
                                  <a:cs typeface="+mn-cs"/>
                                </a:rPr>
                                <m:t>²</m:t>
                              </m:r>
                            </m:sub>
                          </m:sSub>
                        </m:e>
                      </m:rad>
                    </m:oMath>
                  </m:oMathPara>
                </a14:m>
                <a:endParaRPr lang="en-GB" sz="2394" dirty="0">
                  <a:solidFill>
                    <a:srgbClr val="17002F"/>
                  </a:solidFill>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B118AEC8-5292-485A-AC47-D8DEFE5E75D0}"/>
                  </a:ext>
                </a:extLst>
              </p:cNvPr>
              <p:cNvSpPr txBox="1">
                <a:spLocks noRot="1" noChangeAspect="1" noMove="1" noResize="1" noEditPoints="1" noAdjustHandles="1" noChangeArrowheads="1" noChangeShapeType="1" noTextEdit="1"/>
              </p:cNvSpPr>
              <p:nvPr/>
            </p:nvSpPr>
            <p:spPr>
              <a:xfrm>
                <a:off x="6385128" y="2958314"/>
                <a:ext cx="2598904" cy="53848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5406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644A-242E-ABA1-434F-9E6A4A35F9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94B90A-30B6-56D1-21EB-457B88DBC0F3}"/>
              </a:ext>
            </a:extLst>
          </p:cNvPr>
          <p:cNvSpPr>
            <a:spLocks noGrp="1"/>
          </p:cNvSpPr>
          <p:nvPr>
            <p:ph type="title"/>
          </p:nvPr>
        </p:nvSpPr>
        <p:spPr>
          <a:xfrm>
            <a:off x="252000" y="959222"/>
            <a:ext cx="11628452" cy="646331"/>
          </a:xfrm>
        </p:spPr>
        <p:txBody>
          <a:bodyPr/>
          <a:lstStyle/>
          <a:p>
            <a:r>
              <a:rPr lang="en-GB" dirty="0"/>
              <a:t>Summary</a:t>
            </a:r>
          </a:p>
        </p:txBody>
      </p:sp>
      <p:sp>
        <p:nvSpPr>
          <p:cNvPr id="4" name="Content Placeholder 3">
            <a:extLst>
              <a:ext uri="{FF2B5EF4-FFF2-40B4-BE49-F238E27FC236}">
                <a16:creationId xmlns:a16="http://schemas.microsoft.com/office/drawing/2014/main" id="{93E98F04-331F-CCC4-AA81-C88F3473D389}"/>
              </a:ext>
            </a:extLst>
          </p:cNvPr>
          <p:cNvSpPr>
            <a:spLocks noGrp="1"/>
          </p:cNvSpPr>
          <p:nvPr>
            <p:ph sz="quarter" idx="10"/>
          </p:nvPr>
        </p:nvSpPr>
        <p:spPr>
          <a:xfrm>
            <a:off x="360000" y="1800000"/>
            <a:ext cx="9936276" cy="4140000"/>
          </a:xfrm>
        </p:spPr>
        <p:txBody>
          <a:bodyPr/>
          <a:lstStyle/>
          <a:p>
            <a:pPr algn="l">
              <a:buClr>
                <a:schemeClr val="tx1"/>
              </a:buClr>
            </a:pPr>
            <a:r>
              <a:rPr lang="en-GB" b="0" i="0" dirty="0">
                <a:effectLst/>
                <a:cs typeface="Arial"/>
              </a:rPr>
              <a:t>You should now be able to:</a:t>
            </a:r>
          </a:p>
          <a:p>
            <a:pPr marL="342900" indent="-342900">
              <a:buClr>
                <a:schemeClr val="tx1"/>
              </a:buClr>
              <a:buFont typeface="Arial" panose="020B0604020202020204" pitchFamily="34" charset="0"/>
              <a:buChar char="•"/>
            </a:pPr>
            <a:r>
              <a:rPr lang="en-GB" b="1" dirty="0">
                <a:cs typeface="Arial"/>
              </a:rPr>
              <a:t>Describe</a:t>
            </a:r>
            <a:r>
              <a:rPr lang="en-GB" dirty="0">
                <a:cs typeface="Arial"/>
              </a:rPr>
              <a:t> typical circuit types used in domestic and commercial installations</a:t>
            </a:r>
          </a:p>
          <a:p>
            <a:pPr marL="342900" indent="-342900">
              <a:buClr>
                <a:schemeClr val="tx1"/>
              </a:buClr>
              <a:buFont typeface="Arial" panose="020B0604020202020204" pitchFamily="34" charset="0"/>
              <a:buChar char="•"/>
            </a:pPr>
            <a:r>
              <a:rPr lang="en-GB" b="1" dirty="0">
                <a:cs typeface="Arial"/>
              </a:rPr>
              <a:t>Apply</a:t>
            </a:r>
            <a:r>
              <a:rPr lang="en-GB" dirty="0">
                <a:cs typeface="Arial"/>
              </a:rPr>
              <a:t> Ohm’s Law and basic electrical formulas to real-world circuits</a:t>
            </a:r>
          </a:p>
          <a:p>
            <a:pPr marL="342900" indent="-342900">
              <a:buClr>
                <a:schemeClr val="tx1"/>
              </a:buClr>
              <a:buFont typeface="Arial" panose="020B0604020202020204" pitchFamily="34" charset="0"/>
              <a:buChar char="•"/>
            </a:pPr>
            <a:r>
              <a:rPr lang="en-GB" b="1" dirty="0">
                <a:cs typeface="Arial"/>
              </a:rPr>
              <a:t>Explain</a:t>
            </a:r>
            <a:r>
              <a:rPr lang="en-GB" dirty="0">
                <a:cs typeface="Arial"/>
              </a:rPr>
              <a:t> how series and parallel circuits affect current and voltage</a:t>
            </a:r>
          </a:p>
          <a:p>
            <a:pPr marL="342900" indent="-342900">
              <a:buClr>
                <a:schemeClr val="tx1"/>
              </a:buClr>
              <a:buFont typeface="Arial" panose="020B0604020202020204" pitchFamily="34" charset="0"/>
              <a:buChar char="•"/>
            </a:pPr>
            <a:r>
              <a:rPr lang="en-GB" b="1" dirty="0">
                <a:cs typeface="Arial"/>
              </a:rPr>
              <a:t>Identify</a:t>
            </a:r>
            <a:r>
              <a:rPr lang="en-GB" dirty="0">
                <a:cs typeface="Arial"/>
              </a:rPr>
              <a:t> different types of loads including resistive, inductive and capacitive</a:t>
            </a:r>
          </a:p>
          <a:p>
            <a:pPr marL="342900" indent="-342900">
              <a:buClr>
                <a:schemeClr val="tx1"/>
              </a:buClr>
              <a:buFont typeface="Arial" panose="020B0604020202020204" pitchFamily="34" charset="0"/>
              <a:buChar char="•"/>
            </a:pPr>
            <a:r>
              <a:rPr lang="en-GB" b="1" dirty="0">
                <a:cs typeface="Arial"/>
              </a:rPr>
              <a:t>Interpret</a:t>
            </a:r>
            <a:r>
              <a:rPr lang="en-GB" dirty="0">
                <a:cs typeface="Arial"/>
              </a:rPr>
              <a:t> power factor and its implications in electrical systems</a:t>
            </a:r>
            <a:endParaRPr lang="en-GB" dirty="0"/>
          </a:p>
          <a:p>
            <a:endParaRPr lang="en-GB" sz="2200" dirty="0"/>
          </a:p>
        </p:txBody>
      </p:sp>
    </p:spTree>
    <p:extLst>
      <p:ext uri="{BB962C8B-B14F-4D97-AF65-F5344CB8AC3E}">
        <p14:creationId xmlns:p14="http://schemas.microsoft.com/office/powerpoint/2010/main" val="3014219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0DF00-DDB1-9E17-D96C-C839324D3C8E}"/>
              </a:ext>
            </a:extLst>
          </p:cNvPr>
          <p:cNvSpPr txBox="1"/>
          <p:nvPr/>
        </p:nvSpPr>
        <p:spPr>
          <a:xfrm>
            <a:off x="3599812" y="1745334"/>
            <a:ext cx="5040000" cy="923330"/>
          </a:xfrm>
          <a:prstGeom prst="rect">
            <a:avLst/>
          </a:prstGeom>
          <a:noFill/>
        </p:spPr>
        <p:txBody>
          <a:bodyPr wrap="none" rtlCol="0">
            <a:spAutoFit/>
          </a:bodyPr>
          <a:lstStyle/>
          <a:p>
            <a:pPr algn="ctr"/>
            <a:r>
              <a:rPr lang="en-GB" sz="5400" dirty="0">
                <a:solidFill>
                  <a:srgbClr val="FC4421"/>
                </a:solidFill>
              </a:rPr>
              <a:t>Any questions?</a:t>
            </a:r>
          </a:p>
        </p:txBody>
      </p:sp>
      <p:sp>
        <p:nvSpPr>
          <p:cNvPr id="2" name="TextBox 3">
            <a:extLst>
              <a:ext uri="{FF2B5EF4-FFF2-40B4-BE49-F238E27FC236}">
                <a16:creationId xmlns:a16="http://schemas.microsoft.com/office/drawing/2014/main" id="{0EBA0D3D-1A82-2DB2-9D4F-A8AFFB6242C5}"/>
              </a:ext>
            </a:extLst>
          </p:cNvPr>
          <p:cNvSpPr txBox="1"/>
          <p:nvPr/>
        </p:nvSpPr>
        <p:spPr>
          <a:xfrm>
            <a:off x="467358" y="3586636"/>
            <a:ext cx="11304908" cy="2031325"/>
          </a:xfrm>
          <a:prstGeom prst="rect">
            <a:avLst/>
          </a:prstGeom>
          <a:noFill/>
        </p:spPr>
        <p:txBody>
          <a:bodyPr wrap="square">
            <a:spAutoFit/>
          </a:bodyPr>
          <a:ls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a:lstStyle>
          <a:p>
            <a:pPr algn="l" fontAlgn="base">
              <a:buNone/>
            </a:pPr>
            <a:r>
              <a:rPr lang="en-GB" sz="1800" b="0" i="0" dirty="0">
                <a:solidFill>
                  <a:srgbClr val="000000"/>
                </a:solidFill>
                <a:effectLst/>
                <a:latin typeface="inherit"/>
              </a:rPr>
              <a:t>Copyright in this document belongs to and is used under licence from the Department for Education, © 2025.</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‘T-LEVELS’ and ‘T Level’ are registered trademarks of the Department for Education.</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 </a:t>
            </a:r>
            <a:endParaRPr lang="en-GB" sz="1800" b="0" i="0" dirty="0">
              <a:solidFill>
                <a:srgbClr val="242424"/>
              </a:solidFill>
              <a:effectLst/>
              <a:latin typeface="Aptos" panose="020B0004020202020204" pitchFamily="34" charset="0"/>
            </a:endParaRPr>
          </a:p>
          <a:p>
            <a:pPr algn="l" fontAlgn="base">
              <a:buNone/>
            </a:pPr>
            <a:r>
              <a:rPr lang="en-GB" sz="1800" b="0" i="0" dirty="0">
                <a:solidFill>
                  <a:srgbClr val="000000"/>
                </a:solidFill>
                <a:effectLst/>
                <a:latin typeface="inherit"/>
              </a:rPr>
              <a:t>WJEC is authorised by the Department for Education to develop and deliver this T Level Technical Qualification.</a:t>
            </a:r>
          </a:p>
          <a:p>
            <a:pPr algn="l" fontAlgn="base">
              <a:buNone/>
            </a:pPr>
            <a:endParaRPr lang="en-GB" sz="1800" dirty="0">
              <a:solidFill>
                <a:srgbClr val="000000"/>
              </a:solidFill>
              <a:latin typeface="inherit"/>
            </a:endParaRPr>
          </a:p>
          <a:p>
            <a:r>
              <a:rPr lang="en-US" altLang="en-US" sz="1800" dirty="0">
                <a:solidFill>
                  <a:srgbClr val="000000"/>
                </a:solidFill>
                <a:latin typeface="inherit"/>
              </a:rPr>
              <a:t>WJEC operates in England under the name </a:t>
            </a:r>
            <a:r>
              <a:rPr lang="en-US" altLang="en-US" sz="1800" dirty="0" err="1">
                <a:solidFill>
                  <a:srgbClr val="000000"/>
                </a:solidFill>
                <a:latin typeface="inherit"/>
              </a:rPr>
              <a:t>Eduqas</a:t>
            </a:r>
            <a:r>
              <a:rPr lang="en-US" altLang="en-US" sz="1800" dirty="0">
                <a:solidFill>
                  <a:srgbClr val="000000"/>
                </a:solidFill>
                <a:latin typeface="inherit"/>
              </a:rPr>
              <a:t> which is a registered trademark of WJEC.</a:t>
            </a:r>
          </a:p>
        </p:txBody>
      </p:sp>
    </p:spTree>
    <p:extLst>
      <p:ext uri="{BB962C8B-B14F-4D97-AF65-F5344CB8AC3E}">
        <p14:creationId xmlns:p14="http://schemas.microsoft.com/office/powerpoint/2010/main" val="240248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28B83-0E66-7291-010C-D475D09B4B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9812" y="2090951"/>
            <a:ext cx="5838659" cy="3558097"/>
          </a:xfrm>
          <a:prstGeom prst="rect">
            <a:avLst/>
          </a:prstGeom>
        </p:spPr>
      </p:pic>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GB" dirty="0"/>
              <a:t>2. Lighting circuits: Switch fed</a:t>
            </a:r>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5759812" cy="4140000"/>
          </a:xfrm>
        </p:spPr>
        <p:txBody>
          <a:bodyPr/>
          <a:lstStyle/>
          <a:p>
            <a:pPr marL="0" indent="0">
              <a:buNone/>
            </a:pPr>
            <a:r>
              <a:rPr lang="en-GB" sz="2400" dirty="0">
                <a:latin typeface="Arial" panose="020B0604020202020204" pitchFamily="34" charset="0"/>
                <a:cs typeface="Arial" panose="020B0604020202020204" pitchFamily="34" charset="0"/>
              </a:rPr>
              <a:t>In a switch-fed lighting circuit, the live feed is routed directly to the switch position.</a:t>
            </a:r>
          </a:p>
          <a:p>
            <a:pPr marL="0" indent="0">
              <a:buNone/>
            </a:pPr>
            <a:r>
              <a:rPr lang="en-GB" sz="2400" dirty="0">
                <a:latin typeface="Arial" panose="020B0604020202020204" pitchFamily="34" charset="0"/>
                <a:cs typeface="Arial" panose="020B0604020202020204" pitchFamily="34" charset="0"/>
              </a:rPr>
              <a:t>Neutral and circuit protective conductors (CPC) are connected at the switch using </a:t>
            </a:r>
            <a:r>
              <a:rPr lang="en-GB" dirty="0">
                <a:latin typeface="Arial" panose="020B0604020202020204" pitchFamily="34" charset="0"/>
                <a:cs typeface="Arial" panose="020B0604020202020204" pitchFamily="34" charset="0"/>
              </a:rPr>
              <a:t>n</a:t>
            </a:r>
            <a:r>
              <a:rPr lang="en-GB" sz="2400" dirty="0">
                <a:latin typeface="Arial" panose="020B0604020202020204" pitchFamily="34" charset="0"/>
                <a:cs typeface="Arial" panose="020B0604020202020204" pitchFamily="34" charset="0"/>
              </a:rPr>
              <a:t>on-screwed compression joints for secure and easy wiring.</a:t>
            </a:r>
          </a:p>
          <a:p>
            <a:pPr marL="0" indent="0">
              <a:buNone/>
            </a:pPr>
            <a:r>
              <a:rPr lang="en-GB" sz="2400" dirty="0">
                <a:latin typeface="Arial" panose="020B0604020202020204" pitchFamily="34" charset="0"/>
                <a:cs typeface="Arial" panose="020B0604020202020204" pitchFamily="34" charset="0"/>
              </a:rPr>
              <a:t>This method is particularly suited for downlight installations or fittings that do not have loop terminals.</a:t>
            </a:r>
          </a:p>
        </p:txBody>
      </p:sp>
    </p:spTree>
    <p:extLst>
      <p:ext uri="{BB962C8B-B14F-4D97-AF65-F5344CB8AC3E}">
        <p14:creationId xmlns:p14="http://schemas.microsoft.com/office/powerpoint/2010/main" val="877943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7C994D-10BE-0914-16E5-B4836D05AFF2}"/>
              </a:ext>
            </a:extLst>
          </p:cNvPr>
          <p:cNvSpPr>
            <a:spLocks noGrp="1"/>
          </p:cNvSpPr>
          <p:nvPr>
            <p:ph type="title"/>
          </p:nvPr>
        </p:nvSpPr>
        <p:spPr>
          <a:xfrm>
            <a:off x="252000" y="959222"/>
            <a:ext cx="11628452" cy="646331"/>
          </a:xfrm>
        </p:spPr>
        <p:txBody>
          <a:bodyPr/>
          <a:lstStyle/>
          <a:p>
            <a:r>
              <a:rPr lang="en-US" dirty="0"/>
              <a:t>1. Power circuits: Ring final wiring</a:t>
            </a:r>
            <a:endParaRPr lang="en-GB" dirty="0"/>
          </a:p>
        </p:txBody>
      </p:sp>
      <p:sp>
        <p:nvSpPr>
          <p:cNvPr id="6" name="Content Placeholder 5">
            <a:extLst>
              <a:ext uri="{FF2B5EF4-FFF2-40B4-BE49-F238E27FC236}">
                <a16:creationId xmlns:a16="http://schemas.microsoft.com/office/drawing/2014/main" id="{63DEF0A9-7F3F-3D10-1348-19477BA25909}"/>
              </a:ext>
            </a:extLst>
          </p:cNvPr>
          <p:cNvSpPr>
            <a:spLocks noGrp="1"/>
          </p:cNvSpPr>
          <p:nvPr>
            <p:ph sz="quarter" idx="10"/>
          </p:nvPr>
        </p:nvSpPr>
        <p:spPr>
          <a:xfrm>
            <a:off x="360000" y="1800000"/>
            <a:ext cx="6358300" cy="4140000"/>
          </a:xfrm>
        </p:spPr>
        <p:txBody>
          <a:bodyPr/>
          <a:lstStyle/>
          <a:p>
            <a:pPr marL="0" indent="0">
              <a:buNone/>
            </a:pPr>
            <a:r>
              <a:rPr lang="en-GB" sz="2400" dirty="0">
                <a:latin typeface="Arial" panose="020B0604020202020204" pitchFamily="34" charset="0"/>
                <a:cs typeface="Arial" panose="020B0604020202020204" pitchFamily="34" charset="0"/>
              </a:rPr>
              <a:t>Ring final circuits are widely used in UK installations to supply socket outlets and small power loads. </a:t>
            </a:r>
          </a:p>
          <a:p>
            <a:pPr marL="0" indent="0">
              <a:buNone/>
            </a:pPr>
            <a:r>
              <a:rPr lang="en-GB" sz="2400" dirty="0">
                <a:latin typeface="Arial" panose="020B0604020202020204" pitchFamily="34" charset="0"/>
                <a:cs typeface="Arial" panose="020B0604020202020204" pitchFamily="34" charset="0"/>
              </a:rPr>
              <a:t>The circuit forms a closed loop, with conductors returning to the consumer unit at the same point. </a:t>
            </a:r>
          </a:p>
          <a:p>
            <a:r>
              <a:rPr lang="en-GB" sz="2400" dirty="0">
                <a:latin typeface="Arial" panose="020B0604020202020204" pitchFamily="34" charset="0"/>
                <a:cs typeface="Arial" panose="020B0604020202020204" pitchFamily="34" charset="0"/>
              </a:rPr>
              <a:t>Current divides between two parallel paths, reducing </a:t>
            </a:r>
            <a:r>
              <a:rPr lang="en-GB" dirty="0">
                <a:latin typeface="Arial" panose="020B0604020202020204" pitchFamily="34" charset="0"/>
                <a:cs typeface="Arial" panose="020B0604020202020204" pitchFamily="34" charset="0"/>
              </a:rPr>
              <a:t>each conductor's resistance and voltage drop</a:t>
            </a:r>
            <a:r>
              <a:rPr lang="en-GB" sz="2400" dirty="0">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F561511D-7856-66A6-EA5F-0FF65E58E6C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91697" y="2133600"/>
            <a:ext cx="3952927" cy="3417516"/>
          </a:xfrm>
          <a:prstGeom prst="rect">
            <a:avLst/>
          </a:prstGeom>
        </p:spPr>
      </p:pic>
    </p:spTree>
    <p:extLst>
      <p:ext uri="{BB962C8B-B14F-4D97-AF65-F5344CB8AC3E}">
        <p14:creationId xmlns:p14="http://schemas.microsoft.com/office/powerpoint/2010/main" val="423781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E945-030E-93D3-9968-BEBE01B695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49071D-432B-89CB-CBA2-508F139AFD03}"/>
              </a:ext>
            </a:extLst>
          </p:cNvPr>
          <p:cNvSpPr>
            <a:spLocks noGrp="1"/>
          </p:cNvSpPr>
          <p:nvPr>
            <p:ph type="title"/>
          </p:nvPr>
        </p:nvSpPr>
        <p:spPr>
          <a:xfrm>
            <a:off x="252000" y="959222"/>
            <a:ext cx="11628452" cy="646331"/>
          </a:xfrm>
        </p:spPr>
        <p:txBody>
          <a:bodyPr/>
          <a:lstStyle/>
          <a:p>
            <a:r>
              <a:rPr lang="en-US" dirty="0"/>
              <a:t>2. Power circuits: Ring final wiring</a:t>
            </a:r>
            <a:endParaRPr lang="en-GB" dirty="0"/>
          </a:p>
        </p:txBody>
      </p:sp>
      <p:sp>
        <p:nvSpPr>
          <p:cNvPr id="6" name="Content Placeholder 5">
            <a:extLst>
              <a:ext uri="{FF2B5EF4-FFF2-40B4-BE49-F238E27FC236}">
                <a16:creationId xmlns:a16="http://schemas.microsoft.com/office/drawing/2014/main" id="{2EE8B588-D8F5-08CE-DADF-884AD9FBF251}"/>
              </a:ext>
            </a:extLst>
          </p:cNvPr>
          <p:cNvSpPr>
            <a:spLocks noGrp="1"/>
          </p:cNvSpPr>
          <p:nvPr>
            <p:ph sz="quarter" idx="10"/>
          </p:nvPr>
        </p:nvSpPr>
        <p:spPr>
          <a:xfrm>
            <a:off x="360000" y="1800000"/>
            <a:ext cx="6463494" cy="4140000"/>
          </a:xfrm>
        </p:spPr>
        <p:txBody>
          <a:bodyPr/>
          <a:lstStyle/>
          <a:p>
            <a:r>
              <a:rPr lang="en-GB" dirty="0">
                <a:latin typeface="Arial" panose="020B0604020202020204" pitchFamily="34" charset="0"/>
                <a:cs typeface="Arial" panose="020B0604020202020204" pitchFamily="34" charset="0"/>
              </a:rPr>
              <a:t>To maintain safety and performance, loads must be evenly distributed around the ring to prevent overloading one leg.</a:t>
            </a:r>
            <a:endParaRPr lang="en-GB" dirty="0"/>
          </a:p>
          <a:p>
            <a:pPr marL="0" indent="0">
              <a:buNone/>
            </a:pPr>
            <a:r>
              <a:rPr lang="en-GB" sz="2400" dirty="0">
                <a:latin typeface="Arial" panose="020B0604020202020204" pitchFamily="34" charset="0"/>
                <a:cs typeface="Arial" panose="020B0604020202020204" pitchFamily="34" charset="0"/>
              </a:rPr>
              <a:t>If one leg of the ring becomes an open circuit, as shown, the circuit can still function. However, this fault condition can lead to overheating if large loads are connected, as it would no longer be a ring final circuit but two inadequately protected radial circuits.</a:t>
            </a:r>
          </a:p>
        </p:txBody>
      </p:sp>
      <p:pic>
        <p:nvPicPr>
          <p:cNvPr id="3" name="Picture 2">
            <a:extLst>
              <a:ext uri="{FF2B5EF4-FFF2-40B4-BE49-F238E27FC236}">
                <a16:creationId xmlns:a16="http://schemas.microsoft.com/office/drawing/2014/main" id="{92102651-2CDE-A4CA-A8F2-2F800353E3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3701" y="2012685"/>
            <a:ext cx="3592945" cy="3346715"/>
          </a:xfrm>
          <a:prstGeom prst="rect">
            <a:avLst/>
          </a:prstGeom>
        </p:spPr>
      </p:pic>
    </p:spTree>
    <p:extLst>
      <p:ext uri="{BB962C8B-B14F-4D97-AF65-F5344CB8AC3E}">
        <p14:creationId xmlns:p14="http://schemas.microsoft.com/office/powerpoint/2010/main" val="11621006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2.xml><?xml version="1.0" encoding="utf-8"?>
<a:theme xmlns:a="http://schemas.openxmlformats.org/drawingml/2006/main" name="Title pages">
  <a:themeElements>
    <a:clrScheme name="Enginuity">
      <a:dk1>
        <a:srgbClr val="17002F"/>
      </a:dk1>
      <a:lt1>
        <a:srgbClr val="FFFFFF"/>
      </a:lt1>
      <a:dk2>
        <a:srgbClr val="21C6A4"/>
      </a:dk2>
      <a:lt2>
        <a:srgbClr val="E7E6E6"/>
      </a:lt2>
      <a:accent1>
        <a:srgbClr val="17002F"/>
      </a:accent1>
      <a:accent2>
        <a:srgbClr val="3B3AFE"/>
      </a:accent2>
      <a:accent3>
        <a:srgbClr val="1CAA8C"/>
      </a:accent3>
      <a:accent4>
        <a:srgbClr val="8A7F96"/>
      </a:accent4>
      <a:accent5>
        <a:srgbClr val="E7E5E9"/>
      </a:accent5>
      <a:accent6>
        <a:srgbClr val="DBBD95"/>
      </a:accent6>
      <a:hlink>
        <a:srgbClr val="0332FE"/>
      </a:hlink>
      <a:folHlink>
        <a:srgbClr val="1E063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L Showcase Presentation" id="{FE8DFCC1-5A6C-2746-90EA-FAC867841DAE}" vid="{1AB007C9-3EBF-C145-A0C9-8BF519B5E067}"/>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a35201a8bc688b2d88f5dbb6e1211090">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b4e4d11d21b039030c9a48cd9f3673c2"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6F0D97-AF33-4A04-A030-94FEEBF0E52F}"/>
</file>

<file path=customXml/itemProps2.xml><?xml version="1.0" encoding="utf-8"?>
<ds:datastoreItem xmlns:ds="http://schemas.openxmlformats.org/officeDocument/2006/customXml" ds:itemID="{D5041F6D-BBDE-4B15-9860-57A05AB8973C}">
  <ds:schemaRefs>
    <ds:schemaRef ds:uri="http://purl.org/dc/elements/1.1/"/>
    <ds:schemaRef ds:uri="http://purl.org/dc/terms/"/>
    <ds:schemaRef ds:uri="01e15224-84b2-4570-bdea-a67bb94d0921"/>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7c04300a-231c-4281-9146-a98f6f4a7aff"/>
    <ds:schemaRef ds:uri="http://www.w3.org/XML/1998/namespace"/>
  </ds:schemaRefs>
</ds:datastoreItem>
</file>

<file path=customXml/itemProps3.xml><?xml version="1.0" encoding="utf-8"?>
<ds:datastoreItem xmlns:ds="http://schemas.openxmlformats.org/officeDocument/2006/customXml" ds:itemID="{F7D282AF-3624-45B9-804D-F764465AEF68}">
  <ds:schemaRefs>
    <ds:schemaRef ds:uri="http://schemas.microsoft.com/sharepoint/v3/contenttype/forms"/>
  </ds:schemaRefs>
</ds:datastoreItem>
</file>

<file path=docMetadata/LabelInfo.xml><?xml version="1.0" encoding="utf-8"?>
<clbl:labelList xmlns:clbl="http://schemas.microsoft.com/office/2020/mipLabelMetadata">
  <clbl:label id="{cdb5124c-a56e-47e1-8444-7a6f9085be98}" enabled="1" method="Standard" siteId="{0b26221c-c008-47b1-94c7-58a0b89761cc}" removed="0"/>
</clbl:labelList>
</file>

<file path=docProps/app.xml><?xml version="1.0" encoding="utf-8"?>
<Properties xmlns="http://schemas.openxmlformats.org/officeDocument/2006/extended-properties" xmlns:vt="http://schemas.openxmlformats.org/officeDocument/2006/docPropsVTypes">
  <Template>T Levels Powerpoint Template</Template>
  <TotalTime>14489</TotalTime>
  <Words>3365</Words>
  <Application>Microsoft Office PowerPoint</Application>
  <PresentationFormat>Custom</PresentationFormat>
  <Paragraphs>465</Paragraphs>
  <Slides>66</Slides>
  <Notes>66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66</vt:i4>
      </vt:variant>
    </vt:vector>
  </HeadingPairs>
  <TitlesOfParts>
    <vt:vector size="78" baseType="lpstr">
      <vt:lpstr>MS PGothic</vt:lpstr>
      <vt:lpstr>Aptos</vt:lpstr>
      <vt:lpstr>Arial</vt:lpstr>
      <vt:lpstr>Calibri</vt:lpstr>
      <vt:lpstr>Cambria Math</vt:lpstr>
      <vt:lpstr>Enginuity</vt:lpstr>
      <vt:lpstr>inherit</vt:lpstr>
      <vt:lpstr>Lucida Grande</vt:lpstr>
      <vt:lpstr>Poppins</vt:lpstr>
      <vt:lpstr>Times New Roman</vt:lpstr>
      <vt:lpstr>1_Default Design</vt:lpstr>
      <vt:lpstr>Title pages</vt:lpstr>
      <vt:lpstr>PowerPoint Presentation</vt:lpstr>
      <vt:lpstr>Introduction</vt:lpstr>
      <vt:lpstr>Objectives</vt:lpstr>
      <vt:lpstr>Introduction to electrical circuits</vt:lpstr>
      <vt:lpstr>Introduction to electrical circuits</vt:lpstr>
      <vt:lpstr>1. Lighting circuits: Loop-in</vt:lpstr>
      <vt:lpstr>2. Lighting circuits: Switch fed</vt:lpstr>
      <vt:lpstr>1. Power circuits: Ring final wiring</vt:lpstr>
      <vt:lpstr>2. Power circuits: Ring final wiring</vt:lpstr>
      <vt:lpstr>3. Power circuits: Radial wiring</vt:lpstr>
      <vt:lpstr>4. Power circuits: Radial wiring</vt:lpstr>
      <vt:lpstr>Voltage drop</vt:lpstr>
      <vt:lpstr>Effects of voltage drop</vt:lpstr>
      <vt:lpstr>Voltage drop worked example</vt:lpstr>
      <vt:lpstr>Voltage drop limits</vt:lpstr>
      <vt:lpstr>Temperature effects on electrical conductors</vt:lpstr>
      <vt:lpstr>Three-phase systems</vt:lpstr>
      <vt:lpstr>Three-phase circuit arrangements</vt:lpstr>
      <vt:lpstr>Advantages of three-phase systems</vt:lpstr>
      <vt:lpstr>Ohm’s Law</vt:lpstr>
      <vt:lpstr>Resistors in series</vt:lpstr>
      <vt:lpstr>Voltage in series</vt:lpstr>
      <vt:lpstr>Resistors in series</vt:lpstr>
      <vt:lpstr>Resistors in series</vt:lpstr>
      <vt:lpstr>Resistors in parallel</vt:lpstr>
      <vt:lpstr>Reciprocal method</vt:lpstr>
      <vt:lpstr>Using the calculator</vt:lpstr>
      <vt:lpstr>Resistors in parallel example</vt:lpstr>
      <vt:lpstr>Introduction to parallel resistor current</vt:lpstr>
      <vt:lpstr>Method and formula</vt:lpstr>
      <vt:lpstr>Worked example</vt:lpstr>
      <vt:lpstr>Worked example continued</vt:lpstr>
      <vt:lpstr>Transposition</vt:lpstr>
      <vt:lpstr>Transposition</vt:lpstr>
      <vt:lpstr>Transposition</vt:lpstr>
      <vt:lpstr>Power formulas</vt:lpstr>
      <vt:lpstr>Transposition</vt:lpstr>
      <vt:lpstr>Resistive load</vt:lpstr>
      <vt:lpstr>Self-induction</vt:lpstr>
      <vt:lpstr>Inductive load</vt:lpstr>
      <vt:lpstr>Inductive reactance</vt:lpstr>
      <vt:lpstr>Inductance</vt:lpstr>
      <vt:lpstr>Capacitance in an AC circuit</vt:lpstr>
      <vt:lpstr>Capacitive load</vt:lpstr>
      <vt:lpstr>Capacitive reactance</vt:lpstr>
      <vt:lpstr>Impedance</vt:lpstr>
      <vt:lpstr>Impedance</vt:lpstr>
      <vt:lpstr>Impedance</vt:lpstr>
      <vt:lpstr>Combined resistance, capacitance and inductance</vt:lpstr>
      <vt:lpstr>Magnetic induction in electrical circuits</vt:lpstr>
      <vt:lpstr>Ohm’s Law</vt:lpstr>
      <vt:lpstr>Finding current (I) in a combined resistance, capacitance and inductive circuit</vt:lpstr>
      <vt:lpstr>Power factor</vt:lpstr>
      <vt:lpstr>Power factor</vt:lpstr>
      <vt:lpstr>Power factor</vt:lpstr>
      <vt:lpstr>Power triangle</vt:lpstr>
      <vt:lpstr>Power triangle</vt:lpstr>
      <vt:lpstr>Power triangle</vt:lpstr>
      <vt:lpstr>Power triangle calculation</vt:lpstr>
      <vt:lpstr>Effect of power factor</vt:lpstr>
      <vt:lpstr>Power factor</vt:lpstr>
      <vt:lpstr>Methods to improve power factor</vt:lpstr>
      <vt:lpstr>Power factor correction: Worked example</vt:lpstr>
      <vt:lpstr>Formula 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for authors: font sizes and positions</dc:title>
  <dc:creator>Mark Thirlwell</dc:creator>
  <cp:lastModifiedBy>Hazell, Danielle</cp:lastModifiedBy>
  <cp:revision>76</cp:revision>
  <dcterms:created xsi:type="dcterms:W3CDTF">2025-04-15T10:44:23Z</dcterms:created>
  <dcterms:modified xsi:type="dcterms:W3CDTF">2025-10-28T10:55:31Z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3666724-00ca-41b5-b6fa-015eacb44368_Enabled">
    <vt:lpwstr>true</vt:lpwstr>
  </property>
  <property fmtid="{D5CDD505-2E9C-101B-9397-08002B2CF9AE}" pid="3" name="MSIP_Label_a3666724-00ca-41b5-b6fa-015eacb44368_SetDate">
    <vt:lpwstr>2025-04-10T10:14:23Z</vt:lpwstr>
  </property>
  <property fmtid="{D5CDD505-2E9C-101B-9397-08002B2CF9AE}" pid="4" name="MSIP_Label_a3666724-00ca-41b5-b6fa-015eacb44368_Method">
    <vt:lpwstr>Privileged</vt:lpwstr>
  </property>
  <property fmtid="{D5CDD505-2E9C-101B-9397-08002B2CF9AE}" pid="5" name="MSIP_Label_a3666724-00ca-41b5-b6fa-015eacb44368_Name">
    <vt:lpwstr>Internal</vt:lpwstr>
  </property>
  <property fmtid="{D5CDD505-2E9C-101B-9397-08002B2CF9AE}" pid="6" name="MSIP_Label_a3666724-00ca-41b5-b6fa-015eacb44368_SiteId">
    <vt:lpwstr>b6d3492e-0aa1-4a60-840d-b706a96e670d</vt:lpwstr>
  </property>
  <property fmtid="{D5CDD505-2E9C-101B-9397-08002B2CF9AE}" pid="7" name="MSIP_Label_a3666724-00ca-41b5-b6fa-015eacb44368_ActionId">
    <vt:lpwstr>e858918b-4881-4444-b984-9dbe2495d330</vt:lpwstr>
  </property>
  <property fmtid="{D5CDD505-2E9C-101B-9397-08002B2CF9AE}" pid="8" name="MSIP_Label_a3666724-00ca-41b5-b6fa-015eacb44368_ContentBits">
    <vt:lpwstr>1</vt:lpwstr>
  </property>
  <property fmtid="{D5CDD505-2E9C-101B-9397-08002B2CF9AE}" pid="9" name="MSIP_Label_a3666724-00ca-41b5-b6fa-015eacb44368_Tag">
    <vt:lpwstr>10, 0, 1, 1</vt:lpwstr>
  </property>
  <property fmtid="{D5CDD505-2E9C-101B-9397-08002B2CF9AE}" pid="10" name="ClassificationContentMarkingHeaderLocations">
    <vt:lpwstr>1_Default Design:4</vt:lpwstr>
  </property>
  <property fmtid="{D5CDD505-2E9C-101B-9397-08002B2CF9AE}" pid="11" name="ClassificationContentMarkingHeaderText">
    <vt:lpwstr>MEWNOL - INTERNAL</vt:lpwstr>
  </property>
  <property fmtid="{D5CDD505-2E9C-101B-9397-08002B2CF9AE}" pid="12" name="ContentTypeId">
    <vt:lpwstr>0x010100CDD05C0E7E0E414EB79F81A23986EA6A</vt:lpwstr>
  </property>
  <property fmtid="{D5CDD505-2E9C-101B-9397-08002B2CF9AE}" pid="13" name="MediaServiceImageTags">
    <vt:lpwstr/>
  </property>
</Properties>
</file>