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8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qFuT6H+nD2O2/KnF8AsPH7weJ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1FC869-7CB0-41B3-AA0F-27C3B821D65D}">
  <a:tblStyle styleId="{0A1FC869-7CB0-41B3-AA0F-27C3B821D6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02" autoAdjust="0"/>
  </p:normalViewPr>
  <p:slideViewPr>
    <p:cSldViewPr snapToGrid="0">
      <p:cViewPr varScale="1">
        <p:scale>
          <a:sx n="92" d="100"/>
          <a:sy n="92" d="100"/>
        </p:scale>
        <p:origin x="1260" y="96"/>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modSld">
      <pc:chgData name="Mark Thirlwell" userId="0eea46bc-1a08-4dae-8290-d9217da89020" providerId="ADAL" clId="{A74DFD5C-A00E-4D75-B54F-AE1372332AAE}" dt="2025-10-24T16:12:55.819" v="80" actId="20577"/>
      <pc:docMkLst>
        <pc:docMk/>
      </pc:docMkLst>
      <pc:sldChg chg="modSp mod">
        <pc:chgData name="Mark Thirlwell" userId="0eea46bc-1a08-4dae-8290-d9217da89020" providerId="ADAL" clId="{A74DFD5C-A00E-4D75-B54F-AE1372332AAE}" dt="2025-10-15T07:57:11.216" v="4" actId="948"/>
        <pc:sldMkLst>
          <pc:docMk/>
          <pc:sldMk cId="0" sldId="256"/>
        </pc:sldMkLst>
        <pc:spChg chg="mod">
          <ac:chgData name="Mark Thirlwell" userId="0eea46bc-1a08-4dae-8290-d9217da89020" providerId="ADAL" clId="{A74DFD5C-A00E-4D75-B54F-AE1372332AAE}" dt="2025-10-15T07:57:11.216" v="4" actId="948"/>
          <ac:spMkLst>
            <pc:docMk/>
            <pc:sldMk cId="0" sldId="256"/>
            <ac:spMk id="38" creationId="{00000000-0000-0000-0000-000000000000}"/>
          </ac:spMkLst>
        </pc:spChg>
      </pc:sldChg>
      <pc:sldChg chg="modSp mod">
        <pc:chgData name="Mark Thirlwell" userId="0eea46bc-1a08-4dae-8290-d9217da89020" providerId="ADAL" clId="{A74DFD5C-A00E-4D75-B54F-AE1372332AAE}" dt="2025-10-15T07:57:45.295" v="5" actId="1076"/>
        <pc:sldMkLst>
          <pc:docMk/>
          <pc:sldMk cId="0" sldId="260"/>
        </pc:sldMkLst>
        <pc:spChg chg="mod">
          <ac:chgData name="Mark Thirlwell" userId="0eea46bc-1a08-4dae-8290-d9217da89020" providerId="ADAL" clId="{A74DFD5C-A00E-4D75-B54F-AE1372332AAE}" dt="2025-10-15T07:57:45.295" v="5" actId="1076"/>
          <ac:spMkLst>
            <pc:docMk/>
            <pc:sldMk cId="0" sldId="260"/>
            <ac:spMk id="62" creationId="{00000000-0000-0000-0000-000000000000}"/>
          </ac:spMkLst>
        </pc:spChg>
      </pc:sldChg>
      <pc:sldChg chg="modSp mod modNotesTx">
        <pc:chgData name="Mark Thirlwell" userId="0eea46bc-1a08-4dae-8290-d9217da89020" providerId="ADAL" clId="{A74DFD5C-A00E-4D75-B54F-AE1372332AAE}" dt="2025-10-15T08:02:22.911" v="29" actId="20577"/>
        <pc:sldMkLst>
          <pc:docMk/>
          <pc:sldMk cId="0" sldId="265"/>
        </pc:sldMkLst>
        <pc:spChg chg="mod">
          <ac:chgData name="Mark Thirlwell" userId="0eea46bc-1a08-4dae-8290-d9217da89020" providerId="ADAL" clId="{A74DFD5C-A00E-4D75-B54F-AE1372332AAE}" dt="2025-10-15T08:02:16.423" v="28" actId="14100"/>
          <ac:spMkLst>
            <pc:docMk/>
            <pc:sldMk cId="0" sldId="265"/>
            <ac:spMk id="92" creationId="{00000000-0000-0000-0000-000000000000}"/>
          </ac:spMkLst>
        </pc:spChg>
        <pc:picChg chg="mod">
          <ac:chgData name="Mark Thirlwell" userId="0eea46bc-1a08-4dae-8290-d9217da89020" providerId="ADAL" clId="{A74DFD5C-A00E-4D75-B54F-AE1372332AAE}" dt="2025-10-15T08:02:13.198" v="27" actId="1076"/>
          <ac:picMkLst>
            <pc:docMk/>
            <pc:sldMk cId="0" sldId="265"/>
            <ac:picMk id="93" creationId="{00000000-0000-0000-0000-000000000000}"/>
          </ac:picMkLst>
        </pc:picChg>
      </pc:sldChg>
      <pc:sldChg chg="modSp mod modNotesTx">
        <pc:chgData name="Mark Thirlwell" userId="0eea46bc-1a08-4dae-8290-d9217da89020" providerId="ADAL" clId="{A74DFD5C-A00E-4D75-B54F-AE1372332AAE}" dt="2025-10-24T16:12:55.819" v="80" actId="20577"/>
        <pc:sldMkLst>
          <pc:docMk/>
          <pc:sldMk cId="0" sldId="267"/>
        </pc:sldMkLst>
        <pc:spChg chg="mod">
          <ac:chgData name="Mark Thirlwell" userId="0eea46bc-1a08-4dae-8290-d9217da89020" providerId="ADAL" clId="{A74DFD5C-A00E-4D75-B54F-AE1372332AAE}" dt="2025-10-15T08:04:07.353" v="36" actId="14100"/>
          <ac:spMkLst>
            <pc:docMk/>
            <pc:sldMk cId="0" sldId="267"/>
            <ac:spMk id="105" creationId="{00000000-0000-0000-0000-000000000000}"/>
          </ac:spMkLst>
        </pc:spChg>
        <pc:picChg chg="mod">
          <ac:chgData name="Mark Thirlwell" userId="0eea46bc-1a08-4dae-8290-d9217da89020" providerId="ADAL" clId="{A74DFD5C-A00E-4D75-B54F-AE1372332AAE}" dt="2025-10-15T08:04:01.413" v="35" actId="1076"/>
          <ac:picMkLst>
            <pc:docMk/>
            <pc:sldMk cId="0" sldId="267"/>
            <ac:picMk id="106" creationId="{00000000-0000-0000-0000-000000000000}"/>
          </ac:picMkLst>
        </pc:picChg>
      </pc:sldChg>
      <pc:sldChg chg="modSp mod modNotesTx">
        <pc:chgData name="Mark Thirlwell" userId="0eea46bc-1a08-4dae-8290-d9217da89020" providerId="ADAL" clId="{A74DFD5C-A00E-4D75-B54F-AE1372332AAE}" dt="2025-10-15T08:06:02.158" v="56" actId="20577"/>
        <pc:sldMkLst>
          <pc:docMk/>
          <pc:sldMk cId="0" sldId="269"/>
        </pc:sldMkLst>
        <pc:spChg chg="mod">
          <ac:chgData name="Mark Thirlwell" userId="0eea46bc-1a08-4dae-8290-d9217da89020" providerId="ADAL" clId="{A74DFD5C-A00E-4D75-B54F-AE1372332AAE}" dt="2025-10-15T08:05:57.789" v="55" actId="14100"/>
          <ac:spMkLst>
            <pc:docMk/>
            <pc:sldMk cId="0" sldId="269"/>
            <ac:spMk id="118" creationId="{00000000-0000-0000-0000-000000000000}"/>
          </ac:spMkLst>
        </pc:spChg>
        <pc:picChg chg="mod">
          <ac:chgData name="Mark Thirlwell" userId="0eea46bc-1a08-4dae-8290-d9217da89020" providerId="ADAL" clId="{A74DFD5C-A00E-4D75-B54F-AE1372332AAE}" dt="2025-10-15T08:05:54.526" v="54" actId="1076"/>
          <ac:picMkLst>
            <pc:docMk/>
            <pc:sldMk cId="0" sldId="269"/>
            <ac:picMk id="119" creationId="{00000000-0000-0000-0000-000000000000}"/>
          </ac:picMkLst>
        </pc:picChg>
      </pc:sldChg>
      <pc:sldChg chg="modSp mod modNotesTx">
        <pc:chgData name="Mark Thirlwell" userId="0eea46bc-1a08-4dae-8290-d9217da89020" providerId="ADAL" clId="{A74DFD5C-A00E-4D75-B54F-AE1372332AAE}" dt="2025-10-15T08:07:15.141" v="63" actId="14100"/>
        <pc:sldMkLst>
          <pc:docMk/>
          <pc:sldMk cId="0" sldId="277"/>
        </pc:sldMkLst>
        <pc:spChg chg="mod">
          <ac:chgData name="Mark Thirlwell" userId="0eea46bc-1a08-4dae-8290-d9217da89020" providerId="ADAL" clId="{A74DFD5C-A00E-4D75-B54F-AE1372332AAE}" dt="2025-10-15T08:07:15.141" v="63" actId="14100"/>
          <ac:spMkLst>
            <pc:docMk/>
            <pc:sldMk cId="0" sldId="277"/>
            <ac:spMk id="169" creationId="{00000000-0000-0000-0000-000000000000}"/>
          </ac:spMkLst>
        </pc:spChg>
        <pc:picChg chg="mod">
          <ac:chgData name="Mark Thirlwell" userId="0eea46bc-1a08-4dae-8290-d9217da89020" providerId="ADAL" clId="{A74DFD5C-A00E-4D75-B54F-AE1372332AAE}" dt="2025-10-15T08:07:09.073" v="61" actId="1076"/>
          <ac:picMkLst>
            <pc:docMk/>
            <pc:sldMk cId="0" sldId="277"/>
            <ac:picMk id="170" creationId="{00000000-0000-0000-0000-000000000000}"/>
          </ac:picMkLst>
        </pc:picChg>
      </pc:sldChg>
      <pc:sldChg chg="modSp mod">
        <pc:chgData name="Mark Thirlwell" userId="0eea46bc-1a08-4dae-8290-d9217da89020" providerId="ADAL" clId="{A74DFD5C-A00E-4D75-B54F-AE1372332AAE}" dt="2025-10-15T08:07:42.656" v="67" actId="20577"/>
        <pc:sldMkLst>
          <pc:docMk/>
          <pc:sldMk cId="0" sldId="280"/>
        </pc:sldMkLst>
        <pc:spChg chg="mod">
          <ac:chgData name="Mark Thirlwell" userId="0eea46bc-1a08-4dae-8290-d9217da89020" providerId="ADAL" clId="{A74DFD5C-A00E-4D75-B54F-AE1372332AAE}" dt="2025-10-15T08:07:42.656" v="67" actId="20577"/>
          <ac:spMkLst>
            <pc:docMk/>
            <pc:sldMk cId="0" sldId="280"/>
            <ac:spMk id="188" creationId="{00000000-0000-0000-0000-000000000000}"/>
          </ac:spMkLst>
        </pc:spChg>
      </pc:sldChg>
      <pc:sldChg chg="modSp mod modNotesTx">
        <pc:chgData name="Mark Thirlwell" userId="0eea46bc-1a08-4dae-8290-d9217da89020" providerId="ADAL" clId="{A74DFD5C-A00E-4D75-B54F-AE1372332AAE}" dt="2025-10-15T08:09:47.194" v="79" actId="20577"/>
        <pc:sldMkLst>
          <pc:docMk/>
          <pc:sldMk cId="0" sldId="281"/>
        </pc:sldMkLst>
        <pc:picChg chg="mod">
          <ac:chgData name="Mark Thirlwell" userId="0eea46bc-1a08-4dae-8290-d9217da89020" providerId="ADAL" clId="{A74DFD5C-A00E-4D75-B54F-AE1372332AAE}" dt="2025-10-15T08:09:42.279" v="78" actId="1076"/>
          <ac:picMkLst>
            <pc:docMk/>
            <pc:sldMk cId="0" sldId="281"/>
            <ac:picMk id="195" creationId="{00000000-0000-0000-0000-000000000000}"/>
          </ac:picMkLst>
        </pc:picChg>
      </pc:sldChg>
      <pc:sldChg chg="modSp mod">
        <pc:chgData name="Mark Thirlwell" userId="0eea46bc-1a08-4dae-8290-d9217da89020" providerId="ADAL" clId="{A74DFD5C-A00E-4D75-B54F-AE1372332AAE}" dt="2025-10-15T07:59:18.797" v="20" actId="20577"/>
        <pc:sldMkLst>
          <pc:docMk/>
          <pc:sldMk cId="4134965398" sldId="287"/>
        </pc:sldMkLst>
        <pc:spChg chg="mod">
          <ac:chgData name="Mark Thirlwell" userId="0eea46bc-1a08-4dae-8290-d9217da89020" providerId="ADAL" clId="{A74DFD5C-A00E-4D75-B54F-AE1372332AAE}" dt="2025-10-15T07:59:18.797" v="20" actId="20577"/>
          <ac:spMkLst>
            <pc:docMk/>
            <pc:sldMk cId="4134965398" sldId="287"/>
            <ac:spMk id="86" creationId="{45E668BF-FC73-9FDC-1E31-2DA868228214}"/>
          </ac:spMkLst>
        </pc:spChg>
      </pc:sldChg>
    </pc:docChg>
  </pc:docChgLst>
  <pc:docChgLst>
    <pc:chgData name="John, Catherine" userId="36b10958-3fe6-4d82-9cee-736ae9074b3f" providerId="ADAL" clId="{7CE9EBFF-1EB6-4E95-820E-35801409E55C}"/>
    <pc:docChg chg="custSel modSld">
      <pc:chgData name="John, Catherine" userId="36b10958-3fe6-4d82-9cee-736ae9074b3f" providerId="ADAL" clId="{7CE9EBFF-1EB6-4E95-820E-35801409E55C}" dt="2025-10-29T14:52:07.358" v="4" actId="20577"/>
      <pc:docMkLst>
        <pc:docMk/>
      </pc:docMkLst>
      <pc:sldChg chg="modSp mod">
        <pc:chgData name="John, Catherine" userId="36b10958-3fe6-4d82-9cee-736ae9074b3f" providerId="ADAL" clId="{7CE9EBFF-1EB6-4E95-820E-35801409E55C}" dt="2025-10-29T14:52:07.358" v="4" actId="20577"/>
        <pc:sldMkLst>
          <pc:docMk/>
          <pc:sldMk cId="0" sldId="283"/>
        </pc:sldMkLst>
        <pc:spChg chg="mod">
          <ac:chgData name="John, Catherine" userId="36b10958-3fe6-4d82-9cee-736ae9074b3f" providerId="ADAL" clId="{7CE9EBFF-1EB6-4E95-820E-35801409E55C}" dt="2025-10-29T14:52:07.358" v="4" actId="20577"/>
          <ac:spMkLst>
            <pc:docMk/>
            <pc:sldMk cId="0" sldId="283"/>
            <ac:spMk id="206" creationId="{00000000-0000-0000-0000-000000000000}"/>
          </ac:spMkLst>
        </pc:spChg>
      </pc:sldChg>
    </pc:docChg>
  </pc:docChgLst>
  <pc:docChgLst>
    <pc:chgData name="liam.freeguard@gowercollegeswansea.ac.uk" userId="S::urn:spo:guest#liam.freeguard@gowercollegeswansea.ac.uk::" providerId="AD" clId="Web-{1463935B-D64E-4E4A-2BFB-9281AB5268B8}"/>
    <pc:docChg chg="addSld modSld">
      <pc:chgData name="liam.freeguard@gowercollegeswansea.ac.uk" userId="S::urn:spo:guest#liam.freeguard@gowercollegeswansea.ac.uk::" providerId="AD" clId="Web-{1463935B-D64E-4E4A-2BFB-9281AB5268B8}" dt="2025-09-29T11:53:27.920" v="173" actId="20577"/>
      <pc:docMkLst>
        <pc:docMk/>
      </pc:docMkLst>
      <pc:sldChg chg="modSp">
        <pc:chgData name="liam.freeguard@gowercollegeswansea.ac.uk" userId="S::urn:spo:guest#liam.freeguard@gowercollegeswansea.ac.uk::" providerId="AD" clId="Web-{1463935B-D64E-4E4A-2BFB-9281AB5268B8}" dt="2025-09-29T11:07:50.791" v="35" actId="14100"/>
        <pc:sldMkLst>
          <pc:docMk/>
          <pc:sldMk cId="0" sldId="260"/>
        </pc:sldMkLst>
        <pc:spChg chg="mod">
          <ac:chgData name="liam.freeguard@gowercollegeswansea.ac.uk" userId="S::urn:spo:guest#liam.freeguard@gowercollegeswansea.ac.uk::" providerId="AD" clId="Web-{1463935B-D64E-4E4A-2BFB-9281AB5268B8}" dt="2025-09-29T11:07:50.791" v="35" actId="14100"/>
          <ac:spMkLst>
            <pc:docMk/>
            <pc:sldMk cId="0" sldId="260"/>
            <ac:spMk id="62" creationId="{00000000-0000-0000-0000-000000000000}"/>
          </ac:spMkLst>
        </pc:spChg>
      </pc:sldChg>
      <pc:sldChg chg="modSp">
        <pc:chgData name="liam.freeguard@gowercollegeswansea.ac.uk" userId="S::urn:spo:guest#liam.freeguard@gowercollegeswansea.ac.uk::" providerId="AD" clId="Web-{1463935B-D64E-4E4A-2BFB-9281AB5268B8}" dt="2025-09-29T11:10:19.449" v="36" actId="20577"/>
        <pc:sldMkLst>
          <pc:docMk/>
          <pc:sldMk cId="0" sldId="264"/>
        </pc:sldMkLst>
        <pc:spChg chg="mod">
          <ac:chgData name="liam.freeguard@gowercollegeswansea.ac.uk" userId="S::urn:spo:guest#liam.freeguard@gowercollegeswansea.ac.uk::" providerId="AD" clId="Web-{1463935B-D64E-4E4A-2BFB-9281AB5268B8}" dt="2025-09-29T11:10:19.449" v="36" actId="20577"/>
          <ac:spMkLst>
            <pc:docMk/>
            <pc:sldMk cId="0" sldId="264"/>
            <ac:spMk id="86" creationId="{00000000-0000-0000-0000-000000000000}"/>
          </ac:spMkLst>
        </pc:spChg>
      </pc:sldChg>
      <pc:sldChg chg="modSp">
        <pc:chgData name="liam.freeguard@gowercollegeswansea.ac.uk" userId="S::urn:spo:guest#liam.freeguard@gowercollegeswansea.ac.uk::" providerId="AD" clId="Web-{1463935B-D64E-4E4A-2BFB-9281AB5268B8}" dt="2025-09-29T11:48:51.486" v="106" actId="14100"/>
        <pc:sldMkLst>
          <pc:docMk/>
          <pc:sldMk cId="0" sldId="266"/>
        </pc:sldMkLst>
        <pc:spChg chg="mod">
          <ac:chgData name="liam.freeguard@gowercollegeswansea.ac.uk" userId="S::urn:spo:guest#liam.freeguard@gowercollegeswansea.ac.uk::" providerId="AD" clId="Web-{1463935B-D64E-4E4A-2BFB-9281AB5268B8}" dt="2025-09-29T11:48:51.486" v="106" actId="14100"/>
          <ac:spMkLst>
            <pc:docMk/>
            <pc:sldMk cId="0" sldId="266"/>
            <ac:spMk id="99" creationId="{00000000-0000-0000-0000-000000000000}"/>
          </ac:spMkLst>
        </pc:spChg>
      </pc:sldChg>
      <pc:sldChg chg="modSp">
        <pc:chgData name="liam.freeguard@gowercollegeswansea.ac.uk" userId="S::urn:spo:guest#liam.freeguard@gowercollegeswansea.ac.uk::" providerId="AD" clId="Web-{1463935B-D64E-4E4A-2BFB-9281AB5268B8}" dt="2025-09-29T11:53:27.920" v="173" actId="20577"/>
        <pc:sldMkLst>
          <pc:docMk/>
          <pc:sldMk cId="0" sldId="273"/>
        </pc:sldMkLst>
        <pc:spChg chg="mod">
          <ac:chgData name="liam.freeguard@gowercollegeswansea.ac.uk" userId="S::urn:spo:guest#liam.freeguard@gowercollegeswansea.ac.uk::" providerId="AD" clId="Web-{1463935B-D64E-4E4A-2BFB-9281AB5268B8}" dt="2025-09-29T11:53:27.920" v="173" actId="20577"/>
          <ac:spMkLst>
            <pc:docMk/>
            <pc:sldMk cId="0" sldId="273"/>
            <ac:spMk id="145" creationId="{00000000-0000-0000-0000-000000000000}"/>
          </ac:spMkLst>
        </pc:spChg>
      </pc:sldChg>
      <pc:sldChg chg="modSp add replId">
        <pc:chgData name="liam.freeguard@gowercollegeswansea.ac.uk" userId="S::urn:spo:guest#liam.freeguard@gowercollegeswansea.ac.uk::" providerId="AD" clId="Web-{1463935B-D64E-4E4A-2BFB-9281AB5268B8}" dt="2025-09-29T11:14:11.545" v="74" actId="20577"/>
        <pc:sldMkLst>
          <pc:docMk/>
          <pc:sldMk cId="4134965398" sldId="287"/>
        </pc:sldMkLst>
        <pc:spChg chg="mod">
          <ac:chgData name="liam.freeguard@gowercollegeswansea.ac.uk" userId="S::urn:spo:guest#liam.freeguard@gowercollegeswansea.ac.uk::" providerId="AD" clId="Web-{1463935B-D64E-4E4A-2BFB-9281AB5268B8}" dt="2025-09-29T11:10:37.121" v="40" actId="20577"/>
          <ac:spMkLst>
            <pc:docMk/>
            <pc:sldMk cId="4134965398" sldId="287"/>
            <ac:spMk id="85" creationId="{60A29FCB-6829-3557-3470-76A7D34F4D80}"/>
          </ac:spMkLst>
        </pc:spChg>
        <pc:spChg chg="mod">
          <ac:chgData name="liam.freeguard@gowercollegeswansea.ac.uk" userId="S::urn:spo:guest#liam.freeguard@gowercollegeswansea.ac.uk::" providerId="AD" clId="Web-{1463935B-D64E-4E4A-2BFB-9281AB5268B8}" dt="2025-09-29T11:14:11.545" v="74" actId="20577"/>
          <ac:spMkLst>
            <pc:docMk/>
            <pc:sldMk cId="4134965398" sldId="287"/>
            <ac:spMk id="86" creationId="{45E668BF-FC73-9FDC-1E31-2DA868228214}"/>
          </ac:spMkLst>
        </pc:spChg>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8:32.794" v="6"/>
      <pc:docMkLst>
        <pc:docMk/>
      </pc:docMkLst>
      <pc:sldChg chg="addSp modSp mod">
        <pc:chgData name="Hazell, Danielle" userId="16322be0-50ef-46ff-b0c0-d304bc10d5d2" providerId="ADAL" clId="{E6D12E1F-DF63-450C-A9ED-E72C5F6C045B}" dt="2025-10-27T09:07:54.235" v="3"/>
        <pc:sldMkLst>
          <pc:docMk/>
          <pc:sldMk cId="0" sldId="286"/>
        </pc:sldMkLst>
        <pc:spChg chg="add mod">
          <ac:chgData name="Hazell, Danielle" userId="16322be0-50ef-46ff-b0c0-d304bc10d5d2" providerId="ADAL" clId="{E6D12E1F-DF63-450C-A9ED-E72C5F6C045B}" dt="2025-10-27T09:07:54.235" v="3"/>
          <ac:spMkLst>
            <pc:docMk/>
            <pc:sldMk cId="0" sldId="286"/>
            <ac:spMk id="2" creationId="{22FE8AAB-6ECD-AA93-9D84-A46CC1A910B9}"/>
          </ac:spMkLst>
        </pc:spChg>
        <pc:spChg chg="mod">
          <ac:chgData name="Hazell, Danielle" userId="16322be0-50ef-46ff-b0c0-d304bc10d5d2" providerId="ADAL" clId="{E6D12E1F-DF63-450C-A9ED-E72C5F6C045B}" dt="2025-10-27T09:07:53.687" v="2" actId="1076"/>
          <ac:spMkLst>
            <pc:docMk/>
            <pc:sldMk cId="0" sldId="286"/>
            <ac:spMk id="225" creationId="{00000000-0000-0000-0000-000000000000}"/>
          </ac:spMkLst>
        </pc:spChg>
      </pc:sldChg>
      <pc:sldMasterChg chg="addSp delSp modSp mod modSldLayout">
        <pc:chgData name="Hazell, Danielle" userId="16322be0-50ef-46ff-b0c0-d304bc10d5d2" providerId="ADAL" clId="{E6D12E1F-DF63-450C-A9ED-E72C5F6C045B}" dt="2025-10-27T09:08:32.794" v="6"/>
        <pc:sldMasterMkLst>
          <pc:docMk/>
          <pc:sldMasterMk cId="0" sldId="2147483648"/>
        </pc:sldMasterMkLst>
        <pc:spChg chg="add mod">
          <ac:chgData name="Hazell, Danielle" userId="16322be0-50ef-46ff-b0c0-d304bc10d5d2" providerId="ADAL" clId="{E6D12E1F-DF63-450C-A9ED-E72C5F6C045B}" dt="2025-10-27T09:08:07.053" v="4"/>
          <ac:spMkLst>
            <pc:docMk/>
            <pc:sldMasterMk cId="0" sldId="2147483648"/>
            <ac:spMk id="5" creationId="{7984A820-1763-5B34-950B-BEBAF7FE81A0}"/>
          </ac:spMkLst>
        </pc:spChg>
        <pc:spChg chg="add mod">
          <ac:chgData name="Hazell, Danielle" userId="16322be0-50ef-46ff-b0c0-d304bc10d5d2" providerId="ADAL" clId="{E6D12E1F-DF63-450C-A9ED-E72C5F6C045B}" dt="2025-10-27T09:08:32.794" v="6"/>
          <ac:spMkLst>
            <pc:docMk/>
            <pc:sldMasterMk cId="0" sldId="2147483648"/>
            <ac:spMk id="8" creationId="{7AA64B8A-4B39-2DDA-F5F9-137D3F546E15}"/>
          </ac:spMkLst>
        </pc:spChg>
        <pc:picChg chg="add mod">
          <ac:chgData name="Hazell, Danielle" userId="16322be0-50ef-46ff-b0c0-d304bc10d5d2" providerId="ADAL" clId="{E6D12E1F-DF63-450C-A9ED-E72C5F6C045B}" dt="2025-10-27T09:08:07.053" v="4"/>
          <ac:picMkLst>
            <pc:docMk/>
            <pc:sldMasterMk cId="0" sldId="2147483648"/>
            <ac:picMk id="4" creationId="{A3D491A4-53F2-485A-4451-AFF4A7F204E6}"/>
          </ac:picMkLst>
        </pc:picChg>
        <pc:picChg chg="add mod">
          <ac:chgData name="Hazell, Danielle" userId="16322be0-50ef-46ff-b0c0-d304bc10d5d2" providerId="ADAL" clId="{E6D12E1F-DF63-450C-A9ED-E72C5F6C045B}" dt="2025-10-27T09:08:07.053" v="4"/>
          <ac:picMkLst>
            <pc:docMk/>
            <pc:sldMasterMk cId="0" sldId="2147483648"/>
            <ac:picMk id="6" creationId="{83207156-465D-9AFF-F438-07FABF0017D1}"/>
          </ac:picMkLst>
        </pc:picChg>
        <pc:picChg chg="add mod">
          <ac:chgData name="Hazell, Danielle" userId="16322be0-50ef-46ff-b0c0-d304bc10d5d2" providerId="ADAL" clId="{E6D12E1F-DF63-450C-A9ED-E72C5F6C045B}" dt="2025-10-27T09:08:07.053" v="4"/>
          <ac:picMkLst>
            <pc:docMk/>
            <pc:sldMasterMk cId="0" sldId="2147483648"/>
            <ac:picMk id="7" creationId="{0D948083-65A7-96C2-1F2B-1E3B463D95C9}"/>
          </ac:picMkLst>
        </pc:picChg>
        <pc:sldLayoutChg chg="addSp modSp">
          <pc:chgData name="Hazell, Danielle" userId="16322be0-50ef-46ff-b0c0-d304bc10d5d2" providerId="ADAL" clId="{E6D12E1F-DF63-450C-A9ED-E72C5F6C045B}" dt="2025-10-27T09:08:19.691" v="5"/>
          <pc:sldLayoutMkLst>
            <pc:docMk/>
            <pc:sldMasterMk cId="0" sldId="2147483648"/>
            <pc:sldLayoutMk cId="0" sldId="2147483651"/>
          </pc:sldLayoutMkLst>
          <pc:spChg chg="add mod">
            <ac:chgData name="Hazell, Danielle" userId="16322be0-50ef-46ff-b0c0-d304bc10d5d2" providerId="ADAL" clId="{E6D12E1F-DF63-450C-A9ED-E72C5F6C045B}" dt="2025-10-27T09:08:19.691" v="5"/>
            <ac:spMkLst>
              <pc:docMk/>
              <pc:sldMasterMk cId="0" sldId="2147483648"/>
              <pc:sldLayoutMk cId="0" sldId="2147483651"/>
              <ac:spMk id="2" creationId="{A6161546-01E5-40EC-BEF5-9BAC3571910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BD0DCC95-EFC4-172D-4FD2-6E56019D7C33}"/>
            </a:ext>
          </a:extLst>
        </p:cNvPr>
        <p:cNvGrpSpPr/>
        <p:nvPr/>
      </p:nvGrpSpPr>
      <p:grpSpPr>
        <a:xfrm>
          <a:off x="0" y="0"/>
          <a:ext cx="0" cy="0"/>
          <a:chOff x="0" y="0"/>
          <a:chExt cx="0" cy="0"/>
        </a:xfrm>
      </p:grpSpPr>
      <p:sp>
        <p:nvSpPr>
          <p:cNvPr id="82" name="Google Shape;82;g36ef598d95d_0_15:notes">
            <a:extLst>
              <a:ext uri="{FF2B5EF4-FFF2-40B4-BE49-F238E27FC236}">
                <a16:creationId xmlns:a16="http://schemas.microsoft.com/office/drawing/2014/main" id="{967D12A0-317D-1303-E1B7-859A4EC99AA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 name="Google Shape;83;g36ef598d95d_0_15:notes">
            <a:extLst>
              <a:ext uri="{FF2B5EF4-FFF2-40B4-BE49-F238E27FC236}">
                <a16:creationId xmlns:a16="http://schemas.microsoft.com/office/drawing/2014/main" id="{61B1E4A0-9971-4CF4-F785-39C95243B907}"/>
              </a:ext>
            </a:extLst>
          </p:cNvPr>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9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ef598d95d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9" name="Google Shape;89;g36ef598d95d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6ef598d95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 name="Google Shape;96;g36ef598d95d_0_2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ef598d95d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2" name="Google Shape;102;g36ef598d95d_0_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ef598d95d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36ef598d95d_0_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ef598d95d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5" name="Google Shape;115;g36ef598d95d_0_5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ef598d95d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36ef598d95d_0_5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ef598d95d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g36ef598d95d_0_6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6ef598d95d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 name="Google Shape;142;g36ef598d95d_0_7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6ef598d95d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36ef598d95d_0_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ef598d95d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g36ef598d95d_0_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ef598d95d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0" name="Google Shape;160;g36ef598d95d_0_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6ef598d95d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6" name="Google Shape;166;g36ef598d95d_0_9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6ef598d95d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g36ef598d95d_0_9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6ef598d95d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g36ef598d95d_0_1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ef598d95d_0_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g36ef598d95d_0_10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ef598d95d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1" name="Google Shape;191;g36ef598d95d_0_11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ef598d95d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g36ef598d95d_0_12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6ef598d95d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36ef598d95d_0_12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ef598d95d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36ef598d95d_0_13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ef598d95d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g36ef598d95d_0_13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ef598d9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g36ef598d95d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ef598d95d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 name="Google Shape;71;g36ef598d95d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6ef598d95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g36ef598d95d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ef598d95d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 name="Google Shape;83;g36ef598d95d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 name="Graphic 26">
            <a:extLst>
              <a:ext uri="{FF2B5EF4-FFF2-40B4-BE49-F238E27FC236}">
                <a16:creationId xmlns:a16="http://schemas.microsoft.com/office/drawing/2014/main" id="{A6161546-01E5-40EC-BEF5-9BAC3571910D}"/>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pic>
        <p:nvPicPr>
          <p:cNvPr id="4" name="Picture 3" descr="A red arrow pointing up&#10;&#10;AI-generated content may be incorrect.">
            <a:extLst>
              <a:ext uri="{FF2B5EF4-FFF2-40B4-BE49-F238E27FC236}">
                <a16:creationId xmlns:a16="http://schemas.microsoft.com/office/drawing/2014/main" id="{A3D491A4-53F2-485A-4451-AFF4A7F204E6}"/>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52000" y="170588"/>
            <a:ext cx="591666" cy="437463"/>
          </a:xfrm>
          <a:prstGeom prst="rect">
            <a:avLst/>
          </a:prstGeom>
          <a:noFill/>
          <a:ln>
            <a:noFill/>
          </a:ln>
        </p:spPr>
      </p:pic>
      <p:sp>
        <p:nvSpPr>
          <p:cNvPr id="5" name="Text Box 2">
            <a:extLst>
              <a:ext uri="{FF2B5EF4-FFF2-40B4-BE49-F238E27FC236}">
                <a16:creationId xmlns:a16="http://schemas.microsoft.com/office/drawing/2014/main" id="{7984A820-1763-5B34-950B-BEBAF7FE81A0}"/>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83207156-465D-9AFF-F438-07FABF0017D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0D948083-65A7-96C2-1F2B-1E3B463D95C9}"/>
              </a:ext>
            </a:extLst>
          </p:cNvPr>
          <p:cNvPicPr>
            <a:picLocks noChangeAspect="1"/>
          </p:cNvPicPr>
          <p:nvPr userDrawn="1"/>
        </p:nvPicPr>
        <p:blipFill>
          <a:blip r:embed="rId9"/>
          <a:stretch>
            <a:fillRect/>
          </a:stretch>
        </p:blipFill>
        <p:spPr>
          <a:xfrm>
            <a:off x="968494" y="177135"/>
            <a:ext cx="2685203" cy="440679"/>
          </a:xfrm>
          <a:prstGeom prst="rect">
            <a:avLst/>
          </a:prstGeom>
        </p:spPr>
      </p:pic>
      <p:sp>
        <p:nvSpPr>
          <p:cNvPr id="8" name="Graphic 26">
            <a:extLst>
              <a:ext uri="{FF2B5EF4-FFF2-40B4-BE49-F238E27FC236}">
                <a16:creationId xmlns:a16="http://schemas.microsoft.com/office/drawing/2014/main" id="{7AA64B8A-4B39-2DDA-F5F9-137D3F546E15}"/>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conservation-of-fuel-and-power-approved-document-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a:lnSpc>
                <a:spcPct val="110000"/>
              </a:lnSpc>
              <a:spcBef>
                <a:spcPts val="750"/>
              </a:spcBef>
              <a:spcAft>
                <a:spcPts val="1200"/>
              </a:spcAft>
              <a:buClr>
                <a:schemeClr val="lt1"/>
              </a:buClr>
              <a:buSzPts val="2394"/>
            </a:pPr>
            <a:r>
              <a:rPr lang="en-GB" sz="2800" dirty="0"/>
              <a:t>K1.19 Types of insulation materials 	</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Install thermal insulation materials</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E2F82028-9712-D057-6C5C-4206DA3AAAA2}"/>
            </a:ext>
          </a:extLst>
        </p:cNvPr>
        <p:cNvGrpSpPr/>
        <p:nvPr/>
      </p:nvGrpSpPr>
      <p:grpSpPr>
        <a:xfrm>
          <a:off x="0" y="0"/>
          <a:ext cx="0" cy="0"/>
          <a:chOff x="0" y="0"/>
          <a:chExt cx="0" cy="0"/>
        </a:xfrm>
      </p:grpSpPr>
      <p:sp>
        <p:nvSpPr>
          <p:cNvPr id="85" name="Google Shape;85;g36ef598d95d_0_15">
            <a:extLst>
              <a:ext uri="{FF2B5EF4-FFF2-40B4-BE49-F238E27FC236}">
                <a16:creationId xmlns:a16="http://schemas.microsoft.com/office/drawing/2014/main" id="{60A29FCB-6829-3557-3470-76A7D34F4D80}"/>
              </a:ext>
            </a:extLst>
          </p:cNvPr>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r>
              <a:rPr lang="en-GB" dirty="0"/>
              <a:t>Other types of thermal insulation</a:t>
            </a:r>
          </a:p>
        </p:txBody>
      </p:sp>
      <p:sp>
        <p:nvSpPr>
          <p:cNvPr id="86" name="Google Shape;86;g36ef598d95d_0_15">
            <a:extLst>
              <a:ext uri="{FF2B5EF4-FFF2-40B4-BE49-F238E27FC236}">
                <a16:creationId xmlns:a16="http://schemas.microsoft.com/office/drawing/2014/main" id="{45E668BF-FC73-9FDC-1E31-2DA868228214}"/>
              </a:ext>
            </a:extLst>
          </p:cNvPr>
          <p:cNvSpPr txBox="1">
            <a:spLocks noGrp="1"/>
          </p:cNvSpPr>
          <p:nvPr>
            <p:ph type="body" idx="1"/>
          </p:nvPr>
        </p:nvSpPr>
        <p:spPr>
          <a:xfrm>
            <a:off x="360000" y="1800000"/>
            <a:ext cx="11577300" cy="3902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rPr>
              <a:t>Overview of alternative types:</a:t>
            </a:r>
            <a:endParaRPr dirty="0">
              <a:solidFill>
                <a:srgbClr val="000000"/>
              </a:solidFill>
            </a:endParaRPr>
          </a:p>
          <a:p>
            <a:pPr>
              <a:spcAft>
                <a:spcPts val="1200"/>
              </a:spcAft>
              <a:buSzPct val="100000"/>
              <a:buFont typeface="+mj-lt"/>
              <a:buChar char="•"/>
            </a:pPr>
            <a:r>
              <a:rPr lang="en-GB" b="1" dirty="0">
                <a:solidFill>
                  <a:srgbClr val="000000"/>
                </a:solidFill>
              </a:rPr>
              <a:t>Elastomeric</a:t>
            </a:r>
            <a:r>
              <a:rPr lang="en-GB" dirty="0">
                <a:solidFill>
                  <a:srgbClr val="000000"/>
                </a:solidFill>
              </a:rPr>
              <a:t>: A flexible, closed-cell rubber foam.</a:t>
            </a:r>
          </a:p>
          <a:p>
            <a:pPr>
              <a:spcAft>
                <a:spcPts val="1200"/>
              </a:spcAft>
              <a:buSzPct val="100000"/>
              <a:buFont typeface="+mj-lt"/>
              <a:buChar char="•"/>
            </a:pPr>
            <a:r>
              <a:rPr lang="en-GB" b="1" dirty="0">
                <a:solidFill>
                  <a:srgbClr val="000000"/>
                </a:solidFill>
              </a:rPr>
              <a:t>Mineral Wool</a:t>
            </a:r>
            <a:r>
              <a:rPr lang="en-GB" dirty="0">
                <a:solidFill>
                  <a:srgbClr val="000000"/>
                </a:solidFill>
              </a:rPr>
              <a:t>: A non-combustible fibrous insulation ideal for hot water pipes.</a:t>
            </a:r>
            <a:endParaRPr dirty="0"/>
          </a:p>
          <a:p>
            <a:pPr>
              <a:spcAft>
                <a:spcPts val="1200"/>
              </a:spcAft>
              <a:buSzPct val="100000"/>
              <a:buFont typeface="+mj-lt"/>
              <a:buChar char="•"/>
            </a:pPr>
            <a:r>
              <a:rPr lang="en-GB" b="1" dirty="0">
                <a:solidFill>
                  <a:srgbClr val="000000"/>
                </a:solidFill>
              </a:rPr>
              <a:t>Phenolic</a:t>
            </a:r>
            <a:r>
              <a:rPr lang="en-GB" dirty="0">
                <a:solidFill>
                  <a:srgbClr val="000000"/>
                </a:solidFill>
              </a:rPr>
              <a:t>: A rigid, highly efficient foam with a very low thermal conductivity.</a:t>
            </a:r>
          </a:p>
          <a:p>
            <a:pPr>
              <a:spcAft>
                <a:spcPts val="1200"/>
              </a:spcAft>
              <a:buSzPct val="100000"/>
              <a:buFont typeface="+mj-lt"/>
              <a:buChar char="•"/>
            </a:pPr>
            <a:r>
              <a:rPr lang="en-GB" b="1" dirty="0">
                <a:solidFill>
                  <a:srgbClr val="000000"/>
                </a:solidFill>
              </a:rPr>
              <a:t>Cellular Glass</a:t>
            </a:r>
            <a:r>
              <a:rPr lang="en-GB" dirty="0">
                <a:solidFill>
                  <a:srgbClr val="000000"/>
                </a:solidFill>
              </a:rPr>
              <a:t>: A rigid insulation made from sealed glass cells.</a:t>
            </a:r>
            <a:endParaRPr lang="en-GB" sz="1100" dirty="0">
              <a:solidFill>
                <a:srgbClr val="000000"/>
              </a:solidFill>
            </a:endParaRPr>
          </a:p>
          <a:p>
            <a:pPr>
              <a:spcAft>
                <a:spcPts val="1200"/>
              </a:spcAft>
              <a:buSzPct val="100000"/>
              <a:buFont typeface="+mj-lt"/>
              <a:buChar char="•"/>
            </a:pPr>
            <a:r>
              <a:rPr lang="en-GB" b="1" dirty="0">
                <a:solidFill>
                  <a:srgbClr val="000000"/>
                </a:solidFill>
              </a:rPr>
              <a:t>Armaflex</a:t>
            </a:r>
            <a:r>
              <a:rPr lang="en-GB" dirty="0">
                <a:solidFill>
                  <a:srgbClr val="000000"/>
                </a:solidFill>
              </a:rPr>
              <a:t>: A brand of flexible elastomeric foam insulation known for superior condensation control on chilled and cold pipes, high thermal efficiency, and easy installation. </a:t>
            </a:r>
            <a:endParaRPr dirty="0"/>
          </a:p>
          <a:p>
            <a:pPr indent="-457200">
              <a:spcAft>
                <a:spcPts val="1200"/>
              </a:spcAft>
              <a:buSzPct val="100000"/>
              <a:buFont typeface="Arial"/>
              <a:buChar char="•"/>
            </a:pPr>
            <a:endParaRPr dirty="0">
              <a:solidFill>
                <a:srgbClr val="000000"/>
              </a:solidFill>
              <a:latin typeface="Arial" panose="020B0604020202020204" pitchFamily="34" charset="0"/>
            </a:endParaRPr>
          </a:p>
        </p:txBody>
      </p:sp>
    </p:spTree>
    <p:extLst>
      <p:ext uri="{BB962C8B-B14F-4D97-AF65-F5344CB8AC3E}">
        <p14:creationId xmlns:p14="http://schemas.microsoft.com/office/powerpoint/2010/main" val="413496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6ef598d95d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Polyisocyanurate (PIR) foam</a:t>
            </a:r>
            <a:endParaRPr dirty="0"/>
          </a:p>
        </p:txBody>
      </p:sp>
      <p:sp>
        <p:nvSpPr>
          <p:cNvPr id="92" name="Google Shape;92;g36ef598d95d_0_20"/>
          <p:cNvSpPr txBox="1">
            <a:spLocks noGrp="1"/>
          </p:cNvSpPr>
          <p:nvPr>
            <p:ph type="body" idx="1"/>
          </p:nvPr>
        </p:nvSpPr>
        <p:spPr>
          <a:xfrm>
            <a:off x="359999" y="1800000"/>
            <a:ext cx="7980812" cy="3902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PIR foam is a rigid insulation material with excellent thermal resistance. It often comes in pre-formed pipe sections or flat boards.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Some are foil-faced to act as vapour barriers. It's widely used for ductwork, pipe lagging, and cylinder insulation where space is limited but high performance is needed.</a:t>
            </a:r>
            <a:endParaRPr>
              <a:solidFill>
                <a:srgbClr val="000000"/>
              </a:solidFill>
              <a:latin typeface="Arial" panose="020B0604020202020204" pitchFamily="34" charset="0"/>
            </a:endParaRPr>
          </a:p>
        </p:txBody>
      </p:sp>
      <p:pic>
        <p:nvPicPr>
          <p:cNvPr id="93" name="Google Shape;93;g36ef598d95d_0_20"/>
          <p:cNvPicPr preferRelativeResize="0">
            <a:picLocks noChangeAspect="1"/>
          </p:cNvPicPr>
          <p:nvPr/>
        </p:nvPicPr>
        <p:blipFill>
          <a:blip r:embed="rId3"/>
          <a:srcRect/>
          <a:stretch/>
        </p:blipFill>
        <p:spPr>
          <a:xfrm>
            <a:off x="8639626" y="1440000"/>
            <a:ext cx="3240000" cy="43221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6ef598d95d_0_2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Installing PIR foam</a:t>
            </a:r>
            <a:endParaRPr dirty="0"/>
          </a:p>
        </p:txBody>
      </p:sp>
      <p:sp>
        <p:nvSpPr>
          <p:cNvPr id="99" name="Google Shape;99;g36ef598d95d_0_27"/>
          <p:cNvSpPr txBox="1">
            <a:spLocks noGrp="1"/>
          </p:cNvSpPr>
          <p:nvPr>
            <p:ph type="body" idx="1"/>
          </p:nvPr>
        </p:nvSpPr>
        <p:spPr>
          <a:xfrm>
            <a:off x="360000" y="1712922"/>
            <a:ext cx="11421900" cy="4227078"/>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Measure and cut boards accurately using a fine-toothed saw.</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Use foil tape to seal all joints to reduce heat loss and fix with cable ties, straps or proprietary clips.</a:t>
            </a:r>
            <a:endParaRPr lang="en-GB" dirty="0">
              <a:solidFill>
                <a:srgbClr val="000000"/>
              </a:solidFill>
              <a:latin typeface="Arial" panose="020B0604020202020204" pitchFamily="34" charset="0"/>
            </a:endParaRPr>
          </a:p>
          <a:p>
            <a:pPr marL="251460" indent="-251460">
              <a:spcAft>
                <a:spcPts val="1200"/>
              </a:spcAft>
              <a:buSzPct val="100000"/>
              <a:buFont typeface="Arial" panose="020B0604020202020204" pitchFamily="34" charset="0"/>
              <a:buChar char="•"/>
            </a:pPr>
            <a:r>
              <a:rPr lang="en-GB" dirty="0">
                <a:solidFill>
                  <a:srgbClr val="000000"/>
                </a:solidFill>
              </a:rPr>
              <a:t>Protective outer covers for PIR insulation that shield against damage and maintain the vapour barrier, crucial for both weatherproofing and visual finish.</a:t>
            </a:r>
          </a:p>
          <a:p>
            <a:pPr marL="251460" indent="-251460">
              <a:spcAft>
                <a:spcPts val="1200"/>
              </a:spcAft>
              <a:buSzPct val="100000"/>
              <a:buFont typeface="Arial" panose="020B0604020202020204" pitchFamily="34" charset="0"/>
              <a:buChar char="•"/>
            </a:pPr>
            <a:r>
              <a:rPr lang="en-GB" dirty="0">
                <a:solidFill>
                  <a:srgbClr val="000000"/>
                </a:solidFill>
              </a:rPr>
              <a:t>Non-conductive spacers used at pipe supports and hangers to prevent metal from bridging the insulation and causing heat loss or condensation.</a:t>
            </a:r>
            <a:endParaRPr lang="en-GB" dirty="0"/>
          </a:p>
          <a:p>
            <a:pPr marL="251460" indent="-251460">
              <a:spcAft>
                <a:spcPts val="1200"/>
              </a:spcAft>
              <a:buSzPct val="100000"/>
              <a:buFont typeface="Arial" panose="020B0604020202020204" pitchFamily="34" charset="0"/>
              <a:buChar char="•"/>
            </a:pPr>
            <a:r>
              <a:rPr lang="en-GB" dirty="0">
                <a:solidFill>
                  <a:srgbClr val="000000"/>
                </a:solidFill>
              </a:rPr>
              <a:t>Identification tags that are reapplied after any maintenance to ensure pipe functions, contents, and flow are clearly labelled.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6ef598d95d_0_3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PVC foam</a:t>
            </a:r>
            <a:endParaRPr dirty="0"/>
          </a:p>
        </p:txBody>
      </p:sp>
      <p:sp>
        <p:nvSpPr>
          <p:cNvPr id="105" name="Google Shape;105;g36ef598d95d_0_32"/>
          <p:cNvSpPr txBox="1">
            <a:spLocks noGrp="1"/>
          </p:cNvSpPr>
          <p:nvPr>
            <p:ph type="body" idx="1"/>
          </p:nvPr>
        </p:nvSpPr>
        <p:spPr>
          <a:xfrm>
            <a:off x="359999" y="1800000"/>
            <a:ext cx="8017881" cy="3902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Flexible, closed-cell structure.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irregular shapes and awkward areas.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Moderate thermal performance.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Often used for surface-mounted pipe insulation where bends and joints are common.</a:t>
            </a:r>
            <a:endParaRPr dirty="0">
              <a:solidFill>
                <a:srgbClr val="000000"/>
              </a:solidFill>
              <a:latin typeface="Arial" panose="020B0604020202020204" pitchFamily="34" charset="0"/>
            </a:endParaRPr>
          </a:p>
          <a:p>
            <a:pPr marL="252000" lvl="0" indent="-252000" algn="l" rtl="0">
              <a:lnSpc>
                <a:spcPct val="150000"/>
              </a:lnSpc>
              <a:spcBef>
                <a:spcPts val="1200"/>
              </a:spcBef>
              <a:spcAft>
                <a:spcPts val="0"/>
              </a:spcAft>
              <a:buFont typeface="Arial" panose="020B0604020202020204" pitchFamily="34" charset="0"/>
              <a:buChar char="•"/>
            </a:pPr>
            <a:endParaRPr dirty="0"/>
          </a:p>
        </p:txBody>
      </p:sp>
      <p:pic>
        <p:nvPicPr>
          <p:cNvPr id="106" name="Google Shape;106;g36ef598d95d_0_32"/>
          <p:cNvPicPr preferRelativeResize="0">
            <a:picLocks noChangeAspect="1"/>
          </p:cNvPicPr>
          <p:nvPr/>
        </p:nvPicPr>
        <p:blipFill>
          <a:blip r:embed="rId3"/>
          <a:srcRect/>
          <a:stretch/>
        </p:blipFill>
        <p:spPr>
          <a:xfrm>
            <a:off x="8640000" y="1080000"/>
            <a:ext cx="3240000" cy="48575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6ef598d95d_0_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Installing PVC foam</a:t>
            </a:r>
            <a:endParaRPr dirty="0"/>
          </a:p>
        </p:txBody>
      </p:sp>
      <p:sp>
        <p:nvSpPr>
          <p:cNvPr id="112" name="Google Shape;112;g36ef598d95d_0_40"/>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Cut foam to length using scissors or knife.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Secure using clips or self-adhesive backing.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Overlap joints slightly to ensure continuity.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edges are pressed firmly to avoid gaps.</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6ef598d95d_0_5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Polyethylene foam</a:t>
            </a:r>
            <a:endParaRPr dirty="0"/>
          </a:p>
        </p:txBody>
      </p:sp>
      <p:sp>
        <p:nvSpPr>
          <p:cNvPr id="118" name="Google Shape;118;g36ef598d95d_0_50"/>
          <p:cNvSpPr txBox="1">
            <a:spLocks noGrp="1"/>
          </p:cNvSpPr>
          <p:nvPr>
            <p:ph type="body" idx="1"/>
          </p:nvPr>
        </p:nvSpPr>
        <p:spPr>
          <a:xfrm>
            <a:off x="360000" y="1800000"/>
            <a:ext cx="6840000" cy="3902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Polyethylene foam is commonly used in domestic pipe insulation. It is lightweight, flexible, and resistant to moisture and many chemicals.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It comes in a range of sizes to suit various pipe diameters and wall thicknesses.</a:t>
            </a:r>
            <a:endParaRPr dirty="0">
              <a:solidFill>
                <a:srgbClr val="000000"/>
              </a:solidFill>
              <a:latin typeface="Arial" panose="020B0604020202020204" pitchFamily="34" charset="0"/>
            </a:endParaRPr>
          </a:p>
        </p:txBody>
      </p:sp>
      <p:pic>
        <p:nvPicPr>
          <p:cNvPr id="119" name="Google Shape;119;g36ef598d95d_0_50"/>
          <p:cNvPicPr preferRelativeResize="0">
            <a:picLocks noChangeAspect="1"/>
          </p:cNvPicPr>
          <p:nvPr/>
        </p:nvPicPr>
        <p:blipFill>
          <a:blip r:embed="rId3"/>
          <a:srcRect/>
          <a:stretch/>
        </p:blipFill>
        <p:spPr>
          <a:xfrm>
            <a:off x="7200000" y="1800000"/>
            <a:ext cx="4680000" cy="31221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6ef598d95d_0_5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Installing polyethylene foam</a:t>
            </a:r>
          </a:p>
        </p:txBody>
      </p:sp>
      <p:sp>
        <p:nvSpPr>
          <p:cNvPr id="125" name="Google Shape;125;g36ef598d95d_0_58"/>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Select the correct bore and wall thickness for the pipe.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Fit directly onto pipe or split open and wrap around.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matching adhesive tape to seal joints and ends.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Avoid stretching or tearing the material during fitting.</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Comparison of materials</a:t>
            </a:r>
            <a:endParaRPr dirty="0"/>
          </a:p>
        </p:txBody>
      </p:sp>
      <p:graphicFrame>
        <p:nvGraphicFramePr>
          <p:cNvPr id="132" name="Google Shape;132;p12"/>
          <p:cNvGraphicFramePr/>
          <p:nvPr/>
        </p:nvGraphicFramePr>
        <p:xfrm>
          <a:off x="251990" y="1980109"/>
          <a:ext cx="11709250" cy="2765200"/>
        </p:xfrm>
        <a:graphic>
          <a:graphicData uri="http://schemas.openxmlformats.org/drawingml/2006/table">
            <a:tbl>
              <a:tblPr>
                <a:noFill/>
                <a:tableStyleId>{0A1FC869-7CB0-41B3-AA0F-27C3B821D65D}</a:tableStyleId>
              </a:tblPr>
              <a:tblGrid>
                <a:gridCol w="2738050">
                  <a:extLst>
                    <a:ext uri="{9D8B030D-6E8A-4147-A177-3AD203B41FA5}">
                      <a16:colId xmlns:a16="http://schemas.microsoft.com/office/drawing/2014/main" val="20000"/>
                    </a:ext>
                  </a:extLst>
                </a:gridCol>
                <a:gridCol w="1998725">
                  <a:extLst>
                    <a:ext uri="{9D8B030D-6E8A-4147-A177-3AD203B41FA5}">
                      <a16:colId xmlns:a16="http://schemas.microsoft.com/office/drawing/2014/main" val="20001"/>
                    </a:ext>
                  </a:extLst>
                </a:gridCol>
                <a:gridCol w="3324325">
                  <a:extLst>
                    <a:ext uri="{9D8B030D-6E8A-4147-A177-3AD203B41FA5}">
                      <a16:colId xmlns:a16="http://schemas.microsoft.com/office/drawing/2014/main" val="20002"/>
                    </a:ext>
                  </a:extLst>
                </a:gridCol>
                <a:gridCol w="3648150">
                  <a:extLst>
                    <a:ext uri="{9D8B030D-6E8A-4147-A177-3AD203B41FA5}">
                      <a16:colId xmlns:a16="http://schemas.microsoft.com/office/drawing/2014/main" val="20003"/>
                    </a:ext>
                  </a:extLst>
                </a:gridCol>
              </a:tblGrid>
              <a:tr h="691300">
                <a:tc>
                  <a:txBody>
                    <a:bodyPr/>
                    <a:lstStyle/>
                    <a:p>
                      <a:pPr marL="0" marR="0" lvl="0" indent="0" algn="l" rtl="0">
                        <a:spcBef>
                          <a:spcPts val="0"/>
                        </a:spcBef>
                        <a:spcAft>
                          <a:spcPts val="0"/>
                        </a:spcAft>
                        <a:buNone/>
                      </a:pPr>
                      <a:r>
                        <a:rPr lang="en-GB" sz="2100" b="1"/>
                        <a:t>Material</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1"/>
                        <a:t>Flexibility</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1"/>
                        <a:t>Thermal Performance</a:t>
                      </a:r>
                      <a:endParaRPr sz="2100" b="1"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1"/>
                        <a:t>Common Use</a:t>
                      </a:r>
                      <a:endParaRPr sz="2100" b="1"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300">
                <a:tc>
                  <a:txBody>
                    <a:bodyPr/>
                    <a:lstStyle/>
                    <a:p>
                      <a:pPr marL="0" marR="0" lvl="0" indent="0" algn="l" rtl="0">
                        <a:spcBef>
                          <a:spcPts val="0"/>
                        </a:spcBef>
                        <a:spcAft>
                          <a:spcPts val="0"/>
                        </a:spcAft>
                        <a:buNone/>
                      </a:pPr>
                      <a:r>
                        <a:rPr lang="en-GB" sz="2100"/>
                        <a:t>PIR Foam</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Rigid</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Excellent</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Cylinders, ductwork</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300">
                <a:tc>
                  <a:txBody>
                    <a:bodyPr/>
                    <a:lstStyle/>
                    <a:p>
                      <a:pPr marL="0" marR="0" lvl="0" indent="0" algn="l" rtl="0">
                        <a:spcBef>
                          <a:spcPts val="0"/>
                        </a:spcBef>
                        <a:spcAft>
                          <a:spcPts val="0"/>
                        </a:spcAft>
                        <a:buNone/>
                      </a:pPr>
                      <a:r>
                        <a:rPr lang="en-GB" sz="2100"/>
                        <a:t>PVC Foam</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Flexible</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Moderate</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Irregular surfaces, walls</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300">
                <a:tc>
                  <a:txBody>
                    <a:bodyPr/>
                    <a:lstStyle/>
                    <a:p>
                      <a:pPr marL="0" marR="0" lvl="0" indent="0" algn="l" rtl="0">
                        <a:spcBef>
                          <a:spcPts val="0"/>
                        </a:spcBef>
                        <a:spcAft>
                          <a:spcPts val="0"/>
                        </a:spcAft>
                        <a:buNone/>
                      </a:pPr>
                      <a:r>
                        <a:rPr lang="en-GB" sz="2100"/>
                        <a:t>Polyethylene Foam</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Flexible</a:t>
                      </a:r>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Good</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a:t>Pipe insulation (domestic)</a:t>
                      </a:r>
                      <a:endParaRPr sz="2100" b="0" i="0" u="none" strike="noStrike" cap="none">
                        <a:solidFill>
                          <a:srgbClr val="000000"/>
                        </a:solidFill>
                        <a:latin typeface="Arial"/>
                        <a:ea typeface="Arial"/>
                        <a:cs typeface="Arial"/>
                        <a:sym typeface="Arial"/>
                      </a:endParaRPr>
                    </a:p>
                  </a:txBody>
                  <a:tcPr marL="121600" marR="121600" marT="60800" marB="608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3" name="Google Shape;133;p12"/>
          <p:cNvSpPr txBox="1"/>
          <p:nvPr/>
        </p:nvSpPr>
        <p:spPr>
          <a:xfrm>
            <a:off x="252000" y="4907775"/>
            <a:ext cx="11709300" cy="744789"/>
          </a:xfrm>
          <a:prstGeom prst="rect">
            <a:avLst/>
          </a:prstGeom>
          <a:noFill/>
          <a:ln>
            <a:noFill/>
          </a:ln>
        </p:spPr>
        <p:txBody>
          <a:bodyPr spcFirstLastPara="1" wrap="square" lIns="91425" tIns="91425" rIns="91425" bIns="91425" anchor="t" anchorCtr="0">
            <a:spAutoFit/>
          </a:bodyPr>
          <a:lstStyle/>
          <a:p>
            <a:pPr>
              <a:lnSpc>
                <a:spcPct val="110000"/>
              </a:lnSpc>
              <a:spcAft>
                <a:spcPts val="1200"/>
              </a:spcAft>
              <a:buClr>
                <a:srgbClr val="000000">
                  <a:lumMod val="100000"/>
                </a:srgbClr>
              </a:buClr>
              <a:buSzPct val="100000"/>
              <a:buFont typeface="Arial" panose="020B0604020202020204" pitchFamily="34" charset="0"/>
            </a:pPr>
            <a:r>
              <a:rPr lang="en-GB" sz="2400" b="1" dirty="0">
                <a:latin typeface="Arial" panose="020B0604020202020204" pitchFamily="34" charset="0"/>
              </a:rPr>
              <a:t>Question: </a:t>
            </a:r>
            <a:r>
              <a:rPr lang="en-GB" sz="2400" dirty="0">
                <a:latin typeface="Arial" panose="020B0604020202020204" pitchFamily="34" charset="0"/>
              </a:rPr>
              <a:t>Which would you use in a narrow loft with copper pipework?</a:t>
            </a:r>
            <a:endParaRPr sz="24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6ef598d95d_0_6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Method summary: Pipes</a:t>
            </a:r>
          </a:p>
        </p:txBody>
      </p:sp>
      <p:sp>
        <p:nvSpPr>
          <p:cNvPr id="139" name="Google Shape;139;g36ef598d95d_0_67"/>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Measure pipe length and diameter accurately.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Choose insulation with appropriate inner bore.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Cut to required length.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Fit without leaving gaps.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Seal with tape or clips.</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6ef598d95d_0_7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Method summary: Cylinders</a:t>
            </a:r>
          </a:p>
        </p:txBody>
      </p:sp>
      <p:sp>
        <p:nvSpPr>
          <p:cNvPr id="145" name="Google Shape;145;g36ef598d95d_0_72"/>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Cylinder insulation involves: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Selecting a well-fitting preformed jacket.</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Wrapping it fully around the cylinder.</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Securing it with ties or Velcro straps.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Ensuring any thermostats or immersion heaters are still accessible.</a:t>
            </a:r>
          </a:p>
          <a:p>
            <a:pPr marL="0" indent="0">
              <a:spcAft>
                <a:spcPts val="1200"/>
              </a:spcAft>
              <a:buClr>
                <a:srgbClr val="000000">
                  <a:lumMod val="100000"/>
                </a:srgbClr>
              </a:buClr>
              <a:buSzPct val="100000"/>
            </a:pPr>
            <a:r>
              <a:rPr lang="en-GB" dirty="0">
                <a:solidFill>
                  <a:srgbClr val="000000"/>
                </a:solidFill>
              </a:rPr>
              <a:t>Modern cylinders are highly likely to feature factory installed lagging/insulation</a:t>
            </a:r>
            <a:endParaRPr lang="en-GB"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safety risks could arise if insulation blocks these components?</a:t>
            </a:r>
            <a:endParaRPr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457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What types of insulation materials have you come across in buildings?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How important is insulation for energy efficiency?</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What might happen if insulation is poorly installed?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6ef598d95d_0_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issues to avoid</a:t>
            </a:r>
          </a:p>
        </p:txBody>
      </p:sp>
      <p:sp>
        <p:nvSpPr>
          <p:cNvPr id="151" name="Google Shape;151;g36ef598d95d_0_77"/>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Leaving gaps or overlaps which reduce effectiveness.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Compressing insulation reducing thermal resistance.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Using inappropriate material in damp or outdoor areas.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Failing to seal joins allowing heat loss and condensation.</a:t>
            </a:r>
            <a:endParaRPr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6ef598d95d_0_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Environmental considerations</a:t>
            </a:r>
          </a:p>
        </p:txBody>
      </p:sp>
      <p:sp>
        <p:nvSpPr>
          <p:cNvPr id="157" name="Google Shape;157;g36ef598d95d_0_82"/>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materials with recycled content where possible.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Dispose of waste responsibly in line with site policy.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Choose reusable or recyclable products.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Minimise offcuts and avoid unnecessary wastage.</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6ef598d95d_0_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Thermal insulation and regulations</a:t>
            </a:r>
          </a:p>
        </p:txBody>
      </p:sp>
      <p:sp>
        <p:nvSpPr>
          <p:cNvPr id="163" name="Google Shape;163;g36ef598d95d_0_87"/>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You must comply with: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Building Regulations </a:t>
            </a: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Part L</a:t>
            </a:r>
            <a:r>
              <a:rPr lang="en-GB" dirty="0">
                <a:solidFill>
                  <a:srgbClr val="000000"/>
                </a:solidFill>
                <a:latin typeface="Arial" panose="020B0604020202020204" pitchFamily="34" charset="0"/>
              </a:rPr>
              <a:t> (conservation of fuel and power).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BS/EN standards on thermal performance and materials.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Manufacturer's instructions for correct usage.</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do you think standards and guidance are so important?</a:t>
            </a: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6ef598d95d_0_9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Thermal bridging</a:t>
            </a:r>
          </a:p>
        </p:txBody>
      </p:sp>
      <p:sp>
        <p:nvSpPr>
          <p:cNvPr id="169" name="Google Shape;169;g36ef598d95d_0_92"/>
          <p:cNvSpPr txBox="1">
            <a:spLocks noGrp="1"/>
          </p:cNvSpPr>
          <p:nvPr>
            <p:ph type="body" idx="1"/>
          </p:nvPr>
        </p:nvSpPr>
        <p:spPr>
          <a:xfrm>
            <a:off x="360000" y="1800000"/>
            <a:ext cx="6480000" cy="3991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Thermal bridging occurs where insulation is interrupted. It allows heat to escape at junctions, corners or supports.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These areas must be carefully detailed and insulated to prevent energy loss and condensation.</a:t>
            </a:r>
            <a:endParaRPr dirty="0">
              <a:solidFill>
                <a:srgbClr val="000000"/>
              </a:solidFill>
              <a:latin typeface="Arial" panose="020B0604020202020204" pitchFamily="34" charset="0"/>
            </a:endParaRPr>
          </a:p>
        </p:txBody>
      </p:sp>
      <p:pic>
        <p:nvPicPr>
          <p:cNvPr id="170" name="Google Shape;170;g36ef598d95d_0_92"/>
          <p:cNvPicPr preferRelativeResize="0">
            <a:picLocks noChangeAspect="1"/>
          </p:cNvPicPr>
          <p:nvPr/>
        </p:nvPicPr>
        <p:blipFill>
          <a:blip r:embed="rId3"/>
          <a:srcRect/>
          <a:stretch/>
        </p:blipFill>
        <p:spPr>
          <a:xfrm>
            <a:off x="6840000" y="1800000"/>
            <a:ext cx="5040000" cy="33616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6ef598d95d_0_9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Fire safety</a:t>
            </a:r>
          </a:p>
        </p:txBody>
      </p:sp>
      <p:sp>
        <p:nvSpPr>
          <p:cNvPr id="176" name="Google Shape;176;g36ef598d95d_0_99"/>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Some insulation materials are combustible.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check fire rating before installation.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Avoid direct contact with hot surfaces unless rated.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Maintain safe distances from ignition sources.</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6ef598d95d_0_1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Thermal insulation in practice</a:t>
            </a:r>
          </a:p>
        </p:txBody>
      </p:sp>
      <p:sp>
        <p:nvSpPr>
          <p:cNvPr id="182" name="Google Shape;182;g36ef598d95d_0_104"/>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 real-world projects, follow plans and specs exactly. Use the correct materials for each zone. Work methodically and check for completeness.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An inspection should confirm that all components are insulated to standard.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Have you seen poor practice in past jobs?</a:t>
            </a:r>
            <a:endParaRPr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6ef598d95d_0_10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Activity: Material selection task</a:t>
            </a:r>
          </a:p>
        </p:txBody>
      </p:sp>
      <p:sp>
        <p:nvSpPr>
          <p:cNvPr id="188" name="Google Shape;188;g36ef598d95d_0_109"/>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Scenario: </a:t>
            </a:r>
            <a:r>
              <a:rPr lang="en-GB" dirty="0">
                <a:solidFill>
                  <a:srgbClr val="000000"/>
                </a:solidFill>
                <a:latin typeface="Arial" panose="020B0604020202020204" pitchFamily="34" charset="0"/>
              </a:rPr>
              <a:t>A double feed indirect hot water &amp; heating system with a CWSC and F+E installed in the loft.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Which insulation types would you use and why?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Justify your choice with key properties.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Would it change if the loft were damp or unventilated?</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6ef598d95d_0_11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Activity: Installation walkthrough</a:t>
            </a:r>
            <a:endParaRPr dirty="0"/>
          </a:p>
        </p:txBody>
      </p:sp>
      <p:sp>
        <p:nvSpPr>
          <p:cNvPr id="194" name="Google Shape;194;g36ef598d95d_0_116"/>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View demonstration (video or diagram).</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Note key steps from prep to securing.</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Discuss the sequence and quality checks.</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What would you look for in a final inspection?</a:t>
            </a:r>
            <a:endParaRPr>
              <a:solidFill>
                <a:srgbClr val="000000"/>
              </a:solidFill>
              <a:latin typeface="Arial" panose="020B0604020202020204" pitchFamily="34" charset="0"/>
            </a:endParaRPr>
          </a:p>
        </p:txBody>
      </p:sp>
      <p:pic>
        <p:nvPicPr>
          <p:cNvPr id="195" name="Google Shape;195;g36ef598d95d_0_116"/>
          <p:cNvPicPr preferRelativeResize="0">
            <a:picLocks noChangeAspect="1"/>
          </p:cNvPicPr>
          <p:nvPr/>
        </p:nvPicPr>
        <p:blipFill>
          <a:blip r:embed="rId3"/>
          <a:srcRect/>
          <a:stretch/>
        </p:blipFill>
        <p:spPr>
          <a:xfrm>
            <a:off x="7560000" y="1800000"/>
            <a:ext cx="4320000" cy="28760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6ef598d95d_0_12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Quick quiz</a:t>
            </a:r>
            <a:endParaRPr dirty="0"/>
          </a:p>
        </p:txBody>
      </p:sp>
      <p:sp>
        <p:nvSpPr>
          <p:cNvPr id="201" name="Google Shape;201;g36ef598d95d_0_123"/>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does PIR stand for?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material is most moisture-resistant?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must insulation not be compressed?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could happen if cylinder jackets are not properly secured?</a:t>
            </a:r>
            <a:endParaRPr dirty="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6ef598d95d_0_12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Quick quiz – answers</a:t>
            </a:r>
            <a:endParaRPr dirty="0"/>
          </a:p>
        </p:txBody>
      </p:sp>
      <p:sp>
        <p:nvSpPr>
          <p:cNvPr id="207" name="Google Shape;207;g36ef598d95d_0_129"/>
          <p:cNvSpPr txBox="1">
            <a:spLocks noGrp="1"/>
          </p:cNvSpPr>
          <p:nvPr>
            <p:ph type="body" idx="1"/>
          </p:nvPr>
        </p:nvSpPr>
        <p:spPr>
          <a:xfrm>
            <a:off x="360000" y="1800000"/>
            <a:ext cx="11421900" cy="4390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Polyisocyanurate.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Polyisocyanurate (PIR) insulation is highly moisture-resistant compared to materials like mineral wool or fibreglass. </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Insulation must not be compressed because doing so reduces air pockets within the material, which are essential for trapping heat. Compression reduces the thermal efficiency.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Heat may escape, reducing system efficiency. It might interfere with safety components, like thermostats or pressure valves, which can pose serious safety risks.</a:t>
            </a:r>
            <a:endParaRPr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 </a:t>
            </a:r>
            <a:endParaRPr/>
          </a:p>
        </p:txBody>
      </p:sp>
      <p:sp>
        <p:nvSpPr>
          <p:cNvPr id="50" name="Google Shape;50;p6"/>
          <p:cNvSpPr txBox="1">
            <a:spLocks noGrp="1"/>
          </p:cNvSpPr>
          <p:nvPr>
            <p:ph type="body" idx="1"/>
          </p:nvPr>
        </p:nvSpPr>
        <p:spPr>
          <a:xfrm>
            <a:off x="359999" y="1800000"/>
            <a:ext cx="9589543"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should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Recall</a:t>
            </a:r>
            <a:r>
              <a:rPr lang="en-GB" dirty="0">
                <a:solidFill>
                  <a:srgbClr val="000000"/>
                </a:solidFill>
                <a:latin typeface="Arial" panose="020B0604020202020204" pitchFamily="34" charset="0"/>
              </a:rPr>
              <a:t> the types of thermal insulation materials used in the industry.</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 basic principles and methods for installing insulation.</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Evaluate</a:t>
            </a:r>
            <a:r>
              <a:rPr lang="en-GB" dirty="0">
                <a:solidFill>
                  <a:srgbClr val="000000"/>
                </a:solidFill>
                <a:latin typeface="Arial" panose="020B0604020202020204" pitchFamily="34" charset="0"/>
              </a:rPr>
              <a:t> the suitability of different materials for given scenarios.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6ef598d95d_0_13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Recap</a:t>
            </a:r>
            <a:endParaRPr/>
          </a:p>
        </p:txBody>
      </p:sp>
      <p:sp>
        <p:nvSpPr>
          <p:cNvPr id="213" name="Google Shape;213;g36ef598d95d_0_139"/>
          <p:cNvSpPr txBox="1">
            <a:spLocks noGrp="1"/>
          </p:cNvSpPr>
          <p:nvPr>
            <p:ph type="body" idx="1"/>
          </p:nvPr>
        </p:nvSpPr>
        <p:spPr>
          <a:xfrm>
            <a:off x="360000" y="1800000"/>
            <a:ext cx="11421900" cy="39912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Thermal insulation improves energy efficiency and safety.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PIR, PVC foam and polyethylene foam are widely used.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Correct installation is key to performance.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Regulations must be followed for compliance and safety.</a:t>
            </a:r>
            <a:endParaRPr dirty="0">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6ef598d95d_0_13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19" name="Google Shape;219;g36ef598d95d_0_134"/>
          <p:cNvSpPr txBox="1">
            <a:spLocks noGrp="1"/>
          </p:cNvSpPr>
          <p:nvPr>
            <p:ph type="body" idx="1"/>
          </p:nvPr>
        </p:nvSpPr>
        <p:spPr>
          <a:xfrm>
            <a:off x="360000" y="1800000"/>
            <a:ext cx="9936300"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should now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Recall</a:t>
            </a:r>
            <a:r>
              <a:rPr lang="en-GB" dirty="0">
                <a:solidFill>
                  <a:srgbClr val="000000"/>
                </a:solidFill>
                <a:latin typeface="Arial" panose="020B0604020202020204" pitchFamily="34" charset="0"/>
              </a:rPr>
              <a:t> the types of thermal insulation materials used in the industry.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 basic principles and methods for installing insulation.</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Evaluate</a:t>
            </a:r>
            <a:r>
              <a:rPr lang="en-GB" dirty="0">
                <a:solidFill>
                  <a:srgbClr val="000000"/>
                </a:solidFill>
                <a:latin typeface="Arial" panose="020B0604020202020204" pitchFamily="34" charset="0"/>
              </a:rPr>
              <a:t> the suitability of different materials for given scenarios.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p:nvPr/>
        </p:nvSpPr>
        <p:spPr>
          <a:xfrm>
            <a:off x="3599812" y="1471876"/>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22FE8AAB-6ECD-AA93-9D84-A46CC1A910B9}"/>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thermal insulation?</a:t>
            </a:r>
          </a:p>
        </p:txBody>
      </p:sp>
      <p:sp>
        <p:nvSpPr>
          <p:cNvPr id="56" name="Google Shape;56;p8"/>
          <p:cNvSpPr txBox="1">
            <a:spLocks noGrp="1"/>
          </p:cNvSpPr>
          <p:nvPr>
            <p:ph type="body" idx="1"/>
          </p:nvPr>
        </p:nvSpPr>
        <p:spPr>
          <a:xfrm>
            <a:off x="360000" y="1800000"/>
            <a:ext cx="11421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Thermal insulation is a method used to reduce the rate of heat transfer. In buildings, this means keeping heat in during winter and out during summer. It improves energy efficiency and helps maintain comfortable temperatures.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Materials used for insulation have low thermal conductivity. They slow down the movement of heat through building elements such as walls, ceilings, and pipes.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Have you noticed any places in a home where insulation is clearly lacking?</a:t>
            </a:r>
            <a:endParaRPr dirty="0">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Importance in plumbing &amp; heating</a:t>
            </a:r>
          </a:p>
        </p:txBody>
      </p:sp>
      <p:sp>
        <p:nvSpPr>
          <p:cNvPr id="62" name="Google Shape;62;p11"/>
          <p:cNvSpPr txBox="1">
            <a:spLocks noGrp="1"/>
          </p:cNvSpPr>
          <p:nvPr>
            <p:ph type="body" idx="1"/>
          </p:nvPr>
        </p:nvSpPr>
        <p:spPr>
          <a:xfrm>
            <a:off x="360000" y="1800000"/>
            <a:ext cx="9360212" cy="380136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Protects against freezing in cold conditions.</a:t>
            </a:r>
            <a:endParaRPr lang="en-US" dirty="0">
              <a:solidFill>
                <a:srgbClr val="000000"/>
              </a:solidFill>
            </a:endParaRPr>
          </a:p>
          <a:p>
            <a:pPr marL="251460" indent="-251460">
              <a:spcAft>
                <a:spcPts val="1200"/>
              </a:spcAft>
              <a:buSzPct val="100000"/>
              <a:buFont typeface="Arial" panose="020B0604020202020204" pitchFamily="34" charset="0"/>
              <a:buChar char="•"/>
            </a:pPr>
            <a:r>
              <a:rPr lang="en-GB" dirty="0">
                <a:solidFill>
                  <a:srgbClr val="000000"/>
                </a:solidFill>
              </a:rPr>
              <a:t>Prevents heat loss and undue warming (heat transfer to cold water)</a:t>
            </a: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Reduces energy consumption.</a:t>
            </a:r>
            <a:endParaRPr dirty="0">
              <a:solidFill>
                <a:srgbClr val="000000"/>
              </a:solidFill>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Increases system efficiency and longevity.</a:t>
            </a:r>
            <a:endParaRPr dirty="0">
              <a:solidFill>
                <a:srgbClr val="000000"/>
              </a:solidFill>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Enhances user comfort and system reliability.</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342900" lvl="0" indent="-342900" algn="l" rtl="0">
              <a:lnSpc>
                <a:spcPct val="110000"/>
              </a:lnSpc>
              <a:spcBef>
                <a:spcPts val="1200"/>
              </a:spcBef>
              <a:spcAft>
                <a:spcPts val="0"/>
              </a:spcAft>
              <a:buFont typeface="Arial" panose="020B0604020202020204" pitchFamily="34" charset="0"/>
              <a:buChar char="•"/>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6ef598d95d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Applications of thermal insulation</a:t>
            </a:r>
          </a:p>
        </p:txBody>
      </p:sp>
      <p:sp>
        <p:nvSpPr>
          <p:cNvPr id="68" name="Google Shape;68;g36ef598d95d_0_0"/>
          <p:cNvSpPr txBox="1">
            <a:spLocks noGrp="1"/>
          </p:cNvSpPr>
          <p:nvPr>
            <p:ph type="body" idx="1"/>
          </p:nvPr>
        </p:nvSpPr>
        <p:spPr>
          <a:xfrm>
            <a:off x="359999" y="1800000"/>
            <a:ext cx="10558371"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Thermal insulation is applied to various parts of building services: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Around pipework for hot and cold water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On hot water cylinders and tanks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Within floor voids and roof spaces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On external pipe runs and underground services</a:t>
            </a: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Which of these do you think is most common in domestic homes?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6ef598d95d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Basic principles of installation</a:t>
            </a:r>
          </a:p>
        </p:txBody>
      </p:sp>
      <p:sp>
        <p:nvSpPr>
          <p:cNvPr id="74" name="Google Shape;74;g36ef598d95d_0_5"/>
          <p:cNvSpPr txBox="1">
            <a:spLocks noGrp="1"/>
          </p:cNvSpPr>
          <p:nvPr>
            <p:ph type="body" idx="1"/>
          </p:nvPr>
        </p:nvSpPr>
        <p:spPr>
          <a:xfrm>
            <a:off x="360000" y="1800000"/>
            <a:ext cx="9360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Proper installation ensures performance: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clean and dry surfaces first.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Avoid compressing insulation as it reduces effectiveness.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Overlap or butt sections tightly to eliminate gaps.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Fix securely using clips, ties, or adhesives.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 and test after installation.</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6ef598d95d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Health &amp; safety considerations</a:t>
            </a:r>
          </a:p>
        </p:txBody>
      </p:sp>
      <p:sp>
        <p:nvSpPr>
          <p:cNvPr id="80" name="Google Shape;80;g36ef598d95d_0_10"/>
          <p:cNvSpPr txBox="1">
            <a:spLocks noGrp="1"/>
          </p:cNvSpPr>
          <p:nvPr>
            <p:ph type="body" idx="1"/>
          </p:nvPr>
        </p:nvSpPr>
        <p:spPr>
          <a:xfrm>
            <a:off x="360000" y="1800000"/>
            <a:ext cx="9360300" cy="39021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Wear appropriate PPE: gloves, safety glasses, dust mask.</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Use tools safely when cutting materials.</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Follow COSHH for adhesives or sealants.</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Maintain clean workspace to reduce trip hazards.</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Dispose of offcuts and packaging responsibly.</a:t>
            </a:r>
            <a:endParaRPr>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endParaRPr>
              <a:solidFill>
                <a:srgbClr val="000000"/>
              </a:solidFill>
              <a:latin typeface="Arial" panose="020B0604020202020204" pitchFamily="34" charset="0"/>
            </a:endParaRPr>
          </a:p>
          <a:p>
            <a:pPr marL="252000" lvl="0" indent="-252000" algn="l" rtl="0">
              <a:lnSpc>
                <a:spcPct val="110000"/>
              </a:lnSpc>
              <a:spcBef>
                <a:spcPts val="1200"/>
              </a:spcBef>
              <a:spcAft>
                <a:spcPts val="0"/>
              </a:spcAft>
              <a:buFont typeface="Arial" panose="020B0604020202020204" pitchFamily="34" charset="0"/>
              <a:buChar char="•"/>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6ef598d95d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Types of thermal insulation</a:t>
            </a:r>
          </a:p>
        </p:txBody>
      </p:sp>
      <p:sp>
        <p:nvSpPr>
          <p:cNvPr id="86" name="Google Shape;86;g36ef598d95d_0_15"/>
          <p:cNvSpPr txBox="1">
            <a:spLocks noGrp="1"/>
          </p:cNvSpPr>
          <p:nvPr>
            <p:ph type="body" idx="1"/>
          </p:nvPr>
        </p:nvSpPr>
        <p:spPr>
          <a:xfrm>
            <a:off x="360000" y="1800000"/>
            <a:ext cx="11577300" cy="3902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Overview of commonly used types: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Char char="•"/>
            </a:pPr>
            <a:r>
              <a:rPr lang="en-GB" dirty="0">
                <a:solidFill>
                  <a:srgbClr val="000000"/>
                </a:solidFill>
                <a:latin typeface="Arial" panose="020B0604020202020204" pitchFamily="34" charset="0"/>
              </a:rPr>
              <a:t>Polyisocyanurate (PIR) foam</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Char char="•"/>
            </a:pPr>
            <a:r>
              <a:rPr lang="en-GB" dirty="0">
                <a:solidFill>
                  <a:srgbClr val="000000"/>
                </a:solidFill>
                <a:latin typeface="Arial" panose="020B0604020202020204" pitchFamily="34" charset="0"/>
              </a:rPr>
              <a:t>PVC foam</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Char char="•"/>
            </a:pPr>
            <a:r>
              <a:rPr lang="en-GB" dirty="0">
                <a:solidFill>
                  <a:srgbClr val="000000"/>
                </a:solidFill>
                <a:latin typeface="Arial" panose="020B0604020202020204" pitchFamily="34" charset="0"/>
              </a:rPr>
              <a:t>Polyethylene foam</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Each has specific properties and applications based on flexibility, moisture resistance, and thermal performance.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62659-9398-409D-862B-86ABCD27A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A2810E-A806-46B0-B5FD-A476D5F1EE4A}">
  <ds:schemaRefs>
    <ds:schemaRef ds:uri="http://schemas.microsoft.com/office/2006/documentManagement/types"/>
    <ds:schemaRef ds:uri="http://schemas.microsoft.com/office/infopath/2007/PartnerControls"/>
    <ds:schemaRef ds:uri="http://purl.org/dc/terms/"/>
    <ds:schemaRef ds:uri="http://www.w3.org/XML/1998/namespace"/>
    <ds:schemaRef ds:uri="01e15224-84b2-4570-bdea-a67bb94d0921"/>
    <ds:schemaRef ds:uri="http://purl.org/dc/dcmitype/"/>
    <ds:schemaRef ds:uri="http://schemas.microsoft.com/office/2006/metadata/properties"/>
    <ds:schemaRef ds:uri="http://purl.org/dc/elements/1.1/"/>
    <ds:schemaRef ds:uri="http://schemas.openxmlformats.org/package/2006/metadata/core-properties"/>
    <ds:schemaRef ds:uri="7c04300a-231c-4281-9146-a98f6f4a7aff"/>
  </ds:schemaRefs>
</ds:datastoreItem>
</file>

<file path=customXml/itemProps3.xml><?xml version="1.0" encoding="utf-8"?>
<ds:datastoreItem xmlns:ds="http://schemas.openxmlformats.org/officeDocument/2006/customXml" ds:itemID="{2F45E272-21BE-49B3-B643-F5007918A06D}">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66</TotalTime>
  <Words>1559</Words>
  <Application>Microsoft Office PowerPoint</Application>
  <PresentationFormat>Custom</PresentationFormat>
  <Paragraphs>189</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inherit</vt:lpstr>
      <vt:lpstr>1_Default Design</vt:lpstr>
      <vt:lpstr>PowerPoint Presentation</vt:lpstr>
      <vt:lpstr>Starter</vt:lpstr>
      <vt:lpstr>Objectives </vt:lpstr>
      <vt:lpstr>What is thermal insulation?</vt:lpstr>
      <vt:lpstr>Importance in plumbing &amp; heating</vt:lpstr>
      <vt:lpstr>Applications of thermal insulation</vt:lpstr>
      <vt:lpstr>Basic principles of installation</vt:lpstr>
      <vt:lpstr>Health &amp; safety considerations</vt:lpstr>
      <vt:lpstr>Types of thermal insulation</vt:lpstr>
      <vt:lpstr>Other types of thermal insulation</vt:lpstr>
      <vt:lpstr>Polyisocyanurate (PIR) foam</vt:lpstr>
      <vt:lpstr>Installing PIR foam</vt:lpstr>
      <vt:lpstr>PVC foam</vt:lpstr>
      <vt:lpstr>Installing PVC foam</vt:lpstr>
      <vt:lpstr>Polyethylene foam</vt:lpstr>
      <vt:lpstr>Installing polyethylene foam</vt:lpstr>
      <vt:lpstr>PowerPoint Presentation</vt:lpstr>
      <vt:lpstr>Method summary: Pipes</vt:lpstr>
      <vt:lpstr>Method summary: Cylinders</vt:lpstr>
      <vt:lpstr>Common issues to avoid</vt:lpstr>
      <vt:lpstr>Environmental considerations</vt:lpstr>
      <vt:lpstr>Thermal insulation and regulations</vt:lpstr>
      <vt:lpstr>Thermal bridging</vt:lpstr>
      <vt:lpstr>Fire safety</vt:lpstr>
      <vt:lpstr>Thermal insulation in practice</vt:lpstr>
      <vt:lpstr>Activity: Material selection task</vt:lpstr>
      <vt:lpstr>Activity: Installation walkthrough</vt:lpstr>
      <vt:lpstr>Quick quiz</vt:lpstr>
      <vt:lpstr>Quick quiz – answers</vt:lpstr>
      <vt:lpstr>Recap</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John, Catherine</cp:lastModifiedBy>
  <cp:revision>59</cp:revision>
  <dcterms:created xsi:type="dcterms:W3CDTF">2025-04-15T10:44:23Z</dcterms:created>
  <dcterms:modified xsi:type="dcterms:W3CDTF">2025-10-29T14:52:17Z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