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X+IxModnfsECMSe2kY8y3j9OM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D1778-A05B-4557-BFFF-850EB396FEAA}" v="2" dt="2025-10-27T09:05:49.409"/>
    <p1510:client id="{BFE39234-51CD-483F-4072-123799229958}" v="2" dt="2025-10-28T14:55:44.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snapToGrid="0">
      <p:cViewPr varScale="1">
        <p:scale>
          <a:sx n="92" d="100"/>
          <a:sy n="92" d="100"/>
        </p:scale>
        <p:origin x="1260" y="90"/>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5:49.409" v="3"/>
      <pc:docMkLst>
        <pc:docMk/>
      </pc:docMkLst>
      <pc:sldChg chg="addSp modSp mod">
        <pc:chgData name="Hazell, Danielle" userId="16322be0-50ef-46ff-b0c0-d304bc10d5d2" providerId="ADAL" clId="{E6D12E1F-DF63-450C-A9ED-E72C5F6C045B}" dt="2025-10-27T09:05:30.849" v="1"/>
        <pc:sldMkLst>
          <pc:docMk/>
          <pc:sldMk cId="0" sldId="293"/>
        </pc:sldMkLst>
        <pc:spChg chg="add mod">
          <ac:chgData name="Hazell, Danielle" userId="16322be0-50ef-46ff-b0c0-d304bc10d5d2" providerId="ADAL" clId="{E6D12E1F-DF63-450C-A9ED-E72C5F6C045B}" dt="2025-10-27T09:05:30.849" v="1"/>
          <ac:spMkLst>
            <pc:docMk/>
            <pc:sldMk cId="0" sldId="293"/>
            <ac:spMk id="2" creationId="{6EA4BABD-7B7E-4032-4096-4160EFDAFB66}"/>
          </ac:spMkLst>
        </pc:spChg>
        <pc:spChg chg="mod">
          <ac:chgData name="Hazell, Danielle" userId="16322be0-50ef-46ff-b0c0-d304bc10d5d2" providerId="ADAL" clId="{E6D12E1F-DF63-450C-A9ED-E72C5F6C045B}" dt="2025-10-27T09:05:30.284" v="0" actId="1076"/>
          <ac:spMkLst>
            <pc:docMk/>
            <pc:sldMk cId="0" sldId="293"/>
            <ac:spMk id="312" creationId="{00000000-0000-0000-0000-000000000000}"/>
          </ac:spMkLst>
        </pc:spChg>
      </pc:sldChg>
      <pc:sldMasterChg chg="addSp delSp modSp mod">
        <pc:chgData name="Hazell, Danielle" userId="16322be0-50ef-46ff-b0c0-d304bc10d5d2" providerId="ADAL" clId="{E6D12E1F-DF63-450C-A9ED-E72C5F6C045B}" dt="2025-10-27T09:05:49.409" v="3"/>
        <pc:sldMasterMkLst>
          <pc:docMk/>
          <pc:sldMasterMk cId="0" sldId="2147483648"/>
        </pc:sldMasterMkLst>
        <pc:spChg chg="del">
          <ac:chgData name="Hazell, Danielle" userId="16322be0-50ef-46ff-b0c0-d304bc10d5d2" providerId="ADAL" clId="{E6D12E1F-DF63-450C-A9ED-E72C5F6C045B}" dt="2025-10-27T09:05:49.050" v="2" actId="478"/>
          <ac:spMkLst>
            <pc:docMk/>
            <pc:sldMasterMk cId="0" sldId="2147483648"/>
            <ac:spMk id="2" creationId="{A2E22616-3F92-8F6D-2FC4-47D253D1E2B3}"/>
          </ac:spMkLst>
        </pc:spChg>
        <pc:spChg chg="add mod">
          <ac:chgData name="Hazell, Danielle" userId="16322be0-50ef-46ff-b0c0-d304bc10d5d2" providerId="ADAL" clId="{E6D12E1F-DF63-450C-A9ED-E72C5F6C045B}" dt="2025-10-27T09:05:49.409" v="3"/>
          <ac:spMkLst>
            <pc:docMk/>
            <pc:sldMasterMk cId="0" sldId="2147483648"/>
            <ac:spMk id="3" creationId="{EF5773F4-EF1C-D3A6-C23F-40C77CCF2200}"/>
          </ac:spMkLst>
        </pc:spChg>
        <pc:spChg chg="add mod">
          <ac:chgData name="Hazell, Danielle" userId="16322be0-50ef-46ff-b0c0-d304bc10d5d2" providerId="ADAL" clId="{E6D12E1F-DF63-450C-A9ED-E72C5F6C045B}" dt="2025-10-27T09:05:49.409" v="3"/>
          <ac:spMkLst>
            <pc:docMk/>
            <pc:sldMasterMk cId="0" sldId="2147483648"/>
            <ac:spMk id="5" creationId="{612D1293-B759-F28E-700A-1B850D332B82}"/>
          </ac:spMkLst>
        </pc:spChg>
        <pc:spChg chg="del">
          <ac:chgData name="Hazell, Danielle" userId="16322be0-50ef-46ff-b0c0-d304bc10d5d2" providerId="ADAL" clId="{E6D12E1F-DF63-450C-A9ED-E72C5F6C045B}" dt="2025-10-27T09:05:49.050" v="2"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9:05:49.409" v="3"/>
          <ac:picMkLst>
            <pc:docMk/>
            <pc:sldMasterMk cId="0" sldId="2147483648"/>
            <ac:picMk id="4" creationId="{15C0E9D4-7E18-0BAA-428A-B2499EB9A477}"/>
          </ac:picMkLst>
        </pc:picChg>
        <pc:picChg chg="add mod">
          <ac:chgData name="Hazell, Danielle" userId="16322be0-50ef-46ff-b0c0-d304bc10d5d2" providerId="ADAL" clId="{E6D12E1F-DF63-450C-A9ED-E72C5F6C045B}" dt="2025-10-27T09:05:49.409" v="3"/>
          <ac:picMkLst>
            <pc:docMk/>
            <pc:sldMasterMk cId="0" sldId="2147483648"/>
            <ac:picMk id="6" creationId="{AEACBA63-E4C6-B5A7-354F-B8410C8C062D}"/>
          </ac:picMkLst>
        </pc:picChg>
        <pc:picChg chg="add mod">
          <ac:chgData name="Hazell, Danielle" userId="16322be0-50ef-46ff-b0c0-d304bc10d5d2" providerId="ADAL" clId="{E6D12E1F-DF63-450C-A9ED-E72C5F6C045B}" dt="2025-10-27T09:05:49.409" v="3"/>
          <ac:picMkLst>
            <pc:docMk/>
            <pc:sldMasterMk cId="0" sldId="2147483648"/>
            <ac:picMk id="7" creationId="{4098D545-D93B-521E-6FB3-7573F8FD42CD}"/>
          </ac:picMkLst>
        </pc:picChg>
        <pc:picChg chg="del">
          <ac:chgData name="Hazell, Danielle" userId="16322be0-50ef-46ff-b0c0-d304bc10d5d2" providerId="ADAL" clId="{E6D12E1F-DF63-450C-A9ED-E72C5F6C045B}" dt="2025-10-27T09:05:49.050" v="2"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9:05:49.050" v="2" actId="478"/>
          <ac:picMkLst>
            <pc:docMk/>
            <pc:sldMasterMk cId="0" sldId="2147483648"/>
            <ac:picMk id="17" creationId="{00000000-0000-0000-0000-000000000000}"/>
          </ac:picMkLst>
        </pc:picChg>
      </pc:sldMasterChg>
    </pc:docChg>
  </pc:docChgLst>
  <pc:docChgLst>
    <pc:chgData name="Mark Thirlwell" userId="0eea46bc-1a08-4dae-8290-d9217da89020" providerId="ADAL" clId="{A74DFD5C-A00E-4D75-B54F-AE1372332AAE}"/>
    <pc:docChg chg="undo custSel modSld">
      <pc:chgData name="Mark Thirlwell" userId="0eea46bc-1a08-4dae-8290-d9217da89020" providerId="ADAL" clId="{A74DFD5C-A00E-4D75-B54F-AE1372332AAE}" dt="2025-10-14T14:37:06.059" v="183" actId="1037"/>
      <pc:docMkLst>
        <pc:docMk/>
      </pc:docMkLst>
      <pc:sldChg chg="modSp mod">
        <pc:chgData name="Mark Thirlwell" userId="0eea46bc-1a08-4dae-8290-d9217da89020" providerId="ADAL" clId="{A74DFD5C-A00E-4D75-B54F-AE1372332AAE}" dt="2025-10-14T13:59:57.698" v="3" actId="948"/>
        <pc:sldMkLst>
          <pc:docMk/>
          <pc:sldMk cId="0" sldId="256"/>
        </pc:sldMkLst>
        <pc:spChg chg="mod">
          <ac:chgData name="Mark Thirlwell" userId="0eea46bc-1a08-4dae-8290-d9217da89020" providerId="ADAL" clId="{A74DFD5C-A00E-4D75-B54F-AE1372332AAE}" dt="2025-10-14T13:59:57.698" v="3" actId="948"/>
          <ac:spMkLst>
            <pc:docMk/>
            <pc:sldMk cId="0" sldId="256"/>
            <ac:spMk id="38" creationId="{00000000-0000-0000-0000-000000000000}"/>
          </ac:spMkLst>
        </pc:spChg>
      </pc:sldChg>
      <pc:sldChg chg="modSp mod modNotesTx">
        <pc:chgData name="Mark Thirlwell" userId="0eea46bc-1a08-4dae-8290-d9217da89020" providerId="ADAL" clId="{A74DFD5C-A00E-4D75-B54F-AE1372332AAE}" dt="2025-10-14T14:26:04.079" v="153" actId="20577"/>
        <pc:sldMkLst>
          <pc:docMk/>
          <pc:sldMk cId="0" sldId="259"/>
        </pc:sldMkLst>
        <pc:spChg chg="mod">
          <ac:chgData name="Mark Thirlwell" userId="0eea46bc-1a08-4dae-8290-d9217da89020" providerId="ADAL" clId="{A74DFD5C-A00E-4D75-B54F-AE1372332AAE}" dt="2025-10-14T14:25:57.320" v="152" actId="14100"/>
          <ac:spMkLst>
            <pc:docMk/>
            <pc:sldMk cId="0" sldId="259"/>
            <ac:spMk id="56" creationId="{00000000-0000-0000-0000-000000000000}"/>
          </ac:spMkLst>
        </pc:spChg>
        <pc:picChg chg="mod">
          <ac:chgData name="Mark Thirlwell" userId="0eea46bc-1a08-4dae-8290-d9217da89020" providerId="ADAL" clId="{A74DFD5C-A00E-4D75-B54F-AE1372332AAE}" dt="2025-10-14T14:25:45.010" v="150" actId="1076"/>
          <ac:picMkLst>
            <pc:docMk/>
            <pc:sldMk cId="0" sldId="259"/>
            <ac:picMk id="57" creationId="{00000000-0000-0000-0000-000000000000}"/>
          </ac:picMkLst>
        </pc:picChg>
      </pc:sldChg>
      <pc:sldChg chg="modNotesTx">
        <pc:chgData name="Mark Thirlwell" userId="0eea46bc-1a08-4dae-8290-d9217da89020" providerId="ADAL" clId="{A74DFD5C-A00E-4D75-B54F-AE1372332AAE}" dt="2025-10-14T14:02:51.131" v="4" actId="20577"/>
        <pc:sldMkLst>
          <pc:docMk/>
          <pc:sldMk cId="0" sldId="260"/>
        </pc:sldMkLst>
      </pc:sldChg>
      <pc:sldChg chg="modSp mod modNotesTx">
        <pc:chgData name="Mark Thirlwell" userId="0eea46bc-1a08-4dae-8290-d9217da89020" providerId="ADAL" clId="{A74DFD5C-A00E-4D75-B54F-AE1372332AAE}" dt="2025-10-14T14:37:06.059" v="183" actId="1037"/>
        <pc:sldMkLst>
          <pc:docMk/>
          <pc:sldMk cId="0" sldId="262"/>
        </pc:sldMkLst>
        <pc:spChg chg="mod">
          <ac:chgData name="Mark Thirlwell" userId="0eea46bc-1a08-4dae-8290-d9217da89020" providerId="ADAL" clId="{A74DFD5C-A00E-4D75-B54F-AE1372332AAE}" dt="2025-10-14T14:37:06.059" v="183" actId="1037"/>
          <ac:spMkLst>
            <pc:docMk/>
            <pc:sldMk cId="0" sldId="262"/>
            <ac:spMk id="78" creationId="{00000000-0000-0000-0000-000000000000}"/>
          </ac:spMkLst>
        </pc:spChg>
        <pc:spChg chg="mod">
          <ac:chgData name="Mark Thirlwell" userId="0eea46bc-1a08-4dae-8290-d9217da89020" providerId="ADAL" clId="{A74DFD5C-A00E-4D75-B54F-AE1372332AAE}" dt="2025-10-14T14:37:06.059" v="183" actId="1037"/>
          <ac:spMkLst>
            <pc:docMk/>
            <pc:sldMk cId="0" sldId="262"/>
            <ac:spMk id="82" creationId="{00000000-0000-0000-0000-000000000000}"/>
          </ac:spMkLst>
        </pc:spChg>
        <pc:spChg chg="mod">
          <ac:chgData name="Mark Thirlwell" userId="0eea46bc-1a08-4dae-8290-d9217da89020" providerId="ADAL" clId="{A74DFD5C-A00E-4D75-B54F-AE1372332AAE}" dt="2025-10-14T14:37:06.059" v="183" actId="1037"/>
          <ac:spMkLst>
            <pc:docMk/>
            <pc:sldMk cId="0" sldId="262"/>
            <ac:spMk id="83" creationId="{00000000-0000-0000-0000-000000000000}"/>
          </ac:spMkLst>
        </pc:spChg>
        <pc:spChg chg="mod">
          <ac:chgData name="Mark Thirlwell" userId="0eea46bc-1a08-4dae-8290-d9217da89020" providerId="ADAL" clId="{A74DFD5C-A00E-4D75-B54F-AE1372332AAE}" dt="2025-10-14T14:37:06.059" v="183" actId="1037"/>
          <ac:spMkLst>
            <pc:docMk/>
            <pc:sldMk cId="0" sldId="262"/>
            <ac:spMk id="84" creationId="{00000000-0000-0000-0000-000000000000}"/>
          </ac:spMkLst>
        </pc:spChg>
        <pc:spChg chg="mod">
          <ac:chgData name="Mark Thirlwell" userId="0eea46bc-1a08-4dae-8290-d9217da89020" providerId="ADAL" clId="{A74DFD5C-A00E-4D75-B54F-AE1372332AAE}" dt="2025-10-14T14:37:06.059" v="183" actId="1037"/>
          <ac:spMkLst>
            <pc:docMk/>
            <pc:sldMk cId="0" sldId="262"/>
            <ac:spMk id="86" creationId="{00000000-0000-0000-0000-000000000000}"/>
          </ac:spMkLst>
        </pc:spChg>
        <pc:cxnChg chg="mod">
          <ac:chgData name="Mark Thirlwell" userId="0eea46bc-1a08-4dae-8290-d9217da89020" providerId="ADAL" clId="{A74DFD5C-A00E-4D75-B54F-AE1372332AAE}" dt="2025-10-14T14:37:06.059" v="183" actId="1037"/>
          <ac:cxnSpMkLst>
            <pc:docMk/>
            <pc:sldMk cId="0" sldId="262"/>
            <ac:cxnSpMk id="79" creationId="{00000000-0000-0000-0000-000000000000}"/>
          </ac:cxnSpMkLst>
        </pc:cxnChg>
        <pc:cxnChg chg="mod">
          <ac:chgData name="Mark Thirlwell" userId="0eea46bc-1a08-4dae-8290-d9217da89020" providerId="ADAL" clId="{A74DFD5C-A00E-4D75-B54F-AE1372332AAE}" dt="2025-10-14T14:37:06.059" v="183" actId="1037"/>
          <ac:cxnSpMkLst>
            <pc:docMk/>
            <pc:sldMk cId="0" sldId="262"/>
            <ac:cxnSpMk id="80" creationId="{00000000-0000-0000-0000-000000000000}"/>
          </ac:cxnSpMkLst>
        </pc:cxnChg>
        <pc:cxnChg chg="mod">
          <ac:chgData name="Mark Thirlwell" userId="0eea46bc-1a08-4dae-8290-d9217da89020" providerId="ADAL" clId="{A74DFD5C-A00E-4D75-B54F-AE1372332AAE}" dt="2025-10-14T14:37:06.059" v="183" actId="1037"/>
          <ac:cxnSpMkLst>
            <pc:docMk/>
            <pc:sldMk cId="0" sldId="262"/>
            <ac:cxnSpMk id="81" creationId="{00000000-0000-0000-0000-000000000000}"/>
          </ac:cxnSpMkLst>
        </pc:cxnChg>
        <pc:cxnChg chg="mod">
          <ac:chgData name="Mark Thirlwell" userId="0eea46bc-1a08-4dae-8290-d9217da89020" providerId="ADAL" clId="{A74DFD5C-A00E-4D75-B54F-AE1372332AAE}" dt="2025-10-14T14:37:06.059" v="183" actId="1037"/>
          <ac:cxnSpMkLst>
            <pc:docMk/>
            <pc:sldMk cId="0" sldId="262"/>
            <ac:cxnSpMk id="85" creationId="{00000000-0000-0000-0000-000000000000}"/>
          </ac:cxnSpMkLst>
        </pc:cxnChg>
      </pc:sldChg>
      <pc:sldChg chg="modNotesTx">
        <pc:chgData name="Mark Thirlwell" userId="0eea46bc-1a08-4dae-8290-d9217da89020" providerId="ADAL" clId="{A74DFD5C-A00E-4D75-B54F-AE1372332AAE}" dt="2025-10-14T14:03:13.637" v="6" actId="20577"/>
        <pc:sldMkLst>
          <pc:docMk/>
          <pc:sldMk cId="0" sldId="264"/>
        </pc:sldMkLst>
      </pc:sldChg>
      <pc:sldChg chg="modSp mod modNotesTx">
        <pc:chgData name="Mark Thirlwell" userId="0eea46bc-1a08-4dae-8290-d9217da89020" providerId="ADAL" clId="{A74DFD5C-A00E-4D75-B54F-AE1372332AAE}" dt="2025-10-14T14:31:37.560" v="154" actId="14100"/>
        <pc:sldMkLst>
          <pc:docMk/>
          <pc:sldMk cId="0" sldId="265"/>
        </pc:sldMkLst>
        <pc:spChg chg="mod">
          <ac:chgData name="Mark Thirlwell" userId="0eea46bc-1a08-4dae-8290-d9217da89020" providerId="ADAL" clId="{A74DFD5C-A00E-4D75-B54F-AE1372332AAE}" dt="2025-10-14T14:31:37.560" v="154" actId="14100"/>
          <ac:spMkLst>
            <pc:docMk/>
            <pc:sldMk cId="0" sldId="265"/>
            <ac:spMk id="117" creationId="{00000000-0000-0000-0000-000000000000}"/>
          </ac:spMkLst>
        </pc:spChg>
        <pc:picChg chg="mod modCrop">
          <ac:chgData name="Mark Thirlwell" userId="0eea46bc-1a08-4dae-8290-d9217da89020" providerId="ADAL" clId="{A74DFD5C-A00E-4D75-B54F-AE1372332AAE}" dt="2025-10-14T14:05:00.331" v="17" actId="1076"/>
          <ac:picMkLst>
            <pc:docMk/>
            <pc:sldMk cId="0" sldId="265"/>
            <ac:picMk id="118" creationId="{00000000-0000-0000-0000-000000000000}"/>
          </ac:picMkLst>
        </pc:picChg>
      </pc:sldChg>
      <pc:sldChg chg="modSp mod modNotesTx">
        <pc:chgData name="Mark Thirlwell" userId="0eea46bc-1a08-4dae-8290-d9217da89020" providerId="ADAL" clId="{A74DFD5C-A00E-4D75-B54F-AE1372332AAE}" dt="2025-10-14T14:36:50.953" v="161" actId="20577"/>
        <pc:sldMkLst>
          <pc:docMk/>
          <pc:sldMk cId="0" sldId="266"/>
        </pc:sldMkLst>
        <pc:picChg chg="mod">
          <ac:chgData name="Mark Thirlwell" userId="0eea46bc-1a08-4dae-8290-d9217da89020" providerId="ADAL" clId="{A74DFD5C-A00E-4D75-B54F-AE1372332AAE}" dt="2025-10-14T14:36:42.298" v="159" actId="1076"/>
          <ac:picMkLst>
            <pc:docMk/>
            <pc:sldMk cId="0" sldId="266"/>
            <ac:picMk id="125" creationId="{00000000-0000-0000-0000-000000000000}"/>
          </ac:picMkLst>
        </pc:picChg>
      </pc:sldChg>
      <pc:sldChg chg="modSp mod">
        <pc:chgData name="Mark Thirlwell" userId="0eea46bc-1a08-4dae-8290-d9217da89020" providerId="ADAL" clId="{A74DFD5C-A00E-4D75-B54F-AE1372332AAE}" dt="2025-10-14T14:08:41.449" v="24" actId="14100"/>
        <pc:sldMkLst>
          <pc:docMk/>
          <pc:sldMk cId="0" sldId="267"/>
        </pc:sldMkLst>
        <pc:picChg chg="mod">
          <ac:chgData name="Mark Thirlwell" userId="0eea46bc-1a08-4dae-8290-d9217da89020" providerId="ADAL" clId="{A74DFD5C-A00E-4D75-B54F-AE1372332AAE}" dt="2025-10-14T14:08:41.449" v="24" actId="14100"/>
          <ac:picMkLst>
            <pc:docMk/>
            <pc:sldMk cId="0" sldId="267"/>
            <ac:picMk id="132" creationId="{00000000-0000-0000-0000-000000000000}"/>
          </ac:picMkLst>
        </pc:picChg>
      </pc:sldChg>
      <pc:sldChg chg="modSp mod modNotesTx">
        <pc:chgData name="Mark Thirlwell" userId="0eea46bc-1a08-4dae-8290-d9217da89020" providerId="ADAL" clId="{A74DFD5C-A00E-4D75-B54F-AE1372332AAE}" dt="2025-10-14T14:10:15.969" v="36" actId="20577"/>
        <pc:sldMkLst>
          <pc:docMk/>
          <pc:sldMk cId="0" sldId="268"/>
        </pc:sldMkLst>
        <pc:picChg chg="mod modCrop">
          <ac:chgData name="Mark Thirlwell" userId="0eea46bc-1a08-4dae-8290-d9217da89020" providerId="ADAL" clId="{A74DFD5C-A00E-4D75-B54F-AE1372332AAE}" dt="2025-10-14T14:10:05.917" v="35" actId="1076"/>
          <ac:picMkLst>
            <pc:docMk/>
            <pc:sldMk cId="0" sldId="268"/>
            <ac:picMk id="139" creationId="{00000000-0000-0000-0000-000000000000}"/>
          </ac:picMkLst>
        </pc:picChg>
      </pc:sldChg>
      <pc:sldChg chg="modSp mod modNotesTx">
        <pc:chgData name="Mark Thirlwell" userId="0eea46bc-1a08-4dae-8290-d9217da89020" providerId="ADAL" clId="{A74DFD5C-A00E-4D75-B54F-AE1372332AAE}" dt="2025-10-14T14:12:10.435" v="51" actId="20577"/>
        <pc:sldMkLst>
          <pc:docMk/>
          <pc:sldMk cId="0" sldId="269"/>
        </pc:sldMkLst>
        <pc:picChg chg="mod">
          <ac:chgData name="Mark Thirlwell" userId="0eea46bc-1a08-4dae-8290-d9217da89020" providerId="ADAL" clId="{A74DFD5C-A00E-4D75-B54F-AE1372332AAE}" dt="2025-10-14T14:11:59.547" v="49" actId="1076"/>
          <ac:picMkLst>
            <pc:docMk/>
            <pc:sldMk cId="0" sldId="269"/>
            <ac:picMk id="146" creationId="{00000000-0000-0000-0000-000000000000}"/>
          </ac:picMkLst>
        </pc:picChg>
        <pc:cxnChg chg="mod">
          <ac:chgData name="Mark Thirlwell" userId="0eea46bc-1a08-4dae-8290-d9217da89020" providerId="ADAL" clId="{A74DFD5C-A00E-4D75-B54F-AE1372332AAE}" dt="2025-10-14T14:12:04.776" v="50" actId="14100"/>
          <ac:cxnSpMkLst>
            <pc:docMk/>
            <pc:sldMk cId="0" sldId="269"/>
            <ac:cxnSpMk id="147" creationId="{00000000-0000-0000-0000-000000000000}"/>
          </ac:cxnSpMkLst>
        </pc:cxnChg>
      </pc:sldChg>
      <pc:sldChg chg="modSp mod modNotesTx">
        <pc:chgData name="Mark Thirlwell" userId="0eea46bc-1a08-4dae-8290-d9217da89020" providerId="ADAL" clId="{A74DFD5C-A00E-4D75-B54F-AE1372332AAE}" dt="2025-10-14T14:13:24.353" v="59" actId="20577"/>
        <pc:sldMkLst>
          <pc:docMk/>
          <pc:sldMk cId="0" sldId="272"/>
        </pc:sldMkLst>
        <pc:spChg chg="mod">
          <ac:chgData name="Mark Thirlwell" userId="0eea46bc-1a08-4dae-8290-d9217da89020" providerId="ADAL" clId="{A74DFD5C-A00E-4D75-B54F-AE1372332AAE}" dt="2025-10-14T14:13:20.760" v="58" actId="14100"/>
          <ac:spMkLst>
            <pc:docMk/>
            <pc:sldMk cId="0" sldId="272"/>
            <ac:spMk id="166" creationId="{00000000-0000-0000-0000-000000000000}"/>
          </ac:spMkLst>
        </pc:spChg>
        <pc:picChg chg="mod">
          <ac:chgData name="Mark Thirlwell" userId="0eea46bc-1a08-4dae-8290-d9217da89020" providerId="ADAL" clId="{A74DFD5C-A00E-4D75-B54F-AE1372332AAE}" dt="2025-10-14T14:13:16.641" v="57" actId="1076"/>
          <ac:picMkLst>
            <pc:docMk/>
            <pc:sldMk cId="0" sldId="272"/>
            <ac:picMk id="167" creationId="{00000000-0000-0000-0000-000000000000}"/>
          </ac:picMkLst>
        </pc:picChg>
      </pc:sldChg>
      <pc:sldChg chg="addSp delSp modSp mod">
        <pc:chgData name="Mark Thirlwell" userId="0eea46bc-1a08-4dae-8290-d9217da89020" providerId="ADAL" clId="{A74DFD5C-A00E-4D75-B54F-AE1372332AAE}" dt="2025-10-14T14:13:45.562" v="62" actId="14100"/>
        <pc:sldMkLst>
          <pc:docMk/>
          <pc:sldMk cId="0" sldId="273"/>
        </pc:sldMkLst>
        <pc:spChg chg="mod">
          <ac:chgData name="Mark Thirlwell" userId="0eea46bc-1a08-4dae-8290-d9217da89020" providerId="ADAL" clId="{A74DFD5C-A00E-4D75-B54F-AE1372332AAE}" dt="2025-10-14T14:13:45.562" v="62" actId="14100"/>
          <ac:spMkLst>
            <pc:docMk/>
            <pc:sldMk cId="0" sldId="273"/>
            <ac:spMk id="173" creationId="{00000000-0000-0000-0000-000000000000}"/>
          </ac:spMkLst>
        </pc:spChg>
        <pc:picChg chg="add mod">
          <ac:chgData name="Mark Thirlwell" userId="0eea46bc-1a08-4dae-8290-d9217da89020" providerId="ADAL" clId="{A74DFD5C-A00E-4D75-B54F-AE1372332AAE}" dt="2025-10-14T14:13:42.315" v="61"/>
          <ac:picMkLst>
            <pc:docMk/>
            <pc:sldMk cId="0" sldId="273"/>
            <ac:picMk id="2" creationId="{5A21D4FB-A8A9-77A1-3985-3E769A398E60}"/>
          </ac:picMkLst>
        </pc:picChg>
      </pc:sldChg>
      <pc:sldChg chg="addSp delSp modSp mod">
        <pc:chgData name="Mark Thirlwell" userId="0eea46bc-1a08-4dae-8290-d9217da89020" providerId="ADAL" clId="{A74DFD5C-A00E-4D75-B54F-AE1372332AAE}" dt="2025-10-14T14:13:58.743" v="65" actId="14100"/>
        <pc:sldMkLst>
          <pc:docMk/>
          <pc:sldMk cId="0" sldId="274"/>
        </pc:sldMkLst>
        <pc:spChg chg="mod">
          <ac:chgData name="Mark Thirlwell" userId="0eea46bc-1a08-4dae-8290-d9217da89020" providerId="ADAL" clId="{A74DFD5C-A00E-4D75-B54F-AE1372332AAE}" dt="2025-10-14T14:13:58.743" v="65" actId="14100"/>
          <ac:spMkLst>
            <pc:docMk/>
            <pc:sldMk cId="0" sldId="274"/>
            <ac:spMk id="180" creationId="{00000000-0000-0000-0000-000000000000}"/>
          </ac:spMkLst>
        </pc:spChg>
        <pc:picChg chg="add mod">
          <ac:chgData name="Mark Thirlwell" userId="0eea46bc-1a08-4dae-8290-d9217da89020" providerId="ADAL" clId="{A74DFD5C-A00E-4D75-B54F-AE1372332AAE}" dt="2025-10-14T14:13:52.479" v="64"/>
          <ac:picMkLst>
            <pc:docMk/>
            <pc:sldMk cId="0" sldId="274"/>
            <ac:picMk id="2" creationId="{A1D0DEAA-AAA3-7457-4411-17F00B2D76C6}"/>
          </ac:picMkLst>
        </pc:picChg>
      </pc:sldChg>
      <pc:sldChg chg="modSp mod modNotesTx">
        <pc:chgData name="Mark Thirlwell" userId="0eea46bc-1a08-4dae-8290-d9217da89020" providerId="ADAL" clId="{A74DFD5C-A00E-4D75-B54F-AE1372332AAE}" dt="2025-10-14T14:24:07.220" v="143" actId="20577"/>
        <pc:sldMkLst>
          <pc:docMk/>
          <pc:sldMk cId="0" sldId="275"/>
        </pc:sldMkLst>
        <pc:picChg chg="mod">
          <ac:chgData name="Mark Thirlwell" userId="0eea46bc-1a08-4dae-8290-d9217da89020" providerId="ADAL" clId="{A74DFD5C-A00E-4D75-B54F-AE1372332AAE}" dt="2025-10-14T14:24:01.152" v="142" actId="1076"/>
          <ac:picMkLst>
            <pc:docMk/>
            <pc:sldMk cId="0" sldId="275"/>
            <ac:picMk id="188" creationId="{00000000-0000-0000-0000-000000000000}"/>
          </ac:picMkLst>
        </pc:picChg>
      </pc:sldChg>
      <pc:sldChg chg="delSp modSp mod modNotesTx">
        <pc:chgData name="Mark Thirlwell" userId="0eea46bc-1a08-4dae-8290-d9217da89020" providerId="ADAL" clId="{A74DFD5C-A00E-4D75-B54F-AE1372332AAE}" dt="2025-10-14T14:16:54.219" v="100" actId="14100"/>
        <pc:sldMkLst>
          <pc:docMk/>
          <pc:sldMk cId="0" sldId="276"/>
        </pc:sldMkLst>
        <pc:spChg chg="mod">
          <ac:chgData name="Mark Thirlwell" userId="0eea46bc-1a08-4dae-8290-d9217da89020" providerId="ADAL" clId="{A74DFD5C-A00E-4D75-B54F-AE1372332AAE}" dt="2025-10-14T14:16:54.219" v="100" actId="14100"/>
          <ac:spMkLst>
            <pc:docMk/>
            <pc:sldMk cId="0" sldId="276"/>
            <ac:spMk id="195" creationId="{00000000-0000-0000-0000-000000000000}"/>
          </ac:spMkLst>
        </pc:spChg>
      </pc:sldChg>
      <pc:sldChg chg="modNotesTx">
        <pc:chgData name="Mark Thirlwell" userId="0eea46bc-1a08-4dae-8290-d9217da89020" providerId="ADAL" clId="{A74DFD5C-A00E-4D75-B54F-AE1372332AAE}" dt="2025-10-14T14:16:40.476" v="97" actId="20577"/>
        <pc:sldMkLst>
          <pc:docMk/>
          <pc:sldMk cId="0" sldId="277"/>
        </pc:sldMkLst>
      </pc:sldChg>
      <pc:sldChg chg="modSp mod modNotesTx">
        <pc:chgData name="Mark Thirlwell" userId="0eea46bc-1a08-4dae-8290-d9217da89020" providerId="ADAL" clId="{A74DFD5C-A00E-4D75-B54F-AE1372332AAE}" dt="2025-10-14T14:16:07.364" v="84" actId="20577"/>
        <pc:sldMkLst>
          <pc:docMk/>
          <pc:sldMk cId="0" sldId="278"/>
        </pc:sldMkLst>
        <pc:picChg chg="mod">
          <ac:chgData name="Mark Thirlwell" userId="0eea46bc-1a08-4dae-8290-d9217da89020" providerId="ADAL" clId="{A74DFD5C-A00E-4D75-B54F-AE1372332AAE}" dt="2025-10-14T14:15:57.541" v="82" actId="1076"/>
          <ac:picMkLst>
            <pc:docMk/>
            <pc:sldMk cId="0" sldId="278"/>
            <ac:picMk id="211" creationId="{00000000-0000-0000-0000-000000000000}"/>
          </ac:picMkLst>
        </pc:picChg>
      </pc:sldChg>
      <pc:sldChg chg="modSp mod">
        <pc:chgData name="Mark Thirlwell" userId="0eea46bc-1a08-4dae-8290-d9217da89020" providerId="ADAL" clId="{A74DFD5C-A00E-4D75-B54F-AE1372332AAE}" dt="2025-10-14T14:16:25.438" v="94" actId="20577"/>
        <pc:sldMkLst>
          <pc:docMk/>
          <pc:sldMk cId="0" sldId="279"/>
        </pc:sldMkLst>
        <pc:spChg chg="mod">
          <ac:chgData name="Mark Thirlwell" userId="0eea46bc-1a08-4dae-8290-d9217da89020" providerId="ADAL" clId="{A74DFD5C-A00E-4D75-B54F-AE1372332AAE}" dt="2025-10-14T14:16:25.438" v="94" actId="20577"/>
          <ac:spMkLst>
            <pc:docMk/>
            <pc:sldMk cId="0" sldId="279"/>
            <ac:spMk id="218" creationId="{00000000-0000-0000-0000-000000000000}"/>
          </ac:spMkLst>
        </pc:spChg>
      </pc:sldChg>
      <pc:sldChg chg="modSp mod">
        <pc:chgData name="Mark Thirlwell" userId="0eea46bc-1a08-4dae-8290-d9217da89020" providerId="ADAL" clId="{A74DFD5C-A00E-4D75-B54F-AE1372332AAE}" dt="2025-10-14T14:16:31.110" v="96" actId="20577"/>
        <pc:sldMkLst>
          <pc:docMk/>
          <pc:sldMk cId="0" sldId="280"/>
        </pc:sldMkLst>
        <pc:spChg chg="mod">
          <ac:chgData name="Mark Thirlwell" userId="0eea46bc-1a08-4dae-8290-d9217da89020" providerId="ADAL" clId="{A74DFD5C-A00E-4D75-B54F-AE1372332AAE}" dt="2025-10-14T14:16:31.110" v="96" actId="20577"/>
          <ac:spMkLst>
            <pc:docMk/>
            <pc:sldMk cId="0" sldId="280"/>
            <ac:spMk id="225" creationId="{00000000-0000-0000-0000-000000000000}"/>
          </ac:spMkLst>
        </pc:spChg>
      </pc:sldChg>
      <pc:sldChg chg="modSp mod">
        <pc:chgData name="Mark Thirlwell" userId="0eea46bc-1a08-4dae-8290-d9217da89020" providerId="ADAL" clId="{A74DFD5C-A00E-4D75-B54F-AE1372332AAE}" dt="2025-10-14T14:17:34.256" v="103" actId="14100"/>
        <pc:sldMkLst>
          <pc:docMk/>
          <pc:sldMk cId="0" sldId="281"/>
        </pc:sldMkLst>
        <pc:spChg chg="mod">
          <ac:chgData name="Mark Thirlwell" userId="0eea46bc-1a08-4dae-8290-d9217da89020" providerId="ADAL" clId="{A74DFD5C-A00E-4D75-B54F-AE1372332AAE}" dt="2025-10-14T14:17:34.256" v="103" actId="14100"/>
          <ac:spMkLst>
            <pc:docMk/>
            <pc:sldMk cId="0" sldId="281"/>
            <ac:spMk id="232" creationId="{00000000-0000-0000-0000-000000000000}"/>
          </ac:spMkLst>
        </pc:spChg>
      </pc:sldChg>
      <pc:sldChg chg="delSp modSp mod modNotesTx">
        <pc:chgData name="Mark Thirlwell" userId="0eea46bc-1a08-4dae-8290-d9217da89020" providerId="ADAL" clId="{A74DFD5C-A00E-4D75-B54F-AE1372332AAE}" dt="2025-10-14T14:18:55.539" v="116" actId="20577"/>
        <pc:sldMkLst>
          <pc:docMk/>
          <pc:sldMk cId="0" sldId="284"/>
        </pc:sldMkLst>
        <pc:spChg chg="mod">
          <ac:chgData name="Mark Thirlwell" userId="0eea46bc-1a08-4dae-8290-d9217da89020" providerId="ADAL" clId="{A74DFD5C-A00E-4D75-B54F-AE1372332AAE}" dt="2025-10-14T14:18:55.539" v="116" actId="20577"/>
          <ac:spMkLst>
            <pc:docMk/>
            <pc:sldMk cId="0" sldId="284"/>
            <ac:spMk id="253" creationId="{00000000-0000-0000-0000-000000000000}"/>
          </ac:spMkLst>
        </pc:spChg>
      </pc:sldChg>
      <pc:sldChg chg="modSp mod modNotesTx">
        <pc:chgData name="Mark Thirlwell" userId="0eea46bc-1a08-4dae-8290-d9217da89020" providerId="ADAL" clId="{A74DFD5C-A00E-4D75-B54F-AE1372332AAE}" dt="2025-10-14T14:20:35.521" v="137" actId="20577"/>
        <pc:sldMkLst>
          <pc:docMk/>
          <pc:sldMk cId="0" sldId="290"/>
        </pc:sldMkLst>
        <pc:picChg chg="mod">
          <ac:chgData name="Mark Thirlwell" userId="0eea46bc-1a08-4dae-8290-d9217da89020" providerId="ADAL" clId="{A74DFD5C-A00E-4D75-B54F-AE1372332AAE}" dt="2025-10-14T14:20:30.289" v="136" actId="1076"/>
          <ac:picMkLst>
            <pc:docMk/>
            <pc:sldMk cId="0" sldId="290"/>
            <ac:picMk id="294" creationId="{00000000-0000-0000-0000-000000000000}"/>
          </ac:picMkLst>
        </pc:picChg>
      </pc:sldChg>
    </pc:docChg>
  </pc:docChgLst>
  <pc:docChgLst>
    <pc:chgData name="Andrasko, Rhiannon" userId="S::rhiannon.andrasko@wjec.co.uk::15be4c62-2de6-4343-a7f4-3c209826edd1" providerId="AD" clId="Web-{BFE39234-51CD-483F-4072-123799229958}"/>
    <pc:docChg chg="modSld">
      <pc:chgData name="Andrasko, Rhiannon" userId="S::rhiannon.andrasko@wjec.co.uk::15be4c62-2de6-4343-a7f4-3c209826edd1" providerId="AD" clId="Web-{BFE39234-51CD-483F-4072-123799229958}" dt="2025-10-28T16:26:28.310" v="122"/>
      <pc:docMkLst>
        <pc:docMk/>
      </pc:docMkLst>
      <pc:sldChg chg="modSp">
        <pc:chgData name="Andrasko, Rhiannon" userId="S::rhiannon.andrasko@wjec.co.uk::15be4c62-2de6-4343-a7f4-3c209826edd1" providerId="AD" clId="Web-{BFE39234-51CD-483F-4072-123799229958}" dt="2025-10-28T14:55:44.328" v="1" actId="20577"/>
        <pc:sldMkLst>
          <pc:docMk/>
          <pc:sldMk cId="0" sldId="261"/>
        </pc:sldMkLst>
        <pc:spChg chg="mod">
          <ac:chgData name="Andrasko, Rhiannon" userId="S::rhiannon.andrasko@wjec.co.uk::15be4c62-2de6-4343-a7f4-3c209826edd1" providerId="AD" clId="Web-{BFE39234-51CD-483F-4072-123799229958}" dt="2025-10-28T14:55:44.328" v="1" actId="20577"/>
          <ac:spMkLst>
            <pc:docMk/>
            <pc:sldMk cId="0" sldId="261"/>
            <ac:spMk id="70" creationId="{00000000-0000-0000-0000-000000000000}"/>
          </ac:spMkLst>
        </pc:spChg>
      </pc:sldChg>
      <pc:sldChg chg="modNotes">
        <pc:chgData name="Andrasko, Rhiannon" userId="S::rhiannon.andrasko@wjec.co.uk::15be4c62-2de6-4343-a7f4-3c209826edd1" providerId="AD" clId="Web-{BFE39234-51CD-483F-4072-123799229958}" dt="2025-10-28T16:26:18.435" v="121"/>
        <pc:sldMkLst>
          <pc:docMk/>
          <pc:sldMk cId="0" sldId="267"/>
        </pc:sldMkLst>
      </pc:sldChg>
      <pc:sldChg chg="modNotes">
        <pc:chgData name="Andrasko, Rhiannon" userId="S::rhiannon.andrasko@wjec.co.uk::15be4c62-2de6-4343-a7f4-3c209826edd1" providerId="AD" clId="Web-{BFE39234-51CD-483F-4072-123799229958}" dt="2025-10-28T16:26:28.310" v="122"/>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727a3b8ec9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4" name="Google Shape;114;g3727a3b8ec9_0_6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27a3b8ec9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1" name="Google Shape;121;g3727a3b8ec9_0_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27a3b8ec9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en-US" dirty="0">
              <a:solidFill>
                <a:srgbClr val="000000"/>
              </a:solidFill>
            </a:endParaRPr>
          </a:p>
        </p:txBody>
      </p:sp>
      <p:sp>
        <p:nvSpPr>
          <p:cNvPr id="128" name="Google Shape;128;g3727a3b8ec9_0_8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27a3b8ec9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5" name="Google Shape;135;g3727a3b8ec9_0_9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27a3b8ec9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2" name="Google Shape;142;g3727a3b8ec9_0_1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27a3b8ec9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3727a3b8ec9_0_1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27a3b8ec9_0_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3727a3b8ec9_0_1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27a3b8ec9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3" name="Google Shape;163;g3727a3b8ec9_0_14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27a3b8ec9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3727a3b8ec9_0_15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27a3b8ec9_0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g3727a3b8ec9_0_16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27a3b8ec9_0_1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4" name="Google Shape;184;g3727a3b8ec9_0_17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27a3b8ec9_0_187: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g3727a3b8ec9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3727a3b8ec9_0_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27a3b8ec9_0_19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g3727a3b8ec9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g3727a3b8ec9_0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27a3b8ec9_0_210: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g3727a3b8ec9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727a3b8ec9_0_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27a3b8ec9_0_218: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g3727a3b8ec9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3727a3b8ec9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727a3b8ec9_0_225: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g3727a3b8ec9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3727a3b8ec9_0_2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27a3b8ec9_0_233: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g3727a3b8ec9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3727a3b8ec9_0_2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727a3b8ec9_0_250: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g3727a3b8ec9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3727a3b8ec9_0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27a3b8ec9_0_241: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g3727a3b8ec9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g3727a3b8ec9_0_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27a3b8ec9_0_259: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g3727a3b8ec9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3727a3b8ec9_0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727a3b8ec9_0_268: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3727a3b8ec9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3727a3b8ec9_0_2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727a3b8ec9_0_2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3727a3b8ec9_0_2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27a3b8ec9_0_2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g3727a3b8ec9_0_2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727a3b8ec9_0_2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 name="Google Shape;283;g3727a3b8ec9_0_29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27a3b8ec9_0_30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3727a3b8ec9_0_3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g3727a3b8ec9_0_3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7" name="Google Shape;297;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727a3b8ec9_0_3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g3727a3b8ec9_0_31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0" name="Google Shape;60;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p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3" name="Google Shape;73;p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27a3b8ec9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g3727a3b8ec9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27a3b8ec9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g3727a3b8ec9_0_3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EF5773F4-EF1C-D3A6-C23F-40C77CCF2200}"/>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15C0E9D4-7E18-0BAA-428A-B2499EB9A477}"/>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52000" y="170588"/>
            <a:ext cx="591666" cy="437463"/>
          </a:xfrm>
          <a:prstGeom prst="rect">
            <a:avLst/>
          </a:prstGeom>
          <a:noFill/>
          <a:ln>
            <a:noFill/>
          </a:ln>
        </p:spPr>
      </p:pic>
      <p:sp>
        <p:nvSpPr>
          <p:cNvPr id="5" name="Text Box 2">
            <a:extLst>
              <a:ext uri="{FF2B5EF4-FFF2-40B4-BE49-F238E27FC236}">
                <a16:creationId xmlns:a16="http://schemas.microsoft.com/office/drawing/2014/main" id="{612D1293-B759-F28E-700A-1B850D332B82}"/>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AEACBA63-E4C6-B5A7-354F-B8410C8C062D}"/>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4098D545-D93B-521E-6FB3-7573F8FD42CD}"/>
              </a:ext>
            </a:extLst>
          </p:cNvPr>
          <p:cNvPicPr>
            <a:picLocks noChangeAspect="1"/>
          </p:cNvPicPr>
          <p:nvPr userDrawn="1"/>
        </p:nvPicPr>
        <p:blipFill>
          <a:blip r:embed="rId9"/>
          <a:stretch>
            <a:fillRect/>
          </a:stretch>
        </p:blipFill>
        <p:spPr>
          <a:xfrm>
            <a:off x="968494"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media/66f6c6ce3b919067bb4828cc/ADG_with_2024_amendments.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standardsdevelopment.bsigroup.com/projects/2024-01458#:~:text=This%20document%20specifies%20requirements%20for,within%20buildings%20and%2C%20for%20certain" TargetMode="External"/><Relationship Id="rId7"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wrasapprovals.co.uk/approvals/testing-requirements/installation_requirements/" TargetMode="External"/><Relationship Id="rId5" Type="http://schemas.openxmlformats.org/officeDocument/2006/relationships/hyperlink" Target="https://assets.publishing.service.gov.uk/media/66f6c6ce3b919067bb4828cc/ADG_with_2024_amendments.pdf" TargetMode="External"/><Relationship Id="rId4" Type="http://schemas.openxmlformats.org/officeDocument/2006/relationships/hyperlink" Target="https://www.cibse.org/knowledge-research/knowledge-portal/guide-g-public-health-and-plumbing-engineering-201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lvl="0">
              <a:lnSpc>
                <a:spcPct val="110000"/>
              </a:lnSpc>
              <a:spcBef>
                <a:spcPts val="750"/>
              </a:spcBef>
              <a:spcAft>
                <a:spcPts val="1200"/>
              </a:spcAft>
              <a:buClr>
                <a:schemeClr val="dk1"/>
              </a:buClr>
              <a:buSzPts val="2800"/>
            </a:pPr>
            <a:r>
              <a:rPr lang="en-GB" sz="2800" dirty="0">
                <a:solidFill>
                  <a:schemeClr val="dk1"/>
                </a:solidFill>
              </a:rPr>
              <a:t>K1.21 Scientific principles and concepts of heating engineering</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Force, pressure, and flow characteristics</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727a3b8ec9_0_6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Static pressure</a:t>
            </a:r>
          </a:p>
        </p:txBody>
      </p:sp>
      <p:sp>
        <p:nvSpPr>
          <p:cNvPr id="117" name="Google Shape;117;g3727a3b8ec9_0_61"/>
          <p:cNvSpPr txBox="1">
            <a:spLocks noGrp="1"/>
          </p:cNvSpPr>
          <p:nvPr>
            <p:ph type="body" idx="1"/>
          </p:nvPr>
        </p:nvSpPr>
        <p:spPr>
          <a:xfrm>
            <a:off x="359999" y="1800000"/>
            <a:ext cx="7920001"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Static pressure is the pressure exerted by a fluid at rest. It’s what you measure when no water is flowing.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Static pressure is important for checking the capability of appliances and ensuring systems maintain integrity.</a:t>
            </a:r>
            <a:endParaRPr dirty="0">
              <a:solidFill>
                <a:srgbClr val="000000"/>
              </a:solidFill>
              <a:latin typeface="Arial" panose="020B0604020202020204" pitchFamily="34" charset="0"/>
            </a:endParaRPr>
          </a:p>
        </p:txBody>
      </p:sp>
      <p:pic>
        <p:nvPicPr>
          <p:cNvPr id="118" name="Google Shape;118;g3727a3b8ec9_0_61"/>
          <p:cNvPicPr preferRelativeResize="0">
            <a:picLocks noChangeAspect="1"/>
          </p:cNvPicPr>
          <p:nvPr/>
        </p:nvPicPr>
        <p:blipFill>
          <a:blip r:embed="rId3"/>
          <a:srcRect l="12714" t="-2212" r="14779" b="-7068"/>
          <a:stretch>
            <a:fillRect/>
          </a:stretch>
        </p:blipFill>
        <p:spPr>
          <a:xfrm>
            <a:off x="8280000" y="1800000"/>
            <a:ext cx="3600000" cy="36168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727a3b8ec9_0_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Dynamic pressure</a:t>
            </a:r>
          </a:p>
        </p:txBody>
      </p:sp>
      <p:sp>
        <p:nvSpPr>
          <p:cNvPr id="124" name="Google Shape;124;g3727a3b8ec9_0_73"/>
          <p:cNvSpPr txBox="1">
            <a:spLocks noGrp="1"/>
          </p:cNvSpPr>
          <p:nvPr>
            <p:ph type="body" idx="1"/>
          </p:nvPr>
        </p:nvSpPr>
        <p:spPr>
          <a:xfrm>
            <a:off x="360000" y="1800000"/>
            <a:ext cx="69624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Dynamic pressure is the pressure of moving fluid. It depends on velocity and density. It’s typically lower than static pressure because some energy is used to move the fluid. Both static and dynamic pressures affect system design.</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highlight>
                  <a:srgbClr val="FFFFFF"/>
                </a:highlight>
                <a:latin typeface="Arial" panose="020B0604020202020204" pitchFamily="34" charset="0"/>
              </a:rPr>
              <a:t>Question: </a:t>
            </a:r>
            <a:r>
              <a:rPr lang="en-GB" dirty="0">
                <a:solidFill>
                  <a:srgbClr val="000000"/>
                </a:solidFill>
                <a:highlight>
                  <a:srgbClr val="FFFFFF"/>
                </a:highlight>
                <a:latin typeface="Arial" panose="020B0604020202020204" pitchFamily="34" charset="0"/>
              </a:rPr>
              <a:t>Why might dynamic pressure be lower than static pressure in a running tap?</a:t>
            </a:r>
            <a:endParaRPr dirty="0">
              <a:solidFill>
                <a:srgbClr val="000000"/>
              </a:solidFill>
              <a:highlight>
                <a:srgbClr val="FFFFFF"/>
              </a:highlight>
              <a:latin typeface="Arial" panose="020B0604020202020204" pitchFamily="34" charset="0"/>
            </a:endParaRPr>
          </a:p>
          <a:p>
            <a:pPr marL="0" lvl="0" indent="0" algn="l" rtl="0">
              <a:lnSpc>
                <a:spcPct val="120000"/>
              </a:lnSpc>
              <a:spcBef>
                <a:spcPts val="800"/>
              </a:spcBef>
              <a:spcAft>
                <a:spcPts val="800"/>
              </a:spcAft>
              <a:buSzPts val="1100"/>
            </a:pPr>
            <a:endParaRPr dirty="0">
              <a:solidFill>
                <a:srgbClr val="212529"/>
              </a:solidFill>
              <a:highlight>
                <a:srgbClr val="FFFFFF"/>
              </a:highlight>
            </a:endParaRPr>
          </a:p>
        </p:txBody>
      </p:sp>
      <p:pic>
        <p:nvPicPr>
          <p:cNvPr id="125" name="Google Shape;125;g3727a3b8ec9_0_73"/>
          <p:cNvPicPr preferRelativeResize="0">
            <a:picLocks noChangeAspect="1"/>
          </p:cNvPicPr>
          <p:nvPr/>
        </p:nvPicPr>
        <p:blipFill>
          <a:blip r:embed="rId3"/>
          <a:srcRect/>
          <a:stretch/>
        </p:blipFill>
        <p:spPr>
          <a:xfrm>
            <a:off x="7920000" y="1800000"/>
            <a:ext cx="3960000" cy="26418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727a3b8ec9_0_8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Total pressure</a:t>
            </a:r>
          </a:p>
        </p:txBody>
      </p:sp>
      <p:sp>
        <p:nvSpPr>
          <p:cNvPr id="131" name="Google Shape;131;g3727a3b8ec9_0_85"/>
          <p:cNvSpPr txBox="1">
            <a:spLocks noGrp="1"/>
          </p:cNvSpPr>
          <p:nvPr>
            <p:ph type="body" idx="1"/>
          </p:nvPr>
        </p:nvSpPr>
        <p:spPr>
          <a:xfrm>
            <a:off x="360000" y="1800000"/>
            <a:ext cx="7151144"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Total pressure =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highlight>
                  <a:srgbClr val="FFFFFF"/>
                </a:highlight>
                <a:latin typeface="Arial" panose="020B0604020202020204" pitchFamily="34" charset="0"/>
              </a:rPr>
              <a:t>Static Pressure + Dynamic Pressure</a:t>
            </a:r>
            <a:r>
              <a:rPr lang="en-GB" dirty="0">
                <a:solidFill>
                  <a:srgbClr val="000000"/>
                </a:solidFill>
                <a:highlight>
                  <a:srgbClr val="FFFFFF"/>
                </a:highlight>
                <a:latin typeface="Arial" panose="020B0604020202020204" pitchFamily="34" charset="0"/>
              </a:rPr>
              <a:t>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Engineers must consider both when sizing systems.</a:t>
            </a: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Measuring only one gives an incomplete picture of performance.</a:t>
            </a:r>
            <a:endParaRPr dirty="0">
              <a:solidFill>
                <a:srgbClr val="000000"/>
              </a:solidFill>
              <a:highlight>
                <a:srgbClr val="FFFFFF"/>
              </a:highlight>
              <a:latin typeface="Arial" panose="020B0604020202020204" pitchFamily="34" charset="0"/>
            </a:endParaRPr>
          </a:p>
        </p:txBody>
      </p:sp>
      <p:pic>
        <p:nvPicPr>
          <p:cNvPr id="132" name="Google Shape;132;g3727a3b8ec9_0_85"/>
          <p:cNvPicPr preferRelativeResize="0">
            <a:picLocks noChangeAspect="1"/>
          </p:cNvPicPr>
          <p:nvPr/>
        </p:nvPicPr>
        <p:blipFill>
          <a:blip r:embed="rId3"/>
          <a:srcRect/>
          <a:stretch/>
        </p:blipFill>
        <p:spPr>
          <a:xfrm>
            <a:off x="7920000" y="1800000"/>
            <a:ext cx="3960000" cy="26413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727a3b8ec9_0_9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Introduction to draught</a:t>
            </a:r>
          </a:p>
        </p:txBody>
      </p:sp>
      <p:sp>
        <p:nvSpPr>
          <p:cNvPr id="138" name="Google Shape;138;g3727a3b8ec9_0_94"/>
          <p:cNvSpPr txBox="1">
            <a:spLocks noGrp="1"/>
          </p:cNvSpPr>
          <p:nvPr>
            <p:ph type="body" idx="1"/>
          </p:nvPr>
        </p:nvSpPr>
        <p:spPr>
          <a:xfrm>
            <a:off x="360000" y="1800000"/>
            <a:ext cx="69087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Draught refers to the movement of air or flue gases due to pressure differences. </a:t>
            </a:r>
            <a:endParaRPr dirty="0">
              <a:solidFill>
                <a:srgbClr val="000000"/>
              </a:solidFill>
              <a:highlight>
                <a:srgbClr val="FFFFFF"/>
              </a:highlight>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highlight>
                  <a:srgbClr val="FFFFFF"/>
                </a:highlight>
                <a:latin typeface="Arial" panose="020B0604020202020204" pitchFamily="34" charset="0"/>
              </a:rPr>
              <a:t>Natural draught occurs from thermal gradients. </a:t>
            </a:r>
            <a:endParaRPr dirty="0">
              <a:solidFill>
                <a:srgbClr val="000000"/>
              </a:solidFill>
              <a:highlight>
                <a:srgbClr val="FFFFFF"/>
              </a:highlight>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highlight>
                  <a:srgbClr val="FFFFFF"/>
                </a:highlight>
                <a:latin typeface="Arial" panose="020B0604020202020204" pitchFamily="34" charset="0"/>
              </a:rPr>
              <a:t>Forced draught uses mechanical fans.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Effective draught ensures safe and efficient flue operation.</a:t>
            </a:r>
            <a:endParaRPr dirty="0">
              <a:solidFill>
                <a:srgbClr val="000000"/>
              </a:solidFill>
              <a:latin typeface="Arial" panose="020B0604020202020204" pitchFamily="34" charset="0"/>
            </a:endParaRPr>
          </a:p>
        </p:txBody>
      </p:sp>
      <p:pic>
        <p:nvPicPr>
          <p:cNvPr id="139" name="Google Shape;139;g3727a3b8ec9_0_94"/>
          <p:cNvPicPr preferRelativeResize="0">
            <a:picLocks noChangeAspect="1"/>
          </p:cNvPicPr>
          <p:nvPr/>
        </p:nvPicPr>
        <p:blipFill>
          <a:blip r:embed="rId3"/>
          <a:srcRect t="15370"/>
          <a:stretch>
            <a:fillRect/>
          </a:stretch>
        </p:blipFill>
        <p:spPr>
          <a:xfrm>
            <a:off x="7560000" y="1440000"/>
            <a:ext cx="4320000" cy="44684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727a3b8ec9_0_1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Forced draught</a:t>
            </a:r>
          </a:p>
        </p:txBody>
      </p:sp>
      <p:sp>
        <p:nvSpPr>
          <p:cNvPr id="145" name="Google Shape;145;g3727a3b8ec9_0_120"/>
          <p:cNvSpPr txBox="1">
            <a:spLocks noGrp="1"/>
          </p:cNvSpPr>
          <p:nvPr>
            <p:ph type="body" idx="1"/>
          </p:nvPr>
        </p:nvSpPr>
        <p:spPr>
          <a:xfrm>
            <a:off x="360000" y="1800000"/>
            <a:ext cx="6728825"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Forced draught systems use fans to push or pull gases through flues. Common in boilers and combustion systems.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Helps regulate combustion and reduce backflow of gases. Important in sealed systems or where natural draught is insufficient.</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highlight>
                  <a:srgbClr val="FFFFFF"/>
                </a:highlight>
                <a:latin typeface="Arial" panose="020B0604020202020204" pitchFamily="34" charset="0"/>
              </a:rPr>
              <a:t>Question: </a:t>
            </a:r>
            <a:r>
              <a:rPr lang="en-GB" dirty="0">
                <a:solidFill>
                  <a:srgbClr val="000000"/>
                </a:solidFill>
                <a:highlight>
                  <a:srgbClr val="FFFFFF"/>
                </a:highlight>
                <a:latin typeface="Arial" panose="020B0604020202020204" pitchFamily="34" charset="0"/>
              </a:rPr>
              <a:t>What advantages might forced draught systems have over natural draught?</a:t>
            </a:r>
            <a:endParaRPr dirty="0">
              <a:solidFill>
                <a:srgbClr val="000000"/>
              </a:solidFill>
              <a:highlight>
                <a:srgbClr val="FFFFFF"/>
              </a:highlight>
              <a:latin typeface="Arial" panose="020B0604020202020204" pitchFamily="34" charset="0"/>
            </a:endParaRPr>
          </a:p>
        </p:txBody>
      </p:sp>
      <p:pic>
        <p:nvPicPr>
          <p:cNvPr id="146" name="Google Shape;146;g3727a3b8ec9_0_120"/>
          <p:cNvPicPr preferRelativeResize="0">
            <a:picLocks noChangeAspect="1"/>
          </p:cNvPicPr>
          <p:nvPr/>
        </p:nvPicPr>
        <p:blipFill>
          <a:blip r:embed="rId3"/>
          <a:srcRect/>
          <a:stretch/>
        </p:blipFill>
        <p:spPr>
          <a:xfrm>
            <a:off x="9000000" y="1332000"/>
            <a:ext cx="2880000" cy="4317018"/>
          </a:xfrm>
          <a:prstGeom prst="rect">
            <a:avLst/>
          </a:prstGeom>
          <a:noFill/>
          <a:ln>
            <a:noFill/>
          </a:ln>
        </p:spPr>
      </p:pic>
      <p:cxnSp>
        <p:nvCxnSpPr>
          <p:cNvPr id="147" name="Google Shape;147;g3727a3b8ec9_0_120"/>
          <p:cNvCxnSpPr>
            <a:cxnSpLocks/>
          </p:cNvCxnSpPr>
          <p:nvPr/>
        </p:nvCxnSpPr>
        <p:spPr>
          <a:xfrm flipV="1">
            <a:off x="7627975" y="2379945"/>
            <a:ext cx="2899925" cy="2387955"/>
          </a:xfrm>
          <a:prstGeom prst="straightConnector1">
            <a:avLst/>
          </a:prstGeom>
          <a:noFill/>
          <a:ln w="38100" cap="flat" cmpd="sng">
            <a:solidFill>
              <a:schemeClr val="accent2"/>
            </a:solidFill>
            <a:prstDash val="solid"/>
            <a:round/>
            <a:headEnd type="none" w="med" len="med"/>
            <a:tailEnd type="stealth" w="med" len="med"/>
          </a:ln>
        </p:spPr>
      </p:cxnSp>
      <p:sp>
        <p:nvSpPr>
          <p:cNvPr id="148" name="Google Shape;148;g3727a3b8ec9_0_120"/>
          <p:cNvSpPr txBox="1"/>
          <p:nvPr/>
        </p:nvSpPr>
        <p:spPr>
          <a:xfrm>
            <a:off x="7088825" y="4687025"/>
            <a:ext cx="772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Fan</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27a3b8ec9_0_1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Midpoint knowledge check</a:t>
            </a:r>
          </a:p>
        </p:txBody>
      </p:sp>
      <p:sp>
        <p:nvSpPr>
          <p:cNvPr id="154" name="Google Shape;154;g3727a3b8ec9_0_130"/>
          <p:cNvSpPr txBox="1">
            <a:spLocks noGrp="1"/>
          </p:cNvSpPr>
          <p:nvPr>
            <p:ph type="body" idx="1"/>
          </p:nvPr>
        </p:nvSpPr>
        <p:spPr>
          <a:xfrm>
            <a:off x="360000" y="1800000"/>
            <a:ext cx="11520600" cy="37689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highlight>
                  <a:srgbClr val="FFFFFF"/>
                </a:highlight>
                <a:latin typeface="Arial" panose="020B0604020202020204" pitchFamily="34" charset="0"/>
              </a:rPr>
              <a:t>Define pressure head.</a:t>
            </a:r>
            <a:endParaRPr dirty="0">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highlight>
                  <a:srgbClr val="FFFFFF"/>
                </a:highlight>
                <a:latin typeface="Arial" panose="020B0604020202020204" pitchFamily="34" charset="0"/>
              </a:rPr>
              <a:t>What is the formula for force?</a:t>
            </a:r>
            <a:endParaRPr dirty="0">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highlight>
                  <a:srgbClr val="FFFFFF"/>
                </a:highlight>
                <a:latin typeface="Arial" panose="020B0604020202020204" pitchFamily="34" charset="0"/>
              </a:rPr>
              <a:t>What is static pressure?</a:t>
            </a:r>
            <a:endParaRPr dirty="0">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highlight>
                  <a:srgbClr val="FFFFFF"/>
                </a:highlight>
                <a:latin typeface="Arial" panose="020B0604020202020204" pitchFamily="34" charset="0"/>
              </a:rPr>
              <a:t>Name one benefit of forced draught systems.</a:t>
            </a:r>
            <a:endParaRPr dirty="0">
              <a:solidFill>
                <a:srgbClr val="000000"/>
              </a:solidFill>
              <a:highlight>
                <a:srgbClr val="FFFFFF"/>
              </a:highligh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727a3b8ec9_0_1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Midpoint knowledge check - answers </a:t>
            </a:r>
          </a:p>
        </p:txBody>
      </p:sp>
      <p:sp>
        <p:nvSpPr>
          <p:cNvPr id="160" name="Google Shape;160;g3727a3b8ec9_0_140"/>
          <p:cNvSpPr txBox="1">
            <a:spLocks noGrp="1"/>
          </p:cNvSpPr>
          <p:nvPr>
            <p:ph type="body" idx="1"/>
          </p:nvPr>
        </p:nvSpPr>
        <p:spPr>
          <a:xfrm>
            <a:off x="360000" y="1800000"/>
            <a:ext cx="11520600" cy="37689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The height of a fluid column generating pressure.</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F = P × A.</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Pressure when fluid is at rest.</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Controls airflow in sealed systems.</a:t>
            </a:r>
            <a:endParaRPr>
              <a:solidFill>
                <a:srgbClr val="000000"/>
              </a:solidFill>
              <a:highlight>
                <a:srgbClr val="FFFFFF"/>
              </a:highlight>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727a3b8ec9_0_14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Velocity and pressure</a:t>
            </a:r>
          </a:p>
        </p:txBody>
      </p:sp>
      <p:sp>
        <p:nvSpPr>
          <p:cNvPr id="166" name="Google Shape;166;g3727a3b8ec9_0_146"/>
          <p:cNvSpPr txBox="1">
            <a:spLocks noGrp="1"/>
          </p:cNvSpPr>
          <p:nvPr>
            <p:ph type="body" idx="1"/>
          </p:nvPr>
        </p:nvSpPr>
        <p:spPr>
          <a:xfrm>
            <a:off x="360000" y="1800000"/>
            <a:ext cx="7418663"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As pressure increases in a fluid system, the velocity of the fluid may also increase—this is particularly the case where the fluid is allowed to flow through a reduced cross-sectional area, such as a nozzle or narrowed section of pipe.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This relationship is influenced by the principles of Bernoulli’s theorem, which states that an increase in the speed of a fluid occurs simultaneously with a decrease in pressure or potential energy of the fluid.</a:t>
            </a:r>
            <a:endParaRPr dirty="0">
              <a:solidFill>
                <a:srgbClr val="000000"/>
              </a:solidFill>
              <a:latin typeface="Arial" panose="020B0604020202020204" pitchFamily="34" charset="0"/>
            </a:endParaRPr>
          </a:p>
        </p:txBody>
      </p:sp>
      <p:pic>
        <p:nvPicPr>
          <p:cNvPr id="167" name="Google Shape;167;g3727a3b8ec9_0_146"/>
          <p:cNvPicPr preferRelativeResize="0">
            <a:picLocks noChangeAspect="1"/>
          </p:cNvPicPr>
          <p:nvPr/>
        </p:nvPicPr>
        <p:blipFill>
          <a:blip r:embed="rId3"/>
          <a:srcRect/>
          <a:stretch/>
        </p:blipFill>
        <p:spPr>
          <a:xfrm>
            <a:off x="7920000" y="1800000"/>
            <a:ext cx="3960000" cy="31956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727a3b8ec9_0_15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Velocity and pressure 2</a:t>
            </a:r>
          </a:p>
        </p:txBody>
      </p:sp>
      <p:sp>
        <p:nvSpPr>
          <p:cNvPr id="173" name="Google Shape;173;g3727a3b8ec9_0_156"/>
          <p:cNvSpPr txBox="1">
            <a:spLocks noGrp="1"/>
          </p:cNvSpPr>
          <p:nvPr>
            <p:ph type="body" idx="1"/>
          </p:nvPr>
        </p:nvSpPr>
        <p:spPr>
          <a:xfrm>
            <a:off x="360000" y="1800000"/>
            <a:ext cx="7381085"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In open-ended or unrestricted systems, a high-pressure source can lead to the formation of fast-moving fluid jets. These jets are often seen in water mains or booster pump outlets, where pressure is intentionally increased to achieve higher flow rates.</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Excessive system pressure can overstress pipework and components such as joints, valves, and fittings, potentially leading to bursts, leaks, or premature failure.</a:t>
            </a:r>
            <a:endParaRPr dirty="0">
              <a:solidFill>
                <a:srgbClr val="000000"/>
              </a:solidFill>
              <a:highlight>
                <a:srgbClr val="FFFFFF"/>
              </a:highlight>
              <a:latin typeface="Arial" panose="020B0604020202020204" pitchFamily="34" charset="0"/>
            </a:endParaRPr>
          </a:p>
        </p:txBody>
      </p:sp>
      <p:pic>
        <p:nvPicPr>
          <p:cNvPr id="2" name="Google Shape;167;g3727a3b8ec9_0_146">
            <a:extLst>
              <a:ext uri="{FF2B5EF4-FFF2-40B4-BE49-F238E27FC236}">
                <a16:creationId xmlns:a16="http://schemas.microsoft.com/office/drawing/2014/main" id="{5A21D4FB-A8A9-77A1-3985-3E769A398E60}"/>
              </a:ext>
            </a:extLst>
          </p:cNvPr>
          <p:cNvPicPr preferRelativeResize="0">
            <a:picLocks noChangeAspect="1"/>
          </p:cNvPicPr>
          <p:nvPr/>
        </p:nvPicPr>
        <p:blipFill>
          <a:blip r:embed="rId3"/>
          <a:srcRect/>
          <a:stretch/>
        </p:blipFill>
        <p:spPr>
          <a:xfrm>
            <a:off x="7920000" y="1800000"/>
            <a:ext cx="3960000" cy="31956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727a3b8ec9_0_16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Velocity and pressure 3</a:t>
            </a:r>
          </a:p>
        </p:txBody>
      </p:sp>
      <p:sp>
        <p:nvSpPr>
          <p:cNvPr id="180" name="Google Shape;180;g3727a3b8ec9_0_165"/>
          <p:cNvSpPr txBox="1">
            <a:spLocks noGrp="1"/>
          </p:cNvSpPr>
          <p:nvPr>
            <p:ph type="body" idx="1"/>
          </p:nvPr>
        </p:nvSpPr>
        <p:spPr>
          <a:xfrm>
            <a:off x="360000" y="1800000"/>
            <a:ext cx="7468767"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Insufficient pressure can result in poor system performance, including inadequate water delivery to appliances, airlocks in pipework, and an inability to activate flow-dependent valves or controls.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Maintaining optimal pressure is therefore crucial to ensuring both the efficiency and safety of plumbing and heating systems.</a:t>
            </a:r>
            <a:endParaRPr dirty="0">
              <a:solidFill>
                <a:srgbClr val="000000"/>
              </a:solidFill>
              <a:highlight>
                <a:srgbClr val="FFFFFF"/>
              </a:highlight>
              <a:latin typeface="Arial" panose="020B0604020202020204" pitchFamily="34" charset="0"/>
            </a:endParaRPr>
          </a:p>
        </p:txBody>
      </p:sp>
      <p:pic>
        <p:nvPicPr>
          <p:cNvPr id="2" name="Google Shape;167;g3727a3b8ec9_0_146">
            <a:extLst>
              <a:ext uri="{FF2B5EF4-FFF2-40B4-BE49-F238E27FC236}">
                <a16:creationId xmlns:a16="http://schemas.microsoft.com/office/drawing/2014/main" id="{A1D0DEAA-AAA3-7457-4411-17F00B2D76C6}"/>
              </a:ext>
            </a:extLst>
          </p:cNvPr>
          <p:cNvPicPr preferRelativeResize="0">
            <a:picLocks noChangeAspect="1"/>
          </p:cNvPicPr>
          <p:nvPr/>
        </p:nvPicPr>
        <p:blipFill>
          <a:blip r:embed="rId3"/>
          <a:srcRect/>
          <a:stretch/>
        </p:blipFill>
        <p:spPr>
          <a:xfrm>
            <a:off x="7920000" y="1800000"/>
            <a:ext cx="3960000" cy="31956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r>
              <a:rPr lang="en-GB" b="1" dirty="0">
                <a:solidFill>
                  <a:srgbClr val="000000"/>
                </a:solidFill>
                <a:latin typeface="Arial" panose="020B0604020202020204" pitchFamily="34" charset="0"/>
              </a:rPr>
              <a:t>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Why does water flow faster out of a narrow pipe than a wide one?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Think about pressure and flow.</a:t>
            </a:r>
            <a:endParaRPr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727a3b8ec9_0_17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Velocity and pressure 4</a:t>
            </a:r>
          </a:p>
        </p:txBody>
      </p:sp>
      <p:sp>
        <p:nvSpPr>
          <p:cNvPr id="187" name="Google Shape;187;g3727a3b8ec9_0_172"/>
          <p:cNvSpPr txBox="1">
            <a:spLocks noGrp="1"/>
          </p:cNvSpPr>
          <p:nvPr>
            <p:ph type="body" idx="1"/>
          </p:nvPr>
        </p:nvSpPr>
        <p:spPr>
          <a:xfrm>
            <a:off x="360000" y="1800000"/>
            <a:ext cx="77079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To control this, systems often incorporate pressure-reducing valves (PRVs), expansion vessels, and other safety mechanisms.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Installers must understand the rated pressures of materials and appliances in a system and ensure compliance with the Water Supply (Water Fittings) Regulations 1999 and appropriate British Standards.</a:t>
            </a:r>
            <a:endParaRPr dirty="0">
              <a:solidFill>
                <a:srgbClr val="000000"/>
              </a:solidFill>
              <a:highlight>
                <a:srgbClr val="FFFFFF"/>
              </a:highlight>
              <a:latin typeface="Arial" panose="020B0604020202020204" pitchFamily="34" charset="0"/>
            </a:endParaRPr>
          </a:p>
        </p:txBody>
      </p:sp>
      <p:pic>
        <p:nvPicPr>
          <p:cNvPr id="188" name="Google Shape;188;g3727a3b8ec9_0_172"/>
          <p:cNvPicPr preferRelativeResize="0">
            <a:picLocks noChangeAspect="1"/>
          </p:cNvPicPr>
          <p:nvPr/>
        </p:nvPicPr>
        <p:blipFill>
          <a:blip r:embed="rId3"/>
          <a:srcRect/>
          <a:stretch/>
        </p:blipFill>
        <p:spPr>
          <a:xfrm>
            <a:off x="8280000" y="1800000"/>
            <a:ext cx="3600000" cy="24655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Flow rate definition</a:t>
            </a:r>
            <a:endParaRPr lang="en-GB" dirty="0"/>
          </a:p>
        </p:txBody>
      </p:sp>
      <p:sp>
        <p:nvSpPr>
          <p:cNvPr id="195" name="Google Shape;195;p12"/>
          <p:cNvSpPr txBox="1"/>
          <p:nvPr/>
        </p:nvSpPr>
        <p:spPr>
          <a:xfrm>
            <a:off x="359999" y="1800000"/>
            <a:ext cx="10199441" cy="2302169"/>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latin typeface="Arial" panose="020B0604020202020204" pitchFamily="34" charset="0"/>
              </a:rPr>
              <a:t>Flow rate is the volume of fluid that moves through a pipe per unit time. It is affected by pipe size, pressure, and restrictions. Usually measured in litres per second (L/s) or litres per minute (L/min).</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b="1" dirty="0">
                <a:latin typeface="Arial" panose="020B0604020202020204" pitchFamily="34" charset="0"/>
              </a:rPr>
              <a:t>Question: </a:t>
            </a:r>
            <a:r>
              <a:rPr lang="en-GB" sz="2400" dirty="0">
                <a:latin typeface="Arial" panose="020B0604020202020204" pitchFamily="34" charset="0"/>
              </a:rPr>
              <a:t>What might happen to flow rate if pressure drops suddenly?</a:t>
            </a:r>
            <a:endParaRPr sz="2400" dirty="0">
              <a:latin typeface="Arial" panose="020B0604020202020204" pitchFamily="34" charset="0"/>
            </a:endParaRPr>
          </a:p>
          <a:p>
            <a:pPr marL="0" lvl="0" indent="0" algn="l" rtl="0">
              <a:spcBef>
                <a:spcPts val="0"/>
              </a:spcBef>
              <a:spcAft>
                <a:spcPts val="0"/>
              </a:spcAft>
            </a:pP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727a3b8ec9_0_187"/>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Flow rate definition</a:t>
            </a:r>
            <a:endParaRPr lang="en-GB" dirty="0"/>
          </a:p>
        </p:txBody>
      </p:sp>
      <p:sp>
        <p:nvSpPr>
          <p:cNvPr id="203" name="Google Shape;203;g3727a3b8ec9_0_187"/>
          <p:cNvSpPr txBox="1"/>
          <p:nvPr/>
        </p:nvSpPr>
        <p:spPr>
          <a:xfrm>
            <a:off x="360000" y="1800000"/>
            <a:ext cx="11628600" cy="4173450"/>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latin typeface="Arial" panose="020B0604020202020204" pitchFamily="34" charset="0"/>
              </a:rPr>
              <a:t>Q = A × v is used to calculate flow rate in fluid systems, where:</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Q is the flow rate in cubic metres per second (m³/s)</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A is the cross-sectional area of the pipe in square metres (m²)</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v is the velocity of the fluid in metres per second (m/s)</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This equation shows the direct relationship between the area of the pipe and the speed at which the fluid moves through it. </a:t>
            </a: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If you increase the diameter of a pipe, the velocity will generally decrease for the same flow rate.</a:t>
            </a:r>
            <a:endParaRPr sz="24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727a3b8ec9_0_196"/>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Restrictions in pipe systems</a:t>
            </a:r>
            <a:endParaRPr lang="en-GB" dirty="0"/>
          </a:p>
        </p:txBody>
      </p:sp>
      <p:sp>
        <p:nvSpPr>
          <p:cNvPr id="210" name="Google Shape;210;g3727a3b8ec9_0_196"/>
          <p:cNvSpPr txBox="1"/>
          <p:nvPr/>
        </p:nvSpPr>
        <p:spPr>
          <a:xfrm>
            <a:off x="360000" y="1800000"/>
            <a:ext cx="6900771" cy="4475071"/>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latin typeface="Arial" panose="020B0604020202020204" pitchFamily="34" charset="0"/>
              </a:rPr>
              <a:t>Common restrictions include:</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Fittings</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Valves</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Restrictions or reducers</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Rough surfaces inside pipe</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Blockages or debris</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All reduce flow and increase energy use.</a:t>
            </a:r>
            <a:endParaRPr sz="2400" dirty="0">
              <a:latin typeface="Arial" panose="020B0604020202020204" pitchFamily="34" charset="0"/>
            </a:endParaRPr>
          </a:p>
          <a:p>
            <a:pPr marL="0" lvl="0" indent="0" algn="l" rtl="0">
              <a:lnSpc>
                <a:spcPct val="150000"/>
              </a:lnSpc>
              <a:spcBef>
                <a:spcPts val="0"/>
              </a:spcBef>
              <a:spcAft>
                <a:spcPts val="0"/>
              </a:spcAft>
            </a:pPr>
            <a:endParaRPr sz="2400" dirty="0"/>
          </a:p>
        </p:txBody>
      </p:sp>
      <p:pic>
        <p:nvPicPr>
          <p:cNvPr id="211" name="Google Shape;211;g3727a3b8ec9_0_196"/>
          <p:cNvPicPr preferRelativeResize="0">
            <a:picLocks noChangeAspect="1"/>
          </p:cNvPicPr>
          <p:nvPr/>
        </p:nvPicPr>
        <p:blipFill>
          <a:blip r:embed="rId3"/>
          <a:srcRect/>
          <a:stretch/>
        </p:blipFill>
        <p:spPr>
          <a:xfrm>
            <a:off x="7559625" y="1800000"/>
            <a:ext cx="4320000" cy="28819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727a3b8ec9_0_210"/>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Restrictions in pipe systems</a:t>
            </a:r>
            <a:endParaRPr lang="en-GB" dirty="0"/>
          </a:p>
        </p:txBody>
      </p:sp>
      <p:sp>
        <p:nvSpPr>
          <p:cNvPr id="218" name="Google Shape;218;g3727a3b8ec9_0_210"/>
          <p:cNvSpPr txBox="1"/>
          <p:nvPr/>
        </p:nvSpPr>
        <p:spPr>
          <a:xfrm>
            <a:off x="360000" y="1800000"/>
            <a:ext cx="11374800" cy="4041106"/>
          </a:xfrm>
          <a:prstGeom prst="rect">
            <a:avLst/>
          </a:prstGeom>
          <a:noFill/>
          <a:ln>
            <a:noFill/>
          </a:ln>
        </p:spPr>
        <p:txBody>
          <a:bodyPr spcFirstLastPara="1" wrap="square" lIns="0" tIns="0" rIns="0" bIns="0" anchor="t" anchorCtr="0">
            <a:spAutoFit/>
          </a:bodyPr>
          <a:lstStyle/>
          <a:p>
            <a:pPr>
              <a:lnSpc>
                <a:spcPct val="110000"/>
              </a:lnSpc>
              <a:buClr>
                <a:srgbClr val="000000">
                  <a:lumMod val="100000"/>
                </a:srgbClr>
              </a:buClr>
              <a:buSzPct val="100000"/>
            </a:pPr>
            <a:r>
              <a:rPr lang="en-GB" sz="2400" b="1" dirty="0">
                <a:latin typeface="Arial" panose="020B0604020202020204" pitchFamily="34" charset="0"/>
              </a:rPr>
              <a:t>Bends and tees</a:t>
            </a:r>
            <a:endParaRPr sz="2400" b="1" dirty="0">
              <a:latin typeface="Arial" panose="020B0604020202020204" pitchFamily="34" charset="0"/>
            </a:endParaRPr>
          </a:p>
          <a:p>
            <a:pPr>
              <a:lnSpc>
                <a:spcPct val="110000"/>
              </a:lnSpc>
              <a:spcAft>
                <a:spcPts val="1200"/>
              </a:spcAft>
              <a:buClr>
                <a:srgbClr val="000000">
                  <a:lumMod val="100000"/>
                </a:srgbClr>
              </a:buClr>
              <a:buSzPct val="100000"/>
            </a:pPr>
            <a:r>
              <a:rPr lang="en-GB" sz="2400" dirty="0">
                <a:latin typeface="Arial" panose="020B0604020202020204" pitchFamily="34" charset="0"/>
              </a:rPr>
              <a:t>Each bend or tee introduces turbulence. This slows flow and increases friction. Use swept bends where possible. Straight runs minimise loss.</a:t>
            </a:r>
            <a:endParaRPr sz="2400" dirty="0">
              <a:latin typeface="Arial" panose="020B0604020202020204" pitchFamily="34" charset="0"/>
            </a:endParaRPr>
          </a:p>
          <a:p>
            <a:pPr>
              <a:lnSpc>
                <a:spcPct val="110000"/>
              </a:lnSpc>
              <a:buClr>
                <a:srgbClr val="000000">
                  <a:lumMod val="100000"/>
                </a:srgbClr>
              </a:buClr>
              <a:buSzPct val="100000"/>
            </a:pPr>
            <a:r>
              <a:rPr lang="en-GB" sz="2400" b="1" dirty="0">
                <a:latin typeface="Arial" panose="020B0604020202020204" pitchFamily="34" charset="0"/>
              </a:rPr>
              <a:t>Pipe reductions and expansions</a:t>
            </a:r>
            <a:endParaRPr sz="2400" b="1" dirty="0">
              <a:latin typeface="Arial" panose="020B0604020202020204" pitchFamily="34" charset="0"/>
            </a:endParaRPr>
          </a:p>
          <a:p>
            <a:pPr>
              <a:lnSpc>
                <a:spcPct val="110000"/>
              </a:lnSpc>
              <a:spcAft>
                <a:spcPts val="1200"/>
              </a:spcAft>
              <a:buClr>
                <a:srgbClr val="000000">
                  <a:lumMod val="100000"/>
                </a:srgbClr>
              </a:buClr>
              <a:buSzPct val="100000"/>
            </a:pPr>
            <a:r>
              <a:rPr lang="en-GB" sz="2400" dirty="0">
                <a:latin typeface="Arial" panose="020B0604020202020204" pitchFamily="34" charset="0"/>
              </a:rPr>
              <a:t>Reducing pipe diameter increases velocity and pressure loss. Expanding diameter too quickly can cause cavitation or noise. </a:t>
            </a:r>
            <a:endParaRPr sz="2400" dirty="0">
              <a:latin typeface="Arial" panose="020B0604020202020204" pitchFamily="34" charset="0"/>
            </a:endParaRPr>
          </a:p>
          <a:p>
            <a:pPr>
              <a:lnSpc>
                <a:spcPct val="110000"/>
              </a:lnSpc>
              <a:buClr>
                <a:srgbClr val="000000">
                  <a:lumMod val="100000"/>
                </a:srgbClr>
              </a:buClr>
              <a:buSzPct val="100000"/>
            </a:pPr>
            <a:r>
              <a:rPr lang="en-GB" sz="2400" b="1" dirty="0">
                <a:latin typeface="Arial" panose="020B0604020202020204" pitchFamily="34" charset="0"/>
              </a:rPr>
              <a:t>Material surface roughness</a:t>
            </a:r>
            <a:endParaRPr sz="2400" b="1" dirty="0">
              <a:latin typeface="Arial" panose="020B0604020202020204" pitchFamily="34" charset="0"/>
            </a:endParaRPr>
          </a:p>
          <a:p>
            <a:pPr>
              <a:lnSpc>
                <a:spcPct val="110000"/>
              </a:lnSpc>
              <a:spcAft>
                <a:spcPts val="600"/>
              </a:spcAft>
              <a:buClr>
                <a:srgbClr val="000000">
                  <a:lumMod val="100000"/>
                </a:srgbClr>
              </a:buClr>
              <a:buSzPct val="100000"/>
              <a:buFont typeface="Arial" panose="020B0604020202020204" pitchFamily="34" charset="0"/>
            </a:pPr>
            <a:r>
              <a:rPr lang="en-GB" sz="2400" dirty="0">
                <a:latin typeface="Arial" panose="020B0604020202020204" pitchFamily="34" charset="0"/>
              </a:rPr>
              <a:t>Smooth pipe interiors reduce friction. Rougher materials (e.g., old steel or limescale) slow flow. Plastic pipes can offer better internal smoothness than metal.</a:t>
            </a:r>
            <a:endParaRPr sz="24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27a3b8ec9_0_218"/>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Restrictions in pipe systems</a:t>
            </a:r>
            <a:endParaRPr lang="en-GB" dirty="0"/>
          </a:p>
        </p:txBody>
      </p:sp>
      <p:sp>
        <p:nvSpPr>
          <p:cNvPr id="225" name="Google Shape;225;g3727a3b8ec9_0_218"/>
          <p:cNvSpPr txBox="1"/>
          <p:nvPr/>
        </p:nvSpPr>
        <p:spPr>
          <a:xfrm>
            <a:off x="360000" y="1800000"/>
            <a:ext cx="9687514" cy="3323987"/>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b="1" dirty="0">
                <a:latin typeface="Arial" panose="020B0604020202020204" pitchFamily="34" charset="0"/>
              </a:rPr>
              <a:t>Valve constrictions</a:t>
            </a:r>
            <a:endParaRPr sz="2400" b="1" dirty="0">
              <a:latin typeface="Arial" panose="020B0604020202020204" pitchFamily="34" charset="0"/>
            </a:endParaRPr>
          </a:p>
          <a:p>
            <a:pPr>
              <a:lnSpc>
                <a:spcPct val="110000"/>
              </a:lnSpc>
              <a:spcAft>
                <a:spcPts val="1200"/>
              </a:spcAft>
              <a:buClr>
                <a:srgbClr val="000000">
                  <a:lumMod val="100000"/>
                </a:srgbClr>
              </a:buClr>
              <a:buSzPct val="100000"/>
            </a:pPr>
            <a:r>
              <a:rPr lang="en-GB" sz="2400" dirty="0">
                <a:latin typeface="Arial" panose="020B0604020202020204" pitchFamily="34" charset="0"/>
              </a:rPr>
              <a:t>Partially open valves reduce area and flow. Full bore spherical plug valves are less restrictive than standard spherical plug valves and stop valves. Gate valves offer less resistance to water flow, but are only designed for use on low pressure systems.</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Designers must allow for valve loss in flow calculations.</a:t>
            </a:r>
            <a:endParaRPr sz="2400" dirty="0">
              <a:latin typeface="Arial" panose="020B0604020202020204" pitchFamily="34" charset="0"/>
            </a:endParaRPr>
          </a:p>
          <a:p>
            <a:pPr marL="0" lvl="0" indent="0" algn="l" rtl="0">
              <a:lnSpc>
                <a:spcPct val="115000"/>
              </a:lnSpc>
              <a:spcBef>
                <a:spcPts val="0"/>
              </a:spcBef>
              <a:spcAft>
                <a:spcPts val="0"/>
              </a:spcAft>
            </a:pPr>
            <a:endParaRPr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27a3b8ec9_0_225"/>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Restrictions in pipe systems</a:t>
            </a:r>
            <a:endParaRPr lang="en-GB" dirty="0"/>
          </a:p>
        </p:txBody>
      </p:sp>
      <p:sp>
        <p:nvSpPr>
          <p:cNvPr id="232" name="Google Shape;232;g3727a3b8ec9_0_225"/>
          <p:cNvSpPr txBox="1"/>
          <p:nvPr/>
        </p:nvSpPr>
        <p:spPr>
          <a:xfrm>
            <a:off x="360000" y="1800000"/>
            <a:ext cx="10662904" cy="3865674"/>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b="1" dirty="0">
                <a:latin typeface="Arial" panose="020B0604020202020204" pitchFamily="34" charset="0"/>
              </a:rPr>
              <a:t>Expansion issues</a:t>
            </a:r>
            <a:endParaRPr sz="2400" b="1" dirty="0">
              <a:latin typeface="Arial" panose="020B0604020202020204" pitchFamily="34" charset="0"/>
            </a:endParaRPr>
          </a:p>
          <a:p>
            <a:pPr>
              <a:lnSpc>
                <a:spcPct val="110000"/>
              </a:lnSpc>
              <a:spcAft>
                <a:spcPts val="1200"/>
              </a:spcAft>
              <a:buClr>
                <a:srgbClr val="000000">
                  <a:lumMod val="100000"/>
                </a:srgbClr>
              </a:buClr>
              <a:buSzPct val="100000"/>
            </a:pPr>
            <a:r>
              <a:rPr lang="en-GB" sz="2400" dirty="0">
                <a:latin typeface="Arial" panose="020B0604020202020204" pitchFamily="34" charset="0"/>
              </a:rPr>
              <a:t>Rapid expansion can cause pressure drops. Air gaps and turbulence occur. Control fittings must manage flow transitions gradually. Expansion vessels and buffers can help.</a:t>
            </a:r>
            <a:endParaRPr sz="2400" dirty="0">
              <a:latin typeface="Arial" panose="020B0604020202020204" pitchFamily="34" charset="0"/>
            </a:endParaRPr>
          </a:p>
          <a:p>
            <a:pPr>
              <a:lnSpc>
                <a:spcPct val="110000"/>
              </a:lnSpc>
              <a:spcAft>
                <a:spcPts val="1200"/>
              </a:spcAft>
              <a:buClr>
                <a:srgbClr val="000000">
                  <a:lumMod val="100000"/>
                </a:srgbClr>
              </a:buClr>
              <a:buSzPct val="100000"/>
            </a:pPr>
            <a:r>
              <a:rPr lang="en-GB" sz="2400" dirty="0">
                <a:latin typeface="Arial" panose="020B0604020202020204" pitchFamily="34" charset="0"/>
              </a:rPr>
              <a:t>The control of pressure in a sealed heating system is essential to maintain performance and to avoid failure of vulnerable components within the system. </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Without the pressure vessel, the expansion of water when the system heats up may activate the pressure relief valve. </a:t>
            </a:r>
            <a:endParaRPr sz="2400"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727a3b8ec9_0_233"/>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Practical impacts in plumbing systems</a:t>
            </a:r>
            <a:endParaRPr lang="en-GB" dirty="0"/>
          </a:p>
        </p:txBody>
      </p:sp>
      <p:sp>
        <p:nvSpPr>
          <p:cNvPr id="239" name="Google Shape;239;g3727a3b8ec9_0_233"/>
          <p:cNvSpPr txBox="1"/>
          <p:nvPr/>
        </p:nvSpPr>
        <p:spPr>
          <a:xfrm>
            <a:off x="360000" y="1800000"/>
            <a:ext cx="11628600" cy="2738048"/>
          </a:xfrm>
          <a:prstGeom prst="rect">
            <a:avLst/>
          </a:prstGeom>
          <a:noFill/>
          <a:ln>
            <a:noFill/>
          </a:ln>
        </p:spPr>
        <p:txBody>
          <a:bodyPr spcFirstLastPara="1" wrap="square" lIns="0" tIns="0" rIns="0" bIns="0" anchor="t" anchorCtr="0">
            <a:spAutoFit/>
          </a:bodyPr>
          <a:lstStyle/>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Poor shower flow due to undersized pipe.</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Noisy pipes from pressure surges.</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Valve selection influencing flow rates.</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Excess bends reducing heating efficiency.</a:t>
            </a:r>
            <a:endParaRPr sz="2400">
              <a:latin typeface="Arial" panose="020B0604020202020204" pitchFamily="34" charset="0"/>
            </a:endParaRPr>
          </a:p>
          <a:p>
            <a:pPr marL="252000" lvl="0" indent="-252000" algn="l" rtl="0">
              <a:lnSpc>
                <a:spcPct val="115000"/>
              </a:lnSpc>
              <a:spcBef>
                <a:spcPts val="0"/>
              </a:spcBef>
              <a:spcAft>
                <a:spcPts val="0"/>
              </a:spcAft>
              <a:buFont typeface="Arial" panose="020B0604020202020204" pitchFamily="34" charset="0"/>
              <a:buChar char="•"/>
            </a:pP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727a3b8ec9_0_250"/>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Measuring pressure and flow</a:t>
            </a:r>
            <a:endParaRPr lang="en-GB" dirty="0"/>
          </a:p>
        </p:txBody>
      </p:sp>
      <p:sp>
        <p:nvSpPr>
          <p:cNvPr id="246" name="Google Shape;246;g3727a3b8ec9_0_250"/>
          <p:cNvSpPr txBox="1"/>
          <p:nvPr/>
        </p:nvSpPr>
        <p:spPr>
          <a:xfrm>
            <a:off x="360000" y="1800000"/>
            <a:ext cx="11628600" cy="3397272"/>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latin typeface="Arial" panose="020B0604020202020204" pitchFamily="34" charset="0"/>
              </a:rPr>
              <a:t>Tools:</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Manometer (pressure)</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Flow meter</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Pitot tube (velocity)</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Temperature probes</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Proper measurement is critical during commissioning.</a:t>
            </a:r>
            <a:endParaRPr sz="24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727a3b8ec9_0_241"/>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Building regulations and flow</a:t>
            </a:r>
            <a:endParaRPr lang="en-GB" dirty="0"/>
          </a:p>
        </p:txBody>
      </p:sp>
      <p:sp>
        <p:nvSpPr>
          <p:cNvPr id="253" name="Google Shape;253;g3727a3b8ec9_0_241"/>
          <p:cNvSpPr txBox="1"/>
          <p:nvPr/>
        </p:nvSpPr>
        <p:spPr>
          <a:xfrm>
            <a:off x="359999" y="1800000"/>
            <a:ext cx="9084626" cy="2899255"/>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Part G</a:t>
            </a:r>
            <a:r>
              <a:rPr lang="en-GB" sz="2400" dirty="0">
                <a:solidFill>
                  <a:srgbClr val="0070C0"/>
                </a:solidFill>
                <a:latin typeface="Arial" panose="020B0604020202020204" pitchFamily="34" charset="0"/>
              </a:rPr>
              <a:t> </a:t>
            </a:r>
            <a:r>
              <a:rPr lang="en-GB" sz="2400" dirty="0">
                <a:latin typeface="Arial" panose="020B0604020202020204" pitchFamily="34" charset="0"/>
              </a:rPr>
              <a:t>outlines maximum water flow rates for appliances (see Table 2.1, page 16). </a:t>
            </a:r>
          </a:p>
          <a:p>
            <a:pPr>
              <a:lnSpc>
                <a:spcPct val="110000"/>
              </a:lnSpc>
              <a:spcAft>
                <a:spcPts val="1200"/>
              </a:spcAft>
              <a:buClr>
                <a:srgbClr val="000000">
                  <a:lumMod val="100000"/>
                </a:srgbClr>
              </a:buClr>
              <a:buSzPct val="100000"/>
            </a:pPr>
            <a:r>
              <a:rPr lang="en-GB" sz="2400" dirty="0">
                <a:latin typeface="Arial" panose="020B0604020202020204" pitchFamily="34" charset="0"/>
              </a:rPr>
              <a:t>Manufacturers will provide information on minimum flow rates for specific appliances such as showers, boilers and pumps. </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Non-compliance leads to poor user experience. Design must ensure compliance under worst-case conditions.</a:t>
            </a:r>
            <a:endParaRPr sz="2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 </a:t>
            </a:r>
            <a:endParaRPr/>
          </a:p>
        </p:txBody>
      </p:sp>
      <p:sp>
        <p:nvSpPr>
          <p:cNvPr id="50" name="Google Shape;50;p6"/>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should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Perform</a:t>
            </a:r>
            <a:r>
              <a:rPr lang="en-GB" dirty="0">
                <a:solidFill>
                  <a:srgbClr val="000000"/>
                </a:solidFill>
                <a:latin typeface="Arial" panose="020B0604020202020204" pitchFamily="34" charset="0"/>
              </a:rPr>
              <a:t> basic force and pressure calculations.</a:t>
            </a:r>
            <a:endParaRPr dirty="0">
              <a:solidFill>
                <a:srgbClr val="000000"/>
              </a:solidFill>
              <a:latin typeface="Arial" panose="020B0604020202020204" pitchFamily="34" charset="0"/>
            </a:endParaRPr>
          </a:p>
          <a:p>
            <a:pPr marL="252000" indent="-252000">
              <a:spcAft>
                <a:spcPts val="24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 concepts of static and dynamic pressure.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Understand</a:t>
            </a:r>
            <a:r>
              <a:rPr lang="en-GB" dirty="0">
                <a:solidFill>
                  <a:srgbClr val="000000"/>
                </a:solidFill>
                <a:latin typeface="Arial" panose="020B0604020202020204" pitchFamily="34" charset="0"/>
              </a:rPr>
              <a:t> the role of draught in fluid movement.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Explore</a:t>
            </a:r>
            <a:r>
              <a:rPr lang="en-GB" dirty="0">
                <a:solidFill>
                  <a:srgbClr val="000000"/>
                </a:solidFill>
                <a:latin typeface="Arial" panose="020B0604020202020204" pitchFamily="34" charset="0"/>
              </a:rPr>
              <a:t> how pressure, velocity, and flow interact.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Assess</a:t>
            </a:r>
            <a:r>
              <a:rPr lang="en-GB" dirty="0">
                <a:solidFill>
                  <a:srgbClr val="000000"/>
                </a:solidFill>
                <a:latin typeface="Arial" panose="020B0604020202020204" pitchFamily="34" charset="0"/>
              </a:rPr>
              <a:t> system restrictions and their impact on performance.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727a3b8ec9_0_259"/>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Summary – force and pressure</a:t>
            </a:r>
            <a:endParaRPr lang="en-GB" dirty="0"/>
          </a:p>
        </p:txBody>
      </p:sp>
      <p:sp>
        <p:nvSpPr>
          <p:cNvPr id="261" name="Google Shape;261;g3727a3b8ec9_0_259"/>
          <p:cNvSpPr txBox="1"/>
          <p:nvPr/>
        </p:nvSpPr>
        <p:spPr>
          <a:xfrm>
            <a:off x="360000" y="1800000"/>
            <a:ext cx="9865200" cy="2837118"/>
          </a:xfrm>
          <a:prstGeom prst="rect">
            <a:avLst/>
          </a:prstGeom>
          <a:noFill/>
          <a:ln>
            <a:noFill/>
          </a:ln>
        </p:spPr>
        <p:txBody>
          <a:bodyPr spcFirstLastPara="1" wrap="square" lIns="0" tIns="0" rIns="0" bIns="0" anchor="t" anchorCtr="0">
            <a:spAutoFit/>
          </a:bodyPr>
          <a:lstStyle/>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Force = pressure × area.</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Static = pressure at rest.</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Dynamic = pressure in motion.</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Head height affects gravity-fed pressure.</a:t>
            </a:r>
            <a:endParaRPr sz="240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a:latin typeface="Arial" panose="020B0604020202020204" pitchFamily="34" charset="0"/>
              </a:rPr>
              <a:t>Forced draught aids system control.</a:t>
            </a:r>
            <a:endParaRPr sz="2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727a3b8ec9_0_268"/>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Summary – flow and velocity</a:t>
            </a:r>
            <a:endParaRPr lang="en-GB" dirty="0"/>
          </a:p>
        </p:txBody>
      </p:sp>
      <p:sp>
        <p:nvSpPr>
          <p:cNvPr id="268" name="Google Shape;268;g3727a3b8ec9_0_268"/>
          <p:cNvSpPr txBox="1"/>
          <p:nvPr/>
        </p:nvSpPr>
        <p:spPr>
          <a:xfrm>
            <a:off x="360000" y="1800000"/>
            <a:ext cx="9865200" cy="2837118"/>
          </a:xfrm>
          <a:prstGeom prst="rect">
            <a:avLst/>
          </a:prstGeom>
          <a:noFill/>
          <a:ln>
            <a:noFill/>
          </a:ln>
        </p:spPr>
        <p:txBody>
          <a:bodyPr spcFirstLastPara="1" wrap="square" lIns="0" tIns="0" rIns="0" bIns="0" anchor="t" anchorCtr="0">
            <a:spAutoFit/>
          </a:bodyPr>
          <a:lstStyle/>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Flow = velocity × area.</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Pipe size affects pressure and flow.</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Bends, tees, valves reduce flow.</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Smooth pipes improve flow.</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Good design balances all factors.</a:t>
            </a:r>
            <a:endParaRPr sz="2400"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727a3b8ec9_0_2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Final knowledge check</a:t>
            </a:r>
          </a:p>
        </p:txBody>
      </p:sp>
      <p:sp>
        <p:nvSpPr>
          <p:cNvPr id="274" name="Google Shape;274;g3727a3b8ec9_0_282"/>
          <p:cNvSpPr txBox="1">
            <a:spLocks noGrp="1"/>
          </p:cNvSpPr>
          <p:nvPr>
            <p:ph type="body" idx="1"/>
          </p:nvPr>
        </p:nvSpPr>
        <p:spPr>
          <a:xfrm>
            <a:off x="360000" y="1800000"/>
            <a:ext cx="11520600" cy="37689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What is pressure head?</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What causes static pressure to change?</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How does reducing pipe size affect velocity?</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Name two causes of flow restriction.</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Why is surface roughness important?</a:t>
            </a:r>
            <a:endParaRPr>
              <a:solidFill>
                <a:srgbClr val="000000"/>
              </a:solidFill>
              <a:highlight>
                <a:srgbClr val="FFFFFF"/>
              </a:highlight>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27a3b8ec9_0_2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Final knowledge check - answers </a:t>
            </a:r>
          </a:p>
        </p:txBody>
      </p:sp>
      <p:sp>
        <p:nvSpPr>
          <p:cNvPr id="280" name="Google Shape;280;g3727a3b8ec9_0_287"/>
          <p:cNvSpPr txBox="1">
            <a:spLocks noGrp="1"/>
          </p:cNvSpPr>
          <p:nvPr>
            <p:ph type="body" idx="1"/>
          </p:nvPr>
        </p:nvSpPr>
        <p:spPr>
          <a:xfrm>
            <a:off x="360000" y="1800000"/>
            <a:ext cx="11520600" cy="37689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Height-based pressure from fluid column.</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Changes in elevation or pump pressure.</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Velocity increases, pressure may drop.</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Bends, valves, debris.</a:t>
            </a:r>
            <a:endParaRPr>
              <a:solidFill>
                <a:srgbClr val="000000"/>
              </a:solidFill>
              <a:highlight>
                <a:srgbClr val="FFFFFF"/>
              </a:highlight>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highlight>
                  <a:srgbClr val="FFFFFF"/>
                </a:highlight>
                <a:latin typeface="Arial" panose="020B0604020202020204" pitchFamily="34" charset="0"/>
              </a:rPr>
              <a:t>Roughness increases resistance.</a:t>
            </a:r>
            <a:endParaRPr>
              <a:solidFill>
                <a:srgbClr val="000000"/>
              </a:solidFill>
              <a:highlight>
                <a:srgbClr val="FFFFFF"/>
              </a:highlight>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727a3b8ec9_0_29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Reflection task</a:t>
            </a:r>
          </a:p>
        </p:txBody>
      </p:sp>
      <p:sp>
        <p:nvSpPr>
          <p:cNvPr id="286" name="Google Shape;286;g3727a3b8ec9_0_294"/>
          <p:cNvSpPr txBox="1">
            <a:spLocks noGrp="1"/>
          </p:cNvSpPr>
          <p:nvPr>
            <p:ph type="body" idx="1"/>
          </p:nvPr>
        </p:nvSpPr>
        <p:spPr>
          <a:xfrm>
            <a:off x="360000" y="1800000"/>
            <a:ext cx="11520600" cy="37689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highlight>
                  <a:srgbClr val="FFFFFF"/>
                </a:highlight>
                <a:latin typeface="Arial" panose="020B0604020202020204" pitchFamily="34" charset="0"/>
              </a:rPr>
              <a:t>Where have you seen issues with pressure or flow in real systems? </a:t>
            </a:r>
            <a:endParaRPr dirty="0">
              <a:solidFill>
                <a:srgbClr val="000000"/>
              </a:solidFill>
              <a:highlight>
                <a:srgbClr val="FFFFFF"/>
              </a:highlight>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highlight>
                  <a:srgbClr val="FFFFFF"/>
                </a:highlight>
                <a:latin typeface="Arial" panose="020B0604020202020204" pitchFamily="34" charset="0"/>
              </a:rPr>
              <a:t>What could have been done differently in terms of pipe sizing or system design?</a:t>
            </a:r>
            <a:endParaRPr dirty="0">
              <a:solidFill>
                <a:srgbClr val="000000"/>
              </a:solidFill>
              <a:highlight>
                <a:srgbClr val="FFFFFF"/>
              </a:highlight>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727a3b8ec9_0_306"/>
          <p:cNvSpPr txBox="1"/>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600" b="1" dirty="0">
                <a:solidFill>
                  <a:srgbClr val="FC4421"/>
                </a:solidFill>
              </a:rPr>
              <a:t>Resources and references</a:t>
            </a:r>
            <a:endParaRPr lang="en-GB" dirty="0"/>
          </a:p>
        </p:txBody>
      </p:sp>
      <p:sp>
        <p:nvSpPr>
          <p:cNvPr id="293" name="Google Shape;293;g3727a3b8ec9_0_306"/>
          <p:cNvSpPr txBox="1"/>
          <p:nvPr/>
        </p:nvSpPr>
        <p:spPr>
          <a:xfrm>
            <a:off x="252000" y="1842100"/>
            <a:ext cx="9865200" cy="2985402"/>
          </a:xfrm>
          <a:prstGeom prst="rect">
            <a:avLst/>
          </a:prstGeom>
          <a:noFill/>
          <a:ln>
            <a:noFill/>
          </a:ln>
        </p:spPr>
        <p:txBody>
          <a:bodyPr spcFirstLastPara="1" wrap="square" lIns="91425" tIns="91425" rIns="91425" bIns="91425" anchor="t" anchorCtr="0">
            <a:spAutoFit/>
          </a:bodyPr>
          <a:lstStyle/>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BS EN 806</a:t>
            </a:r>
            <a:r>
              <a:rPr lang="en-GB" sz="2400" dirty="0">
                <a:latin typeface="Arial" panose="020B0604020202020204" pitchFamily="34" charset="0"/>
              </a:rPr>
              <a:t>: Water supply</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CIBSE </a:t>
            </a:r>
            <a:r>
              <a:rPr lang="en-GB" sz="24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Guide G</a:t>
            </a:r>
            <a:r>
              <a:rPr lang="en-GB" sz="2400" dirty="0">
                <a:latin typeface="Arial" panose="020B0604020202020204" pitchFamily="34" charset="0"/>
              </a:rPr>
              <a:t>: Public Health</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Building Regulations: </a:t>
            </a:r>
            <a:r>
              <a:rPr lang="en-GB" sz="240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Approved Document G</a:t>
            </a:r>
            <a:endParaRPr sz="2400" dirty="0">
              <a:solidFill>
                <a:srgbClr val="0070C0"/>
              </a:solidFill>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solidFill>
                  <a:srgbClr val="0070C0"/>
                </a:solidFill>
                <a:latin typeface="Arial" panose="020B0604020202020204" pitchFamily="34" charset="0"/>
                <a:hlinkClick r:id="rId6">
                  <a:extLst>
                    <a:ext uri="{A12FA001-AC4F-418D-AE19-62706E023703}">
                      <ahyp:hlinkClr xmlns:ahyp="http://schemas.microsoft.com/office/drawing/2018/hyperlinkcolor" val="tx"/>
                    </a:ext>
                  </a:extLst>
                </a:hlinkClick>
              </a:rPr>
              <a:t>WRAS</a:t>
            </a:r>
            <a:r>
              <a:rPr lang="en-GB" sz="2400" dirty="0">
                <a:solidFill>
                  <a:srgbClr val="0070C0"/>
                </a:solidFill>
                <a:latin typeface="Arial" panose="020B0604020202020204" pitchFamily="34" charset="0"/>
              </a:rPr>
              <a:t> </a:t>
            </a:r>
            <a:r>
              <a:rPr lang="en-GB" sz="2400" dirty="0">
                <a:latin typeface="Arial" panose="020B0604020202020204" pitchFamily="34" charset="0"/>
              </a:rPr>
              <a:t>Guidance on pipe sizing</a:t>
            </a:r>
            <a:endParaRPr sz="2400" dirty="0">
              <a:latin typeface="Arial" panose="020B0604020202020204" pitchFamily="34" charset="0"/>
            </a:endParaRPr>
          </a:p>
          <a:p>
            <a:pPr marL="252000" indent="-252000">
              <a:lnSpc>
                <a:spcPct val="110000"/>
              </a:lnSpc>
              <a:spcAft>
                <a:spcPts val="1200"/>
              </a:spcAft>
              <a:buClr>
                <a:srgbClr val="000000">
                  <a:lumMod val="100000"/>
                </a:srgbClr>
              </a:buClr>
              <a:buSzPct val="100000"/>
              <a:buFont typeface="Arial" panose="020B0604020202020204" pitchFamily="34" charset="0"/>
              <a:buChar char="•"/>
            </a:pPr>
            <a:r>
              <a:rPr lang="en-GB" sz="2400" dirty="0">
                <a:latin typeface="Arial" panose="020B0604020202020204" pitchFamily="34" charset="0"/>
              </a:rPr>
              <a:t>Manufacturer data for valves and fittings</a:t>
            </a:r>
            <a:endParaRPr sz="2400" dirty="0">
              <a:latin typeface="Arial" panose="020B0604020202020204" pitchFamily="34" charset="0"/>
            </a:endParaRPr>
          </a:p>
        </p:txBody>
      </p:sp>
      <p:pic>
        <p:nvPicPr>
          <p:cNvPr id="294" name="Google Shape;294;g3727a3b8ec9_0_306"/>
          <p:cNvPicPr preferRelativeResize="0">
            <a:picLocks noChangeAspect="1"/>
          </p:cNvPicPr>
          <p:nvPr/>
        </p:nvPicPr>
        <p:blipFill>
          <a:blip r:embed="rId7"/>
          <a:srcRect/>
          <a:stretch/>
        </p:blipFill>
        <p:spPr>
          <a:xfrm>
            <a:off x="7560000" y="1800000"/>
            <a:ext cx="4320000" cy="28814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a:t>
            </a:r>
            <a:endParaRPr dirty="0"/>
          </a:p>
        </p:txBody>
      </p:sp>
      <p:sp>
        <p:nvSpPr>
          <p:cNvPr id="300" name="Google Shape;300;p15"/>
          <p:cNvSpPr txBox="1">
            <a:spLocks noGrp="1"/>
          </p:cNvSpPr>
          <p:nvPr>
            <p:ph type="body" idx="1"/>
          </p:nvPr>
        </p:nvSpPr>
        <p:spPr>
          <a:xfrm>
            <a:off x="360000" y="1800000"/>
            <a:ext cx="9936276"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dirty="0"/>
              <a:t>You should now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Define </a:t>
            </a:r>
            <a:r>
              <a:rPr lang="en-GB" dirty="0"/>
              <a:t>and calculate force, pressure, and flow rate.</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Identify </a:t>
            </a:r>
            <a:r>
              <a:rPr lang="en-GB" dirty="0"/>
              <a:t>effects of pipe size and pressure on system performance.</a:t>
            </a:r>
            <a:endParaRPr dirty="0"/>
          </a:p>
          <a:p>
            <a:pPr marL="0" lvl="0" indent="0" algn="l" rtl="0">
              <a:lnSpc>
                <a:spcPct val="110000"/>
              </a:lnSpc>
              <a:spcBef>
                <a:spcPts val="2400"/>
              </a:spcBef>
              <a:spcAft>
                <a:spcPts val="0"/>
              </a:spcAft>
              <a:buNone/>
            </a:pPr>
            <a:r>
              <a:rPr lang="en-GB" dirty="0"/>
              <a:t>You might also be able to:</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Evaluate </a:t>
            </a:r>
            <a:r>
              <a:rPr lang="en-GB" dirty="0"/>
              <a:t>a system layout for restrictions and losses.</a:t>
            </a:r>
            <a:endParaRPr dirty="0"/>
          </a:p>
          <a:p>
            <a:pPr marL="252000" lvl="0" indent="-252000" algn="l" rtl="0">
              <a:lnSpc>
                <a:spcPct val="110000"/>
              </a:lnSpc>
              <a:spcBef>
                <a:spcPts val="1200"/>
              </a:spcBef>
              <a:spcAft>
                <a:spcPts val="0"/>
              </a:spcAft>
              <a:buClr>
                <a:schemeClr val="dk1"/>
              </a:buClr>
              <a:buSzPts val="2400"/>
              <a:buFont typeface="Arial"/>
              <a:buChar char="•"/>
            </a:pPr>
            <a:r>
              <a:rPr lang="en-GB" b="1" dirty="0"/>
              <a:t>Optimise </a:t>
            </a:r>
            <a:r>
              <a:rPr lang="en-GB" dirty="0"/>
              <a:t>pipe and valve selections to enhance flow.</a:t>
            </a:r>
            <a:endParaRPr dirty="0"/>
          </a:p>
          <a:p>
            <a:pPr marL="0" lvl="0" indent="0" algn="l" rtl="0">
              <a:lnSpc>
                <a:spcPct val="110000"/>
              </a:lnSpc>
              <a:spcBef>
                <a:spcPts val="1200"/>
              </a:spcBef>
              <a:spcAft>
                <a:spcPts val="0"/>
              </a:spcAft>
              <a:buNone/>
            </a:pPr>
            <a:endParaRPr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727a3b8ec9_0_31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Extended learning and review</a:t>
            </a:r>
          </a:p>
        </p:txBody>
      </p:sp>
      <p:sp>
        <p:nvSpPr>
          <p:cNvPr id="306" name="Google Shape;306;g3727a3b8ec9_0_318"/>
          <p:cNvSpPr txBox="1">
            <a:spLocks noGrp="1"/>
          </p:cNvSpPr>
          <p:nvPr>
            <p:ph type="body" idx="1"/>
          </p:nvPr>
        </p:nvSpPr>
        <p:spPr>
          <a:xfrm>
            <a:off x="360000" y="1800000"/>
            <a:ext cx="99363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Worked example calculations </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Visual diagrams of pipe systems with pressure drop points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Animated explanation of draught and flow</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Learner activity: system redesign for improved flow</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Practical recap: measure and record system pressure across different points in a system</a:t>
            </a:r>
            <a:endParaRPr dirty="0">
              <a:solidFill>
                <a:srgbClr val="00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3599812" y="1565395"/>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6EA4BABD-7B7E-4032-4096-4160EFDAFB66}"/>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What is Force?</a:t>
            </a:r>
            <a:endParaRPr/>
          </a:p>
        </p:txBody>
      </p:sp>
      <p:sp>
        <p:nvSpPr>
          <p:cNvPr id="56" name="Google Shape;56;p8"/>
          <p:cNvSpPr txBox="1">
            <a:spLocks noGrp="1"/>
          </p:cNvSpPr>
          <p:nvPr>
            <p:ph type="body" idx="1"/>
          </p:nvPr>
        </p:nvSpPr>
        <p:spPr>
          <a:xfrm>
            <a:off x="360000" y="1800000"/>
            <a:ext cx="648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Force is a push or pull acting upon an object as a result of its interaction with another object.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In plumbing, force is often related to fluid movement and pressure exerted within a system. It is measured in newtons (N).</a:t>
            </a:r>
            <a:endParaRPr dirty="0">
              <a:solidFill>
                <a:srgbClr val="000000"/>
              </a:solidFill>
              <a:latin typeface="Arial" panose="020B0604020202020204" pitchFamily="34" charset="0"/>
            </a:endParaRPr>
          </a:p>
        </p:txBody>
      </p:sp>
      <p:pic>
        <p:nvPicPr>
          <p:cNvPr id="57" name="Google Shape;57;p8"/>
          <p:cNvPicPr preferRelativeResize="0">
            <a:picLocks noChangeAspect="1"/>
          </p:cNvPicPr>
          <p:nvPr/>
        </p:nvPicPr>
        <p:blipFill>
          <a:blip r:embed="rId3"/>
          <a:srcRect/>
          <a:stretch/>
        </p:blipFill>
        <p:spPr>
          <a:xfrm>
            <a:off x="6840000" y="1800000"/>
            <a:ext cx="5040000" cy="3796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Force formula</a:t>
            </a:r>
          </a:p>
        </p:txBody>
      </p:sp>
      <p:sp>
        <p:nvSpPr>
          <p:cNvPr id="63" name="Google Shape;63;p9"/>
          <p:cNvSpPr txBox="1">
            <a:spLocks noGrp="1"/>
          </p:cNvSpPr>
          <p:nvPr>
            <p:ph type="body" idx="1"/>
          </p:nvPr>
        </p:nvSpPr>
        <p:spPr>
          <a:xfrm>
            <a:off x="360000" y="1800000"/>
            <a:ext cx="112635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 basic formula for force: F = P × A</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Where: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 = Force (N)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 = Pressure (Pa)</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 = Area (m²)</a:t>
            </a:r>
          </a:p>
          <a:p>
            <a:pPr marL="252000" indent="-2520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This helps calculate the force exerted by a fluid on a surface.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64" name="Google Shape;64;p9"/>
          <p:cNvPicPr preferRelativeResize="0"/>
          <p:nvPr/>
        </p:nvPicPr>
        <p:blipFill>
          <a:blip r:embed="rId3">
            <a:alphaModFix/>
          </a:blip>
          <a:stretch>
            <a:fillRect/>
          </a:stretch>
        </p:blipFill>
        <p:spPr>
          <a:xfrm>
            <a:off x="6433972" y="2045147"/>
            <a:ext cx="5344675" cy="247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Pressure units</a:t>
            </a:r>
          </a:p>
        </p:txBody>
      </p:sp>
      <p:sp>
        <p:nvSpPr>
          <p:cNvPr id="70" name="Google Shape;70;p11"/>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dirty="0">
                <a:solidFill>
                  <a:srgbClr val="212529"/>
                </a:solidFill>
                <a:highlight>
                  <a:srgbClr val="FFFFFF"/>
                </a:highlight>
              </a:rPr>
              <a:t>The units of force are </a:t>
            </a:r>
            <a:r>
              <a:rPr lang="en-GB" b="1" dirty="0">
                <a:solidFill>
                  <a:srgbClr val="212529"/>
                </a:solidFill>
                <a:highlight>
                  <a:srgbClr val="FFFFFF"/>
                </a:highlight>
              </a:rPr>
              <a:t>Newtons</a:t>
            </a:r>
            <a:r>
              <a:rPr lang="en-GB" dirty="0">
                <a:solidFill>
                  <a:srgbClr val="212529"/>
                </a:solidFill>
                <a:highlight>
                  <a:srgbClr val="FFFFFF"/>
                </a:highlight>
              </a:rPr>
              <a:t> (N) and the derived SI units of area are </a:t>
            </a:r>
            <a:r>
              <a:rPr lang="en-GB" b="1" dirty="0">
                <a:solidFill>
                  <a:srgbClr val="212529"/>
                </a:solidFill>
                <a:highlight>
                  <a:srgbClr val="FFFFFF"/>
                </a:highlight>
              </a:rPr>
              <a:t>square metres</a:t>
            </a:r>
            <a:r>
              <a:rPr lang="en-GB" dirty="0">
                <a:solidFill>
                  <a:srgbClr val="212529"/>
                </a:solidFill>
                <a:highlight>
                  <a:srgbClr val="FFFFFF"/>
                </a:highlight>
              </a:rPr>
              <a:t> (m2). So the units of pressure are </a:t>
            </a:r>
            <a:r>
              <a:rPr lang="en-GB" b="1" dirty="0">
                <a:solidFill>
                  <a:srgbClr val="212529"/>
                </a:solidFill>
                <a:highlight>
                  <a:srgbClr val="FFFFFF"/>
                </a:highlight>
              </a:rPr>
              <a:t>Newtons per square metre</a:t>
            </a:r>
            <a:r>
              <a:rPr lang="en-GB" dirty="0">
                <a:solidFill>
                  <a:srgbClr val="212529"/>
                </a:solidFill>
                <a:highlight>
                  <a:srgbClr val="FFFFFF"/>
                </a:highlight>
              </a:rPr>
              <a:t> (N/m2).</a:t>
            </a:r>
            <a:endParaRPr dirty="0">
              <a:solidFill>
                <a:srgbClr val="212529"/>
              </a:solidFill>
              <a:highlight>
                <a:srgbClr val="FFFFFF"/>
              </a:highlight>
            </a:endParaRPr>
          </a:p>
          <a:p>
            <a:pPr marL="0" lvl="0" indent="0" algn="l" rtl="0">
              <a:spcAft>
                <a:spcPts val="1200"/>
              </a:spcAft>
              <a:buClr>
                <a:schemeClr val="dk1"/>
              </a:buClr>
              <a:buSzPts val="1100"/>
              <a:buFont typeface="Arial"/>
              <a:buNone/>
            </a:pPr>
            <a:r>
              <a:rPr lang="en-GB" dirty="0">
                <a:solidFill>
                  <a:srgbClr val="212529"/>
                </a:solidFill>
                <a:highlight>
                  <a:srgbClr val="FFFFFF"/>
                </a:highlight>
              </a:rPr>
              <a:t>However, the standard unit of pressure is </a:t>
            </a:r>
            <a:r>
              <a:rPr lang="en-GB" b="1" dirty="0">
                <a:solidFill>
                  <a:srgbClr val="212529"/>
                </a:solidFill>
                <a:highlight>
                  <a:srgbClr val="FFFFFF"/>
                </a:highlight>
              </a:rPr>
              <a:t>Pascals</a:t>
            </a:r>
            <a:r>
              <a:rPr lang="en-GB" dirty="0">
                <a:solidFill>
                  <a:srgbClr val="212529"/>
                </a:solidFill>
                <a:highlight>
                  <a:srgbClr val="FFFFFF"/>
                </a:highlight>
              </a:rPr>
              <a:t> (Pa). 1 Pascal is equal to 1 </a:t>
            </a:r>
            <a:r>
              <a:rPr lang="en-GB" i="1" dirty="0">
                <a:solidFill>
                  <a:srgbClr val="212529"/>
                </a:solidFill>
                <a:highlight>
                  <a:srgbClr val="FFFFFF"/>
                </a:highlight>
              </a:rPr>
              <a:t>N/m2 </a:t>
            </a:r>
            <a:r>
              <a:rPr lang="en-GB" dirty="0">
                <a:solidFill>
                  <a:srgbClr val="212529"/>
                </a:solidFill>
                <a:highlight>
                  <a:srgbClr val="FFFFFF"/>
                </a:highlight>
              </a:rPr>
              <a:t>and 100,000 Pa=1 Bar (another unit of pressure).</a:t>
            </a:r>
            <a:endParaRPr dirty="0">
              <a:solidFill>
                <a:srgbClr val="212529"/>
              </a:solidFill>
              <a:highlight>
                <a:srgbClr val="FFFFFF"/>
              </a:highlight>
            </a:endParaRPr>
          </a:p>
          <a:p>
            <a:pPr marL="0" lvl="0" indent="0" algn="l" rtl="0">
              <a:spcAft>
                <a:spcPts val="1200"/>
              </a:spcAft>
              <a:buSzPts val="1100"/>
              <a:buNone/>
            </a:pPr>
            <a:r>
              <a:rPr lang="en-GB" b="1" dirty="0">
                <a:solidFill>
                  <a:srgbClr val="212529"/>
                </a:solidFill>
                <a:highlight>
                  <a:srgbClr val="FFFFFF"/>
                </a:highlight>
              </a:rPr>
              <a:t>Air pressure</a:t>
            </a:r>
            <a:r>
              <a:rPr lang="en-GB" dirty="0">
                <a:solidFill>
                  <a:srgbClr val="212529"/>
                </a:solidFill>
                <a:highlight>
                  <a:srgbClr val="FFFFFF"/>
                </a:highlight>
              </a:rPr>
              <a:t> (or </a:t>
            </a:r>
            <a:r>
              <a:rPr lang="en-GB" b="1" dirty="0">
                <a:solidFill>
                  <a:srgbClr val="212529"/>
                </a:solidFill>
                <a:highlight>
                  <a:srgbClr val="FFFFFF"/>
                </a:highlight>
              </a:rPr>
              <a:t>atmospheric pressure</a:t>
            </a:r>
            <a:r>
              <a:rPr lang="en-GB" dirty="0">
                <a:solidFill>
                  <a:srgbClr val="212529"/>
                </a:solidFill>
                <a:highlight>
                  <a:srgbClr val="FFFFFF"/>
                </a:highlight>
              </a:rPr>
              <a:t>) can change depending on where we are in the world. If we are on a mountain the air pressure is less than when we are at sea level.</a:t>
            </a:r>
            <a:endParaRPr dirty="0">
              <a:solidFill>
                <a:srgbClr val="212529"/>
              </a:solidFill>
              <a:highlight>
                <a:srgbClr val="FFFFFF"/>
              </a:highlight>
            </a:endParaRPr>
          </a:p>
          <a:p>
            <a:pPr marL="0" lvl="0" indent="0" algn="l" rtl="0">
              <a:spcAft>
                <a:spcPts val="1200"/>
              </a:spcAft>
              <a:buSzPts val="1100"/>
              <a:buNone/>
            </a:pPr>
            <a:r>
              <a:rPr lang="en-GB" dirty="0">
                <a:solidFill>
                  <a:srgbClr val="212529"/>
                </a:solidFill>
                <a:highlight>
                  <a:srgbClr val="FFFFFF"/>
                </a:highlight>
              </a:rPr>
              <a:t>The air pressure at sea level is approximately 14.7 pounds per square inch or 1.01325Bar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Pressure head</a:t>
            </a:r>
          </a:p>
        </p:txBody>
      </p:sp>
      <p:sp>
        <p:nvSpPr>
          <p:cNvPr id="76" name="Google Shape;76;p10"/>
          <p:cNvSpPr txBox="1">
            <a:spLocks noGrp="1"/>
          </p:cNvSpPr>
          <p:nvPr>
            <p:ph type="body" idx="1"/>
          </p:nvPr>
        </p:nvSpPr>
        <p:spPr>
          <a:xfrm>
            <a:off x="360000" y="1800000"/>
            <a:ext cx="9083100" cy="40662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Pressure head is the height of a fluid column that produces pressure.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 higher the column, the greater the pressure at the base.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This principle is critical in gravity-fed plumbing systems.</a:t>
            </a: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would happen to pressure in a system if the water tank is raised higher?</a:t>
            </a: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p:txBody>
      </p:sp>
      <p:sp>
        <p:nvSpPr>
          <p:cNvPr id="78" name="Google Shape;78;p10"/>
          <p:cNvSpPr/>
          <p:nvPr/>
        </p:nvSpPr>
        <p:spPr>
          <a:xfrm rot="10800000">
            <a:off x="9833503" y="1034225"/>
            <a:ext cx="2063100" cy="1049100"/>
          </a:xfrm>
          <a:prstGeom prst="round2SameRect">
            <a:avLst>
              <a:gd name="adj1" fmla="val 16667"/>
              <a:gd name="adj2" fmla="val 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0"/>
          <p:cNvCxnSpPr/>
          <p:nvPr/>
        </p:nvCxnSpPr>
        <p:spPr>
          <a:xfrm flipH="1">
            <a:off x="10082828" y="2088425"/>
            <a:ext cx="11400" cy="646200"/>
          </a:xfrm>
          <a:prstGeom prst="straightConnector1">
            <a:avLst/>
          </a:prstGeom>
          <a:noFill/>
          <a:ln w="38100" cap="flat" cmpd="sng">
            <a:solidFill>
              <a:srgbClr val="3D85C6"/>
            </a:solidFill>
            <a:prstDash val="solid"/>
            <a:round/>
            <a:headEnd type="none" w="med" len="med"/>
            <a:tailEnd type="none" w="med" len="med"/>
          </a:ln>
        </p:spPr>
      </p:cxnSp>
      <p:cxnSp>
        <p:nvCxnSpPr>
          <p:cNvPr id="80" name="Google Shape;80;p10"/>
          <p:cNvCxnSpPr/>
          <p:nvPr/>
        </p:nvCxnSpPr>
        <p:spPr>
          <a:xfrm>
            <a:off x="10094228" y="2723200"/>
            <a:ext cx="1231500" cy="4500"/>
          </a:xfrm>
          <a:prstGeom prst="straightConnector1">
            <a:avLst/>
          </a:prstGeom>
          <a:noFill/>
          <a:ln w="38100" cap="flat" cmpd="sng">
            <a:solidFill>
              <a:srgbClr val="3D85C6"/>
            </a:solidFill>
            <a:prstDash val="solid"/>
            <a:round/>
            <a:headEnd type="none" w="med" len="med"/>
            <a:tailEnd type="none" w="med" len="med"/>
          </a:ln>
        </p:spPr>
      </p:cxnSp>
      <p:cxnSp>
        <p:nvCxnSpPr>
          <p:cNvPr id="81" name="Google Shape;81;p10"/>
          <p:cNvCxnSpPr/>
          <p:nvPr/>
        </p:nvCxnSpPr>
        <p:spPr>
          <a:xfrm flipH="1">
            <a:off x="11331053" y="2723200"/>
            <a:ext cx="11400" cy="3083100"/>
          </a:xfrm>
          <a:prstGeom prst="straightConnector1">
            <a:avLst/>
          </a:prstGeom>
          <a:noFill/>
          <a:ln w="38100" cap="flat" cmpd="sng">
            <a:solidFill>
              <a:srgbClr val="3D85C6"/>
            </a:solidFill>
            <a:prstDash val="solid"/>
            <a:round/>
            <a:headEnd type="none" w="med" len="med"/>
            <a:tailEnd type="none" w="med" len="med"/>
          </a:ln>
        </p:spPr>
      </p:cxnSp>
      <p:sp>
        <p:nvSpPr>
          <p:cNvPr id="82" name="Google Shape;82;p10"/>
          <p:cNvSpPr/>
          <p:nvPr/>
        </p:nvSpPr>
        <p:spPr>
          <a:xfrm>
            <a:off x="9958203" y="2269775"/>
            <a:ext cx="272050" cy="246850"/>
          </a:xfrm>
          <a:prstGeom prst="flowChartCollat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a:off x="9848628" y="1541171"/>
            <a:ext cx="2061475" cy="164575"/>
          </a:xfrm>
          <a:custGeom>
            <a:avLst/>
            <a:gdLst/>
            <a:ahLst/>
            <a:cxnLst/>
            <a:rect l="l" t="t" r="r" b="b"/>
            <a:pathLst>
              <a:path w="82459" h="6583" extrusionOk="0">
                <a:moveTo>
                  <a:pt x="0" y="712"/>
                </a:moveTo>
                <a:cubicBezTo>
                  <a:pt x="3571" y="658"/>
                  <a:pt x="15151" y="-587"/>
                  <a:pt x="21427" y="387"/>
                </a:cubicBezTo>
                <a:cubicBezTo>
                  <a:pt x="27704" y="1361"/>
                  <a:pt x="31816" y="6448"/>
                  <a:pt x="37659" y="6556"/>
                </a:cubicBezTo>
                <a:cubicBezTo>
                  <a:pt x="43503" y="6664"/>
                  <a:pt x="50536" y="1686"/>
                  <a:pt x="56488" y="1037"/>
                </a:cubicBezTo>
                <a:cubicBezTo>
                  <a:pt x="62440" y="388"/>
                  <a:pt x="69041" y="2660"/>
                  <a:pt x="73369" y="2660"/>
                </a:cubicBezTo>
                <a:cubicBezTo>
                  <a:pt x="77698" y="2660"/>
                  <a:pt x="80944" y="1308"/>
                  <a:pt x="82459" y="1037"/>
                </a:cubicBezTo>
              </a:path>
            </a:pathLst>
          </a:custGeom>
          <a:noFill/>
          <a:ln w="28575" cap="flat" cmpd="sng">
            <a:solidFill>
              <a:srgbClr val="3D85C6"/>
            </a:solidFill>
            <a:prstDash val="solid"/>
            <a:round/>
            <a:headEnd type="none" w="med" len="med"/>
            <a:tailEnd type="none" w="med" len="med"/>
          </a:ln>
        </p:spPr>
        <p:txBody>
          <a:bodyPr/>
          <a:lstStyle/>
          <a:p>
            <a:endParaRPr lang="en-GB"/>
          </a:p>
        </p:txBody>
      </p:sp>
      <p:sp>
        <p:nvSpPr>
          <p:cNvPr id="84" name="Google Shape;84;p10"/>
          <p:cNvSpPr/>
          <p:nvPr/>
        </p:nvSpPr>
        <p:spPr>
          <a:xfrm>
            <a:off x="9834316" y="1644871"/>
            <a:ext cx="2061475" cy="164575"/>
          </a:xfrm>
          <a:custGeom>
            <a:avLst/>
            <a:gdLst/>
            <a:ahLst/>
            <a:cxnLst/>
            <a:rect l="l" t="t" r="r" b="b"/>
            <a:pathLst>
              <a:path w="82459" h="6583" extrusionOk="0">
                <a:moveTo>
                  <a:pt x="0" y="712"/>
                </a:moveTo>
                <a:cubicBezTo>
                  <a:pt x="3571" y="658"/>
                  <a:pt x="15151" y="-587"/>
                  <a:pt x="21427" y="387"/>
                </a:cubicBezTo>
                <a:cubicBezTo>
                  <a:pt x="27704" y="1361"/>
                  <a:pt x="31816" y="6448"/>
                  <a:pt x="37659" y="6556"/>
                </a:cubicBezTo>
                <a:cubicBezTo>
                  <a:pt x="43503" y="6664"/>
                  <a:pt x="50536" y="1686"/>
                  <a:pt x="56488" y="1037"/>
                </a:cubicBezTo>
                <a:cubicBezTo>
                  <a:pt x="62440" y="388"/>
                  <a:pt x="69041" y="2660"/>
                  <a:pt x="73369" y="2660"/>
                </a:cubicBezTo>
                <a:cubicBezTo>
                  <a:pt x="77698" y="2660"/>
                  <a:pt x="80944" y="1308"/>
                  <a:pt x="82459" y="1037"/>
                </a:cubicBezTo>
              </a:path>
            </a:pathLst>
          </a:custGeom>
          <a:noFill/>
          <a:ln w="28575" cap="flat" cmpd="sng">
            <a:solidFill>
              <a:srgbClr val="3D85C6"/>
            </a:solidFill>
            <a:prstDash val="solid"/>
            <a:round/>
            <a:headEnd type="none" w="med" len="med"/>
            <a:tailEnd type="none" w="med" len="med"/>
          </a:ln>
        </p:spPr>
        <p:txBody>
          <a:bodyPr/>
          <a:lstStyle/>
          <a:p>
            <a:endParaRPr lang="en-GB"/>
          </a:p>
        </p:txBody>
      </p:sp>
      <p:cxnSp>
        <p:nvCxnSpPr>
          <p:cNvPr id="85" name="Google Shape;85;p10"/>
          <p:cNvCxnSpPr/>
          <p:nvPr/>
        </p:nvCxnSpPr>
        <p:spPr>
          <a:xfrm>
            <a:off x="11682853" y="2094625"/>
            <a:ext cx="0" cy="3692700"/>
          </a:xfrm>
          <a:prstGeom prst="straightConnector1">
            <a:avLst/>
          </a:prstGeom>
          <a:noFill/>
          <a:ln w="19050" cap="flat" cmpd="sng">
            <a:solidFill>
              <a:srgbClr val="000000"/>
            </a:solidFill>
            <a:prstDash val="dash"/>
            <a:round/>
            <a:headEnd type="stealth" w="med" len="med"/>
            <a:tailEnd type="stealth" w="med" len="med"/>
          </a:ln>
        </p:spPr>
      </p:cxnSp>
      <p:sp>
        <p:nvSpPr>
          <p:cNvPr id="86" name="Google Shape;86;p10"/>
          <p:cNvSpPr txBox="1"/>
          <p:nvPr/>
        </p:nvSpPr>
        <p:spPr>
          <a:xfrm>
            <a:off x="10390303" y="1140975"/>
            <a:ext cx="949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CWSC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727a3b8ec9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Pressure calculations</a:t>
            </a:r>
          </a:p>
        </p:txBody>
      </p:sp>
      <p:sp>
        <p:nvSpPr>
          <p:cNvPr id="92" name="Google Shape;92;g3727a3b8ec9_0_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dirty="0">
                <a:solidFill>
                  <a:srgbClr val="212529"/>
                </a:solidFill>
                <a:highlight>
                  <a:srgbClr val="FFFFFF"/>
                </a:highlight>
              </a:rPr>
              <a:t>Pressure can be calculated using:  P = ρ × g × h</a:t>
            </a:r>
            <a:endParaRPr dirty="0">
              <a:solidFill>
                <a:srgbClr val="212529"/>
              </a:solidFill>
              <a:highlight>
                <a:srgbClr val="FFFFFF"/>
              </a:highlight>
            </a:endParaRPr>
          </a:p>
          <a:p>
            <a:pPr marL="0" lvl="0" indent="0" algn="l" rtl="0">
              <a:spcAft>
                <a:spcPts val="1200"/>
              </a:spcAft>
              <a:buClr>
                <a:schemeClr val="dk1"/>
              </a:buClr>
              <a:buSzPts val="1100"/>
              <a:buFont typeface="Arial"/>
              <a:buNone/>
            </a:pPr>
            <a:r>
              <a:rPr lang="en-GB" dirty="0">
                <a:solidFill>
                  <a:srgbClr val="212529"/>
                </a:solidFill>
                <a:highlight>
                  <a:srgbClr val="FFFFFF"/>
                </a:highlight>
              </a:rPr>
              <a:t>Where:</a:t>
            </a:r>
            <a:endParaRPr dirty="0">
              <a:solidFill>
                <a:srgbClr val="212529"/>
              </a:solidFill>
              <a:highlight>
                <a:srgbClr val="FFFFFF"/>
              </a:highlight>
            </a:endParaRPr>
          </a:p>
          <a:p>
            <a:pPr marL="252000" lvl="0" indent="-252000" algn="l" rtl="0">
              <a:spcAft>
                <a:spcPts val="1200"/>
              </a:spcAft>
              <a:buClr>
                <a:schemeClr val="tx1"/>
              </a:buClr>
              <a:buSzPct val="100000"/>
              <a:buFont typeface="Arial" panose="020B0604020202020204" pitchFamily="34" charset="0"/>
              <a:buChar char="•"/>
            </a:pPr>
            <a:r>
              <a:rPr lang="en-GB" dirty="0">
                <a:solidFill>
                  <a:srgbClr val="212529"/>
                </a:solidFill>
                <a:highlight>
                  <a:srgbClr val="FFFFFF"/>
                </a:highlight>
              </a:rPr>
              <a:t>ρ = density (kg/m³)</a:t>
            </a:r>
            <a:endParaRPr dirty="0">
              <a:solidFill>
                <a:srgbClr val="212529"/>
              </a:solidFill>
              <a:highlight>
                <a:srgbClr val="FFFFFF"/>
              </a:highlight>
            </a:endParaRPr>
          </a:p>
          <a:p>
            <a:pPr marL="252000" lvl="0" indent="-252000" algn="l" rtl="0">
              <a:spcBef>
                <a:spcPts val="0"/>
              </a:spcBef>
              <a:spcAft>
                <a:spcPts val="1200"/>
              </a:spcAft>
              <a:buClr>
                <a:schemeClr val="tx1"/>
              </a:buClr>
              <a:buSzPct val="100000"/>
              <a:buFont typeface="Arial" panose="020B0604020202020204" pitchFamily="34" charset="0"/>
              <a:buChar char="•"/>
            </a:pPr>
            <a:r>
              <a:rPr lang="en-GB" dirty="0">
                <a:solidFill>
                  <a:srgbClr val="212529"/>
                </a:solidFill>
                <a:highlight>
                  <a:srgbClr val="FFFFFF"/>
                </a:highlight>
              </a:rPr>
              <a:t>g = gravity (9.81 m/s²)</a:t>
            </a:r>
            <a:endParaRPr dirty="0">
              <a:solidFill>
                <a:srgbClr val="212529"/>
              </a:solidFill>
              <a:highlight>
                <a:srgbClr val="FFFFFF"/>
              </a:highlight>
            </a:endParaRPr>
          </a:p>
          <a:p>
            <a:pPr marL="252000" lvl="0" indent="-252000" algn="l" rtl="0">
              <a:spcBef>
                <a:spcPts val="0"/>
              </a:spcBef>
              <a:spcAft>
                <a:spcPts val="1200"/>
              </a:spcAft>
              <a:buClr>
                <a:schemeClr val="tx1"/>
              </a:buClr>
              <a:buSzPct val="100000"/>
              <a:buFont typeface="Arial" panose="020B0604020202020204" pitchFamily="34" charset="0"/>
              <a:buChar char="•"/>
            </a:pPr>
            <a:r>
              <a:rPr lang="en-GB" dirty="0">
                <a:solidFill>
                  <a:srgbClr val="212529"/>
                </a:solidFill>
                <a:highlight>
                  <a:srgbClr val="FFFFFF"/>
                </a:highlight>
              </a:rPr>
              <a:t>h = height (m)</a:t>
            </a:r>
            <a:endParaRPr dirty="0">
              <a:solidFill>
                <a:srgbClr val="212529"/>
              </a:solidFill>
              <a:highlight>
                <a:srgbClr val="FFFFFF"/>
              </a:highlight>
            </a:endParaRPr>
          </a:p>
          <a:p>
            <a:pPr marL="0" lvl="0" indent="0" algn="l" rtl="0">
              <a:spcBef>
                <a:spcPts val="800"/>
              </a:spcBef>
              <a:spcAft>
                <a:spcPts val="1200"/>
              </a:spcAft>
              <a:buClr>
                <a:schemeClr val="dk1"/>
              </a:buClr>
              <a:buSzPts val="1100"/>
              <a:buFont typeface="Arial"/>
              <a:buNone/>
            </a:pPr>
            <a:r>
              <a:rPr lang="en-GB" dirty="0">
                <a:solidFill>
                  <a:srgbClr val="212529"/>
                </a:solidFill>
                <a:highlight>
                  <a:srgbClr val="FFFFFF"/>
                </a:highlight>
              </a:rPr>
              <a:t>This is key to understanding gravity-fed systems and hydrostatic pressure.</a:t>
            </a:r>
            <a:endParaRPr dirty="0">
              <a:solidFill>
                <a:srgbClr val="212529"/>
              </a:solidFill>
              <a:highlight>
                <a:srgbClr val="FFFFFF"/>
              </a:highlight>
            </a:endParaRPr>
          </a:p>
          <a:p>
            <a:pPr marL="0" lvl="0" indent="0" algn="l" rtl="0">
              <a:spcBef>
                <a:spcPts val="800"/>
              </a:spcBef>
              <a:spcAft>
                <a:spcPts val="1200"/>
              </a:spcAft>
              <a:buSzPts val="1100"/>
              <a:buNone/>
            </a:pPr>
            <a:endParaRPr dirty="0">
              <a:solidFill>
                <a:srgbClr val="212529"/>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27a3b8ec9_0_3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Pressure calculations</a:t>
            </a:r>
          </a:p>
        </p:txBody>
      </p:sp>
      <p:sp>
        <p:nvSpPr>
          <p:cNvPr id="98" name="Google Shape;98;g3727a3b8ec9_0_3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100"/>
              <a:buNone/>
            </a:pPr>
            <a:r>
              <a:rPr lang="en-GB" dirty="0">
                <a:solidFill>
                  <a:srgbClr val="212529"/>
                </a:solidFill>
                <a:highlight>
                  <a:srgbClr val="FFFFFF"/>
                </a:highlight>
              </a:rPr>
              <a:t>Using P = ρ × g × h, calculate the pressure at the kitchen tap</a:t>
            </a:r>
            <a:endParaRPr dirty="0">
              <a:solidFill>
                <a:srgbClr val="212529"/>
              </a:solidFill>
              <a:highlight>
                <a:srgbClr val="FFFFFF"/>
              </a:highlight>
            </a:endParaRPr>
          </a:p>
          <a:p>
            <a:pPr marL="0" lvl="0" indent="0" algn="l" rtl="0">
              <a:lnSpc>
                <a:spcPct val="120000"/>
              </a:lnSpc>
              <a:spcBef>
                <a:spcPts val="800"/>
              </a:spcBef>
              <a:spcAft>
                <a:spcPts val="0"/>
              </a:spcAft>
              <a:buSzPts val="1100"/>
              <a:buNone/>
            </a:pPr>
            <a:r>
              <a:rPr lang="en-GB" dirty="0">
                <a:solidFill>
                  <a:srgbClr val="212529"/>
                </a:solidFill>
                <a:highlight>
                  <a:srgbClr val="FFFFFF"/>
                </a:highlight>
              </a:rPr>
              <a:t>Where:</a:t>
            </a:r>
            <a:endParaRPr dirty="0">
              <a:solidFill>
                <a:srgbClr val="212529"/>
              </a:solidFill>
              <a:highlight>
                <a:srgbClr val="FFFFFF"/>
              </a:highlight>
            </a:endParaRPr>
          </a:p>
          <a:p>
            <a:pPr marL="342900" lvl="0" indent="-342900" algn="l" rtl="0">
              <a:lnSpc>
                <a:spcPct val="150000"/>
              </a:lnSpc>
              <a:spcBef>
                <a:spcPts val="800"/>
              </a:spcBef>
              <a:spcAft>
                <a:spcPts val="0"/>
              </a:spcAft>
              <a:buClr>
                <a:schemeClr val="tx1"/>
              </a:buClr>
              <a:buSzPct val="100000"/>
              <a:buFont typeface="Arial" panose="020B0604020202020204" pitchFamily="34" charset="0"/>
              <a:buChar char="•"/>
            </a:pPr>
            <a:r>
              <a:rPr lang="en-GB" dirty="0">
                <a:solidFill>
                  <a:srgbClr val="212529"/>
                </a:solidFill>
                <a:highlight>
                  <a:srgbClr val="FFFFFF"/>
                </a:highlight>
              </a:rPr>
              <a:t>ρ = 1000</a:t>
            </a:r>
            <a:endParaRPr dirty="0">
              <a:solidFill>
                <a:srgbClr val="212529"/>
              </a:solidFill>
              <a:highlight>
                <a:srgbClr val="FFFFFF"/>
              </a:highlight>
            </a:endParaRPr>
          </a:p>
          <a:p>
            <a:pPr marL="342900" lvl="0" indent="-342900" algn="l" rtl="0">
              <a:lnSpc>
                <a:spcPct val="150000"/>
              </a:lnSpc>
              <a:spcBef>
                <a:spcPts val="0"/>
              </a:spcBef>
              <a:spcAft>
                <a:spcPts val="0"/>
              </a:spcAft>
              <a:buClr>
                <a:schemeClr val="tx1"/>
              </a:buClr>
              <a:buSzPct val="100000"/>
              <a:buFont typeface="Arial" panose="020B0604020202020204" pitchFamily="34" charset="0"/>
              <a:buChar char="•"/>
            </a:pPr>
            <a:r>
              <a:rPr lang="en-GB" dirty="0">
                <a:solidFill>
                  <a:srgbClr val="212529"/>
                </a:solidFill>
                <a:highlight>
                  <a:srgbClr val="FFFFFF"/>
                </a:highlight>
              </a:rPr>
              <a:t>g = 9.81</a:t>
            </a:r>
            <a:endParaRPr dirty="0">
              <a:solidFill>
                <a:srgbClr val="212529"/>
              </a:solidFill>
              <a:highlight>
                <a:srgbClr val="FFFFFF"/>
              </a:highlight>
            </a:endParaRPr>
          </a:p>
          <a:p>
            <a:pPr marL="342900" lvl="0" indent="-342900" algn="l" rtl="0">
              <a:lnSpc>
                <a:spcPct val="150000"/>
              </a:lnSpc>
              <a:spcBef>
                <a:spcPts val="0"/>
              </a:spcBef>
              <a:spcAft>
                <a:spcPts val="0"/>
              </a:spcAft>
              <a:buClr>
                <a:schemeClr val="tx1"/>
              </a:buClr>
              <a:buSzPct val="100000"/>
              <a:buFont typeface="Arial" panose="020B0604020202020204" pitchFamily="34" charset="0"/>
              <a:buChar char="•"/>
            </a:pPr>
            <a:r>
              <a:rPr lang="en-GB" dirty="0">
                <a:solidFill>
                  <a:srgbClr val="212529"/>
                </a:solidFill>
                <a:highlight>
                  <a:srgbClr val="FFFFFF"/>
                </a:highlight>
              </a:rPr>
              <a:t>h = 6</a:t>
            </a:r>
            <a:endParaRPr lang="de-DE" dirty="0">
              <a:solidFill>
                <a:srgbClr val="212529"/>
              </a:solidFill>
              <a:highlight>
                <a:srgbClr val="FFFFFF"/>
              </a:highlight>
            </a:endParaRPr>
          </a:p>
          <a:p>
            <a:pPr marL="0" lvl="0" indent="0" algn="l" rtl="0">
              <a:lnSpc>
                <a:spcPct val="150000"/>
              </a:lnSpc>
              <a:spcBef>
                <a:spcPts val="800"/>
              </a:spcBef>
              <a:spcAft>
                <a:spcPts val="0"/>
              </a:spcAft>
              <a:buNone/>
            </a:pPr>
            <a:r>
              <a:rPr lang="de-DE" dirty="0">
                <a:solidFill>
                  <a:srgbClr val="212529"/>
                </a:solidFill>
                <a:highlight>
                  <a:srgbClr val="FFFFFF"/>
                </a:highlight>
              </a:rPr>
              <a:t>So 1000 x 9.81 x 6 = </a:t>
            </a:r>
          </a:p>
          <a:p>
            <a:pPr marL="0" lvl="0" indent="0" algn="l" rtl="0">
              <a:lnSpc>
                <a:spcPct val="120000"/>
              </a:lnSpc>
              <a:spcBef>
                <a:spcPts val="800"/>
              </a:spcBef>
              <a:spcAft>
                <a:spcPts val="0"/>
              </a:spcAft>
              <a:buSzPts val="1100"/>
              <a:buNone/>
            </a:pPr>
            <a:endParaRPr dirty="0">
              <a:solidFill>
                <a:srgbClr val="212529"/>
              </a:solidFill>
              <a:highlight>
                <a:srgbClr val="FFFFFF"/>
              </a:highlight>
            </a:endParaRPr>
          </a:p>
          <a:p>
            <a:pPr marL="0" lvl="0" indent="0" algn="l" rtl="0">
              <a:lnSpc>
                <a:spcPct val="120000"/>
              </a:lnSpc>
              <a:spcBef>
                <a:spcPts val="800"/>
              </a:spcBef>
              <a:spcAft>
                <a:spcPts val="800"/>
              </a:spcAft>
              <a:buSzPts val="1100"/>
              <a:buNone/>
            </a:pPr>
            <a:endParaRPr dirty="0">
              <a:solidFill>
                <a:srgbClr val="212529"/>
              </a:solidFill>
              <a:highlight>
                <a:srgbClr val="FFFFFF"/>
              </a:highlight>
            </a:endParaRPr>
          </a:p>
        </p:txBody>
      </p:sp>
      <p:sp>
        <p:nvSpPr>
          <p:cNvPr id="99" name="Google Shape;99;g3727a3b8ec9_0_37"/>
          <p:cNvSpPr/>
          <p:nvPr/>
        </p:nvSpPr>
        <p:spPr>
          <a:xfrm rot="10800000">
            <a:off x="8969200" y="990000"/>
            <a:ext cx="2063100" cy="1049100"/>
          </a:xfrm>
          <a:prstGeom prst="round2SameRect">
            <a:avLst>
              <a:gd name="adj1" fmla="val 16667"/>
              <a:gd name="adj2" fmla="val 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g3727a3b8ec9_0_37"/>
          <p:cNvCxnSpPr/>
          <p:nvPr/>
        </p:nvCxnSpPr>
        <p:spPr>
          <a:xfrm flipH="1">
            <a:off x="9218525" y="2044200"/>
            <a:ext cx="11400" cy="646200"/>
          </a:xfrm>
          <a:prstGeom prst="straightConnector1">
            <a:avLst/>
          </a:prstGeom>
          <a:noFill/>
          <a:ln w="38100" cap="flat" cmpd="sng">
            <a:solidFill>
              <a:srgbClr val="3D85C6"/>
            </a:solidFill>
            <a:prstDash val="solid"/>
            <a:round/>
            <a:headEnd type="none" w="med" len="med"/>
            <a:tailEnd type="none" w="med" len="med"/>
          </a:ln>
        </p:spPr>
      </p:cxnSp>
      <p:cxnSp>
        <p:nvCxnSpPr>
          <p:cNvPr id="101" name="Google Shape;101;g3727a3b8ec9_0_37"/>
          <p:cNvCxnSpPr/>
          <p:nvPr/>
        </p:nvCxnSpPr>
        <p:spPr>
          <a:xfrm>
            <a:off x="9229925" y="2678975"/>
            <a:ext cx="1231500" cy="4500"/>
          </a:xfrm>
          <a:prstGeom prst="straightConnector1">
            <a:avLst/>
          </a:prstGeom>
          <a:noFill/>
          <a:ln w="38100" cap="flat" cmpd="sng">
            <a:solidFill>
              <a:srgbClr val="3D85C6"/>
            </a:solidFill>
            <a:prstDash val="solid"/>
            <a:round/>
            <a:headEnd type="none" w="med" len="med"/>
            <a:tailEnd type="none" w="med" len="med"/>
          </a:ln>
        </p:spPr>
      </p:cxnSp>
      <p:cxnSp>
        <p:nvCxnSpPr>
          <p:cNvPr id="102" name="Google Shape;102;g3727a3b8ec9_0_37"/>
          <p:cNvCxnSpPr/>
          <p:nvPr/>
        </p:nvCxnSpPr>
        <p:spPr>
          <a:xfrm flipH="1">
            <a:off x="10466750" y="2678975"/>
            <a:ext cx="11400" cy="3083100"/>
          </a:xfrm>
          <a:prstGeom prst="straightConnector1">
            <a:avLst/>
          </a:prstGeom>
          <a:noFill/>
          <a:ln w="38100" cap="flat" cmpd="sng">
            <a:solidFill>
              <a:srgbClr val="3D85C6"/>
            </a:solidFill>
            <a:prstDash val="solid"/>
            <a:round/>
            <a:headEnd type="none" w="med" len="med"/>
            <a:tailEnd type="diamond" w="med" len="med"/>
          </a:ln>
        </p:spPr>
      </p:cxnSp>
      <p:sp>
        <p:nvSpPr>
          <p:cNvPr id="103" name="Google Shape;103;g3727a3b8ec9_0_37"/>
          <p:cNvSpPr/>
          <p:nvPr/>
        </p:nvSpPr>
        <p:spPr>
          <a:xfrm>
            <a:off x="9093900" y="2225550"/>
            <a:ext cx="272050" cy="246850"/>
          </a:xfrm>
          <a:prstGeom prst="flowChartCollat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3727a3b8ec9_0_37"/>
          <p:cNvSpPr/>
          <p:nvPr/>
        </p:nvSpPr>
        <p:spPr>
          <a:xfrm>
            <a:off x="8984325" y="1496946"/>
            <a:ext cx="2061475" cy="164575"/>
          </a:xfrm>
          <a:custGeom>
            <a:avLst/>
            <a:gdLst/>
            <a:ahLst/>
            <a:cxnLst/>
            <a:rect l="l" t="t" r="r" b="b"/>
            <a:pathLst>
              <a:path w="82459" h="6583" extrusionOk="0">
                <a:moveTo>
                  <a:pt x="0" y="712"/>
                </a:moveTo>
                <a:cubicBezTo>
                  <a:pt x="3571" y="658"/>
                  <a:pt x="15151" y="-587"/>
                  <a:pt x="21427" y="387"/>
                </a:cubicBezTo>
                <a:cubicBezTo>
                  <a:pt x="27704" y="1361"/>
                  <a:pt x="31816" y="6448"/>
                  <a:pt x="37659" y="6556"/>
                </a:cubicBezTo>
                <a:cubicBezTo>
                  <a:pt x="43503" y="6664"/>
                  <a:pt x="50536" y="1686"/>
                  <a:pt x="56488" y="1037"/>
                </a:cubicBezTo>
                <a:cubicBezTo>
                  <a:pt x="62440" y="388"/>
                  <a:pt x="69041" y="2660"/>
                  <a:pt x="73369" y="2660"/>
                </a:cubicBezTo>
                <a:cubicBezTo>
                  <a:pt x="77698" y="2660"/>
                  <a:pt x="80944" y="1308"/>
                  <a:pt x="82459" y="1037"/>
                </a:cubicBezTo>
              </a:path>
            </a:pathLst>
          </a:custGeom>
          <a:noFill/>
          <a:ln w="28575" cap="flat" cmpd="sng">
            <a:solidFill>
              <a:srgbClr val="3D85C6"/>
            </a:solidFill>
            <a:prstDash val="solid"/>
            <a:round/>
            <a:headEnd type="none" w="med" len="med"/>
            <a:tailEnd type="none" w="med" len="med"/>
          </a:ln>
        </p:spPr>
        <p:txBody>
          <a:bodyPr/>
          <a:lstStyle/>
          <a:p>
            <a:endParaRPr lang="en-GB"/>
          </a:p>
        </p:txBody>
      </p:sp>
      <p:sp>
        <p:nvSpPr>
          <p:cNvPr id="105" name="Google Shape;105;g3727a3b8ec9_0_37"/>
          <p:cNvSpPr/>
          <p:nvPr/>
        </p:nvSpPr>
        <p:spPr>
          <a:xfrm>
            <a:off x="8970013" y="1600646"/>
            <a:ext cx="2061475" cy="164575"/>
          </a:xfrm>
          <a:custGeom>
            <a:avLst/>
            <a:gdLst/>
            <a:ahLst/>
            <a:cxnLst/>
            <a:rect l="l" t="t" r="r" b="b"/>
            <a:pathLst>
              <a:path w="82459" h="6583" extrusionOk="0">
                <a:moveTo>
                  <a:pt x="0" y="712"/>
                </a:moveTo>
                <a:cubicBezTo>
                  <a:pt x="3571" y="658"/>
                  <a:pt x="15151" y="-587"/>
                  <a:pt x="21427" y="387"/>
                </a:cubicBezTo>
                <a:cubicBezTo>
                  <a:pt x="27704" y="1361"/>
                  <a:pt x="31816" y="6448"/>
                  <a:pt x="37659" y="6556"/>
                </a:cubicBezTo>
                <a:cubicBezTo>
                  <a:pt x="43503" y="6664"/>
                  <a:pt x="50536" y="1686"/>
                  <a:pt x="56488" y="1037"/>
                </a:cubicBezTo>
                <a:cubicBezTo>
                  <a:pt x="62440" y="388"/>
                  <a:pt x="69041" y="2660"/>
                  <a:pt x="73369" y="2660"/>
                </a:cubicBezTo>
                <a:cubicBezTo>
                  <a:pt x="77698" y="2660"/>
                  <a:pt x="80944" y="1308"/>
                  <a:pt x="82459" y="1037"/>
                </a:cubicBezTo>
              </a:path>
            </a:pathLst>
          </a:custGeom>
          <a:noFill/>
          <a:ln w="28575" cap="flat" cmpd="sng">
            <a:solidFill>
              <a:srgbClr val="3D85C6"/>
            </a:solidFill>
            <a:prstDash val="solid"/>
            <a:round/>
            <a:headEnd type="none" w="med" len="med"/>
            <a:tailEnd type="none" w="med" len="med"/>
          </a:ln>
        </p:spPr>
        <p:txBody>
          <a:bodyPr/>
          <a:lstStyle/>
          <a:p>
            <a:endParaRPr lang="en-GB"/>
          </a:p>
        </p:txBody>
      </p:sp>
      <p:cxnSp>
        <p:nvCxnSpPr>
          <p:cNvPr id="106" name="Google Shape;106;g3727a3b8ec9_0_37"/>
          <p:cNvCxnSpPr/>
          <p:nvPr/>
        </p:nvCxnSpPr>
        <p:spPr>
          <a:xfrm>
            <a:off x="10818550" y="2050400"/>
            <a:ext cx="0" cy="3692700"/>
          </a:xfrm>
          <a:prstGeom prst="straightConnector1">
            <a:avLst/>
          </a:prstGeom>
          <a:noFill/>
          <a:ln w="19050" cap="flat" cmpd="sng">
            <a:solidFill>
              <a:srgbClr val="000000"/>
            </a:solidFill>
            <a:prstDash val="dash"/>
            <a:round/>
            <a:headEnd type="stealth" w="med" len="med"/>
            <a:tailEnd type="stealth" w="med" len="med"/>
          </a:ln>
        </p:spPr>
      </p:cxnSp>
      <p:sp>
        <p:nvSpPr>
          <p:cNvPr id="107" name="Google Shape;107;g3727a3b8ec9_0_37"/>
          <p:cNvSpPr txBox="1"/>
          <p:nvPr/>
        </p:nvSpPr>
        <p:spPr>
          <a:xfrm>
            <a:off x="9526000" y="1096750"/>
            <a:ext cx="949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CWSC</a:t>
            </a:r>
            <a:endParaRPr/>
          </a:p>
        </p:txBody>
      </p:sp>
      <p:sp>
        <p:nvSpPr>
          <p:cNvPr id="108" name="Google Shape;108;g3727a3b8ec9_0_37"/>
          <p:cNvSpPr txBox="1"/>
          <p:nvPr/>
        </p:nvSpPr>
        <p:spPr>
          <a:xfrm>
            <a:off x="10587250" y="3413450"/>
            <a:ext cx="462600" cy="400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6m</a:t>
            </a:r>
            <a:endParaRPr/>
          </a:p>
        </p:txBody>
      </p:sp>
      <p:cxnSp>
        <p:nvCxnSpPr>
          <p:cNvPr id="109" name="Google Shape;109;g3727a3b8ec9_0_37"/>
          <p:cNvCxnSpPr/>
          <p:nvPr/>
        </p:nvCxnSpPr>
        <p:spPr>
          <a:xfrm>
            <a:off x="9877300" y="5117800"/>
            <a:ext cx="478800" cy="470700"/>
          </a:xfrm>
          <a:prstGeom prst="straightConnector1">
            <a:avLst/>
          </a:prstGeom>
          <a:noFill/>
          <a:ln w="9525" cap="flat" cmpd="sng">
            <a:solidFill>
              <a:srgbClr val="000000"/>
            </a:solidFill>
            <a:prstDash val="solid"/>
            <a:round/>
            <a:headEnd type="none" w="med" len="med"/>
            <a:tailEnd type="triangle" w="med" len="med"/>
          </a:ln>
        </p:spPr>
      </p:cxnSp>
      <p:sp>
        <p:nvSpPr>
          <p:cNvPr id="110" name="Google Shape;110;g3727a3b8ec9_0_37"/>
          <p:cNvSpPr txBox="1"/>
          <p:nvPr/>
        </p:nvSpPr>
        <p:spPr>
          <a:xfrm>
            <a:off x="9093900" y="4717600"/>
            <a:ext cx="1095600" cy="400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Kitchen tap</a:t>
            </a:r>
            <a:endParaRPr/>
          </a:p>
        </p:txBody>
      </p:sp>
      <p:sp>
        <p:nvSpPr>
          <p:cNvPr id="111" name="Google Shape;111;g3727a3b8ec9_0_37"/>
          <p:cNvSpPr txBox="1"/>
          <p:nvPr/>
        </p:nvSpPr>
        <p:spPr>
          <a:xfrm>
            <a:off x="3809650" y="4525275"/>
            <a:ext cx="4132800" cy="554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800"/>
              </a:spcAft>
              <a:buNone/>
            </a:pPr>
            <a:r>
              <a:rPr lang="en-GB" sz="2400" u="sng" dirty="0">
                <a:solidFill>
                  <a:schemeClr val="accent2"/>
                </a:solidFill>
              </a:rPr>
              <a:t>58,860Pa or 58.86 kPa</a:t>
            </a:r>
            <a:endParaRPr sz="2400" u="sng"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0E755-416D-4AFC-8352-808A37076B5C}">
  <ds:schemaRefs>
    <ds:schemaRef ds:uri="http://schemas.microsoft.com/sharepoint/v3/contenttype/forms"/>
  </ds:schemaRefs>
</ds:datastoreItem>
</file>

<file path=customXml/itemProps2.xml><?xml version="1.0" encoding="utf-8"?>
<ds:datastoreItem xmlns:ds="http://schemas.openxmlformats.org/officeDocument/2006/customXml" ds:itemID="{EBA4AB94-F38E-480A-B76D-BDE50FA97D1A}">
  <ds:schemaRefs>
    <ds:schemaRef ds:uri="7c04300a-231c-4281-9146-a98f6f4a7aff"/>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01e15224-84b2-4570-bdea-a67bb94d0921"/>
    <ds:schemaRef ds:uri="http://purl.org/dc/terms/"/>
  </ds:schemaRefs>
</ds:datastoreItem>
</file>

<file path=customXml/itemProps3.xml><?xml version="1.0" encoding="utf-8"?>
<ds:datastoreItem xmlns:ds="http://schemas.openxmlformats.org/officeDocument/2006/customXml" ds:itemID="{ED361039-BC8C-4EBE-8318-DCF4D31DE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05df1ad-1e0b-4b60-8e60-73191c0af5ea}" enabled="1" method="Standard" siteId="{0b26221c-c008-47b1-94c7-58a0b89761cc}" contentBits="0" removed="0"/>
</clbl:labelList>
</file>

<file path=docProps/app.xml><?xml version="1.0" encoding="utf-8"?>
<Properties xmlns="http://schemas.openxmlformats.org/officeDocument/2006/extended-properties" xmlns:vt="http://schemas.openxmlformats.org/officeDocument/2006/docPropsVTypes">
  <TotalTime>38</TotalTime>
  <Words>1998</Words>
  <Application>Microsoft Office PowerPoint</Application>
  <PresentationFormat>Custom</PresentationFormat>
  <Paragraphs>217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1_Default Design</vt:lpstr>
      <vt:lpstr>PowerPoint Presentation</vt:lpstr>
      <vt:lpstr>Starter</vt:lpstr>
      <vt:lpstr>Objectives </vt:lpstr>
      <vt:lpstr>What is Force?</vt:lpstr>
      <vt:lpstr>Force formula</vt:lpstr>
      <vt:lpstr>Pressure units</vt:lpstr>
      <vt:lpstr>Pressure head</vt:lpstr>
      <vt:lpstr>Pressure calculations</vt:lpstr>
      <vt:lpstr>Pressure calculations</vt:lpstr>
      <vt:lpstr>Static pressure</vt:lpstr>
      <vt:lpstr>Dynamic pressure</vt:lpstr>
      <vt:lpstr>Total pressure</vt:lpstr>
      <vt:lpstr>Introduction to draught</vt:lpstr>
      <vt:lpstr>Forced draught</vt:lpstr>
      <vt:lpstr>Midpoint knowledge check</vt:lpstr>
      <vt:lpstr>Midpoint knowledge check - answers </vt:lpstr>
      <vt:lpstr>Velocity and pressure</vt:lpstr>
      <vt:lpstr>Velocity and pressure 2</vt:lpstr>
      <vt:lpstr>Velocity and pressure 3</vt:lpstr>
      <vt:lpstr>Velocity and pressure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knowledge check</vt:lpstr>
      <vt:lpstr>Final knowledge check - answers </vt:lpstr>
      <vt:lpstr>Reflection task</vt:lpstr>
      <vt:lpstr>PowerPoint Presentation</vt:lpstr>
      <vt:lpstr>Summary</vt:lpstr>
      <vt:lpstr>Extended learning and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8</cp:revision>
  <dcterms:created xsi:type="dcterms:W3CDTF">2025-04-15T10:44:23Z</dcterms:created>
  <dcterms:modified xsi:type="dcterms:W3CDTF">2025-10-28T16:26:30Z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