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12239625" cy="68405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55">
          <p15:clr>
            <a:srgbClr val="A4A3A4"/>
          </p15:clr>
        </p15:guide>
        <p15:guide id="2" pos="38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8ufYZrrsEXgEv9xGk7ktVTwxk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22E0D7-9D85-3956-5FC3-D129953721E0}" v="7" dt="2025-10-28T13:26:09.802"/>
    <p1510:client id="{6ECC7098-429C-4BAB-967D-10A0D5257C3E}" v="2" dt="2025-10-27T09:04:14.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49" autoAdjust="0"/>
  </p:normalViewPr>
  <p:slideViewPr>
    <p:cSldViewPr snapToGrid="0">
      <p:cViewPr varScale="1">
        <p:scale>
          <a:sx n="92" d="100"/>
          <a:sy n="92" d="100"/>
        </p:scale>
        <p:origin x="1260" y="78"/>
      </p:cViewPr>
      <p:guideLst>
        <p:guide orient="horz" pos="2155"/>
        <p:guide pos="385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ll, Danielle" userId="16322be0-50ef-46ff-b0c0-d304bc10d5d2" providerId="ADAL" clId="{E6D12E1F-DF63-450C-A9ED-E72C5F6C045B}"/>
    <pc:docChg chg="custSel modSld modMainMaster">
      <pc:chgData name="Hazell, Danielle" userId="16322be0-50ef-46ff-b0c0-d304bc10d5d2" providerId="ADAL" clId="{E6D12E1F-DF63-450C-A9ED-E72C5F6C045B}" dt="2025-10-27T09:04:14.816" v="4"/>
      <pc:docMkLst>
        <pc:docMk/>
      </pc:docMkLst>
      <pc:sldChg chg="addSp modSp mod">
        <pc:chgData name="Hazell, Danielle" userId="16322be0-50ef-46ff-b0c0-d304bc10d5d2" providerId="ADAL" clId="{E6D12E1F-DF63-450C-A9ED-E72C5F6C045B}" dt="2025-10-27T09:04:14.816" v="4"/>
        <pc:sldMkLst>
          <pc:docMk/>
          <pc:sldMk cId="0" sldId="290"/>
        </pc:sldMkLst>
        <pc:spChg chg="add mod">
          <ac:chgData name="Hazell, Danielle" userId="16322be0-50ef-46ff-b0c0-d304bc10d5d2" providerId="ADAL" clId="{E6D12E1F-DF63-450C-A9ED-E72C5F6C045B}" dt="2025-10-27T09:04:14.816" v="4"/>
          <ac:spMkLst>
            <pc:docMk/>
            <pc:sldMk cId="0" sldId="290"/>
            <ac:spMk id="2" creationId="{82839D3D-81CF-0ADD-C5EC-3310B492E6AE}"/>
          </ac:spMkLst>
        </pc:spChg>
        <pc:spChg chg="mod">
          <ac:chgData name="Hazell, Danielle" userId="16322be0-50ef-46ff-b0c0-d304bc10d5d2" providerId="ADAL" clId="{E6D12E1F-DF63-450C-A9ED-E72C5F6C045B}" dt="2025-10-27T09:04:14.290" v="3" actId="1076"/>
          <ac:spMkLst>
            <pc:docMk/>
            <pc:sldMk cId="0" sldId="290"/>
            <ac:spMk id="256" creationId="{00000000-0000-0000-0000-000000000000}"/>
          </ac:spMkLst>
        </pc:spChg>
      </pc:sldChg>
      <pc:sldMasterChg chg="addSp delSp modSp mod">
        <pc:chgData name="Hazell, Danielle" userId="16322be0-50ef-46ff-b0c0-d304bc10d5d2" providerId="ADAL" clId="{E6D12E1F-DF63-450C-A9ED-E72C5F6C045B}" dt="2025-10-27T09:04:01.192" v="2"/>
        <pc:sldMasterMkLst>
          <pc:docMk/>
          <pc:sldMasterMk cId="0" sldId="2147483648"/>
        </pc:sldMasterMkLst>
        <pc:spChg chg="del mod">
          <ac:chgData name="Hazell, Danielle" userId="16322be0-50ef-46ff-b0c0-d304bc10d5d2" providerId="ADAL" clId="{E6D12E1F-DF63-450C-A9ED-E72C5F6C045B}" dt="2025-10-27T09:04:00.831" v="1" actId="478"/>
          <ac:spMkLst>
            <pc:docMk/>
            <pc:sldMasterMk cId="0" sldId="2147483648"/>
            <ac:spMk id="2" creationId="{E23E4862-4612-B653-935D-8212292A1F65}"/>
          </ac:spMkLst>
        </pc:spChg>
        <pc:spChg chg="add mod">
          <ac:chgData name="Hazell, Danielle" userId="16322be0-50ef-46ff-b0c0-d304bc10d5d2" providerId="ADAL" clId="{E6D12E1F-DF63-450C-A9ED-E72C5F6C045B}" dt="2025-10-27T09:04:01.192" v="2"/>
          <ac:spMkLst>
            <pc:docMk/>
            <pc:sldMasterMk cId="0" sldId="2147483648"/>
            <ac:spMk id="3" creationId="{AABE7246-AD8D-3BE7-F0C9-4E5D7F808186}"/>
          </ac:spMkLst>
        </pc:spChg>
        <pc:spChg chg="add mod">
          <ac:chgData name="Hazell, Danielle" userId="16322be0-50ef-46ff-b0c0-d304bc10d5d2" providerId="ADAL" clId="{E6D12E1F-DF63-450C-A9ED-E72C5F6C045B}" dt="2025-10-27T09:04:01.192" v="2"/>
          <ac:spMkLst>
            <pc:docMk/>
            <pc:sldMasterMk cId="0" sldId="2147483648"/>
            <ac:spMk id="5" creationId="{20EBD6DA-3FC4-0DF8-360B-1328478E28DB}"/>
          </ac:spMkLst>
        </pc:spChg>
        <pc:spChg chg="del">
          <ac:chgData name="Hazell, Danielle" userId="16322be0-50ef-46ff-b0c0-d304bc10d5d2" providerId="ADAL" clId="{E6D12E1F-DF63-450C-A9ED-E72C5F6C045B}" dt="2025-10-27T09:04:00.831" v="1" actId="478"/>
          <ac:spMkLst>
            <pc:docMk/>
            <pc:sldMasterMk cId="0" sldId="2147483648"/>
            <ac:spMk id="13" creationId="{00000000-0000-0000-0000-000000000000}"/>
          </ac:spMkLst>
        </pc:spChg>
        <pc:picChg chg="add mod">
          <ac:chgData name="Hazell, Danielle" userId="16322be0-50ef-46ff-b0c0-d304bc10d5d2" providerId="ADAL" clId="{E6D12E1F-DF63-450C-A9ED-E72C5F6C045B}" dt="2025-10-27T09:04:01.192" v="2"/>
          <ac:picMkLst>
            <pc:docMk/>
            <pc:sldMasterMk cId="0" sldId="2147483648"/>
            <ac:picMk id="4" creationId="{6FCFC88A-CE6A-2340-3D28-A20F513A3502}"/>
          </ac:picMkLst>
        </pc:picChg>
        <pc:picChg chg="add mod">
          <ac:chgData name="Hazell, Danielle" userId="16322be0-50ef-46ff-b0c0-d304bc10d5d2" providerId="ADAL" clId="{E6D12E1F-DF63-450C-A9ED-E72C5F6C045B}" dt="2025-10-27T09:04:01.192" v="2"/>
          <ac:picMkLst>
            <pc:docMk/>
            <pc:sldMasterMk cId="0" sldId="2147483648"/>
            <ac:picMk id="6" creationId="{C8048886-FE4E-C514-75A4-B2F9FEE5EBD8}"/>
          </ac:picMkLst>
        </pc:picChg>
        <pc:picChg chg="add mod">
          <ac:chgData name="Hazell, Danielle" userId="16322be0-50ef-46ff-b0c0-d304bc10d5d2" providerId="ADAL" clId="{E6D12E1F-DF63-450C-A9ED-E72C5F6C045B}" dt="2025-10-27T09:04:01.192" v="2"/>
          <ac:picMkLst>
            <pc:docMk/>
            <pc:sldMasterMk cId="0" sldId="2147483648"/>
            <ac:picMk id="7" creationId="{0E3CD65E-CCAC-6FC0-51C8-986D2BBBDD7B}"/>
          </ac:picMkLst>
        </pc:picChg>
        <pc:picChg chg="del mod">
          <ac:chgData name="Hazell, Danielle" userId="16322be0-50ef-46ff-b0c0-d304bc10d5d2" providerId="ADAL" clId="{E6D12E1F-DF63-450C-A9ED-E72C5F6C045B}" dt="2025-10-27T09:04:00.831" v="1" actId="478"/>
          <ac:picMkLst>
            <pc:docMk/>
            <pc:sldMasterMk cId="0" sldId="2147483648"/>
            <ac:picMk id="14" creationId="{00000000-0000-0000-0000-000000000000}"/>
          </ac:picMkLst>
        </pc:picChg>
        <pc:picChg chg="del">
          <ac:chgData name="Hazell, Danielle" userId="16322be0-50ef-46ff-b0c0-d304bc10d5d2" providerId="ADAL" clId="{E6D12E1F-DF63-450C-A9ED-E72C5F6C045B}" dt="2025-10-27T09:04:00.831" v="1" actId="478"/>
          <ac:picMkLst>
            <pc:docMk/>
            <pc:sldMasterMk cId="0" sldId="2147483648"/>
            <ac:picMk id="17" creationId="{00000000-0000-0000-0000-000000000000}"/>
          </ac:picMkLst>
        </pc:picChg>
      </pc:sldMasterChg>
    </pc:docChg>
  </pc:docChgLst>
  <pc:docChgLst>
    <pc:chgData name="Mark Thirlwell" userId="0eea46bc-1a08-4dae-8290-d9217da89020" providerId="ADAL" clId="{A74DFD5C-A00E-4D75-B54F-AE1372332AAE}"/>
    <pc:docChg chg="modSld">
      <pc:chgData name="Mark Thirlwell" userId="0eea46bc-1a08-4dae-8290-d9217da89020" providerId="ADAL" clId="{A74DFD5C-A00E-4D75-B54F-AE1372332AAE}" dt="2025-10-14T15:45:50.644" v="164" actId="20577"/>
      <pc:docMkLst>
        <pc:docMk/>
      </pc:docMkLst>
      <pc:sldChg chg="modSp mod">
        <pc:chgData name="Mark Thirlwell" userId="0eea46bc-1a08-4dae-8290-d9217da89020" providerId="ADAL" clId="{A74DFD5C-A00E-4D75-B54F-AE1372332AAE}" dt="2025-10-14T15:32:16.213" v="9" actId="948"/>
        <pc:sldMkLst>
          <pc:docMk/>
          <pc:sldMk cId="0" sldId="256"/>
        </pc:sldMkLst>
        <pc:spChg chg="mod">
          <ac:chgData name="Mark Thirlwell" userId="0eea46bc-1a08-4dae-8290-d9217da89020" providerId="ADAL" clId="{A74DFD5C-A00E-4D75-B54F-AE1372332AAE}" dt="2025-10-14T15:32:16.213" v="9" actId="948"/>
          <ac:spMkLst>
            <pc:docMk/>
            <pc:sldMk cId="0" sldId="256"/>
            <ac:spMk id="38" creationId="{00000000-0000-0000-0000-000000000000}"/>
          </ac:spMkLst>
        </pc:spChg>
      </pc:sldChg>
      <pc:sldChg chg="modSp mod modNotesTx">
        <pc:chgData name="Mark Thirlwell" userId="0eea46bc-1a08-4dae-8290-d9217da89020" providerId="ADAL" clId="{A74DFD5C-A00E-4D75-B54F-AE1372332AAE}" dt="2025-10-14T15:34:14.644" v="34" actId="20577"/>
        <pc:sldMkLst>
          <pc:docMk/>
          <pc:sldMk cId="0" sldId="259"/>
        </pc:sldMkLst>
        <pc:spChg chg="mod">
          <ac:chgData name="Mark Thirlwell" userId="0eea46bc-1a08-4dae-8290-d9217da89020" providerId="ADAL" clId="{A74DFD5C-A00E-4D75-B54F-AE1372332AAE}" dt="2025-10-14T15:34:10.776" v="33" actId="20577"/>
          <ac:spMkLst>
            <pc:docMk/>
            <pc:sldMk cId="0" sldId="259"/>
            <ac:spMk id="56" creationId="{00000000-0000-0000-0000-000000000000}"/>
          </ac:spMkLst>
        </pc:spChg>
        <pc:picChg chg="mod">
          <ac:chgData name="Mark Thirlwell" userId="0eea46bc-1a08-4dae-8290-d9217da89020" providerId="ADAL" clId="{A74DFD5C-A00E-4D75-B54F-AE1372332AAE}" dt="2025-10-14T15:34:01.037" v="27" actId="1076"/>
          <ac:picMkLst>
            <pc:docMk/>
            <pc:sldMk cId="0" sldId="259"/>
            <ac:picMk id="57" creationId="{00000000-0000-0000-0000-000000000000}"/>
          </ac:picMkLst>
        </pc:picChg>
      </pc:sldChg>
      <pc:sldChg chg="modSp mod modNotesTx">
        <pc:chgData name="Mark Thirlwell" userId="0eea46bc-1a08-4dae-8290-d9217da89020" providerId="ADAL" clId="{A74DFD5C-A00E-4D75-B54F-AE1372332AAE}" dt="2025-10-14T15:35:19.100" v="47" actId="20577"/>
        <pc:sldMkLst>
          <pc:docMk/>
          <pc:sldMk cId="0" sldId="261"/>
        </pc:sldMkLst>
        <pc:spChg chg="mod">
          <ac:chgData name="Mark Thirlwell" userId="0eea46bc-1a08-4dae-8290-d9217da89020" providerId="ADAL" clId="{A74DFD5C-A00E-4D75-B54F-AE1372332AAE}" dt="2025-10-14T15:34:25.479" v="39" actId="20577"/>
          <ac:spMkLst>
            <pc:docMk/>
            <pc:sldMk cId="0" sldId="261"/>
            <ac:spMk id="69" creationId="{00000000-0000-0000-0000-000000000000}"/>
          </ac:spMkLst>
        </pc:spChg>
        <pc:picChg chg="mod">
          <ac:chgData name="Mark Thirlwell" userId="0eea46bc-1a08-4dae-8290-d9217da89020" providerId="ADAL" clId="{A74DFD5C-A00E-4D75-B54F-AE1372332AAE}" dt="2025-10-14T15:35:09.724" v="46" actId="1076"/>
          <ac:picMkLst>
            <pc:docMk/>
            <pc:sldMk cId="0" sldId="261"/>
            <ac:picMk id="70" creationId="{00000000-0000-0000-0000-000000000000}"/>
          </ac:picMkLst>
        </pc:picChg>
      </pc:sldChg>
      <pc:sldChg chg="modSp mod">
        <pc:chgData name="Mark Thirlwell" userId="0eea46bc-1a08-4dae-8290-d9217da89020" providerId="ADAL" clId="{A74DFD5C-A00E-4D75-B54F-AE1372332AAE}" dt="2025-10-14T15:35:30.306" v="52" actId="20577"/>
        <pc:sldMkLst>
          <pc:docMk/>
          <pc:sldMk cId="0" sldId="263"/>
        </pc:sldMkLst>
        <pc:spChg chg="mod">
          <ac:chgData name="Mark Thirlwell" userId="0eea46bc-1a08-4dae-8290-d9217da89020" providerId="ADAL" clId="{A74DFD5C-A00E-4D75-B54F-AE1372332AAE}" dt="2025-10-14T15:35:30.306" v="52" actId="20577"/>
          <ac:spMkLst>
            <pc:docMk/>
            <pc:sldMk cId="0" sldId="263"/>
            <ac:spMk id="82" creationId="{00000000-0000-0000-0000-000000000000}"/>
          </ac:spMkLst>
        </pc:spChg>
      </pc:sldChg>
      <pc:sldChg chg="modSp mod">
        <pc:chgData name="Mark Thirlwell" userId="0eea46bc-1a08-4dae-8290-d9217da89020" providerId="ADAL" clId="{A74DFD5C-A00E-4D75-B54F-AE1372332AAE}" dt="2025-10-14T15:35:38.243" v="57" actId="20577"/>
        <pc:sldMkLst>
          <pc:docMk/>
          <pc:sldMk cId="0" sldId="264"/>
        </pc:sldMkLst>
        <pc:spChg chg="mod">
          <ac:chgData name="Mark Thirlwell" userId="0eea46bc-1a08-4dae-8290-d9217da89020" providerId="ADAL" clId="{A74DFD5C-A00E-4D75-B54F-AE1372332AAE}" dt="2025-10-14T15:35:38.243" v="57" actId="20577"/>
          <ac:spMkLst>
            <pc:docMk/>
            <pc:sldMk cId="0" sldId="264"/>
            <ac:spMk id="88" creationId="{00000000-0000-0000-0000-000000000000}"/>
          </ac:spMkLst>
        </pc:spChg>
      </pc:sldChg>
      <pc:sldChg chg="modSp mod modNotesTx">
        <pc:chgData name="Mark Thirlwell" userId="0eea46bc-1a08-4dae-8290-d9217da89020" providerId="ADAL" clId="{A74DFD5C-A00E-4D75-B54F-AE1372332AAE}" dt="2025-10-14T15:37:26.058" v="80" actId="20577"/>
        <pc:sldMkLst>
          <pc:docMk/>
          <pc:sldMk cId="0" sldId="266"/>
        </pc:sldMkLst>
        <pc:spChg chg="mod">
          <ac:chgData name="Mark Thirlwell" userId="0eea46bc-1a08-4dae-8290-d9217da89020" providerId="ADAL" clId="{A74DFD5C-A00E-4D75-B54F-AE1372332AAE}" dt="2025-10-14T15:37:01.641" v="77" actId="14100"/>
          <ac:spMkLst>
            <pc:docMk/>
            <pc:sldMk cId="0" sldId="266"/>
            <ac:spMk id="100" creationId="{00000000-0000-0000-0000-000000000000}"/>
          </ac:spMkLst>
        </pc:spChg>
        <pc:picChg chg="mod modCrop">
          <ac:chgData name="Mark Thirlwell" userId="0eea46bc-1a08-4dae-8290-d9217da89020" providerId="ADAL" clId="{A74DFD5C-A00E-4D75-B54F-AE1372332AAE}" dt="2025-10-14T15:37:20.101" v="79" actId="1076"/>
          <ac:picMkLst>
            <pc:docMk/>
            <pc:sldMk cId="0" sldId="266"/>
            <ac:picMk id="101" creationId="{00000000-0000-0000-0000-000000000000}"/>
          </ac:picMkLst>
        </pc:picChg>
      </pc:sldChg>
      <pc:sldChg chg="modSp mod modNotesTx">
        <pc:chgData name="Mark Thirlwell" userId="0eea46bc-1a08-4dae-8290-d9217da89020" providerId="ADAL" clId="{A74DFD5C-A00E-4D75-B54F-AE1372332AAE}" dt="2025-10-14T15:38:32.539" v="95" actId="20577"/>
        <pc:sldMkLst>
          <pc:docMk/>
          <pc:sldMk cId="0" sldId="267"/>
        </pc:sldMkLst>
        <pc:spChg chg="mod">
          <ac:chgData name="Mark Thirlwell" userId="0eea46bc-1a08-4dae-8290-d9217da89020" providerId="ADAL" clId="{A74DFD5C-A00E-4D75-B54F-AE1372332AAE}" dt="2025-10-14T15:38:29.671" v="94" actId="20577"/>
          <ac:spMkLst>
            <pc:docMk/>
            <pc:sldMk cId="0" sldId="267"/>
            <ac:spMk id="107" creationId="{00000000-0000-0000-0000-000000000000}"/>
          </ac:spMkLst>
        </pc:spChg>
        <pc:picChg chg="mod">
          <ac:chgData name="Mark Thirlwell" userId="0eea46bc-1a08-4dae-8290-d9217da89020" providerId="ADAL" clId="{A74DFD5C-A00E-4D75-B54F-AE1372332AAE}" dt="2025-10-14T15:38:16.030" v="85" actId="1076"/>
          <ac:picMkLst>
            <pc:docMk/>
            <pc:sldMk cId="0" sldId="267"/>
            <ac:picMk id="108" creationId="{00000000-0000-0000-0000-000000000000}"/>
          </ac:picMkLst>
        </pc:picChg>
      </pc:sldChg>
      <pc:sldChg chg="modSp mod modNotesTx">
        <pc:chgData name="Mark Thirlwell" userId="0eea46bc-1a08-4dae-8290-d9217da89020" providerId="ADAL" clId="{A74DFD5C-A00E-4D75-B54F-AE1372332AAE}" dt="2025-10-14T15:39:29.814" v="108" actId="20577"/>
        <pc:sldMkLst>
          <pc:docMk/>
          <pc:sldMk cId="0" sldId="268"/>
        </pc:sldMkLst>
        <pc:spChg chg="mod">
          <ac:chgData name="Mark Thirlwell" userId="0eea46bc-1a08-4dae-8290-d9217da89020" providerId="ADAL" clId="{A74DFD5C-A00E-4D75-B54F-AE1372332AAE}" dt="2025-10-14T15:39:26.958" v="107" actId="14100"/>
          <ac:spMkLst>
            <pc:docMk/>
            <pc:sldMk cId="0" sldId="268"/>
            <ac:spMk id="114" creationId="{00000000-0000-0000-0000-000000000000}"/>
          </ac:spMkLst>
        </pc:spChg>
        <pc:picChg chg="mod">
          <ac:chgData name="Mark Thirlwell" userId="0eea46bc-1a08-4dae-8290-d9217da89020" providerId="ADAL" clId="{A74DFD5C-A00E-4D75-B54F-AE1372332AAE}" dt="2025-10-14T15:39:19.712" v="102" actId="1076"/>
          <ac:picMkLst>
            <pc:docMk/>
            <pc:sldMk cId="0" sldId="268"/>
            <ac:picMk id="115" creationId="{00000000-0000-0000-0000-000000000000}"/>
          </ac:picMkLst>
        </pc:picChg>
      </pc:sldChg>
      <pc:sldChg chg="modSp mod modNotesTx">
        <pc:chgData name="Mark Thirlwell" userId="0eea46bc-1a08-4dae-8290-d9217da89020" providerId="ADAL" clId="{A74DFD5C-A00E-4D75-B54F-AE1372332AAE}" dt="2025-10-14T15:40:26.464" v="122" actId="20577"/>
        <pc:sldMkLst>
          <pc:docMk/>
          <pc:sldMk cId="0" sldId="270"/>
        </pc:sldMkLst>
        <pc:spChg chg="mod">
          <ac:chgData name="Mark Thirlwell" userId="0eea46bc-1a08-4dae-8290-d9217da89020" providerId="ADAL" clId="{A74DFD5C-A00E-4D75-B54F-AE1372332AAE}" dt="2025-10-14T15:40:23.634" v="121" actId="20577"/>
          <ac:spMkLst>
            <pc:docMk/>
            <pc:sldMk cId="0" sldId="270"/>
            <ac:spMk id="127" creationId="{00000000-0000-0000-0000-000000000000}"/>
          </ac:spMkLst>
        </pc:spChg>
        <pc:picChg chg="mod">
          <ac:chgData name="Mark Thirlwell" userId="0eea46bc-1a08-4dae-8290-d9217da89020" providerId="ADAL" clId="{A74DFD5C-A00E-4D75-B54F-AE1372332AAE}" dt="2025-10-14T15:40:18.324" v="118" actId="1076"/>
          <ac:picMkLst>
            <pc:docMk/>
            <pc:sldMk cId="0" sldId="270"/>
            <ac:picMk id="128" creationId="{00000000-0000-0000-0000-000000000000}"/>
          </ac:picMkLst>
        </pc:picChg>
      </pc:sldChg>
      <pc:sldChg chg="modSp mod modNotesTx">
        <pc:chgData name="Mark Thirlwell" userId="0eea46bc-1a08-4dae-8290-d9217da89020" providerId="ADAL" clId="{A74DFD5C-A00E-4D75-B54F-AE1372332AAE}" dt="2025-10-14T15:42:23.203" v="140" actId="20577"/>
        <pc:sldMkLst>
          <pc:docMk/>
          <pc:sldMk cId="0" sldId="271"/>
        </pc:sldMkLst>
        <pc:spChg chg="mod">
          <ac:chgData name="Mark Thirlwell" userId="0eea46bc-1a08-4dae-8290-d9217da89020" providerId="ADAL" clId="{A74DFD5C-A00E-4D75-B54F-AE1372332AAE}" dt="2025-10-14T15:42:05.967" v="139" actId="20577"/>
          <ac:spMkLst>
            <pc:docMk/>
            <pc:sldMk cId="0" sldId="271"/>
            <ac:spMk id="134" creationId="{00000000-0000-0000-0000-000000000000}"/>
          </ac:spMkLst>
        </pc:spChg>
        <pc:picChg chg="mod">
          <ac:chgData name="Mark Thirlwell" userId="0eea46bc-1a08-4dae-8290-d9217da89020" providerId="ADAL" clId="{A74DFD5C-A00E-4D75-B54F-AE1372332AAE}" dt="2025-10-14T15:41:54.718" v="136" actId="1076"/>
          <ac:picMkLst>
            <pc:docMk/>
            <pc:sldMk cId="0" sldId="271"/>
            <ac:picMk id="135" creationId="{00000000-0000-0000-0000-000000000000}"/>
          </ac:picMkLst>
        </pc:picChg>
      </pc:sldChg>
      <pc:sldChg chg="modSp mod modNotesTx">
        <pc:chgData name="Mark Thirlwell" userId="0eea46bc-1a08-4dae-8290-d9217da89020" providerId="ADAL" clId="{A74DFD5C-A00E-4D75-B54F-AE1372332AAE}" dt="2025-10-14T15:43:28.573" v="156" actId="20577"/>
        <pc:sldMkLst>
          <pc:docMk/>
          <pc:sldMk cId="0" sldId="274"/>
        </pc:sldMkLst>
        <pc:spChg chg="mod">
          <ac:chgData name="Mark Thirlwell" userId="0eea46bc-1a08-4dae-8290-d9217da89020" providerId="ADAL" clId="{A74DFD5C-A00E-4D75-B54F-AE1372332AAE}" dt="2025-10-14T15:43:25.999" v="155" actId="20577"/>
          <ac:spMkLst>
            <pc:docMk/>
            <pc:sldMk cId="0" sldId="274"/>
            <ac:spMk id="156" creationId="{00000000-0000-0000-0000-000000000000}"/>
          </ac:spMkLst>
        </pc:spChg>
        <pc:picChg chg="mod">
          <ac:chgData name="Mark Thirlwell" userId="0eea46bc-1a08-4dae-8290-d9217da89020" providerId="ADAL" clId="{A74DFD5C-A00E-4D75-B54F-AE1372332AAE}" dt="2025-10-14T15:43:17.968" v="150" actId="1076"/>
          <ac:picMkLst>
            <pc:docMk/>
            <pc:sldMk cId="0" sldId="274"/>
            <ac:picMk id="157" creationId="{00000000-0000-0000-0000-000000000000}"/>
          </ac:picMkLst>
        </pc:picChg>
      </pc:sldChg>
      <pc:sldChg chg="modSp">
        <pc:chgData name="Mark Thirlwell" userId="0eea46bc-1a08-4dae-8290-d9217da89020" providerId="ADAL" clId="{A74DFD5C-A00E-4D75-B54F-AE1372332AAE}" dt="2025-10-14T15:43:37.054" v="160" actId="20577"/>
        <pc:sldMkLst>
          <pc:docMk/>
          <pc:sldMk cId="0" sldId="275"/>
        </pc:sldMkLst>
        <pc:spChg chg="mod">
          <ac:chgData name="Mark Thirlwell" userId="0eea46bc-1a08-4dae-8290-d9217da89020" providerId="ADAL" clId="{A74DFD5C-A00E-4D75-B54F-AE1372332AAE}" dt="2025-10-14T15:43:37.054" v="160" actId="20577"/>
          <ac:spMkLst>
            <pc:docMk/>
            <pc:sldMk cId="0" sldId="275"/>
            <ac:spMk id="163" creationId="{00000000-0000-0000-0000-000000000000}"/>
          </ac:spMkLst>
        </pc:spChg>
      </pc:sldChg>
      <pc:sldChg chg="modSp mod modNotesTx">
        <pc:chgData name="Mark Thirlwell" userId="0eea46bc-1a08-4dae-8290-d9217da89020" providerId="ADAL" clId="{A74DFD5C-A00E-4D75-B54F-AE1372332AAE}" dt="2025-10-14T15:45:50.644" v="164" actId="20577"/>
        <pc:sldMkLst>
          <pc:docMk/>
          <pc:sldMk cId="0" sldId="277"/>
        </pc:sldMkLst>
        <pc:spChg chg="mod">
          <ac:chgData name="Mark Thirlwell" userId="0eea46bc-1a08-4dae-8290-d9217da89020" providerId="ADAL" clId="{A74DFD5C-A00E-4D75-B54F-AE1372332AAE}" dt="2025-10-14T15:45:50.644" v="164" actId="20577"/>
          <ac:spMkLst>
            <pc:docMk/>
            <pc:sldMk cId="0" sldId="277"/>
            <ac:spMk id="175" creationId="{00000000-0000-0000-0000-000000000000}"/>
          </ac:spMkLst>
        </pc:spChg>
        <pc:picChg chg="mod">
          <ac:chgData name="Mark Thirlwell" userId="0eea46bc-1a08-4dae-8290-d9217da89020" providerId="ADAL" clId="{A74DFD5C-A00E-4D75-B54F-AE1372332AAE}" dt="2025-10-14T15:45:37.596" v="162" actId="14826"/>
          <ac:picMkLst>
            <pc:docMk/>
            <pc:sldMk cId="0" sldId="277"/>
            <ac:picMk id="176" creationId="{00000000-0000-0000-0000-000000000000}"/>
          </ac:picMkLst>
        </pc:picChg>
        <pc:picChg chg="mod">
          <ac:chgData name="Mark Thirlwell" userId="0eea46bc-1a08-4dae-8290-d9217da89020" providerId="ADAL" clId="{A74DFD5C-A00E-4D75-B54F-AE1372332AAE}" dt="2025-10-14T15:45:24.478" v="161" actId="14826"/>
          <ac:picMkLst>
            <pc:docMk/>
            <pc:sldMk cId="0" sldId="277"/>
            <ac:picMk id="177" creationId="{00000000-0000-0000-0000-000000000000}"/>
          </ac:picMkLst>
        </pc:picChg>
      </pc:sldChg>
    </pc:docChg>
  </pc:docChgLst>
  <pc:docChgLst>
    <pc:chgData name="Andrasko, Rhiannon" userId="S::rhiannon.andrasko@wjec.co.uk::15be4c62-2de6-4343-a7f4-3c209826edd1" providerId="AD" clId="Web-{4F22E0D7-9D85-3956-5FC3-D129953721E0}"/>
    <pc:docChg chg="modSld">
      <pc:chgData name="Andrasko, Rhiannon" userId="S::rhiannon.andrasko@wjec.co.uk::15be4c62-2de6-4343-a7f4-3c209826edd1" providerId="AD" clId="Web-{4F22E0D7-9D85-3956-5FC3-D129953721E0}" dt="2025-10-28T13:26:09.802" v="5" actId="20577"/>
      <pc:docMkLst>
        <pc:docMk/>
      </pc:docMkLst>
      <pc:sldChg chg="modSp">
        <pc:chgData name="Andrasko, Rhiannon" userId="S::rhiannon.andrasko@wjec.co.uk::15be4c62-2de6-4343-a7f4-3c209826edd1" providerId="AD" clId="Web-{4F22E0D7-9D85-3956-5FC3-D129953721E0}" dt="2025-10-28T13:12:02.384" v="1" actId="20577"/>
        <pc:sldMkLst>
          <pc:docMk/>
          <pc:sldMk cId="0" sldId="263"/>
        </pc:sldMkLst>
        <pc:spChg chg="mod">
          <ac:chgData name="Andrasko, Rhiannon" userId="S::rhiannon.andrasko@wjec.co.uk::15be4c62-2de6-4343-a7f4-3c209826edd1" providerId="AD" clId="Web-{4F22E0D7-9D85-3956-5FC3-D129953721E0}" dt="2025-10-28T13:12:02.384" v="1" actId="20577"/>
          <ac:spMkLst>
            <pc:docMk/>
            <pc:sldMk cId="0" sldId="263"/>
            <ac:spMk id="82" creationId="{00000000-0000-0000-0000-000000000000}"/>
          </ac:spMkLst>
        </pc:spChg>
      </pc:sldChg>
      <pc:sldChg chg="modSp">
        <pc:chgData name="Andrasko, Rhiannon" userId="S::rhiannon.andrasko@wjec.co.uk::15be4c62-2de6-4343-a7f4-3c209826edd1" providerId="AD" clId="Web-{4F22E0D7-9D85-3956-5FC3-D129953721E0}" dt="2025-10-28T13:26:09.802" v="5" actId="20577"/>
        <pc:sldMkLst>
          <pc:docMk/>
          <pc:sldMk cId="0" sldId="279"/>
        </pc:sldMkLst>
        <pc:spChg chg="mod">
          <ac:chgData name="Andrasko, Rhiannon" userId="S::rhiannon.andrasko@wjec.co.uk::15be4c62-2de6-4343-a7f4-3c209826edd1" providerId="AD" clId="Web-{4F22E0D7-9D85-3956-5FC3-D129953721E0}" dt="2025-10-28T13:26:09.802" v="5" actId="20577"/>
          <ac:spMkLst>
            <pc:docMk/>
            <pc:sldMk cId="0" sldId="279"/>
            <ac:spMk id="18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4: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 name="Google Shape;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38f0b35e4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1" name="Google Shape;91;g3638f0b35e4_0_4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638f0b35e4_0_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97" name="Google Shape;97;g3638f0b35e4_0_5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638f0b35e4_0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4" name="Google Shape;104;g3638f0b35e4_0_6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638f0b35e4_0_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11" name="Google Shape;111;g3638f0b35e4_0_7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638f0b35e4_0_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 name="Google Shape;118;g3638f0b35e4_0_8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638f0b35e4_0_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24" name="Google Shape;124;g3638f0b35e4_0_9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638f0b35e4_0_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31" name="Google Shape;131;g3638f0b35e4_0_10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638f0b35e4_0_1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8" name="Google Shape;138;g3638f0b35e4_0_11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638f0b35e4_0_1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 name="Google Shape;146;g3638f0b35e4_0_15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53" name="Google Shape;153;p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 name="Google Shape;41;p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638f0b35e4_0_1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0" name="Google Shape;160;g3638f0b35e4_0_17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638f0b35e4_0_1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 name="Google Shape;166;g3638f0b35e4_0_18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72" name="Google Shape;172;p1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0" name="Google Shape;180;p1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638f0b35e4_0_2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6" name="Google Shape;186;g3638f0b35e4_0_20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638f0b35e4_0_2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2" name="Google Shape;192;g3638f0b35e4_0_21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38f0b35e4_0_2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8" name="Google Shape;198;g3638f0b35e4_0_2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638f0b35e4_0_2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4" name="Google Shape;204;g3638f0b35e4_0_28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638f0b35e4_0_2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0" name="Google Shape;210;g3638f0b35e4_0_22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638f0b35e4_0_2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6" name="Google Shape;216;g3638f0b35e4_0_22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 name="Google Shape;47;p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638f0b35e4_0_2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2" name="Google Shape;222;g3638f0b35e4_0_23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638f0b35e4_0_2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8" name="Google Shape;228;g3638f0b35e4_0_23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638f0b35e4_0_2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4" name="Google Shape;234;g3638f0b35e4_0_24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638f0b35e4_0_2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0" name="Google Shape;240;g3638f0b35e4_0_25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7" name="Google Shape;247;p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3" name="Google Shape;25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3" name="Google Shape;53;p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638f0b35e4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 name="Google Shape;60;g3638f0b35e4_0_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638f0b35e4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6" name="Google Shape;66;g3638f0b35e4_0_1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38f0b35e4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 name="Google Shape;73;g3638f0b35e4_0_2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38f0b35e4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9" name="Google Shape;79;g3638f0b35e4_0_3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638f0b35e4_0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g3638f0b35e4_0_4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360000" y="1800000"/>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19"/>
          <p:cNvSpPr>
            <a:spLocks noGrp="1"/>
          </p:cNvSpPr>
          <p:nvPr>
            <p:ph type="pic" idx="2"/>
          </p:nvPr>
        </p:nvSpPr>
        <p:spPr>
          <a:xfrm>
            <a:off x="8280052" y="1800000"/>
            <a:ext cx="3600798" cy="4139999"/>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27"/>
        <p:cNvGrpSpPr/>
        <p:nvPr/>
      </p:nvGrpSpPr>
      <p:grpSpPr>
        <a:xfrm>
          <a:off x="0" y="0"/>
          <a:ext cx="0" cy="0"/>
          <a:chOff x="0" y="0"/>
          <a:chExt cx="0" cy="0"/>
        </a:xfrm>
      </p:grpSpPr>
      <p:sp>
        <p:nvSpPr>
          <p:cNvPr id="28" name="Google Shape;28;p20"/>
          <p:cNvSpPr txBox="1">
            <a:spLocks noGrp="1"/>
          </p:cNvSpPr>
          <p:nvPr>
            <p:ph type="body" idx="1"/>
          </p:nvPr>
        </p:nvSpPr>
        <p:spPr>
          <a:xfrm>
            <a:off x="359172" y="1260475"/>
            <a:ext cx="8640959" cy="4319588"/>
          </a:xfrm>
          <a:prstGeom prst="rect">
            <a:avLst/>
          </a:prstGeom>
          <a:noFill/>
          <a:ln>
            <a:noFill/>
          </a:ln>
        </p:spPr>
        <p:txBody>
          <a:bodyPr spcFirstLastPara="1" wrap="square" lIns="0" tIns="0" rIns="0" bIns="0" anchor="t" anchorCtr="0">
            <a:noAutofit/>
          </a:bodyPr>
          <a:lstStyle>
            <a:lvl1pPr marL="457200" lvl="0" indent="-228600" algn="l">
              <a:lnSpc>
                <a:spcPct val="100375"/>
              </a:lnSpc>
              <a:spcBef>
                <a:spcPts val="1004"/>
              </a:spcBef>
              <a:spcAft>
                <a:spcPts val="0"/>
              </a:spcAft>
              <a:buSzPts val="1400"/>
              <a:buNone/>
              <a:defRPr sz="2400"/>
            </a:lvl1pPr>
            <a:lvl2pPr marL="914400" lvl="1" indent="-342900" algn="l">
              <a:lnSpc>
                <a:spcPct val="133833"/>
              </a:lnSpc>
              <a:spcBef>
                <a:spcPts val="1004"/>
              </a:spcBef>
              <a:spcAft>
                <a:spcPts val="0"/>
              </a:spcAft>
              <a:buSzPts val="1800"/>
              <a:buChar char="•"/>
              <a:defRPr/>
            </a:lvl2pPr>
            <a:lvl3pPr marL="1371600" lvl="2" indent="-228600" algn="l">
              <a:lnSpc>
                <a:spcPct val="111555"/>
              </a:lnSpc>
              <a:spcBef>
                <a:spcPts val="502"/>
              </a:spcBef>
              <a:spcAft>
                <a:spcPts val="0"/>
              </a:spcAft>
              <a:buSzPts val="1400"/>
              <a:buNone/>
              <a:defRPr/>
            </a:lvl3pPr>
            <a:lvl4pPr marL="1828800" lvl="3" indent="-342900" algn="l">
              <a:lnSpc>
                <a:spcPct val="111555"/>
              </a:lnSpc>
              <a:spcBef>
                <a:spcPts val="502"/>
              </a:spcBef>
              <a:spcAft>
                <a:spcPts val="0"/>
              </a:spcAft>
              <a:buSzPts val="1800"/>
              <a:buChar char="•"/>
              <a:defRPr/>
            </a:lvl4pPr>
            <a:lvl5pPr marL="2286000" lvl="4" indent="-342900" algn="l">
              <a:lnSpc>
                <a:spcPct val="111555"/>
              </a:lnSpc>
              <a:spcBef>
                <a:spcPts val="502"/>
              </a:spcBef>
              <a:spcAft>
                <a:spcPts val="0"/>
              </a:spcAft>
              <a:buClr>
                <a:schemeClr val="dk1"/>
              </a:buClr>
              <a:buSzPts val="1800"/>
              <a:buChar char="–"/>
              <a:defRPr/>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eft and text">
  <p:cSld name="image left and text">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4320000" y="1799999"/>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21"/>
          <p:cNvSpPr>
            <a:spLocks noGrp="1"/>
          </p:cNvSpPr>
          <p:nvPr>
            <p:ph type="pic" idx="2"/>
          </p:nvPr>
        </p:nvSpPr>
        <p:spPr>
          <a:xfrm>
            <a:off x="360000" y="1800000"/>
            <a:ext cx="3600798" cy="4139999"/>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p:nvPr/>
        </p:nvSpPr>
        <p:spPr>
          <a:xfrm>
            <a:off x="0" y="456036"/>
            <a:ext cx="12239625" cy="152012"/>
          </a:xfrm>
          <a:prstGeom prst="rect">
            <a:avLst/>
          </a:prstGeom>
          <a:solidFill>
            <a:srgbClr val="D9D9D9">
              <a:alpha val="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7" b="0" i="0" u="none" strike="noStrike" cap="none">
                <a:solidFill>
                  <a:srgbClr val="D9D9D9"/>
                </a:solidFill>
                <a:latin typeface="Arial"/>
                <a:ea typeface="Arial"/>
                <a:cs typeface="Arial"/>
                <a:sym typeface="Arial"/>
              </a:rPr>
              <a:t> </a:t>
            </a:r>
            <a:endParaRPr/>
          </a:p>
        </p:txBody>
      </p:sp>
      <p:sp>
        <p:nvSpPr>
          <p:cNvPr id="11" name="Google Shape;11;p17"/>
          <p:cNvSpPr txBox="1">
            <a:spLocks noGrp="1"/>
          </p:cNvSpPr>
          <p:nvPr>
            <p:ph type="title"/>
          </p:nvPr>
        </p:nvSpPr>
        <p:spPr>
          <a:xfrm>
            <a:off x="252000" y="990000"/>
            <a:ext cx="11628000" cy="646331"/>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3600" b="1" i="0" u="none" strike="noStrike" cap="none">
                <a:solidFill>
                  <a:srgbClr val="FC4421"/>
                </a:solidFill>
                <a:latin typeface="Arial"/>
                <a:ea typeface="Arial"/>
                <a:cs typeface="Arial"/>
                <a:sym typeface="Arial"/>
              </a:defRPr>
            </a:lvl1pPr>
            <a:lvl2pPr marR="0" lvl="1" algn="l" rtl="0">
              <a:spcBef>
                <a:spcPts val="0"/>
              </a:spcBef>
              <a:spcAft>
                <a:spcPts val="0"/>
              </a:spcAft>
              <a:buSzPts val="1400"/>
              <a:buNone/>
              <a:defRPr sz="2409" b="1" i="0" u="none" strike="noStrike" cap="none">
                <a:solidFill>
                  <a:srgbClr val="E30613"/>
                </a:solidFill>
                <a:latin typeface="Arial"/>
                <a:ea typeface="Arial"/>
                <a:cs typeface="Arial"/>
                <a:sym typeface="Arial"/>
              </a:defRPr>
            </a:lvl2pPr>
            <a:lvl3pPr marR="0" lvl="2" algn="l" rtl="0">
              <a:spcBef>
                <a:spcPts val="0"/>
              </a:spcBef>
              <a:spcAft>
                <a:spcPts val="0"/>
              </a:spcAft>
              <a:buSzPts val="1400"/>
              <a:buNone/>
              <a:defRPr sz="2409" b="1" i="0" u="none" strike="noStrike" cap="none">
                <a:solidFill>
                  <a:srgbClr val="E30613"/>
                </a:solidFill>
                <a:latin typeface="Arial"/>
                <a:ea typeface="Arial"/>
                <a:cs typeface="Arial"/>
                <a:sym typeface="Arial"/>
              </a:defRPr>
            </a:lvl3pPr>
            <a:lvl4pPr marR="0" lvl="3" algn="l" rtl="0">
              <a:spcBef>
                <a:spcPts val="0"/>
              </a:spcBef>
              <a:spcAft>
                <a:spcPts val="0"/>
              </a:spcAft>
              <a:buSzPts val="1400"/>
              <a:buNone/>
              <a:defRPr sz="2409" b="1" i="0" u="none" strike="noStrike" cap="none">
                <a:solidFill>
                  <a:srgbClr val="E30613"/>
                </a:solidFill>
                <a:latin typeface="Arial"/>
                <a:ea typeface="Arial"/>
                <a:cs typeface="Arial"/>
                <a:sym typeface="Arial"/>
              </a:defRPr>
            </a:lvl4pPr>
            <a:lvl5pPr marR="0" lvl="4" algn="l" rtl="0">
              <a:spcBef>
                <a:spcPts val="0"/>
              </a:spcBef>
              <a:spcAft>
                <a:spcPts val="0"/>
              </a:spcAft>
              <a:buSzPts val="1400"/>
              <a:buNone/>
              <a:defRPr sz="2409" b="1" i="0" u="none" strike="noStrike" cap="none">
                <a:solidFill>
                  <a:srgbClr val="E30613"/>
                </a:solidFill>
                <a:latin typeface="Arial"/>
                <a:ea typeface="Arial"/>
                <a:cs typeface="Arial"/>
                <a:sym typeface="Arial"/>
              </a:defRPr>
            </a:lvl5pPr>
            <a:lvl6pPr marR="0" lvl="5" algn="ctr" rtl="0">
              <a:spcBef>
                <a:spcPts val="0"/>
              </a:spcBef>
              <a:spcAft>
                <a:spcPts val="0"/>
              </a:spcAft>
              <a:buSzPts val="1400"/>
              <a:buNone/>
              <a:defRPr sz="4417" b="0" i="0" u="none" strike="noStrike" cap="none">
                <a:solidFill>
                  <a:srgbClr val="CC0000"/>
                </a:solidFill>
                <a:latin typeface="Arial"/>
                <a:ea typeface="Arial"/>
                <a:cs typeface="Arial"/>
                <a:sym typeface="Arial"/>
              </a:defRPr>
            </a:lvl6pPr>
            <a:lvl7pPr marR="0" lvl="6" algn="ctr" rtl="0">
              <a:spcBef>
                <a:spcPts val="0"/>
              </a:spcBef>
              <a:spcAft>
                <a:spcPts val="0"/>
              </a:spcAft>
              <a:buSzPts val="1400"/>
              <a:buNone/>
              <a:defRPr sz="4417" b="0" i="0" u="none" strike="noStrike" cap="none">
                <a:solidFill>
                  <a:srgbClr val="CC0000"/>
                </a:solidFill>
                <a:latin typeface="Arial"/>
                <a:ea typeface="Arial"/>
                <a:cs typeface="Arial"/>
                <a:sym typeface="Arial"/>
              </a:defRPr>
            </a:lvl7pPr>
            <a:lvl8pPr marR="0" lvl="7" algn="ctr" rtl="0">
              <a:spcBef>
                <a:spcPts val="0"/>
              </a:spcBef>
              <a:spcAft>
                <a:spcPts val="0"/>
              </a:spcAft>
              <a:buSzPts val="1400"/>
              <a:buNone/>
              <a:defRPr sz="4417" b="0" i="0" u="none" strike="noStrike" cap="none">
                <a:solidFill>
                  <a:srgbClr val="CC0000"/>
                </a:solidFill>
                <a:latin typeface="Arial"/>
                <a:ea typeface="Arial"/>
                <a:cs typeface="Arial"/>
                <a:sym typeface="Arial"/>
              </a:defRPr>
            </a:lvl8pPr>
            <a:lvl9pPr marR="0" lvl="8" algn="ctr" rtl="0">
              <a:spcBef>
                <a:spcPts val="0"/>
              </a:spcBef>
              <a:spcAft>
                <a:spcPts val="0"/>
              </a:spcAft>
              <a:buSzPts val="1400"/>
              <a:buNone/>
              <a:defRPr sz="4417" b="0" i="0" u="none" strike="noStrike" cap="none">
                <a:solidFill>
                  <a:srgbClr val="CC0000"/>
                </a:solidFill>
                <a:latin typeface="Arial"/>
                <a:ea typeface="Arial"/>
                <a:cs typeface="Arial"/>
                <a:sym typeface="Arial"/>
              </a:defRPr>
            </a:lvl9pPr>
          </a:lstStyle>
          <a:p>
            <a:endParaRPr/>
          </a:p>
        </p:txBody>
      </p:sp>
      <p:sp>
        <p:nvSpPr>
          <p:cNvPr id="12" name="Google Shape;12;p17"/>
          <p:cNvSpPr txBox="1">
            <a:spLocks noGrp="1"/>
          </p:cNvSpPr>
          <p:nvPr>
            <p:ph type="body" idx="1"/>
          </p:nvPr>
        </p:nvSpPr>
        <p:spPr>
          <a:xfrm>
            <a:off x="361406" y="1800000"/>
            <a:ext cx="11520000" cy="4140000"/>
          </a:xfrm>
          <a:prstGeom prst="rect">
            <a:avLst/>
          </a:prstGeom>
          <a:noFill/>
          <a:ln>
            <a:noFill/>
          </a:ln>
        </p:spPr>
        <p:txBody>
          <a:bodyPr spcFirstLastPara="1" wrap="square" lIns="0" tIns="0" rIns="0" bIns="0" anchor="t" anchorCtr="0">
            <a:noAutofit/>
          </a:bodyPr>
          <a:lstStyle>
            <a:lvl1pPr marL="457200" marR="0" lvl="0" indent="-228600" algn="l" rtl="0">
              <a:lnSpc>
                <a:spcPct val="120450"/>
              </a:lnSpc>
              <a:spcBef>
                <a:spcPts val="1004"/>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355600" algn="l" rtl="0">
              <a:lnSpc>
                <a:spcPct val="120450"/>
              </a:lnSpc>
              <a:spcBef>
                <a:spcPts val="1004"/>
              </a:spcBef>
              <a:spcAft>
                <a:spcPts val="0"/>
              </a:spcAft>
              <a:buClr>
                <a:srgbClr val="FC442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228600" algn="l" rtl="0">
              <a:lnSpc>
                <a:spcPct val="125031"/>
              </a:lnSpc>
              <a:spcBef>
                <a:spcPts val="502"/>
              </a:spcBef>
              <a:spcAft>
                <a:spcPts val="0"/>
              </a:spcAft>
              <a:buSzPts val="1400"/>
              <a:buNone/>
              <a:defRPr sz="1606" b="0" i="0" u="none" strike="noStrike" cap="none">
                <a:solidFill>
                  <a:schemeClr val="dk1"/>
                </a:solidFill>
                <a:latin typeface="Arial"/>
                <a:ea typeface="Arial"/>
                <a:cs typeface="Arial"/>
                <a:sym typeface="Arial"/>
              </a:defRPr>
            </a:lvl3pPr>
            <a:lvl4pPr marL="1828800" marR="0" lvl="3" indent="-330581" algn="l" rtl="0">
              <a:lnSpc>
                <a:spcPct val="125031"/>
              </a:lnSpc>
              <a:spcBef>
                <a:spcPts val="502"/>
              </a:spcBef>
              <a:spcAft>
                <a:spcPts val="0"/>
              </a:spcAft>
              <a:buClr>
                <a:srgbClr val="FC4421"/>
              </a:buClr>
              <a:buSzPts val="1606"/>
              <a:buFont typeface="Arial"/>
              <a:buChar char="•"/>
              <a:defRPr sz="1606" b="0" i="0" u="none" strike="noStrike" cap="none">
                <a:solidFill>
                  <a:schemeClr val="dk1"/>
                </a:solidFill>
                <a:latin typeface="Arial"/>
                <a:ea typeface="Arial"/>
                <a:cs typeface="Arial"/>
                <a:sym typeface="Arial"/>
              </a:defRPr>
            </a:lvl4pPr>
            <a:lvl5pPr marL="2286000" marR="0" lvl="4" indent="-330581" algn="l" rtl="0">
              <a:lnSpc>
                <a:spcPct val="125031"/>
              </a:lnSpc>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5pPr>
            <a:lvl6pPr marL="2743200" marR="0" lvl="5" indent="-330581" algn="l" rtl="0">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6pPr>
            <a:lvl7pPr marL="3200400" marR="0" lvl="6" indent="-330581" algn="l" rtl="0">
              <a:spcBef>
                <a:spcPts val="321"/>
              </a:spcBef>
              <a:spcAft>
                <a:spcPts val="0"/>
              </a:spcAft>
              <a:buClr>
                <a:srgbClr val="E30613"/>
              </a:buClr>
              <a:buSzPts val="1606"/>
              <a:buFont typeface="Arial"/>
              <a:buChar char="»"/>
              <a:defRPr sz="1606" b="0" i="0" u="none" strike="noStrike" cap="none">
                <a:solidFill>
                  <a:schemeClr val="dk1"/>
                </a:solidFill>
                <a:latin typeface="Arial"/>
                <a:ea typeface="Arial"/>
                <a:cs typeface="Arial"/>
                <a:sym typeface="Arial"/>
              </a:defRPr>
            </a:lvl7pPr>
            <a:lvl8pPr marL="3657600" marR="0" lvl="7" indent="-330581" algn="l" rtl="0">
              <a:spcBef>
                <a:spcPts val="321"/>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8pPr>
            <a:lvl9pPr marL="4114800" marR="0" lvl="8" indent="-292353" algn="l" rtl="0">
              <a:spcBef>
                <a:spcPts val="201"/>
              </a:spcBef>
              <a:spcAft>
                <a:spcPts val="0"/>
              </a:spcAft>
              <a:buClr>
                <a:schemeClr val="dk1"/>
              </a:buClr>
              <a:buSzPts val="1004"/>
              <a:buFont typeface="Arial"/>
              <a:buChar char="»"/>
              <a:defRPr sz="1004" b="0" i="0" u="none" strike="noStrike" cap="none">
                <a:solidFill>
                  <a:schemeClr val="dk1"/>
                </a:solidFill>
                <a:latin typeface="Arial"/>
                <a:ea typeface="Arial"/>
                <a:cs typeface="Arial"/>
                <a:sym typeface="Arial"/>
              </a:defRPr>
            </a:lvl9pPr>
          </a:lstStyle>
          <a:p>
            <a:endParaRPr/>
          </a:p>
        </p:txBody>
      </p:sp>
      <p:sp>
        <p:nvSpPr>
          <p:cNvPr id="16" name="Google Shape;16;p17"/>
          <p:cNvSpPr txBox="1"/>
          <p:nvPr/>
        </p:nvSpPr>
        <p:spPr>
          <a:xfrm>
            <a:off x="360000" y="6343435"/>
            <a:ext cx="58854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GB" sz="1600">
                <a:solidFill>
                  <a:schemeClr val="dk1"/>
                </a:solidFill>
                <a:latin typeface="Arial"/>
                <a:ea typeface="Arial"/>
                <a:cs typeface="Arial"/>
                <a:sym typeface="Arial"/>
              </a:rPr>
              <a:t>‹#›</a:t>
            </a:fld>
            <a:endParaRPr sz="1600">
              <a:solidFill>
                <a:schemeClr val="dk1"/>
              </a:solidFill>
              <a:latin typeface="Arial"/>
              <a:ea typeface="Arial"/>
              <a:cs typeface="Arial"/>
              <a:sym typeface="Arial"/>
            </a:endParaRPr>
          </a:p>
        </p:txBody>
      </p:sp>
      <p:pic>
        <p:nvPicPr>
          <p:cNvPr id="18" name="Google Shape;18;p17" descr="A purple and white logo&#10;&#10;AI-generated content may be incorrect."/>
          <p:cNvPicPr preferRelativeResize="0"/>
          <p:nvPr/>
        </p:nvPicPr>
        <p:blipFill rotWithShape="1">
          <a:blip r:embed="rId6">
            <a:alphaModFix/>
          </a:blip>
          <a:srcRect/>
          <a:stretch/>
        </p:blipFill>
        <p:spPr>
          <a:xfrm>
            <a:off x="9360000" y="6228000"/>
            <a:ext cx="2520000" cy="456536"/>
          </a:xfrm>
          <a:prstGeom prst="rect">
            <a:avLst/>
          </a:prstGeom>
          <a:noFill/>
          <a:ln>
            <a:noFill/>
          </a:ln>
        </p:spPr>
      </p:pic>
      <p:cxnSp>
        <p:nvCxnSpPr>
          <p:cNvPr id="19" name="Google Shape;19;p17"/>
          <p:cNvCxnSpPr/>
          <p:nvPr/>
        </p:nvCxnSpPr>
        <p:spPr>
          <a:xfrm>
            <a:off x="0" y="6084000"/>
            <a:ext cx="12240000" cy="0"/>
          </a:xfrm>
          <a:prstGeom prst="straightConnector1">
            <a:avLst/>
          </a:prstGeom>
          <a:noFill/>
          <a:ln w="9525" cap="flat" cmpd="sng">
            <a:solidFill>
              <a:srgbClr val="000000"/>
            </a:solidFill>
            <a:prstDash val="solid"/>
            <a:round/>
            <a:headEnd type="none" w="sm" len="sm"/>
            <a:tailEnd type="none" w="sm" len="sm"/>
          </a:ln>
        </p:spPr>
      </p:cxnSp>
      <p:sp>
        <p:nvSpPr>
          <p:cNvPr id="3" name="Graphic 26">
            <a:extLst>
              <a:ext uri="{FF2B5EF4-FFF2-40B4-BE49-F238E27FC236}">
                <a16:creationId xmlns:a16="http://schemas.microsoft.com/office/drawing/2014/main" id="{AABE7246-AD8D-3BE7-F0C9-4E5D7F808186}"/>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pic>
        <p:nvPicPr>
          <p:cNvPr id="4" name="Picture 3" descr="A red arrow pointing up&#10;&#10;AI-generated content may be incorrect.">
            <a:extLst>
              <a:ext uri="{FF2B5EF4-FFF2-40B4-BE49-F238E27FC236}">
                <a16:creationId xmlns:a16="http://schemas.microsoft.com/office/drawing/2014/main" id="{6FCFC88A-CE6A-2340-3D28-A20F513A3502}"/>
              </a:ext>
            </a:extLst>
          </p:cNvPr>
          <p:cNvPicPr>
            <a:picLocks/>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232047" y="170588"/>
            <a:ext cx="591666" cy="437463"/>
          </a:xfrm>
          <a:prstGeom prst="rect">
            <a:avLst/>
          </a:prstGeom>
          <a:noFill/>
          <a:ln>
            <a:noFill/>
          </a:ln>
        </p:spPr>
      </p:pic>
      <p:sp>
        <p:nvSpPr>
          <p:cNvPr id="5" name="Text Box 2">
            <a:extLst>
              <a:ext uri="{FF2B5EF4-FFF2-40B4-BE49-F238E27FC236}">
                <a16:creationId xmlns:a16="http://schemas.microsoft.com/office/drawing/2014/main" id="{20EBD6DA-3FC4-0DF8-360B-1328478E28DB}"/>
              </a:ext>
            </a:extLst>
          </p:cNvPr>
          <p:cNvSpPr txBox="1">
            <a:spLocks noChangeArrowheads="1"/>
          </p:cNvSpPr>
          <p:nvPr userDrawn="1"/>
        </p:nvSpPr>
        <p:spPr bwMode="auto">
          <a:xfrm>
            <a:off x="3848985" y="67612"/>
            <a:ext cx="5827751" cy="589388"/>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6" name="Picture 5" descr="A black and white logo&#10;&#10;AI-generated content may be incorrect.">
            <a:extLst>
              <a:ext uri="{FF2B5EF4-FFF2-40B4-BE49-F238E27FC236}">
                <a16:creationId xmlns:a16="http://schemas.microsoft.com/office/drawing/2014/main" id="{C8048886-FE4E-C514-75A4-B2F9FEE5EBD8}"/>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408368" y="157157"/>
            <a:ext cx="2563495" cy="498243"/>
          </a:xfrm>
          <a:prstGeom prst="rect">
            <a:avLst/>
          </a:prstGeom>
          <a:noFill/>
          <a:ln>
            <a:noFill/>
          </a:ln>
        </p:spPr>
      </p:pic>
      <p:pic>
        <p:nvPicPr>
          <p:cNvPr id="7" name="Picture 6" descr="A black background with a black square&#10;&#10;AI-generated content may be incorrect.">
            <a:extLst>
              <a:ext uri="{FF2B5EF4-FFF2-40B4-BE49-F238E27FC236}">
                <a16:creationId xmlns:a16="http://schemas.microsoft.com/office/drawing/2014/main" id="{0E3CD65E-CCAC-6FC0-51C8-986D2BBBDD7B}"/>
              </a:ext>
            </a:extLst>
          </p:cNvPr>
          <p:cNvPicPr>
            <a:picLocks noChangeAspect="1"/>
          </p:cNvPicPr>
          <p:nvPr userDrawn="1"/>
        </p:nvPicPr>
        <p:blipFill>
          <a:blip r:embed="rId9"/>
          <a:stretch>
            <a:fillRect/>
          </a:stretch>
        </p:blipFill>
        <p:spPr>
          <a:xfrm>
            <a:off x="948541" y="177135"/>
            <a:ext cx="2685203" cy="44067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legislation.gov.uk/id/uksi/1998/2451"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www.hse.gov.uk/coshh/" TargetMode="External"/><Relationship Id="rId4" Type="http://schemas.openxmlformats.org/officeDocument/2006/relationships/hyperlink" Target="https://assets.publishing.service.gov.uk/media/63a2f8e9e90e075878e52448/F_gas_regulation_in_Great_Britain.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360000" y="1800000"/>
            <a:ext cx="10800000" cy="377989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1200"/>
              </a:spcAft>
              <a:buClr>
                <a:srgbClr val="170130"/>
              </a:buClr>
              <a:buSzPts val="2800"/>
              <a:buFont typeface="Arial"/>
              <a:buNone/>
            </a:pPr>
            <a:r>
              <a:rPr lang="en-GB" sz="2800" b="1" dirty="0">
                <a:solidFill>
                  <a:srgbClr val="170130"/>
                </a:solidFill>
                <a:latin typeface="Arial"/>
                <a:ea typeface="Arial"/>
                <a:cs typeface="Arial"/>
                <a:sym typeface="Arial"/>
              </a:rPr>
              <a:t>Occupational Specialism: Plumbing &amp; Heating Engineering</a:t>
            </a:r>
            <a:endParaRPr sz="2800" dirty="0"/>
          </a:p>
          <a:p>
            <a:pPr lvl="0">
              <a:lnSpc>
                <a:spcPct val="110000"/>
              </a:lnSpc>
              <a:spcBef>
                <a:spcPts val="750"/>
              </a:spcBef>
              <a:spcAft>
                <a:spcPts val="1200"/>
              </a:spcAft>
              <a:buClr>
                <a:schemeClr val="dk1"/>
              </a:buClr>
              <a:buSzPts val="2800"/>
            </a:pPr>
            <a:r>
              <a:rPr lang="en-GB" sz="2800" dirty="0">
                <a:solidFill>
                  <a:schemeClr val="dk1"/>
                </a:solidFill>
              </a:rPr>
              <a:t>K1.16 Scientific principles and concepts to plumbing engineering</a:t>
            </a:r>
            <a:endParaRPr sz="2800" dirty="0">
              <a:solidFill>
                <a:srgbClr val="3432E1"/>
              </a:solidFill>
              <a:latin typeface="Arial"/>
              <a:ea typeface="Arial"/>
              <a:cs typeface="Arial"/>
              <a:sym typeface="Arial"/>
            </a:endParaRPr>
          </a:p>
          <a:p>
            <a:pPr marL="0" marR="0" lvl="0" indent="0" algn="l" rtl="0">
              <a:lnSpc>
                <a:spcPct val="110000"/>
              </a:lnSpc>
              <a:spcBef>
                <a:spcPts val="750"/>
              </a:spcBef>
              <a:spcAft>
                <a:spcPts val="1200"/>
              </a:spcAft>
              <a:buClr>
                <a:srgbClr val="FC4421"/>
              </a:buClr>
              <a:buSzPts val="2800"/>
              <a:buFont typeface="Arial"/>
              <a:buNone/>
            </a:pPr>
            <a:r>
              <a:rPr lang="en-GB" sz="2800" b="1" dirty="0">
                <a:solidFill>
                  <a:srgbClr val="FC4421"/>
                </a:solidFill>
              </a:rPr>
              <a:t>Gases and their properties</a:t>
            </a:r>
            <a:endParaRP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638f0b35e4_0_4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Steam</a:t>
            </a:r>
            <a:endParaRPr/>
          </a:p>
        </p:txBody>
      </p:sp>
      <p:sp>
        <p:nvSpPr>
          <p:cNvPr id="94" name="Google Shape;94;g3638f0b35e4_0_47"/>
          <p:cNvSpPr txBox="1">
            <a:spLocks noGrp="1"/>
          </p:cNvSpPr>
          <p:nvPr>
            <p:ph type="body" idx="1"/>
          </p:nvPr>
        </p:nvSpPr>
        <p:spPr>
          <a:xfrm>
            <a:off x="360000" y="1800000"/>
            <a:ext cx="11571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Steam carries more energy than hot water due to its latent heat content. This makes it ideal for high-intensity heating applications like sterilisation and industrial boilers. However, this energy can also cause significant harm if not controlled.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Systems using steam must have robust pressure relief valves and temperature control devices. Pipework should be insulated and clearly labelled.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risk does sudden condensation of steam present to pipework integrity?</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638f0b35e4_0_5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Carbon dioxide (CO2)</a:t>
            </a:r>
            <a:endParaRPr dirty="0"/>
          </a:p>
        </p:txBody>
      </p:sp>
      <p:sp>
        <p:nvSpPr>
          <p:cNvPr id="100" name="Google Shape;100;g3638f0b35e4_0_54"/>
          <p:cNvSpPr txBox="1">
            <a:spLocks noGrp="1"/>
          </p:cNvSpPr>
          <p:nvPr>
            <p:ph type="body" idx="1"/>
          </p:nvPr>
        </p:nvSpPr>
        <p:spPr>
          <a:xfrm>
            <a:off x="360000" y="1800000"/>
            <a:ext cx="7318455"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Used in fire suppression and refrigeration.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Colourless, odourless gas.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Heavier than air.</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Non-flammable.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Can displace oxygen – hazard in confined spaces.</a:t>
            </a:r>
            <a:endParaRPr dirty="0">
              <a:solidFill>
                <a:srgbClr val="000000"/>
              </a:solidFill>
              <a:latin typeface="Arial" panose="020B0604020202020204" pitchFamily="34" charset="0"/>
            </a:endParaRPr>
          </a:p>
          <a:p>
            <a:pPr marL="252000" lvl="0" indent="-252000" algn="l" rtl="0">
              <a:lnSpc>
                <a:spcPct val="200000"/>
              </a:lnSpc>
              <a:spcBef>
                <a:spcPts val="1200"/>
              </a:spcBef>
              <a:spcAft>
                <a:spcPts val="0"/>
              </a:spcAft>
              <a:buFont typeface="Arial" panose="020B0604020202020204" pitchFamily="34" charset="0"/>
              <a:buChar char="•"/>
            </a:pPr>
            <a:endParaRPr dirty="0"/>
          </a:p>
        </p:txBody>
      </p:sp>
      <p:pic>
        <p:nvPicPr>
          <p:cNvPr id="101" name="Google Shape;101;g3638f0b35e4_0_54"/>
          <p:cNvPicPr preferRelativeResize="0">
            <a:picLocks noChangeAspect="1"/>
          </p:cNvPicPr>
          <p:nvPr/>
        </p:nvPicPr>
        <p:blipFill rotWithShape="1">
          <a:blip r:embed="rId3"/>
          <a:srcRect l="16650" t="11792" r="16650"/>
          <a:stretch>
            <a:fillRect/>
          </a:stretch>
        </p:blipFill>
        <p:spPr>
          <a:xfrm>
            <a:off x="7560000" y="1800000"/>
            <a:ext cx="4320000" cy="3810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638f0b35e4_0_6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Refrigerant gases</a:t>
            </a:r>
            <a:endParaRPr dirty="0"/>
          </a:p>
        </p:txBody>
      </p:sp>
      <p:sp>
        <p:nvSpPr>
          <p:cNvPr id="107" name="Google Shape;107;g3638f0b35e4_0_62"/>
          <p:cNvSpPr txBox="1">
            <a:spLocks noGrp="1"/>
          </p:cNvSpPr>
          <p:nvPr>
            <p:ph type="body" idx="1"/>
          </p:nvPr>
        </p:nvSpPr>
        <p:spPr>
          <a:xfrm>
            <a:off x="360000" y="1800000"/>
            <a:ext cx="68400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Examples: R134a, R410a, R32</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Used in cooling systems.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Designed for specific pressure/temp ranges.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Can be harmful to the environment and health.</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Requires F-Gas qualification for handling.</a:t>
            </a:r>
            <a:endParaRPr dirty="0">
              <a:solidFill>
                <a:srgbClr val="000000"/>
              </a:solidFill>
              <a:latin typeface="Arial" panose="020B0604020202020204" pitchFamily="34" charset="0"/>
            </a:endParaRPr>
          </a:p>
          <a:p>
            <a:pPr marL="0" lvl="0" indent="0" algn="l" rtl="0">
              <a:lnSpc>
                <a:spcPct val="200000"/>
              </a:lnSpc>
              <a:spcBef>
                <a:spcPts val="1200"/>
              </a:spcBef>
              <a:spcAft>
                <a:spcPts val="0"/>
              </a:spcAft>
            </a:pPr>
            <a:endParaRPr dirty="0"/>
          </a:p>
        </p:txBody>
      </p:sp>
      <p:pic>
        <p:nvPicPr>
          <p:cNvPr id="108" name="Google Shape;108;g3638f0b35e4_0_62"/>
          <p:cNvPicPr preferRelativeResize="0">
            <a:picLocks noChangeAspect="1"/>
          </p:cNvPicPr>
          <p:nvPr/>
        </p:nvPicPr>
        <p:blipFill>
          <a:blip r:embed="rId3"/>
          <a:srcRect/>
          <a:stretch/>
        </p:blipFill>
        <p:spPr>
          <a:xfrm>
            <a:off x="7200000" y="1800000"/>
            <a:ext cx="4680000" cy="31215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638f0b35e4_0_7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Pressure</a:t>
            </a:r>
            <a:endParaRPr dirty="0"/>
          </a:p>
        </p:txBody>
      </p:sp>
      <p:sp>
        <p:nvSpPr>
          <p:cNvPr id="114" name="Google Shape;114;g3638f0b35e4_0_73"/>
          <p:cNvSpPr txBox="1">
            <a:spLocks noGrp="1"/>
          </p:cNvSpPr>
          <p:nvPr>
            <p:ph type="body" idx="1"/>
          </p:nvPr>
        </p:nvSpPr>
        <p:spPr>
          <a:xfrm>
            <a:off x="360000" y="1800000"/>
            <a:ext cx="8019912"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Gas pressure = force exerted on container walls.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Measured in Pascals (Pa) or bar.</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Affects appliance performance and safety.</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High pressure gases require proper regulation.</a:t>
            </a:r>
            <a:endParaRPr dirty="0">
              <a:solidFill>
                <a:srgbClr val="000000"/>
              </a:solidFill>
              <a:latin typeface="Arial" panose="020B0604020202020204" pitchFamily="34" charset="0"/>
            </a:endParaRPr>
          </a:p>
          <a:p>
            <a:pPr marL="252000" lvl="0" indent="-252000" algn="l" rtl="0">
              <a:lnSpc>
                <a:spcPct val="200000"/>
              </a:lnSpc>
              <a:spcBef>
                <a:spcPts val="1200"/>
              </a:spcBef>
              <a:spcAft>
                <a:spcPts val="0"/>
              </a:spcAft>
              <a:buFont typeface="Arial" panose="020B0604020202020204" pitchFamily="34" charset="0"/>
              <a:buChar char="•"/>
            </a:pPr>
            <a:endParaRPr dirty="0"/>
          </a:p>
        </p:txBody>
      </p:sp>
      <p:pic>
        <p:nvPicPr>
          <p:cNvPr id="115" name="Google Shape;115;g3638f0b35e4_0_73"/>
          <p:cNvPicPr preferRelativeResize="0">
            <a:picLocks noChangeAspect="1"/>
          </p:cNvPicPr>
          <p:nvPr/>
        </p:nvPicPr>
        <p:blipFill rotWithShape="1">
          <a:blip r:embed="rId3"/>
          <a:srcRect l="16670" r="16670"/>
          <a:stretch>
            <a:fillRect/>
          </a:stretch>
        </p:blipFill>
        <p:spPr>
          <a:xfrm>
            <a:off x="8280000" y="1800000"/>
            <a:ext cx="3600000" cy="360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638f0b35e4_0_8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Pressure</a:t>
            </a:r>
            <a:endParaRPr/>
          </a:p>
        </p:txBody>
      </p:sp>
      <p:sp>
        <p:nvSpPr>
          <p:cNvPr id="121" name="Google Shape;121;g3638f0b35e4_0_83"/>
          <p:cNvSpPr txBox="1">
            <a:spLocks noGrp="1"/>
          </p:cNvSpPr>
          <p:nvPr>
            <p:ph type="body" idx="1"/>
          </p:nvPr>
        </p:nvSpPr>
        <p:spPr>
          <a:xfrm>
            <a:off x="360000" y="1800000"/>
            <a:ext cx="11571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The pressure of gases directly affects how they behave in systems. When pressurised, gases become denser and more reactive. Plumbing systems often use pressurised gases in heating or control applications.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Sudden drops or rises in pressure can cause malfunctions or damage components. Monitoring pressure using reliable instruments is critical for operational safety and efficiency.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happens to gas pressure in a sealed container if the temperature rises?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15000"/>
              </a:lnSpc>
              <a:spcBef>
                <a:spcPts val="1200"/>
              </a:spcBef>
              <a:spcAft>
                <a:spcPts val="0"/>
              </a:spcAft>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638f0b35e4_0_9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Volume + temperature</a:t>
            </a:r>
          </a:p>
        </p:txBody>
      </p:sp>
      <p:sp>
        <p:nvSpPr>
          <p:cNvPr id="127" name="Google Shape;127;g3638f0b35e4_0_90"/>
          <p:cNvSpPr txBox="1">
            <a:spLocks noGrp="1"/>
          </p:cNvSpPr>
          <p:nvPr>
            <p:ph type="body" idx="1"/>
          </p:nvPr>
        </p:nvSpPr>
        <p:spPr>
          <a:xfrm>
            <a:off x="360000" y="1800000"/>
            <a:ext cx="7349400" cy="4032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Gas volume changes with temperature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Measured in litres or cubic metres (m3).</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Expands with heat, contracts when cooled.</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Important for storage and system design.</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Charles’s Law </a:t>
            </a:r>
            <a:r>
              <a:rPr lang="en-GB" dirty="0">
                <a:solidFill>
                  <a:srgbClr val="000000"/>
                </a:solidFill>
                <a:latin typeface="Arial" panose="020B0604020202020204" pitchFamily="34" charset="0"/>
              </a:rPr>
              <a:t>V₁/T₁ = V₂/T₂</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The volume of a gas is directly proportional to its absolute temperature when pressure is held constant.</a:t>
            </a:r>
            <a:endParaRPr dirty="0">
              <a:solidFill>
                <a:srgbClr val="000000"/>
              </a:solidFill>
              <a:latin typeface="Arial" panose="020B0604020202020204" pitchFamily="34" charset="0"/>
            </a:endParaRPr>
          </a:p>
          <a:p>
            <a:pPr marL="0" lvl="0" indent="0" algn="l" rtl="0">
              <a:lnSpc>
                <a:spcPct val="115000"/>
              </a:lnSpc>
              <a:spcBef>
                <a:spcPts val="1200"/>
              </a:spcBef>
              <a:spcAft>
                <a:spcPts val="0"/>
              </a:spcAft>
            </a:pPr>
            <a:endParaRPr i="1" dirty="0"/>
          </a:p>
        </p:txBody>
      </p:sp>
      <p:pic>
        <p:nvPicPr>
          <p:cNvPr id="128" name="Google Shape;128;g3638f0b35e4_0_90"/>
          <p:cNvPicPr preferRelativeResize="0">
            <a:picLocks noChangeAspect="1"/>
          </p:cNvPicPr>
          <p:nvPr/>
        </p:nvPicPr>
        <p:blipFill>
          <a:blip r:embed="rId3"/>
          <a:srcRect/>
          <a:stretch/>
        </p:blipFill>
        <p:spPr>
          <a:xfrm>
            <a:off x="7920000" y="1620000"/>
            <a:ext cx="3960000" cy="396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638f0b35e4_0_10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Volume + pressure</a:t>
            </a:r>
          </a:p>
        </p:txBody>
      </p:sp>
      <p:sp>
        <p:nvSpPr>
          <p:cNvPr id="134" name="Google Shape;134;g3638f0b35e4_0_101"/>
          <p:cNvSpPr txBox="1">
            <a:spLocks noGrp="1"/>
          </p:cNvSpPr>
          <p:nvPr>
            <p:ph type="body" idx="1"/>
          </p:nvPr>
        </p:nvSpPr>
        <p:spPr>
          <a:xfrm>
            <a:off x="360000" y="1800000"/>
            <a:ext cx="6880044" cy="4032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Boyle’s Law  </a:t>
            </a:r>
            <a:r>
              <a:rPr lang="en-GB" dirty="0">
                <a:solidFill>
                  <a:srgbClr val="000000"/>
                </a:solidFill>
                <a:latin typeface="Arial" panose="020B0604020202020204" pitchFamily="34" charset="0"/>
              </a:rPr>
              <a:t>P₁V₁ = P₂V₂</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Pressure and volume are inversely proportional, meaning that if you increase the pressure on a gas, its volume will decrease, and vice versa, as long as the temperature remains the same.</a:t>
            </a:r>
            <a:endParaRPr dirty="0">
              <a:solidFill>
                <a:srgbClr val="000000"/>
              </a:solidFill>
              <a:latin typeface="Arial" panose="020B0604020202020204" pitchFamily="34" charset="0"/>
            </a:endParaRPr>
          </a:p>
          <a:p>
            <a:pPr marL="0" lvl="0" indent="0" algn="l" rtl="0">
              <a:lnSpc>
                <a:spcPct val="115000"/>
              </a:lnSpc>
              <a:spcBef>
                <a:spcPts val="1200"/>
              </a:spcBef>
              <a:spcAft>
                <a:spcPts val="0"/>
              </a:spcAft>
            </a:pPr>
            <a:endParaRPr i="1" dirty="0"/>
          </a:p>
        </p:txBody>
      </p:sp>
      <p:pic>
        <p:nvPicPr>
          <p:cNvPr id="135" name="Google Shape;135;g3638f0b35e4_0_101"/>
          <p:cNvPicPr preferRelativeResize="0">
            <a:picLocks noChangeAspect="1"/>
          </p:cNvPicPr>
          <p:nvPr/>
        </p:nvPicPr>
        <p:blipFill>
          <a:blip r:embed="rId3"/>
          <a:srcRect/>
          <a:stretch/>
        </p:blipFill>
        <p:spPr>
          <a:xfrm>
            <a:off x="7560000" y="1620000"/>
            <a:ext cx="4320000" cy="4320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638f0b35e4_0_11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Combined gas law</a:t>
            </a:r>
          </a:p>
        </p:txBody>
      </p:sp>
      <p:sp>
        <p:nvSpPr>
          <p:cNvPr id="141" name="Google Shape;141;g3638f0b35e4_0_112"/>
          <p:cNvSpPr txBox="1">
            <a:spLocks noGrp="1"/>
          </p:cNvSpPr>
          <p:nvPr>
            <p:ph type="body" idx="1"/>
          </p:nvPr>
        </p:nvSpPr>
        <p:spPr>
          <a:xfrm>
            <a:off x="360000" y="1800000"/>
            <a:ext cx="11254500" cy="2256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(P1 x V1)/T1 = (P2 x V2)/T2</a:t>
            </a:r>
            <a:endParaRPr b="1"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Explains how pressure, volume, and temperature are interrelated.</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Useful for calculating changes in gas conditions.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Vital for safe system design.</a:t>
            </a:r>
            <a:endParaRPr dirty="0">
              <a:solidFill>
                <a:srgbClr val="000000"/>
              </a:solidFill>
              <a:latin typeface="Arial" panose="020B0604020202020204" pitchFamily="34" charset="0"/>
            </a:endParaRPr>
          </a:p>
          <a:p>
            <a:pPr marL="0" lvl="0" indent="0" algn="l" rtl="0">
              <a:spcBef>
                <a:spcPts val="0"/>
              </a:spcBef>
              <a:spcAft>
                <a:spcPts val="1200"/>
              </a:spcAft>
            </a:pPr>
            <a:endParaRPr dirty="0"/>
          </a:p>
        </p:txBody>
      </p:sp>
      <p:sp>
        <p:nvSpPr>
          <p:cNvPr id="142" name="Google Shape;142;g3638f0b35e4_0_112"/>
          <p:cNvSpPr txBox="1"/>
          <p:nvPr/>
        </p:nvSpPr>
        <p:spPr>
          <a:xfrm>
            <a:off x="5787925" y="4302025"/>
            <a:ext cx="6379200" cy="16746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r>
              <a:rPr lang="en-GB" sz="2400">
                <a:solidFill>
                  <a:schemeClr val="dk1"/>
                </a:solidFill>
              </a:rPr>
              <a:t>P2 Final pressure</a:t>
            </a:r>
            <a:endParaRPr sz="2400">
              <a:solidFill>
                <a:schemeClr val="dk1"/>
              </a:solidFill>
            </a:endParaRPr>
          </a:p>
          <a:p>
            <a:pPr marL="0" lvl="0" indent="0" algn="l" rtl="0">
              <a:lnSpc>
                <a:spcPct val="110000"/>
              </a:lnSpc>
              <a:spcBef>
                <a:spcPts val="1200"/>
              </a:spcBef>
              <a:spcAft>
                <a:spcPts val="0"/>
              </a:spcAft>
              <a:buNone/>
            </a:pPr>
            <a:r>
              <a:rPr lang="en-GB" sz="2400">
                <a:solidFill>
                  <a:schemeClr val="dk1"/>
                </a:solidFill>
              </a:rPr>
              <a:t>V2 Final volume </a:t>
            </a:r>
            <a:endParaRPr sz="2400">
              <a:solidFill>
                <a:schemeClr val="dk1"/>
              </a:solidFill>
            </a:endParaRPr>
          </a:p>
          <a:p>
            <a:pPr marL="0" lvl="0" indent="0" algn="l" rtl="0">
              <a:lnSpc>
                <a:spcPct val="110000"/>
              </a:lnSpc>
              <a:spcBef>
                <a:spcPts val="1200"/>
              </a:spcBef>
              <a:spcAft>
                <a:spcPts val="1200"/>
              </a:spcAft>
              <a:buNone/>
            </a:pPr>
            <a:r>
              <a:rPr lang="en-GB" sz="2400">
                <a:solidFill>
                  <a:schemeClr val="dk1"/>
                </a:solidFill>
              </a:rPr>
              <a:t>T2 Final temperature in Kelvin</a:t>
            </a:r>
            <a:endParaRPr sz="2400">
              <a:solidFill>
                <a:schemeClr val="dk1"/>
              </a:solidFill>
            </a:endParaRPr>
          </a:p>
        </p:txBody>
      </p:sp>
      <p:sp>
        <p:nvSpPr>
          <p:cNvPr id="143" name="Google Shape;143;g3638f0b35e4_0_112"/>
          <p:cNvSpPr txBox="1"/>
          <p:nvPr/>
        </p:nvSpPr>
        <p:spPr>
          <a:xfrm>
            <a:off x="505750" y="4302025"/>
            <a:ext cx="5201400" cy="16746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r>
              <a:rPr lang="en-GB" sz="2400">
                <a:solidFill>
                  <a:schemeClr val="dk1"/>
                </a:solidFill>
              </a:rPr>
              <a:t>P1 Initial pressure</a:t>
            </a:r>
            <a:endParaRPr sz="2400">
              <a:solidFill>
                <a:schemeClr val="dk1"/>
              </a:solidFill>
            </a:endParaRPr>
          </a:p>
          <a:p>
            <a:pPr marL="0" lvl="0" indent="0" algn="l" rtl="0">
              <a:lnSpc>
                <a:spcPct val="110000"/>
              </a:lnSpc>
              <a:spcBef>
                <a:spcPts val="1200"/>
              </a:spcBef>
              <a:spcAft>
                <a:spcPts val="0"/>
              </a:spcAft>
              <a:buNone/>
            </a:pPr>
            <a:r>
              <a:rPr lang="en-GB" sz="2400">
                <a:solidFill>
                  <a:schemeClr val="dk1"/>
                </a:solidFill>
              </a:rPr>
              <a:t>V1 Initial volume </a:t>
            </a:r>
            <a:endParaRPr sz="2400">
              <a:solidFill>
                <a:schemeClr val="dk1"/>
              </a:solidFill>
            </a:endParaRPr>
          </a:p>
          <a:p>
            <a:pPr marL="0" lvl="0" indent="0" algn="l" rtl="0">
              <a:lnSpc>
                <a:spcPct val="110000"/>
              </a:lnSpc>
              <a:spcBef>
                <a:spcPts val="1200"/>
              </a:spcBef>
              <a:spcAft>
                <a:spcPts val="1200"/>
              </a:spcAft>
              <a:buNone/>
            </a:pPr>
            <a:r>
              <a:rPr lang="en-GB" sz="2400">
                <a:solidFill>
                  <a:schemeClr val="dk1"/>
                </a:solidFill>
              </a:rPr>
              <a:t>T1 Initial temperature in Kelvin</a:t>
            </a:r>
            <a:endParaRPr sz="24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638f0b35e4_0_15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Gas safety considerations</a:t>
            </a:r>
          </a:p>
        </p:txBody>
      </p:sp>
      <p:sp>
        <p:nvSpPr>
          <p:cNvPr id="149" name="Google Shape;149;g3638f0b35e4_0_153"/>
          <p:cNvSpPr txBox="1">
            <a:spLocks noGrp="1"/>
          </p:cNvSpPr>
          <p:nvPr>
            <p:ph type="body" idx="1"/>
          </p:nvPr>
        </p:nvSpPr>
        <p:spPr>
          <a:xfrm>
            <a:off x="360000" y="1800000"/>
            <a:ext cx="11254500" cy="28158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Always use proper regulators and detection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Ensure adequate ventilation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Handle and store cylinders upright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Regularly check for leaks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If a sealed container of gas is heated, what happens?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50000"/>
              </a:lnSpc>
              <a:spcBef>
                <a:spcPts val="1200"/>
              </a:spcBef>
              <a:spcAft>
                <a:spcPts val="1200"/>
              </a:spcAft>
            </a:pPr>
            <a:endParaRPr dirty="0"/>
          </a:p>
        </p:txBody>
      </p:sp>
      <p:sp>
        <p:nvSpPr>
          <p:cNvPr id="150" name="Google Shape;150;g3638f0b35e4_0_153"/>
          <p:cNvSpPr txBox="1"/>
          <p:nvPr/>
        </p:nvSpPr>
        <p:spPr>
          <a:xfrm>
            <a:off x="360000" y="4845625"/>
            <a:ext cx="11520600" cy="12621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2400" dirty="0">
                <a:solidFill>
                  <a:schemeClr val="dk1"/>
                </a:solidFill>
              </a:rPr>
              <a:t>Volume stays same / Temperature increases / Pressure increases</a:t>
            </a:r>
            <a:endParaRPr sz="2400" dirty="0">
              <a:solidFill>
                <a:schemeClr val="dk1"/>
              </a:solidFill>
            </a:endParaRPr>
          </a:p>
          <a:p>
            <a:pPr marL="0" lvl="0" indent="0" algn="ctr" rtl="0">
              <a:lnSpc>
                <a:spcPct val="150000"/>
              </a:lnSpc>
              <a:spcBef>
                <a:spcPts val="1200"/>
              </a:spcBef>
              <a:spcAft>
                <a:spcPts val="1200"/>
              </a:spcAft>
              <a:buNone/>
            </a:pPr>
            <a:r>
              <a:rPr lang="en-GB" sz="2400" dirty="0">
                <a:solidFill>
                  <a:schemeClr val="dk1"/>
                </a:solidFill>
              </a:rPr>
              <a:t>Potential risk if pressure isn’t regulated</a:t>
            </a:r>
            <a:endParaRPr sz="24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Gas safety considerations</a:t>
            </a:r>
          </a:p>
        </p:txBody>
      </p:sp>
      <p:sp>
        <p:nvSpPr>
          <p:cNvPr id="156" name="Google Shape;156;p9"/>
          <p:cNvSpPr txBox="1">
            <a:spLocks noGrp="1"/>
          </p:cNvSpPr>
          <p:nvPr>
            <p:ph type="body" idx="1"/>
          </p:nvPr>
        </p:nvSpPr>
        <p:spPr>
          <a:xfrm>
            <a:off x="360000" y="1800000"/>
            <a:ext cx="64800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Always use proper regulators and detection.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Ensure adequate ventilation.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Handle and store cylinders upright.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Regularly check for leaks.</a:t>
            </a:r>
            <a:endParaRPr dirty="0">
              <a:solidFill>
                <a:srgbClr val="000000"/>
              </a:solidFill>
              <a:latin typeface="Arial" panose="020B0604020202020204" pitchFamily="34" charset="0"/>
            </a:endParaRPr>
          </a:p>
        </p:txBody>
      </p:sp>
      <p:pic>
        <p:nvPicPr>
          <p:cNvPr id="157" name="Google Shape;157;p9"/>
          <p:cNvPicPr preferRelativeResize="0">
            <a:picLocks noChangeAspect="1"/>
          </p:cNvPicPr>
          <p:nvPr/>
        </p:nvPicPr>
        <p:blipFill>
          <a:blip r:embed="rId3"/>
          <a:srcRect/>
          <a:stretch/>
        </p:blipFill>
        <p:spPr>
          <a:xfrm>
            <a:off x="6840000" y="1800000"/>
            <a:ext cx="5040000" cy="33116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Starter</a:t>
            </a:r>
            <a:endParaRPr/>
          </a:p>
        </p:txBody>
      </p:sp>
      <p:sp>
        <p:nvSpPr>
          <p:cNvPr id="44" name="Google Shape;44;p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W</a:t>
            </a:r>
            <a:r>
              <a:rPr lang="en-GB" b="1" dirty="0">
                <a:solidFill>
                  <a:srgbClr val="000000"/>
                </a:solidFill>
                <a:latin typeface="Arial" panose="020B0604020202020204" pitchFamily="34" charset="0"/>
                <a:ea typeface="Arial"/>
                <a:cs typeface="Arial"/>
                <a:sym typeface="Arial"/>
              </a:rPr>
              <a:t>arm-up: </a:t>
            </a:r>
            <a:endParaRPr b="1"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What gases do you commonly hear about in plumbing or HVAC systems?</a:t>
            </a:r>
            <a:endParaRPr dirty="0">
              <a:solidFill>
                <a:srgbClr val="000000"/>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638f0b35e4_0_17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Legislation and regulations</a:t>
            </a:r>
          </a:p>
        </p:txBody>
      </p:sp>
      <p:sp>
        <p:nvSpPr>
          <p:cNvPr id="163" name="Google Shape;163;g3638f0b35e4_0_177"/>
          <p:cNvSpPr txBox="1">
            <a:spLocks noGrp="1"/>
          </p:cNvSpPr>
          <p:nvPr>
            <p:ph type="body" idx="1"/>
          </p:nvPr>
        </p:nvSpPr>
        <p:spPr>
          <a:xfrm>
            <a:off x="360000" y="1800000"/>
            <a:ext cx="11254500" cy="28158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Gas Safety (Installation and Use) </a:t>
            </a:r>
            <a:r>
              <a:rPr lang="en-GB"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Regulations</a:t>
            </a:r>
            <a:r>
              <a:rPr lang="en-GB" dirty="0">
                <a:solidFill>
                  <a:srgbClr val="000000"/>
                </a:solidFill>
                <a:latin typeface="Arial" panose="020B0604020202020204" pitchFamily="34" charset="0"/>
              </a:rPr>
              <a:t> 1998.</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F-Gas</a:t>
            </a:r>
            <a:r>
              <a:rPr lang="en-GB" dirty="0">
                <a:solidFill>
                  <a:srgbClr val="000000"/>
                </a:solidFill>
                <a:latin typeface="Arial" panose="020B0604020202020204" pitchFamily="34" charset="0"/>
              </a:rPr>
              <a:t> Regulations for refrigerants.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70C0"/>
                </a:solidFill>
                <a:latin typeface="Arial" panose="020B0604020202020204" pitchFamily="34" charset="0"/>
                <a:hlinkClick r:id="rId5">
                  <a:extLst>
                    <a:ext uri="{A12FA001-AC4F-418D-AE19-62706E023703}">
                      <ahyp:hlinkClr xmlns:ahyp="http://schemas.microsoft.com/office/drawing/2018/hyperlinkcolor" val="tx"/>
                    </a:ext>
                  </a:extLst>
                </a:hlinkClick>
              </a:rPr>
              <a:t>COSHH</a:t>
            </a:r>
            <a:r>
              <a:rPr lang="en-GB" dirty="0">
                <a:solidFill>
                  <a:srgbClr val="000000"/>
                </a:solidFill>
                <a:latin typeface="Arial" panose="020B0604020202020204" pitchFamily="34" charset="0"/>
              </a:rPr>
              <a:t> for hazardous substances.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PPE requirements for gas handling.</a:t>
            </a:r>
            <a:endParaRPr dirty="0">
              <a:solidFill>
                <a:srgbClr val="000000"/>
              </a:solidFill>
              <a:latin typeface="Arial" panose="020B0604020202020204" pitchFamily="34" charset="0"/>
            </a:endParaRPr>
          </a:p>
          <a:p>
            <a:pPr marL="252000" lvl="0" indent="-252000" algn="l" rtl="0">
              <a:lnSpc>
                <a:spcPct val="200000"/>
              </a:lnSpc>
              <a:spcBef>
                <a:spcPts val="1200"/>
              </a:spcBef>
              <a:spcAft>
                <a:spcPts val="1200"/>
              </a:spcAft>
              <a:buFont typeface="Arial" panose="020B0604020202020204" pitchFamily="34" charset="0"/>
              <a:buChar char="•"/>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638f0b35e4_0_18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Legislation and regulations</a:t>
            </a:r>
          </a:p>
        </p:txBody>
      </p:sp>
      <p:sp>
        <p:nvSpPr>
          <p:cNvPr id="169" name="Google Shape;169;g3638f0b35e4_0_187"/>
          <p:cNvSpPr txBox="1">
            <a:spLocks noGrp="1"/>
          </p:cNvSpPr>
          <p:nvPr>
            <p:ph type="body" idx="1"/>
          </p:nvPr>
        </p:nvSpPr>
        <p:spPr>
          <a:xfrm>
            <a:off x="360000" y="1800000"/>
            <a:ext cx="11254500" cy="4118050"/>
          </a:xfrm>
          <a:prstGeom prst="rect">
            <a:avLst/>
          </a:prstGeom>
          <a:noFill/>
          <a:ln>
            <a:noFill/>
          </a:ln>
        </p:spPr>
        <p:txBody>
          <a:bodyPr spcFirstLastPara="1" wrap="square" lIns="0" tIns="0" rIns="0" bIns="0" anchor="t" anchorCtr="0">
            <a:sp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All work involving gases must adhere to UK regulations. These rules exist to minimise risks to health, safety and the environment. Gas appliances, particularly those using natural gas and LPG, must be installed and serviced by Gas Safe registered engineers.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Refrigerant gases fall under F-Gas regulations, and only certified personnel may handle them. The Control of Substances Hazardous to Health (COSHH) framework also applies when working with or near refrigerants and combustion byproducts.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PPE would be most appropriate for working with refrigerants in a confined plant room?</a:t>
            </a:r>
            <a:endParaRPr dirty="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Industry tools for testing gases</a:t>
            </a:r>
          </a:p>
        </p:txBody>
      </p:sp>
      <p:sp>
        <p:nvSpPr>
          <p:cNvPr id="175" name="Google Shape;175;p10"/>
          <p:cNvSpPr txBox="1">
            <a:spLocks noGrp="1"/>
          </p:cNvSpPr>
          <p:nvPr>
            <p:ph type="body" idx="1"/>
          </p:nvPr>
        </p:nvSpPr>
        <p:spPr>
          <a:xfrm>
            <a:off x="360000" y="1800000"/>
            <a:ext cx="114912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Manometers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Gas leak detectors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Pressure gauges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Temperature probes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Flow meters.</a:t>
            </a:r>
            <a:endParaRPr dirty="0">
              <a:solidFill>
                <a:srgbClr val="000000"/>
              </a:solidFill>
              <a:latin typeface="Arial" panose="020B0604020202020204" pitchFamily="34" charset="0"/>
            </a:endParaRPr>
          </a:p>
          <a:p>
            <a:pPr marL="252000" lvl="0" indent="-252000" algn="l" rtl="0">
              <a:lnSpc>
                <a:spcPct val="200000"/>
              </a:lnSpc>
              <a:spcBef>
                <a:spcPts val="1200"/>
              </a:spcBef>
              <a:spcAft>
                <a:spcPts val="0"/>
              </a:spcAft>
              <a:buFont typeface="Arial" panose="020B0604020202020204" pitchFamily="34" charset="0"/>
              <a:buChar char="•"/>
            </a:pPr>
            <a:endParaRPr dirty="0"/>
          </a:p>
        </p:txBody>
      </p:sp>
      <p:pic>
        <p:nvPicPr>
          <p:cNvPr id="176" name="Google Shape;176;p10"/>
          <p:cNvPicPr preferRelativeResize="0"/>
          <p:nvPr/>
        </p:nvPicPr>
        <p:blipFill>
          <a:blip r:embed="rId3"/>
          <a:srcRect/>
          <a:stretch/>
        </p:blipFill>
        <p:spPr>
          <a:xfrm>
            <a:off x="4162114" y="2484575"/>
            <a:ext cx="3857796" cy="2573150"/>
          </a:xfrm>
          <a:prstGeom prst="rect">
            <a:avLst/>
          </a:prstGeom>
          <a:noFill/>
          <a:ln>
            <a:noFill/>
          </a:ln>
        </p:spPr>
      </p:pic>
      <p:pic>
        <p:nvPicPr>
          <p:cNvPr id="177" name="Google Shape;177;p10"/>
          <p:cNvPicPr preferRelativeResize="0"/>
          <p:nvPr/>
        </p:nvPicPr>
        <p:blipFill>
          <a:blip r:embed="rId4"/>
          <a:srcRect/>
          <a:stretch/>
        </p:blipFill>
        <p:spPr>
          <a:xfrm>
            <a:off x="8022184" y="2484571"/>
            <a:ext cx="3857098" cy="2573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Summary quiz</a:t>
            </a:r>
          </a:p>
        </p:txBody>
      </p:sp>
      <p:sp>
        <p:nvSpPr>
          <p:cNvPr id="183" name="Google Shape;183;p11"/>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p>
            <a:pPr marL="0" indent="0">
              <a:spcAft>
                <a:spcPts val="1800"/>
              </a:spcAft>
              <a:buClr>
                <a:srgbClr val="000000">
                  <a:lumMod val="100000"/>
                </a:srgbClr>
              </a:buClr>
              <a:buSzPct val="100000"/>
            </a:pPr>
            <a:r>
              <a:rPr lang="en-GB">
                <a:solidFill>
                  <a:srgbClr val="000000"/>
                </a:solidFill>
                <a:latin typeface="Arial" panose="020B0604020202020204" pitchFamily="34" charset="0"/>
              </a:rPr>
              <a:t>1. What is the primary component of natural gas?</a:t>
            </a:r>
            <a:endParaRPr>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a:solidFill>
                  <a:srgbClr val="000000"/>
                </a:solidFill>
                <a:latin typeface="Arial" panose="020B0604020202020204" pitchFamily="34" charset="0"/>
              </a:rPr>
              <a:t>A) Propane</a:t>
            </a:r>
            <a:endParaRPr>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a:solidFill>
                  <a:srgbClr val="000000"/>
                </a:solidFill>
                <a:latin typeface="Arial" panose="020B0604020202020204" pitchFamily="34" charset="0"/>
              </a:rPr>
              <a:t>B) Methane</a:t>
            </a:r>
            <a:endParaRPr>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a:solidFill>
                  <a:srgbClr val="000000"/>
                </a:solidFill>
                <a:latin typeface="Arial" panose="020B0604020202020204" pitchFamily="34" charset="0"/>
              </a:rPr>
              <a:t>C) Carbon dioxide</a:t>
            </a:r>
            <a:endParaRPr>
              <a:solidFill>
                <a:srgbClr val="000000"/>
              </a:solidFill>
              <a:latin typeface="Arial" panose="020B0604020202020204" pitchFamily="34" charset="0"/>
            </a:endParaRPr>
          </a:p>
          <a:p>
            <a:pPr marL="0" indent="0">
              <a:spcAft>
                <a:spcPts val="18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D) Butane</a:t>
            </a:r>
            <a:endParaRPr>
              <a:solidFill>
                <a:srgbClr val="000000"/>
              </a:solidFill>
              <a:latin typeface="Arial" panose="020B0604020202020204" pitchFamily="34" charset="0"/>
            </a:endParaRPr>
          </a:p>
          <a:p>
            <a:pPr marL="0" lvl="0" indent="0" algn="l" rtl="0">
              <a:lnSpc>
                <a:spcPct val="150000"/>
              </a:lnSpc>
              <a:spcBef>
                <a:spcPts val="1200"/>
              </a:spcBef>
              <a:spcAft>
                <a:spcPts val="1800"/>
              </a:spcAft>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3638f0b35e4_0_20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Summary quiz</a:t>
            </a:r>
          </a:p>
        </p:txBody>
      </p:sp>
      <p:sp>
        <p:nvSpPr>
          <p:cNvPr id="189" name="Google Shape;189;g3638f0b35e4_0_204"/>
          <p:cNvSpPr txBox="1">
            <a:spLocks noGrp="1"/>
          </p:cNvSpPr>
          <p:nvPr>
            <p:ph type="body" idx="1"/>
          </p:nvPr>
        </p:nvSpPr>
        <p:spPr>
          <a:xfrm>
            <a:off x="360000" y="1800000"/>
            <a:ext cx="9360300" cy="4140000"/>
          </a:xfrm>
          <a:prstGeom prst="rect">
            <a:avLst/>
          </a:prstGeom>
          <a:noFill/>
          <a:ln>
            <a:noFill/>
          </a:ln>
        </p:spPr>
        <p:txBody>
          <a:bodyPr spcFirstLastPara="1" wrap="square" lIns="0" tIns="0" rIns="0" bIns="0" anchor="t" anchorCtr="0">
            <a:noAutofit/>
          </a:bodyPr>
          <a:lstStyle/>
          <a:p>
            <a:pPr marL="0" indent="0">
              <a:spcAft>
                <a:spcPts val="1800"/>
              </a:spcAft>
              <a:buClr>
                <a:srgbClr val="000000">
                  <a:lumMod val="100000"/>
                </a:srgbClr>
              </a:buClr>
              <a:buSzPct val="100000"/>
            </a:pPr>
            <a:r>
              <a:rPr lang="en-GB" dirty="0">
                <a:solidFill>
                  <a:srgbClr val="000000"/>
                </a:solidFill>
              </a:rPr>
              <a:t>2. Why is an odourant added to natural gas?</a:t>
            </a:r>
            <a:endParaRPr dirty="0">
              <a:solidFill>
                <a:srgbClr val="000000"/>
              </a:solidFill>
            </a:endParaRPr>
          </a:p>
          <a:p>
            <a:pPr marL="0" indent="0">
              <a:spcAft>
                <a:spcPts val="1800"/>
              </a:spcAft>
              <a:buClr>
                <a:srgbClr val="000000">
                  <a:lumMod val="100000"/>
                </a:srgbClr>
              </a:buClr>
              <a:buSzPct val="100000"/>
            </a:pPr>
            <a:r>
              <a:rPr lang="en-GB" dirty="0">
                <a:solidFill>
                  <a:srgbClr val="000000"/>
                </a:solidFill>
                <a:latin typeface="Arial" panose="020B0604020202020204" pitchFamily="34" charset="0"/>
              </a:rPr>
              <a:t>A) To improve combustion efficiency</a:t>
            </a:r>
            <a:endParaRPr dirty="0">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dirty="0">
                <a:solidFill>
                  <a:srgbClr val="000000"/>
                </a:solidFill>
                <a:latin typeface="Arial" panose="020B0604020202020204" pitchFamily="34" charset="0"/>
              </a:rPr>
              <a:t>B) To prevent corrosion of pipes</a:t>
            </a:r>
            <a:endParaRPr dirty="0">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dirty="0">
                <a:solidFill>
                  <a:srgbClr val="000000"/>
                </a:solidFill>
                <a:latin typeface="Arial" panose="020B0604020202020204" pitchFamily="34" charset="0"/>
              </a:rPr>
              <a:t>C) To make gas leaks detectable by smell</a:t>
            </a:r>
            <a:endParaRPr dirty="0">
              <a:solidFill>
                <a:srgbClr val="000000"/>
              </a:solidFill>
              <a:latin typeface="Arial" panose="020B0604020202020204" pitchFamily="34" charset="0"/>
            </a:endParaRPr>
          </a:p>
          <a:p>
            <a:pPr marL="0" indent="0">
              <a:spcAft>
                <a:spcPts val="18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D) To enhance energy output</a:t>
            </a:r>
            <a:endParaRPr dirty="0">
              <a:solidFill>
                <a:srgbClr val="000000"/>
              </a:solidFill>
              <a:latin typeface="Arial" panose="020B0604020202020204" pitchFamily="34" charset="0"/>
            </a:endParaRPr>
          </a:p>
          <a:p>
            <a:pPr marL="0" lvl="0" indent="0" algn="l" rtl="0">
              <a:lnSpc>
                <a:spcPct val="150000"/>
              </a:lnSpc>
              <a:spcBef>
                <a:spcPts val="1200"/>
              </a:spcBef>
              <a:spcAft>
                <a:spcPts val="1800"/>
              </a:spcAft>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638f0b35e4_0_21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Summary quiz</a:t>
            </a:r>
          </a:p>
        </p:txBody>
      </p:sp>
      <p:sp>
        <p:nvSpPr>
          <p:cNvPr id="195" name="Google Shape;195;g3638f0b35e4_0_210"/>
          <p:cNvSpPr txBox="1">
            <a:spLocks noGrp="1"/>
          </p:cNvSpPr>
          <p:nvPr>
            <p:ph type="body" idx="1"/>
          </p:nvPr>
        </p:nvSpPr>
        <p:spPr>
          <a:xfrm>
            <a:off x="360000" y="1800000"/>
            <a:ext cx="9360300" cy="4140000"/>
          </a:xfrm>
          <a:prstGeom prst="rect">
            <a:avLst/>
          </a:prstGeom>
          <a:noFill/>
          <a:ln>
            <a:noFill/>
          </a:ln>
        </p:spPr>
        <p:txBody>
          <a:bodyPr spcFirstLastPara="1" wrap="square" lIns="0" tIns="0" rIns="0" bIns="0" anchor="t" anchorCtr="0">
            <a:noAutofit/>
          </a:bodyPr>
          <a:lstStyle/>
          <a:p>
            <a:pPr marL="0" indent="0">
              <a:spcAft>
                <a:spcPts val="1800"/>
              </a:spcAft>
              <a:buClr>
                <a:srgbClr val="000000">
                  <a:lumMod val="100000"/>
                </a:srgbClr>
              </a:buClr>
              <a:buSzPct val="100000"/>
            </a:pPr>
            <a:r>
              <a:rPr lang="en-GB" dirty="0">
                <a:solidFill>
                  <a:srgbClr val="000000"/>
                </a:solidFill>
                <a:latin typeface="Arial" panose="020B0604020202020204" pitchFamily="34" charset="0"/>
              </a:rPr>
              <a:t>3. What makes LPG particularly dangerous in enclosed spaces?</a:t>
            </a:r>
            <a:endParaRPr dirty="0">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dirty="0">
                <a:solidFill>
                  <a:srgbClr val="000000"/>
                </a:solidFill>
                <a:latin typeface="Arial" panose="020B0604020202020204" pitchFamily="34" charset="0"/>
              </a:rPr>
              <a:t>A) It evaporates quickly</a:t>
            </a:r>
            <a:endParaRPr dirty="0">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dirty="0">
                <a:solidFill>
                  <a:srgbClr val="000000"/>
                </a:solidFill>
                <a:latin typeface="Arial" panose="020B0604020202020204" pitchFamily="34" charset="0"/>
              </a:rPr>
              <a:t>B) It is lighter than air</a:t>
            </a:r>
            <a:endParaRPr dirty="0">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dirty="0">
                <a:solidFill>
                  <a:srgbClr val="000000"/>
                </a:solidFill>
                <a:latin typeface="Arial" panose="020B0604020202020204" pitchFamily="34" charset="0"/>
              </a:rPr>
              <a:t>C) It is highly corrosive</a:t>
            </a:r>
            <a:endParaRPr dirty="0">
              <a:solidFill>
                <a:srgbClr val="000000"/>
              </a:solidFill>
              <a:latin typeface="Arial" panose="020B0604020202020204" pitchFamily="34" charset="0"/>
            </a:endParaRPr>
          </a:p>
          <a:p>
            <a:pPr marL="0" indent="0">
              <a:spcAft>
                <a:spcPts val="18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D) It sinks and can pool</a:t>
            </a:r>
            <a:endParaRPr dirty="0">
              <a:solidFill>
                <a:srgbClr val="000000"/>
              </a:solidFill>
              <a:latin typeface="Arial" panose="020B0604020202020204" pitchFamily="34" charset="0"/>
            </a:endParaRPr>
          </a:p>
          <a:p>
            <a:pPr marL="0" lvl="0" indent="0" algn="l" rtl="0">
              <a:lnSpc>
                <a:spcPct val="150000"/>
              </a:lnSpc>
              <a:spcBef>
                <a:spcPts val="1200"/>
              </a:spcBef>
              <a:spcAft>
                <a:spcPts val="1800"/>
              </a:spcAft>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638f0b35e4_0_21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Summary quiz</a:t>
            </a:r>
          </a:p>
        </p:txBody>
      </p:sp>
      <p:sp>
        <p:nvSpPr>
          <p:cNvPr id="201" name="Google Shape;201;g3638f0b35e4_0_215"/>
          <p:cNvSpPr txBox="1">
            <a:spLocks noGrp="1"/>
          </p:cNvSpPr>
          <p:nvPr>
            <p:ph type="body" idx="1"/>
          </p:nvPr>
        </p:nvSpPr>
        <p:spPr>
          <a:xfrm>
            <a:off x="360000" y="1800000"/>
            <a:ext cx="9360300" cy="4140000"/>
          </a:xfrm>
          <a:prstGeom prst="rect">
            <a:avLst/>
          </a:prstGeom>
          <a:noFill/>
          <a:ln>
            <a:noFill/>
          </a:ln>
        </p:spPr>
        <p:txBody>
          <a:bodyPr spcFirstLastPara="1" wrap="square" lIns="0" tIns="0" rIns="0" bIns="0" anchor="t" anchorCtr="0">
            <a:noAutofit/>
          </a:bodyPr>
          <a:lstStyle/>
          <a:p>
            <a:pPr marL="0" indent="0">
              <a:spcAft>
                <a:spcPts val="1800"/>
              </a:spcAft>
              <a:buClr>
                <a:srgbClr val="000000">
                  <a:lumMod val="100000"/>
                </a:srgbClr>
              </a:buClr>
              <a:buSzPct val="100000"/>
            </a:pPr>
            <a:r>
              <a:rPr lang="en-GB">
                <a:solidFill>
                  <a:srgbClr val="000000"/>
                </a:solidFill>
                <a:latin typeface="Arial" panose="020B0604020202020204" pitchFamily="34" charset="0"/>
              </a:rPr>
              <a:t>4. Which of the following gases is non-flammable?</a:t>
            </a:r>
            <a:endParaRPr>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a:solidFill>
                  <a:srgbClr val="000000"/>
                </a:solidFill>
                <a:latin typeface="Arial" panose="020B0604020202020204" pitchFamily="34" charset="0"/>
              </a:rPr>
              <a:t>A) LPG</a:t>
            </a:r>
            <a:endParaRPr>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a:solidFill>
                  <a:srgbClr val="000000"/>
                </a:solidFill>
                <a:latin typeface="Arial" panose="020B0604020202020204" pitchFamily="34" charset="0"/>
              </a:rPr>
              <a:t>B) Natural gas</a:t>
            </a:r>
            <a:endParaRPr>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a:solidFill>
                  <a:srgbClr val="000000"/>
                </a:solidFill>
                <a:latin typeface="Arial" panose="020B0604020202020204" pitchFamily="34" charset="0"/>
              </a:rPr>
              <a:t>C) Carbon dioxide</a:t>
            </a:r>
            <a:endParaRPr>
              <a:solidFill>
                <a:srgbClr val="000000"/>
              </a:solidFill>
              <a:latin typeface="Arial" panose="020B0604020202020204" pitchFamily="34" charset="0"/>
            </a:endParaRPr>
          </a:p>
          <a:p>
            <a:pPr marL="0" indent="0">
              <a:spcAft>
                <a:spcPts val="18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D) Hydrogen</a:t>
            </a:r>
            <a:endParaRPr>
              <a:solidFill>
                <a:srgbClr val="000000"/>
              </a:solidFill>
              <a:latin typeface="Arial" panose="020B0604020202020204" pitchFamily="34" charset="0"/>
            </a:endParaRPr>
          </a:p>
          <a:p>
            <a:pPr marL="0" lvl="0" indent="0" algn="l" rtl="0">
              <a:lnSpc>
                <a:spcPct val="150000"/>
              </a:lnSpc>
              <a:spcBef>
                <a:spcPts val="1200"/>
              </a:spcBef>
              <a:spcAft>
                <a:spcPts val="1800"/>
              </a:spcAft>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3638f0b35e4_0_28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Summary quiz</a:t>
            </a:r>
          </a:p>
        </p:txBody>
      </p:sp>
      <p:sp>
        <p:nvSpPr>
          <p:cNvPr id="207" name="Google Shape;207;g3638f0b35e4_0_280"/>
          <p:cNvSpPr txBox="1">
            <a:spLocks noGrp="1"/>
          </p:cNvSpPr>
          <p:nvPr>
            <p:ph type="body" idx="1"/>
          </p:nvPr>
        </p:nvSpPr>
        <p:spPr>
          <a:xfrm>
            <a:off x="360000" y="1800000"/>
            <a:ext cx="11250900" cy="4140000"/>
          </a:xfrm>
          <a:prstGeom prst="rect">
            <a:avLst/>
          </a:prstGeom>
          <a:noFill/>
          <a:ln>
            <a:noFill/>
          </a:ln>
        </p:spPr>
        <p:txBody>
          <a:bodyPr spcFirstLastPara="1" wrap="square" lIns="0" tIns="0" rIns="0" bIns="0" anchor="t" anchorCtr="0">
            <a:noAutofit/>
          </a:bodyPr>
          <a:lstStyle/>
          <a:p>
            <a:pPr marL="0" indent="0">
              <a:spcAft>
                <a:spcPts val="1800"/>
              </a:spcAft>
              <a:buClr>
                <a:srgbClr val="000000">
                  <a:lumMod val="100000"/>
                </a:srgbClr>
              </a:buClr>
              <a:buSzPct val="100000"/>
            </a:pPr>
            <a:r>
              <a:rPr lang="en-GB" dirty="0">
                <a:solidFill>
                  <a:srgbClr val="000000"/>
                </a:solidFill>
                <a:latin typeface="Arial" panose="020B0604020202020204" pitchFamily="34" charset="0"/>
              </a:rPr>
              <a:t>5. What physical law relates pressure, volume, and temperature of gases?</a:t>
            </a:r>
            <a:endParaRPr dirty="0">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dirty="0">
                <a:solidFill>
                  <a:srgbClr val="000000"/>
                </a:solidFill>
                <a:latin typeface="Arial" panose="020B0604020202020204" pitchFamily="34" charset="0"/>
              </a:rPr>
              <a:t>A) Boyle’s Law</a:t>
            </a:r>
            <a:endParaRPr dirty="0">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dirty="0">
                <a:solidFill>
                  <a:srgbClr val="000000"/>
                </a:solidFill>
                <a:latin typeface="Arial" panose="020B0604020202020204" pitchFamily="34" charset="0"/>
              </a:rPr>
              <a:t>B) Newton’s Law</a:t>
            </a:r>
            <a:endParaRPr dirty="0">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dirty="0">
                <a:solidFill>
                  <a:srgbClr val="000000"/>
                </a:solidFill>
                <a:latin typeface="Arial" panose="020B0604020202020204" pitchFamily="34" charset="0"/>
              </a:rPr>
              <a:t>C) Combined Gas Law</a:t>
            </a:r>
            <a:endParaRPr dirty="0">
              <a:solidFill>
                <a:srgbClr val="000000"/>
              </a:solidFill>
              <a:latin typeface="Arial" panose="020B0604020202020204" pitchFamily="34" charset="0"/>
            </a:endParaRPr>
          </a:p>
          <a:p>
            <a:pPr marL="0" indent="0">
              <a:spcAft>
                <a:spcPts val="18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D) Bernoulli’s Principle</a:t>
            </a:r>
            <a:endParaRPr dirty="0">
              <a:solidFill>
                <a:srgbClr val="000000"/>
              </a:solidFill>
              <a:latin typeface="Arial" panose="020B0604020202020204" pitchFamily="34" charset="0"/>
            </a:endParaRPr>
          </a:p>
          <a:p>
            <a:pPr marL="0" lvl="0" indent="0" algn="l" rtl="0">
              <a:lnSpc>
                <a:spcPct val="150000"/>
              </a:lnSpc>
              <a:spcBef>
                <a:spcPts val="1200"/>
              </a:spcBef>
              <a:spcAft>
                <a:spcPts val="1800"/>
              </a:spcAft>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638f0b35e4_0_22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Summary quiz</a:t>
            </a:r>
          </a:p>
        </p:txBody>
      </p:sp>
      <p:sp>
        <p:nvSpPr>
          <p:cNvPr id="213" name="Google Shape;213;g3638f0b35e4_0_220"/>
          <p:cNvSpPr txBox="1">
            <a:spLocks noGrp="1"/>
          </p:cNvSpPr>
          <p:nvPr>
            <p:ph type="body" idx="1"/>
          </p:nvPr>
        </p:nvSpPr>
        <p:spPr>
          <a:xfrm>
            <a:off x="360000" y="1800000"/>
            <a:ext cx="11155800" cy="4140000"/>
          </a:xfrm>
          <a:prstGeom prst="rect">
            <a:avLst/>
          </a:prstGeom>
          <a:noFill/>
          <a:ln>
            <a:noFill/>
          </a:ln>
        </p:spPr>
        <p:txBody>
          <a:bodyPr spcFirstLastPara="1" wrap="square" lIns="0" tIns="0" rIns="0" bIns="0" anchor="t" anchorCtr="0">
            <a:noAutofit/>
          </a:bodyPr>
          <a:lstStyle/>
          <a:p>
            <a:pPr marL="0" indent="0">
              <a:spcAft>
                <a:spcPts val="1800"/>
              </a:spcAft>
              <a:buClr>
                <a:srgbClr val="000000">
                  <a:lumMod val="100000"/>
                </a:srgbClr>
              </a:buClr>
              <a:buSzPct val="100000"/>
            </a:pPr>
            <a:r>
              <a:rPr lang="en-GB">
                <a:solidFill>
                  <a:srgbClr val="000000"/>
                </a:solidFill>
                <a:latin typeface="Arial" panose="020B0604020202020204" pitchFamily="34" charset="0"/>
              </a:rPr>
              <a:t>6. How is steam different from air in heating systems?</a:t>
            </a:r>
            <a:endParaRPr>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a:solidFill>
                  <a:srgbClr val="000000"/>
                </a:solidFill>
                <a:latin typeface="Arial" panose="020B0604020202020204" pitchFamily="34" charset="0"/>
              </a:rPr>
              <a:t>A) It has lower energy density</a:t>
            </a:r>
            <a:endParaRPr>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a:solidFill>
                  <a:srgbClr val="000000"/>
                </a:solidFill>
                <a:latin typeface="Arial" panose="020B0604020202020204" pitchFamily="34" charset="0"/>
              </a:rPr>
              <a:t>B) It is not used in plumbing</a:t>
            </a:r>
            <a:endParaRPr>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a:solidFill>
                  <a:srgbClr val="000000"/>
                </a:solidFill>
                <a:latin typeface="Arial" panose="020B0604020202020204" pitchFamily="34" charset="0"/>
              </a:rPr>
              <a:t>C) It carries more heat due to latent heat</a:t>
            </a:r>
            <a:endParaRPr>
              <a:solidFill>
                <a:srgbClr val="000000"/>
              </a:solidFill>
              <a:latin typeface="Arial" panose="020B0604020202020204" pitchFamily="34" charset="0"/>
            </a:endParaRPr>
          </a:p>
          <a:p>
            <a:pPr marL="0" indent="0">
              <a:spcAft>
                <a:spcPts val="18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D) It requires no insulation</a:t>
            </a:r>
            <a:endParaRPr>
              <a:solidFill>
                <a:srgbClr val="000000"/>
              </a:solidFill>
              <a:latin typeface="Arial" panose="020B0604020202020204" pitchFamily="34" charset="0"/>
            </a:endParaRPr>
          </a:p>
          <a:p>
            <a:pPr marL="0" lvl="0" indent="0" algn="l" rtl="0">
              <a:lnSpc>
                <a:spcPct val="150000"/>
              </a:lnSpc>
              <a:spcBef>
                <a:spcPts val="1200"/>
              </a:spcBef>
              <a:spcAft>
                <a:spcPts val="1800"/>
              </a:spcAft>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638f0b35e4_0_22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Summary quiz</a:t>
            </a:r>
          </a:p>
        </p:txBody>
      </p:sp>
      <p:sp>
        <p:nvSpPr>
          <p:cNvPr id="219" name="Google Shape;219;g3638f0b35e4_0_225"/>
          <p:cNvSpPr txBox="1">
            <a:spLocks noGrp="1"/>
          </p:cNvSpPr>
          <p:nvPr>
            <p:ph type="body" idx="1"/>
          </p:nvPr>
        </p:nvSpPr>
        <p:spPr>
          <a:xfrm>
            <a:off x="360000" y="1800000"/>
            <a:ext cx="11628600" cy="4140000"/>
          </a:xfrm>
          <a:prstGeom prst="rect">
            <a:avLst/>
          </a:prstGeom>
          <a:noFill/>
          <a:ln>
            <a:noFill/>
          </a:ln>
        </p:spPr>
        <p:txBody>
          <a:bodyPr spcFirstLastPara="1" wrap="square" lIns="0" tIns="0" rIns="0" bIns="0" anchor="t" anchorCtr="0">
            <a:noAutofit/>
          </a:bodyPr>
          <a:lstStyle/>
          <a:p>
            <a:pPr marL="0" indent="0">
              <a:spcAft>
                <a:spcPts val="1800"/>
              </a:spcAft>
              <a:buClr>
                <a:srgbClr val="000000">
                  <a:lumMod val="100000"/>
                </a:srgbClr>
              </a:buClr>
              <a:buSzPct val="100000"/>
            </a:pPr>
            <a:r>
              <a:rPr lang="en-GB">
                <a:solidFill>
                  <a:srgbClr val="000000"/>
                </a:solidFill>
                <a:latin typeface="Arial" panose="020B0604020202020204" pitchFamily="34" charset="0"/>
              </a:rPr>
              <a:t>7. What does a manometer measure?</a:t>
            </a:r>
            <a:endParaRPr>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a:solidFill>
                  <a:srgbClr val="000000"/>
                </a:solidFill>
                <a:latin typeface="Arial" panose="020B0604020202020204" pitchFamily="34" charset="0"/>
              </a:rPr>
              <a:t>A) Gas flow rate</a:t>
            </a:r>
            <a:endParaRPr>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a:solidFill>
                  <a:srgbClr val="000000"/>
                </a:solidFill>
                <a:latin typeface="Arial" panose="020B0604020202020204" pitchFamily="34" charset="0"/>
              </a:rPr>
              <a:t>B) Gas pressure</a:t>
            </a:r>
            <a:endParaRPr>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a:solidFill>
                  <a:srgbClr val="000000"/>
                </a:solidFill>
                <a:latin typeface="Arial" panose="020B0604020202020204" pitchFamily="34" charset="0"/>
              </a:rPr>
              <a:t>C) Gas temperature</a:t>
            </a:r>
            <a:endParaRPr>
              <a:solidFill>
                <a:srgbClr val="000000"/>
              </a:solidFill>
              <a:latin typeface="Arial" panose="020B0604020202020204" pitchFamily="34" charset="0"/>
            </a:endParaRPr>
          </a:p>
          <a:p>
            <a:pPr marL="0" indent="0">
              <a:spcAft>
                <a:spcPts val="18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D) Gas purity</a:t>
            </a:r>
            <a:endParaRPr>
              <a:solidFill>
                <a:srgbClr val="000000"/>
              </a:solidFill>
              <a:latin typeface="Arial" panose="020B0604020202020204" pitchFamily="34" charset="0"/>
            </a:endParaRPr>
          </a:p>
          <a:p>
            <a:pPr marL="0" lvl="0" indent="0" algn="l" rtl="0">
              <a:lnSpc>
                <a:spcPct val="150000"/>
              </a:lnSpc>
              <a:spcBef>
                <a:spcPts val="1200"/>
              </a:spcBef>
              <a:spcAft>
                <a:spcPts val="1800"/>
              </a:spcAft>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Objectives </a:t>
            </a:r>
            <a:endParaRPr/>
          </a:p>
        </p:txBody>
      </p:sp>
      <p:sp>
        <p:nvSpPr>
          <p:cNvPr id="50" name="Google Shape;50;p6"/>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p>
            <a:pPr marL="0" indent="0">
              <a:spcAft>
                <a:spcPts val="600"/>
              </a:spcAft>
              <a:buClr>
                <a:srgbClr val="000000">
                  <a:lumMod val="100000"/>
                </a:srgbClr>
              </a:buClr>
              <a:buSzPct val="100000"/>
            </a:pPr>
            <a:r>
              <a:rPr lang="en-GB" dirty="0">
                <a:solidFill>
                  <a:srgbClr val="000000"/>
                </a:solidFill>
                <a:latin typeface="Arial" panose="020B0604020202020204" pitchFamily="34" charset="0"/>
                <a:ea typeface="Arial"/>
                <a:cs typeface="Arial"/>
                <a:sym typeface="Arial"/>
              </a:rPr>
              <a:t>You should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Identify</a:t>
            </a:r>
            <a:r>
              <a:rPr lang="en-GB" dirty="0">
                <a:solidFill>
                  <a:srgbClr val="000000"/>
                </a:solidFill>
                <a:latin typeface="Arial" panose="020B0604020202020204" pitchFamily="34" charset="0"/>
              </a:rPr>
              <a:t> key gases used in the industry.</a:t>
            </a:r>
            <a:endParaRPr dirty="0">
              <a:solidFill>
                <a:srgbClr val="000000"/>
              </a:solidFill>
              <a:latin typeface="Arial" panose="020B0604020202020204" pitchFamily="34" charset="0"/>
            </a:endParaRPr>
          </a:p>
          <a:p>
            <a:pPr marL="252000" indent="-252000">
              <a:spcAft>
                <a:spcPts val="18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Understand</a:t>
            </a:r>
            <a:r>
              <a:rPr lang="en-GB" dirty="0">
                <a:solidFill>
                  <a:srgbClr val="000000"/>
                </a:solidFill>
                <a:latin typeface="Arial" panose="020B0604020202020204" pitchFamily="34" charset="0"/>
              </a:rPr>
              <a:t> their physical properties.</a:t>
            </a:r>
            <a:endParaRPr dirty="0">
              <a:solidFill>
                <a:srgbClr val="000000"/>
              </a:solidFill>
              <a:latin typeface="Arial" panose="020B0604020202020204" pitchFamily="34" charset="0"/>
            </a:endParaRPr>
          </a:p>
          <a:p>
            <a:pPr marL="0" indent="0">
              <a:spcAft>
                <a:spcPts val="600"/>
              </a:spcAft>
              <a:buClr>
                <a:srgbClr val="000000">
                  <a:lumMod val="100000"/>
                </a:srgbClr>
              </a:buClr>
              <a:buSzPct val="100000"/>
            </a:pPr>
            <a:r>
              <a:rPr lang="en-GB" dirty="0">
                <a:solidFill>
                  <a:srgbClr val="000000"/>
                </a:solidFill>
                <a:latin typeface="Arial" panose="020B0604020202020204" pitchFamily="34" charset="0"/>
                <a:ea typeface="Arial"/>
                <a:cs typeface="Arial"/>
                <a:sym typeface="Arial"/>
              </a:rPr>
              <a:t>You might also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Explain</a:t>
            </a:r>
            <a:r>
              <a:rPr lang="en-GB" dirty="0">
                <a:solidFill>
                  <a:srgbClr val="000000"/>
                </a:solidFill>
                <a:latin typeface="Arial" panose="020B0604020202020204" pitchFamily="34" charset="0"/>
              </a:rPr>
              <a:t> how temperature, pressure, and volume relate.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Apply </a:t>
            </a:r>
            <a:r>
              <a:rPr lang="en-GB" dirty="0">
                <a:solidFill>
                  <a:srgbClr val="000000"/>
                </a:solidFill>
                <a:latin typeface="Arial" panose="020B0604020202020204" pitchFamily="34" charset="0"/>
              </a:rPr>
              <a:t>knowledge of gases to real-world installations.</a:t>
            </a:r>
            <a:endParaRPr dirty="0">
              <a:solidFill>
                <a:srgbClr val="000000"/>
              </a:solidFill>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638f0b35e4_0_23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Summary quiz</a:t>
            </a:r>
          </a:p>
        </p:txBody>
      </p:sp>
      <p:sp>
        <p:nvSpPr>
          <p:cNvPr id="225" name="Google Shape;225;g3638f0b35e4_0_23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800"/>
              </a:spcAft>
              <a:buClr>
                <a:srgbClr val="000000">
                  <a:lumMod val="100000"/>
                </a:srgbClr>
              </a:buClr>
              <a:buSzPct val="100000"/>
            </a:pPr>
            <a:r>
              <a:rPr lang="en-GB">
                <a:solidFill>
                  <a:srgbClr val="000000"/>
                </a:solidFill>
                <a:latin typeface="Arial" panose="020B0604020202020204" pitchFamily="34" charset="0"/>
              </a:rPr>
              <a:t>8. What qualification is required to handle refrigerant gases legally in the UK?</a:t>
            </a:r>
            <a:endParaRPr>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a:solidFill>
                  <a:srgbClr val="000000"/>
                </a:solidFill>
                <a:latin typeface="Arial" panose="020B0604020202020204" pitchFamily="34" charset="0"/>
              </a:rPr>
              <a:t>A) Water Regs Certificate</a:t>
            </a:r>
            <a:endParaRPr>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a:solidFill>
                  <a:srgbClr val="000000"/>
                </a:solidFill>
                <a:latin typeface="Arial" panose="020B0604020202020204" pitchFamily="34" charset="0"/>
              </a:rPr>
              <a:t>B) Gas Safe Registration</a:t>
            </a:r>
            <a:endParaRPr>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a:solidFill>
                  <a:srgbClr val="000000"/>
                </a:solidFill>
                <a:latin typeface="Arial" panose="020B0604020202020204" pitchFamily="34" charset="0"/>
              </a:rPr>
              <a:t>C) F-Gas Certification</a:t>
            </a:r>
            <a:endParaRPr>
              <a:solidFill>
                <a:srgbClr val="000000"/>
              </a:solidFill>
              <a:latin typeface="Arial" panose="020B0604020202020204" pitchFamily="34" charset="0"/>
            </a:endParaRPr>
          </a:p>
          <a:p>
            <a:pPr marL="0" indent="0">
              <a:spcAft>
                <a:spcPts val="18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D) COSHH Permit</a:t>
            </a:r>
            <a:endParaRPr>
              <a:solidFill>
                <a:srgbClr val="000000"/>
              </a:solidFill>
              <a:latin typeface="Arial" panose="020B0604020202020204" pitchFamily="34" charset="0"/>
            </a:endParaRPr>
          </a:p>
          <a:p>
            <a:pPr marL="0" lvl="0" indent="0" algn="l" rtl="0">
              <a:lnSpc>
                <a:spcPct val="150000"/>
              </a:lnSpc>
              <a:spcBef>
                <a:spcPts val="1200"/>
              </a:spcBef>
              <a:spcAft>
                <a:spcPts val="1800"/>
              </a:spcAft>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3638f0b35e4_0_23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Summary quiz</a:t>
            </a:r>
          </a:p>
        </p:txBody>
      </p:sp>
      <p:sp>
        <p:nvSpPr>
          <p:cNvPr id="231" name="Google Shape;231;g3638f0b35e4_0_235"/>
          <p:cNvSpPr txBox="1">
            <a:spLocks noGrp="1"/>
          </p:cNvSpPr>
          <p:nvPr>
            <p:ph type="body" idx="1"/>
          </p:nvPr>
        </p:nvSpPr>
        <p:spPr>
          <a:xfrm>
            <a:off x="360000" y="1800000"/>
            <a:ext cx="11198100" cy="4140000"/>
          </a:xfrm>
          <a:prstGeom prst="rect">
            <a:avLst/>
          </a:prstGeom>
          <a:noFill/>
          <a:ln>
            <a:noFill/>
          </a:ln>
        </p:spPr>
        <p:txBody>
          <a:bodyPr spcFirstLastPara="1" wrap="square" lIns="0" tIns="0" rIns="0" bIns="0" anchor="t" anchorCtr="0">
            <a:noAutofit/>
          </a:bodyPr>
          <a:lstStyle/>
          <a:p>
            <a:pPr marL="0" indent="0">
              <a:spcAft>
                <a:spcPts val="1800"/>
              </a:spcAft>
              <a:buClr>
                <a:srgbClr val="000000">
                  <a:lumMod val="100000"/>
                </a:srgbClr>
              </a:buClr>
              <a:buSzPct val="100000"/>
            </a:pPr>
            <a:r>
              <a:rPr lang="en-GB" dirty="0">
                <a:solidFill>
                  <a:srgbClr val="000000"/>
                </a:solidFill>
                <a:latin typeface="Arial" panose="020B0604020202020204" pitchFamily="34" charset="0"/>
              </a:rPr>
              <a:t>9. What happens to the pressure of a gas in a sealed container when the temperature increases?</a:t>
            </a:r>
            <a:endParaRPr dirty="0">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dirty="0">
                <a:solidFill>
                  <a:srgbClr val="000000"/>
                </a:solidFill>
                <a:latin typeface="Arial" panose="020B0604020202020204" pitchFamily="34" charset="0"/>
              </a:rPr>
              <a:t>A) Pressure decreases</a:t>
            </a:r>
            <a:endParaRPr dirty="0">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dirty="0">
                <a:solidFill>
                  <a:srgbClr val="000000"/>
                </a:solidFill>
                <a:latin typeface="Arial" panose="020B0604020202020204" pitchFamily="34" charset="0"/>
              </a:rPr>
              <a:t>B) Pressure remains unchanged</a:t>
            </a:r>
            <a:endParaRPr dirty="0">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dirty="0">
                <a:solidFill>
                  <a:srgbClr val="000000"/>
                </a:solidFill>
                <a:latin typeface="Arial" panose="020B0604020202020204" pitchFamily="34" charset="0"/>
              </a:rPr>
              <a:t>C) Pressure increases</a:t>
            </a:r>
            <a:endParaRPr dirty="0">
              <a:solidFill>
                <a:srgbClr val="000000"/>
              </a:solidFill>
              <a:latin typeface="Arial" panose="020B0604020202020204" pitchFamily="34" charset="0"/>
            </a:endParaRPr>
          </a:p>
          <a:p>
            <a:pPr marL="0" indent="0">
              <a:spcAft>
                <a:spcPts val="18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D) Volume increases</a:t>
            </a:r>
            <a:endParaRPr dirty="0">
              <a:solidFill>
                <a:srgbClr val="000000"/>
              </a:solidFill>
              <a:latin typeface="Arial" panose="020B0604020202020204" pitchFamily="34" charset="0"/>
            </a:endParaRPr>
          </a:p>
          <a:p>
            <a:pPr marL="0" lvl="0" indent="0" algn="l" rtl="0">
              <a:lnSpc>
                <a:spcPct val="150000"/>
              </a:lnSpc>
              <a:spcBef>
                <a:spcPts val="1200"/>
              </a:spcBef>
              <a:spcAft>
                <a:spcPts val="1800"/>
              </a:spcAft>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638f0b35e4_0_24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Summary quiz</a:t>
            </a:r>
          </a:p>
        </p:txBody>
      </p:sp>
      <p:sp>
        <p:nvSpPr>
          <p:cNvPr id="237" name="Google Shape;237;g3638f0b35e4_0_240"/>
          <p:cNvSpPr txBox="1">
            <a:spLocks noGrp="1"/>
          </p:cNvSpPr>
          <p:nvPr>
            <p:ph type="body" idx="1"/>
          </p:nvPr>
        </p:nvSpPr>
        <p:spPr>
          <a:xfrm>
            <a:off x="360000" y="1800000"/>
            <a:ext cx="11324700" cy="4140000"/>
          </a:xfrm>
          <a:prstGeom prst="rect">
            <a:avLst/>
          </a:prstGeom>
          <a:noFill/>
          <a:ln>
            <a:noFill/>
          </a:ln>
        </p:spPr>
        <p:txBody>
          <a:bodyPr spcFirstLastPara="1" wrap="square" lIns="0" tIns="0" rIns="0" bIns="0" anchor="t" anchorCtr="0">
            <a:noAutofit/>
          </a:bodyPr>
          <a:lstStyle/>
          <a:p>
            <a:pPr marL="0" indent="0">
              <a:spcAft>
                <a:spcPts val="1800"/>
              </a:spcAft>
              <a:buClr>
                <a:srgbClr val="000000">
                  <a:lumMod val="100000"/>
                </a:srgbClr>
              </a:buClr>
              <a:buSzPct val="100000"/>
            </a:pPr>
            <a:r>
              <a:rPr lang="en-GB">
                <a:solidFill>
                  <a:srgbClr val="000000"/>
                </a:solidFill>
                <a:latin typeface="Arial" panose="020B0604020202020204" pitchFamily="34" charset="0"/>
              </a:rPr>
              <a:t>10. Which two gases mentioned are heavier than air and can settle in low areas?</a:t>
            </a:r>
            <a:endParaRPr>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a:solidFill>
                  <a:srgbClr val="000000"/>
                </a:solidFill>
                <a:latin typeface="Arial" panose="020B0604020202020204" pitchFamily="34" charset="0"/>
              </a:rPr>
              <a:t>A) Steam and air</a:t>
            </a:r>
            <a:endParaRPr>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a:solidFill>
                  <a:srgbClr val="000000"/>
                </a:solidFill>
                <a:latin typeface="Arial" panose="020B0604020202020204" pitchFamily="34" charset="0"/>
              </a:rPr>
              <a:t>B) CO₂ and LPG</a:t>
            </a:r>
            <a:endParaRPr>
              <a:solidFill>
                <a:srgbClr val="000000"/>
              </a:solidFill>
              <a:latin typeface="Arial" panose="020B0604020202020204" pitchFamily="34" charset="0"/>
            </a:endParaRPr>
          </a:p>
          <a:p>
            <a:pPr marL="0" indent="0">
              <a:spcAft>
                <a:spcPts val="1800"/>
              </a:spcAft>
              <a:buClr>
                <a:srgbClr val="000000">
                  <a:lumMod val="100000"/>
                </a:srgbClr>
              </a:buClr>
              <a:buSzPct val="100000"/>
            </a:pPr>
            <a:r>
              <a:rPr lang="en-GB">
                <a:solidFill>
                  <a:srgbClr val="000000"/>
                </a:solidFill>
                <a:latin typeface="Arial" panose="020B0604020202020204" pitchFamily="34" charset="0"/>
              </a:rPr>
              <a:t>C) Natural gas and air</a:t>
            </a:r>
            <a:endParaRPr>
              <a:solidFill>
                <a:srgbClr val="000000"/>
              </a:solidFill>
              <a:latin typeface="Arial" panose="020B0604020202020204" pitchFamily="34" charset="0"/>
            </a:endParaRPr>
          </a:p>
          <a:p>
            <a:pPr marL="0" indent="0">
              <a:spcAft>
                <a:spcPts val="18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D) R134a and nitrogen</a:t>
            </a:r>
            <a:endParaRPr>
              <a:solidFill>
                <a:srgbClr val="000000"/>
              </a:solidFill>
              <a:latin typeface="Arial" panose="020B0604020202020204" pitchFamily="34" charset="0"/>
            </a:endParaRPr>
          </a:p>
          <a:p>
            <a:pPr marL="0" lvl="0" indent="0" algn="l" rtl="0">
              <a:lnSpc>
                <a:spcPct val="150000"/>
              </a:lnSpc>
              <a:spcBef>
                <a:spcPts val="1200"/>
              </a:spcBef>
              <a:spcAft>
                <a:spcPts val="1800"/>
              </a:spcAft>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3638f0b35e4_0_25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Summary quiz - answers</a:t>
            </a:r>
          </a:p>
        </p:txBody>
      </p:sp>
      <p:sp>
        <p:nvSpPr>
          <p:cNvPr id="243" name="Google Shape;243;g3638f0b35e4_0_259"/>
          <p:cNvSpPr txBox="1">
            <a:spLocks noGrp="1"/>
          </p:cNvSpPr>
          <p:nvPr>
            <p:ph type="body" idx="1"/>
          </p:nvPr>
        </p:nvSpPr>
        <p:spPr>
          <a:xfrm>
            <a:off x="360000" y="1799999"/>
            <a:ext cx="14055912" cy="2918757"/>
          </a:xfrm>
          <a:prstGeom prst="rect">
            <a:avLst/>
          </a:prstGeom>
          <a:noFill/>
          <a:ln>
            <a:noFill/>
          </a:ln>
        </p:spPr>
        <p:txBody>
          <a:bodyPr spcFirstLastPara="1" wrap="square" lIns="0" tIns="0" rIns="0" bIns="0" numCol="2" anchor="t" anchorCtr="0">
            <a:noAutofit/>
          </a:bodyPr>
          <a:lstStyle/>
          <a:p>
            <a:pPr indent="-457200">
              <a:spcAft>
                <a:spcPts val="18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B) Methane</a:t>
            </a:r>
            <a:endParaRPr dirty="0">
              <a:solidFill>
                <a:srgbClr val="000000"/>
              </a:solidFill>
              <a:latin typeface="Arial" panose="020B0604020202020204" pitchFamily="34" charset="0"/>
            </a:endParaRPr>
          </a:p>
          <a:p>
            <a:pPr indent="-457200">
              <a:spcAft>
                <a:spcPts val="18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C) To make gas leaks detectable by smell</a:t>
            </a:r>
            <a:endParaRPr dirty="0">
              <a:solidFill>
                <a:srgbClr val="000000"/>
              </a:solidFill>
              <a:latin typeface="Arial" panose="020B0604020202020204" pitchFamily="34" charset="0"/>
            </a:endParaRPr>
          </a:p>
          <a:p>
            <a:pPr indent="-457200">
              <a:spcAft>
                <a:spcPts val="18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D) It sinks and can pool</a:t>
            </a:r>
            <a:endParaRPr dirty="0">
              <a:solidFill>
                <a:srgbClr val="000000"/>
              </a:solidFill>
              <a:latin typeface="Arial" panose="020B0604020202020204" pitchFamily="34" charset="0"/>
            </a:endParaRPr>
          </a:p>
          <a:p>
            <a:pPr indent="-457200">
              <a:spcAft>
                <a:spcPts val="18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C) Carbon dioxide</a:t>
            </a:r>
            <a:endParaRPr dirty="0">
              <a:solidFill>
                <a:srgbClr val="000000"/>
              </a:solidFill>
              <a:latin typeface="Arial" panose="020B0604020202020204" pitchFamily="34" charset="0"/>
            </a:endParaRPr>
          </a:p>
          <a:p>
            <a:pPr indent="-457200">
              <a:spcAft>
                <a:spcPts val="18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C) Combined Gas Law</a:t>
            </a:r>
            <a:endParaRPr dirty="0">
              <a:solidFill>
                <a:srgbClr val="000000"/>
              </a:solidFill>
              <a:latin typeface="Arial" panose="020B0604020202020204" pitchFamily="34" charset="0"/>
            </a:endParaRPr>
          </a:p>
          <a:p>
            <a:pPr indent="-457200">
              <a:spcAft>
                <a:spcPts val="18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C) It carries more heat due to latent heat</a:t>
            </a:r>
          </a:p>
          <a:p>
            <a:pPr indent="-457200">
              <a:spcAft>
                <a:spcPts val="18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B) Gas pressure</a:t>
            </a:r>
          </a:p>
          <a:p>
            <a:pPr indent="-457200">
              <a:spcAft>
                <a:spcPts val="18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C) F-Gas Certification</a:t>
            </a:r>
          </a:p>
          <a:p>
            <a:pPr indent="-457200">
              <a:spcAft>
                <a:spcPts val="18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C) Pressure increases</a:t>
            </a:r>
          </a:p>
          <a:p>
            <a:pPr indent="-457200">
              <a:spcAft>
                <a:spcPts val="18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B) CO₂ and LPG</a:t>
            </a:r>
          </a:p>
          <a:p>
            <a:pPr marL="76200" lvl="0" indent="0" algn="l" rtl="0">
              <a:lnSpc>
                <a:spcPct val="150000"/>
              </a:lnSpc>
              <a:spcBef>
                <a:spcPts val="0"/>
              </a:spcBef>
              <a:spcAft>
                <a:spcPts val="1800"/>
              </a:spcAft>
              <a:buSzPts val="2400"/>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p:cNvSpPr txBox="1">
            <a:spLocks noGrp="1"/>
          </p:cNvSpPr>
          <p:nvPr>
            <p:ph type="title"/>
          </p:nvPr>
        </p:nvSpPr>
        <p:spPr>
          <a:xfrm>
            <a:off x="252000" y="972000"/>
            <a:ext cx="11628452" cy="646331"/>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Summary</a:t>
            </a:r>
            <a:endParaRPr/>
          </a:p>
        </p:txBody>
      </p:sp>
      <p:sp>
        <p:nvSpPr>
          <p:cNvPr id="250" name="Google Shape;250;p1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600"/>
              </a:spcAft>
              <a:buClr>
                <a:srgbClr val="000000">
                  <a:lumMod val="100000"/>
                </a:srgbClr>
              </a:buClr>
              <a:buSzPct val="100000"/>
            </a:pPr>
            <a:r>
              <a:rPr lang="en-GB" dirty="0">
                <a:solidFill>
                  <a:srgbClr val="000000"/>
                </a:solidFill>
                <a:latin typeface="Arial" panose="020B0604020202020204" pitchFamily="34" charset="0"/>
              </a:rPr>
              <a:t>You should now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Recall</a:t>
            </a:r>
            <a:r>
              <a:rPr lang="en-GB" dirty="0">
                <a:solidFill>
                  <a:srgbClr val="000000"/>
                </a:solidFill>
                <a:latin typeface="Arial" panose="020B0604020202020204" pitchFamily="34" charset="0"/>
              </a:rPr>
              <a:t> the different types of gases used in the industry.</a:t>
            </a:r>
            <a:endParaRPr dirty="0">
              <a:solidFill>
                <a:srgbClr val="000000"/>
              </a:solidFill>
              <a:latin typeface="Arial" panose="020B0604020202020204" pitchFamily="34" charset="0"/>
            </a:endParaRPr>
          </a:p>
          <a:p>
            <a:pPr marL="252000" indent="-252000">
              <a:spcAft>
                <a:spcPts val="18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Explain</a:t>
            </a:r>
            <a:r>
              <a:rPr lang="en-GB" dirty="0">
                <a:solidFill>
                  <a:srgbClr val="000000"/>
                </a:solidFill>
                <a:latin typeface="Arial" panose="020B0604020202020204" pitchFamily="34" charset="0"/>
              </a:rPr>
              <a:t> how pressure, volume and temperature affect gas behaviour.</a:t>
            </a:r>
            <a:endParaRPr dirty="0">
              <a:solidFill>
                <a:srgbClr val="000000"/>
              </a:solidFill>
              <a:latin typeface="Arial" panose="020B0604020202020204" pitchFamily="34" charset="0"/>
            </a:endParaRPr>
          </a:p>
          <a:p>
            <a:pPr marL="0" indent="0">
              <a:spcAft>
                <a:spcPts val="600"/>
              </a:spcAft>
              <a:buClr>
                <a:srgbClr val="000000">
                  <a:lumMod val="100000"/>
                </a:srgbClr>
              </a:buClr>
              <a:buSzPct val="100000"/>
            </a:pPr>
            <a:r>
              <a:rPr lang="en-GB" dirty="0">
                <a:solidFill>
                  <a:srgbClr val="000000"/>
                </a:solidFill>
                <a:latin typeface="Arial" panose="020B0604020202020204" pitchFamily="34" charset="0"/>
              </a:rPr>
              <a:t>You might also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Examine</a:t>
            </a:r>
            <a:r>
              <a:rPr lang="en-GB" dirty="0">
                <a:solidFill>
                  <a:srgbClr val="000000"/>
                </a:solidFill>
                <a:latin typeface="Arial" panose="020B0604020202020204" pitchFamily="34" charset="0"/>
              </a:rPr>
              <a:t> risks associated with handling specific gases in confined or pressurised systems.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Select</a:t>
            </a:r>
            <a:r>
              <a:rPr lang="en-GB" dirty="0">
                <a:solidFill>
                  <a:srgbClr val="000000"/>
                </a:solidFill>
                <a:latin typeface="Arial" panose="020B0604020202020204" pitchFamily="34" charset="0"/>
              </a:rPr>
              <a:t> and </a:t>
            </a:r>
            <a:r>
              <a:rPr lang="en-GB" b="1" dirty="0">
                <a:solidFill>
                  <a:srgbClr val="000000"/>
                </a:solidFill>
                <a:latin typeface="Arial" panose="020B0604020202020204" pitchFamily="34" charset="0"/>
              </a:rPr>
              <a:t>justify</a:t>
            </a:r>
            <a:r>
              <a:rPr lang="en-GB" dirty="0">
                <a:solidFill>
                  <a:srgbClr val="000000"/>
                </a:solidFill>
                <a:latin typeface="Arial" panose="020B0604020202020204" pitchFamily="34" charset="0"/>
              </a:rPr>
              <a:t> appropriate safety measures for different gas applications.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15000"/>
              </a:lnSpc>
              <a:spcBef>
                <a:spcPts val="1200"/>
              </a:spcBef>
              <a:spcAft>
                <a:spcPts val="0"/>
              </a:spcAft>
            </a:pPr>
            <a:endParaRPr sz="2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6"/>
          <p:cNvSpPr txBox="1"/>
          <p:nvPr/>
        </p:nvSpPr>
        <p:spPr>
          <a:xfrm>
            <a:off x="3599812" y="1492659"/>
            <a:ext cx="5040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dirty="0">
                <a:solidFill>
                  <a:srgbClr val="FC4421"/>
                </a:solidFill>
                <a:latin typeface="Arial"/>
                <a:ea typeface="Arial"/>
                <a:cs typeface="Arial"/>
                <a:sym typeface="Arial"/>
              </a:rPr>
              <a:t>Any questions?</a:t>
            </a:r>
            <a:endParaRPr dirty="0"/>
          </a:p>
        </p:txBody>
      </p:sp>
      <p:sp>
        <p:nvSpPr>
          <p:cNvPr id="2" name="TextBox 1">
            <a:extLst>
              <a:ext uri="{FF2B5EF4-FFF2-40B4-BE49-F238E27FC236}">
                <a16:creationId xmlns:a16="http://schemas.microsoft.com/office/drawing/2014/main" id="{82839D3D-81CF-0ADD-C5EC-3310B492E6AE}"/>
              </a:ext>
            </a:extLst>
          </p:cNvPr>
          <p:cNvSpPr txBox="1"/>
          <p:nvPr/>
        </p:nvSpPr>
        <p:spPr>
          <a:xfrm>
            <a:off x="467358" y="3571368"/>
            <a:ext cx="11304908" cy="2031325"/>
          </a:xfrm>
          <a:prstGeom prst="rect">
            <a:avLst/>
          </a:prstGeom>
          <a:noFill/>
        </p:spPr>
        <p:txBody>
          <a:bodyPr wrap="square">
            <a:spAutoFit/>
          </a:bodyPr>
          <a:lstStyle/>
          <a:p>
            <a:pPr algn="l" fontAlgn="base">
              <a:buNone/>
            </a:pPr>
            <a:r>
              <a:rPr lang="en-GB" sz="1800" b="0" i="0" dirty="0">
                <a:solidFill>
                  <a:srgbClr val="000000"/>
                </a:solidFill>
                <a:effectLst/>
                <a:latin typeface="inherit"/>
              </a:rPr>
              <a:t>Copyright in this document belongs to and is used under licence from the Department for Education, © 2025.</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rPr>
              <a:t>WJEC operates in England under the name </a:t>
            </a:r>
            <a:r>
              <a:rPr lang="en-US" altLang="en-US" sz="1800" dirty="0" err="1">
                <a:solidFill>
                  <a:srgbClr val="000000"/>
                </a:solidFill>
                <a:latin typeface="inherit"/>
              </a:rPr>
              <a:t>Eduqas</a:t>
            </a:r>
            <a:r>
              <a:rPr lang="en-US" altLang="en-US" sz="1800" dirty="0">
                <a:solidFill>
                  <a:srgbClr val="000000"/>
                </a:solidFill>
                <a:latin typeface="inherit"/>
              </a:rPr>
              <a:t> which is a registered trademark of WJEC.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Natural gas</a:t>
            </a:r>
          </a:p>
        </p:txBody>
      </p:sp>
      <p:sp>
        <p:nvSpPr>
          <p:cNvPr id="56" name="Google Shape;56;p8"/>
          <p:cNvSpPr txBox="1">
            <a:spLocks noGrp="1"/>
          </p:cNvSpPr>
          <p:nvPr>
            <p:ph type="body" idx="1"/>
          </p:nvPr>
        </p:nvSpPr>
        <p:spPr>
          <a:xfrm>
            <a:off x="360000" y="1800000"/>
            <a:ext cx="72000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Natural gas is a hydrocarbon-based fuel.</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Mainly composed of methane (CH4).</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Colourless, odourless (smell added for detection).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Highly flammable and used in heating appliances.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Supplied via mains network.</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Must be handled with care to prevent leaks.</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pic>
        <p:nvPicPr>
          <p:cNvPr id="57" name="Google Shape;57;p8"/>
          <p:cNvPicPr preferRelativeResize="0">
            <a:picLocks noChangeAspect="1"/>
          </p:cNvPicPr>
          <p:nvPr/>
        </p:nvPicPr>
        <p:blipFill>
          <a:blip r:embed="rId3"/>
          <a:srcRect/>
          <a:stretch/>
        </p:blipFill>
        <p:spPr>
          <a:xfrm>
            <a:off x="7560000" y="1800000"/>
            <a:ext cx="4320000" cy="2807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3638f0b35e4_0_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Natural gas</a:t>
            </a:r>
          </a:p>
        </p:txBody>
      </p:sp>
      <p:sp>
        <p:nvSpPr>
          <p:cNvPr id="63" name="Google Shape;63;g3638f0b35e4_0_8"/>
          <p:cNvSpPr txBox="1">
            <a:spLocks noGrp="1"/>
          </p:cNvSpPr>
          <p:nvPr>
            <p:ph type="body" idx="1"/>
          </p:nvPr>
        </p:nvSpPr>
        <p:spPr>
          <a:xfrm>
            <a:off x="360000" y="1800000"/>
            <a:ext cx="11571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Natural gas is one of the most commonly used fuels in domestic heating. It is valued for its efficiency and widespread availability through the mains supply. However, due to its flammability and tendency to rise in air, leaks pose a serious risk if not detected early.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Installations must comply with gas safety regulations, and operatives must be trained to handle it correctly. Regular inspections and carbon monoxide alarms are recommended in systems using natural gas.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makes natural gas especially hazardous in enclosed environments?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3638f0b35e4_0_1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Liquefied Petroleum Gas (LPG)</a:t>
            </a:r>
            <a:endParaRPr/>
          </a:p>
        </p:txBody>
      </p:sp>
      <p:sp>
        <p:nvSpPr>
          <p:cNvPr id="69" name="Google Shape;69;g3638f0b35e4_0_16"/>
          <p:cNvSpPr txBox="1">
            <a:spLocks noGrp="1"/>
          </p:cNvSpPr>
          <p:nvPr>
            <p:ph type="body" idx="1"/>
          </p:nvPr>
        </p:nvSpPr>
        <p:spPr>
          <a:xfrm>
            <a:off x="360000" y="1800000"/>
            <a:ext cx="6823875"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LPG is a mixture of propane and butane.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Stored in pressurised cylinders.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Used where natural gas is unavailable.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Heavier than air, sinks in enclosed spaces.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Highly flammable.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Requires proper ventilation during use.</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pic>
        <p:nvPicPr>
          <p:cNvPr id="70" name="Google Shape;70;g3638f0b35e4_0_16"/>
          <p:cNvPicPr preferRelativeResize="0">
            <a:picLocks noChangeAspect="1"/>
          </p:cNvPicPr>
          <p:nvPr/>
        </p:nvPicPr>
        <p:blipFill>
          <a:blip r:embed="rId3"/>
          <a:srcRect/>
          <a:stretch/>
        </p:blipFill>
        <p:spPr>
          <a:xfrm>
            <a:off x="7200000" y="1800000"/>
            <a:ext cx="4680000" cy="31221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3638f0b35e4_0_2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a:t>Liquefied Petroleum Gas (LPG)</a:t>
            </a:r>
            <a:endParaRPr/>
          </a:p>
        </p:txBody>
      </p:sp>
      <p:sp>
        <p:nvSpPr>
          <p:cNvPr id="76" name="Google Shape;76;g3638f0b35e4_0_25"/>
          <p:cNvSpPr txBox="1">
            <a:spLocks noGrp="1"/>
          </p:cNvSpPr>
          <p:nvPr>
            <p:ph type="body" idx="1"/>
          </p:nvPr>
        </p:nvSpPr>
        <p:spPr>
          <a:xfrm>
            <a:off x="360000" y="1800000"/>
            <a:ext cx="11571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LPG is an essential alternative fuel in rural areas and temporary installations. Due to its heavier-than-air properties, it tends to pool in low-lying areas if leaked, increasing explosion risks.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Appropriate ventilation and gas leak detection systems are crucial when working with or around LPG.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Appliances using LPG must be properly adjusted to the gas type. Fittings must be tight and regularly checked to avoid dangerous leaks.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is LPG storage always done in upright cylinders?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3638f0b35e4_0_3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Air</a:t>
            </a:r>
            <a:endParaRPr/>
          </a:p>
        </p:txBody>
      </p:sp>
      <p:sp>
        <p:nvSpPr>
          <p:cNvPr id="82" name="Google Shape;82;g3638f0b35e4_0_32"/>
          <p:cNvSpPr txBox="1">
            <a:spLocks noGrp="1"/>
          </p:cNvSpPr>
          <p:nvPr>
            <p:ph type="body" idx="1"/>
          </p:nvPr>
        </p:nvSpPr>
        <p:spPr>
          <a:xfrm>
            <a:off x="360000" y="1800000"/>
            <a:ext cx="11571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Air is a mixture of gases including:</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Nitrogen (~78%).</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Oxygen (~21%).</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Others like CO2, argon, water vapour.</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Used for combustion and pressurisation.</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rPr>
              <a:t>Acts as a medium for heat transfer in systems.</a:t>
            </a:r>
            <a:endParaRPr dirty="0">
              <a:solidFill>
                <a:srgbClr val="000000"/>
              </a:solidFill>
            </a:endParaRPr>
          </a:p>
          <a:p>
            <a:pPr marL="0" lvl="0" indent="0" algn="l" rtl="0">
              <a:lnSpc>
                <a:spcPct val="110000"/>
              </a:lnSpc>
              <a:spcBef>
                <a:spcPts val="1200"/>
              </a:spcBef>
              <a:spcAft>
                <a:spcPts val="0"/>
              </a:spcAft>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638f0b35e4_0_4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Steam</a:t>
            </a:r>
            <a:endParaRPr/>
          </a:p>
        </p:txBody>
      </p:sp>
      <p:sp>
        <p:nvSpPr>
          <p:cNvPr id="88" name="Google Shape;88;g3638f0b35e4_0_40"/>
          <p:cNvSpPr txBox="1">
            <a:spLocks noGrp="1"/>
          </p:cNvSpPr>
          <p:nvPr>
            <p:ph type="body" idx="1"/>
          </p:nvPr>
        </p:nvSpPr>
        <p:spPr>
          <a:xfrm>
            <a:off x="360000" y="1800000"/>
            <a:ext cx="11571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Steam is water in a gaseous state.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Produced by boiling water.</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Used in sterilisation.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Must be controlled due to high pressure/temperature.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Can cause burns or equipment damage.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Not to be confused with water vapour.</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spTree>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35201a8bc688b2d88f5dbb6e1211090">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b4e4d11d21b039030c9a48cd9f3673c2"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0E20889-F340-4362-9475-608C6AB43D25}">
  <ds:schemaRefs>
    <ds:schemaRef ds:uri="http://schemas.microsoft.com/sharepoint/v3/contenttype/forms"/>
  </ds:schemaRefs>
</ds:datastoreItem>
</file>

<file path=customXml/itemProps2.xml><?xml version="1.0" encoding="utf-8"?>
<ds:datastoreItem xmlns:ds="http://schemas.openxmlformats.org/officeDocument/2006/customXml" ds:itemID="{78D36C0E-D9B4-49B6-8643-A7EEF98A54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8F0D0A-1998-45FC-95DD-4F52AD164809}">
  <ds:schemaRefs>
    <ds:schemaRef ds:uri="http://purl.org/dc/elements/1.1/"/>
    <ds:schemaRef ds:uri="http://schemas.microsoft.com/office/infopath/2007/PartnerControls"/>
    <ds:schemaRef ds:uri="http://schemas.openxmlformats.org/package/2006/metadata/core-properties"/>
    <ds:schemaRef ds:uri="http://www.w3.org/XML/1998/namespace"/>
    <ds:schemaRef ds:uri="01e15224-84b2-4570-bdea-a67bb94d0921"/>
    <ds:schemaRef ds:uri="http://purl.org/dc/terms/"/>
    <ds:schemaRef ds:uri="http://schemas.microsoft.com/office/2006/documentManagement/types"/>
    <ds:schemaRef ds:uri="http://schemas.microsoft.com/office/2006/metadata/properties"/>
    <ds:schemaRef ds:uri="7c04300a-231c-4281-9146-a98f6f4a7aff"/>
    <ds:schemaRef ds:uri="http://purl.org/dc/dcmitype/"/>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otalTime>15</TotalTime>
  <Words>1652</Words>
  <Application>Microsoft Office PowerPoint</Application>
  <PresentationFormat>Custom</PresentationFormat>
  <Paragraphs>212</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1_Default Design</vt:lpstr>
      <vt:lpstr>PowerPoint Presentation</vt:lpstr>
      <vt:lpstr>Starter</vt:lpstr>
      <vt:lpstr>Objectives </vt:lpstr>
      <vt:lpstr>Natural gas</vt:lpstr>
      <vt:lpstr>Natural gas</vt:lpstr>
      <vt:lpstr>Liquefied Petroleum Gas (LPG)</vt:lpstr>
      <vt:lpstr>Liquefied Petroleum Gas (LPG)</vt:lpstr>
      <vt:lpstr>Air</vt:lpstr>
      <vt:lpstr>Steam</vt:lpstr>
      <vt:lpstr>Steam</vt:lpstr>
      <vt:lpstr>Carbon dioxide (CO2)</vt:lpstr>
      <vt:lpstr>Refrigerant gases</vt:lpstr>
      <vt:lpstr>Pressure</vt:lpstr>
      <vt:lpstr>Pressure</vt:lpstr>
      <vt:lpstr>Volume + temperature</vt:lpstr>
      <vt:lpstr>Volume + pressure</vt:lpstr>
      <vt:lpstr>Combined gas law</vt:lpstr>
      <vt:lpstr>Gas safety considerations</vt:lpstr>
      <vt:lpstr>Gas safety considerations</vt:lpstr>
      <vt:lpstr>Legislation and regulations</vt:lpstr>
      <vt:lpstr>Legislation and regulations</vt:lpstr>
      <vt:lpstr>Industry tools for testing gases</vt:lpstr>
      <vt:lpstr>Summary quiz</vt:lpstr>
      <vt:lpstr>Summary quiz</vt:lpstr>
      <vt:lpstr>Summary quiz</vt:lpstr>
      <vt:lpstr>Summary quiz</vt:lpstr>
      <vt:lpstr>Summary quiz</vt:lpstr>
      <vt:lpstr>Summary quiz</vt:lpstr>
      <vt:lpstr>Summary quiz</vt:lpstr>
      <vt:lpstr>Summary quiz</vt:lpstr>
      <vt:lpstr>Summary quiz</vt:lpstr>
      <vt:lpstr>Summary quiz</vt:lpstr>
      <vt:lpstr>Summary quiz - answers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 Thirlwell</dc:creator>
  <cp:lastModifiedBy>Hazell, Danielle</cp:lastModifiedBy>
  <cp:revision>9</cp:revision>
  <dcterms:created xsi:type="dcterms:W3CDTF">2025-04-15T10:44:23Z</dcterms:created>
  <dcterms:modified xsi:type="dcterms:W3CDTF">2025-10-28T13:26:20Z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666724-00ca-41b5-b6fa-015eacb44368_Enabled">
    <vt:lpwstr>true</vt:lpwstr>
  </property>
  <property fmtid="{D5CDD505-2E9C-101B-9397-08002B2CF9AE}" pid="3" name="MSIP_Label_a3666724-00ca-41b5-b6fa-015eacb44368_SetDate">
    <vt:lpwstr>2025-04-10T10:14:23Z</vt:lpwstr>
  </property>
  <property fmtid="{D5CDD505-2E9C-101B-9397-08002B2CF9AE}" pid="4" name="MSIP_Label_a3666724-00ca-41b5-b6fa-015eacb44368_Method">
    <vt:lpwstr>Privileged</vt:lpwstr>
  </property>
  <property fmtid="{D5CDD505-2E9C-101B-9397-08002B2CF9AE}" pid="5" name="MSIP_Label_a3666724-00ca-41b5-b6fa-015eacb44368_Name">
    <vt:lpwstr>Internal</vt:lpwstr>
  </property>
  <property fmtid="{D5CDD505-2E9C-101B-9397-08002B2CF9AE}" pid="6" name="MSIP_Label_a3666724-00ca-41b5-b6fa-015eacb44368_SiteId">
    <vt:lpwstr>b6d3492e-0aa1-4a60-840d-b706a96e670d</vt:lpwstr>
  </property>
  <property fmtid="{D5CDD505-2E9C-101B-9397-08002B2CF9AE}" pid="7" name="MSIP_Label_a3666724-00ca-41b5-b6fa-015eacb44368_ActionId">
    <vt:lpwstr>e858918b-4881-4444-b984-9dbe2495d330</vt:lpwstr>
  </property>
  <property fmtid="{D5CDD505-2E9C-101B-9397-08002B2CF9AE}" pid="8" name="MSIP_Label_a3666724-00ca-41b5-b6fa-015eacb44368_ContentBits">
    <vt:lpwstr>1</vt:lpwstr>
  </property>
  <property fmtid="{D5CDD505-2E9C-101B-9397-08002B2CF9AE}" pid="9" name="MSIP_Label_a3666724-00ca-41b5-b6fa-015eacb44368_Tag">
    <vt:lpwstr>10, 0, 1, 1</vt:lpwstr>
  </property>
  <property fmtid="{D5CDD505-2E9C-101B-9397-08002B2CF9AE}" pid="10" name="ContentTypeId">
    <vt:lpwstr>0x010100CDD05C0E7E0E414EB79F81A23986EA6A</vt:lpwstr>
  </property>
  <property fmtid="{D5CDD505-2E9C-101B-9397-08002B2CF9AE}" pid="11" name="MediaServiceImageTags">
    <vt:lpwstr/>
  </property>
</Properties>
</file>