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  <p:sldMasterId id="2147483657" r:id="rId5"/>
  </p:sldMasterIdLst>
  <p:notesMasterIdLst>
    <p:notesMasterId r:id="rId30"/>
  </p:notesMasterIdLst>
  <p:sldIdLst>
    <p:sldId id="27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8" r:id="rId25"/>
    <p:sldId id="275" r:id="rId26"/>
    <p:sldId id="276" r:id="rId27"/>
    <p:sldId id="277" r:id="rId28"/>
    <p:sldId id="290" r:id="rId29"/>
  </p:sldIdLst>
  <p:sldSz cx="12239625" cy="68405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5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21" autoAdjust="0"/>
  </p:normalViewPr>
  <p:slideViewPr>
    <p:cSldViewPr snapToGrid="0">
      <p:cViewPr varScale="1">
        <p:scale>
          <a:sx n="61" d="100"/>
          <a:sy n="61" d="100"/>
        </p:scale>
        <p:origin x="1483" y="43"/>
      </p:cViewPr>
      <p:guideLst>
        <p:guide orient="horz" pos="2155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Guthrie" userId="1cb701bb-47c8-4e70-a967-200e600f3e71" providerId="ADAL" clId="{2E3988C0-49EB-4F2D-94F8-5ACA8DBCC780}"/>
    <pc:docChg chg="undo custSel addSld modSld">
      <pc:chgData name="Lee Guthrie" userId="1cb701bb-47c8-4e70-a967-200e600f3e71" providerId="ADAL" clId="{2E3988C0-49EB-4F2D-94F8-5ACA8DBCC780}" dt="2026-08-26T10:58:23.711" v="338" actId="1076"/>
      <pc:docMkLst>
        <pc:docMk/>
      </pc:docMkLst>
      <pc:sldChg chg="modSp mod">
        <pc:chgData name="Lee Guthrie" userId="1cb701bb-47c8-4e70-a967-200e600f3e71" providerId="ADAL" clId="{2E3988C0-49EB-4F2D-94F8-5ACA8DBCC780}" dt="2026-08-26T10:25:57.885" v="239" actId="255"/>
        <pc:sldMkLst>
          <pc:docMk/>
          <pc:sldMk cId="0" sldId="257"/>
        </pc:sldMkLst>
        <pc:spChg chg="mod">
          <ac:chgData name="Lee Guthrie" userId="1cb701bb-47c8-4e70-a967-200e600f3e71" providerId="ADAL" clId="{2E3988C0-49EB-4F2D-94F8-5ACA8DBCC780}" dt="2026-08-26T10:25:57.885" v="239" actId="255"/>
          <ac:spMkLst>
            <pc:docMk/>
            <pc:sldMk cId="0" sldId="257"/>
            <ac:spMk id="80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4T13:01:31.451" v="236" actId="20577"/>
        <pc:sldMkLst>
          <pc:docMk/>
          <pc:sldMk cId="0" sldId="260"/>
        </pc:sldMkLst>
        <pc:spChg chg="mod">
          <ac:chgData name="Lee Guthrie" userId="1cb701bb-47c8-4e70-a967-200e600f3e71" providerId="ADAL" clId="{2E3988C0-49EB-4F2D-94F8-5ACA8DBCC780}" dt="2026-08-24T13:01:31.451" v="236" actId="20577"/>
          <ac:spMkLst>
            <pc:docMk/>
            <pc:sldMk cId="0" sldId="260"/>
            <ac:spMk id="133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10:29:07.806" v="274" actId="14100"/>
        <pc:sldMkLst>
          <pc:docMk/>
          <pc:sldMk cId="0" sldId="261"/>
        </pc:sldMkLst>
        <pc:spChg chg="mod">
          <ac:chgData name="Lee Guthrie" userId="1cb701bb-47c8-4e70-a967-200e600f3e71" providerId="ADAL" clId="{2E3988C0-49EB-4F2D-94F8-5ACA8DBCC780}" dt="2026-08-26T10:27:27.394" v="253" actId="1076"/>
          <ac:spMkLst>
            <pc:docMk/>
            <pc:sldMk cId="0" sldId="261"/>
            <ac:spMk id="14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7:42.297" v="255" actId="14100"/>
          <ac:spMkLst>
            <pc:docMk/>
            <pc:sldMk cId="0" sldId="261"/>
            <ac:spMk id="147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7:47.419" v="257" actId="255"/>
          <ac:spMkLst>
            <pc:docMk/>
            <pc:sldMk cId="0" sldId="261"/>
            <ac:spMk id="14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07.806" v="274" actId="14100"/>
          <ac:spMkLst>
            <pc:docMk/>
            <pc:sldMk cId="0" sldId="261"/>
            <ac:spMk id="151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8:38.522" v="268" actId="1076"/>
          <ac:spMkLst>
            <pc:docMk/>
            <pc:sldMk cId="0" sldId="261"/>
            <ac:spMk id="153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7:08.996" v="249" actId="14100"/>
          <ac:spMkLst>
            <pc:docMk/>
            <pc:sldMk cId="0" sldId="261"/>
            <ac:spMk id="15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7:35.051" v="254" actId="1076"/>
          <ac:spMkLst>
            <pc:docMk/>
            <pc:sldMk cId="0" sldId="261"/>
            <ac:spMk id="157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05.053" v="273" actId="14100"/>
          <ac:spMkLst>
            <pc:docMk/>
            <pc:sldMk cId="0" sldId="261"/>
            <ac:spMk id="15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8:58.870" v="272" actId="1076"/>
          <ac:spMkLst>
            <pc:docMk/>
            <pc:sldMk cId="0" sldId="261"/>
            <ac:spMk id="161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6:53.185" v="246" actId="14100"/>
          <ac:spMkLst>
            <pc:docMk/>
            <pc:sldMk cId="0" sldId="261"/>
            <ac:spMk id="163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6:49.638" v="245" actId="255"/>
          <ac:spMkLst>
            <pc:docMk/>
            <pc:sldMk cId="0" sldId="261"/>
            <ac:spMk id="165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10:29:32.118" v="277" actId="255"/>
        <pc:sldMkLst>
          <pc:docMk/>
          <pc:sldMk cId="0" sldId="262"/>
        </pc:sldMkLst>
        <pc:spChg chg="mod">
          <ac:chgData name="Lee Guthrie" userId="1cb701bb-47c8-4e70-a967-200e600f3e71" providerId="ADAL" clId="{2E3988C0-49EB-4F2D-94F8-5ACA8DBCC780}" dt="2026-08-26T10:29:32.118" v="277" actId="255"/>
          <ac:spMkLst>
            <pc:docMk/>
            <pc:sldMk cId="0" sldId="262"/>
            <ac:spMk id="17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32.118" v="277" actId="255"/>
          <ac:spMkLst>
            <pc:docMk/>
            <pc:sldMk cId="0" sldId="262"/>
            <ac:spMk id="182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32.118" v="277" actId="255"/>
          <ac:spMkLst>
            <pc:docMk/>
            <pc:sldMk cId="0" sldId="262"/>
            <ac:spMk id="18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32.118" v="277" actId="255"/>
          <ac:spMkLst>
            <pc:docMk/>
            <pc:sldMk cId="0" sldId="262"/>
            <ac:spMk id="188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32.118" v="277" actId="255"/>
          <ac:spMkLst>
            <pc:docMk/>
            <pc:sldMk cId="0" sldId="262"/>
            <ac:spMk id="191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10:29:47.043" v="279" actId="255"/>
        <pc:sldMkLst>
          <pc:docMk/>
          <pc:sldMk cId="0" sldId="263"/>
        </pc:sldMkLst>
        <pc:spChg chg="mod">
          <ac:chgData name="Lee Guthrie" userId="1cb701bb-47c8-4e70-a967-200e600f3e71" providerId="ADAL" clId="{2E3988C0-49EB-4F2D-94F8-5ACA8DBCC780}" dt="2026-08-26T10:29:40.490" v="278" actId="255"/>
          <ac:spMkLst>
            <pc:docMk/>
            <pc:sldMk cId="0" sldId="263"/>
            <ac:spMk id="201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47.043" v="279" actId="255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47.043" v="279" actId="255"/>
          <ac:spMkLst>
            <pc:docMk/>
            <pc:sldMk cId="0" sldId="263"/>
            <ac:spMk id="207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47.043" v="279" actId="255"/>
          <ac:spMkLst>
            <pc:docMk/>
            <pc:sldMk cId="0" sldId="263"/>
            <ac:spMk id="210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47.043" v="279" actId="255"/>
          <ac:spMkLst>
            <pc:docMk/>
            <pc:sldMk cId="0" sldId="263"/>
            <ac:spMk id="213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47.043" v="279" actId="255"/>
          <ac:spMkLst>
            <pc:docMk/>
            <pc:sldMk cId="0" sldId="263"/>
            <ac:spMk id="216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10:55:11.991" v="288" actId="14100"/>
        <pc:sldMkLst>
          <pc:docMk/>
          <pc:sldMk cId="0" sldId="264"/>
        </pc:sldMkLst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2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0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2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3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6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8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29:58.064" v="282" actId="255"/>
          <ac:spMkLst>
            <pc:docMk/>
            <pc:sldMk cId="0" sldId="264"/>
            <ac:spMk id="239" creationId="{00000000-0000-0000-0000-000000000000}"/>
          </ac:spMkLst>
        </pc:spChg>
        <pc:grpChg chg="mod">
          <ac:chgData name="Lee Guthrie" userId="1cb701bb-47c8-4e70-a967-200e600f3e71" providerId="ADAL" clId="{2E3988C0-49EB-4F2D-94F8-5ACA8DBCC780}" dt="2026-08-26T10:55:07.879" v="287" actId="14100"/>
          <ac:grpSpMkLst>
            <pc:docMk/>
            <pc:sldMk cId="0" sldId="264"/>
            <ac:grpSpMk id="228" creationId="{00000000-0000-0000-0000-000000000000}"/>
          </ac:grpSpMkLst>
        </pc:grpChg>
        <pc:grpChg chg="mod">
          <ac:chgData name="Lee Guthrie" userId="1cb701bb-47c8-4e70-a967-200e600f3e71" providerId="ADAL" clId="{2E3988C0-49EB-4F2D-94F8-5ACA8DBCC780}" dt="2026-08-26T10:55:04.788" v="286" actId="14100"/>
          <ac:grpSpMkLst>
            <pc:docMk/>
            <pc:sldMk cId="0" sldId="264"/>
            <ac:grpSpMk id="231" creationId="{00000000-0000-0000-0000-000000000000}"/>
          </ac:grpSpMkLst>
        </pc:grpChg>
        <pc:grpChg chg="mod">
          <ac:chgData name="Lee Guthrie" userId="1cb701bb-47c8-4e70-a967-200e600f3e71" providerId="ADAL" clId="{2E3988C0-49EB-4F2D-94F8-5ACA8DBCC780}" dt="2026-08-26T10:55:11.991" v="288" actId="14100"/>
          <ac:grpSpMkLst>
            <pc:docMk/>
            <pc:sldMk cId="0" sldId="264"/>
            <ac:grpSpMk id="234" creationId="{00000000-0000-0000-0000-000000000000}"/>
          </ac:grpSpMkLst>
        </pc:grpChg>
        <pc:grpChg chg="mod">
          <ac:chgData name="Lee Guthrie" userId="1cb701bb-47c8-4e70-a967-200e600f3e71" providerId="ADAL" clId="{2E3988C0-49EB-4F2D-94F8-5ACA8DBCC780}" dt="2026-08-26T10:55:01.574" v="285" actId="1076"/>
          <ac:grpSpMkLst>
            <pc:docMk/>
            <pc:sldMk cId="0" sldId="264"/>
            <ac:grpSpMk id="237" creationId="{00000000-0000-0000-0000-000000000000}"/>
          </ac:grpSpMkLst>
        </pc:grpChg>
      </pc:sldChg>
      <pc:sldChg chg="modSp mod">
        <pc:chgData name="Lee Guthrie" userId="1cb701bb-47c8-4e70-a967-200e600f3e71" providerId="ADAL" clId="{2E3988C0-49EB-4F2D-94F8-5ACA8DBCC780}" dt="2026-08-26T10:55:19.303" v="289" actId="255"/>
        <pc:sldMkLst>
          <pc:docMk/>
          <pc:sldMk cId="0" sldId="265"/>
        </pc:sldMkLst>
        <pc:spChg chg="mod">
          <ac:chgData name="Lee Guthrie" userId="1cb701bb-47c8-4e70-a967-200e600f3e71" providerId="ADAL" clId="{2E3988C0-49EB-4F2D-94F8-5ACA8DBCC780}" dt="2026-08-26T10:55:19.303" v="289" actId="255"/>
          <ac:spMkLst>
            <pc:docMk/>
            <pc:sldMk cId="0" sldId="265"/>
            <ac:spMk id="263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10:58:23.711" v="338" actId="1076"/>
        <pc:sldMkLst>
          <pc:docMk/>
          <pc:sldMk cId="0" sldId="272"/>
        </pc:sldMkLst>
        <pc:spChg chg="mod">
          <ac:chgData name="Lee Guthrie" userId="1cb701bb-47c8-4e70-a967-200e600f3e71" providerId="ADAL" clId="{2E3988C0-49EB-4F2D-94F8-5ACA8DBCC780}" dt="2026-08-26T10:58:18.278" v="336" actId="14100"/>
          <ac:spMkLst>
            <pc:docMk/>
            <pc:sldMk cId="0" sldId="272"/>
            <ac:spMk id="38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8:15.171" v="335" actId="1076"/>
          <ac:spMkLst>
            <pc:docMk/>
            <pc:sldMk cId="0" sldId="272"/>
            <ac:spMk id="386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8:23.711" v="338" actId="1076"/>
          <ac:spMkLst>
            <pc:docMk/>
            <pc:sldMk cId="0" sldId="272"/>
            <ac:spMk id="388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8:20.416" v="337" actId="1076"/>
          <ac:spMkLst>
            <pc:docMk/>
            <pc:sldMk cId="0" sldId="272"/>
            <ac:spMk id="389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10:55:46.500" v="291" actId="255"/>
        <pc:sldMkLst>
          <pc:docMk/>
          <pc:sldMk cId="0" sldId="273"/>
        </pc:sldMkLst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39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0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2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3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6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8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0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11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5:46.500" v="291" actId="255"/>
          <ac:spMkLst>
            <pc:docMk/>
            <pc:sldMk cId="0" sldId="273"/>
            <ac:spMk id="412" creationId="{00000000-0000-0000-0000-000000000000}"/>
          </ac:spMkLst>
        </pc:spChg>
        <pc:grpChg chg="mod">
          <ac:chgData name="Lee Guthrie" userId="1cb701bb-47c8-4e70-a967-200e600f3e71" providerId="ADAL" clId="{2E3988C0-49EB-4F2D-94F8-5ACA8DBCC780}" dt="2026-08-26T10:55:42.070" v="290" actId="1076"/>
          <ac:grpSpMkLst>
            <pc:docMk/>
            <pc:sldMk cId="0" sldId="273"/>
            <ac:grpSpMk id="397" creationId="{00000000-0000-0000-0000-000000000000}"/>
          </ac:grpSpMkLst>
        </pc:grpChg>
      </pc:sldChg>
      <pc:sldChg chg="delSp modSp mod">
        <pc:chgData name="Lee Guthrie" userId="1cb701bb-47c8-4e70-a967-200e600f3e71" providerId="ADAL" clId="{2E3988C0-49EB-4F2D-94F8-5ACA8DBCC780}" dt="2026-08-26T10:58:01.525" v="334" actId="14100"/>
        <pc:sldMkLst>
          <pc:docMk/>
          <pc:sldMk cId="0" sldId="274"/>
        </pc:sldMkLst>
        <pc:spChg chg="mod">
          <ac:chgData name="Lee Guthrie" userId="1cb701bb-47c8-4e70-a967-200e600f3e71" providerId="ADAL" clId="{2E3988C0-49EB-4F2D-94F8-5ACA8DBCC780}" dt="2026-08-26T10:56:55.790" v="314" actId="20577"/>
          <ac:spMkLst>
            <pc:docMk/>
            <pc:sldMk cId="0" sldId="274"/>
            <ac:spMk id="418" creationId="{00000000-0000-0000-0000-000000000000}"/>
          </ac:spMkLst>
        </pc:spChg>
        <pc:grpChg chg="mod">
          <ac:chgData name="Lee Guthrie" userId="1cb701bb-47c8-4e70-a967-200e600f3e71" providerId="ADAL" clId="{2E3988C0-49EB-4F2D-94F8-5ACA8DBCC780}" dt="2026-08-26T10:57:58.079" v="333" actId="14100"/>
          <ac:grpSpMkLst>
            <pc:docMk/>
            <pc:sldMk cId="0" sldId="274"/>
            <ac:grpSpMk id="419" creationId="{00000000-0000-0000-0000-000000000000}"/>
          </ac:grpSpMkLst>
        </pc:grpChg>
        <pc:grpChg chg="mod">
          <ac:chgData name="Lee Guthrie" userId="1cb701bb-47c8-4e70-a967-200e600f3e71" providerId="ADAL" clId="{2E3988C0-49EB-4F2D-94F8-5ACA8DBCC780}" dt="2026-08-26T10:58:01.525" v="334" actId="14100"/>
          <ac:grpSpMkLst>
            <pc:docMk/>
            <pc:sldMk cId="0" sldId="274"/>
            <ac:grpSpMk id="422" creationId="{00000000-0000-0000-0000-000000000000}"/>
          </ac:grpSpMkLst>
        </pc:grpChg>
      </pc:sldChg>
      <pc:sldChg chg="modSp mod">
        <pc:chgData name="Lee Guthrie" userId="1cb701bb-47c8-4e70-a967-200e600f3e71" providerId="ADAL" clId="{2E3988C0-49EB-4F2D-94F8-5ACA8DBCC780}" dt="2026-08-26T10:56:10.548" v="292" actId="255"/>
        <pc:sldMkLst>
          <pc:docMk/>
          <pc:sldMk cId="0" sldId="275"/>
        </pc:sldMkLst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42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43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45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46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48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49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51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52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54" creationId="{00000000-0000-0000-0000-000000000000}"/>
          </ac:spMkLst>
        </pc:spChg>
        <pc:spChg chg="mod">
          <ac:chgData name="Lee Guthrie" userId="1cb701bb-47c8-4e70-a967-200e600f3e71" providerId="ADAL" clId="{2E3988C0-49EB-4F2D-94F8-5ACA8DBCC780}" dt="2026-08-26T10:56:10.548" v="292" actId="255"/>
          <ac:spMkLst>
            <pc:docMk/>
            <pc:sldMk cId="0" sldId="275"/>
            <ac:spMk id="455" creationId="{00000000-0000-0000-0000-000000000000}"/>
          </ac:spMkLst>
        </pc:spChg>
      </pc:sldChg>
      <pc:sldChg chg="addSp delSp modSp add mod">
        <pc:chgData name="Lee Guthrie" userId="1cb701bb-47c8-4e70-a967-200e600f3e71" providerId="ADAL" clId="{2E3988C0-49EB-4F2D-94F8-5ACA8DBCC780}" dt="2026-08-26T10:57:53.026" v="332" actId="1076"/>
        <pc:sldMkLst>
          <pc:docMk/>
          <pc:sldMk cId="737039447" sldId="278"/>
        </pc:sldMkLst>
        <pc:spChg chg="mod">
          <ac:chgData name="Lee Guthrie" userId="1cb701bb-47c8-4e70-a967-200e600f3e71" providerId="ADAL" clId="{2E3988C0-49EB-4F2D-94F8-5ACA8DBCC780}" dt="2026-08-26T10:56:50.265" v="312" actId="20577"/>
          <ac:spMkLst>
            <pc:docMk/>
            <pc:sldMk cId="737039447" sldId="278"/>
            <ac:spMk id="418" creationId="{DC1C7A1A-BB17-722E-56AD-F66EBB9699F4}"/>
          </ac:spMkLst>
        </pc:spChg>
        <pc:spChg chg="mod">
          <ac:chgData name="Lee Guthrie" userId="1cb701bb-47c8-4e70-a967-200e600f3e71" providerId="ADAL" clId="{2E3988C0-49EB-4F2D-94F8-5ACA8DBCC780}" dt="2026-08-26T10:57:35.075" v="326" actId="14100"/>
          <ac:spMkLst>
            <pc:docMk/>
            <pc:sldMk cId="737039447" sldId="278"/>
            <ac:spMk id="426" creationId="{4BAD0156-6167-4ADD-6326-38A98BC69D15}"/>
          </ac:spMkLst>
        </pc:spChg>
        <pc:spChg chg="mod">
          <ac:chgData name="Lee Guthrie" userId="1cb701bb-47c8-4e70-a967-200e600f3e71" providerId="ADAL" clId="{2E3988C0-49EB-4F2D-94F8-5ACA8DBCC780}" dt="2026-08-26T10:57:07.909" v="319" actId="1076"/>
          <ac:spMkLst>
            <pc:docMk/>
            <pc:sldMk cId="737039447" sldId="278"/>
            <ac:spMk id="427" creationId="{19FEC0E1-BEB2-54D8-678F-FBC23BD86923}"/>
          </ac:spMkLst>
        </pc:spChg>
        <pc:spChg chg="mod">
          <ac:chgData name="Lee Guthrie" userId="1cb701bb-47c8-4e70-a967-200e600f3e71" providerId="ADAL" clId="{2E3988C0-49EB-4F2D-94F8-5ACA8DBCC780}" dt="2026-08-26T10:57:46.708" v="331" actId="14100"/>
          <ac:spMkLst>
            <pc:docMk/>
            <pc:sldMk cId="737039447" sldId="278"/>
            <ac:spMk id="429" creationId="{1D02D092-6003-A159-4D68-ED1390CE2293}"/>
          </ac:spMkLst>
        </pc:spChg>
        <pc:spChg chg="mod">
          <ac:chgData name="Lee Guthrie" userId="1cb701bb-47c8-4e70-a967-200e600f3e71" providerId="ADAL" clId="{2E3988C0-49EB-4F2D-94F8-5ACA8DBCC780}" dt="2026-08-26T10:57:40.668" v="329" actId="1076"/>
          <ac:spMkLst>
            <pc:docMk/>
            <pc:sldMk cId="737039447" sldId="278"/>
            <ac:spMk id="430" creationId="{6277C49D-61A7-19B3-1318-6C6FE37A17D7}"/>
          </ac:spMkLst>
        </pc:spChg>
        <pc:grpChg chg="mod">
          <ac:chgData name="Lee Guthrie" userId="1cb701bb-47c8-4e70-a967-200e600f3e71" providerId="ADAL" clId="{2E3988C0-49EB-4F2D-94F8-5ACA8DBCC780}" dt="2026-08-26T10:57:25.130" v="325" actId="14100"/>
          <ac:grpSpMkLst>
            <pc:docMk/>
            <pc:sldMk cId="737039447" sldId="278"/>
            <ac:grpSpMk id="425" creationId="{F2C8B27A-5816-32EA-EB6B-070B5BEB3B7E}"/>
          </ac:grpSpMkLst>
        </pc:grpChg>
        <pc:grpChg chg="mod">
          <ac:chgData name="Lee Guthrie" userId="1cb701bb-47c8-4e70-a967-200e600f3e71" providerId="ADAL" clId="{2E3988C0-49EB-4F2D-94F8-5ACA8DBCC780}" dt="2026-08-26T10:57:22.517" v="324" actId="14100"/>
          <ac:grpSpMkLst>
            <pc:docMk/>
            <pc:sldMk cId="737039447" sldId="278"/>
            <ac:grpSpMk id="428" creationId="{618C59FF-0C52-91F5-8950-D13AC1B2838B}"/>
          </ac:grpSpMkLst>
        </pc:grpChg>
        <pc:grpChg chg="mod">
          <ac:chgData name="Lee Guthrie" userId="1cb701bb-47c8-4e70-a967-200e600f3e71" providerId="ADAL" clId="{2E3988C0-49EB-4F2D-94F8-5ACA8DBCC780}" dt="2026-08-26T10:57:53.026" v="332" actId="1076"/>
          <ac:grpSpMkLst>
            <pc:docMk/>
            <pc:sldMk cId="737039447" sldId="278"/>
            <ac:grpSpMk id="431" creationId="{8A9B9762-3C6A-5AA4-63FB-B726E32EEB56}"/>
          </ac:grpSpMkLst>
        </pc:grpChg>
      </pc:sldChg>
    </pc:docChg>
  </pc:docChgLst>
  <pc:docChgLst>
    <pc:chgData name="Mark Thirlwell" userId="0eea46bc-1a08-4dae-8290-d9217da89020" providerId="ADAL" clId="{A74DFD5C-A00E-4D75-B54F-AE1372332AAE}"/>
    <pc:docChg chg="undo custSel addSld delSld modSld modMainMaster modNotesMaster">
      <pc:chgData name="Mark Thirlwell" userId="0eea46bc-1a08-4dae-8290-d9217da89020" providerId="ADAL" clId="{A74DFD5C-A00E-4D75-B54F-AE1372332AAE}" dt="2026-08-28T11:19:16.997" v="257" actId="20577"/>
      <pc:docMkLst>
        <pc:docMk/>
      </pc:docMkLst>
      <pc:sldChg chg="modSp add mod modNotesTx">
        <pc:chgData name="Mark Thirlwell" userId="0eea46bc-1a08-4dae-8290-d9217da89020" providerId="ADAL" clId="{A74DFD5C-A00E-4D75-B54F-AE1372332AAE}" dt="2026-08-28T11:18:47.335" v="254" actId="20577"/>
        <pc:sldMkLst>
          <pc:docMk/>
          <pc:sldMk cId="0" sldId="279"/>
        </pc:sldMkLst>
        <pc:spChg chg="mod">
          <ac:chgData name="Mark Thirlwell" userId="0eea46bc-1a08-4dae-8290-d9217da89020" providerId="ADAL" clId="{A74DFD5C-A00E-4D75-B54F-AE1372332AAE}" dt="2026-08-28T11:18:47.335" v="254" actId="20577"/>
          <ac:spMkLst>
            <pc:docMk/>
            <pc:sldMk cId="0" sldId="279"/>
            <ac:spMk id="6" creationId="{42B994B5-F657-A0CA-7C82-77E2455D018B}"/>
          </ac:spMkLst>
        </pc:spChg>
      </pc:sldChg>
      <pc:sldChg chg="add modNotesTx">
        <pc:chgData name="Mark Thirlwell" userId="0eea46bc-1a08-4dae-8290-d9217da89020" providerId="ADAL" clId="{A74DFD5C-A00E-4D75-B54F-AE1372332AAE}" dt="2026-08-28T11:19:16.997" v="257" actId="20577"/>
        <pc:sldMkLst>
          <pc:docMk/>
          <pc:sldMk cId="4152295373" sldId="290"/>
        </pc:sldMkLst>
      </pc:sldChg>
    </pc:docChg>
  </pc:docChgLst>
  <pc:docChgLst>
    <pc:chgData name="John, Catherine" userId="36b10958-3fe6-4d82-9cee-736ae9074b3f" providerId="ADAL" clId="{7CE9EBFF-1EB6-4E95-820E-35801409E55C}"/>
    <pc:docChg chg="custSel modSld">
      <pc:chgData name="John, Catherine" userId="36b10958-3fe6-4d82-9cee-736ae9074b3f" providerId="ADAL" clId="{7CE9EBFF-1EB6-4E95-820E-35801409E55C}" dt="2026-09-21T14:26:46.837" v="75" actId="20577"/>
      <pc:docMkLst>
        <pc:docMk/>
      </pc:docMkLst>
      <pc:sldChg chg="modNotesTx">
        <pc:chgData name="John, Catherine" userId="36b10958-3fe6-4d82-9cee-736ae9074b3f" providerId="ADAL" clId="{7CE9EBFF-1EB6-4E95-820E-35801409E55C}" dt="2026-09-21T14:08:09.289" v="1" actId="20577"/>
        <pc:sldMkLst>
          <pc:docMk/>
          <pc:sldMk cId="0" sldId="260"/>
        </pc:sldMkLst>
      </pc:sldChg>
      <pc:sldChg chg="modNotesTx">
        <pc:chgData name="John, Catherine" userId="36b10958-3fe6-4d82-9cee-736ae9074b3f" providerId="ADAL" clId="{7CE9EBFF-1EB6-4E95-820E-35801409E55C}" dt="2026-09-21T14:08:32.426" v="3" actId="20577"/>
        <pc:sldMkLst>
          <pc:docMk/>
          <pc:sldMk cId="0" sldId="261"/>
        </pc:sldMkLst>
      </pc:sldChg>
      <pc:sldChg chg="modSp mod">
        <pc:chgData name="John, Catherine" userId="36b10958-3fe6-4d82-9cee-736ae9074b3f" providerId="ADAL" clId="{7CE9EBFF-1EB6-4E95-820E-35801409E55C}" dt="2026-09-21T14:09:53.473" v="4" actId="20577"/>
        <pc:sldMkLst>
          <pc:docMk/>
          <pc:sldMk cId="0" sldId="263"/>
        </pc:sldMkLst>
        <pc:spChg chg="mod">
          <ac:chgData name="John, Catherine" userId="36b10958-3fe6-4d82-9cee-736ae9074b3f" providerId="ADAL" clId="{7CE9EBFF-1EB6-4E95-820E-35801409E55C}" dt="2026-09-21T14:09:53.473" v="4" actId="20577"/>
          <ac:spMkLst>
            <pc:docMk/>
            <pc:sldMk cId="0" sldId="263"/>
            <ac:spMk id="210" creationId="{00000000-0000-0000-0000-000000000000}"/>
          </ac:spMkLst>
        </pc:spChg>
      </pc:sldChg>
      <pc:sldChg chg="modNotesTx">
        <pc:chgData name="John, Catherine" userId="36b10958-3fe6-4d82-9cee-736ae9074b3f" providerId="ADAL" clId="{7CE9EBFF-1EB6-4E95-820E-35801409E55C}" dt="2026-09-21T14:11:59.173" v="6" actId="20577"/>
        <pc:sldMkLst>
          <pc:docMk/>
          <pc:sldMk cId="0" sldId="265"/>
        </pc:sldMkLst>
      </pc:sldChg>
      <pc:sldChg chg="modSp mod">
        <pc:chgData name="John, Catherine" userId="36b10958-3fe6-4d82-9cee-736ae9074b3f" providerId="ADAL" clId="{7CE9EBFF-1EB6-4E95-820E-35801409E55C}" dt="2026-09-21T14:12:23.014" v="8" actId="20577"/>
        <pc:sldMkLst>
          <pc:docMk/>
          <pc:sldMk cId="0" sldId="266"/>
        </pc:sldMkLst>
        <pc:spChg chg="mod">
          <ac:chgData name="John, Catherine" userId="36b10958-3fe6-4d82-9cee-736ae9074b3f" providerId="ADAL" clId="{7CE9EBFF-1EB6-4E95-820E-35801409E55C}" dt="2026-09-21T14:12:08.750" v="7" actId="20577"/>
          <ac:spMkLst>
            <pc:docMk/>
            <pc:sldMk cId="0" sldId="266"/>
            <ac:spMk id="272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4:12:23.014" v="8" actId="20577"/>
          <ac:spMkLst>
            <pc:docMk/>
            <pc:sldMk cId="0" sldId="266"/>
            <ac:spMk id="281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4:13:49.211" v="10" actId="20577"/>
        <pc:sldMkLst>
          <pc:docMk/>
          <pc:sldMk cId="0" sldId="267"/>
        </pc:sldMkLst>
        <pc:spChg chg="mod">
          <ac:chgData name="John, Catherine" userId="36b10958-3fe6-4d82-9cee-736ae9074b3f" providerId="ADAL" clId="{7CE9EBFF-1EB6-4E95-820E-35801409E55C}" dt="2026-09-21T14:13:49.211" v="10" actId="20577"/>
          <ac:spMkLst>
            <pc:docMk/>
            <pc:sldMk cId="0" sldId="267"/>
            <ac:spMk id="299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4:14:21.900" v="12" actId="20577"/>
        <pc:sldMkLst>
          <pc:docMk/>
          <pc:sldMk cId="0" sldId="268"/>
        </pc:sldMkLst>
        <pc:spChg chg="mod">
          <ac:chgData name="John, Catherine" userId="36b10958-3fe6-4d82-9cee-736ae9074b3f" providerId="ADAL" clId="{7CE9EBFF-1EB6-4E95-820E-35801409E55C}" dt="2026-09-21T14:14:21.900" v="12" actId="20577"/>
          <ac:spMkLst>
            <pc:docMk/>
            <pc:sldMk cId="0" sldId="268"/>
            <ac:spMk id="317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4:19:27.805" v="15" actId="20577"/>
        <pc:sldMkLst>
          <pc:docMk/>
          <pc:sldMk cId="0" sldId="269"/>
        </pc:sldMkLst>
        <pc:spChg chg="mod">
          <ac:chgData name="John, Catherine" userId="36b10958-3fe6-4d82-9cee-736ae9074b3f" providerId="ADAL" clId="{7CE9EBFF-1EB6-4E95-820E-35801409E55C}" dt="2026-09-21T14:19:05.166" v="13" actId="20577"/>
          <ac:spMkLst>
            <pc:docMk/>
            <pc:sldMk cId="0" sldId="269"/>
            <ac:spMk id="346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4:20:13.886" v="18" actId="313"/>
        <pc:sldMkLst>
          <pc:docMk/>
          <pc:sldMk cId="0" sldId="271"/>
        </pc:sldMkLst>
        <pc:spChg chg="mod">
          <ac:chgData name="John, Catherine" userId="36b10958-3fe6-4d82-9cee-736ae9074b3f" providerId="ADAL" clId="{7CE9EBFF-1EB6-4E95-820E-35801409E55C}" dt="2026-09-21T14:20:13.886" v="18" actId="313"/>
          <ac:spMkLst>
            <pc:docMk/>
            <pc:sldMk cId="0" sldId="271"/>
            <ac:spMk id="370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4:21:10.321" v="24" actId="20577"/>
        <pc:sldMkLst>
          <pc:docMk/>
          <pc:sldMk cId="0" sldId="272"/>
        </pc:sldMkLst>
        <pc:spChg chg="mod">
          <ac:chgData name="John, Catherine" userId="36b10958-3fe6-4d82-9cee-736ae9074b3f" providerId="ADAL" clId="{7CE9EBFF-1EB6-4E95-820E-35801409E55C}" dt="2026-09-21T14:20:26.155" v="19" actId="20577"/>
          <ac:spMkLst>
            <pc:docMk/>
            <pc:sldMk cId="0" sldId="272"/>
            <ac:spMk id="376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4:21:10.321" v="24" actId="20577"/>
          <ac:spMkLst>
            <pc:docMk/>
            <pc:sldMk cId="0" sldId="272"/>
            <ac:spMk id="386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4:22:30.714" v="27" actId="20577"/>
        <pc:sldMkLst>
          <pc:docMk/>
          <pc:sldMk cId="0" sldId="273"/>
        </pc:sldMkLst>
        <pc:spChg chg="mod">
          <ac:chgData name="John, Catherine" userId="36b10958-3fe6-4d82-9cee-736ae9074b3f" providerId="ADAL" clId="{7CE9EBFF-1EB6-4E95-820E-35801409E55C}" dt="2026-09-21T14:21:53.572" v="26" actId="20577"/>
          <ac:spMkLst>
            <pc:docMk/>
            <pc:sldMk cId="0" sldId="273"/>
            <ac:spMk id="403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4:21:48.696" v="25" actId="20577"/>
          <ac:spMkLst>
            <pc:docMk/>
            <pc:sldMk cId="0" sldId="273"/>
            <ac:spMk id="406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4:23:41.575" v="41" actId="20577"/>
        <pc:sldMkLst>
          <pc:docMk/>
          <pc:sldMk cId="0" sldId="274"/>
        </pc:sldMkLst>
        <pc:spChg chg="mod">
          <ac:chgData name="John, Catherine" userId="36b10958-3fe6-4d82-9cee-736ae9074b3f" providerId="ADAL" clId="{7CE9EBFF-1EB6-4E95-820E-35801409E55C}" dt="2026-09-21T14:23:41.575" v="41" actId="20577"/>
          <ac:spMkLst>
            <pc:docMk/>
            <pc:sldMk cId="0" sldId="274"/>
            <ac:spMk id="418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4:22:40.528" v="28" actId="6549"/>
          <ac:spMkLst>
            <pc:docMk/>
            <pc:sldMk cId="0" sldId="274"/>
            <ac:spMk id="424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4:26:37.622" v="73" actId="20577"/>
        <pc:sldMkLst>
          <pc:docMk/>
          <pc:sldMk cId="0" sldId="276"/>
        </pc:sldMkLst>
        <pc:spChg chg="mod">
          <ac:chgData name="John, Catherine" userId="36b10958-3fe6-4d82-9cee-736ae9074b3f" providerId="ADAL" clId="{7CE9EBFF-1EB6-4E95-820E-35801409E55C}" dt="2026-09-21T14:26:37.622" v="73" actId="20577"/>
          <ac:spMkLst>
            <pc:docMk/>
            <pc:sldMk cId="0" sldId="276"/>
            <ac:spMk id="462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4:26:46.837" v="75" actId="20577"/>
        <pc:sldMkLst>
          <pc:docMk/>
          <pc:sldMk cId="0" sldId="277"/>
        </pc:sldMkLst>
        <pc:spChg chg="mod">
          <ac:chgData name="John, Catherine" userId="36b10958-3fe6-4d82-9cee-736ae9074b3f" providerId="ADAL" clId="{7CE9EBFF-1EB6-4E95-820E-35801409E55C}" dt="2026-09-21T14:26:46.837" v="75" actId="20577"/>
          <ac:spMkLst>
            <pc:docMk/>
            <pc:sldMk cId="0" sldId="277"/>
            <ac:spMk id="468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4:24:09.721" v="44" actId="20577"/>
        <pc:sldMkLst>
          <pc:docMk/>
          <pc:sldMk cId="737039447" sldId="278"/>
        </pc:sldMkLst>
        <pc:spChg chg="mod">
          <ac:chgData name="John, Catherine" userId="36b10958-3fe6-4d82-9cee-736ae9074b3f" providerId="ADAL" clId="{7CE9EBFF-1EB6-4E95-820E-35801409E55C}" dt="2026-09-21T14:23:50.421" v="43" actId="20577"/>
          <ac:spMkLst>
            <pc:docMk/>
            <pc:sldMk cId="737039447" sldId="278"/>
            <ac:spMk id="418" creationId="{DC1C7A1A-BB17-722E-56AD-F66EBB9699F4}"/>
          </ac:spMkLst>
        </pc:spChg>
      </pc:sldChg>
    </pc:docChg>
  </pc:docChgLst>
  <pc:docChgLst>
    <pc:chgData name="Williams, Sian" userId="f643701a-3517-4348-bd1c-bbad90f72c55" providerId="ADAL" clId="{66DBB4B2-6617-4A67-9DB0-51A02D214305}"/>
    <pc:docChg chg="custSel modSld modMainMaster">
      <pc:chgData name="Williams, Sian" userId="f643701a-3517-4348-bd1c-bbad90f72c55" providerId="ADAL" clId="{66DBB4B2-6617-4A67-9DB0-51A02D214305}" dt="2026-09-08T06:57:16.032" v="37" actId="1076"/>
      <pc:docMkLst>
        <pc:docMk/>
      </pc:docMkLst>
      <pc:sldChg chg="modSp mod">
        <pc:chgData name="Williams, Sian" userId="f643701a-3517-4348-bd1c-bbad90f72c55" providerId="ADAL" clId="{66DBB4B2-6617-4A67-9DB0-51A02D214305}" dt="2026-09-08T06:57:16.032" v="37" actId="1076"/>
        <pc:sldMkLst>
          <pc:docMk/>
          <pc:sldMk cId="0" sldId="259"/>
        </pc:sldMkLst>
        <pc:spChg chg="mod">
          <ac:chgData name="Williams, Sian" userId="f643701a-3517-4348-bd1c-bbad90f72c55" providerId="ADAL" clId="{66DBB4B2-6617-4A67-9DB0-51A02D214305}" dt="2026-09-08T06:57:16.032" v="37" actId="1076"/>
          <ac:spMkLst>
            <pc:docMk/>
            <pc:sldMk cId="0" sldId="259"/>
            <ac:spMk id="111" creationId="{00000000-0000-0000-0000-000000000000}"/>
          </ac:spMkLst>
        </pc:spChg>
        <pc:grpChg chg="mod">
          <ac:chgData name="Williams, Sian" userId="f643701a-3517-4348-bd1c-bbad90f72c55" providerId="ADAL" clId="{66DBB4B2-6617-4A67-9DB0-51A02D214305}" dt="2026-09-08T06:57:10.658" v="36" actId="14100"/>
          <ac:grpSpMkLst>
            <pc:docMk/>
            <pc:sldMk cId="0" sldId="259"/>
            <ac:grpSpMk id="109" creationId="{00000000-0000-0000-0000-000000000000}"/>
          </ac:grpSpMkLst>
        </pc:grpChg>
      </pc:sldChg>
      <pc:sldChg chg="modSp mod">
        <pc:chgData name="Williams, Sian" userId="f643701a-3517-4348-bd1c-bbad90f72c55" providerId="ADAL" clId="{66DBB4B2-6617-4A67-9DB0-51A02D214305}" dt="2026-09-08T06:42:28.578" v="4" actId="20577"/>
        <pc:sldMkLst>
          <pc:docMk/>
          <pc:sldMk cId="0" sldId="263"/>
        </pc:sldMkLst>
        <pc:spChg chg="mod">
          <ac:chgData name="Williams, Sian" userId="f643701a-3517-4348-bd1c-bbad90f72c55" providerId="ADAL" clId="{66DBB4B2-6617-4A67-9DB0-51A02D214305}" dt="2026-09-08T06:42:28.578" v="4" actId="20577"/>
          <ac:spMkLst>
            <pc:docMk/>
            <pc:sldMk cId="0" sldId="263"/>
            <ac:spMk id="204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43:29.012" v="10" actId="20577"/>
        <pc:sldMkLst>
          <pc:docMk/>
          <pc:sldMk cId="0" sldId="270"/>
        </pc:sldMkLst>
        <pc:spChg chg="mod">
          <ac:chgData name="Williams, Sian" userId="f643701a-3517-4348-bd1c-bbad90f72c55" providerId="ADAL" clId="{66DBB4B2-6617-4A67-9DB0-51A02D214305}" dt="2026-09-08T06:43:29.012" v="10" actId="20577"/>
          <ac:spMkLst>
            <pc:docMk/>
            <pc:sldMk cId="0" sldId="270"/>
            <ac:spMk id="362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43:59.002" v="18" actId="20577"/>
        <pc:sldMkLst>
          <pc:docMk/>
          <pc:sldMk cId="0" sldId="271"/>
        </pc:sldMkLst>
        <pc:spChg chg="mod">
          <ac:chgData name="Williams, Sian" userId="f643701a-3517-4348-bd1c-bbad90f72c55" providerId="ADAL" clId="{66DBB4B2-6617-4A67-9DB0-51A02D214305}" dt="2026-09-08T06:43:59.002" v="18" actId="20577"/>
          <ac:spMkLst>
            <pc:docMk/>
            <pc:sldMk cId="0" sldId="271"/>
            <ac:spMk id="370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52:30.797" v="24" actId="1076"/>
        <pc:sldMkLst>
          <pc:docMk/>
          <pc:sldMk cId="0" sldId="275"/>
        </pc:sldMkLst>
        <pc:spChg chg="mod">
          <ac:chgData name="Williams, Sian" userId="f643701a-3517-4348-bd1c-bbad90f72c55" providerId="ADAL" clId="{66DBB4B2-6617-4A67-9DB0-51A02D214305}" dt="2026-09-08T06:52:20.928" v="23" actId="1076"/>
          <ac:spMkLst>
            <pc:docMk/>
            <pc:sldMk cId="0" sldId="275"/>
            <ac:spMk id="454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8T06:52:30.797" v="24" actId="1076"/>
          <ac:spMkLst>
            <pc:docMk/>
            <pc:sldMk cId="0" sldId="275"/>
            <ac:spMk id="455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52:39.622" v="25" actId="20577"/>
        <pc:sldMkLst>
          <pc:docMk/>
          <pc:sldMk cId="0" sldId="276"/>
        </pc:sldMkLst>
        <pc:spChg chg="mod">
          <ac:chgData name="Williams, Sian" userId="f643701a-3517-4348-bd1c-bbad90f72c55" providerId="ADAL" clId="{66DBB4B2-6617-4A67-9DB0-51A02D214305}" dt="2026-09-08T06:52:39.622" v="25" actId="20577"/>
          <ac:spMkLst>
            <pc:docMk/>
            <pc:sldMk cId="0" sldId="276"/>
            <ac:spMk id="462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53:07.016" v="31" actId="20577"/>
        <pc:sldMkLst>
          <pc:docMk/>
          <pc:sldMk cId="0" sldId="277"/>
        </pc:sldMkLst>
        <pc:spChg chg="mod">
          <ac:chgData name="Williams, Sian" userId="f643701a-3517-4348-bd1c-bbad90f72c55" providerId="ADAL" clId="{66DBB4B2-6617-4A67-9DB0-51A02D214305}" dt="2026-09-08T06:53:07.016" v="31" actId="20577"/>
          <ac:spMkLst>
            <pc:docMk/>
            <pc:sldMk cId="0" sldId="277"/>
            <ac:spMk id="469" creationId="{00000000-0000-0000-0000-000000000000}"/>
          </ac:spMkLst>
        </pc:spChg>
      </pc:sldChg>
      <pc:sldChg chg="addSp modSp mod">
        <pc:chgData name="Williams, Sian" userId="f643701a-3517-4348-bd1c-bbad90f72c55" providerId="ADAL" clId="{66DBB4B2-6617-4A67-9DB0-51A02D214305}" dt="2026-09-08T06:53:28.372" v="34" actId="1076"/>
        <pc:sldMkLst>
          <pc:docMk/>
          <pc:sldMk cId="4152295373" sldId="290"/>
        </pc:sldMkLst>
        <pc:spChg chg="add mod">
          <ac:chgData name="Williams, Sian" userId="f643701a-3517-4348-bd1c-bbad90f72c55" providerId="ADAL" clId="{66DBB4B2-6617-4A67-9DB0-51A02D214305}" dt="2026-09-08T06:53:28.372" v="34" actId="1076"/>
          <ac:spMkLst>
            <pc:docMk/>
            <pc:sldMk cId="4152295373" sldId="290"/>
            <ac:spMk id="3" creationId="{1092F9C4-F4BD-9D16-3BE0-A1CCC64C8186}"/>
          </ac:spMkLst>
        </pc:spChg>
        <pc:spChg chg="mod">
          <ac:chgData name="Williams, Sian" userId="f643701a-3517-4348-bd1c-bbad90f72c55" providerId="ADAL" clId="{66DBB4B2-6617-4A67-9DB0-51A02D214305}" dt="2026-09-08T06:53:13.724" v="32" actId="1076"/>
          <ac:spMkLst>
            <pc:docMk/>
            <pc:sldMk cId="4152295373" sldId="290"/>
            <ac:spMk id="6" creationId="{99E1AF67-C417-4349-DE00-154203330E5B}"/>
          </ac:spMkLst>
        </pc:spChg>
      </pc:sldChg>
      <pc:sldMasterChg chg="addSp delSp mod">
        <pc:chgData name="Williams, Sian" userId="f643701a-3517-4348-bd1c-bbad90f72c55" providerId="ADAL" clId="{66DBB4B2-6617-4A67-9DB0-51A02D214305}" dt="2026-09-04T13:51:51.221" v="3" actId="22"/>
        <pc:sldMasterMkLst>
          <pc:docMk/>
          <pc:sldMasterMk cId="0" sldId="2147483656"/>
        </pc:sldMasterMkLst>
        <pc:spChg chg="add">
          <ac:chgData name="Williams, Sian" userId="f643701a-3517-4348-bd1c-bbad90f72c55" providerId="ADAL" clId="{66DBB4B2-6617-4A67-9DB0-51A02D214305}" dt="2026-09-04T13:51:51.221" v="3" actId="22"/>
          <ac:spMkLst>
            <pc:docMk/>
            <pc:sldMasterMk cId="0" sldId="2147483656"/>
            <ac:spMk id="4" creationId="{5B8A22A6-12FA-73D1-88A5-7F47E3076C25}"/>
          </ac:spMkLst>
        </pc:spChg>
        <pc:picChg chg="add">
          <ac:chgData name="Williams, Sian" userId="f643701a-3517-4348-bd1c-bbad90f72c55" providerId="ADAL" clId="{66DBB4B2-6617-4A67-9DB0-51A02D214305}" dt="2026-09-04T13:51:51.221" v="3" actId="22"/>
          <ac:picMkLst>
            <pc:docMk/>
            <pc:sldMasterMk cId="0" sldId="2147483656"/>
            <ac:picMk id="6" creationId="{B12D118D-0BE4-B2D0-4F69-280FAF4B8987}"/>
          </ac:picMkLst>
        </pc:picChg>
        <pc:picChg chg="add">
          <ac:chgData name="Williams, Sian" userId="f643701a-3517-4348-bd1c-bbad90f72c55" providerId="ADAL" clId="{66DBB4B2-6617-4A67-9DB0-51A02D214305}" dt="2026-09-04T13:51:51.221" v="3" actId="22"/>
          <ac:picMkLst>
            <pc:docMk/>
            <pc:sldMasterMk cId="0" sldId="2147483656"/>
            <ac:picMk id="8" creationId="{92B51788-AF30-16EC-ECB4-4603F7045A14}"/>
          </ac:picMkLst>
        </pc:picChg>
        <pc:picChg chg="add">
          <ac:chgData name="Williams, Sian" userId="f643701a-3517-4348-bd1c-bbad90f72c55" providerId="ADAL" clId="{66DBB4B2-6617-4A67-9DB0-51A02D214305}" dt="2026-09-04T13:51:51.221" v="3" actId="22"/>
          <ac:picMkLst>
            <pc:docMk/>
            <pc:sldMasterMk cId="0" sldId="2147483656"/>
            <ac:picMk id="15" creationId="{E66052C9-C522-66C3-C981-D999CB4E22D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350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6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prompt: steer toward communication, scope, competence boundaries, documentation.</a:t>
            </a:r>
            <a:endParaRPr/>
          </a:p>
        </p:txBody>
      </p:sp>
      <p:sp>
        <p:nvSpPr>
          <p:cNvPr id="67" name="Google Shape;6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K1.9 is the larger focus; K1.8 is a concise refresher.</a:t>
            </a:r>
            <a:endParaRPr/>
          </a:p>
        </p:txBody>
      </p:sp>
      <p:sp>
        <p:nvSpPr>
          <p:cNvPr id="84" name="Google Shape;8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Refrigerant circuit work (K1.5)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Unvented cylinder / electrical sign-off where required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source (choose and log):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https://www.freepik.com/search?query=stop%20sign%20safety&amp;type=vector</a:t>
            </a:r>
            <a:endParaRPr dirty="0"/>
          </a:p>
        </p:txBody>
      </p:sp>
      <p:sp>
        <p:nvSpPr>
          <p:cNvPr id="105" name="Google Shape;10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/>
              <a:t>Quick rule for learners: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Electrical changes</a:t>
            </a:r>
            <a:r>
              <a:rPr lang="en-GB" sz="1100" dirty="0"/>
              <a:t> beyond simple connection/config → electrician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Combustion appliances/fuel systems</a:t>
            </a:r>
            <a:r>
              <a:rPr lang="en-GB" sz="1100" dirty="0"/>
              <a:t> → Gas Safe / OFTEC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Refrigerant circuit work</a:t>
            </a:r>
            <a:r>
              <a:rPr lang="en-GB" sz="1100" dirty="0"/>
              <a:t> → F-Gas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Audit/assurance evidence + sign-off</a:t>
            </a:r>
            <a:r>
              <a:rPr lang="en-GB" sz="1100" dirty="0"/>
              <a:t> → scheme designer/installer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/>
              <a:t>Ask learners: “What would you record before referring?”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dirty="0"/>
              <a:t>Fault codes, symptoms, readings observed, what checks you completed, photos (if permitted), and what you did </a:t>
            </a:r>
            <a:r>
              <a:rPr lang="en-GB" sz="1100" i="1" dirty="0"/>
              <a:t>not</a:t>
            </a:r>
            <a:r>
              <a:rPr lang="en-GB" sz="1100" dirty="0"/>
              <a:t> do (e.g. did not open refrigerant circuit).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/>
              <a:t>Stop point idea: </a:t>
            </a:r>
            <a:r>
              <a:rPr lang="en-GB" sz="1100" dirty="0" err="1"/>
              <a:t>Wordwall</a:t>
            </a:r>
            <a:r>
              <a:rPr lang="en-GB" sz="1100" dirty="0"/>
              <a:t>/Quizizz “Who do you refer to?” (created separately).</a:t>
            </a:r>
            <a:endParaRPr sz="1100" dirty="0"/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e1dabc894b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9" name="Google Shape;139;g3e1dabc894b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Electrical changes</a:t>
            </a:r>
            <a:r>
              <a:rPr lang="en-GB" sz="1100" dirty="0"/>
              <a:t> beyond simple connection/config → electrician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Combustion appliances/fuel systems</a:t>
            </a:r>
            <a:r>
              <a:rPr lang="en-GB" sz="1100" dirty="0"/>
              <a:t> → Gas Safe / OFTEC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Refrigerant circuit work</a:t>
            </a:r>
            <a:r>
              <a:rPr lang="en-GB" sz="1100" dirty="0"/>
              <a:t> → F-Gas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Audit/assurance evidence + sign-off</a:t>
            </a:r>
            <a:r>
              <a:rPr lang="en-GB" sz="1100" dirty="0"/>
              <a:t> → scheme designer/installer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/>
              <a:t>Ask learners: “What would you record before referring?”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dirty="0"/>
              <a:t>Fault codes, symptoms, readings observed, what checks you completed, photos (if permitted), and what you did </a:t>
            </a:r>
            <a:r>
              <a:rPr lang="en-GB" sz="1100" i="1" dirty="0"/>
              <a:t>not</a:t>
            </a:r>
            <a:r>
              <a:rPr lang="en-GB" sz="1100" dirty="0"/>
              <a:t> do (e.g. did not open refrigerant circuit).</a:t>
            </a:r>
            <a:endParaRPr sz="1100" dirty="0"/>
          </a:p>
        </p:txBody>
      </p:sp>
      <p:sp>
        <p:nvSpPr>
          <p:cNvPr id="140" name="Google Shape;140;g3e1dabc894b_0_1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Workbook task: Handover note template (created by others).</a:t>
            </a:r>
            <a:endParaRPr/>
          </a:p>
        </p:txBody>
      </p:sp>
      <p:sp>
        <p:nvSpPr>
          <p:cNvPr id="169" name="Google Shape;16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source (choose and log):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https://www.freepik.com/search?query=communication%20icons&amp;type=vector</a:t>
            </a:r>
            <a:endParaRPr dirty="0"/>
          </a:p>
        </p:txBody>
      </p:sp>
      <p:sp>
        <p:nvSpPr>
          <p:cNvPr id="195" name="Google Shape;19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9" name="Google Shape;2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Learner message: you will often switch style in one conversation.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“Assertive” ≠ rude — it’s calm, clear, and safety-led.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Stop point: ask learners to give one situation where each style is most appropriate (2 mins).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2" name="Google Shape;2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Informative:</a:t>
            </a:r>
            <a:r>
              <a:rPr lang="en-GB" sz="1100" dirty="0"/>
              <a:t> “To complete the installation safely we’ll isolate power and heating from 10:00 to 12:00. I’ll confirm everything is restored before I leave.”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Persuasive:</a:t>
            </a:r>
            <a:r>
              <a:rPr lang="en-GB" sz="1100" dirty="0"/>
              <a:t> “If we isolate for 2 hours now, we can complete the work correctly and avoid repeat visits or faults later. It protects the system and your warranty.”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Empathetic:</a:t>
            </a:r>
            <a:r>
              <a:rPr lang="en-GB" sz="1100" dirty="0"/>
              <a:t> “I know losing heating and power is inconvenient, especially today. We’ll keep the downtime as short as possible and I’ll keep you updated throughout.”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 dirty="0"/>
              <a:t>Assertive (safety):</a:t>
            </a:r>
            <a:r>
              <a:rPr lang="en-GB" sz="1100" dirty="0"/>
              <a:t> “I can’t continue unless the system is isolated. It’s a safety requirement. Once it’s isolated, we can proceed safely.”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/>
              <a:t>Stop point options</a:t>
            </a:r>
            <a:endParaRPr sz="1100" b="1"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dirty="0"/>
              <a:t>Role-play pairs (5 mins): one learner is the installer, one is the customer. Swap roles.</a:t>
            </a:r>
            <a:endParaRPr sz="1100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dirty="0" err="1"/>
              <a:t>Wordwall</a:t>
            </a:r>
            <a:r>
              <a:rPr lang="en-GB" sz="1100" dirty="0"/>
              <a:t>/Quizizz placeholder: “Which style is best?” (created separately).</a:t>
            </a:r>
            <a:endParaRPr sz="1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e1dabc894b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6" name="Google Shape;266;g3e1dabc894b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 to translate: weather compensation, defrost cycle, flow temperature.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Wordwall/Quizizz 'Translate the jargon' (developed separately).</a:t>
            </a:r>
            <a:endParaRPr/>
          </a:p>
        </p:txBody>
      </p:sp>
      <p:sp>
        <p:nvSpPr>
          <p:cNvPr id="267" name="Google Shape;267;g3e1dabc894b_0_6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/>
              <a:t>Quick learner check: “For each stakeholder, what’s the </a:t>
            </a:r>
            <a:r>
              <a:rPr lang="en-GB" sz="1100" i="1"/>
              <a:t>one thing</a:t>
            </a:r>
            <a:r>
              <a:rPr lang="en-GB" sz="1100"/>
              <a:t> that would cause a complaint or delay?” This helps them understand why stakeholder management matters as much as technical work. </a:t>
            </a:r>
            <a:endParaRPr/>
          </a:p>
        </p:txBody>
      </p:sp>
      <p:sp>
        <p:nvSpPr>
          <p:cNvPr id="291" name="Google Shape;29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1" name="Google Shape;31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Give learners a mini case: “Outdoor unit location changed due to noise/boundary issue.” Ask them to list: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who must be told (customer, contractor, neighbour if affected, electrician, scheme)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what evidence supports the change (planning/noise constraint, access, airflow/clearances)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/>
              <a:t>what must be updated (scope, cost, programme, records).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Workbook task: roles &amp; responsibilities table (created by others).</a:t>
            </a:r>
            <a:endParaRPr/>
          </a:p>
        </p:txBody>
      </p:sp>
      <p:sp>
        <p:nvSpPr>
          <p:cNvPr id="312" name="Google Shape;31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35" name="Google Shape;33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Scenario: customer wants “boiler-like heat” and insists on high flow temperatures. Ask learners: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dirty="0"/>
              <a:t>What are the ethical risks of agreeing without explaining the consequences?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dirty="0"/>
              <a:t>What wording would you use to explain the trade-off (comfort vs. efficiency vs. cost)?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dirty="0"/>
              <a:t>What must be documented in the job file/quote?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6" name="Google Shape;33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58" name="Google Shape;35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Wordwall/Quizizz 'Which service is impacted?' (developed separately).</a:t>
            </a:r>
            <a:endParaRPr/>
          </a:p>
        </p:txBody>
      </p:sp>
      <p:sp>
        <p:nvSpPr>
          <p:cNvPr id="359" name="Google Shape;35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66" name="Google Shape;3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Workbook task: Customer Disruption Plan template (created by others).</a:t>
            </a:r>
            <a:endParaRPr/>
          </a:p>
        </p:txBody>
      </p:sp>
      <p:sp>
        <p:nvSpPr>
          <p:cNvPr id="367" name="Google Shape;36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73" name="Google Shape;37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 keep practical, not legal advice.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Example estimate wording: “Estimated £X–£Y subject to survey and final design.”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Example quote wording: “Quoted £X for defined scope. Variations only by written agreement.”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Key learner takeaway: </a:t>
            </a:r>
            <a:r>
              <a:rPr lang="en-GB" sz="1100" b="1"/>
              <a:t>clarity + written variation control</a:t>
            </a:r>
            <a:r>
              <a:rPr lang="en-GB" sz="1100"/>
              <a:t> prevents most complaints.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93" name="Google Shape;39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A “strong invoice” allows the customer to answer: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did you do?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When did you do it?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was included?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changed and who agreed it?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documents prove completion?</a:t>
            </a:r>
            <a:endParaRPr dirty="0"/>
          </a:p>
        </p:txBody>
      </p:sp>
      <p:sp>
        <p:nvSpPr>
          <p:cNvPr id="394" name="Google Shape;39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15" name="Google Shape;41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forward: K1.41 covers commissioning documentation in depth.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A good handover means the customer can answer: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How do I use it day-to-day?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What’s normal vs. a fault?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settings should I avoid changing?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maintenance is needed and when?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Who do I contact if there’s an issue?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</a:t>
            </a:r>
            <a:r>
              <a:rPr lang="en-GB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match 'document → purpose' (developed separately).</a:t>
            </a:r>
            <a:endParaRPr dirty="0"/>
          </a:p>
        </p:txBody>
      </p:sp>
      <p:sp>
        <p:nvSpPr>
          <p:cNvPr id="416" name="Google Shape;41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28DBB33F-43D0-459C-5437-1E68EC74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:notes">
            <a:extLst>
              <a:ext uri="{FF2B5EF4-FFF2-40B4-BE49-F238E27FC236}">
                <a16:creationId xmlns:a16="http://schemas.microsoft.com/office/drawing/2014/main" id="{6B88BB8D-004E-120F-D4AE-B9482034F2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15" name="Google Shape;415;p17:notes">
            <a:extLst>
              <a:ext uri="{FF2B5EF4-FFF2-40B4-BE49-F238E27FC236}">
                <a16:creationId xmlns:a16="http://schemas.microsoft.com/office/drawing/2014/main" id="{16BF0CC2-D4AC-AA85-B148-27D4D8E2F1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forward: K1.41 covers commissioning documentation in depth.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A good handover means the customer can answer: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How do I use it day-to-day?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What’s normal vs. a fault?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settings should I avoid changing?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What maintenance is needed and when?</a:t>
            </a:r>
            <a:endParaRPr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dirty="0"/>
              <a:t>Who do I contact if there’s an issue?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</a:t>
            </a:r>
            <a:r>
              <a:rPr lang="en-GB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match 'document → purpose' (developed separately).</a:t>
            </a:r>
            <a:endParaRPr dirty="0"/>
          </a:p>
        </p:txBody>
      </p:sp>
      <p:sp>
        <p:nvSpPr>
          <p:cNvPr id="416" name="Google Shape;416;p17:notes">
            <a:extLst>
              <a:ext uri="{FF2B5EF4-FFF2-40B4-BE49-F238E27FC236}">
                <a16:creationId xmlns:a16="http://schemas.microsoft.com/office/drawing/2014/main" id="{22FDE453-BDC1-E3D5-4BFD-EE2E256C9D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7659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36" name="Google Shape;43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 good controls handover reduces callbacks by preventing: constant overrides, high flow temp settings, incorrect schedules, and unnecessary service calls during normal defrost behaviour. 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https://www.freepik.com/search?query=smart%20thermostat%20illustration&amp;type=vector</a:t>
            </a:r>
            <a:endParaRPr dirty="0"/>
          </a:p>
        </p:txBody>
      </p:sp>
      <p:sp>
        <p:nvSpPr>
          <p:cNvPr id="437" name="Google Shape;43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58" name="Google Shape;45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answers (examples):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Refer: refrigerant handling; electrical certification; unvented sign-off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Translate: weather compensation = adjusts temperature with weather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Stakeholders: customer (controls), contractor (scope/evidence)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Minimise disruption: plan isolation; temporary services; communicate.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Workbook recap questions (created by others).</a:t>
            </a:r>
            <a:endParaRPr/>
          </a:p>
        </p:txBody>
      </p:sp>
      <p:sp>
        <p:nvSpPr>
          <p:cNvPr id="459" name="Google Shape;45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5" name="Google Shape;46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chosen video links here (notes only) and mirror in SoW: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Video 1 (communication/customer expectations): [PASTE LINK]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Video 2 (handover/controls demo): [PASTE LINK]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Artlog: paste image source URLs used.</a:t>
            </a:r>
            <a:endParaRPr/>
          </a:p>
        </p:txBody>
      </p:sp>
      <p:sp>
        <p:nvSpPr>
          <p:cNvPr id="466" name="Google Shape;466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>
          <a:extLst>
            <a:ext uri="{FF2B5EF4-FFF2-40B4-BE49-F238E27FC236}">
              <a16:creationId xmlns:a16="http://schemas.microsoft.com/office/drawing/2014/main" id="{93090D4D-2FEC-152A-4A59-CC00DAFB1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>
            <a:extLst>
              <a:ext uri="{FF2B5EF4-FFF2-40B4-BE49-F238E27FC236}">
                <a16:creationId xmlns:a16="http://schemas.microsoft.com/office/drawing/2014/main" id="{1EEA1E99-A855-2CB5-3919-015ADDA3CD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97" name="Google Shape;297;p25:notes">
            <a:extLst>
              <a:ext uri="{FF2B5EF4-FFF2-40B4-BE49-F238E27FC236}">
                <a16:creationId xmlns:a16="http://schemas.microsoft.com/office/drawing/2014/main" id="{761143CC-05DB-9FB7-203D-EDBEFA80D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98" name="Google Shape;298;p25:notes">
            <a:extLst>
              <a:ext uri="{FF2B5EF4-FFF2-40B4-BE49-F238E27FC236}">
                <a16:creationId xmlns:a16="http://schemas.microsoft.com/office/drawing/2014/main" id="{D3BC8345-829D-9D01-C3B4-5DE9C46CA1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33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9360212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2"/>
          </p:nvPr>
        </p:nvSpPr>
        <p:spPr>
          <a:xfrm>
            <a:off x="8280052" y="1800000"/>
            <a:ext cx="3600798" cy="413999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eft and text">
  <p:cSld name="image left and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320000" y="1799999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pic" idx="2"/>
          </p:nvPr>
        </p:nvSpPr>
        <p:spPr>
          <a:xfrm>
            <a:off x="360000" y="1800000"/>
            <a:ext cx="3600798" cy="4139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59172" y="1260475"/>
            <a:ext cx="8640959" cy="4319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375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42900" algn="l">
              <a:lnSpc>
                <a:spcPct val="133833"/>
              </a:lnSpc>
              <a:spcBef>
                <a:spcPts val="1004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2286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93603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>
            <a:spLocks noGrp="1"/>
          </p:cNvSpPr>
          <p:nvPr>
            <p:ph type="pic" idx="2"/>
          </p:nvPr>
        </p:nvSpPr>
        <p:spPr>
          <a:xfrm>
            <a:off x="8280052" y="1800000"/>
            <a:ext cx="3600900" cy="41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eft and text">
  <p:cSld name="image left and 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4320000" y="1799999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>
            <a:spLocks noGrp="1"/>
          </p:cNvSpPr>
          <p:nvPr>
            <p:ph type="pic" idx="2"/>
          </p:nvPr>
        </p:nvSpPr>
        <p:spPr>
          <a:xfrm>
            <a:off x="360000" y="1800000"/>
            <a:ext cx="3600900" cy="41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9172" y="1260475"/>
            <a:ext cx="8640900" cy="43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375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42900" algn="l">
              <a:lnSpc>
                <a:spcPct val="133833"/>
              </a:lnSpc>
              <a:spcBef>
                <a:spcPts val="1004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2286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456036"/>
            <a:ext cx="12239625" cy="152012"/>
          </a:xfrm>
          <a:prstGeom prst="rect">
            <a:avLst/>
          </a:prstGeom>
          <a:solidFill>
            <a:srgbClr val="D9D9D9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7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361406" y="1800000"/>
            <a:ext cx="1152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FC442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1606"/>
              <a:buFont typeface="Arial"/>
              <a:buChar char="•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–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581" algn="l" rtl="0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581" algn="l" rtl="0">
              <a:spcBef>
                <a:spcPts val="321"/>
              </a:spcBef>
              <a:spcAft>
                <a:spcPts val="0"/>
              </a:spcAft>
              <a:buClr>
                <a:srgbClr val="E30613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581" algn="l" rtl="0"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354" algn="l" rtl="0"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4"/>
              <a:buFont typeface="Arial"/>
              <a:buChar char="»"/>
              <a:defRPr sz="100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6" y="756000"/>
            <a:ext cx="12239626" cy="36000"/>
          </a:xfrm>
          <a:custGeom>
            <a:avLst/>
            <a:gdLst/>
            <a:ahLst/>
            <a:cxnLst/>
            <a:rect l="l" t="t" r="r" b="b"/>
            <a:pathLst>
              <a:path w="15119985" h="127000" extrusionOk="0">
                <a:moveTo>
                  <a:pt x="0" y="0"/>
                </a:moveTo>
                <a:lnTo>
                  <a:pt x="0" y="127000"/>
                </a:lnTo>
                <a:lnTo>
                  <a:pt x="15119985" y="127000"/>
                </a:lnTo>
                <a:lnTo>
                  <a:pt x="1511998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360000" y="6343435"/>
            <a:ext cx="58854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 descr="A purple and white logo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60000" y="6228000"/>
            <a:ext cx="2520000" cy="456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1"/>
          <p:cNvCxnSpPr/>
          <p:nvPr/>
        </p:nvCxnSpPr>
        <p:spPr>
          <a:xfrm>
            <a:off x="0" y="6084000"/>
            <a:ext cx="12240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Text Box 2">
            <a:extLst>
              <a:ext uri="{FF2B5EF4-FFF2-40B4-BE49-F238E27FC236}">
                <a16:creationId xmlns:a16="http://schemas.microsoft.com/office/drawing/2014/main" id="{5B8A22A6-12FA-73D1-88A5-7F47E3076C2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05284" y="84712"/>
            <a:ext cx="5835761" cy="5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797" tIns="45899" rIns="91797" bIns="45899" anchor="t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305"/>
              </a:lnSpc>
              <a:spcBef>
                <a:spcPts val="402"/>
              </a:spcBef>
              <a:spcAft>
                <a:spcPts val="402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17013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 Level Technical Qualification in Building Services Engineering for Construction (Level 3)</a:t>
            </a:r>
          </a:p>
          <a:p>
            <a:pPr marL="0" marR="0" lvl="0" indent="0" algn="l" defTabSz="914400" rtl="0" eaLnBrk="1" fontAlgn="base" latinLnBrk="0" hangingPunct="1">
              <a:lnSpc>
                <a:spcPts val="1305"/>
              </a:lnSpc>
              <a:spcBef>
                <a:spcPts val="402"/>
              </a:spcBef>
              <a:spcAft>
                <a:spcPts val="402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cap="none" spc="0" dirty="0">
                <a:solidFill>
                  <a:srgbClr val="FC4421"/>
                </a:solidFill>
                <a:effectLst/>
                <a:latin typeface="Arial"/>
                <a:ea typeface="Arial"/>
                <a:cs typeface="Arial"/>
                <a:sym typeface="Arial"/>
              </a:rPr>
              <a:t>Occupational Specialism: Low Carbon Heating Engineering</a:t>
            </a:r>
            <a:endParaRPr lang="en-GB" sz="1050" i="0" dirty="0">
              <a:solidFill>
                <a:srgbClr val="FC4421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B12D118D-0BE4-B2D0-4F69-280FAF4B898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083" y="157372"/>
            <a:ext cx="2563495" cy="498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2B51788-AF30-16EC-ECB4-4603F7045A1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1897" y="161808"/>
            <a:ext cx="2685203" cy="440679"/>
          </a:xfrm>
          <a:prstGeom prst="rect">
            <a:avLst/>
          </a:prstGeom>
        </p:spPr>
      </p:pic>
      <p:pic>
        <p:nvPicPr>
          <p:cNvPr id="15" name="Picture 14" descr="A red arrow pointing up&#10;&#10;AI-generated content may be incorrect.">
            <a:extLst>
              <a:ext uri="{FF2B5EF4-FFF2-40B4-BE49-F238E27FC236}">
                <a16:creationId xmlns:a16="http://schemas.microsoft.com/office/drawing/2014/main" id="{E66052C9-C522-66C3-C981-D999CB4E22D9}"/>
              </a:ext>
            </a:extLst>
          </p:cNvPr>
          <p:cNvPicPr>
            <a:picLocks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7" y="170588"/>
            <a:ext cx="591666" cy="43746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/>
        </p:nvSpPr>
        <p:spPr>
          <a:xfrm>
            <a:off x="0" y="456036"/>
            <a:ext cx="12239700" cy="152100"/>
          </a:xfrm>
          <a:prstGeom prst="rect">
            <a:avLst/>
          </a:prstGeom>
          <a:solidFill>
            <a:srgbClr val="D9D9D9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7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361406" y="1800000"/>
            <a:ext cx="1152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FC442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1606"/>
              <a:buFont typeface="Arial"/>
              <a:buChar char="•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–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581" algn="l" rtl="0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581" algn="l" rtl="0">
              <a:spcBef>
                <a:spcPts val="321"/>
              </a:spcBef>
              <a:spcAft>
                <a:spcPts val="0"/>
              </a:spcAft>
              <a:buClr>
                <a:srgbClr val="E30613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581" algn="l" rtl="0"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354" algn="l" rtl="0"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4"/>
              <a:buFont typeface="Arial"/>
              <a:buChar char="»"/>
              <a:defRPr sz="100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6" y="756000"/>
            <a:ext cx="12247188" cy="35877"/>
          </a:xfrm>
          <a:custGeom>
            <a:avLst/>
            <a:gdLst/>
            <a:ahLst/>
            <a:cxnLst/>
            <a:rect l="l" t="t" r="r" b="b"/>
            <a:pathLst>
              <a:path w="15119985" h="127000" extrusionOk="0">
                <a:moveTo>
                  <a:pt x="0" y="0"/>
                </a:moveTo>
                <a:lnTo>
                  <a:pt x="0" y="127000"/>
                </a:lnTo>
                <a:lnTo>
                  <a:pt x="15119985" y="127000"/>
                </a:lnTo>
                <a:lnTo>
                  <a:pt x="1511998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6" descr="A red arrow pointing up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047" y="170588"/>
            <a:ext cx="591665" cy="43746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/>
        </p:nvSpPr>
        <p:spPr>
          <a:xfrm>
            <a:off x="360000" y="6343435"/>
            <a:ext cx="588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6" descr="A black and white logo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08368" y="157157"/>
            <a:ext cx="2563492" cy="498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 descr="A purple and white logo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60000" y="6228000"/>
            <a:ext cx="2519999" cy="4565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6"/>
          <p:cNvCxnSpPr/>
          <p:nvPr/>
        </p:nvCxnSpPr>
        <p:spPr>
          <a:xfrm>
            <a:off x="0" y="6084000"/>
            <a:ext cx="12240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Google Shape;15;p1">
            <a:extLst>
              <a:ext uri="{FF2B5EF4-FFF2-40B4-BE49-F238E27FC236}">
                <a16:creationId xmlns:a16="http://schemas.microsoft.com/office/drawing/2014/main" id="{FF8CB9A0-D507-51C5-19AD-BA2E955AAFB4}"/>
              </a:ext>
            </a:extLst>
          </p:cNvPr>
          <p:cNvSpPr txBox="1"/>
          <p:nvPr userDrawn="1"/>
        </p:nvSpPr>
        <p:spPr>
          <a:xfrm>
            <a:off x="823713" y="180000"/>
            <a:ext cx="8316893" cy="589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75" tIns="45875" rIns="91775" bIns="45875" anchor="t" anchorCtr="0">
            <a:noAutofit/>
          </a:bodyPr>
          <a:lstStyle/>
          <a:p>
            <a:pPr marL="0" marR="0" lvl="0" indent="0" algn="l" rtl="0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  <a:buClr>
                <a:srgbClr val="17013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170130"/>
                </a:solidFill>
                <a:latin typeface="Arial"/>
                <a:ea typeface="Arial"/>
                <a:cs typeface="Arial"/>
                <a:sym typeface="Arial"/>
              </a:rPr>
              <a:t>T Level Technical Qualification in Building Services Engineering for Construction (Level 3)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804"/>
              </a:spcBef>
              <a:spcAft>
                <a:spcPts val="600"/>
              </a:spcAft>
              <a:buClr>
                <a:srgbClr val="FC4421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Occupational Specialism: Low Carbon Engineering</a:t>
            </a:r>
            <a:endParaRPr sz="10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2;p11">
            <a:extLst>
              <a:ext uri="{FF2B5EF4-FFF2-40B4-BE49-F238E27FC236}">
                <a16:creationId xmlns:a16="http://schemas.microsoft.com/office/drawing/2014/main" id="{42B994B5-F657-A0CA-7C82-77E2455D0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000" y="1908000"/>
            <a:ext cx="11861011" cy="3957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50" tIns="46618" rIns="89650" bIns="46618" anchor="t" anchorCtr="0">
            <a:spAutoFit/>
          </a:bodyPr>
          <a:lstStyle/>
          <a:p>
            <a:r>
              <a:rPr lang="en-GB" sz="2789" dirty="0">
                <a:solidFill>
                  <a:schemeClr val="tx1"/>
                </a:solidFill>
              </a:rPr>
              <a:t>Occupational specialism: Low Carbon Engineering</a:t>
            </a:r>
            <a:br>
              <a:rPr lang="en-GB" sz="2789" dirty="0">
                <a:solidFill>
                  <a:schemeClr val="tx1"/>
                </a:solidFill>
              </a:rPr>
            </a:br>
            <a:endParaRPr lang="en-GB" sz="2789" dirty="0">
              <a:solidFill>
                <a:schemeClr val="tx1"/>
              </a:solidFill>
            </a:endParaRPr>
          </a:p>
          <a:p>
            <a:r>
              <a:rPr lang="en-GB" sz="2789" dirty="0"/>
              <a:t>PowerPoint K1.8 / K1.9: Relationship Management and Communication &amp; Stakeholder Management</a:t>
            </a:r>
            <a:br>
              <a:rPr lang="en-GB" sz="2789" dirty="0"/>
            </a:br>
            <a:br>
              <a:rPr lang="en-GB" sz="2789" dirty="0"/>
            </a:br>
            <a:br>
              <a:rPr lang="en-GB" sz="2789" dirty="0"/>
            </a:br>
            <a:br>
              <a:rPr lang="en-GB" sz="2789" dirty="0">
                <a:solidFill>
                  <a:schemeClr val="tx1"/>
                </a:solidFill>
              </a:rPr>
            </a:br>
            <a:br>
              <a:rPr lang="en-GB" sz="2789" dirty="0">
                <a:solidFill>
                  <a:schemeClr val="tx1"/>
                </a:solidFill>
              </a:rPr>
            </a:br>
            <a:endParaRPr lang="en-GB" sz="2789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/>
        </p:nvSpPr>
        <p:spPr>
          <a:xfrm>
            <a:off x="251999" y="972000"/>
            <a:ext cx="11628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Introduction / Starter</a:t>
            </a:r>
            <a:endParaRPr lang="en-GB" sz="320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" name="Google Shape;72;p12"/>
          <p:cNvGrpSpPr/>
          <p:nvPr/>
        </p:nvGrpSpPr>
        <p:grpSpPr>
          <a:xfrm>
            <a:off x="261975" y="1860324"/>
            <a:ext cx="11477700" cy="1333500"/>
            <a:chOff x="381000" y="1047750"/>
            <a:chExt cx="11477700" cy="1333500"/>
          </a:xfrm>
        </p:grpSpPr>
        <p:sp>
          <p:nvSpPr>
            <p:cNvPr id="73" name="Google Shape;73;p12"/>
            <p:cNvSpPr/>
            <p:nvPr/>
          </p:nvSpPr>
          <p:spPr>
            <a:xfrm>
              <a:off x="381000" y="1047750"/>
              <a:ext cx="11477700" cy="1333500"/>
            </a:xfrm>
            <a:prstGeom prst="roundRect">
              <a:avLst>
                <a:gd name="adj" fmla="val 7142"/>
              </a:avLst>
            </a:prstGeom>
            <a:solidFill>
              <a:srgbClr val="FFF4F2"/>
            </a:solidFill>
            <a:ln w="19050" cap="flat" cmpd="sng">
              <a:solidFill>
                <a:srgbClr val="FC44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 txBox="1"/>
            <p:nvPr/>
          </p:nvSpPr>
          <p:spPr>
            <a:xfrm>
              <a:off x="571500" y="1047750"/>
              <a:ext cx="11096700" cy="1203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Warm-up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What’s the quickest way a heat pump job goes wrong without anyone touching the </a:t>
              </a:r>
              <a:r>
                <a:rPr lang="en-GB" sz="2400" dirty="0">
                  <a:solidFill>
                    <a:srgbClr val="1F2937"/>
                  </a:solidFill>
                </a:rPr>
                <a:t>installation</a:t>
              </a:r>
              <a:r>
                <a:rPr lang="en-GB" sz="2400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sz="2400" dirty="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Google Shape;75;p12"/>
          <p:cNvGrpSpPr/>
          <p:nvPr/>
        </p:nvGrpSpPr>
        <p:grpSpPr>
          <a:xfrm>
            <a:off x="380925" y="3420268"/>
            <a:ext cx="5619900" cy="2598964"/>
            <a:chOff x="381000" y="2571750"/>
            <a:chExt cx="5619900" cy="3238500"/>
          </a:xfrm>
        </p:grpSpPr>
        <p:sp>
          <p:nvSpPr>
            <p:cNvPr id="76" name="Google Shape;76;p12"/>
            <p:cNvSpPr/>
            <p:nvPr/>
          </p:nvSpPr>
          <p:spPr>
            <a:xfrm>
              <a:off x="381000" y="2571750"/>
              <a:ext cx="5619900" cy="3238500"/>
            </a:xfrm>
            <a:prstGeom prst="roundRect">
              <a:avLst>
                <a:gd name="adj" fmla="val 2941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77" name="Google Shape;77;p12"/>
            <p:cNvSpPr txBox="1"/>
            <p:nvPr/>
          </p:nvSpPr>
          <p:spPr>
            <a:xfrm>
              <a:off x="666750" y="2571750"/>
              <a:ext cx="5048400" cy="323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85750" rIns="0" bIns="0" anchor="t" anchorCtr="0">
              <a:noAutofit/>
            </a:bodyPr>
            <a:lstStyle/>
            <a:p>
              <a:pPr marL="142875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Think–pair–share</a:t>
              </a:r>
              <a:endParaRPr sz="20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GB" sz="2000" dirty="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rPr>
                <a:t>List 3 examples of non-technical failures:</a:t>
              </a:r>
              <a:endParaRPr sz="2000" dirty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500"/>
                </a:spcBef>
                <a:spcAft>
                  <a:spcPts val="0"/>
                </a:spcAft>
                <a:buClr>
                  <a:srgbClr val="4B5563"/>
                </a:buClr>
                <a:buSzPts val="1400"/>
                <a:buFont typeface="Arial"/>
                <a:buChar char="●"/>
              </a:pPr>
              <a:r>
                <a:rPr lang="en-GB" sz="20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Wrong expectations</a:t>
              </a:r>
              <a:endParaRPr sz="20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125"/>
                </a:spcBef>
                <a:spcAft>
                  <a:spcPts val="0"/>
                </a:spcAft>
                <a:buClr>
                  <a:srgbClr val="4B5563"/>
                </a:buClr>
                <a:buSzPts val="1400"/>
                <a:buFont typeface="Arial"/>
                <a:buChar char="●"/>
              </a:pPr>
              <a:r>
                <a:rPr lang="en-GB" sz="20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Poor handover</a:t>
              </a:r>
              <a:endParaRPr sz="20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125"/>
                </a:spcBef>
                <a:spcAft>
                  <a:spcPts val="1125"/>
                </a:spcAft>
                <a:buClr>
                  <a:srgbClr val="4B5563"/>
                </a:buClr>
                <a:buSzPts val="1400"/>
                <a:buFont typeface="Arial"/>
                <a:buChar char="●"/>
              </a:pPr>
              <a:r>
                <a:rPr lang="en-GB" sz="20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Unclear scope</a:t>
              </a:r>
              <a:endParaRPr sz="20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" name="Google Shape;79;p12"/>
          <p:cNvSpPr/>
          <p:nvPr/>
        </p:nvSpPr>
        <p:spPr>
          <a:xfrm>
            <a:off x="6238800" y="3420267"/>
            <a:ext cx="5619900" cy="2574575"/>
          </a:xfrm>
          <a:prstGeom prst="roundRect">
            <a:avLst>
              <a:gd name="adj" fmla="val 2941"/>
            </a:avLst>
          </a:prstGeom>
          <a:solidFill>
            <a:srgbClr val="F9FA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sp>
        <p:nvSpPr>
          <p:cNvPr id="80" name="Google Shape;80;p12"/>
          <p:cNvSpPr txBox="1"/>
          <p:nvPr/>
        </p:nvSpPr>
        <p:spPr>
          <a:xfrm>
            <a:off x="6524550" y="3395879"/>
            <a:ext cx="5048400" cy="2598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5750" rIns="0" bIns="0" anchor="t" anchorCtr="0">
            <a:noAutofit/>
          </a:bodyPr>
          <a:lstStyle/>
          <a:p>
            <a:pPr marL="142875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Share back</a:t>
            </a:r>
            <a:endParaRPr sz="2000" b="1" dirty="0">
              <a:solidFill>
                <a:srgbClr val="1118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Discussion points:</a:t>
            </a:r>
            <a:endParaRPr sz="2000" b="1" dirty="0">
              <a:solidFill>
                <a:srgbClr val="1F293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125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• Which example causes the biggest cost or risk?</a:t>
            </a:r>
            <a:endParaRPr sz="2000" dirty="0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• Why? </a:t>
            </a:r>
            <a:endParaRPr sz="2000" dirty="0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Objectives (K1.8 + K1.9)</a:t>
            </a:r>
            <a:endParaRPr lang="en-GB" sz="3200"/>
          </a:p>
        </p:txBody>
      </p:sp>
      <p:grpSp>
        <p:nvGrpSpPr>
          <p:cNvPr id="87" name="Google Shape;87;p13"/>
          <p:cNvGrpSpPr/>
          <p:nvPr/>
        </p:nvGrpSpPr>
        <p:grpSpPr>
          <a:xfrm>
            <a:off x="381000" y="1714500"/>
            <a:ext cx="3619500" cy="1905000"/>
            <a:chOff x="381000" y="1714500"/>
            <a:chExt cx="3619500" cy="1905000"/>
          </a:xfrm>
        </p:grpSpPr>
        <p:sp>
          <p:nvSpPr>
            <p:cNvPr id="88" name="Google Shape;88;p13"/>
            <p:cNvSpPr/>
            <p:nvPr/>
          </p:nvSpPr>
          <p:spPr>
            <a:xfrm>
              <a:off x="381000" y="1714500"/>
              <a:ext cx="3619500" cy="1905000"/>
            </a:xfrm>
            <a:prstGeom prst="roundRect">
              <a:avLst>
                <a:gd name="adj" fmla="val 5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81000" y="17145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Competence &amp; Limits</a:t>
              </a:r>
              <a:endParaRPr sz="18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Recognise limits of competence and what not to do.</a:t>
              </a:r>
              <a:endParaRPr sz="18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4191000" y="1714500"/>
            <a:ext cx="3619500" cy="1905000"/>
            <a:chOff x="4191000" y="1714500"/>
            <a:chExt cx="3619500" cy="1905000"/>
          </a:xfrm>
        </p:grpSpPr>
        <p:sp>
          <p:nvSpPr>
            <p:cNvPr id="91" name="Google Shape;91;p13"/>
            <p:cNvSpPr/>
            <p:nvPr/>
          </p:nvSpPr>
          <p:spPr>
            <a:xfrm>
              <a:off x="4191000" y="1714500"/>
              <a:ext cx="3619500" cy="1905000"/>
            </a:xfrm>
            <a:prstGeom prst="roundRect">
              <a:avLst>
                <a:gd name="adj" fmla="val 5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4191000" y="17145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Specialist Engagement</a:t>
              </a:r>
              <a:endParaRPr sz="18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Know when to engage competent trades and specialists.</a:t>
              </a:r>
              <a:endParaRPr sz="18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8001000" y="1714500"/>
            <a:ext cx="3619500" cy="1905000"/>
            <a:chOff x="8001000" y="1714500"/>
            <a:chExt cx="3619500" cy="1905000"/>
          </a:xfrm>
        </p:grpSpPr>
        <p:sp>
          <p:nvSpPr>
            <p:cNvPr id="94" name="Google Shape;94;p13"/>
            <p:cNvSpPr/>
            <p:nvPr/>
          </p:nvSpPr>
          <p:spPr>
            <a:xfrm>
              <a:off x="8001000" y="1714500"/>
              <a:ext cx="3619500" cy="1905000"/>
            </a:xfrm>
            <a:prstGeom prst="roundRect">
              <a:avLst>
                <a:gd name="adj" fmla="val 5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8001000" y="17145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Effective Communication</a:t>
              </a:r>
              <a:endParaRPr sz="18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Use effective communication for different audiences.</a:t>
              </a:r>
              <a:endParaRPr sz="18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2286000" y="3810000"/>
            <a:ext cx="3619500" cy="1905000"/>
            <a:chOff x="2286000" y="3810000"/>
            <a:chExt cx="3619500" cy="1905000"/>
          </a:xfrm>
        </p:grpSpPr>
        <p:sp>
          <p:nvSpPr>
            <p:cNvPr id="97" name="Google Shape;97;p13"/>
            <p:cNvSpPr/>
            <p:nvPr/>
          </p:nvSpPr>
          <p:spPr>
            <a:xfrm>
              <a:off x="2286000" y="3810000"/>
              <a:ext cx="3619500" cy="1905000"/>
            </a:xfrm>
            <a:prstGeom prst="roundRect">
              <a:avLst>
                <a:gd name="adj" fmla="val 5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2286000" y="38100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Stakeholder Management</a:t>
              </a:r>
              <a:endParaRPr sz="18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Manage expectations and impacts on essential services.</a:t>
              </a:r>
              <a:endParaRPr sz="18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6096000" y="3810000"/>
            <a:ext cx="3619500" cy="1905000"/>
            <a:chOff x="6096000" y="3810000"/>
            <a:chExt cx="3619500" cy="1905000"/>
          </a:xfrm>
        </p:grpSpPr>
        <p:sp>
          <p:nvSpPr>
            <p:cNvPr id="100" name="Google Shape;100;p13"/>
            <p:cNvSpPr/>
            <p:nvPr/>
          </p:nvSpPr>
          <p:spPr>
            <a:xfrm>
              <a:off x="6096000" y="3810000"/>
              <a:ext cx="3619500" cy="1905000"/>
            </a:xfrm>
            <a:prstGeom prst="roundRect">
              <a:avLst>
                <a:gd name="adj" fmla="val 5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6096000" y="38100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Key Outputs</a:t>
              </a:r>
              <a:endParaRPr sz="18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Produce outputs: quote → invoice → handover docs.</a:t>
              </a:r>
              <a:endParaRPr sz="18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4777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K1.8 Limits of competence: what not to do</a:t>
            </a:r>
          </a:p>
        </p:txBody>
      </p:sp>
      <p:grpSp>
        <p:nvGrpSpPr>
          <p:cNvPr id="109" name="Google Shape;109;p14"/>
          <p:cNvGrpSpPr/>
          <p:nvPr/>
        </p:nvGrpSpPr>
        <p:grpSpPr>
          <a:xfrm>
            <a:off x="380962" y="1673949"/>
            <a:ext cx="11477700" cy="4194589"/>
            <a:chOff x="381000" y="1143000"/>
            <a:chExt cx="11477700" cy="4572000"/>
          </a:xfrm>
        </p:grpSpPr>
        <p:sp>
          <p:nvSpPr>
            <p:cNvPr id="110" name="Google Shape;110;p14"/>
            <p:cNvSpPr/>
            <p:nvPr/>
          </p:nvSpPr>
          <p:spPr>
            <a:xfrm>
              <a:off x="381000" y="1143000"/>
              <a:ext cx="11477700" cy="4572000"/>
            </a:xfrm>
            <a:prstGeom prst="roundRect">
              <a:avLst>
                <a:gd name="adj" fmla="val 2083"/>
              </a:avLst>
            </a:prstGeom>
            <a:solidFill>
              <a:srgbClr val="FFFFFF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4"/>
            <p:cNvSpPr txBox="1"/>
            <p:nvPr/>
          </p:nvSpPr>
          <p:spPr>
            <a:xfrm>
              <a:off x="786492" y="1249787"/>
              <a:ext cx="9271945" cy="400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Critical Prohibitions</a:t>
              </a:r>
              <a:endParaRPr sz="17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6550" algn="l" rtl="0">
                <a:spcBef>
                  <a:spcPts val="1125"/>
                </a:spcBef>
                <a:spcAft>
                  <a:spcPts val="0"/>
                </a:spcAft>
                <a:buClr>
                  <a:srgbClr val="1F2937"/>
                </a:buClr>
                <a:buSzPts val="1700"/>
                <a:buFont typeface="Arial"/>
                <a:buChar char="●"/>
              </a:pPr>
              <a:r>
                <a:rPr lang="en-GB" sz="1700" b="1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No Unauthorised Work:</a:t>
              </a:r>
              <a:r>
                <a:rPr lang="en-GB" sz="1700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 Do not carry out regulated work outside certification/authorisation.</a:t>
              </a:r>
              <a:endParaRPr sz="1700" dirty="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6550" algn="l" rtl="0">
                <a:spcBef>
                  <a:spcPts val="1500"/>
                </a:spcBef>
                <a:spcAft>
                  <a:spcPts val="0"/>
                </a:spcAft>
                <a:buClr>
                  <a:srgbClr val="1F2937"/>
                </a:buClr>
                <a:buSzPts val="1700"/>
                <a:buFont typeface="Arial"/>
                <a:buChar char="●"/>
              </a:pPr>
              <a:r>
                <a:rPr lang="en-GB" sz="1700" b="1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No Refrigerant Handling:</a:t>
              </a:r>
              <a:r>
                <a:rPr lang="en-GB" sz="1700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 Do not open/break sealed refrigerant circuits (refer F-Gas certified).</a:t>
              </a:r>
              <a:endParaRPr sz="1700" dirty="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6550" algn="l" rtl="0">
                <a:spcBef>
                  <a:spcPts val="1500"/>
                </a:spcBef>
                <a:spcAft>
                  <a:spcPts val="0"/>
                </a:spcAft>
                <a:buClr>
                  <a:srgbClr val="1F2937"/>
                </a:buClr>
                <a:buSzPts val="1700"/>
                <a:buFont typeface="Arial"/>
                <a:buChar char="●"/>
              </a:pPr>
              <a:r>
                <a:rPr lang="en-GB" sz="1700" b="1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No False Verification:</a:t>
              </a:r>
              <a:r>
                <a:rPr lang="en-GB" sz="1700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 Do not sign off work you cannot verify or are not authorised to sign.</a:t>
              </a:r>
              <a:endParaRPr sz="1700" dirty="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6550" algn="l" rtl="0">
                <a:spcBef>
                  <a:spcPts val="1500"/>
                </a:spcBef>
                <a:spcAft>
                  <a:spcPts val="0"/>
                </a:spcAft>
                <a:buClr>
                  <a:srgbClr val="1F2937"/>
                </a:buClr>
                <a:buSzPts val="1700"/>
                <a:buFont typeface="Arial"/>
                <a:buChar char="●"/>
              </a:pPr>
              <a:r>
                <a:rPr lang="en-GB" sz="1700" b="1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No Overrides:</a:t>
              </a:r>
              <a:r>
                <a:rPr lang="en-GB" sz="1700" dirty="0">
                  <a:solidFill>
                    <a:srgbClr val="1F2937"/>
                  </a:solidFill>
                  <a:latin typeface="Arial"/>
                  <a:ea typeface="Arial"/>
                  <a:cs typeface="Arial"/>
                  <a:sym typeface="Arial"/>
                </a:rPr>
                <a:t> Do not override manufacturer instructions or safety devices.  </a:t>
              </a:r>
              <a:endParaRPr sz="1700" dirty="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GB" sz="1700" b="1" dirty="0">
                  <a:solidFill>
                    <a:srgbClr val="FC4421"/>
                  </a:solidFill>
                  <a:highlight>
                    <a:srgbClr val="FFF4F2"/>
                  </a:highlight>
                  <a:latin typeface="Arial"/>
                  <a:ea typeface="Arial"/>
                  <a:cs typeface="Arial"/>
                  <a:sym typeface="Arial"/>
                </a:rPr>
                <a:t>Golden Rule</a:t>
              </a:r>
              <a:endParaRPr sz="1700" b="1" dirty="0">
                <a:solidFill>
                  <a:srgbClr val="FC4421"/>
                </a:solidFill>
                <a:highlight>
                  <a:srgbClr val="FFF4F2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40" dirty="0">
                  <a:solidFill>
                    <a:srgbClr val="1F2937"/>
                  </a:solidFill>
                  <a:highlight>
                    <a:srgbClr val="FFF4F2"/>
                  </a:highlight>
                  <a:latin typeface="Arial"/>
                  <a:ea typeface="Arial"/>
                  <a:cs typeface="Arial"/>
                  <a:sym typeface="Arial"/>
                </a:rPr>
                <a:t>Do not guess: </a:t>
              </a:r>
              <a:r>
                <a:rPr lang="en-GB" sz="2040" u="sng" dirty="0">
                  <a:solidFill>
                    <a:srgbClr val="1F2937"/>
                  </a:solidFill>
                  <a:highlight>
                    <a:srgbClr val="FFF4F2"/>
                  </a:highlight>
                  <a:latin typeface="Arial"/>
                  <a:ea typeface="Arial"/>
                  <a:cs typeface="Arial"/>
                  <a:sym typeface="Arial"/>
                </a:rPr>
                <a:t>stop, check, escalate</a:t>
              </a:r>
              <a:endParaRPr sz="2040" dirty="0">
                <a:solidFill>
                  <a:srgbClr val="1F2937"/>
                </a:solidFill>
                <a:highlight>
                  <a:srgbClr val="FFF4F2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K1.8 When to engage competent trades/specialists</a:t>
            </a:r>
            <a:endParaRPr lang="en-GB" sz="3200"/>
          </a:p>
        </p:txBody>
      </p:sp>
      <p:grpSp>
        <p:nvGrpSpPr>
          <p:cNvPr id="122" name="Google Shape;122;p15"/>
          <p:cNvGrpSpPr/>
          <p:nvPr/>
        </p:nvGrpSpPr>
        <p:grpSpPr>
          <a:xfrm>
            <a:off x="381000" y="1714500"/>
            <a:ext cx="3619500" cy="1905000"/>
            <a:chOff x="381000" y="1714500"/>
            <a:chExt cx="3619500" cy="1905000"/>
          </a:xfrm>
        </p:grpSpPr>
        <p:sp>
          <p:nvSpPr>
            <p:cNvPr id="123" name="Google Shape;123;p15"/>
            <p:cNvSpPr/>
            <p:nvPr/>
          </p:nvSpPr>
          <p:spPr>
            <a:xfrm>
              <a:off x="381000" y="1714500"/>
              <a:ext cx="3619500" cy="19050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24" name="Google Shape;124;p15"/>
            <p:cNvSpPr txBox="1"/>
            <p:nvPr/>
          </p:nvSpPr>
          <p:spPr>
            <a:xfrm>
              <a:off x="381000" y="17145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Electrician</a:t>
              </a:r>
              <a:endParaRPr sz="1600" dirty="0"/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600" dirty="0"/>
                <a:t>Supply alterations, testing and certification.</a:t>
              </a:r>
              <a:endParaRPr sz="1600" dirty="0"/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Example: New dedicated circuit for GSHP/ASHP, upgraded protection.</a:t>
              </a:r>
              <a:endParaRPr sz="1600" dirty="0"/>
            </a:p>
          </p:txBody>
        </p:sp>
      </p:grpSp>
      <p:grpSp>
        <p:nvGrpSpPr>
          <p:cNvPr id="125" name="Google Shape;125;p15"/>
          <p:cNvGrpSpPr/>
          <p:nvPr/>
        </p:nvGrpSpPr>
        <p:grpSpPr>
          <a:xfrm>
            <a:off x="4191000" y="1714500"/>
            <a:ext cx="3619500" cy="1905000"/>
            <a:chOff x="4191000" y="1714500"/>
            <a:chExt cx="3619500" cy="1905000"/>
          </a:xfrm>
        </p:grpSpPr>
        <p:sp>
          <p:nvSpPr>
            <p:cNvPr id="126" name="Google Shape;126;p15"/>
            <p:cNvSpPr/>
            <p:nvPr/>
          </p:nvSpPr>
          <p:spPr>
            <a:xfrm>
              <a:off x="4191000" y="1714500"/>
              <a:ext cx="3619500" cy="19050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27" name="Google Shape;127;p15"/>
            <p:cNvSpPr txBox="1"/>
            <p:nvPr/>
          </p:nvSpPr>
          <p:spPr>
            <a:xfrm>
              <a:off x="4191000" y="17145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Gas Safe / OFTEC</a:t>
              </a:r>
              <a:endParaRPr sz="1600" dirty="0"/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600" dirty="0"/>
                <a:t>Combustion appliances or fuel systems.</a:t>
              </a:r>
              <a:endParaRPr sz="1600" dirty="0"/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Example: Mains gas boiler commissioning or oil fuel line work.</a:t>
              </a:r>
              <a:endParaRPr sz="1600" dirty="0"/>
            </a:p>
          </p:txBody>
        </p:sp>
      </p:grpSp>
      <p:grpSp>
        <p:nvGrpSpPr>
          <p:cNvPr id="128" name="Google Shape;128;p15"/>
          <p:cNvGrpSpPr/>
          <p:nvPr/>
        </p:nvGrpSpPr>
        <p:grpSpPr>
          <a:xfrm>
            <a:off x="8001000" y="1714500"/>
            <a:ext cx="3619500" cy="1905000"/>
            <a:chOff x="8001000" y="1714500"/>
            <a:chExt cx="3619500" cy="1905000"/>
          </a:xfrm>
        </p:grpSpPr>
        <p:sp>
          <p:nvSpPr>
            <p:cNvPr id="129" name="Google Shape;129;p15"/>
            <p:cNvSpPr/>
            <p:nvPr/>
          </p:nvSpPr>
          <p:spPr>
            <a:xfrm>
              <a:off x="8001000" y="1714500"/>
              <a:ext cx="3619500" cy="19050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30" name="Google Shape;130;p15"/>
            <p:cNvSpPr txBox="1"/>
            <p:nvPr/>
          </p:nvSpPr>
          <p:spPr>
            <a:xfrm>
              <a:off x="8001000" y="17145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F-Gas Engineer</a:t>
              </a:r>
              <a:endParaRPr sz="1600" dirty="0"/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600" dirty="0"/>
                <a:t>Refrigerant handling, recovery, leak repair.</a:t>
              </a:r>
              <a:endParaRPr sz="1600" dirty="0"/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Example: Repairing a sealed refrigerant circuit on a HP.</a:t>
              </a:r>
              <a:endParaRPr sz="1600" dirty="0"/>
            </a:p>
          </p:txBody>
        </p:sp>
      </p:grpSp>
      <p:grpSp>
        <p:nvGrpSpPr>
          <p:cNvPr id="131" name="Google Shape;131;p15"/>
          <p:cNvGrpSpPr/>
          <p:nvPr/>
        </p:nvGrpSpPr>
        <p:grpSpPr>
          <a:xfrm>
            <a:off x="2286000" y="3810000"/>
            <a:ext cx="3619500" cy="1905000"/>
            <a:chOff x="2286000" y="3810000"/>
            <a:chExt cx="3619500" cy="1905000"/>
          </a:xfrm>
        </p:grpSpPr>
        <p:sp>
          <p:nvSpPr>
            <p:cNvPr id="132" name="Google Shape;132;p15"/>
            <p:cNvSpPr/>
            <p:nvPr/>
          </p:nvSpPr>
          <p:spPr>
            <a:xfrm>
              <a:off x="2286000" y="3810000"/>
              <a:ext cx="3619500" cy="19050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33" name="Google Shape;133;p15"/>
            <p:cNvSpPr txBox="1"/>
            <p:nvPr/>
          </p:nvSpPr>
          <p:spPr>
            <a:xfrm>
              <a:off x="2286000" y="38100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Scheme Installer/Designer</a:t>
              </a:r>
              <a:endParaRPr sz="1600" dirty="0"/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600" dirty="0"/>
                <a:t>Certification evidence or design </a:t>
              </a:r>
              <a:r>
                <a:rPr lang="en-GB" sz="1600"/>
                <a:t>sign-off. </a:t>
              </a:r>
              <a:endParaRPr sz="1600" dirty="0"/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Example: Design evidence and commissioning records for audit.</a:t>
              </a:r>
              <a:endParaRPr sz="1600" dirty="0"/>
            </a:p>
          </p:txBody>
        </p:sp>
      </p:grpSp>
      <p:grpSp>
        <p:nvGrpSpPr>
          <p:cNvPr id="134" name="Google Shape;134;p15"/>
          <p:cNvGrpSpPr/>
          <p:nvPr/>
        </p:nvGrpSpPr>
        <p:grpSpPr>
          <a:xfrm>
            <a:off x="6096000" y="3810000"/>
            <a:ext cx="3619500" cy="1905000"/>
            <a:chOff x="6096000" y="3810000"/>
            <a:chExt cx="3619500" cy="1905000"/>
          </a:xfrm>
        </p:grpSpPr>
        <p:sp>
          <p:nvSpPr>
            <p:cNvPr id="135" name="Google Shape;135;p15"/>
            <p:cNvSpPr/>
            <p:nvPr/>
          </p:nvSpPr>
          <p:spPr>
            <a:xfrm>
              <a:off x="6096000" y="3810000"/>
              <a:ext cx="3619500" cy="19050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D1D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36" name="Google Shape;136;p15"/>
            <p:cNvSpPr txBox="1"/>
            <p:nvPr/>
          </p:nvSpPr>
          <p:spPr>
            <a:xfrm>
              <a:off x="6096000" y="3810000"/>
              <a:ext cx="361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Other Expertise</a:t>
              </a:r>
              <a:endParaRPr sz="1600" dirty="0"/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600" dirty="0"/>
                <a:t>Structural, planning, water hygiene/quality.</a:t>
              </a:r>
              <a:endParaRPr sz="1600" dirty="0"/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/>
                <a:t>Example: Outdoor unit fixings or DHW hygiene strategy.</a:t>
              </a:r>
              <a:endParaRPr sz="160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title"/>
          </p:nvPr>
        </p:nvSpPr>
        <p:spPr>
          <a:xfrm>
            <a:off x="251999" y="738301"/>
            <a:ext cx="11477700" cy="107939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K1.8 Limits of competence: </a:t>
            </a:r>
            <a:r>
              <a:rPr lang="en-GB" sz="3200" dirty="0">
                <a:solidFill>
                  <a:schemeClr val="accent2"/>
                </a:solidFill>
              </a:rPr>
              <a:t>When to engage competent trades/specialists</a:t>
            </a: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grpSp>
        <p:nvGrpSpPr>
          <p:cNvPr id="144" name="Google Shape;144;p16"/>
          <p:cNvGrpSpPr/>
          <p:nvPr/>
        </p:nvGrpSpPr>
        <p:grpSpPr>
          <a:xfrm>
            <a:off x="381000" y="1817700"/>
            <a:ext cx="11477700" cy="4218236"/>
            <a:chOff x="381000" y="1059171"/>
            <a:chExt cx="11477700" cy="5524500"/>
          </a:xfrm>
        </p:grpSpPr>
        <p:sp>
          <p:nvSpPr>
            <p:cNvPr id="145" name="Google Shape;145;p16"/>
            <p:cNvSpPr/>
            <p:nvPr/>
          </p:nvSpPr>
          <p:spPr>
            <a:xfrm>
              <a:off x="381000" y="1059171"/>
              <a:ext cx="11477700" cy="5524500"/>
            </a:xfrm>
            <a:prstGeom prst="roundRect">
              <a:avLst>
                <a:gd name="adj" fmla="val 1724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6" name="Google Shape;146;p16"/>
            <p:cNvGrpSpPr/>
            <p:nvPr/>
          </p:nvGrpSpPr>
          <p:grpSpPr>
            <a:xfrm>
              <a:off x="666750" y="1238250"/>
              <a:ext cx="5334000" cy="1905149"/>
              <a:chOff x="666750" y="1238250"/>
              <a:chExt cx="5334000" cy="1905149"/>
            </a:xfrm>
          </p:grpSpPr>
          <p:sp>
            <p:nvSpPr>
              <p:cNvPr id="147" name="Google Shape;147;p16"/>
              <p:cNvSpPr/>
              <p:nvPr/>
            </p:nvSpPr>
            <p:spPr>
              <a:xfrm>
                <a:off x="666750" y="1238250"/>
                <a:ext cx="5334000" cy="1905149"/>
              </a:xfrm>
              <a:prstGeom prst="roundRect">
                <a:avLst>
                  <a:gd name="adj" fmla="val 8888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6"/>
              <p:cNvSpPr txBox="1"/>
              <p:nvPr/>
            </p:nvSpPr>
            <p:spPr>
              <a:xfrm>
                <a:off x="1190550" y="1624443"/>
                <a:ext cx="4286400" cy="857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Scenario A: Mains gas heating system work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Altering/commissioning boiler, flue, or gas pipework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→ Gas Safe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0" name="Google Shape;150;p16"/>
            <p:cNvGrpSpPr/>
            <p:nvPr/>
          </p:nvGrpSpPr>
          <p:grpSpPr>
            <a:xfrm>
              <a:off x="6238875" y="1238249"/>
              <a:ext cx="5334000" cy="1742222"/>
              <a:chOff x="6238875" y="1238249"/>
              <a:chExt cx="5334000" cy="1742222"/>
            </a:xfrm>
          </p:grpSpPr>
          <p:sp>
            <p:nvSpPr>
              <p:cNvPr id="151" name="Google Shape;151;p16"/>
              <p:cNvSpPr/>
              <p:nvPr/>
            </p:nvSpPr>
            <p:spPr>
              <a:xfrm>
                <a:off x="6238875" y="1238249"/>
                <a:ext cx="5334000" cy="1742222"/>
              </a:xfrm>
              <a:prstGeom prst="roundRect">
                <a:avLst>
                  <a:gd name="adj" fmla="val 8888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6"/>
              <p:cNvSpPr txBox="1"/>
              <p:nvPr/>
            </p:nvSpPr>
            <p:spPr>
              <a:xfrm>
                <a:off x="6643500" y="1691511"/>
                <a:ext cx="42864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Scenario B: Installing an oil boiler or fuel system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Oil appliance commissioning or fuel supply changes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→ OFTEC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4" name="Google Shape;154;p16"/>
            <p:cNvGrpSpPr/>
            <p:nvPr/>
          </p:nvGrpSpPr>
          <p:grpSpPr>
            <a:xfrm>
              <a:off x="666750" y="3285907"/>
              <a:ext cx="5334000" cy="1453648"/>
              <a:chOff x="666750" y="3285907"/>
              <a:chExt cx="5334000" cy="1453648"/>
            </a:xfrm>
          </p:grpSpPr>
          <p:sp>
            <p:nvSpPr>
              <p:cNvPr id="155" name="Google Shape;155;p16"/>
              <p:cNvSpPr/>
              <p:nvPr/>
            </p:nvSpPr>
            <p:spPr>
              <a:xfrm>
                <a:off x="666750" y="3285907"/>
                <a:ext cx="5334000" cy="1453648"/>
              </a:xfrm>
              <a:prstGeom prst="roundRect">
                <a:avLst>
                  <a:gd name="adj" fmla="val 8888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6"/>
              <p:cNvSpPr txBox="1"/>
              <p:nvPr/>
            </p:nvSpPr>
            <p:spPr>
              <a:xfrm>
                <a:off x="1071600" y="3584031"/>
                <a:ext cx="4286400" cy="857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Scenario C: Installing a GSHP (Electrical)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Fixed wiring/protection upgrades/testing/certification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→ Electrician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8" name="Google Shape;158;p16"/>
            <p:cNvGrpSpPr/>
            <p:nvPr/>
          </p:nvGrpSpPr>
          <p:grpSpPr>
            <a:xfrm>
              <a:off x="6238875" y="3116037"/>
              <a:ext cx="5334000" cy="1756954"/>
              <a:chOff x="6238875" y="3116037"/>
              <a:chExt cx="5334000" cy="1756954"/>
            </a:xfrm>
          </p:grpSpPr>
          <p:sp>
            <p:nvSpPr>
              <p:cNvPr id="159" name="Google Shape;159;p16"/>
              <p:cNvSpPr/>
              <p:nvPr/>
            </p:nvSpPr>
            <p:spPr>
              <a:xfrm>
                <a:off x="6238875" y="3116037"/>
                <a:ext cx="5334000" cy="1756954"/>
              </a:xfrm>
              <a:prstGeom prst="roundRect">
                <a:avLst>
                  <a:gd name="adj" fmla="val 8888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6"/>
              <p:cNvSpPr txBox="1"/>
              <p:nvPr/>
            </p:nvSpPr>
            <p:spPr>
              <a:xfrm>
                <a:off x="6643500" y="3584031"/>
                <a:ext cx="42864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Scenario D: Repairing sealed refrigerant system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Refrigerant handling/recovery/leak repair/circuit opening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→ F-Gas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p16"/>
            <p:cNvGrpSpPr/>
            <p:nvPr/>
          </p:nvGrpSpPr>
          <p:grpSpPr>
            <a:xfrm>
              <a:off x="666750" y="5008558"/>
              <a:ext cx="10906200" cy="1453648"/>
              <a:chOff x="666750" y="5008558"/>
              <a:chExt cx="10906200" cy="1453648"/>
            </a:xfrm>
          </p:grpSpPr>
          <p:sp>
            <p:nvSpPr>
              <p:cNvPr id="163" name="Google Shape;163;p16"/>
              <p:cNvSpPr/>
              <p:nvPr/>
            </p:nvSpPr>
            <p:spPr>
              <a:xfrm>
                <a:off x="666750" y="5008558"/>
                <a:ext cx="10906200" cy="1453648"/>
              </a:xfrm>
              <a:prstGeom prst="roundRect">
                <a:avLst>
                  <a:gd name="adj" fmla="val 8888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6"/>
              <p:cNvSpPr txBox="1"/>
              <p:nvPr/>
            </p:nvSpPr>
            <p:spPr>
              <a:xfrm>
                <a:off x="1071600" y="5238899"/>
                <a:ext cx="9858300" cy="857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Scenario E: Customer requires scheme evidence/sign-off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If scheme requires validated design/commissioning evidence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→ Scheme installer/designer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4777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 i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K1.8 Escalation: what to record and hand over</a:t>
            </a:r>
          </a:p>
        </p:txBody>
      </p:sp>
      <p:grpSp>
        <p:nvGrpSpPr>
          <p:cNvPr id="175" name="Google Shape;175;p17"/>
          <p:cNvGrpSpPr/>
          <p:nvPr/>
        </p:nvGrpSpPr>
        <p:grpSpPr>
          <a:xfrm>
            <a:off x="381000" y="2302328"/>
            <a:ext cx="11477700" cy="3532415"/>
            <a:chOff x="381000" y="952500"/>
            <a:chExt cx="11477700" cy="4476900"/>
          </a:xfrm>
        </p:grpSpPr>
        <p:sp>
          <p:nvSpPr>
            <p:cNvPr id="176" name="Google Shape;176;p17"/>
            <p:cNvSpPr/>
            <p:nvPr/>
          </p:nvSpPr>
          <p:spPr>
            <a:xfrm>
              <a:off x="381000" y="952500"/>
              <a:ext cx="11477700" cy="4476900"/>
            </a:xfrm>
            <a:prstGeom prst="roundRect">
              <a:avLst>
                <a:gd name="adj" fmla="val 1702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7" name="Google Shape;177;p17"/>
            <p:cNvGrpSpPr/>
            <p:nvPr/>
          </p:nvGrpSpPr>
          <p:grpSpPr>
            <a:xfrm>
              <a:off x="666750" y="1238250"/>
              <a:ext cx="3429000" cy="1428900"/>
              <a:chOff x="666750" y="1238250"/>
              <a:chExt cx="3429000" cy="1428900"/>
            </a:xfrm>
          </p:grpSpPr>
          <p:sp>
            <p:nvSpPr>
              <p:cNvPr id="178" name="Google Shape;178;p17"/>
              <p:cNvSpPr/>
              <p:nvPr/>
            </p:nvSpPr>
            <p:spPr>
              <a:xfrm>
                <a:off x="666750" y="1238250"/>
                <a:ext cx="34290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7"/>
              <p:cNvSpPr txBox="1"/>
              <p:nvPr/>
            </p:nvSpPr>
            <p:spPr>
              <a:xfrm>
                <a:off x="857175" y="1333500"/>
                <a:ext cx="3048000" cy="1238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Record Symptoms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What the system is doing or not doing.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0" name="Google Shape;180;p17"/>
            <p:cNvGrpSpPr/>
            <p:nvPr/>
          </p:nvGrpSpPr>
          <p:grpSpPr>
            <a:xfrm>
              <a:off x="4400550" y="1238250"/>
              <a:ext cx="3429000" cy="1428900"/>
              <a:chOff x="4400550" y="1238250"/>
              <a:chExt cx="3429000" cy="1428900"/>
            </a:xfrm>
          </p:grpSpPr>
          <p:sp>
            <p:nvSpPr>
              <p:cNvPr id="181" name="Google Shape;181;p17"/>
              <p:cNvSpPr/>
              <p:nvPr/>
            </p:nvSpPr>
            <p:spPr>
              <a:xfrm>
                <a:off x="4400550" y="1238250"/>
                <a:ext cx="34290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7"/>
              <p:cNvSpPr txBox="1"/>
              <p:nvPr/>
            </p:nvSpPr>
            <p:spPr>
              <a:xfrm>
                <a:off x="4590975" y="1333500"/>
                <a:ext cx="3048000" cy="1238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Fault Codes &amp; Alarms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Capture alarms and current operating conditions.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3" name="Google Shape;183;p17"/>
            <p:cNvGrpSpPr/>
            <p:nvPr/>
          </p:nvGrpSpPr>
          <p:grpSpPr>
            <a:xfrm>
              <a:off x="8134350" y="1238250"/>
              <a:ext cx="3429000" cy="1428900"/>
              <a:chOff x="8134350" y="1238250"/>
              <a:chExt cx="3429000" cy="1428900"/>
            </a:xfrm>
          </p:grpSpPr>
          <p:sp>
            <p:nvSpPr>
              <p:cNvPr id="184" name="Google Shape;184;p17"/>
              <p:cNvSpPr/>
              <p:nvPr/>
            </p:nvSpPr>
            <p:spPr>
              <a:xfrm>
                <a:off x="8134350" y="1238250"/>
                <a:ext cx="34290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7"/>
              <p:cNvSpPr txBox="1"/>
              <p:nvPr/>
            </p:nvSpPr>
            <p:spPr>
              <a:xfrm>
                <a:off x="8324775" y="1333500"/>
                <a:ext cx="3048000" cy="1238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Checks Completed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List all checks within competence (no refrigerant disturbance).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6" name="Google Shape;186;p17"/>
            <p:cNvGrpSpPr/>
            <p:nvPr/>
          </p:nvGrpSpPr>
          <p:grpSpPr>
            <a:xfrm>
              <a:off x="666750" y="2857500"/>
              <a:ext cx="5257800" cy="1238400"/>
              <a:chOff x="666750" y="2857500"/>
              <a:chExt cx="5257800" cy="1238400"/>
            </a:xfrm>
          </p:grpSpPr>
          <p:sp>
            <p:nvSpPr>
              <p:cNvPr id="187" name="Google Shape;187;p17"/>
              <p:cNvSpPr/>
              <p:nvPr/>
            </p:nvSpPr>
            <p:spPr>
              <a:xfrm>
                <a:off x="666750" y="2857500"/>
                <a:ext cx="5257800" cy="1238400"/>
              </a:xfrm>
              <a:prstGeom prst="roundRect">
                <a:avLst>
                  <a:gd name="adj" fmla="val 615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7"/>
              <p:cNvSpPr txBox="1"/>
              <p:nvPr/>
            </p:nvSpPr>
            <p:spPr>
              <a:xfrm>
                <a:off x="857250" y="2952750"/>
                <a:ext cx="48768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Actions Taken &amp; Outcomes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225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Detailed log of steps taken and the resulting system state.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9" name="Google Shape;189;p17"/>
            <p:cNvGrpSpPr/>
            <p:nvPr/>
          </p:nvGrpSpPr>
          <p:grpSpPr>
            <a:xfrm>
              <a:off x="6305550" y="2857500"/>
              <a:ext cx="5267400" cy="1238400"/>
              <a:chOff x="6305550" y="2857500"/>
              <a:chExt cx="5267400" cy="1238400"/>
            </a:xfrm>
          </p:grpSpPr>
          <p:sp>
            <p:nvSpPr>
              <p:cNvPr id="190" name="Google Shape;190;p17"/>
              <p:cNvSpPr/>
              <p:nvPr/>
            </p:nvSpPr>
            <p:spPr>
              <a:xfrm>
                <a:off x="6305550" y="2857500"/>
                <a:ext cx="5267400" cy="1238400"/>
              </a:xfrm>
              <a:prstGeom prst="roundRect">
                <a:avLst>
                  <a:gd name="adj" fmla="val 615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7"/>
              <p:cNvSpPr txBox="1"/>
              <p:nvPr/>
            </p:nvSpPr>
            <p:spPr>
              <a:xfrm>
                <a:off x="6495975" y="2952750"/>
                <a:ext cx="4886400" cy="1047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Clear Handover</a:t>
                </a:r>
                <a:endParaRPr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225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Ensure technical handover to improve first-time fix probability.</a:t>
                </a:r>
                <a:endParaRPr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4777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K1.9 Effective communication: principles</a:t>
            </a:r>
          </a:p>
        </p:txBody>
      </p:sp>
      <p:grpSp>
        <p:nvGrpSpPr>
          <p:cNvPr id="200" name="Google Shape;200;p18"/>
          <p:cNvGrpSpPr/>
          <p:nvPr/>
        </p:nvGrpSpPr>
        <p:grpSpPr>
          <a:xfrm>
            <a:off x="457200" y="1856016"/>
            <a:ext cx="11477700" cy="3985758"/>
            <a:chOff x="381000" y="952500"/>
            <a:chExt cx="11477700" cy="4476900"/>
          </a:xfrm>
        </p:grpSpPr>
        <p:sp>
          <p:nvSpPr>
            <p:cNvPr id="201" name="Google Shape;201;p18"/>
            <p:cNvSpPr/>
            <p:nvPr/>
          </p:nvSpPr>
          <p:spPr>
            <a:xfrm>
              <a:off x="381000" y="952500"/>
              <a:ext cx="11477700" cy="4476900"/>
            </a:xfrm>
            <a:prstGeom prst="roundRect">
              <a:avLst>
                <a:gd name="adj" fmla="val 1702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/>
            </a:p>
          </p:txBody>
        </p:sp>
        <p:grpSp>
          <p:nvGrpSpPr>
            <p:cNvPr id="202" name="Google Shape;202;p18"/>
            <p:cNvGrpSpPr/>
            <p:nvPr/>
          </p:nvGrpSpPr>
          <p:grpSpPr>
            <a:xfrm>
              <a:off x="666750" y="1238250"/>
              <a:ext cx="3429000" cy="1428900"/>
              <a:chOff x="666750" y="1238250"/>
              <a:chExt cx="3429000" cy="1428900"/>
            </a:xfrm>
          </p:grpSpPr>
          <p:sp>
            <p:nvSpPr>
              <p:cNvPr id="203" name="Google Shape;203;p18"/>
              <p:cNvSpPr/>
              <p:nvPr/>
            </p:nvSpPr>
            <p:spPr>
              <a:xfrm>
                <a:off x="666750" y="1238250"/>
                <a:ext cx="34290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18"/>
              <p:cNvSpPr txBox="1"/>
              <p:nvPr/>
            </p:nvSpPr>
            <p:spPr>
              <a:xfrm>
                <a:off x="857250" y="1333500"/>
                <a:ext cx="30480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Clear Structure</a:t>
                </a:r>
                <a:endParaRPr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What / Why / Impact / Next Action.</a:t>
                </a:r>
                <a:endParaRPr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5" name="Google Shape;205;p18"/>
            <p:cNvGrpSpPr/>
            <p:nvPr/>
          </p:nvGrpSpPr>
          <p:grpSpPr>
            <a:xfrm>
              <a:off x="4400550" y="1238250"/>
              <a:ext cx="3429000" cy="1428900"/>
              <a:chOff x="4400550" y="1238250"/>
              <a:chExt cx="3429000" cy="1428900"/>
            </a:xfrm>
          </p:grpSpPr>
          <p:sp>
            <p:nvSpPr>
              <p:cNvPr id="206" name="Google Shape;206;p18"/>
              <p:cNvSpPr/>
              <p:nvPr/>
            </p:nvSpPr>
            <p:spPr>
              <a:xfrm>
                <a:off x="4400550" y="1238250"/>
                <a:ext cx="34290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8"/>
              <p:cNvSpPr txBox="1"/>
              <p:nvPr/>
            </p:nvSpPr>
            <p:spPr>
              <a:xfrm>
                <a:off x="4591050" y="1333500"/>
                <a:ext cx="30480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Accurate</a:t>
                </a:r>
                <a:endParaRPr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Evidence-based, not assumptions.</a:t>
                </a:r>
                <a:endParaRPr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" name="Google Shape;208;p18"/>
            <p:cNvGrpSpPr/>
            <p:nvPr/>
          </p:nvGrpSpPr>
          <p:grpSpPr>
            <a:xfrm>
              <a:off x="8134350" y="1238250"/>
              <a:ext cx="3429000" cy="1428900"/>
              <a:chOff x="8134350" y="1238250"/>
              <a:chExt cx="3429000" cy="1428900"/>
            </a:xfrm>
          </p:grpSpPr>
          <p:sp>
            <p:nvSpPr>
              <p:cNvPr id="209" name="Google Shape;209;p18"/>
              <p:cNvSpPr/>
              <p:nvPr/>
            </p:nvSpPr>
            <p:spPr>
              <a:xfrm>
                <a:off x="8134350" y="1238250"/>
                <a:ext cx="34290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8"/>
              <p:cNvSpPr txBox="1"/>
              <p:nvPr/>
            </p:nvSpPr>
            <p:spPr>
              <a:xfrm>
                <a:off x="8324850" y="1333500"/>
                <a:ext cx="30480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Audience-Matched</a:t>
                </a:r>
                <a:endParaRPr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Technical vs. non-technical language.</a:t>
                </a:r>
                <a:endParaRPr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1" name="Google Shape;211;p18"/>
            <p:cNvGrpSpPr/>
            <p:nvPr/>
          </p:nvGrpSpPr>
          <p:grpSpPr>
            <a:xfrm>
              <a:off x="666750" y="2857500"/>
              <a:ext cx="5257800" cy="1238400"/>
              <a:chOff x="666750" y="2857500"/>
              <a:chExt cx="5257800" cy="1238400"/>
            </a:xfrm>
          </p:grpSpPr>
          <p:sp>
            <p:nvSpPr>
              <p:cNvPr id="212" name="Google Shape;212;p18"/>
              <p:cNvSpPr/>
              <p:nvPr/>
            </p:nvSpPr>
            <p:spPr>
              <a:xfrm>
                <a:off x="666750" y="2857500"/>
                <a:ext cx="5257800" cy="1238400"/>
              </a:xfrm>
              <a:prstGeom prst="roundRect">
                <a:avLst>
                  <a:gd name="adj" fmla="val 615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8"/>
              <p:cNvSpPr txBox="1"/>
              <p:nvPr/>
            </p:nvSpPr>
            <p:spPr>
              <a:xfrm>
                <a:off x="857250" y="2952750"/>
                <a:ext cx="48768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Timely</a:t>
                </a:r>
                <a:endParaRPr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225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Communicate early to avoid surprises.</a:t>
                </a:r>
                <a:endParaRPr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" name="Google Shape;214;p18"/>
            <p:cNvGrpSpPr/>
            <p:nvPr/>
          </p:nvGrpSpPr>
          <p:grpSpPr>
            <a:xfrm>
              <a:off x="6305550" y="2857500"/>
              <a:ext cx="5267400" cy="1238400"/>
              <a:chOff x="6305550" y="2857500"/>
              <a:chExt cx="5267400" cy="1238400"/>
            </a:xfrm>
          </p:grpSpPr>
          <p:sp>
            <p:nvSpPr>
              <p:cNvPr id="215" name="Google Shape;215;p18"/>
              <p:cNvSpPr/>
              <p:nvPr/>
            </p:nvSpPr>
            <p:spPr>
              <a:xfrm>
                <a:off x="6305550" y="2857500"/>
                <a:ext cx="5267400" cy="1238400"/>
              </a:xfrm>
              <a:prstGeom prst="roundRect">
                <a:avLst>
                  <a:gd name="adj" fmla="val 6153"/>
                </a:avLst>
              </a:prstGeom>
              <a:solidFill>
                <a:srgbClr val="F9FAFB"/>
              </a:solidFill>
              <a:ln w="9525" cap="flat" cmpd="sng">
                <a:solidFill>
                  <a:srgbClr val="D1D5D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8"/>
              <p:cNvSpPr txBox="1"/>
              <p:nvPr/>
            </p:nvSpPr>
            <p:spPr>
              <a:xfrm>
                <a:off x="6496050" y="2952750"/>
                <a:ext cx="48864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111827"/>
                    </a:solidFill>
                    <a:latin typeface="Arial"/>
                    <a:ea typeface="Arial"/>
                    <a:cs typeface="Arial"/>
                    <a:sym typeface="Arial"/>
                  </a:rPr>
                  <a:t>Confirm Understanding</a:t>
                </a:r>
                <a:endParaRPr sz="18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225"/>
                  </a:spcBef>
                  <a:spcAft>
                    <a:spcPts val="0"/>
                  </a:spcAft>
                  <a:buNone/>
                </a:pPr>
                <a:r>
                  <a:rPr lang="en-GB" sz="1800" dirty="0">
                    <a:solidFill>
                      <a:srgbClr val="4B5563"/>
                    </a:solidFill>
                    <a:latin typeface="Arial"/>
                    <a:ea typeface="Arial"/>
                    <a:cs typeface="Arial"/>
                    <a:sym typeface="Arial"/>
                  </a:rPr>
                  <a:t>Teach-back / closed-loop communication.</a:t>
                </a:r>
                <a:endParaRPr sz="18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19"/>
          <p:cNvGrpSpPr/>
          <p:nvPr/>
        </p:nvGrpSpPr>
        <p:grpSpPr>
          <a:xfrm>
            <a:off x="251999" y="972000"/>
            <a:ext cx="11477700" cy="612000"/>
            <a:chOff x="381000" y="95250"/>
            <a:chExt cx="11477700" cy="571500"/>
          </a:xfrm>
        </p:grpSpPr>
        <p:sp>
          <p:nvSpPr>
            <p:cNvPr id="226" name="Google Shape;226;p19"/>
            <p:cNvSpPr/>
            <p:nvPr/>
          </p:nvSpPr>
          <p:spPr>
            <a:xfrm>
              <a:off x="381000" y="95250"/>
              <a:ext cx="114777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9"/>
            <p:cNvSpPr txBox="1"/>
            <p:nvPr/>
          </p:nvSpPr>
          <p:spPr>
            <a:xfrm>
              <a:off x="381000" y="95250"/>
              <a:ext cx="114777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6800" rIns="90000" bIns="468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 sz="3200">
                  <a:solidFill>
                    <a:srgbClr val="FC4421"/>
                  </a:solidFill>
                </a:defRPr>
              </a:pPr>
              <a:r>
                <a:rPr lang="en-GB" sz="32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Methods and styles (what to use when)</a:t>
              </a:r>
              <a:endParaRPr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" name="Google Shape;228;p19"/>
          <p:cNvGrpSpPr/>
          <p:nvPr/>
        </p:nvGrpSpPr>
        <p:grpSpPr>
          <a:xfrm>
            <a:off x="380962" y="1845129"/>
            <a:ext cx="3619500" cy="3118756"/>
            <a:chOff x="381000" y="952500"/>
            <a:chExt cx="3619500" cy="2381400"/>
          </a:xfrm>
        </p:grpSpPr>
        <p:sp>
          <p:nvSpPr>
            <p:cNvPr id="229" name="Google Shape;229;p19"/>
            <p:cNvSpPr/>
            <p:nvPr/>
          </p:nvSpPr>
          <p:spPr>
            <a:xfrm>
              <a:off x="381000" y="952500"/>
              <a:ext cx="3619500" cy="23814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30" name="Google Shape;230;p19"/>
            <p:cNvSpPr txBox="1"/>
            <p:nvPr/>
          </p:nvSpPr>
          <p:spPr>
            <a:xfrm>
              <a:off x="571500" y="1143000"/>
              <a:ext cx="32385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Communication Methods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1125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Face-to-face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Phone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Email / Text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Drawings / Photos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Demonstrations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1" name="Google Shape;231;p19"/>
          <p:cNvGrpSpPr/>
          <p:nvPr/>
        </p:nvGrpSpPr>
        <p:grpSpPr>
          <a:xfrm>
            <a:off x="4190962" y="1845128"/>
            <a:ext cx="4381500" cy="3118757"/>
            <a:chOff x="4191000" y="952500"/>
            <a:chExt cx="4381500" cy="2381400"/>
          </a:xfrm>
        </p:grpSpPr>
        <p:sp>
          <p:nvSpPr>
            <p:cNvPr id="232" name="Google Shape;232;p19"/>
            <p:cNvSpPr/>
            <p:nvPr/>
          </p:nvSpPr>
          <p:spPr>
            <a:xfrm>
              <a:off x="4191000" y="952500"/>
              <a:ext cx="4381500" cy="23814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33" name="Google Shape;233;p19"/>
            <p:cNvSpPr txBox="1"/>
            <p:nvPr/>
          </p:nvSpPr>
          <p:spPr>
            <a:xfrm>
              <a:off x="4381500" y="1143000"/>
              <a:ext cx="40005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Communication Styles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Informative:</a:t>
              </a:r>
              <a:r>
                <a:rPr lang="en-GB" sz="1600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 Facts &amp; next steps (updates, instructions)</a:t>
              </a:r>
              <a:endParaRPr sz="1600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Persuasive:</a:t>
              </a:r>
              <a:r>
                <a:rPr lang="en-GB" sz="1600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 Recommendations with evidence</a:t>
              </a:r>
              <a:endParaRPr sz="1600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Empathetic:</a:t>
              </a:r>
              <a:r>
                <a:rPr lang="en-GB" sz="1600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 Acknowledge concerns (cost, disruption)</a:t>
              </a:r>
              <a:endParaRPr sz="1600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Assertive:</a:t>
              </a:r>
              <a:r>
                <a:rPr lang="en-GB" sz="1600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 Safety-critical boundaries (stop work)</a:t>
              </a:r>
              <a:endParaRPr sz="1600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4" name="Google Shape;234;p19"/>
          <p:cNvGrpSpPr/>
          <p:nvPr/>
        </p:nvGrpSpPr>
        <p:grpSpPr>
          <a:xfrm>
            <a:off x="8762962" y="1845129"/>
            <a:ext cx="3095700" cy="3118756"/>
            <a:chOff x="8763000" y="952500"/>
            <a:chExt cx="3095700" cy="2381400"/>
          </a:xfrm>
        </p:grpSpPr>
        <p:sp>
          <p:nvSpPr>
            <p:cNvPr id="235" name="Google Shape;235;p19"/>
            <p:cNvSpPr/>
            <p:nvPr/>
          </p:nvSpPr>
          <p:spPr>
            <a:xfrm>
              <a:off x="8763000" y="952500"/>
              <a:ext cx="3095700" cy="2381400"/>
            </a:xfrm>
            <a:prstGeom prst="roundRect">
              <a:avLst>
                <a:gd name="adj" fmla="val 4000"/>
              </a:avLst>
            </a:prstGeom>
            <a:solidFill>
              <a:srgbClr val="F9FAFB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36" name="Google Shape;236;p19"/>
            <p:cNvSpPr txBox="1"/>
            <p:nvPr/>
          </p:nvSpPr>
          <p:spPr>
            <a:xfrm>
              <a:off x="8953500" y="1143000"/>
              <a:ext cx="27147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Consider the Audience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Tailor approach for: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Customers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Contractors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Inspectors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3211" algn="l" rtl="0">
                <a:spcBef>
                  <a:spcPts val="600"/>
                </a:spcBef>
                <a:spcAft>
                  <a:spcPts val="0"/>
                </a:spcAft>
                <a:buClr>
                  <a:srgbClr val="4B5563"/>
                </a:buClr>
                <a:buSzPts val="1018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Colleagues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9"/>
          <p:cNvGrpSpPr/>
          <p:nvPr/>
        </p:nvGrpSpPr>
        <p:grpSpPr>
          <a:xfrm>
            <a:off x="380962" y="5165668"/>
            <a:ext cx="11477700" cy="702870"/>
            <a:chOff x="381000" y="3524250"/>
            <a:chExt cx="11477700" cy="1143000"/>
          </a:xfrm>
        </p:grpSpPr>
        <p:sp>
          <p:nvSpPr>
            <p:cNvPr id="238" name="Google Shape;238;p19"/>
            <p:cNvSpPr/>
            <p:nvPr/>
          </p:nvSpPr>
          <p:spPr>
            <a:xfrm>
              <a:off x="381000" y="3524250"/>
              <a:ext cx="11477700" cy="1143000"/>
            </a:xfrm>
            <a:prstGeom prst="roundRect">
              <a:avLst>
                <a:gd name="adj" fmla="val 8333"/>
              </a:avLst>
            </a:prstGeom>
            <a:solidFill>
              <a:srgbClr val="FFF5F2"/>
            </a:solidFill>
            <a:ln w="9525" cap="flat" cmpd="sng">
              <a:solidFill>
                <a:srgbClr val="FC44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39" name="Google Shape;239;p19"/>
            <p:cNvSpPr txBox="1"/>
            <p:nvPr/>
          </p:nvSpPr>
          <p:spPr>
            <a:xfrm>
              <a:off x="666750" y="3667125"/>
              <a:ext cx="109062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Assess the Situation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Differentiate between a routine update and an urgent safety issue to determine the appropriate method and style.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/>
          <p:nvPr/>
        </p:nvSpPr>
        <p:spPr>
          <a:xfrm>
            <a:off x="251999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Methods and styles (what to use when)</a:t>
            </a:r>
          </a:p>
        </p:txBody>
      </p:sp>
      <p:grpSp>
        <p:nvGrpSpPr>
          <p:cNvPr id="248" name="Google Shape;248;p20"/>
          <p:cNvGrpSpPr/>
          <p:nvPr/>
        </p:nvGrpSpPr>
        <p:grpSpPr>
          <a:xfrm>
            <a:off x="522514" y="1758043"/>
            <a:ext cx="11477700" cy="762000"/>
            <a:chOff x="381000" y="952500"/>
            <a:chExt cx="11477700" cy="762000"/>
          </a:xfrm>
        </p:grpSpPr>
        <p:sp>
          <p:nvSpPr>
            <p:cNvPr id="249" name="Google Shape;249;p20"/>
            <p:cNvSpPr/>
            <p:nvPr/>
          </p:nvSpPr>
          <p:spPr>
            <a:xfrm>
              <a:off x="381000" y="952500"/>
              <a:ext cx="11477700" cy="762000"/>
            </a:xfrm>
            <a:prstGeom prst="roundRect">
              <a:avLst>
                <a:gd name="adj" fmla="val 10000"/>
              </a:avLst>
            </a:prstGeom>
            <a:solidFill>
              <a:srgbClr val="FFF5F2"/>
            </a:solidFill>
            <a:ln w="9525" cap="flat" cmpd="sng">
              <a:solidFill>
                <a:srgbClr val="FC44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0" name="Google Shape;250;p20"/>
            <p:cNvSpPr txBox="1"/>
            <p:nvPr/>
          </p:nvSpPr>
          <p:spPr>
            <a:xfrm>
              <a:off x="571500" y="952500"/>
              <a:ext cx="110967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Scenario message:</a:t>
              </a:r>
              <a:r>
                <a:rPr lang="en-GB" sz="1600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 “We need to isolate power and heating for 2 hours to complete the work safely.”</a:t>
              </a:r>
              <a:endParaRPr sz="1600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" name="Google Shape;251;p20"/>
          <p:cNvGrpSpPr/>
          <p:nvPr/>
        </p:nvGrpSpPr>
        <p:grpSpPr>
          <a:xfrm>
            <a:off x="522514" y="2710543"/>
            <a:ext cx="2724300" cy="2857500"/>
            <a:chOff x="381000" y="1905000"/>
            <a:chExt cx="2724300" cy="2857500"/>
          </a:xfrm>
        </p:grpSpPr>
        <p:sp>
          <p:nvSpPr>
            <p:cNvPr id="252" name="Google Shape;252;p20"/>
            <p:cNvSpPr/>
            <p:nvPr/>
          </p:nvSpPr>
          <p:spPr>
            <a:xfrm>
              <a:off x="381000" y="1905000"/>
              <a:ext cx="2724300" cy="2857500"/>
            </a:xfrm>
            <a:prstGeom prst="roundRect">
              <a:avLst>
                <a:gd name="adj" fmla="val 3496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3" name="Google Shape;253;p20"/>
            <p:cNvSpPr txBox="1"/>
            <p:nvPr/>
          </p:nvSpPr>
          <p:spPr>
            <a:xfrm>
              <a:off x="571500" y="2095500"/>
              <a:ext cx="23433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Informative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Focus on facts and timeline. Provide clear, objective details about the process.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ELEMENTS: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Facts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Timeline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20"/>
          <p:cNvGrpSpPr/>
          <p:nvPr/>
        </p:nvGrpSpPr>
        <p:grpSpPr>
          <a:xfrm>
            <a:off x="3437164" y="2710543"/>
            <a:ext cx="2724300" cy="2857500"/>
            <a:chOff x="3295650" y="1905000"/>
            <a:chExt cx="2724300" cy="2857500"/>
          </a:xfrm>
        </p:grpSpPr>
        <p:sp>
          <p:nvSpPr>
            <p:cNvPr id="255" name="Google Shape;255;p20"/>
            <p:cNvSpPr/>
            <p:nvPr/>
          </p:nvSpPr>
          <p:spPr>
            <a:xfrm>
              <a:off x="3295650" y="1905000"/>
              <a:ext cx="2724300" cy="2857500"/>
            </a:xfrm>
            <a:prstGeom prst="roundRect">
              <a:avLst>
                <a:gd name="adj" fmla="val 3496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6" name="Google Shape;256;p20"/>
            <p:cNvSpPr txBox="1"/>
            <p:nvPr/>
          </p:nvSpPr>
          <p:spPr>
            <a:xfrm>
              <a:off x="3486150" y="2095500"/>
              <a:ext cx="23433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Persuasive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Explain why it benefits them. Use logic to build agreement.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ELEMENTS: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Benefit-driven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Logical reasoning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20"/>
          <p:cNvGrpSpPr/>
          <p:nvPr/>
        </p:nvGrpSpPr>
        <p:grpSpPr>
          <a:xfrm>
            <a:off x="6351814" y="2710543"/>
            <a:ext cx="2724300" cy="2857500"/>
            <a:chOff x="6210300" y="1905000"/>
            <a:chExt cx="2724300" cy="2857500"/>
          </a:xfrm>
        </p:grpSpPr>
        <p:sp>
          <p:nvSpPr>
            <p:cNvPr id="258" name="Google Shape;258;p20"/>
            <p:cNvSpPr/>
            <p:nvPr/>
          </p:nvSpPr>
          <p:spPr>
            <a:xfrm>
              <a:off x="6210300" y="1905000"/>
              <a:ext cx="2724300" cy="2857500"/>
            </a:xfrm>
            <a:prstGeom prst="roundRect">
              <a:avLst>
                <a:gd name="adj" fmla="val 3496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9" name="Google Shape;259;p20"/>
            <p:cNvSpPr txBox="1"/>
            <p:nvPr/>
          </p:nvSpPr>
          <p:spPr>
            <a:xfrm>
              <a:off x="6400800" y="2095500"/>
              <a:ext cx="23433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Empathetic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Acknowledge the impact of the message. Show understanding of their situation.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ELEMENTS: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Acknowledge impact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Active listening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0" name="Google Shape;260;p20"/>
          <p:cNvGrpSpPr/>
          <p:nvPr/>
        </p:nvGrpSpPr>
        <p:grpSpPr>
          <a:xfrm>
            <a:off x="9266464" y="2710543"/>
            <a:ext cx="2724300" cy="2857500"/>
            <a:chOff x="9124950" y="1905000"/>
            <a:chExt cx="2724300" cy="2857500"/>
          </a:xfrm>
        </p:grpSpPr>
        <p:sp>
          <p:nvSpPr>
            <p:cNvPr id="261" name="Google Shape;261;p20"/>
            <p:cNvSpPr/>
            <p:nvPr/>
          </p:nvSpPr>
          <p:spPr>
            <a:xfrm>
              <a:off x="9124950" y="1905000"/>
              <a:ext cx="2724300" cy="2857500"/>
            </a:xfrm>
            <a:prstGeom prst="roundRect">
              <a:avLst>
                <a:gd name="adj" fmla="val 3496"/>
              </a:avLst>
            </a:prstGeom>
            <a:solidFill>
              <a:srgbClr val="FFFFFF"/>
            </a:solidFill>
            <a:ln w="9525" cap="flat" cmpd="sng">
              <a:solidFill>
                <a:srgbClr val="E5E7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62" name="Google Shape;262;p20"/>
            <p:cNvSpPr txBox="1"/>
            <p:nvPr/>
          </p:nvSpPr>
          <p:spPr>
            <a:xfrm>
              <a:off x="9315450" y="2095500"/>
              <a:ext cx="23433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Assertive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Establish safety boundaries. Clear, firm, and non-negotiable on safety.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ELEMENTS: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Safety boundary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Firm communication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3" name="Google Shape;263;p20"/>
          <p:cNvSpPr txBox="1"/>
          <p:nvPr/>
        </p:nvSpPr>
        <p:spPr>
          <a:xfrm>
            <a:off x="522514" y="5758543"/>
            <a:ext cx="11477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rPr>
              <a:t>Deliver this message in 4 ways based on the communication style required by the situation.</a:t>
            </a:r>
            <a:endParaRPr sz="1600" b="0" dirty="0">
              <a:solidFill>
                <a:srgbClr val="4B556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1"/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4777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Technical vs. non-technical vocabulary</a:t>
            </a:r>
          </a:p>
        </p:txBody>
      </p:sp>
      <p:grpSp>
        <p:nvGrpSpPr>
          <p:cNvPr id="273" name="Google Shape;273;p21"/>
          <p:cNvGrpSpPr/>
          <p:nvPr/>
        </p:nvGrpSpPr>
        <p:grpSpPr>
          <a:xfrm>
            <a:off x="380925" y="1673968"/>
            <a:ext cx="5543700" cy="1842407"/>
            <a:chOff x="381000" y="952500"/>
            <a:chExt cx="5543700" cy="2238300"/>
          </a:xfrm>
        </p:grpSpPr>
        <p:sp>
          <p:nvSpPr>
            <p:cNvPr id="274" name="Google Shape;274;p21"/>
            <p:cNvSpPr/>
            <p:nvPr/>
          </p:nvSpPr>
          <p:spPr>
            <a:xfrm>
              <a:off x="381000" y="952500"/>
              <a:ext cx="5543700" cy="2238300"/>
            </a:xfrm>
            <a:prstGeom prst="roundRect">
              <a:avLst>
                <a:gd name="adj" fmla="val 5106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75" name="Google Shape;275;p21"/>
            <p:cNvSpPr txBox="1"/>
            <p:nvPr/>
          </p:nvSpPr>
          <p:spPr>
            <a:xfrm>
              <a:off x="562050" y="973848"/>
              <a:ext cx="5162700" cy="18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Translate technical terms into plain English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Aim: </a:t>
              </a:r>
              <a:r>
                <a:rPr lang="en-GB" sz="1600" b="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Help stakeholders understand decisions.</a:t>
              </a:r>
              <a:endParaRPr sz="1600" b="1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Focus: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Outcomes and meaning (what it does, why it matters).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i="0" dirty="0">
                  <a:solidFill>
                    <a:srgbClr val="111827"/>
                  </a:solidFill>
                  <a:highlight>
                    <a:srgbClr val="FFF5F2"/>
                  </a:highlight>
                  <a:latin typeface="Arial"/>
                  <a:ea typeface="Arial"/>
                  <a:cs typeface="Arial"/>
                  <a:sym typeface="Arial"/>
                </a:rPr>
                <a:t>Example:</a:t>
              </a:r>
              <a:r>
                <a:rPr lang="en-GB" sz="1600" i="1" dirty="0">
                  <a:solidFill>
                    <a:srgbClr val="111827"/>
                  </a:solidFill>
                  <a:highlight>
                    <a:srgbClr val="FFF5F2"/>
                  </a:highlight>
                  <a:latin typeface="Arial"/>
                  <a:ea typeface="Arial"/>
                  <a:cs typeface="Arial"/>
                  <a:sym typeface="Arial"/>
                </a:rPr>
                <a:t> "weather compensation" → "automatically adjusts water temp based on outdoor air to save energy."</a:t>
              </a:r>
              <a:endParaRPr sz="1600" i="1" dirty="0">
                <a:solidFill>
                  <a:srgbClr val="111827"/>
                </a:solidFill>
                <a:highlight>
                  <a:srgbClr val="FFF5F2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6" name="Google Shape;276;p21"/>
          <p:cNvGrpSpPr/>
          <p:nvPr/>
        </p:nvGrpSpPr>
        <p:grpSpPr>
          <a:xfrm>
            <a:off x="6315000" y="1673968"/>
            <a:ext cx="5543700" cy="1747157"/>
            <a:chOff x="6305550" y="952500"/>
            <a:chExt cx="5543700" cy="2238300"/>
          </a:xfrm>
        </p:grpSpPr>
        <p:sp>
          <p:nvSpPr>
            <p:cNvPr id="277" name="Google Shape;277;p21"/>
            <p:cNvSpPr/>
            <p:nvPr/>
          </p:nvSpPr>
          <p:spPr>
            <a:xfrm>
              <a:off x="6305550" y="952500"/>
              <a:ext cx="5543700" cy="2238300"/>
            </a:xfrm>
            <a:prstGeom prst="roundRect">
              <a:avLst>
                <a:gd name="adj" fmla="val 5106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1"/>
            <p:cNvSpPr txBox="1"/>
            <p:nvPr/>
          </p:nvSpPr>
          <p:spPr>
            <a:xfrm>
              <a:off x="6486600" y="977564"/>
              <a:ext cx="5162700" cy="1857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Use technical terms with engineers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Aim: </a:t>
              </a:r>
              <a:r>
                <a:rPr lang="en-GB" sz="1600" b="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Accurate diagnosis and safe handover.</a:t>
              </a:r>
              <a:endParaRPr sz="1600" b="1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Action: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Use precise terms (ΔT, head/flow, fault codes).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i="0" dirty="0">
                  <a:solidFill>
                    <a:srgbClr val="111827"/>
                  </a:solidFill>
                  <a:highlight>
                    <a:srgbClr val="F1F5F9"/>
                  </a:highlight>
                  <a:latin typeface="Arial"/>
                  <a:ea typeface="Arial"/>
                  <a:cs typeface="Arial"/>
                  <a:sym typeface="Arial"/>
                </a:rPr>
                <a:t>Example:</a:t>
              </a:r>
              <a:r>
                <a:rPr lang="en-GB" sz="1600" i="1" dirty="0">
                  <a:solidFill>
                    <a:srgbClr val="111827"/>
                  </a:solidFill>
                  <a:highlight>
                    <a:srgbClr val="F1F5F9"/>
                  </a:highlight>
                  <a:latin typeface="Arial"/>
                  <a:ea typeface="Arial"/>
                  <a:cs typeface="Arial"/>
                  <a:sym typeface="Arial"/>
                </a:rPr>
                <a:t> "flow temp 40°C, return 34°C, ΔT 6°C, pump on constant speed."</a:t>
              </a:r>
              <a:endParaRPr sz="1600" i="1" dirty="0">
                <a:solidFill>
                  <a:srgbClr val="111827"/>
                </a:solidFill>
                <a:highlight>
                  <a:srgbClr val="F1F5F9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9" name="Google Shape;279;p21"/>
          <p:cNvGrpSpPr/>
          <p:nvPr/>
        </p:nvGrpSpPr>
        <p:grpSpPr>
          <a:xfrm>
            <a:off x="371475" y="3663440"/>
            <a:ext cx="5543700" cy="1020319"/>
            <a:chOff x="381000" y="3381375"/>
            <a:chExt cx="5543700" cy="1524000"/>
          </a:xfrm>
        </p:grpSpPr>
        <p:sp>
          <p:nvSpPr>
            <p:cNvPr id="280" name="Google Shape;280;p21"/>
            <p:cNvSpPr/>
            <p:nvPr/>
          </p:nvSpPr>
          <p:spPr>
            <a:xfrm>
              <a:off x="381000" y="3381375"/>
              <a:ext cx="5543700" cy="1524000"/>
            </a:xfrm>
            <a:prstGeom prst="roundRect">
              <a:avLst>
                <a:gd name="adj" fmla="val 75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1" name="Google Shape;281;p21"/>
            <p:cNvSpPr txBox="1"/>
            <p:nvPr/>
          </p:nvSpPr>
          <p:spPr>
            <a:xfrm>
              <a:off x="571500" y="3571875"/>
              <a:ext cx="51627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Avoid misleading simplifications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Don't oversimplify to the point of inaccuracy. Explain key trade-offs (e.g. comfort vs. efficiency).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2" name="Google Shape;282;p21"/>
          <p:cNvGrpSpPr/>
          <p:nvPr/>
        </p:nvGrpSpPr>
        <p:grpSpPr>
          <a:xfrm>
            <a:off x="6305550" y="3516376"/>
            <a:ext cx="5543700" cy="1167384"/>
            <a:chOff x="6305550" y="3381375"/>
            <a:chExt cx="5543700" cy="1524000"/>
          </a:xfrm>
        </p:grpSpPr>
        <p:sp>
          <p:nvSpPr>
            <p:cNvPr id="283" name="Google Shape;283;p21"/>
            <p:cNvSpPr/>
            <p:nvPr/>
          </p:nvSpPr>
          <p:spPr>
            <a:xfrm>
              <a:off x="6305550" y="3381375"/>
              <a:ext cx="5543700" cy="1524000"/>
            </a:xfrm>
            <a:prstGeom prst="roundRect">
              <a:avLst>
                <a:gd name="adj" fmla="val 75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4" name="Google Shape;284;p21"/>
            <p:cNvSpPr txBox="1"/>
            <p:nvPr/>
          </p:nvSpPr>
          <p:spPr>
            <a:xfrm>
              <a:off x="6496050" y="3571875"/>
              <a:ext cx="51627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Confirm understanding (Teach-back)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Don't assume understanding—check it. Ask the customer to repeat the key action in their own words.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5" name="Google Shape;285;p21"/>
          <p:cNvGrpSpPr/>
          <p:nvPr/>
        </p:nvGrpSpPr>
        <p:grpSpPr>
          <a:xfrm>
            <a:off x="371475" y="4829683"/>
            <a:ext cx="11477700" cy="1143002"/>
            <a:chOff x="381000" y="5000625"/>
            <a:chExt cx="11477700" cy="952500"/>
          </a:xfrm>
        </p:grpSpPr>
        <p:sp>
          <p:nvSpPr>
            <p:cNvPr id="286" name="Google Shape;286;p21"/>
            <p:cNvSpPr/>
            <p:nvPr/>
          </p:nvSpPr>
          <p:spPr>
            <a:xfrm>
              <a:off x="381000" y="5000625"/>
              <a:ext cx="11477700" cy="952500"/>
            </a:xfrm>
            <a:prstGeom prst="roundRect">
              <a:avLst>
                <a:gd name="adj" fmla="val 10000"/>
              </a:avLst>
            </a:prstGeom>
            <a:solidFill>
              <a:srgbClr val="FFF5F2"/>
            </a:solidFill>
            <a:ln w="9525" cap="flat" cmpd="sng">
              <a:solidFill>
                <a:srgbClr val="FC44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/>
            </a:p>
          </p:txBody>
        </p:sp>
        <p:sp>
          <p:nvSpPr>
            <p:cNvPr id="287" name="Google Shape;287;p21"/>
            <p:cNvSpPr txBox="1"/>
            <p:nvPr/>
          </p:nvSpPr>
          <p:spPr>
            <a:xfrm>
              <a:off x="666712" y="5115219"/>
              <a:ext cx="109062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Example Teach-back Questions: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75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"Can you show me how you would boost hot water if you needed it?"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150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"What will you do if you see this fault message?"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150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"What temperature do you normally leave the thermostat at?"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"/>
          <p:cNvSpPr txBox="1"/>
          <p:nvPr/>
        </p:nvSpPr>
        <p:spPr>
          <a:xfrm>
            <a:off x="251999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Stakeholders: expectations and interrelationships</a:t>
            </a:r>
          </a:p>
        </p:txBody>
      </p:sp>
      <p:grpSp>
        <p:nvGrpSpPr>
          <p:cNvPr id="294" name="Google Shape;294;p22"/>
          <p:cNvGrpSpPr/>
          <p:nvPr/>
        </p:nvGrpSpPr>
        <p:grpSpPr>
          <a:xfrm>
            <a:off x="381000" y="1674031"/>
            <a:ext cx="3810990" cy="2351235"/>
            <a:chOff x="381000" y="952500"/>
            <a:chExt cx="3619500" cy="2476500"/>
          </a:xfrm>
        </p:grpSpPr>
        <p:sp>
          <p:nvSpPr>
            <p:cNvPr id="295" name="Google Shape;295;p22"/>
            <p:cNvSpPr/>
            <p:nvPr/>
          </p:nvSpPr>
          <p:spPr>
            <a:xfrm>
              <a:off x="381000" y="952500"/>
              <a:ext cx="3619500" cy="2476500"/>
            </a:xfrm>
            <a:prstGeom prst="roundRect">
              <a:avLst>
                <a:gd name="adj" fmla="val 4615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96" name="Google Shape;296;p22"/>
            <p:cNvSpPr txBox="1"/>
            <p:nvPr/>
          </p:nvSpPr>
          <p:spPr>
            <a:xfrm>
              <a:off x="571500" y="1019231"/>
              <a:ext cx="3238500" cy="2095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Customer / occupant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Cares about: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comfort, running costs, hot water, noise, minimal disruption.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Needs: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clear explanations of system feel, simple controls guidance, handover pack.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Link: Feedback affects performance.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7" name="Google Shape;297;p22"/>
          <p:cNvGrpSpPr/>
          <p:nvPr/>
        </p:nvGrpSpPr>
        <p:grpSpPr>
          <a:xfrm>
            <a:off x="4286250" y="1674023"/>
            <a:ext cx="3619500" cy="2351235"/>
            <a:chOff x="4286250" y="952500"/>
            <a:chExt cx="3619500" cy="2476500"/>
          </a:xfrm>
        </p:grpSpPr>
        <p:sp>
          <p:nvSpPr>
            <p:cNvPr id="298" name="Google Shape;298;p22"/>
            <p:cNvSpPr/>
            <p:nvPr/>
          </p:nvSpPr>
          <p:spPr>
            <a:xfrm>
              <a:off x="4286250" y="952500"/>
              <a:ext cx="3619500" cy="2476500"/>
            </a:xfrm>
            <a:prstGeom prst="roundRect">
              <a:avLst>
                <a:gd name="adj" fmla="val 4615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99" name="Google Shape;299;p22"/>
            <p:cNvSpPr txBox="1"/>
            <p:nvPr/>
          </p:nvSpPr>
          <p:spPr>
            <a:xfrm>
              <a:off x="4476750" y="1034614"/>
              <a:ext cx="3429000" cy="2095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Employer / Contractor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Cares about: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scope, timeline, quality, profitability, and safe working.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Needs: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accurate updates, risk controls (RAMS), organised evidence pack.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Link: Communication prevents disputes.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0" name="Google Shape;300;p22"/>
          <p:cNvGrpSpPr/>
          <p:nvPr/>
        </p:nvGrpSpPr>
        <p:grpSpPr>
          <a:xfrm>
            <a:off x="8191500" y="1673991"/>
            <a:ext cx="3713760" cy="2351235"/>
            <a:chOff x="8191500" y="952500"/>
            <a:chExt cx="3713760" cy="2476500"/>
          </a:xfrm>
        </p:grpSpPr>
        <p:sp>
          <p:nvSpPr>
            <p:cNvPr id="301" name="Google Shape;301;p22"/>
            <p:cNvSpPr/>
            <p:nvPr/>
          </p:nvSpPr>
          <p:spPr>
            <a:xfrm>
              <a:off x="8191500" y="952500"/>
              <a:ext cx="3619500" cy="2476500"/>
            </a:xfrm>
            <a:prstGeom prst="roundRect">
              <a:avLst>
                <a:gd name="adj" fmla="val 4615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02" name="Google Shape;302;p22"/>
            <p:cNvSpPr txBox="1"/>
            <p:nvPr/>
          </p:nvSpPr>
          <p:spPr>
            <a:xfrm>
              <a:off x="8382000" y="991726"/>
              <a:ext cx="3523260" cy="2095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Building Control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Cares about: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compliance evidence and correct system documentation.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Needs: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commissioning records, handover docs, compliance confirmation.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Link: Affects sign-off &amp; confidence.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3" name="Google Shape;303;p22"/>
          <p:cNvGrpSpPr/>
          <p:nvPr/>
        </p:nvGrpSpPr>
        <p:grpSpPr>
          <a:xfrm>
            <a:off x="381000" y="4025541"/>
            <a:ext cx="5572200" cy="2018999"/>
            <a:chOff x="381000" y="3619500"/>
            <a:chExt cx="5572200" cy="2095500"/>
          </a:xfrm>
        </p:grpSpPr>
        <p:sp>
          <p:nvSpPr>
            <p:cNvPr id="304" name="Google Shape;304;p22"/>
            <p:cNvSpPr/>
            <p:nvPr/>
          </p:nvSpPr>
          <p:spPr>
            <a:xfrm>
              <a:off x="381000" y="3619500"/>
              <a:ext cx="5572200" cy="2095500"/>
            </a:xfrm>
            <a:prstGeom prst="roundRect">
              <a:avLst>
                <a:gd name="adj" fmla="val 5454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05" name="Google Shape;305;p22"/>
            <p:cNvSpPr txBox="1"/>
            <p:nvPr/>
          </p:nvSpPr>
          <p:spPr>
            <a:xfrm>
              <a:off x="571500" y="3678357"/>
              <a:ext cx="51912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DNO / Utilities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Cares about: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safe, reliable supply and electrical demand within site limits.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Needs: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early ID of constraints, upgrade confirmation, network coordination.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Link: Delays here shift install dates and impact communication.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" name="Google Shape;306;p22"/>
          <p:cNvGrpSpPr/>
          <p:nvPr/>
        </p:nvGrpSpPr>
        <p:grpSpPr>
          <a:xfrm>
            <a:off x="6238875" y="4025268"/>
            <a:ext cx="5572200" cy="2019000"/>
            <a:chOff x="6238875" y="3619500"/>
            <a:chExt cx="5572200" cy="2095500"/>
          </a:xfrm>
        </p:grpSpPr>
        <p:sp>
          <p:nvSpPr>
            <p:cNvPr id="307" name="Google Shape;307;p22"/>
            <p:cNvSpPr/>
            <p:nvPr/>
          </p:nvSpPr>
          <p:spPr>
            <a:xfrm>
              <a:off x="6238875" y="3619500"/>
              <a:ext cx="5572200" cy="2095500"/>
            </a:xfrm>
            <a:prstGeom prst="roundRect">
              <a:avLst>
                <a:gd name="adj" fmla="val 5454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08" name="Google Shape;308;p22"/>
            <p:cNvSpPr txBox="1"/>
            <p:nvPr/>
          </p:nvSpPr>
          <p:spPr>
            <a:xfrm>
              <a:off x="6429375" y="3667390"/>
              <a:ext cx="51912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Neighbour / Community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Cares about: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noise, visual impact, working hours, and physical disruption.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Needs: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considerate siting, proactive communication, noise-aware choices.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Link: Concerns trigger planning issues and reputational risk.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4777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Collaborative working (design &amp; delivery)</a:t>
            </a:r>
          </a:p>
        </p:txBody>
      </p:sp>
      <p:grpSp>
        <p:nvGrpSpPr>
          <p:cNvPr id="318" name="Google Shape;318;p23"/>
          <p:cNvGrpSpPr/>
          <p:nvPr/>
        </p:nvGrpSpPr>
        <p:grpSpPr>
          <a:xfrm>
            <a:off x="380962" y="1673822"/>
            <a:ext cx="5524500" cy="1255177"/>
            <a:chOff x="381000" y="952500"/>
            <a:chExt cx="5524500" cy="1428900"/>
          </a:xfrm>
        </p:grpSpPr>
        <p:sp>
          <p:nvSpPr>
            <p:cNvPr id="319" name="Google Shape;319;p23"/>
            <p:cNvSpPr/>
            <p:nvPr/>
          </p:nvSpPr>
          <p:spPr>
            <a:xfrm>
              <a:off x="381000" y="952500"/>
              <a:ext cx="5524500" cy="14289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20" name="Google Shape;320;p23"/>
            <p:cNvSpPr txBox="1"/>
            <p:nvPr/>
          </p:nvSpPr>
          <p:spPr>
            <a:xfrm>
              <a:off x="571500" y="1000746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Agree roles and responsibilities early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Confirm who is responsible for: design, electrical, pipework, and sign-offs. Avoids gaps where tasks are assumed to be someone else's responsibility.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1" name="Google Shape;321;p23"/>
          <p:cNvGrpSpPr/>
          <p:nvPr/>
        </p:nvGrpSpPr>
        <p:grpSpPr>
          <a:xfrm>
            <a:off x="6286462" y="1673822"/>
            <a:ext cx="5524500" cy="1255177"/>
            <a:chOff x="6286500" y="952500"/>
            <a:chExt cx="5524500" cy="1428900"/>
          </a:xfrm>
        </p:grpSpPr>
        <p:sp>
          <p:nvSpPr>
            <p:cNvPr id="322" name="Google Shape;322;p23"/>
            <p:cNvSpPr/>
            <p:nvPr/>
          </p:nvSpPr>
          <p:spPr>
            <a:xfrm>
              <a:off x="6286500" y="952500"/>
              <a:ext cx="5524500" cy="14289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23" name="Google Shape;323;p23"/>
            <p:cNvSpPr txBox="1"/>
            <p:nvPr/>
          </p:nvSpPr>
          <p:spPr>
            <a:xfrm>
              <a:off x="6477000" y="1014264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Coordinate sequencing with other trades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Plan work order so trades don't block each other. Proper sequencing reduces downtime, repeat visits, and costly rework.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4" name="Google Shape;324;p23"/>
          <p:cNvGrpSpPr/>
          <p:nvPr/>
        </p:nvGrpSpPr>
        <p:grpSpPr>
          <a:xfrm>
            <a:off x="380962" y="3293072"/>
            <a:ext cx="5524500" cy="1255177"/>
            <a:chOff x="381000" y="2571750"/>
            <a:chExt cx="5524500" cy="1428900"/>
          </a:xfrm>
        </p:grpSpPr>
        <p:sp>
          <p:nvSpPr>
            <p:cNvPr id="325" name="Google Shape;325;p23"/>
            <p:cNvSpPr/>
            <p:nvPr/>
          </p:nvSpPr>
          <p:spPr>
            <a:xfrm>
              <a:off x="381000" y="2571750"/>
              <a:ext cx="5524500" cy="14289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26" name="Google Shape;326;p23"/>
            <p:cNvSpPr txBox="1"/>
            <p:nvPr/>
          </p:nvSpPr>
          <p:spPr>
            <a:xfrm>
              <a:off x="571500" y="2619996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Share constraints early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Confirm access, noise sensitive positions (ASHP), and working hours. Agree isolation windows for essential services to minimise disruption.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" name="Google Shape;327;p23"/>
          <p:cNvGrpSpPr/>
          <p:nvPr/>
        </p:nvGrpSpPr>
        <p:grpSpPr>
          <a:xfrm>
            <a:off x="6286462" y="3293072"/>
            <a:ext cx="5524500" cy="1255177"/>
            <a:chOff x="6286500" y="2571750"/>
            <a:chExt cx="5524500" cy="1428900"/>
          </a:xfrm>
        </p:grpSpPr>
        <p:sp>
          <p:nvSpPr>
            <p:cNvPr id="328" name="Google Shape;328;p23"/>
            <p:cNvSpPr/>
            <p:nvPr/>
          </p:nvSpPr>
          <p:spPr>
            <a:xfrm>
              <a:off x="6286500" y="2571750"/>
              <a:ext cx="5524500" cy="14289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29" name="Google Shape;329;p23"/>
            <p:cNvSpPr txBox="1"/>
            <p:nvPr/>
          </p:nvSpPr>
          <p:spPr>
            <a:xfrm>
              <a:off x="6477000" y="2633514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Use evidence to justify decisions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Base choices on facts: heat loss results, emitter suitability, and site constraints. Protects the installer and explains choices to customers.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0" name="Google Shape;330;p23"/>
          <p:cNvGrpSpPr/>
          <p:nvPr/>
        </p:nvGrpSpPr>
        <p:grpSpPr>
          <a:xfrm>
            <a:off x="380962" y="4661181"/>
            <a:ext cx="11430000" cy="1255177"/>
            <a:chOff x="381000" y="4191000"/>
            <a:chExt cx="11430000" cy="1143000"/>
          </a:xfrm>
        </p:grpSpPr>
        <p:sp>
          <p:nvSpPr>
            <p:cNvPr id="331" name="Google Shape;331;p23"/>
            <p:cNvSpPr/>
            <p:nvPr/>
          </p:nvSpPr>
          <p:spPr>
            <a:xfrm>
              <a:off x="381000" y="4191000"/>
              <a:ext cx="11430000" cy="1143000"/>
            </a:xfrm>
            <a:prstGeom prst="roundRect">
              <a:avLst>
                <a:gd name="adj" fmla="val 8333"/>
              </a:avLst>
            </a:prstGeom>
            <a:solidFill>
              <a:srgbClr val="FFF5F2"/>
            </a:solidFill>
            <a:ln w="9525" cap="flat" cmpd="sng">
              <a:solidFill>
                <a:srgbClr val="FC44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32" name="Google Shape;332;p23"/>
            <p:cNvSpPr txBox="1"/>
            <p:nvPr/>
          </p:nvSpPr>
          <p:spPr>
            <a:xfrm>
              <a:off x="666750" y="4279805"/>
              <a:ext cx="108585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Manage change professionally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If site conditions differ from assumptions, pause and agree a variation: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00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Confirm what changes, why, cost/time impact, and who approves.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0"/>
                </a:spcBef>
                <a:spcAft>
                  <a:spcPts val="0"/>
                </a:spcAft>
                <a:buClr>
                  <a:srgbClr val="4B5563"/>
                </a:buClr>
                <a:buSzPts val="1000"/>
                <a:buFont typeface="Arial"/>
                <a:buChar char="●"/>
              </a:pP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Update drawings/job file and confirm the new plan before continuing.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"/>
          <p:cNvSpPr txBox="1"/>
          <p:nvPr/>
        </p:nvSpPr>
        <p:spPr>
          <a:xfrm>
            <a:off x="251999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Ethical communication (benefits, costs, drawbacks)</a:t>
            </a:r>
          </a:p>
        </p:txBody>
      </p:sp>
      <p:grpSp>
        <p:nvGrpSpPr>
          <p:cNvPr id="341" name="Google Shape;341;p24"/>
          <p:cNvGrpSpPr/>
          <p:nvPr/>
        </p:nvGrpSpPr>
        <p:grpSpPr>
          <a:xfrm>
            <a:off x="370114" y="1872343"/>
            <a:ext cx="3619500" cy="2190900"/>
            <a:chOff x="381000" y="1143000"/>
            <a:chExt cx="3619500" cy="2190900"/>
          </a:xfrm>
        </p:grpSpPr>
        <p:sp>
          <p:nvSpPr>
            <p:cNvPr id="342" name="Google Shape;342;p24"/>
            <p:cNvSpPr/>
            <p:nvPr/>
          </p:nvSpPr>
          <p:spPr>
            <a:xfrm>
              <a:off x="381000" y="114300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43" name="Google Shape;343;p24"/>
            <p:cNvSpPr txBox="1"/>
            <p:nvPr/>
          </p:nvSpPr>
          <p:spPr>
            <a:xfrm>
              <a:off x="571500" y="1333500"/>
              <a:ext cx="32385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Be honest about benefits</a:t>
              </a:r>
              <a:endParaRPr sz="1600" b="1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Realistic Terms:</a:t>
              </a:r>
              <a:r>
                <a:rPr lang="en-GB" sz="16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Steady comfort, lower emissions, and potential savings when system is correctly sized/set up.</a:t>
              </a:r>
              <a:endParaRPr sz="16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Avoid absolute promises without evidence.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24"/>
          <p:cNvGrpSpPr/>
          <p:nvPr/>
        </p:nvGrpSpPr>
        <p:grpSpPr>
          <a:xfrm>
            <a:off x="4275364" y="1872343"/>
            <a:ext cx="3619500" cy="2190900"/>
            <a:chOff x="4286250" y="1143000"/>
            <a:chExt cx="3619500" cy="2190900"/>
          </a:xfrm>
        </p:grpSpPr>
        <p:sp>
          <p:nvSpPr>
            <p:cNvPr id="345" name="Google Shape;345;p24"/>
            <p:cNvSpPr/>
            <p:nvPr/>
          </p:nvSpPr>
          <p:spPr>
            <a:xfrm>
              <a:off x="4286250" y="114300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46" name="Google Shape;346;p24"/>
            <p:cNvSpPr txBox="1"/>
            <p:nvPr/>
          </p:nvSpPr>
          <p:spPr>
            <a:xfrm>
              <a:off x="4476750" y="1333500"/>
              <a:ext cx="32385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Be honest about drawbacks</a:t>
              </a:r>
              <a:endParaRPr sz="1600" b="1" dirty="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Considerations: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Upfront cost, space requirements, noise, and longer run times.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Habit Change:</a:t>
              </a:r>
              <a:r>
                <a:rPr lang="en-GB" sz="1600" dirty="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Steady temps vs. "blast heat" and DHW recovery times.</a:t>
              </a:r>
              <a:endParaRPr sz="1600" dirty="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" name="Google Shape;347;p24"/>
          <p:cNvGrpSpPr/>
          <p:nvPr/>
        </p:nvGrpSpPr>
        <p:grpSpPr>
          <a:xfrm>
            <a:off x="8180614" y="1872343"/>
            <a:ext cx="3813464" cy="2190900"/>
            <a:chOff x="8191500" y="1143000"/>
            <a:chExt cx="3619500" cy="2190900"/>
          </a:xfrm>
        </p:grpSpPr>
        <p:sp>
          <p:nvSpPr>
            <p:cNvPr id="348" name="Google Shape;348;p24"/>
            <p:cNvSpPr/>
            <p:nvPr/>
          </p:nvSpPr>
          <p:spPr>
            <a:xfrm>
              <a:off x="8191500" y="114300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49" name="Google Shape;349;p24"/>
            <p:cNvSpPr txBox="1"/>
            <p:nvPr/>
          </p:nvSpPr>
          <p:spPr>
            <a:xfrm>
              <a:off x="8382000" y="1333500"/>
              <a:ext cx="32385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Explain assumptions clearly</a:t>
              </a:r>
              <a:endParaRPr sz="1600" b="1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Factors:</a:t>
              </a:r>
              <a:r>
                <a:rPr lang="en-GB" sz="16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 Insulation, heat loss, radiator sizes, and flow temperatures.</a:t>
              </a:r>
              <a:endParaRPr sz="16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Communicate early: if assumptions are wrong, performance and cost will change.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0" name="Google Shape;350;p24"/>
          <p:cNvGrpSpPr/>
          <p:nvPr/>
        </p:nvGrpSpPr>
        <p:grpSpPr>
          <a:xfrm>
            <a:off x="370114" y="4253593"/>
            <a:ext cx="5572200" cy="1646464"/>
            <a:chOff x="381000" y="3524250"/>
            <a:chExt cx="5572200" cy="2190900"/>
          </a:xfrm>
        </p:grpSpPr>
        <p:sp>
          <p:nvSpPr>
            <p:cNvPr id="351" name="Google Shape;351;p24"/>
            <p:cNvSpPr/>
            <p:nvPr/>
          </p:nvSpPr>
          <p:spPr>
            <a:xfrm>
              <a:off x="381000" y="3524250"/>
              <a:ext cx="5572200" cy="2190900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52" name="Google Shape;352;p24"/>
            <p:cNvSpPr txBox="1"/>
            <p:nvPr/>
          </p:nvSpPr>
          <p:spPr>
            <a:xfrm>
              <a:off x="571500" y="3714750"/>
              <a:ext cx="51912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Avoid overselling</a:t>
              </a:r>
              <a:endParaRPr sz="1600" b="1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Recommend what fits the customer and property, not what is easiest to sell.</a:t>
              </a:r>
              <a:endParaRPr sz="16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Explain necessary upgrades (insulation, electrical) openly.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3" name="Google Shape;353;p24"/>
          <p:cNvGrpSpPr/>
          <p:nvPr/>
        </p:nvGrpSpPr>
        <p:grpSpPr>
          <a:xfrm>
            <a:off x="6227989" y="4253593"/>
            <a:ext cx="5572200" cy="1646464"/>
            <a:chOff x="6238875" y="3524250"/>
            <a:chExt cx="5572200" cy="2190900"/>
          </a:xfrm>
        </p:grpSpPr>
        <p:sp>
          <p:nvSpPr>
            <p:cNvPr id="354" name="Google Shape;354;p24"/>
            <p:cNvSpPr/>
            <p:nvPr/>
          </p:nvSpPr>
          <p:spPr>
            <a:xfrm>
              <a:off x="6238875" y="3524250"/>
              <a:ext cx="5572200" cy="2190900"/>
            </a:xfrm>
            <a:prstGeom prst="roundRect">
              <a:avLst>
                <a:gd name="adj" fmla="val 5217"/>
              </a:avLst>
            </a:prstGeom>
            <a:solidFill>
              <a:srgbClr val="FFF5F2"/>
            </a:solidFill>
            <a:ln w="9525" cap="flat" cmpd="sng">
              <a:solidFill>
                <a:srgbClr val="FC44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55" name="Google Shape;355;p24"/>
            <p:cNvSpPr txBox="1"/>
            <p:nvPr/>
          </p:nvSpPr>
          <p:spPr>
            <a:xfrm>
              <a:off x="6429375" y="3714750"/>
              <a:ext cx="51912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Document what was agreed</a:t>
              </a:r>
              <a:endParaRPr sz="1600" b="1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rPr>
                <a:t>Record the chosen design, key settings, exclusions, and any compromises made.</a:t>
              </a:r>
              <a:endParaRPr sz="16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Good documentation protects the customer, business, and engineer.</a:t>
              </a:r>
              <a:endParaRPr sz="1600" b="1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5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4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Protecting essential services (minimise disruption)</a:t>
            </a:r>
            <a:endParaRPr lang="en-GB" sz="3200"/>
          </a:p>
        </p:txBody>
      </p:sp>
      <p:sp>
        <p:nvSpPr>
          <p:cNvPr id="362" name="Google Shape;362;p25"/>
          <p:cNvSpPr txBox="1">
            <a:spLocks noGrp="1"/>
          </p:cNvSpPr>
          <p:nvPr>
            <p:ph type="body" idx="1"/>
          </p:nvPr>
        </p:nvSpPr>
        <p:spPr>
          <a:xfrm>
            <a:off x="359999" y="1800000"/>
            <a:ext cx="10786971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Services affected: electricity, water, heating/hot water, telecoms.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Plan isolation: when, how long, and customer needs.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Temporary services: plan ahead where required.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Sequence work to reduce downtime (prepare first, isolate last).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Communicate before/during/after and confirm restoration.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6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4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Scenario activity (15 mins): essential services plan</a:t>
            </a:r>
            <a:endParaRPr lang="en-GB" sz="3200"/>
          </a:p>
        </p:txBody>
      </p:sp>
      <p:sp>
        <p:nvSpPr>
          <p:cNvPr id="370" name="Google Shape;370;p26"/>
          <p:cNvSpPr txBox="1">
            <a:spLocks noGrp="1"/>
          </p:cNvSpPr>
          <p:nvPr>
            <p:ph type="body" idx="1"/>
          </p:nvPr>
        </p:nvSpPr>
        <p:spPr>
          <a:xfrm>
            <a:off x="359999" y="1800000"/>
            <a:ext cx="10884943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Scenario: customer works from home and relies on broadband + hot water daily.</a:t>
            </a: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Task: create a disruption-minimisation plan for install/commission day.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Include: isolation window, temporary measures, communication plan.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Output: 6-bullet 'Customer Disruption Plan’ &amp; what you will document.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7"/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dirty="0">
                <a:solidFill>
                  <a:srgbClr val="FC4421"/>
                </a:solidFill>
              </a:rPr>
              <a:t>Outputs: estimate vs. quotation</a:t>
            </a:r>
            <a:endParaRPr lang="en-GB" sz="3200" dirty="0"/>
          </a:p>
        </p:txBody>
      </p:sp>
      <p:grpSp>
        <p:nvGrpSpPr>
          <p:cNvPr id="377" name="Google Shape;377;p27"/>
          <p:cNvGrpSpPr/>
          <p:nvPr/>
        </p:nvGrpSpPr>
        <p:grpSpPr>
          <a:xfrm>
            <a:off x="352411" y="1714430"/>
            <a:ext cx="10359132" cy="3944760"/>
            <a:chOff x="352425" y="1714500"/>
            <a:chExt cx="7620150" cy="4333949"/>
          </a:xfrm>
        </p:grpSpPr>
        <p:grpSp>
          <p:nvGrpSpPr>
            <p:cNvPr id="378" name="Google Shape;378;p27"/>
            <p:cNvGrpSpPr/>
            <p:nvPr/>
          </p:nvGrpSpPr>
          <p:grpSpPr>
            <a:xfrm>
              <a:off x="352425" y="1714500"/>
              <a:ext cx="3714900" cy="2095500"/>
              <a:chOff x="352425" y="1714500"/>
              <a:chExt cx="3714900" cy="2095500"/>
            </a:xfrm>
          </p:grpSpPr>
          <p:sp>
            <p:nvSpPr>
              <p:cNvPr id="379" name="Google Shape;379;p27"/>
              <p:cNvSpPr/>
              <p:nvPr/>
            </p:nvSpPr>
            <p:spPr>
              <a:xfrm>
                <a:off x="352425" y="1714500"/>
                <a:ext cx="3714900" cy="2095500"/>
              </a:xfrm>
              <a:prstGeom prst="roundRect">
                <a:avLst>
                  <a:gd name="adj" fmla="val 3636"/>
                </a:avLst>
              </a:prstGeom>
              <a:solidFill>
                <a:srgbClr val="F8FAFC"/>
              </a:solidFill>
              <a:ln w="937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80" name="Google Shape;380;p27"/>
              <p:cNvSpPr txBox="1"/>
              <p:nvPr/>
            </p:nvSpPr>
            <p:spPr>
              <a:xfrm>
                <a:off x="352425" y="1714500"/>
                <a:ext cx="3714900" cy="209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7375" tIns="187375" rIns="187375" bIns="1873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Estimate (indicative price)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49699" lvl="0" indent="-293554" algn="l" rtl="0">
                  <a:spcBef>
                    <a:spcPts val="885"/>
                  </a:spcBef>
                  <a:spcAft>
                    <a:spcPts val="0"/>
                  </a:spcAft>
                  <a:buClr>
                    <a:srgbClr val="334155"/>
                  </a:buClr>
                  <a:buSzPts val="1082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Best-guess cost based on limited info.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49699" lvl="0" indent="-293554" algn="l" rtl="0">
                  <a:spcBef>
                    <a:spcPts val="590"/>
                  </a:spcBef>
                  <a:spcAft>
                    <a:spcPts val="0"/>
                  </a:spcAft>
                  <a:buClr>
                    <a:srgbClr val="334155"/>
                  </a:buClr>
                  <a:buSzPts val="1082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Can change with site conditions or scope.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49699" lvl="0" indent="-293554" algn="l" rtl="0">
                  <a:spcBef>
                    <a:spcPts val="590"/>
                  </a:spcBef>
                  <a:spcAft>
                    <a:spcPts val="0"/>
                  </a:spcAft>
                  <a:buClr>
                    <a:srgbClr val="334155"/>
                  </a:buClr>
                  <a:buSzPts val="1082"/>
                  <a:buFont typeface="Arial"/>
                  <a:buChar char="●"/>
                </a:pPr>
                <a:r>
                  <a:rPr lang="en-GB" sz="1600" b="1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Use:</a:t>
                </a: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 Early enquiry, pre-survey.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1" name="Google Shape;381;p27"/>
            <p:cNvGrpSpPr/>
            <p:nvPr/>
          </p:nvGrpSpPr>
          <p:grpSpPr>
            <a:xfrm>
              <a:off x="4257675" y="1714500"/>
              <a:ext cx="3714900" cy="2095500"/>
              <a:chOff x="4257675" y="1714500"/>
              <a:chExt cx="3714900" cy="2095500"/>
            </a:xfrm>
          </p:grpSpPr>
          <p:sp>
            <p:nvSpPr>
              <p:cNvPr id="382" name="Google Shape;382;p27"/>
              <p:cNvSpPr/>
              <p:nvPr/>
            </p:nvSpPr>
            <p:spPr>
              <a:xfrm>
                <a:off x="4257675" y="1714500"/>
                <a:ext cx="3714900" cy="2095500"/>
              </a:xfrm>
              <a:prstGeom prst="roundRect">
                <a:avLst>
                  <a:gd name="adj" fmla="val 3636"/>
                </a:avLst>
              </a:prstGeom>
              <a:solidFill>
                <a:srgbClr val="F8FAFC"/>
              </a:solidFill>
              <a:ln w="937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83" name="Google Shape;383;p27"/>
              <p:cNvSpPr txBox="1"/>
              <p:nvPr/>
            </p:nvSpPr>
            <p:spPr>
              <a:xfrm>
                <a:off x="4257675" y="1714500"/>
                <a:ext cx="3714900" cy="209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87375" tIns="187375" rIns="187375" bIns="1873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Quotation (fixed offer)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49699" lvl="0" indent="-293554" algn="l" rtl="0">
                  <a:spcBef>
                    <a:spcPts val="885"/>
                  </a:spcBef>
                  <a:spcAft>
                    <a:spcPts val="0"/>
                  </a:spcAft>
                  <a:buClr>
                    <a:srgbClr val="334155"/>
                  </a:buClr>
                  <a:buSzPts val="1082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Priced offer for defined scope.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49699" lvl="0" indent="-293554" algn="l" rtl="0">
                  <a:spcBef>
                    <a:spcPts val="590"/>
                  </a:spcBef>
                  <a:spcAft>
                    <a:spcPts val="0"/>
                  </a:spcAft>
                  <a:buClr>
                    <a:srgbClr val="334155"/>
                  </a:buClr>
                  <a:buSzPts val="1082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States validity, terms, and assumptions.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49699" lvl="0" indent="-293554" algn="l" rtl="0">
                  <a:spcBef>
                    <a:spcPts val="590"/>
                  </a:spcBef>
                  <a:spcAft>
                    <a:spcPts val="0"/>
                  </a:spcAft>
                  <a:buClr>
                    <a:srgbClr val="334155"/>
                  </a:buClr>
                  <a:buSzPts val="1082"/>
                  <a:buFont typeface="Arial"/>
                  <a:buChar char="●"/>
                </a:pPr>
                <a:r>
                  <a:rPr lang="en-GB" sz="1600" b="1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Use:</a:t>
                </a: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 After survey/design decisions.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4" name="Google Shape;384;p27"/>
            <p:cNvGrpSpPr/>
            <p:nvPr/>
          </p:nvGrpSpPr>
          <p:grpSpPr>
            <a:xfrm>
              <a:off x="352425" y="3810000"/>
              <a:ext cx="7620000" cy="1428900"/>
              <a:chOff x="352425" y="3810000"/>
              <a:chExt cx="7620000" cy="1428900"/>
            </a:xfrm>
          </p:grpSpPr>
          <p:sp>
            <p:nvSpPr>
              <p:cNvPr id="385" name="Google Shape;385;p27"/>
              <p:cNvSpPr/>
              <p:nvPr/>
            </p:nvSpPr>
            <p:spPr>
              <a:xfrm>
                <a:off x="352425" y="4000500"/>
                <a:ext cx="7620000" cy="1049201"/>
              </a:xfrm>
              <a:prstGeom prst="roundRect">
                <a:avLst>
                  <a:gd name="adj" fmla="val 5333"/>
                </a:avLst>
              </a:prstGeom>
              <a:solidFill>
                <a:srgbClr val="F1F5F9"/>
              </a:solidFill>
              <a:ln w="9375" cap="flat" cmpd="sng">
                <a:solidFill>
                  <a:srgbClr val="CBD5E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86" name="Google Shape;386;p27"/>
              <p:cNvSpPr txBox="1"/>
              <p:nvPr/>
            </p:nvSpPr>
            <p:spPr>
              <a:xfrm>
                <a:off x="352425" y="3810000"/>
                <a:ext cx="7620000" cy="142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34225" tIns="140525" rIns="234225" bIns="1405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Minimum Good Practice (Both)</a:t>
                </a:r>
                <a:endParaRPr sz="1600" b="1" dirty="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738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Scope:</a:t>
                </a:r>
                <a:r>
                  <a:rPr lang="en-GB" sz="1600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 Deliverables &amp; components. </a:t>
                </a:r>
                <a:r>
                  <a:rPr lang="en-GB" sz="1600" b="1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In/Exclusions:</a:t>
                </a:r>
                <a:r>
                  <a:rPr lang="en-GB" sz="1600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 Explicit boundaries. </a:t>
                </a:r>
                <a:r>
                  <a:rPr lang="en-GB" sz="1600" b="1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Assumptions:</a:t>
                </a:r>
                <a:r>
                  <a:rPr lang="en-GB" sz="1600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 Conditions relied on</a:t>
                </a:r>
                <a:r>
                  <a:rPr lang="en-GB" sz="1600" dirty="0">
                    <a:solidFill>
                      <a:srgbClr val="475569"/>
                    </a:solidFill>
                  </a:rPr>
                  <a:t>.</a:t>
                </a:r>
                <a:r>
                  <a:rPr lang="en-GB" sz="1600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GB" sz="1600" b="1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Timescales:</a:t>
                </a:r>
                <a:r>
                  <a:rPr lang="en-GB" sz="1600" dirty="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 Lead times &amp; duration.</a:t>
                </a:r>
                <a:endParaRPr sz="1600" dirty="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7" name="Google Shape;387;p27"/>
            <p:cNvGrpSpPr/>
            <p:nvPr/>
          </p:nvGrpSpPr>
          <p:grpSpPr>
            <a:xfrm>
              <a:off x="352425" y="5191049"/>
              <a:ext cx="7620000" cy="857400"/>
              <a:chOff x="352425" y="5191049"/>
              <a:chExt cx="7620000" cy="857400"/>
            </a:xfrm>
          </p:grpSpPr>
          <p:sp>
            <p:nvSpPr>
              <p:cNvPr id="388" name="Google Shape;388;p27"/>
              <p:cNvSpPr/>
              <p:nvPr/>
            </p:nvSpPr>
            <p:spPr>
              <a:xfrm>
                <a:off x="352425" y="5191049"/>
                <a:ext cx="7620000" cy="857400"/>
              </a:xfrm>
              <a:prstGeom prst="roundRect">
                <a:avLst>
                  <a:gd name="adj" fmla="val 8888"/>
                </a:avLst>
              </a:prstGeom>
              <a:solidFill>
                <a:srgbClr val="FFF7ED"/>
              </a:solidFill>
              <a:ln w="9375" cap="flat" cmpd="sng">
                <a:solidFill>
                  <a:srgbClr val="FDBA7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89" name="Google Shape;389;p27"/>
              <p:cNvSpPr txBox="1"/>
              <p:nvPr/>
            </p:nvSpPr>
            <p:spPr>
              <a:xfrm>
                <a:off x="352425" y="5191049"/>
                <a:ext cx="76200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34225" tIns="140525" rIns="234225" bIns="1405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C2410C"/>
                    </a:solidFill>
                    <a:latin typeface="Arial"/>
                    <a:ea typeface="Arial"/>
                    <a:cs typeface="Arial"/>
                    <a:sym typeface="Arial"/>
                  </a:rPr>
                  <a:t>Variations / Change Control</a:t>
                </a:r>
                <a:endParaRPr sz="1600" b="1" dirty="0">
                  <a:solidFill>
                    <a:srgbClr val="C241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9A3412"/>
                    </a:solidFill>
                    <a:latin typeface="Arial"/>
                    <a:ea typeface="Arial"/>
                    <a:cs typeface="Arial"/>
                    <a:sym typeface="Arial"/>
                  </a:rPr>
                  <a:t>Stop and agree changes in writing if scope shifts—protects both parties.</a:t>
                </a:r>
                <a:endParaRPr sz="1600" dirty="0">
                  <a:solidFill>
                    <a:srgbClr val="9A34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Outputs: invoice (what good looks like)</a:t>
            </a:r>
            <a:endParaRPr lang="en-GB" sz="3200"/>
          </a:p>
        </p:txBody>
      </p:sp>
      <p:grpSp>
        <p:nvGrpSpPr>
          <p:cNvPr id="397" name="Google Shape;397;p28"/>
          <p:cNvGrpSpPr/>
          <p:nvPr/>
        </p:nvGrpSpPr>
        <p:grpSpPr>
          <a:xfrm>
            <a:off x="360112" y="1630884"/>
            <a:ext cx="11519400" cy="4131026"/>
            <a:chOff x="360045" y="1693349"/>
            <a:chExt cx="11519400" cy="4131026"/>
          </a:xfrm>
        </p:grpSpPr>
        <p:grpSp>
          <p:nvGrpSpPr>
            <p:cNvPr id="398" name="Google Shape;398;p28"/>
            <p:cNvGrpSpPr/>
            <p:nvPr/>
          </p:nvGrpSpPr>
          <p:grpSpPr>
            <a:xfrm>
              <a:off x="360045" y="1693349"/>
              <a:ext cx="5619900" cy="1535776"/>
              <a:chOff x="360045" y="1693349"/>
              <a:chExt cx="5619900" cy="1535776"/>
            </a:xfrm>
          </p:grpSpPr>
          <p:sp>
            <p:nvSpPr>
              <p:cNvPr id="399" name="Google Shape;399;p28"/>
              <p:cNvSpPr/>
              <p:nvPr/>
            </p:nvSpPr>
            <p:spPr>
              <a:xfrm>
                <a:off x="360045" y="1800225"/>
                <a:ext cx="5619900" cy="1428900"/>
              </a:xfrm>
              <a:prstGeom prst="roundRect">
                <a:avLst>
                  <a:gd name="adj" fmla="val 8000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00" name="Google Shape;400;p28"/>
              <p:cNvSpPr txBox="1"/>
              <p:nvPr/>
            </p:nvSpPr>
            <p:spPr>
              <a:xfrm>
                <a:off x="360045" y="1693349"/>
                <a:ext cx="5619900" cy="142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Matches agreed quote/scope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The invoice should reflect the original quotation plus any approved variations.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Extra work must be clearly listed as a </a:t>
                </a:r>
                <a:r>
                  <a:rPr lang="en-GB" sz="1600" b="1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variation</a:t>
                </a: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 with customer approval referenced.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1" name="Google Shape;401;p28"/>
            <p:cNvGrpSpPr/>
            <p:nvPr/>
          </p:nvGrpSpPr>
          <p:grpSpPr>
            <a:xfrm>
              <a:off x="6259681" y="1705224"/>
              <a:ext cx="5619749" cy="1523901"/>
              <a:chOff x="6259681" y="1705224"/>
              <a:chExt cx="5619749" cy="1523901"/>
            </a:xfrm>
          </p:grpSpPr>
          <p:sp>
            <p:nvSpPr>
              <p:cNvPr id="402" name="Google Shape;402;p28"/>
              <p:cNvSpPr/>
              <p:nvPr/>
            </p:nvSpPr>
            <p:spPr>
              <a:xfrm>
                <a:off x="6259830" y="1800225"/>
                <a:ext cx="5619600" cy="1428900"/>
              </a:xfrm>
              <a:prstGeom prst="roundRect">
                <a:avLst>
                  <a:gd name="adj" fmla="val 8000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03" name="Google Shape;403;p28"/>
              <p:cNvSpPr txBox="1"/>
              <p:nvPr/>
            </p:nvSpPr>
            <p:spPr>
              <a:xfrm>
                <a:off x="6259681" y="1705224"/>
                <a:ext cx="5619600" cy="142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Clear line items &amp; dates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Break costs down into understandable items (e.g. "ASHP installation", "commissioning").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Include key dates: survey, installation, commissioning, and completion.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4" name="Google Shape;404;p28"/>
            <p:cNvGrpSpPr/>
            <p:nvPr/>
          </p:nvGrpSpPr>
          <p:grpSpPr>
            <a:xfrm>
              <a:off x="360045" y="3371974"/>
              <a:ext cx="5619900" cy="1775215"/>
              <a:chOff x="360045" y="3371974"/>
              <a:chExt cx="5619900" cy="1775215"/>
            </a:xfrm>
          </p:grpSpPr>
          <p:sp>
            <p:nvSpPr>
              <p:cNvPr id="405" name="Google Shape;405;p28"/>
              <p:cNvSpPr/>
              <p:nvPr/>
            </p:nvSpPr>
            <p:spPr>
              <a:xfrm>
                <a:off x="360045" y="3419475"/>
                <a:ext cx="5619900" cy="1583276"/>
              </a:xfrm>
              <a:prstGeom prst="roundRect">
                <a:avLst>
                  <a:gd name="adj" fmla="val 8000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06" name="Google Shape;406;p28"/>
              <p:cNvSpPr txBox="1"/>
              <p:nvPr/>
            </p:nvSpPr>
            <p:spPr>
              <a:xfrm>
                <a:off x="360045" y="3371974"/>
                <a:ext cx="5423238" cy="1775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References evidence/completion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Reference documents like commissioning records, handover packs, or photos.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Note if certifications (e.g. electrical, Building Control) are provided or pending.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7" name="Google Shape;407;p28"/>
            <p:cNvGrpSpPr/>
            <p:nvPr/>
          </p:nvGrpSpPr>
          <p:grpSpPr>
            <a:xfrm>
              <a:off x="6259681" y="3348224"/>
              <a:ext cx="5619749" cy="2464276"/>
              <a:chOff x="6259681" y="3348224"/>
              <a:chExt cx="5619749" cy="2464276"/>
            </a:xfrm>
          </p:grpSpPr>
          <p:sp>
            <p:nvSpPr>
              <p:cNvPr id="408" name="Google Shape;408;p28"/>
              <p:cNvSpPr/>
              <p:nvPr/>
            </p:nvSpPr>
            <p:spPr>
              <a:xfrm>
                <a:off x="6259830" y="3419475"/>
                <a:ext cx="5619600" cy="1583276"/>
              </a:xfrm>
              <a:prstGeom prst="roundRect">
                <a:avLst>
                  <a:gd name="adj" fmla="val 8000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09" name="Google Shape;409;p28"/>
              <p:cNvSpPr txBox="1"/>
              <p:nvPr/>
            </p:nvSpPr>
            <p:spPr>
              <a:xfrm>
                <a:off x="6259681" y="3348224"/>
                <a:ext cx="5330636" cy="24642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Tone &amp; Payment Terms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Use polite, factual language. State due dates, methods, and staged payments clearly.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Provide contact details for queries to reduce conflict and speed up resolution.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0" name="Google Shape;410;p28"/>
            <p:cNvGrpSpPr/>
            <p:nvPr/>
          </p:nvGrpSpPr>
          <p:grpSpPr>
            <a:xfrm>
              <a:off x="360045" y="5145600"/>
              <a:ext cx="11519400" cy="678775"/>
              <a:chOff x="360045" y="5145600"/>
              <a:chExt cx="11519400" cy="678775"/>
            </a:xfrm>
          </p:grpSpPr>
          <p:sp>
            <p:nvSpPr>
              <p:cNvPr id="411" name="Google Shape;411;p28"/>
              <p:cNvSpPr/>
              <p:nvPr/>
            </p:nvSpPr>
            <p:spPr>
              <a:xfrm>
                <a:off x="360045" y="5157475"/>
                <a:ext cx="11519400" cy="666900"/>
              </a:xfrm>
              <a:prstGeom prst="roundRect">
                <a:avLst>
                  <a:gd name="adj" fmla="val 17142"/>
                </a:avLst>
              </a:prstGeom>
              <a:solidFill>
                <a:srgbClr val="FFF7ED"/>
              </a:solidFill>
              <a:ln w="9525" cap="flat" cmpd="sng">
                <a:solidFill>
                  <a:srgbClr val="FDBA7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12" name="Google Shape;412;p28"/>
              <p:cNvSpPr txBox="1"/>
              <p:nvPr/>
            </p:nvSpPr>
            <p:spPr>
              <a:xfrm>
                <a:off x="360045" y="5145600"/>
                <a:ext cx="11519400" cy="66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9A3412"/>
                    </a:solidFill>
                    <a:latin typeface="Arial"/>
                    <a:ea typeface="Arial"/>
                    <a:cs typeface="Arial"/>
                    <a:sym typeface="Arial"/>
                  </a:rPr>
                  <a:t>Key Outcome: </a:t>
                </a:r>
                <a:r>
                  <a:rPr lang="en-GB" sz="1600" b="0" dirty="0">
                    <a:solidFill>
                      <a:srgbClr val="9A3412"/>
                    </a:solidFill>
                    <a:latin typeface="Arial"/>
                    <a:ea typeface="Arial"/>
                    <a:cs typeface="Arial"/>
                    <a:sym typeface="Arial"/>
                  </a:rPr>
                  <a:t>Professionalism at the point of invoice builds trust and ensures faster payment.</a:t>
                </a:r>
                <a:endParaRPr sz="1600" b="1" dirty="0">
                  <a:solidFill>
                    <a:srgbClr val="9A34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9"/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dirty="0">
                <a:solidFill>
                  <a:srgbClr val="FC4421"/>
                </a:solidFill>
              </a:rPr>
              <a:t>Outputs: performance + compliance + handover (1 of 2)</a:t>
            </a:r>
            <a:endParaRPr lang="en-GB" sz="3200" dirty="0"/>
          </a:p>
        </p:txBody>
      </p:sp>
      <p:grpSp>
        <p:nvGrpSpPr>
          <p:cNvPr id="419" name="Google Shape;419;p29"/>
          <p:cNvGrpSpPr/>
          <p:nvPr/>
        </p:nvGrpSpPr>
        <p:grpSpPr>
          <a:xfrm>
            <a:off x="361950" y="1714435"/>
            <a:ext cx="5619900" cy="2833814"/>
            <a:chOff x="361950" y="1714500"/>
            <a:chExt cx="5619900" cy="1809600"/>
          </a:xfrm>
        </p:grpSpPr>
        <p:sp>
          <p:nvSpPr>
            <p:cNvPr id="420" name="Google Shape;420;p29"/>
            <p:cNvSpPr/>
            <p:nvPr/>
          </p:nvSpPr>
          <p:spPr>
            <a:xfrm>
              <a:off x="361950" y="1714500"/>
              <a:ext cx="5619900" cy="1809600"/>
            </a:xfrm>
            <a:prstGeom prst="roundRect">
              <a:avLst>
                <a:gd name="adj" fmla="val 631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21" name="Google Shape;421;p29"/>
            <p:cNvSpPr txBox="1"/>
            <p:nvPr/>
          </p:nvSpPr>
          <p:spPr>
            <a:xfrm>
              <a:off x="361950" y="1714500"/>
              <a:ext cx="56199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Performance document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(what the customer should expect)</a:t>
              </a:r>
              <a:endParaRPr sz="1600" b="1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6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Clear summary of intended operation: design intent, heat loss/emitter assumptions, and "normal" </a:t>
              </a:r>
              <a:r>
                <a:rPr lang="en-GB" sz="1600" dirty="0" err="1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behavior</a:t>
              </a: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 (defrost, DHW recovery).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45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Manages expectations by explaining how low temp heating differs from a boiler.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29"/>
          <p:cNvGrpSpPr/>
          <p:nvPr/>
        </p:nvGrpSpPr>
        <p:grpSpPr>
          <a:xfrm>
            <a:off x="6257925" y="1714483"/>
            <a:ext cx="5619900" cy="2833766"/>
            <a:chOff x="6257925" y="1714500"/>
            <a:chExt cx="5619900" cy="1809600"/>
          </a:xfrm>
        </p:grpSpPr>
        <p:sp>
          <p:nvSpPr>
            <p:cNvPr id="423" name="Google Shape;423;p29"/>
            <p:cNvSpPr/>
            <p:nvPr/>
          </p:nvSpPr>
          <p:spPr>
            <a:xfrm>
              <a:off x="6257925" y="1714500"/>
              <a:ext cx="5619900" cy="1809600"/>
            </a:xfrm>
            <a:prstGeom prst="roundRect">
              <a:avLst>
                <a:gd name="adj" fmla="val 631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24" name="Google Shape;424;p29"/>
            <p:cNvSpPr txBox="1"/>
            <p:nvPr/>
          </p:nvSpPr>
          <p:spPr>
            <a:xfrm>
              <a:off x="6257925" y="1714500"/>
              <a:ext cx="56199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Compliance certificate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(proof the correct route was followed)</a:t>
              </a:r>
              <a:endParaRPr sz="1600" b="1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6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Evidence of met compliance routes (e.g. self-certification via competent person scheme).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45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Confirms installation meets standards and protects the customer and business.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>
          <a:extLst>
            <a:ext uri="{FF2B5EF4-FFF2-40B4-BE49-F238E27FC236}">
              <a16:creationId xmlns:a16="http://schemas.microsoft.com/office/drawing/2014/main" id="{8A7D2A44-525F-BD8E-F3C7-E1C070F8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9">
            <a:extLst>
              <a:ext uri="{FF2B5EF4-FFF2-40B4-BE49-F238E27FC236}">
                <a16:creationId xmlns:a16="http://schemas.microsoft.com/office/drawing/2014/main" id="{DC1C7A1A-BB17-722E-56AD-F66EBB9699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dirty="0">
                <a:solidFill>
                  <a:srgbClr val="FC4421"/>
                </a:solidFill>
              </a:rPr>
              <a:t>Outputs: performance + compliance + handover (2 of 2)</a:t>
            </a:r>
            <a:endParaRPr lang="en-GB" sz="3200" dirty="0"/>
          </a:p>
        </p:txBody>
      </p:sp>
      <p:grpSp>
        <p:nvGrpSpPr>
          <p:cNvPr id="425" name="Google Shape;425;p29">
            <a:extLst>
              <a:ext uri="{FF2B5EF4-FFF2-40B4-BE49-F238E27FC236}">
                <a16:creationId xmlns:a16="http://schemas.microsoft.com/office/drawing/2014/main" id="{F2C8B27A-5816-32EA-EB6B-070B5BEB3B7E}"/>
              </a:ext>
            </a:extLst>
          </p:cNvPr>
          <p:cNvGrpSpPr/>
          <p:nvPr/>
        </p:nvGrpSpPr>
        <p:grpSpPr>
          <a:xfrm>
            <a:off x="361800" y="1721332"/>
            <a:ext cx="5619900" cy="2375655"/>
            <a:chOff x="361950" y="3436033"/>
            <a:chExt cx="5619900" cy="2088317"/>
          </a:xfrm>
        </p:grpSpPr>
        <p:sp>
          <p:nvSpPr>
            <p:cNvPr id="426" name="Google Shape;426;p29">
              <a:extLst>
                <a:ext uri="{FF2B5EF4-FFF2-40B4-BE49-F238E27FC236}">
                  <a16:creationId xmlns:a16="http://schemas.microsoft.com/office/drawing/2014/main" id="{4BAD0156-6167-4ADD-6326-38A98BC69D15}"/>
                </a:ext>
              </a:extLst>
            </p:cNvPr>
            <p:cNvSpPr/>
            <p:nvPr/>
          </p:nvSpPr>
          <p:spPr>
            <a:xfrm>
              <a:off x="361950" y="3436033"/>
              <a:ext cx="5619900" cy="2088317"/>
            </a:xfrm>
            <a:prstGeom prst="roundRect">
              <a:avLst>
                <a:gd name="adj" fmla="val 631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27" name="Google Shape;427;p29">
              <a:extLst>
                <a:ext uri="{FF2B5EF4-FFF2-40B4-BE49-F238E27FC236}">
                  <a16:creationId xmlns:a16="http://schemas.microsoft.com/office/drawing/2014/main" id="{19FEC0E1-BEB2-54D8-678F-FBC23BD86923}"/>
                </a:ext>
              </a:extLst>
            </p:cNvPr>
            <p:cNvSpPr txBox="1"/>
            <p:nvPr/>
          </p:nvSpPr>
          <p:spPr>
            <a:xfrm>
              <a:off x="361950" y="3445624"/>
              <a:ext cx="56199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Handover documents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(what the user needs to run the system)</a:t>
              </a:r>
              <a:endParaRPr sz="1600" b="1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6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Complete pack: user guide, settings summary, warranty, and contact details.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45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Includes key records: commissioning summary and maintenance requirements.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8" name="Google Shape;428;p29">
            <a:extLst>
              <a:ext uri="{FF2B5EF4-FFF2-40B4-BE49-F238E27FC236}">
                <a16:creationId xmlns:a16="http://schemas.microsoft.com/office/drawing/2014/main" id="{618C59FF-0C52-91F5-8950-D13AC1B2838B}"/>
              </a:ext>
            </a:extLst>
          </p:cNvPr>
          <p:cNvGrpSpPr/>
          <p:nvPr/>
        </p:nvGrpSpPr>
        <p:grpSpPr>
          <a:xfrm>
            <a:off x="6257926" y="1721331"/>
            <a:ext cx="5619900" cy="2375655"/>
            <a:chOff x="6257925" y="3515625"/>
            <a:chExt cx="5619900" cy="2008725"/>
          </a:xfrm>
        </p:grpSpPr>
        <p:sp>
          <p:nvSpPr>
            <p:cNvPr id="429" name="Google Shape;429;p29">
              <a:extLst>
                <a:ext uri="{FF2B5EF4-FFF2-40B4-BE49-F238E27FC236}">
                  <a16:creationId xmlns:a16="http://schemas.microsoft.com/office/drawing/2014/main" id="{1D02D092-6003-A159-4D68-ED1390CE2293}"/>
                </a:ext>
              </a:extLst>
            </p:cNvPr>
            <p:cNvSpPr/>
            <p:nvPr/>
          </p:nvSpPr>
          <p:spPr>
            <a:xfrm>
              <a:off x="6257925" y="3515626"/>
              <a:ext cx="5619900" cy="2008724"/>
            </a:xfrm>
            <a:prstGeom prst="roundRect">
              <a:avLst>
                <a:gd name="adj" fmla="val 631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30" name="Google Shape;430;p29">
              <a:extLst>
                <a:ext uri="{FF2B5EF4-FFF2-40B4-BE49-F238E27FC236}">
                  <a16:creationId xmlns:a16="http://schemas.microsoft.com/office/drawing/2014/main" id="{6277C49D-61A7-19B3-1318-6C6FE37A17D7}"/>
                </a:ext>
              </a:extLst>
            </p:cNvPr>
            <p:cNvSpPr txBox="1"/>
            <p:nvPr/>
          </p:nvSpPr>
          <p:spPr>
            <a:xfrm>
              <a:off x="6257925" y="3515625"/>
              <a:ext cx="5619900" cy="17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Controls demonstration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(how to use it efficiently)</a:t>
              </a:r>
              <a:endParaRPr sz="1600" b="1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6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Demonstrate key actions: schedules, temp adjustments, DHW boost, alerts.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5275" algn="l" rtl="0">
                <a:spcBef>
                  <a:spcPts val="45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Arial"/>
                <a:buChar char="●"/>
              </a:pP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Confirm understanding via </a:t>
              </a:r>
              <a:r>
                <a:rPr lang="en-GB" sz="1600" b="1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teach-back</a:t>
              </a:r>
              <a:r>
                <a:rPr lang="en-GB" sz="160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 ("show me how") to avoid callbacks.</a:t>
              </a:r>
              <a:endParaRPr sz="16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1" name="Google Shape;431;p29">
            <a:extLst>
              <a:ext uri="{FF2B5EF4-FFF2-40B4-BE49-F238E27FC236}">
                <a16:creationId xmlns:a16="http://schemas.microsoft.com/office/drawing/2014/main" id="{8A9B9762-3C6A-5AA4-63FB-B726E32EEB56}"/>
              </a:ext>
            </a:extLst>
          </p:cNvPr>
          <p:cNvGrpSpPr/>
          <p:nvPr/>
        </p:nvGrpSpPr>
        <p:grpSpPr>
          <a:xfrm>
            <a:off x="362026" y="4404060"/>
            <a:ext cx="11515800" cy="570800"/>
            <a:chOff x="361950" y="5715000"/>
            <a:chExt cx="11515800" cy="666900"/>
          </a:xfrm>
        </p:grpSpPr>
        <p:sp>
          <p:nvSpPr>
            <p:cNvPr id="432" name="Google Shape;432;p29">
              <a:extLst>
                <a:ext uri="{FF2B5EF4-FFF2-40B4-BE49-F238E27FC236}">
                  <a16:creationId xmlns:a16="http://schemas.microsoft.com/office/drawing/2014/main" id="{FF4DA75F-121B-F6E1-761F-F0329DE550BC}"/>
                </a:ext>
              </a:extLst>
            </p:cNvPr>
            <p:cNvSpPr/>
            <p:nvPr/>
          </p:nvSpPr>
          <p:spPr>
            <a:xfrm>
              <a:off x="361950" y="5715000"/>
              <a:ext cx="11515800" cy="666900"/>
            </a:xfrm>
            <a:prstGeom prst="roundRect">
              <a:avLst>
                <a:gd name="adj" fmla="val 17142"/>
              </a:avLst>
            </a:prstGeom>
            <a:solidFill>
              <a:srgbClr val="FFF7ED"/>
            </a:solidFill>
            <a:ln w="9525" cap="flat" cmpd="sng">
              <a:solidFill>
                <a:srgbClr val="FDBA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33" name="Google Shape;433;p29">
              <a:extLst>
                <a:ext uri="{FF2B5EF4-FFF2-40B4-BE49-F238E27FC236}">
                  <a16:creationId xmlns:a16="http://schemas.microsoft.com/office/drawing/2014/main" id="{2640BB38-7E63-9544-973B-E9FF6FA101F8}"/>
                </a:ext>
              </a:extLst>
            </p:cNvPr>
            <p:cNvSpPr txBox="1"/>
            <p:nvPr/>
          </p:nvSpPr>
          <p:spPr>
            <a:xfrm>
              <a:off x="361950" y="5715000"/>
              <a:ext cx="115158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9A3412"/>
                  </a:solidFill>
                  <a:latin typeface="Arial"/>
                  <a:ea typeface="Arial"/>
                  <a:cs typeface="Arial"/>
                  <a:sym typeface="Arial"/>
                </a:rPr>
                <a:t>Key Outcome: </a:t>
              </a:r>
              <a:r>
                <a:rPr lang="en-GB" sz="1600" b="0">
                  <a:solidFill>
                    <a:srgbClr val="9A3412"/>
                  </a:solidFill>
                  <a:latin typeface="Arial"/>
                  <a:ea typeface="Arial"/>
                  <a:cs typeface="Arial"/>
                  <a:sym typeface="Arial"/>
                </a:rPr>
                <a:t>Effective handover ensures customer satisfaction, compliance, and reduced maintenance callouts.</a:t>
              </a:r>
              <a:endParaRPr sz="1600" b="1">
                <a:solidFill>
                  <a:srgbClr val="9A34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039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0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Demonstration of controls (handover skill)</a:t>
            </a:r>
            <a:endParaRPr lang="en-GB" sz="3200"/>
          </a:p>
        </p:txBody>
      </p:sp>
      <p:grpSp>
        <p:nvGrpSpPr>
          <p:cNvPr id="440" name="Google Shape;440;p30"/>
          <p:cNvGrpSpPr/>
          <p:nvPr/>
        </p:nvGrpSpPr>
        <p:grpSpPr>
          <a:xfrm>
            <a:off x="361875" y="1714500"/>
            <a:ext cx="11515950" cy="4324350"/>
            <a:chOff x="361875" y="1714500"/>
            <a:chExt cx="11515950" cy="4324350"/>
          </a:xfrm>
        </p:grpSpPr>
        <p:grpSp>
          <p:nvGrpSpPr>
            <p:cNvPr id="441" name="Google Shape;441;p30"/>
            <p:cNvGrpSpPr/>
            <p:nvPr/>
          </p:nvGrpSpPr>
          <p:grpSpPr>
            <a:xfrm>
              <a:off x="361950" y="1714500"/>
              <a:ext cx="5619900" cy="1714500"/>
              <a:chOff x="361950" y="1714500"/>
              <a:chExt cx="5619900" cy="1714500"/>
            </a:xfrm>
          </p:grpSpPr>
          <p:sp>
            <p:nvSpPr>
              <p:cNvPr id="442" name="Google Shape;442;p30"/>
              <p:cNvSpPr/>
              <p:nvPr/>
            </p:nvSpPr>
            <p:spPr>
              <a:xfrm>
                <a:off x="361950" y="1714500"/>
                <a:ext cx="5619900" cy="1714500"/>
              </a:xfrm>
              <a:prstGeom prst="roundRect">
                <a:avLst>
                  <a:gd name="adj" fmla="val 6666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43" name="Google Shape;443;p30"/>
              <p:cNvSpPr txBox="1"/>
              <p:nvPr/>
            </p:nvSpPr>
            <p:spPr>
              <a:xfrm>
                <a:off x="361950" y="1714500"/>
                <a:ext cx="56199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Show the key everyday actions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7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How to change </a:t>
                </a:r>
                <a:r>
                  <a:rPr lang="en-GB" sz="1600" b="1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schedules</a:t>
                </a: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, adjust </a:t>
                </a:r>
                <a:r>
                  <a:rPr lang="en-GB" sz="1600" b="1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temperature setpoints</a:t>
                </a: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, use </a:t>
                </a:r>
                <a:r>
                  <a:rPr lang="en-GB" sz="1600" b="1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DHW boost</a:t>
                </a: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, and set </a:t>
                </a:r>
                <a:r>
                  <a:rPr lang="en-GB" sz="1600" b="1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holiday mode</a:t>
                </a: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4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 dirty="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Highlight "safe to change" vs. "left alone" settings.</a:t>
                </a:r>
                <a:endParaRPr sz="1600" dirty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4" name="Google Shape;444;p30"/>
            <p:cNvGrpSpPr/>
            <p:nvPr/>
          </p:nvGrpSpPr>
          <p:grpSpPr>
            <a:xfrm>
              <a:off x="6257925" y="1714500"/>
              <a:ext cx="5619900" cy="1714500"/>
              <a:chOff x="6257925" y="1714500"/>
              <a:chExt cx="5619900" cy="1714500"/>
            </a:xfrm>
          </p:grpSpPr>
          <p:sp>
            <p:nvSpPr>
              <p:cNvPr id="445" name="Google Shape;445;p30"/>
              <p:cNvSpPr/>
              <p:nvPr/>
            </p:nvSpPr>
            <p:spPr>
              <a:xfrm>
                <a:off x="6257925" y="1714500"/>
                <a:ext cx="5619900" cy="1714500"/>
              </a:xfrm>
              <a:prstGeom prst="roundRect">
                <a:avLst>
                  <a:gd name="adj" fmla="val 6666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46" name="Google Shape;446;p30"/>
              <p:cNvSpPr txBox="1"/>
              <p:nvPr/>
            </p:nvSpPr>
            <p:spPr>
              <a:xfrm>
                <a:off x="6257925" y="1714500"/>
                <a:ext cx="56199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Explain normal behaviours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7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 b="1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Defrost cycles:</a:t>
                </a: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 Explain sights/sounds and that it's normal in cold weather.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4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Typical low-carbon behaviour: longer run times, steady heat, and slower swings.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7" name="Google Shape;447;p30"/>
            <p:cNvGrpSpPr/>
            <p:nvPr/>
          </p:nvGrpSpPr>
          <p:grpSpPr>
            <a:xfrm>
              <a:off x="361950" y="3619500"/>
              <a:ext cx="5619900" cy="1714500"/>
              <a:chOff x="361950" y="3619500"/>
              <a:chExt cx="5619900" cy="1714500"/>
            </a:xfrm>
          </p:grpSpPr>
          <p:sp>
            <p:nvSpPr>
              <p:cNvPr id="448" name="Google Shape;448;p30"/>
              <p:cNvSpPr/>
              <p:nvPr/>
            </p:nvSpPr>
            <p:spPr>
              <a:xfrm>
                <a:off x="361950" y="3619500"/>
                <a:ext cx="5619900" cy="1714500"/>
              </a:xfrm>
              <a:prstGeom prst="roundRect">
                <a:avLst>
                  <a:gd name="adj" fmla="val 6666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49" name="Google Shape;449;p30"/>
              <p:cNvSpPr txBox="1"/>
              <p:nvPr/>
            </p:nvSpPr>
            <p:spPr>
              <a:xfrm>
                <a:off x="361950" y="3619500"/>
                <a:ext cx="56199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Confirm using teach-back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7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Ask customer: "Show me how you'd boost hot water" or change a schedule.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4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Correct gently and repeat until they are confident.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0" name="Google Shape;450;p30"/>
            <p:cNvGrpSpPr/>
            <p:nvPr/>
          </p:nvGrpSpPr>
          <p:grpSpPr>
            <a:xfrm>
              <a:off x="6257925" y="3619500"/>
              <a:ext cx="5619900" cy="1714500"/>
              <a:chOff x="6257925" y="3619500"/>
              <a:chExt cx="5619900" cy="1714500"/>
            </a:xfrm>
          </p:grpSpPr>
          <p:sp>
            <p:nvSpPr>
              <p:cNvPr id="451" name="Google Shape;451;p30"/>
              <p:cNvSpPr/>
              <p:nvPr/>
            </p:nvSpPr>
            <p:spPr>
              <a:xfrm>
                <a:off x="6257925" y="3619500"/>
                <a:ext cx="5619900" cy="1714500"/>
              </a:xfrm>
              <a:prstGeom prst="roundRect">
                <a:avLst>
                  <a:gd name="adj" fmla="val 6666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52" name="Google Shape;452;p30"/>
              <p:cNvSpPr txBox="1"/>
              <p:nvPr/>
            </p:nvSpPr>
            <p:spPr>
              <a:xfrm>
                <a:off x="6257925" y="3619500"/>
                <a:ext cx="56199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Guidance &amp; support details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7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Provide a "quick start" note: setpoints and problem troubleshooting.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457200" lvl="0" indent="-295275" algn="l" rtl="0">
                  <a:spcBef>
                    <a:spcPts val="450"/>
                  </a:spcBef>
                  <a:spcAft>
                    <a:spcPts val="0"/>
                  </a:spcAft>
                  <a:buClr>
                    <a:srgbClr val="334155"/>
                  </a:buClr>
                  <a:buSzPts val="1050"/>
                  <a:buFont typeface="Arial"/>
                  <a:buChar char="●"/>
                </a:pPr>
                <a:r>
                  <a:rPr lang="en-GB" sz="1600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Leave contact details, warranty info, and maintenance records.</a:t>
                </a:r>
                <a:endParaRPr sz="16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3" name="Google Shape;453;p30"/>
            <p:cNvGrpSpPr/>
            <p:nvPr/>
          </p:nvGrpSpPr>
          <p:grpSpPr>
            <a:xfrm>
              <a:off x="361875" y="5418364"/>
              <a:ext cx="11515800" cy="620486"/>
              <a:chOff x="361875" y="5418364"/>
              <a:chExt cx="11515800" cy="620486"/>
            </a:xfrm>
          </p:grpSpPr>
          <p:sp>
            <p:nvSpPr>
              <p:cNvPr id="454" name="Google Shape;454;p30"/>
              <p:cNvSpPr/>
              <p:nvPr/>
            </p:nvSpPr>
            <p:spPr>
              <a:xfrm>
                <a:off x="361875" y="5467350"/>
                <a:ext cx="11515800" cy="571500"/>
              </a:xfrm>
              <a:prstGeom prst="roundRect">
                <a:avLst>
                  <a:gd name="adj" fmla="val 20000"/>
                </a:avLst>
              </a:prstGeom>
              <a:solidFill>
                <a:srgbClr val="FFF7ED"/>
              </a:solidFill>
              <a:ln w="9525" cap="flat" cmpd="sng">
                <a:solidFill>
                  <a:srgbClr val="FDBA7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455" name="Google Shape;455;p30"/>
              <p:cNvSpPr txBox="1"/>
              <p:nvPr/>
            </p:nvSpPr>
            <p:spPr>
              <a:xfrm>
                <a:off x="361875" y="5418364"/>
                <a:ext cx="115158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9A3412"/>
                    </a:solidFill>
                    <a:latin typeface="Arial"/>
                    <a:ea typeface="Arial"/>
                    <a:cs typeface="Arial"/>
                    <a:sym typeface="Arial"/>
                  </a:rPr>
                  <a:t>Key Goal: </a:t>
                </a:r>
                <a:r>
                  <a:rPr lang="en-GB" sz="1600" b="0" dirty="0">
                    <a:solidFill>
                      <a:srgbClr val="9A3412"/>
                    </a:solidFill>
                    <a:latin typeface="Arial"/>
                    <a:ea typeface="Arial"/>
                    <a:cs typeface="Arial"/>
                    <a:sym typeface="Arial"/>
                  </a:rPr>
                  <a:t>Ensure the customer feels confident and competent to operate their new system efficiently.</a:t>
                </a:r>
                <a:endParaRPr sz="1600" b="1" dirty="0">
                  <a:solidFill>
                    <a:srgbClr val="9A34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1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45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>
                <a:solidFill>
                  <a:srgbClr val="FC4421"/>
                </a:solidFill>
              </a:rPr>
              <a:t>Recap checkpoint (5 mins)</a:t>
            </a:r>
            <a:endParaRPr lang="en-GB" sz="3200"/>
          </a:p>
        </p:txBody>
      </p:sp>
      <p:sp>
        <p:nvSpPr>
          <p:cNvPr id="462" name="Google Shape;462;p31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115203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1) List two examples of work you must refer to another trade.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2) Translate one term into plain English.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3) Name two stakeholders and what they need from you.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4) Name </a:t>
            </a:r>
            <a:r>
              <a:rPr lang="en-GB" dirty="0"/>
              <a:t>t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wo ways to minimise disruption to essential services.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Stop point: </a:t>
            </a:r>
            <a:r>
              <a:rPr lang="en-GB" sz="2400" dirty="0" err="1"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/Quizizz recap (developed separately)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2"/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62845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C4421"/>
                </a:solidFill>
              </a:defRPr>
            </a:pPr>
            <a:r>
              <a:rPr lang="en-GB" sz="3200" dirty="0">
                <a:solidFill>
                  <a:srgbClr val="FC4421"/>
                </a:solidFill>
              </a:rPr>
              <a:t>Summary &amp; questions</a:t>
            </a:r>
            <a:endParaRPr lang="en-GB" sz="3200" dirty="0"/>
          </a:p>
        </p:txBody>
      </p:sp>
      <p:sp>
        <p:nvSpPr>
          <p:cNvPr id="469" name="Google Shape;469;p32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115206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K1.8: know your limits, stop and refer appropriately.</a:t>
            </a: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K1.9: communicate clearly, ethically and to the right audience.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Minimise disruption and document decisions and evidence.</a:t>
            </a:r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Any questions before moving on?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256A433B-0DBB-2CC8-873B-F26E90A0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4;p39">
            <a:extLst>
              <a:ext uri="{FF2B5EF4-FFF2-40B4-BE49-F238E27FC236}">
                <a16:creationId xmlns:a16="http://schemas.microsoft.com/office/drawing/2014/main" id="{99E1AF67-C417-4349-DE00-154203330E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00601" y="1603122"/>
            <a:ext cx="11430158" cy="60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22" tIns="46499" rIns="89422" bIns="46499" anchor="ctr" anchorCtr="0">
            <a:normAutofit lnSpcReduction="10000"/>
          </a:bodyPr>
          <a:lstStyle/>
          <a:p>
            <a:pPr marL="0" indent="0" algn="ctr"/>
            <a:r>
              <a:rPr lang="en-GB" sz="3180" b="1" dirty="0">
                <a:solidFill>
                  <a:schemeClr val="accent2"/>
                </a:solidFill>
              </a:rPr>
              <a:t>Any questions?</a:t>
            </a:r>
            <a:endParaRPr lang="en-GB" sz="2682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92F9C4-F4BD-9D16-3BE0-A1CCC64C8186}"/>
              </a:ext>
            </a:extLst>
          </p:cNvPr>
          <p:cNvSpPr txBox="1"/>
          <p:nvPr/>
        </p:nvSpPr>
        <p:spPr>
          <a:xfrm>
            <a:off x="300601" y="3745978"/>
            <a:ext cx="1124658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  <a:ea typeface="ＭＳ Ｐゴシック"/>
              </a:rPr>
              <a:t>Copyright in this </a:t>
            </a:r>
            <a:r>
              <a:rPr lang="en-GB" sz="1800" dirty="0">
                <a:solidFill>
                  <a:srgbClr val="000000"/>
                </a:solidFill>
                <a:latin typeface="inherit"/>
                <a:ea typeface="ＭＳ Ｐゴシック"/>
              </a:rPr>
              <a:t>document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  <a:ea typeface="ＭＳ Ｐゴシック"/>
              </a:rPr>
              <a:t> belongs to and is used under licence from the Department for Education, © 2025.</a:t>
            </a: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  <a:ea typeface="ＭＳ Ｐゴシック"/>
            </a:endParaRPr>
          </a:p>
          <a:p>
            <a:pPr algn="l" fontAlgn="base">
              <a:buNone/>
            </a:pP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‘T-LEVELS’ and ‘T Level’ are registered trademarks of the Department for Education.</a:t>
            </a: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WJEC is authorised by the Department for Education to develop and deliver this T Level Technical Qualification.</a:t>
            </a:r>
          </a:p>
          <a:p>
            <a:pPr algn="l" fontAlgn="base">
              <a:buNone/>
            </a:pPr>
            <a:endParaRPr lang="en-GB" sz="1800" dirty="0">
              <a:solidFill>
                <a:srgbClr val="000000"/>
              </a:solidFill>
              <a:latin typeface="inherit"/>
            </a:endParaRPr>
          </a:p>
          <a:p>
            <a:r>
              <a:rPr lang="en-US" altLang="en-US" sz="1800" dirty="0">
                <a:solidFill>
                  <a:srgbClr val="000000"/>
                </a:solidFill>
                <a:latin typeface="inherit"/>
                <a:ea typeface="ＭＳ Ｐゴシック"/>
              </a:rPr>
              <a:t>WJEC operates in England under the name Eduqas which is a registered trademark of WJEC.</a:t>
            </a:r>
          </a:p>
        </p:txBody>
      </p:sp>
    </p:spTree>
    <p:extLst>
      <p:ext uri="{BB962C8B-B14F-4D97-AF65-F5344CB8AC3E}">
        <p14:creationId xmlns:p14="http://schemas.microsoft.com/office/powerpoint/2010/main" val="415229537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FC4421"/>
      </a:accent2>
      <a:accent3>
        <a:srgbClr val="FFFFFF"/>
      </a:accent3>
      <a:accent4>
        <a:srgbClr val="000000"/>
      </a:accent4>
      <a:accent5>
        <a:srgbClr val="DAEDEF"/>
      </a:accent5>
      <a:accent6>
        <a:srgbClr val="FC4421"/>
      </a:accent6>
      <a:hlink>
        <a:srgbClr val="FC4421"/>
      </a:hlink>
      <a:folHlink>
        <a:srgbClr val="FC44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FC4421"/>
      </a:accent2>
      <a:accent3>
        <a:srgbClr val="FFFFFF"/>
      </a:accent3>
      <a:accent4>
        <a:srgbClr val="000000"/>
      </a:accent4>
      <a:accent5>
        <a:srgbClr val="DAEDEF"/>
      </a:accent5>
      <a:accent6>
        <a:srgbClr val="FC4421"/>
      </a:accent6>
      <a:hlink>
        <a:srgbClr val="FC4421"/>
      </a:hlink>
      <a:folHlink>
        <a:srgbClr val="FC44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e15224-84b2-4570-bdea-a67bb94d0921" xsi:nil="true"/>
    <lcf76f155ced4ddcb4097134ff3c332f xmlns="7c04300a-231c-4281-9146-a98f6f4a7af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D05C0E7E0E414EB79F81A23986EA6A" ma:contentTypeVersion="11" ma:contentTypeDescription="Create a new document." ma:contentTypeScope="" ma:versionID="832205e32a907e2b901827440804e3f3">
  <xsd:schema xmlns:xsd="http://www.w3.org/2001/XMLSchema" xmlns:xs="http://www.w3.org/2001/XMLSchema" xmlns:p="http://schemas.microsoft.com/office/2006/metadata/properties" xmlns:ns2="7c04300a-231c-4281-9146-a98f6f4a7aff" xmlns:ns3="01e15224-84b2-4570-bdea-a67bb94d0921" targetNamespace="http://schemas.microsoft.com/office/2006/metadata/properties" ma:root="true" ma:fieldsID="c22a215f315dbc2c33a9704aefd3c278" ns2:_="" ns3:_="">
    <xsd:import namespace="7c04300a-231c-4281-9146-a98f6f4a7aff"/>
    <xsd:import namespace="01e15224-84b2-4570-bdea-a67bb94d09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4300a-231c-4281-9146-a98f6f4a7a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d004107-dac0-45af-83fb-11757b2c83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15224-84b2-4570-bdea-a67bb94d092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8a52c73-49a1-4329-875b-4831fc8e3540}" ma:internalName="TaxCatchAll" ma:showField="CatchAllData" ma:web="01e15224-84b2-4570-bdea-a67bb94d09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89973E-8169-4DAD-A310-D06AAFBBC534}">
  <ds:schemaRefs>
    <ds:schemaRef ds:uri="http://purl.org/dc/dcmitype/"/>
    <ds:schemaRef ds:uri="7c04300a-231c-4281-9146-a98f6f4a7aff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01e15224-84b2-4570-bdea-a67bb94d092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3034CA1-F89E-49EC-ADEA-AC2E9AB348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73877B-DB2A-4552-8D35-2E7478B2C5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04300a-231c-4281-9146-a98f6f4a7aff"/>
    <ds:schemaRef ds:uri="01e15224-84b2-4570-bdea-a67bb94d09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330bda6-d095-477b-8893-df3ed8791773}" enabled="1" method="Privileged" siteId="{b6d3492e-0aa1-4a60-840d-b706a96e670d}" removed="0"/>
  <clbl:label id="{cdb5124c-a56e-47e1-8444-7a6f9085be98}" enabled="1" method="Standard" siteId="{0b26221c-c008-47b1-94c7-58a0b89761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3533</Words>
  <Application>Microsoft Office PowerPoint</Application>
  <PresentationFormat>Custom</PresentationFormat>
  <Paragraphs>383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inherit</vt:lpstr>
      <vt:lpstr>1_Default Design</vt:lpstr>
      <vt:lpstr>1_Default Design</vt:lpstr>
      <vt:lpstr>Occupational specialism: Low Carbon Engineering  PowerPoint K1.8 / K1.9: Relationship Management and Communication &amp; Stakeholder Management     </vt:lpstr>
      <vt:lpstr>PowerPoint Presentation</vt:lpstr>
      <vt:lpstr>Objectives (K1.8 + K1.9)</vt:lpstr>
      <vt:lpstr>K1.8 Limits of competence: what not to do</vt:lpstr>
      <vt:lpstr>K1.8 When to engage competent trades/specialists</vt:lpstr>
      <vt:lpstr>K1.8 Limits of competence: When to engage competent trades/specialists </vt:lpstr>
      <vt:lpstr>K1.8 Escalation: what to record and hand over</vt:lpstr>
      <vt:lpstr>K1.9 Effective communication: principles</vt:lpstr>
      <vt:lpstr>PowerPoint Presentation</vt:lpstr>
      <vt:lpstr>PowerPoint Presentation</vt:lpstr>
      <vt:lpstr>Technical vs. non-technical vocabulary</vt:lpstr>
      <vt:lpstr>PowerPoint Presentation</vt:lpstr>
      <vt:lpstr>Collaborative working (design &amp; delivery)</vt:lpstr>
      <vt:lpstr>PowerPoint Presentation</vt:lpstr>
      <vt:lpstr>Protecting essential services (minimise disruption)</vt:lpstr>
      <vt:lpstr>Scenario activity (15 mins): essential services plan</vt:lpstr>
      <vt:lpstr>Outputs: estimate vs. quotation</vt:lpstr>
      <vt:lpstr>Outputs: invoice (what good looks like)</vt:lpstr>
      <vt:lpstr>Outputs: performance + compliance + handover (1 of 2)</vt:lpstr>
      <vt:lpstr>Outputs: performance + compliance + handover (2 of 2)</vt:lpstr>
      <vt:lpstr>Demonstration of controls (handover skill)</vt:lpstr>
      <vt:lpstr>Recap checkpoint (5 mins)</vt:lpstr>
      <vt:lpstr>Summary &amp;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John, Catherine</cp:lastModifiedBy>
  <cp:revision>1</cp:revision>
  <dcterms:modified xsi:type="dcterms:W3CDTF">2026-09-21T14:26:57Z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0x010100CDD05C0E7E0E414EB79F81A23986EA6A</vt:lpwstr>
  </property>
  <property fmtid="{D5CDD505-2E9C-101B-9397-08002B2CF9AE}" pid="3" name="MediaServiceImageTags">
    <vt:lpwstr/>
  </property>
</Properties>
</file>