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  <p:sldMasterId id="2147483657" r:id="rId5"/>
  </p:sldMasterIdLst>
  <p:notesMasterIdLst>
    <p:notesMasterId r:id="rId37"/>
  </p:notesMasterIdLst>
  <p:sldIdLst>
    <p:sldId id="287" r:id="rId6"/>
    <p:sldId id="257" r:id="rId7"/>
    <p:sldId id="258" r:id="rId8"/>
    <p:sldId id="259" r:id="rId9"/>
    <p:sldId id="285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90" r:id="rId36"/>
  </p:sldIdLst>
  <p:sldSz cx="12239625" cy="68405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5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B507DD-E2FB-55DC-0696-232B0307E534}" name="John, Catherine" initials="CJ" userId="S::catherine.john@wjec.co.uk::36b10958-3fe6-4d82-9cee-736ae9074b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45D3D3-1D21-45CC-A6C9-C2EBE72B7AAF}" v="4" dt="2026-09-21T13:28:12.649"/>
    <p1510:client id="{C8A708E0-53FC-43D0-919B-CACC5C68F4C6}" v="3" dt="2026-09-21T16:30:36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099" autoAdjust="0"/>
  </p:normalViewPr>
  <p:slideViewPr>
    <p:cSldViewPr snapToGrid="0">
      <p:cViewPr varScale="1">
        <p:scale>
          <a:sx n="57" d="100"/>
          <a:sy n="57" d="100"/>
        </p:scale>
        <p:origin x="1818" y="72"/>
      </p:cViewPr>
      <p:guideLst>
        <p:guide orient="horz" pos="2155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Guthrie" userId="1cb701bb-47c8-4e70-a967-200e600f3e71" providerId="ADAL" clId="{2E3988C0-49EB-4F2D-94F8-5ACA8DBCC780}"/>
    <pc:docChg chg="undo custSel addSld modSld">
      <pc:chgData name="Lee Guthrie" userId="1cb701bb-47c8-4e70-a967-200e600f3e71" providerId="ADAL" clId="{2E3988C0-49EB-4F2D-94F8-5ACA8DBCC780}" dt="2026-08-26T10:25:26.149" v="225" actId="255"/>
      <pc:docMkLst>
        <pc:docMk/>
      </pc:docMkLst>
      <pc:sldChg chg="addSp delSp modSp mod">
        <pc:chgData name="Lee Guthrie" userId="1cb701bb-47c8-4e70-a967-200e600f3e71" providerId="ADAL" clId="{2E3988C0-49EB-4F2D-94F8-5ACA8DBCC780}" dt="2026-08-26T09:24:08.578" v="165" actId="1076"/>
        <pc:sldMkLst>
          <pc:docMk/>
          <pc:sldMk cId="0" sldId="257"/>
        </pc:sldMkLst>
        <pc:picChg chg="add mod ord">
          <ac:chgData name="Lee Guthrie" userId="1cb701bb-47c8-4e70-a967-200e600f3e71" providerId="ADAL" clId="{2E3988C0-49EB-4F2D-94F8-5ACA8DBCC780}" dt="2026-08-26T09:24:08.578" v="165" actId="1076"/>
          <ac:picMkLst>
            <pc:docMk/>
            <pc:sldMk cId="0" sldId="257"/>
            <ac:picMk id="5" creationId="{A52E9346-1BC9-AABD-BD13-253F1E1B0DBC}"/>
          </ac:picMkLst>
        </pc:picChg>
      </pc:sldChg>
      <pc:sldChg chg="modSp mod">
        <pc:chgData name="Lee Guthrie" userId="1cb701bb-47c8-4e70-a967-200e600f3e71" providerId="ADAL" clId="{2E3988C0-49EB-4F2D-94F8-5ACA8DBCC780}" dt="2026-08-24T10:47:30.148" v="156" actId="20577"/>
        <pc:sldMkLst>
          <pc:docMk/>
          <pc:sldMk cId="0" sldId="258"/>
        </pc:sldMkLst>
        <pc:spChg chg="mod">
          <ac:chgData name="Lee Guthrie" userId="1cb701bb-47c8-4e70-a967-200e600f3e71" providerId="ADAL" clId="{2E3988C0-49EB-4F2D-94F8-5ACA8DBCC780}" dt="2026-08-24T10:47:30.148" v="156" actId="20577"/>
          <ac:spMkLst>
            <pc:docMk/>
            <pc:sldMk cId="0" sldId="258"/>
            <ac:spMk id="77" creationId="{00000000-0000-0000-0000-000000000000}"/>
          </ac:spMkLst>
        </pc:spChg>
      </pc:sldChg>
      <pc:sldChg chg="modSp mod">
        <pc:chgData name="Lee Guthrie" userId="1cb701bb-47c8-4e70-a967-200e600f3e71" providerId="ADAL" clId="{2E3988C0-49EB-4F2D-94F8-5ACA8DBCC780}" dt="2026-08-26T09:24:20.866" v="166" actId="14826"/>
        <pc:sldMkLst>
          <pc:docMk/>
          <pc:sldMk cId="0" sldId="259"/>
        </pc:sldMkLst>
        <pc:spChg chg="mod">
          <ac:chgData name="Lee Guthrie" userId="1cb701bb-47c8-4e70-a967-200e600f3e71" providerId="ADAL" clId="{2E3988C0-49EB-4F2D-94F8-5ACA8DBCC780}" dt="2026-08-24T13:01:36.696" v="157" actId="20577"/>
          <ac:spMkLst>
            <pc:docMk/>
            <pc:sldMk cId="0" sldId="259"/>
            <ac:spMk id="84" creationId="{00000000-0000-0000-0000-000000000000}"/>
          </ac:spMkLst>
        </pc:spChg>
        <pc:picChg chg="mod">
          <ac:chgData name="Lee Guthrie" userId="1cb701bb-47c8-4e70-a967-200e600f3e71" providerId="ADAL" clId="{2E3988C0-49EB-4F2D-94F8-5ACA8DBCC780}" dt="2026-08-26T09:24:20.866" v="166" actId="14826"/>
          <ac:picMkLst>
            <pc:docMk/>
            <pc:sldMk cId="0" sldId="259"/>
            <ac:picMk id="85" creationId="{00000000-0000-0000-0000-000000000000}"/>
          </ac:picMkLst>
        </pc:picChg>
      </pc:sldChg>
      <pc:sldChg chg="addSp delSp modSp mod">
        <pc:chgData name="Lee Guthrie" userId="1cb701bb-47c8-4e70-a967-200e600f3e71" providerId="ADAL" clId="{2E3988C0-49EB-4F2D-94F8-5ACA8DBCC780}" dt="2026-08-26T09:24:30.138" v="170"/>
        <pc:sldMkLst>
          <pc:docMk/>
          <pc:sldMk cId="0" sldId="260"/>
        </pc:sldMkLst>
        <pc:picChg chg="add mod">
          <ac:chgData name="Lee Guthrie" userId="1cb701bb-47c8-4e70-a967-200e600f3e71" providerId="ADAL" clId="{2E3988C0-49EB-4F2D-94F8-5ACA8DBCC780}" dt="2026-08-26T09:24:30.138" v="170"/>
          <ac:picMkLst>
            <pc:docMk/>
            <pc:sldMk cId="0" sldId="260"/>
            <ac:picMk id="2" creationId="{95160AE0-A246-7506-5523-96AB2EA411AB}"/>
          </ac:picMkLst>
        </pc:picChg>
      </pc:sldChg>
      <pc:sldChg chg="delSp modSp mod">
        <pc:chgData name="Lee Guthrie" userId="1cb701bb-47c8-4e70-a967-200e600f3e71" providerId="ADAL" clId="{2E3988C0-49EB-4F2D-94F8-5ACA8DBCC780}" dt="2026-08-26T09:30:23.755" v="181" actId="14826"/>
        <pc:sldMkLst>
          <pc:docMk/>
          <pc:sldMk cId="0" sldId="262"/>
        </pc:sldMkLst>
        <pc:picChg chg="mod topLvl">
          <ac:chgData name="Lee Guthrie" userId="1cb701bb-47c8-4e70-a967-200e600f3e71" providerId="ADAL" clId="{2E3988C0-49EB-4F2D-94F8-5ACA8DBCC780}" dt="2026-08-26T09:30:23.755" v="181" actId="14826"/>
          <ac:picMkLst>
            <pc:docMk/>
            <pc:sldMk cId="0" sldId="262"/>
            <ac:picMk id="127" creationId="{00000000-0000-0000-0000-000000000000}"/>
          </ac:picMkLst>
        </pc:picChg>
      </pc:sldChg>
      <pc:sldChg chg="addSp delSp modSp mod">
        <pc:chgData name="Lee Guthrie" userId="1cb701bb-47c8-4e70-a967-200e600f3e71" providerId="ADAL" clId="{2E3988C0-49EB-4F2D-94F8-5ACA8DBCC780}" dt="2026-08-26T09:41:34.920" v="217" actId="14861"/>
        <pc:sldMkLst>
          <pc:docMk/>
          <pc:sldMk cId="0" sldId="264"/>
        </pc:sldMkLst>
        <pc:picChg chg="add mod modCrop">
          <ac:chgData name="Lee Guthrie" userId="1cb701bb-47c8-4e70-a967-200e600f3e71" providerId="ADAL" clId="{2E3988C0-49EB-4F2D-94F8-5ACA8DBCC780}" dt="2026-08-26T09:41:34.920" v="217" actId="14861"/>
          <ac:picMkLst>
            <pc:docMk/>
            <pc:sldMk cId="0" sldId="264"/>
            <ac:picMk id="3" creationId="{4C211ABC-7A60-D2D1-6F0D-B899744BD372}"/>
          </ac:picMkLst>
        </pc:picChg>
      </pc:sldChg>
      <pc:sldChg chg="modSp mod">
        <pc:chgData name="Lee Guthrie" userId="1cb701bb-47c8-4e70-a967-200e600f3e71" providerId="ADAL" clId="{2E3988C0-49EB-4F2D-94F8-5ACA8DBCC780}" dt="2026-08-26T09:38:33.083" v="183" actId="1076"/>
        <pc:sldMkLst>
          <pc:docMk/>
          <pc:sldMk cId="0" sldId="278"/>
        </pc:sldMkLst>
        <pc:grpChg chg="mod">
          <ac:chgData name="Lee Guthrie" userId="1cb701bb-47c8-4e70-a967-200e600f3e71" providerId="ADAL" clId="{2E3988C0-49EB-4F2D-94F8-5ACA8DBCC780}" dt="2026-08-26T09:38:33.083" v="183" actId="1076"/>
          <ac:grpSpMkLst>
            <pc:docMk/>
            <pc:sldMk cId="0" sldId="278"/>
            <ac:grpSpMk id="397" creationId="{00000000-0000-0000-0000-000000000000}"/>
          </ac:grpSpMkLst>
        </pc:grpChg>
      </pc:sldChg>
      <pc:sldChg chg="addSp delSp modSp mod">
        <pc:chgData name="Lee Guthrie" userId="1cb701bb-47c8-4e70-a967-200e600f3e71" providerId="ADAL" clId="{2E3988C0-49EB-4F2D-94F8-5ACA8DBCC780}" dt="2026-08-26T10:25:26.149" v="225" actId="255"/>
        <pc:sldMkLst>
          <pc:docMk/>
          <pc:sldMk cId="0" sldId="284"/>
        </pc:sldMkLst>
      </pc:sldChg>
      <pc:sldChg chg="addSp delSp modSp add mod">
        <pc:chgData name="Lee Guthrie" userId="1cb701bb-47c8-4e70-a967-200e600f3e71" providerId="ADAL" clId="{2E3988C0-49EB-4F2D-94F8-5ACA8DBCC780}" dt="2026-08-26T09:24:26.825" v="168"/>
        <pc:sldMkLst>
          <pc:docMk/>
          <pc:sldMk cId="2257110892" sldId="285"/>
        </pc:sldMkLst>
        <pc:spChg chg="add mod">
          <ac:chgData name="Lee Guthrie" userId="1cb701bb-47c8-4e70-a967-200e600f3e71" providerId="ADAL" clId="{2E3988C0-49EB-4F2D-94F8-5ACA8DBCC780}" dt="2026-08-26T09:24:25.644" v="167" actId="478"/>
          <ac:spMkLst>
            <pc:docMk/>
            <pc:sldMk cId="2257110892" sldId="285"/>
            <ac:spMk id="3" creationId="{D5D3AB84-DC17-D9C5-CC63-01F2FC1479B0}"/>
          </ac:spMkLst>
        </pc:spChg>
        <pc:picChg chg="add mod">
          <ac:chgData name="Lee Guthrie" userId="1cb701bb-47c8-4e70-a967-200e600f3e71" providerId="ADAL" clId="{2E3988C0-49EB-4F2D-94F8-5ACA8DBCC780}" dt="2026-08-26T09:24:26.825" v="168"/>
          <ac:picMkLst>
            <pc:docMk/>
            <pc:sldMk cId="2257110892" sldId="285"/>
            <ac:picMk id="4" creationId="{CBA12C4D-3A7D-E636-32F8-5809C4A312BE}"/>
          </ac:picMkLst>
        </pc:picChg>
      </pc:sldChg>
    </pc:docChg>
  </pc:docChgLst>
  <pc:docChgLst>
    <pc:chgData name="Mark Thirlwell" userId="0eea46bc-1a08-4dae-8290-d9217da89020" providerId="ADAL" clId="{A74DFD5C-A00E-4D75-B54F-AE1372332AAE}"/>
    <pc:docChg chg="undo redo custSel addSld delSld modSld modMainMaster modNotesMaster">
      <pc:chgData name="Mark Thirlwell" userId="0eea46bc-1a08-4dae-8290-d9217da89020" providerId="ADAL" clId="{A74DFD5C-A00E-4D75-B54F-AE1372332AAE}" dt="2026-08-28T11:38:19.312" v="101" actId="478"/>
      <pc:docMkLst>
        <pc:docMk/>
      </pc:docMkLst>
      <pc:sldChg chg="delSp modSp mod modNotes">
        <pc:chgData name="Mark Thirlwell" userId="0eea46bc-1a08-4dae-8290-d9217da89020" providerId="ADAL" clId="{A74DFD5C-A00E-4D75-B54F-AE1372332AAE}" dt="2026-08-28T11:38:19.312" v="101" actId="478"/>
        <pc:sldMkLst>
          <pc:docMk/>
          <pc:sldMk cId="0" sldId="284"/>
        </pc:sldMkLst>
      </pc:sldChg>
      <pc:sldChg chg="modSp add mod modNotesTx">
        <pc:chgData name="Mark Thirlwell" userId="0eea46bc-1a08-4dae-8290-d9217da89020" providerId="ADAL" clId="{A74DFD5C-A00E-4D75-B54F-AE1372332AAE}" dt="2026-08-28T11:16:42.301" v="99" actId="6549"/>
        <pc:sldMkLst>
          <pc:docMk/>
          <pc:sldMk cId="0" sldId="287"/>
        </pc:sldMkLst>
        <pc:spChg chg="mod">
          <ac:chgData name="Mark Thirlwell" userId="0eea46bc-1a08-4dae-8290-d9217da89020" providerId="ADAL" clId="{A74DFD5C-A00E-4D75-B54F-AE1372332AAE}" dt="2026-08-28T11:15:27.536" v="89" actId="20577"/>
          <ac:spMkLst>
            <pc:docMk/>
            <pc:sldMk cId="0" sldId="287"/>
            <ac:spMk id="6" creationId="{42B994B5-F657-A0CA-7C82-77E2455D018B}"/>
          </ac:spMkLst>
        </pc:spChg>
      </pc:sldChg>
      <pc:sldChg chg="add del modNotesTx">
        <pc:chgData name="Mark Thirlwell" userId="0eea46bc-1a08-4dae-8290-d9217da89020" providerId="ADAL" clId="{A74DFD5C-A00E-4D75-B54F-AE1372332AAE}" dt="2026-08-28T11:16:40.152" v="98" actId="20577"/>
        <pc:sldMkLst>
          <pc:docMk/>
          <pc:sldMk cId="4152295373" sldId="290"/>
        </pc:sldMkLst>
      </pc:sldChg>
    </pc:docChg>
  </pc:docChgLst>
  <pc:docChgLst>
    <pc:chgData name="John, Catherine" userId="36b10958-3fe6-4d82-9cee-736ae9074b3f" providerId="ADAL" clId="{7CE9EBFF-1EB6-4E95-820E-35801409E55C}"/>
    <pc:docChg chg="undo custSel modSld">
      <pc:chgData name="John, Catherine" userId="36b10958-3fe6-4d82-9cee-736ae9074b3f" providerId="ADAL" clId="{7CE9EBFF-1EB6-4E95-820E-35801409E55C}" dt="2026-09-21T13:48:36.974" v="100" actId="20577"/>
      <pc:docMkLst>
        <pc:docMk/>
      </pc:docMkLst>
      <pc:sldChg chg="modNotesTx">
        <pc:chgData name="John, Catherine" userId="36b10958-3fe6-4d82-9cee-736ae9074b3f" providerId="ADAL" clId="{7CE9EBFF-1EB6-4E95-820E-35801409E55C}" dt="2026-09-21T12:12:49.517" v="2" actId="20577"/>
        <pc:sldMkLst>
          <pc:docMk/>
          <pc:sldMk cId="0" sldId="261"/>
        </pc:sldMkLst>
      </pc:sldChg>
      <pc:sldChg chg="modSp mod">
        <pc:chgData name="John, Catherine" userId="36b10958-3fe6-4d82-9cee-736ae9074b3f" providerId="ADAL" clId="{7CE9EBFF-1EB6-4E95-820E-35801409E55C}" dt="2026-09-21T12:23:30.625" v="4" actId="20577"/>
        <pc:sldMkLst>
          <pc:docMk/>
          <pc:sldMk cId="0" sldId="262"/>
        </pc:sldMkLst>
        <pc:spChg chg="mod">
          <ac:chgData name="John, Catherine" userId="36b10958-3fe6-4d82-9cee-736ae9074b3f" providerId="ADAL" clId="{7CE9EBFF-1EB6-4E95-820E-35801409E55C}" dt="2026-09-21T12:23:26.366" v="3" actId="6549"/>
          <ac:spMkLst>
            <pc:docMk/>
            <pc:sldMk cId="0" sldId="262"/>
            <ac:spMk id="122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2:23:30.625" v="4" actId="20577"/>
          <ac:spMkLst>
            <pc:docMk/>
            <pc:sldMk cId="0" sldId="262"/>
            <ac:spMk id="125" creationId="{00000000-0000-0000-0000-000000000000}"/>
          </ac:spMkLst>
        </pc:spChg>
      </pc:sldChg>
      <pc:sldChg chg="modNotesTx">
        <pc:chgData name="John, Catherine" userId="36b10958-3fe6-4d82-9cee-736ae9074b3f" providerId="ADAL" clId="{7CE9EBFF-1EB6-4E95-820E-35801409E55C}" dt="2026-09-21T12:29:15.659" v="6" actId="20577"/>
        <pc:sldMkLst>
          <pc:docMk/>
          <pc:sldMk cId="0" sldId="266"/>
        </pc:sldMkLst>
      </pc:sldChg>
      <pc:sldChg chg="modNotesTx">
        <pc:chgData name="John, Catherine" userId="36b10958-3fe6-4d82-9cee-736ae9074b3f" providerId="ADAL" clId="{7CE9EBFF-1EB6-4E95-820E-35801409E55C}" dt="2026-09-21T13:30:05.448" v="25" actId="20577"/>
        <pc:sldMkLst>
          <pc:docMk/>
          <pc:sldMk cId="0" sldId="267"/>
        </pc:sldMkLst>
      </pc:sldChg>
      <pc:sldChg chg="modSp mod">
        <pc:chgData name="John, Catherine" userId="36b10958-3fe6-4d82-9cee-736ae9074b3f" providerId="ADAL" clId="{7CE9EBFF-1EB6-4E95-820E-35801409E55C}" dt="2026-09-21T13:32:03.504" v="30" actId="20577"/>
        <pc:sldMkLst>
          <pc:docMk/>
          <pc:sldMk cId="0" sldId="268"/>
        </pc:sldMkLst>
        <pc:spChg chg="mod">
          <ac:chgData name="John, Catherine" userId="36b10958-3fe6-4d82-9cee-736ae9074b3f" providerId="ADAL" clId="{7CE9EBFF-1EB6-4E95-820E-35801409E55C}" dt="2026-09-21T13:32:03.504" v="30" actId="20577"/>
          <ac:spMkLst>
            <pc:docMk/>
            <pc:sldMk cId="0" sldId="268"/>
            <ac:spMk id="204" creationId="{00000000-0000-0000-0000-000000000000}"/>
          </ac:spMkLst>
        </pc:spChg>
      </pc:sldChg>
      <pc:sldChg chg="modNotesTx">
        <pc:chgData name="John, Catherine" userId="36b10958-3fe6-4d82-9cee-736ae9074b3f" providerId="ADAL" clId="{7CE9EBFF-1EB6-4E95-820E-35801409E55C}" dt="2026-09-21T13:31:36.139" v="29" actId="20577"/>
        <pc:sldMkLst>
          <pc:docMk/>
          <pc:sldMk cId="0" sldId="269"/>
        </pc:sldMkLst>
      </pc:sldChg>
      <pc:sldChg chg="modSp mod">
        <pc:chgData name="John, Catherine" userId="36b10958-3fe6-4d82-9cee-736ae9074b3f" providerId="ADAL" clId="{7CE9EBFF-1EB6-4E95-820E-35801409E55C}" dt="2026-09-21T13:32:17.030" v="32" actId="20577"/>
        <pc:sldMkLst>
          <pc:docMk/>
          <pc:sldMk cId="0" sldId="271"/>
        </pc:sldMkLst>
        <pc:spChg chg="mod">
          <ac:chgData name="John, Catherine" userId="36b10958-3fe6-4d82-9cee-736ae9074b3f" providerId="ADAL" clId="{7CE9EBFF-1EB6-4E95-820E-35801409E55C}" dt="2026-09-21T13:32:14.582" v="31" actId="20577"/>
          <ac:spMkLst>
            <pc:docMk/>
            <pc:sldMk cId="0" sldId="271"/>
            <ac:spMk id="244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32:17.030" v="32" actId="20577"/>
          <ac:spMkLst>
            <pc:docMk/>
            <pc:sldMk cId="0" sldId="271"/>
            <ac:spMk id="247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3:33:43.339" v="33" actId="20577"/>
        <pc:sldMkLst>
          <pc:docMk/>
          <pc:sldMk cId="0" sldId="273"/>
        </pc:sldMkLst>
        <pc:spChg chg="mod">
          <ac:chgData name="John, Catherine" userId="36b10958-3fe6-4d82-9cee-736ae9074b3f" providerId="ADAL" clId="{7CE9EBFF-1EB6-4E95-820E-35801409E55C}" dt="2026-09-21T13:33:43.339" v="33" actId="20577"/>
          <ac:spMkLst>
            <pc:docMk/>
            <pc:sldMk cId="0" sldId="273"/>
            <ac:spMk id="283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3:40:46.217" v="35" actId="6549"/>
        <pc:sldMkLst>
          <pc:docMk/>
          <pc:sldMk cId="0" sldId="277"/>
        </pc:sldMkLst>
        <pc:spChg chg="mod">
          <ac:chgData name="John, Catherine" userId="36b10958-3fe6-4d82-9cee-736ae9074b3f" providerId="ADAL" clId="{7CE9EBFF-1EB6-4E95-820E-35801409E55C}" dt="2026-09-21T13:40:35.435" v="34" actId="20577"/>
          <ac:spMkLst>
            <pc:docMk/>
            <pc:sldMk cId="0" sldId="277"/>
            <ac:spMk id="365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40:46.217" v="35" actId="6549"/>
          <ac:spMkLst>
            <pc:docMk/>
            <pc:sldMk cId="0" sldId="277"/>
            <ac:spMk id="371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3:41:53.824" v="39" actId="20577"/>
        <pc:sldMkLst>
          <pc:docMk/>
          <pc:sldMk cId="0" sldId="278"/>
        </pc:sldMkLst>
        <pc:spChg chg="mod">
          <ac:chgData name="John, Catherine" userId="36b10958-3fe6-4d82-9cee-736ae9074b3f" providerId="ADAL" clId="{7CE9EBFF-1EB6-4E95-820E-35801409E55C}" dt="2026-09-21T13:41:53.824" v="39" actId="20577"/>
          <ac:spMkLst>
            <pc:docMk/>
            <pc:sldMk cId="0" sldId="278"/>
            <ac:spMk id="390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3:43:26.620" v="45" actId="20577"/>
        <pc:sldMkLst>
          <pc:docMk/>
          <pc:sldMk cId="0" sldId="279"/>
        </pc:sldMkLst>
        <pc:spChg chg="mod">
          <ac:chgData name="John, Catherine" userId="36b10958-3fe6-4d82-9cee-736ae9074b3f" providerId="ADAL" clId="{7CE9EBFF-1EB6-4E95-820E-35801409E55C}" dt="2026-09-21T13:42:22.743" v="40" actId="20577"/>
          <ac:spMkLst>
            <pc:docMk/>
            <pc:sldMk cId="0" sldId="279"/>
            <ac:spMk id="405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42:26.095" v="41" actId="20577"/>
          <ac:spMkLst>
            <pc:docMk/>
            <pc:sldMk cId="0" sldId="279"/>
            <ac:spMk id="409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42:36.415" v="43" actId="20577"/>
          <ac:spMkLst>
            <pc:docMk/>
            <pc:sldMk cId="0" sldId="279"/>
            <ac:spMk id="412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42:47.410" v="44" actId="20577"/>
          <ac:spMkLst>
            <pc:docMk/>
            <pc:sldMk cId="0" sldId="279"/>
            <ac:spMk id="414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3:45:39.412" v="52" actId="20577"/>
        <pc:sldMkLst>
          <pc:docMk/>
          <pc:sldMk cId="0" sldId="280"/>
        </pc:sldMkLst>
        <pc:spChg chg="mod">
          <ac:chgData name="John, Catherine" userId="36b10958-3fe6-4d82-9cee-736ae9074b3f" providerId="ADAL" clId="{7CE9EBFF-1EB6-4E95-820E-35801409E55C}" dt="2026-09-21T13:45:39.412" v="52" actId="20577"/>
          <ac:spMkLst>
            <pc:docMk/>
            <pc:sldMk cId="0" sldId="280"/>
            <ac:spMk id="428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3:47:19.560" v="58" actId="20577"/>
        <pc:sldMkLst>
          <pc:docMk/>
          <pc:sldMk cId="0" sldId="281"/>
        </pc:sldMkLst>
        <pc:spChg chg="mod">
          <ac:chgData name="John, Catherine" userId="36b10958-3fe6-4d82-9cee-736ae9074b3f" providerId="ADAL" clId="{7CE9EBFF-1EB6-4E95-820E-35801409E55C}" dt="2026-09-21T13:45:44.716" v="53" actId="20577"/>
          <ac:spMkLst>
            <pc:docMk/>
            <pc:sldMk cId="0" sldId="281"/>
            <ac:spMk id="435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46:21.845" v="55" actId="20577"/>
          <ac:spMkLst>
            <pc:docMk/>
            <pc:sldMk cId="0" sldId="281"/>
            <ac:spMk id="453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21T13:48:08.196" v="98" actId="20577"/>
        <pc:sldMkLst>
          <pc:docMk/>
          <pc:sldMk cId="0" sldId="282"/>
        </pc:sldMkLst>
        <pc:spChg chg="mod">
          <ac:chgData name="John, Catherine" userId="36b10958-3fe6-4d82-9cee-736ae9074b3f" providerId="ADAL" clId="{7CE9EBFF-1EB6-4E95-820E-35801409E55C}" dt="2026-09-21T13:47:30.089" v="60" actId="20577"/>
          <ac:spMkLst>
            <pc:docMk/>
            <pc:sldMk cId="0" sldId="282"/>
            <ac:spMk id="459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21T13:48:08.196" v="98" actId="20577"/>
          <ac:spMkLst>
            <pc:docMk/>
            <pc:sldMk cId="0" sldId="282"/>
            <ac:spMk id="460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21T13:48:36.974" v="100" actId="20577"/>
        <pc:sldMkLst>
          <pc:docMk/>
          <pc:sldMk cId="0" sldId="284"/>
        </pc:sldMkLst>
        <pc:spChg chg="mod">
          <ac:chgData name="John, Catherine" userId="36b10958-3fe6-4d82-9cee-736ae9074b3f" providerId="ADAL" clId="{7CE9EBFF-1EB6-4E95-820E-35801409E55C}" dt="2026-09-21T13:48:36.974" v="100" actId="20577"/>
          <ac:spMkLst>
            <pc:docMk/>
            <pc:sldMk cId="0" sldId="284"/>
            <ac:spMk id="494" creationId="{00000000-0000-0000-0000-000000000000}"/>
          </ac:spMkLst>
        </pc:spChg>
      </pc:sldChg>
    </pc:docChg>
  </pc:docChgLst>
  <pc:docChgLst>
    <pc:chgData name="Williams, Sian" userId="f643701a-3517-4348-bd1c-bbad90f72c55" providerId="ADAL" clId="{66DBB4B2-6617-4A67-9DB0-51A02D214305}"/>
    <pc:docChg chg="undo custSel delSld modSld modMainMaster">
      <pc:chgData name="Williams, Sian" userId="f643701a-3517-4348-bd1c-bbad90f72c55" providerId="ADAL" clId="{66DBB4B2-6617-4A67-9DB0-51A02D214305}" dt="2026-09-21T16:36:11.897" v="58" actId="20577"/>
      <pc:docMkLst>
        <pc:docMk/>
      </pc:docMkLst>
      <pc:sldChg chg="modSp mod">
        <pc:chgData name="Williams, Sian" userId="f643701a-3517-4348-bd1c-bbad90f72c55" providerId="ADAL" clId="{66DBB4B2-6617-4A67-9DB0-51A02D214305}" dt="2026-09-08T06:25:05.857" v="9" actId="20577"/>
        <pc:sldMkLst>
          <pc:docMk/>
          <pc:sldMk cId="0" sldId="258"/>
        </pc:sldMkLst>
        <pc:spChg chg="mod">
          <ac:chgData name="Williams, Sian" userId="f643701a-3517-4348-bd1c-bbad90f72c55" providerId="ADAL" clId="{66DBB4B2-6617-4A67-9DB0-51A02D214305}" dt="2026-09-08T06:25:05.857" v="9" actId="20577"/>
          <ac:spMkLst>
            <pc:docMk/>
            <pc:sldMk cId="0" sldId="258"/>
            <ac:spMk id="77" creationId="{00000000-0000-0000-0000-000000000000}"/>
          </ac:spMkLst>
        </pc:spChg>
      </pc:sldChg>
      <pc:sldChg chg="modSp mod modNotesTx">
        <pc:chgData name="Williams, Sian" userId="f643701a-3517-4348-bd1c-bbad90f72c55" providerId="ADAL" clId="{66DBB4B2-6617-4A67-9DB0-51A02D214305}" dt="2026-09-21T16:36:11.897" v="58" actId="20577"/>
        <pc:sldMkLst>
          <pc:docMk/>
          <pc:sldMk cId="0" sldId="267"/>
        </pc:sldMkLst>
        <pc:spChg chg="mod">
          <ac:chgData name="Williams, Sian" userId="f643701a-3517-4348-bd1c-bbad90f72c55" providerId="ADAL" clId="{66DBB4B2-6617-4A67-9DB0-51A02D214305}" dt="2026-09-08T06:28:05.844" v="26" actId="20577"/>
          <ac:spMkLst>
            <pc:docMk/>
            <pc:sldMk cId="0" sldId="267"/>
            <ac:spMk id="185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36:39.410" v="32" actId="20577"/>
        <pc:sldMkLst>
          <pc:docMk/>
          <pc:sldMk cId="0" sldId="269"/>
        </pc:sldMkLst>
        <pc:spChg chg="mod">
          <ac:chgData name="Williams, Sian" userId="f643701a-3517-4348-bd1c-bbad90f72c55" providerId="ADAL" clId="{66DBB4B2-6617-4A67-9DB0-51A02D214305}" dt="2026-09-08T06:36:39.410" v="32" actId="20577"/>
          <ac:spMkLst>
            <pc:docMk/>
            <pc:sldMk cId="0" sldId="269"/>
            <ac:spMk id="217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38:23.693" v="34" actId="20577"/>
        <pc:sldMkLst>
          <pc:docMk/>
          <pc:sldMk cId="0" sldId="280"/>
        </pc:sldMkLst>
        <pc:spChg chg="mod">
          <ac:chgData name="Williams, Sian" userId="f643701a-3517-4348-bd1c-bbad90f72c55" providerId="ADAL" clId="{66DBB4B2-6617-4A67-9DB0-51A02D214305}" dt="2026-09-08T06:38:23.693" v="34" actId="20577"/>
          <ac:spMkLst>
            <pc:docMk/>
            <pc:sldMk cId="0" sldId="280"/>
            <ac:spMk id="424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8T06:38:49.026" v="41" actId="20577"/>
        <pc:sldMkLst>
          <pc:docMk/>
          <pc:sldMk cId="0" sldId="281"/>
        </pc:sldMkLst>
        <pc:spChg chg="mod">
          <ac:chgData name="Williams, Sian" userId="f643701a-3517-4348-bd1c-bbad90f72c55" providerId="ADAL" clId="{66DBB4B2-6617-4A67-9DB0-51A02D214305}" dt="2026-09-08T06:38:49.026" v="41" actId="20577"/>
          <ac:spMkLst>
            <pc:docMk/>
            <pc:sldMk cId="0" sldId="281"/>
            <ac:spMk id="442" creationId="{00000000-0000-0000-0000-000000000000}"/>
          </ac:spMkLst>
        </pc:spChg>
      </pc:sldChg>
      <pc:sldChg chg="addSp modSp mod">
        <pc:chgData name="Williams, Sian" userId="f643701a-3517-4348-bd1c-bbad90f72c55" providerId="ADAL" clId="{66DBB4B2-6617-4A67-9DB0-51A02D214305}" dt="2026-09-08T06:39:13.783" v="43" actId="22"/>
        <pc:sldMkLst>
          <pc:docMk/>
          <pc:sldMk cId="4152295373" sldId="290"/>
        </pc:sldMkLst>
        <pc:spChg chg="add">
          <ac:chgData name="Williams, Sian" userId="f643701a-3517-4348-bd1c-bbad90f72c55" providerId="ADAL" clId="{66DBB4B2-6617-4A67-9DB0-51A02D214305}" dt="2026-09-08T06:39:13.783" v="43" actId="22"/>
          <ac:spMkLst>
            <pc:docMk/>
            <pc:sldMk cId="4152295373" sldId="290"/>
            <ac:spMk id="3" creationId="{357054B2-A53E-BB4D-8B13-D8FF2E03E247}"/>
          </ac:spMkLst>
        </pc:spChg>
        <pc:spChg chg="mod">
          <ac:chgData name="Williams, Sian" userId="f643701a-3517-4348-bd1c-bbad90f72c55" providerId="ADAL" clId="{66DBB4B2-6617-4A67-9DB0-51A02D214305}" dt="2026-09-08T06:39:05.538" v="42" actId="1076"/>
          <ac:spMkLst>
            <pc:docMk/>
            <pc:sldMk cId="4152295373" sldId="290"/>
            <ac:spMk id="6" creationId="{99E1AF67-C417-4349-DE00-154203330E5B}"/>
          </ac:spMkLst>
        </pc:spChg>
      </pc:sldChg>
      <pc:sldMasterChg chg="addSp delSp modSp mod">
        <pc:chgData name="Williams, Sian" userId="f643701a-3517-4348-bd1c-bbad90f72c55" providerId="ADAL" clId="{66DBB4B2-6617-4A67-9DB0-51A02D214305}" dt="2026-09-04T13:50:54.576" v="4" actId="22"/>
        <pc:sldMasterMkLst>
          <pc:docMk/>
          <pc:sldMasterMk cId="0" sldId="2147483656"/>
        </pc:sldMasterMkLst>
        <pc:spChg chg="add">
          <ac:chgData name="Williams, Sian" userId="f643701a-3517-4348-bd1c-bbad90f72c55" providerId="ADAL" clId="{66DBB4B2-6617-4A67-9DB0-51A02D214305}" dt="2026-09-04T13:50:54.576" v="4" actId="22"/>
          <ac:spMkLst>
            <pc:docMk/>
            <pc:sldMasterMk cId="0" sldId="2147483656"/>
            <ac:spMk id="3" creationId="{A1BEC938-DE3B-3A16-6E43-E057CC2390B1}"/>
          </ac:spMkLst>
        </pc:spChg>
        <pc:picChg chg="add">
          <ac:chgData name="Williams, Sian" userId="f643701a-3517-4348-bd1c-bbad90f72c55" providerId="ADAL" clId="{66DBB4B2-6617-4A67-9DB0-51A02D214305}" dt="2026-09-04T13:50:54.576" v="4" actId="22"/>
          <ac:picMkLst>
            <pc:docMk/>
            <pc:sldMasterMk cId="0" sldId="2147483656"/>
            <ac:picMk id="5" creationId="{BBF18ED1-54BA-31C0-6283-30F5791BEFDA}"/>
          </ac:picMkLst>
        </pc:picChg>
        <pc:picChg chg="add">
          <ac:chgData name="Williams, Sian" userId="f643701a-3517-4348-bd1c-bbad90f72c55" providerId="ADAL" clId="{66DBB4B2-6617-4A67-9DB0-51A02D214305}" dt="2026-09-04T13:50:54.576" v="4" actId="22"/>
          <ac:picMkLst>
            <pc:docMk/>
            <pc:sldMasterMk cId="0" sldId="2147483656"/>
            <ac:picMk id="7" creationId="{58EC092D-3006-D271-7B35-429B91CC9A80}"/>
          </ac:picMkLst>
        </pc:picChg>
        <pc:picChg chg="add">
          <ac:chgData name="Williams, Sian" userId="f643701a-3517-4348-bd1c-bbad90f72c55" providerId="ADAL" clId="{66DBB4B2-6617-4A67-9DB0-51A02D214305}" dt="2026-09-04T13:50:54.576" v="4" actId="22"/>
          <ac:picMkLst>
            <pc:docMk/>
            <pc:sldMasterMk cId="0" sldId="2147483656"/>
            <ac:picMk id="9" creationId="{1D0FD268-145F-E6C4-916A-9C9D8986425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716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gasregister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mVVUhIMlTw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RShmCx21vMU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6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suggestion (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Freepik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search): https://www.freepik.com/search?query=refrigerant%20warning&amp;type=vector</a:t>
            </a:r>
            <a:endParaRPr dirty="0"/>
          </a:p>
        </p:txBody>
      </p:sp>
      <p:sp>
        <p:nvSpPr>
          <p:cNvPr id="67" name="Google Shape;6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0" name="Google Shape;8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Keep this at awareness level: “refrigerant = working fluid that makes heat transfer possible.”</a:t>
            </a:r>
            <a:endParaRPr/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Stress the low-carbon link: leakage undermines environmental benefit, so regulations focus on reducing emissions.</a:t>
            </a:r>
            <a:endParaRPr/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Source: Mitsubishi Electric CPD Guide Issue 63, background and examples table (pp.5–10).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>
          <a:extLst>
            <a:ext uri="{FF2B5EF4-FFF2-40B4-BE49-F238E27FC236}">
              <a16:creationId xmlns:a16="http://schemas.microsoft.com/office/drawing/2014/main" id="{D6FA1BBE-9F31-A54A-61B9-6CA036ADA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>
            <a:extLst>
              <a:ext uri="{FF2B5EF4-FFF2-40B4-BE49-F238E27FC236}">
                <a16:creationId xmlns:a16="http://schemas.microsoft.com/office/drawing/2014/main" id="{01AE0316-5986-848D-C920-6B10ED2F79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0" name="Google Shape;80;p4:notes">
            <a:extLst>
              <a:ext uri="{FF2B5EF4-FFF2-40B4-BE49-F238E27FC236}">
                <a16:creationId xmlns:a16="http://schemas.microsoft.com/office/drawing/2014/main" id="{2CEF288C-15C8-1954-7A67-9C0C58117A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Keep this at awareness level: “refrigerant = working fluid that makes heat transfer possible.”</a:t>
            </a:r>
            <a:endParaRPr/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Stress the low-carbon link: leakage undermines environmental benefit, so regulations focus on reducing emissions.</a:t>
            </a:r>
            <a:endParaRPr/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Source: Mitsubishi Electric CPD Guide Issue 63, background and examples table (pp.5–10).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4:notes">
            <a:extLst>
              <a:ext uri="{FF2B5EF4-FFF2-40B4-BE49-F238E27FC236}">
                <a16:creationId xmlns:a16="http://schemas.microsoft.com/office/drawing/2014/main" id="{808C7A77-8277-A2D9-710D-AD80255B38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5872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ac481406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8" name="Google Shape;88;g3dac481406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en-GB"/>
              <a:t>Keep this at awareness level: “refrigerant = working fluid that makes heat transfer possible.”</a:t>
            </a:r>
            <a:endParaRPr/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en-GB"/>
              <a:t>Stress the low-carbon link: leakage undermines environmental benefit, so regulations focus on reducing emissions.</a:t>
            </a:r>
            <a:endParaRPr/>
          </a:p>
          <a:p>
            <a:pPr marL="457200" lvl="0" indent="-228600" algn="l" rtl="0">
              <a:spcBef>
                <a:spcPts val="360"/>
              </a:spcBef>
              <a:spcAft>
                <a:spcPts val="0"/>
              </a:spcAft>
              <a:buSzPts val="1100"/>
              <a:buNone/>
            </a:pPr>
            <a:r>
              <a:rPr lang="en-GB"/>
              <a:t>Source: Mitsubishi Electric CPD Guide Issue 63, background and examples table (pp.5–10).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g3dac481406b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Keep this at awareness level: learners should know </a:t>
            </a:r>
            <a:r>
              <a:rPr lang="en-GB" sz="1100" i="1"/>
              <a:t>why</a:t>
            </a:r>
            <a:r>
              <a:rPr lang="en-GB" sz="1100"/>
              <a:t> registration exists and </a:t>
            </a:r>
            <a:r>
              <a:rPr lang="en-GB" sz="1100" i="1"/>
              <a:t>what it’s for</a:t>
            </a:r>
            <a:r>
              <a:rPr lang="en-GB" sz="1100"/>
              <a:t> (compliance visibility and verification), not become experts in the admin process.</a:t>
            </a:r>
            <a:endParaRPr sz="11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Tie back to K1.5: if a </a:t>
            </a:r>
            <a:r>
              <a:rPr lang="en-GB" sz="1100" dirty="0"/>
              <a:t>job </a:t>
            </a:r>
            <a:r>
              <a:rPr lang="en-GB" sz="1100"/>
              <a:t>involves refrigerant handling, the engineer/business must ensure appropriately qualified/certified personnel are used and that business compliance requirements (including any registration expectations) are met.</a:t>
            </a:r>
            <a:endParaRPr sz="11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/>
              <a:t>Tutor prompt question: “If you were a customer or main contractor, why would you want proof of registration/certification before allowing refrigerant work on site?”</a:t>
            </a:r>
            <a:endParaRPr sz="11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Website link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https://fgasregister.com/</a:t>
            </a:r>
            <a:endParaRPr/>
          </a:p>
        </p:txBody>
      </p:sp>
      <p:sp>
        <p:nvSpPr>
          <p:cNvPr id="103" name="Google Shape;1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ac481406b_0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3dac481406b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Awareness only—do not teach procedural refrigerant handling in this KC.</a:t>
            </a:r>
            <a:endParaRPr/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dac481406b_0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7" name="Google Shape;157;g3dac481406b_0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Awareness only—do not teach procedural refrigerant handling in this KC.</a:t>
            </a:r>
            <a:endParaRPr/>
          </a:p>
        </p:txBody>
      </p:sp>
      <p:sp>
        <p:nvSpPr>
          <p:cNvPr id="158" name="Google Shape;158;g3dac481406b_0_5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answers: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GWP=Global Warming Potential.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Regulated to reduce emissions 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ensure competent handling.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Hazards: pressure/cold burns/asphyxiation/flammability.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Quiz created separately.</a:t>
            </a:r>
            <a:endParaRPr/>
          </a:p>
        </p:txBody>
      </p:sp>
      <p:sp>
        <p:nvSpPr>
          <p:cNvPr id="173" name="Google Shape;17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db07a4e424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9" name="Google Shape;179;g3db07a4e424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/>
              <a:t>Key teaching aim:</a:t>
            </a:r>
            <a:r>
              <a:rPr lang="en-GB" sz="1100" dirty="0"/>
              <a:t> Learners don’t need to memorise every category, but must understand </a:t>
            </a:r>
            <a:r>
              <a:rPr lang="en-GB" sz="1100" b="1" dirty="0"/>
              <a:t>(1) categories exist</a:t>
            </a:r>
            <a:r>
              <a:rPr lang="en-GB" sz="1100" dirty="0"/>
              <a:t>, </a:t>
            </a:r>
            <a:r>
              <a:rPr lang="en-GB" sz="1100" b="1" dirty="0"/>
              <a:t>(2) company certification can be required</a:t>
            </a:r>
            <a:r>
              <a:rPr lang="en-GB" sz="1100" dirty="0"/>
              <a:t>, </a:t>
            </a:r>
            <a:r>
              <a:rPr lang="en-GB" sz="1100" b="1" dirty="0"/>
              <a:t>(3) many service jobs cross the line into refrigerant handling</a:t>
            </a:r>
            <a:r>
              <a:rPr lang="en-GB" sz="1100" dirty="0"/>
              <a:t>, and </a:t>
            </a:r>
            <a:r>
              <a:rPr lang="en-GB" sz="1100" b="1" dirty="0"/>
              <a:t>(4) they must escalate appropriately</a:t>
            </a:r>
            <a:r>
              <a:rPr lang="en-GB" sz="1100" dirty="0"/>
              <a:t>.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/>
              <a:t>Simple “decision rule” to repeat:</a:t>
            </a:r>
            <a:endParaRPr sz="1100" b="1"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i="1" dirty="0"/>
              <a:t>Hydraulic/electrical task and sealed circuit untouched</a:t>
            </a:r>
            <a:r>
              <a:rPr lang="en-GB" sz="1100" dirty="0"/>
              <a:t> → may proceed </a:t>
            </a:r>
            <a:r>
              <a:rPr lang="en-GB" sz="1100" b="1" dirty="0"/>
              <a:t>within competence</a:t>
            </a:r>
            <a:endParaRPr sz="1100" b="1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i="1" dirty="0"/>
              <a:t>Refrigerant handling / recovery / leak repair / opening sealed circuit</a:t>
            </a:r>
            <a:r>
              <a:rPr lang="en-GB" sz="1100" dirty="0"/>
              <a:t> → </a:t>
            </a:r>
            <a:r>
              <a:rPr lang="en-GB" sz="1100" b="1" dirty="0"/>
              <a:t>refer to F-Gas certified personnel/company</a:t>
            </a:r>
            <a:endParaRPr sz="11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/>
              <a:t>Mini-check questions (2 mins):</a:t>
            </a:r>
            <a:endParaRPr sz="1100" b="1" dirty="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 dirty="0"/>
              <a:t>What type of work can Category IV cover? </a:t>
            </a:r>
            <a:r>
              <a:rPr lang="en-GB" sz="1100" i="1" dirty="0"/>
              <a:t>(Leak checking only, without breaking into the circuit.)</a:t>
            </a:r>
            <a:endParaRPr sz="1100" i="1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 dirty="0"/>
              <a:t>Who may need certification besides the engineer? </a:t>
            </a:r>
            <a:r>
              <a:rPr lang="en-GB" sz="1100" i="1" dirty="0"/>
              <a:t>(The company/sole trader for certain work.)</a:t>
            </a:r>
            <a:endParaRPr sz="1100" i="1" dirty="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 dirty="0"/>
              <a:t>Give one service task that might cross into refrigerant handling. </a:t>
            </a:r>
            <a:r>
              <a:rPr lang="en-GB" sz="1100" i="1" dirty="0"/>
              <a:t>(Recovery/leak repair/opening circuit.)</a:t>
            </a:r>
            <a:endParaRPr sz="1100" i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/>
              <a:t>Stop point (</a:t>
            </a:r>
            <a:r>
              <a:rPr lang="en-GB" sz="1100" b="1" dirty="0" err="1"/>
              <a:t>Wordwall</a:t>
            </a:r>
            <a:r>
              <a:rPr lang="en-GB" sz="1100" b="1" dirty="0"/>
              <a:t>/Quizizz):</a:t>
            </a:r>
            <a:r>
              <a:rPr lang="en-GB" sz="1100" dirty="0"/>
              <a:t> “Refer or Proceed?” (quiz created separately)</a:t>
            </a:r>
            <a:endParaRPr sz="11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B" sz="1100" b="1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/>
              <a:t>Links for tutor (do not put on slide):</a:t>
            </a:r>
            <a:endParaRPr sz="1100" b="1" dirty="0"/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dirty="0"/>
              <a:t>GOV.UK – Qualifications required to work on equipment containing F gas: https://www.gov.uk/guidance/qualifications-required-to-work-on-equipment-containing-f-gas </a:t>
            </a:r>
          </a:p>
          <a:p>
            <a:pPr marL="457200" lvl="0" indent="-298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dirty="0"/>
              <a:t>GOV.UK – Company certification to work on equipment containing F gas: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https://www.gov.uk/guidance/certification-for-companies-working-on-equipment-containing-f-gas </a:t>
            </a:r>
            <a:endParaRPr lang="en-GB" sz="1100" dirty="0"/>
          </a:p>
        </p:txBody>
      </p:sp>
      <p:sp>
        <p:nvSpPr>
          <p:cNvPr id="180" name="Google Shape;180;g3db07a4e424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YouTube</a:t>
            </a:r>
            <a:r>
              <a:rPr lang="en-GB"/>
              <a:t> Link;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https://www.youtube.com/watch?v=xmVVUhIMlTw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https://www.youtube.com/watch?v=RShmCx21vMU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Example: Heat Pump Association refrigerant awareness session.</a:t>
            </a:r>
            <a:endParaRPr/>
          </a:p>
        </p:txBody>
      </p:sp>
      <p:sp>
        <p:nvSpPr>
          <p:cNvPr id="214" name="Google Shape;21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answers: 1 OK, 2 REFER, 3 OK, 4 REFER.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Wordwall/Quizizz (created separately).</a:t>
            </a:r>
            <a:endParaRPr/>
          </a:p>
        </p:txBody>
      </p:sp>
      <p:sp>
        <p:nvSpPr>
          <p:cNvPr id="221" name="Google Shape;22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3" name="Google Shape;2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suggestion (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Freepik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): https://www.freepik.com/search?query=technical%20manual&amp;type=vector</a:t>
            </a:r>
            <a:endParaRPr/>
          </a:p>
        </p:txBody>
      </p:sp>
      <p:sp>
        <p:nvSpPr>
          <p:cNvPr id="264" name="Google Shape;26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2" name="Google Shape;32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copy manual text verbatim. Summarise in your own words.</a:t>
            </a:r>
            <a:endParaRPr/>
          </a:p>
        </p:txBody>
      </p:sp>
      <p:sp>
        <p:nvSpPr>
          <p:cNvPr id="323" name="Google Shape;32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80" name="Google Shape;38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add a label image: use manufacturer brochure or approved illustration source; log URL in Artlog.</a:t>
            </a:r>
            <a:endParaRPr/>
          </a:p>
        </p:txBody>
      </p:sp>
      <p:sp>
        <p:nvSpPr>
          <p:cNvPr id="381" name="Google Shape;38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Product label (individual unit):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This label relates to the </a:t>
            </a:r>
            <a:r>
              <a:rPr lang="en-GB" sz="1100" b="1"/>
              <a:t>single product</a:t>
            </a:r>
            <a:r>
              <a:rPr lang="en-GB" sz="1100"/>
              <a:t> being sold (for example, a specific heat pump model).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It gives declared performance/efficiency information for that unit under the label scheme rules.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It’s useful when comparing two heat pumps </a:t>
            </a:r>
            <a:r>
              <a:rPr lang="en-GB" sz="1100" b="1"/>
              <a:t>as products</a:t>
            </a:r>
            <a:r>
              <a:rPr lang="en-GB" sz="1100"/>
              <a:t>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Package label (combined system):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A package label represents a </a:t>
            </a:r>
            <a:r>
              <a:rPr lang="en-GB" sz="1100" b="1"/>
              <a:t>system combination</a:t>
            </a:r>
            <a:r>
              <a:rPr lang="en-GB" sz="1100"/>
              <a:t> assembled from more than one part.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In low carbon heating, this can mean a heat pump plus </a:t>
            </a:r>
            <a:r>
              <a:rPr lang="en-GB" sz="1100" b="1"/>
              <a:t>controls</a:t>
            </a:r>
            <a:r>
              <a:rPr lang="en-GB" sz="1100"/>
              <a:t> (and sometimes hot water components), where the package label reflects the declared effect of those components on overall seasonal efficiency.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The key message is that heating performance is </a:t>
            </a:r>
            <a:r>
              <a:rPr lang="en-GB" sz="1100" b="1"/>
              <a:t>system-based</a:t>
            </a:r>
            <a:r>
              <a:rPr lang="en-GB" sz="1100"/>
              <a:t>, not “box-based”.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Why packages can change the rating: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Controls can materially influence efficiency by improving temperature control, reducing cycling, and optimising operation (this is why “control classes” exist in many schemes).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A package label accounts for these declared improvements, so the package rating may be </a:t>
            </a:r>
            <a:r>
              <a:rPr lang="en-GB" sz="1100" b="1"/>
              <a:t>better than the unit alone</a:t>
            </a:r>
            <a:r>
              <a:rPr lang="en-GB" sz="1100"/>
              <a:t> if higher-performing controls are included.</a:t>
            </a:r>
            <a:endParaRPr sz="1100"/>
          </a:p>
        </p:txBody>
      </p:sp>
      <p:sp>
        <p:nvSpPr>
          <p:cNvPr id="402" name="Google Shape;40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What a fiche is (simple definition):</a:t>
            </a:r>
            <a:br>
              <a:rPr lang="en-GB" sz="1100" b="1"/>
            </a:br>
            <a:r>
              <a:rPr lang="en-GB" sz="1100"/>
              <a:t> A product fiche is the declared technical information that sits behind the energy label. It’s designed to make performance information comparable because it is based on standardised testing and reporting.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Declared vs</a:t>
            </a:r>
            <a:r>
              <a:rPr lang="en-GB" sz="1100" b="1" dirty="0"/>
              <a:t>.</a:t>
            </a:r>
            <a:r>
              <a:rPr lang="en-GB" sz="1100" b="1"/>
              <a:t> real-world performance (important distinction):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The fiche values are “declared” based on test conditions in standards-based testing (controlled lab-like conditions).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Real-world performance will vary with: building heat loss, emitter sizing, flow temperature, control strategy, commissioning quality, and user behaviour.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This is why the fiche supports selection and justification, but does not guarantee the same performance in every property.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Where COP/SCOP fit (and where to teach them):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The fiche often includes COP and/or seasonal metrics (e.g</a:t>
            </a:r>
            <a:r>
              <a:rPr lang="en-GB" sz="1100" dirty="0"/>
              <a:t>. </a:t>
            </a:r>
            <a:r>
              <a:rPr lang="en-GB" sz="1100"/>
              <a:t>SCOP / seasonal space heating efficiency).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In </a:t>
            </a:r>
            <a:r>
              <a:rPr lang="en-GB" sz="1100" b="1"/>
              <a:t>K1.6</a:t>
            </a:r>
            <a:r>
              <a:rPr lang="en-GB" sz="1100"/>
              <a:t>, keep it practical: “COP/SCOP appear on the fiche and help compare options.”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The deeper science (why COP changes, refrigeration cycle, flow temperature impacts) belongs in </a:t>
            </a:r>
            <a:r>
              <a:rPr lang="en-GB" sz="1100" b="1"/>
              <a:t>K1.22</a:t>
            </a:r>
            <a:r>
              <a:rPr lang="en-GB" sz="1100"/>
              <a:t>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Tutor prompt (2 minutes):</a:t>
            </a:r>
            <a:br>
              <a:rPr lang="en-GB" sz="1100" b="1"/>
            </a:br>
            <a:r>
              <a:rPr lang="en-GB" sz="1100"/>
              <a:t> Ask learners: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/>
              <a:t>“Is this value declared under test conditions or measured in the customer’s home?”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/>
              <a:t>“What conditions does it apply to?” (e.g</a:t>
            </a:r>
            <a:r>
              <a:rPr lang="en-GB" sz="1100" dirty="0"/>
              <a:t>. </a:t>
            </a:r>
            <a:r>
              <a:rPr lang="en-GB" sz="1100"/>
              <a:t>stated temperatures)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GB" sz="1100"/>
              <a:t>“What design choices will increase or reduce real COP?” (flow temps, emitters, controls)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Stop point (</a:t>
            </a:r>
            <a:r>
              <a:rPr lang="en-GB" sz="1100" b="1" dirty="0" err="1"/>
              <a:t>Wordwall</a:t>
            </a:r>
            <a:r>
              <a:rPr lang="en-GB" sz="1100" b="1"/>
              <a:t>/Quizizz – created separately):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“Match the fiche item to its purpose</a:t>
            </a:r>
            <a:r>
              <a:rPr lang="en-GB" sz="1100" dirty="0"/>
              <a:t>.” </a:t>
            </a:r>
            <a:r>
              <a:rPr lang="en-GB" sz="1100"/>
              <a:t>(e.g</a:t>
            </a:r>
            <a:r>
              <a:rPr lang="en-GB" sz="1100" dirty="0"/>
              <a:t>. </a:t>
            </a:r>
            <a:r>
              <a:rPr lang="en-GB" sz="1100"/>
              <a:t>COP/SCOP, sound power, output)</a:t>
            </a:r>
            <a:endParaRPr lang="en-GB" sz="1100" dirty="0"/>
          </a:p>
        </p:txBody>
      </p:sp>
      <p:sp>
        <p:nvSpPr>
          <p:cNvPr id="419" name="Google Shape;4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db07a4e424_0_7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Purpose of this slide:</a:t>
            </a:r>
            <a:br>
              <a:rPr lang="en-GB" sz="1100" b="1"/>
            </a:br>
            <a:r>
              <a:rPr lang="en-GB" sz="1100"/>
              <a:t>Learners often assume the label/fiche equals guaranteed real efficiency. This slide corrects that without going deep into thermodynamics.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Explain with a simple example:</a:t>
            </a:r>
            <a:br>
              <a:rPr lang="en-GB" sz="1100" b="1"/>
            </a:br>
            <a:r>
              <a:rPr lang="en-GB" sz="1100"/>
              <a:t> Two identical heat pumps installed in two different houses can have very different performance: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House A: insulated, low heat loss, low flow temps, weather comp enabled → higher real COP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/>
              <a:t>House B: poor insulation, high flow temps to “force heat”, poor balancing → lower COP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Key factors to call out (awareness level):</a:t>
            </a:r>
            <a:endParaRPr sz="1100" b="1"/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/>
              <a:t>Flow temperature:</a:t>
            </a:r>
            <a:r>
              <a:rPr lang="en-GB" sz="1100"/>
              <a:t> higher flow temp increases compressor work and reduces COP.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/>
              <a:t>Heat emitters:</a:t>
            </a:r>
            <a:r>
              <a:rPr lang="en-GB" sz="1100"/>
              <a:t> undersized radiators push flow temp higher; UFH often supports lower flow temp.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/>
              <a:t>Heat loss &amp; ventilation:</a:t>
            </a:r>
            <a:r>
              <a:rPr lang="en-GB" sz="1100"/>
              <a:t> more losses = more energy needed = heat pump works harder.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/>
              <a:t>Hydraulics/flow rate:</a:t>
            </a:r>
            <a:r>
              <a:rPr lang="en-GB" sz="1100"/>
              <a:t> poor flow, air, blockages, incorrect pump setup can reduce output/efficiency.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/>
              <a:t>Controls:</a:t>
            </a:r>
            <a:r>
              <a:rPr lang="en-GB" sz="1100"/>
              <a:t> weather compensation + correct schedules reduce cycling and improve stability.</a:t>
            </a:r>
            <a:endParaRPr sz="1100"/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 b="1"/>
              <a:t>Commissioning:</a:t>
            </a:r>
            <a:r>
              <a:rPr lang="en-GB" sz="1100"/>
              <a:t> correct settings, recorded checks, and user guidance lock in performance.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/>
              <a:t>Link forward:</a:t>
            </a:r>
            <a:br>
              <a:rPr lang="en-GB" sz="1100" b="1"/>
            </a:br>
            <a:r>
              <a:rPr lang="en-GB" sz="1100"/>
              <a:t>Tell learners: “We’re keeping this practical here. In </a:t>
            </a:r>
            <a:r>
              <a:rPr lang="en-GB" sz="1100" b="1"/>
              <a:t>K1.22</a:t>
            </a:r>
            <a:r>
              <a:rPr lang="en-GB" sz="1100"/>
              <a:t> we’ll explain the refrigeration cycle and why COP changes with temperatures.”</a:t>
            </a:r>
            <a:endParaRPr lang="en-GB" sz="1100" dirty="0"/>
          </a:p>
        </p:txBody>
      </p:sp>
      <p:sp>
        <p:nvSpPr>
          <p:cNvPr id="431" name="Google Shape;431;g3db07a4e424_0_7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56" name="Google Shape;45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answers: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Clearances/commissioning steps/electrical requirements/service schedule.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unit; Package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combined.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 schedule/maintenance section.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Quiz created separately.</a:t>
            </a:r>
            <a:endParaRPr/>
          </a:p>
        </p:txBody>
      </p:sp>
      <p:sp>
        <p:nvSpPr>
          <p:cNvPr id="457" name="Google Shape;45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3" name="Google Shape;46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Tutor: provide real manual (printed/PDF).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Workbook tasks referenced in SoW (created by others).</a:t>
            </a:r>
            <a:endParaRPr/>
          </a:p>
        </p:txBody>
      </p:sp>
      <p:sp>
        <p:nvSpPr>
          <p:cNvPr id="464" name="Google Shape;464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91" name="Google Shape;49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any useful links here in tutor notes (not on slides).</a:t>
            </a:r>
            <a:endParaRPr/>
          </a:p>
        </p:txBody>
      </p:sp>
      <p:sp>
        <p:nvSpPr>
          <p:cNvPr id="492" name="Google Shape;492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>
          <a:extLst>
            <a:ext uri="{FF2B5EF4-FFF2-40B4-BE49-F238E27FC236}">
              <a16:creationId xmlns:a16="http://schemas.microsoft.com/office/drawing/2014/main" id="{93090D4D-2FEC-152A-4A59-CC00DAFB1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>
            <a:extLst>
              <a:ext uri="{FF2B5EF4-FFF2-40B4-BE49-F238E27FC236}">
                <a16:creationId xmlns:a16="http://schemas.microsoft.com/office/drawing/2014/main" id="{1EEA1E99-A855-2CB5-3919-015ADDA3CD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97" name="Google Shape;297;p25:notes">
            <a:extLst>
              <a:ext uri="{FF2B5EF4-FFF2-40B4-BE49-F238E27FC236}">
                <a16:creationId xmlns:a16="http://schemas.microsoft.com/office/drawing/2014/main" id="{761143CC-05DB-9FB7-203D-EDBEFA80D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GB" dirty="0"/>
          </a:p>
        </p:txBody>
      </p:sp>
      <p:sp>
        <p:nvSpPr>
          <p:cNvPr id="298" name="Google Shape;298;p25:notes">
            <a:extLst>
              <a:ext uri="{FF2B5EF4-FFF2-40B4-BE49-F238E27FC236}">
                <a16:creationId xmlns:a16="http://schemas.microsoft.com/office/drawing/2014/main" id="{D3BC8345-829D-9D01-C3B4-5DE9C46CA1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33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9360212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2"/>
          </p:nvPr>
        </p:nvSpPr>
        <p:spPr>
          <a:xfrm>
            <a:off x="8280052" y="1800000"/>
            <a:ext cx="3600798" cy="413999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eft and text">
  <p:cSld name="image left and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320000" y="1799999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pic" idx="2"/>
          </p:nvPr>
        </p:nvSpPr>
        <p:spPr>
          <a:xfrm>
            <a:off x="360000" y="1800000"/>
            <a:ext cx="3600798" cy="4139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59172" y="1260475"/>
            <a:ext cx="8640959" cy="4319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375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42900" algn="l">
              <a:lnSpc>
                <a:spcPct val="133833"/>
              </a:lnSpc>
              <a:spcBef>
                <a:spcPts val="1004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2286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93603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>
            <a:spLocks noGrp="1"/>
          </p:cNvSpPr>
          <p:nvPr>
            <p:ph type="pic" idx="2"/>
          </p:nvPr>
        </p:nvSpPr>
        <p:spPr>
          <a:xfrm>
            <a:off x="8280052" y="1800000"/>
            <a:ext cx="3600900" cy="41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eft and text">
  <p:cSld name="image left and 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4320000" y="1799999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>
            <a:spLocks noGrp="1"/>
          </p:cNvSpPr>
          <p:nvPr>
            <p:ph type="pic" idx="2"/>
          </p:nvPr>
        </p:nvSpPr>
        <p:spPr>
          <a:xfrm>
            <a:off x="360000" y="1800000"/>
            <a:ext cx="3600900" cy="41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9172" y="1260475"/>
            <a:ext cx="8640900" cy="43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375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42900" algn="l">
              <a:lnSpc>
                <a:spcPct val="133833"/>
              </a:lnSpc>
              <a:spcBef>
                <a:spcPts val="1004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2286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456036"/>
            <a:ext cx="12239625" cy="152012"/>
          </a:xfrm>
          <a:prstGeom prst="rect">
            <a:avLst/>
          </a:prstGeom>
          <a:solidFill>
            <a:srgbClr val="D9D9D9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7"/>
              <a:buFont typeface="Arial"/>
              <a:buNone/>
            </a:pPr>
            <a:r>
              <a:rPr lang="en-GB" sz="1807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361406" y="1800000"/>
            <a:ext cx="1152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FC442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1606"/>
              <a:buFont typeface="Arial"/>
              <a:buChar char="•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–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581" algn="l" rtl="0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581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rgbClr val="E30613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581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354" algn="l" rtl="0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4"/>
              <a:buFont typeface="Arial"/>
              <a:buChar char="»"/>
              <a:defRPr sz="100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6" y="756000"/>
            <a:ext cx="12239626" cy="36000"/>
          </a:xfrm>
          <a:custGeom>
            <a:avLst/>
            <a:gdLst/>
            <a:ahLst/>
            <a:cxnLst/>
            <a:rect l="l" t="t" r="r" b="b"/>
            <a:pathLst>
              <a:path w="15119985" h="127000" extrusionOk="0">
                <a:moveTo>
                  <a:pt x="0" y="0"/>
                </a:moveTo>
                <a:lnTo>
                  <a:pt x="0" y="127000"/>
                </a:lnTo>
                <a:lnTo>
                  <a:pt x="15119985" y="127000"/>
                </a:lnTo>
                <a:lnTo>
                  <a:pt x="1511998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8"/>
              <a:buFont typeface="Arial"/>
              <a:buNone/>
            </a:pPr>
            <a:endParaRPr sz="200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360000" y="6343435"/>
            <a:ext cx="58854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 descr="A purple and white logo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60000" y="6228000"/>
            <a:ext cx="2520000" cy="456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1"/>
          <p:cNvCxnSpPr/>
          <p:nvPr/>
        </p:nvCxnSpPr>
        <p:spPr>
          <a:xfrm>
            <a:off x="0" y="6084000"/>
            <a:ext cx="12240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Text Box 2">
            <a:extLst>
              <a:ext uri="{FF2B5EF4-FFF2-40B4-BE49-F238E27FC236}">
                <a16:creationId xmlns:a16="http://schemas.microsoft.com/office/drawing/2014/main" id="{A1BEC938-DE3B-3A16-6E43-E057CC2390B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05284" y="84712"/>
            <a:ext cx="5835761" cy="5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797" tIns="45899" rIns="91797" bIns="45899" anchor="t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305"/>
              </a:lnSpc>
              <a:spcBef>
                <a:spcPts val="402"/>
              </a:spcBef>
              <a:spcAft>
                <a:spcPts val="402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17013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 Level Technical Qualification in Building Services Engineering for Construction (Level 3)</a:t>
            </a:r>
          </a:p>
          <a:p>
            <a:pPr marL="0" marR="0" lvl="0" indent="0" algn="l" defTabSz="914400" rtl="0" eaLnBrk="1" fontAlgn="base" latinLnBrk="0" hangingPunct="1">
              <a:lnSpc>
                <a:spcPts val="1305"/>
              </a:lnSpc>
              <a:spcBef>
                <a:spcPts val="402"/>
              </a:spcBef>
              <a:spcAft>
                <a:spcPts val="402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cap="none" spc="0" dirty="0">
                <a:solidFill>
                  <a:srgbClr val="FC4421"/>
                </a:solidFill>
                <a:effectLst/>
                <a:latin typeface="Arial"/>
                <a:ea typeface="Arial"/>
                <a:cs typeface="Arial"/>
                <a:sym typeface="Arial"/>
              </a:rPr>
              <a:t>Occupational Specialism: Low Carbon Heating Engineering</a:t>
            </a:r>
            <a:endParaRPr lang="en-GB" sz="1050" i="0" dirty="0">
              <a:solidFill>
                <a:srgbClr val="FC4421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BBF18ED1-54BA-31C0-6283-30F5791BEFD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083" y="157372"/>
            <a:ext cx="2563495" cy="498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EC092D-3006-D271-7B35-429B91CC9A8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1897" y="161808"/>
            <a:ext cx="2685203" cy="440679"/>
          </a:xfrm>
          <a:prstGeom prst="rect">
            <a:avLst/>
          </a:prstGeom>
        </p:spPr>
      </p:pic>
      <p:pic>
        <p:nvPicPr>
          <p:cNvPr id="9" name="Picture 8" descr="A red arrow pointing up&#10;&#10;AI-generated content may be incorrect.">
            <a:extLst>
              <a:ext uri="{FF2B5EF4-FFF2-40B4-BE49-F238E27FC236}">
                <a16:creationId xmlns:a16="http://schemas.microsoft.com/office/drawing/2014/main" id="{1D0FD268-145F-E6C4-916A-9C9D8986425C}"/>
              </a:ext>
            </a:extLst>
          </p:cNvPr>
          <p:cNvPicPr>
            <a:picLocks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7" y="170588"/>
            <a:ext cx="591666" cy="43746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/>
        </p:nvSpPr>
        <p:spPr>
          <a:xfrm>
            <a:off x="0" y="456036"/>
            <a:ext cx="12239700" cy="152100"/>
          </a:xfrm>
          <a:prstGeom prst="rect">
            <a:avLst/>
          </a:prstGeom>
          <a:solidFill>
            <a:srgbClr val="D9D9D9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7"/>
              <a:buFont typeface="Arial"/>
              <a:buNone/>
            </a:pPr>
            <a:r>
              <a:rPr lang="en-GB" sz="1807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361406" y="1800000"/>
            <a:ext cx="1152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FC442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1606"/>
              <a:buFont typeface="Arial"/>
              <a:buChar char="•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–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581" algn="l" rtl="0">
              <a:lnSpc>
                <a:spcPct val="10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581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rgbClr val="E30613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581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354" algn="l" rtl="0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4"/>
              <a:buFont typeface="Arial"/>
              <a:buChar char="»"/>
              <a:defRPr sz="100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6" y="756000"/>
            <a:ext cx="12247188" cy="35877"/>
          </a:xfrm>
          <a:custGeom>
            <a:avLst/>
            <a:gdLst/>
            <a:ahLst/>
            <a:cxnLst/>
            <a:rect l="l" t="t" r="r" b="b"/>
            <a:pathLst>
              <a:path w="15119985" h="127000" extrusionOk="0">
                <a:moveTo>
                  <a:pt x="0" y="0"/>
                </a:moveTo>
                <a:lnTo>
                  <a:pt x="0" y="127000"/>
                </a:lnTo>
                <a:lnTo>
                  <a:pt x="15119985" y="127000"/>
                </a:lnTo>
                <a:lnTo>
                  <a:pt x="1511998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8"/>
              <a:buFont typeface="Arial"/>
              <a:buNone/>
            </a:pPr>
            <a:endParaRPr sz="2008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6" descr="A red arrow pointing up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047" y="170588"/>
            <a:ext cx="591665" cy="43746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/>
        </p:nvSpPr>
        <p:spPr>
          <a:xfrm>
            <a:off x="360000" y="6343435"/>
            <a:ext cx="588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6" descr="A black and white logo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08368" y="157157"/>
            <a:ext cx="2563494" cy="498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 descr="A purple and white logo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60000" y="6228000"/>
            <a:ext cx="2520000" cy="456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6"/>
          <p:cNvCxnSpPr/>
          <p:nvPr/>
        </p:nvCxnSpPr>
        <p:spPr>
          <a:xfrm>
            <a:off x="0" y="6084000"/>
            <a:ext cx="12240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" name="Google Shape;15;p1">
            <a:extLst>
              <a:ext uri="{FF2B5EF4-FFF2-40B4-BE49-F238E27FC236}">
                <a16:creationId xmlns:a16="http://schemas.microsoft.com/office/drawing/2014/main" id="{1D56AB6A-3FDE-4CCB-D88A-0B14022E0141}"/>
              </a:ext>
            </a:extLst>
          </p:cNvPr>
          <p:cNvSpPr txBox="1"/>
          <p:nvPr userDrawn="1"/>
        </p:nvSpPr>
        <p:spPr>
          <a:xfrm>
            <a:off x="823713" y="180000"/>
            <a:ext cx="8316893" cy="589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75" tIns="45875" rIns="91775" bIns="45875" anchor="t" anchorCtr="0">
            <a:noAutofit/>
          </a:bodyPr>
          <a:lstStyle/>
          <a:p>
            <a:pPr marL="0" marR="0" lvl="0" indent="0" algn="l" rtl="0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  <a:buClr>
                <a:srgbClr val="170130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170130"/>
                </a:solidFill>
                <a:latin typeface="Arial"/>
                <a:ea typeface="Arial"/>
                <a:cs typeface="Arial"/>
                <a:sym typeface="Arial"/>
              </a:rPr>
              <a:t>T Level Technical Qualification in Building Services Engineering for Construction (Level 3)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804"/>
              </a:spcBef>
              <a:spcAft>
                <a:spcPts val="600"/>
              </a:spcAft>
              <a:buClr>
                <a:srgbClr val="FC4421"/>
              </a:buClr>
              <a:buSzPts val="1400"/>
              <a:buFont typeface="Arial"/>
              <a:buNone/>
            </a:pPr>
            <a:r>
              <a:rPr lang="en-GB" sz="14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Occupational Specialism: Low Carbon Engineering</a:t>
            </a: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2;p11">
            <a:extLst>
              <a:ext uri="{FF2B5EF4-FFF2-40B4-BE49-F238E27FC236}">
                <a16:creationId xmlns:a16="http://schemas.microsoft.com/office/drawing/2014/main" id="{42B994B5-F657-A0CA-7C82-77E2455D0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000" y="1908000"/>
            <a:ext cx="11861011" cy="3957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50" tIns="46618" rIns="89650" bIns="46618" anchor="t" anchorCtr="0">
            <a:spAutoFit/>
          </a:bodyPr>
          <a:lstStyle/>
          <a:p>
            <a:r>
              <a:rPr lang="en-GB" sz="2789" dirty="0">
                <a:solidFill>
                  <a:schemeClr val="tx1"/>
                </a:solidFill>
              </a:rPr>
              <a:t>Occupational specialism: Low Carbon Engineering</a:t>
            </a:r>
            <a:br>
              <a:rPr lang="en-GB" sz="2789" dirty="0">
                <a:solidFill>
                  <a:schemeClr val="tx1"/>
                </a:solidFill>
              </a:rPr>
            </a:br>
            <a:endParaRPr lang="en-GB" sz="2789" dirty="0">
              <a:solidFill>
                <a:schemeClr val="tx1"/>
              </a:solidFill>
            </a:endParaRPr>
          </a:p>
          <a:p>
            <a:r>
              <a:rPr lang="en-GB" sz="2789" dirty="0"/>
              <a:t>PowerPoint K1.5 / K1.6: F-Gas regulations (awareness) and Manufacturer’s information</a:t>
            </a:r>
            <a:br>
              <a:rPr lang="en-GB" sz="2789" dirty="0"/>
            </a:br>
            <a:br>
              <a:rPr lang="en-GB" sz="2789" dirty="0"/>
            </a:br>
            <a:br>
              <a:rPr lang="en-GB" sz="2789" dirty="0"/>
            </a:br>
            <a:br>
              <a:rPr lang="en-GB" sz="2789" dirty="0">
                <a:solidFill>
                  <a:schemeClr val="tx1"/>
                </a:solidFill>
              </a:rPr>
            </a:br>
            <a:br>
              <a:rPr lang="en-GB" sz="2789" dirty="0">
                <a:solidFill>
                  <a:schemeClr val="tx1"/>
                </a:solidFill>
              </a:rPr>
            </a:br>
            <a:endParaRPr lang="en-GB" sz="2789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45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Introduction / Starter</a:t>
            </a:r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Warm-up: Why might a 'low carbon' heating system still harm the environment if handled incorrectly?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Think</a:t>
            </a:r>
            <a:r>
              <a:rPr lang="en-GB" dirty="0"/>
              <a:t>, 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pair</a:t>
            </a:r>
            <a:r>
              <a:rPr lang="en-GB" dirty="0"/>
              <a:t>, 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share: 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What do you already know about refrigerants in heat pumps?</a:t>
            </a:r>
            <a:endParaRPr dirty="0"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What does 'sealed refrigerant circuit' mean in practice?   </a:t>
            </a:r>
            <a:endParaRPr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52E9346-1BC9-AABD-BD13-253F1E1B0DB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1670" b="11670"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45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Objectives (K1.5)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115206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5715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Recall what F-gases are and why they are regulated.</a:t>
            </a:r>
            <a:endParaRPr dirty="0"/>
          </a:p>
          <a:p>
            <a:pPr marL="5715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Explain ODS and GWP (awareness level).</a:t>
            </a:r>
            <a:endParaRPr dirty="0"/>
          </a:p>
          <a:p>
            <a:pPr marL="5715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Recognise hazards and practical limits of refrigerants.</a:t>
            </a:r>
            <a:endParaRPr dirty="0"/>
          </a:p>
          <a:p>
            <a:pPr marL="5715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Identify who needs F-Gas certification and when to</a:t>
            </a:r>
            <a:r>
              <a:rPr lang="en-GB" dirty="0"/>
              <a:t> 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refer. 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indent="0"/>
            <a:r>
              <a:rPr lang="en-GB" sz="3200"/>
              <a:t>Fluorinated gases (F-gases) </a:t>
            </a:r>
          </a:p>
        </p:txBody>
      </p:sp>
      <p:sp>
        <p:nvSpPr>
          <p:cNvPr id="84" name="Google Shape;84;p14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2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dirty="0"/>
              <a:t>F-gases are man-made greenhouse gases developed as alternatives to older ozone-depleting substances.</a:t>
            </a:r>
            <a:endParaRPr sz="2000" dirty="0"/>
          </a:p>
          <a:p>
            <a:pPr marL="4572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dirty="0"/>
              <a:t>They are used in refrigeration, air conditioning, heat pumps, electrical insulation, aerosols and some industrial processes.</a:t>
            </a:r>
            <a:endParaRPr sz="2000" dirty="0"/>
          </a:p>
          <a:p>
            <a:pPr marL="457200" lvl="0" indent="-228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dirty="0"/>
              <a:t>The main types are:</a:t>
            </a:r>
            <a:endParaRPr sz="2000" dirty="0"/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2000" dirty="0"/>
              <a:t>HFCs – commonly used as refrigerants in cooling and heat pump systems</a:t>
            </a:r>
            <a:endParaRPr sz="2000" dirty="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2000" dirty="0"/>
              <a:t>PFCs – used in specialist industrial applications</a:t>
            </a:r>
            <a:endParaRPr sz="2000" dirty="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-GB" sz="2000" dirty="0"/>
              <a:t>SF₆ – used in high-voltage electrical </a:t>
            </a:r>
            <a:r>
              <a:rPr lang="en-GB" sz="2000"/>
              <a:t>equipment  </a:t>
            </a:r>
            <a:endParaRPr sz="2000" dirty="0"/>
          </a:p>
          <a:p>
            <a:pPr marL="457200" lvl="0" indent="-228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pic>
        <p:nvPicPr>
          <p:cNvPr id="85" name="Google Shape;85;p14"/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</a:blip>
          <a:srcRect t="11675" b="11675"/>
          <a:stretch/>
        </p:blipFill>
        <p:spPr>
          <a:xfrm>
            <a:off x="8280052" y="1800000"/>
            <a:ext cx="3600799" cy="413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>
          <a:extLst>
            <a:ext uri="{FF2B5EF4-FFF2-40B4-BE49-F238E27FC236}">
              <a16:creationId xmlns:a16="http://schemas.microsoft.com/office/drawing/2014/main" id="{3791F4B1-B1EF-DB44-BF6C-20713684B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>
            <a:extLst>
              <a:ext uri="{FF2B5EF4-FFF2-40B4-BE49-F238E27FC236}">
                <a16:creationId xmlns:a16="http://schemas.microsoft.com/office/drawing/2014/main" id="{927BAF33-443C-9902-DAAF-916B150FC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indent="0"/>
            <a:r>
              <a:rPr lang="en-GB" sz="3200"/>
              <a:t>Fluorinated gases (F-gases) </a:t>
            </a:r>
          </a:p>
        </p:txBody>
      </p:sp>
      <p:sp>
        <p:nvSpPr>
          <p:cNvPr id="84" name="Google Shape;84;p14">
            <a:extLst>
              <a:ext uri="{FF2B5EF4-FFF2-40B4-BE49-F238E27FC236}">
                <a16:creationId xmlns:a16="http://schemas.microsoft.com/office/drawing/2014/main" id="{F8713D5E-68EE-C1D1-BD72-CBB09198AF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2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dirty="0"/>
              <a:t>They are a concern because many have a very high Global Warming Potential (GWP) and can remain in the atmosphere for a long time if released.  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/>
              <a:t>For engineers and businesses, this means working compliantly, checking equipment labels, and increasingly moving towards lower-GWP alternatives such as CO₂, ammonia and hydrocarbons.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dirty="0"/>
          </a:p>
          <a:p>
            <a:pPr marL="457200" lvl="0" indent="-2286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D3AB84-DC17-D9C5-CC63-01F2FC1479B0}"/>
              </a:ext>
            </a:extLst>
          </p:cNvPr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Google Shape;85;p14">
            <a:extLst>
              <a:ext uri="{FF2B5EF4-FFF2-40B4-BE49-F238E27FC236}">
                <a16:creationId xmlns:a16="http://schemas.microsoft.com/office/drawing/2014/main" id="{CBA12C4D-3A7D-E636-32F8-5809C4A312BE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alphaModFix/>
          </a:blip>
          <a:srcRect t="11675" b="11675"/>
          <a:stretch/>
        </p:blipFill>
        <p:spPr>
          <a:xfrm>
            <a:off x="8280052" y="1800000"/>
            <a:ext cx="3600799" cy="4139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7110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/>
        </p:nvSpPr>
        <p:spPr>
          <a:xfrm>
            <a:off x="252000" y="972000"/>
            <a:ext cx="116301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Fluorinated gases (F-gases)</a:t>
            </a:r>
            <a:endParaRPr lang="en-GB" sz="3200"/>
          </a:p>
        </p:txBody>
      </p:sp>
      <p:grpSp>
        <p:nvGrpSpPr>
          <p:cNvPr id="92" name="Google Shape;92;p15"/>
          <p:cNvGrpSpPr/>
          <p:nvPr/>
        </p:nvGrpSpPr>
        <p:grpSpPr>
          <a:xfrm>
            <a:off x="381000" y="1714500"/>
            <a:ext cx="7810500" cy="2190900"/>
            <a:chOff x="381000" y="1714500"/>
            <a:chExt cx="7810500" cy="2190900"/>
          </a:xfrm>
        </p:grpSpPr>
        <p:sp>
          <p:nvSpPr>
            <p:cNvPr id="93" name="Google Shape;93;p15"/>
            <p:cNvSpPr/>
            <p:nvPr/>
          </p:nvSpPr>
          <p:spPr>
            <a:xfrm>
              <a:off x="381000" y="1714500"/>
              <a:ext cx="7810500" cy="2190900"/>
            </a:xfrm>
            <a:prstGeom prst="roundRect">
              <a:avLst>
                <a:gd name="adj" fmla="val 4347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4" name="Google Shape;94;p15"/>
            <p:cNvSpPr txBox="1"/>
            <p:nvPr/>
          </p:nvSpPr>
          <p:spPr>
            <a:xfrm>
              <a:off x="571500" y="1857375"/>
              <a:ext cx="742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Characteristics &amp; Function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Man-made greenhouse gases used primarily as refrigerants in heat pumps.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Enable heat transfer via the refrigeration cycle by changing phase (liquid ↔ vapour).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Adopted as safer alternatives to ozone-depleting substances like CFCs.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Generally contained in sealed circuits but pose high climate risk if leaked. 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" name="Google Shape;95;p15"/>
          <p:cNvGrpSpPr/>
          <p:nvPr/>
        </p:nvGrpSpPr>
        <p:grpSpPr>
          <a:xfrm>
            <a:off x="381000" y="3956800"/>
            <a:ext cx="7810500" cy="2095500"/>
            <a:chOff x="381000" y="4095750"/>
            <a:chExt cx="7810500" cy="2095500"/>
          </a:xfrm>
        </p:grpSpPr>
        <p:sp>
          <p:nvSpPr>
            <p:cNvPr id="96" name="Google Shape;96;p15"/>
            <p:cNvSpPr/>
            <p:nvPr/>
          </p:nvSpPr>
          <p:spPr>
            <a:xfrm>
              <a:off x="381000" y="4095750"/>
              <a:ext cx="7810500" cy="2095500"/>
            </a:xfrm>
            <a:prstGeom prst="roundRect">
              <a:avLst>
                <a:gd name="adj" fmla="val 4545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97" name="Google Shape;97;p15"/>
            <p:cNvSpPr txBox="1"/>
            <p:nvPr/>
          </p:nvSpPr>
          <p:spPr>
            <a:xfrm>
              <a:off x="571500" y="4238625"/>
              <a:ext cx="74295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Common Refrigerant Examples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R410A: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Standard in AC/VRF and various heat pumps.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R32: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Increasingly used due to lower GWP than R410A.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R744 (CO₂):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Utilised in air-to-water heat pump systems.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" name="Google Shape;85;p14">
            <a:extLst>
              <a:ext uri="{FF2B5EF4-FFF2-40B4-BE49-F238E27FC236}">
                <a16:creationId xmlns:a16="http://schemas.microsoft.com/office/drawing/2014/main" id="{95160AE0-A246-7506-5523-96AB2EA411AB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</a:blip>
          <a:srcRect t="11675" b="11675"/>
          <a:stretch/>
        </p:blipFill>
        <p:spPr>
          <a:xfrm>
            <a:off x="8280052" y="1800000"/>
            <a:ext cx="3600799" cy="413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Purpose and applications of F-Gas regulations</a:t>
            </a:r>
          </a:p>
        </p:txBody>
      </p:sp>
      <p:grpSp>
        <p:nvGrpSpPr>
          <p:cNvPr id="106" name="Google Shape;106;p16"/>
          <p:cNvGrpSpPr/>
          <p:nvPr/>
        </p:nvGrpSpPr>
        <p:grpSpPr>
          <a:xfrm>
            <a:off x="380999" y="1714504"/>
            <a:ext cx="11253537" cy="2325681"/>
            <a:chOff x="381000" y="1714500"/>
            <a:chExt cx="7810500" cy="2476500"/>
          </a:xfrm>
        </p:grpSpPr>
        <p:sp>
          <p:nvSpPr>
            <p:cNvPr id="107" name="Google Shape;107;p16"/>
            <p:cNvSpPr/>
            <p:nvPr/>
          </p:nvSpPr>
          <p:spPr>
            <a:xfrm>
              <a:off x="381000" y="1714500"/>
              <a:ext cx="7810500" cy="2476500"/>
            </a:xfrm>
            <a:prstGeom prst="roundRect">
              <a:avLst>
                <a:gd name="adj" fmla="val 3846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08" name="Google Shape;108;p16"/>
            <p:cNvSpPr txBox="1"/>
            <p:nvPr/>
          </p:nvSpPr>
          <p:spPr>
            <a:xfrm>
              <a:off x="571500" y="1857375"/>
              <a:ext cx="7429500" cy="219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F-Gas Register (UK) – what it is and what it does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2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The UK database used to support compliance for businesses working with fluorinated greenhouse gases.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Demonstrates company registration/link to certified personnel for refrigerant work.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Allows customers to check registration and supports compliance assurance.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Part of a wider system aimed at reducing emissions (competence, containment, recovery, record keeping).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16"/>
          <p:cNvGrpSpPr/>
          <p:nvPr/>
        </p:nvGrpSpPr>
        <p:grpSpPr>
          <a:xfrm>
            <a:off x="381000" y="4117919"/>
            <a:ext cx="11253536" cy="1878330"/>
            <a:chOff x="381000" y="4381500"/>
            <a:chExt cx="7810500" cy="1905000"/>
          </a:xfrm>
        </p:grpSpPr>
        <p:sp>
          <p:nvSpPr>
            <p:cNvPr id="110" name="Google Shape;110;p16"/>
            <p:cNvSpPr/>
            <p:nvPr/>
          </p:nvSpPr>
          <p:spPr>
            <a:xfrm>
              <a:off x="381000" y="4381500"/>
              <a:ext cx="7810500" cy="1905000"/>
            </a:xfrm>
            <a:prstGeom prst="roundRect">
              <a:avLst>
                <a:gd name="adj" fmla="val 5000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11" name="Google Shape;111;p16"/>
            <p:cNvSpPr txBox="1"/>
            <p:nvPr/>
          </p:nvSpPr>
          <p:spPr>
            <a:xfrm>
              <a:off x="571500" y="4524375"/>
              <a:ext cx="74295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Key Objectives of F-Gas Controls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Reduce emissions from refrigerant leakage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Support safe working &amp; environmental protection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Require competent handling and disposal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• Encourage good maintenance &amp; leak prevention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Types of F-gas: ODS and GWP (awareness)</a:t>
            </a:r>
          </a:p>
        </p:txBody>
      </p:sp>
      <p:grpSp>
        <p:nvGrpSpPr>
          <p:cNvPr id="120" name="Google Shape;120;p17"/>
          <p:cNvGrpSpPr/>
          <p:nvPr/>
        </p:nvGrpSpPr>
        <p:grpSpPr>
          <a:xfrm>
            <a:off x="381000" y="1714500"/>
            <a:ext cx="7810500" cy="2190900"/>
            <a:chOff x="381000" y="1714500"/>
            <a:chExt cx="7810500" cy="2190900"/>
          </a:xfrm>
        </p:grpSpPr>
        <p:sp>
          <p:nvSpPr>
            <p:cNvPr id="121" name="Google Shape;121;p17"/>
            <p:cNvSpPr/>
            <p:nvPr/>
          </p:nvSpPr>
          <p:spPr>
            <a:xfrm>
              <a:off x="381000" y="1714500"/>
              <a:ext cx="7810500" cy="2190900"/>
            </a:xfrm>
            <a:prstGeom prst="roundRect">
              <a:avLst>
                <a:gd name="adj" fmla="val 4347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22" name="Google Shape;122;p17"/>
            <p:cNvSpPr txBox="1"/>
            <p:nvPr/>
          </p:nvSpPr>
          <p:spPr>
            <a:xfrm>
              <a:off x="571500" y="1857375"/>
              <a:ext cx="742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ODS: Ozone Depleting Substances (historic context)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2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Older refrigerants (e.g. CFCs/HCFCs) damaged the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ozone layer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increasing harmful UV exposure.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Phased out via global agreements; industry transitioned to replacements like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HFCs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i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Key message: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Explains </a:t>
              </a:r>
              <a:r>
                <a:rPr lang="en-GB" sz="1600" b="0" i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why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refrigerants changed and why current regulations exist.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123;p17"/>
          <p:cNvGrpSpPr/>
          <p:nvPr/>
        </p:nvGrpSpPr>
        <p:grpSpPr>
          <a:xfrm>
            <a:off x="381000" y="4095739"/>
            <a:ext cx="7810500" cy="1953844"/>
            <a:chOff x="381000" y="4095750"/>
            <a:chExt cx="7810500" cy="2095500"/>
          </a:xfrm>
        </p:grpSpPr>
        <p:sp>
          <p:nvSpPr>
            <p:cNvPr id="124" name="Google Shape;124;p17"/>
            <p:cNvSpPr/>
            <p:nvPr/>
          </p:nvSpPr>
          <p:spPr>
            <a:xfrm>
              <a:off x="381000" y="4095750"/>
              <a:ext cx="7810500" cy="2095500"/>
            </a:xfrm>
            <a:prstGeom prst="roundRect">
              <a:avLst>
                <a:gd name="adj" fmla="val 4545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25" name="Google Shape;125;p17"/>
            <p:cNvSpPr txBox="1"/>
            <p:nvPr/>
          </p:nvSpPr>
          <p:spPr>
            <a:xfrm>
              <a:off x="571500" y="4238625"/>
              <a:ext cx="74295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GWP: Global Warming Potential (climate impact vs. CO₂)</a:t>
              </a:r>
              <a:endParaRPr sz="1600" b="1" dirty="0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2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Measures heat trapped in the atmosphere compared to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CO₂ = 1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over 100 years.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Compares refrigerants by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climate impact if released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not cooling performance.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Used with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CO₂-equivalent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to drive adoption of cleaner alternatives.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7" name="Google Shape;127;p17"/>
          <p:cNvPicPr preferRelativeResize="0"/>
          <p:nvPr/>
        </p:nvPicPr>
        <p:blipFill>
          <a:blip r:embed="rId3">
            <a:alphaModFix/>
          </a:blip>
          <a:srcRect t="3703" b="3703"/>
          <a:stretch/>
        </p:blipFill>
        <p:spPr>
          <a:xfrm>
            <a:off x="8649813" y="1714500"/>
            <a:ext cx="3018312" cy="4192208"/>
          </a:xfrm>
          <a:prstGeom prst="roundRect">
            <a:avLst>
              <a:gd name="adj" fmla="val 4411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/>
        </p:nvSpPr>
        <p:spPr>
          <a:xfrm>
            <a:off x="381000" y="1714500"/>
            <a:ext cx="11217442" cy="21909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Higher GWP = greater harm if leaked</a:t>
            </a:r>
            <a:endParaRPr sz="160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If two systems leak the same mass of refrigerant, the one with </a:t>
            </a:r>
            <a:r>
              <a:rPr lang="en-GB" sz="16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higher GWP</a:t>
            </a: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causes a much larger climate impact.</a:t>
            </a:r>
            <a:endParaRPr sz="1600" b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75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This is why phase-down policies target high-GWP refrigerants first, and why leak prevention, correct servicing and recovery are critical.</a:t>
            </a:r>
            <a:endParaRPr sz="1600" b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750"/>
              </a:spcBef>
              <a:spcAft>
                <a:spcPts val="0"/>
              </a:spcAft>
              <a:buClr>
                <a:srgbClr val="333333"/>
              </a:buClr>
              <a:buSzPts val="1200"/>
              <a:buFont typeface="Arial"/>
              <a:buChar char="●"/>
            </a:pPr>
            <a:r>
              <a:rPr lang="en-GB" sz="16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Practical takeaway:</a:t>
            </a: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even “small leaks” can have a </a:t>
            </a:r>
            <a:r>
              <a:rPr lang="en-GB" sz="16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large environmental consequence</a:t>
            </a: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when the refrigerant has high GWP.</a:t>
            </a:r>
            <a:endParaRPr sz="1600" b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380999" y="4048422"/>
            <a:ext cx="11217442" cy="1807595"/>
          </a:xfrm>
          <a:prstGeom prst="rect">
            <a:avLst/>
          </a:prstGeom>
          <a:solidFill>
            <a:srgbClr val="E8F0FE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rPr>
              <a:t>Low carbon link: refrigerant leaks reduce carbon savings</a:t>
            </a:r>
            <a:endParaRPr sz="1600" b="1">
              <a:solidFill>
                <a:srgbClr val="1967D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9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Char char="●"/>
            </a:pP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Heat pumps reduce emissions by operating efficiently, but leaks can </a:t>
            </a:r>
            <a:r>
              <a:rPr lang="en-GB" sz="16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undermine the low-carbon benefit</a:t>
            </a: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b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Char char="●"/>
            </a:pP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Poor installation/maintenance can turn a “low carbon” system into a higher-impact system.</a:t>
            </a:r>
            <a:endParaRPr sz="1600" b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Char char="●"/>
            </a:pPr>
            <a:r>
              <a:rPr lang="en-GB" sz="16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Priority for engineers:</a:t>
            </a:r>
            <a:r>
              <a:rPr lang="en-GB"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Correct installation, safe diagnosis, escalation to certified F-Gas personnel, and accurate records.</a:t>
            </a:r>
            <a:endParaRPr sz="1600" b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Types of F-gas: ODS and GWP (awareness)</a:t>
            </a:r>
            <a:endParaRPr lang="en-GB" sz="3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>
            <a:spLocks noGrp="1"/>
          </p:cNvSpPr>
          <p:nvPr>
            <p:ph type="title"/>
          </p:nvPr>
        </p:nvSpPr>
        <p:spPr>
          <a:xfrm>
            <a:off x="251999" y="984521"/>
            <a:ext cx="116283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Practical limits, dangers and properties (awareness)</a:t>
            </a:r>
            <a:endParaRPr lang="en-GB" sz="3200"/>
          </a:p>
        </p:txBody>
      </p:sp>
      <p:grpSp>
        <p:nvGrpSpPr>
          <p:cNvPr id="146" name="Google Shape;146;p19"/>
          <p:cNvGrpSpPr/>
          <p:nvPr/>
        </p:nvGrpSpPr>
        <p:grpSpPr>
          <a:xfrm>
            <a:off x="381000" y="1714500"/>
            <a:ext cx="7810500" cy="2190900"/>
            <a:chOff x="381000" y="1714500"/>
            <a:chExt cx="7810500" cy="2190900"/>
          </a:xfrm>
        </p:grpSpPr>
        <p:sp>
          <p:nvSpPr>
            <p:cNvPr id="147" name="Google Shape;147;p19"/>
            <p:cNvSpPr/>
            <p:nvPr/>
          </p:nvSpPr>
          <p:spPr>
            <a:xfrm>
              <a:off x="381000" y="1714500"/>
              <a:ext cx="7810500" cy="2190900"/>
            </a:xfrm>
            <a:prstGeom prst="roundRect">
              <a:avLst>
                <a:gd name="adj" fmla="val 4347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48" name="Google Shape;148;p19"/>
            <p:cNvSpPr txBox="1"/>
            <p:nvPr/>
          </p:nvSpPr>
          <p:spPr>
            <a:xfrm>
              <a:off x="571500" y="1857375"/>
              <a:ext cx="742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Pressurised systems: sudden release risk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2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Refrigerant circuits operate under pressure; failures can cause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rapid, violent release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Hazards: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flying debris, oil spray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or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shock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1" i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Low-carbon link:</a:t>
              </a:r>
              <a:r>
                <a:rPr lang="en-GB" sz="1600" b="0" i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Poor installation increases risk—follow manufacturer requirements.  </a:t>
              </a:r>
              <a:endParaRPr sz="1600" b="0" i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" name="Google Shape;149;p19"/>
          <p:cNvGrpSpPr/>
          <p:nvPr/>
        </p:nvGrpSpPr>
        <p:grpSpPr>
          <a:xfrm>
            <a:off x="381000" y="4095917"/>
            <a:ext cx="7810500" cy="1890089"/>
            <a:chOff x="381000" y="4095750"/>
            <a:chExt cx="7810500" cy="2190900"/>
          </a:xfrm>
        </p:grpSpPr>
        <p:sp>
          <p:nvSpPr>
            <p:cNvPr id="150" name="Google Shape;150;p19"/>
            <p:cNvSpPr/>
            <p:nvPr/>
          </p:nvSpPr>
          <p:spPr>
            <a:xfrm>
              <a:off x="381000" y="4095750"/>
              <a:ext cx="7810500" cy="2190900"/>
            </a:xfrm>
            <a:prstGeom prst="roundRect">
              <a:avLst>
                <a:gd name="adj" fmla="val 4347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51" name="Google Shape;151;p19"/>
            <p:cNvSpPr txBox="1"/>
            <p:nvPr/>
          </p:nvSpPr>
          <p:spPr>
            <a:xfrm>
              <a:off x="571500" y="4238625"/>
              <a:ext cx="7429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Cold burns / frostbite from rapid expansion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2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Escaping refrigerant cools quickly, causing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freeze burns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to skin and eyes.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Vapour and cold surfaces cause tissue damage even with brief exposure.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800"/>
                </a:spcBef>
                <a:spcAft>
                  <a:spcPts val="0"/>
                </a:spcAft>
                <a:buClr>
                  <a:srgbClr val="333333"/>
                </a:buClr>
                <a:buSzPts val="1400"/>
                <a:buFont typeface="Arial"/>
                <a:buChar char="●"/>
              </a:pPr>
              <a:r>
                <a:rPr lang="en-GB" sz="1600" b="1" i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Low-carbon link:</a:t>
              </a:r>
              <a:r>
                <a:rPr lang="en-GB" sz="1600" b="0" i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Reinforce PPE awareness; isolate and refer to certified personnel.</a:t>
              </a:r>
              <a:endParaRPr sz="1600" b="0" i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C211ABC-7A60-D2D1-6F0D-B899744BD3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159" b="10149"/>
          <a:stretch>
            <a:fillRect/>
          </a:stretch>
        </p:blipFill>
        <p:spPr>
          <a:xfrm>
            <a:off x="8394404" y="1714500"/>
            <a:ext cx="3485895" cy="4271506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title"/>
          </p:nvPr>
        </p:nvSpPr>
        <p:spPr>
          <a:xfrm rot="266" flipH="1">
            <a:off x="252000" y="984521"/>
            <a:ext cx="116286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Practical limits, dangers and properties (awareness)</a:t>
            </a:r>
            <a:endParaRPr lang="en-GB" sz="3200"/>
          </a:p>
        </p:txBody>
      </p:sp>
      <p:grpSp>
        <p:nvGrpSpPr>
          <p:cNvPr id="161" name="Google Shape;161;p20"/>
          <p:cNvGrpSpPr/>
          <p:nvPr/>
        </p:nvGrpSpPr>
        <p:grpSpPr>
          <a:xfrm>
            <a:off x="381000" y="1575974"/>
            <a:ext cx="5429400" cy="3009176"/>
            <a:chOff x="381000" y="1333500"/>
            <a:chExt cx="5429400" cy="4000500"/>
          </a:xfrm>
        </p:grpSpPr>
        <p:sp>
          <p:nvSpPr>
            <p:cNvPr id="162" name="Google Shape;162;p20"/>
            <p:cNvSpPr/>
            <p:nvPr/>
          </p:nvSpPr>
          <p:spPr>
            <a:xfrm>
              <a:off x="381000" y="1333500"/>
              <a:ext cx="5429400" cy="4000500"/>
            </a:xfrm>
            <a:prstGeom prst="roundRect">
              <a:avLst>
                <a:gd name="adj" fmla="val 3571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3" name="Google Shape;163;p20"/>
            <p:cNvSpPr txBox="1"/>
            <p:nvPr/>
          </p:nvSpPr>
          <p:spPr>
            <a:xfrm>
              <a:off x="571500" y="1524000"/>
              <a:ext cx="50484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Asphyxiation risk in enclosed spaces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500"/>
                </a:spcBef>
                <a:spcAft>
                  <a:spcPts val="0"/>
                </a:spcAft>
                <a:buClr>
                  <a:srgbClr val="1967D2"/>
                </a:buClr>
                <a:buSzPts val="13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Refrigerants are typically heavier than air and can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displace oxygen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especially in small plant rooms, basements, or poorly ventilated areas.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125"/>
                </a:spcBef>
                <a:spcAft>
                  <a:spcPts val="0"/>
                </a:spcAft>
                <a:buClr>
                  <a:srgbClr val="1967D2"/>
                </a:buClr>
                <a:buSzPts val="13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Creates serious risk of dizziness, collapse, or unconsciousness without obvious warning signs.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125"/>
                </a:spcBef>
                <a:spcAft>
                  <a:spcPts val="0"/>
                </a:spcAft>
                <a:buClr>
                  <a:srgbClr val="1967D2"/>
                </a:buClr>
                <a:buSzPts val="1300"/>
                <a:buFont typeface="Arial"/>
                <a:buChar char="●"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Low-carbon link: 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Recognise confined area risk, avoid working alone where required, and escalate per site safety procedures.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20"/>
          <p:cNvGrpSpPr/>
          <p:nvPr/>
        </p:nvGrpSpPr>
        <p:grpSpPr>
          <a:xfrm>
            <a:off x="6096000" y="1576259"/>
            <a:ext cx="5429400" cy="3009176"/>
            <a:chOff x="6096000" y="1333500"/>
            <a:chExt cx="5429400" cy="4000500"/>
          </a:xfrm>
        </p:grpSpPr>
        <p:sp>
          <p:nvSpPr>
            <p:cNvPr id="165" name="Google Shape;165;p20"/>
            <p:cNvSpPr/>
            <p:nvPr/>
          </p:nvSpPr>
          <p:spPr>
            <a:xfrm>
              <a:off x="6096000" y="1333500"/>
              <a:ext cx="5429400" cy="4000500"/>
            </a:xfrm>
            <a:prstGeom prst="roundRect">
              <a:avLst>
                <a:gd name="adj" fmla="val 3571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66" name="Google Shape;166;p20"/>
            <p:cNvSpPr txBox="1"/>
            <p:nvPr/>
          </p:nvSpPr>
          <p:spPr>
            <a:xfrm>
              <a:off x="6286500" y="1524000"/>
              <a:ext cx="50484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Flammability (extra controls required)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500"/>
                </a:spcBef>
                <a:spcAft>
                  <a:spcPts val="0"/>
                </a:spcAft>
                <a:buClr>
                  <a:srgbClr val="1967D2"/>
                </a:buClr>
                <a:buSzPts val="13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Lower-GWP refrigerants are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mildly flammable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introducing ignition risk if leaked.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125"/>
                </a:spcBef>
                <a:spcAft>
                  <a:spcPts val="0"/>
                </a:spcAft>
                <a:buClr>
                  <a:srgbClr val="1967D2"/>
                </a:buClr>
                <a:buSzPts val="13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Controls: restricted ignition sources, specialist procedures, and exact adherence to manufacturer instructions.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125"/>
                </a:spcBef>
                <a:spcAft>
                  <a:spcPts val="0"/>
                </a:spcAft>
                <a:buClr>
                  <a:srgbClr val="1967D2"/>
                </a:buClr>
                <a:buSzPts val="1300"/>
                <a:buFont typeface="Arial"/>
                <a:buChar char="●"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Low-carbon link: 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Follow manufacturer guidance and escalate to appropriately trained/certified personnel.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45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Recap checkpoint 1 (5 mins)</a:t>
            </a:r>
          </a:p>
        </p:txBody>
      </p:sp>
      <p:sp>
        <p:nvSpPr>
          <p:cNvPr id="176" name="Google Shape;176;p21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115206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1) What does GWP stand for?</a:t>
            </a:r>
            <a:endParaRPr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2) Why are F-gases regulated?</a:t>
            </a:r>
            <a:endParaRPr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3) Name one refrigerant hazard.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Stop point: </a:t>
            </a:r>
            <a:r>
              <a:rPr lang="en-GB" sz="2400" err="1"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/Quizizz (definitions match)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Clr>
                <a:schemeClr val="dk1"/>
              </a:buClr>
              <a:buSzPts val="1100"/>
              <a:buFont typeface="Arial"/>
              <a:buNone/>
            </a:pPr>
            <a:r>
              <a:rPr lang="en-GB" sz="32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Contractors working with F-gases (awareness)</a:t>
            </a:r>
            <a:endParaRPr lang="en-GB" sz="3200" dirty="0"/>
          </a:p>
        </p:txBody>
      </p:sp>
      <p:grpSp>
        <p:nvGrpSpPr>
          <p:cNvPr id="183" name="Google Shape;183;p22"/>
          <p:cNvGrpSpPr/>
          <p:nvPr/>
        </p:nvGrpSpPr>
        <p:grpSpPr>
          <a:xfrm>
            <a:off x="381000" y="1571732"/>
            <a:ext cx="5429400" cy="2949679"/>
            <a:chOff x="381000" y="1571625"/>
            <a:chExt cx="5429400" cy="2000189"/>
          </a:xfrm>
        </p:grpSpPr>
        <p:sp>
          <p:nvSpPr>
            <p:cNvPr id="184" name="Google Shape;184;p22"/>
            <p:cNvSpPr/>
            <p:nvPr/>
          </p:nvSpPr>
          <p:spPr>
            <a:xfrm>
              <a:off x="381000" y="1571625"/>
              <a:ext cx="5429400" cy="2000100"/>
            </a:xfrm>
            <a:prstGeom prst="roundRect">
              <a:avLst>
                <a:gd name="adj" fmla="val 5714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2"/>
            <p:cNvSpPr txBox="1"/>
            <p:nvPr/>
          </p:nvSpPr>
          <p:spPr>
            <a:xfrm>
              <a:off x="571500" y="1714514"/>
              <a:ext cx="5048400" cy="18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Work categories exist for different F-gas activities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2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F-Gas qualifications are split into categories depending on what you do: leak checking only vs recovery vs install/service/maintenance.</a:t>
              </a:r>
              <a:endParaRPr sz="12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Example: </a:t>
              </a:r>
              <a:endParaRPr sz="1200" b="1" dirty="0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lvl="3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100" dirty="0">
                  <a:solidFill>
                    <a:srgbClr val="0B0C0C"/>
                  </a:solidFill>
                  <a:highlight>
                    <a:srgbClr val="FFFFFF"/>
                  </a:highlight>
                </a:rPr>
                <a:t>category 1 certificate to carry out all activities</a:t>
              </a:r>
            </a:p>
            <a:p>
              <a:pPr marL="171450" lvl="3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100" dirty="0">
                  <a:solidFill>
                    <a:srgbClr val="0B0C0C"/>
                  </a:solidFill>
                  <a:highlight>
                    <a:srgbClr val="FFFFFF"/>
                  </a:highlight>
                </a:rPr>
                <a:t>category 2 certificate to install, maintain, service and recover refrigerant from systems containing less than 3kg of F gas, or less than 6kg of F gas if hermetically sealed</a:t>
              </a:r>
            </a:p>
            <a:p>
              <a:pPr marL="171450" lvl="3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100" dirty="0">
                  <a:solidFill>
                    <a:srgbClr val="0B0C0C"/>
                  </a:solidFill>
                  <a:highlight>
                    <a:srgbClr val="FFFFFF"/>
                  </a:highlight>
                </a:rPr>
                <a:t>category 3 certificate to recover refrigerant from systems that contain less than 3kg of F gas, or less than 6kg of F gas if hermetically sealed</a:t>
              </a:r>
            </a:p>
            <a:p>
              <a:pPr marL="171450" lvl="3" indent="-1714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sz="1100" dirty="0">
                  <a:solidFill>
                    <a:srgbClr val="0B0C0C"/>
                  </a:solidFill>
                  <a:highlight>
                    <a:srgbClr val="FFFFFF"/>
                  </a:highlight>
                </a:rPr>
                <a:t>category 4 certificate to check equipment for leaks if you do not break into the refrigeration circuit</a:t>
              </a:r>
              <a:endParaRPr sz="1100" dirty="0">
                <a:solidFill>
                  <a:srgbClr val="0B0C0C"/>
                </a:solidFill>
                <a:highlight>
                  <a:srgbClr val="FFFFFF"/>
                </a:highlight>
              </a:endParaRPr>
            </a:p>
            <a:p>
              <a:pPr marL="0" lvl="0" indent="0" algn="l" rtl="0">
                <a:spcBef>
                  <a:spcPts val="230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333333"/>
                </a:solidFill>
              </a:endParaRPr>
            </a:p>
          </p:txBody>
        </p:sp>
      </p:grpSp>
      <p:grpSp>
        <p:nvGrpSpPr>
          <p:cNvPr id="186" name="Google Shape;186;p22"/>
          <p:cNvGrpSpPr/>
          <p:nvPr/>
        </p:nvGrpSpPr>
        <p:grpSpPr>
          <a:xfrm>
            <a:off x="6096000" y="1571625"/>
            <a:ext cx="5429400" cy="2000100"/>
            <a:chOff x="6096000" y="1571625"/>
            <a:chExt cx="5429400" cy="2000100"/>
          </a:xfrm>
        </p:grpSpPr>
        <p:sp>
          <p:nvSpPr>
            <p:cNvPr id="187" name="Google Shape;187;p22"/>
            <p:cNvSpPr/>
            <p:nvPr/>
          </p:nvSpPr>
          <p:spPr>
            <a:xfrm>
              <a:off x="6096000" y="1571625"/>
              <a:ext cx="5429400" cy="2000100"/>
            </a:xfrm>
            <a:prstGeom prst="roundRect">
              <a:avLst>
                <a:gd name="adj" fmla="val 5714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2"/>
            <p:cNvSpPr txBox="1"/>
            <p:nvPr/>
          </p:nvSpPr>
          <p:spPr>
            <a:xfrm>
              <a:off x="6286500" y="1714500"/>
              <a:ext cx="50484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Registration &amp; Certification for Businesses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2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In the UK, it’s not just the engineer: the company (including sole traders) may need to be certified by an approved body to service stationary equipment containing F-gas.</a:t>
              </a:r>
              <a:endParaRPr sz="12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" name="Google Shape;189;p22"/>
          <p:cNvGrpSpPr/>
          <p:nvPr/>
        </p:nvGrpSpPr>
        <p:grpSpPr>
          <a:xfrm>
            <a:off x="381000" y="4649541"/>
            <a:ext cx="5429400" cy="1410691"/>
            <a:chOff x="381000" y="3714750"/>
            <a:chExt cx="5429400" cy="2095500"/>
          </a:xfrm>
        </p:grpSpPr>
        <p:sp>
          <p:nvSpPr>
            <p:cNvPr id="190" name="Google Shape;190;p22"/>
            <p:cNvSpPr/>
            <p:nvPr/>
          </p:nvSpPr>
          <p:spPr>
            <a:xfrm>
              <a:off x="381000" y="3714750"/>
              <a:ext cx="5429400" cy="2095500"/>
            </a:xfrm>
            <a:prstGeom prst="roundRect">
              <a:avLst>
                <a:gd name="adj" fmla="val 5454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2"/>
            <p:cNvSpPr txBox="1"/>
            <p:nvPr/>
          </p:nvSpPr>
          <p:spPr>
            <a:xfrm>
              <a:off x="571500" y="3857625"/>
              <a:ext cx="50484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Service, Repair &amp; Refrigerant Handling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2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Jobs become regulated if they require recovery, leak repair, or opening the circuit.</a:t>
              </a:r>
              <a:endParaRPr sz="12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2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Critical Boundary: </a:t>
              </a:r>
              <a:r>
                <a:rPr lang="en-GB" sz="12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Electrical/hydraulic work may be within scope, but circuit work triggers F-Gas requirements.</a:t>
              </a:r>
              <a:endParaRPr sz="1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22"/>
          <p:cNvGrpSpPr/>
          <p:nvPr/>
        </p:nvGrpSpPr>
        <p:grpSpPr>
          <a:xfrm>
            <a:off x="6096000" y="3714750"/>
            <a:ext cx="5429400" cy="2095500"/>
            <a:chOff x="6096000" y="3714750"/>
            <a:chExt cx="5429400" cy="2095500"/>
          </a:xfrm>
        </p:grpSpPr>
        <p:sp>
          <p:nvSpPr>
            <p:cNvPr id="193" name="Google Shape;193;p22"/>
            <p:cNvSpPr/>
            <p:nvPr/>
          </p:nvSpPr>
          <p:spPr>
            <a:xfrm>
              <a:off x="6096000" y="3714750"/>
              <a:ext cx="5429400" cy="2095500"/>
            </a:xfrm>
            <a:prstGeom prst="roundRect">
              <a:avLst>
                <a:gd name="adj" fmla="val 5454"/>
              </a:avLst>
            </a:prstGeom>
            <a:solidFill>
              <a:srgbClr val="FEEFC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2"/>
            <p:cNvSpPr txBox="1"/>
            <p:nvPr/>
          </p:nvSpPr>
          <p:spPr>
            <a:xfrm>
              <a:off x="6286500" y="3857625"/>
              <a:ext cx="50484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Practical Rule: Stop and Refer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2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Only certified personnel should handle refrigerants. Appropriate UK qualifications are mandatory for equipment containing F-gas.</a:t>
              </a:r>
              <a:endParaRPr sz="12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100" b="1">
                  <a:solidFill>
                    <a:schemeClr val="accent2"/>
                  </a:solidFill>
                  <a:highlight>
                    <a:srgbClr val="FFFFFF"/>
                  </a:highlight>
                  <a:latin typeface="Arial"/>
                  <a:ea typeface="Arial"/>
                  <a:cs typeface="Arial"/>
                  <a:sym typeface="Arial"/>
                </a:rPr>
                <a:t>If task involves handling or opening circuit STOP and refer to a certified person.</a:t>
              </a:r>
              <a:endParaRPr sz="1100" b="1">
                <a:solidFill>
                  <a:schemeClr val="accent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When and who must hold F-Gas certification?</a:t>
            </a:r>
          </a:p>
        </p:txBody>
      </p:sp>
      <p:grpSp>
        <p:nvGrpSpPr>
          <p:cNvPr id="200" name="Google Shape;200;p23"/>
          <p:cNvGrpSpPr/>
          <p:nvPr/>
        </p:nvGrpSpPr>
        <p:grpSpPr>
          <a:xfrm>
            <a:off x="352425" y="1790698"/>
            <a:ext cx="11525400" cy="4309309"/>
            <a:chOff x="352425" y="1790700"/>
            <a:chExt cx="11525400" cy="3524250"/>
          </a:xfrm>
        </p:grpSpPr>
        <p:sp>
          <p:nvSpPr>
            <p:cNvPr id="201" name="Google Shape;201;p23"/>
            <p:cNvSpPr/>
            <p:nvPr/>
          </p:nvSpPr>
          <p:spPr>
            <a:xfrm>
              <a:off x="352425" y="1790700"/>
              <a:ext cx="5619900" cy="1285800"/>
            </a:xfrm>
            <a:prstGeom prst="roundRect">
              <a:avLst>
                <a:gd name="adj" fmla="val 8888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02" name="Google Shape;202;p23"/>
            <p:cNvSpPr txBox="1"/>
            <p:nvPr/>
          </p:nvSpPr>
          <p:spPr>
            <a:xfrm>
              <a:off x="542925" y="1885950"/>
              <a:ext cx="5238900" cy="1095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Refrigerant Handling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Certification is mandatory for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recovery, charging, and leak repair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on stationary equipment.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i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Takeaway: Moving refrigerant = Specialist work.</a:t>
              </a:r>
              <a:endParaRPr sz="1600" b="1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3"/>
            <p:cNvSpPr/>
            <p:nvPr/>
          </p:nvSpPr>
          <p:spPr>
            <a:xfrm>
              <a:off x="6257925" y="1790700"/>
              <a:ext cx="5619900" cy="1601890"/>
            </a:xfrm>
            <a:prstGeom prst="roundRect">
              <a:avLst>
                <a:gd name="adj" fmla="val 8888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04" name="Google Shape;204;p23"/>
            <p:cNvSpPr txBox="1"/>
            <p:nvPr/>
          </p:nvSpPr>
          <p:spPr>
            <a:xfrm>
              <a:off x="6448425" y="1885950"/>
              <a:ext cx="5238900" cy="1095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Circuit Boundaries</a:t>
              </a:r>
              <a:endParaRPr sz="1600" b="1" dirty="0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Tasks that require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breaking into the sealed circuit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are regulated. Category </a:t>
              </a:r>
              <a:r>
                <a:rPr lang="en-GB" sz="1600" dirty="0">
                  <a:solidFill>
                    <a:srgbClr val="333333"/>
                  </a:solidFill>
                </a:rPr>
                <a:t>4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only covers leak checks without circuit entry.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 i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Takeaway: "Opened" vs. "Untouched" is the critical line.</a:t>
              </a:r>
              <a:endParaRPr sz="1600" b="1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3"/>
            <p:cNvSpPr/>
            <p:nvPr/>
          </p:nvSpPr>
          <p:spPr>
            <a:xfrm>
              <a:off x="352425" y="3267075"/>
              <a:ext cx="5619900" cy="1285800"/>
            </a:xfrm>
            <a:prstGeom prst="roundRect">
              <a:avLst>
                <a:gd name="adj" fmla="val 8888"/>
              </a:avLst>
            </a:prstGeom>
            <a:solidFill>
              <a:srgbClr val="FEEFC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06" name="Google Shape;206;p23"/>
            <p:cNvSpPr txBox="1"/>
            <p:nvPr/>
          </p:nvSpPr>
          <p:spPr>
            <a:xfrm>
              <a:off x="542925" y="3362325"/>
              <a:ext cx="5238900" cy="10953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Certificate Categories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0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Cat 1: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All activities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00"/>
                </a:spcBef>
                <a:spcAft>
                  <a:spcPts val="0"/>
                </a:spcAft>
                <a:buClr>
                  <a:srgbClr val="333333"/>
                </a:buClr>
                <a:buSzPts val="10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Cat 2/3: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Restricted charge/recovery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2100" algn="l" rtl="0">
                <a:spcBef>
                  <a:spcPts val="300"/>
                </a:spcBef>
                <a:spcAft>
                  <a:spcPts val="0"/>
                </a:spcAft>
                <a:buClr>
                  <a:srgbClr val="333333"/>
                </a:buClr>
                <a:buSzPts val="10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Cat 4: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Leak checking (no circuit entry)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6257925" y="3583165"/>
              <a:ext cx="5619900" cy="969710"/>
            </a:xfrm>
            <a:prstGeom prst="roundRect">
              <a:avLst>
                <a:gd name="adj" fmla="val 8888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08" name="Google Shape;208;p23"/>
            <p:cNvSpPr txBox="1"/>
            <p:nvPr/>
          </p:nvSpPr>
          <p:spPr>
            <a:xfrm>
              <a:off x="6448425" y="3583165"/>
              <a:ext cx="5238900" cy="87446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Reporting &amp; Escalation</a:t>
              </a:r>
              <a:endParaRPr sz="16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Record fault codes, symptoms (e.g. reduced output), and checks completed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before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handing over to certified personnel.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352425" y="4743450"/>
              <a:ext cx="11525400" cy="571500"/>
            </a:xfrm>
            <a:prstGeom prst="roundRect">
              <a:avLst>
                <a:gd name="adj" fmla="val 13333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10" name="Google Shape;210;p23"/>
            <p:cNvSpPr txBox="1"/>
            <p:nvPr/>
          </p:nvSpPr>
          <p:spPr>
            <a:xfrm>
              <a:off x="542925" y="4838700"/>
              <a:ext cx="111444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If unsure: STOP, check scope, and refer.</a:t>
              </a:r>
              <a:endPara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45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Video break + discussion (5–8 mins)</a:t>
            </a:r>
          </a:p>
        </p:txBody>
      </p:sp>
      <p:sp>
        <p:nvSpPr>
          <p:cNvPr id="217" name="Google Shape;217;p24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114291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Topic: refrigerants, safety awareness and competence boundaries.</a:t>
            </a:r>
            <a:endParaRPr dirty="0"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Discuss: What is GWP? Why does it matter?</a:t>
            </a:r>
            <a:endParaRPr dirty="0"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Discuss: What should a non-certified engineer do if refrigerant work is indicated?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 txBox="1">
            <a:spLocks noGrp="1"/>
          </p:cNvSpPr>
          <p:nvPr>
            <p:ph type="title"/>
          </p:nvPr>
        </p:nvSpPr>
        <p:spPr>
          <a:xfrm>
            <a:off x="251999" y="1015300"/>
            <a:ext cx="11625825" cy="52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2800"/>
              <a:t>Scenario activity (10–15 mins): refer to F gas Qualified or proceed?</a:t>
            </a:r>
          </a:p>
        </p:txBody>
      </p:sp>
      <p:grpSp>
        <p:nvGrpSpPr>
          <p:cNvPr id="225" name="Google Shape;225;p25"/>
          <p:cNvGrpSpPr/>
          <p:nvPr/>
        </p:nvGrpSpPr>
        <p:grpSpPr>
          <a:xfrm>
            <a:off x="476250" y="2666951"/>
            <a:ext cx="11239500" cy="2228279"/>
            <a:chOff x="476250" y="2000250"/>
            <a:chExt cx="11239500" cy="1905000"/>
          </a:xfrm>
        </p:grpSpPr>
        <p:sp>
          <p:nvSpPr>
            <p:cNvPr id="226" name="Google Shape;226;p25"/>
            <p:cNvSpPr/>
            <p:nvPr/>
          </p:nvSpPr>
          <p:spPr>
            <a:xfrm>
              <a:off x="476250" y="2000250"/>
              <a:ext cx="2667000" cy="1905000"/>
            </a:xfrm>
            <a:prstGeom prst="roundRect">
              <a:avLst>
                <a:gd name="adj" fmla="val 6000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27" name="Google Shape;227;p25"/>
            <p:cNvSpPr txBox="1"/>
            <p:nvPr/>
          </p:nvSpPr>
          <p:spPr>
            <a:xfrm>
              <a:off x="476250" y="2000250"/>
              <a:ext cx="2667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Replace outdoor temperature sensor</a:t>
              </a:r>
              <a:endParaRPr sz="20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5"/>
            <p:cNvSpPr/>
            <p:nvPr/>
          </p:nvSpPr>
          <p:spPr>
            <a:xfrm>
              <a:off x="3333750" y="2000250"/>
              <a:ext cx="2667000" cy="1905000"/>
            </a:xfrm>
            <a:prstGeom prst="roundRect">
              <a:avLst>
                <a:gd name="adj" fmla="val 6000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29" name="Google Shape;229;p25"/>
            <p:cNvSpPr txBox="1"/>
            <p:nvPr/>
          </p:nvSpPr>
          <p:spPr>
            <a:xfrm>
              <a:off x="3333750" y="2000250"/>
              <a:ext cx="2667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0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Repair refrigerant leak on pipework</a:t>
              </a:r>
              <a:endParaRPr sz="20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5"/>
            <p:cNvSpPr/>
            <p:nvPr/>
          </p:nvSpPr>
          <p:spPr>
            <a:xfrm>
              <a:off x="6191250" y="2000250"/>
              <a:ext cx="2667000" cy="1905000"/>
            </a:xfrm>
            <a:prstGeom prst="roundRect">
              <a:avLst>
                <a:gd name="adj" fmla="val 6000"/>
              </a:avLst>
            </a:prstGeom>
            <a:solidFill>
              <a:srgbClr val="FEEFC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31" name="Google Shape;231;p25"/>
            <p:cNvSpPr txBox="1"/>
            <p:nvPr/>
          </p:nvSpPr>
          <p:spPr>
            <a:xfrm>
              <a:off x="6191250" y="2000250"/>
              <a:ext cx="2667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0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Clean coil/fins and clear condensate drain</a:t>
              </a:r>
              <a:endParaRPr sz="20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5"/>
            <p:cNvSpPr/>
            <p:nvPr/>
          </p:nvSpPr>
          <p:spPr>
            <a:xfrm>
              <a:off x="9048750" y="2000250"/>
              <a:ext cx="2667000" cy="1905000"/>
            </a:xfrm>
            <a:prstGeom prst="roundRect">
              <a:avLst>
                <a:gd name="adj" fmla="val 6000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33" name="Google Shape;233;p25"/>
            <p:cNvSpPr txBox="1"/>
            <p:nvPr/>
          </p:nvSpPr>
          <p:spPr>
            <a:xfrm>
              <a:off x="9048750" y="2000250"/>
              <a:ext cx="26670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20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Recover refrigerant during decommissioning</a:t>
              </a:r>
              <a:endParaRPr sz="20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4" name="Google Shape;234;p25"/>
          <p:cNvGrpSpPr/>
          <p:nvPr/>
        </p:nvGrpSpPr>
        <p:grpSpPr>
          <a:xfrm>
            <a:off x="352425" y="5258556"/>
            <a:ext cx="11525400" cy="748284"/>
            <a:chOff x="352425" y="4572000"/>
            <a:chExt cx="11525400" cy="762000"/>
          </a:xfrm>
        </p:grpSpPr>
        <p:sp>
          <p:nvSpPr>
            <p:cNvPr id="235" name="Google Shape;235;p25"/>
            <p:cNvSpPr/>
            <p:nvPr/>
          </p:nvSpPr>
          <p:spPr>
            <a:xfrm>
              <a:off x="352425" y="4572000"/>
              <a:ext cx="11525400" cy="762000"/>
            </a:xfrm>
            <a:prstGeom prst="roundRect">
              <a:avLst>
                <a:gd name="adj" fmla="val 1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5"/>
            <p:cNvSpPr txBox="1"/>
            <p:nvPr/>
          </p:nvSpPr>
          <p:spPr>
            <a:xfrm>
              <a:off x="352425" y="4572000"/>
              <a:ext cx="115254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If refer, what category of qualification would be required?</a:t>
              </a:r>
              <a:endPara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3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Objectives (K1.6)</a:t>
            </a:r>
            <a:endParaRPr lang="en-GB" sz="3200"/>
          </a:p>
        </p:txBody>
      </p:sp>
      <p:grpSp>
        <p:nvGrpSpPr>
          <p:cNvPr id="242" name="Google Shape;242;p26"/>
          <p:cNvGrpSpPr/>
          <p:nvPr/>
        </p:nvGrpSpPr>
        <p:grpSpPr>
          <a:xfrm>
            <a:off x="316125" y="1710244"/>
            <a:ext cx="5524500" cy="1143000"/>
            <a:chOff x="381000" y="1714500"/>
            <a:chExt cx="5524500" cy="1143000"/>
          </a:xfrm>
        </p:grpSpPr>
        <p:sp>
          <p:nvSpPr>
            <p:cNvPr id="243" name="Google Shape;243;p26"/>
            <p:cNvSpPr/>
            <p:nvPr/>
          </p:nvSpPr>
          <p:spPr>
            <a:xfrm>
              <a:off x="381000" y="1714500"/>
              <a:ext cx="5524500" cy="1143000"/>
            </a:xfrm>
            <a:prstGeom prst="roundRect">
              <a:avLst>
                <a:gd name="adj" fmla="val 8333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44" name="Google Shape;244;p26"/>
            <p:cNvSpPr txBox="1"/>
            <p:nvPr/>
          </p:nvSpPr>
          <p:spPr>
            <a:xfrm>
              <a:off x="571500" y="1762125"/>
              <a:ext cx="5143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Product vs. Package Labels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Product label shows the declared efficiency/performance of the individual unit (e.g. the heat pump only).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" name="Google Shape;245;p26"/>
          <p:cNvGrpSpPr/>
          <p:nvPr/>
        </p:nvGrpSpPr>
        <p:grpSpPr>
          <a:xfrm>
            <a:off x="5990821" y="1710244"/>
            <a:ext cx="3972668" cy="1143000"/>
            <a:chOff x="6096000" y="1714500"/>
            <a:chExt cx="5524500" cy="1143000"/>
          </a:xfrm>
        </p:grpSpPr>
        <p:sp>
          <p:nvSpPr>
            <p:cNvPr id="246" name="Google Shape;246;p26"/>
            <p:cNvSpPr/>
            <p:nvPr/>
          </p:nvSpPr>
          <p:spPr>
            <a:xfrm>
              <a:off x="6096000" y="1714500"/>
              <a:ext cx="5524500" cy="1143000"/>
            </a:xfrm>
            <a:prstGeom prst="roundRect">
              <a:avLst>
                <a:gd name="adj" fmla="val 8333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47" name="Google Shape;247;p26"/>
            <p:cNvSpPr txBox="1"/>
            <p:nvPr/>
          </p:nvSpPr>
          <p:spPr>
            <a:xfrm>
              <a:off x="6286500" y="1762125"/>
              <a:ext cx="5143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Combined System Performance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Package label shows declared performance of a combined system (</a:t>
              </a:r>
              <a:r>
                <a:rPr lang="en-GB" sz="1600" dirty="0" err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e.g.,heat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pump + controls + cylinder).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8" name="Google Shape;248;p26"/>
          <p:cNvGrpSpPr/>
          <p:nvPr/>
        </p:nvGrpSpPr>
        <p:grpSpPr>
          <a:xfrm>
            <a:off x="316125" y="3084194"/>
            <a:ext cx="5524500" cy="1143000"/>
            <a:chOff x="381000" y="3048000"/>
            <a:chExt cx="5524500" cy="1143000"/>
          </a:xfrm>
        </p:grpSpPr>
        <p:sp>
          <p:nvSpPr>
            <p:cNvPr id="249" name="Google Shape;249;p26"/>
            <p:cNvSpPr/>
            <p:nvPr/>
          </p:nvSpPr>
          <p:spPr>
            <a:xfrm>
              <a:off x="381000" y="3048000"/>
              <a:ext cx="5524500" cy="1143000"/>
            </a:xfrm>
            <a:prstGeom prst="roundRect">
              <a:avLst>
                <a:gd name="adj" fmla="val 8333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0" name="Google Shape;250;p26"/>
            <p:cNvSpPr txBox="1"/>
            <p:nvPr/>
          </p:nvSpPr>
          <p:spPr>
            <a:xfrm>
              <a:off x="571500" y="3095625"/>
              <a:ext cx="5143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Seasonal Efficiency Impact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Packages can change overall ratings because controls and system components affect seasonal efficiency.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1" name="Google Shape;251;p26"/>
          <p:cNvGrpSpPr/>
          <p:nvPr/>
        </p:nvGrpSpPr>
        <p:grpSpPr>
          <a:xfrm>
            <a:off x="5967000" y="3084194"/>
            <a:ext cx="5524500" cy="1143000"/>
            <a:chOff x="6096000" y="3048000"/>
            <a:chExt cx="5524500" cy="1143000"/>
          </a:xfrm>
        </p:grpSpPr>
        <p:sp>
          <p:nvSpPr>
            <p:cNvPr id="252" name="Google Shape;252;p26"/>
            <p:cNvSpPr/>
            <p:nvPr/>
          </p:nvSpPr>
          <p:spPr>
            <a:xfrm>
              <a:off x="6096000" y="3048000"/>
              <a:ext cx="5524500" cy="1143000"/>
            </a:xfrm>
            <a:prstGeom prst="roundRect">
              <a:avLst>
                <a:gd name="adj" fmla="val 8333"/>
              </a:avLst>
            </a:prstGeom>
            <a:solidFill>
              <a:srgbClr val="E8F0F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3" name="Google Shape;253;p26"/>
            <p:cNvSpPr txBox="1"/>
            <p:nvPr/>
          </p:nvSpPr>
          <p:spPr>
            <a:xfrm>
              <a:off x="6286500" y="3095625"/>
              <a:ext cx="5143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Control Strategy Advantage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Higher control class strategies can improve declared package efficiency compared to the product alone.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p26"/>
          <p:cNvGrpSpPr/>
          <p:nvPr/>
        </p:nvGrpSpPr>
        <p:grpSpPr>
          <a:xfrm>
            <a:off x="252000" y="4398594"/>
            <a:ext cx="5524500" cy="1143000"/>
            <a:chOff x="381000" y="4381500"/>
            <a:chExt cx="5524500" cy="1143000"/>
          </a:xfrm>
        </p:grpSpPr>
        <p:sp>
          <p:nvSpPr>
            <p:cNvPr id="255" name="Google Shape;255;p26"/>
            <p:cNvSpPr/>
            <p:nvPr/>
          </p:nvSpPr>
          <p:spPr>
            <a:xfrm>
              <a:off x="381000" y="4381500"/>
              <a:ext cx="5524500" cy="1143000"/>
            </a:xfrm>
            <a:prstGeom prst="roundRect">
              <a:avLst>
                <a:gd name="adj" fmla="val 8333"/>
              </a:avLst>
            </a:prstGeom>
            <a:solidFill>
              <a:srgbClr val="FEEFC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6" name="Google Shape;256;p26"/>
            <p:cNvSpPr txBox="1"/>
            <p:nvPr/>
          </p:nvSpPr>
          <p:spPr>
            <a:xfrm>
              <a:off x="571500" y="4429125"/>
              <a:ext cx="5143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Whole-System Selection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Package labels support selecting the whole system, not just finding the “best heat pump” in isolation.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7" name="Google Shape;257;p26"/>
          <p:cNvGrpSpPr/>
          <p:nvPr/>
        </p:nvGrpSpPr>
        <p:grpSpPr>
          <a:xfrm>
            <a:off x="5967000" y="4398594"/>
            <a:ext cx="5524500" cy="1143000"/>
            <a:chOff x="6096000" y="4381500"/>
            <a:chExt cx="5524500" cy="1143000"/>
          </a:xfrm>
        </p:grpSpPr>
        <p:sp>
          <p:nvSpPr>
            <p:cNvPr id="258" name="Google Shape;258;p26"/>
            <p:cNvSpPr/>
            <p:nvPr/>
          </p:nvSpPr>
          <p:spPr>
            <a:xfrm>
              <a:off x="6096000" y="4381500"/>
              <a:ext cx="5524500" cy="1143000"/>
            </a:xfrm>
            <a:prstGeom prst="roundRect">
              <a:avLst>
                <a:gd name="adj" fmla="val 8333"/>
              </a:avLst>
            </a:prstGeom>
            <a:solidFill>
              <a:srgbClr val="FEEFC3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59" name="Google Shape;259;p26"/>
            <p:cNvSpPr txBox="1"/>
            <p:nvPr/>
          </p:nvSpPr>
          <p:spPr>
            <a:xfrm>
              <a:off x="6286500" y="4429125"/>
              <a:ext cx="5143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Key Learner Skill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Identify unit vs. system performance and record it accurately within the project job file.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27"/>
          <p:cNvGrpSpPr/>
          <p:nvPr/>
        </p:nvGrpSpPr>
        <p:grpSpPr>
          <a:xfrm>
            <a:off x="476250" y="1714500"/>
            <a:ext cx="5524500" cy="4309739"/>
            <a:chOff x="476250" y="1333500"/>
            <a:chExt cx="5524500" cy="4000500"/>
          </a:xfrm>
        </p:grpSpPr>
        <p:sp>
          <p:nvSpPr>
            <p:cNvPr id="268" name="Google Shape;268;p27"/>
            <p:cNvSpPr/>
            <p:nvPr/>
          </p:nvSpPr>
          <p:spPr>
            <a:xfrm>
              <a:off x="476250" y="1333500"/>
              <a:ext cx="5524500" cy="4000500"/>
            </a:xfrm>
            <a:prstGeom prst="roundRect">
              <a:avLst>
                <a:gd name="adj" fmla="val 357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69" name="Google Shape;269;p27"/>
            <p:cNvSpPr txBox="1"/>
            <p:nvPr/>
          </p:nvSpPr>
          <p:spPr>
            <a:xfrm>
              <a:off x="666750" y="1423484"/>
              <a:ext cx="51435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Installation, Operation &amp; Maintenance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1500"/>
                </a:spcBef>
                <a:spcAft>
                  <a:spcPts val="0"/>
                </a:spcAft>
                <a:buSzPts val="13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</a:rPr>
                <a:t>Safe Installation:</a:t>
              </a:r>
              <a:r>
                <a:rPr lang="en-GB" sz="1600"/>
                <a:t> </a:t>
              </a:r>
              <a:r>
                <a:rPr lang="en-GB" sz="1600">
                  <a:solidFill>
                    <a:srgbClr val="555555"/>
                  </a:solidFill>
                </a:rPr>
                <a:t>Clearances, pipework, wiring, water quality, and condensate.</a:t>
              </a:r>
              <a:endParaRPr sz="1600"/>
            </a:p>
            <a:p>
              <a:pPr marL="457200" lvl="0" indent="-311150" algn="l" rtl="0">
                <a:spcBef>
                  <a:spcPts val="900"/>
                </a:spcBef>
                <a:spcAft>
                  <a:spcPts val="0"/>
                </a:spcAft>
                <a:buSzPts val="13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</a:rPr>
                <a:t>Operating Limits:</a:t>
              </a:r>
              <a:r>
                <a:rPr lang="en-GB" sz="1600" b="1"/>
                <a:t> </a:t>
              </a:r>
              <a:r>
                <a:rPr lang="en-GB" sz="1600">
                  <a:solidFill>
                    <a:srgbClr val="555555"/>
                  </a:solidFill>
                </a:rPr>
                <a:t>Correct use of controls, setpoints, and modes for efficiency.</a:t>
              </a:r>
              <a:endParaRPr sz="1600"/>
            </a:p>
            <a:p>
              <a:pPr marL="457200" lvl="0" indent="-311150" algn="l" rtl="0">
                <a:spcBef>
                  <a:spcPts val="900"/>
                </a:spcBef>
                <a:spcAft>
                  <a:spcPts val="0"/>
                </a:spcAft>
                <a:buSzPts val="13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</a:rPr>
                <a:t>Maintenance:</a:t>
              </a:r>
              <a:r>
                <a:rPr lang="en-GB" sz="1600"/>
                <a:t> </a:t>
              </a:r>
              <a:r>
                <a:rPr lang="en-GB" sz="1600">
                  <a:solidFill>
                    <a:srgbClr val="555555"/>
                  </a:solidFill>
                </a:rPr>
                <a:t>Cleaning, testing, and component protection schedules.</a:t>
              </a:r>
              <a:endParaRPr sz="1600"/>
            </a:p>
            <a:p>
              <a:pPr marL="457200" lvl="0" indent="-311150" algn="l" rtl="0">
                <a:spcBef>
                  <a:spcPts val="1500"/>
                </a:spcBef>
                <a:spcAft>
                  <a:spcPts val="0"/>
                </a:spcAft>
                <a:buClr>
                  <a:srgbClr val="333333"/>
                </a:buClr>
                <a:buSzPts val="1300"/>
                <a:buFont typeface="Arial"/>
                <a:buChar char="●"/>
              </a:pPr>
              <a:r>
                <a:rPr lang="en-GB" sz="1600">
                  <a:solidFill>
                    <a:srgbClr val="333333"/>
                  </a:solidFill>
                </a:rPr>
                <a:t>Includes approved spare parts, service kits, and procedures to keep systems safe and within warranty.</a:t>
              </a:r>
              <a:endParaRPr sz="1600">
                <a:solidFill>
                  <a:srgbClr val="333333"/>
                </a:solidFill>
              </a:endParaRPr>
            </a:p>
            <a:p>
              <a:pPr marL="457200" lvl="0" indent="-311150" algn="l" rtl="0">
                <a:spcBef>
                  <a:spcPts val="1125"/>
                </a:spcBef>
                <a:spcAft>
                  <a:spcPts val="0"/>
                </a:spcAft>
                <a:buClr>
                  <a:srgbClr val="333333"/>
                </a:buClr>
                <a:buSzPts val="1300"/>
                <a:buFont typeface="Arial"/>
                <a:buChar char="●"/>
              </a:pPr>
              <a:r>
                <a:rPr lang="en-GB" sz="1600" b="1">
                  <a:solidFill>
                    <a:srgbClr val="000000"/>
                  </a:solidFill>
                  <a:highlight>
                    <a:schemeClr val="lt1"/>
                  </a:highlight>
                </a:rPr>
                <a:t>Definitive Source Mandate:</a:t>
              </a:r>
              <a:br>
                <a:rPr lang="en-GB" sz="1600" b="1">
                  <a:highlight>
                    <a:schemeClr val="lt1"/>
                  </a:highlight>
                </a:rPr>
              </a:br>
              <a:r>
                <a:rPr lang="en-GB" sz="1600">
                  <a:solidFill>
                    <a:srgbClr val="333333"/>
                  </a:solidFill>
                  <a:highlight>
                    <a:schemeClr val="lt1"/>
                  </a:highlight>
                </a:rPr>
                <a:t>Follow Building Regs, but use the manufacturer manual as the definitive source for unit-specific tasks.</a:t>
              </a:r>
              <a:endParaRPr sz="1600">
                <a:solidFill>
                  <a:srgbClr val="333333"/>
                </a:solidFill>
                <a:highlight>
                  <a:schemeClr val="lt1"/>
                </a:highlight>
              </a:endParaRPr>
            </a:p>
          </p:txBody>
        </p:sp>
      </p:grpSp>
      <p:grpSp>
        <p:nvGrpSpPr>
          <p:cNvPr id="270" name="Google Shape;270;p27"/>
          <p:cNvGrpSpPr/>
          <p:nvPr/>
        </p:nvGrpSpPr>
        <p:grpSpPr>
          <a:xfrm>
            <a:off x="6238875" y="1714500"/>
            <a:ext cx="5524500" cy="2381400"/>
            <a:chOff x="6238875" y="1333500"/>
            <a:chExt cx="5524500" cy="2381400"/>
          </a:xfrm>
        </p:grpSpPr>
        <p:sp>
          <p:nvSpPr>
            <p:cNvPr id="271" name="Google Shape;271;p27"/>
            <p:cNvSpPr/>
            <p:nvPr/>
          </p:nvSpPr>
          <p:spPr>
            <a:xfrm>
              <a:off x="6238875" y="1333500"/>
              <a:ext cx="5524500" cy="2381400"/>
            </a:xfrm>
            <a:prstGeom prst="roundRect">
              <a:avLst>
                <a:gd name="adj" fmla="val 6000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72" name="Google Shape;272;p27"/>
            <p:cNvSpPr txBox="1"/>
            <p:nvPr/>
          </p:nvSpPr>
          <p:spPr>
            <a:xfrm>
              <a:off x="6429375" y="1451808"/>
              <a:ext cx="5143500" cy="20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Commissioning &amp; Service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1500"/>
                </a:spcBef>
                <a:spcAft>
                  <a:spcPts val="0"/>
                </a:spcAft>
                <a:buSzPts val="14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Commissioning:</a:t>
              </a:r>
              <a:r>
                <a:rPr lang="en-GB" sz="160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GB" sz="1600" b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Verification of flows, pressures, and safety device operations.</a:t>
              </a: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900"/>
                </a:spcBef>
                <a:spcAft>
                  <a:spcPts val="0"/>
                </a:spcAft>
                <a:buSzPts val="14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Service Schedules:</a:t>
              </a:r>
              <a:r>
                <a:rPr lang="en-GB" sz="160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GB" sz="1600" b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Routine intervals for filters and record keeping.</a:t>
              </a:r>
              <a:endParaRPr sz="1600"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7500" algn="l" rtl="0">
                <a:spcBef>
                  <a:spcPts val="900"/>
                </a:spcBef>
                <a:spcAft>
                  <a:spcPts val="0"/>
                </a:spcAft>
                <a:buSzPts val="1400"/>
                <a:buFont typeface="Arial"/>
                <a:buChar char="●"/>
              </a:pP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Compliance:</a:t>
              </a:r>
              <a:r>
                <a:rPr lang="en-GB" sz="1600"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GB" sz="1600" b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Protects warranty and reduces callbacks.</a:t>
              </a:r>
              <a:endParaRPr sz="1600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" name="Google Shape;274;p27"/>
          <p:cNvSpPr txBox="1"/>
          <p:nvPr/>
        </p:nvSpPr>
        <p:spPr>
          <a:xfrm>
            <a:off x="252000" y="972000"/>
            <a:ext cx="112872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Manufacturer information</a:t>
            </a:r>
            <a:endParaRPr lang="en-GB" sz="3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/>
          <p:nvPr/>
        </p:nvSpPr>
        <p:spPr>
          <a:xfrm>
            <a:off x="252000" y="972000"/>
            <a:ext cx="112872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Why manufacturer instructions matter</a:t>
            </a:r>
            <a:endParaRPr lang="en-GB" sz="3200"/>
          </a:p>
        </p:txBody>
      </p:sp>
      <p:grpSp>
        <p:nvGrpSpPr>
          <p:cNvPr id="281" name="Google Shape;281;p28"/>
          <p:cNvGrpSpPr/>
          <p:nvPr/>
        </p:nvGrpSpPr>
        <p:grpSpPr>
          <a:xfrm>
            <a:off x="476250" y="1714500"/>
            <a:ext cx="5524500" cy="1238250"/>
            <a:chOff x="476250" y="1333500"/>
            <a:chExt cx="5524500" cy="1428900"/>
          </a:xfrm>
        </p:grpSpPr>
        <p:sp>
          <p:nvSpPr>
            <p:cNvPr id="282" name="Google Shape;282;p28"/>
            <p:cNvSpPr/>
            <p:nvPr/>
          </p:nvSpPr>
          <p:spPr>
            <a:xfrm>
              <a:off x="476250" y="1333500"/>
              <a:ext cx="5524500" cy="14289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3" name="Google Shape;283;p28"/>
            <p:cNvSpPr txBox="1"/>
            <p:nvPr/>
          </p:nvSpPr>
          <p:spPr>
            <a:xfrm>
              <a:off x="666750" y="1476375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Safety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Manuals specify safe limits and required safety devices (e.g. pressures, temperatures, electrical protection, discharge/condensate arrangements).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4" name="Google Shape;284;p28"/>
          <p:cNvGrpSpPr/>
          <p:nvPr/>
        </p:nvGrpSpPr>
        <p:grpSpPr>
          <a:xfrm>
            <a:off x="6238875" y="1714500"/>
            <a:ext cx="5524500" cy="1238250"/>
            <a:chOff x="6238875" y="1333500"/>
            <a:chExt cx="5524500" cy="1428900"/>
          </a:xfrm>
        </p:grpSpPr>
        <p:sp>
          <p:nvSpPr>
            <p:cNvPr id="285" name="Google Shape;285;p28"/>
            <p:cNvSpPr/>
            <p:nvPr/>
          </p:nvSpPr>
          <p:spPr>
            <a:xfrm>
              <a:off x="6238875" y="1333500"/>
              <a:ext cx="5524500" cy="1428900"/>
            </a:xfrm>
            <a:prstGeom prst="roundRect">
              <a:avLst>
                <a:gd name="adj" fmla="val 10000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6" name="Google Shape;286;p28"/>
            <p:cNvSpPr txBox="1"/>
            <p:nvPr/>
          </p:nvSpPr>
          <p:spPr>
            <a:xfrm>
              <a:off x="6429375" y="1476375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Performance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Correct settings, clearances, pipework/insulation requirements and control setup are needed to achieve efficient operation.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7" name="Google Shape;287;p28"/>
          <p:cNvGrpSpPr/>
          <p:nvPr/>
        </p:nvGrpSpPr>
        <p:grpSpPr>
          <a:xfrm>
            <a:off x="476250" y="3051000"/>
            <a:ext cx="5524500" cy="1238250"/>
            <a:chOff x="476250" y="2905125"/>
            <a:chExt cx="5524500" cy="1428900"/>
          </a:xfrm>
        </p:grpSpPr>
        <p:sp>
          <p:nvSpPr>
            <p:cNvPr id="288" name="Google Shape;288;p28"/>
            <p:cNvSpPr/>
            <p:nvPr/>
          </p:nvSpPr>
          <p:spPr>
            <a:xfrm>
              <a:off x="476250" y="2905125"/>
              <a:ext cx="5524500" cy="14289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9" name="Google Shape;289;p28"/>
            <p:cNvSpPr txBox="1"/>
            <p:nvPr/>
          </p:nvSpPr>
          <p:spPr>
            <a:xfrm>
              <a:off x="666750" y="3048000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Compliance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Manuals support meeting regulations/standards by giving the exact installation and commissioning method for that model.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" name="Google Shape;290;p28"/>
          <p:cNvGrpSpPr/>
          <p:nvPr/>
        </p:nvGrpSpPr>
        <p:grpSpPr>
          <a:xfrm>
            <a:off x="6238875" y="3051000"/>
            <a:ext cx="5524500" cy="1238250"/>
            <a:chOff x="6238875" y="2905125"/>
            <a:chExt cx="5524500" cy="1428900"/>
          </a:xfrm>
        </p:grpSpPr>
        <p:sp>
          <p:nvSpPr>
            <p:cNvPr id="291" name="Google Shape;291;p28"/>
            <p:cNvSpPr/>
            <p:nvPr/>
          </p:nvSpPr>
          <p:spPr>
            <a:xfrm>
              <a:off x="6238875" y="2905125"/>
              <a:ext cx="5524500" cy="1428900"/>
            </a:xfrm>
            <a:prstGeom prst="roundRect">
              <a:avLst>
                <a:gd name="adj" fmla="val 10000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92" name="Google Shape;292;p28"/>
            <p:cNvSpPr txBox="1"/>
            <p:nvPr/>
          </p:nvSpPr>
          <p:spPr>
            <a:xfrm>
              <a:off x="6429375" y="3048000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Warranty &amp; Support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Many manufacturers require evidence the system was installed/commissioned/serviced to their instructions for warranty validity.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3" name="Google Shape;293;p28"/>
          <p:cNvGrpSpPr/>
          <p:nvPr/>
        </p:nvGrpSpPr>
        <p:grpSpPr>
          <a:xfrm>
            <a:off x="476250" y="4387500"/>
            <a:ext cx="5524500" cy="1238250"/>
            <a:chOff x="476250" y="4476750"/>
            <a:chExt cx="5524500" cy="1428900"/>
          </a:xfrm>
        </p:grpSpPr>
        <p:sp>
          <p:nvSpPr>
            <p:cNvPr id="294" name="Google Shape;294;p28"/>
            <p:cNvSpPr/>
            <p:nvPr/>
          </p:nvSpPr>
          <p:spPr>
            <a:xfrm>
              <a:off x="476250" y="4476750"/>
              <a:ext cx="5524500" cy="1428900"/>
            </a:xfrm>
            <a:prstGeom prst="roundRect">
              <a:avLst>
                <a:gd name="adj" fmla="val 10000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95" name="Google Shape;295;p28"/>
            <p:cNvSpPr txBox="1"/>
            <p:nvPr/>
          </p:nvSpPr>
          <p:spPr>
            <a:xfrm>
              <a:off x="666750" y="4619625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Correct Servicing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Manuals define maintenance intervals, checks and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approved spare parts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, reducing faults and repeat call-backs.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6" name="Google Shape;296;p28"/>
          <p:cNvGrpSpPr/>
          <p:nvPr/>
        </p:nvGrpSpPr>
        <p:grpSpPr>
          <a:xfrm>
            <a:off x="6238875" y="4387500"/>
            <a:ext cx="5524500" cy="1238250"/>
            <a:chOff x="6238875" y="4476750"/>
            <a:chExt cx="5524500" cy="1428900"/>
          </a:xfrm>
        </p:grpSpPr>
        <p:sp>
          <p:nvSpPr>
            <p:cNvPr id="297" name="Google Shape;297;p28"/>
            <p:cNvSpPr/>
            <p:nvPr/>
          </p:nvSpPr>
          <p:spPr>
            <a:xfrm>
              <a:off x="6238875" y="4476750"/>
              <a:ext cx="5524500" cy="1428900"/>
            </a:xfrm>
            <a:prstGeom prst="roundRect">
              <a:avLst>
                <a:gd name="adj" fmla="val 10000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98" name="Google Shape;298;p28"/>
            <p:cNvSpPr txBox="1"/>
            <p:nvPr/>
          </p:nvSpPr>
          <p:spPr>
            <a:xfrm>
              <a:off x="6429375" y="4619625"/>
              <a:ext cx="5143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Consistency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Following one agreed method ensures consistent quality across installers and sites, improving customer outcomes.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3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Finding critical information quickly</a:t>
            </a:r>
            <a:endParaRPr lang="en-GB" sz="3200"/>
          </a:p>
        </p:txBody>
      </p:sp>
      <p:grpSp>
        <p:nvGrpSpPr>
          <p:cNvPr id="304" name="Google Shape;304;p29"/>
          <p:cNvGrpSpPr/>
          <p:nvPr/>
        </p:nvGrpSpPr>
        <p:grpSpPr>
          <a:xfrm>
            <a:off x="476250" y="1584001"/>
            <a:ext cx="11049150" cy="3204568"/>
            <a:chOff x="476250" y="1333500"/>
            <a:chExt cx="11049150" cy="3667125"/>
          </a:xfrm>
        </p:grpSpPr>
        <p:sp>
          <p:nvSpPr>
            <p:cNvPr id="305" name="Google Shape;305;p29"/>
            <p:cNvSpPr/>
            <p:nvPr/>
          </p:nvSpPr>
          <p:spPr>
            <a:xfrm>
              <a:off x="476250" y="1333500"/>
              <a:ext cx="3524400" cy="1714500"/>
            </a:xfrm>
            <a:prstGeom prst="roundRect">
              <a:avLst>
                <a:gd name="adj" fmla="val 8333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06" name="Google Shape;306;p29"/>
            <p:cNvSpPr txBox="1"/>
            <p:nvPr/>
          </p:nvSpPr>
          <p:spPr>
            <a:xfrm>
              <a:off x="666750" y="1476375"/>
              <a:ext cx="3143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1. Safety Section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Warnings, PPE, isolation requirements, and any prohibited actions.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9"/>
            <p:cNvSpPr/>
            <p:nvPr/>
          </p:nvSpPr>
          <p:spPr>
            <a:xfrm>
              <a:off x="4238625" y="1333500"/>
              <a:ext cx="3524400" cy="1714500"/>
            </a:xfrm>
            <a:prstGeom prst="roundRect">
              <a:avLst>
                <a:gd name="adj" fmla="val 8333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08" name="Google Shape;308;p29"/>
            <p:cNvSpPr txBox="1"/>
            <p:nvPr/>
          </p:nvSpPr>
          <p:spPr>
            <a:xfrm>
              <a:off x="4429125" y="1476375"/>
              <a:ext cx="3143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2. Installation Requirements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Clearances/airflow, siting limits, pipework routes, condensate handling, and permitted materials.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9"/>
            <p:cNvSpPr/>
            <p:nvPr/>
          </p:nvSpPr>
          <p:spPr>
            <a:xfrm>
              <a:off x="8001000" y="1333500"/>
              <a:ext cx="3524400" cy="1714500"/>
            </a:xfrm>
            <a:prstGeom prst="roundRect">
              <a:avLst>
                <a:gd name="adj" fmla="val 8333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0" name="Google Shape;310;p29"/>
            <p:cNvSpPr txBox="1"/>
            <p:nvPr/>
          </p:nvSpPr>
          <p:spPr>
            <a:xfrm>
              <a:off x="8191500" y="1476375"/>
              <a:ext cx="3143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3. Electrical Requirements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Supply characteristics, protective devices, cable sizing, isolation, and earthing notes.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9"/>
            <p:cNvSpPr/>
            <p:nvPr/>
          </p:nvSpPr>
          <p:spPr>
            <a:xfrm>
              <a:off x="476250" y="3286125"/>
              <a:ext cx="3524400" cy="1714500"/>
            </a:xfrm>
            <a:prstGeom prst="roundRect">
              <a:avLst>
                <a:gd name="adj" fmla="val 8333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2" name="Google Shape;312;p29"/>
            <p:cNvSpPr txBox="1"/>
            <p:nvPr/>
          </p:nvSpPr>
          <p:spPr>
            <a:xfrm>
              <a:off x="666750" y="3429000"/>
              <a:ext cx="3143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4. Commissioning Procedure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Required checks, settings to confirm (temps/flows), calibration, and pass/fail criteria.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4238625" y="3286125"/>
              <a:ext cx="3524400" cy="1714500"/>
            </a:xfrm>
            <a:prstGeom prst="roundRect">
              <a:avLst>
                <a:gd name="adj" fmla="val 8333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4" name="Google Shape;314;p29"/>
            <p:cNvSpPr txBox="1"/>
            <p:nvPr/>
          </p:nvSpPr>
          <p:spPr>
            <a:xfrm>
              <a:off x="4429125" y="3429000"/>
              <a:ext cx="3143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5. Controls &amp; Operation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Mode setting, weather compensation, DHW priority, and recommended setpoints/limits.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8001000" y="3286125"/>
              <a:ext cx="3524400" cy="1714500"/>
            </a:xfrm>
            <a:prstGeom prst="roundRect">
              <a:avLst>
                <a:gd name="adj" fmla="val 8333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6" name="Google Shape;316;p29"/>
            <p:cNvSpPr txBox="1"/>
            <p:nvPr/>
          </p:nvSpPr>
          <p:spPr>
            <a:xfrm>
              <a:off x="8191500" y="3429000"/>
              <a:ext cx="31434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6. Maintenance &amp; Faults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Service intervals, cleaning points, filters, approved spares, and fault-finding guidance.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7" name="Google Shape;317;p29"/>
          <p:cNvGrpSpPr/>
          <p:nvPr/>
        </p:nvGrpSpPr>
        <p:grpSpPr>
          <a:xfrm>
            <a:off x="476250" y="5076082"/>
            <a:ext cx="11049000" cy="762000"/>
            <a:chOff x="476250" y="5238750"/>
            <a:chExt cx="11049000" cy="762000"/>
          </a:xfrm>
        </p:grpSpPr>
        <p:sp>
          <p:nvSpPr>
            <p:cNvPr id="318" name="Google Shape;318;p29"/>
            <p:cNvSpPr/>
            <p:nvPr/>
          </p:nvSpPr>
          <p:spPr>
            <a:xfrm>
              <a:off x="476250" y="5238750"/>
              <a:ext cx="11049000" cy="762000"/>
            </a:xfrm>
            <a:prstGeom prst="roundRect">
              <a:avLst>
                <a:gd name="adj" fmla="val 12500"/>
              </a:avLst>
            </a:prstGeom>
            <a:solidFill>
              <a:srgbClr val="F1F3F4"/>
            </a:solidFill>
            <a:ln w="9525" cap="flat" cmpd="sng">
              <a:solidFill>
                <a:srgbClr val="BDC1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19" name="Google Shape;319;p29"/>
            <p:cNvSpPr txBox="1"/>
            <p:nvPr/>
          </p:nvSpPr>
          <p:spPr>
            <a:xfrm>
              <a:off x="666750" y="5238750"/>
              <a:ext cx="10668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202124"/>
                  </a:solidFill>
                  <a:latin typeface="Arial"/>
                  <a:ea typeface="Arial"/>
                  <a:cs typeface="Arial"/>
                  <a:sym typeface="Arial"/>
                </a:rPr>
                <a:t>Search &amp; Index Strategy:</a:t>
              </a:r>
              <a:endParaRPr sz="1600" b="1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Use contents, index, and PDF terms like: </a:t>
              </a:r>
              <a:r>
                <a:rPr lang="en-GB" sz="1600" b="1">
                  <a:solidFill>
                    <a:srgbClr val="4285F4"/>
                  </a:solidFill>
                  <a:latin typeface="Arial"/>
                  <a:ea typeface="Arial"/>
                  <a:cs typeface="Arial"/>
                  <a:sym typeface="Arial"/>
                </a:rPr>
                <a:t>"clearance", "commissioning", "fault code", "service"</a:t>
              </a:r>
              <a:endParaRPr sz="1600" b="0">
                <a:solidFill>
                  <a:srgbClr val="5F63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0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Installation requirements: what to check</a:t>
            </a:r>
          </a:p>
        </p:txBody>
      </p:sp>
      <p:grpSp>
        <p:nvGrpSpPr>
          <p:cNvPr id="327" name="Google Shape;327;p30"/>
          <p:cNvGrpSpPr/>
          <p:nvPr/>
        </p:nvGrpSpPr>
        <p:grpSpPr>
          <a:xfrm>
            <a:off x="476250" y="1714500"/>
            <a:ext cx="11239500" cy="3762450"/>
            <a:chOff x="476250" y="1714500"/>
            <a:chExt cx="11239500" cy="3762450"/>
          </a:xfrm>
        </p:grpSpPr>
        <p:sp>
          <p:nvSpPr>
            <p:cNvPr id="328" name="Google Shape;328;p30"/>
            <p:cNvSpPr/>
            <p:nvPr/>
          </p:nvSpPr>
          <p:spPr>
            <a:xfrm>
              <a:off x="476250" y="1714500"/>
              <a:ext cx="3619500" cy="1285800"/>
            </a:xfrm>
            <a:prstGeom prst="roundRect">
              <a:avLst>
                <a:gd name="adj" fmla="val 1111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29" name="Google Shape;329;p30"/>
            <p:cNvSpPr txBox="1"/>
            <p:nvPr/>
          </p:nvSpPr>
          <p:spPr>
            <a:xfrm>
              <a:off x="619125" y="1809750"/>
              <a:ext cx="33339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Siting &amp; Clearances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Minimum distances, airflow, servicing access, and noise considerations.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4286250" y="1714500"/>
              <a:ext cx="3619500" cy="1285800"/>
            </a:xfrm>
            <a:prstGeom prst="roundRect">
              <a:avLst>
                <a:gd name="adj" fmla="val 11111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31" name="Google Shape;331;p30"/>
            <p:cNvSpPr txBox="1"/>
            <p:nvPr/>
          </p:nvSpPr>
          <p:spPr>
            <a:xfrm>
              <a:off x="4429125" y="1809750"/>
              <a:ext cx="33339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Mounting &amp; Supports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Base/brackets, vibration isolation, level requirements, and lifting guidance.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0"/>
            <p:cNvSpPr/>
            <p:nvPr/>
          </p:nvSpPr>
          <p:spPr>
            <a:xfrm>
              <a:off x="8096250" y="1714500"/>
              <a:ext cx="3619500" cy="1285800"/>
            </a:xfrm>
            <a:prstGeom prst="roundRect">
              <a:avLst>
                <a:gd name="adj" fmla="val 11111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33" name="Google Shape;333;p30"/>
            <p:cNvSpPr txBox="1"/>
            <p:nvPr/>
          </p:nvSpPr>
          <p:spPr>
            <a:xfrm>
              <a:off x="8239125" y="1809750"/>
              <a:ext cx="33339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Pipework requirements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Materials, sizing, insulation, routing/protection, and run limits.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0"/>
            <p:cNvSpPr/>
            <p:nvPr/>
          </p:nvSpPr>
          <p:spPr>
            <a:xfrm>
              <a:off x="476250" y="3190875"/>
              <a:ext cx="3619500" cy="1285800"/>
            </a:xfrm>
            <a:prstGeom prst="roundRect">
              <a:avLst>
                <a:gd name="adj" fmla="val 11111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35" name="Google Shape;335;p30"/>
            <p:cNvSpPr txBox="1"/>
            <p:nvPr/>
          </p:nvSpPr>
          <p:spPr>
            <a:xfrm>
              <a:off x="619125" y="3286125"/>
              <a:ext cx="33339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Condensate Management</a:t>
              </a:r>
              <a:endParaRPr sz="16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Drainage route, fall, freeze protection, and disposal requirements.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0"/>
            <p:cNvSpPr/>
            <p:nvPr/>
          </p:nvSpPr>
          <p:spPr>
            <a:xfrm>
              <a:off x="4286250" y="3190875"/>
              <a:ext cx="3619500" cy="1285800"/>
            </a:xfrm>
            <a:prstGeom prst="roundRect">
              <a:avLst>
                <a:gd name="adj" fmla="val 11111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37" name="Google Shape;337;p30"/>
            <p:cNvSpPr txBox="1"/>
            <p:nvPr/>
          </p:nvSpPr>
          <p:spPr>
            <a:xfrm>
              <a:off x="4429125" y="3286125"/>
              <a:ext cx="33339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Water Quality (Wet Side)</a:t>
              </a:r>
              <a:endParaRPr sz="16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Flushing, inhibitor/antifreeze, filters, and safety devices.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0"/>
            <p:cNvSpPr/>
            <p:nvPr/>
          </p:nvSpPr>
          <p:spPr>
            <a:xfrm>
              <a:off x="8096250" y="3190875"/>
              <a:ext cx="3619500" cy="1285800"/>
            </a:xfrm>
            <a:prstGeom prst="roundRect">
              <a:avLst>
                <a:gd name="adj" fmla="val 1111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39" name="Google Shape;339;p30"/>
            <p:cNvSpPr txBox="1"/>
            <p:nvPr/>
          </p:nvSpPr>
          <p:spPr>
            <a:xfrm>
              <a:off x="8239125" y="3286125"/>
              <a:ext cx="33339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Electrical Requirements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Supply, isolator, protective devices, wiring, and commissioning checks.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0"/>
            <p:cNvSpPr/>
            <p:nvPr/>
          </p:nvSpPr>
          <p:spPr>
            <a:xfrm>
              <a:off x="476250" y="4667250"/>
              <a:ext cx="11239500" cy="809700"/>
            </a:xfrm>
            <a:prstGeom prst="roundRect">
              <a:avLst>
                <a:gd name="adj" fmla="val 11764"/>
              </a:avLst>
            </a:prstGeom>
            <a:solidFill>
              <a:srgbClr val="F1F3F4"/>
            </a:solidFill>
            <a:ln w="9525" cap="flat" cmpd="sng">
              <a:solidFill>
                <a:srgbClr val="BDC1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41" name="Google Shape;341;p30"/>
            <p:cNvSpPr txBox="1"/>
            <p:nvPr/>
          </p:nvSpPr>
          <p:spPr>
            <a:xfrm>
              <a:off x="666750" y="4667250"/>
              <a:ext cx="108585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202124"/>
                  </a:solidFill>
                  <a:latin typeface="Arial"/>
                  <a:ea typeface="Arial"/>
                  <a:cs typeface="Arial"/>
                  <a:sym typeface="Arial"/>
                </a:rPr>
                <a:t>Pre-commission checks</a:t>
              </a:r>
              <a:endParaRPr sz="1600" b="1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Fill/pressure guidance, leak checks, air removal/venting, and </a:t>
              </a: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“do not energise until…”</a:t>
              </a:r>
              <a:r>
                <a:rPr lang="en-GB" sz="16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 warnings.</a:t>
              </a:r>
              <a:endParaRPr sz="1600" b="0">
                <a:solidFill>
                  <a:srgbClr val="5F63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1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Operation requirements: what users need</a:t>
            </a:r>
          </a:p>
        </p:txBody>
      </p:sp>
      <p:grpSp>
        <p:nvGrpSpPr>
          <p:cNvPr id="347" name="Google Shape;347;p31"/>
          <p:cNvGrpSpPr/>
          <p:nvPr/>
        </p:nvGrpSpPr>
        <p:grpSpPr>
          <a:xfrm>
            <a:off x="333375" y="1762125"/>
            <a:ext cx="11572950" cy="4220504"/>
            <a:chOff x="333375" y="1762125"/>
            <a:chExt cx="11572950" cy="2428876"/>
          </a:xfrm>
        </p:grpSpPr>
        <p:sp>
          <p:nvSpPr>
            <p:cNvPr id="348" name="Google Shape;348;p31"/>
            <p:cNvSpPr/>
            <p:nvPr/>
          </p:nvSpPr>
          <p:spPr>
            <a:xfrm>
              <a:off x="333375" y="1762125"/>
              <a:ext cx="3667200" cy="1621954"/>
            </a:xfrm>
            <a:prstGeom prst="roundRect">
              <a:avLst>
                <a:gd name="adj" fmla="val 774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9" name="Google Shape;349;p31"/>
            <p:cNvSpPr txBox="1"/>
            <p:nvPr/>
          </p:nvSpPr>
          <p:spPr>
            <a:xfrm>
              <a:off x="428625" y="1857375"/>
              <a:ext cx="3476700" cy="1285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System Control &amp; Normal Operation</a:t>
              </a:r>
              <a:endParaRPr sz="18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How to control:</a:t>
              </a:r>
              <a:r>
                <a:rPr lang="en-GB" sz="18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Basic use of controller/thermostat (modes, schedules, setpoints, DHW boost).</a:t>
              </a:r>
              <a:endParaRPr sz="18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What is "normal":</a:t>
              </a:r>
              <a:r>
                <a:rPr lang="en-GB" sz="18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Longer run times, quieter steady operation, defrost cycles for ASHP.</a:t>
              </a:r>
              <a:endParaRPr sz="18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31"/>
            <p:cNvSpPr/>
            <p:nvPr/>
          </p:nvSpPr>
          <p:spPr>
            <a:xfrm>
              <a:off x="4286250" y="1762125"/>
              <a:ext cx="3667200" cy="1621954"/>
            </a:xfrm>
            <a:prstGeom prst="roundRect">
              <a:avLst>
                <a:gd name="adj" fmla="val 7741"/>
              </a:avLst>
            </a:prstGeom>
            <a:solidFill>
              <a:srgbClr val="E8F0FE"/>
            </a:solidFill>
            <a:ln w="9525" cap="flat" cmpd="sng">
              <a:solidFill>
                <a:srgbClr val="D1E3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1" name="Google Shape;351;p31"/>
            <p:cNvSpPr txBox="1"/>
            <p:nvPr/>
          </p:nvSpPr>
          <p:spPr>
            <a:xfrm>
              <a:off x="4381500" y="1857375"/>
              <a:ext cx="3476700" cy="1285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1967D2"/>
                  </a:solidFill>
                  <a:latin typeface="Arial"/>
                  <a:ea typeface="Arial"/>
                  <a:cs typeface="Arial"/>
                  <a:sym typeface="Arial"/>
                </a:rPr>
                <a:t>Efficiency &amp; Hot Water Guidance</a:t>
              </a:r>
              <a:endParaRPr sz="1800" b="1">
                <a:solidFill>
                  <a:srgbClr val="1967D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Efficiency tips:</a:t>
              </a:r>
              <a:r>
                <a:rPr lang="en-GB" sz="18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Avoid overrides; use weather compensation; keep flow temps as low as practical.</a:t>
              </a:r>
              <a:endParaRPr sz="18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Hot water:</a:t>
              </a:r>
              <a:r>
                <a:rPr lang="en-GB" sz="18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DHW setpoints, recovery times, and hygiene/Legionella settings.</a:t>
              </a:r>
              <a:endParaRPr sz="18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31"/>
            <p:cNvSpPr/>
            <p:nvPr/>
          </p:nvSpPr>
          <p:spPr>
            <a:xfrm>
              <a:off x="8239125" y="1762125"/>
              <a:ext cx="3667200" cy="1621954"/>
            </a:xfrm>
            <a:prstGeom prst="roundRect">
              <a:avLst>
                <a:gd name="adj" fmla="val 7741"/>
              </a:avLst>
            </a:prstGeom>
            <a:solidFill>
              <a:srgbClr val="FEEFC3"/>
            </a:solidFill>
            <a:ln w="9525" cap="flat" cmpd="sng">
              <a:solidFill>
                <a:srgbClr val="FBD66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3" name="Google Shape;353;p31"/>
            <p:cNvSpPr txBox="1"/>
            <p:nvPr/>
          </p:nvSpPr>
          <p:spPr>
            <a:xfrm>
              <a:off x="8334375" y="1857375"/>
              <a:ext cx="3476700" cy="1285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E37400"/>
                  </a:solidFill>
                  <a:latin typeface="Arial"/>
                  <a:ea typeface="Arial"/>
                  <a:cs typeface="Arial"/>
                  <a:sym typeface="Arial"/>
                </a:rPr>
                <a:t>Support &amp; Troubleshooting</a:t>
              </a:r>
              <a:endParaRPr sz="1800" b="1">
                <a:solidFill>
                  <a:srgbClr val="E374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What to check first:</a:t>
              </a:r>
              <a:r>
                <a:rPr lang="en-GB" sz="18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Power, controller settings, error codes, and obvious leaks.</a:t>
              </a:r>
              <a:endParaRPr sz="18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When to call engineer:</a:t>
              </a:r>
              <a:r>
                <a:rPr lang="en-GB" sz="18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Persistent faults, loss of heating/DHW, unusual noises, trips.</a:t>
              </a:r>
              <a:endParaRPr sz="18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1"/>
            <p:cNvSpPr/>
            <p:nvPr/>
          </p:nvSpPr>
          <p:spPr>
            <a:xfrm>
              <a:off x="333375" y="3479329"/>
              <a:ext cx="11572800" cy="711672"/>
            </a:xfrm>
            <a:prstGeom prst="roundRect">
              <a:avLst>
                <a:gd name="adj" fmla="val 12000"/>
              </a:avLst>
            </a:prstGeom>
            <a:solidFill>
              <a:srgbClr val="F1F3F4"/>
            </a:solidFill>
            <a:ln w="9525" cap="flat" cmpd="sng">
              <a:solidFill>
                <a:srgbClr val="BDC1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5" name="Google Shape;355;p31"/>
            <p:cNvSpPr txBox="1"/>
            <p:nvPr/>
          </p:nvSpPr>
          <p:spPr>
            <a:xfrm>
              <a:off x="476250" y="3524250"/>
              <a:ext cx="11287200" cy="52658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202124"/>
                  </a:solidFill>
                  <a:latin typeface="Arial"/>
                  <a:ea typeface="Arial"/>
                  <a:cs typeface="Arial"/>
                  <a:sym typeface="Arial"/>
                </a:rPr>
                <a:t>Documentation to keep</a:t>
              </a:r>
              <a:endParaRPr sz="1800" b="1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GB" sz="18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Ensure the user retains the </a:t>
              </a: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User Guide, Commissioning/Handover Sheet, Warranty Info,</a:t>
              </a:r>
              <a:r>
                <a:rPr lang="en-GB" sz="18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 and </a:t>
              </a: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Service Schedule</a:t>
              </a:r>
              <a:r>
                <a:rPr lang="en-GB" sz="18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 (job file items).</a:t>
              </a:r>
              <a:endParaRPr sz="1800" b="0">
                <a:solidFill>
                  <a:srgbClr val="5F63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2"/>
          <p:cNvGrpSpPr/>
          <p:nvPr/>
        </p:nvGrpSpPr>
        <p:grpSpPr>
          <a:xfrm>
            <a:off x="381000" y="1714500"/>
            <a:ext cx="11430150" cy="4238625"/>
            <a:chOff x="381000" y="1714500"/>
            <a:chExt cx="11430150" cy="4238625"/>
          </a:xfrm>
        </p:grpSpPr>
        <p:sp>
          <p:nvSpPr>
            <p:cNvPr id="363" name="Google Shape;363;p32"/>
            <p:cNvSpPr/>
            <p:nvPr/>
          </p:nvSpPr>
          <p:spPr>
            <a:xfrm>
              <a:off x="381000" y="1714500"/>
              <a:ext cx="5619900" cy="1476300"/>
            </a:xfrm>
            <a:prstGeom prst="roundRect">
              <a:avLst>
                <a:gd name="adj" fmla="val 774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64" name="Google Shape;364;p32"/>
            <p:cNvSpPr/>
            <p:nvPr/>
          </p:nvSpPr>
          <p:spPr>
            <a:xfrm>
              <a:off x="381000" y="1714500"/>
              <a:ext cx="95400" cy="14763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65" name="Google Shape;365;p32"/>
            <p:cNvSpPr txBox="1"/>
            <p:nvPr/>
          </p:nvSpPr>
          <p:spPr>
            <a:xfrm>
              <a:off x="619125" y="1762125"/>
              <a:ext cx="52389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Service intervals and checklists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Manufacturer manuals set minimum service intervals (e.g. annual checks) and a checklist of required tasks to keep the system safe, efficient and reliable.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2"/>
            <p:cNvSpPr/>
            <p:nvPr/>
          </p:nvSpPr>
          <p:spPr>
            <a:xfrm>
              <a:off x="6191250" y="1714500"/>
              <a:ext cx="5619900" cy="1476300"/>
            </a:xfrm>
            <a:prstGeom prst="roundRect">
              <a:avLst>
                <a:gd name="adj" fmla="val 774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67" name="Google Shape;367;p32"/>
            <p:cNvSpPr/>
            <p:nvPr/>
          </p:nvSpPr>
          <p:spPr>
            <a:xfrm>
              <a:off x="6191250" y="1714500"/>
              <a:ext cx="95400" cy="14763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68" name="Google Shape;368;p32"/>
            <p:cNvSpPr txBox="1"/>
            <p:nvPr/>
          </p:nvSpPr>
          <p:spPr>
            <a:xfrm>
              <a:off x="6429375" y="1762125"/>
              <a:ext cx="52389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Filters/strainers and cleaning checks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Manuals often require routine inspection/cleaning of strainers/filters (and sometimes coils/fins/condensate routes) to prevent restricted flow, poor heat transfer, noise and breakdowns.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2"/>
            <p:cNvSpPr/>
            <p:nvPr/>
          </p:nvSpPr>
          <p:spPr>
            <a:xfrm>
              <a:off x="381000" y="3333750"/>
              <a:ext cx="5619900" cy="1476300"/>
            </a:xfrm>
            <a:prstGeom prst="roundRect">
              <a:avLst>
                <a:gd name="adj" fmla="val 774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70" name="Google Shape;370;p32"/>
            <p:cNvSpPr/>
            <p:nvPr/>
          </p:nvSpPr>
          <p:spPr>
            <a:xfrm>
              <a:off x="381000" y="3333750"/>
              <a:ext cx="95400" cy="14763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71" name="Google Shape;371;p32"/>
            <p:cNvSpPr txBox="1"/>
            <p:nvPr/>
          </p:nvSpPr>
          <p:spPr>
            <a:xfrm>
              <a:off x="619125" y="3381375"/>
              <a:ext cx="52389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Antifreeze checks (where applicable)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Where glycol/antifreeze is used (e.g. some external pipework/GSHP circuits), manuals may specify concentration testing, freeze protection limits and safe top-up procedures (within competence).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2"/>
            <p:cNvSpPr/>
            <p:nvPr/>
          </p:nvSpPr>
          <p:spPr>
            <a:xfrm>
              <a:off x="6191250" y="3333750"/>
              <a:ext cx="5619900" cy="1476300"/>
            </a:xfrm>
            <a:prstGeom prst="roundRect">
              <a:avLst>
                <a:gd name="adj" fmla="val 7741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73" name="Google Shape;373;p32"/>
            <p:cNvSpPr/>
            <p:nvPr/>
          </p:nvSpPr>
          <p:spPr>
            <a:xfrm>
              <a:off x="6191250" y="3333750"/>
              <a:ext cx="95400" cy="14763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74" name="Google Shape;374;p32"/>
            <p:cNvSpPr txBox="1"/>
            <p:nvPr/>
          </p:nvSpPr>
          <p:spPr>
            <a:xfrm>
              <a:off x="6429375" y="3381375"/>
              <a:ext cx="5238900" cy="138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Record keeping to support warranty and safety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Service records should show what was checked, readings taken, parts replaced and any faults found; this supports safe operation and warranty.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2"/>
            <p:cNvSpPr/>
            <p:nvPr/>
          </p:nvSpPr>
          <p:spPr>
            <a:xfrm>
              <a:off x="381000" y="5000625"/>
              <a:ext cx="11430000" cy="952500"/>
            </a:xfrm>
            <a:prstGeom prst="roundRect">
              <a:avLst>
                <a:gd name="adj" fmla="val 12000"/>
              </a:avLst>
            </a:prstGeom>
            <a:solidFill>
              <a:srgbClr val="F1F3F4"/>
            </a:solidFill>
            <a:ln w="9525" cap="flat" cmpd="sng">
              <a:solidFill>
                <a:srgbClr val="BDC1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76" name="Google Shape;376;p32"/>
            <p:cNvSpPr txBox="1"/>
            <p:nvPr/>
          </p:nvSpPr>
          <p:spPr>
            <a:xfrm>
              <a:off x="619125" y="5000625"/>
              <a:ext cx="109539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202124"/>
                  </a:solidFill>
                  <a:latin typeface="Arial"/>
                  <a:ea typeface="Arial"/>
                  <a:cs typeface="Arial"/>
                  <a:sym typeface="Arial"/>
                </a:rPr>
                <a:t>Maintenance requirements (what the manual will specify)</a:t>
              </a:r>
              <a:endParaRPr sz="1600" b="1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2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The manufacturer manual is the </a:t>
              </a: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primary source of instruction</a:t>
              </a:r>
              <a:r>
                <a:rPr lang="en-GB" sz="1600" b="0">
                  <a:solidFill>
                    <a:srgbClr val="5F6368"/>
                  </a:solidFill>
                  <a:latin typeface="Arial"/>
                  <a:ea typeface="Arial"/>
                  <a:cs typeface="Arial"/>
                  <a:sym typeface="Arial"/>
                </a:rPr>
                <a:t> for ensuring long-term system performance and safety compliance.</a:t>
              </a:r>
              <a:endParaRPr sz="1600" b="0">
                <a:solidFill>
                  <a:srgbClr val="5F63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7" name="Google Shape;377;p32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3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Maintenance requirements</a:t>
            </a:r>
            <a:endParaRPr lang="en-GB" sz="3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3"/>
          <p:cNvSpPr txBox="1"/>
          <p:nvPr/>
        </p:nvSpPr>
        <p:spPr>
          <a:xfrm>
            <a:off x="252000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UK Energy Label: what it tells you</a:t>
            </a:r>
            <a:endParaRPr lang="en-GB" sz="3200"/>
          </a:p>
        </p:txBody>
      </p:sp>
      <p:grpSp>
        <p:nvGrpSpPr>
          <p:cNvPr id="384" name="Google Shape;384;p33"/>
          <p:cNvGrpSpPr/>
          <p:nvPr/>
        </p:nvGrpSpPr>
        <p:grpSpPr>
          <a:xfrm>
            <a:off x="381000" y="1714501"/>
            <a:ext cx="7174832" cy="4154039"/>
            <a:chOff x="381000" y="1524000"/>
            <a:chExt cx="7429500" cy="4572150"/>
          </a:xfrm>
        </p:grpSpPr>
        <p:sp>
          <p:nvSpPr>
            <p:cNvPr id="385" name="Google Shape;385;p33"/>
            <p:cNvSpPr/>
            <p:nvPr/>
          </p:nvSpPr>
          <p:spPr>
            <a:xfrm>
              <a:off x="381000" y="152400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86" name="Google Shape;386;p33"/>
            <p:cNvSpPr/>
            <p:nvPr/>
          </p:nvSpPr>
          <p:spPr>
            <a:xfrm>
              <a:off x="381000" y="1524000"/>
              <a:ext cx="95400" cy="21909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87" name="Google Shape;387;p33"/>
            <p:cNvSpPr txBox="1"/>
            <p:nvPr/>
          </p:nvSpPr>
          <p:spPr>
            <a:xfrm>
              <a:off x="619125" y="1666875"/>
              <a:ext cx="3238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Efficiency class &amp; performance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Shows the unit’s or package’s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energy efficiency rating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and key declared figures measured under standard conditions.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3"/>
            <p:cNvSpPr/>
            <p:nvPr/>
          </p:nvSpPr>
          <p:spPr>
            <a:xfrm>
              <a:off x="4191000" y="152400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89" name="Google Shape;389;p33"/>
            <p:cNvSpPr/>
            <p:nvPr/>
          </p:nvSpPr>
          <p:spPr>
            <a:xfrm>
              <a:off x="4191000" y="1524000"/>
              <a:ext cx="95400" cy="21909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90" name="Google Shape;390;p33"/>
            <p:cNvSpPr txBox="1"/>
            <p:nvPr/>
          </p:nvSpPr>
          <p:spPr>
            <a:xfrm>
              <a:off x="4429125" y="1666875"/>
              <a:ext cx="3238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Product vs. package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Compare individual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heat pumps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against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combined systems</a:t>
              </a:r>
              <a:r>
                <a:rPr lang="en-GB" sz="1600" b="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(e.g. pump + controls + cylinder) using consistent label standards.</a:t>
              </a:r>
              <a:endParaRPr sz="1600" b="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3"/>
            <p:cNvSpPr/>
            <p:nvPr/>
          </p:nvSpPr>
          <p:spPr>
            <a:xfrm>
              <a:off x="381000" y="390525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92" name="Google Shape;392;p33"/>
            <p:cNvSpPr/>
            <p:nvPr/>
          </p:nvSpPr>
          <p:spPr>
            <a:xfrm>
              <a:off x="381000" y="3905250"/>
              <a:ext cx="95400" cy="21909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93" name="Google Shape;393;p33"/>
            <p:cNvSpPr txBox="1"/>
            <p:nvPr/>
          </p:nvSpPr>
          <p:spPr>
            <a:xfrm>
              <a:off x="619125" y="4048125"/>
              <a:ext cx="3238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Selection decisions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Helps choose equipment matching the design aim and provides evidence for why a specific product or package was selected.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3"/>
            <p:cNvSpPr/>
            <p:nvPr/>
          </p:nvSpPr>
          <p:spPr>
            <a:xfrm>
              <a:off x="4191000" y="390525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95" name="Google Shape;395;p33"/>
            <p:cNvSpPr/>
            <p:nvPr/>
          </p:nvSpPr>
          <p:spPr>
            <a:xfrm>
              <a:off x="4191000" y="3905250"/>
              <a:ext cx="95400" cy="21909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396" name="Google Shape;396;p33"/>
            <p:cNvSpPr txBox="1"/>
            <p:nvPr/>
          </p:nvSpPr>
          <p:spPr>
            <a:xfrm>
              <a:off x="4429125" y="4048125"/>
              <a:ext cx="3238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Customer communication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Explains efficiency simply: </a:t>
              </a:r>
              <a:r>
                <a:rPr lang="en-GB" sz="1600" b="0" i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"higher rating means lower running costs"</a:t>
              </a:r>
              <a:r>
                <a:rPr lang="en-GB" sz="1600" b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. Notes that real performance depends on installation.</a:t>
              </a:r>
              <a:endParaRPr sz="1600" b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33"/>
          <p:cNvGrpSpPr/>
          <p:nvPr/>
        </p:nvGrpSpPr>
        <p:grpSpPr>
          <a:xfrm>
            <a:off x="8073540" y="1498083"/>
            <a:ext cx="3571874" cy="4154038"/>
            <a:chOff x="8191500" y="1524000"/>
            <a:chExt cx="3619500" cy="4572000"/>
          </a:xfrm>
        </p:grpSpPr>
        <p:pic>
          <p:nvPicPr>
            <p:cNvPr id="398" name="Google Shape;398;p33" descr="A high-quality, professional illustration of a UK Energy Efficiency Label for a heating system, showing A+++ to G ratings with colorful bars, clearly legible energy classes and icons for sound level and heat output."/>
            <p:cNvPicPr preferRelativeResize="0"/>
            <p:nvPr/>
          </p:nvPicPr>
          <p:blipFill rotWithShape="1">
            <a:blip r:embed="rId4">
              <a:alphaModFix/>
            </a:blip>
            <a:srcRect t="2634" b="2634"/>
            <a:stretch/>
          </p:blipFill>
          <p:spPr>
            <a:xfrm>
              <a:off x="8191500" y="1524000"/>
              <a:ext cx="3619500" cy="4572000"/>
            </a:xfrm>
            <a:prstGeom prst="roundRect">
              <a:avLst>
                <a:gd name="adj" fmla="val 3157"/>
              </a:avLst>
            </a:prstGeom>
            <a:noFill/>
            <a:ln>
              <a:noFill/>
            </a:ln>
          </p:spPr>
        </p:pic>
        <p:sp>
          <p:nvSpPr>
            <p:cNvPr id="399" name="Google Shape;399;p33"/>
            <p:cNvSpPr/>
            <p:nvPr/>
          </p:nvSpPr>
          <p:spPr>
            <a:xfrm>
              <a:off x="8191500" y="1524000"/>
              <a:ext cx="3619500" cy="4572000"/>
            </a:xfrm>
            <a:prstGeom prst="roundRect">
              <a:avLst>
                <a:gd name="adj" fmla="val 3157"/>
              </a:avLst>
            </a:prstGeom>
            <a:solidFill>
              <a:srgbClr val="000000">
                <a:alpha val="0"/>
              </a:srgbClr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4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3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Product label vs</a:t>
            </a: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 package label</a:t>
            </a:r>
            <a:endParaRPr lang="en-GB" sz="3200"/>
          </a:p>
        </p:txBody>
      </p:sp>
      <p:grpSp>
        <p:nvGrpSpPr>
          <p:cNvPr id="406" name="Google Shape;406;p34"/>
          <p:cNvGrpSpPr/>
          <p:nvPr/>
        </p:nvGrpSpPr>
        <p:grpSpPr>
          <a:xfrm>
            <a:off x="381000" y="1524000"/>
            <a:ext cx="11430150" cy="4572000"/>
            <a:chOff x="381000" y="1524000"/>
            <a:chExt cx="11430150" cy="4572000"/>
          </a:xfrm>
        </p:grpSpPr>
        <p:sp>
          <p:nvSpPr>
            <p:cNvPr id="407" name="Google Shape;407;p34"/>
            <p:cNvSpPr/>
            <p:nvPr/>
          </p:nvSpPr>
          <p:spPr>
            <a:xfrm>
              <a:off x="381000" y="1524000"/>
              <a:ext cx="5619900" cy="1905000"/>
            </a:xfrm>
            <a:prstGeom prst="roundRect">
              <a:avLst>
                <a:gd name="adj" fmla="val 60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08" name="Google Shape;408;p34"/>
            <p:cNvSpPr/>
            <p:nvPr/>
          </p:nvSpPr>
          <p:spPr>
            <a:xfrm>
              <a:off x="381000" y="1524000"/>
              <a:ext cx="95400" cy="19050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09" name="Google Shape;409;p34"/>
            <p:cNvSpPr txBox="1"/>
            <p:nvPr/>
          </p:nvSpPr>
          <p:spPr>
            <a:xfrm>
              <a:off x="619125" y="1666875"/>
              <a:ext cx="52389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Product label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</a:rPr>
                <a:t>Shows declared efficiency of the individual unit (e.g. the heat pump only).</a:t>
              </a:r>
              <a:endParaRPr sz="1600" dirty="0">
                <a:solidFill>
                  <a:srgbClr val="333333"/>
                </a:solidFill>
              </a:endParaRPr>
            </a:p>
          </p:txBody>
        </p:sp>
        <p:sp>
          <p:nvSpPr>
            <p:cNvPr id="410" name="Google Shape;410;p34"/>
            <p:cNvSpPr/>
            <p:nvPr/>
          </p:nvSpPr>
          <p:spPr>
            <a:xfrm>
              <a:off x="6191250" y="1524000"/>
              <a:ext cx="5619900" cy="1905000"/>
            </a:xfrm>
            <a:prstGeom prst="roundRect">
              <a:avLst>
                <a:gd name="adj" fmla="val 6000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11" name="Google Shape;411;p34"/>
            <p:cNvSpPr/>
            <p:nvPr/>
          </p:nvSpPr>
          <p:spPr>
            <a:xfrm>
              <a:off x="6191250" y="1524000"/>
              <a:ext cx="95400" cy="19050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12" name="Google Shape;412;p34"/>
            <p:cNvSpPr txBox="1"/>
            <p:nvPr/>
          </p:nvSpPr>
          <p:spPr>
            <a:xfrm>
              <a:off x="6429375" y="1666875"/>
              <a:ext cx="52389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Package label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</a:rPr>
                <a:t>Shows performance of a combined system (e.g. heat pump + controls + cylinder/solar).</a:t>
              </a:r>
              <a:endParaRPr sz="1600" dirty="0">
                <a:solidFill>
                  <a:srgbClr val="333333"/>
                </a:solidFill>
              </a:endParaRPr>
            </a:p>
            <a:p>
              <a:pPr marL="0" lvl="0" indent="0" algn="l" rtl="0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chemeClr val="dk1"/>
                  </a:solidFill>
                </a:rPr>
                <a:t>A better control strategy (e.g. higher control class) can improve the declared package efficiency compared with the product alone. </a:t>
              </a:r>
              <a:endParaRPr sz="1600" dirty="0">
                <a:solidFill>
                  <a:srgbClr val="333333"/>
                </a:solidFill>
              </a:endParaRPr>
            </a:p>
          </p:txBody>
        </p:sp>
        <p:sp>
          <p:nvSpPr>
            <p:cNvPr id="413" name="Google Shape;413;p34"/>
            <p:cNvSpPr/>
            <p:nvPr/>
          </p:nvSpPr>
          <p:spPr>
            <a:xfrm>
              <a:off x="381000" y="3619500"/>
              <a:ext cx="11430000" cy="1333500"/>
            </a:xfrm>
            <a:prstGeom prst="roundRect">
              <a:avLst>
                <a:gd name="adj" fmla="val 8571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14" name="Google Shape;414;p34"/>
            <p:cNvSpPr txBox="1"/>
            <p:nvPr/>
          </p:nvSpPr>
          <p:spPr>
            <a:xfrm>
              <a:off x="619125" y="3762375"/>
              <a:ext cx="109539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Whole-system selection: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Package labels support choosing the best overall system, not just the "best heat pump".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learner skill: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Identify if you’re looking at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unit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vs.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system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performance and record it correctly.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4"/>
            <p:cNvSpPr/>
            <p:nvPr/>
          </p:nvSpPr>
          <p:spPr>
            <a:xfrm>
              <a:off x="381000" y="5143500"/>
              <a:ext cx="11430000" cy="952500"/>
            </a:xfrm>
            <a:prstGeom prst="roundRect">
              <a:avLst>
                <a:gd name="adj" fmla="val 12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16" name="Google Shape;416;p34"/>
            <p:cNvSpPr txBox="1"/>
            <p:nvPr/>
          </p:nvSpPr>
          <p:spPr>
            <a:xfrm>
              <a:off x="571500" y="5143500"/>
              <a:ext cx="110490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Link forward: declared labels help selection; </a:t>
              </a:r>
              <a:r>
                <a:rPr lang="en-GB" sz="1600" b="1" u="sng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real performance</a:t>
              </a:r>
              <a:r>
                <a:rPr lang="en-GB" sz="16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depends on design and commissioning.</a:t>
              </a:r>
              <a:endPara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5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600" cy="58695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Product fiche (datasheet)</a:t>
            </a:r>
            <a:endParaRPr lang="en-GB" sz="3200"/>
          </a:p>
        </p:txBody>
      </p:sp>
      <p:grpSp>
        <p:nvGrpSpPr>
          <p:cNvPr id="422" name="Google Shape;422;p35"/>
          <p:cNvGrpSpPr/>
          <p:nvPr/>
        </p:nvGrpSpPr>
        <p:grpSpPr>
          <a:xfrm>
            <a:off x="380999" y="1524037"/>
            <a:ext cx="11758863" cy="3307147"/>
            <a:chOff x="381000" y="1524000"/>
            <a:chExt cx="7429500" cy="2667000"/>
          </a:xfrm>
        </p:grpSpPr>
        <p:sp>
          <p:nvSpPr>
            <p:cNvPr id="423" name="Google Shape;423;p35"/>
            <p:cNvSpPr/>
            <p:nvPr/>
          </p:nvSpPr>
          <p:spPr>
            <a:xfrm>
              <a:off x="381000" y="1524000"/>
              <a:ext cx="7429500" cy="2667000"/>
            </a:xfrm>
            <a:prstGeom prst="roundRect">
              <a:avLst>
                <a:gd name="adj" fmla="val 535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24" name="Google Shape;424;p35"/>
            <p:cNvSpPr txBox="1"/>
            <p:nvPr/>
          </p:nvSpPr>
          <p:spPr>
            <a:xfrm>
              <a:off x="571500" y="1524000"/>
              <a:ext cx="70485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The </a:t>
              </a: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product fiche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is the manufacturer’s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standardised technical sheet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supporting the UK Energy Label.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9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Arial"/>
                <a:buChar char="●"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Contains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declared performance figures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measured under controlled conditions.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Arial"/>
                <a:buChar char="●"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Used to compare products and justify selection in the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design pack / job file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Arial"/>
                <a:buChar char="●"/>
              </a:pPr>
              <a:r>
                <a:rPr lang="en-GB" sz="1600" b="1" dirty="0">
                  <a:solidFill>
                    <a:schemeClr val="dk1"/>
                  </a:solidFill>
                </a:rPr>
                <a:t>COP</a:t>
              </a:r>
              <a:r>
                <a:rPr lang="en-GB" sz="1600" dirty="0">
                  <a:solidFill>
                    <a:schemeClr val="dk1"/>
                  </a:solidFill>
                </a:rPr>
                <a:t> = </a:t>
              </a:r>
              <a:r>
                <a:rPr lang="en-GB" sz="1600" b="1" dirty="0">
                  <a:solidFill>
                    <a:schemeClr val="dk1"/>
                  </a:solidFill>
                </a:rPr>
                <a:t>Coefficient of Performance.</a:t>
              </a:r>
              <a:endParaRPr sz="1600" b="1" dirty="0">
                <a:solidFill>
                  <a:schemeClr val="dk1"/>
                </a:solidFill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Arial"/>
                <a:buChar char="●"/>
              </a:pPr>
              <a:r>
                <a:rPr lang="en-GB" sz="1600" b="1" dirty="0">
                  <a:solidFill>
                    <a:schemeClr val="dk1"/>
                  </a:solidFill>
                </a:rPr>
                <a:t>SCOP</a:t>
              </a:r>
              <a:r>
                <a:rPr lang="en-GB" sz="1600" dirty="0">
                  <a:solidFill>
                    <a:schemeClr val="dk1"/>
                  </a:solidFill>
                </a:rPr>
                <a:t> = </a:t>
              </a:r>
              <a:r>
                <a:rPr lang="en-GB" sz="1600" b="1" dirty="0">
                  <a:solidFill>
                    <a:schemeClr val="dk1"/>
                  </a:solidFill>
                </a:rPr>
                <a:t>Seasonal Coefficient of Performance.</a:t>
              </a:r>
              <a:endParaRPr sz="1600" b="1" dirty="0">
                <a:solidFill>
                  <a:schemeClr val="dk1"/>
                </a:solidFill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200"/>
                <a:buFont typeface="Arial"/>
                <a:buChar char="●"/>
              </a:pP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Includes </a:t>
              </a:r>
              <a:r>
                <a:rPr lang="en-GB" sz="1600" b="1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COP/SCOP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values to understand efficiency.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●"/>
              </a:pPr>
              <a:r>
                <a:rPr lang="en-GB" sz="1600" b="1" dirty="0">
                  <a:solidFill>
                    <a:schemeClr val="dk1"/>
                  </a:solidFill>
                </a:rPr>
                <a:t>COP/SCOP are efficiency measures:</a:t>
              </a:r>
              <a:r>
                <a:rPr lang="en-GB" sz="1600" dirty="0">
                  <a:solidFill>
                    <a:schemeClr val="dk1"/>
                  </a:solidFill>
                </a:rPr>
                <a:t> they show how effectively a heat pump turns electricity into heat (higher = more efficient).</a:t>
              </a:r>
              <a:endParaRPr sz="1600" dirty="0">
                <a:solidFill>
                  <a:schemeClr val="dk1"/>
                </a:solidFill>
              </a:endParaRPr>
            </a:p>
            <a:p>
              <a:pPr marL="457200" lvl="0" indent="-3048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●"/>
              </a:pPr>
              <a:r>
                <a:rPr lang="en-GB" sz="1600" b="1" dirty="0">
                  <a:solidFill>
                    <a:schemeClr val="dk1"/>
                  </a:solidFill>
                </a:rPr>
                <a:t>Declared COP/SCOP values help comparison:</a:t>
              </a:r>
              <a:r>
                <a:rPr lang="en-GB" sz="1600" dirty="0">
                  <a:solidFill>
                    <a:schemeClr val="dk1"/>
                  </a:solidFill>
                </a:rPr>
                <a:t> they’re published on labels/fiches under set conditions to compare products, while the deeper “why it changes in real homes” is covered later.</a:t>
              </a:r>
              <a:endParaRPr sz="1600" dirty="0">
                <a:solidFill>
                  <a:schemeClr val="dk1"/>
                </a:solidFill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333333"/>
                </a:solidFill>
              </a:endParaRPr>
            </a:p>
            <a:p>
              <a:pPr marL="457200" lvl="0" indent="-311150" algn="l" rtl="0">
                <a:spcBef>
                  <a:spcPts val="600"/>
                </a:spcBef>
                <a:spcAft>
                  <a:spcPts val="0"/>
                </a:spcAft>
                <a:buClr>
                  <a:srgbClr val="333333"/>
                </a:buClr>
                <a:buSzPts val="1300"/>
                <a:buFont typeface="Arial"/>
                <a:buChar char="●"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Skill:</a:t>
              </a:r>
              <a:r>
                <a:rPr lang="en-GB" sz="1600" dirty="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Extract figures and record as evidence in the job file.</a:t>
              </a:r>
              <a:endParaRPr sz="16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6" name="Google Shape;426;p35"/>
          <p:cNvSpPr/>
          <p:nvPr/>
        </p:nvSpPr>
        <p:spPr>
          <a:xfrm>
            <a:off x="381000" y="4981074"/>
            <a:ext cx="11477700" cy="1034716"/>
          </a:xfrm>
          <a:prstGeom prst="roundRect">
            <a:avLst>
              <a:gd name="adj" fmla="val 7142"/>
            </a:avLst>
          </a:prstGeom>
          <a:solidFill>
            <a:srgbClr val="FC442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5"/>
          <p:cNvSpPr txBox="1"/>
          <p:nvPr/>
        </p:nvSpPr>
        <p:spPr>
          <a:xfrm>
            <a:off x="698441" y="5074315"/>
            <a:ext cx="10842742" cy="139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Mini activity (5–10 mins):</a:t>
            </a:r>
            <a:r>
              <a:rPr lang="en-GB" sz="1600" b="1">
                <a:solidFill>
                  <a:srgbClr val="FFFFFF"/>
                </a:solidFill>
              </a:rPr>
              <a:t> </a:t>
            </a:r>
            <a:r>
              <a:rPr lang="en-GB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Extract the following from a sample fiche and write a 4-bullet "job file justification note":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0500" marR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Model/type | • Declared efficiency (COP/SCOP/seasonal)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05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Declared output/capacity | • Installation parameter (e.g</a:t>
            </a:r>
            <a:r>
              <a:rPr lang="en-GB" sz="16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sound level)</a:t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6"/>
          <p:cNvSpPr txBox="1"/>
          <p:nvPr/>
        </p:nvSpPr>
        <p:spPr>
          <a:xfrm>
            <a:off x="252000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buNone/>
            </a:pPr>
            <a:r>
              <a:rPr lang="en-GB" sz="3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Declared vs</a:t>
            </a:r>
            <a:r>
              <a:rPr lang="en-GB" sz="30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3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 real performance – what changes COP in homes?</a:t>
            </a:r>
            <a:endParaRPr lang="en-GB" sz="3000"/>
          </a:p>
        </p:txBody>
      </p:sp>
      <p:grpSp>
        <p:nvGrpSpPr>
          <p:cNvPr id="436" name="Google Shape;436;p36"/>
          <p:cNvGrpSpPr/>
          <p:nvPr/>
        </p:nvGrpSpPr>
        <p:grpSpPr>
          <a:xfrm>
            <a:off x="381000" y="1714500"/>
            <a:ext cx="11477700" cy="809700"/>
            <a:chOff x="381000" y="1524000"/>
            <a:chExt cx="11477700" cy="809700"/>
          </a:xfrm>
        </p:grpSpPr>
        <p:sp>
          <p:nvSpPr>
            <p:cNvPr id="437" name="Google Shape;437;p36"/>
            <p:cNvSpPr/>
            <p:nvPr/>
          </p:nvSpPr>
          <p:spPr>
            <a:xfrm>
              <a:off x="381000" y="1524000"/>
              <a:ext cx="11477700" cy="809700"/>
            </a:xfrm>
            <a:prstGeom prst="roundRect">
              <a:avLst>
                <a:gd name="adj" fmla="val 11764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38" name="Google Shape;438;p36"/>
            <p:cNvSpPr txBox="1"/>
            <p:nvPr/>
          </p:nvSpPr>
          <p:spPr>
            <a:xfrm>
              <a:off x="571500" y="1524000"/>
              <a:ext cx="110967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Declared performance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(on the fiche/label) is measured at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standard test conditions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so products can be compared fairly.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Real performance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will vary because every home/system is different — COP is affected by </a:t>
              </a:r>
              <a:r>
                <a:rPr lang="en-GB" sz="16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design choices and installation quality</a:t>
              </a:r>
              <a:r>
                <a:rPr lang="en-GB" sz="1600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60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" name="Google Shape;439;p36"/>
          <p:cNvGrpSpPr/>
          <p:nvPr/>
        </p:nvGrpSpPr>
        <p:grpSpPr>
          <a:xfrm>
            <a:off x="381000" y="2714625"/>
            <a:ext cx="3695700" cy="1905000"/>
            <a:chOff x="381000" y="2524125"/>
            <a:chExt cx="3695700" cy="1905000"/>
          </a:xfrm>
        </p:grpSpPr>
        <p:sp>
          <p:nvSpPr>
            <p:cNvPr id="440" name="Google Shape;440;p36"/>
            <p:cNvSpPr/>
            <p:nvPr/>
          </p:nvSpPr>
          <p:spPr>
            <a:xfrm>
              <a:off x="381000" y="2524125"/>
              <a:ext cx="3695700" cy="19050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381000" y="2524125"/>
              <a:ext cx="95400" cy="19050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 txBox="1"/>
            <p:nvPr/>
          </p:nvSpPr>
          <p:spPr>
            <a:xfrm>
              <a:off x="619125" y="2667000"/>
              <a:ext cx="32670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Heat Pump Efficiency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Lower flow temperatures</a:t>
              </a:r>
              <a:r>
                <a:rPr lang="en-GB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generally improve efficiency (higher COP</a:t>
              </a:r>
              <a:r>
                <a:rPr lang="en-GB" sz="1600" dirty="0"/>
                <a:t>)</a:t>
              </a:r>
              <a:r>
                <a:rPr lang="en-GB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but require suitable emitters and good controls.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3" name="Google Shape;443;p36"/>
          <p:cNvGrpSpPr/>
          <p:nvPr/>
        </p:nvGrpSpPr>
        <p:grpSpPr>
          <a:xfrm>
            <a:off x="4267200" y="2714625"/>
            <a:ext cx="3695700" cy="1905000"/>
            <a:chOff x="4267200" y="2524125"/>
            <a:chExt cx="3695700" cy="1905000"/>
          </a:xfrm>
        </p:grpSpPr>
        <p:sp>
          <p:nvSpPr>
            <p:cNvPr id="444" name="Google Shape;444;p36"/>
            <p:cNvSpPr/>
            <p:nvPr/>
          </p:nvSpPr>
          <p:spPr>
            <a:xfrm>
              <a:off x="4267200" y="2524125"/>
              <a:ext cx="3695700" cy="19050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4267200" y="2524125"/>
              <a:ext cx="95400" cy="19050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6" name="Google Shape;446;p36"/>
            <p:cNvSpPr txBox="1"/>
            <p:nvPr/>
          </p:nvSpPr>
          <p:spPr>
            <a:xfrm>
              <a:off x="4505325" y="2667000"/>
              <a:ext cx="32670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Fabric &amp; Heat Loss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Building heat loss and fabric</a:t>
              </a:r>
              <a:r>
                <a:rPr lang="en-GB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(insulation, ventilation) strongly affect how hard the system must work.</a:t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7" name="Google Shape;447;p36"/>
          <p:cNvGrpSpPr/>
          <p:nvPr/>
        </p:nvGrpSpPr>
        <p:grpSpPr>
          <a:xfrm>
            <a:off x="8162925" y="2714625"/>
            <a:ext cx="3695700" cy="1905000"/>
            <a:chOff x="8162925" y="2524125"/>
            <a:chExt cx="3695700" cy="1905000"/>
          </a:xfrm>
        </p:grpSpPr>
        <p:sp>
          <p:nvSpPr>
            <p:cNvPr id="448" name="Google Shape;448;p36"/>
            <p:cNvSpPr/>
            <p:nvPr/>
          </p:nvSpPr>
          <p:spPr>
            <a:xfrm>
              <a:off x="8162925" y="2524125"/>
              <a:ext cx="3695700" cy="1905000"/>
            </a:xfrm>
            <a:prstGeom prst="roundRect">
              <a:avLst>
                <a:gd name="adj" fmla="val 6000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49" name="Google Shape;449;p36"/>
            <p:cNvSpPr/>
            <p:nvPr/>
          </p:nvSpPr>
          <p:spPr>
            <a:xfrm>
              <a:off x="8162925" y="2524125"/>
              <a:ext cx="95400" cy="19050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450" name="Google Shape;450;p36"/>
            <p:cNvSpPr txBox="1"/>
            <p:nvPr/>
          </p:nvSpPr>
          <p:spPr>
            <a:xfrm>
              <a:off x="8401050" y="2667000"/>
              <a:ext cx="32670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Commissioning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Controls and commissioning</a:t>
              </a:r>
              <a:r>
                <a:rPr lang="en-GB"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matter: weather compensation, settings, flow rates, and handover all influence real efficiency.</a:t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36"/>
          <p:cNvGrpSpPr/>
          <p:nvPr/>
        </p:nvGrpSpPr>
        <p:grpSpPr>
          <a:xfrm>
            <a:off x="381000" y="4810125"/>
            <a:ext cx="11477700" cy="952500"/>
            <a:chOff x="381000" y="4619625"/>
            <a:chExt cx="11477700" cy="952500"/>
          </a:xfrm>
        </p:grpSpPr>
        <p:sp>
          <p:nvSpPr>
            <p:cNvPr id="452" name="Google Shape;452;p36"/>
            <p:cNvSpPr/>
            <p:nvPr/>
          </p:nvSpPr>
          <p:spPr>
            <a:xfrm>
              <a:off x="381000" y="4619625"/>
              <a:ext cx="11477700" cy="952500"/>
            </a:xfrm>
            <a:prstGeom prst="roundRect">
              <a:avLst>
                <a:gd name="adj" fmla="val 12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6"/>
            <p:cNvSpPr txBox="1"/>
            <p:nvPr/>
          </p:nvSpPr>
          <p:spPr>
            <a:xfrm>
              <a:off x="571500" y="4619625"/>
              <a:ext cx="110967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Key message: the fiche helps selection, but </a:t>
              </a:r>
              <a:r>
                <a:rPr lang="en-GB" sz="1800" b="1" u="sng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good design &amp; commissioning</a:t>
              </a:r>
              <a:r>
                <a:rPr lang="en-GB" sz="18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are what deliver the performance in real life.</a:t>
              </a:r>
              <a:endParaRPr sz="18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7"/>
          <p:cNvSpPr txBox="1">
            <a:spLocks noGrp="1"/>
          </p:cNvSpPr>
          <p:nvPr>
            <p:ph type="title"/>
          </p:nvPr>
        </p:nvSpPr>
        <p:spPr>
          <a:xfrm>
            <a:off x="252000" y="984521"/>
            <a:ext cx="11628452" cy="58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lvl="0" indent="0" algn="l" rtl="0">
              <a:buSzPts val="1400"/>
              <a:buNone/>
            </a:pPr>
            <a:r>
              <a:rPr lang="en-GB" sz="3200"/>
              <a:t>Recap checkpoint </a:t>
            </a:r>
            <a:r>
              <a:rPr lang="en-GB" sz="3200" dirty="0"/>
              <a:t>&amp;</a:t>
            </a:r>
            <a:r>
              <a:rPr lang="en-GB" sz="3200"/>
              <a:t> stop point (5 mins)</a:t>
            </a:r>
          </a:p>
        </p:txBody>
      </p:sp>
      <p:sp>
        <p:nvSpPr>
          <p:cNvPr id="460" name="Google Shape;460;p37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860112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Name two 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examples of info in manufacturer instructions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2) Product vs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 package label –</a:t>
            </a:r>
            <a:r>
              <a:rPr lang="en-GB" sz="2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dirty="0"/>
              <a:t>what is the 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difference?</a:t>
            </a:r>
            <a:endParaRPr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3) Where would you find service intervals?</a:t>
            </a:r>
            <a:endParaRPr/>
          </a:p>
          <a:p>
            <a:pPr marL="4572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Stop point: </a:t>
            </a:r>
            <a:r>
              <a:rPr lang="en-GB" sz="2400" dirty="0" err="1"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/Quizizz (manual terms match)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Google Shape;466;p38"/>
          <p:cNvGrpSpPr/>
          <p:nvPr/>
        </p:nvGrpSpPr>
        <p:grpSpPr>
          <a:xfrm>
            <a:off x="251999" y="972000"/>
            <a:ext cx="11477701" cy="612000"/>
            <a:chOff x="251999" y="972000"/>
            <a:chExt cx="11477701" cy="612000"/>
          </a:xfrm>
        </p:grpSpPr>
        <p:sp>
          <p:nvSpPr>
            <p:cNvPr id="467" name="Google Shape;467;p38"/>
            <p:cNvSpPr/>
            <p:nvPr/>
          </p:nvSpPr>
          <p:spPr>
            <a:xfrm>
              <a:off x="252000" y="972000"/>
              <a:ext cx="11477700" cy="61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8"/>
            <p:cNvSpPr txBox="1"/>
            <p:nvPr/>
          </p:nvSpPr>
          <p:spPr>
            <a:xfrm>
              <a:off x="251999" y="972000"/>
              <a:ext cx="11477700" cy="61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0000" tIns="46800" rIns="90000" bIns="46800" anchor="ctr" anchorCtr="0">
              <a:noAutofit/>
            </a:bodyPr>
            <a:lstStyle/>
            <a:p>
              <a:pPr marL="0" lvl="0" indent="0" algn="l" rtl="0">
                <a:buNone/>
              </a:pPr>
              <a:r>
                <a:rPr lang="en-GB" sz="32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Activity: Understand information (15 mins)</a:t>
              </a:r>
              <a:endParaRPr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9" name="Google Shape;469;p38"/>
          <p:cNvGrpSpPr/>
          <p:nvPr/>
        </p:nvGrpSpPr>
        <p:grpSpPr>
          <a:xfrm>
            <a:off x="381000" y="1714500"/>
            <a:ext cx="11477700" cy="571500"/>
            <a:chOff x="381000" y="1333500"/>
            <a:chExt cx="11477700" cy="571500"/>
          </a:xfrm>
        </p:grpSpPr>
        <p:sp>
          <p:nvSpPr>
            <p:cNvPr id="470" name="Google Shape;470;p38"/>
            <p:cNvSpPr/>
            <p:nvPr/>
          </p:nvSpPr>
          <p:spPr>
            <a:xfrm>
              <a:off x="381000" y="1333500"/>
              <a:ext cx="11477700" cy="571500"/>
            </a:xfrm>
            <a:prstGeom prst="roundRect">
              <a:avLst>
                <a:gd name="adj" fmla="val 16666"/>
              </a:avLst>
            </a:prstGeom>
            <a:solidFill>
              <a:srgbClr val="F8F9FA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71" name="Google Shape;471;p38"/>
            <p:cNvSpPr txBox="1"/>
            <p:nvPr/>
          </p:nvSpPr>
          <p:spPr>
            <a:xfrm>
              <a:off x="571500" y="1333500"/>
              <a:ext cx="110967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Using a centre-provided manual for an air source heat pump, find the following items:</a:t>
              </a:r>
              <a:endParaRPr sz="20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2" name="Google Shape;472;p38"/>
          <p:cNvGrpSpPr/>
          <p:nvPr/>
        </p:nvGrpSpPr>
        <p:grpSpPr>
          <a:xfrm>
            <a:off x="381000" y="2286144"/>
            <a:ext cx="3619500" cy="1611440"/>
            <a:chOff x="381000" y="2190750"/>
            <a:chExt cx="3619500" cy="2095500"/>
          </a:xfrm>
        </p:grpSpPr>
        <p:sp>
          <p:nvSpPr>
            <p:cNvPr id="473" name="Google Shape;473;p38"/>
            <p:cNvSpPr/>
            <p:nvPr/>
          </p:nvSpPr>
          <p:spPr>
            <a:xfrm>
              <a:off x="381000" y="2190750"/>
              <a:ext cx="3619500" cy="2095500"/>
            </a:xfrm>
            <a:prstGeom prst="roundRect">
              <a:avLst>
                <a:gd name="adj" fmla="val 4545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74" name="Google Shape;474;p38"/>
            <p:cNvSpPr/>
            <p:nvPr/>
          </p:nvSpPr>
          <p:spPr>
            <a:xfrm>
              <a:off x="381000" y="2190750"/>
              <a:ext cx="95400" cy="20955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75" name="Google Shape;475;p38"/>
            <p:cNvSpPr txBox="1"/>
            <p:nvPr/>
          </p:nvSpPr>
          <p:spPr>
            <a:xfrm>
              <a:off x="666750" y="2381250"/>
              <a:ext cx="31434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Siting &amp; Clearance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Find 3 requirements for the physical installation location.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4305300" y="2286092"/>
            <a:ext cx="3619500" cy="1611439"/>
            <a:chOff x="4305300" y="2190750"/>
            <a:chExt cx="3619500" cy="2095500"/>
          </a:xfrm>
        </p:grpSpPr>
        <p:sp>
          <p:nvSpPr>
            <p:cNvPr id="477" name="Google Shape;477;p38"/>
            <p:cNvSpPr/>
            <p:nvPr/>
          </p:nvSpPr>
          <p:spPr>
            <a:xfrm>
              <a:off x="4305300" y="2190750"/>
              <a:ext cx="3619500" cy="2095500"/>
            </a:xfrm>
            <a:prstGeom prst="roundRect">
              <a:avLst>
                <a:gd name="adj" fmla="val 4545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78" name="Google Shape;478;p38"/>
            <p:cNvSpPr/>
            <p:nvPr/>
          </p:nvSpPr>
          <p:spPr>
            <a:xfrm>
              <a:off x="4305300" y="2190750"/>
              <a:ext cx="95400" cy="20955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79" name="Google Shape;479;p38"/>
            <p:cNvSpPr txBox="1"/>
            <p:nvPr/>
          </p:nvSpPr>
          <p:spPr>
            <a:xfrm>
              <a:off x="4591050" y="2381250"/>
              <a:ext cx="31434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Commissioning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Find 3 checks or settings required before hand-over.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0" name="Google Shape;480;p38"/>
          <p:cNvGrpSpPr/>
          <p:nvPr/>
        </p:nvGrpSpPr>
        <p:grpSpPr>
          <a:xfrm>
            <a:off x="8239125" y="2286188"/>
            <a:ext cx="3619500" cy="1611440"/>
            <a:chOff x="8239125" y="2190750"/>
            <a:chExt cx="3619500" cy="2095500"/>
          </a:xfrm>
        </p:grpSpPr>
        <p:sp>
          <p:nvSpPr>
            <p:cNvPr id="481" name="Google Shape;481;p38"/>
            <p:cNvSpPr/>
            <p:nvPr/>
          </p:nvSpPr>
          <p:spPr>
            <a:xfrm>
              <a:off x="8239125" y="2190750"/>
              <a:ext cx="3619500" cy="2095500"/>
            </a:xfrm>
            <a:prstGeom prst="roundRect">
              <a:avLst>
                <a:gd name="adj" fmla="val 4545"/>
              </a:avLst>
            </a:prstGeom>
            <a:solidFill>
              <a:srgbClr val="FFFFFF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82" name="Google Shape;482;p38"/>
            <p:cNvSpPr/>
            <p:nvPr/>
          </p:nvSpPr>
          <p:spPr>
            <a:xfrm>
              <a:off x="8239125" y="2190750"/>
              <a:ext cx="95400" cy="2095500"/>
            </a:xfrm>
            <a:prstGeom prst="roundRect">
              <a:avLst>
                <a:gd name="adj" fmla="val 5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83" name="Google Shape;483;p38"/>
            <p:cNvSpPr txBox="1"/>
            <p:nvPr/>
          </p:nvSpPr>
          <p:spPr>
            <a:xfrm>
              <a:off x="8524875" y="2381250"/>
              <a:ext cx="31434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Maintenance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Find 2 regular maintenance requirements for the unit.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4" name="Google Shape;484;p38"/>
          <p:cNvGrpSpPr/>
          <p:nvPr/>
        </p:nvGrpSpPr>
        <p:grpSpPr>
          <a:xfrm>
            <a:off x="381000" y="4185877"/>
            <a:ext cx="11477700" cy="1040724"/>
            <a:chOff x="381000" y="4513500"/>
            <a:chExt cx="11477700" cy="1011000"/>
          </a:xfrm>
        </p:grpSpPr>
        <p:sp>
          <p:nvSpPr>
            <p:cNvPr id="485" name="Google Shape;485;p38"/>
            <p:cNvSpPr/>
            <p:nvPr/>
          </p:nvSpPr>
          <p:spPr>
            <a:xfrm>
              <a:off x="381000" y="4572000"/>
              <a:ext cx="11477700" cy="952500"/>
            </a:xfrm>
            <a:prstGeom prst="roundRect">
              <a:avLst>
                <a:gd name="adj" fmla="val 10000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8"/>
            <p:cNvSpPr txBox="1"/>
            <p:nvPr/>
          </p:nvSpPr>
          <p:spPr>
            <a:xfrm>
              <a:off x="898358" y="4513500"/>
              <a:ext cx="9953700" cy="10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Task: Record findings as a job-file checklist</a:t>
              </a:r>
              <a:endPara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9"/>
          <p:cNvSpPr txBox="1"/>
          <p:nvPr/>
        </p:nvSpPr>
        <p:spPr>
          <a:xfrm>
            <a:off x="252000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lvl="0" indent="0" algn="l" rtl="0">
              <a:buNone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Summary </a:t>
            </a: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 questions</a:t>
            </a:r>
            <a:endParaRPr lang="en-GB" sz="3200"/>
          </a:p>
        </p:txBody>
      </p:sp>
      <p:grpSp>
        <p:nvGrpSpPr>
          <p:cNvPr id="495" name="Google Shape;495;p39"/>
          <p:cNvGrpSpPr/>
          <p:nvPr/>
        </p:nvGrpSpPr>
        <p:grpSpPr>
          <a:xfrm>
            <a:off x="381000" y="1809750"/>
            <a:ext cx="5715000" cy="2190900"/>
            <a:chOff x="381000" y="1809750"/>
            <a:chExt cx="5715000" cy="2190900"/>
          </a:xfrm>
        </p:grpSpPr>
        <p:sp>
          <p:nvSpPr>
            <p:cNvPr id="496" name="Google Shape;496;p39"/>
            <p:cNvSpPr/>
            <p:nvPr/>
          </p:nvSpPr>
          <p:spPr>
            <a:xfrm>
              <a:off x="381000" y="1809750"/>
              <a:ext cx="5715000" cy="2190900"/>
            </a:xfrm>
            <a:prstGeom prst="roundRect">
              <a:avLst>
                <a:gd name="adj" fmla="val 434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pic>
          <p:nvPicPr>
            <p:cNvPr id="497" name="Google Shape;497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1000" y="1809750"/>
              <a:ext cx="95400" cy="2190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9"/>
            <p:cNvSpPr txBox="1"/>
            <p:nvPr/>
          </p:nvSpPr>
          <p:spPr>
            <a:xfrm>
              <a:off x="666750" y="2000250"/>
              <a:ext cx="52389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K1.5: F-Gases Overview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• What F-gases are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• Why they are regulated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• Hazards &amp; referral points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9" name="Google Shape;499;p39"/>
          <p:cNvGrpSpPr/>
          <p:nvPr/>
        </p:nvGrpSpPr>
        <p:grpSpPr>
          <a:xfrm>
            <a:off x="6286500" y="1809750"/>
            <a:ext cx="5572200" cy="2190900"/>
            <a:chOff x="6286500" y="1809750"/>
            <a:chExt cx="5572200" cy="2190900"/>
          </a:xfrm>
        </p:grpSpPr>
        <p:sp>
          <p:nvSpPr>
            <p:cNvPr id="500" name="Google Shape;500;p39"/>
            <p:cNvSpPr/>
            <p:nvPr/>
          </p:nvSpPr>
          <p:spPr>
            <a:xfrm>
              <a:off x="6286500" y="1809750"/>
              <a:ext cx="5572200" cy="2190900"/>
            </a:xfrm>
            <a:prstGeom prst="roundRect">
              <a:avLst>
                <a:gd name="adj" fmla="val 4347"/>
              </a:avLst>
            </a:prstGeom>
            <a:solidFill>
              <a:srgbClr val="F8F9FA"/>
            </a:solidFill>
            <a:ln w="9525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pic>
          <p:nvPicPr>
            <p:cNvPr id="501" name="Google Shape;501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86500" y="1809750"/>
              <a:ext cx="95400" cy="2190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39"/>
            <p:cNvSpPr txBox="1"/>
            <p:nvPr/>
          </p:nvSpPr>
          <p:spPr>
            <a:xfrm>
              <a:off x="6572250" y="2000250"/>
              <a:ext cx="5095800" cy="18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K1.6: Manufacturer Info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• Install, commission &amp; maintain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750"/>
                </a:spcAft>
                <a:buNone/>
              </a:pPr>
              <a:r>
                <a:rPr lang="en-GB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• Label awareness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256A433B-0DBB-2CC8-873B-F26E90A0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4;p39">
            <a:extLst>
              <a:ext uri="{FF2B5EF4-FFF2-40B4-BE49-F238E27FC236}">
                <a16:creationId xmlns:a16="http://schemas.microsoft.com/office/drawing/2014/main" id="{99E1AF67-C417-4349-DE00-154203330E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30080" y="1337132"/>
            <a:ext cx="11430158" cy="60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22" tIns="46499" rIns="89422" bIns="46499" anchor="ctr" anchorCtr="0">
            <a:normAutofit lnSpcReduction="10000"/>
          </a:bodyPr>
          <a:lstStyle/>
          <a:p>
            <a:pPr marL="0" indent="0" algn="ctr"/>
            <a:r>
              <a:rPr lang="en-GB" sz="3180" b="1" dirty="0">
                <a:solidFill>
                  <a:schemeClr val="accent2"/>
                </a:solidFill>
              </a:rPr>
              <a:t>Any questions?</a:t>
            </a:r>
            <a:endParaRPr lang="en-GB" sz="2682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7054B2-A53E-BB4D-8B13-D8FF2E03E247}"/>
              </a:ext>
            </a:extLst>
          </p:cNvPr>
          <p:cNvSpPr txBox="1"/>
          <p:nvPr/>
        </p:nvSpPr>
        <p:spPr>
          <a:xfrm>
            <a:off x="367762" y="3724207"/>
            <a:ext cx="1124658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  <a:ea typeface="ＭＳ Ｐゴシック"/>
              </a:rPr>
              <a:t>Copyright in this </a:t>
            </a:r>
            <a:r>
              <a:rPr lang="en-GB" sz="1800" dirty="0">
                <a:solidFill>
                  <a:srgbClr val="000000"/>
                </a:solidFill>
                <a:latin typeface="inherit"/>
                <a:ea typeface="ＭＳ Ｐゴシック"/>
              </a:rPr>
              <a:t>document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  <a:ea typeface="ＭＳ Ｐゴシック"/>
              </a:rPr>
              <a:t> belongs to and is used under licence from the Department for Education, © 2025.</a:t>
            </a: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  <a:ea typeface="ＭＳ Ｐゴシック"/>
            </a:endParaRPr>
          </a:p>
          <a:p>
            <a:pPr algn="l" fontAlgn="base">
              <a:buNone/>
            </a:pP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‘T-LEVELS’ and ‘T Level’ are registered trademarks of the Department for Education.</a:t>
            </a: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WJEC is authorised by the Department for Education to develop and deliver this T Level Technical Qualification.</a:t>
            </a:r>
          </a:p>
          <a:p>
            <a:pPr algn="l" fontAlgn="base">
              <a:buNone/>
            </a:pPr>
            <a:endParaRPr lang="en-GB" sz="1800" dirty="0">
              <a:solidFill>
                <a:srgbClr val="000000"/>
              </a:solidFill>
              <a:latin typeface="inherit"/>
            </a:endParaRPr>
          </a:p>
          <a:p>
            <a:r>
              <a:rPr lang="en-US" altLang="en-US" sz="1800" dirty="0">
                <a:solidFill>
                  <a:srgbClr val="000000"/>
                </a:solidFill>
                <a:latin typeface="inherit"/>
                <a:ea typeface="ＭＳ Ｐゴシック"/>
              </a:rPr>
              <a:t>WJEC operates in England under the name Eduqas which is a registered trademark of WJEC.</a:t>
            </a:r>
          </a:p>
        </p:txBody>
      </p:sp>
    </p:spTree>
    <p:extLst>
      <p:ext uri="{BB962C8B-B14F-4D97-AF65-F5344CB8AC3E}">
        <p14:creationId xmlns:p14="http://schemas.microsoft.com/office/powerpoint/2010/main" val="415229537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FC4421"/>
      </a:accent2>
      <a:accent3>
        <a:srgbClr val="FFFFFF"/>
      </a:accent3>
      <a:accent4>
        <a:srgbClr val="000000"/>
      </a:accent4>
      <a:accent5>
        <a:srgbClr val="DAEDEF"/>
      </a:accent5>
      <a:accent6>
        <a:srgbClr val="FC4421"/>
      </a:accent6>
      <a:hlink>
        <a:srgbClr val="FC4421"/>
      </a:hlink>
      <a:folHlink>
        <a:srgbClr val="FC44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FC4421"/>
      </a:accent2>
      <a:accent3>
        <a:srgbClr val="FFFFFF"/>
      </a:accent3>
      <a:accent4>
        <a:srgbClr val="000000"/>
      </a:accent4>
      <a:accent5>
        <a:srgbClr val="DAEDEF"/>
      </a:accent5>
      <a:accent6>
        <a:srgbClr val="FC4421"/>
      </a:accent6>
      <a:hlink>
        <a:srgbClr val="FC4421"/>
      </a:hlink>
      <a:folHlink>
        <a:srgbClr val="FC44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e15224-84b2-4570-bdea-a67bb94d0921" xsi:nil="true"/>
    <lcf76f155ced4ddcb4097134ff3c332f xmlns="7c04300a-231c-4281-9146-a98f6f4a7af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D05C0E7E0E414EB79F81A23986EA6A" ma:contentTypeVersion="11" ma:contentTypeDescription="Create a new document." ma:contentTypeScope="" ma:versionID="832205e32a907e2b901827440804e3f3">
  <xsd:schema xmlns:xsd="http://www.w3.org/2001/XMLSchema" xmlns:xs="http://www.w3.org/2001/XMLSchema" xmlns:p="http://schemas.microsoft.com/office/2006/metadata/properties" xmlns:ns2="7c04300a-231c-4281-9146-a98f6f4a7aff" xmlns:ns3="01e15224-84b2-4570-bdea-a67bb94d0921" targetNamespace="http://schemas.microsoft.com/office/2006/metadata/properties" ma:root="true" ma:fieldsID="c22a215f315dbc2c33a9704aefd3c278" ns2:_="" ns3:_="">
    <xsd:import namespace="7c04300a-231c-4281-9146-a98f6f4a7aff"/>
    <xsd:import namespace="01e15224-84b2-4570-bdea-a67bb94d09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4300a-231c-4281-9146-a98f6f4a7a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d004107-dac0-45af-83fb-11757b2c83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15224-84b2-4570-bdea-a67bb94d092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8a52c73-49a1-4329-875b-4831fc8e3540}" ma:internalName="TaxCatchAll" ma:showField="CatchAllData" ma:web="01e15224-84b2-4570-bdea-a67bb94d09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0EE52C-3799-4BEE-9351-273BD90AB0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92C58B-F9DF-470B-9BB8-9D7C7519D970}">
  <ds:schemaRefs>
    <ds:schemaRef ds:uri="http://schemas.microsoft.com/office/2006/metadata/properties"/>
    <ds:schemaRef ds:uri="http://schemas.openxmlformats.org/package/2006/metadata/core-properties"/>
    <ds:schemaRef ds:uri="01e15224-84b2-4570-bdea-a67bb94d0921"/>
    <ds:schemaRef ds:uri="7c04300a-231c-4281-9146-a98f6f4a7aff"/>
    <ds:schemaRef ds:uri="http://schemas.microsoft.com/office/infopath/2007/PartnerControl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733B635-4340-4C85-8205-8715F81509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04300a-231c-4281-9146-a98f6f4a7aff"/>
    <ds:schemaRef ds:uri="01e15224-84b2-4570-bdea-a67bb94d09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330bda6-d095-477b-8893-df3ed8791773}" enabled="1" method="Privileged" siteId="{b6d3492e-0aa1-4a60-840d-b706a96e670d}" removed="0"/>
  <clbl:label id="{cdb5124c-a56e-47e1-8444-7a6f9085be98}" enabled="1" method="Standard" siteId="{0b26221c-c008-47b1-94c7-58a0b89761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4674</Words>
  <Application>Microsoft Office PowerPoint</Application>
  <PresentationFormat>Custom</PresentationFormat>
  <Paragraphs>386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inherit</vt:lpstr>
      <vt:lpstr>1_Default Design</vt:lpstr>
      <vt:lpstr>1_Default Design</vt:lpstr>
      <vt:lpstr>Occupational specialism: Low Carbon Engineering  PowerPoint K1.5 / K1.6: F-Gas regulations (awareness) and Manufacturer’s information     </vt:lpstr>
      <vt:lpstr>Introduction / Starter</vt:lpstr>
      <vt:lpstr>Objectives (K1.5)</vt:lpstr>
      <vt:lpstr>Fluorinated gases (F-gases) </vt:lpstr>
      <vt:lpstr>Fluorinated gases (F-gases) </vt:lpstr>
      <vt:lpstr>PowerPoint Presentation</vt:lpstr>
      <vt:lpstr>Purpose and applications of F-Gas regulations</vt:lpstr>
      <vt:lpstr>Types of F-gas: ODS and GWP (awareness)</vt:lpstr>
      <vt:lpstr>Types of F-gas: ODS and GWP (awareness)</vt:lpstr>
      <vt:lpstr>Practical limits, dangers and properties (awareness)</vt:lpstr>
      <vt:lpstr>Practical limits, dangers and properties (awareness)</vt:lpstr>
      <vt:lpstr>Recap checkpoint 1 (5 mins)</vt:lpstr>
      <vt:lpstr>Contractors working with F-gases (awareness)</vt:lpstr>
      <vt:lpstr>When and who must hold F-Gas certification?</vt:lpstr>
      <vt:lpstr>Video break + discussion (5–8 mins)</vt:lpstr>
      <vt:lpstr>Scenario activity (10–15 mins): refer to F gas Qualified or proceed?</vt:lpstr>
      <vt:lpstr>Objectives (K1.6)</vt:lpstr>
      <vt:lpstr>PowerPoint Presentation</vt:lpstr>
      <vt:lpstr>PowerPoint Presentation</vt:lpstr>
      <vt:lpstr>Finding critical information quickly</vt:lpstr>
      <vt:lpstr>Installation requirements: what to check</vt:lpstr>
      <vt:lpstr>Operation requirements: what users need</vt:lpstr>
      <vt:lpstr>Maintenance requirements</vt:lpstr>
      <vt:lpstr>PowerPoint Presentation</vt:lpstr>
      <vt:lpstr>Product label vs. package label</vt:lpstr>
      <vt:lpstr>Product fiche (datasheet)</vt:lpstr>
      <vt:lpstr>PowerPoint Presentation</vt:lpstr>
      <vt:lpstr>Recap checkpoint &amp; stop point (5 mins)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Williams, Sian</cp:lastModifiedBy>
  <cp:revision>1</cp:revision>
  <dcterms:modified xsi:type="dcterms:W3CDTF">2026-09-21T16:36:21Z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0x010100CDD05C0E7E0E414EB79F81A23986EA6A</vt:lpwstr>
  </property>
  <property fmtid="{D5CDD505-2E9C-101B-9397-08002B2CF9AE}" pid="3" name="MediaServiceImageTags">
    <vt:lpwstr/>
  </property>
</Properties>
</file>