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4"/>
    <p:sldMasterId id="2147483657" r:id="rId5"/>
  </p:sldMasterIdLst>
  <p:notesMasterIdLst>
    <p:notesMasterId r:id="rId27"/>
  </p:notesMasterIdLst>
  <p:sldIdLst>
    <p:sldId id="29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75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90" r:id="rId26"/>
  </p:sldIdLst>
  <p:sldSz cx="12239625" cy="68405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55">
          <p15:clr>
            <a:srgbClr val="A4A3A4"/>
          </p15:clr>
        </p15:guide>
        <p15:guide id="2" pos="385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83" autoAdjust="0"/>
  </p:normalViewPr>
  <p:slideViewPr>
    <p:cSldViewPr snapToGrid="0">
      <p:cViewPr varScale="1">
        <p:scale>
          <a:sx n="69" d="100"/>
          <a:sy n="69" d="100"/>
        </p:scale>
        <p:origin x="1190" y="77"/>
      </p:cViewPr>
      <p:guideLst>
        <p:guide orient="horz" pos="2155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Guthrie" userId="1cb701bb-47c8-4e70-a967-200e600f3e71" providerId="ADAL" clId="{2E3988C0-49EB-4F2D-94F8-5ACA8DBCC780}"/>
    <pc:docChg chg="undo custSel addSld modSld sldOrd">
      <pc:chgData name="Lee Guthrie" userId="1cb701bb-47c8-4e70-a967-200e600f3e71" providerId="ADAL" clId="{2E3988C0-49EB-4F2D-94F8-5ACA8DBCC780}" dt="2026-08-25T10:20:04.331" v="216" actId="20577"/>
      <pc:docMkLst>
        <pc:docMk/>
      </pc:docMkLst>
    </pc:docChg>
  </pc:docChgLst>
  <pc:docChgLst>
    <pc:chgData name="Mark Thirlwell" userId="0eea46bc-1a08-4dae-8290-d9217da89020" providerId="ADAL" clId="{A74DFD5C-A00E-4D75-B54F-AE1372332AAE}"/>
    <pc:docChg chg="custSel addSld delSld modSld modMainMaster modNotesMaster">
      <pc:chgData name="Mark Thirlwell" userId="0eea46bc-1a08-4dae-8290-d9217da89020" providerId="ADAL" clId="{A74DFD5C-A00E-4D75-B54F-AE1372332AAE}" dt="2026-08-28T11:35:57.866" v="47" actId="47"/>
      <pc:docMkLst>
        <pc:docMk/>
      </pc:docMkLst>
      <pc:sldChg chg="delSp modSp mod modNotes">
        <pc:chgData name="Mark Thirlwell" userId="0eea46bc-1a08-4dae-8290-d9217da89020" providerId="ADAL" clId="{A74DFD5C-A00E-4D75-B54F-AE1372332AAE}" dt="2026-08-28T11:35:18.732" v="42" actId="478"/>
        <pc:sldMkLst>
          <pc:docMk/>
          <pc:sldMk cId="0" sldId="274"/>
        </pc:sldMkLst>
      </pc:sldChg>
      <pc:sldChg chg="add modNotesTx">
        <pc:chgData name="Mark Thirlwell" userId="0eea46bc-1a08-4dae-8290-d9217da89020" providerId="ADAL" clId="{A74DFD5C-A00E-4D75-B54F-AE1372332AAE}" dt="2026-08-28T11:35:23.740" v="43" actId="6549"/>
        <pc:sldMkLst>
          <pc:docMk/>
          <pc:sldMk cId="4152295373" sldId="290"/>
        </pc:sldMkLst>
      </pc:sldChg>
      <pc:sldChg chg="modSp add mod modNotesTx">
        <pc:chgData name="Mark Thirlwell" userId="0eea46bc-1a08-4dae-8290-d9217da89020" providerId="ADAL" clId="{A74DFD5C-A00E-4D75-B54F-AE1372332AAE}" dt="2026-08-28T11:35:54.302" v="46" actId="6549"/>
        <pc:sldMkLst>
          <pc:docMk/>
          <pc:sldMk cId="0" sldId="291"/>
        </pc:sldMkLst>
        <pc:spChg chg="mod">
          <ac:chgData name="Mark Thirlwell" userId="0eea46bc-1a08-4dae-8290-d9217da89020" providerId="ADAL" clId="{A74DFD5C-A00E-4D75-B54F-AE1372332AAE}" dt="2026-08-28T11:35:48.202" v="45"/>
          <ac:spMkLst>
            <pc:docMk/>
            <pc:sldMk cId="0" sldId="291"/>
            <ac:spMk id="6" creationId="{42B994B5-F657-A0CA-7C82-77E2455D018B}"/>
          </ac:spMkLst>
        </pc:spChg>
      </pc:sldChg>
    </pc:docChg>
  </pc:docChgLst>
  <pc:docChgLst>
    <pc:chgData name="John, Catherine" userId="36b10958-3fe6-4d82-9cee-736ae9074b3f" providerId="ADAL" clId="{7CE9EBFF-1EB6-4E95-820E-35801409E55C}"/>
    <pc:docChg chg="modSld">
      <pc:chgData name="John, Catherine" userId="36b10958-3fe6-4d82-9cee-736ae9074b3f" providerId="ADAL" clId="{7CE9EBFF-1EB6-4E95-820E-35801409E55C}" dt="2026-09-18T14:18:55.694" v="29" actId="20577"/>
      <pc:docMkLst>
        <pc:docMk/>
      </pc:docMkLst>
      <pc:sldChg chg="modSp mod modNotesTx">
        <pc:chgData name="John, Catherine" userId="36b10958-3fe6-4d82-9cee-736ae9074b3f" providerId="ADAL" clId="{7CE9EBFF-1EB6-4E95-820E-35801409E55C}" dt="2026-09-18T14:07:12.333" v="15" actId="20577"/>
        <pc:sldMkLst>
          <pc:docMk/>
          <pc:sldMk cId="0" sldId="265"/>
        </pc:sldMkLst>
        <pc:spChg chg="mod">
          <ac:chgData name="John, Catherine" userId="36b10958-3fe6-4d82-9cee-736ae9074b3f" providerId="ADAL" clId="{7CE9EBFF-1EB6-4E95-820E-35801409E55C}" dt="2026-09-18T14:06:31.548" v="9" actId="20577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John, Catherine" userId="36b10958-3fe6-4d82-9cee-736ae9074b3f" providerId="ADAL" clId="{7CE9EBFF-1EB6-4E95-820E-35801409E55C}" dt="2026-09-18T14:06:44.892" v="13" actId="20577"/>
          <ac:spMkLst>
            <pc:docMk/>
            <pc:sldMk cId="0" sldId="265"/>
            <ac:spMk id="250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18T14:14:33.651" v="19" actId="20577"/>
        <pc:sldMkLst>
          <pc:docMk/>
          <pc:sldMk cId="0" sldId="267"/>
        </pc:sldMkLst>
        <pc:spChg chg="mod">
          <ac:chgData name="John, Catherine" userId="36b10958-3fe6-4d82-9cee-736ae9074b3f" providerId="ADAL" clId="{7CE9EBFF-1EB6-4E95-820E-35801409E55C}" dt="2026-09-18T14:14:33.651" v="19" actId="20577"/>
          <ac:spMkLst>
            <pc:docMk/>
            <pc:sldMk cId="0" sldId="267"/>
            <ac:spMk id="289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18T14:17:33.378" v="21" actId="20577"/>
        <pc:sldMkLst>
          <pc:docMk/>
          <pc:sldMk cId="0" sldId="271"/>
        </pc:sldMkLst>
        <pc:spChg chg="mod">
          <ac:chgData name="John, Catherine" userId="36b10958-3fe6-4d82-9cee-736ae9074b3f" providerId="ADAL" clId="{7CE9EBFF-1EB6-4E95-820E-35801409E55C}" dt="2026-09-18T14:17:33.378" v="21" actId="20577"/>
          <ac:spMkLst>
            <pc:docMk/>
            <pc:sldMk cId="0" sldId="271"/>
            <ac:spMk id="389" creationId="{00000000-0000-0000-0000-000000000000}"/>
          </ac:spMkLst>
        </pc:spChg>
      </pc:sldChg>
      <pc:sldChg chg="modSp mod">
        <pc:chgData name="John, Catherine" userId="36b10958-3fe6-4d82-9cee-736ae9074b3f" providerId="ADAL" clId="{7CE9EBFF-1EB6-4E95-820E-35801409E55C}" dt="2026-09-18T14:18:55.694" v="29" actId="20577"/>
        <pc:sldMkLst>
          <pc:docMk/>
          <pc:sldMk cId="0" sldId="274"/>
        </pc:sldMkLst>
        <pc:spChg chg="mod">
          <ac:chgData name="John, Catherine" userId="36b10958-3fe6-4d82-9cee-736ae9074b3f" providerId="ADAL" clId="{7CE9EBFF-1EB6-4E95-820E-35801409E55C}" dt="2026-09-18T14:18:55.694" v="29" actId="20577"/>
          <ac:spMkLst>
            <pc:docMk/>
            <pc:sldMk cId="0" sldId="274"/>
            <ac:spMk id="447" creationId="{00000000-0000-0000-0000-000000000000}"/>
          </ac:spMkLst>
        </pc:spChg>
      </pc:sldChg>
      <pc:sldChg chg="modSp mod modNotesTx">
        <pc:chgData name="John, Catherine" userId="36b10958-3fe6-4d82-9cee-736ae9074b3f" providerId="ADAL" clId="{7CE9EBFF-1EB6-4E95-820E-35801409E55C}" dt="2026-09-18T14:05:50.818" v="7" actId="20577"/>
        <pc:sldMkLst>
          <pc:docMk/>
          <pc:sldMk cId="438582335" sldId="275"/>
        </pc:sldMkLst>
        <pc:spChg chg="mod">
          <ac:chgData name="John, Catherine" userId="36b10958-3fe6-4d82-9cee-736ae9074b3f" providerId="ADAL" clId="{7CE9EBFF-1EB6-4E95-820E-35801409E55C}" dt="2026-09-18T14:04:47.444" v="1" actId="20577"/>
          <ac:spMkLst>
            <pc:docMk/>
            <pc:sldMk cId="438582335" sldId="275"/>
            <ac:spMk id="239" creationId="{6B1BC996-059F-5AC6-7006-36251450E465}"/>
          </ac:spMkLst>
        </pc:spChg>
        <pc:spChg chg="mod">
          <ac:chgData name="John, Catherine" userId="36b10958-3fe6-4d82-9cee-736ae9074b3f" providerId="ADAL" clId="{7CE9EBFF-1EB6-4E95-820E-35801409E55C}" dt="2026-09-18T14:04:55.678" v="3" actId="20577"/>
          <ac:spMkLst>
            <pc:docMk/>
            <pc:sldMk cId="438582335" sldId="275"/>
            <ac:spMk id="242" creationId="{37109146-0F37-B412-50CB-7DCA64432B01}"/>
          </ac:spMkLst>
        </pc:spChg>
        <pc:spChg chg="mod">
          <ac:chgData name="John, Catherine" userId="36b10958-3fe6-4d82-9cee-736ae9074b3f" providerId="ADAL" clId="{7CE9EBFF-1EB6-4E95-820E-35801409E55C}" dt="2026-09-18T14:05:25.459" v="5" actId="20577"/>
          <ac:spMkLst>
            <pc:docMk/>
            <pc:sldMk cId="438582335" sldId="275"/>
            <ac:spMk id="246" creationId="{7F494D0F-4C5A-B877-DFE2-84480A17C244}"/>
          </ac:spMkLst>
        </pc:spChg>
      </pc:sldChg>
    </pc:docChg>
  </pc:docChgLst>
  <pc:docChgLst>
    <pc:chgData name="Williams, Sian" userId="f643701a-3517-4348-bd1c-bbad90f72c55" providerId="ADAL" clId="{66DBB4B2-6617-4A67-9DB0-51A02D214305}"/>
    <pc:docChg chg="custSel modSld modMainMaster">
      <pc:chgData name="Williams, Sian" userId="f643701a-3517-4348-bd1c-bbad90f72c55" providerId="ADAL" clId="{66DBB4B2-6617-4A67-9DB0-51A02D214305}" dt="2026-09-07T16:26:19.057" v="24" actId="22"/>
      <pc:docMkLst>
        <pc:docMk/>
      </pc:docMkLst>
      <pc:sldChg chg="modSp mod">
        <pc:chgData name="Williams, Sian" userId="f643701a-3517-4348-bd1c-bbad90f72c55" providerId="ADAL" clId="{66DBB4B2-6617-4A67-9DB0-51A02D214305}" dt="2026-09-07T16:24:18.427" v="5" actId="20577"/>
        <pc:sldMkLst>
          <pc:docMk/>
          <pc:sldMk cId="0" sldId="261"/>
        </pc:sldMkLst>
        <pc:spChg chg="mod">
          <ac:chgData name="Williams, Sian" userId="f643701a-3517-4348-bd1c-bbad90f72c55" providerId="ADAL" clId="{66DBB4B2-6617-4A67-9DB0-51A02D214305}" dt="2026-09-07T16:24:18.427" v="5" actId="20577"/>
          <ac:spMkLst>
            <pc:docMk/>
            <pc:sldMk cId="0" sldId="261"/>
            <ac:spMk id="157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7T16:24:35.026" v="11" actId="20577"/>
        <pc:sldMkLst>
          <pc:docMk/>
          <pc:sldMk cId="0" sldId="262"/>
        </pc:sldMkLst>
        <pc:spChg chg="mod">
          <ac:chgData name="Williams, Sian" userId="f643701a-3517-4348-bd1c-bbad90f72c55" providerId="ADAL" clId="{66DBB4B2-6617-4A67-9DB0-51A02D214305}" dt="2026-09-07T16:24:29.778" v="6" actId="20577"/>
          <ac:spMkLst>
            <pc:docMk/>
            <pc:sldMk cId="0" sldId="262"/>
            <ac:spMk id="175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4:33.522" v="9" actId="20577"/>
          <ac:spMkLst>
            <pc:docMk/>
            <pc:sldMk cId="0" sldId="262"/>
            <ac:spMk id="178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4:31.274" v="7" actId="20577"/>
          <ac:spMkLst>
            <pc:docMk/>
            <pc:sldMk cId="0" sldId="262"/>
            <ac:spMk id="181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4:34.291" v="10" actId="20577"/>
          <ac:spMkLst>
            <pc:docMk/>
            <pc:sldMk cId="0" sldId="262"/>
            <ac:spMk id="184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4:32.243" v="8" actId="20577"/>
          <ac:spMkLst>
            <pc:docMk/>
            <pc:sldMk cId="0" sldId="262"/>
            <ac:spMk id="187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4:35.026" v="11" actId="20577"/>
          <ac:spMkLst>
            <pc:docMk/>
            <pc:sldMk cId="0" sldId="262"/>
            <ac:spMk id="190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7T16:24:48.402" v="16" actId="20577"/>
        <pc:sldMkLst>
          <pc:docMk/>
          <pc:sldMk cId="0" sldId="264"/>
        </pc:sldMkLst>
        <pc:spChg chg="mod">
          <ac:chgData name="Williams, Sian" userId="f643701a-3517-4348-bd1c-bbad90f72c55" providerId="ADAL" clId="{66DBB4B2-6617-4A67-9DB0-51A02D214305}" dt="2026-09-07T16:24:44.210" v="12" actId="20577"/>
          <ac:spMkLst>
            <pc:docMk/>
            <pc:sldMk cId="0" sldId="264"/>
            <ac:spMk id="221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4:46.578" v="14" actId="20577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4:45.099" v="13" actId="20577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4:47.523" v="15" actId="20577"/>
          <ac:spMkLst>
            <pc:docMk/>
            <pc:sldMk cId="0" sldId="264"/>
            <ac:spMk id="230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4:48.402" v="16" actId="20577"/>
          <ac:spMkLst>
            <pc:docMk/>
            <pc:sldMk cId="0" sldId="264"/>
            <ac:spMk id="233" creationId="{00000000-0000-0000-0000-000000000000}"/>
          </ac:spMkLst>
        </pc:spChg>
      </pc:sldChg>
      <pc:sldChg chg="modSp mod">
        <pc:chgData name="Williams, Sian" userId="f643701a-3517-4348-bd1c-bbad90f72c55" providerId="ADAL" clId="{66DBB4B2-6617-4A67-9DB0-51A02D214305}" dt="2026-09-07T16:25:34.818" v="22" actId="255"/>
        <pc:sldMkLst>
          <pc:docMk/>
          <pc:sldMk cId="0" sldId="266"/>
        </pc:sldMkLst>
        <pc:spChg chg="mod">
          <ac:chgData name="Williams, Sian" userId="f643701a-3517-4348-bd1c-bbad90f72c55" providerId="ADAL" clId="{66DBB4B2-6617-4A67-9DB0-51A02D214305}" dt="2026-09-07T16:25:04.662" v="17" actId="255"/>
          <ac:spMkLst>
            <pc:docMk/>
            <pc:sldMk cId="0" sldId="266"/>
            <ac:spMk id="262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5:10.027" v="18" actId="255"/>
          <ac:spMkLst>
            <pc:docMk/>
            <pc:sldMk cId="0" sldId="266"/>
            <ac:spMk id="264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5:16.275" v="19" actId="255"/>
          <ac:spMkLst>
            <pc:docMk/>
            <pc:sldMk cId="0" sldId="266"/>
            <ac:spMk id="266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5:21.731" v="20" actId="255"/>
          <ac:spMkLst>
            <pc:docMk/>
            <pc:sldMk cId="0" sldId="266"/>
            <ac:spMk id="268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5:27.147" v="21" actId="255"/>
          <ac:spMkLst>
            <pc:docMk/>
            <pc:sldMk cId="0" sldId="266"/>
            <ac:spMk id="270" creationId="{00000000-0000-0000-0000-000000000000}"/>
          </ac:spMkLst>
        </pc:spChg>
        <pc:spChg chg="mod">
          <ac:chgData name="Williams, Sian" userId="f643701a-3517-4348-bd1c-bbad90f72c55" providerId="ADAL" clId="{66DBB4B2-6617-4A67-9DB0-51A02D214305}" dt="2026-09-07T16:25:34.818" v="22" actId="255"/>
          <ac:spMkLst>
            <pc:docMk/>
            <pc:sldMk cId="0" sldId="266"/>
            <ac:spMk id="272" creationId="{00000000-0000-0000-0000-000000000000}"/>
          </ac:spMkLst>
        </pc:spChg>
      </pc:sldChg>
      <pc:sldChg chg="addSp modSp mod">
        <pc:chgData name="Williams, Sian" userId="f643701a-3517-4348-bd1c-bbad90f72c55" providerId="ADAL" clId="{66DBB4B2-6617-4A67-9DB0-51A02D214305}" dt="2026-09-07T16:26:19.057" v="24" actId="22"/>
        <pc:sldMkLst>
          <pc:docMk/>
          <pc:sldMk cId="4152295373" sldId="290"/>
        </pc:sldMkLst>
        <pc:spChg chg="add">
          <ac:chgData name="Williams, Sian" userId="f643701a-3517-4348-bd1c-bbad90f72c55" providerId="ADAL" clId="{66DBB4B2-6617-4A67-9DB0-51A02D214305}" dt="2026-09-07T16:26:19.057" v="24" actId="22"/>
          <ac:spMkLst>
            <pc:docMk/>
            <pc:sldMk cId="4152295373" sldId="290"/>
            <ac:spMk id="3" creationId="{70863216-CDA0-CA2F-D713-C228F6F02CFC}"/>
          </ac:spMkLst>
        </pc:spChg>
        <pc:spChg chg="mod">
          <ac:chgData name="Williams, Sian" userId="f643701a-3517-4348-bd1c-bbad90f72c55" providerId="ADAL" clId="{66DBB4B2-6617-4A67-9DB0-51A02D214305}" dt="2026-09-07T16:26:12.628" v="23" actId="1076"/>
          <ac:spMkLst>
            <pc:docMk/>
            <pc:sldMk cId="4152295373" sldId="290"/>
            <ac:spMk id="6" creationId="{99E1AF67-C417-4349-DE00-154203330E5B}"/>
          </ac:spMkLst>
        </pc:spChg>
      </pc:sldChg>
      <pc:sldMasterChg chg="addSp delSp modSp mod">
        <pc:chgData name="Williams, Sian" userId="f643701a-3517-4348-bd1c-bbad90f72c55" providerId="ADAL" clId="{66DBB4B2-6617-4A67-9DB0-51A02D214305}" dt="2026-09-04T13:49:10.755" v="4" actId="22"/>
        <pc:sldMasterMkLst>
          <pc:docMk/>
          <pc:sldMasterMk cId="0" sldId="2147483656"/>
        </pc:sldMasterMkLst>
        <pc:spChg chg="add">
          <ac:chgData name="Williams, Sian" userId="f643701a-3517-4348-bd1c-bbad90f72c55" providerId="ADAL" clId="{66DBB4B2-6617-4A67-9DB0-51A02D214305}" dt="2026-09-04T13:49:10.755" v="4" actId="22"/>
          <ac:spMkLst>
            <pc:docMk/>
            <pc:sldMasterMk cId="0" sldId="2147483656"/>
            <ac:spMk id="4" creationId="{5F3B694F-2F36-AE2C-3480-90B5E1D443CD}"/>
          </ac:spMkLst>
        </pc:spChg>
        <pc:picChg chg="add">
          <ac:chgData name="Williams, Sian" userId="f643701a-3517-4348-bd1c-bbad90f72c55" providerId="ADAL" clId="{66DBB4B2-6617-4A67-9DB0-51A02D214305}" dt="2026-09-04T13:49:10.755" v="4" actId="22"/>
          <ac:picMkLst>
            <pc:docMk/>
            <pc:sldMasterMk cId="0" sldId="2147483656"/>
            <ac:picMk id="6" creationId="{68D4CF7D-3504-0067-C04E-67032245B3A1}"/>
          </ac:picMkLst>
        </pc:picChg>
        <pc:picChg chg="add">
          <ac:chgData name="Williams, Sian" userId="f643701a-3517-4348-bd1c-bbad90f72c55" providerId="ADAL" clId="{66DBB4B2-6617-4A67-9DB0-51A02D214305}" dt="2026-09-04T13:49:10.755" v="4" actId="22"/>
          <ac:picMkLst>
            <pc:docMk/>
            <pc:sldMasterMk cId="0" sldId="2147483656"/>
            <ac:picMk id="8" creationId="{82DD21E3-B959-B9AD-9F26-1AD621DF9989}"/>
          </ac:picMkLst>
        </pc:picChg>
        <pc:picChg chg="add">
          <ac:chgData name="Williams, Sian" userId="f643701a-3517-4348-bd1c-bbad90f72c55" providerId="ADAL" clId="{66DBB4B2-6617-4A67-9DB0-51A02D214305}" dt="2026-09-04T13:49:10.755" v="4" actId="22"/>
          <ac:picMkLst>
            <pc:docMk/>
            <pc:sldMasterMk cId="0" sldId="2147483656"/>
            <ac:picMk id="15" creationId="{AD6A0E9A-2028-7AFE-4EE7-44BBBA506CB5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2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59" name="Google Shape;5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6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 point: 3–5 minute discussion. Draw out commissioning record, Benchmark/manufacturer checklist, warranty information, user guide, service schedule and certificates.</a:t>
            </a:r>
            <a:endParaRPr/>
          </a:p>
        </p:txBody>
      </p:sp>
      <p:sp>
        <p:nvSpPr>
          <p:cNvPr id="67" name="Google Shape;6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Learners should understand when each document is used, who uses it and why it matters to safety, performance, warranty and future maintenance.</a:t>
            </a:r>
            <a:endParaRPr/>
          </a:p>
        </p:txBody>
      </p:sp>
      <p:sp>
        <p:nvSpPr>
          <p:cNvPr id="80" name="Google Shape;8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note: link back to K1.38. Commissioning checks generate the evidence; K1.41 focuses on the documentation that captures and verifies that evidence.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British Standards/context to mention: BS EN 14336 for installation/commissioning of water-based heating/cooling systems; BS 7593 for preparation, commissioning and maintenance of domestic heating/cooling water systems; manufacturer instructions are model-specific and must be followed.</a:t>
            </a:r>
            <a:endParaRPr/>
          </a:p>
        </p:txBody>
      </p:sp>
      <p:sp>
        <p:nvSpPr>
          <p:cNvPr id="104" name="Google Shape;10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depth: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commissioning record should be a live record completed as checks are carried out. It should not be retrospectively completed after leaving site.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Prompt: 'If there is no commissioning record, how would you prove the system was left operating correctly?'</a:t>
            </a:r>
            <a:endParaRPr dirty="0"/>
          </a:p>
        </p:txBody>
      </p:sp>
      <p:sp>
        <p:nvSpPr>
          <p:cNvPr id="124" name="Google Shape;12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note: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exact content depends on manufacturer/scheme requirements, but the principle is consistent: the record should prove what was checked, what values were observed, what settings were left and what evidence supports handover.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 point: learners mark which items are readings, settings, safety evidence or customer handover evidence.</a:t>
            </a:r>
            <a:endParaRPr dirty="0"/>
          </a:p>
        </p:txBody>
      </p:sp>
      <p:sp>
        <p:nvSpPr>
          <p:cNvPr id="149" name="Google Shape;14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depth: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Verification is the quality check that the commissioning evidence is complete and credible. It may be done by the commissioning engineer, supervisor, scheme auditor, employer, manufacturer/warranty team or future service engineer.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Activity prompt: provide a sample checklist with missing items; learners identify what prevents handover.</a:t>
            </a:r>
            <a:endParaRPr/>
          </a:p>
        </p:txBody>
      </p:sp>
      <p:sp>
        <p:nvSpPr>
          <p:cNvPr id="169" name="Google Shape;16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93" name="Google Shape;19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note: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service sheet is not the same as the initial commissioning record. It is used during maintenance visits to prove the system continues to operate safely and efficiently.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Example: compare current pressure, ΔT, filter condition and control settings with commissioning data.</a:t>
            </a:r>
            <a:endParaRPr/>
          </a:p>
        </p:txBody>
      </p:sp>
      <p:sp>
        <p:nvSpPr>
          <p:cNvPr id="194" name="Google Shape;19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depth: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Many heat pump manufacturers offer long warranties or extended guarantees, but these are usually conditional. Learners must understand that paperwork protects the customer and installer.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Learner question: what evidence might a manufacturer ask for before approving a warranty claim? Suggested answers: serial number, install date, commissioning record, service history, water treatment evidence, photos, fault code history.</a:t>
            </a:r>
            <a:endParaRPr dirty="0"/>
          </a:p>
        </p:txBody>
      </p:sp>
      <p:sp>
        <p:nvSpPr>
          <p:cNvPr id="215" name="Google Shape;21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A93602D1-78DD-5CDD-B6C8-C9BA179A9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>
            <a:extLst>
              <a:ext uri="{FF2B5EF4-FFF2-40B4-BE49-F238E27FC236}">
                <a16:creationId xmlns:a16="http://schemas.microsoft.com/office/drawing/2014/main" id="{7BB112E2-FF1E-2F30-73BB-C9154BF4D7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36" name="Google Shape;236;p10:notes">
            <a:extLst>
              <a:ext uri="{FF2B5EF4-FFF2-40B4-BE49-F238E27FC236}">
                <a16:creationId xmlns:a16="http://schemas.microsoft.com/office/drawing/2014/main" id="{DE600748-EBB8-28D0-DCF9-04E8FD84AF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note: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this awareness-level. Link back to K1.4 and K1.8 competence boundaries.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Examples: electrical certification by competent electrician; Building Control route; heat pump certification scheme evidence; F-Gas documentation where refrigerant work occurs.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 dirty="0"/>
              <a:t>Make clear that </a:t>
            </a:r>
            <a:r>
              <a:rPr lang="en-GB" sz="1100" b="1" dirty="0"/>
              <a:t>self-certification is not the same as “signing it because you did the job”.</a:t>
            </a:r>
            <a:r>
              <a:rPr lang="en-GB" sz="1100" dirty="0"/>
              <a:t> It means the installer or company is registered/authorised under a recognised route and can notify/certify the work against the relevant requirements. For heat pumps, the documentation may include Building Regulations notification, MCS certificate/evidence, customer handover pack, warranty registration and commissioning records. A company working under MCS — either directly or through an umbrella scheme — must follow controlled processes so every job file contains consistent evidence. 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Prompt: 'What should you do if a customer asks you to sign off work outside your competence?'</a:t>
            </a:r>
            <a:endParaRPr dirty="0"/>
          </a:p>
        </p:txBody>
      </p:sp>
      <p:sp>
        <p:nvSpPr>
          <p:cNvPr id="237" name="Google Shape;237;p10:notes">
            <a:extLst>
              <a:ext uri="{FF2B5EF4-FFF2-40B4-BE49-F238E27FC236}">
                <a16:creationId xmlns:a16="http://schemas.microsoft.com/office/drawing/2014/main" id="{A78B52C6-8BF2-4213-E939-ED19659EFF6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9092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note: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this awareness-level. Link back to K1.4 and K1.8 competence boundaries.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Examples: electrical certification by competent electrician; Building Control route; heat pump certification scheme evidence; F-Gas documentation where refrigerant work occurs.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100" dirty="0"/>
              <a:t>Make clear that </a:t>
            </a:r>
            <a:r>
              <a:rPr lang="en-GB" sz="1100" b="1" dirty="0"/>
              <a:t>self-certification is not the same as “signing it because you did the job”.</a:t>
            </a:r>
            <a:r>
              <a:rPr lang="en-GB" sz="1100" dirty="0"/>
              <a:t> It means the installer or company is registered/authorised under a recognised route and can notify/certify the work against the relevant requirements. For heat pumps, the documentation may include Building Regulations notification, MCS certificate/evidence, customer handover pack, warranty registration and commissioning records. A company working under MCS — either directly or through an umbrella scheme — must follow controlled processes so every job file contains consistent evidence. 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Prompt: 'What should you do if a customer asks you to sign off work outside your competence?'</a:t>
            </a:r>
            <a:endParaRPr dirty="0"/>
          </a:p>
        </p:txBody>
      </p:sp>
      <p:sp>
        <p:nvSpPr>
          <p:cNvPr id="237" name="Google Shape;23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56" name="Google Shape;25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depth: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good handover pack reduces callbacks because the customer knows how to operate the system and who to contact.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Suggested pack contents: commissioning checklist, Benchmark record, manufacturer manuals, warranty registration, controls quick guide, service requirements, compliance certificates, water treatment evidence, user demonstration confirmation.</a:t>
            </a:r>
            <a:endParaRPr dirty="0"/>
          </a:p>
        </p:txBody>
      </p:sp>
      <p:sp>
        <p:nvSpPr>
          <p:cNvPr id="257" name="Google Shape;25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75" name="Google Shape;27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note: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Instructions must be practical, not just handed over unread. Tie to K1.9 communication and K1.15 controls.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Teach-back examples: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Show me how you would boost hot water.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Show me how you would change tomorrow’s schedule.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What will you do if this fault message appears?</a:t>
            </a:r>
            <a:endParaRPr dirty="0"/>
          </a:p>
        </p:txBody>
      </p:sp>
      <p:sp>
        <p:nvSpPr>
          <p:cNvPr id="276" name="Google Shape;27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92" name="Google Shape;29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depth: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Service requirements should be realistic and linked to the actual equipment installed. If glycol is used, specify test requirements. If filters/strainers require cleaning, explain why.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to BS 7593: water treatment and ongoing maintenance requirements for domestic heating/cooling water systems.</a:t>
            </a:r>
            <a:endParaRPr/>
          </a:p>
        </p:txBody>
      </p:sp>
      <p:sp>
        <p:nvSpPr>
          <p:cNvPr id="293" name="Google Shape;293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16" name="Google Shape;31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note: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slide helps learners see the timeline. Documentation starts before commissioning and continues through the system life.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 point: ask learners to place documents on a timeline: design file, commissioning record, warranty registration, handover pack, first service sheet.</a:t>
            </a:r>
            <a:endParaRPr/>
          </a:p>
        </p:txBody>
      </p:sp>
      <p:sp>
        <p:nvSpPr>
          <p:cNvPr id="317" name="Google Shape;31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44" name="Google Shape;34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depth: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this as a scenario discussion. Ask learners: which failures are customer-service issues, which are safety risks, and which are warranty/compliance risks?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message: missing paperwork can be as damaging as a technical fault.</a:t>
            </a:r>
            <a:endParaRPr/>
          </a:p>
        </p:txBody>
      </p:sp>
      <p:sp>
        <p:nvSpPr>
          <p:cNvPr id="345" name="Google Shape;34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67" name="Google Shape;36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Suggested learner outputs: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Check original commissioning record for DHW temperature, cylinder setpoint, DHW priority, immersion/pasteurisation settings.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Check user handover guidance and service requirements.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Record current readings and compare against commissioning baseline.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Escalate if design/installation evidence is missing or unsafe.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Workbook task created separately.</a:t>
            </a:r>
            <a:endParaRPr dirty="0"/>
          </a:p>
        </p:txBody>
      </p:sp>
      <p:sp>
        <p:nvSpPr>
          <p:cNvPr id="368" name="Google Shape;368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92" name="Google Shape;39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 circulates and checks learners can justify why each document is needed.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Stop point: compare group evidence packs and identify any missing items.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Wordwall</a:t>
            </a: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/Quizizz idea: 'Document → purpose' matching activity.</a:t>
            </a:r>
            <a:endParaRPr dirty="0"/>
          </a:p>
        </p:txBody>
      </p:sp>
      <p:sp>
        <p:nvSpPr>
          <p:cNvPr id="393" name="Google Shape;393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20" name="Google Shape;42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Suggested answers: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Proves checks/readings/settings were completed before handover.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Supports ongoing support, warranty, maintenance and fault finding.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Commissioning record, certificates, warranty, user guides, controls guidance, service requirements.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Required work certified through authorised/competent route.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 Missing commissioning record, missing water treatment evidence, missing service history.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Wordwall</a:t>
            </a: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/Quizizz recap created separately.</a:t>
            </a:r>
            <a:endParaRPr dirty="0"/>
          </a:p>
        </p:txBody>
      </p:sp>
      <p:sp>
        <p:nvSpPr>
          <p:cNvPr id="421" name="Google Shape;42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43" name="Google Shape;44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 tutor prompt: ask learners to finish the sentence: 'A good commissioning document pack proves…'.</a:t>
            </a:r>
            <a:endParaRPr/>
          </a:p>
        </p:txBody>
      </p:sp>
      <p:sp>
        <p:nvSpPr>
          <p:cNvPr id="444" name="Google Shape;44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>
          <a:extLst>
            <a:ext uri="{FF2B5EF4-FFF2-40B4-BE49-F238E27FC236}">
              <a16:creationId xmlns:a16="http://schemas.microsoft.com/office/drawing/2014/main" id="{93090D4D-2FEC-152A-4A59-CC00DAFB1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5:notes">
            <a:extLst>
              <a:ext uri="{FF2B5EF4-FFF2-40B4-BE49-F238E27FC236}">
                <a16:creationId xmlns:a16="http://schemas.microsoft.com/office/drawing/2014/main" id="{1EEA1E99-A855-2CB5-3919-015ADDA3CD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1950" y="685800"/>
            <a:ext cx="6134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97" name="Google Shape;297;p25:notes">
            <a:extLst>
              <a:ext uri="{FF2B5EF4-FFF2-40B4-BE49-F238E27FC236}">
                <a16:creationId xmlns:a16="http://schemas.microsoft.com/office/drawing/2014/main" id="{761143CC-05DB-9FB7-203D-EDBEFA80D2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98" name="Google Shape;298;p25:notes">
            <a:extLst>
              <a:ext uri="{FF2B5EF4-FFF2-40B4-BE49-F238E27FC236}">
                <a16:creationId xmlns:a16="http://schemas.microsoft.com/office/drawing/2014/main" id="{D3BC8345-829D-9D01-C3B4-5DE9C46CA1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533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4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9360212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4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>
            <a:spLocks noGrp="1"/>
          </p:cNvSpPr>
          <p:nvPr>
            <p:ph type="pic" idx="2"/>
          </p:nvPr>
        </p:nvSpPr>
        <p:spPr>
          <a:xfrm>
            <a:off x="8280052" y="1800000"/>
            <a:ext cx="3600798" cy="4139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left and text">
  <p:cSld name="image left and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4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4320000" y="1799999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>
            <a:spLocks noGrp="1"/>
          </p:cNvSpPr>
          <p:nvPr>
            <p:ph type="pic" idx="2"/>
          </p:nvPr>
        </p:nvSpPr>
        <p:spPr>
          <a:xfrm>
            <a:off x="360000" y="1800000"/>
            <a:ext cx="3600798" cy="4139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layout">
  <p:cSld name="blank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59172" y="1260475"/>
            <a:ext cx="8640959" cy="4319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375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42900" algn="l">
              <a:lnSpc>
                <a:spcPct val="133833"/>
              </a:lnSpc>
              <a:spcBef>
                <a:spcPts val="1004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2286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93603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360000" y="1800000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>
            <a:spLocks noGrp="1"/>
          </p:cNvSpPr>
          <p:nvPr>
            <p:ph type="pic" idx="2"/>
          </p:nvPr>
        </p:nvSpPr>
        <p:spPr>
          <a:xfrm>
            <a:off x="8280052" y="1800000"/>
            <a:ext cx="3600900" cy="4140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left and text">
  <p:cSld name="image left and 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6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1"/>
          </p:nvPr>
        </p:nvSpPr>
        <p:spPr>
          <a:xfrm>
            <a:off x="4320000" y="1799999"/>
            <a:ext cx="756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81000" algn="l">
              <a:lnSpc>
                <a:spcPct val="100375"/>
              </a:lnSpc>
              <a:spcBef>
                <a:spcPts val="1200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2pPr>
            <a:lvl3pPr marL="1371600" lvl="2" indent="-2286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83666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>
            <a:spLocks noGrp="1"/>
          </p:cNvSpPr>
          <p:nvPr>
            <p:ph type="pic" idx="2"/>
          </p:nvPr>
        </p:nvSpPr>
        <p:spPr>
          <a:xfrm>
            <a:off x="360000" y="1800000"/>
            <a:ext cx="3600900" cy="41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layout">
  <p:cSld name="blank layou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59172" y="1260475"/>
            <a:ext cx="8640900" cy="43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375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400"/>
            </a:lvl1pPr>
            <a:lvl2pPr marL="914400" lvl="1" indent="-342900" algn="l">
              <a:lnSpc>
                <a:spcPct val="133833"/>
              </a:lnSpc>
              <a:spcBef>
                <a:spcPts val="1004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2286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11555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0" y="456036"/>
            <a:ext cx="12239625" cy="152012"/>
          </a:xfrm>
          <a:prstGeom prst="rect">
            <a:avLst/>
          </a:prstGeom>
          <a:solidFill>
            <a:srgbClr val="D9D9D9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7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361406" y="1800000"/>
            <a:ext cx="1152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Clr>
                <a:srgbClr val="FC442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1606"/>
              <a:buFont typeface="Arial"/>
              <a:buChar char="•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–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581" algn="l" rtl="0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581" algn="l" rtl="0">
              <a:spcBef>
                <a:spcPts val="321"/>
              </a:spcBef>
              <a:spcAft>
                <a:spcPts val="0"/>
              </a:spcAft>
              <a:buClr>
                <a:srgbClr val="E30613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581" algn="l" rtl="0"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354" algn="l" rtl="0"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4"/>
              <a:buFont typeface="Arial"/>
              <a:buChar char="»"/>
              <a:defRPr sz="100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6" y="756000"/>
            <a:ext cx="12239626" cy="36000"/>
          </a:xfrm>
          <a:custGeom>
            <a:avLst/>
            <a:gdLst/>
            <a:ahLst/>
            <a:cxnLst/>
            <a:rect l="l" t="t" r="r" b="b"/>
            <a:pathLst>
              <a:path w="15119985" h="127000" extrusionOk="0">
                <a:moveTo>
                  <a:pt x="0" y="0"/>
                </a:moveTo>
                <a:lnTo>
                  <a:pt x="0" y="127000"/>
                </a:lnTo>
                <a:lnTo>
                  <a:pt x="15119985" y="127000"/>
                </a:lnTo>
                <a:lnTo>
                  <a:pt x="1511998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360000" y="6343435"/>
            <a:ext cx="58854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1" descr="A purple and white logo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60000" y="6228000"/>
            <a:ext cx="2520000" cy="4565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Google Shape;19;p1"/>
          <p:cNvCxnSpPr/>
          <p:nvPr/>
        </p:nvCxnSpPr>
        <p:spPr>
          <a:xfrm>
            <a:off x="0" y="6084000"/>
            <a:ext cx="12240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Text Box 2">
            <a:extLst>
              <a:ext uri="{FF2B5EF4-FFF2-40B4-BE49-F238E27FC236}">
                <a16:creationId xmlns:a16="http://schemas.microsoft.com/office/drawing/2014/main" id="{5F3B694F-2F36-AE2C-3480-90B5E1D443C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05284" y="84712"/>
            <a:ext cx="5835761" cy="5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797" tIns="45899" rIns="91797" bIns="45899" anchor="t" anchorCtr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305"/>
              </a:lnSpc>
              <a:spcBef>
                <a:spcPts val="402"/>
              </a:spcBef>
              <a:spcAft>
                <a:spcPts val="402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17013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 Level Technical Qualification in Building Services Engineering for Construction (Level 3)</a:t>
            </a:r>
          </a:p>
          <a:p>
            <a:pPr marL="0" marR="0" lvl="0" indent="0" algn="l" defTabSz="914400" rtl="0" eaLnBrk="1" fontAlgn="base" latinLnBrk="0" hangingPunct="1">
              <a:lnSpc>
                <a:spcPts val="1305"/>
              </a:lnSpc>
              <a:spcBef>
                <a:spcPts val="402"/>
              </a:spcBef>
              <a:spcAft>
                <a:spcPts val="402"/>
              </a:spcAft>
              <a:buClrTx/>
              <a:buSzTx/>
              <a:buFontTx/>
              <a:buNone/>
              <a:tabLst/>
              <a:defRPr/>
            </a:pPr>
            <a:r>
              <a:rPr lang="en-GB" sz="1400" b="1" i="0" u="none" strike="noStrike" cap="none" spc="0" dirty="0">
                <a:solidFill>
                  <a:srgbClr val="FC4421"/>
                </a:solidFill>
                <a:effectLst/>
                <a:latin typeface="Arial"/>
                <a:ea typeface="Arial"/>
                <a:cs typeface="Arial"/>
                <a:sym typeface="Arial"/>
              </a:rPr>
              <a:t>Occupational Specialism: Low Carbon Heating Engineering</a:t>
            </a:r>
            <a:endParaRPr lang="en-GB" sz="1050" i="0" dirty="0">
              <a:solidFill>
                <a:srgbClr val="FC4421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black and white logo&#10;&#10;AI-generated content may be incorrect.">
            <a:extLst>
              <a:ext uri="{FF2B5EF4-FFF2-40B4-BE49-F238E27FC236}">
                <a16:creationId xmlns:a16="http://schemas.microsoft.com/office/drawing/2014/main" id="{68D4CF7D-3504-0067-C04E-67032245B3A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083" y="157372"/>
            <a:ext cx="2563495" cy="498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2DD21E3-B959-B9AD-9F26-1AD621DF998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71897" y="161808"/>
            <a:ext cx="2685203" cy="440679"/>
          </a:xfrm>
          <a:prstGeom prst="rect">
            <a:avLst/>
          </a:prstGeom>
        </p:spPr>
      </p:pic>
      <p:pic>
        <p:nvPicPr>
          <p:cNvPr id="15" name="Picture 14" descr="A red arrow pointing up&#10;&#10;AI-generated content may be incorrect.">
            <a:extLst>
              <a:ext uri="{FF2B5EF4-FFF2-40B4-BE49-F238E27FC236}">
                <a16:creationId xmlns:a16="http://schemas.microsoft.com/office/drawing/2014/main" id="{AD6A0E9A-2028-7AFE-4EE7-44BBBA506CB5}"/>
              </a:ext>
            </a:extLst>
          </p:cNvPr>
          <p:cNvPicPr>
            <a:picLocks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47" y="170588"/>
            <a:ext cx="591666" cy="43746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/>
        </p:nvSpPr>
        <p:spPr>
          <a:xfrm>
            <a:off x="0" y="456036"/>
            <a:ext cx="12239700" cy="152100"/>
          </a:xfrm>
          <a:prstGeom prst="rect">
            <a:avLst/>
          </a:prstGeom>
          <a:solidFill>
            <a:srgbClr val="D9D9D9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7" b="0" i="0" u="none" strike="noStrike" cap="non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252000" y="990000"/>
            <a:ext cx="11628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9" b="1" i="0" u="none" strike="noStrike" cap="none">
                <a:solidFill>
                  <a:srgbClr val="E3061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17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361406" y="1800000"/>
            <a:ext cx="1152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20450"/>
              </a:lnSpc>
              <a:spcBef>
                <a:spcPts val="1004"/>
              </a:spcBef>
              <a:spcAft>
                <a:spcPts val="0"/>
              </a:spcAft>
              <a:buClr>
                <a:srgbClr val="FC442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SzPts val="1400"/>
              <a:buNone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rgbClr val="FC4421"/>
              </a:buClr>
              <a:buSzPts val="1606"/>
              <a:buFont typeface="Arial"/>
              <a:buChar char="•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581" algn="l" rtl="0">
              <a:lnSpc>
                <a:spcPct val="125031"/>
              </a:lnSpc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–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581" algn="l" rtl="0">
              <a:spcBef>
                <a:spcPts val="502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581" algn="l" rtl="0">
              <a:spcBef>
                <a:spcPts val="321"/>
              </a:spcBef>
              <a:spcAft>
                <a:spcPts val="0"/>
              </a:spcAft>
              <a:buClr>
                <a:srgbClr val="E30613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581" algn="l" rtl="0"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6"/>
              <a:buFont typeface="Arial"/>
              <a:buChar char="»"/>
              <a:defRPr sz="160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2354" algn="l" rtl="0"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4"/>
              <a:buFont typeface="Arial"/>
              <a:buChar char="»"/>
              <a:defRPr sz="100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6" y="756000"/>
            <a:ext cx="12247188" cy="35877"/>
          </a:xfrm>
          <a:custGeom>
            <a:avLst/>
            <a:gdLst/>
            <a:ahLst/>
            <a:cxnLst/>
            <a:rect l="l" t="t" r="r" b="b"/>
            <a:pathLst>
              <a:path w="15119985" h="127000" extrusionOk="0">
                <a:moveTo>
                  <a:pt x="0" y="0"/>
                </a:moveTo>
                <a:lnTo>
                  <a:pt x="0" y="127000"/>
                </a:lnTo>
                <a:lnTo>
                  <a:pt x="15119985" y="127000"/>
                </a:lnTo>
                <a:lnTo>
                  <a:pt x="1511998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6" descr="A red arrow pointing up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047" y="170588"/>
            <a:ext cx="591665" cy="43746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/>
          <p:nvPr/>
        </p:nvSpPr>
        <p:spPr>
          <a:xfrm>
            <a:off x="360000" y="6343435"/>
            <a:ext cx="5886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6" descr="A black and white logo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408368" y="157157"/>
            <a:ext cx="2563495" cy="498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 descr="A purple and white logo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60000" y="6228000"/>
            <a:ext cx="2520002" cy="4565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Google Shape;43;p6"/>
          <p:cNvCxnSpPr/>
          <p:nvPr/>
        </p:nvCxnSpPr>
        <p:spPr>
          <a:xfrm>
            <a:off x="0" y="6084000"/>
            <a:ext cx="12240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Google Shape;15;p1">
            <a:extLst>
              <a:ext uri="{FF2B5EF4-FFF2-40B4-BE49-F238E27FC236}">
                <a16:creationId xmlns:a16="http://schemas.microsoft.com/office/drawing/2014/main" id="{2D19101C-6B0B-9EC8-013F-90D4BBBCF6CF}"/>
              </a:ext>
            </a:extLst>
          </p:cNvPr>
          <p:cNvSpPr txBox="1"/>
          <p:nvPr userDrawn="1"/>
        </p:nvSpPr>
        <p:spPr>
          <a:xfrm>
            <a:off x="823713" y="180000"/>
            <a:ext cx="8316893" cy="589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75" tIns="45875" rIns="91775" bIns="45875" anchor="t" anchorCtr="0">
            <a:noAutofit/>
          </a:bodyPr>
          <a:lstStyle/>
          <a:p>
            <a:pPr marL="0" marR="0" lvl="0" indent="0" algn="l" rtl="0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  <a:buClr>
                <a:srgbClr val="170130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rgbClr val="170130"/>
                </a:solidFill>
                <a:latin typeface="Arial"/>
                <a:ea typeface="Arial"/>
                <a:cs typeface="Arial"/>
                <a:sym typeface="Arial"/>
              </a:rPr>
              <a:t>T Level Technical Qualification in Building Services Engineering for Construction (Level 3)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50000"/>
              </a:lnSpc>
              <a:spcBef>
                <a:spcPts val="804"/>
              </a:spcBef>
              <a:spcAft>
                <a:spcPts val="600"/>
              </a:spcAft>
              <a:buClr>
                <a:srgbClr val="FC4421"/>
              </a:buClr>
              <a:buSzPts val="1400"/>
              <a:buFont typeface="Arial"/>
              <a:buNone/>
            </a:pPr>
            <a:r>
              <a:rPr lang="en-GB" sz="1400" b="1" i="0" u="none" strike="noStrike" cap="none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Occupational Specialism: Low Carbon Engineering</a:t>
            </a:r>
            <a:endParaRPr sz="10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2;p11">
            <a:extLst>
              <a:ext uri="{FF2B5EF4-FFF2-40B4-BE49-F238E27FC236}">
                <a16:creationId xmlns:a16="http://schemas.microsoft.com/office/drawing/2014/main" id="{42B994B5-F657-A0CA-7C82-77E2455D0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000" y="1908000"/>
            <a:ext cx="11861011" cy="4386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50" tIns="46618" rIns="89650" bIns="46618" anchor="t" anchorCtr="0">
            <a:spAutoFit/>
          </a:bodyPr>
          <a:lstStyle/>
          <a:p>
            <a:r>
              <a:rPr lang="en-GB" sz="2789" dirty="0">
                <a:solidFill>
                  <a:schemeClr val="tx1"/>
                </a:solidFill>
              </a:rPr>
              <a:t>Occupational specialism: Low Carbon Engineering</a:t>
            </a:r>
            <a:br>
              <a:rPr lang="en-GB" sz="2789" dirty="0">
                <a:solidFill>
                  <a:schemeClr val="tx1"/>
                </a:solidFill>
              </a:rPr>
            </a:br>
            <a:endParaRPr lang="en-GB" sz="2789" dirty="0">
              <a:solidFill>
                <a:schemeClr val="tx1"/>
              </a:solidFill>
            </a:endParaRPr>
          </a:p>
          <a:p>
            <a:r>
              <a:rPr lang="en-GB" sz="2789" dirty="0"/>
              <a:t>PowerPoint K1.41: Documentation required for commissioning and verification of commissioning</a:t>
            </a:r>
            <a:br>
              <a:rPr lang="en-GB" sz="2789" dirty="0"/>
            </a:br>
            <a:br>
              <a:rPr lang="en-GB" sz="2789" dirty="0"/>
            </a:br>
            <a:br>
              <a:rPr lang="en-GB" sz="2789" dirty="0"/>
            </a:br>
            <a:br>
              <a:rPr lang="en-GB" sz="2789" dirty="0"/>
            </a:br>
            <a:br>
              <a:rPr lang="en-GB" sz="2789" dirty="0">
                <a:solidFill>
                  <a:schemeClr val="tx1"/>
                </a:solidFill>
              </a:rPr>
            </a:br>
            <a:br>
              <a:rPr lang="en-GB" sz="2789" dirty="0">
                <a:solidFill>
                  <a:schemeClr val="tx1"/>
                </a:solidFill>
              </a:rPr>
            </a:br>
            <a:endParaRPr lang="en-GB" sz="2789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dirty="0"/>
              <a:t>Introduction / Starter</a:t>
            </a:r>
            <a:endParaRPr lang="en-GB" dirty="0"/>
          </a:p>
        </p:txBody>
      </p:sp>
      <p:grpSp>
        <p:nvGrpSpPr>
          <p:cNvPr id="70" name="Google Shape;70;p12"/>
          <p:cNvGrpSpPr/>
          <p:nvPr/>
        </p:nvGrpSpPr>
        <p:grpSpPr>
          <a:xfrm>
            <a:off x="360045" y="1800225"/>
            <a:ext cx="11525250" cy="2857500"/>
            <a:chOff x="360045" y="1800225"/>
            <a:chExt cx="11525250" cy="2857500"/>
          </a:xfrm>
        </p:grpSpPr>
        <p:sp>
          <p:nvSpPr>
            <p:cNvPr id="71" name="Google Shape;71;p12"/>
            <p:cNvSpPr/>
            <p:nvPr/>
          </p:nvSpPr>
          <p:spPr>
            <a:xfrm>
              <a:off x="360045" y="1800225"/>
              <a:ext cx="3619500" cy="2857500"/>
            </a:xfrm>
            <a:prstGeom prst="roundRect">
              <a:avLst>
                <a:gd name="adj" fmla="val 5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72" name="Google Shape;72;p12"/>
            <p:cNvSpPr txBox="1"/>
            <p:nvPr/>
          </p:nvSpPr>
          <p:spPr>
            <a:xfrm>
              <a:off x="550545" y="1990725"/>
              <a:ext cx="32385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Warm-up</a:t>
              </a:r>
              <a:endParaRPr sz="2000" dirty="0"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What paperwork proves a heat pump system was commissioned correctly?</a:t>
              </a:r>
              <a:endParaRPr sz="20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2"/>
            <p:cNvSpPr/>
            <p:nvPr/>
          </p:nvSpPr>
          <p:spPr>
            <a:xfrm>
              <a:off x="4312920" y="1800225"/>
              <a:ext cx="3619500" cy="2857500"/>
            </a:xfrm>
            <a:prstGeom prst="roundRect">
              <a:avLst>
                <a:gd name="adj" fmla="val 5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74" name="Google Shape;74;p12"/>
            <p:cNvSpPr txBox="1"/>
            <p:nvPr/>
          </p:nvSpPr>
          <p:spPr>
            <a:xfrm>
              <a:off x="4503420" y="1990725"/>
              <a:ext cx="32385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Pair-share</a:t>
              </a:r>
              <a:endParaRPr sz="2000" dirty="0"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List three documents a customer should receive at handover.</a:t>
              </a:r>
              <a:endParaRPr sz="20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8265795" y="1800225"/>
              <a:ext cx="3619500" cy="2857500"/>
            </a:xfrm>
            <a:prstGeom prst="roundRect">
              <a:avLst>
                <a:gd name="adj" fmla="val 5000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76" name="Google Shape;76;p12"/>
            <p:cNvSpPr txBox="1"/>
            <p:nvPr/>
          </p:nvSpPr>
          <p:spPr>
            <a:xfrm>
              <a:off x="8456295" y="1990725"/>
              <a:ext cx="32385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Tutor Prompt</a:t>
              </a:r>
              <a:endParaRPr sz="2000" dirty="0"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2000" b="1" i="1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"Documentation is evidence — not an admin extra."</a:t>
              </a:r>
              <a:endParaRPr sz="2000" b="1" i="1" dirty="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Objectives (K1.41)</a:t>
            </a:r>
            <a:endParaRPr lang="en-GB" sz="306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" name="Google Shape;83;p13"/>
          <p:cNvGrpSpPr/>
          <p:nvPr/>
        </p:nvGrpSpPr>
        <p:grpSpPr>
          <a:xfrm>
            <a:off x="360045" y="1714500"/>
            <a:ext cx="11520600" cy="619200"/>
            <a:chOff x="360045" y="1714500"/>
            <a:chExt cx="11520600" cy="619200"/>
          </a:xfrm>
        </p:grpSpPr>
        <p:sp>
          <p:nvSpPr>
            <p:cNvPr id="84" name="Google Shape;84;p13"/>
            <p:cNvSpPr/>
            <p:nvPr/>
          </p:nvSpPr>
          <p:spPr>
            <a:xfrm>
              <a:off x="360045" y="1714500"/>
              <a:ext cx="11520600" cy="619200"/>
            </a:xfrm>
            <a:prstGeom prst="roundRect">
              <a:avLst>
                <a:gd name="adj" fmla="val 12307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13"/>
            <p:cNvSpPr txBox="1"/>
            <p:nvPr/>
          </p:nvSpPr>
          <p:spPr>
            <a:xfrm>
              <a:off x="360045" y="1714500"/>
              <a:ext cx="115206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19050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Identify documentation required for commissioning and verification</a:t>
              </a:r>
              <a:endParaRPr sz="24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" name="Google Shape;86;p13"/>
          <p:cNvGrpSpPr/>
          <p:nvPr/>
        </p:nvGrpSpPr>
        <p:grpSpPr>
          <a:xfrm>
            <a:off x="360045" y="2428875"/>
            <a:ext cx="11520600" cy="619200"/>
            <a:chOff x="360045" y="2428875"/>
            <a:chExt cx="11520600" cy="619200"/>
          </a:xfrm>
        </p:grpSpPr>
        <p:sp>
          <p:nvSpPr>
            <p:cNvPr id="87" name="Google Shape;87;p13"/>
            <p:cNvSpPr/>
            <p:nvPr/>
          </p:nvSpPr>
          <p:spPr>
            <a:xfrm>
              <a:off x="360045" y="2428875"/>
              <a:ext cx="11520600" cy="619200"/>
            </a:xfrm>
            <a:prstGeom prst="roundRect">
              <a:avLst>
                <a:gd name="adj" fmla="val 12307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360045" y="2428875"/>
              <a:ext cx="115206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19050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Explain the content and purpose of commissioning records</a:t>
              </a:r>
              <a:endParaRPr sz="24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" name="Google Shape;89;p13"/>
          <p:cNvGrpSpPr/>
          <p:nvPr/>
        </p:nvGrpSpPr>
        <p:grpSpPr>
          <a:xfrm>
            <a:off x="360045" y="3143250"/>
            <a:ext cx="11520600" cy="619200"/>
            <a:chOff x="360045" y="3143250"/>
            <a:chExt cx="11520600" cy="619200"/>
          </a:xfrm>
        </p:grpSpPr>
        <p:sp>
          <p:nvSpPr>
            <p:cNvPr id="90" name="Google Shape;90;p13"/>
            <p:cNvSpPr/>
            <p:nvPr/>
          </p:nvSpPr>
          <p:spPr>
            <a:xfrm>
              <a:off x="360045" y="3143250"/>
              <a:ext cx="11520600" cy="619200"/>
            </a:xfrm>
            <a:prstGeom prst="roundRect">
              <a:avLst>
                <a:gd name="adj" fmla="val 12307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13"/>
            <p:cNvSpPr txBox="1"/>
            <p:nvPr/>
          </p:nvSpPr>
          <p:spPr>
            <a:xfrm>
              <a:off x="360045" y="3143250"/>
              <a:ext cx="115206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19050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Recognise service sheets, warranties and manufacturer guarantees</a:t>
              </a:r>
              <a:endParaRPr sz="24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" name="Google Shape;92;p13"/>
          <p:cNvGrpSpPr/>
          <p:nvPr/>
        </p:nvGrpSpPr>
        <p:grpSpPr>
          <a:xfrm>
            <a:off x="360045" y="3857625"/>
            <a:ext cx="11520600" cy="619200"/>
            <a:chOff x="360045" y="3857625"/>
            <a:chExt cx="11520600" cy="619200"/>
          </a:xfrm>
        </p:grpSpPr>
        <p:sp>
          <p:nvSpPr>
            <p:cNvPr id="93" name="Google Shape;93;p13"/>
            <p:cNvSpPr/>
            <p:nvPr/>
          </p:nvSpPr>
          <p:spPr>
            <a:xfrm>
              <a:off x="360045" y="3857625"/>
              <a:ext cx="11520600" cy="619200"/>
            </a:xfrm>
            <a:prstGeom prst="roundRect">
              <a:avLst>
                <a:gd name="adj" fmla="val 12307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13"/>
            <p:cNvSpPr txBox="1"/>
            <p:nvPr/>
          </p:nvSpPr>
          <p:spPr>
            <a:xfrm>
              <a:off x="360045" y="3857625"/>
              <a:ext cx="115206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19050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Explain self-certification and compliance evidence routes</a:t>
              </a:r>
              <a:endParaRPr sz="24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" name="Google Shape;95;p13"/>
          <p:cNvGrpSpPr/>
          <p:nvPr/>
        </p:nvGrpSpPr>
        <p:grpSpPr>
          <a:xfrm>
            <a:off x="360045" y="4572000"/>
            <a:ext cx="11520600" cy="619200"/>
            <a:chOff x="360045" y="4572000"/>
            <a:chExt cx="11520600" cy="619200"/>
          </a:xfrm>
        </p:grpSpPr>
        <p:sp>
          <p:nvSpPr>
            <p:cNvPr id="96" name="Google Shape;96;p13"/>
            <p:cNvSpPr/>
            <p:nvPr/>
          </p:nvSpPr>
          <p:spPr>
            <a:xfrm>
              <a:off x="360045" y="4572000"/>
              <a:ext cx="11520600" cy="619200"/>
            </a:xfrm>
            <a:prstGeom prst="roundRect">
              <a:avLst>
                <a:gd name="adj" fmla="val 12307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360045" y="4572000"/>
              <a:ext cx="115206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19050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Describe the handover pack, instructions, user guides and service requirements</a:t>
              </a:r>
              <a:endParaRPr sz="24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" name="Google Shape;98;p13"/>
          <p:cNvGrpSpPr/>
          <p:nvPr/>
        </p:nvGrpSpPr>
        <p:grpSpPr>
          <a:xfrm>
            <a:off x="360045" y="5286375"/>
            <a:ext cx="11520600" cy="619200"/>
            <a:chOff x="360045" y="5286375"/>
            <a:chExt cx="11520600" cy="619200"/>
          </a:xfrm>
        </p:grpSpPr>
        <p:sp>
          <p:nvSpPr>
            <p:cNvPr id="99" name="Google Shape;99;p13"/>
            <p:cNvSpPr/>
            <p:nvPr/>
          </p:nvSpPr>
          <p:spPr>
            <a:xfrm>
              <a:off x="360045" y="5286375"/>
              <a:ext cx="11520600" cy="619200"/>
            </a:xfrm>
            <a:prstGeom prst="roundRect">
              <a:avLst>
                <a:gd name="adj" fmla="val 12307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360045" y="5286375"/>
              <a:ext cx="115206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0" rIns="19050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Verify that documentation is complete before handover</a:t>
              </a:r>
              <a:endParaRPr sz="2400" dirty="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4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Documentation: what are we trying to prove?</a:t>
            </a:r>
            <a:endParaRPr lang="en-GB" sz="306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" name="Google Shape;108;p14"/>
          <p:cNvGrpSpPr/>
          <p:nvPr/>
        </p:nvGrpSpPr>
        <p:grpSpPr>
          <a:xfrm>
            <a:off x="381000" y="1809750"/>
            <a:ext cx="11468100" cy="3143400"/>
            <a:chOff x="381000" y="1809750"/>
            <a:chExt cx="11468100" cy="3143400"/>
          </a:xfrm>
        </p:grpSpPr>
        <p:sp>
          <p:nvSpPr>
            <p:cNvPr id="109" name="Google Shape;109;p14"/>
            <p:cNvSpPr/>
            <p:nvPr/>
          </p:nvSpPr>
          <p:spPr>
            <a:xfrm>
              <a:off x="381000" y="1809750"/>
              <a:ext cx="3619500" cy="1428900"/>
            </a:xfrm>
            <a:prstGeom prst="roundRect">
              <a:avLst>
                <a:gd name="adj" fmla="val 8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4"/>
            <p:cNvSpPr txBox="1"/>
            <p:nvPr/>
          </p:nvSpPr>
          <p:spPr>
            <a:xfrm>
              <a:off x="381000" y="1809750"/>
              <a:ext cx="36195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The system was installed and commissioned to manufacturer instructions</a:t>
              </a:r>
              <a:endParaRPr sz="20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4"/>
            <p:cNvSpPr/>
            <p:nvPr/>
          </p:nvSpPr>
          <p:spPr>
            <a:xfrm>
              <a:off x="4305300" y="1809750"/>
              <a:ext cx="3619500" cy="1428900"/>
            </a:xfrm>
            <a:prstGeom prst="roundRect">
              <a:avLst>
                <a:gd name="adj" fmla="val 8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4"/>
            <p:cNvSpPr txBox="1"/>
            <p:nvPr/>
          </p:nvSpPr>
          <p:spPr>
            <a:xfrm>
              <a:off x="4305300" y="1809750"/>
              <a:ext cx="36195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Safety, water quality, controls and performance checks were completed</a:t>
              </a:r>
              <a:endParaRPr sz="20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8229600" y="1809750"/>
              <a:ext cx="3619500" cy="1428900"/>
            </a:xfrm>
            <a:prstGeom prst="roundRect">
              <a:avLst>
                <a:gd name="adj" fmla="val 8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4"/>
            <p:cNvSpPr txBox="1"/>
            <p:nvPr/>
          </p:nvSpPr>
          <p:spPr>
            <a:xfrm>
              <a:off x="8229600" y="1809750"/>
              <a:ext cx="36195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Settings and readings were recorded for future comparison</a:t>
              </a:r>
              <a:endParaRPr sz="20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4"/>
            <p:cNvSpPr/>
            <p:nvPr/>
          </p:nvSpPr>
          <p:spPr>
            <a:xfrm>
              <a:off x="381000" y="3524250"/>
              <a:ext cx="3619500" cy="1428900"/>
            </a:xfrm>
            <a:prstGeom prst="roundRect">
              <a:avLst>
                <a:gd name="adj" fmla="val 8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4"/>
            <p:cNvSpPr txBox="1"/>
            <p:nvPr/>
          </p:nvSpPr>
          <p:spPr>
            <a:xfrm>
              <a:off x="381000" y="3524250"/>
              <a:ext cx="36195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Customer was given clear instructions and service requirements</a:t>
              </a:r>
              <a:endParaRPr sz="20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4305300" y="3524250"/>
              <a:ext cx="3619500" cy="1428900"/>
            </a:xfrm>
            <a:prstGeom prst="roundRect">
              <a:avLst>
                <a:gd name="adj" fmla="val 8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4"/>
            <p:cNvSpPr txBox="1"/>
            <p:nvPr/>
          </p:nvSpPr>
          <p:spPr>
            <a:xfrm>
              <a:off x="4305300" y="3524250"/>
              <a:ext cx="36195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Compliance and warranty evidence is available if requested</a:t>
              </a:r>
              <a:endParaRPr sz="20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4"/>
            <p:cNvSpPr/>
            <p:nvPr/>
          </p:nvSpPr>
          <p:spPr>
            <a:xfrm>
              <a:off x="8229600" y="3524250"/>
              <a:ext cx="3619500" cy="1428900"/>
            </a:xfrm>
            <a:prstGeom prst="roundRect">
              <a:avLst>
                <a:gd name="adj" fmla="val 8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4"/>
            <p:cNvSpPr txBox="1"/>
            <p:nvPr/>
          </p:nvSpPr>
          <p:spPr>
            <a:xfrm>
              <a:off x="8229600" y="3524250"/>
              <a:ext cx="36195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Any limitations, variations or referrals are documented</a:t>
              </a:r>
              <a:endParaRPr sz="20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5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/>
              <a:t>Commissioning record: purpose</a:t>
            </a:r>
            <a:endParaRPr lang="en-GB"/>
          </a:p>
        </p:txBody>
      </p:sp>
      <p:grpSp>
        <p:nvGrpSpPr>
          <p:cNvPr id="127" name="Google Shape;127;p15"/>
          <p:cNvGrpSpPr/>
          <p:nvPr/>
        </p:nvGrpSpPr>
        <p:grpSpPr>
          <a:xfrm>
            <a:off x="360045" y="1666874"/>
            <a:ext cx="11519385" cy="4306413"/>
            <a:chOff x="360045" y="1666875"/>
            <a:chExt cx="11519385" cy="4051346"/>
          </a:xfrm>
        </p:grpSpPr>
        <p:grpSp>
          <p:nvGrpSpPr>
            <p:cNvPr id="128" name="Google Shape;128;p15"/>
            <p:cNvGrpSpPr/>
            <p:nvPr/>
          </p:nvGrpSpPr>
          <p:grpSpPr>
            <a:xfrm>
              <a:off x="360045" y="1666875"/>
              <a:ext cx="5619900" cy="1095300"/>
              <a:chOff x="360045" y="1666875"/>
              <a:chExt cx="5619900" cy="1095300"/>
            </a:xfrm>
          </p:grpSpPr>
          <p:sp>
            <p:nvSpPr>
              <p:cNvPr id="129" name="Google Shape;129;p15"/>
              <p:cNvSpPr/>
              <p:nvPr/>
            </p:nvSpPr>
            <p:spPr>
              <a:xfrm>
                <a:off x="360045" y="1666875"/>
                <a:ext cx="5619900" cy="1095300"/>
              </a:xfrm>
              <a:prstGeom prst="roundRect">
                <a:avLst>
                  <a:gd name="adj" fmla="val 6956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15"/>
              <p:cNvSpPr txBox="1"/>
              <p:nvPr/>
            </p:nvSpPr>
            <p:spPr>
              <a:xfrm>
                <a:off x="455295" y="1762125"/>
                <a:ext cx="5429400" cy="9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Primary Evidence &amp; Handover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The commissioning record proves the system was inspected, tested, and operating safely before handover.</a:t>
                </a:r>
                <a:endParaRPr sz="16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1" name="Google Shape;131;p15"/>
            <p:cNvGrpSpPr/>
            <p:nvPr/>
          </p:nvGrpSpPr>
          <p:grpSpPr>
            <a:xfrm>
              <a:off x="6259830" y="1666875"/>
              <a:ext cx="5619600" cy="1095300"/>
              <a:chOff x="6259830" y="1666875"/>
              <a:chExt cx="5619600" cy="1095300"/>
            </a:xfrm>
          </p:grpSpPr>
          <p:sp>
            <p:nvSpPr>
              <p:cNvPr id="132" name="Google Shape;132;p15"/>
              <p:cNvSpPr/>
              <p:nvPr/>
            </p:nvSpPr>
            <p:spPr>
              <a:xfrm>
                <a:off x="6259830" y="1666875"/>
                <a:ext cx="5619600" cy="1095300"/>
              </a:xfrm>
              <a:prstGeom prst="roundRect">
                <a:avLst>
                  <a:gd name="adj" fmla="val 6956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15"/>
              <p:cNvSpPr txBox="1"/>
              <p:nvPr/>
            </p:nvSpPr>
            <p:spPr>
              <a:xfrm>
                <a:off x="6355080" y="1762125"/>
                <a:ext cx="5429100" cy="9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Data Capture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Records key evidence: flow/return temps, system pressure, DHW/pump/control settings, water treatment, and safety checks.</a:t>
                </a:r>
                <a:endParaRPr sz="16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4" name="Google Shape;134;p15"/>
            <p:cNvGrpSpPr/>
            <p:nvPr/>
          </p:nvGrpSpPr>
          <p:grpSpPr>
            <a:xfrm>
              <a:off x="360045" y="2905125"/>
              <a:ext cx="5619900" cy="1285800"/>
              <a:chOff x="360045" y="2905125"/>
              <a:chExt cx="5619900" cy="1285800"/>
            </a:xfrm>
          </p:grpSpPr>
          <p:sp>
            <p:nvSpPr>
              <p:cNvPr id="135" name="Google Shape;135;p15"/>
              <p:cNvSpPr/>
              <p:nvPr/>
            </p:nvSpPr>
            <p:spPr>
              <a:xfrm>
                <a:off x="360045" y="2905125"/>
                <a:ext cx="5619900" cy="1285800"/>
              </a:xfrm>
              <a:prstGeom prst="roundRect">
                <a:avLst>
                  <a:gd name="adj" fmla="val 5925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15"/>
              <p:cNvSpPr txBox="1"/>
              <p:nvPr/>
            </p:nvSpPr>
            <p:spPr>
              <a:xfrm>
                <a:off x="455295" y="3000375"/>
                <a:ext cx="5429400" cy="10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Checklist Formats (Benchmark/MCS)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lang="en-GB" sz="16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Benchmark meets Part L Building Regulations. Records include manufacturer sheets, MCS forms, or company checklists.</a:t>
                </a:r>
                <a:endParaRPr sz="16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7" name="Google Shape;137;p15"/>
            <p:cNvGrpSpPr/>
            <p:nvPr/>
          </p:nvGrpSpPr>
          <p:grpSpPr>
            <a:xfrm>
              <a:off x="6259830" y="2905125"/>
              <a:ext cx="5619600" cy="1285800"/>
              <a:chOff x="6259830" y="2905125"/>
              <a:chExt cx="5619600" cy="1285800"/>
            </a:xfrm>
          </p:grpSpPr>
          <p:sp>
            <p:nvSpPr>
              <p:cNvPr id="138" name="Google Shape;138;p15"/>
              <p:cNvSpPr/>
              <p:nvPr/>
            </p:nvSpPr>
            <p:spPr>
              <a:xfrm>
                <a:off x="6259830" y="2905125"/>
                <a:ext cx="5619600" cy="1285800"/>
              </a:xfrm>
              <a:prstGeom prst="roundRect">
                <a:avLst>
                  <a:gd name="adj" fmla="val 5925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15"/>
              <p:cNvSpPr txBox="1"/>
              <p:nvPr/>
            </p:nvSpPr>
            <p:spPr>
              <a:xfrm>
                <a:off x="6355080" y="3000375"/>
                <a:ext cx="5429100" cy="10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Warranty &amp; Audit Support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lang="en-GB" sz="1600" b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Completed records are vital for warranty validity, business audits, and provide baseline readings for future fault-finding.</a:t>
                </a:r>
                <a:endParaRPr sz="1600" b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0" name="Google Shape;140;p15"/>
            <p:cNvGrpSpPr/>
            <p:nvPr/>
          </p:nvGrpSpPr>
          <p:grpSpPr>
            <a:xfrm>
              <a:off x="360045" y="4333875"/>
              <a:ext cx="5619900" cy="1384346"/>
              <a:chOff x="360045" y="4333875"/>
              <a:chExt cx="5619900" cy="1384346"/>
            </a:xfrm>
          </p:grpSpPr>
          <p:sp>
            <p:nvSpPr>
              <p:cNvPr id="141" name="Google Shape;141;p15"/>
              <p:cNvSpPr/>
              <p:nvPr/>
            </p:nvSpPr>
            <p:spPr>
              <a:xfrm>
                <a:off x="360045" y="4333875"/>
                <a:ext cx="5619900" cy="1384346"/>
              </a:xfrm>
              <a:prstGeom prst="roundRect">
                <a:avLst>
                  <a:gd name="adj" fmla="val 5925"/>
                </a:avLst>
              </a:prstGeom>
              <a:solidFill>
                <a:srgbClr val="FFF7ED"/>
              </a:solidFill>
              <a:ln w="9525" cap="flat" cmpd="sng">
                <a:solidFill>
                  <a:srgbClr val="FED7A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5"/>
              <p:cNvSpPr txBox="1"/>
              <p:nvPr/>
            </p:nvSpPr>
            <p:spPr>
              <a:xfrm>
                <a:off x="455295" y="4429125"/>
                <a:ext cx="5429400" cy="10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EA580C"/>
                    </a:solidFill>
                    <a:latin typeface="Arial"/>
                    <a:ea typeface="Arial"/>
                    <a:cs typeface="Arial"/>
                    <a:sym typeface="Arial"/>
                  </a:rPr>
                  <a:t>Quality Management (QMS)</a:t>
                </a:r>
                <a:endParaRPr sz="16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lang="en-GB" sz="1600" b="0" dirty="0">
                    <a:solidFill>
                      <a:srgbClr val="7C2D12"/>
                    </a:solidFill>
                    <a:latin typeface="Arial"/>
                    <a:ea typeface="Arial"/>
                    <a:cs typeface="Arial"/>
                    <a:sym typeface="Arial"/>
                  </a:rPr>
                  <a:t>MCS 001 requires a consistent, standardised approach: controlled templates, version control, and audit-ready records.</a:t>
                </a:r>
                <a:endParaRPr sz="1600" b="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3" name="Google Shape;143;p15"/>
            <p:cNvGrpSpPr/>
            <p:nvPr/>
          </p:nvGrpSpPr>
          <p:grpSpPr>
            <a:xfrm>
              <a:off x="6259830" y="4333874"/>
              <a:ext cx="5619600" cy="1384347"/>
              <a:chOff x="6259830" y="4333874"/>
              <a:chExt cx="5619600" cy="1384347"/>
            </a:xfrm>
          </p:grpSpPr>
          <p:sp>
            <p:nvSpPr>
              <p:cNvPr id="144" name="Google Shape;144;p15"/>
              <p:cNvSpPr/>
              <p:nvPr/>
            </p:nvSpPr>
            <p:spPr>
              <a:xfrm>
                <a:off x="6259830" y="4333874"/>
                <a:ext cx="5619600" cy="1384347"/>
              </a:xfrm>
              <a:prstGeom prst="roundRect">
                <a:avLst>
                  <a:gd name="adj" fmla="val 5925"/>
                </a:avLst>
              </a:prstGeom>
              <a:solidFill>
                <a:srgbClr val="FFF7ED"/>
              </a:solidFill>
              <a:ln w="9525" cap="flat" cmpd="sng">
                <a:solidFill>
                  <a:srgbClr val="FED7A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5"/>
              <p:cNvSpPr txBox="1"/>
              <p:nvPr/>
            </p:nvSpPr>
            <p:spPr>
              <a:xfrm>
                <a:off x="6355080" y="4429125"/>
                <a:ext cx="5429100" cy="10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EA580C"/>
                    </a:solidFill>
                    <a:latin typeface="Arial"/>
                    <a:ea typeface="Arial"/>
                    <a:cs typeface="Arial"/>
                    <a:sym typeface="Arial"/>
                  </a:rPr>
                  <a:t>Real-time Recording</a:t>
                </a:r>
                <a:endParaRPr sz="16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lang="en-GB" sz="1600" b="0" dirty="0">
                    <a:solidFill>
                      <a:srgbClr val="7C2D12"/>
                    </a:solidFill>
                    <a:latin typeface="Arial"/>
                    <a:ea typeface="Arial"/>
                    <a:cs typeface="Arial"/>
                    <a:sym typeface="Arial"/>
                  </a:rPr>
                  <a:t>Records MUST be completed at commissioning. Recording from memory increases risk and weakens the evidence trail. It also includes company details, commissioning engineer details, date and engineer </a:t>
                </a:r>
                <a:r>
                  <a:rPr lang="en-GB" sz="1600" dirty="0">
                    <a:solidFill>
                      <a:srgbClr val="7C2D12"/>
                    </a:solidFill>
                  </a:rPr>
                  <a:t>signature</a:t>
                </a:r>
                <a:r>
                  <a:rPr lang="en-GB" sz="1600" b="0" dirty="0">
                    <a:solidFill>
                      <a:srgbClr val="7C2D12"/>
                    </a:solidFill>
                    <a:latin typeface="Arial"/>
                    <a:ea typeface="Arial"/>
                    <a:cs typeface="Arial"/>
                    <a:sym typeface="Arial"/>
                  </a:rPr>
                  <a:t>.</a:t>
                </a:r>
                <a:endParaRPr sz="1600" b="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endParaRPr sz="1600" dirty="0">
                  <a:solidFill>
                    <a:srgbClr val="7C2D12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6"/>
          <p:cNvGrpSpPr/>
          <p:nvPr/>
        </p:nvGrpSpPr>
        <p:grpSpPr>
          <a:xfrm>
            <a:off x="304837" y="1666875"/>
            <a:ext cx="7934287" cy="4381500"/>
            <a:chOff x="304837" y="1666875"/>
            <a:chExt cx="7934287" cy="4381500"/>
          </a:xfrm>
        </p:grpSpPr>
        <p:sp>
          <p:nvSpPr>
            <p:cNvPr id="152" name="Google Shape;152;p16"/>
            <p:cNvSpPr/>
            <p:nvPr/>
          </p:nvSpPr>
          <p:spPr>
            <a:xfrm>
              <a:off x="352425" y="1666875"/>
              <a:ext cx="3762300" cy="1112203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6"/>
            <p:cNvSpPr txBox="1"/>
            <p:nvPr/>
          </p:nvSpPr>
          <p:spPr>
            <a:xfrm>
              <a:off x="304837" y="1666875"/>
              <a:ext cx="3762300" cy="10522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Site &amp; Product Details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Record address, contact, date, and installer details. Include heat pump, cylinder, and controller models/serials.</a:t>
              </a:r>
              <a:endParaRPr sz="16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4286250" y="1666875"/>
              <a:ext cx="37623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6"/>
            <p:cNvSpPr txBox="1"/>
            <p:nvPr/>
          </p:nvSpPr>
          <p:spPr>
            <a:xfrm>
              <a:off x="4238661" y="1666875"/>
              <a:ext cx="4000463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Design &amp; Standards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Reference design documents. Key standards: </a:t>
              </a:r>
              <a:r>
                <a:rPr lang="en-GB" sz="1600" b="1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BS EN 14336:2025</a:t>
              </a: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(Heating/Cooling) and </a:t>
              </a:r>
              <a:r>
                <a:rPr lang="en-GB" sz="1600" b="1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BS 7593:2019+A1:2024</a:t>
              </a: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(Water Treatment).</a:t>
              </a:r>
              <a:endParaRPr sz="16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352425" y="2861953"/>
              <a:ext cx="3762300" cy="1710047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6"/>
            <p:cNvSpPr txBox="1"/>
            <p:nvPr/>
          </p:nvSpPr>
          <p:spPr>
            <a:xfrm>
              <a:off x="304837" y="2861954"/>
              <a:ext cx="4000462" cy="17100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Readings &amp; Settings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Record flow/return temps, ΔT, pressures, flow rates, and control setpoints (compensation curves/schedules). Electrical information, Kw output, RCD Fuse size.</a:t>
              </a:r>
              <a:endParaRPr sz="16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4286250" y="3238500"/>
              <a:ext cx="3762300" cy="1333500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6"/>
            <p:cNvSpPr txBox="1"/>
            <p:nvPr/>
          </p:nvSpPr>
          <p:spPr>
            <a:xfrm>
              <a:off x="4238662" y="3238500"/>
              <a:ext cx="37623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DHW &amp; Hygiene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Cylinder setpoint, outlet temps, TMV settings, and anti-Legionella strategy. Manage customer recovery expectations.</a:t>
              </a:r>
              <a:endParaRPr sz="16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352425" y="4714875"/>
              <a:ext cx="3762300" cy="1333500"/>
            </a:xfrm>
            <a:prstGeom prst="roundRect">
              <a:avLst>
                <a:gd name="adj" fmla="val 5714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6"/>
            <p:cNvSpPr txBox="1"/>
            <p:nvPr/>
          </p:nvSpPr>
          <p:spPr>
            <a:xfrm>
              <a:off x="352425" y="4714875"/>
              <a:ext cx="37623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Water Quality &amp; Safety</a:t>
              </a:r>
              <a:endParaRPr sz="1600" b="1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Cleaning method, inhibitor/glycol, filter checks. Include safety checks: PRVs, discharge, and electrical isolation.</a:t>
              </a:r>
              <a:endParaRPr sz="160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4286250" y="4714875"/>
              <a:ext cx="3762300" cy="1333500"/>
            </a:xfrm>
            <a:prstGeom prst="roundRect">
              <a:avLst>
                <a:gd name="adj" fmla="val 5714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6"/>
            <p:cNvSpPr txBox="1"/>
            <p:nvPr/>
          </p:nvSpPr>
          <p:spPr>
            <a:xfrm>
              <a:off x="4238662" y="4714875"/>
              <a:ext cx="37623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Sign-off &amp; Handover</a:t>
              </a:r>
              <a:endParaRPr sz="1600" b="1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Engineer/company details, customer sign-off. Ensure pack includes user guide, warranty, and Benchmark/MCS records.</a:t>
              </a:r>
              <a:endParaRPr sz="160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4" name="Google Shape;164;p16"/>
          <p:cNvPicPr preferRelativeResize="0"/>
          <p:nvPr/>
        </p:nvPicPr>
        <p:blipFill rotWithShape="1">
          <a:blip r:embed="rId3">
            <a:alphaModFix/>
          </a:blip>
          <a:srcRect l="8699" r="8691"/>
          <a:stretch/>
        </p:blipFill>
        <p:spPr>
          <a:xfrm>
            <a:off x="8239125" y="1666875"/>
            <a:ext cx="3619500" cy="4381500"/>
          </a:xfrm>
          <a:prstGeom prst="roundRect">
            <a:avLst>
              <a:gd name="adj" fmla="val 2105"/>
            </a:avLst>
          </a:prstGeom>
          <a:noFill/>
          <a:ln>
            <a:noFill/>
          </a:ln>
        </p:spPr>
      </p:pic>
      <p:sp>
        <p:nvSpPr>
          <p:cNvPr id="165" name="Google Shape;165;p16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Commissioning record: typical content</a:t>
            </a:r>
            <a:endParaRPr lang="en-GB" sz="248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/>
              <a:t>Verification of commissioning: how records are checked</a:t>
            </a:r>
            <a:endParaRPr lang="en-GB"/>
          </a:p>
        </p:txBody>
      </p:sp>
      <p:grpSp>
        <p:nvGrpSpPr>
          <p:cNvPr id="172" name="Google Shape;172;p17"/>
          <p:cNvGrpSpPr/>
          <p:nvPr/>
        </p:nvGrpSpPr>
        <p:grpSpPr>
          <a:xfrm>
            <a:off x="360045" y="1666875"/>
            <a:ext cx="11519385" cy="3619650"/>
            <a:chOff x="360045" y="1666875"/>
            <a:chExt cx="11519385" cy="3619650"/>
          </a:xfrm>
        </p:grpSpPr>
        <p:grpSp>
          <p:nvGrpSpPr>
            <p:cNvPr id="173" name="Google Shape;173;p17"/>
            <p:cNvGrpSpPr/>
            <p:nvPr/>
          </p:nvGrpSpPr>
          <p:grpSpPr>
            <a:xfrm>
              <a:off x="360045" y="1666875"/>
              <a:ext cx="5619900" cy="1047900"/>
              <a:chOff x="360045" y="1666875"/>
              <a:chExt cx="5619900" cy="1047900"/>
            </a:xfrm>
          </p:grpSpPr>
          <p:sp>
            <p:nvSpPr>
              <p:cNvPr id="174" name="Google Shape;174;p17"/>
              <p:cNvSpPr/>
              <p:nvPr/>
            </p:nvSpPr>
            <p:spPr>
              <a:xfrm>
                <a:off x="360045" y="1666875"/>
                <a:ext cx="5619900" cy="1047900"/>
              </a:xfrm>
              <a:prstGeom prst="roundRect">
                <a:avLst>
                  <a:gd name="adj" fmla="val 727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75" name="Google Shape;175;p17"/>
              <p:cNvSpPr txBox="1"/>
              <p:nvPr/>
            </p:nvSpPr>
            <p:spPr>
              <a:xfrm>
                <a:off x="455295" y="1762125"/>
                <a:ext cx="54294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Comparative Analysis</a:t>
                </a:r>
                <a:endParaRPr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8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Compare recorded readings with manufacturer/design expectations.</a:t>
                </a:r>
                <a:endParaRPr sz="18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6" name="Google Shape;176;p17"/>
            <p:cNvGrpSpPr/>
            <p:nvPr/>
          </p:nvGrpSpPr>
          <p:grpSpPr>
            <a:xfrm>
              <a:off x="6259830" y="1666875"/>
              <a:ext cx="5619600" cy="1047900"/>
              <a:chOff x="6259830" y="1666875"/>
              <a:chExt cx="5619600" cy="1047900"/>
            </a:xfrm>
          </p:grpSpPr>
          <p:sp>
            <p:nvSpPr>
              <p:cNvPr id="177" name="Google Shape;177;p17"/>
              <p:cNvSpPr/>
              <p:nvPr/>
            </p:nvSpPr>
            <p:spPr>
              <a:xfrm>
                <a:off x="6259830" y="1666875"/>
                <a:ext cx="5619600" cy="1047900"/>
              </a:xfrm>
              <a:prstGeom prst="roundRect">
                <a:avLst>
                  <a:gd name="adj" fmla="val 727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78" name="Google Shape;178;p17"/>
              <p:cNvSpPr txBox="1"/>
              <p:nvPr/>
            </p:nvSpPr>
            <p:spPr>
              <a:xfrm>
                <a:off x="6355080" y="1762125"/>
                <a:ext cx="54291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Completeness Check</a:t>
                </a:r>
                <a:endParaRPr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8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Check required sections are complete, dated and signed where required.</a:t>
                </a:r>
                <a:endParaRPr sz="18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9" name="Google Shape;179;p17"/>
            <p:cNvGrpSpPr/>
            <p:nvPr/>
          </p:nvGrpSpPr>
          <p:grpSpPr>
            <a:xfrm>
              <a:off x="360045" y="2857500"/>
              <a:ext cx="5619900" cy="1047900"/>
              <a:chOff x="360045" y="2857500"/>
              <a:chExt cx="5619900" cy="1047900"/>
            </a:xfrm>
          </p:grpSpPr>
          <p:sp>
            <p:nvSpPr>
              <p:cNvPr id="180" name="Google Shape;180;p17"/>
              <p:cNvSpPr/>
              <p:nvPr/>
            </p:nvSpPr>
            <p:spPr>
              <a:xfrm>
                <a:off x="360045" y="2857500"/>
                <a:ext cx="5619900" cy="1047900"/>
              </a:xfrm>
              <a:prstGeom prst="roundRect">
                <a:avLst>
                  <a:gd name="adj" fmla="val 727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81" name="Google Shape;181;p17"/>
              <p:cNvSpPr txBox="1"/>
              <p:nvPr/>
            </p:nvSpPr>
            <p:spPr>
              <a:xfrm>
                <a:off x="455295" y="2952750"/>
                <a:ext cx="54294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Action &amp; Variation Audit</a:t>
                </a:r>
                <a:endParaRPr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8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Confirm corrective actions and variations are clearly documented.</a:t>
                </a:r>
                <a:endParaRPr sz="18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2" name="Google Shape;182;p17"/>
            <p:cNvGrpSpPr/>
            <p:nvPr/>
          </p:nvGrpSpPr>
          <p:grpSpPr>
            <a:xfrm>
              <a:off x="6259830" y="2857500"/>
              <a:ext cx="5619600" cy="1047900"/>
              <a:chOff x="6259830" y="2857500"/>
              <a:chExt cx="5619600" cy="1047900"/>
            </a:xfrm>
          </p:grpSpPr>
          <p:sp>
            <p:nvSpPr>
              <p:cNvPr id="183" name="Google Shape;183;p17"/>
              <p:cNvSpPr/>
              <p:nvPr/>
            </p:nvSpPr>
            <p:spPr>
              <a:xfrm>
                <a:off x="6259830" y="2857500"/>
                <a:ext cx="5619600" cy="1047900"/>
              </a:xfrm>
              <a:prstGeom prst="roundRect">
                <a:avLst>
                  <a:gd name="adj" fmla="val 727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84" name="Google Shape;184;p17"/>
              <p:cNvSpPr txBox="1"/>
              <p:nvPr/>
            </p:nvSpPr>
            <p:spPr>
              <a:xfrm>
                <a:off x="6355080" y="2952750"/>
                <a:ext cx="54291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Referrals &amp; Attachments</a:t>
                </a:r>
                <a:endParaRPr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8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Check certificates/referrals are attached or referenced.</a:t>
                </a:r>
                <a:endParaRPr sz="18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5" name="Google Shape;185;p17"/>
            <p:cNvGrpSpPr/>
            <p:nvPr/>
          </p:nvGrpSpPr>
          <p:grpSpPr>
            <a:xfrm>
              <a:off x="360045" y="4048125"/>
              <a:ext cx="5619900" cy="1238400"/>
              <a:chOff x="360045" y="4048125"/>
              <a:chExt cx="5619900" cy="1238400"/>
            </a:xfrm>
          </p:grpSpPr>
          <p:sp>
            <p:nvSpPr>
              <p:cNvPr id="186" name="Google Shape;186;p17"/>
              <p:cNvSpPr/>
              <p:nvPr/>
            </p:nvSpPr>
            <p:spPr>
              <a:xfrm>
                <a:off x="360045" y="4048125"/>
                <a:ext cx="5619900" cy="1238400"/>
              </a:xfrm>
              <a:prstGeom prst="roundRect">
                <a:avLst>
                  <a:gd name="adj" fmla="val 6153"/>
                </a:avLst>
              </a:prstGeom>
              <a:solidFill>
                <a:srgbClr val="FFF7ED"/>
              </a:solidFill>
              <a:ln w="9525" cap="flat" cmpd="sng">
                <a:solidFill>
                  <a:srgbClr val="FED7A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87" name="Google Shape;187;p17"/>
              <p:cNvSpPr txBox="1"/>
              <p:nvPr/>
            </p:nvSpPr>
            <p:spPr>
              <a:xfrm>
                <a:off x="455295" y="4143375"/>
                <a:ext cx="54294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EA580C"/>
                    </a:solidFill>
                    <a:latin typeface="Arial"/>
                    <a:ea typeface="Arial"/>
                    <a:cs typeface="Arial"/>
                    <a:sym typeface="Arial"/>
                  </a:rPr>
                  <a:t>Handover Verification</a:t>
                </a:r>
                <a:endParaRPr sz="18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800" b="0" dirty="0">
                    <a:solidFill>
                      <a:srgbClr val="7C2D12"/>
                    </a:solidFill>
                    <a:latin typeface="Arial"/>
                    <a:ea typeface="Arial"/>
                    <a:cs typeface="Arial"/>
                    <a:sym typeface="Arial"/>
                  </a:rPr>
                  <a:t>Verify customer handover documents match the installed system.</a:t>
                </a:r>
                <a:endParaRPr sz="1800" b="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8" name="Google Shape;188;p17"/>
            <p:cNvGrpSpPr/>
            <p:nvPr/>
          </p:nvGrpSpPr>
          <p:grpSpPr>
            <a:xfrm>
              <a:off x="6259830" y="4048125"/>
              <a:ext cx="5619600" cy="1238400"/>
              <a:chOff x="6259830" y="4048125"/>
              <a:chExt cx="5619600" cy="1238400"/>
            </a:xfrm>
          </p:grpSpPr>
          <p:sp>
            <p:nvSpPr>
              <p:cNvPr id="189" name="Google Shape;189;p17"/>
              <p:cNvSpPr/>
              <p:nvPr/>
            </p:nvSpPr>
            <p:spPr>
              <a:xfrm>
                <a:off x="6259830" y="4048125"/>
                <a:ext cx="5619600" cy="1238400"/>
              </a:xfrm>
              <a:prstGeom prst="roundRect">
                <a:avLst>
                  <a:gd name="adj" fmla="val 6153"/>
                </a:avLst>
              </a:prstGeom>
              <a:solidFill>
                <a:srgbClr val="FFF7ED"/>
              </a:solidFill>
              <a:ln w="9525" cap="flat" cmpd="sng">
                <a:solidFill>
                  <a:srgbClr val="FED7A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90" name="Google Shape;190;p17"/>
              <p:cNvSpPr txBox="1"/>
              <p:nvPr/>
            </p:nvSpPr>
            <p:spPr>
              <a:xfrm>
                <a:off x="6355080" y="4143375"/>
                <a:ext cx="54291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EA580C"/>
                    </a:solidFill>
                    <a:latin typeface="Arial"/>
                    <a:ea typeface="Arial"/>
                    <a:cs typeface="Arial"/>
                    <a:sym typeface="Arial"/>
                  </a:rPr>
                  <a:t>Safety Compliance</a:t>
                </a:r>
                <a:endParaRPr sz="18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800" b="1" dirty="0">
                    <a:solidFill>
                      <a:srgbClr val="7C2D12"/>
                    </a:solidFill>
                    <a:latin typeface="Arial"/>
                    <a:ea typeface="Arial"/>
                    <a:cs typeface="Arial"/>
                    <a:sym typeface="Arial"/>
                  </a:rPr>
                  <a:t>Do not hand over with missing safety-critical information.</a:t>
                </a:r>
                <a:endParaRPr sz="1800" b="1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Service sheet: what it is used for</a:t>
            </a:r>
            <a:endParaRPr lang="en-GB" sz="306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18"/>
          <p:cNvGrpSpPr/>
          <p:nvPr/>
        </p:nvGrpSpPr>
        <p:grpSpPr>
          <a:xfrm>
            <a:off x="381000" y="1583675"/>
            <a:ext cx="7572525" cy="4389616"/>
            <a:chOff x="381000" y="1238250"/>
            <a:chExt cx="7572525" cy="4389616"/>
          </a:xfrm>
        </p:grpSpPr>
        <p:sp>
          <p:nvSpPr>
            <p:cNvPr id="199" name="Google Shape;199;p18"/>
            <p:cNvSpPr/>
            <p:nvPr/>
          </p:nvSpPr>
          <p:spPr>
            <a:xfrm>
              <a:off x="381000" y="1238250"/>
              <a:ext cx="37149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8"/>
            <p:cNvSpPr txBox="1"/>
            <p:nvPr/>
          </p:nvSpPr>
          <p:spPr>
            <a:xfrm>
              <a:off x="381000" y="1238250"/>
              <a:ext cx="37149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Routine Service Evidence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6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Evidence of checks during planned maintenance or fault visits. Shows adherence to manufacturer instructions and warranty.</a:t>
              </a:r>
              <a:endParaRPr sz="16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4238625" y="1238250"/>
              <a:ext cx="37149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8"/>
            <p:cNvSpPr txBox="1"/>
            <p:nvPr/>
          </p:nvSpPr>
          <p:spPr>
            <a:xfrm>
              <a:off x="4238625" y="1238250"/>
              <a:ext cx="37149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Records &amp; Readings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6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Tracks flow/return temps, pressure, pump ops, and settings. Records date, engineer name, and site details.</a:t>
              </a:r>
              <a:endParaRPr sz="16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381000" y="2809875"/>
              <a:ext cx="37149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8"/>
            <p:cNvSpPr txBox="1"/>
            <p:nvPr/>
          </p:nvSpPr>
          <p:spPr>
            <a:xfrm>
              <a:off x="381000" y="2809875"/>
              <a:ext cx="37149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Water Quality &amp; Protection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6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Monitors filters, inhibitor levels, and signs of sludge or corrosion. Supports BS 7593:2019+A1:2024 compliance.</a:t>
              </a:r>
              <a:endParaRPr sz="16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4238625" y="2809875"/>
              <a:ext cx="37149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8"/>
            <p:cNvSpPr txBox="1"/>
            <p:nvPr/>
          </p:nvSpPr>
          <p:spPr>
            <a:xfrm>
              <a:off x="4238625" y="2809875"/>
              <a:ext cx="37149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Safety Device Integrity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6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Inspection of PRVs, expansion vessels, and safety controls. Critical issues are recorded and escalated immediately.</a:t>
              </a:r>
              <a:endParaRPr sz="1600" b="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381000" y="4381500"/>
              <a:ext cx="3714900" cy="1246366"/>
            </a:xfrm>
            <a:prstGeom prst="roundRect">
              <a:avLst>
                <a:gd name="adj" fmla="val 5333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8"/>
            <p:cNvSpPr txBox="1"/>
            <p:nvPr/>
          </p:nvSpPr>
          <p:spPr>
            <a:xfrm>
              <a:off x="381000" y="4381500"/>
              <a:ext cx="3714900" cy="878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6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Baseline Comparison</a:t>
              </a:r>
              <a:endParaRPr sz="1600" b="1" dirty="0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600" b="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Compare current readings against commissioning baseline. Identifies trends like pressure loss or rising ΔT.</a:t>
              </a:r>
              <a:endParaRPr sz="1600" b="0" dirty="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4238625" y="4381500"/>
              <a:ext cx="3714900" cy="1246366"/>
            </a:xfrm>
            <a:prstGeom prst="roundRect">
              <a:avLst>
                <a:gd name="adj" fmla="val 5333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8"/>
            <p:cNvSpPr txBox="1"/>
            <p:nvPr/>
          </p:nvSpPr>
          <p:spPr>
            <a:xfrm>
              <a:off x="4238625" y="4381500"/>
              <a:ext cx="3714900" cy="878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6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Warranty &amp; Handover</a:t>
              </a:r>
              <a:endParaRPr sz="1600" b="1" dirty="0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600" b="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Maintains warranty cover and creates a clear fault-finding history. Records user advice and outstanding actions.</a:t>
              </a:r>
              <a:endParaRPr sz="1600" b="0" dirty="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1" name="Google Shape;211;p18"/>
          <p:cNvPicPr preferRelativeResize="0"/>
          <p:nvPr/>
        </p:nvPicPr>
        <p:blipFill rotWithShape="1">
          <a:blip r:embed="rId3">
            <a:alphaModFix/>
          </a:blip>
          <a:srcRect l="10418" r="10418"/>
          <a:stretch/>
        </p:blipFill>
        <p:spPr>
          <a:xfrm>
            <a:off x="8372103" y="1666800"/>
            <a:ext cx="3486521" cy="4201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9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/>
              <a:t>Warranty information and manufacturer guarantees</a:t>
            </a:r>
            <a:endParaRPr lang="en-GB"/>
          </a:p>
        </p:txBody>
      </p:sp>
      <p:grpSp>
        <p:nvGrpSpPr>
          <p:cNvPr id="218" name="Google Shape;218;p19"/>
          <p:cNvGrpSpPr/>
          <p:nvPr/>
        </p:nvGrpSpPr>
        <p:grpSpPr>
          <a:xfrm>
            <a:off x="360045" y="1762125"/>
            <a:ext cx="11519400" cy="3429150"/>
            <a:chOff x="360045" y="1762125"/>
            <a:chExt cx="11519400" cy="3429150"/>
          </a:xfrm>
        </p:grpSpPr>
        <p:grpSp>
          <p:nvGrpSpPr>
            <p:cNvPr id="219" name="Google Shape;219;p19"/>
            <p:cNvGrpSpPr/>
            <p:nvPr/>
          </p:nvGrpSpPr>
          <p:grpSpPr>
            <a:xfrm>
              <a:off x="360045" y="1762125"/>
              <a:ext cx="5619900" cy="1047900"/>
              <a:chOff x="360045" y="1762125"/>
              <a:chExt cx="5619900" cy="1047900"/>
            </a:xfrm>
          </p:grpSpPr>
          <p:sp>
            <p:nvSpPr>
              <p:cNvPr id="220" name="Google Shape;220;p19"/>
              <p:cNvSpPr/>
              <p:nvPr/>
            </p:nvSpPr>
            <p:spPr>
              <a:xfrm>
                <a:off x="360045" y="1762125"/>
                <a:ext cx="5619900" cy="1047900"/>
              </a:xfrm>
              <a:prstGeom prst="roundRect">
                <a:avLst>
                  <a:gd name="adj" fmla="val 727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21" name="Google Shape;221;p19"/>
              <p:cNvSpPr txBox="1"/>
              <p:nvPr/>
            </p:nvSpPr>
            <p:spPr>
              <a:xfrm>
                <a:off x="455295" y="1857375"/>
                <a:ext cx="54294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Scope &amp; Process</a:t>
                </a:r>
                <a:endParaRPr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20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Warranty explains what is covered, duration, exclusions and claim process.</a:t>
                </a:r>
                <a:endParaRPr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2" name="Google Shape;222;p19"/>
            <p:cNvGrpSpPr/>
            <p:nvPr/>
          </p:nvGrpSpPr>
          <p:grpSpPr>
            <a:xfrm>
              <a:off x="6259830" y="1762125"/>
              <a:ext cx="5619600" cy="1047900"/>
              <a:chOff x="6259830" y="1762125"/>
              <a:chExt cx="5619600" cy="1047900"/>
            </a:xfrm>
          </p:grpSpPr>
          <p:sp>
            <p:nvSpPr>
              <p:cNvPr id="223" name="Google Shape;223;p19"/>
              <p:cNvSpPr/>
              <p:nvPr/>
            </p:nvSpPr>
            <p:spPr>
              <a:xfrm>
                <a:off x="6259830" y="1762125"/>
                <a:ext cx="5619600" cy="1047900"/>
              </a:xfrm>
              <a:prstGeom prst="roundRect">
                <a:avLst>
                  <a:gd name="adj" fmla="val 727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24" name="Google Shape;224;p19"/>
              <p:cNvSpPr txBox="1"/>
              <p:nvPr/>
            </p:nvSpPr>
            <p:spPr>
              <a:xfrm>
                <a:off x="6355080" y="1857375"/>
                <a:ext cx="54291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Installation Requirements</a:t>
                </a:r>
                <a:endParaRPr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20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Manufacturer guarantees may depend on correct installation and commissioning.</a:t>
                </a:r>
                <a:endParaRPr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5" name="Google Shape;225;p19"/>
            <p:cNvGrpSpPr/>
            <p:nvPr/>
          </p:nvGrpSpPr>
          <p:grpSpPr>
            <a:xfrm>
              <a:off x="360045" y="2952750"/>
              <a:ext cx="5619900" cy="1047900"/>
              <a:chOff x="360045" y="2952750"/>
              <a:chExt cx="5619900" cy="1047900"/>
            </a:xfrm>
          </p:grpSpPr>
          <p:sp>
            <p:nvSpPr>
              <p:cNvPr id="226" name="Google Shape;226;p19"/>
              <p:cNvSpPr/>
              <p:nvPr/>
            </p:nvSpPr>
            <p:spPr>
              <a:xfrm>
                <a:off x="360045" y="2952750"/>
                <a:ext cx="5619900" cy="1047900"/>
              </a:xfrm>
              <a:prstGeom prst="roundRect">
                <a:avLst>
                  <a:gd name="adj" fmla="val 727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27" name="Google Shape;227;p19"/>
              <p:cNvSpPr txBox="1"/>
              <p:nvPr/>
            </p:nvSpPr>
            <p:spPr>
              <a:xfrm>
                <a:off x="455295" y="3048000"/>
                <a:ext cx="54294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Registration Timeline</a:t>
                </a:r>
                <a:endParaRPr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20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Registration may be required within a set time after installation.</a:t>
                </a:r>
                <a:endParaRPr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8" name="Google Shape;228;p19"/>
            <p:cNvGrpSpPr/>
            <p:nvPr/>
          </p:nvGrpSpPr>
          <p:grpSpPr>
            <a:xfrm>
              <a:off x="6259830" y="2952750"/>
              <a:ext cx="5619600" cy="1047900"/>
              <a:chOff x="6259830" y="2952750"/>
              <a:chExt cx="5619600" cy="1047900"/>
            </a:xfrm>
          </p:grpSpPr>
          <p:sp>
            <p:nvSpPr>
              <p:cNvPr id="229" name="Google Shape;229;p19"/>
              <p:cNvSpPr/>
              <p:nvPr/>
            </p:nvSpPr>
            <p:spPr>
              <a:xfrm>
                <a:off x="6259830" y="2952750"/>
                <a:ext cx="5619600" cy="1047900"/>
              </a:xfrm>
              <a:prstGeom prst="roundRect">
                <a:avLst>
                  <a:gd name="adj" fmla="val 727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30" name="Google Shape;230;p19"/>
              <p:cNvSpPr txBox="1"/>
              <p:nvPr/>
            </p:nvSpPr>
            <p:spPr>
              <a:xfrm>
                <a:off x="6355080" y="3048000"/>
                <a:ext cx="54291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Maintenance &amp; Parts</a:t>
                </a:r>
                <a:endParaRPr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2000" b="0" dirty="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Extended warranties often require annual servicing and approved parts.</a:t>
                </a:r>
                <a:endParaRPr sz="2000" b="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1" name="Google Shape;231;p19"/>
            <p:cNvGrpSpPr/>
            <p:nvPr/>
          </p:nvGrpSpPr>
          <p:grpSpPr>
            <a:xfrm>
              <a:off x="360045" y="4143375"/>
              <a:ext cx="11519400" cy="1047900"/>
              <a:chOff x="360045" y="4143375"/>
              <a:chExt cx="11519400" cy="1047900"/>
            </a:xfrm>
          </p:grpSpPr>
          <p:sp>
            <p:nvSpPr>
              <p:cNvPr id="232" name="Google Shape;232;p19"/>
              <p:cNvSpPr/>
              <p:nvPr/>
            </p:nvSpPr>
            <p:spPr>
              <a:xfrm>
                <a:off x="360045" y="4143375"/>
                <a:ext cx="11519400" cy="1047900"/>
              </a:xfrm>
              <a:prstGeom prst="roundRect">
                <a:avLst>
                  <a:gd name="adj" fmla="val 7272"/>
                </a:avLst>
              </a:prstGeom>
              <a:solidFill>
                <a:srgbClr val="FFF7ED"/>
              </a:solidFill>
              <a:ln w="9525" cap="flat" cmpd="sng">
                <a:solidFill>
                  <a:srgbClr val="FED7A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33" name="Google Shape;233;p19"/>
              <p:cNvSpPr txBox="1"/>
              <p:nvPr/>
            </p:nvSpPr>
            <p:spPr>
              <a:xfrm>
                <a:off x="455295" y="4238625"/>
                <a:ext cx="11328900" cy="857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 b="1" dirty="0">
                    <a:solidFill>
                      <a:srgbClr val="EA580C"/>
                    </a:solidFill>
                    <a:latin typeface="Arial"/>
                    <a:ea typeface="Arial"/>
                    <a:cs typeface="Arial"/>
                    <a:sym typeface="Arial"/>
                  </a:rPr>
                  <a:t>Critical Evidence</a:t>
                </a:r>
                <a:endParaRPr sz="20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2000" b="0" dirty="0">
                    <a:solidFill>
                      <a:srgbClr val="7C2D12"/>
                    </a:solidFill>
                    <a:latin typeface="Arial"/>
                    <a:ea typeface="Arial"/>
                    <a:cs typeface="Arial"/>
                    <a:sym typeface="Arial"/>
                  </a:rPr>
                  <a:t>Missing commissioning/service records may affect warranty support.</a:t>
                </a:r>
                <a:endParaRPr sz="2000" b="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8">
          <a:extLst>
            <a:ext uri="{FF2B5EF4-FFF2-40B4-BE49-F238E27FC236}">
              <a16:creationId xmlns:a16="http://schemas.microsoft.com/office/drawing/2014/main" id="{3473015D-4607-79A1-054A-BB283BFC3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">
            <a:extLst>
              <a:ext uri="{FF2B5EF4-FFF2-40B4-BE49-F238E27FC236}">
                <a16:creationId xmlns:a16="http://schemas.microsoft.com/office/drawing/2014/main" id="{6B1BC996-059F-5AC6-7006-36251450E4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Self-certification and compliance evidence (1 of 2) </a:t>
            </a:r>
            <a:endParaRPr lang="en-GB" sz="2700" b="1" dirty="0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0" name="Google Shape;240;p20">
            <a:extLst>
              <a:ext uri="{FF2B5EF4-FFF2-40B4-BE49-F238E27FC236}">
                <a16:creationId xmlns:a16="http://schemas.microsoft.com/office/drawing/2014/main" id="{D7ED0E07-AF21-BB42-014A-275308A4C8B2}"/>
              </a:ext>
            </a:extLst>
          </p:cNvPr>
          <p:cNvGrpSpPr/>
          <p:nvPr/>
        </p:nvGrpSpPr>
        <p:grpSpPr>
          <a:xfrm>
            <a:off x="381000" y="1666800"/>
            <a:ext cx="11477550" cy="4201738"/>
            <a:chOff x="381000" y="1143000"/>
            <a:chExt cx="11477550" cy="1524000"/>
          </a:xfrm>
        </p:grpSpPr>
        <p:sp>
          <p:nvSpPr>
            <p:cNvPr id="241" name="Google Shape;241;p20">
              <a:extLst>
                <a:ext uri="{FF2B5EF4-FFF2-40B4-BE49-F238E27FC236}">
                  <a16:creationId xmlns:a16="http://schemas.microsoft.com/office/drawing/2014/main" id="{FAF191C5-A688-ECC7-623C-1A9637D7D6A9}"/>
                </a:ext>
              </a:extLst>
            </p:cNvPr>
            <p:cNvSpPr/>
            <p:nvPr/>
          </p:nvSpPr>
          <p:spPr>
            <a:xfrm>
              <a:off x="381000" y="1143000"/>
              <a:ext cx="3762300" cy="1524000"/>
            </a:xfrm>
            <a:prstGeom prst="roundRect">
              <a:avLst>
                <a:gd name="adj" fmla="val 5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242" name="Google Shape;242;p20">
              <a:extLst>
                <a:ext uri="{FF2B5EF4-FFF2-40B4-BE49-F238E27FC236}">
                  <a16:creationId xmlns:a16="http://schemas.microsoft.com/office/drawing/2014/main" id="{37109146-0F37-B412-50CB-7DCA64432B01}"/>
                </a:ext>
              </a:extLst>
            </p:cNvPr>
            <p:cNvSpPr txBox="1"/>
            <p:nvPr/>
          </p:nvSpPr>
          <p:spPr>
            <a:xfrm>
              <a:off x="381000" y="1143000"/>
              <a:ext cx="3762300" cy="15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The Building Regulations Route</a:t>
              </a:r>
              <a:endParaRPr sz="20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  <a:defRPr/>
              </a:pPr>
              <a:r>
                <a:rPr lang="en-GB" sz="20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Self-certification allows authorised installers to certify work complies without a separate Building Control application.</a:t>
              </a:r>
              <a:endParaRPr sz="20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  <a:defRPr/>
              </a:pPr>
              <a:r>
                <a:rPr lang="en-GB" sz="20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Confirms work follows correct standards and regulations (Manufacturer instructions, BS, etc.).</a:t>
              </a:r>
              <a:endParaRPr sz="20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0">
              <a:extLst>
                <a:ext uri="{FF2B5EF4-FFF2-40B4-BE49-F238E27FC236}">
                  <a16:creationId xmlns:a16="http://schemas.microsoft.com/office/drawing/2014/main" id="{CAFFBF28-8545-8FFD-4E95-301918201320}"/>
                </a:ext>
              </a:extLst>
            </p:cNvPr>
            <p:cNvSpPr/>
            <p:nvPr/>
          </p:nvSpPr>
          <p:spPr>
            <a:xfrm>
              <a:off x="4238625" y="1143000"/>
              <a:ext cx="3762300" cy="1524000"/>
            </a:xfrm>
            <a:prstGeom prst="roundRect">
              <a:avLst>
                <a:gd name="adj" fmla="val 5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244" name="Google Shape;244;p20">
              <a:extLst>
                <a:ext uri="{FF2B5EF4-FFF2-40B4-BE49-F238E27FC236}">
                  <a16:creationId xmlns:a16="http://schemas.microsoft.com/office/drawing/2014/main" id="{36F85432-745A-DA4F-C983-C37782C3623D}"/>
                </a:ext>
              </a:extLst>
            </p:cNvPr>
            <p:cNvSpPr txBox="1"/>
            <p:nvPr/>
          </p:nvSpPr>
          <p:spPr>
            <a:xfrm>
              <a:off x="4238625" y="1143000"/>
              <a:ext cx="3762300" cy="15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Competent Person Schemes (CPS)</a:t>
              </a:r>
              <a:endParaRPr sz="20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  <a:defRPr/>
              </a:pPr>
              <a:r>
                <a:rPr lang="en-GB" sz="20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Providers like BPEC, NICEIC, APHC, or OFTEC allow installers to self-certify compliance in England and Wales.</a:t>
              </a:r>
              <a:endParaRPr sz="20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  <a:defRPr/>
              </a:pPr>
              <a:r>
                <a:rPr lang="en-GB" sz="20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Used for heat pumps, electrical work, and unvented hot water cylinders.</a:t>
              </a:r>
              <a:endParaRPr sz="20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0">
              <a:extLst>
                <a:ext uri="{FF2B5EF4-FFF2-40B4-BE49-F238E27FC236}">
                  <a16:creationId xmlns:a16="http://schemas.microsoft.com/office/drawing/2014/main" id="{FDB48164-7C04-64B1-BF9F-E314BD13A39F}"/>
                </a:ext>
              </a:extLst>
            </p:cNvPr>
            <p:cNvSpPr/>
            <p:nvPr/>
          </p:nvSpPr>
          <p:spPr>
            <a:xfrm>
              <a:off x="8096250" y="1143000"/>
              <a:ext cx="3762300" cy="1524000"/>
            </a:xfrm>
            <a:prstGeom prst="roundRect">
              <a:avLst>
                <a:gd name="adj" fmla="val 5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246" name="Google Shape;246;p20">
              <a:extLst>
                <a:ext uri="{FF2B5EF4-FFF2-40B4-BE49-F238E27FC236}">
                  <a16:creationId xmlns:a16="http://schemas.microsoft.com/office/drawing/2014/main" id="{7F494D0F-4C5A-B877-DFE2-84480A17C244}"/>
                </a:ext>
              </a:extLst>
            </p:cNvPr>
            <p:cNvSpPr txBox="1"/>
            <p:nvPr/>
          </p:nvSpPr>
          <p:spPr>
            <a:xfrm>
              <a:off x="8096250" y="1143000"/>
              <a:ext cx="3762300" cy="15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MCS Certification Route</a:t>
              </a:r>
              <a:endParaRPr sz="20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  <a:defRPr/>
              </a:pPr>
              <a:r>
                <a:rPr lang="en-GB" sz="20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Often required for grants like the Boiler Upgrade Scheme.</a:t>
              </a:r>
              <a:endParaRPr sz="20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85750" algn="l" rtl="0">
                <a:spcBef>
                  <a:spcPts val="375"/>
                </a:spcBef>
                <a:spcAft>
                  <a:spcPts val="0"/>
                </a:spcAft>
                <a:buClr>
                  <a:srgbClr val="1E293B"/>
                </a:buClr>
                <a:buSzPts val="900"/>
                <a:buFont typeface="Arial"/>
                <a:buChar char="●"/>
                <a:defRPr/>
              </a:pPr>
              <a:r>
                <a:rPr lang="en-GB" sz="2000" b="1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Direct:</a:t>
              </a:r>
              <a:r>
                <a:rPr lang="en-GB" sz="20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Company holds its own certification.</a:t>
              </a:r>
              <a:endParaRPr sz="20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85750" algn="l" rtl="0">
                <a:spcBef>
                  <a:spcPts val="300"/>
                </a:spcBef>
                <a:spcAft>
                  <a:spcPts val="0"/>
                </a:spcAft>
                <a:buClr>
                  <a:srgbClr val="1E293B"/>
                </a:buClr>
                <a:buSzPts val="900"/>
                <a:buFont typeface="Arial"/>
                <a:buChar char="●"/>
                <a:defRPr/>
              </a:pPr>
              <a:r>
                <a:rPr lang="en-GB" sz="2000" b="1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Umbrella:</a:t>
              </a:r>
              <a:r>
                <a:rPr lang="en-GB" sz="20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Working under another organisation's framework.</a:t>
              </a:r>
              <a:endParaRPr sz="20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8582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Self-certification and compliance evidence (2 of 2)</a:t>
            </a:r>
            <a:endParaRPr lang="en-GB" sz="2700" b="1" dirty="0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0" name="Google Shape;240;p20"/>
          <p:cNvGrpSpPr/>
          <p:nvPr/>
        </p:nvGrpSpPr>
        <p:grpSpPr>
          <a:xfrm>
            <a:off x="381000" y="1798319"/>
            <a:ext cx="11477700" cy="4070219"/>
            <a:chOff x="381000" y="2809874"/>
            <a:chExt cx="11477700" cy="2667001"/>
          </a:xfrm>
        </p:grpSpPr>
        <p:sp>
          <p:nvSpPr>
            <p:cNvPr id="247" name="Google Shape;247;p20"/>
            <p:cNvSpPr/>
            <p:nvPr/>
          </p:nvSpPr>
          <p:spPr>
            <a:xfrm>
              <a:off x="381000" y="2809875"/>
              <a:ext cx="5619900" cy="1566859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248" name="Google Shape;248;p20"/>
            <p:cNvSpPr txBox="1"/>
            <p:nvPr/>
          </p:nvSpPr>
          <p:spPr>
            <a:xfrm>
              <a:off x="381000" y="2809875"/>
              <a:ext cx="5619900" cy="10293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Required Compliance Evidence</a:t>
              </a:r>
              <a:endParaRPr sz="20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  <a:defRPr/>
              </a:pPr>
              <a:r>
                <a:rPr lang="en-GB" sz="20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Customers need certificates for: warranty support, grant claims, property sales, future maintenance, and audits.</a:t>
              </a:r>
              <a:endParaRPr sz="20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  <a:defRPr/>
              </a:pPr>
              <a:r>
                <a:rPr lang="en-GB" sz="20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Evidence proves notification of Building Regulations has been completed correctly.</a:t>
              </a:r>
              <a:endParaRPr sz="20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6143625" y="2809874"/>
              <a:ext cx="5715000" cy="1566859"/>
            </a:xfrm>
            <a:prstGeom prst="roundRect">
              <a:avLst>
                <a:gd name="adj" fmla="val 5714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250" name="Google Shape;250;p20"/>
            <p:cNvSpPr txBox="1"/>
            <p:nvPr/>
          </p:nvSpPr>
          <p:spPr>
            <a:xfrm>
              <a:off x="6143625" y="2809875"/>
              <a:ext cx="5715000" cy="12380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875" tIns="142875" rIns="142875" bIns="14287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0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Mandatory Rule: Authorised Persons Only</a:t>
              </a:r>
              <a:endParaRPr sz="2000" b="1" dirty="0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  <a:defRPr/>
              </a:pPr>
              <a:r>
                <a:rPr lang="en-GB" sz="2000" b="1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Only certify work within your authorised competence or registration scope.</a:t>
              </a:r>
              <a:endParaRPr sz="2000" dirty="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  <a:defRPr/>
              </a:pPr>
              <a:r>
                <a:rPr lang="en-GB" sz="200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If outside your scope, stop and refer to the correct scheme provider or Building Control.</a:t>
              </a:r>
              <a:endParaRPr sz="2000" dirty="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1" name="Google Shape;251;p20"/>
            <p:cNvGrpSpPr/>
            <p:nvPr/>
          </p:nvGrpSpPr>
          <p:grpSpPr>
            <a:xfrm>
              <a:off x="381000" y="4542528"/>
              <a:ext cx="11477700" cy="934347"/>
              <a:chOff x="0" y="208653"/>
              <a:chExt cx="11477700" cy="934347"/>
            </a:xfrm>
          </p:grpSpPr>
          <p:sp>
            <p:nvSpPr>
              <p:cNvPr id="252" name="Google Shape;252;p20"/>
              <p:cNvSpPr/>
              <p:nvPr/>
            </p:nvSpPr>
            <p:spPr>
              <a:xfrm>
                <a:off x="0" y="208653"/>
                <a:ext cx="11477700" cy="934347"/>
              </a:xfrm>
              <a:prstGeom prst="roundRect">
                <a:avLst>
                  <a:gd name="adj" fmla="val 6666"/>
                </a:avLst>
              </a:prstGeom>
              <a:solidFill>
                <a:srgbClr val="F1F5F9"/>
              </a:solidFill>
              <a:ln w="9525" cap="flat" cmpd="sng">
                <a:solidFill>
                  <a:srgbClr val="CBD5E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253" name="Google Shape;253;p20"/>
              <p:cNvSpPr txBox="1"/>
              <p:nvPr/>
            </p:nvSpPr>
            <p:spPr>
              <a:xfrm>
                <a:off x="0" y="208653"/>
                <a:ext cx="11477700" cy="8504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GB" sz="2000" b="1">
                    <a:solidFill>
                      <a:srgbClr val="475569"/>
                    </a:solidFill>
                    <a:latin typeface="Arial"/>
                    <a:ea typeface="Arial"/>
                    <a:cs typeface="Arial"/>
                    <a:sym typeface="Arial"/>
                  </a:rPr>
                  <a:t>Key Compliance Categories</a:t>
                </a:r>
                <a:endParaRPr sz="2000" b="1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en-GB" sz="2000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Heat Pumps</a:t>
                </a:r>
                <a:r>
                  <a:rPr lang="en-GB" sz="2000"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GB" sz="2000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Electrical Installations</a:t>
                </a:r>
                <a:r>
                  <a:rPr lang="en-GB" sz="2000"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GB" sz="2000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Hot Water Cylinders</a:t>
                </a:r>
                <a:r>
                  <a:rPr lang="en-GB" sz="2000"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GB" sz="2000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Regulated Heating</a:t>
                </a:r>
                <a:endParaRPr sz="2000"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/>
              <a:t>Handover pack: what good looks like</a:t>
            </a:r>
            <a:endParaRPr lang="en-GB"/>
          </a:p>
        </p:txBody>
      </p:sp>
      <p:grpSp>
        <p:nvGrpSpPr>
          <p:cNvPr id="260" name="Google Shape;260;p21"/>
          <p:cNvGrpSpPr/>
          <p:nvPr/>
        </p:nvGrpSpPr>
        <p:grpSpPr>
          <a:xfrm>
            <a:off x="381000" y="1714500"/>
            <a:ext cx="11430150" cy="2714550"/>
            <a:chOff x="381000" y="1714500"/>
            <a:chExt cx="11430150" cy="2714550"/>
          </a:xfrm>
        </p:grpSpPr>
        <p:sp>
          <p:nvSpPr>
            <p:cNvPr id="261" name="Google Shape;261;p21"/>
            <p:cNvSpPr/>
            <p:nvPr/>
          </p:nvSpPr>
          <p:spPr>
            <a:xfrm>
              <a:off x="381000" y="1714500"/>
              <a:ext cx="3714900" cy="1285800"/>
            </a:xfrm>
            <a:prstGeom prst="roundRect">
              <a:avLst>
                <a:gd name="adj" fmla="val 5925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1"/>
            <p:cNvSpPr txBox="1"/>
            <p:nvPr/>
          </p:nvSpPr>
          <p:spPr>
            <a:xfrm>
              <a:off x="523875" y="1857375"/>
              <a:ext cx="34290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Comprehensive Documentation</a:t>
              </a:r>
              <a:endParaRPr sz="14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A complete set of documents given to the customer at handover, ensuring all records are in one place</a:t>
              </a:r>
              <a:r>
                <a:rPr lang="en-GB" sz="11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1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1"/>
            <p:cNvSpPr/>
            <p:nvPr/>
          </p:nvSpPr>
          <p:spPr>
            <a:xfrm>
              <a:off x="4238625" y="1714500"/>
              <a:ext cx="3714900" cy="1285800"/>
            </a:xfrm>
            <a:prstGeom prst="roundRect">
              <a:avLst>
                <a:gd name="adj" fmla="val 5925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1"/>
            <p:cNvSpPr txBox="1"/>
            <p:nvPr/>
          </p:nvSpPr>
          <p:spPr>
            <a:xfrm>
              <a:off x="4381500" y="1857375"/>
              <a:ext cx="34290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Core Components</a:t>
              </a:r>
              <a:endParaRPr sz="14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Includes commissioning records, certificates, warranty details, user guides, and service schedules.</a:t>
              </a:r>
              <a:endParaRPr sz="16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1"/>
            <p:cNvSpPr/>
            <p:nvPr/>
          </p:nvSpPr>
          <p:spPr>
            <a:xfrm>
              <a:off x="8096250" y="1714500"/>
              <a:ext cx="3714900" cy="1285800"/>
            </a:xfrm>
            <a:prstGeom prst="roundRect">
              <a:avLst>
                <a:gd name="adj" fmla="val 5925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1"/>
            <p:cNvSpPr txBox="1"/>
            <p:nvPr/>
          </p:nvSpPr>
          <p:spPr>
            <a:xfrm>
              <a:off x="8239125" y="1857375"/>
              <a:ext cx="34290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Operational Guidance</a:t>
              </a:r>
              <a:endParaRPr sz="14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Quick-start controls guidance, agreed settings, limitations, and essential contact details.</a:t>
              </a:r>
              <a:endParaRPr sz="16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1"/>
            <p:cNvSpPr/>
            <p:nvPr/>
          </p:nvSpPr>
          <p:spPr>
            <a:xfrm>
              <a:off x="381000" y="3143250"/>
              <a:ext cx="3714900" cy="1285800"/>
            </a:xfrm>
            <a:prstGeom prst="roundRect">
              <a:avLst>
                <a:gd name="adj" fmla="val 5925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1"/>
            <p:cNvSpPr txBox="1"/>
            <p:nvPr/>
          </p:nvSpPr>
          <p:spPr>
            <a:xfrm>
              <a:off x="523875" y="3286125"/>
              <a:ext cx="34290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Clarity &amp; Utility</a:t>
              </a:r>
              <a:endParaRPr sz="14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Designed to be clear for the customer and highly useful for any future maintenance engineers.</a:t>
              </a:r>
              <a:endParaRPr sz="16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1"/>
            <p:cNvSpPr/>
            <p:nvPr/>
          </p:nvSpPr>
          <p:spPr>
            <a:xfrm>
              <a:off x="4238625" y="3143250"/>
              <a:ext cx="3714900" cy="1285800"/>
            </a:xfrm>
            <a:prstGeom prst="roundRect">
              <a:avLst>
                <a:gd name="adj" fmla="val 5925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1"/>
            <p:cNvSpPr txBox="1"/>
            <p:nvPr/>
          </p:nvSpPr>
          <p:spPr>
            <a:xfrm>
              <a:off x="4381500" y="3286125"/>
              <a:ext cx="34290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Professionalism</a:t>
              </a:r>
              <a:endParaRPr sz="14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A high-quality handover pack reflects your professionalism and builds customer trust</a:t>
              </a:r>
              <a:r>
                <a:rPr lang="en-GB" sz="11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1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8096250" y="3143250"/>
              <a:ext cx="3714900" cy="1285800"/>
            </a:xfrm>
            <a:prstGeom prst="roundRect">
              <a:avLst>
                <a:gd name="adj" fmla="val 5925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1"/>
            <p:cNvSpPr txBox="1"/>
            <p:nvPr/>
          </p:nvSpPr>
          <p:spPr>
            <a:xfrm>
              <a:off x="8239125" y="3286125"/>
              <a:ext cx="34290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Quality Assurance</a:t>
              </a:r>
              <a:endParaRPr sz="1400" b="1" dirty="0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Essential for meeting the mandatory quality assurance requirements of MCS registration.</a:t>
              </a:r>
              <a:endParaRPr sz="1600" dirty="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2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/>
              <a:t>Instructions and user guides</a:t>
            </a:r>
            <a:endParaRPr lang="en-GB"/>
          </a:p>
        </p:txBody>
      </p:sp>
      <p:grpSp>
        <p:nvGrpSpPr>
          <p:cNvPr id="279" name="Google Shape;279;p22"/>
          <p:cNvGrpSpPr/>
          <p:nvPr/>
        </p:nvGrpSpPr>
        <p:grpSpPr>
          <a:xfrm>
            <a:off x="381000" y="1714500"/>
            <a:ext cx="11477775" cy="4000500"/>
            <a:chOff x="381000" y="1714500"/>
            <a:chExt cx="11477775" cy="4000500"/>
          </a:xfrm>
        </p:grpSpPr>
        <p:sp>
          <p:nvSpPr>
            <p:cNvPr id="280" name="Google Shape;280;p22"/>
            <p:cNvSpPr/>
            <p:nvPr/>
          </p:nvSpPr>
          <p:spPr>
            <a:xfrm>
              <a:off x="381000" y="1714500"/>
              <a:ext cx="56199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1" name="Google Shape;281;p22"/>
            <p:cNvSpPr txBox="1"/>
            <p:nvPr/>
          </p:nvSpPr>
          <p:spPr>
            <a:xfrm>
              <a:off x="381000" y="1714500"/>
              <a:ext cx="56199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Manufacturer &amp; Installer Guidance</a:t>
              </a:r>
              <a:endParaRPr sz="16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75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User guide explains safe day-to-day operation.</a:t>
              </a:r>
              <a:endParaRPr sz="16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30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Installer highlights: schedules, temperature, DHW boost, and holiday mode.</a:t>
              </a:r>
              <a:endParaRPr sz="16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2"/>
            <p:cNvSpPr/>
            <p:nvPr/>
          </p:nvSpPr>
          <p:spPr>
            <a:xfrm>
              <a:off x="6238875" y="1714500"/>
              <a:ext cx="56199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3" name="Google Shape;283;p22"/>
            <p:cNvSpPr txBox="1"/>
            <p:nvPr/>
          </p:nvSpPr>
          <p:spPr>
            <a:xfrm>
              <a:off x="6238875" y="1714500"/>
              <a:ext cx="56199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Operational Knowledge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75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Explain normal behaviours: steady operation, defrost, DHW recovery, and alarms.</a:t>
              </a:r>
              <a:endParaRPr sz="16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30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Identify user-adjustable vs. restricted settings.</a:t>
              </a:r>
              <a:endParaRPr sz="16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2"/>
            <p:cNvSpPr/>
            <p:nvPr/>
          </p:nvSpPr>
          <p:spPr>
            <a:xfrm>
              <a:off x="381000" y="3286125"/>
              <a:ext cx="5619900" cy="952500"/>
            </a:xfrm>
            <a:prstGeom prst="roundRect">
              <a:avLst>
                <a:gd name="adj" fmla="val 8000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5" name="Google Shape;285;p22"/>
            <p:cNvSpPr txBox="1"/>
            <p:nvPr/>
          </p:nvSpPr>
          <p:spPr>
            <a:xfrm>
              <a:off x="381000" y="3286125"/>
              <a:ext cx="56199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Handover Strategy</a:t>
              </a:r>
              <a:endParaRPr sz="16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Use Teach-back:</a:t>
              </a:r>
              <a:r>
                <a:rPr lang="en-GB"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 Customer demonstrates key actions before final handover.</a:t>
              </a:r>
              <a:endParaRPr sz="16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2"/>
            <p:cNvSpPr/>
            <p:nvPr/>
          </p:nvSpPr>
          <p:spPr>
            <a:xfrm>
              <a:off x="6238875" y="3286125"/>
              <a:ext cx="5619900" cy="952500"/>
            </a:xfrm>
            <a:prstGeom prst="roundRect">
              <a:avLst>
                <a:gd name="adj" fmla="val 8000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7" name="Google Shape;287;p22"/>
            <p:cNvSpPr txBox="1"/>
            <p:nvPr/>
          </p:nvSpPr>
          <p:spPr>
            <a:xfrm>
              <a:off x="6238875" y="3286125"/>
              <a:ext cx="56199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Mandatory User Education</a:t>
              </a:r>
              <a:endParaRPr sz="1600" b="1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Explain that systems should run continually for comfort; do not turn on/off from cold.</a:t>
              </a:r>
              <a:endParaRPr sz="160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2"/>
            <p:cNvSpPr/>
            <p:nvPr/>
          </p:nvSpPr>
          <p:spPr>
            <a:xfrm>
              <a:off x="381000" y="4381500"/>
              <a:ext cx="11477700" cy="1333500"/>
            </a:xfrm>
            <a:prstGeom prst="roundRect">
              <a:avLst>
                <a:gd name="adj" fmla="val 5714"/>
              </a:avLst>
            </a:prstGeom>
            <a:solidFill>
              <a:srgbClr val="F1F5F9"/>
            </a:solidFill>
            <a:ln w="9525" cap="flat" cmpd="sng">
              <a:solidFill>
                <a:srgbClr val="CBD5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/>
            </a:p>
          </p:txBody>
        </p:sp>
        <p:sp>
          <p:nvSpPr>
            <p:cNvPr id="289" name="Google Shape;289;p22"/>
            <p:cNvSpPr txBox="1"/>
            <p:nvPr/>
          </p:nvSpPr>
          <p:spPr>
            <a:xfrm>
              <a:off x="381000" y="4381500"/>
              <a:ext cx="114777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Efficiency &amp; Cost Management</a:t>
              </a:r>
              <a:endParaRPr sz="1600" b="1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Low carbon heating systems behave differently to traditional systems due to low and steady temperatures. Installers must guide users to ensure effective use without additional electrical costs. Emphasi</a:t>
              </a:r>
              <a:r>
                <a:rPr lang="en-GB" sz="1600" dirty="0">
                  <a:solidFill>
                    <a:srgbClr val="1E293B"/>
                  </a:solidFill>
                </a:rPr>
                <a:t>s</a:t>
              </a:r>
              <a:r>
                <a:rPr lang="en-GB" sz="16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e that continuous operation prevents the system from going completely cold, which is inefficient to reheat.</a:t>
              </a:r>
              <a:endParaRPr sz="16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3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6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dirty="0"/>
              <a:t>Service requirements</a:t>
            </a:r>
            <a:endParaRPr lang="en-GB" dirty="0"/>
          </a:p>
        </p:txBody>
      </p:sp>
      <p:grpSp>
        <p:nvGrpSpPr>
          <p:cNvPr id="296" name="Google Shape;296;p23"/>
          <p:cNvGrpSpPr/>
          <p:nvPr/>
        </p:nvGrpSpPr>
        <p:grpSpPr>
          <a:xfrm>
            <a:off x="381000" y="1714500"/>
            <a:ext cx="3714900" cy="2001732"/>
            <a:chOff x="381000" y="1714500"/>
            <a:chExt cx="3714900" cy="1428900"/>
          </a:xfrm>
        </p:grpSpPr>
        <p:sp>
          <p:nvSpPr>
            <p:cNvPr id="297" name="Google Shape;297;p23"/>
            <p:cNvSpPr/>
            <p:nvPr/>
          </p:nvSpPr>
          <p:spPr>
            <a:xfrm>
              <a:off x="381000" y="1714500"/>
              <a:ext cx="37149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8" name="Google Shape;298;p23"/>
            <p:cNvSpPr txBox="1"/>
            <p:nvPr/>
          </p:nvSpPr>
          <p:spPr>
            <a:xfrm>
              <a:off x="381000" y="1714500"/>
              <a:ext cx="37149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Service Intervals &amp; Checks</a:t>
              </a:r>
              <a:endParaRPr sz="18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75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8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State required intervals and expected checks.</a:t>
              </a:r>
              <a:endParaRPr sz="18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30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8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Include filter cleaning, water quality, and antifreeze checks.</a:t>
              </a:r>
              <a:endParaRPr sz="18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" name="Google Shape;299;p23"/>
          <p:cNvGrpSpPr/>
          <p:nvPr/>
        </p:nvGrpSpPr>
        <p:grpSpPr>
          <a:xfrm>
            <a:off x="4238625" y="1714499"/>
            <a:ext cx="3714900" cy="2001731"/>
            <a:chOff x="4238625" y="1714500"/>
            <a:chExt cx="3714900" cy="1428900"/>
          </a:xfrm>
        </p:grpSpPr>
        <p:sp>
          <p:nvSpPr>
            <p:cNvPr id="300" name="Google Shape;300;p23"/>
            <p:cNvSpPr/>
            <p:nvPr/>
          </p:nvSpPr>
          <p:spPr>
            <a:xfrm>
              <a:off x="4238625" y="1714500"/>
              <a:ext cx="37149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1" name="Google Shape;301;p23"/>
            <p:cNvSpPr txBox="1"/>
            <p:nvPr/>
          </p:nvSpPr>
          <p:spPr>
            <a:xfrm>
              <a:off x="4238625" y="1714500"/>
              <a:ext cx="37149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Parts &amp; Manufacturer</a:t>
              </a:r>
              <a:endParaRPr sz="18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75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8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Record approved spare parts and consumables.</a:t>
              </a:r>
              <a:endParaRPr sz="18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30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8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Adhere to specific manufacturer requirements.</a:t>
              </a:r>
              <a:endParaRPr sz="18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2" name="Google Shape;302;p23"/>
          <p:cNvGrpSpPr/>
          <p:nvPr/>
        </p:nvGrpSpPr>
        <p:grpSpPr>
          <a:xfrm>
            <a:off x="8096250" y="1714500"/>
            <a:ext cx="3714900" cy="2001730"/>
            <a:chOff x="8096250" y="1714500"/>
            <a:chExt cx="3714900" cy="1428900"/>
          </a:xfrm>
        </p:grpSpPr>
        <p:sp>
          <p:nvSpPr>
            <p:cNvPr id="303" name="Google Shape;303;p23"/>
            <p:cNvSpPr/>
            <p:nvPr/>
          </p:nvSpPr>
          <p:spPr>
            <a:xfrm>
              <a:off x="8096250" y="1714500"/>
              <a:ext cx="3714900" cy="1428900"/>
            </a:xfrm>
            <a:prstGeom prst="roundRect">
              <a:avLst>
                <a:gd name="adj" fmla="val 5333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4" name="Google Shape;304;p23"/>
            <p:cNvSpPr txBox="1"/>
            <p:nvPr/>
          </p:nvSpPr>
          <p:spPr>
            <a:xfrm>
              <a:off x="8096250" y="1714500"/>
              <a:ext cx="3714900" cy="142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Customer Responsibilities</a:t>
              </a:r>
              <a:endParaRPr sz="18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75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8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Explain duties: access, fault reporting, and record keeping.</a:t>
              </a:r>
              <a:endParaRPr sz="18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298450" algn="l" rtl="0">
                <a:spcBef>
                  <a:spcPts val="300"/>
                </a:spcBef>
                <a:spcAft>
                  <a:spcPts val="0"/>
                </a:spcAft>
                <a:buClr>
                  <a:srgbClr val="1E293B"/>
                </a:buClr>
                <a:buSzPts val="1100"/>
                <a:buFont typeface="Arial"/>
                <a:buChar char="●"/>
              </a:pPr>
              <a:r>
                <a:rPr lang="en-GB" sz="18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Service history supports warranty and safety.</a:t>
              </a:r>
              <a:endParaRPr sz="18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5" name="Google Shape;305;p23"/>
          <p:cNvGrpSpPr/>
          <p:nvPr/>
        </p:nvGrpSpPr>
        <p:grpSpPr>
          <a:xfrm>
            <a:off x="413390" y="3905125"/>
            <a:ext cx="5619900" cy="1143000"/>
            <a:chOff x="381000" y="3286125"/>
            <a:chExt cx="5619900" cy="1143000"/>
          </a:xfrm>
        </p:grpSpPr>
        <p:sp>
          <p:nvSpPr>
            <p:cNvPr id="306" name="Google Shape;306;p23"/>
            <p:cNvSpPr/>
            <p:nvPr/>
          </p:nvSpPr>
          <p:spPr>
            <a:xfrm>
              <a:off x="381000" y="3286125"/>
              <a:ext cx="5619900" cy="1143000"/>
            </a:xfrm>
            <a:prstGeom prst="roundRect">
              <a:avLst>
                <a:gd name="adj" fmla="val 6666"/>
              </a:avLst>
            </a:prstGeom>
            <a:solidFill>
              <a:srgbClr val="F8FAFC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7" name="Google Shape;307;p23"/>
            <p:cNvSpPr txBox="1"/>
            <p:nvPr/>
          </p:nvSpPr>
          <p:spPr>
            <a:xfrm>
              <a:off x="381000" y="3286125"/>
              <a:ext cx="5619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Value of Service Logging</a:t>
              </a:r>
              <a:endParaRPr sz="18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rPr>
                <a:t>Logging info allows installers to build repeat work through annual servicing packages, supporting long-term performance.</a:t>
              </a:r>
              <a:endParaRPr sz="1800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8" name="Google Shape;308;p23"/>
          <p:cNvGrpSpPr/>
          <p:nvPr/>
        </p:nvGrpSpPr>
        <p:grpSpPr>
          <a:xfrm>
            <a:off x="6191100" y="3917000"/>
            <a:ext cx="5619900" cy="1143000"/>
            <a:chOff x="6238875" y="3286125"/>
            <a:chExt cx="5619900" cy="1143000"/>
          </a:xfrm>
        </p:grpSpPr>
        <p:sp>
          <p:nvSpPr>
            <p:cNvPr id="309" name="Google Shape;309;p23"/>
            <p:cNvSpPr/>
            <p:nvPr/>
          </p:nvSpPr>
          <p:spPr>
            <a:xfrm>
              <a:off x="6238875" y="3286125"/>
              <a:ext cx="5619900" cy="1143000"/>
            </a:xfrm>
            <a:prstGeom prst="roundRect">
              <a:avLst>
                <a:gd name="adj" fmla="val 6666"/>
              </a:avLst>
            </a:prstGeom>
            <a:solidFill>
              <a:srgbClr val="FFF7ED"/>
            </a:solidFill>
            <a:ln w="9525" cap="flat" cmpd="sng">
              <a:solidFill>
                <a:srgbClr val="FED7A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0" name="Google Shape;310;p23"/>
            <p:cNvSpPr txBox="1"/>
            <p:nvPr/>
          </p:nvSpPr>
          <p:spPr>
            <a:xfrm>
              <a:off x="6238875" y="3286125"/>
              <a:ext cx="5619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500" tIns="190500" rIns="190500" bIns="1905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Remote Surveillance</a:t>
              </a:r>
              <a:endParaRPr sz="1800" b="1" dirty="0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GB" sz="1800" dirty="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rPr>
                <a:t>Aids in rapid fault finding, minimising downtime and unnecessary costs for both customers and installers.</a:t>
              </a:r>
              <a:endParaRPr sz="1800" dirty="0">
                <a:solidFill>
                  <a:srgbClr val="7C2D1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1" name="Google Shape;311;p23"/>
          <p:cNvGrpSpPr/>
          <p:nvPr/>
        </p:nvGrpSpPr>
        <p:grpSpPr>
          <a:xfrm>
            <a:off x="381000" y="5237018"/>
            <a:ext cx="11430000" cy="762000"/>
            <a:chOff x="381000" y="4572000"/>
            <a:chExt cx="11430000" cy="762000"/>
          </a:xfrm>
        </p:grpSpPr>
        <p:sp>
          <p:nvSpPr>
            <p:cNvPr id="312" name="Google Shape;312;p23"/>
            <p:cNvSpPr/>
            <p:nvPr/>
          </p:nvSpPr>
          <p:spPr>
            <a:xfrm>
              <a:off x="381000" y="4572000"/>
              <a:ext cx="11430000" cy="762000"/>
            </a:xfrm>
            <a:prstGeom prst="roundRect">
              <a:avLst>
                <a:gd name="adj" fmla="val 10000"/>
              </a:avLst>
            </a:prstGeom>
            <a:solidFill>
              <a:srgbClr val="F1F5F9"/>
            </a:solidFill>
            <a:ln w="9525" cap="flat" cmpd="sng">
              <a:solidFill>
                <a:srgbClr val="CBD5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3" name="Google Shape;313;p23"/>
            <p:cNvSpPr txBox="1"/>
            <p:nvPr/>
          </p:nvSpPr>
          <p:spPr>
            <a:xfrm>
              <a:off x="381000" y="4572000"/>
              <a:ext cx="11430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0" dirty="0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Service history is vital for maintaining warranty coverage and ensuring long-term system safety and efficiency.</a:t>
              </a:r>
              <a:endParaRPr sz="1800" b="0" dirty="0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4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Documentation workflow: when each document is used</a:t>
            </a:r>
            <a:endParaRPr lang="en-GB" sz="306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0" name="Google Shape;320;p24"/>
          <p:cNvGrpSpPr/>
          <p:nvPr/>
        </p:nvGrpSpPr>
        <p:grpSpPr>
          <a:xfrm>
            <a:off x="333374" y="1857375"/>
            <a:ext cx="11572877" cy="3190800"/>
            <a:chOff x="333374" y="1857375"/>
            <a:chExt cx="11572877" cy="3190800"/>
          </a:xfrm>
        </p:grpSpPr>
        <p:pic>
          <p:nvPicPr>
            <p:cNvPr id="321" name="Google Shape;321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4785" y="3402331"/>
              <a:ext cx="9107427" cy="4571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2" name="Google Shape;322;p24"/>
            <p:cNvGrpSpPr/>
            <p:nvPr/>
          </p:nvGrpSpPr>
          <p:grpSpPr>
            <a:xfrm>
              <a:off x="333374" y="1857375"/>
              <a:ext cx="3272467" cy="1714650"/>
              <a:chOff x="333374" y="1857375"/>
              <a:chExt cx="3272467" cy="1714650"/>
            </a:xfrm>
          </p:grpSpPr>
          <p:sp>
            <p:nvSpPr>
              <p:cNvPr id="323" name="Google Shape;323;p24"/>
              <p:cNvSpPr/>
              <p:nvPr/>
            </p:nvSpPr>
            <p:spPr>
              <a:xfrm>
                <a:off x="809625" y="3286125"/>
                <a:ext cx="285900" cy="285900"/>
              </a:xfrm>
              <a:prstGeom prst="ellipse">
                <a:avLst/>
              </a:prstGeom>
              <a:solidFill>
                <a:srgbClr val="FC442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4"/>
              <p:cNvSpPr/>
              <p:nvPr/>
            </p:nvSpPr>
            <p:spPr>
              <a:xfrm>
                <a:off x="333374" y="1857375"/>
                <a:ext cx="3272467" cy="1285800"/>
              </a:xfrm>
              <a:prstGeom prst="roundRect">
                <a:avLst>
                  <a:gd name="adj" fmla="val 5925"/>
                </a:avLst>
              </a:prstGeom>
              <a:solidFill>
                <a:srgbClr val="F8F9FA"/>
              </a:solidFill>
              <a:ln w="9525" cap="flat" cmpd="sng">
                <a:solidFill>
                  <a:srgbClr val="E9ECE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4"/>
              <p:cNvSpPr txBox="1"/>
              <p:nvPr/>
            </p:nvSpPr>
            <p:spPr>
              <a:xfrm>
                <a:off x="333375" y="2165230"/>
                <a:ext cx="3048150" cy="520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875" tIns="142875" rIns="142875" bIns="142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Before Commissioning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95057"/>
                    </a:solidFill>
                    <a:latin typeface="Arial"/>
                    <a:ea typeface="Arial"/>
                    <a:cs typeface="Arial"/>
                    <a:sym typeface="Arial"/>
                  </a:rPr>
                  <a:t>Design file, manuals, certificates needed, checklist prepared</a:t>
                </a:r>
                <a:endParaRPr sz="1600" dirty="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6" name="Google Shape;326;p24"/>
            <p:cNvGrpSpPr/>
            <p:nvPr/>
          </p:nvGrpSpPr>
          <p:grpSpPr>
            <a:xfrm>
              <a:off x="2619374" y="3286125"/>
              <a:ext cx="3048151" cy="1762050"/>
              <a:chOff x="2619374" y="3286125"/>
              <a:chExt cx="3048151" cy="1762050"/>
            </a:xfrm>
          </p:grpSpPr>
          <p:sp>
            <p:nvSpPr>
              <p:cNvPr id="327" name="Google Shape;327;p24"/>
              <p:cNvSpPr/>
              <p:nvPr/>
            </p:nvSpPr>
            <p:spPr>
              <a:xfrm>
                <a:off x="3095625" y="3286125"/>
                <a:ext cx="285900" cy="285900"/>
              </a:xfrm>
              <a:prstGeom prst="ellipse">
                <a:avLst/>
              </a:prstGeom>
              <a:solidFill>
                <a:srgbClr val="FC442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4"/>
              <p:cNvSpPr/>
              <p:nvPr/>
            </p:nvSpPr>
            <p:spPr>
              <a:xfrm>
                <a:off x="2619374" y="3762375"/>
                <a:ext cx="2832519" cy="1285800"/>
              </a:xfrm>
              <a:prstGeom prst="roundRect">
                <a:avLst>
                  <a:gd name="adj" fmla="val 5925"/>
                </a:avLst>
              </a:prstGeom>
              <a:solidFill>
                <a:srgbClr val="F8F9FA"/>
              </a:solidFill>
              <a:ln w="9525" cap="flat" cmpd="sng">
                <a:solidFill>
                  <a:srgbClr val="E9ECE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4"/>
              <p:cNvSpPr txBox="1"/>
              <p:nvPr/>
            </p:nvSpPr>
            <p:spPr>
              <a:xfrm>
                <a:off x="2619375" y="3762375"/>
                <a:ext cx="3048150" cy="1027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875" tIns="142875" rIns="142875" bIns="142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During Commissioning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95057"/>
                    </a:solidFill>
                    <a:latin typeface="Arial"/>
                    <a:ea typeface="Arial"/>
                    <a:cs typeface="Arial"/>
                    <a:sym typeface="Arial"/>
                  </a:rPr>
                  <a:t>Record readings, settings, checks and corrections live</a:t>
                </a:r>
                <a:endParaRPr sz="1600" dirty="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0" name="Google Shape;330;p24"/>
            <p:cNvGrpSpPr/>
            <p:nvPr/>
          </p:nvGrpSpPr>
          <p:grpSpPr>
            <a:xfrm>
              <a:off x="4905374" y="1857375"/>
              <a:ext cx="3048151" cy="1714650"/>
              <a:chOff x="4905374" y="1857375"/>
              <a:chExt cx="3048151" cy="1714650"/>
            </a:xfrm>
          </p:grpSpPr>
          <p:sp>
            <p:nvSpPr>
              <p:cNvPr id="331" name="Google Shape;331;p24"/>
              <p:cNvSpPr/>
              <p:nvPr/>
            </p:nvSpPr>
            <p:spPr>
              <a:xfrm>
                <a:off x="5381625" y="3286125"/>
                <a:ext cx="285900" cy="285900"/>
              </a:xfrm>
              <a:prstGeom prst="ellipse">
                <a:avLst/>
              </a:prstGeom>
              <a:solidFill>
                <a:srgbClr val="FC442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4"/>
              <p:cNvSpPr/>
              <p:nvPr/>
            </p:nvSpPr>
            <p:spPr>
              <a:xfrm>
                <a:off x="4905374" y="1857375"/>
                <a:ext cx="2616859" cy="1285800"/>
              </a:xfrm>
              <a:prstGeom prst="roundRect">
                <a:avLst>
                  <a:gd name="adj" fmla="val 5925"/>
                </a:avLst>
              </a:prstGeom>
              <a:solidFill>
                <a:srgbClr val="F8F9FA"/>
              </a:solidFill>
              <a:ln w="9525" cap="flat" cmpd="sng">
                <a:solidFill>
                  <a:srgbClr val="E9ECE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4"/>
              <p:cNvSpPr txBox="1"/>
              <p:nvPr/>
            </p:nvSpPr>
            <p:spPr>
              <a:xfrm>
                <a:off x="4905375" y="1857375"/>
                <a:ext cx="3048150" cy="1114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875" tIns="142875" rIns="142875" bIns="142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At Verification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95057"/>
                    </a:solidFill>
                    <a:latin typeface="Arial"/>
                    <a:ea typeface="Arial"/>
                    <a:cs typeface="Arial"/>
                    <a:sym typeface="Arial"/>
                  </a:rPr>
                  <a:t>Review completion, signatures, certificates and evidence pack</a:t>
                </a:r>
                <a:endParaRPr sz="1600" dirty="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4" name="Google Shape;334;p24"/>
            <p:cNvGrpSpPr/>
            <p:nvPr/>
          </p:nvGrpSpPr>
          <p:grpSpPr>
            <a:xfrm>
              <a:off x="7191374" y="3286125"/>
              <a:ext cx="3048151" cy="1762050"/>
              <a:chOff x="7191374" y="3286125"/>
              <a:chExt cx="3048151" cy="1762050"/>
            </a:xfrm>
          </p:grpSpPr>
          <p:sp>
            <p:nvSpPr>
              <p:cNvPr id="335" name="Google Shape;335;p24"/>
              <p:cNvSpPr/>
              <p:nvPr/>
            </p:nvSpPr>
            <p:spPr>
              <a:xfrm>
                <a:off x="7667625" y="3286125"/>
                <a:ext cx="285900" cy="285900"/>
              </a:xfrm>
              <a:prstGeom prst="ellipse">
                <a:avLst/>
              </a:prstGeom>
              <a:solidFill>
                <a:srgbClr val="FC442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4"/>
              <p:cNvSpPr/>
              <p:nvPr/>
            </p:nvSpPr>
            <p:spPr>
              <a:xfrm>
                <a:off x="7191374" y="3762375"/>
                <a:ext cx="2953289" cy="1285800"/>
              </a:xfrm>
              <a:prstGeom prst="roundRect">
                <a:avLst>
                  <a:gd name="adj" fmla="val 5925"/>
                </a:avLst>
              </a:prstGeom>
              <a:solidFill>
                <a:srgbClr val="F8F9FA"/>
              </a:solidFill>
              <a:ln w="9525" cap="flat" cmpd="sng">
                <a:solidFill>
                  <a:srgbClr val="E9ECE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4"/>
              <p:cNvSpPr txBox="1"/>
              <p:nvPr/>
            </p:nvSpPr>
            <p:spPr>
              <a:xfrm>
                <a:off x="7191375" y="3762375"/>
                <a:ext cx="3048150" cy="11943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875" tIns="142875" rIns="142875" bIns="142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At Handover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95057"/>
                    </a:solidFill>
                    <a:latin typeface="Arial"/>
                    <a:ea typeface="Arial"/>
                    <a:cs typeface="Arial"/>
                    <a:sym typeface="Arial"/>
                  </a:rPr>
                  <a:t>Customer receives pack, demonstration and service expectations</a:t>
                </a:r>
                <a:endParaRPr sz="1600" dirty="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8" name="Google Shape;338;p24"/>
            <p:cNvGrpSpPr/>
            <p:nvPr/>
          </p:nvGrpSpPr>
          <p:grpSpPr>
            <a:xfrm>
              <a:off x="9100869" y="1857375"/>
              <a:ext cx="2805382" cy="1714650"/>
              <a:chOff x="9100869" y="1857375"/>
              <a:chExt cx="2805382" cy="1714650"/>
            </a:xfrm>
          </p:grpSpPr>
          <p:sp>
            <p:nvSpPr>
              <p:cNvPr id="339" name="Google Shape;339;p24"/>
              <p:cNvSpPr/>
              <p:nvPr/>
            </p:nvSpPr>
            <p:spPr>
              <a:xfrm>
                <a:off x="9953625" y="3286125"/>
                <a:ext cx="285900" cy="285900"/>
              </a:xfrm>
              <a:prstGeom prst="ellipse">
                <a:avLst/>
              </a:prstGeom>
              <a:solidFill>
                <a:srgbClr val="FC442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4"/>
              <p:cNvSpPr/>
              <p:nvPr/>
            </p:nvSpPr>
            <p:spPr>
              <a:xfrm>
                <a:off x="9100869" y="1857375"/>
                <a:ext cx="2710492" cy="1285800"/>
              </a:xfrm>
              <a:prstGeom prst="roundRect">
                <a:avLst>
                  <a:gd name="adj" fmla="val 5925"/>
                </a:avLst>
              </a:prstGeom>
              <a:solidFill>
                <a:srgbClr val="F8F9FA"/>
              </a:solidFill>
              <a:ln w="9525" cap="flat" cmpd="sng">
                <a:solidFill>
                  <a:srgbClr val="E9ECE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4"/>
              <p:cNvSpPr txBox="1"/>
              <p:nvPr/>
            </p:nvSpPr>
            <p:spPr>
              <a:xfrm>
                <a:off x="9195759" y="1857375"/>
                <a:ext cx="2710492" cy="9772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42875" tIns="142875" rIns="142875" bIns="14287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 dirty="0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After Handover</a:t>
                </a:r>
                <a:endParaRPr sz="16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 dirty="0">
                    <a:solidFill>
                      <a:srgbClr val="495057"/>
                    </a:solidFill>
                    <a:latin typeface="Arial"/>
                    <a:ea typeface="Arial"/>
                    <a:cs typeface="Arial"/>
                    <a:sym typeface="Arial"/>
                  </a:rPr>
                  <a:t>Service sheets update the record over system life</a:t>
                </a:r>
                <a:endParaRPr sz="1600" dirty="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5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Common documentation failures and consequences</a:t>
            </a:r>
            <a:endParaRPr lang="en-GB" sz="306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25"/>
          <p:cNvGrpSpPr/>
          <p:nvPr/>
        </p:nvGrpSpPr>
        <p:grpSpPr>
          <a:xfrm>
            <a:off x="381000" y="1714500"/>
            <a:ext cx="11477775" cy="4286250"/>
            <a:chOff x="381000" y="1714500"/>
            <a:chExt cx="11477775" cy="4286250"/>
          </a:xfrm>
        </p:grpSpPr>
        <p:grpSp>
          <p:nvGrpSpPr>
            <p:cNvPr id="350" name="Google Shape;350;p25"/>
            <p:cNvGrpSpPr/>
            <p:nvPr/>
          </p:nvGrpSpPr>
          <p:grpSpPr>
            <a:xfrm>
              <a:off x="381000" y="1714500"/>
              <a:ext cx="11477775" cy="1333500"/>
              <a:chOff x="381000" y="1714500"/>
              <a:chExt cx="11477775" cy="1333500"/>
            </a:xfrm>
          </p:grpSpPr>
          <p:sp>
            <p:nvSpPr>
              <p:cNvPr id="351" name="Google Shape;351;p25"/>
              <p:cNvSpPr/>
              <p:nvPr/>
            </p:nvSpPr>
            <p:spPr>
              <a:xfrm>
                <a:off x="381000" y="1714500"/>
                <a:ext cx="5619900" cy="1333500"/>
              </a:xfrm>
              <a:prstGeom prst="roundRect">
                <a:avLst>
                  <a:gd name="adj" fmla="val 714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52" name="Google Shape;352;p25"/>
              <p:cNvSpPr txBox="1"/>
              <p:nvPr/>
            </p:nvSpPr>
            <p:spPr>
              <a:xfrm>
                <a:off x="381000" y="1714500"/>
                <a:ext cx="5619900" cy="133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Missing commissioning record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Consequence: No proof system was checked correctly, leading to safety and performance concerns.</a:t>
                </a:r>
                <a:endParaRPr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25"/>
              <p:cNvSpPr/>
              <p:nvPr/>
            </p:nvSpPr>
            <p:spPr>
              <a:xfrm>
                <a:off x="6238875" y="1714500"/>
                <a:ext cx="5619900" cy="1333500"/>
              </a:xfrm>
              <a:prstGeom prst="roundRect">
                <a:avLst>
                  <a:gd name="adj" fmla="val 714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54" name="Google Shape;354;p25"/>
              <p:cNvSpPr txBox="1"/>
              <p:nvPr/>
            </p:nvSpPr>
            <p:spPr>
              <a:xfrm>
                <a:off x="6238875" y="1714500"/>
                <a:ext cx="5619900" cy="133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Incomplete water treatment evidence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Consequence: Potential warranty or performance disputes with manufacturers or clients.</a:t>
                </a:r>
                <a:endParaRPr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5" name="Google Shape;355;p25"/>
            <p:cNvGrpSpPr/>
            <p:nvPr/>
          </p:nvGrpSpPr>
          <p:grpSpPr>
            <a:xfrm>
              <a:off x="381000" y="3190875"/>
              <a:ext cx="11477775" cy="1333500"/>
              <a:chOff x="381000" y="3190875"/>
              <a:chExt cx="11477775" cy="1333500"/>
            </a:xfrm>
          </p:grpSpPr>
          <p:sp>
            <p:nvSpPr>
              <p:cNvPr id="356" name="Google Shape;356;p25"/>
              <p:cNvSpPr/>
              <p:nvPr/>
            </p:nvSpPr>
            <p:spPr>
              <a:xfrm>
                <a:off x="381000" y="3190875"/>
                <a:ext cx="5619900" cy="1333500"/>
              </a:xfrm>
              <a:prstGeom prst="roundRect">
                <a:avLst>
                  <a:gd name="adj" fmla="val 714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57" name="Google Shape;357;p25"/>
              <p:cNvSpPr txBox="1"/>
              <p:nvPr/>
            </p:nvSpPr>
            <p:spPr>
              <a:xfrm>
                <a:off x="381000" y="3190875"/>
                <a:ext cx="5619900" cy="133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Wrong manuals/user guide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Consequence: Leads to customer misuse, system inefficiency, and repeat call-backs.</a:t>
                </a:r>
                <a:endParaRPr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25"/>
              <p:cNvSpPr/>
              <p:nvPr/>
            </p:nvSpPr>
            <p:spPr>
              <a:xfrm>
                <a:off x="6238875" y="3190875"/>
                <a:ext cx="5619900" cy="1333500"/>
              </a:xfrm>
              <a:prstGeom prst="roundRect">
                <a:avLst>
                  <a:gd name="adj" fmla="val 714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59" name="Google Shape;359;p25"/>
              <p:cNvSpPr txBox="1"/>
              <p:nvPr/>
            </p:nvSpPr>
            <p:spPr>
              <a:xfrm>
                <a:off x="6238875" y="3190875"/>
                <a:ext cx="5619900" cy="133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No variation record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Consequence: Causes disagreement over project scope, final cost, or system performance.</a:t>
                </a:r>
                <a:endParaRPr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0" name="Google Shape;360;p25"/>
            <p:cNvGrpSpPr/>
            <p:nvPr/>
          </p:nvGrpSpPr>
          <p:grpSpPr>
            <a:xfrm>
              <a:off x="381000" y="4667250"/>
              <a:ext cx="11477775" cy="1333500"/>
              <a:chOff x="381000" y="4667250"/>
              <a:chExt cx="11477775" cy="1333500"/>
            </a:xfrm>
          </p:grpSpPr>
          <p:sp>
            <p:nvSpPr>
              <p:cNvPr id="361" name="Google Shape;361;p25"/>
              <p:cNvSpPr/>
              <p:nvPr/>
            </p:nvSpPr>
            <p:spPr>
              <a:xfrm>
                <a:off x="381000" y="4667250"/>
                <a:ext cx="5619900" cy="1333500"/>
              </a:xfrm>
              <a:prstGeom prst="roundRect">
                <a:avLst>
                  <a:gd name="adj" fmla="val 7142"/>
                </a:avLst>
              </a:prstGeom>
              <a:solidFill>
                <a:srgbClr val="F8FAFC"/>
              </a:solidFill>
              <a:ln w="9525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62" name="Google Shape;362;p25"/>
              <p:cNvSpPr txBox="1"/>
              <p:nvPr/>
            </p:nvSpPr>
            <p:spPr>
              <a:xfrm>
                <a:off x="381000" y="4667250"/>
                <a:ext cx="5619900" cy="133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FC4421"/>
                    </a:solidFill>
                    <a:latin typeface="Arial"/>
                    <a:ea typeface="Arial"/>
                    <a:cs typeface="Arial"/>
                    <a:sym typeface="Arial"/>
                  </a:rPr>
                  <a:t>No service evidence</a:t>
                </a:r>
                <a:endParaRPr sz="16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Consequence: Warranty claims may be rejected by the manufacturer without proper logs.</a:t>
                </a:r>
                <a:endParaRPr sz="1600">
                  <a:solidFill>
                    <a:srgbClr val="1E293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25"/>
              <p:cNvSpPr/>
              <p:nvPr/>
            </p:nvSpPr>
            <p:spPr>
              <a:xfrm>
                <a:off x="6238875" y="4667250"/>
                <a:ext cx="5619900" cy="1333500"/>
              </a:xfrm>
              <a:prstGeom prst="roundRect">
                <a:avLst>
                  <a:gd name="adj" fmla="val 7142"/>
                </a:avLst>
              </a:prstGeom>
              <a:solidFill>
                <a:srgbClr val="FFF7ED"/>
              </a:solidFill>
              <a:ln w="9525" cap="flat" cmpd="sng">
                <a:solidFill>
                  <a:srgbClr val="FED7A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364" name="Google Shape;364;p25"/>
              <p:cNvSpPr txBox="1"/>
              <p:nvPr/>
            </p:nvSpPr>
            <p:spPr>
              <a:xfrm>
                <a:off x="6238875" y="4667250"/>
                <a:ext cx="5619900" cy="133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90500" tIns="190500" rIns="190500" bIns="1905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 b="1">
                    <a:solidFill>
                      <a:srgbClr val="EA580C"/>
                    </a:solidFill>
                    <a:latin typeface="Arial"/>
                    <a:ea typeface="Arial"/>
                    <a:cs typeface="Arial"/>
                    <a:sym typeface="Arial"/>
                  </a:rPr>
                  <a:t>No certificate/referral evidence</a:t>
                </a:r>
                <a:endParaRPr sz="1600" b="1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lvl="0" indent="0" algn="l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7C2D12"/>
                    </a:solidFill>
                    <a:latin typeface="Arial"/>
                    <a:ea typeface="Arial"/>
                    <a:cs typeface="Arial"/>
                    <a:sym typeface="Arial"/>
                  </a:rPr>
                  <a:t>Consequence: Significant compliance and safety risks; may result in legal issues.</a:t>
                </a:r>
                <a:endParaRPr sz="1600">
                  <a:solidFill>
                    <a:srgbClr val="7C2D1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6"/>
          <p:cNvSpPr txBox="1"/>
          <p:nvPr/>
        </p:nvSpPr>
        <p:spPr>
          <a:xfrm>
            <a:off x="251999" y="972000"/>
            <a:ext cx="114777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Scenario activity: incomplete handover pack (15 mins)</a:t>
            </a:r>
            <a:endParaRPr lang="en-GB" sz="333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2" name="Google Shape;372;p26"/>
          <p:cNvGrpSpPr/>
          <p:nvPr/>
        </p:nvGrpSpPr>
        <p:grpSpPr>
          <a:xfrm>
            <a:off x="381000" y="1666800"/>
            <a:ext cx="11477700" cy="952500"/>
            <a:chOff x="381000" y="1524000"/>
            <a:chExt cx="11477700" cy="952500"/>
          </a:xfrm>
        </p:grpSpPr>
        <p:sp>
          <p:nvSpPr>
            <p:cNvPr id="373" name="Google Shape;373;p26"/>
            <p:cNvSpPr/>
            <p:nvPr/>
          </p:nvSpPr>
          <p:spPr>
            <a:xfrm>
              <a:off x="381000" y="1524000"/>
              <a:ext cx="11477700" cy="952500"/>
            </a:xfrm>
            <a:prstGeom prst="roundRect">
              <a:avLst>
                <a:gd name="adj" fmla="val 10000"/>
              </a:avLst>
            </a:prstGeom>
            <a:solidFill>
              <a:srgbClr val="F8F9FA"/>
            </a:solidFill>
            <a:ln w="9525" cap="flat" cmpd="sng">
              <a:solidFill>
                <a:srgbClr val="E9EC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6"/>
            <p:cNvSpPr txBox="1"/>
            <p:nvPr/>
          </p:nvSpPr>
          <p:spPr>
            <a:xfrm>
              <a:off x="571500" y="1524000"/>
              <a:ext cx="110967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Scenario:</a:t>
              </a:r>
              <a:r>
                <a:rPr lang="en-GB" sz="1800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 ASHP commissioned, but customer later reports poor DHW recovery</a:t>
              </a:r>
              <a:endParaRPr sz="1800" dirty="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Missing items:</a:t>
              </a:r>
              <a:r>
                <a:rPr lang="en-GB" sz="1800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 DHW settings, cylinder sensor record and service sheet</a:t>
              </a:r>
              <a:endParaRPr sz="1800" dirty="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5" name="Google Shape;375;p26"/>
          <p:cNvGrpSpPr/>
          <p:nvPr/>
        </p:nvGrpSpPr>
        <p:grpSpPr>
          <a:xfrm>
            <a:off x="381000" y="2667000"/>
            <a:ext cx="3619500" cy="2554438"/>
            <a:chOff x="381000" y="2667000"/>
            <a:chExt cx="3619500" cy="3048000"/>
          </a:xfrm>
        </p:grpSpPr>
        <p:sp>
          <p:nvSpPr>
            <p:cNvPr id="376" name="Google Shape;376;p26"/>
            <p:cNvSpPr/>
            <p:nvPr/>
          </p:nvSpPr>
          <p:spPr>
            <a:xfrm>
              <a:off x="381000" y="2667000"/>
              <a:ext cx="3619500" cy="3048000"/>
            </a:xfrm>
            <a:prstGeom prst="roundRect">
              <a:avLst>
                <a:gd name="adj" fmla="val 3125"/>
              </a:avLst>
            </a:prstGeom>
            <a:solidFill>
              <a:srgbClr val="FFFFFF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6"/>
            <p:cNvSpPr txBox="1"/>
            <p:nvPr/>
          </p:nvSpPr>
          <p:spPr>
            <a:xfrm>
              <a:off x="1047750" y="2857500"/>
              <a:ext cx="27624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Task</a:t>
              </a:r>
              <a:endParaRPr sz="18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Identify what evidence should have been recorded in the first place.</a:t>
              </a:r>
              <a:endParaRPr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9" name="Google Shape;379;p26"/>
          <p:cNvGrpSpPr/>
          <p:nvPr/>
        </p:nvGrpSpPr>
        <p:grpSpPr>
          <a:xfrm>
            <a:off x="4310063" y="2619300"/>
            <a:ext cx="3619500" cy="2554438"/>
            <a:chOff x="4310063" y="2667000"/>
            <a:chExt cx="3619500" cy="3048000"/>
          </a:xfrm>
        </p:grpSpPr>
        <p:sp>
          <p:nvSpPr>
            <p:cNvPr id="380" name="Google Shape;380;p26"/>
            <p:cNvSpPr/>
            <p:nvPr/>
          </p:nvSpPr>
          <p:spPr>
            <a:xfrm>
              <a:off x="4310063" y="2667000"/>
              <a:ext cx="3619500" cy="3048000"/>
            </a:xfrm>
            <a:prstGeom prst="roundRect">
              <a:avLst>
                <a:gd name="adj" fmla="val 3125"/>
              </a:avLst>
            </a:prstGeom>
            <a:solidFill>
              <a:srgbClr val="FFFFFF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6"/>
            <p:cNvSpPr txBox="1"/>
            <p:nvPr/>
          </p:nvSpPr>
          <p:spPr>
            <a:xfrm>
              <a:off x="4976813" y="2857500"/>
              <a:ext cx="27624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Decide</a:t>
              </a:r>
              <a:endParaRPr sz="18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What can be verified now and what must be escalated immediately.</a:t>
              </a:r>
              <a:endParaRPr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3" name="Google Shape;383;p26"/>
          <p:cNvGrpSpPr/>
          <p:nvPr/>
        </p:nvGrpSpPr>
        <p:grpSpPr>
          <a:xfrm>
            <a:off x="8239125" y="2619300"/>
            <a:ext cx="3619500" cy="2554438"/>
            <a:chOff x="8239125" y="2667000"/>
            <a:chExt cx="3619500" cy="3048000"/>
          </a:xfrm>
        </p:grpSpPr>
        <p:sp>
          <p:nvSpPr>
            <p:cNvPr id="384" name="Google Shape;384;p26"/>
            <p:cNvSpPr/>
            <p:nvPr/>
          </p:nvSpPr>
          <p:spPr>
            <a:xfrm>
              <a:off x="8239125" y="2667000"/>
              <a:ext cx="3619500" cy="3048000"/>
            </a:xfrm>
            <a:prstGeom prst="roundRect">
              <a:avLst>
                <a:gd name="adj" fmla="val 3125"/>
              </a:avLst>
            </a:prstGeom>
            <a:solidFill>
              <a:srgbClr val="FFF5F4"/>
            </a:solidFill>
            <a:ln w="9525" cap="flat" cmpd="sng">
              <a:solidFill>
                <a:srgbClr val="FFE3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6"/>
            <p:cNvSpPr txBox="1"/>
            <p:nvPr/>
          </p:nvSpPr>
          <p:spPr>
            <a:xfrm>
              <a:off x="8905875" y="2857500"/>
              <a:ext cx="27624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Output</a:t>
              </a:r>
              <a:endParaRPr sz="18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Corrective documentation action list</a:t>
              </a: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7" name="Google Shape;387;p26"/>
          <p:cNvGrpSpPr/>
          <p:nvPr/>
        </p:nvGrpSpPr>
        <p:grpSpPr>
          <a:xfrm>
            <a:off x="381000" y="5381090"/>
            <a:ext cx="11477700" cy="571500"/>
            <a:chOff x="381000" y="5905500"/>
            <a:chExt cx="11477700" cy="571500"/>
          </a:xfrm>
        </p:grpSpPr>
        <p:sp>
          <p:nvSpPr>
            <p:cNvPr id="388" name="Google Shape;388;p26"/>
            <p:cNvSpPr/>
            <p:nvPr/>
          </p:nvSpPr>
          <p:spPr>
            <a:xfrm>
              <a:off x="381000" y="5905500"/>
              <a:ext cx="11477700" cy="571500"/>
            </a:xfrm>
            <a:prstGeom prst="roundRect">
              <a:avLst>
                <a:gd name="adj" fmla="val 13315"/>
              </a:avLst>
            </a:prstGeom>
            <a:solidFill>
              <a:srgbClr val="FC442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6"/>
            <p:cNvSpPr txBox="1"/>
            <p:nvPr/>
          </p:nvSpPr>
          <p:spPr>
            <a:xfrm>
              <a:off x="472356" y="5905500"/>
              <a:ext cx="11386344" cy="4874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 b="1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Collaborate with your team to finalise the action list.</a:t>
              </a:r>
              <a:endParaRPr sz="20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7"/>
          <p:cNvSpPr txBox="1"/>
          <p:nvPr/>
        </p:nvSpPr>
        <p:spPr>
          <a:xfrm>
            <a:off x="251999" y="972000"/>
            <a:ext cx="116205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Activity: Build a Commissioning Evidence Pack</a:t>
            </a:r>
            <a:endParaRPr lang="en-GB" sz="3600" b="1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6" name="Google Shape;396;p27"/>
          <p:cNvGrpSpPr/>
          <p:nvPr/>
        </p:nvGrpSpPr>
        <p:grpSpPr>
          <a:xfrm>
            <a:off x="381000" y="1666800"/>
            <a:ext cx="11477700" cy="666900"/>
            <a:chOff x="381000" y="1238250"/>
            <a:chExt cx="11477700" cy="666900"/>
          </a:xfrm>
        </p:grpSpPr>
        <p:sp>
          <p:nvSpPr>
            <p:cNvPr id="397" name="Google Shape;397;p27"/>
            <p:cNvSpPr/>
            <p:nvPr/>
          </p:nvSpPr>
          <p:spPr>
            <a:xfrm>
              <a:off x="381000" y="1238250"/>
              <a:ext cx="11477700" cy="666900"/>
            </a:xfrm>
            <a:prstGeom prst="roundRect">
              <a:avLst>
                <a:gd name="adj" fmla="val 14285"/>
              </a:avLst>
            </a:prstGeom>
            <a:solidFill>
              <a:srgbClr val="F8F9FA"/>
            </a:solidFill>
            <a:ln w="9525" cap="flat" cmpd="sng">
              <a:solidFill>
                <a:srgbClr val="E9EC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7"/>
            <p:cNvSpPr txBox="1"/>
            <p:nvPr/>
          </p:nvSpPr>
          <p:spPr>
            <a:xfrm>
              <a:off x="571500" y="1420124"/>
              <a:ext cx="11096700" cy="307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 b="0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Using a sample job, choose the documents needed for handover and mark each item as </a:t>
              </a:r>
              <a:r>
                <a:rPr lang="en-GB" sz="1800" b="1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Required</a:t>
              </a:r>
              <a:r>
                <a:rPr lang="en-GB" sz="1800" b="0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, </a:t>
              </a:r>
              <a:r>
                <a:rPr lang="en-GB" sz="1800" b="1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Useful</a:t>
              </a:r>
              <a:r>
                <a:rPr lang="en-GB" sz="1800" b="0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, or </a:t>
              </a:r>
              <a:r>
                <a:rPr lang="en-GB" sz="1800" b="1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Not applicable</a:t>
              </a:r>
              <a:r>
                <a:rPr lang="en-GB" sz="1800" b="0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800" b="0" dirty="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9" name="Google Shape;399;p27"/>
          <p:cNvGrpSpPr/>
          <p:nvPr/>
        </p:nvGrpSpPr>
        <p:grpSpPr>
          <a:xfrm>
            <a:off x="394799" y="2520536"/>
            <a:ext cx="11477700" cy="2730514"/>
            <a:chOff x="381000" y="2095500"/>
            <a:chExt cx="11477700" cy="3714900"/>
          </a:xfrm>
        </p:grpSpPr>
        <p:sp>
          <p:nvSpPr>
            <p:cNvPr id="400" name="Google Shape;400;p27"/>
            <p:cNvSpPr/>
            <p:nvPr/>
          </p:nvSpPr>
          <p:spPr>
            <a:xfrm>
              <a:off x="381000" y="2095500"/>
              <a:ext cx="11477700" cy="666900"/>
            </a:xfrm>
            <a:prstGeom prst="roundRect">
              <a:avLst>
                <a:gd name="adj" fmla="val 14285"/>
              </a:avLst>
            </a:prstGeom>
            <a:solidFill>
              <a:srgbClr val="FFFFFF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7"/>
            <p:cNvSpPr txBox="1"/>
            <p:nvPr/>
          </p:nvSpPr>
          <p:spPr>
            <a:xfrm>
              <a:off x="1047750" y="2095500"/>
              <a:ext cx="106203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Commissioning record</a:t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27"/>
            <p:cNvSpPr/>
            <p:nvPr/>
          </p:nvSpPr>
          <p:spPr>
            <a:xfrm>
              <a:off x="381000" y="2857500"/>
              <a:ext cx="11477700" cy="666900"/>
            </a:xfrm>
            <a:prstGeom prst="roundRect">
              <a:avLst>
                <a:gd name="adj" fmla="val 14285"/>
              </a:avLst>
            </a:prstGeom>
            <a:solidFill>
              <a:srgbClr val="FFFFFF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7"/>
            <p:cNvSpPr txBox="1"/>
            <p:nvPr/>
          </p:nvSpPr>
          <p:spPr>
            <a:xfrm>
              <a:off x="1047750" y="2857500"/>
              <a:ext cx="106203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Warranty/manufacturer guarantee details</a:t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27"/>
            <p:cNvSpPr/>
            <p:nvPr/>
          </p:nvSpPr>
          <p:spPr>
            <a:xfrm>
              <a:off x="381000" y="3619500"/>
              <a:ext cx="11477700" cy="666900"/>
            </a:xfrm>
            <a:prstGeom prst="roundRect">
              <a:avLst>
                <a:gd name="adj" fmla="val 14285"/>
              </a:avLst>
            </a:prstGeom>
            <a:solidFill>
              <a:srgbClr val="FFFFFF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7"/>
            <p:cNvSpPr txBox="1"/>
            <p:nvPr/>
          </p:nvSpPr>
          <p:spPr>
            <a:xfrm>
              <a:off x="1047750" y="3619500"/>
              <a:ext cx="106203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Self-certification/compliance evidence</a:t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27"/>
            <p:cNvSpPr/>
            <p:nvPr/>
          </p:nvSpPr>
          <p:spPr>
            <a:xfrm>
              <a:off x="381000" y="4381500"/>
              <a:ext cx="11477700" cy="666900"/>
            </a:xfrm>
            <a:prstGeom prst="roundRect">
              <a:avLst>
                <a:gd name="adj" fmla="val 14285"/>
              </a:avLst>
            </a:prstGeom>
            <a:solidFill>
              <a:srgbClr val="FFFFFF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7"/>
            <p:cNvSpPr txBox="1"/>
            <p:nvPr/>
          </p:nvSpPr>
          <p:spPr>
            <a:xfrm>
              <a:off x="1047750" y="4381500"/>
              <a:ext cx="106203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User guide and instructions</a:t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27"/>
            <p:cNvSpPr/>
            <p:nvPr/>
          </p:nvSpPr>
          <p:spPr>
            <a:xfrm>
              <a:off x="381000" y="5143500"/>
              <a:ext cx="11477700" cy="666900"/>
            </a:xfrm>
            <a:prstGeom prst="roundRect">
              <a:avLst>
                <a:gd name="adj" fmla="val 14285"/>
              </a:avLst>
            </a:prstGeom>
            <a:solidFill>
              <a:srgbClr val="FFFFFF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7"/>
            <p:cNvSpPr txBox="1"/>
            <p:nvPr/>
          </p:nvSpPr>
          <p:spPr>
            <a:xfrm>
              <a:off x="1047750" y="5143500"/>
              <a:ext cx="106203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Service requirements and first service sheet template</a:t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5" name="Google Shape;415;p27"/>
          <p:cNvGrpSpPr/>
          <p:nvPr/>
        </p:nvGrpSpPr>
        <p:grpSpPr>
          <a:xfrm>
            <a:off x="381000" y="5406390"/>
            <a:ext cx="11477700" cy="571500"/>
            <a:chOff x="381000" y="6000750"/>
            <a:chExt cx="11477700" cy="571500"/>
          </a:xfrm>
        </p:grpSpPr>
        <p:sp>
          <p:nvSpPr>
            <p:cNvPr id="416" name="Google Shape;416;p27"/>
            <p:cNvSpPr/>
            <p:nvPr/>
          </p:nvSpPr>
          <p:spPr>
            <a:xfrm>
              <a:off x="381000" y="6000750"/>
              <a:ext cx="11477700" cy="571500"/>
            </a:xfrm>
            <a:prstGeom prst="roundRect">
              <a:avLst>
                <a:gd name="adj" fmla="val 16666"/>
              </a:avLst>
            </a:prstGeom>
            <a:solidFill>
              <a:srgbClr val="FFF5F4"/>
            </a:solidFill>
            <a:ln w="9525" cap="flat" cmpd="sng">
              <a:solidFill>
                <a:srgbClr val="FFE3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7"/>
            <p:cNvSpPr txBox="1"/>
            <p:nvPr/>
          </p:nvSpPr>
          <p:spPr>
            <a:xfrm>
              <a:off x="571500" y="6000750"/>
              <a:ext cx="110967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Mark each item: Required / Useful / Not applicable</a:t>
              </a:r>
              <a:endParaRPr sz="18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8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 i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Recap checkpoint</a:t>
            </a:r>
            <a:endParaRPr lang="en-GB" sz="3740" b="1" i="0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4" name="Google Shape;424;p28"/>
          <p:cNvGrpSpPr/>
          <p:nvPr/>
        </p:nvGrpSpPr>
        <p:grpSpPr>
          <a:xfrm>
            <a:off x="381000" y="1666800"/>
            <a:ext cx="11477775" cy="4191000"/>
            <a:chOff x="381000" y="1333500"/>
            <a:chExt cx="11477775" cy="4191000"/>
          </a:xfrm>
        </p:grpSpPr>
        <p:sp>
          <p:nvSpPr>
            <p:cNvPr id="425" name="Google Shape;425;p28"/>
            <p:cNvSpPr/>
            <p:nvPr/>
          </p:nvSpPr>
          <p:spPr>
            <a:xfrm>
              <a:off x="381000" y="1333500"/>
              <a:ext cx="5619900" cy="1428900"/>
            </a:xfrm>
            <a:prstGeom prst="roundRect">
              <a:avLst>
                <a:gd name="adj" fmla="val 10000"/>
              </a:avLst>
            </a:prstGeom>
            <a:solidFill>
              <a:srgbClr val="F8F9FA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8"/>
            <p:cNvSpPr txBox="1"/>
            <p:nvPr/>
          </p:nvSpPr>
          <p:spPr>
            <a:xfrm>
              <a:off x="1047750" y="1381125"/>
              <a:ext cx="47625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Question 1</a:t>
              </a:r>
              <a:endParaRPr sz="18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80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What is the purpose of the commissioning record?</a:t>
              </a:r>
              <a:endParaRPr sz="180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6238875" y="1333500"/>
              <a:ext cx="5619900" cy="1428900"/>
            </a:xfrm>
            <a:prstGeom prst="roundRect">
              <a:avLst>
                <a:gd name="adj" fmla="val 10000"/>
              </a:avLst>
            </a:prstGeom>
            <a:solidFill>
              <a:srgbClr val="F8F9FA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8"/>
            <p:cNvSpPr txBox="1"/>
            <p:nvPr/>
          </p:nvSpPr>
          <p:spPr>
            <a:xfrm>
              <a:off x="6905625" y="1381125"/>
              <a:ext cx="47625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Question 2</a:t>
              </a:r>
              <a:endParaRPr sz="18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80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Why are warranty and service records important?</a:t>
              </a:r>
              <a:endParaRPr sz="180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381000" y="2952750"/>
              <a:ext cx="5619900" cy="1428900"/>
            </a:xfrm>
            <a:prstGeom prst="roundRect">
              <a:avLst>
                <a:gd name="adj" fmla="val 10000"/>
              </a:avLst>
            </a:prstGeom>
            <a:solidFill>
              <a:srgbClr val="F8F9FA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8"/>
            <p:cNvSpPr txBox="1"/>
            <p:nvPr/>
          </p:nvSpPr>
          <p:spPr>
            <a:xfrm>
              <a:off x="1047750" y="3000375"/>
              <a:ext cx="47625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Question 3</a:t>
              </a:r>
              <a:endParaRPr sz="18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80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What should a handover pack include?</a:t>
              </a:r>
              <a:endParaRPr sz="180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6238875" y="2952750"/>
              <a:ext cx="5619900" cy="1428900"/>
            </a:xfrm>
            <a:prstGeom prst="roundRect">
              <a:avLst>
                <a:gd name="adj" fmla="val 10000"/>
              </a:avLst>
            </a:prstGeom>
            <a:solidFill>
              <a:srgbClr val="F8F9FA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8"/>
            <p:cNvSpPr txBox="1"/>
            <p:nvPr/>
          </p:nvSpPr>
          <p:spPr>
            <a:xfrm>
              <a:off x="6905625" y="3000375"/>
              <a:ext cx="47625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Question 4</a:t>
              </a:r>
              <a:endParaRPr sz="18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180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What does self-certification evidence show?</a:t>
              </a:r>
              <a:endParaRPr sz="180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381000" y="4572000"/>
              <a:ext cx="11477700" cy="952500"/>
            </a:xfrm>
            <a:prstGeom prst="roundRect">
              <a:avLst>
                <a:gd name="adj" fmla="val 15000"/>
              </a:avLst>
            </a:prstGeom>
            <a:solidFill>
              <a:srgbClr val="FFF5F4"/>
            </a:solidFill>
            <a:ln w="9525" cap="flat" cmpd="sng">
              <a:solidFill>
                <a:srgbClr val="FFE3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8"/>
            <p:cNvSpPr txBox="1"/>
            <p:nvPr/>
          </p:nvSpPr>
          <p:spPr>
            <a:xfrm>
              <a:off x="1047750" y="4572000"/>
              <a:ext cx="106203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Question 5:</a:t>
              </a:r>
              <a:r>
                <a:rPr lang="en-GB" sz="180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 Name one documentation failure that could affect warranty.</a:t>
              </a:r>
              <a:endParaRPr sz="180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0" name="Google Shape;440;p28"/>
          <p:cNvSpPr txBox="1"/>
          <p:nvPr/>
        </p:nvSpPr>
        <p:spPr>
          <a:xfrm>
            <a:off x="402599" y="6131250"/>
            <a:ext cx="114777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Be prepared to share your answers.</a:t>
            </a:r>
            <a:endParaRPr sz="2400" b="1" dirty="0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9"/>
          <p:cNvSpPr txBox="1">
            <a:spLocks noGrp="1"/>
          </p:cNvSpPr>
          <p:nvPr>
            <p:ph type="title"/>
          </p:nvPr>
        </p:nvSpPr>
        <p:spPr>
          <a:xfrm>
            <a:off x="251999" y="972000"/>
            <a:ext cx="11628300" cy="61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l" rtl="0">
              <a:buNone/>
              <a:defRPr sz="3200"/>
            </a:pP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Summary </a:t>
            </a:r>
            <a:r>
              <a:rPr lang="en-GB" sz="3200" dirty="0"/>
              <a:t>and q</a:t>
            </a:r>
            <a:r>
              <a:rPr lang="en-GB" sz="32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rPr>
              <a:t>uestions</a:t>
            </a:r>
            <a:endParaRPr lang="en-GB" sz="3740" b="1" dirty="0">
              <a:solidFill>
                <a:srgbClr val="FC44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8" name="Google Shape;448;p29"/>
          <p:cNvGrpSpPr/>
          <p:nvPr/>
        </p:nvGrpSpPr>
        <p:grpSpPr>
          <a:xfrm>
            <a:off x="381000" y="1666800"/>
            <a:ext cx="11477700" cy="952500"/>
            <a:chOff x="381000" y="1333500"/>
            <a:chExt cx="11477700" cy="952500"/>
          </a:xfrm>
        </p:grpSpPr>
        <p:sp>
          <p:nvSpPr>
            <p:cNvPr id="449" name="Google Shape;449;p29"/>
            <p:cNvSpPr/>
            <p:nvPr/>
          </p:nvSpPr>
          <p:spPr>
            <a:xfrm>
              <a:off x="381000" y="1333500"/>
              <a:ext cx="11477700" cy="952500"/>
            </a:xfrm>
            <a:prstGeom prst="roundRect">
              <a:avLst>
                <a:gd name="adj" fmla="val 10000"/>
              </a:avLst>
            </a:prstGeom>
            <a:solidFill>
              <a:srgbClr val="F8F9FA"/>
            </a:solidFill>
            <a:ln w="9525" cap="flat" cmpd="sng">
              <a:solidFill>
                <a:srgbClr val="E9EC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9"/>
            <p:cNvSpPr txBox="1"/>
            <p:nvPr/>
          </p:nvSpPr>
          <p:spPr>
            <a:xfrm>
              <a:off x="571500" y="1333500"/>
              <a:ext cx="110967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000" b="1" dirty="0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Key Focus: K1.41</a:t>
              </a:r>
              <a:endParaRPr sz="2000" b="1" dirty="0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lvl="0" indent="0" algn="l" rtl="0">
                <a:spcBef>
                  <a:spcPts val="375"/>
                </a:spcBef>
                <a:spcAft>
                  <a:spcPts val="0"/>
                </a:spcAft>
                <a:buNone/>
                <a:defRPr/>
              </a:pPr>
              <a:r>
                <a:rPr lang="en-GB" sz="2000" dirty="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Evidence that proves commissioning was completed and verified.</a:t>
              </a:r>
              <a:endParaRPr sz="2000" dirty="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29"/>
          <p:cNvGrpSpPr/>
          <p:nvPr/>
        </p:nvGrpSpPr>
        <p:grpSpPr>
          <a:xfrm>
            <a:off x="381000" y="2714400"/>
            <a:ext cx="5619900" cy="2286000"/>
            <a:chOff x="381000" y="2476500"/>
            <a:chExt cx="5619900" cy="2286000"/>
          </a:xfrm>
        </p:grpSpPr>
        <p:sp>
          <p:nvSpPr>
            <p:cNvPr id="452" name="Google Shape;452;p29"/>
            <p:cNvSpPr/>
            <p:nvPr/>
          </p:nvSpPr>
          <p:spPr>
            <a:xfrm>
              <a:off x="381000" y="2476500"/>
              <a:ext cx="5619900" cy="2286000"/>
            </a:xfrm>
            <a:prstGeom prst="roundRect">
              <a:avLst>
                <a:gd name="adj" fmla="val 6250"/>
              </a:avLst>
            </a:prstGeom>
            <a:solidFill>
              <a:srgbClr val="FFFFFF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53" name="Google Shape;453;p29"/>
            <p:cNvSpPr txBox="1"/>
            <p:nvPr/>
          </p:nvSpPr>
          <p:spPr>
            <a:xfrm>
              <a:off x="571500" y="2619375"/>
              <a:ext cx="5238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0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Key Documents</a:t>
              </a:r>
              <a:endParaRPr sz="2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29"/>
            <p:cNvSpPr txBox="1"/>
            <p:nvPr/>
          </p:nvSpPr>
          <p:spPr>
            <a:xfrm>
              <a:off x="571500" y="3048000"/>
              <a:ext cx="5238900" cy="16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457200" lvl="0" indent="-330200" algn="l" rtl="0">
                <a:spcBef>
                  <a:spcPts val="0"/>
                </a:spcBef>
                <a:spcAft>
                  <a:spcPts val="0"/>
                </a:spcAft>
                <a:buClr>
                  <a:srgbClr val="495057"/>
                </a:buClr>
                <a:buSzPts val="1600"/>
                <a:buFont typeface="Arial"/>
                <a:buChar char="●"/>
                <a:defRPr/>
              </a:pPr>
              <a:r>
                <a:rPr lang="en-GB" sz="200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rPr>
                <a:t>Commissioning Record</a:t>
              </a:r>
              <a:endParaRPr sz="2000">
                <a:solidFill>
                  <a:srgbClr val="49505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30200" algn="l" rtl="0">
                <a:spcBef>
                  <a:spcPts val="600"/>
                </a:spcBef>
                <a:spcAft>
                  <a:spcPts val="0"/>
                </a:spcAft>
                <a:buClr>
                  <a:srgbClr val="495057"/>
                </a:buClr>
                <a:buSzPts val="1600"/>
                <a:buFont typeface="Arial"/>
                <a:buChar char="●"/>
                <a:defRPr/>
              </a:pPr>
              <a:r>
                <a:rPr lang="en-GB" sz="200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rPr>
                <a:t>Service Sheet &amp; Warranty</a:t>
              </a:r>
              <a:endParaRPr sz="2000">
                <a:solidFill>
                  <a:srgbClr val="49505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30200" algn="l" rtl="0">
                <a:spcBef>
                  <a:spcPts val="600"/>
                </a:spcBef>
                <a:spcAft>
                  <a:spcPts val="600"/>
                </a:spcAft>
                <a:buClr>
                  <a:srgbClr val="495057"/>
                </a:buClr>
                <a:buSzPts val="1600"/>
                <a:buFont typeface="Arial"/>
                <a:buChar char="●"/>
                <a:defRPr/>
              </a:pPr>
              <a:r>
                <a:rPr lang="en-GB" sz="200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rPr>
                <a:t>Guarantees &amp; Certification</a:t>
              </a:r>
              <a:endParaRPr sz="2000">
                <a:solidFill>
                  <a:srgbClr val="49505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5" name="Google Shape;455;p29"/>
          <p:cNvGrpSpPr/>
          <p:nvPr/>
        </p:nvGrpSpPr>
        <p:grpSpPr>
          <a:xfrm>
            <a:off x="6238875" y="2714400"/>
            <a:ext cx="5619900" cy="2286000"/>
            <a:chOff x="6238875" y="2476500"/>
            <a:chExt cx="5619900" cy="2286000"/>
          </a:xfrm>
        </p:grpSpPr>
        <p:sp>
          <p:nvSpPr>
            <p:cNvPr id="456" name="Google Shape;456;p29"/>
            <p:cNvSpPr/>
            <p:nvPr/>
          </p:nvSpPr>
          <p:spPr>
            <a:xfrm>
              <a:off x="6238875" y="2476500"/>
              <a:ext cx="5619900" cy="2286000"/>
            </a:xfrm>
            <a:prstGeom prst="roundRect">
              <a:avLst>
                <a:gd name="adj" fmla="val 6250"/>
              </a:avLst>
            </a:prstGeom>
            <a:solidFill>
              <a:srgbClr val="FFFFFF"/>
            </a:solidFill>
            <a:ln w="9525" cap="flat" cmpd="sng">
              <a:solidFill>
                <a:srgbClr val="DEE2E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57" name="Google Shape;457;p29"/>
            <p:cNvSpPr txBox="1"/>
            <p:nvPr/>
          </p:nvSpPr>
          <p:spPr>
            <a:xfrm>
              <a:off x="6429375" y="2619375"/>
              <a:ext cx="5238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0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Handover Pack</a:t>
              </a:r>
              <a:endParaRPr sz="2000" b="1">
                <a:solidFill>
                  <a:srgbClr val="FC442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29"/>
            <p:cNvSpPr txBox="1"/>
            <p:nvPr/>
          </p:nvSpPr>
          <p:spPr>
            <a:xfrm>
              <a:off x="6429375" y="3048000"/>
              <a:ext cx="5238900" cy="16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457200" lvl="0" indent="-330200" algn="l" rtl="0">
                <a:spcBef>
                  <a:spcPts val="0"/>
                </a:spcBef>
                <a:spcAft>
                  <a:spcPts val="0"/>
                </a:spcAft>
                <a:buClr>
                  <a:srgbClr val="495057"/>
                </a:buClr>
                <a:buSzPts val="1600"/>
                <a:buFont typeface="Arial"/>
                <a:buChar char="●"/>
                <a:defRPr/>
              </a:pPr>
              <a:r>
                <a:rPr lang="en-GB" sz="200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rPr>
                <a:t>Full Instructions</a:t>
              </a:r>
              <a:endParaRPr sz="2000">
                <a:solidFill>
                  <a:srgbClr val="49505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30200" algn="l" rtl="0">
                <a:spcBef>
                  <a:spcPts val="600"/>
                </a:spcBef>
                <a:spcAft>
                  <a:spcPts val="0"/>
                </a:spcAft>
                <a:buClr>
                  <a:srgbClr val="495057"/>
                </a:buClr>
                <a:buSzPts val="1600"/>
                <a:buFont typeface="Arial"/>
                <a:buChar char="●"/>
                <a:defRPr/>
              </a:pPr>
              <a:r>
                <a:rPr lang="en-GB" sz="200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rPr>
                <a:t>User Guides</a:t>
              </a:r>
              <a:endParaRPr sz="2000">
                <a:solidFill>
                  <a:srgbClr val="495057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57200" lvl="0" indent="-330200" algn="l" rtl="0">
                <a:spcBef>
                  <a:spcPts val="600"/>
                </a:spcBef>
                <a:spcAft>
                  <a:spcPts val="600"/>
                </a:spcAft>
                <a:buClr>
                  <a:srgbClr val="495057"/>
                </a:buClr>
                <a:buSzPts val="1600"/>
                <a:buFont typeface="Arial"/>
                <a:buChar char="●"/>
                <a:defRPr/>
              </a:pPr>
              <a:r>
                <a:rPr lang="en-GB" sz="2000">
                  <a:solidFill>
                    <a:srgbClr val="495057"/>
                  </a:solidFill>
                  <a:latin typeface="Arial"/>
                  <a:ea typeface="Arial"/>
                  <a:cs typeface="Arial"/>
                  <a:sym typeface="Arial"/>
                </a:rPr>
                <a:t>Service Requirements</a:t>
              </a:r>
              <a:endParaRPr sz="2000">
                <a:solidFill>
                  <a:srgbClr val="49505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9" name="Google Shape;459;p29"/>
          <p:cNvGrpSpPr/>
          <p:nvPr/>
        </p:nvGrpSpPr>
        <p:grpSpPr>
          <a:xfrm>
            <a:off x="381000" y="5097600"/>
            <a:ext cx="11477700" cy="762000"/>
            <a:chOff x="381000" y="4953000"/>
            <a:chExt cx="11477700" cy="762000"/>
          </a:xfrm>
        </p:grpSpPr>
        <p:sp>
          <p:nvSpPr>
            <p:cNvPr id="460" name="Google Shape;460;p29"/>
            <p:cNvSpPr/>
            <p:nvPr/>
          </p:nvSpPr>
          <p:spPr>
            <a:xfrm>
              <a:off x="381000" y="4953000"/>
              <a:ext cx="11477700" cy="762000"/>
            </a:xfrm>
            <a:prstGeom prst="roundRect">
              <a:avLst>
                <a:gd name="adj" fmla="val 12500"/>
              </a:avLst>
            </a:prstGeom>
            <a:solidFill>
              <a:srgbClr val="FFF5F4"/>
            </a:solidFill>
            <a:ln w="9525" cap="flat" cmpd="sng">
              <a:solidFill>
                <a:srgbClr val="FFE3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461" name="Google Shape;461;p29"/>
            <p:cNvSpPr txBox="1"/>
            <p:nvPr/>
          </p:nvSpPr>
          <p:spPr>
            <a:xfrm>
              <a:off x="571500" y="4953000"/>
              <a:ext cx="110967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000" b="1">
                  <a:solidFill>
                    <a:srgbClr val="FC4421"/>
                  </a:solidFill>
                  <a:latin typeface="Arial"/>
                  <a:ea typeface="Arial"/>
                  <a:cs typeface="Arial"/>
                  <a:sym typeface="Arial"/>
                </a:rPr>
                <a:t>Purpose:</a:t>
              </a:r>
              <a:r>
                <a:rPr lang="en-GB" sz="2000">
                  <a:solidFill>
                    <a:srgbClr val="343A40"/>
                  </a:solidFill>
                  <a:latin typeface="Arial"/>
                  <a:ea typeface="Arial"/>
                  <a:cs typeface="Arial"/>
                  <a:sym typeface="Arial"/>
                </a:rPr>
                <a:t> Documentation protects the customer, engineer, business and warranty.</a:t>
              </a:r>
              <a:endParaRPr sz="2000">
                <a:solidFill>
                  <a:srgbClr val="343A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256A433B-0DBB-2CC8-873B-F26E90A0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4;p39">
            <a:extLst>
              <a:ext uri="{FF2B5EF4-FFF2-40B4-BE49-F238E27FC236}">
                <a16:creationId xmlns:a16="http://schemas.microsoft.com/office/drawing/2014/main" id="{99E1AF67-C417-4349-DE00-154203330E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72782" y="1295902"/>
            <a:ext cx="11430158" cy="60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22" tIns="46499" rIns="89422" bIns="46499" anchor="ctr" anchorCtr="0">
            <a:normAutofit lnSpcReduction="10000"/>
          </a:bodyPr>
          <a:lstStyle/>
          <a:p>
            <a:pPr marL="0" indent="0" algn="ctr"/>
            <a:r>
              <a:rPr lang="en-GB" sz="3180" b="1" dirty="0">
                <a:solidFill>
                  <a:schemeClr val="accent2"/>
                </a:solidFill>
              </a:rPr>
              <a:t>Any questions?</a:t>
            </a:r>
            <a:endParaRPr lang="en-GB" sz="2682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63216-CDA0-CA2F-D713-C228F6F02CFC}"/>
              </a:ext>
            </a:extLst>
          </p:cNvPr>
          <p:cNvSpPr txBox="1"/>
          <p:nvPr/>
        </p:nvSpPr>
        <p:spPr>
          <a:xfrm>
            <a:off x="367762" y="3724207"/>
            <a:ext cx="1124658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  <a:ea typeface="ＭＳ Ｐゴシック"/>
              </a:rPr>
              <a:t>Copyright in this </a:t>
            </a:r>
            <a:r>
              <a:rPr lang="en-GB" sz="1800" dirty="0">
                <a:solidFill>
                  <a:srgbClr val="000000"/>
                </a:solidFill>
                <a:latin typeface="inherit"/>
                <a:ea typeface="ＭＳ Ｐゴシック"/>
              </a:rPr>
              <a:t>document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  <a:ea typeface="ＭＳ Ｐゴシック"/>
              </a:rPr>
              <a:t> belongs to and is used under licence from the Department for Education, © 2025.</a:t>
            </a: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  <a:ea typeface="ＭＳ Ｐゴシック"/>
            </a:endParaRPr>
          </a:p>
          <a:p>
            <a:pPr algn="l" fontAlgn="base">
              <a:buNone/>
            </a:pP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buNone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</a:rPr>
              <a:t>‘T-LEVELS’ and ‘T Level’ are registered trademarks of the Department for Education.</a:t>
            </a: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buNone/>
            </a:pPr>
            <a:endParaRPr lang="en-GB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buNone/>
            </a:pPr>
            <a:r>
              <a:rPr lang="en-GB" sz="1800" b="0" i="0" dirty="0">
                <a:solidFill>
                  <a:srgbClr val="000000"/>
                </a:solidFill>
                <a:effectLst/>
                <a:latin typeface="inherit"/>
              </a:rPr>
              <a:t>WJEC is authorised by the Department for Education to develop and deliver this T Level Technical Qualification.</a:t>
            </a:r>
          </a:p>
          <a:p>
            <a:pPr algn="l" fontAlgn="base">
              <a:buNone/>
            </a:pPr>
            <a:endParaRPr lang="en-GB" sz="1800" dirty="0">
              <a:solidFill>
                <a:srgbClr val="000000"/>
              </a:solidFill>
              <a:latin typeface="inherit"/>
            </a:endParaRPr>
          </a:p>
          <a:p>
            <a:r>
              <a:rPr lang="en-US" altLang="en-US" sz="1800" dirty="0">
                <a:solidFill>
                  <a:srgbClr val="000000"/>
                </a:solidFill>
                <a:latin typeface="inherit"/>
                <a:ea typeface="ＭＳ Ｐゴシック"/>
              </a:rPr>
              <a:t>WJEC operates in England under the name Eduqas which is a registered trademark of WJEC.</a:t>
            </a:r>
          </a:p>
        </p:txBody>
      </p:sp>
    </p:spTree>
    <p:extLst>
      <p:ext uri="{BB962C8B-B14F-4D97-AF65-F5344CB8AC3E}">
        <p14:creationId xmlns:p14="http://schemas.microsoft.com/office/powerpoint/2010/main" val="4152295373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FC4421"/>
      </a:accent2>
      <a:accent3>
        <a:srgbClr val="FFFFFF"/>
      </a:accent3>
      <a:accent4>
        <a:srgbClr val="000000"/>
      </a:accent4>
      <a:accent5>
        <a:srgbClr val="DAEDEF"/>
      </a:accent5>
      <a:accent6>
        <a:srgbClr val="FC4421"/>
      </a:accent6>
      <a:hlink>
        <a:srgbClr val="FC4421"/>
      </a:hlink>
      <a:folHlink>
        <a:srgbClr val="FC442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FC4421"/>
      </a:accent2>
      <a:accent3>
        <a:srgbClr val="FFFFFF"/>
      </a:accent3>
      <a:accent4>
        <a:srgbClr val="000000"/>
      </a:accent4>
      <a:accent5>
        <a:srgbClr val="DAEDEF"/>
      </a:accent5>
      <a:accent6>
        <a:srgbClr val="FC4421"/>
      </a:accent6>
      <a:hlink>
        <a:srgbClr val="FC4421"/>
      </a:hlink>
      <a:folHlink>
        <a:srgbClr val="FC442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1e15224-84b2-4570-bdea-a67bb94d0921" xsi:nil="true"/>
    <lcf76f155ced4ddcb4097134ff3c332f xmlns="7c04300a-231c-4281-9146-a98f6f4a7af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D05C0E7E0E414EB79F81A23986EA6A" ma:contentTypeVersion="11" ma:contentTypeDescription="Create a new document." ma:contentTypeScope="" ma:versionID="832205e32a907e2b901827440804e3f3">
  <xsd:schema xmlns:xsd="http://www.w3.org/2001/XMLSchema" xmlns:xs="http://www.w3.org/2001/XMLSchema" xmlns:p="http://schemas.microsoft.com/office/2006/metadata/properties" xmlns:ns2="7c04300a-231c-4281-9146-a98f6f4a7aff" xmlns:ns3="01e15224-84b2-4570-bdea-a67bb94d0921" targetNamespace="http://schemas.microsoft.com/office/2006/metadata/properties" ma:root="true" ma:fieldsID="c22a215f315dbc2c33a9704aefd3c278" ns2:_="" ns3:_="">
    <xsd:import namespace="7c04300a-231c-4281-9146-a98f6f4a7aff"/>
    <xsd:import namespace="01e15224-84b2-4570-bdea-a67bb94d09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04300a-231c-4281-9146-a98f6f4a7a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d004107-dac0-45af-83fb-11757b2c83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e15224-84b2-4570-bdea-a67bb94d092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8a52c73-49a1-4329-875b-4831fc8e3540}" ma:internalName="TaxCatchAll" ma:showField="CatchAllData" ma:web="01e15224-84b2-4570-bdea-a67bb94d09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1DBB21-724C-4DDC-843B-348644ACDB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015DA4-5931-45F6-90E3-40FB7A43F76D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01e15224-84b2-4570-bdea-a67bb94d0921"/>
    <ds:schemaRef ds:uri="http://www.w3.org/XML/1998/namespace"/>
    <ds:schemaRef ds:uri="7c04300a-231c-4281-9146-a98f6f4a7af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303D529-DCB5-4626-AB27-3E3F89910F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04300a-231c-4281-9146-a98f6f4a7aff"/>
    <ds:schemaRef ds:uri="01e15224-84b2-4570-bdea-a67bb94d09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330bda6-d095-477b-8893-df3ed8791773}" enabled="1" method="Privileged" siteId="{b6d3492e-0aa1-4a60-840d-b706a96e670d}" removed="0"/>
  <clbl:label id="{cdb5124c-a56e-47e1-8444-7a6f9085be98}" enabled="1" method="Standard" siteId="{0b26221c-c008-47b1-94c7-58a0b89761c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3041</Words>
  <Application>Microsoft Office PowerPoint</Application>
  <PresentationFormat>Custom</PresentationFormat>
  <Paragraphs>303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inherit</vt:lpstr>
      <vt:lpstr>1_Default Design</vt:lpstr>
      <vt:lpstr>1_Default Design</vt:lpstr>
      <vt:lpstr>Occupational specialism: Low Carbon Engineering  PowerPoint K1.41: Documentation required for commissioning and verification of commissioning      </vt:lpstr>
      <vt:lpstr>Introduction / Starter</vt:lpstr>
      <vt:lpstr>Objectives (K1.41)</vt:lpstr>
      <vt:lpstr>Documentation: what are we trying to prove?</vt:lpstr>
      <vt:lpstr>Commissioning record: purpose</vt:lpstr>
      <vt:lpstr>Commissioning record: typical content</vt:lpstr>
      <vt:lpstr>Verification of commissioning: how records are checked</vt:lpstr>
      <vt:lpstr>Service sheet: what it is used for</vt:lpstr>
      <vt:lpstr>Warranty information and manufacturer guarantees</vt:lpstr>
      <vt:lpstr>Self-certification and compliance evidence (1 of 2) </vt:lpstr>
      <vt:lpstr>Self-certification and compliance evidence (2 of 2)</vt:lpstr>
      <vt:lpstr>Handover pack: what good looks like</vt:lpstr>
      <vt:lpstr>Instructions and user guides</vt:lpstr>
      <vt:lpstr>Service requirements</vt:lpstr>
      <vt:lpstr>Documentation workflow: when each document is used</vt:lpstr>
      <vt:lpstr>Common documentation failures and consequences</vt:lpstr>
      <vt:lpstr>PowerPoint Presentation</vt:lpstr>
      <vt:lpstr>PowerPoint Presentation</vt:lpstr>
      <vt:lpstr>Recap checkpoint</vt:lpstr>
      <vt:lpstr>Summary and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John, Catherine</cp:lastModifiedBy>
  <cp:revision>1</cp:revision>
  <dcterms:modified xsi:type="dcterms:W3CDTF">2026-09-18T14:19:06Z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0x010100CDD05C0E7E0E414EB79F81A23986EA6A</vt:lpwstr>
  </property>
  <property fmtid="{D5CDD505-2E9C-101B-9397-08002B2CF9AE}" pid="3" name="MediaServiceImageTags">
    <vt:lpwstr/>
  </property>
</Properties>
</file>