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4"/>
    <p:sldMasterId id="2147483657" r:id="rId5"/>
  </p:sldMasterIdLst>
  <p:notesMasterIdLst>
    <p:notesMasterId r:id="rId30"/>
  </p:notesMasterIdLst>
  <p:sldIdLst>
    <p:sldId id="279" r:id="rId6"/>
    <p:sldId id="257" r:id="rId7"/>
    <p:sldId id="258" r:id="rId8"/>
    <p:sldId id="259" r:id="rId9"/>
    <p:sldId id="260" r:id="rId10"/>
    <p:sldId id="261" r:id="rId11"/>
    <p:sldId id="277" r:id="rId12"/>
    <p:sldId id="262" r:id="rId13"/>
    <p:sldId id="263" r:id="rId14"/>
    <p:sldId id="264" r:id="rId15"/>
    <p:sldId id="278"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90" r:id="rId29"/>
  </p:sldIdLst>
  <p:sldSz cx="12239625" cy="68405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5">
          <p15:clr>
            <a:srgbClr val="A4A3A4"/>
          </p15:clr>
        </p15:guide>
        <p15:guide id="2" pos="38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614" autoAdjust="0"/>
  </p:normalViewPr>
  <p:slideViewPr>
    <p:cSldViewPr snapToGrid="0">
      <p:cViewPr varScale="1">
        <p:scale>
          <a:sx n="68" d="100"/>
          <a:sy n="68" d="100"/>
        </p:scale>
        <p:origin x="1224" y="62"/>
      </p:cViewPr>
      <p:guideLst>
        <p:guide orient="horz" pos="2155"/>
        <p:guide pos="3855"/>
      </p:guideLst>
    </p:cSldViewPr>
  </p:slideViewPr>
  <p:notesTextViewPr>
    <p:cViewPr>
      <p:scale>
        <a:sx n="3" d="2"/>
        <a:sy n="3" d="2"/>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Guthrie" userId="1cb701bb-47c8-4e70-a967-200e600f3e71" providerId="ADAL" clId="{2E3988C0-49EB-4F2D-94F8-5ACA8DBCC780}"/>
    <pc:docChg chg="undo redo custSel addSld modSld sldOrd">
      <pc:chgData name="Lee Guthrie" userId="1cb701bb-47c8-4e70-a967-200e600f3e71" providerId="ADAL" clId="{2E3988C0-49EB-4F2D-94F8-5ACA8DBCC780}" dt="2026-08-25T10:20:08.593" v="231" actId="20577"/>
      <pc:docMkLst>
        <pc:docMk/>
      </pc:docMkLst>
    </pc:docChg>
  </pc:docChgLst>
  <pc:docChgLst>
    <pc:chgData name="Mark Thirlwell" userId="0eea46bc-1a08-4dae-8290-d9217da89020" providerId="ADAL" clId="{A74DFD5C-A00E-4D75-B54F-AE1372332AAE}"/>
    <pc:docChg chg="undo custSel addSld delSld modSld modMainMaster modNotesMaster">
      <pc:chgData name="Mark Thirlwell" userId="0eea46bc-1a08-4dae-8290-d9217da89020" providerId="ADAL" clId="{A74DFD5C-A00E-4D75-B54F-AE1372332AAE}" dt="2026-08-28T11:43:52.682" v="94" actId="478"/>
      <pc:docMkLst>
        <pc:docMk/>
      </pc:docMkLst>
      <pc:sldChg chg="delSp modSp mod modNotes">
        <pc:chgData name="Mark Thirlwell" userId="0eea46bc-1a08-4dae-8290-d9217da89020" providerId="ADAL" clId="{A74DFD5C-A00E-4D75-B54F-AE1372332AAE}" dt="2026-08-28T11:43:52.682" v="94" actId="478"/>
        <pc:sldMkLst>
          <pc:docMk/>
          <pc:sldMk cId="0" sldId="276"/>
        </pc:sldMkLst>
      </pc:sldChg>
      <pc:sldChg chg="modSp add mod modNotesTx">
        <pc:chgData name="Mark Thirlwell" userId="0eea46bc-1a08-4dae-8290-d9217da89020" providerId="ADAL" clId="{A74DFD5C-A00E-4D75-B54F-AE1372332AAE}" dt="2026-08-28T11:34:24.044" v="88" actId="6549"/>
        <pc:sldMkLst>
          <pc:docMk/>
          <pc:sldMk cId="0" sldId="279"/>
        </pc:sldMkLst>
        <pc:spChg chg="mod">
          <ac:chgData name="Mark Thirlwell" userId="0eea46bc-1a08-4dae-8290-d9217da89020" providerId="ADAL" clId="{A74DFD5C-A00E-4D75-B54F-AE1372332AAE}" dt="2026-08-28T11:34:15.444" v="87"/>
          <ac:spMkLst>
            <pc:docMk/>
            <pc:sldMk cId="0" sldId="279"/>
            <ac:spMk id="6" creationId="{42B994B5-F657-A0CA-7C82-77E2455D018B}"/>
          </ac:spMkLst>
        </pc:spChg>
      </pc:sldChg>
      <pc:sldChg chg="add del modNotesTx">
        <pc:chgData name="Mark Thirlwell" userId="0eea46bc-1a08-4dae-8290-d9217da89020" providerId="ADAL" clId="{A74DFD5C-A00E-4D75-B54F-AE1372332AAE}" dt="2026-08-28T11:34:45.939" v="92" actId="6549"/>
        <pc:sldMkLst>
          <pc:docMk/>
          <pc:sldMk cId="4152295373" sldId="290"/>
        </pc:sldMkLst>
      </pc:sldChg>
    </pc:docChg>
  </pc:docChgLst>
  <pc:docChgLst>
    <pc:chgData name="John, Catherine" userId="36b10958-3fe6-4d82-9cee-736ae9074b3f" providerId="ADAL" clId="{7CE9EBFF-1EB6-4E95-820E-35801409E55C}"/>
    <pc:docChg chg="modSld">
      <pc:chgData name="John, Catherine" userId="36b10958-3fe6-4d82-9cee-736ae9074b3f" providerId="ADAL" clId="{7CE9EBFF-1EB6-4E95-820E-35801409E55C}" dt="2026-09-18T13:44:32.946" v="12" actId="20577"/>
      <pc:docMkLst>
        <pc:docMk/>
      </pc:docMkLst>
      <pc:sldChg chg="modNotesTx">
        <pc:chgData name="John, Catherine" userId="36b10958-3fe6-4d82-9cee-736ae9074b3f" providerId="ADAL" clId="{7CE9EBFF-1EB6-4E95-820E-35801409E55C}" dt="2026-09-18T13:30:22.700" v="0" actId="20577"/>
        <pc:sldMkLst>
          <pc:docMk/>
          <pc:sldMk cId="0" sldId="265"/>
        </pc:sldMkLst>
      </pc:sldChg>
      <pc:sldChg chg="modSp mod">
        <pc:chgData name="John, Catherine" userId="36b10958-3fe6-4d82-9cee-736ae9074b3f" providerId="ADAL" clId="{7CE9EBFF-1EB6-4E95-820E-35801409E55C}" dt="2026-09-18T13:33:19.214" v="1" actId="20577"/>
        <pc:sldMkLst>
          <pc:docMk/>
          <pc:sldMk cId="0" sldId="269"/>
        </pc:sldMkLst>
        <pc:spChg chg="mod">
          <ac:chgData name="John, Catherine" userId="36b10958-3fe6-4d82-9cee-736ae9074b3f" providerId="ADAL" clId="{7CE9EBFF-1EB6-4E95-820E-35801409E55C}" dt="2026-09-18T13:33:19.214" v="1" actId="20577"/>
          <ac:spMkLst>
            <pc:docMk/>
            <pc:sldMk cId="0" sldId="269"/>
            <ac:spMk id="424" creationId="{00000000-0000-0000-0000-000000000000}"/>
          </ac:spMkLst>
        </pc:spChg>
      </pc:sldChg>
      <pc:sldChg chg="modNotesTx">
        <pc:chgData name="John, Catherine" userId="36b10958-3fe6-4d82-9cee-736ae9074b3f" providerId="ADAL" clId="{7CE9EBFF-1EB6-4E95-820E-35801409E55C}" dt="2026-09-18T13:41:59.292" v="2" actId="20577"/>
        <pc:sldMkLst>
          <pc:docMk/>
          <pc:sldMk cId="0" sldId="271"/>
        </pc:sldMkLst>
      </pc:sldChg>
      <pc:sldChg chg="modSp mod">
        <pc:chgData name="John, Catherine" userId="36b10958-3fe6-4d82-9cee-736ae9074b3f" providerId="ADAL" clId="{7CE9EBFF-1EB6-4E95-820E-35801409E55C}" dt="2026-09-18T13:42:57.537" v="4" actId="20577"/>
        <pc:sldMkLst>
          <pc:docMk/>
          <pc:sldMk cId="0" sldId="273"/>
        </pc:sldMkLst>
        <pc:spChg chg="mod">
          <ac:chgData name="John, Catherine" userId="36b10958-3fe6-4d82-9cee-736ae9074b3f" providerId="ADAL" clId="{7CE9EBFF-1EB6-4E95-820E-35801409E55C}" dt="2026-09-18T13:42:57.537" v="4" actId="20577"/>
          <ac:spMkLst>
            <pc:docMk/>
            <pc:sldMk cId="0" sldId="273"/>
            <ac:spMk id="498" creationId="{00000000-0000-0000-0000-000000000000}"/>
          </ac:spMkLst>
        </pc:spChg>
        <pc:spChg chg="mod">
          <ac:chgData name="John, Catherine" userId="36b10958-3fe6-4d82-9cee-736ae9074b3f" providerId="ADAL" clId="{7CE9EBFF-1EB6-4E95-820E-35801409E55C}" dt="2026-09-18T13:42:54.060" v="3" actId="20577"/>
          <ac:spMkLst>
            <pc:docMk/>
            <pc:sldMk cId="0" sldId="273"/>
            <ac:spMk id="501" creationId="{00000000-0000-0000-0000-000000000000}"/>
          </ac:spMkLst>
        </pc:spChg>
      </pc:sldChg>
      <pc:sldChg chg="modSp mod">
        <pc:chgData name="John, Catherine" userId="36b10958-3fe6-4d82-9cee-736ae9074b3f" providerId="ADAL" clId="{7CE9EBFF-1EB6-4E95-820E-35801409E55C}" dt="2026-09-18T13:44:32.946" v="12" actId="20577"/>
        <pc:sldMkLst>
          <pc:docMk/>
          <pc:sldMk cId="0" sldId="276"/>
        </pc:sldMkLst>
        <pc:spChg chg="mod">
          <ac:chgData name="John, Catherine" userId="36b10958-3fe6-4d82-9cee-736ae9074b3f" providerId="ADAL" clId="{7CE9EBFF-1EB6-4E95-820E-35801409E55C}" dt="2026-09-18T13:44:32.946" v="12" actId="20577"/>
          <ac:spMkLst>
            <pc:docMk/>
            <pc:sldMk cId="0" sldId="276"/>
            <ac:spMk id="575" creationId="{00000000-0000-0000-0000-000000000000}"/>
          </ac:spMkLst>
        </pc:spChg>
      </pc:sldChg>
    </pc:docChg>
  </pc:docChgLst>
  <pc:docChgLst>
    <pc:chgData name="Williams, Sian" userId="f643701a-3517-4348-bd1c-bbad90f72c55" providerId="ADAL" clId="{66DBB4B2-6617-4A67-9DB0-51A02D214305}"/>
    <pc:docChg chg="undo custSel modSld modMainMaster">
      <pc:chgData name="Williams, Sian" userId="f643701a-3517-4348-bd1c-bbad90f72c55" providerId="ADAL" clId="{66DBB4B2-6617-4A67-9DB0-51A02D214305}" dt="2026-09-07T16:22:19.579" v="52" actId="255"/>
      <pc:docMkLst>
        <pc:docMk/>
      </pc:docMkLst>
      <pc:sldChg chg="modSp mod">
        <pc:chgData name="Williams, Sian" userId="f643701a-3517-4348-bd1c-bbad90f72c55" providerId="ADAL" clId="{66DBB4B2-6617-4A67-9DB0-51A02D214305}" dt="2026-09-07T16:16:22.467" v="7" actId="1076"/>
        <pc:sldMkLst>
          <pc:docMk/>
          <pc:sldMk cId="0" sldId="264"/>
        </pc:sldMkLst>
        <pc:grpChg chg="mod">
          <ac:chgData name="Williams, Sian" userId="f643701a-3517-4348-bd1c-bbad90f72c55" providerId="ADAL" clId="{66DBB4B2-6617-4A67-9DB0-51A02D214305}" dt="2026-09-07T16:16:22.467" v="7" actId="1076"/>
          <ac:grpSpMkLst>
            <pc:docMk/>
            <pc:sldMk cId="0" sldId="264"/>
            <ac:grpSpMk id="297" creationId="{00000000-0000-0000-0000-000000000000}"/>
          </ac:grpSpMkLst>
        </pc:grpChg>
      </pc:sldChg>
      <pc:sldChg chg="modSp mod">
        <pc:chgData name="Williams, Sian" userId="f643701a-3517-4348-bd1c-bbad90f72c55" providerId="ADAL" clId="{66DBB4B2-6617-4A67-9DB0-51A02D214305}" dt="2026-09-07T16:21:56.508" v="51" actId="1076"/>
        <pc:sldMkLst>
          <pc:docMk/>
          <pc:sldMk cId="0" sldId="265"/>
        </pc:sldMkLst>
        <pc:spChg chg="mod">
          <ac:chgData name="Williams, Sian" userId="f643701a-3517-4348-bd1c-bbad90f72c55" providerId="ADAL" clId="{66DBB4B2-6617-4A67-9DB0-51A02D214305}" dt="2026-09-07T16:21:51.491" v="50" actId="14100"/>
          <ac:spMkLst>
            <pc:docMk/>
            <pc:sldMk cId="0" sldId="265"/>
            <ac:spMk id="309" creationId="{00000000-0000-0000-0000-000000000000}"/>
          </ac:spMkLst>
        </pc:spChg>
        <pc:spChg chg="mod">
          <ac:chgData name="Williams, Sian" userId="f643701a-3517-4348-bd1c-bbad90f72c55" providerId="ADAL" clId="{66DBB4B2-6617-4A67-9DB0-51A02D214305}" dt="2026-09-07T16:21:56.508" v="51" actId="1076"/>
          <ac:spMkLst>
            <pc:docMk/>
            <pc:sldMk cId="0" sldId="265"/>
            <ac:spMk id="310" creationId="{00000000-0000-0000-0000-000000000000}"/>
          </ac:spMkLst>
        </pc:spChg>
        <pc:spChg chg="mod">
          <ac:chgData name="Williams, Sian" userId="f643701a-3517-4348-bd1c-bbad90f72c55" providerId="ADAL" clId="{66DBB4B2-6617-4A67-9DB0-51A02D214305}" dt="2026-09-07T16:21:01.219" v="37" actId="14100"/>
          <ac:spMkLst>
            <pc:docMk/>
            <pc:sldMk cId="0" sldId="265"/>
            <ac:spMk id="312" creationId="{00000000-0000-0000-0000-000000000000}"/>
          </ac:spMkLst>
        </pc:spChg>
        <pc:spChg chg="mod">
          <ac:chgData name="Williams, Sian" userId="f643701a-3517-4348-bd1c-bbad90f72c55" providerId="ADAL" clId="{66DBB4B2-6617-4A67-9DB0-51A02D214305}" dt="2026-09-07T16:21:31.282" v="44" actId="14100"/>
          <ac:spMkLst>
            <pc:docMk/>
            <pc:sldMk cId="0" sldId="265"/>
            <ac:spMk id="315" creationId="{00000000-0000-0000-0000-000000000000}"/>
          </ac:spMkLst>
        </pc:spChg>
        <pc:spChg chg="mod">
          <ac:chgData name="Williams, Sian" userId="f643701a-3517-4348-bd1c-bbad90f72c55" providerId="ADAL" clId="{66DBB4B2-6617-4A67-9DB0-51A02D214305}" dt="2026-09-07T16:21:34.500" v="45" actId="14100"/>
          <ac:spMkLst>
            <pc:docMk/>
            <pc:sldMk cId="0" sldId="265"/>
            <ac:spMk id="316" creationId="{00000000-0000-0000-0000-000000000000}"/>
          </ac:spMkLst>
        </pc:spChg>
        <pc:spChg chg="mod">
          <ac:chgData name="Williams, Sian" userId="f643701a-3517-4348-bd1c-bbad90f72c55" providerId="ADAL" clId="{66DBB4B2-6617-4A67-9DB0-51A02D214305}" dt="2026-09-07T16:21:13.722" v="40" actId="1076"/>
          <ac:spMkLst>
            <pc:docMk/>
            <pc:sldMk cId="0" sldId="265"/>
            <ac:spMk id="318" creationId="{00000000-0000-0000-0000-000000000000}"/>
          </ac:spMkLst>
        </pc:spChg>
        <pc:grpChg chg="mod">
          <ac:chgData name="Williams, Sian" userId="f643701a-3517-4348-bd1c-bbad90f72c55" providerId="ADAL" clId="{66DBB4B2-6617-4A67-9DB0-51A02D214305}" dt="2026-09-07T16:21:19.586" v="41" actId="1076"/>
          <ac:grpSpMkLst>
            <pc:docMk/>
            <pc:sldMk cId="0" sldId="265"/>
            <ac:grpSpMk id="306" creationId="{00000000-0000-0000-0000-000000000000}"/>
          </ac:grpSpMkLst>
        </pc:grpChg>
      </pc:sldChg>
      <pc:sldChg chg="modSp mod">
        <pc:chgData name="Williams, Sian" userId="f643701a-3517-4348-bd1c-bbad90f72c55" providerId="ADAL" clId="{66DBB4B2-6617-4A67-9DB0-51A02D214305}" dt="2026-09-07T16:22:19.579" v="52" actId="255"/>
        <pc:sldMkLst>
          <pc:docMk/>
          <pc:sldMk cId="0" sldId="268"/>
        </pc:sldMkLst>
        <pc:spChg chg="mod">
          <ac:chgData name="Williams, Sian" userId="f643701a-3517-4348-bd1c-bbad90f72c55" providerId="ADAL" clId="{66DBB4B2-6617-4A67-9DB0-51A02D214305}" dt="2026-09-07T16:22:19.579" v="52" actId="255"/>
          <ac:spMkLst>
            <pc:docMk/>
            <pc:sldMk cId="0" sldId="268"/>
            <ac:spMk id="394" creationId="{00000000-0000-0000-0000-000000000000}"/>
          </ac:spMkLst>
        </pc:spChg>
      </pc:sldChg>
      <pc:sldChg chg="modSp mod">
        <pc:chgData name="Williams, Sian" userId="f643701a-3517-4348-bd1c-bbad90f72c55" providerId="ADAL" clId="{66DBB4B2-6617-4A67-9DB0-51A02D214305}" dt="2026-09-07T16:19:26.261" v="32" actId="1076"/>
        <pc:sldMkLst>
          <pc:docMk/>
          <pc:sldMk cId="0" sldId="269"/>
        </pc:sldMkLst>
        <pc:spChg chg="mod">
          <ac:chgData name="Williams, Sian" userId="f643701a-3517-4348-bd1c-bbad90f72c55" providerId="ADAL" clId="{66DBB4B2-6617-4A67-9DB0-51A02D214305}" dt="2026-09-07T16:17:08.589" v="14" actId="255"/>
          <ac:spMkLst>
            <pc:docMk/>
            <pc:sldMk cId="0" sldId="269"/>
            <ac:spMk id="412" creationId="{00000000-0000-0000-0000-000000000000}"/>
          </ac:spMkLst>
        </pc:spChg>
        <pc:spChg chg="mod">
          <ac:chgData name="Williams, Sian" userId="f643701a-3517-4348-bd1c-bbad90f72c55" providerId="ADAL" clId="{66DBB4B2-6617-4A67-9DB0-51A02D214305}" dt="2026-09-07T16:17:14.476" v="15" actId="255"/>
          <ac:spMkLst>
            <pc:docMk/>
            <pc:sldMk cId="0" sldId="269"/>
            <ac:spMk id="415" creationId="{00000000-0000-0000-0000-000000000000}"/>
          </ac:spMkLst>
        </pc:spChg>
        <pc:spChg chg="mod">
          <ac:chgData name="Williams, Sian" userId="f643701a-3517-4348-bd1c-bbad90f72c55" providerId="ADAL" clId="{66DBB4B2-6617-4A67-9DB0-51A02D214305}" dt="2026-09-07T16:17:20.603" v="16" actId="255"/>
          <ac:spMkLst>
            <pc:docMk/>
            <pc:sldMk cId="0" sldId="269"/>
            <ac:spMk id="418" creationId="{00000000-0000-0000-0000-000000000000}"/>
          </ac:spMkLst>
        </pc:spChg>
        <pc:spChg chg="mod">
          <ac:chgData name="Williams, Sian" userId="f643701a-3517-4348-bd1c-bbad90f72c55" providerId="ADAL" clId="{66DBB4B2-6617-4A67-9DB0-51A02D214305}" dt="2026-09-07T16:19:10.492" v="27" actId="1076"/>
          <ac:spMkLst>
            <pc:docMk/>
            <pc:sldMk cId="0" sldId="269"/>
            <ac:spMk id="421" creationId="{00000000-0000-0000-0000-000000000000}"/>
          </ac:spMkLst>
        </pc:spChg>
        <pc:spChg chg="mod">
          <ac:chgData name="Williams, Sian" userId="f643701a-3517-4348-bd1c-bbad90f72c55" providerId="ADAL" clId="{66DBB4B2-6617-4A67-9DB0-51A02D214305}" dt="2026-09-07T16:17:32.220" v="18" actId="255"/>
          <ac:spMkLst>
            <pc:docMk/>
            <pc:sldMk cId="0" sldId="269"/>
            <ac:spMk id="424" creationId="{00000000-0000-0000-0000-000000000000}"/>
          </ac:spMkLst>
        </pc:spChg>
        <pc:spChg chg="mod">
          <ac:chgData name="Williams, Sian" userId="f643701a-3517-4348-bd1c-bbad90f72c55" providerId="ADAL" clId="{66DBB4B2-6617-4A67-9DB0-51A02D214305}" dt="2026-09-07T16:17:37.006" v="19" actId="255"/>
          <ac:spMkLst>
            <pc:docMk/>
            <pc:sldMk cId="0" sldId="269"/>
            <ac:spMk id="427" creationId="{00000000-0000-0000-0000-000000000000}"/>
          </ac:spMkLst>
        </pc:spChg>
        <pc:grpChg chg="mod">
          <ac:chgData name="Williams, Sian" userId="f643701a-3517-4348-bd1c-bbad90f72c55" providerId="ADAL" clId="{66DBB4B2-6617-4A67-9DB0-51A02D214305}" dt="2026-09-07T16:18:48.692" v="20" actId="14100"/>
          <ac:grpSpMkLst>
            <pc:docMk/>
            <pc:sldMk cId="0" sldId="269"/>
            <ac:grpSpMk id="410" creationId="{00000000-0000-0000-0000-000000000000}"/>
          </ac:grpSpMkLst>
        </pc:grpChg>
        <pc:grpChg chg="mod">
          <ac:chgData name="Williams, Sian" userId="f643701a-3517-4348-bd1c-bbad90f72c55" providerId="ADAL" clId="{66DBB4B2-6617-4A67-9DB0-51A02D214305}" dt="2026-09-07T16:18:51.755" v="21" actId="14100"/>
          <ac:grpSpMkLst>
            <pc:docMk/>
            <pc:sldMk cId="0" sldId="269"/>
            <ac:grpSpMk id="413" creationId="{00000000-0000-0000-0000-000000000000}"/>
          </ac:grpSpMkLst>
        </pc:grpChg>
        <pc:grpChg chg="mod">
          <ac:chgData name="Williams, Sian" userId="f643701a-3517-4348-bd1c-bbad90f72c55" providerId="ADAL" clId="{66DBB4B2-6617-4A67-9DB0-51A02D214305}" dt="2026-09-07T16:18:55.660" v="22" actId="14100"/>
          <ac:grpSpMkLst>
            <pc:docMk/>
            <pc:sldMk cId="0" sldId="269"/>
            <ac:grpSpMk id="416" creationId="{00000000-0000-0000-0000-000000000000}"/>
          </ac:grpSpMkLst>
        </pc:grpChg>
        <pc:grpChg chg="mod">
          <ac:chgData name="Williams, Sian" userId="f643701a-3517-4348-bd1c-bbad90f72c55" providerId="ADAL" clId="{66DBB4B2-6617-4A67-9DB0-51A02D214305}" dt="2026-09-07T16:19:19.563" v="29" actId="1076"/>
          <ac:grpSpMkLst>
            <pc:docMk/>
            <pc:sldMk cId="0" sldId="269"/>
            <ac:grpSpMk id="419" creationId="{00000000-0000-0000-0000-000000000000}"/>
          </ac:grpSpMkLst>
        </pc:grpChg>
        <pc:grpChg chg="mod">
          <ac:chgData name="Williams, Sian" userId="f643701a-3517-4348-bd1c-bbad90f72c55" providerId="ADAL" clId="{66DBB4B2-6617-4A67-9DB0-51A02D214305}" dt="2026-09-07T16:19:21.827" v="30" actId="1076"/>
          <ac:grpSpMkLst>
            <pc:docMk/>
            <pc:sldMk cId="0" sldId="269"/>
            <ac:grpSpMk id="422" creationId="{00000000-0000-0000-0000-000000000000}"/>
          </ac:grpSpMkLst>
        </pc:grpChg>
        <pc:grpChg chg="mod">
          <ac:chgData name="Williams, Sian" userId="f643701a-3517-4348-bd1c-bbad90f72c55" providerId="ADAL" clId="{66DBB4B2-6617-4A67-9DB0-51A02D214305}" dt="2026-09-07T16:19:24.026" v="31" actId="1076"/>
          <ac:grpSpMkLst>
            <pc:docMk/>
            <pc:sldMk cId="0" sldId="269"/>
            <ac:grpSpMk id="425" creationId="{00000000-0000-0000-0000-000000000000}"/>
          </ac:grpSpMkLst>
        </pc:grpChg>
        <pc:grpChg chg="mod">
          <ac:chgData name="Williams, Sian" userId="f643701a-3517-4348-bd1c-bbad90f72c55" providerId="ADAL" clId="{66DBB4B2-6617-4A67-9DB0-51A02D214305}" dt="2026-09-07T16:19:26.261" v="32" actId="1076"/>
          <ac:grpSpMkLst>
            <pc:docMk/>
            <pc:sldMk cId="0" sldId="269"/>
            <ac:grpSpMk id="428" creationId="{00000000-0000-0000-0000-000000000000}"/>
          </ac:grpSpMkLst>
        </pc:grpChg>
      </pc:sldChg>
      <pc:sldChg chg="modSp mod">
        <pc:chgData name="Williams, Sian" userId="f643701a-3517-4348-bd1c-bbad90f72c55" providerId="ADAL" clId="{66DBB4B2-6617-4A67-9DB0-51A02D214305}" dt="2026-09-07T16:16:17.557" v="6" actId="1076"/>
        <pc:sldMkLst>
          <pc:docMk/>
          <pc:sldMk cId="1433096388" sldId="278"/>
        </pc:sldMkLst>
        <pc:spChg chg="mod">
          <ac:chgData name="Williams, Sian" userId="f643701a-3517-4348-bd1c-bbad90f72c55" providerId="ADAL" clId="{66DBB4B2-6617-4A67-9DB0-51A02D214305}" dt="2026-09-07T16:16:13.126" v="5" actId="1076"/>
          <ac:spMkLst>
            <pc:docMk/>
            <pc:sldMk cId="1433096388" sldId="278"/>
            <ac:spMk id="299" creationId="{9EC32E83-9AF1-6005-A630-7BDD9AA6EABC}"/>
          </ac:spMkLst>
        </pc:spChg>
        <pc:grpChg chg="mod">
          <ac:chgData name="Williams, Sian" userId="f643701a-3517-4348-bd1c-bbad90f72c55" providerId="ADAL" clId="{66DBB4B2-6617-4A67-9DB0-51A02D214305}" dt="2026-09-07T16:16:17.557" v="6" actId="1076"/>
          <ac:grpSpMkLst>
            <pc:docMk/>
            <pc:sldMk cId="1433096388" sldId="278"/>
            <ac:grpSpMk id="297" creationId="{3AEEB74B-3C47-8082-D23C-5FB196D2FC9F}"/>
          </ac:grpSpMkLst>
        </pc:grpChg>
      </pc:sldChg>
      <pc:sldChg chg="addSp modSp mod">
        <pc:chgData name="Williams, Sian" userId="f643701a-3517-4348-bd1c-bbad90f72c55" providerId="ADAL" clId="{66DBB4B2-6617-4A67-9DB0-51A02D214305}" dt="2026-09-07T16:20:02.111" v="34" actId="22"/>
        <pc:sldMkLst>
          <pc:docMk/>
          <pc:sldMk cId="4152295373" sldId="290"/>
        </pc:sldMkLst>
        <pc:spChg chg="add">
          <ac:chgData name="Williams, Sian" userId="f643701a-3517-4348-bd1c-bbad90f72c55" providerId="ADAL" clId="{66DBB4B2-6617-4A67-9DB0-51A02D214305}" dt="2026-09-07T16:20:02.111" v="34" actId="22"/>
          <ac:spMkLst>
            <pc:docMk/>
            <pc:sldMk cId="4152295373" sldId="290"/>
            <ac:spMk id="3" creationId="{E35829F6-DA1E-21A3-D6DC-06F54EE860A2}"/>
          </ac:spMkLst>
        </pc:spChg>
        <pc:spChg chg="mod">
          <ac:chgData name="Williams, Sian" userId="f643701a-3517-4348-bd1c-bbad90f72c55" providerId="ADAL" clId="{66DBB4B2-6617-4A67-9DB0-51A02D214305}" dt="2026-09-07T16:19:54.667" v="33" actId="1076"/>
          <ac:spMkLst>
            <pc:docMk/>
            <pc:sldMk cId="4152295373" sldId="290"/>
            <ac:spMk id="6" creationId="{99E1AF67-C417-4349-DE00-154203330E5B}"/>
          </ac:spMkLst>
        </pc:spChg>
      </pc:sldChg>
      <pc:sldMasterChg chg="addSp delSp mod">
        <pc:chgData name="Williams, Sian" userId="f643701a-3517-4348-bd1c-bbad90f72c55" providerId="ADAL" clId="{66DBB4B2-6617-4A67-9DB0-51A02D214305}" dt="2026-09-04T13:48:29.001" v="3" actId="22"/>
        <pc:sldMasterMkLst>
          <pc:docMk/>
          <pc:sldMasterMk cId="0" sldId="2147483656"/>
        </pc:sldMasterMkLst>
        <pc:spChg chg="add">
          <ac:chgData name="Williams, Sian" userId="f643701a-3517-4348-bd1c-bbad90f72c55" providerId="ADAL" clId="{66DBB4B2-6617-4A67-9DB0-51A02D214305}" dt="2026-09-04T13:48:29.001" v="3" actId="22"/>
          <ac:spMkLst>
            <pc:docMk/>
            <pc:sldMasterMk cId="0" sldId="2147483656"/>
            <ac:spMk id="4" creationId="{C6E515FA-D331-98CD-9C32-91570A452FB6}"/>
          </ac:spMkLst>
        </pc:spChg>
        <pc:picChg chg="add">
          <ac:chgData name="Williams, Sian" userId="f643701a-3517-4348-bd1c-bbad90f72c55" providerId="ADAL" clId="{66DBB4B2-6617-4A67-9DB0-51A02D214305}" dt="2026-09-04T13:48:29.001" v="3" actId="22"/>
          <ac:picMkLst>
            <pc:docMk/>
            <pc:sldMasterMk cId="0" sldId="2147483656"/>
            <ac:picMk id="6" creationId="{EDEBDEDC-B62F-D1AA-138D-A5BA252C686C}"/>
          </ac:picMkLst>
        </pc:picChg>
        <pc:picChg chg="add">
          <ac:chgData name="Williams, Sian" userId="f643701a-3517-4348-bd1c-bbad90f72c55" providerId="ADAL" clId="{66DBB4B2-6617-4A67-9DB0-51A02D214305}" dt="2026-09-04T13:48:29.001" v="3" actId="22"/>
          <ac:picMkLst>
            <pc:docMk/>
            <pc:sldMasterMk cId="0" sldId="2147483656"/>
            <ac:picMk id="8" creationId="{97A50AB1-0C3F-EFE3-1848-3CCC1D657FEC}"/>
          </ac:picMkLst>
        </pc:picChg>
        <pc:picChg chg="add">
          <ac:chgData name="Williams, Sian" userId="f643701a-3517-4348-bd1c-bbad90f72c55" providerId="ADAL" clId="{66DBB4B2-6617-4A67-9DB0-51A02D214305}" dt="2026-09-04T13:48:29.001" v="3" actId="22"/>
          <ac:picMkLst>
            <pc:docMk/>
            <pc:sldMasterMk cId="0" sldId="2147483656"/>
            <ac:picMk id="15" creationId="{86F896EE-2CDA-1B06-4433-8B55EE0F76F4}"/>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6106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Stop point: 3–5 minute discussion. Draw out soundness testing, hydraulic pressure testing, temperature/flow/pressure checks, controls checks and safety component operation.</a:t>
            </a:r>
            <a:endParaRPr/>
          </a:p>
        </p:txBody>
      </p:sp>
      <p:sp>
        <p:nvSpPr>
          <p:cNvPr id="67" name="Google Shape;6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82" name="Google Shape;82;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Learners should understand suitability/application of each test and how evidence is recorded, not just list test names.</a:t>
            </a:r>
            <a:endParaRPr/>
          </a:p>
        </p:txBody>
      </p:sp>
      <p:sp>
        <p:nvSpPr>
          <p:cNvPr id="83" name="Google Shape;83;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19" name="Google Shape;119;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 link K1.40 to K1.38 and K1.41. K1.38 = what operation requirements are checked. K1.40 = techniques used to test. K1.41 = records proving completion.</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Standards/context: testing must follow manufacturer instructions, current industry standards and site procedures. Mention BS EN 14336 for installation/commissioning of water-based heating/cooling systems and BS 7593 for water system preparation/cleaning/treatment.</a:t>
            </a:r>
            <a:endParaRPr dirty="0"/>
          </a:p>
        </p:txBody>
      </p:sp>
      <p:sp>
        <p:nvSpPr>
          <p:cNvPr id="120" name="Google Shape;120;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57" name="Google Shape;157;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Do not assume one pressure test suits every circuit. Heat pump systems may include plastic pipework, UFH manifolds, valves, strainers, cylinders, heat exchangers, buffer vessels and sensitive controls. Some components may have maximum test pressures or must be isolated.</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'Why might manufacturer instructions override a generic test assumption?'</a:t>
            </a:r>
            <a:endParaRPr dirty="0"/>
          </a:p>
        </p:txBody>
      </p:sp>
      <p:sp>
        <p:nvSpPr>
          <p:cNvPr id="158" name="Google Shape;158;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94" name="Google Shape;194;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Soundness testing proves pipework/components are leak-tight before the system is relied upon. The exact test pressure/duration must come from manufacturer instructions, design specification, pipe manufacturer guidance and current industry practice.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learners put soundness test steps in the correct order.</a:t>
            </a:r>
            <a:endParaRPr dirty="0"/>
          </a:p>
        </p:txBody>
      </p:sp>
      <p:sp>
        <p:nvSpPr>
          <p:cNvPr id="195" name="Google Shape;195;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95F2E22B-1366-00E1-1DAD-DD1E459058D7}"/>
            </a:ext>
          </a:extLst>
        </p:cNvPr>
        <p:cNvGrpSpPr/>
        <p:nvPr/>
      </p:nvGrpSpPr>
      <p:grpSpPr>
        <a:xfrm>
          <a:off x="0" y="0"/>
          <a:ext cx="0" cy="0"/>
          <a:chOff x="0" y="0"/>
          <a:chExt cx="0" cy="0"/>
        </a:xfrm>
      </p:grpSpPr>
      <p:sp>
        <p:nvSpPr>
          <p:cNvPr id="227" name="Google Shape;227;g3e5e97e9a20_0_2155:notes">
            <a:extLst>
              <a:ext uri="{FF2B5EF4-FFF2-40B4-BE49-F238E27FC236}">
                <a16:creationId xmlns:a16="http://schemas.microsoft.com/office/drawing/2014/main" id="{93BF57AC-5308-C4FA-E3B9-B7AA4639C64A}"/>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28" name="Google Shape;228;g3e5e97e9a20_0_2155:notes">
            <a:extLst>
              <a:ext uri="{FF2B5EF4-FFF2-40B4-BE49-F238E27FC236}">
                <a16:creationId xmlns:a16="http://schemas.microsoft.com/office/drawing/2014/main" id="{DD7A34B4-596A-6ABF-6E40-57AA1464204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Soundness testing proves pipework/components are leak-tight before the system is relied upon. The exact test pressure/duration must come from manufacturer instructions, design specification, pipe manufacturer guidance and current industry practice.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learners put soundness test steps in the correct order.</a:t>
            </a:r>
            <a:endParaRPr dirty="0"/>
          </a:p>
        </p:txBody>
      </p:sp>
      <p:sp>
        <p:nvSpPr>
          <p:cNvPr id="229" name="Google Shape;229;g3e5e97e9a20_0_2155:notes">
            <a:extLst>
              <a:ext uri="{FF2B5EF4-FFF2-40B4-BE49-F238E27FC236}">
                <a16:creationId xmlns:a16="http://schemas.microsoft.com/office/drawing/2014/main" id="{DC489EC2-2B73-10F4-7F5C-4DB4A5D2A5B8}"/>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1720721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e5e97e9a20_0_215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28" name="Google Shape;228;g3e5e97e9a20_0_21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Soundness testing proves pipework/components are leak-tight before the system is relied upon. The exact test pressure/duration must come from manufacturer instructions, design specification, pipe manufacturer guidance and current industry practice.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learners put soundness test steps in the correct order.</a:t>
            </a:r>
            <a:endParaRPr dirty="0"/>
          </a:p>
        </p:txBody>
      </p:sp>
      <p:sp>
        <p:nvSpPr>
          <p:cNvPr id="229" name="Google Shape;229;g3e5e97e9a20_0_215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48" name="Google Shape;24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Air affects pressure readings and can create false test results. Temperature changes can also affect pressure during the test. Stabilisation is part of producing a reliable result, not wasted time.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Ask learners: what could give a false pressure drop during a test? Suggested: trapped air, temperature change, gauge issue, loose test hose, small leak.</a:t>
            </a:r>
            <a:endParaRPr dirty="0"/>
          </a:p>
        </p:txBody>
      </p:sp>
      <p:sp>
        <p:nvSpPr>
          <p:cNvPr id="249" name="Google Shape;249;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84" name="Google Shape;284;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Hydraulic testing is usually preferred for many wet systems because water is far less compressible than air. However, it can still cause damage or flooding if not controlled. Isolate sensitive equipment if required, and do not exceed component pressure ratings.</a:t>
            </a:r>
            <a:endParaRPr dirty="0"/>
          </a:p>
          <a:p>
            <a:pPr marL="0" lvl="0" indent="0" algn="l" rtl="0">
              <a:spcBef>
                <a:spcPts val="360"/>
              </a:spcBef>
              <a:spcAft>
                <a:spcPts val="0"/>
              </a:spcAft>
              <a:buNone/>
            </a:pPr>
            <a:endParaRPr dirty="0"/>
          </a:p>
          <a:p>
            <a:pPr marL="0" lvl="0" indent="0" algn="l" rtl="0">
              <a:lnSpc>
                <a:spcPct val="115000"/>
              </a:lnSpc>
              <a:spcBef>
                <a:spcPts val="1200"/>
              </a:spcBef>
              <a:spcAft>
                <a:spcPts val="0"/>
              </a:spcAft>
              <a:buClr>
                <a:schemeClr val="dk1"/>
              </a:buClr>
              <a:buSzPts val="1100"/>
              <a:buFont typeface="Arial"/>
              <a:buNone/>
            </a:pPr>
            <a:r>
              <a:rPr lang="en-GB" sz="1100" dirty="0"/>
              <a:t>Hydraulic pressure testing is often safer than air testing because water does not store energy in the same way compressed air does. However, it still needs control: too much pressure can damage components, and poor venting can give misleading results. For low carbon heating systems, the test must also consider sensitive components such as heat exchangers, UFH manifolds, valves, filters, buffer vessels, cylinders and heat pump modules.</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key teaching message is: </a:t>
            </a:r>
            <a:r>
              <a:rPr lang="en-GB" sz="1100" b="1" dirty="0"/>
              <a:t>test the right section, at the right pressure, for the right duration, using the right method — then record the evidence.</a:t>
            </a:r>
            <a:endParaRPr sz="1100" b="1" dirty="0"/>
          </a:p>
          <a:p>
            <a:pPr marL="0" lvl="0" indent="0" algn="l" rtl="0">
              <a:spcBef>
                <a:spcPts val="1200"/>
              </a:spcBef>
              <a:spcAft>
                <a:spcPts val="0"/>
              </a:spcAft>
              <a:buNone/>
            </a:pP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Mention: if water contains chemicals, inhibitor or glycol, disposal must be controlled and not discharged irresponsibly.</a:t>
            </a:r>
            <a:endParaRPr dirty="0"/>
          </a:p>
        </p:txBody>
      </p:sp>
      <p:sp>
        <p:nvSpPr>
          <p:cNvPr id="285" name="Google Shape;285;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a:extLst>
            <a:ext uri="{FF2B5EF4-FFF2-40B4-BE49-F238E27FC236}">
              <a16:creationId xmlns:a16="http://schemas.microsoft.com/office/drawing/2014/main" id="{F676F112-75F6-46A2-C502-D734B8055221}"/>
            </a:ext>
          </a:extLst>
        </p:cNvPr>
        <p:cNvGrpSpPr/>
        <p:nvPr/>
      </p:nvGrpSpPr>
      <p:grpSpPr>
        <a:xfrm>
          <a:off x="0" y="0"/>
          <a:ext cx="0" cy="0"/>
          <a:chOff x="0" y="0"/>
          <a:chExt cx="0" cy="0"/>
        </a:xfrm>
      </p:grpSpPr>
      <p:sp>
        <p:nvSpPr>
          <p:cNvPr id="283" name="Google Shape;283;p8:notes">
            <a:extLst>
              <a:ext uri="{FF2B5EF4-FFF2-40B4-BE49-F238E27FC236}">
                <a16:creationId xmlns:a16="http://schemas.microsoft.com/office/drawing/2014/main" id="{A607B7BD-E732-F970-AF4B-597B8E4DE869}"/>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84" name="Google Shape;284;p8:notes">
            <a:extLst>
              <a:ext uri="{FF2B5EF4-FFF2-40B4-BE49-F238E27FC236}">
                <a16:creationId xmlns:a16="http://schemas.microsoft.com/office/drawing/2014/main" id="{CBE9A75A-E4F6-F076-80D7-0395306AAE0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Hydraulic testing is usually preferred for many wet systems because water is far less compressible than air. However, it can still cause damage or flooding if not controlled. Isolate sensitive equipment if required, and do not exceed component pressure ratings.</a:t>
            </a:r>
            <a:endParaRPr dirty="0"/>
          </a:p>
          <a:p>
            <a:pPr marL="0" lvl="0" indent="0" algn="l" rtl="0">
              <a:spcBef>
                <a:spcPts val="360"/>
              </a:spcBef>
              <a:spcAft>
                <a:spcPts val="0"/>
              </a:spcAft>
              <a:buNone/>
            </a:pPr>
            <a:endParaRPr dirty="0"/>
          </a:p>
          <a:p>
            <a:pPr marL="0" lvl="0" indent="0" algn="l" rtl="0">
              <a:lnSpc>
                <a:spcPct val="115000"/>
              </a:lnSpc>
              <a:spcBef>
                <a:spcPts val="1200"/>
              </a:spcBef>
              <a:spcAft>
                <a:spcPts val="0"/>
              </a:spcAft>
              <a:buClr>
                <a:schemeClr val="dk1"/>
              </a:buClr>
              <a:buSzPts val="1100"/>
              <a:buFont typeface="Arial"/>
              <a:buNone/>
            </a:pPr>
            <a:r>
              <a:rPr lang="en-GB" sz="1100" dirty="0"/>
              <a:t>Hydraulic pressure testing is often safer than air testing because water does not store energy in the same way compressed air does. However, it still needs control: too much pressure can damage components, and poor venting can give misleading results. For low carbon heating systems, the test must also consider sensitive components such as heat exchangers, UFH manifolds, valves, filters, buffer vessels, cylinders and heat pump modules.</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key teaching message is: </a:t>
            </a:r>
            <a:r>
              <a:rPr lang="en-GB" sz="1100" b="1" dirty="0"/>
              <a:t>test the right section, at the right pressure, for the right duration, using the right method — then record the evidence.</a:t>
            </a:r>
            <a:endParaRPr sz="1100" b="1" dirty="0"/>
          </a:p>
          <a:p>
            <a:pPr marL="0" lvl="0" indent="0" algn="l" rtl="0">
              <a:spcBef>
                <a:spcPts val="1200"/>
              </a:spcBef>
              <a:spcAft>
                <a:spcPts val="0"/>
              </a:spcAft>
              <a:buNone/>
            </a:pP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Mention: if water contains chemicals, inhibitor or glycol, disposal must be controlled and not discharged irresponsibly.</a:t>
            </a:r>
            <a:endParaRPr dirty="0"/>
          </a:p>
        </p:txBody>
      </p:sp>
      <p:sp>
        <p:nvSpPr>
          <p:cNvPr id="285" name="Google Shape;285;p8:notes">
            <a:extLst>
              <a:ext uri="{FF2B5EF4-FFF2-40B4-BE49-F238E27FC236}">
                <a16:creationId xmlns:a16="http://schemas.microsoft.com/office/drawing/2014/main" id="{555CCAFE-331A-0A6F-7B29-FB209169C19B}"/>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1789872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02" name="Google Shape;302;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Compressed air stores energy and a failure can be violent. This is why air testing must be controlled and competence/safe procedure matters. For many heating systems, hydraulic testing is preferred where suitable.</a:t>
            </a:r>
            <a:endParaRPr sz="1200" dirty="0">
              <a:solidFill>
                <a:schemeClr val="dk1"/>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GB" dirty="0"/>
              <a:t>For learners, the key point is that air testing can be useful, but it is not the default answer for every system. It may be suitable for checking a section of pipework before filling, especially where water damage would be costly. However, because air is compressible, it stores energy. If a temporary cap, joint or fitting fails, it can fail violently.</a:t>
            </a:r>
            <a:endParaRPr dirty="0"/>
          </a:p>
          <a:p>
            <a:pPr marL="0" lvl="0" indent="0" algn="l" rtl="0">
              <a:lnSpc>
                <a:spcPct val="115000"/>
              </a:lnSpc>
              <a:spcBef>
                <a:spcPts val="1200"/>
              </a:spcBef>
              <a:spcAft>
                <a:spcPts val="0"/>
              </a:spcAft>
              <a:buClr>
                <a:schemeClr val="dk1"/>
              </a:buClr>
              <a:buSzPts val="1100"/>
              <a:buFont typeface="Arial"/>
              <a:buNone/>
            </a:pPr>
            <a:r>
              <a:rPr lang="en-GB" dirty="0"/>
              <a:t>Hydraulic testing with water is often safer from a stored-energy point of view, but it introduces water, so it needs drainage, frost and building-damage risks considered. The correct method depends on the system, manufacturer instructions, pipe material, site conditions and competence.</a:t>
            </a:r>
            <a:endParaRPr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Activity prompt: learners compare air vs. hydraulic testing — which is safer for stored energy, and which may reduce water damage risk?</a:t>
            </a:r>
            <a:endParaRPr dirty="0"/>
          </a:p>
        </p:txBody>
      </p:sp>
      <p:sp>
        <p:nvSpPr>
          <p:cNvPr id="303" name="Google Shape;303;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21" name="Google Shape;321;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 pressure drop is not automatically a leak, but it must be investigated. Retesting after repair is essential.</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information should be recorded after a failed test? Suggested: initial pressure, final pressure, duration, area tested, fault found, repair, retest result and person responsible.</a:t>
            </a:r>
            <a:endParaRPr dirty="0"/>
          </a:p>
        </p:txBody>
      </p:sp>
      <p:sp>
        <p:nvSpPr>
          <p:cNvPr id="322" name="Google Shape;322;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47" name="Google Shape;347;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Operational testing is different from soundness testing. A system can be leak-free but still perform poorly if flow is wrong, controls are misconfigured or temperatures are outside design expectations.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Tie to K1.38 slides: flow/return ΔT, pump operation, DHW temperatures, water quality and controls.</a:t>
            </a:r>
            <a:endParaRPr dirty="0"/>
          </a:p>
        </p:txBody>
      </p:sp>
      <p:sp>
        <p:nvSpPr>
          <p:cNvPr id="348" name="Google Shape;348;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1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76" name="Google Shape;376;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example: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An 8 kW heat pump designed for a 5K system ΔT needs around 23 L/min. If measured flow is much lower, investigate pump mode, blocked strainer, closed valves, air, pipe resistance and balancing.</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Learner task: identify three causes of low flow before escalating.</a:t>
            </a:r>
            <a:endParaRPr dirty="0"/>
          </a:p>
        </p:txBody>
      </p:sp>
      <p:sp>
        <p:nvSpPr>
          <p:cNvPr id="377" name="Google Shape;377;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03" name="Google Shape;403;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 control fault can look like a heat pump fault. Learners should understand sequence testing: demand → valve/pump → heat source → feedback/sensor → stop/reset.</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ask learners what could happen if a cylinder sensor is incorrectly positioned or a zone valve is wired incorrectly.</a:t>
            </a:r>
            <a:endParaRPr dirty="0"/>
          </a:p>
        </p:txBody>
      </p:sp>
      <p:sp>
        <p:nvSpPr>
          <p:cNvPr id="404" name="Google Shape;404;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33" name="Google Shape;433;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Safety component operation must be tested/verified in line with manufacturer instructions and competence boundaries. Do not teach learners to defeat safety devices.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Examples: PRV/discharge arrangement inspection; expansion vessel/pre-charge evidence; unvented cylinder controls by competent person; F-Gas safety limits/referrals for refrigerant circuit issues.</a:t>
            </a:r>
            <a:endParaRPr dirty="0"/>
          </a:p>
        </p:txBody>
      </p:sp>
      <p:sp>
        <p:nvSpPr>
          <p:cNvPr id="434" name="Google Shape;434;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55" name="Google Shape;455;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Performance testing is not always a full seasonal efficiency assessment. It is a commissioning check that the system is capable of operating as designed at the time of handover.</a:t>
            </a:r>
            <a:endParaRPr sz="1200" dirty="0">
              <a:solidFill>
                <a:schemeClr val="dk1"/>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GB" sz="1100" dirty="0"/>
              <a:t>An ASHP is commissioned on a mild day. The heat pump runs, but performance testing shows frequent cycling, a high flow/return ΔT, and two radiators at the far end of the circuit remain cool. The system is not ready for handover just because the heat pump turns 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checks pump mode, pressure, air removal, strainers, valve positions and balancing. After cleaning the strainer and balancing the radiators, the system runs for longer periods, the ΔT moves closer to design intent, and all rooms receive heat more evenly. The corrected readings and final settings are recorded in the commissioning paperwork.</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Performance testing proves useful operation, not just basic operation.</a:t>
            </a:r>
            <a:br>
              <a:rPr lang="en-GB" sz="1100" b="1" dirty="0"/>
            </a:br>
            <a:r>
              <a:rPr lang="en-GB" sz="1100" dirty="0"/>
              <a:t>A heat pump system must deliver heat and hot water safely, efficiently and consistently — with evidence recorded before handover.</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evidence would show a heat pump is not performing correctly? Suggested: repeated cycling, high ΔT, low flow, cold emitters, poor DHW recovery, nuisance faults, high flow temperature needed.</a:t>
            </a:r>
            <a:endParaRPr dirty="0"/>
          </a:p>
        </p:txBody>
      </p:sp>
      <p:sp>
        <p:nvSpPr>
          <p:cNvPr id="456" name="Google Shape;456;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1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76" name="Google Shape;476;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Safe disposal is part of safe commissioning. Heating system water may contain chemicals, corrosion products, sludge or glycol. Refrigerant is not disposed of by a general installer; recovery/disposal must be by appropriately certified personnel.</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Water Regulations: protect wholesome water supply and prevent contamination/backflow when filling/connecting.</a:t>
            </a:r>
            <a:endParaRPr dirty="0"/>
          </a:p>
        </p:txBody>
      </p:sp>
      <p:sp>
        <p:nvSpPr>
          <p:cNvPr id="477" name="Google Shape;477;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92" name="Google Shape;49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guide: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Use this scenario to show evidence-based decision making. Learners should not simply 'top it up and carry on'.</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Learner output: test record entry including initial pressure, final pressure, duration, area tested, findings, corrective action and retest result.</a:t>
            </a:r>
            <a:endParaRPr dirty="0"/>
          </a:p>
        </p:txBody>
      </p:sp>
      <p:sp>
        <p:nvSpPr>
          <p:cNvPr id="493" name="Google Shape;493;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1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10" name="Google Shape;510;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Suggested approaches: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 New radiator circuit: soundness/hydraulic pressure test (or air test only if permitted/safe).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 Blocked strainer: operational flow/temperature checks + inspect/clean strainer.</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 DHW temp issue: temperature testing, controls/DHW priority/sensor checks.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 Noise: pressure/flow/pump/balancing checks.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 Pooling: drainage/defrost water inspection and safe discharge route.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Workbook task created separately.</a:t>
            </a:r>
            <a:endParaRPr dirty="0"/>
          </a:p>
        </p:txBody>
      </p:sp>
      <p:sp>
        <p:nvSpPr>
          <p:cNvPr id="511" name="Google Shape;511;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1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44" name="Google Shape;544;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Suggested answers: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1) Initial fill, stabilise, test to required pressure, leak check, check pressure after test period, record.</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2) Compressed air stores energy and failure can be violent.</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3) Temperature, flow rate, pressure, controls.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4) Pressures, duration, area, fault, repair, retest, person responsible.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5) Chemical flush water, glycol/brine, dirty sludge water, refrigerant (specialist recovery).</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err="1">
                <a:solidFill>
                  <a:schemeClr val="dk1"/>
                </a:solidFill>
                <a:latin typeface="Arial"/>
                <a:ea typeface="Arial"/>
                <a:cs typeface="Arial"/>
                <a:sym typeface="Arial"/>
              </a:rPr>
              <a:t>Wordwall</a:t>
            </a:r>
            <a:r>
              <a:rPr lang="en-GB" sz="1200" dirty="0">
                <a:solidFill>
                  <a:schemeClr val="dk1"/>
                </a:solidFill>
                <a:latin typeface="Arial"/>
                <a:ea typeface="Arial"/>
                <a:cs typeface="Arial"/>
                <a:sym typeface="Arial"/>
              </a:rPr>
              <a:t>/Quizizz recap created separately.</a:t>
            </a:r>
            <a:endParaRPr dirty="0"/>
          </a:p>
        </p:txBody>
      </p:sp>
      <p:sp>
        <p:nvSpPr>
          <p:cNvPr id="545" name="Google Shape;545;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2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71" name="Google Shape;571;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Final prompt: ask learners to explain the difference between 'soundness testing' and 'performance testing' in one sentence.</a:t>
            </a:r>
            <a:endParaRPr/>
          </a:p>
        </p:txBody>
      </p:sp>
      <p:sp>
        <p:nvSpPr>
          <p:cNvPr id="572" name="Google Shape;572;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93090D4D-2FEC-152A-4A59-CC00DAFB1521}"/>
            </a:ext>
          </a:extLst>
        </p:cNvPr>
        <p:cNvGrpSpPr/>
        <p:nvPr/>
      </p:nvGrpSpPr>
      <p:grpSpPr>
        <a:xfrm>
          <a:off x="0" y="0"/>
          <a:ext cx="0" cy="0"/>
          <a:chOff x="0" y="0"/>
          <a:chExt cx="0" cy="0"/>
        </a:xfrm>
      </p:grpSpPr>
      <p:sp>
        <p:nvSpPr>
          <p:cNvPr id="296" name="Google Shape;296;p25:notes">
            <a:extLst>
              <a:ext uri="{FF2B5EF4-FFF2-40B4-BE49-F238E27FC236}">
                <a16:creationId xmlns:a16="http://schemas.microsoft.com/office/drawing/2014/main" id="{1EEA1E99-A855-2CB5-3919-015ADDA3CD4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97" name="Google Shape;297;p25:notes">
            <a:extLst>
              <a:ext uri="{FF2B5EF4-FFF2-40B4-BE49-F238E27FC236}">
                <a16:creationId xmlns:a16="http://schemas.microsoft.com/office/drawing/2014/main" id="{761143CC-05DB-9FB7-203D-EDBEFA80D2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25:notes">
            <a:extLst>
              <a:ext uri="{FF2B5EF4-FFF2-40B4-BE49-F238E27FC236}">
                <a16:creationId xmlns:a16="http://schemas.microsoft.com/office/drawing/2014/main" id="{D3BC8345-829D-9D01-C3B4-5DE9C46CA1C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61533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360000" y="1800000"/>
            <a:ext cx="9360212"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3"/>
          <p:cNvSpPr>
            <a:spLocks noGrp="1"/>
          </p:cNvSpPr>
          <p:nvPr>
            <p:ph type="pic" idx="2"/>
          </p:nvPr>
        </p:nvSpPr>
        <p:spPr>
          <a:xfrm>
            <a:off x="8280052" y="1800000"/>
            <a:ext cx="3600798" cy="4139999"/>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 name="Google Shape;30;p4"/>
          <p:cNvSpPr>
            <a:spLocks noGrp="1"/>
          </p:cNvSpPr>
          <p:nvPr>
            <p:ph type="pic" idx="2"/>
          </p:nvPr>
        </p:nvSpPr>
        <p:spPr>
          <a:xfrm>
            <a:off x="360000" y="1800000"/>
            <a:ext cx="3600798" cy="4139999"/>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31"/>
        <p:cNvGrpSpPr/>
        <p:nvPr/>
      </p:nvGrpSpPr>
      <p:grpSpPr>
        <a:xfrm>
          <a:off x="0" y="0"/>
          <a:ext cx="0" cy="0"/>
          <a:chOff x="0" y="0"/>
          <a:chExt cx="0" cy="0"/>
        </a:xfrm>
      </p:grpSpPr>
      <p:sp>
        <p:nvSpPr>
          <p:cNvPr id="32" name="Google Shape;32;p5"/>
          <p:cNvSpPr txBox="1">
            <a:spLocks noGrp="1"/>
          </p:cNvSpPr>
          <p:nvPr>
            <p:ph type="body" idx="1"/>
          </p:nvPr>
        </p:nvSpPr>
        <p:spPr>
          <a:xfrm>
            <a:off x="359172" y="1260475"/>
            <a:ext cx="8640959" cy="4319588"/>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60000" y="1800000"/>
            <a:ext cx="93603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80052" y="1800000"/>
            <a:ext cx="3600900" cy="4140000"/>
          </a:xfrm>
          <a:prstGeom prst="rect">
            <a:avLst/>
          </a:prstGeom>
          <a:noFill/>
          <a:ln>
            <a:noFill/>
          </a:ln>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60000" y="1800000"/>
            <a:ext cx="3600900" cy="41400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9172" y="1260475"/>
            <a:ext cx="8640900" cy="4319700"/>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0" y="456036"/>
            <a:ext cx="12239625" cy="152012"/>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a:ea typeface="Arial"/>
                <a:cs typeface="Arial"/>
                <a:sym typeface="Arial"/>
              </a:rPr>
              <a:t> </a:t>
            </a:r>
            <a:endParaRPr/>
          </a:p>
        </p:txBody>
      </p:sp>
      <p:sp>
        <p:nvSpPr>
          <p:cNvPr id="11" name="Google Shape;11;p1"/>
          <p:cNvSpPr txBox="1">
            <a:spLocks noGrp="1"/>
          </p:cNvSpPr>
          <p:nvPr>
            <p:ph type="title"/>
          </p:nvPr>
        </p:nvSpPr>
        <p:spPr>
          <a:xfrm>
            <a:off x="252000" y="990000"/>
            <a:ext cx="11628000" cy="646331"/>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13" name="Google Shape;13;p1"/>
          <p:cNvSpPr/>
          <p:nvPr/>
        </p:nvSpPr>
        <p:spPr>
          <a:xfrm>
            <a:off x="6" y="756000"/>
            <a:ext cx="12239626" cy="36000"/>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a:ea typeface="Arial"/>
              <a:cs typeface="Arial"/>
              <a:sym typeface="Arial"/>
            </a:endParaRPr>
          </a:p>
        </p:txBody>
      </p:sp>
      <p:sp>
        <p:nvSpPr>
          <p:cNvPr id="16" name="Google Shape;16;p1"/>
          <p:cNvSpPr txBox="1"/>
          <p:nvPr/>
        </p:nvSpPr>
        <p:spPr>
          <a:xfrm>
            <a:off x="360000" y="6343435"/>
            <a:ext cx="588541" cy="24622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a:solidFill>
                <a:schemeClr val="dk1"/>
              </a:solidFill>
              <a:latin typeface="Arial"/>
              <a:ea typeface="Arial"/>
              <a:cs typeface="Arial"/>
              <a:sym typeface="Arial"/>
            </a:endParaRPr>
          </a:p>
        </p:txBody>
      </p:sp>
      <p:pic>
        <p:nvPicPr>
          <p:cNvPr id="18" name="Google Shape;18;p1" descr="A purple and white logo&#10;&#10;AI-generated content may be incorrect."/>
          <p:cNvPicPr preferRelativeResize="0"/>
          <p:nvPr/>
        </p:nvPicPr>
        <p:blipFill rotWithShape="1">
          <a:blip r:embed="rId6">
            <a:alphaModFix/>
          </a:blip>
          <a:srcRect/>
          <a:stretch/>
        </p:blipFill>
        <p:spPr>
          <a:xfrm>
            <a:off x="9360000" y="6228000"/>
            <a:ext cx="2520000" cy="456536"/>
          </a:xfrm>
          <a:prstGeom prst="rect">
            <a:avLst/>
          </a:prstGeom>
          <a:noFill/>
          <a:ln>
            <a:noFill/>
          </a:ln>
        </p:spPr>
      </p:pic>
      <p:cxnSp>
        <p:nvCxnSpPr>
          <p:cNvPr id="19" name="Google Shape;19;p1"/>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4" name="Text Box 2">
            <a:extLst>
              <a:ext uri="{FF2B5EF4-FFF2-40B4-BE49-F238E27FC236}">
                <a16:creationId xmlns:a16="http://schemas.microsoft.com/office/drawing/2014/main" id="{C6E515FA-D331-98CD-9C32-91570A452FB6}"/>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6" name="Picture 5" descr="A black and white logo&#10;&#10;AI-generated content may be incorrect.">
            <a:extLst>
              <a:ext uri="{FF2B5EF4-FFF2-40B4-BE49-F238E27FC236}">
                <a16:creationId xmlns:a16="http://schemas.microsoft.com/office/drawing/2014/main" id="{EDEBDEDC-B62F-D1AA-138D-A5BA252C686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8" name="Picture 7" descr="A black background with a black square&#10;&#10;AI-generated content may be incorrect.">
            <a:extLst>
              <a:ext uri="{FF2B5EF4-FFF2-40B4-BE49-F238E27FC236}">
                <a16:creationId xmlns:a16="http://schemas.microsoft.com/office/drawing/2014/main" id="{97A50AB1-0C3F-EFE3-1848-3CCC1D657FEC}"/>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5" name="Picture 14" descr="A red arrow pointing up&#10;&#10;AI-generated content may be incorrect.">
            <a:extLst>
              <a:ext uri="{FF2B5EF4-FFF2-40B4-BE49-F238E27FC236}">
                <a16:creationId xmlns:a16="http://schemas.microsoft.com/office/drawing/2014/main" id="{86F896EE-2CDA-1B06-4433-8B55EE0F76F4}"/>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0" y="456036"/>
            <a:ext cx="12239700" cy="152100"/>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a:ea typeface="Arial"/>
                <a:cs typeface="Arial"/>
                <a:sym typeface="Arial"/>
              </a:rPr>
              <a:t> </a:t>
            </a:r>
            <a:endParaRPr/>
          </a:p>
        </p:txBody>
      </p:sp>
      <p:sp>
        <p:nvSpPr>
          <p:cNvPr id="35" name="Google Shape;35;p6"/>
          <p:cNvSpPr txBox="1">
            <a:spLocks noGrp="1"/>
          </p:cNvSpPr>
          <p:nvPr>
            <p:ph type="title"/>
          </p:nvPr>
        </p:nvSpPr>
        <p:spPr>
          <a:xfrm>
            <a:off x="252000" y="990000"/>
            <a:ext cx="11628000" cy="64620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36" name="Google Shape;36;p6"/>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6000"/>
            <a:ext cx="12247188" cy="35877"/>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a:ea typeface="Arial"/>
              <a:cs typeface="Arial"/>
              <a:sym typeface="Arial"/>
            </a:endParaRPr>
          </a:p>
        </p:txBody>
      </p:sp>
      <p:pic>
        <p:nvPicPr>
          <p:cNvPr id="38" name="Google Shape;38;p6" descr="A red arrow pointing up&#10;&#10;AI-generated content may be incorrect."/>
          <p:cNvPicPr preferRelativeResize="0"/>
          <p:nvPr/>
        </p:nvPicPr>
        <p:blipFill rotWithShape="1">
          <a:blip r:embed="rId6">
            <a:alphaModFix/>
          </a:blip>
          <a:srcRect/>
          <a:stretch/>
        </p:blipFill>
        <p:spPr>
          <a:xfrm>
            <a:off x="232047" y="170588"/>
            <a:ext cx="591665" cy="437464"/>
          </a:xfrm>
          <a:prstGeom prst="rect">
            <a:avLst/>
          </a:prstGeom>
          <a:noFill/>
          <a:ln>
            <a:noFill/>
          </a:ln>
        </p:spPr>
      </p:pic>
      <p:sp>
        <p:nvSpPr>
          <p:cNvPr id="40" name="Google Shape;40;p6"/>
          <p:cNvSpPr txBox="1"/>
          <p:nvPr/>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a:solidFill>
                <a:schemeClr val="dk1"/>
              </a:solidFill>
              <a:latin typeface="Arial"/>
              <a:ea typeface="Arial"/>
              <a:cs typeface="Arial"/>
              <a:sym typeface="Arial"/>
            </a:endParaRPr>
          </a:p>
        </p:txBody>
      </p:sp>
      <p:pic>
        <p:nvPicPr>
          <p:cNvPr id="41" name="Google Shape;41;p6" descr="A black and white logo&#10;&#10;AI-generated content may be incorrect."/>
          <p:cNvPicPr preferRelativeResize="0"/>
          <p:nvPr/>
        </p:nvPicPr>
        <p:blipFill rotWithShape="1">
          <a:blip r:embed="rId7">
            <a:alphaModFix/>
          </a:blip>
          <a:srcRect/>
          <a:stretch/>
        </p:blipFill>
        <p:spPr>
          <a:xfrm>
            <a:off x="9408368" y="157157"/>
            <a:ext cx="2563495" cy="498243"/>
          </a:xfrm>
          <a:prstGeom prst="rect">
            <a:avLst/>
          </a:prstGeom>
          <a:noFill/>
          <a:ln>
            <a:noFill/>
          </a:ln>
        </p:spPr>
      </p:pic>
      <p:pic>
        <p:nvPicPr>
          <p:cNvPr id="42" name="Google Shape;42;p6" descr="A purple and white logo&#10;&#10;AI-generated content may be incorrect."/>
          <p:cNvPicPr preferRelativeResize="0"/>
          <p:nvPr/>
        </p:nvPicPr>
        <p:blipFill rotWithShape="1">
          <a:blip r:embed="rId8">
            <a:alphaModFix/>
          </a:blip>
          <a:srcRect/>
          <a:stretch/>
        </p:blipFill>
        <p:spPr>
          <a:xfrm>
            <a:off x="9360000" y="6228000"/>
            <a:ext cx="2520002" cy="456536"/>
          </a:xfrm>
          <a:prstGeom prst="rect">
            <a:avLst/>
          </a:prstGeom>
          <a:noFill/>
          <a:ln>
            <a:noFill/>
          </a:ln>
        </p:spPr>
      </p:pic>
      <p:cxnSp>
        <p:nvCxnSpPr>
          <p:cNvPr id="43" name="Google Shape;43;p6"/>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3" name="Google Shape;15;p1">
            <a:extLst>
              <a:ext uri="{FF2B5EF4-FFF2-40B4-BE49-F238E27FC236}">
                <a16:creationId xmlns:a16="http://schemas.microsoft.com/office/drawing/2014/main" id="{202E9436-46B1-D9DB-4F71-7880E84B548D}"/>
              </a:ext>
            </a:extLst>
          </p:cNvPr>
          <p:cNvSpPr txBox="1"/>
          <p:nvPr userDrawn="1"/>
        </p:nvSpPr>
        <p:spPr>
          <a:xfrm>
            <a:off x="823713" y="180000"/>
            <a:ext cx="8316893" cy="589388"/>
          </a:xfrm>
          <a:prstGeom prst="rect">
            <a:avLst/>
          </a:prstGeom>
          <a:noFill/>
          <a:ln>
            <a:noFill/>
          </a:ln>
        </p:spPr>
        <p:txBody>
          <a:bodyPr spcFirstLastPara="1" wrap="square" lIns="91775" tIns="45875" rIns="91775" bIns="45875" anchor="t" anchorCtr="0">
            <a:noAutofit/>
          </a:bodyPr>
          <a:lstStyle/>
          <a:p>
            <a:pPr marL="0" marR="0" lvl="0" indent="0" algn="l" rtl="0">
              <a:lnSpc>
                <a:spcPct val="50000"/>
              </a:lnSpc>
              <a:spcBef>
                <a:spcPts val="0"/>
              </a:spcBef>
              <a:spcAft>
                <a:spcPts val="600"/>
              </a:spcAft>
              <a:buClr>
                <a:srgbClr val="170130"/>
              </a:buClr>
              <a:buSzPts val="1400"/>
              <a:buFont typeface="Arial"/>
              <a:buNone/>
            </a:pPr>
            <a:r>
              <a:rPr lang="en-GB" sz="1400" b="1" i="0" u="none" strike="noStrike" cap="none" dirty="0">
                <a:solidFill>
                  <a:srgbClr val="170130"/>
                </a:solidFill>
                <a:latin typeface="Arial"/>
                <a:ea typeface="Arial"/>
                <a:cs typeface="Arial"/>
                <a:sym typeface="Arial"/>
              </a:rPr>
              <a:t>T Level Technical Qualification in Building Services Engineering for Construction (Level 3)</a:t>
            </a:r>
            <a:endParaRPr sz="1400" b="0" i="0" u="none" strike="noStrike" cap="none" dirty="0">
              <a:solidFill>
                <a:srgbClr val="000000"/>
              </a:solidFill>
              <a:latin typeface="Arial"/>
              <a:ea typeface="Arial"/>
              <a:cs typeface="Arial"/>
              <a:sym typeface="Arial"/>
            </a:endParaRPr>
          </a:p>
          <a:p>
            <a:pPr marL="0" marR="0" lvl="0" indent="0" algn="l" rtl="0">
              <a:lnSpc>
                <a:spcPct val="50000"/>
              </a:lnSpc>
              <a:spcBef>
                <a:spcPts val="804"/>
              </a:spcBef>
              <a:spcAft>
                <a:spcPts val="600"/>
              </a:spcAft>
              <a:buClr>
                <a:srgbClr val="FC4421"/>
              </a:buClr>
              <a:buSzPts val="1400"/>
              <a:buFont typeface="Arial"/>
              <a:buNone/>
            </a:pPr>
            <a:r>
              <a:rPr lang="en-GB" sz="1400" b="1" i="0" u="none" strike="noStrike" cap="none" dirty="0">
                <a:solidFill>
                  <a:srgbClr val="FC4421"/>
                </a:solidFill>
                <a:latin typeface="Arial"/>
                <a:ea typeface="Arial"/>
                <a:cs typeface="Arial"/>
                <a:sym typeface="Arial"/>
              </a:rPr>
              <a:t>Occupational Specialism: Low Carbon Engineering</a:t>
            </a:r>
            <a:endParaRPr sz="1050" b="0" i="0" u="none" strike="noStrike" cap="none" dirty="0">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2000" y="1908000"/>
            <a:ext cx="11861011" cy="3527907"/>
          </a:xfrm>
          <a:prstGeom prst="rect">
            <a:avLst/>
          </a:prstGeom>
          <a:noFill/>
          <a:ln>
            <a:noFill/>
          </a:ln>
        </p:spPr>
        <p:txBody>
          <a:bodyPr spcFirstLastPara="1" wrap="square" lIns="89650" tIns="46618" rIns="89650" bIns="46618" anchor="t" anchorCtr="0">
            <a:spAutoFit/>
          </a:bodyPr>
          <a:lstStyle/>
          <a:p>
            <a:r>
              <a:rPr lang="en-GB" sz="2789" dirty="0">
                <a:solidFill>
                  <a:schemeClr val="tx1"/>
                </a:solidFill>
              </a:rPr>
              <a:t>Occupational specialism: Low Carbon Engineering</a:t>
            </a:r>
            <a:br>
              <a:rPr lang="en-GB" sz="2789" dirty="0">
                <a:solidFill>
                  <a:schemeClr val="tx1"/>
                </a:solidFill>
              </a:rPr>
            </a:br>
            <a:endParaRPr lang="en-GB" sz="2789" dirty="0">
              <a:solidFill>
                <a:schemeClr val="tx1"/>
              </a:solidFill>
            </a:endParaRPr>
          </a:p>
          <a:p>
            <a:r>
              <a:rPr lang="en-GB" sz="2789" dirty="0"/>
              <a:t>PowerPoint K1.40: Testing techniques for commissioning</a:t>
            </a:r>
            <a:br>
              <a:rPr lang="en-GB" sz="2789" dirty="0"/>
            </a:br>
            <a:br>
              <a:rPr lang="en-GB" sz="2789" dirty="0"/>
            </a:br>
            <a:br>
              <a:rPr lang="en-GB" sz="2789" dirty="0"/>
            </a:br>
            <a:br>
              <a:rPr lang="en-GB" sz="2789" dirty="0">
                <a:solidFill>
                  <a:schemeClr val="tx1"/>
                </a:solidFill>
              </a:rPr>
            </a:br>
            <a:br>
              <a:rPr lang="en-GB" sz="2789" dirty="0">
                <a:solidFill>
                  <a:schemeClr val="tx1"/>
                </a:solidFill>
              </a:rPr>
            </a:br>
            <a:endParaRPr lang="en-GB" sz="2789"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t>Introduction / Starter</a:t>
            </a:r>
            <a:endParaRPr/>
          </a:p>
        </p:txBody>
      </p:sp>
      <p:grpSp>
        <p:nvGrpSpPr>
          <p:cNvPr id="70" name="Google Shape;70;p12"/>
          <p:cNvGrpSpPr/>
          <p:nvPr/>
        </p:nvGrpSpPr>
        <p:grpSpPr>
          <a:xfrm>
            <a:off x="360045" y="1800225"/>
            <a:ext cx="11334900" cy="2476500"/>
            <a:chOff x="360045" y="1800225"/>
            <a:chExt cx="11334900" cy="2476500"/>
          </a:xfrm>
        </p:grpSpPr>
        <p:sp>
          <p:nvSpPr>
            <p:cNvPr id="71" name="Google Shape;71;p12"/>
            <p:cNvSpPr/>
            <p:nvPr/>
          </p:nvSpPr>
          <p:spPr>
            <a:xfrm>
              <a:off x="360045" y="1800225"/>
              <a:ext cx="3524400" cy="2476500"/>
            </a:xfrm>
            <a:prstGeom prst="roundRect">
              <a:avLst>
                <a:gd name="adj" fmla="val 5769"/>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2" name="Google Shape;72;p12"/>
            <p:cNvSpPr txBox="1"/>
            <p:nvPr/>
          </p:nvSpPr>
          <p:spPr>
            <a:xfrm>
              <a:off x="360045" y="1800225"/>
              <a:ext cx="3524400" cy="2476500"/>
            </a:xfrm>
            <a:prstGeom prst="rect">
              <a:avLst/>
            </a:prstGeom>
            <a:noFill/>
            <a:ln>
              <a:noFill/>
            </a:ln>
          </p:spPr>
          <p:txBody>
            <a:bodyPr spcFirstLastPara="1" wrap="square" lIns="238125" tIns="238125" rIns="238125" bIns="238125"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Warm-up</a:t>
              </a:r>
              <a:endParaRPr sz="1400" b="1" dirty="0">
                <a:solidFill>
                  <a:srgbClr val="FC4421"/>
                </a:solidFill>
                <a:latin typeface="Arial"/>
                <a:ea typeface="Arial"/>
                <a:cs typeface="Arial"/>
                <a:sym typeface="Arial"/>
              </a:endParaRPr>
            </a:p>
            <a:p>
              <a:pPr marL="0" lvl="0" indent="0" algn="l" rtl="0">
                <a:spcBef>
                  <a:spcPts val="1125"/>
                </a:spcBef>
                <a:spcAft>
                  <a:spcPts val="0"/>
                </a:spcAft>
                <a:buNone/>
              </a:pPr>
              <a:r>
                <a:rPr lang="en-GB" sz="1800" b="0" dirty="0">
                  <a:solidFill>
                    <a:srgbClr val="000000"/>
                  </a:solidFill>
                  <a:latin typeface="Arial"/>
                  <a:ea typeface="Arial"/>
                  <a:cs typeface="Arial"/>
                  <a:sym typeface="Arial"/>
                </a:rPr>
                <a:t>What is the difference between installing a system and proving it works?</a:t>
              </a:r>
              <a:endParaRPr sz="1800" b="0" dirty="0">
                <a:solidFill>
                  <a:srgbClr val="000000"/>
                </a:solidFill>
                <a:latin typeface="Arial"/>
                <a:ea typeface="Arial"/>
                <a:cs typeface="Arial"/>
                <a:sym typeface="Arial"/>
              </a:endParaRPr>
            </a:p>
          </p:txBody>
        </p:sp>
        <p:sp>
          <p:nvSpPr>
            <p:cNvPr id="73" name="Google Shape;73;p12"/>
            <p:cNvSpPr/>
            <p:nvPr/>
          </p:nvSpPr>
          <p:spPr>
            <a:xfrm>
              <a:off x="4265295" y="1800225"/>
              <a:ext cx="3524400" cy="2476500"/>
            </a:xfrm>
            <a:prstGeom prst="roundRect">
              <a:avLst>
                <a:gd name="adj" fmla="val 5769"/>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 name="Google Shape;74;p12"/>
            <p:cNvSpPr txBox="1"/>
            <p:nvPr/>
          </p:nvSpPr>
          <p:spPr>
            <a:xfrm>
              <a:off x="4265295" y="1800225"/>
              <a:ext cx="3524400" cy="2476500"/>
            </a:xfrm>
            <a:prstGeom prst="rect">
              <a:avLst/>
            </a:prstGeom>
            <a:noFill/>
            <a:ln>
              <a:noFill/>
            </a:ln>
          </p:spPr>
          <p:txBody>
            <a:bodyPr spcFirstLastPara="1" wrap="square" lIns="238125" tIns="238125" rIns="238125" bIns="238125"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Pair-share</a:t>
              </a:r>
              <a:endParaRPr sz="1400" b="1" dirty="0">
                <a:solidFill>
                  <a:srgbClr val="FC4421"/>
                </a:solidFill>
                <a:latin typeface="Arial"/>
                <a:ea typeface="Arial"/>
                <a:cs typeface="Arial"/>
                <a:sym typeface="Arial"/>
              </a:endParaRPr>
            </a:p>
            <a:p>
              <a:pPr marL="0" lvl="0" indent="0" algn="l" rtl="0">
                <a:spcBef>
                  <a:spcPts val="1125"/>
                </a:spcBef>
                <a:spcAft>
                  <a:spcPts val="0"/>
                </a:spcAft>
                <a:buNone/>
              </a:pPr>
              <a:r>
                <a:rPr lang="en-GB" sz="1800" b="0" dirty="0">
                  <a:solidFill>
                    <a:srgbClr val="000000"/>
                  </a:solidFill>
                  <a:latin typeface="Arial"/>
                  <a:ea typeface="Arial"/>
                  <a:cs typeface="Arial"/>
                  <a:sym typeface="Arial"/>
                </a:rPr>
                <a:t>Name three tests/checks completed before handover.</a:t>
              </a:r>
              <a:endParaRPr sz="1800" b="0" dirty="0">
                <a:solidFill>
                  <a:srgbClr val="000000"/>
                </a:solidFill>
                <a:latin typeface="Arial"/>
                <a:ea typeface="Arial"/>
                <a:cs typeface="Arial"/>
                <a:sym typeface="Arial"/>
              </a:endParaRPr>
            </a:p>
          </p:txBody>
        </p:sp>
        <p:sp>
          <p:nvSpPr>
            <p:cNvPr id="75" name="Google Shape;75;p12"/>
            <p:cNvSpPr/>
            <p:nvPr/>
          </p:nvSpPr>
          <p:spPr>
            <a:xfrm>
              <a:off x="8170545" y="1800225"/>
              <a:ext cx="3524400" cy="2476500"/>
            </a:xfrm>
            <a:prstGeom prst="roundRect">
              <a:avLst>
                <a:gd name="adj" fmla="val 5769"/>
              </a:avLst>
            </a:prstGeom>
            <a:solidFill>
              <a:srgbClr val="FFF5F3"/>
            </a:solidFill>
            <a:ln w="1905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6" name="Google Shape;76;p12"/>
            <p:cNvSpPr txBox="1"/>
            <p:nvPr/>
          </p:nvSpPr>
          <p:spPr>
            <a:xfrm>
              <a:off x="8170545" y="1800225"/>
              <a:ext cx="3524400" cy="2476500"/>
            </a:xfrm>
            <a:prstGeom prst="rect">
              <a:avLst/>
            </a:prstGeom>
            <a:noFill/>
            <a:ln>
              <a:noFill/>
            </a:ln>
          </p:spPr>
          <p:txBody>
            <a:bodyPr spcFirstLastPara="1" wrap="square" lIns="238125" tIns="238125" rIns="238125" bIns="238125"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Tutor Prompt</a:t>
              </a:r>
              <a:endParaRPr sz="1400" b="1" dirty="0">
                <a:solidFill>
                  <a:srgbClr val="FC4421"/>
                </a:solidFill>
                <a:latin typeface="Arial"/>
                <a:ea typeface="Arial"/>
                <a:cs typeface="Arial"/>
                <a:sym typeface="Arial"/>
              </a:endParaRPr>
            </a:p>
            <a:p>
              <a:pPr marL="0" lvl="0" indent="0" algn="l" rtl="0">
                <a:spcBef>
                  <a:spcPts val="1125"/>
                </a:spcBef>
                <a:spcAft>
                  <a:spcPts val="0"/>
                </a:spcAft>
                <a:buNone/>
              </a:pPr>
              <a:r>
                <a:rPr lang="en-GB" sz="1800" b="1" dirty="0">
                  <a:solidFill>
                    <a:srgbClr val="000000"/>
                  </a:solidFill>
                  <a:latin typeface="Arial"/>
                  <a:ea typeface="Arial"/>
                  <a:cs typeface="Arial"/>
                  <a:sym typeface="Arial"/>
                </a:rPr>
                <a:t>Testing is evidence that the system is safe, sound and operating as designed.</a:t>
              </a:r>
              <a:endParaRPr sz="1800" b="1" dirty="0">
                <a:solidFill>
                  <a:srgbClr val="000000"/>
                </a:solidFill>
                <a:latin typeface="Arial"/>
                <a:ea typeface="Arial"/>
                <a:cs typeface="Arial"/>
                <a:sym typeface="Arial"/>
              </a:endParaRPr>
            </a:p>
          </p:txBody>
        </p:sp>
      </p:grpSp>
      <p:grpSp>
        <p:nvGrpSpPr>
          <p:cNvPr id="77" name="Google Shape;77;p12"/>
          <p:cNvGrpSpPr/>
          <p:nvPr/>
        </p:nvGrpSpPr>
        <p:grpSpPr>
          <a:xfrm>
            <a:off x="360045" y="4572000"/>
            <a:ext cx="11334900" cy="762000"/>
            <a:chOff x="360045" y="4572000"/>
            <a:chExt cx="11334900" cy="762000"/>
          </a:xfrm>
        </p:grpSpPr>
        <p:sp>
          <p:nvSpPr>
            <p:cNvPr id="78" name="Google Shape;78;p12"/>
            <p:cNvSpPr/>
            <p:nvPr/>
          </p:nvSpPr>
          <p:spPr>
            <a:xfrm>
              <a:off x="360045" y="4572000"/>
              <a:ext cx="11334900" cy="762000"/>
            </a:xfrm>
            <a:prstGeom prst="roundRect">
              <a:avLst>
                <a:gd name="adj" fmla="val 12500"/>
              </a:avLst>
            </a:prstGeom>
            <a:solidFill>
              <a:srgbClr val="E9ECEF">
                <a:alpha val="50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9" name="Google Shape;79;p12"/>
            <p:cNvSpPr txBox="1"/>
            <p:nvPr/>
          </p:nvSpPr>
          <p:spPr>
            <a:xfrm>
              <a:off x="360045" y="4572000"/>
              <a:ext cx="113349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i="1" dirty="0">
                  <a:solidFill>
                    <a:srgbClr val="495057"/>
                  </a:solidFill>
                  <a:latin typeface="Arial"/>
                  <a:ea typeface="Arial"/>
                  <a:cs typeface="Arial"/>
                  <a:sym typeface="Arial"/>
                </a:rPr>
                <a:t>Discussion Focus: Quality Assurance &amp; Safety Compliance</a:t>
              </a:r>
              <a:endParaRPr sz="1600" i="1" dirty="0">
                <a:solidFill>
                  <a:srgbClr val="495057"/>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9" name="Google Shape;89;p13"/>
          <p:cNvSpPr txBox="1">
            <a:spLocks noGrp="1"/>
          </p:cNvSpPr>
          <p:nvPr>
            <p:ph type="title"/>
          </p:nvPr>
        </p:nvSpPr>
        <p:spPr>
          <a:xfrm>
            <a:off x="251999" y="984521"/>
            <a:ext cx="114777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Objectives</a:t>
            </a:r>
            <a:endParaRPr sz="3800" b="1">
              <a:solidFill>
                <a:srgbClr val="FC4421"/>
              </a:solidFill>
              <a:latin typeface="Arial"/>
              <a:ea typeface="Arial"/>
              <a:cs typeface="Arial"/>
              <a:sym typeface="Arial"/>
            </a:endParaRPr>
          </a:p>
        </p:txBody>
      </p:sp>
      <p:grpSp>
        <p:nvGrpSpPr>
          <p:cNvPr id="90" name="Google Shape;90;p13"/>
          <p:cNvGrpSpPr/>
          <p:nvPr/>
        </p:nvGrpSpPr>
        <p:grpSpPr>
          <a:xfrm>
            <a:off x="381000" y="1905000"/>
            <a:ext cx="3619500" cy="1428900"/>
            <a:chOff x="381000" y="1905000"/>
            <a:chExt cx="3619500" cy="1428900"/>
          </a:xfrm>
        </p:grpSpPr>
        <p:sp>
          <p:nvSpPr>
            <p:cNvPr id="91" name="Google Shape;91;p13"/>
            <p:cNvSpPr/>
            <p:nvPr/>
          </p:nvSpPr>
          <p:spPr>
            <a:xfrm>
              <a:off x="381000" y="1905000"/>
              <a:ext cx="3619500" cy="1428900"/>
            </a:xfrm>
            <a:prstGeom prst="roundRect">
              <a:avLst>
                <a:gd name="adj" fmla="val 10000"/>
              </a:avLst>
            </a:prstGeom>
            <a:solidFill>
              <a:srgbClr val="FFF5F3"/>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93" name="Google Shape;93;p13"/>
            <p:cNvSpPr txBox="1"/>
            <p:nvPr/>
          </p:nvSpPr>
          <p:spPr>
            <a:xfrm>
              <a:off x="571500" y="2142978"/>
              <a:ext cx="3238500" cy="762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Testing Techniques</a:t>
              </a:r>
              <a:endParaRPr sz="1600" b="1" dirty="0">
                <a:solidFill>
                  <a:srgbClr val="000000"/>
                </a:solidFill>
                <a:latin typeface="Arial"/>
                <a:ea typeface="Arial"/>
                <a:cs typeface="Arial"/>
                <a:sym typeface="Arial"/>
              </a:endParaRPr>
            </a:p>
            <a:p>
              <a:pPr marL="0" lvl="0" indent="0" algn="l" rtl="0">
                <a:spcBef>
                  <a:spcPts val="375"/>
                </a:spcBef>
                <a:spcAft>
                  <a:spcPts val="0"/>
                </a:spcAft>
                <a:buNone/>
              </a:pPr>
              <a:r>
                <a:rPr lang="en-GB" sz="1600" b="0" dirty="0">
                  <a:solidFill>
                    <a:srgbClr val="000000"/>
                  </a:solidFill>
                  <a:latin typeface="Arial"/>
                  <a:ea typeface="Arial"/>
                  <a:cs typeface="Arial"/>
                  <a:sym typeface="Arial"/>
                </a:rPr>
                <a:t>Identify testing techniques used when commissioning low carbon systems</a:t>
              </a:r>
              <a:endParaRPr sz="1600" b="0" dirty="0">
                <a:solidFill>
                  <a:srgbClr val="000000"/>
                </a:solidFill>
                <a:latin typeface="Arial"/>
                <a:ea typeface="Arial"/>
                <a:cs typeface="Arial"/>
                <a:sym typeface="Arial"/>
              </a:endParaRPr>
            </a:p>
          </p:txBody>
        </p:sp>
      </p:grpSp>
      <p:grpSp>
        <p:nvGrpSpPr>
          <p:cNvPr id="94" name="Google Shape;94;p13"/>
          <p:cNvGrpSpPr/>
          <p:nvPr/>
        </p:nvGrpSpPr>
        <p:grpSpPr>
          <a:xfrm>
            <a:off x="4305300" y="1905000"/>
            <a:ext cx="3619500" cy="1428900"/>
            <a:chOff x="4305300" y="1905000"/>
            <a:chExt cx="3619500" cy="1428900"/>
          </a:xfrm>
        </p:grpSpPr>
        <p:sp>
          <p:nvSpPr>
            <p:cNvPr id="95" name="Google Shape;95;p13"/>
            <p:cNvSpPr/>
            <p:nvPr/>
          </p:nvSpPr>
          <p:spPr>
            <a:xfrm>
              <a:off x="4305300" y="1905000"/>
              <a:ext cx="3619500" cy="1428900"/>
            </a:xfrm>
            <a:prstGeom prst="roundRect">
              <a:avLst>
                <a:gd name="adj" fmla="val 10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97" name="Google Shape;97;p13"/>
            <p:cNvSpPr txBox="1"/>
            <p:nvPr/>
          </p:nvSpPr>
          <p:spPr>
            <a:xfrm>
              <a:off x="4495800" y="2142978"/>
              <a:ext cx="3238500" cy="762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Air vs. Hydraulic</a:t>
              </a:r>
              <a:endParaRPr sz="1600" b="1" dirty="0">
                <a:solidFill>
                  <a:srgbClr val="000000"/>
                </a:solidFill>
                <a:latin typeface="Arial"/>
                <a:ea typeface="Arial"/>
                <a:cs typeface="Arial"/>
                <a:sym typeface="Arial"/>
              </a:endParaRPr>
            </a:p>
            <a:p>
              <a:pPr marL="0" lvl="0" indent="0" algn="l" rtl="0">
                <a:spcBef>
                  <a:spcPts val="375"/>
                </a:spcBef>
                <a:spcAft>
                  <a:spcPts val="0"/>
                </a:spcAft>
                <a:buNone/>
              </a:pPr>
              <a:r>
                <a:rPr lang="en-GB" sz="1600" b="0" dirty="0">
                  <a:solidFill>
                    <a:srgbClr val="000000"/>
                  </a:solidFill>
                  <a:latin typeface="Arial"/>
                  <a:ea typeface="Arial"/>
                  <a:cs typeface="Arial"/>
                  <a:sym typeface="Arial"/>
                </a:rPr>
                <a:t>Explain when air testing or hydraulic pressure testing may be suitable</a:t>
              </a:r>
              <a:endParaRPr sz="1600" b="0" dirty="0">
                <a:solidFill>
                  <a:srgbClr val="000000"/>
                </a:solidFill>
                <a:latin typeface="Arial"/>
                <a:ea typeface="Arial"/>
                <a:cs typeface="Arial"/>
                <a:sym typeface="Arial"/>
              </a:endParaRPr>
            </a:p>
          </p:txBody>
        </p:sp>
      </p:grpSp>
      <p:grpSp>
        <p:nvGrpSpPr>
          <p:cNvPr id="98" name="Google Shape;98;p13"/>
          <p:cNvGrpSpPr/>
          <p:nvPr/>
        </p:nvGrpSpPr>
        <p:grpSpPr>
          <a:xfrm>
            <a:off x="8229600" y="1905000"/>
            <a:ext cx="3619500" cy="1428900"/>
            <a:chOff x="8229600" y="1905000"/>
            <a:chExt cx="3619500" cy="1428900"/>
          </a:xfrm>
        </p:grpSpPr>
        <p:sp>
          <p:nvSpPr>
            <p:cNvPr id="99" name="Google Shape;99;p13"/>
            <p:cNvSpPr/>
            <p:nvPr/>
          </p:nvSpPr>
          <p:spPr>
            <a:xfrm>
              <a:off x="8229600" y="1905000"/>
              <a:ext cx="3619500" cy="1428900"/>
            </a:xfrm>
            <a:prstGeom prst="roundRect">
              <a:avLst>
                <a:gd name="adj" fmla="val 10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01" name="Google Shape;101;p13"/>
            <p:cNvSpPr txBox="1"/>
            <p:nvPr/>
          </p:nvSpPr>
          <p:spPr>
            <a:xfrm>
              <a:off x="8420100" y="2142978"/>
              <a:ext cx="3238500" cy="762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Soundness Testing</a:t>
              </a:r>
              <a:endParaRPr sz="1600" b="1" dirty="0">
                <a:solidFill>
                  <a:srgbClr val="000000"/>
                </a:solidFill>
                <a:latin typeface="Arial"/>
                <a:ea typeface="Arial"/>
                <a:cs typeface="Arial"/>
                <a:sym typeface="Arial"/>
              </a:endParaRPr>
            </a:p>
            <a:p>
              <a:pPr marL="0" lvl="0" indent="0" algn="l" rtl="0">
                <a:spcBef>
                  <a:spcPts val="375"/>
                </a:spcBef>
                <a:spcAft>
                  <a:spcPts val="0"/>
                </a:spcAft>
                <a:buNone/>
              </a:pPr>
              <a:r>
                <a:rPr lang="en-GB" sz="1600" b="0" dirty="0">
                  <a:solidFill>
                    <a:srgbClr val="000000"/>
                  </a:solidFill>
                  <a:latin typeface="Arial"/>
                  <a:ea typeface="Arial"/>
                  <a:cs typeface="Arial"/>
                  <a:sym typeface="Arial"/>
                </a:rPr>
                <a:t>Sequence: fill, stabilise, pressure test, and leak check</a:t>
              </a:r>
              <a:endParaRPr sz="1600" b="0" dirty="0">
                <a:solidFill>
                  <a:srgbClr val="000000"/>
                </a:solidFill>
                <a:latin typeface="Arial"/>
                <a:ea typeface="Arial"/>
                <a:cs typeface="Arial"/>
                <a:sym typeface="Arial"/>
              </a:endParaRPr>
            </a:p>
          </p:txBody>
        </p:sp>
      </p:grpSp>
      <p:grpSp>
        <p:nvGrpSpPr>
          <p:cNvPr id="102" name="Google Shape;102;p13"/>
          <p:cNvGrpSpPr/>
          <p:nvPr/>
        </p:nvGrpSpPr>
        <p:grpSpPr>
          <a:xfrm>
            <a:off x="381000" y="3619500"/>
            <a:ext cx="3619500" cy="1428900"/>
            <a:chOff x="381000" y="3619500"/>
            <a:chExt cx="3619500" cy="1428900"/>
          </a:xfrm>
        </p:grpSpPr>
        <p:sp>
          <p:nvSpPr>
            <p:cNvPr id="103" name="Google Shape;103;p13"/>
            <p:cNvSpPr/>
            <p:nvPr/>
          </p:nvSpPr>
          <p:spPr>
            <a:xfrm>
              <a:off x="381000" y="3619500"/>
              <a:ext cx="3619500" cy="1428900"/>
            </a:xfrm>
            <a:prstGeom prst="roundRect">
              <a:avLst>
                <a:gd name="adj" fmla="val 10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05" name="Google Shape;105;p13"/>
            <p:cNvSpPr txBox="1"/>
            <p:nvPr/>
          </p:nvSpPr>
          <p:spPr>
            <a:xfrm>
              <a:off x="571500" y="3893820"/>
              <a:ext cx="3238500" cy="762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Operational Checks</a:t>
              </a:r>
              <a:endParaRPr sz="1600" b="1" dirty="0">
                <a:solidFill>
                  <a:srgbClr val="000000"/>
                </a:solidFill>
                <a:latin typeface="Arial"/>
                <a:ea typeface="Arial"/>
                <a:cs typeface="Arial"/>
                <a:sym typeface="Arial"/>
              </a:endParaRPr>
            </a:p>
            <a:p>
              <a:pPr marL="0" lvl="0" indent="0" algn="l" rtl="0">
                <a:spcBef>
                  <a:spcPts val="375"/>
                </a:spcBef>
                <a:spcAft>
                  <a:spcPts val="0"/>
                </a:spcAft>
                <a:buNone/>
              </a:pPr>
              <a:r>
                <a:rPr lang="en-GB" sz="1600" b="0" dirty="0">
                  <a:solidFill>
                    <a:srgbClr val="000000"/>
                  </a:solidFill>
                  <a:latin typeface="Arial"/>
                  <a:ea typeface="Arial"/>
                  <a:cs typeface="Arial"/>
                  <a:sym typeface="Arial"/>
                </a:rPr>
                <a:t>Recognise checks: temperature, flow rate, pressure, and controls</a:t>
              </a:r>
              <a:endParaRPr sz="1600" b="0" dirty="0">
                <a:solidFill>
                  <a:srgbClr val="000000"/>
                </a:solidFill>
                <a:latin typeface="Arial"/>
                <a:ea typeface="Arial"/>
                <a:cs typeface="Arial"/>
                <a:sym typeface="Arial"/>
              </a:endParaRPr>
            </a:p>
          </p:txBody>
        </p:sp>
      </p:grpSp>
      <p:grpSp>
        <p:nvGrpSpPr>
          <p:cNvPr id="106" name="Google Shape;106;p13"/>
          <p:cNvGrpSpPr/>
          <p:nvPr/>
        </p:nvGrpSpPr>
        <p:grpSpPr>
          <a:xfrm>
            <a:off x="4305300" y="3619500"/>
            <a:ext cx="3619500" cy="1428900"/>
            <a:chOff x="4305300" y="3619500"/>
            <a:chExt cx="3619500" cy="1428900"/>
          </a:xfrm>
        </p:grpSpPr>
        <p:sp>
          <p:nvSpPr>
            <p:cNvPr id="107" name="Google Shape;107;p13"/>
            <p:cNvSpPr/>
            <p:nvPr/>
          </p:nvSpPr>
          <p:spPr>
            <a:xfrm>
              <a:off x="4305300" y="3619500"/>
              <a:ext cx="3619500" cy="1428900"/>
            </a:xfrm>
            <a:prstGeom prst="roundRect">
              <a:avLst>
                <a:gd name="adj" fmla="val 10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09" name="Google Shape;109;p13"/>
            <p:cNvSpPr txBox="1"/>
            <p:nvPr/>
          </p:nvSpPr>
          <p:spPr>
            <a:xfrm>
              <a:off x="4495800" y="3893820"/>
              <a:ext cx="3238500" cy="762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Safety &amp; Performance</a:t>
              </a:r>
              <a:endParaRPr sz="1600" b="1" dirty="0">
                <a:solidFill>
                  <a:srgbClr val="000000"/>
                </a:solidFill>
                <a:latin typeface="Arial"/>
                <a:ea typeface="Arial"/>
                <a:cs typeface="Arial"/>
                <a:sym typeface="Arial"/>
              </a:endParaRPr>
            </a:p>
            <a:p>
              <a:pPr marL="0" lvl="0" indent="0" algn="l" rtl="0">
                <a:spcBef>
                  <a:spcPts val="375"/>
                </a:spcBef>
                <a:spcAft>
                  <a:spcPts val="0"/>
                </a:spcAft>
                <a:buNone/>
              </a:pPr>
              <a:r>
                <a:rPr lang="en-GB" sz="1600" b="0" dirty="0">
                  <a:solidFill>
                    <a:srgbClr val="000000"/>
                  </a:solidFill>
                  <a:latin typeface="Arial"/>
                  <a:ea typeface="Arial"/>
                  <a:cs typeface="Arial"/>
                  <a:sym typeface="Arial"/>
                </a:rPr>
                <a:t>Explain safety component and performance testing</a:t>
              </a:r>
              <a:endParaRPr sz="1600" b="0" dirty="0">
                <a:solidFill>
                  <a:srgbClr val="000000"/>
                </a:solidFill>
                <a:latin typeface="Arial"/>
                <a:ea typeface="Arial"/>
                <a:cs typeface="Arial"/>
                <a:sym typeface="Arial"/>
              </a:endParaRPr>
            </a:p>
          </p:txBody>
        </p:sp>
      </p:grpSp>
      <p:grpSp>
        <p:nvGrpSpPr>
          <p:cNvPr id="110" name="Google Shape;110;p13"/>
          <p:cNvGrpSpPr/>
          <p:nvPr/>
        </p:nvGrpSpPr>
        <p:grpSpPr>
          <a:xfrm>
            <a:off x="8229600" y="3619500"/>
            <a:ext cx="3619500" cy="1428900"/>
            <a:chOff x="8229600" y="3619500"/>
            <a:chExt cx="3619500" cy="1428900"/>
          </a:xfrm>
        </p:grpSpPr>
        <p:sp>
          <p:nvSpPr>
            <p:cNvPr id="111" name="Google Shape;111;p13"/>
            <p:cNvSpPr/>
            <p:nvPr/>
          </p:nvSpPr>
          <p:spPr>
            <a:xfrm>
              <a:off x="8229600" y="3619500"/>
              <a:ext cx="3619500" cy="1428900"/>
            </a:xfrm>
            <a:prstGeom prst="roundRect">
              <a:avLst>
                <a:gd name="adj" fmla="val 10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13" name="Google Shape;113;p13"/>
            <p:cNvSpPr txBox="1"/>
            <p:nvPr/>
          </p:nvSpPr>
          <p:spPr>
            <a:xfrm>
              <a:off x="8420100" y="3893820"/>
              <a:ext cx="3238500" cy="762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Waste Disposal</a:t>
              </a:r>
              <a:endParaRPr sz="1600" b="1" dirty="0">
                <a:solidFill>
                  <a:srgbClr val="000000"/>
                </a:solidFill>
                <a:latin typeface="Arial"/>
                <a:ea typeface="Arial"/>
                <a:cs typeface="Arial"/>
                <a:sym typeface="Arial"/>
              </a:endParaRPr>
            </a:p>
            <a:p>
              <a:pPr marL="0" lvl="0" indent="0" algn="l" rtl="0">
                <a:spcBef>
                  <a:spcPts val="375"/>
                </a:spcBef>
                <a:spcAft>
                  <a:spcPts val="0"/>
                </a:spcAft>
                <a:buNone/>
              </a:pPr>
              <a:r>
                <a:rPr lang="en-GB" sz="1600" b="0" dirty="0">
                  <a:solidFill>
                    <a:srgbClr val="000000"/>
                  </a:solidFill>
                  <a:latin typeface="Arial"/>
                  <a:ea typeface="Arial"/>
                  <a:cs typeface="Arial"/>
                  <a:sym typeface="Arial"/>
                </a:rPr>
                <a:t>Describe safe handling and disposal of test by-products</a:t>
              </a:r>
              <a:endParaRPr sz="1600" b="0" dirty="0">
                <a:solidFill>
                  <a:srgbClr val="000000"/>
                </a:solidFill>
                <a:latin typeface="Arial"/>
                <a:ea typeface="Arial"/>
                <a:cs typeface="Arial"/>
                <a:sym typeface="Arial"/>
              </a:endParaRPr>
            </a:p>
          </p:txBody>
        </p:sp>
      </p:grpSp>
      <p:sp>
        <p:nvSpPr>
          <p:cNvPr id="115" name="Google Shape;115;p13"/>
          <p:cNvSpPr txBox="1"/>
          <p:nvPr/>
        </p:nvSpPr>
        <p:spPr>
          <a:xfrm>
            <a:off x="9525000" y="6191250"/>
            <a:ext cx="2333700" cy="476400"/>
          </a:xfrm>
          <a:prstGeom prst="rect">
            <a:avLst/>
          </a:prstGeom>
          <a:noFill/>
          <a:ln>
            <a:noFill/>
          </a:ln>
        </p:spPr>
        <p:txBody>
          <a:bodyPr spcFirstLastPara="1" wrap="square" lIns="0" tIns="0" rIns="0" bIns="0" anchor="b" anchorCtr="0">
            <a:noAutofit/>
          </a:bodyPr>
          <a:lstStyle/>
          <a:p>
            <a:pPr marL="0" lvl="0" indent="0" algn="ctr" rtl="0">
              <a:spcBef>
                <a:spcPts val="0"/>
              </a:spcBef>
              <a:spcAft>
                <a:spcPts val="0"/>
              </a:spcAft>
              <a:buNone/>
            </a:pPr>
            <a:r>
              <a:rPr lang="en-GB" sz="1000">
                <a:solidFill>
                  <a:srgbClr val="6C757D"/>
                </a:solidFill>
                <a:latin typeface="Arial"/>
                <a:ea typeface="Arial"/>
                <a:cs typeface="Arial"/>
                <a:sym typeface="Arial"/>
              </a:rPr>
              <a:t>eduqas | eal | Engineering Group</a:t>
            </a:r>
            <a:endParaRPr sz="1000">
              <a:solidFill>
                <a:srgbClr val="6C757D"/>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6" name="Google Shape;126;p14"/>
          <p:cNvSpPr txBox="1">
            <a:spLocks noGrp="1"/>
          </p:cNvSpPr>
          <p:nvPr>
            <p:ph type="title"/>
          </p:nvPr>
        </p:nvSpPr>
        <p:spPr>
          <a:xfrm>
            <a:off x="251999" y="984521"/>
            <a:ext cx="114777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Testing: what are we trying to prove?</a:t>
            </a:r>
            <a:endParaRPr sz="3800" b="1">
              <a:solidFill>
                <a:srgbClr val="FC4421"/>
              </a:solidFill>
              <a:latin typeface="Arial"/>
              <a:ea typeface="Arial"/>
              <a:cs typeface="Arial"/>
              <a:sym typeface="Arial"/>
            </a:endParaRPr>
          </a:p>
        </p:txBody>
      </p:sp>
      <p:grpSp>
        <p:nvGrpSpPr>
          <p:cNvPr id="127" name="Google Shape;127;p14"/>
          <p:cNvGrpSpPr/>
          <p:nvPr/>
        </p:nvGrpSpPr>
        <p:grpSpPr>
          <a:xfrm>
            <a:off x="381000" y="1809750"/>
            <a:ext cx="11468100" cy="3619500"/>
            <a:chOff x="381000" y="1809750"/>
            <a:chExt cx="11468100" cy="3619500"/>
          </a:xfrm>
        </p:grpSpPr>
        <p:grpSp>
          <p:nvGrpSpPr>
            <p:cNvPr id="128" name="Google Shape;128;p14"/>
            <p:cNvGrpSpPr/>
            <p:nvPr/>
          </p:nvGrpSpPr>
          <p:grpSpPr>
            <a:xfrm>
              <a:off x="381000" y="1809750"/>
              <a:ext cx="3619500" cy="1714500"/>
              <a:chOff x="381000" y="1809750"/>
              <a:chExt cx="3619500" cy="1714500"/>
            </a:xfrm>
          </p:grpSpPr>
          <p:sp>
            <p:nvSpPr>
              <p:cNvPr id="129" name="Google Shape;129;p14"/>
              <p:cNvSpPr/>
              <p:nvPr/>
            </p:nvSpPr>
            <p:spPr>
              <a:xfrm>
                <a:off x="381000" y="1809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31" name="Google Shape;131;p14"/>
              <p:cNvSpPr txBox="1"/>
              <p:nvPr/>
            </p:nvSpPr>
            <p:spPr>
              <a:xfrm>
                <a:off x="571500" y="2428875"/>
                <a:ext cx="32385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Integrity</a:t>
                </a:r>
                <a:endParaRPr sz="1600" b="1" dirty="0">
                  <a:solidFill>
                    <a:srgbClr val="000000"/>
                  </a:solidFill>
                  <a:latin typeface="Arial"/>
                  <a:ea typeface="Arial"/>
                  <a:cs typeface="Arial"/>
                  <a:sym typeface="Arial"/>
                </a:endParaRPr>
              </a:p>
              <a:p>
                <a:pPr marL="0" lvl="0" indent="0" algn="l" rtl="0">
                  <a:spcBef>
                    <a:spcPts val="375"/>
                  </a:spcBef>
                  <a:spcAft>
                    <a:spcPts val="0"/>
                  </a:spcAft>
                  <a:buNone/>
                </a:pPr>
                <a:r>
                  <a:rPr lang="en-GB" sz="1600" b="0" dirty="0">
                    <a:solidFill>
                      <a:srgbClr val="000000"/>
                    </a:solidFill>
                    <a:latin typeface="Arial"/>
                    <a:ea typeface="Arial"/>
                    <a:cs typeface="Arial"/>
                    <a:sym typeface="Arial"/>
                  </a:rPr>
                  <a:t>Pipework and components are sound and leak-free</a:t>
                </a:r>
                <a:endParaRPr sz="1600" b="0" dirty="0">
                  <a:solidFill>
                    <a:srgbClr val="000000"/>
                  </a:solidFill>
                  <a:latin typeface="Arial"/>
                  <a:ea typeface="Arial"/>
                  <a:cs typeface="Arial"/>
                  <a:sym typeface="Arial"/>
                </a:endParaRPr>
              </a:p>
            </p:txBody>
          </p:sp>
        </p:grpSp>
        <p:grpSp>
          <p:nvGrpSpPr>
            <p:cNvPr id="132" name="Google Shape;132;p14"/>
            <p:cNvGrpSpPr/>
            <p:nvPr/>
          </p:nvGrpSpPr>
          <p:grpSpPr>
            <a:xfrm>
              <a:off x="4305300" y="1809750"/>
              <a:ext cx="3619500" cy="1714500"/>
              <a:chOff x="4305300" y="1809750"/>
              <a:chExt cx="3619500" cy="1714500"/>
            </a:xfrm>
          </p:grpSpPr>
          <p:sp>
            <p:nvSpPr>
              <p:cNvPr id="133" name="Google Shape;133;p14"/>
              <p:cNvSpPr/>
              <p:nvPr/>
            </p:nvSpPr>
            <p:spPr>
              <a:xfrm>
                <a:off x="4305300" y="1809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35" name="Google Shape;135;p14"/>
              <p:cNvSpPr txBox="1"/>
              <p:nvPr/>
            </p:nvSpPr>
            <p:spPr>
              <a:xfrm>
                <a:off x="4495800" y="2428875"/>
                <a:ext cx="32385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Pressure</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The system holds pressure under the required test conditions</a:t>
                </a:r>
                <a:endParaRPr sz="1600" b="0">
                  <a:solidFill>
                    <a:srgbClr val="000000"/>
                  </a:solidFill>
                  <a:latin typeface="Arial"/>
                  <a:ea typeface="Arial"/>
                  <a:cs typeface="Arial"/>
                  <a:sym typeface="Arial"/>
                </a:endParaRPr>
              </a:p>
            </p:txBody>
          </p:sp>
        </p:grpSp>
        <p:grpSp>
          <p:nvGrpSpPr>
            <p:cNvPr id="136" name="Google Shape;136;p14"/>
            <p:cNvGrpSpPr/>
            <p:nvPr/>
          </p:nvGrpSpPr>
          <p:grpSpPr>
            <a:xfrm>
              <a:off x="8229600" y="1809750"/>
              <a:ext cx="3619500" cy="1714500"/>
              <a:chOff x="8229600" y="1809750"/>
              <a:chExt cx="3619500" cy="1714500"/>
            </a:xfrm>
          </p:grpSpPr>
          <p:sp>
            <p:nvSpPr>
              <p:cNvPr id="137" name="Google Shape;137;p14"/>
              <p:cNvSpPr/>
              <p:nvPr/>
            </p:nvSpPr>
            <p:spPr>
              <a:xfrm>
                <a:off x="8229600" y="1809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39" name="Google Shape;139;p14"/>
              <p:cNvSpPr txBox="1"/>
              <p:nvPr/>
            </p:nvSpPr>
            <p:spPr>
              <a:xfrm>
                <a:off x="8420100" y="2428875"/>
                <a:ext cx="32385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Design Values</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Temperatures, flow rates and pressures match manufacturer expectations</a:t>
                </a:r>
                <a:endParaRPr sz="1600" b="0">
                  <a:solidFill>
                    <a:srgbClr val="000000"/>
                  </a:solidFill>
                  <a:latin typeface="Arial"/>
                  <a:ea typeface="Arial"/>
                  <a:cs typeface="Arial"/>
                  <a:sym typeface="Arial"/>
                </a:endParaRPr>
              </a:p>
            </p:txBody>
          </p:sp>
        </p:grpSp>
        <p:grpSp>
          <p:nvGrpSpPr>
            <p:cNvPr id="140" name="Google Shape;140;p14"/>
            <p:cNvGrpSpPr/>
            <p:nvPr/>
          </p:nvGrpSpPr>
          <p:grpSpPr>
            <a:xfrm>
              <a:off x="381000" y="3714750"/>
              <a:ext cx="3619500" cy="1714500"/>
              <a:chOff x="381000" y="3714750"/>
              <a:chExt cx="3619500" cy="1714500"/>
            </a:xfrm>
          </p:grpSpPr>
          <p:sp>
            <p:nvSpPr>
              <p:cNvPr id="141" name="Google Shape;141;p14"/>
              <p:cNvSpPr/>
              <p:nvPr/>
            </p:nvSpPr>
            <p:spPr>
              <a:xfrm>
                <a:off x="381000" y="3714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43" name="Google Shape;143;p14"/>
              <p:cNvSpPr txBox="1"/>
              <p:nvPr/>
            </p:nvSpPr>
            <p:spPr>
              <a:xfrm>
                <a:off x="571500" y="4333875"/>
                <a:ext cx="32385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Controls</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Controls and safety components operate in the correct sequence</a:t>
                </a:r>
                <a:endParaRPr sz="1600" b="0">
                  <a:solidFill>
                    <a:srgbClr val="000000"/>
                  </a:solidFill>
                  <a:latin typeface="Arial"/>
                  <a:ea typeface="Arial"/>
                  <a:cs typeface="Arial"/>
                  <a:sym typeface="Arial"/>
                </a:endParaRPr>
              </a:p>
            </p:txBody>
          </p:sp>
        </p:grpSp>
        <p:grpSp>
          <p:nvGrpSpPr>
            <p:cNvPr id="144" name="Google Shape;144;p14"/>
            <p:cNvGrpSpPr/>
            <p:nvPr/>
          </p:nvGrpSpPr>
          <p:grpSpPr>
            <a:xfrm>
              <a:off x="4305300" y="3714750"/>
              <a:ext cx="3619500" cy="1714500"/>
              <a:chOff x="4305300" y="3714750"/>
              <a:chExt cx="3619500" cy="1714500"/>
            </a:xfrm>
          </p:grpSpPr>
          <p:sp>
            <p:nvSpPr>
              <p:cNvPr id="145" name="Google Shape;145;p14"/>
              <p:cNvSpPr/>
              <p:nvPr/>
            </p:nvSpPr>
            <p:spPr>
              <a:xfrm>
                <a:off x="4305300" y="3714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47" name="Google Shape;147;p14"/>
              <p:cNvSpPr txBox="1"/>
              <p:nvPr/>
            </p:nvSpPr>
            <p:spPr>
              <a:xfrm>
                <a:off x="4495800" y="4333875"/>
                <a:ext cx="32385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Safety</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The system performs safely before handover to the client</a:t>
                </a:r>
                <a:endParaRPr sz="1600" b="0">
                  <a:solidFill>
                    <a:srgbClr val="000000"/>
                  </a:solidFill>
                  <a:latin typeface="Arial"/>
                  <a:ea typeface="Arial"/>
                  <a:cs typeface="Arial"/>
                  <a:sym typeface="Arial"/>
                </a:endParaRPr>
              </a:p>
            </p:txBody>
          </p:sp>
        </p:grpSp>
        <p:grpSp>
          <p:nvGrpSpPr>
            <p:cNvPr id="148" name="Google Shape;148;p14"/>
            <p:cNvGrpSpPr/>
            <p:nvPr/>
          </p:nvGrpSpPr>
          <p:grpSpPr>
            <a:xfrm>
              <a:off x="8229600" y="3714750"/>
              <a:ext cx="3619500" cy="1714500"/>
              <a:chOff x="8229600" y="3714750"/>
              <a:chExt cx="3619500" cy="1714500"/>
            </a:xfrm>
          </p:grpSpPr>
          <p:sp>
            <p:nvSpPr>
              <p:cNvPr id="149" name="Google Shape;149;p14"/>
              <p:cNvSpPr/>
              <p:nvPr/>
            </p:nvSpPr>
            <p:spPr>
              <a:xfrm>
                <a:off x="8229600" y="3714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51" name="Google Shape;151;p14"/>
              <p:cNvSpPr txBox="1"/>
              <p:nvPr/>
            </p:nvSpPr>
            <p:spPr>
              <a:xfrm>
                <a:off x="8420100" y="4333875"/>
                <a:ext cx="32385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Waste Management</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By-products from testing/cleaning are handled and disposed of safely</a:t>
                </a:r>
                <a:endParaRPr sz="1600" b="0">
                  <a:solidFill>
                    <a:srgbClr val="000000"/>
                  </a:solidFill>
                  <a:latin typeface="Arial"/>
                  <a:ea typeface="Arial"/>
                  <a:cs typeface="Arial"/>
                  <a:sym typeface="Arial"/>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4" name="Google Shape;164;p15"/>
          <p:cNvSpPr txBox="1"/>
          <p:nvPr/>
        </p:nvSpPr>
        <p:spPr>
          <a:xfrm>
            <a:off x="251999" y="972000"/>
            <a:ext cx="11477700" cy="612000"/>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Test planning: before any test starts</a:t>
            </a:r>
            <a:endParaRPr sz="3800" b="1">
              <a:solidFill>
                <a:srgbClr val="FC4421"/>
              </a:solidFill>
              <a:latin typeface="Arial"/>
              <a:ea typeface="Arial"/>
              <a:cs typeface="Arial"/>
              <a:sym typeface="Arial"/>
            </a:endParaRPr>
          </a:p>
        </p:txBody>
      </p:sp>
      <p:grpSp>
        <p:nvGrpSpPr>
          <p:cNvPr id="165" name="Google Shape;165;p15"/>
          <p:cNvGrpSpPr/>
          <p:nvPr/>
        </p:nvGrpSpPr>
        <p:grpSpPr>
          <a:xfrm>
            <a:off x="381000" y="1809750"/>
            <a:ext cx="3619500" cy="1714500"/>
            <a:chOff x="381000" y="1809750"/>
            <a:chExt cx="3619500" cy="1714500"/>
          </a:xfrm>
        </p:grpSpPr>
        <p:sp>
          <p:nvSpPr>
            <p:cNvPr id="166" name="Google Shape;166;p15"/>
            <p:cNvSpPr/>
            <p:nvPr/>
          </p:nvSpPr>
          <p:spPr>
            <a:xfrm>
              <a:off x="381000" y="1809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68" name="Google Shape;168;p15"/>
            <p:cNvSpPr txBox="1"/>
            <p:nvPr/>
          </p:nvSpPr>
          <p:spPr>
            <a:xfrm>
              <a:off x="571500" y="2188845"/>
              <a:ext cx="3238500" cy="952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Test Scope</a:t>
              </a:r>
              <a:endParaRPr sz="1600" b="1" dirty="0">
                <a:solidFill>
                  <a:srgbClr val="000000"/>
                </a:solidFill>
                <a:latin typeface="Arial"/>
                <a:ea typeface="Arial"/>
                <a:cs typeface="Arial"/>
                <a:sym typeface="Arial"/>
              </a:endParaRPr>
            </a:p>
            <a:p>
              <a:pPr marL="0" lvl="0" indent="0" algn="l" rtl="0">
                <a:spcBef>
                  <a:spcPts val="500"/>
                </a:spcBef>
                <a:spcAft>
                  <a:spcPts val="0"/>
                </a:spcAft>
                <a:buNone/>
              </a:pPr>
              <a:r>
                <a:rPr lang="en-GB" sz="1600" b="0" dirty="0">
                  <a:solidFill>
                    <a:srgbClr val="000000"/>
                  </a:solidFill>
                  <a:latin typeface="Arial"/>
                  <a:ea typeface="Arial"/>
                  <a:cs typeface="Arial"/>
                  <a:sym typeface="Arial"/>
                </a:rPr>
                <a:t>Confirm scope: pipework, heat pump circuit, DHW and emitter circuits</a:t>
              </a:r>
              <a:endParaRPr sz="1600" b="0" dirty="0">
                <a:solidFill>
                  <a:srgbClr val="000000"/>
                </a:solidFill>
                <a:latin typeface="Arial"/>
                <a:ea typeface="Arial"/>
                <a:cs typeface="Arial"/>
                <a:sym typeface="Arial"/>
              </a:endParaRPr>
            </a:p>
          </p:txBody>
        </p:sp>
      </p:grpSp>
      <p:grpSp>
        <p:nvGrpSpPr>
          <p:cNvPr id="169" name="Google Shape;169;p15"/>
          <p:cNvGrpSpPr/>
          <p:nvPr/>
        </p:nvGrpSpPr>
        <p:grpSpPr>
          <a:xfrm>
            <a:off x="4305300" y="1809750"/>
            <a:ext cx="3619500" cy="1714500"/>
            <a:chOff x="4305300" y="1809750"/>
            <a:chExt cx="3619500" cy="1714500"/>
          </a:xfrm>
        </p:grpSpPr>
        <p:sp>
          <p:nvSpPr>
            <p:cNvPr id="170" name="Google Shape;170;p15"/>
            <p:cNvSpPr/>
            <p:nvPr/>
          </p:nvSpPr>
          <p:spPr>
            <a:xfrm>
              <a:off x="4305300" y="1809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72" name="Google Shape;172;p15"/>
            <p:cNvSpPr txBox="1"/>
            <p:nvPr/>
          </p:nvSpPr>
          <p:spPr>
            <a:xfrm>
              <a:off x="4495800" y="2157413"/>
              <a:ext cx="3238500" cy="952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Information Check</a:t>
              </a:r>
              <a:endParaRPr sz="1600" b="1" dirty="0">
                <a:solidFill>
                  <a:srgbClr val="000000"/>
                </a:solidFill>
                <a:latin typeface="Arial"/>
                <a:ea typeface="Arial"/>
                <a:cs typeface="Arial"/>
                <a:sym typeface="Arial"/>
              </a:endParaRPr>
            </a:p>
            <a:p>
              <a:pPr marL="0" lvl="0" indent="0" algn="l" rtl="0">
                <a:spcBef>
                  <a:spcPts val="500"/>
                </a:spcBef>
                <a:spcAft>
                  <a:spcPts val="0"/>
                </a:spcAft>
                <a:buNone/>
              </a:pPr>
              <a:r>
                <a:rPr lang="en-GB" sz="1600" b="0" dirty="0">
                  <a:solidFill>
                    <a:srgbClr val="000000"/>
                  </a:solidFill>
                  <a:latin typeface="Arial"/>
                  <a:ea typeface="Arial"/>
                  <a:cs typeface="Arial"/>
                  <a:sym typeface="Arial"/>
                </a:rPr>
                <a:t>Review manufacturer instructions, design data, and required test pressures</a:t>
              </a:r>
              <a:endParaRPr sz="1600" b="0" dirty="0">
                <a:solidFill>
                  <a:srgbClr val="000000"/>
                </a:solidFill>
                <a:latin typeface="Arial"/>
                <a:ea typeface="Arial"/>
                <a:cs typeface="Arial"/>
                <a:sym typeface="Arial"/>
              </a:endParaRPr>
            </a:p>
          </p:txBody>
        </p:sp>
      </p:grpSp>
      <p:grpSp>
        <p:nvGrpSpPr>
          <p:cNvPr id="173" name="Google Shape;173;p15"/>
          <p:cNvGrpSpPr/>
          <p:nvPr/>
        </p:nvGrpSpPr>
        <p:grpSpPr>
          <a:xfrm>
            <a:off x="8229600" y="1809750"/>
            <a:ext cx="3619500" cy="1714500"/>
            <a:chOff x="8229600" y="1809750"/>
            <a:chExt cx="3619500" cy="1714500"/>
          </a:xfrm>
        </p:grpSpPr>
        <p:sp>
          <p:nvSpPr>
            <p:cNvPr id="174" name="Google Shape;174;p15"/>
            <p:cNvSpPr/>
            <p:nvPr/>
          </p:nvSpPr>
          <p:spPr>
            <a:xfrm>
              <a:off x="8229600" y="1809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76" name="Google Shape;176;p15"/>
            <p:cNvSpPr txBox="1"/>
            <p:nvPr/>
          </p:nvSpPr>
          <p:spPr>
            <a:xfrm>
              <a:off x="8420100" y="2157413"/>
              <a:ext cx="3238500" cy="952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Isolation</a:t>
              </a:r>
              <a:endParaRPr sz="1600" b="1" dirty="0">
                <a:solidFill>
                  <a:srgbClr val="000000"/>
                </a:solidFill>
                <a:latin typeface="Arial"/>
                <a:ea typeface="Arial"/>
                <a:cs typeface="Arial"/>
                <a:sym typeface="Arial"/>
              </a:endParaRPr>
            </a:p>
            <a:p>
              <a:pPr marL="0" lvl="0" indent="0" algn="l" rtl="0">
                <a:spcBef>
                  <a:spcPts val="500"/>
                </a:spcBef>
                <a:spcAft>
                  <a:spcPts val="0"/>
                </a:spcAft>
                <a:buNone/>
              </a:pPr>
              <a:r>
                <a:rPr lang="en-GB" sz="1600" b="0" dirty="0">
                  <a:solidFill>
                    <a:srgbClr val="000000"/>
                  </a:solidFill>
                  <a:latin typeface="Arial"/>
                  <a:ea typeface="Arial"/>
                  <a:cs typeface="Arial"/>
                  <a:sym typeface="Arial"/>
                </a:rPr>
                <a:t>Identify components requiring isolation or protection during testing</a:t>
              </a:r>
              <a:endParaRPr sz="1600" b="0" dirty="0">
                <a:solidFill>
                  <a:srgbClr val="000000"/>
                </a:solidFill>
                <a:latin typeface="Arial"/>
                <a:ea typeface="Arial"/>
                <a:cs typeface="Arial"/>
                <a:sym typeface="Arial"/>
              </a:endParaRPr>
            </a:p>
          </p:txBody>
        </p:sp>
      </p:grpSp>
      <p:grpSp>
        <p:nvGrpSpPr>
          <p:cNvPr id="177" name="Google Shape;177;p15"/>
          <p:cNvGrpSpPr/>
          <p:nvPr/>
        </p:nvGrpSpPr>
        <p:grpSpPr>
          <a:xfrm>
            <a:off x="381000" y="3714750"/>
            <a:ext cx="3619500" cy="1714500"/>
            <a:chOff x="381000" y="3714750"/>
            <a:chExt cx="3619500" cy="1714500"/>
          </a:xfrm>
        </p:grpSpPr>
        <p:sp>
          <p:nvSpPr>
            <p:cNvPr id="178" name="Google Shape;178;p15"/>
            <p:cNvSpPr/>
            <p:nvPr/>
          </p:nvSpPr>
          <p:spPr>
            <a:xfrm>
              <a:off x="381000" y="3714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80" name="Google Shape;180;p15"/>
            <p:cNvSpPr txBox="1"/>
            <p:nvPr/>
          </p:nvSpPr>
          <p:spPr>
            <a:xfrm>
              <a:off x="571500" y="4095750"/>
              <a:ext cx="3238500" cy="952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Equipment &amp; Access</a:t>
              </a:r>
              <a:endParaRPr sz="1600" b="1" dirty="0">
                <a:solidFill>
                  <a:srgbClr val="000000"/>
                </a:solidFill>
                <a:latin typeface="Arial"/>
                <a:ea typeface="Arial"/>
                <a:cs typeface="Arial"/>
                <a:sym typeface="Arial"/>
              </a:endParaRPr>
            </a:p>
            <a:p>
              <a:pPr marL="0" lvl="0" indent="0" algn="l" rtl="0">
                <a:spcBef>
                  <a:spcPts val="500"/>
                </a:spcBef>
                <a:spcAft>
                  <a:spcPts val="0"/>
                </a:spcAft>
                <a:buNone/>
              </a:pPr>
              <a:r>
                <a:rPr lang="en-GB" sz="1600" b="0" dirty="0">
                  <a:solidFill>
                    <a:srgbClr val="000000"/>
                  </a:solidFill>
                  <a:latin typeface="Arial"/>
                  <a:ea typeface="Arial"/>
                  <a:cs typeface="Arial"/>
                  <a:sym typeface="Arial"/>
                </a:rPr>
                <a:t>Use calibrated gauges and establish safe access methods</a:t>
              </a:r>
              <a:endParaRPr sz="1600" b="0" dirty="0">
                <a:solidFill>
                  <a:srgbClr val="000000"/>
                </a:solidFill>
                <a:latin typeface="Arial"/>
                <a:ea typeface="Arial"/>
                <a:cs typeface="Arial"/>
                <a:sym typeface="Arial"/>
              </a:endParaRPr>
            </a:p>
          </p:txBody>
        </p:sp>
      </p:grpSp>
      <p:grpSp>
        <p:nvGrpSpPr>
          <p:cNvPr id="181" name="Google Shape;181;p15"/>
          <p:cNvGrpSpPr/>
          <p:nvPr/>
        </p:nvGrpSpPr>
        <p:grpSpPr>
          <a:xfrm>
            <a:off x="4305300" y="3714750"/>
            <a:ext cx="3619500" cy="1714500"/>
            <a:chOff x="4305300" y="3714750"/>
            <a:chExt cx="3619500" cy="1714500"/>
          </a:xfrm>
        </p:grpSpPr>
        <p:sp>
          <p:nvSpPr>
            <p:cNvPr id="182" name="Google Shape;182;p15"/>
            <p:cNvSpPr/>
            <p:nvPr/>
          </p:nvSpPr>
          <p:spPr>
            <a:xfrm>
              <a:off x="4305300" y="3714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84" name="Google Shape;184;p15"/>
            <p:cNvSpPr txBox="1"/>
            <p:nvPr/>
          </p:nvSpPr>
          <p:spPr>
            <a:xfrm>
              <a:off x="4495800" y="4095750"/>
              <a:ext cx="3238500" cy="952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Safety Controls</a:t>
              </a:r>
              <a:endParaRPr sz="1600" b="1" dirty="0">
                <a:solidFill>
                  <a:srgbClr val="000000"/>
                </a:solidFill>
                <a:latin typeface="Arial"/>
                <a:ea typeface="Arial"/>
                <a:cs typeface="Arial"/>
                <a:sym typeface="Arial"/>
              </a:endParaRPr>
            </a:p>
            <a:p>
              <a:pPr marL="0" lvl="0" indent="0" algn="l" rtl="0">
                <a:spcBef>
                  <a:spcPts val="500"/>
                </a:spcBef>
                <a:spcAft>
                  <a:spcPts val="0"/>
                </a:spcAft>
                <a:buNone/>
              </a:pPr>
              <a:r>
                <a:rPr lang="en-GB" sz="1600" b="0" dirty="0">
                  <a:solidFill>
                    <a:srgbClr val="000000"/>
                  </a:solidFill>
                  <a:latin typeface="Arial"/>
                  <a:ea typeface="Arial"/>
                  <a:cs typeface="Arial"/>
                  <a:sym typeface="Arial"/>
                </a:rPr>
                <a:t>Define exclusion zones, PPE, competent personnel, and escalation routes</a:t>
              </a:r>
              <a:endParaRPr sz="1600" b="0" dirty="0">
                <a:solidFill>
                  <a:srgbClr val="000000"/>
                </a:solidFill>
                <a:latin typeface="Arial"/>
                <a:ea typeface="Arial"/>
                <a:cs typeface="Arial"/>
                <a:sym typeface="Arial"/>
              </a:endParaRPr>
            </a:p>
          </p:txBody>
        </p:sp>
      </p:grpSp>
      <p:grpSp>
        <p:nvGrpSpPr>
          <p:cNvPr id="185" name="Google Shape;185;p15"/>
          <p:cNvGrpSpPr/>
          <p:nvPr/>
        </p:nvGrpSpPr>
        <p:grpSpPr>
          <a:xfrm>
            <a:off x="8229600" y="3714750"/>
            <a:ext cx="3619500" cy="1714500"/>
            <a:chOff x="8229600" y="3714750"/>
            <a:chExt cx="3619500" cy="1714500"/>
          </a:xfrm>
        </p:grpSpPr>
        <p:sp>
          <p:nvSpPr>
            <p:cNvPr id="186" name="Google Shape;186;p15"/>
            <p:cNvSpPr/>
            <p:nvPr/>
          </p:nvSpPr>
          <p:spPr>
            <a:xfrm>
              <a:off x="8229600" y="3714750"/>
              <a:ext cx="3619500" cy="1714500"/>
            </a:xfrm>
            <a:prstGeom prst="roundRect">
              <a:avLst>
                <a:gd name="adj" fmla="val 8333"/>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188" name="Google Shape;188;p15"/>
            <p:cNvSpPr txBox="1"/>
            <p:nvPr/>
          </p:nvSpPr>
          <p:spPr>
            <a:xfrm>
              <a:off x="8429625" y="4095750"/>
              <a:ext cx="3238500" cy="952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Recording</a:t>
              </a:r>
              <a:endParaRPr sz="1600" b="1" dirty="0">
                <a:solidFill>
                  <a:srgbClr val="000000"/>
                </a:solidFill>
                <a:latin typeface="Arial"/>
                <a:ea typeface="Arial"/>
                <a:cs typeface="Arial"/>
                <a:sym typeface="Arial"/>
              </a:endParaRPr>
            </a:p>
            <a:p>
              <a:pPr marL="0" lvl="0" indent="0" algn="l" rtl="0">
                <a:spcBef>
                  <a:spcPts val="500"/>
                </a:spcBef>
                <a:spcAft>
                  <a:spcPts val="0"/>
                </a:spcAft>
                <a:buNone/>
              </a:pPr>
              <a:r>
                <a:rPr lang="en-GB" sz="1600" b="0" dirty="0">
                  <a:solidFill>
                    <a:srgbClr val="000000"/>
                  </a:solidFill>
                  <a:latin typeface="Arial"/>
                  <a:ea typeface="Arial"/>
                  <a:cs typeface="Arial"/>
                  <a:sym typeface="Arial"/>
                </a:rPr>
                <a:t>Confirm the protocol for recording and documenting test results</a:t>
              </a:r>
              <a:endParaRPr sz="1600" b="0" dirty="0">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6" name="Google Shape;215;p16">
            <a:extLst>
              <a:ext uri="{FF2B5EF4-FFF2-40B4-BE49-F238E27FC236}">
                <a16:creationId xmlns:a16="http://schemas.microsoft.com/office/drawing/2014/main" id="{9830A31E-D5E0-2B2C-92EF-E95BFF14A1A2}"/>
              </a:ext>
            </a:extLst>
          </p:cNvPr>
          <p:cNvSpPr/>
          <p:nvPr/>
        </p:nvSpPr>
        <p:spPr>
          <a:xfrm>
            <a:off x="381000" y="4572000"/>
            <a:ext cx="11468099" cy="1036320"/>
          </a:xfrm>
          <a:prstGeom prst="roundRect">
            <a:avLst>
              <a:gd name="adj" fmla="val 7407"/>
            </a:avLst>
          </a:prstGeom>
          <a:ln>
            <a:prstDash val="sysDash"/>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0" tIns="0" rIns="0" bIns="0" anchor="ctr" anchorCtr="0">
            <a:noAutofit/>
          </a:bodyPr>
          <a:lstStyle/>
          <a:p>
            <a:pPr marL="0" lvl="0" indent="0" algn="l" rtl="0">
              <a:spcBef>
                <a:spcPts val="0"/>
              </a:spcBef>
              <a:spcAft>
                <a:spcPts val="0"/>
              </a:spcAft>
              <a:buNone/>
            </a:pPr>
            <a:endParaRPr dirty="0"/>
          </a:p>
        </p:txBody>
      </p:sp>
      <p:pic>
        <p:nvPicPr>
          <p:cNvPr id="200" name="Google Shape;200;p16"/>
          <p:cNvPicPr preferRelativeResize="0"/>
          <p:nvPr/>
        </p:nvPicPr>
        <p:blipFill rotWithShape="1">
          <a:blip r:embed="rId4">
            <a:alphaModFix/>
          </a:blip>
          <a:srcRect t="31858" b="31862"/>
          <a:stretch/>
        </p:blipFill>
        <p:spPr>
          <a:xfrm>
            <a:off x="9525000" y="142875"/>
            <a:ext cx="2333700" cy="476400"/>
          </a:xfrm>
          <a:prstGeom prst="rect">
            <a:avLst/>
          </a:prstGeom>
          <a:noFill/>
          <a:ln>
            <a:noFill/>
          </a:ln>
        </p:spPr>
      </p:pic>
      <p:sp>
        <p:nvSpPr>
          <p:cNvPr id="201" name="Google Shape;201;p16"/>
          <p:cNvSpPr txBox="1">
            <a:spLocks noGrp="1"/>
          </p:cNvSpPr>
          <p:nvPr>
            <p:ph type="title"/>
          </p:nvPr>
        </p:nvSpPr>
        <p:spPr>
          <a:xfrm>
            <a:off x="251999" y="984521"/>
            <a:ext cx="114777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dirty="0">
                <a:solidFill>
                  <a:srgbClr val="FC4421"/>
                </a:solidFill>
                <a:latin typeface="Arial"/>
                <a:ea typeface="Arial"/>
                <a:cs typeface="Arial"/>
                <a:sym typeface="Arial"/>
              </a:rPr>
              <a:t>Soundness testing: core sequence</a:t>
            </a:r>
            <a:endParaRPr sz="3800" b="1" dirty="0">
              <a:solidFill>
                <a:srgbClr val="FC4421"/>
              </a:solidFill>
              <a:latin typeface="Arial"/>
              <a:ea typeface="Arial"/>
              <a:cs typeface="Arial"/>
              <a:sym typeface="Arial"/>
            </a:endParaRPr>
          </a:p>
        </p:txBody>
      </p:sp>
      <p:grpSp>
        <p:nvGrpSpPr>
          <p:cNvPr id="202" name="Google Shape;202;p16"/>
          <p:cNvGrpSpPr/>
          <p:nvPr/>
        </p:nvGrpSpPr>
        <p:grpSpPr>
          <a:xfrm>
            <a:off x="380999" y="1714500"/>
            <a:ext cx="3924300" cy="1285800"/>
            <a:chOff x="380999" y="1714500"/>
            <a:chExt cx="3924300" cy="1285800"/>
          </a:xfrm>
        </p:grpSpPr>
        <p:sp>
          <p:nvSpPr>
            <p:cNvPr id="203" name="Google Shape;203;p16"/>
            <p:cNvSpPr/>
            <p:nvPr/>
          </p:nvSpPr>
          <p:spPr>
            <a:xfrm>
              <a:off x="380999" y="1714500"/>
              <a:ext cx="3924299" cy="1285800"/>
            </a:xfrm>
            <a:prstGeom prst="roundRect">
              <a:avLst>
                <a:gd name="adj" fmla="val 7407"/>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4" name="Google Shape;204;p16"/>
            <p:cNvSpPr txBox="1"/>
            <p:nvPr/>
          </p:nvSpPr>
          <p:spPr>
            <a:xfrm>
              <a:off x="523874" y="1809750"/>
              <a:ext cx="3781425"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1) Prepare system/section</a:t>
              </a:r>
              <a:endParaRPr sz="1600" b="1" dirty="0">
                <a:solidFill>
                  <a:srgbClr val="FC4421"/>
                </a:solidFill>
                <a:latin typeface="Arial"/>
                <a:ea typeface="Arial"/>
                <a:cs typeface="Arial"/>
                <a:sym typeface="Arial"/>
              </a:endParaRPr>
            </a:p>
            <a:p>
              <a:pPr marL="457200" lvl="0" indent="-292100" algn="l" rtl="0">
                <a:spcBef>
                  <a:spcPts val="4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Confirm test medium and pressure</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Isolate/protect sensitive components</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Fit blanking caps and gauges</a:t>
              </a:r>
              <a:endParaRPr sz="1600" dirty="0">
                <a:solidFill>
                  <a:srgbClr val="333333"/>
                </a:solidFill>
                <a:latin typeface="Arial"/>
                <a:ea typeface="Arial"/>
                <a:cs typeface="Arial"/>
                <a:sym typeface="Arial"/>
              </a:endParaRPr>
            </a:p>
          </p:txBody>
        </p:sp>
      </p:grpSp>
      <p:grpSp>
        <p:nvGrpSpPr>
          <p:cNvPr id="205" name="Google Shape;205;p16"/>
          <p:cNvGrpSpPr/>
          <p:nvPr/>
        </p:nvGrpSpPr>
        <p:grpSpPr>
          <a:xfrm>
            <a:off x="4448173" y="1714500"/>
            <a:ext cx="3392808" cy="1285800"/>
            <a:chOff x="4293270" y="1714500"/>
            <a:chExt cx="3631530" cy="1285800"/>
          </a:xfrm>
        </p:grpSpPr>
        <p:sp>
          <p:nvSpPr>
            <p:cNvPr id="206" name="Google Shape;206;p16"/>
            <p:cNvSpPr/>
            <p:nvPr/>
          </p:nvSpPr>
          <p:spPr>
            <a:xfrm>
              <a:off x="4293270" y="1714500"/>
              <a:ext cx="3631530" cy="1285800"/>
            </a:xfrm>
            <a:prstGeom prst="roundRect">
              <a:avLst>
                <a:gd name="adj" fmla="val 7407"/>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07" name="Google Shape;207;p16"/>
            <p:cNvSpPr txBox="1"/>
            <p:nvPr/>
          </p:nvSpPr>
          <p:spPr>
            <a:xfrm>
              <a:off x="4448175" y="1809750"/>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2) Initial fill</a:t>
              </a:r>
              <a:endParaRPr sz="1600" b="1" dirty="0">
                <a:solidFill>
                  <a:srgbClr val="FC4421"/>
                </a:solidFill>
                <a:latin typeface="Arial"/>
                <a:ea typeface="Arial"/>
                <a:cs typeface="Arial"/>
                <a:sym typeface="Arial"/>
              </a:endParaRPr>
            </a:p>
            <a:p>
              <a:pPr marL="457200" lvl="0" indent="-292100" algn="l" rtl="0">
                <a:spcBef>
                  <a:spcPts val="4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Fill slowly using water</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Vent air from all high points</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Check for obvious leaks</a:t>
              </a:r>
              <a:endParaRPr sz="1600" dirty="0">
                <a:solidFill>
                  <a:srgbClr val="333333"/>
                </a:solidFill>
                <a:latin typeface="Arial"/>
                <a:ea typeface="Arial"/>
                <a:cs typeface="Arial"/>
                <a:sym typeface="Arial"/>
              </a:endParaRPr>
            </a:p>
          </p:txBody>
        </p:sp>
      </p:grpSp>
      <p:grpSp>
        <p:nvGrpSpPr>
          <p:cNvPr id="208" name="Google Shape;208;p16"/>
          <p:cNvGrpSpPr/>
          <p:nvPr/>
        </p:nvGrpSpPr>
        <p:grpSpPr>
          <a:xfrm>
            <a:off x="7983855" y="1714500"/>
            <a:ext cx="4170045" cy="1285800"/>
            <a:chOff x="8229599" y="1714500"/>
            <a:chExt cx="3924300" cy="1285800"/>
          </a:xfrm>
        </p:grpSpPr>
        <p:sp>
          <p:nvSpPr>
            <p:cNvPr id="209" name="Google Shape;209;p16"/>
            <p:cNvSpPr/>
            <p:nvPr/>
          </p:nvSpPr>
          <p:spPr>
            <a:xfrm>
              <a:off x="8229599" y="1714500"/>
              <a:ext cx="3781425" cy="1285800"/>
            </a:xfrm>
            <a:prstGeom prst="roundRect">
              <a:avLst>
                <a:gd name="adj" fmla="val 7407"/>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0" name="Google Shape;210;p16"/>
            <p:cNvSpPr txBox="1"/>
            <p:nvPr/>
          </p:nvSpPr>
          <p:spPr>
            <a:xfrm>
              <a:off x="8372474" y="1809750"/>
              <a:ext cx="3781425"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3) Stabilisation period</a:t>
              </a:r>
              <a:endParaRPr sz="1600" b="1" dirty="0">
                <a:solidFill>
                  <a:srgbClr val="FC4421"/>
                </a:solidFill>
                <a:latin typeface="Arial"/>
                <a:ea typeface="Arial"/>
                <a:cs typeface="Arial"/>
                <a:sym typeface="Arial"/>
              </a:endParaRPr>
            </a:p>
            <a:p>
              <a:pPr marL="457200" lvl="0" indent="-292100" algn="l" rtl="0">
                <a:spcBef>
                  <a:spcPts val="4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Allow pressure/temp to settle</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Account for air/expansion movement</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Re-vent and recheck pressure</a:t>
              </a:r>
              <a:endParaRPr sz="1600" dirty="0">
                <a:solidFill>
                  <a:srgbClr val="333333"/>
                </a:solidFill>
                <a:latin typeface="Arial"/>
                <a:ea typeface="Arial"/>
                <a:cs typeface="Arial"/>
                <a:sym typeface="Arial"/>
              </a:endParaRPr>
            </a:p>
          </p:txBody>
        </p:sp>
      </p:grpSp>
      <p:grpSp>
        <p:nvGrpSpPr>
          <p:cNvPr id="211" name="Google Shape;211;p16"/>
          <p:cNvGrpSpPr/>
          <p:nvPr/>
        </p:nvGrpSpPr>
        <p:grpSpPr>
          <a:xfrm>
            <a:off x="381000" y="3095625"/>
            <a:ext cx="3924298" cy="1285800"/>
            <a:chOff x="381000" y="3095625"/>
            <a:chExt cx="3619500" cy="1285800"/>
          </a:xfrm>
        </p:grpSpPr>
        <p:sp>
          <p:nvSpPr>
            <p:cNvPr id="212" name="Google Shape;212;p16"/>
            <p:cNvSpPr/>
            <p:nvPr/>
          </p:nvSpPr>
          <p:spPr>
            <a:xfrm>
              <a:off x="381000" y="3095625"/>
              <a:ext cx="3619500" cy="1285800"/>
            </a:xfrm>
            <a:prstGeom prst="roundRect">
              <a:avLst>
                <a:gd name="adj" fmla="val 7407"/>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3" name="Google Shape;213;p16"/>
            <p:cNvSpPr txBox="1"/>
            <p:nvPr/>
          </p:nvSpPr>
          <p:spPr>
            <a:xfrm>
              <a:off x="523875" y="3190875"/>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4) Raise to test pressure</a:t>
              </a:r>
              <a:endParaRPr sz="1600" b="1" dirty="0">
                <a:solidFill>
                  <a:srgbClr val="FC4421"/>
                </a:solidFill>
                <a:latin typeface="Arial"/>
                <a:ea typeface="Arial"/>
                <a:cs typeface="Arial"/>
                <a:sym typeface="Arial"/>
              </a:endParaRPr>
            </a:p>
            <a:p>
              <a:pPr marL="457200" lvl="0" indent="-292100" algn="l" rtl="0">
                <a:spcBef>
                  <a:spcPts val="4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Use specified duration/pressure</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Increase pressure gradually</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Isolate test pump/source</a:t>
              </a:r>
              <a:endParaRPr sz="1600" dirty="0">
                <a:solidFill>
                  <a:srgbClr val="333333"/>
                </a:solidFill>
                <a:latin typeface="Arial"/>
                <a:ea typeface="Arial"/>
                <a:cs typeface="Arial"/>
                <a:sym typeface="Arial"/>
              </a:endParaRPr>
            </a:p>
          </p:txBody>
        </p:sp>
      </p:grpSp>
      <p:grpSp>
        <p:nvGrpSpPr>
          <p:cNvPr id="214" name="Google Shape;214;p16"/>
          <p:cNvGrpSpPr/>
          <p:nvPr/>
        </p:nvGrpSpPr>
        <p:grpSpPr>
          <a:xfrm>
            <a:off x="4448175" y="3095625"/>
            <a:ext cx="3781424" cy="1285800"/>
            <a:chOff x="4305300" y="3095625"/>
            <a:chExt cx="3924299" cy="1285800"/>
          </a:xfrm>
        </p:grpSpPr>
        <p:sp>
          <p:nvSpPr>
            <p:cNvPr id="215" name="Google Shape;215;p16"/>
            <p:cNvSpPr/>
            <p:nvPr/>
          </p:nvSpPr>
          <p:spPr>
            <a:xfrm>
              <a:off x="4305300" y="3095625"/>
              <a:ext cx="3826828" cy="1285800"/>
            </a:xfrm>
            <a:prstGeom prst="roundRect">
              <a:avLst>
                <a:gd name="adj" fmla="val 7407"/>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6" name="Google Shape;216;p16"/>
            <p:cNvSpPr txBox="1"/>
            <p:nvPr/>
          </p:nvSpPr>
          <p:spPr>
            <a:xfrm>
              <a:off x="4448174" y="3190875"/>
              <a:ext cx="3781425"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5) Inspect for leaks</a:t>
              </a:r>
              <a:endParaRPr sz="1600" b="1" dirty="0">
                <a:solidFill>
                  <a:srgbClr val="FC4421"/>
                </a:solidFill>
                <a:latin typeface="Arial"/>
                <a:ea typeface="Arial"/>
                <a:cs typeface="Arial"/>
                <a:sym typeface="Arial"/>
              </a:endParaRPr>
            </a:p>
            <a:p>
              <a:pPr marL="457200" lvl="0" indent="-292100" algn="l" rtl="0">
                <a:spcBef>
                  <a:spcPts val="4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Visually inspect all joints/emitters</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Look for drops or damp patches</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Repair and repeat if leak found</a:t>
              </a:r>
              <a:endParaRPr sz="1600" dirty="0">
                <a:solidFill>
                  <a:srgbClr val="333333"/>
                </a:solidFill>
                <a:latin typeface="Arial"/>
                <a:ea typeface="Arial"/>
                <a:cs typeface="Arial"/>
                <a:sym typeface="Arial"/>
              </a:endParaRPr>
            </a:p>
          </p:txBody>
        </p:sp>
      </p:grpSp>
      <p:grpSp>
        <p:nvGrpSpPr>
          <p:cNvPr id="217" name="Google Shape;217;p16"/>
          <p:cNvGrpSpPr/>
          <p:nvPr/>
        </p:nvGrpSpPr>
        <p:grpSpPr>
          <a:xfrm>
            <a:off x="8229600" y="3095625"/>
            <a:ext cx="3772478" cy="1285800"/>
            <a:chOff x="8229600" y="3095625"/>
            <a:chExt cx="3619500" cy="1285800"/>
          </a:xfrm>
        </p:grpSpPr>
        <p:sp>
          <p:nvSpPr>
            <p:cNvPr id="218" name="Google Shape;218;p16"/>
            <p:cNvSpPr/>
            <p:nvPr/>
          </p:nvSpPr>
          <p:spPr>
            <a:xfrm>
              <a:off x="8229600" y="3095625"/>
              <a:ext cx="3619500" cy="1285800"/>
            </a:xfrm>
            <a:prstGeom prst="roundRect">
              <a:avLst>
                <a:gd name="adj" fmla="val 7407"/>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dirty="0"/>
            </a:p>
          </p:txBody>
        </p:sp>
        <p:sp>
          <p:nvSpPr>
            <p:cNvPr id="219" name="Google Shape;219;p16"/>
            <p:cNvSpPr txBox="1"/>
            <p:nvPr/>
          </p:nvSpPr>
          <p:spPr>
            <a:xfrm>
              <a:off x="8372475" y="3190875"/>
              <a:ext cx="33339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6) Check after test period</a:t>
              </a:r>
              <a:endParaRPr sz="1600" b="1" dirty="0">
                <a:solidFill>
                  <a:srgbClr val="FC4421"/>
                </a:solidFill>
                <a:latin typeface="Arial"/>
                <a:ea typeface="Arial"/>
                <a:cs typeface="Arial"/>
                <a:sym typeface="Arial"/>
              </a:endParaRPr>
            </a:p>
            <a:p>
              <a:pPr marL="457200" lvl="0" indent="-292100" algn="l" rtl="0">
                <a:spcBef>
                  <a:spcPts val="4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Verify pressure within tolerance</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Investigate any pressure drops</a:t>
              </a:r>
              <a:endParaRPr sz="1600" dirty="0">
                <a:solidFill>
                  <a:srgbClr val="333333"/>
                </a:solidFill>
                <a:latin typeface="Arial"/>
                <a:ea typeface="Arial"/>
                <a:cs typeface="Arial"/>
                <a:sym typeface="Arial"/>
              </a:endParaRPr>
            </a:p>
            <a:p>
              <a:pPr marL="457200" lvl="0" indent="-292100" algn="l" rtl="0">
                <a:spcBef>
                  <a:spcPts val="2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Do not simply top up</a:t>
              </a:r>
              <a:endParaRPr sz="1600" dirty="0">
                <a:solidFill>
                  <a:srgbClr val="333333"/>
                </a:solidFill>
                <a:latin typeface="Arial"/>
                <a:ea typeface="Arial"/>
                <a:cs typeface="Arial"/>
                <a:sym typeface="Arial"/>
              </a:endParaRPr>
            </a:p>
          </p:txBody>
        </p:sp>
      </p:grpSp>
      <p:sp>
        <p:nvSpPr>
          <p:cNvPr id="222" name="Google Shape;222;p16"/>
          <p:cNvSpPr txBox="1"/>
          <p:nvPr/>
        </p:nvSpPr>
        <p:spPr>
          <a:xfrm>
            <a:off x="571500" y="4648200"/>
            <a:ext cx="110871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7) Record the result</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dirty="0">
                <a:solidFill>
                  <a:srgbClr val="333333"/>
                </a:solidFill>
                <a:latin typeface="Arial"/>
                <a:ea typeface="Arial"/>
                <a:cs typeface="Arial"/>
                <a:sym typeface="Arial"/>
              </a:rPr>
              <a:t>Record: circuit, medium, pressures, times, leaks found, repairs made, and personnel.</a:t>
            </a:r>
            <a:endParaRPr sz="1600" dirty="0">
              <a:solidFill>
                <a:srgbClr val="333333"/>
              </a:solidFill>
              <a:latin typeface="Arial"/>
              <a:ea typeface="Arial"/>
              <a:cs typeface="Arial"/>
              <a:sym typeface="Arial"/>
            </a:endParaRPr>
          </a:p>
          <a:p>
            <a:pPr marL="0" lvl="0" indent="0" algn="l" rtl="0">
              <a:spcBef>
                <a:spcPts val="400"/>
              </a:spcBef>
              <a:spcAft>
                <a:spcPts val="0"/>
              </a:spcAft>
              <a:buNone/>
            </a:pPr>
            <a:r>
              <a:rPr lang="en-GB" sz="1600" b="1" dirty="0">
                <a:solidFill>
                  <a:srgbClr val="FC4421"/>
                </a:solidFill>
                <a:latin typeface="Arial"/>
                <a:ea typeface="Arial"/>
                <a:cs typeface="Arial"/>
                <a:sym typeface="Arial"/>
              </a:rPr>
              <a:t>Status: Pass / Investigate / Fail / Retested and Passed</a:t>
            </a:r>
            <a:endParaRPr sz="1600" b="1" dirty="0">
              <a:solidFill>
                <a:srgbClr val="FC4421"/>
              </a:solidFill>
              <a:latin typeface="Arial"/>
              <a:ea typeface="Arial"/>
              <a:cs typeface="Arial"/>
              <a:sym typeface="Arial"/>
            </a:endParaRPr>
          </a:p>
        </p:txBody>
      </p:sp>
      <p:sp>
        <p:nvSpPr>
          <p:cNvPr id="4" name="Google Shape;216;p16">
            <a:extLst>
              <a:ext uri="{FF2B5EF4-FFF2-40B4-BE49-F238E27FC236}">
                <a16:creationId xmlns:a16="http://schemas.microsoft.com/office/drawing/2014/main" id="{2C618135-30B5-466F-3A48-F60DA8B8F276}"/>
              </a:ext>
            </a:extLst>
          </p:cNvPr>
          <p:cNvSpPr txBox="1"/>
          <p:nvPr/>
        </p:nvSpPr>
        <p:spPr>
          <a:xfrm>
            <a:off x="7009223" y="3444330"/>
            <a:ext cx="3333900" cy="1302931"/>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1000" dirty="0">
              <a:solidFill>
                <a:srgbClr val="333333"/>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a:extLst>
            <a:ext uri="{FF2B5EF4-FFF2-40B4-BE49-F238E27FC236}">
              <a16:creationId xmlns:a16="http://schemas.microsoft.com/office/drawing/2014/main" id="{4F076D7E-7018-3F80-4F2C-9BBB40AB3A99}"/>
            </a:ext>
          </a:extLst>
        </p:cNvPr>
        <p:cNvGrpSpPr/>
        <p:nvPr/>
      </p:nvGrpSpPr>
      <p:grpSpPr>
        <a:xfrm>
          <a:off x="0" y="0"/>
          <a:ext cx="0" cy="0"/>
          <a:chOff x="0" y="0"/>
          <a:chExt cx="0" cy="0"/>
        </a:xfrm>
      </p:grpSpPr>
      <p:pic>
        <p:nvPicPr>
          <p:cNvPr id="234" name="Google Shape;234;p17">
            <a:extLst>
              <a:ext uri="{FF2B5EF4-FFF2-40B4-BE49-F238E27FC236}">
                <a16:creationId xmlns:a16="http://schemas.microsoft.com/office/drawing/2014/main" id="{C04ACA75-60D3-6862-E3D3-BC437A52A51B}"/>
              </a:ext>
            </a:extLst>
          </p:cNvPr>
          <p:cNvPicPr preferRelativeResize="0"/>
          <p:nvPr/>
        </p:nvPicPr>
        <p:blipFill rotWithShape="1">
          <a:blip r:embed="rId4">
            <a:alphaModFix/>
          </a:blip>
          <a:srcRect t="31858" b="31862"/>
          <a:stretch/>
        </p:blipFill>
        <p:spPr>
          <a:xfrm>
            <a:off x="9525000" y="142875"/>
            <a:ext cx="2333700" cy="476400"/>
          </a:xfrm>
          <a:prstGeom prst="rect">
            <a:avLst/>
          </a:prstGeom>
          <a:noFill/>
          <a:ln>
            <a:noFill/>
          </a:ln>
        </p:spPr>
      </p:pic>
      <p:sp>
        <p:nvSpPr>
          <p:cNvPr id="235" name="Google Shape;235;p17">
            <a:extLst>
              <a:ext uri="{FF2B5EF4-FFF2-40B4-BE49-F238E27FC236}">
                <a16:creationId xmlns:a16="http://schemas.microsoft.com/office/drawing/2014/main" id="{09D4DEE8-785C-8606-AC61-C6FF4A3ADABB}"/>
              </a:ext>
            </a:extLst>
          </p:cNvPr>
          <p:cNvSpPr txBox="1">
            <a:spLocks noGrp="1"/>
          </p:cNvSpPr>
          <p:nvPr>
            <p:ph type="title"/>
          </p:nvPr>
        </p:nvSpPr>
        <p:spPr>
          <a:xfrm>
            <a:off x="251999" y="984521"/>
            <a:ext cx="114777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Soundness testing: Scenario</a:t>
            </a:r>
            <a:endParaRPr sz="3800" b="1">
              <a:solidFill>
                <a:srgbClr val="FC4421"/>
              </a:solidFill>
              <a:latin typeface="Arial"/>
              <a:ea typeface="Arial"/>
              <a:cs typeface="Arial"/>
              <a:sym typeface="Arial"/>
            </a:endParaRPr>
          </a:p>
        </p:txBody>
      </p:sp>
      <p:grpSp>
        <p:nvGrpSpPr>
          <p:cNvPr id="236" name="Google Shape;236;p17">
            <a:extLst>
              <a:ext uri="{FF2B5EF4-FFF2-40B4-BE49-F238E27FC236}">
                <a16:creationId xmlns:a16="http://schemas.microsoft.com/office/drawing/2014/main" id="{00DB8C4E-01CF-3B1A-E116-493C21100067}"/>
              </a:ext>
            </a:extLst>
          </p:cNvPr>
          <p:cNvGrpSpPr/>
          <p:nvPr/>
        </p:nvGrpSpPr>
        <p:grpSpPr>
          <a:xfrm>
            <a:off x="381000" y="1714500"/>
            <a:ext cx="11477700" cy="952500"/>
            <a:chOff x="381000" y="1714500"/>
            <a:chExt cx="11477700" cy="952500"/>
          </a:xfrm>
        </p:grpSpPr>
        <p:sp>
          <p:nvSpPr>
            <p:cNvPr id="237" name="Google Shape;237;p17">
              <a:extLst>
                <a:ext uri="{FF2B5EF4-FFF2-40B4-BE49-F238E27FC236}">
                  <a16:creationId xmlns:a16="http://schemas.microsoft.com/office/drawing/2014/main" id="{C2CDFC4B-2C00-9B0E-BB9D-8719FDAE8632}"/>
                </a:ext>
              </a:extLst>
            </p:cNvPr>
            <p:cNvSpPr/>
            <p:nvPr/>
          </p:nvSpPr>
          <p:spPr>
            <a:xfrm>
              <a:off x="381000" y="1714500"/>
              <a:ext cx="11477700" cy="952500"/>
            </a:xfrm>
            <a:prstGeom prst="roundRect">
              <a:avLst>
                <a:gd name="adj" fmla="val 10000"/>
              </a:avLst>
            </a:prstGeom>
            <a:solidFill>
              <a:srgbClr val="FEEBE7"/>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38" name="Google Shape;238;p17">
              <a:extLst>
                <a:ext uri="{FF2B5EF4-FFF2-40B4-BE49-F238E27FC236}">
                  <a16:creationId xmlns:a16="http://schemas.microsoft.com/office/drawing/2014/main" id="{440B5001-6F3C-A3CF-BC02-63749D3F45C8}"/>
                </a:ext>
              </a:extLst>
            </p:cNvPr>
            <p:cNvSpPr txBox="1"/>
            <p:nvPr/>
          </p:nvSpPr>
          <p:spPr>
            <a:xfrm>
              <a:off x="571500" y="1809750"/>
              <a:ext cx="11096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Scenario</a:t>
              </a:r>
              <a:endParaRPr sz="1600" b="1" dirty="0">
                <a:solidFill>
                  <a:srgbClr val="FC4421"/>
                </a:solidFill>
                <a:latin typeface="Arial"/>
                <a:ea typeface="Arial"/>
                <a:cs typeface="Arial"/>
                <a:sym typeface="Arial"/>
              </a:endParaRPr>
            </a:p>
            <a:p>
              <a:pPr marL="0" lvl="0" indent="0" algn="l" rtl="0">
                <a:spcBef>
                  <a:spcPts val="375"/>
                </a:spcBef>
                <a:spcAft>
                  <a:spcPts val="0"/>
                </a:spcAft>
                <a:buNone/>
              </a:pPr>
              <a:r>
                <a:rPr lang="en-GB" sz="1600" b="0" dirty="0">
                  <a:solidFill>
                    <a:srgbClr val="000000"/>
                  </a:solidFill>
                  <a:latin typeface="Arial"/>
                  <a:ea typeface="Arial"/>
                  <a:cs typeface="Arial"/>
                  <a:sym typeface="Arial"/>
                </a:rPr>
                <a:t>An ASHP is being installed with a new low-temperature radiator circuit and a buffer vessel. Before commissioning, the installer must prove the wet heating pipework is sound.</a:t>
              </a:r>
              <a:endParaRPr sz="1600" b="0" dirty="0">
                <a:solidFill>
                  <a:srgbClr val="000000"/>
                </a:solidFill>
                <a:latin typeface="Arial"/>
                <a:ea typeface="Arial"/>
                <a:cs typeface="Arial"/>
                <a:sym typeface="Arial"/>
              </a:endParaRPr>
            </a:p>
          </p:txBody>
        </p:sp>
      </p:grpSp>
      <p:grpSp>
        <p:nvGrpSpPr>
          <p:cNvPr id="239" name="Google Shape;239;p17">
            <a:extLst>
              <a:ext uri="{FF2B5EF4-FFF2-40B4-BE49-F238E27FC236}">
                <a16:creationId xmlns:a16="http://schemas.microsoft.com/office/drawing/2014/main" id="{D820BE8C-BA88-0352-DF36-C03BFBCBF890}"/>
              </a:ext>
            </a:extLst>
          </p:cNvPr>
          <p:cNvGrpSpPr/>
          <p:nvPr/>
        </p:nvGrpSpPr>
        <p:grpSpPr>
          <a:xfrm>
            <a:off x="381000" y="2857500"/>
            <a:ext cx="11477700" cy="3030538"/>
            <a:chOff x="381000" y="2857500"/>
            <a:chExt cx="11477700" cy="3238500"/>
          </a:xfrm>
        </p:grpSpPr>
        <p:sp>
          <p:nvSpPr>
            <p:cNvPr id="240" name="Google Shape;240;p17">
              <a:extLst>
                <a:ext uri="{FF2B5EF4-FFF2-40B4-BE49-F238E27FC236}">
                  <a16:creationId xmlns:a16="http://schemas.microsoft.com/office/drawing/2014/main" id="{4BB764C3-1AA7-3212-08B5-9F9BB0805FE3}"/>
                </a:ext>
              </a:extLst>
            </p:cNvPr>
            <p:cNvSpPr/>
            <p:nvPr/>
          </p:nvSpPr>
          <p:spPr>
            <a:xfrm>
              <a:off x="381000" y="2857500"/>
              <a:ext cx="11477700" cy="3238500"/>
            </a:xfrm>
            <a:prstGeom prst="roundRect">
              <a:avLst>
                <a:gd name="adj" fmla="val 2941"/>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1" name="Google Shape;241;p17">
              <a:extLst>
                <a:ext uri="{FF2B5EF4-FFF2-40B4-BE49-F238E27FC236}">
                  <a16:creationId xmlns:a16="http://schemas.microsoft.com/office/drawing/2014/main" id="{EBA131BB-7B4E-1D8A-6486-8F14CCD62C6C}"/>
                </a:ext>
              </a:extLst>
            </p:cNvPr>
            <p:cNvSpPr txBox="1"/>
            <p:nvPr/>
          </p:nvSpPr>
          <p:spPr>
            <a:xfrm>
              <a:off x="571500" y="3000375"/>
              <a:ext cx="11096700" cy="285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Test procedure example 1 of 2:</a:t>
              </a:r>
              <a:endParaRPr sz="1600" b="1" dirty="0">
                <a:solidFill>
                  <a:srgbClr val="FC4421"/>
                </a:solidFill>
                <a:latin typeface="Arial"/>
                <a:ea typeface="Arial"/>
                <a:cs typeface="Arial"/>
                <a:sym typeface="Arial"/>
              </a:endParaRPr>
            </a:p>
          </p:txBody>
        </p:sp>
        <p:sp>
          <p:nvSpPr>
            <p:cNvPr id="242" name="Google Shape;242;p17">
              <a:extLst>
                <a:ext uri="{FF2B5EF4-FFF2-40B4-BE49-F238E27FC236}">
                  <a16:creationId xmlns:a16="http://schemas.microsoft.com/office/drawing/2014/main" id="{830798D4-9E32-F68D-E09A-72CF64969863}"/>
                </a:ext>
              </a:extLst>
            </p:cNvPr>
            <p:cNvSpPr txBox="1"/>
            <p:nvPr/>
          </p:nvSpPr>
          <p:spPr>
            <a:xfrm>
              <a:off x="571500" y="3333750"/>
              <a:ext cx="11096700" cy="2667000"/>
            </a:xfrm>
            <a:prstGeom prst="rect">
              <a:avLst/>
            </a:prstGeom>
            <a:noFill/>
            <a:ln>
              <a:noFill/>
            </a:ln>
          </p:spPr>
          <p:txBody>
            <a:bodyPr spcFirstLastPara="1" wrap="square" lIns="0" tIns="0" rIns="0" bIns="0" anchor="t" anchorCtr="0">
              <a:noAutofit/>
            </a:bodyPr>
            <a:lstStyle/>
            <a:p>
              <a:pPr marL="457200" lvl="0" indent="-298450" algn="l" rtl="0">
                <a:spcBef>
                  <a:spcPts val="0"/>
                </a:spcBef>
                <a:spcAft>
                  <a:spcPts val="0"/>
                </a:spcAft>
                <a:buClr>
                  <a:srgbClr val="333333"/>
                </a:buClr>
                <a:buSzPts val="1100"/>
                <a:buFont typeface="Arial"/>
                <a:buChar char="●"/>
              </a:pPr>
              <a:r>
                <a:rPr lang="en-GB" sz="1600" b="1" dirty="0">
                  <a:solidFill>
                    <a:srgbClr val="333333"/>
                  </a:solidFill>
                  <a:latin typeface="Arial"/>
                  <a:ea typeface="Arial"/>
                  <a:cs typeface="Arial"/>
                  <a:sym typeface="Arial"/>
                </a:rPr>
                <a:t>1. Information Check:</a:t>
              </a:r>
              <a:r>
                <a:rPr lang="en-GB" sz="1600" dirty="0">
                  <a:solidFill>
                    <a:srgbClr val="333333"/>
                  </a:solidFill>
                  <a:latin typeface="Arial"/>
                  <a:ea typeface="Arial"/>
                  <a:cs typeface="Arial"/>
                  <a:sym typeface="Arial"/>
                </a:rPr>
                <a:t> The engineer checks the heat pump manual, pipework specification and component pressure ratings.</a:t>
              </a:r>
              <a:endParaRPr sz="1600" dirty="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1600" b="1" dirty="0">
                  <a:solidFill>
                    <a:srgbClr val="333333"/>
                  </a:solidFill>
                  <a:latin typeface="Arial"/>
                  <a:ea typeface="Arial"/>
                  <a:cs typeface="Arial"/>
                  <a:sym typeface="Arial"/>
                </a:rPr>
                <a:t>2. Isolation:</a:t>
              </a:r>
              <a:r>
                <a:rPr lang="en-GB" sz="1600" dirty="0">
                  <a:solidFill>
                    <a:srgbClr val="333333"/>
                  </a:solidFill>
                  <a:latin typeface="Arial"/>
                  <a:ea typeface="Arial"/>
                  <a:cs typeface="Arial"/>
                  <a:sym typeface="Arial"/>
                </a:rPr>
                <a:t> The heating circuit is isolated from any components that must not be exposed to the test pressure.</a:t>
              </a:r>
              <a:endParaRPr sz="1600" dirty="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1600" b="1" dirty="0">
                  <a:solidFill>
                    <a:srgbClr val="333333"/>
                  </a:solidFill>
                  <a:latin typeface="Arial"/>
                  <a:ea typeface="Arial"/>
                  <a:cs typeface="Arial"/>
                  <a:sym typeface="Arial"/>
                </a:rPr>
                <a:t>3. Fill &amp; Vent:</a:t>
              </a:r>
              <a:r>
                <a:rPr lang="en-GB" sz="1600" dirty="0">
                  <a:solidFill>
                    <a:srgbClr val="333333"/>
                  </a:solidFill>
                  <a:latin typeface="Arial"/>
                  <a:ea typeface="Arial"/>
                  <a:cs typeface="Arial"/>
                  <a:sym typeface="Arial"/>
                </a:rPr>
                <a:t> The circuit is slowly filled with water and air is vented from radiators, high points and the buffer vessel.</a:t>
              </a:r>
              <a:endParaRPr sz="1600" dirty="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1600" b="1" dirty="0">
                  <a:solidFill>
                    <a:srgbClr val="333333"/>
                  </a:solidFill>
                  <a:latin typeface="Arial"/>
                  <a:ea typeface="Arial"/>
                  <a:cs typeface="Arial"/>
                  <a:sym typeface="Arial"/>
                </a:rPr>
                <a:t>4. Stabilise:</a:t>
              </a:r>
              <a:r>
                <a:rPr lang="en-GB" sz="1600" dirty="0">
                  <a:solidFill>
                    <a:srgbClr val="333333"/>
                  </a:solidFill>
                  <a:latin typeface="Arial"/>
                  <a:ea typeface="Arial"/>
                  <a:cs typeface="Arial"/>
                  <a:sym typeface="Arial"/>
                </a:rPr>
                <a:t> The system is allowed to stabilise. Pressure is checked again after air removal.</a:t>
              </a:r>
              <a:endParaRPr sz="1600" dirty="0">
                <a:solidFill>
                  <a:srgbClr val="333333"/>
                </a:solidFill>
                <a:latin typeface="Arial"/>
                <a:ea typeface="Arial"/>
                <a:cs typeface="Arial"/>
                <a:sym typeface="Arial"/>
              </a:endParaRPr>
            </a:p>
          </p:txBody>
        </p:sp>
      </p:grpSp>
    </p:spTree>
    <p:extLst>
      <p:ext uri="{BB962C8B-B14F-4D97-AF65-F5344CB8AC3E}">
        <p14:creationId xmlns:p14="http://schemas.microsoft.com/office/powerpoint/2010/main" val="3205249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pic>
        <p:nvPicPr>
          <p:cNvPr id="234" name="Google Shape;234;p17"/>
          <p:cNvPicPr preferRelativeResize="0"/>
          <p:nvPr/>
        </p:nvPicPr>
        <p:blipFill rotWithShape="1">
          <a:blip r:embed="rId4">
            <a:alphaModFix/>
          </a:blip>
          <a:srcRect t="31858" b="31862"/>
          <a:stretch/>
        </p:blipFill>
        <p:spPr>
          <a:xfrm>
            <a:off x="9525000" y="142875"/>
            <a:ext cx="2333700" cy="476400"/>
          </a:xfrm>
          <a:prstGeom prst="rect">
            <a:avLst/>
          </a:prstGeom>
          <a:noFill/>
          <a:ln>
            <a:noFill/>
          </a:ln>
        </p:spPr>
      </p:pic>
      <p:sp>
        <p:nvSpPr>
          <p:cNvPr id="235" name="Google Shape;235;p17"/>
          <p:cNvSpPr txBox="1">
            <a:spLocks noGrp="1"/>
          </p:cNvSpPr>
          <p:nvPr>
            <p:ph type="title"/>
          </p:nvPr>
        </p:nvSpPr>
        <p:spPr>
          <a:xfrm>
            <a:off x="251999" y="984521"/>
            <a:ext cx="114777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Soundness testing: Scenario</a:t>
            </a:r>
            <a:endParaRPr sz="3800" b="1">
              <a:solidFill>
                <a:srgbClr val="FC4421"/>
              </a:solidFill>
              <a:latin typeface="Arial"/>
              <a:ea typeface="Arial"/>
              <a:cs typeface="Arial"/>
              <a:sym typeface="Arial"/>
            </a:endParaRPr>
          </a:p>
        </p:txBody>
      </p:sp>
      <p:grpSp>
        <p:nvGrpSpPr>
          <p:cNvPr id="239" name="Google Shape;239;p17"/>
          <p:cNvGrpSpPr/>
          <p:nvPr/>
        </p:nvGrpSpPr>
        <p:grpSpPr>
          <a:xfrm>
            <a:off x="381000" y="1668780"/>
            <a:ext cx="11477700" cy="2865120"/>
            <a:chOff x="381000" y="2857500"/>
            <a:chExt cx="11477700" cy="3238500"/>
          </a:xfrm>
        </p:grpSpPr>
        <p:sp>
          <p:nvSpPr>
            <p:cNvPr id="240" name="Google Shape;240;p17"/>
            <p:cNvSpPr/>
            <p:nvPr/>
          </p:nvSpPr>
          <p:spPr>
            <a:xfrm>
              <a:off x="381000" y="2857500"/>
              <a:ext cx="11477700" cy="3238500"/>
            </a:xfrm>
            <a:prstGeom prst="roundRect">
              <a:avLst>
                <a:gd name="adj" fmla="val 2941"/>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1" name="Google Shape;241;p17"/>
            <p:cNvSpPr txBox="1"/>
            <p:nvPr/>
          </p:nvSpPr>
          <p:spPr>
            <a:xfrm>
              <a:off x="571500" y="3000375"/>
              <a:ext cx="11096700" cy="285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Test procedure example 2 of 2:</a:t>
              </a:r>
              <a:endParaRPr sz="1600" b="1" dirty="0">
                <a:solidFill>
                  <a:srgbClr val="FC4421"/>
                </a:solidFill>
                <a:latin typeface="Arial"/>
                <a:ea typeface="Arial"/>
                <a:cs typeface="Arial"/>
                <a:sym typeface="Arial"/>
              </a:endParaRPr>
            </a:p>
          </p:txBody>
        </p:sp>
        <p:sp>
          <p:nvSpPr>
            <p:cNvPr id="242" name="Google Shape;242;p17"/>
            <p:cNvSpPr txBox="1"/>
            <p:nvPr/>
          </p:nvSpPr>
          <p:spPr>
            <a:xfrm>
              <a:off x="571500" y="3333750"/>
              <a:ext cx="11096700" cy="2667000"/>
            </a:xfrm>
            <a:prstGeom prst="rect">
              <a:avLst/>
            </a:prstGeom>
            <a:noFill/>
            <a:ln>
              <a:noFill/>
            </a:ln>
          </p:spPr>
          <p:txBody>
            <a:bodyPr spcFirstLastPara="1" wrap="square" lIns="0" tIns="0" rIns="0" bIns="0" anchor="t" anchorCtr="0">
              <a:noAutofit/>
            </a:bodyPr>
            <a:lstStyle/>
            <a:p>
              <a:pPr marL="457200" lvl="0" indent="-298450" algn="l" rtl="0">
                <a:spcBef>
                  <a:spcPts val="600"/>
                </a:spcBef>
                <a:spcAft>
                  <a:spcPts val="0"/>
                </a:spcAft>
                <a:buClr>
                  <a:srgbClr val="333333"/>
                </a:buClr>
                <a:buSzPts val="1100"/>
                <a:buFont typeface="Arial"/>
                <a:buChar char="●"/>
              </a:pPr>
              <a:r>
                <a:rPr lang="en-GB" sz="1600" b="1" dirty="0">
                  <a:solidFill>
                    <a:srgbClr val="333333"/>
                  </a:solidFill>
                  <a:latin typeface="Arial"/>
                  <a:ea typeface="Arial"/>
                  <a:cs typeface="Arial"/>
                  <a:sym typeface="Arial"/>
                </a:rPr>
                <a:t>5. Pressurise:</a:t>
              </a:r>
              <a:r>
                <a:rPr lang="en-GB" sz="1600" dirty="0">
                  <a:solidFill>
                    <a:srgbClr val="333333"/>
                  </a:solidFill>
                  <a:latin typeface="Arial"/>
                  <a:ea typeface="Arial"/>
                  <a:cs typeface="Arial"/>
                  <a:sym typeface="Arial"/>
                </a:rPr>
                <a:t> The circuit is raised to the specified test pressure using a hydraulic test pump.</a:t>
              </a:r>
              <a:endParaRPr sz="1600" dirty="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1600" b="1" dirty="0">
                  <a:solidFill>
                    <a:srgbClr val="333333"/>
                  </a:solidFill>
                  <a:latin typeface="Arial"/>
                  <a:ea typeface="Arial"/>
                  <a:cs typeface="Arial"/>
                  <a:sym typeface="Arial"/>
                </a:rPr>
                <a:t>6. Inspect:</a:t>
              </a:r>
              <a:r>
                <a:rPr lang="en-GB" sz="1600" dirty="0">
                  <a:solidFill>
                    <a:srgbClr val="333333"/>
                  </a:solidFill>
                  <a:latin typeface="Arial"/>
                  <a:ea typeface="Arial"/>
                  <a:cs typeface="Arial"/>
                  <a:sym typeface="Arial"/>
                </a:rPr>
                <a:t> The engineer inspects all accessible joints, radiator valves, manifolds, drain points and buffer connections.</a:t>
              </a:r>
              <a:endParaRPr sz="1600" dirty="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1600" b="1" dirty="0">
                  <a:solidFill>
                    <a:srgbClr val="333333"/>
                  </a:solidFill>
                  <a:latin typeface="Arial"/>
                  <a:ea typeface="Arial"/>
                  <a:cs typeface="Arial"/>
                  <a:sym typeface="Arial"/>
                </a:rPr>
                <a:t>7. Fault Found:</a:t>
              </a:r>
              <a:r>
                <a:rPr lang="en-GB" sz="1600" dirty="0">
                  <a:solidFill>
                    <a:srgbClr val="333333"/>
                  </a:solidFill>
                  <a:latin typeface="Arial"/>
                  <a:ea typeface="Arial"/>
                  <a:cs typeface="Arial"/>
                  <a:sym typeface="Arial"/>
                </a:rPr>
                <a:t> A small weep is found on a compression joint near a radiator. The test is stopped, the circuit is depressurised safely, the joint is remade, and the test is repeated.</a:t>
              </a:r>
              <a:endParaRPr sz="1600" dirty="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1600" b="1" dirty="0">
                  <a:solidFill>
                    <a:srgbClr val="333333"/>
                  </a:solidFill>
                  <a:latin typeface="Arial"/>
                  <a:ea typeface="Arial"/>
                  <a:cs typeface="Arial"/>
                  <a:sym typeface="Arial"/>
                </a:rPr>
                <a:t>8. Success:</a:t>
              </a:r>
              <a:r>
                <a:rPr lang="en-GB" sz="1600" dirty="0">
                  <a:solidFill>
                    <a:srgbClr val="333333"/>
                  </a:solidFill>
                  <a:latin typeface="Arial"/>
                  <a:ea typeface="Arial"/>
                  <a:cs typeface="Arial"/>
                  <a:sym typeface="Arial"/>
                </a:rPr>
                <a:t> On retest, the pressure remains stable for the required test period.</a:t>
              </a:r>
              <a:endParaRPr sz="1600" dirty="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1600" b="1" dirty="0">
                  <a:solidFill>
                    <a:srgbClr val="333333"/>
                  </a:solidFill>
                  <a:latin typeface="Arial"/>
                  <a:ea typeface="Arial"/>
                  <a:cs typeface="Arial"/>
                  <a:sym typeface="Arial"/>
                </a:rPr>
                <a:t>9. Record:</a:t>
              </a:r>
              <a:r>
                <a:rPr lang="en-GB" sz="1600" dirty="0">
                  <a:solidFill>
                    <a:srgbClr val="333333"/>
                  </a:solidFill>
                  <a:latin typeface="Arial"/>
                  <a:ea typeface="Arial"/>
                  <a:cs typeface="Arial"/>
                  <a:sym typeface="Arial"/>
                </a:rPr>
                <a:t> The engineer records the final pressure, test duration, repair made and retest pass result in the commissioning documentation.</a:t>
              </a:r>
              <a:endParaRPr sz="1600" dirty="0">
                <a:solidFill>
                  <a:srgbClr val="333333"/>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0"/>
        <p:cNvGrpSpPr/>
        <p:nvPr/>
      </p:nvGrpSpPr>
      <p:grpSpPr>
        <a:xfrm>
          <a:off x="0" y="0"/>
          <a:ext cx="0" cy="0"/>
          <a:chOff x="0" y="0"/>
          <a:chExt cx="0" cy="0"/>
        </a:xfrm>
      </p:grpSpPr>
      <p:sp>
        <p:nvSpPr>
          <p:cNvPr id="254" name="Google Shape;254;p18"/>
          <p:cNvSpPr txBox="1">
            <a:spLocks noGrp="1"/>
          </p:cNvSpPr>
          <p:nvPr>
            <p:ph type="title"/>
          </p:nvPr>
        </p:nvSpPr>
        <p:spPr>
          <a:xfrm>
            <a:off x="251999" y="984521"/>
            <a:ext cx="114777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Initial fill and stabilisation</a:t>
            </a:r>
            <a:endParaRPr sz="3800" b="1">
              <a:solidFill>
                <a:srgbClr val="FC4421"/>
              </a:solidFill>
              <a:latin typeface="Arial"/>
              <a:ea typeface="Arial"/>
              <a:cs typeface="Arial"/>
              <a:sym typeface="Arial"/>
            </a:endParaRPr>
          </a:p>
        </p:txBody>
      </p:sp>
      <p:grpSp>
        <p:nvGrpSpPr>
          <p:cNvPr id="255" name="Google Shape;255;p18"/>
          <p:cNvGrpSpPr/>
          <p:nvPr/>
        </p:nvGrpSpPr>
        <p:grpSpPr>
          <a:xfrm>
            <a:off x="381000" y="1809750"/>
            <a:ext cx="3619500" cy="1809600"/>
            <a:chOff x="381000" y="1809750"/>
            <a:chExt cx="3619500" cy="1809600"/>
          </a:xfrm>
        </p:grpSpPr>
        <p:sp>
          <p:nvSpPr>
            <p:cNvPr id="256" name="Google Shape;256;p18"/>
            <p:cNvSpPr/>
            <p:nvPr/>
          </p:nvSpPr>
          <p:spPr>
            <a:xfrm>
              <a:off x="381000" y="1809750"/>
              <a:ext cx="3619500" cy="1809600"/>
            </a:xfrm>
            <a:prstGeom prst="roundRect">
              <a:avLst>
                <a:gd name="adj" fmla="val 7894"/>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58" name="Google Shape;258;p18"/>
            <p:cNvSpPr txBox="1"/>
            <p:nvPr/>
          </p:nvSpPr>
          <p:spPr>
            <a:xfrm>
              <a:off x="571500" y="2428875"/>
              <a:ext cx="32385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000000"/>
                  </a:solidFill>
                  <a:latin typeface="Arial"/>
                  <a:ea typeface="Arial"/>
                  <a:cs typeface="Arial"/>
                  <a:sym typeface="Arial"/>
                </a:rPr>
                <a:t>Controlled Fill</a:t>
              </a:r>
              <a:endParaRPr sz="1600" b="1" dirty="0">
                <a:solidFill>
                  <a:srgbClr val="000000"/>
                </a:solidFill>
                <a:latin typeface="Arial"/>
                <a:ea typeface="Arial"/>
                <a:cs typeface="Arial"/>
                <a:sym typeface="Arial"/>
              </a:endParaRPr>
            </a:p>
            <a:p>
              <a:pPr marL="0" lvl="0" indent="0" algn="l" rtl="0">
                <a:spcBef>
                  <a:spcPts val="375"/>
                </a:spcBef>
                <a:spcAft>
                  <a:spcPts val="0"/>
                </a:spcAft>
                <a:buNone/>
              </a:pPr>
              <a:r>
                <a:rPr lang="en-GB" sz="1600" b="0" dirty="0">
                  <a:solidFill>
                    <a:srgbClr val="000000"/>
                  </a:solidFill>
                  <a:latin typeface="Arial"/>
                  <a:ea typeface="Arial"/>
                  <a:cs typeface="Arial"/>
                  <a:sym typeface="Arial"/>
                </a:rPr>
                <a:t>Fill slowly to reduce air locking and water hammer risk</a:t>
              </a:r>
              <a:endParaRPr sz="1600" b="0" dirty="0">
                <a:solidFill>
                  <a:srgbClr val="000000"/>
                </a:solidFill>
                <a:latin typeface="Arial"/>
                <a:ea typeface="Arial"/>
                <a:cs typeface="Arial"/>
                <a:sym typeface="Arial"/>
              </a:endParaRPr>
            </a:p>
          </p:txBody>
        </p:sp>
      </p:grpSp>
      <p:grpSp>
        <p:nvGrpSpPr>
          <p:cNvPr id="259" name="Google Shape;259;p18"/>
          <p:cNvGrpSpPr/>
          <p:nvPr/>
        </p:nvGrpSpPr>
        <p:grpSpPr>
          <a:xfrm>
            <a:off x="4305300" y="1809750"/>
            <a:ext cx="3619500" cy="1809600"/>
            <a:chOff x="4305300" y="1809750"/>
            <a:chExt cx="3619500" cy="1809600"/>
          </a:xfrm>
        </p:grpSpPr>
        <p:sp>
          <p:nvSpPr>
            <p:cNvPr id="260" name="Google Shape;260;p18"/>
            <p:cNvSpPr/>
            <p:nvPr/>
          </p:nvSpPr>
          <p:spPr>
            <a:xfrm>
              <a:off x="4305300" y="1809750"/>
              <a:ext cx="3619500" cy="1809600"/>
            </a:xfrm>
            <a:prstGeom prst="roundRect">
              <a:avLst>
                <a:gd name="adj" fmla="val 7894"/>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62" name="Google Shape;262;p18"/>
            <p:cNvSpPr txBox="1"/>
            <p:nvPr/>
          </p:nvSpPr>
          <p:spPr>
            <a:xfrm>
              <a:off x="4495800" y="2428875"/>
              <a:ext cx="32385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Venting</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Vent radiators, UFH manifolds, high points, pumps and heat exchangers</a:t>
              </a:r>
              <a:endParaRPr sz="1600" b="0">
                <a:solidFill>
                  <a:srgbClr val="000000"/>
                </a:solidFill>
                <a:latin typeface="Arial"/>
                <a:ea typeface="Arial"/>
                <a:cs typeface="Arial"/>
                <a:sym typeface="Arial"/>
              </a:endParaRPr>
            </a:p>
          </p:txBody>
        </p:sp>
      </p:grpSp>
      <p:grpSp>
        <p:nvGrpSpPr>
          <p:cNvPr id="263" name="Google Shape;263;p18"/>
          <p:cNvGrpSpPr/>
          <p:nvPr/>
        </p:nvGrpSpPr>
        <p:grpSpPr>
          <a:xfrm>
            <a:off x="8229600" y="1809750"/>
            <a:ext cx="3619500" cy="1809600"/>
            <a:chOff x="8229600" y="1809750"/>
            <a:chExt cx="3619500" cy="1809600"/>
          </a:xfrm>
        </p:grpSpPr>
        <p:sp>
          <p:nvSpPr>
            <p:cNvPr id="264" name="Google Shape;264;p18"/>
            <p:cNvSpPr/>
            <p:nvPr/>
          </p:nvSpPr>
          <p:spPr>
            <a:xfrm>
              <a:off x="8229600" y="1809750"/>
              <a:ext cx="3619500" cy="1809600"/>
            </a:xfrm>
            <a:prstGeom prst="roundRect">
              <a:avLst>
                <a:gd name="adj" fmla="val 7894"/>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66" name="Google Shape;266;p18"/>
            <p:cNvSpPr txBox="1"/>
            <p:nvPr/>
          </p:nvSpPr>
          <p:spPr>
            <a:xfrm>
              <a:off x="8420100" y="2428875"/>
              <a:ext cx="32385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Pressure Check</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Check fill pressure against design and static height requirements</a:t>
              </a:r>
              <a:endParaRPr sz="1600" b="0">
                <a:solidFill>
                  <a:srgbClr val="000000"/>
                </a:solidFill>
                <a:latin typeface="Arial"/>
                <a:ea typeface="Arial"/>
                <a:cs typeface="Arial"/>
                <a:sym typeface="Arial"/>
              </a:endParaRPr>
            </a:p>
          </p:txBody>
        </p:sp>
      </p:grpSp>
      <p:grpSp>
        <p:nvGrpSpPr>
          <p:cNvPr id="267" name="Google Shape;267;p18"/>
          <p:cNvGrpSpPr/>
          <p:nvPr/>
        </p:nvGrpSpPr>
        <p:grpSpPr>
          <a:xfrm>
            <a:off x="381000" y="3810000"/>
            <a:ext cx="3619500" cy="1809600"/>
            <a:chOff x="381000" y="3810000"/>
            <a:chExt cx="3619500" cy="1809600"/>
          </a:xfrm>
        </p:grpSpPr>
        <p:sp>
          <p:nvSpPr>
            <p:cNvPr id="268" name="Google Shape;268;p18"/>
            <p:cNvSpPr/>
            <p:nvPr/>
          </p:nvSpPr>
          <p:spPr>
            <a:xfrm>
              <a:off x="381000" y="3810000"/>
              <a:ext cx="3619500" cy="1809600"/>
            </a:xfrm>
            <a:prstGeom prst="roundRect">
              <a:avLst>
                <a:gd name="adj" fmla="val 7894"/>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70" name="Google Shape;270;p18"/>
            <p:cNvSpPr txBox="1"/>
            <p:nvPr/>
          </p:nvSpPr>
          <p:spPr>
            <a:xfrm>
              <a:off x="571500" y="4429125"/>
              <a:ext cx="32385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Stabilisation</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Allow temperature and pressure to stabilise before taking test readings</a:t>
              </a:r>
              <a:endParaRPr sz="1600" b="0">
                <a:solidFill>
                  <a:srgbClr val="000000"/>
                </a:solidFill>
                <a:latin typeface="Arial"/>
                <a:ea typeface="Arial"/>
                <a:cs typeface="Arial"/>
                <a:sym typeface="Arial"/>
              </a:endParaRPr>
            </a:p>
          </p:txBody>
        </p:sp>
      </p:grpSp>
      <p:grpSp>
        <p:nvGrpSpPr>
          <p:cNvPr id="271" name="Google Shape;271;p18"/>
          <p:cNvGrpSpPr/>
          <p:nvPr/>
        </p:nvGrpSpPr>
        <p:grpSpPr>
          <a:xfrm>
            <a:off x="4305300" y="3810000"/>
            <a:ext cx="3619500" cy="1809600"/>
            <a:chOff x="4305300" y="3810000"/>
            <a:chExt cx="3619500" cy="1809600"/>
          </a:xfrm>
        </p:grpSpPr>
        <p:sp>
          <p:nvSpPr>
            <p:cNvPr id="272" name="Google Shape;272;p18"/>
            <p:cNvSpPr/>
            <p:nvPr/>
          </p:nvSpPr>
          <p:spPr>
            <a:xfrm>
              <a:off x="4305300" y="3810000"/>
              <a:ext cx="3619500" cy="1809600"/>
            </a:xfrm>
            <a:prstGeom prst="roundRect">
              <a:avLst>
                <a:gd name="adj" fmla="val 7894"/>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74" name="Google Shape;274;p18"/>
            <p:cNvSpPr txBox="1"/>
            <p:nvPr/>
          </p:nvSpPr>
          <p:spPr>
            <a:xfrm>
              <a:off x="4495800" y="4429125"/>
              <a:ext cx="32385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Filtration</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Check strainers and filters after flushing or filling where required</a:t>
              </a:r>
              <a:endParaRPr sz="1600" b="0">
                <a:solidFill>
                  <a:srgbClr val="000000"/>
                </a:solidFill>
                <a:latin typeface="Arial"/>
                <a:ea typeface="Arial"/>
                <a:cs typeface="Arial"/>
                <a:sym typeface="Arial"/>
              </a:endParaRPr>
            </a:p>
          </p:txBody>
        </p:sp>
      </p:grpSp>
      <p:grpSp>
        <p:nvGrpSpPr>
          <p:cNvPr id="275" name="Google Shape;275;p18"/>
          <p:cNvGrpSpPr/>
          <p:nvPr/>
        </p:nvGrpSpPr>
        <p:grpSpPr>
          <a:xfrm>
            <a:off x="8229600" y="3810000"/>
            <a:ext cx="3619500" cy="1809600"/>
            <a:chOff x="8229600" y="3810000"/>
            <a:chExt cx="3619500" cy="1809600"/>
          </a:xfrm>
        </p:grpSpPr>
        <p:sp>
          <p:nvSpPr>
            <p:cNvPr id="276" name="Google Shape;276;p18"/>
            <p:cNvSpPr/>
            <p:nvPr/>
          </p:nvSpPr>
          <p:spPr>
            <a:xfrm>
              <a:off x="8229600" y="3810000"/>
              <a:ext cx="3619500" cy="1809600"/>
            </a:xfrm>
            <a:prstGeom prst="roundRect">
              <a:avLst>
                <a:gd name="adj" fmla="val 7894"/>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78" name="Google Shape;278;p18"/>
            <p:cNvSpPr txBox="1"/>
            <p:nvPr/>
          </p:nvSpPr>
          <p:spPr>
            <a:xfrm>
              <a:off x="8420100" y="4429125"/>
              <a:ext cx="32385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000000"/>
                  </a:solidFill>
                  <a:latin typeface="Arial"/>
                  <a:ea typeface="Arial"/>
                  <a:cs typeface="Arial"/>
                  <a:sym typeface="Arial"/>
                </a:rPr>
                <a:t>Recording</a:t>
              </a:r>
              <a:endParaRPr sz="1600" b="1">
                <a:solidFill>
                  <a:srgbClr val="000000"/>
                </a:solidFill>
                <a:latin typeface="Arial"/>
                <a:ea typeface="Arial"/>
                <a:cs typeface="Arial"/>
                <a:sym typeface="Arial"/>
              </a:endParaRPr>
            </a:p>
            <a:p>
              <a:pPr marL="0" lvl="0" indent="0" algn="l" rtl="0">
                <a:spcBef>
                  <a:spcPts val="375"/>
                </a:spcBef>
                <a:spcAft>
                  <a:spcPts val="0"/>
                </a:spcAft>
                <a:buNone/>
              </a:pPr>
              <a:r>
                <a:rPr lang="en-GB" sz="1600" b="0">
                  <a:solidFill>
                    <a:srgbClr val="000000"/>
                  </a:solidFill>
                  <a:latin typeface="Arial"/>
                  <a:ea typeface="Arial"/>
                  <a:cs typeface="Arial"/>
                  <a:sym typeface="Arial"/>
                </a:rPr>
                <a:t>Record fill pressure and any air removal issues encountered</a:t>
              </a:r>
              <a:endParaRPr sz="1600" b="0">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19"/>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dirty="0"/>
              <a:t>Hydraulic pressure testing 1 of 2</a:t>
            </a:r>
            <a:endParaRPr dirty="0"/>
          </a:p>
        </p:txBody>
      </p:sp>
      <p:grpSp>
        <p:nvGrpSpPr>
          <p:cNvPr id="288" name="Google Shape;288;p19"/>
          <p:cNvGrpSpPr/>
          <p:nvPr/>
        </p:nvGrpSpPr>
        <p:grpSpPr>
          <a:xfrm>
            <a:off x="360045" y="1714500"/>
            <a:ext cx="5524500" cy="3169920"/>
            <a:chOff x="360045" y="1714500"/>
            <a:chExt cx="5524500" cy="2000100"/>
          </a:xfrm>
        </p:grpSpPr>
        <p:sp>
          <p:nvSpPr>
            <p:cNvPr id="289" name="Google Shape;289;p19"/>
            <p:cNvSpPr/>
            <p:nvPr/>
          </p:nvSpPr>
          <p:spPr>
            <a:xfrm>
              <a:off x="360045" y="1714500"/>
              <a:ext cx="5524500" cy="2000100"/>
            </a:xfrm>
            <a:prstGeom prst="roundRect">
              <a:avLst>
                <a:gd name="adj" fmla="val 476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0" name="Google Shape;290;p19"/>
            <p:cNvSpPr txBox="1"/>
            <p:nvPr/>
          </p:nvSpPr>
          <p:spPr>
            <a:xfrm>
              <a:off x="360045" y="1714500"/>
              <a:ext cx="5524500" cy="20001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What &amp; Where it is Used</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dirty="0">
                  <a:solidFill>
                    <a:srgbClr val="333333"/>
                  </a:solidFill>
                  <a:latin typeface="Arial"/>
                  <a:ea typeface="Arial"/>
                  <a:cs typeface="Arial"/>
                  <a:sym typeface="Arial"/>
                </a:rPr>
                <a:t>Hydraulic pressure testing uses water to test pipework for soundness before commissioning.</a:t>
              </a:r>
              <a:endParaRPr sz="1600" dirty="0">
                <a:solidFill>
                  <a:srgbClr val="333333"/>
                </a:solidFill>
                <a:latin typeface="Arial"/>
                <a:ea typeface="Arial"/>
                <a:cs typeface="Arial"/>
                <a:sym typeface="Arial"/>
              </a:endParaRPr>
            </a:p>
            <a:p>
              <a:pPr marL="457200" lvl="0" indent="-292100" algn="l" rtl="0">
                <a:spcBef>
                  <a:spcPts val="10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Used on wet heating, low carbon pipework, and UFH manifolds.</a:t>
              </a:r>
              <a:endParaRPr sz="1600" dirty="0">
                <a:solidFill>
                  <a:srgbClr val="333333"/>
                </a:solidFill>
                <a:latin typeface="Arial"/>
                <a:ea typeface="Arial"/>
                <a:cs typeface="Arial"/>
                <a:sym typeface="Arial"/>
              </a:endParaRPr>
            </a:p>
            <a:p>
              <a:pPr marL="457200" lvl="0" indent="-292100" algn="l" rtl="0">
                <a:spcBef>
                  <a:spcPts val="5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Preferred over air as water is less compressible (lower risk).</a:t>
              </a:r>
              <a:endParaRPr sz="1600" dirty="0">
                <a:solidFill>
                  <a:srgbClr val="333333"/>
                </a:solidFill>
                <a:latin typeface="Arial"/>
                <a:ea typeface="Arial"/>
                <a:cs typeface="Arial"/>
                <a:sym typeface="Arial"/>
              </a:endParaRPr>
            </a:p>
            <a:p>
              <a:pPr marL="457200" lvl="0" indent="-292100" algn="l" rtl="0">
                <a:spcBef>
                  <a:spcPts val="5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Proves system can hold pressure without leakage.</a:t>
              </a:r>
              <a:endParaRPr sz="1600" dirty="0">
                <a:solidFill>
                  <a:srgbClr val="333333"/>
                </a:solidFill>
                <a:latin typeface="Arial"/>
                <a:ea typeface="Arial"/>
                <a:cs typeface="Arial"/>
                <a:sym typeface="Arial"/>
              </a:endParaRPr>
            </a:p>
          </p:txBody>
        </p:sp>
      </p:grpSp>
      <p:grpSp>
        <p:nvGrpSpPr>
          <p:cNvPr id="291" name="Google Shape;291;p19"/>
          <p:cNvGrpSpPr/>
          <p:nvPr/>
        </p:nvGrpSpPr>
        <p:grpSpPr>
          <a:xfrm>
            <a:off x="6265545" y="1714500"/>
            <a:ext cx="5524500" cy="3169920"/>
            <a:chOff x="6265545" y="1714500"/>
            <a:chExt cx="5524500" cy="2000100"/>
          </a:xfrm>
        </p:grpSpPr>
        <p:sp>
          <p:nvSpPr>
            <p:cNvPr id="292" name="Google Shape;292;p19"/>
            <p:cNvSpPr/>
            <p:nvPr/>
          </p:nvSpPr>
          <p:spPr>
            <a:xfrm>
              <a:off x="6265545" y="1714500"/>
              <a:ext cx="5524500" cy="2000100"/>
            </a:xfrm>
            <a:prstGeom prst="roundRect">
              <a:avLst>
                <a:gd name="adj" fmla="val 476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3" name="Google Shape;293;p19"/>
            <p:cNvSpPr txBox="1"/>
            <p:nvPr/>
          </p:nvSpPr>
          <p:spPr>
            <a:xfrm>
              <a:off x="6265545" y="1714500"/>
              <a:ext cx="5524500" cy="20001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Standards &amp; Regulations</a:t>
              </a:r>
              <a:endParaRPr sz="1600" b="1" dirty="0">
                <a:solidFill>
                  <a:srgbClr val="FC4421"/>
                </a:solidFill>
                <a:latin typeface="Arial"/>
                <a:ea typeface="Arial"/>
                <a:cs typeface="Arial"/>
                <a:sym typeface="Arial"/>
              </a:endParaRPr>
            </a:p>
            <a:p>
              <a:pPr marL="457200" lvl="0" indent="-292100" algn="l" rtl="0">
                <a:spcBef>
                  <a:spcPts val="800"/>
                </a:spcBef>
                <a:spcAft>
                  <a:spcPts val="0"/>
                </a:spcAft>
                <a:buClr>
                  <a:srgbClr val="333333"/>
                </a:buClr>
                <a:buSzPts val="1000"/>
                <a:buFont typeface="Arial"/>
                <a:buChar char="●"/>
              </a:pPr>
              <a:r>
                <a:rPr lang="en-GB" sz="1600" b="1" dirty="0">
                  <a:solidFill>
                    <a:srgbClr val="333333"/>
                  </a:solidFill>
                  <a:latin typeface="Arial"/>
                  <a:ea typeface="Arial"/>
                  <a:cs typeface="Arial"/>
                  <a:sym typeface="Arial"/>
                </a:rPr>
                <a:t>BS EN 14336:</a:t>
              </a:r>
              <a:r>
                <a:rPr lang="en-GB" sz="1600" dirty="0">
                  <a:solidFill>
                    <a:srgbClr val="333333"/>
                  </a:solidFill>
                  <a:latin typeface="Arial"/>
                  <a:ea typeface="Arial"/>
                  <a:cs typeface="Arial"/>
                  <a:sym typeface="Arial"/>
                </a:rPr>
                <a:t> Installation and commissioning requirements.</a:t>
              </a:r>
              <a:endParaRPr sz="1600" dirty="0">
                <a:solidFill>
                  <a:srgbClr val="333333"/>
                </a:solidFill>
                <a:latin typeface="Arial"/>
                <a:ea typeface="Arial"/>
                <a:cs typeface="Arial"/>
                <a:sym typeface="Arial"/>
              </a:endParaRPr>
            </a:p>
            <a:p>
              <a:pPr marL="457200" lvl="0" indent="-292100" algn="l" rtl="0">
                <a:spcBef>
                  <a:spcPts val="500"/>
                </a:spcBef>
                <a:spcAft>
                  <a:spcPts val="0"/>
                </a:spcAft>
                <a:buClr>
                  <a:srgbClr val="333333"/>
                </a:buClr>
                <a:buSzPts val="1000"/>
                <a:buFont typeface="Arial"/>
                <a:buChar char="●"/>
              </a:pPr>
              <a:r>
                <a:rPr lang="en-GB" sz="1600" b="1" dirty="0">
                  <a:solidFill>
                    <a:srgbClr val="333333"/>
                  </a:solidFill>
                  <a:latin typeface="Arial"/>
                  <a:ea typeface="Arial"/>
                  <a:cs typeface="Arial"/>
                  <a:sym typeface="Arial"/>
                </a:rPr>
                <a:t>BS 7593:2019+A1:2024:</a:t>
              </a:r>
              <a:r>
                <a:rPr lang="en-GB" sz="1600" dirty="0">
                  <a:solidFill>
                    <a:srgbClr val="333333"/>
                  </a:solidFill>
                  <a:latin typeface="Arial"/>
                  <a:ea typeface="Arial"/>
                  <a:cs typeface="Arial"/>
                  <a:sym typeface="Arial"/>
                </a:rPr>
                <a:t> Preparation and maintenance.</a:t>
              </a:r>
              <a:endParaRPr sz="1600" dirty="0">
                <a:solidFill>
                  <a:srgbClr val="333333"/>
                </a:solidFill>
                <a:latin typeface="Arial"/>
                <a:ea typeface="Arial"/>
                <a:cs typeface="Arial"/>
                <a:sym typeface="Arial"/>
              </a:endParaRPr>
            </a:p>
            <a:p>
              <a:pPr marL="457200" lvl="0" indent="-292100" algn="l" rtl="0">
                <a:spcBef>
                  <a:spcPts val="500"/>
                </a:spcBef>
                <a:spcAft>
                  <a:spcPts val="0"/>
                </a:spcAft>
                <a:buClr>
                  <a:srgbClr val="333333"/>
                </a:buClr>
                <a:buSzPts val="1000"/>
                <a:buFont typeface="Arial"/>
                <a:buChar char="●"/>
              </a:pPr>
              <a:r>
                <a:rPr lang="en-GB" sz="1600" b="1" dirty="0">
                  <a:solidFill>
                    <a:srgbClr val="333333"/>
                  </a:solidFill>
                  <a:latin typeface="Arial"/>
                  <a:ea typeface="Arial"/>
                  <a:cs typeface="Arial"/>
                  <a:sym typeface="Arial"/>
                </a:rPr>
                <a:t>Water Regs 1999:</a:t>
              </a:r>
              <a:r>
                <a:rPr lang="en-GB" sz="1600" dirty="0">
                  <a:solidFill>
                    <a:srgbClr val="333333"/>
                  </a:solidFill>
                  <a:latin typeface="Arial"/>
                  <a:ea typeface="Arial"/>
                  <a:cs typeface="Arial"/>
                  <a:sym typeface="Arial"/>
                </a:rPr>
                <a:t> Prevents contamination and waste.</a:t>
              </a:r>
              <a:endParaRPr sz="1600" dirty="0">
                <a:solidFill>
                  <a:srgbClr val="333333"/>
                </a:solidFill>
                <a:latin typeface="Arial"/>
                <a:ea typeface="Arial"/>
                <a:cs typeface="Arial"/>
                <a:sym typeface="Arial"/>
              </a:endParaRPr>
            </a:p>
            <a:p>
              <a:pPr marL="457200" lvl="0" indent="-292100" algn="l" rtl="0">
                <a:spcBef>
                  <a:spcPts val="5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Requires suitable backflow prevention when mains filling.</a:t>
              </a:r>
              <a:endParaRPr sz="1600" dirty="0">
                <a:solidFill>
                  <a:srgbClr val="333333"/>
                </a:solidFill>
                <a:latin typeface="Arial"/>
                <a:ea typeface="Arial"/>
                <a:cs typeface="Arial"/>
                <a:sym typeface="Arial"/>
              </a:endParaRPr>
            </a:p>
          </p:txBody>
        </p:sp>
      </p:grpSp>
      <p:grpSp>
        <p:nvGrpSpPr>
          <p:cNvPr id="297" name="Google Shape;297;p19"/>
          <p:cNvGrpSpPr/>
          <p:nvPr/>
        </p:nvGrpSpPr>
        <p:grpSpPr>
          <a:xfrm>
            <a:off x="351299" y="5528148"/>
            <a:ext cx="11430000" cy="476400"/>
            <a:chOff x="360045" y="5810250"/>
            <a:chExt cx="11430000" cy="476400"/>
          </a:xfrm>
        </p:grpSpPr>
        <p:sp>
          <p:nvSpPr>
            <p:cNvPr id="298" name="Google Shape;298;p19"/>
            <p:cNvSpPr/>
            <p:nvPr/>
          </p:nvSpPr>
          <p:spPr>
            <a:xfrm>
              <a:off x="360045" y="5810250"/>
              <a:ext cx="11430000" cy="476400"/>
            </a:xfrm>
            <a:prstGeom prst="roundRect">
              <a:avLst>
                <a:gd name="adj" fmla="val 16000"/>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9" name="Google Shape;299;p19"/>
            <p:cNvSpPr txBox="1"/>
            <p:nvPr/>
          </p:nvSpPr>
          <p:spPr>
            <a:xfrm>
              <a:off x="360045" y="5810250"/>
              <a:ext cx="11430000" cy="4764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b="1" dirty="0">
                  <a:solidFill>
                    <a:srgbClr val="FFFFFF"/>
                  </a:solidFill>
                  <a:latin typeface="Arial"/>
                  <a:ea typeface="Arial"/>
                  <a:cs typeface="Arial"/>
                  <a:sym typeface="Arial"/>
                </a:rPr>
                <a:t>Always follow manufacturer instructions for exact test pressure and permitted methods.</a:t>
              </a:r>
              <a:endParaRPr sz="1600" b="1" dirty="0">
                <a:solidFill>
                  <a:srgbClr val="FFFFFF"/>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6">
          <a:extLst>
            <a:ext uri="{FF2B5EF4-FFF2-40B4-BE49-F238E27FC236}">
              <a16:creationId xmlns:a16="http://schemas.microsoft.com/office/drawing/2014/main" id="{AD513607-8A8A-8961-10A3-4F252699D459}"/>
            </a:ext>
          </a:extLst>
        </p:cNvPr>
        <p:cNvGrpSpPr/>
        <p:nvPr/>
      </p:nvGrpSpPr>
      <p:grpSpPr>
        <a:xfrm>
          <a:off x="0" y="0"/>
          <a:ext cx="0" cy="0"/>
          <a:chOff x="0" y="0"/>
          <a:chExt cx="0" cy="0"/>
        </a:xfrm>
      </p:grpSpPr>
      <p:sp>
        <p:nvSpPr>
          <p:cNvPr id="287" name="Google Shape;287;p19">
            <a:extLst>
              <a:ext uri="{FF2B5EF4-FFF2-40B4-BE49-F238E27FC236}">
                <a16:creationId xmlns:a16="http://schemas.microsoft.com/office/drawing/2014/main" id="{C6839D3F-04F7-31F0-D32E-4F9137A91D23}"/>
              </a:ext>
            </a:extLst>
          </p:cNvPr>
          <p:cNvSpPr txBox="1">
            <a:spLocks noGrp="1"/>
          </p:cNvSpPr>
          <p:nvPr>
            <p:ph type="title"/>
          </p:nvPr>
        </p:nvSpPr>
        <p:spPr>
          <a:xfrm>
            <a:off x="251999" y="953744"/>
            <a:ext cx="11628600" cy="648512"/>
          </a:xfrm>
          <a:prstGeom prst="rect">
            <a:avLst/>
          </a:prstGeom>
          <a:noFill/>
          <a:ln>
            <a:noFill/>
          </a:ln>
        </p:spPr>
        <p:txBody>
          <a:bodyPr spcFirstLastPara="1" wrap="square" lIns="90000" tIns="46800" rIns="90000" bIns="46800" anchor="ctr" anchorCtr="0">
            <a:spAutoFit/>
          </a:bodyPr>
          <a:lstStyle/>
          <a:p>
            <a:pPr lvl="0"/>
            <a:r>
              <a:rPr lang="en-GB" sz="3200" dirty="0"/>
              <a:t>Hydraulic pressure testing 2</a:t>
            </a:r>
            <a:r>
              <a:rPr lang="en-GB" dirty="0"/>
              <a:t> of 2</a:t>
            </a:r>
            <a:endParaRPr dirty="0"/>
          </a:p>
        </p:txBody>
      </p:sp>
      <p:sp>
        <p:nvSpPr>
          <p:cNvPr id="292" name="Google Shape;292;p19">
            <a:extLst>
              <a:ext uri="{FF2B5EF4-FFF2-40B4-BE49-F238E27FC236}">
                <a16:creationId xmlns:a16="http://schemas.microsoft.com/office/drawing/2014/main" id="{5499EAE5-972A-86CB-8516-EC98CF600CDC}"/>
              </a:ext>
            </a:extLst>
          </p:cNvPr>
          <p:cNvSpPr/>
          <p:nvPr/>
        </p:nvSpPr>
        <p:spPr>
          <a:xfrm>
            <a:off x="449580" y="1714500"/>
            <a:ext cx="11340465" cy="2880360"/>
          </a:xfrm>
          <a:prstGeom prst="roundRect">
            <a:avLst>
              <a:gd name="adj" fmla="val 476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6" name="Google Shape;296;p19">
            <a:extLst>
              <a:ext uri="{FF2B5EF4-FFF2-40B4-BE49-F238E27FC236}">
                <a16:creationId xmlns:a16="http://schemas.microsoft.com/office/drawing/2014/main" id="{5B457637-8E65-A52E-5ECD-05DF09F90EF3}"/>
              </a:ext>
            </a:extLst>
          </p:cNvPr>
          <p:cNvSpPr txBox="1"/>
          <p:nvPr/>
        </p:nvSpPr>
        <p:spPr>
          <a:xfrm>
            <a:off x="617219" y="1840158"/>
            <a:ext cx="10355581" cy="2945202"/>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Basic Test Sequence &amp; Safety</a:t>
            </a:r>
            <a:endParaRPr sz="1600" b="1" dirty="0">
              <a:solidFill>
                <a:srgbClr val="FC4421"/>
              </a:solidFill>
              <a:latin typeface="Arial"/>
              <a:ea typeface="Arial"/>
              <a:cs typeface="Arial"/>
              <a:sym typeface="Arial"/>
            </a:endParaRPr>
          </a:p>
          <a:p>
            <a:pPr marL="457200" lvl="0" indent="-282575" algn="l" rtl="0">
              <a:spcBef>
                <a:spcPts val="800"/>
              </a:spcBef>
              <a:spcAft>
                <a:spcPts val="0"/>
              </a:spcAft>
              <a:buClr>
                <a:srgbClr val="333333"/>
              </a:buClr>
              <a:buSzPts val="850"/>
              <a:buFont typeface="Arial"/>
              <a:buChar char="●"/>
            </a:pPr>
            <a:r>
              <a:rPr lang="en-GB" sz="1600" dirty="0">
                <a:solidFill>
                  <a:srgbClr val="333333"/>
                </a:solidFill>
                <a:latin typeface="Arial"/>
                <a:ea typeface="Arial"/>
                <a:cs typeface="Arial"/>
                <a:sym typeface="Arial"/>
              </a:rPr>
              <a:t>Isolate/protect components from excessive test pressure.</a:t>
            </a:r>
            <a:endParaRPr sz="1600" dirty="0">
              <a:solidFill>
                <a:srgbClr val="333333"/>
              </a:solidFill>
              <a:latin typeface="Arial"/>
              <a:ea typeface="Arial"/>
              <a:cs typeface="Arial"/>
              <a:sym typeface="Arial"/>
            </a:endParaRPr>
          </a:p>
          <a:p>
            <a:pPr marL="457200" lvl="0" indent="-282575" algn="l" rtl="0">
              <a:spcBef>
                <a:spcPts val="400"/>
              </a:spcBef>
              <a:spcAft>
                <a:spcPts val="0"/>
              </a:spcAft>
              <a:buClr>
                <a:srgbClr val="333333"/>
              </a:buClr>
              <a:buSzPts val="850"/>
              <a:buFont typeface="Arial"/>
              <a:buChar char="●"/>
            </a:pPr>
            <a:r>
              <a:rPr lang="en-GB" sz="1600" dirty="0">
                <a:solidFill>
                  <a:srgbClr val="333333"/>
                </a:solidFill>
                <a:latin typeface="Arial"/>
                <a:ea typeface="Arial"/>
                <a:cs typeface="Arial"/>
                <a:sym typeface="Arial"/>
              </a:rPr>
              <a:t>Fill slowly, vent air from high points/emitters, and stabilise.</a:t>
            </a:r>
            <a:endParaRPr sz="1600" dirty="0">
              <a:solidFill>
                <a:srgbClr val="333333"/>
              </a:solidFill>
              <a:latin typeface="Arial"/>
              <a:ea typeface="Arial"/>
              <a:cs typeface="Arial"/>
              <a:sym typeface="Arial"/>
            </a:endParaRPr>
          </a:p>
          <a:p>
            <a:pPr marL="457200" lvl="0" indent="-282575" algn="l" rtl="0">
              <a:spcBef>
                <a:spcPts val="400"/>
              </a:spcBef>
              <a:spcAft>
                <a:spcPts val="0"/>
              </a:spcAft>
              <a:buClr>
                <a:srgbClr val="333333"/>
              </a:buClr>
              <a:buSzPts val="850"/>
              <a:buFont typeface="Arial"/>
              <a:buChar char="●"/>
            </a:pPr>
            <a:r>
              <a:rPr lang="en-GB" sz="1600" dirty="0">
                <a:solidFill>
                  <a:srgbClr val="333333"/>
                </a:solidFill>
                <a:latin typeface="Arial"/>
                <a:ea typeface="Arial"/>
                <a:cs typeface="Arial"/>
                <a:sym typeface="Arial"/>
              </a:rPr>
              <a:t>Raise to required pressure using pump/calibrated gauge.</a:t>
            </a:r>
            <a:endParaRPr sz="1600" dirty="0">
              <a:solidFill>
                <a:srgbClr val="333333"/>
              </a:solidFill>
              <a:latin typeface="Arial"/>
              <a:ea typeface="Arial"/>
              <a:cs typeface="Arial"/>
              <a:sym typeface="Arial"/>
            </a:endParaRPr>
          </a:p>
          <a:p>
            <a:pPr marL="457200" lvl="0" indent="-282575" algn="l" rtl="0">
              <a:spcBef>
                <a:spcPts val="400"/>
              </a:spcBef>
              <a:spcAft>
                <a:spcPts val="0"/>
              </a:spcAft>
              <a:buClr>
                <a:srgbClr val="333333"/>
              </a:buClr>
              <a:buSzPts val="850"/>
              <a:buFont typeface="Arial"/>
              <a:buChar char="●"/>
            </a:pPr>
            <a:r>
              <a:rPr lang="en-GB" sz="1600" dirty="0">
                <a:solidFill>
                  <a:srgbClr val="333333"/>
                </a:solidFill>
                <a:latin typeface="Arial"/>
                <a:ea typeface="Arial"/>
                <a:cs typeface="Arial"/>
                <a:sym typeface="Arial"/>
              </a:rPr>
              <a:t>Visually inspect all joints; repair defects and retest.</a:t>
            </a:r>
          </a:p>
          <a:p>
            <a:pPr marL="174625" lvl="0" algn="l" rtl="0">
              <a:spcBef>
                <a:spcPts val="400"/>
              </a:spcBef>
              <a:spcAft>
                <a:spcPts val="0"/>
              </a:spcAft>
              <a:buClr>
                <a:srgbClr val="333333"/>
              </a:buClr>
              <a:buSzPts val="850"/>
            </a:pPr>
            <a:endParaRPr sz="1600" dirty="0">
              <a:solidFill>
                <a:srgbClr val="333333"/>
              </a:solidFill>
              <a:latin typeface="Arial"/>
              <a:ea typeface="Arial"/>
              <a:cs typeface="Arial"/>
              <a:sym typeface="Arial"/>
            </a:endParaRPr>
          </a:p>
          <a:p>
            <a:pPr marL="0" lvl="0" indent="0" algn="l" rtl="0">
              <a:spcBef>
                <a:spcPts val="0"/>
              </a:spcBef>
              <a:spcAft>
                <a:spcPts val="0"/>
              </a:spcAft>
              <a:buNone/>
            </a:pPr>
            <a:r>
              <a:rPr lang="en-GB" sz="1600" b="1" dirty="0">
                <a:solidFill>
                  <a:srgbClr val="333333"/>
                </a:solidFill>
                <a:latin typeface="Arial"/>
                <a:ea typeface="Arial"/>
                <a:cs typeface="Arial"/>
                <a:sym typeface="Arial"/>
              </a:rPr>
              <a:t>Safe Disposal:</a:t>
            </a:r>
            <a:r>
              <a:rPr lang="en-GB" sz="1600" dirty="0">
                <a:solidFill>
                  <a:srgbClr val="333333"/>
                </a:solidFill>
                <a:latin typeface="Arial"/>
                <a:ea typeface="Arial"/>
                <a:cs typeface="Arial"/>
                <a:sym typeface="Arial"/>
              </a:rPr>
              <a:t> Contaminated water (glycol, sludge) must follow site procedures.</a:t>
            </a:r>
            <a:endParaRPr sz="1600" dirty="0">
              <a:solidFill>
                <a:srgbClr val="333333"/>
              </a:solidFill>
              <a:latin typeface="Arial"/>
              <a:ea typeface="Arial"/>
              <a:cs typeface="Arial"/>
              <a:sym typeface="Arial"/>
            </a:endParaRPr>
          </a:p>
          <a:p>
            <a:pPr marL="0" lvl="0" indent="0" algn="l" rtl="0">
              <a:spcBef>
                <a:spcPts val="800"/>
              </a:spcBef>
              <a:spcAft>
                <a:spcPts val="0"/>
              </a:spcAft>
              <a:buNone/>
            </a:pPr>
            <a:r>
              <a:rPr lang="en-GB" sz="1600" b="1" dirty="0">
                <a:solidFill>
                  <a:srgbClr val="333333"/>
                </a:solidFill>
                <a:latin typeface="Arial"/>
                <a:ea typeface="Arial"/>
                <a:cs typeface="Arial"/>
                <a:sym typeface="Arial"/>
              </a:rPr>
              <a:t>Evidence:</a:t>
            </a:r>
            <a:r>
              <a:rPr lang="en-GB" sz="1600" dirty="0">
                <a:solidFill>
                  <a:srgbClr val="333333"/>
                </a:solidFill>
                <a:latin typeface="Arial"/>
                <a:ea typeface="Arial"/>
                <a:cs typeface="Arial"/>
                <a:sym typeface="Arial"/>
              </a:rPr>
              <a:t> Record fill/test pressure, duration, and person.</a:t>
            </a:r>
            <a:endParaRPr sz="1600" dirty="0">
              <a:solidFill>
                <a:srgbClr val="333333"/>
              </a:solidFill>
              <a:latin typeface="Arial"/>
              <a:ea typeface="Arial"/>
              <a:cs typeface="Arial"/>
              <a:sym typeface="Arial"/>
            </a:endParaRPr>
          </a:p>
        </p:txBody>
      </p:sp>
      <p:grpSp>
        <p:nvGrpSpPr>
          <p:cNvPr id="297" name="Google Shape;297;p19">
            <a:extLst>
              <a:ext uri="{FF2B5EF4-FFF2-40B4-BE49-F238E27FC236}">
                <a16:creationId xmlns:a16="http://schemas.microsoft.com/office/drawing/2014/main" id="{3AEEB74B-3C47-8082-D23C-5FB196D2FC9F}"/>
              </a:ext>
            </a:extLst>
          </p:cNvPr>
          <p:cNvGrpSpPr/>
          <p:nvPr/>
        </p:nvGrpSpPr>
        <p:grpSpPr>
          <a:xfrm>
            <a:off x="351299" y="5410394"/>
            <a:ext cx="11430000" cy="476400"/>
            <a:chOff x="360045" y="5810250"/>
            <a:chExt cx="11430000" cy="476400"/>
          </a:xfrm>
        </p:grpSpPr>
        <p:sp>
          <p:nvSpPr>
            <p:cNvPr id="298" name="Google Shape;298;p19">
              <a:extLst>
                <a:ext uri="{FF2B5EF4-FFF2-40B4-BE49-F238E27FC236}">
                  <a16:creationId xmlns:a16="http://schemas.microsoft.com/office/drawing/2014/main" id="{26987FFD-BA25-D7D8-BED0-851E384928D7}"/>
                </a:ext>
              </a:extLst>
            </p:cNvPr>
            <p:cNvSpPr/>
            <p:nvPr/>
          </p:nvSpPr>
          <p:spPr>
            <a:xfrm>
              <a:off x="360045" y="5810250"/>
              <a:ext cx="11430000" cy="476400"/>
            </a:xfrm>
            <a:prstGeom prst="roundRect">
              <a:avLst>
                <a:gd name="adj" fmla="val 16000"/>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9" name="Google Shape;299;p19">
              <a:extLst>
                <a:ext uri="{FF2B5EF4-FFF2-40B4-BE49-F238E27FC236}">
                  <a16:creationId xmlns:a16="http://schemas.microsoft.com/office/drawing/2014/main" id="{9EC32E83-9AF1-6005-A630-7BDD9AA6EABC}"/>
                </a:ext>
              </a:extLst>
            </p:cNvPr>
            <p:cNvSpPr txBox="1"/>
            <p:nvPr/>
          </p:nvSpPr>
          <p:spPr>
            <a:xfrm>
              <a:off x="360045" y="5810250"/>
              <a:ext cx="11430000" cy="4764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b="1" dirty="0">
                  <a:solidFill>
                    <a:srgbClr val="FFFFFF"/>
                  </a:solidFill>
                  <a:latin typeface="Arial"/>
                  <a:ea typeface="Arial"/>
                  <a:cs typeface="Arial"/>
                  <a:sym typeface="Arial"/>
                </a:rPr>
                <a:t>Always follow manufacturer instructions for exact test pressure and permitted methods.</a:t>
              </a:r>
              <a:endParaRPr sz="1600" b="1" dirty="0">
                <a:solidFill>
                  <a:srgbClr val="FFFFFF"/>
                </a:solidFill>
                <a:latin typeface="Arial"/>
                <a:ea typeface="Arial"/>
                <a:cs typeface="Arial"/>
                <a:sym typeface="Arial"/>
              </a:endParaRPr>
            </a:p>
          </p:txBody>
        </p:sp>
      </p:grpSp>
    </p:spTree>
    <p:extLst>
      <p:ext uri="{BB962C8B-B14F-4D97-AF65-F5344CB8AC3E}">
        <p14:creationId xmlns:p14="http://schemas.microsoft.com/office/powerpoint/2010/main" val="1433096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20"/>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t>Air testing: suitability and limitations</a:t>
            </a:r>
            <a:endParaRPr/>
          </a:p>
        </p:txBody>
      </p:sp>
      <p:grpSp>
        <p:nvGrpSpPr>
          <p:cNvPr id="306" name="Google Shape;306;p20"/>
          <p:cNvGrpSpPr/>
          <p:nvPr/>
        </p:nvGrpSpPr>
        <p:grpSpPr>
          <a:xfrm>
            <a:off x="359820" y="1598614"/>
            <a:ext cx="11144625" cy="4425779"/>
            <a:chOff x="359820" y="1537406"/>
            <a:chExt cx="11144625" cy="4082344"/>
          </a:xfrm>
        </p:grpSpPr>
        <p:sp>
          <p:nvSpPr>
            <p:cNvPr id="307" name="Google Shape;307;p20"/>
            <p:cNvSpPr/>
            <p:nvPr/>
          </p:nvSpPr>
          <p:spPr>
            <a:xfrm>
              <a:off x="360045" y="1619250"/>
              <a:ext cx="3619500" cy="1714499"/>
            </a:xfrm>
            <a:prstGeom prst="roundRect">
              <a:avLst>
                <a:gd name="adj" fmla="val 5333"/>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08" name="Google Shape;308;p20"/>
            <p:cNvSpPr txBox="1"/>
            <p:nvPr/>
          </p:nvSpPr>
          <p:spPr>
            <a:xfrm>
              <a:off x="407745" y="1619249"/>
              <a:ext cx="3762375" cy="171450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What air testing is used for</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b="0" dirty="0">
                  <a:solidFill>
                    <a:srgbClr val="333333"/>
                  </a:solidFill>
                  <a:latin typeface="Arial"/>
                  <a:ea typeface="Arial"/>
                  <a:cs typeface="Arial"/>
                  <a:sym typeface="Arial"/>
                </a:rPr>
                <a:t>Air testing uses compressed air or an inert gas to identify leaks before water is introduced.</a:t>
              </a:r>
              <a:endParaRPr sz="1600" b="0" dirty="0">
                <a:solidFill>
                  <a:srgbClr val="333333"/>
                </a:solidFill>
                <a:latin typeface="Arial"/>
                <a:ea typeface="Arial"/>
                <a:cs typeface="Arial"/>
                <a:sym typeface="Arial"/>
              </a:endParaRPr>
            </a:p>
            <a:p>
              <a:pPr marL="0" lvl="0" indent="0" algn="l" rtl="0">
                <a:spcBef>
                  <a:spcPts val="375"/>
                </a:spcBef>
                <a:spcAft>
                  <a:spcPts val="0"/>
                </a:spcAft>
                <a:buNone/>
              </a:pPr>
              <a:r>
                <a:rPr lang="en-GB" sz="1600" b="0" dirty="0">
                  <a:solidFill>
                    <a:srgbClr val="333333"/>
                  </a:solidFill>
                  <a:latin typeface="Arial"/>
                  <a:ea typeface="Arial"/>
                  <a:cs typeface="Arial"/>
                  <a:sym typeface="Arial"/>
                </a:rPr>
                <a:t>Used during staged installation or to prevent damage to finishes/insulation.</a:t>
              </a:r>
              <a:endParaRPr sz="1600" b="0" dirty="0">
                <a:solidFill>
                  <a:srgbClr val="333333"/>
                </a:solidFill>
                <a:latin typeface="Arial"/>
                <a:ea typeface="Arial"/>
                <a:cs typeface="Arial"/>
                <a:sym typeface="Arial"/>
              </a:endParaRPr>
            </a:p>
          </p:txBody>
        </p:sp>
        <p:sp>
          <p:nvSpPr>
            <p:cNvPr id="309" name="Google Shape;309;p20"/>
            <p:cNvSpPr/>
            <p:nvPr/>
          </p:nvSpPr>
          <p:spPr>
            <a:xfrm>
              <a:off x="4122420" y="1619250"/>
              <a:ext cx="3619500" cy="1650855"/>
            </a:xfrm>
            <a:prstGeom prst="roundRect">
              <a:avLst>
                <a:gd name="adj" fmla="val 5333"/>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10" name="Google Shape;310;p20"/>
            <p:cNvSpPr txBox="1"/>
            <p:nvPr/>
          </p:nvSpPr>
          <p:spPr>
            <a:xfrm>
              <a:off x="4071431" y="1537406"/>
              <a:ext cx="3619501" cy="1464206"/>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Pros of air testing</a:t>
              </a:r>
              <a:endParaRPr sz="1600" b="1" dirty="0">
                <a:solidFill>
                  <a:srgbClr val="FC4421"/>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High water damage risk areas.</a:t>
              </a:r>
              <a:endParaRPr sz="1600" dirty="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Staged installation leak detection.</a:t>
              </a:r>
              <a:endParaRPr sz="1600" dirty="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Avoids frost risk in cold weather.</a:t>
              </a:r>
              <a:endParaRPr sz="1600" dirty="0">
                <a:solidFill>
                  <a:srgbClr val="333333"/>
                </a:solidFill>
                <a:latin typeface="Arial"/>
                <a:ea typeface="Arial"/>
                <a:cs typeface="Arial"/>
                <a:sym typeface="Arial"/>
              </a:endParaRPr>
            </a:p>
          </p:txBody>
        </p:sp>
        <p:sp>
          <p:nvSpPr>
            <p:cNvPr id="311" name="Google Shape;311;p20"/>
            <p:cNvSpPr/>
            <p:nvPr/>
          </p:nvSpPr>
          <p:spPr>
            <a:xfrm>
              <a:off x="7884795" y="1619250"/>
              <a:ext cx="3619500" cy="1428900"/>
            </a:xfrm>
            <a:prstGeom prst="roundRect">
              <a:avLst>
                <a:gd name="adj" fmla="val 5333"/>
              </a:avLst>
            </a:prstGeom>
            <a:solidFill>
              <a:srgbClr val="FFF5F5"/>
            </a:solidFill>
            <a:ln w="9525" cap="flat" cmpd="sng">
              <a:solidFill>
                <a:srgbClr val="FC4421">
                  <a:alpha val="30000"/>
                </a:srgbClr>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12" name="Google Shape;312;p20"/>
            <p:cNvSpPr txBox="1"/>
            <p:nvPr/>
          </p:nvSpPr>
          <p:spPr>
            <a:xfrm>
              <a:off x="7976681" y="1619250"/>
              <a:ext cx="3527614" cy="142890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Cons and limitations</a:t>
              </a:r>
              <a:endParaRPr sz="1600" b="1" dirty="0">
                <a:solidFill>
                  <a:srgbClr val="FC4421"/>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Hazardous stored energy release.</a:t>
              </a:r>
              <a:endParaRPr sz="1600" dirty="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No flushing or flow verification.</a:t>
              </a:r>
              <a:endParaRPr sz="1600" dirty="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Small leaks behave differently.</a:t>
              </a:r>
              <a:endParaRPr sz="1600" dirty="0">
                <a:solidFill>
                  <a:srgbClr val="333333"/>
                </a:solidFill>
                <a:latin typeface="Arial"/>
                <a:ea typeface="Arial"/>
                <a:cs typeface="Arial"/>
                <a:sym typeface="Arial"/>
              </a:endParaRPr>
            </a:p>
          </p:txBody>
        </p:sp>
        <p:sp>
          <p:nvSpPr>
            <p:cNvPr id="313" name="Google Shape;313;p20"/>
            <p:cNvSpPr/>
            <p:nvPr/>
          </p:nvSpPr>
          <p:spPr>
            <a:xfrm>
              <a:off x="360045" y="3476624"/>
              <a:ext cx="5476800" cy="1428750"/>
            </a:xfrm>
            <a:prstGeom prst="roundRect">
              <a:avLst>
                <a:gd name="adj" fmla="val 444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dirty="0"/>
            </a:p>
          </p:txBody>
        </p:sp>
        <p:sp>
          <p:nvSpPr>
            <p:cNvPr id="314" name="Google Shape;314;p20"/>
            <p:cNvSpPr txBox="1"/>
            <p:nvPr/>
          </p:nvSpPr>
          <p:spPr>
            <a:xfrm>
              <a:off x="360045" y="3377813"/>
              <a:ext cx="5476800" cy="120604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Process Overview</a:t>
              </a:r>
              <a:endParaRPr sz="1600" b="1" dirty="0">
                <a:solidFill>
                  <a:srgbClr val="FC4421"/>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Isolate and cap pipework section.</a:t>
              </a:r>
              <a:endParaRPr sz="1600" dirty="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Connect controlled air source and gauges.</a:t>
              </a:r>
              <a:endParaRPr sz="1600" dirty="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Pressurise slowly; monitor for drops.</a:t>
              </a:r>
              <a:endParaRPr sz="1600" dirty="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Inspect joints with leak detection fluid.</a:t>
              </a:r>
              <a:endParaRPr sz="1600" dirty="0">
                <a:solidFill>
                  <a:srgbClr val="333333"/>
                </a:solidFill>
                <a:latin typeface="Arial"/>
                <a:ea typeface="Arial"/>
                <a:cs typeface="Arial"/>
                <a:sym typeface="Arial"/>
              </a:endParaRPr>
            </a:p>
          </p:txBody>
        </p:sp>
        <p:sp>
          <p:nvSpPr>
            <p:cNvPr id="315" name="Google Shape;315;p20"/>
            <p:cNvSpPr/>
            <p:nvPr/>
          </p:nvSpPr>
          <p:spPr>
            <a:xfrm>
              <a:off x="6027420" y="3351948"/>
              <a:ext cx="5476800" cy="1624863"/>
            </a:xfrm>
            <a:prstGeom prst="roundRect">
              <a:avLst>
                <a:gd name="adj" fmla="val 4444"/>
              </a:avLst>
            </a:prstGeom>
            <a:solidFill>
              <a:srgbClr val="F8F9FA"/>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16" name="Google Shape;316;p20"/>
            <p:cNvSpPr txBox="1"/>
            <p:nvPr/>
          </p:nvSpPr>
          <p:spPr>
            <a:xfrm>
              <a:off x="6027420" y="3412982"/>
              <a:ext cx="5476800" cy="1624863"/>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Safety Controls &amp; Escalate</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b="1" dirty="0">
                  <a:solidFill>
                    <a:srgbClr val="333333"/>
                  </a:solidFill>
                  <a:latin typeface="Arial"/>
                  <a:ea typeface="Arial"/>
                  <a:cs typeface="Arial"/>
                  <a:sym typeface="Arial"/>
                </a:rPr>
                <a:t>Never use oxygen: fire/explosion risk!</a:t>
              </a:r>
              <a:endParaRPr sz="1600" b="1" dirty="0">
                <a:solidFill>
                  <a:srgbClr val="333333"/>
                </a:solidFill>
                <a:latin typeface="Arial"/>
                <a:ea typeface="Arial"/>
                <a:cs typeface="Arial"/>
                <a:sym typeface="Arial"/>
              </a:endParaRPr>
            </a:p>
            <a:p>
              <a:pPr marL="457200" lvl="0" indent="-292100" algn="l" rtl="0">
                <a:spcBef>
                  <a:spcPts val="375"/>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Use calibrated gauges and relief valves.</a:t>
              </a:r>
              <a:endParaRPr sz="1600" dirty="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Keep personnel away from temporary caps.</a:t>
              </a:r>
              <a:endParaRPr sz="1600" dirty="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1600" dirty="0">
                  <a:solidFill>
                    <a:srgbClr val="333333"/>
                  </a:solidFill>
                  <a:latin typeface="Arial"/>
                  <a:ea typeface="Arial"/>
                  <a:cs typeface="Arial"/>
                  <a:sym typeface="Arial"/>
                </a:rPr>
                <a:t>Stop if pressure or scope is unclear.</a:t>
              </a:r>
              <a:endParaRPr sz="1600" dirty="0">
                <a:solidFill>
                  <a:srgbClr val="333333"/>
                </a:solidFill>
                <a:latin typeface="Arial"/>
                <a:ea typeface="Arial"/>
                <a:cs typeface="Arial"/>
                <a:sym typeface="Arial"/>
              </a:endParaRPr>
            </a:p>
          </p:txBody>
        </p:sp>
        <p:sp>
          <p:nvSpPr>
            <p:cNvPr id="317" name="Google Shape;317;p20"/>
            <p:cNvSpPr/>
            <p:nvPr/>
          </p:nvSpPr>
          <p:spPr>
            <a:xfrm>
              <a:off x="360045" y="5048250"/>
              <a:ext cx="11144400" cy="571500"/>
            </a:xfrm>
            <a:prstGeom prst="roundRect">
              <a:avLst>
                <a:gd name="adj" fmla="val 13333"/>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18" name="Google Shape;318;p20"/>
            <p:cNvSpPr txBox="1"/>
            <p:nvPr/>
          </p:nvSpPr>
          <p:spPr>
            <a:xfrm>
              <a:off x="359820" y="5048250"/>
              <a:ext cx="11144400" cy="571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b="1">
                  <a:solidFill>
                    <a:srgbClr val="FFFFFF"/>
                  </a:solidFill>
                  <a:latin typeface="Arial"/>
                  <a:ea typeface="Arial"/>
                  <a:cs typeface="Arial"/>
                  <a:sym typeface="Arial"/>
                </a:rPr>
                <a:t>Safety and adherence to manufacturer instructions are paramount during air testing.</a:t>
              </a:r>
              <a:endParaRPr sz="1600" b="1">
                <a:solidFill>
                  <a:srgbClr val="FFFFFF"/>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grpSp>
        <p:nvGrpSpPr>
          <p:cNvPr id="324" name="Google Shape;324;p21"/>
          <p:cNvGrpSpPr/>
          <p:nvPr/>
        </p:nvGrpSpPr>
        <p:grpSpPr>
          <a:xfrm>
            <a:off x="251999" y="972000"/>
            <a:ext cx="11628333" cy="612000"/>
            <a:chOff x="251999" y="972000"/>
            <a:chExt cx="11628333" cy="612000"/>
          </a:xfrm>
        </p:grpSpPr>
        <p:sp>
          <p:nvSpPr>
            <p:cNvPr id="325" name="Google Shape;325;p21"/>
            <p:cNvSpPr/>
            <p:nvPr/>
          </p:nvSpPr>
          <p:spPr>
            <a:xfrm>
              <a:off x="252032" y="990029"/>
              <a:ext cx="11628300" cy="5847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26" name="Google Shape;326;p21"/>
            <p:cNvSpPr txBox="1"/>
            <p:nvPr/>
          </p:nvSpPr>
          <p:spPr>
            <a:xfrm>
              <a:off x="251999" y="972000"/>
              <a:ext cx="11628300" cy="612000"/>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Leak checking and pressure after test period</a:t>
              </a:r>
              <a:endParaRPr sz="3600" b="1">
                <a:solidFill>
                  <a:srgbClr val="FC4421"/>
                </a:solidFill>
                <a:latin typeface="Arial"/>
                <a:ea typeface="Arial"/>
                <a:cs typeface="Arial"/>
                <a:sym typeface="Arial"/>
              </a:endParaRPr>
            </a:p>
          </p:txBody>
        </p:sp>
      </p:grpSp>
      <p:grpSp>
        <p:nvGrpSpPr>
          <p:cNvPr id="327" name="Google Shape;327;p21"/>
          <p:cNvGrpSpPr/>
          <p:nvPr/>
        </p:nvGrpSpPr>
        <p:grpSpPr>
          <a:xfrm>
            <a:off x="476250" y="1714500"/>
            <a:ext cx="3619500" cy="1905000"/>
            <a:chOff x="476250" y="1714500"/>
            <a:chExt cx="3619500" cy="1905000"/>
          </a:xfrm>
        </p:grpSpPr>
        <p:sp>
          <p:nvSpPr>
            <p:cNvPr id="328" name="Google Shape;328;p21"/>
            <p:cNvSpPr/>
            <p:nvPr/>
          </p:nvSpPr>
          <p:spPr>
            <a:xfrm>
              <a:off x="47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29" name="Google Shape;329;p21"/>
            <p:cNvSpPr txBox="1"/>
            <p:nvPr/>
          </p:nvSpPr>
          <p:spPr>
            <a:xfrm>
              <a:off x="47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Inspection</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dirty="0">
                  <a:solidFill>
                    <a:srgbClr val="333333"/>
                  </a:solidFill>
                  <a:latin typeface="Arial"/>
                  <a:ea typeface="Arial"/>
                  <a:cs typeface="Arial"/>
                  <a:sym typeface="Arial"/>
                </a:rPr>
                <a:t>Check all accessible joints, valves, manifolds, emitters and equipment connections using visual inspection and suitable leak detection methods.</a:t>
              </a:r>
              <a:endParaRPr sz="1600" dirty="0">
                <a:solidFill>
                  <a:srgbClr val="333333"/>
                </a:solidFill>
                <a:latin typeface="Arial"/>
                <a:ea typeface="Arial"/>
                <a:cs typeface="Arial"/>
                <a:sym typeface="Arial"/>
              </a:endParaRPr>
            </a:p>
          </p:txBody>
        </p:sp>
      </p:grpSp>
      <p:grpSp>
        <p:nvGrpSpPr>
          <p:cNvPr id="330" name="Google Shape;330;p21"/>
          <p:cNvGrpSpPr/>
          <p:nvPr/>
        </p:nvGrpSpPr>
        <p:grpSpPr>
          <a:xfrm>
            <a:off x="4286250" y="1714500"/>
            <a:ext cx="3619500" cy="1905000"/>
            <a:chOff x="4286250" y="1714500"/>
            <a:chExt cx="3619500" cy="1905000"/>
          </a:xfrm>
        </p:grpSpPr>
        <p:sp>
          <p:nvSpPr>
            <p:cNvPr id="331" name="Google Shape;331;p21"/>
            <p:cNvSpPr/>
            <p:nvPr/>
          </p:nvSpPr>
          <p:spPr>
            <a:xfrm>
              <a:off x="428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32" name="Google Shape;332;p21"/>
            <p:cNvSpPr txBox="1"/>
            <p:nvPr/>
          </p:nvSpPr>
          <p:spPr>
            <a:xfrm>
              <a:off x="428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Monitoring</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dirty="0">
                  <a:solidFill>
                    <a:srgbClr val="333333"/>
                  </a:solidFill>
                  <a:latin typeface="Arial"/>
                  <a:ea typeface="Arial"/>
                  <a:cs typeface="Arial"/>
                  <a:sym typeface="Arial"/>
                </a:rPr>
                <a:t>Monitor the gauge at the start, during and end of the test period to ensure system stability.</a:t>
              </a:r>
              <a:endParaRPr sz="1600" dirty="0">
                <a:solidFill>
                  <a:srgbClr val="333333"/>
                </a:solidFill>
                <a:latin typeface="Arial"/>
                <a:ea typeface="Arial"/>
                <a:cs typeface="Arial"/>
                <a:sym typeface="Arial"/>
              </a:endParaRPr>
            </a:p>
          </p:txBody>
        </p:sp>
      </p:grpSp>
      <p:grpSp>
        <p:nvGrpSpPr>
          <p:cNvPr id="333" name="Google Shape;333;p21"/>
          <p:cNvGrpSpPr/>
          <p:nvPr/>
        </p:nvGrpSpPr>
        <p:grpSpPr>
          <a:xfrm>
            <a:off x="8096250" y="1714500"/>
            <a:ext cx="3619500" cy="1905000"/>
            <a:chOff x="8096250" y="1714500"/>
            <a:chExt cx="3619500" cy="1905000"/>
          </a:xfrm>
        </p:grpSpPr>
        <p:sp>
          <p:nvSpPr>
            <p:cNvPr id="334" name="Google Shape;334;p21"/>
            <p:cNvSpPr/>
            <p:nvPr/>
          </p:nvSpPr>
          <p:spPr>
            <a:xfrm>
              <a:off x="809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35" name="Google Shape;335;p21"/>
            <p:cNvSpPr txBox="1"/>
            <p:nvPr/>
          </p:nvSpPr>
          <p:spPr>
            <a:xfrm>
              <a:off x="809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Investigation</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dirty="0">
                  <a:solidFill>
                    <a:srgbClr val="333333"/>
                  </a:solidFill>
                  <a:latin typeface="Arial"/>
                  <a:ea typeface="Arial"/>
                  <a:cs typeface="Arial"/>
                  <a:sym typeface="Arial"/>
                </a:rPr>
                <a:t>Investigate any pressure drops: check for leaks, trapped air, temperature changes or equipment issues.</a:t>
              </a:r>
              <a:endParaRPr sz="1600" dirty="0">
                <a:solidFill>
                  <a:srgbClr val="333333"/>
                </a:solidFill>
                <a:latin typeface="Arial"/>
                <a:ea typeface="Arial"/>
                <a:cs typeface="Arial"/>
                <a:sym typeface="Arial"/>
              </a:endParaRPr>
            </a:p>
          </p:txBody>
        </p:sp>
      </p:grpSp>
      <p:grpSp>
        <p:nvGrpSpPr>
          <p:cNvPr id="336" name="Google Shape;336;p21"/>
          <p:cNvGrpSpPr/>
          <p:nvPr/>
        </p:nvGrpSpPr>
        <p:grpSpPr>
          <a:xfrm>
            <a:off x="476250" y="3810000"/>
            <a:ext cx="3619500" cy="1470660"/>
            <a:chOff x="476250" y="3810000"/>
            <a:chExt cx="3619500" cy="1905000"/>
          </a:xfrm>
        </p:grpSpPr>
        <p:sp>
          <p:nvSpPr>
            <p:cNvPr id="337" name="Google Shape;337;p21"/>
            <p:cNvSpPr/>
            <p:nvPr/>
          </p:nvSpPr>
          <p:spPr>
            <a:xfrm>
              <a:off x="47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38" name="Google Shape;338;p21"/>
            <p:cNvSpPr txBox="1"/>
            <p:nvPr/>
          </p:nvSpPr>
          <p:spPr>
            <a:xfrm>
              <a:off x="476250" y="38100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Rectification</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a:solidFill>
                    <a:srgbClr val="333333"/>
                  </a:solidFill>
                  <a:latin typeface="Arial"/>
                  <a:ea typeface="Arial"/>
                  <a:cs typeface="Arial"/>
                  <a:sym typeface="Arial"/>
                </a:rPr>
                <a:t>Repair and retest according to instructions and competence boundaries if issues are identified.</a:t>
              </a:r>
              <a:endParaRPr sz="1600">
                <a:solidFill>
                  <a:srgbClr val="333333"/>
                </a:solidFill>
                <a:latin typeface="Arial"/>
                <a:ea typeface="Arial"/>
                <a:cs typeface="Arial"/>
                <a:sym typeface="Arial"/>
              </a:endParaRPr>
            </a:p>
          </p:txBody>
        </p:sp>
      </p:grpSp>
      <p:grpSp>
        <p:nvGrpSpPr>
          <p:cNvPr id="339" name="Google Shape;339;p21"/>
          <p:cNvGrpSpPr/>
          <p:nvPr/>
        </p:nvGrpSpPr>
        <p:grpSpPr>
          <a:xfrm>
            <a:off x="4286250" y="3810000"/>
            <a:ext cx="3619500" cy="1470660"/>
            <a:chOff x="4286250" y="3810000"/>
            <a:chExt cx="3619500" cy="1905000"/>
          </a:xfrm>
        </p:grpSpPr>
        <p:sp>
          <p:nvSpPr>
            <p:cNvPr id="340" name="Google Shape;340;p21"/>
            <p:cNvSpPr/>
            <p:nvPr/>
          </p:nvSpPr>
          <p:spPr>
            <a:xfrm>
              <a:off x="428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41" name="Google Shape;341;p21"/>
            <p:cNvSpPr txBox="1"/>
            <p:nvPr/>
          </p:nvSpPr>
          <p:spPr>
            <a:xfrm>
              <a:off x="4286250" y="38100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Recording</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a:solidFill>
                    <a:srgbClr val="333333"/>
                  </a:solidFill>
                  <a:latin typeface="Arial"/>
                  <a:ea typeface="Arial"/>
                  <a:cs typeface="Arial"/>
                  <a:sym typeface="Arial"/>
                </a:rPr>
                <a:t>Record final pressure and clearly document the pass/fail decision for the commissioning file.</a:t>
              </a:r>
              <a:endParaRPr sz="1600">
                <a:solidFill>
                  <a:srgbClr val="333333"/>
                </a:solidFill>
                <a:latin typeface="Arial"/>
                <a:ea typeface="Arial"/>
                <a:cs typeface="Arial"/>
                <a:sym typeface="Arial"/>
              </a:endParaRPr>
            </a:p>
          </p:txBody>
        </p:sp>
      </p:grpSp>
      <p:grpSp>
        <p:nvGrpSpPr>
          <p:cNvPr id="342" name="Google Shape;342;p21"/>
          <p:cNvGrpSpPr/>
          <p:nvPr/>
        </p:nvGrpSpPr>
        <p:grpSpPr>
          <a:xfrm>
            <a:off x="500062" y="5379720"/>
            <a:ext cx="11239500" cy="571500"/>
            <a:chOff x="476250" y="5905500"/>
            <a:chExt cx="11239500" cy="571500"/>
          </a:xfrm>
        </p:grpSpPr>
        <p:sp>
          <p:nvSpPr>
            <p:cNvPr id="343" name="Google Shape;343;p21"/>
            <p:cNvSpPr/>
            <p:nvPr/>
          </p:nvSpPr>
          <p:spPr>
            <a:xfrm>
              <a:off x="476250" y="5905500"/>
              <a:ext cx="11239500" cy="5715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4" name="Google Shape;344;p21"/>
            <p:cNvSpPr txBox="1"/>
            <p:nvPr/>
          </p:nvSpPr>
          <p:spPr>
            <a:xfrm>
              <a:off x="476250" y="5905500"/>
              <a:ext cx="11239500" cy="571500"/>
            </a:xfrm>
            <a:prstGeom prst="rect">
              <a:avLst/>
            </a:prstGeom>
            <a:noFill/>
            <a:ln>
              <a:noFill/>
            </a:ln>
          </p:spPr>
          <p:txBody>
            <a:bodyPr spcFirstLastPara="1" wrap="square" lIns="190500" tIns="0" rIns="190500" bIns="0" anchor="ctr" anchorCtr="0">
              <a:noAutofit/>
            </a:bodyPr>
            <a:lstStyle/>
            <a:p>
              <a:pPr marL="0" lvl="0" indent="0" algn="ctr" rtl="0">
                <a:spcBef>
                  <a:spcPts val="0"/>
                </a:spcBef>
                <a:spcAft>
                  <a:spcPts val="0"/>
                </a:spcAft>
                <a:buNone/>
              </a:pPr>
              <a:r>
                <a:rPr lang="en-GB" sz="1600" b="1" dirty="0">
                  <a:solidFill>
                    <a:srgbClr val="FFFFFF"/>
                  </a:solidFill>
                  <a:latin typeface="Arial"/>
                  <a:ea typeface="Arial"/>
                  <a:cs typeface="Arial"/>
                  <a:sym typeface="Arial"/>
                </a:rPr>
                <a:t>Thorough post-test verification is essential for ensuring long-term system integrity.</a:t>
              </a:r>
              <a:endParaRPr sz="1600" b="1" dirty="0">
                <a:solidFill>
                  <a:srgbClr val="FFFFFF"/>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p:cNvGrpSpPr/>
        <p:nvPr/>
      </p:nvGrpSpPr>
      <p:grpSpPr>
        <a:xfrm>
          <a:off x="0" y="0"/>
          <a:ext cx="0" cy="0"/>
          <a:chOff x="0" y="0"/>
          <a:chExt cx="0" cy="0"/>
        </a:xfrm>
      </p:grpSpPr>
      <p:sp>
        <p:nvSpPr>
          <p:cNvPr id="352" name="Google Shape;352;p22"/>
          <p:cNvSpPr txBox="1"/>
          <p:nvPr/>
        </p:nvSpPr>
        <p:spPr>
          <a:xfrm>
            <a:off x="252000" y="972000"/>
            <a:ext cx="11628300" cy="612000"/>
          </a:xfrm>
          <a:prstGeom prst="rect">
            <a:avLst/>
          </a:prstGeom>
          <a:noFill/>
          <a:ln>
            <a:noFill/>
          </a:ln>
        </p:spPr>
        <p:txBody>
          <a:bodyPr spcFirstLastPara="1" wrap="square" lIns="90000" tIns="46800" rIns="90000" bIns="46800" anchor="ctr" anchorCtr="0">
            <a:normAutofit fontScale="92500"/>
          </a:bodyPr>
          <a:lstStyle/>
          <a:p>
            <a:pPr marL="0" lvl="0" indent="0" algn="l" rtl="0">
              <a:spcBef>
                <a:spcPts val="0"/>
              </a:spcBef>
              <a:spcAft>
                <a:spcPts val="0"/>
              </a:spcAft>
              <a:buNone/>
            </a:pPr>
            <a:r>
              <a:rPr lang="en-GB" sz="3200" b="1" dirty="0">
                <a:solidFill>
                  <a:srgbClr val="FC4421"/>
                </a:solidFill>
                <a:latin typeface="Arial"/>
                <a:ea typeface="Arial"/>
                <a:cs typeface="Arial"/>
                <a:sym typeface="Arial"/>
              </a:rPr>
              <a:t>Operational checks: temperature, flow, pressure and controls</a:t>
            </a:r>
            <a:endParaRPr sz="3060" b="1" dirty="0">
              <a:solidFill>
                <a:srgbClr val="FC4421"/>
              </a:solidFill>
              <a:latin typeface="Arial"/>
              <a:ea typeface="Arial"/>
              <a:cs typeface="Arial"/>
              <a:sym typeface="Arial"/>
            </a:endParaRPr>
          </a:p>
        </p:txBody>
      </p:sp>
      <p:grpSp>
        <p:nvGrpSpPr>
          <p:cNvPr id="353" name="Google Shape;353;p22"/>
          <p:cNvGrpSpPr/>
          <p:nvPr/>
        </p:nvGrpSpPr>
        <p:grpSpPr>
          <a:xfrm>
            <a:off x="523875" y="1705769"/>
            <a:ext cx="3619500" cy="1714500"/>
            <a:chOff x="476250" y="1714500"/>
            <a:chExt cx="3619500" cy="1714500"/>
          </a:xfrm>
        </p:grpSpPr>
        <p:sp>
          <p:nvSpPr>
            <p:cNvPr id="354" name="Google Shape;354;p22"/>
            <p:cNvSpPr/>
            <p:nvPr/>
          </p:nvSpPr>
          <p:spPr>
            <a:xfrm>
              <a:off x="476250" y="1714500"/>
              <a:ext cx="36195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55" name="Google Shape;355;p22"/>
            <p:cNvSpPr txBox="1"/>
            <p:nvPr/>
          </p:nvSpPr>
          <p:spPr>
            <a:xfrm>
              <a:off x="476250" y="1714500"/>
              <a:ext cx="3619500" cy="17145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Temperature</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0" dirty="0">
                  <a:solidFill>
                    <a:srgbClr val="333333"/>
                  </a:solidFill>
                  <a:latin typeface="Arial"/>
                  <a:ea typeface="Arial"/>
                  <a:cs typeface="Arial"/>
                  <a:sym typeface="Arial"/>
                </a:rPr>
                <a:t>Confirm flow/return, DHW and outlet temperatures where relevant.</a:t>
              </a:r>
              <a:endParaRPr sz="1600" b="0" dirty="0">
                <a:solidFill>
                  <a:srgbClr val="333333"/>
                </a:solidFill>
                <a:latin typeface="Arial"/>
                <a:ea typeface="Arial"/>
                <a:cs typeface="Arial"/>
                <a:sym typeface="Arial"/>
              </a:endParaRPr>
            </a:p>
          </p:txBody>
        </p:sp>
      </p:grpSp>
      <p:grpSp>
        <p:nvGrpSpPr>
          <p:cNvPr id="356" name="Google Shape;356;p22"/>
          <p:cNvGrpSpPr/>
          <p:nvPr/>
        </p:nvGrpSpPr>
        <p:grpSpPr>
          <a:xfrm>
            <a:off x="4333875" y="1705769"/>
            <a:ext cx="3619500" cy="1714500"/>
            <a:chOff x="4286250" y="1714500"/>
            <a:chExt cx="3619500" cy="1714500"/>
          </a:xfrm>
        </p:grpSpPr>
        <p:sp>
          <p:nvSpPr>
            <p:cNvPr id="357" name="Google Shape;357;p22"/>
            <p:cNvSpPr/>
            <p:nvPr/>
          </p:nvSpPr>
          <p:spPr>
            <a:xfrm>
              <a:off x="4286250" y="1714500"/>
              <a:ext cx="36195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58" name="Google Shape;358;p22"/>
            <p:cNvSpPr txBox="1"/>
            <p:nvPr/>
          </p:nvSpPr>
          <p:spPr>
            <a:xfrm>
              <a:off x="4286250" y="1714500"/>
              <a:ext cx="3619500" cy="17145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Flow Rate</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b="0">
                  <a:solidFill>
                    <a:srgbClr val="333333"/>
                  </a:solidFill>
                  <a:latin typeface="Arial"/>
                  <a:ea typeface="Arial"/>
                  <a:cs typeface="Arial"/>
                  <a:sym typeface="Arial"/>
                </a:rPr>
                <a:t>Verify required flow through heat pump, zones and cylinder circuits.</a:t>
              </a:r>
              <a:endParaRPr sz="1600" b="0">
                <a:solidFill>
                  <a:srgbClr val="333333"/>
                </a:solidFill>
                <a:latin typeface="Arial"/>
                <a:ea typeface="Arial"/>
                <a:cs typeface="Arial"/>
                <a:sym typeface="Arial"/>
              </a:endParaRPr>
            </a:p>
          </p:txBody>
        </p:sp>
      </p:grpSp>
      <p:grpSp>
        <p:nvGrpSpPr>
          <p:cNvPr id="359" name="Google Shape;359;p22"/>
          <p:cNvGrpSpPr/>
          <p:nvPr/>
        </p:nvGrpSpPr>
        <p:grpSpPr>
          <a:xfrm>
            <a:off x="8143875" y="1705769"/>
            <a:ext cx="3619500" cy="1714500"/>
            <a:chOff x="8096250" y="1714500"/>
            <a:chExt cx="3619500" cy="1714500"/>
          </a:xfrm>
        </p:grpSpPr>
        <p:sp>
          <p:nvSpPr>
            <p:cNvPr id="360" name="Google Shape;360;p22"/>
            <p:cNvSpPr/>
            <p:nvPr/>
          </p:nvSpPr>
          <p:spPr>
            <a:xfrm>
              <a:off x="8096250" y="1714500"/>
              <a:ext cx="36195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61" name="Google Shape;361;p22"/>
            <p:cNvSpPr txBox="1"/>
            <p:nvPr/>
          </p:nvSpPr>
          <p:spPr>
            <a:xfrm>
              <a:off x="8096250" y="1714500"/>
              <a:ext cx="3619500" cy="17145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Pressure</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b="0">
                  <a:solidFill>
                    <a:srgbClr val="333333"/>
                  </a:solidFill>
                  <a:latin typeface="Arial"/>
                  <a:ea typeface="Arial"/>
                  <a:cs typeface="Arial"/>
                  <a:sym typeface="Arial"/>
                </a:rPr>
                <a:t>Confirm stable cold and hot operating pressures.</a:t>
              </a:r>
              <a:endParaRPr sz="1600" b="0">
                <a:solidFill>
                  <a:srgbClr val="333333"/>
                </a:solidFill>
                <a:latin typeface="Arial"/>
                <a:ea typeface="Arial"/>
                <a:cs typeface="Arial"/>
                <a:sym typeface="Arial"/>
              </a:endParaRPr>
            </a:p>
          </p:txBody>
        </p:sp>
      </p:grpSp>
      <p:grpSp>
        <p:nvGrpSpPr>
          <p:cNvPr id="362" name="Google Shape;362;p22"/>
          <p:cNvGrpSpPr/>
          <p:nvPr/>
        </p:nvGrpSpPr>
        <p:grpSpPr>
          <a:xfrm>
            <a:off x="476250" y="3619500"/>
            <a:ext cx="3619500" cy="1515269"/>
            <a:chOff x="476250" y="3619500"/>
            <a:chExt cx="3619500" cy="1714500"/>
          </a:xfrm>
        </p:grpSpPr>
        <p:sp>
          <p:nvSpPr>
            <p:cNvPr id="363" name="Google Shape;363;p22"/>
            <p:cNvSpPr/>
            <p:nvPr/>
          </p:nvSpPr>
          <p:spPr>
            <a:xfrm>
              <a:off x="476250" y="3619500"/>
              <a:ext cx="36195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64" name="Google Shape;364;p22"/>
            <p:cNvSpPr txBox="1"/>
            <p:nvPr/>
          </p:nvSpPr>
          <p:spPr>
            <a:xfrm>
              <a:off x="476250" y="3619500"/>
              <a:ext cx="3619500" cy="17145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Controls</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b="0">
                  <a:solidFill>
                    <a:srgbClr val="333333"/>
                  </a:solidFill>
                  <a:latin typeface="Arial"/>
                  <a:ea typeface="Arial"/>
                  <a:cs typeface="Arial"/>
                  <a:sym typeface="Arial"/>
                </a:rPr>
                <a:t>Check sensors, thermostats, zone valves, DHW priority and safety interlocks.</a:t>
              </a:r>
              <a:endParaRPr sz="1600" b="0">
                <a:solidFill>
                  <a:srgbClr val="333333"/>
                </a:solidFill>
                <a:latin typeface="Arial"/>
                <a:ea typeface="Arial"/>
                <a:cs typeface="Arial"/>
                <a:sym typeface="Arial"/>
              </a:endParaRPr>
            </a:p>
          </p:txBody>
        </p:sp>
      </p:grpSp>
      <p:grpSp>
        <p:nvGrpSpPr>
          <p:cNvPr id="365" name="Google Shape;365;p22"/>
          <p:cNvGrpSpPr/>
          <p:nvPr/>
        </p:nvGrpSpPr>
        <p:grpSpPr>
          <a:xfrm>
            <a:off x="4333875" y="3619500"/>
            <a:ext cx="3619500" cy="1515268"/>
            <a:chOff x="4286250" y="3619500"/>
            <a:chExt cx="3619500" cy="1714500"/>
          </a:xfrm>
        </p:grpSpPr>
        <p:sp>
          <p:nvSpPr>
            <p:cNvPr id="366" name="Google Shape;366;p22"/>
            <p:cNvSpPr/>
            <p:nvPr/>
          </p:nvSpPr>
          <p:spPr>
            <a:xfrm>
              <a:off x="4286250" y="3619500"/>
              <a:ext cx="36195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67" name="Google Shape;367;p22"/>
            <p:cNvSpPr txBox="1"/>
            <p:nvPr/>
          </p:nvSpPr>
          <p:spPr>
            <a:xfrm>
              <a:off x="4286250" y="3619500"/>
              <a:ext cx="3619500" cy="17145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Conditions</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b="0">
                  <a:solidFill>
                    <a:srgbClr val="333333"/>
                  </a:solidFill>
                  <a:latin typeface="Arial"/>
                  <a:ea typeface="Arial"/>
                  <a:cs typeface="Arial"/>
                  <a:sym typeface="Arial"/>
                </a:rPr>
                <a:t>Readings must be taken under suitable operating conditions.</a:t>
              </a:r>
              <a:endParaRPr sz="1600" b="0">
                <a:solidFill>
                  <a:srgbClr val="333333"/>
                </a:solidFill>
                <a:latin typeface="Arial"/>
                <a:ea typeface="Arial"/>
                <a:cs typeface="Arial"/>
                <a:sym typeface="Arial"/>
              </a:endParaRPr>
            </a:p>
          </p:txBody>
        </p:sp>
      </p:grpSp>
      <p:grpSp>
        <p:nvGrpSpPr>
          <p:cNvPr id="368" name="Google Shape;368;p22"/>
          <p:cNvGrpSpPr/>
          <p:nvPr/>
        </p:nvGrpSpPr>
        <p:grpSpPr>
          <a:xfrm>
            <a:off x="8143875" y="3619500"/>
            <a:ext cx="3619500" cy="1515268"/>
            <a:chOff x="8096250" y="3619500"/>
            <a:chExt cx="3619500" cy="1714500"/>
          </a:xfrm>
        </p:grpSpPr>
        <p:sp>
          <p:nvSpPr>
            <p:cNvPr id="369" name="Google Shape;369;p22"/>
            <p:cNvSpPr/>
            <p:nvPr/>
          </p:nvSpPr>
          <p:spPr>
            <a:xfrm>
              <a:off x="8096250" y="3619500"/>
              <a:ext cx="3619500" cy="1714500"/>
            </a:xfrm>
            <a:prstGeom prst="roundRect">
              <a:avLst>
                <a:gd name="adj" fmla="val 555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70" name="Google Shape;370;p22"/>
            <p:cNvSpPr txBox="1"/>
            <p:nvPr/>
          </p:nvSpPr>
          <p:spPr>
            <a:xfrm>
              <a:off x="8096250" y="3619500"/>
              <a:ext cx="3619500" cy="17145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Documentation</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b="0">
                  <a:solidFill>
                    <a:srgbClr val="333333"/>
                  </a:solidFill>
                  <a:latin typeface="Arial"/>
                  <a:ea typeface="Arial"/>
                  <a:cs typeface="Arial"/>
                  <a:sym typeface="Arial"/>
                </a:rPr>
                <a:t>Record values and compare with design/manufacturer expectations.</a:t>
              </a:r>
              <a:endParaRPr sz="1600" b="0">
                <a:solidFill>
                  <a:srgbClr val="333333"/>
                </a:solidFill>
                <a:latin typeface="Arial"/>
                <a:ea typeface="Arial"/>
                <a:cs typeface="Arial"/>
                <a:sym typeface="Arial"/>
              </a:endParaRPr>
            </a:p>
          </p:txBody>
        </p:sp>
      </p:grpSp>
      <p:grpSp>
        <p:nvGrpSpPr>
          <p:cNvPr id="371" name="Google Shape;371;p22"/>
          <p:cNvGrpSpPr/>
          <p:nvPr/>
        </p:nvGrpSpPr>
        <p:grpSpPr>
          <a:xfrm>
            <a:off x="523875" y="5333999"/>
            <a:ext cx="11239500" cy="571500"/>
            <a:chOff x="476250" y="5524500"/>
            <a:chExt cx="11239500" cy="571500"/>
          </a:xfrm>
        </p:grpSpPr>
        <p:sp>
          <p:nvSpPr>
            <p:cNvPr id="372" name="Google Shape;372;p22"/>
            <p:cNvSpPr/>
            <p:nvPr/>
          </p:nvSpPr>
          <p:spPr>
            <a:xfrm>
              <a:off x="476250" y="5524500"/>
              <a:ext cx="11239500" cy="5715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73" name="Google Shape;373;p22"/>
            <p:cNvSpPr txBox="1"/>
            <p:nvPr/>
          </p:nvSpPr>
          <p:spPr>
            <a:xfrm>
              <a:off x="476250" y="5524500"/>
              <a:ext cx="11239500" cy="571500"/>
            </a:xfrm>
            <a:prstGeom prst="rect">
              <a:avLst/>
            </a:prstGeom>
            <a:noFill/>
            <a:ln>
              <a:noFill/>
            </a:ln>
          </p:spPr>
          <p:txBody>
            <a:bodyPr spcFirstLastPara="1" wrap="square" lIns="190500" tIns="0" rIns="190500" bIns="0" anchor="ctr" anchorCtr="0">
              <a:noAutofit/>
            </a:bodyPr>
            <a:lstStyle/>
            <a:p>
              <a:pPr marL="0" lvl="0" indent="0" algn="ctr" rtl="0">
                <a:spcBef>
                  <a:spcPts val="0"/>
                </a:spcBef>
                <a:spcAft>
                  <a:spcPts val="0"/>
                </a:spcAft>
                <a:buNone/>
              </a:pPr>
              <a:r>
                <a:rPr lang="en-GB" sz="1600" b="1" dirty="0">
                  <a:solidFill>
                    <a:srgbClr val="FFFFFF"/>
                  </a:solidFill>
                  <a:latin typeface="Arial"/>
                  <a:ea typeface="Arial"/>
                  <a:cs typeface="Arial"/>
                  <a:sym typeface="Arial"/>
                </a:rPr>
                <a:t>Comprehensive operational checks ensure system reliability and efficiency.</a:t>
              </a:r>
              <a:endParaRPr sz="1600" b="1" dirty="0">
                <a:solidFill>
                  <a:srgbClr val="FFFFFF"/>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8"/>
        <p:cNvGrpSpPr/>
        <p:nvPr/>
      </p:nvGrpSpPr>
      <p:grpSpPr>
        <a:xfrm>
          <a:off x="0" y="0"/>
          <a:ext cx="0" cy="0"/>
          <a:chOff x="0" y="0"/>
          <a:chExt cx="0" cy="0"/>
        </a:xfrm>
      </p:grpSpPr>
      <p:sp>
        <p:nvSpPr>
          <p:cNvPr id="379" name="Google Shape;379;p23"/>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Flow rate testing and proving heat transfer</a:t>
            </a:r>
            <a:endParaRPr sz="3060" b="1">
              <a:solidFill>
                <a:srgbClr val="FC4421"/>
              </a:solidFill>
              <a:latin typeface="Arial"/>
              <a:ea typeface="Arial"/>
              <a:cs typeface="Arial"/>
              <a:sym typeface="Arial"/>
            </a:endParaRPr>
          </a:p>
        </p:txBody>
      </p:sp>
      <p:grpSp>
        <p:nvGrpSpPr>
          <p:cNvPr id="380" name="Google Shape;380;p23"/>
          <p:cNvGrpSpPr/>
          <p:nvPr/>
        </p:nvGrpSpPr>
        <p:grpSpPr>
          <a:xfrm>
            <a:off x="476250" y="1714500"/>
            <a:ext cx="3619500" cy="1905000"/>
            <a:chOff x="476250" y="1714500"/>
            <a:chExt cx="3619500" cy="1905000"/>
          </a:xfrm>
        </p:grpSpPr>
        <p:sp>
          <p:nvSpPr>
            <p:cNvPr id="381" name="Google Shape;381;p23"/>
            <p:cNvSpPr/>
            <p:nvPr/>
          </p:nvSpPr>
          <p:spPr>
            <a:xfrm>
              <a:off x="47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82" name="Google Shape;382;p23"/>
            <p:cNvSpPr txBox="1"/>
            <p:nvPr/>
          </p:nvSpPr>
          <p:spPr>
            <a:xfrm>
              <a:off x="47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Measurement Methods</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dirty="0">
                  <a:solidFill>
                    <a:srgbClr val="333333"/>
                  </a:solidFill>
                  <a:latin typeface="Arial"/>
                  <a:ea typeface="Arial"/>
                  <a:cs typeface="Arial"/>
                  <a:sym typeface="Arial"/>
                </a:rPr>
                <a:t>Flow can be checked using heat pump data, flow meters, balancing valves or commissioning tools.</a:t>
              </a:r>
              <a:endParaRPr sz="1600" dirty="0">
                <a:solidFill>
                  <a:srgbClr val="333333"/>
                </a:solidFill>
                <a:latin typeface="Arial"/>
                <a:ea typeface="Arial"/>
                <a:cs typeface="Arial"/>
                <a:sym typeface="Arial"/>
              </a:endParaRPr>
            </a:p>
          </p:txBody>
        </p:sp>
      </p:grpSp>
      <p:grpSp>
        <p:nvGrpSpPr>
          <p:cNvPr id="383" name="Google Shape;383;p23"/>
          <p:cNvGrpSpPr/>
          <p:nvPr/>
        </p:nvGrpSpPr>
        <p:grpSpPr>
          <a:xfrm>
            <a:off x="4286250" y="1714500"/>
            <a:ext cx="3619500" cy="1905000"/>
            <a:chOff x="4286250" y="1714500"/>
            <a:chExt cx="3619500" cy="1905000"/>
          </a:xfrm>
        </p:grpSpPr>
        <p:sp>
          <p:nvSpPr>
            <p:cNvPr id="384" name="Google Shape;384;p23"/>
            <p:cNvSpPr/>
            <p:nvPr/>
          </p:nvSpPr>
          <p:spPr>
            <a:xfrm>
              <a:off x="428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85" name="Google Shape;385;p23"/>
            <p:cNvSpPr txBox="1"/>
            <p:nvPr/>
          </p:nvSpPr>
          <p:spPr>
            <a:xfrm>
              <a:off x="428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Verification</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a:solidFill>
                    <a:srgbClr val="333333"/>
                  </a:solidFill>
                  <a:latin typeface="Arial"/>
                  <a:ea typeface="Arial"/>
                  <a:cs typeface="Arial"/>
                  <a:sym typeface="Arial"/>
                </a:rPr>
                <a:t>Compare measured flow with design/manufacturer requirements.</a:t>
              </a:r>
              <a:endParaRPr sz="1600">
                <a:solidFill>
                  <a:srgbClr val="333333"/>
                </a:solidFill>
                <a:latin typeface="Arial"/>
                <a:ea typeface="Arial"/>
                <a:cs typeface="Arial"/>
                <a:sym typeface="Arial"/>
              </a:endParaRPr>
            </a:p>
          </p:txBody>
        </p:sp>
      </p:grpSp>
      <p:grpSp>
        <p:nvGrpSpPr>
          <p:cNvPr id="386" name="Google Shape;386;p23"/>
          <p:cNvGrpSpPr/>
          <p:nvPr/>
        </p:nvGrpSpPr>
        <p:grpSpPr>
          <a:xfrm>
            <a:off x="8096250" y="1714500"/>
            <a:ext cx="3619500" cy="1905000"/>
            <a:chOff x="8096250" y="1714500"/>
            <a:chExt cx="3619500" cy="1905000"/>
          </a:xfrm>
        </p:grpSpPr>
        <p:sp>
          <p:nvSpPr>
            <p:cNvPr id="387" name="Google Shape;387;p23"/>
            <p:cNvSpPr/>
            <p:nvPr/>
          </p:nvSpPr>
          <p:spPr>
            <a:xfrm>
              <a:off x="809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88" name="Google Shape;388;p23"/>
            <p:cNvSpPr txBox="1"/>
            <p:nvPr/>
          </p:nvSpPr>
          <p:spPr>
            <a:xfrm>
              <a:off x="809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Low Flow Impacts</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a:solidFill>
                    <a:srgbClr val="333333"/>
                  </a:solidFill>
                  <a:latin typeface="Arial"/>
                  <a:ea typeface="Arial"/>
                  <a:cs typeface="Arial"/>
                  <a:sym typeface="Arial"/>
                </a:rPr>
                <a:t>Can cause high ΔT, flow alarms, poor output or short cycling.</a:t>
              </a:r>
              <a:endParaRPr sz="1600">
                <a:solidFill>
                  <a:srgbClr val="333333"/>
                </a:solidFill>
                <a:latin typeface="Arial"/>
                <a:ea typeface="Arial"/>
                <a:cs typeface="Arial"/>
                <a:sym typeface="Arial"/>
              </a:endParaRPr>
            </a:p>
          </p:txBody>
        </p:sp>
      </p:grpSp>
      <p:grpSp>
        <p:nvGrpSpPr>
          <p:cNvPr id="389" name="Google Shape;389;p23"/>
          <p:cNvGrpSpPr/>
          <p:nvPr/>
        </p:nvGrpSpPr>
        <p:grpSpPr>
          <a:xfrm>
            <a:off x="523875" y="3810000"/>
            <a:ext cx="3619500" cy="1573530"/>
            <a:chOff x="476250" y="3810000"/>
            <a:chExt cx="3619500" cy="1905000"/>
          </a:xfrm>
        </p:grpSpPr>
        <p:sp>
          <p:nvSpPr>
            <p:cNvPr id="390" name="Google Shape;390;p23"/>
            <p:cNvSpPr/>
            <p:nvPr/>
          </p:nvSpPr>
          <p:spPr>
            <a:xfrm>
              <a:off x="47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91" name="Google Shape;391;p23"/>
            <p:cNvSpPr txBox="1"/>
            <p:nvPr/>
          </p:nvSpPr>
          <p:spPr>
            <a:xfrm>
              <a:off x="476250" y="38100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High Flow Impacts</a:t>
              </a:r>
              <a:endParaRPr sz="16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dirty="0">
                  <a:solidFill>
                    <a:srgbClr val="333333"/>
                  </a:solidFill>
                  <a:latin typeface="Arial"/>
                  <a:ea typeface="Arial"/>
                  <a:cs typeface="Arial"/>
                  <a:sym typeface="Arial"/>
                </a:rPr>
                <a:t>Can cause noise, poor balancing or unnecessary pump energy.</a:t>
              </a:r>
              <a:endParaRPr sz="1600" dirty="0">
                <a:solidFill>
                  <a:srgbClr val="333333"/>
                </a:solidFill>
                <a:latin typeface="Arial"/>
                <a:ea typeface="Arial"/>
                <a:cs typeface="Arial"/>
                <a:sym typeface="Arial"/>
              </a:endParaRPr>
            </a:p>
          </p:txBody>
        </p:sp>
      </p:grpSp>
      <p:grpSp>
        <p:nvGrpSpPr>
          <p:cNvPr id="392" name="Google Shape;392;p23"/>
          <p:cNvGrpSpPr/>
          <p:nvPr/>
        </p:nvGrpSpPr>
        <p:grpSpPr>
          <a:xfrm>
            <a:off x="4286250" y="3810000"/>
            <a:ext cx="3619500" cy="1573530"/>
            <a:chOff x="4286250" y="3810000"/>
            <a:chExt cx="3619500" cy="1905000"/>
          </a:xfrm>
        </p:grpSpPr>
        <p:sp>
          <p:nvSpPr>
            <p:cNvPr id="393" name="Google Shape;393;p23"/>
            <p:cNvSpPr/>
            <p:nvPr/>
          </p:nvSpPr>
          <p:spPr>
            <a:xfrm>
              <a:off x="428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4" name="Google Shape;394;p23"/>
            <p:cNvSpPr txBox="1"/>
            <p:nvPr/>
          </p:nvSpPr>
          <p:spPr>
            <a:xfrm>
              <a:off x="4286250" y="38100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Pre-Check Actions</a:t>
              </a:r>
              <a:endParaRPr sz="14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dirty="0">
                  <a:solidFill>
                    <a:srgbClr val="333333"/>
                  </a:solidFill>
                  <a:latin typeface="Arial"/>
                  <a:ea typeface="Arial"/>
                  <a:cs typeface="Arial"/>
                  <a:sym typeface="Arial"/>
                </a:rPr>
                <a:t>Check strainers, air, valves, pump mode and balancing before changing design settings.</a:t>
              </a:r>
              <a:endParaRPr sz="1600" dirty="0">
                <a:solidFill>
                  <a:srgbClr val="333333"/>
                </a:solidFill>
                <a:latin typeface="Arial"/>
                <a:ea typeface="Arial"/>
                <a:cs typeface="Arial"/>
                <a:sym typeface="Arial"/>
              </a:endParaRPr>
            </a:p>
          </p:txBody>
        </p:sp>
      </p:grpSp>
      <p:grpSp>
        <p:nvGrpSpPr>
          <p:cNvPr id="395" name="Google Shape;395;p23"/>
          <p:cNvGrpSpPr/>
          <p:nvPr/>
        </p:nvGrpSpPr>
        <p:grpSpPr>
          <a:xfrm>
            <a:off x="8096250" y="3810000"/>
            <a:ext cx="3619500" cy="1573530"/>
            <a:chOff x="8096250" y="3810000"/>
            <a:chExt cx="3619500" cy="1905000"/>
          </a:xfrm>
        </p:grpSpPr>
        <p:sp>
          <p:nvSpPr>
            <p:cNvPr id="396" name="Google Shape;396;p23"/>
            <p:cNvSpPr/>
            <p:nvPr/>
          </p:nvSpPr>
          <p:spPr>
            <a:xfrm>
              <a:off x="809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397" name="Google Shape;397;p23"/>
            <p:cNvSpPr txBox="1"/>
            <p:nvPr/>
          </p:nvSpPr>
          <p:spPr>
            <a:xfrm>
              <a:off x="8096250" y="38100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Documentation</a:t>
              </a:r>
              <a:endParaRPr sz="1600" b="1">
                <a:solidFill>
                  <a:srgbClr val="FC4421"/>
                </a:solidFill>
                <a:latin typeface="Arial"/>
                <a:ea typeface="Arial"/>
                <a:cs typeface="Arial"/>
                <a:sym typeface="Arial"/>
              </a:endParaRPr>
            </a:p>
            <a:p>
              <a:pPr marL="0" lvl="0" indent="0" algn="l" rtl="0">
                <a:spcBef>
                  <a:spcPts val="800"/>
                </a:spcBef>
                <a:spcAft>
                  <a:spcPts val="0"/>
                </a:spcAft>
                <a:buNone/>
              </a:pPr>
              <a:r>
                <a:rPr lang="en-GB" sz="1600">
                  <a:solidFill>
                    <a:srgbClr val="333333"/>
                  </a:solidFill>
                  <a:latin typeface="Arial"/>
                  <a:ea typeface="Arial"/>
                  <a:cs typeface="Arial"/>
                  <a:sym typeface="Arial"/>
                </a:rPr>
                <a:t>Record method used and final flow/balancing settings.</a:t>
              </a:r>
              <a:endParaRPr sz="1600">
                <a:solidFill>
                  <a:srgbClr val="333333"/>
                </a:solidFill>
                <a:latin typeface="Arial"/>
                <a:ea typeface="Arial"/>
                <a:cs typeface="Arial"/>
                <a:sym typeface="Arial"/>
              </a:endParaRPr>
            </a:p>
          </p:txBody>
        </p:sp>
      </p:grpSp>
      <p:grpSp>
        <p:nvGrpSpPr>
          <p:cNvPr id="398" name="Google Shape;398;p23"/>
          <p:cNvGrpSpPr/>
          <p:nvPr/>
        </p:nvGrpSpPr>
        <p:grpSpPr>
          <a:xfrm>
            <a:off x="476250" y="5471160"/>
            <a:ext cx="11239500" cy="571500"/>
            <a:chOff x="476250" y="5905500"/>
            <a:chExt cx="11239500" cy="571500"/>
          </a:xfrm>
        </p:grpSpPr>
        <p:sp>
          <p:nvSpPr>
            <p:cNvPr id="399" name="Google Shape;399;p23"/>
            <p:cNvSpPr/>
            <p:nvPr/>
          </p:nvSpPr>
          <p:spPr>
            <a:xfrm>
              <a:off x="476250" y="5905500"/>
              <a:ext cx="11239500" cy="5715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00" name="Google Shape;400;p23"/>
            <p:cNvSpPr txBox="1"/>
            <p:nvPr/>
          </p:nvSpPr>
          <p:spPr>
            <a:xfrm>
              <a:off x="476250" y="5905500"/>
              <a:ext cx="11239500" cy="571500"/>
            </a:xfrm>
            <a:prstGeom prst="rect">
              <a:avLst/>
            </a:prstGeom>
            <a:noFill/>
            <a:ln>
              <a:noFill/>
            </a:ln>
          </p:spPr>
          <p:txBody>
            <a:bodyPr spcFirstLastPara="1" wrap="square" lIns="190500" tIns="0" rIns="190500" bIns="0" anchor="ctr" anchorCtr="0">
              <a:noAutofit/>
            </a:bodyPr>
            <a:lstStyle/>
            <a:p>
              <a:pPr marL="0" lvl="0" indent="0" algn="ctr" rtl="0">
                <a:spcBef>
                  <a:spcPts val="0"/>
                </a:spcBef>
                <a:spcAft>
                  <a:spcPts val="0"/>
                </a:spcAft>
                <a:buNone/>
              </a:pPr>
              <a:r>
                <a:rPr lang="en-GB" sz="1600" b="1">
                  <a:solidFill>
                    <a:srgbClr val="FFFFFF"/>
                  </a:solidFill>
                  <a:latin typeface="Arial"/>
                  <a:ea typeface="Arial"/>
                  <a:cs typeface="Arial"/>
                  <a:sym typeface="Arial"/>
                </a:rPr>
                <a:t>Operational efficiency depends on precise flow rate verification and proving.</a:t>
              </a:r>
              <a:endParaRPr sz="1600" b="1">
                <a:solidFill>
                  <a:srgbClr val="FFFFFF"/>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grpSp>
        <p:nvGrpSpPr>
          <p:cNvPr id="407" name="Google Shape;407;p24"/>
          <p:cNvGrpSpPr/>
          <p:nvPr/>
        </p:nvGrpSpPr>
        <p:grpSpPr>
          <a:xfrm>
            <a:off x="251999" y="972000"/>
            <a:ext cx="11628333" cy="612000"/>
            <a:chOff x="251999" y="972000"/>
            <a:chExt cx="11628333" cy="612000"/>
          </a:xfrm>
        </p:grpSpPr>
        <p:sp>
          <p:nvSpPr>
            <p:cNvPr id="408" name="Google Shape;408;p24"/>
            <p:cNvSpPr/>
            <p:nvPr/>
          </p:nvSpPr>
          <p:spPr>
            <a:xfrm>
              <a:off x="252032" y="990029"/>
              <a:ext cx="11628300" cy="5847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9" name="Google Shape;409;p24"/>
            <p:cNvSpPr txBox="1"/>
            <p:nvPr/>
          </p:nvSpPr>
          <p:spPr>
            <a:xfrm>
              <a:off x="251999" y="972000"/>
              <a:ext cx="11628300" cy="612000"/>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r>
                <a:rPr lang="en-GB" sz="3200" b="1" dirty="0">
                  <a:solidFill>
                    <a:srgbClr val="FC4421"/>
                  </a:solidFill>
                  <a:latin typeface="Arial"/>
                  <a:ea typeface="Arial"/>
                  <a:cs typeface="Arial"/>
                  <a:sym typeface="Arial"/>
                </a:rPr>
                <a:t>Controls testing</a:t>
              </a:r>
              <a:endParaRPr sz="3060" b="1" dirty="0">
                <a:solidFill>
                  <a:srgbClr val="FC4421"/>
                </a:solidFill>
                <a:latin typeface="Arial"/>
                <a:ea typeface="Arial"/>
                <a:cs typeface="Arial"/>
                <a:sym typeface="Arial"/>
              </a:endParaRPr>
            </a:p>
          </p:txBody>
        </p:sp>
      </p:grpSp>
      <p:grpSp>
        <p:nvGrpSpPr>
          <p:cNvPr id="410" name="Google Shape;410;p24"/>
          <p:cNvGrpSpPr/>
          <p:nvPr/>
        </p:nvGrpSpPr>
        <p:grpSpPr>
          <a:xfrm>
            <a:off x="476250" y="1714500"/>
            <a:ext cx="3619500" cy="1573449"/>
            <a:chOff x="476250" y="1714500"/>
            <a:chExt cx="3619500" cy="1905000"/>
          </a:xfrm>
        </p:grpSpPr>
        <p:sp>
          <p:nvSpPr>
            <p:cNvPr id="411" name="Google Shape;411;p24"/>
            <p:cNvSpPr/>
            <p:nvPr/>
          </p:nvSpPr>
          <p:spPr>
            <a:xfrm>
              <a:off x="47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2" name="Google Shape;412;p24"/>
            <p:cNvSpPr txBox="1"/>
            <p:nvPr/>
          </p:nvSpPr>
          <p:spPr>
            <a:xfrm>
              <a:off x="47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Zoning &amp; Function</a:t>
              </a:r>
              <a:endParaRPr sz="14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0" dirty="0">
                  <a:solidFill>
                    <a:srgbClr val="333333"/>
                  </a:solidFill>
                  <a:latin typeface="Arial"/>
                  <a:ea typeface="Arial"/>
                  <a:cs typeface="Arial"/>
                  <a:sym typeface="Arial"/>
                </a:rPr>
                <a:t>Check each thermostat/controller calls for the correct zone or function.</a:t>
              </a:r>
              <a:endParaRPr sz="1600" b="0" dirty="0">
                <a:solidFill>
                  <a:srgbClr val="333333"/>
                </a:solidFill>
                <a:latin typeface="Arial"/>
                <a:ea typeface="Arial"/>
                <a:cs typeface="Arial"/>
                <a:sym typeface="Arial"/>
              </a:endParaRPr>
            </a:p>
          </p:txBody>
        </p:sp>
      </p:grpSp>
      <p:grpSp>
        <p:nvGrpSpPr>
          <p:cNvPr id="413" name="Google Shape;413;p24"/>
          <p:cNvGrpSpPr/>
          <p:nvPr/>
        </p:nvGrpSpPr>
        <p:grpSpPr>
          <a:xfrm>
            <a:off x="4286250" y="1714500"/>
            <a:ext cx="3619500" cy="1573449"/>
            <a:chOff x="4286250" y="1714500"/>
            <a:chExt cx="3619500" cy="1905000"/>
          </a:xfrm>
        </p:grpSpPr>
        <p:sp>
          <p:nvSpPr>
            <p:cNvPr id="414" name="Google Shape;414;p24"/>
            <p:cNvSpPr/>
            <p:nvPr/>
          </p:nvSpPr>
          <p:spPr>
            <a:xfrm>
              <a:off x="428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5" name="Google Shape;415;p24"/>
            <p:cNvSpPr txBox="1"/>
            <p:nvPr/>
          </p:nvSpPr>
          <p:spPr>
            <a:xfrm>
              <a:off x="428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Sequence of Operation</a:t>
              </a:r>
              <a:endParaRPr sz="14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0" dirty="0">
                  <a:solidFill>
                    <a:srgbClr val="333333"/>
                  </a:solidFill>
                  <a:latin typeface="Arial"/>
                  <a:ea typeface="Arial"/>
                  <a:cs typeface="Arial"/>
                  <a:sym typeface="Arial"/>
                </a:rPr>
                <a:t>Verify zone valves, pumps and heat pump enable signals operate in sequence.</a:t>
              </a:r>
              <a:endParaRPr sz="1600" b="0" dirty="0">
                <a:solidFill>
                  <a:srgbClr val="333333"/>
                </a:solidFill>
                <a:latin typeface="Arial"/>
                <a:ea typeface="Arial"/>
                <a:cs typeface="Arial"/>
                <a:sym typeface="Arial"/>
              </a:endParaRPr>
            </a:p>
          </p:txBody>
        </p:sp>
      </p:grpSp>
      <p:grpSp>
        <p:nvGrpSpPr>
          <p:cNvPr id="416" name="Google Shape;416;p24"/>
          <p:cNvGrpSpPr/>
          <p:nvPr/>
        </p:nvGrpSpPr>
        <p:grpSpPr>
          <a:xfrm>
            <a:off x="8096250" y="1714500"/>
            <a:ext cx="3619500" cy="1573449"/>
            <a:chOff x="8096250" y="1714500"/>
            <a:chExt cx="3619500" cy="1905000"/>
          </a:xfrm>
        </p:grpSpPr>
        <p:sp>
          <p:nvSpPr>
            <p:cNvPr id="417" name="Google Shape;417;p24"/>
            <p:cNvSpPr/>
            <p:nvPr/>
          </p:nvSpPr>
          <p:spPr>
            <a:xfrm>
              <a:off x="809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8" name="Google Shape;418;p24"/>
            <p:cNvSpPr txBox="1"/>
            <p:nvPr/>
          </p:nvSpPr>
          <p:spPr>
            <a:xfrm>
              <a:off x="8096250" y="17145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DHW Priority</a:t>
              </a:r>
              <a:endParaRPr sz="14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0" dirty="0">
                  <a:solidFill>
                    <a:srgbClr val="333333"/>
                  </a:solidFill>
                  <a:latin typeface="Arial"/>
                  <a:ea typeface="Arial"/>
                  <a:cs typeface="Arial"/>
                  <a:sym typeface="Arial"/>
                </a:rPr>
                <a:t>Test DHW priority and return to space heating after cylinder demand.</a:t>
              </a:r>
              <a:endParaRPr sz="1600" b="0" dirty="0">
                <a:solidFill>
                  <a:srgbClr val="333333"/>
                </a:solidFill>
                <a:latin typeface="Arial"/>
                <a:ea typeface="Arial"/>
                <a:cs typeface="Arial"/>
                <a:sym typeface="Arial"/>
              </a:endParaRPr>
            </a:p>
          </p:txBody>
        </p:sp>
      </p:grpSp>
      <p:grpSp>
        <p:nvGrpSpPr>
          <p:cNvPr id="419" name="Google Shape;419;p24"/>
          <p:cNvGrpSpPr/>
          <p:nvPr/>
        </p:nvGrpSpPr>
        <p:grpSpPr>
          <a:xfrm>
            <a:off x="476250" y="3709481"/>
            <a:ext cx="3619500" cy="1586419"/>
            <a:chOff x="476250" y="3794297"/>
            <a:chExt cx="3619500" cy="1920703"/>
          </a:xfrm>
        </p:grpSpPr>
        <p:sp>
          <p:nvSpPr>
            <p:cNvPr id="420" name="Google Shape;420;p24"/>
            <p:cNvSpPr/>
            <p:nvPr/>
          </p:nvSpPr>
          <p:spPr>
            <a:xfrm>
              <a:off x="47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1" name="Google Shape;421;p24"/>
            <p:cNvSpPr txBox="1"/>
            <p:nvPr/>
          </p:nvSpPr>
          <p:spPr>
            <a:xfrm>
              <a:off x="476250" y="3794297"/>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Sensors &amp; Compensation</a:t>
              </a:r>
              <a:endParaRPr sz="14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0" dirty="0">
                  <a:solidFill>
                    <a:srgbClr val="333333"/>
                  </a:solidFill>
                  <a:latin typeface="Arial"/>
                  <a:ea typeface="Arial"/>
                  <a:cs typeface="Arial"/>
                  <a:sym typeface="Arial"/>
                </a:rPr>
                <a:t>Confirm weather compensation/outdoor sensor readings are plausible.</a:t>
              </a:r>
              <a:endParaRPr sz="1600" b="0" dirty="0">
                <a:solidFill>
                  <a:srgbClr val="333333"/>
                </a:solidFill>
                <a:latin typeface="Arial"/>
                <a:ea typeface="Arial"/>
                <a:cs typeface="Arial"/>
                <a:sym typeface="Arial"/>
              </a:endParaRPr>
            </a:p>
          </p:txBody>
        </p:sp>
      </p:grpSp>
      <p:grpSp>
        <p:nvGrpSpPr>
          <p:cNvPr id="422" name="Google Shape;422;p24"/>
          <p:cNvGrpSpPr/>
          <p:nvPr/>
        </p:nvGrpSpPr>
        <p:grpSpPr>
          <a:xfrm>
            <a:off x="4286250" y="3722451"/>
            <a:ext cx="3619500" cy="1573449"/>
            <a:chOff x="4286250" y="3810000"/>
            <a:chExt cx="3619500" cy="1905000"/>
          </a:xfrm>
        </p:grpSpPr>
        <p:sp>
          <p:nvSpPr>
            <p:cNvPr id="423" name="Google Shape;423;p24"/>
            <p:cNvSpPr/>
            <p:nvPr/>
          </p:nvSpPr>
          <p:spPr>
            <a:xfrm>
              <a:off x="428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4" name="Google Shape;424;p24"/>
            <p:cNvSpPr txBox="1"/>
            <p:nvPr/>
          </p:nvSpPr>
          <p:spPr>
            <a:xfrm>
              <a:off x="4286250" y="38100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Settings Verification</a:t>
              </a:r>
              <a:endParaRPr sz="14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0" dirty="0">
                  <a:solidFill>
                    <a:srgbClr val="333333"/>
                  </a:solidFill>
                  <a:latin typeface="Arial"/>
                  <a:ea typeface="Arial"/>
                  <a:cs typeface="Arial"/>
                  <a:sym typeface="Arial"/>
                </a:rPr>
                <a:t>Check user-accessible settings vs. installer/service settings.</a:t>
              </a:r>
              <a:endParaRPr sz="1600" b="0" dirty="0">
                <a:solidFill>
                  <a:srgbClr val="333333"/>
                </a:solidFill>
                <a:latin typeface="Arial"/>
                <a:ea typeface="Arial"/>
                <a:cs typeface="Arial"/>
                <a:sym typeface="Arial"/>
              </a:endParaRPr>
            </a:p>
          </p:txBody>
        </p:sp>
      </p:grpSp>
      <p:grpSp>
        <p:nvGrpSpPr>
          <p:cNvPr id="425" name="Google Shape;425;p24"/>
          <p:cNvGrpSpPr/>
          <p:nvPr/>
        </p:nvGrpSpPr>
        <p:grpSpPr>
          <a:xfrm>
            <a:off x="8143876" y="3709480"/>
            <a:ext cx="3619500" cy="1573449"/>
            <a:chOff x="8096250" y="3810000"/>
            <a:chExt cx="3619500" cy="1905000"/>
          </a:xfrm>
        </p:grpSpPr>
        <p:sp>
          <p:nvSpPr>
            <p:cNvPr id="426" name="Google Shape;426;p24"/>
            <p:cNvSpPr/>
            <p:nvPr/>
          </p:nvSpPr>
          <p:spPr>
            <a:xfrm>
              <a:off x="809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7" name="Google Shape;427;p24"/>
            <p:cNvSpPr txBox="1"/>
            <p:nvPr/>
          </p:nvSpPr>
          <p:spPr>
            <a:xfrm>
              <a:off x="8096250" y="3810000"/>
              <a:ext cx="3619500" cy="19050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400" b="1" dirty="0">
                  <a:solidFill>
                    <a:srgbClr val="FC4421"/>
                  </a:solidFill>
                  <a:latin typeface="Arial"/>
                  <a:ea typeface="Arial"/>
                  <a:cs typeface="Arial"/>
                  <a:sym typeface="Arial"/>
                </a:rPr>
                <a:t>Handover &amp; Recording</a:t>
              </a:r>
              <a:endParaRPr sz="1400" b="1" dirty="0">
                <a:solidFill>
                  <a:srgbClr val="FC4421"/>
                </a:solidFill>
                <a:latin typeface="Arial"/>
                <a:ea typeface="Arial"/>
                <a:cs typeface="Arial"/>
                <a:sym typeface="Arial"/>
              </a:endParaRPr>
            </a:p>
            <a:p>
              <a:pPr marL="0" lvl="0" indent="0" algn="l" rtl="0">
                <a:spcBef>
                  <a:spcPts val="800"/>
                </a:spcBef>
                <a:spcAft>
                  <a:spcPts val="0"/>
                </a:spcAft>
                <a:buNone/>
              </a:pPr>
              <a:r>
                <a:rPr lang="en-GB" sz="1600" b="0" dirty="0">
                  <a:solidFill>
                    <a:srgbClr val="333333"/>
                  </a:solidFill>
                  <a:latin typeface="Arial"/>
                  <a:ea typeface="Arial"/>
                  <a:cs typeface="Arial"/>
                  <a:sym typeface="Arial"/>
                </a:rPr>
                <a:t>Record final settings and explain key controls at handover.</a:t>
              </a:r>
              <a:endParaRPr sz="1600" b="0" dirty="0">
                <a:solidFill>
                  <a:srgbClr val="333333"/>
                </a:solidFill>
                <a:latin typeface="Arial"/>
                <a:ea typeface="Arial"/>
                <a:cs typeface="Arial"/>
                <a:sym typeface="Arial"/>
              </a:endParaRPr>
            </a:p>
          </p:txBody>
        </p:sp>
      </p:grpSp>
      <p:grpSp>
        <p:nvGrpSpPr>
          <p:cNvPr id="428" name="Google Shape;428;p24"/>
          <p:cNvGrpSpPr/>
          <p:nvPr/>
        </p:nvGrpSpPr>
        <p:grpSpPr>
          <a:xfrm>
            <a:off x="500062" y="5431681"/>
            <a:ext cx="11239500" cy="571500"/>
            <a:chOff x="476250" y="5905500"/>
            <a:chExt cx="11239500" cy="571500"/>
          </a:xfrm>
        </p:grpSpPr>
        <p:sp>
          <p:nvSpPr>
            <p:cNvPr id="429" name="Google Shape;429;p24"/>
            <p:cNvSpPr/>
            <p:nvPr/>
          </p:nvSpPr>
          <p:spPr>
            <a:xfrm>
              <a:off x="476250" y="5905500"/>
              <a:ext cx="11239500" cy="5715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0" name="Google Shape;430;p24"/>
            <p:cNvSpPr txBox="1"/>
            <p:nvPr/>
          </p:nvSpPr>
          <p:spPr>
            <a:xfrm>
              <a:off x="476250" y="5905500"/>
              <a:ext cx="11239500" cy="571500"/>
            </a:xfrm>
            <a:prstGeom prst="rect">
              <a:avLst/>
            </a:prstGeom>
            <a:noFill/>
            <a:ln>
              <a:noFill/>
            </a:ln>
          </p:spPr>
          <p:txBody>
            <a:bodyPr spcFirstLastPara="1" wrap="square" lIns="190500" tIns="0" rIns="190500" bIns="0" anchor="ctr" anchorCtr="0">
              <a:noAutofit/>
            </a:bodyPr>
            <a:lstStyle/>
            <a:p>
              <a:pPr marL="0" lvl="0" indent="0" algn="ctr" rtl="0">
                <a:spcBef>
                  <a:spcPts val="0"/>
                </a:spcBef>
                <a:spcAft>
                  <a:spcPts val="0"/>
                </a:spcAft>
                <a:buNone/>
              </a:pPr>
              <a:r>
                <a:rPr lang="en-GB" sz="1400" b="1" dirty="0">
                  <a:solidFill>
                    <a:srgbClr val="FFFFFF"/>
                  </a:solidFill>
                  <a:latin typeface="Arial"/>
                  <a:ea typeface="Arial"/>
                  <a:cs typeface="Arial"/>
                  <a:sym typeface="Arial"/>
                </a:rPr>
                <a:t>System baseline: Accurate control settings are essential for efficiency and user comfort.</a:t>
              </a:r>
              <a:endParaRPr sz="1400" b="1" dirty="0">
                <a:solidFill>
                  <a:srgbClr val="FFFFFF"/>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5"/>
        <p:cNvGrpSpPr/>
        <p:nvPr/>
      </p:nvGrpSpPr>
      <p:grpSpPr>
        <a:xfrm>
          <a:off x="0" y="0"/>
          <a:ext cx="0" cy="0"/>
          <a:chOff x="0" y="0"/>
          <a:chExt cx="0" cy="0"/>
        </a:xfrm>
      </p:grpSpPr>
      <p:sp>
        <p:nvSpPr>
          <p:cNvPr id="436" name="Google Shape;436;p25"/>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t>Safety component operation</a:t>
            </a:r>
            <a:endParaRPr/>
          </a:p>
        </p:txBody>
      </p:sp>
      <p:grpSp>
        <p:nvGrpSpPr>
          <p:cNvPr id="437" name="Google Shape;437;p25"/>
          <p:cNvGrpSpPr/>
          <p:nvPr/>
        </p:nvGrpSpPr>
        <p:grpSpPr>
          <a:xfrm>
            <a:off x="476250" y="1714500"/>
            <a:ext cx="11239500" cy="3406140"/>
            <a:chOff x="476250" y="1714500"/>
            <a:chExt cx="11239500" cy="4000500"/>
          </a:xfrm>
        </p:grpSpPr>
        <p:sp>
          <p:nvSpPr>
            <p:cNvPr id="438" name="Google Shape;438;p25"/>
            <p:cNvSpPr/>
            <p:nvPr/>
          </p:nvSpPr>
          <p:spPr>
            <a:xfrm>
              <a:off x="47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39" name="Google Shape;439;p25"/>
            <p:cNvSpPr txBox="1"/>
            <p:nvPr/>
          </p:nvSpPr>
          <p:spPr>
            <a:xfrm>
              <a:off x="476250" y="1714500"/>
              <a:ext cx="3619500" cy="190500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Fitting &amp; Access</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b="0" dirty="0">
                  <a:solidFill>
                    <a:srgbClr val="333333"/>
                  </a:solidFill>
                  <a:latin typeface="Arial"/>
                  <a:ea typeface="Arial"/>
                  <a:cs typeface="Arial"/>
                  <a:sym typeface="Arial"/>
                </a:rPr>
                <a:t>Confirm required safety devices (PRVs, expansion vessels, isolators) are present, correctly located, and accessible for servicing.</a:t>
              </a:r>
              <a:endParaRPr sz="1600" b="0" dirty="0">
                <a:solidFill>
                  <a:srgbClr val="333333"/>
                </a:solidFill>
                <a:latin typeface="Arial"/>
                <a:ea typeface="Arial"/>
                <a:cs typeface="Arial"/>
                <a:sym typeface="Arial"/>
              </a:endParaRPr>
            </a:p>
          </p:txBody>
        </p:sp>
        <p:sp>
          <p:nvSpPr>
            <p:cNvPr id="440" name="Google Shape;440;p25"/>
            <p:cNvSpPr/>
            <p:nvPr/>
          </p:nvSpPr>
          <p:spPr>
            <a:xfrm>
              <a:off x="428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41" name="Google Shape;441;p25"/>
            <p:cNvSpPr txBox="1"/>
            <p:nvPr/>
          </p:nvSpPr>
          <p:spPr>
            <a:xfrm>
              <a:off x="4286250" y="1714500"/>
              <a:ext cx="3619500" cy="190500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PRVs &amp; Discharge</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333333"/>
                  </a:solidFill>
                  <a:latin typeface="Arial"/>
                  <a:ea typeface="Arial"/>
                  <a:cs typeface="Arial"/>
                  <a:sym typeface="Arial"/>
                </a:rPr>
                <a:t>Check PRV ratings and ensure expansion vessels are pre-charged. Discharge pipework must terminate safely and visibly.</a:t>
              </a:r>
              <a:endParaRPr sz="1600" b="0">
                <a:solidFill>
                  <a:srgbClr val="333333"/>
                </a:solidFill>
                <a:latin typeface="Arial"/>
                <a:ea typeface="Arial"/>
                <a:cs typeface="Arial"/>
                <a:sym typeface="Arial"/>
              </a:endParaRPr>
            </a:p>
          </p:txBody>
        </p:sp>
        <p:sp>
          <p:nvSpPr>
            <p:cNvPr id="442" name="Google Shape;442;p25"/>
            <p:cNvSpPr/>
            <p:nvPr/>
          </p:nvSpPr>
          <p:spPr>
            <a:xfrm>
              <a:off x="8096250" y="17145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43" name="Google Shape;443;p25"/>
            <p:cNvSpPr txBox="1"/>
            <p:nvPr/>
          </p:nvSpPr>
          <p:spPr>
            <a:xfrm>
              <a:off x="8096250" y="1714500"/>
              <a:ext cx="3619500" cy="190500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Isolation &amp; Frost</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333333"/>
                  </a:solidFill>
                  <a:latin typeface="Arial"/>
                  <a:ea typeface="Arial"/>
                  <a:cs typeface="Arial"/>
                  <a:sym typeface="Arial"/>
                </a:rPr>
                <a:t>Service valves must be accessible and labelled. Confirm frost protection strategies (trace heating, glycol) for ASHPs are in place.</a:t>
              </a:r>
              <a:endParaRPr sz="1600" b="0">
                <a:solidFill>
                  <a:srgbClr val="333333"/>
                </a:solidFill>
                <a:latin typeface="Arial"/>
                <a:ea typeface="Arial"/>
                <a:cs typeface="Arial"/>
                <a:sym typeface="Arial"/>
              </a:endParaRPr>
            </a:p>
          </p:txBody>
        </p:sp>
        <p:sp>
          <p:nvSpPr>
            <p:cNvPr id="444" name="Google Shape;444;p25"/>
            <p:cNvSpPr/>
            <p:nvPr/>
          </p:nvSpPr>
          <p:spPr>
            <a:xfrm>
              <a:off x="47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45" name="Google Shape;445;p25"/>
            <p:cNvSpPr txBox="1"/>
            <p:nvPr/>
          </p:nvSpPr>
          <p:spPr>
            <a:xfrm>
              <a:off x="476250" y="3810000"/>
              <a:ext cx="3619500" cy="190500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Temp &amp; Overheat</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b="0" dirty="0">
                  <a:solidFill>
                    <a:srgbClr val="333333"/>
                  </a:solidFill>
                  <a:latin typeface="Arial"/>
                  <a:ea typeface="Arial"/>
                  <a:cs typeface="Arial"/>
                  <a:sym typeface="Arial"/>
                </a:rPr>
                <a:t>Confirm high-limit controls and blending valves are set correctly. This links to safe DHW delivery and Legionella control.</a:t>
              </a:r>
              <a:endParaRPr sz="1600" b="0" dirty="0">
                <a:solidFill>
                  <a:srgbClr val="333333"/>
                </a:solidFill>
                <a:latin typeface="Arial"/>
                <a:ea typeface="Arial"/>
                <a:cs typeface="Arial"/>
                <a:sym typeface="Arial"/>
              </a:endParaRPr>
            </a:p>
          </p:txBody>
        </p:sp>
        <p:sp>
          <p:nvSpPr>
            <p:cNvPr id="446" name="Google Shape;446;p25"/>
            <p:cNvSpPr/>
            <p:nvPr/>
          </p:nvSpPr>
          <p:spPr>
            <a:xfrm>
              <a:off x="4286250" y="3810000"/>
              <a:ext cx="3619500" cy="190500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47" name="Google Shape;447;p25"/>
            <p:cNvSpPr txBox="1"/>
            <p:nvPr/>
          </p:nvSpPr>
          <p:spPr>
            <a:xfrm>
              <a:off x="4286250" y="3810000"/>
              <a:ext cx="3619500" cy="190500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Pressure Protection</a:t>
              </a:r>
              <a:endParaRPr sz="1600" b="1">
                <a:solidFill>
                  <a:srgbClr val="FC4421"/>
                </a:solidFill>
                <a:latin typeface="Arial"/>
                <a:ea typeface="Arial"/>
                <a:cs typeface="Arial"/>
                <a:sym typeface="Arial"/>
              </a:endParaRPr>
            </a:p>
            <a:p>
              <a:pPr marL="0" lvl="0" indent="0" algn="l" rtl="0">
                <a:spcBef>
                  <a:spcPts val="600"/>
                </a:spcBef>
                <a:spcAft>
                  <a:spcPts val="0"/>
                </a:spcAft>
                <a:buNone/>
              </a:pPr>
              <a:r>
                <a:rPr lang="en-GB" sz="1600" b="0">
                  <a:solidFill>
                    <a:srgbClr val="333333"/>
                  </a:solidFill>
                  <a:latin typeface="Arial"/>
                  <a:ea typeface="Arial"/>
                  <a:cs typeface="Arial"/>
                  <a:sym typeface="Arial"/>
                </a:rPr>
                <a:t>Maintain water pressure within design range. Refrigerant pressure protection requires specialist F-Gas qualifications.</a:t>
              </a:r>
              <a:endParaRPr sz="1600" b="0">
                <a:solidFill>
                  <a:srgbClr val="333333"/>
                </a:solidFill>
                <a:latin typeface="Arial"/>
                <a:ea typeface="Arial"/>
                <a:cs typeface="Arial"/>
                <a:sym typeface="Arial"/>
              </a:endParaRPr>
            </a:p>
          </p:txBody>
        </p:sp>
        <p:sp>
          <p:nvSpPr>
            <p:cNvPr id="448" name="Google Shape;448;p25"/>
            <p:cNvSpPr/>
            <p:nvPr/>
          </p:nvSpPr>
          <p:spPr>
            <a:xfrm>
              <a:off x="8096250" y="3810000"/>
              <a:ext cx="3619500" cy="1905000"/>
            </a:xfrm>
            <a:prstGeom prst="roundRect">
              <a:avLst>
                <a:gd name="adj" fmla="val 5000"/>
              </a:avLst>
            </a:prstGeom>
            <a:solidFill>
              <a:srgbClr val="FFF5F5"/>
            </a:solidFill>
            <a:ln w="9525" cap="flat" cmpd="sng">
              <a:solidFill>
                <a:srgbClr val="FFE3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49" name="Google Shape;449;p25"/>
            <p:cNvSpPr txBox="1"/>
            <p:nvPr/>
          </p:nvSpPr>
          <p:spPr>
            <a:xfrm>
              <a:off x="8096250" y="3810000"/>
              <a:ext cx="3619500" cy="1905000"/>
            </a:xfrm>
            <a:prstGeom prst="rect">
              <a:avLst/>
            </a:prstGeom>
            <a:noFill/>
            <a:ln>
              <a:noFill/>
            </a:ln>
          </p:spPr>
          <p:txBody>
            <a:bodyPr spcFirstLastPara="1" wrap="square" lIns="142875" tIns="142875" rIns="142875" bIns="142875"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Prohibited Acts</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b="1" dirty="0">
                  <a:solidFill>
                    <a:srgbClr val="333333"/>
                  </a:solidFill>
                  <a:latin typeface="Arial"/>
                  <a:ea typeface="Arial"/>
                  <a:cs typeface="Arial"/>
                  <a:sym typeface="Arial"/>
                </a:rPr>
                <a:t>NEVER</a:t>
              </a:r>
              <a:r>
                <a:rPr lang="en-GB" sz="1600" b="1" dirty="0">
                  <a:solidFill>
                    <a:srgbClr val="333333"/>
                  </a:solidFill>
                </a:rPr>
                <a:t> </a:t>
              </a:r>
              <a:r>
                <a:rPr lang="en-GB" sz="1600" b="0" dirty="0">
                  <a:solidFill>
                    <a:srgbClr val="333333"/>
                  </a:solidFill>
                  <a:latin typeface="Arial"/>
                  <a:ea typeface="Arial"/>
                  <a:cs typeface="Arial"/>
                  <a:sym typeface="Arial"/>
                </a:rPr>
                <a:t>bridge sensors, override alarms, isolate relief valves, or defeat safety devices. A bypassed system is unsafe.</a:t>
              </a:r>
              <a:endParaRPr sz="1600" b="0" dirty="0">
                <a:solidFill>
                  <a:srgbClr val="333333"/>
                </a:solidFill>
                <a:latin typeface="Arial"/>
                <a:ea typeface="Arial"/>
                <a:cs typeface="Arial"/>
                <a:sym typeface="Arial"/>
              </a:endParaRPr>
            </a:p>
          </p:txBody>
        </p:sp>
      </p:grpSp>
      <p:grpSp>
        <p:nvGrpSpPr>
          <p:cNvPr id="450" name="Google Shape;450;p25"/>
          <p:cNvGrpSpPr/>
          <p:nvPr/>
        </p:nvGrpSpPr>
        <p:grpSpPr>
          <a:xfrm>
            <a:off x="476250" y="5318543"/>
            <a:ext cx="11239500" cy="571500"/>
            <a:chOff x="476250" y="5905500"/>
            <a:chExt cx="11239500" cy="571500"/>
          </a:xfrm>
        </p:grpSpPr>
        <p:sp>
          <p:nvSpPr>
            <p:cNvPr id="451" name="Google Shape;451;p25"/>
            <p:cNvSpPr/>
            <p:nvPr/>
          </p:nvSpPr>
          <p:spPr>
            <a:xfrm>
              <a:off x="476250" y="5905500"/>
              <a:ext cx="11239500" cy="5715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52" name="Google Shape;452;p25"/>
            <p:cNvSpPr txBox="1"/>
            <p:nvPr/>
          </p:nvSpPr>
          <p:spPr>
            <a:xfrm>
              <a:off x="476250" y="5905500"/>
              <a:ext cx="11239500" cy="571500"/>
            </a:xfrm>
            <a:prstGeom prst="rect">
              <a:avLst/>
            </a:prstGeom>
            <a:noFill/>
            <a:ln>
              <a:noFill/>
            </a:ln>
          </p:spPr>
          <p:txBody>
            <a:bodyPr spcFirstLastPara="1" wrap="square" lIns="190500" tIns="0" rIns="190500" bIns="0" anchor="ctr" anchorCtr="0">
              <a:noAutofit/>
            </a:bodyPr>
            <a:lstStyle/>
            <a:p>
              <a:pPr marL="0" lvl="0" indent="0" algn="ctr" rtl="0">
                <a:spcBef>
                  <a:spcPts val="0"/>
                </a:spcBef>
                <a:spcAft>
                  <a:spcPts val="0"/>
                </a:spcAft>
                <a:buNone/>
              </a:pPr>
              <a:r>
                <a:rPr lang="en-GB" sz="1600" b="1">
                  <a:solidFill>
                    <a:srgbClr val="FFFFFF"/>
                  </a:solidFill>
                  <a:latin typeface="Arial"/>
                  <a:ea typeface="Arial"/>
                  <a:cs typeface="Arial"/>
                  <a:sym typeface="Arial"/>
                </a:rPr>
                <a:t>Record Evidence: If a safety-critical item is missing or unverified, stop commissioning until resolved.</a:t>
              </a:r>
              <a:endParaRPr sz="1600" b="1">
                <a:solidFill>
                  <a:srgbClr val="FFFFFF"/>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2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t>Performance testing</a:t>
            </a:r>
            <a:endParaRPr/>
          </a:p>
        </p:txBody>
      </p:sp>
      <p:grpSp>
        <p:nvGrpSpPr>
          <p:cNvPr id="459" name="Google Shape;459;p26"/>
          <p:cNvGrpSpPr/>
          <p:nvPr/>
        </p:nvGrpSpPr>
        <p:grpSpPr>
          <a:xfrm>
            <a:off x="360045" y="1714500"/>
            <a:ext cx="11144400" cy="4095750"/>
            <a:chOff x="360045" y="1714500"/>
            <a:chExt cx="11144400" cy="4095750"/>
          </a:xfrm>
        </p:grpSpPr>
        <p:sp>
          <p:nvSpPr>
            <p:cNvPr id="460" name="Google Shape;460;p26"/>
            <p:cNvSpPr/>
            <p:nvPr/>
          </p:nvSpPr>
          <p:spPr>
            <a:xfrm>
              <a:off x="360045" y="1714500"/>
              <a:ext cx="36195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1" name="Google Shape;461;p26"/>
            <p:cNvSpPr txBox="1"/>
            <p:nvPr/>
          </p:nvSpPr>
          <p:spPr>
            <a:xfrm>
              <a:off x="360045" y="1714500"/>
              <a:ext cx="3619500" cy="1428900"/>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Design Intent</a:t>
              </a:r>
              <a:endParaRPr sz="1600" b="1" dirty="0">
                <a:solidFill>
                  <a:srgbClr val="FC4421"/>
                </a:solidFill>
                <a:latin typeface="Arial"/>
                <a:ea typeface="Arial"/>
                <a:cs typeface="Arial"/>
                <a:sym typeface="Arial"/>
              </a:endParaRPr>
            </a:p>
            <a:p>
              <a:pPr marL="0" lvl="0" indent="0" algn="l" rtl="0">
                <a:spcBef>
                  <a:spcPts val="375"/>
                </a:spcBef>
                <a:spcAft>
                  <a:spcPts val="0"/>
                </a:spcAft>
                <a:buNone/>
              </a:pPr>
              <a:r>
                <a:rPr lang="en-GB" sz="1600" dirty="0">
                  <a:solidFill>
                    <a:srgbClr val="333333"/>
                  </a:solidFill>
                  <a:latin typeface="Arial"/>
                  <a:ea typeface="Arial"/>
                  <a:cs typeface="Arial"/>
                  <a:sym typeface="Arial"/>
                </a:rPr>
                <a:t>Performance testing checks that the system matches design, manufacturer instructions, and customer requirements.</a:t>
              </a:r>
              <a:endParaRPr sz="1600" dirty="0">
                <a:solidFill>
                  <a:srgbClr val="333333"/>
                </a:solidFill>
                <a:latin typeface="Arial"/>
                <a:ea typeface="Arial"/>
                <a:cs typeface="Arial"/>
                <a:sym typeface="Arial"/>
              </a:endParaRPr>
            </a:p>
          </p:txBody>
        </p:sp>
        <p:sp>
          <p:nvSpPr>
            <p:cNvPr id="462" name="Google Shape;462;p26"/>
            <p:cNvSpPr/>
            <p:nvPr/>
          </p:nvSpPr>
          <p:spPr>
            <a:xfrm>
              <a:off x="4122420" y="1714500"/>
              <a:ext cx="36195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3" name="Google Shape;463;p26"/>
            <p:cNvSpPr txBox="1"/>
            <p:nvPr/>
          </p:nvSpPr>
          <p:spPr>
            <a:xfrm>
              <a:off x="4122420" y="1714500"/>
              <a:ext cx="3619500" cy="1428900"/>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Design Values</a:t>
              </a:r>
              <a:endParaRPr sz="1600" b="1">
                <a:solidFill>
                  <a:srgbClr val="FC4421"/>
                </a:solidFill>
                <a:latin typeface="Arial"/>
                <a:ea typeface="Arial"/>
                <a:cs typeface="Arial"/>
                <a:sym typeface="Arial"/>
              </a:endParaRPr>
            </a:p>
            <a:p>
              <a:pPr marL="0" lvl="0" indent="0" algn="l" rtl="0">
                <a:spcBef>
                  <a:spcPts val="375"/>
                </a:spcBef>
                <a:spcAft>
                  <a:spcPts val="0"/>
                </a:spcAft>
                <a:buNone/>
              </a:pPr>
              <a:r>
                <a:rPr lang="en-GB" sz="1600">
                  <a:solidFill>
                    <a:srgbClr val="333333"/>
                  </a:solidFill>
                  <a:latin typeface="Arial"/>
                  <a:ea typeface="Arial"/>
                  <a:cs typeface="Arial"/>
                  <a:sym typeface="Arial"/>
                </a:rPr>
                <a:t>Check operation against design: flow/return temp (e.g. 45°C/40°C), ΔT, flow rate, and control strategy.</a:t>
              </a:r>
              <a:endParaRPr sz="1600">
                <a:solidFill>
                  <a:srgbClr val="333333"/>
                </a:solidFill>
                <a:latin typeface="Arial"/>
                <a:ea typeface="Arial"/>
                <a:cs typeface="Arial"/>
                <a:sym typeface="Arial"/>
              </a:endParaRPr>
            </a:p>
          </p:txBody>
        </p:sp>
        <p:sp>
          <p:nvSpPr>
            <p:cNvPr id="464" name="Google Shape;464;p26"/>
            <p:cNvSpPr/>
            <p:nvPr/>
          </p:nvSpPr>
          <p:spPr>
            <a:xfrm>
              <a:off x="7884795" y="1714500"/>
              <a:ext cx="36195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5" name="Google Shape;465;p26"/>
            <p:cNvSpPr txBox="1"/>
            <p:nvPr/>
          </p:nvSpPr>
          <p:spPr>
            <a:xfrm>
              <a:off x="7884795" y="1714500"/>
              <a:ext cx="3619500" cy="1428900"/>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Heat Delivery</a:t>
              </a:r>
              <a:endParaRPr sz="1600" b="1">
                <a:solidFill>
                  <a:srgbClr val="FC4421"/>
                </a:solidFill>
                <a:latin typeface="Arial"/>
                <a:ea typeface="Arial"/>
                <a:cs typeface="Arial"/>
                <a:sym typeface="Arial"/>
              </a:endParaRPr>
            </a:p>
            <a:p>
              <a:pPr marL="0" lvl="0" indent="0" algn="l" rtl="0">
                <a:spcBef>
                  <a:spcPts val="375"/>
                </a:spcBef>
                <a:spcAft>
                  <a:spcPts val="0"/>
                </a:spcAft>
                <a:buNone/>
              </a:pPr>
              <a:r>
                <a:rPr lang="en-GB" sz="1600">
                  <a:solidFill>
                    <a:srgbClr val="333333"/>
                  </a:solidFill>
                  <a:latin typeface="Arial"/>
                  <a:ea typeface="Arial"/>
                  <a:cs typeface="Arial"/>
                  <a:sym typeface="Arial"/>
                </a:rPr>
                <a:t>Confirm radiators and UFH loops receive heat evenly. Poor distribution reduces efficiency.</a:t>
              </a:r>
              <a:endParaRPr sz="1600">
                <a:solidFill>
                  <a:srgbClr val="333333"/>
                </a:solidFill>
                <a:latin typeface="Arial"/>
                <a:ea typeface="Arial"/>
                <a:cs typeface="Arial"/>
                <a:sym typeface="Arial"/>
              </a:endParaRPr>
            </a:p>
          </p:txBody>
        </p:sp>
        <p:sp>
          <p:nvSpPr>
            <p:cNvPr id="466" name="Google Shape;466;p26"/>
            <p:cNvSpPr/>
            <p:nvPr/>
          </p:nvSpPr>
          <p:spPr>
            <a:xfrm>
              <a:off x="360045" y="3286125"/>
              <a:ext cx="36195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7" name="Google Shape;467;p26"/>
            <p:cNvSpPr txBox="1"/>
            <p:nvPr/>
          </p:nvSpPr>
          <p:spPr>
            <a:xfrm>
              <a:off x="360045" y="3286125"/>
              <a:ext cx="3619500" cy="1428900"/>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DHW &amp; Hydraulics</a:t>
              </a:r>
              <a:endParaRPr sz="1600" b="1">
                <a:solidFill>
                  <a:srgbClr val="FC4421"/>
                </a:solidFill>
                <a:latin typeface="Arial"/>
                <a:ea typeface="Arial"/>
                <a:cs typeface="Arial"/>
                <a:sym typeface="Arial"/>
              </a:endParaRPr>
            </a:p>
            <a:p>
              <a:pPr marL="0" lvl="0" indent="0" algn="l" rtl="0">
                <a:spcBef>
                  <a:spcPts val="375"/>
                </a:spcBef>
                <a:spcAft>
                  <a:spcPts val="0"/>
                </a:spcAft>
                <a:buNone/>
              </a:pPr>
              <a:r>
                <a:rPr lang="en-GB" sz="1600">
                  <a:solidFill>
                    <a:srgbClr val="333333"/>
                  </a:solidFill>
                  <a:latin typeface="Arial"/>
                  <a:ea typeface="Arial"/>
                  <a:cs typeface="Arial"/>
                  <a:sym typeface="Arial"/>
                </a:rPr>
                <a:t>Verify DHW priority and cylinder heating. Check for noisy pipework or short cycling.</a:t>
              </a:r>
              <a:endParaRPr sz="1600">
                <a:solidFill>
                  <a:srgbClr val="333333"/>
                </a:solidFill>
                <a:latin typeface="Arial"/>
                <a:ea typeface="Arial"/>
                <a:cs typeface="Arial"/>
                <a:sym typeface="Arial"/>
              </a:endParaRPr>
            </a:p>
          </p:txBody>
        </p:sp>
        <p:sp>
          <p:nvSpPr>
            <p:cNvPr id="468" name="Google Shape;468;p26"/>
            <p:cNvSpPr/>
            <p:nvPr/>
          </p:nvSpPr>
          <p:spPr>
            <a:xfrm>
              <a:off x="4122420" y="3286125"/>
              <a:ext cx="36195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9" name="Google Shape;469;p26"/>
            <p:cNvSpPr txBox="1"/>
            <p:nvPr/>
          </p:nvSpPr>
          <p:spPr>
            <a:xfrm>
              <a:off x="4122420" y="3286125"/>
              <a:ext cx="3619500" cy="1428900"/>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ASHPs Specifics</a:t>
              </a:r>
              <a:endParaRPr sz="1600" b="1">
                <a:solidFill>
                  <a:srgbClr val="FC4421"/>
                </a:solidFill>
                <a:latin typeface="Arial"/>
                <a:ea typeface="Arial"/>
                <a:cs typeface="Arial"/>
                <a:sym typeface="Arial"/>
              </a:endParaRPr>
            </a:p>
            <a:p>
              <a:pPr marL="0" lvl="0" indent="0" algn="l" rtl="0">
                <a:spcBef>
                  <a:spcPts val="375"/>
                </a:spcBef>
                <a:spcAft>
                  <a:spcPts val="0"/>
                </a:spcAft>
                <a:buNone/>
              </a:pPr>
              <a:r>
                <a:rPr lang="en-GB" sz="1600">
                  <a:solidFill>
                    <a:srgbClr val="333333"/>
                  </a:solidFill>
                  <a:latin typeface="Arial"/>
                  <a:ea typeface="Arial"/>
                  <a:cs typeface="Arial"/>
                  <a:sym typeface="Arial"/>
                </a:rPr>
                <a:t>Observe defrost cycles. Ensure condensate water drains safely without causing hazards.</a:t>
              </a:r>
              <a:endParaRPr sz="1600">
                <a:solidFill>
                  <a:srgbClr val="333333"/>
                </a:solidFill>
                <a:latin typeface="Arial"/>
                <a:ea typeface="Arial"/>
                <a:cs typeface="Arial"/>
                <a:sym typeface="Arial"/>
              </a:endParaRPr>
            </a:p>
          </p:txBody>
        </p:sp>
        <p:sp>
          <p:nvSpPr>
            <p:cNvPr id="470" name="Google Shape;470;p26"/>
            <p:cNvSpPr/>
            <p:nvPr/>
          </p:nvSpPr>
          <p:spPr>
            <a:xfrm>
              <a:off x="7884795" y="3286125"/>
              <a:ext cx="36195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1" name="Google Shape;471;p26"/>
            <p:cNvSpPr txBox="1"/>
            <p:nvPr/>
          </p:nvSpPr>
          <p:spPr>
            <a:xfrm>
              <a:off x="7884795" y="3286125"/>
              <a:ext cx="3619500" cy="1428900"/>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Adjust &amp; Escalate</a:t>
              </a:r>
              <a:endParaRPr sz="1600" b="1">
                <a:solidFill>
                  <a:srgbClr val="FC4421"/>
                </a:solidFill>
                <a:latin typeface="Arial"/>
                <a:ea typeface="Arial"/>
                <a:cs typeface="Arial"/>
                <a:sym typeface="Arial"/>
              </a:endParaRPr>
            </a:p>
            <a:p>
              <a:pPr marL="0" lvl="0" indent="0" algn="l" rtl="0">
                <a:spcBef>
                  <a:spcPts val="375"/>
                </a:spcBef>
                <a:spcAft>
                  <a:spcPts val="0"/>
                </a:spcAft>
                <a:buNone/>
              </a:pPr>
              <a:r>
                <a:rPr lang="en-GB" sz="1600">
                  <a:solidFill>
                    <a:srgbClr val="333333"/>
                  </a:solidFill>
                  <a:latin typeface="Arial"/>
                  <a:ea typeface="Arial"/>
                  <a:cs typeface="Arial"/>
                  <a:sym typeface="Arial"/>
                </a:rPr>
                <a:t>Adjust settings within competence. Escalate design issues like undersized emitters.</a:t>
              </a:r>
              <a:endParaRPr sz="1600">
                <a:solidFill>
                  <a:srgbClr val="333333"/>
                </a:solidFill>
                <a:latin typeface="Arial"/>
                <a:ea typeface="Arial"/>
                <a:cs typeface="Arial"/>
                <a:sym typeface="Arial"/>
              </a:endParaRPr>
            </a:p>
          </p:txBody>
        </p:sp>
        <p:sp>
          <p:nvSpPr>
            <p:cNvPr id="472" name="Google Shape;472;p26"/>
            <p:cNvSpPr/>
            <p:nvPr/>
          </p:nvSpPr>
          <p:spPr>
            <a:xfrm>
              <a:off x="360045" y="4857750"/>
              <a:ext cx="11144400" cy="952500"/>
            </a:xfrm>
            <a:prstGeom prst="roundRect">
              <a:avLst>
                <a:gd name="adj" fmla="val 10000"/>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3" name="Google Shape;473;p26"/>
            <p:cNvSpPr txBox="1"/>
            <p:nvPr/>
          </p:nvSpPr>
          <p:spPr>
            <a:xfrm>
              <a:off x="360045" y="4857750"/>
              <a:ext cx="11144400" cy="952500"/>
            </a:xfrm>
            <a:prstGeom prst="rect">
              <a:avLst/>
            </a:prstGeom>
            <a:noFill/>
            <a:ln>
              <a:noFill/>
            </a:ln>
          </p:spPr>
          <p:txBody>
            <a:bodyPr spcFirstLastPara="1" wrap="square" lIns="190500" tIns="190500" rIns="190500" bIns="190500" anchor="ctr" anchorCtr="0">
              <a:noAutofit/>
            </a:bodyPr>
            <a:lstStyle/>
            <a:p>
              <a:pPr marL="0" lvl="0" indent="0" algn="ctr" rtl="0">
                <a:spcBef>
                  <a:spcPts val="0"/>
                </a:spcBef>
                <a:spcAft>
                  <a:spcPts val="0"/>
                </a:spcAft>
                <a:buNone/>
              </a:pPr>
              <a:r>
                <a:rPr lang="en-GB" sz="1600" b="1">
                  <a:solidFill>
                    <a:srgbClr val="FFFFFF"/>
                  </a:solidFill>
                  <a:latin typeface="Arial"/>
                  <a:ea typeface="Arial"/>
                  <a:cs typeface="Arial"/>
                  <a:sym typeface="Arial"/>
                </a:rPr>
                <a:t>Record Evidence: Create a baseline for future servicing and fault-finding.</a:t>
              </a:r>
              <a:endParaRPr sz="1600" b="1">
                <a:solidFill>
                  <a:srgbClr val="FFFFFF"/>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80" name="Google Shape;480;p27"/>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t>Testing by-products: safe disposal</a:t>
            </a:r>
            <a:endParaRPr/>
          </a:p>
        </p:txBody>
      </p:sp>
      <p:grpSp>
        <p:nvGrpSpPr>
          <p:cNvPr id="481" name="Google Shape;481;p27"/>
          <p:cNvGrpSpPr/>
          <p:nvPr/>
        </p:nvGrpSpPr>
        <p:grpSpPr>
          <a:xfrm>
            <a:off x="476212" y="1809750"/>
            <a:ext cx="11287200" cy="3810000"/>
            <a:chOff x="476250" y="1809750"/>
            <a:chExt cx="11287200" cy="3810000"/>
          </a:xfrm>
        </p:grpSpPr>
        <p:sp>
          <p:nvSpPr>
            <p:cNvPr id="482" name="Google Shape;482;p27"/>
            <p:cNvSpPr/>
            <p:nvPr/>
          </p:nvSpPr>
          <p:spPr>
            <a:xfrm>
              <a:off x="476250" y="1809750"/>
              <a:ext cx="5572200" cy="1238400"/>
            </a:xfrm>
            <a:prstGeom prst="roundRect">
              <a:avLst>
                <a:gd name="adj" fmla="val 7692"/>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83" name="Google Shape;483;p27"/>
            <p:cNvSpPr txBox="1"/>
            <p:nvPr/>
          </p:nvSpPr>
          <p:spPr>
            <a:xfrm>
              <a:off x="476250" y="1809750"/>
              <a:ext cx="5572200" cy="12384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Pre-Work Requirement</a:t>
              </a:r>
              <a:endParaRPr sz="1600" b="1">
                <a:solidFill>
                  <a:srgbClr val="FC4421"/>
                </a:solidFill>
                <a:latin typeface="Arial"/>
                <a:ea typeface="Arial"/>
                <a:cs typeface="Arial"/>
                <a:sym typeface="Arial"/>
              </a:endParaRPr>
            </a:p>
            <a:p>
              <a:pPr marL="0" lvl="0" indent="0" algn="l" rtl="0">
                <a:spcBef>
                  <a:spcPts val="750"/>
                </a:spcBef>
                <a:spcAft>
                  <a:spcPts val="0"/>
                </a:spcAft>
                <a:buNone/>
              </a:pPr>
              <a:r>
                <a:rPr lang="en-GB" sz="1600">
                  <a:solidFill>
                    <a:srgbClr val="333333"/>
                  </a:solidFill>
                  <a:latin typeface="Arial"/>
                  <a:ea typeface="Arial"/>
                  <a:cs typeface="Arial"/>
                  <a:sym typeface="Arial"/>
                </a:rPr>
                <a:t>Identify by-products before testing/cleaning starts.</a:t>
              </a:r>
              <a:endParaRPr sz="1600">
                <a:solidFill>
                  <a:srgbClr val="333333"/>
                </a:solidFill>
                <a:latin typeface="Arial"/>
                <a:ea typeface="Arial"/>
                <a:cs typeface="Arial"/>
                <a:sym typeface="Arial"/>
              </a:endParaRPr>
            </a:p>
          </p:txBody>
        </p:sp>
        <p:sp>
          <p:nvSpPr>
            <p:cNvPr id="484" name="Google Shape;484;p27"/>
            <p:cNvSpPr/>
            <p:nvPr/>
          </p:nvSpPr>
          <p:spPr>
            <a:xfrm>
              <a:off x="6191250" y="1809750"/>
              <a:ext cx="5572200" cy="1238400"/>
            </a:xfrm>
            <a:prstGeom prst="roundRect">
              <a:avLst>
                <a:gd name="adj" fmla="val 7692"/>
              </a:avLst>
            </a:prstGeom>
            <a:solidFill>
              <a:srgbClr val="FFF5F5"/>
            </a:solidFill>
            <a:ln w="9525" cap="flat" cmpd="sng">
              <a:solidFill>
                <a:srgbClr val="FFE3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85" name="Google Shape;485;p27"/>
            <p:cNvSpPr txBox="1"/>
            <p:nvPr/>
          </p:nvSpPr>
          <p:spPr>
            <a:xfrm>
              <a:off x="6191250" y="1809750"/>
              <a:ext cx="5572200" cy="12384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Common Examples</a:t>
              </a:r>
              <a:endParaRPr sz="1600" b="1">
                <a:solidFill>
                  <a:srgbClr val="FC4421"/>
                </a:solidFill>
                <a:latin typeface="Arial"/>
                <a:ea typeface="Arial"/>
                <a:cs typeface="Arial"/>
                <a:sym typeface="Arial"/>
              </a:endParaRPr>
            </a:p>
            <a:p>
              <a:pPr marL="0" lvl="0" indent="0" algn="l" rtl="0">
                <a:spcBef>
                  <a:spcPts val="750"/>
                </a:spcBef>
                <a:spcAft>
                  <a:spcPts val="0"/>
                </a:spcAft>
                <a:buNone/>
              </a:pPr>
              <a:r>
                <a:rPr lang="en-GB" sz="1600">
                  <a:solidFill>
                    <a:srgbClr val="333333"/>
                  </a:solidFill>
                  <a:latin typeface="Arial"/>
                  <a:ea typeface="Arial"/>
                  <a:cs typeface="Arial"/>
                  <a:sym typeface="Arial"/>
                </a:rPr>
                <a:t>Flush water, dirty water/sludge, chemicals, inhibitor, glycol/brine.</a:t>
              </a:r>
              <a:endParaRPr sz="1600">
                <a:solidFill>
                  <a:srgbClr val="333333"/>
                </a:solidFill>
                <a:latin typeface="Arial"/>
                <a:ea typeface="Arial"/>
                <a:cs typeface="Arial"/>
                <a:sym typeface="Arial"/>
              </a:endParaRPr>
            </a:p>
          </p:txBody>
        </p:sp>
        <p:sp>
          <p:nvSpPr>
            <p:cNvPr id="486" name="Google Shape;486;p27"/>
            <p:cNvSpPr/>
            <p:nvPr/>
          </p:nvSpPr>
          <p:spPr>
            <a:xfrm>
              <a:off x="476250" y="3190875"/>
              <a:ext cx="11287200" cy="1333500"/>
            </a:xfrm>
            <a:prstGeom prst="roundRect">
              <a:avLst>
                <a:gd name="adj" fmla="val 7142"/>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87" name="Google Shape;487;p27"/>
            <p:cNvSpPr txBox="1"/>
            <p:nvPr/>
          </p:nvSpPr>
          <p:spPr>
            <a:xfrm>
              <a:off x="476250" y="3190875"/>
              <a:ext cx="11287200" cy="1333500"/>
            </a:xfrm>
            <a:prstGeom prst="rect">
              <a:avLst/>
            </a:prstGeom>
            <a:noFill/>
            <a:ln>
              <a:noFill/>
            </a:ln>
          </p:spPr>
          <p:txBody>
            <a:bodyPr spcFirstLastPara="1" wrap="square" lIns="238125" tIns="238125" rIns="238125" bIns="238125"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Compliance &amp; Safety</a:t>
              </a:r>
              <a:endParaRPr sz="1600" b="1">
                <a:solidFill>
                  <a:srgbClr val="FC4421"/>
                </a:solidFill>
                <a:latin typeface="Arial"/>
                <a:ea typeface="Arial"/>
                <a:cs typeface="Arial"/>
                <a:sym typeface="Arial"/>
              </a:endParaRPr>
            </a:p>
            <a:p>
              <a:pPr marL="457200" lvl="0" indent="-284163" algn="l" rtl="0">
                <a:spcBef>
                  <a:spcPts val="750"/>
                </a:spcBef>
                <a:spcAft>
                  <a:spcPts val="0"/>
                </a:spcAft>
                <a:buClr>
                  <a:srgbClr val="333333"/>
                </a:buClr>
                <a:buSzPts val="875"/>
                <a:buFont typeface="Arial"/>
                <a:buChar char="●"/>
              </a:pPr>
              <a:r>
                <a:rPr lang="en-GB" sz="1600">
                  <a:solidFill>
                    <a:srgbClr val="333333"/>
                  </a:solidFill>
                  <a:latin typeface="Arial"/>
                  <a:ea typeface="Arial"/>
                  <a:cs typeface="Arial"/>
                  <a:sym typeface="Arial"/>
                </a:rPr>
                <a:t>Do not discharge contaminated water where it causes harm or breaches site rules.</a:t>
              </a:r>
              <a:endParaRPr sz="1600">
                <a:solidFill>
                  <a:srgbClr val="333333"/>
                </a:solidFill>
                <a:latin typeface="Arial"/>
                <a:ea typeface="Arial"/>
                <a:cs typeface="Arial"/>
                <a:sym typeface="Arial"/>
              </a:endParaRPr>
            </a:p>
            <a:p>
              <a:pPr marL="457200" lvl="0" indent="-284163" algn="l" rtl="0">
                <a:spcBef>
                  <a:spcPts val="600"/>
                </a:spcBef>
                <a:spcAft>
                  <a:spcPts val="0"/>
                </a:spcAft>
                <a:buClr>
                  <a:srgbClr val="333333"/>
                </a:buClr>
                <a:buSzPts val="875"/>
                <a:buFont typeface="Arial"/>
                <a:buChar char="●"/>
              </a:pPr>
              <a:r>
                <a:rPr lang="en-GB" sz="1600">
                  <a:solidFill>
                    <a:srgbClr val="333333"/>
                  </a:solidFill>
                  <a:latin typeface="Arial"/>
                  <a:ea typeface="Arial"/>
                  <a:cs typeface="Arial"/>
                  <a:sym typeface="Arial"/>
                </a:rPr>
                <a:t>Follow safety data sheets (COSHH), site procedures, and environmental requirements.</a:t>
              </a:r>
              <a:endParaRPr sz="1600">
                <a:solidFill>
                  <a:srgbClr val="333333"/>
                </a:solidFill>
                <a:latin typeface="Arial"/>
                <a:ea typeface="Arial"/>
                <a:cs typeface="Arial"/>
                <a:sym typeface="Arial"/>
              </a:endParaRPr>
            </a:p>
            <a:p>
              <a:pPr marL="457200" lvl="0" indent="-284163" algn="l" rtl="0">
                <a:spcBef>
                  <a:spcPts val="600"/>
                </a:spcBef>
                <a:spcAft>
                  <a:spcPts val="0"/>
                </a:spcAft>
                <a:buClr>
                  <a:srgbClr val="333333"/>
                </a:buClr>
                <a:buSzPts val="875"/>
                <a:buFont typeface="Arial"/>
                <a:buChar char="●"/>
              </a:pPr>
              <a:r>
                <a:rPr lang="en-GB" sz="1600">
                  <a:solidFill>
                    <a:srgbClr val="333333"/>
                  </a:solidFill>
                  <a:latin typeface="Arial"/>
                  <a:ea typeface="Arial"/>
                  <a:cs typeface="Arial"/>
                  <a:sym typeface="Arial"/>
                </a:rPr>
                <a:t>Refrigerant recovery is specialist F-Gas work.</a:t>
              </a:r>
              <a:endParaRPr sz="1600">
                <a:solidFill>
                  <a:srgbClr val="333333"/>
                </a:solidFill>
                <a:latin typeface="Arial"/>
                <a:ea typeface="Arial"/>
                <a:cs typeface="Arial"/>
                <a:sym typeface="Arial"/>
              </a:endParaRPr>
            </a:p>
          </p:txBody>
        </p:sp>
        <p:sp>
          <p:nvSpPr>
            <p:cNvPr id="488" name="Google Shape;488;p27"/>
            <p:cNvSpPr/>
            <p:nvPr/>
          </p:nvSpPr>
          <p:spPr>
            <a:xfrm>
              <a:off x="476250" y="4667250"/>
              <a:ext cx="11287200" cy="952500"/>
            </a:xfrm>
            <a:prstGeom prst="roundRect">
              <a:avLst>
                <a:gd name="adj" fmla="val 10000"/>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89" name="Google Shape;489;p27"/>
            <p:cNvSpPr txBox="1"/>
            <p:nvPr/>
          </p:nvSpPr>
          <p:spPr>
            <a:xfrm>
              <a:off x="476250" y="4667250"/>
              <a:ext cx="11287200" cy="952500"/>
            </a:xfrm>
            <a:prstGeom prst="rect">
              <a:avLst/>
            </a:prstGeom>
            <a:noFill/>
            <a:ln>
              <a:noFill/>
            </a:ln>
          </p:spPr>
          <p:txBody>
            <a:bodyPr spcFirstLastPara="1" wrap="square" lIns="190500" tIns="190500" rIns="190500" bIns="190500" anchor="ctr" anchorCtr="0">
              <a:noAutofit/>
            </a:bodyPr>
            <a:lstStyle/>
            <a:p>
              <a:pPr marL="0" lvl="0" indent="0" algn="ctr" rtl="0">
                <a:spcBef>
                  <a:spcPts val="0"/>
                </a:spcBef>
                <a:spcAft>
                  <a:spcPts val="0"/>
                </a:spcAft>
                <a:buNone/>
              </a:pPr>
              <a:r>
                <a:rPr lang="en-GB" sz="1600" b="1">
                  <a:solidFill>
                    <a:srgbClr val="FFFFFF"/>
                  </a:solidFill>
                  <a:latin typeface="Arial"/>
                  <a:ea typeface="Arial"/>
                  <a:cs typeface="Arial"/>
                  <a:sym typeface="Arial"/>
                </a:rPr>
                <a:t>Final Step: Record disposal method where required.</a:t>
              </a:r>
              <a:endParaRPr sz="1600" b="1">
                <a:solidFill>
                  <a:srgbClr val="FFFFFF"/>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4"/>
        <p:cNvGrpSpPr/>
        <p:nvPr/>
      </p:nvGrpSpPr>
      <p:grpSpPr>
        <a:xfrm>
          <a:off x="0" y="0"/>
          <a:ext cx="0" cy="0"/>
          <a:chOff x="0" y="0"/>
          <a:chExt cx="0" cy="0"/>
        </a:xfrm>
      </p:grpSpPr>
      <p:sp>
        <p:nvSpPr>
          <p:cNvPr id="495" name="Google Shape;495;p28"/>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t>Worked scenario: pressure test fails</a:t>
            </a:r>
            <a:endParaRPr/>
          </a:p>
        </p:txBody>
      </p:sp>
      <p:grpSp>
        <p:nvGrpSpPr>
          <p:cNvPr id="496" name="Google Shape;496;p28"/>
          <p:cNvGrpSpPr/>
          <p:nvPr/>
        </p:nvGrpSpPr>
        <p:grpSpPr>
          <a:xfrm>
            <a:off x="476212" y="1714500"/>
            <a:ext cx="11287238" cy="851219"/>
            <a:chOff x="476212" y="1714500"/>
            <a:chExt cx="11287238" cy="851219"/>
          </a:xfrm>
        </p:grpSpPr>
        <p:sp>
          <p:nvSpPr>
            <p:cNvPr id="497" name="Google Shape;497;p28"/>
            <p:cNvSpPr/>
            <p:nvPr/>
          </p:nvSpPr>
          <p:spPr>
            <a:xfrm>
              <a:off x="476250" y="1714500"/>
              <a:ext cx="11287200" cy="762000"/>
            </a:xfrm>
            <a:prstGeom prst="roundRect">
              <a:avLst>
                <a:gd name="adj" fmla="val 125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498" name="Google Shape;498;p28"/>
            <p:cNvSpPr txBox="1"/>
            <p:nvPr/>
          </p:nvSpPr>
          <p:spPr>
            <a:xfrm>
              <a:off x="476212" y="1803719"/>
              <a:ext cx="11287200" cy="762000"/>
            </a:xfrm>
            <a:prstGeom prst="rect">
              <a:avLst/>
            </a:prstGeom>
            <a:noFill/>
            <a:ln>
              <a:noFill/>
            </a:ln>
          </p:spPr>
          <p:txBody>
            <a:bodyPr spcFirstLastPara="1" wrap="square" lIns="238125" tIns="0" rIns="238125"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Scenario</a:t>
              </a:r>
              <a:endParaRPr sz="1600" b="1" dirty="0">
                <a:solidFill>
                  <a:srgbClr val="FC4421"/>
                </a:solidFill>
                <a:latin typeface="Arial"/>
                <a:ea typeface="Arial"/>
                <a:cs typeface="Arial"/>
                <a:sym typeface="Arial"/>
              </a:endParaRPr>
            </a:p>
            <a:p>
              <a:pPr marL="0" lvl="0" indent="0" algn="l" rtl="0">
                <a:spcBef>
                  <a:spcPts val="0"/>
                </a:spcBef>
                <a:spcAft>
                  <a:spcPts val="0"/>
                </a:spcAft>
                <a:buNone/>
              </a:pPr>
              <a:r>
                <a:rPr lang="en-GB" sz="1600" dirty="0">
                  <a:solidFill>
                    <a:srgbClr val="333333"/>
                  </a:solidFill>
                  <a:latin typeface="Arial"/>
                  <a:ea typeface="Arial"/>
                  <a:cs typeface="Arial"/>
                  <a:sym typeface="Arial"/>
                </a:rPr>
                <a:t>ASHP heating circuit is hydraulically pressure tested.</a:t>
              </a:r>
              <a:endParaRPr sz="1600" dirty="0">
                <a:solidFill>
                  <a:srgbClr val="333333"/>
                </a:solidFill>
                <a:latin typeface="Arial"/>
                <a:ea typeface="Arial"/>
                <a:cs typeface="Arial"/>
                <a:sym typeface="Arial"/>
              </a:endParaRPr>
            </a:p>
          </p:txBody>
        </p:sp>
      </p:grpSp>
      <p:grpSp>
        <p:nvGrpSpPr>
          <p:cNvPr id="499" name="Google Shape;499;p28"/>
          <p:cNvGrpSpPr/>
          <p:nvPr/>
        </p:nvGrpSpPr>
        <p:grpSpPr>
          <a:xfrm>
            <a:off x="476250" y="2619375"/>
            <a:ext cx="5524500" cy="1523850"/>
            <a:chOff x="476250" y="2619375"/>
            <a:chExt cx="5524500" cy="1238400"/>
          </a:xfrm>
        </p:grpSpPr>
        <p:sp>
          <p:nvSpPr>
            <p:cNvPr id="500" name="Google Shape;500;p28"/>
            <p:cNvSpPr/>
            <p:nvPr/>
          </p:nvSpPr>
          <p:spPr>
            <a:xfrm>
              <a:off x="476250" y="2619375"/>
              <a:ext cx="5524500" cy="1238400"/>
            </a:xfrm>
            <a:prstGeom prst="roundRect">
              <a:avLst>
                <a:gd name="adj" fmla="val 7692"/>
              </a:avLst>
            </a:prstGeom>
            <a:solidFill>
              <a:srgbClr val="FFF5F5"/>
            </a:solidFill>
            <a:ln w="9525" cap="flat" cmpd="sng">
              <a:solidFill>
                <a:srgbClr val="FFE3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501" name="Google Shape;501;p28"/>
            <p:cNvSpPr txBox="1"/>
            <p:nvPr/>
          </p:nvSpPr>
          <p:spPr>
            <a:xfrm>
              <a:off x="476250" y="2619375"/>
              <a:ext cx="5524500" cy="12384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The Problem</a:t>
              </a:r>
              <a:endParaRPr sz="1600" b="1" dirty="0">
                <a:solidFill>
                  <a:srgbClr val="FC4421"/>
                </a:solidFill>
                <a:latin typeface="Arial"/>
                <a:ea typeface="Arial"/>
                <a:cs typeface="Arial"/>
                <a:sym typeface="Arial"/>
              </a:endParaRPr>
            </a:p>
            <a:p>
              <a:pPr marL="0" lvl="0" indent="0" algn="l" rtl="0">
                <a:spcBef>
                  <a:spcPts val="750"/>
                </a:spcBef>
                <a:spcAft>
                  <a:spcPts val="0"/>
                </a:spcAft>
                <a:buNone/>
              </a:pPr>
              <a:r>
                <a:rPr lang="en-GB" sz="1600" dirty="0">
                  <a:solidFill>
                    <a:srgbClr val="333333"/>
                  </a:solidFill>
                  <a:latin typeface="Arial"/>
                  <a:ea typeface="Arial"/>
                  <a:cs typeface="Arial"/>
                  <a:sym typeface="Arial"/>
                </a:rPr>
                <a:t>Initial test pressure is reached, but pressure drops during the test period.</a:t>
              </a:r>
              <a:endParaRPr sz="1600" dirty="0">
                <a:solidFill>
                  <a:srgbClr val="333333"/>
                </a:solidFill>
                <a:latin typeface="Arial"/>
                <a:ea typeface="Arial"/>
                <a:cs typeface="Arial"/>
                <a:sym typeface="Arial"/>
              </a:endParaRPr>
            </a:p>
          </p:txBody>
        </p:sp>
      </p:grpSp>
      <p:grpSp>
        <p:nvGrpSpPr>
          <p:cNvPr id="502" name="Google Shape;502;p28"/>
          <p:cNvGrpSpPr/>
          <p:nvPr/>
        </p:nvGrpSpPr>
        <p:grpSpPr>
          <a:xfrm>
            <a:off x="6238875" y="2619374"/>
            <a:ext cx="5524500" cy="1512719"/>
            <a:chOff x="6238875" y="2619375"/>
            <a:chExt cx="5524500" cy="1238400"/>
          </a:xfrm>
        </p:grpSpPr>
        <p:sp>
          <p:nvSpPr>
            <p:cNvPr id="503" name="Google Shape;503;p28"/>
            <p:cNvSpPr/>
            <p:nvPr/>
          </p:nvSpPr>
          <p:spPr>
            <a:xfrm>
              <a:off x="6238875" y="2619375"/>
              <a:ext cx="5524500" cy="1238400"/>
            </a:xfrm>
            <a:prstGeom prst="roundRect">
              <a:avLst>
                <a:gd name="adj" fmla="val 7692"/>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504" name="Google Shape;504;p28"/>
            <p:cNvSpPr txBox="1"/>
            <p:nvPr/>
          </p:nvSpPr>
          <p:spPr>
            <a:xfrm>
              <a:off x="6238875" y="2619375"/>
              <a:ext cx="5524500" cy="12384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Possible Causes</a:t>
              </a:r>
              <a:endParaRPr sz="1600" b="1">
                <a:solidFill>
                  <a:srgbClr val="FC4421"/>
                </a:solidFill>
                <a:latin typeface="Arial"/>
                <a:ea typeface="Arial"/>
                <a:cs typeface="Arial"/>
                <a:sym typeface="Arial"/>
              </a:endParaRPr>
            </a:p>
            <a:p>
              <a:pPr marL="0" lvl="0" indent="0" algn="l" rtl="0">
                <a:spcBef>
                  <a:spcPts val="750"/>
                </a:spcBef>
                <a:spcAft>
                  <a:spcPts val="0"/>
                </a:spcAft>
                <a:buNone/>
              </a:pPr>
              <a:r>
                <a:rPr lang="en-GB" sz="1600">
                  <a:solidFill>
                    <a:srgbClr val="333333"/>
                  </a:solidFill>
                  <a:latin typeface="Arial"/>
                  <a:ea typeface="Arial"/>
                  <a:cs typeface="Arial"/>
                  <a:sym typeface="Arial"/>
                </a:rPr>
                <a:t>• Leak or trapped air</a:t>
              </a:r>
              <a:endParaRPr sz="1600">
                <a:solidFill>
                  <a:srgbClr val="333333"/>
                </a:solidFill>
                <a:latin typeface="Arial"/>
                <a:ea typeface="Arial"/>
                <a:cs typeface="Arial"/>
                <a:sym typeface="Arial"/>
              </a:endParaRPr>
            </a:p>
            <a:p>
              <a:pPr marL="0" lvl="0" indent="0" algn="l" rtl="0">
                <a:spcBef>
                  <a:spcPts val="0"/>
                </a:spcBef>
                <a:spcAft>
                  <a:spcPts val="0"/>
                </a:spcAft>
                <a:buNone/>
              </a:pPr>
              <a:r>
                <a:rPr lang="en-GB" sz="1600">
                  <a:solidFill>
                    <a:srgbClr val="333333"/>
                  </a:solidFill>
                  <a:latin typeface="Arial"/>
                  <a:ea typeface="Arial"/>
                  <a:cs typeface="Arial"/>
                  <a:sym typeface="Arial"/>
                </a:rPr>
                <a:t>• Temperature change</a:t>
              </a:r>
              <a:endParaRPr sz="1600">
                <a:solidFill>
                  <a:srgbClr val="333333"/>
                </a:solidFill>
                <a:latin typeface="Arial"/>
                <a:ea typeface="Arial"/>
                <a:cs typeface="Arial"/>
                <a:sym typeface="Arial"/>
              </a:endParaRPr>
            </a:p>
            <a:p>
              <a:pPr marL="0" lvl="0" indent="0" algn="l" rtl="0">
                <a:spcBef>
                  <a:spcPts val="0"/>
                </a:spcBef>
                <a:spcAft>
                  <a:spcPts val="0"/>
                </a:spcAft>
                <a:buNone/>
              </a:pPr>
              <a:r>
                <a:rPr lang="en-GB" sz="1600">
                  <a:solidFill>
                    <a:srgbClr val="333333"/>
                  </a:solidFill>
                  <a:latin typeface="Arial"/>
                  <a:ea typeface="Arial"/>
                  <a:cs typeface="Arial"/>
                  <a:sym typeface="Arial"/>
                </a:rPr>
                <a:t>• Gauge or test hose issue</a:t>
              </a:r>
              <a:endParaRPr sz="1600">
                <a:solidFill>
                  <a:srgbClr val="333333"/>
                </a:solidFill>
                <a:latin typeface="Arial"/>
                <a:ea typeface="Arial"/>
                <a:cs typeface="Arial"/>
                <a:sym typeface="Arial"/>
              </a:endParaRPr>
            </a:p>
          </p:txBody>
        </p:sp>
      </p:grpSp>
      <p:grpSp>
        <p:nvGrpSpPr>
          <p:cNvPr id="505" name="Google Shape;505;p28"/>
          <p:cNvGrpSpPr/>
          <p:nvPr/>
        </p:nvGrpSpPr>
        <p:grpSpPr>
          <a:xfrm>
            <a:off x="476212" y="4143225"/>
            <a:ext cx="11287238" cy="1855517"/>
            <a:chOff x="476212" y="4176337"/>
            <a:chExt cx="11287238" cy="2286000"/>
          </a:xfrm>
        </p:grpSpPr>
        <p:sp>
          <p:nvSpPr>
            <p:cNvPr id="506" name="Google Shape;506;p28"/>
            <p:cNvSpPr/>
            <p:nvPr/>
          </p:nvSpPr>
          <p:spPr>
            <a:xfrm>
              <a:off x="476250" y="4338461"/>
              <a:ext cx="11287200" cy="1948038"/>
            </a:xfrm>
            <a:prstGeom prst="roundRect">
              <a:avLst>
                <a:gd name="adj" fmla="val 4166"/>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507" name="Google Shape;507;p28"/>
            <p:cNvSpPr txBox="1"/>
            <p:nvPr/>
          </p:nvSpPr>
          <p:spPr>
            <a:xfrm>
              <a:off x="476212" y="4176337"/>
              <a:ext cx="11287200" cy="2286000"/>
            </a:xfrm>
            <a:prstGeom prst="rect">
              <a:avLst/>
            </a:prstGeom>
            <a:noFill/>
            <a:ln>
              <a:noFill/>
            </a:ln>
          </p:spPr>
          <p:txBody>
            <a:bodyPr spcFirstLastPara="1" wrap="square" lIns="238125" tIns="238125" rIns="238125" bIns="238125"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Resolution Steps</a:t>
              </a:r>
              <a:endParaRPr sz="1600" b="1" dirty="0">
                <a:solidFill>
                  <a:srgbClr val="FC4421"/>
                </a:solidFill>
                <a:latin typeface="Arial"/>
                <a:ea typeface="Arial"/>
                <a:cs typeface="Arial"/>
                <a:sym typeface="Arial"/>
              </a:endParaRPr>
            </a:p>
            <a:p>
              <a:pPr marL="0" lvl="0" indent="0" algn="l" rtl="0">
                <a:spcBef>
                  <a:spcPts val="1500"/>
                </a:spcBef>
                <a:spcAft>
                  <a:spcPts val="0"/>
                </a:spcAft>
                <a:buNone/>
              </a:pPr>
              <a:r>
                <a:rPr lang="en-GB" sz="1600" b="1" dirty="0">
                  <a:solidFill>
                    <a:srgbClr val="FC4421"/>
                  </a:solidFill>
                  <a:latin typeface="Arial"/>
                  <a:ea typeface="Arial"/>
                  <a:cs typeface="Arial"/>
                  <a:sym typeface="Arial"/>
                </a:rPr>
                <a:t>01. ACTION:</a:t>
              </a:r>
              <a:r>
                <a:rPr lang="en-GB" sz="1600" dirty="0">
                  <a:solidFill>
                    <a:srgbClr val="333333"/>
                  </a:solidFill>
                  <a:latin typeface="Arial"/>
                  <a:ea typeface="Arial"/>
                  <a:cs typeface="Arial"/>
                  <a:sym typeface="Arial"/>
                </a:rPr>
                <a:t> Isolate sections, inspect joints/components and repair within competence</a:t>
              </a:r>
              <a:endParaRPr sz="1600" dirty="0">
                <a:solidFill>
                  <a:srgbClr val="333333"/>
                </a:solidFill>
                <a:latin typeface="Arial"/>
                <a:ea typeface="Arial"/>
                <a:cs typeface="Arial"/>
                <a:sym typeface="Arial"/>
              </a:endParaRPr>
            </a:p>
            <a:p>
              <a:pPr marL="0" lvl="0" indent="0" algn="l" rtl="0">
                <a:spcBef>
                  <a:spcPts val="900"/>
                </a:spcBef>
                <a:spcAft>
                  <a:spcPts val="0"/>
                </a:spcAft>
                <a:buNone/>
              </a:pPr>
              <a:r>
                <a:rPr lang="en-GB" sz="1600" b="1" dirty="0">
                  <a:solidFill>
                    <a:srgbClr val="FC4421"/>
                  </a:solidFill>
                  <a:latin typeface="Arial"/>
                  <a:ea typeface="Arial"/>
                  <a:cs typeface="Arial"/>
                  <a:sym typeface="Arial"/>
                </a:rPr>
                <a:t>02. RETEST:</a:t>
              </a:r>
              <a:r>
                <a:rPr lang="en-GB" sz="1600" dirty="0">
                  <a:solidFill>
                    <a:srgbClr val="333333"/>
                  </a:solidFill>
                  <a:latin typeface="Arial"/>
                  <a:ea typeface="Arial"/>
                  <a:cs typeface="Arial"/>
                  <a:sym typeface="Arial"/>
                </a:rPr>
                <a:t> Retest after correction and record final pass/fail evidence</a:t>
              </a:r>
              <a:endParaRPr sz="1600" dirty="0">
                <a:solidFill>
                  <a:srgbClr val="333333"/>
                </a:solidFill>
                <a:latin typeface="Arial"/>
                <a:ea typeface="Arial"/>
                <a:cs typeface="Arial"/>
                <a:sym typeface="Arial"/>
              </a:endParaRPr>
            </a:p>
            <a:p>
              <a:pPr marL="0" lvl="0" indent="0" algn="l" rtl="0">
                <a:spcBef>
                  <a:spcPts val="900"/>
                </a:spcBef>
                <a:spcAft>
                  <a:spcPts val="0"/>
                </a:spcAft>
                <a:buNone/>
              </a:pPr>
              <a:r>
                <a:rPr lang="en-GB" sz="1600" b="1" dirty="0">
                  <a:solidFill>
                    <a:srgbClr val="FC4421"/>
                  </a:solidFill>
                  <a:latin typeface="Arial"/>
                  <a:ea typeface="Arial"/>
                  <a:cs typeface="Arial"/>
                  <a:sym typeface="Arial"/>
                </a:rPr>
                <a:t>03. ESCALATE:</a:t>
              </a:r>
              <a:r>
                <a:rPr lang="en-GB" sz="1600" dirty="0">
                  <a:solidFill>
                    <a:srgbClr val="333333"/>
                  </a:solidFill>
                  <a:latin typeface="Arial"/>
                  <a:ea typeface="Arial"/>
                  <a:cs typeface="Arial"/>
                  <a:sym typeface="Arial"/>
                </a:rPr>
                <a:t> Escalate if fault involves regulated work or manufacturer support</a:t>
              </a:r>
              <a:endParaRPr sz="1600" dirty="0">
                <a:solidFill>
                  <a:srgbClr val="333333"/>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2"/>
        <p:cNvGrpSpPr/>
        <p:nvPr/>
      </p:nvGrpSpPr>
      <p:grpSpPr>
        <a:xfrm>
          <a:off x="0" y="0"/>
          <a:ext cx="0" cy="0"/>
          <a:chOff x="0" y="0"/>
          <a:chExt cx="0" cy="0"/>
        </a:xfrm>
      </p:grpSpPr>
      <p:sp>
        <p:nvSpPr>
          <p:cNvPr id="513" name="Google Shape;513;p29"/>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Activity: choose the right testing technique</a:t>
            </a:r>
            <a:endParaRPr sz="3060" b="1">
              <a:solidFill>
                <a:srgbClr val="FC4421"/>
              </a:solidFill>
              <a:latin typeface="Arial"/>
              <a:ea typeface="Arial"/>
              <a:cs typeface="Arial"/>
              <a:sym typeface="Arial"/>
            </a:endParaRPr>
          </a:p>
        </p:txBody>
      </p:sp>
      <p:grpSp>
        <p:nvGrpSpPr>
          <p:cNvPr id="514" name="Google Shape;514;p29"/>
          <p:cNvGrpSpPr/>
          <p:nvPr/>
        </p:nvGrpSpPr>
        <p:grpSpPr>
          <a:xfrm>
            <a:off x="476250" y="1638000"/>
            <a:ext cx="11287200" cy="476400"/>
            <a:chOff x="476250" y="1333500"/>
            <a:chExt cx="11287200" cy="476400"/>
          </a:xfrm>
        </p:grpSpPr>
        <p:sp>
          <p:nvSpPr>
            <p:cNvPr id="515" name="Google Shape;515;p29"/>
            <p:cNvSpPr/>
            <p:nvPr/>
          </p:nvSpPr>
          <p:spPr>
            <a:xfrm>
              <a:off x="476250" y="1333500"/>
              <a:ext cx="11287200" cy="476400"/>
            </a:xfrm>
            <a:prstGeom prst="roundRect">
              <a:avLst>
                <a:gd name="adj" fmla="val 20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2000"/>
            </a:p>
          </p:txBody>
        </p:sp>
        <p:sp>
          <p:nvSpPr>
            <p:cNvPr id="516" name="Google Shape;516;p29"/>
            <p:cNvSpPr txBox="1"/>
            <p:nvPr/>
          </p:nvSpPr>
          <p:spPr>
            <a:xfrm>
              <a:off x="476250" y="1333500"/>
              <a:ext cx="11287200" cy="4764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000" b="0" dirty="0">
                  <a:solidFill>
                    <a:srgbClr val="333333"/>
                  </a:solidFill>
                  <a:latin typeface="Arial"/>
                  <a:ea typeface="Arial"/>
                  <a:cs typeface="Arial"/>
                  <a:sym typeface="Arial"/>
                </a:rPr>
                <a:t>For each scenario, choose the most suitable testing/check method:</a:t>
              </a:r>
              <a:endParaRPr sz="2000" b="0" dirty="0">
                <a:solidFill>
                  <a:srgbClr val="333333"/>
                </a:solidFill>
                <a:latin typeface="Arial"/>
                <a:ea typeface="Arial"/>
                <a:cs typeface="Arial"/>
                <a:sym typeface="Arial"/>
              </a:endParaRPr>
            </a:p>
          </p:txBody>
        </p:sp>
      </p:grpSp>
      <p:grpSp>
        <p:nvGrpSpPr>
          <p:cNvPr id="517" name="Google Shape;517;p29"/>
          <p:cNvGrpSpPr/>
          <p:nvPr/>
        </p:nvGrpSpPr>
        <p:grpSpPr>
          <a:xfrm>
            <a:off x="476250" y="2142000"/>
            <a:ext cx="11287200" cy="762000"/>
            <a:chOff x="476250" y="2000250"/>
            <a:chExt cx="11287200" cy="762000"/>
          </a:xfrm>
        </p:grpSpPr>
        <p:sp>
          <p:nvSpPr>
            <p:cNvPr id="518" name="Google Shape;518;p29"/>
            <p:cNvSpPr/>
            <p:nvPr/>
          </p:nvSpPr>
          <p:spPr>
            <a:xfrm>
              <a:off x="476250" y="2000250"/>
              <a:ext cx="11287200" cy="762000"/>
            </a:xfrm>
            <a:prstGeom prst="roundRect">
              <a:avLst>
                <a:gd name="adj" fmla="val 12500"/>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9" name="Google Shape;519;p29"/>
            <p:cNvSpPr/>
            <p:nvPr/>
          </p:nvSpPr>
          <p:spPr>
            <a:xfrm>
              <a:off x="476250" y="2000250"/>
              <a:ext cx="571500" cy="7620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1" name="Google Shape;521;p29"/>
            <p:cNvSpPr txBox="1"/>
            <p:nvPr/>
          </p:nvSpPr>
          <p:spPr>
            <a:xfrm>
              <a:off x="1238250" y="2000250"/>
              <a:ext cx="10334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dirty="0">
                  <a:solidFill>
                    <a:srgbClr val="333333"/>
                  </a:solidFill>
                  <a:latin typeface="Arial"/>
                  <a:ea typeface="Arial"/>
                  <a:cs typeface="Arial"/>
                  <a:sym typeface="Arial"/>
                </a:rPr>
                <a:t>New radiator circuit before insulation is fitted</a:t>
              </a:r>
              <a:endParaRPr sz="2000" b="0" dirty="0">
                <a:solidFill>
                  <a:srgbClr val="333333"/>
                </a:solidFill>
                <a:latin typeface="Arial"/>
                <a:ea typeface="Arial"/>
                <a:cs typeface="Arial"/>
                <a:sym typeface="Arial"/>
              </a:endParaRPr>
            </a:p>
          </p:txBody>
        </p:sp>
      </p:grpSp>
      <p:grpSp>
        <p:nvGrpSpPr>
          <p:cNvPr id="522" name="Google Shape;522;p29"/>
          <p:cNvGrpSpPr/>
          <p:nvPr/>
        </p:nvGrpSpPr>
        <p:grpSpPr>
          <a:xfrm>
            <a:off x="476250" y="2918400"/>
            <a:ext cx="11287200" cy="762000"/>
            <a:chOff x="476250" y="2857500"/>
            <a:chExt cx="11287200" cy="762000"/>
          </a:xfrm>
        </p:grpSpPr>
        <p:sp>
          <p:nvSpPr>
            <p:cNvPr id="523" name="Google Shape;523;p29"/>
            <p:cNvSpPr/>
            <p:nvPr/>
          </p:nvSpPr>
          <p:spPr>
            <a:xfrm>
              <a:off x="476250" y="2857500"/>
              <a:ext cx="11287200" cy="762000"/>
            </a:xfrm>
            <a:prstGeom prst="roundRect">
              <a:avLst>
                <a:gd name="adj" fmla="val 12500"/>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4" name="Google Shape;524;p29"/>
            <p:cNvSpPr/>
            <p:nvPr/>
          </p:nvSpPr>
          <p:spPr>
            <a:xfrm>
              <a:off x="476250" y="2857500"/>
              <a:ext cx="571500" cy="7620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6" name="Google Shape;526;p29"/>
            <p:cNvSpPr txBox="1"/>
            <p:nvPr/>
          </p:nvSpPr>
          <p:spPr>
            <a:xfrm>
              <a:off x="1238250" y="2857500"/>
              <a:ext cx="10334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333333"/>
                  </a:solidFill>
                  <a:latin typeface="Arial"/>
                  <a:ea typeface="Arial"/>
                  <a:cs typeface="Arial"/>
                  <a:sym typeface="Arial"/>
                </a:rPr>
                <a:t>Suspected blocked strainer after commissioning fault</a:t>
              </a:r>
              <a:endParaRPr sz="2000" b="0">
                <a:solidFill>
                  <a:srgbClr val="333333"/>
                </a:solidFill>
                <a:latin typeface="Arial"/>
                <a:ea typeface="Arial"/>
                <a:cs typeface="Arial"/>
                <a:sym typeface="Arial"/>
              </a:endParaRPr>
            </a:p>
          </p:txBody>
        </p:sp>
      </p:grpSp>
      <p:grpSp>
        <p:nvGrpSpPr>
          <p:cNvPr id="527" name="Google Shape;527;p29"/>
          <p:cNvGrpSpPr/>
          <p:nvPr/>
        </p:nvGrpSpPr>
        <p:grpSpPr>
          <a:xfrm>
            <a:off x="476250" y="3694800"/>
            <a:ext cx="11287200" cy="762000"/>
            <a:chOff x="476250" y="3714750"/>
            <a:chExt cx="11287200" cy="762000"/>
          </a:xfrm>
        </p:grpSpPr>
        <p:sp>
          <p:nvSpPr>
            <p:cNvPr id="528" name="Google Shape;528;p29"/>
            <p:cNvSpPr/>
            <p:nvPr/>
          </p:nvSpPr>
          <p:spPr>
            <a:xfrm>
              <a:off x="476250" y="3714750"/>
              <a:ext cx="11287200" cy="762000"/>
            </a:xfrm>
            <a:prstGeom prst="roundRect">
              <a:avLst>
                <a:gd name="adj" fmla="val 12500"/>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9" name="Google Shape;529;p29"/>
            <p:cNvSpPr/>
            <p:nvPr/>
          </p:nvSpPr>
          <p:spPr>
            <a:xfrm>
              <a:off x="476250" y="3714750"/>
              <a:ext cx="571500" cy="7620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1" name="Google Shape;531;p29"/>
            <p:cNvSpPr txBox="1"/>
            <p:nvPr/>
          </p:nvSpPr>
          <p:spPr>
            <a:xfrm>
              <a:off x="1238250" y="3714750"/>
              <a:ext cx="10334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333333"/>
                  </a:solidFill>
                  <a:latin typeface="Arial"/>
                  <a:ea typeface="Arial"/>
                  <a:cs typeface="Arial"/>
                  <a:sym typeface="Arial"/>
                </a:rPr>
                <a:t>DHW not reaching required temperature</a:t>
              </a:r>
              <a:endParaRPr sz="2000" b="0">
                <a:solidFill>
                  <a:srgbClr val="333333"/>
                </a:solidFill>
                <a:latin typeface="Arial"/>
                <a:ea typeface="Arial"/>
                <a:cs typeface="Arial"/>
                <a:sym typeface="Arial"/>
              </a:endParaRPr>
            </a:p>
          </p:txBody>
        </p:sp>
      </p:grpSp>
      <p:grpSp>
        <p:nvGrpSpPr>
          <p:cNvPr id="532" name="Google Shape;532;p29"/>
          <p:cNvGrpSpPr/>
          <p:nvPr/>
        </p:nvGrpSpPr>
        <p:grpSpPr>
          <a:xfrm>
            <a:off x="476250" y="4471200"/>
            <a:ext cx="11287200" cy="762000"/>
            <a:chOff x="476250" y="4572000"/>
            <a:chExt cx="11287200" cy="762000"/>
          </a:xfrm>
        </p:grpSpPr>
        <p:sp>
          <p:nvSpPr>
            <p:cNvPr id="533" name="Google Shape;533;p29"/>
            <p:cNvSpPr/>
            <p:nvPr/>
          </p:nvSpPr>
          <p:spPr>
            <a:xfrm>
              <a:off x="476250" y="4572000"/>
              <a:ext cx="11287200" cy="762000"/>
            </a:xfrm>
            <a:prstGeom prst="roundRect">
              <a:avLst>
                <a:gd name="adj" fmla="val 12500"/>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4" name="Google Shape;534;p29"/>
            <p:cNvSpPr/>
            <p:nvPr/>
          </p:nvSpPr>
          <p:spPr>
            <a:xfrm>
              <a:off x="476250" y="4572000"/>
              <a:ext cx="571500" cy="7620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6" name="Google Shape;536;p29"/>
            <p:cNvSpPr txBox="1"/>
            <p:nvPr/>
          </p:nvSpPr>
          <p:spPr>
            <a:xfrm>
              <a:off x="1238250" y="4572000"/>
              <a:ext cx="10334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333333"/>
                  </a:solidFill>
                  <a:latin typeface="Arial"/>
                  <a:ea typeface="Arial"/>
                  <a:cs typeface="Arial"/>
                  <a:sym typeface="Arial"/>
                </a:rPr>
                <a:t>Customer reports noise after handover</a:t>
              </a:r>
              <a:endParaRPr sz="2000" b="0">
                <a:solidFill>
                  <a:srgbClr val="333333"/>
                </a:solidFill>
                <a:latin typeface="Arial"/>
                <a:ea typeface="Arial"/>
                <a:cs typeface="Arial"/>
                <a:sym typeface="Arial"/>
              </a:endParaRPr>
            </a:p>
          </p:txBody>
        </p:sp>
      </p:grpSp>
      <p:grpSp>
        <p:nvGrpSpPr>
          <p:cNvPr id="537" name="Google Shape;537;p29"/>
          <p:cNvGrpSpPr/>
          <p:nvPr/>
        </p:nvGrpSpPr>
        <p:grpSpPr>
          <a:xfrm>
            <a:off x="476250" y="5247600"/>
            <a:ext cx="11287200" cy="762000"/>
            <a:chOff x="476250" y="5429250"/>
            <a:chExt cx="11287200" cy="762000"/>
          </a:xfrm>
        </p:grpSpPr>
        <p:sp>
          <p:nvSpPr>
            <p:cNvPr id="538" name="Google Shape;538;p29"/>
            <p:cNvSpPr/>
            <p:nvPr/>
          </p:nvSpPr>
          <p:spPr>
            <a:xfrm>
              <a:off x="476250" y="5429250"/>
              <a:ext cx="11287200" cy="762000"/>
            </a:xfrm>
            <a:prstGeom prst="roundRect">
              <a:avLst>
                <a:gd name="adj" fmla="val 12500"/>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9" name="Google Shape;539;p29"/>
            <p:cNvSpPr/>
            <p:nvPr/>
          </p:nvSpPr>
          <p:spPr>
            <a:xfrm>
              <a:off x="476250" y="5429250"/>
              <a:ext cx="571500" cy="762000"/>
            </a:xfrm>
            <a:prstGeom prst="roundRect">
              <a:avLst>
                <a:gd name="adj" fmla="val 16666"/>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1" name="Google Shape;541;p29"/>
            <p:cNvSpPr txBox="1"/>
            <p:nvPr/>
          </p:nvSpPr>
          <p:spPr>
            <a:xfrm>
              <a:off x="1238250" y="5429250"/>
              <a:ext cx="10334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0">
                  <a:solidFill>
                    <a:srgbClr val="333333"/>
                  </a:solidFill>
                  <a:latin typeface="Arial"/>
                  <a:ea typeface="Arial"/>
                  <a:cs typeface="Arial"/>
                  <a:sym typeface="Arial"/>
                </a:rPr>
                <a:t>ASHP condensate/defrost water pooling near walkway</a:t>
              </a:r>
              <a:endParaRPr sz="2000" b="0">
                <a:solidFill>
                  <a:srgbClr val="333333"/>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6"/>
        <p:cNvGrpSpPr/>
        <p:nvPr/>
      </p:nvGrpSpPr>
      <p:grpSpPr>
        <a:xfrm>
          <a:off x="0" y="0"/>
          <a:ext cx="0" cy="0"/>
          <a:chOff x="0" y="0"/>
          <a:chExt cx="0" cy="0"/>
        </a:xfrm>
      </p:grpSpPr>
      <p:sp>
        <p:nvSpPr>
          <p:cNvPr id="547" name="Google Shape;547;p30"/>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i="0">
                <a:solidFill>
                  <a:srgbClr val="FC4421"/>
                </a:solidFill>
                <a:latin typeface="Arial"/>
                <a:ea typeface="Arial"/>
                <a:cs typeface="Arial"/>
                <a:sym typeface="Arial"/>
              </a:rPr>
              <a:t>Recap checkpoint</a:t>
            </a:r>
            <a:endParaRPr sz="3060" b="1" i="0">
              <a:solidFill>
                <a:srgbClr val="FC4421"/>
              </a:solidFill>
              <a:latin typeface="Arial"/>
              <a:ea typeface="Arial"/>
              <a:cs typeface="Arial"/>
              <a:sym typeface="Arial"/>
            </a:endParaRPr>
          </a:p>
        </p:txBody>
      </p:sp>
      <p:grpSp>
        <p:nvGrpSpPr>
          <p:cNvPr id="548" name="Google Shape;548;p30"/>
          <p:cNvGrpSpPr/>
          <p:nvPr/>
        </p:nvGrpSpPr>
        <p:grpSpPr>
          <a:xfrm>
            <a:off x="476250" y="1638000"/>
            <a:ext cx="11287200" cy="4365300"/>
            <a:chOff x="476250" y="1638000"/>
            <a:chExt cx="11287200" cy="4365300"/>
          </a:xfrm>
        </p:grpSpPr>
        <p:grpSp>
          <p:nvGrpSpPr>
            <p:cNvPr id="549" name="Google Shape;549;p30"/>
            <p:cNvGrpSpPr/>
            <p:nvPr/>
          </p:nvGrpSpPr>
          <p:grpSpPr>
            <a:xfrm>
              <a:off x="476250" y="1638000"/>
              <a:ext cx="11287200" cy="809700"/>
              <a:chOff x="476250" y="1333500"/>
              <a:chExt cx="11287200" cy="809700"/>
            </a:xfrm>
          </p:grpSpPr>
          <p:sp>
            <p:nvSpPr>
              <p:cNvPr id="550" name="Google Shape;550;p30"/>
              <p:cNvSpPr/>
              <p:nvPr/>
            </p:nvSpPr>
            <p:spPr>
              <a:xfrm>
                <a:off x="476250" y="1333500"/>
                <a:ext cx="11287200" cy="809700"/>
              </a:xfrm>
              <a:prstGeom prst="roundRect">
                <a:avLst>
                  <a:gd name="adj" fmla="val 1176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1" name="Google Shape;551;p30"/>
              <p:cNvSpPr txBox="1"/>
              <p:nvPr/>
            </p:nvSpPr>
            <p:spPr>
              <a:xfrm>
                <a:off x="619125" y="1333500"/>
                <a:ext cx="571500" cy="8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1</a:t>
                </a:r>
                <a:endParaRPr sz="2800" b="1">
                  <a:solidFill>
                    <a:srgbClr val="FC4421"/>
                  </a:solidFill>
                  <a:latin typeface="Arial"/>
                  <a:ea typeface="Arial"/>
                  <a:cs typeface="Arial"/>
                  <a:sym typeface="Arial"/>
                </a:endParaRPr>
              </a:p>
            </p:txBody>
          </p:sp>
          <p:sp>
            <p:nvSpPr>
              <p:cNvPr id="552" name="Google Shape;552;p30"/>
              <p:cNvSpPr txBox="1"/>
              <p:nvPr/>
            </p:nvSpPr>
            <p:spPr>
              <a:xfrm>
                <a:off x="1333500" y="1333500"/>
                <a:ext cx="10239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dirty="0">
                    <a:solidFill>
                      <a:srgbClr val="333333"/>
                    </a:solidFill>
                    <a:latin typeface="Arial"/>
                    <a:ea typeface="Arial"/>
                    <a:cs typeface="Arial"/>
                    <a:sym typeface="Arial"/>
                  </a:rPr>
                  <a:t>What are the stages of a soundness test?</a:t>
                </a:r>
                <a:endParaRPr sz="2000" dirty="0">
                  <a:solidFill>
                    <a:srgbClr val="333333"/>
                  </a:solidFill>
                  <a:latin typeface="Arial"/>
                  <a:ea typeface="Arial"/>
                  <a:cs typeface="Arial"/>
                  <a:sym typeface="Arial"/>
                </a:endParaRPr>
              </a:p>
            </p:txBody>
          </p:sp>
        </p:grpSp>
        <p:grpSp>
          <p:nvGrpSpPr>
            <p:cNvPr id="553" name="Google Shape;553;p30"/>
            <p:cNvGrpSpPr/>
            <p:nvPr/>
          </p:nvGrpSpPr>
          <p:grpSpPr>
            <a:xfrm>
              <a:off x="476250" y="2526900"/>
              <a:ext cx="11287200" cy="809700"/>
              <a:chOff x="476250" y="2286000"/>
              <a:chExt cx="11287200" cy="809700"/>
            </a:xfrm>
          </p:grpSpPr>
          <p:sp>
            <p:nvSpPr>
              <p:cNvPr id="554" name="Google Shape;554;p30"/>
              <p:cNvSpPr/>
              <p:nvPr/>
            </p:nvSpPr>
            <p:spPr>
              <a:xfrm>
                <a:off x="476250" y="2286000"/>
                <a:ext cx="11287200" cy="809700"/>
              </a:xfrm>
              <a:prstGeom prst="roundRect">
                <a:avLst>
                  <a:gd name="adj" fmla="val 1176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5" name="Google Shape;555;p30"/>
              <p:cNvSpPr txBox="1"/>
              <p:nvPr/>
            </p:nvSpPr>
            <p:spPr>
              <a:xfrm>
                <a:off x="619125" y="2286000"/>
                <a:ext cx="571500" cy="8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2</a:t>
                </a:r>
                <a:endParaRPr sz="2800" b="1">
                  <a:solidFill>
                    <a:srgbClr val="FC4421"/>
                  </a:solidFill>
                  <a:latin typeface="Arial"/>
                  <a:ea typeface="Arial"/>
                  <a:cs typeface="Arial"/>
                  <a:sym typeface="Arial"/>
                </a:endParaRPr>
              </a:p>
            </p:txBody>
          </p:sp>
          <p:sp>
            <p:nvSpPr>
              <p:cNvPr id="556" name="Google Shape;556;p30"/>
              <p:cNvSpPr txBox="1"/>
              <p:nvPr/>
            </p:nvSpPr>
            <p:spPr>
              <a:xfrm>
                <a:off x="1333500" y="2286000"/>
                <a:ext cx="10239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a:solidFill>
                      <a:srgbClr val="333333"/>
                    </a:solidFill>
                    <a:latin typeface="Arial"/>
                    <a:ea typeface="Arial"/>
                    <a:cs typeface="Arial"/>
                    <a:sym typeface="Arial"/>
                  </a:rPr>
                  <a:t>Why can air testing be more hazardous than hydraulic testing?</a:t>
                </a:r>
                <a:endParaRPr sz="2000">
                  <a:solidFill>
                    <a:srgbClr val="333333"/>
                  </a:solidFill>
                  <a:latin typeface="Arial"/>
                  <a:ea typeface="Arial"/>
                  <a:cs typeface="Arial"/>
                  <a:sym typeface="Arial"/>
                </a:endParaRPr>
              </a:p>
            </p:txBody>
          </p:sp>
        </p:grpSp>
        <p:grpSp>
          <p:nvGrpSpPr>
            <p:cNvPr id="557" name="Google Shape;557;p30"/>
            <p:cNvGrpSpPr/>
            <p:nvPr/>
          </p:nvGrpSpPr>
          <p:grpSpPr>
            <a:xfrm>
              <a:off x="476250" y="3415800"/>
              <a:ext cx="11287200" cy="809700"/>
              <a:chOff x="476250" y="3238500"/>
              <a:chExt cx="11287200" cy="809700"/>
            </a:xfrm>
          </p:grpSpPr>
          <p:sp>
            <p:nvSpPr>
              <p:cNvPr id="558" name="Google Shape;558;p30"/>
              <p:cNvSpPr/>
              <p:nvPr/>
            </p:nvSpPr>
            <p:spPr>
              <a:xfrm>
                <a:off x="476250" y="3238500"/>
                <a:ext cx="11287200" cy="809700"/>
              </a:xfrm>
              <a:prstGeom prst="roundRect">
                <a:avLst>
                  <a:gd name="adj" fmla="val 1176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9" name="Google Shape;559;p30"/>
              <p:cNvSpPr txBox="1"/>
              <p:nvPr/>
            </p:nvSpPr>
            <p:spPr>
              <a:xfrm>
                <a:off x="619125" y="3238500"/>
                <a:ext cx="571500" cy="8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3</a:t>
                </a:r>
                <a:endParaRPr sz="2800" b="1">
                  <a:solidFill>
                    <a:srgbClr val="FC4421"/>
                  </a:solidFill>
                  <a:latin typeface="Arial"/>
                  <a:ea typeface="Arial"/>
                  <a:cs typeface="Arial"/>
                  <a:sym typeface="Arial"/>
                </a:endParaRPr>
              </a:p>
            </p:txBody>
          </p:sp>
          <p:sp>
            <p:nvSpPr>
              <p:cNvPr id="560" name="Google Shape;560;p30"/>
              <p:cNvSpPr txBox="1"/>
              <p:nvPr/>
            </p:nvSpPr>
            <p:spPr>
              <a:xfrm>
                <a:off x="1333500" y="3238500"/>
                <a:ext cx="10239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a:solidFill>
                      <a:srgbClr val="333333"/>
                    </a:solidFill>
                    <a:latin typeface="Arial"/>
                    <a:ea typeface="Arial"/>
                    <a:cs typeface="Arial"/>
                    <a:sym typeface="Arial"/>
                  </a:rPr>
                  <a:t>Name four operational checks used during commissioning.</a:t>
                </a:r>
                <a:endParaRPr sz="2000">
                  <a:solidFill>
                    <a:srgbClr val="333333"/>
                  </a:solidFill>
                  <a:latin typeface="Arial"/>
                  <a:ea typeface="Arial"/>
                  <a:cs typeface="Arial"/>
                  <a:sym typeface="Arial"/>
                </a:endParaRPr>
              </a:p>
            </p:txBody>
          </p:sp>
        </p:grpSp>
        <p:grpSp>
          <p:nvGrpSpPr>
            <p:cNvPr id="561" name="Google Shape;561;p30"/>
            <p:cNvGrpSpPr/>
            <p:nvPr/>
          </p:nvGrpSpPr>
          <p:grpSpPr>
            <a:xfrm>
              <a:off x="476250" y="4304700"/>
              <a:ext cx="11287200" cy="809700"/>
              <a:chOff x="476250" y="4191000"/>
              <a:chExt cx="11287200" cy="809700"/>
            </a:xfrm>
          </p:grpSpPr>
          <p:sp>
            <p:nvSpPr>
              <p:cNvPr id="562" name="Google Shape;562;p30"/>
              <p:cNvSpPr/>
              <p:nvPr/>
            </p:nvSpPr>
            <p:spPr>
              <a:xfrm>
                <a:off x="476250" y="4191000"/>
                <a:ext cx="11287200" cy="809700"/>
              </a:xfrm>
              <a:prstGeom prst="roundRect">
                <a:avLst>
                  <a:gd name="adj" fmla="val 1176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3" name="Google Shape;563;p30"/>
              <p:cNvSpPr txBox="1"/>
              <p:nvPr/>
            </p:nvSpPr>
            <p:spPr>
              <a:xfrm>
                <a:off x="619125" y="4191000"/>
                <a:ext cx="571500" cy="8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4</a:t>
                </a:r>
                <a:endParaRPr sz="2800" b="1">
                  <a:solidFill>
                    <a:srgbClr val="FC4421"/>
                  </a:solidFill>
                  <a:latin typeface="Arial"/>
                  <a:ea typeface="Arial"/>
                  <a:cs typeface="Arial"/>
                  <a:sym typeface="Arial"/>
                </a:endParaRPr>
              </a:p>
            </p:txBody>
          </p:sp>
          <p:sp>
            <p:nvSpPr>
              <p:cNvPr id="564" name="Google Shape;564;p30"/>
              <p:cNvSpPr txBox="1"/>
              <p:nvPr/>
            </p:nvSpPr>
            <p:spPr>
              <a:xfrm>
                <a:off x="1333500" y="4191000"/>
                <a:ext cx="10239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a:solidFill>
                      <a:srgbClr val="333333"/>
                    </a:solidFill>
                    <a:latin typeface="Arial"/>
                    <a:ea typeface="Arial"/>
                    <a:cs typeface="Arial"/>
                    <a:sym typeface="Arial"/>
                  </a:rPr>
                  <a:t>What should be recorded after a failed test?</a:t>
                </a:r>
                <a:endParaRPr sz="2000">
                  <a:solidFill>
                    <a:srgbClr val="333333"/>
                  </a:solidFill>
                  <a:latin typeface="Arial"/>
                  <a:ea typeface="Arial"/>
                  <a:cs typeface="Arial"/>
                  <a:sym typeface="Arial"/>
                </a:endParaRPr>
              </a:p>
            </p:txBody>
          </p:sp>
        </p:grpSp>
        <p:grpSp>
          <p:nvGrpSpPr>
            <p:cNvPr id="565" name="Google Shape;565;p30"/>
            <p:cNvGrpSpPr/>
            <p:nvPr/>
          </p:nvGrpSpPr>
          <p:grpSpPr>
            <a:xfrm>
              <a:off x="476250" y="5193600"/>
              <a:ext cx="11287200" cy="809700"/>
              <a:chOff x="476250" y="5143500"/>
              <a:chExt cx="11287200" cy="809700"/>
            </a:xfrm>
          </p:grpSpPr>
          <p:sp>
            <p:nvSpPr>
              <p:cNvPr id="566" name="Google Shape;566;p30"/>
              <p:cNvSpPr/>
              <p:nvPr/>
            </p:nvSpPr>
            <p:spPr>
              <a:xfrm>
                <a:off x="476250" y="5143500"/>
                <a:ext cx="11287200" cy="809700"/>
              </a:xfrm>
              <a:prstGeom prst="roundRect">
                <a:avLst>
                  <a:gd name="adj" fmla="val 1176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7" name="Google Shape;567;p30"/>
              <p:cNvSpPr txBox="1"/>
              <p:nvPr/>
            </p:nvSpPr>
            <p:spPr>
              <a:xfrm>
                <a:off x="619125" y="5143500"/>
                <a:ext cx="571500" cy="8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5</a:t>
                </a:r>
                <a:endParaRPr sz="2800" b="1">
                  <a:solidFill>
                    <a:srgbClr val="FC4421"/>
                  </a:solidFill>
                  <a:latin typeface="Arial"/>
                  <a:ea typeface="Arial"/>
                  <a:cs typeface="Arial"/>
                  <a:sym typeface="Arial"/>
                </a:endParaRPr>
              </a:p>
            </p:txBody>
          </p:sp>
          <p:sp>
            <p:nvSpPr>
              <p:cNvPr id="568" name="Google Shape;568;p30"/>
              <p:cNvSpPr txBox="1"/>
              <p:nvPr/>
            </p:nvSpPr>
            <p:spPr>
              <a:xfrm>
                <a:off x="1333500" y="5143500"/>
                <a:ext cx="10239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a:solidFill>
                      <a:srgbClr val="333333"/>
                    </a:solidFill>
                    <a:latin typeface="Arial"/>
                    <a:ea typeface="Arial"/>
                    <a:cs typeface="Arial"/>
                    <a:sym typeface="Arial"/>
                  </a:rPr>
                  <a:t>Give one example of a testing by-product requiring safe disposal.</a:t>
                </a:r>
                <a:endParaRPr sz="2000">
                  <a:solidFill>
                    <a:srgbClr val="333333"/>
                  </a:solidFill>
                  <a:latin typeface="Arial"/>
                  <a:ea typeface="Arial"/>
                  <a:cs typeface="Arial"/>
                  <a:sym typeface="Arial"/>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5" name="Google Shape;575;p31"/>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dirty="0">
                <a:solidFill>
                  <a:srgbClr val="FC4421"/>
                </a:solidFill>
                <a:latin typeface="Arial"/>
                <a:ea typeface="Arial"/>
                <a:cs typeface="Arial"/>
                <a:sym typeface="Arial"/>
              </a:rPr>
              <a:t>Summary and questions</a:t>
            </a:r>
            <a:endParaRPr sz="3060" b="1" dirty="0">
              <a:solidFill>
                <a:srgbClr val="FC4421"/>
              </a:solidFill>
              <a:latin typeface="Arial"/>
              <a:ea typeface="Arial"/>
              <a:cs typeface="Arial"/>
              <a:sym typeface="Arial"/>
            </a:endParaRPr>
          </a:p>
        </p:txBody>
      </p:sp>
      <p:grpSp>
        <p:nvGrpSpPr>
          <p:cNvPr id="576" name="Google Shape;576;p31"/>
          <p:cNvGrpSpPr/>
          <p:nvPr/>
        </p:nvGrpSpPr>
        <p:grpSpPr>
          <a:xfrm>
            <a:off x="476250" y="1638000"/>
            <a:ext cx="11296726" cy="3648225"/>
            <a:chOff x="476250" y="1428750"/>
            <a:chExt cx="11296726" cy="3648225"/>
          </a:xfrm>
        </p:grpSpPr>
        <p:sp>
          <p:nvSpPr>
            <p:cNvPr id="577" name="Google Shape;577;p31"/>
            <p:cNvSpPr/>
            <p:nvPr/>
          </p:nvSpPr>
          <p:spPr>
            <a:xfrm>
              <a:off x="476250" y="1428750"/>
              <a:ext cx="3571800" cy="1714500"/>
            </a:xfrm>
            <a:prstGeom prst="roundRect">
              <a:avLst>
                <a:gd name="adj" fmla="val 681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578" name="Google Shape;578;p31"/>
            <p:cNvSpPr txBox="1"/>
            <p:nvPr/>
          </p:nvSpPr>
          <p:spPr>
            <a:xfrm>
              <a:off x="666750" y="1571625"/>
              <a:ext cx="31908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Commissioning Focus</a:t>
              </a:r>
              <a:endParaRPr sz="1600" b="1">
                <a:solidFill>
                  <a:srgbClr val="FC4421"/>
                </a:solidFill>
                <a:latin typeface="Arial"/>
                <a:ea typeface="Arial"/>
                <a:cs typeface="Arial"/>
                <a:sym typeface="Arial"/>
              </a:endParaRPr>
            </a:p>
            <a:p>
              <a:pPr marL="0" lvl="0" indent="0" algn="l" rtl="0">
                <a:spcBef>
                  <a:spcPts val="750"/>
                </a:spcBef>
                <a:spcAft>
                  <a:spcPts val="0"/>
                </a:spcAft>
                <a:buNone/>
              </a:pPr>
              <a:r>
                <a:rPr lang="en-GB" sz="1600">
                  <a:solidFill>
                    <a:srgbClr val="333333"/>
                  </a:solidFill>
                  <a:latin typeface="Arial"/>
                  <a:ea typeface="Arial"/>
                  <a:cs typeface="Arial"/>
                  <a:sym typeface="Arial"/>
                </a:rPr>
                <a:t>K1.40 focuses on how systems are tested during commissioning processes.</a:t>
              </a:r>
              <a:endParaRPr sz="1600">
                <a:solidFill>
                  <a:srgbClr val="333333"/>
                </a:solidFill>
                <a:latin typeface="Arial"/>
                <a:ea typeface="Arial"/>
                <a:cs typeface="Arial"/>
                <a:sym typeface="Arial"/>
              </a:endParaRPr>
            </a:p>
          </p:txBody>
        </p:sp>
        <p:sp>
          <p:nvSpPr>
            <p:cNvPr id="579" name="Google Shape;579;p31"/>
            <p:cNvSpPr/>
            <p:nvPr/>
          </p:nvSpPr>
          <p:spPr>
            <a:xfrm>
              <a:off x="4333875" y="1428750"/>
              <a:ext cx="3571800" cy="1714500"/>
            </a:xfrm>
            <a:prstGeom prst="roundRect">
              <a:avLst>
                <a:gd name="adj" fmla="val 681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580" name="Google Shape;580;p31"/>
            <p:cNvSpPr txBox="1"/>
            <p:nvPr/>
          </p:nvSpPr>
          <p:spPr>
            <a:xfrm>
              <a:off x="4524375" y="1571625"/>
              <a:ext cx="31908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Soundness Testing</a:t>
              </a:r>
              <a:endParaRPr sz="1600" b="1">
                <a:solidFill>
                  <a:srgbClr val="FC4421"/>
                </a:solidFill>
                <a:latin typeface="Arial"/>
                <a:ea typeface="Arial"/>
                <a:cs typeface="Arial"/>
                <a:sym typeface="Arial"/>
              </a:endParaRPr>
            </a:p>
            <a:p>
              <a:pPr marL="0" lvl="0" indent="0" algn="l" rtl="0">
                <a:spcBef>
                  <a:spcPts val="750"/>
                </a:spcBef>
                <a:spcAft>
                  <a:spcPts val="0"/>
                </a:spcAft>
                <a:buNone/>
              </a:pPr>
              <a:r>
                <a:rPr lang="en-GB" sz="1600">
                  <a:solidFill>
                    <a:srgbClr val="333333"/>
                  </a:solidFill>
                  <a:latin typeface="Arial"/>
                  <a:ea typeface="Arial"/>
                  <a:cs typeface="Arial"/>
                  <a:sym typeface="Arial"/>
                </a:rPr>
                <a:t>Soundness testing proves pipework and components hold pressure effectively.</a:t>
              </a:r>
              <a:endParaRPr sz="1600">
                <a:solidFill>
                  <a:srgbClr val="333333"/>
                </a:solidFill>
                <a:latin typeface="Arial"/>
                <a:ea typeface="Arial"/>
                <a:cs typeface="Arial"/>
                <a:sym typeface="Arial"/>
              </a:endParaRPr>
            </a:p>
          </p:txBody>
        </p:sp>
        <p:sp>
          <p:nvSpPr>
            <p:cNvPr id="581" name="Google Shape;581;p31"/>
            <p:cNvSpPr/>
            <p:nvPr/>
          </p:nvSpPr>
          <p:spPr>
            <a:xfrm>
              <a:off x="8191500" y="1428750"/>
              <a:ext cx="3571800" cy="1714500"/>
            </a:xfrm>
            <a:prstGeom prst="roundRect">
              <a:avLst>
                <a:gd name="adj" fmla="val 6818"/>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582" name="Google Shape;582;p31"/>
            <p:cNvSpPr txBox="1"/>
            <p:nvPr/>
          </p:nvSpPr>
          <p:spPr>
            <a:xfrm>
              <a:off x="8382000" y="1571625"/>
              <a:ext cx="31908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Operational Checks</a:t>
              </a:r>
              <a:endParaRPr sz="1600" b="1">
                <a:solidFill>
                  <a:srgbClr val="FC4421"/>
                </a:solidFill>
                <a:latin typeface="Arial"/>
                <a:ea typeface="Arial"/>
                <a:cs typeface="Arial"/>
                <a:sym typeface="Arial"/>
              </a:endParaRPr>
            </a:p>
            <a:p>
              <a:pPr marL="0" lvl="0" indent="0" algn="l" rtl="0">
                <a:spcBef>
                  <a:spcPts val="750"/>
                </a:spcBef>
                <a:spcAft>
                  <a:spcPts val="0"/>
                </a:spcAft>
                <a:buNone/>
              </a:pPr>
              <a:r>
                <a:rPr lang="en-GB" sz="1600">
                  <a:solidFill>
                    <a:srgbClr val="333333"/>
                  </a:solidFill>
                  <a:latin typeface="Arial"/>
                  <a:ea typeface="Arial"/>
                  <a:cs typeface="Arial"/>
                  <a:sym typeface="Arial"/>
                </a:rPr>
                <a:t>Checks prove temperature, flow, pressure and controls work as intended.</a:t>
              </a:r>
              <a:endParaRPr sz="1600">
                <a:solidFill>
                  <a:srgbClr val="333333"/>
                </a:solidFill>
                <a:latin typeface="Arial"/>
                <a:ea typeface="Arial"/>
                <a:cs typeface="Arial"/>
                <a:sym typeface="Arial"/>
              </a:endParaRPr>
            </a:p>
          </p:txBody>
        </p:sp>
        <p:sp>
          <p:nvSpPr>
            <p:cNvPr id="583" name="Google Shape;583;p31"/>
            <p:cNvSpPr/>
            <p:nvPr/>
          </p:nvSpPr>
          <p:spPr>
            <a:xfrm>
              <a:off x="476250" y="3362475"/>
              <a:ext cx="5496000" cy="1714500"/>
            </a:xfrm>
            <a:prstGeom prst="roundRect">
              <a:avLst>
                <a:gd name="adj" fmla="val 833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584" name="Google Shape;584;p31"/>
            <p:cNvSpPr txBox="1"/>
            <p:nvPr/>
          </p:nvSpPr>
          <p:spPr>
            <a:xfrm>
              <a:off x="666600" y="3638250"/>
              <a:ext cx="51150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Safety &amp; Performance</a:t>
              </a:r>
              <a:endParaRPr sz="1600" b="1" dirty="0">
                <a:solidFill>
                  <a:srgbClr val="FC4421"/>
                </a:solidFill>
                <a:latin typeface="Arial"/>
                <a:ea typeface="Arial"/>
                <a:cs typeface="Arial"/>
                <a:sym typeface="Arial"/>
              </a:endParaRPr>
            </a:p>
            <a:p>
              <a:pPr marL="0" lvl="0" indent="0" algn="l" rtl="0">
                <a:spcBef>
                  <a:spcPts val="750"/>
                </a:spcBef>
                <a:spcAft>
                  <a:spcPts val="0"/>
                </a:spcAft>
                <a:buNone/>
              </a:pPr>
              <a:r>
                <a:rPr lang="en-GB" sz="1600" dirty="0">
                  <a:solidFill>
                    <a:srgbClr val="333333"/>
                  </a:solidFill>
                  <a:latin typeface="Arial"/>
                  <a:ea typeface="Arial"/>
                  <a:cs typeface="Arial"/>
                  <a:sym typeface="Arial"/>
                </a:rPr>
                <a:t>Testing must follow manufacturer instructions and stay within competence limits.</a:t>
              </a:r>
              <a:endParaRPr sz="1600" dirty="0">
                <a:solidFill>
                  <a:srgbClr val="333333"/>
                </a:solidFill>
                <a:latin typeface="Arial"/>
                <a:ea typeface="Arial"/>
                <a:cs typeface="Arial"/>
                <a:sym typeface="Arial"/>
              </a:endParaRPr>
            </a:p>
          </p:txBody>
        </p:sp>
        <p:sp>
          <p:nvSpPr>
            <p:cNvPr id="585" name="Google Shape;585;p31"/>
            <p:cNvSpPr/>
            <p:nvPr/>
          </p:nvSpPr>
          <p:spPr>
            <a:xfrm>
              <a:off x="6267376" y="3362475"/>
              <a:ext cx="5505600" cy="1714500"/>
            </a:xfrm>
            <a:prstGeom prst="roundRect">
              <a:avLst>
                <a:gd name="adj" fmla="val 8333"/>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586" name="Google Shape;586;p31"/>
            <p:cNvSpPr txBox="1"/>
            <p:nvPr/>
          </p:nvSpPr>
          <p:spPr>
            <a:xfrm>
              <a:off x="6448200" y="3600450"/>
              <a:ext cx="51246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Records &amp; Disposal</a:t>
              </a:r>
              <a:endParaRPr sz="1600" b="1" dirty="0">
                <a:solidFill>
                  <a:srgbClr val="FC4421"/>
                </a:solidFill>
                <a:latin typeface="Arial"/>
                <a:ea typeface="Arial"/>
                <a:cs typeface="Arial"/>
                <a:sym typeface="Arial"/>
              </a:endParaRPr>
            </a:p>
            <a:p>
              <a:pPr marL="0" lvl="0" indent="0" algn="l" rtl="0">
                <a:spcBef>
                  <a:spcPts val="750"/>
                </a:spcBef>
                <a:spcAft>
                  <a:spcPts val="0"/>
                </a:spcAft>
                <a:buNone/>
              </a:pPr>
              <a:r>
                <a:rPr lang="en-GB" sz="1600" dirty="0">
                  <a:solidFill>
                    <a:srgbClr val="333333"/>
                  </a:solidFill>
                  <a:latin typeface="Arial"/>
                  <a:ea typeface="Arial"/>
                  <a:cs typeface="Arial"/>
                  <a:sym typeface="Arial"/>
                </a:rPr>
                <a:t>Safe disposal and clear records protect the customer, engineer, and environment.</a:t>
              </a:r>
              <a:endParaRPr sz="1600" dirty="0">
                <a:solidFill>
                  <a:srgbClr val="333333"/>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9">
          <a:extLst>
            <a:ext uri="{FF2B5EF4-FFF2-40B4-BE49-F238E27FC236}">
              <a16:creationId xmlns:a16="http://schemas.microsoft.com/office/drawing/2014/main" id="{256A433B-0DBB-2CC8-873B-F26E90A04267}"/>
            </a:ext>
          </a:extLst>
        </p:cNvPr>
        <p:cNvGrpSpPr/>
        <p:nvPr/>
      </p:nvGrpSpPr>
      <p:grpSpPr>
        <a:xfrm>
          <a:off x="0" y="0"/>
          <a:ext cx="0" cy="0"/>
          <a:chOff x="0" y="0"/>
          <a:chExt cx="0" cy="0"/>
        </a:xfrm>
      </p:grpSpPr>
      <p:sp>
        <p:nvSpPr>
          <p:cNvPr id="6" name="Google Shape;284;p39">
            <a:extLst>
              <a:ext uri="{FF2B5EF4-FFF2-40B4-BE49-F238E27FC236}">
                <a16:creationId xmlns:a16="http://schemas.microsoft.com/office/drawing/2014/main" id="{99E1AF67-C417-4349-DE00-154203330E5B}"/>
              </a:ext>
            </a:extLst>
          </p:cNvPr>
          <p:cNvSpPr txBox="1">
            <a:spLocks noGrp="1"/>
          </p:cNvSpPr>
          <p:nvPr>
            <p:ph type="body" idx="1"/>
          </p:nvPr>
        </p:nvSpPr>
        <p:spPr>
          <a:xfrm>
            <a:off x="309171" y="1511172"/>
            <a:ext cx="11430158" cy="608067"/>
          </a:xfrm>
          <a:prstGeom prst="rect">
            <a:avLst/>
          </a:prstGeom>
          <a:noFill/>
          <a:ln>
            <a:noFill/>
          </a:ln>
        </p:spPr>
        <p:txBody>
          <a:bodyPr spcFirstLastPara="1" wrap="square" lIns="89422" tIns="46499" rIns="89422" bIns="46499" anchor="ctr" anchorCtr="0">
            <a:normAutofit lnSpcReduction="10000"/>
          </a:bodyPr>
          <a:lstStyle/>
          <a:p>
            <a:pPr marL="0" indent="0" algn="ctr"/>
            <a:r>
              <a:rPr lang="en-GB" sz="3180" b="1" dirty="0">
                <a:solidFill>
                  <a:schemeClr val="accent2"/>
                </a:solidFill>
              </a:rPr>
              <a:t>Any questions?</a:t>
            </a:r>
            <a:endParaRPr lang="en-GB" sz="2682" b="1" dirty="0"/>
          </a:p>
        </p:txBody>
      </p:sp>
      <p:sp>
        <p:nvSpPr>
          <p:cNvPr id="3" name="TextBox 2">
            <a:extLst>
              <a:ext uri="{FF2B5EF4-FFF2-40B4-BE49-F238E27FC236}">
                <a16:creationId xmlns:a16="http://schemas.microsoft.com/office/drawing/2014/main" id="{E35829F6-DA1E-21A3-D6DC-06F54EE860A2}"/>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4152295373"/>
      </p:ext>
    </p:extLst>
  </p:cSld>
  <p:clrMapOvr>
    <a:masterClrMapping/>
  </p:clrMapOvr>
</p:sld>
</file>

<file path=ppt/theme/theme1.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AE3428-1502-4E13-891C-DD2AB3F4ED4B}">
  <ds:schemaRefs>
    <ds:schemaRef ds:uri="http://purl.org/dc/elements/1.1/"/>
    <ds:schemaRef ds:uri="http://schemas.microsoft.com/office/2006/metadata/properties"/>
    <ds:schemaRef ds:uri="http://www.w3.org/XML/1998/namespace"/>
    <ds:schemaRef ds:uri="7c04300a-231c-4281-9146-a98f6f4a7aff"/>
    <ds:schemaRef ds:uri="http://purl.org/dc/dcmitype/"/>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873399D5-4078-4EC1-8119-4A7FA5A217E0}">
  <ds:schemaRefs>
    <ds:schemaRef ds:uri="http://schemas.microsoft.com/sharepoint/v3/contenttype/forms"/>
  </ds:schemaRefs>
</ds:datastoreItem>
</file>

<file path=customXml/itemProps3.xml><?xml version="1.0" encoding="utf-8"?>
<ds:datastoreItem xmlns:ds="http://schemas.openxmlformats.org/officeDocument/2006/customXml" ds:itemID="{FF4824CC-CB7C-4EDA-95FE-653F2B8F60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511</TotalTime>
  <Words>4078</Words>
  <Application>Microsoft Office PowerPoint</Application>
  <PresentationFormat>Custom</PresentationFormat>
  <Paragraphs>393</Paragraphs>
  <Slides>24</Slides>
  <Notes>24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24</vt:i4>
      </vt:variant>
    </vt:vector>
  </HeadingPairs>
  <TitlesOfParts>
    <vt:vector size="29" baseType="lpstr">
      <vt:lpstr>Aptos</vt:lpstr>
      <vt:lpstr>Arial</vt:lpstr>
      <vt:lpstr>inherit</vt:lpstr>
      <vt:lpstr>1_Default Design</vt:lpstr>
      <vt:lpstr>1_Default Design</vt:lpstr>
      <vt:lpstr>Occupational specialism: Low Carbon Engineering  PowerPoint K1.40: Testing techniques for commissioning     </vt:lpstr>
      <vt:lpstr>Introduction / Starter</vt:lpstr>
      <vt:lpstr>Objectives</vt:lpstr>
      <vt:lpstr>Testing: what are we trying to prove?</vt:lpstr>
      <vt:lpstr>PowerPoint Presentation</vt:lpstr>
      <vt:lpstr>Soundness testing: core sequence</vt:lpstr>
      <vt:lpstr>Soundness testing: Scenario</vt:lpstr>
      <vt:lpstr>Soundness testing: Scenario</vt:lpstr>
      <vt:lpstr>Initial fill and stabilisation</vt:lpstr>
      <vt:lpstr>Hydraulic pressure testing 1 of 2</vt:lpstr>
      <vt:lpstr>Hydraulic pressure testing 2 of 2</vt:lpstr>
      <vt:lpstr>Air testing: suitability and limitations</vt:lpstr>
      <vt:lpstr>PowerPoint Presentation</vt:lpstr>
      <vt:lpstr>PowerPoint Presentation</vt:lpstr>
      <vt:lpstr>Flow rate testing and proving heat transfer</vt:lpstr>
      <vt:lpstr>PowerPoint Presentation</vt:lpstr>
      <vt:lpstr>Safety component operation</vt:lpstr>
      <vt:lpstr>Performance testing</vt:lpstr>
      <vt:lpstr>Testing by-products: safe disposal</vt:lpstr>
      <vt:lpstr>Worked scenario: pressure test fails</vt:lpstr>
      <vt:lpstr>Activity: choose the right testing technique</vt:lpstr>
      <vt:lpstr>Recap checkpoint</vt:lpstr>
      <vt:lpstr>Summary and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1</cp:revision>
  <dcterms:modified xsi:type="dcterms:W3CDTF">2026-09-18T13:44:36Z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