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4"/>
    <p:sldMasterId id="2147483657" r:id="rId5"/>
  </p:sldMasterIdLst>
  <p:notesMasterIdLst>
    <p:notesMasterId r:id="rId40"/>
  </p:notesMasterIdLst>
  <p:sldIdLst>
    <p:sldId id="290" r:id="rId6"/>
    <p:sldId id="257" r:id="rId7"/>
    <p:sldId id="258" r:id="rId8"/>
    <p:sldId id="259" r:id="rId9"/>
    <p:sldId id="285" r:id="rId10"/>
    <p:sldId id="260" r:id="rId11"/>
    <p:sldId id="261" r:id="rId12"/>
    <p:sldId id="262" r:id="rId13"/>
    <p:sldId id="263" r:id="rId14"/>
    <p:sldId id="286" r:id="rId15"/>
    <p:sldId id="264" r:id="rId16"/>
    <p:sldId id="265" r:id="rId17"/>
    <p:sldId id="287" r:id="rId18"/>
    <p:sldId id="266" r:id="rId19"/>
    <p:sldId id="267" r:id="rId20"/>
    <p:sldId id="268" r:id="rId21"/>
    <p:sldId id="269" r:id="rId22"/>
    <p:sldId id="288" r:id="rId23"/>
    <p:sldId id="270" r:id="rId24"/>
    <p:sldId id="289"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61" autoAdjust="0"/>
    <p:restoredTop sz="73672" autoAdjust="0"/>
  </p:normalViewPr>
  <p:slideViewPr>
    <p:cSldViewPr snapToGrid="0">
      <p:cViewPr varScale="1">
        <p:scale>
          <a:sx n="82" d="100"/>
          <a:sy n="82" d="100"/>
        </p:scale>
        <p:origin x="1284" y="78"/>
      </p:cViewPr>
      <p:guideLst>
        <p:guide orient="horz" pos="2155"/>
        <p:guide pos="3855"/>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redo custSel addSld delSld modSld modMainMaster modNotesMaster">
      <pc:chgData name="Mark Thirlwell" userId="0eea46bc-1a08-4dae-8290-d9217da89020" providerId="ADAL" clId="{A74DFD5C-A00E-4D75-B54F-AE1372332AAE}" dt="2026-08-28T11:17:08.132" v="61" actId="6549"/>
      <pc:docMkLst>
        <pc:docMk/>
      </pc:docMkLst>
      <pc:sldChg chg="modSp add mod modNotesTx">
        <pc:chgData name="Mark Thirlwell" userId="0eea46bc-1a08-4dae-8290-d9217da89020" providerId="ADAL" clId="{A74DFD5C-A00E-4D75-B54F-AE1372332AAE}" dt="2026-08-28T11:17:08.132" v="61" actId="6549"/>
        <pc:sldMkLst>
          <pc:docMk/>
          <pc:sldMk cId="0" sldId="290"/>
        </pc:sldMkLst>
        <pc:spChg chg="mod">
          <ac:chgData name="Mark Thirlwell" userId="0eea46bc-1a08-4dae-8290-d9217da89020" providerId="ADAL" clId="{A74DFD5C-A00E-4D75-B54F-AE1372332AAE}" dt="2026-08-28T11:13:37.393" v="59" actId="20577"/>
          <ac:spMkLst>
            <pc:docMk/>
            <pc:sldMk cId="0" sldId="290"/>
            <ac:spMk id="6" creationId="{42B994B5-F657-A0CA-7C82-77E2455D018B}"/>
          </ac:spMkLst>
        </pc:spChg>
      </pc:sldChg>
    </pc:docChg>
  </pc:docChgLst>
  <pc:docChgLst>
    <pc:chgData name="Lee Guthrie" userId="S::lee.guthrie@eal.org.uk::1cb701bb-47c8-4e70-a967-200e600f3e71" providerId="AD" clId="Web-{88F92E43-9C7F-FF2B-DB4C-492FE4BD6123}"/>
    <pc:docChg chg="modSld">
      <pc:chgData name="Lee Guthrie" userId="S::lee.guthrie@eal.org.uk::1cb701bb-47c8-4e70-a967-200e600f3e71" providerId="AD" clId="Web-{88F92E43-9C7F-FF2B-DB4C-492FE4BD6123}" dt="2026-08-25T14:03:47.726" v="0" actId="20577"/>
      <pc:docMkLst>
        <pc:docMk/>
      </pc:docMkLst>
      <pc:sldChg chg="modSp">
        <pc:chgData name="Lee Guthrie" userId="S::lee.guthrie@eal.org.uk::1cb701bb-47c8-4e70-a967-200e600f3e71" providerId="AD" clId="Web-{88F92E43-9C7F-FF2B-DB4C-492FE4BD6123}" dt="2026-08-25T14:03:47.726" v="0" actId="20577"/>
        <pc:sldMkLst>
          <pc:docMk/>
          <pc:sldMk cId="0" sldId="263"/>
        </pc:sldMkLst>
        <pc:spChg chg="mod">
          <ac:chgData name="Lee Guthrie" userId="S::lee.guthrie@eal.org.uk::1cb701bb-47c8-4e70-a967-200e600f3e71" providerId="AD" clId="Web-{88F92E43-9C7F-FF2B-DB4C-492FE4BD6123}" dt="2026-08-25T14:03:47.726" v="0" actId="20577"/>
          <ac:spMkLst>
            <pc:docMk/>
            <pc:sldMk cId="0" sldId="263"/>
            <ac:spMk id="119" creationId="{00000000-0000-0000-0000-000000000000}"/>
          </ac:spMkLst>
        </pc:spChg>
      </pc:sldChg>
    </pc:docChg>
  </pc:docChgLst>
  <pc:docChgLst>
    <pc:chgData name="Williams, Sian" userId="f643701a-3517-4348-bd1c-bbad90f72c55" providerId="ADAL" clId="{66DBB4B2-6617-4A67-9DB0-51A02D214305}"/>
    <pc:docChg chg="undo custSel modSld modMainMaster">
      <pc:chgData name="Williams, Sian" userId="f643701a-3517-4348-bd1c-bbad90f72c55" providerId="ADAL" clId="{66DBB4B2-6617-4A67-9DB0-51A02D214305}" dt="2026-09-07T15:40:27.405" v="13" actId="20577"/>
      <pc:docMkLst>
        <pc:docMk/>
      </pc:docMkLst>
      <pc:sldChg chg="modSp mod">
        <pc:chgData name="Williams, Sian" userId="f643701a-3517-4348-bd1c-bbad90f72c55" providerId="ADAL" clId="{66DBB4B2-6617-4A67-9DB0-51A02D214305}" dt="2026-09-07T15:35:00.272" v="4" actId="1076"/>
        <pc:sldMkLst>
          <pc:docMk/>
          <pc:sldMk cId="0" sldId="259"/>
        </pc:sldMkLst>
        <pc:spChg chg="mod">
          <ac:chgData name="Williams, Sian" userId="f643701a-3517-4348-bd1c-bbad90f72c55" providerId="ADAL" clId="{66DBB4B2-6617-4A67-9DB0-51A02D214305}" dt="2026-09-07T15:35:00.272" v="4" actId="1076"/>
          <ac:spMkLst>
            <pc:docMk/>
            <pc:sldMk cId="0" sldId="259"/>
            <ac:spMk id="87" creationId="{00000000-0000-0000-0000-000000000000}"/>
          </ac:spMkLst>
        </pc:spChg>
      </pc:sldChg>
      <pc:sldChg chg="modSp mod">
        <pc:chgData name="Williams, Sian" userId="f643701a-3517-4348-bd1c-bbad90f72c55" providerId="ADAL" clId="{66DBB4B2-6617-4A67-9DB0-51A02D214305}" dt="2026-09-07T15:40:27.405" v="13" actId="20577"/>
        <pc:sldMkLst>
          <pc:docMk/>
          <pc:sldMk cId="0" sldId="260"/>
        </pc:sldMkLst>
        <pc:spChg chg="mod">
          <ac:chgData name="Williams, Sian" userId="f643701a-3517-4348-bd1c-bbad90f72c55" providerId="ADAL" clId="{66DBB4B2-6617-4A67-9DB0-51A02D214305}" dt="2026-09-07T15:40:27.405" v="13" actId="20577"/>
          <ac:spMkLst>
            <pc:docMk/>
            <pc:sldMk cId="0" sldId="260"/>
            <ac:spMk id="94" creationId="{00000000-0000-0000-0000-000000000000}"/>
          </ac:spMkLst>
        </pc:spChg>
      </pc:sldChg>
      <pc:sldChg chg="modSp mod">
        <pc:chgData name="Williams, Sian" userId="f643701a-3517-4348-bd1c-bbad90f72c55" providerId="ADAL" clId="{66DBB4B2-6617-4A67-9DB0-51A02D214305}" dt="2026-09-07T15:39:11.888" v="10" actId="1076"/>
        <pc:sldMkLst>
          <pc:docMk/>
          <pc:sldMk cId="0" sldId="271"/>
        </pc:sldMkLst>
        <pc:spChg chg="mod">
          <ac:chgData name="Williams, Sian" userId="f643701a-3517-4348-bd1c-bbad90f72c55" providerId="ADAL" clId="{66DBB4B2-6617-4A67-9DB0-51A02D214305}" dt="2026-09-07T15:38:51.640" v="6" actId="1076"/>
          <ac:spMkLst>
            <pc:docMk/>
            <pc:sldMk cId="0" sldId="271"/>
            <ac:spMk id="181" creationId="{00000000-0000-0000-0000-000000000000}"/>
          </ac:spMkLst>
        </pc:spChg>
        <pc:spChg chg="mod">
          <ac:chgData name="Williams, Sian" userId="f643701a-3517-4348-bd1c-bbad90f72c55" providerId="ADAL" clId="{66DBB4B2-6617-4A67-9DB0-51A02D214305}" dt="2026-09-07T15:39:11.888" v="10" actId="1076"/>
          <ac:spMkLst>
            <pc:docMk/>
            <pc:sldMk cId="0" sldId="271"/>
            <ac:spMk id="192" creationId="{00000000-0000-0000-0000-000000000000}"/>
          </ac:spMkLst>
        </pc:spChg>
        <pc:grpChg chg="mod">
          <ac:chgData name="Williams, Sian" userId="f643701a-3517-4348-bd1c-bbad90f72c55" providerId="ADAL" clId="{66DBB4B2-6617-4A67-9DB0-51A02D214305}" dt="2026-09-07T15:38:56.625" v="7" actId="1076"/>
          <ac:grpSpMkLst>
            <pc:docMk/>
            <pc:sldMk cId="0" sldId="271"/>
            <ac:grpSpMk id="177" creationId="{00000000-0000-0000-0000-000000000000}"/>
          </ac:grpSpMkLst>
        </pc:grpChg>
        <pc:grpChg chg="mod">
          <ac:chgData name="Williams, Sian" userId="f643701a-3517-4348-bd1c-bbad90f72c55" providerId="ADAL" clId="{66DBB4B2-6617-4A67-9DB0-51A02D214305}" dt="2026-09-07T15:39:01.459" v="8" actId="1076"/>
          <ac:grpSpMkLst>
            <pc:docMk/>
            <pc:sldMk cId="0" sldId="271"/>
            <ac:grpSpMk id="183" creationId="{00000000-0000-0000-0000-000000000000}"/>
          </ac:grpSpMkLst>
        </pc:grpChg>
        <pc:grpChg chg="mod">
          <ac:chgData name="Williams, Sian" userId="f643701a-3517-4348-bd1c-bbad90f72c55" providerId="ADAL" clId="{66DBB4B2-6617-4A67-9DB0-51A02D214305}" dt="2026-09-07T15:39:06.152" v="9" actId="1076"/>
          <ac:grpSpMkLst>
            <pc:docMk/>
            <pc:sldMk cId="0" sldId="271"/>
            <ac:grpSpMk id="189" creationId="{00000000-0000-0000-0000-000000000000}"/>
          </ac:grpSpMkLst>
        </pc:grpChg>
      </pc:sldChg>
      <pc:sldChg chg="addSp modSp mod">
        <pc:chgData name="Williams, Sian" userId="f643701a-3517-4348-bd1c-bbad90f72c55" providerId="ADAL" clId="{66DBB4B2-6617-4A67-9DB0-51A02D214305}" dt="2026-09-07T15:40:05.375" v="12" actId="22"/>
        <pc:sldMkLst>
          <pc:docMk/>
          <pc:sldMk cId="0" sldId="284"/>
        </pc:sldMkLst>
        <pc:spChg chg="add">
          <ac:chgData name="Williams, Sian" userId="f643701a-3517-4348-bd1c-bbad90f72c55" providerId="ADAL" clId="{66DBB4B2-6617-4A67-9DB0-51A02D214305}" dt="2026-09-07T15:40:05.375" v="12" actId="22"/>
          <ac:spMkLst>
            <pc:docMk/>
            <pc:sldMk cId="0" sldId="284"/>
            <ac:spMk id="3" creationId="{1754D7F2-B8B4-B027-6B91-B80A2762FD64}"/>
          </ac:spMkLst>
        </pc:spChg>
        <pc:spChg chg="mod">
          <ac:chgData name="Williams, Sian" userId="f643701a-3517-4348-bd1c-bbad90f72c55" providerId="ADAL" clId="{66DBB4B2-6617-4A67-9DB0-51A02D214305}" dt="2026-09-07T15:39:57.409" v="11" actId="1076"/>
          <ac:spMkLst>
            <pc:docMk/>
            <pc:sldMk cId="0" sldId="284"/>
            <ac:spMk id="284" creationId="{00000000-0000-0000-0000-000000000000}"/>
          </ac:spMkLst>
        </pc:spChg>
      </pc:sldChg>
      <pc:sldMasterChg chg="addSp delSp mod">
        <pc:chgData name="Williams, Sian" userId="f643701a-3517-4348-bd1c-bbad90f72c55" providerId="ADAL" clId="{66DBB4B2-6617-4A67-9DB0-51A02D214305}" dt="2026-09-04T13:47:47.033" v="3" actId="22"/>
        <pc:sldMasterMkLst>
          <pc:docMk/>
          <pc:sldMasterMk cId="0" sldId="2147483656"/>
        </pc:sldMasterMkLst>
        <pc:spChg chg="add">
          <ac:chgData name="Williams, Sian" userId="f643701a-3517-4348-bd1c-bbad90f72c55" providerId="ADAL" clId="{66DBB4B2-6617-4A67-9DB0-51A02D214305}" dt="2026-09-04T13:47:47.033" v="3" actId="22"/>
          <ac:spMkLst>
            <pc:docMk/>
            <pc:sldMasterMk cId="0" sldId="2147483656"/>
            <ac:spMk id="4" creationId="{3B3FA103-C052-D440-8635-F953A492A9FD}"/>
          </ac:spMkLst>
        </pc:spChg>
        <pc:picChg chg="add">
          <ac:chgData name="Williams, Sian" userId="f643701a-3517-4348-bd1c-bbad90f72c55" providerId="ADAL" clId="{66DBB4B2-6617-4A67-9DB0-51A02D214305}" dt="2026-09-04T13:47:47.033" v="3" actId="22"/>
          <ac:picMkLst>
            <pc:docMk/>
            <pc:sldMasterMk cId="0" sldId="2147483656"/>
            <ac:picMk id="6" creationId="{C0E757BA-E1F2-AFDA-6268-EAB80B98D7A9}"/>
          </ac:picMkLst>
        </pc:picChg>
        <pc:picChg chg="add">
          <ac:chgData name="Williams, Sian" userId="f643701a-3517-4348-bd1c-bbad90f72c55" providerId="ADAL" clId="{66DBB4B2-6617-4A67-9DB0-51A02D214305}" dt="2026-09-04T13:47:47.033" v="3" actId="22"/>
          <ac:picMkLst>
            <pc:docMk/>
            <pc:sldMasterMk cId="0" sldId="2147483656"/>
            <ac:picMk id="8" creationId="{E4036E68-8137-A015-9ECD-934EFCA3DCE9}"/>
          </ac:picMkLst>
        </pc:picChg>
        <pc:picChg chg="add">
          <ac:chgData name="Williams, Sian" userId="f643701a-3517-4348-bd1c-bbad90f72c55" providerId="ADAL" clId="{66DBB4B2-6617-4A67-9DB0-51A02D214305}" dt="2026-09-04T13:47:47.033" v="3" actId="22"/>
          <ac:picMkLst>
            <pc:docMk/>
            <pc:sldMasterMk cId="0" sldId="2147483656"/>
            <ac:picMk id="15" creationId="{90649C8D-8190-B807-CC0B-3B276C1EC6C6}"/>
          </ac:picMkLst>
        </pc:picChg>
      </pc:sldMasterChg>
    </pc:docChg>
  </pc:docChgLst>
  <pc:docChgLst>
    <pc:chgData name="John, Catherine" userId="36b10958-3fe6-4d82-9cee-736ae9074b3f" providerId="ADAL" clId="{7CE9EBFF-1EB6-4E95-820E-35801409E55C}"/>
    <pc:docChg chg="custSel modSld">
      <pc:chgData name="John, Catherine" userId="36b10958-3fe6-4d82-9cee-736ae9074b3f" providerId="ADAL" clId="{7CE9EBFF-1EB6-4E95-820E-35801409E55C}" dt="2026-09-18T09:46:05.616" v="79" actId="20577"/>
      <pc:docMkLst>
        <pc:docMk/>
      </pc:docMkLst>
      <pc:sldChg chg="modSp mod">
        <pc:chgData name="John, Catherine" userId="36b10958-3fe6-4d82-9cee-736ae9074b3f" providerId="ADAL" clId="{7CE9EBFF-1EB6-4E95-820E-35801409E55C}" dt="2026-09-18T08:19:01.902" v="3" actId="20577"/>
        <pc:sldMkLst>
          <pc:docMk/>
          <pc:sldMk cId="0" sldId="257"/>
        </pc:sldMkLst>
        <pc:spChg chg="mod">
          <ac:chgData name="John, Catherine" userId="36b10958-3fe6-4d82-9cee-736ae9074b3f" providerId="ADAL" clId="{7CE9EBFF-1EB6-4E95-820E-35801409E55C}" dt="2026-09-18T08:19:01.902" v="3" actId="20577"/>
          <ac:spMkLst>
            <pc:docMk/>
            <pc:sldMk cId="0" sldId="257"/>
            <ac:spMk id="70" creationId="{00000000-0000-0000-0000-000000000000}"/>
          </ac:spMkLst>
        </pc:spChg>
      </pc:sldChg>
      <pc:sldChg chg="modSp mod modNotesTx">
        <pc:chgData name="John, Catherine" userId="36b10958-3fe6-4d82-9cee-736ae9074b3f" providerId="ADAL" clId="{7CE9EBFF-1EB6-4E95-820E-35801409E55C}" dt="2026-09-18T08:22:40.285" v="15" actId="20577"/>
        <pc:sldMkLst>
          <pc:docMk/>
          <pc:sldMk cId="0" sldId="260"/>
        </pc:sldMkLst>
        <pc:spChg chg="mod">
          <ac:chgData name="John, Catherine" userId="36b10958-3fe6-4d82-9cee-736ae9074b3f" providerId="ADAL" clId="{7CE9EBFF-1EB6-4E95-820E-35801409E55C}" dt="2026-09-18T08:22:11.397" v="8" actId="20577"/>
          <ac:spMkLst>
            <pc:docMk/>
            <pc:sldMk cId="0" sldId="260"/>
            <ac:spMk id="93" creationId="{00000000-0000-0000-0000-000000000000}"/>
          </ac:spMkLst>
        </pc:spChg>
      </pc:sldChg>
      <pc:sldChg chg="modSp mod">
        <pc:chgData name="John, Catherine" userId="36b10958-3fe6-4d82-9cee-736ae9074b3f" providerId="ADAL" clId="{7CE9EBFF-1EB6-4E95-820E-35801409E55C}" dt="2026-09-18T08:57:12.598" v="23" actId="20577"/>
        <pc:sldMkLst>
          <pc:docMk/>
          <pc:sldMk cId="0" sldId="263"/>
        </pc:sldMkLst>
        <pc:spChg chg="mod">
          <ac:chgData name="John, Catherine" userId="36b10958-3fe6-4d82-9cee-736ae9074b3f" providerId="ADAL" clId="{7CE9EBFF-1EB6-4E95-820E-35801409E55C}" dt="2026-09-18T08:57:12.598" v="23" actId="20577"/>
          <ac:spMkLst>
            <pc:docMk/>
            <pc:sldMk cId="0" sldId="263"/>
            <ac:spMk id="119" creationId="{00000000-0000-0000-0000-000000000000}"/>
          </ac:spMkLst>
        </pc:spChg>
      </pc:sldChg>
      <pc:sldChg chg="modSp mod">
        <pc:chgData name="John, Catherine" userId="36b10958-3fe6-4d82-9cee-736ae9074b3f" providerId="ADAL" clId="{7CE9EBFF-1EB6-4E95-820E-35801409E55C}" dt="2026-09-18T09:01:58.397" v="37" actId="20577"/>
        <pc:sldMkLst>
          <pc:docMk/>
          <pc:sldMk cId="0" sldId="265"/>
        </pc:sldMkLst>
        <pc:spChg chg="mod">
          <ac:chgData name="John, Catherine" userId="36b10958-3fe6-4d82-9cee-736ae9074b3f" providerId="ADAL" clId="{7CE9EBFF-1EB6-4E95-820E-35801409E55C}" dt="2026-09-18T09:01:58.397" v="37" actId="20577"/>
          <ac:spMkLst>
            <pc:docMk/>
            <pc:sldMk cId="0" sldId="265"/>
            <ac:spMk id="133" creationId="{00000000-0000-0000-0000-000000000000}"/>
          </ac:spMkLst>
        </pc:spChg>
      </pc:sldChg>
      <pc:sldChg chg="modSp mod">
        <pc:chgData name="John, Catherine" userId="36b10958-3fe6-4d82-9cee-736ae9074b3f" providerId="ADAL" clId="{7CE9EBFF-1EB6-4E95-820E-35801409E55C}" dt="2026-09-18T09:04:13.470" v="47" actId="6549"/>
        <pc:sldMkLst>
          <pc:docMk/>
          <pc:sldMk cId="0" sldId="267"/>
        </pc:sldMkLst>
        <pc:spChg chg="mod">
          <ac:chgData name="John, Catherine" userId="36b10958-3fe6-4d82-9cee-736ae9074b3f" providerId="ADAL" clId="{7CE9EBFF-1EB6-4E95-820E-35801409E55C}" dt="2026-09-18T09:04:13.470" v="47" actId="6549"/>
          <ac:spMkLst>
            <pc:docMk/>
            <pc:sldMk cId="0" sldId="267"/>
            <ac:spMk id="146" creationId="{00000000-0000-0000-0000-000000000000}"/>
          </ac:spMkLst>
        </pc:spChg>
      </pc:sldChg>
      <pc:sldChg chg="modSp mod">
        <pc:chgData name="John, Catherine" userId="36b10958-3fe6-4d82-9cee-736ae9074b3f" providerId="ADAL" clId="{7CE9EBFF-1EB6-4E95-820E-35801409E55C}" dt="2026-09-18T09:18:02.169" v="48" actId="20577"/>
        <pc:sldMkLst>
          <pc:docMk/>
          <pc:sldMk cId="0" sldId="269"/>
        </pc:sldMkLst>
        <pc:spChg chg="mod">
          <ac:chgData name="John, Catherine" userId="36b10958-3fe6-4d82-9cee-736ae9074b3f" providerId="ADAL" clId="{7CE9EBFF-1EB6-4E95-820E-35801409E55C}" dt="2026-09-18T09:18:02.169" v="48" actId="20577"/>
          <ac:spMkLst>
            <pc:docMk/>
            <pc:sldMk cId="0" sldId="269"/>
            <ac:spMk id="160" creationId="{00000000-0000-0000-0000-000000000000}"/>
          </ac:spMkLst>
        </pc:spChg>
      </pc:sldChg>
      <pc:sldChg chg="modSp mod">
        <pc:chgData name="John, Catherine" userId="36b10958-3fe6-4d82-9cee-736ae9074b3f" providerId="ADAL" clId="{7CE9EBFF-1EB6-4E95-820E-35801409E55C}" dt="2026-09-18T09:19:34.881" v="52" actId="20577"/>
        <pc:sldMkLst>
          <pc:docMk/>
          <pc:sldMk cId="0" sldId="270"/>
        </pc:sldMkLst>
        <pc:spChg chg="mod">
          <ac:chgData name="John, Catherine" userId="36b10958-3fe6-4d82-9cee-736ae9074b3f" providerId="ADAL" clId="{7CE9EBFF-1EB6-4E95-820E-35801409E55C}" dt="2026-09-18T09:19:34.881" v="52" actId="20577"/>
          <ac:spMkLst>
            <pc:docMk/>
            <pc:sldMk cId="0" sldId="270"/>
            <ac:spMk id="168" creationId="{00000000-0000-0000-0000-000000000000}"/>
          </ac:spMkLst>
        </pc:spChg>
      </pc:sldChg>
      <pc:sldChg chg="modNotesTx">
        <pc:chgData name="John, Catherine" userId="36b10958-3fe6-4d82-9cee-736ae9074b3f" providerId="ADAL" clId="{7CE9EBFF-1EB6-4E95-820E-35801409E55C}" dt="2026-09-18T09:39:07.587" v="61" actId="20577"/>
        <pc:sldMkLst>
          <pc:docMk/>
          <pc:sldMk cId="0" sldId="272"/>
        </pc:sldMkLst>
      </pc:sldChg>
      <pc:sldChg chg="modSp mod">
        <pc:chgData name="John, Catherine" userId="36b10958-3fe6-4d82-9cee-736ae9074b3f" providerId="ADAL" clId="{7CE9EBFF-1EB6-4E95-820E-35801409E55C}" dt="2026-09-18T09:42:37.480" v="67" actId="20577"/>
        <pc:sldMkLst>
          <pc:docMk/>
          <pc:sldMk cId="0" sldId="274"/>
        </pc:sldMkLst>
        <pc:spChg chg="mod">
          <ac:chgData name="John, Catherine" userId="36b10958-3fe6-4d82-9cee-736ae9074b3f" providerId="ADAL" clId="{7CE9EBFF-1EB6-4E95-820E-35801409E55C}" dt="2026-09-18T09:42:37.480" v="67" actId="20577"/>
          <ac:spMkLst>
            <pc:docMk/>
            <pc:sldMk cId="0" sldId="274"/>
            <ac:spMk id="215" creationId="{00000000-0000-0000-0000-000000000000}"/>
          </ac:spMkLst>
        </pc:spChg>
        <pc:spChg chg="mod">
          <ac:chgData name="John, Catherine" userId="36b10958-3fe6-4d82-9cee-736ae9074b3f" providerId="ADAL" clId="{7CE9EBFF-1EB6-4E95-820E-35801409E55C}" dt="2026-09-18T09:41:53.021" v="63" actId="20577"/>
          <ac:spMkLst>
            <pc:docMk/>
            <pc:sldMk cId="0" sldId="274"/>
            <ac:spMk id="216" creationId="{00000000-0000-0000-0000-000000000000}"/>
          </ac:spMkLst>
        </pc:spChg>
      </pc:sldChg>
      <pc:sldChg chg="modSp mod">
        <pc:chgData name="John, Catherine" userId="36b10958-3fe6-4d82-9cee-736ae9074b3f" providerId="ADAL" clId="{7CE9EBFF-1EB6-4E95-820E-35801409E55C}" dt="2026-09-18T09:42:42.269" v="69" actId="20577"/>
        <pc:sldMkLst>
          <pc:docMk/>
          <pc:sldMk cId="0" sldId="275"/>
        </pc:sldMkLst>
        <pc:spChg chg="mod">
          <ac:chgData name="John, Catherine" userId="36b10958-3fe6-4d82-9cee-736ae9074b3f" providerId="ADAL" clId="{7CE9EBFF-1EB6-4E95-820E-35801409E55C}" dt="2026-09-18T09:42:42.269" v="69" actId="20577"/>
          <ac:spMkLst>
            <pc:docMk/>
            <pc:sldMk cId="0" sldId="275"/>
            <ac:spMk id="222" creationId="{00000000-0000-0000-0000-000000000000}"/>
          </ac:spMkLst>
        </pc:spChg>
        <pc:spChg chg="mod">
          <ac:chgData name="John, Catherine" userId="36b10958-3fe6-4d82-9cee-736ae9074b3f" providerId="ADAL" clId="{7CE9EBFF-1EB6-4E95-820E-35801409E55C}" dt="2026-09-18T09:42:29.285" v="65" actId="6549"/>
          <ac:spMkLst>
            <pc:docMk/>
            <pc:sldMk cId="0" sldId="275"/>
            <ac:spMk id="223" creationId="{00000000-0000-0000-0000-000000000000}"/>
          </ac:spMkLst>
        </pc:spChg>
      </pc:sldChg>
      <pc:sldChg chg="modSp mod">
        <pc:chgData name="John, Catherine" userId="36b10958-3fe6-4d82-9cee-736ae9074b3f" providerId="ADAL" clId="{7CE9EBFF-1EB6-4E95-820E-35801409E55C}" dt="2026-09-18T09:44:40.296" v="74" actId="6549"/>
        <pc:sldMkLst>
          <pc:docMk/>
          <pc:sldMk cId="0" sldId="277"/>
        </pc:sldMkLst>
        <pc:spChg chg="mod">
          <ac:chgData name="John, Catherine" userId="36b10958-3fe6-4d82-9cee-736ae9074b3f" providerId="ADAL" clId="{7CE9EBFF-1EB6-4E95-820E-35801409E55C}" dt="2026-09-18T09:44:05.939" v="71" actId="20577"/>
          <ac:spMkLst>
            <pc:docMk/>
            <pc:sldMk cId="0" sldId="277"/>
            <ac:spMk id="236" creationId="{00000000-0000-0000-0000-000000000000}"/>
          </ac:spMkLst>
        </pc:spChg>
        <pc:spChg chg="mod">
          <ac:chgData name="John, Catherine" userId="36b10958-3fe6-4d82-9cee-736ae9074b3f" providerId="ADAL" clId="{7CE9EBFF-1EB6-4E95-820E-35801409E55C}" dt="2026-09-18T09:44:40.296" v="74" actId="6549"/>
          <ac:spMkLst>
            <pc:docMk/>
            <pc:sldMk cId="0" sldId="277"/>
            <ac:spMk id="237" creationId="{00000000-0000-0000-0000-000000000000}"/>
          </ac:spMkLst>
        </pc:spChg>
      </pc:sldChg>
      <pc:sldChg chg="modSp mod">
        <pc:chgData name="John, Catherine" userId="36b10958-3fe6-4d82-9cee-736ae9074b3f" providerId="ADAL" clId="{7CE9EBFF-1EB6-4E95-820E-35801409E55C}" dt="2026-09-18T09:45:09.139" v="77" actId="20577"/>
        <pc:sldMkLst>
          <pc:docMk/>
          <pc:sldMk cId="0" sldId="278"/>
        </pc:sldMkLst>
        <pc:spChg chg="mod">
          <ac:chgData name="John, Catherine" userId="36b10958-3fe6-4d82-9cee-736ae9074b3f" providerId="ADAL" clId="{7CE9EBFF-1EB6-4E95-820E-35801409E55C}" dt="2026-09-18T09:44:11.753" v="73" actId="20577"/>
          <ac:spMkLst>
            <pc:docMk/>
            <pc:sldMk cId="0" sldId="278"/>
            <ac:spMk id="242" creationId="{00000000-0000-0000-0000-000000000000}"/>
          </ac:spMkLst>
        </pc:spChg>
        <pc:spChg chg="mod">
          <ac:chgData name="John, Catherine" userId="36b10958-3fe6-4d82-9cee-736ae9074b3f" providerId="ADAL" clId="{7CE9EBFF-1EB6-4E95-820E-35801409E55C}" dt="2026-09-18T09:45:09.139" v="77" actId="20577"/>
          <ac:spMkLst>
            <pc:docMk/>
            <pc:sldMk cId="0" sldId="278"/>
            <ac:spMk id="243" creationId="{00000000-0000-0000-0000-000000000000}"/>
          </ac:spMkLst>
        </pc:spChg>
      </pc:sldChg>
      <pc:sldChg chg="modSp mod">
        <pc:chgData name="John, Catherine" userId="36b10958-3fe6-4d82-9cee-736ae9074b3f" providerId="ADAL" clId="{7CE9EBFF-1EB6-4E95-820E-35801409E55C}" dt="2026-09-18T09:46:05.616" v="79" actId="20577"/>
        <pc:sldMkLst>
          <pc:docMk/>
          <pc:sldMk cId="0" sldId="281"/>
        </pc:sldMkLst>
        <pc:spChg chg="mod">
          <ac:chgData name="John, Catherine" userId="36b10958-3fe6-4d82-9cee-736ae9074b3f" providerId="ADAL" clId="{7CE9EBFF-1EB6-4E95-820E-35801409E55C}" dt="2026-09-18T09:46:05.616" v="79" actId="20577"/>
          <ac:spMkLst>
            <pc:docMk/>
            <pc:sldMk cId="0" sldId="281"/>
            <ac:spMk id="264" creationId="{00000000-0000-0000-0000-000000000000}"/>
          </ac:spMkLst>
        </pc:spChg>
      </pc:sldChg>
      <pc:sldChg chg="modSp mod modNotesTx">
        <pc:chgData name="John, Catherine" userId="36b10958-3fe6-4d82-9cee-736ae9074b3f" providerId="ADAL" clId="{7CE9EBFF-1EB6-4E95-820E-35801409E55C}" dt="2026-09-18T08:22:44.219" v="22" actId="20577"/>
        <pc:sldMkLst>
          <pc:docMk/>
          <pc:sldMk cId="3347074266" sldId="285"/>
        </pc:sldMkLst>
        <pc:spChg chg="mod">
          <ac:chgData name="John, Catherine" userId="36b10958-3fe6-4d82-9cee-736ae9074b3f" providerId="ADAL" clId="{7CE9EBFF-1EB6-4E95-820E-35801409E55C}" dt="2026-09-18T08:20:31.925" v="5" actId="20577"/>
          <ac:spMkLst>
            <pc:docMk/>
            <pc:sldMk cId="3347074266" sldId="285"/>
            <ac:spMk id="93" creationId="{D78F13D2-134E-52B0-A081-0717F1A26FCF}"/>
          </ac:spMkLst>
        </pc:spChg>
        <pc:spChg chg="mod">
          <ac:chgData name="John, Catherine" userId="36b10958-3fe6-4d82-9cee-736ae9074b3f" providerId="ADAL" clId="{7CE9EBFF-1EB6-4E95-820E-35801409E55C}" dt="2026-09-18T08:21:45.251" v="6" actId="20577"/>
          <ac:spMkLst>
            <pc:docMk/>
            <pc:sldMk cId="3347074266" sldId="285"/>
            <ac:spMk id="94" creationId="{49AECBCE-A8F1-0C96-3A79-D94AC68B81A3}"/>
          </ac:spMkLst>
        </pc:spChg>
      </pc:sldChg>
      <pc:sldChg chg="modSp mod">
        <pc:chgData name="John, Catherine" userId="36b10958-3fe6-4d82-9cee-736ae9074b3f" providerId="ADAL" clId="{7CE9EBFF-1EB6-4E95-820E-35801409E55C}" dt="2026-09-18T09:00:12.424" v="36" actId="6549"/>
        <pc:sldMkLst>
          <pc:docMk/>
          <pc:sldMk cId="1433945289" sldId="286"/>
        </pc:sldMkLst>
        <pc:spChg chg="mod">
          <ac:chgData name="John, Catherine" userId="36b10958-3fe6-4d82-9cee-736ae9074b3f" providerId="ADAL" clId="{7CE9EBFF-1EB6-4E95-820E-35801409E55C}" dt="2026-09-18T09:00:12.424" v="36" actId="6549"/>
          <ac:spMkLst>
            <pc:docMk/>
            <pc:sldMk cId="1433945289" sldId="286"/>
            <ac:spMk id="119" creationId="{F0CE69C9-E6DD-E07E-92CC-2EAEC8982948}"/>
          </ac:spMkLst>
        </pc:spChg>
      </pc:sldChg>
      <pc:sldChg chg="modSp mod">
        <pc:chgData name="John, Catherine" userId="36b10958-3fe6-4d82-9cee-736ae9074b3f" providerId="ADAL" clId="{7CE9EBFF-1EB6-4E95-820E-35801409E55C}" dt="2026-09-18T09:02:18.654" v="38" actId="6549"/>
        <pc:sldMkLst>
          <pc:docMk/>
          <pc:sldMk cId="1002934967" sldId="287"/>
        </pc:sldMkLst>
        <pc:spChg chg="mod">
          <ac:chgData name="John, Catherine" userId="36b10958-3fe6-4d82-9cee-736ae9074b3f" providerId="ADAL" clId="{7CE9EBFF-1EB6-4E95-820E-35801409E55C}" dt="2026-09-18T09:02:18.654" v="38" actId="6549"/>
          <ac:spMkLst>
            <pc:docMk/>
            <pc:sldMk cId="1002934967" sldId="287"/>
            <ac:spMk id="133" creationId="{E599A782-875F-E075-12FE-8DDDF9CA1AC1}"/>
          </ac:spMkLst>
        </pc:spChg>
      </pc:sldChg>
      <pc:sldChg chg="modSp mod">
        <pc:chgData name="John, Catherine" userId="36b10958-3fe6-4d82-9cee-736ae9074b3f" providerId="ADAL" clId="{7CE9EBFF-1EB6-4E95-820E-35801409E55C}" dt="2026-09-18T09:19:01.733" v="50" actId="20577"/>
        <pc:sldMkLst>
          <pc:docMk/>
          <pc:sldMk cId="2060165267" sldId="288"/>
        </pc:sldMkLst>
        <pc:spChg chg="mod">
          <ac:chgData name="John, Catherine" userId="36b10958-3fe6-4d82-9cee-736ae9074b3f" providerId="ADAL" clId="{7CE9EBFF-1EB6-4E95-820E-35801409E55C}" dt="2026-09-18T09:19:01.733" v="50" actId="20577"/>
          <ac:spMkLst>
            <pc:docMk/>
            <pc:sldMk cId="2060165267" sldId="288"/>
            <ac:spMk id="160" creationId="{1CCCDDA0-46A0-F485-6B30-BEFD2D588D76}"/>
          </ac:spMkLst>
        </pc:spChg>
      </pc:sldChg>
      <pc:sldChg chg="modSp mod">
        <pc:chgData name="John, Catherine" userId="36b10958-3fe6-4d82-9cee-736ae9074b3f" providerId="ADAL" clId="{7CE9EBFF-1EB6-4E95-820E-35801409E55C}" dt="2026-09-18T09:21:12.771" v="54" actId="20577"/>
        <pc:sldMkLst>
          <pc:docMk/>
          <pc:sldMk cId="2057058735" sldId="289"/>
        </pc:sldMkLst>
        <pc:spChg chg="mod">
          <ac:chgData name="John, Catherine" userId="36b10958-3fe6-4d82-9cee-736ae9074b3f" providerId="ADAL" clId="{7CE9EBFF-1EB6-4E95-820E-35801409E55C}" dt="2026-09-18T09:21:12.771" v="54" actId="20577"/>
          <ac:spMkLst>
            <pc:docMk/>
            <pc:sldMk cId="2057058735" sldId="289"/>
            <ac:spMk id="168" creationId="{2FE7685A-9525-D5F6-2D8C-9CA772FA2C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531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v.uk/government/collections/approved-document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uk/government/collections/approved-document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NaOjeAxZbF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youtube.com/watch?v=mX_BZynfUdg"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NhF5RtMDEoQ"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youtube.com/watch?v=bU4MXaXk1Es&amp;t=876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planningportal.co.uk/permission/interactive-guidanc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planningportal.co.uk/permission/interactive-guidanc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mcscertified.com/"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youtube.com/watch?v=mlvnL5Ff2FM"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flexi-orb.com/what-is-flexi-orb-a-quick-introduction/"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Aim: activate prior knowledge and frame why compliance matters.</a:t>
            </a:r>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5" name="Google Shape;75;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3" name="Google Shape;83;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Key message: compliance uses ALL of these—together.</a:t>
            </a:r>
            <a:endParaRPr/>
          </a:p>
        </p:txBody>
      </p:sp>
      <p:sp>
        <p:nvSpPr>
          <p:cNvPr id="84" name="Google Shape;84;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a:extLst>
            <a:ext uri="{FF2B5EF4-FFF2-40B4-BE49-F238E27FC236}">
              <a16:creationId xmlns:a16="http://schemas.microsoft.com/office/drawing/2014/main" id="{8EFD4963-6895-143A-6954-6D580BA66BBF}"/>
            </a:ext>
          </a:extLst>
        </p:cNvPr>
        <p:cNvGrpSpPr/>
        <p:nvPr/>
      </p:nvGrpSpPr>
      <p:grpSpPr>
        <a:xfrm>
          <a:off x="0" y="0"/>
          <a:ext cx="0" cy="0"/>
          <a:chOff x="0" y="0"/>
          <a:chExt cx="0" cy="0"/>
        </a:xfrm>
      </p:grpSpPr>
      <p:sp>
        <p:nvSpPr>
          <p:cNvPr id="90" name="Google Shape;90;p5:notes">
            <a:extLst>
              <a:ext uri="{FF2B5EF4-FFF2-40B4-BE49-F238E27FC236}">
                <a16:creationId xmlns:a16="http://schemas.microsoft.com/office/drawing/2014/main" id="{DABE4359-38CA-22DE-B477-D0B803E6D1BE}"/>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Show link – </a:t>
            </a:r>
            <a:r>
              <a:rPr lang="en-GB" u="sng" dirty="0">
                <a:solidFill>
                  <a:schemeClr val="hlink"/>
                </a:solidFill>
                <a:hlinkClick r:id="rId3"/>
              </a:rPr>
              <a:t>https://www.gov.uk/government/collections/approved-documents</a:t>
            </a:r>
            <a:endParaRPr lang="en-GB" dirty="0"/>
          </a:p>
          <a:p>
            <a:pPr marL="0" lvl="0" indent="0" algn="l" rtl="0">
              <a:spcBef>
                <a:spcPts val="360"/>
              </a:spcBef>
              <a:spcAft>
                <a:spcPts val="0"/>
              </a:spcAft>
              <a:buNone/>
            </a:pPr>
            <a:endParaRPr dirty="0"/>
          </a:p>
        </p:txBody>
      </p:sp>
      <p:sp>
        <p:nvSpPr>
          <p:cNvPr id="91" name="Google Shape;91;p5:notes">
            <a:extLst>
              <a:ext uri="{FF2B5EF4-FFF2-40B4-BE49-F238E27FC236}">
                <a16:creationId xmlns:a16="http://schemas.microsoft.com/office/drawing/2014/main" id="{D346B78C-D19B-79BA-4C5E-4EC7AAA50276}"/>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9364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360"/>
              </a:spcBef>
              <a:spcAft>
                <a:spcPts val="0"/>
              </a:spcAft>
              <a:buClrTx/>
              <a:buSzTx/>
              <a:buFontTx/>
              <a:buNone/>
              <a:tabLst/>
              <a:defRPr/>
            </a:pPr>
            <a:r>
              <a:rPr lang="en-GB" dirty="0"/>
              <a:t>Show link – </a:t>
            </a:r>
            <a:r>
              <a:rPr lang="en-GB" u="sng" dirty="0">
                <a:solidFill>
                  <a:schemeClr val="hlink"/>
                </a:solidFill>
                <a:hlinkClick r:id="rId3"/>
              </a:rPr>
              <a:t>https://www.gov.uk/government/collections/approved-documents</a:t>
            </a:r>
            <a:endParaRPr lang="en-GB" dirty="0"/>
          </a:p>
          <a:p>
            <a:pPr marL="0" lvl="0" indent="0" algn="l" rtl="0">
              <a:spcBef>
                <a:spcPts val="360"/>
              </a:spcBef>
              <a:spcAft>
                <a:spcPts val="0"/>
              </a:spcAft>
              <a:buNone/>
            </a:pPr>
            <a:endParaRPr dirty="0"/>
          </a:p>
        </p:txBody>
      </p:sp>
      <p:sp>
        <p:nvSpPr>
          <p:cNvPr id="91" name="Google Shape;91;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0" name="Google Shape;100;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Suggested answers:</a:t>
            </a:r>
            <a:endParaRPr/>
          </a:p>
          <a:p>
            <a:pPr marL="0" lvl="0" indent="0" algn="l" rtl="0">
              <a:spcBef>
                <a:spcPts val="360"/>
              </a:spcBef>
              <a:spcAft>
                <a:spcPts val="0"/>
              </a:spcAft>
              <a:buNone/>
            </a:pPr>
            <a:r>
              <a:rPr lang="en-GB" sz="1200">
                <a:solidFill>
                  <a:schemeClr val="dk1"/>
                </a:solidFill>
                <a:latin typeface="Arial"/>
                <a:ea typeface="Arial"/>
                <a:cs typeface="Arial"/>
                <a:sym typeface="Arial"/>
              </a:rPr>
              <a:t>1) Part P</a:t>
            </a:r>
            <a:endParaRPr/>
          </a:p>
          <a:p>
            <a:pPr marL="0" lvl="0" indent="0" algn="l" rtl="0">
              <a:spcBef>
                <a:spcPts val="360"/>
              </a:spcBef>
              <a:spcAft>
                <a:spcPts val="0"/>
              </a:spcAft>
              <a:buNone/>
            </a:pPr>
            <a:r>
              <a:rPr lang="en-GB" sz="1200">
                <a:solidFill>
                  <a:schemeClr val="dk1"/>
                </a:solidFill>
                <a:latin typeface="Arial"/>
                <a:ea typeface="Arial"/>
                <a:cs typeface="Arial"/>
                <a:sym typeface="Arial"/>
              </a:rPr>
              <a:t>2) Part G</a:t>
            </a:r>
            <a:endParaRPr/>
          </a:p>
          <a:p>
            <a:pPr marL="0" lvl="0" indent="0" algn="l" rtl="0">
              <a:spcBef>
                <a:spcPts val="360"/>
              </a:spcBef>
              <a:spcAft>
                <a:spcPts val="0"/>
              </a:spcAft>
              <a:buNone/>
            </a:pPr>
            <a:r>
              <a:rPr lang="en-GB" sz="1200">
                <a:solidFill>
                  <a:schemeClr val="dk1"/>
                </a:solidFill>
                <a:latin typeface="Arial"/>
                <a:ea typeface="Arial"/>
                <a:cs typeface="Arial"/>
                <a:sym typeface="Arial"/>
              </a:rPr>
              <a:t>3) Ventilation affects heat loss and IAQ</a:t>
            </a:r>
            <a:endParaRPr/>
          </a:p>
          <a:p>
            <a:pPr marL="0" lvl="0" indent="0" algn="l" rtl="0">
              <a:spcBef>
                <a:spcPts val="360"/>
              </a:spcBef>
              <a:spcAft>
                <a:spcPts val="0"/>
              </a:spcAft>
              <a:buNone/>
            </a:pPr>
            <a:r>
              <a:rPr lang="en-GB" sz="1200">
                <a:solidFill>
                  <a:schemeClr val="dk1"/>
                </a:solidFill>
                <a:latin typeface="Arial"/>
                <a:ea typeface="Arial"/>
                <a:cs typeface="Arial"/>
                <a:sym typeface="Arial"/>
              </a:rPr>
              <a:t>4) Non-compliance, safety risk, poor performance, failed inspection.</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Optional: run a 3–5 minute Wordwall/Quizizz using these questions (quiz built separately).</a:t>
            </a:r>
            <a:endParaRPr/>
          </a:p>
        </p:txBody>
      </p:sp>
      <p:sp>
        <p:nvSpPr>
          <p:cNvPr id="101" name="Google Shape;101;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9" name="Google Shape;10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0000"/>
              </a:lnSpc>
              <a:spcBef>
                <a:spcPts val="1200"/>
              </a:spcBef>
              <a:spcAft>
                <a:spcPts val="0"/>
              </a:spcAft>
              <a:buClrTx/>
              <a:buSzTx/>
              <a:buFontTx/>
              <a:buNone/>
              <a:tabLst/>
              <a:defRPr/>
            </a:pPr>
            <a:r>
              <a:rPr lang="en-GB" sz="2400" u="sng" dirty="0">
                <a:solidFill>
                  <a:srgbClr val="FC4421"/>
                </a:solidFill>
                <a:hlinkClick r:id="rId3">
                  <a:extLst>
                    <a:ext uri="{A12FA001-AC4F-418D-AE19-62706E023703}">
                      <ahyp:hlinkClr xmlns:ahyp="http://schemas.microsoft.com/office/drawing/2018/hyperlinkcolor" val="tx"/>
                    </a:ext>
                  </a:extLst>
                </a:hlinkClick>
              </a:rPr>
              <a:t>https://www.youtube.com/watch?v=NaOjeAxZbFs</a:t>
            </a:r>
            <a:br>
              <a:rPr lang="en-GB" sz="2400" u="sng" dirty="0">
                <a:solidFill>
                  <a:srgbClr val="FC4421"/>
                </a:solidFill>
              </a:rPr>
            </a:br>
            <a:br>
              <a:rPr lang="en-GB" sz="2400" u="sng" dirty="0">
                <a:solidFill>
                  <a:srgbClr val="FC4421"/>
                </a:solidFill>
              </a:rPr>
            </a:br>
            <a:r>
              <a:rPr lang="en-GB" sz="1200" u="sng" dirty="0">
                <a:solidFill>
                  <a:srgbClr val="FC4421"/>
                </a:solidFill>
                <a:hlinkClick r:id="rId4">
                  <a:extLst>
                    <a:ext uri="{A12FA001-AC4F-418D-AE19-62706E023703}">
                      <ahyp:hlinkClr xmlns:ahyp="http://schemas.microsoft.com/office/drawing/2018/hyperlinkcolor" val="tx"/>
                    </a:ext>
                  </a:extLst>
                </a:hlinkClick>
              </a:rPr>
              <a:t>https://www.youtube.com/watch?v=mX_BZynfUdg</a:t>
            </a:r>
            <a:endParaRPr dirty="0"/>
          </a:p>
          <a:p>
            <a:pPr marL="0" lvl="0" indent="0" algn="l" rtl="0">
              <a:lnSpc>
                <a:spcPct val="110000"/>
              </a:lnSpc>
              <a:spcBef>
                <a:spcPts val="1200"/>
              </a:spcBef>
              <a:spcAft>
                <a:spcPts val="0"/>
              </a:spcAft>
              <a:buClr>
                <a:schemeClr val="dk1"/>
              </a:buClr>
              <a:buFont typeface="Arial"/>
              <a:buNone/>
            </a:pPr>
            <a:endParaRPr dirty="0"/>
          </a:p>
        </p:txBody>
      </p:sp>
      <p:sp>
        <p:nvSpPr>
          <p:cNvPr id="110" name="Google Shape;11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6" name="Google Shape;116;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a:extLst>
            <a:ext uri="{FF2B5EF4-FFF2-40B4-BE49-F238E27FC236}">
              <a16:creationId xmlns:a16="http://schemas.microsoft.com/office/drawing/2014/main" id="{173B7125-BC2B-9A2B-B8B0-1CCE7D76D8A7}"/>
            </a:ext>
          </a:extLst>
        </p:cNvPr>
        <p:cNvGrpSpPr/>
        <p:nvPr/>
      </p:nvGrpSpPr>
      <p:grpSpPr>
        <a:xfrm>
          <a:off x="0" y="0"/>
          <a:ext cx="0" cy="0"/>
          <a:chOff x="0" y="0"/>
          <a:chExt cx="0" cy="0"/>
        </a:xfrm>
      </p:grpSpPr>
      <p:sp>
        <p:nvSpPr>
          <p:cNvPr id="115" name="Google Shape;115;p8:notes">
            <a:extLst>
              <a:ext uri="{FF2B5EF4-FFF2-40B4-BE49-F238E27FC236}">
                <a16:creationId xmlns:a16="http://schemas.microsoft.com/office/drawing/2014/main" id="{E8123B18-5E56-6C61-7314-EFA121E6B7E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6" name="Google Shape;116;p8:notes">
            <a:extLst>
              <a:ext uri="{FF2B5EF4-FFF2-40B4-BE49-F238E27FC236}">
                <a16:creationId xmlns:a16="http://schemas.microsoft.com/office/drawing/2014/main" id="{95CC659F-3D81-374A-FF62-E46E05B39664}"/>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6087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d8d175b5be_0_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GB"/>
              <a:t>ACOP L8 is the HSE’s recognised guidance for controlling Legionella risk in water systems. The key point for learners is that Legionella can multiply when water sits for long periods in the “growth zone” (roughly 20–45°C). In low carbon heating, this matters because heat pumps often run efficiently at lower temperatures, and if a hot water cylinder is set too low or oversized for the demand, water can remain warm and stagnant for longer. Good design and handover therefore need a clear control strategy: keep hot water storage at around 60°C (where applicable), ensure hot water reaches 50°C at outlets within 1 minute, and keep cold water at or below 20°C. Where higher hot water temperatures create scald risk, thermostatic mixing valves (TMVs) can be used at outlets to protect users while still allowing safe storage temperatures. A simple scenario is a home with low hot water demand and a large cylinder: if the system is left running at lukewarm temperatures to improve efficiency, the risk increases. The “design link” is that installers must consider and document the Legionella regime (settings, schedules, and user guidance) during commissioning/handover so the system can be operated safely over time.</a:t>
            </a:r>
            <a:endParaRPr/>
          </a:p>
        </p:txBody>
      </p:sp>
      <p:sp>
        <p:nvSpPr>
          <p:cNvPr id="123" name="Google Shape;123;g3d8d175b5be_0_2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d8d175b5be_0_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GB"/>
              <a:t>ACOP L8 is the HSE’s recognised guidance for controlling Legionella risk in water systems. The key point for learners is that Legionella can multiply when water sits for long periods in the “growth zone” (roughly 20–45°C). In low carbon heating, this matters because heat pumps often run efficiently at lower temperatures, and if a hot water cylinder is set too low or oversized for the demand, water can remain warm and stagnant for longer. Good design and handover therefore need a clear control strategy: keep hot water storage at around 60°C (where applicable), ensure hot water reaches 50°C at outlets within 1 minute, and keep cold water at or below 20°C. Where higher hot water temperatures create scald risk, thermostatic mixing valves (TMVs) can be used at outlets to protect users while still allowing safe storage temperatures. A simple scenario is a home with low hot water demand and a large cylinder: if the system is left running at lukewarm temperatures to improve efficiency, the risk increases. The “design link” is that installers must consider and document the Legionella regime (settings, schedules, and user guidance) during commissioning/handover so the system can be operated safely over time.</a:t>
            </a:r>
            <a:endParaRPr/>
          </a:p>
        </p:txBody>
      </p:sp>
      <p:sp>
        <p:nvSpPr>
          <p:cNvPr id="130" name="Google Shape;130;g3d8d175b5be_0_3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3BF4E9B-91CB-81FC-8378-FB372FB3DAFA}"/>
            </a:ext>
          </a:extLst>
        </p:cNvPr>
        <p:cNvGrpSpPr/>
        <p:nvPr/>
      </p:nvGrpSpPr>
      <p:grpSpPr>
        <a:xfrm>
          <a:off x="0" y="0"/>
          <a:ext cx="0" cy="0"/>
          <a:chOff x="0" y="0"/>
          <a:chExt cx="0" cy="0"/>
        </a:xfrm>
      </p:grpSpPr>
      <p:sp>
        <p:nvSpPr>
          <p:cNvPr id="129" name="Google Shape;129;g3d8d175b5be_0_38:notes">
            <a:extLst>
              <a:ext uri="{FF2B5EF4-FFF2-40B4-BE49-F238E27FC236}">
                <a16:creationId xmlns:a16="http://schemas.microsoft.com/office/drawing/2014/main" id="{DB57F56A-D869-6710-865C-7DC80DA6F628}"/>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GB"/>
              <a:t>ACOP L8 is the HSE’s recognised guidance for controlling Legionella risk in water systems. The key point for learners is that Legionella can multiply when water sits for long periods in the “growth zone” (roughly 20–45°C). In low carbon heating, this matters because heat pumps often run efficiently at lower temperatures, and if a hot water cylinder is set too low or oversized for the demand, water can remain warm and stagnant for longer. Good design and handover therefore need a clear control strategy: keep hot water storage at around 60°C (where applicable), ensure hot water reaches 50°C at outlets within 1 minute, and keep cold water at or below 20°C. Where higher hot water temperatures create scald risk, thermostatic mixing valves (TMVs) can be used at outlets to protect users while still allowing safe storage temperatures. A simple scenario is a home with low hot water demand and a large cylinder: if the system is left running at lukewarm temperatures to improve efficiency, the risk increases. The “design link” is that installers must consider and document the Legionella regime (settings, schedules, and user guidance) during commissioning/handover so the system can be operated safely over time.</a:t>
            </a:r>
            <a:endParaRPr/>
          </a:p>
        </p:txBody>
      </p:sp>
      <p:sp>
        <p:nvSpPr>
          <p:cNvPr id="130" name="Google Shape;130;g3d8d175b5be_0_38:notes">
            <a:extLst>
              <a:ext uri="{FF2B5EF4-FFF2-40B4-BE49-F238E27FC236}">
                <a16:creationId xmlns:a16="http://schemas.microsoft.com/office/drawing/2014/main" id="{6B22FA27-ED1D-6635-390B-EBAE78FA9FDE}"/>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8054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6" name="Google Shape;136;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YouTube link (Baxi Training Tuesday – unvented cylinder safety tiers):</a:t>
            </a:r>
            <a:endParaRPr dirty="0"/>
          </a:p>
          <a:p>
            <a:pPr marL="0" lvl="0" indent="0" algn="l" rtl="0">
              <a:spcBef>
                <a:spcPts val="360"/>
              </a:spcBef>
              <a:spcAft>
                <a:spcPts val="0"/>
              </a:spcAft>
              <a:buNone/>
            </a:pPr>
            <a:r>
              <a:rPr lang="en-GB" sz="1200" u="sng" dirty="0">
                <a:solidFill>
                  <a:schemeClr val="hlink"/>
                </a:solidFill>
                <a:latin typeface="Arial"/>
                <a:ea typeface="Arial"/>
                <a:cs typeface="Arial"/>
                <a:sym typeface="Arial"/>
                <a:hlinkClick r:id="rId3"/>
              </a:rPr>
              <a:t>https://www.youtube.com/watch?v=NhF5RtMDEoQ</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spcBef>
                <a:spcPts val="360"/>
              </a:spcBef>
              <a:spcAft>
                <a:spcPts val="0"/>
              </a:spcAft>
              <a:buNone/>
            </a:pPr>
            <a:r>
              <a:rPr lang="en-GB" dirty="0"/>
              <a:t>Water regulations</a:t>
            </a:r>
            <a:endParaRPr dirty="0"/>
          </a:p>
          <a:p>
            <a:pPr marL="0" lvl="0" indent="0" algn="l" rtl="0">
              <a:lnSpc>
                <a:spcPct val="110000"/>
              </a:lnSpc>
              <a:spcBef>
                <a:spcPts val="0"/>
              </a:spcBef>
              <a:spcAft>
                <a:spcPts val="0"/>
              </a:spcAft>
              <a:buNone/>
            </a:pPr>
            <a:r>
              <a:rPr lang="en-GB" sz="2400" u="sng" dirty="0">
                <a:solidFill>
                  <a:srgbClr val="FC4421"/>
                </a:solidFill>
                <a:hlinkClick r:id="rId4">
                  <a:extLst>
                    <a:ext uri="{A12FA001-AC4F-418D-AE19-62706E023703}">
                      <ahyp:hlinkClr xmlns:ahyp="http://schemas.microsoft.com/office/drawing/2018/hyperlinkcolor" val="tx"/>
                    </a:ext>
                  </a:extLst>
                </a:hlinkClick>
              </a:rPr>
              <a:t>https://www.youtube.com/watch?v=bU4MXaXk1Es&amp;t=876s</a:t>
            </a:r>
            <a:endParaRPr dirty="0"/>
          </a:p>
          <a:p>
            <a:pPr marL="0" lvl="0" indent="0" algn="l" rtl="0">
              <a:lnSpc>
                <a:spcPct val="110000"/>
              </a:lnSpc>
              <a:spcBef>
                <a:spcPts val="0"/>
              </a:spcBef>
              <a:spcAft>
                <a:spcPts val="0"/>
              </a:spcAft>
              <a:buNone/>
            </a:pPr>
            <a:endParaRPr dirty="0"/>
          </a:p>
          <a:p>
            <a:pPr marL="0" lvl="0" indent="0" algn="l" rtl="0">
              <a:lnSpc>
                <a:spcPct val="110000"/>
              </a:lnSpc>
              <a:spcBef>
                <a:spcPts val="0"/>
              </a:spcBef>
              <a:spcAft>
                <a:spcPts val="0"/>
              </a:spcAft>
              <a:buNone/>
            </a:pPr>
            <a:r>
              <a:rPr lang="en-GB" dirty="0"/>
              <a:t>Unvented</a:t>
            </a:r>
            <a:endParaRPr dirty="0"/>
          </a:p>
          <a:p>
            <a:pPr marL="0" lvl="0" indent="0" algn="l" rtl="0">
              <a:lnSpc>
                <a:spcPct val="110000"/>
              </a:lnSpc>
              <a:spcBef>
                <a:spcPts val="0"/>
              </a:spcBef>
              <a:spcAft>
                <a:spcPts val="0"/>
              </a:spcAft>
              <a:buNone/>
            </a:pPr>
            <a:r>
              <a:rPr lang="en-GB" sz="2400" u="sng" dirty="0">
                <a:solidFill>
                  <a:srgbClr val="FC4421"/>
                </a:solidFill>
                <a:hlinkClick r:id="rId3">
                  <a:extLst>
                    <a:ext uri="{A12FA001-AC4F-418D-AE19-62706E023703}">
                      <ahyp:hlinkClr xmlns:ahyp="http://schemas.microsoft.com/office/drawing/2018/hyperlinkcolor" val="tx"/>
                    </a:ext>
                  </a:extLst>
                </a:hlinkClick>
              </a:rPr>
              <a:t>https://www.youtube.com/watch?v=NhF5RtMDEoQ</a:t>
            </a:r>
            <a:endParaRPr dirty="0"/>
          </a:p>
          <a:p>
            <a:pPr marL="0" lvl="0" indent="0" algn="l" rtl="0">
              <a:lnSpc>
                <a:spcPct val="110000"/>
              </a:lnSpc>
              <a:spcBef>
                <a:spcPts val="0"/>
              </a:spcBef>
              <a:spcAft>
                <a:spcPts val="0"/>
              </a:spcAft>
              <a:buNone/>
            </a:pPr>
            <a:endParaRPr dirty="0"/>
          </a:p>
          <a:p>
            <a:pPr marL="0" lvl="0" indent="0" algn="l" rtl="0">
              <a:lnSpc>
                <a:spcPct val="110000"/>
              </a:lnSpc>
              <a:spcBef>
                <a:spcPts val="0"/>
              </a:spcBef>
              <a:spcAft>
                <a:spcPts val="0"/>
              </a:spcAft>
              <a:buNone/>
            </a:pPr>
            <a:endParaRPr dirty="0"/>
          </a:p>
          <a:p>
            <a:pPr marL="0" lvl="0" indent="0" algn="l" rtl="0">
              <a:lnSpc>
                <a:spcPct val="110000"/>
              </a:lnSpc>
              <a:spcBef>
                <a:spcPts val="0"/>
              </a:spcBef>
              <a:spcAft>
                <a:spcPts val="0"/>
              </a:spcAft>
              <a:buClr>
                <a:schemeClr val="dk1"/>
              </a:buClr>
              <a:buFont typeface="Arial"/>
              <a:buNone/>
            </a:pP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Do not show link on slide; open from notes.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at awareness level: safety devices + importance of compliance.</a:t>
            </a:r>
            <a:endParaRPr dirty="0"/>
          </a:p>
        </p:txBody>
      </p:sp>
      <p:sp>
        <p:nvSpPr>
          <p:cNvPr id="137" name="Google Shape;137;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3" name="Google Shape;143;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0" name="Google Shape;150;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Purpose: break up theory and check understanding.</a:t>
            </a:r>
            <a:endParaRPr/>
          </a:p>
        </p:txBody>
      </p:sp>
      <p:sp>
        <p:nvSpPr>
          <p:cNvPr id="151" name="Google Shape;151;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GB" dirty="0"/>
              <a:t>Planning portal website</a:t>
            </a:r>
            <a:endParaRPr dirty="0"/>
          </a:p>
          <a:p>
            <a:pPr marL="0" lvl="0" indent="0" algn="l" rtl="0">
              <a:lnSpc>
                <a:spcPct val="110000"/>
              </a:lnSpc>
              <a:spcBef>
                <a:spcPts val="1200"/>
              </a:spcBef>
              <a:spcAft>
                <a:spcPts val="0"/>
              </a:spcAft>
              <a:buClr>
                <a:schemeClr val="dk1"/>
              </a:buClr>
              <a:buFont typeface="Arial"/>
              <a:buNone/>
            </a:pPr>
            <a:r>
              <a:rPr lang="en-GB" u="sng" dirty="0">
                <a:solidFill>
                  <a:srgbClr val="FC4421"/>
                </a:solidFill>
                <a:hlinkClick r:id="rId3">
                  <a:extLst>
                    <a:ext uri="{A12FA001-AC4F-418D-AE19-62706E023703}">
                      <ahyp:hlinkClr xmlns:ahyp="http://schemas.microsoft.com/office/drawing/2018/hyperlinkcolor" val="tx"/>
                    </a:ext>
                  </a:extLst>
                </a:hlinkClick>
              </a:rPr>
              <a:t>https://www.planningportal.co.uk/permission/interactive-guidance</a:t>
            </a:r>
            <a:endParaRPr b="1" dirty="0"/>
          </a:p>
        </p:txBody>
      </p:sp>
      <p:sp>
        <p:nvSpPr>
          <p:cNvPr id="157" name="Google Shape;157;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a:extLst>
            <a:ext uri="{FF2B5EF4-FFF2-40B4-BE49-F238E27FC236}">
              <a16:creationId xmlns:a16="http://schemas.microsoft.com/office/drawing/2014/main" id="{BDD57B9C-9F9C-83DF-A8DD-D3F1ABD0CC49}"/>
            </a:ext>
          </a:extLst>
        </p:cNvPr>
        <p:cNvGrpSpPr/>
        <p:nvPr/>
      </p:nvGrpSpPr>
      <p:grpSpPr>
        <a:xfrm>
          <a:off x="0" y="0"/>
          <a:ext cx="0" cy="0"/>
          <a:chOff x="0" y="0"/>
          <a:chExt cx="0" cy="0"/>
        </a:xfrm>
      </p:grpSpPr>
      <p:sp>
        <p:nvSpPr>
          <p:cNvPr id="156" name="Google Shape;156;p12:notes">
            <a:extLst>
              <a:ext uri="{FF2B5EF4-FFF2-40B4-BE49-F238E27FC236}">
                <a16:creationId xmlns:a16="http://schemas.microsoft.com/office/drawing/2014/main" id="{5160F7C3-5CA4-2D71-383D-B9C18BB09ECB}"/>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GB" dirty="0"/>
              <a:t>Planning portal website</a:t>
            </a:r>
            <a:endParaRPr dirty="0"/>
          </a:p>
          <a:p>
            <a:pPr marL="0" lvl="0" indent="0" algn="l" rtl="0">
              <a:lnSpc>
                <a:spcPct val="110000"/>
              </a:lnSpc>
              <a:spcBef>
                <a:spcPts val="1200"/>
              </a:spcBef>
              <a:spcAft>
                <a:spcPts val="0"/>
              </a:spcAft>
              <a:buClr>
                <a:schemeClr val="dk1"/>
              </a:buClr>
              <a:buFont typeface="Arial"/>
              <a:buNone/>
            </a:pPr>
            <a:r>
              <a:rPr lang="en-GB" u="sng" dirty="0">
                <a:solidFill>
                  <a:srgbClr val="FC4421"/>
                </a:solidFill>
                <a:hlinkClick r:id="rId3">
                  <a:extLst>
                    <a:ext uri="{A12FA001-AC4F-418D-AE19-62706E023703}">
                      <ahyp:hlinkClr xmlns:ahyp="http://schemas.microsoft.com/office/drawing/2018/hyperlinkcolor" val="tx"/>
                    </a:ext>
                  </a:extLst>
                </a:hlinkClick>
              </a:rPr>
              <a:t>https://www.planningportal.co.uk/permission/interactive-guidance</a:t>
            </a:r>
            <a:endParaRPr b="1" dirty="0"/>
          </a:p>
        </p:txBody>
      </p:sp>
      <p:sp>
        <p:nvSpPr>
          <p:cNvPr id="157" name="Google Shape;157;p12:notes">
            <a:extLst>
              <a:ext uri="{FF2B5EF4-FFF2-40B4-BE49-F238E27FC236}">
                <a16:creationId xmlns:a16="http://schemas.microsoft.com/office/drawing/2014/main" id="{398A17F2-68C4-4023-1BA7-87BD2096CDA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8759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4" name="Google Shape;164;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prompts:</a:t>
            </a:r>
            <a:endParaRPr sz="1200">
              <a:solidFill>
                <a:schemeClr val="dk1"/>
              </a:solidFill>
              <a:latin typeface="Arial"/>
              <a:ea typeface="Arial"/>
              <a:cs typeface="Arial"/>
              <a:sym typeface="Arial"/>
            </a:endParaRPr>
          </a:p>
          <a:p>
            <a:pPr marL="0" lvl="0" indent="0" algn="l" rtl="0">
              <a:spcBef>
                <a:spcPts val="0"/>
              </a:spcBef>
              <a:spcAft>
                <a:spcPts val="0"/>
              </a:spcAft>
              <a:buNone/>
            </a:pPr>
            <a:r>
              <a:rPr lang="en-GB"/>
              <a:t>Direct learners to use the Planning Portal and local authority guidance; remind them to work within competence and escalate where needed. Encourage learners to reference evidence (not assumptions) and to record sources used.</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Part J relevance is contextual (existing/hybrid systems).</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Keep to awareness level: identify applicable regs and the need to refer to competent persons when appropriate.</a:t>
            </a:r>
            <a:endParaRPr/>
          </a:p>
        </p:txBody>
      </p:sp>
      <p:sp>
        <p:nvSpPr>
          <p:cNvPr id="165" name="Google Shape;165;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791C983-E1F2-BA84-37EC-AC357276335C}"/>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E45640BD-C22C-ACBE-2E64-3688797BFFB4}"/>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4" name="Google Shape;164;p13:notes">
            <a:extLst>
              <a:ext uri="{FF2B5EF4-FFF2-40B4-BE49-F238E27FC236}">
                <a16:creationId xmlns:a16="http://schemas.microsoft.com/office/drawing/2014/main" id="{47C0E50F-10E9-7F53-80C0-749F1E60F0E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prompts:</a:t>
            </a:r>
            <a:endParaRPr sz="1200">
              <a:solidFill>
                <a:schemeClr val="dk1"/>
              </a:solidFill>
              <a:latin typeface="Arial"/>
              <a:ea typeface="Arial"/>
              <a:cs typeface="Arial"/>
              <a:sym typeface="Arial"/>
            </a:endParaRPr>
          </a:p>
          <a:p>
            <a:pPr marL="0" lvl="0" indent="0" algn="l" rtl="0">
              <a:spcBef>
                <a:spcPts val="0"/>
              </a:spcBef>
              <a:spcAft>
                <a:spcPts val="0"/>
              </a:spcAft>
              <a:buNone/>
            </a:pPr>
            <a:r>
              <a:rPr lang="en-GB"/>
              <a:t>Direct learners to use the Planning Portal and local authority guidance; remind them to work within competence and escalate where needed. Encourage learners to reference evidence (not assumptions) and to record sources used.</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Part J relevance is contextual (existing/hybrid systems).</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Keep to awareness level: identify applicable regs and the need to refer to competent persons when appropriate.</a:t>
            </a:r>
            <a:endParaRPr/>
          </a:p>
        </p:txBody>
      </p:sp>
      <p:sp>
        <p:nvSpPr>
          <p:cNvPr id="165" name="Google Shape;165;p13:notes">
            <a:extLst>
              <a:ext uri="{FF2B5EF4-FFF2-40B4-BE49-F238E27FC236}">
                <a16:creationId xmlns:a16="http://schemas.microsoft.com/office/drawing/2014/main" id="{83E84E95-816E-F761-BBB6-66F1F69628E4}"/>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4235051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da813877b8_0_2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GB" sz="1100" dirty="0"/>
              <a:t>Resources;</a:t>
            </a:r>
            <a:endParaRPr sz="1100" dirty="0"/>
          </a:p>
          <a:p>
            <a:pPr marL="0" lvl="0" indent="0" algn="l" rtl="0">
              <a:spcBef>
                <a:spcPts val="375"/>
              </a:spcBef>
              <a:spcAft>
                <a:spcPts val="0"/>
              </a:spcAft>
              <a:buNone/>
            </a:pPr>
            <a:r>
              <a:rPr lang="en-GB" sz="925" u="sng" dirty="0">
                <a:solidFill>
                  <a:srgbClr val="FC4421"/>
                </a:solidFill>
                <a:hlinkClick r:id="rId3">
                  <a:extLst>
                    <a:ext uri="{A12FA001-AC4F-418D-AE19-62706E023703}">
                      <ahyp:hlinkClr xmlns:ahyp="http://schemas.microsoft.com/office/drawing/2018/hyperlinkcolor" val="tx"/>
                    </a:ext>
                  </a:extLst>
                </a:hlinkClick>
              </a:rPr>
              <a:t>MCS Website</a:t>
            </a:r>
            <a:endParaRPr sz="1100" dirty="0"/>
          </a:p>
          <a:p>
            <a:pPr marL="0" lvl="0" indent="0" algn="l" rtl="0">
              <a:spcBef>
                <a:spcPts val="375"/>
              </a:spcBef>
              <a:spcAft>
                <a:spcPts val="0"/>
              </a:spcAft>
              <a:buClr>
                <a:schemeClr val="dk1"/>
              </a:buClr>
              <a:buSzPts val="1100"/>
              <a:buFont typeface="Arial"/>
              <a:buNone/>
            </a:pPr>
            <a:r>
              <a:rPr lang="en-GB" sz="925" u="sng" dirty="0">
                <a:solidFill>
                  <a:srgbClr val="FC4421"/>
                </a:solidFill>
                <a:hlinkClick r:id="rId4">
                  <a:extLst>
                    <a:ext uri="{A12FA001-AC4F-418D-AE19-62706E023703}">
                      <ahyp:hlinkClr xmlns:ahyp="http://schemas.microsoft.com/office/drawing/2018/hyperlinkcolor" val="tx"/>
                    </a:ext>
                  </a:extLst>
                </a:hlinkClick>
              </a:rPr>
              <a:t>Video Overview</a:t>
            </a:r>
            <a:endParaRPr sz="1100" dirty="0"/>
          </a:p>
          <a:p>
            <a:pPr marL="0" lvl="0" indent="0" algn="l" rtl="0">
              <a:spcBef>
                <a:spcPts val="360"/>
              </a:spcBef>
              <a:spcAft>
                <a:spcPts val="0"/>
              </a:spcAft>
              <a:buNone/>
            </a:pPr>
            <a:r>
              <a:rPr lang="en-GB" sz="1100" dirty="0"/>
              <a:t>Keep this practical: explain that scheme standards typically define </a:t>
            </a:r>
            <a:r>
              <a:rPr lang="en-GB" sz="1100" b="1" dirty="0"/>
              <a:t>minimum evidence</a:t>
            </a:r>
            <a:r>
              <a:rPr lang="en-GB" sz="1100" dirty="0"/>
              <a:t> for quality installations and often tie directly to how a job is audited. Use examples learners recognise: “If heat loss isn’t evidenced, the heat pump selection can’t be justified; if commissioning records aren’t complete, performance and warranty/certification can be challenged.” For umbrella arrangements, stress boundaries: learners must understand </a:t>
            </a:r>
            <a:r>
              <a:rPr lang="en-GB" sz="1100" b="1" dirty="0"/>
              <a:t>who can sign off</a:t>
            </a:r>
            <a:r>
              <a:rPr lang="en-GB" sz="1100" dirty="0"/>
              <a:t> and what documentation must be stored in the job file.</a:t>
            </a:r>
            <a:endParaRPr dirty="0"/>
          </a:p>
        </p:txBody>
      </p:sp>
      <p:sp>
        <p:nvSpPr>
          <p:cNvPr id="171" name="Google Shape;171;g3da813877b8_0_22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8" name="Google Shape;198;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Show link – </a:t>
            </a:r>
            <a:r>
              <a:rPr lang="en-GB" dirty="0">
                <a:hlinkClick r:id="rId3"/>
              </a:rPr>
              <a:t>What is Flexi-Orb? A quick introduction</a:t>
            </a:r>
            <a:endParaRPr lang="en-GB" dirty="0"/>
          </a:p>
          <a:p>
            <a:pPr marL="0" lvl="0" indent="0" algn="l" rtl="0">
              <a:spcBef>
                <a:spcPts val="0"/>
              </a:spcBef>
              <a:spcAft>
                <a:spcPts val="0"/>
              </a:spcAft>
              <a:buNone/>
            </a:pPr>
            <a:r>
              <a:rPr lang="en-GB" sz="1200" dirty="0">
                <a:solidFill>
                  <a:schemeClr val="dk1"/>
                </a:solidFill>
                <a:latin typeface="Arial"/>
                <a:ea typeface="Arial"/>
                <a:cs typeface="Arial"/>
                <a:sym typeface="Arial"/>
              </a:rPr>
              <a:t>Keep this slide general and aligned to K1.4 (how requirements are applied across stages). Avoid diving into K1.41 detail here—just awareness of evidence types.</a:t>
            </a:r>
            <a:endParaRPr dirty="0"/>
          </a:p>
        </p:txBody>
      </p:sp>
      <p:sp>
        <p:nvSpPr>
          <p:cNvPr id="199" name="Google Shape;199;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6" name="Google Shape;206;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Suggested answers:</a:t>
            </a:r>
            <a:endParaRPr/>
          </a:p>
          <a:p>
            <a:pPr marL="0" lvl="0" indent="0" algn="l" rtl="0">
              <a:spcBef>
                <a:spcPts val="360"/>
              </a:spcBef>
              <a:spcAft>
                <a:spcPts val="0"/>
              </a:spcAft>
              <a:buNone/>
            </a:pPr>
            <a:r>
              <a:rPr lang="en-GB" sz="1200">
                <a:solidFill>
                  <a:schemeClr val="dk1"/>
                </a:solidFill>
                <a:latin typeface="Arial"/>
                <a:ea typeface="Arial"/>
                <a:cs typeface="Arial"/>
                <a:sym typeface="Arial"/>
              </a:rPr>
              <a:t>1) Design calcs + commissioning records (examples)</a:t>
            </a:r>
            <a:endParaRPr/>
          </a:p>
          <a:p>
            <a:pPr marL="0" lvl="0" indent="0" algn="l" rtl="0">
              <a:spcBef>
                <a:spcPts val="360"/>
              </a:spcBef>
              <a:spcAft>
                <a:spcPts val="0"/>
              </a:spcAft>
              <a:buNone/>
            </a:pPr>
            <a:r>
              <a:rPr lang="en-GB" sz="1200">
                <a:solidFill>
                  <a:schemeClr val="dk1"/>
                </a:solidFill>
                <a:latin typeface="Arial"/>
                <a:ea typeface="Arial"/>
                <a:cs typeface="Arial"/>
                <a:sym typeface="Arial"/>
              </a:rPr>
              <a:t>2) Boundary distance / permitted development / noise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3) Manufacturer instructions (plus applicable regs/standards).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Optional: quick Wordwall/Quizizz (quiz built separately).</a:t>
            </a:r>
            <a:endParaRPr/>
          </a:p>
        </p:txBody>
      </p:sp>
      <p:sp>
        <p:nvSpPr>
          <p:cNvPr id="207" name="Google Shape;20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13" name="Google Shape;213;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9a5b1c0af6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0" name="Google Shape;220;g39a5b1c0af6_0_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7" name="Google Shape;227;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dk1"/>
                </a:solidFill>
                <a:latin typeface="Arial"/>
                <a:ea typeface="Arial"/>
                <a:cs typeface="Arial"/>
                <a:sym typeface="Arial"/>
              </a:rPr>
              <a:t>1.</a:t>
            </a:r>
            <a:r>
              <a:rPr lang="en-GB" sz="1200" dirty="0">
                <a:latin typeface="Arial"/>
                <a:ea typeface="Arial"/>
                <a:cs typeface="Arial"/>
                <a:sym typeface="Arial"/>
              </a:rPr>
              <a:t> (ACOP)</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dk1"/>
                </a:solidFill>
                <a:latin typeface="Arial"/>
                <a:ea typeface="Arial"/>
                <a:cs typeface="Arial"/>
                <a:sym typeface="Arial"/>
              </a:rPr>
              <a:t>2.</a:t>
            </a:r>
            <a:r>
              <a:rPr lang="en-GB" sz="1200" dirty="0">
                <a:latin typeface="Arial"/>
                <a:ea typeface="Arial"/>
                <a:cs typeface="Arial"/>
                <a:sym typeface="Arial"/>
              </a:rPr>
              <a:t> (Approved Docs)</a:t>
            </a:r>
            <a:endParaRPr lang="en-GB" dirty="0"/>
          </a:p>
          <a:p>
            <a:pPr marL="0" lvl="0" indent="0" algn="l" rtl="0">
              <a:spcBef>
                <a:spcPts val="0"/>
              </a:spcBef>
              <a:spcAft>
                <a:spcPts val="0"/>
              </a:spcAft>
              <a:buNone/>
            </a:pPr>
            <a:r>
              <a:rPr lang="en-GB" sz="1200" dirty="0">
                <a:solidFill>
                  <a:schemeClr val="dk1"/>
                </a:solidFill>
                <a:latin typeface="Arial"/>
                <a:ea typeface="Arial"/>
                <a:cs typeface="Arial"/>
                <a:sym typeface="Arial"/>
              </a:rPr>
              <a:t>3. </a:t>
            </a:r>
            <a:r>
              <a:rPr lang="en-GB" sz="1200" dirty="0">
                <a:latin typeface="Arial"/>
                <a:ea typeface="Arial"/>
                <a:cs typeface="Arial"/>
                <a:sym typeface="Arial"/>
              </a:rPr>
              <a:t>(consistent methods/specifications)</a:t>
            </a:r>
          </a:p>
          <a:p>
            <a:pPr marL="0" lvl="0" indent="0" algn="l" rtl="0">
              <a:spcBef>
                <a:spcPts val="0"/>
              </a:spcBef>
              <a:spcAft>
                <a:spcPts val="0"/>
              </a:spcAft>
              <a:buNone/>
            </a:pPr>
            <a:r>
              <a:rPr lang="en-GB" sz="1200" dirty="0">
                <a:solidFill>
                  <a:schemeClr val="dk1"/>
                </a:solidFill>
                <a:latin typeface="Arial"/>
                <a:ea typeface="Arial"/>
                <a:cs typeface="Arial"/>
                <a:sym typeface="Arial"/>
              </a:rPr>
              <a:t>4. </a:t>
            </a:r>
            <a:r>
              <a:rPr lang="en-GB" sz="1200" dirty="0">
                <a:latin typeface="Arial"/>
                <a:ea typeface="Arial"/>
                <a:cs typeface="Arial"/>
                <a:sym typeface="Arial"/>
              </a:rPr>
              <a:t>(manufacturer instructions)</a:t>
            </a:r>
            <a:br>
              <a:rPr lang="en-GB" sz="1200" dirty="0">
                <a:solidFill>
                  <a:schemeClr val="dk1"/>
                </a:solidFill>
                <a:latin typeface="Arial"/>
                <a:ea typeface="Arial"/>
                <a:cs typeface="Arial"/>
                <a:sym typeface="Arial"/>
              </a:rPr>
            </a:br>
            <a:br>
              <a:rPr lang="en-GB" sz="1200" dirty="0">
                <a:solidFill>
                  <a:schemeClr val="dk1"/>
                </a:solidFill>
                <a:latin typeface="Arial"/>
                <a:ea typeface="Arial"/>
                <a:cs typeface="Arial"/>
                <a:sym typeface="Arial"/>
              </a:rPr>
            </a:br>
            <a:r>
              <a:rPr lang="en-GB" sz="1200" dirty="0">
                <a:solidFill>
                  <a:schemeClr val="dk1"/>
                </a:solidFill>
                <a:latin typeface="Arial"/>
                <a:ea typeface="Arial"/>
                <a:cs typeface="Arial"/>
                <a:sym typeface="Arial"/>
              </a:rPr>
              <a:t>Suggested answers in brackets.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Optional: convert into a quick quiz tool (</a:t>
            </a:r>
            <a:r>
              <a:rPr lang="en-GB" sz="1200" dirty="0" err="1">
                <a:solidFill>
                  <a:schemeClr val="dk1"/>
                </a:solidFill>
                <a:latin typeface="Arial"/>
                <a:ea typeface="Arial"/>
                <a:cs typeface="Arial"/>
                <a:sym typeface="Arial"/>
              </a:rPr>
              <a:t>Wordwall</a:t>
            </a:r>
            <a:r>
              <a:rPr lang="en-GB" sz="1200" dirty="0">
                <a:solidFill>
                  <a:schemeClr val="dk1"/>
                </a:solidFill>
                <a:latin typeface="Arial"/>
                <a:ea typeface="Arial"/>
                <a:cs typeface="Arial"/>
                <a:sym typeface="Arial"/>
              </a:rPr>
              <a:t>/Quizizz).</a:t>
            </a:r>
            <a:endParaRPr dirty="0"/>
          </a:p>
        </p:txBody>
      </p:sp>
      <p:sp>
        <p:nvSpPr>
          <p:cNvPr id="228" name="Google Shape;228;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34" name="Google Shape;234;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9a5b1c0af6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0" name="Google Shape;240;g39a5b1c0af6_0_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46" name="Google Shape;246;p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3" name="Google Shape;253;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Suggested mapping (high level):</a:t>
            </a:r>
            <a:endParaRPr/>
          </a:p>
          <a:p>
            <a:pPr marL="0" lvl="0" indent="0" algn="l" rtl="0">
              <a:spcBef>
                <a:spcPts val="360"/>
              </a:spcBef>
              <a:spcAft>
                <a:spcPts val="0"/>
              </a:spcAft>
              <a:buNone/>
            </a:pPr>
            <a:r>
              <a:rPr lang="en-GB" sz="1200">
                <a:solidFill>
                  <a:schemeClr val="dk1"/>
                </a:solidFill>
                <a:latin typeface="Arial"/>
                <a:ea typeface="Arial"/>
                <a:cs typeface="Arial"/>
                <a:sym typeface="Arial"/>
              </a:rPr>
              <a:t>1) Planning/permitted development + siting/noise considerations</a:t>
            </a:r>
            <a:endParaRPr/>
          </a:p>
          <a:p>
            <a:pPr marL="0" lvl="0" indent="0" algn="l" rtl="0">
              <a:spcBef>
                <a:spcPts val="360"/>
              </a:spcBef>
              <a:spcAft>
                <a:spcPts val="0"/>
              </a:spcAft>
              <a:buNone/>
            </a:pPr>
            <a:r>
              <a:rPr lang="en-GB" sz="1200">
                <a:solidFill>
                  <a:schemeClr val="dk1"/>
                </a:solidFill>
                <a:latin typeface="Arial"/>
                <a:ea typeface="Arial"/>
                <a:cs typeface="Arial"/>
                <a:sym typeface="Arial"/>
              </a:rPr>
              <a:t>2) Part G + manufacturer instructions (and competence requirements)</a:t>
            </a:r>
            <a:endParaRPr/>
          </a:p>
          <a:p>
            <a:pPr marL="0" lvl="0" indent="0" algn="l" rtl="0">
              <a:spcBef>
                <a:spcPts val="360"/>
              </a:spcBef>
              <a:spcAft>
                <a:spcPts val="0"/>
              </a:spcAft>
              <a:buNone/>
            </a:pPr>
            <a:r>
              <a:rPr lang="en-GB" sz="1200">
                <a:solidFill>
                  <a:schemeClr val="dk1"/>
                </a:solidFill>
                <a:latin typeface="Arial"/>
                <a:ea typeface="Arial"/>
                <a:cs typeface="Arial"/>
                <a:sym typeface="Arial"/>
              </a:rPr>
              <a:t>3) Part P + safe isolation/testing + competent electrician if needed</a:t>
            </a:r>
            <a:endParaRPr/>
          </a:p>
          <a:p>
            <a:pPr marL="0" lvl="0" indent="0" algn="l" rtl="0">
              <a:spcBef>
                <a:spcPts val="360"/>
              </a:spcBef>
              <a:spcAft>
                <a:spcPts val="0"/>
              </a:spcAft>
              <a:buNone/>
            </a:pPr>
            <a:r>
              <a:rPr lang="en-GB" sz="1200">
                <a:solidFill>
                  <a:schemeClr val="dk1"/>
                </a:solidFill>
                <a:latin typeface="Arial"/>
                <a:ea typeface="Arial"/>
                <a:cs typeface="Arial"/>
                <a:sym typeface="Arial"/>
              </a:rPr>
              <a:t>4) Manufacturer/scheme requirements + commissioning documentation.</a:t>
            </a:r>
            <a:endParaRPr/>
          </a:p>
        </p:txBody>
      </p:sp>
      <p:sp>
        <p:nvSpPr>
          <p:cNvPr id="254" name="Google Shape;254;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0" name="Google Shape;260;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Use for short written responses or discussion.</a:t>
            </a:r>
            <a:endParaRPr/>
          </a:p>
          <a:p>
            <a:pPr marL="0" lvl="0" indent="0" algn="l" rtl="0">
              <a:spcBef>
                <a:spcPts val="360"/>
              </a:spcBef>
              <a:spcAft>
                <a:spcPts val="0"/>
              </a:spcAft>
              <a:buNone/>
            </a:pPr>
            <a:r>
              <a:rPr lang="en-GB" sz="1200">
                <a:solidFill>
                  <a:schemeClr val="dk1"/>
                </a:solidFill>
                <a:latin typeface="Arial"/>
                <a:ea typeface="Arial"/>
                <a:cs typeface="Arial"/>
                <a:sym typeface="Arial"/>
              </a:rPr>
              <a:t>Keep answers aligned to K1.4.</a:t>
            </a:r>
            <a:endParaRPr/>
          </a:p>
        </p:txBody>
      </p:sp>
      <p:sp>
        <p:nvSpPr>
          <p:cNvPr id="261" name="Google Shape;261;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67" name="Google Shape;267;p2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3" name="Google Shape;273;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Reminder: place any video links in notes/SoW only.</a:t>
            </a:r>
            <a:endParaRPr/>
          </a:p>
        </p:txBody>
      </p:sp>
      <p:sp>
        <p:nvSpPr>
          <p:cNvPr id="274" name="Google Shape;274;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1" name="Google Shape;281;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Capture misconceptions and signpost where to find requirements (manuals, standards, site procedures).</a:t>
            </a:r>
            <a:endParaRPr/>
          </a:p>
        </p:txBody>
      </p:sp>
      <p:sp>
        <p:nvSpPr>
          <p:cNvPr id="282" name="Google Shape;282;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360000" y="1800000"/>
            <a:ext cx="9360212"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3"/>
          <p:cNvSpPr>
            <a:spLocks noGrp="1"/>
          </p:cNvSpPr>
          <p:nvPr>
            <p:ph type="pic" idx="2"/>
          </p:nvPr>
        </p:nvSpPr>
        <p:spPr>
          <a:xfrm>
            <a:off x="8280052" y="1800000"/>
            <a:ext cx="3600798" cy="4139999"/>
          </a:xfrm>
          <a:prstGeom prst="rect">
            <a:avLst/>
          </a:prstGeom>
          <a:noFill/>
          <a:ln>
            <a:noFill/>
          </a:ln>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4"/>
          <p:cNvSpPr>
            <a:spLocks noGrp="1"/>
          </p:cNvSpPr>
          <p:nvPr>
            <p:ph type="pic" idx="2"/>
          </p:nvPr>
        </p:nvSpPr>
        <p:spPr>
          <a:xfrm>
            <a:off x="360000" y="1800000"/>
            <a:ext cx="3600798" cy="4139999"/>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359172" y="1260475"/>
            <a:ext cx="8640959" cy="4319588"/>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2" y="1800000"/>
            <a:ext cx="3600900" cy="4140000"/>
          </a:xfrm>
          <a:prstGeom prst="rect">
            <a:avLst/>
          </a:prstGeom>
          <a:noFill/>
          <a:ln>
            <a:noFill/>
          </a:ln>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5"/>
            <a:ext cx="8640900" cy="4319700"/>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0" y="456036"/>
            <a:ext cx="12239625" cy="152012"/>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11" name="Google Shape;11;p1"/>
          <p:cNvSpPr txBox="1">
            <a:spLocks noGrp="1"/>
          </p:cNvSpPr>
          <p:nvPr>
            <p:ph type="title"/>
          </p:nvPr>
        </p:nvSpPr>
        <p:spPr>
          <a:xfrm>
            <a:off x="252000" y="990000"/>
            <a:ext cx="11628000" cy="646331"/>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13" name="Google Shape;13;p1"/>
          <p:cNvSpPr/>
          <p:nvPr/>
        </p:nvSpPr>
        <p:spPr>
          <a:xfrm>
            <a:off x="6" y="756000"/>
            <a:ext cx="12239626" cy="36000"/>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sp>
        <p:nvSpPr>
          <p:cNvPr id="16" name="Google Shape;16;p1"/>
          <p:cNvSpPr txBox="1"/>
          <p:nvPr/>
        </p:nvSpPr>
        <p:spPr>
          <a:xfrm>
            <a:off x="360000" y="6343435"/>
            <a:ext cx="588541" cy="24622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pic>
        <p:nvPicPr>
          <p:cNvPr id="18" name="Google Shape;18;p1" descr="A purple and white logo&#10;&#10;AI-generated content may be incorrect."/>
          <p:cNvPicPr preferRelativeResize="0"/>
          <p:nvPr/>
        </p:nvPicPr>
        <p:blipFill rotWithShape="1">
          <a:blip r:embed="rId6">
            <a:alphaModFix/>
          </a:blip>
          <a:srcRect/>
          <a:stretch/>
        </p:blipFill>
        <p:spPr>
          <a:xfrm>
            <a:off x="9360000" y="6228000"/>
            <a:ext cx="2520000" cy="456536"/>
          </a:xfrm>
          <a:prstGeom prst="rect">
            <a:avLst/>
          </a:prstGeom>
          <a:noFill/>
          <a:ln>
            <a:noFill/>
          </a:ln>
        </p:spPr>
      </p:pic>
      <p:cxnSp>
        <p:nvCxnSpPr>
          <p:cNvPr id="19" name="Google Shape;19;p1"/>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4" name="Text Box 2">
            <a:extLst>
              <a:ext uri="{FF2B5EF4-FFF2-40B4-BE49-F238E27FC236}">
                <a16:creationId xmlns:a16="http://schemas.microsoft.com/office/drawing/2014/main" id="{3B3FA103-C052-D440-8635-F953A492A9FD}"/>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6" name="Picture 5" descr="A black and white logo&#10;&#10;AI-generated content may be incorrect.">
            <a:extLst>
              <a:ext uri="{FF2B5EF4-FFF2-40B4-BE49-F238E27FC236}">
                <a16:creationId xmlns:a16="http://schemas.microsoft.com/office/drawing/2014/main" id="{C0E757BA-E1F2-AFDA-6268-EAB80B98D7A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8" name="Picture 7" descr="A black background with a black square&#10;&#10;AI-generated content may be incorrect.">
            <a:extLst>
              <a:ext uri="{FF2B5EF4-FFF2-40B4-BE49-F238E27FC236}">
                <a16:creationId xmlns:a16="http://schemas.microsoft.com/office/drawing/2014/main" id="{E4036E68-8137-A015-9ECD-934EFCA3DCE9}"/>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5" name="Picture 14" descr="A red arrow pointing up&#10;&#10;AI-generated content may be incorrect.">
            <a:extLst>
              <a:ext uri="{FF2B5EF4-FFF2-40B4-BE49-F238E27FC236}">
                <a16:creationId xmlns:a16="http://schemas.microsoft.com/office/drawing/2014/main" id="{90649C8D-8190-B807-CC0B-3B276C1EC6C6}"/>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6036"/>
            <a:ext cx="12239700" cy="152100"/>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0"/>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pic>
        <p:nvPicPr>
          <p:cNvPr id="38" name="Google Shape;38;p6" descr="A red arrow pointing up&#10;&#10;AI-generated content may be incorrect."/>
          <p:cNvPicPr preferRelativeResize="0"/>
          <p:nvPr/>
        </p:nvPicPr>
        <p:blipFill rotWithShape="1">
          <a:blip r:embed="rId6">
            <a:alphaModFix/>
          </a:blip>
          <a:srcRect/>
          <a:stretch/>
        </p:blipFill>
        <p:spPr>
          <a:xfrm>
            <a:off x="232047" y="170588"/>
            <a:ext cx="591665" cy="437464"/>
          </a:xfrm>
          <a:prstGeom prst="rect">
            <a:avLst/>
          </a:prstGeom>
          <a:noFill/>
          <a:ln>
            <a:noFill/>
          </a:ln>
        </p:spPr>
      </p:pic>
      <p:sp>
        <p:nvSpPr>
          <p:cNvPr id="40" name="Google Shape;40;p6"/>
          <p:cNvSpPr txBox="1"/>
          <p:nvPr/>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pic>
        <p:nvPicPr>
          <p:cNvPr id="41" name="Google Shape;41;p6" descr="A black and white logo&#10;&#10;AI-generated content may be incorrect."/>
          <p:cNvPicPr preferRelativeResize="0"/>
          <p:nvPr/>
        </p:nvPicPr>
        <p:blipFill rotWithShape="1">
          <a:blip r:embed="rId7">
            <a:alphaModFix/>
          </a:blip>
          <a:srcRect/>
          <a:stretch/>
        </p:blipFill>
        <p:spPr>
          <a:xfrm>
            <a:off x="9408368" y="157157"/>
            <a:ext cx="2563492" cy="498243"/>
          </a:xfrm>
          <a:prstGeom prst="rect">
            <a:avLst/>
          </a:prstGeom>
          <a:noFill/>
          <a:ln>
            <a:noFill/>
          </a:ln>
        </p:spPr>
      </p:pic>
      <p:pic>
        <p:nvPicPr>
          <p:cNvPr id="42" name="Google Shape;42;p6" descr="A purple and white logo&#10;&#10;AI-generated content may be incorrect."/>
          <p:cNvPicPr preferRelativeResize="0"/>
          <p:nvPr/>
        </p:nvPicPr>
        <p:blipFill rotWithShape="1">
          <a:blip r:embed="rId8">
            <a:alphaModFix/>
          </a:blip>
          <a:srcRect/>
          <a:stretch/>
        </p:blipFill>
        <p:spPr>
          <a:xfrm>
            <a:off x="9360000" y="6228000"/>
            <a:ext cx="2519999" cy="456535"/>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3" name="Google Shape;15;p1">
            <a:extLst>
              <a:ext uri="{FF2B5EF4-FFF2-40B4-BE49-F238E27FC236}">
                <a16:creationId xmlns:a16="http://schemas.microsoft.com/office/drawing/2014/main" id="{AA37DFD7-7669-4E24-870F-7D3AD28177BC}"/>
              </a:ext>
            </a:extLst>
          </p:cNvPr>
          <p:cNvSpPr txBox="1"/>
          <p:nvPr userDrawn="1"/>
        </p:nvSpPr>
        <p:spPr>
          <a:xfrm>
            <a:off x="823713" y="180000"/>
            <a:ext cx="8316893" cy="589388"/>
          </a:xfrm>
          <a:prstGeom prst="rect">
            <a:avLst/>
          </a:prstGeom>
          <a:noFill/>
          <a:ln>
            <a:noFill/>
          </a:ln>
        </p:spPr>
        <p:txBody>
          <a:bodyPr spcFirstLastPara="1" wrap="square" lIns="91775" tIns="45875" rIns="91775" bIns="45875" anchor="t" anchorCtr="0">
            <a:noAutofit/>
          </a:bodyPr>
          <a:lstStyle/>
          <a:p>
            <a:pPr marL="0" marR="0" lvl="0" indent="0" algn="l" rtl="0">
              <a:lnSpc>
                <a:spcPct val="50000"/>
              </a:lnSpc>
              <a:spcBef>
                <a:spcPts val="0"/>
              </a:spcBef>
              <a:spcAft>
                <a:spcPts val="600"/>
              </a:spcAft>
              <a:buClr>
                <a:srgbClr val="170130"/>
              </a:buClr>
              <a:buSzPts val="1400"/>
              <a:buFont typeface="Arial"/>
              <a:buNone/>
            </a:pPr>
            <a:r>
              <a:rPr lang="en-GB" sz="1400" b="1" i="0" u="none" strike="noStrike" cap="none" dirty="0">
                <a:solidFill>
                  <a:srgbClr val="170130"/>
                </a:solidFill>
                <a:latin typeface="Arial"/>
                <a:ea typeface="Arial"/>
                <a:cs typeface="Arial"/>
                <a:sym typeface="Arial"/>
              </a:rPr>
              <a:t>T Level Technical Qualification in Building Services Engineering for Construction (Level 3)</a:t>
            </a:r>
            <a:endParaRPr sz="1400" b="0" i="0" u="none" strike="noStrike" cap="none" dirty="0">
              <a:solidFill>
                <a:srgbClr val="000000"/>
              </a:solidFill>
              <a:latin typeface="Arial"/>
              <a:ea typeface="Arial"/>
              <a:cs typeface="Arial"/>
              <a:sym typeface="Arial"/>
            </a:endParaRPr>
          </a:p>
          <a:p>
            <a:pPr marL="0" marR="0" lvl="0" indent="0" algn="l" rtl="0">
              <a:lnSpc>
                <a:spcPct val="50000"/>
              </a:lnSpc>
              <a:spcBef>
                <a:spcPts val="804"/>
              </a:spcBef>
              <a:spcAft>
                <a:spcPts val="600"/>
              </a:spcAft>
              <a:buClr>
                <a:srgbClr val="FC4421"/>
              </a:buClr>
              <a:buSzPts val="1400"/>
              <a:buFont typeface="Arial"/>
              <a:buNone/>
            </a:pPr>
            <a:r>
              <a:rPr lang="en-GB" sz="1400" b="1" i="0" u="none" strike="noStrike" cap="none" dirty="0">
                <a:solidFill>
                  <a:srgbClr val="FC4421"/>
                </a:solidFill>
                <a:latin typeface="Arial"/>
                <a:ea typeface="Arial"/>
                <a:cs typeface="Arial"/>
                <a:sym typeface="Arial"/>
              </a:rPr>
              <a:t>Occupational Specialism: Low Carbon Engineering</a:t>
            </a:r>
            <a:endParaRPr sz="1050" b="0" i="0" u="none" strike="noStrike" cap="none" dirty="0">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NaOjeAxZbF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youtube.com/watch?v=mX_BZynfUd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hse.gov.uk/pubns/priced/l8.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438634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K1.4: Key requirements of legislation, regulations, standards and Approved Codes of Practice (CoP)</a:t>
            </a:r>
            <a:br>
              <a:rPr lang="en-GB" sz="2789" dirty="0"/>
            </a:b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2000"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Introduction / Starter</a:t>
            </a:r>
            <a:endParaRPr dirty="0"/>
          </a:p>
        </p:txBody>
      </p:sp>
      <p:sp>
        <p:nvSpPr>
          <p:cNvPr id="70" name="Google Shape;70;p12"/>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p>
            <a:pPr marL="0" indent="0"/>
            <a:r>
              <a:rPr lang="en-GB" sz="2400" dirty="0">
                <a:latin typeface="Arial"/>
                <a:ea typeface="Arial"/>
                <a:cs typeface="Arial"/>
                <a:sym typeface="Arial"/>
              </a:rPr>
              <a:t>Warm-up: What could go wrong if a system is installed without following the </a:t>
            </a:r>
            <a:r>
              <a:rPr lang="en-GB" dirty="0"/>
              <a:t>regulations</a:t>
            </a:r>
            <a:r>
              <a:rPr lang="en-GB" sz="2400" dirty="0">
                <a:latin typeface="Arial"/>
                <a:ea typeface="Arial"/>
                <a:cs typeface="Arial"/>
                <a:sym typeface="Arial"/>
              </a:rPr>
              <a:t>?</a:t>
            </a:r>
            <a:br>
              <a:rPr lang="en-GB" dirty="0"/>
            </a:br>
            <a:endParaRPr dirty="0"/>
          </a:p>
          <a:p>
            <a:pPr marL="0" indent="0">
              <a:spcBef>
                <a:spcPts val="1200"/>
              </a:spcBef>
            </a:pPr>
            <a:r>
              <a:rPr lang="en-GB" sz="2400" dirty="0">
                <a:latin typeface="Arial"/>
                <a:ea typeface="Arial"/>
                <a:cs typeface="Arial"/>
                <a:sym typeface="Arial"/>
              </a:rPr>
              <a:t>In pairs: list three '</a:t>
            </a:r>
            <a:r>
              <a:rPr lang="en-GB" dirty="0"/>
              <a:t>regulations</a:t>
            </a:r>
            <a:r>
              <a:rPr lang="en-GB" sz="2400" dirty="0">
                <a:latin typeface="Arial"/>
                <a:ea typeface="Arial"/>
                <a:cs typeface="Arial"/>
                <a:sym typeface="Arial"/>
              </a:rPr>
              <a:t>' you think apply (energy, electrics, hot water safety).</a:t>
            </a:r>
            <a:br>
              <a:rPr lang="en-GB" dirty="0"/>
            </a:b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Share back with your tutor: which </a:t>
            </a:r>
            <a:r>
              <a:rPr lang="en-GB" dirty="0"/>
              <a:t>stage of</a:t>
            </a:r>
            <a:r>
              <a:rPr lang="en-GB" sz="2400" dirty="0">
                <a:latin typeface="Arial"/>
                <a:ea typeface="Arial"/>
                <a:cs typeface="Arial"/>
                <a:sym typeface="Arial"/>
              </a:rPr>
              <a:t> a project is highest risk</a:t>
            </a:r>
            <a:r>
              <a:rPr lang="en-GB" dirty="0"/>
              <a:t>? D</a:t>
            </a:r>
            <a:r>
              <a:rPr lang="en-GB" sz="2400" dirty="0">
                <a:latin typeface="Arial"/>
                <a:ea typeface="Arial"/>
                <a:cs typeface="Arial"/>
                <a:sym typeface="Arial"/>
              </a:rPr>
              <a:t>esign, install or commissioning? And why?</a:t>
            </a:r>
            <a:endParaRPr dirty="0"/>
          </a:p>
        </p:txBody>
      </p:sp>
      <p:sp>
        <p:nvSpPr>
          <p:cNvPr id="71" name="Google Shape;71;p12"/>
          <p:cNvSpPr>
            <a:spLocks noGrp="1"/>
          </p:cNvSpPr>
          <p:nvPr>
            <p:ph type="pic" idx="2"/>
          </p:nvPr>
        </p:nvSpPr>
        <p:spPr>
          <a:xfrm>
            <a:off x="8280052" y="1800000"/>
            <a:ext cx="3600798" cy="4139999"/>
          </a:xfrm>
          <a:prstGeom prst="rect">
            <a:avLst/>
          </a:prstGeom>
          <a:noFill/>
          <a:ln>
            <a:noFill/>
          </a:ln>
        </p:spPr>
        <p:txBody>
          <a:bodyPr/>
          <a:lstStyle/>
          <a:p>
            <a:endParaRPr lang="en-GB"/>
          </a:p>
        </p:txBody>
      </p:sp>
      <p:pic>
        <p:nvPicPr>
          <p:cNvPr id="72" name="Google Shape;72;p12"/>
          <p:cNvPicPr preferRelativeResize="0"/>
          <p:nvPr/>
        </p:nvPicPr>
        <p:blipFill>
          <a:blip r:embed="rId3">
            <a:alphaModFix/>
          </a:blip>
          <a:srcRect t="1000" b="22425"/>
          <a:stretch>
            <a:fillRect/>
          </a:stretch>
        </p:blipFill>
        <p:spPr>
          <a:xfrm>
            <a:off x="8280050" y="1800000"/>
            <a:ext cx="3556675" cy="40892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3"/>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Objectives</a:t>
            </a:r>
            <a:endParaRPr dirty="0"/>
          </a:p>
        </p:txBody>
      </p:sp>
      <p:sp>
        <p:nvSpPr>
          <p:cNvPr id="78" name="Google Shape;78;p13"/>
          <p:cNvSpPr txBox="1">
            <a:spLocks noGrp="1"/>
          </p:cNvSpPr>
          <p:nvPr>
            <p:ph type="body" idx="1"/>
          </p:nvPr>
        </p:nvSpPr>
        <p:spPr>
          <a:xfrm>
            <a:off x="360000" y="1800000"/>
            <a:ext cx="7920052"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100" dirty="0">
                <a:latin typeface="Arial"/>
                <a:ea typeface="Arial"/>
                <a:cs typeface="Arial"/>
                <a:sym typeface="Arial"/>
              </a:rPr>
              <a:t>You should be able to:</a:t>
            </a:r>
            <a:endParaRPr sz="2100" dirty="0"/>
          </a:p>
          <a:p>
            <a:pPr marL="0" lvl="0" indent="0" algn="l" rtl="0">
              <a:lnSpc>
                <a:spcPct val="110000"/>
              </a:lnSpc>
              <a:spcBef>
                <a:spcPts val="1200"/>
              </a:spcBef>
              <a:spcAft>
                <a:spcPts val="0"/>
              </a:spcAft>
              <a:buNone/>
            </a:pPr>
            <a:r>
              <a:rPr lang="en-GB" sz="2100" dirty="0">
                <a:latin typeface="Arial"/>
                <a:ea typeface="Arial"/>
                <a:cs typeface="Arial"/>
                <a:sym typeface="Arial"/>
              </a:rPr>
              <a:t>Recall the main requirements affecting low carbon heating systems.</a:t>
            </a:r>
            <a:endParaRPr sz="2100" dirty="0"/>
          </a:p>
          <a:p>
            <a:pPr marL="0" lvl="0" indent="0" algn="l" rtl="0">
              <a:lnSpc>
                <a:spcPct val="110000"/>
              </a:lnSpc>
              <a:spcBef>
                <a:spcPts val="1200"/>
              </a:spcBef>
              <a:spcAft>
                <a:spcPts val="0"/>
              </a:spcAft>
              <a:buNone/>
            </a:pPr>
            <a:r>
              <a:rPr lang="en-GB" sz="2100" dirty="0">
                <a:latin typeface="Arial"/>
                <a:ea typeface="Arial"/>
                <a:cs typeface="Arial"/>
                <a:sym typeface="Arial"/>
              </a:rPr>
              <a:t>Explain how regulations, standards and manufacturer instructions work together to ensure </a:t>
            </a:r>
            <a:r>
              <a:rPr lang="en-GB" sz="2100" dirty="0"/>
              <a:t>project compliance.</a:t>
            </a:r>
            <a:endParaRPr sz="2100" dirty="0"/>
          </a:p>
          <a:p>
            <a:pPr marL="0" lvl="0" indent="0" algn="l" rtl="0">
              <a:lnSpc>
                <a:spcPct val="110000"/>
              </a:lnSpc>
              <a:spcBef>
                <a:spcPts val="1200"/>
              </a:spcBef>
              <a:spcAft>
                <a:spcPts val="0"/>
              </a:spcAft>
              <a:buNone/>
            </a:pPr>
            <a:r>
              <a:rPr lang="en-GB" sz="2100" dirty="0">
                <a:latin typeface="Arial"/>
                <a:ea typeface="Arial"/>
                <a:cs typeface="Arial"/>
                <a:sym typeface="Arial"/>
              </a:rPr>
              <a:t>Apply requirements across the main stages: design → install → commission → maintain.</a:t>
            </a:r>
            <a:endParaRPr sz="2100" dirty="0"/>
          </a:p>
          <a:p>
            <a:pPr marL="0" lvl="0" indent="0" algn="l" rtl="0">
              <a:lnSpc>
                <a:spcPct val="110000"/>
              </a:lnSpc>
              <a:spcBef>
                <a:spcPts val="1200"/>
              </a:spcBef>
              <a:spcAft>
                <a:spcPts val="0"/>
              </a:spcAft>
              <a:buNone/>
            </a:pPr>
            <a:r>
              <a:rPr lang="en-GB" sz="2100" dirty="0">
                <a:latin typeface="Arial"/>
                <a:ea typeface="Arial"/>
                <a:cs typeface="Arial"/>
                <a:sym typeface="Arial"/>
              </a:rPr>
              <a:t>You might also be able to:</a:t>
            </a:r>
            <a:endParaRPr sz="2100" dirty="0"/>
          </a:p>
          <a:p>
            <a:pPr marL="0" lvl="0" indent="0" algn="l" rtl="0">
              <a:lnSpc>
                <a:spcPct val="110000"/>
              </a:lnSpc>
              <a:spcBef>
                <a:spcPts val="1200"/>
              </a:spcBef>
              <a:spcAft>
                <a:spcPts val="0"/>
              </a:spcAft>
              <a:buNone/>
            </a:pPr>
            <a:r>
              <a:rPr lang="en-GB" sz="2100" dirty="0">
                <a:latin typeface="Arial"/>
                <a:ea typeface="Arial"/>
                <a:cs typeface="Arial"/>
                <a:sym typeface="Arial"/>
              </a:rPr>
              <a:t>Justify what evidence/records demonstrate compliance for a job.</a:t>
            </a:r>
            <a:endParaRPr sz="2100" dirty="0"/>
          </a:p>
        </p:txBody>
      </p:sp>
      <p:pic>
        <p:nvPicPr>
          <p:cNvPr id="9" name="Picture 8">
            <a:extLst>
              <a:ext uri="{FF2B5EF4-FFF2-40B4-BE49-F238E27FC236}">
                <a16:creationId xmlns:a16="http://schemas.microsoft.com/office/drawing/2014/main" id="{E71787ED-70E0-82DA-40AA-131DD1CB2330}"/>
              </a:ext>
            </a:extLst>
          </p:cNvPr>
          <p:cNvPicPr>
            <a:picLocks noChangeAspect="1"/>
          </p:cNvPicPr>
          <p:nvPr/>
        </p:nvPicPr>
        <p:blipFill>
          <a:blip r:embed="rId3"/>
          <a:stretch>
            <a:fillRect/>
          </a:stretch>
        </p:blipFill>
        <p:spPr>
          <a:xfrm>
            <a:off x="8460828" y="1925487"/>
            <a:ext cx="3641416" cy="32245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fontScale="90000"/>
          </a:bodyPr>
          <a:lstStyle/>
          <a:p>
            <a:pPr marL="0" lvl="0" indent="0" algn="l" rtl="0">
              <a:spcBef>
                <a:spcPts val="0"/>
              </a:spcBef>
              <a:spcAft>
                <a:spcPts val="0"/>
              </a:spcAft>
              <a:buNone/>
            </a:pPr>
            <a:r>
              <a:rPr lang="en-GB" sz="3200"/>
              <a:t>What counts as a requirement when installing low carbon heating systems?</a:t>
            </a:r>
            <a:endParaRPr sz="2400"/>
          </a:p>
        </p:txBody>
      </p:sp>
      <p:sp>
        <p:nvSpPr>
          <p:cNvPr id="87" name="Google Shape;87;p14"/>
          <p:cNvSpPr txBox="1">
            <a:spLocks noGrp="1"/>
          </p:cNvSpPr>
          <p:nvPr>
            <p:ph type="body" idx="1"/>
          </p:nvPr>
        </p:nvSpPr>
        <p:spPr>
          <a:xfrm>
            <a:off x="358773" y="1942875"/>
            <a:ext cx="75600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dirty="0">
                <a:latin typeface="Arial"/>
                <a:ea typeface="Arial"/>
                <a:cs typeface="Arial"/>
                <a:sym typeface="Arial"/>
              </a:rPr>
              <a:t>Legislation and regulations (legal duties)</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Approved Documents (Building Regulations guidance)</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British/European Standards (methods and specifications)</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Approved Codes of Practice (ACOP) (accepted safe practice)</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Manufacturer instructions (must-follow install/operate/maintain requirements)</a:t>
            </a:r>
            <a:endParaRPr dirty="0"/>
          </a:p>
        </p:txBody>
      </p:sp>
      <p:pic>
        <p:nvPicPr>
          <p:cNvPr id="88" name="Google Shape;88;p14" title="2085035.jpg"/>
          <p:cNvPicPr preferRelativeResize="0">
            <a:picLocks noGrp="1"/>
          </p:cNvPicPr>
          <p:nvPr>
            <p:ph type="pic" idx="2"/>
          </p:nvPr>
        </p:nvPicPr>
        <p:blipFill rotWithShape="1">
          <a:blip r:embed="rId3">
            <a:alphaModFix/>
          </a:blip>
          <a:srcRect l="6515" r="6506"/>
          <a:stretch/>
        </p:blipFill>
        <p:spPr>
          <a:xfrm>
            <a:off x="8280052" y="1800000"/>
            <a:ext cx="3600800" cy="4140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a:extLst>
            <a:ext uri="{FF2B5EF4-FFF2-40B4-BE49-F238E27FC236}">
              <a16:creationId xmlns:a16="http://schemas.microsoft.com/office/drawing/2014/main" id="{1B3D3494-0EA0-85C2-75BF-5C9A5F7FB29C}"/>
            </a:ext>
          </a:extLst>
        </p:cNvPr>
        <p:cNvGrpSpPr/>
        <p:nvPr/>
      </p:nvGrpSpPr>
      <p:grpSpPr>
        <a:xfrm>
          <a:off x="0" y="0"/>
          <a:ext cx="0" cy="0"/>
          <a:chOff x="0" y="0"/>
          <a:chExt cx="0" cy="0"/>
        </a:xfrm>
      </p:grpSpPr>
      <p:sp>
        <p:nvSpPr>
          <p:cNvPr id="93" name="Google Shape;93;p15">
            <a:extLst>
              <a:ext uri="{FF2B5EF4-FFF2-40B4-BE49-F238E27FC236}">
                <a16:creationId xmlns:a16="http://schemas.microsoft.com/office/drawing/2014/main" id="{D78F13D2-134E-52B0-A081-0717F1A26FCF}"/>
              </a:ext>
            </a:extLst>
          </p:cNvPr>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fontScale="90000"/>
          </a:bodyPr>
          <a:lstStyle/>
          <a:p>
            <a:pPr marL="0" lvl="0" indent="0" algn="l" rtl="0">
              <a:spcBef>
                <a:spcPts val="0"/>
              </a:spcBef>
              <a:spcAft>
                <a:spcPts val="0"/>
              </a:spcAft>
              <a:buNone/>
            </a:pPr>
            <a:r>
              <a:rPr lang="en-GB" sz="3200" dirty="0"/>
              <a:t>Building Regulations: Key Approved Documents (slide 1 of 2)</a:t>
            </a:r>
            <a:endParaRPr dirty="0"/>
          </a:p>
        </p:txBody>
      </p:sp>
      <p:sp>
        <p:nvSpPr>
          <p:cNvPr id="94" name="Google Shape;94;p15">
            <a:extLst>
              <a:ext uri="{FF2B5EF4-FFF2-40B4-BE49-F238E27FC236}">
                <a16:creationId xmlns:a16="http://schemas.microsoft.com/office/drawing/2014/main" id="{49AECBCE-A8F1-0C96-3A79-D94AC68B81A3}"/>
              </a:ext>
            </a:extLst>
          </p:cNvPr>
          <p:cNvSpPr txBox="1">
            <a:spLocks noGrp="1"/>
          </p:cNvSpPr>
          <p:nvPr>
            <p:ph type="body" idx="1"/>
          </p:nvPr>
        </p:nvSpPr>
        <p:spPr>
          <a:xfrm>
            <a:off x="359999" y="1800000"/>
            <a:ext cx="10770455"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000" b="1" dirty="0"/>
              <a:t>Part L</a:t>
            </a:r>
            <a:r>
              <a:rPr lang="en-GB" sz="2000" dirty="0">
                <a:latin typeface="Arial"/>
                <a:ea typeface="Arial"/>
                <a:cs typeface="Arial"/>
                <a:sym typeface="Arial"/>
              </a:rPr>
              <a:t> – conservation of fuel and power (efficiency expectations)</a:t>
            </a:r>
            <a:r>
              <a:rPr lang="en-GB" sz="2000" dirty="0"/>
              <a:t>: sets energy efficiency requirements to reduce heat loss and improve overall building/system performance.</a:t>
            </a:r>
          </a:p>
          <a:p>
            <a:pPr marL="0" lvl="0" indent="0" algn="l" rtl="0">
              <a:lnSpc>
                <a:spcPct val="110000"/>
              </a:lnSpc>
              <a:spcBef>
                <a:spcPts val="0"/>
              </a:spcBef>
              <a:spcAft>
                <a:spcPts val="0"/>
              </a:spcAft>
              <a:buNone/>
            </a:pPr>
            <a:endParaRPr sz="2000" dirty="0"/>
          </a:p>
          <a:p>
            <a:pPr marL="0" lvl="0" indent="0" algn="l" rtl="0">
              <a:lnSpc>
                <a:spcPct val="110000"/>
              </a:lnSpc>
              <a:spcBef>
                <a:spcPts val="1200"/>
              </a:spcBef>
              <a:spcAft>
                <a:spcPts val="0"/>
              </a:spcAft>
              <a:buNone/>
            </a:pPr>
            <a:r>
              <a:rPr lang="en-GB" sz="2000" b="1" dirty="0"/>
              <a:t>Part P</a:t>
            </a:r>
            <a:r>
              <a:rPr lang="en-GB" sz="2000" dirty="0">
                <a:latin typeface="Arial"/>
                <a:ea typeface="Arial"/>
                <a:cs typeface="Arial"/>
                <a:sym typeface="Arial"/>
              </a:rPr>
              <a:t> – electrical safety (safe design/installation/testing): covers electrical safety for installation work, including safe design, connection, isolation and testing.</a:t>
            </a:r>
          </a:p>
          <a:p>
            <a:pPr marL="0" lvl="0" indent="0" algn="l" rtl="0">
              <a:lnSpc>
                <a:spcPct val="110000"/>
              </a:lnSpc>
              <a:spcBef>
                <a:spcPts val="1200"/>
              </a:spcBef>
              <a:spcAft>
                <a:spcPts val="0"/>
              </a:spcAft>
              <a:buNone/>
            </a:pPr>
            <a:endParaRPr sz="2000" dirty="0"/>
          </a:p>
          <a:p>
            <a:pPr marL="0" lvl="0" indent="0" algn="l" rtl="0">
              <a:lnSpc>
                <a:spcPct val="110000"/>
              </a:lnSpc>
              <a:spcBef>
                <a:spcPts val="1200"/>
              </a:spcBef>
              <a:spcAft>
                <a:spcPts val="0"/>
              </a:spcAft>
              <a:buNone/>
            </a:pPr>
            <a:r>
              <a:rPr lang="en-GB" sz="2000" b="1" dirty="0"/>
              <a:t>Part G</a:t>
            </a:r>
            <a:r>
              <a:rPr lang="en-GB" sz="2000" dirty="0">
                <a:latin typeface="Arial"/>
                <a:ea typeface="Arial"/>
                <a:cs typeface="Arial"/>
                <a:sym typeface="Arial"/>
              </a:rPr>
              <a:t> – hot water safety and water efficiency (scald prevention): focuses on hot water safety and water efficiency, including measures to prevent scalding.</a:t>
            </a:r>
            <a:endParaRPr sz="2000" dirty="0"/>
          </a:p>
        </p:txBody>
      </p:sp>
    </p:spTree>
    <p:extLst>
      <p:ext uri="{BB962C8B-B14F-4D97-AF65-F5344CB8AC3E}">
        <p14:creationId xmlns:p14="http://schemas.microsoft.com/office/powerpoint/2010/main" val="3347074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fontScale="90000"/>
          </a:bodyPr>
          <a:lstStyle/>
          <a:p>
            <a:pPr lvl="0"/>
            <a:r>
              <a:rPr lang="en-GB" sz="3200" dirty="0"/>
              <a:t>Building Regulations: Key Approved Documents </a:t>
            </a:r>
            <a:r>
              <a:rPr lang="en-GB" dirty="0"/>
              <a:t>(slide 2 of 2)</a:t>
            </a:r>
            <a:endParaRPr dirty="0"/>
          </a:p>
        </p:txBody>
      </p:sp>
      <p:sp>
        <p:nvSpPr>
          <p:cNvPr id="94" name="Google Shape;94;p15"/>
          <p:cNvSpPr txBox="1">
            <a:spLocks noGrp="1"/>
          </p:cNvSpPr>
          <p:nvPr>
            <p:ph type="body" idx="1"/>
          </p:nvPr>
        </p:nvSpPr>
        <p:spPr>
          <a:xfrm>
            <a:off x="359999" y="1800000"/>
            <a:ext cx="10833517"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1200"/>
              </a:spcBef>
              <a:spcAft>
                <a:spcPts val="0"/>
              </a:spcAft>
              <a:buNone/>
            </a:pPr>
            <a:r>
              <a:rPr lang="en-GB" sz="2000" b="1" dirty="0"/>
              <a:t>Part F</a:t>
            </a:r>
            <a:r>
              <a:rPr lang="en-GB" sz="2000" dirty="0">
                <a:latin typeface="Arial"/>
                <a:ea typeface="Arial"/>
                <a:cs typeface="Arial"/>
                <a:sym typeface="Arial"/>
              </a:rPr>
              <a:t> – ventilation (affects heat loss and IAQ): sets ventilation requirements to maintain indoor air quality and manage moisture, impacting heat loss.</a:t>
            </a:r>
          </a:p>
          <a:p>
            <a:pPr marL="0" lvl="0" indent="0" algn="l" rtl="0">
              <a:lnSpc>
                <a:spcPct val="110000"/>
              </a:lnSpc>
              <a:spcBef>
                <a:spcPts val="1200"/>
              </a:spcBef>
              <a:spcAft>
                <a:spcPts val="0"/>
              </a:spcAft>
              <a:buNone/>
            </a:pPr>
            <a:endParaRPr sz="2000" dirty="0"/>
          </a:p>
          <a:p>
            <a:pPr marL="0" lvl="0" indent="0" algn="l" rtl="0">
              <a:lnSpc>
                <a:spcPct val="110000"/>
              </a:lnSpc>
              <a:spcBef>
                <a:spcPts val="1200"/>
              </a:spcBef>
              <a:spcAft>
                <a:spcPts val="0"/>
              </a:spcAft>
              <a:buNone/>
            </a:pPr>
            <a:r>
              <a:rPr lang="en-GB" sz="2000" b="1" dirty="0"/>
              <a:t>Part H</a:t>
            </a:r>
            <a:r>
              <a:rPr lang="en-GB" sz="2000" dirty="0">
                <a:latin typeface="Arial"/>
                <a:ea typeface="Arial"/>
                <a:cs typeface="Arial"/>
                <a:sym typeface="Arial"/>
              </a:rPr>
              <a:t> – drainage and waste (condensate/pipework interfaces): covers drainage and waste systems, including safe disposal of condensate and correct pipework connections.</a:t>
            </a:r>
          </a:p>
          <a:p>
            <a:pPr marL="0" lvl="0" indent="0" algn="l" rtl="0">
              <a:lnSpc>
                <a:spcPct val="110000"/>
              </a:lnSpc>
              <a:spcBef>
                <a:spcPts val="1200"/>
              </a:spcBef>
              <a:spcAft>
                <a:spcPts val="0"/>
              </a:spcAft>
              <a:buNone/>
            </a:pPr>
            <a:endParaRPr sz="2000" dirty="0"/>
          </a:p>
          <a:p>
            <a:pPr marL="0" lvl="0" indent="0" algn="l" rtl="0">
              <a:lnSpc>
                <a:spcPct val="110000"/>
              </a:lnSpc>
              <a:spcBef>
                <a:spcPts val="1200"/>
              </a:spcBef>
              <a:spcAft>
                <a:spcPts val="0"/>
              </a:spcAft>
              <a:buNone/>
            </a:pPr>
            <a:r>
              <a:rPr lang="en-GB" sz="2000" b="1" dirty="0"/>
              <a:t>Part J</a:t>
            </a:r>
            <a:r>
              <a:rPr lang="en-GB" sz="2000" dirty="0">
                <a:latin typeface="Arial"/>
                <a:ea typeface="Arial"/>
                <a:cs typeface="Arial"/>
                <a:sym typeface="Arial"/>
              </a:rPr>
              <a:t> – combustion appliances (hybrid/existing systems context): covers combustion appliances and flues, relevant where existing boilers remain or hybrid systems </a:t>
            </a:r>
            <a:r>
              <a:rPr lang="en-GB" sz="2000">
                <a:latin typeface="Arial"/>
                <a:ea typeface="Arial"/>
                <a:cs typeface="Arial"/>
                <a:sym typeface="Arial"/>
              </a:rPr>
              <a:t>are used.</a:t>
            </a:r>
            <a:endParaRP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Recap checkpoint 1 (5 mins)</a:t>
            </a:r>
            <a:endParaRPr/>
          </a:p>
        </p:txBody>
      </p:sp>
      <p:sp>
        <p:nvSpPr>
          <p:cNvPr id="104" name="Google Shape;104;p16"/>
          <p:cNvSpPr txBox="1">
            <a:spLocks noGrp="1"/>
          </p:cNvSpPr>
          <p:nvPr>
            <p:ph type="body" idx="1"/>
          </p:nvPr>
        </p:nvSpPr>
        <p:spPr>
          <a:xfrm>
            <a:off x="360000" y="1800000"/>
            <a:ext cx="1123291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dirty="0">
                <a:latin typeface="Arial"/>
                <a:ea typeface="Arial"/>
                <a:cs typeface="Arial"/>
                <a:sym typeface="Arial"/>
              </a:rPr>
              <a:t>Quick questions:</a:t>
            </a:r>
            <a:endParaRPr dirty="0"/>
          </a:p>
          <a:p>
            <a:pPr marL="0" lvl="0" indent="0" algn="l" rtl="0">
              <a:lnSpc>
                <a:spcPct val="110000"/>
              </a:lnSpc>
              <a:spcBef>
                <a:spcPts val="1200"/>
              </a:spcBef>
              <a:spcAft>
                <a:spcPts val="0"/>
              </a:spcAft>
              <a:buNone/>
            </a:pPr>
            <a:r>
              <a:rPr lang="en-GB" sz="2300" dirty="0">
                <a:latin typeface="Arial"/>
                <a:ea typeface="Arial"/>
                <a:cs typeface="Arial"/>
                <a:sym typeface="Arial"/>
              </a:rPr>
              <a:t>1) Which Approved Document links most to electrical work on a heat pump?</a:t>
            </a:r>
            <a:endParaRPr sz="2300" dirty="0"/>
          </a:p>
          <a:p>
            <a:pPr marL="0" lvl="0" indent="0" algn="l" rtl="0">
              <a:lnSpc>
                <a:spcPct val="110000"/>
              </a:lnSpc>
              <a:spcBef>
                <a:spcPts val="1200"/>
              </a:spcBef>
              <a:spcAft>
                <a:spcPts val="0"/>
              </a:spcAft>
              <a:buNone/>
            </a:pPr>
            <a:r>
              <a:rPr lang="en-GB" sz="2300" dirty="0">
                <a:latin typeface="Arial"/>
                <a:ea typeface="Arial"/>
                <a:cs typeface="Arial"/>
                <a:sym typeface="Arial"/>
              </a:rPr>
              <a:t>2) Which Approved Document links most to hot water safety on an </a:t>
            </a:r>
            <a:r>
              <a:rPr lang="en-GB" sz="2300" dirty="0"/>
              <a:t>Unvented</a:t>
            </a:r>
            <a:r>
              <a:rPr lang="en-GB" sz="2300" dirty="0">
                <a:latin typeface="Arial"/>
                <a:ea typeface="Arial"/>
                <a:cs typeface="Arial"/>
                <a:sym typeface="Arial"/>
              </a:rPr>
              <a:t> cylinder?</a:t>
            </a:r>
            <a:endParaRPr sz="2300" dirty="0"/>
          </a:p>
          <a:p>
            <a:pPr marL="0" lvl="0" indent="0" algn="l" rtl="0">
              <a:lnSpc>
                <a:spcPct val="110000"/>
              </a:lnSpc>
              <a:spcBef>
                <a:spcPts val="1200"/>
              </a:spcBef>
              <a:spcAft>
                <a:spcPts val="0"/>
              </a:spcAft>
              <a:buNone/>
            </a:pPr>
            <a:r>
              <a:rPr lang="en-GB" sz="2300" dirty="0">
                <a:latin typeface="Arial"/>
                <a:ea typeface="Arial"/>
                <a:cs typeface="Arial"/>
                <a:sym typeface="Arial"/>
              </a:rPr>
              <a:t>3) Give one reason Part F (ventilation) matters to heating design</a:t>
            </a:r>
            <a:r>
              <a:rPr lang="en-GB" sz="2300" dirty="0"/>
              <a:t>?</a:t>
            </a:r>
            <a:endParaRPr sz="2300" dirty="0"/>
          </a:p>
          <a:p>
            <a:pPr marL="0" lvl="0" indent="0" algn="l" rtl="0">
              <a:lnSpc>
                <a:spcPct val="110000"/>
              </a:lnSpc>
              <a:spcBef>
                <a:spcPts val="1200"/>
              </a:spcBef>
              <a:spcAft>
                <a:spcPts val="0"/>
              </a:spcAft>
              <a:buNone/>
            </a:pPr>
            <a:r>
              <a:rPr lang="en-GB" sz="2300" dirty="0">
                <a:latin typeface="Arial"/>
                <a:ea typeface="Arial"/>
                <a:cs typeface="Arial"/>
                <a:sym typeface="Arial"/>
              </a:rPr>
              <a:t>4) What’s the risk of relying on memory or past in</a:t>
            </a:r>
            <a:r>
              <a:rPr lang="en-GB" sz="2300" dirty="0"/>
              <a:t>stallations</a:t>
            </a:r>
            <a:r>
              <a:rPr lang="en-GB" sz="2300" dirty="0">
                <a:latin typeface="Arial"/>
                <a:ea typeface="Arial"/>
                <a:cs typeface="Arial"/>
                <a:sym typeface="Arial"/>
              </a:rPr>
              <a:t> instead of checking requirements?</a:t>
            </a:r>
            <a:endParaRPr sz="2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Video break</a:t>
            </a:r>
            <a:endParaRPr dirty="0"/>
          </a:p>
        </p:txBody>
      </p:sp>
      <p:sp>
        <p:nvSpPr>
          <p:cNvPr id="113" name="Google Shape;113;p17"/>
          <p:cNvSpPr txBox="1">
            <a:spLocks noGrp="1"/>
          </p:cNvSpPr>
          <p:nvPr>
            <p:ph type="body" idx="1"/>
          </p:nvPr>
        </p:nvSpPr>
        <p:spPr>
          <a:xfrm>
            <a:off x="360000" y="1584000"/>
            <a:ext cx="11879625" cy="4140000"/>
          </a:xfrm>
          <a:prstGeom prst="rect">
            <a:avLst/>
          </a:prstGeom>
          <a:noFill/>
          <a:ln>
            <a:noFill/>
          </a:ln>
        </p:spPr>
        <p:txBody>
          <a:bodyPr spcFirstLastPara="1" wrap="square" lIns="0" tIns="0" rIns="0" bIns="0" anchor="t" anchorCtr="0">
            <a:noAutofit/>
          </a:bodyPr>
          <a:lstStyle/>
          <a:p>
            <a:pPr marL="0" lvl="0" indent="0"/>
            <a:r>
              <a:rPr lang="en-GB" sz="2400" dirty="0">
                <a:latin typeface="Arial"/>
                <a:ea typeface="Arial"/>
                <a:cs typeface="Arial"/>
                <a:sym typeface="Arial"/>
                <a:hlinkClick r:id="rId3"/>
              </a:rPr>
              <a:t>Video 1</a:t>
            </a:r>
            <a:r>
              <a:rPr lang="en-GB" sz="2400" dirty="0">
                <a:latin typeface="Arial"/>
                <a:ea typeface="Arial"/>
                <a:cs typeface="Arial"/>
                <a:sym typeface="Arial"/>
              </a:rPr>
              <a:t>: </a:t>
            </a:r>
            <a:r>
              <a:rPr lang="en-GB" dirty="0"/>
              <a:t>UK Building Regulations Explained Simply (6 minutes)</a:t>
            </a:r>
            <a:endParaRPr lang="en-GB" sz="2400" dirty="0">
              <a:latin typeface="Arial"/>
              <a:ea typeface="Arial"/>
              <a:cs typeface="Arial"/>
              <a:sym typeface="Arial"/>
            </a:endParaRPr>
          </a:p>
          <a:p>
            <a:pPr marL="0" lvl="0" indent="0"/>
            <a:r>
              <a:rPr lang="en-GB" dirty="0"/>
              <a:t>After the video, discuss:</a:t>
            </a:r>
          </a:p>
          <a:p>
            <a:pPr marL="342900" lvl="0" indent="-342900">
              <a:buFont typeface="Arial" panose="020B0604020202020204" pitchFamily="34" charset="0"/>
              <a:buChar char="•"/>
            </a:pPr>
            <a:r>
              <a:rPr lang="en-GB" dirty="0"/>
              <a:t>What are building regulations and why do they exist?</a:t>
            </a:r>
          </a:p>
          <a:p>
            <a:pPr marL="0" lvl="0" indent="0"/>
            <a:endParaRPr lang="en-GB" sz="2400" dirty="0">
              <a:latin typeface="Arial"/>
              <a:ea typeface="Arial"/>
              <a:cs typeface="Arial"/>
              <a:sym typeface="Arial"/>
            </a:endParaRPr>
          </a:p>
          <a:p>
            <a:pPr marL="0" lvl="0" indent="0" algn="l" rtl="0">
              <a:lnSpc>
                <a:spcPct val="110000"/>
              </a:lnSpc>
              <a:spcBef>
                <a:spcPts val="0"/>
              </a:spcBef>
              <a:spcAft>
                <a:spcPts val="0"/>
              </a:spcAft>
              <a:buNone/>
            </a:pPr>
            <a:r>
              <a:rPr lang="en-GB" dirty="0">
                <a:hlinkClick r:id="rId4"/>
              </a:rPr>
              <a:t>Video 2</a:t>
            </a:r>
            <a:r>
              <a:rPr lang="en-GB" dirty="0"/>
              <a:t>: PART P WHAT IS IT? The Building Regulations and Approved Document P. (17 minutes)</a:t>
            </a:r>
          </a:p>
          <a:p>
            <a:pPr marL="0" lvl="0" indent="0" algn="l" rtl="0">
              <a:lnSpc>
                <a:spcPct val="110000"/>
              </a:lnSpc>
              <a:spcBef>
                <a:spcPts val="1200"/>
              </a:spcBef>
              <a:spcAft>
                <a:spcPts val="0"/>
              </a:spcAft>
              <a:buNone/>
            </a:pPr>
            <a:r>
              <a:rPr lang="en-GB" sz="2400" dirty="0">
                <a:latin typeface="Arial"/>
                <a:ea typeface="Arial"/>
                <a:cs typeface="Arial"/>
                <a:sym typeface="Arial"/>
              </a:rPr>
              <a:t>After the video, discuss:</a:t>
            </a:r>
            <a:endParaRPr dirty="0"/>
          </a:p>
          <a:p>
            <a:pPr marL="342900" lvl="0" indent="-342900" algn="l" rtl="0">
              <a:lnSpc>
                <a:spcPct val="110000"/>
              </a:lnSpc>
              <a:spcBef>
                <a:spcPts val="1200"/>
              </a:spcBef>
              <a:spcAft>
                <a:spcPts val="0"/>
              </a:spcAft>
              <a:buFont typeface="Arial" panose="020B0604020202020204" pitchFamily="34" charset="0"/>
              <a:buChar char="•"/>
            </a:pPr>
            <a:r>
              <a:rPr lang="en-GB" sz="2400" dirty="0">
                <a:latin typeface="Arial"/>
                <a:ea typeface="Arial"/>
                <a:cs typeface="Arial"/>
                <a:sym typeface="Arial"/>
              </a:rPr>
              <a:t>What electrical work is controlled?</a:t>
            </a:r>
            <a:endParaRPr dirty="0"/>
          </a:p>
          <a:p>
            <a:pPr marL="342900" lvl="0" indent="-342900" algn="l" rtl="0">
              <a:lnSpc>
                <a:spcPct val="110000"/>
              </a:lnSpc>
              <a:spcBef>
                <a:spcPts val="1200"/>
              </a:spcBef>
              <a:spcAft>
                <a:spcPts val="0"/>
              </a:spcAft>
              <a:buFont typeface="Arial" panose="020B0604020202020204" pitchFamily="34" charset="0"/>
              <a:buChar char="•"/>
            </a:pPr>
            <a:r>
              <a:rPr lang="en-GB" sz="2400" dirty="0">
                <a:latin typeface="Arial"/>
                <a:ea typeface="Arial"/>
                <a:cs typeface="Arial"/>
                <a:sym typeface="Arial"/>
              </a:rPr>
              <a:t>What evidence/certification might be needed?</a:t>
            </a:r>
          </a:p>
          <a:p>
            <a:pPr marL="0" lvl="0" indent="0" algn="l" rtl="0">
              <a:lnSpc>
                <a:spcPct val="110000"/>
              </a:lnSpc>
              <a:spcBef>
                <a:spcPts val="1200"/>
              </a:spcBef>
              <a:spcAft>
                <a:spcPts val="0"/>
              </a:spcAft>
              <a:buNone/>
            </a:pPr>
            <a:endParaRPr dirty="0"/>
          </a:p>
          <a:p>
            <a:pPr marL="0" lvl="0" indent="0" algn="l" rtl="0">
              <a:lnSpc>
                <a:spcPct val="110000"/>
              </a:lnSpc>
              <a:spcBef>
                <a:spcPts val="1200"/>
              </a:spcBef>
              <a:spcAft>
                <a:spcPts val="0"/>
              </a:spcAft>
              <a:buNone/>
            </a:pPr>
            <a:endParaRPr dirty="0"/>
          </a:p>
          <a:p>
            <a:pPr marL="0" lvl="0" indent="0" algn="l" rtl="0">
              <a:lnSpc>
                <a:spcPct val="110000"/>
              </a:lnSpc>
              <a:spcBef>
                <a:spcPts val="1200"/>
              </a:spcBef>
              <a:spcAft>
                <a:spcPts val="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Water systems: safety and compliance (slide 1 of 5)</a:t>
            </a:r>
            <a:endParaRPr dirty="0"/>
          </a:p>
        </p:txBody>
      </p:sp>
      <p:sp>
        <p:nvSpPr>
          <p:cNvPr id="119" name="Google Shape;119;p18"/>
          <p:cNvSpPr txBox="1">
            <a:spLocks noGrp="1"/>
          </p:cNvSpPr>
          <p:nvPr>
            <p:ph type="body" idx="1"/>
          </p:nvPr>
        </p:nvSpPr>
        <p:spPr>
          <a:xfrm>
            <a:off x="360000" y="1800000"/>
            <a:ext cx="7560000" cy="42552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1800" b="1" dirty="0"/>
              <a:t>Water Supply (Water Fittings) Regulations</a:t>
            </a:r>
            <a:r>
              <a:rPr lang="en-GB" sz="1800" dirty="0">
                <a:latin typeface="Arial"/>
                <a:ea typeface="Arial"/>
                <a:cs typeface="Arial"/>
                <a:sym typeface="Arial"/>
              </a:rPr>
              <a:t>: prevent contamination/backflow. </a:t>
            </a:r>
            <a:r>
              <a:rPr lang="en-GB" sz="1800" dirty="0"/>
              <a:t>Heat pump and hot water systems connect into the cold-water supply, so the Water Supply (Water Fittings) Regulations ensure installations include correct backflow prevention and approved fittings to stop contaminated water (e.g. from heating circuits, inhibitors/antifreeze, filling loops) flowing back into the mains.</a:t>
            </a:r>
            <a:endParaRPr sz="1800" dirty="0"/>
          </a:p>
          <a:p>
            <a:pPr marL="0" indent="0">
              <a:spcBef>
                <a:spcPts val="1200"/>
              </a:spcBef>
            </a:pPr>
            <a:r>
              <a:rPr lang="en-GB" sz="1800" b="1" dirty="0"/>
              <a:t>Unvented hot water systems</a:t>
            </a:r>
            <a:r>
              <a:rPr lang="en-GB" sz="1800" dirty="0">
                <a:latin typeface="Arial"/>
                <a:ea typeface="Arial"/>
                <a:cs typeface="Arial"/>
                <a:sym typeface="Arial"/>
              </a:rPr>
              <a:t> </a:t>
            </a:r>
            <a:r>
              <a:rPr lang="en-GB" sz="1800" dirty="0"/>
              <a:t>– correct safety controls and installation, must be installed with the correct multi-stage safety controls (thermostat, overheat cut-out, and temperature/pressure relief) and the work must be notified to Building Control (or self-certified via a Competent Person Scheme with the appropriate certificate) to confirm it meets Building Regulations. </a:t>
            </a:r>
            <a:endParaRPr sz="1800" dirty="0"/>
          </a:p>
        </p:txBody>
      </p:sp>
      <p:pic>
        <p:nvPicPr>
          <p:cNvPr id="120" name="Google Shape;120;p18" title="IMG_0297 (2).jpg"/>
          <p:cNvPicPr preferRelativeResize="0">
            <a:picLocks noGrp="1"/>
          </p:cNvPicPr>
          <p:nvPr>
            <p:ph type="pic" idx="2"/>
          </p:nvPr>
        </p:nvPicPr>
        <p:blipFill rotWithShape="1">
          <a:blip r:embed="rId3">
            <a:alphaModFix/>
          </a:blip>
          <a:srcRect t="15639" b="15646"/>
          <a:stretch/>
        </p:blipFill>
        <p:spPr>
          <a:xfrm>
            <a:off x="8280052" y="1800000"/>
            <a:ext cx="3600797" cy="41400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7">
          <a:extLst>
            <a:ext uri="{FF2B5EF4-FFF2-40B4-BE49-F238E27FC236}">
              <a16:creationId xmlns:a16="http://schemas.microsoft.com/office/drawing/2014/main" id="{B99457B2-90CF-39DA-0B5C-42D7EA4C6F9F}"/>
            </a:ext>
          </a:extLst>
        </p:cNvPr>
        <p:cNvGrpSpPr/>
        <p:nvPr/>
      </p:nvGrpSpPr>
      <p:grpSpPr>
        <a:xfrm>
          <a:off x="0" y="0"/>
          <a:ext cx="0" cy="0"/>
          <a:chOff x="0" y="0"/>
          <a:chExt cx="0" cy="0"/>
        </a:xfrm>
      </p:grpSpPr>
      <p:sp>
        <p:nvSpPr>
          <p:cNvPr id="118" name="Google Shape;118;p18">
            <a:extLst>
              <a:ext uri="{FF2B5EF4-FFF2-40B4-BE49-F238E27FC236}">
                <a16:creationId xmlns:a16="http://schemas.microsoft.com/office/drawing/2014/main" id="{62CE3AFC-B3E8-47BD-4BC4-4EE05DF97B1F}"/>
              </a:ext>
            </a:extLst>
          </p:cNvPr>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Water systems: safety and compliance (slide 2 of 5)</a:t>
            </a:r>
            <a:endParaRPr dirty="0"/>
          </a:p>
        </p:txBody>
      </p:sp>
      <p:sp>
        <p:nvSpPr>
          <p:cNvPr id="119" name="Google Shape;119;p18">
            <a:extLst>
              <a:ext uri="{FF2B5EF4-FFF2-40B4-BE49-F238E27FC236}">
                <a16:creationId xmlns:a16="http://schemas.microsoft.com/office/drawing/2014/main" id="{F0CE69C9-E6DD-E07E-92CC-2EAEC8982948}"/>
              </a:ext>
            </a:extLst>
          </p:cNvPr>
          <p:cNvSpPr txBox="1">
            <a:spLocks noGrp="1"/>
          </p:cNvSpPr>
          <p:nvPr>
            <p:ph type="body" idx="1"/>
          </p:nvPr>
        </p:nvSpPr>
        <p:spPr>
          <a:xfrm>
            <a:off x="360000" y="1800000"/>
            <a:ext cx="7560000" cy="42552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1200"/>
              </a:spcBef>
              <a:spcAft>
                <a:spcPts val="0"/>
              </a:spcAft>
              <a:buNone/>
            </a:pPr>
            <a:r>
              <a:rPr lang="en-GB" sz="1800" b="1" dirty="0"/>
              <a:t>Legionella awareness</a:t>
            </a:r>
            <a:r>
              <a:rPr lang="en-GB" sz="1800" dirty="0">
                <a:latin typeface="Arial"/>
                <a:ea typeface="Arial"/>
                <a:cs typeface="Arial"/>
                <a:sym typeface="Arial"/>
              </a:rPr>
              <a:t>: </a:t>
            </a:r>
            <a:r>
              <a:rPr lang="en-GB" sz="1800" b="1" dirty="0"/>
              <a:t>HSE ACOP L8</a:t>
            </a:r>
            <a:r>
              <a:rPr lang="en-GB" sz="1800" dirty="0">
                <a:latin typeface="Arial"/>
                <a:ea typeface="Arial"/>
                <a:cs typeface="Arial"/>
                <a:sym typeface="Arial"/>
              </a:rPr>
              <a:t> – control measures and regimes </a:t>
            </a:r>
            <a:r>
              <a:rPr lang="en-GB" sz="1800" dirty="0"/>
              <a:t>– s</a:t>
            </a:r>
            <a:r>
              <a:rPr lang="en-GB" sz="1800" dirty="0">
                <a:latin typeface="Arial"/>
                <a:ea typeface="Arial"/>
                <a:cs typeface="Arial"/>
                <a:sym typeface="Arial"/>
              </a:rPr>
              <a:t>ee next slide</a:t>
            </a:r>
            <a:endParaRPr sz="1800" dirty="0">
              <a:latin typeface="Arial"/>
              <a:ea typeface="Arial"/>
              <a:cs typeface="Arial"/>
              <a:sym typeface="Arial"/>
            </a:endParaRPr>
          </a:p>
          <a:p>
            <a:pPr marL="0" lvl="0" indent="0" algn="l" rtl="0">
              <a:lnSpc>
                <a:spcPct val="110000"/>
              </a:lnSpc>
              <a:spcBef>
                <a:spcPts val="1200"/>
              </a:spcBef>
              <a:spcAft>
                <a:spcPts val="0"/>
              </a:spcAft>
              <a:buNone/>
            </a:pPr>
            <a:r>
              <a:rPr lang="en-GB" sz="1800" u="sng" dirty="0">
                <a:solidFill>
                  <a:schemeClr val="hlink"/>
                </a:solidFill>
                <a:hlinkClick r:id="rId3"/>
              </a:rPr>
              <a:t>https://www.hse.gov.uk/pubns/priced/l8.pdf</a:t>
            </a:r>
            <a:endParaRPr sz="1800" dirty="0"/>
          </a:p>
          <a:p>
            <a:pPr marL="0" lvl="0" indent="0" algn="l" rtl="0">
              <a:lnSpc>
                <a:spcPct val="110000"/>
              </a:lnSpc>
              <a:spcBef>
                <a:spcPts val="1200"/>
              </a:spcBef>
              <a:spcAft>
                <a:spcPts val="0"/>
              </a:spcAft>
              <a:buNone/>
            </a:pPr>
            <a:r>
              <a:rPr lang="en-GB" sz="1800" b="1" dirty="0"/>
              <a:t>Temperature control devices</a:t>
            </a:r>
            <a:r>
              <a:rPr lang="en-GB" sz="1800" dirty="0">
                <a:latin typeface="Arial"/>
                <a:ea typeface="Arial"/>
                <a:cs typeface="Arial"/>
                <a:sym typeface="Arial"/>
              </a:rPr>
              <a:t>: </a:t>
            </a:r>
            <a:r>
              <a:rPr lang="en-GB" sz="1800" dirty="0"/>
              <a:t>TMVs / blending valves / anti-scald, thermostatic valves that blend hot and cold to deliver a safe outlet temperature.</a:t>
            </a:r>
            <a:br>
              <a:rPr lang="en-GB" sz="1800" dirty="0"/>
            </a:br>
            <a:r>
              <a:rPr lang="en-GB" sz="1800" dirty="0"/>
              <a:t>TMV1 for single-outlet applications (e.g. one basin) </a:t>
            </a:r>
            <a:br>
              <a:rPr lang="en-GB" sz="1800" dirty="0"/>
            </a:br>
            <a:r>
              <a:rPr lang="en-GB" sz="1800" dirty="0"/>
              <a:t>TMV2 for multi-outlet/domestic use (e.g. bathrooms with multiple taps/showers), supporting scald prevention while allowing higher storage temperatures where required</a:t>
            </a:r>
            <a:br>
              <a:rPr lang="en-GB" sz="1800" dirty="0"/>
            </a:br>
            <a:r>
              <a:rPr lang="en-GB" sz="1800" dirty="0"/>
              <a:t>TMV3 – healthcare/high-risk use, higher performance and fail-safe protection</a:t>
            </a:r>
            <a:endParaRPr sz="1800" dirty="0"/>
          </a:p>
        </p:txBody>
      </p:sp>
      <p:pic>
        <p:nvPicPr>
          <p:cNvPr id="120" name="Google Shape;120;p18" title="IMG_0297 (2).jpg">
            <a:extLst>
              <a:ext uri="{FF2B5EF4-FFF2-40B4-BE49-F238E27FC236}">
                <a16:creationId xmlns:a16="http://schemas.microsoft.com/office/drawing/2014/main" id="{A03E511B-F835-02D5-F2A1-1985D17C39C8}"/>
              </a:ext>
            </a:extLst>
          </p:cNvPr>
          <p:cNvPicPr preferRelativeResize="0">
            <a:picLocks noGrp="1"/>
          </p:cNvPicPr>
          <p:nvPr>
            <p:ph type="pic" idx="2"/>
          </p:nvPr>
        </p:nvPicPr>
        <p:blipFill rotWithShape="1">
          <a:blip r:embed="rId4">
            <a:alphaModFix/>
          </a:blip>
          <a:srcRect t="15639" b="15646"/>
          <a:stretch/>
        </p:blipFill>
        <p:spPr>
          <a:xfrm>
            <a:off x="8280052" y="1800000"/>
            <a:ext cx="3600797" cy="4140001"/>
          </a:xfrm>
          <a:prstGeom prst="rect">
            <a:avLst/>
          </a:prstGeom>
          <a:noFill/>
          <a:ln>
            <a:noFill/>
          </a:ln>
        </p:spPr>
      </p:pic>
    </p:spTree>
    <p:extLst>
      <p:ext uri="{BB962C8B-B14F-4D97-AF65-F5344CB8AC3E}">
        <p14:creationId xmlns:p14="http://schemas.microsoft.com/office/powerpoint/2010/main" val="1433945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Water systems: safety and compliance (slide 3 of 5)</a:t>
            </a:r>
            <a:endParaRPr dirty="0"/>
          </a:p>
        </p:txBody>
      </p:sp>
      <p:sp>
        <p:nvSpPr>
          <p:cNvPr id="126" name="Google Shape;126;p19"/>
          <p:cNvSpPr txBox="1">
            <a:spLocks noGrp="1"/>
          </p:cNvSpPr>
          <p:nvPr>
            <p:ph type="body" idx="1"/>
          </p:nvPr>
        </p:nvSpPr>
        <p:spPr>
          <a:xfrm>
            <a:off x="381019" y="1505710"/>
            <a:ext cx="11499579"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1200"/>
              </a:spcBef>
              <a:spcAft>
                <a:spcPts val="0"/>
              </a:spcAft>
              <a:buNone/>
            </a:pPr>
            <a:endParaRPr sz="1600" dirty="0"/>
          </a:p>
          <a:p>
            <a:pPr marL="0" lvl="0" indent="0" algn="l" rtl="0">
              <a:lnSpc>
                <a:spcPct val="110000"/>
              </a:lnSpc>
              <a:spcBef>
                <a:spcPts val="1200"/>
              </a:spcBef>
              <a:spcAft>
                <a:spcPts val="0"/>
              </a:spcAft>
              <a:buNone/>
            </a:pPr>
            <a:r>
              <a:rPr lang="en-GB" sz="1800" b="1" dirty="0"/>
              <a:t>Legionella control (ACOP L8)</a:t>
            </a:r>
            <a:r>
              <a:rPr lang="en-GB" sz="1800" dirty="0"/>
              <a:t> – key temperatures &amp; design link</a:t>
            </a:r>
            <a:endParaRPr sz="1800" dirty="0"/>
          </a:p>
          <a:p>
            <a:pPr marL="0" lvl="0" indent="0" algn="l" rtl="0">
              <a:spcBef>
                <a:spcPts val="1200"/>
              </a:spcBef>
              <a:spcAft>
                <a:spcPts val="0"/>
              </a:spcAft>
              <a:buClr>
                <a:schemeClr val="dk1"/>
              </a:buClr>
              <a:buSzPts val="1100"/>
              <a:buFont typeface="Arial"/>
              <a:buNone/>
            </a:pPr>
            <a:r>
              <a:rPr lang="en-GB" sz="1800" b="1" dirty="0"/>
              <a:t>Avoid 20–45°C</a:t>
            </a:r>
            <a:r>
              <a:rPr lang="en-GB" sz="1800" dirty="0"/>
              <a:t> standing water (Legionella growth range)</a:t>
            </a:r>
            <a:endParaRPr sz="1800" dirty="0"/>
          </a:p>
          <a:p>
            <a:pPr marL="0" lvl="0" indent="0" algn="l" rtl="0">
              <a:spcBef>
                <a:spcPts val="1200"/>
              </a:spcBef>
              <a:spcAft>
                <a:spcPts val="0"/>
              </a:spcAft>
              <a:buClr>
                <a:schemeClr val="dk1"/>
              </a:buClr>
              <a:buSzPts val="1100"/>
              <a:buFont typeface="Arial"/>
              <a:buNone/>
            </a:pPr>
            <a:r>
              <a:rPr lang="en-GB" sz="1800" b="1" dirty="0"/>
              <a:t>Hot water storage:</a:t>
            </a:r>
            <a:r>
              <a:rPr lang="en-GB" sz="1800" dirty="0"/>
              <a:t> aim for </a:t>
            </a:r>
            <a:r>
              <a:rPr lang="en-GB" sz="1800" b="1" dirty="0"/>
              <a:t>≥60°C</a:t>
            </a:r>
            <a:endParaRPr sz="1800" b="1" dirty="0"/>
          </a:p>
          <a:p>
            <a:pPr marL="0" lvl="0" indent="0" algn="l" rtl="0">
              <a:spcBef>
                <a:spcPts val="1200"/>
              </a:spcBef>
              <a:spcAft>
                <a:spcPts val="0"/>
              </a:spcAft>
              <a:buClr>
                <a:schemeClr val="dk1"/>
              </a:buClr>
              <a:buSzPts val="1100"/>
              <a:buFont typeface="Arial"/>
              <a:buNone/>
            </a:pPr>
            <a:r>
              <a:rPr lang="en-GB" sz="1800" b="1" dirty="0"/>
              <a:t>Hot water at outlets:</a:t>
            </a:r>
            <a:r>
              <a:rPr lang="en-GB" sz="1800" dirty="0"/>
              <a:t> </a:t>
            </a:r>
            <a:r>
              <a:rPr lang="en-GB" sz="1800" b="1" dirty="0"/>
              <a:t>≥50°C within 1 minute</a:t>
            </a:r>
            <a:r>
              <a:rPr lang="en-GB" sz="1800" dirty="0"/>
              <a:t> (manage scalding with TMVs where required)</a:t>
            </a:r>
            <a:endParaRPr sz="1800" dirty="0"/>
          </a:p>
          <a:p>
            <a:pPr marL="0" lvl="0" indent="0" algn="l" rtl="0">
              <a:spcBef>
                <a:spcPts val="1200"/>
              </a:spcBef>
              <a:spcAft>
                <a:spcPts val="0"/>
              </a:spcAft>
              <a:buClr>
                <a:schemeClr val="dk1"/>
              </a:buClr>
              <a:buSzPts val="1100"/>
              <a:buFont typeface="Arial"/>
              <a:buNone/>
            </a:pPr>
            <a:r>
              <a:rPr lang="en-GB" sz="1800" b="1" dirty="0"/>
              <a:t>Cold water:</a:t>
            </a:r>
            <a:r>
              <a:rPr lang="en-GB" sz="1800" dirty="0"/>
              <a:t> keep </a:t>
            </a:r>
            <a:r>
              <a:rPr lang="en-GB" sz="1800" b="1" dirty="0"/>
              <a:t>≤20°C</a:t>
            </a:r>
            <a:endParaRPr sz="1800" b="1" dirty="0"/>
          </a:p>
          <a:p>
            <a:pPr marL="0" lvl="0" indent="0" algn="l" rtl="0">
              <a:spcBef>
                <a:spcPts val="1200"/>
              </a:spcBef>
              <a:spcAft>
                <a:spcPts val="0"/>
              </a:spcAft>
              <a:buClr>
                <a:schemeClr val="dk1"/>
              </a:buClr>
              <a:buSzPts val="1100"/>
              <a:buFont typeface="Arial"/>
              <a:buNone/>
            </a:pPr>
            <a:r>
              <a:rPr lang="en-GB" sz="1800" b="1" dirty="0"/>
              <a:t>Low carbon heating:</a:t>
            </a:r>
            <a:r>
              <a:rPr lang="en-GB" sz="1800" dirty="0"/>
              <a:t> heat pumps often run at lower temps, so design/controls must include a clear </a:t>
            </a:r>
            <a:r>
              <a:rPr lang="en-GB" sz="1800" b="1" dirty="0"/>
              <a:t>Legionella control approach</a:t>
            </a:r>
            <a:r>
              <a:rPr lang="en-GB" sz="1800" dirty="0"/>
              <a:t> (settings/schedules) and record it in commissioning/handover docs</a:t>
            </a:r>
            <a:endParaRPr sz="1800" dirty="0"/>
          </a:p>
          <a:p>
            <a:pPr marL="0" lvl="0" indent="0" algn="l" rtl="0">
              <a:spcBef>
                <a:spcPts val="1200"/>
              </a:spcBef>
              <a:spcAft>
                <a:spcPts val="0"/>
              </a:spcAft>
              <a:buClr>
                <a:schemeClr val="dk1"/>
              </a:buClr>
              <a:buSzPts val="1100"/>
              <a:buFont typeface="Arial"/>
              <a:buNone/>
            </a:pPr>
            <a:r>
              <a:rPr lang="en-GB" sz="1800" b="1" dirty="0"/>
              <a:t>If not managed:</a:t>
            </a:r>
            <a:r>
              <a:rPr lang="en-GB" sz="1800" dirty="0"/>
              <a:t> lukewarm stored water + low turnover can increase health risk and lead to remedial works (re-commissioning/control changes)</a:t>
            </a:r>
            <a:endParaRPr sz="1800" dirty="0"/>
          </a:p>
          <a:p>
            <a:pPr marL="0" lvl="0" indent="0" algn="l" rtl="0">
              <a:lnSpc>
                <a:spcPct val="110000"/>
              </a:lnSpc>
              <a:spcBef>
                <a:spcPts val="1200"/>
              </a:spcBef>
              <a:spcAft>
                <a:spcPts val="0"/>
              </a:spcAft>
              <a:buNone/>
            </a:pPr>
            <a:endParaRPr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Water systems: safety and compliance (slide 4 of 5)</a:t>
            </a:r>
            <a:endParaRPr dirty="0"/>
          </a:p>
        </p:txBody>
      </p:sp>
      <p:sp>
        <p:nvSpPr>
          <p:cNvPr id="133" name="Google Shape;133;p20"/>
          <p:cNvSpPr txBox="1">
            <a:spLocks noGrp="1"/>
          </p:cNvSpPr>
          <p:nvPr>
            <p:ph type="body" idx="1"/>
          </p:nvPr>
        </p:nvSpPr>
        <p:spPr>
          <a:xfrm>
            <a:off x="360000" y="1800000"/>
            <a:ext cx="110640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1200"/>
              </a:spcBef>
              <a:spcAft>
                <a:spcPts val="0"/>
              </a:spcAft>
              <a:buNone/>
            </a:pPr>
            <a:endParaRPr sz="1800" dirty="0"/>
          </a:p>
          <a:p>
            <a:pPr marL="0" lvl="0" indent="0" algn="l" rtl="0">
              <a:spcBef>
                <a:spcPts val="1200"/>
              </a:spcBef>
              <a:spcAft>
                <a:spcPts val="0"/>
              </a:spcAft>
              <a:buSzPts val="1100"/>
              <a:buNone/>
            </a:pPr>
            <a:r>
              <a:rPr lang="en-GB" sz="2000" b="1" dirty="0"/>
              <a:t>If not managed:</a:t>
            </a:r>
            <a:r>
              <a:rPr lang="en-GB" sz="2000" dirty="0"/>
              <a:t> A heat pump system is set up to run hot water at low temperatures to maximise efficiency, and a large cylinder stores warm water for long periods with little turnover. </a:t>
            </a:r>
          </a:p>
          <a:p>
            <a:pPr marL="0" lvl="0" indent="0" algn="l" rtl="0">
              <a:spcBef>
                <a:spcPts val="1200"/>
              </a:spcBef>
              <a:spcAft>
                <a:spcPts val="0"/>
              </a:spcAft>
              <a:buSzPts val="1100"/>
              <a:buNone/>
            </a:pPr>
            <a:r>
              <a:rPr lang="en-GB" sz="2000" dirty="0"/>
              <a:t>Without a suitable Legionella control approach, conditions can allow bacteria to multiply, leading to a serious health risk, customer complaints, and remedial work (e.g. temperature adjustments, disinfection, re-commissioning, and revised user guidance).</a:t>
            </a:r>
            <a:endParaRPr sz="2000" dirty="0"/>
          </a:p>
          <a:p>
            <a:pPr marL="0" lvl="0" indent="0" algn="l" rtl="0">
              <a:spcBef>
                <a:spcPts val="1200"/>
              </a:spcBef>
              <a:spcAft>
                <a:spcPts val="0"/>
              </a:spcAft>
              <a:buSzPts val="1100"/>
              <a:buNone/>
            </a:pPr>
            <a:endParaRPr sz="1700" b="1" dirty="0"/>
          </a:p>
          <a:p>
            <a:pPr marL="0" lvl="0" indent="0" algn="l" rtl="0">
              <a:lnSpc>
                <a:spcPct val="110000"/>
              </a:lnSpc>
              <a:spcBef>
                <a:spcPts val="1200"/>
              </a:spcBef>
              <a:spcAft>
                <a:spcPts val="0"/>
              </a:spcAft>
              <a:buNone/>
            </a:pPr>
            <a:endParaRPr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ADC409B2-6CAE-B543-05C0-D8AAFE1F334F}"/>
            </a:ext>
          </a:extLst>
        </p:cNvPr>
        <p:cNvGrpSpPr/>
        <p:nvPr/>
      </p:nvGrpSpPr>
      <p:grpSpPr>
        <a:xfrm>
          <a:off x="0" y="0"/>
          <a:ext cx="0" cy="0"/>
          <a:chOff x="0" y="0"/>
          <a:chExt cx="0" cy="0"/>
        </a:xfrm>
      </p:grpSpPr>
      <p:sp>
        <p:nvSpPr>
          <p:cNvPr id="132" name="Google Shape;132;p20">
            <a:extLst>
              <a:ext uri="{FF2B5EF4-FFF2-40B4-BE49-F238E27FC236}">
                <a16:creationId xmlns:a16="http://schemas.microsoft.com/office/drawing/2014/main" id="{1D20CDF2-A68A-4BE4-9DF7-B9404B3713F9}"/>
              </a:ext>
            </a:extLst>
          </p:cNvPr>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Water systems: safety and compliance (slide 5 of 5)</a:t>
            </a:r>
            <a:endParaRPr dirty="0"/>
          </a:p>
        </p:txBody>
      </p:sp>
      <p:sp>
        <p:nvSpPr>
          <p:cNvPr id="133" name="Google Shape;133;p20">
            <a:extLst>
              <a:ext uri="{FF2B5EF4-FFF2-40B4-BE49-F238E27FC236}">
                <a16:creationId xmlns:a16="http://schemas.microsoft.com/office/drawing/2014/main" id="{E599A782-875F-E075-12FE-8DDDF9CA1AC1}"/>
              </a:ext>
            </a:extLst>
          </p:cNvPr>
          <p:cNvSpPr txBox="1">
            <a:spLocks noGrp="1"/>
          </p:cNvSpPr>
          <p:nvPr>
            <p:ph type="body" idx="1"/>
          </p:nvPr>
        </p:nvSpPr>
        <p:spPr>
          <a:xfrm>
            <a:off x="360000" y="1800000"/>
            <a:ext cx="110640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1200"/>
              </a:spcBef>
              <a:spcAft>
                <a:spcPts val="0"/>
              </a:spcAft>
              <a:buNone/>
            </a:pPr>
            <a:endParaRPr sz="1400" dirty="0"/>
          </a:p>
          <a:p>
            <a:pPr marL="0" lvl="0" indent="0" algn="l" rtl="0">
              <a:spcBef>
                <a:spcPts val="1200"/>
              </a:spcBef>
              <a:spcAft>
                <a:spcPts val="0"/>
              </a:spcAft>
              <a:buSzPts val="1100"/>
              <a:buNone/>
            </a:pPr>
            <a:r>
              <a:rPr lang="en-GB" sz="2000" b="1" dirty="0"/>
              <a:t>Design link (how it must be considered):</a:t>
            </a:r>
            <a:r>
              <a:rPr lang="en-GB" sz="2000" dirty="0"/>
              <a:t> As part of system design and handover, Legionella risk must be considered by planning an appropriate control strategy for domestic hot water (e.g. correct storage/distribution temperatures where required, cylinder sizing to match demand and avoid long stagnation periods, and an agreed ‘Legionella regime’/pasteurisation approach where specified by manufacturer or site policy). </a:t>
            </a:r>
          </a:p>
          <a:p>
            <a:pPr marL="0" lvl="0" indent="0" algn="l" rtl="0">
              <a:spcBef>
                <a:spcPts val="1200"/>
              </a:spcBef>
              <a:spcAft>
                <a:spcPts val="0"/>
              </a:spcAft>
              <a:buSzPts val="1100"/>
              <a:buNone/>
            </a:pPr>
            <a:r>
              <a:rPr lang="en-GB" sz="2000" dirty="0"/>
              <a:t>This should be reflected in commissioning records and user guidance so the system can be operated safely.</a:t>
            </a:r>
            <a:endParaRPr sz="2000" dirty="0"/>
          </a:p>
          <a:p>
            <a:pPr marL="0" lvl="0" indent="0" algn="l" rtl="0">
              <a:spcBef>
                <a:spcPts val="1200"/>
              </a:spcBef>
              <a:spcAft>
                <a:spcPts val="0"/>
              </a:spcAft>
              <a:buSzPts val="1100"/>
              <a:buNone/>
            </a:pPr>
            <a:endParaRPr sz="1700" b="1" dirty="0"/>
          </a:p>
          <a:p>
            <a:pPr marL="0" lvl="0" indent="0" algn="l" rtl="0">
              <a:lnSpc>
                <a:spcPct val="110000"/>
              </a:lnSpc>
              <a:spcBef>
                <a:spcPts val="1200"/>
              </a:spcBef>
              <a:spcAft>
                <a:spcPts val="0"/>
              </a:spcAft>
              <a:buNone/>
            </a:pPr>
            <a:endParaRPr sz="1600" dirty="0"/>
          </a:p>
        </p:txBody>
      </p:sp>
    </p:spTree>
    <p:extLst>
      <p:ext uri="{BB962C8B-B14F-4D97-AF65-F5344CB8AC3E}">
        <p14:creationId xmlns:p14="http://schemas.microsoft.com/office/powerpoint/2010/main" val="1002934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Video break (5–8 mins)</a:t>
            </a:r>
            <a:endParaRPr/>
          </a:p>
        </p:txBody>
      </p:sp>
      <p:sp>
        <p:nvSpPr>
          <p:cNvPr id="140" name="Google Shape;140;p21"/>
          <p:cNvSpPr txBox="1">
            <a:spLocks noGrp="1"/>
          </p:cNvSpPr>
          <p:nvPr>
            <p:ph type="body" idx="1"/>
          </p:nvPr>
        </p:nvSpPr>
        <p:spPr>
          <a:xfrm>
            <a:off x="360000" y="1800000"/>
            <a:ext cx="111435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a:latin typeface="Arial"/>
                <a:ea typeface="Arial"/>
                <a:cs typeface="Arial"/>
                <a:sym typeface="Arial"/>
              </a:rPr>
              <a:t>Topic: </a:t>
            </a:r>
            <a:endParaRPr sz="2400">
              <a:latin typeface="Arial"/>
              <a:ea typeface="Arial"/>
              <a:cs typeface="Arial"/>
              <a:sym typeface="Arial"/>
            </a:endParaRPr>
          </a:p>
          <a:p>
            <a:pPr marL="0" lvl="0" indent="0" algn="l" rtl="0">
              <a:lnSpc>
                <a:spcPct val="110000"/>
              </a:lnSpc>
              <a:spcBef>
                <a:spcPts val="0"/>
              </a:spcBef>
              <a:spcAft>
                <a:spcPts val="0"/>
              </a:spcAft>
              <a:buNone/>
            </a:pPr>
            <a:r>
              <a:rPr lang="en-GB"/>
              <a:t>Water regulations</a:t>
            </a:r>
            <a:endParaRPr/>
          </a:p>
          <a:p>
            <a:pPr marL="0" lvl="0" indent="0" algn="l" rtl="0">
              <a:lnSpc>
                <a:spcPct val="110000"/>
              </a:lnSpc>
              <a:spcBef>
                <a:spcPts val="0"/>
              </a:spcBef>
              <a:spcAft>
                <a:spcPts val="0"/>
              </a:spcAft>
              <a:buNone/>
            </a:pPr>
            <a:endParaRPr/>
          </a:p>
          <a:p>
            <a:pPr marL="0" lvl="0" indent="0" algn="l" rtl="0">
              <a:lnSpc>
                <a:spcPct val="110000"/>
              </a:lnSpc>
              <a:spcBef>
                <a:spcPts val="0"/>
              </a:spcBef>
              <a:spcAft>
                <a:spcPts val="0"/>
              </a:spcAft>
              <a:buNone/>
            </a:pPr>
            <a:r>
              <a:rPr lang="en-GB" sz="2400">
                <a:latin typeface="Arial"/>
                <a:ea typeface="Arial"/>
                <a:cs typeface="Arial"/>
                <a:sym typeface="Arial"/>
              </a:rPr>
              <a:t>Unvented hot water cylinder safety controls (G3 context)</a:t>
            </a:r>
            <a:endParaRPr sz="2400">
              <a:latin typeface="Arial"/>
              <a:ea typeface="Arial"/>
              <a:cs typeface="Arial"/>
              <a:sym typeface="Arial"/>
            </a:endParaRPr>
          </a:p>
          <a:p>
            <a:pPr marL="0" lvl="0" indent="0" algn="l" rtl="0">
              <a:lnSpc>
                <a:spcPct val="110000"/>
              </a:lnSpc>
              <a:spcBef>
                <a:spcPts val="0"/>
              </a:spcBef>
              <a:spcAft>
                <a:spcPts val="0"/>
              </a:spcAft>
              <a:buNone/>
            </a:pPr>
            <a:endParaRPr/>
          </a:p>
          <a:p>
            <a:pPr marL="0" lvl="0" indent="0" algn="l" rtl="0">
              <a:lnSpc>
                <a:spcPct val="110000"/>
              </a:lnSpc>
              <a:spcBef>
                <a:spcPts val="0"/>
              </a:spcBef>
              <a:spcAft>
                <a:spcPts val="0"/>
              </a:spcAft>
              <a:buNone/>
            </a:pPr>
            <a:r>
              <a:rPr lang="en-GB" sz="2400">
                <a:latin typeface="Arial"/>
                <a:ea typeface="Arial"/>
                <a:cs typeface="Arial"/>
                <a:sym typeface="Arial"/>
              </a:rPr>
              <a:t>After the video, discuss:</a:t>
            </a:r>
            <a:endParaRPr/>
          </a:p>
          <a:p>
            <a:pPr marL="0" lvl="0" indent="0" algn="l" rtl="0">
              <a:lnSpc>
                <a:spcPct val="110000"/>
              </a:lnSpc>
              <a:spcBef>
                <a:spcPts val="1200"/>
              </a:spcBef>
              <a:spcAft>
                <a:spcPts val="0"/>
              </a:spcAft>
              <a:buNone/>
            </a:pPr>
            <a:r>
              <a:rPr lang="en-GB" sz="2400">
                <a:latin typeface="Arial"/>
                <a:ea typeface="Arial"/>
                <a:cs typeface="Arial"/>
                <a:sym typeface="Arial"/>
              </a:rPr>
              <a:t>• What are the key safety devices?</a:t>
            </a:r>
            <a:endParaRPr/>
          </a:p>
          <a:p>
            <a:pPr marL="0" lvl="0" indent="0" algn="l" rtl="0">
              <a:lnSpc>
                <a:spcPct val="110000"/>
              </a:lnSpc>
              <a:spcBef>
                <a:spcPts val="1200"/>
              </a:spcBef>
              <a:spcAft>
                <a:spcPts val="0"/>
              </a:spcAft>
              <a:buNone/>
            </a:pPr>
            <a:r>
              <a:rPr lang="en-GB" sz="2400">
                <a:latin typeface="Arial"/>
                <a:ea typeface="Arial"/>
                <a:cs typeface="Arial"/>
                <a:sym typeface="Arial"/>
              </a:rPr>
              <a:t>• Why is correct installation critical?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Standards and guidance referenced in the specification</a:t>
            </a:r>
            <a:endParaRPr/>
          </a:p>
        </p:txBody>
      </p:sp>
      <p:sp>
        <p:nvSpPr>
          <p:cNvPr id="146" name="Google Shape;146;p22"/>
          <p:cNvSpPr txBox="1">
            <a:spLocks noGrp="1"/>
          </p:cNvSpPr>
          <p:nvPr>
            <p:ph type="body" idx="1"/>
          </p:nvPr>
        </p:nvSpPr>
        <p:spPr>
          <a:xfrm>
            <a:off x="360000" y="1800000"/>
            <a:ext cx="109176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1800" dirty="0">
                <a:latin typeface="Arial"/>
                <a:ea typeface="Arial"/>
                <a:cs typeface="Arial"/>
                <a:sym typeface="Arial"/>
              </a:rPr>
              <a:t>BS EN 12831-1: method for calculation of design heat load – ensures heat pumps are sized from an accurate heat loss figure, preventing oversizing/</a:t>
            </a:r>
            <a:r>
              <a:rPr lang="en-GB" sz="1800" dirty="0" err="1">
                <a:latin typeface="Arial"/>
                <a:ea typeface="Arial"/>
                <a:cs typeface="Arial"/>
                <a:sym typeface="Arial"/>
              </a:rPr>
              <a:t>undersizing</a:t>
            </a:r>
            <a:r>
              <a:rPr lang="en-GB" sz="1800" dirty="0">
                <a:latin typeface="Arial"/>
                <a:ea typeface="Arial"/>
                <a:cs typeface="Arial"/>
                <a:sym typeface="Arial"/>
              </a:rPr>
              <a:t> and improving efficiency.</a:t>
            </a:r>
            <a:endParaRPr sz="1800" dirty="0"/>
          </a:p>
          <a:p>
            <a:pPr marL="0" lvl="0" indent="0" algn="l" rtl="0">
              <a:lnSpc>
                <a:spcPct val="110000"/>
              </a:lnSpc>
              <a:spcBef>
                <a:spcPts val="1200"/>
              </a:spcBef>
              <a:spcAft>
                <a:spcPts val="0"/>
              </a:spcAft>
              <a:buNone/>
            </a:pPr>
            <a:r>
              <a:rPr lang="en-GB" sz="1800" dirty="0">
                <a:latin typeface="Arial"/>
                <a:ea typeface="Arial"/>
                <a:cs typeface="Arial"/>
                <a:sym typeface="Arial"/>
              </a:rPr>
              <a:t>EN 8558: </a:t>
            </a:r>
            <a:r>
              <a:rPr lang="en-GB" sz="1800" dirty="0"/>
              <a:t>water services design/installation/testing/maintenance guidance: </a:t>
            </a:r>
            <a:r>
              <a:rPr lang="en-GB" sz="1800" dirty="0">
                <a:latin typeface="Arial"/>
                <a:ea typeface="Arial"/>
                <a:cs typeface="Arial"/>
                <a:sym typeface="Arial"/>
              </a:rPr>
              <a:t>guides compliant cold/hot water service design (e.g. correct pipe sizing, backflow prevention, commissioning), which affects heat pump hot water systems.</a:t>
            </a:r>
            <a:endParaRPr sz="1800" dirty="0"/>
          </a:p>
          <a:p>
            <a:pPr marL="0" lvl="0" indent="0" algn="l" rtl="0">
              <a:lnSpc>
                <a:spcPct val="110000"/>
              </a:lnSpc>
              <a:spcBef>
                <a:spcPts val="1200"/>
              </a:spcBef>
              <a:spcAft>
                <a:spcPts val="0"/>
              </a:spcAft>
              <a:buNone/>
            </a:pPr>
            <a:r>
              <a:rPr lang="en-GB" sz="1800" dirty="0">
                <a:latin typeface="Arial"/>
                <a:ea typeface="Arial"/>
                <a:cs typeface="Arial"/>
                <a:sym typeface="Arial"/>
              </a:rPr>
              <a:t>Domestic Building Services Compliance Guide: benchmarks and evidence – drives the need for proper commissioning settings/records (e.g. temperatures, controls) as evidence the low carbon system meets Building Regs.</a:t>
            </a:r>
            <a:endParaRPr sz="1800" dirty="0"/>
          </a:p>
          <a:p>
            <a:pPr marL="0" lvl="0" indent="0" algn="l" rtl="0">
              <a:lnSpc>
                <a:spcPct val="110000"/>
              </a:lnSpc>
              <a:spcBef>
                <a:spcPts val="1200"/>
              </a:spcBef>
              <a:spcAft>
                <a:spcPts val="0"/>
              </a:spcAft>
              <a:buNone/>
            </a:pPr>
            <a:r>
              <a:rPr lang="en-GB" sz="1800" dirty="0">
                <a:latin typeface="Arial"/>
                <a:ea typeface="Arial"/>
                <a:cs typeface="Arial"/>
                <a:sym typeface="Arial"/>
              </a:rPr>
              <a:t>Other relevant BS/EN standards for components and installation practices, influence correct selection/installation of components (e.g. valves, safety devices, pipework materials/insulation), reducing faults and improving performance.</a:t>
            </a:r>
            <a:endParaRPr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3"/>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Stop point: Quiz / Wordwall (5–10 mins)</a:t>
            </a:r>
            <a:endParaRPr/>
          </a:p>
        </p:txBody>
      </p:sp>
      <p:sp>
        <p:nvSpPr>
          <p:cNvPr id="154" name="Google Shape;154;p23"/>
          <p:cNvSpPr txBox="1">
            <a:spLocks noGrp="1"/>
          </p:cNvSpPr>
          <p:nvPr>
            <p:ph type="body" idx="1"/>
          </p:nvPr>
        </p:nvSpPr>
        <p:spPr>
          <a:xfrm>
            <a:off x="360000" y="1800000"/>
            <a:ext cx="112728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dirty="0">
                <a:latin typeface="Arial"/>
                <a:ea typeface="Arial"/>
                <a:cs typeface="Arial"/>
                <a:sym typeface="Arial"/>
              </a:rPr>
              <a:t>Suggested quick quiz: 'Match the requirement to the job stage'</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Examples:</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 Part L → design efficiency decisions</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 Manufacturer instructions → install/commission settings</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 BS EN 12831-1 → heat loss method</a:t>
            </a:r>
          </a:p>
          <a:p>
            <a:pPr marL="0" lvl="0" indent="0" algn="l" rtl="0">
              <a:lnSpc>
                <a:spcPct val="110000"/>
              </a:lnSpc>
              <a:spcBef>
                <a:spcPts val="1200"/>
              </a:spcBef>
              <a:spcAft>
                <a:spcPts val="0"/>
              </a:spcAft>
              <a:buNone/>
            </a:pP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Tutor: run a </a:t>
            </a:r>
            <a:r>
              <a:rPr lang="en-GB" sz="2400" dirty="0" err="1">
                <a:latin typeface="Arial"/>
                <a:ea typeface="Arial"/>
                <a:cs typeface="Arial"/>
                <a:sym typeface="Arial"/>
              </a:rPr>
              <a:t>Wordwall</a:t>
            </a:r>
            <a:r>
              <a:rPr lang="en-GB" sz="2400" dirty="0">
                <a:latin typeface="Arial"/>
                <a:ea typeface="Arial"/>
                <a:cs typeface="Arial"/>
                <a:sym typeface="Arial"/>
              </a:rPr>
              <a:t>/Quizizz here (quiz built separately).</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Planning and permitted development (slide 1 of 2)</a:t>
            </a:r>
            <a:endParaRPr dirty="0"/>
          </a:p>
        </p:txBody>
      </p:sp>
      <p:sp>
        <p:nvSpPr>
          <p:cNvPr id="160" name="Google Shape;160;p24"/>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p>
            <a:pPr marL="0" indent="0">
              <a:spcBef>
                <a:spcPts val="1200"/>
              </a:spcBef>
              <a:buClr>
                <a:schemeClr val="dk1"/>
              </a:buClr>
              <a:buSzPts val="1100"/>
            </a:pPr>
            <a:r>
              <a:rPr lang="en-GB" sz="1800" b="1" dirty="0"/>
              <a:t>Permitted development</a:t>
            </a:r>
            <a:r>
              <a:rPr lang="en-GB" sz="1800" dirty="0"/>
              <a:t> is a set of UK planning rules that allow certain types of home improvements (including some </a:t>
            </a:r>
            <a:r>
              <a:rPr lang="en-GB" sz="1800" b="1" dirty="0"/>
              <a:t>heat pump outdoor units</a:t>
            </a:r>
            <a:r>
              <a:rPr lang="en-GB" sz="1800" dirty="0"/>
              <a:t>) to be installed </a:t>
            </a:r>
            <a:r>
              <a:rPr lang="en-GB" sz="1800" b="1" dirty="0"/>
              <a:t>without applying for full planning permission</a:t>
            </a:r>
            <a:r>
              <a:rPr lang="en-GB" sz="1800" dirty="0"/>
              <a:t>, as long as the work meets specific conditions and limits (e.g. location, size/position, and impact such as noise). If the install doesn’t meet those conditions, you may need to submit a planning application.</a:t>
            </a:r>
          </a:p>
          <a:p>
            <a:pPr marL="0" lvl="0" indent="0" algn="l" rtl="0">
              <a:spcBef>
                <a:spcPts val="1200"/>
              </a:spcBef>
              <a:spcAft>
                <a:spcPts val="0"/>
              </a:spcAft>
              <a:buClr>
                <a:schemeClr val="dk1"/>
              </a:buClr>
              <a:buSzPts val="1100"/>
              <a:buFont typeface="Arial"/>
              <a:buNone/>
            </a:pPr>
            <a:r>
              <a:rPr lang="en-GB" sz="1800" b="1" dirty="0"/>
              <a:t>Permitted development may apply</a:t>
            </a:r>
            <a:r>
              <a:rPr lang="en-GB" sz="1800" dirty="0"/>
              <a:t> to domestic heat pump outdoor units, allowing installation without full planning in some cases (subject to conditions).</a:t>
            </a:r>
            <a:endParaRPr sz="1800" dirty="0"/>
          </a:p>
          <a:p>
            <a:pPr marL="0" lvl="0" indent="0" algn="l" rtl="0">
              <a:lnSpc>
                <a:spcPct val="110000"/>
              </a:lnSpc>
              <a:spcBef>
                <a:spcPts val="1200"/>
              </a:spcBef>
              <a:spcAft>
                <a:spcPts val="0"/>
              </a:spcAft>
              <a:buNone/>
            </a:pPr>
            <a:endParaRPr sz="1200" dirty="0"/>
          </a:p>
          <a:p>
            <a:pPr marL="0" lvl="0" indent="0" algn="l" rtl="0">
              <a:lnSpc>
                <a:spcPct val="110000"/>
              </a:lnSpc>
              <a:spcBef>
                <a:spcPts val="1200"/>
              </a:spcBef>
              <a:spcAft>
                <a:spcPts val="0"/>
              </a:spcAft>
              <a:buNone/>
            </a:pPr>
            <a:endParaRPr sz="1200" dirty="0"/>
          </a:p>
        </p:txBody>
      </p:sp>
      <p:pic>
        <p:nvPicPr>
          <p:cNvPr id="161" name="Google Shape;161;p24" title="top-view-architect-working-house-project.jpg"/>
          <p:cNvPicPr preferRelativeResize="0">
            <a:picLocks noGrp="1"/>
          </p:cNvPicPr>
          <p:nvPr>
            <p:ph type="pic" idx="2"/>
          </p:nvPr>
        </p:nvPicPr>
        <p:blipFill rotWithShape="1">
          <a:blip r:embed="rId3">
            <a:alphaModFix/>
          </a:blip>
          <a:srcRect l="21014" r="21014"/>
          <a:stretch/>
        </p:blipFill>
        <p:spPr>
          <a:xfrm>
            <a:off x="8280052" y="1800000"/>
            <a:ext cx="3600799" cy="4140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8">
          <a:extLst>
            <a:ext uri="{FF2B5EF4-FFF2-40B4-BE49-F238E27FC236}">
              <a16:creationId xmlns:a16="http://schemas.microsoft.com/office/drawing/2014/main" id="{534255F6-5E19-3751-99A1-C93ADF0E8C31}"/>
            </a:ext>
          </a:extLst>
        </p:cNvPr>
        <p:cNvGrpSpPr/>
        <p:nvPr/>
      </p:nvGrpSpPr>
      <p:grpSpPr>
        <a:xfrm>
          <a:off x="0" y="0"/>
          <a:ext cx="0" cy="0"/>
          <a:chOff x="0" y="0"/>
          <a:chExt cx="0" cy="0"/>
        </a:xfrm>
      </p:grpSpPr>
      <p:sp>
        <p:nvSpPr>
          <p:cNvPr id="159" name="Google Shape;159;p24">
            <a:extLst>
              <a:ext uri="{FF2B5EF4-FFF2-40B4-BE49-F238E27FC236}">
                <a16:creationId xmlns:a16="http://schemas.microsoft.com/office/drawing/2014/main" id="{0556CA5B-9EB9-48D1-87A0-184A5B5FB8C3}"/>
              </a:ext>
            </a:extLst>
          </p:cNvPr>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Planning and permitted development (slide 2 of 2)</a:t>
            </a:r>
            <a:endParaRPr dirty="0"/>
          </a:p>
        </p:txBody>
      </p:sp>
      <p:sp>
        <p:nvSpPr>
          <p:cNvPr id="160" name="Google Shape;160;p24">
            <a:extLst>
              <a:ext uri="{FF2B5EF4-FFF2-40B4-BE49-F238E27FC236}">
                <a16:creationId xmlns:a16="http://schemas.microsoft.com/office/drawing/2014/main" id="{1CCCDDA0-46A0-F485-6B30-BEFD2D588D76}"/>
              </a:ext>
            </a:extLst>
          </p:cNvPr>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p>
            <a:pPr marL="0" lvl="0" indent="0" algn="l" rtl="0">
              <a:spcBef>
                <a:spcPts val="1200"/>
              </a:spcBef>
              <a:spcAft>
                <a:spcPts val="0"/>
              </a:spcAft>
              <a:buClr>
                <a:schemeClr val="dk1"/>
              </a:buClr>
              <a:buSzPts val="1100"/>
              <a:buFont typeface="Arial"/>
              <a:buNone/>
            </a:pPr>
            <a:r>
              <a:rPr lang="en-GB" sz="1800" b="1" dirty="0"/>
              <a:t>Siting constraints matter</a:t>
            </a:r>
            <a:r>
              <a:rPr lang="en-GB" sz="1800" dirty="0"/>
              <a:t> (e.g. distance to boundaries/other dwellings) to minimise neighbour impact and meet scheme/planning requirements.</a:t>
            </a:r>
            <a:endParaRPr sz="1800" dirty="0"/>
          </a:p>
          <a:p>
            <a:pPr marL="0" lvl="0" indent="0" algn="l" rtl="0">
              <a:spcBef>
                <a:spcPts val="1200"/>
              </a:spcBef>
              <a:spcAft>
                <a:spcPts val="0"/>
              </a:spcAft>
              <a:buClr>
                <a:schemeClr val="dk1"/>
              </a:buClr>
              <a:buSzPts val="1100"/>
              <a:buFont typeface="Arial"/>
              <a:buNone/>
            </a:pPr>
            <a:r>
              <a:rPr lang="en-GB" sz="1800" b="1" dirty="0"/>
              <a:t>Noise must be designed-in</a:t>
            </a:r>
            <a:r>
              <a:rPr lang="en-GB" sz="1800" dirty="0"/>
              <a:t> — unit selection, location, mounting and screening can affect compliance and complaints.</a:t>
            </a:r>
            <a:endParaRPr sz="1800" dirty="0"/>
          </a:p>
          <a:p>
            <a:pPr marL="0" lvl="0" indent="0" algn="l" rtl="0">
              <a:spcBef>
                <a:spcPts val="1200"/>
              </a:spcBef>
              <a:spcAft>
                <a:spcPts val="0"/>
              </a:spcAft>
              <a:buSzPts val="1100"/>
              <a:buNone/>
            </a:pPr>
            <a:r>
              <a:rPr lang="en-GB" sz="1800" b="1" dirty="0"/>
              <a:t>Always confirm local requirements with the local authority/Planning Portal before finalising design and positioning.</a:t>
            </a:r>
            <a:endParaRPr sz="1800" b="1" dirty="0"/>
          </a:p>
          <a:p>
            <a:pPr marL="0" lvl="0" indent="0" algn="l" rtl="0">
              <a:lnSpc>
                <a:spcPct val="110000"/>
              </a:lnSpc>
              <a:spcBef>
                <a:spcPts val="1200"/>
              </a:spcBef>
              <a:spcAft>
                <a:spcPts val="0"/>
              </a:spcAft>
              <a:buNone/>
            </a:pPr>
            <a:endParaRPr sz="1800" dirty="0"/>
          </a:p>
          <a:p>
            <a:pPr marL="0" lvl="0" indent="0" algn="l" rtl="0">
              <a:lnSpc>
                <a:spcPct val="110000"/>
              </a:lnSpc>
              <a:spcBef>
                <a:spcPts val="1200"/>
              </a:spcBef>
              <a:spcAft>
                <a:spcPts val="0"/>
              </a:spcAft>
              <a:buNone/>
            </a:pPr>
            <a:r>
              <a:rPr lang="en-GB" sz="1800" dirty="0"/>
              <a:t>Further details on planning requirements can be found within the planning portal website.</a:t>
            </a:r>
            <a:endParaRPr sz="1800" dirty="0"/>
          </a:p>
          <a:p>
            <a:pPr marL="0" lvl="0" indent="0" algn="l" rtl="0">
              <a:lnSpc>
                <a:spcPct val="110000"/>
              </a:lnSpc>
              <a:spcBef>
                <a:spcPts val="1200"/>
              </a:spcBef>
              <a:spcAft>
                <a:spcPts val="0"/>
              </a:spcAft>
              <a:buNone/>
            </a:pPr>
            <a:endParaRPr sz="1800" dirty="0"/>
          </a:p>
          <a:p>
            <a:pPr marL="0" lvl="0" indent="0" algn="l" rtl="0">
              <a:lnSpc>
                <a:spcPct val="110000"/>
              </a:lnSpc>
              <a:spcBef>
                <a:spcPts val="1200"/>
              </a:spcBef>
              <a:spcAft>
                <a:spcPts val="0"/>
              </a:spcAft>
              <a:buNone/>
            </a:pPr>
            <a:endParaRPr sz="1200" dirty="0"/>
          </a:p>
        </p:txBody>
      </p:sp>
      <p:pic>
        <p:nvPicPr>
          <p:cNvPr id="161" name="Google Shape;161;p24" title="top-view-architect-working-house-project.jpg">
            <a:extLst>
              <a:ext uri="{FF2B5EF4-FFF2-40B4-BE49-F238E27FC236}">
                <a16:creationId xmlns:a16="http://schemas.microsoft.com/office/drawing/2014/main" id="{42891DEB-86A5-BB96-FE46-738E9AAFC498}"/>
              </a:ext>
            </a:extLst>
          </p:cNvPr>
          <p:cNvPicPr preferRelativeResize="0">
            <a:picLocks noGrp="1"/>
          </p:cNvPicPr>
          <p:nvPr>
            <p:ph type="pic" idx="2"/>
          </p:nvPr>
        </p:nvPicPr>
        <p:blipFill rotWithShape="1">
          <a:blip r:embed="rId3">
            <a:alphaModFix/>
          </a:blip>
          <a:srcRect l="21014" r="21014"/>
          <a:stretch/>
        </p:blipFill>
        <p:spPr>
          <a:xfrm>
            <a:off x="8280052" y="1800000"/>
            <a:ext cx="3600799" cy="4140001"/>
          </a:xfrm>
          <a:prstGeom prst="rect">
            <a:avLst/>
          </a:prstGeom>
          <a:noFill/>
          <a:ln>
            <a:noFill/>
          </a:ln>
        </p:spPr>
      </p:pic>
    </p:spTree>
    <p:extLst>
      <p:ext uri="{BB962C8B-B14F-4D97-AF65-F5344CB8AC3E}">
        <p14:creationId xmlns:p14="http://schemas.microsoft.com/office/powerpoint/2010/main" val="2060165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fontScale="90000"/>
          </a:bodyPr>
          <a:lstStyle/>
          <a:p>
            <a:pPr lvl="0"/>
            <a:r>
              <a:rPr lang="en-GB" sz="3200" dirty="0"/>
              <a:t>Mini case study: existing system / hybrid context </a:t>
            </a:r>
            <a:r>
              <a:rPr lang="en-GB" dirty="0"/>
              <a:t>(task 1 of 2)</a:t>
            </a:r>
            <a:endParaRPr dirty="0"/>
          </a:p>
        </p:txBody>
      </p:sp>
      <p:sp>
        <p:nvSpPr>
          <p:cNvPr id="168" name="Google Shape;168;p25"/>
          <p:cNvSpPr txBox="1">
            <a:spLocks noGrp="1"/>
          </p:cNvSpPr>
          <p:nvPr>
            <p:ph type="body" idx="1"/>
          </p:nvPr>
        </p:nvSpPr>
        <p:spPr>
          <a:xfrm>
            <a:off x="359174" y="1584000"/>
            <a:ext cx="11520600" cy="42924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800" b="1" dirty="0"/>
              <a:t>Planning &amp; legal compliance </a:t>
            </a:r>
            <a:endParaRPr sz="1800" b="1" dirty="0"/>
          </a:p>
          <a:p>
            <a:pPr marL="0" lvl="0" indent="0" algn="l" rtl="0">
              <a:lnSpc>
                <a:spcPct val="115000"/>
              </a:lnSpc>
              <a:spcBef>
                <a:spcPts val="1200"/>
              </a:spcBef>
              <a:spcAft>
                <a:spcPts val="0"/>
              </a:spcAft>
              <a:buNone/>
            </a:pPr>
            <a:r>
              <a:rPr lang="en-GB" sz="1800" b="1" dirty="0"/>
              <a:t>Scenario:</a:t>
            </a:r>
            <a:r>
              <a:rPr lang="en-GB" sz="1800" dirty="0"/>
              <a:t> A homeowner wants an </a:t>
            </a:r>
            <a:r>
              <a:rPr lang="en-GB" sz="1800" b="1" dirty="0"/>
              <a:t>air source heat pump</a:t>
            </a:r>
            <a:r>
              <a:rPr lang="en-GB" sz="1800" dirty="0"/>
              <a:t> installed on the side of a semi-detached property, close to the boundary and near a neighbour’s bedroom window. The customer wants it fitted ‘as soon as possible’ without delays.</a:t>
            </a:r>
            <a:endParaRPr sz="1800" dirty="0"/>
          </a:p>
          <a:p>
            <a:pPr marL="0" lvl="0" indent="0" algn="l" rtl="0">
              <a:spcBef>
                <a:spcPts val="1200"/>
              </a:spcBef>
              <a:spcAft>
                <a:spcPts val="0"/>
              </a:spcAft>
              <a:buNone/>
            </a:pPr>
            <a:r>
              <a:rPr lang="en-GB" sz="1800" b="1" dirty="0"/>
              <a:t>Task 1: learners to identify and discuss the following:</a:t>
            </a:r>
            <a:endParaRPr sz="1800" b="1" dirty="0"/>
          </a:p>
          <a:p>
            <a:pPr marL="457200" lvl="0" indent="-311150" algn="l" rtl="0">
              <a:lnSpc>
                <a:spcPct val="115000"/>
              </a:lnSpc>
              <a:spcBef>
                <a:spcPts val="1200"/>
              </a:spcBef>
              <a:spcAft>
                <a:spcPts val="0"/>
              </a:spcAft>
              <a:buClr>
                <a:schemeClr val="dk1"/>
              </a:buClr>
              <a:buSzPts val="1300"/>
              <a:buAutoNum type="arabicPeriod"/>
            </a:pPr>
            <a:r>
              <a:rPr lang="en-GB" sz="1800" dirty="0"/>
              <a:t>Check whether the proposal is likely to fall under </a:t>
            </a:r>
            <a:r>
              <a:rPr lang="en-GB" sz="1800" b="1" dirty="0"/>
              <a:t>permitted development</a:t>
            </a:r>
            <a:r>
              <a:rPr lang="en-GB" sz="1800" dirty="0"/>
              <a:t> or may require </a:t>
            </a:r>
            <a:r>
              <a:rPr lang="en-GB" sz="1800" b="1" dirty="0"/>
              <a:t>planning permission</a:t>
            </a:r>
            <a:r>
              <a:rPr lang="en-GB" sz="1800" dirty="0"/>
              <a:t>.</a:t>
            </a:r>
            <a:endParaRPr sz="1800" dirty="0"/>
          </a:p>
          <a:p>
            <a:pPr marL="457200" lvl="0" indent="-311150" algn="l" rtl="0">
              <a:lnSpc>
                <a:spcPct val="115000"/>
              </a:lnSpc>
              <a:spcBef>
                <a:spcPts val="0"/>
              </a:spcBef>
              <a:spcAft>
                <a:spcPts val="0"/>
              </a:spcAft>
              <a:buClr>
                <a:schemeClr val="dk1"/>
              </a:buClr>
              <a:buSzPts val="1300"/>
              <a:buAutoNum type="arabicPeriod"/>
            </a:pPr>
            <a:r>
              <a:rPr lang="en-GB" sz="1800" dirty="0"/>
              <a:t>Identify key </a:t>
            </a:r>
            <a:r>
              <a:rPr lang="en-GB" sz="1800" b="1" dirty="0"/>
              <a:t>siting constraints</a:t>
            </a:r>
            <a:r>
              <a:rPr lang="en-GB" sz="1800" dirty="0"/>
              <a:t> (e.g. proximity to boundaries/other dwellings) and </a:t>
            </a:r>
            <a:r>
              <a:rPr lang="en-GB" sz="1800" b="1" dirty="0"/>
              <a:t>noise considerations</a:t>
            </a:r>
            <a:r>
              <a:rPr lang="en-GB" sz="1800" dirty="0"/>
              <a:t> that could affect compliance.</a:t>
            </a:r>
            <a:endParaRPr sz="1800" dirty="0"/>
          </a:p>
          <a:p>
            <a:pPr marL="457200" lvl="0" indent="-311150" algn="l" rtl="0">
              <a:lnSpc>
                <a:spcPct val="115000"/>
              </a:lnSpc>
              <a:spcBef>
                <a:spcPts val="0"/>
              </a:spcBef>
              <a:spcAft>
                <a:spcPts val="0"/>
              </a:spcAft>
              <a:buClr>
                <a:schemeClr val="dk1"/>
              </a:buClr>
              <a:buSzPts val="1300"/>
              <a:buAutoNum type="arabicPeriod"/>
            </a:pPr>
            <a:r>
              <a:rPr lang="en-GB" sz="1800" dirty="0"/>
              <a:t>Identify any other relevant </a:t>
            </a:r>
            <a:r>
              <a:rPr lang="en-GB" sz="1800" b="1" dirty="0"/>
              <a:t>legal / regulatory requirements</a:t>
            </a:r>
            <a:r>
              <a:rPr lang="en-GB" sz="1800" dirty="0"/>
              <a:t> that might apply (e.g. Building Regulations areas, manufacturer instructions, certification scheme evidence).</a:t>
            </a:r>
            <a:endParaRPr sz="1800" dirty="0"/>
          </a:p>
          <a:p>
            <a:pPr marL="457200" lvl="0" indent="-311150" algn="l" rtl="0">
              <a:lnSpc>
                <a:spcPct val="115000"/>
              </a:lnSpc>
              <a:spcBef>
                <a:spcPts val="0"/>
              </a:spcBef>
              <a:spcAft>
                <a:spcPts val="0"/>
              </a:spcAft>
              <a:buClr>
                <a:schemeClr val="dk1"/>
              </a:buClr>
              <a:buSzPts val="1300"/>
              <a:buAutoNum type="arabicPeriod"/>
            </a:pPr>
            <a:r>
              <a:rPr lang="en-GB" sz="1800" dirty="0"/>
              <a:t>Decide what evidence you would collect and record before confirming the final location.</a:t>
            </a:r>
            <a:endParaRPr sz="1800" dirty="0"/>
          </a:p>
          <a:p>
            <a:pPr marL="0" lvl="0" indent="0" algn="l" rtl="0">
              <a:lnSpc>
                <a:spcPct val="110000"/>
              </a:lnSpc>
              <a:spcBef>
                <a:spcPts val="1200"/>
              </a:spcBef>
              <a:spcAft>
                <a:spcPts val="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49CF1EE-A250-D9A4-256B-8FB493CABB00}"/>
            </a:ext>
          </a:extLst>
        </p:cNvPr>
        <p:cNvGrpSpPr/>
        <p:nvPr/>
      </p:nvGrpSpPr>
      <p:grpSpPr>
        <a:xfrm>
          <a:off x="0" y="0"/>
          <a:ext cx="0" cy="0"/>
          <a:chOff x="0" y="0"/>
          <a:chExt cx="0" cy="0"/>
        </a:xfrm>
      </p:grpSpPr>
      <p:sp>
        <p:nvSpPr>
          <p:cNvPr id="167" name="Google Shape;167;p25">
            <a:extLst>
              <a:ext uri="{FF2B5EF4-FFF2-40B4-BE49-F238E27FC236}">
                <a16:creationId xmlns:a16="http://schemas.microsoft.com/office/drawing/2014/main" id="{CE50D5B4-4FF0-A61D-5385-53ED501E3788}"/>
              </a:ext>
            </a:extLst>
          </p:cNvPr>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fontScale="90000"/>
          </a:bodyPr>
          <a:lstStyle/>
          <a:p>
            <a:pPr marL="0" lvl="0" indent="0" algn="l" rtl="0">
              <a:spcBef>
                <a:spcPts val="0"/>
              </a:spcBef>
              <a:spcAft>
                <a:spcPts val="0"/>
              </a:spcAft>
              <a:buNone/>
            </a:pPr>
            <a:r>
              <a:rPr lang="en-GB" sz="3200" dirty="0"/>
              <a:t>Mini case study: existing system / hybrid context (task 2 of 2)</a:t>
            </a:r>
            <a:endParaRPr dirty="0"/>
          </a:p>
        </p:txBody>
      </p:sp>
      <p:sp>
        <p:nvSpPr>
          <p:cNvPr id="168" name="Google Shape;168;p25">
            <a:extLst>
              <a:ext uri="{FF2B5EF4-FFF2-40B4-BE49-F238E27FC236}">
                <a16:creationId xmlns:a16="http://schemas.microsoft.com/office/drawing/2014/main" id="{2FE7685A-9525-D5F6-2D8C-9CA772FA2C08}"/>
              </a:ext>
            </a:extLst>
          </p:cNvPr>
          <p:cNvSpPr txBox="1">
            <a:spLocks noGrp="1"/>
          </p:cNvSpPr>
          <p:nvPr>
            <p:ph type="body" idx="1"/>
          </p:nvPr>
        </p:nvSpPr>
        <p:spPr>
          <a:xfrm>
            <a:off x="359851" y="1662952"/>
            <a:ext cx="11520600" cy="42924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200"/>
              </a:spcBef>
              <a:spcAft>
                <a:spcPts val="0"/>
              </a:spcAft>
              <a:buNone/>
            </a:pPr>
            <a:r>
              <a:rPr lang="en-GB" sz="1800" b="1" dirty="0"/>
              <a:t>Scenario:</a:t>
            </a:r>
            <a:r>
              <a:rPr lang="en-GB" sz="1800" dirty="0"/>
              <a:t> A homeowner wants an </a:t>
            </a:r>
            <a:r>
              <a:rPr lang="en-GB" sz="1800" b="1" dirty="0"/>
              <a:t>air source heat pump</a:t>
            </a:r>
            <a:r>
              <a:rPr lang="en-GB" sz="1800" dirty="0"/>
              <a:t> installed on the side of a semi-detached property, close to the boundary and near a neighbour’s bedroom window. The customer wants it fitted ‘as soon as possible’ without delays.</a:t>
            </a:r>
            <a:endParaRPr sz="1800" dirty="0"/>
          </a:p>
          <a:p>
            <a:pPr marL="0" lvl="0" indent="0" algn="l" rtl="0">
              <a:lnSpc>
                <a:spcPct val="115000"/>
              </a:lnSpc>
              <a:spcBef>
                <a:spcPts val="1200"/>
              </a:spcBef>
              <a:spcAft>
                <a:spcPts val="0"/>
              </a:spcAft>
              <a:buNone/>
            </a:pPr>
            <a:r>
              <a:rPr lang="en-GB" sz="1800" b="1" dirty="0"/>
              <a:t>Task 2: Learners to record the following:</a:t>
            </a:r>
            <a:endParaRPr sz="1800" b="1" dirty="0"/>
          </a:p>
          <a:p>
            <a:pPr marL="0" lvl="0" indent="0" algn="l" rtl="0">
              <a:lnSpc>
                <a:spcPct val="115000"/>
              </a:lnSpc>
              <a:spcBef>
                <a:spcPts val="1200"/>
              </a:spcBef>
              <a:spcAft>
                <a:spcPts val="0"/>
              </a:spcAft>
              <a:buNone/>
            </a:pPr>
            <a:r>
              <a:rPr lang="en-GB" sz="1800" dirty="0"/>
              <a:t>A short </a:t>
            </a:r>
            <a:r>
              <a:rPr lang="en-GB" sz="1800" b="1" dirty="0"/>
              <a:t>Compliance &amp; Siting Summary</a:t>
            </a:r>
            <a:r>
              <a:rPr lang="en-GB" sz="1800" dirty="0"/>
              <a:t> (bullet list) stating:</a:t>
            </a:r>
            <a:endParaRPr sz="1800" dirty="0"/>
          </a:p>
          <a:p>
            <a:pPr marL="914400" lvl="1" indent="-311150" algn="l" rtl="0">
              <a:lnSpc>
                <a:spcPct val="115000"/>
              </a:lnSpc>
              <a:spcBef>
                <a:spcPts val="1200"/>
              </a:spcBef>
              <a:spcAft>
                <a:spcPts val="0"/>
              </a:spcAft>
              <a:buClr>
                <a:schemeClr val="dk1"/>
              </a:buClr>
              <a:buSzPts val="1300"/>
              <a:buChar char="○"/>
            </a:pPr>
            <a:r>
              <a:rPr lang="en-GB" sz="1800" dirty="0"/>
              <a:t>planning route (PD vs. planning) and why</a:t>
            </a:r>
            <a:endParaRPr sz="1800" dirty="0"/>
          </a:p>
          <a:p>
            <a:pPr marL="914400" lvl="1" indent="-311150" algn="l" rtl="0">
              <a:lnSpc>
                <a:spcPct val="115000"/>
              </a:lnSpc>
              <a:spcBef>
                <a:spcPts val="0"/>
              </a:spcBef>
              <a:spcAft>
                <a:spcPts val="0"/>
              </a:spcAft>
              <a:buClr>
                <a:schemeClr val="dk1"/>
              </a:buClr>
              <a:buSzPts val="1300"/>
              <a:buChar char="○"/>
            </a:pPr>
            <a:r>
              <a:rPr lang="en-GB" sz="1800" dirty="0"/>
              <a:t>risks/constraints found</a:t>
            </a:r>
            <a:endParaRPr sz="1800" dirty="0"/>
          </a:p>
          <a:p>
            <a:pPr marL="914400" lvl="1" indent="-311150" algn="l" rtl="0">
              <a:lnSpc>
                <a:spcPct val="115000"/>
              </a:lnSpc>
              <a:spcBef>
                <a:spcPts val="0"/>
              </a:spcBef>
              <a:spcAft>
                <a:spcPts val="0"/>
              </a:spcAft>
              <a:buClr>
                <a:schemeClr val="dk1"/>
              </a:buClr>
              <a:buSzPts val="1300"/>
              <a:buChar char="○"/>
            </a:pPr>
            <a:r>
              <a:rPr lang="en-GB" sz="1800" dirty="0"/>
              <a:t>actions required (e.g. consult local authority, adjust sitting, use mitigation)</a:t>
            </a:r>
            <a:endParaRPr sz="1800" dirty="0"/>
          </a:p>
          <a:p>
            <a:pPr marL="914400" lvl="1" indent="-311150" algn="l" rtl="0">
              <a:lnSpc>
                <a:spcPct val="115000"/>
              </a:lnSpc>
              <a:spcBef>
                <a:spcPts val="0"/>
              </a:spcBef>
              <a:spcAft>
                <a:spcPts val="0"/>
              </a:spcAft>
              <a:buClr>
                <a:schemeClr val="dk1"/>
              </a:buClr>
              <a:buSzPts val="1300"/>
              <a:buChar char="○"/>
            </a:pPr>
            <a:r>
              <a:rPr lang="en-GB" sz="1800" dirty="0"/>
              <a:t>what you would document for the job file.</a:t>
            </a:r>
            <a:endParaRPr sz="1800" dirty="0"/>
          </a:p>
          <a:p>
            <a:pPr marL="0" lvl="0" indent="0" algn="l" rtl="0">
              <a:lnSpc>
                <a:spcPct val="110000"/>
              </a:lnSpc>
              <a:spcBef>
                <a:spcPts val="1200"/>
              </a:spcBef>
              <a:spcAft>
                <a:spcPts val="0"/>
              </a:spcAft>
              <a:buNone/>
            </a:pPr>
            <a:endParaRPr dirty="0"/>
          </a:p>
        </p:txBody>
      </p:sp>
    </p:spTree>
    <p:extLst>
      <p:ext uri="{BB962C8B-B14F-4D97-AF65-F5344CB8AC3E}">
        <p14:creationId xmlns:p14="http://schemas.microsoft.com/office/powerpoint/2010/main" val="2057058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sp>
        <p:nvSpPr>
          <p:cNvPr id="173" name="Google Shape;173;p26"/>
          <p:cNvSpPr txBox="1">
            <a:spLocks noGrp="1"/>
          </p:cNvSpPr>
          <p:nvPr>
            <p:ph type="title"/>
          </p:nvPr>
        </p:nvSpPr>
        <p:spPr>
          <a:xfrm>
            <a:off x="251999" y="972000"/>
            <a:ext cx="11628300" cy="612000"/>
          </a:xfrm>
          <a:prstGeom prst="rect">
            <a:avLst/>
          </a:prstGeom>
          <a:solidFill>
            <a:srgbClr val="000000">
              <a:alpha val="0"/>
            </a:srgbClr>
          </a:solid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Certification Scheme Standards (Examples)</a:t>
            </a:r>
            <a:endParaRPr sz="3600" b="1">
              <a:solidFill>
                <a:srgbClr val="FC4421"/>
              </a:solidFill>
              <a:latin typeface="Arial"/>
              <a:ea typeface="Arial"/>
              <a:cs typeface="Arial"/>
              <a:sym typeface="Arial"/>
            </a:endParaRPr>
          </a:p>
        </p:txBody>
      </p:sp>
      <p:grpSp>
        <p:nvGrpSpPr>
          <p:cNvPr id="174" name="Google Shape;174;p26"/>
          <p:cNvGrpSpPr/>
          <p:nvPr/>
        </p:nvGrpSpPr>
        <p:grpSpPr>
          <a:xfrm>
            <a:off x="342899" y="1666952"/>
            <a:ext cx="11334093" cy="652537"/>
            <a:chOff x="342900" y="1666875"/>
            <a:chExt cx="7715400" cy="809700"/>
          </a:xfrm>
        </p:grpSpPr>
        <p:sp>
          <p:nvSpPr>
            <p:cNvPr id="175" name="Google Shape;175;p26"/>
            <p:cNvSpPr/>
            <p:nvPr/>
          </p:nvSpPr>
          <p:spPr>
            <a:xfrm>
              <a:off x="342900" y="1666875"/>
              <a:ext cx="7715400" cy="809700"/>
            </a:xfrm>
            <a:prstGeom prst="roundRect">
              <a:avLst>
                <a:gd name="adj" fmla="val 9411"/>
              </a:avLst>
            </a:prstGeom>
            <a:solidFill>
              <a:srgbClr val="F8F9F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6" name="Google Shape;176;p26"/>
            <p:cNvSpPr txBox="1"/>
            <p:nvPr/>
          </p:nvSpPr>
          <p:spPr>
            <a:xfrm>
              <a:off x="476250" y="1762125"/>
              <a:ext cx="7448700" cy="493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333333"/>
                  </a:solidFill>
                  <a:latin typeface="Arial"/>
                  <a:ea typeface="Arial"/>
                  <a:cs typeface="Arial"/>
                  <a:sym typeface="Arial"/>
                </a:rPr>
                <a:t>Installer certification schemes (MCS / Flexi-Orb) – why they matter</a:t>
              </a:r>
              <a:endParaRPr sz="1600" b="1" dirty="0">
                <a:solidFill>
                  <a:srgbClr val="333333"/>
                </a:solidFill>
                <a:latin typeface="Arial"/>
                <a:ea typeface="Arial"/>
                <a:cs typeface="Arial"/>
                <a:sym typeface="Arial"/>
              </a:endParaRPr>
            </a:p>
            <a:p>
              <a:pPr marL="0" lvl="0" indent="0" algn="l" rtl="0">
                <a:spcBef>
                  <a:spcPts val="375"/>
                </a:spcBef>
                <a:spcAft>
                  <a:spcPts val="0"/>
                </a:spcAft>
                <a:buNone/>
              </a:pPr>
              <a:r>
                <a:rPr lang="en-GB" sz="1600" b="0" dirty="0">
                  <a:solidFill>
                    <a:srgbClr val="555555"/>
                  </a:solidFill>
                  <a:latin typeface="Arial"/>
                  <a:ea typeface="Arial"/>
                  <a:cs typeface="Arial"/>
                  <a:sym typeface="Arial"/>
                </a:rPr>
                <a:t>MCS and Flexi-Orb set installation standards and specify evidence for compliant, quality work</a:t>
              </a:r>
              <a:r>
                <a:rPr lang="en-GB" sz="1018" b="0" dirty="0">
                  <a:solidFill>
                    <a:srgbClr val="555555"/>
                  </a:solidFill>
                  <a:latin typeface="Arial"/>
                  <a:ea typeface="Arial"/>
                  <a:cs typeface="Arial"/>
                  <a:sym typeface="Arial"/>
                </a:rPr>
                <a:t>.</a:t>
              </a:r>
              <a:endParaRPr sz="1018" b="0" dirty="0">
                <a:solidFill>
                  <a:srgbClr val="555555"/>
                </a:solidFill>
                <a:latin typeface="Arial"/>
                <a:ea typeface="Arial"/>
                <a:cs typeface="Arial"/>
                <a:sym typeface="Arial"/>
              </a:endParaRPr>
            </a:p>
            <a:p>
              <a:pPr marL="0" lvl="0" indent="0" algn="l" rtl="0">
                <a:spcBef>
                  <a:spcPts val="375"/>
                </a:spcBef>
                <a:spcAft>
                  <a:spcPts val="0"/>
                </a:spcAft>
                <a:buNone/>
              </a:pPr>
              <a:endParaRPr sz="925" dirty="0">
                <a:latin typeface="Arial"/>
                <a:ea typeface="Arial"/>
                <a:cs typeface="Arial"/>
                <a:sym typeface="Arial"/>
              </a:endParaRPr>
            </a:p>
          </p:txBody>
        </p:sp>
      </p:grpSp>
      <p:grpSp>
        <p:nvGrpSpPr>
          <p:cNvPr id="177" name="Google Shape;177;p26"/>
          <p:cNvGrpSpPr/>
          <p:nvPr/>
        </p:nvGrpSpPr>
        <p:grpSpPr>
          <a:xfrm>
            <a:off x="251999" y="2328776"/>
            <a:ext cx="5598310" cy="2048427"/>
            <a:chOff x="280251" y="2598479"/>
            <a:chExt cx="3858445" cy="2211953"/>
          </a:xfrm>
        </p:grpSpPr>
        <p:sp>
          <p:nvSpPr>
            <p:cNvPr id="178" name="Google Shape;178;p26"/>
            <p:cNvSpPr/>
            <p:nvPr/>
          </p:nvSpPr>
          <p:spPr>
            <a:xfrm>
              <a:off x="342900" y="2619375"/>
              <a:ext cx="3762300" cy="2190900"/>
            </a:xfrm>
            <a:prstGeom prst="roundRect">
              <a:avLst>
                <a:gd name="adj" fmla="val 4347"/>
              </a:avLst>
            </a:prstGeom>
            <a:solidFill>
              <a:srgbClr val="FFFFFF"/>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9" name="Google Shape;179;p26"/>
            <p:cNvSpPr/>
            <p:nvPr/>
          </p:nvSpPr>
          <p:spPr>
            <a:xfrm>
              <a:off x="342900" y="2619375"/>
              <a:ext cx="3762300" cy="381000"/>
            </a:xfrm>
            <a:prstGeom prst="roundRect">
              <a:avLst>
                <a:gd name="adj" fmla="val 25000"/>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0" name="Google Shape;180;p26"/>
            <p:cNvSpPr/>
            <p:nvPr/>
          </p:nvSpPr>
          <p:spPr>
            <a:xfrm>
              <a:off x="342900" y="2905125"/>
              <a:ext cx="3762300" cy="95400"/>
            </a:xfrm>
            <a:prstGeom prst="rect">
              <a:avLst/>
            </a:prstGeom>
            <a:solidFill>
              <a:srgbClr val="FC442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1" name="Google Shape;181;p26"/>
            <p:cNvSpPr txBox="1"/>
            <p:nvPr/>
          </p:nvSpPr>
          <p:spPr>
            <a:xfrm>
              <a:off x="376396" y="2598479"/>
              <a:ext cx="37623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dirty="0">
                  <a:solidFill>
                    <a:srgbClr val="FFFFFF"/>
                  </a:solidFill>
                  <a:latin typeface="Arial"/>
                  <a:ea typeface="Arial"/>
                  <a:cs typeface="Arial"/>
                  <a:sym typeface="Arial"/>
                </a:rPr>
                <a:t>Why become registered?</a:t>
              </a:r>
              <a:endParaRPr sz="1600" b="1" dirty="0">
                <a:solidFill>
                  <a:srgbClr val="FFFFFF"/>
                </a:solidFill>
                <a:latin typeface="Arial"/>
                <a:ea typeface="Arial"/>
                <a:cs typeface="Arial"/>
                <a:sym typeface="Arial"/>
              </a:endParaRPr>
            </a:p>
          </p:txBody>
        </p:sp>
        <p:sp>
          <p:nvSpPr>
            <p:cNvPr id="182" name="Google Shape;182;p26"/>
            <p:cNvSpPr txBox="1"/>
            <p:nvPr/>
          </p:nvSpPr>
          <p:spPr>
            <a:xfrm>
              <a:off x="280251" y="3095632"/>
              <a:ext cx="3672700" cy="1714800"/>
            </a:xfrm>
            <a:prstGeom prst="rect">
              <a:avLst/>
            </a:prstGeom>
            <a:noFill/>
            <a:ln>
              <a:noFill/>
            </a:ln>
          </p:spPr>
          <p:txBody>
            <a:bodyPr spcFirstLastPara="1" wrap="square" lIns="0" tIns="0" rIns="0" bIns="0" anchor="t" anchorCtr="0">
              <a:noAutofit/>
            </a:bodyPr>
            <a:lstStyle/>
            <a:p>
              <a:pPr marL="457200" lvl="0" indent="-304800" algn="l" rtl="0">
                <a:spcBef>
                  <a:spcPts val="0"/>
                </a:spcBef>
                <a:spcAft>
                  <a:spcPts val="0"/>
                </a:spcAft>
                <a:buClr>
                  <a:srgbClr val="444444"/>
                </a:buClr>
                <a:buSzPts val="1200"/>
                <a:buFont typeface="Arial"/>
                <a:buChar char="●"/>
              </a:pPr>
              <a:r>
                <a:rPr lang="en-GB" sz="1600" dirty="0">
                  <a:solidFill>
                    <a:srgbClr val="444444"/>
                  </a:solidFill>
                  <a:latin typeface="Arial"/>
                  <a:ea typeface="Arial"/>
                  <a:cs typeface="Arial"/>
                  <a:sym typeface="Arial"/>
                </a:rPr>
                <a:t>Builds trust and supports consistent quality assurance</a:t>
              </a:r>
              <a:endParaRPr sz="1600" dirty="0">
                <a:solidFill>
                  <a:srgbClr val="444444"/>
                </a:solidFill>
                <a:latin typeface="Arial"/>
                <a:ea typeface="Arial"/>
                <a:cs typeface="Arial"/>
                <a:sym typeface="Arial"/>
              </a:endParaRPr>
            </a:p>
            <a:p>
              <a:pPr marL="457200" lvl="0" indent="-304800" algn="l" rtl="0">
                <a:spcBef>
                  <a:spcPts val="600"/>
                </a:spcBef>
                <a:spcAft>
                  <a:spcPts val="0"/>
                </a:spcAft>
                <a:buClr>
                  <a:srgbClr val="444444"/>
                </a:buClr>
                <a:buSzPts val="1200"/>
                <a:buFont typeface="Arial"/>
                <a:buChar char="●"/>
              </a:pPr>
              <a:r>
                <a:rPr lang="en-GB" sz="1600" dirty="0">
                  <a:solidFill>
                    <a:srgbClr val="444444"/>
                  </a:solidFill>
                  <a:latin typeface="Arial"/>
                  <a:ea typeface="Arial"/>
                  <a:cs typeface="Arial"/>
                  <a:sym typeface="Arial"/>
                </a:rPr>
                <a:t>Supports access to consumer protections and recogni</a:t>
              </a:r>
              <a:r>
                <a:rPr lang="en-GB" sz="1600" dirty="0">
                  <a:solidFill>
                    <a:srgbClr val="444444"/>
                  </a:solidFill>
                </a:rPr>
                <a:t>s</a:t>
              </a:r>
              <a:r>
                <a:rPr lang="en-GB" sz="1600" dirty="0">
                  <a:solidFill>
                    <a:srgbClr val="444444"/>
                  </a:solidFill>
                  <a:latin typeface="Arial"/>
                  <a:ea typeface="Arial"/>
                  <a:cs typeface="Arial"/>
                  <a:sym typeface="Arial"/>
                </a:rPr>
                <a:t>ed pathways</a:t>
              </a:r>
              <a:endParaRPr sz="1600" dirty="0">
                <a:solidFill>
                  <a:srgbClr val="444444"/>
                </a:solidFill>
                <a:latin typeface="Arial"/>
                <a:ea typeface="Arial"/>
                <a:cs typeface="Arial"/>
                <a:sym typeface="Arial"/>
              </a:endParaRPr>
            </a:p>
            <a:p>
              <a:pPr marL="457200" lvl="0" indent="-304800" algn="l" rtl="0">
                <a:spcBef>
                  <a:spcPts val="600"/>
                </a:spcBef>
                <a:spcAft>
                  <a:spcPts val="0"/>
                </a:spcAft>
                <a:buClr>
                  <a:srgbClr val="444444"/>
                </a:buClr>
                <a:buSzPts val="1200"/>
                <a:buFont typeface="Arial"/>
                <a:buChar char="●"/>
              </a:pPr>
              <a:r>
                <a:rPr lang="en-GB" sz="1600" dirty="0">
                  <a:solidFill>
                    <a:srgbClr val="444444"/>
                  </a:solidFill>
                  <a:latin typeface="Arial"/>
                  <a:ea typeface="Arial"/>
                  <a:cs typeface="Arial"/>
                  <a:sym typeface="Arial"/>
                </a:rPr>
                <a:t>Often required for funding routes or market access</a:t>
              </a:r>
              <a:endParaRPr sz="1600" dirty="0">
                <a:solidFill>
                  <a:srgbClr val="444444"/>
                </a:solidFill>
                <a:latin typeface="Arial"/>
                <a:ea typeface="Arial"/>
                <a:cs typeface="Arial"/>
                <a:sym typeface="Arial"/>
              </a:endParaRPr>
            </a:p>
            <a:p>
              <a:pPr marL="457200" lvl="0" indent="-304800" algn="l" rtl="0">
                <a:spcBef>
                  <a:spcPts val="600"/>
                </a:spcBef>
                <a:spcAft>
                  <a:spcPts val="600"/>
                </a:spcAft>
                <a:buClr>
                  <a:srgbClr val="444444"/>
                </a:buClr>
                <a:buSzPts val="1200"/>
                <a:buFont typeface="Arial"/>
                <a:buChar char="●"/>
              </a:pPr>
              <a:r>
                <a:rPr lang="en-GB" sz="1600" dirty="0">
                  <a:solidFill>
                    <a:srgbClr val="444444"/>
                  </a:solidFill>
                  <a:latin typeface="Arial"/>
                  <a:ea typeface="Arial"/>
                  <a:cs typeface="Arial"/>
                  <a:sym typeface="Arial"/>
                </a:rPr>
                <a:t>Reduces callbacks via strong design + commissioning</a:t>
              </a:r>
              <a:endParaRPr sz="1600" dirty="0">
                <a:solidFill>
                  <a:srgbClr val="444444"/>
                </a:solidFill>
                <a:latin typeface="Arial"/>
                <a:ea typeface="Arial"/>
                <a:cs typeface="Arial"/>
                <a:sym typeface="Arial"/>
              </a:endParaRPr>
            </a:p>
          </p:txBody>
        </p:sp>
      </p:grpSp>
      <p:grpSp>
        <p:nvGrpSpPr>
          <p:cNvPr id="183" name="Google Shape;183;p26"/>
          <p:cNvGrpSpPr/>
          <p:nvPr/>
        </p:nvGrpSpPr>
        <p:grpSpPr>
          <a:xfrm>
            <a:off x="6066149" y="2319489"/>
            <a:ext cx="5557180" cy="2147335"/>
            <a:chOff x="4295775" y="2619375"/>
            <a:chExt cx="3762300" cy="2331468"/>
          </a:xfrm>
        </p:grpSpPr>
        <p:sp>
          <p:nvSpPr>
            <p:cNvPr id="184" name="Google Shape;184;p26"/>
            <p:cNvSpPr/>
            <p:nvPr/>
          </p:nvSpPr>
          <p:spPr>
            <a:xfrm>
              <a:off x="4295775" y="2619375"/>
              <a:ext cx="3762300" cy="2190900"/>
            </a:xfrm>
            <a:prstGeom prst="roundRect">
              <a:avLst>
                <a:gd name="adj" fmla="val 4347"/>
              </a:avLst>
            </a:prstGeom>
            <a:solidFill>
              <a:srgbClr val="FFFFFF"/>
            </a:solidFill>
            <a:ln w="9525" cap="flat" cmpd="sng">
              <a:solidFill>
                <a:srgbClr val="E0E0E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5" name="Google Shape;185;p26"/>
            <p:cNvSpPr/>
            <p:nvPr/>
          </p:nvSpPr>
          <p:spPr>
            <a:xfrm>
              <a:off x="4295775" y="2619375"/>
              <a:ext cx="3762300" cy="381000"/>
            </a:xfrm>
            <a:prstGeom prst="roundRect">
              <a:avLst>
                <a:gd name="adj" fmla="val 25000"/>
              </a:avLst>
            </a:prstGeom>
            <a:solidFill>
              <a:srgbClr val="33333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6" name="Google Shape;186;p26"/>
            <p:cNvSpPr/>
            <p:nvPr/>
          </p:nvSpPr>
          <p:spPr>
            <a:xfrm>
              <a:off x="4295775" y="2905125"/>
              <a:ext cx="3762300" cy="95400"/>
            </a:xfrm>
            <a:prstGeom prst="rect">
              <a:avLst/>
            </a:prstGeom>
            <a:solidFill>
              <a:srgbClr val="333333"/>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7" name="Google Shape;187;p26"/>
            <p:cNvSpPr txBox="1"/>
            <p:nvPr/>
          </p:nvSpPr>
          <p:spPr>
            <a:xfrm>
              <a:off x="4295775" y="2619375"/>
              <a:ext cx="37623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dirty="0">
                  <a:solidFill>
                    <a:srgbClr val="FFFFFF"/>
                  </a:solidFill>
                  <a:latin typeface="Arial"/>
                  <a:ea typeface="Arial"/>
                  <a:cs typeface="Arial"/>
                  <a:sym typeface="Arial"/>
                </a:rPr>
                <a:t>What schemes typically require</a:t>
              </a:r>
              <a:endParaRPr sz="1600" b="1" dirty="0">
                <a:solidFill>
                  <a:srgbClr val="FFFFFF"/>
                </a:solidFill>
                <a:latin typeface="Arial"/>
                <a:ea typeface="Arial"/>
                <a:cs typeface="Arial"/>
                <a:sym typeface="Arial"/>
              </a:endParaRPr>
            </a:p>
          </p:txBody>
        </p:sp>
        <p:sp>
          <p:nvSpPr>
            <p:cNvPr id="188" name="Google Shape;188;p26"/>
            <p:cNvSpPr txBox="1"/>
            <p:nvPr/>
          </p:nvSpPr>
          <p:spPr>
            <a:xfrm>
              <a:off x="4379315" y="3098042"/>
              <a:ext cx="3476700" cy="185280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Evidence Pack Contents:</a:t>
              </a:r>
              <a:endParaRPr sz="1600" b="1" dirty="0">
                <a:solidFill>
                  <a:srgbClr val="FC4421"/>
                </a:solidFill>
                <a:latin typeface="Arial"/>
                <a:ea typeface="Arial"/>
                <a:cs typeface="Arial"/>
                <a:sym typeface="Arial"/>
              </a:endParaRPr>
            </a:p>
            <a:p>
              <a:pPr marL="457200" lvl="0" indent="-304800" algn="l" rtl="0">
                <a:spcBef>
                  <a:spcPts val="600"/>
                </a:spcBef>
                <a:spcAft>
                  <a:spcPts val="0"/>
                </a:spcAft>
                <a:buClr>
                  <a:srgbClr val="444444"/>
                </a:buClr>
                <a:buSzPts val="1200"/>
                <a:buFont typeface="Arial"/>
                <a:buChar char="●"/>
              </a:pPr>
              <a:r>
                <a:rPr lang="en-GB" sz="1600" b="1" dirty="0">
                  <a:solidFill>
                    <a:srgbClr val="444444"/>
                  </a:solidFill>
                  <a:latin typeface="Arial"/>
                  <a:ea typeface="Arial"/>
                  <a:cs typeface="Arial"/>
                  <a:sym typeface="Arial"/>
                </a:rPr>
                <a:t>Design:</a:t>
              </a:r>
              <a:r>
                <a:rPr lang="en-GB" sz="1600" dirty="0">
                  <a:solidFill>
                    <a:srgbClr val="444444"/>
                  </a:solidFill>
                  <a:latin typeface="Arial"/>
                  <a:ea typeface="Arial"/>
                  <a:cs typeface="Arial"/>
                  <a:sym typeface="Arial"/>
                </a:rPr>
                <a:t> Heat loss/sizing, component rationale</a:t>
              </a:r>
              <a:endParaRPr sz="1600" dirty="0">
                <a:solidFill>
                  <a:srgbClr val="444444"/>
                </a:solidFill>
                <a:latin typeface="Arial"/>
                <a:ea typeface="Arial"/>
                <a:cs typeface="Arial"/>
                <a:sym typeface="Arial"/>
              </a:endParaRPr>
            </a:p>
            <a:p>
              <a:pPr marL="457200" lvl="0" indent="-304800" algn="l" rtl="0">
                <a:spcBef>
                  <a:spcPts val="600"/>
                </a:spcBef>
                <a:spcAft>
                  <a:spcPts val="0"/>
                </a:spcAft>
                <a:buClr>
                  <a:srgbClr val="444444"/>
                </a:buClr>
                <a:buSzPts val="1200"/>
                <a:buFont typeface="Arial"/>
                <a:buChar char="●"/>
              </a:pPr>
              <a:r>
                <a:rPr lang="en-GB" sz="1600" b="1" dirty="0">
                  <a:solidFill>
                    <a:srgbClr val="444444"/>
                  </a:solidFill>
                  <a:latin typeface="Arial"/>
                  <a:ea typeface="Arial"/>
                  <a:cs typeface="Arial"/>
                  <a:sym typeface="Arial"/>
                </a:rPr>
                <a:t>Commissioning:</a:t>
              </a:r>
              <a:r>
                <a:rPr lang="en-GB" sz="1600" dirty="0">
                  <a:solidFill>
                    <a:srgbClr val="444444"/>
                  </a:solidFill>
                  <a:latin typeface="Arial"/>
                  <a:ea typeface="Arial"/>
                  <a:cs typeface="Arial"/>
                  <a:sym typeface="Arial"/>
                </a:rPr>
                <a:t> Test results, flow/temps, balancing</a:t>
              </a:r>
              <a:endParaRPr sz="1600" dirty="0">
                <a:solidFill>
                  <a:srgbClr val="444444"/>
                </a:solidFill>
                <a:latin typeface="Arial"/>
                <a:ea typeface="Arial"/>
                <a:cs typeface="Arial"/>
                <a:sym typeface="Arial"/>
              </a:endParaRPr>
            </a:p>
            <a:p>
              <a:pPr marL="457200" lvl="0" indent="-304800" algn="l" rtl="0">
                <a:spcBef>
                  <a:spcPts val="600"/>
                </a:spcBef>
                <a:spcAft>
                  <a:spcPts val="600"/>
                </a:spcAft>
                <a:buClr>
                  <a:srgbClr val="444444"/>
                </a:buClr>
                <a:buSzPts val="1200"/>
                <a:buFont typeface="Arial"/>
                <a:buChar char="●"/>
              </a:pPr>
              <a:r>
                <a:rPr lang="en-GB" sz="1600" b="1" dirty="0">
                  <a:solidFill>
                    <a:srgbClr val="444444"/>
                  </a:solidFill>
                  <a:latin typeface="Arial"/>
                  <a:ea typeface="Arial"/>
                  <a:cs typeface="Arial"/>
                  <a:sym typeface="Arial"/>
                </a:rPr>
                <a:t>Handover:</a:t>
              </a:r>
              <a:r>
                <a:rPr lang="en-GB" sz="1600" dirty="0">
                  <a:solidFill>
                    <a:srgbClr val="444444"/>
                  </a:solidFill>
                  <a:latin typeface="Arial"/>
                  <a:ea typeface="Arial"/>
                  <a:cs typeface="Arial"/>
                  <a:sym typeface="Arial"/>
                </a:rPr>
                <a:t> User guidance, settings, maintenance</a:t>
              </a:r>
              <a:endParaRPr sz="1600" dirty="0">
                <a:solidFill>
                  <a:srgbClr val="444444"/>
                </a:solidFill>
                <a:latin typeface="Arial"/>
                <a:ea typeface="Arial"/>
                <a:cs typeface="Arial"/>
                <a:sym typeface="Arial"/>
              </a:endParaRPr>
            </a:p>
          </p:txBody>
        </p:sp>
      </p:grpSp>
      <p:grpSp>
        <p:nvGrpSpPr>
          <p:cNvPr id="189" name="Google Shape;189;p26"/>
          <p:cNvGrpSpPr/>
          <p:nvPr/>
        </p:nvGrpSpPr>
        <p:grpSpPr>
          <a:xfrm>
            <a:off x="342900" y="4615800"/>
            <a:ext cx="11334092" cy="546925"/>
            <a:chOff x="342900" y="4862999"/>
            <a:chExt cx="7715400" cy="571500"/>
          </a:xfrm>
        </p:grpSpPr>
        <p:sp>
          <p:nvSpPr>
            <p:cNvPr id="190" name="Google Shape;190;p26"/>
            <p:cNvSpPr/>
            <p:nvPr/>
          </p:nvSpPr>
          <p:spPr>
            <a:xfrm>
              <a:off x="342900" y="4862999"/>
              <a:ext cx="7715400" cy="571500"/>
            </a:xfrm>
            <a:prstGeom prst="roundRect">
              <a:avLst>
                <a:gd name="adj" fmla="val 13333"/>
              </a:avLst>
            </a:prstGeom>
            <a:solidFill>
              <a:srgbClr val="F0F4F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1" name="Google Shape;191;p26"/>
            <p:cNvSpPr txBox="1"/>
            <p:nvPr/>
          </p:nvSpPr>
          <p:spPr>
            <a:xfrm>
              <a:off x="492478" y="4952998"/>
              <a:ext cx="7448700" cy="391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600" b="1" dirty="0">
                  <a:solidFill>
                    <a:srgbClr val="333333"/>
                  </a:solidFill>
                  <a:latin typeface="Arial"/>
                  <a:ea typeface="Arial"/>
                  <a:cs typeface="Arial"/>
                  <a:sym typeface="Arial"/>
                </a:rPr>
                <a:t>Applies across the full job cycle:</a:t>
              </a:r>
              <a:endParaRPr sz="1600" b="1" dirty="0">
                <a:solidFill>
                  <a:srgbClr val="333333"/>
                </a:solidFill>
                <a:latin typeface="Arial"/>
                <a:ea typeface="Arial"/>
                <a:cs typeface="Arial"/>
                <a:sym typeface="Arial"/>
              </a:endParaRPr>
            </a:p>
            <a:p>
              <a:pPr marL="0" lvl="0" indent="0" algn="ctr" rtl="0">
                <a:spcBef>
                  <a:spcPts val="375"/>
                </a:spcBef>
                <a:spcAft>
                  <a:spcPts val="0"/>
                </a:spcAft>
                <a:buNone/>
              </a:pPr>
              <a:r>
                <a:rPr lang="en-GB" sz="1600" b="1" dirty="0">
                  <a:solidFill>
                    <a:srgbClr val="FC4421"/>
                  </a:solidFill>
                  <a:latin typeface="Arial"/>
                  <a:ea typeface="Arial"/>
                  <a:cs typeface="Arial"/>
                  <a:sym typeface="Arial"/>
                </a:rPr>
                <a:t>Design → Install → Commission → Handover</a:t>
              </a:r>
              <a:endParaRPr sz="1600" b="1" dirty="0">
                <a:solidFill>
                  <a:srgbClr val="FC4421"/>
                </a:solidFill>
                <a:latin typeface="Arial"/>
                <a:ea typeface="Arial"/>
                <a:cs typeface="Arial"/>
                <a:sym typeface="Arial"/>
              </a:endParaRPr>
            </a:p>
          </p:txBody>
        </p:sp>
      </p:grpSp>
      <p:sp>
        <p:nvSpPr>
          <p:cNvPr id="192" name="Google Shape;192;p26"/>
          <p:cNvSpPr txBox="1"/>
          <p:nvPr/>
        </p:nvSpPr>
        <p:spPr>
          <a:xfrm>
            <a:off x="391498" y="5398549"/>
            <a:ext cx="7581900" cy="54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chemeClr val="dk1"/>
                </a:solidFill>
                <a:latin typeface="Arial"/>
                <a:ea typeface="Arial"/>
                <a:cs typeface="Arial"/>
                <a:sym typeface="Arial"/>
              </a:rPr>
              <a:t>Umbrella Schemes:</a:t>
            </a:r>
            <a:endParaRPr sz="1600" b="1" dirty="0">
              <a:solidFill>
                <a:schemeClr val="dk1"/>
              </a:solidFill>
              <a:latin typeface="Arial"/>
              <a:ea typeface="Arial"/>
              <a:cs typeface="Arial"/>
              <a:sym typeface="Arial"/>
            </a:endParaRPr>
          </a:p>
          <a:p>
            <a:pPr marL="0" lvl="0" indent="0" algn="l" rtl="0">
              <a:spcBef>
                <a:spcPts val="300"/>
              </a:spcBef>
              <a:spcAft>
                <a:spcPts val="0"/>
              </a:spcAft>
              <a:buNone/>
            </a:pPr>
            <a:r>
              <a:rPr lang="en-GB" sz="1600" dirty="0">
                <a:solidFill>
                  <a:schemeClr val="dk1"/>
                </a:solidFill>
                <a:latin typeface="Arial"/>
                <a:ea typeface="Arial"/>
                <a:cs typeface="Arial"/>
                <a:sym typeface="Arial"/>
              </a:rPr>
              <a:t>Larger organisations hold registration; smaller installers work under their processes. Must still meet the same standards, keep records, and follow rules for sign-off.</a:t>
            </a:r>
            <a:endParaRPr sz="1600" dirty="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7"/>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What evidence demonstrates compliance?</a:t>
            </a:r>
            <a:endParaRPr/>
          </a:p>
        </p:txBody>
      </p:sp>
      <p:sp>
        <p:nvSpPr>
          <p:cNvPr id="202" name="Google Shape;202;p27"/>
          <p:cNvSpPr txBox="1">
            <a:spLocks noGrp="1"/>
          </p:cNvSpPr>
          <p:nvPr>
            <p:ph type="body" idx="1"/>
          </p:nvPr>
        </p:nvSpPr>
        <p:spPr>
          <a:xfrm>
            <a:off x="359999" y="1800000"/>
            <a:ext cx="11726897" cy="41400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600" b="1" dirty="0"/>
              <a:t>Flexi-Orb (Flexible Energy Oversight Registration Body)</a:t>
            </a:r>
            <a:endParaRPr sz="1600" b="1" dirty="0"/>
          </a:p>
          <a:p>
            <a:pPr marL="457200" lvl="0" indent="-317500" algn="l" rtl="0">
              <a:lnSpc>
                <a:spcPct val="115000"/>
              </a:lnSpc>
              <a:spcBef>
                <a:spcPts val="1200"/>
              </a:spcBef>
              <a:spcAft>
                <a:spcPts val="0"/>
              </a:spcAft>
              <a:buClr>
                <a:schemeClr val="dk1"/>
              </a:buClr>
              <a:buSzPts val="1400"/>
              <a:buChar char="●"/>
            </a:pPr>
            <a:r>
              <a:rPr lang="en-GB" sz="1600" dirty="0"/>
              <a:t>A UK installation standards certification scheme (UKAS-recognised) designed to improve installation quality and consumer protection.</a:t>
            </a:r>
            <a:endParaRPr sz="1600" dirty="0"/>
          </a:p>
          <a:p>
            <a:pPr marL="457200" lvl="0" indent="-317500" algn="l" rtl="0">
              <a:lnSpc>
                <a:spcPct val="115000"/>
              </a:lnSpc>
              <a:spcBef>
                <a:spcPts val="0"/>
              </a:spcBef>
              <a:spcAft>
                <a:spcPts val="0"/>
              </a:spcAft>
              <a:buClr>
                <a:schemeClr val="dk1"/>
              </a:buClr>
              <a:buSzPts val="1400"/>
              <a:buChar char="●"/>
            </a:pPr>
            <a:r>
              <a:rPr lang="en-GB" sz="1600" dirty="0"/>
              <a:t>INS-001 Installation Scheme covers:</a:t>
            </a:r>
            <a:endParaRPr sz="1600" dirty="0"/>
          </a:p>
          <a:p>
            <a:pPr marL="914400" lvl="1" indent="-317500" algn="l" rtl="0">
              <a:lnSpc>
                <a:spcPct val="115000"/>
              </a:lnSpc>
              <a:spcBef>
                <a:spcPts val="0"/>
              </a:spcBef>
              <a:spcAft>
                <a:spcPts val="0"/>
              </a:spcAft>
              <a:buClr>
                <a:schemeClr val="dk1"/>
              </a:buClr>
              <a:buSzPts val="1400"/>
              <a:buChar char="○"/>
            </a:pPr>
            <a:r>
              <a:rPr lang="en-GB" sz="1600" dirty="0"/>
              <a:t>Solar PV (up to 50 kW)</a:t>
            </a:r>
            <a:endParaRPr sz="1600" dirty="0"/>
          </a:p>
          <a:p>
            <a:pPr marL="914400" lvl="1" indent="-317500" algn="l" rtl="0">
              <a:lnSpc>
                <a:spcPct val="115000"/>
              </a:lnSpc>
              <a:spcBef>
                <a:spcPts val="0"/>
              </a:spcBef>
              <a:spcAft>
                <a:spcPts val="0"/>
              </a:spcAft>
              <a:buClr>
                <a:schemeClr val="dk1"/>
              </a:buClr>
              <a:buSzPts val="1400"/>
              <a:buChar char="○"/>
            </a:pPr>
            <a:r>
              <a:rPr lang="en-GB" sz="1600" dirty="0"/>
              <a:t>Electrical Energy Storage Systems (EESS) (up to 50 kWh)</a:t>
            </a:r>
            <a:endParaRPr sz="1600" dirty="0"/>
          </a:p>
          <a:p>
            <a:pPr marL="914400" lvl="1" indent="-317500" algn="l" rtl="0">
              <a:lnSpc>
                <a:spcPct val="115000"/>
              </a:lnSpc>
              <a:spcBef>
                <a:spcPts val="0"/>
              </a:spcBef>
              <a:spcAft>
                <a:spcPts val="0"/>
              </a:spcAft>
              <a:buClr>
                <a:schemeClr val="dk1"/>
              </a:buClr>
              <a:buSzPts val="1400"/>
              <a:buChar char="○"/>
            </a:pPr>
            <a:r>
              <a:rPr lang="en-GB" sz="1600" dirty="0"/>
              <a:t>EV Charge Points (EVCP) (up to 22 kW)</a:t>
            </a:r>
            <a:endParaRPr sz="1600" dirty="0"/>
          </a:p>
          <a:p>
            <a:pPr marL="457200" lvl="0" indent="-317500" algn="l" rtl="0">
              <a:lnSpc>
                <a:spcPct val="115000"/>
              </a:lnSpc>
              <a:spcBef>
                <a:spcPts val="0"/>
              </a:spcBef>
              <a:spcAft>
                <a:spcPts val="0"/>
              </a:spcAft>
              <a:buClr>
                <a:schemeClr val="dk1"/>
              </a:buClr>
              <a:buSzPts val="1400"/>
              <a:buChar char="●"/>
            </a:pPr>
            <a:r>
              <a:rPr lang="en-GB" sz="1600" dirty="0"/>
              <a:t>Heat pumps (link to low carbon heating): Flexi-Orb has a Heat Pump Code of Practice, but it covers the ‘wet side’ only (hydronic/heating-water side). Refrigerant circuit work is excluded and must be covered by separate refrigerant-handling competence/qualification.</a:t>
            </a:r>
            <a:endParaRPr sz="1600" dirty="0"/>
          </a:p>
          <a:p>
            <a:pPr marL="457200" lvl="0" indent="-317500" algn="l" rtl="0">
              <a:lnSpc>
                <a:spcPct val="115000"/>
              </a:lnSpc>
              <a:spcBef>
                <a:spcPts val="0"/>
              </a:spcBef>
              <a:spcAft>
                <a:spcPts val="0"/>
              </a:spcAft>
              <a:buClr>
                <a:schemeClr val="dk1"/>
              </a:buClr>
              <a:buSzPts val="1400"/>
              <a:buChar char="●"/>
            </a:pPr>
            <a:r>
              <a:rPr lang="en-GB" sz="1600" dirty="0"/>
              <a:t>Why it matters (same principle as MCS): scheme standards typically require evidence (design decisions, commissioning records, handover information) and promote consistent, compliant installations.</a:t>
            </a:r>
            <a:endParaRPr sz="1600" dirty="0"/>
          </a:p>
          <a:p>
            <a:pPr marL="0" lvl="0" indent="0" algn="l" rtl="0">
              <a:lnSpc>
                <a:spcPct val="115000"/>
              </a:lnSpc>
              <a:spcBef>
                <a:spcPts val="1200"/>
              </a:spcBef>
              <a:spcAft>
                <a:spcPts val="0"/>
              </a:spcAft>
              <a:buNone/>
            </a:pPr>
            <a:r>
              <a:rPr lang="en-GB" sz="1600" dirty="0"/>
              <a:t>Further information can be found within the Flexi-orb website</a:t>
            </a:r>
            <a:endParaRPr sz="1600" dirty="0"/>
          </a:p>
          <a:p>
            <a:pPr marL="0" lvl="0" indent="0" algn="l" rtl="0">
              <a:lnSpc>
                <a:spcPct val="115000"/>
              </a:lnSpc>
              <a:spcBef>
                <a:spcPts val="1200"/>
              </a:spcBef>
              <a:spcAft>
                <a:spcPts val="0"/>
              </a:spcAft>
              <a:buNone/>
            </a:pPr>
            <a:endParaRPr sz="1100" dirty="0"/>
          </a:p>
          <a:p>
            <a:pPr marL="0" lvl="0" indent="0" algn="l" rtl="0">
              <a:lnSpc>
                <a:spcPct val="110000"/>
              </a:lnSpc>
              <a:spcBef>
                <a:spcPts val="1200"/>
              </a:spcBef>
              <a:spcAft>
                <a:spcPts val="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8"/>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Recap checkpoint 2 (5 mins)</a:t>
            </a:r>
            <a:endParaRPr/>
          </a:p>
        </p:txBody>
      </p:sp>
      <p:sp>
        <p:nvSpPr>
          <p:cNvPr id="210" name="Google Shape;210;p28"/>
          <p:cNvSpPr txBox="1">
            <a:spLocks noGrp="1"/>
          </p:cNvSpPr>
          <p:nvPr>
            <p:ph type="body" idx="1"/>
          </p:nvPr>
        </p:nvSpPr>
        <p:spPr>
          <a:xfrm>
            <a:off x="360000" y="1800000"/>
            <a:ext cx="115206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a:latin typeface="Arial"/>
                <a:ea typeface="Arial"/>
                <a:cs typeface="Arial"/>
                <a:sym typeface="Arial"/>
              </a:rPr>
              <a:t>Check for understanding:</a:t>
            </a:r>
            <a:endParaRPr/>
          </a:p>
          <a:p>
            <a:pPr marL="0" lvl="0" indent="0" algn="l" rtl="0">
              <a:lnSpc>
                <a:spcPct val="110000"/>
              </a:lnSpc>
              <a:spcBef>
                <a:spcPts val="1200"/>
              </a:spcBef>
              <a:spcAft>
                <a:spcPts val="0"/>
              </a:spcAft>
              <a:buNone/>
            </a:pPr>
            <a:r>
              <a:rPr lang="en-GB" sz="2400">
                <a:latin typeface="Arial"/>
                <a:ea typeface="Arial"/>
                <a:cs typeface="Arial"/>
                <a:sym typeface="Arial"/>
              </a:rPr>
              <a:t>1) Give two types of evidence often required for quality assurance under MCS </a:t>
            </a:r>
            <a:r>
              <a:rPr lang="en-GB"/>
              <a:t>registration</a:t>
            </a:r>
            <a:r>
              <a:rPr lang="en-GB" sz="2400">
                <a:latin typeface="Arial"/>
                <a:ea typeface="Arial"/>
                <a:cs typeface="Arial"/>
                <a:sym typeface="Arial"/>
              </a:rPr>
              <a:t>.</a:t>
            </a:r>
            <a:endParaRPr sz="2400">
              <a:latin typeface="Arial"/>
              <a:ea typeface="Arial"/>
              <a:cs typeface="Arial"/>
              <a:sym typeface="Arial"/>
            </a:endParaRPr>
          </a:p>
          <a:p>
            <a:pPr marL="0" lvl="0" indent="0" algn="l" rtl="0">
              <a:lnSpc>
                <a:spcPct val="110000"/>
              </a:lnSpc>
              <a:spcBef>
                <a:spcPts val="1200"/>
              </a:spcBef>
              <a:spcAft>
                <a:spcPts val="0"/>
              </a:spcAft>
              <a:buNone/>
            </a:pPr>
            <a:endParaRPr/>
          </a:p>
          <a:p>
            <a:pPr marL="0" lvl="0" indent="0" algn="l" rtl="0">
              <a:lnSpc>
                <a:spcPct val="110000"/>
              </a:lnSpc>
              <a:spcBef>
                <a:spcPts val="1200"/>
              </a:spcBef>
              <a:spcAft>
                <a:spcPts val="0"/>
              </a:spcAft>
              <a:buNone/>
            </a:pPr>
            <a:r>
              <a:rPr lang="en-GB" sz="2400">
                <a:latin typeface="Arial"/>
                <a:ea typeface="Arial"/>
                <a:cs typeface="Arial"/>
                <a:sym typeface="Arial"/>
              </a:rPr>
              <a:t>2) Name one siting/planning factor checked before installation.</a:t>
            </a:r>
            <a:endParaRPr sz="2400">
              <a:latin typeface="Arial"/>
              <a:ea typeface="Arial"/>
              <a:cs typeface="Arial"/>
              <a:sym typeface="Arial"/>
            </a:endParaRPr>
          </a:p>
          <a:p>
            <a:pPr marL="0" lvl="0" indent="0" algn="l" rtl="0">
              <a:lnSpc>
                <a:spcPct val="110000"/>
              </a:lnSpc>
              <a:spcBef>
                <a:spcPts val="1200"/>
              </a:spcBef>
              <a:spcAft>
                <a:spcPts val="0"/>
              </a:spcAft>
              <a:buNone/>
            </a:pPr>
            <a:endParaRPr/>
          </a:p>
          <a:p>
            <a:pPr marL="0" lvl="0" indent="0" algn="l" rtl="0">
              <a:lnSpc>
                <a:spcPct val="110000"/>
              </a:lnSpc>
              <a:spcBef>
                <a:spcPts val="1200"/>
              </a:spcBef>
              <a:spcAft>
                <a:spcPts val="0"/>
              </a:spcAft>
              <a:buNone/>
            </a:pPr>
            <a:r>
              <a:rPr lang="en-GB" sz="2400">
                <a:latin typeface="Arial"/>
                <a:ea typeface="Arial"/>
                <a:cs typeface="Arial"/>
                <a:sym typeface="Arial"/>
              </a:rPr>
              <a:t>3) What document must you always follow during installation and commissioning?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9"/>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Applying requirements across the job stages (slide 1 of 2)</a:t>
            </a:r>
            <a:endParaRPr dirty="0"/>
          </a:p>
        </p:txBody>
      </p:sp>
      <p:sp>
        <p:nvSpPr>
          <p:cNvPr id="216" name="Google Shape;216;p29"/>
          <p:cNvSpPr txBox="1">
            <a:spLocks noGrp="1"/>
          </p:cNvSpPr>
          <p:nvPr>
            <p:ph type="body" idx="1"/>
          </p:nvPr>
        </p:nvSpPr>
        <p:spPr>
          <a:xfrm>
            <a:off x="360000" y="1800000"/>
            <a:ext cx="7560000" cy="4242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800"/>
              </a:spcBef>
              <a:spcAft>
                <a:spcPts val="0"/>
              </a:spcAft>
              <a:buClr>
                <a:schemeClr val="dk1"/>
              </a:buClr>
              <a:buSzPts val="1100"/>
              <a:buFont typeface="Arial"/>
              <a:buNone/>
            </a:pPr>
            <a:r>
              <a:rPr lang="en-GB" sz="1600" b="1" dirty="0"/>
              <a:t>How requirements are applied across the job stages (low carbon heating &amp; hot water)</a:t>
            </a:r>
            <a:endParaRPr sz="1600" b="1" dirty="0"/>
          </a:p>
          <a:p>
            <a:pPr marL="457200" lvl="0" indent="-336550" algn="l" rtl="0">
              <a:lnSpc>
                <a:spcPct val="115000"/>
              </a:lnSpc>
              <a:spcBef>
                <a:spcPts val="1200"/>
              </a:spcBef>
              <a:spcAft>
                <a:spcPts val="0"/>
              </a:spcAft>
              <a:buClr>
                <a:schemeClr val="dk1"/>
              </a:buClr>
              <a:buSzPts val="1700"/>
              <a:buChar char="●"/>
            </a:pPr>
            <a:r>
              <a:rPr lang="en-GB" sz="1600" b="1" dirty="0"/>
              <a:t>Design:</a:t>
            </a:r>
            <a:r>
              <a:rPr lang="en-GB" sz="1600" dirty="0"/>
              <a:t> apply regs/standards to heat loss and sizing, and check siting/planning constraints</a:t>
            </a:r>
            <a:endParaRPr sz="1600" dirty="0"/>
          </a:p>
          <a:p>
            <a:pPr marL="914400" lvl="1" indent="-336550" algn="l" rtl="0">
              <a:lnSpc>
                <a:spcPct val="115000"/>
              </a:lnSpc>
              <a:spcBef>
                <a:spcPts val="0"/>
              </a:spcBef>
              <a:spcAft>
                <a:spcPts val="0"/>
              </a:spcAft>
              <a:buClr>
                <a:schemeClr val="dk1"/>
              </a:buClr>
              <a:buSzPts val="1700"/>
              <a:buChar char="○"/>
            </a:pPr>
            <a:r>
              <a:rPr lang="en-GB" sz="1600" dirty="0"/>
              <a:t>e.g. use a recognised heat loss method, select suitable emitters/flow temps, and confirm location/noise/planning considerations.</a:t>
            </a:r>
            <a:endParaRPr sz="1600" dirty="0"/>
          </a:p>
          <a:p>
            <a:pPr marL="457200" lvl="0" indent="-336550" algn="l" rtl="0">
              <a:lnSpc>
                <a:spcPct val="115000"/>
              </a:lnSpc>
              <a:spcBef>
                <a:spcPts val="0"/>
              </a:spcBef>
              <a:spcAft>
                <a:spcPts val="0"/>
              </a:spcAft>
              <a:buClr>
                <a:schemeClr val="dk1"/>
              </a:buClr>
              <a:buSzPts val="1700"/>
              <a:buChar char="●"/>
            </a:pPr>
            <a:r>
              <a:rPr lang="en-GB" sz="1600" b="1" dirty="0"/>
              <a:t>Install:</a:t>
            </a:r>
            <a:r>
              <a:rPr lang="en-GB" sz="1600" dirty="0"/>
              <a:t> apply manufacturer instructions plus relevant regs/standards to ensure compliant workmanship</a:t>
            </a:r>
            <a:endParaRPr sz="1600" dirty="0"/>
          </a:p>
          <a:p>
            <a:pPr marL="914400" lvl="1" indent="-336550" algn="l" rtl="0">
              <a:lnSpc>
                <a:spcPct val="115000"/>
              </a:lnSpc>
              <a:spcBef>
                <a:spcPts val="0"/>
              </a:spcBef>
              <a:spcAft>
                <a:spcPts val="0"/>
              </a:spcAft>
              <a:buClr>
                <a:schemeClr val="dk1"/>
              </a:buClr>
              <a:buSzPts val="1700"/>
              <a:buChar char="○"/>
            </a:pPr>
            <a:r>
              <a:rPr lang="en-GB" sz="1600" dirty="0"/>
              <a:t>e.g. install components exactly to manuals, use correct materials/pipework/insulation, and follow safe electrical and hot water safety requirements.</a:t>
            </a:r>
            <a:endParaRPr sz="1600" dirty="0"/>
          </a:p>
          <a:p>
            <a:pPr marL="457200" lvl="0" indent="0" algn="l" rtl="0">
              <a:lnSpc>
                <a:spcPct val="115000"/>
              </a:lnSpc>
              <a:spcBef>
                <a:spcPts val="1200"/>
              </a:spcBef>
              <a:spcAft>
                <a:spcPts val="0"/>
              </a:spcAft>
              <a:buNone/>
            </a:pPr>
            <a:r>
              <a:rPr lang="en-GB" sz="1600" b="1" dirty="0"/>
              <a:t>Continued on next slide</a:t>
            </a:r>
            <a:endParaRPr sz="1600" dirty="0"/>
          </a:p>
          <a:p>
            <a:pPr marL="0" lvl="0" indent="0" algn="l" rtl="0">
              <a:lnSpc>
                <a:spcPct val="110000"/>
              </a:lnSpc>
              <a:spcBef>
                <a:spcPts val="1200"/>
              </a:spcBef>
              <a:spcAft>
                <a:spcPts val="0"/>
              </a:spcAft>
              <a:buNone/>
            </a:pPr>
            <a:endParaRPr dirty="0"/>
          </a:p>
        </p:txBody>
      </p:sp>
      <p:pic>
        <p:nvPicPr>
          <p:cNvPr id="3" name="Picture 2">
            <a:extLst>
              <a:ext uri="{FF2B5EF4-FFF2-40B4-BE49-F238E27FC236}">
                <a16:creationId xmlns:a16="http://schemas.microsoft.com/office/drawing/2014/main" id="{C8E73D25-F2E9-8DFC-5D82-883B562442E1}"/>
              </a:ext>
            </a:extLst>
          </p:cNvPr>
          <p:cNvPicPr>
            <a:picLocks noChangeAspect="1"/>
          </p:cNvPicPr>
          <p:nvPr/>
        </p:nvPicPr>
        <p:blipFill>
          <a:blip r:embed="rId3"/>
          <a:stretch>
            <a:fillRect/>
          </a:stretch>
        </p:blipFill>
        <p:spPr>
          <a:xfrm>
            <a:off x="8169592" y="2042625"/>
            <a:ext cx="3825240" cy="254508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0"/>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Applying requirements across the job stages (slide 2 of 2)</a:t>
            </a:r>
            <a:endParaRPr dirty="0"/>
          </a:p>
        </p:txBody>
      </p:sp>
      <p:sp>
        <p:nvSpPr>
          <p:cNvPr id="223" name="Google Shape;223;p30"/>
          <p:cNvSpPr txBox="1">
            <a:spLocks noGrp="1"/>
          </p:cNvSpPr>
          <p:nvPr>
            <p:ph type="body" idx="1"/>
          </p:nvPr>
        </p:nvSpPr>
        <p:spPr>
          <a:xfrm>
            <a:off x="360000" y="1800000"/>
            <a:ext cx="7560000" cy="4242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800"/>
              </a:spcBef>
              <a:spcAft>
                <a:spcPts val="0"/>
              </a:spcAft>
              <a:buClr>
                <a:schemeClr val="dk1"/>
              </a:buClr>
              <a:buSzPts val="1100"/>
              <a:buFont typeface="Arial"/>
              <a:buNone/>
            </a:pPr>
            <a:r>
              <a:rPr lang="en-GB" sz="1700" b="1" dirty="0"/>
              <a:t>How requirements are applied across the job stages (low carbon heating &amp; hot water)</a:t>
            </a:r>
            <a:endParaRPr sz="1300" dirty="0"/>
          </a:p>
          <a:p>
            <a:pPr marL="457200" lvl="0" indent="-342900" algn="l" rtl="0">
              <a:lnSpc>
                <a:spcPct val="115000"/>
              </a:lnSpc>
              <a:spcBef>
                <a:spcPts val="1200"/>
              </a:spcBef>
              <a:spcAft>
                <a:spcPts val="0"/>
              </a:spcAft>
              <a:buClr>
                <a:schemeClr val="dk1"/>
              </a:buClr>
              <a:buSzPts val="1800"/>
              <a:buChar char="●"/>
            </a:pPr>
            <a:r>
              <a:rPr lang="en-GB" sz="1800" b="1" dirty="0"/>
              <a:t>Commission:</a:t>
            </a:r>
            <a:r>
              <a:rPr lang="en-GB" sz="1800" dirty="0"/>
              <a:t> apply industry checks/testing and complete accurate records to verify performance and compliance</a:t>
            </a:r>
            <a:endParaRPr sz="1800" dirty="0"/>
          </a:p>
          <a:p>
            <a:pPr marL="914400" lvl="1" indent="-342900" algn="l" rtl="0">
              <a:lnSpc>
                <a:spcPct val="115000"/>
              </a:lnSpc>
              <a:spcBef>
                <a:spcPts val="0"/>
              </a:spcBef>
              <a:spcAft>
                <a:spcPts val="0"/>
              </a:spcAft>
              <a:buClr>
                <a:schemeClr val="dk1"/>
              </a:buClr>
              <a:buSzPts val="1800"/>
              <a:buChar char="○"/>
            </a:pPr>
            <a:r>
              <a:rPr lang="en-GB" sz="1800" dirty="0"/>
              <a:t>e.g. confirm temperatures/flows/pressures/controls, complete soundness/performance testing as required, and produce commissioning and handover documentation.</a:t>
            </a:r>
            <a:endParaRPr sz="1800" dirty="0"/>
          </a:p>
          <a:p>
            <a:pPr marL="457200" lvl="0" indent="-342900" algn="l" rtl="0">
              <a:lnSpc>
                <a:spcPct val="115000"/>
              </a:lnSpc>
              <a:spcBef>
                <a:spcPts val="0"/>
              </a:spcBef>
              <a:spcAft>
                <a:spcPts val="0"/>
              </a:spcAft>
              <a:buClr>
                <a:schemeClr val="dk1"/>
              </a:buClr>
              <a:buSzPts val="1800"/>
              <a:buChar char="●"/>
            </a:pPr>
            <a:r>
              <a:rPr lang="en-GB" sz="1800" b="1" dirty="0"/>
              <a:t>Maintain:</a:t>
            </a:r>
            <a:r>
              <a:rPr lang="en-GB" sz="1800" dirty="0"/>
              <a:t> apply service requirements and documentation to keep the system safe, efficient and compliant over time</a:t>
            </a:r>
            <a:endParaRPr sz="1800" dirty="0"/>
          </a:p>
          <a:p>
            <a:pPr marL="914400" lvl="1" indent="-342900" algn="l" rtl="0">
              <a:lnSpc>
                <a:spcPct val="115000"/>
              </a:lnSpc>
              <a:spcBef>
                <a:spcPts val="0"/>
              </a:spcBef>
              <a:spcAft>
                <a:spcPts val="0"/>
              </a:spcAft>
              <a:buClr>
                <a:schemeClr val="dk1"/>
              </a:buClr>
              <a:buSzPts val="1800"/>
              <a:buChar char="○"/>
            </a:pPr>
            <a:r>
              <a:rPr lang="en-GB" sz="1800" dirty="0"/>
              <a:t>e.g. routine servicing to manufacturer guidance, methodical fault diagnosis, record keeping, and escalation to competent specialists where required.</a:t>
            </a:r>
            <a:endParaRPr sz="1800" dirty="0"/>
          </a:p>
          <a:p>
            <a:pPr marL="0" lvl="0" indent="0" algn="l" rtl="0">
              <a:lnSpc>
                <a:spcPct val="110000"/>
              </a:lnSpc>
              <a:spcBef>
                <a:spcPts val="1200"/>
              </a:spcBef>
              <a:spcAft>
                <a:spcPts val="0"/>
              </a:spcAft>
              <a:buNone/>
            </a:pPr>
            <a:endParaRPr dirty="0"/>
          </a:p>
        </p:txBody>
      </p:sp>
      <p:pic>
        <p:nvPicPr>
          <p:cNvPr id="3" name="Picture 2">
            <a:extLst>
              <a:ext uri="{FF2B5EF4-FFF2-40B4-BE49-F238E27FC236}">
                <a16:creationId xmlns:a16="http://schemas.microsoft.com/office/drawing/2014/main" id="{62C86F8A-73D8-D301-A594-25B9E5580FB9}"/>
              </a:ext>
            </a:extLst>
          </p:cNvPr>
          <p:cNvPicPr>
            <a:picLocks noChangeAspect="1"/>
          </p:cNvPicPr>
          <p:nvPr/>
        </p:nvPicPr>
        <p:blipFill>
          <a:blip r:embed="rId3"/>
          <a:stretch>
            <a:fillRect/>
          </a:stretch>
        </p:blipFill>
        <p:spPr>
          <a:xfrm>
            <a:off x="8169592" y="2042625"/>
            <a:ext cx="3825240" cy="254508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1"/>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Stop point: 3-minute speed round</a:t>
            </a:r>
            <a:endParaRPr/>
          </a:p>
        </p:txBody>
      </p:sp>
      <p:sp>
        <p:nvSpPr>
          <p:cNvPr id="231" name="Google Shape;231;p31"/>
          <p:cNvSpPr txBox="1">
            <a:spLocks noGrp="1"/>
          </p:cNvSpPr>
          <p:nvPr>
            <p:ph type="body" idx="1"/>
          </p:nvPr>
        </p:nvSpPr>
        <p:spPr>
          <a:xfrm>
            <a:off x="360000" y="1800000"/>
            <a:ext cx="115206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dirty="0">
                <a:latin typeface="Arial"/>
                <a:ea typeface="Arial"/>
                <a:cs typeface="Arial"/>
                <a:sym typeface="Arial"/>
              </a:rPr>
              <a:t>Tutor-led rapid questions (hands-up or mini whiteboards):</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1) Which document tells you what 'good practice' looks like? </a:t>
            </a:r>
            <a:endParaRPr lang="en-GB" dirty="0"/>
          </a:p>
          <a:p>
            <a:pPr marL="0" lvl="0" indent="0" algn="l" rtl="0">
              <a:lnSpc>
                <a:spcPct val="110000"/>
              </a:lnSpc>
              <a:spcBef>
                <a:spcPts val="1200"/>
              </a:spcBef>
              <a:spcAft>
                <a:spcPts val="0"/>
              </a:spcAft>
              <a:buNone/>
            </a:pPr>
            <a:r>
              <a:rPr lang="en-GB" sz="2400" dirty="0">
                <a:latin typeface="Arial"/>
                <a:ea typeface="Arial"/>
                <a:cs typeface="Arial"/>
                <a:sym typeface="Arial"/>
              </a:rPr>
              <a:t>2) Which documents guide compliance with Building Regulations? </a:t>
            </a:r>
          </a:p>
          <a:p>
            <a:pPr marL="0" lvl="0" indent="0" algn="l" rtl="0">
              <a:lnSpc>
                <a:spcPct val="110000"/>
              </a:lnSpc>
              <a:spcBef>
                <a:spcPts val="1200"/>
              </a:spcBef>
              <a:spcAft>
                <a:spcPts val="0"/>
              </a:spcAft>
              <a:buNone/>
            </a:pPr>
            <a:r>
              <a:rPr lang="en-GB" sz="2400" dirty="0">
                <a:latin typeface="Arial"/>
                <a:ea typeface="Arial"/>
                <a:cs typeface="Arial"/>
                <a:sym typeface="Arial"/>
              </a:rPr>
              <a:t>3) What do standards help with? </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4) What overrides your 'usual way'? </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2"/>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Responsibility and accountability (slide 1 of 2)</a:t>
            </a:r>
            <a:endParaRPr dirty="0"/>
          </a:p>
        </p:txBody>
      </p:sp>
      <p:sp>
        <p:nvSpPr>
          <p:cNvPr id="237" name="Google Shape;237;p32"/>
          <p:cNvSpPr txBox="1">
            <a:spLocks noGrp="1"/>
          </p:cNvSpPr>
          <p:nvPr>
            <p:ph type="body" idx="1"/>
          </p:nvPr>
        </p:nvSpPr>
        <p:spPr>
          <a:xfrm>
            <a:off x="359512" y="1728538"/>
            <a:ext cx="11520600" cy="41400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800"/>
              </a:spcBef>
              <a:spcAft>
                <a:spcPts val="0"/>
              </a:spcAft>
              <a:buClr>
                <a:schemeClr val="dk1"/>
              </a:buClr>
              <a:buSzPts val="1100"/>
              <a:buFont typeface="Arial"/>
              <a:buNone/>
            </a:pPr>
            <a:r>
              <a:rPr lang="en-GB" sz="1800" b="1" dirty="0"/>
              <a:t>Responsibility for safety &amp; compliance (who does what?)</a:t>
            </a:r>
            <a:endParaRPr sz="1800" b="1" dirty="0"/>
          </a:p>
          <a:p>
            <a:pPr marL="457200" lvl="0" indent="-355600" algn="l" rtl="0">
              <a:lnSpc>
                <a:spcPct val="115000"/>
              </a:lnSpc>
              <a:spcBef>
                <a:spcPts val="1200"/>
              </a:spcBef>
              <a:spcAft>
                <a:spcPts val="0"/>
              </a:spcAft>
              <a:buClr>
                <a:schemeClr val="dk1"/>
              </a:buClr>
              <a:buSzPts val="2000"/>
              <a:buChar char="●"/>
            </a:pPr>
            <a:r>
              <a:rPr lang="en-GB" sz="2000" b="1" dirty="0"/>
              <a:t>HASWA 1974</a:t>
            </a:r>
            <a:r>
              <a:rPr lang="en-GB" sz="2000" dirty="0"/>
              <a:t> (Health and Safety at Work etc. Act 1974) is the main UK law that sets out who is responsible for health and safety at work</a:t>
            </a:r>
            <a:endParaRPr sz="2000" dirty="0"/>
          </a:p>
          <a:p>
            <a:pPr marL="457200" lvl="0" indent="-355600" algn="l" rtl="0">
              <a:lnSpc>
                <a:spcPct val="115000"/>
              </a:lnSpc>
              <a:spcBef>
                <a:spcPts val="0"/>
              </a:spcBef>
              <a:spcAft>
                <a:spcPts val="0"/>
              </a:spcAft>
              <a:buClr>
                <a:schemeClr val="dk1"/>
              </a:buClr>
              <a:buSzPts val="2000"/>
              <a:buChar char="●"/>
            </a:pPr>
            <a:r>
              <a:rPr lang="en-GB" sz="2000" b="1" dirty="0"/>
              <a:t>Employer / company (organisation / duty holder)</a:t>
            </a:r>
            <a:r>
              <a:rPr lang="en-GB" sz="2000" dirty="0"/>
              <a:t>: must provide safe systems of work (policies, RAMS/permits), competent supervision/training, suitable equipment, and ensure work is planned and managed to meet legal duties and codes of practice.</a:t>
            </a:r>
            <a:endParaRPr sz="2000" dirty="0"/>
          </a:p>
          <a:p>
            <a:pPr marL="457200" lvl="0" indent="-355600" algn="l" rtl="0">
              <a:lnSpc>
                <a:spcPct val="115000"/>
              </a:lnSpc>
              <a:spcBef>
                <a:spcPts val="0"/>
              </a:spcBef>
              <a:spcAft>
                <a:spcPts val="0"/>
              </a:spcAft>
              <a:buClr>
                <a:schemeClr val="dk1"/>
              </a:buClr>
              <a:buSzPts val="2000"/>
              <a:buChar char="●"/>
            </a:pPr>
            <a:r>
              <a:rPr lang="en-GB" sz="2000" b="1" dirty="0"/>
              <a:t>Contractor / installer</a:t>
            </a:r>
            <a:r>
              <a:rPr lang="en-GB" sz="2000" dirty="0"/>
              <a:t>: must deliver work to relevant regulations, standards and manufacturer instructions, manage risks on site, coordinate other trades, and ensure required notifications/certification routes are followed (e.g. Building Control or Competent Person Scheme where applicable).</a:t>
            </a:r>
            <a:endParaRPr sz="2000" dirty="0"/>
          </a:p>
          <a:p>
            <a:pPr marL="457200" lvl="0" indent="0" algn="l" rtl="0">
              <a:lnSpc>
                <a:spcPct val="115000"/>
              </a:lnSpc>
              <a:spcBef>
                <a:spcPts val="1200"/>
              </a:spcBef>
              <a:spcAft>
                <a:spcPts val="0"/>
              </a:spcAft>
              <a:buNone/>
            </a:pPr>
            <a:r>
              <a:rPr lang="en-GB" sz="2000" b="1" dirty="0"/>
              <a:t>Continued on next side</a:t>
            </a:r>
            <a:endParaRPr sz="2000" dirty="0"/>
          </a:p>
          <a:p>
            <a:pPr marL="0" lvl="0" indent="0" algn="l" rtl="0">
              <a:lnSpc>
                <a:spcPct val="110000"/>
              </a:lnSpc>
              <a:spcBef>
                <a:spcPts val="1200"/>
              </a:spcBef>
              <a:spcAft>
                <a:spcPts val="0"/>
              </a:spcAft>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3"/>
          <p:cNvSpPr txBox="1">
            <a:spLocks noGrp="1"/>
          </p:cNvSpPr>
          <p:nvPr>
            <p:ph type="title"/>
          </p:nvPr>
        </p:nvSpPr>
        <p:spPr>
          <a:xfrm>
            <a:off x="251999" y="972000"/>
            <a:ext cx="11628600"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dirty="0"/>
              <a:t>Responsibility and accountability (slide 2 of 2)</a:t>
            </a:r>
            <a:endParaRPr dirty="0"/>
          </a:p>
        </p:txBody>
      </p:sp>
      <p:sp>
        <p:nvSpPr>
          <p:cNvPr id="243" name="Google Shape;243;p33"/>
          <p:cNvSpPr txBox="1">
            <a:spLocks noGrp="1"/>
          </p:cNvSpPr>
          <p:nvPr>
            <p:ph type="body" idx="1"/>
          </p:nvPr>
        </p:nvSpPr>
        <p:spPr>
          <a:xfrm>
            <a:off x="360000" y="1800000"/>
            <a:ext cx="11520600" cy="41400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800"/>
              </a:spcBef>
              <a:spcAft>
                <a:spcPts val="0"/>
              </a:spcAft>
              <a:buClr>
                <a:schemeClr val="dk1"/>
              </a:buClr>
              <a:buSzPts val="1100"/>
              <a:buFont typeface="Arial"/>
              <a:buNone/>
            </a:pPr>
            <a:r>
              <a:rPr lang="en-GB" sz="2000" b="1" dirty="0"/>
              <a:t>Responsibility for safety &amp; compliance (who does what?)</a:t>
            </a:r>
            <a:endParaRPr sz="1800" dirty="0"/>
          </a:p>
          <a:p>
            <a:pPr marL="457200" lvl="0" indent="-355600" algn="l" rtl="0">
              <a:lnSpc>
                <a:spcPct val="115000"/>
              </a:lnSpc>
              <a:spcBef>
                <a:spcPts val="1200"/>
              </a:spcBef>
              <a:spcAft>
                <a:spcPts val="0"/>
              </a:spcAft>
              <a:buClr>
                <a:schemeClr val="dk1"/>
              </a:buClr>
              <a:buSzPts val="2000"/>
              <a:buChar char="●"/>
            </a:pPr>
            <a:r>
              <a:rPr lang="en-GB" sz="2000" b="1" dirty="0"/>
              <a:t>Individual engineer</a:t>
            </a:r>
            <a:r>
              <a:rPr lang="en-GB" sz="2000" dirty="0"/>
              <a:t>: must work safely, follow procedures, use PPE correctly, stay within competence, and refuse/stop work if it becomes unsafe or beyond scope; report hazards/near misses and cooperate with site rules.</a:t>
            </a:r>
            <a:endParaRPr sz="2000" dirty="0"/>
          </a:p>
          <a:p>
            <a:pPr marL="457200" lvl="0" indent="-355600" algn="l" rtl="0">
              <a:lnSpc>
                <a:spcPct val="115000"/>
              </a:lnSpc>
              <a:spcBef>
                <a:spcPts val="0"/>
              </a:spcBef>
              <a:spcAft>
                <a:spcPts val="0"/>
              </a:spcAft>
              <a:buClr>
                <a:schemeClr val="dk1"/>
              </a:buClr>
              <a:buSzPts val="2000"/>
              <a:buChar char="●"/>
            </a:pPr>
            <a:r>
              <a:rPr lang="en-GB" sz="2000" b="1" dirty="0"/>
              <a:t>Competent person</a:t>
            </a:r>
            <a:r>
              <a:rPr lang="en-GB" sz="2000" dirty="0"/>
              <a:t>: only appropriately certified persons should carry out work in regulated areas (e.g. Gas Safe, OFTEC, F-Gas, and certain electrical/unvented works depending on scheme/role). If it crosses into regulated scope → escalate.</a:t>
            </a:r>
            <a:endParaRPr sz="2000" dirty="0"/>
          </a:p>
          <a:p>
            <a:pPr marL="457200" lvl="0" indent="-355600" algn="l" rtl="0">
              <a:lnSpc>
                <a:spcPct val="115000"/>
              </a:lnSpc>
              <a:spcBef>
                <a:spcPts val="0"/>
              </a:spcBef>
              <a:spcAft>
                <a:spcPts val="0"/>
              </a:spcAft>
              <a:buClr>
                <a:schemeClr val="dk1"/>
              </a:buClr>
              <a:buSzPts val="2000"/>
              <a:buChar char="●"/>
            </a:pPr>
            <a:r>
              <a:rPr lang="en-GB" sz="2000" b="1" dirty="0"/>
              <a:t>Sign-off &amp; evidence</a:t>
            </a:r>
            <a:r>
              <a:rPr lang="en-GB" sz="2000" dirty="0"/>
              <a:t>: only sign/certify what you are competent and authorised to sign; keep clear records (design evidence, commissioning results, handover info, maintenance logs) – this protects the customer, the business, and the engineer.</a:t>
            </a:r>
            <a:endParaRPr sz="2000" dirty="0"/>
          </a:p>
          <a:p>
            <a:pPr marL="0" lvl="0" indent="0" algn="l" rtl="0">
              <a:lnSpc>
                <a:spcPct val="110000"/>
              </a:lnSpc>
              <a:spcBef>
                <a:spcPts val="1200"/>
              </a:spcBef>
              <a:spcAft>
                <a:spcPts val="0"/>
              </a:spcAft>
              <a:buNone/>
            </a:pP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4"/>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Implications of non-compliance</a:t>
            </a:r>
            <a:endParaRPr/>
          </a:p>
        </p:txBody>
      </p:sp>
      <p:sp>
        <p:nvSpPr>
          <p:cNvPr id="249" name="Google Shape;249;p34"/>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a:latin typeface="Arial"/>
                <a:ea typeface="Arial"/>
                <a:cs typeface="Arial"/>
                <a:sym typeface="Arial"/>
              </a:rPr>
              <a:t>Safety risks to occupants and installers</a:t>
            </a:r>
            <a:endParaRPr/>
          </a:p>
          <a:p>
            <a:pPr marL="0" lvl="0" indent="0" algn="l" rtl="0">
              <a:lnSpc>
                <a:spcPct val="110000"/>
              </a:lnSpc>
              <a:spcBef>
                <a:spcPts val="1200"/>
              </a:spcBef>
              <a:spcAft>
                <a:spcPts val="0"/>
              </a:spcAft>
              <a:buNone/>
            </a:pPr>
            <a:r>
              <a:rPr lang="en-GB" sz="2400">
                <a:latin typeface="Arial"/>
                <a:ea typeface="Arial"/>
                <a:cs typeface="Arial"/>
                <a:sym typeface="Arial"/>
              </a:rPr>
              <a:t>Poor system efficiency and complaints</a:t>
            </a:r>
            <a:endParaRPr/>
          </a:p>
          <a:p>
            <a:pPr marL="0" lvl="0" indent="0" algn="l" rtl="0">
              <a:lnSpc>
                <a:spcPct val="110000"/>
              </a:lnSpc>
              <a:spcBef>
                <a:spcPts val="1200"/>
              </a:spcBef>
              <a:spcAft>
                <a:spcPts val="0"/>
              </a:spcAft>
              <a:buNone/>
            </a:pPr>
            <a:r>
              <a:rPr lang="en-GB" sz="2400">
                <a:latin typeface="Arial"/>
                <a:ea typeface="Arial"/>
                <a:cs typeface="Arial"/>
                <a:sym typeface="Arial"/>
              </a:rPr>
              <a:t>Invalid warranty/certification; failed audits/inspections</a:t>
            </a:r>
            <a:endParaRPr/>
          </a:p>
          <a:p>
            <a:pPr marL="0" lvl="0" indent="0" algn="l" rtl="0">
              <a:lnSpc>
                <a:spcPct val="110000"/>
              </a:lnSpc>
              <a:spcBef>
                <a:spcPts val="1200"/>
              </a:spcBef>
              <a:spcAft>
                <a:spcPts val="0"/>
              </a:spcAft>
              <a:buNone/>
            </a:pPr>
            <a:r>
              <a:rPr lang="en-GB" sz="2400">
                <a:latin typeface="Arial"/>
                <a:ea typeface="Arial"/>
                <a:cs typeface="Arial"/>
                <a:sym typeface="Arial"/>
              </a:rPr>
              <a:t>Rework costs, delays and reputational damage</a:t>
            </a:r>
            <a:endParaRPr/>
          </a:p>
          <a:p>
            <a:pPr marL="0" lvl="0" indent="0" algn="l" rtl="0">
              <a:lnSpc>
                <a:spcPct val="110000"/>
              </a:lnSpc>
              <a:spcBef>
                <a:spcPts val="1200"/>
              </a:spcBef>
              <a:spcAft>
                <a:spcPts val="0"/>
              </a:spcAft>
              <a:buNone/>
            </a:pPr>
            <a:r>
              <a:rPr lang="en-GB" sz="2400">
                <a:latin typeface="Arial"/>
                <a:ea typeface="Arial"/>
                <a:cs typeface="Arial"/>
                <a:sym typeface="Arial"/>
              </a:rPr>
              <a:t>Potential legal consequences where duties are breached</a:t>
            </a:r>
            <a:endParaRPr/>
          </a:p>
        </p:txBody>
      </p:sp>
      <p:pic>
        <p:nvPicPr>
          <p:cNvPr id="250" name="Google Shape;250;p34" title="compliance-rules-regulations-policies-codes-concept.jpg"/>
          <p:cNvPicPr preferRelativeResize="0">
            <a:picLocks noGrp="1"/>
          </p:cNvPicPr>
          <p:nvPr>
            <p:ph type="pic" idx="2"/>
          </p:nvPr>
        </p:nvPicPr>
        <p:blipFill rotWithShape="1">
          <a:blip r:embed="rId3">
            <a:alphaModFix/>
          </a:blip>
          <a:srcRect l="15597" r="15604"/>
          <a:stretch/>
        </p:blipFill>
        <p:spPr>
          <a:xfrm>
            <a:off x="8280052" y="1800000"/>
            <a:ext cx="3600901" cy="41399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5"/>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Activity (10–15 mins): compliance mapping</a:t>
            </a:r>
            <a:endParaRPr/>
          </a:p>
        </p:txBody>
      </p:sp>
      <p:sp>
        <p:nvSpPr>
          <p:cNvPr id="257" name="Google Shape;257;p35"/>
          <p:cNvSpPr txBox="1">
            <a:spLocks noGrp="1"/>
          </p:cNvSpPr>
          <p:nvPr>
            <p:ph type="body" idx="1"/>
          </p:nvPr>
        </p:nvSpPr>
        <p:spPr>
          <a:xfrm>
            <a:off x="360000" y="1800000"/>
            <a:ext cx="115203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a:latin typeface="Arial"/>
                <a:ea typeface="Arial"/>
                <a:cs typeface="Arial"/>
                <a:sym typeface="Arial"/>
              </a:rPr>
              <a:t>Match each scenario to the main requirement(s):</a:t>
            </a:r>
            <a:endParaRPr/>
          </a:p>
          <a:p>
            <a:pPr marL="0" lvl="0" indent="0" algn="l" rtl="0">
              <a:lnSpc>
                <a:spcPct val="110000"/>
              </a:lnSpc>
              <a:spcBef>
                <a:spcPts val="1200"/>
              </a:spcBef>
              <a:spcAft>
                <a:spcPts val="0"/>
              </a:spcAft>
              <a:buNone/>
            </a:pPr>
            <a:r>
              <a:rPr lang="en-GB" sz="2400">
                <a:latin typeface="Arial"/>
                <a:ea typeface="Arial"/>
                <a:cs typeface="Arial"/>
                <a:sym typeface="Arial"/>
              </a:rPr>
              <a:t>1) Outdoor unit close to neighbour boundary</a:t>
            </a:r>
            <a:endParaRPr/>
          </a:p>
          <a:p>
            <a:pPr marL="0" lvl="0" indent="0" algn="l" rtl="0">
              <a:lnSpc>
                <a:spcPct val="110000"/>
              </a:lnSpc>
              <a:spcBef>
                <a:spcPts val="1200"/>
              </a:spcBef>
              <a:spcAft>
                <a:spcPts val="0"/>
              </a:spcAft>
              <a:buNone/>
            </a:pPr>
            <a:r>
              <a:rPr lang="en-GB" sz="2400">
                <a:latin typeface="Arial"/>
                <a:ea typeface="Arial"/>
                <a:cs typeface="Arial"/>
                <a:sym typeface="Arial"/>
              </a:rPr>
              <a:t>2) Unvented cylinder lacks correct safety controls</a:t>
            </a:r>
            <a:endParaRPr/>
          </a:p>
          <a:p>
            <a:pPr marL="0" lvl="0" indent="0" algn="l" rtl="0">
              <a:lnSpc>
                <a:spcPct val="110000"/>
              </a:lnSpc>
              <a:spcBef>
                <a:spcPts val="1200"/>
              </a:spcBef>
              <a:spcAft>
                <a:spcPts val="0"/>
              </a:spcAft>
              <a:buNone/>
            </a:pPr>
            <a:r>
              <a:rPr lang="en-GB" sz="2400">
                <a:latin typeface="Arial"/>
                <a:ea typeface="Arial"/>
                <a:cs typeface="Arial"/>
                <a:sym typeface="Arial"/>
              </a:rPr>
              <a:t>3) Electrical supply altered for heat pump connection</a:t>
            </a:r>
            <a:endParaRPr/>
          </a:p>
          <a:p>
            <a:pPr marL="0" lvl="0" indent="0" algn="l" rtl="0">
              <a:lnSpc>
                <a:spcPct val="110000"/>
              </a:lnSpc>
              <a:spcBef>
                <a:spcPts val="1200"/>
              </a:spcBef>
              <a:spcAft>
                <a:spcPts val="0"/>
              </a:spcAft>
              <a:buNone/>
            </a:pPr>
            <a:r>
              <a:rPr lang="en-GB" sz="2400">
                <a:latin typeface="Arial"/>
                <a:ea typeface="Arial"/>
                <a:cs typeface="Arial"/>
                <a:sym typeface="Arial"/>
              </a:rPr>
              <a:t>4) Commissioning record incomplete at handover</a:t>
            </a:r>
            <a:endParaRPr/>
          </a:p>
          <a:p>
            <a:pPr marL="0" lvl="0" indent="0" algn="l" rtl="0">
              <a:lnSpc>
                <a:spcPct val="110000"/>
              </a:lnSpc>
              <a:spcBef>
                <a:spcPts val="1200"/>
              </a:spcBef>
              <a:spcAft>
                <a:spcPts val="0"/>
              </a:spcAft>
              <a:buNone/>
            </a:pPr>
            <a:r>
              <a:rPr lang="en-GB" sz="2400">
                <a:latin typeface="Arial"/>
                <a:ea typeface="Arial"/>
                <a:cs typeface="Arial"/>
                <a:sym typeface="Arial"/>
              </a:rPr>
              <a:t>Discuss: what evidence would you keep? who might you involve?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6"/>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Knowledge check (end of session)</a:t>
            </a:r>
            <a:endParaRPr/>
          </a:p>
        </p:txBody>
      </p:sp>
      <p:sp>
        <p:nvSpPr>
          <p:cNvPr id="264" name="Google Shape;264;p36"/>
          <p:cNvSpPr txBox="1">
            <a:spLocks noGrp="1"/>
          </p:cNvSpPr>
          <p:nvPr>
            <p:ph type="body" idx="1"/>
          </p:nvPr>
        </p:nvSpPr>
        <p:spPr>
          <a:xfrm>
            <a:off x="360000" y="1800000"/>
            <a:ext cx="115206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dirty="0">
                <a:latin typeface="Arial"/>
                <a:ea typeface="Arial"/>
                <a:cs typeface="Arial"/>
                <a:sym typeface="Arial"/>
              </a:rPr>
              <a:t>1) Name 3 Approved Documents relevant to low carbon heating installations.</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2) Why must manufacturer instructions be followed?</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3) Give two examples of compliance evidence produced at commissioning/hand over.</a:t>
            </a:r>
            <a:endParaRPr dirty="0"/>
          </a:p>
          <a:p>
            <a:pPr marL="0" lvl="0" indent="0" algn="l" rtl="0">
              <a:lnSpc>
                <a:spcPct val="110000"/>
              </a:lnSpc>
              <a:spcBef>
                <a:spcPts val="1200"/>
              </a:spcBef>
              <a:spcAft>
                <a:spcPts val="0"/>
              </a:spcAft>
              <a:buNone/>
            </a:pPr>
            <a:r>
              <a:rPr lang="en-GB" sz="2400" dirty="0">
                <a:latin typeface="Arial"/>
                <a:ea typeface="Arial"/>
                <a:cs typeface="Arial"/>
                <a:sym typeface="Arial"/>
              </a:rPr>
              <a:t>4) When should you stop and refer to another competent person?</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7"/>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Summary of session</a:t>
            </a:r>
            <a:endParaRPr/>
          </a:p>
        </p:txBody>
      </p:sp>
      <p:sp>
        <p:nvSpPr>
          <p:cNvPr id="270" name="Google Shape;270;p37"/>
          <p:cNvSpPr txBox="1">
            <a:spLocks noGrp="1"/>
          </p:cNvSpPr>
          <p:nvPr>
            <p:ph type="body" idx="1"/>
          </p:nvPr>
        </p:nvSpPr>
        <p:spPr>
          <a:xfrm>
            <a:off x="360000" y="1800000"/>
            <a:ext cx="115206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a:latin typeface="Arial"/>
                <a:ea typeface="Arial"/>
                <a:cs typeface="Arial"/>
                <a:sym typeface="Arial"/>
              </a:rPr>
              <a:t>You should now be able to:</a:t>
            </a:r>
            <a:endParaRPr/>
          </a:p>
          <a:p>
            <a:pPr marL="0" lvl="0" indent="0" algn="l" rtl="0">
              <a:lnSpc>
                <a:spcPct val="110000"/>
              </a:lnSpc>
              <a:spcBef>
                <a:spcPts val="1200"/>
              </a:spcBef>
              <a:spcAft>
                <a:spcPts val="0"/>
              </a:spcAft>
              <a:buNone/>
            </a:pPr>
            <a:r>
              <a:rPr lang="en-GB" sz="2400">
                <a:latin typeface="Arial"/>
                <a:ea typeface="Arial"/>
                <a:cs typeface="Arial"/>
                <a:sym typeface="Arial"/>
              </a:rPr>
              <a:t>Recall key UK requirements affecting low carbon heating systems</a:t>
            </a:r>
            <a:endParaRPr/>
          </a:p>
          <a:p>
            <a:pPr marL="0" lvl="0" indent="0" algn="l" rtl="0">
              <a:lnSpc>
                <a:spcPct val="110000"/>
              </a:lnSpc>
              <a:spcBef>
                <a:spcPts val="1200"/>
              </a:spcBef>
              <a:spcAft>
                <a:spcPts val="0"/>
              </a:spcAft>
              <a:buNone/>
            </a:pPr>
            <a:r>
              <a:rPr lang="en-GB" sz="2400">
                <a:latin typeface="Arial"/>
                <a:ea typeface="Arial"/>
                <a:cs typeface="Arial"/>
                <a:sym typeface="Arial"/>
              </a:rPr>
              <a:t>Explain why manufacturer instructions matter alongside regulations</a:t>
            </a:r>
            <a:endParaRPr/>
          </a:p>
          <a:p>
            <a:pPr marL="0" lvl="0" indent="0" algn="l" rtl="0">
              <a:lnSpc>
                <a:spcPct val="110000"/>
              </a:lnSpc>
              <a:spcBef>
                <a:spcPts val="1200"/>
              </a:spcBef>
              <a:spcAft>
                <a:spcPts val="0"/>
              </a:spcAft>
              <a:buNone/>
            </a:pPr>
            <a:r>
              <a:rPr lang="en-GB" sz="2400">
                <a:latin typeface="Arial"/>
                <a:ea typeface="Arial"/>
                <a:cs typeface="Arial"/>
                <a:sym typeface="Arial"/>
              </a:rPr>
              <a:t>Apply requirements across design, installation, commissioning and maintenance</a:t>
            </a:r>
            <a:endParaRPr/>
          </a:p>
          <a:p>
            <a:pPr marL="0" lvl="0" indent="0" algn="l" rtl="0">
              <a:lnSpc>
                <a:spcPct val="110000"/>
              </a:lnSpc>
              <a:spcBef>
                <a:spcPts val="1200"/>
              </a:spcBef>
              <a:spcAft>
                <a:spcPts val="0"/>
              </a:spcAft>
              <a:buNone/>
            </a:pPr>
            <a:r>
              <a:rPr lang="en-GB" sz="2400">
                <a:latin typeface="Arial"/>
                <a:ea typeface="Arial"/>
                <a:cs typeface="Arial"/>
                <a:sym typeface="Arial"/>
              </a:rPr>
              <a:t>Identify consequences of non-compliance and when to refer</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8"/>
          <p:cNvSpPr txBox="1">
            <a:spLocks noGrp="1"/>
          </p:cNvSpPr>
          <p:nvPr>
            <p:ph type="title"/>
          </p:nvPr>
        </p:nvSpPr>
        <p:spPr>
          <a:xfrm>
            <a:off x="251999" y="972000"/>
            <a:ext cx="11628452" cy="612000"/>
          </a:xfrm>
          <a:prstGeom prst="rect">
            <a:avLst/>
          </a:prstGeom>
          <a:noFill/>
          <a:ln>
            <a:noFill/>
          </a:ln>
        </p:spPr>
        <p:txBody>
          <a:bodyPr spcFirstLastPara="1" wrap="square" lIns="90000" tIns="46800" rIns="90000" bIns="46800" anchor="ctr" anchorCtr="0">
            <a:normAutofit/>
          </a:bodyPr>
          <a:lstStyle/>
          <a:p>
            <a:pPr marL="0" lvl="0" indent="0" algn="l" rtl="0">
              <a:spcBef>
                <a:spcPts val="0"/>
              </a:spcBef>
              <a:spcAft>
                <a:spcPts val="0"/>
              </a:spcAft>
              <a:buNone/>
            </a:pPr>
            <a:r>
              <a:rPr lang="en-GB" sz="3200"/>
              <a:t>Preview of next session</a:t>
            </a:r>
            <a:endParaRPr dirty="0"/>
          </a:p>
        </p:txBody>
      </p:sp>
      <p:sp>
        <p:nvSpPr>
          <p:cNvPr id="277" name="Google Shape;277;p3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None/>
            </a:pPr>
            <a:r>
              <a:rPr lang="en-GB" sz="2400">
                <a:latin typeface="Arial"/>
                <a:ea typeface="Arial"/>
                <a:cs typeface="Arial"/>
                <a:sym typeface="Arial"/>
              </a:rPr>
              <a:t>Next: K1.5 F-Gas regulations (awareness)</a:t>
            </a:r>
            <a:endParaRPr/>
          </a:p>
          <a:p>
            <a:pPr marL="0" lvl="0" indent="0" algn="l" rtl="0">
              <a:lnSpc>
                <a:spcPct val="110000"/>
              </a:lnSpc>
              <a:spcBef>
                <a:spcPts val="1200"/>
              </a:spcBef>
              <a:spcAft>
                <a:spcPts val="0"/>
              </a:spcAft>
              <a:buNone/>
            </a:pPr>
            <a:r>
              <a:rPr lang="en-GB" sz="2400">
                <a:latin typeface="Arial"/>
                <a:ea typeface="Arial"/>
                <a:cs typeface="Arial"/>
                <a:sym typeface="Arial"/>
              </a:rPr>
              <a:t>What are F-gases and why are they regulated?</a:t>
            </a:r>
            <a:endParaRPr/>
          </a:p>
          <a:p>
            <a:pPr marL="0" lvl="0" indent="0" algn="l" rtl="0">
              <a:lnSpc>
                <a:spcPct val="110000"/>
              </a:lnSpc>
              <a:spcBef>
                <a:spcPts val="1200"/>
              </a:spcBef>
              <a:spcAft>
                <a:spcPts val="0"/>
              </a:spcAft>
              <a:buNone/>
            </a:pPr>
            <a:r>
              <a:rPr lang="en-GB" sz="2400">
                <a:latin typeface="Arial"/>
                <a:ea typeface="Arial"/>
                <a:cs typeface="Arial"/>
                <a:sym typeface="Arial"/>
              </a:rPr>
              <a:t>When is F-Gas certification required?</a:t>
            </a:r>
            <a:endParaRPr/>
          </a:p>
          <a:p>
            <a:pPr marL="0" lvl="0" indent="0" algn="l" rtl="0">
              <a:lnSpc>
                <a:spcPct val="110000"/>
              </a:lnSpc>
              <a:spcBef>
                <a:spcPts val="1200"/>
              </a:spcBef>
              <a:spcAft>
                <a:spcPts val="0"/>
              </a:spcAft>
              <a:buNone/>
            </a:pPr>
            <a:r>
              <a:rPr lang="en-GB" sz="2400">
                <a:latin typeface="Arial"/>
                <a:ea typeface="Arial"/>
                <a:cs typeface="Arial"/>
                <a:sym typeface="Arial"/>
              </a:rPr>
              <a:t>Safe behaviours and when to involve a competent F-Gas engineer</a:t>
            </a:r>
            <a:endParaRPr/>
          </a:p>
        </p:txBody>
      </p:sp>
      <p:pic>
        <p:nvPicPr>
          <p:cNvPr id="278" name="Google Shape;278;p38" title="zoom-shot-manifold-meters.jpg"/>
          <p:cNvPicPr preferRelativeResize="0">
            <a:picLocks noGrp="1"/>
          </p:cNvPicPr>
          <p:nvPr>
            <p:ph type="pic" idx="2"/>
          </p:nvPr>
        </p:nvPicPr>
        <p:blipFill rotWithShape="1">
          <a:blip r:embed="rId3">
            <a:alphaModFix/>
          </a:blip>
          <a:srcRect l="25538" r="25538"/>
          <a:stretch/>
        </p:blipFill>
        <p:spPr>
          <a:xfrm>
            <a:off x="8280052" y="1800000"/>
            <a:ext cx="3600799" cy="4140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9"/>
          <p:cNvSpPr txBox="1">
            <a:spLocks noGrp="1"/>
          </p:cNvSpPr>
          <p:nvPr>
            <p:ph type="body" idx="1"/>
          </p:nvPr>
        </p:nvSpPr>
        <p:spPr>
          <a:xfrm>
            <a:off x="262885" y="1492297"/>
            <a:ext cx="11504100" cy="612000"/>
          </a:xfrm>
          <a:prstGeom prst="rect">
            <a:avLst/>
          </a:prstGeom>
          <a:noFill/>
          <a:ln>
            <a:noFill/>
          </a:ln>
        </p:spPr>
        <p:txBody>
          <a:bodyPr spcFirstLastPara="1" wrap="square" lIns="90000" tIns="46800" rIns="90000" bIns="46800" anchor="ctr" anchorCtr="0">
            <a:normAutofit lnSpcReduction="10000"/>
          </a:bodyPr>
          <a:lstStyle/>
          <a:p>
            <a:pPr marL="0" lvl="0" indent="0" algn="ctr" rtl="0">
              <a:spcBef>
                <a:spcPts val="0"/>
              </a:spcBef>
              <a:spcAft>
                <a:spcPts val="0"/>
              </a:spcAft>
              <a:buNone/>
            </a:pPr>
            <a:r>
              <a:rPr lang="en-GB" sz="3200" b="1" dirty="0">
                <a:solidFill>
                  <a:schemeClr val="accent2"/>
                </a:solidFill>
              </a:rPr>
              <a:t>Any questions?</a:t>
            </a:r>
            <a:endParaRPr lang="en-GB" sz="2700" b="1" dirty="0"/>
          </a:p>
        </p:txBody>
      </p:sp>
      <p:sp>
        <p:nvSpPr>
          <p:cNvPr id="3" name="TextBox 2">
            <a:extLst>
              <a:ext uri="{FF2B5EF4-FFF2-40B4-BE49-F238E27FC236}">
                <a16:creationId xmlns:a16="http://schemas.microsoft.com/office/drawing/2014/main" id="{1754D7F2-B8B4-B027-6B91-B80A2762FD64}"/>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477BEA-E702-41EF-A4CD-9D29DCF388E8}">
  <ds:schemaRefs>
    <ds:schemaRef ds:uri="http://schemas.microsoft.com/sharepoint/v3/contenttype/forms"/>
  </ds:schemaRefs>
</ds:datastoreItem>
</file>

<file path=customXml/itemProps2.xml><?xml version="1.0" encoding="utf-8"?>
<ds:datastoreItem xmlns:ds="http://schemas.openxmlformats.org/officeDocument/2006/customXml" ds:itemID="{17F20551-8869-4569-8D0C-00753392B6E5}">
  <ds:schemaRefs>
    <ds:schemaRef ds:uri="7c04300a-231c-4281-9146-a98f6f4a7aff"/>
    <ds:schemaRef ds:uri="http://www.w3.org/XML/1998/namespace"/>
    <ds:schemaRef ds:uri="http://schemas.microsoft.com/office/2006/documentManagement/types"/>
    <ds:schemaRef ds:uri="http://purl.org/dc/elements/1.1/"/>
    <ds:schemaRef ds:uri="http://schemas.microsoft.com/office/2006/metadata/properties"/>
    <ds:schemaRef ds:uri="http://purl.org/dc/dcmitype/"/>
    <ds:schemaRef ds:uri="http://purl.org/dc/terms/"/>
    <ds:schemaRef ds:uri="http://schemas.microsoft.com/office/infopath/2007/PartnerControls"/>
    <ds:schemaRef ds:uri="http://schemas.openxmlformats.org/package/2006/metadata/core-properties"/>
    <ds:schemaRef ds:uri="01e15224-84b2-4570-bdea-a67bb94d0921"/>
  </ds:schemaRefs>
</ds:datastoreItem>
</file>

<file path=customXml/itemProps3.xml><?xml version="1.0" encoding="utf-8"?>
<ds:datastoreItem xmlns:ds="http://schemas.openxmlformats.org/officeDocument/2006/customXml" ds:itemID="{43561EE3-F163-4986-B615-DD56AEAE46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1180</TotalTime>
  <Words>4563</Words>
  <Application>Microsoft Office PowerPoint</Application>
  <PresentationFormat>Custom</PresentationFormat>
  <Paragraphs>286</Paragraphs>
  <Slides>34</Slides>
  <Notes>34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34</vt:i4>
      </vt:variant>
    </vt:vector>
  </HeadingPairs>
  <TitlesOfParts>
    <vt:vector size="39" baseType="lpstr">
      <vt:lpstr>Aptos</vt:lpstr>
      <vt:lpstr>Arial</vt:lpstr>
      <vt:lpstr>inherit</vt:lpstr>
      <vt:lpstr>1_Default Design</vt:lpstr>
      <vt:lpstr>1_Default Design</vt:lpstr>
      <vt:lpstr>Occupational specialism: Low Carbon Engineering  PowerPoint K1.4: Key requirements of legislation, regulations, standards and Approved Codes of Practice (CoP)      </vt:lpstr>
      <vt:lpstr>Introduction / Starter</vt:lpstr>
      <vt:lpstr>Objectives</vt:lpstr>
      <vt:lpstr>What counts as a requirement when installing low carbon heating systems?</vt:lpstr>
      <vt:lpstr>Building Regulations: Key Approved Documents (slide 1 of 2)</vt:lpstr>
      <vt:lpstr>Building Regulations: Key Approved Documents (slide 2 of 2)</vt:lpstr>
      <vt:lpstr>Recap checkpoint 1 (5 mins)</vt:lpstr>
      <vt:lpstr>Video break</vt:lpstr>
      <vt:lpstr>Water systems: safety and compliance (slide 1 of 5)</vt:lpstr>
      <vt:lpstr>Water systems: safety and compliance (slide 2 of 5)</vt:lpstr>
      <vt:lpstr>Water systems: safety and compliance (slide 3 of 5)</vt:lpstr>
      <vt:lpstr>Water systems: safety and compliance (slide 4 of 5)</vt:lpstr>
      <vt:lpstr>Water systems: safety and compliance (slide 5 of 5)</vt:lpstr>
      <vt:lpstr>Video break (5–8 mins)</vt:lpstr>
      <vt:lpstr>Standards and guidance referenced in the specification</vt:lpstr>
      <vt:lpstr>Stop point: Quiz / Wordwall (5–10 mins)</vt:lpstr>
      <vt:lpstr>Planning and permitted development (slide 1 of 2)</vt:lpstr>
      <vt:lpstr>Planning and permitted development (slide 2 of 2)</vt:lpstr>
      <vt:lpstr>Mini case study: existing system / hybrid context (task 1 of 2)</vt:lpstr>
      <vt:lpstr>Mini case study: existing system / hybrid context (task 2 of 2)</vt:lpstr>
      <vt:lpstr>Certification Scheme Standards (Examples)</vt:lpstr>
      <vt:lpstr>What evidence demonstrates compliance?</vt:lpstr>
      <vt:lpstr>Recap checkpoint 2 (5 mins)</vt:lpstr>
      <vt:lpstr>Applying requirements across the job stages (slide 1 of 2)</vt:lpstr>
      <vt:lpstr>Applying requirements across the job stages (slide 2 of 2)</vt:lpstr>
      <vt:lpstr>Stop point: 3-minute speed round</vt:lpstr>
      <vt:lpstr>Responsibility and accountability (slide 1 of 2)</vt:lpstr>
      <vt:lpstr>Responsibility and accountability (slide 2 of 2)</vt:lpstr>
      <vt:lpstr>Implications of non-compliance</vt:lpstr>
      <vt:lpstr>Activity (10–15 mins): compliance mapping</vt:lpstr>
      <vt:lpstr>Knowledge check (end of session)</vt:lpstr>
      <vt:lpstr>Summary of session</vt:lpstr>
      <vt:lpstr>Preview of next session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4</cp:revision>
  <dcterms:modified xsi:type="dcterms:W3CDTF">2026-09-18T09:46:12Z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