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4"/>
    <p:sldMasterId id="2147483657" r:id="rId5"/>
  </p:sldMasterIdLst>
  <p:notesMasterIdLst>
    <p:notesMasterId r:id="rId26"/>
  </p:notesMasterIdLst>
  <p:sldIdLst>
    <p:sldId id="291"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74" r:id="rId19"/>
    <p:sldId id="269" r:id="rId20"/>
    <p:sldId id="270" r:id="rId21"/>
    <p:sldId id="271" r:id="rId22"/>
    <p:sldId id="272" r:id="rId23"/>
    <p:sldId id="273" r:id="rId24"/>
    <p:sldId id="290" r:id="rId25"/>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417C04-A23C-40ED-9B52-771689DCD820}" v="2" dt="2026-09-17T16:06:19.9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07" autoAdjust="0"/>
  </p:normalViewPr>
  <p:slideViewPr>
    <p:cSldViewPr snapToGrid="0">
      <p:cViewPr varScale="1">
        <p:scale>
          <a:sx n="68" d="100"/>
          <a:sy n="68" d="100"/>
        </p:scale>
        <p:origin x="1224" y="72"/>
      </p:cViewPr>
      <p:guideLst>
        <p:guide orient="horz" pos="2155"/>
        <p:guide pos="3855"/>
      </p:guideLst>
    </p:cSldViewPr>
  </p:slideViewPr>
  <p:notesTextViewPr>
    <p:cViewPr>
      <p:scale>
        <a:sx n="3" d="2"/>
        <a:sy n="3" d="2"/>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redo custSel addSld delSld modSld modMainMaster modNotesMaster">
      <pc:chgData name="Mark Thirlwell" userId="0eea46bc-1a08-4dae-8290-d9217da89020" providerId="ADAL" clId="{A74DFD5C-A00E-4D75-B54F-AE1372332AAE}" dt="2026-08-28T11:43:27.831" v="150" actId="242"/>
      <pc:docMkLst>
        <pc:docMk/>
      </pc:docMkLst>
      <pc:sldChg chg="delSp modSp mod modNotes">
        <pc:chgData name="Mark Thirlwell" userId="0eea46bc-1a08-4dae-8290-d9217da89020" providerId="ADAL" clId="{A74DFD5C-A00E-4D75-B54F-AE1372332AAE}" dt="2026-08-28T11:43:27.831" v="150" actId="242"/>
        <pc:sldMkLst>
          <pc:docMk/>
          <pc:sldMk cId="0" sldId="273"/>
        </pc:sldMkLst>
        <pc:spChg chg="mod topLvl">
          <ac:chgData name="Mark Thirlwell" userId="0eea46bc-1a08-4dae-8290-d9217da89020" providerId="ADAL" clId="{A74DFD5C-A00E-4D75-B54F-AE1372332AAE}" dt="2026-08-28T11:43:16.050" v="148" actId="165"/>
          <ac:spMkLst>
            <pc:docMk/>
            <pc:sldMk cId="0" sldId="273"/>
            <ac:spMk id="573" creationId="{00000000-0000-0000-0000-000000000000}"/>
          </ac:spMkLst>
        </pc:spChg>
        <pc:spChg chg="mod topLvl">
          <ac:chgData name="Mark Thirlwell" userId="0eea46bc-1a08-4dae-8290-d9217da89020" providerId="ADAL" clId="{A74DFD5C-A00E-4D75-B54F-AE1372332AAE}" dt="2026-08-28T11:43:27.831" v="150" actId="242"/>
          <ac:spMkLst>
            <pc:docMk/>
            <pc:sldMk cId="0" sldId="273"/>
            <ac:spMk id="574" creationId="{00000000-0000-0000-0000-000000000000}"/>
          </ac:spMkLst>
        </pc:spChg>
      </pc:sldChg>
      <pc:sldChg chg="add modNotesTx">
        <pc:chgData name="Mark Thirlwell" userId="0eea46bc-1a08-4dae-8290-d9217da89020" providerId="ADAL" clId="{A74DFD5C-A00E-4D75-B54F-AE1372332AAE}" dt="2026-08-28T11:29:30.813" v="143" actId="20577"/>
        <pc:sldMkLst>
          <pc:docMk/>
          <pc:sldMk cId="4152295373" sldId="290"/>
        </pc:sldMkLst>
      </pc:sldChg>
      <pc:sldChg chg="modSp add mod modNotesTx">
        <pc:chgData name="Mark Thirlwell" userId="0eea46bc-1a08-4dae-8290-d9217da89020" providerId="ADAL" clId="{A74DFD5C-A00E-4D75-B54F-AE1372332AAE}" dt="2026-08-28T11:30:20.462" v="147" actId="6549"/>
        <pc:sldMkLst>
          <pc:docMk/>
          <pc:sldMk cId="0" sldId="291"/>
        </pc:sldMkLst>
        <pc:spChg chg="mod">
          <ac:chgData name="Mark Thirlwell" userId="0eea46bc-1a08-4dae-8290-d9217da89020" providerId="ADAL" clId="{A74DFD5C-A00E-4D75-B54F-AE1372332AAE}" dt="2026-08-28T11:30:13.772" v="145"/>
          <ac:spMkLst>
            <pc:docMk/>
            <pc:sldMk cId="0" sldId="291"/>
            <ac:spMk id="6" creationId="{42B994B5-F657-A0CA-7C82-77E2455D018B}"/>
          </ac:spMkLst>
        </pc:spChg>
      </pc:sldChg>
    </pc:docChg>
  </pc:docChgLst>
  <pc:docChgLst>
    <pc:chgData name="John, Catherine" userId="36b10958-3fe6-4d82-9cee-736ae9074b3f" providerId="ADAL" clId="{7CE9EBFF-1EB6-4E95-820E-35801409E55C}"/>
    <pc:docChg chg="undo custSel modSld">
      <pc:chgData name="John, Catherine" userId="36b10958-3fe6-4d82-9cee-736ae9074b3f" providerId="ADAL" clId="{7CE9EBFF-1EB6-4E95-820E-35801409E55C}" dt="2026-09-17T16:06:57.613" v="164" actId="20577"/>
      <pc:docMkLst>
        <pc:docMk/>
      </pc:docMkLst>
      <pc:sldChg chg="modSp mod">
        <pc:chgData name="John, Catherine" userId="36b10958-3fe6-4d82-9cee-736ae9074b3f" providerId="ADAL" clId="{7CE9EBFF-1EB6-4E95-820E-35801409E55C}" dt="2026-09-17T15:18:45.088" v="83" actId="20577"/>
        <pc:sldMkLst>
          <pc:docMk/>
          <pc:sldMk cId="0" sldId="258"/>
        </pc:sldMkLst>
        <pc:spChg chg="mod">
          <ac:chgData name="John, Catherine" userId="36b10958-3fe6-4d82-9cee-736ae9074b3f" providerId="ADAL" clId="{7CE9EBFF-1EB6-4E95-820E-35801409E55C}" dt="2026-09-17T15:18:45.088" v="83" actId="20577"/>
          <ac:spMkLst>
            <pc:docMk/>
            <pc:sldMk cId="0" sldId="258"/>
            <ac:spMk id="91" creationId="{00000000-0000-0000-0000-000000000000}"/>
          </ac:spMkLst>
        </pc:spChg>
      </pc:sldChg>
      <pc:sldChg chg="modSp mod">
        <pc:chgData name="John, Catherine" userId="36b10958-3fe6-4d82-9cee-736ae9074b3f" providerId="ADAL" clId="{7CE9EBFF-1EB6-4E95-820E-35801409E55C}" dt="2026-09-17T15:44:38.098" v="98" actId="6549"/>
        <pc:sldMkLst>
          <pc:docMk/>
          <pc:sldMk cId="0" sldId="260"/>
        </pc:sldMkLst>
        <pc:spChg chg="mod">
          <ac:chgData name="John, Catherine" userId="36b10958-3fe6-4d82-9cee-736ae9074b3f" providerId="ADAL" clId="{7CE9EBFF-1EB6-4E95-820E-35801409E55C}" dt="2026-09-17T15:44:17.660" v="94" actId="6549"/>
          <ac:spMkLst>
            <pc:docMk/>
            <pc:sldMk cId="0" sldId="260"/>
            <ac:spMk id="157" creationId="{00000000-0000-0000-0000-000000000000}"/>
          </ac:spMkLst>
        </pc:spChg>
        <pc:spChg chg="mod">
          <ac:chgData name="John, Catherine" userId="36b10958-3fe6-4d82-9cee-736ae9074b3f" providerId="ADAL" clId="{7CE9EBFF-1EB6-4E95-820E-35801409E55C}" dt="2026-09-17T15:44:38.098" v="98" actId="6549"/>
          <ac:spMkLst>
            <pc:docMk/>
            <pc:sldMk cId="0" sldId="260"/>
            <ac:spMk id="160" creationId="{00000000-0000-0000-0000-000000000000}"/>
          </ac:spMkLst>
        </pc:spChg>
        <pc:spChg chg="mod">
          <ac:chgData name="John, Catherine" userId="36b10958-3fe6-4d82-9cee-736ae9074b3f" providerId="ADAL" clId="{7CE9EBFF-1EB6-4E95-820E-35801409E55C}" dt="2026-09-17T15:44:10.539" v="88" actId="6549"/>
          <ac:spMkLst>
            <pc:docMk/>
            <pc:sldMk cId="0" sldId="260"/>
            <ac:spMk id="163" creationId="{00000000-0000-0000-0000-000000000000}"/>
          </ac:spMkLst>
        </pc:spChg>
      </pc:sldChg>
      <pc:sldChg chg="modSp mod">
        <pc:chgData name="John, Catherine" userId="36b10958-3fe6-4d82-9cee-736ae9074b3f" providerId="ADAL" clId="{7CE9EBFF-1EB6-4E95-820E-35801409E55C}" dt="2026-09-17T15:46:06.915" v="101" actId="6549"/>
        <pc:sldMkLst>
          <pc:docMk/>
          <pc:sldMk cId="0" sldId="261"/>
        </pc:sldMkLst>
        <pc:spChg chg="mod">
          <ac:chgData name="John, Catherine" userId="36b10958-3fe6-4d82-9cee-736ae9074b3f" providerId="ADAL" clId="{7CE9EBFF-1EB6-4E95-820E-35801409E55C}" dt="2026-09-17T15:46:06.915" v="101" actId="6549"/>
          <ac:spMkLst>
            <pc:docMk/>
            <pc:sldMk cId="0" sldId="261"/>
            <ac:spMk id="190" creationId="{00000000-0000-0000-0000-000000000000}"/>
          </ac:spMkLst>
        </pc:spChg>
      </pc:sldChg>
      <pc:sldChg chg="modSp mod">
        <pc:chgData name="John, Catherine" userId="36b10958-3fe6-4d82-9cee-736ae9074b3f" providerId="ADAL" clId="{7CE9EBFF-1EB6-4E95-820E-35801409E55C}" dt="2026-09-17T15:54:53.492" v="112" actId="20577"/>
        <pc:sldMkLst>
          <pc:docMk/>
          <pc:sldMk cId="0" sldId="262"/>
        </pc:sldMkLst>
        <pc:spChg chg="mod">
          <ac:chgData name="John, Catherine" userId="36b10958-3fe6-4d82-9cee-736ae9074b3f" providerId="ADAL" clId="{7CE9EBFF-1EB6-4E95-820E-35801409E55C}" dt="2026-09-17T15:54:53.492" v="112" actId="20577"/>
          <ac:spMkLst>
            <pc:docMk/>
            <pc:sldMk cId="0" sldId="262"/>
            <ac:spMk id="229" creationId="{00000000-0000-0000-0000-000000000000}"/>
          </ac:spMkLst>
        </pc:spChg>
      </pc:sldChg>
      <pc:sldChg chg="modSp mod">
        <pc:chgData name="John, Catherine" userId="36b10958-3fe6-4d82-9cee-736ae9074b3f" providerId="ADAL" clId="{7CE9EBFF-1EB6-4E95-820E-35801409E55C}" dt="2026-09-17T16:00:44.181" v="114" actId="20577"/>
        <pc:sldMkLst>
          <pc:docMk/>
          <pc:sldMk cId="0" sldId="268"/>
        </pc:sldMkLst>
        <pc:spChg chg="mod">
          <ac:chgData name="John, Catherine" userId="36b10958-3fe6-4d82-9cee-736ae9074b3f" providerId="ADAL" clId="{7CE9EBFF-1EB6-4E95-820E-35801409E55C}" dt="2026-09-17T16:00:44.181" v="114" actId="20577"/>
          <ac:spMkLst>
            <pc:docMk/>
            <pc:sldMk cId="0" sldId="268"/>
            <ac:spMk id="444" creationId="{00000000-0000-0000-0000-000000000000}"/>
          </ac:spMkLst>
        </pc:spChg>
      </pc:sldChg>
      <pc:sldChg chg="modSp mod modNotesTx">
        <pc:chgData name="John, Catherine" userId="36b10958-3fe6-4d82-9cee-736ae9074b3f" providerId="ADAL" clId="{7CE9EBFF-1EB6-4E95-820E-35801409E55C}" dt="2026-09-17T16:06:57.613" v="164" actId="20577"/>
        <pc:sldMkLst>
          <pc:docMk/>
          <pc:sldMk cId="0" sldId="273"/>
        </pc:sldMkLst>
        <pc:spChg chg="mod">
          <ac:chgData name="John, Catherine" userId="36b10958-3fe6-4d82-9cee-736ae9074b3f" providerId="ADAL" clId="{7CE9EBFF-1EB6-4E95-820E-35801409E55C}" dt="2026-09-17T16:05:07.802" v="124" actId="20577"/>
          <ac:spMkLst>
            <pc:docMk/>
            <pc:sldMk cId="0" sldId="273"/>
            <ac:spMk id="571" creationId="{00000000-0000-0000-0000-000000000000}"/>
          </ac:spMkLst>
        </pc:spChg>
      </pc:sldChg>
      <pc:sldChg chg="modSp mod">
        <pc:chgData name="John, Catherine" userId="36b10958-3fe6-4d82-9cee-736ae9074b3f" providerId="ADAL" clId="{7CE9EBFF-1EB6-4E95-820E-35801409E55C}" dt="2026-09-17T16:01:44.507" v="116" actId="20577"/>
        <pc:sldMkLst>
          <pc:docMk/>
          <pc:sldMk cId="1185465739" sldId="274"/>
        </pc:sldMkLst>
        <pc:spChg chg="mod">
          <ac:chgData name="John, Catherine" userId="36b10958-3fe6-4d82-9cee-736ae9074b3f" providerId="ADAL" clId="{7CE9EBFF-1EB6-4E95-820E-35801409E55C}" dt="2026-09-17T16:01:44.507" v="116" actId="20577"/>
          <ac:spMkLst>
            <pc:docMk/>
            <pc:sldMk cId="1185465739" sldId="274"/>
            <ac:spMk id="444" creationId="{21C01816-D2D9-C43F-3BD5-7CE3A370E0EA}"/>
          </ac:spMkLst>
        </pc:spChg>
      </pc:sldChg>
    </pc:docChg>
  </pc:docChgLst>
  <pc:docChgLst>
    <pc:chgData name="Williams, Sian" userId="f643701a-3517-4348-bd1c-bbad90f72c55" providerId="ADAL" clId="{66DBB4B2-6617-4A67-9DB0-51A02D214305}"/>
    <pc:docChg chg="custSel modSld modMainMaster">
      <pc:chgData name="Williams, Sian" userId="f643701a-3517-4348-bd1c-bbad90f72c55" providerId="ADAL" clId="{66DBB4B2-6617-4A67-9DB0-51A02D214305}" dt="2026-09-07T15:32:39.841" v="20" actId="1076"/>
      <pc:docMkLst>
        <pc:docMk/>
      </pc:docMkLst>
      <pc:sldChg chg="modSp mod">
        <pc:chgData name="Williams, Sian" userId="f643701a-3517-4348-bd1c-bbad90f72c55" providerId="ADAL" clId="{66DBB4B2-6617-4A67-9DB0-51A02D214305}" dt="2026-09-07T15:30:23.380" v="10" actId="20577"/>
        <pc:sldMkLst>
          <pc:docMk/>
          <pc:sldMk cId="0" sldId="258"/>
        </pc:sldMkLst>
        <pc:spChg chg="mod">
          <ac:chgData name="Williams, Sian" userId="f643701a-3517-4348-bd1c-bbad90f72c55" providerId="ADAL" clId="{66DBB4B2-6617-4A67-9DB0-51A02D214305}" dt="2026-09-07T15:30:08.541" v="5" actId="20577"/>
          <ac:spMkLst>
            <pc:docMk/>
            <pc:sldMk cId="0" sldId="258"/>
            <ac:spMk id="91" creationId="{00000000-0000-0000-0000-000000000000}"/>
          </ac:spMkLst>
        </pc:spChg>
        <pc:spChg chg="mod">
          <ac:chgData name="Williams, Sian" userId="f643701a-3517-4348-bd1c-bbad90f72c55" providerId="ADAL" clId="{66DBB4B2-6617-4A67-9DB0-51A02D214305}" dt="2026-09-07T15:30:14.387" v="6" actId="20577"/>
          <ac:spMkLst>
            <pc:docMk/>
            <pc:sldMk cId="0" sldId="258"/>
            <ac:spMk id="95" creationId="{00000000-0000-0000-0000-000000000000}"/>
          </ac:spMkLst>
        </pc:spChg>
        <pc:spChg chg="mod">
          <ac:chgData name="Williams, Sian" userId="f643701a-3517-4348-bd1c-bbad90f72c55" providerId="ADAL" clId="{66DBB4B2-6617-4A67-9DB0-51A02D214305}" dt="2026-09-07T15:30:16.345" v="7" actId="20577"/>
          <ac:spMkLst>
            <pc:docMk/>
            <pc:sldMk cId="0" sldId="258"/>
            <ac:spMk id="99" creationId="{00000000-0000-0000-0000-000000000000}"/>
          </ac:spMkLst>
        </pc:spChg>
        <pc:spChg chg="mod">
          <ac:chgData name="Williams, Sian" userId="f643701a-3517-4348-bd1c-bbad90f72c55" providerId="ADAL" clId="{66DBB4B2-6617-4A67-9DB0-51A02D214305}" dt="2026-09-07T15:30:19.089" v="8" actId="20577"/>
          <ac:spMkLst>
            <pc:docMk/>
            <pc:sldMk cId="0" sldId="258"/>
            <ac:spMk id="103" creationId="{00000000-0000-0000-0000-000000000000}"/>
          </ac:spMkLst>
        </pc:spChg>
        <pc:spChg chg="mod">
          <ac:chgData name="Williams, Sian" userId="f643701a-3517-4348-bd1c-bbad90f72c55" providerId="ADAL" clId="{66DBB4B2-6617-4A67-9DB0-51A02D214305}" dt="2026-09-07T15:30:21.555" v="9" actId="20577"/>
          <ac:spMkLst>
            <pc:docMk/>
            <pc:sldMk cId="0" sldId="258"/>
            <ac:spMk id="107" creationId="{00000000-0000-0000-0000-000000000000}"/>
          </ac:spMkLst>
        </pc:spChg>
        <pc:spChg chg="mod">
          <ac:chgData name="Williams, Sian" userId="f643701a-3517-4348-bd1c-bbad90f72c55" providerId="ADAL" clId="{66DBB4B2-6617-4A67-9DB0-51A02D214305}" dt="2026-09-07T15:30:23.380" v="10" actId="20577"/>
          <ac:spMkLst>
            <pc:docMk/>
            <pc:sldMk cId="0" sldId="258"/>
            <ac:spMk id="111" creationId="{00000000-0000-0000-0000-000000000000}"/>
          </ac:spMkLst>
        </pc:spChg>
      </pc:sldChg>
      <pc:sldChg chg="modSp mod">
        <pc:chgData name="Williams, Sian" userId="f643701a-3517-4348-bd1c-bbad90f72c55" providerId="ADAL" clId="{66DBB4B2-6617-4A67-9DB0-51A02D214305}" dt="2026-09-07T15:31:43.512" v="16" actId="20577"/>
        <pc:sldMkLst>
          <pc:docMk/>
          <pc:sldMk cId="0" sldId="269"/>
        </pc:sldMkLst>
        <pc:spChg chg="mod">
          <ac:chgData name="Williams, Sian" userId="f643701a-3517-4348-bd1c-bbad90f72c55" providerId="ADAL" clId="{66DBB4B2-6617-4A67-9DB0-51A02D214305}" dt="2026-09-07T15:31:39.195" v="14" actId="20577"/>
          <ac:spMkLst>
            <pc:docMk/>
            <pc:sldMk cId="0" sldId="269"/>
            <ac:spMk id="491" creationId="{00000000-0000-0000-0000-000000000000}"/>
          </ac:spMkLst>
        </pc:spChg>
        <pc:spChg chg="mod">
          <ac:chgData name="Williams, Sian" userId="f643701a-3517-4348-bd1c-bbad90f72c55" providerId="ADAL" clId="{66DBB4B2-6617-4A67-9DB0-51A02D214305}" dt="2026-09-07T15:31:41.316" v="15" actId="20577"/>
          <ac:spMkLst>
            <pc:docMk/>
            <pc:sldMk cId="0" sldId="269"/>
            <ac:spMk id="494" creationId="{00000000-0000-0000-0000-000000000000}"/>
          </ac:spMkLst>
        </pc:spChg>
        <pc:spChg chg="mod">
          <ac:chgData name="Williams, Sian" userId="f643701a-3517-4348-bd1c-bbad90f72c55" providerId="ADAL" clId="{66DBB4B2-6617-4A67-9DB0-51A02D214305}" dt="2026-09-07T15:31:43.512" v="16" actId="20577"/>
          <ac:spMkLst>
            <pc:docMk/>
            <pc:sldMk cId="0" sldId="269"/>
            <ac:spMk id="497" creationId="{00000000-0000-0000-0000-000000000000}"/>
          </ac:spMkLst>
        </pc:spChg>
      </pc:sldChg>
      <pc:sldChg chg="modSp mod">
        <pc:chgData name="Williams, Sian" userId="f643701a-3517-4348-bd1c-bbad90f72c55" providerId="ADAL" clId="{66DBB4B2-6617-4A67-9DB0-51A02D214305}" dt="2026-09-07T15:32:39.841" v="20" actId="1076"/>
        <pc:sldMkLst>
          <pc:docMk/>
          <pc:sldMk cId="0" sldId="270"/>
        </pc:sldMkLst>
        <pc:grpChg chg="mod">
          <ac:chgData name="Williams, Sian" userId="f643701a-3517-4348-bd1c-bbad90f72c55" providerId="ADAL" clId="{66DBB4B2-6617-4A67-9DB0-51A02D214305}" dt="2026-09-07T15:32:35.009" v="19" actId="1076"/>
          <ac:grpSpMkLst>
            <pc:docMk/>
            <pc:sldMk cId="0" sldId="270"/>
            <ac:grpSpMk id="511" creationId="{00000000-0000-0000-0000-000000000000}"/>
          </ac:grpSpMkLst>
        </pc:grpChg>
        <pc:grpChg chg="mod">
          <ac:chgData name="Williams, Sian" userId="f643701a-3517-4348-bd1c-bbad90f72c55" providerId="ADAL" clId="{66DBB4B2-6617-4A67-9DB0-51A02D214305}" dt="2026-09-07T15:32:39.841" v="20" actId="1076"/>
          <ac:grpSpMkLst>
            <pc:docMk/>
            <pc:sldMk cId="0" sldId="270"/>
            <ac:grpSpMk id="514" creationId="{00000000-0000-0000-0000-000000000000}"/>
          </ac:grpSpMkLst>
        </pc:grpChg>
      </pc:sldChg>
      <pc:sldChg chg="addSp modSp mod">
        <pc:chgData name="Williams, Sian" userId="f643701a-3517-4348-bd1c-bbad90f72c55" providerId="ADAL" clId="{66DBB4B2-6617-4A67-9DB0-51A02D214305}" dt="2026-09-07T15:31:59.012" v="18" actId="22"/>
        <pc:sldMkLst>
          <pc:docMk/>
          <pc:sldMk cId="4152295373" sldId="290"/>
        </pc:sldMkLst>
        <pc:spChg chg="add">
          <ac:chgData name="Williams, Sian" userId="f643701a-3517-4348-bd1c-bbad90f72c55" providerId="ADAL" clId="{66DBB4B2-6617-4A67-9DB0-51A02D214305}" dt="2026-09-07T15:31:59.012" v="18" actId="22"/>
          <ac:spMkLst>
            <pc:docMk/>
            <pc:sldMk cId="4152295373" sldId="290"/>
            <ac:spMk id="3" creationId="{FF7FD282-DF84-25F4-BC4D-578D570D9DE2}"/>
          </ac:spMkLst>
        </pc:spChg>
        <pc:spChg chg="mod">
          <ac:chgData name="Williams, Sian" userId="f643701a-3517-4348-bd1c-bbad90f72c55" providerId="ADAL" clId="{66DBB4B2-6617-4A67-9DB0-51A02D214305}" dt="2026-09-07T15:31:57.952" v="17" actId="1076"/>
          <ac:spMkLst>
            <pc:docMk/>
            <pc:sldMk cId="4152295373" sldId="290"/>
            <ac:spMk id="6" creationId="{99E1AF67-C417-4349-DE00-154203330E5B}"/>
          </ac:spMkLst>
        </pc:spChg>
      </pc:sldChg>
      <pc:sldMasterChg chg="addSp delSp modSp mod">
        <pc:chgData name="Williams, Sian" userId="f643701a-3517-4348-bd1c-bbad90f72c55" providerId="ADAL" clId="{66DBB4B2-6617-4A67-9DB0-51A02D214305}" dt="2026-09-04T13:47:10.185" v="4" actId="22"/>
        <pc:sldMasterMkLst>
          <pc:docMk/>
          <pc:sldMasterMk cId="0" sldId="2147483656"/>
        </pc:sldMasterMkLst>
        <pc:spChg chg="add">
          <ac:chgData name="Williams, Sian" userId="f643701a-3517-4348-bd1c-bbad90f72c55" providerId="ADAL" clId="{66DBB4B2-6617-4A67-9DB0-51A02D214305}" dt="2026-09-04T13:47:10.185" v="4" actId="22"/>
          <ac:spMkLst>
            <pc:docMk/>
            <pc:sldMasterMk cId="0" sldId="2147483656"/>
            <ac:spMk id="4" creationId="{7EC8A858-66BC-CAB9-453B-56C51A2DC910}"/>
          </ac:spMkLst>
        </pc:spChg>
        <pc:picChg chg="add">
          <ac:chgData name="Williams, Sian" userId="f643701a-3517-4348-bd1c-bbad90f72c55" providerId="ADAL" clId="{66DBB4B2-6617-4A67-9DB0-51A02D214305}" dt="2026-09-04T13:47:10.185" v="4" actId="22"/>
          <ac:picMkLst>
            <pc:docMk/>
            <pc:sldMasterMk cId="0" sldId="2147483656"/>
            <ac:picMk id="6" creationId="{9F477EBD-7582-87EC-3DB5-2CF0CD91A4CB}"/>
          </ac:picMkLst>
        </pc:picChg>
        <pc:picChg chg="add">
          <ac:chgData name="Williams, Sian" userId="f643701a-3517-4348-bd1c-bbad90f72c55" providerId="ADAL" clId="{66DBB4B2-6617-4A67-9DB0-51A02D214305}" dt="2026-09-04T13:47:10.185" v="4" actId="22"/>
          <ac:picMkLst>
            <pc:docMk/>
            <pc:sldMasterMk cId="0" sldId="2147483656"/>
            <ac:picMk id="8" creationId="{DD0E5139-8BB5-E9CA-EA24-167764F56CD7}"/>
          </ac:picMkLst>
        </pc:picChg>
        <pc:picChg chg="add">
          <ac:chgData name="Williams, Sian" userId="f643701a-3517-4348-bd1c-bbad90f72c55" providerId="ADAL" clId="{66DBB4B2-6617-4A67-9DB0-51A02D214305}" dt="2026-09-04T13:47:10.185" v="4" actId="22"/>
          <ac:picMkLst>
            <pc:docMk/>
            <pc:sldMasterMk cId="0" sldId="2147483656"/>
            <ac:picMk id="15" creationId="{96A16546-7F8B-C794-AF7D-5F5F6C91178A}"/>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703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Stop point: 3–5 minute discussion. Draw out leaks, unsupported pipework, missing insulation, incorrect siting/clearances, labels, dirty filters, poor condensate route, wiring concerns, missing documentation.</a:t>
            </a:r>
            <a:endParaRPr dirty="0"/>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85" name="Google Shape;85;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Learners should understand what can be inspected visually, what must not be touched/altered without competence, and why manufacturer instructions define the exact inspection requirements.</a:t>
            </a:r>
            <a:endParaRPr/>
          </a:p>
        </p:txBody>
      </p:sp>
      <p:sp>
        <p:nvSpPr>
          <p:cNvPr id="86" name="Google Shape;86;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5" name="Google Shape;115;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 K1.39 comes before K1.40 testing. Inspection identifies whether it is safe and sensible to proceed to tests. If inspection finds a safety-critical issue, stop and escalate before testing.</a:t>
            </a:r>
            <a:endParaRPr/>
          </a:p>
        </p:txBody>
      </p:sp>
      <p:sp>
        <p:nvSpPr>
          <p:cNvPr id="116" name="Google Shape;116;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46" name="Google Shape;146;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Senses support inspection, but they do not prove compliance alone. Do not encourage learners to touch live electrical parts, refrigerant pipework, hot surfaces or unsafe components. Use tools and competent persons where required.</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Quick question: which sense might identify a blocked condensate route? Sight (pooling/ice), smell (stagnant water), sound (gurgling) depending on context.</a:t>
            </a:r>
            <a:endParaRPr dirty="0"/>
          </a:p>
        </p:txBody>
      </p:sp>
      <p:sp>
        <p:nvSpPr>
          <p:cNvPr id="147" name="Google Shape;147;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6" name="Google Shape;176;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For ASHPs, poor siting can reduce airflow, increase noise, cause recirculation of cold air and create drainage/freeze risks. Manufacturer instructions set clearances and service access requirements.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show an image of an outdoor unit and ask learners to identify inspection points.</a:t>
            </a:r>
            <a:endParaRPr dirty="0"/>
          </a:p>
        </p:txBody>
      </p:sp>
      <p:sp>
        <p:nvSpPr>
          <p:cNvPr id="177" name="Google Shape;177;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16" name="Google Shape;216;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Pipework inspection should consider both mechanical integrity and future maintainability. Heat pump systems often rely on stable flow, so restrictions, poor insulation and inaccessible filters can affect performance.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Activity: learners identify pipework issues from a photo/diagram (created separately).</a:t>
            </a:r>
            <a:endParaRPr dirty="0"/>
          </a:p>
        </p:txBody>
      </p:sp>
      <p:sp>
        <p:nvSpPr>
          <p:cNvPr id="217" name="Google Shape;217;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53" name="Google Shape;253;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unvented cylinder safety at awareness level. Do not ask learners to certify regulated work unless they are competent/authorised. The inspection should identify whether safety components are present, accessible and recorded, then refer where required.</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why is cylinder sensor position important for DHW recovery?</a:t>
            </a:r>
            <a:endParaRPr dirty="0"/>
          </a:p>
        </p:txBody>
      </p:sp>
      <p:sp>
        <p:nvSpPr>
          <p:cNvPr id="254" name="Google Shape;254;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1" name="Google Shape;291;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The inspection stage checks whether distribution components are physically ready. K1.40/K1.38 then prove operation through flow/temperature/balancing checks.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learners list three inspection checks on a UFH manifold.</a:t>
            </a:r>
            <a:endParaRPr dirty="0"/>
          </a:p>
        </p:txBody>
      </p:sp>
      <p:sp>
        <p:nvSpPr>
          <p:cNvPr id="292" name="Google Shape;292;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29" name="Google Shape;32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Controls often cause performance issues. A sensor in direct sunlight or above a heat source can mislead the system. Inspection should check location and obvious installation quality before calibration/operational testing.</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Activity prompt: what happens if the outdoor sensor is mounted in direct sunlight?</a:t>
            </a:r>
            <a:endParaRPr dirty="0"/>
          </a:p>
        </p:txBody>
      </p:sp>
      <p:sp>
        <p:nvSpPr>
          <p:cNvPr id="330" name="Google Shape;330;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67" name="Google Shape;367;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This slide is awareness and boundary setting. Learners need to know what to look for and when to refer, not how to complete electrical testing unless qualified.</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K1.8 limits of competence and K1.13 electrical supply awareness.</a:t>
            </a:r>
            <a:endParaRPr dirty="0"/>
          </a:p>
        </p:txBody>
      </p:sp>
      <p:sp>
        <p:nvSpPr>
          <p:cNvPr id="368" name="Google Shape;368;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05" name="Google Shape;405;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Visual inspection cannot prove water quality alone, but it can reveal warning signs. Link to BS 7593 principles and K1.38 chemical treatment/water quality checks.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why could a blocked strainer make a heat pump appear faulty?</a:t>
            </a:r>
            <a:endParaRPr dirty="0"/>
          </a:p>
        </p:txBody>
      </p:sp>
      <p:sp>
        <p:nvSpPr>
          <p:cNvPr id="406" name="Google Shape;406;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40" name="Google Shape;440;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Manufacturer instructions are model-specific and may contain limits that are more precise than general guidance. Learners should practise finding critical information quickly in manuals.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Activity: manual-reading task — find three pre-commissioning checks in a heat pump manual.</a:t>
            </a:r>
            <a:endParaRPr dirty="0"/>
          </a:p>
        </p:txBody>
      </p:sp>
      <p:sp>
        <p:nvSpPr>
          <p:cNvPr id="441" name="Google Shape;441;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a:extLst>
            <a:ext uri="{FF2B5EF4-FFF2-40B4-BE49-F238E27FC236}">
              <a16:creationId xmlns:a16="http://schemas.microsoft.com/office/drawing/2014/main" id="{7A08565D-C8C6-2C67-819F-1C3D004D1FEF}"/>
            </a:ext>
          </a:extLst>
        </p:cNvPr>
        <p:cNvGrpSpPr/>
        <p:nvPr/>
      </p:nvGrpSpPr>
      <p:grpSpPr>
        <a:xfrm>
          <a:off x="0" y="0"/>
          <a:ext cx="0" cy="0"/>
          <a:chOff x="0" y="0"/>
          <a:chExt cx="0" cy="0"/>
        </a:xfrm>
      </p:grpSpPr>
      <p:sp>
        <p:nvSpPr>
          <p:cNvPr id="439" name="Google Shape;439;p14:notes">
            <a:extLst>
              <a:ext uri="{FF2B5EF4-FFF2-40B4-BE49-F238E27FC236}">
                <a16:creationId xmlns:a16="http://schemas.microsoft.com/office/drawing/2014/main" id="{0EB43F5E-F584-28FA-3A4C-A500FDA94A5F}"/>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40" name="Google Shape;440;p14:notes">
            <a:extLst>
              <a:ext uri="{FF2B5EF4-FFF2-40B4-BE49-F238E27FC236}">
                <a16:creationId xmlns:a16="http://schemas.microsoft.com/office/drawing/2014/main" id="{9E348AFA-F8DD-F752-3164-4A3F47825AD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Manufacturer instructions are model-specific and may contain limits that are more precise than general guidance. Learners should practise finding critical information quickly in manuals.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Activity: manual-reading task — find three pre-commissioning checks in a heat pump manual.</a:t>
            </a:r>
            <a:endParaRPr dirty="0"/>
          </a:p>
        </p:txBody>
      </p:sp>
      <p:sp>
        <p:nvSpPr>
          <p:cNvPr id="441" name="Google Shape;441;p14:notes">
            <a:extLst>
              <a:ext uri="{FF2B5EF4-FFF2-40B4-BE49-F238E27FC236}">
                <a16:creationId xmlns:a16="http://schemas.microsoft.com/office/drawing/2014/main" id="{91C26E55-446C-AF34-2B1A-6D635814B39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154976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83" name="Google Shape;483;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Good inspection is evidence-based. Avoid vague wording like 'looks okay' where a specific observation is better.</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Example record: 'ASHP base level; 300 mm rear clearance measured; condensate route incomplete — commissioning paused pending drain completion.'</a:t>
            </a:r>
            <a:endParaRPr dirty="0"/>
          </a:p>
        </p:txBody>
      </p:sp>
      <p:sp>
        <p:nvSpPr>
          <p:cNvPr id="484" name="Google Shape;484;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03" name="Google Shape;503;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Suggested approach: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Condensate route incomplete: correct before handover; may affect defrost water safety.</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Blocked rear clearance: correct or refer to installer/designer; may affect airflow/performance.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Missing water treatment record: investigate and document before handover; warranty/performance risk.</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Workbook task created separately.</a:t>
            </a:r>
            <a:endParaRPr dirty="0"/>
          </a:p>
        </p:txBody>
      </p:sp>
      <p:sp>
        <p:nvSpPr>
          <p:cNvPr id="504" name="Google Shape;504;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26" name="Google Shape;526;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Photo pack/training rig created separately. Reinforce safety boundaries: no touching unsafe surfaces, live electrical parts, refrigerant components, or anything outside competence.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groups compare findings and justify why they would proceed or pause commissioning.</a:t>
            </a:r>
            <a:endParaRPr dirty="0"/>
          </a:p>
        </p:txBody>
      </p:sp>
      <p:sp>
        <p:nvSpPr>
          <p:cNvPr id="527" name="Google Shape;527;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48" name="Google Shape;548;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Suggested answers: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1) Clearances, leaks, pipe supports, labels, insulation, sensors, valves, access, drainage.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2) They define model-specific limits, prerequisites and commissioning requirements.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3) Sight: leak/damage; sound: vibration/noise; touch: safe vibration check; smell: burning/chemicals.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4) Stop, record, refer/correct before commissioning.</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5) To confirm the system is safe/ready before active testing and handover.</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err="1">
                <a:solidFill>
                  <a:schemeClr val="dk1"/>
                </a:solidFill>
                <a:latin typeface="Arial"/>
                <a:ea typeface="Arial"/>
                <a:cs typeface="Arial"/>
                <a:sym typeface="Arial"/>
              </a:rPr>
              <a:t>Wordwall</a:t>
            </a:r>
            <a:r>
              <a:rPr lang="en-GB" sz="1200" dirty="0">
                <a:solidFill>
                  <a:schemeClr val="dk1"/>
                </a:solidFill>
                <a:latin typeface="Arial"/>
                <a:ea typeface="Arial"/>
                <a:cs typeface="Arial"/>
                <a:sym typeface="Arial"/>
              </a:rPr>
              <a:t>/Quizizz recap created separately.</a:t>
            </a:r>
            <a:endParaRPr dirty="0"/>
          </a:p>
        </p:txBody>
      </p:sp>
      <p:sp>
        <p:nvSpPr>
          <p:cNvPr id="549" name="Google Shape;549;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68" name="Google Shape;568;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Final prompt: ask learners to explain why </a:t>
            </a:r>
            <a:r>
              <a:rPr lang="en-GB" sz="1200" dirty="0">
                <a:solidFill>
                  <a:schemeClr val="dk1"/>
                </a:solidFill>
                <a:latin typeface="Arial (Body)"/>
                <a:ea typeface="Arial"/>
                <a:cs typeface="Arial"/>
                <a:sym typeface="Arial"/>
              </a:rPr>
              <a:t>inspection is important in one sentence</a:t>
            </a:r>
            <a:r>
              <a:rPr lang="en-GB" sz="1200" dirty="0">
                <a:solidFill>
                  <a:schemeClr val="dk1"/>
                </a:solidFill>
                <a:latin typeface="Arial"/>
                <a:ea typeface="Arial"/>
                <a:cs typeface="Arial"/>
                <a:sym typeface="Arial"/>
              </a:rPr>
              <a:t>: 'Inspection is important because…'.</a:t>
            </a:r>
            <a:endParaRPr dirty="0"/>
          </a:p>
        </p:txBody>
      </p:sp>
      <p:sp>
        <p:nvSpPr>
          <p:cNvPr id="569" name="Google Shape;569;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360000" y="1800000"/>
            <a:ext cx="9360212"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3"/>
          <p:cNvSpPr>
            <a:spLocks noGrp="1"/>
          </p:cNvSpPr>
          <p:nvPr>
            <p:ph type="pic" idx="2"/>
          </p:nvPr>
        </p:nvSpPr>
        <p:spPr>
          <a:xfrm>
            <a:off x="8280052" y="1800000"/>
            <a:ext cx="3600798" cy="4139999"/>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4"/>
          <p:cNvSpPr>
            <a:spLocks noGrp="1"/>
          </p:cNvSpPr>
          <p:nvPr>
            <p:ph type="pic" idx="2"/>
          </p:nvPr>
        </p:nvSpPr>
        <p:spPr>
          <a:xfrm>
            <a:off x="360000" y="1800000"/>
            <a:ext cx="3600798" cy="4139999"/>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359172" y="1260475"/>
            <a:ext cx="8640959" cy="4319588"/>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2" y="1800000"/>
            <a:ext cx="3600900" cy="41400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5"/>
            <a:ext cx="8640900" cy="4319700"/>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0" y="456036"/>
            <a:ext cx="12239625" cy="152012"/>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11" name="Google Shape;11;p1"/>
          <p:cNvSpPr txBox="1">
            <a:spLocks noGrp="1"/>
          </p:cNvSpPr>
          <p:nvPr>
            <p:ph type="title"/>
          </p:nvPr>
        </p:nvSpPr>
        <p:spPr>
          <a:xfrm>
            <a:off x="252000" y="990000"/>
            <a:ext cx="11628000" cy="646331"/>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13" name="Google Shape;13;p1"/>
          <p:cNvSpPr/>
          <p:nvPr/>
        </p:nvSpPr>
        <p:spPr>
          <a:xfrm>
            <a:off x="6" y="756000"/>
            <a:ext cx="12239626" cy="36000"/>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sp>
        <p:nvSpPr>
          <p:cNvPr id="16" name="Google Shape;16;p1"/>
          <p:cNvSpPr txBox="1"/>
          <p:nvPr/>
        </p:nvSpPr>
        <p:spPr>
          <a:xfrm>
            <a:off x="360000" y="6343435"/>
            <a:ext cx="588541" cy="24622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pic>
        <p:nvPicPr>
          <p:cNvPr id="18" name="Google Shape;18;p1" descr="A purple and white logo&#10;&#10;AI-generated content may be incorrect."/>
          <p:cNvPicPr preferRelativeResize="0"/>
          <p:nvPr/>
        </p:nvPicPr>
        <p:blipFill rotWithShape="1">
          <a:blip r:embed="rId6">
            <a:alphaModFix/>
          </a:blip>
          <a:srcRect/>
          <a:stretch/>
        </p:blipFill>
        <p:spPr>
          <a:xfrm>
            <a:off x="9360000" y="6228000"/>
            <a:ext cx="2520000" cy="456536"/>
          </a:xfrm>
          <a:prstGeom prst="rect">
            <a:avLst/>
          </a:prstGeom>
          <a:noFill/>
          <a:ln>
            <a:noFill/>
          </a:ln>
        </p:spPr>
      </p:pic>
      <p:cxnSp>
        <p:nvCxnSpPr>
          <p:cNvPr id="19" name="Google Shape;19;p1"/>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4" name="Text Box 2">
            <a:extLst>
              <a:ext uri="{FF2B5EF4-FFF2-40B4-BE49-F238E27FC236}">
                <a16:creationId xmlns:a16="http://schemas.microsoft.com/office/drawing/2014/main" id="{7EC8A858-66BC-CAB9-453B-56C51A2DC910}"/>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6" name="Picture 5" descr="A black and white logo&#10;&#10;AI-generated content may be incorrect.">
            <a:extLst>
              <a:ext uri="{FF2B5EF4-FFF2-40B4-BE49-F238E27FC236}">
                <a16:creationId xmlns:a16="http://schemas.microsoft.com/office/drawing/2014/main" id="{9F477EBD-7582-87EC-3DB5-2CF0CD91A4CB}"/>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8" name="Picture 7" descr="A black background with a black square&#10;&#10;AI-generated content may be incorrect.">
            <a:extLst>
              <a:ext uri="{FF2B5EF4-FFF2-40B4-BE49-F238E27FC236}">
                <a16:creationId xmlns:a16="http://schemas.microsoft.com/office/drawing/2014/main" id="{DD0E5139-8BB5-E9CA-EA24-167764F56CD7}"/>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5" name="Picture 14" descr="A red arrow pointing up&#10;&#10;AI-generated content may be incorrect.">
            <a:extLst>
              <a:ext uri="{FF2B5EF4-FFF2-40B4-BE49-F238E27FC236}">
                <a16:creationId xmlns:a16="http://schemas.microsoft.com/office/drawing/2014/main" id="{96A16546-7F8B-C794-AF7D-5F5F6C91178A}"/>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6036"/>
            <a:ext cx="12239700" cy="152100"/>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0"/>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pic>
        <p:nvPicPr>
          <p:cNvPr id="38" name="Google Shape;38;p6" descr="A red arrow pointing up&#10;&#10;AI-generated content may be incorrect."/>
          <p:cNvPicPr preferRelativeResize="0"/>
          <p:nvPr/>
        </p:nvPicPr>
        <p:blipFill rotWithShape="1">
          <a:blip r:embed="rId6">
            <a:alphaModFix/>
          </a:blip>
          <a:srcRect/>
          <a:stretch/>
        </p:blipFill>
        <p:spPr>
          <a:xfrm>
            <a:off x="232047" y="170588"/>
            <a:ext cx="591665" cy="437464"/>
          </a:xfrm>
          <a:prstGeom prst="rect">
            <a:avLst/>
          </a:prstGeom>
          <a:noFill/>
          <a:ln>
            <a:noFill/>
          </a:ln>
        </p:spPr>
      </p:pic>
      <p:sp>
        <p:nvSpPr>
          <p:cNvPr id="40" name="Google Shape;40;p6"/>
          <p:cNvSpPr txBox="1"/>
          <p:nvPr/>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pic>
        <p:nvPicPr>
          <p:cNvPr id="41" name="Google Shape;41;p6" descr="A black and white logo&#10;&#10;AI-generated content may be incorrect."/>
          <p:cNvPicPr preferRelativeResize="0"/>
          <p:nvPr/>
        </p:nvPicPr>
        <p:blipFill rotWithShape="1">
          <a:blip r:embed="rId7">
            <a:alphaModFix/>
          </a:blip>
          <a:srcRect/>
          <a:stretch/>
        </p:blipFill>
        <p:spPr>
          <a:xfrm>
            <a:off x="9408368" y="157157"/>
            <a:ext cx="2563495" cy="498243"/>
          </a:xfrm>
          <a:prstGeom prst="rect">
            <a:avLst/>
          </a:prstGeom>
          <a:noFill/>
          <a:ln>
            <a:noFill/>
          </a:ln>
        </p:spPr>
      </p:pic>
      <p:pic>
        <p:nvPicPr>
          <p:cNvPr id="42" name="Google Shape;42;p6" descr="A purple and white logo&#10;&#10;AI-generated content may be incorrect."/>
          <p:cNvPicPr preferRelativeResize="0"/>
          <p:nvPr/>
        </p:nvPicPr>
        <p:blipFill rotWithShape="1">
          <a:blip r:embed="rId8">
            <a:alphaModFix/>
          </a:blip>
          <a:srcRect/>
          <a:stretch/>
        </p:blipFill>
        <p:spPr>
          <a:xfrm>
            <a:off x="9360000" y="6228000"/>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3" name="Google Shape;15;p1">
            <a:extLst>
              <a:ext uri="{FF2B5EF4-FFF2-40B4-BE49-F238E27FC236}">
                <a16:creationId xmlns:a16="http://schemas.microsoft.com/office/drawing/2014/main" id="{E6AB4D22-EC02-7D3A-11A5-B75EF31B9331}"/>
              </a:ext>
            </a:extLst>
          </p:cNvPr>
          <p:cNvSpPr txBox="1"/>
          <p:nvPr userDrawn="1"/>
        </p:nvSpPr>
        <p:spPr>
          <a:xfrm>
            <a:off x="823713" y="180000"/>
            <a:ext cx="8316893" cy="589388"/>
          </a:xfrm>
          <a:prstGeom prst="rect">
            <a:avLst/>
          </a:prstGeom>
          <a:noFill/>
          <a:ln>
            <a:noFill/>
          </a:ln>
        </p:spPr>
        <p:txBody>
          <a:bodyPr spcFirstLastPara="1" wrap="square" lIns="91775" tIns="45875" rIns="91775" bIns="45875" anchor="t" anchorCtr="0">
            <a:noAutofit/>
          </a:bodyPr>
          <a:lstStyle/>
          <a:p>
            <a:pPr marL="0" marR="0" lvl="0" indent="0" algn="l" rtl="0">
              <a:lnSpc>
                <a:spcPct val="50000"/>
              </a:lnSpc>
              <a:spcBef>
                <a:spcPts val="0"/>
              </a:spcBef>
              <a:spcAft>
                <a:spcPts val="600"/>
              </a:spcAft>
              <a:buClr>
                <a:srgbClr val="170130"/>
              </a:buClr>
              <a:buSzPts val="1400"/>
              <a:buFont typeface="Arial"/>
              <a:buNone/>
            </a:pPr>
            <a:r>
              <a:rPr lang="en-GB" sz="1400" b="1" i="0" u="none" strike="noStrike" cap="none">
                <a:solidFill>
                  <a:srgbClr val="170130"/>
                </a:solidFill>
                <a:latin typeface="Arial"/>
                <a:ea typeface="Arial"/>
                <a:cs typeface="Arial"/>
                <a:sym typeface="Arial"/>
              </a:rPr>
              <a:t>T Level Technical Qualification in Building Services Engineering for Construction (Level 3)</a:t>
            </a:r>
            <a:endParaRPr sz="1400" b="0" i="0" u="none" strike="noStrike" cap="none">
              <a:solidFill>
                <a:srgbClr val="000000"/>
              </a:solidFill>
              <a:latin typeface="Arial"/>
              <a:ea typeface="Arial"/>
              <a:cs typeface="Arial"/>
              <a:sym typeface="Arial"/>
            </a:endParaRPr>
          </a:p>
          <a:p>
            <a:pPr marL="0" marR="0" lvl="0" indent="0" algn="l" rtl="0">
              <a:lnSpc>
                <a:spcPct val="50000"/>
              </a:lnSpc>
              <a:spcBef>
                <a:spcPts val="804"/>
              </a:spcBef>
              <a:spcAft>
                <a:spcPts val="600"/>
              </a:spcAft>
              <a:buClr>
                <a:srgbClr val="FC4421"/>
              </a:buClr>
              <a:buSzPts val="1400"/>
              <a:buFont typeface="Arial"/>
              <a:buNone/>
            </a:pPr>
            <a:r>
              <a:rPr lang="en-GB" sz="1400" b="1" i="0" u="none" strike="noStrike" cap="none">
                <a:solidFill>
                  <a:srgbClr val="FC4421"/>
                </a:solidFill>
                <a:latin typeface="Arial"/>
                <a:ea typeface="Arial"/>
                <a:cs typeface="Arial"/>
                <a:sym typeface="Arial"/>
              </a:rPr>
              <a:t>Occupational Specialism: Low Carbon Engineering</a:t>
            </a:r>
            <a:endParaRPr sz="105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352790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K1.39: Inspection techniques for commissioning</a:t>
            </a: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Introduction / Starter</a:t>
            </a:r>
          </a:p>
        </p:txBody>
      </p:sp>
      <p:grpSp>
        <p:nvGrpSpPr>
          <p:cNvPr id="70" name="Google Shape;70;p12"/>
          <p:cNvGrpSpPr/>
          <p:nvPr/>
        </p:nvGrpSpPr>
        <p:grpSpPr>
          <a:xfrm>
            <a:off x="476250" y="1714500"/>
            <a:ext cx="3524400" cy="2857500"/>
            <a:chOff x="476250" y="1714500"/>
            <a:chExt cx="3524400" cy="2857500"/>
          </a:xfrm>
        </p:grpSpPr>
        <p:sp>
          <p:nvSpPr>
            <p:cNvPr id="71" name="Google Shape;71;p12"/>
            <p:cNvSpPr/>
            <p:nvPr/>
          </p:nvSpPr>
          <p:spPr>
            <a:xfrm>
              <a:off x="476250" y="1714500"/>
              <a:ext cx="3524400" cy="2857500"/>
            </a:xfrm>
            <a:prstGeom prst="roundRect">
              <a:avLst>
                <a:gd name="adj" fmla="val 5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 name="Google Shape;72;p12"/>
            <p:cNvSpPr txBox="1"/>
            <p:nvPr/>
          </p:nvSpPr>
          <p:spPr>
            <a:xfrm>
              <a:off x="666750" y="1905000"/>
              <a:ext cx="3143400" cy="2476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800" b="1">
                  <a:solidFill>
                    <a:srgbClr val="FC4421"/>
                  </a:solidFill>
                  <a:latin typeface="Arial"/>
                  <a:ea typeface="Arial"/>
                  <a:cs typeface="Arial"/>
                  <a:sym typeface="Arial"/>
                </a:rPr>
                <a:t>Warm-up</a:t>
              </a:r>
              <a:endParaRPr sz="2800" b="1">
                <a:solidFill>
                  <a:srgbClr val="FC4421"/>
                </a:solidFill>
                <a:latin typeface="Arial"/>
                <a:ea typeface="Arial"/>
                <a:cs typeface="Arial"/>
                <a:sym typeface="Arial"/>
              </a:endParaRPr>
            </a:p>
            <a:p>
              <a:pPr marL="0" lvl="0" indent="0" algn="l" rtl="0">
                <a:spcBef>
                  <a:spcPts val="1125"/>
                </a:spcBef>
                <a:spcAft>
                  <a:spcPts val="0"/>
                </a:spcAft>
                <a:buNone/>
              </a:pPr>
              <a:r>
                <a:rPr lang="en-GB" sz="2000" b="0">
                  <a:solidFill>
                    <a:srgbClr val="212529"/>
                  </a:solidFill>
                  <a:latin typeface="Arial"/>
                  <a:ea typeface="Arial"/>
                  <a:cs typeface="Arial"/>
                  <a:sym typeface="Arial"/>
                </a:rPr>
                <a:t>What can you discover before switching the system on?</a:t>
              </a:r>
              <a:endParaRPr sz="2000" b="0">
                <a:solidFill>
                  <a:srgbClr val="212529"/>
                </a:solidFill>
                <a:latin typeface="Arial"/>
                <a:ea typeface="Arial"/>
                <a:cs typeface="Arial"/>
                <a:sym typeface="Arial"/>
              </a:endParaRPr>
            </a:p>
          </p:txBody>
        </p:sp>
      </p:grpSp>
      <p:grpSp>
        <p:nvGrpSpPr>
          <p:cNvPr id="73" name="Google Shape;73;p12"/>
          <p:cNvGrpSpPr/>
          <p:nvPr/>
        </p:nvGrpSpPr>
        <p:grpSpPr>
          <a:xfrm>
            <a:off x="4352925" y="1714500"/>
            <a:ext cx="3524400" cy="2857500"/>
            <a:chOff x="4352925" y="1714500"/>
            <a:chExt cx="3524400" cy="2857500"/>
          </a:xfrm>
        </p:grpSpPr>
        <p:sp>
          <p:nvSpPr>
            <p:cNvPr id="74" name="Google Shape;74;p12"/>
            <p:cNvSpPr/>
            <p:nvPr/>
          </p:nvSpPr>
          <p:spPr>
            <a:xfrm>
              <a:off x="4352925" y="1714500"/>
              <a:ext cx="3524400" cy="2857500"/>
            </a:xfrm>
            <a:prstGeom prst="roundRect">
              <a:avLst>
                <a:gd name="adj" fmla="val 5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5" name="Google Shape;75;p12"/>
            <p:cNvSpPr txBox="1"/>
            <p:nvPr/>
          </p:nvSpPr>
          <p:spPr>
            <a:xfrm>
              <a:off x="4543425" y="1905000"/>
              <a:ext cx="3143400" cy="2476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Pair-share</a:t>
              </a:r>
              <a:endParaRPr sz="2400" b="1">
                <a:solidFill>
                  <a:srgbClr val="FC4421"/>
                </a:solidFill>
                <a:latin typeface="Arial"/>
                <a:ea typeface="Arial"/>
                <a:cs typeface="Arial"/>
                <a:sym typeface="Arial"/>
              </a:endParaRPr>
            </a:p>
            <a:p>
              <a:pPr marL="0" lvl="0" indent="0" algn="l" rtl="0">
                <a:spcBef>
                  <a:spcPts val="1125"/>
                </a:spcBef>
                <a:spcAft>
                  <a:spcPts val="0"/>
                </a:spcAft>
                <a:buNone/>
              </a:pPr>
              <a:r>
                <a:rPr lang="en-GB" sz="2000" b="0">
                  <a:solidFill>
                    <a:srgbClr val="212529"/>
                  </a:solidFill>
                  <a:latin typeface="Arial"/>
                  <a:ea typeface="Arial"/>
                  <a:cs typeface="Arial"/>
                  <a:sym typeface="Arial"/>
                </a:rPr>
                <a:t>List visible clues that an installation is not ready for commissioning.</a:t>
              </a:r>
              <a:endParaRPr sz="2000" b="0">
                <a:solidFill>
                  <a:srgbClr val="212529"/>
                </a:solidFill>
                <a:latin typeface="Arial"/>
                <a:ea typeface="Arial"/>
                <a:cs typeface="Arial"/>
                <a:sym typeface="Arial"/>
              </a:endParaRPr>
            </a:p>
          </p:txBody>
        </p:sp>
      </p:grpSp>
      <p:grpSp>
        <p:nvGrpSpPr>
          <p:cNvPr id="76" name="Google Shape;76;p12"/>
          <p:cNvGrpSpPr/>
          <p:nvPr/>
        </p:nvGrpSpPr>
        <p:grpSpPr>
          <a:xfrm>
            <a:off x="8229600" y="1714500"/>
            <a:ext cx="3524400" cy="2857500"/>
            <a:chOff x="8229600" y="1714500"/>
            <a:chExt cx="3524400" cy="2857500"/>
          </a:xfrm>
        </p:grpSpPr>
        <p:sp>
          <p:nvSpPr>
            <p:cNvPr id="77" name="Google Shape;77;p12"/>
            <p:cNvSpPr/>
            <p:nvPr/>
          </p:nvSpPr>
          <p:spPr>
            <a:xfrm>
              <a:off x="8229600" y="1714500"/>
              <a:ext cx="3524400" cy="2857500"/>
            </a:xfrm>
            <a:prstGeom prst="roundRect">
              <a:avLst>
                <a:gd name="adj" fmla="val 50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8" name="Google Shape;78;p12"/>
            <p:cNvSpPr txBox="1"/>
            <p:nvPr/>
          </p:nvSpPr>
          <p:spPr>
            <a:xfrm>
              <a:off x="8420100" y="1905000"/>
              <a:ext cx="3143400" cy="2476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Tutor Prompt</a:t>
              </a:r>
              <a:endParaRPr sz="2400" b="1">
                <a:solidFill>
                  <a:srgbClr val="FC4421"/>
                </a:solidFill>
                <a:latin typeface="Arial"/>
                <a:ea typeface="Arial"/>
                <a:cs typeface="Arial"/>
                <a:sym typeface="Arial"/>
              </a:endParaRPr>
            </a:p>
            <a:p>
              <a:pPr marL="0" lvl="0" indent="0" algn="l" rtl="0">
                <a:spcBef>
                  <a:spcPts val="1125"/>
                </a:spcBef>
                <a:spcAft>
                  <a:spcPts val="0"/>
                </a:spcAft>
                <a:buNone/>
              </a:pPr>
              <a:r>
                <a:rPr lang="en-GB" sz="2000" b="1">
                  <a:solidFill>
                    <a:srgbClr val="212529"/>
                  </a:solidFill>
                  <a:latin typeface="Arial"/>
                  <a:ea typeface="Arial"/>
                  <a:cs typeface="Arial"/>
                  <a:sym typeface="Arial"/>
                </a:rPr>
                <a:t>'Inspection is the first safety and quality filter before testing.’</a:t>
              </a:r>
              <a:endParaRPr sz="2000" b="1">
                <a:solidFill>
                  <a:srgbClr val="212529"/>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3"/>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Objectives (K1.39)</a:t>
            </a:r>
          </a:p>
        </p:txBody>
      </p:sp>
      <p:grpSp>
        <p:nvGrpSpPr>
          <p:cNvPr id="89" name="Google Shape;89;p13"/>
          <p:cNvGrpSpPr/>
          <p:nvPr/>
        </p:nvGrpSpPr>
        <p:grpSpPr>
          <a:xfrm>
            <a:off x="476250" y="1714500"/>
            <a:ext cx="3619500" cy="1905000"/>
            <a:chOff x="476250" y="1714500"/>
            <a:chExt cx="3619500" cy="1905000"/>
          </a:xfrm>
        </p:grpSpPr>
        <p:sp>
          <p:nvSpPr>
            <p:cNvPr id="90" name="Google Shape;90;p13"/>
            <p:cNvSpPr/>
            <p:nvPr/>
          </p:nvSpPr>
          <p:spPr>
            <a:xfrm>
              <a:off x="476250" y="1714500"/>
              <a:ext cx="3619500" cy="1905000"/>
            </a:xfrm>
            <a:prstGeom prst="roundRect">
              <a:avLst>
                <a:gd name="adj" fmla="val 75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1" name="Google Shape;91;p13"/>
            <p:cNvSpPr txBox="1"/>
            <p:nvPr/>
          </p:nvSpPr>
          <p:spPr>
            <a:xfrm>
              <a:off x="666750" y="1905000"/>
              <a:ext cx="3238500"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C</a:t>
              </a:r>
              <a:r>
                <a:rPr lang="en-GB" sz="1800" b="1" dirty="0">
                  <a:solidFill>
                    <a:srgbClr val="FC4421"/>
                  </a:solidFill>
                </a:rPr>
                <a:t>O</a:t>
              </a:r>
              <a:r>
                <a:rPr lang="en-GB" sz="1800" b="1" dirty="0">
                  <a:solidFill>
                    <a:srgbClr val="FC4421"/>
                  </a:solidFill>
                  <a:latin typeface="Arial"/>
                  <a:ea typeface="Arial"/>
                  <a:cs typeface="Arial"/>
                  <a:sym typeface="Arial"/>
                </a:rPr>
                <a:t>MMISSIONING PURPOSE</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0" dirty="0">
                  <a:solidFill>
                    <a:srgbClr val="212529"/>
                  </a:solidFill>
                  <a:latin typeface="Arial"/>
                  <a:ea typeface="Arial"/>
                  <a:cs typeface="Arial"/>
                  <a:sym typeface="Arial"/>
                </a:rPr>
                <a:t>Explain the purpose of inspection before commissioning.</a:t>
              </a:r>
              <a:endParaRPr sz="1800" b="0" dirty="0">
                <a:solidFill>
                  <a:srgbClr val="212529"/>
                </a:solidFill>
                <a:latin typeface="Arial"/>
                <a:ea typeface="Arial"/>
                <a:cs typeface="Arial"/>
                <a:sym typeface="Arial"/>
              </a:endParaRPr>
            </a:p>
          </p:txBody>
        </p:sp>
      </p:grpSp>
      <p:grpSp>
        <p:nvGrpSpPr>
          <p:cNvPr id="93" name="Google Shape;93;p13"/>
          <p:cNvGrpSpPr/>
          <p:nvPr/>
        </p:nvGrpSpPr>
        <p:grpSpPr>
          <a:xfrm>
            <a:off x="4305300" y="1714500"/>
            <a:ext cx="3619500" cy="1905000"/>
            <a:chOff x="4305300" y="1714500"/>
            <a:chExt cx="3619500" cy="1905000"/>
          </a:xfrm>
        </p:grpSpPr>
        <p:sp>
          <p:nvSpPr>
            <p:cNvPr id="94" name="Google Shape;94;p13"/>
            <p:cNvSpPr/>
            <p:nvPr/>
          </p:nvSpPr>
          <p:spPr>
            <a:xfrm>
              <a:off x="4305300" y="1714500"/>
              <a:ext cx="3619500" cy="1905000"/>
            </a:xfrm>
            <a:prstGeom prst="roundRect">
              <a:avLst>
                <a:gd name="adj" fmla="val 75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5" name="Google Shape;95;p13"/>
            <p:cNvSpPr txBox="1"/>
            <p:nvPr/>
          </p:nvSpPr>
          <p:spPr>
            <a:xfrm>
              <a:off x="4495800" y="1905000"/>
              <a:ext cx="3238500"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SENSORY TOOLS</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0" dirty="0">
                  <a:solidFill>
                    <a:srgbClr val="212529"/>
                  </a:solidFill>
                  <a:latin typeface="Arial"/>
                  <a:ea typeface="Arial"/>
                  <a:cs typeface="Arial"/>
                  <a:sym typeface="Arial"/>
                </a:rPr>
                <a:t>Use senses appropriately: sight, sound, touch and smell.</a:t>
              </a:r>
              <a:endParaRPr sz="1800" b="0" dirty="0">
                <a:solidFill>
                  <a:srgbClr val="212529"/>
                </a:solidFill>
                <a:latin typeface="Arial"/>
                <a:ea typeface="Arial"/>
                <a:cs typeface="Arial"/>
                <a:sym typeface="Arial"/>
              </a:endParaRPr>
            </a:p>
          </p:txBody>
        </p:sp>
      </p:grpSp>
      <p:grpSp>
        <p:nvGrpSpPr>
          <p:cNvPr id="97" name="Google Shape;97;p13"/>
          <p:cNvGrpSpPr/>
          <p:nvPr/>
        </p:nvGrpSpPr>
        <p:grpSpPr>
          <a:xfrm>
            <a:off x="8134350" y="1714500"/>
            <a:ext cx="3619500" cy="1905000"/>
            <a:chOff x="8134350" y="1714500"/>
            <a:chExt cx="3619500" cy="1905000"/>
          </a:xfrm>
        </p:grpSpPr>
        <p:sp>
          <p:nvSpPr>
            <p:cNvPr id="98" name="Google Shape;98;p13"/>
            <p:cNvSpPr/>
            <p:nvPr/>
          </p:nvSpPr>
          <p:spPr>
            <a:xfrm>
              <a:off x="8134350" y="1714500"/>
              <a:ext cx="3619500" cy="1905000"/>
            </a:xfrm>
            <a:prstGeom prst="roundRect">
              <a:avLst>
                <a:gd name="adj" fmla="val 75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9" name="Google Shape;99;p13"/>
            <p:cNvSpPr txBox="1"/>
            <p:nvPr/>
          </p:nvSpPr>
          <p:spPr>
            <a:xfrm>
              <a:off x="8324850" y="1905000"/>
              <a:ext cx="3238500"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VISUAL INSPECTION</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0" dirty="0">
                  <a:solidFill>
                    <a:srgbClr val="212529"/>
                  </a:solidFill>
                  <a:latin typeface="Arial"/>
                  <a:ea typeface="Arial"/>
                  <a:cs typeface="Arial"/>
                  <a:sym typeface="Arial"/>
                </a:rPr>
                <a:t>Carry out visual inspection at awareness/application level.</a:t>
              </a:r>
              <a:endParaRPr sz="1800" b="0" dirty="0">
                <a:solidFill>
                  <a:srgbClr val="212529"/>
                </a:solidFill>
                <a:latin typeface="Arial"/>
                <a:ea typeface="Arial"/>
                <a:cs typeface="Arial"/>
                <a:sym typeface="Arial"/>
              </a:endParaRPr>
            </a:p>
          </p:txBody>
        </p:sp>
      </p:grpSp>
      <p:grpSp>
        <p:nvGrpSpPr>
          <p:cNvPr id="101" name="Google Shape;101;p13"/>
          <p:cNvGrpSpPr/>
          <p:nvPr/>
        </p:nvGrpSpPr>
        <p:grpSpPr>
          <a:xfrm>
            <a:off x="476250" y="3810000"/>
            <a:ext cx="3619500" cy="1905000"/>
            <a:chOff x="476250" y="3810000"/>
            <a:chExt cx="3619500" cy="1905000"/>
          </a:xfrm>
        </p:grpSpPr>
        <p:sp>
          <p:nvSpPr>
            <p:cNvPr id="102" name="Google Shape;102;p13"/>
            <p:cNvSpPr/>
            <p:nvPr/>
          </p:nvSpPr>
          <p:spPr>
            <a:xfrm>
              <a:off x="476250" y="3810000"/>
              <a:ext cx="3619500" cy="1905000"/>
            </a:xfrm>
            <a:prstGeom prst="roundRect">
              <a:avLst>
                <a:gd name="adj" fmla="val 75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3" name="Google Shape;103;p13"/>
            <p:cNvSpPr txBox="1"/>
            <p:nvPr/>
          </p:nvSpPr>
          <p:spPr>
            <a:xfrm>
              <a:off x="666750" y="4000500"/>
              <a:ext cx="3238500"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LOW CARBON SYSTEMS</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0" dirty="0">
                  <a:solidFill>
                    <a:srgbClr val="212529"/>
                  </a:solidFill>
                  <a:latin typeface="Arial"/>
                  <a:ea typeface="Arial"/>
                  <a:cs typeface="Arial"/>
                  <a:sym typeface="Arial"/>
                </a:rPr>
                <a:t>Identify pre-commissioning checks for low carbon systems.</a:t>
              </a:r>
              <a:endParaRPr sz="1800" b="0" dirty="0">
                <a:solidFill>
                  <a:srgbClr val="212529"/>
                </a:solidFill>
                <a:latin typeface="Arial"/>
                <a:ea typeface="Arial"/>
                <a:cs typeface="Arial"/>
                <a:sym typeface="Arial"/>
              </a:endParaRPr>
            </a:p>
          </p:txBody>
        </p:sp>
      </p:grpSp>
      <p:grpSp>
        <p:nvGrpSpPr>
          <p:cNvPr id="105" name="Google Shape;105;p13"/>
          <p:cNvGrpSpPr/>
          <p:nvPr/>
        </p:nvGrpSpPr>
        <p:grpSpPr>
          <a:xfrm>
            <a:off x="4305300" y="3810000"/>
            <a:ext cx="3619500" cy="1905000"/>
            <a:chOff x="4305300" y="3810000"/>
            <a:chExt cx="3619500" cy="1905000"/>
          </a:xfrm>
        </p:grpSpPr>
        <p:sp>
          <p:nvSpPr>
            <p:cNvPr id="106" name="Google Shape;106;p13"/>
            <p:cNvSpPr/>
            <p:nvPr/>
          </p:nvSpPr>
          <p:spPr>
            <a:xfrm>
              <a:off x="4305300" y="3810000"/>
              <a:ext cx="3619500" cy="1905000"/>
            </a:xfrm>
            <a:prstGeom prst="roundRect">
              <a:avLst>
                <a:gd name="adj" fmla="val 75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7" name="Google Shape;107;p13"/>
            <p:cNvSpPr txBox="1"/>
            <p:nvPr/>
          </p:nvSpPr>
          <p:spPr>
            <a:xfrm>
              <a:off x="4495800" y="4000500"/>
              <a:ext cx="3238500"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REPORTING PROTOCOL</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0" dirty="0">
                  <a:solidFill>
                    <a:srgbClr val="212529"/>
                  </a:solidFill>
                  <a:latin typeface="Arial"/>
                  <a:ea typeface="Arial"/>
                  <a:cs typeface="Arial"/>
                  <a:sym typeface="Arial"/>
                </a:rPr>
                <a:t>Know when to stop, record and refer.</a:t>
              </a:r>
              <a:endParaRPr sz="1800" b="0" dirty="0">
                <a:solidFill>
                  <a:srgbClr val="212529"/>
                </a:solidFill>
                <a:latin typeface="Arial"/>
                <a:ea typeface="Arial"/>
                <a:cs typeface="Arial"/>
                <a:sym typeface="Arial"/>
              </a:endParaRPr>
            </a:p>
          </p:txBody>
        </p:sp>
      </p:grpSp>
      <p:grpSp>
        <p:nvGrpSpPr>
          <p:cNvPr id="109" name="Google Shape;109;p13"/>
          <p:cNvGrpSpPr/>
          <p:nvPr/>
        </p:nvGrpSpPr>
        <p:grpSpPr>
          <a:xfrm>
            <a:off x="8134350" y="3810000"/>
            <a:ext cx="3619500" cy="1905000"/>
            <a:chOff x="8134350" y="3810000"/>
            <a:chExt cx="3619500" cy="1905000"/>
          </a:xfrm>
        </p:grpSpPr>
        <p:sp>
          <p:nvSpPr>
            <p:cNvPr id="110" name="Google Shape;110;p13"/>
            <p:cNvSpPr/>
            <p:nvPr/>
          </p:nvSpPr>
          <p:spPr>
            <a:xfrm>
              <a:off x="8134350" y="3810000"/>
              <a:ext cx="3619500" cy="1905000"/>
            </a:xfrm>
            <a:prstGeom prst="roundRect">
              <a:avLst>
                <a:gd name="adj" fmla="val 75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1" name="Google Shape;111;p13"/>
            <p:cNvSpPr txBox="1"/>
            <p:nvPr/>
          </p:nvSpPr>
          <p:spPr>
            <a:xfrm>
              <a:off x="8324850" y="4000500"/>
              <a:ext cx="3238500"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MANUFACTURER GUIDANCE</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0" dirty="0">
                  <a:solidFill>
                    <a:srgbClr val="212529"/>
                  </a:solidFill>
                  <a:latin typeface="Arial"/>
                  <a:ea typeface="Arial"/>
                  <a:cs typeface="Arial"/>
                  <a:sym typeface="Arial"/>
                </a:rPr>
                <a:t>Use manufacturer instructions to guide inspection.</a:t>
              </a:r>
              <a:endParaRPr sz="1800" b="0" dirty="0">
                <a:solidFill>
                  <a:srgbClr val="212529"/>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t>Inspection: what are we trying to prove?</a:t>
            </a:r>
          </a:p>
        </p:txBody>
      </p:sp>
      <p:grpSp>
        <p:nvGrpSpPr>
          <p:cNvPr id="119" name="Google Shape;119;p14"/>
          <p:cNvGrpSpPr/>
          <p:nvPr/>
        </p:nvGrpSpPr>
        <p:grpSpPr>
          <a:xfrm>
            <a:off x="352425" y="1714500"/>
            <a:ext cx="11525250" cy="4095750"/>
            <a:chOff x="352425" y="1714500"/>
            <a:chExt cx="11525250" cy="4095750"/>
          </a:xfrm>
        </p:grpSpPr>
        <p:grpSp>
          <p:nvGrpSpPr>
            <p:cNvPr id="120" name="Google Shape;120;p14"/>
            <p:cNvGrpSpPr/>
            <p:nvPr/>
          </p:nvGrpSpPr>
          <p:grpSpPr>
            <a:xfrm>
              <a:off x="352425" y="1714500"/>
              <a:ext cx="3619500" cy="1905000"/>
              <a:chOff x="352425" y="1714500"/>
              <a:chExt cx="3619500" cy="1905000"/>
            </a:xfrm>
          </p:grpSpPr>
          <p:sp>
            <p:nvSpPr>
              <p:cNvPr id="121" name="Google Shape;121;p14"/>
              <p:cNvSpPr/>
              <p:nvPr/>
            </p:nvSpPr>
            <p:spPr>
              <a:xfrm>
                <a:off x="352425" y="1714500"/>
                <a:ext cx="3619500" cy="1905000"/>
              </a:xfrm>
              <a:prstGeom prst="roundRect">
                <a:avLst>
                  <a:gd name="adj" fmla="val 75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2" name="Google Shape;122;p14"/>
              <p:cNvSpPr txBox="1"/>
              <p:nvPr/>
            </p:nvSpPr>
            <p:spPr>
              <a:xfrm>
                <a:off x="542925" y="1857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READY FOR TESTING</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Installation complete and safe</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b="0">
                    <a:solidFill>
                      <a:srgbClr val="495057"/>
                    </a:solidFill>
                    <a:latin typeface="Arial"/>
                    <a:ea typeface="Arial"/>
                    <a:cs typeface="Arial"/>
                    <a:sym typeface="Arial"/>
                  </a:rPr>
                  <a:t>Inspection is the first check for obvious safety or quality issues before commissioning.</a:t>
                </a:r>
                <a:endParaRPr sz="1600" b="0">
                  <a:solidFill>
                    <a:srgbClr val="495057"/>
                  </a:solidFill>
                  <a:latin typeface="Arial"/>
                  <a:ea typeface="Arial"/>
                  <a:cs typeface="Arial"/>
                  <a:sym typeface="Arial"/>
                </a:endParaRPr>
              </a:p>
            </p:txBody>
          </p:sp>
        </p:grpSp>
        <p:grpSp>
          <p:nvGrpSpPr>
            <p:cNvPr id="124" name="Google Shape;124;p14"/>
            <p:cNvGrpSpPr/>
            <p:nvPr/>
          </p:nvGrpSpPr>
          <p:grpSpPr>
            <a:xfrm>
              <a:off x="4305300" y="1714500"/>
              <a:ext cx="3619500" cy="1905000"/>
              <a:chOff x="4305300" y="1714500"/>
              <a:chExt cx="3619500" cy="1905000"/>
            </a:xfrm>
          </p:grpSpPr>
          <p:sp>
            <p:nvSpPr>
              <p:cNvPr id="125" name="Google Shape;125;p14"/>
              <p:cNvSpPr/>
              <p:nvPr/>
            </p:nvSpPr>
            <p:spPr>
              <a:xfrm>
                <a:off x="4305300" y="1714500"/>
                <a:ext cx="3619500" cy="1905000"/>
              </a:xfrm>
              <a:prstGeom prst="roundRect">
                <a:avLst>
                  <a:gd name="adj" fmla="val 75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6" name="Google Shape;126;p14"/>
              <p:cNvSpPr txBox="1"/>
              <p:nvPr/>
            </p:nvSpPr>
            <p:spPr>
              <a:xfrm>
                <a:off x="4495800" y="1857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RELEVANT REQUIREMENTS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Alignment with standards</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b="0">
                    <a:solidFill>
                      <a:srgbClr val="495057"/>
                    </a:solidFill>
                    <a:latin typeface="Arial"/>
                    <a:ea typeface="Arial"/>
                    <a:cs typeface="Arial"/>
                    <a:sym typeface="Arial"/>
                  </a:rPr>
                  <a:t>Consistent with instructions, British Standards, Building Regs, MCS, and design specs.</a:t>
                </a:r>
                <a:endParaRPr sz="1600" b="0">
                  <a:solidFill>
                    <a:srgbClr val="495057"/>
                  </a:solidFill>
                  <a:latin typeface="Arial"/>
                  <a:ea typeface="Arial"/>
                  <a:cs typeface="Arial"/>
                  <a:sym typeface="Arial"/>
                </a:endParaRPr>
              </a:p>
            </p:txBody>
          </p:sp>
        </p:grpSp>
        <p:grpSp>
          <p:nvGrpSpPr>
            <p:cNvPr id="128" name="Google Shape;128;p14"/>
            <p:cNvGrpSpPr/>
            <p:nvPr/>
          </p:nvGrpSpPr>
          <p:grpSpPr>
            <a:xfrm>
              <a:off x="8258175" y="1714500"/>
              <a:ext cx="3619500" cy="1905000"/>
              <a:chOff x="8258175" y="1714500"/>
              <a:chExt cx="3619500" cy="1905000"/>
            </a:xfrm>
          </p:grpSpPr>
          <p:sp>
            <p:nvSpPr>
              <p:cNvPr id="129" name="Google Shape;129;p14"/>
              <p:cNvSpPr/>
              <p:nvPr/>
            </p:nvSpPr>
            <p:spPr>
              <a:xfrm>
                <a:off x="8258175" y="1714500"/>
                <a:ext cx="3619500" cy="1905000"/>
              </a:xfrm>
              <a:prstGeom prst="roundRect">
                <a:avLst>
                  <a:gd name="adj" fmla="val 75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0" name="Google Shape;130;p14"/>
              <p:cNvSpPr txBox="1"/>
              <p:nvPr/>
            </p:nvSpPr>
            <p:spPr>
              <a:xfrm>
                <a:off x="8448675" y="1857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COMPONENTS &amp; DESIGN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Correct location and access</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b="0">
                    <a:solidFill>
                      <a:srgbClr val="495057"/>
                    </a:solidFill>
                    <a:latin typeface="Arial"/>
                    <a:ea typeface="Arial"/>
                    <a:cs typeface="Arial"/>
                    <a:sym typeface="Arial"/>
                  </a:rPr>
                  <a:t>Heat pumps, valves, and wiring must match design and be accessible for maintenance.</a:t>
                </a:r>
                <a:endParaRPr sz="1600" b="0">
                  <a:solidFill>
                    <a:srgbClr val="495057"/>
                  </a:solidFill>
                  <a:latin typeface="Arial"/>
                  <a:ea typeface="Arial"/>
                  <a:cs typeface="Arial"/>
                  <a:sym typeface="Arial"/>
                </a:endParaRPr>
              </a:p>
            </p:txBody>
          </p:sp>
        </p:grpSp>
        <p:grpSp>
          <p:nvGrpSpPr>
            <p:cNvPr id="132" name="Google Shape;132;p14"/>
            <p:cNvGrpSpPr/>
            <p:nvPr/>
          </p:nvGrpSpPr>
          <p:grpSpPr>
            <a:xfrm>
              <a:off x="352425" y="3905250"/>
              <a:ext cx="3619500" cy="1905000"/>
              <a:chOff x="352425" y="3905250"/>
              <a:chExt cx="3619500" cy="1905000"/>
            </a:xfrm>
          </p:grpSpPr>
          <p:sp>
            <p:nvSpPr>
              <p:cNvPr id="133" name="Google Shape;133;p14"/>
              <p:cNvSpPr/>
              <p:nvPr/>
            </p:nvSpPr>
            <p:spPr>
              <a:xfrm>
                <a:off x="352425" y="3905250"/>
                <a:ext cx="3619500" cy="1905000"/>
              </a:xfrm>
              <a:prstGeom prst="roundRect">
                <a:avLst>
                  <a:gd name="adj" fmla="val 75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4" name="Google Shape;134;p14"/>
              <p:cNvSpPr txBox="1"/>
              <p:nvPr/>
            </p:nvSpPr>
            <p:spPr>
              <a:xfrm>
                <a:off x="542925" y="404812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PROTECTION &amp; CLEARANCE</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Manufacturer specs met</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b="0">
                    <a:solidFill>
                      <a:srgbClr val="495057"/>
                    </a:solidFill>
                    <a:latin typeface="Arial"/>
                    <a:ea typeface="Arial"/>
                    <a:cs typeface="Arial"/>
                    <a:sym typeface="Arial"/>
                  </a:rPr>
                  <a:t>Confirm airflow, vibration protection, insulation, frost protection, and warning labels.</a:t>
                </a:r>
                <a:endParaRPr sz="1600" b="0">
                  <a:solidFill>
                    <a:srgbClr val="495057"/>
                  </a:solidFill>
                  <a:latin typeface="Arial"/>
                  <a:ea typeface="Arial"/>
                  <a:cs typeface="Arial"/>
                  <a:sym typeface="Arial"/>
                </a:endParaRPr>
              </a:p>
            </p:txBody>
          </p:sp>
        </p:grpSp>
        <p:grpSp>
          <p:nvGrpSpPr>
            <p:cNvPr id="136" name="Google Shape;136;p14"/>
            <p:cNvGrpSpPr/>
            <p:nvPr/>
          </p:nvGrpSpPr>
          <p:grpSpPr>
            <a:xfrm>
              <a:off x="4305300" y="3905250"/>
              <a:ext cx="3619500" cy="1905000"/>
              <a:chOff x="4305300" y="3905250"/>
              <a:chExt cx="3619500" cy="1905000"/>
            </a:xfrm>
          </p:grpSpPr>
          <p:sp>
            <p:nvSpPr>
              <p:cNvPr id="137" name="Google Shape;137;p14"/>
              <p:cNvSpPr/>
              <p:nvPr/>
            </p:nvSpPr>
            <p:spPr>
              <a:xfrm>
                <a:off x="4305300" y="3905250"/>
                <a:ext cx="3619500" cy="1905000"/>
              </a:xfrm>
              <a:prstGeom prst="roundRect">
                <a:avLst>
                  <a:gd name="adj" fmla="val 75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8" name="Google Shape;138;p14"/>
              <p:cNvSpPr txBox="1"/>
              <p:nvPr/>
            </p:nvSpPr>
            <p:spPr>
              <a:xfrm>
                <a:off x="4495800" y="404812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CONDITION CHECKS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No leaks or damage</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b="0">
                    <a:solidFill>
                      <a:srgbClr val="495057"/>
                    </a:solidFill>
                    <a:latin typeface="Arial"/>
                    <a:ea typeface="Arial"/>
                    <a:cs typeface="Arial"/>
                    <a:sym typeface="Arial"/>
                  </a:rPr>
                  <a:t>Look for water leaks, corrosion, blocked filters, trip risks, or signs of overheating.</a:t>
                </a:r>
                <a:endParaRPr sz="1600" b="0">
                  <a:solidFill>
                    <a:srgbClr val="495057"/>
                  </a:solidFill>
                  <a:latin typeface="Arial"/>
                  <a:ea typeface="Arial"/>
                  <a:cs typeface="Arial"/>
                  <a:sym typeface="Arial"/>
                </a:endParaRPr>
              </a:p>
            </p:txBody>
          </p:sp>
        </p:grpSp>
        <p:grpSp>
          <p:nvGrpSpPr>
            <p:cNvPr id="140" name="Google Shape;140;p14"/>
            <p:cNvGrpSpPr/>
            <p:nvPr/>
          </p:nvGrpSpPr>
          <p:grpSpPr>
            <a:xfrm>
              <a:off x="8258175" y="3905250"/>
              <a:ext cx="3619500" cy="1905000"/>
              <a:chOff x="8258175" y="3905250"/>
              <a:chExt cx="3619500" cy="1905000"/>
            </a:xfrm>
          </p:grpSpPr>
          <p:sp>
            <p:nvSpPr>
              <p:cNvPr id="141" name="Google Shape;141;p14"/>
              <p:cNvSpPr/>
              <p:nvPr/>
            </p:nvSpPr>
            <p:spPr>
              <a:xfrm>
                <a:off x="8258175" y="3905250"/>
                <a:ext cx="3619500" cy="1905000"/>
              </a:xfrm>
              <a:prstGeom prst="roundRect">
                <a:avLst>
                  <a:gd name="adj" fmla="val 75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2" name="Google Shape;142;p14"/>
              <p:cNvSpPr txBox="1"/>
              <p:nvPr/>
            </p:nvSpPr>
            <p:spPr>
              <a:xfrm>
                <a:off x="8448675" y="404812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REPORTING PROTOCOL</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Issues recorded early</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b="0">
                    <a:solidFill>
                      <a:srgbClr val="495057"/>
                    </a:solidFill>
                    <a:latin typeface="Arial"/>
                    <a:ea typeface="Arial"/>
                    <a:cs typeface="Arial"/>
                    <a:sym typeface="Arial"/>
                  </a:rPr>
                  <a:t>Record, classify, and correct any defects or non-compliance before testing begins.</a:t>
                </a:r>
                <a:endParaRPr sz="1600" b="0">
                  <a:solidFill>
                    <a:srgbClr val="495057"/>
                  </a:solidFill>
                  <a:latin typeface="Arial"/>
                  <a:ea typeface="Arial"/>
                  <a:cs typeface="Arial"/>
                  <a:sym typeface="Aria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sp>
        <p:nvSpPr>
          <p:cNvPr id="151" name="Google Shape;151;p15"/>
          <p:cNvSpPr txBox="1">
            <a:spLocks noGrp="1"/>
          </p:cNvSpPr>
          <p:nvPr>
            <p:ph type="title"/>
          </p:nvPr>
        </p:nvSpPr>
        <p:spPr>
          <a:xfrm>
            <a:off x="251999" y="972000"/>
            <a:ext cx="11628300" cy="612000"/>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Using senses safely in inspection</a:t>
            </a:r>
            <a:endParaRPr sz="3200" b="1">
              <a:solidFill>
                <a:srgbClr val="FC4421"/>
              </a:solidFill>
              <a:latin typeface="Arial"/>
              <a:ea typeface="Arial"/>
              <a:cs typeface="Arial"/>
              <a:sym typeface="Arial"/>
            </a:endParaRPr>
          </a:p>
        </p:txBody>
      </p:sp>
      <p:grpSp>
        <p:nvGrpSpPr>
          <p:cNvPr id="152" name="Google Shape;152;p15"/>
          <p:cNvGrpSpPr/>
          <p:nvPr/>
        </p:nvGrpSpPr>
        <p:grpSpPr>
          <a:xfrm>
            <a:off x="381000" y="1713600"/>
            <a:ext cx="3619500" cy="1524000"/>
            <a:chOff x="381000" y="1238250"/>
            <a:chExt cx="3619500" cy="1524000"/>
          </a:xfrm>
        </p:grpSpPr>
        <p:sp>
          <p:nvSpPr>
            <p:cNvPr id="153" name="Google Shape;153;p15"/>
            <p:cNvSpPr/>
            <p:nvPr/>
          </p:nvSpPr>
          <p:spPr>
            <a:xfrm>
              <a:off x="381000" y="1238250"/>
              <a:ext cx="3619500" cy="1524000"/>
            </a:xfrm>
            <a:prstGeom prst="roundRect">
              <a:avLst>
                <a:gd name="adj" fmla="val 625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4" name="Google Shape;154;p15"/>
            <p:cNvSpPr txBox="1"/>
            <p:nvPr/>
          </p:nvSpPr>
          <p:spPr>
            <a:xfrm>
              <a:off x="523874" y="1333500"/>
              <a:ext cx="3476625"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SIGHT — MAIN METHOD</a:t>
              </a:r>
              <a:endParaRPr sz="1800" b="1">
                <a:solidFill>
                  <a:srgbClr val="FC4421"/>
                </a:solidFill>
                <a:latin typeface="Arial"/>
                <a:ea typeface="Arial"/>
                <a:cs typeface="Arial"/>
                <a:sym typeface="Arial"/>
              </a:endParaRPr>
            </a:p>
            <a:p>
              <a:pPr marL="0" lvl="0" indent="0" algn="l" rtl="0">
                <a:spcBef>
                  <a:spcPts val="375"/>
                </a:spcBef>
                <a:spcAft>
                  <a:spcPts val="0"/>
                </a:spcAft>
                <a:buNone/>
              </a:pPr>
              <a:r>
                <a:rPr lang="en-GB" sz="1600" b="1">
                  <a:solidFill>
                    <a:srgbClr val="212529"/>
                  </a:solidFill>
                  <a:latin typeface="Arial"/>
                  <a:ea typeface="Arial"/>
                  <a:cs typeface="Arial"/>
                  <a:sym typeface="Arial"/>
                </a:rPr>
                <a:t>Check layout, location, leaks &amp; labels.</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a:solidFill>
                    <a:srgbClr val="495057"/>
                  </a:solidFill>
                  <a:latin typeface="Arial"/>
                  <a:ea typeface="Arial"/>
                  <a:cs typeface="Arial"/>
                  <a:sym typeface="Arial"/>
                </a:rPr>
                <a:t>Example: spotting missing pipe insulation on external ASHP pipework.</a:t>
              </a:r>
              <a:endParaRPr sz="1600">
                <a:solidFill>
                  <a:srgbClr val="495057"/>
                </a:solidFill>
                <a:latin typeface="Arial"/>
                <a:ea typeface="Arial"/>
                <a:cs typeface="Arial"/>
                <a:sym typeface="Arial"/>
              </a:endParaRPr>
            </a:p>
          </p:txBody>
        </p:sp>
      </p:grpSp>
      <p:grpSp>
        <p:nvGrpSpPr>
          <p:cNvPr id="155" name="Google Shape;155;p15"/>
          <p:cNvGrpSpPr/>
          <p:nvPr/>
        </p:nvGrpSpPr>
        <p:grpSpPr>
          <a:xfrm>
            <a:off x="4286250" y="1713600"/>
            <a:ext cx="4048125" cy="1524000"/>
            <a:chOff x="4286250" y="1238250"/>
            <a:chExt cx="4048125" cy="1524000"/>
          </a:xfrm>
        </p:grpSpPr>
        <p:sp>
          <p:nvSpPr>
            <p:cNvPr id="156" name="Google Shape;156;p15"/>
            <p:cNvSpPr/>
            <p:nvPr/>
          </p:nvSpPr>
          <p:spPr>
            <a:xfrm>
              <a:off x="4286250" y="1238250"/>
              <a:ext cx="3619500" cy="1524000"/>
            </a:xfrm>
            <a:prstGeom prst="roundRect">
              <a:avLst>
                <a:gd name="adj" fmla="val 625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7" name="Google Shape;157;p15"/>
            <p:cNvSpPr txBox="1"/>
            <p:nvPr/>
          </p:nvSpPr>
          <p:spPr>
            <a:xfrm>
              <a:off x="4429125" y="1333500"/>
              <a:ext cx="390525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SOUND — ABNORMAL OPERATION</a:t>
              </a:r>
              <a:endParaRPr sz="1800" b="1" dirty="0">
                <a:solidFill>
                  <a:srgbClr val="FC4421"/>
                </a:solidFill>
                <a:latin typeface="Arial"/>
                <a:ea typeface="Arial"/>
                <a:cs typeface="Arial"/>
                <a:sym typeface="Arial"/>
              </a:endParaRPr>
            </a:p>
            <a:p>
              <a:pPr marL="0" lvl="0" indent="0" algn="l" rtl="0">
                <a:spcBef>
                  <a:spcPts val="375"/>
                </a:spcBef>
                <a:spcAft>
                  <a:spcPts val="0"/>
                </a:spcAft>
                <a:buNone/>
              </a:pPr>
              <a:r>
                <a:rPr lang="en-GB" sz="1600" b="1" dirty="0">
                  <a:solidFill>
                    <a:srgbClr val="212529"/>
                  </a:solidFill>
                  <a:latin typeface="Arial"/>
                  <a:ea typeface="Arial"/>
                  <a:cs typeface="Arial"/>
                  <a:sym typeface="Arial"/>
                </a:rPr>
                <a:t>Listen for air, cavitation or rattling.</a:t>
              </a:r>
              <a:endParaRPr sz="1600" b="1" dirty="0">
                <a:solidFill>
                  <a:srgbClr val="212529"/>
                </a:solidFill>
                <a:latin typeface="Arial"/>
                <a:ea typeface="Arial"/>
                <a:cs typeface="Arial"/>
                <a:sym typeface="Arial"/>
              </a:endParaRPr>
            </a:p>
            <a:p>
              <a:pPr marL="0" lvl="0" indent="0" algn="l" rtl="0">
                <a:spcBef>
                  <a:spcPts val="375"/>
                </a:spcBef>
                <a:spcAft>
                  <a:spcPts val="0"/>
                </a:spcAft>
                <a:buNone/>
              </a:pPr>
              <a:r>
                <a:rPr lang="en-GB" sz="1600" dirty="0">
                  <a:solidFill>
                    <a:srgbClr val="495057"/>
                  </a:solidFill>
                  <a:latin typeface="Arial"/>
                  <a:ea typeface="Arial"/>
                  <a:cs typeface="Arial"/>
                  <a:sym typeface="Arial"/>
                </a:rPr>
                <a:t>Example: a rattling outdoor unit may indicate poor mounting.</a:t>
              </a:r>
              <a:endParaRPr lang="en-GB" sz="900" dirty="0">
                <a:solidFill>
                  <a:srgbClr val="495057"/>
                </a:solidFill>
                <a:latin typeface="Arial"/>
                <a:ea typeface="Arial"/>
                <a:cs typeface="Arial"/>
                <a:sym typeface="Arial"/>
              </a:endParaRPr>
            </a:p>
          </p:txBody>
        </p:sp>
      </p:grpSp>
      <p:grpSp>
        <p:nvGrpSpPr>
          <p:cNvPr id="158" name="Google Shape;158;p15"/>
          <p:cNvGrpSpPr/>
          <p:nvPr/>
        </p:nvGrpSpPr>
        <p:grpSpPr>
          <a:xfrm>
            <a:off x="8191500" y="1713600"/>
            <a:ext cx="3688799" cy="1524000"/>
            <a:chOff x="8191500" y="1238250"/>
            <a:chExt cx="3688799" cy="1524000"/>
          </a:xfrm>
        </p:grpSpPr>
        <p:sp>
          <p:nvSpPr>
            <p:cNvPr id="159" name="Google Shape;159;p15"/>
            <p:cNvSpPr/>
            <p:nvPr/>
          </p:nvSpPr>
          <p:spPr>
            <a:xfrm>
              <a:off x="8191500" y="1238250"/>
              <a:ext cx="3619500" cy="1524000"/>
            </a:xfrm>
            <a:prstGeom prst="roundRect">
              <a:avLst>
                <a:gd name="adj" fmla="val 625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0" name="Google Shape;160;p15"/>
            <p:cNvSpPr txBox="1"/>
            <p:nvPr/>
          </p:nvSpPr>
          <p:spPr>
            <a:xfrm>
              <a:off x="8334375" y="1333500"/>
              <a:ext cx="3545924"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TOUCH — WITHIN COMPETENCE</a:t>
              </a:r>
              <a:endParaRPr sz="1800" b="1" dirty="0">
                <a:solidFill>
                  <a:srgbClr val="FC4421"/>
                </a:solidFill>
                <a:latin typeface="Arial"/>
                <a:ea typeface="Arial"/>
                <a:cs typeface="Arial"/>
                <a:sym typeface="Arial"/>
              </a:endParaRPr>
            </a:p>
            <a:p>
              <a:pPr marL="0" lvl="0" indent="0" algn="l" rtl="0">
                <a:spcBef>
                  <a:spcPts val="375"/>
                </a:spcBef>
                <a:spcAft>
                  <a:spcPts val="0"/>
                </a:spcAft>
                <a:buNone/>
              </a:pPr>
              <a:r>
                <a:rPr lang="en-GB" sz="1600" b="1" dirty="0">
                  <a:solidFill>
                    <a:srgbClr val="212529"/>
                  </a:solidFill>
                  <a:latin typeface="Arial"/>
                  <a:ea typeface="Arial"/>
                  <a:cs typeface="Arial"/>
                  <a:sym typeface="Arial"/>
                </a:rPr>
                <a:t>identify vibration &amp; surface temps.</a:t>
              </a:r>
              <a:endParaRPr sz="1600" b="1" dirty="0">
                <a:solidFill>
                  <a:srgbClr val="212529"/>
                </a:solidFill>
                <a:latin typeface="Arial"/>
                <a:ea typeface="Arial"/>
                <a:cs typeface="Arial"/>
                <a:sym typeface="Arial"/>
              </a:endParaRPr>
            </a:p>
            <a:p>
              <a:pPr marL="0" lvl="0" indent="0" algn="l" rtl="0">
                <a:spcBef>
                  <a:spcPts val="375"/>
                </a:spcBef>
                <a:spcAft>
                  <a:spcPts val="0"/>
                </a:spcAft>
                <a:buNone/>
              </a:pPr>
              <a:r>
                <a:rPr lang="en-GB" sz="1600" dirty="0">
                  <a:solidFill>
                    <a:srgbClr val="495057"/>
                  </a:solidFill>
                  <a:latin typeface="Arial"/>
                  <a:ea typeface="Arial"/>
                  <a:cs typeface="Arial"/>
                  <a:sym typeface="Arial"/>
                </a:rPr>
                <a:t>Caution: Do not touch live parts or hot surfaces.</a:t>
              </a:r>
              <a:endParaRPr sz="900" dirty="0">
                <a:solidFill>
                  <a:srgbClr val="495057"/>
                </a:solidFill>
                <a:latin typeface="Arial"/>
                <a:ea typeface="Arial"/>
                <a:cs typeface="Arial"/>
                <a:sym typeface="Arial"/>
              </a:endParaRPr>
            </a:p>
          </p:txBody>
        </p:sp>
      </p:grpSp>
      <p:grpSp>
        <p:nvGrpSpPr>
          <p:cNvPr id="161" name="Google Shape;161;p15"/>
          <p:cNvGrpSpPr/>
          <p:nvPr/>
        </p:nvGrpSpPr>
        <p:grpSpPr>
          <a:xfrm>
            <a:off x="381000" y="3428100"/>
            <a:ext cx="3690863" cy="1524000"/>
            <a:chOff x="381000" y="2952750"/>
            <a:chExt cx="3690863" cy="1524000"/>
          </a:xfrm>
        </p:grpSpPr>
        <p:sp>
          <p:nvSpPr>
            <p:cNvPr id="162" name="Google Shape;162;p15"/>
            <p:cNvSpPr/>
            <p:nvPr/>
          </p:nvSpPr>
          <p:spPr>
            <a:xfrm>
              <a:off x="381000" y="2952750"/>
              <a:ext cx="3619500" cy="1524000"/>
            </a:xfrm>
            <a:prstGeom prst="roundRect">
              <a:avLst>
                <a:gd name="adj" fmla="val 625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3" name="Google Shape;163;p15"/>
            <p:cNvSpPr txBox="1"/>
            <p:nvPr/>
          </p:nvSpPr>
          <p:spPr>
            <a:xfrm>
              <a:off x="452363" y="3048000"/>
              <a:ext cx="361950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SMELL — HIDDEN PROBLEMS</a:t>
              </a:r>
              <a:endParaRPr sz="1800" b="1" dirty="0">
                <a:solidFill>
                  <a:srgbClr val="FC4421"/>
                </a:solidFill>
                <a:latin typeface="Arial"/>
                <a:ea typeface="Arial"/>
                <a:cs typeface="Arial"/>
                <a:sym typeface="Arial"/>
              </a:endParaRPr>
            </a:p>
            <a:p>
              <a:pPr marL="0" lvl="0" indent="0" algn="l" rtl="0">
                <a:spcBef>
                  <a:spcPts val="375"/>
                </a:spcBef>
                <a:spcAft>
                  <a:spcPts val="0"/>
                </a:spcAft>
                <a:buNone/>
              </a:pPr>
              <a:r>
                <a:rPr lang="en-GB" sz="1600" b="1" dirty="0">
                  <a:solidFill>
                    <a:srgbClr val="212529"/>
                  </a:solidFill>
                  <a:latin typeface="Arial"/>
                  <a:ea typeface="Arial"/>
                  <a:cs typeface="Arial"/>
                  <a:sym typeface="Arial"/>
                </a:rPr>
                <a:t>Signs of overheating or chemicals.</a:t>
              </a:r>
              <a:endParaRPr sz="1600" b="1" dirty="0">
                <a:solidFill>
                  <a:srgbClr val="212529"/>
                </a:solidFill>
                <a:latin typeface="Arial"/>
                <a:ea typeface="Arial"/>
                <a:cs typeface="Arial"/>
                <a:sym typeface="Arial"/>
              </a:endParaRPr>
            </a:p>
            <a:p>
              <a:pPr marL="0" lvl="0" indent="0" algn="l" rtl="0">
                <a:spcBef>
                  <a:spcPts val="375"/>
                </a:spcBef>
                <a:spcAft>
                  <a:spcPts val="0"/>
                </a:spcAft>
                <a:buNone/>
              </a:pPr>
              <a:r>
                <a:rPr lang="en-GB" sz="1600" dirty="0">
                  <a:solidFill>
                    <a:srgbClr val="495057"/>
                  </a:solidFill>
                  <a:latin typeface="Arial"/>
                  <a:ea typeface="Arial"/>
                  <a:cs typeface="Arial"/>
                  <a:sym typeface="Arial"/>
                </a:rPr>
                <a:t>Example: a burning smell near controls means stop immediately.</a:t>
              </a:r>
              <a:endParaRPr sz="900" dirty="0">
                <a:solidFill>
                  <a:srgbClr val="495057"/>
                </a:solidFill>
                <a:latin typeface="Arial"/>
                <a:ea typeface="Arial"/>
                <a:cs typeface="Arial"/>
                <a:sym typeface="Arial"/>
              </a:endParaRPr>
            </a:p>
          </p:txBody>
        </p:sp>
      </p:grpSp>
      <p:grpSp>
        <p:nvGrpSpPr>
          <p:cNvPr id="164" name="Google Shape;164;p15"/>
          <p:cNvGrpSpPr/>
          <p:nvPr/>
        </p:nvGrpSpPr>
        <p:grpSpPr>
          <a:xfrm>
            <a:off x="4286250" y="3428100"/>
            <a:ext cx="3619500" cy="1524000"/>
            <a:chOff x="4286250" y="2952750"/>
            <a:chExt cx="3619500" cy="1524000"/>
          </a:xfrm>
        </p:grpSpPr>
        <p:sp>
          <p:nvSpPr>
            <p:cNvPr id="165" name="Google Shape;165;p15"/>
            <p:cNvSpPr/>
            <p:nvPr/>
          </p:nvSpPr>
          <p:spPr>
            <a:xfrm>
              <a:off x="4286250" y="2952750"/>
              <a:ext cx="3619500" cy="1524000"/>
            </a:xfrm>
            <a:prstGeom prst="roundRect">
              <a:avLst>
                <a:gd name="adj" fmla="val 625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6" name="Google Shape;166;p15"/>
            <p:cNvSpPr txBox="1"/>
            <p:nvPr/>
          </p:nvSpPr>
          <p:spPr>
            <a:xfrm>
              <a:off x="4429125" y="3048000"/>
              <a:ext cx="333390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LIMITATIONS</a:t>
              </a:r>
              <a:endParaRPr sz="1800" b="1">
                <a:solidFill>
                  <a:srgbClr val="FC4421"/>
                </a:solidFill>
                <a:latin typeface="Arial"/>
                <a:ea typeface="Arial"/>
                <a:cs typeface="Arial"/>
                <a:sym typeface="Arial"/>
              </a:endParaRPr>
            </a:p>
            <a:p>
              <a:pPr marL="0" lvl="0" indent="0" algn="l" rtl="0">
                <a:spcBef>
                  <a:spcPts val="375"/>
                </a:spcBef>
                <a:spcAft>
                  <a:spcPts val="0"/>
                </a:spcAft>
                <a:buNone/>
              </a:pPr>
              <a:r>
                <a:rPr lang="en-GB" sz="1600" b="1">
                  <a:solidFill>
                    <a:srgbClr val="212529"/>
                  </a:solidFill>
                  <a:latin typeface="Arial"/>
                  <a:ea typeface="Arial"/>
                  <a:cs typeface="Arial"/>
                  <a:sym typeface="Arial"/>
                </a:rPr>
                <a:t>Senses do not replace proper testing.</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a:solidFill>
                    <a:srgbClr val="495057"/>
                  </a:solidFill>
                  <a:latin typeface="Arial"/>
                  <a:ea typeface="Arial"/>
                  <a:cs typeface="Arial"/>
                  <a:sym typeface="Arial"/>
                </a:rPr>
                <a:t>Cannot prove pressure integrity, electrical safety, or calibration.</a:t>
              </a:r>
              <a:endParaRPr sz="1600">
                <a:solidFill>
                  <a:srgbClr val="495057"/>
                </a:solidFill>
                <a:latin typeface="Arial"/>
                <a:ea typeface="Arial"/>
                <a:cs typeface="Arial"/>
                <a:sym typeface="Arial"/>
              </a:endParaRPr>
            </a:p>
          </p:txBody>
        </p:sp>
      </p:grpSp>
      <p:grpSp>
        <p:nvGrpSpPr>
          <p:cNvPr id="167" name="Google Shape;167;p15"/>
          <p:cNvGrpSpPr/>
          <p:nvPr/>
        </p:nvGrpSpPr>
        <p:grpSpPr>
          <a:xfrm>
            <a:off x="8191500" y="3428100"/>
            <a:ext cx="3619500" cy="1524000"/>
            <a:chOff x="8191500" y="2952750"/>
            <a:chExt cx="3619500" cy="1524000"/>
          </a:xfrm>
        </p:grpSpPr>
        <p:sp>
          <p:nvSpPr>
            <p:cNvPr id="168" name="Google Shape;168;p15"/>
            <p:cNvSpPr/>
            <p:nvPr/>
          </p:nvSpPr>
          <p:spPr>
            <a:xfrm>
              <a:off x="8191500" y="2952750"/>
              <a:ext cx="3619500" cy="1524000"/>
            </a:xfrm>
            <a:prstGeom prst="roundRect">
              <a:avLst>
                <a:gd name="adj" fmla="val 625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9" name="Google Shape;169;p15"/>
            <p:cNvSpPr txBox="1"/>
            <p:nvPr/>
          </p:nvSpPr>
          <p:spPr>
            <a:xfrm>
              <a:off x="8334375" y="3048000"/>
              <a:ext cx="333390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UNSAFE SIGNS?</a:t>
              </a:r>
              <a:endParaRPr sz="1800" b="1">
                <a:solidFill>
                  <a:srgbClr val="FC4421"/>
                </a:solidFill>
                <a:latin typeface="Arial"/>
                <a:ea typeface="Arial"/>
                <a:cs typeface="Arial"/>
                <a:sym typeface="Arial"/>
              </a:endParaRPr>
            </a:p>
            <a:p>
              <a:pPr marL="0" lvl="0" indent="0" algn="l" rtl="0">
                <a:spcBef>
                  <a:spcPts val="375"/>
                </a:spcBef>
                <a:spcAft>
                  <a:spcPts val="0"/>
                </a:spcAft>
                <a:buNone/>
              </a:pPr>
              <a:r>
                <a:rPr lang="en-GB" sz="1600" b="1">
                  <a:solidFill>
                    <a:srgbClr val="212529"/>
                  </a:solidFill>
                  <a:latin typeface="Arial"/>
                  <a:ea typeface="Arial"/>
                  <a:cs typeface="Arial"/>
                  <a:sym typeface="Arial"/>
                </a:rPr>
                <a:t>Stop, Record and Refer.</a:t>
              </a:r>
              <a:endParaRPr sz="1600" b="1">
                <a:solidFill>
                  <a:srgbClr val="212529"/>
                </a:solidFill>
                <a:latin typeface="Arial"/>
                <a:ea typeface="Arial"/>
                <a:cs typeface="Arial"/>
                <a:sym typeface="Arial"/>
              </a:endParaRPr>
            </a:p>
            <a:p>
              <a:pPr marL="0" lvl="0" indent="0" algn="l" rtl="0">
                <a:spcBef>
                  <a:spcPts val="375"/>
                </a:spcBef>
                <a:spcAft>
                  <a:spcPts val="0"/>
                </a:spcAft>
                <a:buNone/>
              </a:pPr>
              <a:r>
                <a:rPr lang="en-GB" sz="1600">
                  <a:solidFill>
                    <a:srgbClr val="495057"/>
                  </a:solidFill>
                  <a:latin typeface="Arial"/>
                  <a:ea typeface="Arial"/>
                  <a:cs typeface="Arial"/>
                  <a:sym typeface="Arial"/>
                </a:rPr>
                <a:t>Do not "work around" unsafe signs. Escalate to competent person.</a:t>
              </a:r>
              <a:endParaRPr sz="1600">
                <a:solidFill>
                  <a:srgbClr val="495057"/>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8"/>
        <p:cNvGrpSpPr/>
        <p:nvPr/>
      </p:nvGrpSpPr>
      <p:grpSpPr>
        <a:xfrm>
          <a:off x="0" y="0"/>
          <a:ext cx="0" cy="0"/>
          <a:chOff x="0" y="0"/>
          <a:chExt cx="0" cy="0"/>
        </a:xfrm>
      </p:grpSpPr>
      <p:sp>
        <p:nvSpPr>
          <p:cNvPr id="183" name="Google Shape;183;p16"/>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Visual inspection: external unit and siting</a:t>
            </a:r>
          </a:p>
        </p:txBody>
      </p:sp>
      <p:grpSp>
        <p:nvGrpSpPr>
          <p:cNvPr id="184" name="Google Shape;184;p16"/>
          <p:cNvGrpSpPr/>
          <p:nvPr/>
        </p:nvGrpSpPr>
        <p:grpSpPr>
          <a:xfrm>
            <a:off x="381000" y="1713600"/>
            <a:ext cx="11430000" cy="4021376"/>
            <a:chOff x="381000" y="1524000"/>
            <a:chExt cx="11430000" cy="4021376"/>
          </a:xfrm>
        </p:grpSpPr>
        <p:grpSp>
          <p:nvGrpSpPr>
            <p:cNvPr id="185" name="Google Shape;185;p16"/>
            <p:cNvGrpSpPr/>
            <p:nvPr/>
          </p:nvGrpSpPr>
          <p:grpSpPr>
            <a:xfrm>
              <a:off x="381000" y="1524000"/>
              <a:ext cx="3619500" cy="2333700"/>
              <a:chOff x="381000" y="1524000"/>
              <a:chExt cx="3619500" cy="2333700"/>
            </a:xfrm>
          </p:grpSpPr>
          <p:sp>
            <p:nvSpPr>
              <p:cNvPr id="186" name="Google Shape;186;p16"/>
              <p:cNvSpPr/>
              <p:nvPr/>
            </p:nvSpPr>
            <p:spPr>
              <a:xfrm>
                <a:off x="381000" y="1524000"/>
                <a:ext cx="3619500" cy="2333700"/>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7" name="Google Shape;187;p16"/>
              <p:cNvSpPr txBox="1"/>
              <p:nvPr/>
            </p:nvSpPr>
            <p:spPr>
              <a:xfrm>
                <a:off x="571500" y="1666875"/>
                <a:ext cx="32385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LOCATION &amp; AIRFLOW</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Manufacturer compliance</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unit location against manufacturer clearances and airflow requirements.</a:t>
                </a:r>
                <a:endParaRPr sz="1600" b="0">
                  <a:solidFill>
                    <a:srgbClr val="495057"/>
                  </a:solidFill>
                  <a:latin typeface="Arial"/>
                  <a:ea typeface="Arial"/>
                  <a:cs typeface="Arial"/>
                  <a:sym typeface="Arial"/>
                </a:endParaRPr>
              </a:p>
            </p:txBody>
          </p:sp>
        </p:grpSp>
        <p:grpSp>
          <p:nvGrpSpPr>
            <p:cNvPr id="188" name="Google Shape;188;p16"/>
            <p:cNvGrpSpPr/>
            <p:nvPr/>
          </p:nvGrpSpPr>
          <p:grpSpPr>
            <a:xfrm>
              <a:off x="4286250" y="1524000"/>
              <a:ext cx="3619500" cy="2333700"/>
              <a:chOff x="4286250" y="1524000"/>
              <a:chExt cx="3619500" cy="2333700"/>
            </a:xfrm>
          </p:grpSpPr>
          <p:sp>
            <p:nvSpPr>
              <p:cNvPr id="189" name="Google Shape;189;p16"/>
              <p:cNvSpPr/>
              <p:nvPr/>
            </p:nvSpPr>
            <p:spPr>
              <a:xfrm>
                <a:off x="4286250" y="1524000"/>
                <a:ext cx="3619500" cy="2333700"/>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0" name="Google Shape;190;p16"/>
              <p:cNvSpPr txBox="1"/>
              <p:nvPr/>
            </p:nvSpPr>
            <p:spPr>
              <a:xfrm>
                <a:off x="4476750" y="1666875"/>
                <a:ext cx="34290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STABILITY &amp; FIXINGS</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1" dirty="0">
                    <a:solidFill>
                      <a:srgbClr val="212529"/>
                    </a:solidFill>
                    <a:latin typeface="Arial"/>
                    <a:ea typeface="Arial"/>
                    <a:cs typeface="Arial"/>
                    <a:sym typeface="Arial"/>
                  </a:rPr>
                  <a:t>Secure installation</a:t>
                </a:r>
                <a:endParaRPr sz="1600" b="1" dirty="0">
                  <a:solidFill>
                    <a:srgbClr val="212529"/>
                  </a:solidFill>
                  <a:latin typeface="Arial"/>
                  <a:ea typeface="Arial"/>
                  <a:cs typeface="Arial"/>
                  <a:sym typeface="Arial"/>
                </a:endParaRPr>
              </a:p>
              <a:p>
                <a:pPr marL="0" lvl="0" indent="0" algn="l" rtl="0">
                  <a:spcBef>
                    <a:spcPts val="300"/>
                  </a:spcBef>
                  <a:spcAft>
                    <a:spcPts val="0"/>
                  </a:spcAft>
                  <a:buNone/>
                </a:pPr>
                <a:r>
                  <a:rPr lang="en-GB" sz="1600" b="0" dirty="0">
                    <a:solidFill>
                      <a:srgbClr val="495057"/>
                    </a:solidFill>
                    <a:latin typeface="Arial"/>
                    <a:ea typeface="Arial"/>
                    <a:cs typeface="Arial"/>
                    <a:sym typeface="Arial"/>
                  </a:rPr>
                  <a:t>Look for level base/brackets, vibration control and secure fixings. Ground Source – ensure ground loops have been installed in accordance with design specification, similar to bore hole depth.</a:t>
                </a:r>
                <a:endParaRPr sz="1600" b="0" dirty="0">
                  <a:solidFill>
                    <a:srgbClr val="495057"/>
                  </a:solidFill>
                  <a:latin typeface="Arial"/>
                  <a:ea typeface="Arial"/>
                  <a:cs typeface="Arial"/>
                  <a:sym typeface="Arial"/>
                </a:endParaRPr>
              </a:p>
            </p:txBody>
          </p:sp>
        </p:grpSp>
        <p:grpSp>
          <p:nvGrpSpPr>
            <p:cNvPr id="191" name="Google Shape;191;p16"/>
            <p:cNvGrpSpPr/>
            <p:nvPr/>
          </p:nvGrpSpPr>
          <p:grpSpPr>
            <a:xfrm>
              <a:off x="8191500" y="1524000"/>
              <a:ext cx="3619500" cy="2411892"/>
              <a:chOff x="8191500" y="1524000"/>
              <a:chExt cx="3619500" cy="2411892"/>
            </a:xfrm>
          </p:grpSpPr>
          <p:sp>
            <p:nvSpPr>
              <p:cNvPr id="192" name="Google Shape;192;p16"/>
              <p:cNvSpPr/>
              <p:nvPr/>
            </p:nvSpPr>
            <p:spPr>
              <a:xfrm>
                <a:off x="8191500" y="1524000"/>
                <a:ext cx="3619500" cy="2411892"/>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3" name="Google Shape;193;p16"/>
              <p:cNvSpPr txBox="1"/>
              <p:nvPr/>
            </p:nvSpPr>
            <p:spPr>
              <a:xfrm>
                <a:off x="8382000" y="1666875"/>
                <a:ext cx="32385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SERVICE ACCESS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Maintenance readiness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service access and ensure a safe working area is available.</a:t>
                </a:r>
                <a:endParaRPr sz="1600" b="0">
                  <a:solidFill>
                    <a:srgbClr val="495057"/>
                  </a:solidFill>
                  <a:latin typeface="Arial"/>
                  <a:ea typeface="Arial"/>
                  <a:cs typeface="Arial"/>
                  <a:sym typeface="Arial"/>
                </a:endParaRPr>
              </a:p>
            </p:txBody>
          </p:sp>
        </p:grpSp>
        <p:grpSp>
          <p:nvGrpSpPr>
            <p:cNvPr id="194" name="Google Shape;194;p16"/>
            <p:cNvGrpSpPr/>
            <p:nvPr/>
          </p:nvGrpSpPr>
          <p:grpSpPr>
            <a:xfrm>
              <a:off x="381000" y="4116476"/>
              <a:ext cx="3619500" cy="1428900"/>
              <a:chOff x="381000" y="4116476"/>
              <a:chExt cx="3619500" cy="1428900"/>
            </a:xfrm>
          </p:grpSpPr>
          <p:sp>
            <p:nvSpPr>
              <p:cNvPr id="195" name="Google Shape;195;p16"/>
              <p:cNvSpPr/>
              <p:nvPr/>
            </p:nvSpPr>
            <p:spPr>
              <a:xfrm>
                <a:off x="381000" y="4116476"/>
                <a:ext cx="3619500" cy="1428900"/>
              </a:xfrm>
              <a:prstGeom prst="roundRect">
                <a:avLst>
                  <a:gd name="adj" fmla="val 100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6" name="Google Shape;196;p16"/>
              <p:cNvSpPr txBox="1"/>
              <p:nvPr/>
            </p:nvSpPr>
            <p:spPr>
              <a:xfrm>
                <a:off x="619125" y="4221792"/>
                <a:ext cx="32385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WATER &amp; DRAINAGE</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Condensate management</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Inspect defrost water route and assess freeze/slip risk in the area.</a:t>
                </a:r>
                <a:endParaRPr sz="1600" b="0">
                  <a:solidFill>
                    <a:srgbClr val="495057"/>
                  </a:solidFill>
                  <a:latin typeface="Arial"/>
                  <a:ea typeface="Arial"/>
                  <a:cs typeface="Arial"/>
                  <a:sym typeface="Arial"/>
                </a:endParaRPr>
              </a:p>
            </p:txBody>
          </p:sp>
        </p:grpSp>
        <p:grpSp>
          <p:nvGrpSpPr>
            <p:cNvPr id="197" name="Google Shape;197;p16"/>
            <p:cNvGrpSpPr/>
            <p:nvPr/>
          </p:nvGrpSpPr>
          <p:grpSpPr>
            <a:xfrm>
              <a:off x="4256399" y="4116476"/>
              <a:ext cx="3619500" cy="1428900"/>
              <a:chOff x="4256399" y="4116476"/>
              <a:chExt cx="3619500" cy="1428900"/>
            </a:xfrm>
          </p:grpSpPr>
          <p:sp>
            <p:nvSpPr>
              <p:cNvPr id="198" name="Google Shape;198;p16"/>
              <p:cNvSpPr/>
              <p:nvPr/>
            </p:nvSpPr>
            <p:spPr>
              <a:xfrm>
                <a:off x="4256399" y="4116476"/>
                <a:ext cx="3619500" cy="1428900"/>
              </a:xfrm>
              <a:prstGeom prst="roundRect">
                <a:avLst>
                  <a:gd name="adj" fmla="val 100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9" name="Google Shape;199;p16"/>
              <p:cNvSpPr txBox="1"/>
              <p:nvPr/>
            </p:nvSpPr>
            <p:spPr>
              <a:xfrm>
                <a:off x="4476750" y="4259426"/>
                <a:ext cx="32385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PHYSICAL CONDITION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Visual damage checks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for blocked grilles, debris, poor drainage, or visible damage.</a:t>
                </a:r>
                <a:endParaRPr sz="1600" b="0">
                  <a:solidFill>
                    <a:srgbClr val="495057"/>
                  </a:solidFill>
                  <a:latin typeface="Arial"/>
                  <a:ea typeface="Arial"/>
                  <a:cs typeface="Arial"/>
                  <a:sym typeface="Arial"/>
                </a:endParaRPr>
              </a:p>
            </p:txBody>
          </p:sp>
        </p:grpSp>
        <p:grpSp>
          <p:nvGrpSpPr>
            <p:cNvPr id="200" name="Google Shape;200;p16"/>
            <p:cNvGrpSpPr/>
            <p:nvPr/>
          </p:nvGrpSpPr>
          <p:grpSpPr>
            <a:xfrm>
              <a:off x="8191500" y="4107036"/>
              <a:ext cx="3619500" cy="1428900"/>
              <a:chOff x="8191500" y="4107036"/>
              <a:chExt cx="3619500" cy="1428900"/>
            </a:xfrm>
          </p:grpSpPr>
          <p:sp>
            <p:nvSpPr>
              <p:cNvPr id="201" name="Google Shape;201;p16"/>
              <p:cNvSpPr/>
              <p:nvPr/>
            </p:nvSpPr>
            <p:spPr>
              <a:xfrm>
                <a:off x="8191500" y="4107036"/>
                <a:ext cx="3619500" cy="1428900"/>
              </a:xfrm>
              <a:prstGeom prst="roundRect">
                <a:avLst>
                  <a:gd name="adj" fmla="val 10000"/>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2" name="Google Shape;202;p16"/>
              <p:cNvSpPr txBox="1"/>
              <p:nvPr/>
            </p:nvSpPr>
            <p:spPr>
              <a:xfrm>
                <a:off x="8382000" y="4221792"/>
                <a:ext cx="32385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REPORTING</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Record concerns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Record siting concerns before commissioning continues.</a:t>
                </a:r>
                <a:endParaRPr sz="1600" b="0">
                  <a:solidFill>
                    <a:srgbClr val="495057"/>
                  </a:solidFill>
                  <a:latin typeface="Arial"/>
                  <a:ea typeface="Arial"/>
                  <a:cs typeface="Arial"/>
                  <a:sym typeface="Arial"/>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sp>
        <p:nvSpPr>
          <p:cNvPr id="222" name="Google Shape;222;p17"/>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Visual inspection: pipework and insulation</a:t>
            </a:r>
          </a:p>
        </p:txBody>
      </p:sp>
      <p:grpSp>
        <p:nvGrpSpPr>
          <p:cNvPr id="223" name="Google Shape;223;p17"/>
          <p:cNvGrpSpPr/>
          <p:nvPr/>
        </p:nvGrpSpPr>
        <p:grpSpPr>
          <a:xfrm>
            <a:off x="381000" y="1713600"/>
            <a:ext cx="3619500" cy="1619100"/>
            <a:chOff x="381000" y="1524000"/>
            <a:chExt cx="3619500" cy="1619100"/>
          </a:xfrm>
        </p:grpSpPr>
        <p:sp>
          <p:nvSpPr>
            <p:cNvPr id="224" name="Google Shape;224;p17"/>
            <p:cNvSpPr/>
            <p:nvPr/>
          </p:nvSpPr>
          <p:spPr>
            <a:xfrm>
              <a:off x="3810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5" name="Google Shape;225;p17"/>
            <p:cNvSpPr txBox="1"/>
            <p:nvPr/>
          </p:nvSpPr>
          <p:spPr>
            <a:xfrm>
              <a:off x="5715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ROUTE &amp; PROTECTION</a:t>
              </a:r>
              <a:endParaRPr sz="18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1" dirty="0">
                  <a:solidFill>
                    <a:srgbClr val="212529"/>
                  </a:solidFill>
                  <a:latin typeface="Arial"/>
                  <a:ea typeface="Arial"/>
                  <a:cs typeface="Arial"/>
                  <a:sym typeface="Arial"/>
                </a:rPr>
                <a:t>Structural Integrity</a:t>
              </a:r>
              <a:endParaRPr sz="1600" b="1" dirty="0">
                <a:solidFill>
                  <a:srgbClr val="212529"/>
                </a:solidFill>
                <a:latin typeface="Arial"/>
                <a:ea typeface="Arial"/>
                <a:cs typeface="Arial"/>
                <a:sym typeface="Arial"/>
              </a:endParaRPr>
            </a:p>
            <a:p>
              <a:pPr marL="0" lvl="0" indent="0" algn="l" rtl="0">
                <a:spcBef>
                  <a:spcPts val="300"/>
                </a:spcBef>
                <a:spcAft>
                  <a:spcPts val="0"/>
                </a:spcAft>
                <a:buNone/>
              </a:pPr>
              <a:r>
                <a:rPr lang="en-GB" sz="1600" b="0" dirty="0">
                  <a:solidFill>
                    <a:srgbClr val="495057"/>
                  </a:solidFill>
                  <a:latin typeface="Arial"/>
                  <a:ea typeface="Arial"/>
                  <a:cs typeface="Arial"/>
                  <a:sym typeface="Arial"/>
                </a:rPr>
                <a:t>Check pipework route, supports, clipping and protection from damage</a:t>
              </a:r>
              <a:r>
                <a:rPr lang="en-GB" sz="1100" b="0" dirty="0">
                  <a:solidFill>
                    <a:srgbClr val="495057"/>
                  </a:solidFill>
                  <a:latin typeface="Arial"/>
                  <a:ea typeface="Arial"/>
                  <a:cs typeface="Arial"/>
                  <a:sym typeface="Arial"/>
                </a:rPr>
                <a:t>.</a:t>
              </a:r>
              <a:endParaRPr sz="1100" b="0" dirty="0">
                <a:solidFill>
                  <a:srgbClr val="495057"/>
                </a:solidFill>
                <a:latin typeface="Arial"/>
                <a:ea typeface="Arial"/>
                <a:cs typeface="Arial"/>
                <a:sym typeface="Arial"/>
              </a:endParaRPr>
            </a:p>
          </p:txBody>
        </p:sp>
      </p:grpSp>
      <p:grpSp>
        <p:nvGrpSpPr>
          <p:cNvPr id="227" name="Google Shape;227;p17"/>
          <p:cNvGrpSpPr/>
          <p:nvPr/>
        </p:nvGrpSpPr>
        <p:grpSpPr>
          <a:xfrm>
            <a:off x="4202167" y="1730765"/>
            <a:ext cx="3619500" cy="1619100"/>
            <a:chOff x="4286250" y="1524000"/>
            <a:chExt cx="3619500" cy="1619100"/>
          </a:xfrm>
        </p:grpSpPr>
        <p:sp>
          <p:nvSpPr>
            <p:cNvPr id="228" name="Google Shape;228;p17"/>
            <p:cNvSpPr/>
            <p:nvPr/>
          </p:nvSpPr>
          <p:spPr>
            <a:xfrm>
              <a:off x="428625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9" name="Google Shape;229;p17"/>
            <p:cNvSpPr txBox="1"/>
            <p:nvPr/>
          </p:nvSpPr>
          <p:spPr>
            <a:xfrm>
              <a:off x="447675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INSULATION</a:t>
              </a:r>
              <a:endParaRPr sz="1800" b="1" dirty="0">
                <a:solidFill>
                  <a:srgbClr val="FC4421"/>
                </a:solidFill>
                <a:latin typeface="Arial"/>
                <a:ea typeface="Arial"/>
                <a:cs typeface="Arial"/>
                <a:sym typeface="Arial"/>
              </a:endParaRPr>
            </a:p>
            <a:p>
              <a:pPr lvl="0">
                <a:spcBef>
                  <a:spcPts val="600"/>
                </a:spcBef>
              </a:pPr>
              <a:r>
                <a:rPr lang="en-GB" sz="1200" b="1" dirty="0">
                  <a:solidFill>
                    <a:srgbClr val="212529"/>
                  </a:solidFill>
                  <a:latin typeface="Arial"/>
                  <a:ea typeface="Arial"/>
                  <a:cs typeface="Arial"/>
                  <a:sym typeface="Arial"/>
                </a:rPr>
                <a:t>Weatherproofing</a:t>
              </a:r>
              <a:endParaRPr sz="1200" b="1" dirty="0">
                <a:solidFill>
                  <a:srgbClr val="212529"/>
                </a:solidFill>
                <a:latin typeface="Arial"/>
                <a:ea typeface="Arial"/>
                <a:cs typeface="Arial"/>
                <a:sym typeface="Arial"/>
              </a:endParaRPr>
            </a:p>
            <a:p>
              <a:pPr marL="0" lvl="0" indent="0" algn="l" rtl="0">
                <a:spcBef>
                  <a:spcPts val="300"/>
                </a:spcBef>
                <a:spcAft>
                  <a:spcPts val="0"/>
                </a:spcAft>
                <a:buNone/>
              </a:pPr>
              <a:r>
                <a:rPr lang="en-GB" sz="1600" b="0" dirty="0">
                  <a:solidFill>
                    <a:srgbClr val="495057"/>
                  </a:solidFill>
                  <a:latin typeface="Arial"/>
                  <a:ea typeface="Arial"/>
                  <a:cs typeface="Arial"/>
                  <a:sym typeface="Arial"/>
                </a:rPr>
                <a:t>Confirm insulation is fitted where required and weatherproof externally (e.g. Armaflex rubber).</a:t>
              </a:r>
              <a:endParaRPr sz="1600" b="0" dirty="0">
                <a:solidFill>
                  <a:srgbClr val="495057"/>
                </a:solidFill>
                <a:latin typeface="Arial"/>
                <a:ea typeface="Arial"/>
                <a:cs typeface="Arial"/>
                <a:sym typeface="Arial"/>
              </a:endParaRPr>
            </a:p>
          </p:txBody>
        </p:sp>
      </p:grpSp>
      <p:grpSp>
        <p:nvGrpSpPr>
          <p:cNvPr id="231" name="Google Shape;231;p17"/>
          <p:cNvGrpSpPr/>
          <p:nvPr/>
        </p:nvGrpSpPr>
        <p:grpSpPr>
          <a:xfrm>
            <a:off x="8191500" y="1713600"/>
            <a:ext cx="3619500" cy="1619100"/>
            <a:chOff x="8191500" y="1524000"/>
            <a:chExt cx="3619500" cy="1619100"/>
          </a:xfrm>
        </p:grpSpPr>
        <p:sp>
          <p:nvSpPr>
            <p:cNvPr id="232" name="Google Shape;232;p17"/>
            <p:cNvSpPr/>
            <p:nvPr/>
          </p:nvSpPr>
          <p:spPr>
            <a:xfrm>
              <a:off x="81915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3" name="Google Shape;233;p17"/>
            <p:cNvSpPr txBox="1"/>
            <p:nvPr/>
          </p:nvSpPr>
          <p:spPr>
            <a:xfrm>
              <a:off x="83820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INTEGRITY CHECK</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Leaks &amp; Corrosion</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Look for leaks, corrosion, poor joints, kinks or stressed pipework.</a:t>
              </a:r>
              <a:endParaRPr sz="1600" b="0">
                <a:solidFill>
                  <a:srgbClr val="495057"/>
                </a:solidFill>
                <a:latin typeface="Arial"/>
                <a:ea typeface="Arial"/>
                <a:cs typeface="Arial"/>
                <a:sym typeface="Arial"/>
              </a:endParaRPr>
            </a:p>
          </p:txBody>
        </p:sp>
      </p:grpSp>
      <p:grpSp>
        <p:nvGrpSpPr>
          <p:cNvPr id="235" name="Google Shape;235;p17"/>
          <p:cNvGrpSpPr/>
          <p:nvPr/>
        </p:nvGrpSpPr>
        <p:grpSpPr>
          <a:xfrm>
            <a:off x="381000" y="3523350"/>
            <a:ext cx="3619500" cy="1619100"/>
            <a:chOff x="381000" y="3333750"/>
            <a:chExt cx="3619500" cy="1619100"/>
          </a:xfrm>
        </p:grpSpPr>
        <p:sp>
          <p:nvSpPr>
            <p:cNvPr id="236" name="Google Shape;236;p17"/>
            <p:cNvSpPr/>
            <p:nvPr/>
          </p:nvSpPr>
          <p:spPr>
            <a:xfrm>
              <a:off x="3810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7" name="Google Shape;237;p17"/>
            <p:cNvSpPr txBox="1"/>
            <p:nvPr/>
          </p:nvSpPr>
          <p:spPr>
            <a:xfrm>
              <a:off x="57150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VALVES &amp; POSITION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Accessibility</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isolation/service valves are accessible and correctly positioned.</a:t>
              </a:r>
              <a:endParaRPr sz="1600" b="0">
                <a:solidFill>
                  <a:srgbClr val="495057"/>
                </a:solidFill>
                <a:latin typeface="Arial"/>
                <a:ea typeface="Arial"/>
                <a:cs typeface="Arial"/>
                <a:sym typeface="Arial"/>
              </a:endParaRPr>
            </a:p>
          </p:txBody>
        </p:sp>
      </p:grpSp>
      <p:grpSp>
        <p:nvGrpSpPr>
          <p:cNvPr id="239" name="Google Shape;239;p17"/>
          <p:cNvGrpSpPr/>
          <p:nvPr/>
        </p:nvGrpSpPr>
        <p:grpSpPr>
          <a:xfrm>
            <a:off x="4286250" y="3523350"/>
            <a:ext cx="3619500" cy="1619100"/>
            <a:chOff x="4286250" y="3333750"/>
            <a:chExt cx="3619500" cy="1619100"/>
          </a:xfrm>
        </p:grpSpPr>
        <p:sp>
          <p:nvSpPr>
            <p:cNvPr id="240" name="Google Shape;240;p17"/>
            <p:cNvSpPr/>
            <p:nvPr/>
          </p:nvSpPr>
          <p:spPr>
            <a:xfrm>
              <a:off x="428625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1" name="Google Shape;241;p17"/>
            <p:cNvSpPr txBox="1"/>
            <p:nvPr/>
          </p:nvSpPr>
          <p:spPr>
            <a:xfrm>
              <a:off x="447675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MAINTENANCE POINTS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Service Access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Confirm drain points, vents and strainers are accessible for commissioning/service.</a:t>
              </a:r>
              <a:endParaRPr sz="1600" b="0">
                <a:solidFill>
                  <a:srgbClr val="495057"/>
                </a:solidFill>
                <a:latin typeface="Arial"/>
                <a:ea typeface="Arial"/>
                <a:cs typeface="Arial"/>
                <a:sym typeface="Arial"/>
              </a:endParaRPr>
            </a:p>
          </p:txBody>
        </p:sp>
      </p:grpSp>
      <p:grpSp>
        <p:nvGrpSpPr>
          <p:cNvPr id="243" name="Google Shape;243;p17"/>
          <p:cNvGrpSpPr/>
          <p:nvPr/>
        </p:nvGrpSpPr>
        <p:grpSpPr>
          <a:xfrm>
            <a:off x="8191500" y="3523350"/>
            <a:ext cx="3619500" cy="1619100"/>
            <a:chOff x="8191500" y="3333750"/>
            <a:chExt cx="3619500" cy="1619100"/>
          </a:xfrm>
        </p:grpSpPr>
        <p:sp>
          <p:nvSpPr>
            <p:cNvPr id="244" name="Google Shape;244;p17"/>
            <p:cNvSpPr/>
            <p:nvPr/>
          </p:nvSpPr>
          <p:spPr>
            <a:xfrm>
              <a:off x="81915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5" name="Google Shape;245;p17"/>
            <p:cNvSpPr txBox="1"/>
            <p:nvPr/>
          </p:nvSpPr>
          <p:spPr>
            <a:xfrm>
              <a:off x="8429625"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REPORTING</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Documentation</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Record defects and do not hide issues behind insulation or boxing-in.</a:t>
              </a:r>
              <a:endParaRPr sz="1600" b="0">
                <a:solidFill>
                  <a:srgbClr val="495057"/>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64" name="Google Shape;264;p18"/>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Visual inspection: cylinders, stores and DHW components</a:t>
            </a:r>
          </a:p>
        </p:txBody>
      </p:sp>
      <p:grpSp>
        <p:nvGrpSpPr>
          <p:cNvPr id="265" name="Google Shape;265;p18"/>
          <p:cNvGrpSpPr/>
          <p:nvPr/>
        </p:nvGrpSpPr>
        <p:grpSpPr>
          <a:xfrm>
            <a:off x="381000" y="1713600"/>
            <a:ext cx="3619500" cy="1619100"/>
            <a:chOff x="381000" y="1524000"/>
            <a:chExt cx="3619500" cy="1619100"/>
          </a:xfrm>
        </p:grpSpPr>
        <p:sp>
          <p:nvSpPr>
            <p:cNvPr id="266" name="Google Shape;266;p18"/>
            <p:cNvSpPr/>
            <p:nvPr/>
          </p:nvSpPr>
          <p:spPr>
            <a:xfrm>
              <a:off x="3810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7" name="Google Shape;267;p18"/>
            <p:cNvSpPr txBox="1"/>
            <p:nvPr/>
          </p:nvSpPr>
          <p:spPr>
            <a:xfrm>
              <a:off x="5715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PLACEMENT &amp; ACCESS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Location &amp; Support</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a:solidFill>
                    <a:srgbClr val="495057"/>
                  </a:solidFill>
                  <a:latin typeface="Arial"/>
                  <a:ea typeface="Arial"/>
                  <a:cs typeface="Arial"/>
                  <a:sym typeface="Arial"/>
                </a:rPr>
                <a:t>Check cylinder/store location, support and service access.</a:t>
              </a:r>
              <a:endParaRPr sz="1600">
                <a:solidFill>
                  <a:srgbClr val="495057"/>
                </a:solidFill>
                <a:latin typeface="Arial"/>
                <a:ea typeface="Arial"/>
                <a:cs typeface="Arial"/>
                <a:sym typeface="Arial"/>
              </a:endParaRPr>
            </a:p>
          </p:txBody>
        </p:sp>
      </p:grpSp>
      <p:grpSp>
        <p:nvGrpSpPr>
          <p:cNvPr id="269" name="Google Shape;269;p18"/>
          <p:cNvGrpSpPr/>
          <p:nvPr/>
        </p:nvGrpSpPr>
        <p:grpSpPr>
          <a:xfrm>
            <a:off x="4286250" y="1713600"/>
            <a:ext cx="3619500" cy="1619100"/>
            <a:chOff x="4286250" y="1524000"/>
            <a:chExt cx="3619500" cy="1619100"/>
          </a:xfrm>
        </p:grpSpPr>
        <p:sp>
          <p:nvSpPr>
            <p:cNvPr id="270" name="Google Shape;270;p18"/>
            <p:cNvSpPr/>
            <p:nvPr/>
          </p:nvSpPr>
          <p:spPr>
            <a:xfrm>
              <a:off x="428625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1" name="Google Shape;271;p18"/>
            <p:cNvSpPr txBox="1"/>
            <p:nvPr/>
          </p:nvSpPr>
          <p:spPr>
            <a:xfrm>
              <a:off x="447675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SAFETY DEVICES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Discharge &amp; Expansion</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a:solidFill>
                    <a:srgbClr val="495057"/>
                  </a:solidFill>
                  <a:latin typeface="Arial"/>
                  <a:ea typeface="Arial"/>
                  <a:cs typeface="Arial"/>
                  <a:sym typeface="Arial"/>
                </a:rPr>
                <a:t>Confirm visible safety devices, discharge routes and expansion provision.</a:t>
              </a:r>
              <a:endParaRPr sz="1600">
                <a:solidFill>
                  <a:srgbClr val="495057"/>
                </a:solidFill>
                <a:latin typeface="Arial"/>
                <a:ea typeface="Arial"/>
                <a:cs typeface="Arial"/>
                <a:sym typeface="Arial"/>
              </a:endParaRPr>
            </a:p>
          </p:txBody>
        </p:sp>
      </p:grpSp>
      <p:grpSp>
        <p:nvGrpSpPr>
          <p:cNvPr id="273" name="Google Shape;273;p18"/>
          <p:cNvGrpSpPr/>
          <p:nvPr/>
        </p:nvGrpSpPr>
        <p:grpSpPr>
          <a:xfrm>
            <a:off x="8191500" y="1713600"/>
            <a:ext cx="3619500" cy="1619100"/>
            <a:chOff x="8191500" y="1524000"/>
            <a:chExt cx="3619500" cy="1619100"/>
          </a:xfrm>
        </p:grpSpPr>
        <p:sp>
          <p:nvSpPr>
            <p:cNvPr id="274" name="Google Shape;274;p18"/>
            <p:cNvSpPr/>
            <p:nvPr/>
          </p:nvSpPr>
          <p:spPr>
            <a:xfrm>
              <a:off x="81915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5" name="Google Shape;275;p18"/>
            <p:cNvSpPr txBox="1"/>
            <p:nvPr/>
          </p:nvSpPr>
          <p:spPr>
            <a:xfrm>
              <a:off x="83820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COMPONENTS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ID &amp; Insulation</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a:solidFill>
                    <a:srgbClr val="495057"/>
                  </a:solidFill>
                  <a:latin typeface="Arial"/>
                  <a:ea typeface="Arial"/>
                  <a:cs typeface="Arial"/>
                  <a:sym typeface="Arial"/>
                </a:rPr>
                <a:t>Check pipe identification, insulation, valves and sensor positions.</a:t>
              </a:r>
              <a:endParaRPr sz="1600">
                <a:solidFill>
                  <a:srgbClr val="495057"/>
                </a:solidFill>
                <a:latin typeface="Arial"/>
                <a:ea typeface="Arial"/>
                <a:cs typeface="Arial"/>
                <a:sym typeface="Arial"/>
              </a:endParaRPr>
            </a:p>
          </p:txBody>
        </p:sp>
      </p:grpSp>
      <p:grpSp>
        <p:nvGrpSpPr>
          <p:cNvPr id="277" name="Google Shape;277;p18"/>
          <p:cNvGrpSpPr/>
          <p:nvPr/>
        </p:nvGrpSpPr>
        <p:grpSpPr>
          <a:xfrm>
            <a:off x="381000" y="3523350"/>
            <a:ext cx="3619500" cy="1619100"/>
            <a:chOff x="381000" y="3333750"/>
            <a:chExt cx="3619500" cy="1619100"/>
          </a:xfrm>
        </p:grpSpPr>
        <p:sp>
          <p:nvSpPr>
            <p:cNvPr id="278" name="Google Shape;278;p18"/>
            <p:cNvSpPr/>
            <p:nvPr/>
          </p:nvSpPr>
          <p:spPr>
            <a:xfrm>
              <a:off x="3810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9" name="Google Shape;279;p18"/>
            <p:cNvSpPr txBox="1"/>
            <p:nvPr/>
          </p:nvSpPr>
          <p:spPr>
            <a:xfrm>
              <a:off x="57150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CIRCULATION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Valves &amp; TMVs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a:solidFill>
                    <a:srgbClr val="495057"/>
                  </a:solidFill>
                  <a:latin typeface="Arial"/>
                  <a:ea typeface="Arial"/>
                  <a:cs typeface="Arial"/>
                  <a:sym typeface="Arial"/>
                </a:rPr>
                <a:t>Inspect TMVs/blending valves and secondary circulation where fitted.</a:t>
              </a:r>
              <a:endParaRPr sz="1600">
                <a:solidFill>
                  <a:srgbClr val="495057"/>
                </a:solidFill>
                <a:latin typeface="Arial"/>
                <a:ea typeface="Arial"/>
                <a:cs typeface="Arial"/>
                <a:sym typeface="Arial"/>
              </a:endParaRPr>
            </a:p>
          </p:txBody>
        </p:sp>
      </p:grpSp>
      <p:grpSp>
        <p:nvGrpSpPr>
          <p:cNvPr id="281" name="Google Shape;281;p18"/>
          <p:cNvGrpSpPr/>
          <p:nvPr/>
        </p:nvGrpSpPr>
        <p:grpSpPr>
          <a:xfrm>
            <a:off x="4286250" y="3523350"/>
            <a:ext cx="3619500" cy="1619100"/>
            <a:chOff x="4286250" y="3333750"/>
            <a:chExt cx="3619500" cy="1619100"/>
          </a:xfrm>
        </p:grpSpPr>
        <p:sp>
          <p:nvSpPr>
            <p:cNvPr id="282" name="Google Shape;282;p18"/>
            <p:cNvSpPr/>
            <p:nvPr/>
          </p:nvSpPr>
          <p:spPr>
            <a:xfrm>
              <a:off x="428625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3" name="Google Shape;283;p18"/>
            <p:cNvSpPr txBox="1"/>
            <p:nvPr/>
          </p:nvSpPr>
          <p:spPr>
            <a:xfrm>
              <a:off x="447675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CONDITION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Physical Defects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a:solidFill>
                    <a:srgbClr val="495057"/>
                  </a:solidFill>
                  <a:latin typeface="Arial"/>
                  <a:ea typeface="Arial"/>
                  <a:cs typeface="Arial"/>
                  <a:sym typeface="Arial"/>
                </a:rPr>
                <a:t>Look for leaks, corrosion, loose fittings or missing labels.</a:t>
              </a:r>
              <a:endParaRPr sz="1600">
                <a:solidFill>
                  <a:srgbClr val="495057"/>
                </a:solidFill>
                <a:latin typeface="Arial"/>
                <a:ea typeface="Arial"/>
                <a:cs typeface="Arial"/>
                <a:sym typeface="Arial"/>
              </a:endParaRPr>
            </a:p>
          </p:txBody>
        </p:sp>
      </p:grpSp>
      <p:grpSp>
        <p:nvGrpSpPr>
          <p:cNvPr id="285" name="Google Shape;285;p18"/>
          <p:cNvGrpSpPr/>
          <p:nvPr/>
        </p:nvGrpSpPr>
        <p:grpSpPr>
          <a:xfrm>
            <a:off x="8191500" y="3523350"/>
            <a:ext cx="3619500" cy="1619100"/>
            <a:chOff x="8191500" y="3333750"/>
            <a:chExt cx="3619500" cy="1619100"/>
          </a:xfrm>
        </p:grpSpPr>
        <p:sp>
          <p:nvSpPr>
            <p:cNvPr id="286" name="Google Shape;286;p18"/>
            <p:cNvSpPr/>
            <p:nvPr/>
          </p:nvSpPr>
          <p:spPr>
            <a:xfrm>
              <a:off x="81915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7" name="Google Shape;287;p18"/>
            <p:cNvSpPr txBox="1"/>
            <p:nvPr/>
          </p:nvSpPr>
          <p:spPr>
            <a:xfrm>
              <a:off x="838200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REGULATIONS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G3 Compliance</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a:solidFill>
                    <a:srgbClr val="495057"/>
                  </a:solidFill>
                  <a:latin typeface="Arial"/>
                  <a:ea typeface="Arial"/>
                  <a:cs typeface="Arial"/>
                  <a:sym typeface="Arial"/>
                </a:rPr>
                <a:t>Refer regulated checks where competence is required (G3 Building regulations).</a:t>
              </a:r>
              <a:endParaRPr sz="1600">
                <a:solidFill>
                  <a:srgbClr val="495057"/>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8" name="Google Shape;298;p19"/>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i="0">
                <a:solidFill>
                  <a:srgbClr val="FC4421"/>
                </a:solidFill>
                <a:latin typeface="Arial"/>
                <a:ea typeface="Arial"/>
                <a:cs typeface="Arial"/>
                <a:sym typeface="Arial"/>
              </a:rPr>
              <a:t>Visual inspection: emitters and distribution circuits</a:t>
            </a:r>
          </a:p>
        </p:txBody>
      </p:sp>
      <p:grpSp>
        <p:nvGrpSpPr>
          <p:cNvPr id="299" name="Google Shape;299;p19"/>
          <p:cNvGrpSpPr/>
          <p:nvPr/>
        </p:nvGrpSpPr>
        <p:grpSpPr>
          <a:xfrm>
            <a:off x="381000" y="1713600"/>
            <a:ext cx="3619500" cy="1619100"/>
            <a:chOff x="381000" y="1524000"/>
            <a:chExt cx="3619500" cy="1619100"/>
          </a:xfrm>
        </p:grpSpPr>
        <p:sp>
          <p:nvSpPr>
            <p:cNvPr id="300" name="Google Shape;300;p19"/>
            <p:cNvSpPr/>
            <p:nvPr/>
          </p:nvSpPr>
          <p:spPr>
            <a:xfrm>
              <a:off x="3810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1" name="Google Shape;301;p19"/>
            <p:cNvSpPr txBox="1"/>
            <p:nvPr/>
          </p:nvSpPr>
          <p:spPr>
            <a:xfrm>
              <a:off x="5715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CONNECTION &amp; ACCESS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Accessibility</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radiators, UFH manifolds and fan convectors are connected and accessible.</a:t>
              </a:r>
              <a:endParaRPr sz="1600" b="0">
                <a:solidFill>
                  <a:srgbClr val="495057"/>
                </a:solidFill>
                <a:latin typeface="Arial"/>
                <a:ea typeface="Arial"/>
                <a:cs typeface="Arial"/>
                <a:sym typeface="Arial"/>
              </a:endParaRPr>
            </a:p>
          </p:txBody>
        </p:sp>
      </p:grpSp>
      <p:grpSp>
        <p:nvGrpSpPr>
          <p:cNvPr id="303" name="Google Shape;303;p19"/>
          <p:cNvGrpSpPr/>
          <p:nvPr/>
        </p:nvGrpSpPr>
        <p:grpSpPr>
          <a:xfrm>
            <a:off x="4286250" y="1713600"/>
            <a:ext cx="3619500" cy="1619100"/>
            <a:chOff x="4286250" y="1524000"/>
            <a:chExt cx="3619500" cy="1619100"/>
          </a:xfrm>
        </p:grpSpPr>
        <p:sp>
          <p:nvSpPr>
            <p:cNvPr id="304" name="Google Shape;304;p19"/>
            <p:cNvSpPr/>
            <p:nvPr/>
          </p:nvSpPr>
          <p:spPr>
            <a:xfrm>
              <a:off x="428625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5" name="Google Shape;305;p19"/>
            <p:cNvSpPr txBox="1"/>
            <p:nvPr/>
          </p:nvSpPr>
          <p:spPr>
            <a:xfrm>
              <a:off x="447675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COMPONENT CONDITION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Visual Check</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Look for air vents, leaks, valve positions, flow meters and actuator condition.</a:t>
              </a:r>
              <a:endParaRPr sz="1600" b="0">
                <a:solidFill>
                  <a:srgbClr val="495057"/>
                </a:solidFill>
                <a:latin typeface="Arial"/>
                <a:ea typeface="Arial"/>
                <a:cs typeface="Arial"/>
                <a:sym typeface="Arial"/>
              </a:endParaRPr>
            </a:p>
          </p:txBody>
        </p:sp>
      </p:grpSp>
      <p:grpSp>
        <p:nvGrpSpPr>
          <p:cNvPr id="307" name="Google Shape;307;p19"/>
          <p:cNvGrpSpPr/>
          <p:nvPr/>
        </p:nvGrpSpPr>
        <p:grpSpPr>
          <a:xfrm>
            <a:off x="8191500" y="1713600"/>
            <a:ext cx="3619500" cy="1619100"/>
            <a:chOff x="8191500" y="1524000"/>
            <a:chExt cx="3619500" cy="1619100"/>
          </a:xfrm>
        </p:grpSpPr>
        <p:sp>
          <p:nvSpPr>
            <p:cNvPr id="308" name="Google Shape;308;p19"/>
            <p:cNvSpPr/>
            <p:nvPr/>
          </p:nvSpPr>
          <p:spPr>
            <a:xfrm>
              <a:off x="81915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9" name="Google Shape;309;p19"/>
            <p:cNvSpPr txBox="1"/>
            <p:nvPr/>
          </p:nvSpPr>
          <p:spPr>
            <a:xfrm>
              <a:off x="83820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ZONING</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Intended Use</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Confirm emitters match the intended zones/rooms</a:t>
              </a:r>
              <a:r>
                <a:rPr lang="en-GB" sz="1100" b="0">
                  <a:solidFill>
                    <a:srgbClr val="495057"/>
                  </a:solidFill>
                  <a:latin typeface="Arial"/>
                  <a:ea typeface="Arial"/>
                  <a:cs typeface="Arial"/>
                  <a:sym typeface="Arial"/>
                </a:rPr>
                <a:t>.</a:t>
              </a:r>
              <a:endParaRPr sz="1100" b="0">
                <a:solidFill>
                  <a:srgbClr val="495057"/>
                </a:solidFill>
                <a:latin typeface="Arial"/>
                <a:ea typeface="Arial"/>
                <a:cs typeface="Arial"/>
                <a:sym typeface="Arial"/>
              </a:endParaRPr>
            </a:p>
          </p:txBody>
        </p:sp>
      </p:grpSp>
      <p:grpSp>
        <p:nvGrpSpPr>
          <p:cNvPr id="311" name="Google Shape;311;p19"/>
          <p:cNvGrpSpPr/>
          <p:nvPr/>
        </p:nvGrpSpPr>
        <p:grpSpPr>
          <a:xfrm>
            <a:off x="381000" y="3523350"/>
            <a:ext cx="3619500" cy="1619100"/>
            <a:chOff x="381000" y="3333750"/>
            <a:chExt cx="3619500" cy="1619100"/>
          </a:xfrm>
        </p:grpSpPr>
        <p:sp>
          <p:nvSpPr>
            <p:cNvPr id="312" name="Google Shape;312;p19"/>
            <p:cNvSpPr/>
            <p:nvPr/>
          </p:nvSpPr>
          <p:spPr>
            <a:xfrm>
              <a:off x="3810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3" name="Google Shape;313;p19"/>
            <p:cNvSpPr txBox="1"/>
            <p:nvPr/>
          </p:nvSpPr>
          <p:spPr>
            <a:xfrm>
              <a:off x="57150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UFH SYSTEMS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Labels &amp; Flow</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UFH loop labels and manifold flow meters where fitted.</a:t>
              </a:r>
              <a:endParaRPr sz="1600" b="0">
                <a:solidFill>
                  <a:srgbClr val="495057"/>
                </a:solidFill>
                <a:latin typeface="Arial"/>
                <a:ea typeface="Arial"/>
                <a:cs typeface="Arial"/>
                <a:sym typeface="Arial"/>
              </a:endParaRPr>
            </a:p>
          </p:txBody>
        </p:sp>
      </p:grpSp>
      <p:grpSp>
        <p:nvGrpSpPr>
          <p:cNvPr id="315" name="Google Shape;315;p19"/>
          <p:cNvGrpSpPr/>
          <p:nvPr/>
        </p:nvGrpSpPr>
        <p:grpSpPr>
          <a:xfrm>
            <a:off x="4286250" y="3523350"/>
            <a:ext cx="3619500" cy="1619100"/>
            <a:chOff x="4286250" y="3333750"/>
            <a:chExt cx="3619500" cy="1619100"/>
          </a:xfrm>
        </p:grpSpPr>
        <p:sp>
          <p:nvSpPr>
            <p:cNvPr id="316" name="Google Shape;316;p19"/>
            <p:cNvSpPr/>
            <p:nvPr/>
          </p:nvSpPr>
          <p:spPr>
            <a:xfrm>
              <a:off x="428625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7" name="Google Shape;317;p19"/>
            <p:cNvSpPr txBox="1"/>
            <p:nvPr/>
          </p:nvSpPr>
          <p:spPr>
            <a:xfrm>
              <a:off x="447675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PHYSICAL INTEGRITY</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Support &amp; Airflow</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Look for signs of poor support, damage, corrosion or blocked airflow.</a:t>
              </a:r>
              <a:endParaRPr sz="1600" b="0">
                <a:solidFill>
                  <a:srgbClr val="495057"/>
                </a:solidFill>
                <a:latin typeface="Arial"/>
                <a:ea typeface="Arial"/>
                <a:cs typeface="Arial"/>
                <a:sym typeface="Arial"/>
              </a:endParaRPr>
            </a:p>
          </p:txBody>
        </p:sp>
      </p:grpSp>
      <p:grpSp>
        <p:nvGrpSpPr>
          <p:cNvPr id="319" name="Google Shape;319;p19"/>
          <p:cNvGrpSpPr/>
          <p:nvPr/>
        </p:nvGrpSpPr>
        <p:grpSpPr>
          <a:xfrm>
            <a:off x="8191500" y="3523350"/>
            <a:ext cx="3619500" cy="1619100"/>
            <a:chOff x="8191500" y="3333750"/>
            <a:chExt cx="3619500" cy="1619100"/>
          </a:xfrm>
        </p:grpSpPr>
        <p:sp>
          <p:nvSpPr>
            <p:cNvPr id="320" name="Google Shape;320;p19"/>
            <p:cNvSpPr/>
            <p:nvPr/>
          </p:nvSpPr>
          <p:spPr>
            <a:xfrm>
              <a:off x="81915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1" name="Google Shape;321;p19"/>
            <p:cNvSpPr txBox="1"/>
            <p:nvPr/>
          </p:nvSpPr>
          <p:spPr>
            <a:xfrm>
              <a:off x="838200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RECORDING</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Documentation</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Record issues before balancing and operational testing.</a:t>
              </a:r>
              <a:endParaRPr sz="1600" b="0">
                <a:solidFill>
                  <a:srgbClr val="495057"/>
                </a:solidFill>
                <a:latin typeface="Arial"/>
                <a:ea typeface="Arial"/>
                <a:cs typeface="Arial"/>
                <a:sym typeface="Arial"/>
              </a:endParaRPr>
            </a:p>
          </p:txBody>
        </p:sp>
      </p:grpSp>
      <p:sp>
        <p:nvSpPr>
          <p:cNvPr id="325" name="Google Shape;325;p19"/>
          <p:cNvSpPr txBox="1"/>
          <p:nvPr/>
        </p:nvSpPr>
        <p:spPr>
          <a:xfrm>
            <a:off x="247650" y="6362700"/>
            <a:ext cx="476400" cy="381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400">
                <a:solidFill>
                  <a:srgbClr val="495057"/>
                </a:solidFill>
                <a:latin typeface="Arial"/>
                <a:ea typeface="Arial"/>
                <a:cs typeface="Arial"/>
                <a:sym typeface="Arial"/>
              </a:rPr>
              <a:t>9</a:t>
            </a:r>
            <a:endParaRPr sz="1400">
              <a:solidFill>
                <a:srgbClr val="495057"/>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6" name="Google Shape;336;p20"/>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Visual inspection: controls and sensors</a:t>
            </a:r>
          </a:p>
        </p:txBody>
      </p:sp>
      <p:grpSp>
        <p:nvGrpSpPr>
          <p:cNvPr id="337" name="Google Shape;337;p20"/>
          <p:cNvGrpSpPr/>
          <p:nvPr/>
        </p:nvGrpSpPr>
        <p:grpSpPr>
          <a:xfrm>
            <a:off x="381000" y="1713600"/>
            <a:ext cx="3619500" cy="1619100"/>
            <a:chOff x="381000" y="1524000"/>
            <a:chExt cx="3619500" cy="1619100"/>
          </a:xfrm>
        </p:grpSpPr>
        <p:sp>
          <p:nvSpPr>
            <p:cNvPr id="338" name="Google Shape;338;p20"/>
            <p:cNvSpPr/>
            <p:nvPr/>
          </p:nvSpPr>
          <p:spPr>
            <a:xfrm>
              <a:off x="3810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9" name="Google Shape;339;p20"/>
            <p:cNvSpPr txBox="1"/>
            <p:nvPr/>
          </p:nvSpPr>
          <p:spPr>
            <a:xfrm>
              <a:off x="5715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DEVICES &amp; ACCESS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Fitted &amp; Accessible</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thermostats, programmers, controllers and sensors are fitted and accessible.</a:t>
              </a:r>
              <a:endParaRPr sz="1600" b="0">
                <a:solidFill>
                  <a:srgbClr val="495057"/>
                </a:solidFill>
                <a:latin typeface="Arial"/>
                <a:ea typeface="Arial"/>
                <a:cs typeface="Arial"/>
                <a:sym typeface="Arial"/>
              </a:endParaRPr>
            </a:p>
          </p:txBody>
        </p:sp>
      </p:grpSp>
      <p:grpSp>
        <p:nvGrpSpPr>
          <p:cNvPr id="341" name="Google Shape;341;p20"/>
          <p:cNvGrpSpPr/>
          <p:nvPr/>
        </p:nvGrpSpPr>
        <p:grpSpPr>
          <a:xfrm>
            <a:off x="4286250" y="1713600"/>
            <a:ext cx="3619500" cy="1619100"/>
            <a:chOff x="4286250" y="1524000"/>
            <a:chExt cx="3619500" cy="1619100"/>
          </a:xfrm>
        </p:grpSpPr>
        <p:sp>
          <p:nvSpPr>
            <p:cNvPr id="342" name="Google Shape;342;p20"/>
            <p:cNvSpPr/>
            <p:nvPr/>
          </p:nvSpPr>
          <p:spPr>
            <a:xfrm>
              <a:off x="428625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3" name="Google Shape;343;p20"/>
            <p:cNvSpPr txBox="1"/>
            <p:nvPr/>
          </p:nvSpPr>
          <p:spPr>
            <a:xfrm>
              <a:off x="447675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EXTERNAL SENSORS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Location &amp; Exposure</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Confirm outdoor sensor location is suitable and not obviously affected by heat/sun.</a:t>
              </a:r>
              <a:endParaRPr sz="1600" b="0">
                <a:solidFill>
                  <a:srgbClr val="495057"/>
                </a:solidFill>
                <a:latin typeface="Arial"/>
                <a:ea typeface="Arial"/>
                <a:cs typeface="Arial"/>
                <a:sym typeface="Arial"/>
              </a:endParaRPr>
            </a:p>
          </p:txBody>
        </p:sp>
      </p:grpSp>
      <p:grpSp>
        <p:nvGrpSpPr>
          <p:cNvPr id="345" name="Google Shape;345;p20"/>
          <p:cNvGrpSpPr/>
          <p:nvPr/>
        </p:nvGrpSpPr>
        <p:grpSpPr>
          <a:xfrm>
            <a:off x="8191500" y="1713600"/>
            <a:ext cx="3619500" cy="1619100"/>
            <a:chOff x="8191500" y="1524000"/>
            <a:chExt cx="3619500" cy="1619100"/>
          </a:xfrm>
        </p:grpSpPr>
        <p:sp>
          <p:nvSpPr>
            <p:cNvPr id="346" name="Google Shape;346;p20"/>
            <p:cNvSpPr/>
            <p:nvPr/>
          </p:nvSpPr>
          <p:spPr>
            <a:xfrm>
              <a:off x="8191500" y="1524000"/>
              <a:ext cx="3619500" cy="1619100"/>
            </a:xfrm>
            <a:prstGeom prst="roundRect">
              <a:avLst>
                <a:gd name="adj" fmla="val 882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7" name="Google Shape;347;p20"/>
            <p:cNvSpPr txBox="1"/>
            <p:nvPr/>
          </p:nvSpPr>
          <p:spPr>
            <a:xfrm>
              <a:off x="8382000" y="166687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WIRING &amp; COVERS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Visual Verification</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Check wiring routes, labels and protective covers visually only.</a:t>
              </a:r>
              <a:endParaRPr sz="1600" b="0">
                <a:solidFill>
                  <a:srgbClr val="495057"/>
                </a:solidFill>
                <a:latin typeface="Arial"/>
                <a:ea typeface="Arial"/>
                <a:cs typeface="Arial"/>
                <a:sym typeface="Arial"/>
              </a:endParaRPr>
            </a:p>
          </p:txBody>
        </p:sp>
      </p:grpSp>
      <p:grpSp>
        <p:nvGrpSpPr>
          <p:cNvPr id="349" name="Google Shape;349;p20"/>
          <p:cNvGrpSpPr/>
          <p:nvPr/>
        </p:nvGrpSpPr>
        <p:grpSpPr>
          <a:xfrm>
            <a:off x="381000" y="3523350"/>
            <a:ext cx="3619500" cy="1619100"/>
            <a:chOff x="381000" y="3333750"/>
            <a:chExt cx="3619500" cy="1619100"/>
          </a:xfrm>
        </p:grpSpPr>
        <p:sp>
          <p:nvSpPr>
            <p:cNvPr id="350" name="Google Shape;350;p20"/>
            <p:cNvSpPr/>
            <p:nvPr/>
          </p:nvSpPr>
          <p:spPr>
            <a:xfrm>
              <a:off x="3810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1" name="Google Shape;351;p20"/>
            <p:cNvSpPr txBox="1"/>
            <p:nvPr/>
          </p:nvSpPr>
          <p:spPr>
            <a:xfrm>
              <a:off x="571500" y="3524100"/>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VALVES &amp; STRATEGY</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Control Matching</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Confirm zone valves/actuators match the control strategy.</a:t>
              </a:r>
              <a:endParaRPr sz="1600" b="0">
                <a:solidFill>
                  <a:srgbClr val="495057"/>
                </a:solidFill>
                <a:latin typeface="Arial"/>
                <a:ea typeface="Arial"/>
                <a:cs typeface="Arial"/>
                <a:sym typeface="Arial"/>
              </a:endParaRPr>
            </a:p>
          </p:txBody>
        </p:sp>
      </p:grpSp>
      <p:grpSp>
        <p:nvGrpSpPr>
          <p:cNvPr id="353" name="Google Shape;353;p20"/>
          <p:cNvGrpSpPr/>
          <p:nvPr/>
        </p:nvGrpSpPr>
        <p:grpSpPr>
          <a:xfrm>
            <a:off x="4286250" y="3523350"/>
            <a:ext cx="3619500" cy="1619100"/>
            <a:chOff x="4286250" y="3333750"/>
            <a:chExt cx="3619500" cy="1619100"/>
          </a:xfrm>
        </p:grpSpPr>
        <p:sp>
          <p:nvSpPr>
            <p:cNvPr id="354" name="Google Shape;354;p20"/>
            <p:cNvSpPr/>
            <p:nvPr/>
          </p:nvSpPr>
          <p:spPr>
            <a:xfrm>
              <a:off x="428625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5" name="Google Shape;355;p20"/>
            <p:cNvSpPr txBox="1"/>
            <p:nvPr/>
          </p:nvSpPr>
          <p:spPr>
            <a:xfrm>
              <a:off x="447675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INTEGRITY</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Labels &amp; Fixings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Look for missing labels, loose devices or incorrect placement.</a:t>
              </a:r>
              <a:endParaRPr sz="1600" b="0">
                <a:solidFill>
                  <a:srgbClr val="495057"/>
                </a:solidFill>
                <a:latin typeface="Arial"/>
                <a:ea typeface="Arial"/>
                <a:cs typeface="Arial"/>
                <a:sym typeface="Arial"/>
              </a:endParaRPr>
            </a:p>
          </p:txBody>
        </p:sp>
      </p:grpSp>
      <p:grpSp>
        <p:nvGrpSpPr>
          <p:cNvPr id="357" name="Google Shape;357;p20"/>
          <p:cNvGrpSpPr/>
          <p:nvPr/>
        </p:nvGrpSpPr>
        <p:grpSpPr>
          <a:xfrm>
            <a:off x="8191500" y="3523350"/>
            <a:ext cx="3619500" cy="1619100"/>
            <a:chOff x="8191500" y="3333750"/>
            <a:chExt cx="3619500" cy="1619100"/>
          </a:xfrm>
        </p:grpSpPr>
        <p:sp>
          <p:nvSpPr>
            <p:cNvPr id="358" name="Google Shape;358;p20"/>
            <p:cNvSpPr/>
            <p:nvPr/>
          </p:nvSpPr>
          <p:spPr>
            <a:xfrm>
              <a:off x="8191500" y="3333750"/>
              <a:ext cx="3619500" cy="1619100"/>
            </a:xfrm>
            <a:prstGeom prst="roundRect">
              <a:avLst>
                <a:gd name="adj" fmla="val 882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9" name="Google Shape;359;p20"/>
            <p:cNvSpPr txBox="1"/>
            <p:nvPr/>
          </p:nvSpPr>
          <p:spPr>
            <a:xfrm>
              <a:off x="8382000" y="3476625"/>
              <a:ext cx="32385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RESTRICTIONS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Competence Limits</a:t>
              </a:r>
              <a:endParaRPr sz="1600" b="1">
                <a:solidFill>
                  <a:srgbClr val="212529"/>
                </a:solidFill>
                <a:latin typeface="Arial"/>
                <a:ea typeface="Arial"/>
                <a:cs typeface="Arial"/>
                <a:sym typeface="Arial"/>
              </a:endParaRPr>
            </a:p>
            <a:p>
              <a:pPr marL="0" lvl="0" indent="0" algn="l" rtl="0">
                <a:spcBef>
                  <a:spcPts val="300"/>
                </a:spcBef>
                <a:spcAft>
                  <a:spcPts val="0"/>
                </a:spcAft>
                <a:buNone/>
              </a:pPr>
              <a:r>
                <a:rPr lang="en-GB" sz="1600" b="0">
                  <a:solidFill>
                    <a:srgbClr val="495057"/>
                  </a:solidFill>
                  <a:latin typeface="Arial"/>
                  <a:ea typeface="Arial"/>
                  <a:cs typeface="Arial"/>
                  <a:sym typeface="Arial"/>
                </a:rPr>
                <a:t>Do not alter fixed wiring unless competent/authorised.</a:t>
              </a:r>
              <a:endParaRPr sz="1600" b="0">
                <a:solidFill>
                  <a:srgbClr val="495057"/>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4" name="Google Shape;374;p21"/>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Visual inspection: electrical and competence boundaries</a:t>
            </a:r>
          </a:p>
        </p:txBody>
      </p:sp>
      <p:grpSp>
        <p:nvGrpSpPr>
          <p:cNvPr id="375" name="Google Shape;375;p21"/>
          <p:cNvGrpSpPr/>
          <p:nvPr/>
        </p:nvGrpSpPr>
        <p:grpSpPr>
          <a:xfrm>
            <a:off x="381000" y="1713600"/>
            <a:ext cx="3619500" cy="1714500"/>
            <a:chOff x="381000" y="1524000"/>
            <a:chExt cx="3619500" cy="1714500"/>
          </a:xfrm>
        </p:grpSpPr>
        <p:sp>
          <p:nvSpPr>
            <p:cNvPr id="376" name="Google Shape;376;p21"/>
            <p:cNvSpPr/>
            <p:nvPr/>
          </p:nvSpPr>
          <p:spPr>
            <a:xfrm>
              <a:off x="381000" y="1524000"/>
              <a:ext cx="36195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7" name="Google Shape;377;p21"/>
            <p:cNvSpPr txBox="1"/>
            <p:nvPr/>
          </p:nvSpPr>
          <p:spPr>
            <a:xfrm>
              <a:off x="571500" y="1666800"/>
              <a:ext cx="32385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PRESENCE &amp; ACCESS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Checklists</a:t>
              </a:r>
              <a:endParaRPr sz="1600" b="1">
                <a:solidFill>
                  <a:srgbClr val="212529"/>
                </a:solidFill>
                <a:latin typeface="Arial"/>
                <a:ea typeface="Arial"/>
                <a:cs typeface="Arial"/>
                <a:sym typeface="Arial"/>
              </a:endParaRPr>
            </a:p>
            <a:p>
              <a:pPr marL="0" lvl="0" indent="0" algn="l" rtl="0">
                <a:spcBef>
                  <a:spcPts val="600"/>
                </a:spcBef>
                <a:spcAft>
                  <a:spcPts val="0"/>
                </a:spcAft>
                <a:buNone/>
              </a:pPr>
              <a:r>
                <a:rPr lang="en-GB" sz="1600">
                  <a:solidFill>
                    <a:srgbClr val="495057"/>
                  </a:solidFill>
                  <a:latin typeface="Arial"/>
                  <a:ea typeface="Arial"/>
                  <a:cs typeface="Arial"/>
                  <a:sym typeface="Arial"/>
                </a:rPr>
                <a:t>Check isolators, labels, warning notices and access are present.</a:t>
              </a:r>
              <a:endParaRPr sz="1600">
                <a:solidFill>
                  <a:srgbClr val="495057"/>
                </a:solidFill>
                <a:latin typeface="Arial"/>
                <a:ea typeface="Arial"/>
                <a:cs typeface="Arial"/>
                <a:sym typeface="Arial"/>
              </a:endParaRPr>
            </a:p>
          </p:txBody>
        </p:sp>
      </p:grpSp>
      <p:grpSp>
        <p:nvGrpSpPr>
          <p:cNvPr id="379" name="Google Shape;379;p21"/>
          <p:cNvGrpSpPr/>
          <p:nvPr/>
        </p:nvGrpSpPr>
        <p:grpSpPr>
          <a:xfrm>
            <a:off x="4286250" y="1713600"/>
            <a:ext cx="3619500" cy="1714500"/>
            <a:chOff x="4286250" y="1524000"/>
            <a:chExt cx="3619500" cy="1714500"/>
          </a:xfrm>
        </p:grpSpPr>
        <p:sp>
          <p:nvSpPr>
            <p:cNvPr id="380" name="Google Shape;380;p21"/>
            <p:cNvSpPr/>
            <p:nvPr/>
          </p:nvSpPr>
          <p:spPr>
            <a:xfrm>
              <a:off x="4286250" y="1524000"/>
              <a:ext cx="36195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1" name="Google Shape;381;p21"/>
            <p:cNvSpPr txBox="1"/>
            <p:nvPr/>
          </p:nvSpPr>
          <p:spPr>
            <a:xfrm>
              <a:off x="4476750" y="1666875"/>
              <a:ext cx="32385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DAMAGE &amp; RISKS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Visual Faults</a:t>
              </a:r>
              <a:endParaRPr sz="1600" b="1">
                <a:solidFill>
                  <a:srgbClr val="212529"/>
                </a:solidFill>
                <a:latin typeface="Arial"/>
                <a:ea typeface="Arial"/>
                <a:cs typeface="Arial"/>
                <a:sym typeface="Arial"/>
              </a:endParaRPr>
            </a:p>
            <a:p>
              <a:pPr marL="0" lvl="0" indent="0" algn="l" rtl="0">
                <a:spcBef>
                  <a:spcPts val="600"/>
                </a:spcBef>
                <a:spcAft>
                  <a:spcPts val="0"/>
                </a:spcAft>
                <a:buNone/>
              </a:pPr>
              <a:r>
                <a:rPr lang="en-GB" sz="1600">
                  <a:solidFill>
                    <a:srgbClr val="495057"/>
                  </a:solidFill>
                  <a:latin typeface="Arial"/>
                  <a:ea typeface="Arial"/>
                  <a:cs typeface="Arial"/>
                  <a:sym typeface="Arial"/>
                </a:rPr>
                <a:t>Look for obvious damage, missing covers, unsupported cables or water ingress risk.</a:t>
              </a:r>
              <a:endParaRPr sz="1600">
                <a:solidFill>
                  <a:srgbClr val="495057"/>
                </a:solidFill>
                <a:latin typeface="Arial"/>
                <a:ea typeface="Arial"/>
                <a:cs typeface="Arial"/>
                <a:sym typeface="Arial"/>
              </a:endParaRPr>
            </a:p>
          </p:txBody>
        </p:sp>
      </p:grpSp>
      <p:grpSp>
        <p:nvGrpSpPr>
          <p:cNvPr id="383" name="Google Shape;383;p21"/>
          <p:cNvGrpSpPr/>
          <p:nvPr/>
        </p:nvGrpSpPr>
        <p:grpSpPr>
          <a:xfrm>
            <a:off x="8191500" y="1713600"/>
            <a:ext cx="3619500" cy="1714500"/>
            <a:chOff x="8191500" y="1524000"/>
            <a:chExt cx="3619500" cy="1714500"/>
          </a:xfrm>
        </p:grpSpPr>
        <p:sp>
          <p:nvSpPr>
            <p:cNvPr id="384" name="Google Shape;384;p21"/>
            <p:cNvSpPr/>
            <p:nvPr/>
          </p:nvSpPr>
          <p:spPr>
            <a:xfrm>
              <a:off x="8191500" y="1524000"/>
              <a:ext cx="36195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5" name="Google Shape;385;p21"/>
            <p:cNvSpPr txBox="1"/>
            <p:nvPr/>
          </p:nvSpPr>
          <p:spPr>
            <a:xfrm>
              <a:off x="8382000" y="1666875"/>
              <a:ext cx="32385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CERTIFICATION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Compliance</a:t>
              </a:r>
              <a:endParaRPr sz="1600" b="1">
                <a:solidFill>
                  <a:srgbClr val="212529"/>
                </a:solidFill>
                <a:latin typeface="Arial"/>
                <a:ea typeface="Arial"/>
                <a:cs typeface="Arial"/>
                <a:sym typeface="Arial"/>
              </a:endParaRPr>
            </a:p>
            <a:p>
              <a:pPr marL="0" lvl="0" indent="0" algn="l" rtl="0">
                <a:spcBef>
                  <a:spcPts val="600"/>
                </a:spcBef>
                <a:spcAft>
                  <a:spcPts val="0"/>
                </a:spcAft>
                <a:buNone/>
              </a:pPr>
              <a:r>
                <a:rPr lang="en-GB" sz="1600">
                  <a:solidFill>
                    <a:srgbClr val="495057"/>
                  </a:solidFill>
                  <a:latin typeface="Arial"/>
                  <a:ea typeface="Arial"/>
                  <a:cs typeface="Arial"/>
                  <a:sym typeface="Arial"/>
                </a:rPr>
                <a:t>Confirm electrical work has suitable certification/competent sign-off where required</a:t>
              </a:r>
              <a:r>
                <a:rPr lang="en-GB" sz="1100">
                  <a:solidFill>
                    <a:srgbClr val="495057"/>
                  </a:solidFill>
                  <a:latin typeface="Arial"/>
                  <a:ea typeface="Arial"/>
                  <a:cs typeface="Arial"/>
                  <a:sym typeface="Arial"/>
                </a:rPr>
                <a:t>.</a:t>
              </a:r>
              <a:endParaRPr sz="1100">
                <a:solidFill>
                  <a:srgbClr val="495057"/>
                </a:solidFill>
                <a:latin typeface="Arial"/>
                <a:ea typeface="Arial"/>
                <a:cs typeface="Arial"/>
                <a:sym typeface="Arial"/>
              </a:endParaRPr>
            </a:p>
          </p:txBody>
        </p:sp>
      </p:grpSp>
      <p:grpSp>
        <p:nvGrpSpPr>
          <p:cNvPr id="387" name="Google Shape;387;p21"/>
          <p:cNvGrpSpPr/>
          <p:nvPr/>
        </p:nvGrpSpPr>
        <p:grpSpPr>
          <a:xfrm>
            <a:off x="381001" y="3618599"/>
            <a:ext cx="3619499" cy="2130559"/>
            <a:chOff x="381000" y="3429000"/>
            <a:chExt cx="3619500" cy="1714500"/>
          </a:xfrm>
        </p:grpSpPr>
        <p:sp>
          <p:nvSpPr>
            <p:cNvPr id="388" name="Google Shape;388;p21"/>
            <p:cNvSpPr/>
            <p:nvPr/>
          </p:nvSpPr>
          <p:spPr>
            <a:xfrm>
              <a:off x="381000" y="3429000"/>
              <a:ext cx="3619500" cy="1714500"/>
            </a:xfrm>
            <a:prstGeom prst="roundRect">
              <a:avLst>
                <a:gd name="adj" fmla="val 833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9" name="Google Shape;389;p21"/>
            <p:cNvSpPr txBox="1"/>
            <p:nvPr/>
          </p:nvSpPr>
          <p:spPr>
            <a:xfrm>
              <a:off x="523876" y="3543975"/>
              <a:ext cx="3286125" cy="159952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LIMITS OF WORK</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Competence</a:t>
              </a:r>
              <a:endParaRPr sz="1600" b="1">
                <a:solidFill>
                  <a:srgbClr val="212529"/>
                </a:solidFill>
                <a:latin typeface="Arial"/>
                <a:ea typeface="Arial"/>
                <a:cs typeface="Arial"/>
                <a:sym typeface="Arial"/>
              </a:endParaRPr>
            </a:p>
            <a:p>
              <a:pPr marL="0" lvl="0" indent="0" algn="l" rtl="0">
                <a:spcBef>
                  <a:spcPts val="600"/>
                </a:spcBef>
                <a:spcAft>
                  <a:spcPts val="0"/>
                </a:spcAft>
                <a:buNone/>
              </a:pPr>
              <a:r>
                <a:rPr lang="en-GB" sz="1600">
                  <a:solidFill>
                    <a:srgbClr val="495057"/>
                  </a:solidFill>
                  <a:latin typeface="Arial"/>
                  <a:ea typeface="Arial"/>
                  <a:cs typeface="Arial"/>
                  <a:sym typeface="Arial"/>
                </a:rPr>
                <a:t>Do not open live equipment or carry out tests outside competence; refer to safe isolation procedure.</a:t>
              </a:r>
              <a:endParaRPr sz="1600">
                <a:solidFill>
                  <a:srgbClr val="495057"/>
                </a:solidFill>
                <a:latin typeface="Arial"/>
                <a:ea typeface="Arial"/>
                <a:cs typeface="Arial"/>
                <a:sym typeface="Arial"/>
              </a:endParaRPr>
            </a:p>
          </p:txBody>
        </p:sp>
      </p:grpSp>
      <p:grpSp>
        <p:nvGrpSpPr>
          <p:cNvPr id="391" name="Google Shape;391;p21"/>
          <p:cNvGrpSpPr/>
          <p:nvPr/>
        </p:nvGrpSpPr>
        <p:grpSpPr>
          <a:xfrm>
            <a:off x="4286250" y="3618600"/>
            <a:ext cx="3619500" cy="2130558"/>
            <a:chOff x="4286250" y="3429000"/>
            <a:chExt cx="3619500" cy="1714500"/>
          </a:xfrm>
        </p:grpSpPr>
        <p:sp>
          <p:nvSpPr>
            <p:cNvPr id="392" name="Google Shape;392;p21"/>
            <p:cNvSpPr/>
            <p:nvPr/>
          </p:nvSpPr>
          <p:spPr>
            <a:xfrm>
              <a:off x="4286250" y="3429000"/>
              <a:ext cx="3619500" cy="1714500"/>
            </a:xfrm>
            <a:prstGeom prst="roundRect">
              <a:avLst>
                <a:gd name="adj" fmla="val 833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3" name="Google Shape;393;p21"/>
            <p:cNvSpPr txBox="1"/>
            <p:nvPr/>
          </p:nvSpPr>
          <p:spPr>
            <a:xfrm>
              <a:off x="4476750" y="3543974"/>
              <a:ext cx="32385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REPORTING</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Escalation</a:t>
              </a:r>
              <a:endParaRPr sz="1600" b="1">
                <a:solidFill>
                  <a:srgbClr val="212529"/>
                </a:solidFill>
                <a:latin typeface="Arial"/>
                <a:ea typeface="Arial"/>
                <a:cs typeface="Arial"/>
                <a:sym typeface="Arial"/>
              </a:endParaRPr>
            </a:p>
            <a:p>
              <a:pPr marL="0" lvl="0" indent="0" algn="l" rtl="0">
                <a:spcBef>
                  <a:spcPts val="600"/>
                </a:spcBef>
                <a:spcAft>
                  <a:spcPts val="0"/>
                </a:spcAft>
                <a:buNone/>
              </a:pPr>
              <a:r>
                <a:rPr lang="en-GB" sz="1600">
                  <a:solidFill>
                    <a:srgbClr val="495057"/>
                  </a:solidFill>
                  <a:latin typeface="Arial"/>
                  <a:ea typeface="Arial"/>
                  <a:cs typeface="Arial"/>
                  <a:sym typeface="Arial"/>
                </a:rPr>
                <a:t>Record concerns and refer to electrician or electrical designer.</a:t>
              </a:r>
              <a:endParaRPr sz="1600">
                <a:solidFill>
                  <a:srgbClr val="495057"/>
                </a:solidFill>
                <a:latin typeface="Arial"/>
                <a:ea typeface="Arial"/>
                <a:cs typeface="Arial"/>
                <a:sym typeface="Arial"/>
              </a:endParaRPr>
            </a:p>
          </p:txBody>
        </p:sp>
      </p:grpSp>
      <p:grpSp>
        <p:nvGrpSpPr>
          <p:cNvPr id="395" name="Google Shape;395;p21"/>
          <p:cNvGrpSpPr/>
          <p:nvPr/>
        </p:nvGrpSpPr>
        <p:grpSpPr>
          <a:xfrm>
            <a:off x="8191500" y="3618600"/>
            <a:ext cx="3619500" cy="2130558"/>
            <a:chOff x="8191500" y="3429000"/>
            <a:chExt cx="3619500" cy="1714500"/>
          </a:xfrm>
        </p:grpSpPr>
        <p:sp>
          <p:nvSpPr>
            <p:cNvPr id="396" name="Google Shape;396;p21"/>
            <p:cNvSpPr/>
            <p:nvPr/>
          </p:nvSpPr>
          <p:spPr>
            <a:xfrm>
              <a:off x="8191500" y="3429000"/>
              <a:ext cx="3619500" cy="1714500"/>
            </a:xfrm>
            <a:prstGeom prst="roundRect">
              <a:avLst>
                <a:gd name="adj" fmla="val 833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7" name="Google Shape;397;p21"/>
            <p:cNvSpPr txBox="1"/>
            <p:nvPr/>
          </p:nvSpPr>
          <p:spPr>
            <a:xfrm>
              <a:off x="8382000" y="3571875"/>
              <a:ext cx="32385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SAFETY ROLE</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Scope</a:t>
              </a:r>
              <a:endParaRPr sz="1600" b="1">
                <a:solidFill>
                  <a:srgbClr val="212529"/>
                </a:solidFill>
                <a:latin typeface="Arial"/>
                <a:ea typeface="Arial"/>
                <a:cs typeface="Arial"/>
                <a:sym typeface="Arial"/>
              </a:endParaRPr>
            </a:p>
            <a:p>
              <a:pPr marL="0" lvl="0" indent="0" algn="l" rtl="0">
                <a:spcBef>
                  <a:spcPts val="600"/>
                </a:spcBef>
                <a:spcAft>
                  <a:spcPts val="0"/>
                </a:spcAft>
                <a:buNone/>
              </a:pPr>
              <a:r>
                <a:rPr lang="en-GB" sz="1600">
                  <a:solidFill>
                    <a:srgbClr val="495057"/>
                  </a:solidFill>
                  <a:latin typeface="Arial"/>
                  <a:ea typeface="Arial"/>
                  <a:cs typeface="Arial"/>
                  <a:sym typeface="Arial"/>
                </a:rPr>
                <a:t>Inspection supports safety but does not replace formal electrical testing</a:t>
              </a:r>
              <a:r>
                <a:rPr lang="en-GB" sz="1100">
                  <a:solidFill>
                    <a:srgbClr val="495057"/>
                  </a:solidFill>
                  <a:latin typeface="Arial"/>
                  <a:ea typeface="Arial"/>
                  <a:cs typeface="Arial"/>
                  <a:sym typeface="Arial"/>
                </a:rPr>
                <a:t>.</a:t>
              </a:r>
              <a:endParaRPr sz="1100">
                <a:solidFill>
                  <a:srgbClr val="495057"/>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9" name="Google Shape;409;p22"/>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Visual inspection: water quality and cleanliness clues</a:t>
            </a:r>
          </a:p>
        </p:txBody>
      </p:sp>
      <p:grpSp>
        <p:nvGrpSpPr>
          <p:cNvPr id="410" name="Google Shape;410;p22"/>
          <p:cNvGrpSpPr/>
          <p:nvPr/>
        </p:nvGrpSpPr>
        <p:grpSpPr>
          <a:xfrm>
            <a:off x="381000" y="1713600"/>
            <a:ext cx="3619500" cy="1714500"/>
            <a:chOff x="381000" y="1524000"/>
            <a:chExt cx="3619500" cy="1714500"/>
          </a:xfrm>
        </p:grpSpPr>
        <p:sp>
          <p:nvSpPr>
            <p:cNvPr id="411" name="Google Shape;411;p22"/>
            <p:cNvSpPr/>
            <p:nvPr/>
          </p:nvSpPr>
          <p:spPr>
            <a:xfrm>
              <a:off x="381000" y="1524000"/>
              <a:ext cx="36195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2" name="Google Shape;412;p22"/>
            <p:cNvSpPr txBox="1"/>
            <p:nvPr/>
          </p:nvSpPr>
          <p:spPr>
            <a:xfrm>
              <a:off x="571500" y="1666875"/>
              <a:ext cx="3238500" cy="1428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CONTAMINATION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Debris &amp; Sludge</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495057"/>
                  </a:solidFill>
                  <a:latin typeface="Arial"/>
                  <a:ea typeface="Arial"/>
                  <a:cs typeface="Arial"/>
                  <a:sym typeface="Arial"/>
                </a:rPr>
                <a:t>Look for dirty filters/strainers, sludge, debris or contaminated water.</a:t>
              </a:r>
              <a:endParaRPr sz="1600" b="0">
                <a:solidFill>
                  <a:srgbClr val="495057"/>
                </a:solidFill>
                <a:latin typeface="Arial"/>
                <a:ea typeface="Arial"/>
                <a:cs typeface="Arial"/>
                <a:sym typeface="Arial"/>
              </a:endParaRPr>
            </a:p>
          </p:txBody>
        </p:sp>
      </p:grpSp>
      <p:grpSp>
        <p:nvGrpSpPr>
          <p:cNvPr id="414" name="Google Shape;414;p22"/>
          <p:cNvGrpSpPr/>
          <p:nvPr/>
        </p:nvGrpSpPr>
        <p:grpSpPr>
          <a:xfrm>
            <a:off x="4286250" y="1713600"/>
            <a:ext cx="3619500" cy="1714500"/>
            <a:chOff x="4286250" y="1524000"/>
            <a:chExt cx="3619500" cy="1714500"/>
          </a:xfrm>
        </p:grpSpPr>
        <p:sp>
          <p:nvSpPr>
            <p:cNvPr id="415" name="Google Shape;415;p22"/>
            <p:cNvSpPr/>
            <p:nvPr/>
          </p:nvSpPr>
          <p:spPr>
            <a:xfrm>
              <a:off x="4286250" y="1524000"/>
              <a:ext cx="36195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6" name="Google Shape;416;p22"/>
            <p:cNvSpPr txBox="1"/>
            <p:nvPr/>
          </p:nvSpPr>
          <p:spPr>
            <a:xfrm>
              <a:off x="4476750" y="1666875"/>
              <a:ext cx="3238500" cy="1428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MAINTENANCE ACCESS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Points &amp; Filters</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495057"/>
                  </a:solidFill>
                  <a:latin typeface="Arial"/>
                  <a:ea typeface="Arial"/>
                  <a:cs typeface="Arial"/>
                  <a:sym typeface="Arial"/>
                </a:rPr>
                <a:t>Check flushing points, dosing points and magnetic filters are accessible.</a:t>
              </a:r>
              <a:endParaRPr sz="1600" b="0">
                <a:solidFill>
                  <a:srgbClr val="495057"/>
                </a:solidFill>
                <a:latin typeface="Arial"/>
                <a:ea typeface="Arial"/>
                <a:cs typeface="Arial"/>
                <a:sym typeface="Arial"/>
              </a:endParaRPr>
            </a:p>
          </p:txBody>
        </p:sp>
      </p:grpSp>
      <p:grpSp>
        <p:nvGrpSpPr>
          <p:cNvPr id="418" name="Google Shape;418;p22"/>
          <p:cNvGrpSpPr/>
          <p:nvPr/>
        </p:nvGrpSpPr>
        <p:grpSpPr>
          <a:xfrm>
            <a:off x="8191500" y="1713600"/>
            <a:ext cx="3619500" cy="1714500"/>
            <a:chOff x="8191500" y="1524000"/>
            <a:chExt cx="3619500" cy="1714500"/>
          </a:xfrm>
        </p:grpSpPr>
        <p:sp>
          <p:nvSpPr>
            <p:cNvPr id="419" name="Google Shape;419;p22"/>
            <p:cNvSpPr/>
            <p:nvPr/>
          </p:nvSpPr>
          <p:spPr>
            <a:xfrm>
              <a:off x="8191500" y="1524000"/>
              <a:ext cx="36195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0" name="Google Shape;420;p22"/>
            <p:cNvSpPr txBox="1"/>
            <p:nvPr/>
          </p:nvSpPr>
          <p:spPr>
            <a:xfrm>
              <a:off x="8382000" y="1666875"/>
              <a:ext cx="3238500" cy="1428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LEAK INSPECTION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Equipment Health</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495057"/>
                  </a:solidFill>
                  <a:latin typeface="Arial"/>
                  <a:ea typeface="Arial"/>
                  <a:cs typeface="Arial"/>
                  <a:sym typeface="Arial"/>
                </a:rPr>
                <a:t>Inspect for leaks around treatment equipment and strainers.</a:t>
              </a:r>
              <a:endParaRPr sz="1600" b="0">
                <a:solidFill>
                  <a:srgbClr val="495057"/>
                </a:solidFill>
                <a:latin typeface="Arial"/>
                <a:ea typeface="Arial"/>
                <a:cs typeface="Arial"/>
                <a:sym typeface="Arial"/>
              </a:endParaRPr>
            </a:p>
          </p:txBody>
        </p:sp>
      </p:grpSp>
      <p:grpSp>
        <p:nvGrpSpPr>
          <p:cNvPr id="422" name="Google Shape;422;p22"/>
          <p:cNvGrpSpPr/>
          <p:nvPr/>
        </p:nvGrpSpPr>
        <p:grpSpPr>
          <a:xfrm>
            <a:off x="381000" y="3618600"/>
            <a:ext cx="3619500" cy="1714500"/>
            <a:chOff x="381000" y="3429000"/>
            <a:chExt cx="3619500" cy="1714500"/>
          </a:xfrm>
        </p:grpSpPr>
        <p:sp>
          <p:nvSpPr>
            <p:cNvPr id="423" name="Google Shape;423;p22"/>
            <p:cNvSpPr/>
            <p:nvPr/>
          </p:nvSpPr>
          <p:spPr>
            <a:xfrm>
              <a:off x="381000" y="3429000"/>
              <a:ext cx="3619500" cy="1714500"/>
            </a:xfrm>
            <a:prstGeom prst="roundRect">
              <a:avLst>
                <a:gd name="adj" fmla="val 833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4" name="Google Shape;424;p22"/>
            <p:cNvSpPr txBox="1"/>
            <p:nvPr/>
          </p:nvSpPr>
          <p:spPr>
            <a:xfrm>
              <a:off x="619125" y="3571875"/>
              <a:ext cx="3238500" cy="1428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DOCUMENTATION</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Handover Evidence</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495057"/>
                  </a:solidFill>
                  <a:latin typeface="Arial"/>
                  <a:ea typeface="Arial"/>
                  <a:cs typeface="Arial"/>
                  <a:sym typeface="Arial"/>
                </a:rPr>
                <a:t>Confirm chemical treatment evidence is available before handover.</a:t>
              </a:r>
              <a:endParaRPr sz="1600" b="0">
                <a:solidFill>
                  <a:srgbClr val="495057"/>
                </a:solidFill>
                <a:latin typeface="Arial"/>
                <a:ea typeface="Arial"/>
                <a:cs typeface="Arial"/>
                <a:sym typeface="Arial"/>
              </a:endParaRPr>
            </a:p>
          </p:txBody>
        </p:sp>
      </p:grpSp>
      <p:grpSp>
        <p:nvGrpSpPr>
          <p:cNvPr id="426" name="Google Shape;426;p22"/>
          <p:cNvGrpSpPr/>
          <p:nvPr/>
        </p:nvGrpSpPr>
        <p:grpSpPr>
          <a:xfrm>
            <a:off x="4286250" y="3618600"/>
            <a:ext cx="3619500" cy="1714500"/>
            <a:chOff x="4286250" y="3429000"/>
            <a:chExt cx="3619500" cy="1714500"/>
          </a:xfrm>
        </p:grpSpPr>
        <p:sp>
          <p:nvSpPr>
            <p:cNvPr id="427" name="Google Shape;427;p22"/>
            <p:cNvSpPr/>
            <p:nvPr/>
          </p:nvSpPr>
          <p:spPr>
            <a:xfrm>
              <a:off x="4286250" y="3429000"/>
              <a:ext cx="3619500" cy="1714500"/>
            </a:xfrm>
            <a:prstGeom prst="roundRect">
              <a:avLst>
                <a:gd name="adj" fmla="val 833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8" name="Google Shape;428;p22"/>
            <p:cNvSpPr txBox="1"/>
            <p:nvPr/>
          </p:nvSpPr>
          <p:spPr>
            <a:xfrm>
              <a:off x="4476750" y="3571875"/>
              <a:ext cx="3238500" cy="1428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FLUID RECORDS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Glycol/Antifreeze</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495057"/>
                  </a:solidFill>
                  <a:latin typeface="Arial"/>
                  <a:ea typeface="Arial"/>
                  <a:cs typeface="Arial"/>
                  <a:sym typeface="Arial"/>
                </a:rPr>
                <a:t>Check glycol/antifreeze labels or records where applicable.</a:t>
              </a:r>
              <a:endParaRPr sz="1600" b="0">
                <a:solidFill>
                  <a:srgbClr val="495057"/>
                </a:solidFill>
                <a:latin typeface="Arial"/>
                <a:ea typeface="Arial"/>
                <a:cs typeface="Arial"/>
                <a:sym typeface="Arial"/>
              </a:endParaRPr>
            </a:p>
          </p:txBody>
        </p:sp>
      </p:grpSp>
      <p:grpSp>
        <p:nvGrpSpPr>
          <p:cNvPr id="430" name="Google Shape;430;p22"/>
          <p:cNvGrpSpPr/>
          <p:nvPr/>
        </p:nvGrpSpPr>
        <p:grpSpPr>
          <a:xfrm>
            <a:off x="8191500" y="3618600"/>
            <a:ext cx="3619500" cy="1714500"/>
            <a:chOff x="8191500" y="3429000"/>
            <a:chExt cx="3619500" cy="1714500"/>
          </a:xfrm>
        </p:grpSpPr>
        <p:sp>
          <p:nvSpPr>
            <p:cNvPr id="431" name="Google Shape;431;p22"/>
            <p:cNvSpPr/>
            <p:nvPr/>
          </p:nvSpPr>
          <p:spPr>
            <a:xfrm>
              <a:off x="8191500" y="3429000"/>
              <a:ext cx="3619500" cy="1714500"/>
            </a:xfrm>
            <a:prstGeom prst="roundRect">
              <a:avLst>
                <a:gd name="adj" fmla="val 8333"/>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2" name="Google Shape;432;p22"/>
            <p:cNvSpPr txBox="1"/>
            <p:nvPr/>
          </p:nvSpPr>
          <p:spPr>
            <a:xfrm>
              <a:off x="8382000" y="3571875"/>
              <a:ext cx="3238500" cy="1428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ACTION TRIGGERS</a:t>
              </a:r>
              <a:endParaRPr sz="1800" b="1">
                <a:solidFill>
                  <a:srgbClr val="FC4421"/>
                </a:solidFill>
                <a:latin typeface="Arial"/>
                <a:ea typeface="Arial"/>
                <a:cs typeface="Arial"/>
                <a:sym typeface="Arial"/>
              </a:endParaRPr>
            </a:p>
            <a:p>
              <a:pPr marL="0" lvl="0" indent="0" algn="l" rtl="0">
                <a:spcBef>
                  <a:spcPts val="600"/>
                </a:spcBef>
                <a:spcAft>
                  <a:spcPts val="0"/>
                </a:spcAft>
                <a:buNone/>
              </a:pPr>
              <a:r>
                <a:rPr lang="en-GB" sz="1600" b="1">
                  <a:solidFill>
                    <a:srgbClr val="212529"/>
                  </a:solidFill>
                  <a:latin typeface="Arial"/>
                  <a:ea typeface="Arial"/>
                  <a:cs typeface="Arial"/>
                  <a:sym typeface="Arial"/>
                </a:rPr>
                <a:t>Testing &amp; Cleaning</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495057"/>
                  </a:solidFill>
                  <a:latin typeface="Arial"/>
                  <a:ea typeface="Arial"/>
                  <a:cs typeface="Arial"/>
                  <a:sym typeface="Arial"/>
                </a:rPr>
                <a:t>Poor water quality clues should trigger testing/cleaning checks.</a:t>
              </a:r>
              <a:endParaRPr sz="1600" b="0">
                <a:solidFill>
                  <a:srgbClr val="495057"/>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4" name="Google Shape;444;p23"/>
          <p:cNvSpPr txBox="1">
            <a:spLocks noGrp="1"/>
          </p:cNvSpPr>
          <p:nvPr>
            <p:ph type="title"/>
          </p:nvPr>
        </p:nvSpPr>
        <p:spPr>
          <a:xfrm>
            <a:off x="251999" y="738301"/>
            <a:ext cx="11628600" cy="1079399"/>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t>Pre-commissioning checks: </a:t>
            </a:r>
            <a:r>
              <a:rPr lang="en-GB" sz="3200" dirty="0">
                <a:solidFill>
                  <a:schemeClr val="accent2"/>
                </a:solidFill>
              </a:rPr>
              <a:t>before energising/starting (slide 1/2)</a:t>
            </a:r>
          </a:p>
        </p:txBody>
      </p:sp>
      <p:grpSp>
        <p:nvGrpSpPr>
          <p:cNvPr id="450" name="Google Shape;450;p23"/>
          <p:cNvGrpSpPr/>
          <p:nvPr/>
        </p:nvGrpSpPr>
        <p:grpSpPr>
          <a:xfrm>
            <a:off x="381000" y="1931328"/>
            <a:ext cx="11513398" cy="3795346"/>
            <a:chOff x="381000" y="1931328"/>
            <a:chExt cx="11513398" cy="3795346"/>
          </a:xfrm>
        </p:grpSpPr>
        <p:grpSp>
          <p:nvGrpSpPr>
            <p:cNvPr id="451" name="Google Shape;451;p23"/>
            <p:cNvGrpSpPr/>
            <p:nvPr/>
          </p:nvGrpSpPr>
          <p:grpSpPr>
            <a:xfrm>
              <a:off x="381000" y="1937431"/>
              <a:ext cx="3619500" cy="3789243"/>
              <a:chOff x="381000" y="1937431"/>
              <a:chExt cx="3619500" cy="3789243"/>
            </a:xfrm>
          </p:grpSpPr>
          <p:grpSp>
            <p:nvGrpSpPr>
              <p:cNvPr id="452" name="Google Shape;452;p23"/>
              <p:cNvGrpSpPr/>
              <p:nvPr/>
            </p:nvGrpSpPr>
            <p:grpSpPr>
              <a:xfrm>
                <a:off x="381000" y="1937431"/>
                <a:ext cx="3619500" cy="1846292"/>
                <a:chOff x="381000" y="1937431"/>
                <a:chExt cx="3619500" cy="1846292"/>
              </a:xfrm>
            </p:grpSpPr>
            <p:sp>
              <p:nvSpPr>
                <p:cNvPr id="453" name="Google Shape;453;p23"/>
                <p:cNvSpPr/>
                <p:nvPr/>
              </p:nvSpPr>
              <p:spPr>
                <a:xfrm>
                  <a:off x="381000" y="1937431"/>
                  <a:ext cx="3619500" cy="1846292"/>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4" name="Google Shape;454;p23"/>
                <p:cNvSpPr txBox="1"/>
                <p:nvPr/>
              </p:nvSpPr>
              <p:spPr>
                <a:xfrm>
                  <a:off x="523800" y="2080380"/>
                  <a:ext cx="3333900" cy="1703343"/>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DOCUMENTATION &amp; DESIGN</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Manufacturer Instructions</a:t>
                  </a:r>
                  <a:endParaRPr sz="1600" b="1">
                    <a:solidFill>
                      <a:srgbClr val="212529"/>
                    </a:solidFill>
                    <a:latin typeface="Arial"/>
                    <a:ea typeface="Arial"/>
                    <a:cs typeface="Arial"/>
                    <a:sym typeface="Arial"/>
                  </a:endParaRPr>
                </a:p>
                <a:p>
                  <a:pPr marL="0" lvl="0" indent="0" algn="l" rtl="0">
                    <a:spcBef>
                      <a:spcPts val="200"/>
                    </a:spcBef>
                    <a:spcAft>
                      <a:spcPts val="0"/>
                    </a:spcAft>
                    <a:buNone/>
                  </a:pPr>
                  <a:r>
                    <a:rPr lang="en-GB" sz="1600">
                      <a:solidFill>
                        <a:srgbClr val="495057"/>
                      </a:solidFill>
                      <a:latin typeface="Arial"/>
                      <a:ea typeface="Arial"/>
                      <a:cs typeface="Arial"/>
                      <a:sym typeface="Arial"/>
                    </a:rPr>
                    <a:t>Confirm manuals, wiring, drawings, and MCS evidence are on site. Match installed system to design intent.</a:t>
                  </a:r>
                  <a:endParaRPr sz="1600">
                    <a:solidFill>
                      <a:srgbClr val="495057"/>
                    </a:solidFill>
                    <a:latin typeface="Arial"/>
                    <a:ea typeface="Arial"/>
                    <a:cs typeface="Arial"/>
                    <a:sym typeface="Arial"/>
                  </a:endParaRPr>
                </a:p>
              </p:txBody>
            </p:sp>
          </p:grpSp>
          <p:grpSp>
            <p:nvGrpSpPr>
              <p:cNvPr id="455" name="Google Shape;455;p23"/>
              <p:cNvGrpSpPr/>
              <p:nvPr/>
            </p:nvGrpSpPr>
            <p:grpSpPr>
              <a:xfrm>
                <a:off x="381000" y="4023331"/>
                <a:ext cx="3619500" cy="1703343"/>
                <a:chOff x="381000" y="4023331"/>
                <a:chExt cx="3619500" cy="1703343"/>
              </a:xfrm>
            </p:grpSpPr>
            <p:sp>
              <p:nvSpPr>
                <p:cNvPr id="456" name="Google Shape;456;p23"/>
                <p:cNvSpPr/>
                <p:nvPr/>
              </p:nvSpPr>
              <p:spPr>
                <a:xfrm>
                  <a:off x="381000" y="4023331"/>
                  <a:ext cx="3619500" cy="1703343"/>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7" name="Google Shape;457;p23"/>
                <p:cNvSpPr txBox="1"/>
                <p:nvPr/>
              </p:nvSpPr>
              <p:spPr>
                <a:xfrm>
                  <a:off x="523800" y="4107536"/>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HYDRAULIC STATUS</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Filling &amp; Pressure</a:t>
                  </a:r>
                  <a:endParaRPr sz="1600" b="1">
                    <a:solidFill>
                      <a:srgbClr val="212529"/>
                    </a:solidFill>
                    <a:latin typeface="Arial"/>
                    <a:ea typeface="Arial"/>
                    <a:cs typeface="Arial"/>
                    <a:sym typeface="Arial"/>
                  </a:endParaRPr>
                </a:p>
                <a:p>
                  <a:pPr marL="0" lvl="0" indent="0" algn="l" rtl="0">
                    <a:spcBef>
                      <a:spcPts val="200"/>
                    </a:spcBef>
                    <a:spcAft>
                      <a:spcPts val="0"/>
                    </a:spcAft>
                    <a:buNone/>
                  </a:pPr>
                  <a:r>
                    <a:rPr lang="en-GB" sz="1600">
                      <a:solidFill>
                        <a:srgbClr val="495057"/>
                      </a:solidFill>
                      <a:latin typeface="Arial"/>
                      <a:ea typeface="Arial"/>
                      <a:cs typeface="Arial"/>
                      <a:sym typeface="Arial"/>
                    </a:rPr>
                    <a:t>System filled, air removed from all high points. Confirm pressure matches requirements; do not start if low/unstable.</a:t>
                  </a:r>
                  <a:endParaRPr sz="1600">
                    <a:solidFill>
                      <a:srgbClr val="495057"/>
                    </a:solidFill>
                    <a:latin typeface="Arial"/>
                    <a:ea typeface="Arial"/>
                    <a:cs typeface="Arial"/>
                    <a:sym typeface="Arial"/>
                  </a:endParaRPr>
                </a:p>
              </p:txBody>
            </p:sp>
          </p:grpSp>
        </p:grpSp>
        <p:grpSp>
          <p:nvGrpSpPr>
            <p:cNvPr id="461" name="Google Shape;461;p23"/>
            <p:cNvGrpSpPr/>
            <p:nvPr/>
          </p:nvGrpSpPr>
          <p:grpSpPr>
            <a:xfrm>
              <a:off x="4305375" y="1931328"/>
              <a:ext cx="3628875" cy="3784254"/>
              <a:chOff x="4305375" y="1931328"/>
              <a:chExt cx="3628875" cy="3784254"/>
            </a:xfrm>
          </p:grpSpPr>
          <p:grpSp>
            <p:nvGrpSpPr>
              <p:cNvPr id="462" name="Google Shape;462;p23"/>
              <p:cNvGrpSpPr/>
              <p:nvPr/>
            </p:nvGrpSpPr>
            <p:grpSpPr>
              <a:xfrm>
                <a:off x="4314750" y="1931328"/>
                <a:ext cx="3619500" cy="1846292"/>
                <a:chOff x="4314750" y="1931328"/>
                <a:chExt cx="3619500" cy="1846292"/>
              </a:xfrm>
            </p:grpSpPr>
            <p:sp>
              <p:nvSpPr>
                <p:cNvPr id="463" name="Google Shape;463;p23"/>
                <p:cNvSpPr/>
                <p:nvPr/>
              </p:nvSpPr>
              <p:spPr>
                <a:xfrm>
                  <a:off x="4314750" y="1931328"/>
                  <a:ext cx="3619500" cy="1846292"/>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4" name="Google Shape;464;p23"/>
                <p:cNvSpPr txBox="1"/>
                <p:nvPr/>
              </p:nvSpPr>
              <p:spPr>
                <a:xfrm>
                  <a:off x="4524262" y="2123814"/>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ACCESSIBILITY</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Service Points</a:t>
                  </a:r>
                  <a:endParaRPr sz="1600" b="1">
                    <a:solidFill>
                      <a:srgbClr val="212529"/>
                    </a:solidFill>
                    <a:latin typeface="Arial"/>
                    <a:ea typeface="Arial"/>
                    <a:cs typeface="Arial"/>
                    <a:sym typeface="Arial"/>
                  </a:endParaRPr>
                </a:p>
                <a:p>
                  <a:pPr marL="0" lvl="0" indent="0" algn="l" rtl="0">
                    <a:spcBef>
                      <a:spcPts val="200"/>
                    </a:spcBef>
                    <a:spcAft>
                      <a:spcPts val="0"/>
                    </a:spcAft>
                    <a:buNone/>
                  </a:pPr>
                  <a:r>
                    <a:rPr lang="en-GB" sz="1600">
                      <a:solidFill>
                        <a:srgbClr val="495057"/>
                      </a:solidFill>
                      <a:latin typeface="Arial"/>
                      <a:ea typeface="Arial"/>
                      <a:cs typeface="Arial"/>
                      <a:sym typeface="Arial"/>
                    </a:rPr>
                    <a:t>Ensure valves, strainers, and pumps are reachable. Check isolation valves and pump orientation.</a:t>
                  </a:r>
                  <a:endParaRPr sz="1600">
                    <a:solidFill>
                      <a:srgbClr val="495057"/>
                    </a:solidFill>
                    <a:latin typeface="Arial"/>
                    <a:ea typeface="Arial"/>
                    <a:cs typeface="Arial"/>
                    <a:sym typeface="Arial"/>
                  </a:endParaRPr>
                </a:p>
              </p:txBody>
            </p:sp>
          </p:grpSp>
          <p:grpSp>
            <p:nvGrpSpPr>
              <p:cNvPr id="465" name="Google Shape;465;p23"/>
              <p:cNvGrpSpPr/>
              <p:nvPr/>
            </p:nvGrpSpPr>
            <p:grpSpPr>
              <a:xfrm>
                <a:off x="4305375" y="4023331"/>
                <a:ext cx="3619500" cy="1692251"/>
                <a:chOff x="4305375" y="4023331"/>
                <a:chExt cx="3619500" cy="1692251"/>
              </a:xfrm>
            </p:grpSpPr>
            <p:sp>
              <p:nvSpPr>
                <p:cNvPr id="466" name="Google Shape;466;p23"/>
                <p:cNvSpPr/>
                <p:nvPr/>
              </p:nvSpPr>
              <p:spPr>
                <a:xfrm>
                  <a:off x="4305375" y="4023331"/>
                  <a:ext cx="3619500" cy="1692251"/>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7" name="Google Shape;467;p23"/>
                <p:cNvSpPr txBox="1"/>
                <p:nvPr/>
              </p:nvSpPr>
              <p:spPr>
                <a:xfrm>
                  <a:off x="4448175" y="4107536"/>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REGULATED TASKS</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Sign-offs &amp; Compliance</a:t>
                  </a:r>
                  <a:endParaRPr sz="1600" b="1">
                    <a:solidFill>
                      <a:srgbClr val="212529"/>
                    </a:solidFill>
                    <a:latin typeface="Arial"/>
                    <a:ea typeface="Arial"/>
                    <a:cs typeface="Arial"/>
                    <a:sym typeface="Arial"/>
                  </a:endParaRPr>
                </a:p>
                <a:p>
                  <a:pPr marL="0" lvl="0" indent="0" algn="l" rtl="0">
                    <a:spcBef>
                      <a:spcPts val="200"/>
                    </a:spcBef>
                    <a:spcAft>
                      <a:spcPts val="0"/>
                    </a:spcAft>
                    <a:buNone/>
                  </a:pPr>
                  <a:r>
                    <a:rPr lang="en-GB" sz="1600">
                      <a:solidFill>
                        <a:srgbClr val="495057"/>
                      </a:solidFill>
                      <a:latin typeface="Arial"/>
                      <a:ea typeface="Arial"/>
                      <a:cs typeface="Arial"/>
                      <a:sym typeface="Arial"/>
                    </a:rPr>
                    <a:t>Confirm electrical, refrigerant, and unvented sign-offs. Do not energise if safety evidence is missing.</a:t>
                  </a:r>
                  <a:endParaRPr sz="1600">
                    <a:solidFill>
                      <a:srgbClr val="495057"/>
                    </a:solidFill>
                    <a:latin typeface="Arial"/>
                    <a:ea typeface="Arial"/>
                    <a:cs typeface="Arial"/>
                    <a:sym typeface="Arial"/>
                  </a:endParaRPr>
                </a:p>
              </p:txBody>
            </p:sp>
          </p:grpSp>
        </p:grpSp>
        <p:grpSp>
          <p:nvGrpSpPr>
            <p:cNvPr id="471" name="Google Shape;471;p23"/>
            <p:cNvGrpSpPr/>
            <p:nvPr/>
          </p:nvGrpSpPr>
          <p:grpSpPr>
            <a:xfrm>
              <a:off x="8239125" y="1933313"/>
              <a:ext cx="3655273" cy="3782269"/>
              <a:chOff x="8239125" y="1933313"/>
              <a:chExt cx="3655273" cy="3782269"/>
            </a:xfrm>
          </p:grpSpPr>
          <p:grpSp>
            <p:nvGrpSpPr>
              <p:cNvPr id="472" name="Google Shape;472;p23"/>
              <p:cNvGrpSpPr/>
              <p:nvPr/>
            </p:nvGrpSpPr>
            <p:grpSpPr>
              <a:xfrm>
                <a:off x="8239125" y="1933313"/>
                <a:ext cx="3619500" cy="1844307"/>
                <a:chOff x="8239125" y="1933313"/>
                <a:chExt cx="3619500" cy="1844307"/>
              </a:xfrm>
            </p:grpSpPr>
            <p:sp>
              <p:nvSpPr>
                <p:cNvPr id="473" name="Google Shape;473;p23"/>
                <p:cNvSpPr/>
                <p:nvPr/>
              </p:nvSpPr>
              <p:spPr>
                <a:xfrm>
                  <a:off x="8239125" y="1933313"/>
                  <a:ext cx="3619500" cy="1844307"/>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4" name="Google Shape;474;p23"/>
                <p:cNvSpPr txBox="1"/>
                <p:nvPr/>
              </p:nvSpPr>
              <p:spPr>
                <a:xfrm>
                  <a:off x="8381925" y="2080380"/>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ENVIRONMENTAL</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Drainage &amp; Frost</a:t>
                  </a:r>
                  <a:endParaRPr sz="1600" b="1">
                    <a:solidFill>
                      <a:srgbClr val="212529"/>
                    </a:solidFill>
                    <a:latin typeface="Arial"/>
                    <a:ea typeface="Arial"/>
                    <a:cs typeface="Arial"/>
                    <a:sym typeface="Arial"/>
                  </a:endParaRPr>
                </a:p>
                <a:p>
                  <a:pPr marL="0" lvl="0" indent="0" algn="l" rtl="0">
                    <a:spcBef>
                      <a:spcPts val="200"/>
                    </a:spcBef>
                    <a:spcAft>
                      <a:spcPts val="0"/>
                    </a:spcAft>
                    <a:buNone/>
                  </a:pPr>
                  <a:r>
                    <a:rPr lang="en-GB" sz="1600">
                      <a:solidFill>
                        <a:srgbClr val="495057"/>
                      </a:solidFill>
                      <a:latin typeface="Arial"/>
                      <a:ea typeface="Arial"/>
                      <a:cs typeface="Arial"/>
                      <a:sym typeface="Arial"/>
                    </a:rPr>
                    <a:t>Check condensate routes and fall. Confirm glycol/antifreeze and trace heating are fitted as specified.</a:t>
                  </a:r>
                  <a:endParaRPr sz="1600">
                    <a:solidFill>
                      <a:srgbClr val="495057"/>
                    </a:solidFill>
                    <a:latin typeface="Arial"/>
                    <a:ea typeface="Arial"/>
                    <a:cs typeface="Arial"/>
                    <a:sym typeface="Arial"/>
                  </a:endParaRPr>
                </a:p>
              </p:txBody>
            </p:sp>
          </p:grpSp>
          <p:grpSp>
            <p:nvGrpSpPr>
              <p:cNvPr id="475" name="Google Shape;475;p23"/>
              <p:cNvGrpSpPr/>
              <p:nvPr/>
            </p:nvGrpSpPr>
            <p:grpSpPr>
              <a:xfrm>
                <a:off x="8274898" y="4023331"/>
                <a:ext cx="3619500" cy="1692251"/>
                <a:chOff x="8274898" y="4023331"/>
                <a:chExt cx="3619500" cy="1692251"/>
              </a:xfrm>
            </p:grpSpPr>
            <p:sp>
              <p:nvSpPr>
                <p:cNvPr id="476" name="Google Shape;476;p23"/>
                <p:cNvSpPr/>
                <p:nvPr/>
              </p:nvSpPr>
              <p:spPr>
                <a:xfrm>
                  <a:off x="8274898" y="4023331"/>
                  <a:ext cx="3619500" cy="1692251"/>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7" name="Google Shape;477;p23"/>
                <p:cNvSpPr txBox="1"/>
                <p:nvPr/>
              </p:nvSpPr>
              <p:spPr>
                <a:xfrm>
                  <a:off x="8381925" y="4107536"/>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WATER QUALITY</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Treatment Evidence</a:t>
                  </a:r>
                  <a:endParaRPr sz="1600" b="1">
                    <a:solidFill>
                      <a:srgbClr val="212529"/>
                    </a:solidFill>
                    <a:latin typeface="Arial"/>
                    <a:ea typeface="Arial"/>
                    <a:cs typeface="Arial"/>
                    <a:sym typeface="Arial"/>
                  </a:endParaRPr>
                </a:p>
                <a:p>
                  <a:pPr marL="0" lvl="0" indent="0" algn="l" rtl="0">
                    <a:spcBef>
                      <a:spcPts val="200"/>
                    </a:spcBef>
                    <a:spcAft>
                      <a:spcPts val="0"/>
                    </a:spcAft>
                    <a:buNone/>
                  </a:pPr>
                  <a:r>
                    <a:rPr lang="en-GB" sz="1600">
                      <a:solidFill>
                        <a:srgbClr val="495057"/>
                      </a:solidFill>
                      <a:latin typeface="Arial"/>
                      <a:ea typeface="Arial"/>
                      <a:cs typeface="Arial"/>
                      <a:sym typeface="Arial"/>
                    </a:rPr>
                    <a:t>Confirm flushing/cleaning complete. Ensure inhibitor is added and testing evidence is recorded.</a:t>
                  </a:r>
                  <a:endParaRPr sz="1600">
                    <a:solidFill>
                      <a:srgbClr val="495057"/>
                    </a:solidFill>
                    <a:latin typeface="Arial"/>
                    <a:ea typeface="Arial"/>
                    <a:cs typeface="Arial"/>
                    <a:sym typeface="Arial"/>
                  </a:endParaRPr>
                </a:p>
              </p:txBody>
            </p:sp>
          </p:gr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2">
          <a:extLst>
            <a:ext uri="{FF2B5EF4-FFF2-40B4-BE49-F238E27FC236}">
              <a16:creationId xmlns:a16="http://schemas.microsoft.com/office/drawing/2014/main" id="{1B8B6499-851F-BD2F-6512-B7A9260EC1E9}"/>
            </a:ext>
          </a:extLst>
        </p:cNvPr>
        <p:cNvGrpSpPr/>
        <p:nvPr/>
      </p:nvGrpSpPr>
      <p:grpSpPr>
        <a:xfrm>
          <a:off x="0" y="0"/>
          <a:ext cx="0" cy="0"/>
          <a:chOff x="0" y="0"/>
          <a:chExt cx="0" cy="0"/>
        </a:xfrm>
      </p:grpSpPr>
      <p:sp>
        <p:nvSpPr>
          <p:cNvPr id="444" name="Google Shape;444;p23">
            <a:extLst>
              <a:ext uri="{FF2B5EF4-FFF2-40B4-BE49-F238E27FC236}">
                <a16:creationId xmlns:a16="http://schemas.microsoft.com/office/drawing/2014/main" id="{21C01816-D2D9-C43F-3BD5-7CE3A370E0EA}"/>
              </a:ext>
            </a:extLst>
          </p:cNvPr>
          <p:cNvSpPr txBox="1">
            <a:spLocks noGrp="1"/>
          </p:cNvSpPr>
          <p:nvPr>
            <p:ph type="title"/>
          </p:nvPr>
        </p:nvSpPr>
        <p:spPr>
          <a:xfrm>
            <a:off x="251999" y="738301"/>
            <a:ext cx="11628600" cy="1079399"/>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t>Pre-commissioning checks: </a:t>
            </a:r>
            <a:r>
              <a:rPr lang="en-GB" sz="3200" dirty="0">
                <a:solidFill>
                  <a:schemeClr val="accent2"/>
                </a:solidFill>
              </a:rPr>
              <a:t>before energising/starting (slide 2/2)</a:t>
            </a:r>
          </a:p>
        </p:txBody>
      </p:sp>
      <p:grpSp>
        <p:nvGrpSpPr>
          <p:cNvPr id="450" name="Google Shape;450;p23">
            <a:extLst>
              <a:ext uri="{FF2B5EF4-FFF2-40B4-BE49-F238E27FC236}">
                <a16:creationId xmlns:a16="http://schemas.microsoft.com/office/drawing/2014/main" id="{3B9E51E9-3E67-486E-7A8A-67DF9BB3E123}"/>
              </a:ext>
            </a:extLst>
          </p:cNvPr>
          <p:cNvGrpSpPr/>
          <p:nvPr/>
        </p:nvGrpSpPr>
        <p:grpSpPr>
          <a:xfrm>
            <a:off x="381000" y="1996966"/>
            <a:ext cx="11477625" cy="3765584"/>
            <a:chOff x="381000" y="4476750"/>
            <a:chExt cx="11477625" cy="1285800"/>
          </a:xfrm>
        </p:grpSpPr>
        <p:grpSp>
          <p:nvGrpSpPr>
            <p:cNvPr id="458" name="Google Shape;458;p23">
              <a:extLst>
                <a:ext uri="{FF2B5EF4-FFF2-40B4-BE49-F238E27FC236}">
                  <a16:creationId xmlns:a16="http://schemas.microsoft.com/office/drawing/2014/main" id="{2AE8E822-7F1C-D301-6387-713AB918403C}"/>
                </a:ext>
              </a:extLst>
            </p:cNvPr>
            <p:cNvGrpSpPr/>
            <p:nvPr/>
          </p:nvGrpSpPr>
          <p:grpSpPr>
            <a:xfrm>
              <a:off x="381000" y="4476750"/>
              <a:ext cx="3619500" cy="1285800"/>
              <a:chOff x="381000" y="4476750"/>
              <a:chExt cx="3619500" cy="1285800"/>
            </a:xfrm>
          </p:grpSpPr>
          <p:sp>
            <p:nvSpPr>
              <p:cNvPr id="459" name="Google Shape;459;p23">
                <a:extLst>
                  <a:ext uri="{FF2B5EF4-FFF2-40B4-BE49-F238E27FC236}">
                    <a16:creationId xmlns:a16="http://schemas.microsoft.com/office/drawing/2014/main" id="{A11D16DA-00D5-6420-0CA8-ADB7B0E7E0EB}"/>
                  </a:ext>
                </a:extLst>
              </p:cNvPr>
              <p:cNvSpPr/>
              <p:nvPr/>
            </p:nvSpPr>
            <p:spPr>
              <a:xfrm>
                <a:off x="381000" y="4476750"/>
                <a:ext cx="3619500" cy="1285800"/>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0" name="Google Shape;460;p23">
                <a:extLst>
                  <a:ext uri="{FF2B5EF4-FFF2-40B4-BE49-F238E27FC236}">
                    <a16:creationId xmlns:a16="http://schemas.microsoft.com/office/drawing/2014/main" id="{94CCC10E-CC0E-D724-6DE7-3E819416BABD}"/>
                  </a:ext>
                </a:extLst>
              </p:cNvPr>
              <p:cNvSpPr txBox="1"/>
              <p:nvPr/>
            </p:nvSpPr>
            <p:spPr>
              <a:xfrm>
                <a:off x="590550" y="4572000"/>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COMPONENTS</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Visual Integrity</a:t>
                </a:r>
              </a:p>
              <a:p>
                <a:pPr marL="0" lvl="0" indent="0" algn="l" rtl="0">
                  <a:spcBef>
                    <a:spcPts val="200"/>
                  </a:spcBef>
                  <a:spcAft>
                    <a:spcPts val="0"/>
                  </a:spcAft>
                  <a:buNone/>
                </a:pPr>
                <a:r>
                  <a:rPr lang="en-GB" sz="1600">
                    <a:solidFill>
                      <a:srgbClr val="495057"/>
                    </a:solidFill>
                    <a:latin typeface="Arial"/>
                    <a:ea typeface="Arial"/>
                    <a:cs typeface="Arial"/>
                    <a:sym typeface="Arial"/>
                  </a:rPr>
                  <a:t>Check insulation, supports, joints, and emitters. Look for leaks, damage, or incorrect valve positions.</a:t>
                </a:r>
                <a:endParaRPr sz="1600">
                  <a:solidFill>
                    <a:srgbClr val="495057"/>
                  </a:solidFill>
                  <a:latin typeface="Arial"/>
                  <a:ea typeface="Arial"/>
                  <a:cs typeface="Arial"/>
                  <a:sym typeface="Arial"/>
                </a:endParaRPr>
              </a:p>
            </p:txBody>
          </p:sp>
        </p:grpSp>
        <p:grpSp>
          <p:nvGrpSpPr>
            <p:cNvPr id="468" name="Google Shape;468;p23">
              <a:extLst>
                <a:ext uri="{FF2B5EF4-FFF2-40B4-BE49-F238E27FC236}">
                  <a16:creationId xmlns:a16="http://schemas.microsoft.com/office/drawing/2014/main" id="{1961392A-4C81-0A91-7F6C-12644BA69B00}"/>
                </a:ext>
              </a:extLst>
            </p:cNvPr>
            <p:cNvGrpSpPr/>
            <p:nvPr/>
          </p:nvGrpSpPr>
          <p:grpSpPr>
            <a:xfrm>
              <a:off x="4305300" y="4476750"/>
              <a:ext cx="3619500" cy="1285800"/>
              <a:chOff x="4305300" y="4476750"/>
              <a:chExt cx="3619500" cy="1285800"/>
            </a:xfrm>
          </p:grpSpPr>
          <p:sp>
            <p:nvSpPr>
              <p:cNvPr id="469" name="Google Shape;469;p23">
                <a:extLst>
                  <a:ext uri="{FF2B5EF4-FFF2-40B4-BE49-F238E27FC236}">
                    <a16:creationId xmlns:a16="http://schemas.microsoft.com/office/drawing/2014/main" id="{661AE82D-11C4-7657-ACEC-56DDB669A52A}"/>
                  </a:ext>
                </a:extLst>
              </p:cNvPr>
              <p:cNvSpPr/>
              <p:nvPr/>
            </p:nvSpPr>
            <p:spPr>
              <a:xfrm>
                <a:off x="4305300" y="4476750"/>
                <a:ext cx="3619500" cy="1285800"/>
              </a:xfrm>
              <a:prstGeom prst="roundRect">
                <a:avLst>
                  <a:gd name="adj" fmla="val 740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0" name="Google Shape;470;p23">
                <a:extLst>
                  <a:ext uri="{FF2B5EF4-FFF2-40B4-BE49-F238E27FC236}">
                    <a16:creationId xmlns:a16="http://schemas.microsoft.com/office/drawing/2014/main" id="{835F1AF2-83AA-16C8-48A0-3FEC47EE951F}"/>
                  </a:ext>
                </a:extLst>
              </p:cNvPr>
              <p:cNvSpPr txBox="1"/>
              <p:nvPr/>
            </p:nvSpPr>
            <p:spPr>
              <a:xfrm>
                <a:off x="4448175" y="4572000"/>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CONTROLS</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Sensor Positioning</a:t>
                </a:r>
                <a:endParaRPr sz="1600" b="1">
                  <a:solidFill>
                    <a:srgbClr val="212529"/>
                  </a:solidFill>
                  <a:latin typeface="Arial"/>
                  <a:ea typeface="Arial"/>
                  <a:cs typeface="Arial"/>
                  <a:sym typeface="Arial"/>
                </a:endParaRPr>
              </a:p>
              <a:p>
                <a:pPr marL="0" lvl="0" indent="0" algn="l" rtl="0">
                  <a:spcBef>
                    <a:spcPts val="200"/>
                  </a:spcBef>
                  <a:spcAft>
                    <a:spcPts val="0"/>
                  </a:spcAft>
                  <a:buNone/>
                </a:pPr>
                <a:r>
                  <a:rPr lang="en-GB" sz="1600">
                    <a:solidFill>
                      <a:srgbClr val="495057"/>
                    </a:solidFill>
                    <a:latin typeface="Arial"/>
                    <a:ea typeface="Arial"/>
                    <a:cs typeface="Arial"/>
                    <a:sym typeface="Arial"/>
                  </a:rPr>
                  <a:t>Check thermostats and sensors are located correctly. Poor location leads to false readings and cycling.</a:t>
                </a:r>
                <a:endParaRPr sz="1600">
                  <a:solidFill>
                    <a:srgbClr val="495057"/>
                  </a:solidFill>
                  <a:latin typeface="Arial"/>
                  <a:ea typeface="Arial"/>
                  <a:cs typeface="Arial"/>
                  <a:sym typeface="Arial"/>
                </a:endParaRPr>
              </a:p>
            </p:txBody>
          </p:sp>
        </p:grpSp>
        <p:grpSp>
          <p:nvGrpSpPr>
            <p:cNvPr id="478" name="Google Shape;478;p23">
              <a:extLst>
                <a:ext uri="{FF2B5EF4-FFF2-40B4-BE49-F238E27FC236}">
                  <a16:creationId xmlns:a16="http://schemas.microsoft.com/office/drawing/2014/main" id="{5B6947A4-1B22-13EA-C6CF-7D15E01BE042}"/>
                </a:ext>
              </a:extLst>
            </p:cNvPr>
            <p:cNvGrpSpPr/>
            <p:nvPr/>
          </p:nvGrpSpPr>
          <p:grpSpPr>
            <a:xfrm>
              <a:off x="8239125" y="4476750"/>
              <a:ext cx="3619500" cy="1285800"/>
              <a:chOff x="8239125" y="4476750"/>
              <a:chExt cx="3619500" cy="1285800"/>
            </a:xfrm>
          </p:grpSpPr>
          <p:sp>
            <p:nvSpPr>
              <p:cNvPr id="479" name="Google Shape;479;p23">
                <a:extLst>
                  <a:ext uri="{FF2B5EF4-FFF2-40B4-BE49-F238E27FC236}">
                    <a16:creationId xmlns:a16="http://schemas.microsoft.com/office/drawing/2014/main" id="{83288886-867C-D783-3AFA-69DEB3E46921}"/>
                  </a:ext>
                </a:extLst>
              </p:cNvPr>
              <p:cNvSpPr/>
              <p:nvPr/>
            </p:nvSpPr>
            <p:spPr>
              <a:xfrm>
                <a:off x="8239125" y="4476750"/>
                <a:ext cx="3619500" cy="1285800"/>
              </a:xfrm>
              <a:prstGeom prst="roundRect">
                <a:avLst>
                  <a:gd name="adj" fmla="val 7407"/>
                </a:avLst>
              </a:prstGeom>
              <a:solidFill>
                <a:srgbClr val="FFF4F2"/>
              </a:solidFill>
              <a:ln w="19050" cap="flat" cmpd="sng">
                <a:solidFill>
                  <a:srgbClr val="FFD9D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0" name="Google Shape;480;p23">
                <a:extLst>
                  <a:ext uri="{FF2B5EF4-FFF2-40B4-BE49-F238E27FC236}">
                    <a16:creationId xmlns:a16="http://schemas.microsoft.com/office/drawing/2014/main" id="{2BB5AA08-3D93-FCC6-1352-8330C28AC7D1}"/>
                  </a:ext>
                </a:extLst>
              </p:cNvPr>
              <p:cNvSpPr txBox="1"/>
              <p:nvPr/>
            </p:nvSpPr>
            <p:spPr>
              <a:xfrm>
                <a:off x="8381925" y="4540220"/>
                <a:ext cx="3333900" cy="519431"/>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STOP IF NOT READY</a:t>
                </a:r>
                <a:endParaRPr sz="1800" b="1">
                  <a:solidFill>
                    <a:srgbClr val="FC4421"/>
                  </a:solidFill>
                  <a:latin typeface="Arial"/>
                  <a:ea typeface="Arial"/>
                  <a:cs typeface="Arial"/>
                  <a:sym typeface="Arial"/>
                </a:endParaRPr>
              </a:p>
              <a:p>
                <a:pPr marL="0" lvl="0" indent="0" algn="l" rtl="0">
                  <a:spcBef>
                    <a:spcPts val="400"/>
                  </a:spcBef>
                  <a:spcAft>
                    <a:spcPts val="0"/>
                  </a:spcAft>
                  <a:buNone/>
                </a:pPr>
                <a:r>
                  <a:rPr lang="en-GB" sz="1600" b="1">
                    <a:solidFill>
                      <a:srgbClr val="212529"/>
                    </a:solidFill>
                    <a:latin typeface="Arial"/>
                    <a:ea typeface="Arial"/>
                    <a:cs typeface="Arial"/>
                    <a:sym typeface="Arial"/>
                  </a:rPr>
                  <a:t>Safety first: Record and correct any issues affecting safety, warranty, or compliance before energising.</a:t>
                </a:r>
                <a:endParaRPr sz="1600" b="1">
                  <a:solidFill>
                    <a:srgbClr val="212529"/>
                  </a:solidFill>
                  <a:latin typeface="Arial"/>
                  <a:ea typeface="Arial"/>
                  <a:cs typeface="Arial"/>
                  <a:sym typeface="Arial"/>
                </a:endParaRPr>
              </a:p>
            </p:txBody>
          </p:sp>
        </p:grpSp>
      </p:grpSp>
    </p:spTree>
    <p:extLst>
      <p:ext uri="{BB962C8B-B14F-4D97-AF65-F5344CB8AC3E}">
        <p14:creationId xmlns:p14="http://schemas.microsoft.com/office/powerpoint/2010/main" val="1185465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7" name="Google Shape;487;p24"/>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Inspection findings: record, classify and act</a:t>
            </a:r>
          </a:p>
        </p:txBody>
      </p:sp>
      <p:grpSp>
        <p:nvGrpSpPr>
          <p:cNvPr id="488" name="Google Shape;488;p24"/>
          <p:cNvGrpSpPr/>
          <p:nvPr/>
        </p:nvGrpSpPr>
        <p:grpSpPr>
          <a:xfrm>
            <a:off x="476250" y="1714500"/>
            <a:ext cx="11239500" cy="1905000"/>
            <a:chOff x="476250" y="1714500"/>
            <a:chExt cx="11239500" cy="1905000"/>
          </a:xfrm>
        </p:grpSpPr>
        <p:grpSp>
          <p:nvGrpSpPr>
            <p:cNvPr id="489" name="Google Shape;489;p24"/>
            <p:cNvGrpSpPr/>
            <p:nvPr/>
          </p:nvGrpSpPr>
          <p:grpSpPr>
            <a:xfrm>
              <a:off x="476250" y="1714500"/>
              <a:ext cx="3619500" cy="1905000"/>
              <a:chOff x="476250" y="1714500"/>
              <a:chExt cx="3619500" cy="1905000"/>
            </a:xfrm>
          </p:grpSpPr>
          <p:sp>
            <p:nvSpPr>
              <p:cNvPr id="490" name="Google Shape;490;p24"/>
              <p:cNvSpPr/>
              <p:nvPr/>
            </p:nvSpPr>
            <p:spPr>
              <a:xfrm>
                <a:off x="476250" y="1714500"/>
                <a:ext cx="3619500" cy="1905000"/>
              </a:xfrm>
              <a:prstGeom prst="roundRect">
                <a:avLst>
                  <a:gd name="adj" fmla="val 75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1" name="Google Shape;491;p24"/>
              <p:cNvSpPr txBox="1"/>
              <p:nvPr/>
            </p:nvSpPr>
            <p:spPr>
              <a:xfrm>
                <a:off x="47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750"/>
                  </a:spcBef>
                  <a:spcAft>
                    <a:spcPts val="0"/>
                  </a:spcAft>
                  <a:buNone/>
                </a:pPr>
                <a:r>
                  <a:rPr lang="en-GB" sz="1850" b="1" dirty="0">
                    <a:solidFill>
                      <a:srgbClr val="1E293B"/>
                    </a:solidFill>
                    <a:latin typeface="Arial"/>
                    <a:ea typeface="Arial"/>
                    <a:cs typeface="Arial"/>
                    <a:sym typeface="Arial"/>
                  </a:rPr>
                  <a:t>Record</a:t>
                </a:r>
                <a:endParaRPr sz="1850" b="1" dirty="0">
                  <a:solidFill>
                    <a:srgbClr val="1E293B"/>
                  </a:solidFill>
                  <a:latin typeface="Arial"/>
                  <a:ea typeface="Arial"/>
                  <a:cs typeface="Arial"/>
                  <a:sym typeface="Arial"/>
                </a:endParaRPr>
              </a:p>
              <a:p>
                <a:pPr marL="0" lvl="0" indent="0" algn="l" rtl="0">
                  <a:spcBef>
                    <a:spcPts val="750"/>
                  </a:spcBef>
                  <a:spcAft>
                    <a:spcPts val="0"/>
                  </a:spcAft>
                  <a:buNone/>
                </a:pPr>
                <a:r>
                  <a:rPr lang="en-GB" sz="1600" b="0" dirty="0">
                    <a:solidFill>
                      <a:srgbClr val="475569"/>
                    </a:solidFill>
                    <a:latin typeface="Arial"/>
                    <a:ea typeface="Arial"/>
                    <a:cs typeface="Arial"/>
                    <a:sym typeface="Arial"/>
                  </a:rPr>
                  <a:t>Record what was inspected, condition found and evidence/photos if permitted</a:t>
                </a:r>
                <a:endParaRPr sz="1600" b="0" dirty="0">
                  <a:solidFill>
                    <a:srgbClr val="475569"/>
                  </a:solidFill>
                  <a:latin typeface="Arial"/>
                  <a:ea typeface="Arial"/>
                  <a:cs typeface="Arial"/>
                  <a:sym typeface="Arial"/>
                </a:endParaRPr>
              </a:p>
            </p:txBody>
          </p:sp>
        </p:grpSp>
        <p:grpSp>
          <p:nvGrpSpPr>
            <p:cNvPr id="492" name="Google Shape;492;p24"/>
            <p:cNvGrpSpPr/>
            <p:nvPr/>
          </p:nvGrpSpPr>
          <p:grpSpPr>
            <a:xfrm>
              <a:off x="4286250" y="1714500"/>
              <a:ext cx="3619500" cy="1905000"/>
              <a:chOff x="4286250" y="1714500"/>
              <a:chExt cx="3619500" cy="1905000"/>
            </a:xfrm>
          </p:grpSpPr>
          <p:sp>
            <p:nvSpPr>
              <p:cNvPr id="493" name="Google Shape;493;p24"/>
              <p:cNvSpPr/>
              <p:nvPr/>
            </p:nvSpPr>
            <p:spPr>
              <a:xfrm>
                <a:off x="4286250" y="1714500"/>
                <a:ext cx="3619500" cy="1905000"/>
              </a:xfrm>
              <a:prstGeom prst="roundRect">
                <a:avLst>
                  <a:gd name="adj" fmla="val 75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4" name="Google Shape;494;p24"/>
              <p:cNvSpPr txBox="1"/>
              <p:nvPr/>
            </p:nvSpPr>
            <p:spPr>
              <a:xfrm>
                <a:off x="428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750"/>
                  </a:spcBef>
                  <a:spcAft>
                    <a:spcPts val="0"/>
                  </a:spcAft>
                  <a:buNone/>
                </a:pPr>
                <a:r>
                  <a:rPr lang="en-GB" sz="1850" b="1" dirty="0">
                    <a:solidFill>
                      <a:srgbClr val="1E293B"/>
                    </a:solidFill>
                    <a:latin typeface="Arial"/>
                    <a:ea typeface="Arial"/>
                    <a:cs typeface="Arial"/>
                    <a:sym typeface="Arial"/>
                  </a:rPr>
                  <a:t>Classify</a:t>
                </a:r>
                <a:endParaRPr sz="1850" b="1" dirty="0">
                  <a:solidFill>
                    <a:srgbClr val="1E293B"/>
                  </a:solidFill>
                  <a:latin typeface="Arial"/>
                  <a:ea typeface="Arial"/>
                  <a:cs typeface="Arial"/>
                  <a:sym typeface="Arial"/>
                </a:endParaRPr>
              </a:p>
              <a:p>
                <a:pPr marL="0" lvl="0" indent="0" algn="l" rtl="0">
                  <a:spcBef>
                    <a:spcPts val="750"/>
                  </a:spcBef>
                  <a:spcAft>
                    <a:spcPts val="0"/>
                  </a:spcAft>
                  <a:buNone/>
                </a:pPr>
                <a:r>
                  <a:rPr lang="en-GB" sz="1600" b="0" dirty="0">
                    <a:solidFill>
                      <a:srgbClr val="475569"/>
                    </a:solidFill>
                    <a:latin typeface="Arial"/>
                    <a:ea typeface="Arial"/>
                    <a:cs typeface="Arial"/>
                    <a:sym typeface="Arial"/>
                  </a:rPr>
                  <a:t>Pass / Monitor / Correct before commissioning / Refer</a:t>
                </a:r>
                <a:endParaRPr sz="1600" b="0" dirty="0">
                  <a:solidFill>
                    <a:srgbClr val="475569"/>
                  </a:solidFill>
                  <a:latin typeface="Arial"/>
                  <a:ea typeface="Arial"/>
                  <a:cs typeface="Arial"/>
                  <a:sym typeface="Arial"/>
                </a:endParaRPr>
              </a:p>
            </p:txBody>
          </p:sp>
        </p:grpSp>
        <p:grpSp>
          <p:nvGrpSpPr>
            <p:cNvPr id="495" name="Google Shape;495;p24"/>
            <p:cNvGrpSpPr/>
            <p:nvPr/>
          </p:nvGrpSpPr>
          <p:grpSpPr>
            <a:xfrm>
              <a:off x="8096250" y="1714500"/>
              <a:ext cx="3619500" cy="1905000"/>
              <a:chOff x="8096250" y="1714500"/>
              <a:chExt cx="3619500" cy="1905000"/>
            </a:xfrm>
          </p:grpSpPr>
          <p:sp>
            <p:nvSpPr>
              <p:cNvPr id="496" name="Google Shape;496;p24"/>
              <p:cNvSpPr/>
              <p:nvPr/>
            </p:nvSpPr>
            <p:spPr>
              <a:xfrm>
                <a:off x="8096250" y="1714500"/>
                <a:ext cx="3619500" cy="1905000"/>
              </a:xfrm>
              <a:prstGeom prst="roundRect">
                <a:avLst>
                  <a:gd name="adj" fmla="val 75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7" name="Google Shape;497;p24"/>
              <p:cNvSpPr txBox="1"/>
              <p:nvPr/>
            </p:nvSpPr>
            <p:spPr>
              <a:xfrm>
                <a:off x="809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750"/>
                  </a:spcBef>
                  <a:spcAft>
                    <a:spcPts val="0"/>
                  </a:spcAft>
                  <a:buNone/>
                </a:pPr>
                <a:r>
                  <a:rPr lang="en-GB" sz="1850" b="1" dirty="0">
                    <a:solidFill>
                      <a:srgbClr val="1E293B"/>
                    </a:solidFill>
                    <a:latin typeface="Arial"/>
                    <a:ea typeface="Arial"/>
                    <a:cs typeface="Arial"/>
                    <a:sym typeface="Arial"/>
                  </a:rPr>
                  <a:t>Act</a:t>
                </a:r>
                <a:endParaRPr sz="1850" b="1" dirty="0">
                  <a:solidFill>
                    <a:srgbClr val="1E293B"/>
                  </a:solidFill>
                  <a:latin typeface="Arial"/>
                  <a:ea typeface="Arial"/>
                  <a:cs typeface="Arial"/>
                  <a:sym typeface="Arial"/>
                </a:endParaRPr>
              </a:p>
              <a:p>
                <a:pPr marL="0" lvl="0" indent="0" algn="l" rtl="0">
                  <a:spcBef>
                    <a:spcPts val="750"/>
                  </a:spcBef>
                  <a:spcAft>
                    <a:spcPts val="0"/>
                  </a:spcAft>
                  <a:buNone/>
                </a:pPr>
                <a:r>
                  <a:rPr lang="en-GB" sz="1600" b="0" dirty="0">
                    <a:solidFill>
                      <a:srgbClr val="475569"/>
                    </a:solidFill>
                    <a:latin typeface="Arial"/>
                    <a:ea typeface="Arial"/>
                    <a:cs typeface="Arial"/>
                    <a:sym typeface="Arial"/>
                  </a:rPr>
                  <a:t>Correct minor issues within competence and retest/reinspect</a:t>
                </a:r>
                <a:endParaRPr sz="1600" b="0" dirty="0">
                  <a:solidFill>
                    <a:srgbClr val="475569"/>
                  </a:solidFill>
                  <a:latin typeface="Arial"/>
                  <a:ea typeface="Arial"/>
                  <a:cs typeface="Arial"/>
                  <a:sym typeface="Arial"/>
                </a:endParaRPr>
              </a:p>
            </p:txBody>
          </p:sp>
        </p:grpSp>
      </p:grpSp>
      <p:grpSp>
        <p:nvGrpSpPr>
          <p:cNvPr id="498" name="Google Shape;498;p24"/>
          <p:cNvGrpSpPr/>
          <p:nvPr/>
        </p:nvGrpSpPr>
        <p:grpSpPr>
          <a:xfrm>
            <a:off x="476250" y="3810000"/>
            <a:ext cx="11239500" cy="1714500"/>
            <a:chOff x="476250" y="3810000"/>
            <a:chExt cx="11239500" cy="1714500"/>
          </a:xfrm>
        </p:grpSpPr>
        <p:sp>
          <p:nvSpPr>
            <p:cNvPr id="499" name="Google Shape;499;p24"/>
            <p:cNvSpPr/>
            <p:nvPr/>
          </p:nvSpPr>
          <p:spPr>
            <a:xfrm>
              <a:off x="476250" y="3810000"/>
              <a:ext cx="11239500" cy="1714500"/>
            </a:xfrm>
            <a:prstGeom prst="roundRect">
              <a:avLst>
                <a:gd name="adj" fmla="val 8333"/>
              </a:avLst>
            </a:prstGeom>
            <a:solidFill>
              <a:srgbClr val="F1F5F9"/>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0" name="Google Shape;500;p24"/>
            <p:cNvSpPr txBox="1"/>
            <p:nvPr/>
          </p:nvSpPr>
          <p:spPr>
            <a:xfrm>
              <a:off x="762000" y="3952875"/>
              <a:ext cx="106680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Next Steps &amp; Compliance</a:t>
              </a:r>
              <a:endParaRPr sz="1800" b="1">
                <a:solidFill>
                  <a:srgbClr val="FC4421"/>
                </a:solidFill>
                <a:latin typeface="Arial"/>
                <a:ea typeface="Arial"/>
                <a:cs typeface="Arial"/>
                <a:sym typeface="Arial"/>
              </a:endParaRPr>
            </a:p>
            <a:p>
              <a:pPr marL="457200" lvl="0" indent="-342900" algn="l" rtl="0">
                <a:spcBef>
                  <a:spcPts val="750"/>
                </a:spcBef>
                <a:spcAft>
                  <a:spcPts val="0"/>
                </a:spcAft>
                <a:buClr>
                  <a:srgbClr val="1E293B"/>
                </a:buClr>
                <a:buSzPts val="1800"/>
                <a:buFont typeface="Arial"/>
                <a:buChar char="●"/>
              </a:pPr>
              <a:r>
                <a:rPr lang="en-GB" sz="1800" b="0">
                  <a:solidFill>
                    <a:srgbClr val="1E293B"/>
                  </a:solidFill>
                  <a:latin typeface="Arial"/>
                  <a:ea typeface="Arial"/>
                  <a:cs typeface="Arial"/>
                  <a:sym typeface="Arial"/>
                </a:rPr>
                <a:t>Refer safety-critical or regulated issues to competent persons</a:t>
              </a:r>
              <a:endParaRPr sz="1800" b="0">
                <a:solidFill>
                  <a:srgbClr val="1E293B"/>
                </a:solidFill>
                <a:latin typeface="Arial"/>
                <a:ea typeface="Arial"/>
                <a:cs typeface="Arial"/>
                <a:sym typeface="Arial"/>
              </a:endParaRPr>
            </a:p>
            <a:p>
              <a:pPr marL="457200" lvl="0" indent="-342900" algn="l" rtl="0">
                <a:spcBef>
                  <a:spcPts val="600"/>
                </a:spcBef>
                <a:spcAft>
                  <a:spcPts val="0"/>
                </a:spcAft>
                <a:buClr>
                  <a:srgbClr val="1E293B"/>
                </a:buClr>
                <a:buSzPts val="1800"/>
                <a:buFont typeface="Arial"/>
                <a:buChar char="●"/>
              </a:pPr>
              <a:r>
                <a:rPr lang="en-GB" sz="1800" b="0">
                  <a:solidFill>
                    <a:srgbClr val="1E293B"/>
                  </a:solidFill>
                  <a:latin typeface="Arial"/>
                  <a:ea typeface="Arial"/>
                  <a:cs typeface="Arial"/>
                  <a:sym typeface="Arial"/>
                </a:rPr>
                <a:t>Document limitations, variations and outstanding actions</a:t>
              </a:r>
              <a:endParaRPr sz="1800" b="0">
                <a:solidFill>
                  <a:srgbClr val="1E293B"/>
                </a:solidFill>
                <a:latin typeface="Arial"/>
                <a:ea typeface="Arial"/>
                <a:cs typeface="Arial"/>
                <a:sym typeface="Arial"/>
              </a:endParaRPr>
            </a:p>
            <a:p>
              <a:pPr marL="457200" lvl="0" indent="-342900" algn="l" rtl="0">
                <a:spcBef>
                  <a:spcPts val="600"/>
                </a:spcBef>
                <a:spcAft>
                  <a:spcPts val="0"/>
                </a:spcAft>
                <a:buClr>
                  <a:srgbClr val="1E293B"/>
                </a:buClr>
                <a:buSzPts val="1800"/>
                <a:buFont typeface="Arial"/>
                <a:buChar char="●"/>
              </a:pPr>
              <a:r>
                <a:rPr lang="en-GB" sz="1800" b="0">
                  <a:solidFill>
                    <a:srgbClr val="1E293B"/>
                  </a:solidFill>
                  <a:latin typeface="Arial"/>
                  <a:ea typeface="Arial"/>
                  <a:cs typeface="Arial"/>
                  <a:sym typeface="Arial"/>
                </a:rPr>
                <a:t>Do not proceed to commissioning if a critical inspection item fails</a:t>
              </a:r>
              <a:endParaRPr sz="1800" b="0">
                <a:solidFill>
                  <a:srgbClr val="1E293B"/>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7" name="Google Shape;507;p25"/>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i="0" dirty="0">
                <a:solidFill>
                  <a:srgbClr val="FC4421"/>
                </a:solidFill>
                <a:latin typeface="Arial"/>
                <a:ea typeface="Arial"/>
                <a:cs typeface="Arial"/>
                <a:sym typeface="Arial"/>
              </a:rPr>
              <a:t>Scenario: visual inspection before ASHP commissioning</a:t>
            </a:r>
          </a:p>
        </p:txBody>
      </p:sp>
      <p:grpSp>
        <p:nvGrpSpPr>
          <p:cNvPr id="508" name="Google Shape;508;p25"/>
          <p:cNvGrpSpPr/>
          <p:nvPr/>
        </p:nvGrpSpPr>
        <p:grpSpPr>
          <a:xfrm>
            <a:off x="476250" y="1714500"/>
            <a:ext cx="11287200" cy="952500"/>
            <a:chOff x="476250" y="1714500"/>
            <a:chExt cx="11287200" cy="952500"/>
          </a:xfrm>
        </p:grpSpPr>
        <p:sp>
          <p:nvSpPr>
            <p:cNvPr id="509" name="Google Shape;509;p25"/>
            <p:cNvSpPr/>
            <p:nvPr/>
          </p:nvSpPr>
          <p:spPr>
            <a:xfrm>
              <a:off x="476250" y="1714500"/>
              <a:ext cx="11287200" cy="952500"/>
            </a:xfrm>
            <a:prstGeom prst="roundRect">
              <a:avLst>
                <a:gd name="adj" fmla="val 10000"/>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0" name="Google Shape;510;p25"/>
            <p:cNvSpPr txBox="1"/>
            <p:nvPr/>
          </p:nvSpPr>
          <p:spPr>
            <a:xfrm>
              <a:off x="666750" y="1714500"/>
              <a:ext cx="109062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Scenario Context</a:t>
              </a:r>
              <a:endParaRPr sz="1800" b="1">
                <a:solidFill>
                  <a:srgbClr val="FC4421"/>
                </a:solidFill>
                <a:latin typeface="Arial"/>
                <a:ea typeface="Arial"/>
                <a:cs typeface="Arial"/>
                <a:sym typeface="Arial"/>
              </a:endParaRPr>
            </a:p>
            <a:p>
              <a:pPr marL="0" lvl="0" indent="0" algn="l" rtl="0">
                <a:spcBef>
                  <a:spcPts val="375"/>
                </a:spcBef>
                <a:spcAft>
                  <a:spcPts val="0"/>
                </a:spcAft>
                <a:buNone/>
              </a:pPr>
              <a:r>
                <a:rPr lang="en-GB" sz="1800">
                  <a:solidFill>
                    <a:srgbClr val="1E293B"/>
                  </a:solidFill>
                  <a:latin typeface="Arial"/>
                  <a:ea typeface="Arial"/>
                  <a:cs typeface="Arial"/>
                  <a:sym typeface="Arial"/>
                </a:rPr>
                <a:t>ASHP installed and customer wants handover today. Inspection identifies specific findings that must be addressed.</a:t>
              </a:r>
              <a:endParaRPr sz="1800">
                <a:solidFill>
                  <a:srgbClr val="1E293B"/>
                </a:solidFill>
                <a:latin typeface="Arial"/>
                <a:ea typeface="Arial"/>
                <a:cs typeface="Arial"/>
                <a:sym typeface="Arial"/>
              </a:endParaRPr>
            </a:p>
          </p:txBody>
        </p:sp>
      </p:grpSp>
      <p:grpSp>
        <p:nvGrpSpPr>
          <p:cNvPr id="511" name="Google Shape;511;p25"/>
          <p:cNvGrpSpPr/>
          <p:nvPr/>
        </p:nvGrpSpPr>
        <p:grpSpPr>
          <a:xfrm>
            <a:off x="476250" y="2809728"/>
            <a:ext cx="11287200" cy="1714500"/>
            <a:chOff x="476250" y="2857500"/>
            <a:chExt cx="11287200" cy="1714500"/>
          </a:xfrm>
        </p:grpSpPr>
        <p:sp>
          <p:nvSpPr>
            <p:cNvPr id="512" name="Google Shape;512;p25"/>
            <p:cNvSpPr/>
            <p:nvPr/>
          </p:nvSpPr>
          <p:spPr>
            <a:xfrm>
              <a:off x="476250" y="2857500"/>
              <a:ext cx="11287200" cy="1714500"/>
            </a:xfrm>
            <a:prstGeom prst="roundRect">
              <a:avLst>
                <a:gd name="adj" fmla="val 5555"/>
              </a:avLst>
            </a:prstGeom>
            <a:solidFill>
              <a:srgbClr val="F1F5F9"/>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3" name="Google Shape;513;p25"/>
            <p:cNvSpPr txBox="1"/>
            <p:nvPr/>
          </p:nvSpPr>
          <p:spPr>
            <a:xfrm>
              <a:off x="666750" y="3000375"/>
              <a:ext cx="109062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1E293B"/>
                  </a:solidFill>
                  <a:latin typeface="Arial"/>
                  <a:ea typeface="Arial"/>
                  <a:cs typeface="Arial"/>
                  <a:sym typeface="Arial"/>
                </a:rPr>
                <a:t>Inspection Findings:</a:t>
              </a:r>
              <a:endParaRPr sz="1600" b="1">
                <a:solidFill>
                  <a:srgbClr val="1E293B"/>
                </a:solidFill>
                <a:latin typeface="Arial"/>
                <a:ea typeface="Arial"/>
                <a:cs typeface="Arial"/>
                <a:sym typeface="Arial"/>
              </a:endParaRPr>
            </a:p>
            <a:p>
              <a:pPr marL="457200" lvl="0" indent="-330200" algn="l" rtl="0">
                <a:spcBef>
                  <a:spcPts val="750"/>
                </a:spcBef>
                <a:spcAft>
                  <a:spcPts val="0"/>
                </a:spcAft>
                <a:buClr>
                  <a:srgbClr val="1E293B"/>
                </a:buClr>
                <a:buSzPts val="1600"/>
                <a:buFont typeface="Arial"/>
                <a:buChar char="●"/>
              </a:pPr>
              <a:r>
                <a:rPr lang="en-GB" sz="1600">
                  <a:solidFill>
                    <a:srgbClr val="1E293B"/>
                  </a:solidFill>
                  <a:latin typeface="Arial"/>
                  <a:ea typeface="Arial"/>
                  <a:cs typeface="Arial"/>
                  <a:sym typeface="Arial"/>
                </a:rPr>
                <a:t>Incomplete condensate route</a:t>
              </a:r>
              <a:endParaRPr sz="1600">
                <a:solidFill>
                  <a:srgbClr val="1E293B"/>
                </a:solidFill>
                <a:latin typeface="Arial"/>
                <a:ea typeface="Arial"/>
                <a:cs typeface="Arial"/>
                <a:sym typeface="Arial"/>
              </a:endParaRPr>
            </a:p>
            <a:p>
              <a:pPr marL="457200" lvl="0" indent="-330200" algn="l" rtl="0">
                <a:spcBef>
                  <a:spcPts val="600"/>
                </a:spcBef>
                <a:spcAft>
                  <a:spcPts val="0"/>
                </a:spcAft>
                <a:buClr>
                  <a:srgbClr val="1E293B"/>
                </a:buClr>
                <a:buSzPts val="1600"/>
                <a:buFont typeface="Arial"/>
                <a:buChar char="●"/>
              </a:pPr>
              <a:r>
                <a:rPr lang="en-GB" sz="1600">
                  <a:solidFill>
                    <a:srgbClr val="1E293B"/>
                  </a:solidFill>
                  <a:latin typeface="Arial"/>
                  <a:ea typeface="Arial"/>
                  <a:cs typeface="Arial"/>
                  <a:sym typeface="Arial"/>
                </a:rPr>
                <a:t>Blocked rear clearance</a:t>
              </a:r>
              <a:endParaRPr sz="1600">
                <a:solidFill>
                  <a:srgbClr val="1E293B"/>
                </a:solidFill>
                <a:latin typeface="Arial"/>
                <a:ea typeface="Arial"/>
                <a:cs typeface="Arial"/>
                <a:sym typeface="Arial"/>
              </a:endParaRPr>
            </a:p>
            <a:p>
              <a:pPr marL="457200" lvl="0" indent="-330200" algn="l" rtl="0">
                <a:spcBef>
                  <a:spcPts val="600"/>
                </a:spcBef>
                <a:spcAft>
                  <a:spcPts val="0"/>
                </a:spcAft>
                <a:buClr>
                  <a:srgbClr val="1E293B"/>
                </a:buClr>
                <a:buSzPts val="1600"/>
                <a:buFont typeface="Arial"/>
                <a:buChar char="●"/>
              </a:pPr>
              <a:r>
                <a:rPr lang="en-GB" sz="1600">
                  <a:solidFill>
                    <a:srgbClr val="1E293B"/>
                  </a:solidFill>
                  <a:latin typeface="Arial"/>
                  <a:ea typeface="Arial"/>
                  <a:cs typeface="Arial"/>
                  <a:sym typeface="Arial"/>
                </a:rPr>
                <a:t>Missing water treatment record</a:t>
              </a:r>
              <a:endParaRPr sz="1600">
                <a:solidFill>
                  <a:srgbClr val="1E293B"/>
                </a:solidFill>
                <a:latin typeface="Arial"/>
                <a:ea typeface="Arial"/>
                <a:cs typeface="Arial"/>
                <a:sym typeface="Arial"/>
              </a:endParaRPr>
            </a:p>
          </p:txBody>
        </p:sp>
      </p:grpSp>
      <p:grpSp>
        <p:nvGrpSpPr>
          <p:cNvPr id="514" name="Google Shape;514;p25"/>
          <p:cNvGrpSpPr/>
          <p:nvPr/>
        </p:nvGrpSpPr>
        <p:grpSpPr>
          <a:xfrm>
            <a:off x="476250" y="4688123"/>
            <a:ext cx="11287050" cy="1333500"/>
            <a:chOff x="476250" y="4762500"/>
            <a:chExt cx="11287050" cy="1333500"/>
          </a:xfrm>
        </p:grpSpPr>
        <p:grpSp>
          <p:nvGrpSpPr>
            <p:cNvPr id="515" name="Google Shape;515;p25"/>
            <p:cNvGrpSpPr/>
            <p:nvPr/>
          </p:nvGrpSpPr>
          <p:grpSpPr>
            <a:xfrm>
              <a:off x="476250" y="4762500"/>
              <a:ext cx="3571800" cy="1333500"/>
              <a:chOff x="476250" y="4762500"/>
              <a:chExt cx="3571800" cy="1333500"/>
            </a:xfrm>
          </p:grpSpPr>
          <p:sp>
            <p:nvSpPr>
              <p:cNvPr id="516" name="Google Shape;516;p25"/>
              <p:cNvSpPr/>
              <p:nvPr/>
            </p:nvSpPr>
            <p:spPr>
              <a:xfrm>
                <a:off x="476250" y="4762500"/>
                <a:ext cx="3571800" cy="1333500"/>
              </a:xfrm>
              <a:prstGeom prst="roundRect">
                <a:avLst>
                  <a:gd name="adj" fmla="val 7142"/>
                </a:avLst>
              </a:prstGeom>
              <a:solidFill>
                <a:srgbClr val="FFFFFF"/>
              </a:solidFill>
              <a:ln w="1905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7" name="Google Shape;517;p25"/>
              <p:cNvSpPr txBox="1"/>
              <p:nvPr/>
            </p:nvSpPr>
            <p:spPr>
              <a:xfrm>
                <a:off x="619125" y="4905375"/>
                <a:ext cx="32862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Task: Classification</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dirty="0">
                    <a:solidFill>
                      <a:srgbClr val="1E293B"/>
                    </a:solidFill>
                    <a:latin typeface="Arial"/>
                    <a:ea typeface="Arial"/>
                    <a:cs typeface="Arial"/>
                    <a:sym typeface="Arial"/>
                  </a:rPr>
                  <a:t>Decide </a:t>
                </a:r>
                <a:r>
                  <a:rPr lang="en-GB" sz="1600" b="1" dirty="0">
                    <a:solidFill>
                      <a:srgbClr val="1E293B"/>
                    </a:solidFill>
                    <a:latin typeface="Arial"/>
                    <a:ea typeface="Arial"/>
                    <a:cs typeface="Arial"/>
                    <a:sym typeface="Arial"/>
                  </a:rPr>
                  <a:t>Pass / Correct / Refer</a:t>
                </a:r>
                <a:r>
                  <a:rPr lang="en-GB" sz="1600" dirty="0">
                    <a:solidFill>
                      <a:srgbClr val="1E293B"/>
                    </a:solidFill>
                    <a:latin typeface="Arial"/>
                    <a:ea typeface="Arial"/>
                    <a:cs typeface="Arial"/>
                    <a:sym typeface="Arial"/>
                  </a:rPr>
                  <a:t> for each finding based on severity and competence requirements.</a:t>
                </a:r>
                <a:endParaRPr sz="1600" dirty="0">
                  <a:solidFill>
                    <a:srgbClr val="1E293B"/>
                  </a:solidFill>
                  <a:latin typeface="Arial"/>
                  <a:ea typeface="Arial"/>
                  <a:cs typeface="Arial"/>
                  <a:sym typeface="Arial"/>
                </a:endParaRPr>
              </a:p>
            </p:txBody>
          </p:sp>
        </p:grpSp>
        <p:grpSp>
          <p:nvGrpSpPr>
            <p:cNvPr id="518" name="Google Shape;518;p25"/>
            <p:cNvGrpSpPr/>
            <p:nvPr/>
          </p:nvGrpSpPr>
          <p:grpSpPr>
            <a:xfrm>
              <a:off x="4333875" y="4762500"/>
              <a:ext cx="3571800" cy="1333500"/>
              <a:chOff x="4333875" y="4762500"/>
              <a:chExt cx="3571800" cy="1333500"/>
            </a:xfrm>
          </p:grpSpPr>
          <p:sp>
            <p:nvSpPr>
              <p:cNvPr id="519" name="Google Shape;519;p25"/>
              <p:cNvSpPr/>
              <p:nvPr/>
            </p:nvSpPr>
            <p:spPr>
              <a:xfrm>
                <a:off x="4333875" y="4762500"/>
                <a:ext cx="3571800" cy="1333500"/>
              </a:xfrm>
              <a:prstGeom prst="roundRect">
                <a:avLst>
                  <a:gd name="adj" fmla="val 7142"/>
                </a:avLst>
              </a:prstGeom>
              <a:solidFill>
                <a:srgbClr val="FFFFFF"/>
              </a:solidFill>
              <a:ln w="1905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0" name="Google Shape;520;p25"/>
              <p:cNvSpPr txBox="1"/>
              <p:nvPr/>
            </p:nvSpPr>
            <p:spPr>
              <a:xfrm>
                <a:off x="4476750" y="4905375"/>
                <a:ext cx="32862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Task: Explanation</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a:solidFill>
                      <a:srgbClr val="1E293B"/>
                    </a:solidFill>
                    <a:latin typeface="Arial"/>
                    <a:ea typeface="Arial"/>
                    <a:cs typeface="Arial"/>
                    <a:sym typeface="Arial"/>
                  </a:rPr>
                  <a:t>Explain which commissioning tests should be paused due to the failed inspection items.</a:t>
                </a:r>
                <a:endParaRPr sz="1600">
                  <a:solidFill>
                    <a:srgbClr val="1E293B"/>
                  </a:solidFill>
                  <a:latin typeface="Arial"/>
                  <a:ea typeface="Arial"/>
                  <a:cs typeface="Arial"/>
                  <a:sym typeface="Arial"/>
                </a:endParaRPr>
              </a:p>
            </p:txBody>
          </p:sp>
        </p:grpSp>
        <p:grpSp>
          <p:nvGrpSpPr>
            <p:cNvPr id="521" name="Google Shape;521;p25"/>
            <p:cNvGrpSpPr/>
            <p:nvPr/>
          </p:nvGrpSpPr>
          <p:grpSpPr>
            <a:xfrm>
              <a:off x="8191500" y="4762500"/>
              <a:ext cx="3571800" cy="1333500"/>
              <a:chOff x="8191500" y="4762500"/>
              <a:chExt cx="3571800" cy="1333500"/>
            </a:xfrm>
          </p:grpSpPr>
          <p:sp>
            <p:nvSpPr>
              <p:cNvPr id="522" name="Google Shape;522;p25"/>
              <p:cNvSpPr/>
              <p:nvPr/>
            </p:nvSpPr>
            <p:spPr>
              <a:xfrm>
                <a:off x="8191500" y="4762500"/>
                <a:ext cx="3571800" cy="1333500"/>
              </a:xfrm>
              <a:prstGeom prst="roundRect">
                <a:avLst>
                  <a:gd name="adj" fmla="val 7142"/>
                </a:avLst>
              </a:prstGeom>
              <a:solidFill>
                <a:srgbClr val="FFFFFF"/>
              </a:solidFill>
              <a:ln w="1905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3" name="Google Shape;523;p25"/>
              <p:cNvSpPr txBox="1"/>
              <p:nvPr/>
            </p:nvSpPr>
            <p:spPr>
              <a:xfrm>
                <a:off x="8334375" y="4905375"/>
                <a:ext cx="32862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Output Requirements</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a:solidFill>
                      <a:srgbClr val="1E293B"/>
                    </a:solidFill>
                    <a:latin typeface="Arial"/>
                    <a:ea typeface="Arial"/>
                    <a:cs typeface="Arial"/>
                    <a:sym typeface="Arial"/>
                  </a:rPr>
                  <a:t>Create an inspection action list and a formal customer communication note.</a:t>
                </a:r>
                <a:endParaRPr sz="1600">
                  <a:solidFill>
                    <a:srgbClr val="1E293B"/>
                  </a:solidFill>
                  <a:latin typeface="Arial"/>
                  <a:ea typeface="Arial"/>
                  <a:cs typeface="Arial"/>
                  <a:sym typeface="Arial"/>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8"/>
        <p:cNvGrpSpPr/>
        <p:nvPr/>
      </p:nvGrpSpPr>
      <p:grpSpPr>
        <a:xfrm>
          <a:off x="0" y="0"/>
          <a:ext cx="0" cy="0"/>
          <a:chOff x="0" y="0"/>
          <a:chExt cx="0" cy="0"/>
        </a:xfrm>
      </p:grpSpPr>
      <p:sp>
        <p:nvSpPr>
          <p:cNvPr id="529" name="Google Shape;529;p26"/>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i="0">
                <a:solidFill>
                  <a:srgbClr val="FC4421"/>
                </a:solidFill>
                <a:latin typeface="Arial"/>
                <a:ea typeface="Arial"/>
                <a:cs typeface="Arial"/>
                <a:sym typeface="Arial"/>
              </a:rPr>
              <a:t>Activity: senses-based inspection walkaround</a:t>
            </a:r>
          </a:p>
        </p:txBody>
      </p:sp>
      <p:sp>
        <p:nvSpPr>
          <p:cNvPr id="530" name="Google Shape;530;p26"/>
          <p:cNvSpPr txBox="1"/>
          <p:nvPr/>
        </p:nvSpPr>
        <p:spPr>
          <a:xfrm>
            <a:off x="360045" y="1714500"/>
            <a:ext cx="11520600" cy="381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000000"/>
                </a:solidFill>
                <a:latin typeface="Arial"/>
                <a:ea typeface="Arial"/>
                <a:cs typeface="Arial"/>
                <a:sym typeface="Arial"/>
              </a:rPr>
              <a:t>Using a photo pack or training rig, inspect using:</a:t>
            </a:r>
            <a:endParaRPr sz="2000" b="0">
              <a:solidFill>
                <a:srgbClr val="000000"/>
              </a:solidFill>
              <a:latin typeface="Arial"/>
              <a:ea typeface="Arial"/>
              <a:cs typeface="Arial"/>
              <a:sym typeface="Arial"/>
            </a:endParaRPr>
          </a:p>
        </p:txBody>
      </p:sp>
      <p:grpSp>
        <p:nvGrpSpPr>
          <p:cNvPr id="531" name="Google Shape;531;p26"/>
          <p:cNvGrpSpPr/>
          <p:nvPr/>
        </p:nvGrpSpPr>
        <p:grpSpPr>
          <a:xfrm>
            <a:off x="476250" y="2286000"/>
            <a:ext cx="2667000" cy="2667000"/>
            <a:chOff x="476250" y="2286000"/>
            <a:chExt cx="2667000" cy="2667000"/>
          </a:xfrm>
        </p:grpSpPr>
        <p:sp>
          <p:nvSpPr>
            <p:cNvPr id="532" name="Google Shape;532;p26"/>
            <p:cNvSpPr/>
            <p:nvPr/>
          </p:nvSpPr>
          <p:spPr>
            <a:xfrm>
              <a:off x="476250" y="2286000"/>
              <a:ext cx="2667000" cy="2667000"/>
            </a:xfrm>
            <a:prstGeom prst="roundRect">
              <a:avLst>
                <a:gd name="adj" fmla="val 535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3" name="Google Shape;533;p26"/>
            <p:cNvSpPr txBox="1"/>
            <p:nvPr/>
          </p:nvSpPr>
          <p:spPr>
            <a:xfrm>
              <a:off x="476250" y="2286000"/>
              <a:ext cx="2667000" cy="2667000"/>
            </a:xfrm>
            <a:prstGeom prst="rect">
              <a:avLst/>
            </a:prstGeom>
            <a:noFill/>
            <a:ln>
              <a:noFill/>
            </a:ln>
          </p:spPr>
          <p:txBody>
            <a:bodyPr spcFirstLastPara="1" wrap="square" lIns="190500" tIns="190500" rIns="190500" bIns="190500" anchor="t" anchorCtr="0">
              <a:noAutofit/>
            </a:bodyPr>
            <a:lstStyle/>
            <a:p>
              <a:pPr marL="0" lvl="0" indent="0" algn="l" rtl="0">
                <a:spcBef>
                  <a:spcPts val="1125"/>
                </a:spcBef>
                <a:spcAft>
                  <a:spcPts val="0"/>
                </a:spcAft>
                <a:buNone/>
              </a:pPr>
              <a:r>
                <a:rPr lang="en-GB" sz="1800" b="1">
                  <a:solidFill>
                    <a:srgbClr val="1E293B"/>
                  </a:solidFill>
                  <a:latin typeface="Arial"/>
                  <a:ea typeface="Arial"/>
                  <a:cs typeface="Arial"/>
                  <a:sym typeface="Arial"/>
                </a:rPr>
                <a:t>Sight</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GB" sz="1600">
                  <a:solidFill>
                    <a:srgbClr val="475569"/>
                  </a:solidFill>
                  <a:latin typeface="Arial"/>
                  <a:ea typeface="Arial"/>
                  <a:cs typeface="Arial"/>
                  <a:sym typeface="Arial"/>
                </a:rPr>
                <a:t>leaks, labels, access, damage, insulation</a:t>
              </a:r>
              <a:endParaRPr sz="1600">
                <a:solidFill>
                  <a:srgbClr val="475569"/>
                </a:solidFill>
                <a:latin typeface="Arial"/>
                <a:ea typeface="Arial"/>
                <a:cs typeface="Arial"/>
                <a:sym typeface="Arial"/>
              </a:endParaRPr>
            </a:p>
          </p:txBody>
        </p:sp>
      </p:grpSp>
      <p:grpSp>
        <p:nvGrpSpPr>
          <p:cNvPr id="534" name="Google Shape;534;p26"/>
          <p:cNvGrpSpPr/>
          <p:nvPr/>
        </p:nvGrpSpPr>
        <p:grpSpPr>
          <a:xfrm>
            <a:off x="3333750" y="2286000"/>
            <a:ext cx="2667000" cy="2667000"/>
            <a:chOff x="3333750" y="2286000"/>
            <a:chExt cx="2667000" cy="2667000"/>
          </a:xfrm>
        </p:grpSpPr>
        <p:sp>
          <p:nvSpPr>
            <p:cNvPr id="535" name="Google Shape;535;p26"/>
            <p:cNvSpPr/>
            <p:nvPr/>
          </p:nvSpPr>
          <p:spPr>
            <a:xfrm>
              <a:off x="3333750" y="2286000"/>
              <a:ext cx="2667000" cy="2667000"/>
            </a:xfrm>
            <a:prstGeom prst="roundRect">
              <a:avLst>
                <a:gd name="adj" fmla="val 535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6" name="Google Shape;536;p26"/>
            <p:cNvSpPr txBox="1"/>
            <p:nvPr/>
          </p:nvSpPr>
          <p:spPr>
            <a:xfrm>
              <a:off x="3333750" y="2286000"/>
              <a:ext cx="2667000" cy="2667000"/>
            </a:xfrm>
            <a:prstGeom prst="rect">
              <a:avLst/>
            </a:prstGeom>
            <a:noFill/>
            <a:ln>
              <a:noFill/>
            </a:ln>
          </p:spPr>
          <p:txBody>
            <a:bodyPr spcFirstLastPara="1" wrap="square" lIns="190500" tIns="190500" rIns="190500" bIns="190500" anchor="t" anchorCtr="0">
              <a:noAutofit/>
            </a:bodyPr>
            <a:lstStyle/>
            <a:p>
              <a:pPr marL="0" lvl="0" indent="0" algn="l" rtl="0">
                <a:spcBef>
                  <a:spcPts val="1125"/>
                </a:spcBef>
                <a:spcAft>
                  <a:spcPts val="0"/>
                </a:spcAft>
                <a:buNone/>
              </a:pPr>
              <a:r>
                <a:rPr lang="en-GB" sz="1800" b="1">
                  <a:solidFill>
                    <a:srgbClr val="1E293B"/>
                  </a:solidFill>
                  <a:latin typeface="Arial"/>
                  <a:ea typeface="Arial"/>
                  <a:cs typeface="Arial"/>
                  <a:sym typeface="Arial"/>
                </a:rPr>
                <a:t>Sound</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GB" sz="1600">
                  <a:solidFill>
                    <a:srgbClr val="475569"/>
                  </a:solidFill>
                  <a:latin typeface="Arial"/>
                  <a:ea typeface="Arial"/>
                  <a:cs typeface="Arial"/>
                  <a:sym typeface="Arial"/>
                </a:rPr>
                <a:t>vibration, loose parts, air/noise where running safely</a:t>
              </a:r>
              <a:endParaRPr sz="1600">
                <a:solidFill>
                  <a:srgbClr val="475569"/>
                </a:solidFill>
                <a:latin typeface="Arial"/>
                <a:ea typeface="Arial"/>
                <a:cs typeface="Arial"/>
                <a:sym typeface="Arial"/>
              </a:endParaRPr>
            </a:p>
          </p:txBody>
        </p:sp>
      </p:grpSp>
      <p:grpSp>
        <p:nvGrpSpPr>
          <p:cNvPr id="537" name="Google Shape;537;p26"/>
          <p:cNvGrpSpPr/>
          <p:nvPr/>
        </p:nvGrpSpPr>
        <p:grpSpPr>
          <a:xfrm>
            <a:off x="6191250" y="2286000"/>
            <a:ext cx="2667000" cy="2667000"/>
            <a:chOff x="6191250" y="2286000"/>
            <a:chExt cx="2667000" cy="2667000"/>
          </a:xfrm>
        </p:grpSpPr>
        <p:sp>
          <p:nvSpPr>
            <p:cNvPr id="538" name="Google Shape;538;p26"/>
            <p:cNvSpPr/>
            <p:nvPr/>
          </p:nvSpPr>
          <p:spPr>
            <a:xfrm>
              <a:off x="6191250" y="2286000"/>
              <a:ext cx="2667000" cy="2667000"/>
            </a:xfrm>
            <a:prstGeom prst="roundRect">
              <a:avLst>
                <a:gd name="adj" fmla="val 535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9" name="Google Shape;539;p26"/>
            <p:cNvSpPr txBox="1"/>
            <p:nvPr/>
          </p:nvSpPr>
          <p:spPr>
            <a:xfrm>
              <a:off x="6191250" y="2286000"/>
              <a:ext cx="2667000" cy="2667000"/>
            </a:xfrm>
            <a:prstGeom prst="rect">
              <a:avLst/>
            </a:prstGeom>
            <a:noFill/>
            <a:ln>
              <a:noFill/>
            </a:ln>
          </p:spPr>
          <p:txBody>
            <a:bodyPr spcFirstLastPara="1" wrap="square" lIns="190500" tIns="190500" rIns="190500" bIns="190500" anchor="t" anchorCtr="0">
              <a:noAutofit/>
            </a:bodyPr>
            <a:lstStyle/>
            <a:p>
              <a:pPr marL="0" lvl="0" indent="0" algn="l" rtl="0">
                <a:spcBef>
                  <a:spcPts val="1125"/>
                </a:spcBef>
                <a:spcAft>
                  <a:spcPts val="0"/>
                </a:spcAft>
                <a:buNone/>
              </a:pPr>
              <a:r>
                <a:rPr lang="en-GB" sz="1800" b="1">
                  <a:solidFill>
                    <a:srgbClr val="1E293B"/>
                  </a:solidFill>
                  <a:latin typeface="Arial"/>
                  <a:ea typeface="Arial"/>
                  <a:cs typeface="Arial"/>
                  <a:sym typeface="Arial"/>
                </a:rPr>
                <a:t>Touch</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GB" sz="1600">
                  <a:solidFill>
                    <a:srgbClr val="475569"/>
                  </a:solidFill>
                  <a:latin typeface="Arial"/>
                  <a:ea typeface="Arial"/>
                  <a:cs typeface="Arial"/>
                  <a:sym typeface="Arial"/>
                </a:rPr>
                <a:t>safe vibration and temperature checks only</a:t>
              </a:r>
              <a:endParaRPr sz="1600">
                <a:solidFill>
                  <a:srgbClr val="475569"/>
                </a:solidFill>
                <a:latin typeface="Arial"/>
                <a:ea typeface="Arial"/>
                <a:cs typeface="Arial"/>
                <a:sym typeface="Arial"/>
              </a:endParaRPr>
            </a:p>
          </p:txBody>
        </p:sp>
      </p:grpSp>
      <p:grpSp>
        <p:nvGrpSpPr>
          <p:cNvPr id="540" name="Google Shape;540;p26"/>
          <p:cNvGrpSpPr/>
          <p:nvPr/>
        </p:nvGrpSpPr>
        <p:grpSpPr>
          <a:xfrm>
            <a:off x="9048750" y="2286000"/>
            <a:ext cx="2667000" cy="2667000"/>
            <a:chOff x="9048750" y="2286000"/>
            <a:chExt cx="2667000" cy="2667000"/>
          </a:xfrm>
        </p:grpSpPr>
        <p:sp>
          <p:nvSpPr>
            <p:cNvPr id="541" name="Google Shape;541;p26"/>
            <p:cNvSpPr/>
            <p:nvPr/>
          </p:nvSpPr>
          <p:spPr>
            <a:xfrm>
              <a:off x="9048750" y="2286000"/>
              <a:ext cx="2667000" cy="2667000"/>
            </a:xfrm>
            <a:prstGeom prst="roundRect">
              <a:avLst>
                <a:gd name="adj" fmla="val 535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2" name="Google Shape;542;p26"/>
            <p:cNvSpPr txBox="1"/>
            <p:nvPr/>
          </p:nvSpPr>
          <p:spPr>
            <a:xfrm>
              <a:off x="9048750" y="2286000"/>
              <a:ext cx="2667000" cy="2667000"/>
            </a:xfrm>
            <a:prstGeom prst="rect">
              <a:avLst/>
            </a:prstGeom>
            <a:noFill/>
            <a:ln>
              <a:noFill/>
            </a:ln>
          </p:spPr>
          <p:txBody>
            <a:bodyPr spcFirstLastPara="1" wrap="square" lIns="190500" tIns="190500" rIns="190500" bIns="190500" anchor="t" anchorCtr="0">
              <a:noAutofit/>
            </a:bodyPr>
            <a:lstStyle/>
            <a:p>
              <a:pPr marL="0" lvl="0" indent="0" algn="l" rtl="0">
                <a:spcBef>
                  <a:spcPts val="1125"/>
                </a:spcBef>
                <a:spcAft>
                  <a:spcPts val="0"/>
                </a:spcAft>
                <a:buNone/>
              </a:pPr>
              <a:r>
                <a:rPr lang="en-GB" sz="1800" b="1">
                  <a:solidFill>
                    <a:srgbClr val="1E293B"/>
                  </a:solidFill>
                  <a:latin typeface="Arial"/>
                  <a:ea typeface="Arial"/>
                  <a:cs typeface="Arial"/>
                  <a:sym typeface="Arial"/>
                </a:rPr>
                <a:t>Smell</a:t>
              </a:r>
              <a:endParaRPr sz="1800" b="1">
                <a:solidFill>
                  <a:srgbClr val="1E293B"/>
                </a:solidFill>
                <a:latin typeface="Arial"/>
                <a:ea typeface="Arial"/>
                <a:cs typeface="Arial"/>
                <a:sym typeface="Arial"/>
              </a:endParaRPr>
            </a:p>
            <a:p>
              <a:pPr marL="0" lvl="0" indent="0" algn="l" rtl="0">
                <a:spcBef>
                  <a:spcPts val="750"/>
                </a:spcBef>
                <a:spcAft>
                  <a:spcPts val="0"/>
                </a:spcAft>
                <a:buNone/>
              </a:pPr>
              <a:r>
                <a:rPr lang="en-GB" sz="1600">
                  <a:solidFill>
                    <a:srgbClr val="475569"/>
                  </a:solidFill>
                  <a:latin typeface="Arial"/>
                  <a:ea typeface="Arial"/>
                  <a:cs typeface="Arial"/>
                  <a:sym typeface="Arial"/>
                </a:rPr>
                <a:t>burning, chemicals, stagnant water or overheating signs</a:t>
              </a:r>
              <a:endParaRPr sz="1600">
                <a:solidFill>
                  <a:srgbClr val="475569"/>
                </a:solidFill>
                <a:latin typeface="Arial"/>
                <a:ea typeface="Arial"/>
                <a:cs typeface="Arial"/>
                <a:sym typeface="Arial"/>
              </a:endParaRPr>
            </a:p>
          </p:txBody>
        </p:sp>
      </p:grpSp>
      <p:grpSp>
        <p:nvGrpSpPr>
          <p:cNvPr id="543" name="Google Shape;543;p26"/>
          <p:cNvGrpSpPr/>
          <p:nvPr/>
        </p:nvGrpSpPr>
        <p:grpSpPr>
          <a:xfrm>
            <a:off x="476250" y="5238750"/>
            <a:ext cx="11287200" cy="762000"/>
            <a:chOff x="476250" y="5238750"/>
            <a:chExt cx="11287200" cy="762000"/>
          </a:xfrm>
        </p:grpSpPr>
        <p:sp>
          <p:nvSpPr>
            <p:cNvPr id="544" name="Google Shape;544;p26"/>
            <p:cNvSpPr/>
            <p:nvPr/>
          </p:nvSpPr>
          <p:spPr>
            <a:xfrm>
              <a:off x="476250" y="5238750"/>
              <a:ext cx="11287200" cy="762000"/>
            </a:xfrm>
            <a:prstGeom prst="roundRect">
              <a:avLst>
                <a:gd name="adj" fmla="val 50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5" name="Google Shape;545;p26"/>
            <p:cNvSpPr txBox="1"/>
            <p:nvPr/>
          </p:nvSpPr>
          <p:spPr>
            <a:xfrm>
              <a:off x="476250" y="5238750"/>
              <a:ext cx="112872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200" b="1">
                  <a:solidFill>
                    <a:srgbClr val="FFFFFF"/>
                  </a:solidFill>
                  <a:latin typeface="Arial"/>
                  <a:ea typeface="Arial"/>
                  <a:cs typeface="Arial"/>
                  <a:sym typeface="Arial"/>
                </a:rPr>
                <a:t>Create a short Pass / Correct / Refer report</a:t>
              </a:r>
              <a:endParaRPr sz="2200" b="1">
                <a:solidFill>
                  <a:srgbClr val="FFFFFF"/>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0"/>
        <p:cNvGrpSpPr/>
        <p:nvPr/>
      </p:nvGrpSpPr>
      <p:grpSpPr>
        <a:xfrm>
          <a:off x="0" y="0"/>
          <a:ext cx="0" cy="0"/>
          <a:chOff x="0" y="0"/>
          <a:chExt cx="0" cy="0"/>
        </a:xfrm>
      </p:grpSpPr>
      <p:sp>
        <p:nvSpPr>
          <p:cNvPr id="551" name="Google Shape;551;p27"/>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Recap checkpoint</a:t>
            </a:r>
          </a:p>
        </p:txBody>
      </p:sp>
      <p:grpSp>
        <p:nvGrpSpPr>
          <p:cNvPr id="552" name="Google Shape;552;p27"/>
          <p:cNvGrpSpPr/>
          <p:nvPr/>
        </p:nvGrpSpPr>
        <p:grpSpPr>
          <a:xfrm>
            <a:off x="476250" y="1714500"/>
            <a:ext cx="11287275" cy="2809800"/>
            <a:chOff x="476250" y="1714500"/>
            <a:chExt cx="11287275" cy="2809800"/>
          </a:xfrm>
        </p:grpSpPr>
        <p:sp>
          <p:nvSpPr>
            <p:cNvPr id="553" name="Google Shape;553;p27"/>
            <p:cNvSpPr/>
            <p:nvPr/>
          </p:nvSpPr>
          <p:spPr>
            <a:xfrm>
              <a:off x="476250" y="1714500"/>
              <a:ext cx="3524400" cy="1285800"/>
            </a:xfrm>
            <a:prstGeom prst="roundRect">
              <a:avLst>
                <a:gd name="adj" fmla="val 740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4" name="Google Shape;554;p27"/>
            <p:cNvSpPr txBox="1"/>
            <p:nvPr/>
          </p:nvSpPr>
          <p:spPr>
            <a:xfrm>
              <a:off x="619125" y="1857375"/>
              <a:ext cx="3238500" cy="1000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01</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1E293B"/>
                  </a:solidFill>
                  <a:latin typeface="Arial"/>
                  <a:ea typeface="Arial"/>
                  <a:cs typeface="Arial"/>
                  <a:sym typeface="Arial"/>
                </a:rPr>
                <a:t>Name four things checked during a visual inspection.</a:t>
              </a:r>
              <a:endParaRPr sz="1600" b="0">
                <a:solidFill>
                  <a:srgbClr val="1E293B"/>
                </a:solidFill>
                <a:latin typeface="Arial"/>
                <a:ea typeface="Arial"/>
                <a:cs typeface="Arial"/>
                <a:sym typeface="Arial"/>
              </a:endParaRPr>
            </a:p>
          </p:txBody>
        </p:sp>
        <p:sp>
          <p:nvSpPr>
            <p:cNvPr id="555" name="Google Shape;555;p27"/>
            <p:cNvSpPr/>
            <p:nvPr/>
          </p:nvSpPr>
          <p:spPr>
            <a:xfrm>
              <a:off x="4352925" y="1714500"/>
              <a:ext cx="3524400" cy="1285800"/>
            </a:xfrm>
            <a:prstGeom prst="roundRect">
              <a:avLst>
                <a:gd name="adj" fmla="val 740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6" name="Google Shape;556;p27"/>
            <p:cNvSpPr txBox="1"/>
            <p:nvPr/>
          </p:nvSpPr>
          <p:spPr>
            <a:xfrm>
              <a:off x="4495800" y="1857375"/>
              <a:ext cx="3238500" cy="1000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02</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1E293B"/>
                  </a:solidFill>
                  <a:latin typeface="Arial"/>
                  <a:ea typeface="Arial"/>
                  <a:cs typeface="Arial"/>
                  <a:sym typeface="Arial"/>
                </a:rPr>
                <a:t>Why must manufacturer instructions be used before commissioning?</a:t>
              </a:r>
              <a:endParaRPr sz="1600" b="0">
                <a:solidFill>
                  <a:srgbClr val="1E293B"/>
                </a:solidFill>
                <a:latin typeface="Arial"/>
                <a:ea typeface="Arial"/>
                <a:cs typeface="Arial"/>
                <a:sym typeface="Arial"/>
              </a:endParaRPr>
            </a:p>
          </p:txBody>
        </p:sp>
        <p:sp>
          <p:nvSpPr>
            <p:cNvPr id="557" name="Google Shape;557;p27"/>
            <p:cNvSpPr/>
            <p:nvPr/>
          </p:nvSpPr>
          <p:spPr>
            <a:xfrm>
              <a:off x="8239125" y="1714500"/>
              <a:ext cx="3524400" cy="1285800"/>
            </a:xfrm>
            <a:prstGeom prst="roundRect">
              <a:avLst>
                <a:gd name="adj" fmla="val 740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8" name="Google Shape;558;p27"/>
            <p:cNvSpPr txBox="1"/>
            <p:nvPr/>
          </p:nvSpPr>
          <p:spPr>
            <a:xfrm>
              <a:off x="8382000" y="1857375"/>
              <a:ext cx="3238500" cy="1000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03</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1E293B"/>
                  </a:solidFill>
                  <a:latin typeface="Arial"/>
                  <a:ea typeface="Arial"/>
                  <a:cs typeface="Arial"/>
                  <a:sym typeface="Arial"/>
                </a:rPr>
                <a:t>Give one safe use of sight, sound, touch and smell.</a:t>
              </a:r>
              <a:endParaRPr sz="1600" b="0">
                <a:solidFill>
                  <a:srgbClr val="1E293B"/>
                </a:solidFill>
                <a:latin typeface="Arial"/>
                <a:ea typeface="Arial"/>
                <a:cs typeface="Arial"/>
                <a:sym typeface="Arial"/>
              </a:endParaRPr>
            </a:p>
          </p:txBody>
        </p:sp>
        <p:sp>
          <p:nvSpPr>
            <p:cNvPr id="559" name="Google Shape;559;p27"/>
            <p:cNvSpPr/>
            <p:nvPr/>
          </p:nvSpPr>
          <p:spPr>
            <a:xfrm>
              <a:off x="476250" y="3238500"/>
              <a:ext cx="5476800" cy="1285800"/>
            </a:xfrm>
            <a:prstGeom prst="roundRect">
              <a:avLst>
                <a:gd name="adj" fmla="val 740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0" name="Google Shape;560;p27"/>
            <p:cNvSpPr txBox="1"/>
            <p:nvPr/>
          </p:nvSpPr>
          <p:spPr>
            <a:xfrm>
              <a:off x="619125" y="3381375"/>
              <a:ext cx="5191200" cy="1000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04</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1E293B"/>
                  </a:solidFill>
                  <a:latin typeface="Arial"/>
                  <a:ea typeface="Arial"/>
                  <a:cs typeface="Arial"/>
                  <a:sym typeface="Arial"/>
                </a:rPr>
                <a:t>What should happen if an inspection finds a safety-critical issue?</a:t>
              </a:r>
              <a:endParaRPr sz="1600" b="0">
                <a:solidFill>
                  <a:srgbClr val="1E293B"/>
                </a:solidFill>
                <a:latin typeface="Arial"/>
                <a:ea typeface="Arial"/>
                <a:cs typeface="Arial"/>
                <a:sym typeface="Arial"/>
              </a:endParaRPr>
            </a:p>
          </p:txBody>
        </p:sp>
        <p:sp>
          <p:nvSpPr>
            <p:cNvPr id="561" name="Google Shape;561;p27"/>
            <p:cNvSpPr/>
            <p:nvPr/>
          </p:nvSpPr>
          <p:spPr>
            <a:xfrm>
              <a:off x="6286500" y="3238500"/>
              <a:ext cx="5476800" cy="1285800"/>
            </a:xfrm>
            <a:prstGeom prst="roundRect">
              <a:avLst>
                <a:gd name="adj" fmla="val 740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2" name="Google Shape;562;p27"/>
            <p:cNvSpPr txBox="1"/>
            <p:nvPr/>
          </p:nvSpPr>
          <p:spPr>
            <a:xfrm>
              <a:off x="6429375" y="3381375"/>
              <a:ext cx="5191200" cy="1000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05</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1E293B"/>
                  </a:solidFill>
                  <a:latin typeface="Arial"/>
                  <a:ea typeface="Arial"/>
                  <a:cs typeface="Arial"/>
                  <a:sym typeface="Arial"/>
                </a:rPr>
                <a:t>What is the purpose of pre-commissioning checks?</a:t>
              </a:r>
              <a:endParaRPr sz="1600" b="0">
                <a:solidFill>
                  <a:srgbClr val="1E293B"/>
                </a:solidFill>
                <a:latin typeface="Arial"/>
                <a:ea typeface="Arial"/>
                <a:cs typeface="Arial"/>
                <a:sym typeface="Arial"/>
              </a:endParaRPr>
            </a:p>
          </p:txBody>
        </p:sp>
      </p:grpSp>
      <p:sp>
        <p:nvSpPr>
          <p:cNvPr id="565" name="Google Shape;565;p27"/>
          <p:cNvSpPr txBox="1"/>
          <p:nvPr/>
        </p:nvSpPr>
        <p:spPr>
          <a:xfrm>
            <a:off x="1516117" y="5094017"/>
            <a:ext cx="9197866"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0">
                <a:solidFill>
                  <a:srgbClr val="64748B"/>
                </a:solidFill>
                <a:latin typeface="Arial"/>
                <a:ea typeface="Arial"/>
                <a:cs typeface="Arial"/>
                <a:sym typeface="Arial"/>
              </a:rPr>
              <a:t>Review the topics covered in K1.39 to ensure your understanding before proceeding.</a:t>
            </a:r>
            <a:endParaRPr sz="1800" b="0">
              <a:solidFill>
                <a:srgbClr val="64748B"/>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0"/>
        <p:cNvGrpSpPr/>
        <p:nvPr/>
      </p:nvGrpSpPr>
      <p:grpSpPr>
        <a:xfrm>
          <a:off x="0" y="0"/>
          <a:ext cx="0" cy="0"/>
          <a:chOff x="0" y="0"/>
          <a:chExt cx="0" cy="0"/>
        </a:xfrm>
      </p:grpSpPr>
      <p:sp>
        <p:nvSpPr>
          <p:cNvPr id="571" name="Google Shape;571;p28"/>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dirty="0">
                <a:solidFill>
                  <a:srgbClr val="FC4421"/>
                </a:solidFill>
                <a:latin typeface="Arial"/>
                <a:ea typeface="Arial"/>
                <a:cs typeface="Arial"/>
                <a:sym typeface="Arial"/>
              </a:rPr>
              <a:t>Summary </a:t>
            </a:r>
            <a:r>
              <a:rPr lang="en-GB" sz="3200" dirty="0"/>
              <a:t>and q</a:t>
            </a:r>
            <a:r>
              <a:rPr lang="en-GB" sz="3200" b="1" dirty="0">
                <a:solidFill>
                  <a:srgbClr val="FC4421"/>
                </a:solidFill>
                <a:latin typeface="Arial"/>
                <a:ea typeface="Arial"/>
                <a:cs typeface="Arial"/>
                <a:sym typeface="Arial"/>
              </a:rPr>
              <a:t>uestions</a:t>
            </a:r>
          </a:p>
        </p:txBody>
      </p:sp>
      <p:sp>
        <p:nvSpPr>
          <p:cNvPr id="573" name="Google Shape;573;p28"/>
          <p:cNvSpPr/>
          <p:nvPr/>
        </p:nvSpPr>
        <p:spPr>
          <a:xfrm>
            <a:off x="476250" y="1714500"/>
            <a:ext cx="7620000" cy="4000500"/>
          </a:xfrm>
          <a:prstGeom prst="roundRect">
            <a:avLst>
              <a:gd name="adj" fmla="val 357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74" name="Google Shape;574;p28"/>
          <p:cNvSpPr txBox="1"/>
          <p:nvPr/>
        </p:nvSpPr>
        <p:spPr>
          <a:xfrm>
            <a:off x="762000" y="2000250"/>
            <a:ext cx="7048500" cy="342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Key Takeaways</a:t>
            </a:r>
            <a:endParaRPr sz="1800" b="1" dirty="0">
              <a:solidFill>
                <a:srgbClr val="FC4421"/>
              </a:solidFill>
              <a:latin typeface="Arial"/>
              <a:ea typeface="Arial"/>
              <a:cs typeface="Arial"/>
              <a:sym typeface="Arial"/>
            </a:endParaRPr>
          </a:p>
          <a:p>
            <a:pPr marL="457200" lvl="0" indent="-342900" algn="l" rtl="0">
              <a:spcBef>
                <a:spcPts val="1125"/>
              </a:spcBef>
              <a:spcAft>
                <a:spcPts val="0"/>
              </a:spcAft>
              <a:buClr>
                <a:srgbClr val="1E293B"/>
              </a:buClr>
              <a:buSzPts val="1800"/>
              <a:buFont typeface="Arial"/>
              <a:buChar char="●"/>
            </a:pPr>
            <a:r>
              <a:rPr lang="en-GB" sz="1800" dirty="0">
                <a:solidFill>
                  <a:srgbClr val="1E293B"/>
                </a:solidFill>
                <a:latin typeface="Arial"/>
                <a:ea typeface="Arial"/>
                <a:cs typeface="Arial"/>
                <a:sym typeface="Arial"/>
              </a:rPr>
              <a:t>K1.39 focuses on inspection before and during commissioning</a:t>
            </a:r>
            <a:endParaRPr sz="1800" dirty="0">
              <a:solidFill>
                <a:srgbClr val="1E293B"/>
              </a:solidFill>
              <a:latin typeface="Arial"/>
              <a:ea typeface="Arial"/>
              <a:cs typeface="Arial"/>
              <a:sym typeface="Arial"/>
            </a:endParaRPr>
          </a:p>
          <a:p>
            <a:pPr marL="457200" lvl="0" indent="-342900" algn="l" rtl="0">
              <a:spcBef>
                <a:spcPts val="900"/>
              </a:spcBef>
              <a:spcAft>
                <a:spcPts val="0"/>
              </a:spcAft>
              <a:buClr>
                <a:srgbClr val="1E293B"/>
              </a:buClr>
              <a:buSzPts val="1800"/>
              <a:buFont typeface="Arial"/>
              <a:buChar char="●"/>
            </a:pPr>
            <a:r>
              <a:rPr lang="en-GB" sz="1800" dirty="0">
                <a:solidFill>
                  <a:srgbClr val="1E293B"/>
                </a:solidFill>
                <a:latin typeface="Arial"/>
                <a:ea typeface="Arial"/>
                <a:cs typeface="Arial"/>
                <a:sym typeface="Arial"/>
              </a:rPr>
              <a:t>Senses support inspection but do not replace proper testing</a:t>
            </a:r>
            <a:endParaRPr sz="1800" dirty="0">
              <a:solidFill>
                <a:srgbClr val="1E293B"/>
              </a:solidFill>
              <a:latin typeface="Arial"/>
              <a:ea typeface="Arial"/>
              <a:cs typeface="Arial"/>
              <a:sym typeface="Arial"/>
            </a:endParaRPr>
          </a:p>
          <a:p>
            <a:pPr marL="457200" lvl="0" indent="-342900" algn="l" rtl="0">
              <a:spcBef>
                <a:spcPts val="900"/>
              </a:spcBef>
              <a:spcAft>
                <a:spcPts val="0"/>
              </a:spcAft>
              <a:buClr>
                <a:srgbClr val="1E293B"/>
              </a:buClr>
              <a:buSzPts val="1800"/>
              <a:buFont typeface="Arial"/>
              <a:buChar char="●"/>
            </a:pPr>
            <a:r>
              <a:rPr lang="en-GB" sz="1800" dirty="0">
                <a:solidFill>
                  <a:srgbClr val="1E293B"/>
                </a:solidFill>
                <a:latin typeface="Arial"/>
                <a:ea typeface="Arial"/>
                <a:cs typeface="Arial"/>
                <a:sym typeface="Arial"/>
              </a:rPr>
              <a:t>Visual inspection identifies safety, quality and readiness issues</a:t>
            </a:r>
            <a:endParaRPr sz="1800" dirty="0">
              <a:solidFill>
                <a:srgbClr val="1E293B"/>
              </a:solidFill>
              <a:latin typeface="Arial"/>
              <a:ea typeface="Arial"/>
              <a:cs typeface="Arial"/>
              <a:sym typeface="Arial"/>
            </a:endParaRPr>
          </a:p>
          <a:p>
            <a:pPr marL="457200" lvl="0" indent="-342900" algn="l" rtl="0">
              <a:spcBef>
                <a:spcPts val="900"/>
              </a:spcBef>
              <a:spcAft>
                <a:spcPts val="0"/>
              </a:spcAft>
              <a:buClr>
                <a:srgbClr val="1E293B"/>
              </a:buClr>
              <a:buSzPts val="1800"/>
              <a:buFont typeface="Arial"/>
              <a:buChar char="●"/>
            </a:pPr>
            <a:r>
              <a:rPr lang="en-GB" sz="1800" dirty="0">
                <a:solidFill>
                  <a:srgbClr val="1E293B"/>
                </a:solidFill>
                <a:latin typeface="Arial"/>
                <a:ea typeface="Arial"/>
                <a:cs typeface="Arial"/>
                <a:sym typeface="Arial"/>
              </a:rPr>
              <a:t>Pre-commissioning checks must follow manufacturer instructions</a:t>
            </a:r>
            <a:endParaRPr sz="1800" dirty="0">
              <a:solidFill>
                <a:srgbClr val="1E293B"/>
              </a:solidFill>
              <a:latin typeface="Arial"/>
              <a:ea typeface="Arial"/>
              <a:cs typeface="Arial"/>
              <a:sym typeface="Arial"/>
            </a:endParaRPr>
          </a:p>
          <a:p>
            <a:pPr marL="457200" lvl="0" indent="-342900" algn="l" rtl="0">
              <a:spcBef>
                <a:spcPts val="900"/>
              </a:spcBef>
              <a:spcAft>
                <a:spcPts val="0"/>
              </a:spcAft>
              <a:buClr>
                <a:srgbClr val="1E293B"/>
              </a:buClr>
              <a:buSzPts val="1800"/>
              <a:buFont typeface="Arial"/>
              <a:buChar char="●"/>
            </a:pPr>
            <a:r>
              <a:rPr lang="en-GB" sz="1800" dirty="0">
                <a:solidFill>
                  <a:srgbClr val="1E293B"/>
                </a:solidFill>
                <a:latin typeface="Arial"/>
                <a:ea typeface="Arial"/>
                <a:cs typeface="Arial"/>
                <a:sym typeface="Arial"/>
              </a:rPr>
              <a:t>Record findings clearly and stop/refer where limits of competence apply</a:t>
            </a:r>
            <a:endParaRPr sz="1800" dirty="0">
              <a:solidFill>
                <a:srgbClr val="1E293B"/>
              </a:solidFill>
              <a:latin typeface="Arial"/>
              <a:ea typeface="Arial"/>
              <a:cs typeface="Arial"/>
              <a:sym typeface="Arial"/>
            </a:endParaRPr>
          </a:p>
        </p:txBody>
      </p:sp>
      <p:pic>
        <p:nvPicPr>
          <p:cNvPr id="575" name="Google Shape;575;p28" descr="A high-quality, professional photograph of a construction site inspector holding a digital tablet and looking at building services equipment, focused on quality control and safety inspection, bright and clean composition."/>
          <p:cNvPicPr preferRelativeResize="0"/>
          <p:nvPr/>
        </p:nvPicPr>
        <p:blipFill rotWithShape="1">
          <a:blip r:embed="rId4">
            <a:alphaModFix/>
          </a:blip>
          <a:srcRect t="778" b="787"/>
          <a:stretch/>
        </p:blipFill>
        <p:spPr>
          <a:xfrm>
            <a:off x="8382000" y="1714500"/>
            <a:ext cx="3048000" cy="4000500"/>
          </a:xfrm>
          <a:prstGeom prst="roundRect">
            <a:avLst>
              <a:gd name="adj" fmla="val 4687"/>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255848" y="1422902"/>
            <a:ext cx="11430158" cy="608067"/>
          </a:xfrm>
          <a:prstGeom prst="rect">
            <a:avLst/>
          </a:prstGeom>
          <a:noFill/>
          <a:ln>
            <a:noFill/>
          </a:ln>
        </p:spPr>
        <p:txBody>
          <a:bodyPr spcFirstLastPara="1" wrap="square" lIns="89422" tIns="46499" rIns="89422" bIns="46499" anchor="ctr" anchorCtr="0">
            <a:normAutofit lnSpcReduction="10000"/>
          </a:bodyPr>
          <a:lstStyle/>
          <a:p>
            <a:pPr marL="0" indent="0" algn="ctr"/>
            <a:r>
              <a:rPr lang="en-GB" sz="3180" b="1" dirty="0">
                <a:solidFill>
                  <a:schemeClr val="accent2"/>
                </a:solidFill>
              </a:rPr>
              <a:t>Any questions?</a:t>
            </a:r>
            <a:endParaRPr lang="en-GB" sz="2682" b="1" dirty="0"/>
          </a:p>
        </p:txBody>
      </p:sp>
      <p:sp>
        <p:nvSpPr>
          <p:cNvPr id="3" name="TextBox 2">
            <a:extLst>
              <a:ext uri="{FF2B5EF4-FFF2-40B4-BE49-F238E27FC236}">
                <a16:creationId xmlns:a16="http://schemas.microsoft.com/office/drawing/2014/main" id="{FF7FD282-DF84-25F4-BC4D-578D570D9DE2}"/>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960CE9-A717-4D6C-8E2C-0C79B79AFB2B}">
  <ds:schemaRefs>
    <ds:schemaRef ds:uri="http://schemas.microsoft.com/sharepoint/v3/contenttype/forms"/>
  </ds:schemaRefs>
</ds:datastoreItem>
</file>

<file path=customXml/itemProps2.xml><?xml version="1.0" encoding="utf-8"?>
<ds:datastoreItem xmlns:ds="http://schemas.openxmlformats.org/officeDocument/2006/customXml" ds:itemID="{0F52F2F1-2DFE-47EF-BCC2-85DF69290D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9D8632-13FA-477A-ACEB-76512C48E4FD}">
  <ds:schemaRefs>
    <ds:schemaRef ds:uri="http://purl.org/dc/dcmitype/"/>
    <ds:schemaRef ds:uri="http://schemas.microsoft.com/office/2006/metadata/properties"/>
    <ds:schemaRef ds:uri="http://www.w3.org/XML/1998/namespace"/>
    <ds:schemaRef ds:uri="http://purl.org/dc/terms/"/>
    <ds:schemaRef ds:uri="http://schemas.microsoft.com/office/2006/documentManagement/types"/>
    <ds:schemaRef ds:uri="http://purl.org/dc/elements/1.1/"/>
    <ds:schemaRef ds:uri="http://schemas.microsoft.com/office/infopath/2007/PartnerControls"/>
    <ds:schemaRef ds:uri="01e15224-84b2-4570-bdea-a67bb94d0921"/>
    <ds:schemaRef ds:uri="http://schemas.openxmlformats.org/package/2006/metadata/core-properties"/>
    <ds:schemaRef ds:uri="7c04300a-231c-4281-9146-a98f6f4a7aff"/>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54</TotalTime>
  <Words>2671</Words>
  <Application>Microsoft Office PowerPoint</Application>
  <PresentationFormat>Custom</PresentationFormat>
  <Paragraphs>350</Paragraphs>
  <Slides>20</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Aptos</vt:lpstr>
      <vt:lpstr>Arial</vt:lpstr>
      <vt:lpstr>Arial (Body)</vt:lpstr>
      <vt:lpstr>inherit</vt:lpstr>
      <vt:lpstr>1_Default Design</vt:lpstr>
      <vt:lpstr>1_Default Design</vt:lpstr>
      <vt:lpstr>Occupational specialism: Low Carbon Engineering  PowerPoint K1.39: Inspection techniques for commissioning     </vt:lpstr>
      <vt:lpstr>Introduction / Starter</vt:lpstr>
      <vt:lpstr>Objectives (K1.39)</vt:lpstr>
      <vt:lpstr>Inspection: what are we trying to prove?</vt:lpstr>
      <vt:lpstr>Using senses safely in inspection</vt:lpstr>
      <vt:lpstr>Visual inspection: external unit and siting</vt:lpstr>
      <vt:lpstr>Visual inspection: pipework and insulation</vt:lpstr>
      <vt:lpstr>Visual inspection: cylinders, stores and DHW components</vt:lpstr>
      <vt:lpstr>Visual inspection: emitters and distribution circuits</vt:lpstr>
      <vt:lpstr>Visual inspection: controls and sensors</vt:lpstr>
      <vt:lpstr>Visual inspection: electrical and competence boundaries</vt:lpstr>
      <vt:lpstr>Visual inspection: water quality and cleanliness clues</vt:lpstr>
      <vt:lpstr>Pre-commissioning checks: before energising/starting (slide 1/2)</vt:lpstr>
      <vt:lpstr>Pre-commissioning checks: before energising/starting (slide 2/2)</vt:lpstr>
      <vt:lpstr>Inspection findings: record, classify and act</vt:lpstr>
      <vt:lpstr>Scenario: visual inspection before ASHP commissioning</vt:lpstr>
      <vt:lpstr>Activity: senses-based inspection walkaround</vt:lpstr>
      <vt:lpstr>Recap checkpoint</vt:lpstr>
      <vt:lpstr>Summary and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cp:revision>
  <dcterms:modified xsi:type="dcterms:W3CDTF">2026-09-17T16:07:03Z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