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4"/>
    <p:sldMasterId id="2147483657" r:id="rId5"/>
  </p:sldMasterIdLst>
  <p:notesMasterIdLst>
    <p:notesMasterId r:id="rId27"/>
  </p:notesMasterIdLst>
  <p:handoutMasterIdLst>
    <p:handoutMasterId r:id="rId28"/>
  </p:handoutMasterIdLst>
  <p:sldIdLst>
    <p:sldId id="27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5" r:id="rId21"/>
    <p:sldId id="271" r:id="rId22"/>
    <p:sldId id="272" r:id="rId23"/>
    <p:sldId id="273" r:id="rId24"/>
    <p:sldId id="274" r:id="rId25"/>
    <p:sldId id="290" r:id="rId26"/>
  </p:sldIdLst>
  <p:sldSz cx="12239625" cy="6840538"/>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55">
          <p15:clr>
            <a:srgbClr val="A4A3A4"/>
          </p15:clr>
        </p15:guide>
        <p15:guide id="2" pos="385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FC9EA7-C353-4E66-ADCC-BAB4B3DF4CE7}" v="1" dt="2026-09-22T08:48:24.8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531" autoAdjust="0"/>
  </p:normalViewPr>
  <p:slideViewPr>
    <p:cSldViewPr snapToGrid="0">
      <p:cViewPr varScale="1">
        <p:scale>
          <a:sx n="68" d="100"/>
          <a:sy n="68" d="100"/>
        </p:scale>
        <p:origin x="1374" y="66"/>
      </p:cViewPr>
      <p:guideLst>
        <p:guide orient="horz" pos="2155"/>
        <p:guide pos="3855"/>
      </p:guideLst>
    </p:cSldViewPr>
  </p:slideViewPr>
  <p:notesTextViewPr>
    <p:cViewPr>
      <p:scale>
        <a:sx n="3" d="2"/>
        <a:sy n="3" d="2"/>
      </p:scale>
      <p:origin x="0" y="-5"/>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hirlwell" userId="0eea46bc-1a08-4dae-8290-d9217da89020" providerId="ADAL" clId="{A74DFD5C-A00E-4D75-B54F-AE1372332AAE}"/>
    <pc:docChg chg="custSel addSld delSld modSld modMainMaster modNotesMaster">
      <pc:chgData name="Mark Thirlwell" userId="0eea46bc-1a08-4dae-8290-d9217da89020" providerId="ADAL" clId="{A74DFD5C-A00E-4D75-B54F-AE1372332AAE}" dt="2026-08-28T11:42:45.122" v="66" actId="478"/>
      <pc:docMkLst>
        <pc:docMk/>
      </pc:docMkLst>
      <pc:sldChg chg="delSp modSp mod modNotes">
        <pc:chgData name="Mark Thirlwell" userId="0eea46bc-1a08-4dae-8290-d9217da89020" providerId="ADAL" clId="{A74DFD5C-A00E-4D75-B54F-AE1372332AAE}" dt="2026-08-28T11:42:45.122" v="66" actId="478"/>
        <pc:sldMkLst>
          <pc:docMk/>
          <pc:sldMk cId="0" sldId="274"/>
        </pc:sldMkLst>
      </pc:sldChg>
      <pc:sldChg chg="modSp add mod modNotesTx">
        <pc:chgData name="Mark Thirlwell" userId="0eea46bc-1a08-4dae-8290-d9217da89020" providerId="ADAL" clId="{A74DFD5C-A00E-4D75-B54F-AE1372332AAE}" dt="2026-08-28T11:28:44.195" v="61" actId="6549"/>
        <pc:sldMkLst>
          <pc:docMk/>
          <pc:sldMk cId="0" sldId="276"/>
        </pc:sldMkLst>
        <pc:spChg chg="mod">
          <ac:chgData name="Mark Thirlwell" userId="0eea46bc-1a08-4dae-8290-d9217da89020" providerId="ADAL" clId="{A74DFD5C-A00E-4D75-B54F-AE1372332AAE}" dt="2026-08-28T11:28:35.761" v="59"/>
          <ac:spMkLst>
            <pc:docMk/>
            <pc:sldMk cId="0" sldId="276"/>
            <ac:spMk id="6" creationId="{42B994B5-F657-A0CA-7C82-77E2455D018B}"/>
          </ac:spMkLst>
        </pc:spChg>
      </pc:sldChg>
      <pc:sldChg chg="add del modNotesTx">
        <pc:chgData name="Mark Thirlwell" userId="0eea46bc-1a08-4dae-8290-d9217da89020" providerId="ADAL" clId="{A74DFD5C-A00E-4D75-B54F-AE1372332AAE}" dt="2026-08-28T11:29:07.317" v="65" actId="20577"/>
        <pc:sldMkLst>
          <pc:docMk/>
          <pc:sldMk cId="4152295373" sldId="290"/>
        </pc:sldMkLst>
      </pc:sldChg>
    </pc:docChg>
  </pc:docChgLst>
  <pc:docChgLst>
    <pc:chgData name="John, Catherine" userId="36b10958-3fe6-4d82-9cee-736ae9074b3f" providerId="ADAL" clId="{7CE9EBFF-1EB6-4E95-820E-35801409E55C}"/>
    <pc:docChg chg="modSld">
      <pc:chgData name="John, Catherine" userId="36b10958-3fe6-4d82-9cee-736ae9074b3f" providerId="ADAL" clId="{7CE9EBFF-1EB6-4E95-820E-35801409E55C}" dt="2026-09-17T15:14:55.015" v="34" actId="6549"/>
      <pc:docMkLst>
        <pc:docMk/>
      </pc:docMkLst>
      <pc:sldChg chg="modNotesTx">
        <pc:chgData name="John, Catherine" userId="36b10958-3fe6-4d82-9cee-736ae9074b3f" providerId="ADAL" clId="{7CE9EBFF-1EB6-4E95-820E-35801409E55C}" dt="2026-09-17T14:41:59.523" v="2" actId="20577"/>
        <pc:sldMkLst>
          <pc:docMk/>
          <pc:sldMk cId="0" sldId="259"/>
        </pc:sldMkLst>
      </pc:sldChg>
      <pc:sldChg chg="modSp mod modNotesTx">
        <pc:chgData name="John, Catherine" userId="36b10958-3fe6-4d82-9cee-736ae9074b3f" providerId="ADAL" clId="{7CE9EBFF-1EB6-4E95-820E-35801409E55C}" dt="2026-09-17T14:43:46.644" v="13" actId="20577"/>
        <pc:sldMkLst>
          <pc:docMk/>
          <pc:sldMk cId="0" sldId="260"/>
        </pc:sldMkLst>
        <pc:spChg chg="mod">
          <ac:chgData name="John, Catherine" userId="36b10958-3fe6-4d82-9cee-736ae9074b3f" providerId="ADAL" clId="{7CE9EBFF-1EB6-4E95-820E-35801409E55C}" dt="2026-09-17T14:43:39.129" v="10" actId="20577"/>
          <ac:spMkLst>
            <pc:docMk/>
            <pc:sldMk cId="0" sldId="260"/>
            <ac:spMk id="153" creationId="{00000000-0000-0000-0000-000000000000}"/>
          </ac:spMkLst>
        </pc:spChg>
        <pc:spChg chg="mod">
          <ac:chgData name="John, Catherine" userId="36b10958-3fe6-4d82-9cee-736ae9074b3f" providerId="ADAL" clId="{7CE9EBFF-1EB6-4E95-820E-35801409E55C}" dt="2026-09-17T14:43:24.173" v="6" actId="20577"/>
          <ac:spMkLst>
            <pc:docMk/>
            <pc:sldMk cId="0" sldId="260"/>
            <ac:spMk id="161" creationId="{00000000-0000-0000-0000-000000000000}"/>
          </ac:spMkLst>
        </pc:spChg>
        <pc:spChg chg="mod">
          <ac:chgData name="John, Catherine" userId="36b10958-3fe6-4d82-9cee-736ae9074b3f" providerId="ADAL" clId="{7CE9EBFF-1EB6-4E95-820E-35801409E55C}" dt="2026-09-17T14:43:46.644" v="13" actId="20577"/>
          <ac:spMkLst>
            <pc:docMk/>
            <pc:sldMk cId="0" sldId="260"/>
            <ac:spMk id="165" creationId="{00000000-0000-0000-0000-000000000000}"/>
          </ac:spMkLst>
        </pc:spChg>
      </pc:sldChg>
      <pc:sldChg chg="modSp mod">
        <pc:chgData name="John, Catherine" userId="36b10958-3fe6-4d82-9cee-736ae9074b3f" providerId="ADAL" clId="{7CE9EBFF-1EB6-4E95-820E-35801409E55C}" dt="2026-09-17T15:04:20.145" v="15" actId="20577"/>
        <pc:sldMkLst>
          <pc:docMk/>
          <pc:sldMk cId="0" sldId="264"/>
        </pc:sldMkLst>
        <pc:spChg chg="mod">
          <ac:chgData name="John, Catherine" userId="36b10958-3fe6-4d82-9cee-736ae9074b3f" providerId="ADAL" clId="{7CE9EBFF-1EB6-4E95-820E-35801409E55C}" dt="2026-09-17T15:04:20.145" v="15" actId="20577"/>
          <ac:spMkLst>
            <pc:docMk/>
            <pc:sldMk cId="0" sldId="264"/>
            <ac:spMk id="269" creationId="{00000000-0000-0000-0000-000000000000}"/>
          </ac:spMkLst>
        </pc:spChg>
      </pc:sldChg>
      <pc:sldChg chg="modSp mod">
        <pc:chgData name="John, Catherine" userId="36b10958-3fe6-4d82-9cee-736ae9074b3f" providerId="ADAL" clId="{7CE9EBFF-1EB6-4E95-820E-35801409E55C}" dt="2026-09-17T15:05:55.175" v="20" actId="20577"/>
        <pc:sldMkLst>
          <pc:docMk/>
          <pc:sldMk cId="0" sldId="265"/>
        </pc:sldMkLst>
        <pc:spChg chg="mod">
          <ac:chgData name="John, Catherine" userId="36b10958-3fe6-4d82-9cee-736ae9074b3f" providerId="ADAL" clId="{7CE9EBFF-1EB6-4E95-820E-35801409E55C}" dt="2026-09-17T15:05:55.175" v="20" actId="20577"/>
          <ac:spMkLst>
            <pc:docMk/>
            <pc:sldMk cId="0" sldId="265"/>
            <ac:spMk id="286" creationId="{00000000-0000-0000-0000-000000000000}"/>
          </ac:spMkLst>
        </pc:spChg>
      </pc:sldChg>
      <pc:sldChg chg="modSp mod">
        <pc:chgData name="John, Catherine" userId="36b10958-3fe6-4d82-9cee-736ae9074b3f" providerId="ADAL" clId="{7CE9EBFF-1EB6-4E95-820E-35801409E55C}" dt="2026-09-17T15:07:33.622" v="21" actId="20577"/>
        <pc:sldMkLst>
          <pc:docMk/>
          <pc:sldMk cId="0" sldId="267"/>
        </pc:sldMkLst>
        <pc:spChg chg="mod">
          <ac:chgData name="John, Catherine" userId="36b10958-3fe6-4d82-9cee-736ae9074b3f" providerId="ADAL" clId="{7CE9EBFF-1EB6-4E95-820E-35801409E55C}" dt="2026-09-17T15:07:33.622" v="21" actId="20577"/>
          <ac:spMkLst>
            <pc:docMk/>
            <pc:sldMk cId="0" sldId="267"/>
            <ac:spMk id="335" creationId="{00000000-0000-0000-0000-000000000000}"/>
          </ac:spMkLst>
        </pc:spChg>
      </pc:sldChg>
      <pc:sldChg chg="modSp mod">
        <pc:chgData name="John, Catherine" userId="36b10958-3fe6-4d82-9cee-736ae9074b3f" providerId="ADAL" clId="{7CE9EBFF-1EB6-4E95-820E-35801409E55C}" dt="2026-09-17T15:11:16.050" v="26" actId="20577"/>
        <pc:sldMkLst>
          <pc:docMk/>
          <pc:sldMk cId="0" sldId="270"/>
        </pc:sldMkLst>
        <pc:spChg chg="mod">
          <ac:chgData name="John, Catherine" userId="36b10958-3fe6-4d82-9cee-736ae9074b3f" providerId="ADAL" clId="{7CE9EBFF-1EB6-4E95-820E-35801409E55C}" dt="2026-09-17T15:11:16.050" v="26" actId="20577"/>
          <ac:spMkLst>
            <pc:docMk/>
            <pc:sldMk cId="0" sldId="270"/>
            <ac:spMk id="401" creationId="{00000000-0000-0000-0000-000000000000}"/>
          </ac:spMkLst>
        </pc:spChg>
        <pc:spChg chg="mod">
          <ac:chgData name="John, Catherine" userId="36b10958-3fe6-4d82-9cee-736ae9074b3f" providerId="ADAL" clId="{7CE9EBFF-1EB6-4E95-820E-35801409E55C}" dt="2026-09-17T15:10:56.723" v="24" actId="20577"/>
          <ac:spMkLst>
            <pc:docMk/>
            <pc:sldMk cId="0" sldId="270"/>
            <ac:spMk id="404" creationId="{00000000-0000-0000-0000-000000000000}"/>
          </ac:spMkLst>
        </pc:spChg>
      </pc:sldChg>
      <pc:sldChg chg="modNotesTx">
        <pc:chgData name="John, Catherine" userId="36b10958-3fe6-4d82-9cee-736ae9074b3f" providerId="ADAL" clId="{7CE9EBFF-1EB6-4E95-820E-35801409E55C}" dt="2026-09-17T15:13:46.842" v="30" actId="20577"/>
        <pc:sldMkLst>
          <pc:docMk/>
          <pc:sldMk cId="0" sldId="272"/>
        </pc:sldMkLst>
      </pc:sldChg>
      <pc:sldChg chg="modSp mod">
        <pc:chgData name="John, Catherine" userId="36b10958-3fe6-4d82-9cee-736ae9074b3f" providerId="ADAL" clId="{7CE9EBFF-1EB6-4E95-820E-35801409E55C}" dt="2026-09-17T15:14:55.015" v="34" actId="6549"/>
        <pc:sldMkLst>
          <pc:docMk/>
          <pc:sldMk cId="0" sldId="274"/>
        </pc:sldMkLst>
        <pc:spChg chg="mod">
          <ac:chgData name="John, Catherine" userId="36b10958-3fe6-4d82-9cee-736ae9074b3f" providerId="ADAL" clId="{7CE9EBFF-1EB6-4E95-820E-35801409E55C}" dt="2026-09-17T15:14:55.015" v="34" actId="6549"/>
          <ac:spMkLst>
            <pc:docMk/>
            <pc:sldMk cId="0" sldId="274"/>
            <ac:spMk id="478" creationId="{00000000-0000-0000-0000-000000000000}"/>
          </ac:spMkLst>
        </pc:spChg>
      </pc:sldChg>
    </pc:docChg>
  </pc:docChgLst>
  <pc:docChgLst>
    <pc:chgData name="Williams, Sian" userId="f643701a-3517-4348-bd1c-bbad90f72c55" providerId="ADAL" clId="{66DBB4B2-6617-4A67-9DB0-51A02D214305}"/>
    <pc:docChg chg="custSel modSld modMainMaster">
      <pc:chgData name="Williams, Sian" userId="f643701a-3517-4348-bd1c-bbad90f72c55" providerId="ADAL" clId="{66DBB4B2-6617-4A67-9DB0-51A02D214305}" dt="2026-09-22T08:48:28.110" v="46" actId="20577"/>
      <pc:docMkLst>
        <pc:docMk/>
      </pc:docMkLst>
      <pc:sldChg chg="modSp mod">
        <pc:chgData name="Williams, Sian" userId="f643701a-3517-4348-bd1c-bbad90f72c55" providerId="ADAL" clId="{66DBB4B2-6617-4A67-9DB0-51A02D214305}" dt="2026-09-07T15:24:40.248" v="30" actId="20577"/>
        <pc:sldMkLst>
          <pc:docMk/>
          <pc:sldMk cId="0" sldId="264"/>
        </pc:sldMkLst>
        <pc:spChg chg="mod">
          <ac:chgData name="Williams, Sian" userId="f643701a-3517-4348-bd1c-bbad90f72c55" providerId="ADAL" clId="{66DBB4B2-6617-4A67-9DB0-51A02D214305}" dt="2026-09-07T15:24:40.248" v="30" actId="20577"/>
          <ac:spMkLst>
            <pc:docMk/>
            <pc:sldMk cId="0" sldId="264"/>
            <ac:spMk id="261" creationId="{00000000-0000-0000-0000-000000000000}"/>
          </ac:spMkLst>
        </pc:spChg>
      </pc:sldChg>
      <pc:sldChg chg="modSp mod">
        <pc:chgData name="Williams, Sian" userId="f643701a-3517-4348-bd1c-bbad90f72c55" providerId="ADAL" clId="{66DBB4B2-6617-4A67-9DB0-51A02D214305}" dt="2026-09-07T15:24:54.753" v="34" actId="20577"/>
        <pc:sldMkLst>
          <pc:docMk/>
          <pc:sldMk cId="0" sldId="265"/>
        </pc:sldMkLst>
        <pc:spChg chg="mod">
          <ac:chgData name="Williams, Sian" userId="f643701a-3517-4348-bd1c-bbad90f72c55" providerId="ADAL" clId="{66DBB4B2-6617-4A67-9DB0-51A02D214305}" dt="2026-09-07T15:24:54.753" v="34" actId="20577"/>
          <ac:spMkLst>
            <pc:docMk/>
            <pc:sldMk cId="0" sldId="265"/>
            <ac:spMk id="283" creationId="{00000000-0000-0000-0000-000000000000}"/>
          </ac:spMkLst>
        </pc:spChg>
      </pc:sldChg>
      <pc:sldChg chg="modSp mod">
        <pc:chgData name="Williams, Sian" userId="f643701a-3517-4348-bd1c-bbad90f72c55" providerId="ADAL" clId="{66DBB4B2-6617-4A67-9DB0-51A02D214305}" dt="2026-09-07T15:22:11.787" v="9" actId="20577"/>
        <pc:sldMkLst>
          <pc:docMk/>
          <pc:sldMk cId="0" sldId="266"/>
        </pc:sldMkLst>
        <pc:spChg chg="mod">
          <ac:chgData name="Williams, Sian" userId="f643701a-3517-4348-bd1c-bbad90f72c55" providerId="ADAL" clId="{66DBB4B2-6617-4A67-9DB0-51A02D214305}" dt="2026-09-07T15:22:04.738" v="5" actId="20577"/>
          <ac:spMkLst>
            <pc:docMk/>
            <pc:sldMk cId="0" sldId="266"/>
            <ac:spMk id="304" creationId="{00000000-0000-0000-0000-000000000000}"/>
          </ac:spMkLst>
        </pc:spChg>
        <pc:spChg chg="mod">
          <ac:chgData name="Williams, Sian" userId="f643701a-3517-4348-bd1c-bbad90f72c55" providerId="ADAL" clId="{66DBB4B2-6617-4A67-9DB0-51A02D214305}" dt="2026-09-07T15:22:06.027" v="6" actId="20577"/>
          <ac:spMkLst>
            <pc:docMk/>
            <pc:sldMk cId="0" sldId="266"/>
            <ac:spMk id="308" creationId="{00000000-0000-0000-0000-000000000000}"/>
          </ac:spMkLst>
        </pc:spChg>
        <pc:spChg chg="mod">
          <ac:chgData name="Williams, Sian" userId="f643701a-3517-4348-bd1c-bbad90f72c55" providerId="ADAL" clId="{66DBB4B2-6617-4A67-9DB0-51A02D214305}" dt="2026-09-07T15:22:07.218" v="7" actId="20577"/>
          <ac:spMkLst>
            <pc:docMk/>
            <pc:sldMk cId="0" sldId="266"/>
            <ac:spMk id="312" creationId="{00000000-0000-0000-0000-000000000000}"/>
          </ac:spMkLst>
        </pc:spChg>
        <pc:spChg chg="mod">
          <ac:chgData name="Williams, Sian" userId="f643701a-3517-4348-bd1c-bbad90f72c55" providerId="ADAL" clId="{66DBB4B2-6617-4A67-9DB0-51A02D214305}" dt="2026-09-07T15:22:09.417" v="8" actId="20577"/>
          <ac:spMkLst>
            <pc:docMk/>
            <pc:sldMk cId="0" sldId="266"/>
            <ac:spMk id="316" creationId="{00000000-0000-0000-0000-000000000000}"/>
          </ac:spMkLst>
        </pc:spChg>
        <pc:spChg chg="mod">
          <ac:chgData name="Williams, Sian" userId="f643701a-3517-4348-bd1c-bbad90f72c55" providerId="ADAL" clId="{66DBB4B2-6617-4A67-9DB0-51A02D214305}" dt="2026-09-07T15:22:11.787" v="9" actId="20577"/>
          <ac:spMkLst>
            <pc:docMk/>
            <pc:sldMk cId="0" sldId="266"/>
            <ac:spMk id="320" creationId="{00000000-0000-0000-0000-000000000000}"/>
          </ac:spMkLst>
        </pc:spChg>
      </pc:sldChg>
      <pc:sldChg chg="modSp mod">
        <pc:chgData name="Williams, Sian" userId="f643701a-3517-4348-bd1c-bbad90f72c55" providerId="ADAL" clId="{66DBB4B2-6617-4A67-9DB0-51A02D214305}" dt="2026-09-07T15:25:59.394" v="42" actId="1076"/>
        <pc:sldMkLst>
          <pc:docMk/>
          <pc:sldMk cId="0" sldId="269"/>
        </pc:sldMkLst>
        <pc:spChg chg="mod">
          <ac:chgData name="Williams, Sian" userId="f643701a-3517-4348-bd1c-bbad90f72c55" providerId="ADAL" clId="{66DBB4B2-6617-4A67-9DB0-51A02D214305}" dt="2026-09-07T15:22:26.082" v="10" actId="20577"/>
          <ac:spMkLst>
            <pc:docMk/>
            <pc:sldMk cId="0" sldId="269"/>
            <ac:spMk id="370" creationId="{00000000-0000-0000-0000-000000000000}"/>
          </ac:spMkLst>
        </pc:spChg>
        <pc:spChg chg="mod">
          <ac:chgData name="Williams, Sian" userId="f643701a-3517-4348-bd1c-bbad90f72c55" providerId="ADAL" clId="{66DBB4B2-6617-4A67-9DB0-51A02D214305}" dt="2026-09-07T15:25:31.459" v="36" actId="14100"/>
          <ac:spMkLst>
            <pc:docMk/>
            <pc:sldMk cId="0" sldId="269"/>
            <ac:spMk id="387" creationId="{00000000-0000-0000-0000-000000000000}"/>
          </ac:spMkLst>
        </pc:spChg>
        <pc:spChg chg="mod">
          <ac:chgData name="Williams, Sian" userId="f643701a-3517-4348-bd1c-bbad90f72c55" providerId="ADAL" clId="{66DBB4B2-6617-4A67-9DB0-51A02D214305}" dt="2026-09-07T15:25:38.921" v="37" actId="1076"/>
          <ac:spMkLst>
            <pc:docMk/>
            <pc:sldMk cId="0" sldId="269"/>
            <ac:spMk id="388" creationId="{00000000-0000-0000-0000-000000000000}"/>
          </ac:spMkLst>
        </pc:spChg>
        <pc:spChg chg="mod">
          <ac:chgData name="Williams, Sian" userId="f643701a-3517-4348-bd1c-bbad90f72c55" providerId="ADAL" clId="{66DBB4B2-6617-4A67-9DB0-51A02D214305}" dt="2026-09-07T15:25:52.587" v="41" actId="14100"/>
          <ac:spMkLst>
            <pc:docMk/>
            <pc:sldMk cId="0" sldId="269"/>
            <ac:spMk id="390" creationId="{00000000-0000-0000-0000-000000000000}"/>
          </ac:spMkLst>
        </pc:spChg>
        <pc:spChg chg="mod">
          <ac:chgData name="Williams, Sian" userId="f643701a-3517-4348-bd1c-bbad90f72c55" providerId="ADAL" clId="{66DBB4B2-6617-4A67-9DB0-51A02D214305}" dt="2026-09-07T15:25:59.394" v="42" actId="1076"/>
          <ac:spMkLst>
            <pc:docMk/>
            <pc:sldMk cId="0" sldId="269"/>
            <ac:spMk id="391" creationId="{00000000-0000-0000-0000-000000000000}"/>
          </ac:spMkLst>
        </pc:spChg>
      </pc:sldChg>
      <pc:sldChg chg="modSp mod">
        <pc:chgData name="Williams, Sian" userId="f643701a-3517-4348-bd1c-bbad90f72c55" providerId="ADAL" clId="{66DBB4B2-6617-4A67-9DB0-51A02D214305}" dt="2026-09-22T08:48:28.110" v="46" actId="20577"/>
        <pc:sldMkLst>
          <pc:docMk/>
          <pc:sldMk cId="0" sldId="270"/>
        </pc:sldMkLst>
        <pc:spChg chg="mod">
          <ac:chgData name="Williams, Sian" userId="f643701a-3517-4348-bd1c-bbad90f72c55" providerId="ADAL" clId="{66DBB4B2-6617-4A67-9DB0-51A02D214305}" dt="2026-09-07T15:22:41.194" v="13" actId="20577"/>
          <ac:spMkLst>
            <pc:docMk/>
            <pc:sldMk cId="0" sldId="270"/>
            <ac:spMk id="401" creationId="{00000000-0000-0000-0000-000000000000}"/>
          </ac:spMkLst>
        </pc:spChg>
        <pc:spChg chg="mod">
          <ac:chgData name="Williams, Sian" userId="f643701a-3517-4348-bd1c-bbad90f72c55" providerId="ADAL" clId="{66DBB4B2-6617-4A67-9DB0-51A02D214305}" dt="2026-09-22T08:48:28.110" v="46" actId="20577"/>
          <ac:spMkLst>
            <pc:docMk/>
            <pc:sldMk cId="0" sldId="270"/>
            <ac:spMk id="404" creationId="{00000000-0000-0000-0000-000000000000}"/>
          </ac:spMkLst>
        </pc:spChg>
        <pc:spChg chg="mod">
          <ac:chgData name="Williams, Sian" userId="f643701a-3517-4348-bd1c-bbad90f72c55" providerId="ADAL" clId="{66DBB4B2-6617-4A67-9DB0-51A02D214305}" dt="2026-09-07T15:23:07.145" v="18" actId="20577"/>
          <ac:spMkLst>
            <pc:docMk/>
            <pc:sldMk cId="0" sldId="270"/>
            <ac:spMk id="407" creationId="{00000000-0000-0000-0000-000000000000}"/>
          </ac:spMkLst>
        </pc:spChg>
      </pc:sldChg>
      <pc:sldChg chg="modSp mod">
        <pc:chgData name="Williams, Sian" userId="f643701a-3517-4348-bd1c-bbad90f72c55" providerId="ADAL" clId="{66DBB4B2-6617-4A67-9DB0-51A02D214305}" dt="2026-09-07T15:23:31.717" v="21" actId="20577"/>
        <pc:sldMkLst>
          <pc:docMk/>
          <pc:sldMk cId="0" sldId="272"/>
        </pc:sldMkLst>
        <pc:spChg chg="mod">
          <ac:chgData name="Williams, Sian" userId="f643701a-3517-4348-bd1c-bbad90f72c55" providerId="ADAL" clId="{66DBB4B2-6617-4A67-9DB0-51A02D214305}" dt="2026-09-07T15:23:30.442" v="20" actId="20577"/>
          <ac:spMkLst>
            <pc:docMk/>
            <pc:sldMk cId="0" sldId="272"/>
            <ac:spMk id="443" creationId="{00000000-0000-0000-0000-000000000000}"/>
          </ac:spMkLst>
        </pc:spChg>
        <pc:spChg chg="mod">
          <ac:chgData name="Williams, Sian" userId="f643701a-3517-4348-bd1c-bbad90f72c55" providerId="ADAL" clId="{66DBB4B2-6617-4A67-9DB0-51A02D214305}" dt="2026-09-07T15:23:31.717" v="21" actId="20577"/>
          <ac:spMkLst>
            <pc:docMk/>
            <pc:sldMk cId="0" sldId="272"/>
            <ac:spMk id="445" creationId="{00000000-0000-0000-0000-000000000000}"/>
          </ac:spMkLst>
        </pc:spChg>
      </pc:sldChg>
      <pc:sldChg chg="modSp mod">
        <pc:chgData name="Williams, Sian" userId="f643701a-3517-4348-bd1c-bbad90f72c55" providerId="ADAL" clId="{66DBB4B2-6617-4A67-9DB0-51A02D214305}" dt="2026-09-07T15:23:19.219" v="19" actId="20577"/>
        <pc:sldMkLst>
          <pc:docMk/>
          <pc:sldMk cId="1124961871" sldId="275"/>
        </pc:sldMkLst>
        <pc:spChg chg="mod">
          <ac:chgData name="Williams, Sian" userId="f643701a-3517-4348-bd1c-bbad90f72c55" providerId="ADAL" clId="{66DBB4B2-6617-4A67-9DB0-51A02D214305}" dt="2026-09-07T15:23:19.219" v="19" actId="20577"/>
          <ac:spMkLst>
            <pc:docMk/>
            <pc:sldMk cId="1124961871" sldId="275"/>
            <ac:spMk id="413" creationId="{8B34A10A-B795-B621-17EA-11DCEA379C70}"/>
          </ac:spMkLst>
        </pc:spChg>
      </pc:sldChg>
      <pc:sldChg chg="addSp modSp mod">
        <pc:chgData name="Williams, Sian" userId="f643701a-3517-4348-bd1c-bbad90f72c55" providerId="ADAL" clId="{66DBB4B2-6617-4A67-9DB0-51A02D214305}" dt="2026-09-07T15:23:52.825" v="23" actId="22"/>
        <pc:sldMkLst>
          <pc:docMk/>
          <pc:sldMk cId="4152295373" sldId="290"/>
        </pc:sldMkLst>
        <pc:spChg chg="add">
          <ac:chgData name="Williams, Sian" userId="f643701a-3517-4348-bd1c-bbad90f72c55" providerId="ADAL" clId="{66DBB4B2-6617-4A67-9DB0-51A02D214305}" dt="2026-09-07T15:23:52.825" v="23" actId="22"/>
          <ac:spMkLst>
            <pc:docMk/>
            <pc:sldMk cId="4152295373" sldId="290"/>
            <ac:spMk id="3" creationId="{F2759F0B-91DB-37B7-8B10-3E58F6F674B2}"/>
          </ac:spMkLst>
        </pc:spChg>
        <pc:spChg chg="mod">
          <ac:chgData name="Williams, Sian" userId="f643701a-3517-4348-bd1c-bbad90f72c55" providerId="ADAL" clId="{66DBB4B2-6617-4A67-9DB0-51A02D214305}" dt="2026-09-07T15:23:46.802" v="22" actId="1076"/>
          <ac:spMkLst>
            <pc:docMk/>
            <pc:sldMk cId="4152295373" sldId="290"/>
            <ac:spMk id="6" creationId="{99E1AF67-C417-4349-DE00-154203330E5B}"/>
          </ac:spMkLst>
        </pc:spChg>
      </pc:sldChg>
      <pc:sldMasterChg chg="addSp delSp mod">
        <pc:chgData name="Williams, Sian" userId="f643701a-3517-4348-bd1c-bbad90f72c55" providerId="ADAL" clId="{66DBB4B2-6617-4A67-9DB0-51A02D214305}" dt="2026-09-04T13:46:35.229" v="3" actId="22"/>
        <pc:sldMasterMkLst>
          <pc:docMk/>
          <pc:sldMasterMk cId="0" sldId="2147483656"/>
        </pc:sldMasterMkLst>
        <pc:spChg chg="add">
          <ac:chgData name="Williams, Sian" userId="f643701a-3517-4348-bd1c-bbad90f72c55" providerId="ADAL" clId="{66DBB4B2-6617-4A67-9DB0-51A02D214305}" dt="2026-09-04T13:46:35.229" v="3" actId="22"/>
          <ac:spMkLst>
            <pc:docMk/>
            <pc:sldMasterMk cId="0" sldId="2147483656"/>
            <ac:spMk id="4" creationId="{5ADE29E5-AFF7-159B-89C0-F75F628E76F0}"/>
          </ac:spMkLst>
        </pc:spChg>
        <pc:picChg chg="add">
          <ac:chgData name="Williams, Sian" userId="f643701a-3517-4348-bd1c-bbad90f72c55" providerId="ADAL" clId="{66DBB4B2-6617-4A67-9DB0-51A02D214305}" dt="2026-09-04T13:46:35.229" v="3" actId="22"/>
          <ac:picMkLst>
            <pc:docMk/>
            <pc:sldMasterMk cId="0" sldId="2147483656"/>
            <ac:picMk id="6" creationId="{0F19B1B1-5E11-4250-CE89-108F34B484D3}"/>
          </ac:picMkLst>
        </pc:picChg>
        <pc:picChg chg="add">
          <ac:chgData name="Williams, Sian" userId="f643701a-3517-4348-bd1c-bbad90f72c55" providerId="ADAL" clId="{66DBB4B2-6617-4A67-9DB0-51A02D214305}" dt="2026-09-04T13:46:35.229" v="3" actId="22"/>
          <ac:picMkLst>
            <pc:docMk/>
            <pc:sldMasterMk cId="0" sldId="2147483656"/>
            <ac:picMk id="8" creationId="{9DBAAE39-1ADC-F3BD-BE30-4F8C0C55262E}"/>
          </ac:picMkLst>
        </pc:picChg>
        <pc:picChg chg="add">
          <ac:chgData name="Williams, Sian" userId="f643701a-3517-4348-bd1c-bbad90f72c55" providerId="ADAL" clId="{66DBB4B2-6617-4A67-9DB0-51A02D214305}" dt="2026-09-04T13:46:35.229" v="3" actId="22"/>
          <ac:picMkLst>
            <pc:docMk/>
            <pc:sldMasterMk cId="0" sldId="2147483656"/>
            <ac:picMk id="15" creationId="{97665A19-9483-F696-7AE0-E3EE4DD9DDBB}"/>
          </ac:picMkLst>
        </pc:pic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8F85C1A-B7CE-38F4-6047-9105694B471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Arial (Body)"/>
            </a:endParaRPr>
          </a:p>
        </p:txBody>
      </p:sp>
      <p:sp>
        <p:nvSpPr>
          <p:cNvPr id="3" name="Date Placeholder 2">
            <a:extLst>
              <a:ext uri="{FF2B5EF4-FFF2-40B4-BE49-F238E27FC236}">
                <a16:creationId xmlns:a16="http://schemas.microsoft.com/office/drawing/2014/main" id="{745F1C1B-5522-0D61-BDB5-E92ACBED27C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D49870-A486-49BD-9F5F-87F03A4610AD}" type="datetimeFigureOut">
              <a:rPr lang="en-GB" smtClean="0">
                <a:latin typeface="Arial (Body)"/>
              </a:rPr>
              <a:t>22/09/2026</a:t>
            </a:fld>
            <a:endParaRPr lang="en-GB">
              <a:latin typeface="Arial (Body)"/>
            </a:endParaRPr>
          </a:p>
        </p:txBody>
      </p:sp>
      <p:sp>
        <p:nvSpPr>
          <p:cNvPr id="4" name="Footer Placeholder 3">
            <a:extLst>
              <a:ext uri="{FF2B5EF4-FFF2-40B4-BE49-F238E27FC236}">
                <a16:creationId xmlns:a16="http://schemas.microsoft.com/office/drawing/2014/main" id="{21D6AC74-15C0-BA15-28DB-CB7B12A052C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Arial (Body)"/>
            </a:endParaRPr>
          </a:p>
        </p:txBody>
      </p:sp>
      <p:sp>
        <p:nvSpPr>
          <p:cNvPr id="5" name="Slide Number Placeholder 4">
            <a:extLst>
              <a:ext uri="{FF2B5EF4-FFF2-40B4-BE49-F238E27FC236}">
                <a16:creationId xmlns:a16="http://schemas.microsoft.com/office/drawing/2014/main" id="{733C811A-60E5-FB5A-BA85-85A313AC02F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4946D13-528C-457C-80EB-D9F2A9732D6E}" type="slidenum">
              <a:rPr lang="en-GB" smtClean="0">
                <a:latin typeface="Arial (Body)"/>
              </a:rPr>
              <a:t>‹#›</a:t>
            </a:fld>
            <a:endParaRPr lang="en-GB">
              <a:latin typeface="Arial (Body)"/>
            </a:endParaRPr>
          </a:p>
        </p:txBody>
      </p:sp>
    </p:spTree>
    <p:extLst>
      <p:ext uri="{BB962C8B-B14F-4D97-AF65-F5344CB8AC3E}">
        <p14:creationId xmlns:p14="http://schemas.microsoft.com/office/powerpoint/2010/main" val="28326037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0062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cYRuxOtNtdU"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9" name="Google Shape;5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 name="Google Shape;6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6" name="Google Shape;6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Body)"/>
                <a:ea typeface="Arial"/>
                <a:cs typeface="Arial"/>
                <a:sym typeface="Arial"/>
              </a:rPr>
              <a:t>Stop point: 3–5 minute discussion. Draw out flow/return temps, pressure, controls, water quality, safety and paperwork.</a:t>
            </a:r>
            <a:endParaRPr>
              <a:latin typeface="Arial (Body)"/>
            </a:endParaRPr>
          </a:p>
        </p:txBody>
      </p:sp>
      <p:sp>
        <p:nvSpPr>
          <p:cNvPr id="67" name="Google Shape;6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82" name="Google Shape;82;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Body)"/>
                <a:ea typeface="Arial"/>
                <a:cs typeface="Arial"/>
                <a:sym typeface="Arial"/>
              </a:rPr>
              <a:t>Learners should understand the purpose and evidence of each check, not just memorise a checklist.</a:t>
            </a:r>
            <a:endParaRPr>
              <a:latin typeface="Arial (Body)"/>
            </a:endParaRPr>
          </a:p>
        </p:txBody>
      </p:sp>
      <p:sp>
        <p:nvSpPr>
          <p:cNvPr id="83" name="Google Shape;83;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12" name="Google Shape;112;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Body)"/>
                <a:ea typeface="Arial"/>
                <a:cs typeface="Arial"/>
                <a:sym typeface="Arial"/>
              </a:rPr>
              <a:t>Tutor note: </a:t>
            </a:r>
            <a:r>
              <a:rPr lang="en-GB" sz="1100" dirty="0">
                <a:latin typeface="Arial (Body)"/>
              </a:rPr>
              <a:t>Commissioning is not just “turning the system on”. It proves the installation is </a:t>
            </a:r>
            <a:r>
              <a:rPr lang="en-GB" sz="1100" b="1" dirty="0">
                <a:latin typeface="Arial (Body)"/>
              </a:rPr>
              <a:t>safe, clean, controlled, balanced and documented</a:t>
            </a:r>
            <a:r>
              <a:rPr lang="en-GB" sz="1100" dirty="0">
                <a:latin typeface="Arial (Body)"/>
              </a:rPr>
              <a:t>. For heat pumps, this is especially important because small issues — poor flow, incorrect controls, dirty water, unsuitable ΔT or poor emitter distribution — can reduce efficiency and lead to customer complaints. C</a:t>
            </a:r>
            <a:r>
              <a:rPr lang="en-GB" sz="1200" dirty="0">
                <a:solidFill>
                  <a:schemeClr val="dk1"/>
                </a:solidFill>
                <a:latin typeface="Arial (Body)"/>
                <a:ea typeface="Arial"/>
                <a:cs typeface="Arial"/>
                <a:sym typeface="Arial"/>
              </a:rPr>
              <a:t>ommissioning is the bridge between installation and reliable operation. Ask learners: what could happen if the system is installed but not commissioned?</a:t>
            </a:r>
            <a:endParaRPr sz="1200" dirty="0">
              <a:solidFill>
                <a:schemeClr val="dk1"/>
              </a:solidFill>
              <a:latin typeface="Arial (Body)"/>
              <a:ea typeface="Arial"/>
              <a:cs typeface="Arial"/>
              <a:sym typeface="Arial"/>
            </a:endParaRPr>
          </a:p>
          <a:p>
            <a:pPr marL="0" lvl="0" indent="0" algn="l" rtl="0">
              <a:spcBef>
                <a:spcPts val="0"/>
              </a:spcBef>
              <a:spcAft>
                <a:spcPts val="0"/>
              </a:spcAft>
              <a:buNone/>
            </a:pPr>
            <a:endParaRPr dirty="0">
              <a:latin typeface="Arial (Body)"/>
            </a:endParaRPr>
          </a:p>
          <a:p>
            <a:pPr marL="0" lvl="0" indent="0" algn="l" rtl="0">
              <a:spcBef>
                <a:spcPts val="0"/>
              </a:spcBef>
              <a:spcAft>
                <a:spcPts val="0"/>
              </a:spcAft>
              <a:buNone/>
            </a:pPr>
            <a:endParaRPr dirty="0">
              <a:latin typeface="Arial (Body)"/>
            </a:endParaRPr>
          </a:p>
        </p:txBody>
      </p:sp>
      <p:sp>
        <p:nvSpPr>
          <p:cNvPr id="113" name="Google Shape;113;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37" name="Google Shape;137;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Body)"/>
                <a:ea typeface="Arial"/>
                <a:cs typeface="Arial"/>
                <a:sym typeface="Arial"/>
              </a:rPr>
              <a:t>Tutor depth:</a:t>
            </a:r>
            <a:endParaRPr dirty="0">
              <a:latin typeface="Arial (Body)"/>
            </a:endParaRPr>
          </a:p>
          <a:p>
            <a:pPr marL="0" lvl="0" indent="0" algn="l" rtl="0">
              <a:spcBef>
                <a:spcPts val="360"/>
              </a:spcBef>
              <a:spcAft>
                <a:spcPts val="0"/>
              </a:spcAft>
              <a:buNone/>
            </a:pPr>
            <a:r>
              <a:rPr lang="en-GB" sz="1200" dirty="0">
                <a:solidFill>
                  <a:schemeClr val="dk1"/>
                </a:solidFill>
                <a:latin typeface="Arial (Body)"/>
                <a:ea typeface="Arial"/>
                <a:cs typeface="Arial"/>
                <a:sym typeface="Arial"/>
              </a:rPr>
              <a:t>System ΔT = flow temperature − return temperature. For heat pump systems, expected ΔT depends on manufacturer/design intent. Do not impose one fixed value; compare with design data and commissioning instructions.</a:t>
            </a:r>
            <a:endParaRPr dirty="0">
              <a:latin typeface="Arial (Body)"/>
            </a:endParaRPr>
          </a:p>
          <a:p>
            <a:pPr marL="0" lvl="0" indent="0" algn="l" rtl="0">
              <a:spcBef>
                <a:spcPts val="360"/>
              </a:spcBef>
              <a:spcAft>
                <a:spcPts val="0"/>
              </a:spcAft>
              <a:buNone/>
            </a:pPr>
            <a:endParaRPr sz="1200" dirty="0">
              <a:solidFill>
                <a:schemeClr val="dk1"/>
              </a:solidFill>
              <a:latin typeface="Arial (Body)"/>
              <a:ea typeface="Arial"/>
              <a:cs typeface="Arial"/>
              <a:sym typeface="Arial"/>
            </a:endParaRPr>
          </a:p>
          <a:p>
            <a:pPr marL="0" lvl="0" indent="0" algn="l" rtl="0">
              <a:spcBef>
                <a:spcPts val="360"/>
              </a:spcBef>
              <a:spcAft>
                <a:spcPts val="0"/>
              </a:spcAft>
              <a:buNone/>
            </a:pPr>
            <a:r>
              <a:rPr lang="en-GB" sz="1200" dirty="0">
                <a:solidFill>
                  <a:schemeClr val="dk1"/>
                </a:solidFill>
                <a:latin typeface="Arial (Body)"/>
                <a:ea typeface="Arial"/>
                <a:cs typeface="Arial"/>
                <a:sym typeface="Arial"/>
              </a:rPr>
              <a:t>Mini example:</a:t>
            </a:r>
            <a:endParaRPr dirty="0">
              <a:latin typeface="Arial (Body)"/>
            </a:endParaRPr>
          </a:p>
          <a:p>
            <a:pPr marL="0" lvl="0" indent="0" algn="l" rtl="0">
              <a:lnSpc>
                <a:spcPct val="115000"/>
              </a:lnSpc>
              <a:spcBef>
                <a:spcPts val="1400"/>
              </a:spcBef>
              <a:spcAft>
                <a:spcPts val="0"/>
              </a:spcAft>
              <a:buClr>
                <a:schemeClr val="dk1"/>
              </a:buClr>
              <a:buSzPts val="1100"/>
              <a:buFont typeface="Arial"/>
              <a:buNone/>
            </a:pPr>
            <a:r>
              <a:rPr lang="en-GB" sz="1300" b="1" dirty="0">
                <a:latin typeface="Arial (Body)"/>
              </a:rPr>
              <a:t>Tutor example</a:t>
            </a:r>
            <a:endParaRPr sz="13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dirty="0">
                <a:latin typeface="Arial (Body)"/>
              </a:rPr>
              <a:t>A heat pump is being commissioned and the design expects approximately </a:t>
            </a:r>
            <a:r>
              <a:rPr lang="en-GB" sz="1100" b="1" dirty="0">
                <a:latin typeface="Arial (Body)"/>
              </a:rPr>
              <a:t>5</a:t>
            </a:r>
            <a:r>
              <a:rPr lang="en-GB" sz="1000" b="1" dirty="0">
                <a:solidFill>
                  <a:srgbClr val="4B5563"/>
                </a:solidFill>
                <a:latin typeface="Arial (Body)"/>
                <a:ea typeface="Arial"/>
                <a:cs typeface="Arial"/>
                <a:sym typeface="Arial"/>
              </a:rPr>
              <a:t>°C </a:t>
            </a:r>
            <a:r>
              <a:rPr lang="en-GB" sz="1100" b="1" dirty="0">
                <a:latin typeface="Arial (Body)"/>
              </a:rPr>
              <a:t> system ΔT</a:t>
            </a:r>
            <a:r>
              <a:rPr lang="en-GB" sz="1100" dirty="0">
                <a:latin typeface="Arial (Body)"/>
              </a:rPr>
              <a:t> during steady space-heating operation.</a:t>
            </a:r>
            <a:endParaRPr sz="1100" dirty="0">
              <a:latin typeface="Arial (Body)"/>
            </a:endParaRPr>
          </a:p>
          <a:p>
            <a:pPr marL="457200" lvl="0" indent="-298450" algn="l" rtl="0">
              <a:lnSpc>
                <a:spcPct val="115000"/>
              </a:lnSpc>
              <a:spcBef>
                <a:spcPts val="1200"/>
              </a:spcBef>
              <a:spcAft>
                <a:spcPts val="0"/>
              </a:spcAft>
              <a:buClr>
                <a:schemeClr val="dk1"/>
              </a:buClr>
              <a:buSzPts val="1100"/>
              <a:buChar char="●"/>
            </a:pPr>
            <a:r>
              <a:rPr lang="en-GB" sz="1100" dirty="0">
                <a:latin typeface="Arial (Body)"/>
              </a:rPr>
              <a:t>Reading 1: </a:t>
            </a:r>
            <a:r>
              <a:rPr lang="en-GB" sz="1100" b="1" dirty="0">
                <a:latin typeface="Arial (Body)"/>
              </a:rPr>
              <a:t>45°C flow / 40°C return = 5</a:t>
            </a:r>
            <a:r>
              <a:rPr lang="en-GB" sz="1000" b="1" dirty="0">
                <a:solidFill>
                  <a:srgbClr val="4B5563"/>
                </a:solidFill>
                <a:latin typeface="Arial (Body)"/>
                <a:ea typeface="Arial"/>
                <a:cs typeface="Arial"/>
                <a:sym typeface="Arial"/>
              </a:rPr>
              <a:t>°C </a:t>
            </a:r>
            <a:endParaRPr sz="1100" b="1" dirty="0">
              <a:latin typeface="Arial (Body)"/>
            </a:endParaRPr>
          </a:p>
          <a:p>
            <a:pPr marL="914400" lvl="1" indent="-298450" algn="l" rtl="0">
              <a:lnSpc>
                <a:spcPct val="115000"/>
              </a:lnSpc>
              <a:spcBef>
                <a:spcPts val="0"/>
              </a:spcBef>
              <a:spcAft>
                <a:spcPts val="0"/>
              </a:spcAft>
              <a:buClr>
                <a:schemeClr val="dk1"/>
              </a:buClr>
              <a:buSzPts val="1100"/>
              <a:buChar char="○"/>
            </a:pPr>
            <a:r>
              <a:rPr lang="en-GB" sz="1100" dirty="0">
                <a:latin typeface="Arial (Body)"/>
              </a:rPr>
              <a:t>This is close to the expected design condition.</a:t>
            </a:r>
            <a:endParaRPr sz="1100" dirty="0">
              <a:latin typeface="Arial (Body)"/>
            </a:endParaRPr>
          </a:p>
          <a:p>
            <a:pPr marL="457200" lvl="0" indent="-298450" algn="l" rtl="0">
              <a:lnSpc>
                <a:spcPct val="115000"/>
              </a:lnSpc>
              <a:spcBef>
                <a:spcPts val="0"/>
              </a:spcBef>
              <a:spcAft>
                <a:spcPts val="0"/>
              </a:spcAft>
              <a:buClr>
                <a:schemeClr val="dk1"/>
              </a:buClr>
              <a:buSzPts val="1100"/>
              <a:buChar char="●"/>
            </a:pPr>
            <a:r>
              <a:rPr lang="en-GB" sz="1100" dirty="0">
                <a:latin typeface="Arial (Body)"/>
              </a:rPr>
              <a:t>Reading 2: </a:t>
            </a:r>
            <a:r>
              <a:rPr lang="en-GB" sz="1100" b="1" dirty="0">
                <a:latin typeface="Arial (Body)"/>
              </a:rPr>
              <a:t>45°C flow / 32°C return = 13</a:t>
            </a:r>
            <a:r>
              <a:rPr lang="en-GB" sz="1000" b="1" dirty="0">
                <a:solidFill>
                  <a:srgbClr val="4B5563"/>
                </a:solidFill>
                <a:latin typeface="Arial (Body)"/>
                <a:ea typeface="Arial"/>
                <a:cs typeface="Arial"/>
                <a:sym typeface="Arial"/>
              </a:rPr>
              <a:t>°C </a:t>
            </a:r>
            <a:endParaRPr sz="1100" b="1" dirty="0">
              <a:latin typeface="Arial (Body)"/>
            </a:endParaRPr>
          </a:p>
          <a:p>
            <a:pPr marL="914400" lvl="1" indent="-298450" algn="l" rtl="0">
              <a:lnSpc>
                <a:spcPct val="115000"/>
              </a:lnSpc>
              <a:spcBef>
                <a:spcPts val="0"/>
              </a:spcBef>
              <a:spcAft>
                <a:spcPts val="0"/>
              </a:spcAft>
              <a:buClr>
                <a:schemeClr val="dk1"/>
              </a:buClr>
              <a:buSzPts val="1100"/>
              <a:buChar char="○"/>
            </a:pPr>
            <a:r>
              <a:rPr lang="en-GB" sz="1100" dirty="0">
                <a:latin typeface="Arial (Body)"/>
              </a:rPr>
              <a:t>This suggests heat is not being moved away from the heat pump quickly enough. The engineer should check pump operation, system pressure, air removal, strainers/filters, valve positions and balancing.</a:t>
            </a:r>
            <a:endParaRPr sz="1100" dirty="0">
              <a:latin typeface="Arial (Body)"/>
            </a:endParaRPr>
          </a:p>
          <a:p>
            <a:pPr marL="457200" lvl="0" indent="-298450" algn="l" rtl="0">
              <a:lnSpc>
                <a:spcPct val="115000"/>
              </a:lnSpc>
              <a:spcBef>
                <a:spcPts val="0"/>
              </a:spcBef>
              <a:spcAft>
                <a:spcPts val="0"/>
              </a:spcAft>
              <a:buClr>
                <a:schemeClr val="dk1"/>
              </a:buClr>
              <a:buSzPts val="1100"/>
              <a:buChar char="●"/>
            </a:pPr>
            <a:r>
              <a:rPr lang="en-GB" sz="1100" dirty="0">
                <a:latin typeface="Arial (Body)"/>
              </a:rPr>
              <a:t>Reading 3: </a:t>
            </a:r>
            <a:r>
              <a:rPr lang="en-GB" sz="1100" b="1" dirty="0">
                <a:latin typeface="Arial (Body)"/>
              </a:rPr>
              <a:t>40°C flow / 38°C return = 2</a:t>
            </a:r>
            <a:r>
              <a:rPr lang="en-GB" sz="1000" b="1" dirty="0">
                <a:solidFill>
                  <a:srgbClr val="4B5563"/>
                </a:solidFill>
                <a:latin typeface="Arial (Body)"/>
                <a:ea typeface="Arial"/>
                <a:cs typeface="Arial"/>
                <a:sym typeface="Arial"/>
              </a:rPr>
              <a:t>°C </a:t>
            </a:r>
            <a:endParaRPr sz="1100" b="1" dirty="0">
              <a:latin typeface="Arial (Body)"/>
            </a:endParaRPr>
          </a:p>
          <a:p>
            <a:pPr marL="914400" lvl="1" indent="-298450" algn="l" rtl="0">
              <a:lnSpc>
                <a:spcPct val="115000"/>
              </a:lnSpc>
              <a:spcBef>
                <a:spcPts val="0"/>
              </a:spcBef>
              <a:spcAft>
                <a:spcPts val="0"/>
              </a:spcAft>
              <a:buClr>
                <a:schemeClr val="dk1"/>
              </a:buClr>
              <a:buSzPts val="1100"/>
              <a:buChar char="○"/>
            </a:pPr>
            <a:r>
              <a:rPr lang="en-GB" sz="1100" dirty="0">
                <a:latin typeface="Arial (Body)"/>
              </a:rPr>
              <a:t>This may suggest excessive flow, bypassing, hydraulic mixing, or that emitters are not transferring enough heat at that moment. The system should be checked under stable load before deciding it is acceptable.</a:t>
            </a:r>
            <a:endParaRPr sz="1100" dirty="0">
              <a:latin typeface="Arial (Body)"/>
            </a:endParaRPr>
          </a:p>
          <a:p>
            <a:pPr marL="0" lvl="0" indent="0" algn="l" rtl="0">
              <a:lnSpc>
                <a:spcPct val="115000"/>
              </a:lnSpc>
              <a:spcBef>
                <a:spcPts val="1400"/>
              </a:spcBef>
              <a:spcAft>
                <a:spcPts val="0"/>
              </a:spcAft>
              <a:buClr>
                <a:schemeClr val="dk1"/>
              </a:buClr>
              <a:buSzPts val="1100"/>
              <a:buFont typeface="Arial"/>
              <a:buNone/>
            </a:pPr>
            <a:r>
              <a:rPr lang="en-GB" sz="1300" b="1" dirty="0">
                <a:latin typeface="Arial (Body)"/>
              </a:rPr>
              <a:t>Learner takeaway</a:t>
            </a:r>
            <a:endParaRPr sz="1300" b="1"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sz="1100" b="1" dirty="0">
                <a:latin typeface="Arial (Body)"/>
              </a:rPr>
              <a:t>Flow/return temperature readings are diagnostic evidence.</a:t>
            </a:r>
            <a:br>
              <a:rPr lang="en-GB" sz="1100" b="1" dirty="0">
                <a:latin typeface="Arial (Body)"/>
              </a:rPr>
            </a:br>
            <a:r>
              <a:rPr lang="en-GB" sz="1100" dirty="0">
                <a:latin typeface="Arial (Body)"/>
              </a:rPr>
              <a:t>For heat pumps, a typical space-heating target may be around </a:t>
            </a:r>
            <a:r>
              <a:rPr lang="en-GB" sz="1100" b="1" dirty="0">
                <a:latin typeface="Arial (Body)"/>
              </a:rPr>
              <a:t>5</a:t>
            </a:r>
            <a:r>
              <a:rPr lang="en-GB" sz="1000" b="1" dirty="0">
                <a:solidFill>
                  <a:srgbClr val="4B5563"/>
                </a:solidFill>
                <a:latin typeface="Arial (Body)"/>
                <a:ea typeface="Arial"/>
                <a:cs typeface="Arial"/>
                <a:sym typeface="Arial"/>
              </a:rPr>
              <a:t>°C </a:t>
            </a:r>
            <a:r>
              <a:rPr lang="en-GB" sz="1100" dirty="0">
                <a:latin typeface="Arial (Body)"/>
              </a:rPr>
              <a:t>, but the correct value is always the one stated by the </a:t>
            </a:r>
            <a:r>
              <a:rPr lang="en-GB" sz="1100" b="1" dirty="0">
                <a:latin typeface="Arial (Body)"/>
              </a:rPr>
              <a:t>manufacturer/design documentation</a:t>
            </a:r>
            <a:r>
              <a:rPr lang="en-GB" sz="1100" dirty="0">
                <a:latin typeface="Arial (Body)"/>
              </a:rPr>
              <a:t>. Large or small ΔT values are not automatically “faults”, but they are clues that help confirm whether flow, heat transfer and controls are working correctly.</a:t>
            </a:r>
            <a:endParaRPr sz="1100" dirty="0">
              <a:latin typeface="Arial (Body)"/>
            </a:endParaRPr>
          </a:p>
        </p:txBody>
      </p:sp>
      <p:sp>
        <p:nvSpPr>
          <p:cNvPr id="138" name="Google Shape;138;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72" name="Google Shape;172;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Body)"/>
                <a:ea typeface="Arial"/>
                <a:cs typeface="Arial"/>
                <a:sym typeface="Arial"/>
              </a:rPr>
              <a:t>Tutor depth:</a:t>
            </a:r>
            <a:endParaRPr dirty="0">
              <a:latin typeface="Arial (Body)"/>
            </a:endParaRPr>
          </a:p>
          <a:p>
            <a:pPr marL="0" lvl="0" indent="0" algn="l" rtl="0">
              <a:spcBef>
                <a:spcPts val="360"/>
              </a:spcBef>
              <a:spcAft>
                <a:spcPts val="0"/>
              </a:spcAft>
              <a:buNone/>
            </a:pPr>
            <a:r>
              <a:rPr lang="en-GB" sz="1200" dirty="0">
                <a:solidFill>
                  <a:schemeClr val="dk1"/>
                </a:solidFill>
                <a:latin typeface="Arial (Body)"/>
                <a:ea typeface="Arial"/>
                <a:cs typeface="Arial"/>
                <a:sym typeface="Arial"/>
              </a:rPr>
              <a:t>Incorrect pressure can cause air ingress, PRV discharge, low-pressure faults and corrosion risk. Heat pump systems may have added water volume from larger emitters, buffers or </a:t>
            </a:r>
            <a:r>
              <a:rPr lang="en-GB" sz="1200" dirty="0" err="1">
                <a:solidFill>
                  <a:schemeClr val="dk1"/>
                </a:solidFill>
                <a:latin typeface="Arial (Body)"/>
                <a:ea typeface="Arial"/>
                <a:cs typeface="Arial"/>
                <a:sym typeface="Arial"/>
              </a:rPr>
              <a:t>volumisers</a:t>
            </a:r>
            <a:r>
              <a:rPr lang="en-GB" sz="1200" dirty="0">
                <a:solidFill>
                  <a:schemeClr val="dk1"/>
                </a:solidFill>
                <a:latin typeface="Arial (Body)"/>
                <a:ea typeface="Arial"/>
                <a:cs typeface="Arial"/>
                <a:sym typeface="Arial"/>
              </a:rPr>
              <a:t>, so existing expansion arrangements must be checked.</a:t>
            </a:r>
            <a:endParaRPr dirty="0">
              <a:latin typeface="Arial (Body)"/>
            </a:endParaRPr>
          </a:p>
          <a:p>
            <a:pPr marL="0" lvl="0" indent="0" algn="l" rtl="0">
              <a:spcBef>
                <a:spcPts val="360"/>
              </a:spcBef>
              <a:spcAft>
                <a:spcPts val="0"/>
              </a:spcAft>
              <a:buNone/>
            </a:pPr>
            <a:endParaRPr sz="1200" dirty="0">
              <a:solidFill>
                <a:schemeClr val="dk1"/>
              </a:solidFill>
              <a:latin typeface="Arial (Body)"/>
              <a:ea typeface="Arial"/>
              <a:cs typeface="Arial"/>
              <a:sym typeface="Arial"/>
            </a:endParaRPr>
          </a:p>
          <a:p>
            <a:pPr marL="0" lvl="0" indent="0" algn="l" rtl="0">
              <a:spcBef>
                <a:spcPts val="360"/>
              </a:spcBef>
              <a:spcAft>
                <a:spcPts val="0"/>
              </a:spcAft>
              <a:buNone/>
            </a:pPr>
            <a:r>
              <a:rPr lang="en-GB" sz="1200" dirty="0">
                <a:solidFill>
                  <a:schemeClr val="dk1"/>
                </a:solidFill>
                <a:latin typeface="Arial (Body)"/>
                <a:ea typeface="Arial"/>
                <a:cs typeface="Arial"/>
                <a:sym typeface="Arial"/>
              </a:rPr>
              <a:t>Stop point: ask learners what pressure symptoms might appear if the expansion vessel is too small or incorrectly charged.</a:t>
            </a:r>
            <a:endParaRPr dirty="0">
              <a:latin typeface="Arial (Body)"/>
            </a:endParaRPr>
          </a:p>
        </p:txBody>
      </p:sp>
      <p:sp>
        <p:nvSpPr>
          <p:cNvPr id="173" name="Google Shape;173;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99" name="Google Shape;199;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Body)"/>
                <a:ea typeface="Arial"/>
                <a:cs typeface="Arial"/>
                <a:sym typeface="Arial"/>
              </a:rPr>
              <a:t>Tutor depth:</a:t>
            </a:r>
            <a:endParaRPr>
              <a:latin typeface="Arial (Body)"/>
            </a:endParaRPr>
          </a:p>
          <a:p>
            <a:pPr marL="0" lvl="0" indent="0" algn="l" rtl="0">
              <a:spcBef>
                <a:spcPts val="360"/>
              </a:spcBef>
              <a:spcAft>
                <a:spcPts val="0"/>
              </a:spcAft>
              <a:buNone/>
            </a:pPr>
            <a:r>
              <a:rPr lang="en-GB" sz="1200">
                <a:solidFill>
                  <a:schemeClr val="dk1"/>
                </a:solidFill>
                <a:latin typeface="Arial (Body)"/>
                <a:ea typeface="Arial"/>
                <a:cs typeface="Arial"/>
                <a:sym typeface="Arial"/>
              </a:rPr>
              <a:t>Calibration means making sure controls measure/respond correctly. A sensor in the wrong location, wrong compensation curve or incorrect zone schedule can make the system appear faulty even if the hardware is fine.</a:t>
            </a:r>
            <a:endParaRPr>
              <a:latin typeface="Arial (Body)"/>
            </a:endParaRPr>
          </a:p>
          <a:p>
            <a:pPr marL="0" lvl="0" indent="0" algn="l" rtl="0">
              <a:spcBef>
                <a:spcPts val="360"/>
              </a:spcBef>
              <a:spcAft>
                <a:spcPts val="0"/>
              </a:spcAft>
              <a:buNone/>
            </a:pPr>
            <a:endParaRPr sz="1200">
              <a:solidFill>
                <a:schemeClr val="dk1"/>
              </a:solidFill>
              <a:latin typeface="Arial (Body)"/>
              <a:ea typeface="Arial"/>
              <a:cs typeface="Arial"/>
              <a:sym typeface="Arial"/>
            </a:endParaRPr>
          </a:p>
          <a:p>
            <a:pPr marL="0" lvl="0" indent="0" algn="l" rtl="0">
              <a:spcBef>
                <a:spcPts val="360"/>
              </a:spcBef>
              <a:spcAft>
                <a:spcPts val="0"/>
              </a:spcAft>
              <a:buNone/>
            </a:pPr>
            <a:r>
              <a:rPr lang="en-GB" sz="1200">
                <a:solidFill>
                  <a:schemeClr val="dk1"/>
                </a:solidFill>
                <a:latin typeface="Arial (Body)"/>
                <a:ea typeface="Arial"/>
                <a:cs typeface="Arial"/>
                <a:sym typeface="Arial"/>
              </a:rPr>
              <a:t>Activity prompt: learners identify what could go wrong if the outdoor sensor is in direct sunlight.</a:t>
            </a:r>
            <a:endParaRPr>
              <a:latin typeface="Arial (Body)"/>
            </a:endParaRPr>
          </a:p>
        </p:txBody>
      </p:sp>
      <p:sp>
        <p:nvSpPr>
          <p:cNvPr id="200" name="Google Shape;200;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25" name="Google Shape;225;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Body)"/>
                <a:ea typeface="Arial"/>
                <a:cs typeface="Arial"/>
                <a:sym typeface="Arial"/>
              </a:rPr>
              <a:t>Tutor depth:</a:t>
            </a:r>
            <a:endParaRPr>
              <a:latin typeface="Arial (Body)"/>
            </a:endParaRPr>
          </a:p>
          <a:p>
            <a:pPr marL="0" lvl="0" indent="0" algn="l" rtl="0">
              <a:spcBef>
                <a:spcPts val="360"/>
              </a:spcBef>
              <a:spcAft>
                <a:spcPts val="0"/>
              </a:spcAft>
              <a:buNone/>
            </a:pPr>
            <a:r>
              <a:rPr lang="en-GB" sz="1200">
                <a:solidFill>
                  <a:schemeClr val="dk1"/>
                </a:solidFill>
                <a:latin typeface="Arial (Body)"/>
                <a:ea typeface="Arial"/>
                <a:cs typeface="Arial"/>
                <a:sym typeface="Arial"/>
              </a:rPr>
              <a:t>Low-temperature systems rely on steady distribution. A poorly balanced system may overheat nearby rooms and underheat distant rooms, forcing higher flow temperatures and reducing COP.</a:t>
            </a:r>
            <a:endParaRPr>
              <a:latin typeface="Arial (Body)"/>
            </a:endParaRPr>
          </a:p>
          <a:p>
            <a:pPr marL="0" lvl="0" indent="0" algn="l" rtl="0">
              <a:spcBef>
                <a:spcPts val="360"/>
              </a:spcBef>
              <a:spcAft>
                <a:spcPts val="0"/>
              </a:spcAft>
              <a:buNone/>
            </a:pPr>
            <a:endParaRPr sz="1200">
              <a:solidFill>
                <a:schemeClr val="dk1"/>
              </a:solidFill>
              <a:latin typeface="Arial (Body)"/>
              <a:ea typeface="Arial"/>
              <a:cs typeface="Arial"/>
              <a:sym typeface="Arial"/>
            </a:endParaRPr>
          </a:p>
          <a:p>
            <a:pPr marL="0" lvl="0" indent="0" algn="l" rtl="0">
              <a:spcBef>
                <a:spcPts val="360"/>
              </a:spcBef>
              <a:spcAft>
                <a:spcPts val="0"/>
              </a:spcAft>
              <a:buNone/>
            </a:pPr>
            <a:r>
              <a:rPr lang="en-GB" sz="1200">
                <a:solidFill>
                  <a:schemeClr val="dk1"/>
                </a:solidFill>
                <a:latin typeface="Arial (Body)"/>
                <a:ea typeface="Arial"/>
                <a:cs typeface="Arial"/>
                <a:sym typeface="Arial"/>
              </a:rPr>
              <a:t>Stop point: Wordwall/Quizizz idea – 'Symptom → likely commissioning check'.</a:t>
            </a:r>
            <a:endParaRPr>
              <a:latin typeface="Arial (Body)"/>
            </a:endParaRPr>
          </a:p>
        </p:txBody>
      </p:sp>
      <p:sp>
        <p:nvSpPr>
          <p:cNvPr id="226" name="Google Shape;226;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50" name="Google Shape;250;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Body)"/>
                <a:ea typeface="Arial"/>
                <a:cs typeface="Arial"/>
                <a:sym typeface="Arial"/>
              </a:rPr>
              <a:t>Tutor depth:</a:t>
            </a:r>
            <a:endParaRPr dirty="0">
              <a:latin typeface="Arial (Body)"/>
            </a:endParaRPr>
          </a:p>
          <a:p>
            <a:pPr marL="0" lvl="0" indent="0" algn="l" rtl="0">
              <a:spcBef>
                <a:spcPts val="360"/>
              </a:spcBef>
              <a:spcAft>
                <a:spcPts val="0"/>
              </a:spcAft>
              <a:buNone/>
            </a:pPr>
            <a:r>
              <a:rPr lang="en-GB" sz="1100" dirty="0">
                <a:latin typeface="Arial (Body)"/>
              </a:rPr>
              <a:t>For heat pump DHW systems, normal efficient stored hot water temperatures may be lower than traditional boiler systems, but Legionella control may require periodic raising of stored water to </a:t>
            </a:r>
            <a:r>
              <a:rPr lang="en-GB" sz="1100" b="1" dirty="0">
                <a:latin typeface="Arial (Body)"/>
              </a:rPr>
              <a:t>60°C</a:t>
            </a:r>
            <a:r>
              <a:rPr lang="en-GB" sz="1100" dirty="0">
                <a:latin typeface="Arial (Body)"/>
              </a:rPr>
              <a:t>. Some heat pumps can achieve this directly, while others rely on an </a:t>
            </a:r>
            <a:r>
              <a:rPr lang="en-GB" sz="1100" b="1" dirty="0">
                <a:latin typeface="Arial (Body)"/>
              </a:rPr>
              <a:t>immersion heater or backup heater</a:t>
            </a:r>
            <a:r>
              <a:rPr lang="en-GB" sz="1100" dirty="0">
                <a:latin typeface="Arial (Body)"/>
              </a:rPr>
              <a:t> for the final temperature lift. Commissioning should confirm that the anti-Legionella/pasteurisation cycle is enabled, scheduled correctly, reaches the required temperature, and is explained to the customer. This also affects running cost, because immersion boost uses direct electric heating, so it should be controlled rather than left to operate unnecessarily. </a:t>
            </a:r>
            <a:endParaRPr dirty="0">
              <a:latin typeface="Arial (Body)"/>
            </a:endParaRPr>
          </a:p>
          <a:p>
            <a:pPr marL="0" lvl="0" indent="0" algn="l" rtl="0">
              <a:spcBef>
                <a:spcPts val="360"/>
              </a:spcBef>
              <a:spcAft>
                <a:spcPts val="0"/>
              </a:spcAft>
              <a:buNone/>
            </a:pPr>
            <a:endParaRPr sz="1200" dirty="0">
              <a:solidFill>
                <a:schemeClr val="dk1"/>
              </a:solidFill>
              <a:latin typeface="Arial (Body)"/>
              <a:ea typeface="Arial"/>
              <a:cs typeface="Arial"/>
              <a:sym typeface="Arial"/>
            </a:endParaRPr>
          </a:p>
          <a:p>
            <a:pPr marL="0" lvl="0" indent="0" algn="l" rtl="0">
              <a:spcBef>
                <a:spcPts val="360"/>
              </a:spcBef>
              <a:spcAft>
                <a:spcPts val="0"/>
              </a:spcAft>
              <a:buNone/>
            </a:pPr>
            <a:r>
              <a:rPr lang="en-GB" sz="1200" dirty="0">
                <a:solidFill>
                  <a:schemeClr val="dk1"/>
                </a:solidFill>
                <a:latin typeface="Arial (Body)"/>
                <a:ea typeface="Arial"/>
                <a:cs typeface="Arial"/>
                <a:sym typeface="Arial"/>
              </a:rPr>
              <a:t>Prompt: How could an incorrect cylinder sensor position affect DHW recovery?</a:t>
            </a:r>
            <a:endParaRPr dirty="0">
              <a:latin typeface="Arial (Body)"/>
            </a:endParaRPr>
          </a:p>
        </p:txBody>
      </p:sp>
      <p:sp>
        <p:nvSpPr>
          <p:cNvPr id="251" name="Google Shape;251;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76" name="Google Shape;276;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Body)"/>
                <a:ea typeface="Arial"/>
                <a:cs typeface="Arial"/>
                <a:sym typeface="Arial"/>
              </a:rPr>
              <a:t>Tutor depth:</a:t>
            </a:r>
            <a:endParaRPr>
              <a:latin typeface="Arial (Body)"/>
            </a:endParaRPr>
          </a:p>
          <a:p>
            <a:pPr marL="0" lvl="0" indent="0" algn="l" rtl="0">
              <a:spcBef>
                <a:spcPts val="360"/>
              </a:spcBef>
              <a:spcAft>
                <a:spcPts val="0"/>
              </a:spcAft>
              <a:buNone/>
            </a:pPr>
            <a:r>
              <a:rPr lang="en-GB" sz="1200">
                <a:solidFill>
                  <a:schemeClr val="dk1"/>
                </a:solidFill>
                <a:latin typeface="Arial (Body)"/>
                <a:ea typeface="Arial"/>
                <a:cs typeface="Arial"/>
                <a:sym typeface="Arial"/>
              </a:rPr>
              <a:t>The pump must deliver the required flow against system resistance. Too little flow can cause high ΔT and flow faults; too much can cause noise and wasted energy.</a:t>
            </a:r>
            <a:endParaRPr>
              <a:latin typeface="Arial (Body)"/>
            </a:endParaRPr>
          </a:p>
          <a:p>
            <a:pPr marL="0" lvl="0" indent="0" algn="l" rtl="0">
              <a:spcBef>
                <a:spcPts val="360"/>
              </a:spcBef>
              <a:spcAft>
                <a:spcPts val="0"/>
              </a:spcAft>
              <a:buNone/>
            </a:pPr>
            <a:endParaRPr sz="1200">
              <a:solidFill>
                <a:schemeClr val="dk1"/>
              </a:solidFill>
              <a:latin typeface="Arial (Body)"/>
              <a:ea typeface="Arial"/>
              <a:cs typeface="Arial"/>
              <a:sym typeface="Arial"/>
            </a:endParaRPr>
          </a:p>
          <a:p>
            <a:pPr marL="0" lvl="0" indent="0" algn="l" rtl="0">
              <a:spcBef>
                <a:spcPts val="360"/>
              </a:spcBef>
              <a:spcAft>
                <a:spcPts val="0"/>
              </a:spcAft>
              <a:buNone/>
            </a:pPr>
            <a:r>
              <a:rPr lang="en-GB" sz="1200">
                <a:solidFill>
                  <a:schemeClr val="dk1"/>
                </a:solidFill>
                <a:latin typeface="Arial (Body)"/>
                <a:ea typeface="Arial"/>
                <a:cs typeface="Arial"/>
                <a:sym typeface="Arial"/>
              </a:rPr>
              <a:t>Mini example: A blocked strainer causes low flow. The heat pump shows repeated flow alarms until the strainer is cleaned and the flow is rechecked.</a:t>
            </a:r>
            <a:endParaRPr>
              <a:latin typeface="Arial (Body)"/>
            </a:endParaRPr>
          </a:p>
        </p:txBody>
      </p:sp>
      <p:sp>
        <p:nvSpPr>
          <p:cNvPr id="277" name="Google Shape;277;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96" name="Google Shape;296;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Body)"/>
                <a:ea typeface="Arial"/>
                <a:cs typeface="Arial"/>
                <a:sym typeface="Arial"/>
              </a:rPr>
              <a:t>Tutor depth:</a:t>
            </a:r>
            <a:endParaRPr>
              <a:latin typeface="Arial (Body)"/>
            </a:endParaRPr>
          </a:p>
          <a:p>
            <a:pPr marL="0" lvl="0" indent="0" algn="l" rtl="0">
              <a:spcBef>
                <a:spcPts val="360"/>
              </a:spcBef>
              <a:spcAft>
                <a:spcPts val="0"/>
              </a:spcAft>
              <a:buNone/>
            </a:pPr>
            <a:r>
              <a:rPr lang="en-GB" sz="1200">
                <a:solidFill>
                  <a:schemeClr val="dk1"/>
                </a:solidFill>
                <a:latin typeface="Arial (Body)"/>
                <a:ea typeface="Arial"/>
                <a:cs typeface="Arial"/>
                <a:sym typeface="Arial"/>
              </a:rPr>
              <a:t>This is an awareness slide. Learners must not test/adjust regulated systems outside competence. The commissioning record should show safety-critical checks and any referrals/sign-offs.</a:t>
            </a:r>
            <a:endParaRPr>
              <a:latin typeface="Arial (Body)"/>
            </a:endParaRPr>
          </a:p>
          <a:p>
            <a:pPr marL="0" lvl="0" indent="0" algn="l" rtl="0">
              <a:spcBef>
                <a:spcPts val="360"/>
              </a:spcBef>
              <a:spcAft>
                <a:spcPts val="0"/>
              </a:spcAft>
              <a:buNone/>
            </a:pPr>
            <a:endParaRPr sz="1200">
              <a:solidFill>
                <a:schemeClr val="dk1"/>
              </a:solidFill>
              <a:latin typeface="Arial (Body)"/>
              <a:ea typeface="Arial"/>
              <a:cs typeface="Arial"/>
              <a:sym typeface="Arial"/>
            </a:endParaRPr>
          </a:p>
          <a:p>
            <a:pPr marL="0" lvl="0" indent="0" algn="l" rtl="0">
              <a:spcBef>
                <a:spcPts val="360"/>
              </a:spcBef>
              <a:spcAft>
                <a:spcPts val="0"/>
              </a:spcAft>
              <a:buNone/>
            </a:pPr>
            <a:r>
              <a:rPr lang="en-GB" sz="1200">
                <a:solidFill>
                  <a:schemeClr val="dk1"/>
                </a:solidFill>
                <a:latin typeface="Arial (Body)"/>
                <a:ea typeface="Arial"/>
                <a:cs typeface="Arial"/>
                <a:sym typeface="Arial"/>
              </a:rPr>
              <a:t>Stop point: 'What would stop handover?' discussion.</a:t>
            </a:r>
            <a:endParaRPr>
              <a:latin typeface="Arial (Body)"/>
            </a:endParaRPr>
          </a:p>
        </p:txBody>
      </p:sp>
      <p:sp>
        <p:nvSpPr>
          <p:cNvPr id="297" name="Google Shape;297;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23" name="Google Shape;323;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dirty="0">
                <a:latin typeface="Arial (Body)"/>
              </a:rPr>
              <a:t>For heat pumps, clean system water is especially important because the system often relies on lower temperatures and stable flow rates. A dirty system may still “run”, but it may not transfer heat efficiently. A blocked strainer or plate heat exchanger can make the heat pump appear undersized or faulty when the real issue is poor water quality or restricted flow.</a:t>
            </a:r>
            <a:endParaRPr dirty="0">
              <a:latin typeface="Arial (Body)"/>
            </a:endParaRPr>
          </a:p>
          <a:p>
            <a:pPr marL="0" lvl="0" indent="0" algn="l" rtl="0">
              <a:lnSpc>
                <a:spcPct val="115000"/>
              </a:lnSpc>
              <a:spcBef>
                <a:spcPts val="1200"/>
              </a:spcBef>
              <a:spcAft>
                <a:spcPts val="0"/>
              </a:spcAft>
              <a:buClr>
                <a:schemeClr val="dk1"/>
              </a:buClr>
              <a:buSzPts val="1100"/>
              <a:buFont typeface="Arial"/>
              <a:buNone/>
            </a:pPr>
            <a:r>
              <a:rPr lang="en-GB" dirty="0">
                <a:latin typeface="Arial (Body)"/>
              </a:rPr>
              <a:t>When discussing water regulations, remind learners that the heating circuit water is not wholesome water. If the system is connected to the mains for filling, suitable backflow prevention must be in place so heating water, chemicals or inhibitor cannot contaminate the drinking water supply.</a:t>
            </a:r>
            <a:endParaRPr dirty="0">
              <a:latin typeface="Arial (Body)"/>
            </a:endParaRPr>
          </a:p>
          <a:p>
            <a:pPr marL="0" lvl="0" indent="0" algn="l" rtl="0">
              <a:spcBef>
                <a:spcPts val="1200"/>
              </a:spcBef>
              <a:spcAft>
                <a:spcPts val="0"/>
              </a:spcAft>
              <a:buNone/>
            </a:pPr>
            <a:endParaRPr dirty="0">
              <a:latin typeface="Arial (Body)"/>
            </a:endParaRPr>
          </a:p>
          <a:p>
            <a:pPr marL="0" lvl="0" indent="0" algn="l" rtl="0">
              <a:spcBef>
                <a:spcPts val="360"/>
              </a:spcBef>
              <a:spcAft>
                <a:spcPts val="0"/>
              </a:spcAft>
              <a:buNone/>
            </a:pPr>
            <a:endParaRPr sz="1200" dirty="0">
              <a:solidFill>
                <a:schemeClr val="dk1"/>
              </a:solidFill>
              <a:latin typeface="Arial (Body)"/>
              <a:ea typeface="Arial"/>
              <a:cs typeface="Arial"/>
              <a:sym typeface="Arial"/>
            </a:endParaRPr>
          </a:p>
          <a:p>
            <a:pPr marL="0" lvl="0" indent="0" algn="l" rtl="0">
              <a:spcBef>
                <a:spcPts val="360"/>
              </a:spcBef>
              <a:spcAft>
                <a:spcPts val="0"/>
              </a:spcAft>
              <a:buNone/>
            </a:pPr>
            <a:r>
              <a:rPr lang="en-GB" sz="1200" dirty="0">
                <a:solidFill>
                  <a:schemeClr val="dk1"/>
                </a:solidFill>
                <a:latin typeface="Arial (Body)"/>
                <a:ea typeface="Arial"/>
                <a:cs typeface="Arial"/>
                <a:sym typeface="Arial"/>
              </a:rPr>
              <a:t>Activity: identify components most vulnerable to debris (strainers, filters, plate heat exchangers, pumps, small valves).</a:t>
            </a:r>
            <a:endParaRPr dirty="0">
              <a:latin typeface="Arial (Body)"/>
            </a:endParaRPr>
          </a:p>
        </p:txBody>
      </p:sp>
      <p:sp>
        <p:nvSpPr>
          <p:cNvPr id="324" name="Google Shape;324;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41" name="Google Shape;341;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Body)"/>
                <a:ea typeface="Arial"/>
                <a:cs typeface="Arial"/>
                <a:sym typeface="Arial"/>
              </a:rPr>
              <a:t>Tutor depth:</a:t>
            </a:r>
            <a:endParaRPr>
              <a:latin typeface="Arial (Body)"/>
            </a:endParaRPr>
          </a:p>
          <a:p>
            <a:pPr marL="0" lvl="0" indent="0" algn="l" rtl="0">
              <a:spcBef>
                <a:spcPts val="360"/>
              </a:spcBef>
              <a:spcAft>
                <a:spcPts val="0"/>
              </a:spcAft>
              <a:buNone/>
            </a:pPr>
            <a:r>
              <a:rPr lang="en-GB" sz="1200">
                <a:solidFill>
                  <a:schemeClr val="dk1"/>
                </a:solidFill>
                <a:latin typeface="Arial (Body)"/>
                <a:ea typeface="Arial"/>
                <a:cs typeface="Arial"/>
                <a:sym typeface="Arial"/>
              </a:rPr>
              <a:t>Incorrect treatment can damage components or void warranties. Glycol/antifreeze may be required in some external or ground-source circuits, but concentration must be correct.</a:t>
            </a:r>
            <a:endParaRPr>
              <a:latin typeface="Arial (Body)"/>
            </a:endParaRPr>
          </a:p>
          <a:p>
            <a:pPr marL="0" lvl="0" indent="0" algn="l" rtl="0">
              <a:spcBef>
                <a:spcPts val="360"/>
              </a:spcBef>
              <a:spcAft>
                <a:spcPts val="0"/>
              </a:spcAft>
              <a:buNone/>
            </a:pPr>
            <a:endParaRPr sz="1200">
              <a:solidFill>
                <a:schemeClr val="dk1"/>
              </a:solidFill>
              <a:latin typeface="Arial (Body)"/>
              <a:ea typeface="Arial"/>
              <a:cs typeface="Arial"/>
              <a:sym typeface="Arial"/>
            </a:endParaRPr>
          </a:p>
          <a:p>
            <a:pPr marL="0" lvl="0" indent="0" algn="l" rtl="0">
              <a:spcBef>
                <a:spcPts val="360"/>
              </a:spcBef>
              <a:spcAft>
                <a:spcPts val="0"/>
              </a:spcAft>
              <a:buNone/>
            </a:pPr>
            <a:r>
              <a:rPr lang="en-GB" sz="1200">
                <a:solidFill>
                  <a:schemeClr val="dk1"/>
                </a:solidFill>
                <a:latin typeface="Arial (Body)"/>
                <a:ea typeface="Arial"/>
                <a:cs typeface="Arial"/>
                <a:sym typeface="Arial"/>
              </a:rPr>
              <a:t>Stop point: quick Q – what can too much glycol do to flow? (Higher viscosity/resistance, poorer flow, increased pump energy.)</a:t>
            </a:r>
            <a:endParaRPr>
              <a:latin typeface="Arial (Body)"/>
            </a:endParaRPr>
          </a:p>
        </p:txBody>
      </p:sp>
      <p:sp>
        <p:nvSpPr>
          <p:cNvPr id="342" name="Google Shape;342;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1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63" name="Google Shape;363;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Body)"/>
                <a:ea typeface="Arial"/>
                <a:cs typeface="Arial"/>
                <a:sym typeface="Arial"/>
              </a:rPr>
              <a:t>Tutor depth:</a:t>
            </a:r>
            <a:endParaRPr>
              <a:latin typeface="Arial (Body)"/>
            </a:endParaRPr>
          </a:p>
          <a:p>
            <a:pPr marL="0" lvl="0" indent="0" algn="l" rtl="0">
              <a:spcBef>
                <a:spcPts val="360"/>
              </a:spcBef>
              <a:spcAft>
                <a:spcPts val="0"/>
              </a:spcAft>
              <a:buNone/>
            </a:pPr>
            <a:r>
              <a:rPr lang="en-GB" sz="1200">
                <a:solidFill>
                  <a:schemeClr val="dk1"/>
                </a:solidFill>
                <a:latin typeface="Arial (Body)"/>
                <a:ea typeface="Arial"/>
                <a:cs typeface="Arial"/>
                <a:sym typeface="Arial"/>
              </a:rPr>
              <a:t>Documentation is part of commissioning, not an admin afterthought. If it is not recorded, it is difficult to prove what was done.</a:t>
            </a:r>
            <a:endParaRPr>
              <a:latin typeface="Arial (Body)"/>
            </a:endParaRPr>
          </a:p>
          <a:p>
            <a:pPr marL="0" lvl="0" indent="0" algn="l" rtl="0">
              <a:spcBef>
                <a:spcPts val="360"/>
              </a:spcBef>
              <a:spcAft>
                <a:spcPts val="0"/>
              </a:spcAft>
              <a:buNone/>
            </a:pPr>
            <a:endParaRPr sz="1200">
              <a:solidFill>
                <a:schemeClr val="dk1"/>
              </a:solidFill>
              <a:latin typeface="Arial (Body)"/>
              <a:ea typeface="Arial"/>
              <a:cs typeface="Arial"/>
              <a:sym typeface="Arial"/>
            </a:endParaRPr>
          </a:p>
          <a:p>
            <a:pPr marL="0" lvl="0" indent="0" algn="l" rtl="0">
              <a:spcBef>
                <a:spcPts val="360"/>
              </a:spcBef>
              <a:spcAft>
                <a:spcPts val="0"/>
              </a:spcAft>
              <a:buNone/>
            </a:pPr>
            <a:r>
              <a:rPr lang="en-GB" sz="1200">
                <a:solidFill>
                  <a:schemeClr val="dk1"/>
                </a:solidFill>
                <a:latin typeface="Arial (Body)"/>
                <a:ea typeface="Arial"/>
                <a:cs typeface="Arial"/>
                <a:sym typeface="Arial"/>
              </a:rPr>
              <a:t>Examples: commissioning checklist, handover sheet, electrical certificate, F-Gas referral note, water treatment record, customer control guidance.</a:t>
            </a:r>
            <a:endParaRPr>
              <a:latin typeface="Arial (Body)"/>
            </a:endParaRPr>
          </a:p>
        </p:txBody>
      </p:sp>
      <p:sp>
        <p:nvSpPr>
          <p:cNvPr id="364" name="Google Shape;364;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1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94" name="Google Shape;394;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Body)"/>
                <a:ea typeface="Arial"/>
                <a:cs typeface="Arial"/>
                <a:sym typeface="Arial"/>
              </a:rPr>
              <a:t>Tutor guide: this is slide one out of two for this example.</a:t>
            </a:r>
          </a:p>
          <a:p>
            <a:pPr marL="0" lvl="0" indent="0" algn="l" rtl="0">
              <a:spcBef>
                <a:spcPts val="0"/>
              </a:spcBef>
              <a:spcAft>
                <a:spcPts val="0"/>
              </a:spcAft>
              <a:buNone/>
            </a:pPr>
            <a:endParaRPr>
              <a:latin typeface="Arial (Body)"/>
            </a:endParaRPr>
          </a:p>
          <a:p>
            <a:pPr marL="0" lvl="0" indent="0" algn="l" rtl="0">
              <a:spcBef>
                <a:spcPts val="360"/>
              </a:spcBef>
              <a:spcAft>
                <a:spcPts val="0"/>
              </a:spcAft>
              <a:buNone/>
            </a:pPr>
            <a:r>
              <a:rPr lang="en-GB" sz="1200">
                <a:solidFill>
                  <a:schemeClr val="dk1"/>
                </a:solidFill>
                <a:latin typeface="Arial (Body)"/>
                <a:ea typeface="Arial"/>
                <a:cs typeface="Arial"/>
                <a:sym typeface="Arial"/>
              </a:rPr>
              <a:t>This example shows why flow/return readings are not just numbers. A high ΔT and cool emitters can point toward insufficient flow or distribution problems.</a:t>
            </a:r>
            <a:endParaRPr>
              <a:latin typeface="Arial (Body)"/>
            </a:endParaRPr>
          </a:p>
          <a:p>
            <a:pPr marL="0" lvl="0" indent="0" algn="l" rtl="0">
              <a:spcBef>
                <a:spcPts val="360"/>
              </a:spcBef>
              <a:spcAft>
                <a:spcPts val="0"/>
              </a:spcAft>
              <a:buNone/>
            </a:pPr>
            <a:endParaRPr sz="1200">
              <a:solidFill>
                <a:schemeClr val="dk1"/>
              </a:solidFill>
              <a:latin typeface="Arial (Body)"/>
              <a:ea typeface="Arial"/>
              <a:cs typeface="Arial"/>
              <a:sym typeface="Arial"/>
            </a:endParaRPr>
          </a:p>
          <a:p>
            <a:pPr marL="0" lvl="0" indent="0" algn="l" rtl="0">
              <a:spcBef>
                <a:spcPts val="360"/>
              </a:spcBef>
              <a:spcAft>
                <a:spcPts val="0"/>
              </a:spcAft>
              <a:buNone/>
            </a:pPr>
            <a:r>
              <a:rPr lang="en-GB" sz="1200">
                <a:solidFill>
                  <a:schemeClr val="dk1"/>
                </a:solidFill>
                <a:latin typeface="Arial (Body)"/>
                <a:ea typeface="Arial"/>
                <a:cs typeface="Arial"/>
                <a:sym typeface="Arial"/>
              </a:rPr>
              <a:t>Learner output: list three checks they would complete before escalating. Suggested answers: check pump running/mode, valve positions, air removal, filter/strainer cleanliness, balancing, pressure.</a:t>
            </a:r>
            <a:endParaRPr>
              <a:latin typeface="Arial (Body)"/>
            </a:endParaRPr>
          </a:p>
        </p:txBody>
      </p:sp>
      <p:sp>
        <p:nvSpPr>
          <p:cNvPr id="395" name="Google Shape;395;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A9D49C49-79A4-FCFB-4493-4C391D7E4290}"/>
            </a:ext>
          </a:extLst>
        </p:cNvPr>
        <p:cNvGrpSpPr/>
        <p:nvPr/>
      </p:nvGrpSpPr>
      <p:grpSpPr>
        <a:xfrm>
          <a:off x="0" y="0"/>
          <a:ext cx="0" cy="0"/>
          <a:chOff x="0" y="0"/>
          <a:chExt cx="0" cy="0"/>
        </a:xfrm>
      </p:grpSpPr>
      <p:sp>
        <p:nvSpPr>
          <p:cNvPr id="393" name="Google Shape;393;p15:notes">
            <a:extLst>
              <a:ext uri="{FF2B5EF4-FFF2-40B4-BE49-F238E27FC236}">
                <a16:creationId xmlns:a16="http://schemas.microsoft.com/office/drawing/2014/main" id="{C2DAAE70-145C-4B1B-4975-E7A06E312DED}"/>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94" name="Google Shape;394;p15:notes">
            <a:extLst>
              <a:ext uri="{FF2B5EF4-FFF2-40B4-BE49-F238E27FC236}">
                <a16:creationId xmlns:a16="http://schemas.microsoft.com/office/drawing/2014/main" id="{445BD607-74DE-A050-80DA-039750FF65F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Body)"/>
                <a:ea typeface="Arial"/>
                <a:cs typeface="Arial"/>
                <a:sym typeface="Arial"/>
              </a:rPr>
              <a:t>Tutor guide:</a:t>
            </a:r>
            <a:endParaRPr>
              <a:latin typeface="Arial (Body)"/>
            </a:endParaRPr>
          </a:p>
          <a:p>
            <a:pPr marL="0" lvl="0" indent="0" algn="l" rtl="0">
              <a:spcBef>
                <a:spcPts val="360"/>
              </a:spcBef>
              <a:spcAft>
                <a:spcPts val="0"/>
              </a:spcAft>
              <a:buNone/>
            </a:pPr>
            <a:r>
              <a:rPr lang="en-GB" sz="1200">
                <a:solidFill>
                  <a:schemeClr val="dk1"/>
                </a:solidFill>
                <a:latin typeface="Arial (Body)"/>
                <a:ea typeface="Arial"/>
                <a:cs typeface="Arial"/>
                <a:sym typeface="Arial"/>
              </a:rPr>
              <a:t>This example shows why flow/return readings are not just numbers. A high ΔT and cool emitters can point toward insufficient flow or distribution problems.</a:t>
            </a:r>
            <a:endParaRPr>
              <a:latin typeface="Arial (Body)"/>
            </a:endParaRPr>
          </a:p>
          <a:p>
            <a:pPr marL="0" lvl="0" indent="0" algn="l" rtl="0">
              <a:spcBef>
                <a:spcPts val="360"/>
              </a:spcBef>
              <a:spcAft>
                <a:spcPts val="0"/>
              </a:spcAft>
              <a:buNone/>
            </a:pPr>
            <a:endParaRPr sz="1200">
              <a:solidFill>
                <a:schemeClr val="dk1"/>
              </a:solidFill>
              <a:latin typeface="Arial (Body)"/>
              <a:ea typeface="Arial"/>
              <a:cs typeface="Arial"/>
              <a:sym typeface="Arial"/>
            </a:endParaRPr>
          </a:p>
          <a:p>
            <a:pPr marL="0" lvl="0" indent="0" algn="l" rtl="0">
              <a:spcBef>
                <a:spcPts val="360"/>
              </a:spcBef>
              <a:spcAft>
                <a:spcPts val="0"/>
              </a:spcAft>
              <a:buNone/>
            </a:pPr>
            <a:r>
              <a:rPr lang="en-GB" sz="1200">
                <a:solidFill>
                  <a:schemeClr val="dk1"/>
                </a:solidFill>
                <a:latin typeface="Arial (Body)"/>
                <a:ea typeface="Arial"/>
                <a:cs typeface="Arial"/>
                <a:sym typeface="Arial"/>
              </a:rPr>
              <a:t>Learner output: list three checks they would complete before escalating. Suggested answers: check pump running/mode, valve positions, air removal, filter/strainer cleanliness, balancing, pressure.</a:t>
            </a:r>
            <a:endParaRPr>
              <a:latin typeface="Arial (Body)"/>
            </a:endParaRPr>
          </a:p>
        </p:txBody>
      </p:sp>
      <p:sp>
        <p:nvSpPr>
          <p:cNvPr id="395" name="Google Shape;395;p15:notes">
            <a:extLst>
              <a:ext uri="{FF2B5EF4-FFF2-40B4-BE49-F238E27FC236}">
                <a16:creationId xmlns:a16="http://schemas.microsoft.com/office/drawing/2014/main" id="{2E18FAA6-5F40-EBA6-B9E1-F7FF22C71B3E}"/>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extLst>
      <p:ext uri="{BB962C8B-B14F-4D97-AF65-F5344CB8AC3E}">
        <p14:creationId xmlns:p14="http://schemas.microsoft.com/office/powerpoint/2010/main" val="3031905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1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16" name="Google Shape;416;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Body)"/>
                <a:ea typeface="Arial"/>
                <a:cs typeface="Arial"/>
                <a:sym typeface="Arial"/>
              </a:rPr>
              <a:t>Workbook task created by others.</a:t>
            </a:r>
            <a:endParaRPr>
              <a:latin typeface="Arial (Body)"/>
            </a:endParaRPr>
          </a:p>
          <a:p>
            <a:pPr marL="0" lvl="0" indent="0" algn="l" rtl="0">
              <a:spcBef>
                <a:spcPts val="360"/>
              </a:spcBef>
              <a:spcAft>
                <a:spcPts val="0"/>
              </a:spcAft>
              <a:buNone/>
            </a:pPr>
            <a:r>
              <a:rPr lang="en-GB" sz="1200">
                <a:solidFill>
                  <a:schemeClr val="dk1"/>
                </a:solidFill>
                <a:latin typeface="Arial (Body)"/>
                <a:ea typeface="Arial"/>
                <a:cs typeface="Arial"/>
                <a:sym typeface="Arial"/>
              </a:rPr>
              <a:t>Tutor circulates and checks learners are linking evidence to reasons, not just ticking boxes.</a:t>
            </a:r>
            <a:endParaRPr>
              <a:latin typeface="Arial (Body)"/>
            </a:endParaRPr>
          </a:p>
          <a:p>
            <a:pPr marL="0" lvl="0" indent="0" algn="l" rtl="0">
              <a:spcBef>
                <a:spcPts val="360"/>
              </a:spcBef>
              <a:spcAft>
                <a:spcPts val="0"/>
              </a:spcAft>
              <a:buNone/>
            </a:pPr>
            <a:r>
              <a:rPr lang="en-GB" sz="1200">
                <a:solidFill>
                  <a:schemeClr val="dk1"/>
                </a:solidFill>
                <a:latin typeface="Arial (Body)"/>
                <a:ea typeface="Arial"/>
                <a:cs typeface="Arial"/>
                <a:sym typeface="Arial"/>
              </a:rPr>
              <a:t>Stop point: compare answers.</a:t>
            </a:r>
            <a:endParaRPr>
              <a:latin typeface="Arial (Body)"/>
            </a:endParaRPr>
          </a:p>
        </p:txBody>
      </p:sp>
      <p:sp>
        <p:nvSpPr>
          <p:cNvPr id="417" name="Google Shape;417;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1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37" name="Google Shape;437;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Body)"/>
                <a:ea typeface="Arial"/>
                <a:cs typeface="Arial"/>
                <a:sym typeface="Arial"/>
              </a:rPr>
              <a:t>Paste chosen video link here (notes only) and mirror in </a:t>
            </a:r>
            <a:r>
              <a:rPr lang="en-GB" sz="1200" dirty="0" err="1">
                <a:solidFill>
                  <a:schemeClr val="dk1"/>
                </a:solidFill>
                <a:latin typeface="Arial (Body)"/>
                <a:ea typeface="Arial"/>
                <a:cs typeface="Arial"/>
                <a:sym typeface="Arial"/>
              </a:rPr>
              <a:t>SoW.</a:t>
            </a:r>
            <a:endParaRPr sz="1200" dirty="0">
              <a:solidFill>
                <a:schemeClr val="dk1"/>
              </a:solidFill>
              <a:latin typeface="Arial (Body)"/>
              <a:ea typeface="Arial"/>
              <a:cs typeface="Arial"/>
              <a:sym typeface="Arial"/>
            </a:endParaRPr>
          </a:p>
          <a:p>
            <a:pPr marL="0" lvl="0" indent="0" algn="l" rtl="0">
              <a:spcBef>
                <a:spcPts val="0"/>
              </a:spcBef>
              <a:spcAft>
                <a:spcPts val="0"/>
              </a:spcAft>
              <a:buClr>
                <a:schemeClr val="dk1"/>
              </a:buClr>
              <a:buFont typeface="Arial"/>
              <a:buNone/>
            </a:pPr>
            <a:r>
              <a:rPr lang="en-GB" dirty="0">
                <a:latin typeface="Arial (Body)"/>
              </a:rPr>
              <a:t>Watch YouTube video.</a:t>
            </a:r>
            <a:endParaRPr dirty="0">
              <a:latin typeface="Arial (Body)"/>
            </a:endParaRPr>
          </a:p>
          <a:p>
            <a:pPr marL="0" lvl="0" indent="0" algn="l" rtl="0">
              <a:spcBef>
                <a:spcPts val="0"/>
              </a:spcBef>
              <a:spcAft>
                <a:spcPts val="0"/>
              </a:spcAft>
              <a:buClr>
                <a:schemeClr val="dk1"/>
              </a:buClr>
              <a:buFont typeface="Arial"/>
              <a:buNone/>
            </a:pPr>
            <a:r>
              <a:rPr lang="en-GB" u="sng" dirty="0">
                <a:solidFill>
                  <a:schemeClr val="hlink"/>
                </a:solidFill>
                <a:latin typeface="Arial (Body)"/>
                <a:hlinkClick r:id="rId3"/>
              </a:rPr>
              <a:t>https://www.youtube.com/watch?v=cYRuxOtNtdU</a:t>
            </a:r>
            <a:endParaRPr dirty="0">
              <a:latin typeface="Arial (Body)"/>
            </a:endParaRPr>
          </a:p>
          <a:p>
            <a:pPr marL="0" lvl="0" indent="0" algn="l" rtl="0">
              <a:spcBef>
                <a:spcPts val="0"/>
              </a:spcBef>
              <a:spcAft>
                <a:spcPts val="0"/>
              </a:spcAft>
              <a:buNone/>
            </a:pPr>
            <a:endParaRPr dirty="0">
              <a:latin typeface="Arial (Body)"/>
            </a:endParaRPr>
          </a:p>
          <a:p>
            <a:pPr marL="0" lvl="0" indent="0" algn="l" rtl="0">
              <a:spcBef>
                <a:spcPts val="360"/>
              </a:spcBef>
              <a:spcAft>
                <a:spcPts val="0"/>
              </a:spcAft>
              <a:buNone/>
            </a:pPr>
            <a:r>
              <a:rPr lang="en-GB" sz="1200" dirty="0">
                <a:solidFill>
                  <a:schemeClr val="dk1"/>
                </a:solidFill>
                <a:latin typeface="Arial (Body)"/>
                <a:ea typeface="Arial"/>
                <a:cs typeface="Arial"/>
                <a:sym typeface="Arial"/>
              </a:rPr>
              <a:t>Suggested sources: manufacturer training channels or Heat Pump Association content. Do not place link on slide.</a:t>
            </a:r>
            <a:endParaRPr dirty="0">
              <a:latin typeface="Arial (Body)"/>
            </a:endParaRPr>
          </a:p>
        </p:txBody>
      </p:sp>
      <p:sp>
        <p:nvSpPr>
          <p:cNvPr id="438" name="Google Shape;438;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1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52" name="Google Shape;452;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Body)"/>
                <a:ea typeface="Arial"/>
                <a:cs typeface="Arial"/>
                <a:sym typeface="Arial"/>
              </a:rPr>
              <a:t>Suggested answers:</a:t>
            </a:r>
            <a:endParaRPr>
              <a:latin typeface="Arial (Body)"/>
            </a:endParaRPr>
          </a:p>
          <a:p>
            <a:pPr marL="0" lvl="0" indent="0" algn="l" rtl="0">
              <a:spcBef>
                <a:spcPts val="360"/>
              </a:spcBef>
              <a:spcAft>
                <a:spcPts val="0"/>
              </a:spcAft>
              <a:buNone/>
            </a:pPr>
            <a:r>
              <a:rPr lang="en-GB" sz="1200">
                <a:solidFill>
                  <a:schemeClr val="dk1"/>
                </a:solidFill>
                <a:latin typeface="Arial (Body)"/>
                <a:ea typeface="Arial"/>
                <a:cs typeface="Arial"/>
                <a:sym typeface="Arial"/>
              </a:rPr>
              <a:t>1) They show heat transfer and flow performance.</a:t>
            </a:r>
            <a:endParaRPr>
              <a:latin typeface="Arial (Body)"/>
            </a:endParaRPr>
          </a:p>
          <a:p>
            <a:pPr marL="0" lvl="0" indent="0" algn="l" rtl="0">
              <a:spcBef>
                <a:spcPts val="360"/>
              </a:spcBef>
              <a:spcAft>
                <a:spcPts val="0"/>
              </a:spcAft>
              <a:buNone/>
            </a:pPr>
            <a:r>
              <a:rPr lang="en-GB" sz="1200">
                <a:solidFill>
                  <a:schemeClr val="dk1"/>
                </a:solidFill>
                <a:latin typeface="Arial (Body)"/>
                <a:ea typeface="Arial"/>
                <a:cs typeface="Arial"/>
                <a:sym typeface="Arial"/>
              </a:rPr>
              <a:t>2) Leaks, incorrect fill pressure, vessel issues, PRV discharge, air.</a:t>
            </a:r>
            <a:endParaRPr>
              <a:latin typeface="Arial (Body)"/>
            </a:endParaRPr>
          </a:p>
          <a:p>
            <a:pPr marL="0" lvl="0" indent="0" algn="l" rtl="0">
              <a:spcBef>
                <a:spcPts val="360"/>
              </a:spcBef>
              <a:spcAft>
                <a:spcPts val="0"/>
              </a:spcAft>
              <a:buNone/>
            </a:pPr>
            <a:r>
              <a:rPr lang="en-GB" sz="1200">
                <a:solidFill>
                  <a:schemeClr val="dk1"/>
                </a:solidFill>
                <a:latin typeface="Arial (Body)"/>
                <a:ea typeface="Arial"/>
                <a:cs typeface="Arial"/>
                <a:sym typeface="Arial"/>
              </a:rPr>
              <a:t>3) Prevents debris, corrosion, blockage and poor heat transfer.</a:t>
            </a:r>
            <a:endParaRPr>
              <a:latin typeface="Arial (Body)"/>
            </a:endParaRPr>
          </a:p>
          <a:p>
            <a:pPr marL="0" lvl="0" indent="0" algn="l" rtl="0">
              <a:spcBef>
                <a:spcPts val="360"/>
              </a:spcBef>
              <a:spcAft>
                <a:spcPts val="0"/>
              </a:spcAft>
              <a:buNone/>
            </a:pPr>
            <a:r>
              <a:rPr lang="en-GB" sz="1200">
                <a:solidFill>
                  <a:schemeClr val="dk1"/>
                </a:solidFill>
                <a:latin typeface="Arial (Body)"/>
                <a:ea typeface="Arial"/>
                <a:cs typeface="Arial"/>
                <a:sym typeface="Arial"/>
              </a:rPr>
              <a:t>4) Temperatures, pressures, pump/control settings, water treatment, safety checks, certificates.</a:t>
            </a:r>
            <a:endParaRPr>
              <a:latin typeface="Arial (Body)"/>
            </a:endParaRPr>
          </a:p>
        </p:txBody>
      </p:sp>
      <p:sp>
        <p:nvSpPr>
          <p:cNvPr id="453" name="Google Shape;453;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70" name="Google Shape;470;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Body)"/>
                <a:ea typeface="Arial"/>
                <a:cs typeface="Arial"/>
                <a:sym typeface="Arial"/>
              </a:rPr>
              <a:t>Final tutor prompt: Ask learners to explain commissioning in one sentence: 'Commissioning is…'.</a:t>
            </a:r>
            <a:endParaRPr>
              <a:latin typeface="Arial (Body)"/>
            </a:endParaRPr>
          </a:p>
        </p:txBody>
      </p:sp>
      <p:sp>
        <p:nvSpPr>
          <p:cNvPr id="471" name="Google Shape;471;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latin typeface="Arial (Body)"/>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a:extLst>
            <a:ext uri="{FF2B5EF4-FFF2-40B4-BE49-F238E27FC236}">
              <a16:creationId xmlns:a16="http://schemas.microsoft.com/office/drawing/2014/main" id="{93090D4D-2FEC-152A-4A59-CC00DAFB1521}"/>
            </a:ext>
          </a:extLst>
        </p:cNvPr>
        <p:cNvGrpSpPr/>
        <p:nvPr/>
      </p:nvGrpSpPr>
      <p:grpSpPr>
        <a:xfrm>
          <a:off x="0" y="0"/>
          <a:ext cx="0" cy="0"/>
          <a:chOff x="0" y="0"/>
          <a:chExt cx="0" cy="0"/>
        </a:xfrm>
      </p:grpSpPr>
      <p:sp>
        <p:nvSpPr>
          <p:cNvPr id="296" name="Google Shape;296;p25:notes">
            <a:extLst>
              <a:ext uri="{FF2B5EF4-FFF2-40B4-BE49-F238E27FC236}">
                <a16:creationId xmlns:a16="http://schemas.microsoft.com/office/drawing/2014/main" id="{1EEA1E99-A855-2CB5-3919-015ADDA3CD45}"/>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97" name="Google Shape;297;p25:notes">
            <a:extLst>
              <a:ext uri="{FF2B5EF4-FFF2-40B4-BE49-F238E27FC236}">
                <a16:creationId xmlns:a16="http://schemas.microsoft.com/office/drawing/2014/main" id="{761143CC-05DB-9FB7-203D-EDBEFA80D20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8" name="Google Shape;298;p25:notes">
            <a:extLst>
              <a:ext uri="{FF2B5EF4-FFF2-40B4-BE49-F238E27FC236}">
                <a16:creationId xmlns:a16="http://schemas.microsoft.com/office/drawing/2014/main" id="{D3BC8345-829D-9D01-C3B4-5DE9C46CA1C9}"/>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61533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20"/>
        <p:cNvGrpSpPr/>
        <p:nvPr/>
      </p:nvGrpSpPr>
      <p:grpSpPr>
        <a:xfrm>
          <a:off x="0" y="0"/>
          <a:ext cx="0" cy="0"/>
          <a:chOff x="0" y="0"/>
          <a:chExt cx="0" cy="0"/>
        </a:xfrm>
      </p:grpSpPr>
      <p:sp>
        <p:nvSpPr>
          <p:cNvPr id="21" name="Google Shape;21;p2"/>
          <p:cNvSpPr txBox="1">
            <a:spLocks noGrp="1"/>
          </p:cNvSpPr>
          <p:nvPr>
            <p:ph type="title"/>
          </p:nvPr>
        </p:nvSpPr>
        <p:spPr>
          <a:xfrm>
            <a:off x="252000" y="959243"/>
            <a:ext cx="11628452"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atin typeface="Arial (Body)"/>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2" name="Google Shape;22;p2"/>
          <p:cNvSpPr txBox="1">
            <a:spLocks noGrp="1"/>
          </p:cNvSpPr>
          <p:nvPr>
            <p:ph type="body" idx="1"/>
          </p:nvPr>
        </p:nvSpPr>
        <p:spPr>
          <a:xfrm>
            <a:off x="360000" y="1800000"/>
            <a:ext cx="9360212"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atin typeface="Arial (Body)"/>
              </a:defRPr>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252000" y="959243"/>
            <a:ext cx="11628452"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atin typeface="Arial (Body)"/>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atin typeface="Arial (Body)"/>
              </a:defRPr>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6" name="Google Shape;26;p3"/>
          <p:cNvSpPr>
            <a:spLocks noGrp="1"/>
          </p:cNvSpPr>
          <p:nvPr>
            <p:ph type="pic" idx="2"/>
          </p:nvPr>
        </p:nvSpPr>
        <p:spPr>
          <a:xfrm>
            <a:off x="8280052" y="1800000"/>
            <a:ext cx="3600798" cy="4139999"/>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left and text">
  <p:cSld name="image left and tex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252000" y="959243"/>
            <a:ext cx="11628452"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atin typeface="Arial (Body)"/>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atin typeface="Arial (Body)"/>
              </a:defRPr>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0" name="Google Shape;30;p4"/>
          <p:cNvSpPr>
            <a:spLocks noGrp="1"/>
          </p:cNvSpPr>
          <p:nvPr>
            <p:ph type="pic" idx="2"/>
          </p:nvPr>
        </p:nvSpPr>
        <p:spPr>
          <a:xfrm>
            <a:off x="360000" y="1800000"/>
            <a:ext cx="3600798" cy="4139999"/>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31"/>
        <p:cNvGrpSpPr/>
        <p:nvPr/>
      </p:nvGrpSpPr>
      <p:grpSpPr>
        <a:xfrm>
          <a:off x="0" y="0"/>
          <a:ext cx="0" cy="0"/>
          <a:chOff x="0" y="0"/>
          <a:chExt cx="0" cy="0"/>
        </a:xfrm>
      </p:grpSpPr>
      <p:sp>
        <p:nvSpPr>
          <p:cNvPr id="32" name="Google Shape;32;p5"/>
          <p:cNvSpPr txBox="1">
            <a:spLocks noGrp="1"/>
          </p:cNvSpPr>
          <p:nvPr>
            <p:ph type="body" idx="1"/>
          </p:nvPr>
        </p:nvSpPr>
        <p:spPr>
          <a:xfrm>
            <a:off x="359172" y="1260475"/>
            <a:ext cx="8640959" cy="4319588"/>
          </a:xfrm>
          <a:prstGeom prst="rect">
            <a:avLst/>
          </a:prstGeom>
          <a:noFill/>
          <a:ln>
            <a:noFill/>
          </a:ln>
        </p:spPr>
        <p:txBody>
          <a:bodyPr spcFirstLastPara="1" wrap="square" lIns="0" tIns="0" rIns="0" bIns="0" anchor="t" anchorCtr="0">
            <a:noAutofit/>
          </a:bodyPr>
          <a:lstStyle>
            <a:lvl1pPr marL="457200" lvl="0" indent="-228600" algn="l">
              <a:lnSpc>
                <a:spcPct val="100375"/>
              </a:lnSpc>
              <a:spcBef>
                <a:spcPts val="1004"/>
              </a:spcBef>
              <a:spcAft>
                <a:spcPts val="0"/>
              </a:spcAft>
              <a:buSzPts val="1400"/>
              <a:buNone/>
              <a:defRPr sz="2400">
                <a:latin typeface="Arial (Body)"/>
              </a:defRPr>
            </a:lvl1pPr>
            <a:lvl2pPr marL="914400" lvl="1" indent="-342900" algn="l">
              <a:lnSpc>
                <a:spcPct val="133833"/>
              </a:lnSpc>
              <a:spcBef>
                <a:spcPts val="1004"/>
              </a:spcBef>
              <a:spcAft>
                <a:spcPts val="0"/>
              </a:spcAft>
              <a:buSzPts val="1800"/>
              <a:buChar char="•"/>
              <a:defRPr/>
            </a:lvl2pPr>
            <a:lvl3pPr marL="1371600" lvl="2" indent="-228600" algn="l">
              <a:lnSpc>
                <a:spcPct val="111555"/>
              </a:lnSpc>
              <a:spcBef>
                <a:spcPts val="502"/>
              </a:spcBef>
              <a:spcAft>
                <a:spcPts val="0"/>
              </a:spcAft>
              <a:buSzPts val="1400"/>
              <a:buNone/>
              <a:defRPr/>
            </a:lvl3pPr>
            <a:lvl4pPr marL="1828800" lvl="3" indent="-342900" algn="l">
              <a:lnSpc>
                <a:spcPct val="111555"/>
              </a:lnSpc>
              <a:spcBef>
                <a:spcPts val="502"/>
              </a:spcBef>
              <a:spcAft>
                <a:spcPts val="0"/>
              </a:spcAft>
              <a:buSzPts val="1800"/>
              <a:buChar char="•"/>
              <a:defRPr/>
            </a:lvl4pPr>
            <a:lvl5pPr marL="2286000" lvl="4" indent="-342900" algn="l">
              <a:lnSpc>
                <a:spcPct val="111555"/>
              </a:lnSpc>
              <a:spcBef>
                <a:spcPts val="502"/>
              </a:spcBef>
              <a:spcAft>
                <a:spcPts val="0"/>
              </a:spcAft>
              <a:buClr>
                <a:schemeClr val="dk1"/>
              </a:buClr>
              <a:buSzPts val="1800"/>
              <a:buChar char="–"/>
              <a:defRPr/>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52000" y="959205"/>
            <a:ext cx="11628600"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atin typeface="Arial (Body)"/>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360000" y="1800000"/>
            <a:ext cx="93603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atin typeface="Arial (Body)"/>
              </a:defRPr>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252000" y="959205"/>
            <a:ext cx="11628600"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atin typeface="Arial (Body)"/>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atin typeface="Arial (Body)"/>
              </a:defRPr>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0" name="Google Shape;50;p8"/>
          <p:cNvSpPr>
            <a:spLocks noGrp="1"/>
          </p:cNvSpPr>
          <p:nvPr>
            <p:ph type="pic" idx="2"/>
          </p:nvPr>
        </p:nvSpPr>
        <p:spPr>
          <a:xfrm>
            <a:off x="8280052" y="1800000"/>
            <a:ext cx="3600900" cy="4140000"/>
          </a:xfrm>
          <a:prstGeom prst="rect">
            <a:avLst/>
          </a:prstGeom>
          <a:noFill/>
          <a:ln>
            <a:noFill/>
          </a:ln>
        </p:spPr>
        <p:txBody>
          <a:bodyPr/>
          <a:lstStyle/>
          <a:p>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left and text">
  <p:cSld name="image left and text">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52000" y="959205"/>
            <a:ext cx="11628600"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atin typeface="Arial (Body)"/>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9"/>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atin typeface="Arial (Body)"/>
              </a:defRPr>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4" name="Google Shape;54;p9"/>
          <p:cNvSpPr>
            <a:spLocks noGrp="1"/>
          </p:cNvSpPr>
          <p:nvPr>
            <p:ph type="pic" idx="2"/>
          </p:nvPr>
        </p:nvSpPr>
        <p:spPr>
          <a:xfrm>
            <a:off x="360000" y="1800000"/>
            <a:ext cx="3600900" cy="4140000"/>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55"/>
        <p:cNvGrpSpPr/>
        <p:nvPr/>
      </p:nvGrpSpPr>
      <p:grpSpPr>
        <a:xfrm>
          <a:off x="0" y="0"/>
          <a:ext cx="0" cy="0"/>
          <a:chOff x="0" y="0"/>
          <a:chExt cx="0" cy="0"/>
        </a:xfrm>
      </p:grpSpPr>
      <p:sp>
        <p:nvSpPr>
          <p:cNvPr id="56" name="Google Shape;56;p10"/>
          <p:cNvSpPr txBox="1">
            <a:spLocks noGrp="1"/>
          </p:cNvSpPr>
          <p:nvPr>
            <p:ph type="body" idx="1"/>
          </p:nvPr>
        </p:nvSpPr>
        <p:spPr>
          <a:xfrm>
            <a:off x="359172" y="1260475"/>
            <a:ext cx="8640900" cy="4319700"/>
          </a:xfrm>
          <a:prstGeom prst="rect">
            <a:avLst/>
          </a:prstGeom>
          <a:noFill/>
          <a:ln>
            <a:noFill/>
          </a:ln>
        </p:spPr>
        <p:txBody>
          <a:bodyPr spcFirstLastPara="1" wrap="square" lIns="0" tIns="0" rIns="0" bIns="0" anchor="t" anchorCtr="0">
            <a:noAutofit/>
          </a:bodyPr>
          <a:lstStyle>
            <a:lvl1pPr marL="457200" lvl="0" indent="-228600" algn="l">
              <a:lnSpc>
                <a:spcPct val="100375"/>
              </a:lnSpc>
              <a:spcBef>
                <a:spcPts val="1004"/>
              </a:spcBef>
              <a:spcAft>
                <a:spcPts val="0"/>
              </a:spcAft>
              <a:buSzPts val="1400"/>
              <a:buNone/>
              <a:defRPr sz="2400">
                <a:latin typeface="Arial (Body)"/>
              </a:defRPr>
            </a:lvl1pPr>
            <a:lvl2pPr marL="914400" lvl="1" indent="-342900" algn="l">
              <a:lnSpc>
                <a:spcPct val="133833"/>
              </a:lnSpc>
              <a:spcBef>
                <a:spcPts val="1004"/>
              </a:spcBef>
              <a:spcAft>
                <a:spcPts val="0"/>
              </a:spcAft>
              <a:buSzPts val="1800"/>
              <a:buChar char="•"/>
              <a:defRPr/>
            </a:lvl2pPr>
            <a:lvl3pPr marL="1371600" lvl="2" indent="-228600" algn="l">
              <a:lnSpc>
                <a:spcPct val="111555"/>
              </a:lnSpc>
              <a:spcBef>
                <a:spcPts val="502"/>
              </a:spcBef>
              <a:spcAft>
                <a:spcPts val="0"/>
              </a:spcAft>
              <a:buSzPts val="1400"/>
              <a:buNone/>
              <a:defRPr/>
            </a:lvl3pPr>
            <a:lvl4pPr marL="1828800" lvl="3" indent="-342900" algn="l">
              <a:lnSpc>
                <a:spcPct val="111555"/>
              </a:lnSpc>
              <a:spcBef>
                <a:spcPts val="502"/>
              </a:spcBef>
              <a:spcAft>
                <a:spcPts val="0"/>
              </a:spcAft>
              <a:buSzPts val="1800"/>
              <a:buChar char="•"/>
              <a:defRPr/>
            </a:lvl4pPr>
            <a:lvl5pPr marL="2286000" lvl="4" indent="-342900" algn="l">
              <a:lnSpc>
                <a:spcPct val="111555"/>
              </a:lnSpc>
              <a:spcBef>
                <a:spcPts val="502"/>
              </a:spcBef>
              <a:spcAft>
                <a:spcPts val="0"/>
              </a:spcAft>
              <a:buClr>
                <a:schemeClr val="dk1"/>
              </a:buClr>
              <a:buSzPts val="1800"/>
              <a:buChar char="–"/>
              <a:defRPr/>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p:nvPr/>
        </p:nvSpPr>
        <p:spPr>
          <a:xfrm>
            <a:off x="0" y="456036"/>
            <a:ext cx="12239625" cy="152012"/>
          </a:xfrm>
          <a:prstGeom prst="rect">
            <a:avLst/>
          </a:prstGeom>
          <a:solidFill>
            <a:srgbClr val="D9D9D9">
              <a:alpha val="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7" b="0" i="0" u="none" strike="noStrike" cap="none">
                <a:solidFill>
                  <a:srgbClr val="D9D9D9"/>
                </a:solidFill>
                <a:latin typeface="Arial (Body)"/>
                <a:ea typeface="Arial"/>
                <a:cs typeface="Arial"/>
                <a:sym typeface="Arial"/>
              </a:rPr>
              <a:t> </a:t>
            </a:r>
            <a:endParaRPr>
              <a:latin typeface="Arial (Body)"/>
            </a:endParaRPr>
          </a:p>
        </p:txBody>
      </p:sp>
      <p:sp>
        <p:nvSpPr>
          <p:cNvPr id="11" name="Google Shape;11;p1"/>
          <p:cNvSpPr txBox="1">
            <a:spLocks noGrp="1"/>
          </p:cNvSpPr>
          <p:nvPr>
            <p:ph type="title"/>
          </p:nvPr>
        </p:nvSpPr>
        <p:spPr>
          <a:xfrm>
            <a:off x="252000" y="990000"/>
            <a:ext cx="11628000" cy="646331"/>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a:p>
        </p:txBody>
      </p:sp>
      <p:sp>
        <p:nvSpPr>
          <p:cNvPr id="12" name="Google Shape;12;p1"/>
          <p:cNvSpPr txBox="1">
            <a:spLocks noGrp="1"/>
          </p:cNvSpPr>
          <p:nvPr>
            <p:ph type="body" idx="1"/>
          </p:nvPr>
        </p:nvSpPr>
        <p:spPr>
          <a:xfrm>
            <a:off x="361406" y="1800000"/>
            <a:ext cx="11520000" cy="4140000"/>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13" name="Google Shape;13;p1"/>
          <p:cNvSpPr/>
          <p:nvPr/>
        </p:nvSpPr>
        <p:spPr>
          <a:xfrm>
            <a:off x="6" y="756000"/>
            <a:ext cx="12239626" cy="36000"/>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8">
              <a:solidFill>
                <a:schemeClr val="dk1"/>
              </a:solidFill>
              <a:latin typeface="Arial (Body)"/>
              <a:ea typeface="Arial"/>
              <a:cs typeface="Arial"/>
              <a:sym typeface="Arial"/>
            </a:endParaRPr>
          </a:p>
        </p:txBody>
      </p:sp>
      <p:sp>
        <p:nvSpPr>
          <p:cNvPr id="16" name="Google Shape;16;p1"/>
          <p:cNvSpPr txBox="1"/>
          <p:nvPr/>
        </p:nvSpPr>
        <p:spPr>
          <a:xfrm>
            <a:off x="360000" y="6343435"/>
            <a:ext cx="588541" cy="24622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GB" sz="1600">
                <a:solidFill>
                  <a:schemeClr val="dk1"/>
                </a:solidFill>
                <a:latin typeface="Arial (Body)"/>
                <a:ea typeface="Arial"/>
                <a:cs typeface="Arial"/>
                <a:sym typeface="Arial"/>
              </a:rPr>
              <a:t>‹#›</a:t>
            </a:fld>
            <a:endParaRPr sz="1600">
              <a:solidFill>
                <a:schemeClr val="dk1"/>
              </a:solidFill>
              <a:latin typeface="Arial (Body)"/>
              <a:ea typeface="Arial"/>
              <a:cs typeface="Arial"/>
              <a:sym typeface="Arial"/>
            </a:endParaRPr>
          </a:p>
        </p:txBody>
      </p:sp>
      <p:pic>
        <p:nvPicPr>
          <p:cNvPr id="18" name="Google Shape;18;p1" descr="A purple and white logo&#10;&#10;AI-generated content may be incorrect."/>
          <p:cNvPicPr preferRelativeResize="0"/>
          <p:nvPr/>
        </p:nvPicPr>
        <p:blipFill rotWithShape="1">
          <a:blip r:embed="rId6">
            <a:alphaModFix/>
          </a:blip>
          <a:srcRect/>
          <a:stretch/>
        </p:blipFill>
        <p:spPr>
          <a:xfrm>
            <a:off x="9360000" y="6228000"/>
            <a:ext cx="2520000" cy="456536"/>
          </a:xfrm>
          <a:prstGeom prst="rect">
            <a:avLst/>
          </a:prstGeom>
          <a:noFill/>
          <a:ln>
            <a:noFill/>
          </a:ln>
        </p:spPr>
      </p:pic>
      <p:cxnSp>
        <p:nvCxnSpPr>
          <p:cNvPr id="19" name="Google Shape;19;p1"/>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sp>
        <p:nvSpPr>
          <p:cNvPr id="4" name="Text Box 2">
            <a:extLst>
              <a:ext uri="{FF2B5EF4-FFF2-40B4-BE49-F238E27FC236}">
                <a16:creationId xmlns:a16="http://schemas.microsoft.com/office/drawing/2014/main" id="{5ADE29E5-AFF7-159B-89C0-F75F628E76F0}"/>
              </a:ext>
            </a:extLst>
          </p:cNvPr>
          <p:cNvSpPr txBox="1">
            <a:spLocks noChangeArrowheads="1"/>
          </p:cNvSpPr>
          <p:nvPr userDrawn="1"/>
        </p:nvSpPr>
        <p:spPr bwMode="auto">
          <a:xfrm>
            <a:off x="3805284" y="84712"/>
            <a:ext cx="5835761" cy="589388"/>
          </a:xfrm>
          <a:prstGeom prst="rect">
            <a:avLst/>
          </a:prstGeom>
          <a:noFill/>
          <a:ln w="9525">
            <a:noFill/>
            <a:miter lim="800000"/>
            <a:headEnd/>
            <a:tailEnd/>
          </a:ln>
        </p:spPr>
        <p:txBody>
          <a:bodyPr rot="0" vert="horz" wrap="square" lIns="91797" tIns="45899" rIns="91797" bIns="45899" anchor="t" anchorCtr="0">
            <a:noAutofit/>
          </a:bodyPr>
          <a:lstStyle/>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dirty="0">
                <a:solidFill>
                  <a:srgbClr val="170130"/>
                </a:solidFill>
                <a:latin typeface="Arial" panose="020B0604020202020204" pitchFamily="34" charset="0"/>
                <a:ea typeface="ＭＳ Ｐゴシック" panose="020B0600070205080204" pitchFamily="34" charset="-128"/>
                <a:cs typeface="Arial" panose="020B0604020202020204" pitchFamily="34" charset="0"/>
              </a:rPr>
              <a:t>T Level Technical Qualification in Building Services Engineering for Construction (Level 3)</a:t>
            </a:r>
          </a:p>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i="0" u="none" strike="noStrike" cap="none" spc="0" dirty="0">
                <a:solidFill>
                  <a:srgbClr val="FC4421"/>
                </a:solidFill>
                <a:effectLst/>
                <a:latin typeface="Arial"/>
                <a:ea typeface="Arial"/>
                <a:cs typeface="Arial"/>
                <a:sym typeface="Arial"/>
              </a:rPr>
              <a:t>Occupational Specialism: Low Carbon Heating Engineering</a:t>
            </a:r>
            <a:endParaRPr lang="en-GB" sz="1050" i="0" dirty="0">
              <a:solidFill>
                <a:srgbClr val="FC4421"/>
              </a:solidFill>
              <a:effectLst/>
              <a:latin typeface="Arial" panose="020B0604020202020204" pitchFamily="34" charset="0"/>
              <a:ea typeface="Cambria" panose="02040503050406030204" pitchFamily="18" charset="0"/>
              <a:cs typeface="Times New Roman" panose="02020603050405020304" pitchFamily="18" charset="0"/>
            </a:endParaRPr>
          </a:p>
        </p:txBody>
      </p:sp>
      <p:pic>
        <p:nvPicPr>
          <p:cNvPr id="6" name="Picture 5" descr="A black and white logo&#10;&#10;AI-generated content may be incorrect.">
            <a:extLst>
              <a:ext uri="{FF2B5EF4-FFF2-40B4-BE49-F238E27FC236}">
                <a16:creationId xmlns:a16="http://schemas.microsoft.com/office/drawing/2014/main" id="{0F19B1B1-5E11-4250-CE89-108F34B484D3}"/>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444083" y="157372"/>
            <a:ext cx="2563495" cy="498243"/>
          </a:xfrm>
          <a:prstGeom prst="rect">
            <a:avLst/>
          </a:prstGeom>
          <a:noFill/>
          <a:ln>
            <a:noFill/>
          </a:ln>
        </p:spPr>
      </p:pic>
      <p:pic>
        <p:nvPicPr>
          <p:cNvPr id="8" name="Picture 7" descr="A black background with a black square&#10;&#10;AI-generated content may be incorrect.">
            <a:extLst>
              <a:ext uri="{FF2B5EF4-FFF2-40B4-BE49-F238E27FC236}">
                <a16:creationId xmlns:a16="http://schemas.microsoft.com/office/drawing/2014/main" id="{9DBAAE39-1ADC-F3BD-BE30-4F8C0C55262E}"/>
              </a:ext>
            </a:extLst>
          </p:cNvPr>
          <p:cNvPicPr>
            <a:picLocks noChangeAspect="1"/>
          </p:cNvPicPr>
          <p:nvPr userDrawn="1"/>
        </p:nvPicPr>
        <p:blipFill>
          <a:blip r:embed="rId8"/>
          <a:stretch>
            <a:fillRect/>
          </a:stretch>
        </p:blipFill>
        <p:spPr>
          <a:xfrm>
            <a:off x="971897" y="161808"/>
            <a:ext cx="2685203" cy="440679"/>
          </a:xfrm>
          <a:prstGeom prst="rect">
            <a:avLst/>
          </a:prstGeom>
        </p:spPr>
      </p:pic>
      <p:pic>
        <p:nvPicPr>
          <p:cNvPr id="15" name="Picture 14" descr="A red arrow pointing up&#10;&#10;AI-generated content may be incorrect.">
            <a:extLst>
              <a:ext uri="{FF2B5EF4-FFF2-40B4-BE49-F238E27FC236}">
                <a16:creationId xmlns:a16="http://schemas.microsoft.com/office/drawing/2014/main" id="{97665A19-9483-F696-7AE0-E3EE4DD9DDBB}"/>
              </a:ext>
            </a:extLst>
          </p:cNvPr>
          <p:cNvPicPr>
            <a:picLocks/>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2047" y="170588"/>
            <a:ext cx="591666" cy="43746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Body)"/>
          <a:ea typeface="Arial (Body)"/>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Body)"/>
          <a:ea typeface="Arial (Body)"/>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txBox="1"/>
          <p:nvPr/>
        </p:nvSpPr>
        <p:spPr>
          <a:xfrm>
            <a:off x="0" y="456036"/>
            <a:ext cx="12239700" cy="152100"/>
          </a:xfrm>
          <a:prstGeom prst="rect">
            <a:avLst/>
          </a:prstGeom>
          <a:solidFill>
            <a:srgbClr val="D9D9D9">
              <a:alpha val="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7" b="0" i="0" u="none" strike="noStrike" cap="none">
                <a:solidFill>
                  <a:srgbClr val="D9D9D9"/>
                </a:solidFill>
                <a:latin typeface="Arial (Body)"/>
                <a:ea typeface="Arial"/>
                <a:cs typeface="Arial"/>
                <a:sym typeface="Arial"/>
              </a:rPr>
              <a:t> </a:t>
            </a:r>
            <a:endParaRPr>
              <a:latin typeface="Arial (Body)"/>
            </a:endParaRPr>
          </a:p>
        </p:txBody>
      </p:sp>
      <p:sp>
        <p:nvSpPr>
          <p:cNvPr id="35" name="Google Shape;35;p6"/>
          <p:cNvSpPr txBox="1">
            <a:spLocks noGrp="1"/>
          </p:cNvSpPr>
          <p:nvPr>
            <p:ph type="title"/>
          </p:nvPr>
        </p:nvSpPr>
        <p:spPr>
          <a:xfrm>
            <a:off x="252000" y="990000"/>
            <a:ext cx="11628000" cy="646200"/>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a:p>
        </p:txBody>
      </p:sp>
      <p:sp>
        <p:nvSpPr>
          <p:cNvPr id="36" name="Google Shape;36;p6"/>
          <p:cNvSpPr txBox="1">
            <a:spLocks noGrp="1"/>
          </p:cNvSpPr>
          <p:nvPr>
            <p:ph type="body" idx="1"/>
          </p:nvPr>
        </p:nvSpPr>
        <p:spPr>
          <a:xfrm>
            <a:off x="361406" y="1800000"/>
            <a:ext cx="11520000" cy="4140000"/>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37" name="Google Shape;37;p6"/>
          <p:cNvSpPr/>
          <p:nvPr/>
        </p:nvSpPr>
        <p:spPr>
          <a:xfrm>
            <a:off x="6" y="756000"/>
            <a:ext cx="12247188" cy="35877"/>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8">
              <a:solidFill>
                <a:schemeClr val="dk1"/>
              </a:solidFill>
              <a:latin typeface="Arial (Body)"/>
              <a:ea typeface="Arial"/>
              <a:cs typeface="Arial"/>
              <a:sym typeface="Arial"/>
            </a:endParaRPr>
          </a:p>
        </p:txBody>
      </p:sp>
      <p:pic>
        <p:nvPicPr>
          <p:cNvPr id="38" name="Google Shape;38;p6" descr="A red arrow pointing up&#10;&#10;AI-generated content may be incorrect."/>
          <p:cNvPicPr preferRelativeResize="0"/>
          <p:nvPr/>
        </p:nvPicPr>
        <p:blipFill rotWithShape="1">
          <a:blip r:embed="rId6">
            <a:alphaModFix/>
          </a:blip>
          <a:srcRect/>
          <a:stretch/>
        </p:blipFill>
        <p:spPr>
          <a:xfrm>
            <a:off x="232047" y="170588"/>
            <a:ext cx="591665" cy="437464"/>
          </a:xfrm>
          <a:prstGeom prst="rect">
            <a:avLst/>
          </a:prstGeom>
          <a:noFill/>
          <a:ln>
            <a:noFill/>
          </a:ln>
        </p:spPr>
      </p:pic>
      <p:sp>
        <p:nvSpPr>
          <p:cNvPr id="40" name="Google Shape;40;p6"/>
          <p:cNvSpPr txBox="1"/>
          <p:nvPr/>
        </p:nvSpPr>
        <p:spPr>
          <a:xfrm>
            <a:off x="360000" y="6343435"/>
            <a:ext cx="588600" cy="2463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GB" sz="1600">
                <a:solidFill>
                  <a:schemeClr val="dk1"/>
                </a:solidFill>
                <a:latin typeface="Arial (Body)"/>
                <a:ea typeface="Arial"/>
                <a:cs typeface="Arial"/>
                <a:sym typeface="Arial"/>
              </a:rPr>
              <a:t>‹#›</a:t>
            </a:fld>
            <a:endParaRPr sz="1600">
              <a:solidFill>
                <a:schemeClr val="dk1"/>
              </a:solidFill>
              <a:latin typeface="Arial (Body)"/>
              <a:ea typeface="Arial"/>
              <a:cs typeface="Arial"/>
              <a:sym typeface="Arial"/>
            </a:endParaRPr>
          </a:p>
        </p:txBody>
      </p:sp>
      <p:pic>
        <p:nvPicPr>
          <p:cNvPr id="41" name="Google Shape;41;p6" descr="A black and white logo&#10;&#10;AI-generated content may be incorrect."/>
          <p:cNvPicPr preferRelativeResize="0"/>
          <p:nvPr/>
        </p:nvPicPr>
        <p:blipFill rotWithShape="1">
          <a:blip r:embed="rId7">
            <a:alphaModFix/>
          </a:blip>
          <a:srcRect/>
          <a:stretch/>
        </p:blipFill>
        <p:spPr>
          <a:xfrm>
            <a:off x="9408368" y="157157"/>
            <a:ext cx="2563495" cy="498243"/>
          </a:xfrm>
          <a:prstGeom prst="rect">
            <a:avLst/>
          </a:prstGeom>
          <a:noFill/>
          <a:ln>
            <a:noFill/>
          </a:ln>
        </p:spPr>
      </p:pic>
      <p:pic>
        <p:nvPicPr>
          <p:cNvPr id="42" name="Google Shape;42;p6" descr="A purple and white logo&#10;&#10;AI-generated content may be incorrect."/>
          <p:cNvPicPr preferRelativeResize="0"/>
          <p:nvPr/>
        </p:nvPicPr>
        <p:blipFill rotWithShape="1">
          <a:blip r:embed="rId8">
            <a:alphaModFix/>
          </a:blip>
          <a:srcRect/>
          <a:stretch/>
        </p:blipFill>
        <p:spPr>
          <a:xfrm>
            <a:off x="9360000" y="6228000"/>
            <a:ext cx="2520002" cy="456536"/>
          </a:xfrm>
          <a:prstGeom prst="rect">
            <a:avLst/>
          </a:prstGeom>
          <a:noFill/>
          <a:ln>
            <a:noFill/>
          </a:ln>
        </p:spPr>
      </p:pic>
      <p:cxnSp>
        <p:nvCxnSpPr>
          <p:cNvPr id="43" name="Google Shape;43;p6"/>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sp>
        <p:nvSpPr>
          <p:cNvPr id="3" name="Google Shape;15;p1">
            <a:extLst>
              <a:ext uri="{FF2B5EF4-FFF2-40B4-BE49-F238E27FC236}">
                <a16:creationId xmlns:a16="http://schemas.microsoft.com/office/drawing/2014/main" id="{5A8154F8-EC4A-42BA-ADC5-3FB4A678812F}"/>
              </a:ext>
            </a:extLst>
          </p:cNvPr>
          <p:cNvSpPr txBox="1"/>
          <p:nvPr userDrawn="1"/>
        </p:nvSpPr>
        <p:spPr>
          <a:xfrm>
            <a:off x="823713" y="180000"/>
            <a:ext cx="8316893" cy="589388"/>
          </a:xfrm>
          <a:prstGeom prst="rect">
            <a:avLst/>
          </a:prstGeom>
          <a:noFill/>
          <a:ln>
            <a:noFill/>
          </a:ln>
        </p:spPr>
        <p:txBody>
          <a:bodyPr spcFirstLastPara="1" wrap="square" lIns="91775" tIns="45875" rIns="91775" bIns="45875" anchor="t" anchorCtr="0">
            <a:noAutofit/>
          </a:bodyPr>
          <a:lstStyle/>
          <a:p>
            <a:pPr marL="0" marR="0" lvl="0" indent="0" algn="l" rtl="0">
              <a:lnSpc>
                <a:spcPct val="50000"/>
              </a:lnSpc>
              <a:spcBef>
                <a:spcPts val="0"/>
              </a:spcBef>
              <a:spcAft>
                <a:spcPts val="600"/>
              </a:spcAft>
              <a:buClr>
                <a:srgbClr val="170130"/>
              </a:buClr>
              <a:buSzPts val="1400"/>
              <a:buFont typeface="Arial"/>
              <a:buNone/>
            </a:pPr>
            <a:r>
              <a:rPr lang="en-GB" sz="1400" b="1" i="0" u="none" strike="noStrike" cap="none">
                <a:solidFill>
                  <a:srgbClr val="170130"/>
                </a:solidFill>
                <a:latin typeface="Arial (Body)"/>
                <a:ea typeface="Arial"/>
                <a:cs typeface="Arial"/>
                <a:sym typeface="Arial"/>
              </a:rPr>
              <a:t>T Level Technical Qualification in Building Services Engineering for Construction (Level 3)</a:t>
            </a:r>
            <a:endParaRPr sz="1400" b="0" i="0" u="none" strike="noStrike" cap="none">
              <a:solidFill>
                <a:srgbClr val="000000"/>
              </a:solidFill>
              <a:latin typeface="Arial (Body)"/>
              <a:ea typeface="Arial"/>
              <a:cs typeface="Arial"/>
              <a:sym typeface="Arial"/>
            </a:endParaRPr>
          </a:p>
          <a:p>
            <a:pPr marL="0" marR="0" lvl="0" indent="0" algn="l" rtl="0">
              <a:lnSpc>
                <a:spcPct val="50000"/>
              </a:lnSpc>
              <a:spcBef>
                <a:spcPts val="804"/>
              </a:spcBef>
              <a:spcAft>
                <a:spcPts val="600"/>
              </a:spcAft>
              <a:buClr>
                <a:srgbClr val="FC4421"/>
              </a:buClr>
              <a:buSzPts val="1400"/>
              <a:buFont typeface="Arial"/>
              <a:buNone/>
            </a:pPr>
            <a:r>
              <a:rPr lang="en-GB" sz="1400" b="1" i="0" u="none" strike="noStrike" cap="none">
                <a:solidFill>
                  <a:srgbClr val="FC4421"/>
                </a:solidFill>
                <a:latin typeface="Arial (Body)"/>
                <a:ea typeface="Arial"/>
                <a:cs typeface="Arial"/>
                <a:sym typeface="Arial"/>
              </a:rPr>
              <a:t>Occupational Specialism: Low Carbon Engineering</a:t>
            </a:r>
            <a:endParaRPr sz="1050" b="0" i="0" u="none" strike="noStrike" cap="none">
              <a:solidFill>
                <a:schemeClr val="dk1"/>
              </a:solidFill>
              <a:latin typeface="Arial (Body)"/>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Body)"/>
          <a:ea typeface="Arial (Body)"/>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Body)"/>
          <a:ea typeface="Arial (Body)"/>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 name="Google Shape;62;p11">
            <a:extLst>
              <a:ext uri="{FF2B5EF4-FFF2-40B4-BE49-F238E27FC236}">
                <a16:creationId xmlns:a16="http://schemas.microsoft.com/office/drawing/2014/main" id="{42B994B5-F657-A0CA-7C82-77E2455D018B}"/>
              </a:ext>
            </a:extLst>
          </p:cNvPr>
          <p:cNvSpPr txBox="1">
            <a:spLocks noGrp="1"/>
          </p:cNvSpPr>
          <p:nvPr>
            <p:ph type="title"/>
          </p:nvPr>
        </p:nvSpPr>
        <p:spPr>
          <a:xfrm>
            <a:off x="162000" y="1908000"/>
            <a:ext cx="11861011" cy="4386347"/>
          </a:xfrm>
          <a:prstGeom prst="rect">
            <a:avLst/>
          </a:prstGeom>
          <a:noFill/>
          <a:ln>
            <a:noFill/>
          </a:ln>
        </p:spPr>
        <p:txBody>
          <a:bodyPr spcFirstLastPara="1" wrap="square" lIns="89650" tIns="46618" rIns="89650" bIns="46618" anchor="t" anchorCtr="0">
            <a:spAutoFit/>
          </a:bodyPr>
          <a:lstStyle/>
          <a:p>
            <a:r>
              <a:rPr lang="en-GB" sz="2789" dirty="0">
                <a:solidFill>
                  <a:schemeClr val="tx1"/>
                </a:solidFill>
              </a:rPr>
              <a:t>Occupational specialism: Low Carbon Engineering</a:t>
            </a:r>
            <a:br>
              <a:rPr lang="en-GB" sz="2789" dirty="0">
                <a:solidFill>
                  <a:schemeClr val="tx1"/>
                </a:solidFill>
              </a:rPr>
            </a:br>
            <a:endParaRPr lang="en-GB" sz="2789" dirty="0">
              <a:solidFill>
                <a:schemeClr val="tx1"/>
              </a:solidFill>
            </a:endParaRPr>
          </a:p>
          <a:p>
            <a:r>
              <a:rPr lang="en-GB" sz="2789" dirty="0"/>
              <a:t>PowerPoint K1.38: System operation requirements to be checked for commissioning</a:t>
            </a:r>
            <a:br>
              <a:rPr lang="en-GB" sz="2789" dirty="0"/>
            </a:br>
            <a:br>
              <a:rPr lang="en-GB" sz="2789" dirty="0"/>
            </a:br>
            <a:br>
              <a:rPr lang="en-GB" sz="2789" dirty="0"/>
            </a:br>
            <a:br>
              <a:rPr lang="en-GB" sz="2789" dirty="0"/>
            </a:br>
            <a:br>
              <a:rPr lang="en-GB" sz="2789" dirty="0">
                <a:solidFill>
                  <a:schemeClr val="tx1"/>
                </a:solidFill>
              </a:rPr>
            </a:br>
            <a:br>
              <a:rPr lang="en-GB" sz="2789" dirty="0">
                <a:solidFill>
                  <a:schemeClr val="tx1"/>
                </a:solidFill>
              </a:rPr>
            </a:br>
            <a:endParaRPr lang="en-GB" sz="2789"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latin typeface="Arial (Body)"/>
              </a:rPr>
              <a:t>Introduction / Starter</a:t>
            </a:r>
          </a:p>
        </p:txBody>
      </p:sp>
      <p:grpSp>
        <p:nvGrpSpPr>
          <p:cNvPr id="70" name="Google Shape;70;p12"/>
          <p:cNvGrpSpPr/>
          <p:nvPr/>
        </p:nvGrpSpPr>
        <p:grpSpPr>
          <a:xfrm>
            <a:off x="360045" y="1800225"/>
            <a:ext cx="11515650" cy="3810000"/>
            <a:chOff x="360045" y="1800225"/>
            <a:chExt cx="11515650" cy="3810000"/>
          </a:xfrm>
        </p:grpSpPr>
        <p:sp>
          <p:nvSpPr>
            <p:cNvPr id="71" name="Google Shape;71;p12"/>
            <p:cNvSpPr/>
            <p:nvPr/>
          </p:nvSpPr>
          <p:spPr>
            <a:xfrm>
              <a:off x="360045" y="1800225"/>
              <a:ext cx="3571800" cy="3810000"/>
            </a:xfrm>
            <a:prstGeom prst="roundRect">
              <a:avLst>
                <a:gd name="adj" fmla="val 4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73" name="Google Shape;73;p12"/>
            <p:cNvSpPr txBox="1"/>
            <p:nvPr/>
          </p:nvSpPr>
          <p:spPr>
            <a:xfrm>
              <a:off x="593295" y="1984484"/>
              <a:ext cx="2714700" cy="3429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Body)"/>
                  <a:sym typeface="Arial"/>
                </a:rPr>
                <a:t>Warm-up</a:t>
              </a:r>
              <a:endParaRPr sz="2400" b="1">
                <a:solidFill>
                  <a:srgbClr val="FC4421"/>
                </a:solidFill>
                <a:latin typeface="Arial (Body)"/>
                <a:sym typeface="Arial"/>
              </a:endParaRPr>
            </a:p>
            <a:p>
              <a:pPr marL="0" lvl="0" indent="0" algn="l" rtl="0">
                <a:spcBef>
                  <a:spcPts val="1125"/>
                </a:spcBef>
                <a:spcAft>
                  <a:spcPts val="0"/>
                </a:spcAft>
                <a:buNone/>
              </a:pPr>
              <a:r>
                <a:rPr lang="en-GB" sz="1800" b="0">
                  <a:solidFill>
                    <a:srgbClr val="333333"/>
                  </a:solidFill>
                  <a:latin typeface="Arial (Body)"/>
                  <a:sym typeface="Arial"/>
                </a:rPr>
                <a:t>What must be proven before a heat pump system is handed over?</a:t>
              </a:r>
              <a:endParaRPr sz="1800" b="0">
                <a:solidFill>
                  <a:srgbClr val="333333"/>
                </a:solidFill>
                <a:latin typeface="Arial (Body)"/>
                <a:sym typeface="Arial"/>
              </a:endParaRPr>
            </a:p>
          </p:txBody>
        </p:sp>
        <p:sp>
          <p:nvSpPr>
            <p:cNvPr id="74" name="Google Shape;74;p12"/>
            <p:cNvSpPr/>
            <p:nvPr/>
          </p:nvSpPr>
          <p:spPr>
            <a:xfrm>
              <a:off x="4331970" y="1800225"/>
              <a:ext cx="3571800" cy="3810000"/>
            </a:xfrm>
            <a:prstGeom prst="roundRect">
              <a:avLst>
                <a:gd name="adj" fmla="val 4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76" name="Google Shape;76;p12"/>
            <p:cNvSpPr txBox="1"/>
            <p:nvPr/>
          </p:nvSpPr>
          <p:spPr>
            <a:xfrm>
              <a:off x="4598595" y="1984484"/>
              <a:ext cx="2714700" cy="3429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Body)"/>
                  <a:sym typeface="Arial"/>
                </a:rPr>
                <a:t>Pair-share</a:t>
              </a:r>
              <a:endParaRPr sz="2400" b="1">
                <a:solidFill>
                  <a:srgbClr val="FC4421"/>
                </a:solidFill>
                <a:latin typeface="Arial (Body)"/>
                <a:sym typeface="Arial"/>
              </a:endParaRPr>
            </a:p>
            <a:p>
              <a:pPr marL="0" lvl="0" indent="0" algn="l" rtl="0">
                <a:spcBef>
                  <a:spcPts val="1125"/>
                </a:spcBef>
                <a:spcAft>
                  <a:spcPts val="0"/>
                </a:spcAft>
                <a:buNone/>
              </a:pPr>
              <a:r>
                <a:rPr lang="en-GB" sz="1800" b="0">
                  <a:solidFill>
                    <a:srgbClr val="333333"/>
                  </a:solidFill>
                  <a:latin typeface="Arial (Body)"/>
                  <a:sym typeface="Arial"/>
                </a:rPr>
                <a:t>Name three checks that could prevent a customer call-back.</a:t>
              </a:r>
              <a:endParaRPr sz="1800" b="0">
                <a:solidFill>
                  <a:srgbClr val="333333"/>
                </a:solidFill>
                <a:latin typeface="Arial (Body)"/>
                <a:sym typeface="Arial"/>
              </a:endParaRPr>
            </a:p>
          </p:txBody>
        </p:sp>
        <p:sp>
          <p:nvSpPr>
            <p:cNvPr id="77" name="Google Shape;77;p12"/>
            <p:cNvSpPr/>
            <p:nvPr/>
          </p:nvSpPr>
          <p:spPr>
            <a:xfrm>
              <a:off x="8303895" y="1800225"/>
              <a:ext cx="3571800" cy="3810000"/>
            </a:xfrm>
            <a:prstGeom prst="roundRect">
              <a:avLst>
                <a:gd name="adj" fmla="val 3999"/>
              </a:avLst>
            </a:prstGeom>
            <a:solidFill>
              <a:srgbClr val="FFF4F2"/>
            </a:solidFill>
            <a:ln w="19050" cap="flat" cmpd="sng">
              <a:solidFill>
                <a:srgbClr val="FEE2D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79" name="Google Shape;79;p12"/>
            <p:cNvSpPr txBox="1"/>
            <p:nvPr/>
          </p:nvSpPr>
          <p:spPr>
            <a:xfrm>
              <a:off x="8581762" y="1972002"/>
              <a:ext cx="2714700" cy="3429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Body)"/>
                  <a:sym typeface="Arial"/>
                </a:rPr>
                <a:t>Tutor Prompt</a:t>
              </a:r>
              <a:endParaRPr sz="2400" b="1">
                <a:solidFill>
                  <a:srgbClr val="FC4421"/>
                </a:solidFill>
                <a:latin typeface="Arial (Body)"/>
                <a:sym typeface="Arial"/>
              </a:endParaRPr>
            </a:p>
            <a:p>
              <a:pPr marL="0" lvl="0" indent="0" algn="l" rtl="0">
                <a:spcBef>
                  <a:spcPts val="1125"/>
                </a:spcBef>
                <a:spcAft>
                  <a:spcPts val="0"/>
                </a:spcAft>
                <a:buNone/>
              </a:pPr>
              <a:r>
                <a:rPr lang="en-GB" sz="1800" b="0">
                  <a:solidFill>
                    <a:srgbClr val="333333"/>
                  </a:solidFill>
                  <a:latin typeface="Arial (Body)"/>
                  <a:sym typeface="Arial"/>
                </a:rPr>
                <a:t>Commissioning proves the system is safe, clean, controlled and performing as intended.</a:t>
              </a:r>
              <a:endParaRPr sz="1800" b="0">
                <a:solidFill>
                  <a:srgbClr val="333333"/>
                </a:solidFill>
                <a:latin typeface="Arial (Body)"/>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Body)"/>
                <a:sym typeface="Arial"/>
              </a:rPr>
              <a:t>Objectives </a:t>
            </a:r>
            <a:r>
              <a:rPr lang="en-GB" sz="3200" b="0">
                <a:solidFill>
                  <a:srgbClr val="666666"/>
                </a:solidFill>
                <a:latin typeface="Arial (Body)"/>
                <a:sym typeface="Arial"/>
              </a:rPr>
              <a:t>(K1.38)</a:t>
            </a:r>
            <a:endParaRPr lang="en-GB" sz="3200" b="1">
              <a:solidFill>
                <a:srgbClr val="FC4421"/>
              </a:solidFill>
              <a:latin typeface="Arial (Body)"/>
              <a:sym typeface="Arial"/>
            </a:endParaRPr>
          </a:p>
        </p:txBody>
      </p:sp>
      <p:grpSp>
        <p:nvGrpSpPr>
          <p:cNvPr id="86" name="Google Shape;86;p13"/>
          <p:cNvGrpSpPr/>
          <p:nvPr/>
        </p:nvGrpSpPr>
        <p:grpSpPr>
          <a:xfrm>
            <a:off x="381000" y="1612800"/>
            <a:ext cx="5524500" cy="1019382"/>
            <a:chOff x="381000" y="1333500"/>
            <a:chExt cx="5524500" cy="1285800"/>
          </a:xfrm>
        </p:grpSpPr>
        <p:sp>
          <p:nvSpPr>
            <p:cNvPr id="87" name="Google Shape;87;p13"/>
            <p:cNvSpPr/>
            <p:nvPr/>
          </p:nvSpPr>
          <p:spPr>
            <a:xfrm>
              <a:off x="381000" y="1333500"/>
              <a:ext cx="5524500" cy="1285800"/>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89" name="Google Shape;89;p13"/>
            <p:cNvSpPr txBox="1"/>
            <p:nvPr/>
          </p:nvSpPr>
          <p:spPr>
            <a:xfrm>
              <a:off x="1095375" y="1428750"/>
              <a:ext cx="4619700" cy="10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0">
                  <a:solidFill>
                    <a:srgbClr val="000000"/>
                  </a:solidFill>
                  <a:latin typeface="Arial (Body)"/>
                  <a:sym typeface="Arial"/>
                </a:rPr>
                <a:t>Identify the key operation requirements checked during commissioning</a:t>
              </a:r>
              <a:endParaRPr sz="2000" b="0">
                <a:solidFill>
                  <a:srgbClr val="000000"/>
                </a:solidFill>
                <a:latin typeface="Arial (Body)"/>
                <a:sym typeface="Arial"/>
              </a:endParaRPr>
            </a:p>
          </p:txBody>
        </p:sp>
      </p:grpSp>
      <p:grpSp>
        <p:nvGrpSpPr>
          <p:cNvPr id="90" name="Google Shape;90;p13"/>
          <p:cNvGrpSpPr/>
          <p:nvPr/>
        </p:nvGrpSpPr>
        <p:grpSpPr>
          <a:xfrm>
            <a:off x="6334125" y="1612800"/>
            <a:ext cx="5524500" cy="1019382"/>
            <a:chOff x="6334125" y="1333500"/>
            <a:chExt cx="5524500" cy="1285800"/>
          </a:xfrm>
        </p:grpSpPr>
        <p:sp>
          <p:nvSpPr>
            <p:cNvPr id="91" name="Google Shape;91;p13"/>
            <p:cNvSpPr/>
            <p:nvPr/>
          </p:nvSpPr>
          <p:spPr>
            <a:xfrm>
              <a:off x="6334125" y="1333500"/>
              <a:ext cx="5524500" cy="1285800"/>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93" name="Google Shape;93;p13"/>
            <p:cNvSpPr txBox="1"/>
            <p:nvPr/>
          </p:nvSpPr>
          <p:spPr>
            <a:xfrm>
              <a:off x="7048500" y="1428750"/>
              <a:ext cx="4619700" cy="10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0">
                  <a:solidFill>
                    <a:srgbClr val="000000"/>
                  </a:solidFill>
                  <a:latin typeface="Arial (Body)"/>
                  <a:sym typeface="Arial"/>
                </a:rPr>
                <a:t>Explain why flow/return temperatures and pressure matter</a:t>
              </a:r>
              <a:endParaRPr sz="2000" b="0">
                <a:solidFill>
                  <a:srgbClr val="000000"/>
                </a:solidFill>
                <a:latin typeface="Arial (Body)"/>
                <a:sym typeface="Arial"/>
              </a:endParaRPr>
            </a:p>
          </p:txBody>
        </p:sp>
      </p:grpSp>
      <p:grpSp>
        <p:nvGrpSpPr>
          <p:cNvPr id="94" name="Google Shape;94;p13"/>
          <p:cNvGrpSpPr/>
          <p:nvPr/>
        </p:nvGrpSpPr>
        <p:grpSpPr>
          <a:xfrm>
            <a:off x="381000" y="2857500"/>
            <a:ext cx="5524500" cy="1285800"/>
            <a:chOff x="381000" y="2857500"/>
            <a:chExt cx="5524500" cy="1285800"/>
          </a:xfrm>
        </p:grpSpPr>
        <p:sp>
          <p:nvSpPr>
            <p:cNvPr id="95" name="Google Shape;95;p13"/>
            <p:cNvSpPr/>
            <p:nvPr/>
          </p:nvSpPr>
          <p:spPr>
            <a:xfrm>
              <a:off x="381000" y="2857500"/>
              <a:ext cx="5524500" cy="1285800"/>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97" name="Google Shape;97;p13"/>
            <p:cNvSpPr txBox="1"/>
            <p:nvPr/>
          </p:nvSpPr>
          <p:spPr>
            <a:xfrm>
              <a:off x="1095375" y="2952750"/>
              <a:ext cx="4619700" cy="10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0">
                  <a:solidFill>
                    <a:srgbClr val="000000"/>
                  </a:solidFill>
                  <a:latin typeface="Arial (Body)"/>
                  <a:sym typeface="Arial"/>
                </a:rPr>
                <a:t>Recognise control calibration, emitter distribution and pump checks</a:t>
              </a:r>
              <a:endParaRPr sz="2000" b="0">
                <a:solidFill>
                  <a:srgbClr val="000000"/>
                </a:solidFill>
                <a:latin typeface="Arial (Body)"/>
                <a:sym typeface="Arial"/>
              </a:endParaRPr>
            </a:p>
          </p:txBody>
        </p:sp>
      </p:grpSp>
      <p:grpSp>
        <p:nvGrpSpPr>
          <p:cNvPr id="98" name="Google Shape;98;p13"/>
          <p:cNvGrpSpPr/>
          <p:nvPr/>
        </p:nvGrpSpPr>
        <p:grpSpPr>
          <a:xfrm>
            <a:off x="6334125" y="2857500"/>
            <a:ext cx="5524500" cy="1285800"/>
            <a:chOff x="6334125" y="2857500"/>
            <a:chExt cx="5524500" cy="1285800"/>
          </a:xfrm>
        </p:grpSpPr>
        <p:sp>
          <p:nvSpPr>
            <p:cNvPr id="99" name="Google Shape;99;p13"/>
            <p:cNvSpPr/>
            <p:nvPr/>
          </p:nvSpPr>
          <p:spPr>
            <a:xfrm>
              <a:off x="6334125" y="2857500"/>
              <a:ext cx="5524500" cy="1285800"/>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01" name="Google Shape;101;p13"/>
            <p:cNvSpPr txBox="1"/>
            <p:nvPr/>
          </p:nvSpPr>
          <p:spPr>
            <a:xfrm>
              <a:off x="7048500" y="2952750"/>
              <a:ext cx="4619700" cy="10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0">
                  <a:solidFill>
                    <a:srgbClr val="000000"/>
                  </a:solidFill>
                  <a:latin typeface="Arial (Body)"/>
                  <a:sym typeface="Arial"/>
                </a:rPr>
                <a:t>Describe hot water temperature and safety checks</a:t>
              </a:r>
              <a:endParaRPr sz="2000" b="0">
                <a:solidFill>
                  <a:srgbClr val="000000"/>
                </a:solidFill>
                <a:latin typeface="Arial (Body)"/>
                <a:sym typeface="Arial"/>
              </a:endParaRPr>
            </a:p>
          </p:txBody>
        </p:sp>
      </p:grpSp>
      <p:grpSp>
        <p:nvGrpSpPr>
          <p:cNvPr id="102" name="Google Shape;102;p13"/>
          <p:cNvGrpSpPr/>
          <p:nvPr/>
        </p:nvGrpSpPr>
        <p:grpSpPr>
          <a:xfrm>
            <a:off x="381000" y="4381500"/>
            <a:ext cx="5524500" cy="1285800"/>
            <a:chOff x="381000" y="4381500"/>
            <a:chExt cx="5524500" cy="1285800"/>
          </a:xfrm>
        </p:grpSpPr>
        <p:sp>
          <p:nvSpPr>
            <p:cNvPr id="103" name="Google Shape;103;p13"/>
            <p:cNvSpPr/>
            <p:nvPr/>
          </p:nvSpPr>
          <p:spPr>
            <a:xfrm>
              <a:off x="381000" y="4381500"/>
              <a:ext cx="5524500" cy="1285800"/>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05" name="Google Shape;105;p13"/>
            <p:cNvSpPr txBox="1"/>
            <p:nvPr/>
          </p:nvSpPr>
          <p:spPr>
            <a:xfrm>
              <a:off x="1095375" y="4476750"/>
              <a:ext cx="4619700" cy="10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0">
                  <a:solidFill>
                    <a:srgbClr val="000000"/>
                  </a:solidFill>
                  <a:latin typeface="Arial (Body)"/>
                  <a:sym typeface="Arial"/>
                </a:rPr>
                <a:t>Explain flushing, cleaning, chemical treatment and record keeping</a:t>
              </a:r>
              <a:endParaRPr sz="2000" b="0">
                <a:solidFill>
                  <a:srgbClr val="000000"/>
                </a:solidFill>
                <a:latin typeface="Arial (Body)"/>
                <a:sym typeface="Arial"/>
              </a:endParaRPr>
            </a:p>
          </p:txBody>
        </p:sp>
      </p:grpSp>
      <p:grpSp>
        <p:nvGrpSpPr>
          <p:cNvPr id="106" name="Google Shape;106;p13"/>
          <p:cNvGrpSpPr/>
          <p:nvPr/>
        </p:nvGrpSpPr>
        <p:grpSpPr>
          <a:xfrm>
            <a:off x="6334125" y="4381500"/>
            <a:ext cx="5524500" cy="1285800"/>
            <a:chOff x="6334125" y="4381500"/>
            <a:chExt cx="5524500" cy="1285800"/>
          </a:xfrm>
        </p:grpSpPr>
        <p:sp>
          <p:nvSpPr>
            <p:cNvPr id="107" name="Google Shape;107;p13"/>
            <p:cNvSpPr/>
            <p:nvPr/>
          </p:nvSpPr>
          <p:spPr>
            <a:xfrm>
              <a:off x="6334125" y="4381500"/>
              <a:ext cx="5524500" cy="1285800"/>
            </a:xfrm>
            <a:prstGeom prst="roundRect">
              <a:avLst>
                <a:gd name="adj" fmla="val 8888"/>
              </a:avLst>
            </a:prstGeom>
            <a:solidFill>
              <a:srgbClr val="FFF4F2"/>
            </a:solidFill>
            <a:ln w="19050" cap="flat" cmpd="sng">
              <a:solidFill>
                <a:srgbClr val="FEE2D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09" name="Google Shape;109;p13"/>
            <p:cNvSpPr txBox="1"/>
            <p:nvPr/>
          </p:nvSpPr>
          <p:spPr>
            <a:xfrm>
              <a:off x="7048500" y="4476750"/>
              <a:ext cx="4619700" cy="10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0">
                  <a:solidFill>
                    <a:srgbClr val="000000"/>
                  </a:solidFill>
                  <a:latin typeface="Arial (Body)"/>
                  <a:sym typeface="Arial"/>
                </a:rPr>
                <a:t>Link commissioning evidence to customer handover and future maintenance</a:t>
              </a:r>
              <a:endParaRPr sz="2000" b="0">
                <a:solidFill>
                  <a:srgbClr val="000000"/>
                </a:solidFill>
                <a:latin typeface="Arial (Body)"/>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4"/>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latin typeface="Arial (Body)"/>
              </a:rPr>
              <a:t>Commissioning: what are we trying to prove?</a:t>
            </a:r>
          </a:p>
        </p:txBody>
      </p:sp>
      <p:grpSp>
        <p:nvGrpSpPr>
          <p:cNvPr id="116" name="Google Shape;116;p14"/>
          <p:cNvGrpSpPr/>
          <p:nvPr/>
        </p:nvGrpSpPr>
        <p:grpSpPr>
          <a:xfrm>
            <a:off x="371474" y="1714499"/>
            <a:ext cx="11496826" cy="4085073"/>
            <a:chOff x="371474" y="1714499"/>
            <a:chExt cx="11496826" cy="4085073"/>
          </a:xfrm>
        </p:grpSpPr>
        <p:sp>
          <p:nvSpPr>
            <p:cNvPr id="117" name="Google Shape;117;p14"/>
            <p:cNvSpPr/>
            <p:nvPr/>
          </p:nvSpPr>
          <p:spPr>
            <a:xfrm>
              <a:off x="381000" y="1714499"/>
              <a:ext cx="3714900" cy="1901059"/>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19" name="Google Shape;119;p14"/>
            <p:cNvSpPr txBox="1"/>
            <p:nvPr/>
          </p:nvSpPr>
          <p:spPr>
            <a:xfrm>
              <a:off x="666375" y="1879725"/>
              <a:ext cx="3358162"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Safe manufacturer-limit operation</a:t>
              </a:r>
              <a:endParaRPr sz="1800" b="1">
                <a:solidFill>
                  <a:srgbClr val="000000"/>
                </a:solidFill>
                <a:latin typeface="Arial (Body)"/>
                <a:sym typeface="Arial"/>
              </a:endParaRPr>
            </a:p>
            <a:p>
              <a:pPr marL="0" lvl="0" indent="0" algn="l" rtl="0">
                <a:spcBef>
                  <a:spcPts val="375"/>
                </a:spcBef>
                <a:spcAft>
                  <a:spcPts val="0"/>
                </a:spcAft>
                <a:buNone/>
              </a:pPr>
              <a:r>
                <a:rPr lang="en-GB" sz="1600" b="0">
                  <a:solidFill>
                    <a:srgbClr val="333333"/>
                  </a:solidFill>
                  <a:latin typeface="Arial (Body)"/>
                  <a:sym typeface="Arial"/>
                </a:rPr>
                <a:t>Confirms heat pump, cylinders, pumps, and valves operate within limits (BS EN 14336).</a:t>
              </a:r>
              <a:endParaRPr sz="1600" b="0">
                <a:solidFill>
                  <a:srgbClr val="333333"/>
                </a:solidFill>
                <a:latin typeface="Arial (Body)"/>
                <a:sym typeface="Arial"/>
              </a:endParaRPr>
            </a:p>
          </p:txBody>
        </p:sp>
        <p:sp>
          <p:nvSpPr>
            <p:cNvPr id="120" name="Google Shape;120;p14"/>
            <p:cNvSpPr/>
            <p:nvPr/>
          </p:nvSpPr>
          <p:spPr>
            <a:xfrm>
              <a:off x="4267200" y="1714499"/>
              <a:ext cx="3714900" cy="1901058"/>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22" name="Google Shape;122;p14"/>
            <p:cNvSpPr txBox="1"/>
            <p:nvPr/>
          </p:nvSpPr>
          <p:spPr>
            <a:xfrm>
              <a:off x="4715025" y="1883156"/>
              <a:ext cx="2952900" cy="19010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000" b="1">
                  <a:solidFill>
                    <a:srgbClr val="000000"/>
                  </a:solidFill>
                  <a:latin typeface="Arial (Body)"/>
                  <a:sym typeface="Arial"/>
                </a:rPr>
                <a:t>Correct Heat Transfer</a:t>
              </a:r>
              <a:endParaRPr sz="2000" b="1">
                <a:solidFill>
                  <a:srgbClr val="000000"/>
                </a:solidFill>
                <a:latin typeface="Arial (Body)"/>
                <a:sym typeface="Arial"/>
              </a:endParaRPr>
            </a:p>
            <a:p>
              <a:pPr marL="0" lvl="0" indent="0" algn="l" rtl="0">
                <a:spcBef>
                  <a:spcPts val="375"/>
                </a:spcBef>
                <a:spcAft>
                  <a:spcPts val="0"/>
                </a:spcAft>
                <a:buNone/>
              </a:pPr>
              <a:r>
                <a:rPr lang="en-GB" sz="1800" b="0">
                  <a:solidFill>
                    <a:srgbClr val="333333"/>
                  </a:solidFill>
                  <a:latin typeface="Arial (Body)"/>
                  <a:sym typeface="Arial"/>
                </a:rPr>
                <a:t>Monitors temperatures, ΔT, and flow rate to identify issues like sludge or air.</a:t>
              </a:r>
              <a:endParaRPr sz="1800" b="0">
                <a:solidFill>
                  <a:srgbClr val="333333"/>
                </a:solidFill>
                <a:latin typeface="Arial (Body)"/>
                <a:sym typeface="Arial"/>
              </a:endParaRPr>
            </a:p>
          </p:txBody>
        </p:sp>
        <p:sp>
          <p:nvSpPr>
            <p:cNvPr id="123" name="Google Shape;123;p14"/>
            <p:cNvSpPr/>
            <p:nvPr/>
          </p:nvSpPr>
          <p:spPr>
            <a:xfrm>
              <a:off x="8153400" y="1718776"/>
              <a:ext cx="3714900" cy="1901058"/>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25" name="Google Shape;125;p14"/>
            <p:cNvSpPr txBox="1"/>
            <p:nvPr/>
          </p:nvSpPr>
          <p:spPr>
            <a:xfrm>
              <a:off x="8601225" y="1879725"/>
              <a:ext cx="2972025"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Coordinated Control Sequence</a:t>
              </a:r>
              <a:endParaRPr sz="1800" b="1">
                <a:solidFill>
                  <a:srgbClr val="000000"/>
                </a:solidFill>
                <a:latin typeface="Arial (Body)"/>
                <a:sym typeface="Arial"/>
              </a:endParaRPr>
            </a:p>
            <a:p>
              <a:pPr marL="0" lvl="0" indent="0" algn="l" rtl="0">
                <a:spcBef>
                  <a:spcPts val="375"/>
                </a:spcBef>
                <a:spcAft>
                  <a:spcPts val="0"/>
                </a:spcAft>
                <a:buNone/>
              </a:pPr>
              <a:r>
                <a:rPr lang="en-GB" sz="1600" b="0">
                  <a:solidFill>
                    <a:srgbClr val="333333"/>
                  </a:solidFill>
                  <a:latin typeface="Arial (Body)"/>
                  <a:sym typeface="Arial"/>
                </a:rPr>
                <a:t>Ensures thermostats and pumps operate in sequence to avoid cycling.</a:t>
              </a:r>
              <a:endParaRPr sz="1600" b="0">
                <a:solidFill>
                  <a:srgbClr val="333333"/>
                </a:solidFill>
                <a:latin typeface="Arial (Body)"/>
                <a:sym typeface="Arial"/>
              </a:endParaRPr>
            </a:p>
          </p:txBody>
        </p:sp>
        <p:sp>
          <p:nvSpPr>
            <p:cNvPr id="126" name="Google Shape;126;p14"/>
            <p:cNvSpPr/>
            <p:nvPr/>
          </p:nvSpPr>
          <p:spPr>
            <a:xfrm>
              <a:off x="371474" y="3857624"/>
              <a:ext cx="3724275" cy="1754899"/>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28" name="Google Shape;128;p14"/>
            <p:cNvSpPr txBox="1"/>
            <p:nvPr/>
          </p:nvSpPr>
          <p:spPr>
            <a:xfrm>
              <a:off x="666375" y="4163572"/>
              <a:ext cx="3500812"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Correct Emitter Distribution</a:t>
              </a:r>
              <a:endParaRPr sz="1800" b="1">
                <a:solidFill>
                  <a:srgbClr val="000000"/>
                </a:solidFill>
                <a:latin typeface="Arial (Body)"/>
                <a:sym typeface="Arial"/>
              </a:endParaRPr>
            </a:p>
            <a:p>
              <a:pPr marL="0" lvl="0" indent="0" algn="l" rtl="0">
                <a:spcBef>
                  <a:spcPts val="375"/>
                </a:spcBef>
                <a:spcAft>
                  <a:spcPts val="0"/>
                </a:spcAft>
                <a:buNone/>
              </a:pPr>
              <a:r>
                <a:rPr lang="en-GB" sz="1600" b="0">
                  <a:solidFill>
                    <a:srgbClr val="333333"/>
                  </a:solidFill>
                  <a:latin typeface="Arial (Body)"/>
                  <a:sym typeface="Arial"/>
                </a:rPr>
                <a:t>Ensures design intent for flow is met across all radiators/circuits (BS EN 12828).</a:t>
              </a:r>
              <a:endParaRPr sz="1600" b="0">
                <a:solidFill>
                  <a:srgbClr val="333333"/>
                </a:solidFill>
                <a:latin typeface="Arial (Body)"/>
                <a:sym typeface="Arial"/>
              </a:endParaRPr>
            </a:p>
          </p:txBody>
        </p:sp>
        <p:sp>
          <p:nvSpPr>
            <p:cNvPr id="129" name="Google Shape;129;p14"/>
            <p:cNvSpPr/>
            <p:nvPr/>
          </p:nvSpPr>
          <p:spPr>
            <a:xfrm>
              <a:off x="4257675" y="3857623"/>
              <a:ext cx="3714900" cy="1754899"/>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31" name="Google Shape;131;p14"/>
            <p:cNvSpPr txBox="1"/>
            <p:nvPr/>
          </p:nvSpPr>
          <p:spPr>
            <a:xfrm>
              <a:off x="4643137" y="4163572"/>
              <a:ext cx="2952900" cy="1636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Water Quality &amp; Protection</a:t>
              </a:r>
              <a:endParaRPr sz="1800" b="1">
                <a:solidFill>
                  <a:srgbClr val="000000"/>
                </a:solidFill>
                <a:latin typeface="Arial (Body)"/>
                <a:sym typeface="Arial"/>
              </a:endParaRPr>
            </a:p>
            <a:p>
              <a:pPr marL="0" lvl="0" indent="0" algn="l" rtl="0">
                <a:spcBef>
                  <a:spcPts val="375"/>
                </a:spcBef>
                <a:spcAft>
                  <a:spcPts val="0"/>
                </a:spcAft>
                <a:buNone/>
              </a:pPr>
              <a:r>
                <a:rPr lang="en-GB" sz="1600" b="0">
                  <a:solidFill>
                    <a:srgbClr val="333333"/>
                  </a:solidFill>
                  <a:latin typeface="Arial (Body)"/>
                  <a:sym typeface="Arial"/>
                </a:rPr>
                <a:t>Flushing and chemical checks to BS 7593:2019+A1:2024 to protect components.</a:t>
              </a:r>
              <a:endParaRPr sz="1600" b="0">
                <a:solidFill>
                  <a:srgbClr val="333333"/>
                </a:solidFill>
                <a:latin typeface="Arial (Body)"/>
                <a:sym typeface="Arial"/>
              </a:endParaRPr>
            </a:p>
          </p:txBody>
        </p:sp>
        <p:sp>
          <p:nvSpPr>
            <p:cNvPr id="132" name="Google Shape;132;p14"/>
            <p:cNvSpPr/>
            <p:nvPr/>
          </p:nvSpPr>
          <p:spPr>
            <a:xfrm>
              <a:off x="8134501" y="3878958"/>
              <a:ext cx="3714900" cy="1733564"/>
            </a:xfrm>
            <a:prstGeom prst="roundRect">
              <a:avLst>
                <a:gd name="adj" fmla="val 8888"/>
              </a:avLst>
            </a:prstGeom>
            <a:solidFill>
              <a:srgbClr val="FFF4F2"/>
            </a:solidFill>
            <a:ln w="19050" cap="flat" cmpd="sng">
              <a:solidFill>
                <a:srgbClr val="FEE2D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34" name="Google Shape;134;p14"/>
            <p:cNvSpPr txBox="1"/>
            <p:nvPr/>
          </p:nvSpPr>
          <p:spPr>
            <a:xfrm>
              <a:off x="8515501" y="4163572"/>
              <a:ext cx="29529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Body)"/>
                  <a:sym typeface="Arial"/>
                </a:rPr>
                <a:t>Handover Evidence</a:t>
              </a:r>
              <a:endParaRPr sz="1800" b="1">
                <a:solidFill>
                  <a:srgbClr val="FC4421"/>
                </a:solidFill>
                <a:latin typeface="Arial (Body)"/>
                <a:sym typeface="Arial"/>
              </a:endParaRPr>
            </a:p>
            <a:p>
              <a:pPr marL="0" lvl="0" indent="0" algn="l" rtl="0">
                <a:spcBef>
                  <a:spcPts val="375"/>
                </a:spcBef>
                <a:spcAft>
                  <a:spcPts val="0"/>
                </a:spcAft>
                <a:buNone/>
              </a:pPr>
              <a:r>
                <a:rPr lang="en-GB" sz="1600" b="0">
                  <a:solidFill>
                    <a:srgbClr val="333333"/>
                  </a:solidFill>
                  <a:latin typeface="Arial (Body)"/>
                  <a:sym typeface="Arial"/>
                </a:rPr>
                <a:t>Records of temperatures, pressures, and certificates support warranty and audits.</a:t>
              </a:r>
              <a:endParaRPr sz="1600" b="0">
                <a:solidFill>
                  <a:srgbClr val="333333"/>
                </a:solidFill>
                <a:latin typeface="Arial (Body)"/>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5"/>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latin typeface="Arial (Body)"/>
              </a:rPr>
              <a:t>Flow and return temperatures</a:t>
            </a:r>
          </a:p>
        </p:txBody>
      </p:sp>
      <p:grpSp>
        <p:nvGrpSpPr>
          <p:cNvPr id="141" name="Google Shape;141;p15"/>
          <p:cNvGrpSpPr/>
          <p:nvPr/>
        </p:nvGrpSpPr>
        <p:grpSpPr>
          <a:xfrm>
            <a:off x="376275" y="1714500"/>
            <a:ext cx="11482500" cy="4318438"/>
            <a:chOff x="376275" y="1714500"/>
            <a:chExt cx="11482500" cy="3915759"/>
          </a:xfrm>
        </p:grpSpPr>
        <p:grpSp>
          <p:nvGrpSpPr>
            <p:cNvPr id="142" name="Google Shape;142;p15"/>
            <p:cNvGrpSpPr/>
            <p:nvPr/>
          </p:nvGrpSpPr>
          <p:grpSpPr>
            <a:xfrm>
              <a:off x="381000" y="1714500"/>
              <a:ext cx="3714900" cy="1285800"/>
              <a:chOff x="381000" y="1714500"/>
              <a:chExt cx="3714900" cy="1285800"/>
            </a:xfrm>
          </p:grpSpPr>
          <p:sp>
            <p:nvSpPr>
              <p:cNvPr id="143" name="Google Shape;143;p15"/>
              <p:cNvSpPr/>
              <p:nvPr/>
            </p:nvSpPr>
            <p:spPr>
              <a:xfrm>
                <a:off x="381000" y="1714500"/>
                <a:ext cx="3714900" cy="1285800"/>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45" name="Google Shape;145;p15"/>
              <p:cNvSpPr txBox="1"/>
              <p:nvPr/>
            </p:nvSpPr>
            <p:spPr>
              <a:xfrm>
                <a:off x="757087" y="1785900"/>
                <a:ext cx="3191025"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Stable Conditions</a:t>
                </a:r>
                <a:endParaRPr sz="1800" b="1">
                  <a:solidFill>
                    <a:srgbClr val="000000"/>
                  </a:solidFill>
                  <a:latin typeface="Arial (Body)"/>
                  <a:sym typeface="Arial"/>
                </a:endParaRPr>
              </a:p>
              <a:p>
                <a:pPr marL="0" lvl="0" indent="0" algn="l" rtl="0">
                  <a:spcBef>
                    <a:spcPts val="375"/>
                  </a:spcBef>
                  <a:spcAft>
                    <a:spcPts val="0"/>
                  </a:spcAft>
                  <a:buNone/>
                </a:pPr>
                <a:r>
                  <a:rPr lang="en-GB" sz="1600" b="0">
                    <a:solidFill>
                      <a:srgbClr val="333333"/>
                    </a:solidFill>
                    <a:latin typeface="Arial (Body)"/>
                    <a:sym typeface="Arial"/>
                  </a:rPr>
                  <a:t>Measure when the heat pump is running steadily, not during start-up or shortly after a demand change.</a:t>
                </a:r>
                <a:endParaRPr sz="1600" b="0">
                  <a:solidFill>
                    <a:srgbClr val="333333"/>
                  </a:solidFill>
                  <a:latin typeface="Arial (Body)"/>
                  <a:sym typeface="Arial"/>
                </a:endParaRPr>
              </a:p>
            </p:txBody>
          </p:sp>
        </p:grpSp>
        <p:grpSp>
          <p:nvGrpSpPr>
            <p:cNvPr id="146" name="Google Shape;146;p15"/>
            <p:cNvGrpSpPr/>
            <p:nvPr/>
          </p:nvGrpSpPr>
          <p:grpSpPr>
            <a:xfrm>
              <a:off x="4257675" y="1714500"/>
              <a:ext cx="3714900" cy="1285800"/>
              <a:chOff x="4257675" y="1714500"/>
              <a:chExt cx="3714900" cy="1285800"/>
            </a:xfrm>
          </p:grpSpPr>
          <p:sp>
            <p:nvSpPr>
              <p:cNvPr id="147" name="Google Shape;147;p15"/>
              <p:cNvSpPr/>
              <p:nvPr/>
            </p:nvSpPr>
            <p:spPr>
              <a:xfrm>
                <a:off x="4257675" y="1714500"/>
                <a:ext cx="3714900" cy="1285800"/>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49" name="Google Shape;149;p15"/>
              <p:cNvSpPr txBox="1"/>
              <p:nvPr/>
            </p:nvSpPr>
            <p:spPr>
              <a:xfrm>
                <a:off x="4471987" y="1809750"/>
                <a:ext cx="3500588"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Measurement Points</a:t>
                </a:r>
                <a:endParaRPr sz="1800" b="1">
                  <a:solidFill>
                    <a:srgbClr val="000000"/>
                  </a:solidFill>
                  <a:latin typeface="Arial (Body)"/>
                  <a:sym typeface="Arial"/>
                </a:endParaRPr>
              </a:p>
              <a:p>
                <a:pPr marL="0" lvl="0" indent="0" algn="l" rtl="0">
                  <a:spcBef>
                    <a:spcPts val="375"/>
                  </a:spcBef>
                  <a:spcAft>
                    <a:spcPts val="0"/>
                  </a:spcAft>
                  <a:buNone/>
                </a:pPr>
                <a:r>
                  <a:rPr lang="en-GB" sz="1600" b="0">
                    <a:solidFill>
                      <a:srgbClr val="333333"/>
                    </a:solidFill>
                    <a:latin typeface="Arial (Body)"/>
                    <a:sym typeface="Arial"/>
                  </a:rPr>
                  <a:t>Readings must be taken at the correct points: primary circuit, cylinder circuit, buffer, or emitter circuit.</a:t>
                </a:r>
                <a:endParaRPr sz="1600" b="0">
                  <a:solidFill>
                    <a:srgbClr val="333333"/>
                  </a:solidFill>
                  <a:latin typeface="Arial (Body)"/>
                  <a:sym typeface="Arial"/>
                </a:endParaRPr>
              </a:p>
            </p:txBody>
          </p:sp>
        </p:grpSp>
        <p:grpSp>
          <p:nvGrpSpPr>
            <p:cNvPr id="150" name="Google Shape;150;p15"/>
            <p:cNvGrpSpPr/>
            <p:nvPr/>
          </p:nvGrpSpPr>
          <p:grpSpPr>
            <a:xfrm>
              <a:off x="8143875" y="1714500"/>
              <a:ext cx="3714900" cy="1285800"/>
              <a:chOff x="8143875" y="1714500"/>
              <a:chExt cx="3714900" cy="1285800"/>
            </a:xfrm>
          </p:grpSpPr>
          <p:sp>
            <p:nvSpPr>
              <p:cNvPr id="151" name="Google Shape;151;p15"/>
              <p:cNvSpPr/>
              <p:nvPr/>
            </p:nvSpPr>
            <p:spPr>
              <a:xfrm>
                <a:off x="8143875" y="1714500"/>
                <a:ext cx="3714900" cy="1285800"/>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53" name="Google Shape;153;p15"/>
              <p:cNvSpPr txBox="1"/>
              <p:nvPr/>
            </p:nvSpPr>
            <p:spPr>
              <a:xfrm>
                <a:off x="8345214" y="1809750"/>
                <a:ext cx="3370686"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000000"/>
                    </a:solidFill>
                    <a:latin typeface="Arial (Body)"/>
                    <a:sym typeface="Arial"/>
                  </a:rPr>
                  <a:t>The Commissioning ΔT</a:t>
                </a:r>
                <a:endParaRPr sz="1800" b="1" dirty="0">
                  <a:solidFill>
                    <a:srgbClr val="000000"/>
                  </a:solidFill>
                  <a:latin typeface="Arial (Body)"/>
                  <a:sym typeface="Arial"/>
                </a:endParaRPr>
              </a:p>
              <a:p>
                <a:pPr marL="0" lvl="0" indent="0" algn="l" rtl="0">
                  <a:spcBef>
                    <a:spcPts val="375"/>
                  </a:spcBef>
                  <a:spcAft>
                    <a:spcPts val="0"/>
                  </a:spcAft>
                  <a:buNone/>
                </a:pPr>
                <a:r>
                  <a:rPr lang="en-GB" sz="1600" b="1" dirty="0">
                    <a:solidFill>
                      <a:srgbClr val="333333"/>
                    </a:solidFill>
                    <a:latin typeface="Arial (Body)"/>
                    <a:sym typeface="Arial"/>
                  </a:rPr>
                  <a:t>System ΔT = flow temp − return temp</a:t>
                </a:r>
                <a:r>
                  <a:rPr lang="en-GB" sz="1600" b="0" dirty="0">
                    <a:solidFill>
                      <a:srgbClr val="333333"/>
                    </a:solidFill>
                    <a:latin typeface="Arial (Body)"/>
                    <a:sym typeface="Arial"/>
                  </a:rPr>
                  <a:t>. Note: This differs from emitter rating condition (ΔT50).</a:t>
                </a:r>
                <a:endParaRPr sz="1600" b="0" dirty="0">
                  <a:solidFill>
                    <a:srgbClr val="333333"/>
                  </a:solidFill>
                  <a:latin typeface="Arial (Body)"/>
                  <a:sym typeface="Arial"/>
                </a:endParaRPr>
              </a:p>
            </p:txBody>
          </p:sp>
        </p:grpSp>
        <p:grpSp>
          <p:nvGrpSpPr>
            <p:cNvPr id="154" name="Google Shape;154;p15"/>
            <p:cNvGrpSpPr/>
            <p:nvPr/>
          </p:nvGrpSpPr>
          <p:grpSpPr>
            <a:xfrm>
              <a:off x="381000" y="3190875"/>
              <a:ext cx="3714900" cy="1476374"/>
              <a:chOff x="381000" y="3190875"/>
              <a:chExt cx="3714900" cy="1476374"/>
            </a:xfrm>
          </p:grpSpPr>
          <p:sp>
            <p:nvSpPr>
              <p:cNvPr id="155" name="Google Shape;155;p15"/>
              <p:cNvSpPr/>
              <p:nvPr/>
            </p:nvSpPr>
            <p:spPr>
              <a:xfrm>
                <a:off x="381000" y="3190875"/>
                <a:ext cx="3714900" cy="1476374"/>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57" name="Google Shape;157;p15"/>
              <p:cNvSpPr txBox="1"/>
              <p:nvPr/>
            </p:nvSpPr>
            <p:spPr>
              <a:xfrm>
                <a:off x="620110" y="3286124"/>
                <a:ext cx="3332915" cy="1381125"/>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Target Expectations</a:t>
                </a:r>
                <a:endParaRPr sz="1800" b="1">
                  <a:solidFill>
                    <a:srgbClr val="000000"/>
                  </a:solidFill>
                  <a:latin typeface="Arial (Body)"/>
                  <a:sym typeface="Arial"/>
                </a:endParaRPr>
              </a:p>
              <a:p>
                <a:pPr marL="0" lvl="0" indent="0" algn="l" rtl="0">
                  <a:spcBef>
                    <a:spcPts val="375"/>
                  </a:spcBef>
                  <a:spcAft>
                    <a:spcPts val="0"/>
                  </a:spcAft>
                  <a:buNone/>
                </a:pPr>
                <a:r>
                  <a:rPr lang="en-GB" sz="1600" b="0">
                    <a:solidFill>
                      <a:srgbClr val="333333"/>
                    </a:solidFill>
                    <a:latin typeface="Arial (Body)"/>
                    <a:sym typeface="Arial"/>
                  </a:rPr>
                  <a:t>Often ~5</a:t>
                </a:r>
                <a:r>
                  <a:rPr lang="en-GB" sz="1600" b="1">
                    <a:solidFill>
                      <a:srgbClr val="4B5563"/>
                    </a:solidFill>
                    <a:latin typeface="Arial (Body)"/>
                    <a:sym typeface="Arial"/>
                  </a:rPr>
                  <a:t>°C</a:t>
                </a:r>
                <a:r>
                  <a:rPr lang="en-GB" sz="1600" b="0">
                    <a:solidFill>
                      <a:srgbClr val="333333"/>
                    </a:solidFill>
                    <a:latin typeface="Arial (Body)"/>
                    <a:sym typeface="Arial"/>
                  </a:rPr>
                  <a:t>, but always check manufacturer specs. Aim is to confirm design intent, not force a specific number.</a:t>
                </a:r>
                <a:endParaRPr sz="1600" b="0">
                  <a:solidFill>
                    <a:srgbClr val="333333"/>
                  </a:solidFill>
                  <a:latin typeface="Arial (Body)"/>
                  <a:sym typeface="Arial"/>
                </a:endParaRPr>
              </a:p>
            </p:txBody>
          </p:sp>
        </p:grpSp>
        <p:grpSp>
          <p:nvGrpSpPr>
            <p:cNvPr id="158" name="Google Shape;158;p15"/>
            <p:cNvGrpSpPr/>
            <p:nvPr/>
          </p:nvGrpSpPr>
          <p:grpSpPr>
            <a:xfrm>
              <a:off x="4257675" y="3190875"/>
              <a:ext cx="3714900" cy="1476374"/>
              <a:chOff x="4257675" y="3190875"/>
              <a:chExt cx="3714900" cy="1476374"/>
            </a:xfrm>
          </p:grpSpPr>
          <p:sp>
            <p:nvSpPr>
              <p:cNvPr id="159" name="Google Shape;159;p15"/>
              <p:cNvSpPr/>
              <p:nvPr/>
            </p:nvSpPr>
            <p:spPr>
              <a:xfrm>
                <a:off x="4257675" y="3190875"/>
                <a:ext cx="3714900" cy="1476374"/>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61" name="Google Shape;161;p15"/>
              <p:cNvSpPr txBox="1"/>
              <p:nvPr/>
            </p:nvSpPr>
            <p:spPr>
              <a:xfrm>
                <a:off x="4471987" y="3286125"/>
                <a:ext cx="3357713"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000000"/>
                    </a:solidFill>
                    <a:latin typeface="Arial (Body)"/>
                    <a:sym typeface="Arial"/>
                  </a:rPr>
                  <a:t>Large ΔT (Poor Flow)</a:t>
                </a:r>
                <a:endParaRPr sz="1800" b="1" dirty="0">
                  <a:solidFill>
                    <a:srgbClr val="000000"/>
                  </a:solidFill>
                  <a:latin typeface="Arial (Body)"/>
                  <a:sym typeface="Arial"/>
                </a:endParaRPr>
              </a:p>
              <a:p>
                <a:pPr marL="0" lvl="0" indent="0" algn="l" rtl="0">
                  <a:spcBef>
                    <a:spcPts val="375"/>
                  </a:spcBef>
                  <a:spcAft>
                    <a:spcPts val="0"/>
                  </a:spcAft>
                  <a:buNone/>
                </a:pPr>
                <a:r>
                  <a:rPr lang="en-GB" sz="1600" b="0" dirty="0">
                    <a:solidFill>
                      <a:srgbClr val="333333"/>
                    </a:solidFill>
                    <a:latin typeface="Arial (Body)"/>
                    <a:sym typeface="Arial"/>
                  </a:rPr>
                  <a:t>Example: 13</a:t>
                </a:r>
                <a:r>
                  <a:rPr lang="en-GB" sz="1600" b="1" dirty="0">
                    <a:solidFill>
                      <a:srgbClr val="4B5563"/>
                    </a:solidFill>
                    <a:latin typeface="Arial (Body)"/>
                    <a:sym typeface="Arial"/>
                  </a:rPr>
                  <a:t>°C</a:t>
                </a:r>
                <a:r>
                  <a:rPr lang="en-GB" sz="1600" b="0" dirty="0">
                    <a:solidFill>
                      <a:srgbClr val="333333"/>
                    </a:solidFill>
                    <a:latin typeface="Arial (Body)"/>
                    <a:sym typeface="Arial"/>
                  </a:rPr>
                  <a:t>.Causes: low pump speed, blocked filters, air, poor balancing, or restricted exchanger</a:t>
                </a:r>
                <a:r>
                  <a:rPr lang="en-GB" sz="1000" b="0" dirty="0">
                    <a:solidFill>
                      <a:srgbClr val="333333"/>
                    </a:solidFill>
                    <a:latin typeface="Arial (Body)"/>
                    <a:sym typeface="Arial"/>
                  </a:rPr>
                  <a:t>.</a:t>
                </a:r>
                <a:endParaRPr sz="1000" b="0" dirty="0">
                  <a:solidFill>
                    <a:srgbClr val="333333"/>
                  </a:solidFill>
                  <a:latin typeface="Arial (Body)"/>
                  <a:sym typeface="Arial"/>
                </a:endParaRPr>
              </a:p>
            </p:txBody>
          </p:sp>
        </p:grpSp>
        <p:grpSp>
          <p:nvGrpSpPr>
            <p:cNvPr id="162" name="Google Shape;162;p15"/>
            <p:cNvGrpSpPr/>
            <p:nvPr/>
          </p:nvGrpSpPr>
          <p:grpSpPr>
            <a:xfrm>
              <a:off x="8143875" y="3190875"/>
              <a:ext cx="3714900" cy="1476374"/>
              <a:chOff x="8143875" y="3190875"/>
              <a:chExt cx="3714900" cy="1476374"/>
            </a:xfrm>
          </p:grpSpPr>
          <p:sp>
            <p:nvSpPr>
              <p:cNvPr id="163" name="Google Shape;163;p15"/>
              <p:cNvSpPr/>
              <p:nvPr/>
            </p:nvSpPr>
            <p:spPr>
              <a:xfrm>
                <a:off x="8143875" y="3190875"/>
                <a:ext cx="3714900" cy="1476374"/>
              </a:xfrm>
              <a:prstGeom prst="roundRect">
                <a:avLst>
                  <a:gd name="adj" fmla="val 888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65" name="Google Shape;165;p15"/>
              <p:cNvSpPr txBox="1"/>
              <p:nvPr/>
            </p:nvSpPr>
            <p:spPr>
              <a:xfrm>
                <a:off x="8345214" y="3286125"/>
                <a:ext cx="3370686"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000000"/>
                    </a:solidFill>
                    <a:latin typeface="Arial (Body)"/>
                    <a:sym typeface="Arial"/>
                  </a:rPr>
                  <a:t>Small ΔT (High Flow)</a:t>
                </a:r>
                <a:endParaRPr sz="1800" b="1" dirty="0">
                  <a:solidFill>
                    <a:srgbClr val="000000"/>
                  </a:solidFill>
                  <a:latin typeface="Arial (Body)"/>
                  <a:sym typeface="Arial"/>
                </a:endParaRPr>
              </a:p>
              <a:p>
                <a:pPr marL="0" lvl="0" indent="0" algn="l" rtl="0">
                  <a:spcBef>
                    <a:spcPts val="375"/>
                  </a:spcBef>
                  <a:spcAft>
                    <a:spcPts val="0"/>
                  </a:spcAft>
                  <a:buNone/>
                </a:pPr>
                <a:r>
                  <a:rPr lang="en-GB" sz="1600" b="0" dirty="0">
                    <a:solidFill>
                      <a:srgbClr val="333333"/>
                    </a:solidFill>
                    <a:latin typeface="Arial (Body)"/>
                    <a:sym typeface="Arial"/>
                  </a:rPr>
                  <a:t>Example: 2</a:t>
                </a:r>
                <a:r>
                  <a:rPr lang="en-GB" sz="1600" b="1" dirty="0">
                    <a:solidFill>
                      <a:srgbClr val="4B5563"/>
                    </a:solidFill>
                    <a:latin typeface="Arial (Body)"/>
                    <a:sym typeface="Arial"/>
                  </a:rPr>
                  <a:t>°C</a:t>
                </a:r>
                <a:r>
                  <a:rPr lang="en-GB" sz="1600" b="0" dirty="0">
                    <a:solidFill>
                      <a:srgbClr val="333333"/>
                    </a:solidFill>
                    <a:latin typeface="Arial (Body)"/>
                    <a:sym typeface="Arial"/>
                  </a:rPr>
                  <a:t>. Causes: excessive flow, bypass mixing, short circuiting, or emitters not absorbing heat.</a:t>
                </a:r>
                <a:endParaRPr sz="1600" b="0" dirty="0">
                  <a:solidFill>
                    <a:srgbClr val="333333"/>
                  </a:solidFill>
                  <a:latin typeface="Arial (Body)"/>
                  <a:sym typeface="Arial"/>
                </a:endParaRPr>
              </a:p>
            </p:txBody>
          </p:sp>
        </p:grpSp>
        <p:grpSp>
          <p:nvGrpSpPr>
            <p:cNvPr id="166" name="Google Shape;166;p15"/>
            <p:cNvGrpSpPr/>
            <p:nvPr/>
          </p:nvGrpSpPr>
          <p:grpSpPr>
            <a:xfrm>
              <a:off x="376275" y="4777036"/>
              <a:ext cx="11477700" cy="853223"/>
              <a:chOff x="376275" y="4777036"/>
              <a:chExt cx="11477700" cy="853223"/>
            </a:xfrm>
          </p:grpSpPr>
          <p:sp>
            <p:nvSpPr>
              <p:cNvPr id="167" name="Google Shape;167;p15"/>
              <p:cNvSpPr/>
              <p:nvPr/>
            </p:nvSpPr>
            <p:spPr>
              <a:xfrm>
                <a:off x="376275" y="4777036"/>
                <a:ext cx="11477700" cy="853223"/>
              </a:xfrm>
              <a:prstGeom prst="roundRect">
                <a:avLst>
                  <a:gd name="adj" fmla="val 12000"/>
                </a:avLst>
              </a:prstGeom>
              <a:solidFill>
                <a:srgbClr val="FFF4F2"/>
              </a:solidFill>
              <a:ln w="19050" cap="flat" cmpd="sng">
                <a:solidFill>
                  <a:srgbClr val="FEE2D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69" name="Google Shape;169;p15"/>
              <p:cNvSpPr txBox="1"/>
              <p:nvPr/>
            </p:nvSpPr>
            <p:spPr>
              <a:xfrm>
                <a:off x="620110" y="4864032"/>
                <a:ext cx="11095790" cy="679231"/>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a:solidFill>
                      <a:srgbClr val="FC4421"/>
                    </a:solidFill>
                    <a:latin typeface="Arial (Body)"/>
                    <a:sym typeface="Arial"/>
                  </a:rPr>
                  <a:t>Evidence &amp; Recording</a:t>
                </a:r>
                <a:endParaRPr sz="1800" b="1">
                  <a:solidFill>
                    <a:srgbClr val="FC4421"/>
                  </a:solidFill>
                  <a:latin typeface="Arial (Body)"/>
                  <a:sym typeface="Arial"/>
                </a:endParaRPr>
              </a:p>
              <a:p>
                <a:pPr marL="0" lvl="0" indent="0" algn="l" rtl="0">
                  <a:spcBef>
                    <a:spcPts val="0"/>
                  </a:spcBef>
                  <a:spcAft>
                    <a:spcPts val="0"/>
                  </a:spcAft>
                  <a:buNone/>
                </a:pPr>
                <a:r>
                  <a:rPr lang="en-GB" sz="1600" b="0">
                    <a:solidFill>
                      <a:srgbClr val="333333"/>
                    </a:solidFill>
                    <a:latin typeface="Arial (Body)"/>
                    <a:sym typeface="Arial"/>
                  </a:rPr>
                  <a:t>Record temps, locations, mode, outdoor temp, and corrective actions. Provides a baseline for future maintenance and protects all parties.</a:t>
                </a:r>
                <a:endParaRPr sz="1600" b="0">
                  <a:solidFill>
                    <a:srgbClr val="333333"/>
                  </a:solidFill>
                  <a:latin typeface="Arial (Body)"/>
                  <a:sym typeface="Arial"/>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6"/>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latin typeface="Arial (Body)"/>
              </a:rPr>
              <a:t>System pressure and expansion checks</a:t>
            </a:r>
          </a:p>
        </p:txBody>
      </p:sp>
      <p:grpSp>
        <p:nvGrpSpPr>
          <p:cNvPr id="176" name="Google Shape;176;p16"/>
          <p:cNvGrpSpPr/>
          <p:nvPr/>
        </p:nvGrpSpPr>
        <p:grpSpPr>
          <a:xfrm>
            <a:off x="381000" y="1714500"/>
            <a:ext cx="11573025" cy="4095750"/>
            <a:chOff x="381000" y="1714500"/>
            <a:chExt cx="11573025" cy="4095750"/>
          </a:xfrm>
        </p:grpSpPr>
        <p:sp>
          <p:nvSpPr>
            <p:cNvPr id="177" name="Google Shape;177;p16"/>
            <p:cNvSpPr/>
            <p:nvPr/>
          </p:nvSpPr>
          <p:spPr>
            <a:xfrm>
              <a:off x="381000" y="1714500"/>
              <a:ext cx="3714900" cy="2190900"/>
            </a:xfrm>
            <a:prstGeom prst="roundRect">
              <a:avLst>
                <a:gd name="adj" fmla="val 521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80" name="Google Shape;180;p16"/>
            <p:cNvSpPr txBox="1"/>
            <p:nvPr/>
          </p:nvSpPr>
          <p:spPr>
            <a:xfrm>
              <a:off x="452362" y="1809750"/>
              <a:ext cx="3572175" cy="2000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Fill &amp; Static Pressure</a:t>
              </a:r>
              <a:endParaRPr sz="1800" b="1">
                <a:solidFill>
                  <a:srgbClr val="000000"/>
                </a:solidFill>
                <a:latin typeface="Arial (Body)"/>
                <a:sym typeface="Arial"/>
              </a:endParaRPr>
            </a:p>
            <a:p>
              <a:pPr marL="0" lvl="0" indent="0" algn="l" rtl="0">
                <a:spcBef>
                  <a:spcPts val="600"/>
                </a:spcBef>
                <a:spcAft>
                  <a:spcPts val="0"/>
                </a:spcAft>
                <a:buNone/>
              </a:pPr>
              <a:r>
                <a:rPr lang="en-GB" sz="1600" b="0">
                  <a:solidFill>
                    <a:srgbClr val="333333"/>
                  </a:solidFill>
                  <a:latin typeface="Arial (Body)"/>
                  <a:sym typeface="Arial"/>
                </a:rPr>
                <a:t>Domestic sealed systems commonly have a cold fill pressure of 1.0–1.5 bar. This must suit the static height to prevent air ingress.</a:t>
              </a:r>
              <a:endParaRPr sz="1600" b="0">
                <a:solidFill>
                  <a:srgbClr val="333333"/>
                </a:solidFill>
                <a:latin typeface="Arial (Body)"/>
                <a:sym typeface="Arial"/>
              </a:endParaRPr>
            </a:p>
            <a:p>
              <a:pPr marL="457200" lvl="0" indent="-285750" algn="l" rtl="0">
                <a:spcBef>
                  <a:spcPts val="600"/>
                </a:spcBef>
                <a:spcAft>
                  <a:spcPts val="0"/>
                </a:spcAft>
                <a:buClr>
                  <a:srgbClr val="333333"/>
                </a:buClr>
                <a:buSzPts val="900"/>
                <a:buFont typeface="Arial"/>
                <a:buChar char="●"/>
              </a:pPr>
              <a:r>
                <a:rPr lang="en-GB" sz="1600" b="0">
                  <a:solidFill>
                    <a:srgbClr val="333333"/>
                  </a:solidFill>
                  <a:latin typeface="Arial (Body)"/>
                  <a:sym typeface="Arial"/>
                </a:rPr>
                <a:t>Follow manufacturer requirements</a:t>
              </a:r>
              <a:endParaRPr sz="1600" b="0">
                <a:solidFill>
                  <a:srgbClr val="333333"/>
                </a:solidFill>
                <a:latin typeface="Arial (Body)"/>
                <a:sym typeface="Arial"/>
              </a:endParaRPr>
            </a:p>
            <a:p>
              <a:pPr marL="457200" lvl="0" indent="-285750" algn="l" rtl="0">
                <a:spcBef>
                  <a:spcPts val="300"/>
                </a:spcBef>
                <a:spcAft>
                  <a:spcPts val="0"/>
                </a:spcAft>
                <a:buClr>
                  <a:srgbClr val="333333"/>
                </a:buClr>
                <a:buSzPts val="900"/>
                <a:buFont typeface="Arial"/>
                <a:buChar char="●"/>
              </a:pPr>
              <a:r>
                <a:rPr lang="en-GB" sz="1600" b="0">
                  <a:solidFill>
                    <a:srgbClr val="333333"/>
                  </a:solidFill>
                  <a:latin typeface="Arial (Body)"/>
                  <a:sym typeface="Arial"/>
                </a:rPr>
                <a:t>Suit system static height</a:t>
              </a:r>
              <a:endParaRPr sz="1600" b="0">
                <a:solidFill>
                  <a:srgbClr val="333333"/>
                </a:solidFill>
                <a:latin typeface="Arial (Body)"/>
                <a:sym typeface="Arial"/>
              </a:endParaRPr>
            </a:p>
          </p:txBody>
        </p:sp>
        <p:sp>
          <p:nvSpPr>
            <p:cNvPr id="181" name="Google Shape;181;p16"/>
            <p:cNvSpPr/>
            <p:nvPr/>
          </p:nvSpPr>
          <p:spPr>
            <a:xfrm>
              <a:off x="4257675" y="1714500"/>
              <a:ext cx="3714900" cy="2190900"/>
            </a:xfrm>
            <a:prstGeom prst="roundRect">
              <a:avLst>
                <a:gd name="adj" fmla="val 521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84" name="Google Shape;184;p16"/>
            <p:cNvSpPr txBox="1"/>
            <p:nvPr/>
          </p:nvSpPr>
          <p:spPr>
            <a:xfrm>
              <a:off x="4403834" y="1809750"/>
              <a:ext cx="3425866" cy="2000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Expansion &amp; Safety</a:t>
              </a:r>
              <a:endParaRPr sz="1800" b="1">
                <a:solidFill>
                  <a:srgbClr val="000000"/>
                </a:solidFill>
                <a:latin typeface="Arial (Body)"/>
                <a:sym typeface="Arial"/>
              </a:endParaRPr>
            </a:p>
            <a:p>
              <a:pPr marL="0" lvl="0" indent="0" algn="l" rtl="0">
                <a:spcBef>
                  <a:spcPts val="600"/>
                </a:spcBef>
                <a:spcAft>
                  <a:spcPts val="0"/>
                </a:spcAft>
                <a:buNone/>
              </a:pPr>
              <a:r>
                <a:rPr lang="en-GB" sz="1600" b="0">
                  <a:solidFill>
                    <a:srgbClr val="333333"/>
                  </a:solidFill>
                  <a:latin typeface="Arial (Body)"/>
                  <a:sym typeface="Arial"/>
                </a:rPr>
                <a:t>Check vessel pre-charge, sizing, and PRV rating. As the system heats, pressure should rise only within the expected safe range.</a:t>
              </a:r>
              <a:endParaRPr sz="1600" b="0">
                <a:solidFill>
                  <a:srgbClr val="333333"/>
                </a:solidFill>
                <a:latin typeface="Arial (Body)"/>
                <a:sym typeface="Arial"/>
              </a:endParaRPr>
            </a:p>
            <a:p>
              <a:pPr marL="457200" lvl="0" indent="-285750" algn="l" rtl="0">
                <a:spcBef>
                  <a:spcPts val="600"/>
                </a:spcBef>
                <a:spcAft>
                  <a:spcPts val="0"/>
                </a:spcAft>
                <a:buClr>
                  <a:srgbClr val="333333"/>
                </a:buClr>
                <a:buSzPts val="900"/>
                <a:buFont typeface="Arial"/>
                <a:buChar char="●"/>
              </a:pPr>
              <a:r>
                <a:rPr lang="en-GB" sz="1600" b="0">
                  <a:solidFill>
                    <a:srgbClr val="333333"/>
                  </a:solidFill>
                  <a:latin typeface="Arial (Body)"/>
                  <a:sym typeface="Arial"/>
                </a:rPr>
                <a:t>Watch for pressure loss/leaks</a:t>
              </a:r>
              <a:endParaRPr sz="1600" b="0">
                <a:solidFill>
                  <a:srgbClr val="333333"/>
                </a:solidFill>
                <a:latin typeface="Arial (Body)"/>
                <a:sym typeface="Arial"/>
              </a:endParaRPr>
            </a:p>
            <a:p>
              <a:pPr marL="457200" lvl="0" indent="-285750" algn="l" rtl="0">
                <a:spcBef>
                  <a:spcPts val="300"/>
                </a:spcBef>
                <a:spcAft>
                  <a:spcPts val="0"/>
                </a:spcAft>
                <a:buClr>
                  <a:srgbClr val="333333"/>
                </a:buClr>
                <a:buSzPts val="900"/>
                <a:buFont typeface="Arial"/>
                <a:buChar char="●"/>
              </a:pPr>
              <a:r>
                <a:rPr lang="en-GB" sz="1600" b="0">
                  <a:solidFill>
                    <a:srgbClr val="333333"/>
                  </a:solidFill>
                  <a:latin typeface="Arial (Body)"/>
                  <a:sym typeface="Arial"/>
                </a:rPr>
                <a:t>Verify PRV discharge</a:t>
              </a:r>
              <a:endParaRPr sz="1600" b="0">
                <a:solidFill>
                  <a:srgbClr val="333333"/>
                </a:solidFill>
                <a:latin typeface="Arial (Body)"/>
                <a:sym typeface="Arial"/>
              </a:endParaRPr>
            </a:p>
          </p:txBody>
        </p:sp>
        <p:sp>
          <p:nvSpPr>
            <p:cNvPr id="185" name="Google Shape;185;p16"/>
            <p:cNvSpPr/>
            <p:nvPr/>
          </p:nvSpPr>
          <p:spPr>
            <a:xfrm>
              <a:off x="8143875" y="1714500"/>
              <a:ext cx="3714900" cy="2190900"/>
            </a:xfrm>
            <a:prstGeom prst="roundRect">
              <a:avLst>
                <a:gd name="adj" fmla="val 521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88" name="Google Shape;188;p16"/>
            <p:cNvSpPr txBox="1"/>
            <p:nvPr/>
          </p:nvSpPr>
          <p:spPr>
            <a:xfrm>
              <a:off x="8345213" y="1833564"/>
              <a:ext cx="3321269" cy="2000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Evidence Recording</a:t>
              </a:r>
              <a:endParaRPr sz="1800" b="1">
                <a:solidFill>
                  <a:srgbClr val="000000"/>
                </a:solidFill>
                <a:latin typeface="Arial (Body)"/>
                <a:sym typeface="Arial"/>
              </a:endParaRPr>
            </a:p>
            <a:p>
              <a:pPr marL="0" lvl="0" indent="0" algn="l" rtl="0">
                <a:spcBef>
                  <a:spcPts val="600"/>
                </a:spcBef>
                <a:spcAft>
                  <a:spcPts val="0"/>
                </a:spcAft>
                <a:buNone/>
              </a:pPr>
              <a:r>
                <a:rPr lang="en-GB" sz="1600" b="0">
                  <a:solidFill>
                    <a:srgbClr val="333333"/>
                  </a:solidFill>
                  <a:latin typeface="Arial (Body)"/>
                  <a:sym typeface="Arial"/>
                </a:rPr>
                <a:t>Record key commissioning data as evidence for compliance and future servicing.</a:t>
              </a:r>
              <a:endParaRPr sz="1600" b="0">
                <a:solidFill>
                  <a:srgbClr val="333333"/>
                </a:solidFill>
                <a:latin typeface="Arial (Body)"/>
                <a:sym typeface="Arial"/>
              </a:endParaRPr>
            </a:p>
            <a:p>
              <a:pPr marL="457200" lvl="0" indent="-285750" algn="l" rtl="0">
                <a:spcBef>
                  <a:spcPts val="600"/>
                </a:spcBef>
                <a:spcAft>
                  <a:spcPts val="0"/>
                </a:spcAft>
                <a:buClr>
                  <a:srgbClr val="333333"/>
                </a:buClr>
                <a:buSzPts val="900"/>
                <a:buFont typeface="Arial"/>
                <a:buChar char="●"/>
              </a:pPr>
              <a:r>
                <a:rPr lang="en-GB" sz="1600" b="0">
                  <a:solidFill>
                    <a:srgbClr val="333333"/>
                  </a:solidFill>
                  <a:latin typeface="Arial (Body)"/>
                  <a:sym typeface="Arial"/>
                </a:rPr>
                <a:t>Cold/hot pressure readings</a:t>
              </a:r>
              <a:endParaRPr sz="1600" b="0">
                <a:solidFill>
                  <a:srgbClr val="333333"/>
                </a:solidFill>
                <a:latin typeface="Arial (Body)"/>
                <a:sym typeface="Arial"/>
              </a:endParaRPr>
            </a:p>
            <a:p>
              <a:pPr marL="457200" lvl="0" indent="-285750" algn="l" rtl="0">
                <a:spcBef>
                  <a:spcPts val="300"/>
                </a:spcBef>
                <a:spcAft>
                  <a:spcPts val="0"/>
                </a:spcAft>
                <a:buClr>
                  <a:srgbClr val="333333"/>
                </a:buClr>
                <a:buSzPts val="900"/>
                <a:buFont typeface="Arial"/>
                <a:buChar char="●"/>
              </a:pPr>
              <a:r>
                <a:rPr lang="en-GB" sz="1600" b="0">
                  <a:solidFill>
                    <a:srgbClr val="333333"/>
                  </a:solidFill>
                  <a:latin typeface="Arial (Body)"/>
                  <a:sym typeface="Arial"/>
                </a:rPr>
                <a:t>Pre-charge &amp; PRV ratings</a:t>
              </a:r>
              <a:endParaRPr sz="1600" b="0">
                <a:solidFill>
                  <a:srgbClr val="333333"/>
                </a:solidFill>
                <a:latin typeface="Arial (Body)"/>
                <a:sym typeface="Arial"/>
              </a:endParaRPr>
            </a:p>
            <a:p>
              <a:pPr marL="457200" lvl="0" indent="-285750" algn="l" rtl="0">
                <a:spcBef>
                  <a:spcPts val="300"/>
                </a:spcBef>
                <a:spcAft>
                  <a:spcPts val="0"/>
                </a:spcAft>
                <a:buClr>
                  <a:srgbClr val="333333"/>
                </a:buClr>
                <a:buSzPts val="900"/>
                <a:buFont typeface="Arial"/>
                <a:buChar char="●"/>
              </a:pPr>
              <a:r>
                <a:rPr lang="en-GB" sz="1600" b="0">
                  <a:solidFill>
                    <a:srgbClr val="333333"/>
                  </a:solidFill>
                  <a:latin typeface="Arial (Body)"/>
                  <a:sym typeface="Arial"/>
                </a:rPr>
                <a:t>Corrective actions</a:t>
              </a:r>
              <a:endParaRPr sz="1600" b="0">
                <a:solidFill>
                  <a:srgbClr val="333333"/>
                </a:solidFill>
                <a:latin typeface="Arial (Body)"/>
                <a:sym typeface="Arial"/>
              </a:endParaRPr>
            </a:p>
          </p:txBody>
        </p:sp>
        <p:sp>
          <p:nvSpPr>
            <p:cNvPr id="189" name="Google Shape;189;p16"/>
            <p:cNvSpPr/>
            <p:nvPr/>
          </p:nvSpPr>
          <p:spPr>
            <a:xfrm>
              <a:off x="381000" y="4095750"/>
              <a:ext cx="5734200" cy="1714500"/>
            </a:xfrm>
            <a:prstGeom prst="roundRect">
              <a:avLst>
                <a:gd name="adj" fmla="val 6666"/>
              </a:avLst>
            </a:prstGeom>
            <a:solidFill>
              <a:srgbClr val="F0F9FF"/>
            </a:solidFill>
            <a:ln w="1905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92" name="Google Shape;192;p16"/>
            <p:cNvSpPr txBox="1"/>
            <p:nvPr/>
          </p:nvSpPr>
          <p:spPr>
            <a:xfrm>
              <a:off x="546538" y="4191000"/>
              <a:ext cx="5406587" cy="1524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369A1"/>
                  </a:solidFill>
                  <a:latin typeface="Arial (Body)"/>
                  <a:sym typeface="Arial"/>
                </a:rPr>
                <a:t>Scenario A: Acceptable Operation</a:t>
              </a:r>
              <a:endParaRPr sz="1800" b="1">
                <a:solidFill>
                  <a:srgbClr val="0369A1"/>
                </a:solidFill>
                <a:latin typeface="Arial (Body)"/>
                <a:sym typeface="Arial"/>
              </a:endParaRPr>
            </a:p>
            <a:p>
              <a:pPr marL="0" lvl="0" indent="0" algn="l" rtl="0">
                <a:spcBef>
                  <a:spcPts val="300"/>
                </a:spcBef>
                <a:spcAft>
                  <a:spcPts val="0"/>
                </a:spcAft>
                <a:buNone/>
              </a:pPr>
              <a:r>
                <a:rPr lang="en-GB" sz="1600" b="0">
                  <a:solidFill>
                    <a:srgbClr val="075985"/>
                  </a:solidFill>
                  <a:latin typeface="Arial (Body)"/>
                  <a:sym typeface="Arial"/>
                </a:rPr>
                <a:t>Filled cold to 1.2 bar. Under load, pressure rises gradually to 1.6 bar. This is acceptable if within design instructions.</a:t>
              </a:r>
              <a:endParaRPr sz="1600" b="0">
                <a:solidFill>
                  <a:srgbClr val="075985"/>
                </a:solidFill>
                <a:latin typeface="Arial (Body)"/>
                <a:sym typeface="Arial"/>
              </a:endParaRPr>
            </a:p>
          </p:txBody>
        </p:sp>
        <p:sp>
          <p:nvSpPr>
            <p:cNvPr id="193" name="Google Shape;193;p16"/>
            <p:cNvSpPr/>
            <p:nvPr/>
          </p:nvSpPr>
          <p:spPr>
            <a:xfrm>
              <a:off x="6219825" y="4095750"/>
              <a:ext cx="5734200" cy="1714500"/>
            </a:xfrm>
            <a:prstGeom prst="roundRect">
              <a:avLst>
                <a:gd name="adj" fmla="val 6666"/>
              </a:avLst>
            </a:prstGeom>
            <a:solidFill>
              <a:srgbClr val="FFF1F2"/>
            </a:solidFill>
            <a:ln w="19050" cap="flat" cmpd="sng">
              <a:solidFill>
                <a:srgbClr val="FECDD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196" name="Google Shape;196;p16"/>
            <p:cNvSpPr txBox="1"/>
            <p:nvPr/>
          </p:nvSpPr>
          <p:spPr>
            <a:xfrm>
              <a:off x="6386020" y="4191000"/>
              <a:ext cx="5307067" cy="1524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9F1239"/>
                  </a:solidFill>
                  <a:latin typeface="Arial (Body)"/>
                  <a:sym typeface="Arial"/>
                </a:rPr>
                <a:t>Scenario B: Pressure Issue</a:t>
              </a:r>
              <a:endParaRPr sz="1800" b="1">
                <a:solidFill>
                  <a:srgbClr val="9F1239"/>
                </a:solidFill>
                <a:latin typeface="Arial (Body)"/>
                <a:sym typeface="Arial"/>
              </a:endParaRPr>
            </a:p>
            <a:p>
              <a:pPr marL="0" lvl="0" indent="0" algn="l" rtl="0">
                <a:spcBef>
                  <a:spcPts val="300"/>
                </a:spcBef>
                <a:spcAft>
                  <a:spcPts val="0"/>
                </a:spcAft>
                <a:buNone/>
              </a:pPr>
              <a:r>
                <a:rPr lang="en-GB" sz="1600" b="0">
                  <a:solidFill>
                    <a:srgbClr val="881337"/>
                  </a:solidFill>
                  <a:latin typeface="Arial (Body)"/>
                  <a:sym typeface="Arial"/>
                </a:rPr>
                <a:t>Filled cold to 1.2 bar, rises to 3 bar &amp; discharges PRV. Suggests undersized/faulty vessel, overfill, or isolated vessel.</a:t>
              </a:r>
              <a:endParaRPr sz="1600" b="0">
                <a:solidFill>
                  <a:srgbClr val="881337"/>
                </a:solidFill>
                <a:latin typeface="Arial (Body)"/>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1"/>
        <p:cNvGrpSpPr/>
        <p:nvPr/>
      </p:nvGrpSpPr>
      <p:grpSpPr>
        <a:xfrm>
          <a:off x="0" y="0"/>
          <a:ext cx="0" cy="0"/>
          <a:chOff x="0" y="0"/>
          <a:chExt cx="0" cy="0"/>
        </a:xfrm>
      </p:grpSpPr>
      <p:sp>
        <p:nvSpPr>
          <p:cNvPr id="202" name="Google Shape;202;p17"/>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latin typeface="Arial (Body)"/>
              </a:rPr>
              <a:t>Control system calibration and setup</a:t>
            </a:r>
          </a:p>
        </p:txBody>
      </p:sp>
      <p:grpSp>
        <p:nvGrpSpPr>
          <p:cNvPr id="203" name="Google Shape;203;p17"/>
          <p:cNvGrpSpPr/>
          <p:nvPr/>
        </p:nvGrpSpPr>
        <p:grpSpPr>
          <a:xfrm>
            <a:off x="381000" y="1714500"/>
            <a:ext cx="3714900" cy="2190900"/>
            <a:chOff x="381000" y="1714500"/>
            <a:chExt cx="3714900" cy="2190900"/>
          </a:xfrm>
        </p:grpSpPr>
        <p:sp>
          <p:nvSpPr>
            <p:cNvPr id="204" name="Google Shape;204;p17"/>
            <p:cNvSpPr/>
            <p:nvPr/>
          </p:nvSpPr>
          <p:spPr>
            <a:xfrm>
              <a:off x="381000" y="1714500"/>
              <a:ext cx="3714900" cy="2190900"/>
            </a:xfrm>
            <a:prstGeom prst="roundRect">
              <a:avLst>
                <a:gd name="adj" fmla="val 521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06" name="Google Shape;206;p17"/>
            <p:cNvSpPr txBox="1"/>
            <p:nvPr/>
          </p:nvSpPr>
          <p:spPr>
            <a:xfrm>
              <a:off x="525366" y="1809750"/>
              <a:ext cx="3437033" cy="2000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Device Verification</a:t>
              </a:r>
              <a:endParaRPr sz="1800" b="1">
                <a:solidFill>
                  <a:srgbClr val="000000"/>
                </a:solidFill>
                <a:latin typeface="Arial (Body)"/>
                <a:sym typeface="Arial"/>
              </a:endParaRPr>
            </a:p>
            <a:p>
              <a:pPr marL="0" lvl="0" indent="0" algn="l" rtl="0">
                <a:spcBef>
                  <a:spcPts val="600"/>
                </a:spcBef>
                <a:spcAft>
                  <a:spcPts val="0"/>
                </a:spcAft>
                <a:buNone/>
              </a:pPr>
              <a:r>
                <a:rPr lang="en-GB" sz="1600" b="0">
                  <a:solidFill>
                    <a:srgbClr val="333333"/>
                  </a:solidFill>
                  <a:latin typeface="Arial (Body)"/>
                  <a:sym typeface="Arial"/>
                </a:rPr>
                <a:t>Confirm thermostats, programmers, sensors and controllers read correctly and respond as intended.</a:t>
              </a:r>
              <a:endParaRPr sz="1600" b="0">
                <a:solidFill>
                  <a:srgbClr val="333333"/>
                </a:solidFill>
                <a:latin typeface="Arial (Body)"/>
                <a:sym typeface="Arial"/>
              </a:endParaRPr>
            </a:p>
          </p:txBody>
        </p:sp>
      </p:grpSp>
      <p:grpSp>
        <p:nvGrpSpPr>
          <p:cNvPr id="207" name="Google Shape;207;p17"/>
          <p:cNvGrpSpPr/>
          <p:nvPr/>
        </p:nvGrpSpPr>
        <p:grpSpPr>
          <a:xfrm>
            <a:off x="4257675" y="1714500"/>
            <a:ext cx="3714900" cy="2190900"/>
            <a:chOff x="4257675" y="1714500"/>
            <a:chExt cx="3714900" cy="2190900"/>
          </a:xfrm>
        </p:grpSpPr>
        <p:sp>
          <p:nvSpPr>
            <p:cNvPr id="208" name="Google Shape;208;p17"/>
            <p:cNvSpPr/>
            <p:nvPr/>
          </p:nvSpPr>
          <p:spPr>
            <a:xfrm>
              <a:off x="4257675" y="1714500"/>
              <a:ext cx="3714900" cy="2190900"/>
            </a:xfrm>
            <a:prstGeom prst="roundRect">
              <a:avLst>
                <a:gd name="adj" fmla="val 521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10" name="Google Shape;210;p17"/>
            <p:cNvSpPr txBox="1"/>
            <p:nvPr/>
          </p:nvSpPr>
          <p:spPr>
            <a:xfrm>
              <a:off x="4375916" y="1809750"/>
              <a:ext cx="3478417" cy="2000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Sensor Operation</a:t>
              </a:r>
              <a:endParaRPr sz="1800" b="1">
                <a:solidFill>
                  <a:srgbClr val="000000"/>
                </a:solidFill>
                <a:latin typeface="Arial (Body)"/>
                <a:sym typeface="Arial"/>
              </a:endParaRPr>
            </a:p>
            <a:p>
              <a:pPr marL="0" lvl="0" indent="0" algn="l" rtl="0">
                <a:spcBef>
                  <a:spcPts val="600"/>
                </a:spcBef>
                <a:spcAft>
                  <a:spcPts val="0"/>
                </a:spcAft>
                <a:buNone/>
              </a:pPr>
              <a:r>
                <a:rPr lang="en-GB" sz="1600" b="0">
                  <a:solidFill>
                    <a:srgbClr val="333333"/>
                  </a:solidFill>
                  <a:latin typeface="Arial (Body)"/>
                  <a:sym typeface="Arial"/>
                </a:rPr>
                <a:t>Check weather compensation and outdoor sensor operation where fitted to ensure efficiency.</a:t>
              </a:r>
              <a:endParaRPr sz="1600" b="0">
                <a:solidFill>
                  <a:srgbClr val="333333"/>
                </a:solidFill>
                <a:latin typeface="Arial (Body)"/>
                <a:sym typeface="Arial"/>
              </a:endParaRPr>
            </a:p>
          </p:txBody>
        </p:sp>
      </p:grpSp>
      <p:grpSp>
        <p:nvGrpSpPr>
          <p:cNvPr id="211" name="Google Shape;211;p17"/>
          <p:cNvGrpSpPr/>
          <p:nvPr/>
        </p:nvGrpSpPr>
        <p:grpSpPr>
          <a:xfrm>
            <a:off x="8143875" y="1714500"/>
            <a:ext cx="3714900" cy="2190900"/>
            <a:chOff x="8143875" y="1714500"/>
            <a:chExt cx="3714900" cy="2190900"/>
          </a:xfrm>
        </p:grpSpPr>
        <p:sp>
          <p:nvSpPr>
            <p:cNvPr id="212" name="Google Shape;212;p17"/>
            <p:cNvSpPr/>
            <p:nvPr/>
          </p:nvSpPr>
          <p:spPr>
            <a:xfrm>
              <a:off x="8143875" y="1714500"/>
              <a:ext cx="3714900" cy="2190900"/>
            </a:xfrm>
            <a:prstGeom prst="roundRect">
              <a:avLst>
                <a:gd name="adj" fmla="val 521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14" name="Google Shape;214;p17"/>
            <p:cNvSpPr txBox="1"/>
            <p:nvPr/>
          </p:nvSpPr>
          <p:spPr>
            <a:xfrm>
              <a:off x="8303172" y="1809750"/>
              <a:ext cx="3412728" cy="2000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Logic &amp; Setpoints</a:t>
              </a:r>
              <a:endParaRPr sz="1800" b="1">
                <a:solidFill>
                  <a:srgbClr val="000000"/>
                </a:solidFill>
                <a:latin typeface="Arial (Body)"/>
                <a:sym typeface="Arial"/>
              </a:endParaRPr>
            </a:p>
            <a:p>
              <a:pPr marL="0" lvl="0" indent="0" algn="l" rtl="0">
                <a:spcBef>
                  <a:spcPts val="600"/>
                </a:spcBef>
                <a:spcAft>
                  <a:spcPts val="0"/>
                </a:spcAft>
                <a:buNone/>
              </a:pPr>
              <a:r>
                <a:rPr lang="en-GB" sz="1600" b="0">
                  <a:solidFill>
                    <a:srgbClr val="333333"/>
                  </a:solidFill>
                  <a:latin typeface="Arial (Body)"/>
                  <a:sym typeface="Arial"/>
                </a:rPr>
                <a:t>Verify setpoints, schedules, DHW priority and zone control logic against design specifications.</a:t>
              </a:r>
              <a:endParaRPr sz="1600" b="0">
                <a:solidFill>
                  <a:srgbClr val="333333"/>
                </a:solidFill>
                <a:latin typeface="Arial (Body)"/>
                <a:sym typeface="Arial"/>
              </a:endParaRPr>
            </a:p>
          </p:txBody>
        </p:sp>
      </p:grpSp>
      <p:grpSp>
        <p:nvGrpSpPr>
          <p:cNvPr id="215" name="Google Shape;215;p17"/>
          <p:cNvGrpSpPr/>
          <p:nvPr/>
        </p:nvGrpSpPr>
        <p:grpSpPr>
          <a:xfrm>
            <a:off x="381000" y="4095750"/>
            <a:ext cx="5734200" cy="1714500"/>
            <a:chOff x="381000" y="4095750"/>
            <a:chExt cx="5734200" cy="1714500"/>
          </a:xfrm>
        </p:grpSpPr>
        <p:sp>
          <p:nvSpPr>
            <p:cNvPr id="216" name="Google Shape;216;p17"/>
            <p:cNvSpPr/>
            <p:nvPr/>
          </p:nvSpPr>
          <p:spPr>
            <a:xfrm>
              <a:off x="381000" y="4095750"/>
              <a:ext cx="5734200" cy="1714500"/>
            </a:xfrm>
            <a:prstGeom prst="roundRect">
              <a:avLst>
                <a:gd name="adj" fmla="val 6666"/>
              </a:avLst>
            </a:prstGeom>
            <a:solidFill>
              <a:srgbClr val="F0F9FF"/>
            </a:solidFill>
            <a:ln w="1905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18" name="Google Shape;218;p17"/>
            <p:cNvSpPr txBox="1"/>
            <p:nvPr/>
          </p:nvSpPr>
          <p:spPr>
            <a:xfrm>
              <a:off x="525366" y="4191000"/>
              <a:ext cx="5427759" cy="1524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000" b="1">
                  <a:solidFill>
                    <a:srgbClr val="0369A1"/>
                  </a:solidFill>
                  <a:latin typeface="Arial (Body)"/>
                  <a:sym typeface="Arial"/>
                </a:rPr>
                <a:t>Requirement Match</a:t>
              </a:r>
              <a:endParaRPr sz="2000" b="1">
                <a:solidFill>
                  <a:srgbClr val="0369A1"/>
                </a:solidFill>
                <a:latin typeface="Arial (Body)"/>
                <a:sym typeface="Arial"/>
              </a:endParaRPr>
            </a:p>
            <a:p>
              <a:pPr marL="0" lvl="0" indent="0" algn="l" rtl="0">
                <a:spcBef>
                  <a:spcPts val="300"/>
                </a:spcBef>
                <a:spcAft>
                  <a:spcPts val="0"/>
                </a:spcAft>
                <a:buNone/>
              </a:pPr>
              <a:r>
                <a:rPr lang="en-GB" sz="1600" b="0">
                  <a:solidFill>
                    <a:srgbClr val="075985"/>
                  </a:solidFill>
                  <a:latin typeface="Arial (Body)"/>
                  <a:sym typeface="Arial"/>
                </a:rPr>
                <a:t>Check controller settings match the design, </a:t>
              </a:r>
              <a:r>
                <a:rPr lang="en-GB" sz="1600">
                  <a:solidFill>
                    <a:srgbClr val="075985"/>
                  </a:solidFill>
                  <a:latin typeface="Arial (Body)"/>
                </a:rPr>
                <a:t>manufacturer,</a:t>
              </a:r>
              <a:r>
                <a:rPr lang="en-GB" sz="1600" b="0">
                  <a:solidFill>
                    <a:srgbClr val="075985"/>
                  </a:solidFill>
                  <a:latin typeface="Arial (Body)"/>
                  <a:sym typeface="Arial"/>
                </a:rPr>
                <a:t> a</a:t>
              </a:r>
              <a:r>
                <a:rPr lang="en-GB" sz="1600">
                  <a:solidFill>
                    <a:srgbClr val="075985"/>
                  </a:solidFill>
                  <a:latin typeface="Arial (Body)"/>
                </a:rPr>
                <a:t>n</a:t>
              </a:r>
              <a:r>
                <a:rPr lang="en-GB" sz="1600" b="0">
                  <a:solidFill>
                    <a:srgbClr val="075985"/>
                  </a:solidFill>
                  <a:latin typeface="Arial (Body)"/>
                  <a:sym typeface="Arial"/>
                </a:rPr>
                <a:t>d customer requirements to ensure comfort and compliance.</a:t>
              </a:r>
              <a:endParaRPr sz="1600" b="0">
                <a:solidFill>
                  <a:srgbClr val="075985"/>
                </a:solidFill>
                <a:latin typeface="Arial (Body)"/>
                <a:sym typeface="Arial"/>
              </a:endParaRPr>
            </a:p>
          </p:txBody>
        </p:sp>
      </p:grpSp>
      <p:grpSp>
        <p:nvGrpSpPr>
          <p:cNvPr id="219" name="Google Shape;219;p17"/>
          <p:cNvGrpSpPr/>
          <p:nvPr/>
        </p:nvGrpSpPr>
        <p:grpSpPr>
          <a:xfrm>
            <a:off x="6219825" y="4095750"/>
            <a:ext cx="5734200" cy="1714500"/>
            <a:chOff x="6219825" y="4095750"/>
            <a:chExt cx="5734200" cy="1714500"/>
          </a:xfrm>
        </p:grpSpPr>
        <p:sp>
          <p:nvSpPr>
            <p:cNvPr id="220" name="Google Shape;220;p17"/>
            <p:cNvSpPr/>
            <p:nvPr/>
          </p:nvSpPr>
          <p:spPr>
            <a:xfrm>
              <a:off x="6219825" y="4095750"/>
              <a:ext cx="5734200" cy="1714500"/>
            </a:xfrm>
            <a:prstGeom prst="roundRect">
              <a:avLst>
                <a:gd name="adj" fmla="val 6666"/>
              </a:avLst>
            </a:prstGeom>
            <a:solidFill>
              <a:srgbClr val="FFF4F2"/>
            </a:solidFill>
            <a:ln w="19050" cap="flat" cmpd="sng">
              <a:solidFill>
                <a:srgbClr val="FEE2D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22" name="Google Shape;222;p17"/>
            <p:cNvSpPr txBox="1"/>
            <p:nvPr/>
          </p:nvSpPr>
          <p:spPr>
            <a:xfrm>
              <a:off x="6452769" y="4191000"/>
              <a:ext cx="4953000" cy="1524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Body)"/>
                  <a:sym typeface="Arial"/>
                </a:rPr>
                <a:t>Evidence &amp; Handover</a:t>
              </a:r>
              <a:endParaRPr sz="1800" b="1">
                <a:solidFill>
                  <a:srgbClr val="FC4421"/>
                </a:solidFill>
                <a:latin typeface="Arial (Body)"/>
                <a:sym typeface="Arial"/>
              </a:endParaRPr>
            </a:p>
            <a:p>
              <a:pPr marL="0" lvl="0" indent="0" algn="l" rtl="0">
                <a:spcBef>
                  <a:spcPts val="300"/>
                </a:spcBef>
                <a:spcAft>
                  <a:spcPts val="0"/>
                </a:spcAft>
                <a:buNone/>
              </a:pPr>
              <a:r>
                <a:rPr lang="en-GB" sz="1600" b="0">
                  <a:solidFill>
                    <a:srgbClr val="333333"/>
                  </a:solidFill>
                  <a:latin typeface="Arial (Body)"/>
                  <a:sym typeface="Arial"/>
                </a:rPr>
                <a:t>Record key settings for handover and future servicing. Essential for maintaining the baseline and supporting maintenance.</a:t>
              </a:r>
              <a:endParaRPr sz="1600" b="0">
                <a:solidFill>
                  <a:srgbClr val="333333"/>
                </a:solidFill>
                <a:latin typeface="Arial (Body)"/>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8"/>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latin typeface="Arial (Body)"/>
              </a:rPr>
              <a:t>Heat emitter distribution and balancing</a:t>
            </a:r>
          </a:p>
        </p:txBody>
      </p:sp>
      <p:grpSp>
        <p:nvGrpSpPr>
          <p:cNvPr id="229" name="Google Shape;229;p18"/>
          <p:cNvGrpSpPr/>
          <p:nvPr/>
        </p:nvGrpSpPr>
        <p:grpSpPr>
          <a:xfrm>
            <a:off x="340854" y="1714500"/>
            <a:ext cx="11613171" cy="4277710"/>
            <a:chOff x="340854" y="1714500"/>
            <a:chExt cx="11613171" cy="4277710"/>
          </a:xfrm>
        </p:grpSpPr>
        <p:sp>
          <p:nvSpPr>
            <p:cNvPr id="230" name="Google Shape;230;p18"/>
            <p:cNvSpPr/>
            <p:nvPr/>
          </p:nvSpPr>
          <p:spPr>
            <a:xfrm>
              <a:off x="381000" y="1714500"/>
              <a:ext cx="3714900" cy="1905000"/>
            </a:xfrm>
            <a:prstGeom prst="roundRect">
              <a:avLst>
                <a:gd name="adj" fmla="val 6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32" name="Google Shape;232;p18"/>
            <p:cNvSpPr txBox="1"/>
            <p:nvPr/>
          </p:nvSpPr>
          <p:spPr>
            <a:xfrm>
              <a:off x="523725" y="1809750"/>
              <a:ext cx="3429300" cy="1714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latin typeface="Arial (Body)"/>
                  <a:sym typeface="Arial"/>
                </a:rPr>
                <a:t>Emitter &amp; Zone Checks</a:t>
              </a:r>
              <a:endParaRPr sz="1800" b="1">
                <a:latin typeface="Arial (Body)"/>
                <a:sym typeface="Arial"/>
              </a:endParaRPr>
            </a:p>
            <a:p>
              <a:pPr marL="457200" lvl="0" indent="-285750" algn="l" rtl="0">
                <a:spcBef>
                  <a:spcPts val="600"/>
                </a:spcBef>
                <a:spcAft>
                  <a:spcPts val="0"/>
                </a:spcAft>
                <a:buClr>
                  <a:srgbClr val="333333"/>
                </a:buClr>
                <a:buSzPts val="900"/>
                <a:buFont typeface="Arial"/>
                <a:buChar char="●"/>
              </a:pPr>
              <a:r>
                <a:rPr lang="en-GB" sz="1600">
                  <a:solidFill>
                    <a:srgbClr val="333333"/>
                  </a:solidFill>
                  <a:latin typeface="Arial (Body)"/>
                  <a:sym typeface="Arial"/>
                </a:rPr>
                <a:t>Confirm radiators, UFH loops, and fan convectors receive heat.</a:t>
              </a:r>
              <a:endParaRPr sz="1600">
                <a:solidFill>
                  <a:srgbClr val="333333"/>
                </a:solidFill>
                <a:latin typeface="Arial (Body)"/>
                <a:sym typeface="Arial"/>
              </a:endParaRPr>
            </a:p>
            <a:p>
              <a:pPr marL="457200" lvl="0" indent="-285750" algn="l" rtl="0">
                <a:spcBef>
                  <a:spcPts val="400"/>
                </a:spcBef>
                <a:spcAft>
                  <a:spcPts val="0"/>
                </a:spcAft>
                <a:buClr>
                  <a:srgbClr val="333333"/>
                </a:buClr>
                <a:buSzPts val="900"/>
                <a:buFont typeface="Arial"/>
                <a:buChar char="●"/>
              </a:pPr>
              <a:r>
                <a:rPr lang="en-GB" sz="1600">
                  <a:solidFill>
                    <a:srgbClr val="333333"/>
                  </a:solidFill>
                  <a:latin typeface="Arial (Body)"/>
                  <a:sym typeface="Arial"/>
                </a:rPr>
                <a:t>Verify thermostats/controllers open correct valves/circuits</a:t>
              </a:r>
              <a:r>
                <a:rPr lang="en-GB" sz="900">
                  <a:solidFill>
                    <a:srgbClr val="333333"/>
                  </a:solidFill>
                  <a:latin typeface="Arial (Body)"/>
                  <a:sym typeface="Arial"/>
                </a:rPr>
                <a:t>.</a:t>
              </a:r>
              <a:endParaRPr sz="900">
                <a:solidFill>
                  <a:srgbClr val="333333"/>
                </a:solidFill>
                <a:latin typeface="Arial (Body)"/>
                <a:sym typeface="Arial"/>
              </a:endParaRPr>
            </a:p>
          </p:txBody>
        </p:sp>
        <p:sp>
          <p:nvSpPr>
            <p:cNvPr id="233" name="Google Shape;233;p18"/>
            <p:cNvSpPr/>
            <p:nvPr/>
          </p:nvSpPr>
          <p:spPr>
            <a:xfrm>
              <a:off x="4257675" y="1714500"/>
              <a:ext cx="3714900" cy="3429000"/>
            </a:xfrm>
            <a:prstGeom prst="roundRect">
              <a:avLst>
                <a:gd name="adj" fmla="val 6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35" name="Google Shape;235;p18"/>
            <p:cNvSpPr txBox="1"/>
            <p:nvPr/>
          </p:nvSpPr>
          <p:spPr>
            <a:xfrm>
              <a:off x="4333875" y="1801210"/>
              <a:ext cx="3562500" cy="1714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latin typeface="Arial (Body)"/>
                  <a:sym typeface="Arial"/>
                </a:rPr>
                <a:t>Flow Distribution</a:t>
              </a:r>
              <a:endParaRPr sz="1800" b="1">
                <a:latin typeface="Arial (Body)"/>
                <a:sym typeface="Arial"/>
              </a:endParaRPr>
            </a:p>
            <a:p>
              <a:pPr marL="0" lvl="0" indent="0" algn="l" rtl="0">
                <a:spcBef>
                  <a:spcPts val="600"/>
                </a:spcBef>
                <a:spcAft>
                  <a:spcPts val="0"/>
                </a:spcAft>
                <a:buNone/>
              </a:pPr>
              <a:r>
                <a:rPr lang="en-GB" sz="1600">
                  <a:solidFill>
                    <a:srgbClr val="333333"/>
                  </a:solidFill>
                  <a:latin typeface="Arial (Body)"/>
                  <a:sym typeface="Arial"/>
                </a:rPr>
                <a:t>Heat pumps require steady flow. Poor distribution leads to high return temps or cycling.</a:t>
              </a:r>
              <a:endParaRPr sz="1600">
                <a:solidFill>
                  <a:srgbClr val="333333"/>
                </a:solidFill>
                <a:latin typeface="Arial (Body)"/>
                <a:sym typeface="Arial"/>
              </a:endParaRPr>
            </a:p>
            <a:p>
              <a:pPr marL="457200" lvl="0" indent="-285750" algn="l" rtl="0">
                <a:spcBef>
                  <a:spcPts val="600"/>
                </a:spcBef>
                <a:spcAft>
                  <a:spcPts val="0"/>
                </a:spcAft>
                <a:buClr>
                  <a:srgbClr val="333333"/>
                </a:buClr>
                <a:buSzPts val="900"/>
                <a:buFont typeface="Arial"/>
                <a:buChar char="●"/>
              </a:pPr>
              <a:r>
                <a:rPr lang="en-GB" sz="1600">
                  <a:solidFill>
                    <a:srgbClr val="333333"/>
                  </a:solidFill>
                  <a:latin typeface="Arial (Body)"/>
                  <a:sym typeface="Arial"/>
                </a:rPr>
                <a:t>Ensure sufficient flow to all circuits.</a:t>
              </a:r>
              <a:endParaRPr sz="1600">
                <a:solidFill>
                  <a:srgbClr val="333333"/>
                </a:solidFill>
                <a:latin typeface="Arial (Body)"/>
                <a:sym typeface="Arial"/>
              </a:endParaRPr>
            </a:p>
            <a:p>
              <a:pPr marL="457200" lvl="0" indent="-285750" algn="l" rtl="0">
                <a:spcBef>
                  <a:spcPts val="0"/>
                </a:spcBef>
                <a:spcAft>
                  <a:spcPts val="0"/>
                </a:spcAft>
                <a:buClr>
                  <a:srgbClr val="333333"/>
                </a:buClr>
                <a:buSzPts val="900"/>
                <a:buFont typeface="Arial"/>
                <a:buChar char="●"/>
              </a:pPr>
              <a:r>
                <a:rPr lang="en-GB" sz="1600">
                  <a:solidFill>
                    <a:srgbClr val="333333"/>
                  </a:solidFill>
                  <a:latin typeface="Arial (Body)"/>
                </a:rPr>
                <a:t>UFH loops, adjust flow top meters on individual loops in accordance with manufacturer design.</a:t>
              </a:r>
              <a:endParaRPr sz="1600">
                <a:solidFill>
                  <a:srgbClr val="333333"/>
                </a:solidFill>
                <a:latin typeface="Arial (Body)"/>
              </a:endParaRPr>
            </a:p>
          </p:txBody>
        </p:sp>
        <p:sp>
          <p:nvSpPr>
            <p:cNvPr id="236" name="Google Shape;236;p18"/>
            <p:cNvSpPr/>
            <p:nvPr/>
          </p:nvSpPr>
          <p:spPr>
            <a:xfrm>
              <a:off x="8143875" y="1714500"/>
              <a:ext cx="3714900" cy="1905000"/>
            </a:xfrm>
            <a:prstGeom prst="roundRect">
              <a:avLst>
                <a:gd name="adj" fmla="val 6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38" name="Google Shape;238;p18"/>
            <p:cNvSpPr txBox="1"/>
            <p:nvPr/>
          </p:nvSpPr>
          <p:spPr>
            <a:xfrm>
              <a:off x="8240110" y="1809750"/>
              <a:ext cx="3475790" cy="1714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latin typeface="Arial (Body)"/>
                  <a:sym typeface="Arial"/>
                </a:rPr>
                <a:t>Radiator Balancing</a:t>
              </a:r>
              <a:endParaRPr sz="1800" b="1">
                <a:latin typeface="Arial (Body)"/>
                <a:sym typeface="Arial"/>
              </a:endParaRPr>
            </a:p>
            <a:p>
              <a:pPr marL="0" lvl="0" indent="0" algn="l" rtl="0">
                <a:spcBef>
                  <a:spcPts val="600"/>
                </a:spcBef>
                <a:spcAft>
                  <a:spcPts val="0"/>
                </a:spcAft>
                <a:buNone/>
              </a:pPr>
              <a:r>
                <a:rPr lang="en-GB" sz="1600">
                  <a:solidFill>
                    <a:srgbClr val="333333"/>
                  </a:solidFill>
                  <a:latin typeface="Arial (Body)"/>
                  <a:sym typeface="Arial"/>
                </a:rPr>
                <a:t>Use strap-on thermometers to measure flow/return temp difference.</a:t>
              </a:r>
              <a:endParaRPr sz="1600">
                <a:solidFill>
                  <a:srgbClr val="333333"/>
                </a:solidFill>
                <a:latin typeface="Arial (Body)"/>
                <a:sym typeface="Arial"/>
              </a:endParaRPr>
            </a:p>
            <a:p>
              <a:pPr marL="457200" lvl="0" indent="-285750" algn="l" rtl="0">
                <a:spcBef>
                  <a:spcPts val="600"/>
                </a:spcBef>
                <a:spcAft>
                  <a:spcPts val="0"/>
                </a:spcAft>
                <a:buClr>
                  <a:srgbClr val="333333"/>
                </a:buClr>
                <a:buSzPts val="900"/>
                <a:buFont typeface="Arial"/>
                <a:buChar char="●"/>
              </a:pPr>
              <a:r>
                <a:rPr lang="en-GB" sz="1600">
                  <a:solidFill>
                    <a:srgbClr val="333333"/>
                  </a:solidFill>
                  <a:latin typeface="Arial (Body)"/>
                  <a:sym typeface="Arial"/>
                </a:rPr>
                <a:t>Adjust </a:t>
              </a:r>
              <a:r>
                <a:rPr lang="en-GB" sz="1600" err="1">
                  <a:solidFill>
                    <a:srgbClr val="333333"/>
                  </a:solidFill>
                  <a:latin typeface="Arial (Body)"/>
                  <a:sym typeface="Arial"/>
                </a:rPr>
                <a:t>lockshield</a:t>
              </a:r>
              <a:r>
                <a:rPr lang="en-GB" sz="1600">
                  <a:solidFill>
                    <a:srgbClr val="333333"/>
                  </a:solidFill>
                  <a:latin typeface="Arial (Body)"/>
                  <a:sym typeface="Arial"/>
                </a:rPr>
                <a:t> valves for suitable temp drop.</a:t>
              </a:r>
              <a:endParaRPr sz="1600">
                <a:solidFill>
                  <a:srgbClr val="333333"/>
                </a:solidFill>
                <a:latin typeface="Arial (Body)"/>
                <a:sym typeface="Arial"/>
              </a:endParaRPr>
            </a:p>
            <a:p>
              <a:pPr marL="457200" lvl="0" indent="-285750" algn="l" rtl="0">
                <a:spcBef>
                  <a:spcPts val="400"/>
                </a:spcBef>
                <a:spcAft>
                  <a:spcPts val="0"/>
                </a:spcAft>
                <a:buClr>
                  <a:srgbClr val="333333"/>
                </a:buClr>
                <a:buSzPts val="900"/>
                <a:buFont typeface="Arial"/>
                <a:buChar char="●"/>
              </a:pPr>
              <a:r>
                <a:rPr lang="en-GB" sz="1600">
                  <a:solidFill>
                    <a:srgbClr val="333333"/>
                  </a:solidFill>
                  <a:latin typeface="Arial (Body)"/>
                  <a:sym typeface="Arial"/>
                </a:rPr>
                <a:t>Open TRVs fully during process.</a:t>
              </a:r>
              <a:endParaRPr sz="1600">
                <a:solidFill>
                  <a:srgbClr val="333333"/>
                </a:solidFill>
                <a:latin typeface="Arial (Body)"/>
                <a:sym typeface="Arial"/>
              </a:endParaRPr>
            </a:p>
          </p:txBody>
        </p:sp>
        <p:sp>
          <p:nvSpPr>
            <p:cNvPr id="239" name="Google Shape;239;p18"/>
            <p:cNvSpPr/>
            <p:nvPr/>
          </p:nvSpPr>
          <p:spPr>
            <a:xfrm>
              <a:off x="340854" y="3714750"/>
              <a:ext cx="3791025" cy="1428750"/>
            </a:xfrm>
            <a:prstGeom prst="roundRect">
              <a:avLst>
                <a:gd name="adj" fmla="val 8571"/>
              </a:avLst>
            </a:prstGeom>
            <a:solidFill>
              <a:srgbClr val="FFF1F2"/>
            </a:solidFill>
            <a:ln w="19050" cap="flat" cmpd="sng">
              <a:solidFill>
                <a:srgbClr val="FECDD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41" name="Google Shape;241;p18"/>
            <p:cNvSpPr txBox="1"/>
            <p:nvPr/>
          </p:nvSpPr>
          <p:spPr>
            <a:xfrm>
              <a:off x="416979" y="3810000"/>
              <a:ext cx="37149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9F1239"/>
                  </a:solidFill>
                  <a:latin typeface="Arial (Body)"/>
                  <a:sym typeface="Arial"/>
                </a:rPr>
                <a:t>Investigate Poor Distribution</a:t>
              </a:r>
            </a:p>
            <a:p>
              <a:pPr marL="0" lvl="0" indent="0" algn="l" rtl="0">
                <a:spcBef>
                  <a:spcPts val="300"/>
                </a:spcBef>
                <a:spcAft>
                  <a:spcPts val="0"/>
                </a:spcAft>
                <a:buNone/>
              </a:pPr>
              <a:r>
                <a:rPr lang="en-GB" sz="1600">
                  <a:solidFill>
                    <a:srgbClr val="881337"/>
                  </a:solidFill>
                  <a:latin typeface="Arial (Body)"/>
                  <a:sym typeface="Arial"/>
                </a:rPr>
                <a:t>Check for trapped air, sludge/debris, blocked strainers, closed valves, incorrect pump settings or undersized emitters.</a:t>
              </a:r>
              <a:endParaRPr sz="1600">
                <a:solidFill>
                  <a:srgbClr val="881337"/>
                </a:solidFill>
                <a:latin typeface="Arial (Body)"/>
                <a:sym typeface="Arial"/>
              </a:endParaRPr>
            </a:p>
          </p:txBody>
        </p:sp>
        <p:sp>
          <p:nvSpPr>
            <p:cNvPr id="242" name="Google Shape;242;p18"/>
            <p:cNvSpPr/>
            <p:nvPr/>
          </p:nvSpPr>
          <p:spPr>
            <a:xfrm>
              <a:off x="8143875" y="3714750"/>
              <a:ext cx="3810150" cy="1428750"/>
            </a:xfrm>
            <a:prstGeom prst="roundRect">
              <a:avLst>
                <a:gd name="adj" fmla="val 8571"/>
              </a:avLst>
            </a:prstGeom>
            <a:solidFill>
              <a:srgbClr val="F0F9FF"/>
            </a:solidFill>
            <a:ln w="1905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44" name="Google Shape;244;p18"/>
            <p:cNvSpPr txBox="1"/>
            <p:nvPr/>
          </p:nvSpPr>
          <p:spPr>
            <a:xfrm>
              <a:off x="8258282" y="3810000"/>
              <a:ext cx="3640489"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369A1"/>
                  </a:solidFill>
                  <a:latin typeface="Arial (Body)"/>
                  <a:sym typeface="Arial"/>
                </a:rPr>
                <a:t>Evidence Recording</a:t>
              </a:r>
              <a:endParaRPr sz="1800" b="1">
                <a:solidFill>
                  <a:srgbClr val="0369A1"/>
                </a:solidFill>
                <a:latin typeface="Arial (Body)"/>
                <a:sym typeface="Arial"/>
              </a:endParaRPr>
            </a:p>
            <a:p>
              <a:pPr marL="0" lvl="0" indent="0" algn="l" rtl="0">
                <a:spcBef>
                  <a:spcPts val="300"/>
                </a:spcBef>
                <a:spcAft>
                  <a:spcPts val="0"/>
                </a:spcAft>
                <a:buNone/>
              </a:pPr>
              <a:r>
                <a:rPr lang="en-GB" sz="1600">
                  <a:solidFill>
                    <a:srgbClr val="075985"/>
                  </a:solidFill>
                  <a:latin typeface="Arial (Body)"/>
                  <a:sym typeface="Arial"/>
                </a:rPr>
                <a:t>Record temp readings, UFH settings, and pump modes. This baseline proves commissioning and aids future maintenance.</a:t>
              </a:r>
              <a:endParaRPr sz="1600">
                <a:solidFill>
                  <a:srgbClr val="075985"/>
                </a:solidFill>
                <a:latin typeface="Arial (Body)"/>
                <a:sym typeface="Arial"/>
              </a:endParaRPr>
            </a:p>
          </p:txBody>
        </p:sp>
        <p:sp>
          <p:nvSpPr>
            <p:cNvPr id="245" name="Google Shape;245;p18"/>
            <p:cNvSpPr/>
            <p:nvPr/>
          </p:nvSpPr>
          <p:spPr>
            <a:xfrm>
              <a:off x="381000" y="5230210"/>
              <a:ext cx="11572800" cy="762000"/>
            </a:xfrm>
            <a:prstGeom prst="roundRect">
              <a:avLst>
                <a:gd name="adj" fmla="val 15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47" name="Google Shape;247;p18"/>
            <p:cNvSpPr txBox="1"/>
            <p:nvPr/>
          </p:nvSpPr>
          <p:spPr>
            <a:xfrm>
              <a:off x="785700" y="5325460"/>
              <a:ext cx="10763400" cy="571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333333"/>
                  </a:solidFill>
                  <a:latin typeface="Arial (Body)"/>
                  <a:sym typeface="Arial"/>
                </a:rPr>
                <a:t>UFH &amp; Mixed Systems:</a:t>
              </a:r>
              <a:r>
                <a:rPr lang="en-GB" sz="1600">
                  <a:solidFill>
                    <a:srgbClr val="333333"/>
                  </a:solidFill>
                  <a:latin typeface="Arial (Body)"/>
                  <a:sym typeface="Arial"/>
                </a:rPr>
                <a:t> Check manifold flow meters and ensure balanced operation so no single circuit dominates the system.</a:t>
              </a:r>
              <a:endParaRPr sz="1600">
                <a:solidFill>
                  <a:srgbClr val="333333"/>
                </a:solidFill>
                <a:latin typeface="Arial (Body)"/>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2"/>
        <p:cNvGrpSpPr/>
        <p:nvPr/>
      </p:nvGrpSpPr>
      <p:grpSpPr>
        <a:xfrm>
          <a:off x="0" y="0"/>
          <a:ext cx="0" cy="0"/>
          <a:chOff x="0" y="0"/>
          <a:chExt cx="0" cy="0"/>
        </a:xfrm>
      </p:grpSpPr>
      <p:sp>
        <p:nvSpPr>
          <p:cNvPr id="253" name="Google Shape;253;p19"/>
          <p:cNvSpPr txBox="1"/>
          <p:nvPr/>
        </p:nvSpPr>
        <p:spPr>
          <a:xfrm>
            <a:off x="251999" y="972000"/>
            <a:ext cx="11628300" cy="612000"/>
          </a:xfrm>
          <a:prstGeom prst="rect">
            <a:avLst/>
          </a:prstGeom>
          <a:noFill/>
          <a:ln>
            <a:noFill/>
          </a:ln>
        </p:spPr>
        <p:txBody>
          <a:bodyPr spcFirstLastPara="1" wrap="square" lIns="90000" tIns="46800" rIns="90000" bIns="46800" anchor="ctr" anchorCtr="0">
            <a:noAutofit/>
          </a:bodyPr>
          <a:lstStyle/>
          <a:p>
            <a:pPr marL="0" lvl="0" indent="0" algn="l" rtl="0">
              <a:spcBef>
                <a:spcPts val="0"/>
              </a:spcBef>
              <a:spcAft>
                <a:spcPts val="0"/>
              </a:spcAft>
              <a:buNone/>
            </a:pPr>
            <a:r>
              <a:rPr lang="en-GB" sz="3200" b="1">
                <a:solidFill>
                  <a:srgbClr val="FC4421"/>
                </a:solidFill>
                <a:latin typeface="Arial (Body)"/>
                <a:sym typeface="Arial"/>
              </a:rPr>
              <a:t>Hot water temperature and DHW operation</a:t>
            </a:r>
          </a:p>
        </p:txBody>
      </p:sp>
      <p:grpSp>
        <p:nvGrpSpPr>
          <p:cNvPr id="254" name="Google Shape;254;p19"/>
          <p:cNvGrpSpPr/>
          <p:nvPr/>
        </p:nvGrpSpPr>
        <p:grpSpPr>
          <a:xfrm>
            <a:off x="381000" y="1714500"/>
            <a:ext cx="3714900" cy="1905000"/>
            <a:chOff x="381000" y="1714500"/>
            <a:chExt cx="3714900" cy="1905000"/>
          </a:xfrm>
        </p:grpSpPr>
        <p:sp>
          <p:nvSpPr>
            <p:cNvPr id="255" name="Google Shape;255;p19"/>
            <p:cNvSpPr/>
            <p:nvPr/>
          </p:nvSpPr>
          <p:spPr>
            <a:xfrm>
              <a:off x="381000" y="1714500"/>
              <a:ext cx="3714900" cy="1905000"/>
            </a:xfrm>
            <a:prstGeom prst="roundRect">
              <a:avLst>
                <a:gd name="adj" fmla="val 6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57" name="Google Shape;257;p19"/>
            <p:cNvSpPr txBox="1"/>
            <p:nvPr/>
          </p:nvSpPr>
          <p:spPr>
            <a:xfrm>
              <a:off x="523725" y="1809750"/>
              <a:ext cx="3429300" cy="1714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Storage &amp; Distribution</a:t>
              </a:r>
              <a:endParaRPr sz="1800" b="1">
                <a:solidFill>
                  <a:srgbClr val="000000"/>
                </a:solidFill>
                <a:latin typeface="Arial (Body)"/>
                <a:sym typeface="Arial"/>
              </a:endParaRPr>
            </a:p>
            <a:p>
              <a:pPr marL="457200" lvl="0" indent="-285750" algn="l" rtl="0">
                <a:spcBef>
                  <a:spcPts val="600"/>
                </a:spcBef>
                <a:spcAft>
                  <a:spcPts val="0"/>
                </a:spcAft>
                <a:buClr>
                  <a:srgbClr val="333333"/>
                </a:buClr>
                <a:buSzPts val="900"/>
                <a:buFont typeface="Arial"/>
                <a:buChar char="●"/>
              </a:pPr>
              <a:r>
                <a:rPr lang="en-GB" sz="1600" b="0">
                  <a:solidFill>
                    <a:srgbClr val="333333"/>
                  </a:solidFill>
                  <a:latin typeface="Arial (Body)"/>
                  <a:sym typeface="Arial"/>
                </a:rPr>
                <a:t>Stored water: ≥60°C for Legionella control.</a:t>
              </a:r>
              <a:endParaRPr sz="1600" b="0">
                <a:solidFill>
                  <a:srgbClr val="333333"/>
                </a:solidFill>
                <a:latin typeface="Arial (Body)"/>
                <a:sym typeface="Arial"/>
              </a:endParaRPr>
            </a:p>
            <a:p>
              <a:pPr marL="457200" lvl="0" indent="-285750" algn="l" rtl="0">
                <a:spcBef>
                  <a:spcPts val="400"/>
                </a:spcBef>
                <a:spcAft>
                  <a:spcPts val="400"/>
                </a:spcAft>
                <a:buClr>
                  <a:srgbClr val="333333"/>
                </a:buClr>
                <a:buSzPts val="900"/>
                <a:buFont typeface="Arial"/>
                <a:buChar char="●"/>
              </a:pPr>
              <a:r>
                <a:rPr lang="en-GB" sz="1600" b="0">
                  <a:solidFill>
                    <a:srgbClr val="333333"/>
                  </a:solidFill>
                  <a:latin typeface="Arial (Body)"/>
                  <a:sym typeface="Arial"/>
                </a:rPr>
                <a:t>Distribution: Reach ≥50°C within 1 min (≥55°C in healthcare).</a:t>
              </a:r>
              <a:endParaRPr sz="1600" b="0">
                <a:solidFill>
                  <a:srgbClr val="333333"/>
                </a:solidFill>
                <a:latin typeface="Arial (Body)"/>
                <a:sym typeface="Arial"/>
              </a:endParaRPr>
            </a:p>
          </p:txBody>
        </p:sp>
      </p:grpSp>
      <p:grpSp>
        <p:nvGrpSpPr>
          <p:cNvPr id="258" name="Google Shape;258;p19"/>
          <p:cNvGrpSpPr/>
          <p:nvPr/>
        </p:nvGrpSpPr>
        <p:grpSpPr>
          <a:xfrm>
            <a:off x="4257675" y="1714500"/>
            <a:ext cx="3714900" cy="1905000"/>
            <a:chOff x="4257675" y="1714500"/>
            <a:chExt cx="3714900" cy="1905000"/>
          </a:xfrm>
        </p:grpSpPr>
        <p:sp>
          <p:nvSpPr>
            <p:cNvPr id="259" name="Google Shape;259;p19"/>
            <p:cNvSpPr/>
            <p:nvPr/>
          </p:nvSpPr>
          <p:spPr>
            <a:xfrm>
              <a:off x="4257675" y="1714500"/>
              <a:ext cx="3714900" cy="1905000"/>
            </a:xfrm>
            <a:prstGeom prst="roundRect">
              <a:avLst>
                <a:gd name="adj" fmla="val 6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61" name="Google Shape;261;p19"/>
            <p:cNvSpPr txBox="1"/>
            <p:nvPr/>
          </p:nvSpPr>
          <p:spPr>
            <a:xfrm>
              <a:off x="4435366" y="1809750"/>
              <a:ext cx="3394334" cy="1714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000000"/>
                  </a:solidFill>
                  <a:latin typeface="Arial (Body)"/>
                  <a:sym typeface="Arial"/>
                </a:rPr>
                <a:t>Outlets &amp; Blending</a:t>
              </a:r>
              <a:endParaRPr sz="1800" b="1" dirty="0">
                <a:solidFill>
                  <a:srgbClr val="000000"/>
                </a:solidFill>
                <a:latin typeface="Arial (Body)"/>
                <a:sym typeface="Arial"/>
              </a:endParaRPr>
            </a:p>
            <a:p>
              <a:pPr marL="457200" lvl="0" indent="-285750" algn="l" rtl="0">
                <a:spcBef>
                  <a:spcPts val="600"/>
                </a:spcBef>
                <a:spcAft>
                  <a:spcPts val="0"/>
                </a:spcAft>
                <a:buClr>
                  <a:srgbClr val="333333"/>
                </a:buClr>
                <a:buSzPts val="900"/>
                <a:buFont typeface="Arial"/>
                <a:buChar char="●"/>
              </a:pPr>
              <a:r>
                <a:rPr lang="en-GB" sz="1600" b="0" dirty="0">
                  <a:solidFill>
                    <a:srgbClr val="333333"/>
                  </a:solidFill>
                  <a:latin typeface="Arial (Body)"/>
                  <a:sym typeface="Arial"/>
                </a:rPr>
                <a:t>Record temp, time and location at se</a:t>
              </a:r>
              <a:r>
                <a:rPr lang="en-GB" sz="1600" dirty="0">
                  <a:solidFill>
                    <a:srgbClr val="333333"/>
                  </a:solidFill>
                  <a:latin typeface="Arial (Body)"/>
                </a:rPr>
                <a:t>t </a:t>
              </a:r>
              <a:r>
                <a:rPr lang="en-GB" sz="1600" b="0" dirty="0">
                  <a:solidFill>
                    <a:srgbClr val="333333"/>
                  </a:solidFill>
                  <a:latin typeface="Arial (Body)"/>
                  <a:sym typeface="Arial"/>
                </a:rPr>
                <a:t>points.</a:t>
              </a:r>
              <a:endParaRPr sz="1600" b="0" dirty="0">
                <a:solidFill>
                  <a:srgbClr val="333333"/>
                </a:solidFill>
                <a:latin typeface="Arial (Body)"/>
                <a:sym typeface="Arial"/>
              </a:endParaRPr>
            </a:p>
            <a:p>
              <a:pPr marL="457200" lvl="0" indent="-285750" algn="l" rtl="0">
                <a:spcBef>
                  <a:spcPts val="400"/>
                </a:spcBef>
                <a:spcAft>
                  <a:spcPts val="400"/>
                </a:spcAft>
                <a:buClr>
                  <a:srgbClr val="333333"/>
                </a:buClr>
                <a:buSzPts val="900"/>
                <a:buFont typeface="Arial"/>
                <a:buChar char="●"/>
              </a:pPr>
              <a:r>
                <a:rPr lang="en-GB" sz="1600" b="0" dirty="0">
                  <a:solidFill>
                    <a:srgbClr val="333333"/>
                  </a:solidFill>
                  <a:latin typeface="Arial (Body)"/>
                  <a:sym typeface="Arial"/>
                </a:rPr>
                <a:t>TMV supply must reach ≥50°C within 1 minute.</a:t>
              </a:r>
              <a:endParaRPr sz="900" b="0" dirty="0">
                <a:solidFill>
                  <a:srgbClr val="333333"/>
                </a:solidFill>
                <a:latin typeface="Arial (Body)"/>
                <a:sym typeface="Arial"/>
              </a:endParaRPr>
            </a:p>
          </p:txBody>
        </p:sp>
      </p:grpSp>
      <p:grpSp>
        <p:nvGrpSpPr>
          <p:cNvPr id="262" name="Google Shape;262;p19"/>
          <p:cNvGrpSpPr/>
          <p:nvPr/>
        </p:nvGrpSpPr>
        <p:grpSpPr>
          <a:xfrm>
            <a:off x="8239125" y="1697038"/>
            <a:ext cx="3714900" cy="3446462"/>
            <a:chOff x="8239125" y="1697038"/>
            <a:chExt cx="3714900" cy="1905000"/>
          </a:xfrm>
        </p:grpSpPr>
        <p:sp>
          <p:nvSpPr>
            <p:cNvPr id="263" name="Google Shape;263;p19"/>
            <p:cNvSpPr/>
            <p:nvPr/>
          </p:nvSpPr>
          <p:spPr>
            <a:xfrm>
              <a:off x="8239125" y="1697038"/>
              <a:ext cx="3714900" cy="1905000"/>
            </a:xfrm>
            <a:prstGeom prst="roundRect">
              <a:avLst>
                <a:gd name="adj" fmla="val 6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65" name="Google Shape;265;p19"/>
            <p:cNvSpPr txBox="1"/>
            <p:nvPr/>
          </p:nvSpPr>
          <p:spPr>
            <a:xfrm>
              <a:off x="8456408" y="1759339"/>
              <a:ext cx="3402217" cy="1714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Backup &amp; Pasteurisation</a:t>
              </a:r>
              <a:endParaRPr sz="1800" b="1">
                <a:solidFill>
                  <a:srgbClr val="000000"/>
                </a:solidFill>
                <a:latin typeface="Arial (Body)"/>
                <a:sym typeface="Arial"/>
              </a:endParaRPr>
            </a:p>
            <a:p>
              <a:pPr marL="0" lvl="0" indent="0" algn="l" rtl="0">
                <a:spcBef>
                  <a:spcPts val="600"/>
                </a:spcBef>
                <a:spcAft>
                  <a:spcPts val="400"/>
                </a:spcAft>
                <a:buNone/>
              </a:pPr>
              <a:r>
                <a:rPr lang="en-GB" sz="1600">
                  <a:solidFill>
                    <a:schemeClr val="dk1"/>
                  </a:solidFill>
                  <a:latin typeface="Arial (Body)"/>
                </a:rPr>
                <a:t>Check immersion/backup heater boost where required: some heat pumps may not raise DHW to 60°C efficiently or independently, so an immersion heater / backup heater may be used for scheduled pasteurisation or anti-Legionella cycles. </a:t>
              </a:r>
              <a:endParaRPr sz="1600">
                <a:solidFill>
                  <a:srgbClr val="333333"/>
                </a:solidFill>
                <a:latin typeface="Arial (Body)"/>
              </a:endParaRPr>
            </a:p>
          </p:txBody>
        </p:sp>
      </p:grpSp>
      <p:grpSp>
        <p:nvGrpSpPr>
          <p:cNvPr id="266" name="Google Shape;266;p19"/>
          <p:cNvGrpSpPr/>
          <p:nvPr/>
        </p:nvGrpSpPr>
        <p:grpSpPr>
          <a:xfrm>
            <a:off x="381000" y="3810000"/>
            <a:ext cx="3714900" cy="1333500"/>
            <a:chOff x="381000" y="3810000"/>
            <a:chExt cx="5734200" cy="1333500"/>
          </a:xfrm>
        </p:grpSpPr>
        <p:sp>
          <p:nvSpPr>
            <p:cNvPr id="267" name="Google Shape;267;p19"/>
            <p:cNvSpPr/>
            <p:nvPr/>
          </p:nvSpPr>
          <p:spPr>
            <a:xfrm>
              <a:off x="381000" y="3810000"/>
              <a:ext cx="5734200" cy="1333500"/>
            </a:xfrm>
            <a:prstGeom prst="roundRect">
              <a:avLst>
                <a:gd name="adj" fmla="val 8571"/>
              </a:avLst>
            </a:prstGeom>
            <a:solidFill>
              <a:srgbClr val="F0F9FF"/>
            </a:solidFill>
            <a:ln w="1905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69" name="Google Shape;269;p19"/>
            <p:cNvSpPr txBox="1"/>
            <p:nvPr/>
          </p:nvSpPr>
          <p:spPr>
            <a:xfrm>
              <a:off x="601306" y="3905250"/>
              <a:ext cx="535182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0369A1"/>
                  </a:solidFill>
                  <a:latin typeface="Arial (Body)"/>
                  <a:sym typeface="Arial"/>
                </a:rPr>
                <a:t>Secondary Circulation</a:t>
              </a:r>
              <a:endParaRPr sz="1800" b="1" dirty="0">
                <a:solidFill>
                  <a:srgbClr val="0369A1"/>
                </a:solidFill>
                <a:latin typeface="Arial (Body)"/>
                <a:sym typeface="Arial"/>
              </a:endParaRPr>
            </a:p>
            <a:p>
              <a:pPr marL="0" lvl="0" indent="0" algn="l" rtl="0">
                <a:spcBef>
                  <a:spcPts val="300"/>
                </a:spcBef>
                <a:spcAft>
                  <a:spcPts val="0"/>
                </a:spcAft>
                <a:buNone/>
              </a:pPr>
              <a:r>
                <a:rPr lang="en-GB" sz="1600" b="0" dirty="0">
                  <a:solidFill>
                    <a:srgbClr val="075985"/>
                  </a:solidFill>
                  <a:latin typeface="Arial (Body)"/>
                  <a:sym typeface="Arial"/>
                </a:rPr>
                <a:t>Consider loops for long runs to reduce waiting time. Ensure insulation and controls are fitted to minimise losses.</a:t>
              </a:r>
              <a:endParaRPr sz="1600" b="0" dirty="0">
                <a:solidFill>
                  <a:srgbClr val="075985"/>
                </a:solidFill>
                <a:latin typeface="Arial (Body)"/>
                <a:sym typeface="Arial"/>
              </a:endParaRPr>
            </a:p>
          </p:txBody>
        </p:sp>
      </p:grpSp>
      <p:grpSp>
        <p:nvGrpSpPr>
          <p:cNvPr id="270" name="Google Shape;270;p19"/>
          <p:cNvGrpSpPr/>
          <p:nvPr/>
        </p:nvGrpSpPr>
        <p:grpSpPr>
          <a:xfrm>
            <a:off x="4257450" y="3810000"/>
            <a:ext cx="3743550" cy="1333500"/>
            <a:chOff x="6219825" y="3810000"/>
            <a:chExt cx="5734200" cy="1333500"/>
          </a:xfrm>
        </p:grpSpPr>
        <p:sp>
          <p:nvSpPr>
            <p:cNvPr id="271" name="Google Shape;271;p19"/>
            <p:cNvSpPr/>
            <p:nvPr/>
          </p:nvSpPr>
          <p:spPr>
            <a:xfrm>
              <a:off x="6219825" y="3810000"/>
              <a:ext cx="5734200" cy="1333500"/>
            </a:xfrm>
            <a:prstGeom prst="roundRect">
              <a:avLst>
                <a:gd name="adj" fmla="val 8571"/>
              </a:avLst>
            </a:prstGeom>
            <a:solidFill>
              <a:srgbClr val="FFF4F2"/>
            </a:solidFill>
            <a:ln w="19050" cap="flat" cmpd="sng">
              <a:solidFill>
                <a:srgbClr val="FEE2D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73" name="Google Shape;273;p19"/>
            <p:cNvSpPr txBox="1"/>
            <p:nvPr/>
          </p:nvSpPr>
          <p:spPr>
            <a:xfrm>
              <a:off x="6492350" y="3905250"/>
              <a:ext cx="5299601"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Body)"/>
                  <a:sym typeface="Arial"/>
                </a:rPr>
                <a:t>Record Keeping &amp; Strategy</a:t>
              </a:r>
              <a:endParaRPr sz="1800" b="1">
                <a:solidFill>
                  <a:srgbClr val="FC4421"/>
                </a:solidFill>
                <a:latin typeface="Arial (Body)"/>
                <a:sym typeface="Arial"/>
              </a:endParaRPr>
            </a:p>
            <a:p>
              <a:pPr marL="0" lvl="0" indent="0" algn="l" rtl="0">
                <a:spcBef>
                  <a:spcPts val="300"/>
                </a:spcBef>
                <a:spcAft>
                  <a:spcPts val="0"/>
                </a:spcAft>
                <a:buNone/>
              </a:pPr>
              <a:r>
                <a:rPr lang="en-GB" sz="1600" b="0">
                  <a:solidFill>
                    <a:srgbClr val="333333"/>
                  </a:solidFill>
                  <a:latin typeface="Arial (Body)"/>
                  <a:sym typeface="Arial"/>
                </a:rPr>
                <a:t>Confirm DHW priority, sensors, and recovery logic. Record all temps, settings, and guidance for handover.</a:t>
              </a:r>
              <a:endParaRPr sz="1600" b="0">
                <a:solidFill>
                  <a:srgbClr val="333333"/>
                </a:solidFill>
                <a:latin typeface="Arial (Body)"/>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0"/>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latin typeface="Arial (Body)"/>
              </a:rPr>
              <a:t>Circulation pump operation</a:t>
            </a:r>
          </a:p>
        </p:txBody>
      </p:sp>
      <p:grpSp>
        <p:nvGrpSpPr>
          <p:cNvPr id="280" name="Google Shape;280;p20"/>
          <p:cNvGrpSpPr/>
          <p:nvPr/>
        </p:nvGrpSpPr>
        <p:grpSpPr>
          <a:xfrm>
            <a:off x="381000" y="1714500"/>
            <a:ext cx="11477775" cy="2095500"/>
            <a:chOff x="381000" y="1714500"/>
            <a:chExt cx="11477775" cy="2095500"/>
          </a:xfrm>
        </p:grpSpPr>
        <p:sp>
          <p:nvSpPr>
            <p:cNvPr id="281" name="Google Shape;281;p20"/>
            <p:cNvSpPr/>
            <p:nvPr/>
          </p:nvSpPr>
          <p:spPr>
            <a:xfrm>
              <a:off x="381000" y="1714500"/>
              <a:ext cx="3714900" cy="2095500"/>
            </a:xfrm>
            <a:prstGeom prst="roundRect">
              <a:avLst>
                <a:gd name="adj" fmla="val 5454"/>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83" name="Google Shape;283;p20"/>
            <p:cNvSpPr txBox="1"/>
            <p:nvPr/>
          </p:nvSpPr>
          <p:spPr>
            <a:xfrm>
              <a:off x="514200" y="1833489"/>
              <a:ext cx="3572175" cy="1905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000000"/>
                  </a:solidFill>
                  <a:latin typeface="Arial (Body)"/>
                  <a:sym typeface="Arial"/>
                </a:rPr>
                <a:t>Operational Status</a:t>
              </a:r>
              <a:endParaRPr sz="1800" b="1" dirty="0">
                <a:solidFill>
                  <a:srgbClr val="000000"/>
                </a:solidFill>
                <a:latin typeface="Arial (Body)"/>
                <a:sym typeface="Arial"/>
              </a:endParaRPr>
            </a:p>
            <a:p>
              <a:pPr marL="457200" lvl="0" indent="-292100" algn="l" rtl="0">
                <a:spcBef>
                  <a:spcPts val="600"/>
                </a:spcBef>
                <a:spcAft>
                  <a:spcPts val="0"/>
                </a:spcAft>
                <a:buClr>
                  <a:srgbClr val="333333"/>
                </a:buClr>
                <a:buSzPts val="1000"/>
                <a:buFont typeface="Arial"/>
                <a:buChar char="●"/>
              </a:pPr>
              <a:r>
                <a:rPr lang="en-GB" sz="1600" dirty="0">
                  <a:solidFill>
                    <a:srgbClr val="333333"/>
                  </a:solidFill>
                  <a:latin typeface="Arial (Body)"/>
                  <a:sym typeface="Arial"/>
                </a:rPr>
                <a:t>Confirm pumps run when called and stop when appropriate.</a:t>
              </a:r>
              <a:endParaRPr sz="1600" dirty="0">
                <a:solidFill>
                  <a:srgbClr val="333333"/>
                </a:solidFill>
                <a:latin typeface="Arial (Body)"/>
                <a:sym typeface="Arial"/>
              </a:endParaRPr>
            </a:p>
            <a:p>
              <a:pPr marL="457200" lvl="0" indent="-292100" algn="l" rtl="0">
                <a:spcBef>
                  <a:spcPts val="800"/>
                </a:spcBef>
                <a:spcAft>
                  <a:spcPts val="0"/>
                </a:spcAft>
                <a:buClr>
                  <a:srgbClr val="333333"/>
                </a:buClr>
                <a:buSzPts val="1000"/>
                <a:buFont typeface="Arial"/>
                <a:buChar char="●"/>
              </a:pPr>
              <a:r>
                <a:rPr lang="en-GB" sz="1600" dirty="0">
                  <a:solidFill>
                    <a:srgbClr val="333333"/>
                  </a:solidFill>
                  <a:latin typeface="Arial (Body)"/>
                  <a:sym typeface="Arial"/>
                </a:rPr>
                <a:t>Check pump direction, speed/mode and control signal.</a:t>
              </a:r>
              <a:endParaRPr sz="1000" dirty="0">
                <a:solidFill>
                  <a:srgbClr val="333333"/>
                </a:solidFill>
                <a:latin typeface="Arial (Body)"/>
                <a:sym typeface="Arial"/>
              </a:endParaRPr>
            </a:p>
          </p:txBody>
        </p:sp>
        <p:sp>
          <p:nvSpPr>
            <p:cNvPr id="284" name="Google Shape;284;p20"/>
            <p:cNvSpPr/>
            <p:nvPr/>
          </p:nvSpPr>
          <p:spPr>
            <a:xfrm>
              <a:off x="4257675" y="1714500"/>
              <a:ext cx="3714900" cy="2095500"/>
            </a:xfrm>
            <a:prstGeom prst="roundRect">
              <a:avLst>
                <a:gd name="adj" fmla="val 5454"/>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86" name="Google Shape;286;p20"/>
            <p:cNvSpPr txBox="1"/>
            <p:nvPr/>
          </p:nvSpPr>
          <p:spPr>
            <a:xfrm>
              <a:off x="4426750" y="1833489"/>
              <a:ext cx="3545825" cy="1905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000000"/>
                  </a:solidFill>
                  <a:latin typeface="Arial (Body)"/>
                  <a:sym typeface="Arial"/>
                </a:rPr>
                <a:t>Flow Verification</a:t>
              </a:r>
              <a:endParaRPr sz="1800" b="1" dirty="0">
                <a:solidFill>
                  <a:srgbClr val="000000"/>
                </a:solidFill>
                <a:latin typeface="Arial (Body)"/>
                <a:sym typeface="Arial"/>
              </a:endParaRPr>
            </a:p>
            <a:p>
              <a:pPr marL="0" lvl="0" indent="0" algn="l" rtl="0">
                <a:spcBef>
                  <a:spcPts val="600"/>
                </a:spcBef>
                <a:spcAft>
                  <a:spcPts val="0"/>
                </a:spcAft>
                <a:buNone/>
              </a:pPr>
              <a:r>
                <a:rPr lang="en-GB" sz="1600" dirty="0">
                  <a:solidFill>
                    <a:srgbClr val="333333"/>
                  </a:solidFill>
                  <a:latin typeface="Arial (Body)"/>
                  <a:sym typeface="Arial"/>
                </a:rPr>
                <a:t>Verify required flow through all circuits:</a:t>
              </a:r>
              <a:endParaRPr sz="1600" dirty="0">
                <a:solidFill>
                  <a:srgbClr val="333333"/>
                </a:solidFill>
                <a:latin typeface="Arial (Body)"/>
                <a:sym typeface="Arial"/>
              </a:endParaRPr>
            </a:p>
            <a:p>
              <a:pPr marL="457200" lvl="0" indent="-292100" algn="l" rtl="0">
                <a:spcBef>
                  <a:spcPts val="600"/>
                </a:spcBef>
                <a:spcAft>
                  <a:spcPts val="0"/>
                </a:spcAft>
                <a:buClr>
                  <a:srgbClr val="333333"/>
                </a:buClr>
                <a:buSzPts val="1000"/>
                <a:buFont typeface="Arial"/>
                <a:buChar char="●"/>
              </a:pPr>
              <a:r>
                <a:rPr lang="en-GB" sz="1600" dirty="0">
                  <a:solidFill>
                    <a:srgbClr val="333333"/>
                  </a:solidFill>
                  <a:latin typeface="Arial (Body)"/>
                  <a:sym typeface="Arial"/>
                </a:rPr>
                <a:t>Heat pump circuit</a:t>
              </a:r>
              <a:endParaRPr sz="1600" dirty="0">
                <a:solidFill>
                  <a:srgbClr val="333333"/>
                </a:solidFill>
                <a:latin typeface="Arial (Body)"/>
                <a:sym typeface="Arial"/>
              </a:endParaRPr>
            </a:p>
            <a:p>
              <a:pPr marL="457200" lvl="0" indent="-292100" algn="l" rtl="0">
                <a:spcBef>
                  <a:spcPts val="400"/>
                </a:spcBef>
                <a:spcAft>
                  <a:spcPts val="0"/>
                </a:spcAft>
                <a:buClr>
                  <a:srgbClr val="333333"/>
                </a:buClr>
                <a:buSzPts val="1000"/>
                <a:buFont typeface="Arial"/>
                <a:buChar char="●"/>
              </a:pPr>
              <a:r>
                <a:rPr lang="en-GB" sz="1600" dirty="0">
                  <a:solidFill>
                    <a:srgbClr val="333333"/>
                  </a:solidFill>
                  <a:latin typeface="Arial (Body)"/>
                  <a:sym typeface="Arial"/>
                </a:rPr>
                <a:t>Zone circuits</a:t>
              </a:r>
              <a:endParaRPr lang="en-GB" sz="1600" dirty="0">
                <a:solidFill>
                  <a:srgbClr val="333333"/>
                </a:solidFill>
                <a:latin typeface="Arial (Body)"/>
              </a:endParaRPr>
            </a:p>
            <a:p>
              <a:pPr marL="457200" lvl="0" indent="-292100" algn="l" rtl="0">
                <a:spcBef>
                  <a:spcPts val="400"/>
                </a:spcBef>
                <a:spcAft>
                  <a:spcPts val="0"/>
                </a:spcAft>
                <a:buClr>
                  <a:srgbClr val="333333"/>
                </a:buClr>
                <a:buSzPts val="1000"/>
                <a:buFont typeface="Arial"/>
                <a:buChar char="●"/>
              </a:pPr>
              <a:r>
                <a:rPr lang="en-GB" sz="1600" dirty="0">
                  <a:solidFill>
                    <a:srgbClr val="333333"/>
                  </a:solidFill>
                  <a:latin typeface="Arial (Body)"/>
                  <a:sym typeface="Arial"/>
                </a:rPr>
                <a:t>Cylinder circuits</a:t>
              </a:r>
              <a:endParaRPr sz="1600" dirty="0">
                <a:solidFill>
                  <a:srgbClr val="333333"/>
                </a:solidFill>
                <a:latin typeface="Arial (Body)"/>
                <a:sym typeface="Arial"/>
              </a:endParaRPr>
            </a:p>
          </p:txBody>
        </p:sp>
        <p:sp>
          <p:nvSpPr>
            <p:cNvPr id="287" name="Google Shape;287;p20"/>
            <p:cNvSpPr/>
            <p:nvPr/>
          </p:nvSpPr>
          <p:spPr>
            <a:xfrm>
              <a:off x="8143875" y="1714500"/>
              <a:ext cx="3714900" cy="2095500"/>
            </a:xfrm>
            <a:prstGeom prst="roundRect">
              <a:avLst>
                <a:gd name="adj" fmla="val 5454"/>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89" name="Google Shape;289;p20"/>
            <p:cNvSpPr txBox="1"/>
            <p:nvPr/>
          </p:nvSpPr>
          <p:spPr>
            <a:xfrm>
              <a:off x="8313026" y="1809750"/>
              <a:ext cx="2952900" cy="1905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000000"/>
                  </a:solidFill>
                  <a:latin typeface="Arial (Body)"/>
                  <a:sym typeface="Arial"/>
                </a:rPr>
                <a:t>Performance Monitoring</a:t>
              </a:r>
              <a:endParaRPr sz="1800" b="1">
                <a:solidFill>
                  <a:srgbClr val="000000"/>
                </a:solidFill>
                <a:latin typeface="Arial (Body)"/>
                <a:sym typeface="Arial"/>
              </a:endParaRPr>
            </a:p>
            <a:p>
              <a:pPr marL="0" lvl="0" indent="0" algn="l" rtl="0">
                <a:spcBef>
                  <a:spcPts val="600"/>
                </a:spcBef>
                <a:spcAft>
                  <a:spcPts val="0"/>
                </a:spcAft>
                <a:buNone/>
              </a:pPr>
              <a:r>
                <a:rPr lang="en-GB" sz="1600">
                  <a:solidFill>
                    <a:srgbClr val="333333"/>
                  </a:solidFill>
                  <a:latin typeface="Arial (Body)"/>
                  <a:sym typeface="Arial"/>
                </a:rPr>
                <a:t>Listen and check for system issues:</a:t>
              </a:r>
              <a:endParaRPr sz="1600">
                <a:solidFill>
                  <a:srgbClr val="333333"/>
                </a:solidFill>
                <a:latin typeface="Arial (Body)"/>
                <a:sym typeface="Arial"/>
              </a:endParaRPr>
            </a:p>
            <a:p>
              <a:pPr marL="457200" lvl="0" indent="-292100" algn="l" rtl="0">
                <a:spcBef>
                  <a:spcPts val="600"/>
                </a:spcBef>
                <a:spcAft>
                  <a:spcPts val="0"/>
                </a:spcAft>
                <a:buClr>
                  <a:srgbClr val="333333"/>
                </a:buClr>
                <a:buSzPts val="1000"/>
                <a:buFont typeface="Arial"/>
                <a:buChar char="●"/>
              </a:pPr>
              <a:r>
                <a:rPr lang="en-GB" sz="1600">
                  <a:solidFill>
                    <a:srgbClr val="333333"/>
                  </a:solidFill>
                  <a:latin typeface="Arial (Body)"/>
                  <a:sym typeface="Arial"/>
                </a:rPr>
                <a:t>Noise or vibration</a:t>
              </a:r>
              <a:endParaRPr sz="1600">
                <a:solidFill>
                  <a:srgbClr val="333333"/>
                </a:solidFill>
                <a:latin typeface="Arial (Body)"/>
                <a:sym typeface="Arial"/>
              </a:endParaRPr>
            </a:p>
            <a:p>
              <a:pPr marL="457200" lvl="0" indent="-292100" algn="l" rtl="0">
                <a:spcBef>
                  <a:spcPts val="400"/>
                </a:spcBef>
                <a:spcAft>
                  <a:spcPts val="0"/>
                </a:spcAft>
                <a:buClr>
                  <a:srgbClr val="333333"/>
                </a:buClr>
                <a:buSzPts val="1000"/>
                <a:buFont typeface="Arial"/>
                <a:buChar char="●"/>
              </a:pPr>
              <a:r>
                <a:rPr lang="en-GB" sz="1600">
                  <a:solidFill>
                    <a:srgbClr val="333333"/>
                  </a:solidFill>
                  <a:latin typeface="Arial (Body)"/>
                  <a:sym typeface="Arial"/>
                </a:rPr>
                <a:t>Cavitation</a:t>
              </a:r>
              <a:endParaRPr sz="1600">
                <a:solidFill>
                  <a:srgbClr val="333333"/>
                </a:solidFill>
                <a:latin typeface="Arial (Body)"/>
                <a:sym typeface="Arial"/>
              </a:endParaRPr>
            </a:p>
            <a:p>
              <a:pPr marL="457200" lvl="0" indent="-292100" algn="l" rtl="0">
                <a:spcBef>
                  <a:spcPts val="400"/>
                </a:spcBef>
                <a:spcAft>
                  <a:spcPts val="0"/>
                </a:spcAft>
                <a:buClr>
                  <a:srgbClr val="333333"/>
                </a:buClr>
                <a:buSzPts val="1000"/>
                <a:buFont typeface="Arial"/>
                <a:buChar char="●"/>
              </a:pPr>
              <a:r>
                <a:rPr lang="en-GB" sz="1600">
                  <a:solidFill>
                    <a:srgbClr val="333333"/>
                  </a:solidFill>
                  <a:latin typeface="Arial (Body)"/>
                  <a:sym typeface="Arial"/>
                </a:rPr>
                <a:t>Trapped air</a:t>
              </a:r>
              <a:endParaRPr sz="1600">
                <a:solidFill>
                  <a:srgbClr val="333333"/>
                </a:solidFill>
                <a:latin typeface="Arial (Body)"/>
                <a:sym typeface="Arial"/>
              </a:endParaRPr>
            </a:p>
          </p:txBody>
        </p:sp>
      </p:grpSp>
      <p:grpSp>
        <p:nvGrpSpPr>
          <p:cNvPr id="290" name="Google Shape;290;p20"/>
          <p:cNvGrpSpPr/>
          <p:nvPr/>
        </p:nvGrpSpPr>
        <p:grpSpPr>
          <a:xfrm>
            <a:off x="381000" y="4000500"/>
            <a:ext cx="11477700" cy="1143000"/>
            <a:chOff x="381000" y="4000500"/>
            <a:chExt cx="11477700" cy="1143000"/>
          </a:xfrm>
        </p:grpSpPr>
        <p:sp>
          <p:nvSpPr>
            <p:cNvPr id="291" name="Google Shape;291;p20"/>
            <p:cNvSpPr/>
            <p:nvPr/>
          </p:nvSpPr>
          <p:spPr>
            <a:xfrm>
              <a:off x="381000" y="4000500"/>
              <a:ext cx="11477700" cy="1143000"/>
            </a:xfrm>
            <a:prstGeom prst="roundRect">
              <a:avLst>
                <a:gd name="adj" fmla="val 10000"/>
              </a:avLst>
            </a:prstGeom>
            <a:solidFill>
              <a:srgbClr val="F0F9FF"/>
            </a:solidFill>
            <a:ln w="1905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293" name="Google Shape;293;p20"/>
            <p:cNvSpPr txBox="1"/>
            <p:nvPr/>
          </p:nvSpPr>
          <p:spPr>
            <a:xfrm>
              <a:off x="1000125" y="4095750"/>
              <a:ext cx="10668000" cy="952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a:solidFill>
                    <a:srgbClr val="0369A1"/>
                  </a:solidFill>
                  <a:latin typeface="Arial (Body)"/>
                  <a:sym typeface="Arial"/>
                </a:rPr>
                <a:t>Data</a:t>
              </a:r>
              <a:r>
                <a:rPr lang="en-GB" sz="1300" b="1">
                  <a:solidFill>
                    <a:srgbClr val="0369A1"/>
                  </a:solidFill>
                  <a:latin typeface="Arial (Body)"/>
                  <a:sym typeface="Arial"/>
                </a:rPr>
                <a:t> </a:t>
              </a:r>
              <a:r>
                <a:rPr lang="en-GB" sz="1800" b="1">
                  <a:solidFill>
                    <a:srgbClr val="0369A1"/>
                  </a:solidFill>
                  <a:latin typeface="Arial (Body)"/>
                  <a:sym typeface="Arial"/>
                </a:rPr>
                <a:t>Recording &amp; Balancing</a:t>
              </a:r>
              <a:endParaRPr sz="1800" b="1">
                <a:solidFill>
                  <a:srgbClr val="0369A1"/>
                </a:solidFill>
                <a:latin typeface="Arial (Body)"/>
                <a:sym typeface="Arial"/>
              </a:endParaRPr>
            </a:p>
            <a:p>
              <a:pPr marL="0" lvl="0" indent="0" algn="l" rtl="0">
                <a:spcBef>
                  <a:spcPts val="400"/>
                </a:spcBef>
                <a:spcAft>
                  <a:spcPts val="0"/>
                </a:spcAft>
                <a:buNone/>
              </a:pPr>
              <a:r>
                <a:rPr lang="en-GB" sz="1600">
                  <a:solidFill>
                    <a:srgbClr val="075985"/>
                  </a:solidFill>
                  <a:latin typeface="Arial (Body)"/>
                  <a:sym typeface="Arial"/>
                </a:rPr>
                <a:t>Record all final pump settings and any balancing adjustments made during commissioning to ensure a verifiable baseline.</a:t>
              </a:r>
              <a:endParaRPr sz="1600">
                <a:solidFill>
                  <a:srgbClr val="075985"/>
                </a:solidFill>
                <a:latin typeface="Arial (Body)"/>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300" name="Google Shape;300;p21"/>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latin typeface="Arial (Body)"/>
              </a:rPr>
              <a:t>Safety checks before handover</a:t>
            </a:r>
          </a:p>
        </p:txBody>
      </p:sp>
      <p:grpSp>
        <p:nvGrpSpPr>
          <p:cNvPr id="301" name="Google Shape;301;p21"/>
          <p:cNvGrpSpPr/>
          <p:nvPr/>
        </p:nvGrpSpPr>
        <p:grpSpPr>
          <a:xfrm>
            <a:off x="381000" y="1714500"/>
            <a:ext cx="3714900" cy="1905000"/>
            <a:chOff x="381000" y="1714500"/>
            <a:chExt cx="3714900" cy="1905000"/>
          </a:xfrm>
        </p:grpSpPr>
        <p:sp>
          <p:nvSpPr>
            <p:cNvPr id="302" name="Google Shape;302;p21"/>
            <p:cNvSpPr/>
            <p:nvPr/>
          </p:nvSpPr>
          <p:spPr>
            <a:xfrm>
              <a:off x="381000" y="1714500"/>
              <a:ext cx="3714900" cy="1905000"/>
            </a:xfrm>
            <a:prstGeom prst="roundRect">
              <a:avLst>
                <a:gd name="adj" fmla="val 6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04" name="Google Shape;304;p21"/>
            <p:cNvSpPr txBox="1"/>
            <p:nvPr/>
          </p:nvSpPr>
          <p:spPr>
            <a:xfrm>
              <a:off x="666600" y="1833489"/>
              <a:ext cx="3429300" cy="17145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000000"/>
                  </a:solidFill>
                  <a:latin typeface="Arial (Body)"/>
                  <a:sym typeface="Arial"/>
                </a:rPr>
                <a:t>Physical Safety</a:t>
              </a:r>
              <a:endParaRPr sz="1800" b="1" dirty="0">
                <a:solidFill>
                  <a:srgbClr val="000000"/>
                </a:solidFill>
                <a:latin typeface="Arial (Body)"/>
                <a:sym typeface="Arial"/>
              </a:endParaRPr>
            </a:p>
            <a:p>
              <a:pPr marL="0" lvl="0" indent="0" algn="l" rtl="0">
                <a:spcBef>
                  <a:spcPts val="600"/>
                </a:spcBef>
                <a:spcAft>
                  <a:spcPts val="0"/>
                </a:spcAft>
                <a:buNone/>
              </a:pPr>
              <a:r>
                <a:rPr lang="en-GB" sz="1600" b="0" dirty="0">
                  <a:solidFill>
                    <a:srgbClr val="333333"/>
                  </a:solidFill>
                  <a:latin typeface="Arial (Body)"/>
                  <a:sym typeface="Arial"/>
                </a:rPr>
                <a:t>Confirm safety devices are fitted, accessible and correctly set.</a:t>
              </a:r>
              <a:endParaRPr sz="1600" b="0" dirty="0">
                <a:solidFill>
                  <a:srgbClr val="333333"/>
                </a:solidFill>
                <a:latin typeface="Arial (Body)"/>
                <a:sym typeface="Arial"/>
              </a:endParaRPr>
            </a:p>
          </p:txBody>
        </p:sp>
      </p:grpSp>
      <p:grpSp>
        <p:nvGrpSpPr>
          <p:cNvPr id="305" name="Google Shape;305;p21"/>
          <p:cNvGrpSpPr/>
          <p:nvPr/>
        </p:nvGrpSpPr>
        <p:grpSpPr>
          <a:xfrm>
            <a:off x="4262438" y="1714500"/>
            <a:ext cx="3714900" cy="1905000"/>
            <a:chOff x="4262438" y="1714500"/>
            <a:chExt cx="3714900" cy="1905000"/>
          </a:xfrm>
        </p:grpSpPr>
        <p:sp>
          <p:nvSpPr>
            <p:cNvPr id="306" name="Google Shape;306;p21"/>
            <p:cNvSpPr/>
            <p:nvPr/>
          </p:nvSpPr>
          <p:spPr>
            <a:xfrm>
              <a:off x="4262438" y="1714500"/>
              <a:ext cx="3714900" cy="1905000"/>
            </a:xfrm>
            <a:prstGeom prst="roundRect">
              <a:avLst>
                <a:gd name="adj" fmla="val 6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08" name="Google Shape;308;p21"/>
            <p:cNvSpPr txBox="1"/>
            <p:nvPr/>
          </p:nvSpPr>
          <p:spPr>
            <a:xfrm>
              <a:off x="4589849" y="1833489"/>
              <a:ext cx="2952900" cy="17145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000000"/>
                  </a:solidFill>
                  <a:latin typeface="Arial (Body)"/>
                  <a:sym typeface="Arial"/>
                </a:rPr>
                <a:t>Identification &amp; Warning</a:t>
              </a:r>
              <a:endParaRPr sz="1800" b="1" dirty="0">
                <a:solidFill>
                  <a:srgbClr val="000000"/>
                </a:solidFill>
                <a:latin typeface="Arial (Body)"/>
                <a:sym typeface="Arial"/>
              </a:endParaRPr>
            </a:p>
            <a:p>
              <a:pPr marL="0" lvl="0" indent="0" algn="l" rtl="0">
                <a:spcBef>
                  <a:spcPts val="600"/>
                </a:spcBef>
                <a:spcAft>
                  <a:spcPts val="0"/>
                </a:spcAft>
                <a:buNone/>
              </a:pPr>
              <a:r>
                <a:rPr lang="en-GB" sz="1600" b="0" dirty="0">
                  <a:solidFill>
                    <a:srgbClr val="333333"/>
                  </a:solidFill>
                  <a:latin typeface="Arial (Body)"/>
                  <a:sym typeface="Arial"/>
                </a:rPr>
                <a:t>Check isolators, labels, warning notices and emergency information.</a:t>
              </a:r>
              <a:endParaRPr sz="1600" b="0" dirty="0">
                <a:solidFill>
                  <a:srgbClr val="333333"/>
                </a:solidFill>
                <a:latin typeface="Arial (Body)"/>
                <a:sym typeface="Arial"/>
              </a:endParaRPr>
            </a:p>
          </p:txBody>
        </p:sp>
      </p:grpSp>
      <p:grpSp>
        <p:nvGrpSpPr>
          <p:cNvPr id="309" name="Google Shape;309;p21"/>
          <p:cNvGrpSpPr/>
          <p:nvPr/>
        </p:nvGrpSpPr>
        <p:grpSpPr>
          <a:xfrm>
            <a:off x="8165699" y="1714500"/>
            <a:ext cx="3714900" cy="1905000"/>
            <a:chOff x="8165699" y="1714500"/>
            <a:chExt cx="3714900" cy="1905000"/>
          </a:xfrm>
        </p:grpSpPr>
        <p:sp>
          <p:nvSpPr>
            <p:cNvPr id="310" name="Google Shape;310;p21"/>
            <p:cNvSpPr/>
            <p:nvPr/>
          </p:nvSpPr>
          <p:spPr>
            <a:xfrm>
              <a:off x="8165699" y="1714500"/>
              <a:ext cx="3714900" cy="1905000"/>
            </a:xfrm>
            <a:prstGeom prst="roundRect">
              <a:avLst>
                <a:gd name="adj" fmla="val 6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12" name="Google Shape;312;p21"/>
            <p:cNvSpPr txBox="1"/>
            <p:nvPr/>
          </p:nvSpPr>
          <p:spPr>
            <a:xfrm>
              <a:off x="8478907" y="1833489"/>
              <a:ext cx="3213031" cy="17145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000000"/>
                  </a:solidFill>
                  <a:latin typeface="Arial (Body)"/>
                  <a:sym typeface="Arial"/>
                </a:rPr>
                <a:t>Pressure &amp; Discharge</a:t>
              </a:r>
              <a:endParaRPr sz="1800" b="1" dirty="0">
                <a:solidFill>
                  <a:srgbClr val="000000"/>
                </a:solidFill>
                <a:latin typeface="Arial (Body)"/>
                <a:sym typeface="Arial"/>
              </a:endParaRPr>
            </a:p>
            <a:p>
              <a:pPr marL="0" lvl="0" indent="0" algn="l" rtl="0">
                <a:spcBef>
                  <a:spcPts val="600"/>
                </a:spcBef>
                <a:spcAft>
                  <a:spcPts val="0"/>
                </a:spcAft>
                <a:buNone/>
              </a:pPr>
              <a:r>
                <a:rPr lang="en-GB" sz="1600" b="0" dirty="0">
                  <a:solidFill>
                    <a:srgbClr val="333333"/>
                  </a:solidFill>
                  <a:latin typeface="Arial (Body)"/>
                  <a:sym typeface="Arial"/>
                </a:rPr>
                <a:t>Verify PRVs/discharge arrangements and expansion provision.</a:t>
              </a:r>
              <a:endParaRPr sz="1600" b="0" dirty="0">
                <a:solidFill>
                  <a:srgbClr val="333333"/>
                </a:solidFill>
                <a:latin typeface="Arial (Body)"/>
                <a:sym typeface="Arial"/>
              </a:endParaRPr>
            </a:p>
          </p:txBody>
        </p:sp>
      </p:grpSp>
      <p:grpSp>
        <p:nvGrpSpPr>
          <p:cNvPr id="313" name="Google Shape;313;p21"/>
          <p:cNvGrpSpPr/>
          <p:nvPr/>
        </p:nvGrpSpPr>
        <p:grpSpPr>
          <a:xfrm>
            <a:off x="381112" y="3810000"/>
            <a:ext cx="5738700" cy="1333500"/>
            <a:chOff x="381112" y="3810000"/>
            <a:chExt cx="5738700" cy="1333500"/>
          </a:xfrm>
        </p:grpSpPr>
        <p:sp>
          <p:nvSpPr>
            <p:cNvPr id="314" name="Google Shape;314;p21"/>
            <p:cNvSpPr/>
            <p:nvPr/>
          </p:nvSpPr>
          <p:spPr>
            <a:xfrm>
              <a:off x="381112" y="3810000"/>
              <a:ext cx="5738700" cy="1333500"/>
            </a:xfrm>
            <a:prstGeom prst="roundRect">
              <a:avLst>
                <a:gd name="adj" fmla="val 8571"/>
              </a:avLst>
            </a:prstGeom>
            <a:solidFill>
              <a:srgbClr val="F0F9FF"/>
            </a:solidFill>
            <a:ln w="1905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16" name="Google Shape;316;p21"/>
            <p:cNvSpPr txBox="1"/>
            <p:nvPr/>
          </p:nvSpPr>
          <p:spPr>
            <a:xfrm>
              <a:off x="660768" y="3995902"/>
              <a:ext cx="5179388" cy="1143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0369A1"/>
                  </a:solidFill>
                  <a:latin typeface="Arial (Body)"/>
                  <a:sym typeface="Arial"/>
                </a:rPr>
                <a:t>Competent Person Sign-off</a:t>
              </a:r>
              <a:endParaRPr sz="1800" b="1" dirty="0">
                <a:solidFill>
                  <a:srgbClr val="0369A1"/>
                </a:solidFill>
                <a:latin typeface="Arial (Body)"/>
                <a:sym typeface="Arial"/>
              </a:endParaRPr>
            </a:p>
            <a:p>
              <a:pPr marL="0" lvl="0" indent="0" algn="l" rtl="0">
                <a:spcBef>
                  <a:spcPts val="300"/>
                </a:spcBef>
                <a:spcAft>
                  <a:spcPts val="0"/>
                </a:spcAft>
                <a:buNone/>
              </a:pPr>
              <a:r>
                <a:rPr lang="en-GB" sz="1600" b="0" dirty="0">
                  <a:solidFill>
                    <a:srgbClr val="075985"/>
                  </a:solidFill>
                  <a:latin typeface="Arial (Body)"/>
                  <a:sym typeface="Arial"/>
                </a:rPr>
                <a:t>Confirm electrical/refrigerant/gas/oil work is signed off by competent persons.</a:t>
              </a:r>
              <a:endParaRPr sz="1600" b="0" dirty="0">
                <a:solidFill>
                  <a:srgbClr val="075985"/>
                </a:solidFill>
                <a:latin typeface="Arial (Body)"/>
                <a:sym typeface="Arial"/>
              </a:endParaRPr>
            </a:p>
          </p:txBody>
        </p:sp>
      </p:grpSp>
      <p:grpSp>
        <p:nvGrpSpPr>
          <p:cNvPr id="317" name="Google Shape;317;p21"/>
          <p:cNvGrpSpPr/>
          <p:nvPr/>
        </p:nvGrpSpPr>
        <p:grpSpPr>
          <a:xfrm>
            <a:off x="6119813" y="3810000"/>
            <a:ext cx="5738700" cy="1333500"/>
            <a:chOff x="6119813" y="3810000"/>
            <a:chExt cx="5738700" cy="1333500"/>
          </a:xfrm>
        </p:grpSpPr>
        <p:sp>
          <p:nvSpPr>
            <p:cNvPr id="318" name="Google Shape;318;p21"/>
            <p:cNvSpPr/>
            <p:nvPr/>
          </p:nvSpPr>
          <p:spPr>
            <a:xfrm>
              <a:off x="6119813" y="3810000"/>
              <a:ext cx="5738700" cy="1333500"/>
            </a:xfrm>
            <a:prstGeom prst="roundRect">
              <a:avLst>
                <a:gd name="adj" fmla="val 8571"/>
              </a:avLst>
            </a:prstGeom>
            <a:solidFill>
              <a:srgbClr val="FFF4F2"/>
            </a:solidFill>
            <a:ln w="19050" cap="flat" cmpd="sng">
              <a:solidFill>
                <a:srgbClr val="FEE2D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20" name="Google Shape;320;p21"/>
            <p:cNvSpPr txBox="1"/>
            <p:nvPr/>
          </p:nvSpPr>
          <p:spPr>
            <a:xfrm>
              <a:off x="6399468" y="3995902"/>
              <a:ext cx="5292470" cy="1143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Handover Termination</a:t>
              </a:r>
              <a:endParaRPr sz="1800" b="1" dirty="0">
                <a:solidFill>
                  <a:srgbClr val="FC4421"/>
                </a:solidFill>
                <a:latin typeface="Arial (Body)"/>
                <a:sym typeface="Arial"/>
              </a:endParaRPr>
            </a:p>
            <a:p>
              <a:pPr marL="0" lvl="0" indent="0" algn="l" rtl="0">
                <a:spcBef>
                  <a:spcPts val="300"/>
                </a:spcBef>
                <a:spcAft>
                  <a:spcPts val="0"/>
                </a:spcAft>
                <a:buNone/>
              </a:pPr>
              <a:r>
                <a:rPr lang="en-GB" sz="1600" b="0" dirty="0">
                  <a:solidFill>
                    <a:srgbClr val="333333"/>
                  </a:solidFill>
                  <a:latin typeface="Arial (Body)"/>
                  <a:sym typeface="Arial"/>
                </a:rPr>
                <a:t>Stop handover if safety-critical evidence is missing.</a:t>
              </a:r>
              <a:endParaRPr sz="1600" b="0" dirty="0">
                <a:solidFill>
                  <a:srgbClr val="333333"/>
                </a:solidFill>
                <a:latin typeface="Arial (Body)"/>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2"/>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latin typeface="Arial (Body)"/>
              </a:rPr>
              <a:t>System flushing and cleaning</a:t>
            </a:r>
          </a:p>
        </p:txBody>
      </p:sp>
      <p:grpSp>
        <p:nvGrpSpPr>
          <p:cNvPr id="327" name="Google Shape;327;p22"/>
          <p:cNvGrpSpPr/>
          <p:nvPr/>
        </p:nvGrpSpPr>
        <p:grpSpPr>
          <a:xfrm>
            <a:off x="380850" y="1692248"/>
            <a:ext cx="3715050" cy="2948609"/>
            <a:chOff x="380850" y="1696963"/>
            <a:chExt cx="3715050" cy="2208437"/>
          </a:xfrm>
        </p:grpSpPr>
        <p:sp>
          <p:nvSpPr>
            <p:cNvPr id="328" name="Google Shape;328;p22"/>
            <p:cNvSpPr/>
            <p:nvPr/>
          </p:nvSpPr>
          <p:spPr>
            <a:xfrm>
              <a:off x="381000" y="1714500"/>
              <a:ext cx="3714900" cy="2190900"/>
            </a:xfrm>
            <a:prstGeom prst="roundRect">
              <a:avLst>
                <a:gd name="adj" fmla="val 521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29" name="Google Shape;329;p22"/>
            <p:cNvSpPr txBox="1"/>
            <p:nvPr/>
          </p:nvSpPr>
          <p:spPr>
            <a:xfrm>
              <a:off x="380850" y="1696963"/>
              <a:ext cx="3714900" cy="2190900"/>
            </a:xfrm>
            <a:prstGeom prst="rect">
              <a:avLst/>
            </a:prstGeom>
            <a:noFill/>
            <a:ln>
              <a:noFill/>
            </a:ln>
          </p:spPr>
          <p:txBody>
            <a:bodyPr spcFirstLastPara="1" wrap="square" lIns="190500" tIns="190500" rIns="190500" bIns="190500" anchor="ctr" anchorCtr="0">
              <a:noAutofit/>
            </a:bodyPr>
            <a:lstStyle/>
            <a:p>
              <a:pPr marL="0" lvl="0" indent="0" algn="l" rtl="0">
                <a:spcBef>
                  <a:spcPts val="0"/>
                </a:spcBef>
                <a:spcAft>
                  <a:spcPts val="0"/>
                </a:spcAft>
                <a:buNone/>
              </a:pPr>
              <a:r>
                <a:rPr lang="en-GB" sz="1800" b="1">
                  <a:solidFill>
                    <a:srgbClr val="FC4421"/>
                  </a:solidFill>
                  <a:latin typeface="Arial (Body)"/>
                  <a:sym typeface="Arial"/>
                </a:rPr>
                <a:t>Cleaning Standards</a:t>
              </a:r>
              <a:endParaRPr sz="1800" b="1">
                <a:solidFill>
                  <a:srgbClr val="FC4421"/>
                </a:solidFill>
                <a:latin typeface="Arial (Body)"/>
                <a:sym typeface="Arial"/>
              </a:endParaRPr>
            </a:p>
            <a:p>
              <a:pPr marL="0" lvl="0" indent="0" algn="l" rtl="0">
                <a:spcBef>
                  <a:spcPts val="600"/>
                </a:spcBef>
                <a:spcAft>
                  <a:spcPts val="0"/>
                </a:spcAft>
                <a:buNone/>
              </a:pPr>
              <a:r>
                <a:rPr lang="en-GB" sz="1600" b="1">
                  <a:latin typeface="Arial (Body)"/>
                  <a:sym typeface="Arial"/>
                </a:rPr>
                <a:t>Follow BS 7593:2019+A1:2024</a:t>
              </a:r>
              <a:endParaRPr sz="1600" b="1">
                <a:latin typeface="Arial (Body)"/>
                <a:sym typeface="Arial"/>
              </a:endParaRPr>
            </a:p>
            <a:p>
              <a:pPr marL="0" lvl="0" indent="0" algn="l" rtl="0">
                <a:spcBef>
                  <a:spcPts val="300"/>
                </a:spcBef>
                <a:spcAft>
                  <a:spcPts val="0"/>
                </a:spcAft>
                <a:buNone/>
              </a:pPr>
              <a:r>
                <a:rPr lang="en-GB" sz="1600">
                  <a:solidFill>
                    <a:srgbClr val="333333"/>
                  </a:solidFill>
                  <a:latin typeface="Arial (Body)"/>
                  <a:sym typeface="Arial"/>
                </a:rPr>
                <a:t>Current code for preparation, commissioning and maintenance of water systems.</a:t>
              </a:r>
              <a:endParaRPr sz="1600">
                <a:solidFill>
                  <a:srgbClr val="333333"/>
                </a:solidFill>
                <a:latin typeface="Arial (Body)"/>
                <a:sym typeface="Arial"/>
              </a:endParaRPr>
            </a:p>
            <a:p>
              <a:pPr marL="0" lvl="0" indent="0" algn="l" rtl="0">
                <a:spcBef>
                  <a:spcPts val="600"/>
                </a:spcBef>
                <a:spcAft>
                  <a:spcPts val="0"/>
                </a:spcAft>
                <a:buNone/>
              </a:pPr>
              <a:r>
                <a:rPr lang="en-GB" sz="1600" b="1">
                  <a:latin typeface="Arial (Body)"/>
                  <a:sym typeface="Arial"/>
                </a:rPr>
                <a:t>Water Regulations 1999</a:t>
              </a:r>
              <a:endParaRPr sz="1600" b="1">
                <a:latin typeface="Arial (Body)"/>
                <a:sym typeface="Arial"/>
              </a:endParaRPr>
            </a:p>
            <a:p>
              <a:pPr marL="0" lvl="0" indent="0" algn="l" rtl="0">
                <a:spcBef>
                  <a:spcPts val="300"/>
                </a:spcBef>
                <a:spcAft>
                  <a:spcPts val="0"/>
                </a:spcAft>
                <a:buNone/>
              </a:pPr>
              <a:r>
                <a:rPr lang="en-GB" sz="1600">
                  <a:solidFill>
                    <a:srgbClr val="333333"/>
                  </a:solidFill>
                  <a:latin typeface="Arial (Body)"/>
                  <a:sym typeface="Arial"/>
                </a:rPr>
                <a:t>Prevent contamination and waste. Backflow prevention is critical (Fluid Cat 3).</a:t>
              </a:r>
              <a:endParaRPr sz="1600">
                <a:solidFill>
                  <a:srgbClr val="333333"/>
                </a:solidFill>
                <a:latin typeface="Arial (Body)"/>
                <a:sym typeface="Arial"/>
              </a:endParaRPr>
            </a:p>
          </p:txBody>
        </p:sp>
      </p:grpSp>
      <p:grpSp>
        <p:nvGrpSpPr>
          <p:cNvPr id="330" name="Google Shape;330;p22"/>
          <p:cNvGrpSpPr/>
          <p:nvPr/>
        </p:nvGrpSpPr>
        <p:grpSpPr>
          <a:xfrm>
            <a:off x="4257675" y="1714500"/>
            <a:ext cx="3714900" cy="2925194"/>
            <a:chOff x="4257675" y="1714500"/>
            <a:chExt cx="3714900" cy="2190900"/>
          </a:xfrm>
        </p:grpSpPr>
        <p:sp>
          <p:nvSpPr>
            <p:cNvPr id="331" name="Google Shape;331;p22"/>
            <p:cNvSpPr/>
            <p:nvPr/>
          </p:nvSpPr>
          <p:spPr>
            <a:xfrm>
              <a:off x="4257675" y="1714500"/>
              <a:ext cx="3714900" cy="2190900"/>
            </a:xfrm>
            <a:prstGeom prst="roundRect">
              <a:avLst>
                <a:gd name="adj" fmla="val 521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32" name="Google Shape;332;p22"/>
            <p:cNvSpPr txBox="1"/>
            <p:nvPr/>
          </p:nvSpPr>
          <p:spPr>
            <a:xfrm>
              <a:off x="4257675" y="1714500"/>
              <a:ext cx="3714900" cy="2190900"/>
            </a:xfrm>
            <a:prstGeom prst="rect">
              <a:avLst/>
            </a:prstGeom>
            <a:noFill/>
            <a:ln>
              <a:noFill/>
            </a:ln>
          </p:spPr>
          <p:txBody>
            <a:bodyPr spcFirstLastPara="1" wrap="square" lIns="190500" tIns="190500" rIns="190500" bIns="190500" anchor="ctr" anchorCtr="0">
              <a:noAutofit/>
            </a:bodyPr>
            <a:lstStyle/>
            <a:p>
              <a:pPr marL="0" lvl="0" indent="0" algn="l" rtl="0">
                <a:spcBef>
                  <a:spcPts val="0"/>
                </a:spcBef>
                <a:spcAft>
                  <a:spcPts val="0"/>
                </a:spcAft>
                <a:buNone/>
              </a:pPr>
              <a:r>
                <a:rPr lang="en-GB" sz="1800" b="1">
                  <a:solidFill>
                    <a:srgbClr val="FC4421"/>
                  </a:solidFill>
                  <a:latin typeface="Arial (Body)"/>
                  <a:sym typeface="Arial"/>
                </a:rPr>
                <a:t>Debris &amp; Blockages</a:t>
              </a:r>
              <a:endParaRPr sz="1800" b="1">
                <a:solidFill>
                  <a:srgbClr val="FC4421"/>
                </a:solidFill>
                <a:latin typeface="Arial (Body)"/>
                <a:sym typeface="Arial"/>
              </a:endParaRPr>
            </a:p>
            <a:p>
              <a:pPr marL="0" lvl="0" indent="0" algn="l" rtl="0">
                <a:spcBef>
                  <a:spcPts val="600"/>
                </a:spcBef>
                <a:spcAft>
                  <a:spcPts val="0"/>
                </a:spcAft>
                <a:buNone/>
              </a:pPr>
              <a:r>
                <a:rPr lang="en-GB" sz="1600" b="1">
                  <a:solidFill>
                    <a:srgbClr val="333333"/>
                  </a:solidFill>
                  <a:latin typeface="Arial (Body)"/>
                  <a:sym typeface="Arial"/>
                </a:rPr>
                <a:t>Remove:</a:t>
              </a:r>
              <a:r>
                <a:rPr lang="en-GB" sz="1600">
                  <a:solidFill>
                    <a:srgbClr val="333333"/>
                  </a:solidFill>
                  <a:latin typeface="Arial (Body)"/>
                  <a:sym typeface="Arial"/>
                </a:rPr>
                <a:t> Flux, sludge, magnetite, and installation residues from pipe cutting/soldering.</a:t>
              </a:r>
              <a:endParaRPr sz="1600">
                <a:solidFill>
                  <a:srgbClr val="333333"/>
                </a:solidFill>
                <a:latin typeface="Arial (Body)"/>
                <a:sym typeface="Arial"/>
              </a:endParaRPr>
            </a:p>
            <a:p>
              <a:pPr marL="0" lvl="0" indent="0" algn="l" rtl="0">
                <a:spcBef>
                  <a:spcPts val="600"/>
                </a:spcBef>
                <a:spcAft>
                  <a:spcPts val="0"/>
                </a:spcAft>
                <a:buNone/>
              </a:pPr>
              <a:r>
                <a:rPr lang="en-GB" sz="1600" b="1">
                  <a:solidFill>
                    <a:srgbClr val="333333"/>
                  </a:solidFill>
                  <a:latin typeface="Arial (Body)"/>
                  <a:sym typeface="Arial"/>
                </a:rPr>
                <a:t>Dirty Systems:</a:t>
              </a:r>
              <a:r>
                <a:rPr lang="en-GB" sz="1600">
                  <a:solidFill>
                    <a:srgbClr val="333333"/>
                  </a:solidFill>
                  <a:latin typeface="Arial (Body)"/>
                  <a:sym typeface="Arial"/>
                </a:rPr>
                <a:t> Restrict flow, increase ΔT, cause noise, and lead to pump faults.</a:t>
              </a:r>
              <a:endParaRPr sz="1600">
                <a:solidFill>
                  <a:srgbClr val="333333"/>
                </a:solidFill>
                <a:latin typeface="Arial (Body)"/>
                <a:sym typeface="Arial"/>
              </a:endParaRPr>
            </a:p>
            <a:p>
              <a:pPr marL="0" lvl="0" indent="0" algn="l" rtl="0">
                <a:spcBef>
                  <a:spcPts val="600"/>
                </a:spcBef>
                <a:spcAft>
                  <a:spcPts val="0"/>
                </a:spcAft>
                <a:buNone/>
              </a:pPr>
              <a:r>
                <a:rPr lang="en-GB" sz="1600" b="1">
                  <a:solidFill>
                    <a:srgbClr val="333333"/>
                  </a:solidFill>
                  <a:latin typeface="Arial (Body)"/>
                  <a:sym typeface="Arial"/>
                </a:rPr>
                <a:t>Strainers:</a:t>
              </a:r>
              <a:r>
                <a:rPr lang="en-GB" sz="1600">
                  <a:solidFill>
                    <a:srgbClr val="333333"/>
                  </a:solidFill>
                  <a:latin typeface="Arial (Body)"/>
                  <a:sym typeface="Arial"/>
                </a:rPr>
                <a:t> Blocked filters cause low output and repeated lockouts.</a:t>
              </a:r>
              <a:endParaRPr sz="1600">
                <a:solidFill>
                  <a:srgbClr val="333333"/>
                </a:solidFill>
                <a:latin typeface="Arial (Body)"/>
                <a:sym typeface="Arial"/>
              </a:endParaRPr>
            </a:p>
          </p:txBody>
        </p:sp>
      </p:grpSp>
      <p:grpSp>
        <p:nvGrpSpPr>
          <p:cNvPr id="333" name="Google Shape;333;p22"/>
          <p:cNvGrpSpPr/>
          <p:nvPr/>
        </p:nvGrpSpPr>
        <p:grpSpPr>
          <a:xfrm>
            <a:off x="8143875" y="865699"/>
            <a:ext cx="3714900" cy="3834962"/>
            <a:chOff x="8143875" y="1071985"/>
            <a:chExt cx="3714900" cy="2902942"/>
          </a:xfrm>
        </p:grpSpPr>
        <p:sp>
          <p:nvSpPr>
            <p:cNvPr id="334" name="Google Shape;334;p22"/>
            <p:cNvSpPr/>
            <p:nvPr/>
          </p:nvSpPr>
          <p:spPr>
            <a:xfrm>
              <a:off x="8143875" y="1714500"/>
              <a:ext cx="3714900" cy="2190900"/>
            </a:xfrm>
            <a:prstGeom prst="roundRect">
              <a:avLst>
                <a:gd name="adj" fmla="val 521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35" name="Google Shape;335;p22"/>
            <p:cNvSpPr txBox="1"/>
            <p:nvPr/>
          </p:nvSpPr>
          <p:spPr>
            <a:xfrm>
              <a:off x="8143875" y="1071985"/>
              <a:ext cx="3714900" cy="2902942"/>
            </a:xfrm>
            <a:prstGeom prst="rect">
              <a:avLst/>
            </a:prstGeom>
            <a:noFill/>
            <a:ln>
              <a:noFill/>
            </a:ln>
          </p:spPr>
          <p:txBody>
            <a:bodyPr spcFirstLastPara="1" wrap="square" lIns="190500" tIns="190500" rIns="190500" bIns="190500" anchor="ctr" anchorCtr="0">
              <a:noAutofit/>
            </a:bodyPr>
            <a:lstStyle/>
            <a:p>
              <a:pPr marL="0" lvl="0" indent="0" algn="l" rtl="0">
                <a:spcBef>
                  <a:spcPts val="0"/>
                </a:spcBef>
                <a:spcAft>
                  <a:spcPts val="0"/>
                </a:spcAft>
                <a:buNone/>
              </a:pPr>
              <a:r>
                <a:rPr lang="en-GB" sz="1800" b="1" dirty="0">
                  <a:solidFill>
                    <a:srgbClr val="FC4421"/>
                  </a:solidFill>
                  <a:latin typeface="Arial (Body)"/>
                  <a:sym typeface="Arial"/>
                </a:rPr>
                <a:t>Methodology</a:t>
              </a:r>
              <a:endParaRPr sz="1800" b="1" dirty="0">
                <a:solidFill>
                  <a:srgbClr val="FC4421"/>
                </a:solidFill>
                <a:latin typeface="Arial (Body)"/>
                <a:sym typeface="Arial"/>
              </a:endParaRPr>
            </a:p>
            <a:p>
              <a:pPr marL="0" lvl="0" indent="0" algn="l" rtl="0">
                <a:spcBef>
                  <a:spcPts val="600"/>
                </a:spcBef>
                <a:spcAft>
                  <a:spcPts val="0"/>
                </a:spcAft>
                <a:buNone/>
              </a:pPr>
              <a:r>
                <a:rPr lang="en-GB" sz="1600" dirty="0">
                  <a:solidFill>
                    <a:srgbClr val="333333"/>
                  </a:solidFill>
                  <a:latin typeface="Arial (Body)"/>
                  <a:sym typeface="Arial"/>
                </a:rPr>
                <a:t>Cleaning must suit manufacturer instructions and system materials.</a:t>
              </a:r>
              <a:endParaRPr sz="1600" dirty="0">
                <a:solidFill>
                  <a:srgbClr val="333333"/>
                </a:solidFill>
                <a:latin typeface="Arial (Body)"/>
                <a:sym typeface="Arial"/>
              </a:endParaRPr>
            </a:p>
            <a:p>
              <a:pPr marL="457200" lvl="0" indent="-292100" algn="l" rtl="0">
                <a:spcBef>
                  <a:spcPts val="600"/>
                </a:spcBef>
                <a:spcAft>
                  <a:spcPts val="0"/>
                </a:spcAft>
                <a:buClr>
                  <a:srgbClr val="333333"/>
                </a:buClr>
                <a:buSzPts val="1000"/>
                <a:buFont typeface="Arial"/>
                <a:buChar char="●"/>
              </a:pPr>
              <a:r>
                <a:rPr lang="en-GB" sz="1600" dirty="0">
                  <a:solidFill>
                    <a:srgbClr val="333333"/>
                  </a:solidFill>
                  <a:latin typeface="Arial (Body)"/>
                  <a:sym typeface="Arial"/>
                </a:rPr>
                <a:t>New install vs. conversion</a:t>
              </a:r>
              <a:endParaRPr sz="1600" dirty="0">
                <a:solidFill>
                  <a:srgbClr val="333333"/>
                </a:solidFill>
                <a:latin typeface="Arial (Body)"/>
                <a:sym typeface="Arial"/>
              </a:endParaRPr>
            </a:p>
            <a:p>
              <a:pPr marL="457200" lvl="0" indent="-292100" algn="l" rtl="0">
                <a:spcBef>
                  <a:spcPts val="300"/>
                </a:spcBef>
                <a:spcAft>
                  <a:spcPts val="0"/>
                </a:spcAft>
                <a:buClr>
                  <a:srgbClr val="333333"/>
                </a:buClr>
                <a:buSzPts val="1000"/>
                <a:buFont typeface="Arial"/>
                <a:buChar char="●"/>
              </a:pPr>
              <a:r>
                <a:rPr lang="en-GB" sz="1600" dirty="0">
                  <a:solidFill>
                    <a:srgbClr val="333333"/>
                  </a:solidFill>
                  <a:latin typeface="Arial (Body)"/>
                  <a:sym typeface="Arial"/>
                </a:rPr>
                <a:t>Mixed metals/UFH</a:t>
              </a:r>
              <a:endParaRPr sz="1600" dirty="0">
                <a:solidFill>
                  <a:srgbClr val="333333"/>
                </a:solidFill>
                <a:latin typeface="Arial (Body)"/>
                <a:sym typeface="Arial"/>
              </a:endParaRPr>
            </a:p>
            <a:p>
              <a:pPr marL="457200" lvl="0" indent="-292100" algn="l" rtl="0">
                <a:spcBef>
                  <a:spcPts val="300"/>
                </a:spcBef>
                <a:spcAft>
                  <a:spcPts val="0"/>
                </a:spcAft>
                <a:buClr>
                  <a:srgbClr val="333333"/>
                </a:buClr>
                <a:buSzPts val="1000"/>
                <a:buFont typeface="Arial"/>
                <a:buChar char="●"/>
              </a:pPr>
              <a:r>
                <a:rPr lang="en-GB" sz="1600" dirty="0">
                  <a:solidFill>
                    <a:srgbClr val="333333"/>
                  </a:solidFill>
                  <a:latin typeface="Arial (Body)"/>
                  <a:sym typeface="Arial"/>
                </a:rPr>
                <a:t>Glycol/brine circuits</a:t>
              </a:r>
              <a:endParaRPr sz="1600" dirty="0">
                <a:solidFill>
                  <a:srgbClr val="333333"/>
                </a:solidFill>
                <a:latin typeface="Arial (Body)"/>
                <a:sym typeface="Arial"/>
              </a:endParaRPr>
            </a:p>
          </p:txBody>
        </p:sp>
      </p:grpSp>
      <p:grpSp>
        <p:nvGrpSpPr>
          <p:cNvPr id="336" name="Google Shape;336;p22"/>
          <p:cNvGrpSpPr/>
          <p:nvPr/>
        </p:nvGrpSpPr>
        <p:grpSpPr>
          <a:xfrm>
            <a:off x="402899" y="4761627"/>
            <a:ext cx="11477700" cy="1047900"/>
            <a:chOff x="381000" y="4048125"/>
            <a:chExt cx="11477700" cy="1047900"/>
          </a:xfrm>
        </p:grpSpPr>
        <p:sp>
          <p:nvSpPr>
            <p:cNvPr id="337" name="Google Shape;337;p22"/>
            <p:cNvSpPr/>
            <p:nvPr/>
          </p:nvSpPr>
          <p:spPr>
            <a:xfrm>
              <a:off x="381000" y="4048125"/>
              <a:ext cx="11477700" cy="1047900"/>
            </a:xfrm>
            <a:prstGeom prst="roundRect">
              <a:avLst>
                <a:gd name="adj" fmla="val 10909"/>
              </a:avLst>
            </a:prstGeom>
            <a:solidFill>
              <a:srgbClr val="F0F9FF"/>
            </a:solidFill>
            <a:ln w="1905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38" name="Google Shape;338;p22"/>
            <p:cNvSpPr txBox="1"/>
            <p:nvPr/>
          </p:nvSpPr>
          <p:spPr>
            <a:xfrm>
              <a:off x="381000" y="4048125"/>
              <a:ext cx="11477700" cy="1047900"/>
            </a:xfrm>
            <a:prstGeom prst="rect">
              <a:avLst/>
            </a:prstGeom>
            <a:noFill/>
            <a:ln>
              <a:noFill/>
            </a:ln>
          </p:spPr>
          <p:txBody>
            <a:bodyPr spcFirstLastPara="1" wrap="square" lIns="238125" tIns="0" rIns="238125" bIns="0" anchor="ctr" anchorCtr="0">
              <a:noAutofit/>
            </a:bodyPr>
            <a:lstStyle/>
            <a:p>
              <a:pPr marL="0" lvl="0" indent="0" algn="l" rtl="0">
                <a:spcBef>
                  <a:spcPts val="0"/>
                </a:spcBef>
                <a:spcAft>
                  <a:spcPts val="0"/>
                </a:spcAft>
                <a:buNone/>
              </a:pPr>
              <a:r>
                <a:rPr lang="en-GB" sz="1800" b="1">
                  <a:solidFill>
                    <a:srgbClr val="0369A1"/>
                  </a:solidFill>
                  <a:latin typeface="Arial (Body)"/>
                  <a:sym typeface="Arial"/>
                </a:rPr>
                <a:t>Record Evidence for Warranty &amp; Audit</a:t>
              </a:r>
              <a:endParaRPr sz="1800" b="1">
                <a:solidFill>
                  <a:srgbClr val="0369A1"/>
                </a:solidFill>
                <a:latin typeface="Arial (Body)"/>
                <a:sym typeface="Arial"/>
              </a:endParaRPr>
            </a:p>
            <a:p>
              <a:pPr marL="0" lvl="0" indent="0" algn="l" rtl="0">
                <a:spcBef>
                  <a:spcPts val="300"/>
                </a:spcBef>
                <a:spcAft>
                  <a:spcPts val="0"/>
                </a:spcAft>
                <a:buNone/>
              </a:pPr>
              <a:r>
                <a:rPr lang="en-GB" sz="1600">
                  <a:solidFill>
                    <a:srgbClr val="075985"/>
                  </a:solidFill>
                  <a:latin typeface="Arial (Body)"/>
                  <a:sym typeface="Arial"/>
                </a:rPr>
                <a:t>Log what was cleaned, methods, chemicals, inhibitor/antifreeze dosing, filter checks, test results, and dates</a:t>
              </a:r>
              <a:r>
                <a:rPr lang="en-GB" sz="1100">
                  <a:solidFill>
                    <a:srgbClr val="075985"/>
                  </a:solidFill>
                  <a:latin typeface="Arial (Body)"/>
                  <a:sym typeface="Arial"/>
                </a:rPr>
                <a:t>.</a:t>
              </a:r>
              <a:endParaRPr sz="1100">
                <a:solidFill>
                  <a:srgbClr val="075985"/>
                </a:solidFill>
                <a:latin typeface="Arial (Body)"/>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23"/>
          <p:cNvSpPr txBox="1"/>
          <p:nvPr/>
        </p:nvSpPr>
        <p:spPr>
          <a:xfrm>
            <a:off x="251999" y="972000"/>
            <a:ext cx="11668200" cy="612000"/>
          </a:xfrm>
          <a:prstGeom prst="rect">
            <a:avLst/>
          </a:prstGeom>
          <a:noFill/>
          <a:ln>
            <a:noFill/>
          </a:ln>
        </p:spPr>
        <p:txBody>
          <a:bodyPr spcFirstLastPara="1" wrap="square" lIns="90000" tIns="46800" rIns="90000" bIns="46800" anchor="ctr" anchorCtr="0">
            <a:noAutofit/>
          </a:bodyPr>
          <a:lstStyle/>
          <a:p>
            <a:pPr marL="0" lvl="0" indent="0" algn="l" rtl="0">
              <a:spcBef>
                <a:spcPts val="0"/>
              </a:spcBef>
              <a:spcAft>
                <a:spcPts val="0"/>
              </a:spcAft>
              <a:buNone/>
            </a:pPr>
            <a:r>
              <a:rPr lang="en-GB" sz="3200" b="1">
                <a:solidFill>
                  <a:srgbClr val="FC4421"/>
                </a:solidFill>
                <a:latin typeface="Arial (Body)"/>
                <a:sym typeface="Arial"/>
              </a:rPr>
              <a:t>Chemical treatment and water quality</a:t>
            </a:r>
          </a:p>
        </p:txBody>
      </p:sp>
      <p:grpSp>
        <p:nvGrpSpPr>
          <p:cNvPr id="345" name="Google Shape;345;p23"/>
          <p:cNvGrpSpPr/>
          <p:nvPr/>
        </p:nvGrpSpPr>
        <p:grpSpPr>
          <a:xfrm>
            <a:off x="285749" y="1612800"/>
            <a:ext cx="5684127" cy="1634897"/>
            <a:chOff x="285750" y="1333500"/>
            <a:chExt cx="3762300" cy="2190900"/>
          </a:xfrm>
        </p:grpSpPr>
        <p:sp>
          <p:nvSpPr>
            <p:cNvPr id="346" name="Google Shape;346;p23"/>
            <p:cNvSpPr/>
            <p:nvPr/>
          </p:nvSpPr>
          <p:spPr>
            <a:xfrm>
              <a:off x="285750" y="1333500"/>
              <a:ext cx="3762300" cy="2190900"/>
            </a:xfrm>
            <a:prstGeom prst="roundRect">
              <a:avLst>
                <a:gd name="adj" fmla="val 521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47" name="Google Shape;347;p23"/>
            <p:cNvSpPr txBox="1"/>
            <p:nvPr/>
          </p:nvSpPr>
          <p:spPr>
            <a:xfrm>
              <a:off x="285750" y="1333500"/>
              <a:ext cx="3762300" cy="21909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800" b="1">
                  <a:solidFill>
                    <a:srgbClr val="FC4421"/>
                  </a:solidFill>
                  <a:latin typeface="Arial (Body)"/>
                  <a:sym typeface="Arial"/>
                </a:rPr>
                <a:t>System Protection</a:t>
              </a:r>
              <a:endParaRPr sz="1800" b="1">
                <a:solidFill>
                  <a:srgbClr val="FC4421"/>
                </a:solidFill>
                <a:latin typeface="Arial (Body)"/>
                <a:sym typeface="Arial"/>
              </a:endParaRPr>
            </a:p>
            <a:p>
              <a:pPr marL="0" lvl="0" indent="0" algn="l" rtl="0">
                <a:spcBef>
                  <a:spcPts val="600"/>
                </a:spcBef>
                <a:spcAft>
                  <a:spcPts val="0"/>
                </a:spcAft>
                <a:buNone/>
              </a:pPr>
              <a:r>
                <a:rPr lang="en-GB" sz="1600" b="1">
                  <a:solidFill>
                    <a:srgbClr val="000000"/>
                  </a:solidFill>
                  <a:latin typeface="Arial (Body)"/>
                  <a:sym typeface="Arial"/>
                </a:rPr>
                <a:t>Chemical treatment protects the system.</a:t>
              </a:r>
              <a:r>
                <a:rPr lang="en-GB" sz="1600" b="1">
                  <a:latin typeface="Arial (Body)"/>
                </a:rPr>
                <a:t> </a:t>
              </a:r>
              <a:r>
                <a:rPr lang="en-GB" sz="1600">
                  <a:solidFill>
                    <a:srgbClr val="333333"/>
                  </a:solidFill>
                  <a:latin typeface="Arial (Body)"/>
                  <a:sym typeface="Arial"/>
                </a:rPr>
                <a:t>Correct treatment helps prevent </a:t>
              </a:r>
              <a:r>
                <a:rPr lang="en-GB" sz="1600" b="1">
                  <a:solidFill>
                    <a:srgbClr val="333333"/>
                  </a:solidFill>
                  <a:latin typeface="Arial (Body)"/>
                  <a:sym typeface="Arial"/>
                </a:rPr>
                <a:t>corrosion, scale, sludge, magnetite and biological growth</a:t>
              </a:r>
              <a:r>
                <a:rPr lang="en-GB" sz="1600">
                  <a:solidFill>
                    <a:srgbClr val="333333"/>
                  </a:solidFill>
                  <a:latin typeface="Arial (Body)"/>
                  <a:sym typeface="Arial"/>
                </a:rPr>
                <a:t>, which reduce heat transfer and damage components.</a:t>
              </a:r>
              <a:endParaRPr sz="1600">
                <a:solidFill>
                  <a:srgbClr val="333333"/>
                </a:solidFill>
                <a:latin typeface="Arial (Body)"/>
                <a:sym typeface="Arial"/>
              </a:endParaRPr>
            </a:p>
          </p:txBody>
        </p:sp>
      </p:grpSp>
      <p:grpSp>
        <p:nvGrpSpPr>
          <p:cNvPr id="348" name="Google Shape;348;p23"/>
          <p:cNvGrpSpPr/>
          <p:nvPr/>
        </p:nvGrpSpPr>
        <p:grpSpPr>
          <a:xfrm>
            <a:off x="6119812" y="1612800"/>
            <a:ext cx="5336463" cy="1634897"/>
            <a:chOff x="4238625" y="1333500"/>
            <a:chExt cx="3762300" cy="2190900"/>
          </a:xfrm>
        </p:grpSpPr>
        <p:sp>
          <p:nvSpPr>
            <p:cNvPr id="349" name="Google Shape;349;p23"/>
            <p:cNvSpPr/>
            <p:nvPr/>
          </p:nvSpPr>
          <p:spPr>
            <a:xfrm>
              <a:off x="4238625" y="1333500"/>
              <a:ext cx="3762300" cy="2190900"/>
            </a:xfrm>
            <a:prstGeom prst="roundRect">
              <a:avLst>
                <a:gd name="adj" fmla="val 521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50" name="Google Shape;350;p23"/>
            <p:cNvSpPr txBox="1"/>
            <p:nvPr/>
          </p:nvSpPr>
          <p:spPr>
            <a:xfrm>
              <a:off x="4238625" y="1333500"/>
              <a:ext cx="3762300" cy="21909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800" b="1">
                  <a:solidFill>
                    <a:srgbClr val="FC4421"/>
                  </a:solidFill>
                  <a:latin typeface="Arial (Body)"/>
                  <a:sym typeface="Arial"/>
                </a:rPr>
                <a:t>Inhibitor &amp; Glycol</a:t>
              </a:r>
              <a:endParaRPr sz="1800" b="1">
                <a:solidFill>
                  <a:srgbClr val="FC4421"/>
                </a:solidFill>
                <a:latin typeface="Arial (Body)"/>
                <a:sym typeface="Arial"/>
              </a:endParaRPr>
            </a:p>
            <a:p>
              <a:pPr marL="0" lvl="0" indent="0" algn="l" rtl="0">
                <a:spcBef>
                  <a:spcPts val="600"/>
                </a:spcBef>
                <a:spcAft>
                  <a:spcPts val="0"/>
                </a:spcAft>
                <a:buNone/>
              </a:pPr>
              <a:r>
                <a:rPr lang="en-GB" sz="1600" b="1">
                  <a:solidFill>
                    <a:srgbClr val="000000"/>
                  </a:solidFill>
                  <a:latin typeface="Arial (Body)"/>
                  <a:sym typeface="Arial"/>
                </a:rPr>
                <a:t>Check inhibitor / antifreeze / glycol requirements</a:t>
              </a:r>
              <a:endParaRPr sz="1600" b="1">
                <a:solidFill>
                  <a:srgbClr val="000000"/>
                </a:solidFill>
                <a:latin typeface="Arial (Body)"/>
                <a:sym typeface="Arial"/>
              </a:endParaRPr>
            </a:p>
            <a:p>
              <a:pPr marL="0" lvl="0" indent="0" algn="l" rtl="0">
                <a:spcBef>
                  <a:spcPts val="750"/>
                </a:spcBef>
                <a:spcAft>
                  <a:spcPts val="0"/>
                </a:spcAft>
                <a:buNone/>
              </a:pPr>
              <a:r>
                <a:rPr lang="en-GB" sz="1600">
                  <a:solidFill>
                    <a:srgbClr val="333333"/>
                  </a:solidFill>
                  <a:latin typeface="Arial (Body)"/>
                  <a:sym typeface="Arial"/>
                </a:rPr>
                <a:t>Heat pump systems, GSHP brine circuits, and frost-risk areas may require protection as specified by the manufacturer.</a:t>
              </a:r>
              <a:endParaRPr sz="1600">
                <a:solidFill>
                  <a:srgbClr val="333333"/>
                </a:solidFill>
                <a:latin typeface="Arial (Body)"/>
                <a:sym typeface="Arial"/>
              </a:endParaRPr>
            </a:p>
          </p:txBody>
        </p:sp>
      </p:grpSp>
      <p:grpSp>
        <p:nvGrpSpPr>
          <p:cNvPr id="351" name="Google Shape;351;p23"/>
          <p:cNvGrpSpPr/>
          <p:nvPr/>
        </p:nvGrpSpPr>
        <p:grpSpPr>
          <a:xfrm>
            <a:off x="268873" y="3348704"/>
            <a:ext cx="5717877" cy="1706463"/>
            <a:chOff x="283589" y="3328794"/>
            <a:chExt cx="3779138" cy="2190900"/>
          </a:xfrm>
        </p:grpSpPr>
        <p:sp>
          <p:nvSpPr>
            <p:cNvPr id="352" name="Google Shape;352;p23"/>
            <p:cNvSpPr/>
            <p:nvPr/>
          </p:nvSpPr>
          <p:spPr>
            <a:xfrm>
              <a:off x="283589" y="3328794"/>
              <a:ext cx="3762300" cy="2190900"/>
            </a:xfrm>
            <a:prstGeom prst="roundRect">
              <a:avLst>
                <a:gd name="adj" fmla="val 5217"/>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53" name="Google Shape;353;p23"/>
            <p:cNvSpPr txBox="1"/>
            <p:nvPr/>
          </p:nvSpPr>
          <p:spPr>
            <a:xfrm>
              <a:off x="300427" y="3399048"/>
              <a:ext cx="3762300" cy="2063418"/>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800" b="1">
                  <a:solidFill>
                    <a:srgbClr val="FC4421"/>
                  </a:solidFill>
                  <a:latin typeface="Arial (Body)"/>
                  <a:sym typeface="Arial"/>
                </a:rPr>
                <a:t>Compatibility</a:t>
              </a:r>
              <a:endParaRPr sz="1800" b="1">
                <a:solidFill>
                  <a:srgbClr val="FC4421"/>
                </a:solidFill>
                <a:latin typeface="Arial (Body)"/>
                <a:sym typeface="Arial"/>
              </a:endParaRPr>
            </a:p>
            <a:p>
              <a:pPr marL="0" lvl="0" indent="0" algn="l" rtl="0">
                <a:spcBef>
                  <a:spcPts val="600"/>
                </a:spcBef>
                <a:spcAft>
                  <a:spcPts val="0"/>
                </a:spcAft>
                <a:buNone/>
              </a:pPr>
              <a:r>
                <a:rPr lang="en-GB" sz="1600" b="1">
                  <a:solidFill>
                    <a:srgbClr val="000000"/>
                  </a:solidFill>
                  <a:latin typeface="Arial (Body)"/>
                  <a:sym typeface="Arial"/>
                </a:rPr>
                <a:t>Confirm concentration &amp; instructions</a:t>
              </a:r>
              <a:endParaRPr sz="1600" b="1">
                <a:solidFill>
                  <a:srgbClr val="000000"/>
                </a:solidFill>
                <a:latin typeface="Arial (Body)"/>
                <a:sym typeface="Arial"/>
              </a:endParaRPr>
            </a:p>
            <a:p>
              <a:pPr marL="0" lvl="0" indent="0" algn="l" rtl="0">
                <a:spcBef>
                  <a:spcPts val="750"/>
                </a:spcBef>
                <a:spcAft>
                  <a:spcPts val="0"/>
                </a:spcAft>
                <a:buNone/>
              </a:pPr>
              <a:r>
                <a:rPr lang="en-GB" sz="1600">
                  <a:solidFill>
                    <a:srgbClr val="333333"/>
                  </a:solidFill>
                  <a:latin typeface="Arial (Body)"/>
                  <a:sym typeface="Arial"/>
                </a:rPr>
                <a:t>The product must be compatible with materials (heat pumps, emitters, valves). Incorrect concentration reduces protection and restricts flow.</a:t>
              </a:r>
              <a:endParaRPr sz="1600">
                <a:solidFill>
                  <a:srgbClr val="333333"/>
                </a:solidFill>
                <a:latin typeface="Arial (Body)"/>
                <a:sym typeface="Arial"/>
              </a:endParaRPr>
            </a:p>
          </p:txBody>
        </p:sp>
      </p:grpSp>
      <p:grpSp>
        <p:nvGrpSpPr>
          <p:cNvPr id="354" name="Google Shape;354;p23"/>
          <p:cNvGrpSpPr/>
          <p:nvPr/>
        </p:nvGrpSpPr>
        <p:grpSpPr>
          <a:xfrm>
            <a:off x="6086099" y="3276910"/>
            <a:ext cx="5336464" cy="1778257"/>
            <a:chOff x="4204949" y="3579391"/>
            <a:chExt cx="3795976" cy="2326259"/>
          </a:xfrm>
        </p:grpSpPr>
        <p:sp>
          <p:nvSpPr>
            <p:cNvPr id="355" name="Google Shape;355;p23"/>
            <p:cNvSpPr/>
            <p:nvPr/>
          </p:nvSpPr>
          <p:spPr>
            <a:xfrm>
              <a:off x="4238625" y="3714750"/>
              <a:ext cx="3762300" cy="2190900"/>
            </a:xfrm>
            <a:prstGeom prst="roundRect">
              <a:avLst>
                <a:gd name="adj" fmla="val 5217"/>
              </a:avLst>
            </a:prstGeom>
            <a:solidFill>
              <a:srgbClr val="FFF4F2"/>
            </a:solidFill>
            <a:ln w="19050" cap="flat" cmpd="sng">
              <a:solidFill>
                <a:srgbClr val="FEE2D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56" name="Google Shape;356;p23"/>
            <p:cNvSpPr txBox="1"/>
            <p:nvPr/>
          </p:nvSpPr>
          <p:spPr>
            <a:xfrm>
              <a:off x="4204949" y="3579391"/>
              <a:ext cx="3762300" cy="21909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800" b="1">
                  <a:solidFill>
                    <a:srgbClr val="FC4421"/>
                  </a:solidFill>
                  <a:latin typeface="Arial (Body)"/>
                  <a:sym typeface="Arial"/>
                </a:rPr>
                <a:t>Warranty Risk</a:t>
              </a:r>
              <a:endParaRPr sz="1800" b="1">
                <a:solidFill>
                  <a:srgbClr val="FC4421"/>
                </a:solidFill>
                <a:latin typeface="Arial (Body)"/>
                <a:sym typeface="Arial"/>
              </a:endParaRPr>
            </a:p>
            <a:p>
              <a:pPr marL="0" lvl="0" indent="0" algn="l" rtl="0">
                <a:spcBef>
                  <a:spcPts val="600"/>
                </a:spcBef>
                <a:spcAft>
                  <a:spcPts val="0"/>
                </a:spcAft>
                <a:buNone/>
              </a:pPr>
              <a:r>
                <a:rPr lang="en-GB" sz="1600" b="1">
                  <a:solidFill>
                    <a:srgbClr val="000000"/>
                  </a:solidFill>
                  <a:latin typeface="Arial (Body)"/>
                  <a:sym typeface="Arial"/>
                </a:rPr>
                <a:t>Incorrect dosing may void warranty</a:t>
              </a:r>
              <a:endParaRPr sz="1600" b="1">
                <a:solidFill>
                  <a:srgbClr val="000000"/>
                </a:solidFill>
                <a:latin typeface="Arial (Body)"/>
                <a:sym typeface="Arial"/>
              </a:endParaRPr>
            </a:p>
            <a:p>
              <a:pPr marL="0" lvl="0" indent="0" algn="l" rtl="0">
                <a:spcBef>
                  <a:spcPts val="750"/>
                </a:spcBef>
                <a:spcAft>
                  <a:spcPts val="0"/>
                </a:spcAft>
                <a:buNone/>
              </a:pPr>
              <a:r>
                <a:rPr lang="en-GB" sz="1600">
                  <a:solidFill>
                    <a:srgbClr val="333333"/>
                  </a:solidFill>
                  <a:latin typeface="Arial (Body)"/>
                  <a:sym typeface="Arial"/>
                </a:rPr>
                <a:t>Failure to dose correctly leads to corrosion and poor performance and </a:t>
              </a:r>
              <a:r>
                <a:rPr lang="en-GB" sz="1600" b="1">
                  <a:solidFill>
                    <a:srgbClr val="333333"/>
                  </a:solidFill>
                  <a:latin typeface="Arial (Body)"/>
                  <a:sym typeface="Arial"/>
                </a:rPr>
                <a:t>may void manufacturer warranty</a:t>
              </a:r>
              <a:r>
                <a:rPr lang="en-GB" sz="1000">
                  <a:solidFill>
                    <a:srgbClr val="333333"/>
                  </a:solidFill>
                  <a:latin typeface="Arial (Body)"/>
                  <a:sym typeface="Arial"/>
                </a:rPr>
                <a:t>.</a:t>
              </a:r>
              <a:endParaRPr sz="1000">
                <a:solidFill>
                  <a:srgbClr val="333333"/>
                </a:solidFill>
                <a:latin typeface="Arial (Body)"/>
                <a:sym typeface="Arial"/>
              </a:endParaRPr>
            </a:p>
          </p:txBody>
        </p:sp>
      </p:grpSp>
      <p:grpSp>
        <p:nvGrpSpPr>
          <p:cNvPr id="357" name="Google Shape;357;p23"/>
          <p:cNvGrpSpPr/>
          <p:nvPr/>
        </p:nvGrpSpPr>
        <p:grpSpPr>
          <a:xfrm>
            <a:off x="296257" y="5227738"/>
            <a:ext cx="11170564" cy="731628"/>
            <a:chOff x="285750" y="6096000"/>
            <a:chExt cx="11668200" cy="571500"/>
          </a:xfrm>
        </p:grpSpPr>
        <p:sp>
          <p:nvSpPr>
            <p:cNvPr id="358" name="Google Shape;358;p23"/>
            <p:cNvSpPr/>
            <p:nvPr/>
          </p:nvSpPr>
          <p:spPr>
            <a:xfrm>
              <a:off x="285750" y="6096000"/>
              <a:ext cx="11668200" cy="571500"/>
            </a:xfrm>
            <a:prstGeom prst="roundRect">
              <a:avLst>
                <a:gd name="adj" fmla="val 20000"/>
              </a:avLst>
            </a:prstGeom>
            <a:solidFill>
              <a:srgbClr val="F0F9FF"/>
            </a:solidFill>
            <a:ln w="1905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59" name="Google Shape;359;p23"/>
            <p:cNvSpPr txBox="1"/>
            <p:nvPr/>
          </p:nvSpPr>
          <p:spPr>
            <a:xfrm>
              <a:off x="285750" y="6096000"/>
              <a:ext cx="11668200" cy="571500"/>
            </a:xfrm>
            <a:prstGeom prst="rect">
              <a:avLst/>
            </a:prstGeom>
            <a:noFill/>
            <a:ln>
              <a:noFill/>
            </a:ln>
          </p:spPr>
          <p:txBody>
            <a:bodyPr spcFirstLastPara="1" wrap="square" lIns="238125" tIns="0" rIns="238125" bIns="0" anchor="ctr" anchorCtr="0">
              <a:noAutofit/>
            </a:bodyPr>
            <a:lstStyle/>
            <a:p>
              <a:pPr marL="0" lvl="0" indent="0" algn="l" rtl="0">
                <a:spcBef>
                  <a:spcPts val="0"/>
                </a:spcBef>
                <a:spcAft>
                  <a:spcPts val="0"/>
                </a:spcAft>
                <a:buNone/>
              </a:pPr>
              <a:r>
                <a:rPr lang="en-GB" sz="1600" b="1">
                  <a:solidFill>
                    <a:srgbClr val="075985"/>
                  </a:solidFill>
                  <a:latin typeface="Arial (Body)"/>
                  <a:sym typeface="Arial"/>
                </a:rPr>
                <a:t>Record Evidence:</a:t>
              </a:r>
              <a:r>
                <a:rPr lang="en-GB" sz="1600">
                  <a:solidFill>
                    <a:srgbClr val="075985"/>
                  </a:solidFill>
                  <a:latin typeface="Arial (Body)"/>
                  <a:sym typeface="Arial"/>
                </a:rPr>
                <a:t> Include product name, concentration, test readings, dates, and system volume for warranty and audit purposes.</a:t>
              </a:r>
              <a:endParaRPr sz="1600">
                <a:solidFill>
                  <a:srgbClr val="075985"/>
                </a:solidFill>
                <a:latin typeface="Arial (Body)"/>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24"/>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latin typeface="Arial (Body)"/>
              </a:rPr>
              <a:t>Documentation and records</a:t>
            </a:r>
          </a:p>
        </p:txBody>
      </p:sp>
      <p:grpSp>
        <p:nvGrpSpPr>
          <p:cNvPr id="367" name="Google Shape;367;p24"/>
          <p:cNvGrpSpPr/>
          <p:nvPr/>
        </p:nvGrpSpPr>
        <p:grpSpPr>
          <a:xfrm>
            <a:off x="304800" y="1666875"/>
            <a:ext cx="11813820" cy="4378323"/>
            <a:chOff x="304800" y="1666875"/>
            <a:chExt cx="11813820" cy="4353707"/>
          </a:xfrm>
        </p:grpSpPr>
        <p:grpSp>
          <p:nvGrpSpPr>
            <p:cNvPr id="368" name="Google Shape;368;p24"/>
            <p:cNvGrpSpPr/>
            <p:nvPr/>
          </p:nvGrpSpPr>
          <p:grpSpPr>
            <a:xfrm>
              <a:off x="304800" y="1666875"/>
              <a:ext cx="3714900" cy="1476300"/>
              <a:chOff x="304800" y="1666875"/>
              <a:chExt cx="3714900" cy="1476300"/>
            </a:xfrm>
          </p:grpSpPr>
          <p:sp>
            <p:nvSpPr>
              <p:cNvPr id="369" name="Google Shape;369;p24"/>
              <p:cNvSpPr/>
              <p:nvPr/>
            </p:nvSpPr>
            <p:spPr>
              <a:xfrm>
                <a:off x="304800" y="1666875"/>
                <a:ext cx="3714900" cy="1476300"/>
              </a:xfrm>
              <a:prstGeom prst="roundRect">
                <a:avLst>
                  <a:gd name="adj" fmla="val 645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70" name="Google Shape;370;p24"/>
              <p:cNvSpPr txBox="1"/>
              <p:nvPr/>
            </p:nvSpPr>
            <p:spPr>
              <a:xfrm>
                <a:off x="400050" y="1762125"/>
                <a:ext cx="3524400" cy="1285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Commissioning Records</a:t>
                </a:r>
                <a:endParaRPr sz="1800" b="1" dirty="0">
                  <a:solidFill>
                    <a:srgbClr val="FC4421"/>
                  </a:solidFill>
                  <a:latin typeface="Arial (Body)"/>
                  <a:sym typeface="Arial"/>
                </a:endParaRPr>
              </a:p>
              <a:p>
                <a:pPr marL="0" lvl="0" indent="0" algn="l" rtl="0">
                  <a:spcBef>
                    <a:spcPts val="450"/>
                  </a:spcBef>
                  <a:spcAft>
                    <a:spcPts val="0"/>
                  </a:spcAft>
                  <a:buNone/>
                </a:pPr>
                <a:r>
                  <a:rPr lang="en-GB" sz="1600" b="1" dirty="0">
                    <a:solidFill>
                      <a:srgbClr val="000000"/>
                    </a:solidFill>
                    <a:latin typeface="Arial (Body)"/>
                    <a:sym typeface="Arial"/>
                  </a:rPr>
                  <a:t>Prove what was checked</a:t>
                </a:r>
                <a:endParaRPr sz="1600" b="1" dirty="0">
                  <a:solidFill>
                    <a:srgbClr val="000000"/>
                  </a:solidFill>
                  <a:latin typeface="Arial (Body)"/>
                  <a:sym typeface="Arial"/>
                </a:endParaRPr>
              </a:p>
              <a:p>
                <a:pPr marL="0" lvl="0" indent="0" algn="l" rtl="0">
                  <a:spcBef>
                    <a:spcPts val="300"/>
                  </a:spcBef>
                  <a:spcAft>
                    <a:spcPts val="0"/>
                  </a:spcAft>
                  <a:buNone/>
                </a:pPr>
                <a:r>
                  <a:rPr lang="en-GB" sz="1600" b="0" dirty="0">
                    <a:solidFill>
                      <a:srgbClr val="333333"/>
                    </a:solidFill>
                    <a:latin typeface="Arial (Body)"/>
                    <a:sym typeface="Arial"/>
                  </a:rPr>
                  <a:t>Evidence that the system was inspected, tested, and left operating safely per manufacturer instructions</a:t>
                </a:r>
                <a:r>
                  <a:rPr lang="en-GB" sz="900" b="0" dirty="0">
                    <a:solidFill>
                      <a:srgbClr val="333333"/>
                    </a:solidFill>
                    <a:latin typeface="Arial (Body)"/>
                    <a:sym typeface="Arial"/>
                  </a:rPr>
                  <a:t>..</a:t>
                </a:r>
                <a:endParaRPr sz="900" b="0" dirty="0">
                  <a:solidFill>
                    <a:srgbClr val="333333"/>
                  </a:solidFill>
                  <a:latin typeface="Arial (Body)"/>
                  <a:sym typeface="Arial"/>
                </a:endParaRPr>
              </a:p>
            </p:txBody>
          </p:sp>
        </p:grpSp>
        <p:grpSp>
          <p:nvGrpSpPr>
            <p:cNvPr id="371" name="Google Shape;371;p24"/>
            <p:cNvGrpSpPr/>
            <p:nvPr/>
          </p:nvGrpSpPr>
          <p:grpSpPr>
            <a:xfrm>
              <a:off x="4257675" y="1666875"/>
              <a:ext cx="3714900" cy="1476300"/>
              <a:chOff x="4257675" y="1666875"/>
              <a:chExt cx="3714900" cy="1476300"/>
            </a:xfrm>
          </p:grpSpPr>
          <p:sp>
            <p:nvSpPr>
              <p:cNvPr id="372" name="Google Shape;372;p24"/>
              <p:cNvSpPr/>
              <p:nvPr/>
            </p:nvSpPr>
            <p:spPr>
              <a:xfrm>
                <a:off x="4257675" y="1666875"/>
                <a:ext cx="3714900" cy="1476300"/>
              </a:xfrm>
              <a:prstGeom prst="roundRect">
                <a:avLst>
                  <a:gd name="adj" fmla="val 645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73" name="Google Shape;373;p24"/>
              <p:cNvSpPr txBox="1"/>
              <p:nvPr/>
            </p:nvSpPr>
            <p:spPr>
              <a:xfrm>
                <a:off x="4352925" y="1762125"/>
                <a:ext cx="3524400" cy="1285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Body)"/>
                    <a:sym typeface="Arial"/>
                  </a:rPr>
                  <a:t>System Settings</a:t>
                </a:r>
                <a:endParaRPr sz="1800" b="1">
                  <a:solidFill>
                    <a:srgbClr val="FC4421"/>
                  </a:solidFill>
                  <a:latin typeface="Arial (Body)"/>
                  <a:sym typeface="Arial"/>
                </a:endParaRPr>
              </a:p>
              <a:p>
                <a:pPr marL="0" lvl="0" indent="0" algn="l" rtl="0">
                  <a:spcBef>
                    <a:spcPts val="450"/>
                  </a:spcBef>
                  <a:spcAft>
                    <a:spcPts val="0"/>
                  </a:spcAft>
                  <a:buNone/>
                </a:pPr>
                <a:r>
                  <a:rPr lang="en-GB" sz="1600" b="1">
                    <a:solidFill>
                      <a:srgbClr val="000000"/>
                    </a:solidFill>
                    <a:latin typeface="Arial (Body)"/>
                    <a:sym typeface="Arial"/>
                  </a:rPr>
                  <a:t>Record final operating state</a:t>
                </a:r>
                <a:endParaRPr sz="1600" b="1">
                  <a:solidFill>
                    <a:srgbClr val="000000"/>
                  </a:solidFill>
                  <a:latin typeface="Arial (Body)"/>
                  <a:sym typeface="Arial"/>
                </a:endParaRPr>
              </a:p>
              <a:p>
                <a:pPr marL="0" lvl="0" indent="0" algn="l" rtl="0">
                  <a:spcBef>
                    <a:spcPts val="300"/>
                  </a:spcBef>
                  <a:spcAft>
                    <a:spcPts val="0"/>
                  </a:spcAft>
                  <a:buNone/>
                </a:pPr>
                <a:r>
                  <a:rPr lang="en-GB" sz="1600" b="0">
                    <a:solidFill>
                      <a:srgbClr val="333333"/>
                    </a:solidFill>
                    <a:latin typeface="Arial (Body)"/>
                    <a:sym typeface="Arial"/>
                  </a:rPr>
                  <a:t>Include temps, pressure, pump/control settings, DHW, weather compensation, and safety checks.</a:t>
                </a:r>
                <a:endParaRPr sz="1600" b="0">
                  <a:solidFill>
                    <a:srgbClr val="333333"/>
                  </a:solidFill>
                  <a:latin typeface="Arial (Body)"/>
                  <a:sym typeface="Arial"/>
                </a:endParaRPr>
              </a:p>
            </p:txBody>
          </p:sp>
        </p:grpSp>
        <p:grpSp>
          <p:nvGrpSpPr>
            <p:cNvPr id="374" name="Google Shape;374;p24"/>
            <p:cNvGrpSpPr/>
            <p:nvPr/>
          </p:nvGrpSpPr>
          <p:grpSpPr>
            <a:xfrm>
              <a:off x="8210550" y="1666875"/>
              <a:ext cx="3714900" cy="1476300"/>
              <a:chOff x="8210550" y="1666875"/>
              <a:chExt cx="3714900" cy="1476300"/>
            </a:xfrm>
          </p:grpSpPr>
          <p:sp>
            <p:nvSpPr>
              <p:cNvPr id="375" name="Google Shape;375;p24"/>
              <p:cNvSpPr/>
              <p:nvPr/>
            </p:nvSpPr>
            <p:spPr>
              <a:xfrm>
                <a:off x="8210550" y="1666875"/>
                <a:ext cx="3714900" cy="1476300"/>
              </a:xfrm>
              <a:prstGeom prst="roundRect">
                <a:avLst>
                  <a:gd name="adj" fmla="val 645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76" name="Google Shape;376;p24"/>
              <p:cNvSpPr txBox="1"/>
              <p:nvPr/>
            </p:nvSpPr>
            <p:spPr>
              <a:xfrm>
                <a:off x="8305800" y="1762125"/>
                <a:ext cx="3524400" cy="1285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Body)"/>
                    <a:sym typeface="Arial"/>
                  </a:rPr>
                  <a:t>Water Treatment</a:t>
                </a:r>
                <a:endParaRPr sz="1800" b="1">
                  <a:solidFill>
                    <a:srgbClr val="FC4421"/>
                  </a:solidFill>
                  <a:latin typeface="Arial (Body)"/>
                  <a:sym typeface="Arial"/>
                </a:endParaRPr>
              </a:p>
              <a:p>
                <a:pPr marL="0" lvl="0" indent="0" algn="l" rtl="0">
                  <a:spcBef>
                    <a:spcPts val="450"/>
                  </a:spcBef>
                  <a:spcAft>
                    <a:spcPts val="0"/>
                  </a:spcAft>
                  <a:buNone/>
                </a:pPr>
                <a:r>
                  <a:rPr lang="en-GB" sz="1600" b="1">
                    <a:solidFill>
                      <a:srgbClr val="000000"/>
                    </a:solidFill>
                    <a:latin typeface="Arial (Body)"/>
                    <a:sym typeface="Arial"/>
                  </a:rPr>
                  <a:t>Flushing and cleaning</a:t>
                </a:r>
                <a:endParaRPr sz="1600" b="1">
                  <a:solidFill>
                    <a:srgbClr val="000000"/>
                  </a:solidFill>
                  <a:latin typeface="Arial (Body)"/>
                  <a:sym typeface="Arial"/>
                </a:endParaRPr>
              </a:p>
              <a:p>
                <a:pPr marL="0" lvl="0" indent="0" algn="l" rtl="0">
                  <a:spcBef>
                    <a:spcPts val="300"/>
                  </a:spcBef>
                  <a:spcAft>
                    <a:spcPts val="0"/>
                  </a:spcAft>
                  <a:buNone/>
                </a:pPr>
                <a:r>
                  <a:rPr lang="en-GB" sz="1600" b="0">
                    <a:solidFill>
                      <a:srgbClr val="333333"/>
                    </a:solidFill>
                    <a:latin typeface="Arial (Body)"/>
                    <a:sym typeface="Arial"/>
                  </a:rPr>
                  <a:t>Log methods, chemicals used, and test results. Links to BS 7593:2019+A1:2024.</a:t>
                </a:r>
                <a:endParaRPr sz="1600" b="0">
                  <a:solidFill>
                    <a:srgbClr val="333333"/>
                  </a:solidFill>
                  <a:latin typeface="Arial (Body)"/>
                  <a:sym typeface="Arial"/>
                </a:endParaRPr>
              </a:p>
            </p:txBody>
          </p:sp>
        </p:grpSp>
        <p:grpSp>
          <p:nvGrpSpPr>
            <p:cNvPr id="377" name="Google Shape;377;p24"/>
            <p:cNvGrpSpPr/>
            <p:nvPr/>
          </p:nvGrpSpPr>
          <p:grpSpPr>
            <a:xfrm>
              <a:off x="304800" y="3286125"/>
              <a:ext cx="3714900" cy="1476300"/>
              <a:chOff x="304800" y="3286125"/>
              <a:chExt cx="3714900" cy="1476300"/>
            </a:xfrm>
          </p:grpSpPr>
          <p:sp>
            <p:nvSpPr>
              <p:cNvPr id="378" name="Google Shape;378;p24"/>
              <p:cNvSpPr/>
              <p:nvPr/>
            </p:nvSpPr>
            <p:spPr>
              <a:xfrm>
                <a:off x="304800" y="3286125"/>
                <a:ext cx="3714900" cy="1476300"/>
              </a:xfrm>
              <a:prstGeom prst="roundRect">
                <a:avLst>
                  <a:gd name="adj" fmla="val 645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79" name="Google Shape;379;p24"/>
              <p:cNvSpPr txBox="1"/>
              <p:nvPr/>
            </p:nvSpPr>
            <p:spPr>
              <a:xfrm>
                <a:off x="400050" y="3381375"/>
                <a:ext cx="3524400" cy="1285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Body)"/>
                    <a:sym typeface="Arial"/>
                  </a:rPr>
                  <a:t>Standards &amp; Manuals</a:t>
                </a:r>
                <a:endParaRPr sz="1800" b="1">
                  <a:solidFill>
                    <a:srgbClr val="FC4421"/>
                  </a:solidFill>
                  <a:latin typeface="Arial (Body)"/>
                  <a:sym typeface="Arial"/>
                </a:endParaRPr>
              </a:p>
              <a:p>
                <a:pPr marL="0" lvl="0" indent="0" algn="l" rtl="0">
                  <a:spcBef>
                    <a:spcPts val="450"/>
                  </a:spcBef>
                  <a:spcAft>
                    <a:spcPts val="0"/>
                  </a:spcAft>
                  <a:buNone/>
                </a:pPr>
                <a:r>
                  <a:rPr lang="en-GB" sz="1600" b="1">
                    <a:solidFill>
                      <a:srgbClr val="000000"/>
                    </a:solidFill>
                    <a:latin typeface="Arial (Body)"/>
                    <a:sym typeface="Arial"/>
                  </a:rPr>
                  <a:t>Manufacturer requirements</a:t>
                </a:r>
                <a:endParaRPr sz="1600" b="1">
                  <a:solidFill>
                    <a:srgbClr val="000000"/>
                  </a:solidFill>
                  <a:latin typeface="Arial (Body)"/>
                  <a:sym typeface="Arial"/>
                </a:endParaRPr>
              </a:p>
              <a:p>
                <a:pPr marL="0" lvl="0" indent="0" algn="l" rtl="0">
                  <a:spcBef>
                    <a:spcPts val="300"/>
                  </a:spcBef>
                  <a:spcAft>
                    <a:spcPts val="0"/>
                  </a:spcAft>
                  <a:buNone/>
                </a:pPr>
                <a:r>
                  <a:rPr lang="en-GB" sz="1600" b="0">
                    <a:solidFill>
                      <a:srgbClr val="333333"/>
                    </a:solidFill>
                    <a:latin typeface="Arial (Body)"/>
                    <a:sym typeface="Arial"/>
                  </a:rPr>
                  <a:t>BS EN 14336 compliance. Manufacturer instructions are critical for model-specific procedures.</a:t>
                </a:r>
                <a:endParaRPr sz="1600" b="0">
                  <a:solidFill>
                    <a:srgbClr val="333333"/>
                  </a:solidFill>
                  <a:latin typeface="Arial (Body)"/>
                  <a:sym typeface="Arial"/>
                </a:endParaRPr>
              </a:p>
            </p:txBody>
          </p:sp>
        </p:grpSp>
        <p:grpSp>
          <p:nvGrpSpPr>
            <p:cNvPr id="380" name="Google Shape;380;p24"/>
            <p:cNvGrpSpPr/>
            <p:nvPr/>
          </p:nvGrpSpPr>
          <p:grpSpPr>
            <a:xfrm>
              <a:off x="4257675" y="3286125"/>
              <a:ext cx="3714900" cy="1476300"/>
              <a:chOff x="4257675" y="3286125"/>
              <a:chExt cx="3714900" cy="1476300"/>
            </a:xfrm>
          </p:grpSpPr>
          <p:sp>
            <p:nvSpPr>
              <p:cNvPr id="381" name="Google Shape;381;p24"/>
              <p:cNvSpPr/>
              <p:nvPr/>
            </p:nvSpPr>
            <p:spPr>
              <a:xfrm>
                <a:off x="4257675" y="3286125"/>
                <a:ext cx="3714900" cy="1476300"/>
              </a:xfrm>
              <a:prstGeom prst="roundRect">
                <a:avLst>
                  <a:gd name="adj" fmla="val 645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82" name="Google Shape;382;p24"/>
              <p:cNvSpPr txBox="1"/>
              <p:nvPr/>
            </p:nvSpPr>
            <p:spPr>
              <a:xfrm>
                <a:off x="4352925" y="3381375"/>
                <a:ext cx="3524400" cy="1285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Body)"/>
                    <a:sym typeface="Arial"/>
                  </a:rPr>
                  <a:t>Benchmark Records</a:t>
                </a:r>
                <a:endParaRPr sz="1800" b="1">
                  <a:solidFill>
                    <a:srgbClr val="FC4421"/>
                  </a:solidFill>
                  <a:latin typeface="Arial (Body)"/>
                  <a:sym typeface="Arial"/>
                </a:endParaRPr>
              </a:p>
              <a:p>
                <a:pPr marL="0" lvl="0" indent="0" algn="l" rtl="0">
                  <a:spcBef>
                    <a:spcPts val="450"/>
                  </a:spcBef>
                  <a:spcAft>
                    <a:spcPts val="0"/>
                  </a:spcAft>
                  <a:buNone/>
                </a:pPr>
                <a:r>
                  <a:rPr lang="en-GB" sz="1600" b="1">
                    <a:solidFill>
                      <a:srgbClr val="000000"/>
                    </a:solidFill>
                    <a:latin typeface="Arial (Body)"/>
                    <a:sym typeface="Arial"/>
                  </a:rPr>
                  <a:t>Industry standard checklists</a:t>
                </a:r>
                <a:endParaRPr sz="1600" b="1">
                  <a:solidFill>
                    <a:srgbClr val="000000"/>
                  </a:solidFill>
                  <a:latin typeface="Arial (Body)"/>
                  <a:sym typeface="Arial"/>
                </a:endParaRPr>
              </a:p>
              <a:p>
                <a:pPr marL="0" lvl="0" indent="0" algn="l" rtl="0">
                  <a:spcBef>
                    <a:spcPts val="300"/>
                  </a:spcBef>
                  <a:spcAft>
                    <a:spcPts val="0"/>
                  </a:spcAft>
                  <a:buNone/>
                </a:pPr>
                <a:r>
                  <a:rPr lang="en-GB" sz="1600" b="0">
                    <a:solidFill>
                      <a:srgbClr val="333333"/>
                    </a:solidFill>
                    <a:latin typeface="Arial (Body)"/>
                    <a:sym typeface="Arial"/>
                  </a:rPr>
                  <a:t>Used to meet Part L Building Regulations. Complete on installation via app or manual.</a:t>
                </a:r>
                <a:endParaRPr sz="1600" b="0">
                  <a:solidFill>
                    <a:srgbClr val="333333"/>
                  </a:solidFill>
                  <a:latin typeface="Arial (Body)"/>
                  <a:sym typeface="Arial"/>
                </a:endParaRPr>
              </a:p>
            </p:txBody>
          </p:sp>
        </p:grpSp>
        <p:grpSp>
          <p:nvGrpSpPr>
            <p:cNvPr id="383" name="Google Shape;383;p24"/>
            <p:cNvGrpSpPr/>
            <p:nvPr/>
          </p:nvGrpSpPr>
          <p:grpSpPr>
            <a:xfrm>
              <a:off x="8210550" y="3286125"/>
              <a:ext cx="3714900" cy="1476300"/>
              <a:chOff x="8210550" y="3286125"/>
              <a:chExt cx="3714900" cy="1476300"/>
            </a:xfrm>
          </p:grpSpPr>
          <p:sp>
            <p:nvSpPr>
              <p:cNvPr id="384" name="Google Shape;384;p24"/>
              <p:cNvSpPr/>
              <p:nvPr/>
            </p:nvSpPr>
            <p:spPr>
              <a:xfrm>
                <a:off x="8210550" y="3286125"/>
                <a:ext cx="3714900" cy="1476300"/>
              </a:xfrm>
              <a:prstGeom prst="roundRect">
                <a:avLst>
                  <a:gd name="adj" fmla="val 645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85" name="Google Shape;385;p24"/>
              <p:cNvSpPr txBox="1"/>
              <p:nvPr/>
            </p:nvSpPr>
            <p:spPr>
              <a:xfrm>
                <a:off x="8305725" y="3381375"/>
                <a:ext cx="3524400" cy="1285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Body)"/>
                    <a:sym typeface="Arial"/>
                  </a:rPr>
                  <a:t>Warranty Protection</a:t>
                </a:r>
                <a:endParaRPr sz="1800" b="1">
                  <a:solidFill>
                    <a:srgbClr val="FC4421"/>
                  </a:solidFill>
                  <a:latin typeface="Arial (Body)"/>
                  <a:sym typeface="Arial"/>
                </a:endParaRPr>
              </a:p>
              <a:p>
                <a:pPr marL="0" lvl="0" indent="0" algn="l" rtl="0">
                  <a:spcBef>
                    <a:spcPts val="450"/>
                  </a:spcBef>
                  <a:spcAft>
                    <a:spcPts val="0"/>
                  </a:spcAft>
                  <a:buNone/>
                </a:pPr>
                <a:r>
                  <a:rPr lang="en-GB" sz="1600" b="1">
                    <a:solidFill>
                      <a:srgbClr val="000000"/>
                    </a:solidFill>
                    <a:latin typeface="Arial (Body)"/>
                    <a:sym typeface="Arial"/>
                  </a:rPr>
                  <a:t>Securing long-term support</a:t>
                </a:r>
                <a:endParaRPr sz="1600" b="1">
                  <a:solidFill>
                    <a:srgbClr val="000000"/>
                  </a:solidFill>
                  <a:latin typeface="Arial (Body)"/>
                  <a:sym typeface="Arial"/>
                </a:endParaRPr>
              </a:p>
              <a:p>
                <a:pPr marL="0" lvl="0" indent="0" algn="l" rtl="0">
                  <a:spcBef>
                    <a:spcPts val="300"/>
                  </a:spcBef>
                  <a:spcAft>
                    <a:spcPts val="0"/>
                  </a:spcAft>
                  <a:buNone/>
                </a:pPr>
                <a:r>
                  <a:rPr lang="en-GB" sz="1600" b="0">
                    <a:solidFill>
                      <a:srgbClr val="333333"/>
                    </a:solidFill>
                    <a:latin typeface="Arial (Body)"/>
                    <a:sym typeface="Arial"/>
                  </a:rPr>
                  <a:t>Extended warranties require evidence of correct install and registration. Missing records affect support.</a:t>
                </a:r>
                <a:endParaRPr sz="1600" b="0">
                  <a:solidFill>
                    <a:srgbClr val="333333"/>
                  </a:solidFill>
                  <a:latin typeface="Arial (Body)"/>
                  <a:sym typeface="Arial"/>
                </a:endParaRPr>
              </a:p>
            </p:txBody>
          </p:sp>
        </p:grpSp>
        <p:grpSp>
          <p:nvGrpSpPr>
            <p:cNvPr id="386" name="Google Shape;386;p24"/>
            <p:cNvGrpSpPr/>
            <p:nvPr/>
          </p:nvGrpSpPr>
          <p:grpSpPr>
            <a:xfrm>
              <a:off x="304800" y="4938547"/>
              <a:ext cx="7104994" cy="1082035"/>
              <a:chOff x="304800" y="4938547"/>
              <a:chExt cx="7104994" cy="1082035"/>
            </a:xfrm>
          </p:grpSpPr>
          <p:sp>
            <p:nvSpPr>
              <p:cNvPr id="387" name="Google Shape;387;p24"/>
              <p:cNvSpPr/>
              <p:nvPr/>
            </p:nvSpPr>
            <p:spPr>
              <a:xfrm>
                <a:off x="304800" y="4938547"/>
                <a:ext cx="7104994" cy="1082035"/>
              </a:xfrm>
              <a:prstGeom prst="roundRect">
                <a:avLst>
                  <a:gd name="adj" fmla="val 8333"/>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88" name="Google Shape;388;p24"/>
              <p:cNvSpPr txBox="1"/>
              <p:nvPr/>
            </p:nvSpPr>
            <p:spPr>
              <a:xfrm>
                <a:off x="431253" y="4963321"/>
                <a:ext cx="6852088" cy="952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Variations &amp; Certificates</a:t>
                </a:r>
                <a:endParaRPr sz="1800" b="1" dirty="0">
                  <a:solidFill>
                    <a:srgbClr val="FC4421"/>
                  </a:solidFill>
                  <a:latin typeface="Arial (Body)"/>
                  <a:sym typeface="Arial"/>
                </a:endParaRPr>
              </a:p>
              <a:p>
                <a:pPr marL="0" lvl="0" indent="0" algn="l" rtl="0">
                  <a:spcBef>
                    <a:spcPts val="450"/>
                  </a:spcBef>
                  <a:spcAft>
                    <a:spcPts val="0"/>
                  </a:spcAft>
                  <a:buNone/>
                </a:pPr>
                <a:r>
                  <a:rPr lang="en-GB" sz="1600" b="0" dirty="0">
                    <a:solidFill>
                      <a:srgbClr val="333333"/>
                    </a:solidFill>
                    <a:latin typeface="Arial (Body)"/>
                    <a:sym typeface="Arial"/>
                  </a:rPr>
                  <a:t>Document design changes, unresolved issues, competence referrals, F-Gas evidence, and electrical certificates. Building re</a:t>
                </a:r>
                <a:r>
                  <a:rPr lang="en-GB" sz="1600" dirty="0">
                    <a:solidFill>
                      <a:srgbClr val="333333"/>
                    </a:solidFill>
                    <a:latin typeface="Arial (Body)"/>
                  </a:rPr>
                  <a:t>gulations approval, self-certification through a competent persons scheme, and MCS approval.</a:t>
                </a:r>
                <a:endParaRPr sz="1600" b="0" dirty="0">
                  <a:solidFill>
                    <a:srgbClr val="333333"/>
                  </a:solidFill>
                  <a:latin typeface="Arial (Body)"/>
                  <a:sym typeface="Arial"/>
                </a:endParaRPr>
              </a:p>
            </p:txBody>
          </p:sp>
        </p:grpSp>
        <p:grpSp>
          <p:nvGrpSpPr>
            <p:cNvPr id="389" name="Google Shape;389;p24"/>
            <p:cNvGrpSpPr/>
            <p:nvPr/>
          </p:nvGrpSpPr>
          <p:grpSpPr>
            <a:xfrm>
              <a:off x="7692512" y="4938545"/>
              <a:ext cx="4426108" cy="1082035"/>
              <a:chOff x="7692512" y="4938545"/>
              <a:chExt cx="4426108" cy="1082035"/>
            </a:xfrm>
          </p:grpSpPr>
          <p:sp>
            <p:nvSpPr>
              <p:cNvPr id="390" name="Google Shape;390;p24"/>
              <p:cNvSpPr/>
              <p:nvPr/>
            </p:nvSpPr>
            <p:spPr>
              <a:xfrm>
                <a:off x="7692512" y="4938545"/>
                <a:ext cx="4242313" cy="1082035"/>
              </a:xfrm>
              <a:prstGeom prst="roundRect">
                <a:avLst>
                  <a:gd name="adj" fmla="val 8333"/>
                </a:avLst>
              </a:prstGeom>
              <a:solidFill>
                <a:srgbClr val="F0F9FF"/>
              </a:solidFill>
              <a:ln w="9525"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391" name="Google Shape;391;p24"/>
              <p:cNvSpPr txBox="1"/>
              <p:nvPr/>
            </p:nvSpPr>
            <p:spPr>
              <a:xfrm>
                <a:off x="7804982" y="5003311"/>
                <a:ext cx="4313638" cy="952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0369A1"/>
                    </a:solidFill>
                    <a:latin typeface="Arial (Body)"/>
                    <a:sym typeface="Arial"/>
                  </a:rPr>
                  <a:t>Future Fault-Finding</a:t>
                </a:r>
                <a:endParaRPr sz="1600" b="1" dirty="0">
                  <a:solidFill>
                    <a:srgbClr val="0369A1"/>
                  </a:solidFill>
                  <a:latin typeface="Arial (Body)"/>
                  <a:sym typeface="Arial"/>
                </a:endParaRPr>
              </a:p>
              <a:p>
                <a:pPr marL="0" lvl="0" indent="0" algn="l" rtl="0">
                  <a:spcBef>
                    <a:spcPts val="450"/>
                  </a:spcBef>
                  <a:spcAft>
                    <a:spcPts val="0"/>
                  </a:spcAft>
                  <a:buNone/>
                </a:pPr>
                <a:r>
                  <a:rPr lang="en-GB" sz="1600" b="0" dirty="0">
                    <a:solidFill>
                      <a:srgbClr val="075985"/>
                    </a:solidFill>
                    <a:latin typeface="Arial (Body)"/>
                    <a:sym typeface="Arial"/>
                  </a:rPr>
                  <a:t>Commissioning records create a baseline for future engineers to diagnose changes in system performance.</a:t>
                </a:r>
                <a:endParaRPr sz="1600" b="0" dirty="0">
                  <a:solidFill>
                    <a:srgbClr val="075985"/>
                  </a:solidFill>
                  <a:latin typeface="Arial (Body)"/>
                  <a:sym typeface="Arial"/>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25"/>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latin typeface="Arial (Body)"/>
              </a:rPr>
              <a:t>Worked example: interpreting commissioning readings</a:t>
            </a:r>
          </a:p>
        </p:txBody>
      </p:sp>
      <p:grpSp>
        <p:nvGrpSpPr>
          <p:cNvPr id="398" name="Google Shape;398;p25"/>
          <p:cNvGrpSpPr/>
          <p:nvPr/>
        </p:nvGrpSpPr>
        <p:grpSpPr>
          <a:xfrm>
            <a:off x="357187" y="1666874"/>
            <a:ext cx="11668351" cy="4454363"/>
            <a:chOff x="357187" y="1666874"/>
            <a:chExt cx="11668351" cy="4454363"/>
          </a:xfrm>
        </p:grpSpPr>
        <p:grpSp>
          <p:nvGrpSpPr>
            <p:cNvPr id="399" name="Google Shape;399;p25"/>
            <p:cNvGrpSpPr/>
            <p:nvPr/>
          </p:nvGrpSpPr>
          <p:grpSpPr>
            <a:xfrm>
              <a:off x="357187" y="1666875"/>
              <a:ext cx="3643275" cy="4454362"/>
              <a:chOff x="357187" y="1666875"/>
              <a:chExt cx="3643275" cy="4454362"/>
            </a:xfrm>
          </p:grpSpPr>
          <p:sp>
            <p:nvSpPr>
              <p:cNvPr id="400" name="Google Shape;400;p25"/>
              <p:cNvSpPr/>
              <p:nvPr/>
            </p:nvSpPr>
            <p:spPr>
              <a:xfrm>
                <a:off x="357188" y="1666875"/>
                <a:ext cx="3571800" cy="4189142"/>
              </a:xfrm>
              <a:prstGeom prst="roundRect">
                <a:avLst>
                  <a:gd name="adj" fmla="val 555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01" name="Google Shape;401;p25"/>
              <p:cNvSpPr txBox="1"/>
              <p:nvPr/>
            </p:nvSpPr>
            <p:spPr>
              <a:xfrm>
                <a:off x="357187" y="1797215"/>
                <a:ext cx="3643275" cy="4324022"/>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Scenario &amp; Readings</a:t>
                </a:r>
                <a:endParaRPr sz="1800" b="1" dirty="0">
                  <a:solidFill>
                    <a:srgbClr val="FC4421"/>
                  </a:solidFill>
                  <a:latin typeface="Arial (Body)"/>
                  <a:sym typeface="Arial"/>
                </a:endParaRPr>
              </a:p>
              <a:p>
                <a:pPr marL="0" lvl="0" indent="0" algn="l" rtl="0">
                  <a:spcBef>
                    <a:spcPts val="600"/>
                  </a:spcBef>
                  <a:spcAft>
                    <a:spcPts val="0"/>
                  </a:spcAft>
                  <a:buNone/>
                </a:pPr>
                <a:r>
                  <a:rPr lang="en-GB" b="0" dirty="0">
                    <a:solidFill>
                      <a:srgbClr val="333333"/>
                    </a:solidFill>
                    <a:latin typeface="Arial (Body)"/>
                    <a:sym typeface="Arial"/>
                  </a:rPr>
                  <a:t>ASHP designed for steady, low-temp heating.</a:t>
                </a:r>
                <a:endParaRPr b="0" dirty="0">
                  <a:solidFill>
                    <a:srgbClr val="333333"/>
                  </a:solidFill>
                  <a:latin typeface="Arial (Body)"/>
                  <a:sym typeface="Arial"/>
                </a:endParaRPr>
              </a:p>
              <a:p>
                <a:pPr marL="457200" lvl="0" indent="-285750" algn="l" rtl="0">
                  <a:spcBef>
                    <a:spcPts val="375"/>
                  </a:spcBef>
                  <a:spcAft>
                    <a:spcPts val="0"/>
                  </a:spcAft>
                  <a:buClr>
                    <a:srgbClr val="000000"/>
                  </a:buClr>
                  <a:buSzPts val="900"/>
                  <a:buFont typeface="Arial"/>
                  <a:buChar char="●"/>
                </a:pPr>
                <a:r>
                  <a:rPr lang="en-GB" dirty="0">
                    <a:solidFill>
                      <a:srgbClr val="000000"/>
                    </a:solidFill>
                    <a:latin typeface="Arial (Body)"/>
                    <a:sym typeface="Arial"/>
                  </a:rPr>
                  <a:t>Flow/Return: 45°C / 33°C (ΔT: 12</a:t>
                </a:r>
                <a:r>
                  <a:rPr lang="en-GB" b="1" dirty="0">
                    <a:solidFill>
                      <a:srgbClr val="4B5563"/>
                    </a:solidFill>
                    <a:latin typeface="Arial (Body)"/>
                    <a:sym typeface="Arial"/>
                  </a:rPr>
                  <a:t>°C</a:t>
                </a:r>
                <a:r>
                  <a:rPr lang="en-GB" dirty="0">
                    <a:solidFill>
                      <a:srgbClr val="000000"/>
                    </a:solidFill>
                    <a:latin typeface="Arial (Body)"/>
                    <a:sym typeface="Arial"/>
                  </a:rPr>
                  <a:t>)</a:t>
                </a:r>
                <a:endParaRPr dirty="0">
                  <a:solidFill>
                    <a:srgbClr val="000000"/>
                  </a:solidFill>
                  <a:latin typeface="Arial (Body)"/>
                  <a:sym typeface="Arial"/>
                </a:endParaRPr>
              </a:p>
              <a:p>
                <a:pPr marL="457200" lvl="0" indent="-285750" algn="l" rtl="0">
                  <a:spcBef>
                    <a:spcPts val="150"/>
                  </a:spcBef>
                  <a:spcAft>
                    <a:spcPts val="0"/>
                  </a:spcAft>
                  <a:buClr>
                    <a:srgbClr val="000000"/>
                  </a:buClr>
                  <a:buSzPts val="900"/>
                  <a:buFont typeface="Arial"/>
                  <a:buChar char="●"/>
                </a:pPr>
                <a:r>
                  <a:rPr lang="en-GB" dirty="0" err="1">
                    <a:solidFill>
                      <a:srgbClr val="000000"/>
                    </a:solidFill>
                    <a:latin typeface="Arial (Body)"/>
                    <a:sym typeface="Arial"/>
                  </a:rPr>
                  <a:t>Obs</a:t>
                </a:r>
                <a:r>
                  <a:rPr lang="en-GB" dirty="0">
                    <a:solidFill>
                      <a:srgbClr val="000000"/>
                    </a:solidFill>
                    <a:latin typeface="Arial (Body)"/>
                    <a:sym typeface="Arial"/>
                  </a:rPr>
                  <a:t>: Distant radiators are cool</a:t>
                </a:r>
                <a:endParaRPr dirty="0">
                  <a:solidFill>
                    <a:srgbClr val="000000"/>
                  </a:solidFill>
                  <a:latin typeface="Arial (Body)"/>
                  <a:sym typeface="Arial"/>
                </a:endParaRPr>
              </a:p>
              <a:p>
                <a:pPr marL="457200" lvl="0" indent="-285750" algn="l" rtl="0">
                  <a:spcBef>
                    <a:spcPts val="150"/>
                  </a:spcBef>
                  <a:spcAft>
                    <a:spcPts val="150"/>
                  </a:spcAft>
                  <a:buClr>
                    <a:srgbClr val="000000"/>
                  </a:buClr>
                  <a:buSzPts val="900"/>
                  <a:buFont typeface="Arial"/>
                  <a:buChar char="●"/>
                </a:pPr>
                <a:r>
                  <a:rPr lang="en-GB" dirty="0">
                    <a:solidFill>
                      <a:srgbClr val="000000"/>
                    </a:solidFill>
                    <a:latin typeface="Arial (Body)"/>
                    <a:sym typeface="Arial"/>
                  </a:rPr>
                  <a:t>Risk: Rooms may not hit design temp</a:t>
                </a:r>
                <a:endParaRPr dirty="0">
                  <a:solidFill>
                    <a:srgbClr val="000000"/>
                  </a:solidFill>
                  <a:latin typeface="Arial (Body)"/>
                  <a:sym typeface="Arial"/>
                </a:endParaRPr>
              </a:p>
            </p:txBody>
          </p:sp>
        </p:grpSp>
        <p:grpSp>
          <p:nvGrpSpPr>
            <p:cNvPr id="402" name="Google Shape;402;p25"/>
            <p:cNvGrpSpPr/>
            <p:nvPr/>
          </p:nvGrpSpPr>
          <p:grpSpPr>
            <a:xfrm>
              <a:off x="4071938" y="1666875"/>
              <a:ext cx="3643275" cy="4362916"/>
              <a:chOff x="4071938" y="1666875"/>
              <a:chExt cx="3643275" cy="4362916"/>
            </a:xfrm>
          </p:grpSpPr>
          <p:sp>
            <p:nvSpPr>
              <p:cNvPr id="403" name="Google Shape;403;p25"/>
              <p:cNvSpPr/>
              <p:nvPr/>
            </p:nvSpPr>
            <p:spPr>
              <a:xfrm>
                <a:off x="4071938" y="1666875"/>
                <a:ext cx="3571800" cy="4189142"/>
              </a:xfrm>
              <a:prstGeom prst="roundRect">
                <a:avLst>
                  <a:gd name="adj" fmla="val 555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04" name="Google Shape;404;p25"/>
              <p:cNvSpPr txBox="1"/>
              <p:nvPr/>
            </p:nvSpPr>
            <p:spPr>
              <a:xfrm>
                <a:off x="4143413" y="1797215"/>
                <a:ext cx="3571800" cy="4232576"/>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What does this suggest?</a:t>
                </a:r>
                <a:endParaRPr sz="1800" b="1" dirty="0">
                  <a:solidFill>
                    <a:srgbClr val="FC4421"/>
                  </a:solidFill>
                  <a:latin typeface="Arial (Body)"/>
                  <a:sym typeface="Arial"/>
                </a:endParaRPr>
              </a:p>
              <a:p>
                <a:pPr marL="457200" lvl="0" indent="-285750" algn="l" rtl="0">
                  <a:spcBef>
                    <a:spcPts val="600"/>
                  </a:spcBef>
                  <a:spcAft>
                    <a:spcPts val="0"/>
                  </a:spcAft>
                  <a:buClr>
                    <a:srgbClr val="333333"/>
                  </a:buClr>
                  <a:buSzPts val="900"/>
                  <a:buFont typeface="Arial"/>
                  <a:buChar char="●"/>
                </a:pPr>
                <a:r>
                  <a:rPr lang="en-GB" sz="1600" dirty="0">
                    <a:solidFill>
                      <a:srgbClr val="333333"/>
                    </a:solidFill>
                    <a:latin typeface="Arial (Body)"/>
                    <a:sym typeface="Arial"/>
                  </a:rPr>
                  <a:t>Heat is not being distributed evenly.</a:t>
                </a:r>
                <a:endParaRPr sz="1600" dirty="0">
                  <a:solidFill>
                    <a:srgbClr val="333333"/>
                  </a:solidFill>
                  <a:latin typeface="Arial (Body)"/>
                  <a:sym typeface="Arial"/>
                </a:endParaRPr>
              </a:p>
              <a:p>
                <a:pPr marL="457200" lvl="0" indent="-285750">
                  <a:spcBef>
                    <a:spcPts val="300"/>
                  </a:spcBef>
                  <a:buClr>
                    <a:srgbClr val="333333"/>
                  </a:buClr>
                  <a:buSzPts val="900"/>
                  <a:buFont typeface="Arial"/>
                  <a:buChar char="●"/>
                </a:pPr>
                <a:r>
                  <a:rPr lang="en-GB" sz="1600" dirty="0">
                    <a:solidFill>
                      <a:srgbClr val="333333"/>
                    </a:solidFill>
                    <a:latin typeface="Arial (Body)"/>
                    <a:sym typeface="Arial"/>
                  </a:rPr>
                  <a:t>12</a:t>
                </a:r>
                <a:r>
                  <a:rPr lang="en-GB" sz="1600" dirty="0">
                    <a:solidFill>
                      <a:srgbClr val="333333"/>
                    </a:solidFill>
                    <a:latin typeface="Arial (Body)"/>
                  </a:rPr>
                  <a:t>°C</a:t>
                </a:r>
                <a:r>
                  <a:rPr lang="en-GB" sz="1600" b="1" dirty="0">
                    <a:solidFill>
                      <a:srgbClr val="4B5563"/>
                    </a:solidFill>
                    <a:latin typeface="Arial (Body)"/>
                    <a:sym typeface="Arial"/>
                  </a:rPr>
                  <a:t> </a:t>
                </a:r>
                <a:r>
                  <a:rPr lang="en-GB" sz="1600" dirty="0">
                    <a:solidFill>
                      <a:srgbClr val="333333"/>
                    </a:solidFill>
                    <a:latin typeface="Arial (Body)"/>
                    <a:sym typeface="Arial"/>
                  </a:rPr>
                  <a:t>ΔT suggests flow rate is too low.</a:t>
                </a:r>
                <a:endParaRPr sz="1600" dirty="0">
                  <a:solidFill>
                    <a:srgbClr val="333333"/>
                  </a:solidFill>
                  <a:latin typeface="Arial (Body)"/>
                  <a:sym typeface="Arial"/>
                </a:endParaRPr>
              </a:p>
              <a:p>
                <a:pPr marL="457200" lvl="0" indent="-285750" algn="l" rtl="0">
                  <a:spcBef>
                    <a:spcPts val="300"/>
                  </a:spcBef>
                  <a:spcAft>
                    <a:spcPts val="300"/>
                  </a:spcAft>
                  <a:buClr>
                    <a:srgbClr val="333333"/>
                  </a:buClr>
                  <a:buSzPts val="900"/>
                  <a:buFont typeface="Arial"/>
                  <a:buChar char="●"/>
                </a:pPr>
                <a:r>
                  <a:rPr lang="en-GB" sz="1600" dirty="0">
                    <a:solidFill>
                      <a:srgbClr val="333333"/>
                    </a:solidFill>
                    <a:latin typeface="Arial (Body)"/>
                    <a:sym typeface="Arial"/>
                  </a:rPr>
                  <a:t>Water takes the easiest route, starving distant circuits</a:t>
                </a:r>
                <a:r>
                  <a:rPr lang="en-GB" sz="900" dirty="0">
                    <a:solidFill>
                      <a:srgbClr val="333333"/>
                    </a:solidFill>
                    <a:latin typeface="Arial (Body)"/>
                  </a:rPr>
                  <a:t>.</a:t>
                </a:r>
                <a:endParaRPr sz="900" dirty="0">
                  <a:solidFill>
                    <a:srgbClr val="333333"/>
                  </a:solidFill>
                  <a:latin typeface="Arial (Body)"/>
                  <a:sym typeface="Arial"/>
                </a:endParaRPr>
              </a:p>
            </p:txBody>
          </p:sp>
        </p:grpSp>
        <p:grpSp>
          <p:nvGrpSpPr>
            <p:cNvPr id="405" name="Google Shape;405;p25"/>
            <p:cNvGrpSpPr/>
            <p:nvPr/>
          </p:nvGrpSpPr>
          <p:grpSpPr>
            <a:xfrm>
              <a:off x="7786688" y="1666874"/>
              <a:ext cx="4238850" cy="4268571"/>
              <a:chOff x="7786688" y="1666874"/>
              <a:chExt cx="4238850" cy="4268571"/>
            </a:xfrm>
          </p:grpSpPr>
          <p:sp>
            <p:nvSpPr>
              <p:cNvPr id="406" name="Google Shape;406;p25"/>
              <p:cNvSpPr/>
              <p:nvPr/>
            </p:nvSpPr>
            <p:spPr>
              <a:xfrm>
                <a:off x="7786688" y="1666874"/>
                <a:ext cx="4095900" cy="4232575"/>
              </a:xfrm>
              <a:prstGeom prst="roundRect">
                <a:avLst>
                  <a:gd name="adj" fmla="val 5555"/>
                </a:avLst>
              </a:prstGeom>
              <a:solidFill>
                <a:srgbClr val="F0F9FF"/>
              </a:solidFill>
              <a:ln w="9525"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07" name="Google Shape;407;p25"/>
              <p:cNvSpPr txBox="1"/>
              <p:nvPr/>
            </p:nvSpPr>
            <p:spPr>
              <a:xfrm>
                <a:off x="7929638" y="1800114"/>
                <a:ext cx="4095900" cy="4135331"/>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800" b="1" dirty="0">
                    <a:solidFill>
                      <a:srgbClr val="0369A1"/>
                    </a:solidFill>
                    <a:latin typeface="Arial (Body)"/>
                    <a:sym typeface="Arial"/>
                  </a:rPr>
                  <a:t>Post-Correction Recheck</a:t>
                </a:r>
                <a:endParaRPr sz="1800" b="1" dirty="0">
                  <a:solidFill>
                    <a:srgbClr val="0369A1"/>
                  </a:solidFill>
                  <a:latin typeface="Arial (Body)"/>
                  <a:sym typeface="Arial"/>
                </a:endParaRPr>
              </a:p>
              <a:p>
                <a:pPr marL="0" lvl="0" indent="0" algn="l" rtl="0">
                  <a:spcBef>
                    <a:spcPts val="600"/>
                  </a:spcBef>
                  <a:spcAft>
                    <a:spcPts val="0"/>
                  </a:spcAft>
                  <a:buNone/>
                </a:pPr>
                <a:r>
                  <a:rPr lang="en-GB" sz="1600" b="1" dirty="0">
                    <a:solidFill>
                      <a:srgbClr val="075985"/>
                    </a:solidFill>
                    <a:latin typeface="Arial (Body)"/>
                    <a:sym typeface="Arial"/>
                  </a:rPr>
                  <a:t>After cleaning, air removal &amp; balancing:</a:t>
                </a:r>
                <a:endParaRPr sz="1600" b="1" dirty="0">
                  <a:solidFill>
                    <a:srgbClr val="075985"/>
                  </a:solidFill>
                  <a:latin typeface="Arial (Body)"/>
                  <a:sym typeface="Arial"/>
                </a:endParaRPr>
              </a:p>
              <a:p>
                <a:pPr marL="457200" lvl="0" indent="-285750" algn="l" rtl="0">
                  <a:spcBef>
                    <a:spcPts val="375"/>
                  </a:spcBef>
                  <a:spcAft>
                    <a:spcPts val="0"/>
                  </a:spcAft>
                  <a:buClr>
                    <a:srgbClr val="333333"/>
                  </a:buClr>
                  <a:buSzPts val="900"/>
                  <a:buFont typeface="Arial"/>
                  <a:buChar char="●"/>
                </a:pPr>
                <a:r>
                  <a:rPr lang="en-GB" sz="1600" dirty="0">
                    <a:solidFill>
                      <a:srgbClr val="333333"/>
                    </a:solidFill>
                    <a:latin typeface="Arial (Body)"/>
                    <a:sym typeface="Arial"/>
                  </a:rPr>
                  <a:t>Flow: 45°C / Return: 40°C (ΔT: 5</a:t>
                </a:r>
                <a:r>
                  <a:rPr lang="en-GB" sz="1600" b="1" dirty="0">
                    <a:solidFill>
                      <a:srgbClr val="4B5563"/>
                    </a:solidFill>
                    <a:latin typeface="Arial (Body)"/>
                    <a:sym typeface="Arial"/>
                  </a:rPr>
                  <a:t>°C</a:t>
                </a:r>
                <a:r>
                  <a:rPr lang="en-GB" sz="1600" dirty="0">
                    <a:solidFill>
                      <a:srgbClr val="333333"/>
                    </a:solidFill>
                    <a:latin typeface="Arial (Body)"/>
                    <a:sym typeface="Arial"/>
                  </a:rPr>
                  <a:t>)</a:t>
                </a:r>
                <a:endParaRPr sz="1600" dirty="0">
                  <a:solidFill>
                    <a:srgbClr val="333333"/>
                  </a:solidFill>
                  <a:latin typeface="Arial (Body)"/>
                  <a:sym typeface="Arial"/>
                </a:endParaRPr>
              </a:p>
              <a:p>
                <a:pPr marL="457200" lvl="0" indent="-285750" algn="l" rtl="0">
                  <a:spcBef>
                    <a:spcPts val="150"/>
                  </a:spcBef>
                  <a:spcAft>
                    <a:spcPts val="0"/>
                  </a:spcAft>
                  <a:buClr>
                    <a:srgbClr val="333333"/>
                  </a:buClr>
                  <a:buSzPts val="900"/>
                  <a:buFont typeface="Arial"/>
                  <a:buChar char="●"/>
                </a:pPr>
                <a:r>
                  <a:rPr lang="en-GB" sz="1600" dirty="0" err="1">
                    <a:solidFill>
                      <a:srgbClr val="333333"/>
                    </a:solidFill>
                    <a:latin typeface="Arial (Body)"/>
                    <a:sym typeface="Arial"/>
                  </a:rPr>
                  <a:t>Obs</a:t>
                </a:r>
                <a:r>
                  <a:rPr lang="en-GB" sz="1600" dirty="0">
                    <a:solidFill>
                      <a:srgbClr val="333333"/>
                    </a:solidFill>
                    <a:latin typeface="Arial (Body)"/>
                    <a:sym typeface="Arial"/>
                  </a:rPr>
                  <a:t>: All radiators heat evenly</a:t>
                </a:r>
                <a:endParaRPr sz="1600" dirty="0">
                  <a:solidFill>
                    <a:srgbClr val="333333"/>
                  </a:solidFill>
                  <a:latin typeface="Arial (Body)"/>
                  <a:sym typeface="Arial"/>
                </a:endParaRPr>
              </a:p>
              <a:p>
                <a:pPr marL="457200" lvl="0" indent="-285750" algn="l" rtl="0">
                  <a:spcBef>
                    <a:spcPts val="150"/>
                  </a:spcBef>
                  <a:spcAft>
                    <a:spcPts val="150"/>
                  </a:spcAft>
                  <a:buClr>
                    <a:srgbClr val="333333"/>
                  </a:buClr>
                  <a:buSzPts val="900"/>
                  <a:buFont typeface="Arial"/>
                  <a:buChar char="●"/>
                </a:pPr>
                <a:r>
                  <a:rPr lang="en-GB" sz="1600" dirty="0">
                    <a:solidFill>
                      <a:srgbClr val="333333"/>
                    </a:solidFill>
                    <a:latin typeface="Arial (Body)"/>
                    <a:sym typeface="Arial"/>
                  </a:rPr>
                  <a:t>Outcome: Suitable for handover</a:t>
                </a:r>
                <a:endParaRPr sz="1600" dirty="0">
                  <a:solidFill>
                    <a:srgbClr val="333333"/>
                  </a:solidFill>
                  <a:latin typeface="Arial (Body)"/>
                  <a:sym typeface="Arial"/>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6">
          <a:extLst>
            <a:ext uri="{FF2B5EF4-FFF2-40B4-BE49-F238E27FC236}">
              <a16:creationId xmlns:a16="http://schemas.microsoft.com/office/drawing/2014/main" id="{EFDB4FC6-BBEB-418D-7468-0A3E94A1608F}"/>
            </a:ext>
          </a:extLst>
        </p:cNvPr>
        <p:cNvGrpSpPr/>
        <p:nvPr/>
      </p:nvGrpSpPr>
      <p:grpSpPr>
        <a:xfrm>
          <a:off x="0" y="0"/>
          <a:ext cx="0" cy="0"/>
          <a:chOff x="0" y="0"/>
          <a:chExt cx="0" cy="0"/>
        </a:xfrm>
      </p:grpSpPr>
      <p:sp>
        <p:nvSpPr>
          <p:cNvPr id="397" name="Google Shape;397;p25">
            <a:extLst>
              <a:ext uri="{FF2B5EF4-FFF2-40B4-BE49-F238E27FC236}">
                <a16:creationId xmlns:a16="http://schemas.microsoft.com/office/drawing/2014/main" id="{840CC4E1-DDB3-A8B5-F882-3169930C377F}"/>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latin typeface="Arial (Body)"/>
              </a:rPr>
              <a:t>Worked example: interpreting commissioning readings</a:t>
            </a:r>
          </a:p>
        </p:txBody>
      </p:sp>
      <p:grpSp>
        <p:nvGrpSpPr>
          <p:cNvPr id="398" name="Google Shape;398;p25">
            <a:extLst>
              <a:ext uri="{FF2B5EF4-FFF2-40B4-BE49-F238E27FC236}">
                <a16:creationId xmlns:a16="http://schemas.microsoft.com/office/drawing/2014/main" id="{E6C200AA-6AF3-3B25-DDA1-C3EB4B1A2B56}"/>
              </a:ext>
            </a:extLst>
          </p:cNvPr>
          <p:cNvGrpSpPr/>
          <p:nvPr/>
        </p:nvGrpSpPr>
        <p:grpSpPr>
          <a:xfrm>
            <a:off x="317360" y="1773737"/>
            <a:ext cx="11674989" cy="4082279"/>
            <a:chOff x="277457" y="1447916"/>
            <a:chExt cx="11674989" cy="4082279"/>
          </a:xfrm>
        </p:grpSpPr>
        <p:grpSp>
          <p:nvGrpSpPr>
            <p:cNvPr id="408" name="Google Shape;408;p25">
              <a:extLst>
                <a:ext uri="{FF2B5EF4-FFF2-40B4-BE49-F238E27FC236}">
                  <a16:creationId xmlns:a16="http://schemas.microsoft.com/office/drawing/2014/main" id="{62FB84C6-B3EB-C7F5-45B1-8675F6553C3F}"/>
                </a:ext>
              </a:extLst>
            </p:cNvPr>
            <p:cNvGrpSpPr/>
            <p:nvPr/>
          </p:nvGrpSpPr>
          <p:grpSpPr>
            <a:xfrm>
              <a:off x="277457" y="1465652"/>
              <a:ext cx="5039405" cy="4064543"/>
              <a:chOff x="277457" y="1465652"/>
              <a:chExt cx="5039405" cy="4064543"/>
            </a:xfrm>
          </p:grpSpPr>
          <p:sp>
            <p:nvSpPr>
              <p:cNvPr id="409" name="Google Shape;409;p25">
                <a:extLst>
                  <a:ext uri="{FF2B5EF4-FFF2-40B4-BE49-F238E27FC236}">
                    <a16:creationId xmlns:a16="http://schemas.microsoft.com/office/drawing/2014/main" id="{D1FF06CC-30C5-07C0-274E-ECB6F5230B47}"/>
                  </a:ext>
                </a:extLst>
              </p:cNvPr>
              <p:cNvSpPr/>
              <p:nvPr/>
            </p:nvSpPr>
            <p:spPr>
              <a:xfrm>
                <a:off x="475688" y="1465653"/>
                <a:ext cx="4841174" cy="4064542"/>
              </a:xfrm>
              <a:prstGeom prst="roundRect">
                <a:avLst>
                  <a:gd name="adj" fmla="val 4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10" name="Google Shape;410;p25">
                <a:extLst>
                  <a:ext uri="{FF2B5EF4-FFF2-40B4-BE49-F238E27FC236}">
                    <a16:creationId xmlns:a16="http://schemas.microsoft.com/office/drawing/2014/main" id="{4D76CD68-C898-ED0F-30C3-F20BE8632806}"/>
                  </a:ext>
                </a:extLst>
              </p:cNvPr>
              <p:cNvSpPr txBox="1"/>
              <p:nvPr/>
            </p:nvSpPr>
            <p:spPr>
              <a:xfrm>
                <a:off x="277457" y="1465652"/>
                <a:ext cx="4401786" cy="4064543"/>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800" b="1">
                    <a:solidFill>
                      <a:srgbClr val="FC4421"/>
                    </a:solidFill>
                    <a:latin typeface="Arial (Body)"/>
                    <a:sym typeface="Arial"/>
                  </a:rPr>
                  <a:t>Possible Causes to Investigate</a:t>
                </a:r>
                <a:endParaRPr sz="1800" b="1">
                  <a:solidFill>
                    <a:srgbClr val="FC4421"/>
                  </a:solidFill>
                  <a:latin typeface="Arial (Body)"/>
                  <a:sym typeface="Arial"/>
                </a:endParaRPr>
              </a:p>
              <a:p>
                <a:pPr marL="457200" lvl="0" indent="-285750" algn="l" rtl="0">
                  <a:spcBef>
                    <a:spcPts val="750"/>
                  </a:spcBef>
                  <a:spcAft>
                    <a:spcPts val="0"/>
                  </a:spcAft>
                  <a:buClr>
                    <a:srgbClr val="333333"/>
                  </a:buClr>
                  <a:buSzPts val="900"/>
                  <a:buFont typeface="Arial"/>
                  <a:buChar char="●"/>
                </a:pPr>
                <a:r>
                  <a:rPr lang="en-GB" sz="1600" b="1">
                    <a:solidFill>
                      <a:srgbClr val="333333"/>
                    </a:solidFill>
                    <a:latin typeface="Arial (Body)"/>
                    <a:sym typeface="Arial"/>
                  </a:rPr>
                  <a:t>Low Flow Rate:</a:t>
                </a:r>
                <a:r>
                  <a:rPr lang="en-GB" sz="1600">
                    <a:solidFill>
                      <a:srgbClr val="333333"/>
                    </a:solidFill>
                    <a:latin typeface="Arial (Body)"/>
                    <a:sym typeface="Arial"/>
                  </a:rPr>
                  <a:t> Check pump speed, mode &amp; resistance.</a:t>
                </a:r>
                <a:endParaRPr sz="1600">
                  <a:solidFill>
                    <a:srgbClr val="333333"/>
                  </a:solidFill>
                  <a:latin typeface="Arial (Body)"/>
                  <a:sym typeface="Arial"/>
                </a:endParaRPr>
              </a:p>
              <a:p>
                <a:pPr marL="457200" lvl="0" indent="-285750" algn="l" rtl="0">
                  <a:spcBef>
                    <a:spcPts val="450"/>
                  </a:spcBef>
                  <a:spcAft>
                    <a:spcPts val="0"/>
                  </a:spcAft>
                  <a:buClr>
                    <a:srgbClr val="333333"/>
                  </a:buClr>
                  <a:buSzPts val="900"/>
                  <a:buFont typeface="Arial"/>
                  <a:buChar char="●"/>
                </a:pPr>
                <a:r>
                  <a:rPr lang="en-GB" sz="1600" b="1">
                    <a:solidFill>
                      <a:srgbClr val="333333"/>
                    </a:solidFill>
                    <a:latin typeface="Arial (Body)"/>
                    <a:sym typeface="Arial"/>
                  </a:rPr>
                  <a:t>Air in System:</a:t>
                </a:r>
                <a:r>
                  <a:rPr lang="en-GB" sz="1600">
                    <a:solidFill>
                      <a:srgbClr val="333333"/>
                    </a:solidFill>
                    <a:latin typeface="Arial (Body)"/>
                    <a:sym typeface="Arial"/>
                  </a:rPr>
                  <a:t> Air locks at high points; check vents.</a:t>
                </a:r>
                <a:endParaRPr sz="1600">
                  <a:solidFill>
                    <a:srgbClr val="333333"/>
                  </a:solidFill>
                  <a:latin typeface="Arial (Body)"/>
                  <a:sym typeface="Arial"/>
                </a:endParaRPr>
              </a:p>
              <a:p>
                <a:pPr marL="457200" lvl="0" indent="-285750" algn="l" rtl="0">
                  <a:spcBef>
                    <a:spcPts val="450"/>
                  </a:spcBef>
                  <a:spcAft>
                    <a:spcPts val="0"/>
                  </a:spcAft>
                  <a:buClr>
                    <a:srgbClr val="333333"/>
                  </a:buClr>
                  <a:buSzPts val="900"/>
                  <a:buFont typeface="Arial"/>
                  <a:buChar char="●"/>
                </a:pPr>
                <a:r>
                  <a:rPr lang="en-GB" sz="1600" b="1">
                    <a:solidFill>
                      <a:srgbClr val="333333"/>
                    </a:solidFill>
                    <a:latin typeface="Arial (Body)"/>
                    <a:sym typeface="Arial"/>
                  </a:rPr>
                  <a:t>Blocked Strainer:</a:t>
                </a:r>
                <a:r>
                  <a:rPr lang="en-GB" sz="1600">
                    <a:solidFill>
                      <a:srgbClr val="333333"/>
                    </a:solidFill>
                    <a:latin typeface="Arial (Body)"/>
                    <a:sym typeface="Arial"/>
                  </a:rPr>
                  <a:t> Installation debris or sludge.</a:t>
                </a:r>
                <a:endParaRPr sz="1600">
                  <a:solidFill>
                    <a:srgbClr val="333333"/>
                  </a:solidFill>
                  <a:latin typeface="Arial (Body)"/>
                  <a:sym typeface="Arial"/>
                </a:endParaRPr>
              </a:p>
              <a:p>
                <a:pPr marL="457200" lvl="0" indent="-285750" algn="l" rtl="0">
                  <a:spcBef>
                    <a:spcPts val="450"/>
                  </a:spcBef>
                  <a:spcAft>
                    <a:spcPts val="0"/>
                  </a:spcAft>
                  <a:buClr>
                    <a:srgbClr val="333333"/>
                  </a:buClr>
                  <a:buSzPts val="900"/>
                  <a:buFont typeface="Arial"/>
                  <a:buChar char="●"/>
                </a:pPr>
                <a:r>
                  <a:rPr lang="en-GB" sz="1600" b="1">
                    <a:solidFill>
                      <a:srgbClr val="333333"/>
                    </a:solidFill>
                    <a:latin typeface="Arial (Body)"/>
                    <a:sym typeface="Arial"/>
                  </a:rPr>
                  <a:t>Poor Balancing:</a:t>
                </a:r>
                <a:r>
                  <a:rPr lang="en-GB" sz="1600">
                    <a:solidFill>
                      <a:srgbClr val="333333"/>
                    </a:solidFill>
                    <a:latin typeface="Arial (Body)"/>
                    <a:sym typeface="Arial"/>
                  </a:rPr>
                  <a:t> Nearby circuits taking too much flow.</a:t>
                </a:r>
                <a:endParaRPr sz="1600">
                  <a:solidFill>
                    <a:srgbClr val="333333"/>
                  </a:solidFill>
                  <a:latin typeface="Arial (Body)"/>
                  <a:sym typeface="Arial"/>
                </a:endParaRPr>
              </a:p>
              <a:p>
                <a:pPr marL="457200" lvl="0" indent="-285750" algn="l" rtl="0">
                  <a:spcBef>
                    <a:spcPts val="450"/>
                  </a:spcBef>
                  <a:spcAft>
                    <a:spcPts val="450"/>
                  </a:spcAft>
                  <a:buClr>
                    <a:srgbClr val="333333"/>
                  </a:buClr>
                  <a:buSzPts val="900"/>
                  <a:buFont typeface="Arial"/>
                  <a:buChar char="●"/>
                </a:pPr>
                <a:r>
                  <a:rPr lang="en-GB" sz="1600" b="1">
                    <a:solidFill>
                      <a:srgbClr val="333333"/>
                    </a:solidFill>
                    <a:latin typeface="Arial (Body)"/>
                    <a:sym typeface="Arial"/>
                  </a:rPr>
                  <a:t>Control Issues:</a:t>
                </a:r>
                <a:r>
                  <a:rPr lang="en-GB" sz="1600">
                    <a:solidFill>
                      <a:srgbClr val="333333"/>
                    </a:solidFill>
                    <a:latin typeface="Arial (Body)"/>
                    <a:sym typeface="Arial"/>
                  </a:rPr>
                  <a:t> Incorrect valve positions (TRVs/</a:t>
                </a:r>
                <a:r>
                  <a:rPr lang="en-GB" sz="1600" err="1">
                    <a:solidFill>
                      <a:srgbClr val="333333"/>
                    </a:solidFill>
                    <a:latin typeface="Arial (Body)"/>
                    <a:sym typeface="Arial"/>
                  </a:rPr>
                  <a:t>Lockshields</a:t>
                </a:r>
                <a:r>
                  <a:rPr lang="en-GB" sz="1600">
                    <a:solidFill>
                      <a:srgbClr val="333333"/>
                    </a:solidFill>
                    <a:latin typeface="Arial (Body)"/>
                    <a:sym typeface="Arial"/>
                  </a:rPr>
                  <a:t>).</a:t>
                </a:r>
                <a:endParaRPr sz="1600">
                  <a:solidFill>
                    <a:srgbClr val="333333"/>
                  </a:solidFill>
                  <a:latin typeface="Arial (Body)"/>
                  <a:sym typeface="Arial"/>
                </a:endParaRPr>
              </a:p>
            </p:txBody>
          </p:sp>
        </p:grpSp>
        <p:grpSp>
          <p:nvGrpSpPr>
            <p:cNvPr id="411" name="Google Shape;411;p25">
              <a:extLst>
                <a:ext uri="{FF2B5EF4-FFF2-40B4-BE49-F238E27FC236}">
                  <a16:creationId xmlns:a16="http://schemas.microsoft.com/office/drawing/2014/main" id="{D6A78805-5B4E-DC40-6204-E03CB1C0CBCF}"/>
                </a:ext>
              </a:extLst>
            </p:cNvPr>
            <p:cNvGrpSpPr/>
            <p:nvPr/>
          </p:nvGrpSpPr>
          <p:grpSpPr>
            <a:xfrm>
              <a:off x="6024563" y="1447916"/>
              <a:ext cx="5927883" cy="4082279"/>
              <a:chOff x="6024563" y="1447916"/>
              <a:chExt cx="5927883" cy="4082279"/>
            </a:xfrm>
          </p:grpSpPr>
          <p:sp>
            <p:nvSpPr>
              <p:cNvPr id="412" name="Google Shape;412;p25">
                <a:extLst>
                  <a:ext uri="{FF2B5EF4-FFF2-40B4-BE49-F238E27FC236}">
                    <a16:creationId xmlns:a16="http://schemas.microsoft.com/office/drawing/2014/main" id="{5B23FFCF-EF37-C819-DAFD-BE8BCC8D91BD}"/>
                  </a:ext>
                </a:extLst>
              </p:cNvPr>
              <p:cNvSpPr/>
              <p:nvPr/>
            </p:nvSpPr>
            <p:spPr>
              <a:xfrm>
                <a:off x="6094646" y="1447916"/>
                <a:ext cx="5857800" cy="4082279"/>
              </a:xfrm>
              <a:prstGeom prst="roundRect">
                <a:avLst>
                  <a:gd name="adj" fmla="val 4000"/>
                </a:avLst>
              </a:prstGeom>
              <a:solidFill>
                <a:srgbClr val="FFF4F2"/>
              </a:solidFill>
              <a:ln w="9525" cap="flat" cmpd="sng">
                <a:solidFill>
                  <a:srgbClr val="FEE2D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13" name="Google Shape;413;p25">
                <a:extLst>
                  <a:ext uri="{FF2B5EF4-FFF2-40B4-BE49-F238E27FC236}">
                    <a16:creationId xmlns:a16="http://schemas.microsoft.com/office/drawing/2014/main" id="{8B34A10A-B795-B621-17EA-11DCEA379C70}"/>
                  </a:ext>
                </a:extLst>
              </p:cNvPr>
              <p:cNvSpPr txBox="1"/>
              <p:nvPr/>
            </p:nvSpPr>
            <p:spPr>
              <a:xfrm>
                <a:off x="6024563" y="1465652"/>
                <a:ext cx="5857800" cy="2381400"/>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800" b="1" dirty="0">
                    <a:solidFill>
                      <a:srgbClr val="FC4421"/>
                    </a:solidFill>
                    <a:latin typeface="Arial (Body)"/>
                    <a:sym typeface="Arial"/>
                  </a:rPr>
                  <a:t>Engineer Actions</a:t>
                </a:r>
                <a:endParaRPr sz="1800" b="1" dirty="0">
                  <a:solidFill>
                    <a:srgbClr val="FC4421"/>
                  </a:solidFill>
                  <a:latin typeface="Arial (Body)"/>
                  <a:sym typeface="Arial"/>
                </a:endParaRPr>
              </a:p>
              <a:p>
                <a:pPr marL="457200" lvl="0" indent="-285750" algn="l" rtl="0">
                  <a:spcBef>
                    <a:spcPts val="750"/>
                  </a:spcBef>
                  <a:spcAft>
                    <a:spcPts val="0"/>
                  </a:spcAft>
                  <a:buClr>
                    <a:srgbClr val="333333"/>
                  </a:buClr>
                  <a:buSzPts val="900"/>
                  <a:buFont typeface="Arial"/>
                  <a:buChar char="●"/>
                </a:pPr>
                <a:r>
                  <a:rPr lang="en-GB" sz="1600" b="1" dirty="0">
                    <a:solidFill>
                      <a:srgbClr val="333333"/>
                    </a:solidFill>
                    <a:latin typeface="Arial (Body)"/>
                    <a:sym typeface="Arial"/>
                  </a:rPr>
                  <a:t>Investigate:</a:t>
                </a:r>
                <a:r>
                  <a:rPr lang="en-GB" sz="1600" dirty="0">
                    <a:solidFill>
                      <a:srgbClr val="333333"/>
                    </a:solidFill>
                    <a:latin typeface="Arial (Body)"/>
                    <a:sym typeface="Arial"/>
                  </a:rPr>
                  <a:t> Check pressure, pump settings, and use clamp probes to compare radiator temps.</a:t>
                </a:r>
                <a:endParaRPr sz="1600" dirty="0">
                  <a:solidFill>
                    <a:srgbClr val="333333"/>
                  </a:solidFill>
                  <a:latin typeface="Arial (Body)"/>
                  <a:sym typeface="Arial"/>
                </a:endParaRPr>
              </a:p>
              <a:p>
                <a:pPr marL="457200" lvl="0" indent="-285750" algn="l" rtl="0">
                  <a:spcBef>
                    <a:spcPts val="600"/>
                  </a:spcBef>
                  <a:spcAft>
                    <a:spcPts val="0"/>
                  </a:spcAft>
                  <a:buClr>
                    <a:srgbClr val="333333"/>
                  </a:buClr>
                  <a:buSzPts val="900"/>
                  <a:buFont typeface="Arial"/>
                  <a:buChar char="●"/>
                </a:pPr>
                <a:r>
                  <a:rPr lang="en-GB" sz="1600" b="1" dirty="0">
                    <a:solidFill>
                      <a:srgbClr val="333333"/>
                    </a:solidFill>
                    <a:latin typeface="Arial (Body)"/>
                    <a:sym typeface="Arial"/>
                  </a:rPr>
                  <a:t>Balance:</a:t>
                </a:r>
                <a:r>
                  <a:rPr lang="en-GB" sz="1600" dirty="0">
                    <a:solidFill>
                      <a:srgbClr val="333333"/>
                    </a:solidFill>
                    <a:latin typeface="Arial (Body)"/>
                    <a:sym typeface="Arial"/>
                  </a:rPr>
                  <a:t> Fully open TRVs, adjust </a:t>
                </a:r>
                <a:r>
                  <a:rPr lang="en-GB" sz="1600" dirty="0" err="1">
                    <a:solidFill>
                      <a:srgbClr val="333333"/>
                    </a:solidFill>
                    <a:latin typeface="Arial (Body)"/>
                    <a:sym typeface="Arial"/>
                  </a:rPr>
                  <a:t>lockshields</a:t>
                </a:r>
                <a:r>
                  <a:rPr lang="en-GB" sz="1600" dirty="0">
                    <a:solidFill>
                      <a:srgbClr val="333333"/>
                    </a:solidFill>
                    <a:latin typeface="Arial (Body)"/>
                    <a:sym typeface="Arial"/>
                  </a:rPr>
                  <a:t> for even distribution, and recheck after each change. UFH, </a:t>
                </a:r>
                <a:r>
                  <a:rPr lang="en-GB" sz="1600" dirty="0">
                    <a:solidFill>
                      <a:srgbClr val="333333"/>
                    </a:solidFill>
                    <a:latin typeface="Arial (Body)"/>
                  </a:rPr>
                  <a:t>check flow top meters and adjust to the manufacturer-stated flow rate for loop.</a:t>
                </a:r>
                <a:endParaRPr sz="1600" dirty="0">
                  <a:solidFill>
                    <a:srgbClr val="333333"/>
                  </a:solidFill>
                  <a:latin typeface="Arial (Body)"/>
                  <a:sym typeface="Arial"/>
                </a:endParaRPr>
              </a:p>
              <a:p>
                <a:pPr marL="457200" lvl="0" indent="-285750" algn="l" rtl="0">
                  <a:spcBef>
                    <a:spcPts val="600"/>
                  </a:spcBef>
                  <a:spcAft>
                    <a:spcPts val="0"/>
                  </a:spcAft>
                  <a:buClr>
                    <a:srgbClr val="333333"/>
                  </a:buClr>
                  <a:buSzPts val="900"/>
                  <a:buFont typeface="Arial"/>
                  <a:buChar char="●"/>
                </a:pPr>
                <a:r>
                  <a:rPr lang="en-GB" sz="1600" b="1" dirty="0">
                    <a:solidFill>
                      <a:srgbClr val="333333"/>
                    </a:solidFill>
                    <a:latin typeface="Arial (Body)"/>
                    <a:sym typeface="Arial"/>
                  </a:rPr>
                  <a:t>Escalate:</a:t>
                </a:r>
                <a:r>
                  <a:rPr lang="en-GB" sz="1600" dirty="0">
                    <a:solidFill>
                      <a:srgbClr val="333333"/>
                    </a:solidFill>
                    <a:latin typeface="Arial (Body)"/>
                    <a:sym typeface="Arial"/>
                  </a:rPr>
                  <a:t> Refer design faults, undersized pipes, or electrical issues to relevant specialist.</a:t>
                </a:r>
                <a:endParaRPr sz="1600" dirty="0">
                  <a:solidFill>
                    <a:srgbClr val="333333"/>
                  </a:solidFill>
                  <a:latin typeface="Arial (Body)"/>
                  <a:sym typeface="Arial"/>
                </a:endParaRPr>
              </a:p>
              <a:p>
                <a:pPr marL="457200" lvl="0" indent="-285750" algn="l" rtl="0">
                  <a:spcBef>
                    <a:spcPts val="600"/>
                  </a:spcBef>
                  <a:spcAft>
                    <a:spcPts val="0"/>
                  </a:spcAft>
                  <a:buClr>
                    <a:srgbClr val="333333"/>
                  </a:buClr>
                  <a:buSzPts val="900"/>
                  <a:buFont typeface="Arial"/>
                  <a:buChar char="●"/>
                </a:pPr>
                <a:r>
                  <a:rPr lang="en-GB" sz="1600" b="1" dirty="0">
                    <a:solidFill>
                      <a:srgbClr val="333333"/>
                    </a:solidFill>
                    <a:latin typeface="Arial (Body)"/>
                    <a:sym typeface="Arial"/>
                  </a:rPr>
                  <a:t>Record:</a:t>
                </a:r>
                <a:r>
                  <a:rPr lang="en-GB" sz="1600" dirty="0">
                    <a:solidFill>
                      <a:srgbClr val="333333"/>
                    </a:solidFill>
                    <a:latin typeface="Arial (Body)"/>
                    <a:sym typeface="Arial"/>
                  </a:rPr>
                  <a:t> Document initial readings, all checks, adjustments, and final verified performance.</a:t>
                </a:r>
                <a:endParaRPr sz="1600" dirty="0">
                  <a:solidFill>
                    <a:srgbClr val="333333"/>
                  </a:solidFill>
                  <a:latin typeface="Arial (Body)"/>
                  <a:sym typeface="Arial"/>
                </a:endParaRPr>
              </a:p>
            </p:txBody>
          </p:sp>
        </p:grpSp>
      </p:grpSp>
    </p:spTree>
    <p:extLst>
      <p:ext uri="{BB962C8B-B14F-4D97-AF65-F5344CB8AC3E}">
        <p14:creationId xmlns:p14="http://schemas.microsoft.com/office/powerpoint/2010/main" val="1124961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8"/>
        <p:cNvGrpSpPr/>
        <p:nvPr/>
      </p:nvGrpSpPr>
      <p:grpSpPr>
        <a:xfrm>
          <a:off x="0" y="0"/>
          <a:ext cx="0" cy="0"/>
          <a:chOff x="0" y="0"/>
          <a:chExt cx="0" cy="0"/>
        </a:xfrm>
      </p:grpSpPr>
      <p:sp>
        <p:nvSpPr>
          <p:cNvPr id="419" name="Google Shape;419;p26"/>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Body)"/>
                <a:sym typeface="Arial"/>
              </a:rPr>
              <a:t>Activity: commissioning checklist review (15 mins)</a:t>
            </a:r>
          </a:p>
        </p:txBody>
      </p:sp>
      <p:grpSp>
        <p:nvGrpSpPr>
          <p:cNvPr id="420" name="Google Shape;420;p26"/>
          <p:cNvGrpSpPr/>
          <p:nvPr/>
        </p:nvGrpSpPr>
        <p:grpSpPr>
          <a:xfrm>
            <a:off x="357188" y="1714500"/>
            <a:ext cx="11525400" cy="571500"/>
            <a:chOff x="357188" y="1714500"/>
            <a:chExt cx="11525400" cy="571500"/>
          </a:xfrm>
        </p:grpSpPr>
        <p:sp>
          <p:nvSpPr>
            <p:cNvPr id="421" name="Google Shape;421;p26"/>
            <p:cNvSpPr/>
            <p:nvPr/>
          </p:nvSpPr>
          <p:spPr>
            <a:xfrm>
              <a:off x="357188" y="1714500"/>
              <a:ext cx="11525400" cy="571500"/>
            </a:xfrm>
            <a:prstGeom prst="roundRect">
              <a:avLst>
                <a:gd name="adj" fmla="val 16666"/>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22" name="Google Shape;422;p26"/>
            <p:cNvSpPr txBox="1"/>
            <p:nvPr/>
          </p:nvSpPr>
          <p:spPr>
            <a:xfrm>
              <a:off x="547688" y="1714500"/>
              <a:ext cx="11144400" cy="571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0">
                  <a:solidFill>
                    <a:srgbClr val="333333"/>
                  </a:solidFill>
                  <a:latin typeface="Arial (Body)"/>
                  <a:sym typeface="Arial"/>
                </a:rPr>
                <a:t>Using a sample checklist, identify the evidence needed for each section:</a:t>
              </a:r>
              <a:endParaRPr sz="1800" b="0">
                <a:solidFill>
                  <a:srgbClr val="333333"/>
                </a:solidFill>
                <a:latin typeface="Arial (Body)"/>
                <a:sym typeface="Arial"/>
              </a:endParaRPr>
            </a:p>
          </p:txBody>
        </p:sp>
      </p:grpSp>
      <p:grpSp>
        <p:nvGrpSpPr>
          <p:cNvPr id="423" name="Google Shape;423;p26"/>
          <p:cNvGrpSpPr/>
          <p:nvPr/>
        </p:nvGrpSpPr>
        <p:grpSpPr>
          <a:xfrm>
            <a:off x="357188" y="2286000"/>
            <a:ext cx="11525250" cy="1905000"/>
            <a:chOff x="357188" y="2286000"/>
            <a:chExt cx="11525250" cy="1905000"/>
          </a:xfrm>
        </p:grpSpPr>
        <p:sp>
          <p:nvSpPr>
            <p:cNvPr id="424" name="Google Shape;424;p26"/>
            <p:cNvSpPr/>
            <p:nvPr/>
          </p:nvSpPr>
          <p:spPr>
            <a:xfrm>
              <a:off x="357188" y="2476500"/>
              <a:ext cx="2667000" cy="1714500"/>
            </a:xfrm>
            <a:prstGeom prst="roundRect">
              <a:avLst>
                <a:gd name="adj" fmla="val 555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25" name="Google Shape;425;p26"/>
            <p:cNvSpPr txBox="1"/>
            <p:nvPr/>
          </p:nvSpPr>
          <p:spPr>
            <a:xfrm>
              <a:off x="785128" y="2456612"/>
              <a:ext cx="2381400" cy="1714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a:solidFill>
                    <a:srgbClr val="FC4421"/>
                  </a:solidFill>
                  <a:latin typeface="Material Icons"/>
                  <a:ea typeface="Material Icons"/>
                  <a:cs typeface="Material Icons"/>
                  <a:sym typeface="Material Icons"/>
                </a:rPr>
                <a:t>Thermostat</a:t>
              </a:r>
              <a:endParaRPr sz="1800" b="1">
                <a:solidFill>
                  <a:srgbClr val="FC4421"/>
                </a:solidFill>
                <a:latin typeface="Material Icons"/>
                <a:ea typeface="Material Icons"/>
                <a:cs typeface="Material Icons"/>
                <a:sym typeface="Material Icons"/>
              </a:endParaRPr>
            </a:p>
            <a:p>
              <a:pPr marL="0" lvl="0" indent="0" algn="l" rtl="0">
                <a:spcBef>
                  <a:spcPts val="750"/>
                </a:spcBef>
                <a:spcAft>
                  <a:spcPts val="0"/>
                </a:spcAft>
                <a:buNone/>
              </a:pPr>
              <a:r>
                <a:rPr lang="en-GB" sz="1800" b="1">
                  <a:solidFill>
                    <a:srgbClr val="333333"/>
                  </a:solidFill>
                  <a:latin typeface="Arial (Body)"/>
                  <a:sym typeface="Arial"/>
                </a:rPr>
                <a:t>flow/return temperatures and pressure</a:t>
              </a:r>
              <a:endParaRPr sz="1800" b="1">
                <a:solidFill>
                  <a:srgbClr val="333333"/>
                </a:solidFill>
                <a:latin typeface="Arial (Body)"/>
                <a:sym typeface="Arial"/>
              </a:endParaRPr>
            </a:p>
          </p:txBody>
        </p:sp>
        <p:sp>
          <p:nvSpPr>
            <p:cNvPr id="426" name="Google Shape;426;p26"/>
            <p:cNvSpPr/>
            <p:nvPr/>
          </p:nvSpPr>
          <p:spPr>
            <a:xfrm>
              <a:off x="3309938" y="2476500"/>
              <a:ext cx="2667000" cy="1714500"/>
            </a:xfrm>
            <a:prstGeom prst="roundRect">
              <a:avLst>
                <a:gd name="adj" fmla="val 555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27" name="Google Shape;427;p26"/>
            <p:cNvSpPr txBox="1"/>
            <p:nvPr/>
          </p:nvSpPr>
          <p:spPr>
            <a:xfrm>
              <a:off x="3524711" y="2286000"/>
              <a:ext cx="2381400" cy="1714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a:solidFill>
                    <a:srgbClr val="FC4421"/>
                  </a:solidFill>
                  <a:latin typeface="Material Icons"/>
                  <a:ea typeface="Material Icons"/>
                  <a:cs typeface="Material Icons"/>
                  <a:sym typeface="Material Icons"/>
                </a:rPr>
                <a:t>Settings</a:t>
              </a:r>
              <a:endParaRPr sz="1800" b="1">
                <a:solidFill>
                  <a:srgbClr val="FC4421"/>
                </a:solidFill>
                <a:latin typeface="Material Icons"/>
                <a:ea typeface="Material Icons"/>
                <a:cs typeface="Material Icons"/>
                <a:sym typeface="Material Icons"/>
              </a:endParaRPr>
            </a:p>
            <a:p>
              <a:pPr marL="0" lvl="0" indent="0" algn="l" rtl="0">
                <a:spcBef>
                  <a:spcPts val="750"/>
                </a:spcBef>
                <a:spcAft>
                  <a:spcPts val="0"/>
                </a:spcAft>
                <a:buNone/>
              </a:pPr>
              <a:r>
                <a:rPr lang="en-GB" sz="1800" b="1">
                  <a:solidFill>
                    <a:srgbClr val="333333"/>
                  </a:solidFill>
                  <a:latin typeface="Arial (Body)"/>
                  <a:sym typeface="Arial"/>
                </a:rPr>
                <a:t>controls, emitters and pump operation</a:t>
              </a:r>
              <a:endParaRPr sz="1800" b="1">
                <a:solidFill>
                  <a:srgbClr val="333333"/>
                </a:solidFill>
                <a:latin typeface="Arial (Body)"/>
                <a:sym typeface="Arial"/>
              </a:endParaRPr>
            </a:p>
          </p:txBody>
        </p:sp>
        <p:sp>
          <p:nvSpPr>
            <p:cNvPr id="428" name="Google Shape;428;p26"/>
            <p:cNvSpPr/>
            <p:nvPr/>
          </p:nvSpPr>
          <p:spPr>
            <a:xfrm>
              <a:off x="6262688" y="2476500"/>
              <a:ext cx="2667000" cy="1714500"/>
            </a:xfrm>
            <a:prstGeom prst="roundRect">
              <a:avLst>
                <a:gd name="adj" fmla="val 555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29" name="Google Shape;429;p26"/>
            <p:cNvSpPr txBox="1"/>
            <p:nvPr/>
          </p:nvSpPr>
          <p:spPr>
            <a:xfrm>
              <a:off x="6549358" y="2286000"/>
              <a:ext cx="2381400" cy="1714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a:solidFill>
                    <a:srgbClr val="FC4421"/>
                  </a:solidFill>
                  <a:latin typeface="Material Icons"/>
                  <a:ea typeface="Material Icons"/>
                  <a:cs typeface="Material Icons"/>
                  <a:sym typeface="Material Icons"/>
                </a:rPr>
                <a:t>Hot tub</a:t>
              </a:r>
              <a:endParaRPr sz="1800" b="1">
                <a:solidFill>
                  <a:srgbClr val="FC4421"/>
                </a:solidFill>
                <a:latin typeface="Material Icons"/>
                <a:ea typeface="Material Icons"/>
                <a:cs typeface="Material Icons"/>
                <a:sym typeface="Material Icons"/>
              </a:endParaRPr>
            </a:p>
            <a:p>
              <a:pPr marL="0" lvl="0" indent="0" algn="l" rtl="0">
                <a:spcBef>
                  <a:spcPts val="750"/>
                </a:spcBef>
                <a:spcAft>
                  <a:spcPts val="0"/>
                </a:spcAft>
                <a:buNone/>
              </a:pPr>
              <a:r>
                <a:rPr lang="en-GB" sz="1800" b="1">
                  <a:solidFill>
                    <a:srgbClr val="333333"/>
                  </a:solidFill>
                  <a:latin typeface="Arial (Body)"/>
                  <a:sym typeface="Arial"/>
                </a:rPr>
                <a:t>DHW temperature and safety checks</a:t>
              </a:r>
              <a:endParaRPr sz="1800" b="1">
                <a:solidFill>
                  <a:srgbClr val="333333"/>
                </a:solidFill>
                <a:latin typeface="Arial (Body)"/>
                <a:sym typeface="Arial"/>
              </a:endParaRPr>
            </a:p>
          </p:txBody>
        </p:sp>
        <p:sp>
          <p:nvSpPr>
            <p:cNvPr id="430" name="Google Shape;430;p26"/>
            <p:cNvSpPr/>
            <p:nvPr/>
          </p:nvSpPr>
          <p:spPr>
            <a:xfrm>
              <a:off x="9215438" y="2476500"/>
              <a:ext cx="2667000" cy="1714500"/>
            </a:xfrm>
            <a:prstGeom prst="roundRect">
              <a:avLst>
                <a:gd name="adj" fmla="val 555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31" name="Google Shape;431;p26"/>
            <p:cNvSpPr txBox="1"/>
            <p:nvPr/>
          </p:nvSpPr>
          <p:spPr>
            <a:xfrm>
              <a:off x="9498899" y="2286000"/>
              <a:ext cx="2381400" cy="1714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a:solidFill>
                    <a:srgbClr val="FC4421"/>
                  </a:solidFill>
                  <a:latin typeface="Material Icons"/>
                  <a:ea typeface="Material Icons"/>
                  <a:cs typeface="Material Icons"/>
                  <a:sym typeface="Material Icons"/>
                </a:rPr>
                <a:t>Assignment</a:t>
              </a:r>
              <a:endParaRPr sz="1800" b="1">
                <a:solidFill>
                  <a:srgbClr val="FC4421"/>
                </a:solidFill>
                <a:latin typeface="Material Icons"/>
                <a:ea typeface="Material Icons"/>
                <a:cs typeface="Material Icons"/>
                <a:sym typeface="Material Icons"/>
              </a:endParaRPr>
            </a:p>
            <a:p>
              <a:pPr marL="0" lvl="0" indent="0" algn="l" rtl="0">
                <a:spcBef>
                  <a:spcPts val="750"/>
                </a:spcBef>
                <a:spcAft>
                  <a:spcPts val="0"/>
                </a:spcAft>
                <a:buNone/>
              </a:pPr>
              <a:r>
                <a:rPr lang="en-GB" sz="1800" b="1">
                  <a:solidFill>
                    <a:srgbClr val="333333"/>
                  </a:solidFill>
                  <a:latin typeface="Arial (Body)"/>
                  <a:sym typeface="Arial"/>
                </a:rPr>
                <a:t>flushing, treatment and records</a:t>
              </a:r>
              <a:endParaRPr sz="1800" b="1">
                <a:solidFill>
                  <a:srgbClr val="333333"/>
                </a:solidFill>
                <a:latin typeface="Arial (Body)"/>
                <a:sym typeface="Arial"/>
              </a:endParaRPr>
            </a:p>
          </p:txBody>
        </p:sp>
      </p:grpSp>
      <p:grpSp>
        <p:nvGrpSpPr>
          <p:cNvPr id="432" name="Google Shape;432;p26"/>
          <p:cNvGrpSpPr/>
          <p:nvPr/>
        </p:nvGrpSpPr>
        <p:grpSpPr>
          <a:xfrm>
            <a:off x="357188" y="4476750"/>
            <a:ext cx="11525400" cy="762000"/>
            <a:chOff x="357188" y="4476750"/>
            <a:chExt cx="11525400" cy="762000"/>
          </a:xfrm>
        </p:grpSpPr>
        <p:sp>
          <p:nvSpPr>
            <p:cNvPr id="433" name="Google Shape;433;p26"/>
            <p:cNvSpPr/>
            <p:nvPr/>
          </p:nvSpPr>
          <p:spPr>
            <a:xfrm>
              <a:off x="357188" y="4476750"/>
              <a:ext cx="11525400" cy="762000"/>
            </a:xfrm>
            <a:prstGeom prst="roundRect">
              <a:avLst>
                <a:gd name="adj" fmla="val 50000"/>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34" name="Google Shape;434;p26"/>
            <p:cNvSpPr txBox="1"/>
            <p:nvPr/>
          </p:nvSpPr>
          <p:spPr>
            <a:xfrm>
              <a:off x="357188" y="4476750"/>
              <a:ext cx="11525400" cy="762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000" b="1">
                  <a:solidFill>
                    <a:srgbClr val="FFFFFF"/>
                  </a:solidFill>
                  <a:latin typeface="Arial (Body)"/>
                  <a:sym typeface="Arial"/>
                </a:rPr>
                <a:t>Output: mark which items are Pass / Investigate / Refer</a:t>
              </a:r>
              <a:endParaRPr sz="2000" b="1">
                <a:solidFill>
                  <a:srgbClr val="FFFFFF"/>
                </a:solidFill>
                <a:latin typeface="Arial (Body)"/>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27"/>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latin typeface="Arial (Body)"/>
              </a:rPr>
              <a:t>Video / demonstration break</a:t>
            </a:r>
          </a:p>
        </p:txBody>
      </p:sp>
      <p:grpSp>
        <p:nvGrpSpPr>
          <p:cNvPr id="441" name="Google Shape;441;p27"/>
          <p:cNvGrpSpPr/>
          <p:nvPr/>
        </p:nvGrpSpPr>
        <p:grpSpPr>
          <a:xfrm>
            <a:off x="360050" y="1800246"/>
            <a:ext cx="11430000" cy="4177655"/>
            <a:chOff x="360045" y="1800225"/>
            <a:chExt cx="11430000" cy="4667250"/>
          </a:xfrm>
        </p:grpSpPr>
        <p:sp>
          <p:nvSpPr>
            <p:cNvPr id="442" name="Google Shape;442;p27"/>
            <p:cNvSpPr/>
            <p:nvPr/>
          </p:nvSpPr>
          <p:spPr>
            <a:xfrm>
              <a:off x="360045" y="1800225"/>
              <a:ext cx="5524500" cy="1905000"/>
            </a:xfrm>
            <a:prstGeom prst="roundRect">
              <a:avLst>
                <a:gd name="adj" fmla="val 75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43" name="Google Shape;443;p27"/>
            <p:cNvSpPr txBox="1"/>
            <p:nvPr/>
          </p:nvSpPr>
          <p:spPr>
            <a:xfrm>
              <a:off x="550545" y="1990725"/>
              <a:ext cx="5143500" cy="1524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dirty="0">
                  <a:solidFill>
                    <a:srgbClr val="FC4421"/>
                  </a:solidFill>
                  <a:latin typeface="Arial (Body)"/>
                  <a:sym typeface="Arial"/>
                </a:rPr>
                <a:t>Topic</a:t>
              </a:r>
              <a:endParaRPr sz="2000" b="1" dirty="0">
                <a:solidFill>
                  <a:srgbClr val="FC4421"/>
                </a:solidFill>
                <a:latin typeface="Arial (Body)"/>
                <a:sym typeface="Arial"/>
              </a:endParaRPr>
            </a:p>
            <a:p>
              <a:pPr marL="0" lvl="0" indent="0" algn="l" rtl="0">
                <a:spcBef>
                  <a:spcPts val="600"/>
                </a:spcBef>
                <a:spcAft>
                  <a:spcPts val="0"/>
                </a:spcAft>
                <a:buNone/>
              </a:pPr>
              <a:r>
                <a:rPr lang="en-GB" sz="2000" b="0" dirty="0">
                  <a:solidFill>
                    <a:srgbClr val="333333"/>
                  </a:solidFill>
                  <a:latin typeface="Arial (Body)"/>
                  <a:sym typeface="Arial"/>
                </a:rPr>
                <a:t>Commissioning sequence and why records matter.</a:t>
              </a:r>
              <a:endParaRPr sz="2000" b="0" dirty="0">
                <a:solidFill>
                  <a:srgbClr val="333333"/>
                </a:solidFill>
                <a:latin typeface="Arial (Body)"/>
                <a:sym typeface="Arial"/>
              </a:endParaRPr>
            </a:p>
          </p:txBody>
        </p:sp>
        <p:sp>
          <p:nvSpPr>
            <p:cNvPr id="444" name="Google Shape;444;p27"/>
            <p:cNvSpPr/>
            <p:nvPr/>
          </p:nvSpPr>
          <p:spPr>
            <a:xfrm>
              <a:off x="6265545" y="1800225"/>
              <a:ext cx="5524500" cy="1905000"/>
            </a:xfrm>
            <a:prstGeom prst="roundRect">
              <a:avLst>
                <a:gd name="adj" fmla="val 75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45" name="Google Shape;445;p27"/>
            <p:cNvSpPr txBox="1"/>
            <p:nvPr/>
          </p:nvSpPr>
          <p:spPr>
            <a:xfrm>
              <a:off x="6456045" y="1990725"/>
              <a:ext cx="5143500" cy="1524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dirty="0">
                  <a:solidFill>
                    <a:srgbClr val="FC4421"/>
                  </a:solidFill>
                  <a:latin typeface="Arial (Body)"/>
                  <a:sym typeface="Arial"/>
                </a:rPr>
                <a:t>Watch</a:t>
              </a:r>
              <a:endParaRPr sz="2000" b="1" dirty="0">
                <a:solidFill>
                  <a:srgbClr val="FC4421"/>
                </a:solidFill>
                <a:latin typeface="Arial (Body)"/>
                <a:sym typeface="Arial"/>
              </a:endParaRPr>
            </a:p>
            <a:p>
              <a:pPr marL="0" lvl="0" indent="0" algn="l" rtl="0">
                <a:spcBef>
                  <a:spcPts val="600"/>
                </a:spcBef>
                <a:spcAft>
                  <a:spcPts val="0"/>
                </a:spcAft>
                <a:buNone/>
              </a:pPr>
              <a:r>
                <a:rPr lang="en-GB" sz="2000" b="0" dirty="0">
                  <a:solidFill>
                    <a:srgbClr val="333333"/>
                  </a:solidFill>
                  <a:latin typeface="Arial (Body)"/>
                  <a:sym typeface="Arial"/>
                </a:rPr>
                <a:t>Short manufacturer/industry commissioning clip.</a:t>
              </a:r>
              <a:endParaRPr sz="2000" b="0" dirty="0">
                <a:solidFill>
                  <a:srgbClr val="333333"/>
                </a:solidFill>
                <a:latin typeface="Arial (Body)"/>
                <a:sym typeface="Arial"/>
              </a:endParaRPr>
            </a:p>
          </p:txBody>
        </p:sp>
        <p:sp>
          <p:nvSpPr>
            <p:cNvPr id="446" name="Google Shape;446;p27"/>
            <p:cNvSpPr/>
            <p:nvPr/>
          </p:nvSpPr>
          <p:spPr>
            <a:xfrm>
              <a:off x="360045" y="3943350"/>
              <a:ext cx="11430000" cy="1333500"/>
            </a:xfrm>
            <a:prstGeom prst="roundRect">
              <a:avLst>
                <a:gd name="adj" fmla="val 10714"/>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47" name="Google Shape;447;p27"/>
            <p:cNvSpPr txBox="1"/>
            <p:nvPr/>
          </p:nvSpPr>
          <p:spPr>
            <a:xfrm>
              <a:off x="550545" y="4133850"/>
              <a:ext cx="11049000" cy="952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rgbClr val="FC4421"/>
                  </a:solidFill>
                  <a:latin typeface="Arial (Body)"/>
                  <a:sym typeface="Arial"/>
                </a:rPr>
                <a:t>Discuss</a:t>
              </a:r>
              <a:endParaRPr sz="2000" b="1">
                <a:solidFill>
                  <a:srgbClr val="FC4421"/>
                </a:solidFill>
                <a:latin typeface="Arial (Body)"/>
                <a:sym typeface="Arial"/>
              </a:endParaRPr>
            </a:p>
            <a:p>
              <a:pPr marL="0" lvl="0" indent="0" algn="l" rtl="0">
                <a:spcBef>
                  <a:spcPts val="600"/>
                </a:spcBef>
                <a:spcAft>
                  <a:spcPts val="0"/>
                </a:spcAft>
                <a:buNone/>
              </a:pPr>
              <a:r>
                <a:rPr lang="en-GB" sz="2000" b="0">
                  <a:solidFill>
                    <a:srgbClr val="333333"/>
                  </a:solidFill>
                  <a:latin typeface="Arial (Body)"/>
                  <a:sym typeface="Arial"/>
                </a:rPr>
                <a:t>What checks were visible and what evidence would be recorded?</a:t>
              </a:r>
              <a:endParaRPr sz="2000" b="0">
                <a:solidFill>
                  <a:srgbClr val="333333"/>
                </a:solidFill>
                <a:latin typeface="Arial (Body)"/>
                <a:sym typeface="Arial"/>
              </a:endParaRPr>
            </a:p>
          </p:txBody>
        </p:sp>
        <p:sp>
          <p:nvSpPr>
            <p:cNvPr id="448" name="Google Shape;448;p27"/>
            <p:cNvSpPr/>
            <p:nvPr/>
          </p:nvSpPr>
          <p:spPr>
            <a:xfrm>
              <a:off x="360045" y="5514975"/>
              <a:ext cx="11430000" cy="952500"/>
            </a:xfrm>
            <a:prstGeom prst="roundRect">
              <a:avLst>
                <a:gd name="adj" fmla="val 50000"/>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49" name="Google Shape;449;p27"/>
            <p:cNvSpPr txBox="1"/>
            <p:nvPr/>
          </p:nvSpPr>
          <p:spPr>
            <a:xfrm>
              <a:off x="550545" y="5705462"/>
              <a:ext cx="11049000" cy="272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GB" sz="2200" b="1">
                  <a:solidFill>
                    <a:srgbClr val="FFFFFF"/>
                  </a:solidFill>
                  <a:latin typeface="Arial (Body)"/>
                  <a:sym typeface="Arial"/>
                </a:rPr>
                <a:t>Stop point: identify one check you would never skip</a:t>
              </a:r>
              <a:endParaRPr sz="2200" b="1">
                <a:solidFill>
                  <a:srgbClr val="FFFFFF"/>
                </a:solidFill>
                <a:latin typeface="Arial (Body)"/>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4"/>
        <p:cNvGrpSpPr/>
        <p:nvPr/>
      </p:nvGrpSpPr>
      <p:grpSpPr>
        <a:xfrm>
          <a:off x="0" y="0"/>
          <a:ext cx="0" cy="0"/>
          <a:chOff x="0" y="0"/>
          <a:chExt cx="0" cy="0"/>
        </a:xfrm>
      </p:grpSpPr>
      <p:sp>
        <p:nvSpPr>
          <p:cNvPr id="455" name="Google Shape;455;p28"/>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i="0">
                <a:solidFill>
                  <a:srgbClr val="FC4421"/>
                </a:solidFill>
                <a:latin typeface="Arial (Body)"/>
                <a:sym typeface="Arial"/>
              </a:rPr>
              <a:t>Recap checkpoint</a:t>
            </a:r>
          </a:p>
        </p:txBody>
      </p:sp>
      <p:grpSp>
        <p:nvGrpSpPr>
          <p:cNvPr id="456" name="Google Shape;456;p28"/>
          <p:cNvGrpSpPr/>
          <p:nvPr/>
        </p:nvGrpSpPr>
        <p:grpSpPr>
          <a:xfrm>
            <a:off x="304800" y="1612800"/>
            <a:ext cx="11525400" cy="3048150"/>
            <a:chOff x="304800" y="1333500"/>
            <a:chExt cx="11525400" cy="3048150"/>
          </a:xfrm>
        </p:grpSpPr>
        <p:sp>
          <p:nvSpPr>
            <p:cNvPr id="457" name="Google Shape;457;p28"/>
            <p:cNvSpPr/>
            <p:nvPr/>
          </p:nvSpPr>
          <p:spPr>
            <a:xfrm>
              <a:off x="304800" y="1333500"/>
              <a:ext cx="5619900" cy="1428900"/>
            </a:xfrm>
            <a:prstGeom prst="roundRect">
              <a:avLst>
                <a:gd name="adj" fmla="val 6666"/>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58" name="Google Shape;458;p28"/>
            <p:cNvSpPr txBox="1"/>
            <p:nvPr/>
          </p:nvSpPr>
          <p:spPr>
            <a:xfrm>
              <a:off x="447675" y="1333500"/>
              <a:ext cx="5334000" cy="1428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rgbClr val="FC4421"/>
                  </a:solidFill>
                  <a:latin typeface="Arial (Body)"/>
                  <a:sym typeface="Arial"/>
                </a:rPr>
                <a:t>Question 1</a:t>
              </a:r>
              <a:endParaRPr sz="2000" b="1">
                <a:solidFill>
                  <a:srgbClr val="FC4421"/>
                </a:solidFill>
                <a:latin typeface="Arial (Body)"/>
                <a:sym typeface="Arial"/>
              </a:endParaRPr>
            </a:p>
            <a:p>
              <a:pPr marL="0" lvl="0" indent="0" algn="l" rtl="0">
                <a:spcBef>
                  <a:spcPts val="375"/>
                </a:spcBef>
                <a:spcAft>
                  <a:spcPts val="0"/>
                </a:spcAft>
                <a:buNone/>
              </a:pPr>
              <a:r>
                <a:rPr lang="en-GB" sz="1800">
                  <a:solidFill>
                    <a:srgbClr val="333333"/>
                  </a:solidFill>
                  <a:latin typeface="Arial (Body)"/>
                  <a:sym typeface="Arial"/>
                </a:rPr>
                <a:t>Why do flow and return temperatures matter?</a:t>
              </a:r>
              <a:endParaRPr sz="1800">
                <a:solidFill>
                  <a:srgbClr val="333333"/>
                </a:solidFill>
                <a:latin typeface="Arial (Body)"/>
                <a:sym typeface="Arial"/>
              </a:endParaRPr>
            </a:p>
          </p:txBody>
        </p:sp>
        <p:sp>
          <p:nvSpPr>
            <p:cNvPr id="459" name="Google Shape;459;p28"/>
            <p:cNvSpPr/>
            <p:nvPr/>
          </p:nvSpPr>
          <p:spPr>
            <a:xfrm>
              <a:off x="6210300" y="1333500"/>
              <a:ext cx="5619900" cy="1428900"/>
            </a:xfrm>
            <a:prstGeom prst="roundRect">
              <a:avLst>
                <a:gd name="adj" fmla="val 6666"/>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60" name="Google Shape;460;p28"/>
            <p:cNvSpPr txBox="1"/>
            <p:nvPr/>
          </p:nvSpPr>
          <p:spPr>
            <a:xfrm>
              <a:off x="6353175" y="1333500"/>
              <a:ext cx="5334000" cy="1428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rgbClr val="FC4421"/>
                  </a:solidFill>
                  <a:latin typeface="Arial (Body)"/>
                  <a:sym typeface="Arial"/>
                </a:rPr>
                <a:t>Question 2</a:t>
              </a:r>
              <a:endParaRPr sz="2000" b="1">
                <a:solidFill>
                  <a:srgbClr val="FC4421"/>
                </a:solidFill>
                <a:latin typeface="Arial (Body)"/>
                <a:sym typeface="Arial"/>
              </a:endParaRPr>
            </a:p>
            <a:p>
              <a:pPr marL="0" lvl="0" indent="0" algn="l" rtl="0">
                <a:spcBef>
                  <a:spcPts val="375"/>
                </a:spcBef>
                <a:spcAft>
                  <a:spcPts val="0"/>
                </a:spcAft>
                <a:buNone/>
              </a:pPr>
              <a:r>
                <a:rPr lang="en-GB" sz="1800">
                  <a:solidFill>
                    <a:srgbClr val="333333"/>
                  </a:solidFill>
                  <a:latin typeface="Arial (Body)"/>
                  <a:sym typeface="Arial"/>
                </a:rPr>
                <a:t>What can cause unstable system pressure?</a:t>
              </a:r>
              <a:endParaRPr sz="1800">
                <a:solidFill>
                  <a:srgbClr val="333333"/>
                </a:solidFill>
                <a:latin typeface="Arial (Body)"/>
                <a:sym typeface="Arial"/>
              </a:endParaRPr>
            </a:p>
          </p:txBody>
        </p:sp>
        <p:sp>
          <p:nvSpPr>
            <p:cNvPr id="461" name="Google Shape;461;p28"/>
            <p:cNvSpPr/>
            <p:nvPr/>
          </p:nvSpPr>
          <p:spPr>
            <a:xfrm>
              <a:off x="304800" y="2952750"/>
              <a:ext cx="5619900" cy="1428900"/>
            </a:xfrm>
            <a:prstGeom prst="roundRect">
              <a:avLst>
                <a:gd name="adj" fmla="val 6666"/>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62" name="Google Shape;462;p28"/>
            <p:cNvSpPr txBox="1"/>
            <p:nvPr/>
          </p:nvSpPr>
          <p:spPr>
            <a:xfrm>
              <a:off x="447675" y="2952750"/>
              <a:ext cx="5334000" cy="1428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rgbClr val="FC4421"/>
                  </a:solidFill>
                  <a:latin typeface="Arial (Body)"/>
                  <a:sym typeface="Arial"/>
                </a:rPr>
                <a:t>Question 3</a:t>
              </a:r>
              <a:endParaRPr sz="2000" b="1">
                <a:solidFill>
                  <a:srgbClr val="FC4421"/>
                </a:solidFill>
                <a:latin typeface="Arial (Body)"/>
                <a:sym typeface="Arial"/>
              </a:endParaRPr>
            </a:p>
            <a:p>
              <a:pPr marL="0" lvl="0" indent="0" algn="l" rtl="0">
                <a:spcBef>
                  <a:spcPts val="375"/>
                </a:spcBef>
                <a:spcAft>
                  <a:spcPts val="0"/>
                </a:spcAft>
                <a:buNone/>
              </a:pPr>
              <a:r>
                <a:rPr lang="en-GB" sz="1800">
                  <a:solidFill>
                    <a:srgbClr val="333333"/>
                  </a:solidFill>
                  <a:latin typeface="Arial (Body)"/>
                  <a:sym typeface="Arial"/>
                </a:rPr>
                <a:t>Why is flushing/chemical treatment important?</a:t>
              </a:r>
              <a:endParaRPr sz="1800">
                <a:solidFill>
                  <a:srgbClr val="333333"/>
                </a:solidFill>
                <a:latin typeface="Arial (Body)"/>
                <a:sym typeface="Arial"/>
              </a:endParaRPr>
            </a:p>
          </p:txBody>
        </p:sp>
        <p:sp>
          <p:nvSpPr>
            <p:cNvPr id="463" name="Google Shape;463;p28"/>
            <p:cNvSpPr/>
            <p:nvPr/>
          </p:nvSpPr>
          <p:spPr>
            <a:xfrm>
              <a:off x="6210300" y="2952750"/>
              <a:ext cx="5619900" cy="1428900"/>
            </a:xfrm>
            <a:prstGeom prst="roundRect">
              <a:avLst>
                <a:gd name="adj" fmla="val 6666"/>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64" name="Google Shape;464;p28"/>
            <p:cNvSpPr txBox="1"/>
            <p:nvPr/>
          </p:nvSpPr>
          <p:spPr>
            <a:xfrm>
              <a:off x="6353175" y="2952750"/>
              <a:ext cx="5334000" cy="1428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rgbClr val="FC4421"/>
                  </a:solidFill>
                  <a:latin typeface="Arial (Body)"/>
                  <a:sym typeface="Arial"/>
                </a:rPr>
                <a:t>Question 4</a:t>
              </a:r>
              <a:endParaRPr sz="2000" b="1">
                <a:solidFill>
                  <a:srgbClr val="FC4421"/>
                </a:solidFill>
                <a:latin typeface="Arial (Body)"/>
                <a:sym typeface="Arial"/>
              </a:endParaRPr>
            </a:p>
            <a:p>
              <a:pPr marL="0" lvl="0" indent="0" algn="l" rtl="0">
                <a:spcBef>
                  <a:spcPts val="375"/>
                </a:spcBef>
                <a:spcAft>
                  <a:spcPts val="0"/>
                </a:spcAft>
                <a:buNone/>
              </a:pPr>
              <a:r>
                <a:rPr lang="en-GB" sz="1800">
                  <a:solidFill>
                    <a:srgbClr val="333333"/>
                  </a:solidFill>
                  <a:latin typeface="Arial (Body)"/>
                  <a:sym typeface="Arial"/>
                </a:rPr>
                <a:t>What commissioning records support future maintenance?</a:t>
              </a:r>
              <a:endParaRPr sz="1800">
                <a:solidFill>
                  <a:srgbClr val="333333"/>
                </a:solidFill>
                <a:latin typeface="Arial (Body)"/>
                <a:sym typeface="Arial"/>
              </a:endParaRPr>
            </a:p>
          </p:txBody>
        </p:sp>
      </p:grpSp>
      <p:grpSp>
        <p:nvGrpSpPr>
          <p:cNvPr id="465" name="Google Shape;465;p28"/>
          <p:cNvGrpSpPr/>
          <p:nvPr/>
        </p:nvGrpSpPr>
        <p:grpSpPr>
          <a:xfrm>
            <a:off x="304800" y="4851300"/>
            <a:ext cx="11525400" cy="790950"/>
            <a:chOff x="304800" y="4619625"/>
            <a:chExt cx="11525400" cy="952500"/>
          </a:xfrm>
        </p:grpSpPr>
        <p:sp>
          <p:nvSpPr>
            <p:cNvPr id="466" name="Google Shape;466;p28"/>
            <p:cNvSpPr/>
            <p:nvPr/>
          </p:nvSpPr>
          <p:spPr>
            <a:xfrm>
              <a:off x="304800" y="4619625"/>
              <a:ext cx="11525400" cy="952500"/>
            </a:xfrm>
            <a:prstGeom prst="roundRect">
              <a:avLst>
                <a:gd name="adj" fmla="val 50000"/>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67" name="Google Shape;467;p28"/>
            <p:cNvSpPr txBox="1"/>
            <p:nvPr/>
          </p:nvSpPr>
          <p:spPr>
            <a:xfrm>
              <a:off x="304800" y="4619625"/>
              <a:ext cx="11525400" cy="952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400" b="1">
                  <a:solidFill>
                    <a:srgbClr val="FFFFFF"/>
                  </a:solidFill>
                  <a:latin typeface="Arial (Body)"/>
                  <a:sym typeface="Arial"/>
                </a:rPr>
                <a:t>Stop point: Wordwall/Quizizz recap</a:t>
              </a:r>
              <a:endParaRPr sz="2400" b="1">
                <a:solidFill>
                  <a:srgbClr val="FFFFFF"/>
                </a:solidFill>
                <a:latin typeface="Arial (Body)"/>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72"/>
        <p:cNvGrpSpPr/>
        <p:nvPr/>
      </p:nvGrpSpPr>
      <p:grpSpPr>
        <a:xfrm>
          <a:off x="0" y="0"/>
          <a:ext cx="0" cy="0"/>
          <a:chOff x="0" y="0"/>
          <a:chExt cx="0" cy="0"/>
        </a:xfrm>
      </p:grpSpPr>
      <p:sp>
        <p:nvSpPr>
          <p:cNvPr id="473" name="Google Shape;473;p29"/>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Body)"/>
                <a:sym typeface="Arial"/>
              </a:rPr>
              <a:t>Summary &amp; Questions</a:t>
            </a:r>
          </a:p>
        </p:txBody>
      </p:sp>
      <p:grpSp>
        <p:nvGrpSpPr>
          <p:cNvPr id="474" name="Google Shape;474;p29"/>
          <p:cNvGrpSpPr/>
          <p:nvPr/>
        </p:nvGrpSpPr>
        <p:grpSpPr>
          <a:xfrm>
            <a:off x="304800" y="1612800"/>
            <a:ext cx="11525400" cy="2952750"/>
            <a:chOff x="304800" y="1333500"/>
            <a:chExt cx="11525400" cy="2952750"/>
          </a:xfrm>
        </p:grpSpPr>
        <p:sp>
          <p:nvSpPr>
            <p:cNvPr id="475" name="Google Shape;475;p29"/>
            <p:cNvSpPr/>
            <p:nvPr/>
          </p:nvSpPr>
          <p:spPr>
            <a:xfrm>
              <a:off x="304800" y="1333500"/>
              <a:ext cx="5619900" cy="1238400"/>
            </a:xfrm>
            <a:prstGeom prst="roundRect">
              <a:avLst>
                <a:gd name="adj" fmla="val 7692"/>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76" name="Google Shape;476;p29"/>
            <p:cNvSpPr txBox="1"/>
            <p:nvPr/>
          </p:nvSpPr>
          <p:spPr>
            <a:xfrm>
              <a:off x="447675" y="1333500"/>
              <a:ext cx="5334000" cy="1238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rgbClr val="FC4421"/>
                  </a:solidFill>
                  <a:latin typeface="Arial (Body)"/>
                  <a:sym typeface="Arial"/>
                </a:rPr>
                <a:t>Purpose</a:t>
              </a:r>
              <a:endParaRPr sz="2000" b="1">
                <a:solidFill>
                  <a:srgbClr val="FC4421"/>
                </a:solidFill>
                <a:latin typeface="Arial (Body)"/>
                <a:sym typeface="Arial"/>
              </a:endParaRPr>
            </a:p>
            <a:p>
              <a:pPr marL="0" lvl="0" indent="0" algn="l" rtl="0">
                <a:spcBef>
                  <a:spcPts val="375"/>
                </a:spcBef>
                <a:spcAft>
                  <a:spcPts val="0"/>
                </a:spcAft>
                <a:buNone/>
              </a:pPr>
              <a:r>
                <a:rPr lang="en-GB" sz="1800">
                  <a:solidFill>
                    <a:srgbClr val="333333"/>
                  </a:solidFill>
                  <a:latin typeface="Arial (Body)"/>
                  <a:sym typeface="Arial"/>
                </a:rPr>
                <a:t>Commissioning proves the system operates safely and as designed.</a:t>
              </a:r>
              <a:endParaRPr sz="1800">
                <a:solidFill>
                  <a:srgbClr val="333333"/>
                </a:solidFill>
                <a:latin typeface="Arial (Body)"/>
                <a:sym typeface="Arial"/>
              </a:endParaRPr>
            </a:p>
          </p:txBody>
        </p:sp>
        <p:sp>
          <p:nvSpPr>
            <p:cNvPr id="477" name="Google Shape;477;p29"/>
            <p:cNvSpPr/>
            <p:nvPr/>
          </p:nvSpPr>
          <p:spPr>
            <a:xfrm>
              <a:off x="6210300" y="1333500"/>
              <a:ext cx="5619900" cy="1238400"/>
            </a:xfrm>
            <a:prstGeom prst="roundRect">
              <a:avLst>
                <a:gd name="adj" fmla="val 7692"/>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78" name="Google Shape;478;p29"/>
            <p:cNvSpPr txBox="1"/>
            <p:nvPr/>
          </p:nvSpPr>
          <p:spPr>
            <a:xfrm>
              <a:off x="6353175" y="1333500"/>
              <a:ext cx="5334000" cy="1238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dirty="0">
                  <a:solidFill>
                    <a:srgbClr val="FC4421"/>
                  </a:solidFill>
                  <a:latin typeface="Arial (Body)"/>
                  <a:sym typeface="Arial"/>
                </a:rPr>
                <a:t>Protection</a:t>
              </a:r>
              <a:endParaRPr sz="2000" b="1" dirty="0">
                <a:solidFill>
                  <a:srgbClr val="FC4421"/>
                </a:solidFill>
                <a:latin typeface="Arial (Body)"/>
                <a:sym typeface="Arial"/>
              </a:endParaRPr>
            </a:p>
            <a:p>
              <a:pPr marL="0" lvl="0" indent="0" algn="l" rtl="0">
                <a:spcBef>
                  <a:spcPts val="375"/>
                </a:spcBef>
                <a:spcAft>
                  <a:spcPts val="0"/>
                </a:spcAft>
                <a:buNone/>
              </a:pPr>
              <a:r>
                <a:rPr lang="en-GB" sz="1800" dirty="0">
                  <a:solidFill>
                    <a:srgbClr val="333333"/>
                  </a:solidFill>
                  <a:latin typeface="Arial (Body)"/>
                  <a:sym typeface="Arial"/>
                </a:rPr>
                <a:t>Water cleanliness and chemical treatment protect long-term performance.</a:t>
              </a:r>
              <a:endParaRPr sz="1600" dirty="0">
                <a:solidFill>
                  <a:srgbClr val="333333"/>
                </a:solidFill>
                <a:latin typeface="Arial (Body)"/>
                <a:sym typeface="Arial"/>
              </a:endParaRPr>
            </a:p>
          </p:txBody>
        </p:sp>
        <p:sp>
          <p:nvSpPr>
            <p:cNvPr id="479" name="Google Shape;479;p29"/>
            <p:cNvSpPr/>
            <p:nvPr/>
          </p:nvSpPr>
          <p:spPr>
            <a:xfrm>
              <a:off x="304800" y="2762250"/>
              <a:ext cx="5619900" cy="1524000"/>
            </a:xfrm>
            <a:prstGeom prst="roundRect">
              <a:avLst>
                <a:gd name="adj" fmla="val 625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80" name="Google Shape;480;p29"/>
            <p:cNvSpPr txBox="1"/>
            <p:nvPr/>
          </p:nvSpPr>
          <p:spPr>
            <a:xfrm>
              <a:off x="447675" y="2613222"/>
              <a:ext cx="5334000" cy="1524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rgbClr val="FC4421"/>
                  </a:solidFill>
                  <a:latin typeface="Arial (Body)"/>
                  <a:sym typeface="Arial"/>
                </a:rPr>
                <a:t>Key Checks</a:t>
              </a:r>
              <a:endParaRPr sz="2000" b="1">
                <a:solidFill>
                  <a:srgbClr val="FC4421"/>
                </a:solidFill>
                <a:latin typeface="Arial (Body)"/>
                <a:sym typeface="Arial"/>
              </a:endParaRPr>
            </a:p>
            <a:p>
              <a:pPr marL="0" lvl="0" indent="0" algn="l" rtl="0">
                <a:spcBef>
                  <a:spcPts val="375"/>
                </a:spcBef>
                <a:spcAft>
                  <a:spcPts val="0"/>
                </a:spcAft>
                <a:buNone/>
              </a:pPr>
              <a:r>
                <a:rPr lang="en-GB" sz="1800">
                  <a:solidFill>
                    <a:srgbClr val="333333"/>
                  </a:solidFill>
                  <a:latin typeface="Arial (Body)"/>
                  <a:sym typeface="Arial"/>
                </a:rPr>
                <a:t>Temperatures, pressure, controls, emitters, DHW, pumps, and safety systems.</a:t>
              </a:r>
              <a:endParaRPr sz="1800">
                <a:solidFill>
                  <a:srgbClr val="333333"/>
                </a:solidFill>
                <a:latin typeface="Arial (Body)"/>
                <a:sym typeface="Arial"/>
              </a:endParaRPr>
            </a:p>
          </p:txBody>
        </p:sp>
        <p:sp>
          <p:nvSpPr>
            <p:cNvPr id="481" name="Google Shape;481;p29"/>
            <p:cNvSpPr/>
            <p:nvPr/>
          </p:nvSpPr>
          <p:spPr>
            <a:xfrm>
              <a:off x="6210300" y="2762250"/>
              <a:ext cx="5619900" cy="1524000"/>
            </a:xfrm>
            <a:prstGeom prst="roundRect">
              <a:avLst>
                <a:gd name="adj" fmla="val 625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latin typeface="Arial (Body)"/>
              </a:endParaRPr>
            </a:p>
          </p:txBody>
        </p:sp>
        <p:sp>
          <p:nvSpPr>
            <p:cNvPr id="482" name="Google Shape;482;p29"/>
            <p:cNvSpPr txBox="1"/>
            <p:nvPr/>
          </p:nvSpPr>
          <p:spPr>
            <a:xfrm>
              <a:off x="6353175" y="2571900"/>
              <a:ext cx="5334000" cy="1524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rgbClr val="FC4421"/>
                  </a:solidFill>
                  <a:latin typeface="Arial (Body)"/>
                  <a:sym typeface="Arial"/>
                </a:rPr>
                <a:t>Essential Records</a:t>
              </a:r>
              <a:endParaRPr sz="2000" b="1">
                <a:solidFill>
                  <a:srgbClr val="FC4421"/>
                </a:solidFill>
                <a:latin typeface="Arial (Body)"/>
                <a:sym typeface="Arial"/>
              </a:endParaRPr>
            </a:p>
            <a:p>
              <a:pPr marL="0" lvl="0" indent="0" algn="l" rtl="0">
                <a:spcBef>
                  <a:spcPts val="375"/>
                </a:spcBef>
                <a:spcAft>
                  <a:spcPts val="0"/>
                </a:spcAft>
                <a:buNone/>
              </a:pPr>
              <a:r>
                <a:rPr lang="en-GB" sz="1800">
                  <a:solidFill>
                    <a:srgbClr val="333333"/>
                  </a:solidFill>
                  <a:latin typeface="Arial (Body)"/>
                  <a:sym typeface="Arial"/>
                </a:rPr>
                <a:t>Vital for handover, warranty, audits, and future fault-finding.</a:t>
              </a:r>
              <a:endParaRPr sz="1800">
                <a:solidFill>
                  <a:srgbClr val="333333"/>
                </a:solidFill>
                <a:latin typeface="Arial (Body)"/>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9">
          <a:extLst>
            <a:ext uri="{FF2B5EF4-FFF2-40B4-BE49-F238E27FC236}">
              <a16:creationId xmlns:a16="http://schemas.microsoft.com/office/drawing/2014/main" id="{256A433B-0DBB-2CC8-873B-F26E90A04267}"/>
            </a:ext>
          </a:extLst>
        </p:cNvPr>
        <p:cNvGrpSpPr/>
        <p:nvPr/>
      </p:nvGrpSpPr>
      <p:grpSpPr>
        <a:xfrm>
          <a:off x="0" y="0"/>
          <a:ext cx="0" cy="0"/>
          <a:chOff x="0" y="0"/>
          <a:chExt cx="0" cy="0"/>
        </a:xfrm>
      </p:grpSpPr>
      <p:sp>
        <p:nvSpPr>
          <p:cNvPr id="6" name="Google Shape;284;p39">
            <a:extLst>
              <a:ext uri="{FF2B5EF4-FFF2-40B4-BE49-F238E27FC236}">
                <a16:creationId xmlns:a16="http://schemas.microsoft.com/office/drawing/2014/main" id="{99E1AF67-C417-4349-DE00-154203330E5B}"/>
              </a:ext>
            </a:extLst>
          </p:cNvPr>
          <p:cNvSpPr txBox="1">
            <a:spLocks noGrp="1"/>
          </p:cNvSpPr>
          <p:nvPr>
            <p:ph type="body" idx="1"/>
          </p:nvPr>
        </p:nvSpPr>
        <p:spPr>
          <a:xfrm>
            <a:off x="404733" y="1287436"/>
            <a:ext cx="11430158" cy="608067"/>
          </a:xfrm>
          <a:prstGeom prst="rect">
            <a:avLst/>
          </a:prstGeom>
          <a:noFill/>
          <a:ln>
            <a:noFill/>
          </a:ln>
        </p:spPr>
        <p:txBody>
          <a:bodyPr spcFirstLastPara="1" wrap="square" lIns="89422" tIns="46499" rIns="89422" bIns="46499" anchor="ctr" anchorCtr="0">
            <a:normAutofit lnSpcReduction="10000"/>
          </a:bodyPr>
          <a:lstStyle/>
          <a:p>
            <a:pPr marL="0" indent="0" algn="ctr"/>
            <a:r>
              <a:rPr lang="en-GB" sz="3180" b="1" dirty="0">
                <a:solidFill>
                  <a:schemeClr val="accent2"/>
                </a:solidFill>
              </a:rPr>
              <a:t>Any questions?</a:t>
            </a:r>
            <a:endParaRPr lang="en-GB" sz="2682" b="1" dirty="0"/>
          </a:p>
        </p:txBody>
      </p:sp>
      <p:sp>
        <p:nvSpPr>
          <p:cNvPr id="3" name="TextBox 2">
            <a:extLst>
              <a:ext uri="{FF2B5EF4-FFF2-40B4-BE49-F238E27FC236}">
                <a16:creationId xmlns:a16="http://schemas.microsoft.com/office/drawing/2014/main" id="{F2759F0B-91DB-37B7-8B10-3E58F6F674B2}"/>
              </a:ext>
            </a:extLst>
          </p:cNvPr>
          <p:cNvSpPr txBox="1"/>
          <p:nvPr/>
        </p:nvSpPr>
        <p:spPr>
          <a:xfrm>
            <a:off x="367762" y="3724207"/>
            <a:ext cx="11246589" cy="2031325"/>
          </a:xfrm>
          <a:prstGeom prst="rect">
            <a:avLst/>
          </a:prstGeom>
          <a:noFill/>
        </p:spPr>
        <p:txBody>
          <a:bodyPr wrap="square">
            <a:spAutoFit/>
          </a:bodyPr>
          <a:lstStyle/>
          <a:p>
            <a:r>
              <a:rPr lang="en-GB" sz="1800" b="0" i="0" dirty="0">
                <a:solidFill>
                  <a:srgbClr val="000000"/>
                </a:solidFill>
                <a:effectLst/>
                <a:latin typeface="inherit"/>
                <a:ea typeface="ＭＳ Ｐゴシック"/>
              </a:rPr>
              <a:t>Copyright in this </a:t>
            </a:r>
            <a:r>
              <a:rPr lang="en-GB" sz="1800" dirty="0">
                <a:solidFill>
                  <a:srgbClr val="000000"/>
                </a:solidFill>
                <a:latin typeface="inherit"/>
                <a:ea typeface="ＭＳ Ｐゴシック"/>
              </a:rPr>
              <a:t>document</a:t>
            </a:r>
            <a:r>
              <a:rPr lang="en-GB" sz="1800" b="0" i="0" dirty="0">
                <a:solidFill>
                  <a:srgbClr val="000000"/>
                </a:solidFill>
                <a:effectLst/>
                <a:latin typeface="inherit"/>
                <a:ea typeface="ＭＳ Ｐゴシック"/>
              </a:rPr>
              <a:t> belongs to and is used under licence from the Department for Education, © 2025.</a:t>
            </a:r>
            <a:endParaRPr lang="en-GB" sz="1800" b="0" i="0" dirty="0">
              <a:solidFill>
                <a:srgbClr val="242424"/>
              </a:solidFill>
              <a:effectLst/>
              <a:latin typeface="Aptos" panose="020B0004020202020204" pitchFamily="34" charset="0"/>
              <a:ea typeface="ＭＳ Ｐゴシック"/>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‘T-LEVELS’ and ‘T Level’ are registered trademarks of the Department for Education.</a:t>
            </a:r>
            <a:endParaRPr lang="en-GB" sz="1800" b="0" i="0" dirty="0">
              <a:solidFill>
                <a:srgbClr val="242424"/>
              </a:solidFill>
              <a:effectLst/>
              <a:latin typeface="Aptos" panose="020B0004020202020204" pitchFamily="34" charset="0"/>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WJEC is authorised by the Department for Education to develop and deliver this T Level Technical Qualification.</a:t>
            </a:r>
          </a:p>
          <a:p>
            <a:pPr algn="l" fontAlgn="base">
              <a:buNone/>
            </a:pPr>
            <a:endParaRPr lang="en-GB" sz="1800" dirty="0">
              <a:solidFill>
                <a:srgbClr val="000000"/>
              </a:solidFill>
              <a:latin typeface="inherit"/>
            </a:endParaRPr>
          </a:p>
          <a:p>
            <a:r>
              <a:rPr lang="en-US" altLang="en-US" sz="1800" dirty="0">
                <a:solidFill>
                  <a:srgbClr val="000000"/>
                </a:solidFill>
                <a:latin typeface="inherit"/>
                <a:ea typeface="ＭＳ Ｐゴシック"/>
              </a:rPr>
              <a:t>WJEC operates in England under the name Eduqas which is a registered trademark of WJEC.</a:t>
            </a:r>
          </a:p>
        </p:txBody>
      </p:sp>
    </p:spTree>
    <p:extLst>
      <p:ext uri="{BB962C8B-B14F-4D97-AF65-F5344CB8AC3E}">
        <p14:creationId xmlns:p14="http://schemas.microsoft.com/office/powerpoint/2010/main" val="4152295373"/>
      </p:ext>
    </p:extLst>
  </p:cSld>
  <p:clrMapOvr>
    <a:masterClrMapping/>
  </p:clrMapOvr>
</p:sld>
</file>

<file path=ppt/theme/theme1.xml><?xml version="1.0" encoding="utf-8"?>
<a:theme xmlns:a="http://schemas.openxmlformats.org/drawingml/2006/main" name="1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e15224-84b2-4570-bdea-a67bb94d0921" xsi:nil="true"/>
    <lcf76f155ced4ddcb4097134ff3c332f xmlns="7c04300a-231c-4281-9146-a98f6f4a7af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DD05C0E7E0E414EB79F81A23986EA6A" ma:contentTypeVersion="11" ma:contentTypeDescription="Create a new document." ma:contentTypeScope="" ma:versionID="832205e32a907e2b901827440804e3f3">
  <xsd:schema xmlns:xsd="http://www.w3.org/2001/XMLSchema" xmlns:xs="http://www.w3.org/2001/XMLSchema" xmlns:p="http://schemas.microsoft.com/office/2006/metadata/properties" xmlns:ns2="7c04300a-231c-4281-9146-a98f6f4a7aff" xmlns:ns3="01e15224-84b2-4570-bdea-a67bb94d0921" targetNamespace="http://schemas.microsoft.com/office/2006/metadata/properties" ma:root="true" ma:fieldsID="c22a215f315dbc2c33a9704aefd3c278" ns2:_="" ns3:_="">
    <xsd:import namespace="7c04300a-231c-4281-9146-a98f6f4a7aff"/>
    <xsd:import namespace="01e15224-84b2-4570-bdea-a67bb94d09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4300a-231c-4281-9146-a98f6f4a7a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d004107-dac0-45af-83fb-11757b2c839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e15224-84b2-4570-bdea-a67bb94d092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8a52c73-49a1-4329-875b-4831fc8e3540}" ma:internalName="TaxCatchAll" ma:showField="CatchAllData" ma:web="01e15224-84b2-4570-bdea-a67bb94d0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D6A925-64B3-4C5A-A46E-94413A3F08FA}">
  <ds:schemaRefs>
    <ds:schemaRef ds:uri="http://purl.org/dc/elements/1.1/"/>
    <ds:schemaRef ds:uri="http://purl.org/dc/terms/"/>
    <ds:schemaRef ds:uri="http://www.w3.org/XML/1998/namespace"/>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01e15224-84b2-4570-bdea-a67bb94d0921"/>
    <ds:schemaRef ds:uri="7c04300a-231c-4281-9146-a98f6f4a7aff"/>
    <ds:schemaRef ds:uri="http://schemas.microsoft.com/office/2006/metadata/properties"/>
  </ds:schemaRefs>
</ds:datastoreItem>
</file>

<file path=customXml/itemProps2.xml><?xml version="1.0" encoding="utf-8"?>
<ds:datastoreItem xmlns:ds="http://schemas.openxmlformats.org/officeDocument/2006/customXml" ds:itemID="{FF6930F5-D358-49F3-8AEC-AC94559596A7}">
  <ds:schemaRefs>
    <ds:schemaRef ds:uri="http://schemas.microsoft.com/sharepoint/v3/contenttype/forms"/>
  </ds:schemaRefs>
</ds:datastoreItem>
</file>

<file path=customXml/itemProps3.xml><?xml version="1.0" encoding="utf-8"?>
<ds:datastoreItem xmlns:ds="http://schemas.openxmlformats.org/officeDocument/2006/customXml" ds:itemID="{99F5CE76-7CF0-4BD9-8548-25179D9E16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04300a-231c-4281-9146-a98f6f4a7aff"/>
    <ds:schemaRef ds:uri="01e15224-84b2-4570-bdea-a67bb94d09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330bda6-d095-477b-8893-df3ed8791773}" enabled="1" method="Privileged" siteId="{b6d3492e-0aa1-4a60-840d-b706a96e670d}" removed="0"/>
  <clbl:label id="{cdb5124c-a56e-47e1-8444-7a6f9085be98}" enabled="1" method="Standard" siteId="{0b26221c-c008-47b1-94c7-58a0b89761cc}" removed="0"/>
</clbl:labelList>
</file>

<file path=docProps/app.xml><?xml version="1.0" encoding="utf-8"?>
<Properties xmlns="http://schemas.openxmlformats.org/officeDocument/2006/extended-properties" xmlns:vt="http://schemas.openxmlformats.org/officeDocument/2006/docPropsVTypes">
  <TotalTime>40</TotalTime>
  <Words>3520</Words>
  <Application>Microsoft Office PowerPoint</Application>
  <PresentationFormat>Custom</PresentationFormat>
  <Paragraphs>333</Paragraphs>
  <Slides>21</Slides>
  <Notes>21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Aptos</vt:lpstr>
      <vt:lpstr>Arial</vt:lpstr>
      <vt:lpstr>Arial (Body)</vt:lpstr>
      <vt:lpstr>inherit</vt:lpstr>
      <vt:lpstr>Material Icons</vt:lpstr>
      <vt:lpstr>1_Default Design</vt:lpstr>
      <vt:lpstr>1_Default Design</vt:lpstr>
      <vt:lpstr>Occupational specialism: Low Carbon Engineering  PowerPoint K1.38: System operation requirements to be checked for commissioning      </vt:lpstr>
      <vt:lpstr>Introduction / Starter</vt:lpstr>
      <vt:lpstr>Objectives (K1.38)</vt:lpstr>
      <vt:lpstr>Commissioning: what are we trying to prove?</vt:lpstr>
      <vt:lpstr>Flow and return temperatures</vt:lpstr>
      <vt:lpstr>System pressure and expansion checks</vt:lpstr>
      <vt:lpstr>Control system calibration and setup</vt:lpstr>
      <vt:lpstr>Heat emitter distribution and balancing</vt:lpstr>
      <vt:lpstr>PowerPoint Presentation</vt:lpstr>
      <vt:lpstr>Circulation pump operation</vt:lpstr>
      <vt:lpstr>Safety checks before handover</vt:lpstr>
      <vt:lpstr>System flushing and cleaning</vt:lpstr>
      <vt:lpstr>PowerPoint Presentation</vt:lpstr>
      <vt:lpstr>Documentation and records</vt:lpstr>
      <vt:lpstr>Worked example: interpreting commissioning readings</vt:lpstr>
      <vt:lpstr>Worked example: interpreting commissioning readings</vt:lpstr>
      <vt:lpstr>Activity: commissioning checklist review (15 mins)</vt:lpstr>
      <vt:lpstr>Video / demonstration break</vt:lpstr>
      <vt:lpstr>Recap checkpoint</vt:lpstr>
      <vt:lpstr>Summary &amp;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Williams, Sian</cp:lastModifiedBy>
  <cp:revision>1</cp:revision>
  <dcterms:modified xsi:type="dcterms:W3CDTF">2026-09-22T08:48:40Z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0x010100CDD05C0E7E0E414EB79F81A23986EA6A</vt:lpwstr>
  </property>
  <property fmtid="{D5CDD505-2E9C-101B-9397-08002B2CF9AE}" pid="3" name="MediaServiceImageTags">
    <vt:lpwstr/>
  </property>
</Properties>
</file>