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4"/>
  </p:sldMasterIdLst>
  <p:notesMasterIdLst>
    <p:notesMasterId r:id="rId42"/>
  </p:notesMasterIdLst>
  <p:sldIdLst>
    <p:sldId id="281" r:id="rId5"/>
    <p:sldId id="257" r:id="rId6"/>
    <p:sldId id="258" r:id="rId7"/>
    <p:sldId id="283" r:id="rId8"/>
    <p:sldId id="259" r:id="rId9"/>
    <p:sldId id="260" r:id="rId10"/>
    <p:sldId id="261" r:id="rId11"/>
    <p:sldId id="262" r:id="rId12"/>
    <p:sldId id="284" r:id="rId13"/>
    <p:sldId id="263" r:id="rId14"/>
    <p:sldId id="285" r:id="rId15"/>
    <p:sldId id="264" r:id="rId16"/>
    <p:sldId id="286" r:id="rId17"/>
    <p:sldId id="265" r:id="rId18"/>
    <p:sldId id="287" r:id="rId19"/>
    <p:sldId id="266" r:id="rId20"/>
    <p:sldId id="289" r:id="rId21"/>
    <p:sldId id="288" r:id="rId22"/>
    <p:sldId id="267" r:id="rId23"/>
    <p:sldId id="290" r:id="rId24"/>
    <p:sldId id="268" r:id="rId25"/>
    <p:sldId id="291" r:id="rId26"/>
    <p:sldId id="269" r:id="rId27"/>
    <p:sldId id="292" r:id="rId28"/>
    <p:sldId id="270" r:id="rId29"/>
    <p:sldId id="293" r:id="rId30"/>
    <p:sldId id="271" r:id="rId31"/>
    <p:sldId id="272" r:id="rId32"/>
    <p:sldId id="273" r:id="rId33"/>
    <p:sldId id="274" r:id="rId34"/>
    <p:sldId id="275" r:id="rId35"/>
    <p:sldId id="276" r:id="rId36"/>
    <p:sldId id="277" r:id="rId37"/>
    <p:sldId id="278" r:id="rId38"/>
    <p:sldId id="279" r:id="rId39"/>
    <p:sldId id="280" r:id="rId40"/>
    <p:sldId id="282" r:id="rId41"/>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44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575" autoAdjust="0"/>
  </p:normalViewPr>
  <p:slideViewPr>
    <p:cSldViewPr snapToGrid="0">
      <p:cViewPr varScale="1">
        <p:scale>
          <a:sx n="70" d="100"/>
          <a:sy n="70" d="100"/>
        </p:scale>
        <p:origin x="1128" y="48"/>
      </p:cViewPr>
      <p:guideLst>
        <p:guide orient="horz" pos="2155"/>
        <p:guide pos="3855"/>
      </p:guideLst>
    </p:cSldViewPr>
  </p:slideViewPr>
  <p:notesTextViewPr>
    <p:cViewPr>
      <p:scale>
        <a:sx n="1" d="1"/>
        <a:sy n="1" d="1"/>
      </p:scale>
      <p:origin x="0" y="-3427"/>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redo custSel addSld delSld modSld sldOrd delMainMaster modMainMaster modNotesMaster">
      <pc:chgData name="Mark Thirlwell" userId="0eea46bc-1a08-4dae-8290-d9217da89020" providerId="ADAL" clId="{A74DFD5C-A00E-4D75-B54F-AE1372332AAE}" dt="2026-08-28T11:26:11.331" v="1791" actId="20577"/>
      <pc:docMkLst>
        <pc:docMk/>
      </pc:docMkLst>
      <pc:sldChg chg="addSp delSp modSp mod modClrScheme chgLayout modNotes">
        <pc:chgData name="Mark Thirlwell" userId="0eea46bc-1a08-4dae-8290-d9217da89020" providerId="ADAL" clId="{A74DFD5C-A00E-4D75-B54F-AE1372332AAE}" dt="2026-08-21T15:16:47.337" v="253" actId="255"/>
        <pc:sldMkLst>
          <pc:docMk/>
          <pc:sldMk cId="0" sldId="257"/>
        </pc:sldMkLst>
        <pc:spChg chg="mod ord">
          <ac:chgData name="Mark Thirlwell" userId="0eea46bc-1a08-4dae-8290-d9217da89020" providerId="ADAL" clId="{A74DFD5C-A00E-4D75-B54F-AE1372332AAE}" dt="2026-08-21T14:16:14.425" v="180" actId="26606"/>
          <ac:spMkLst>
            <pc:docMk/>
            <pc:sldMk cId="0" sldId="257"/>
            <ac:spMk id="69" creationId="{00000000-0000-0000-0000-000000000000}"/>
          </ac:spMkLst>
        </pc:spChg>
        <pc:spChg chg="mod ord">
          <ac:chgData name="Mark Thirlwell" userId="0eea46bc-1a08-4dae-8290-d9217da89020" providerId="ADAL" clId="{A74DFD5C-A00E-4D75-B54F-AE1372332AAE}" dt="2026-08-21T15:16:47.337" v="253" actId="255"/>
          <ac:spMkLst>
            <pc:docMk/>
            <pc:sldMk cId="0" sldId="257"/>
            <ac:spMk id="70" creationId="{00000000-0000-0000-0000-000000000000}"/>
          </ac:spMkLst>
        </pc:spChg>
      </pc:sldChg>
      <pc:sldChg chg="addSp delSp modSp mod modClrScheme chgLayout modNotes">
        <pc:chgData name="Mark Thirlwell" userId="0eea46bc-1a08-4dae-8290-d9217da89020" providerId="ADAL" clId="{A74DFD5C-A00E-4D75-B54F-AE1372332AAE}" dt="2026-08-21T15:17:02.063" v="255" actId="14100"/>
        <pc:sldMkLst>
          <pc:docMk/>
          <pc:sldMk cId="0" sldId="258"/>
        </pc:sldMkLst>
        <pc:spChg chg="mod ord">
          <ac:chgData name="Mark Thirlwell" userId="0eea46bc-1a08-4dae-8290-d9217da89020" providerId="ADAL" clId="{A74DFD5C-A00E-4D75-B54F-AE1372332AAE}" dt="2026-08-21T14:16:14.425" v="180" actId="26606"/>
          <ac:spMkLst>
            <pc:docMk/>
            <pc:sldMk cId="0" sldId="258"/>
            <ac:spMk id="78" creationId="{00000000-0000-0000-0000-000000000000}"/>
          </ac:spMkLst>
        </pc:spChg>
        <pc:spChg chg="mod ord">
          <ac:chgData name="Mark Thirlwell" userId="0eea46bc-1a08-4dae-8290-d9217da89020" providerId="ADAL" clId="{A74DFD5C-A00E-4D75-B54F-AE1372332AAE}" dt="2026-08-21T15:17:02.063" v="255" actId="14100"/>
          <ac:spMkLst>
            <pc:docMk/>
            <pc:sldMk cId="0" sldId="258"/>
            <ac:spMk id="79" creationId="{00000000-0000-0000-0000-000000000000}"/>
          </ac:spMkLst>
        </pc:spChg>
      </pc:sldChg>
      <pc:sldChg chg="addSp delSp modSp mod ord modClrScheme chgLayout modNotes">
        <pc:chgData name="Mark Thirlwell" userId="0eea46bc-1a08-4dae-8290-d9217da89020" providerId="ADAL" clId="{A74DFD5C-A00E-4D75-B54F-AE1372332AAE}" dt="2026-08-24T16:35:39.483" v="1770" actId="207"/>
        <pc:sldMkLst>
          <pc:docMk/>
          <pc:sldMk cId="0" sldId="259"/>
        </pc:sldMkLst>
        <pc:spChg chg="mod ord">
          <ac:chgData name="Mark Thirlwell" userId="0eea46bc-1a08-4dae-8290-d9217da89020" providerId="ADAL" clId="{A74DFD5C-A00E-4D75-B54F-AE1372332AAE}" dt="2026-08-21T15:15:23.278" v="237" actId="20577"/>
          <ac:spMkLst>
            <pc:docMk/>
            <pc:sldMk cId="0" sldId="259"/>
            <ac:spMk id="88" creationId="{00000000-0000-0000-0000-000000000000}"/>
          </ac:spMkLst>
        </pc:spChg>
        <pc:spChg chg="mod ord">
          <ac:chgData name="Mark Thirlwell" userId="0eea46bc-1a08-4dae-8290-d9217da89020" providerId="ADAL" clId="{A74DFD5C-A00E-4D75-B54F-AE1372332AAE}" dt="2026-08-24T16:35:39.483" v="1770" actId="207"/>
          <ac:spMkLst>
            <pc:docMk/>
            <pc:sldMk cId="0" sldId="259"/>
            <ac:spMk id="89" creationId="{00000000-0000-0000-0000-000000000000}"/>
          </ac:spMkLst>
        </pc:spChg>
      </pc:sldChg>
      <pc:sldChg chg="addSp delSp modSp mod modClrScheme chgLayout modNotes modNotesTx">
        <pc:chgData name="Mark Thirlwell" userId="0eea46bc-1a08-4dae-8290-d9217da89020" providerId="ADAL" clId="{A74DFD5C-A00E-4D75-B54F-AE1372332AAE}" dt="2026-08-21T15:17:35.214" v="257" actId="14100"/>
        <pc:sldMkLst>
          <pc:docMk/>
          <pc:sldMk cId="0" sldId="260"/>
        </pc:sldMkLst>
        <pc:spChg chg="mod ord">
          <ac:chgData name="Mark Thirlwell" userId="0eea46bc-1a08-4dae-8290-d9217da89020" providerId="ADAL" clId="{A74DFD5C-A00E-4D75-B54F-AE1372332AAE}" dt="2026-08-21T14:16:14.425" v="180" actId="26606"/>
          <ac:spMkLst>
            <pc:docMk/>
            <pc:sldMk cId="0" sldId="260"/>
            <ac:spMk id="97" creationId="{00000000-0000-0000-0000-000000000000}"/>
          </ac:spMkLst>
        </pc:spChg>
        <pc:spChg chg="mod ord">
          <ac:chgData name="Mark Thirlwell" userId="0eea46bc-1a08-4dae-8290-d9217da89020" providerId="ADAL" clId="{A74DFD5C-A00E-4D75-B54F-AE1372332AAE}" dt="2026-08-21T15:17:35.214" v="257" actId="14100"/>
          <ac:spMkLst>
            <pc:docMk/>
            <pc:sldMk cId="0" sldId="260"/>
            <ac:spMk id="98" creationId="{00000000-0000-0000-0000-000000000000}"/>
          </ac:spMkLst>
        </pc:spChg>
      </pc:sldChg>
      <pc:sldChg chg="addSp delSp modSp mod modClrScheme chgLayout modNotes">
        <pc:chgData name="Mark Thirlwell" userId="0eea46bc-1a08-4dae-8290-d9217da89020" providerId="ADAL" clId="{A74DFD5C-A00E-4D75-B54F-AE1372332AAE}" dt="2026-08-21T15:51:46.442" v="410" actId="20577"/>
        <pc:sldMkLst>
          <pc:docMk/>
          <pc:sldMk cId="0" sldId="261"/>
        </pc:sldMkLst>
        <pc:spChg chg="mod ord">
          <ac:chgData name="Mark Thirlwell" userId="0eea46bc-1a08-4dae-8290-d9217da89020" providerId="ADAL" clId="{A74DFD5C-A00E-4D75-B54F-AE1372332AAE}" dt="2026-08-21T14:16:14.425" v="180" actId="26606"/>
          <ac:spMkLst>
            <pc:docMk/>
            <pc:sldMk cId="0" sldId="261"/>
            <ac:spMk id="107" creationId="{00000000-0000-0000-0000-000000000000}"/>
          </ac:spMkLst>
        </pc:spChg>
        <pc:spChg chg="mod ord">
          <ac:chgData name="Mark Thirlwell" userId="0eea46bc-1a08-4dae-8290-d9217da89020" providerId="ADAL" clId="{A74DFD5C-A00E-4D75-B54F-AE1372332AAE}" dt="2026-08-21T15:51:46.442" v="410" actId="20577"/>
          <ac:spMkLst>
            <pc:docMk/>
            <pc:sldMk cId="0" sldId="261"/>
            <ac:spMk id="108" creationId="{00000000-0000-0000-0000-000000000000}"/>
          </ac:spMkLst>
        </pc:spChg>
      </pc:sldChg>
      <pc:sldChg chg="addSp delSp modSp mod modClrScheme chgLayout modNotes modNotesTx">
        <pc:chgData name="Mark Thirlwell" userId="0eea46bc-1a08-4dae-8290-d9217da89020" providerId="ADAL" clId="{A74DFD5C-A00E-4D75-B54F-AE1372332AAE}" dt="2026-08-21T15:23:52.395" v="357" actId="12"/>
        <pc:sldMkLst>
          <pc:docMk/>
          <pc:sldMk cId="0" sldId="262"/>
        </pc:sldMkLst>
        <pc:spChg chg="mod ord">
          <ac:chgData name="Mark Thirlwell" userId="0eea46bc-1a08-4dae-8290-d9217da89020" providerId="ADAL" clId="{A74DFD5C-A00E-4D75-B54F-AE1372332AAE}" dt="2026-08-21T15:22:53.025" v="348" actId="20577"/>
          <ac:spMkLst>
            <pc:docMk/>
            <pc:sldMk cId="0" sldId="262"/>
            <ac:spMk id="117" creationId="{00000000-0000-0000-0000-000000000000}"/>
          </ac:spMkLst>
        </pc:spChg>
        <pc:spChg chg="mod ord">
          <ac:chgData name="Mark Thirlwell" userId="0eea46bc-1a08-4dae-8290-d9217da89020" providerId="ADAL" clId="{A74DFD5C-A00E-4D75-B54F-AE1372332AAE}" dt="2026-08-21T15:23:52.395" v="357" actId="12"/>
          <ac:spMkLst>
            <pc:docMk/>
            <pc:sldMk cId="0" sldId="262"/>
            <ac:spMk id="118"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36:48.770" v="1772" actId="20577"/>
        <pc:sldMkLst>
          <pc:docMk/>
          <pc:sldMk cId="0" sldId="263"/>
        </pc:sldMkLst>
        <pc:spChg chg="mod ord">
          <ac:chgData name="Mark Thirlwell" userId="0eea46bc-1a08-4dae-8290-d9217da89020" providerId="ADAL" clId="{A74DFD5C-A00E-4D75-B54F-AE1372332AAE}" dt="2026-08-21T15:26:39.791" v="364" actId="20577"/>
          <ac:spMkLst>
            <pc:docMk/>
            <pc:sldMk cId="0" sldId="263"/>
            <ac:spMk id="127" creationId="{00000000-0000-0000-0000-000000000000}"/>
          </ac:spMkLst>
        </pc:spChg>
        <pc:spChg chg="mod ord">
          <ac:chgData name="Mark Thirlwell" userId="0eea46bc-1a08-4dae-8290-d9217da89020" providerId="ADAL" clId="{A74DFD5C-A00E-4D75-B54F-AE1372332AAE}" dt="2026-08-21T15:52:23.036" v="411" actId="113"/>
          <ac:spMkLst>
            <pc:docMk/>
            <pc:sldMk cId="0" sldId="263"/>
            <ac:spMk id="128"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37:43.026" v="1777" actId="20577"/>
        <pc:sldMkLst>
          <pc:docMk/>
          <pc:sldMk cId="0" sldId="264"/>
        </pc:sldMkLst>
        <pc:spChg chg="mod ord">
          <ac:chgData name="Mark Thirlwell" userId="0eea46bc-1a08-4dae-8290-d9217da89020" providerId="ADAL" clId="{A74DFD5C-A00E-4D75-B54F-AE1372332AAE}" dt="2026-08-24T08:22:16.746" v="416" actId="20577"/>
          <ac:spMkLst>
            <pc:docMk/>
            <pc:sldMk cId="0" sldId="264"/>
            <ac:spMk id="137" creationId="{00000000-0000-0000-0000-000000000000}"/>
          </ac:spMkLst>
        </pc:spChg>
        <pc:spChg chg="mod">
          <ac:chgData name="Mark Thirlwell" userId="0eea46bc-1a08-4dae-8290-d9217da89020" providerId="ADAL" clId="{A74DFD5C-A00E-4D75-B54F-AE1372332AAE}" dt="2026-08-24T16:37:24.739" v="1776" actId="207"/>
          <ac:spMkLst>
            <pc:docMk/>
            <pc:sldMk cId="0" sldId="264"/>
            <ac:spMk id="138"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38:04.382" v="1779" actId="20577"/>
        <pc:sldMkLst>
          <pc:docMk/>
          <pc:sldMk cId="0" sldId="265"/>
        </pc:sldMkLst>
        <pc:spChg chg="mod ord">
          <ac:chgData name="Mark Thirlwell" userId="0eea46bc-1a08-4dae-8290-d9217da89020" providerId="ADAL" clId="{A74DFD5C-A00E-4D75-B54F-AE1372332AAE}" dt="2026-08-24T09:11:07.407" v="497" actId="20577"/>
          <ac:spMkLst>
            <pc:docMk/>
            <pc:sldMk cId="0" sldId="265"/>
            <ac:spMk id="148" creationId="{00000000-0000-0000-0000-000000000000}"/>
          </ac:spMkLst>
        </pc:spChg>
        <pc:spChg chg="add del mod">
          <ac:chgData name="Mark Thirlwell" userId="0eea46bc-1a08-4dae-8290-d9217da89020" providerId="ADAL" clId="{A74DFD5C-A00E-4D75-B54F-AE1372332AAE}" dt="2026-08-24T09:26:54.725" v="542" actId="255"/>
          <ac:spMkLst>
            <pc:docMk/>
            <pc:sldMk cId="0" sldId="265"/>
            <ac:spMk id="149"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39:09.627" v="1784" actId="20577"/>
        <pc:sldMkLst>
          <pc:docMk/>
          <pc:sldMk cId="0" sldId="266"/>
        </pc:sldMkLst>
        <pc:spChg chg="mod ord">
          <ac:chgData name="Mark Thirlwell" userId="0eea46bc-1a08-4dae-8290-d9217da89020" providerId="ADAL" clId="{A74DFD5C-A00E-4D75-B54F-AE1372332AAE}" dt="2026-08-24T09:39:41.663" v="612" actId="20577"/>
          <ac:spMkLst>
            <pc:docMk/>
            <pc:sldMk cId="0" sldId="266"/>
            <ac:spMk id="159" creationId="{00000000-0000-0000-0000-000000000000}"/>
          </ac:spMkLst>
        </pc:spChg>
        <pc:spChg chg="mod">
          <ac:chgData name="Mark Thirlwell" userId="0eea46bc-1a08-4dae-8290-d9217da89020" providerId="ADAL" clId="{A74DFD5C-A00E-4D75-B54F-AE1372332AAE}" dt="2026-08-24T16:38:27.780" v="1782" actId="207"/>
          <ac:spMkLst>
            <pc:docMk/>
            <pc:sldMk cId="0" sldId="266"/>
            <ac:spMk id="160"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39:05.682" v="1783" actId="20577"/>
        <pc:sldMkLst>
          <pc:docMk/>
          <pc:sldMk cId="0" sldId="267"/>
        </pc:sldMkLst>
        <pc:spChg chg="mod ord">
          <ac:chgData name="Mark Thirlwell" userId="0eea46bc-1a08-4dae-8290-d9217da89020" providerId="ADAL" clId="{A74DFD5C-A00E-4D75-B54F-AE1372332AAE}" dt="2026-08-24T11:35:25.792" v="669" actId="20577"/>
          <ac:spMkLst>
            <pc:docMk/>
            <pc:sldMk cId="0" sldId="267"/>
            <ac:spMk id="170" creationId="{00000000-0000-0000-0000-000000000000}"/>
          </ac:spMkLst>
        </pc:spChg>
        <pc:spChg chg="mod">
          <ac:chgData name="Mark Thirlwell" userId="0eea46bc-1a08-4dae-8290-d9217da89020" providerId="ADAL" clId="{A74DFD5C-A00E-4D75-B54F-AE1372332AAE}" dt="2026-08-24T11:46:31.965" v="757" actId="14100"/>
          <ac:spMkLst>
            <pc:docMk/>
            <pc:sldMk cId="0" sldId="267"/>
            <ac:spMk id="171"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5:05:50.101" v="1451" actId="14100"/>
        <pc:sldMkLst>
          <pc:docMk/>
          <pc:sldMk cId="0" sldId="268"/>
        </pc:sldMkLst>
        <pc:spChg chg="mod ord">
          <ac:chgData name="Mark Thirlwell" userId="0eea46bc-1a08-4dae-8290-d9217da89020" providerId="ADAL" clId="{A74DFD5C-A00E-4D75-B54F-AE1372332AAE}" dt="2026-08-21T14:16:14.425" v="180" actId="26606"/>
          <ac:spMkLst>
            <pc:docMk/>
            <pc:sldMk cId="0" sldId="268"/>
            <ac:spMk id="181" creationId="{00000000-0000-0000-0000-000000000000}"/>
          </ac:spMkLst>
        </pc:spChg>
        <pc:spChg chg="mod">
          <ac:chgData name="Mark Thirlwell" userId="0eea46bc-1a08-4dae-8290-d9217da89020" providerId="ADAL" clId="{A74DFD5C-A00E-4D75-B54F-AE1372332AAE}" dt="2026-08-24T15:05:50.101" v="1451" actId="14100"/>
          <ac:spMkLst>
            <pc:docMk/>
            <pc:sldMk cId="0" sldId="268"/>
            <ac:spMk id="182"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39:31.538" v="1785" actId="20577"/>
        <pc:sldMkLst>
          <pc:docMk/>
          <pc:sldMk cId="0" sldId="269"/>
        </pc:sldMkLst>
        <pc:spChg chg="mod ord">
          <ac:chgData name="Mark Thirlwell" userId="0eea46bc-1a08-4dae-8290-d9217da89020" providerId="ADAL" clId="{A74DFD5C-A00E-4D75-B54F-AE1372332AAE}" dt="2026-08-21T14:16:14.425" v="180" actId="26606"/>
          <ac:spMkLst>
            <pc:docMk/>
            <pc:sldMk cId="0" sldId="269"/>
            <ac:spMk id="192" creationId="{00000000-0000-0000-0000-000000000000}"/>
          </ac:spMkLst>
        </pc:spChg>
        <pc:spChg chg="mod">
          <ac:chgData name="Mark Thirlwell" userId="0eea46bc-1a08-4dae-8290-d9217da89020" providerId="ADAL" clId="{A74DFD5C-A00E-4D75-B54F-AE1372332AAE}" dt="2026-08-24T15:18:20.692" v="1518" actId="255"/>
          <ac:spMkLst>
            <pc:docMk/>
            <pc:sldMk cId="0" sldId="269"/>
            <ac:spMk id="193"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5:53:51.129" v="1618" actId="948"/>
        <pc:sldMkLst>
          <pc:docMk/>
          <pc:sldMk cId="0" sldId="270"/>
        </pc:sldMkLst>
        <pc:spChg chg="mod ord">
          <ac:chgData name="Mark Thirlwell" userId="0eea46bc-1a08-4dae-8290-d9217da89020" providerId="ADAL" clId="{A74DFD5C-A00E-4D75-B54F-AE1372332AAE}" dt="2026-08-21T14:16:14.425" v="180" actId="26606"/>
          <ac:spMkLst>
            <pc:docMk/>
            <pc:sldMk cId="0" sldId="270"/>
            <ac:spMk id="203" creationId="{00000000-0000-0000-0000-000000000000}"/>
          </ac:spMkLst>
        </pc:spChg>
        <pc:spChg chg="mod">
          <ac:chgData name="Mark Thirlwell" userId="0eea46bc-1a08-4dae-8290-d9217da89020" providerId="ADAL" clId="{A74DFD5C-A00E-4D75-B54F-AE1372332AAE}" dt="2026-08-24T15:53:51.129" v="1618" actId="948"/>
          <ac:spMkLst>
            <pc:docMk/>
            <pc:sldMk cId="0" sldId="270"/>
            <ac:spMk id="204" creationId="{00000000-0000-0000-0000-000000000000}"/>
          </ac:spMkLst>
        </pc:spChg>
      </pc:sldChg>
      <pc:sldChg chg="addSp delSp modSp mod modClrScheme chgLayout modNotes">
        <pc:chgData name="Mark Thirlwell" userId="0eea46bc-1a08-4dae-8290-d9217da89020" providerId="ADAL" clId="{A74DFD5C-A00E-4D75-B54F-AE1372332AAE}" dt="2026-08-24T15:58:14.035" v="1660" actId="12"/>
        <pc:sldMkLst>
          <pc:docMk/>
          <pc:sldMk cId="0" sldId="271"/>
        </pc:sldMkLst>
        <pc:spChg chg="mod ord">
          <ac:chgData name="Mark Thirlwell" userId="0eea46bc-1a08-4dae-8290-d9217da89020" providerId="ADAL" clId="{A74DFD5C-A00E-4D75-B54F-AE1372332AAE}" dt="2026-08-21T14:16:14.425" v="180" actId="26606"/>
          <ac:spMkLst>
            <pc:docMk/>
            <pc:sldMk cId="0" sldId="271"/>
            <ac:spMk id="214" creationId="{00000000-0000-0000-0000-000000000000}"/>
          </ac:spMkLst>
        </pc:spChg>
        <pc:spChg chg="mod">
          <ac:chgData name="Mark Thirlwell" userId="0eea46bc-1a08-4dae-8290-d9217da89020" providerId="ADAL" clId="{A74DFD5C-A00E-4D75-B54F-AE1372332AAE}" dt="2026-08-24T15:58:14.035" v="1660" actId="12"/>
          <ac:spMkLst>
            <pc:docMk/>
            <pc:sldMk cId="0" sldId="271"/>
            <ac:spMk id="215"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34:34.686" v="1764" actId="20577"/>
        <pc:sldMkLst>
          <pc:docMk/>
          <pc:sldMk cId="0" sldId="272"/>
        </pc:sldMkLst>
        <pc:spChg chg="mod ord">
          <ac:chgData name="Mark Thirlwell" userId="0eea46bc-1a08-4dae-8290-d9217da89020" providerId="ADAL" clId="{A74DFD5C-A00E-4D75-B54F-AE1372332AAE}" dt="2026-08-21T14:16:14.425" v="180" actId="26606"/>
          <ac:spMkLst>
            <pc:docMk/>
            <pc:sldMk cId="0" sldId="272"/>
            <ac:spMk id="225" creationId="{00000000-0000-0000-0000-000000000000}"/>
          </ac:spMkLst>
        </pc:spChg>
        <pc:spChg chg="mod">
          <ac:chgData name="Mark Thirlwell" userId="0eea46bc-1a08-4dae-8290-d9217da89020" providerId="ADAL" clId="{A74DFD5C-A00E-4D75-B54F-AE1372332AAE}" dt="2026-08-24T16:33:12.501" v="1763" actId="948"/>
          <ac:spMkLst>
            <pc:docMk/>
            <pc:sldMk cId="0" sldId="272"/>
            <ac:spMk id="226"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3:16:50.839" v="859" actId="1076"/>
        <pc:sldMkLst>
          <pc:docMk/>
          <pc:sldMk cId="0" sldId="273"/>
        </pc:sldMkLst>
        <pc:spChg chg="mod ord">
          <ac:chgData name="Mark Thirlwell" userId="0eea46bc-1a08-4dae-8290-d9217da89020" providerId="ADAL" clId="{A74DFD5C-A00E-4D75-B54F-AE1372332AAE}" dt="2026-08-21T14:16:14.425" v="180" actId="26606"/>
          <ac:spMkLst>
            <pc:docMk/>
            <pc:sldMk cId="0" sldId="273"/>
            <ac:spMk id="236" creationId="{00000000-0000-0000-0000-000000000000}"/>
          </ac:spMkLst>
        </pc:spChg>
        <pc:spChg chg="mod">
          <ac:chgData name="Mark Thirlwell" userId="0eea46bc-1a08-4dae-8290-d9217da89020" providerId="ADAL" clId="{A74DFD5C-A00E-4D75-B54F-AE1372332AAE}" dt="2026-08-24T13:16:50.839" v="859" actId="1076"/>
          <ac:spMkLst>
            <pc:docMk/>
            <pc:sldMk cId="0" sldId="273"/>
            <ac:spMk id="237"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3:28:55.256" v="1029" actId="478"/>
        <pc:sldMkLst>
          <pc:docMk/>
          <pc:sldMk cId="0" sldId="274"/>
        </pc:sldMkLst>
        <pc:spChg chg="mod ord">
          <ac:chgData name="Mark Thirlwell" userId="0eea46bc-1a08-4dae-8290-d9217da89020" providerId="ADAL" clId="{A74DFD5C-A00E-4D75-B54F-AE1372332AAE}" dt="2026-08-21T14:16:14.425" v="180" actId="26606"/>
          <ac:spMkLst>
            <pc:docMk/>
            <pc:sldMk cId="0" sldId="274"/>
            <ac:spMk id="247" creationId="{00000000-0000-0000-0000-000000000000}"/>
          </ac:spMkLst>
        </pc:spChg>
        <pc:spChg chg="mod ord">
          <ac:chgData name="Mark Thirlwell" userId="0eea46bc-1a08-4dae-8290-d9217da89020" providerId="ADAL" clId="{A74DFD5C-A00E-4D75-B54F-AE1372332AAE}" dt="2026-08-24T13:27:28.335" v="875" actId="26606"/>
          <ac:spMkLst>
            <pc:docMk/>
            <pc:sldMk cId="0" sldId="274"/>
            <ac:spMk id="248"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40:11.782" v="1787" actId="20577"/>
        <pc:sldMkLst>
          <pc:docMk/>
          <pc:sldMk cId="0" sldId="275"/>
        </pc:sldMkLst>
        <pc:spChg chg="mod ord">
          <ac:chgData name="Mark Thirlwell" userId="0eea46bc-1a08-4dae-8290-d9217da89020" providerId="ADAL" clId="{A74DFD5C-A00E-4D75-B54F-AE1372332AAE}" dt="2026-08-21T14:16:14.425" v="180" actId="26606"/>
          <ac:spMkLst>
            <pc:docMk/>
            <pc:sldMk cId="0" sldId="275"/>
            <ac:spMk id="256" creationId="{00000000-0000-0000-0000-000000000000}"/>
          </ac:spMkLst>
        </pc:spChg>
        <pc:spChg chg="mod ord">
          <ac:chgData name="Mark Thirlwell" userId="0eea46bc-1a08-4dae-8290-d9217da89020" providerId="ADAL" clId="{A74DFD5C-A00E-4D75-B54F-AE1372332AAE}" dt="2026-08-24T13:36:20.536" v="1045" actId="26606"/>
          <ac:spMkLst>
            <pc:docMk/>
            <pc:sldMk cId="0" sldId="275"/>
            <ac:spMk id="258" creationId="{00000000-0000-0000-0000-000000000000}"/>
          </ac:spMkLst>
        </pc:spChg>
      </pc:sldChg>
      <pc:sldChg chg="addSp delSp modSp mod modClrScheme chgLayout modNotes">
        <pc:chgData name="Mark Thirlwell" userId="0eea46bc-1a08-4dae-8290-d9217da89020" providerId="ADAL" clId="{A74DFD5C-A00E-4D75-B54F-AE1372332AAE}" dt="2026-08-24T14:37:13.609" v="1297" actId="948"/>
        <pc:sldMkLst>
          <pc:docMk/>
          <pc:sldMk cId="0" sldId="276"/>
        </pc:sldMkLst>
        <pc:spChg chg="mod ord">
          <ac:chgData name="Mark Thirlwell" userId="0eea46bc-1a08-4dae-8290-d9217da89020" providerId="ADAL" clId="{A74DFD5C-A00E-4D75-B54F-AE1372332AAE}" dt="2026-08-21T14:16:14.425" v="180" actId="26606"/>
          <ac:spMkLst>
            <pc:docMk/>
            <pc:sldMk cId="0" sldId="276"/>
            <ac:spMk id="265" creationId="{00000000-0000-0000-0000-000000000000}"/>
          </ac:spMkLst>
        </pc:spChg>
        <pc:spChg chg="mod ord">
          <ac:chgData name="Mark Thirlwell" userId="0eea46bc-1a08-4dae-8290-d9217da89020" providerId="ADAL" clId="{A74DFD5C-A00E-4D75-B54F-AE1372332AAE}" dt="2026-08-24T14:37:13.609" v="1297" actId="948"/>
          <ac:spMkLst>
            <pc:docMk/>
            <pc:sldMk cId="0" sldId="276"/>
            <ac:spMk id="266" creationId="{00000000-0000-0000-0000-000000000000}"/>
          </ac:spMkLst>
        </pc:spChg>
      </pc:sldChg>
      <pc:sldChg chg="addSp delSp modSp mod modClrScheme chgLayout modNotes">
        <pc:chgData name="Mark Thirlwell" userId="0eea46bc-1a08-4dae-8290-d9217da89020" providerId="ADAL" clId="{A74DFD5C-A00E-4D75-B54F-AE1372332AAE}" dt="2026-08-24T13:45:07.814" v="1104" actId="20577"/>
        <pc:sldMkLst>
          <pc:docMk/>
          <pc:sldMk cId="0" sldId="277"/>
        </pc:sldMkLst>
        <pc:spChg chg="mod ord">
          <ac:chgData name="Mark Thirlwell" userId="0eea46bc-1a08-4dae-8290-d9217da89020" providerId="ADAL" clId="{A74DFD5C-A00E-4D75-B54F-AE1372332AAE}" dt="2026-08-21T14:16:14.425" v="180" actId="26606"/>
          <ac:spMkLst>
            <pc:docMk/>
            <pc:sldMk cId="0" sldId="277"/>
            <ac:spMk id="273" creationId="{00000000-0000-0000-0000-000000000000}"/>
          </ac:spMkLst>
        </pc:spChg>
        <pc:spChg chg="mod ord">
          <ac:chgData name="Mark Thirlwell" userId="0eea46bc-1a08-4dae-8290-d9217da89020" providerId="ADAL" clId="{A74DFD5C-A00E-4D75-B54F-AE1372332AAE}" dt="2026-08-24T13:45:07.814" v="1104" actId="20577"/>
          <ac:spMkLst>
            <pc:docMk/>
            <pc:sldMk cId="0" sldId="277"/>
            <ac:spMk id="274" creationId="{00000000-0000-0000-0000-000000000000}"/>
          </ac:spMkLst>
        </pc:spChg>
      </pc:sldChg>
      <pc:sldChg chg="addSp delSp modSp mod modClrScheme chgLayout modNotes modNotesTx">
        <pc:chgData name="Mark Thirlwell" userId="0eea46bc-1a08-4dae-8290-d9217da89020" providerId="ADAL" clId="{A74DFD5C-A00E-4D75-B54F-AE1372332AAE}" dt="2026-08-24T16:40:29.702" v="1788" actId="20577"/>
        <pc:sldMkLst>
          <pc:docMk/>
          <pc:sldMk cId="0" sldId="278"/>
        </pc:sldMkLst>
        <pc:spChg chg="mod ord">
          <ac:chgData name="Mark Thirlwell" userId="0eea46bc-1a08-4dae-8290-d9217da89020" providerId="ADAL" clId="{A74DFD5C-A00E-4D75-B54F-AE1372332AAE}" dt="2026-08-21T14:16:14.425" v="180" actId="26606"/>
          <ac:spMkLst>
            <pc:docMk/>
            <pc:sldMk cId="0" sldId="278"/>
            <ac:spMk id="282" creationId="{00000000-0000-0000-0000-000000000000}"/>
          </ac:spMkLst>
        </pc:spChg>
        <pc:spChg chg="mod ord">
          <ac:chgData name="Mark Thirlwell" userId="0eea46bc-1a08-4dae-8290-d9217da89020" providerId="ADAL" clId="{A74DFD5C-A00E-4D75-B54F-AE1372332AAE}" dt="2026-08-24T14:36:39.062" v="1294" actId="948"/>
          <ac:spMkLst>
            <pc:docMk/>
            <pc:sldMk cId="0" sldId="278"/>
            <ac:spMk id="283" creationId="{00000000-0000-0000-0000-000000000000}"/>
          </ac:spMkLst>
        </pc:spChg>
      </pc:sldChg>
      <pc:sldChg chg="addSp delSp modSp mod modClrScheme chgLayout modNotes">
        <pc:chgData name="Mark Thirlwell" userId="0eea46bc-1a08-4dae-8290-d9217da89020" providerId="ADAL" clId="{A74DFD5C-A00E-4D75-B54F-AE1372332AAE}" dt="2026-08-24T14:31:19.542" v="1215" actId="20577"/>
        <pc:sldMkLst>
          <pc:docMk/>
          <pc:sldMk cId="0" sldId="279"/>
        </pc:sldMkLst>
        <pc:spChg chg="mod ord">
          <ac:chgData name="Mark Thirlwell" userId="0eea46bc-1a08-4dae-8290-d9217da89020" providerId="ADAL" clId="{A74DFD5C-A00E-4D75-B54F-AE1372332AAE}" dt="2026-08-21T14:16:14.425" v="180" actId="26606"/>
          <ac:spMkLst>
            <pc:docMk/>
            <pc:sldMk cId="0" sldId="279"/>
            <ac:spMk id="291" creationId="{00000000-0000-0000-0000-000000000000}"/>
          </ac:spMkLst>
        </pc:spChg>
        <pc:spChg chg="mod ord">
          <ac:chgData name="Mark Thirlwell" userId="0eea46bc-1a08-4dae-8290-d9217da89020" providerId="ADAL" clId="{A74DFD5C-A00E-4D75-B54F-AE1372332AAE}" dt="2026-08-24T14:31:19.542" v="1215" actId="20577"/>
          <ac:spMkLst>
            <pc:docMk/>
            <pc:sldMk cId="0" sldId="279"/>
            <ac:spMk id="292" creationId="{00000000-0000-0000-0000-000000000000}"/>
          </ac:spMkLst>
        </pc:spChg>
      </pc:sldChg>
      <pc:sldChg chg="addSp delSp modSp mod modClrScheme chgLayout modNotes">
        <pc:chgData name="Mark Thirlwell" userId="0eea46bc-1a08-4dae-8290-d9217da89020" providerId="ADAL" clId="{A74DFD5C-A00E-4D75-B54F-AE1372332AAE}" dt="2026-08-24T14:34:49.694" v="1285" actId="20577"/>
        <pc:sldMkLst>
          <pc:docMk/>
          <pc:sldMk cId="0" sldId="280"/>
        </pc:sldMkLst>
        <pc:spChg chg="mod ord">
          <ac:chgData name="Mark Thirlwell" userId="0eea46bc-1a08-4dae-8290-d9217da89020" providerId="ADAL" clId="{A74DFD5C-A00E-4D75-B54F-AE1372332AAE}" dt="2026-08-24T14:31:56.951" v="1220" actId="20577"/>
          <ac:spMkLst>
            <pc:docMk/>
            <pc:sldMk cId="0" sldId="280"/>
            <ac:spMk id="300" creationId="{00000000-0000-0000-0000-000000000000}"/>
          </ac:spMkLst>
        </pc:spChg>
        <pc:spChg chg="mod ord">
          <ac:chgData name="Mark Thirlwell" userId="0eea46bc-1a08-4dae-8290-d9217da89020" providerId="ADAL" clId="{A74DFD5C-A00E-4D75-B54F-AE1372332AAE}" dt="2026-08-24T14:34:49.694" v="1285" actId="20577"/>
          <ac:spMkLst>
            <pc:docMk/>
            <pc:sldMk cId="0" sldId="280"/>
            <ac:spMk id="301" creationId="{00000000-0000-0000-0000-000000000000}"/>
          </ac:spMkLst>
        </pc:spChg>
      </pc:sldChg>
      <pc:sldChg chg="addSp delSp modSp add mod modNotesTx">
        <pc:chgData name="Mark Thirlwell" userId="0eea46bc-1a08-4dae-8290-d9217da89020" providerId="ADAL" clId="{A74DFD5C-A00E-4D75-B54F-AE1372332AAE}" dt="2026-08-24T16:41:03.527" v="1790" actId="6549"/>
        <pc:sldMkLst>
          <pc:docMk/>
          <pc:sldMk cId="944900293" sldId="281"/>
        </pc:sldMkLst>
        <pc:spChg chg="add mod">
          <ac:chgData name="Mark Thirlwell" userId="0eea46bc-1a08-4dae-8290-d9217da89020" providerId="ADAL" clId="{A74DFD5C-A00E-4D75-B54F-AE1372332AAE}" dt="2026-08-21T14:16:14.425" v="180" actId="26606"/>
          <ac:spMkLst>
            <pc:docMk/>
            <pc:sldMk cId="944900293" sldId="281"/>
            <ac:spMk id="6" creationId="{BECD6513-07FA-F738-1DDD-6805E2DA234F}"/>
          </ac:spMkLst>
        </pc:spChg>
      </pc:sldChg>
      <pc:sldChg chg="addSp delSp modSp add mod modNotesTx">
        <pc:chgData name="Mark Thirlwell" userId="0eea46bc-1a08-4dae-8290-d9217da89020" providerId="ADAL" clId="{A74DFD5C-A00E-4D75-B54F-AE1372332AAE}" dt="2026-08-28T11:26:11.331" v="1791" actId="20577"/>
        <pc:sldMkLst>
          <pc:docMk/>
          <pc:sldMk cId="4152295373" sldId="282"/>
        </pc:sldMkLst>
        <pc:spChg chg="add mod">
          <ac:chgData name="Mark Thirlwell" userId="0eea46bc-1a08-4dae-8290-d9217da89020" providerId="ADAL" clId="{A74DFD5C-A00E-4D75-B54F-AE1372332AAE}" dt="2026-08-21T14:16:14.425" v="180" actId="26606"/>
          <ac:spMkLst>
            <pc:docMk/>
            <pc:sldMk cId="4152295373" sldId="282"/>
            <ac:spMk id="6" creationId="{99E1AF67-C417-4349-DE00-154203330E5B}"/>
          </ac:spMkLst>
        </pc:spChg>
      </pc:sldChg>
      <pc:sldChg chg="modSp add mod">
        <pc:chgData name="Mark Thirlwell" userId="0eea46bc-1a08-4dae-8290-d9217da89020" providerId="ADAL" clId="{A74DFD5C-A00E-4D75-B54F-AE1372332AAE}" dt="2026-08-24T16:35:29.078" v="1767" actId="207"/>
        <pc:sldMkLst>
          <pc:docMk/>
          <pc:sldMk cId="3651815762" sldId="283"/>
        </pc:sldMkLst>
        <pc:spChg chg="mod">
          <ac:chgData name="Mark Thirlwell" userId="0eea46bc-1a08-4dae-8290-d9217da89020" providerId="ADAL" clId="{A74DFD5C-A00E-4D75-B54F-AE1372332AAE}" dt="2026-08-21T15:15:07.518" v="232" actId="20577"/>
          <ac:spMkLst>
            <pc:docMk/>
            <pc:sldMk cId="3651815762" sldId="283"/>
            <ac:spMk id="88" creationId="{0F094ABC-9AE6-12CA-B06C-2465F3B3CF91}"/>
          </ac:spMkLst>
        </pc:spChg>
        <pc:spChg chg="mod">
          <ac:chgData name="Mark Thirlwell" userId="0eea46bc-1a08-4dae-8290-d9217da89020" providerId="ADAL" clId="{A74DFD5C-A00E-4D75-B54F-AE1372332AAE}" dt="2026-08-24T16:35:29.078" v="1767" actId="207"/>
          <ac:spMkLst>
            <pc:docMk/>
            <pc:sldMk cId="3651815762" sldId="283"/>
            <ac:spMk id="89" creationId="{2CCF4A2E-8320-AE6D-046F-E9C7E1DBF36D}"/>
          </ac:spMkLst>
        </pc:spChg>
      </pc:sldChg>
      <pc:sldChg chg="modSp add mod modNotesTx">
        <pc:chgData name="Mark Thirlwell" userId="0eea46bc-1a08-4dae-8290-d9217da89020" providerId="ADAL" clId="{A74DFD5C-A00E-4D75-B54F-AE1372332AAE}" dt="2026-08-24T16:36:30.327" v="1771" actId="20577"/>
        <pc:sldMkLst>
          <pc:docMk/>
          <pc:sldMk cId="642757958" sldId="284"/>
        </pc:sldMkLst>
        <pc:spChg chg="mod">
          <ac:chgData name="Mark Thirlwell" userId="0eea46bc-1a08-4dae-8290-d9217da89020" providerId="ADAL" clId="{A74DFD5C-A00E-4D75-B54F-AE1372332AAE}" dt="2026-08-21T15:22:59.713" v="351" actId="20577"/>
          <ac:spMkLst>
            <pc:docMk/>
            <pc:sldMk cId="642757958" sldId="284"/>
            <ac:spMk id="117" creationId="{4FF1084D-F1E2-34A2-4944-2A06BB2317FC}"/>
          </ac:spMkLst>
        </pc:spChg>
        <pc:spChg chg="mod">
          <ac:chgData name="Mark Thirlwell" userId="0eea46bc-1a08-4dae-8290-d9217da89020" providerId="ADAL" clId="{A74DFD5C-A00E-4D75-B54F-AE1372332AAE}" dt="2026-08-21T15:24:15.716" v="359" actId="12"/>
          <ac:spMkLst>
            <pc:docMk/>
            <pc:sldMk cId="642757958" sldId="284"/>
            <ac:spMk id="118" creationId="{61FF7372-06B5-A076-80B8-D5B2651C1720}"/>
          </ac:spMkLst>
        </pc:spChg>
      </pc:sldChg>
      <pc:sldChg chg="delSp modSp add mod modNotesTx">
        <pc:chgData name="Mark Thirlwell" userId="0eea46bc-1a08-4dae-8290-d9217da89020" providerId="ADAL" clId="{A74DFD5C-A00E-4D75-B54F-AE1372332AAE}" dt="2026-08-24T16:37:03.631" v="1774" actId="20577"/>
        <pc:sldMkLst>
          <pc:docMk/>
          <pc:sldMk cId="4185012775" sldId="285"/>
        </pc:sldMkLst>
        <pc:spChg chg="mod">
          <ac:chgData name="Mark Thirlwell" userId="0eea46bc-1a08-4dae-8290-d9217da89020" providerId="ADAL" clId="{A74DFD5C-A00E-4D75-B54F-AE1372332AAE}" dt="2026-08-21T15:26:47.774" v="367" actId="20577"/>
          <ac:spMkLst>
            <pc:docMk/>
            <pc:sldMk cId="4185012775" sldId="285"/>
            <ac:spMk id="127" creationId="{BD878745-FA81-BB8C-4DA0-42AB7FE79019}"/>
          </ac:spMkLst>
        </pc:spChg>
        <pc:spChg chg="mod">
          <ac:chgData name="Mark Thirlwell" userId="0eea46bc-1a08-4dae-8290-d9217da89020" providerId="ADAL" clId="{A74DFD5C-A00E-4D75-B54F-AE1372332AAE}" dt="2026-08-24T08:54:00.125" v="491" actId="207"/>
          <ac:spMkLst>
            <pc:docMk/>
            <pc:sldMk cId="4185012775" sldId="285"/>
            <ac:spMk id="128" creationId="{82601C8F-A4F5-9DBE-3537-B104BE03038F}"/>
          </ac:spMkLst>
        </pc:spChg>
      </pc:sldChg>
      <pc:sldChg chg="delSp modSp add mod modNotesTx">
        <pc:chgData name="Mark Thirlwell" userId="0eea46bc-1a08-4dae-8290-d9217da89020" providerId="ADAL" clId="{A74DFD5C-A00E-4D75-B54F-AE1372332AAE}" dt="2026-08-24T16:37:52.051" v="1778" actId="20577"/>
        <pc:sldMkLst>
          <pc:docMk/>
          <pc:sldMk cId="3422228031" sldId="286"/>
        </pc:sldMkLst>
        <pc:spChg chg="mod">
          <ac:chgData name="Mark Thirlwell" userId="0eea46bc-1a08-4dae-8290-d9217da89020" providerId="ADAL" clId="{A74DFD5C-A00E-4D75-B54F-AE1372332AAE}" dt="2026-08-24T08:22:27.747" v="419" actId="20577"/>
          <ac:spMkLst>
            <pc:docMk/>
            <pc:sldMk cId="3422228031" sldId="286"/>
            <ac:spMk id="137" creationId="{45740C3E-3CD0-042D-2340-328ADF3A3A1C}"/>
          </ac:spMkLst>
        </pc:spChg>
        <pc:spChg chg="mod">
          <ac:chgData name="Mark Thirlwell" userId="0eea46bc-1a08-4dae-8290-d9217da89020" providerId="ADAL" clId="{A74DFD5C-A00E-4D75-B54F-AE1372332AAE}" dt="2026-08-24T08:53:44.979" v="490" actId="207"/>
          <ac:spMkLst>
            <pc:docMk/>
            <pc:sldMk cId="3422228031" sldId="286"/>
            <ac:spMk id="142" creationId="{AD7AA9EB-558D-6396-8AA3-7996947AA03D}"/>
          </ac:spMkLst>
        </pc:spChg>
      </pc:sldChg>
      <pc:sldChg chg="delSp modSp add mod modNotesTx">
        <pc:chgData name="Mark Thirlwell" userId="0eea46bc-1a08-4dae-8290-d9217da89020" providerId="ADAL" clId="{A74DFD5C-A00E-4D75-B54F-AE1372332AAE}" dt="2026-08-24T16:38:10.922" v="1780" actId="20577"/>
        <pc:sldMkLst>
          <pc:docMk/>
          <pc:sldMk cId="117483882" sldId="287"/>
        </pc:sldMkLst>
        <pc:spChg chg="mod">
          <ac:chgData name="Mark Thirlwell" userId="0eea46bc-1a08-4dae-8290-d9217da89020" providerId="ADAL" clId="{A74DFD5C-A00E-4D75-B54F-AE1372332AAE}" dt="2026-08-24T09:11:15.654" v="499" actId="20577"/>
          <ac:spMkLst>
            <pc:docMk/>
            <pc:sldMk cId="117483882" sldId="287"/>
            <ac:spMk id="148" creationId="{935E3C8C-F40B-7CE2-8BB3-0E7608D766B6}"/>
          </ac:spMkLst>
        </pc:spChg>
        <pc:spChg chg="mod">
          <ac:chgData name="Mark Thirlwell" userId="0eea46bc-1a08-4dae-8290-d9217da89020" providerId="ADAL" clId="{A74DFD5C-A00E-4D75-B54F-AE1372332AAE}" dt="2026-08-24T09:28:04.441" v="548" actId="255"/>
          <ac:spMkLst>
            <pc:docMk/>
            <pc:sldMk cId="117483882" sldId="287"/>
            <ac:spMk id="150" creationId="{A436029D-6076-9795-F569-8C52A998B32D}"/>
          </ac:spMkLst>
        </pc:spChg>
      </pc:sldChg>
      <pc:sldChg chg="delSp modSp add mod modNotesTx">
        <pc:chgData name="Mark Thirlwell" userId="0eea46bc-1a08-4dae-8290-d9217da89020" providerId="ADAL" clId="{A74DFD5C-A00E-4D75-B54F-AE1372332AAE}" dt="2026-08-24T11:08:30.344" v="642" actId="20577"/>
        <pc:sldMkLst>
          <pc:docMk/>
          <pc:sldMk cId="255795063" sldId="288"/>
        </pc:sldMkLst>
        <pc:spChg chg="mod">
          <ac:chgData name="Mark Thirlwell" userId="0eea46bc-1a08-4dae-8290-d9217da89020" providerId="ADAL" clId="{A74DFD5C-A00E-4D75-B54F-AE1372332AAE}" dt="2026-08-24T09:37:05.291" v="569" actId="20577"/>
          <ac:spMkLst>
            <pc:docMk/>
            <pc:sldMk cId="255795063" sldId="288"/>
            <ac:spMk id="159" creationId="{82B9D35D-88B0-5186-4AC4-98EB1F01BF3B}"/>
          </ac:spMkLst>
        </pc:spChg>
        <pc:spChg chg="mod">
          <ac:chgData name="Mark Thirlwell" userId="0eea46bc-1a08-4dae-8290-d9217da89020" providerId="ADAL" clId="{A74DFD5C-A00E-4D75-B54F-AE1372332AAE}" dt="2026-08-24T10:18:39.517" v="641" actId="948"/>
          <ac:spMkLst>
            <pc:docMk/>
            <pc:sldMk cId="255795063" sldId="288"/>
            <ac:spMk id="164" creationId="{9BD01C23-D50B-8419-B396-6FBCFA71ED93}"/>
          </ac:spMkLst>
        </pc:spChg>
      </pc:sldChg>
      <pc:sldChg chg="modSp add mod modNotesTx">
        <pc:chgData name="Mark Thirlwell" userId="0eea46bc-1a08-4dae-8290-d9217da89020" providerId="ADAL" clId="{A74DFD5C-A00E-4D75-B54F-AE1372332AAE}" dt="2026-08-24T10:16:03.602" v="619" actId="948"/>
        <pc:sldMkLst>
          <pc:docMk/>
          <pc:sldMk cId="3941762717" sldId="289"/>
        </pc:sldMkLst>
        <pc:spChg chg="mod">
          <ac:chgData name="Mark Thirlwell" userId="0eea46bc-1a08-4dae-8290-d9217da89020" providerId="ADAL" clId="{A74DFD5C-A00E-4D75-B54F-AE1372332AAE}" dt="2026-08-24T09:48:38.458" v="615"/>
          <ac:spMkLst>
            <pc:docMk/>
            <pc:sldMk cId="3941762717" sldId="289"/>
            <ac:spMk id="159" creationId="{933460E7-1C97-AF93-6299-474F3CAC4686}"/>
          </ac:spMkLst>
        </pc:spChg>
        <pc:spChg chg="mod">
          <ac:chgData name="Mark Thirlwell" userId="0eea46bc-1a08-4dae-8290-d9217da89020" providerId="ADAL" clId="{A74DFD5C-A00E-4D75-B54F-AE1372332AAE}" dt="2026-08-24T10:16:03.602" v="619" actId="948"/>
          <ac:spMkLst>
            <pc:docMk/>
            <pc:sldMk cId="3941762717" sldId="289"/>
            <ac:spMk id="160" creationId="{58DACB39-EDEE-D8C6-6BD7-647AF08E38AE}"/>
          </ac:spMkLst>
        </pc:spChg>
      </pc:sldChg>
      <pc:sldChg chg="delSp modSp add mod modNotesTx">
        <pc:chgData name="Mark Thirlwell" userId="0eea46bc-1a08-4dae-8290-d9217da89020" providerId="ADAL" clId="{A74DFD5C-A00E-4D75-B54F-AE1372332AAE}" dt="2026-08-24T11:46:26.043" v="756" actId="14100"/>
        <pc:sldMkLst>
          <pc:docMk/>
          <pc:sldMk cId="212614429" sldId="290"/>
        </pc:sldMkLst>
        <pc:spChg chg="mod">
          <ac:chgData name="Mark Thirlwell" userId="0eea46bc-1a08-4dae-8290-d9217da89020" providerId="ADAL" clId="{A74DFD5C-A00E-4D75-B54F-AE1372332AAE}" dt="2026-08-24T11:35:22.177" v="668" actId="20577"/>
          <ac:spMkLst>
            <pc:docMk/>
            <pc:sldMk cId="212614429" sldId="290"/>
            <ac:spMk id="170" creationId="{741E49EA-D450-5411-87D4-A9D3483AA64E}"/>
          </ac:spMkLst>
        </pc:spChg>
        <pc:spChg chg="mod">
          <ac:chgData name="Mark Thirlwell" userId="0eea46bc-1a08-4dae-8290-d9217da89020" providerId="ADAL" clId="{A74DFD5C-A00E-4D75-B54F-AE1372332AAE}" dt="2026-08-24T11:46:26.043" v="756" actId="14100"/>
          <ac:spMkLst>
            <pc:docMk/>
            <pc:sldMk cId="212614429" sldId="290"/>
            <ac:spMk id="175" creationId="{86511849-4740-8C02-6431-11E09FD492A4}"/>
          </ac:spMkLst>
        </pc:spChg>
      </pc:sldChg>
      <pc:sldChg chg="delSp modSp add mod">
        <pc:chgData name="Mark Thirlwell" userId="0eea46bc-1a08-4dae-8290-d9217da89020" providerId="ADAL" clId="{A74DFD5C-A00E-4D75-B54F-AE1372332AAE}" dt="2026-08-24T15:11:28.977" v="1462" actId="26606"/>
        <pc:sldMkLst>
          <pc:docMk/>
          <pc:sldMk cId="1918548594" sldId="291"/>
        </pc:sldMkLst>
        <pc:spChg chg="mod">
          <ac:chgData name="Mark Thirlwell" userId="0eea46bc-1a08-4dae-8290-d9217da89020" providerId="ADAL" clId="{A74DFD5C-A00E-4D75-B54F-AE1372332AAE}" dt="2026-08-24T15:04:30.068" v="1443" actId="20577"/>
          <ac:spMkLst>
            <pc:docMk/>
            <pc:sldMk cId="1918548594" sldId="291"/>
            <ac:spMk id="181" creationId="{9789FB3B-EC0F-6CC7-8EBF-C7F96FE534B2}"/>
          </ac:spMkLst>
        </pc:spChg>
        <pc:spChg chg="mod">
          <ac:chgData name="Mark Thirlwell" userId="0eea46bc-1a08-4dae-8290-d9217da89020" providerId="ADAL" clId="{A74DFD5C-A00E-4D75-B54F-AE1372332AAE}" dt="2026-08-24T15:11:28.977" v="1462" actId="26606"/>
          <ac:spMkLst>
            <pc:docMk/>
            <pc:sldMk cId="1918548594" sldId="291"/>
            <ac:spMk id="182" creationId="{D8F24A2D-636C-2969-758C-3102B0F173D6}"/>
          </ac:spMkLst>
        </pc:spChg>
      </pc:sldChg>
      <pc:sldChg chg="delSp modSp add mod modNotesTx">
        <pc:chgData name="Mark Thirlwell" userId="0eea46bc-1a08-4dae-8290-d9217da89020" providerId="ADAL" clId="{A74DFD5C-A00E-4D75-B54F-AE1372332AAE}" dt="2026-08-24T16:39:39.029" v="1786" actId="20577"/>
        <pc:sldMkLst>
          <pc:docMk/>
          <pc:sldMk cId="222371036" sldId="292"/>
        </pc:sldMkLst>
        <pc:spChg chg="mod">
          <ac:chgData name="Mark Thirlwell" userId="0eea46bc-1a08-4dae-8290-d9217da89020" providerId="ADAL" clId="{A74DFD5C-A00E-4D75-B54F-AE1372332AAE}" dt="2026-08-24T15:15:31.702" v="1494" actId="20577"/>
          <ac:spMkLst>
            <pc:docMk/>
            <pc:sldMk cId="222371036" sldId="292"/>
            <ac:spMk id="192" creationId="{6E963431-8D64-2B42-CFE6-DF7A68F88CF6}"/>
          </ac:spMkLst>
        </pc:spChg>
        <pc:spChg chg="mod">
          <ac:chgData name="Mark Thirlwell" userId="0eea46bc-1a08-4dae-8290-d9217da89020" providerId="ADAL" clId="{A74DFD5C-A00E-4D75-B54F-AE1372332AAE}" dt="2026-08-24T15:18:28.139" v="1519" actId="12"/>
          <ac:spMkLst>
            <pc:docMk/>
            <pc:sldMk cId="222371036" sldId="292"/>
            <ac:spMk id="193" creationId="{E2330481-8795-CF1F-E493-048434EBB124}"/>
          </ac:spMkLst>
        </pc:spChg>
      </pc:sldChg>
      <pc:sldChg chg="delSp modSp add mod modNotesTx">
        <pc:chgData name="Mark Thirlwell" userId="0eea46bc-1a08-4dae-8290-d9217da89020" providerId="ADAL" clId="{A74DFD5C-A00E-4D75-B54F-AE1372332AAE}" dt="2026-08-24T15:55:56.069" v="1635"/>
        <pc:sldMkLst>
          <pc:docMk/>
          <pc:sldMk cId="2836799239" sldId="293"/>
        </pc:sldMkLst>
        <pc:spChg chg="mod">
          <ac:chgData name="Mark Thirlwell" userId="0eea46bc-1a08-4dae-8290-d9217da89020" providerId="ADAL" clId="{A74DFD5C-A00E-4D75-B54F-AE1372332AAE}" dt="2026-08-24T15:40:11.221" v="1585"/>
          <ac:spMkLst>
            <pc:docMk/>
            <pc:sldMk cId="2836799239" sldId="293"/>
            <ac:spMk id="203" creationId="{CBC021C2-F529-D0BB-92EC-68C792AFE886}"/>
          </ac:spMkLst>
        </pc:spChg>
        <pc:spChg chg="mod">
          <ac:chgData name="Mark Thirlwell" userId="0eea46bc-1a08-4dae-8290-d9217da89020" providerId="ADAL" clId="{A74DFD5C-A00E-4D75-B54F-AE1372332AAE}" dt="2026-08-24T15:55:56.069" v="1635"/>
          <ac:spMkLst>
            <pc:docMk/>
            <pc:sldMk cId="2836799239" sldId="293"/>
            <ac:spMk id="208" creationId="{52B9F95A-A003-8A6E-7785-84DCBF4D145C}"/>
          </ac:spMkLst>
        </pc:spChg>
      </pc:sldChg>
      <pc:sldMasterChg chg="addSp delSp mod">
        <pc:chgData name="Mark Thirlwell" userId="0eea46bc-1a08-4dae-8290-d9217da89020" providerId="ADAL" clId="{A74DFD5C-A00E-4D75-B54F-AE1372332AAE}" dt="2026-08-17T14:50:29.851" v="58" actId="22"/>
        <pc:sldMasterMkLst>
          <pc:docMk/>
          <pc:sldMasterMk cId="525763517" sldId="2147483658"/>
        </pc:sldMasterMkLst>
        <pc:spChg chg="add">
          <ac:chgData name="Mark Thirlwell" userId="0eea46bc-1a08-4dae-8290-d9217da89020" providerId="ADAL" clId="{A74DFD5C-A00E-4D75-B54F-AE1372332AAE}" dt="2026-08-17T14:50:29.851" v="58" actId="22"/>
          <ac:spMkLst>
            <pc:docMk/>
            <pc:sldMasterMk cId="525763517" sldId="2147483658"/>
            <ac:spMk id="4" creationId="{AE13EF21-CB4D-A6A6-7712-9D929BA009CD}"/>
          </ac:spMkLst>
        </pc:spChg>
      </pc:sldMasterChg>
    </pc:docChg>
  </pc:docChgLst>
  <pc:docChgLst>
    <pc:chgData name="John, Catherine" userId="36b10958-3fe6-4d82-9cee-736ae9074b3f" providerId="ADAL" clId="{7CE9EBFF-1EB6-4E95-820E-35801409E55C}"/>
    <pc:docChg chg="custSel modSld">
      <pc:chgData name="John, Catherine" userId="36b10958-3fe6-4d82-9cee-736ae9074b3f" providerId="ADAL" clId="{7CE9EBFF-1EB6-4E95-820E-35801409E55C}" dt="2026-09-10T12:43:18.864" v="25" actId="6549"/>
      <pc:docMkLst>
        <pc:docMk/>
      </pc:docMkLst>
      <pc:sldChg chg="modNotesTx">
        <pc:chgData name="John, Catherine" userId="36b10958-3fe6-4d82-9cee-736ae9074b3f" providerId="ADAL" clId="{7CE9EBFF-1EB6-4E95-820E-35801409E55C}" dt="2026-09-10T12:29:03.840" v="5" actId="6549"/>
        <pc:sldMkLst>
          <pc:docMk/>
          <pc:sldMk cId="0" sldId="268"/>
        </pc:sldMkLst>
      </pc:sldChg>
      <pc:sldChg chg="modSp mod modNotesTx">
        <pc:chgData name="John, Catherine" userId="36b10958-3fe6-4d82-9cee-736ae9074b3f" providerId="ADAL" clId="{7CE9EBFF-1EB6-4E95-820E-35801409E55C}" dt="2026-09-10T12:41:28.087" v="19" actId="6549"/>
        <pc:sldMkLst>
          <pc:docMk/>
          <pc:sldMk cId="0" sldId="277"/>
        </pc:sldMkLst>
        <pc:spChg chg="mod">
          <ac:chgData name="John, Catherine" userId="36b10958-3fe6-4d82-9cee-736ae9074b3f" providerId="ADAL" clId="{7CE9EBFF-1EB6-4E95-820E-35801409E55C}" dt="2026-09-10T12:41:09.676" v="18" actId="20577"/>
          <ac:spMkLst>
            <pc:docMk/>
            <pc:sldMk cId="0" sldId="277"/>
            <ac:spMk id="274" creationId="{00000000-0000-0000-0000-000000000000}"/>
          </ac:spMkLst>
        </pc:spChg>
      </pc:sldChg>
      <pc:sldChg chg="modNotesTx">
        <pc:chgData name="John, Catherine" userId="36b10958-3fe6-4d82-9cee-736ae9074b3f" providerId="ADAL" clId="{7CE9EBFF-1EB6-4E95-820E-35801409E55C}" dt="2026-09-10T12:43:18.864" v="25" actId="6549"/>
        <pc:sldMkLst>
          <pc:docMk/>
          <pc:sldMk cId="0" sldId="278"/>
        </pc:sldMkLst>
      </pc:sldChg>
      <pc:sldChg chg="modSp mod">
        <pc:chgData name="John, Catherine" userId="36b10958-3fe6-4d82-9cee-736ae9074b3f" providerId="ADAL" clId="{7CE9EBFF-1EB6-4E95-820E-35801409E55C}" dt="2026-09-10T12:26:29.153" v="2" actId="6549"/>
        <pc:sldMkLst>
          <pc:docMk/>
          <pc:sldMk cId="255795063" sldId="288"/>
        </pc:sldMkLst>
        <pc:spChg chg="mod">
          <ac:chgData name="John, Catherine" userId="36b10958-3fe6-4d82-9cee-736ae9074b3f" providerId="ADAL" clId="{7CE9EBFF-1EB6-4E95-820E-35801409E55C}" dt="2026-09-10T12:26:29.153" v="2" actId="6549"/>
          <ac:spMkLst>
            <pc:docMk/>
            <pc:sldMk cId="255795063" sldId="288"/>
            <ac:spMk id="164" creationId="{9BD01C23-D50B-8419-B396-6FBCFA71ED93}"/>
          </ac:spMkLst>
        </pc:spChg>
      </pc:sldChg>
      <pc:sldChg chg="modNotesTx">
        <pc:chgData name="John, Catherine" userId="36b10958-3fe6-4d82-9cee-736ae9074b3f" providerId="ADAL" clId="{7CE9EBFF-1EB6-4E95-820E-35801409E55C}" dt="2026-09-10T12:30:44.208" v="8" actId="6549"/>
        <pc:sldMkLst>
          <pc:docMk/>
          <pc:sldMk cId="1918548594" sldId="291"/>
        </pc:sldMkLst>
      </pc:sldChg>
    </pc:docChg>
  </pc:docChgLst>
  <pc:docChgLst>
    <pc:chgData name="Williams, Sian" userId="f643701a-3517-4348-bd1c-bbad90f72c55" providerId="ADAL" clId="{66DBB4B2-6617-4A67-9DB0-51A02D214305}"/>
    <pc:docChg chg="custSel modSld modMainMaster">
      <pc:chgData name="Williams, Sian" userId="f643701a-3517-4348-bd1c-bbad90f72c55" providerId="ADAL" clId="{66DBB4B2-6617-4A67-9DB0-51A02D214305}" dt="2026-09-07T14:33:22.021" v="5" actId="22"/>
      <pc:docMkLst>
        <pc:docMk/>
      </pc:docMkLst>
      <pc:sldChg chg="addSp modSp mod">
        <pc:chgData name="Williams, Sian" userId="f643701a-3517-4348-bd1c-bbad90f72c55" providerId="ADAL" clId="{66DBB4B2-6617-4A67-9DB0-51A02D214305}" dt="2026-09-07T14:33:22.021" v="5" actId="22"/>
        <pc:sldMkLst>
          <pc:docMk/>
          <pc:sldMk cId="4152295373" sldId="282"/>
        </pc:sldMkLst>
        <pc:spChg chg="add">
          <ac:chgData name="Williams, Sian" userId="f643701a-3517-4348-bd1c-bbad90f72c55" providerId="ADAL" clId="{66DBB4B2-6617-4A67-9DB0-51A02D214305}" dt="2026-09-07T14:33:22.021" v="5" actId="22"/>
          <ac:spMkLst>
            <pc:docMk/>
            <pc:sldMk cId="4152295373" sldId="282"/>
            <ac:spMk id="3" creationId="{1E9E4CDE-8A2A-6EF1-4329-FBDCFC2AADC1}"/>
          </ac:spMkLst>
        </pc:spChg>
        <pc:spChg chg="mod">
          <ac:chgData name="Williams, Sian" userId="f643701a-3517-4348-bd1c-bbad90f72c55" providerId="ADAL" clId="{66DBB4B2-6617-4A67-9DB0-51A02D214305}" dt="2026-09-07T14:33:16.873" v="4" actId="1076"/>
          <ac:spMkLst>
            <pc:docMk/>
            <pc:sldMk cId="4152295373" sldId="282"/>
            <ac:spMk id="6" creationId="{99E1AF67-C417-4349-DE00-154203330E5B}"/>
          </ac:spMkLst>
        </pc:spChg>
      </pc:sldChg>
      <pc:sldMasterChg chg="addSp delSp mod">
        <pc:chgData name="Williams, Sian" userId="f643701a-3517-4348-bd1c-bbad90f72c55" providerId="ADAL" clId="{66DBB4B2-6617-4A67-9DB0-51A02D214305}" dt="2026-09-04T13:44:40.472" v="3" actId="22"/>
        <pc:sldMasterMkLst>
          <pc:docMk/>
          <pc:sldMasterMk cId="525763517" sldId="2147483658"/>
        </pc:sldMasterMkLst>
        <pc:spChg chg="add">
          <ac:chgData name="Williams, Sian" userId="f643701a-3517-4348-bd1c-bbad90f72c55" providerId="ADAL" clId="{66DBB4B2-6617-4A67-9DB0-51A02D214305}" dt="2026-09-04T13:44:40.472" v="3" actId="22"/>
          <ac:spMkLst>
            <pc:docMk/>
            <pc:sldMasterMk cId="525763517" sldId="2147483658"/>
            <ac:spMk id="5" creationId="{5E331704-0D1A-A306-DFCA-08C26E4B63F4}"/>
          </ac:spMkLst>
        </pc:spChg>
        <pc:picChg chg="add">
          <ac:chgData name="Williams, Sian" userId="f643701a-3517-4348-bd1c-bbad90f72c55" providerId="ADAL" clId="{66DBB4B2-6617-4A67-9DB0-51A02D214305}" dt="2026-09-04T13:44:40.472" v="3" actId="22"/>
          <ac:picMkLst>
            <pc:docMk/>
            <pc:sldMasterMk cId="525763517" sldId="2147483658"/>
            <ac:picMk id="7" creationId="{71F69B7A-06BE-30A3-3B0D-D5D6E3E130EF}"/>
          </ac:picMkLst>
        </pc:picChg>
        <pc:picChg chg="add">
          <ac:chgData name="Williams, Sian" userId="f643701a-3517-4348-bd1c-bbad90f72c55" providerId="ADAL" clId="{66DBB4B2-6617-4A67-9DB0-51A02D214305}" dt="2026-09-04T13:44:40.472" v="3" actId="22"/>
          <ac:picMkLst>
            <pc:docMk/>
            <pc:sldMasterMk cId="525763517" sldId="2147483658"/>
            <ac:picMk id="9" creationId="{2FC22761-3FF1-7401-B232-937FD0657603}"/>
          </ac:picMkLst>
        </pc:picChg>
        <pc:picChg chg="add">
          <ac:chgData name="Williams, Sian" userId="f643701a-3517-4348-bd1c-bbad90f72c55" providerId="ADAL" clId="{66DBB4B2-6617-4A67-9DB0-51A02D214305}" dt="2026-09-04T13:44:40.472" v="3" actId="22"/>
          <ac:picMkLst>
            <pc:docMk/>
            <pc:sldMasterMk cId="525763517" sldId="2147483658"/>
            <ac:picMk id="11" creationId="{BADCE1B5-2F8C-6591-9AB5-697D103CB26A}"/>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4008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gov.uk/government/publications/approved-document-l-2026"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gov.uk/government/publications/resistance-to-sound-approved-document-e"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local.gov.uk/case-studies/enfield-council-council-housing-heat-pumps?utm_source=chatgpt.co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8" Type="http://schemas.openxmlformats.org/officeDocument/2006/relationships/hyperlink" Target="https://www.gov.uk/government/publications/heat-pump-ready-programme/information-about-the-heat-pump-ready-programme?utm_source=chatgpt.com" TargetMode="External"/><Relationship Id="rId3" Type="http://schemas.openxmlformats.org/officeDocument/2006/relationships/hyperlink" Target="https://kensa.co.uk/social-housing/case-study/central-london-retrofit?utm_source=chatgpt.com" TargetMode="External"/><Relationship Id="rId7" Type="http://schemas.openxmlformats.org/officeDocument/2006/relationships/hyperlink" Target="https://www.gov.uk/government/publications/heat-pump-ready-programme-successful-projects?utm_source=chatgpt.com"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assets.publishing.service.gov.uk/media/68824643901d5f8d47120609/Leeds_CC_Leeds_EB_OP_review.pdf?utm_source=chatgpt.com" TargetMode="External"/><Relationship Id="rId5" Type="http://schemas.openxmlformats.org/officeDocument/2006/relationships/hyperlink" Target="https://www.gov.uk/government/publications/heat-pump-ready-programme-successful-projects/heat-pump-ready-programme-stream-1-phase-1-projects?utm_source=chatgpt.com" TargetMode="External"/><Relationship Id="rId4" Type="http://schemas.openxmlformats.org/officeDocument/2006/relationships/hyperlink" Target="https://www.youtube.com/watch?v=yqivKi6khRQ&amp;utm_source=chatgpt.com"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a:extLst>
            <a:ext uri="{FF2B5EF4-FFF2-40B4-BE49-F238E27FC236}">
              <a16:creationId xmlns:a16="http://schemas.microsoft.com/office/drawing/2014/main" id="{444D0B01-773C-35E6-69BD-26676C66797C}"/>
            </a:ext>
          </a:extLst>
        </p:cNvPr>
        <p:cNvGrpSpPr/>
        <p:nvPr/>
      </p:nvGrpSpPr>
      <p:grpSpPr>
        <a:xfrm>
          <a:off x="0" y="0"/>
          <a:ext cx="0" cy="0"/>
          <a:chOff x="0" y="0"/>
          <a:chExt cx="0" cy="0"/>
        </a:xfrm>
      </p:grpSpPr>
      <p:sp>
        <p:nvSpPr>
          <p:cNvPr id="58" name="Google Shape;58;p1:notes">
            <a:extLst>
              <a:ext uri="{FF2B5EF4-FFF2-40B4-BE49-F238E27FC236}">
                <a16:creationId xmlns:a16="http://schemas.microsoft.com/office/drawing/2014/main" id="{14432EA7-77E7-173E-9455-046E6A40C649}"/>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59" name="Google Shape;59;p1:notes">
            <a:extLst>
              <a:ext uri="{FF2B5EF4-FFF2-40B4-BE49-F238E27FC236}">
                <a16:creationId xmlns:a16="http://schemas.microsoft.com/office/drawing/2014/main" id="{7D7B6615-174E-158C-F8E5-4D672872DD1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sz="1200" dirty="0">
              <a:solidFill>
                <a:schemeClr val="dk1"/>
              </a:solidFill>
              <a:latin typeface="Arial"/>
              <a:ea typeface="Arial"/>
              <a:cs typeface="Arial"/>
              <a:sym typeface="Arial"/>
            </a:endParaRPr>
          </a:p>
        </p:txBody>
      </p:sp>
      <p:sp>
        <p:nvSpPr>
          <p:cNvPr id="60" name="Google Shape;60;p1:notes">
            <a:extLst>
              <a:ext uri="{FF2B5EF4-FFF2-40B4-BE49-F238E27FC236}">
                <a16:creationId xmlns:a16="http://schemas.microsoft.com/office/drawing/2014/main" id="{7BFF6506-C34F-5DD6-E073-EF72290A8B0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982604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Arial"/>
                <a:ea typeface="Arial"/>
                <a:cs typeface="Arial"/>
                <a:sym typeface="Arial"/>
              </a:rPr>
              <a:t>Stop point: 3–5 minute discussion. Draw out heat source, emitters, cylinder coil, pump, buffer/volumiser, expansion vessel, controls and water quality.</a:t>
            </a:r>
            <a:endParaRPr/>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75" name="Google Shape;75;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Arial"/>
                <a:ea typeface="Arial"/>
                <a:cs typeface="Arial"/>
                <a:sym typeface="Arial"/>
              </a:rPr>
              <a:t>Learners should understand suitability and integration, not just recognise product names.</a:t>
            </a:r>
            <a:endParaRPr/>
          </a:p>
        </p:txBody>
      </p:sp>
      <p:sp>
        <p:nvSpPr>
          <p:cNvPr id="76" name="Google Shape;76;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851BD4AE-A2D8-8D7F-C29A-DD59B9112094}"/>
            </a:ext>
          </a:extLst>
        </p:cNvPr>
        <p:cNvGrpSpPr/>
        <p:nvPr/>
      </p:nvGrpSpPr>
      <p:grpSpPr>
        <a:xfrm>
          <a:off x="0" y="0"/>
          <a:ext cx="0" cy="0"/>
          <a:chOff x="0" y="0"/>
          <a:chExt cx="0" cy="0"/>
        </a:xfrm>
      </p:grpSpPr>
      <p:sp>
        <p:nvSpPr>
          <p:cNvPr id="84" name="Google Shape;84;p4:notes">
            <a:extLst>
              <a:ext uri="{FF2B5EF4-FFF2-40B4-BE49-F238E27FC236}">
                <a16:creationId xmlns:a16="http://schemas.microsoft.com/office/drawing/2014/main" id="{2083A583-5EF1-7A5E-98B2-9EAD64124BB9}"/>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85" name="Google Shape;85;p4:notes">
            <a:extLst>
              <a:ext uri="{FF2B5EF4-FFF2-40B4-BE49-F238E27FC236}">
                <a16:creationId xmlns:a16="http://schemas.microsoft.com/office/drawing/2014/main" id="{85E9C4BF-DC2D-3C9D-DB73-E08B64FB3C6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Arial"/>
                <a:ea typeface="Arial"/>
                <a:cs typeface="Arial"/>
                <a:sym typeface="Arial"/>
              </a:rPr>
              <a:t>Tutor note: A low carbon system is not just a heat pump. It is a chain of components. If one link is wrong, the whole system can underperform.</a:t>
            </a:r>
            <a:endParaRPr sz="120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100" b="1"/>
              <a:t>Learner takeaway:</a:t>
            </a:r>
            <a:r>
              <a:rPr lang="en-US" sz="1100"/>
              <a:t> Good low-carbon design balances performance, cost, carbon, practicality and long-term use—not simply the size or price of the equipment. </a:t>
            </a:r>
            <a:endParaRPr/>
          </a:p>
        </p:txBody>
      </p:sp>
      <p:sp>
        <p:nvSpPr>
          <p:cNvPr id="86" name="Google Shape;86;p4:notes">
            <a:extLst>
              <a:ext uri="{FF2B5EF4-FFF2-40B4-BE49-F238E27FC236}">
                <a16:creationId xmlns:a16="http://schemas.microsoft.com/office/drawing/2014/main" id="{FA05BC3A-5CE8-5A2C-425F-2953CFD4F09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03051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85" name="Google Shape;85;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Arial"/>
                <a:ea typeface="Arial"/>
                <a:cs typeface="Arial"/>
                <a:sym typeface="Arial"/>
              </a:rPr>
              <a:t>Tutor note: A low carbon system is not just a heat pump. It is a chain of components. If one link is wrong, the whole system can underperform.</a:t>
            </a:r>
            <a:endParaRPr sz="120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100" b="1"/>
              <a:t>Learner takeaway:</a:t>
            </a:r>
            <a:r>
              <a:rPr lang="en-US" sz="1100"/>
              <a:t> Good low-carbon design balances performance, cost, carbon, practicality and long-term use—not simply the size or price of the equipment. </a:t>
            </a:r>
            <a:endParaRPr/>
          </a:p>
        </p:txBody>
      </p:sp>
      <p:sp>
        <p:nvSpPr>
          <p:cNvPr id="86" name="Google Shape;86;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94" name="Google Shape;9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Arial"/>
                <a:ea typeface="Arial"/>
                <a:cs typeface="Arial"/>
                <a:sym typeface="Arial"/>
              </a:rPr>
              <a:t>Activity: learners rank the most important suitability factors for a small terrace, a rural property with land, and a flat with limited external space.</a:t>
            </a:r>
          </a:p>
          <a:p>
            <a:pPr marL="0" lvl="0" indent="0" algn="l" rtl="0">
              <a:lnSpc>
                <a:spcPct val="100000"/>
              </a:lnSpc>
              <a:spcBef>
                <a:spcPts val="0"/>
              </a:spcBef>
              <a:spcAft>
                <a:spcPts val="0"/>
              </a:spcAft>
              <a:buSzPts val="1400"/>
              <a:buNone/>
            </a:pPr>
            <a:endParaRPr lang="en-US" sz="1200" dirty="0">
              <a:solidFill>
                <a:schemeClr val="dk1"/>
              </a:solidFill>
              <a:latin typeface="Arial"/>
              <a:cs typeface="Arial"/>
              <a:sym typeface="Arial"/>
            </a:endParaRPr>
          </a:p>
          <a:p>
            <a:pPr marL="0" lvl="0" indent="0" algn="l" rtl="0">
              <a:spcBef>
                <a:spcPts val="0"/>
              </a:spcBef>
              <a:spcAft>
                <a:spcPts val="0"/>
              </a:spcAft>
              <a:buNone/>
            </a:pPr>
            <a:r>
              <a:rPr lang="en-GB" sz="1400" b="1" dirty="0">
                <a:solidFill>
                  <a:srgbClr val="F5522D"/>
                </a:solidFill>
                <a:latin typeface="Arial"/>
                <a:ea typeface="Arial"/>
                <a:cs typeface="Arial"/>
                <a:sym typeface="Arial"/>
              </a:rPr>
              <a:t>Tutor prompt</a:t>
            </a:r>
          </a:p>
          <a:p>
            <a:pPr marL="0" lvl="0" indent="0" algn="l" rtl="0">
              <a:spcBef>
                <a:spcPts val="900"/>
              </a:spcBef>
              <a:spcAft>
                <a:spcPts val="0"/>
              </a:spcAft>
              <a:buNone/>
            </a:pPr>
            <a:r>
              <a:rPr lang="en-GB" sz="1200" b="0" dirty="0">
                <a:solidFill>
                  <a:srgbClr val="201937"/>
                </a:solidFill>
                <a:latin typeface="Arial"/>
                <a:ea typeface="Arial"/>
                <a:cs typeface="Arial"/>
                <a:sym typeface="Arial"/>
              </a:rPr>
              <a:t>Would you still select the same cylinder if it cannot be carried through the property or replaced later?</a:t>
            </a:r>
          </a:p>
          <a:p>
            <a:pPr marL="0" lvl="0" indent="0" algn="l" rtl="0">
              <a:lnSpc>
                <a:spcPct val="100000"/>
              </a:lnSpc>
              <a:spcBef>
                <a:spcPts val="0"/>
              </a:spcBef>
              <a:spcAft>
                <a:spcPts val="0"/>
              </a:spcAft>
              <a:buSzPts val="1400"/>
              <a:buNone/>
            </a:pPr>
            <a:endParaRPr dirty="0"/>
          </a:p>
        </p:txBody>
      </p:sp>
      <p:sp>
        <p:nvSpPr>
          <p:cNvPr id="95" name="Google Shape;95;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04" name="Google Shape;104;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Arial"/>
                <a:ea typeface="Arial"/>
                <a:cs typeface="Arial"/>
                <a:sym typeface="Arial"/>
              </a:rPr>
              <a:t>Tutor example: Poor ASHP siting can cause airflow recirculation, noise complaints and defrost water issues even if the unit is correctly sized.</a:t>
            </a:r>
            <a:endParaRPr/>
          </a:p>
        </p:txBody>
      </p:sp>
      <p:sp>
        <p:nvSpPr>
          <p:cNvPr id="105" name="Google Shape;105;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14" name="Google Shape;114;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sz="1200" dirty="0">
                <a:solidFill>
                  <a:schemeClr val="dk1"/>
                </a:solidFill>
                <a:latin typeface="Arial"/>
                <a:ea typeface="Arial"/>
                <a:cs typeface="Arial"/>
                <a:sym typeface="Arial"/>
              </a:rPr>
              <a:t>Tutor note: GSHPs need correct ground loop design. Undersized collectors can cool the ground loop excessively and reduce performance. Highlight to students that </a:t>
            </a:r>
            <a:r>
              <a:rPr lang="en-GB" sz="1200" b="0" dirty="0">
                <a:solidFill>
                  <a:srgbClr val="201937"/>
                </a:solidFill>
                <a:latin typeface="Arial"/>
                <a:ea typeface="Arial"/>
                <a:cs typeface="Arial"/>
                <a:sym typeface="Arial"/>
              </a:rPr>
              <a:t>a heat pump is one part of a building-services system, not an isolated appliance.</a:t>
            </a:r>
            <a:endParaRPr lang="en-GB" sz="1200" b="1" dirty="0">
              <a:solidFill>
                <a:srgbClr val="F5522D"/>
              </a:solidFill>
              <a:latin typeface="Arial"/>
              <a:ea typeface="Arial"/>
              <a:cs typeface="Arial"/>
              <a:sym typeface="Arial"/>
            </a:endParaRPr>
          </a:p>
          <a:p>
            <a:pPr marL="0" lvl="0" indent="0" algn="l" rtl="0">
              <a:lnSpc>
                <a:spcPct val="100000"/>
              </a:lnSpc>
              <a:spcBef>
                <a:spcPts val="0"/>
              </a:spcBef>
              <a:spcAft>
                <a:spcPts val="0"/>
              </a:spcAft>
              <a:buSzPts val="1400"/>
              <a:buNone/>
            </a:pPr>
            <a:endParaRPr sz="12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15000"/>
              </a:lnSpc>
              <a:spcBef>
                <a:spcPts val="1200"/>
              </a:spcBef>
              <a:spcAft>
                <a:spcPts val="0"/>
              </a:spcAft>
              <a:buClr>
                <a:schemeClr val="dk1"/>
              </a:buClr>
              <a:buSzPts val="1100"/>
              <a:buFont typeface="Arial"/>
              <a:buNone/>
            </a:pPr>
            <a:r>
              <a:rPr lang="en-US" sz="1100" b="1" dirty="0"/>
              <a:t>Learner takeaway:</a:t>
            </a:r>
            <a:r>
              <a:rPr lang="en-US" sz="1100" dirty="0"/>
              <a:t> Low-carbon technologies perform best when every building service is designed to work as part of one complete system.</a:t>
            </a:r>
            <a:endParaRPr sz="1100" dirty="0"/>
          </a:p>
          <a:p>
            <a:pPr marL="0" lvl="0" indent="0" algn="l" rtl="0">
              <a:lnSpc>
                <a:spcPct val="100000"/>
              </a:lnSpc>
              <a:spcBef>
                <a:spcPts val="1200"/>
              </a:spcBef>
              <a:spcAft>
                <a:spcPts val="0"/>
              </a:spcAft>
              <a:buSzPts val="1400"/>
              <a:buNone/>
            </a:pPr>
            <a:endParaRPr dirty="0"/>
          </a:p>
        </p:txBody>
      </p:sp>
      <p:sp>
        <p:nvSpPr>
          <p:cNvPr id="115" name="Google Shape;115;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a:extLst>
            <a:ext uri="{FF2B5EF4-FFF2-40B4-BE49-F238E27FC236}">
              <a16:creationId xmlns:a16="http://schemas.microsoft.com/office/drawing/2014/main" id="{02D0F1F9-00C7-5C86-ABE0-5815DA3A0A46}"/>
            </a:ext>
          </a:extLst>
        </p:cNvPr>
        <p:cNvGrpSpPr/>
        <p:nvPr/>
      </p:nvGrpSpPr>
      <p:grpSpPr>
        <a:xfrm>
          <a:off x="0" y="0"/>
          <a:ext cx="0" cy="0"/>
          <a:chOff x="0" y="0"/>
          <a:chExt cx="0" cy="0"/>
        </a:xfrm>
      </p:grpSpPr>
      <p:sp>
        <p:nvSpPr>
          <p:cNvPr id="113" name="Google Shape;113;p7:notes">
            <a:extLst>
              <a:ext uri="{FF2B5EF4-FFF2-40B4-BE49-F238E27FC236}">
                <a16:creationId xmlns:a16="http://schemas.microsoft.com/office/drawing/2014/main" id="{527C2482-43B6-74A8-04B9-35041EA5A561}"/>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14" name="Google Shape;114;p7:notes">
            <a:extLst>
              <a:ext uri="{FF2B5EF4-FFF2-40B4-BE49-F238E27FC236}">
                <a16:creationId xmlns:a16="http://schemas.microsoft.com/office/drawing/2014/main" id="{F533098B-9C1E-FFB1-C731-2250190D23A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sz="1200" dirty="0">
                <a:solidFill>
                  <a:schemeClr val="dk1"/>
                </a:solidFill>
                <a:latin typeface="Arial"/>
                <a:ea typeface="Arial"/>
                <a:cs typeface="Arial"/>
                <a:sym typeface="Arial"/>
              </a:rPr>
              <a:t>Tutor note: GSHPs need correct ground loop design. Undersized collectors can cool the ground loop excessively and reduce performance. Highlight to students that </a:t>
            </a:r>
            <a:r>
              <a:rPr lang="en-GB" sz="1200" b="0" dirty="0">
                <a:solidFill>
                  <a:srgbClr val="201937"/>
                </a:solidFill>
                <a:latin typeface="Arial"/>
                <a:ea typeface="Arial"/>
                <a:cs typeface="Arial"/>
                <a:sym typeface="Arial"/>
              </a:rPr>
              <a:t>a heat pump is one part of a building-services system, not an isolated appliance.</a:t>
            </a:r>
            <a:endParaRPr lang="en-GB" sz="1200" b="1" dirty="0">
              <a:solidFill>
                <a:srgbClr val="F5522D"/>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15000"/>
              </a:lnSpc>
              <a:spcBef>
                <a:spcPts val="1200"/>
              </a:spcBef>
              <a:spcAft>
                <a:spcPts val="0"/>
              </a:spcAft>
              <a:buClr>
                <a:schemeClr val="dk1"/>
              </a:buClr>
              <a:buSzPts val="1100"/>
              <a:buFont typeface="Arial"/>
              <a:buNone/>
            </a:pPr>
            <a:r>
              <a:rPr lang="en-US" sz="1100" b="1" dirty="0"/>
              <a:t>Learner takeaway:</a:t>
            </a:r>
            <a:r>
              <a:rPr lang="en-US" sz="1100" dirty="0"/>
              <a:t> Low-carbon technologies perform best when every building service is designed to work as part of one complete system.</a:t>
            </a:r>
            <a:endParaRPr sz="1100" dirty="0"/>
          </a:p>
          <a:p>
            <a:pPr marL="0" lvl="0" indent="0" algn="l" rtl="0">
              <a:lnSpc>
                <a:spcPct val="100000"/>
              </a:lnSpc>
              <a:spcBef>
                <a:spcPts val="1200"/>
              </a:spcBef>
              <a:spcAft>
                <a:spcPts val="0"/>
              </a:spcAft>
              <a:buSzPts val="1400"/>
              <a:buNone/>
            </a:pPr>
            <a:endParaRPr dirty="0"/>
          </a:p>
        </p:txBody>
      </p:sp>
      <p:sp>
        <p:nvSpPr>
          <p:cNvPr id="115" name="Google Shape;115;p7:notes">
            <a:extLst>
              <a:ext uri="{FF2B5EF4-FFF2-40B4-BE49-F238E27FC236}">
                <a16:creationId xmlns:a16="http://schemas.microsoft.com/office/drawing/2014/main" id="{F80FC023-41B5-EAF5-5884-766E646986C1}"/>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978297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24" name="Google Shape;124;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5" name="Google Shape;125;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0D142C58-4698-CFDE-349E-741B01D1F645}"/>
            </a:ext>
          </a:extLst>
        </p:cNvPr>
        <p:cNvGrpSpPr/>
        <p:nvPr/>
      </p:nvGrpSpPr>
      <p:grpSpPr>
        <a:xfrm>
          <a:off x="0" y="0"/>
          <a:ext cx="0" cy="0"/>
          <a:chOff x="0" y="0"/>
          <a:chExt cx="0" cy="0"/>
        </a:xfrm>
      </p:grpSpPr>
      <p:sp>
        <p:nvSpPr>
          <p:cNvPr id="123" name="Google Shape;123;p8:notes">
            <a:extLst>
              <a:ext uri="{FF2B5EF4-FFF2-40B4-BE49-F238E27FC236}">
                <a16:creationId xmlns:a16="http://schemas.microsoft.com/office/drawing/2014/main" id="{ACCA252C-4B34-9773-C022-2514C11217D7}"/>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24" name="Google Shape;124;p8:notes">
            <a:extLst>
              <a:ext uri="{FF2B5EF4-FFF2-40B4-BE49-F238E27FC236}">
                <a16:creationId xmlns:a16="http://schemas.microsoft.com/office/drawing/2014/main" id="{A1BEC042-C769-18F2-DAB2-C103A59FBB2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b="1" dirty="0"/>
              <a:t>Learner takeaway:</a:t>
            </a:r>
            <a:r>
              <a:rPr lang="en-US" sz="1100" dirty="0"/>
              <a:t> The best-value system is not necessarily the cheapest—it is the one that delivers reliable, efficient and compliant performance throughout its life. </a:t>
            </a:r>
            <a:endParaRPr dirty="0"/>
          </a:p>
        </p:txBody>
      </p:sp>
      <p:sp>
        <p:nvSpPr>
          <p:cNvPr id="125" name="Google Shape;125;p8:notes">
            <a:extLst>
              <a:ext uri="{FF2B5EF4-FFF2-40B4-BE49-F238E27FC236}">
                <a16:creationId xmlns:a16="http://schemas.microsoft.com/office/drawing/2014/main" id="{B4F128D5-637D-C6C9-1896-D5C2D99DC091}"/>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383193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34" name="Google Shape;134;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35" name="Google Shape;135;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a:extLst>
            <a:ext uri="{FF2B5EF4-FFF2-40B4-BE49-F238E27FC236}">
              <a16:creationId xmlns:a16="http://schemas.microsoft.com/office/drawing/2014/main" id="{A2F95656-61CC-A3CD-D7B6-372B4D19C532}"/>
            </a:ext>
          </a:extLst>
        </p:cNvPr>
        <p:cNvGrpSpPr/>
        <p:nvPr/>
      </p:nvGrpSpPr>
      <p:grpSpPr>
        <a:xfrm>
          <a:off x="0" y="0"/>
          <a:ext cx="0" cy="0"/>
          <a:chOff x="0" y="0"/>
          <a:chExt cx="0" cy="0"/>
        </a:xfrm>
      </p:grpSpPr>
      <p:sp>
        <p:nvSpPr>
          <p:cNvPr id="133" name="Google Shape;133;p9:notes">
            <a:extLst>
              <a:ext uri="{FF2B5EF4-FFF2-40B4-BE49-F238E27FC236}">
                <a16:creationId xmlns:a16="http://schemas.microsoft.com/office/drawing/2014/main" id="{C833E6AB-5D69-E740-E39C-50B4A94C8C8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34" name="Google Shape;134;p9:notes">
            <a:extLst>
              <a:ext uri="{FF2B5EF4-FFF2-40B4-BE49-F238E27FC236}">
                <a16:creationId xmlns:a16="http://schemas.microsoft.com/office/drawing/2014/main" id="{ED02A271-1AAA-DC2E-B470-A06E562CAD6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35" name="Google Shape;135;p9:notes">
            <a:extLst>
              <a:ext uri="{FF2B5EF4-FFF2-40B4-BE49-F238E27FC236}">
                <a16:creationId xmlns:a16="http://schemas.microsoft.com/office/drawing/2014/main" id="{9AF496E3-D7EA-C1BE-F9BF-B9810593A70A}"/>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4261481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45" name="Google Shape;145;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6" name="Google Shape;146;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a:extLst>
            <a:ext uri="{FF2B5EF4-FFF2-40B4-BE49-F238E27FC236}">
              <a16:creationId xmlns:a16="http://schemas.microsoft.com/office/drawing/2014/main" id="{46C5D28B-CA43-2C7A-9BB4-888B6461AD0A}"/>
            </a:ext>
          </a:extLst>
        </p:cNvPr>
        <p:cNvGrpSpPr/>
        <p:nvPr/>
      </p:nvGrpSpPr>
      <p:grpSpPr>
        <a:xfrm>
          <a:off x="0" y="0"/>
          <a:ext cx="0" cy="0"/>
          <a:chOff x="0" y="0"/>
          <a:chExt cx="0" cy="0"/>
        </a:xfrm>
      </p:grpSpPr>
      <p:sp>
        <p:nvSpPr>
          <p:cNvPr id="144" name="Google Shape;144;p10:notes">
            <a:extLst>
              <a:ext uri="{FF2B5EF4-FFF2-40B4-BE49-F238E27FC236}">
                <a16:creationId xmlns:a16="http://schemas.microsoft.com/office/drawing/2014/main" id="{52161777-0EC6-82CF-B663-D7CC3064D81F}"/>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45" name="Google Shape;145;p10:notes">
            <a:extLst>
              <a:ext uri="{FF2B5EF4-FFF2-40B4-BE49-F238E27FC236}">
                <a16:creationId xmlns:a16="http://schemas.microsoft.com/office/drawing/2014/main" id="{C1F2E405-365A-EEC2-A5BB-521CB5E3DC5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6" name="Google Shape;146;p10:notes">
            <a:extLst>
              <a:ext uri="{FF2B5EF4-FFF2-40B4-BE49-F238E27FC236}">
                <a16:creationId xmlns:a16="http://schemas.microsoft.com/office/drawing/2014/main" id="{02F6BE72-663F-DF51-104A-460999E655F2}"/>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938451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56" name="Google Shape;156;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100" b="1" dirty="0"/>
              <a:t>Learner takeaway:</a:t>
            </a:r>
            <a:r>
              <a:rPr lang="en-US" sz="1100" dirty="0"/>
              <a:t> A new build can be designed as one coordinated low-energy system; retrofit requires careful investigation, sequencing and risk management to improve the building without creating new defects. </a:t>
            </a:r>
            <a:endParaRPr dirty="0"/>
          </a:p>
        </p:txBody>
      </p:sp>
      <p:sp>
        <p:nvSpPr>
          <p:cNvPr id="157" name="Google Shape;157;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a:extLst>
            <a:ext uri="{FF2B5EF4-FFF2-40B4-BE49-F238E27FC236}">
              <a16:creationId xmlns:a16="http://schemas.microsoft.com/office/drawing/2014/main" id="{9658EE03-8FBB-11CD-89EB-8856B1454844}"/>
            </a:ext>
          </a:extLst>
        </p:cNvPr>
        <p:cNvGrpSpPr/>
        <p:nvPr/>
      </p:nvGrpSpPr>
      <p:grpSpPr>
        <a:xfrm>
          <a:off x="0" y="0"/>
          <a:ext cx="0" cy="0"/>
          <a:chOff x="0" y="0"/>
          <a:chExt cx="0" cy="0"/>
        </a:xfrm>
      </p:grpSpPr>
      <p:sp>
        <p:nvSpPr>
          <p:cNvPr id="155" name="Google Shape;155;p11:notes">
            <a:extLst>
              <a:ext uri="{FF2B5EF4-FFF2-40B4-BE49-F238E27FC236}">
                <a16:creationId xmlns:a16="http://schemas.microsoft.com/office/drawing/2014/main" id="{E934EA19-9306-2796-CA77-160EDDC6D770}"/>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56" name="Google Shape;156;p11:notes">
            <a:extLst>
              <a:ext uri="{FF2B5EF4-FFF2-40B4-BE49-F238E27FC236}">
                <a16:creationId xmlns:a16="http://schemas.microsoft.com/office/drawing/2014/main" id="{66B8FFE3-DB23-7A08-18C8-9F0295F2563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7" name="Google Shape;157;p11:notes">
            <a:extLst>
              <a:ext uri="{FF2B5EF4-FFF2-40B4-BE49-F238E27FC236}">
                <a16:creationId xmlns:a16="http://schemas.microsoft.com/office/drawing/2014/main" id="{3CE77CB8-1C31-47AC-0717-80482E136141}"/>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90417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a:extLst>
            <a:ext uri="{FF2B5EF4-FFF2-40B4-BE49-F238E27FC236}">
              <a16:creationId xmlns:a16="http://schemas.microsoft.com/office/drawing/2014/main" id="{3BF3B556-7168-3656-C550-122CC830C330}"/>
            </a:ext>
          </a:extLst>
        </p:cNvPr>
        <p:cNvGrpSpPr/>
        <p:nvPr/>
      </p:nvGrpSpPr>
      <p:grpSpPr>
        <a:xfrm>
          <a:off x="0" y="0"/>
          <a:ext cx="0" cy="0"/>
          <a:chOff x="0" y="0"/>
          <a:chExt cx="0" cy="0"/>
        </a:xfrm>
      </p:grpSpPr>
      <p:sp>
        <p:nvSpPr>
          <p:cNvPr id="155" name="Google Shape;155;p11:notes">
            <a:extLst>
              <a:ext uri="{FF2B5EF4-FFF2-40B4-BE49-F238E27FC236}">
                <a16:creationId xmlns:a16="http://schemas.microsoft.com/office/drawing/2014/main" id="{AAB68057-6FE1-0A99-3D1E-5EFFA6C5286F}"/>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56" name="Google Shape;156;p11:notes">
            <a:extLst>
              <a:ext uri="{FF2B5EF4-FFF2-40B4-BE49-F238E27FC236}">
                <a16:creationId xmlns:a16="http://schemas.microsoft.com/office/drawing/2014/main" id="{A92A806E-EF4A-7D49-C082-DD3E11AD668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7" name="Google Shape;157;p11:notes">
            <a:extLst>
              <a:ext uri="{FF2B5EF4-FFF2-40B4-BE49-F238E27FC236}">
                <a16:creationId xmlns:a16="http://schemas.microsoft.com/office/drawing/2014/main" id="{364FF64D-1F0D-AF9F-8D6B-557341B57F0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35727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67" name="Google Shape;167;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100" b="1" dirty="0"/>
              <a:t>Learner takeaway:</a:t>
            </a:r>
            <a:r>
              <a:rPr lang="en-US" sz="1100" dirty="0"/>
              <a:t> A future-ready system meets today’s calculated demand while providing practical, maintainable routes for tomorrow’s technologies and changing customer needs. </a:t>
            </a:r>
            <a:endParaRPr dirty="0"/>
          </a:p>
        </p:txBody>
      </p:sp>
      <p:sp>
        <p:nvSpPr>
          <p:cNvPr id="168" name="Google Shape;168;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a:extLst>
            <a:ext uri="{FF2B5EF4-FFF2-40B4-BE49-F238E27FC236}">
              <a16:creationId xmlns:a16="http://schemas.microsoft.com/office/drawing/2014/main" id="{9CA90BC7-889B-D537-F6D6-C48BC36D677F}"/>
            </a:ext>
          </a:extLst>
        </p:cNvPr>
        <p:cNvGrpSpPr/>
        <p:nvPr/>
      </p:nvGrpSpPr>
      <p:grpSpPr>
        <a:xfrm>
          <a:off x="0" y="0"/>
          <a:ext cx="0" cy="0"/>
          <a:chOff x="0" y="0"/>
          <a:chExt cx="0" cy="0"/>
        </a:xfrm>
      </p:grpSpPr>
      <p:sp>
        <p:nvSpPr>
          <p:cNvPr id="166" name="Google Shape;166;p12:notes">
            <a:extLst>
              <a:ext uri="{FF2B5EF4-FFF2-40B4-BE49-F238E27FC236}">
                <a16:creationId xmlns:a16="http://schemas.microsoft.com/office/drawing/2014/main" id="{6474B14E-B7AD-80F4-996E-2EC9E847B121}"/>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67" name="Google Shape;167;p12:notes">
            <a:extLst>
              <a:ext uri="{FF2B5EF4-FFF2-40B4-BE49-F238E27FC236}">
                <a16:creationId xmlns:a16="http://schemas.microsoft.com/office/drawing/2014/main" id="{6C52373F-766F-F81F-64EA-8CD633A9701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68" name="Google Shape;168;p12:notes">
            <a:extLst>
              <a:ext uri="{FF2B5EF4-FFF2-40B4-BE49-F238E27FC236}">
                <a16:creationId xmlns:a16="http://schemas.microsoft.com/office/drawing/2014/main" id="{44464E97-6423-DA9D-FB15-D1CA3AB72DD2}"/>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953915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78" name="Google Shape;178;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Arial"/>
                <a:ea typeface="Arial"/>
                <a:cs typeface="Arial"/>
                <a:sym typeface="Arial"/>
              </a:rPr>
              <a:t>Tutor prompt: Students need to understand that</a:t>
            </a:r>
            <a:r>
              <a:rPr lang="en-US" sz="1100" dirty="0">
                <a:solidFill>
                  <a:schemeClr val="dk1"/>
                </a:solidFill>
                <a:latin typeface="Arial"/>
                <a:ea typeface="Arial"/>
                <a:cs typeface="Arial"/>
                <a:sym typeface="Arial"/>
              </a:rPr>
              <a:t> m</a:t>
            </a:r>
            <a:r>
              <a:rPr lang="en-US" sz="1100" dirty="0"/>
              <a:t>aintainability must be </a:t>
            </a:r>
            <a:r>
              <a:rPr lang="en-GB" sz="1100" dirty="0"/>
              <a:t>built in from the start – accessible components, clear records, and planned servicing protect performance, reliability,</a:t>
            </a:r>
            <a:r>
              <a:rPr lang="en-US" sz="1100" dirty="0"/>
              <a:t> and long-term value. </a:t>
            </a:r>
            <a:endParaRPr dirty="0"/>
          </a:p>
        </p:txBody>
      </p:sp>
      <p:sp>
        <p:nvSpPr>
          <p:cNvPr id="179" name="Google Shape;179;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a:extLst>
            <a:ext uri="{FF2B5EF4-FFF2-40B4-BE49-F238E27FC236}">
              <a16:creationId xmlns:a16="http://schemas.microsoft.com/office/drawing/2014/main" id="{69F37A27-C563-D2E0-63A9-B5F22F1E9C8C}"/>
            </a:ext>
          </a:extLst>
        </p:cNvPr>
        <p:cNvGrpSpPr/>
        <p:nvPr/>
      </p:nvGrpSpPr>
      <p:grpSpPr>
        <a:xfrm>
          <a:off x="0" y="0"/>
          <a:ext cx="0" cy="0"/>
          <a:chOff x="0" y="0"/>
          <a:chExt cx="0" cy="0"/>
        </a:xfrm>
      </p:grpSpPr>
      <p:sp>
        <p:nvSpPr>
          <p:cNvPr id="177" name="Google Shape;177;p13:notes">
            <a:extLst>
              <a:ext uri="{FF2B5EF4-FFF2-40B4-BE49-F238E27FC236}">
                <a16:creationId xmlns:a16="http://schemas.microsoft.com/office/drawing/2014/main" id="{EBA907A8-81B1-45BD-E3FB-40E8C114441B}"/>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78" name="Google Shape;178;p13:notes">
            <a:extLst>
              <a:ext uri="{FF2B5EF4-FFF2-40B4-BE49-F238E27FC236}">
                <a16:creationId xmlns:a16="http://schemas.microsoft.com/office/drawing/2014/main" id="{E59CBC8F-B9F9-F921-78F7-D5C384EEACF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Arial"/>
                <a:ea typeface="Arial"/>
                <a:cs typeface="Arial"/>
                <a:sym typeface="Arial"/>
              </a:rPr>
              <a:t>Tutor prompt: Students need to understand that</a:t>
            </a:r>
            <a:r>
              <a:rPr lang="en-US" sz="1100" dirty="0">
                <a:solidFill>
                  <a:schemeClr val="dk1"/>
                </a:solidFill>
                <a:latin typeface="Arial"/>
                <a:ea typeface="Arial"/>
                <a:cs typeface="Arial"/>
                <a:sym typeface="Arial"/>
              </a:rPr>
              <a:t> m</a:t>
            </a:r>
            <a:r>
              <a:rPr lang="en-US" sz="1100" dirty="0"/>
              <a:t>aintainability must be </a:t>
            </a:r>
            <a:r>
              <a:rPr lang="en-GB" sz="1100" dirty="0"/>
              <a:t>built in from the start – accessible components, clear records, and planned servicing protect performance, reliability,</a:t>
            </a:r>
            <a:r>
              <a:rPr lang="en-US" sz="1100" dirty="0"/>
              <a:t> and long-term value. </a:t>
            </a:r>
            <a:endParaRPr dirty="0"/>
          </a:p>
        </p:txBody>
      </p:sp>
      <p:sp>
        <p:nvSpPr>
          <p:cNvPr id="179" name="Google Shape;179;p13:notes">
            <a:extLst>
              <a:ext uri="{FF2B5EF4-FFF2-40B4-BE49-F238E27FC236}">
                <a16:creationId xmlns:a16="http://schemas.microsoft.com/office/drawing/2014/main" id="{E235031F-BCC5-F526-9DEF-5945C40F2BA6}"/>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414218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89" name="Google Shape;189;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100" b="1" dirty="0"/>
              <a:t>Learner takeaway:</a:t>
            </a:r>
            <a:r>
              <a:rPr lang="en-US" sz="1100" dirty="0"/>
              <a:t> Responsible end-of-life design protects the environment, supports legal compliance and keeps valuable materials in use for as long as possible. </a:t>
            </a:r>
            <a:endParaRPr dirty="0"/>
          </a:p>
        </p:txBody>
      </p:sp>
      <p:sp>
        <p:nvSpPr>
          <p:cNvPr id="190" name="Google Shape;190;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a:extLst>
            <a:ext uri="{FF2B5EF4-FFF2-40B4-BE49-F238E27FC236}">
              <a16:creationId xmlns:a16="http://schemas.microsoft.com/office/drawing/2014/main" id="{22E19E1B-521C-02F9-E462-8563917F620C}"/>
            </a:ext>
          </a:extLst>
        </p:cNvPr>
        <p:cNvGrpSpPr/>
        <p:nvPr/>
      </p:nvGrpSpPr>
      <p:grpSpPr>
        <a:xfrm>
          <a:off x="0" y="0"/>
          <a:ext cx="0" cy="0"/>
          <a:chOff x="0" y="0"/>
          <a:chExt cx="0" cy="0"/>
        </a:xfrm>
      </p:grpSpPr>
      <p:sp>
        <p:nvSpPr>
          <p:cNvPr id="188" name="Google Shape;188;p14:notes">
            <a:extLst>
              <a:ext uri="{FF2B5EF4-FFF2-40B4-BE49-F238E27FC236}">
                <a16:creationId xmlns:a16="http://schemas.microsoft.com/office/drawing/2014/main" id="{4562AD75-F7D2-EDBA-CAC0-61E438536DAE}"/>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189" name="Google Shape;189;p14:notes">
            <a:extLst>
              <a:ext uri="{FF2B5EF4-FFF2-40B4-BE49-F238E27FC236}">
                <a16:creationId xmlns:a16="http://schemas.microsoft.com/office/drawing/2014/main" id="{8268A1F3-2755-C086-BD8E-F61734D9930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100" b="1" dirty="0"/>
              <a:t>Learner takeaway:</a:t>
            </a:r>
            <a:r>
              <a:rPr lang="en-US" sz="1100" dirty="0"/>
              <a:t> Responsible end-of-life design protects the environment, supports legal compliance and keeps valuable materials in use for as long as possible. </a:t>
            </a:r>
            <a:endParaRPr dirty="0"/>
          </a:p>
        </p:txBody>
      </p:sp>
      <p:sp>
        <p:nvSpPr>
          <p:cNvPr id="190" name="Google Shape;190;p14:notes">
            <a:extLst>
              <a:ext uri="{FF2B5EF4-FFF2-40B4-BE49-F238E27FC236}">
                <a16:creationId xmlns:a16="http://schemas.microsoft.com/office/drawing/2014/main" id="{626D621F-ECAB-5E80-C41A-1480E79E52E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525432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00" name="Google Shape;200;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Arial"/>
                <a:ea typeface="Arial"/>
                <a:cs typeface="Arial"/>
                <a:sym typeface="Arial"/>
              </a:rPr>
              <a:t>Tutor note: </a:t>
            </a:r>
            <a:r>
              <a:rPr lang="en-GB" dirty="0">
                <a:hlinkClick r:id="rId3"/>
              </a:rPr>
              <a:t>Approved Document L (2026) - GOV.UK</a:t>
            </a:r>
            <a:endParaRPr dirty="0"/>
          </a:p>
          <a:p>
            <a:pPr marL="0" lvl="0" indent="0" algn="l" rtl="0">
              <a:lnSpc>
                <a:spcPct val="115000"/>
              </a:lnSpc>
              <a:spcBef>
                <a:spcPts val="1200"/>
              </a:spcBef>
              <a:spcAft>
                <a:spcPts val="0"/>
              </a:spcAft>
              <a:buClr>
                <a:schemeClr val="dk1"/>
              </a:buClr>
              <a:buSzPts val="1100"/>
              <a:buFont typeface="Arial"/>
              <a:buNone/>
            </a:pPr>
            <a:r>
              <a:rPr lang="en-US" sz="1100" b="1" dirty="0"/>
              <a:t>Learner takeaway:</a:t>
            </a:r>
            <a:r>
              <a:rPr lang="en-US" sz="1100" dirty="0"/>
              <a:t> Noise cannot be corrected reliably after installation—select a quiet unit, assess the location and control vibration at the design stage.</a:t>
            </a:r>
            <a:endParaRPr sz="1100" dirty="0"/>
          </a:p>
          <a:p>
            <a:pPr marL="0" lvl="0" indent="0" algn="l" rtl="0">
              <a:lnSpc>
                <a:spcPct val="100000"/>
              </a:lnSpc>
              <a:spcBef>
                <a:spcPts val="1200"/>
              </a:spcBef>
              <a:spcAft>
                <a:spcPts val="0"/>
              </a:spcAft>
              <a:buSzPts val="1400"/>
              <a:buNone/>
            </a:pPr>
            <a:endParaRPr dirty="0"/>
          </a:p>
        </p:txBody>
      </p:sp>
      <p:sp>
        <p:nvSpPr>
          <p:cNvPr id="201" name="Google Shape;201;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a:extLst>
            <a:ext uri="{FF2B5EF4-FFF2-40B4-BE49-F238E27FC236}">
              <a16:creationId xmlns:a16="http://schemas.microsoft.com/office/drawing/2014/main" id="{E66AF89D-9DC1-2234-9FEB-A6ED7C8158BF}"/>
            </a:ext>
          </a:extLst>
        </p:cNvPr>
        <p:cNvGrpSpPr/>
        <p:nvPr/>
      </p:nvGrpSpPr>
      <p:grpSpPr>
        <a:xfrm>
          <a:off x="0" y="0"/>
          <a:ext cx="0" cy="0"/>
          <a:chOff x="0" y="0"/>
          <a:chExt cx="0" cy="0"/>
        </a:xfrm>
      </p:grpSpPr>
      <p:sp>
        <p:nvSpPr>
          <p:cNvPr id="199" name="Google Shape;199;p15:notes">
            <a:extLst>
              <a:ext uri="{FF2B5EF4-FFF2-40B4-BE49-F238E27FC236}">
                <a16:creationId xmlns:a16="http://schemas.microsoft.com/office/drawing/2014/main" id="{EBB0C671-7C30-339F-050F-457173D22954}"/>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00" name="Google Shape;200;p15:notes">
            <a:extLst>
              <a:ext uri="{FF2B5EF4-FFF2-40B4-BE49-F238E27FC236}">
                <a16:creationId xmlns:a16="http://schemas.microsoft.com/office/drawing/2014/main" id="{C2CCB995-C134-823D-B515-68B78954076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Arial"/>
                <a:ea typeface="Arial"/>
                <a:cs typeface="Arial"/>
                <a:sym typeface="Arial"/>
              </a:rPr>
              <a:t>Tutor note: </a:t>
            </a:r>
            <a:r>
              <a:rPr lang="en-GB" sz="1100" dirty="0">
                <a:hlinkClick r:id="rId3"/>
              </a:rPr>
              <a:t>Resistance to sound: Approved Document E - GOV.UK</a:t>
            </a:r>
            <a:endParaRPr lang="en-GB" sz="1100" dirty="0"/>
          </a:p>
          <a:p>
            <a:pPr marL="0" lvl="0" indent="0" algn="l" rtl="0">
              <a:lnSpc>
                <a:spcPct val="100000"/>
              </a:lnSpc>
              <a:spcBef>
                <a:spcPts val="1200"/>
              </a:spcBef>
              <a:spcAft>
                <a:spcPts val="0"/>
              </a:spcAft>
              <a:buSzPts val="1400"/>
              <a:buNone/>
            </a:pPr>
            <a:endParaRPr dirty="0"/>
          </a:p>
        </p:txBody>
      </p:sp>
      <p:sp>
        <p:nvSpPr>
          <p:cNvPr id="201" name="Google Shape;201;p15:notes">
            <a:extLst>
              <a:ext uri="{FF2B5EF4-FFF2-40B4-BE49-F238E27FC236}">
                <a16:creationId xmlns:a16="http://schemas.microsoft.com/office/drawing/2014/main" id="{E8713317-BD68-2BA4-EB8A-B002B473E5BF}"/>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394477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11" name="Google Shape;211;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Arial"/>
                <a:ea typeface="Arial"/>
                <a:cs typeface="Arial"/>
                <a:sym typeface="Arial"/>
              </a:rPr>
              <a:t>Scenario: A small zoned system short-cycles when only one zone calls. Learners decide whether issue is minimum volume, flow, control logic or emitter sizing.</a:t>
            </a:r>
            <a:endParaRPr/>
          </a:p>
        </p:txBody>
      </p:sp>
      <p:sp>
        <p:nvSpPr>
          <p:cNvPr id="212" name="Google Shape;212;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22" name="Google Shape;2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23" name="Google Shape;223;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33" name="Google Shape;233;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dk1"/>
                </a:solidFill>
                <a:latin typeface="Arial"/>
                <a:ea typeface="Arial"/>
                <a:cs typeface="Arial"/>
                <a:sym typeface="Arial"/>
              </a:rPr>
              <a:t>Tutor note: Chance for students to discuss “</a:t>
            </a:r>
            <a:r>
              <a:rPr lang="en-GB" sz="1200" b="0" dirty="0">
                <a:solidFill>
                  <a:srgbClr val="201937"/>
                </a:solidFill>
                <a:latin typeface="Arial"/>
                <a:ea typeface="Arial"/>
                <a:cs typeface="Arial"/>
                <a:sym typeface="Arial"/>
              </a:rPr>
              <a:t>Why might two identical ASHP installations be acceptable in one location but not another?”</a:t>
            </a:r>
            <a:endParaRPr lang="en-GB" sz="1200" b="1" dirty="0">
              <a:solidFill>
                <a:srgbClr val="F5522D"/>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234" name="Google Shape;234;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44" name="Google Shape;244;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Arial"/>
                <a:cs typeface="Arial"/>
                <a:sym typeface="Arial"/>
              </a:rPr>
              <a:t>Tutor notes: Remind students that quality assurance certification is about design evidence, not just installer branding.</a:t>
            </a:r>
            <a:endParaRPr dirty="0"/>
          </a:p>
        </p:txBody>
      </p:sp>
      <p:sp>
        <p:nvSpPr>
          <p:cNvPr id="245" name="Google Shape;245;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53" name="Google Shape;253;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100" b="1" dirty="0"/>
              <a:t>Learner takeaway:</a:t>
            </a:r>
            <a:r>
              <a:rPr lang="en-US" sz="1100" dirty="0"/>
              <a:t> Certification provides a quality framework, but the designer and installer remain responsible for delivering a safe, compliant and correctly performing system. </a:t>
            </a:r>
            <a:endParaRPr dirty="0"/>
          </a:p>
        </p:txBody>
      </p:sp>
      <p:sp>
        <p:nvSpPr>
          <p:cNvPr id="254" name="Google Shape;254;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62" name="Google Shape;262;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sz="1200" dirty="0">
                <a:solidFill>
                  <a:schemeClr val="dk1"/>
                </a:solidFill>
                <a:latin typeface="Arial"/>
                <a:ea typeface="Arial"/>
                <a:cs typeface="Arial"/>
                <a:sym typeface="Arial"/>
              </a:rPr>
              <a:t>Tutor note: </a:t>
            </a:r>
            <a:r>
              <a:rPr lang="en-GB" sz="1200" b="0" dirty="0">
                <a:solidFill>
                  <a:srgbClr val="201937"/>
                </a:solidFill>
                <a:latin typeface="Arial"/>
                <a:ea typeface="Arial"/>
                <a:cs typeface="Arial"/>
                <a:sym typeface="Arial"/>
              </a:rPr>
              <a:t>Location choices directly impact system efficiency, acoustic compliance, safety, and neighbour relations.</a:t>
            </a:r>
          </a:p>
          <a:p>
            <a:pPr marL="0" lvl="0" indent="0" algn="l" rtl="0">
              <a:lnSpc>
                <a:spcPct val="100000"/>
              </a:lnSpc>
              <a:spcBef>
                <a:spcPts val="0"/>
              </a:spcBef>
              <a:spcAft>
                <a:spcPts val="0"/>
              </a:spcAft>
              <a:buSzPts val="1400"/>
              <a:buNone/>
            </a:pPr>
            <a:endParaRPr dirty="0"/>
          </a:p>
        </p:txBody>
      </p:sp>
      <p:sp>
        <p:nvSpPr>
          <p:cNvPr id="263" name="Google Shape;263;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70" name="Google Shape;270;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Arial"/>
                <a:ea typeface="Arial"/>
                <a:cs typeface="Arial"/>
                <a:sym typeface="Arial"/>
              </a:rPr>
              <a:t>Suggested evidence: heat loss calculation, radiator outputs at design ΔT, cylinder coil rating/surface area, flow/return readings, pump settings, DHW recovery data, customer usage pattern.</a:t>
            </a:r>
            <a:endParaRPr sz="12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15000"/>
              </a:lnSpc>
              <a:spcBef>
                <a:spcPts val="1200"/>
              </a:spcBef>
              <a:spcAft>
                <a:spcPts val="0"/>
              </a:spcAft>
              <a:buClr>
                <a:schemeClr val="dk1"/>
              </a:buClr>
              <a:buSzPts val="1100"/>
              <a:buFont typeface="Arial"/>
              <a:buNone/>
            </a:pPr>
            <a:r>
              <a:rPr lang="en-US" sz="1100" b="1" dirty="0"/>
              <a:t>Local Government Association – Enfield Council: Council Housing Heat Pumps</a:t>
            </a:r>
            <a:br>
              <a:rPr lang="en-US" sz="1100" b="1" dirty="0"/>
            </a:br>
            <a:r>
              <a:rPr lang="en-US" sz="1100" u="sng" dirty="0">
                <a:solidFill>
                  <a:schemeClr val="hlink"/>
                </a:solidFill>
                <a:hlinkClick r:id="rId3"/>
              </a:rPr>
              <a:t>https://www.local.gov.uk/case-studies/enfield-council-council-housing-heat-pumps</a:t>
            </a: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dirty="0"/>
              <a:t>This provides the clearest independent overview. It confirms that the scheme served approximately 400 flats, used individual in-dwelling heat pumps connected to shared ambient ground-loop arrays, and avoided the need for a conventional central energy </a:t>
            </a:r>
            <a:r>
              <a:rPr lang="en-US" sz="1100" dirty="0" err="1"/>
              <a:t>centre</a:t>
            </a:r>
            <a:r>
              <a:rPr lang="en-US" sz="1100" dirty="0"/>
              <a:t>. The ground array comprised 100 boreholes drilled to depths of more than 200 </a:t>
            </a:r>
            <a:r>
              <a:rPr lang="en-US" sz="1100" dirty="0" err="1"/>
              <a:t>metres</a:t>
            </a:r>
            <a:r>
              <a:rPr lang="en-US" sz="1100" dirty="0"/>
              <a:t>.</a:t>
            </a:r>
            <a:endParaRPr sz="1100" dirty="0"/>
          </a:p>
          <a:p>
            <a:pPr marL="0" lvl="0" indent="0" algn="l" rtl="0">
              <a:lnSpc>
                <a:spcPct val="100000"/>
              </a:lnSpc>
              <a:spcBef>
                <a:spcPts val="1200"/>
              </a:spcBef>
              <a:spcAft>
                <a:spcPts val="0"/>
              </a:spcAft>
              <a:buSzPts val="1400"/>
              <a:buNone/>
            </a:pPr>
            <a:endParaRPr dirty="0"/>
          </a:p>
        </p:txBody>
      </p:sp>
      <p:sp>
        <p:nvSpPr>
          <p:cNvPr id="271" name="Google Shape;271;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79" name="Google Shape;279;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15000"/>
              </a:lnSpc>
              <a:spcBef>
                <a:spcPts val="1800"/>
              </a:spcBef>
              <a:spcAft>
                <a:spcPts val="0"/>
              </a:spcAft>
              <a:buClr>
                <a:schemeClr val="dk1"/>
              </a:buClr>
              <a:buSzPts val="1100"/>
              <a:buFont typeface="Arial"/>
              <a:buNone/>
            </a:pPr>
            <a:r>
              <a:rPr lang="en-US" sz="1700" b="1" dirty="0"/>
              <a:t>Sutton Dwellings — heritage social housing retrofit</a:t>
            </a:r>
            <a:endParaRPr sz="1700" b="1" dirty="0"/>
          </a:p>
          <a:p>
            <a:pPr marL="0" lvl="0" indent="0" algn="l" rtl="0">
              <a:lnSpc>
                <a:spcPct val="115000"/>
              </a:lnSpc>
              <a:spcBef>
                <a:spcPts val="1200"/>
              </a:spcBef>
              <a:spcAft>
                <a:spcPts val="0"/>
              </a:spcAft>
              <a:buSzPts val="1100"/>
              <a:buNone/>
            </a:pPr>
            <a:r>
              <a:rPr lang="en-US" sz="1100" b="1" dirty="0"/>
              <a:t>Official project case study:</a:t>
            </a:r>
            <a:br>
              <a:rPr lang="en-US" sz="1100" b="1" dirty="0"/>
            </a:br>
            <a:r>
              <a:rPr lang="en-US" sz="1100" u="sng" dirty="0">
                <a:solidFill>
                  <a:schemeClr val="hlink"/>
                </a:solidFill>
                <a:hlinkClick r:id="rId3"/>
              </a:rPr>
              <a:t>Kensa – Central London social housing retrofit: Sutton Dwellings</a:t>
            </a: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dirty="0"/>
              <a:t>The case study covers 81 Edwardian-era flats, 27 boreholes, individual ground-source heat pumps, restricted working space and coordination of drilling and other trades within a dense Central London site.</a:t>
            </a:r>
            <a:endParaRPr sz="1100" dirty="0"/>
          </a:p>
          <a:p>
            <a:pPr marL="0" lvl="0" indent="0" algn="l" rtl="0">
              <a:lnSpc>
                <a:spcPct val="115000"/>
              </a:lnSpc>
              <a:spcBef>
                <a:spcPts val="1200"/>
              </a:spcBef>
              <a:spcAft>
                <a:spcPts val="0"/>
              </a:spcAft>
              <a:buSzPts val="1100"/>
              <a:buNone/>
            </a:pPr>
            <a:r>
              <a:rPr lang="en-US" sz="1100" b="1" dirty="0"/>
              <a:t>Video case study:</a:t>
            </a:r>
            <a:br>
              <a:rPr lang="en-US" sz="1100" b="1" dirty="0"/>
            </a:br>
            <a:r>
              <a:rPr lang="en-US" sz="1100" u="sng" dirty="0">
                <a:solidFill>
                  <a:schemeClr val="hlink"/>
                </a:solidFill>
                <a:hlinkClick r:id="rId4"/>
              </a:rPr>
              <a:t>Kensa – </a:t>
            </a:r>
            <a:r>
              <a:rPr lang="en-US" sz="1100" u="sng" dirty="0" err="1">
                <a:solidFill>
                  <a:schemeClr val="hlink"/>
                </a:solidFill>
                <a:hlinkClick r:id="rId4"/>
              </a:rPr>
              <a:t>Decarbonising</a:t>
            </a:r>
            <a:r>
              <a:rPr lang="en-US" sz="1100" u="sng" dirty="0">
                <a:solidFill>
                  <a:schemeClr val="hlink"/>
                </a:solidFill>
                <a:hlinkClick r:id="rId4"/>
              </a:rPr>
              <a:t> Sutton Dwellings with ground-source heat pumps</a:t>
            </a: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b="1" dirty="0"/>
              <a:t>Suggested tutor-note wording:</a:t>
            </a:r>
            <a:endParaRPr sz="1100" b="1" dirty="0"/>
          </a:p>
          <a:p>
            <a:pPr marL="381000" marR="381000" lvl="0" indent="0" algn="l" rtl="0">
              <a:lnSpc>
                <a:spcPct val="115000"/>
              </a:lnSpc>
              <a:spcBef>
                <a:spcPts val="1200"/>
              </a:spcBef>
              <a:spcAft>
                <a:spcPts val="0"/>
              </a:spcAft>
              <a:buClr>
                <a:schemeClr val="dk1"/>
              </a:buClr>
              <a:buSzPts val="1100"/>
              <a:buFont typeface="Arial"/>
              <a:buNone/>
            </a:pPr>
            <a:r>
              <a:rPr lang="en-US" sz="1100" dirty="0"/>
              <a:t>Sutton Dwellings demonstrates how networked ground-source heat pumps can be incorporated into historic social housing in a dense urban location. Learners should consider heritage requirements, drilling access, integration of services, buildability, project coordination and the long-term value of shared ground infrastructure.</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800"/>
              </a:spcBef>
              <a:spcAft>
                <a:spcPts val="0"/>
              </a:spcAft>
              <a:buClr>
                <a:schemeClr val="dk1"/>
              </a:buClr>
              <a:buSzPts val="1100"/>
              <a:buFont typeface="Arial"/>
              <a:buNone/>
            </a:pPr>
            <a:r>
              <a:rPr lang="en-US" sz="1700" b="1" dirty="0"/>
              <a:t>Leeds RHINOS — shared ground arrays as a “new utility”</a:t>
            </a:r>
            <a:endParaRPr sz="1700" b="1" dirty="0"/>
          </a:p>
          <a:p>
            <a:pPr marL="0" lvl="0" indent="0" algn="l" rtl="0">
              <a:lnSpc>
                <a:spcPct val="115000"/>
              </a:lnSpc>
              <a:spcBef>
                <a:spcPts val="1200"/>
              </a:spcBef>
              <a:spcAft>
                <a:spcPts val="0"/>
              </a:spcAft>
              <a:buSzPts val="1100"/>
              <a:buNone/>
            </a:pPr>
            <a:r>
              <a:rPr lang="en-US" sz="1100" b="1" dirty="0"/>
              <a:t>Official GOV.UK project overview:</a:t>
            </a:r>
            <a:br>
              <a:rPr lang="en-US" sz="1100" b="1" dirty="0"/>
            </a:br>
            <a:r>
              <a:rPr lang="en-US" sz="1100" u="sng" dirty="0">
                <a:solidFill>
                  <a:schemeClr val="hlink"/>
                </a:solidFill>
                <a:hlinkClick r:id="rId5"/>
              </a:rPr>
              <a:t>Heat Pump Ready Stream 1 Phase 1 projects – Leeds RHINOS</a:t>
            </a: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dirty="0"/>
              <a:t>Scroll to </a:t>
            </a:r>
            <a:r>
              <a:rPr lang="en-US" sz="1100" b="1" dirty="0"/>
              <a:t>“Leeds, Yorkshire – Renewable Heat Infrastructure Network Operating System (RHINOS)”</a:t>
            </a:r>
            <a:r>
              <a:rPr lang="en-US" sz="1100" dirty="0"/>
              <a:t>. The government overview explains the area-based approach, coordinated grid upgrades, deployment across private and social housing and </a:t>
            </a:r>
            <a:r>
              <a:rPr lang="en-US" sz="1100" dirty="0" err="1"/>
              <a:t>neighbourhood</a:t>
            </a:r>
            <a:r>
              <a:rPr lang="en-US" sz="1100" dirty="0"/>
              <a:t> regeneration.</a:t>
            </a:r>
            <a:endParaRPr sz="1100" dirty="0"/>
          </a:p>
          <a:p>
            <a:pPr marL="0" lvl="0" indent="0" algn="l" rtl="0">
              <a:lnSpc>
                <a:spcPct val="115000"/>
              </a:lnSpc>
              <a:spcBef>
                <a:spcPts val="1200"/>
              </a:spcBef>
              <a:spcAft>
                <a:spcPts val="0"/>
              </a:spcAft>
              <a:buClr>
                <a:schemeClr val="dk1"/>
              </a:buClr>
              <a:buSzPts val="1100"/>
              <a:buFont typeface="Arial"/>
              <a:buNone/>
            </a:pPr>
            <a:r>
              <a:rPr lang="en-US" sz="1100" b="1" dirty="0"/>
              <a:t>Full official feasibility report:</a:t>
            </a:r>
            <a:br>
              <a:rPr lang="en-US" sz="1100" b="1" dirty="0"/>
            </a:br>
            <a:r>
              <a:rPr lang="en-US" sz="1100" u="sng" dirty="0">
                <a:solidFill>
                  <a:schemeClr val="hlink"/>
                </a:solidFill>
                <a:hlinkClick r:id="rId6"/>
              </a:rPr>
              <a:t>Leeds RHINOS – Heat Pump Ready Project Report PDF</a:t>
            </a: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dirty="0"/>
              <a:t>The report examines shared borehole arrays serving clusters of homes, customer engagement, electrical-network capacity, fabric improvements, finance, quality assurance and the concept of ground infrastructure operating like a utility network.</a:t>
            </a:r>
            <a:endParaRPr sz="1100" dirty="0"/>
          </a:p>
          <a:p>
            <a:pPr marL="0" lvl="0" indent="0" algn="l" rtl="0">
              <a:lnSpc>
                <a:spcPct val="115000"/>
              </a:lnSpc>
              <a:spcBef>
                <a:spcPts val="1200"/>
              </a:spcBef>
              <a:spcAft>
                <a:spcPts val="0"/>
              </a:spcAft>
              <a:buClr>
                <a:schemeClr val="dk1"/>
              </a:buClr>
              <a:buSzPts val="1100"/>
              <a:buFont typeface="Arial"/>
              <a:buNone/>
            </a:pPr>
            <a:r>
              <a:rPr lang="en-US" sz="1100" b="1" dirty="0"/>
              <a:t>Suggested tutor-note wording:</a:t>
            </a:r>
            <a:endParaRPr sz="1100" b="1" dirty="0"/>
          </a:p>
          <a:p>
            <a:pPr marL="381000" marR="381000" lvl="0" indent="0" algn="l" rtl="0">
              <a:lnSpc>
                <a:spcPct val="115000"/>
              </a:lnSpc>
              <a:spcBef>
                <a:spcPts val="1200"/>
              </a:spcBef>
              <a:spcAft>
                <a:spcPts val="0"/>
              </a:spcAft>
              <a:buClr>
                <a:schemeClr val="dk1"/>
              </a:buClr>
              <a:buSzPts val="1100"/>
              <a:buFont typeface="Arial"/>
              <a:buNone/>
            </a:pPr>
            <a:r>
              <a:rPr lang="en-US" sz="1100" dirty="0"/>
              <a:t>Leeds RHINOS explored shared ground arrays connecting individual heat pumps across groups of homes. The project considered whether ground infrastructure could operate as a new utility, similar to water, gas, electricity or broadband. Learners should consider grid coordination, street-level disruption, ownership, maintenance, customer engagement and equitable access across private and social housing.</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800"/>
              </a:spcBef>
              <a:spcAft>
                <a:spcPts val="0"/>
              </a:spcAft>
              <a:buClr>
                <a:schemeClr val="dk1"/>
              </a:buClr>
              <a:buSzPts val="1100"/>
              <a:buFont typeface="Arial"/>
              <a:buNone/>
            </a:pPr>
            <a:r>
              <a:rPr lang="en-US" sz="1700" b="1" dirty="0"/>
              <a:t>Heat Pump Ready </a:t>
            </a:r>
            <a:r>
              <a:rPr lang="en-US" sz="1700" b="1" dirty="0" err="1"/>
              <a:t>Programme</a:t>
            </a:r>
            <a:endParaRPr sz="1700" b="1" dirty="0"/>
          </a:p>
          <a:p>
            <a:pPr marL="0" lvl="0" indent="0" algn="l" rtl="0">
              <a:lnSpc>
                <a:spcPct val="115000"/>
              </a:lnSpc>
              <a:spcBef>
                <a:spcPts val="1200"/>
              </a:spcBef>
              <a:spcAft>
                <a:spcPts val="0"/>
              </a:spcAft>
              <a:buClr>
                <a:schemeClr val="dk1"/>
              </a:buClr>
              <a:buSzPts val="1100"/>
              <a:buFont typeface="Arial"/>
              <a:buNone/>
            </a:pPr>
            <a:r>
              <a:rPr lang="en-US" sz="1100" b="1" dirty="0"/>
              <a:t>Official successful-projects directory:</a:t>
            </a:r>
            <a:br>
              <a:rPr lang="en-US" sz="1100" b="1" dirty="0"/>
            </a:br>
            <a:r>
              <a:rPr lang="en-US" sz="1100" u="sng" dirty="0">
                <a:solidFill>
                  <a:schemeClr val="hlink"/>
                </a:solidFill>
                <a:hlinkClick r:id="rId7"/>
              </a:rPr>
              <a:t>GOV.UK – Heat Pump Ready </a:t>
            </a:r>
            <a:r>
              <a:rPr lang="en-US" sz="1100" u="sng" dirty="0" err="1">
                <a:solidFill>
                  <a:schemeClr val="hlink"/>
                </a:solidFill>
                <a:hlinkClick r:id="rId7"/>
              </a:rPr>
              <a:t>Programme</a:t>
            </a:r>
            <a:r>
              <a:rPr lang="en-US" sz="1100" u="sng" dirty="0">
                <a:solidFill>
                  <a:schemeClr val="hlink"/>
                </a:solidFill>
                <a:hlinkClick r:id="rId7"/>
              </a:rPr>
              <a:t>: successful projects</a:t>
            </a: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dirty="0"/>
              <a:t>This page provides links to the projects funded through Streams 1, 2 and 3, including high-density deployment, technology development, case studies, reports and </a:t>
            </a:r>
            <a:r>
              <a:rPr lang="en-US" sz="1100" dirty="0" err="1"/>
              <a:t>programme</a:t>
            </a:r>
            <a:r>
              <a:rPr lang="en-US" sz="1100" dirty="0"/>
              <a:t> videos.</a:t>
            </a:r>
            <a:endParaRPr sz="1100" dirty="0"/>
          </a:p>
          <a:p>
            <a:pPr marL="0" lvl="0" indent="0" algn="l" rtl="0">
              <a:lnSpc>
                <a:spcPct val="115000"/>
              </a:lnSpc>
              <a:spcBef>
                <a:spcPts val="1200"/>
              </a:spcBef>
              <a:spcAft>
                <a:spcPts val="0"/>
              </a:spcAft>
              <a:buClr>
                <a:schemeClr val="dk1"/>
              </a:buClr>
              <a:buSzPts val="1100"/>
              <a:buFont typeface="Arial"/>
              <a:buNone/>
            </a:pPr>
            <a:r>
              <a:rPr lang="en-US" sz="1100" b="1" dirty="0"/>
              <a:t>Official </a:t>
            </a:r>
            <a:r>
              <a:rPr lang="en-US" sz="1100" b="1" dirty="0" err="1"/>
              <a:t>programme</a:t>
            </a:r>
            <a:r>
              <a:rPr lang="en-US" sz="1100" b="1" dirty="0"/>
              <a:t> background and aims:</a:t>
            </a:r>
            <a:br>
              <a:rPr lang="en-US" sz="1100" b="1" dirty="0"/>
            </a:br>
            <a:r>
              <a:rPr lang="en-US" sz="1100" u="sng" dirty="0">
                <a:solidFill>
                  <a:schemeClr val="hlink"/>
                </a:solidFill>
                <a:hlinkClick r:id="rId8"/>
              </a:rPr>
              <a:t>GOV.UK – Information about the Heat Pump Ready </a:t>
            </a:r>
            <a:r>
              <a:rPr lang="en-US" sz="1100" u="sng" dirty="0" err="1">
                <a:solidFill>
                  <a:schemeClr val="hlink"/>
                </a:solidFill>
                <a:hlinkClick r:id="rId8"/>
              </a:rPr>
              <a:t>Programme</a:t>
            </a:r>
            <a:endParaRPr sz="1100"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r>
              <a:rPr lang="en-US" sz="1100" dirty="0"/>
              <a:t>The </a:t>
            </a:r>
            <a:r>
              <a:rPr lang="en-US" sz="1100" dirty="0" err="1"/>
              <a:t>programme</a:t>
            </a:r>
            <a:r>
              <a:rPr lang="en-US" sz="1100" dirty="0"/>
              <a:t> was established to reduce heat-pump lifetime costs, improve the consumer experience, address electrical-network impacts and create evidence for future policy and large-scale deployment.</a:t>
            </a:r>
            <a:endParaRPr sz="1100" dirty="0"/>
          </a:p>
          <a:p>
            <a:pPr marL="0" lvl="0" indent="0" algn="l" rtl="0">
              <a:lnSpc>
                <a:spcPct val="115000"/>
              </a:lnSpc>
              <a:spcBef>
                <a:spcPts val="1200"/>
              </a:spcBef>
              <a:spcAft>
                <a:spcPts val="0"/>
              </a:spcAft>
              <a:buClr>
                <a:schemeClr val="dk1"/>
              </a:buClr>
              <a:buSzPts val="1100"/>
              <a:buFont typeface="Arial"/>
              <a:buNone/>
            </a:pPr>
            <a:r>
              <a:rPr lang="en-US" sz="1100" b="1" dirty="0"/>
              <a:t>Suggested tutor-note discussion question:</a:t>
            </a:r>
            <a:endParaRPr sz="1100" b="1" dirty="0"/>
          </a:p>
          <a:p>
            <a:pPr marL="381000" marR="381000" lvl="0" indent="0" algn="l" rtl="0">
              <a:lnSpc>
                <a:spcPct val="115000"/>
              </a:lnSpc>
              <a:spcBef>
                <a:spcPts val="1200"/>
              </a:spcBef>
              <a:spcAft>
                <a:spcPts val="0"/>
              </a:spcAft>
              <a:buClr>
                <a:schemeClr val="dk1"/>
              </a:buClr>
              <a:buSzPts val="1100"/>
              <a:buFont typeface="Arial"/>
              <a:buNone/>
            </a:pPr>
            <a:r>
              <a:rPr lang="en-US" sz="1100" dirty="0"/>
              <a:t>When might </a:t>
            </a:r>
            <a:r>
              <a:rPr lang="en-US" sz="1100" dirty="0" err="1"/>
              <a:t>neighbourhood</a:t>
            </a:r>
            <a:r>
              <a:rPr lang="en-US" sz="1100" dirty="0"/>
              <a:t>-scale heat-pump design be more effective than installing systems one property at a time? Consider infrastructure costs, borehole access, electrical-network capacity, disruption, maintenance, consumer choice and opportunities to regenerate an entire </a:t>
            </a:r>
            <a:r>
              <a:rPr lang="en-US" sz="1100" dirty="0" err="1"/>
              <a:t>neighbourhood</a:t>
            </a:r>
            <a:r>
              <a:rPr lang="en-US" sz="1100" dirty="0"/>
              <a:t>.</a:t>
            </a:r>
            <a:endParaRPr sz="1100" dirty="0"/>
          </a:p>
          <a:p>
            <a:pPr marL="0" lvl="0" indent="0" algn="l" rtl="0">
              <a:lnSpc>
                <a:spcPct val="100000"/>
              </a:lnSpc>
              <a:spcBef>
                <a:spcPts val="1200"/>
              </a:spcBef>
              <a:spcAft>
                <a:spcPts val="0"/>
              </a:spcAft>
              <a:buSzPts val="1400"/>
              <a:buNone/>
            </a:pPr>
            <a:endParaRPr dirty="0"/>
          </a:p>
        </p:txBody>
      </p:sp>
      <p:sp>
        <p:nvSpPr>
          <p:cNvPr id="280" name="Google Shape;280;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88" name="Google Shape;288;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Arial"/>
                <a:ea typeface="Arial"/>
                <a:cs typeface="Arial"/>
                <a:sym typeface="Arial"/>
              </a:rPr>
              <a:t>Suggested answers: coil area supports heat transfer at lower temperatures; volumiser adds volume while buffer may separate circuits; low flow reduces emitter output; ASHP airflow/noise, GSHP groundworks, WSHP permissions/water quality; controls coordinate demand, temps, pumps, valves and source selection.</a:t>
            </a:r>
            <a:endParaRPr/>
          </a:p>
        </p:txBody>
      </p:sp>
      <p:sp>
        <p:nvSpPr>
          <p:cNvPr id="289" name="Google Shape;289;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97" name="Google Shape;297;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Arial"/>
                <a:ea typeface="Arial"/>
                <a:cs typeface="Arial"/>
                <a:sym typeface="Arial"/>
              </a:rPr>
              <a:t>Final prompt: Ask learners to complete the sentence: “A low carbon system performs well when…”</a:t>
            </a:r>
            <a:endParaRPr/>
          </a:p>
        </p:txBody>
      </p:sp>
      <p:sp>
        <p:nvSpPr>
          <p:cNvPr id="298" name="Google Shape;298;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93090D4D-2FEC-152A-4A59-CC00DAFB1521}"/>
            </a:ext>
          </a:extLst>
        </p:cNvPr>
        <p:cNvGrpSpPr/>
        <p:nvPr/>
      </p:nvGrpSpPr>
      <p:grpSpPr>
        <a:xfrm>
          <a:off x="0" y="0"/>
          <a:ext cx="0" cy="0"/>
          <a:chOff x="0" y="0"/>
          <a:chExt cx="0" cy="0"/>
        </a:xfrm>
      </p:grpSpPr>
      <p:sp>
        <p:nvSpPr>
          <p:cNvPr id="296" name="Google Shape;296;p25:notes">
            <a:extLst>
              <a:ext uri="{FF2B5EF4-FFF2-40B4-BE49-F238E27FC236}">
                <a16:creationId xmlns:a16="http://schemas.microsoft.com/office/drawing/2014/main" id="{1EEA1E99-A855-2CB5-3919-015ADDA3CD4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97" name="Google Shape;297;p25:notes">
            <a:extLst>
              <a:ext uri="{FF2B5EF4-FFF2-40B4-BE49-F238E27FC236}">
                <a16:creationId xmlns:a16="http://schemas.microsoft.com/office/drawing/2014/main" id="{761143CC-05DB-9FB7-203D-EDBEFA80D2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5:notes">
            <a:extLst>
              <a:ext uri="{FF2B5EF4-FFF2-40B4-BE49-F238E27FC236}">
                <a16:creationId xmlns:a16="http://schemas.microsoft.com/office/drawing/2014/main" id="{D3BC8345-829D-9D01-C3B4-5DE9C46CA1C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61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reserve="1">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4278" lvl="0" indent="-227139" algn="l">
              <a:lnSpc>
                <a:spcPct val="110000"/>
              </a:lnSpc>
              <a:spcBef>
                <a:spcPts val="0"/>
              </a:spcBef>
              <a:spcAft>
                <a:spcPts val="0"/>
              </a:spcAft>
              <a:buSzPts val="1400"/>
              <a:buNone/>
              <a:defRPr sz="2385"/>
            </a:lvl1pPr>
            <a:lvl2pPr marL="908557" lvl="1" indent="-378565" algn="l">
              <a:lnSpc>
                <a:spcPct val="100375"/>
              </a:lnSpc>
              <a:spcBef>
                <a:spcPts val="1192"/>
              </a:spcBef>
              <a:spcAft>
                <a:spcPts val="0"/>
              </a:spcAft>
              <a:buClr>
                <a:srgbClr val="FC4421"/>
              </a:buClr>
              <a:buSzPts val="2400"/>
              <a:buChar char="•"/>
              <a:defRPr sz="2385"/>
            </a:lvl2pPr>
            <a:lvl3pPr marL="1362835" lvl="2" indent="-227139" algn="l">
              <a:lnSpc>
                <a:spcPct val="83666"/>
              </a:lnSpc>
              <a:spcBef>
                <a:spcPts val="499"/>
              </a:spcBef>
              <a:spcAft>
                <a:spcPts val="0"/>
              </a:spcAft>
              <a:buSzPts val="1400"/>
              <a:buNone/>
              <a:defRPr sz="2385"/>
            </a:lvl3pPr>
            <a:lvl4pPr marL="1817114" lvl="3" indent="-378565" algn="l">
              <a:lnSpc>
                <a:spcPct val="83666"/>
              </a:lnSpc>
              <a:spcBef>
                <a:spcPts val="499"/>
              </a:spcBef>
              <a:spcAft>
                <a:spcPts val="0"/>
              </a:spcAft>
              <a:buClr>
                <a:srgbClr val="FC4421"/>
              </a:buClr>
              <a:buSzPts val="2400"/>
              <a:buChar char="•"/>
              <a:defRPr sz="2385"/>
            </a:lvl4pPr>
            <a:lvl5pPr marL="2271392" lvl="4" indent="-378565" algn="l">
              <a:lnSpc>
                <a:spcPct val="83666"/>
              </a:lnSpc>
              <a:spcBef>
                <a:spcPts val="499"/>
              </a:spcBef>
              <a:spcAft>
                <a:spcPts val="0"/>
              </a:spcAft>
              <a:buClr>
                <a:schemeClr val="dk1"/>
              </a:buClr>
              <a:buSzPts val="2400"/>
              <a:buChar char="–"/>
              <a:defRPr sz="2385"/>
            </a:lvl5pPr>
            <a:lvl6pPr marL="2725671" lvl="5" indent="-340709" algn="l">
              <a:spcBef>
                <a:spcPts val="499"/>
              </a:spcBef>
              <a:spcAft>
                <a:spcPts val="0"/>
              </a:spcAft>
              <a:buClr>
                <a:schemeClr val="dk1"/>
              </a:buClr>
              <a:buSzPts val="1800"/>
              <a:buChar char="»"/>
              <a:defRPr/>
            </a:lvl6pPr>
            <a:lvl7pPr marL="3179948" lvl="6" indent="-340709" algn="l">
              <a:spcBef>
                <a:spcPts val="358"/>
              </a:spcBef>
              <a:spcAft>
                <a:spcPts val="0"/>
              </a:spcAft>
              <a:buSzPts val="1800"/>
              <a:buChar char="»"/>
              <a:defRPr/>
            </a:lvl7pPr>
            <a:lvl8pPr marL="3634227" lvl="7" indent="-340709" algn="l">
              <a:spcBef>
                <a:spcPts val="358"/>
              </a:spcBef>
              <a:spcAft>
                <a:spcPts val="0"/>
              </a:spcAft>
              <a:buClr>
                <a:schemeClr val="dk1"/>
              </a:buClr>
              <a:buSzPts val="1800"/>
              <a:buChar char="»"/>
              <a:defRPr/>
            </a:lvl8pPr>
            <a:lvl9pPr marL="4088505" lvl="8" indent="-340709" algn="l">
              <a:spcBef>
                <a:spcPts val="358"/>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2572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reserve="1">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4278" lvl="0" indent="-227139" algn="l">
              <a:lnSpc>
                <a:spcPct val="110000"/>
              </a:lnSpc>
              <a:spcBef>
                <a:spcPts val="0"/>
              </a:spcBef>
              <a:spcAft>
                <a:spcPts val="0"/>
              </a:spcAft>
              <a:buSzPts val="1400"/>
              <a:buNone/>
              <a:defRPr sz="2385"/>
            </a:lvl1pPr>
            <a:lvl2pPr marL="908557" lvl="1" indent="-378565" algn="l">
              <a:lnSpc>
                <a:spcPct val="100375"/>
              </a:lnSpc>
              <a:spcBef>
                <a:spcPts val="1192"/>
              </a:spcBef>
              <a:spcAft>
                <a:spcPts val="0"/>
              </a:spcAft>
              <a:buClr>
                <a:srgbClr val="FC4421"/>
              </a:buClr>
              <a:buSzPts val="2400"/>
              <a:buChar char="•"/>
              <a:defRPr sz="2385"/>
            </a:lvl2pPr>
            <a:lvl3pPr marL="1362835" lvl="2" indent="-227139" algn="l">
              <a:lnSpc>
                <a:spcPct val="83666"/>
              </a:lnSpc>
              <a:spcBef>
                <a:spcPts val="499"/>
              </a:spcBef>
              <a:spcAft>
                <a:spcPts val="0"/>
              </a:spcAft>
              <a:buSzPts val="1400"/>
              <a:buNone/>
              <a:defRPr sz="2385"/>
            </a:lvl3pPr>
            <a:lvl4pPr marL="1817114" lvl="3" indent="-378565" algn="l">
              <a:lnSpc>
                <a:spcPct val="83666"/>
              </a:lnSpc>
              <a:spcBef>
                <a:spcPts val="499"/>
              </a:spcBef>
              <a:spcAft>
                <a:spcPts val="0"/>
              </a:spcAft>
              <a:buClr>
                <a:srgbClr val="FC4421"/>
              </a:buClr>
              <a:buSzPts val="2400"/>
              <a:buChar char="•"/>
              <a:defRPr sz="2385"/>
            </a:lvl4pPr>
            <a:lvl5pPr marL="2271392" lvl="4" indent="-378565" algn="l">
              <a:lnSpc>
                <a:spcPct val="83666"/>
              </a:lnSpc>
              <a:spcBef>
                <a:spcPts val="499"/>
              </a:spcBef>
              <a:spcAft>
                <a:spcPts val="0"/>
              </a:spcAft>
              <a:buClr>
                <a:schemeClr val="dk1"/>
              </a:buClr>
              <a:buSzPts val="2400"/>
              <a:buChar char="–"/>
              <a:defRPr sz="2385"/>
            </a:lvl5pPr>
            <a:lvl6pPr marL="2725671" lvl="5" indent="-340709" algn="l">
              <a:spcBef>
                <a:spcPts val="499"/>
              </a:spcBef>
              <a:spcAft>
                <a:spcPts val="0"/>
              </a:spcAft>
              <a:buClr>
                <a:schemeClr val="dk1"/>
              </a:buClr>
              <a:buSzPts val="1800"/>
              <a:buChar char="»"/>
              <a:defRPr/>
            </a:lvl6pPr>
            <a:lvl7pPr marL="3179948" lvl="6" indent="-340709" algn="l">
              <a:spcBef>
                <a:spcPts val="358"/>
              </a:spcBef>
              <a:spcAft>
                <a:spcPts val="0"/>
              </a:spcAft>
              <a:buSzPts val="1800"/>
              <a:buChar char="»"/>
              <a:defRPr/>
            </a:lvl7pPr>
            <a:lvl8pPr marL="3634227" lvl="7" indent="-340709" algn="l">
              <a:spcBef>
                <a:spcPts val="358"/>
              </a:spcBef>
              <a:spcAft>
                <a:spcPts val="0"/>
              </a:spcAft>
              <a:buClr>
                <a:schemeClr val="dk1"/>
              </a:buClr>
              <a:buSzPts val="1800"/>
              <a:buChar char="»"/>
              <a:defRPr/>
            </a:lvl8pPr>
            <a:lvl9pPr marL="4088505" lvl="8" indent="-340709" algn="l">
              <a:spcBef>
                <a:spcPts val="358"/>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3" y="1800000"/>
            <a:ext cx="3600900" cy="4140000"/>
          </a:xfrm>
          <a:prstGeom prst="rect">
            <a:avLst/>
          </a:prstGeom>
          <a:noFill/>
          <a:ln>
            <a:noFill/>
          </a:ln>
        </p:spPr>
      </p:sp>
    </p:spTree>
    <p:extLst>
      <p:ext uri="{BB962C8B-B14F-4D97-AF65-F5344CB8AC3E}">
        <p14:creationId xmlns:p14="http://schemas.microsoft.com/office/powerpoint/2010/main" val="1529764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reserve="1">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4278" lvl="0" indent="-227139" algn="l">
              <a:lnSpc>
                <a:spcPct val="110000"/>
              </a:lnSpc>
              <a:spcBef>
                <a:spcPts val="0"/>
              </a:spcBef>
              <a:spcAft>
                <a:spcPts val="0"/>
              </a:spcAft>
              <a:buSzPts val="1400"/>
              <a:buNone/>
              <a:defRPr sz="2385"/>
            </a:lvl1pPr>
            <a:lvl2pPr marL="908557" lvl="1" indent="-378565" algn="l">
              <a:lnSpc>
                <a:spcPct val="100375"/>
              </a:lnSpc>
              <a:spcBef>
                <a:spcPts val="1192"/>
              </a:spcBef>
              <a:spcAft>
                <a:spcPts val="0"/>
              </a:spcAft>
              <a:buClr>
                <a:srgbClr val="FC4421"/>
              </a:buClr>
              <a:buSzPts val="2400"/>
              <a:buChar char="•"/>
              <a:defRPr sz="2385"/>
            </a:lvl2pPr>
            <a:lvl3pPr marL="1362835" lvl="2" indent="-227139" algn="l">
              <a:lnSpc>
                <a:spcPct val="83666"/>
              </a:lnSpc>
              <a:spcBef>
                <a:spcPts val="499"/>
              </a:spcBef>
              <a:spcAft>
                <a:spcPts val="0"/>
              </a:spcAft>
              <a:buSzPts val="1400"/>
              <a:buNone/>
              <a:defRPr sz="2385"/>
            </a:lvl3pPr>
            <a:lvl4pPr marL="1817114" lvl="3" indent="-378565" algn="l">
              <a:lnSpc>
                <a:spcPct val="83666"/>
              </a:lnSpc>
              <a:spcBef>
                <a:spcPts val="499"/>
              </a:spcBef>
              <a:spcAft>
                <a:spcPts val="0"/>
              </a:spcAft>
              <a:buClr>
                <a:srgbClr val="FC4421"/>
              </a:buClr>
              <a:buSzPts val="2400"/>
              <a:buChar char="•"/>
              <a:defRPr sz="2385"/>
            </a:lvl4pPr>
            <a:lvl5pPr marL="2271392" lvl="4" indent="-378565" algn="l">
              <a:lnSpc>
                <a:spcPct val="83666"/>
              </a:lnSpc>
              <a:spcBef>
                <a:spcPts val="499"/>
              </a:spcBef>
              <a:spcAft>
                <a:spcPts val="0"/>
              </a:spcAft>
              <a:buClr>
                <a:schemeClr val="dk1"/>
              </a:buClr>
              <a:buSzPts val="2400"/>
              <a:buChar char="–"/>
              <a:defRPr sz="2385"/>
            </a:lvl5pPr>
            <a:lvl6pPr marL="2725671" lvl="5" indent="-340709" algn="l">
              <a:spcBef>
                <a:spcPts val="499"/>
              </a:spcBef>
              <a:spcAft>
                <a:spcPts val="0"/>
              </a:spcAft>
              <a:buClr>
                <a:schemeClr val="dk1"/>
              </a:buClr>
              <a:buSzPts val="1800"/>
              <a:buChar char="»"/>
              <a:defRPr/>
            </a:lvl6pPr>
            <a:lvl7pPr marL="3179948" lvl="6" indent="-340709" algn="l">
              <a:spcBef>
                <a:spcPts val="358"/>
              </a:spcBef>
              <a:spcAft>
                <a:spcPts val="0"/>
              </a:spcAft>
              <a:buSzPts val="1800"/>
              <a:buChar char="»"/>
              <a:defRPr/>
            </a:lvl7pPr>
            <a:lvl8pPr marL="3634227" lvl="7" indent="-340709" algn="l">
              <a:spcBef>
                <a:spcPts val="358"/>
              </a:spcBef>
              <a:spcAft>
                <a:spcPts val="0"/>
              </a:spcAft>
              <a:buClr>
                <a:schemeClr val="dk1"/>
              </a:buClr>
              <a:buSzPts val="1800"/>
              <a:buChar char="»"/>
              <a:defRPr/>
            </a:lvl8pPr>
            <a:lvl9pPr marL="4088505" lvl="8" indent="-340709" algn="l">
              <a:spcBef>
                <a:spcPts val="358"/>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sp>
    </p:spTree>
    <p:extLst>
      <p:ext uri="{BB962C8B-B14F-4D97-AF65-F5344CB8AC3E}">
        <p14:creationId xmlns:p14="http://schemas.microsoft.com/office/powerpoint/2010/main" val="3679341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reserve="1">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6"/>
            <a:ext cx="8640900" cy="4319700"/>
          </a:xfrm>
          <a:prstGeom prst="rect">
            <a:avLst/>
          </a:prstGeom>
          <a:noFill/>
          <a:ln>
            <a:noFill/>
          </a:ln>
        </p:spPr>
        <p:txBody>
          <a:bodyPr spcFirstLastPara="1" wrap="square" lIns="0" tIns="0" rIns="0" bIns="0" anchor="t" anchorCtr="0">
            <a:noAutofit/>
          </a:bodyPr>
          <a:lstStyle>
            <a:lvl1pPr marL="454278" lvl="0" indent="-227139" algn="l">
              <a:lnSpc>
                <a:spcPct val="100375"/>
              </a:lnSpc>
              <a:spcBef>
                <a:spcPts val="998"/>
              </a:spcBef>
              <a:spcAft>
                <a:spcPts val="0"/>
              </a:spcAft>
              <a:buSzPts val="1400"/>
              <a:buNone/>
              <a:defRPr sz="2385"/>
            </a:lvl1pPr>
            <a:lvl2pPr marL="908557" lvl="1" indent="-340709" algn="l">
              <a:lnSpc>
                <a:spcPct val="133833"/>
              </a:lnSpc>
              <a:spcBef>
                <a:spcPts val="998"/>
              </a:spcBef>
              <a:spcAft>
                <a:spcPts val="0"/>
              </a:spcAft>
              <a:buSzPts val="1800"/>
              <a:buChar char="•"/>
              <a:defRPr/>
            </a:lvl2pPr>
            <a:lvl3pPr marL="1362835" lvl="2" indent="-227139" algn="l">
              <a:lnSpc>
                <a:spcPct val="111555"/>
              </a:lnSpc>
              <a:spcBef>
                <a:spcPts val="499"/>
              </a:spcBef>
              <a:spcAft>
                <a:spcPts val="0"/>
              </a:spcAft>
              <a:buSzPts val="1400"/>
              <a:buNone/>
              <a:defRPr/>
            </a:lvl3pPr>
            <a:lvl4pPr marL="1817114" lvl="3" indent="-340709" algn="l">
              <a:lnSpc>
                <a:spcPct val="111555"/>
              </a:lnSpc>
              <a:spcBef>
                <a:spcPts val="499"/>
              </a:spcBef>
              <a:spcAft>
                <a:spcPts val="0"/>
              </a:spcAft>
              <a:buSzPts val="1800"/>
              <a:buChar char="•"/>
              <a:defRPr/>
            </a:lvl4pPr>
            <a:lvl5pPr marL="2271392" lvl="4" indent="-340709" algn="l">
              <a:lnSpc>
                <a:spcPct val="111555"/>
              </a:lnSpc>
              <a:spcBef>
                <a:spcPts val="499"/>
              </a:spcBef>
              <a:spcAft>
                <a:spcPts val="0"/>
              </a:spcAft>
              <a:buClr>
                <a:schemeClr val="dk1"/>
              </a:buClr>
              <a:buSzPts val="1800"/>
              <a:buChar char="–"/>
              <a:defRPr/>
            </a:lvl5pPr>
            <a:lvl6pPr marL="2725671" lvl="5" indent="-340709" algn="l">
              <a:spcBef>
                <a:spcPts val="499"/>
              </a:spcBef>
              <a:spcAft>
                <a:spcPts val="0"/>
              </a:spcAft>
              <a:buClr>
                <a:schemeClr val="dk1"/>
              </a:buClr>
              <a:buSzPts val="1800"/>
              <a:buChar char="»"/>
              <a:defRPr/>
            </a:lvl6pPr>
            <a:lvl7pPr marL="3179948" lvl="6" indent="-340709" algn="l">
              <a:spcBef>
                <a:spcPts val="358"/>
              </a:spcBef>
              <a:spcAft>
                <a:spcPts val="0"/>
              </a:spcAft>
              <a:buSzPts val="1800"/>
              <a:buChar char="»"/>
              <a:defRPr/>
            </a:lvl7pPr>
            <a:lvl8pPr marL="3634227" lvl="7" indent="-340709" algn="l">
              <a:spcBef>
                <a:spcPts val="358"/>
              </a:spcBef>
              <a:spcAft>
                <a:spcPts val="0"/>
              </a:spcAft>
              <a:buClr>
                <a:schemeClr val="dk1"/>
              </a:buClr>
              <a:buSzPts val="1800"/>
              <a:buChar char="»"/>
              <a:defRPr/>
            </a:lvl8pPr>
            <a:lvl9pPr marL="4088505" lvl="8" indent="-340709" algn="l">
              <a:spcBef>
                <a:spcPts val="358"/>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19974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1" y="456036"/>
            <a:ext cx="12239700" cy="152100"/>
          </a:xfrm>
          <a:prstGeom prst="rect">
            <a:avLst/>
          </a:prstGeom>
          <a:solidFill>
            <a:srgbClr val="D9D9D9">
              <a:alpha val="0"/>
            </a:srgbClr>
          </a:solidFill>
          <a:ln>
            <a:noFill/>
          </a:ln>
        </p:spPr>
        <p:txBody>
          <a:bodyPr spcFirstLastPara="1" wrap="square" lIns="90837" tIns="45406" rIns="90837" bIns="45406" anchor="t" anchorCtr="0">
            <a:noAutofit/>
          </a:bodyPr>
          <a:lstStyle/>
          <a:p>
            <a:pPr marL="0" marR="0" lvl="0" indent="0" algn="l" defTabSz="908557" rtl="0" eaLnBrk="1" fontAlgn="auto" latinLnBrk="0" hangingPunct="1">
              <a:lnSpc>
                <a:spcPct val="100000"/>
              </a:lnSpc>
              <a:spcBef>
                <a:spcPts val="0"/>
              </a:spcBef>
              <a:spcAft>
                <a:spcPts val="0"/>
              </a:spcAft>
              <a:buClr>
                <a:srgbClr val="000000"/>
              </a:buClr>
              <a:buSzTx/>
              <a:buFont typeface="Arial"/>
              <a:buNone/>
              <a:tabLst/>
              <a:defRPr/>
            </a:pPr>
            <a:r>
              <a:rPr kumimoji="0" lang="en-GB" sz="1795" b="0" i="0" u="none" strike="noStrike" kern="0" cap="none" spc="0" normalizeH="0" baseline="0" noProof="0">
                <a:ln>
                  <a:noFill/>
                </a:ln>
                <a:solidFill>
                  <a:srgbClr val="D9D9D9"/>
                </a:solidFill>
                <a:effectLst/>
                <a:uLnTx/>
                <a:uFillTx/>
                <a:latin typeface="Arial"/>
                <a:ea typeface="Arial"/>
                <a:cs typeface="Arial"/>
                <a:sym typeface="Arial"/>
              </a:rPr>
              <a:t> </a:t>
            </a:r>
            <a:endParaRPr kumimoji="0" sz="1392"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dirty="0"/>
          </a:p>
        </p:txBody>
      </p:sp>
      <p:sp>
        <p:nvSpPr>
          <p:cNvPr id="36" name="Google Shape;36;p6"/>
          <p:cNvSpPr txBox="1">
            <a:spLocks noGrp="1"/>
          </p:cNvSpPr>
          <p:nvPr>
            <p:ph type="body" idx="1"/>
          </p:nvPr>
        </p:nvSpPr>
        <p:spPr>
          <a:xfrm>
            <a:off x="361407"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1"/>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defTabSz="908557" rtl="0" eaLnBrk="1" fontAlgn="auto" latinLnBrk="0" hangingPunct="1">
              <a:lnSpc>
                <a:spcPct val="100000"/>
              </a:lnSpc>
              <a:spcBef>
                <a:spcPts val="0"/>
              </a:spcBef>
              <a:spcAft>
                <a:spcPts val="0"/>
              </a:spcAft>
              <a:buClr>
                <a:srgbClr val="000000"/>
              </a:buClr>
              <a:buSzTx/>
              <a:buFont typeface="Arial"/>
              <a:buNone/>
              <a:tabLst/>
              <a:defRPr/>
            </a:pPr>
            <a:endParaRPr kumimoji="0" sz="1995"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2" name="Google Shape;42;p6" descr="A purple and white logo&#10;&#10;AI-generated content may be incorrect."/>
          <p:cNvPicPr preferRelativeResize="0"/>
          <p:nvPr/>
        </p:nvPicPr>
        <p:blipFill rotWithShape="1">
          <a:blip r:embed="rId6">
            <a:alphaModFix/>
          </a:blip>
          <a:srcRect/>
          <a:stretch/>
        </p:blipFill>
        <p:spPr>
          <a:xfrm>
            <a:off x="9360001" y="6228001"/>
            <a:ext cx="2520002" cy="456536"/>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4" name="Google Shape;40;p6">
            <a:extLst>
              <a:ext uri="{FF2B5EF4-FFF2-40B4-BE49-F238E27FC236}">
                <a16:creationId xmlns:a16="http://schemas.microsoft.com/office/drawing/2014/main" id="{AE13EF21-CB4D-A6A6-7712-9D929BA009CD}"/>
              </a:ext>
            </a:extLst>
          </p:cNvPr>
          <p:cNvSpPr txBox="1"/>
          <p:nvPr userDrawn="1"/>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dirty="0">
              <a:solidFill>
                <a:schemeClr val="dk1"/>
              </a:solidFill>
              <a:latin typeface="Arial"/>
              <a:ea typeface="Arial"/>
              <a:cs typeface="Arial"/>
              <a:sym typeface="Arial"/>
            </a:endParaRPr>
          </a:p>
        </p:txBody>
      </p:sp>
      <p:sp>
        <p:nvSpPr>
          <p:cNvPr id="5" name="Text Box 2">
            <a:extLst>
              <a:ext uri="{FF2B5EF4-FFF2-40B4-BE49-F238E27FC236}">
                <a16:creationId xmlns:a16="http://schemas.microsoft.com/office/drawing/2014/main" id="{5E331704-0D1A-A306-DFCA-08C26E4B63F4}"/>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7" name="Picture 6" descr="A black and white logo&#10;&#10;AI-generated content may be incorrect.">
            <a:extLst>
              <a:ext uri="{FF2B5EF4-FFF2-40B4-BE49-F238E27FC236}">
                <a16:creationId xmlns:a16="http://schemas.microsoft.com/office/drawing/2014/main" id="{71F69B7A-06BE-30A3-3B0D-D5D6E3E130EF}"/>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9" name="Picture 8" descr="A black background with a black square&#10;&#10;AI-generated content may be incorrect.">
            <a:extLst>
              <a:ext uri="{FF2B5EF4-FFF2-40B4-BE49-F238E27FC236}">
                <a16:creationId xmlns:a16="http://schemas.microsoft.com/office/drawing/2014/main" id="{2FC22761-3FF1-7401-B232-937FD0657603}"/>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1" name="Picture 10" descr="A red arrow pointing up&#10;&#10;AI-generated content may be incorrect.">
            <a:extLst>
              <a:ext uri="{FF2B5EF4-FFF2-40B4-BE49-F238E27FC236}">
                <a16:creationId xmlns:a16="http://schemas.microsoft.com/office/drawing/2014/main" id="{BADCE1B5-2F8C-6591-9AB5-697D103CB26A}"/>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extLst>
      <p:ext uri="{BB962C8B-B14F-4D97-AF65-F5344CB8AC3E}">
        <p14:creationId xmlns:p14="http://schemas.microsoft.com/office/powerpoint/2010/main" val="525763517"/>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92"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a:extLst>
            <a:ext uri="{FF2B5EF4-FFF2-40B4-BE49-F238E27FC236}">
              <a16:creationId xmlns:a16="http://schemas.microsoft.com/office/drawing/2014/main" id="{1C5AE1DD-EEB1-A3E6-CADE-32AAD6E3947C}"/>
            </a:ext>
          </a:extLst>
        </p:cNvPr>
        <p:cNvGrpSpPr/>
        <p:nvPr/>
      </p:nvGrpSpPr>
      <p:grpSpPr>
        <a:xfrm>
          <a:off x="0" y="0"/>
          <a:ext cx="0" cy="0"/>
          <a:chOff x="0" y="0"/>
          <a:chExt cx="0" cy="0"/>
        </a:xfrm>
      </p:grpSpPr>
      <p:sp>
        <p:nvSpPr>
          <p:cNvPr id="6" name="Google Shape;62;p11">
            <a:extLst>
              <a:ext uri="{FF2B5EF4-FFF2-40B4-BE49-F238E27FC236}">
                <a16:creationId xmlns:a16="http://schemas.microsoft.com/office/drawing/2014/main" id="{BECD6513-07FA-F738-1DDD-6805E2DA234F}"/>
              </a:ext>
            </a:extLst>
          </p:cNvPr>
          <p:cNvSpPr txBox="1">
            <a:spLocks noGrp="1"/>
          </p:cNvSpPr>
          <p:nvPr>
            <p:ph type="title"/>
          </p:nvPr>
        </p:nvSpPr>
        <p:spPr>
          <a:xfrm>
            <a:off x="166140" y="1900379"/>
            <a:ext cx="11907343" cy="3541612"/>
          </a:xfrm>
          <a:prstGeom prst="rect">
            <a:avLst/>
          </a:prstGeom>
          <a:noFill/>
          <a:ln>
            <a:noFill/>
          </a:ln>
        </p:spPr>
        <p:txBody>
          <a:bodyPr spcFirstLastPara="1" wrap="square" lIns="90000" tIns="46800" rIns="90000" bIns="46800" anchor="t" anchorCtr="0">
            <a:spAutoFit/>
          </a:bodyPr>
          <a:lstStyle/>
          <a:p>
            <a:r>
              <a:rPr lang="en-GB" sz="2800">
                <a:solidFill>
                  <a:schemeClr val="tx1"/>
                </a:solidFill>
              </a:rPr>
              <a:t>Occupational specialism: Low Carbon Engineering</a:t>
            </a:r>
            <a:br>
              <a:rPr lang="en-GB" sz="2800">
                <a:solidFill>
                  <a:schemeClr val="tx1"/>
                </a:solidFill>
              </a:rPr>
            </a:br>
            <a:endParaRPr lang="en-GB" sz="2800">
              <a:solidFill>
                <a:schemeClr val="tx1"/>
              </a:solidFill>
            </a:endParaRPr>
          </a:p>
          <a:p>
            <a:r>
              <a:rPr lang="en-GB" sz="2800"/>
              <a:t>PowerPoint K1.32: Design principles and their application to low carbon heating and hot water systems</a:t>
            </a:r>
            <a:br>
              <a:rPr lang="en-GB" sz="2800"/>
            </a:br>
            <a:br>
              <a:rPr lang="en-GB" sz="2800"/>
            </a:br>
            <a:br>
              <a:rPr lang="en-GB" sz="2800">
                <a:solidFill>
                  <a:schemeClr val="tx1"/>
                </a:solidFill>
              </a:rPr>
            </a:br>
            <a:br>
              <a:rPr lang="en-GB" sz="2800">
                <a:solidFill>
                  <a:schemeClr val="tx1"/>
                </a:solidFill>
              </a:rPr>
            </a:br>
            <a:endParaRPr lang="en-GB" sz="2800" dirty="0">
              <a:solidFill>
                <a:schemeClr val="tx1"/>
              </a:solidFill>
            </a:endParaRPr>
          </a:p>
        </p:txBody>
      </p:sp>
    </p:spTree>
    <p:extLst>
      <p:ext uri="{BB962C8B-B14F-4D97-AF65-F5344CB8AC3E}">
        <p14:creationId xmlns:p14="http://schemas.microsoft.com/office/powerpoint/2010/main" val="944900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Introduction / starter</a:t>
            </a:r>
            <a:endParaRPr lang="en-US"/>
          </a:p>
        </p:txBody>
      </p:sp>
      <p:sp>
        <p:nvSpPr>
          <p:cNvPr id="70" name="Google Shape;70;p12"/>
          <p:cNvSpPr txBox="1">
            <a:spLocks noGrp="1"/>
          </p:cNvSpPr>
          <p:nvPr>
            <p:ph type="body" idx="1"/>
          </p:nvPr>
        </p:nvSpPr>
        <p:spPr>
          <a:xfrm>
            <a:off x="360000" y="1800000"/>
            <a:ext cx="8675143"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US" sz="2400" b="1">
                <a:solidFill>
                  <a:srgbClr val="F5522D"/>
                </a:solidFill>
                <a:latin typeface="Arial"/>
                <a:ea typeface="Arial"/>
                <a:cs typeface="Arial"/>
                <a:sym typeface="Arial"/>
              </a:rPr>
              <a:t>Warm-up</a:t>
            </a:r>
          </a:p>
          <a:p>
            <a:pPr marL="0" lvl="0" indent="0" algn="l" rtl="0">
              <a:spcBef>
                <a:spcPts val="600"/>
              </a:spcBef>
              <a:spcAft>
                <a:spcPts val="600"/>
              </a:spcAft>
              <a:buNone/>
            </a:pPr>
            <a:r>
              <a:rPr lang="en-GB" sz="2400" b="0">
                <a:solidFill>
                  <a:srgbClr val="201937"/>
                </a:solidFill>
                <a:latin typeface="Arial"/>
                <a:ea typeface="Arial"/>
                <a:cs typeface="Arial"/>
                <a:sym typeface="Arial"/>
              </a:rPr>
              <a:t>What makes one heating system design better than another?</a:t>
            </a:r>
          </a:p>
          <a:p>
            <a:pPr marL="0" lvl="0" indent="0" algn="l" rtl="0">
              <a:spcBef>
                <a:spcPts val="1500"/>
              </a:spcBef>
              <a:spcAft>
                <a:spcPts val="600"/>
              </a:spcAft>
              <a:buNone/>
            </a:pPr>
            <a:r>
              <a:rPr lang="en-US" sz="2400" b="1">
                <a:solidFill>
                  <a:srgbClr val="F5522D"/>
                </a:solidFill>
                <a:latin typeface="Arial"/>
                <a:ea typeface="Arial"/>
                <a:cs typeface="Arial"/>
                <a:sym typeface="Arial"/>
              </a:rPr>
              <a:t>Pair-share</a:t>
            </a:r>
          </a:p>
          <a:p>
            <a:pPr marL="0" lvl="0" indent="0">
              <a:spcBef>
                <a:spcPts val="600"/>
              </a:spcBef>
              <a:spcAft>
                <a:spcPts val="600"/>
              </a:spcAft>
            </a:pPr>
            <a:r>
              <a:rPr lang="en-GB" sz="2400">
                <a:solidFill>
                  <a:srgbClr val="201937"/>
                </a:solidFill>
              </a:rPr>
              <a:t>List three reasons why a heat pump project may fail even when the heat pump itself is of </a:t>
            </a:r>
            <a:r>
              <a:rPr lang="en-GB" sz="2400" b="0">
                <a:solidFill>
                  <a:srgbClr val="201937"/>
                </a:solidFill>
                <a:latin typeface="Arial"/>
                <a:ea typeface="Arial"/>
                <a:cs typeface="Arial"/>
                <a:sym typeface="Arial"/>
              </a:rPr>
              <a:t>good quality.</a:t>
            </a:r>
            <a:endParaRPr lang="en-GB" sz="2400" b="0" dirty="0">
              <a:solidFill>
                <a:srgbClr val="201937"/>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Objectives (K1.32)</a:t>
            </a:r>
            <a:endParaRPr lang="en-US"/>
          </a:p>
        </p:txBody>
      </p:sp>
      <p:sp>
        <p:nvSpPr>
          <p:cNvPr id="79" name="Google Shape;79;p13"/>
          <p:cNvSpPr txBox="1">
            <a:spLocks noGrp="1"/>
          </p:cNvSpPr>
          <p:nvPr>
            <p:ph type="body" idx="1"/>
          </p:nvPr>
        </p:nvSpPr>
        <p:spPr>
          <a:xfrm>
            <a:off x="360000" y="1800000"/>
            <a:ext cx="10930852" cy="4140000"/>
          </a:xfrm>
          <a:prstGeom prst="rect">
            <a:avLst/>
          </a:prstGeom>
          <a:solidFill>
            <a:srgbClr val="000000">
              <a:alpha val="0"/>
            </a:srgbClr>
          </a:solidFill>
          <a:ln>
            <a:noFill/>
          </a:ln>
        </p:spPr>
        <p:txBody>
          <a:bodyPr spcFirstLastPara="1" wrap="square" lIns="0" tIns="0" rIns="285750" bIns="0" anchor="t" anchorCtr="0">
            <a:noAutofit/>
          </a:bodyPr>
          <a:lstStyle/>
          <a:p>
            <a:pPr marL="342900" marR="0" lvl="0" indent="-342900" algn="l" rtl="0">
              <a:spcBef>
                <a:spcPts val="0"/>
              </a:spcBef>
              <a:spcAft>
                <a:spcPts val="600"/>
              </a:spcAft>
              <a:buSzPct val="100000"/>
              <a:buFont typeface="Arial" panose="020B0604020202020204" pitchFamily="34" charset="0"/>
              <a:buChar char="•"/>
            </a:pPr>
            <a:r>
              <a:rPr lang="en-GB" sz="2400">
                <a:solidFill>
                  <a:srgbClr val="201937"/>
                </a:solidFill>
                <a:latin typeface="Arial"/>
                <a:ea typeface="Arial"/>
                <a:cs typeface="Arial"/>
                <a:sym typeface="Arial"/>
              </a:rPr>
              <a:t>Explain key design principles for low carbon heating and hot water systems.</a:t>
            </a:r>
          </a:p>
          <a:p>
            <a:pPr marL="342900" marR="0" lvl="0" indent="-342900" algn="l" rtl="0">
              <a:spcBef>
                <a:spcPts val="0"/>
              </a:spcBef>
              <a:spcAft>
                <a:spcPts val="600"/>
              </a:spcAft>
              <a:buSzPct val="100000"/>
              <a:buFont typeface="Arial" panose="020B0604020202020204" pitchFamily="34" charset="0"/>
              <a:buChar char="•"/>
            </a:pPr>
            <a:r>
              <a:rPr lang="en-GB" sz="2400">
                <a:solidFill>
                  <a:srgbClr val="201937"/>
                </a:solidFill>
                <a:latin typeface="Arial"/>
                <a:ea typeface="Arial"/>
                <a:cs typeface="Arial"/>
                <a:sym typeface="Arial"/>
              </a:rPr>
              <a:t>Apply buildability, integration of services, quality and cost to design decisions.</a:t>
            </a:r>
          </a:p>
          <a:p>
            <a:pPr marL="342900" marR="0" lvl="0" indent="-342900" algn="l" rtl="0">
              <a:spcBef>
                <a:spcPts val="0"/>
              </a:spcBef>
              <a:spcAft>
                <a:spcPts val="600"/>
              </a:spcAft>
              <a:buSzPct val="100000"/>
              <a:buFont typeface="Arial" panose="020B0604020202020204" pitchFamily="34" charset="0"/>
              <a:buChar char="•"/>
            </a:pPr>
            <a:r>
              <a:rPr lang="en-GB" sz="2400">
                <a:solidFill>
                  <a:srgbClr val="201937"/>
                </a:solidFill>
                <a:latin typeface="Arial"/>
                <a:ea typeface="Arial"/>
                <a:cs typeface="Arial"/>
                <a:sym typeface="Arial"/>
              </a:rPr>
              <a:t>Explain embodied carbon, fabric-first design, adaptability and life-cycle thinking.</a:t>
            </a:r>
          </a:p>
          <a:p>
            <a:pPr marL="342900" marR="0" lvl="0" indent="-342900" algn="l" rtl="0">
              <a:spcBef>
                <a:spcPts val="0"/>
              </a:spcBef>
              <a:spcAft>
                <a:spcPts val="600"/>
              </a:spcAft>
              <a:buSzPct val="100000"/>
              <a:buFont typeface="Arial" panose="020B0604020202020204" pitchFamily="34" charset="0"/>
              <a:buChar char="•"/>
            </a:pPr>
            <a:r>
              <a:rPr lang="en-GB" sz="2400">
                <a:solidFill>
                  <a:srgbClr val="201937"/>
                </a:solidFill>
                <a:latin typeface="Arial"/>
                <a:ea typeface="Arial"/>
                <a:cs typeface="Arial"/>
                <a:sym typeface="Arial"/>
              </a:rPr>
              <a:t>Assess ASHP noise, national and local planning requirements.</a:t>
            </a:r>
          </a:p>
          <a:p>
            <a:pPr marL="342900" marR="0" lvl="0" indent="-342900" algn="l" rtl="0">
              <a:spcBef>
                <a:spcPts val="0"/>
              </a:spcBef>
              <a:spcAft>
                <a:spcPts val="600"/>
              </a:spcAft>
              <a:buSzPct val="100000"/>
              <a:buFont typeface="Arial" panose="020B0604020202020204" pitchFamily="34" charset="0"/>
              <a:buChar char="•"/>
            </a:pPr>
            <a:r>
              <a:rPr lang="en-US" sz="2400">
                <a:solidFill>
                  <a:srgbClr val="201937"/>
                </a:solidFill>
                <a:latin typeface="Arial"/>
                <a:ea typeface="Arial"/>
                <a:cs typeface="Arial"/>
                <a:sym typeface="Arial"/>
              </a:rPr>
              <a:t>Describe MCS/Flexi-Orb installer standards and unit location restrictions.</a:t>
            </a:r>
          </a:p>
          <a:p>
            <a:pPr marL="342900" marR="0" lvl="0" indent="-342900" algn="l" rtl="0">
              <a:spcBef>
                <a:spcPts val="0"/>
              </a:spcBef>
              <a:spcAft>
                <a:spcPts val="600"/>
              </a:spcAft>
              <a:buSzPct val="100000"/>
              <a:buFont typeface="Arial" panose="020B0604020202020204" pitchFamily="34" charset="0"/>
              <a:buChar char="•"/>
            </a:pPr>
            <a:r>
              <a:rPr lang="en-GB" sz="2400">
                <a:solidFill>
                  <a:srgbClr val="201937"/>
                </a:solidFill>
                <a:latin typeface="Arial"/>
                <a:ea typeface="Arial"/>
                <a:cs typeface="Arial"/>
                <a:sym typeface="Arial"/>
              </a:rPr>
              <a:t>Apply principles to real UK low-carbon heat projects.</a:t>
            </a:r>
            <a:endParaRPr lang="en-GB" sz="2400" dirty="0">
              <a:solidFill>
                <a:srgbClr val="201937"/>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BEF8C5B2-0AAA-A25A-4742-3EC558A37BDE}"/>
            </a:ext>
          </a:extLst>
        </p:cNvPr>
        <p:cNvGrpSpPr/>
        <p:nvPr/>
      </p:nvGrpSpPr>
      <p:grpSpPr>
        <a:xfrm>
          <a:off x="0" y="0"/>
          <a:ext cx="0" cy="0"/>
          <a:chOff x="0" y="0"/>
          <a:chExt cx="0" cy="0"/>
        </a:xfrm>
      </p:grpSpPr>
      <p:sp>
        <p:nvSpPr>
          <p:cNvPr id="88" name="Google Shape;88;p14">
            <a:extLst>
              <a:ext uri="{FF2B5EF4-FFF2-40B4-BE49-F238E27FC236}">
                <a16:creationId xmlns:a16="http://schemas.microsoft.com/office/drawing/2014/main" id="{0F094ABC-9AE6-12CA-B06C-2465F3B3CF91}"/>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Design principles: overview 1</a:t>
            </a:r>
            <a:endParaRPr lang="en-US" dirty="0"/>
          </a:p>
        </p:txBody>
      </p:sp>
      <p:sp>
        <p:nvSpPr>
          <p:cNvPr id="89" name="Google Shape;89;p14">
            <a:extLst>
              <a:ext uri="{FF2B5EF4-FFF2-40B4-BE49-F238E27FC236}">
                <a16:creationId xmlns:a16="http://schemas.microsoft.com/office/drawing/2014/main" id="{2CCF4A2E-8320-AE6D-046F-E9C7E1DBF36D}"/>
              </a:ext>
            </a:extLst>
          </p:cNvPr>
          <p:cNvSpPr txBox="1">
            <a:spLocks noGrp="1"/>
          </p:cNvSpPr>
          <p:nvPr>
            <p:ph type="body" idx="1"/>
          </p:nvPr>
        </p:nvSpPr>
        <p:spPr>
          <a:xfrm>
            <a:off x="360000" y="1800000"/>
            <a:ext cx="10533287"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GB" sz="2400" b="1" dirty="0">
                <a:solidFill>
                  <a:schemeClr val="tx1"/>
                </a:solidFill>
                <a:latin typeface="Arial"/>
                <a:ea typeface="Arial"/>
                <a:cs typeface="Arial"/>
                <a:sym typeface="Arial"/>
              </a:rPr>
              <a:t>Buildability:</a:t>
            </a:r>
            <a:r>
              <a:rPr lang="en-GB" sz="2400" dirty="0">
                <a:solidFill>
                  <a:schemeClr val="tx1"/>
                </a:solidFill>
                <a:latin typeface="Arial"/>
                <a:ea typeface="Arial"/>
                <a:cs typeface="Arial"/>
                <a:sym typeface="Arial"/>
              </a:rPr>
              <a:t> </a:t>
            </a:r>
            <a:r>
              <a:rPr lang="en-GB" sz="2400" dirty="0">
                <a:solidFill>
                  <a:srgbClr val="201937"/>
                </a:solidFill>
                <a:latin typeface="Arial"/>
                <a:ea typeface="Arial"/>
                <a:cs typeface="Arial"/>
                <a:sym typeface="Arial"/>
              </a:rPr>
              <a:t>Can the system be safely installed, commissioned, accessed, maintained and replaced within the available space?</a:t>
            </a:r>
          </a:p>
          <a:p>
            <a:pPr marL="0" lvl="0" indent="0" algn="l" rtl="0">
              <a:spcBef>
                <a:spcPts val="0"/>
              </a:spcBef>
              <a:spcAft>
                <a:spcPts val="600"/>
              </a:spcAft>
              <a:buNone/>
            </a:pPr>
            <a:r>
              <a:rPr lang="en-GB" sz="2400" b="1" dirty="0">
                <a:solidFill>
                  <a:schemeClr val="tx1"/>
                </a:solidFill>
                <a:latin typeface="Arial"/>
                <a:ea typeface="Arial"/>
                <a:cs typeface="Arial"/>
                <a:sym typeface="Arial"/>
              </a:rPr>
              <a:t>Integration of services:</a:t>
            </a:r>
            <a:r>
              <a:rPr lang="en-GB" sz="2400" dirty="0">
                <a:solidFill>
                  <a:schemeClr val="tx1"/>
                </a:solidFill>
                <a:latin typeface="Arial"/>
                <a:ea typeface="Arial"/>
                <a:cs typeface="Arial"/>
                <a:sym typeface="Arial"/>
              </a:rPr>
              <a:t> </a:t>
            </a:r>
            <a:r>
              <a:rPr lang="en-GB" sz="2400" dirty="0">
                <a:solidFill>
                  <a:srgbClr val="201937"/>
                </a:solidFill>
                <a:latin typeface="Arial"/>
                <a:ea typeface="Arial"/>
                <a:cs typeface="Arial"/>
                <a:sym typeface="Arial"/>
              </a:rPr>
              <a:t>Heating, plumbing, electrical, ventilation, controls and renewable technologies must operate as one coordinated system.</a:t>
            </a:r>
          </a:p>
          <a:p>
            <a:pPr marL="0" lvl="0" indent="0" algn="l" rtl="0">
              <a:spcBef>
                <a:spcPts val="0"/>
              </a:spcBef>
              <a:spcAft>
                <a:spcPts val="600"/>
              </a:spcAft>
              <a:buNone/>
            </a:pPr>
            <a:r>
              <a:rPr lang="en-GB" sz="2400" b="1" dirty="0">
                <a:solidFill>
                  <a:schemeClr val="tx1"/>
                </a:solidFill>
                <a:latin typeface="Arial"/>
                <a:ea typeface="Arial"/>
                <a:cs typeface="Arial"/>
                <a:sym typeface="Arial"/>
              </a:rPr>
              <a:t>Quality and cost:</a:t>
            </a:r>
            <a:r>
              <a:rPr lang="en-GB" sz="2400" dirty="0">
                <a:solidFill>
                  <a:schemeClr val="tx1"/>
                </a:solidFill>
                <a:latin typeface="Arial"/>
                <a:ea typeface="Arial"/>
                <a:cs typeface="Arial"/>
                <a:sym typeface="Arial"/>
              </a:rPr>
              <a:t> </a:t>
            </a:r>
            <a:r>
              <a:rPr lang="en-GB" sz="2400" dirty="0">
                <a:solidFill>
                  <a:srgbClr val="201937"/>
                </a:solidFill>
                <a:latin typeface="Arial"/>
                <a:ea typeface="Arial"/>
                <a:cs typeface="Arial"/>
                <a:sym typeface="Arial"/>
              </a:rPr>
              <a:t>The lowest initial price may create higher running, maintenance or replacement costs over the system’s life.</a:t>
            </a:r>
          </a:p>
        </p:txBody>
      </p:sp>
    </p:spTree>
    <p:extLst>
      <p:ext uri="{BB962C8B-B14F-4D97-AF65-F5344CB8AC3E}">
        <p14:creationId xmlns:p14="http://schemas.microsoft.com/office/powerpoint/2010/main" val="365181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Design principles: overview 2</a:t>
            </a:r>
            <a:endParaRPr lang="en-US" dirty="0"/>
          </a:p>
        </p:txBody>
      </p:sp>
      <p:sp>
        <p:nvSpPr>
          <p:cNvPr id="89" name="Google Shape;89;p14"/>
          <p:cNvSpPr txBox="1">
            <a:spLocks noGrp="1"/>
          </p:cNvSpPr>
          <p:nvPr>
            <p:ph type="body" idx="1"/>
          </p:nvPr>
        </p:nvSpPr>
        <p:spPr>
          <a:xfrm>
            <a:off x="360000" y="1800000"/>
            <a:ext cx="10201983"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Aft>
                <a:spcPts val="600"/>
              </a:spcAft>
              <a:buNone/>
            </a:pPr>
            <a:r>
              <a:rPr lang="en-GB" sz="2400" b="1" dirty="0">
                <a:solidFill>
                  <a:schemeClr val="tx1"/>
                </a:solidFill>
                <a:latin typeface="Arial"/>
                <a:ea typeface="Arial"/>
                <a:cs typeface="Arial"/>
                <a:sym typeface="Arial"/>
              </a:rPr>
              <a:t>Embodied carbon:</a:t>
            </a:r>
            <a:r>
              <a:rPr lang="en-GB" sz="2400" dirty="0">
                <a:solidFill>
                  <a:schemeClr val="tx1"/>
                </a:solidFill>
                <a:latin typeface="Arial"/>
                <a:ea typeface="Arial"/>
                <a:cs typeface="Arial"/>
                <a:sym typeface="Arial"/>
              </a:rPr>
              <a:t> </a:t>
            </a:r>
            <a:r>
              <a:rPr lang="en-GB" sz="2400" dirty="0">
                <a:solidFill>
                  <a:srgbClr val="201937"/>
                </a:solidFill>
                <a:latin typeface="Arial"/>
                <a:ea typeface="Arial"/>
                <a:cs typeface="Arial"/>
                <a:sym typeface="Arial"/>
              </a:rPr>
              <a:t>Designers should consider the environmental impact of materials, refrigerants, manufacture, transport, replacement and disposal.</a:t>
            </a:r>
          </a:p>
          <a:p>
            <a:pPr marL="0" lvl="0" indent="0" algn="l" rtl="0">
              <a:spcAft>
                <a:spcPts val="600"/>
              </a:spcAft>
              <a:buNone/>
            </a:pPr>
            <a:r>
              <a:rPr lang="en-GB" sz="2400" b="1" dirty="0">
                <a:solidFill>
                  <a:schemeClr val="tx1"/>
                </a:solidFill>
                <a:latin typeface="Arial"/>
                <a:ea typeface="Arial"/>
                <a:cs typeface="Arial"/>
                <a:sym typeface="Arial"/>
              </a:rPr>
              <a:t>Fabric-first approach:</a:t>
            </a:r>
            <a:r>
              <a:rPr lang="en-GB" sz="2400" dirty="0">
                <a:solidFill>
                  <a:schemeClr val="tx1"/>
                </a:solidFill>
                <a:latin typeface="Arial"/>
                <a:ea typeface="Arial"/>
                <a:cs typeface="Arial"/>
                <a:sym typeface="Arial"/>
              </a:rPr>
              <a:t> </a:t>
            </a:r>
            <a:r>
              <a:rPr lang="en-GB" sz="2400" dirty="0">
                <a:solidFill>
                  <a:srgbClr val="201937"/>
                </a:solidFill>
                <a:latin typeface="Arial"/>
                <a:ea typeface="Arial"/>
                <a:cs typeface="Arial"/>
                <a:sym typeface="Arial"/>
              </a:rPr>
              <a:t>Improve insulation, airtightness and heat retention before increasing plant capacity or selecting larger equipment.</a:t>
            </a:r>
          </a:p>
          <a:p>
            <a:pPr marL="0" lvl="0" indent="0" algn="l" rtl="0">
              <a:spcAft>
                <a:spcPts val="600"/>
              </a:spcAft>
              <a:buNone/>
            </a:pPr>
            <a:r>
              <a:rPr lang="en-GB" sz="2400" b="1" dirty="0">
                <a:solidFill>
                  <a:schemeClr val="tx1"/>
                </a:solidFill>
                <a:latin typeface="Arial"/>
                <a:ea typeface="Arial"/>
                <a:cs typeface="Arial"/>
                <a:sym typeface="Arial"/>
              </a:rPr>
              <a:t>Adaptability and life cycle:</a:t>
            </a:r>
            <a:r>
              <a:rPr lang="en-GB" sz="2400" dirty="0">
                <a:solidFill>
                  <a:schemeClr val="tx1"/>
                </a:solidFill>
                <a:latin typeface="Arial"/>
                <a:ea typeface="Arial"/>
                <a:cs typeface="Arial"/>
                <a:sym typeface="Arial"/>
              </a:rPr>
              <a:t> </a:t>
            </a:r>
            <a:r>
              <a:rPr lang="en-GB" sz="2400" dirty="0">
                <a:solidFill>
                  <a:srgbClr val="201937"/>
                </a:solidFill>
                <a:latin typeface="Arial"/>
                <a:ea typeface="Arial"/>
                <a:cs typeface="Arial"/>
                <a:sym typeface="Arial"/>
              </a:rPr>
              <a:t>Systems should accommodate future changes, remain serviceable and support responsible repair, replacement and end-of-life disposal.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Buildability</a:t>
            </a:r>
            <a:endParaRPr lang="en-US"/>
          </a:p>
        </p:txBody>
      </p:sp>
      <p:sp>
        <p:nvSpPr>
          <p:cNvPr id="98" name="Google Shape;98;p15"/>
          <p:cNvSpPr txBox="1">
            <a:spLocks noGrp="1"/>
          </p:cNvSpPr>
          <p:nvPr>
            <p:ph type="body" idx="1"/>
          </p:nvPr>
        </p:nvSpPr>
        <p:spPr>
          <a:xfrm>
            <a:off x="359999" y="1800000"/>
            <a:ext cx="10811583"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GB" sz="2400" b="1" dirty="0">
                <a:solidFill>
                  <a:srgbClr val="201937"/>
                </a:solidFill>
                <a:latin typeface="Arial"/>
                <a:ea typeface="Arial"/>
                <a:cs typeface="Arial"/>
                <a:sym typeface="Arial"/>
              </a:rPr>
              <a:t>Can the selected design actually be delivered safely and economically?</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Consider access, lifting, floor loading, pipe routes, cable routes and plant-room space.</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Check outdoor-unit support, service clearances, condensate route and maintenance access.</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Allow for installation sequencing and coordination with other trades.</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Design for commissioning, future servicing and eventual replacement.</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Avoid selecting equipment before access and installation constraints are understood.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Buildability: domestic design scenario</a:t>
            </a:r>
            <a:endParaRPr lang="en-US"/>
          </a:p>
        </p:txBody>
      </p:sp>
      <p:sp>
        <p:nvSpPr>
          <p:cNvPr id="108" name="Google Shape;108;p16"/>
          <p:cNvSpPr txBox="1">
            <a:spLocks noGrp="1"/>
          </p:cNvSpPr>
          <p:nvPr>
            <p:ph type="body" idx="1"/>
          </p:nvPr>
        </p:nvSpPr>
        <p:spPr>
          <a:xfrm>
            <a:off x="360000" y="1800000"/>
            <a:ext cx="11089878"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GB" sz="2400" b="1" dirty="0">
                <a:solidFill>
                  <a:srgbClr val="201937"/>
                </a:solidFill>
                <a:latin typeface="Arial"/>
                <a:ea typeface="Arial"/>
                <a:cs typeface="Arial"/>
                <a:sym typeface="Arial"/>
              </a:rPr>
              <a:t>A terraced house needs an ASHP, new cylinder and upgraded emitters</a:t>
            </a:r>
            <a:endParaRPr lang="en-GB" sz="2400" b="1" dirty="0">
              <a:solidFill>
                <a:srgbClr val="201937"/>
              </a:solidFill>
            </a:endParaRP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Side access is narrow; cylinder route includes stairs and tight doorways.</a:t>
            </a:r>
          </a:p>
          <a:p>
            <a:pPr marL="342900" lvl="0" indent="-342900">
              <a:spcAft>
                <a:spcPts val="600"/>
              </a:spcAft>
              <a:buSzPct val="100000"/>
              <a:buFont typeface="Arial" panose="020B0604020202020204" pitchFamily="34" charset="0"/>
              <a:buChar char="•"/>
            </a:pPr>
            <a:r>
              <a:rPr lang="en-GB" sz="2400" dirty="0">
                <a:solidFill>
                  <a:srgbClr val="201937"/>
                </a:solidFill>
              </a:rPr>
              <a:t>The outdoor wall is close to a bedroom window and the neighbour's </a:t>
            </a:r>
            <a:r>
              <a:rPr lang="en-GB" sz="2400" b="0" dirty="0">
                <a:solidFill>
                  <a:srgbClr val="201937"/>
                </a:solidFill>
                <a:latin typeface="Arial"/>
                <a:ea typeface="Arial"/>
                <a:cs typeface="Arial"/>
                <a:sym typeface="Arial"/>
              </a:rPr>
              <a:t>boundary.</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Existing pipe routes pass through finished rooms.</a:t>
            </a:r>
          </a:p>
          <a:p>
            <a:pPr marL="0" lvl="0" indent="0" algn="l" rtl="0">
              <a:spcBef>
                <a:spcPts val="0"/>
              </a:spcBef>
              <a:spcAft>
                <a:spcPts val="600"/>
              </a:spcAft>
              <a:buNone/>
            </a:pPr>
            <a:endParaRPr lang="en-GB" sz="2400" b="0" dirty="0">
              <a:solidFill>
                <a:srgbClr val="201937"/>
              </a:solidFill>
              <a:latin typeface="Arial"/>
              <a:ea typeface="Arial"/>
              <a:cs typeface="Arial"/>
              <a:sym typeface="Arial"/>
            </a:endParaRPr>
          </a:p>
          <a:p>
            <a:pPr marL="0" lvl="0" indent="0">
              <a:spcAft>
                <a:spcPts val="600"/>
              </a:spcAft>
            </a:pPr>
            <a:r>
              <a:rPr lang="en-GB" sz="2400" b="1" dirty="0">
                <a:solidFill>
                  <a:srgbClr val="F5522D"/>
                </a:solidFill>
              </a:rPr>
              <a:t>Discussion: </a:t>
            </a:r>
            <a:r>
              <a:rPr lang="en-GB" sz="2400" dirty="0">
                <a:solidFill>
                  <a:srgbClr val="201937"/>
                </a:solidFill>
              </a:rPr>
              <a:t>In groups, identify five buildability constraints and one design change for each.</a:t>
            </a:r>
          </a:p>
          <a:p>
            <a:pPr marL="457200" lvl="0" indent="-228600" algn="l" rtl="0">
              <a:spcBef>
                <a:spcPts val="1200"/>
              </a:spcBef>
              <a:spcAft>
                <a:spcPts val="0"/>
              </a:spcAft>
              <a:buClr>
                <a:srgbClr val="201937"/>
              </a:buClr>
              <a:buSzPts val="1600"/>
              <a:buFont typeface="Arial"/>
              <a:buNone/>
            </a:pPr>
            <a:endParaRPr lang="en-GB" sz="2400" b="0" dirty="0">
              <a:solidFill>
                <a:srgbClr val="201937"/>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Integration of services 1</a:t>
            </a:r>
            <a:endParaRPr lang="en-US" dirty="0"/>
          </a:p>
        </p:txBody>
      </p:sp>
      <p:sp>
        <p:nvSpPr>
          <p:cNvPr id="118" name="Google Shape;118;p17"/>
          <p:cNvSpPr txBox="1">
            <a:spLocks noGrp="1"/>
          </p:cNvSpPr>
          <p:nvPr>
            <p:ph type="body" idx="1"/>
          </p:nvPr>
        </p:nvSpPr>
        <p:spPr>
          <a:xfrm>
            <a:off x="359999" y="1800000"/>
            <a:ext cx="10506783" cy="4140000"/>
          </a:xfrm>
          <a:prstGeom prst="rect">
            <a:avLst/>
          </a:prstGeom>
          <a:solidFill>
            <a:srgbClr val="000000">
              <a:alpha val="0"/>
            </a:srgbClr>
          </a:solidFill>
          <a:ln>
            <a:noFill/>
          </a:ln>
        </p:spPr>
        <p:txBody>
          <a:bodyPr spcFirstLastPara="1" wrap="square" lIns="0" tIns="0" rIns="0" bIns="0" anchor="t" anchorCtr="0">
            <a:noAutofit/>
          </a:bodyPr>
          <a:lstStyle/>
          <a:p>
            <a:pPr marL="342900" indent="-342900">
              <a:spcAft>
                <a:spcPts val="600"/>
              </a:spcAft>
              <a:buSzPct val="100000"/>
              <a:buFont typeface="Arial" panose="020B0604020202020204" pitchFamily="34" charset="0"/>
              <a:buChar char="•"/>
            </a:pPr>
            <a:r>
              <a:rPr lang="en-GB" sz="2400" dirty="0">
                <a:solidFill>
                  <a:srgbClr val="201937"/>
                </a:solidFill>
              </a:rPr>
              <a:t>Low-carbon heating systems interact with several building services, so successful performance depends on coordinated design rather than isolated installation decisions.</a:t>
            </a:r>
          </a:p>
          <a:p>
            <a:pPr marL="342900" indent="-342900">
              <a:spcAft>
                <a:spcPts val="600"/>
              </a:spcAft>
              <a:buSzPct val="100000"/>
              <a:buFont typeface="Arial" panose="020B0604020202020204" pitchFamily="34" charset="0"/>
              <a:buChar char="•"/>
            </a:pPr>
            <a:r>
              <a:rPr lang="en-GB" sz="2400" dirty="0">
                <a:solidFill>
                  <a:srgbClr val="201937"/>
                </a:solidFill>
              </a:rPr>
              <a:t>Heating must integrate effectively with plumbing, electrical supplies, ventilation, domestic hot water, controls and other renewable technologies.</a:t>
            </a:r>
          </a:p>
          <a:p>
            <a:pPr marL="342900" indent="-342900">
              <a:spcAft>
                <a:spcPts val="600"/>
              </a:spcAft>
              <a:buSzPct val="100000"/>
              <a:buFont typeface="Arial" panose="020B0604020202020204" pitchFamily="34" charset="0"/>
              <a:buChar char="•"/>
            </a:pPr>
            <a:r>
              <a:rPr lang="en-GB" sz="2400" dirty="0">
                <a:solidFill>
                  <a:srgbClr val="201937"/>
                </a:solidFill>
              </a:rPr>
              <a:t>Solar PV, battery storage, EV charging and smart tariffs can influence electrical capacity, load management and control strategy.</a:t>
            </a:r>
          </a:p>
          <a:p>
            <a:pPr marL="0" indent="0">
              <a:spcAft>
                <a:spcPts val="600"/>
              </a:spcAft>
            </a:pPr>
            <a:endParaRPr lang="en-GB" sz="2400" dirty="0">
              <a:solidFill>
                <a:srgbClr val="201937"/>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a:extLst>
            <a:ext uri="{FF2B5EF4-FFF2-40B4-BE49-F238E27FC236}">
              <a16:creationId xmlns:a16="http://schemas.microsoft.com/office/drawing/2014/main" id="{A06C8E8A-45F2-E39E-63E8-881D9F61D755}"/>
            </a:ext>
          </a:extLst>
        </p:cNvPr>
        <p:cNvGrpSpPr/>
        <p:nvPr/>
      </p:nvGrpSpPr>
      <p:grpSpPr>
        <a:xfrm>
          <a:off x="0" y="0"/>
          <a:ext cx="0" cy="0"/>
          <a:chOff x="0" y="0"/>
          <a:chExt cx="0" cy="0"/>
        </a:xfrm>
      </p:grpSpPr>
      <p:sp>
        <p:nvSpPr>
          <p:cNvPr id="117" name="Google Shape;117;p17">
            <a:extLst>
              <a:ext uri="{FF2B5EF4-FFF2-40B4-BE49-F238E27FC236}">
                <a16:creationId xmlns:a16="http://schemas.microsoft.com/office/drawing/2014/main" id="{4FF1084D-F1E2-34A2-4944-2A06BB2317FC}"/>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Integration of services 2</a:t>
            </a:r>
            <a:endParaRPr lang="en-US" dirty="0"/>
          </a:p>
        </p:txBody>
      </p:sp>
      <p:sp>
        <p:nvSpPr>
          <p:cNvPr id="118" name="Google Shape;118;p17">
            <a:extLst>
              <a:ext uri="{FF2B5EF4-FFF2-40B4-BE49-F238E27FC236}">
                <a16:creationId xmlns:a16="http://schemas.microsoft.com/office/drawing/2014/main" id="{61FF7372-06B5-A076-80B8-D5B2651C1720}"/>
              </a:ext>
            </a:extLst>
          </p:cNvPr>
          <p:cNvSpPr txBox="1">
            <a:spLocks noGrp="1"/>
          </p:cNvSpPr>
          <p:nvPr>
            <p:ph type="body" idx="1"/>
          </p:nvPr>
        </p:nvSpPr>
        <p:spPr>
          <a:xfrm>
            <a:off x="359999" y="1800000"/>
            <a:ext cx="10506783" cy="4140000"/>
          </a:xfrm>
          <a:prstGeom prst="rect">
            <a:avLst/>
          </a:prstGeom>
          <a:solidFill>
            <a:srgbClr val="000000">
              <a:alpha val="0"/>
            </a:srgbClr>
          </a:solidFill>
          <a:ln>
            <a:noFill/>
          </a:ln>
        </p:spPr>
        <p:txBody>
          <a:bodyPr spcFirstLastPara="1" wrap="square" lIns="0" tIns="0" rIns="0" bIns="0" anchor="t" anchorCtr="0">
            <a:noAutofit/>
          </a:bodyPr>
          <a:lstStyle/>
          <a:p>
            <a:pPr marL="342900" indent="-342900">
              <a:spcAft>
                <a:spcPts val="600"/>
              </a:spcAft>
              <a:buSzPct val="100000"/>
              <a:buFont typeface="Arial" panose="020B0604020202020204" pitchFamily="34" charset="0"/>
              <a:buChar char="•"/>
            </a:pPr>
            <a:r>
              <a:rPr lang="en-GB" sz="2400" dirty="0">
                <a:solidFill>
                  <a:srgbClr val="201937"/>
                </a:solidFill>
              </a:rPr>
              <a:t>Fabric upgrades that improve insulation and airtightness must be supported by an appropriate ventilation and moisture-control strategy.</a:t>
            </a:r>
          </a:p>
          <a:p>
            <a:pPr marL="342900" indent="-342900">
              <a:spcAft>
                <a:spcPts val="600"/>
              </a:spcAft>
              <a:buSzPct val="100000"/>
              <a:buFont typeface="Arial" panose="020B0604020202020204" pitchFamily="34" charset="0"/>
              <a:buChar char="•"/>
            </a:pPr>
            <a:r>
              <a:rPr lang="en-GB" sz="2400" dirty="0">
                <a:solidFill>
                  <a:srgbClr val="201937"/>
                </a:solidFill>
              </a:rPr>
              <a:t>Controls should coordinate the heat source, heating zones, pumps, valves and DHW priority without creating conflicting demands.</a:t>
            </a:r>
          </a:p>
          <a:p>
            <a:pPr marL="342900" indent="-342900">
              <a:spcAft>
                <a:spcPts val="600"/>
              </a:spcAft>
              <a:buSzPct val="100000"/>
              <a:buFont typeface="Arial" panose="020B0604020202020204" pitchFamily="34" charset="0"/>
              <a:buChar char="•"/>
            </a:pPr>
            <a:r>
              <a:rPr lang="en-GB" sz="2400" dirty="0">
                <a:solidFill>
                  <a:srgbClr val="201937"/>
                </a:solidFill>
              </a:rPr>
              <a:t>Poor coordination can result in delays, rework, higher costs, comfort problems and reduced system efficiency.</a:t>
            </a:r>
          </a:p>
          <a:p>
            <a:pPr marL="342900" indent="-342900">
              <a:spcAft>
                <a:spcPts val="600"/>
              </a:spcAft>
              <a:buSzPct val="100000"/>
              <a:buFont typeface="Arial" panose="020B0604020202020204" pitchFamily="34" charset="0"/>
              <a:buChar char="•"/>
            </a:pPr>
            <a:endParaRPr lang="en-GB" sz="2400" dirty="0">
              <a:solidFill>
                <a:srgbClr val="201937"/>
              </a:solidFill>
            </a:endParaRPr>
          </a:p>
        </p:txBody>
      </p:sp>
    </p:spTree>
    <p:extLst>
      <p:ext uri="{BB962C8B-B14F-4D97-AF65-F5344CB8AC3E}">
        <p14:creationId xmlns:p14="http://schemas.microsoft.com/office/powerpoint/2010/main" val="642757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Quality and cost 1</a:t>
            </a:r>
            <a:endParaRPr lang="en-US" dirty="0"/>
          </a:p>
        </p:txBody>
      </p:sp>
      <p:sp>
        <p:nvSpPr>
          <p:cNvPr id="128" name="Google Shape;128;p18"/>
          <p:cNvSpPr txBox="1">
            <a:spLocks noGrp="1"/>
          </p:cNvSpPr>
          <p:nvPr>
            <p:ph type="body" idx="1"/>
          </p:nvPr>
        </p:nvSpPr>
        <p:spPr>
          <a:xfrm>
            <a:off x="360000" y="1800000"/>
            <a:ext cx="10109217" cy="4140000"/>
          </a:xfrm>
          <a:prstGeom prst="rect">
            <a:avLst/>
          </a:prstGeom>
          <a:solidFill>
            <a:srgbClr val="000000">
              <a:alpha val="0"/>
            </a:srgbClr>
          </a:solidFill>
          <a:ln>
            <a:noFill/>
          </a:ln>
        </p:spPr>
        <p:txBody>
          <a:bodyPr spcFirstLastPara="1" wrap="square" lIns="0" tIns="0" rIns="0" bIns="0" anchor="t" anchorCtr="0">
            <a:noAutofit/>
          </a:bodyPr>
          <a:lstStyle/>
          <a:p>
            <a:pPr marL="342900" lvl="0" indent="-342900" algn="l" rtl="0">
              <a:spcBef>
                <a:spcPts val="0"/>
              </a:spcBef>
              <a:spcAft>
                <a:spcPts val="600"/>
              </a:spcAft>
              <a:buSzPct val="100000"/>
              <a:buFont typeface="Arial" panose="020B0604020202020204" pitchFamily="34" charset="0"/>
              <a:buChar char="•"/>
            </a:pPr>
            <a:r>
              <a:rPr lang="en-GB" sz="2400" dirty="0">
                <a:solidFill>
                  <a:srgbClr val="201937"/>
                </a:solidFill>
                <a:latin typeface="Arial"/>
                <a:ea typeface="Arial"/>
                <a:cs typeface="Arial"/>
                <a:sym typeface="Arial"/>
              </a:rPr>
              <a:t>Quality should be judged by system performance, including comfort, reliability, efficiency, compliance, ease of use and customer confidence.</a:t>
            </a:r>
          </a:p>
          <a:p>
            <a:pPr marL="342900" lvl="0" indent="-342900" algn="l" rtl="0">
              <a:spcBef>
                <a:spcPts val="0"/>
              </a:spcBef>
              <a:spcAft>
                <a:spcPts val="600"/>
              </a:spcAft>
              <a:buSzPct val="100000"/>
              <a:buFont typeface="Arial" panose="020B0604020202020204" pitchFamily="34" charset="0"/>
              <a:buChar char="•"/>
            </a:pPr>
            <a:r>
              <a:rPr lang="en-GB" sz="2400" dirty="0">
                <a:solidFill>
                  <a:srgbClr val="201937"/>
                </a:solidFill>
                <a:latin typeface="Arial"/>
                <a:ea typeface="Arial"/>
                <a:cs typeface="Arial"/>
                <a:sym typeface="Arial"/>
              </a:rPr>
              <a:t>Initial capital cost must be balanced against energy consumption, maintenance requirements, warranty support and expected service life.</a:t>
            </a:r>
          </a:p>
          <a:p>
            <a:pPr marL="342900" lvl="0" indent="-342900" algn="l" rtl="0">
              <a:spcBef>
                <a:spcPts val="0"/>
              </a:spcBef>
              <a:spcAft>
                <a:spcPts val="600"/>
              </a:spcAft>
              <a:buSzPct val="100000"/>
              <a:buFont typeface="Arial" panose="020B0604020202020204" pitchFamily="34" charset="0"/>
              <a:buChar char="•"/>
            </a:pPr>
            <a:r>
              <a:rPr lang="en-GB" sz="2400" dirty="0">
                <a:solidFill>
                  <a:srgbClr val="201937"/>
                </a:solidFill>
                <a:latin typeface="Arial"/>
                <a:ea typeface="Arial"/>
                <a:cs typeface="Arial"/>
                <a:sym typeface="Arial"/>
              </a:rPr>
              <a:t>Effective value engineering removes unnecessary cost without compromising safety, performance, accessibility or design intent.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9646B0BC-A824-ED3C-CB47-40B6258D9F81}"/>
            </a:ext>
          </a:extLst>
        </p:cNvPr>
        <p:cNvGrpSpPr/>
        <p:nvPr/>
      </p:nvGrpSpPr>
      <p:grpSpPr>
        <a:xfrm>
          <a:off x="0" y="0"/>
          <a:ext cx="0" cy="0"/>
          <a:chOff x="0" y="0"/>
          <a:chExt cx="0" cy="0"/>
        </a:xfrm>
      </p:grpSpPr>
      <p:sp>
        <p:nvSpPr>
          <p:cNvPr id="127" name="Google Shape;127;p18">
            <a:extLst>
              <a:ext uri="{FF2B5EF4-FFF2-40B4-BE49-F238E27FC236}">
                <a16:creationId xmlns:a16="http://schemas.microsoft.com/office/drawing/2014/main" id="{BD878745-FA81-BB8C-4DA0-42AB7FE79019}"/>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Quality and cost 2</a:t>
            </a:r>
            <a:endParaRPr lang="en-US" dirty="0"/>
          </a:p>
        </p:txBody>
      </p:sp>
      <p:sp>
        <p:nvSpPr>
          <p:cNvPr id="128" name="Google Shape;128;p18">
            <a:extLst>
              <a:ext uri="{FF2B5EF4-FFF2-40B4-BE49-F238E27FC236}">
                <a16:creationId xmlns:a16="http://schemas.microsoft.com/office/drawing/2014/main" id="{82601C8F-A4F5-9DBE-3537-B104BE03038F}"/>
              </a:ext>
            </a:extLst>
          </p:cNvPr>
          <p:cNvSpPr txBox="1">
            <a:spLocks noGrp="1"/>
          </p:cNvSpPr>
          <p:nvPr>
            <p:ph type="body" idx="1"/>
          </p:nvPr>
        </p:nvSpPr>
        <p:spPr>
          <a:xfrm>
            <a:off x="360000" y="1800000"/>
            <a:ext cx="11089878" cy="4140000"/>
          </a:xfrm>
          <a:prstGeom prst="rect">
            <a:avLst/>
          </a:prstGeom>
          <a:solidFill>
            <a:srgbClr val="000000">
              <a:alpha val="0"/>
            </a:srgbClr>
          </a:solidFill>
          <a:ln>
            <a:noFill/>
          </a:ln>
        </p:spPr>
        <p:txBody>
          <a:bodyPr spcFirstLastPara="1" wrap="square" lIns="0" tIns="0" rIns="0" bIns="0" anchor="t" anchorCtr="0">
            <a:noAutofit/>
          </a:bodyPr>
          <a:lstStyle/>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Lower-cost equipment may lead to higher running costs, reduced reliability, limited technical support or more frequent service visits.</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Inadequate commissioning, poor documentation and weak customer handover can reduce performance and undermine long-term value.</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201937"/>
                </a:solidFill>
                <a:latin typeface="Arial"/>
                <a:ea typeface="Arial"/>
                <a:cs typeface="Arial"/>
                <a:sym typeface="Arial"/>
              </a:rPr>
              <a:t>A whole-life cost assessment provides a more realistic measure of value than selecting the lowest installation price alone.</a:t>
            </a:r>
          </a:p>
          <a:p>
            <a:pPr marL="0" lvl="0" indent="0" algn="l" rtl="0">
              <a:spcBef>
                <a:spcPts val="0"/>
              </a:spcBef>
              <a:spcAft>
                <a:spcPts val="0"/>
              </a:spcAft>
              <a:buNone/>
            </a:pPr>
            <a:endParaRPr lang="en-GB" sz="2400" dirty="0">
              <a:solidFill>
                <a:srgbClr val="201937"/>
              </a:solidFill>
            </a:endParaRPr>
          </a:p>
          <a:p>
            <a:pPr marL="0" lvl="0" indent="0" algn="l" rtl="0">
              <a:spcBef>
                <a:spcPts val="0"/>
              </a:spcBef>
              <a:spcAft>
                <a:spcPts val="0"/>
              </a:spcAft>
              <a:buNone/>
            </a:pPr>
            <a:r>
              <a:rPr lang="en-GB" sz="2400" b="1" dirty="0">
                <a:solidFill>
                  <a:srgbClr val="FC4421"/>
                </a:solidFill>
              </a:rPr>
              <a:t>Discussion: </a:t>
            </a:r>
            <a:r>
              <a:rPr lang="en-GB" sz="2400" dirty="0"/>
              <a:t>Where might spending more at design stage reduce whole-life cost?</a:t>
            </a:r>
          </a:p>
          <a:p>
            <a:pPr marL="0" lvl="0" indent="0" algn="l" rtl="0">
              <a:spcBef>
                <a:spcPts val="0"/>
              </a:spcBef>
              <a:spcAft>
                <a:spcPts val="0"/>
              </a:spcAft>
              <a:buNone/>
            </a:pPr>
            <a:endParaRPr lang="en-GB" sz="2400" b="0" dirty="0">
              <a:solidFill>
                <a:srgbClr val="201937"/>
              </a:solidFill>
              <a:latin typeface="Arial"/>
              <a:ea typeface="Arial"/>
              <a:cs typeface="Arial"/>
              <a:sym typeface="Arial"/>
            </a:endParaRPr>
          </a:p>
        </p:txBody>
      </p:sp>
    </p:spTree>
    <p:extLst>
      <p:ext uri="{BB962C8B-B14F-4D97-AF65-F5344CB8AC3E}">
        <p14:creationId xmlns:p14="http://schemas.microsoft.com/office/powerpoint/2010/main" val="4185012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Embodied carbon 1</a:t>
            </a:r>
            <a:endParaRPr lang="en-US" dirty="0"/>
          </a:p>
        </p:txBody>
      </p:sp>
      <p:sp>
        <p:nvSpPr>
          <p:cNvPr id="138" name="Google Shape;138;p19"/>
          <p:cNvSpPr txBox="1"/>
          <p:nvPr/>
        </p:nvSpPr>
        <p:spPr>
          <a:xfrm>
            <a:off x="360000" y="1799996"/>
            <a:ext cx="10573043" cy="4134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2200" b="1" dirty="0">
                <a:solidFill>
                  <a:schemeClr val="tx1"/>
                </a:solidFill>
                <a:latin typeface="Arial"/>
                <a:ea typeface="Arial"/>
                <a:cs typeface="Arial"/>
                <a:sym typeface="Arial"/>
              </a:rPr>
              <a:t>Embodied carbon</a:t>
            </a:r>
            <a:r>
              <a:rPr lang="en-GB" sz="2200" b="0" dirty="0">
                <a:solidFill>
                  <a:schemeClr val="tx1"/>
                </a:solidFill>
                <a:latin typeface="Arial"/>
                <a:ea typeface="Arial"/>
                <a:cs typeface="Arial"/>
                <a:sym typeface="Arial"/>
              </a:rPr>
              <a:t> </a:t>
            </a:r>
            <a:r>
              <a:rPr lang="en-GB" sz="2200" b="0" dirty="0">
                <a:solidFill>
                  <a:srgbClr val="201937"/>
                </a:solidFill>
                <a:latin typeface="Arial"/>
                <a:ea typeface="Arial"/>
                <a:cs typeface="Arial"/>
                <a:sym typeface="Arial"/>
              </a:rPr>
              <a:t>is the greenhouse-gas impact created through raw-material extraction, manufacturing, transport, installation, maintenance, replacement and end-of-life disposal.</a:t>
            </a:r>
          </a:p>
          <a:p>
            <a:pPr marL="0" lvl="0" indent="0" algn="l" rtl="0">
              <a:spcBef>
                <a:spcPts val="1050"/>
              </a:spcBef>
              <a:spcAft>
                <a:spcPts val="0"/>
              </a:spcAft>
              <a:buNone/>
            </a:pPr>
            <a:r>
              <a:rPr lang="en-GB" sz="2200" b="0" dirty="0">
                <a:solidFill>
                  <a:srgbClr val="201937"/>
                </a:solidFill>
                <a:latin typeface="Arial"/>
                <a:ea typeface="Arial"/>
                <a:cs typeface="Arial"/>
                <a:sym typeface="Arial"/>
              </a:rPr>
              <a:t>Low-carbon heating design should reduce </a:t>
            </a:r>
            <a:r>
              <a:rPr lang="en-GB" sz="2200" b="1" dirty="0">
                <a:solidFill>
                  <a:schemeClr val="tx1"/>
                </a:solidFill>
                <a:latin typeface="Arial"/>
                <a:ea typeface="Arial"/>
                <a:cs typeface="Arial"/>
                <a:sym typeface="Arial"/>
              </a:rPr>
              <a:t>operational carbon</a:t>
            </a:r>
            <a:r>
              <a:rPr lang="en-GB" sz="2200" b="0" dirty="0">
                <a:solidFill>
                  <a:schemeClr val="tx1"/>
                </a:solidFill>
                <a:latin typeface="Arial"/>
                <a:ea typeface="Arial"/>
                <a:cs typeface="Arial"/>
                <a:sym typeface="Arial"/>
              </a:rPr>
              <a:t> </a:t>
            </a:r>
            <a:r>
              <a:rPr lang="en-GB" sz="2200" b="0" dirty="0">
                <a:solidFill>
                  <a:srgbClr val="201937"/>
                </a:solidFill>
                <a:latin typeface="Arial"/>
                <a:ea typeface="Arial"/>
                <a:cs typeface="Arial"/>
                <a:sym typeface="Arial"/>
              </a:rPr>
              <a:t>through efficient performance, while also considering the carbon already contained within the equipment and materials.</a:t>
            </a:r>
          </a:p>
          <a:p>
            <a:pPr marL="0" lvl="0" indent="0" algn="l" rtl="0">
              <a:spcBef>
                <a:spcPts val="1050"/>
              </a:spcBef>
              <a:spcAft>
                <a:spcPts val="0"/>
              </a:spcAft>
              <a:buNone/>
            </a:pPr>
            <a:r>
              <a:rPr lang="en-GB" sz="2200" b="0" dirty="0">
                <a:solidFill>
                  <a:srgbClr val="201937"/>
                </a:solidFill>
                <a:latin typeface="Arial"/>
                <a:ea typeface="Arial"/>
                <a:cs typeface="Arial"/>
                <a:sym typeface="Arial"/>
              </a:rPr>
              <a:t>Copper, steel, aluminium, plastics, insulation, electronics, and refrigerants all contribute to the system’s whole-life environmental impact.</a:t>
            </a:r>
          </a:p>
          <a:p>
            <a:pPr marL="0" lvl="0" indent="0" algn="l" rtl="0">
              <a:spcBef>
                <a:spcPts val="1050"/>
              </a:spcBef>
              <a:spcAft>
                <a:spcPts val="0"/>
              </a:spcAft>
              <a:buNone/>
            </a:pPr>
            <a:r>
              <a:rPr lang="en-GB" sz="2200" b="0" dirty="0">
                <a:solidFill>
                  <a:srgbClr val="201937"/>
                </a:solidFill>
                <a:latin typeface="Arial"/>
                <a:ea typeface="Arial"/>
                <a:cs typeface="Arial"/>
                <a:sym typeface="Arial"/>
              </a:rPr>
              <a:t>Retaining suitable pipework, emitters or controls can reduce waste and embodied carbon, provided safety, compatibility, and performance are not compromised.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E1A7B8C7-044B-C0DA-5D77-1A0A775E3D96}"/>
            </a:ext>
          </a:extLst>
        </p:cNvPr>
        <p:cNvGrpSpPr/>
        <p:nvPr/>
      </p:nvGrpSpPr>
      <p:grpSpPr>
        <a:xfrm>
          <a:off x="0" y="0"/>
          <a:ext cx="0" cy="0"/>
          <a:chOff x="0" y="0"/>
          <a:chExt cx="0" cy="0"/>
        </a:xfrm>
      </p:grpSpPr>
      <p:sp>
        <p:nvSpPr>
          <p:cNvPr id="137" name="Google Shape;137;p19">
            <a:extLst>
              <a:ext uri="{FF2B5EF4-FFF2-40B4-BE49-F238E27FC236}">
                <a16:creationId xmlns:a16="http://schemas.microsoft.com/office/drawing/2014/main" id="{45740C3E-3CD0-042D-2340-328ADF3A3A1C}"/>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Embodied carbon 2</a:t>
            </a:r>
            <a:endParaRPr lang="en-US" dirty="0"/>
          </a:p>
        </p:txBody>
      </p:sp>
      <p:sp>
        <p:nvSpPr>
          <p:cNvPr id="142" name="Google Shape;142;p19">
            <a:extLst>
              <a:ext uri="{FF2B5EF4-FFF2-40B4-BE49-F238E27FC236}">
                <a16:creationId xmlns:a16="http://schemas.microsoft.com/office/drawing/2014/main" id="{AD7AA9EB-558D-6396-8AA3-7996947AA03D}"/>
              </a:ext>
            </a:extLst>
          </p:cNvPr>
          <p:cNvSpPr txBox="1"/>
          <p:nvPr/>
        </p:nvSpPr>
        <p:spPr>
          <a:xfrm>
            <a:off x="360000" y="1800000"/>
            <a:ext cx="10559791" cy="4134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2400" b="0" dirty="0">
                <a:solidFill>
                  <a:srgbClr val="201937"/>
                </a:solidFill>
                <a:latin typeface="Arial"/>
                <a:ea typeface="Arial"/>
                <a:cs typeface="Arial"/>
                <a:sym typeface="Arial"/>
              </a:rPr>
              <a:t>Unnecessary replacement, excessive pipework, oversized equipment and avoidable material use should be designed out wherever practical.</a:t>
            </a:r>
          </a:p>
          <a:p>
            <a:pPr marL="0" lvl="0" indent="0" algn="l" rtl="0">
              <a:spcBef>
                <a:spcPts val="1050"/>
              </a:spcBef>
              <a:spcAft>
                <a:spcPts val="0"/>
              </a:spcAft>
              <a:buNone/>
            </a:pPr>
            <a:r>
              <a:rPr lang="en-GB" sz="2400" b="0" dirty="0">
                <a:solidFill>
                  <a:srgbClr val="201937"/>
                </a:solidFill>
                <a:latin typeface="Arial"/>
                <a:ea typeface="Arial"/>
                <a:cs typeface="Arial"/>
                <a:sym typeface="Arial"/>
              </a:rPr>
              <a:t>Refrigerant selection, leakage prevention, recovery and responsible disposal are particularly important because some refrigerants have a high global-warming impact.</a:t>
            </a:r>
          </a:p>
          <a:p>
            <a:pPr marL="0" lvl="0" indent="0" algn="l" rtl="0">
              <a:spcBef>
                <a:spcPts val="1050"/>
              </a:spcBef>
              <a:spcAft>
                <a:spcPts val="0"/>
              </a:spcAft>
              <a:buNone/>
            </a:pPr>
            <a:r>
              <a:rPr lang="en-GB" sz="2400" b="0" dirty="0">
                <a:solidFill>
                  <a:srgbClr val="201937"/>
                </a:solidFill>
                <a:latin typeface="Arial"/>
                <a:ea typeface="Arial"/>
                <a:cs typeface="Arial"/>
                <a:sym typeface="Arial"/>
              </a:rPr>
              <a:t>Whole-life carbon assessment balances the carbon cost of installation against the operational savings achieved throughout the system’s service life.</a:t>
            </a:r>
          </a:p>
          <a:p>
            <a:pPr>
              <a:spcBef>
                <a:spcPts val="1050"/>
              </a:spcBef>
            </a:pPr>
            <a:r>
              <a:rPr lang="en-GB" sz="2400" b="1" dirty="0">
                <a:solidFill>
                  <a:srgbClr val="FC4421"/>
                </a:solidFill>
              </a:rPr>
              <a:t>Discussion: </a:t>
            </a:r>
            <a:r>
              <a:rPr lang="en-GB" sz="2400" dirty="0"/>
              <a:t>Should working radiators always be replaced, or only where evidence shows they are unsuitable?</a:t>
            </a:r>
          </a:p>
          <a:p>
            <a:pPr marL="0" lvl="0" indent="0" algn="l" rtl="0">
              <a:spcBef>
                <a:spcPts val="1050"/>
              </a:spcBef>
              <a:spcAft>
                <a:spcPts val="0"/>
              </a:spcAft>
              <a:buNone/>
            </a:pPr>
            <a:endParaRPr lang="en-GB" sz="2400" b="0" dirty="0">
              <a:solidFill>
                <a:srgbClr val="201937"/>
              </a:solidFill>
              <a:latin typeface="Arial"/>
              <a:ea typeface="Arial"/>
              <a:cs typeface="Arial"/>
              <a:sym typeface="Arial"/>
            </a:endParaRPr>
          </a:p>
        </p:txBody>
      </p:sp>
    </p:spTree>
    <p:extLst>
      <p:ext uri="{BB962C8B-B14F-4D97-AF65-F5344CB8AC3E}">
        <p14:creationId xmlns:p14="http://schemas.microsoft.com/office/powerpoint/2010/main" val="3422228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0"/>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Fabric-first approach 1</a:t>
            </a:r>
            <a:endParaRPr lang="en-US" dirty="0"/>
          </a:p>
        </p:txBody>
      </p:sp>
      <p:sp>
        <p:nvSpPr>
          <p:cNvPr id="149" name="Google Shape;149;p20"/>
          <p:cNvSpPr txBox="1"/>
          <p:nvPr/>
        </p:nvSpPr>
        <p:spPr>
          <a:xfrm>
            <a:off x="360000" y="1799996"/>
            <a:ext cx="10292798" cy="4134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2300" b="1" dirty="0">
                <a:solidFill>
                  <a:srgbClr val="201937"/>
                </a:solidFill>
                <a:latin typeface="Arial"/>
                <a:ea typeface="Arial"/>
                <a:cs typeface="Arial"/>
                <a:sym typeface="Arial"/>
              </a:rPr>
              <a:t>Fabric first </a:t>
            </a:r>
            <a:r>
              <a:rPr lang="en-GB" sz="2300" dirty="0">
                <a:solidFill>
                  <a:srgbClr val="201937"/>
                </a:solidFill>
                <a:latin typeface="Arial"/>
                <a:ea typeface="Arial"/>
                <a:cs typeface="Arial"/>
                <a:sym typeface="Arial"/>
              </a:rPr>
              <a:t>means reducing the building’s heat demand before selecting or increasing heating-system capacity. The aim is to improve the performance of the building envelope so less energy is required to maintain comfortable internal temperatures.</a:t>
            </a:r>
          </a:p>
          <a:p>
            <a:pPr marL="0" lvl="0" indent="0" algn="l" rtl="0">
              <a:spcBef>
                <a:spcPts val="1050"/>
              </a:spcBef>
              <a:spcAft>
                <a:spcPts val="0"/>
              </a:spcAft>
              <a:buNone/>
            </a:pPr>
            <a:r>
              <a:rPr lang="en-GB" sz="2300" dirty="0">
                <a:solidFill>
                  <a:srgbClr val="201937"/>
                </a:solidFill>
                <a:latin typeface="Arial"/>
                <a:ea typeface="Arial"/>
                <a:cs typeface="Arial"/>
                <a:sym typeface="Arial"/>
              </a:rPr>
              <a:t>Improvements may include </a:t>
            </a:r>
            <a:r>
              <a:rPr lang="en-GB" sz="2300" b="1" dirty="0">
                <a:solidFill>
                  <a:srgbClr val="201937"/>
                </a:solidFill>
                <a:latin typeface="Arial"/>
                <a:ea typeface="Arial"/>
                <a:cs typeface="Arial"/>
                <a:sym typeface="Arial"/>
              </a:rPr>
              <a:t>loft, wall and floor insulation, high-performance glazing, improved airtightness and treatment of thermal bridges</a:t>
            </a:r>
            <a:r>
              <a:rPr lang="en-GB" sz="2300" dirty="0">
                <a:solidFill>
                  <a:srgbClr val="201937"/>
                </a:solidFill>
                <a:latin typeface="Arial"/>
                <a:ea typeface="Arial"/>
                <a:cs typeface="Arial"/>
                <a:sym typeface="Arial"/>
              </a:rPr>
              <a:t> around junctions, openings and structural elements.</a:t>
            </a:r>
          </a:p>
          <a:p>
            <a:pPr marL="0" lvl="0" indent="0" algn="l" rtl="0">
              <a:spcBef>
                <a:spcPts val="1050"/>
              </a:spcBef>
              <a:spcAft>
                <a:spcPts val="0"/>
              </a:spcAft>
              <a:buNone/>
            </a:pPr>
            <a:r>
              <a:rPr lang="en-GB" sz="2300" dirty="0">
                <a:solidFill>
                  <a:srgbClr val="201937"/>
                </a:solidFill>
                <a:latin typeface="Arial"/>
                <a:ea typeface="Arial"/>
                <a:cs typeface="Arial"/>
                <a:sym typeface="Arial"/>
              </a:rPr>
              <a:t>A lower design heat loss can allow the use of a </a:t>
            </a:r>
            <a:r>
              <a:rPr lang="en-GB" sz="2300" b="1" dirty="0">
                <a:solidFill>
                  <a:srgbClr val="201937"/>
                </a:solidFill>
                <a:latin typeface="Arial"/>
                <a:ea typeface="Arial"/>
                <a:cs typeface="Arial"/>
                <a:sym typeface="Arial"/>
              </a:rPr>
              <a:t>smaller heat pump, lower flow temperatures and more efficient emitter sizing</a:t>
            </a:r>
            <a:r>
              <a:rPr lang="en-GB" sz="2300" dirty="0">
                <a:solidFill>
                  <a:srgbClr val="201937"/>
                </a:solidFill>
                <a:latin typeface="Arial"/>
                <a:ea typeface="Arial"/>
                <a:cs typeface="Arial"/>
                <a:sym typeface="Arial"/>
              </a:rPr>
              <a:t>, improving seasonal performance and reducing running costs.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02D8F3B4-66CE-764B-9DB5-9DA2B06758CA}"/>
            </a:ext>
          </a:extLst>
        </p:cNvPr>
        <p:cNvGrpSpPr/>
        <p:nvPr/>
      </p:nvGrpSpPr>
      <p:grpSpPr>
        <a:xfrm>
          <a:off x="0" y="0"/>
          <a:ext cx="0" cy="0"/>
          <a:chOff x="0" y="0"/>
          <a:chExt cx="0" cy="0"/>
        </a:xfrm>
      </p:grpSpPr>
      <p:sp>
        <p:nvSpPr>
          <p:cNvPr id="148" name="Google Shape;148;p20">
            <a:extLst>
              <a:ext uri="{FF2B5EF4-FFF2-40B4-BE49-F238E27FC236}">
                <a16:creationId xmlns:a16="http://schemas.microsoft.com/office/drawing/2014/main" id="{935E3C8C-F40B-7CE2-8BB3-0E7608D766B6}"/>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Fabric-first approach 2</a:t>
            </a:r>
            <a:endParaRPr lang="en-US" dirty="0"/>
          </a:p>
        </p:txBody>
      </p:sp>
      <p:sp>
        <p:nvSpPr>
          <p:cNvPr id="150" name="Google Shape;150;p20">
            <a:extLst>
              <a:ext uri="{FF2B5EF4-FFF2-40B4-BE49-F238E27FC236}">
                <a16:creationId xmlns:a16="http://schemas.microsoft.com/office/drawing/2014/main" id="{A436029D-6076-9795-F569-8C52A998B32D}"/>
              </a:ext>
            </a:extLst>
          </p:cNvPr>
          <p:cNvSpPr txBox="1"/>
          <p:nvPr/>
        </p:nvSpPr>
        <p:spPr>
          <a:xfrm>
            <a:off x="360000" y="1799996"/>
            <a:ext cx="10376244" cy="4134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2400" dirty="0">
                <a:solidFill>
                  <a:srgbClr val="201937"/>
                </a:solidFill>
                <a:latin typeface="Arial"/>
                <a:ea typeface="Arial"/>
                <a:cs typeface="Arial"/>
                <a:sym typeface="Arial"/>
              </a:rPr>
              <a:t>Base any improvements on an accurate survey and heat-loss assessment. Choose cost-effective measures suited to the property’s age, construction and condition.</a:t>
            </a:r>
          </a:p>
          <a:p>
            <a:pPr marL="0" lvl="0" indent="0" algn="l" rtl="0">
              <a:spcBef>
                <a:spcPts val="1050"/>
              </a:spcBef>
              <a:spcAft>
                <a:spcPts val="0"/>
              </a:spcAft>
              <a:buNone/>
            </a:pPr>
            <a:r>
              <a:rPr lang="en-GB" sz="2400" dirty="0">
                <a:solidFill>
                  <a:srgbClr val="201937"/>
                </a:solidFill>
                <a:latin typeface="Arial"/>
                <a:ea typeface="Arial"/>
                <a:cs typeface="Arial"/>
                <a:sym typeface="Arial"/>
              </a:rPr>
              <a:t>Coordinate airtightness with </a:t>
            </a:r>
            <a:r>
              <a:rPr lang="en-GB" sz="2400" b="1" dirty="0">
                <a:solidFill>
                  <a:srgbClr val="201937"/>
                </a:solidFill>
                <a:latin typeface="Arial"/>
                <a:ea typeface="Arial"/>
                <a:cs typeface="Arial"/>
                <a:sym typeface="Arial"/>
              </a:rPr>
              <a:t>ventilation and moisture management</a:t>
            </a:r>
            <a:r>
              <a:rPr lang="en-GB" sz="2400" dirty="0">
                <a:solidFill>
                  <a:srgbClr val="201937"/>
                </a:solidFill>
                <a:latin typeface="Arial"/>
                <a:ea typeface="Arial"/>
                <a:cs typeface="Arial"/>
                <a:sym typeface="Arial"/>
              </a:rPr>
              <a:t> to protect indoor air quality and prevent damp and mould.</a:t>
            </a:r>
          </a:p>
          <a:p>
            <a:pPr marL="0" lvl="0" indent="0" algn="l" rtl="0">
              <a:spcBef>
                <a:spcPts val="1050"/>
              </a:spcBef>
              <a:spcAft>
                <a:spcPts val="0"/>
              </a:spcAft>
              <a:buNone/>
            </a:pPr>
            <a:r>
              <a:rPr lang="en-GB" sz="2400" dirty="0">
                <a:solidFill>
                  <a:srgbClr val="201937"/>
                </a:solidFill>
                <a:latin typeface="Arial"/>
                <a:ea typeface="Arial"/>
                <a:cs typeface="Arial"/>
                <a:sym typeface="Arial"/>
              </a:rPr>
              <a:t>Fabric-first retrofit improves comfort by reducing cold surfaces, draughts and temperature variation, while extending heat-pump run times and limiting supplementary heating.</a:t>
            </a:r>
          </a:p>
          <a:p>
            <a:pPr marL="0" lvl="0" indent="0" algn="l" rtl="0">
              <a:spcBef>
                <a:spcPts val="1050"/>
              </a:spcBef>
              <a:spcAft>
                <a:spcPts val="0"/>
              </a:spcAft>
              <a:buNone/>
            </a:pPr>
            <a:r>
              <a:rPr lang="en-GB" sz="2400" dirty="0">
                <a:solidFill>
                  <a:srgbClr val="201937"/>
                </a:solidFill>
                <a:latin typeface="Arial"/>
                <a:ea typeface="Arial"/>
                <a:cs typeface="Arial"/>
                <a:sym typeface="Arial"/>
              </a:rPr>
              <a:t>Do not mask fabric weaknesses with a larger heat pump; this raises capital cost, electrical demand, cycling and operating costs.</a:t>
            </a:r>
          </a:p>
          <a:p>
            <a:pPr marL="0" lvl="0" indent="0" algn="l" rtl="0">
              <a:spcBef>
                <a:spcPts val="1050"/>
              </a:spcBef>
              <a:spcAft>
                <a:spcPts val="0"/>
              </a:spcAft>
              <a:buNone/>
            </a:pPr>
            <a:endParaRPr lang="en-GB" sz="2400" dirty="0">
              <a:solidFill>
                <a:srgbClr val="201937"/>
              </a:solidFill>
              <a:latin typeface="Arial"/>
              <a:ea typeface="Arial"/>
              <a:cs typeface="Arial"/>
              <a:sym typeface="Arial"/>
            </a:endParaRPr>
          </a:p>
          <a:p>
            <a:pPr marL="0" lvl="0" indent="0" algn="l" rtl="0">
              <a:spcBef>
                <a:spcPts val="1050"/>
              </a:spcBef>
              <a:spcAft>
                <a:spcPts val="0"/>
              </a:spcAft>
              <a:buNone/>
            </a:pPr>
            <a:endParaRPr lang="en-GB" sz="2400" dirty="0">
              <a:solidFill>
                <a:srgbClr val="201937"/>
              </a:solidFill>
              <a:latin typeface="Arial"/>
              <a:ea typeface="Arial"/>
              <a:cs typeface="Arial"/>
              <a:sym typeface="Arial"/>
            </a:endParaRPr>
          </a:p>
        </p:txBody>
      </p:sp>
    </p:spTree>
    <p:extLst>
      <p:ext uri="{BB962C8B-B14F-4D97-AF65-F5344CB8AC3E}">
        <p14:creationId xmlns:p14="http://schemas.microsoft.com/office/powerpoint/2010/main" val="117483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1"/>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b="1" dirty="0">
                <a:solidFill>
                  <a:srgbClr val="FC4421"/>
                </a:solidFill>
                <a:latin typeface="Arial"/>
                <a:ea typeface="Arial"/>
                <a:cs typeface="Arial"/>
                <a:sym typeface="Arial"/>
              </a:rPr>
              <a:t>Fabric first: new build and retrofit</a:t>
            </a:r>
            <a:endParaRPr lang="en-GB" dirty="0"/>
          </a:p>
        </p:txBody>
      </p:sp>
      <p:sp>
        <p:nvSpPr>
          <p:cNvPr id="160" name="Google Shape;160;p21"/>
          <p:cNvSpPr txBox="1"/>
          <p:nvPr/>
        </p:nvSpPr>
        <p:spPr>
          <a:xfrm>
            <a:off x="359999" y="1799996"/>
            <a:ext cx="10692313" cy="4031873"/>
          </a:xfrm>
          <a:prstGeom prst="rect">
            <a:avLst/>
          </a:prstGeom>
          <a:solidFill>
            <a:srgbClr val="000000">
              <a:alpha val="0"/>
            </a:srgbClr>
          </a:solidFill>
          <a:ln>
            <a:noFill/>
          </a:ln>
        </p:spPr>
        <p:txBody>
          <a:bodyPr spcFirstLastPara="1" wrap="square" lIns="0" tIns="0" rIns="0" bIns="0" anchor="t" anchorCtr="0">
            <a:spAutoFit/>
          </a:bodyPr>
          <a:lstStyle/>
          <a:p>
            <a:pPr marL="0" lvl="0" indent="0" algn="l" rtl="0">
              <a:lnSpc>
                <a:spcPct val="110000"/>
              </a:lnSpc>
              <a:spcBef>
                <a:spcPts val="0"/>
              </a:spcBef>
              <a:spcAft>
                <a:spcPts val="600"/>
              </a:spcAft>
              <a:buNone/>
            </a:pPr>
            <a:r>
              <a:rPr lang="en-GB" sz="2200" b="1" dirty="0">
                <a:solidFill>
                  <a:schemeClr val="tx1"/>
                </a:solidFill>
                <a:latin typeface="Arial"/>
                <a:ea typeface="Arial"/>
                <a:cs typeface="Arial"/>
                <a:sym typeface="Arial"/>
              </a:rPr>
              <a:t>New-build projects offer the greatest design freedom:</a:t>
            </a:r>
            <a:r>
              <a:rPr lang="en-GB" sz="2200" b="0" dirty="0">
                <a:solidFill>
                  <a:schemeClr val="tx1"/>
                </a:solidFill>
                <a:latin typeface="Arial"/>
                <a:ea typeface="Arial"/>
                <a:cs typeface="Arial"/>
                <a:sym typeface="Arial"/>
              </a:rPr>
              <a:t> </a:t>
            </a:r>
            <a:r>
              <a:rPr lang="en-GB" sz="2200" b="0" dirty="0">
                <a:solidFill>
                  <a:srgbClr val="201937"/>
                </a:solidFill>
                <a:latin typeface="Arial"/>
                <a:ea typeface="Arial"/>
                <a:cs typeface="Arial"/>
                <a:sym typeface="Arial"/>
              </a:rPr>
              <a:t>insulation levels, airtightness, thermal bridges, ventilation, heating distribution and low-temperature emitters can be coordinated from the outset</a:t>
            </a:r>
            <a:r>
              <a:rPr lang="en-GB" sz="2200" dirty="0">
                <a:solidFill>
                  <a:srgbClr val="201937"/>
                </a:solidFill>
              </a:rPr>
              <a:t>.</a:t>
            </a:r>
          </a:p>
          <a:p>
            <a:pPr lvl="0">
              <a:lnSpc>
                <a:spcPct val="110000"/>
              </a:lnSpc>
              <a:spcAft>
                <a:spcPts val="600"/>
              </a:spcAft>
            </a:pPr>
            <a:r>
              <a:rPr lang="en-GB" sz="2200" b="0" dirty="0">
                <a:solidFill>
                  <a:srgbClr val="201937"/>
                </a:solidFill>
                <a:latin typeface="Arial"/>
                <a:ea typeface="Arial"/>
                <a:cs typeface="Arial"/>
                <a:sym typeface="Arial"/>
              </a:rPr>
              <a:t>Early integration can reduce design heat loss, allow </a:t>
            </a:r>
            <a:r>
              <a:rPr lang="en-GB" sz="2200" dirty="0">
                <a:solidFill>
                  <a:srgbClr val="201937"/>
                </a:solidFill>
              </a:rPr>
              <a:t>for a smaller heat pump, and support lower flow temperatures, improving efficiency and </a:t>
            </a:r>
            <a:r>
              <a:rPr lang="en-GB" sz="2200" b="0" dirty="0">
                <a:solidFill>
                  <a:srgbClr val="201937"/>
                </a:solidFill>
                <a:latin typeface="Arial"/>
                <a:ea typeface="Arial"/>
                <a:cs typeface="Arial"/>
                <a:sym typeface="Arial"/>
              </a:rPr>
              <a:t>occupant comfort.</a:t>
            </a:r>
          </a:p>
          <a:p>
            <a:pPr lvl="0">
              <a:lnSpc>
                <a:spcPct val="110000"/>
              </a:lnSpc>
              <a:spcAft>
                <a:spcPts val="600"/>
              </a:spcAft>
            </a:pPr>
            <a:r>
              <a:rPr lang="en-GB" sz="2200" b="1" dirty="0">
                <a:solidFill>
                  <a:schemeClr val="tx1"/>
                </a:solidFill>
              </a:rPr>
              <a:t>Retrofit is generally more challenging</a:t>
            </a:r>
            <a:r>
              <a:rPr lang="en-GB" sz="2200" dirty="0">
                <a:solidFill>
                  <a:schemeClr val="tx1"/>
                </a:solidFill>
              </a:rPr>
              <a:t> </a:t>
            </a:r>
            <a:r>
              <a:rPr lang="en-GB" sz="2200" dirty="0">
                <a:solidFill>
                  <a:srgbClr val="201937"/>
                </a:solidFill>
              </a:rPr>
              <a:t>because designers must work around existing construction, limited access, unknown defects, occupied rooms, existing services and customer budgets.</a:t>
            </a:r>
          </a:p>
          <a:p>
            <a:pPr lvl="0">
              <a:lnSpc>
                <a:spcPct val="110000"/>
              </a:lnSpc>
              <a:spcAft>
                <a:spcPts val="600"/>
              </a:spcAft>
            </a:pPr>
            <a:r>
              <a:rPr lang="en-GB" sz="2200" dirty="0">
                <a:solidFill>
                  <a:srgbClr val="201937"/>
                </a:solidFill>
              </a:rPr>
              <a:t>Retrofit surveys should identify the building’s age, construction, moisture condition, ventilation provision, thermal bridges and suitability for proposed fabric improvements.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
          <a:extLst>
            <a:ext uri="{FF2B5EF4-FFF2-40B4-BE49-F238E27FC236}">
              <a16:creationId xmlns:a16="http://schemas.microsoft.com/office/drawing/2014/main" id="{5809F637-BBBC-5F7E-E0D9-1EC4E4D0746C}"/>
            </a:ext>
          </a:extLst>
        </p:cNvPr>
        <p:cNvGrpSpPr/>
        <p:nvPr/>
      </p:nvGrpSpPr>
      <p:grpSpPr>
        <a:xfrm>
          <a:off x="0" y="0"/>
          <a:ext cx="0" cy="0"/>
          <a:chOff x="0" y="0"/>
          <a:chExt cx="0" cy="0"/>
        </a:xfrm>
      </p:grpSpPr>
      <p:sp>
        <p:nvSpPr>
          <p:cNvPr id="159" name="Google Shape;159;p21">
            <a:extLst>
              <a:ext uri="{FF2B5EF4-FFF2-40B4-BE49-F238E27FC236}">
                <a16:creationId xmlns:a16="http://schemas.microsoft.com/office/drawing/2014/main" id="{933460E7-1C97-AF93-6299-474F3CAC4686}"/>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b="1" dirty="0">
                <a:solidFill>
                  <a:srgbClr val="FC4421"/>
                </a:solidFill>
                <a:latin typeface="Arial"/>
                <a:ea typeface="Arial"/>
                <a:cs typeface="Arial"/>
                <a:sym typeface="Arial"/>
              </a:rPr>
              <a:t>Fabric first: Publicly Available Specification</a:t>
            </a:r>
            <a:endParaRPr lang="en-GB" dirty="0"/>
          </a:p>
        </p:txBody>
      </p:sp>
      <p:sp>
        <p:nvSpPr>
          <p:cNvPr id="160" name="Google Shape;160;p21">
            <a:extLst>
              <a:ext uri="{FF2B5EF4-FFF2-40B4-BE49-F238E27FC236}">
                <a16:creationId xmlns:a16="http://schemas.microsoft.com/office/drawing/2014/main" id="{58DACB39-EDEE-D8C6-6BD7-647AF08E38AE}"/>
              </a:ext>
            </a:extLst>
          </p:cNvPr>
          <p:cNvSpPr txBox="1"/>
          <p:nvPr/>
        </p:nvSpPr>
        <p:spPr>
          <a:xfrm>
            <a:off x="359999" y="1799996"/>
            <a:ext cx="10692313" cy="3072636"/>
          </a:xfrm>
          <a:prstGeom prst="rect">
            <a:avLst/>
          </a:prstGeom>
          <a:solidFill>
            <a:srgbClr val="000000">
              <a:alpha val="0"/>
            </a:srgbClr>
          </a:solidFill>
          <a:ln>
            <a:noFill/>
          </a:ln>
        </p:spPr>
        <p:txBody>
          <a:bodyPr spcFirstLastPara="1" wrap="square" lIns="0" tIns="0" rIns="0" bIns="0" anchor="t" anchorCtr="0">
            <a:spAutoFit/>
          </a:bodyPr>
          <a:lstStyle/>
          <a:p>
            <a:pPr lvl="0">
              <a:lnSpc>
                <a:spcPct val="110000"/>
              </a:lnSpc>
              <a:spcAft>
                <a:spcPts val="600"/>
              </a:spcAft>
            </a:pPr>
            <a:r>
              <a:rPr lang="en-GB" sz="2400" b="1" dirty="0">
                <a:solidFill>
                  <a:srgbClr val="201937"/>
                </a:solidFill>
              </a:rPr>
              <a:t>PAS 2035 supports a whole-dwelling approach</a:t>
            </a:r>
            <a:r>
              <a:rPr lang="en-GB" sz="2400" dirty="0">
                <a:solidFill>
                  <a:srgbClr val="201937"/>
                </a:solidFill>
              </a:rPr>
              <a:t>, requiring proposed measures to be assessed as part of one coordinated retrofit strategy rather than installed in isolation.</a:t>
            </a:r>
          </a:p>
          <a:p>
            <a:pPr lvl="0">
              <a:lnSpc>
                <a:spcPct val="110000"/>
              </a:lnSpc>
              <a:spcAft>
                <a:spcPts val="600"/>
              </a:spcAft>
            </a:pPr>
            <a:r>
              <a:rPr lang="en-GB" sz="2400" b="1" dirty="0">
                <a:solidFill>
                  <a:srgbClr val="201937"/>
                </a:solidFill>
              </a:rPr>
              <a:t>PAS 2030 supports the quality installation, commissioning and handover of energy-efficiency measures</a:t>
            </a:r>
            <a:r>
              <a:rPr lang="en-GB" sz="2400" dirty="0">
                <a:solidFill>
                  <a:srgbClr val="201937"/>
                </a:solidFill>
              </a:rPr>
              <a:t>, including the workmanship and process controls needed to achieve the intended design performance.</a:t>
            </a:r>
          </a:p>
          <a:p>
            <a:pPr marL="0" lvl="0" indent="0" algn="l" rtl="0">
              <a:lnSpc>
                <a:spcPct val="110000"/>
              </a:lnSpc>
              <a:spcAft>
                <a:spcPts val="600"/>
              </a:spcAft>
              <a:buNone/>
            </a:pPr>
            <a:endParaRPr lang="en-GB" sz="2400" b="0" dirty="0">
              <a:solidFill>
                <a:srgbClr val="201937"/>
              </a:solidFill>
              <a:latin typeface="Arial"/>
              <a:ea typeface="Arial"/>
              <a:cs typeface="Arial"/>
              <a:sym typeface="Arial"/>
            </a:endParaRPr>
          </a:p>
        </p:txBody>
      </p:sp>
    </p:spTree>
    <p:extLst>
      <p:ext uri="{BB962C8B-B14F-4D97-AF65-F5344CB8AC3E}">
        <p14:creationId xmlns:p14="http://schemas.microsoft.com/office/powerpoint/2010/main" val="3941762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8">
          <a:extLst>
            <a:ext uri="{FF2B5EF4-FFF2-40B4-BE49-F238E27FC236}">
              <a16:creationId xmlns:a16="http://schemas.microsoft.com/office/drawing/2014/main" id="{873E251F-9B38-D95A-BFA6-858A5C5AFB26}"/>
            </a:ext>
          </a:extLst>
        </p:cNvPr>
        <p:cNvGrpSpPr/>
        <p:nvPr/>
      </p:nvGrpSpPr>
      <p:grpSpPr>
        <a:xfrm>
          <a:off x="0" y="0"/>
          <a:ext cx="0" cy="0"/>
          <a:chOff x="0" y="0"/>
          <a:chExt cx="0" cy="0"/>
        </a:xfrm>
      </p:grpSpPr>
      <p:sp>
        <p:nvSpPr>
          <p:cNvPr id="159" name="Google Shape;159;p21">
            <a:extLst>
              <a:ext uri="{FF2B5EF4-FFF2-40B4-BE49-F238E27FC236}">
                <a16:creationId xmlns:a16="http://schemas.microsoft.com/office/drawing/2014/main" id="{82B9D35D-88B0-5186-4AC4-98EB1F01BF3B}"/>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b="1" dirty="0">
                <a:solidFill>
                  <a:srgbClr val="FC4421"/>
                </a:solidFill>
                <a:latin typeface="Arial"/>
                <a:ea typeface="Arial"/>
                <a:cs typeface="Arial"/>
                <a:sym typeface="Arial"/>
              </a:rPr>
              <a:t>Fabric first: Key considerations</a:t>
            </a:r>
            <a:endParaRPr lang="en-GB" dirty="0"/>
          </a:p>
        </p:txBody>
      </p:sp>
      <p:sp>
        <p:nvSpPr>
          <p:cNvPr id="164" name="Google Shape;164;p21">
            <a:extLst>
              <a:ext uri="{FF2B5EF4-FFF2-40B4-BE49-F238E27FC236}">
                <a16:creationId xmlns:a16="http://schemas.microsoft.com/office/drawing/2014/main" id="{9BD01C23-D50B-8419-B396-6FBCFA71ED93}"/>
              </a:ext>
            </a:extLst>
          </p:cNvPr>
          <p:cNvSpPr txBox="1"/>
          <p:nvPr/>
        </p:nvSpPr>
        <p:spPr>
          <a:xfrm>
            <a:off x="360000" y="1800000"/>
            <a:ext cx="10294748" cy="4246291"/>
          </a:xfrm>
          <a:prstGeom prst="rect">
            <a:avLst/>
          </a:prstGeom>
          <a:solidFill>
            <a:srgbClr val="000000">
              <a:alpha val="0"/>
            </a:srgbClr>
          </a:solidFill>
          <a:ln>
            <a:noFill/>
          </a:ln>
        </p:spPr>
        <p:txBody>
          <a:bodyPr spcFirstLastPara="1" wrap="square" lIns="0" tIns="0" rIns="0" bIns="0" anchor="t" anchorCtr="0">
            <a:spAutoFit/>
          </a:bodyPr>
          <a:lstStyle/>
          <a:p>
            <a:pPr marL="0" lvl="0" indent="0" algn="l" rtl="0">
              <a:lnSpc>
                <a:spcPct val="110000"/>
              </a:lnSpc>
              <a:spcAft>
                <a:spcPts val="600"/>
              </a:spcAft>
              <a:buNone/>
            </a:pPr>
            <a:r>
              <a:rPr lang="en-GB" sz="2400" b="0" dirty="0">
                <a:solidFill>
                  <a:srgbClr val="201937"/>
                </a:solidFill>
                <a:latin typeface="Arial"/>
                <a:ea typeface="Arial"/>
                <a:cs typeface="Arial"/>
                <a:sym typeface="Arial"/>
              </a:rPr>
              <a:t>Planned fabric upgrades must be confirmed and recorded before final heat-loss calculations and heat-pump selection; sizing against improvements that may never be completed could leave the dwelling underheated.</a:t>
            </a:r>
          </a:p>
          <a:p>
            <a:pPr marL="0" lvl="0" indent="0" algn="l" rtl="0">
              <a:lnSpc>
                <a:spcPct val="110000"/>
              </a:lnSpc>
              <a:spcBef>
                <a:spcPts val="1000"/>
              </a:spcBef>
              <a:spcAft>
                <a:spcPts val="600"/>
              </a:spcAft>
              <a:buNone/>
            </a:pPr>
            <a:r>
              <a:rPr lang="en-GB" sz="2400" b="0" dirty="0">
                <a:solidFill>
                  <a:srgbClr val="201937"/>
                </a:solidFill>
                <a:latin typeface="Arial"/>
                <a:ea typeface="Arial"/>
                <a:cs typeface="Arial"/>
                <a:sym typeface="Arial"/>
              </a:rPr>
              <a:t>Increased airtightness must be matched by deliberate ventilation and moisture management – an efficient dwelling needs controlled fresh air, not uncontrolled draughts.</a:t>
            </a:r>
          </a:p>
          <a:p>
            <a:pPr marL="0" lvl="0" indent="0" algn="l" rtl="0">
              <a:lnSpc>
                <a:spcPct val="110000"/>
              </a:lnSpc>
              <a:spcBef>
                <a:spcPts val="1000"/>
              </a:spcBef>
              <a:spcAft>
                <a:spcPts val="600"/>
              </a:spcAft>
              <a:buNone/>
            </a:pPr>
            <a:r>
              <a:rPr lang="en-GB" sz="2400" b="0" dirty="0">
                <a:solidFill>
                  <a:srgbClr val="201937"/>
                </a:solidFill>
                <a:latin typeface="Arial"/>
                <a:ea typeface="Arial"/>
                <a:cs typeface="Arial"/>
                <a:sym typeface="Arial"/>
              </a:rPr>
              <a:t>Poorly considered insulation can create condensation, damp, mould or interstitial moisture risks, particularly in older and traditionally constructed buildings.</a:t>
            </a:r>
          </a:p>
        </p:txBody>
      </p:sp>
    </p:spTree>
    <p:extLst>
      <p:ext uri="{BB962C8B-B14F-4D97-AF65-F5344CB8AC3E}">
        <p14:creationId xmlns:p14="http://schemas.microsoft.com/office/powerpoint/2010/main" val="255795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Adaptability</a:t>
            </a:r>
            <a:endParaRPr lang="en-US" dirty="0"/>
          </a:p>
        </p:txBody>
      </p:sp>
      <p:sp>
        <p:nvSpPr>
          <p:cNvPr id="171" name="Google Shape;171;p22"/>
          <p:cNvSpPr txBox="1"/>
          <p:nvPr/>
        </p:nvSpPr>
        <p:spPr>
          <a:xfrm>
            <a:off x="359026" y="1800000"/>
            <a:ext cx="10388487" cy="4780796"/>
          </a:xfrm>
          <a:prstGeom prst="rect">
            <a:avLst/>
          </a:prstGeom>
          <a:solidFill>
            <a:srgbClr val="000000">
              <a:alpha val="0"/>
            </a:srgbClr>
          </a:solidFill>
          <a:ln>
            <a:noFill/>
          </a:ln>
        </p:spPr>
        <p:txBody>
          <a:bodyPr spcFirstLastPara="1" wrap="square" lIns="0" tIns="0" rIns="0" bIns="0" anchor="t" anchorCtr="0">
            <a:spAutoFit/>
          </a:bodyPr>
          <a:lstStyle/>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Adaptable design enables heating and hot-water systems to accommodate future changes</a:t>
            </a:r>
            <a:r>
              <a:rPr lang="en-GB" sz="2000" b="0" dirty="0">
                <a:solidFill>
                  <a:srgbClr val="201937"/>
                </a:solidFill>
                <a:latin typeface="Arial"/>
                <a:ea typeface="Arial"/>
                <a:cs typeface="Arial"/>
                <a:sym typeface="Arial"/>
              </a:rPr>
              <a:t> without full replacement or major building disruption.</a:t>
            </a:r>
            <a:endParaRPr lang="en-GB" sz="2000" b="1" dirty="0">
              <a:solidFill>
                <a:srgbClr val="201937"/>
              </a:solidFill>
            </a:endParaRPr>
          </a:p>
          <a:p>
            <a:pPr marL="0" lvl="0" indent="0" algn="l" rtl="0">
              <a:lnSpc>
                <a:spcPct val="110000"/>
              </a:lnSpc>
              <a:spcBef>
                <a:spcPts val="0"/>
              </a:spcBef>
              <a:spcAft>
                <a:spcPts val="600"/>
              </a:spcAft>
              <a:buNone/>
            </a:pPr>
            <a:r>
              <a:rPr lang="en-GB" sz="2000" b="0" dirty="0">
                <a:solidFill>
                  <a:srgbClr val="201937"/>
                </a:solidFill>
                <a:latin typeface="Arial"/>
                <a:ea typeface="Arial"/>
                <a:cs typeface="Arial"/>
                <a:sym typeface="Arial"/>
              </a:rPr>
              <a:t>Plan for </a:t>
            </a:r>
            <a:r>
              <a:rPr lang="en-GB" sz="2000" b="1" dirty="0">
                <a:solidFill>
                  <a:srgbClr val="201937"/>
                </a:solidFill>
                <a:latin typeface="Arial"/>
                <a:ea typeface="Arial"/>
                <a:cs typeface="Arial"/>
                <a:sym typeface="Arial"/>
              </a:rPr>
              <a:t>solar PV, batteries, EV charging, smart tariffs, demand response and home energy management</a:t>
            </a:r>
            <a:r>
              <a:rPr lang="en-GB" sz="2000" b="0" dirty="0">
                <a:solidFill>
                  <a:srgbClr val="201937"/>
                </a:solidFill>
                <a:latin typeface="Arial"/>
                <a:ea typeface="Arial"/>
                <a:cs typeface="Arial"/>
                <a:sym typeface="Arial"/>
              </a:rPr>
              <a:t>.</a:t>
            </a:r>
          </a:p>
          <a:p>
            <a:pPr marL="0" lvl="0" indent="0" algn="l" rtl="0">
              <a:lnSpc>
                <a:spcPct val="110000"/>
              </a:lnSpc>
              <a:spcBef>
                <a:spcPts val="0"/>
              </a:spcBef>
              <a:spcAft>
                <a:spcPts val="600"/>
              </a:spcAft>
              <a:buNone/>
            </a:pPr>
            <a:r>
              <a:rPr lang="en-GB" sz="2000" b="0" dirty="0">
                <a:solidFill>
                  <a:srgbClr val="201937"/>
                </a:solidFill>
                <a:latin typeface="Arial"/>
                <a:ea typeface="Arial"/>
                <a:cs typeface="Arial"/>
                <a:sym typeface="Arial"/>
              </a:rPr>
              <a:t>Reserve electrical capacity, board space, cable routes, plant access and control interfaces for future upgrades.</a:t>
            </a:r>
          </a:p>
          <a:p>
            <a:pPr marL="0" lvl="0" indent="0" algn="l" rtl="0">
              <a:lnSpc>
                <a:spcPct val="110000"/>
              </a:lnSpc>
              <a:spcBef>
                <a:spcPts val="0"/>
              </a:spcBef>
              <a:spcAft>
                <a:spcPts val="600"/>
              </a:spcAft>
              <a:buNone/>
            </a:pPr>
            <a:r>
              <a:rPr lang="en-GB" sz="2000" dirty="0">
                <a:solidFill>
                  <a:srgbClr val="201937"/>
                </a:solidFill>
              </a:rPr>
              <a:t>Use </a:t>
            </a:r>
            <a:r>
              <a:rPr lang="en-GB" sz="2000" b="1" dirty="0">
                <a:solidFill>
                  <a:srgbClr val="201937"/>
                </a:solidFill>
              </a:rPr>
              <a:t>compatible, configurable controls</a:t>
            </a:r>
            <a:r>
              <a:rPr lang="en-GB" sz="2000" dirty="0">
                <a:solidFill>
                  <a:srgbClr val="201937"/>
                </a:solidFill>
              </a:rPr>
              <a:t>; avoid proprietary systems that restrict integration, monitoring, expansion or replacement.</a:t>
            </a:r>
          </a:p>
          <a:p>
            <a:pPr marL="0" lvl="0" indent="0" algn="l" rtl="0">
              <a:lnSpc>
                <a:spcPct val="110000"/>
              </a:lnSpc>
              <a:spcBef>
                <a:spcPts val="0"/>
              </a:spcBef>
              <a:spcAft>
                <a:spcPts val="600"/>
              </a:spcAft>
              <a:buNone/>
            </a:pPr>
            <a:r>
              <a:rPr lang="en-GB" sz="2000" dirty="0">
                <a:solidFill>
                  <a:srgbClr val="201937"/>
                </a:solidFill>
              </a:rPr>
              <a:t>Arrange pipework, isolation points and plant to simplify maintenance, component replacement and new connections. Allow for later connection to </a:t>
            </a:r>
            <a:r>
              <a:rPr lang="en-GB" sz="2000" b="1" dirty="0">
                <a:solidFill>
                  <a:srgbClr val="201937"/>
                </a:solidFill>
              </a:rPr>
              <a:t>heat networks, communal systems or shared ground arrays</a:t>
            </a:r>
            <a:r>
              <a:rPr lang="en-GB" sz="2000" dirty="0">
                <a:solidFill>
                  <a:srgbClr val="201937"/>
                </a:solidFill>
              </a:rPr>
              <a:t>.</a:t>
            </a:r>
          </a:p>
          <a:p>
            <a:pPr marL="0" lvl="0" indent="0" algn="l" rtl="0">
              <a:lnSpc>
                <a:spcPct val="110000"/>
              </a:lnSpc>
              <a:spcBef>
                <a:spcPts val="1400"/>
              </a:spcBef>
              <a:spcAft>
                <a:spcPts val="600"/>
              </a:spcAft>
              <a:buNone/>
            </a:pPr>
            <a:endParaRPr lang="en-GB" sz="2000" b="0" dirty="0">
              <a:solidFill>
                <a:srgbClr val="201937"/>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9">
          <a:extLst>
            <a:ext uri="{FF2B5EF4-FFF2-40B4-BE49-F238E27FC236}">
              <a16:creationId xmlns:a16="http://schemas.microsoft.com/office/drawing/2014/main" id="{00EF2C59-F7A5-5A80-A630-ECAA0D0DB389}"/>
            </a:ext>
          </a:extLst>
        </p:cNvPr>
        <p:cNvGrpSpPr/>
        <p:nvPr/>
      </p:nvGrpSpPr>
      <p:grpSpPr>
        <a:xfrm>
          <a:off x="0" y="0"/>
          <a:ext cx="0" cy="0"/>
          <a:chOff x="0" y="0"/>
          <a:chExt cx="0" cy="0"/>
        </a:xfrm>
      </p:grpSpPr>
      <p:sp>
        <p:nvSpPr>
          <p:cNvPr id="170" name="Google Shape;170;p22">
            <a:extLst>
              <a:ext uri="{FF2B5EF4-FFF2-40B4-BE49-F238E27FC236}">
                <a16:creationId xmlns:a16="http://schemas.microsoft.com/office/drawing/2014/main" id="{741E49EA-D450-5411-87D4-A9D3483AA64E}"/>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Future readiness</a:t>
            </a:r>
            <a:endParaRPr lang="en-US" dirty="0"/>
          </a:p>
        </p:txBody>
      </p:sp>
      <p:sp>
        <p:nvSpPr>
          <p:cNvPr id="175" name="Google Shape;175;p22">
            <a:extLst>
              <a:ext uri="{FF2B5EF4-FFF2-40B4-BE49-F238E27FC236}">
                <a16:creationId xmlns:a16="http://schemas.microsoft.com/office/drawing/2014/main" id="{86511849-4740-8C02-6431-11E09FD492A4}"/>
              </a:ext>
            </a:extLst>
          </p:cNvPr>
          <p:cNvSpPr txBox="1"/>
          <p:nvPr/>
        </p:nvSpPr>
        <p:spPr>
          <a:xfrm>
            <a:off x="360001" y="1800000"/>
            <a:ext cx="10334504" cy="3887218"/>
          </a:xfrm>
          <a:prstGeom prst="rect">
            <a:avLst/>
          </a:prstGeom>
          <a:solidFill>
            <a:srgbClr val="000000">
              <a:alpha val="0"/>
            </a:srgbClr>
          </a:solidFill>
          <a:ln>
            <a:noFill/>
          </a:ln>
        </p:spPr>
        <p:txBody>
          <a:bodyPr spcFirstLastPara="1" wrap="square" lIns="0" tIns="0" rIns="0" bIns="0" anchor="t" anchorCtr="0">
            <a:spAutoFit/>
          </a:bodyPr>
          <a:lstStyle/>
          <a:p>
            <a:pPr lvl="0">
              <a:lnSpc>
                <a:spcPct val="110000"/>
              </a:lnSpc>
              <a:spcAft>
                <a:spcPts val="600"/>
              </a:spcAft>
            </a:pPr>
            <a:r>
              <a:rPr lang="en-GB" sz="2400" b="0" dirty="0">
                <a:solidFill>
                  <a:srgbClr val="201937"/>
                </a:solidFill>
                <a:latin typeface="Arial"/>
                <a:ea typeface="Arial"/>
                <a:cs typeface="Arial"/>
                <a:sym typeface="Arial"/>
              </a:rPr>
              <a:t>Future demand may change </a:t>
            </a:r>
            <a:r>
              <a:rPr lang="en-GB" sz="2400" dirty="0">
                <a:solidFill>
                  <a:srgbClr val="201937"/>
                </a:solidFill>
              </a:rPr>
              <a:t>due to extensions, increased occupancy, additional bathrooms, home working, accessibility needs,</a:t>
            </a:r>
            <a:r>
              <a:rPr lang="en-GB" sz="2400" b="1" dirty="0">
                <a:solidFill>
                  <a:srgbClr val="201937"/>
                </a:solidFill>
                <a:latin typeface="Arial"/>
                <a:ea typeface="Arial"/>
                <a:cs typeface="Arial"/>
                <a:sym typeface="Arial"/>
              </a:rPr>
              <a:t> or changes in hot-water use patterns</a:t>
            </a:r>
            <a:r>
              <a:rPr lang="en-GB" sz="2400" b="0" dirty="0">
                <a:solidFill>
                  <a:srgbClr val="201937"/>
                </a:solidFill>
                <a:latin typeface="Arial"/>
                <a:ea typeface="Arial"/>
                <a:cs typeface="Arial"/>
                <a:sym typeface="Arial"/>
              </a:rPr>
              <a:t>.</a:t>
            </a:r>
          </a:p>
          <a:p>
            <a:pPr marL="0" lvl="0" indent="0" algn="l" rtl="0">
              <a:lnSpc>
                <a:spcPct val="110000"/>
              </a:lnSpc>
              <a:spcAft>
                <a:spcPts val="600"/>
              </a:spcAft>
              <a:buNone/>
            </a:pPr>
            <a:r>
              <a:rPr lang="en-GB" sz="2400" b="0" dirty="0">
                <a:solidFill>
                  <a:srgbClr val="201937"/>
                </a:solidFill>
                <a:latin typeface="Arial"/>
                <a:ea typeface="Arial"/>
                <a:cs typeface="Arial"/>
                <a:sym typeface="Arial"/>
              </a:rPr>
              <a:t>Future readiness does not mean unnecessarily oversizing the heat pump or cylinder. Equipment should meet the current calculated demand while allowing sensible provision for known future changes.</a:t>
            </a:r>
          </a:p>
          <a:p>
            <a:pPr marL="0" lvl="0" indent="0" algn="l" rtl="0">
              <a:lnSpc>
                <a:spcPct val="110000"/>
              </a:lnSpc>
              <a:spcAft>
                <a:spcPts val="600"/>
              </a:spcAft>
              <a:buNone/>
            </a:pPr>
            <a:r>
              <a:rPr lang="en-GB" sz="2400" b="0" dirty="0">
                <a:solidFill>
                  <a:srgbClr val="201937"/>
                </a:solidFill>
                <a:latin typeface="Arial"/>
                <a:ea typeface="Arial"/>
                <a:cs typeface="Arial"/>
                <a:sym typeface="Arial"/>
              </a:rPr>
              <a:t>Design records should clearly identify assumptions, spare capacity and future connection opportunities so that later designers and installers can understand the original design intent.</a:t>
            </a:r>
          </a:p>
        </p:txBody>
      </p:sp>
    </p:spTree>
    <p:extLst>
      <p:ext uri="{BB962C8B-B14F-4D97-AF65-F5344CB8AC3E}">
        <p14:creationId xmlns:p14="http://schemas.microsoft.com/office/powerpoint/2010/main" val="212614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3"/>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Life cycle and maintenance</a:t>
            </a:r>
            <a:endParaRPr lang="en-US"/>
          </a:p>
        </p:txBody>
      </p:sp>
      <p:sp>
        <p:nvSpPr>
          <p:cNvPr id="182" name="Google Shape;182;p23"/>
          <p:cNvSpPr txBox="1"/>
          <p:nvPr/>
        </p:nvSpPr>
        <p:spPr>
          <a:xfrm>
            <a:off x="360000" y="1799996"/>
            <a:ext cx="10449962" cy="4031873"/>
          </a:xfrm>
          <a:prstGeom prst="rect">
            <a:avLst/>
          </a:prstGeom>
          <a:solidFill>
            <a:srgbClr val="000000">
              <a:alpha val="0"/>
            </a:srgbClr>
          </a:solidFill>
          <a:ln>
            <a:noFill/>
          </a:ln>
        </p:spPr>
        <p:txBody>
          <a:bodyPr spcFirstLastPara="1" wrap="square" lIns="0" tIns="0" rIns="0" bIns="0" anchor="t" anchorCtr="0">
            <a:spAutoFit/>
          </a:bodyPr>
          <a:lstStyle/>
          <a:p>
            <a:pPr marL="0" lvl="0" indent="0" algn="l" rtl="0">
              <a:lnSpc>
                <a:spcPct val="110000"/>
              </a:lnSpc>
              <a:spcBef>
                <a:spcPts val="0"/>
              </a:spcBef>
              <a:spcAft>
                <a:spcPts val="600"/>
              </a:spcAft>
              <a:buNone/>
            </a:pPr>
            <a:r>
              <a:rPr lang="en-GB" sz="2200" dirty="0">
                <a:solidFill>
                  <a:schemeClr val="tx1"/>
                </a:solidFill>
                <a:latin typeface="Arial"/>
                <a:ea typeface="Arial"/>
                <a:cs typeface="Arial"/>
                <a:sym typeface="Arial"/>
              </a:rPr>
              <a:t>Life-cycle design covers a system from specification and installation to use, maintenance, replacement and disposal.</a:t>
            </a:r>
          </a:p>
          <a:p>
            <a:pPr marL="0" lvl="0" indent="0" algn="l" rtl="0">
              <a:lnSpc>
                <a:spcPct val="110000"/>
              </a:lnSpc>
              <a:spcBef>
                <a:spcPts val="0"/>
              </a:spcBef>
              <a:spcAft>
                <a:spcPts val="600"/>
              </a:spcAft>
              <a:buNone/>
            </a:pPr>
            <a:r>
              <a:rPr lang="en-GB" sz="2200" dirty="0">
                <a:solidFill>
                  <a:schemeClr val="tx1"/>
                </a:solidFill>
                <a:latin typeface="Arial"/>
                <a:ea typeface="Arial"/>
                <a:cs typeface="Arial"/>
                <a:sym typeface="Arial"/>
              </a:rPr>
              <a:t>Place equipment so engineers can reach pumps, filters, valves, sensors, isolators and controls safely.</a:t>
            </a:r>
            <a:r>
              <a:rPr lang="en-GB" sz="2200" dirty="0">
                <a:solidFill>
                  <a:schemeClr val="tx1"/>
                </a:solidFill>
              </a:rPr>
              <a:t> </a:t>
            </a:r>
            <a:r>
              <a:rPr lang="en-GB" sz="2200" dirty="0">
                <a:solidFill>
                  <a:schemeClr val="tx1"/>
                </a:solidFill>
                <a:latin typeface="Arial"/>
                <a:ea typeface="Arial"/>
                <a:cs typeface="Arial"/>
                <a:sym typeface="Arial"/>
              </a:rPr>
              <a:t>Leave enough space for servicing, fault-finding and replacing major parts.</a:t>
            </a:r>
            <a:endParaRPr lang="en-GB" sz="2200" dirty="0">
              <a:solidFill>
                <a:schemeClr val="tx1"/>
              </a:solidFill>
            </a:endParaRPr>
          </a:p>
          <a:p>
            <a:pPr marL="0" lvl="0" indent="0" algn="l" rtl="0">
              <a:lnSpc>
                <a:spcPct val="110000"/>
              </a:lnSpc>
              <a:spcBef>
                <a:spcPts val="0"/>
              </a:spcBef>
              <a:spcAft>
                <a:spcPts val="600"/>
              </a:spcAft>
              <a:buNone/>
            </a:pPr>
            <a:r>
              <a:rPr lang="en-GB" sz="2200" dirty="0">
                <a:solidFill>
                  <a:schemeClr val="tx1"/>
                </a:solidFill>
              </a:rPr>
              <a:t>Plan checks, cleaning, pressure monitoring, control updates and drainage inspections. Position isolation valves and test points so parts can be serviced without shutting down the system.</a:t>
            </a:r>
          </a:p>
          <a:p>
            <a:pPr marL="0" lvl="0" indent="0" algn="l" rtl="0">
              <a:lnSpc>
                <a:spcPct val="110000"/>
              </a:lnSpc>
              <a:spcBef>
                <a:spcPts val="0"/>
              </a:spcBef>
              <a:spcAft>
                <a:spcPts val="600"/>
              </a:spcAft>
              <a:buNone/>
            </a:pPr>
            <a:r>
              <a:rPr lang="en-GB" sz="2200" dirty="0">
                <a:solidFill>
                  <a:schemeClr val="tx1"/>
                </a:solidFill>
              </a:rPr>
              <a:t>At handover, explain maintenance schedules, warranties and the checks users must complete.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009177EB-DCCC-9574-42F4-ED0970B36AAA}"/>
            </a:ext>
          </a:extLst>
        </p:cNvPr>
        <p:cNvGrpSpPr/>
        <p:nvPr/>
      </p:nvGrpSpPr>
      <p:grpSpPr>
        <a:xfrm>
          <a:off x="0" y="0"/>
          <a:ext cx="0" cy="0"/>
          <a:chOff x="0" y="0"/>
          <a:chExt cx="0" cy="0"/>
        </a:xfrm>
      </p:grpSpPr>
      <p:sp>
        <p:nvSpPr>
          <p:cNvPr id="181" name="Google Shape;181;p23">
            <a:extLst>
              <a:ext uri="{FF2B5EF4-FFF2-40B4-BE49-F238E27FC236}">
                <a16:creationId xmlns:a16="http://schemas.microsoft.com/office/drawing/2014/main" id="{9789FB3B-EC0F-6CC7-8EBF-C7F96FE534B2}"/>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Life cycle and reliability</a:t>
            </a:r>
            <a:endParaRPr lang="en-US" dirty="0"/>
          </a:p>
        </p:txBody>
      </p:sp>
      <p:sp>
        <p:nvSpPr>
          <p:cNvPr id="182" name="Google Shape;182;p23">
            <a:extLst>
              <a:ext uri="{FF2B5EF4-FFF2-40B4-BE49-F238E27FC236}">
                <a16:creationId xmlns:a16="http://schemas.microsoft.com/office/drawing/2014/main" id="{D8F24A2D-636C-2969-758C-3102B0F173D6}"/>
              </a:ext>
            </a:extLst>
          </p:cNvPr>
          <p:cNvSpPr txBox="1"/>
          <p:nvPr/>
        </p:nvSpPr>
        <p:spPr>
          <a:xfrm>
            <a:off x="359999" y="1799996"/>
            <a:ext cx="10274597" cy="3210110"/>
          </a:xfrm>
          <a:prstGeom prst="rect">
            <a:avLst/>
          </a:prstGeom>
          <a:solidFill>
            <a:srgbClr val="000000">
              <a:alpha val="0"/>
            </a:srgbClr>
          </a:solidFill>
          <a:ln>
            <a:noFill/>
          </a:ln>
        </p:spPr>
        <p:txBody>
          <a:bodyPr spcFirstLastPara="1" wrap="square" lIns="0" tIns="0" rIns="0" bIns="0" anchor="t" anchorCtr="0">
            <a:spAutoFit/>
          </a:bodyPr>
          <a:lstStyle/>
          <a:p>
            <a:pPr marL="0" lvl="0" indent="0" algn="l" rtl="0">
              <a:lnSpc>
                <a:spcPct val="110000"/>
              </a:lnSpc>
              <a:spcBef>
                <a:spcPts val="0"/>
              </a:spcBef>
              <a:spcAft>
                <a:spcPts val="600"/>
              </a:spcAft>
              <a:buNone/>
            </a:pPr>
            <a:r>
              <a:rPr lang="en-GB" sz="2200">
                <a:solidFill>
                  <a:schemeClr val="tx1"/>
                </a:solidFill>
                <a:latin typeface="Arial"/>
                <a:ea typeface="Arial"/>
                <a:cs typeface="Arial"/>
                <a:sym typeface="Arial"/>
              </a:rPr>
              <a:t>Accurate design drawings, commissioning results, settings, certificates </a:t>
            </a:r>
            <a:r>
              <a:rPr lang="en-GB" sz="2200" dirty="0">
                <a:solidFill>
                  <a:schemeClr val="tx1"/>
                </a:solidFill>
                <a:latin typeface="Arial"/>
                <a:ea typeface="Arial"/>
                <a:cs typeface="Arial"/>
                <a:sym typeface="Arial"/>
              </a:rPr>
              <a:t>and service </a:t>
            </a:r>
            <a:r>
              <a:rPr lang="en-GB" sz="2200">
                <a:solidFill>
                  <a:schemeClr val="tx1"/>
                </a:solidFill>
                <a:latin typeface="Arial"/>
                <a:ea typeface="Arial"/>
                <a:cs typeface="Arial"/>
                <a:sym typeface="Arial"/>
              </a:rPr>
              <a:t>records provide a traceable history that supports troubleshooting, warranty claims and future system upgrades</a:t>
            </a:r>
            <a:r>
              <a:rPr lang="en-GB" sz="2200" dirty="0">
                <a:solidFill>
                  <a:schemeClr val="tx1"/>
                </a:solidFill>
                <a:latin typeface="Arial"/>
                <a:ea typeface="Arial"/>
                <a:cs typeface="Arial"/>
                <a:sym typeface="Arial"/>
              </a:rPr>
              <a:t>.</a:t>
            </a:r>
          </a:p>
          <a:p>
            <a:pPr marL="0" lvl="0" indent="0" algn="l" rtl="0">
              <a:lnSpc>
                <a:spcPct val="110000"/>
              </a:lnSpc>
              <a:spcBef>
                <a:spcPts val="0"/>
              </a:spcBef>
              <a:spcAft>
                <a:spcPts val="600"/>
              </a:spcAft>
              <a:buNone/>
            </a:pPr>
            <a:r>
              <a:rPr lang="en-GB" sz="2200">
                <a:solidFill>
                  <a:schemeClr val="tx1"/>
                </a:solidFill>
                <a:latin typeface="Arial"/>
                <a:ea typeface="Arial"/>
                <a:cs typeface="Arial"/>
                <a:sym typeface="Arial"/>
              </a:rPr>
              <a:t>Designers should consider component availability, technical support and expected service life, as obsolete or inaccessible equipment can increase downtime and whole-life cost.</a:t>
            </a:r>
            <a:endParaRPr lang="en-GB" sz="2200" dirty="0">
              <a:solidFill>
                <a:schemeClr val="tx1"/>
              </a:solidFill>
              <a:latin typeface="Arial"/>
              <a:ea typeface="Arial"/>
              <a:cs typeface="Arial"/>
              <a:sym typeface="Arial"/>
            </a:endParaRPr>
          </a:p>
          <a:p>
            <a:pPr marL="0" lvl="0" indent="0" algn="l" rtl="0">
              <a:lnSpc>
                <a:spcPct val="110000"/>
              </a:lnSpc>
              <a:spcBef>
                <a:spcPts val="0"/>
              </a:spcBef>
              <a:spcAft>
                <a:spcPts val="600"/>
              </a:spcAft>
              <a:buNone/>
            </a:pPr>
            <a:r>
              <a:rPr lang="en-GB" sz="2200">
                <a:solidFill>
                  <a:schemeClr val="tx1"/>
                </a:solidFill>
                <a:latin typeface="Arial"/>
                <a:ea typeface="Arial"/>
                <a:cs typeface="Arial"/>
                <a:sym typeface="Arial"/>
              </a:rPr>
              <a:t>A system that cannot be maintained effectively is unlikely to remain safe</a:t>
            </a:r>
            <a:r>
              <a:rPr lang="en-GB" sz="2200" dirty="0">
                <a:solidFill>
                  <a:schemeClr val="tx1"/>
                </a:solidFill>
                <a:latin typeface="Arial"/>
                <a:ea typeface="Arial"/>
                <a:cs typeface="Arial"/>
                <a:sym typeface="Arial"/>
              </a:rPr>
              <a:t>, </a:t>
            </a:r>
            <a:r>
              <a:rPr lang="en-GB" sz="2200">
                <a:solidFill>
                  <a:schemeClr val="tx1"/>
                </a:solidFill>
                <a:latin typeface="Arial"/>
                <a:ea typeface="Arial"/>
                <a:cs typeface="Arial"/>
                <a:sym typeface="Arial"/>
              </a:rPr>
              <a:t>reliable or efficient throughout its intended operating life.</a:t>
            </a:r>
            <a:endParaRPr lang="en-GB" sz="2200"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1918548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End-of-life disposal</a:t>
            </a:r>
            <a:endParaRPr lang="en-US"/>
          </a:p>
        </p:txBody>
      </p:sp>
      <p:sp>
        <p:nvSpPr>
          <p:cNvPr id="193" name="Google Shape;193;p24"/>
          <p:cNvSpPr txBox="1"/>
          <p:nvPr/>
        </p:nvSpPr>
        <p:spPr>
          <a:xfrm>
            <a:off x="361948" y="1799996"/>
            <a:ext cx="10748637" cy="4358629"/>
          </a:xfrm>
          <a:prstGeom prst="rect">
            <a:avLst/>
          </a:prstGeom>
          <a:solidFill>
            <a:srgbClr val="000000">
              <a:alpha val="0"/>
            </a:srgbClr>
          </a:solidFill>
          <a:ln>
            <a:noFill/>
          </a:ln>
        </p:spPr>
        <p:txBody>
          <a:bodyPr spcFirstLastPara="1" wrap="square" lIns="0" tIns="0" rIns="0" bIns="0" anchor="t" anchorCtr="0">
            <a:spAutoFit/>
          </a:bodyPr>
          <a:lstStyle/>
          <a:p>
            <a:pPr marL="342900" lvl="0" indent="-342900" algn="l" rtl="0">
              <a:lnSpc>
                <a:spcPct val="110000"/>
              </a:lnSpc>
              <a:spcBef>
                <a:spcPts val="0"/>
              </a:spcBef>
              <a:spcAft>
                <a:spcPts val="600"/>
              </a:spcAft>
              <a:buFont typeface="Arial" panose="020B0604020202020204" pitchFamily="34" charset="0"/>
              <a:buChar char="•"/>
            </a:pPr>
            <a:r>
              <a:rPr lang="en-GB" sz="2100" b="1" i="0" dirty="0">
                <a:solidFill>
                  <a:srgbClr val="201937"/>
                </a:solidFill>
                <a:latin typeface="Arial"/>
                <a:ea typeface="Arial"/>
                <a:cs typeface="Arial"/>
                <a:sym typeface="Arial"/>
              </a:rPr>
              <a:t>Plan end-of-life during design</a:t>
            </a:r>
            <a:r>
              <a:rPr lang="en-GB" sz="2100" b="0" i="0" dirty="0">
                <a:solidFill>
                  <a:srgbClr val="201937"/>
                </a:solidFill>
                <a:latin typeface="Arial"/>
                <a:ea typeface="Arial"/>
                <a:cs typeface="Arial"/>
                <a:sym typeface="Arial"/>
              </a:rPr>
              <a:t> so equipment can be removed, repaired, reused or recycled.</a:t>
            </a:r>
          </a:p>
          <a:p>
            <a:pPr marL="342900" lvl="0" indent="-342900" algn="l" rtl="0">
              <a:lnSpc>
                <a:spcPct val="110000"/>
              </a:lnSpc>
              <a:spcAft>
                <a:spcPts val="600"/>
              </a:spcAft>
              <a:buFont typeface="Arial" panose="020B0604020202020204" pitchFamily="34" charset="0"/>
              <a:buChar char="•"/>
            </a:pPr>
            <a:r>
              <a:rPr lang="en-GB" sz="2100" b="0" i="0" dirty="0">
                <a:solidFill>
                  <a:srgbClr val="201937"/>
                </a:solidFill>
                <a:latin typeface="Arial"/>
                <a:ea typeface="Arial"/>
                <a:cs typeface="Arial"/>
                <a:sym typeface="Arial"/>
              </a:rPr>
              <a:t>Qualified staff must recover refrigerant using equipment and records; never release it into atmosphere.</a:t>
            </a:r>
          </a:p>
          <a:p>
            <a:pPr marL="342900" lvl="0" indent="-342900" algn="l" rtl="0">
              <a:lnSpc>
                <a:spcPct val="110000"/>
              </a:lnSpc>
              <a:spcAft>
                <a:spcPts val="600"/>
              </a:spcAft>
              <a:buFont typeface="Arial" panose="020B0604020202020204" pitchFamily="34" charset="0"/>
              <a:buChar char="•"/>
            </a:pPr>
            <a:r>
              <a:rPr lang="en-GB" sz="2100" b="0" i="0" dirty="0">
                <a:solidFill>
                  <a:srgbClr val="201937"/>
                </a:solidFill>
                <a:latin typeface="Arial"/>
                <a:ea typeface="Arial"/>
                <a:cs typeface="Arial"/>
                <a:sym typeface="Arial"/>
              </a:rPr>
              <a:t>Electrical parts may fall under </a:t>
            </a:r>
            <a:r>
              <a:rPr lang="en-GB" sz="2100" b="1" i="0" dirty="0">
                <a:solidFill>
                  <a:srgbClr val="201937"/>
                </a:solidFill>
                <a:latin typeface="Arial"/>
                <a:ea typeface="Arial"/>
                <a:cs typeface="Arial"/>
                <a:sym typeface="Arial"/>
              </a:rPr>
              <a:t>WEEE rules</a:t>
            </a:r>
            <a:r>
              <a:rPr lang="en-GB" sz="2100" b="0" i="0" dirty="0">
                <a:solidFill>
                  <a:srgbClr val="201937"/>
                </a:solidFill>
                <a:latin typeface="Arial"/>
                <a:ea typeface="Arial"/>
                <a:cs typeface="Arial"/>
                <a:sym typeface="Arial"/>
              </a:rPr>
              <a:t> and must use authorised recycling routes.</a:t>
            </a:r>
          </a:p>
          <a:p>
            <a:pPr marL="342900" lvl="0" indent="-342900">
              <a:lnSpc>
                <a:spcPct val="110000"/>
              </a:lnSpc>
              <a:spcAft>
                <a:spcPts val="600"/>
              </a:spcAft>
              <a:buFont typeface="Arial" panose="020B0604020202020204" pitchFamily="34" charset="0"/>
              <a:buChar char="•"/>
            </a:pPr>
            <a:r>
              <a:rPr lang="en-GB" sz="2100" dirty="0">
                <a:solidFill>
                  <a:srgbClr val="201937"/>
                </a:solidFill>
              </a:rPr>
              <a:t>Recover valuable </a:t>
            </a:r>
            <a:r>
              <a:rPr lang="en-GB" sz="2100" b="1" dirty="0">
                <a:solidFill>
                  <a:srgbClr val="201937"/>
                </a:solidFill>
              </a:rPr>
              <a:t>copper, steel, aluminium and plastics</a:t>
            </a:r>
            <a:r>
              <a:rPr lang="en-GB" sz="2100" dirty="0">
                <a:solidFill>
                  <a:srgbClr val="201937"/>
                </a:solidFill>
              </a:rPr>
              <a:t> where practical.</a:t>
            </a:r>
          </a:p>
          <a:p>
            <a:pPr marL="342900" lvl="0" indent="-342900">
              <a:lnSpc>
                <a:spcPct val="110000"/>
              </a:lnSpc>
              <a:spcAft>
                <a:spcPts val="600"/>
              </a:spcAft>
              <a:buFont typeface="Arial" panose="020B0604020202020204" pitchFamily="34" charset="0"/>
              <a:buChar char="•"/>
            </a:pPr>
            <a:r>
              <a:rPr lang="en-GB" sz="2100" dirty="0">
                <a:solidFill>
                  <a:srgbClr val="201937"/>
                </a:solidFill>
              </a:rPr>
              <a:t>Contain and dispose of glycol, oils, dirty water, filters and chemicals—never into drains or the environment.</a:t>
            </a:r>
          </a:p>
          <a:p>
            <a:pPr marL="342900" lvl="0" indent="-342900">
              <a:lnSpc>
                <a:spcPct val="110000"/>
              </a:lnSpc>
              <a:spcAft>
                <a:spcPts val="600"/>
              </a:spcAft>
              <a:buFont typeface="Arial" panose="020B0604020202020204" pitchFamily="34" charset="0"/>
              <a:buChar char="•"/>
            </a:pPr>
            <a:r>
              <a:rPr lang="en-GB" sz="2100" b="1" dirty="0">
                <a:solidFill>
                  <a:srgbClr val="201937"/>
                </a:solidFill>
              </a:rPr>
              <a:t>Repair, refurbish or reuse</a:t>
            </a:r>
            <a:r>
              <a:rPr lang="en-GB" sz="2100" dirty="0">
                <a:solidFill>
                  <a:srgbClr val="201937"/>
                </a:solidFill>
              </a:rPr>
              <a:t> serviceable parts when safety and performance are proven.</a:t>
            </a:r>
          </a:p>
          <a:p>
            <a:pPr marL="0" lvl="0" indent="0" algn="l" rtl="0">
              <a:spcBef>
                <a:spcPts val="1400"/>
              </a:spcBef>
              <a:spcAft>
                <a:spcPts val="1400"/>
              </a:spcAft>
              <a:buNone/>
            </a:pPr>
            <a:endParaRPr lang="en-GB" sz="2200" b="0" i="0" dirty="0">
              <a:solidFill>
                <a:srgbClr val="201937"/>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1">
          <a:extLst>
            <a:ext uri="{FF2B5EF4-FFF2-40B4-BE49-F238E27FC236}">
              <a16:creationId xmlns:a16="http://schemas.microsoft.com/office/drawing/2014/main" id="{E3A7DD77-3BE7-3CDD-43EA-613A430ABD58}"/>
            </a:ext>
          </a:extLst>
        </p:cNvPr>
        <p:cNvGrpSpPr/>
        <p:nvPr/>
      </p:nvGrpSpPr>
      <p:grpSpPr>
        <a:xfrm>
          <a:off x="0" y="0"/>
          <a:ext cx="0" cy="0"/>
          <a:chOff x="0" y="0"/>
          <a:chExt cx="0" cy="0"/>
        </a:xfrm>
      </p:grpSpPr>
      <p:sp>
        <p:nvSpPr>
          <p:cNvPr id="192" name="Google Shape;192;p24">
            <a:extLst>
              <a:ext uri="{FF2B5EF4-FFF2-40B4-BE49-F238E27FC236}">
                <a16:creationId xmlns:a16="http://schemas.microsoft.com/office/drawing/2014/main" id="{6E963431-8D64-2B42-CFE6-DF7A68F88CF6}"/>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dirty="0"/>
              <a:t>D</a:t>
            </a:r>
            <a:r>
              <a:rPr lang="en-US" sz="3200" b="1" dirty="0">
                <a:solidFill>
                  <a:srgbClr val="FC4421"/>
                </a:solidFill>
                <a:latin typeface="Arial"/>
                <a:ea typeface="Arial"/>
                <a:cs typeface="Arial"/>
                <a:sym typeface="Arial"/>
              </a:rPr>
              <a:t>isposal and compliance</a:t>
            </a:r>
            <a:endParaRPr lang="en-US" dirty="0"/>
          </a:p>
        </p:txBody>
      </p:sp>
      <p:sp>
        <p:nvSpPr>
          <p:cNvPr id="193" name="Google Shape;193;p24">
            <a:extLst>
              <a:ext uri="{FF2B5EF4-FFF2-40B4-BE49-F238E27FC236}">
                <a16:creationId xmlns:a16="http://schemas.microsoft.com/office/drawing/2014/main" id="{E2330481-8795-CF1F-E493-048434EBB124}"/>
              </a:ext>
            </a:extLst>
          </p:cNvPr>
          <p:cNvSpPr txBox="1"/>
          <p:nvPr/>
        </p:nvSpPr>
        <p:spPr>
          <a:xfrm>
            <a:off x="360000" y="1799996"/>
            <a:ext cx="9696451" cy="4549964"/>
          </a:xfrm>
          <a:prstGeom prst="rect">
            <a:avLst/>
          </a:prstGeom>
          <a:solidFill>
            <a:srgbClr val="000000">
              <a:alpha val="0"/>
            </a:srgbClr>
          </a:solidFill>
          <a:ln>
            <a:noFill/>
          </a:ln>
        </p:spPr>
        <p:txBody>
          <a:bodyPr spcFirstLastPara="1" wrap="square" lIns="0" tIns="0" rIns="0" bIns="0" anchor="t" anchorCtr="0">
            <a:spAutoFit/>
          </a:bodyPr>
          <a:lstStyle/>
          <a:p>
            <a:pPr marL="342900" lvl="0" indent="-342900" algn="l" rtl="0">
              <a:lnSpc>
                <a:spcPct val="110000"/>
              </a:lnSpc>
              <a:spcBef>
                <a:spcPts val="0"/>
              </a:spcBef>
              <a:spcAft>
                <a:spcPts val="600"/>
              </a:spcAft>
              <a:buFont typeface="Arial" panose="020B0604020202020204" pitchFamily="34" charset="0"/>
              <a:buChar char="•"/>
            </a:pPr>
            <a:r>
              <a:rPr lang="en-GB" sz="2400" i="0" dirty="0">
                <a:solidFill>
                  <a:srgbClr val="201937"/>
                </a:solidFill>
                <a:latin typeface="Arial"/>
                <a:ea typeface="Arial"/>
                <a:cs typeface="Arial"/>
                <a:sym typeface="Arial"/>
              </a:rPr>
              <a:t>Designers should allow sufficient access, isolation points and removable connections so major components can be replaced without unnecessary damage to the building or surrounding services.</a:t>
            </a:r>
          </a:p>
          <a:p>
            <a:pPr marL="342900" lvl="0" indent="-342900" algn="l" rtl="0">
              <a:lnSpc>
                <a:spcPct val="110000"/>
              </a:lnSpc>
              <a:spcBef>
                <a:spcPts val="0"/>
              </a:spcBef>
              <a:spcAft>
                <a:spcPts val="600"/>
              </a:spcAft>
              <a:buFont typeface="Arial" panose="020B0604020202020204" pitchFamily="34" charset="0"/>
              <a:buChar char="•"/>
            </a:pPr>
            <a:r>
              <a:rPr lang="en-GB" sz="2400" i="0" dirty="0">
                <a:solidFill>
                  <a:srgbClr val="201937"/>
                </a:solidFill>
                <a:latin typeface="Arial"/>
                <a:ea typeface="Arial"/>
                <a:cs typeface="Arial"/>
                <a:sym typeface="Arial"/>
              </a:rPr>
              <a:t>Product selection should consider expected service life, availability of spare parts, manufacturer support, recoverability of refrigerant and the recyclability of materials.</a:t>
            </a:r>
          </a:p>
          <a:p>
            <a:pPr marL="342900" lvl="0" indent="-342900" algn="l" rtl="0">
              <a:lnSpc>
                <a:spcPct val="110000"/>
              </a:lnSpc>
              <a:spcBef>
                <a:spcPts val="0"/>
              </a:spcBef>
              <a:spcAft>
                <a:spcPts val="600"/>
              </a:spcAft>
              <a:buFont typeface="Arial" panose="020B0604020202020204" pitchFamily="34" charset="0"/>
              <a:buChar char="•"/>
            </a:pPr>
            <a:r>
              <a:rPr lang="en-GB" sz="2400" i="0" dirty="0">
                <a:solidFill>
                  <a:srgbClr val="201937"/>
                </a:solidFill>
                <a:latin typeface="Arial"/>
                <a:ea typeface="Arial"/>
                <a:cs typeface="Arial"/>
                <a:sym typeface="Arial"/>
              </a:rPr>
              <a:t>Waste-transfer documentation, refrigerant records and disposal certificates provide evidence that legal and environmental responsibilities have been met.</a:t>
            </a:r>
          </a:p>
          <a:p>
            <a:pPr marL="0" lvl="0" indent="0" algn="l" rtl="0">
              <a:lnSpc>
                <a:spcPct val="110000"/>
              </a:lnSpc>
              <a:spcBef>
                <a:spcPts val="1400"/>
              </a:spcBef>
              <a:spcAft>
                <a:spcPts val="600"/>
              </a:spcAft>
              <a:buNone/>
            </a:pPr>
            <a:endParaRPr lang="en-GB" sz="2400" b="0" i="0" dirty="0">
              <a:solidFill>
                <a:srgbClr val="201937"/>
              </a:solidFill>
              <a:latin typeface="Arial"/>
              <a:ea typeface="Arial"/>
              <a:cs typeface="Arial"/>
              <a:sym typeface="Arial"/>
            </a:endParaRPr>
          </a:p>
        </p:txBody>
      </p:sp>
    </p:spTree>
    <p:extLst>
      <p:ext uri="{BB962C8B-B14F-4D97-AF65-F5344CB8AC3E}">
        <p14:creationId xmlns:p14="http://schemas.microsoft.com/office/powerpoint/2010/main" val="222371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5"/>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ASHP noise emissions</a:t>
            </a:r>
            <a:endParaRPr lang="en-US"/>
          </a:p>
        </p:txBody>
      </p:sp>
      <p:sp>
        <p:nvSpPr>
          <p:cNvPr id="204" name="Google Shape;204;p25"/>
          <p:cNvSpPr txBox="1"/>
          <p:nvPr/>
        </p:nvSpPr>
        <p:spPr>
          <a:xfrm>
            <a:off x="360000" y="1800225"/>
            <a:ext cx="10235070" cy="4143300"/>
          </a:xfrm>
          <a:prstGeom prst="rect">
            <a:avLst/>
          </a:prstGeom>
          <a:solidFill>
            <a:srgbClr val="000000">
              <a:alpha val="0"/>
            </a:srgbClr>
          </a:solidFill>
          <a:ln>
            <a:noFill/>
          </a:ln>
        </p:spPr>
        <p:txBody>
          <a:bodyPr spcFirstLastPara="1" wrap="square" lIns="0" tIns="0" rIns="0" bIns="0" anchor="t" anchorCtr="0">
            <a:noAutofit/>
          </a:bodyPr>
          <a:lstStyle/>
          <a:p>
            <a:pPr marL="342900" lvl="0" indent="-342900" algn="l" rtl="0">
              <a:spcBef>
                <a:spcPts val="0"/>
              </a:spcBef>
              <a:spcAft>
                <a:spcPts val="600"/>
              </a:spcAft>
              <a:buFont typeface="Arial" panose="020B0604020202020204" pitchFamily="34" charset="0"/>
              <a:buChar char="•"/>
            </a:pPr>
            <a:r>
              <a:rPr lang="en-GB" sz="2200" dirty="0">
                <a:solidFill>
                  <a:srgbClr val="201937"/>
                </a:solidFill>
                <a:latin typeface="Arial"/>
                <a:ea typeface="Arial"/>
                <a:cs typeface="Arial"/>
                <a:sym typeface="Arial"/>
              </a:rPr>
              <a:t>Plan for noise early: it affects comfort, neighbours, planning and location.</a:t>
            </a:r>
          </a:p>
          <a:p>
            <a:pPr marL="342900" lvl="0" indent="-342900" algn="l" rtl="0">
              <a:spcBef>
                <a:spcPts val="0"/>
              </a:spcBef>
              <a:spcAft>
                <a:spcPts val="600"/>
              </a:spcAft>
              <a:buFont typeface="Arial" panose="020B0604020202020204" pitchFamily="34" charset="0"/>
              <a:buChar char="•"/>
            </a:pPr>
            <a:r>
              <a:rPr lang="en-GB" sz="2200" dirty="0">
                <a:solidFill>
                  <a:srgbClr val="201937"/>
                </a:solidFill>
                <a:latin typeface="Arial"/>
                <a:ea typeface="Arial"/>
                <a:cs typeface="Arial"/>
                <a:sym typeface="Arial"/>
              </a:rPr>
              <a:t>Sound power (</a:t>
            </a:r>
            <a:r>
              <a:rPr lang="en-GB" sz="2200" dirty="0" err="1">
                <a:solidFill>
                  <a:srgbClr val="201937"/>
                </a:solidFill>
                <a:latin typeface="Arial"/>
                <a:ea typeface="Arial"/>
                <a:cs typeface="Arial"/>
                <a:sym typeface="Arial"/>
              </a:rPr>
              <a:t>LwA</a:t>
            </a:r>
            <a:r>
              <a:rPr lang="en-GB" sz="2200" dirty="0">
                <a:solidFill>
                  <a:srgbClr val="201937"/>
                </a:solidFill>
                <a:latin typeface="Arial"/>
                <a:ea typeface="Arial"/>
                <a:cs typeface="Arial"/>
                <a:sym typeface="Arial"/>
              </a:rPr>
              <a:t>) is </a:t>
            </a:r>
            <a:r>
              <a:rPr lang="en-GB" sz="2200" dirty="0">
                <a:solidFill>
                  <a:srgbClr val="201937"/>
                </a:solidFill>
              </a:rPr>
              <a:t>the total noise; sound pressure (</a:t>
            </a:r>
            <a:r>
              <a:rPr lang="en-GB" sz="2200" dirty="0" err="1">
                <a:solidFill>
                  <a:srgbClr val="201937"/>
                </a:solidFill>
              </a:rPr>
              <a:t>LpA</a:t>
            </a:r>
            <a:r>
              <a:rPr lang="en-GB" sz="2200" dirty="0">
                <a:solidFill>
                  <a:srgbClr val="201937"/>
                </a:solidFill>
              </a:rPr>
              <a:t>) is the </a:t>
            </a:r>
            <a:r>
              <a:rPr lang="en-GB" sz="2200" dirty="0">
                <a:solidFill>
                  <a:srgbClr val="201937"/>
                </a:solidFill>
                <a:latin typeface="Arial"/>
                <a:ea typeface="Arial"/>
                <a:cs typeface="Arial"/>
                <a:sym typeface="Arial"/>
              </a:rPr>
              <a:t>noise at one place.</a:t>
            </a:r>
          </a:p>
          <a:p>
            <a:pPr marL="342900" lvl="0" indent="-342900" algn="l" rtl="0">
              <a:spcBef>
                <a:spcPts val="0"/>
              </a:spcBef>
              <a:spcAft>
                <a:spcPts val="600"/>
              </a:spcAft>
              <a:buFont typeface="Arial" panose="020B0604020202020204" pitchFamily="34" charset="0"/>
              <a:buChar char="•"/>
            </a:pPr>
            <a:r>
              <a:rPr lang="en-GB" sz="2200" dirty="0">
                <a:solidFill>
                  <a:srgbClr val="201937"/>
                </a:solidFill>
                <a:latin typeface="Arial"/>
                <a:ea typeface="Arial"/>
                <a:cs typeface="Arial"/>
                <a:sym typeface="Arial"/>
              </a:rPr>
              <a:t>Noise depends on distance, unit size, mode, nearby walls, barriers and other units.</a:t>
            </a:r>
            <a:endParaRPr lang="en-GB" sz="2200" dirty="0">
              <a:solidFill>
                <a:srgbClr val="201937"/>
              </a:solidFill>
            </a:endParaRPr>
          </a:p>
          <a:p>
            <a:pPr marL="342900" lvl="0" indent="-342900" algn="l" rtl="0">
              <a:spcBef>
                <a:spcPts val="0"/>
              </a:spcBef>
              <a:spcAft>
                <a:spcPts val="600"/>
              </a:spcAft>
              <a:buFont typeface="Arial" panose="020B0604020202020204" pitchFamily="34" charset="0"/>
              <a:buChar char="•"/>
            </a:pPr>
            <a:r>
              <a:rPr lang="en-GB" sz="2200" dirty="0">
                <a:solidFill>
                  <a:srgbClr val="201937"/>
                </a:solidFill>
              </a:rPr>
              <a:t>Keep units away from bedrooms, neighbours’ windows, patios and quiet areas, especially overnight.</a:t>
            </a:r>
          </a:p>
          <a:p>
            <a:pPr marL="342900" lvl="0" indent="-342900" algn="l" rtl="0">
              <a:spcBef>
                <a:spcPts val="0"/>
              </a:spcBef>
              <a:spcAft>
                <a:spcPts val="600"/>
              </a:spcAft>
              <a:buFont typeface="Arial" panose="020B0604020202020204" pitchFamily="34" charset="0"/>
              <a:buChar char="•"/>
            </a:pPr>
            <a:r>
              <a:rPr lang="en-GB" sz="2200" dirty="0">
                <a:solidFill>
                  <a:srgbClr val="201937"/>
                </a:solidFill>
              </a:rPr>
              <a:t>The </a:t>
            </a:r>
            <a:r>
              <a:rPr lang="en-GB" sz="2200" b="1" dirty="0">
                <a:solidFill>
                  <a:srgbClr val="201937"/>
                </a:solidFill>
              </a:rPr>
              <a:t>Approved Document L (2026) </a:t>
            </a:r>
            <a:r>
              <a:rPr lang="en-GB" sz="2200" dirty="0">
                <a:solidFill>
                  <a:srgbClr val="201937"/>
                </a:solidFill>
              </a:rPr>
              <a:t>advises avoiding sleeping areas and vibration-carrying surfaces. Choose quiet equipment and follow planning rules.</a:t>
            </a:r>
          </a:p>
          <a:p>
            <a:pPr marL="342900" lvl="0" indent="-342900" algn="l" rtl="0">
              <a:spcBef>
                <a:spcPts val="0"/>
              </a:spcBef>
              <a:spcAft>
                <a:spcPts val="600"/>
              </a:spcAft>
              <a:buFont typeface="Arial" panose="020B0604020202020204" pitchFamily="34" charset="0"/>
              <a:buChar char="•"/>
            </a:pPr>
            <a:r>
              <a:rPr lang="en-GB" sz="2200" dirty="0">
                <a:solidFill>
                  <a:srgbClr val="201937"/>
                </a:solidFill>
              </a:rPr>
              <a:t>Use anti-vibration mounts, solid bases, flexible connections and supported pipes to stop vibration spreading through buildings.</a:t>
            </a:r>
          </a:p>
          <a:p>
            <a:pPr marL="0" lvl="0" indent="0" algn="l" rtl="0">
              <a:spcBef>
                <a:spcPts val="1050"/>
              </a:spcBef>
              <a:spcAft>
                <a:spcPts val="0"/>
              </a:spcAft>
              <a:buNone/>
            </a:pPr>
            <a:endParaRPr lang="en-GB" sz="2000" b="0" dirty="0">
              <a:solidFill>
                <a:srgbClr val="201937"/>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2">
          <a:extLst>
            <a:ext uri="{FF2B5EF4-FFF2-40B4-BE49-F238E27FC236}">
              <a16:creationId xmlns:a16="http://schemas.microsoft.com/office/drawing/2014/main" id="{4B87FBFC-35EB-01D7-1AC8-D10D5C02861B}"/>
            </a:ext>
          </a:extLst>
        </p:cNvPr>
        <p:cNvGrpSpPr/>
        <p:nvPr/>
      </p:nvGrpSpPr>
      <p:grpSpPr>
        <a:xfrm>
          <a:off x="0" y="0"/>
          <a:ext cx="0" cy="0"/>
          <a:chOff x="0" y="0"/>
          <a:chExt cx="0" cy="0"/>
        </a:xfrm>
      </p:grpSpPr>
      <p:sp>
        <p:nvSpPr>
          <p:cNvPr id="203" name="Google Shape;203;p25">
            <a:extLst>
              <a:ext uri="{FF2B5EF4-FFF2-40B4-BE49-F238E27FC236}">
                <a16:creationId xmlns:a16="http://schemas.microsoft.com/office/drawing/2014/main" id="{CBC021C2-F529-D0BB-92EC-68C792AFE886}"/>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dirty="0">
                <a:solidFill>
                  <a:srgbClr val="FC4421"/>
                </a:solidFill>
                <a:latin typeface="Arial"/>
                <a:ea typeface="Arial"/>
                <a:cs typeface="Arial"/>
                <a:sym typeface="Arial"/>
              </a:rPr>
              <a:t>Noise compliance and regulations</a:t>
            </a:r>
          </a:p>
        </p:txBody>
      </p:sp>
      <p:sp>
        <p:nvSpPr>
          <p:cNvPr id="208" name="Google Shape;208;p25">
            <a:extLst>
              <a:ext uri="{FF2B5EF4-FFF2-40B4-BE49-F238E27FC236}">
                <a16:creationId xmlns:a16="http://schemas.microsoft.com/office/drawing/2014/main" id="{52B9F95A-A003-8A6E-7785-84DCBF4D145C}"/>
              </a:ext>
            </a:extLst>
          </p:cNvPr>
          <p:cNvSpPr txBox="1"/>
          <p:nvPr/>
        </p:nvSpPr>
        <p:spPr>
          <a:xfrm>
            <a:off x="363254" y="1848569"/>
            <a:ext cx="10584493" cy="3810274"/>
          </a:xfrm>
          <a:prstGeom prst="rect">
            <a:avLst/>
          </a:prstGeom>
          <a:solidFill>
            <a:srgbClr val="000000">
              <a:alpha val="0"/>
            </a:srgbClr>
          </a:solidFill>
          <a:ln>
            <a:noFill/>
          </a:ln>
        </p:spPr>
        <p:txBody>
          <a:bodyPr spcFirstLastPara="1" wrap="square" lIns="0" tIns="0" rIns="0" bIns="0" anchor="t" anchorCtr="0">
            <a:spAutoFit/>
          </a:bodyPr>
          <a:lstStyle/>
          <a:p>
            <a:pPr marL="0" lvl="0" indent="0" algn="l" rtl="0">
              <a:lnSpc>
                <a:spcPct val="110000"/>
              </a:lnSpc>
              <a:spcAft>
                <a:spcPts val="600"/>
              </a:spcAft>
              <a:buNone/>
            </a:pPr>
            <a:r>
              <a:rPr lang="en-GB" sz="2400" b="1" dirty="0">
                <a:solidFill>
                  <a:srgbClr val="201937"/>
                </a:solidFill>
                <a:latin typeface="Arial"/>
                <a:ea typeface="Arial"/>
                <a:cs typeface="Arial"/>
                <a:sym typeface="Arial"/>
              </a:rPr>
              <a:t>Approved Document E</a:t>
            </a:r>
            <a:r>
              <a:rPr lang="en-GB" sz="2400" b="0" dirty="0">
                <a:solidFill>
                  <a:srgbClr val="201937"/>
                </a:solidFill>
                <a:latin typeface="Arial"/>
                <a:ea typeface="Arial"/>
                <a:cs typeface="Arial"/>
                <a:sym typeface="Arial"/>
              </a:rPr>
              <a:t> explains how buildings should reduce sound travelling through walls, floors and other parts. Check it when heat pumps, pipes or brackets could carry noise or vibration between rooms or neighbouring homes. It does not replace the outdoor ASHP noise check needed for planning.</a:t>
            </a:r>
          </a:p>
          <a:p>
            <a:pPr lvl="0">
              <a:lnSpc>
                <a:spcPct val="110000"/>
              </a:lnSpc>
              <a:spcAft>
                <a:spcPts val="600"/>
              </a:spcAft>
            </a:pPr>
            <a:r>
              <a:rPr lang="en-GB" sz="2400" dirty="0">
                <a:solidFill>
                  <a:srgbClr val="201937"/>
                </a:solidFill>
                <a:latin typeface="Arial"/>
                <a:ea typeface="Arial"/>
                <a:cs typeface="Arial"/>
                <a:sym typeface="Arial"/>
              </a:rPr>
              <a:t>Before choosing the final location, record the manufacturer’s noise data, the relevant MCS 020(a) calculation, </a:t>
            </a:r>
            <a:r>
              <a:rPr lang="en-GB" sz="2400" dirty="0">
                <a:solidFill>
                  <a:srgbClr val="201937"/>
                </a:solidFill>
              </a:rPr>
              <a:t>the permitted development rules, and the </a:t>
            </a:r>
            <a:r>
              <a:rPr lang="en-GB" sz="2400" dirty="0">
                <a:solidFill>
                  <a:srgbClr val="201937"/>
                </a:solidFill>
                <a:latin typeface="Arial"/>
                <a:ea typeface="Arial"/>
                <a:cs typeface="Arial"/>
                <a:sym typeface="Arial"/>
              </a:rPr>
              <a:t>local planning requirements. The rules differ across the UK, so always check the latest guidance for each project.</a:t>
            </a:r>
          </a:p>
        </p:txBody>
      </p:sp>
    </p:spTree>
    <p:extLst>
      <p:ext uri="{BB962C8B-B14F-4D97-AF65-F5344CB8AC3E}">
        <p14:creationId xmlns:p14="http://schemas.microsoft.com/office/powerpoint/2010/main" val="28367992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ASHP noise assessment and mitigation</a:t>
            </a:r>
            <a:endParaRPr lang="en-US"/>
          </a:p>
        </p:txBody>
      </p:sp>
      <p:sp>
        <p:nvSpPr>
          <p:cNvPr id="215" name="Google Shape;215;p26"/>
          <p:cNvSpPr txBox="1"/>
          <p:nvPr/>
        </p:nvSpPr>
        <p:spPr>
          <a:xfrm>
            <a:off x="360000" y="1800225"/>
            <a:ext cx="10600274" cy="4185761"/>
          </a:xfrm>
          <a:prstGeom prst="rect">
            <a:avLst/>
          </a:prstGeom>
          <a:solidFill>
            <a:srgbClr val="000000">
              <a:alpha val="0"/>
            </a:srgbClr>
          </a:solidFill>
          <a:ln>
            <a:noFill/>
          </a:ln>
        </p:spPr>
        <p:txBody>
          <a:bodyPr spcFirstLastPara="1" wrap="square" lIns="0" tIns="0" rIns="0" bIns="0" anchor="t" anchorCtr="0">
            <a:spAutoFit/>
          </a:bodyPr>
          <a:lstStyle/>
          <a:p>
            <a:pPr marL="342900" lvl="0" indent="-342900" algn="l" rtl="0">
              <a:lnSpc>
                <a:spcPct val="110000"/>
              </a:lnSpc>
              <a:spcBef>
                <a:spcPts val="0"/>
              </a:spcBef>
              <a:spcAft>
                <a:spcPts val="600"/>
              </a:spcAft>
              <a:buFont typeface="Arial" panose="020B0604020202020204" pitchFamily="34" charset="0"/>
              <a:buChar char="•"/>
            </a:pPr>
            <a:r>
              <a:rPr lang="en-GB" sz="2000" b="1" dirty="0">
                <a:solidFill>
                  <a:srgbClr val="201937"/>
                </a:solidFill>
                <a:latin typeface="Arial"/>
                <a:ea typeface="Arial"/>
                <a:cs typeface="Arial"/>
                <a:sym typeface="Arial"/>
              </a:rPr>
              <a:t>MCS 020(a) </a:t>
            </a:r>
            <a:r>
              <a:rPr lang="en-GB" sz="2000" dirty="0">
                <a:solidFill>
                  <a:srgbClr val="201937"/>
                </a:solidFill>
                <a:latin typeface="Arial"/>
                <a:ea typeface="Arial"/>
                <a:cs typeface="Arial"/>
                <a:sym typeface="Arial"/>
              </a:rPr>
              <a:t>sets out a domestic ASHP sound calculation for permitted development in England.</a:t>
            </a:r>
          </a:p>
          <a:p>
            <a:pPr marL="342900" lvl="0" indent="-342900" algn="l" rtl="0">
              <a:lnSpc>
                <a:spcPct val="110000"/>
              </a:lnSpc>
              <a:spcBef>
                <a:spcPts val="0"/>
              </a:spcBef>
              <a:spcAft>
                <a:spcPts val="600"/>
              </a:spcAft>
              <a:buFont typeface="Arial" panose="020B0604020202020204" pitchFamily="34" charset="0"/>
              <a:buChar char="•"/>
            </a:pPr>
            <a:r>
              <a:rPr lang="en-GB" sz="2000" dirty="0">
                <a:solidFill>
                  <a:srgbClr val="201937"/>
                </a:solidFill>
                <a:latin typeface="Arial"/>
                <a:ea typeface="Arial"/>
                <a:cs typeface="Arial"/>
                <a:sym typeface="Arial"/>
              </a:rPr>
              <a:t>Assessment considers the unit sound power, distance, barriers, reflections and sensitive receiver locations.</a:t>
            </a:r>
          </a:p>
          <a:p>
            <a:pPr marL="342900" lvl="0" indent="-342900" algn="l" rtl="0">
              <a:lnSpc>
                <a:spcPct val="110000"/>
              </a:lnSpc>
              <a:spcBef>
                <a:spcPts val="0"/>
              </a:spcBef>
              <a:spcAft>
                <a:spcPts val="600"/>
              </a:spcAft>
              <a:buFont typeface="Arial" panose="020B0604020202020204" pitchFamily="34" charset="0"/>
              <a:buChar char="•"/>
            </a:pPr>
            <a:r>
              <a:rPr lang="en-GB" sz="2000" dirty="0">
                <a:solidFill>
                  <a:srgbClr val="201937"/>
                </a:solidFill>
                <a:latin typeface="Arial"/>
                <a:ea typeface="Arial"/>
                <a:cs typeface="Arial"/>
                <a:sym typeface="Arial"/>
              </a:rPr>
              <a:t>Poor siting can cause failure even when the heat pump is quiet on paper.</a:t>
            </a:r>
          </a:p>
          <a:p>
            <a:pPr marL="342900" lvl="0" indent="-342900">
              <a:lnSpc>
                <a:spcPct val="110000"/>
              </a:lnSpc>
              <a:spcAft>
                <a:spcPts val="600"/>
              </a:spcAft>
              <a:buFont typeface="Arial" panose="020B0604020202020204" pitchFamily="34" charset="0"/>
              <a:buChar char="•"/>
            </a:pPr>
            <a:r>
              <a:rPr lang="en-GB" sz="2000" dirty="0">
                <a:solidFill>
                  <a:srgbClr val="201937"/>
                </a:solidFill>
              </a:rPr>
              <a:t>Mitigation may include relocation, anti-vibration supports, acoustic screening or different equipment selection.</a:t>
            </a:r>
          </a:p>
          <a:p>
            <a:pPr marL="342900" lvl="0" indent="-342900">
              <a:lnSpc>
                <a:spcPct val="110000"/>
              </a:lnSpc>
              <a:spcAft>
                <a:spcPts val="600"/>
              </a:spcAft>
              <a:buFont typeface="Arial" panose="020B0604020202020204" pitchFamily="34" charset="0"/>
              <a:buChar char="•"/>
            </a:pPr>
            <a:r>
              <a:rPr lang="en-GB" sz="2000" dirty="0">
                <a:solidFill>
                  <a:srgbClr val="201937"/>
                </a:solidFill>
              </a:rPr>
              <a:t>Do not rely on guesswork: use current planning and scheme requirements. Record the assessment and customer/planning evidence.</a:t>
            </a:r>
          </a:p>
          <a:p>
            <a:pPr lvl="0">
              <a:lnSpc>
                <a:spcPct val="110000"/>
              </a:lnSpc>
              <a:spcAft>
                <a:spcPts val="600"/>
              </a:spcAft>
            </a:pPr>
            <a:r>
              <a:rPr lang="en-GB" sz="2000" b="1" dirty="0">
                <a:solidFill>
                  <a:srgbClr val="F5522D"/>
                </a:solidFill>
              </a:rPr>
              <a:t>Activity: </a:t>
            </a:r>
            <a:r>
              <a:rPr lang="en-GB" sz="2000" dirty="0">
                <a:solidFill>
                  <a:srgbClr val="201937"/>
                </a:solidFill>
              </a:rPr>
              <a:t>Would you place an ASHP below a neighbour’s bedroom window if it gave the shortest pipe route?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7"/>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National planning requirements</a:t>
            </a:r>
            <a:endParaRPr lang="en-US"/>
          </a:p>
        </p:txBody>
      </p:sp>
      <p:sp>
        <p:nvSpPr>
          <p:cNvPr id="226" name="Google Shape;226;p27"/>
          <p:cNvSpPr txBox="1"/>
          <p:nvPr/>
        </p:nvSpPr>
        <p:spPr>
          <a:xfrm>
            <a:off x="360000" y="1800225"/>
            <a:ext cx="11376888" cy="414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Design compliance</a:t>
            </a:r>
            <a:r>
              <a:rPr lang="en-GB" sz="2000" dirty="0">
                <a:solidFill>
                  <a:srgbClr val="201937"/>
                </a:solidFill>
              </a:rPr>
              <a:t>: </a:t>
            </a:r>
            <a:r>
              <a:rPr lang="en-GB" sz="2000" b="0" dirty="0">
                <a:solidFill>
                  <a:srgbClr val="201937"/>
                </a:solidFill>
                <a:latin typeface="Arial"/>
                <a:ea typeface="Arial"/>
                <a:cs typeface="Arial"/>
                <a:sym typeface="Arial"/>
              </a:rPr>
              <a:t>Designs must meet national planning and Building Regulations.</a:t>
            </a:r>
          </a:p>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Permitted development</a:t>
            </a:r>
            <a:r>
              <a:rPr lang="en-GB" sz="2000" dirty="0">
                <a:solidFill>
                  <a:srgbClr val="201937"/>
                </a:solidFill>
              </a:rPr>
              <a:t>: </a:t>
            </a:r>
            <a:r>
              <a:rPr lang="en-GB" sz="2000" b="0" dirty="0">
                <a:solidFill>
                  <a:srgbClr val="201937"/>
                </a:solidFill>
                <a:latin typeface="Arial"/>
                <a:ea typeface="Arial"/>
                <a:cs typeface="Arial"/>
                <a:sym typeface="Arial"/>
              </a:rPr>
              <a:t>Rules vary by technology, property type and UK nation.</a:t>
            </a:r>
          </a:p>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Planning permission</a:t>
            </a:r>
            <a:r>
              <a:rPr lang="en-GB" sz="2000" dirty="0">
                <a:solidFill>
                  <a:srgbClr val="201937"/>
                </a:solidFill>
              </a:rPr>
              <a:t>: </a:t>
            </a:r>
            <a:r>
              <a:rPr lang="en-GB" sz="2000" b="0" dirty="0">
                <a:solidFill>
                  <a:srgbClr val="201937"/>
                </a:solidFill>
                <a:latin typeface="Arial"/>
                <a:ea typeface="Arial"/>
                <a:cs typeface="Arial"/>
                <a:sym typeface="Arial"/>
              </a:rPr>
              <a:t>Heat pumps may require planning permission if certain conditions are not met.</a:t>
            </a:r>
            <a:endParaRPr lang="en-GB" sz="2000" dirty="0">
              <a:solidFill>
                <a:srgbClr val="201937"/>
              </a:solidFill>
            </a:endParaRPr>
          </a:p>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Special designations: </a:t>
            </a:r>
            <a:r>
              <a:rPr lang="en-GB" sz="2000" b="0" dirty="0">
                <a:solidFill>
                  <a:srgbClr val="201937"/>
                </a:solidFill>
                <a:latin typeface="Arial"/>
                <a:ea typeface="Arial"/>
                <a:cs typeface="Arial"/>
                <a:sym typeface="Arial"/>
              </a:rPr>
              <a:t>Listed buildings, conservation areas and protected landscapes may have extra restrictions.</a:t>
            </a:r>
          </a:p>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Building Regulations: </a:t>
            </a:r>
            <a:r>
              <a:rPr lang="en-GB" sz="2000" b="0" dirty="0">
                <a:solidFill>
                  <a:srgbClr val="201937"/>
                </a:solidFill>
                <a:latin typeface="Arial"/>
                <a:ea typeface="Arial"/>
                <a:cs typeface="Arial"/>
                <a:sym typeface="Arial"/>
              </a:rPr>
              <a:t>May cover electrical work, hot water safety, drainage and energy performance.</a:t>
            </a:r>
          </a:p>
          <a:p>
            <a:pPr marL="0" lvl="0" indent="0" algn="l" rtl="0">
              <a:lnSpc>
                <a:spcPct val="110000"/>
              </a:lnSpc>
              <a:spcBef>
                <a:spcPts val="0"/>
              </a:spcBef>
              <a:spcAft>
                <a:spcPts val="1200"/>
              </a:spcAft>
              <a:buNone/>
            </a:pPr>
            <a:r>
              <a:rPr lang="en-GB" sz="2000" b="1" dirty="0">
                <a:solidFill>
                  <a:srgbClr val="201937"/>
                </a:solidFill>
                <a:latin typeface="Arial"/>
                <a:ea typeface="Arial"/>
                <a:cs typeface="Arial"/>
                <a:sym typeface="Arial"/>
              </a:rPr>
              <a:t>Pre-installation checks: </a:t>
            </a:r>
            <a:r>
              <a:rPr lang="en-GB" sz="2000" b="0" dirty="0">
                <a:solidFill>
                  <a:srgbClr val="201937"/>
                </a:solidFill>
                <a:latin typeface="Arial"/>
                <a:ea typeface="Arial"/>
                <a:cs typeface="Arial"/>
                <a:sym typeface="Arial"/>
              </a:rPr>
              <a:t>Designers must check current laws and relevant scheme rules.</a:t>
            </a:r>
          </a:p>
          <a:p>
            <a:pPr lvl="0">
              <a:lnSpc>
                <a:spcPct val="110000"/>
              </a:lnSpc>
              <a:spcAft>
                <a:spcPts val="600"/>
              </a:spcAft>
            </a:pPr>
            <a:r>
              <a:rPr lang="en-GB" sz="2000" b="1" dirty="0">
                <a:solidFill>
                  <a:srgbClr val="F5522D"/>
                </a:solidFill>
              </a:rPr>
              <a:t>Important: </a:t>
            </a:r>
            <a:r>
              <a:rPr lang="en-GB" sz="2000" dirty="0">
                <a:solidFill>
                  <a:srgbClr val="201937"/>
                </a:solidFill>
              </a:rPr>
              <a:t>Rules differ across England, Wales, Scotland and Northern Ireland.</a:t>
            </a:r>
          </a:p>
          <a:p>
            <a:pPr marL="0" lvl="0" indent="0" algn="l" rtl="0">
              <a:spcBef>
                <a:spcPts val="1400"/>
              </a:spcBef>
              <a:spcAft>
                <a:spcPts val="0"/>
              </a:spcAft>
              <a:buNone/>
            </a:pPr>
            <a:endParaRPr lang="en-GB" sz="2000" b="0" dirty="0">
              <a:solidFill>
                <a:srgbClr val="201937"/>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Local planning requirements</a:t>
            </a:r>
            <a:endParaRPr lang="en-US"/>
          </a:p>
        </p:txBody>
      </p:sp>
      <p:sp>
        <p:nvSpPr>
          <p:cNvPr id="237" name="Google Shape;237;p28"/>
          <p:cNvSpPr txBox="1"/>
          <p:nvPr/>
        </p:nvSpPr>
        <p:spPr>
          <a:xfrm>
            <a:off x="360000" y="1800225"/>
            <a:ext cx="10345807" cy="41433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Policy and constraints: </a:t>
            </a:r>
            <a:r>
              <a:rPr lang="en-GB" sz="2000" b="0" dirty="0">
                <a:solidFill>
                  <a:srgbClr val="201937"/>
                </a:solidFill>
                <a:latin typeface="Arial"/>
                <a:ea typeface="Arial"/>
                <a:cs typeface="Arial"/>
                <a:sym typeface="Arial"/>
              </a:rPr>
              <a:t>Local planning authorities may have additional policies, expectations or constraints.</a:t>
            </a:r>
            <a:endParaRPr lang="en-GB" sz="2000" b="1" dirty="0">
              <a:solidFill>
                <a:srgbClr val="201937"/>
              </a:solidFill>
            </a:endParaRPr>
          </a:p>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Siting considerations: </a:t>
            </a:r>
            <a:r>
              <a:rPr lang="en-GB" sz="2000" b="0" dirty="0">
                <a:solidFill>
                  <a:srgbClr val="201937"/>
                </a:solidFill>
                <a:latin typeface="Arial"/>
                <a:ea typeface="Arial"/>
                <a:cs typeface="Arial"/>
                <a:sym typeface="Arial"/>
              </a:rPr>
              <a:t>Check noise, visual impact, conservation areas, listed buildings and landlord requirements.</a:t>
            </a:r>
            <a:endParaRPr lang="en-GB" sz="2000" b="1" dirty="0">
              <a:solidFill>
                <a:srgbClr val="201937"/>
              </a:solidFill>
            </a:endParaRPr>
          </a:p>
          <a:p>
            <a:pPr marL="0" lvl="0" indent="0" algn="l" rtl="0">
              <a:lnSpc>
                <a:spcPct val="110000"/>
              </a:lnSpc>
              <a:spcBef>
                <a:spcPts val="0"/>
              </a:spcBef>
              <a:spcAft>
                <a:spcPts val="600"/>
              </a:spcAft>
              <a:buNone/>
            </a:pPr>
            <a:r>
              <a:rPr lang="en-GB" sz="2000" b="1" dirty="0">
                <a:solidFill>
                  <a:srgbClr val="201937"/>
                </a:solidFill>
                <a:latin typeface="Arial"/>
                <a:ea typeface="Arial"/>
                <a:cs typeface="Arial"/>
                <a:sym typeface="Arial"/>
              </a:rPr>
              <a:t>Environmental factors: </a:t>
            </a:r>
            <a:r>
              <a:rPr lang="en-GB" sz="2000" b="0" dirty="0">
                <a:solidFill>
                  <a:srgbClr val="201937"/>
                </a:solidFill>
                <a:latin typeface="Arial"/>
                <a:ea typeface="Arial"/>
                <a:cs typeface="Arial"/>
                <a:sym typeface="Arial"/>
              </a:rPr>
              <a:t>Flood risk, coastal exposure, biodiversity and neighbour impact may affect design.</a:t>
            </a:r>
            <a:endParaRPr lang="en-GB" sz="2000" dirty="0">
              <a:solidFill>
                <a:srgbClr val="201937"/>
              </a:solidFill>
            </a:endParaRPr>
          </a:p>
          <a:p>
            <a:pPr marL="0" lvl="0" indent="0" algn="l" rtl="0">
              <a:lnSpc>
                <a:spcPct val="110000"/>
              </a:lnSpc>
              <a:spcBef>
                <a:spcPts val="0"/>
              </a:spcBef>
              <a:spcAft>
                <a:spcPts val="600"/>
              </a:spcAft>
              <a:buNone/>
            </a:pPr>
            <a:r>
              <a:rPr lang="en-GB" sz="2000" b="1" dirty="0">
                <a:solidFill>
                  <a:srgbClr val="201937"/>
                </a:solidFill>
              </a:rPr>
              <a:t>Retrofit programmes: </a:t>
            </a:r>
            <a:r>
              <a:rPr lang="en-GB" sz="2000" dirty="0">
                <a:solidFill>
                  <a:srgbClr val="201937"/>
                </a:solidFill>
              </a:rPr>
              <a:t>Local authority retrofit or housing programmes may specify products, standards or approval routes.</a:t>
            </a:r>
            <a:endParaRPr lang="en-GB" sz="2000" b="1" dirty="0">
              <a:solidFill>
                <a:srgbClr val="201937"/>
              </a:solidFill>
            </a:endParaRPr>
          </a:p>
          <a:p>
            <a:pPr marL="0" lvl="0" indent="0" algn="l" rtl="0">
              <a:lnSpc>
                <a:spcPct val="110000"/>
              </a:lnSpc>
              <a:spcBef>
                <a:spcPts val="0"/>
              </a:spcBef>
              <a:spcAft>
                <a:spcPts val="600"/>
              </a:spcAft>
              <a:buNone/>
            </a:pPr>
            <a:r>
              <a:rPr lang="en-GB" sz="2000" b="1" dirty="0">
                <a:solidFill>
                  <a:srgbClr val="201937"/>
                </a:solidFill>
              </a:rPr>
              <a:t>Early engagement: </a:t>
            </a:r>
            <a:r>
              <a:rPr lang="en-GB" sz="2000" dirty="0">
                <a:solidFill>
                  <a:srgbClr val="201937"/>
                </a:solidFill>
              </a:rPr>
              <a:t>Early engagement can reduce redesign, delays and customer disappointment.</a:t>
            </a:r>
            <a:endParaRPr lang="en-GB" sz="2000" b="1" dirty="0">
              <a:solidFill>
                <a:srgbClr val="201937"/>
              </a:solidFill>
            </a:endParaRPr>
          </a:p>
          <a:p>
            <a:pPr marL="0" lvl="0" indent="0" algn="l" rtl="0">
              <a:lnSpc>
                <a:spcPct val="110000"/>
              </a:lnSpc>
              <a:spcBef>
                <a:spcPts val="0"/>
              </a:spcBef>
              <a:spcAft>
                <a:spcPts val="600"/>
              </a:spcAft>
              <a:buNone/>
            </a:pPr>
            <a:r>
              <a:rPr lang="en-GB" sz="2000" b="1" dirty="0">
                <a:solidFill>
                  <a:srgbClr val="201937"/>
                </a:solidFill>
              </a:rPr>
              <a:t>Record keeping: </a:t>
            </a:r>
            <a:r>
              <a:rPr lang="en-GB" sz="2000" dirty="0">
                <a:solidFill>
                  <a:srgbClr val="201937"/>
                </a:solidFill>
              </a:rPr>
              <a:t>Always record planning assumptions and advice received.</a:t>
            </a:r>
            <a:endParaRPr lang="en-GB" sz="2000" b="1" dirty="0">
              <a:solidFill>
                <a:srgbClr val="201937"/>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9"/>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MCS installer standards</a:t>
            </a:r>
            <a:endParaRPr lang="en-US"/>
          </a:p>
        </p:txBody>
      </p:sp>
      <p:sp>
        <p:nvSpPr>
          <p:cNvPr id="248" name="Google Shape;248;p29"/>
          <p:cNvSpPr txBox="1">
            <a:spLocks noGrp="1"/>
          </p:cNvSpPr>
          <p:nvPr>
            <p:ph type="body" idx="1"/>
          </p:nvPr>
        </p:nvSpPr>
        <p:spPr>
          <a:xfrm>
            <a:off x="359999" y="1800000"/>
            <a:ext cx="10201983"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GB" sz="2000" b="1" dirty="0">
                <a:solidFill>
                  <a:srgbClr val="000000"/>
                </a:solidFill>
                <a:latin typeface="Arial"/>
                <a:ea typeface="Arial"/>
                <a:cs typeface="Arial"/>
                <a:sym typeface="Arial"/>
              </a:rPr>
              <a:t>MCS sets recognised certification standards</a:t>
            </a:r>
            <a:r>
              <a:rPr lang="en-GB" sz="2000" b="0" dirty="0">
                <a:solidFill>
                  <a:srgbClr val="000000"/>
                </a:solidFill>
                <a:latin typeface="Arial"/>
                <a:ea typeface="Arial"/>
                <a:cs typeface="Arial"/>
                <a:sym typeface="Arial"/>
              </a:rPr>
              <a:t> for low-carbon technologies, products and installers.</a:t>
            </a:r>
          </a:p>
          <a:p>
            <a:pPr marL="0" lvl="0" indent="0" algn="l" rtl="0">
              <a:spcBef>
                <a:spcPts val="0"/>
              </a:spcBef>
              <a:spcAft>
                <a:spcPts val="600"/>
              </a:spcAft>
              <a:buNone/>
            </a:pPr>
            <a:r>
              <a:rPr lang="en-GB" sz="2000" b="1" dirty="0">
                <a:solidFill>
                  <a:srgbClr val="000000"/>
                </a:solidFill>
                <a:latin typeface="Arial"/>
                <a:ea typeface="Arial"/>
                <a:cs typeface="Arial"/>
                <a:sym typeface="Arial"/>
              </a:rPr>
              <a:t>MIS 3005-D</a:t>
            </a:r>
            <a:r>
              <a:rPr lang="en-GB" sz="2000" b="0" dirty="0">
                <a:solidFill>
                  <a:srgbClr val="000000"/>
                </a:solidFill>
                <a:latin typeface="Arial"/>
                <a:ea typeface="Arial"/>
                <a:cs typeface="Arial"/>
                <a:sym typeface="Arial"/>
              </a:rPr>
              <a:t> covers heat-pump system design, installation, commissioning and handover.</a:t>
            </a:r>
          </a:p>
          <a:p>
            <a:pPr marL="0" lvl="0" indent="0" algn="l" rtl="0">
              <a:spcBef>
                <a:spcPts val="0"/>
              </a:spcBef>
              <a:spcAft>
                <a:spcPts val="600"/>
              </a:spcAft>
              <a:buNone/>
            </a:pPr>
            <a:r>
              <a:rPr lang="en-GB" sz="2000" b="0" dirty="0">
                <a:solidFill>
                  <a:srgbClr val="000000"/>
                </a:solidFill>
                <a:latin typeface="Arial"/>
                <a:ea typeface="Arial"/>
                <a:cs typeface="Arial"/>
                <a:sym typeface="Arial"/>
              </a:rPr>
              <a:t>Project files should evidence </a:t>
            </a:r>
            <a:r>
              <a:rPr lang="en-GB" sz="2000" b="1" dirty="0">
                <a:solidFill>
                  <a:srgbClr val="000000"/>
                </a:solidFill>
                <a:latin typeface="Arial"/>
                <a:ea typeface="Arial"/>
                <a:cs typeface="Arial"/>
                <a:sym typeface="Arial"/>
              </a:rPr>
              <a:t>room-by-room heat loss, emitter suitability, equipment selection, hydraulic design and controls</a:t>
            </a:r>
            <a:r>
              <a:rPr lang="en-GB" sz="2000" b="0" dirty="0">
                <a:solidFill>
                  <a:srgbClr val="000000"/>
                </a:solidFill>
                <a:latin typeface="Arial"/>
                <a:ea typeface="Arial"/>
                <a:cs typeface="Arial"/>
                <a:sym typeface="Arial"/>
              </a:rPr>
              <a:t>.</a:t>
            </a:r>
          </a:p>
          <a:p>
            <a:pPr marL="0" lvl="0" indent="0" algn="l" rtl="0">
              <a:spcBef>
                <a:spcPts val="0"/>
              </a:spcBef>
              <a:spcAft>
                <a:spcPts val="600"/>
              </a:spcAft>
              <a:buNone/>
            </a:pPr>
            <a:r>
              <a:rPr lang="en-GB" sz="2000" b="0" dirty="0">
                <a:solidFill>
                  <a:srgbClr val="000000"/>
                </a:solidFill>
                <a:latin typeface="Arial"/>
                <a:ea typeface="Arial"/>
                <a:cs typeface="Arial"/>
                <a:sym typeface="Arial"/>
              </a:rPr>
              <a:t>Commissioning results, settings, certificates, warranties and customer handover documents support </a:t>
            </a:r>
            <a:r>
              <a:rPr lang="en-GB" sz="2000" b="1" dirty="0">
                <a:solidFill>
                  <a:srgbClr val="000000"/>
                </a:solidFill>
                <a:latin typeface="Arial"/>
                <a:ea typeface="Arial"/>
                <a:cs typeface="Arial"/>
                <a:sym typeface="Arial"/>
              </a:rPr>
              <a:t>quality assurance</a:t>
            </a:r>
            <a:r>
              <a:rPr lang="en-GB" sz="2000" b="0" dirty="0">
                <a:solidFill>
                  <a:srgbClr val="000000"/>
                </a:solidFill>
                <a:latin typeface="Arial"/>
                <a:ea typeface="Arial"/>
                <a:cs typeface="Arial"/>
                <a:sym typeface="Arial"/>
              </a:rPr>
              <a:t>.</a:t>
            </a:r>
          </a:p>
          <a:p>
            <a:pPr marL="0" lvl="0" indent="0" algn="l" rtl="0">
              <a:spcBef>
                <a:spcPts val="0"/>
              </a:spcBef>
              <a:spcAft>
                <a:spcPts val="600"/>
              </a:spcAft>
              <a:buNone/>
            </a:pPr>
            <a:r>
              <a:rPr lang="en-GB" sz="2000" b="1" dirty="0">
                <a:solidFill>
                  <a:srgbClr val="000000"/>
                </a:solidFill>
                <a:latin typeface="Arial"/>
                <a:ea typeface="Arial"/>
                <a:cs typeface="Arial"/>
                <a:sym typeface="Arial"/>
              </a:rPr>
              <a:t>MCS 020(a)</a:t>
            </a:r>
            <a:r>
              <a:rPr lang="en-GB" sz="2000" b="0" dirty="0">
                <a:solidFill>
                  <a:srgbClr val="000000"/>
                </a:solidFill>
                <a:latin typeface="Arial"/>
                <a:ea typeface="Arial"/>
                <a:cs typeface="Arial"/>
                <a:sym typeface="Arial"/>
              </a:rPr>
              <a:t> specifies the required sound assessment showing an ASHP meets permitted-development noise requirements in England.</a:t>
            </a:r>
          </a:p>
          <a:p>
            <a:pPr marL="0" lvl="0" indent="0" algn="l" rtl="0">
              <a:spcBef>
                <a:spcPts val="0"/>
              </a:spcBef>
              <a:spcAft>
                <a:spcPts val="600"/>
              </a:spcAft>
              <a:buNone/>
            </a:pPr>
            <a:r>
              <a:rPr lang="en-GB" sz="2000" b="0" dirty="0">
                <a:solidFill>
                  <a:srgbClr val="000000"/>
                </a:solidFill>
                <a:latin typeface="Arial"/>
                <a:ea typeface="Arial"/>
                <a:cs typeface="Arial"/>
                <a:sym typeface="Arial"/>
              </a:rPr>
              <a:t>Designers and installers must follow </a:t>
            </a:r>
            <a:r>
              <a:rPr lang="en-GB" sz="2000" b="1" dirty="0">
                <a:solidFill>
                  <a:srgbClr val="000000"/>
                </a:solidFill>
                <a:latin typeface="Arial"/>
                <a:ea typeface="Arial"/>
                <a:cs typeface="Arial"/>
                <a:sym typeface="Arial"/>
              </a:rPr>
              <a:t>current MCS standards</a:t>
            </a:r>
            <a:r>
              <a:rPr lang="en-GB" sz="2000" b="0" dirty="0">
                <a:solidFill>
                  <a:srgbClr val="000000"/>
                </a:solidFill>
                <a:latin typeface="Arial"/>
                <a:ea typeface="Arial"/>
                <a:cs typeface="Arial"/>
                <a:sym typeface="Arial"/>
              </a:rPr>
              <a:t>, relevant legislation and the manufacturer’s latest installation instructions.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0"/>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US" sz="3200" b="1">
                <a:solidFill>
                  <a:srgbClr val="FC4421"/>
                </a:solidFill>
                <a:latin typeface="Arial"/>
                <a:ea typeface="Arial"/>
                <a:cs typeface="Arial"/>
                <a:sym typeface="Arial"/>
              </a:rPr>
              <a:t>Flexi-Orb and certification schemes</a:t>
            </a:r>
            <a:endParaRPr lang="en-US"/>
          </a:p>
        </p:txBody>
      </p:sp>
      <p:sp>
        <p:nvSpPr>
          <p:cNvPr id="258" name="Google Shape;258;p30"/>
          <p:cNvSpPr txBox="1">
            <a:spLocks noGrp="1"/>
          </p:cNvSpPr>
          <p:nvPr>
            <p:ph type="body" idx="1"/>
          </p:nvPr>
        </p:nvSpPr>
        <p:spPr>
          <a:xfrm>
            <a:off x="360000" y="1800000"/>
            <a:ext cx="10637852"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GB" sz="2000" b="1" i="0" dirty="0">
                <a:solidFill>
                  <a:srgbClr val="201937"/>
                </a:solidFill>
                <a:latin typeface="Arial"/>
                <a:ea typeface="Arial"/>
                <a:cs typeface="Arial"/>
                <a:sym typeface="Arial"/>
              </a:rPr>
              <a:t>Flexi-Orb is an independent certification and quality-assurance scheme</a:t>
            </a:r>
            <a:r>
              <a:rPr lang="en-GB" sz="2000" b="0" i="0" dirty="0">
                <a:solidFill>
                  <a:srgbClr val="201937"/>
                </a:solidFill>
                <a:latin typeface="Arial"/>
                <a:ea typeface="Arial"/>
                <a:cs typeface="Arial"/>
                <a:sym typeface="Arial"/>
              </a:rPr>
              <a:t> for renewable and low-carbon technologies, including heat pumps.</a:t>
            </a:r>
          </a:p>
          <a:p>
            <a:pPr marL="0" lvl="0" indent="0" algn="l" rtl="0">
              <a:spcBef>
                <a:spcPts val="0"/>
              </a:spcBef>
              <a:spcAft>
                <a:spcPts val="600"/>
              </a:spcAft>
              <a:buNone/>
            </a:pPr>
            <a:r>
              <a:rPr lang="en-GB" sz="2000" b="0" i="0" dirty="0">
                <a:solidFill>
                  <a:srgbClr val="201937"/>
                </a:solidFill>
                <a:latin typeface="Arial"/>
                <a:ea typeface="Arial"/>
                <a:cs typeface="Arial"/>
                <a:sym typeface="Arial"/>
              </a:rPr>
              <a:t>Its heat-pump requirements cover </a:t>
            </a:r>
            <a:r>
              <a:rPr lang="en-GB" sz="2000" b="1" i="0" dirty="0">
                <a:solidFill>
                  <a:srgbClr val="201937"/>
                </a:solidFill>
                <a:latin typeface="Arial"/>
                <a:ea typeface="Arial"/>
                <a:cs typeface="Arial"/>
                <a:sym typeface="Arial"/>
              </a:rPr>
              <a:t>survey, design, specification, installation, commissioning and customer handover</a:t>
            </a:r>
            <a:r>
              <a:rPr lang="en-GB" sz="2000" b="0" i="0" dirty="0">
                <a:solidFill>
                  <a:srgbClr val="201937"/>
                </a:solidFill>
                <a:latin typeface="Arial"/>
                <a:ea typeface="Arial"/>
                <a:cs typeface="Arial"/>
                <a:sym typeface="Arial"/>
              </a:rPr>
              <a:t>.</a:t>
            </a:r>
          </a:p>
          <a:p>
            <a:pPr marL="0" lvl="0" indent="0" algn="l" rtl="0">
              <a:spcBef>
                <a:spcPts val="0"/>
              </a:spcBef>
              <a:spcAft>
                <a:spcPts val="600"/>
              </a:spcAft>
              <a:buNone/>
            </a:pPr>
            <a:r>
              <a:rPr lang="en-GB" sz="2000" b="0" i="0" dirty="0">
                <a:solidFill>
                  <a:srgbClr val="201937"/>
                </a:solidFill>
                <a:latin typeface="Arial"/>
                <a:ea typeface="Arial"/>
                <a:cs typeface="Arial"/>
                <a:sym typeface="Arial"/>
              </a:rPr>
              <a:t>Certification schemes demonstrate </a:t>
            </a:r>
            <a:r>
              <a:rPr lang="en-GB" sz="2000" b="1" i="0" dirty="0">
                <a:solidFill>
                  <a:srgbClr val="201937"/>
                </a:solidFill>
                <a:latin typeface="Arial"/>
                <a:ea typeface="Arial"/>
                <a:cs typeface="Arial"/>
                <a:sym typeface="Arial"/>
              </a:rPr>
              <a:t>installer competence, consistent workmanship, traceable evidence and consumer protection</a:t>
            </a:r>
            <a:r>
              <a:rPr lang="en-GB" sz="2000" b="0" i="0" dirty="0">
                <a:solidFill>
                  <a:srgbClr val="201937"/>
                </a:solidFill>
                <a:latin typeface="Arial"/>
                <a:ea typeface="Arial"/>
                <a:cs typeface="Arial"/>
                <a:sym typeface="Arial"/>
              </a:rPr>
              <a:t>.</a:t>
            </a:r>
          </a:p>
          <a:p>
            <a:pPr marL="0" lvl="0" indent="0" algn="l" rtl="0">
              <a:spcBef>
                <a:spcPts val="0"/>
              </a:spcBef>
              <a:spcAft>
                <a:spcPts val="600"/>
              </a:spcAft>
              <a:buNone/>
            </a:pPr>
            <a:r>
              <a:rPr lang="en-GB" sz="2000" b="0" i="0" dirty="0">
                <a:solidFill>
                  <a:srgbClr val="201937"/>
                </a:solidFill>
                <a:latin typeface="Arial"/>
                <a:ea typeface="Arial"/>
                <a:cs typeface="Arial"/>
                <a:sym typeface="Arial"/>
              </a:rPr>
              <a:t>Approval does not replace </a:t>
            </a:r>
            <a:r>
              <a:rPr lang="en-GB" sz="2000" b="1" i="0" dirty="0">
                <a:solidFill>
                  <a:srgbClr val="201937"/>
                </a:solidFill>
                <a:latin typeface="Arial"/>
                <a:ea typeface="Arial"/>
                <a:cs typeface="Arial"/>
                <a:sym typeface="Arial"/>
              </a:rPr>
              <a:t>manufacturer instructions, Building Regulations, planning requirements or legal duties</a:t>
            </a:r>
            <a:r>
              <a:rPr lang="en-GB" sz="2000" b="0" i="0" dirty="0">
                <a:solidFill>
                  <a:srgbClr val="201937"/>
                </a:solidFill>
                <a:latin typeface="Arial"/>
                <a:ea typeface="Arial"/>
                <a:cs typeface="Arial"/>
                <a:sym typeface="Arial"/>
              </a:rPr>
              <a:t>.</a:t>
            </a:r>
          </a:p>
          <a:p>
            <a:pPr marL="0" lvl="0" indent="0" algn="l" rtl="0">
              <a:spcBef>
                <a:spcPts val="0"/>
              </a:spcBef>
              <a:spcAft>
                <a:spcPts val="600"/>
              </a:spcAft>
              <a:buNone/>
            </a:pPr>
            <a:r>
              <a:rPr lang="en-GB" sz="2000" b="0" i="0" dirty="0">
                <a:solidFill>
                  <a:srgbClr val="201937"/>
                </a:solidFill>
                <a:latin typeface="Arial"/>
                <a:ea typeface="Arial"/>
                <a:cs typeface="Arial"/>
                <a:sym typeface="Arial"/>
              </a:rPr>
              <a:t>Designers must confirm the scheme accepted by the </a:t>
            </a:r>
            <a:r>
              <a:rPr lang="en-GB" sz="2000" b="1" i="0" dirty="0">
                <a:solidFill>
                  <a:srgbClr val="201937"/>
                </a:solidFill>
                <a:latin typeface="Arial"/>
                <a:ea typeface="Arial"/>
                <a:cs typeface="Arial"/>
                <a:sym typeface="Arial"/>
              </a:rPr>
              <a:t>client, funder, grant programme or contract</a:t>
            </a:r>
            <a:r>
              <a:rPr lang="en-GB" sz="2000" b="0" i="0" dirty="0">
                <a:solidFill>
                  <a:srgbClr val="201937"/>
                </a:solidFill>
                <a:latin typeface="Arial"/>
                <a:ea typeface="Arial"/>
                <a:cs typeface="Arial"/>
                <a:sym typeface="Arial"/>
              </a:rPr>
              <a:t> before work begins.</a:t>
            </a:r>
          </a:p>
          <a:p>
            <a:pPr marL="0" lvl="0" indent="0" algn="l" rtl="0">
              <a:spcBef>
                <a:spcPts val="0"/>
              </a:spcBef>
              <a:spcAft>
                <a:spcPts val="600"/>
              </a:spcAft>
              <a:buNone/>
            </a:pPr>
            <a:r>
              <a:rPr lang="en-GB" sz="2000" b="0" i="0" dirty="0">
                <a:solidFill>
                  <a:srgbClr val="201937"/>
                </a:solidFill>
                <a:latin typeface="Arial"/>
                <a:ea typeface="Arial"/>
                <a:cs typeface="Arial"/>
                <a:sym typeface="Arial"/>
              </a:rPr>
              <a:t>Design and commissioning records, certificates, warranties and handover prove compliance.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1"/>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b="1">
                <a:solidFill>
                  <a:srgbClr val="FC4421"/>
                </a:solidFill>
                <a:latin typeface="Arial"/>
                <a:ea typeface="Arial"/>
                <a:cs typeface="Arial"/>
                <a:sym typeface="Arial"/>
              </a:rPr>
              <a:t>Unit location and proximity restrictions</a:t>
            </a:r>
            <a:endParaRPr lang="en-GB"/>
          </a:p>
        </p:txBody>
      </p:sp>
      <p:sp>
        <p:nvSpPr>
          <p:cNvPr id="266" name="Google Shape;266;p31"/>
          <p:cNvSpPr txBox="1">
            <a:spLocks noGrp="1"/>
          </p:cNvSpPr>
          <p:nvPr>
            <p:ph type="body" idx="1"/>
          </p:nvPr>
        </p:nvSpPr>
        <p:spPr>
          <a:xfrm>
            <a:off x="359999" y="1800000"/>
            <a:ext cx="11101316"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GB" sz="2400" dirty="0">
                <a:solidFill>
                  <a:schemeClr val="tx1"/>
                </a:solidFill>
                <a:latin typeface="Arial"/>
                <a:ea typeface="Arial"/>
                <a:cs typeface="Arial"/>
                <a:sym typeface="Arial"/>
              </a:rPr>
              <a:t>External unit location must satisfy technical, planning and customer requirements:</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000000"/>
                </a:solidFill>
                <a:latin typeface="Arial"/>
                <a:ea typeface="Arial"/>
                <a:cs typeface="Arial"/>
                <a:sym typeface="Arial"/>
              </a:rPr>
              <a:t>Check manufacturer airflow clearances and avoid discharge-air recirculation.</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000000"/>
                </a:solidFill>
                <a:latin typeface="Arial"/>
                <a:ea typeface="Arial"/>
                <a:cs typeface="Arial"/>
                <a:sym typeface="Arial"/>
              </a:rPr>
              <a:t>Consider distance to neighbouring buildings, windows, doors, bedrooms and quiet areas.</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000000"/>
                </a:solidFill>
                <a:latin typeface="Arial"/>
                <a:ea typeface="Arial"/>
                <a:cs typeface="Arial"/>
                <a:sym typeface="Arial"/>
              </a:rPr>
              <a:t>Allow safe maintenance access and future replacement routes.</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000000"/>
                </a:solidFill>
                <a:latin typeface="Arial"/>
                <a:ea typeface="Arial"/>
                <a:cs typeface="Arial"/>
                <a:sym typeface="Arial"/>
              </a:rPr>
              <a:t>Manage condensate and defrost water so it cannot freeze on paths or entrances.</a:t>
            </a:r>
          </a:p>
          <a:p>
            <a:pPr marL="342900" lvl="0" indent="-342900" algn="l" rtl="0">
              <a:spcBef>
                <a:spcPts val="0"/>
              </a:spcBef>
              <a:spcAft>
                <a:spcPts val="600"/>
              </a:spcAft>
              <a:buSzPct val="100000"/>
              <a:buFont typeface="Arial" panose="020B0604020202020204" pitchFamily="34" charset="0"/>
              <a:buChar char="•"/>
            </a:pPr>
            <a:r>
              <a:rPr lang="en-GB" sz="2400" b="0" dirty="0">
                <a:solidFill>
                  <a:srgbClr val="000000"/>
                </a:solidFill>
                <a:latin typeface="Arial"/>
                <a:ea typeface="Arial"/>
                <a:cs typeface="Arial"/>
                <a:sym typeface="Arial"/>
              </a:rPr>
              <a:t>Assess visual impact, vibration transfer, flood risk and security.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b="1">
                <a:solidFill>
                  <a:srgbClr val="FC4421"/>
                </a:solidFill>
                <a:latin typeface="Arial"/>
                <a:ea typeface="Arial"/>
                <a:cs typeface="Arial"/>
                <a:sym typeface="Arial"/>
              </a:rPr>
              <a:t>Design in practice: Enfield Council</a:t>
            </a:r>
            <a:endParaRPr lang="en-GB"/>
          </a:p>
        </p:txBody>
      </p:sp>
      <p:sp>
        <p:nvSpPr>
          <p:cNvPr id="274" name="Google Shape;274;p32"/>
          <p:cNvSpPr txBox="1">
            <a:spLocks noGrp="1"/>
          </p:cNvSpPr>
          <p:nvPr>
            <p:ph type="body" idx="1"/>
          </p:nvPr>
        </p:nvSpPr>
        <p:spPr>
          <a:xfrm>
            <a:off x="360000" y="1800000"/>
            <a:ext cx="10475014"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GB" sz="2000" b="1" i="0" dirty="0">
                <a:solidFill>
                  <a:schemeClr val="tx1"/>
                </a:solidFill>
                <a:latin typeface="Arial"/>
                <a:ea typeface="Arial"/>
                <a:cs typeface="Arial"/>
                <a:sym typeface="Arial"/>
              </a:rPr>
              <a:t>Project:</a:t>
            </a:r>
            <a:r>
              <a:rPr lang="en-GB" sz="2000" b="0" i="0" dirty="0">
                <a:solidFill>
                  <a:schemeClr val="tx1"/>
                </a:solidFill>
                <a:latin typeface="Arial"/>
                <a:ea typeface="Arial"/>
                <a:cs typeface="Arial"/>
                <a:sym typeface="Arial"/>
              </a:rPr>
              <a:t> S</a:t>
            </a:r>
            <a:r>
              <a:rPr lang="en-GB" sz="2000" b="0" i="0" dirty="0">
                <a:solidFill>
                  <a:srgbClr val="000000"/>
                </a:solidFill>
                <a:latin typeface="Arial"/>
                <a:ea typeface="Arial"/>
                <a:cs typeface="Arial"/>
                <a:sym typeface="Arial"/>
              </a:rPr>
              <a:t>hared ground loop heat pump retrofit for social housing.</a:t>
            </a:r>
          </a:p>
          <a:p>
            <a:pPr marL="0" lvl="0" indent="0" algn="l" rtl="0">
              <a:spcBef>
                <a:spcPts val="1125"/>
              </a:spcBef>
              <a:spcAft>
                <a:spcPts val="600"/>
              </a:spcAft>
              <a:buNone/>
            </a:pPr>
            <a:r>
              <a:rPr lang="en-GB" sz="2000" b="1" i="0" dirty="0">
                <a:solidFill>
                  <a:schemeClr val="tx1"/>
                </a:solidFill>
                <a:latin typeface="Arial"/>
                <a:ea typeface="Arial"/>
                <a:cs typeface="Arial"/>
                <a:sym typeface="Arial"/>
              </a:rPr>
              <a:t>Scale:</a:t>
            </a:r>
            <a:r>
              <a:rPr lang="en-GB" sz="2000" b="0" i="0" dirty="0">
                <a:solidFill>
                  <a:schemeClr val="tx1"/>
                </a:solidFill>
                <a:latin typeface="Arial"/>
                <a:ea typeface="Arial"/>
                <a:cs typeface="Arial"/>
                <a:sym typeface="Arial"/>
              </a:rPr>
              <a:t> </a:t>
            </a:r>
            <a:r>
              <a:rPr lang="en-GB" sz="2000" dirty="0">
                <a:solidFill>
                  <a:srgbClr val="000000"/>
                </a:solidFill>
              </a:rPr>
              <a:t>O</a:t>
            </a:r>
            <a:r>
              <a:rPr lang="en-GB" sz="2000" b="0" i="0" dirty="0">
                <a:solidFill>
                  <a:srgbClr val="000000"/>
                </a:solidFill>
                <a:latin typeface="Arial"/>
                <a:ea typeface="Arial"/>
                <a:cs typeface="Arial"/>
                <a:sym typeface="Arial"/>
              </a:rPr>
              <a:t>ver 400 flats across eight tower blocks.</a:t>
            </a:r>
          </a:p>
          <a:p>
            <a:pPr marL="0" lvl="0" indent="0" algn="l" rtl="0">
              <a:spcBef>
                <a:spcPts val="1125"/>
              </a:spcBef>
              <a:spcAft>
                <a:spcPts val="600"/>
              </a:spcAft>
              <a:buNone/>
            </a:pPr>
            <a:r>
              <a:rPr lang="en-GB" sz="2000" b="1" i="0" dirty="0">
                <a:solidFill>
                  <a:schemeClr val="tx1"/>
                </a:solidFill>
                <a:latin typeface="Arial"/>
                <a:ea typeface="Arial"/>
                <a:cs typeface="Arial"/>
                <a:sym typeface="Arial"/>
              </a:rPr>
              <a:t>Design solution:</a:t>
            </a:r>
            <a:r>
              <a:rPr lang="en-GB" sz="2000" b="0" i="0" dirty="0">
                <a:solidFill>
                  <a:schemeClr val="tx1"/>
                </a:solidFill>
                <a:latin typeface="Arial"/>
                <a:ea typeface="Arial"/>
                <a:cs typeface="Arial"/>
                <a:sym typeface="Arial"/>
              </a:rPr>
              <a:t> </a:t>
            </a:r>
            <a:r>
              <a:rPr lang="en-GB" sz="2000" dirty="0">
                <a:solidFill>
                  <a:srgbClr val="000000"/>
                </a:solidFill>
              </a:rPr>
              <a:t>S</a:t>
            </a:r>
            <a:r>
              <a:rPr lang="en-GB" sz="2000" b="0" i="0" dirty="0">
                <a:solidFill>
                  <a:srgbClr val="000000"/>
                </a:solidFill>
                <a:latin typeface="Arial"/>
                <a:ea typeface="Arial"/>
                <a:cs typeface="Arial"/>
                <a:sym typeface="Arial"/>
              </a:rPr>
              <a:t>hared ambient ground arrays with individual in-dwelling heat pumps.</a:t>
            </a:r>
          </a:p>
          <a:p>
            <a:pPr marL="0" lvl="0" indent="0" algn="l" rtl="0">
              <a:spcBef>
                <a:spcPts val="1125"/>
              </a:spcBef>
              <a:spcAft>
                <a:spcPts val="600"/>
              </a:spcAft>
              <a:buNone/>
            </a:pPr>
            <a:r>
              <a:rPr lang="en-GB" sz="2000" b="1" i="0" dirty="0">
                <a:solidFill>
                  <a:schemeClr val="tx1"/>
                </a:solidFill>
                <a:latin typeface="Arial"/>
                <a:ea typeface="Arial"/>
                <a:cs typeface="Arial"/>
                <a:sym typeface="Arial"/>
              </a:rPr>
              <a:t>Buildability:</a:t>
            </a:r>
            <a:r>
              <a:rPr lang="en-GB" sz="2000" b="0" i="0" dirty="0">
                <a:solidFill>
                  <a:schemeClr val="tx1"/>
                </a:solidFill>
                <a:latin typeface="Arial"/>
                <a:ea typeface="Arial"/>
                <a:cs typeface="Arial"/>
                <a:sym typeface="Arial"/>
              </a:rPr>
              <a:t> </a:t>
            </a:r>
            <a:r>
              <a:rPr lang="en-GB" sz="2000" dirty="0">
                <a:solidFill>
                  <a:srgbClr val="000000"/>
                </a:solidFill>
              </a:rPr>
              <a:t>R</a:t>
            </a:r>
            <a:r>
              <a:rPr lang="en-GB" sz="2000" b="0" i="0" dirty="0">
                <a:solidFill>
                  <a:srgbClr val="000000"/>
                </a:solidFill>
                <a:latin typeface="Arial"/>
                <a:ea typeface="Arial"/>
                <a:cs typeface="Arial"/>
                <a:sym typeface="Arial"/>
              </a:rPr>
              <a:t>esidents remained in occupation while works were completed.</a:t>
            </a:r>
          </a:p>
          <a:p>
            <a:pPr marL="0" lvl="0" indent="0" algn="l" rtl="0">
              <a:spcBef>
                <a:spcPts val="1125"/>
              </a:spcBef>
              <a:spcAft>
                <a:spcPts val="600"/>
              </a:spcAft>
              <a:buNone/>
            </a:pPr>
            <a:r>
              <a:rPr lang="en-GB" sz="2000" b="1" i="0" dirty="0">
                <a:solidFill>
                  <a:schemeClr val="tx1"/>
                </a:solidFill>
                <a:latin typeface="Arial"/>
                <a:ea typeface="Arial"/>
                <a:cs typeface="Arial"/>
                <a:sym typeface="Arial"/>
              </a:rPr>
              <a:t>Benefits:</a:t>
            </a:r>
            <a:r>
              <a:rPr lang="en-GB" sz="2000" b="0" i="0" dirty="0">
                <a:solidFill>
                  <a:schemeClr val="tx1"/>
                </a:solidFill>
                <a:latin typeface="Arial"/>
                <a:ea typeface="Arial"/>
                <a:cs typeface="Arial"/>
                <a:sym typeface="Arial"/>
              </a:rPr>
              <a:t> </a:t>
            </a:r>
            <a:r>
              <a:rPr lang="en-GB" sz="2000" dirty="0">
                <a:solidFill>
                  <a:srgbClr val="000000"/>
                </a:solidFill>
              </a:rPr>
              <a:t>R</a:t>
            </a:r>
            <a:r>
              <a:rPr lang="en-GB" sz="2000" b="0" i="0" dirty="0">
                <a:solidFill>
                  <a:srgbClr val="000000"/>
                </a:solidFill>
                <a:latin typeface="Arial"/>
                <a:ea typeface="Arial"/>
                <a:cs typeface="Arial"/>
                <a:sym typeface="Arial"/>
              </a:rPr>
              <a:t>educed heating costs, improved control and major carbon savings.</a:t>
            </a:r>
          </a:p>
          <a:p>
            <a:pPr marL="0" lvl="0" indent="0" algn="l" rtl="0">
              <a:spcBef>
                <a:spcPts val="1875"/>
              </a:spcBef>
              <a:spcAft>
                <a:spcPts val="600"/>
              </a:spcAft>
              <a:buNone/>
            </a:pPr>
            <a:r>
              <a:rPr lang="en-GB" sz="2000" b="1" i="0" dirty="0">
                <a:solidFill>
                  <a:srgbClr val="FC4421"/>
                </a:solidFill>
                <a:latin typeface="Arial"/>
                <a:ea typeface="Arial"/>
                <a:cs typeface="Arial"/>
                <a:sym typeface="Arial"/>
              </a:rPr>
              <a:t>Discussion: </a:t>
            </a:r>
            <a:r>
              <a:rPr lang="en-GB" sz="2000" b="0" dirty="0">
                <a:solidFill>
                  <a:srgbClr val="201937"/>
                </a:solidFill>
                <a:latin typeface="Arial"/>
                <a:ea typeface="Arial"/>
                <a:cs typeface="Arial"/>
                <a:sym typeface="Arial"/>
              </a:rPr>
              <a:t>Why use shared ground loops instead of one central energy centre?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3"/>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SzPts val="1400"/>
              <a:buNone/>
            </a:pPr>
            <a:r>
              <a:rPr lang="en-GB" sz="3200" b="1">
                <a:solidFill>
                  <a:srgbClr val="FC4421"/>
                </a:solidFill>
                <a:latin typeface="Arial"/>
                <a:ea typeface="Arial"/>
                <a:cs typeface="Arial"/>
                <a:sym typeface="Arial"/>
              </a:rPr>
              <a:t>Design in practice: retrofit and local initiatives</a:t>
            </a:r>
            <a:endParaRPr lang="en-GB"/>
          </a:p>
        </p:txBody>
      </p:sp>
      <p:sp>
        <p:nvSpPr>
          <p:cNvPr id="283" name="Google Shape;283;p33"/>
          <p:cNvSpPr txBox="1">
            <a:spLocks noGrp="1"/>
          </p:cNvSpPr>
          <p:nvPr>
            <p:ph type="body" idx="1"/>
          </p:nvPr>
        </p:nvSpPr>
        <p:spPr>
          <a:xfrm>
            <a:off x="360000" y="1800000"/>
            <a:ext cx="10475014" cy="41400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600"/>
              </a:spcAft>
              <a:buNone/>
            </a:pPr>
            <a:r>
              <a:rPr lang="en-GB" sz="2200" b="1" dirty="0">
                <a:solidFill>
                  <a:schemeClr val="tx1"/>
                </a:solidFill>
                <a:latin typeface="Arial"/>
                <a:ea typeface="Arial"/>
                <a:cs typeface="Arial"/>
                <a:sym typeface="Arial"/>
              </a:rPr>
              <a:t>Sutton </a:t>
            </a:r>
            <a:r>
              <a:rPr lang="en-GB" sz="2200" b="1" dirty="0">
                <a:solidFill>
                  <a:schemeClr val="tx1"/>
                </a:solidFill>
              </a:rPr>
              <a:t>d</a:t>
            </a:r>
            <a:r>
              <a:rPr lang="en-GB" sz="2200" b="1" dirty="0">
                <a:solidFill>
                  <a:schemeClr val="tx1"/>
                </a:solidFill>
                <a:latin typeface="Arial"/>
                <a:ea typeface="Arial"/>
                <a:cs typeface="Arial"/>
                <a:sym typeface="Arial"/>
              </a:rPr>
              <a:t>wellings: </a:t>
            </a:r>
            <a:r>
              <a:rPr lang="en-GB" sz="2200" dirty="0">
                <a:solidFill>
                  <a:schemeClr val="tx1"/>
                </a:solidFill>
              </a:rPr>
              <a:t>H</a:t>
            </a:r>
            <a:r>
              <a:rPr lang="en-GB" sz="2200" b="0" dirty="0">
                <a:solidFill>
                  <a:schemeClr val="tx1"/>
                </a:solidFill>
                <a:latin typeface="Arial"/>
                <a:ea typeface="Arial"/>
                <a:cs typeface="Arial"/>
                <a:sym typeface="Arial"/>
              </a:rPr>
              <a:t>eritage social housing retrofit using ground source heat pumps.</a:t>
            </a:r>
          </a:p>
          <a:p>
            <a:pPr marL="0" lvl="0" indent="0" algn="l" rtl="0">
              <a:spcBef>
                <a:spcPts val="0"/>
              </a:spcBef>
              <a:spcAft>
                <a:spcPts val="1800"/>
              </a:spcAft>
              <a:buNone/>
            </a:pPr>
            <a:r>
              <a:rPr lang="en-GB" sz="2200" dirty="0">
                <a:solidFill>
                  <a:schemeClr val="tx1"/>
                </a:solidFill>
                <a:latin typeface="Arial"/>
                <a:ea typeface="Arial"/>
                <a:cs typeface="Arial"/>
                <a:sym typeface="Arial"/>
              </a:rPr>
              <a:t>Design issues: </a:t>
            </a:r>
            <a:r>
              <a:rPr lang="en-GB" sz="2200" b="0" dirty="0">
                <a:solidFill>
                  <a:schemeClr val="tx1"/>
                </a:solidFill>
                <a:latin typeface="Arial"/>
                <a:ea typeface="Arial"/>
                <a:cs typeface="Arial"/>
                <a:sym typeface="Arial"/>
              </a:rPr>
              <a:t>dense urban site, historic fabric, boreholes, resident disruption and planning constraints.</a:t>
            </a:r>
          </a:p>
          <a:p>
            <a:pPr marL="0" lvl="0" indent="0" algn="l" rtl="0">
              <a:spcAft>
                <a:spcPts val="600"/>
              </a:spcAft>
              <a:buNone/>
            </a:pPr>
            <a:r>
              <a:rPr lang="en-GB" sz="2200" b="1" dirty="0">
                <a:solidFill>
                  <a:schemeClr val="tx1"/>
                </a:solidFill>
                <a:latin typeface="Arial"/>
                <a:ea typeface="Arial"/>
                <a:cs typeface="Arial"/>
                <a:sym typeface="Arial"/>
              </a:rPr>
              <a:t>Leeds RHINOS: </a:t>
            </a:r>
            <a:r>
              <a:rPr lang="en-GB" sz="2200" dirty="0">
                <a:solidFill>
                  <a:schemeClr val="tx1"/>
                </a:solidFill>
                <a:latin typeface="Arial"/>
                <a:ea typeface="Arial"/>
                <a:cs typeface="Arial"/>
                <a:sym typeface="Arial"/>
              </a:rPr>
              <a:t>A</a:t>
            </a:r>
            <a:r>
              <a:rPr lang="en-GB" sz="2200" b="0" dirty="0">
                <a:solidFill>
                  <a:schemeClr val="tx1"/>
                </a:solidFill>
                <a:latin typeface="Arial"/>
                <a:ea typeface="Arial"/>
                <a:cs typeface="Arial"/>
                <a:sym typeface="Arial"/>
              </a:rPr>
              <a:t>rea-based shared ground arrays for heat pumps as a “new utility”</a:t>
            </a:r>
            <a:r>
              <a:rPr lang="en-GB" sz="2200" dirty="0">
                <a:solidFill>
                  <a:schemeClr val="tx1"/>
                </a:solidFill>
              </a:rPr>
              <a:t>.</a:t>
            </a:r>
          </a:p>
          <a:p>
            <a:pPr marL="0" lvl="0" indent="0" algn="l" rtl="0">
              <a:spcAft>
                <a:spcPts val="1800"/>
              </a:spcAft>
              <a:buNone/>
            </a:pPr>
            <a:r>
              <a:rPr lang="en-GB" sz="2200" dirty="0">
                <a:solidFill>
                  <a:schemeClr val="tx1"/>
                </a:solidFill>
                <a:latin typeface="Arial"/>
                <a:ea typeface="Arial"/>
                <a:cs typeface="Arial"/>
                <a:sym typeface="Arial"/>
              </a:rPr>
              <a:t>Design issues: </a:t>
            </a:r>
            <a:r>
              <a:rPr lang="en-GB" sz="2200" b="0" dirty="0">
                <a:solidFill>
                  <a:schemeClr val="tx1"/>
                </a:solidFill>
                <a:latin typeface="Arial"/>
                <a:ea typeface="Arial"/>
                <a:cs typeface="Arial"/>
                <a:sym typeface="Arial"/>
              </a:rPr>
              <a:t>coordinated grid upgrades, private/social housing and neighbourhood regeneration.</a:t>
            </a:r>
          </a:p>
          <a:p>
            <a:pPr marL="0" lvl="0" indent="0" algn="l" rtl="0">
              <a:spcAft>
                <a:spcPts val="1200"/>
              </a:spcAft>
              <a:buNone/>
            </a:pPr>
            <a:r>
              <a:rPr lang="en-GB" sz="2200" b="1" dirty="0">
                <a:solidFill>
                  <a:schemeClr val="tx1"/>
                </a:solidFill>
                <a:latin typeface="Arial"/>
                <a:ea typeface="Arial"/>
                <a:cs typeface="Arial"/>
                <a:sym typeface="Arial"/>
              </a:rPr>
              <a:t>Heat Pump Ready Programme: </a:t>
            </a:r>
            <a:r>
              <a:rPr lang="en-GB" sz="2200" dirty="0">
                <a:solidFill>
                  <a:schemeClr val="tx1"/>
                </a:solidFill>
                <a:latin typeface="Arial"/>
                <a:ea typeface="Arial"/>
                <a:cs typeface="Arial"/>
                <a:sym typeface="Arial"/>
              </a:rPr>
              <a:t>G</a:t>
            </a:r>
            <a:r>
              <a:rPr lang="en-GB" sz="2200" b="0" dirty="0">
                <a:solidFill>
                  <a:schemeClr val="tx1"/>
                </a:solidFill>
                <a:latin typeface="Arial"/>
                <a:ea typeface="Arial"/>
                <a:cs typeface="Arial"/>
                <a:sym typeface="Arial"/>
              </a:rPr>
              <a:t>overnment-backed innovation projects for scalable deployment.</a:t>
            </a:r>
          </a:p>
          <a:p>
            <a:pPr marL="0" lvl="0" indent="0" algn="l" rtl="0">
              <a:spcBef>
                <a:spcPts val="900"/>
              </a:spcBef>
              <a:spcAft>
                <a:spcPts val="600"/>
              </a:spcAft>
              <a:buNone/>
            </a:pPr>
            <a:r>
              <a:rPr lang="en-GB" sz="2200" b="1" dirty="0">
                <a:solidFill>
                  <a:srgbClr val="F5522D"/>
                </a:solidFill>
                <a:latin typeface="Arial"/>
                <a:ea typeface="Arial"/>
                <a:cs typeface="Arial"/>
                <a:sym typeface="Arial"/>
              </a:rPr>
              <a:t>Discussion: </a:t>
            </a:r>
            <a:r>
              <a:rPr lang="en-GB" sz="2200" b="0" dirty="0">
                <a:solidFill>
                  <a:srgbClr val="201937"/>
                </a:solidFill>
                <a:latin typeface="Arial"/>
                <a:ea typeface="Arial"/>
                <a:cs typeface="Arial"/>
                <a:sym typeface="Arial"/>
              </a:rPr>
              <a:t>When is neighbourhood design better than one home at a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4"/>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GB" sz="3200" b="1">
                <a:solidFill>
                  <a:srgbClr val="FC4421"/>
                </a:solidFill>
                <a:latin typeface="Arial"/>
                <a:ea typeface="Arial"/>
                <a:cs typeface="Arial"/>
                <a:sym typeface="Arial"/>
              </a:rPr>
              <a:t>Design challenge: social housing estate</a:t>
            </a:r>
            <a:endParaRPr lang="en-GB" sz="2800" b="1">
              <a:solidFill>
                <a:srgbClr val="F5522D"/>
              </a:solidFill>
              <a:latin typeface="Arial"/>
              <a:ea typeface="Arial"/>
              <a:cs typeface="Arial"/>
              <a:sym typeface="Arial"/>
            </a:endParaRPr>
          </a:p>
        </p:txBody>
      </p:sp>
      <p:sp>
        <p:nvSpPr>
          <p:cNvPr id="292" name="Google Shape;292;p34"/>
          <p:cNvSpPr txBox="1">
            <a:spLocks noGrp="1"/>
          </p:cNvSpPr>
          <p:nvPr>
            <p:ph type="body" idx="1"/>
          </p:nvPr>
        </p:nvSpPr>
        <p:spPr>
          <a:xfrm>
            <a:off x="359999" y="1800000"/>
            <a:ext cx="10161863" cy="4140000"/>
          </a:xfrm>
          <a:prstGeom prst="rect">
            <a:avLst/>
          </a:prstGeom>
          <a:solidFill>
            <a:srgbClr val="000000">
              <a:alpha val="0"/>
            </a:srgbClr>
          </a:solidFill>
          <a:ln>
            <a:noFill/>
          </a:ln>
        </p:spPr>
        <p:txBody>
          <a:bodyPr spcFirstLastPara="1" wrap="square" lIns="0" tIns="0" rIns="0" bIns="0" anchor="t" anchorCtr="0">
            <a:noAutofit/>
          </a:bodyPr>
          <a:lstStyle/>
          <a:p>
            <a:pPr marL="0" indent="0">
              <a:spcAft>
                <a:spcPts val="1200"/>
              </a:spcAft>
            </a:pPr>
            <a:r>
              <a:rPr lang="en-GB" sz="2000" b="1" dirty="0">
                <a:solidFill>
                  <a:srgbClr val="F5522D"/>
                </a:solidFill>
                <a:latin typeface="Arial"/>
                <a:ea typeface="Arial"/>
                <a:cs typeface="Arial"/>
                <a:sym typeface="Arial"/>
              </a:rPr>
              <a:t>Scenario: </a:t>
            </a:r>
            <a:r>
              <a:rPr lang="en-GB" sz="2000" dirty="0">
                <a:solidFill>
                  <a:schemeClr val="tx1"/>
                </a:solidFill>
                <a:latin typeface="Arial"/>
                <a:ea typeface="Arial"/>
                <a:cs typeface="Arial"/>
                <a:sym typeface="Arial"/>
              </a:rPr>
              <a:t>P</a:t>
            </a:r>
            <a:r>
              <a:rPr lang="en-GB" sz="2000" dirty="0">
                <a:solidFill>
                  <a:schemeClr val="tx1"/>
                </a:solidFill>
              </a:rPr>
              <a:t>ropose a low-carbon heating strategy, using K1.32 design principles, for a </a:t>
            </a:r>
            <a:r>
              <a:rPr lang="en-GB" sz="2000" dirty="0">
                <a:solidFill>
                  <a:schemeClr val="tx1"/>
                </a:solidFill>
                <a:latin typeface="Arial"/>
                <a:ea typeface="Arial"/>
                <a:cs typeface="Arial"/>
                <a:sym typeface="Arial"/>
              </a:rPr>
              <a:t>1960s social housing estate with electric heating and poor EPC ratings.</a:t>
            </a:r>
          </a:p>
          <a:p>
            <a:pPr marL="342900" lvl="0" indent="-342900" algn="l" rtl="0">
              <a:spcBef>
                <a:spcPts val="0"/>
              </a:spcBef>
              <a:spcAft>
                <a:spcPts val="1200"/>
              </a:spcAft>
              <a:buSzPct val="100000"/>
              <a:buFont typeface="Arial" panose="020B0604020202020204" pitchFamily="34" charset="0"/>
              <a:buChar char="•"/>
            </a:pPr>
            <a:r>
              <a:rPr lang="en-GB" sz="2000" dirty="0">
                <a:solidFill>
                  <a:srgbClr val="201937"/>
                </a:solidFill>
                <a:latin typeface="Arial"/>
                <a:ea typeface="Arial"/>
                <a:cs typeface="Arial"/>
                <a:sym typeface="Arial"/>
              </a:rPr>
              <a:t>Consider buildability, fabric, embodied carbon, cost, quality and resident disruption.</a:t>
            </a:r>
            <a:endParaRPr lang="en-GB" sz="2000" dirty="0">
              <a:solidFill>
                <a:srgbClr val="F5522D"/>
              </a:solidFill>
            </a:endParaRPr>
          </a:p>
          <a:p>
            <a:pPr marL="342900" lvl="0" indent="-342900" algn="l" rtl="0">
              <a:spcBef>
                <a:spcPts val="0"/>
              </a:spcBef>
              <a:spcAft>
                <a:spcPts val="1200"/>
              </a:spcAft>
              <a:buSzPct val="100000"/>
              <a:buFont typeface="Arial" panose="020B0604020202020204" pitchFamily="34" charset="0"/>
              <a:buChar char="•"/>
            </a:pPr>
            <a:r>
              <a:rPr lang="en-GB" sz="2000" dirty="0">
                <a:solidFill>
                  <a:srgbClr val="201937"/>
                </a:solidFill>
                <a:latin typeface="Arial"/>
                <a:ea typeface="Arial"/>
                <a:cs typeface="Arial"/>
                <a:sym typeface="Arial"/>
              </a:rPr>
              <a:t>Assess ASHP noise, GSHP/shared ground loops, PV, plant space and local planning.</a:t>
            </a:r>
            <a:endParaRPr lang="en-GB" sz="2000" dirty="0">
              <a:solidFill>
                <a:srgbClr val="F5522D"/>
              </a:solidFill>
            </a:endParaRPr>
          </a:p>
          <a:p>
            <a:pPr marL="342900" lvl="0" indent="-342900" algn="l" rtl="0">
              <a:spcBef>
                <a:spcPts val="0"/>
              </a:spcBef>
              <a:spcAft>
                <a:spcPts val="1200"/>
              </a:spcAft>
              <a:buSzPct val="100000"/>
              <a:buFont typeface="Arial" panose="020B0604020202020204" pitchFamily="34" charset="0"/>
              <a:buChar char="•"/>
            </a:pPr>
            <a:r>
              <a:rPr lang="en-GB" sz="2000" dirty="0">
                <a:solidFill>
                  <a:srgbClr val="201937"/>
                </a:solidFill>
                <a:latin typeface="Arial"/>
                <a:ea typeface="Arial"/>
                <a:cs typeface="Arial"/>
                <a:sym typeface="Arial"/>
              </a:rPr>
              <a:t>Identify certification scheme requirements and documentation evidence.</a:t>
            </a:r>
            <a:endParaRPr lang="en-GB" sz="2000" dirty="0">
              <a:solidFill>
                <a:srgbClr val="F5522D"/>
              </a:solidFill>
            </a:endParaRPr>
          </a:p>
          <a:p>
            <a:pPr marL="342900" lvl="0" indent="-342900" algn="l" rtl="0">
              <a:spcBef>
                <a:spcPts val="0"/>
              </a:spcBef>
              <a:spcAft>
                <a:spcPts val="1200"/>
              </a:spcAft>
              <a:buSzPct val="100000"/>
              <a:buFont typeface="Arial" panose="020B0604020202020204" pitchFamily="34" charset="0"/>
              <a:buChar char="•"/>
            </a:pPr>
            <a:r>
              <a:rPr lang="en-GB" sz="2000" dirty="0">
                <a:solidFill>
                  <a:srgbClr val="201937"/>
                </a:solidFill>
                <a:latin typeface="Arial"/>
                <a:ea typeface="Arial"/>
                <a:cs typeface="Arial"/>
                <a:sym typeface="Arial"/>
              </a:rPr>
              <a:t>Groups present and justify their preferred design approach.</a:t>
            </a:r>
            <a:endParaRPr lang="en-GB" sz="2000" dirty="0">
              <a:solidFill>
                <a:srgbClr val="F5522D"/>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5"/>
          <p:cNvSpPr txBox="1">
            <a:spLocks noGrp="1"/>
          </p:cNvSpPr>
          <p:nvPr>
            <p:ph type="title"/>
          </p:nvPr>
        </p:nvSpPr>
        <p:spPr>
          <a:xfrm>
            <a:off x="251999" y="984521"/>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lnSpc>
                <a:spcPct val="100000"/>
              </a:lnSpc>
              <a:spcBef>
                <a:spcPts val="0"/>
              </a:spcBef>
              <a:spcAft>
                <a:spcPts val="0"/>
              </a:spcAft>
              <a:buNone/>
            </a:pPr>
            <a:r>
              <a:rPr lang="en-US" sz="3200" b="1" i="0" dirty="0">
                <a:solidFill>
                  <a:srgbClr val="FC4421"/>
                </a:solidFill>
                <a:latin typeface="Arial"/>
                <a:ea typeface="Arial"/>
                <a:cs typeface="Arial"/>
                <a:sym typeface="Arial"/>
              </a:rPr>
              <a:t>Knowledge check and summary</a:t>
            </a:r>
            <a:endParaRPr lang="en-US" sz="2800" b="1" i="0" dirty="0">
              <a:solidFill>
                <a:srgbClr val="F5522D"/>
              </a:solidFill>
              <a:latin typeface="Arial"/>
              <a:ea typeface="Arial"/>
              <a:cs typeface="Arial"/>
              <a:sym typeface="Arial"/>
            </a:endParaRPr>
          </a:p>
        </p:txBody>
      </p:sp>
      <p:sp>
        <p:nvSpPr>
          <p:cNvPr id="301" name="Google Shape;301;p35"/>
          <p:cNvSpPr txBox="1">
            <a:spLocks noGrp="1"/>
          </p:cNvSpPr>
          <p:nvPr>
            <p:ph type="body" idx="1"/>
          </p:nvPr>
        </p:nvSpPr>
        <p:spPr>
          <a:xfrm>
            <a:off x="359999" y="1800000"/>
            <a:ext cx="10900899" cy="4140000"/>
          </a:xfrm>
          <a:prstGeom prst="rect">
            <a:avLst/>
          </a:prstGeom>
          <a:solidFill>
            <a:srgbClr val="000000">
              <a:alpha val="0"/>
            </a:srgbClr>
          </a:solidFill>
          <a:ln>
            <a:noFill/>
          </a:ln>
        </p:spPr>
        <p:txBody>
          <a:bodyPr spcFirstLastPara="1" wrap="square" lIns="0" tIns="0" rIns="0" bIns="0" anchor="t" anchorCtr="0">
            <a:noAutofit/>
          </a:bodyPr>
          <a:lstStyle/>
          <a:p>
            <a:pPr marL="342900" lvl="0" indent="-342900" algn="l" rtl="0">
              <a:spcBef>
                <a:spcPts val="0"/>
              </a:spcBef>
              <a:spcAft>
                <a:spcPts val="1200"/>
              </a:spcAft>
              <a:buSzPct val="100000"/>
              <a:buFont typeface="Arial" panose="020B0604020202020204" pitchFamily="34" charset="0"/>
              <a:buChar char="•"/>
            </a:pPr>
            <a:r>
              <a:rPr lang="en-GB" sz="2200" dirty="0">
                <a:solidFill>
                  <a:schemeClr val="tx1"/>
                </a:solidFill>
              </a:rPr>
              <a:t>F</a:t>
            </a:r>
            <a:r>
              <a:rPr lang="en-GB" sz="2200" i="0" dirty="0">
                <a:solidFill>
                  <a:schemeClr val="tx1"/>
                </a:solidFill>
                <a:latin typeface="Arial"/>
                <a:ea typeface="Arial"/>
                <a:cs typeface="Arial"/>
                <a:sym typeface="Arial"/>
              </a:rPr>
              <a:t>ocus on design judgement, not only technology selection.</a:t>
            </a:r>
            <a:endParaRPr lang="en-GB" sz="2200" dirty="0">
              <a:solidFill>
                <a:schemeClr val="tx1"/>
              </a:solidFill>
            </a:endParaRPr>
          </a:p>
          <a:p>
            <a:pPr marL="342900" lvl="0" indent="-342900" algn="l" rtl="0">
              <a:spcBef>
                <a:spcPts val="0"/>
              </a:spcBef>
              <a:spcAft>
                <a:spcPts val="1200"/>
              </a:spcAft>
              <a:buSzPct val="100000"/>
              <a:buFont typeface="Arial" panose="020B0604020202020204" pitchFamily="34" charset="0"/>
              <a:buChar char="•"/>
            </a:pPr>
            <a:r>
              <a:rPr lang="en-GB" sz="2200" i="0" dirty="0">
                <a:solidFill>
                  <a:schemeClr val="tx1"/>
                </a:solidFill>
                <a:latin typeface="Arial"/>
                <a:ea typeface="Arial"/>
                <a:cs typeface="Arial"/>
                <a:sym typeface="Arial"/>
              </a:rPr>
              <a:t>Good designs are buildable, integrated, high-quality and cost-effective over their life.</a:t>
            </a:r>
          </a:p>
          <a:p>
            <a:pPr marL="342900" lvl="0" indent="-342900" algn="l" rtl="0">
              <a:spcBef>
                <a:spcPts val="0"/>
              </a:spcBef>
              <a:spcAft>
                <a:spcPts val="1200"/>
              </a:spcAft>
              <a:buSzPct val="100000"/>
              <a:buFont typeface="Arial" panose="020B0604020202020204" pitchFamily="34" charset="0"/>
              <a:buChar char="•"/>
            </a:pPr>
            <a:r>
              <a:rPr lang="en-GB" sz="2200" i="0" dirty="0">
                <a:solidFill>
                  <a:schemeClr val="tx1"/>
                </a:solidFill>
                <a:latin typeface="Arial"/>
                <a:ea typeface="Arial"/>
                <a:cs typeface="Arial"/>
                <a:sym typeface="Arial"/>
              </a:rPr>
              <a:t>Fabric-first and embodied-carbon thinking reduce demand and environmental impact.</a:t>
            </a:r>
          </a:p>
          <a:p>
            <a:pPr marL="342900" lvl="0" indent="-342900" algn="l" rtl="0">
              <a:spcBef>
                <a:spcPts val="0"/>
              </a:spcBef>
              <a:spcAft>
                <a:spcPts val="1200"/>
              </a:spcAft>
              <a:buSzPct val="100000"/>
              <a:buFont typeface="Arial" panose="020B0604020202020204" pitchFamily="34" charset="0"/>
              <a:buChar char="•"/>
            </a:pPr>
            <a:r>
              <a:rPr lang="en-GB" sz="2200" i="0" dirty="0">
                <a:solidFill>
                  <a:schemeClr val="tx1"/>
                </a:solidFill>
                <a:latin typeface="Arial"/>
                <a:ea typeface="Arial"/>
                <a:cs typeface="Arial"/>
                <a:sym typeface="Arial"/>
              </a:rPr>
              <a:t>ASHP siting, noise, planning and certification must be assessed before installation.</a:t>
            </a:r>
            <a:endParaRPr lang="en-GB" sz="2200" dirty="0">
              <a:solidFill>
                <a:schemeClr val="tx1"/>
              </a:solidFill>
            </a:endParaRPr>
          </a:p>
          <a:p>
            <a:pPr marL="342900" lvl="0" indent="-342900" algn="l" rtl="0">
              <a:spcBef>
                <a:spcPts val="0"/>
              </a:spcBef>
              <a:spcAft>
                <a:spcPts val="1800"/>
              </a:spcAft>
              <a:buSzPct val="100000"/>
              <a:buFont typeface="Arial" panose="020B0604020202020204" pitchFamily="34" charset="0"/>
              <a:buChar char="•"/>
            </a:pPr>
            <a:r>
              <a:rPr lang="en-GB" sz="2200" i="0" dirty="0">
                <a:solidFill>
                  <a:schemeClr val="tx1"/>
                </a:solidFill>
                <a:latin typeface="Arial"/>
                <a:ea typeface="Arial"/>
                <a:cs typeface="Arial"/>
                <a:sym typeface="Arial"/>
              </a:rPr>
              <a:t>Real projects show that low-carbon heat can be delivered at the dwelling, estate and neighbourhood scale</a:t>
            </a:r>
            <a:r>
              <a:rPr lang="en-GB" sz="2200" dirty="0">
                <a:solidFill>
                  <a:schemeClr val="tx1"/>
                </a:solidFill>
              </a:rPr>
              <a:t>.</a:t>
            </a:r>
          </a:p>
          <a:p>
            <a:pPr marL="0" lvl="0" indent="0" algn="l" rtl="0">
              <a:spcBef>
                <a:spcPts val="0"/>
              </a:spcBef>
              <a:spcAft>
                <a:spcPts val="600"/>
              </a:spcAft>
              <a:buNone/>
            </a:pPr>
            <a:r>
              <a:rPr lang="en-GB" sz="2200" b="1" dirty="0">
                <a:solidFill>
                  <a:srgbClr val="FC4421"/>
                </a:solidFill>
              </a:rPr>
              <a:t>Complete the sentence: </a:t>
            </a:r>
            <a:r>
              <a:rPr lang="en-GB" sz="2200" dirty="0">
                <a:solidFill>
                  <a:schemeClr val="tx1"/>
                </a:solidFill>
              </a:rPr>
              <a:t>“A low-carbon system is well designed when…”</a:t>
            </a:r>
          </a:p>
          <a:p>
            <a:pPr marL="457200" lvl="0" indent="-228600" algn="l" rtl="0">
              <a:spcBef>
                <a:spcPts val="1050"/>
              </a:spcBef>
              <a:spcAft>
                <a:spcPts val="0"/>
              </a:spcAft>
              <a:buClr>
                <a:srgbClr val="201937"/>
              </a:buClr>
              <a:buSzPts val="1800"/>
              <a:buFont typeface="Arial"/>
              <a:buNone/>
            </a:pPr>
            <a:endParaRPr lang="en-GB" sz="1800" b="0" i="0" dirty="0">
              <a:solidFill>
                <a:srgbClr val="201937"/>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99">
          <a:extLst>
            <a:ext uri="{FF2B5EF4-FFF2-40B4-BE49-F238E27FC236}">
              <a16:creationId xmlns:a16="http://schemas.microsoft.com/office/drawing/2014/main" id="{256A433B-0DBB-2CC8-873B-F26E90A04267}"/>
            </a:ext>
          </a:extLst>
        </p:cNvPr>
        <p:cNvGrpSpPr/>
        <p:nvPr/>
      </p:nvGrpSpPr>
      <p:grpSpPr>
        <a:xfrm>
          <a:off x="0" y="0"/>
          <a:ext cx="0" cy="0"/>
          <a:chOff x="0" y="0"/>
          <a:chExt cx="0" cy="0"/>
        </a:xfrm>
      </p:grpSpPr>
      <p:sp>
        <p:nvSpPr>
          <p:cNvPr id="6" name="Google Shape;284;p39">
            <a:extLst>
              <a:ext uri="{FF2B5EF4-FFF2-40B4-BE49-F238E27FC236}">
                <a16:creationId xmlns:a16="http://schemas.microsoft.com/office/drawing/2014/main" id="{99E1AF67-C417-4349-DE00-154203330E5B}"/>
              </a:ext>
            </a:extLst>
          </p:cNvPr>
          <p:cNvSpPr txBox="1">
            <a:spLocks noGrp="1"/>
          </p:cNvSpPr>
          <p:nvPr>
            <p:ph type="body" idx="1"/>
          </p:nvPr>
        </p:nvSpPr>
        <p:spPr>
          <a:xfrm>
            <a:off x="242271" y="1363291"/>
            <a:ext cx="11504100" cy="612000"/>
          </a:xfrm>
          <a:prstGeom prst="rect">
            <a:avLst/>
          </a:prstGeom>
          <a:noFill/>
          <a:ln>
            <a:noFill/>
          </a:ln>
        </p:spPr>
        <p:txBody>
          <a:bodyPr spcFirstLastPara="1" wrap="square" lIns="90000" tIns="46800" rIns="90000" bIns="46800" anchor="ctr" anchorCtr="0">
            <a:normAutofit lnSpcReduction="10000"/>
          </a:bodyPr>
          <a:lstStyle/>
          <a:p>
            <a:pPr marL="0" lvl="0" indent="0" algn="ctr" rtl="0">
              <a:spcBef>
                <a:spcPts val="0"/>
              </a:spcBef>
              <a:spcAft>
                <a:spcPts val="0"/>
              </a:spcAft>
              <a:buNone/>
            </a:pPr>
            <a:r>
              <a:rPr lang="en-GB" sz="3200" b="1" dirty="0">
                <a:solidFill>
                  <a:schemeClr val="accent2"/>
                </a:solidFill>
              </a:rPr>
              <a:t>Any questions?</a:t>
            </a:r>
            <a:endParaRPr lang="en-GB" sz="2700" b="1" dirty="0"/>
          </a:p>
        </p:txBody>
      </p:sp>
      <p:sp>
        <p:nvSpPr>
          <p:cNvPr id="3" name="TextBox 2">
            <a:extLst>
              <a:ext uri="{FF2B5EF4-FFF2-40B4-BE49-F238E27FC236}">
                <a16:creationId xmlns:a16="http://schemas.microsoft.com/office/drawing/2014/main" id="{1E9E4CDE-8A2A-6EF1-4329-FBDCFC2AADC1}"/>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4152295373"/>
      </p:ext>
    </p:extLst>
  </p:cSld>
  <p:clrMapOvr>
    <a:masterClrMapping/>
  </p:clrMapOvr>
</p:sld>
</file>

<file path=ppt/theme/theme1.xml><?xml version="1.0" encoding="utf-8"?>
<a:theme xmlns:a="http://schemas.openxmlformats.org/drawingml/2006/main" name="2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E9C4795-982B-4AE5-90C4-EB37FC0B4F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FC3F15-C67D-44DF-8599-831086356303}">
  <ds:schemaRefs>
    <ds:schemaRef ds:uri="http://schemas.microsoft.com/sharepoint/v3/contenttype/forms"/>
  </ds:schemaRefs>
</ds:datastoreItem>
</file>

<file path=customXml/itemProps3.xml><?xml version="1.0" encoding="utf-8"?>
<ds:datastoreItem xmlns:ds="http://schemas.openxmlformats.org/officeDocument/2006/customXml" ds:itemID="{10577E89-6C4D-4920-849F-8BE4E6D54EF4}">
  <ds:schemaRefs>
    <ds:schemaRef ds:uri="http://purl.org/dc/terms/"/>
    <ds:schemaRef ds:uri="http://purl.org/dc/elements/1.1/"/>
    <ds:schemaRef ds:uri="http://schemas.microsoft.com/office/2006/documentManagement/types"/>
    <ds:schemaRef ds:uri="http://schemas.openxmlformats.org/package/2006/metadata/core-properties"/>
    <ds:schemaRef ds:uri="http://www.w3.org/XML/1998/namespace"/>
    <ds:schemaRef ds:uri="01e15224-84b2-4570-bdea-a67bb94d0921"/>
    <ds:schemaRef ds:uri="http://schemas.microsoft.com/office/infopath/2007/PartnerControls"/>
    <ds:schemaRef ds:uri="7c04300a-231c-4281-9146-a98f6f4a7aff"/>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3888</TotalTime>
  <Words>4479</Words>
  <Application>Microsoft Office PowerPoint</Application>
  <PresentationFormat>Custom</PresentationFormat>
  <Paragraphs>275</Paragraphs>
  <Slides>37</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Aptos</vt:lpstr>
      <vt:lpstr>Arial</vt:lpstr>
      <vt:lpstr>inherit</vt:lpstr>
      <vt:lpstr>2_Default Design</vt:lpstr>
      <vt:lpstr>Occupational specialism: Low Carbon Engineering  PowerPoint K1.32: Design principles and their application to low carbon heating and hot water systems    </vt:lpstr>
      <vt:lpstr>Introduction / starter</vt:lpstr>
      <vt:lpstr>Objectives (K1.32)</vt:lpstr>
      <vt:lpstr>Design principles: overview 1</vt:lpstr>
      <vt:lpstr>Design principles: overview 2</vt:lpstr>
      <vt:lpstr>Buildability</vt:lpstr>
      <vt:lpstr>Buildability: domestic design scenario</vt:lpstr>
      <vt:lpstr>Integration of services 1</vt:lpstr>
      <vt:lpstr>Integration of services 2</vt:lpstr>
      <vt:lpstr>Quality and cost 1</vt:lpstr>
      <vt:lpstr>Quality and cost 2</vt:lpstr>
      <vt:lpstr>Embodied carbon 1</vt:lpstr>
      <vt:lpstr>Embodied carbon 2</vt:lpstr>
      <vt:lpstr>Fabric-first approach 1</vt:lpstr>
      <vt:lpstr>Fabric-first approach 2</vt:lpstr>
      <vt:lpstr>Fabric first: new build and retrofit</vt:lpstr>
      <vt:lpstr>Fabric first: Publicly Available Specification</vt:lpstr>
      <vt:lpstr>Fabric first: Key considerations</vt:lpstr>
      <vt:lpstr>Adaptability</vt:lpstr>
      <vt:lpstr>Future readiness</vt:lpstr>
      <vt:lpstr>Life cycle and maintenance</vt:lpstr>
      <vt:lpstr>Life cycle and reliability</vt:lpstr>
      <vt:lpstr>End-of-life disposal</vt:lpstr>
      <vt:lpstr>Disposal and compliance</vt:lpstr>
      <vt:lpstr>ASHP noise emissions</vt:lpstr>
      <vt:lpstr>Noise compliance and regulations</vt:lpstr>
      <vt:lpstr>ASHP noise assessment and mitigation</vt:lpstr>
      <vt:lpstr>National planning requirements</vt:lpstr>
      <vt:lpstr>Local planning requirements</vt:lpstr>
      <vt:lpstr>MCS installer standards</vt:lpstr>
      <vt:lpstr>Flexi-Orb and certification schemes</vt:lpstr>
      <vt:lpstr>Unit location and proximity restrictions</vt:lpstr>
      <vt:lpstr>Design in practice: Enfield Council</vt:lpstr>
      <vt:lpstr>Design in practice: retrofit and local initiatives</vt:lpstr>
      <vt:lpstr>Design challenge: social housing estate</vt:lpstr>
      <vt:lpstr>Knowledge check and 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1</cp:revision>
  <dcterms:modified xsi:type="dcterms:W3CDTF">2026-09-10T12:43:28Z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