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4"/>
    <p:sldMasterId id="2147483655" r:id="rId5"/>
  </p:sldMasterIdLst>
  <p:notesMasterIdLst>
    <p:notesMasterId r:id="rId67"/>
  </p:notesMasterIdLst>
  <p:sldIdLst>
    <p:sldId id="324" r:id="rId6"/>
    <p:sldId id="257" r:id="rId7"/>
    <p:sldId id="258" r:id="rId8"/>
    <p:sldId id="259" r:id="rId9"/>
    <p:sldId id="260" r:id="rId10"/>
    <p:sldId id="290" r:id="rId11"/>
    <p:sldId id="261" r:id="rId12"/>
    <p:sldId id="292" r:id="rId13"/>
    <p:sldId id="291" r:id="rId14"/>
    <p:sldId id="262" r:id="rId15"/>
    <p:sldId id="263" r:id="rId16"/>
    <p:sldId id="293" r:id="rId17"/>
    <p:sldId id="294" r:id="rId18"/>
    <p:sldId id="264" r:id="rId19"/>
    <p:sldId id="295" r:id="rId20"/>
    <p:sldId id="296" r:id="rId21"/>
    <p:sldId id="265" r:id="rId22"/>
    <p:sldId id="299" r:id="rId23"/>
    <p:sldId id="297" r:id="rId24"/>
    <p:sldId id="266" r:id="rId25"/>
    <p:sldId id="302" r:id="rId26"/>
    <p:sldId id="301" r:id="rId27"/>
    <p:sldId id="267" r:id="rId28"/>
    <p:sldId id="303" r:id="rId29"/>
    <p:sldId id="268" r:id="rId30"/>
    <p:sldId id="304" r:id="rId31"/>
    <p:sldId id="269" r:id="rId32"/>
    <p:sldId id="305" r:id="rId33"/>
    <p:sldId id="270" r:id="rId34"/>
    <p:sldId id="308" r:id="rId35"/>
    <p:sldId id="307" r:id="rId36"/>
    <p:sldId id="271" r:id="rId37"/>
    <p:sldId id="272" r:id="rId38"/>
    <p:sldId id="273" r:id="rId39"/>
    <p:sldId id="309" r:id="rId40"/>
    <p:sldId id="310" r:id="rId41"/>
    <p:sldId id="274" r:id="rId42"/>
    <p:sldId id="311" r:id="rId43"/>
    <p:sldId id="275" r:id="rId44"/>
    <p:sldId id="276" r:id="rId45"/>
    <p:sldId id="313" r:id="rId46"/>
    <p:sldId id="312" r:id="rId47"/>
    <p:sldId id="314" r:id="rId48"/>
    <p:sldId id="277" r:id="rId49"/>
    <p:sldId id="315" r:id="rId50"/>
    <p:sldId id="316" r:id="rId51"/>
    <p:sldId id="317" r:id="rId52"/>
    <p:sldId id="278" r:id="rId53"/>
    <p:sldId id="279" r:id="rId54"/>
    <p:sldId id="319" r:id="rId55"/>
    <p:sldId id="280" r:id="rId56"/>
    <p:sldId id="321" r:id="rId57"/>
    <p:sldId id="282" r:id="rId58"/>
    <p:sldId id="320" r:id="rId59"/>
    <p:sldId id="283" r:id="rId60"/>
    <p:sldId id="284" r:id="rId61"/>
    <p:sldId id="285" r:id="rId62"/>
    <p:sldId id="286" r:id="rId63"/>
    <p:sldId id="322" r:id="rId64"/>
    <p:sldId id="287" r:id="rId65"/>
    <p:sldId id="323" r:id="rId66"/>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F48947-748D-FF26-691C-9669A4A3B982}" name="Williams, Sian" initials="SW" userId="S::sian.williams@wjec.co.uk::f643701a-3517-4348-bd1c-bbad90f72c55" providerId="AD"/>
  <p188:author id="{8AB507DD-E2FB-55DC-0696-232B0307E534}" name="John, Catherine" initials="CJ" userId="S::catherine.john@wjec.co.uk::36b10958-3fe6-4d82-9cee-736ae9074b3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C4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8C1F9-E3A0-4558-A033-6255768391DA}" v="4" dt="2026-09-21T16:24:57.5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31" autoAdjust="0"/>
  </p:normalViewPr>
  <p:slideViewPr>
    <p:cSldViewPr snapToGrid="0">
      <p:cViewPr varScale="1">
        <p:scale>
          <a:sx n="65" d="100"/>
          <a:sy n="65"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custSel addSld delSld modSld addMainMaster delMainMaster modNotesMaster">
      <pc:chgData name="Mark Thirlwell" userId="0eea46bc-1a08-4dae-8290-d9217da89020" providerId="ADAL" clId="{A74DFD5C-A00E-4D75-B54F-AE1372332AAE}" dt="2026-08-28T12:24:30.451" v="380" actId="20577"/>
      <pc:docMkLst>
        <pc:docMk/>
      </pc:docMkLst>
      <pc:sldChg chg="addSp delSp modSp mod modClrScheme chgLayout modNotes modNotesTx">
        <pc:chgData name="Mark Thirlwell" userId="0eea46bc-1a08-4dae-8290-d9217da89020" providerId="ADAL" clId="{A74DFD5C-A00E-4D75-B54F-AE1372332AAE}" dt="2026-08-28T12:17:08.492" v="366" actId="20577"/>
        <pc:sldMkLst>
          <pc:docMk/>
          <pc:sldMk cId="0" sldId="261"/>
        </pc:sldMkLst>
      </pc:sldChg>
      <pc:sldChg chg="addSp delSp modSp mod modClrScheme chgLayout modNotes modNotesTx">
        <pc:chgData name="Mark Thirlwell" userId="0eea46bc-1a08-4dae-8290-d9217da89020" providerId="ADAL" clId="{A74DFD5C-A00E-4D75-B54F-AE1372332AAE}" dt="2026-08-28T12:23:48.182" v="371" actId="14100"/>
        <pc:sldMkLst>
          <pc:docMk/>
          <pc:sldMk cId="0" sldId="266"/>
        </pc:sldMkLst>
        <pc:spChg chg="mod">
          <ac:chgData name="Mark Thirlwell" userId="0eea46bc-1a08-4dae-8290-d9217da89020" providerId="ADAL" clId="{A74DFD5C-A00E-4D75-B54F-AE1372332AAE}" dt="2026-08-28T12:23:48.182" v="371" actId="14100"/>
          <ac:spMkLst>
            <pc:docMk/>
            <pc:sldMk cId="0" sldId="266"/>
            <ac:spMk id="241" creationId="{00000000-0000-0000-0000-000000000000}"/>
          </ac:spMkLst>
        </pc:spChg>
      </pc:sldChg>
      <pc:sldChg chg="modNotesTx">
        <pc:chgData name="Mark Thirlwell" userId="0eea46bc-1a08-4dae-8290-d9217da89020" providerId="ADAL" clId="{A74DFD5C-A00E-4D75-B54F-AE1372332AAE}" dt="2026-08-28T12:17:19.386" v="368" actId="20577"/>
        <pc:sldMkLst>
          <pc:docMk/>
          <pc:sldMk cId="2159968790" sldId="291"/>
        </pc:sldMkLst>
      </pc:sldChg>
      <pc:sldChg chg="modNotesTx">
        <pc:chgData name="Mark Thirlwell" userId="0eea46bc-1a08-4dae-8290-d9217da89020" providerId="ADAL" clId="{A74DFD5C-A00E-4D75-B54F-AE1372332AAE}" dt="2026-08-28T12:17:14.370" v="367" actId="20577"/>
        <pc:sldMkLst>
          <pc:docMk/>
          <pc:sldMk cId="4273399618" sldId="292"/>
        </pc:sldMkLst>
      </pc:sldChg>
      <pc:sldChg chg="delSp modSp mod modNotesTx">
        <pc:chgData name="Mark Thirlwell" userId="0eea46bc-1a08-4dae-8290-d9217da89020" providerId="ADAL" clId="{A74DFD5C-A00E-4D75-B54F-AE1372332AAE}" dt="2026-08-28T12:24:26.116" v="379" actId="20577"/>
        <pc:sldMkLst>
          <pc:docMk/>
          <pc:sldMk cId="3930409115" sldId="301"/>
        </pc:sldMkLst>
        <pc:spChg chg="mod">
          <ac:chgData name="Mark Thirlwell" userId="0eea46bc-1a08-4dae-8290-d9217da89020" providerId="ADAL" clId="{A74DFD5C-A00E-4D75-B54F-AE1372332AAE}" dt="2026-08-28T12:24:18.521" v="378" actId="14100"/>
          <ac:spMkLst>
            <pc:docMk/>
            <pc:sldMk cId="3930409115" sldId="301"/>
            <ac:spMk id="246" creationId="{C406B575-8450-6E1D-2FF6-CB421223DA0C}"/>
          </ac:spMkLst>
        </pc:spChg>
        <pc:spChg chg="mod">
          <ac:chgData name="Mark Thirlwell" userId="0eea46bc-1a08-4dae-8290-d9217da89020" providerId="ADAL" clId="{A74DFD5C-A00E-4D75-B54F-AE1372332AAE}" dt="2026-08-28T12:24:14.452" v="377" actId="255"/>
          <ac:spMkLst>
            <pc:docMk/>
            <pc:sldMk cId="3930409115" sldId="301"/>
            <ac:spMk id="247" creationId="{E55A8D10-68A2-421C-FCE3-9D1AD532087B}"/>
          </ac:spMkLst>
        </pc:spChg>
        <pc:spChg chg="mod">
          <ac:chgData name="Mark Thirlwell" userId="0eea46bc-1a08-4dae-8290-d9217da89020" providerId="ADAL" clId="{A74DFD5C-A00E-4D75-B54F-AE1372332AAE}" dt="2026-08-28T12:24:14.452" v="377" actId="255"/>
          <ac:spMkLst>
            <pc:docMk/>
            <pc:sldMk cId="3930409115" sldId="301"/>
            <ac:spMk id="248" creationId="{0975D382-4B3F-9737-6E6C-4118AE103DCF}"/>
          </ac:spMkLst>
        </pc:spChg>
      </pc:sldChg>
      <pc:sldChg chg="delSp modSp mod modNotesTx">
        <pc:chgData name="Mark Thirlwell" userId="0eea46bc-1a08-4dae-8290-d9217da89020" providerId="ADAL" clId="{A74DFD5C-A00E-4D75-B54F-AE1372332AAE}" dt="2026-08-28T12:24:30.451" v="380" actId="20577"/>
        <pc:sldMkLst>
          <pc:docMk/>
          <pc:sldMk cId="2613206978" sldId="302"/>
        </pc:sldMkLst>
        <pc:spChg chg="mod">
          <ac:chgData name="Mark Thirlwell" userId="0eea46bc-1a08-4dae-8290-d9217da89020" providerId="ADAL" clId="{A74DFD5C-A00E-4D75-B54F-AE1372332AAE}" dt="2026-08-28T12:23:53.388" v="373" actId="14100"/>
          <ac:spMkLst>
            <pc:docMk/>
            <pc:sldMk cId="2613206978" sldId="302"/>
            <ac:spMk id="241" creationId="{E65B0884-5903-99FD-A0E4-81309D644974}"/>
          </ac:spMkLst>
        </pc:spChg>
      </pc:sldChg>
      <pc:sldChg chg="modNotesTx">
        <pc:chgData name="Mark Thirlwell" userId="0eea46bc-1a08-4dae-8290-d9217da89020" providerId="ADAL" clId="{A74DFD5C-A00E-4D75-B54F-AE1372332AAE}" dt="2026-08-28T11:23:44.287" v="364" actId="20577"/>
        <pc:sldMkLst>
          <pc:docMk/>
          <pc:sldMk cId="0" sldId="323"/>
        </pc:sldMkLst>
      </pc:sldChg>
      <pc:sldChg chg="modSp add mod modNotesTx">
        <pc:chgData name="Mark Thirlwell" userId="0eea46bc-1a08-4dae-8290-d9217da89020" providerId="ADAL" clId="{A74DFD5C-A00E-4D75-B54F-AE1372332AAE}" dt="2026-08-28T11:40:57.968" v="365" actId="20577"/>
        <pc:sldMkLst>
          <pc:docMk/>
          <pc:sldMk cId="0" sldId="324"/>
        </pc:sldMkLst>
        <pc:spChg chg="mod">
          <ac:chgData name="Mark Thirlwell" userId="0eea46bc-1a08-4dae-8290-d9217da89020" providerId="ADAL" clId="{A74DFD5C-A00E-4D75-B54F-AE1372332AAE}" dt="2026-08-28T11:40:57.968" v="365" actId="20577"/>
          <ac:spMkLst>
            <pc:docMk/>
            <pc:sldMk cId="0" sldId="324"/>
            <ac:spMk id="6" creationId="{42B994B5-F657-A0CA-7C82-77E2455D018B}"/>
          </ac:spMkLst>
        </pc:spChg>
      </pc:sldChg>
    </pc:docChg>
  </pc:docChgLst>
  <pc:docChgLst>
    <pc:chgData name="John, Catherine" userId="36b10958-3fe6-4d82-9cee-736ae9074b3f" providerId="ADAL" clId="{7CE9EBFF-1EB6-4E95-820E-35801409E55C}"/>
    <pc:docChg chg="custSel modSld">
      <pc:chgData name="John, Catherine" userId="36b10958-3fe6-4d82-9cee-736ae9074b3f" providerId="ADAL" clId="{7CE9EBFF-1EB6-4E95-820E-35801409E55C}" dt="2026-09-09T15:33:52.654" v="75" actId="20577"/>
      <pc:docMkLst>
        <pc:docMk/>
      </pc:docMkLst>
      <pc:sldChg chg="modNotesTx">
        <pc:chgData name="John, Catherine" userId="36b10958-3fe6-4d82-9cee-736ae9074b3f" providerId="ADAL" clId="{7CE9EBFF-1EB6-4E95-820E-35801409E55C}" dt="2026-09-09T14:27:49.468" v="1" actId="20577"/>
        <pc:sldMkLst>
          <pc:docMk/>
          <pc:sldMk cId="0" sldId="257"/>
        </pc:sldMkLst>
      </pc:sldChg>
      <pc:sldChg chg="modNotesTx">
        <pc:chgData name="John, Catherine" userId="36b10958-3fe6-4d82-9cee-736ae9074b3f" providerId="ADAL" clId="{7CE9EBFF-1EB6-4E95-820E-35801409E55C}" dt="2026-09-09T14:35:16.967" v="2" actId="20577"/>
        <pc:sldMkLst>
          <pc:docMk/>
          <pc:sldMk cId="0" sldId="261"/>
        </pc:sldMkLst>
      </pc:sldChg>
      <pc:sldChg chg="modNotesTx">
        <pc:chgData name="John, Catherine" userId="36b10958-3fe6-4d82-9cee-736ae9074b3f" providerId="ADAL" clId="{7CE9EBFF-1EB6-4E95-820E-35801409E55C}" dt="2026-09-09T14:43:17.352" v="7" actId="20577"/>
        <pc:sldMkLst>
          <pc:docMk/>
          <pc:sldMk cId="0" sldId="262"/>
        </pc:sldMkLst>
      </pc:sldChg>
      <pc:sldChg chg="modNotesTx">
        <pc:chgData name="John, Catherine" userId="36b10958-3fe6-4d82-9cee-736ae9074b3f" providerId="ADAL" clId="{7CE9EBFF-1EB6-4E95-820E-35801409E55C}" dt="2026-09-09T14:44:43.031" v="10" actId="20577"/>
        <pc:sldMkLst>
          <pc:docMk/>
          <pc:sldMk cId="0" sldId="263"/>
        </pc:sldMkLst>
      </pc:sldChg>
      <pc:sldChg chg="modNotesTx">
        <pc:chgData name="John, Catherine" userId="36b10958-3fe6-4d82-9cee-736ae9074b3f" providerId="ADAL" clId="{7CE9EBFF-1EB6-4E95-820E-35801409E55C}" dt="2026-09-09T14:46:25.592" v="15" actId="20577"/>
        <pc:sldMkLst>
          <pc:docMk/>
          <pc:sldMk cId="0" sldId="264"/>
        </pc:sldMkLst>
      </pc:sldChg>
      <pc:sldChg chg="modSp mod">
        <pc:chgData name="John, Catherine" userId="36b10958-3fe6-4d82-9cee-736ae9074b3f" providerId="ADAL" clId="{7CE9EBFF-1EB6-4E95-820E-35801409E55C}" dt="2026-09-09T15:02:39.706" v="26" actId="6549"/>
        <pc:sldMkLst>
          <pc:docMk/>
          <pc:sldMk cId="0" sldId="267"/>
        </pc:sldMkLst>
        <pc:spChg chg="mod">
          <ac:chgData name="John, Catherine" userId="36b10958-3fe6-4d82-9cee-736ae9074b3f" providerId="ADAL" clId="{7CE9EBFF-1EB6-4E95-820E-35801409E55C}" dt="2026-09-09T15:02:39.706" v="26" actId="6549"/>
          <ac:spMkLst>
            <pc:docMk/>
            <pc:sldMk cId="0" sldId="267"/>
            <ac:spMk id="262" creationId="{00000000-0000-0000-0000-000000000000}"/>
          </ac:spMkLst>
        </pc:spChg>
      </pc:sldChg>
      <pc:sldChg chg="modNotesTx">
        <pc:chgData name="John, Catherine" userId="36b10958-3fe6-4d82-9cee-736ae9074b3f" providerId="ADAL" clId="{7CE9EBFF-1EB6-4E95-820E-35801409E55C}" dt="2026-09-09T15:04:21.585" v="37" actId="6549"/>
        <pc:sldMkLst>
          <pc:docMk/>
          <pc:sldMk cId="0" sldId="268"/>
        </pc:sldMkLst>
      </pc:sldChg>
      <pc:sldChg chg="modNotesTx">
        <pc:chgData name="John, Catherine" userId="36b10958-3fe6-4d82-9cee-736ae9074b3f" providerId="ADAL" clId="{7CE9EBFF-1EB6-4E95-820E-35801409E55C}" dt="2026-09-09T15:06:16.994" v="38" actId="20577"/>
        <pc:sldMkLst>
          <pc:docMk/>
          <pc:sldMk cId="0" sldId="269"/>
        </pc:sldMkLst>
      </pc:sldChg>
      <pc:sldChg chg="modSp mod">
        <pc:chgData name="John, Catherine" userId="36b10958-3fe6-4d82-9cee-736ae9074b3f" providerId="ADAL" clId="{7CE9EBFF-1EB6-4E95-820E-35801409E55C}" dt="2026-09-09T15:13:52.640" v="44" actId="20577"/>
        <pc:sldMkLst>
          <pc:docMk/>
          <pc:sldMk cId="0" sldId="273"/>
        </pc:sldMkLst>
        <pc:spChg chg="mod">
          <ac:chgData name="John, Catherine" userId="36b10958-3fe6-4d82-9cee-736ae9074b3f" providerId="ADAL" clId="{7CE9EBFF-1EB6-4E95-820E-35801409E55C}" dt="2026-09-09T15:13:52.640" v="44" actId="20577"/>
          <ac:spMkLst>
            <pc:docMk/>
            <pc:sldMk cId="0" sldId="273"/>
            <ac:spMk id="417" creationId="{00000000-0000-0000-0000-000000000000}"/>
          </ac:spMkLst>
        </pc:spChg>
      </pc:sldChg>
      <pc:sldChg chg="modSp mod">
        <pc:chgData name="John, Catherine" userId="36b10958-3fe6-4d82-9cee-736ae9074b3f" providerId="ADAL" clId="{7CE9EBFF-1EB6-4E95-820E-35801409E55C}" dt="2026-09-09T15:15:51.997" v="47" actId="6549"/>
        <pc:sldMkLst>
          <pc:docMk/>
          <pc:sldMk cId="0" sldId="274"/>
        </pc:sldMkLst>
        <pc:spChg chg="mod">
          <ac:chgData name="John, Catherine" userId="36b10958-3fe6-4d82-9cee-736ae9074b3f" providerId="ADAL" clId="{7CE9EBFF-1EB6-4E95-820E-35801409E55C}" dt="2026-09-09T15:15:51.997" v="47" actId="6549"/>
          <ac:spMkLst>
            <pc:docMk/>
            <pc:sldMk cId="0" sldId="274"/>
            <ac:spMk id="437" creationId="{00000000-0000-0000-0000-000000000000}"/>
          </ac:spMkLst>
        </pc:spChg>
      </pc:sldChg>
      <pc:sldChg chg="modSp mod">
        <pc:chgData name="John, Catherine" userId="36b10958-3fe6-4d82-9cee-736ae9074b3f" providerId="ADAL" clId="{7CE9EBFF-1EB6-4E95-820E-35801409E55C}" dt="2026-09-09T15:18:08.947" v="51" actId="6549"/>
        <pc:sldMkLst>
          <pc:docMk/>
          <pc:sldMk cId="0" sldId="275"/>
        </pc:sldMkLst>
        <pc:spChg chg="mod">
          <ac:chgData name="John, Catherine" userId="36b10958-3fe6-4d82-9cee-736ae9074b3f" providerId="ADAL" clId="{7CE9EBFF-1EB6-4E95-820E-35801409E55C}" dt="2026-09-09T15:18:08.947" v="51" actId="6549"/>
          <ac:spMkLst>
            <pc:docMk/>
            <pc:sldMk cId="0" sldId="275"/>
            <ac:spMk id="3" creationId="{0ABA0DD9-21DD-C786-2AC9-6458B5BD06AB}"/>
          </ac:spMkLst>
        </pc:spChg>
      </pc:sldChg>
      <pc:sldChg chg="modSp mod">
        <pc:chgData name="John, Catherine" userId="36b10958-3fe6-4d82-9cee-736ae9074b3f" providerId="ADAL" clId="{7CE9EBFF-1EB6-4E95-820E-35801409E55C}" dt="2026-09-09T15:23:52.167" v="58" actId="20577"/>
        <pc:sldMkLst>
          <pc:docMk/>
          <pc:sldMk cId="0" sldId="277"/>
        </pc:sldMkLst>
        <pc:spChg chg="mod">
          <ac:chgData name="John, Catherine" userId="36b10958-3fe6-4d82-9cee-736ae9074b3f" providerId="ADAL" clId="{7CE9EBFF-1EB6-4E95-820E-35801409E55C}" dt="2026-09-09T15:23:52.167" v="58" actId="20577"/>
          <ac:spMkLst>
            <pc:docMk/>
            <pc:sldMk cId="0" sldId="277"/>
            <ac:spMk id="512" creationId="{00000000-0000-0000-0000-000000000000}"/>
          </ac:spMkLst>
        </pc:spChg>
      </pc:sldChg>
      <pc:sldChg chg="modNotesTx">
        <pc:chgData name="John, Catherine" userId="36b10958-3fe6-4d82-9cee-736ae9074b3f" providerId="ADAL" clId="{7CE9EBFF-1EB6-4E95-820E-35801409E55C}" dt="2026-09-09T15:26:40.989" v="68" actId="20577"/>
        <pc:sldMkLst>
          <pc:docMk/>
          <pc:sldMk cId="0" sldId="278"/>
        </pc:sldMkLst>
      </pc:sldChg>
      <pc:sldChg chg="modSp mod">
        <pc:chgData name="John, Catherine" userId="36b10958-3fe6-4d82-9cee-736ae9074b3f" providerId="ADAL" clId="{7CE9EBFF-1EB6-4E95-820E-35801409E55C}" dt="2026-09-09T15:30:19.405" v="70" actId="20577"/>
        <pc:sldMkLst>
          <pc:docMk/>
          <pc:sldMk cId="0" sldId="282"/>
        </pc:sldMkLst>
        <pc:spChg chg="mod">
          <ac:chgData name="John, Catherine" userId="36b10958-3fe6-4d82-9cee-736ae9074b3f" providerId="ADAL" clId="{7CE9EBFF-1EB6-4E95-820E-35801409E55C}" dt="2026-09-09T15:30:19.405" v="70" actId="20577"/>
          <ac:spMkLst>
            <pc:docMk/>
            <pc:sldMk cId="0" sldId="282"/>
            <ac:spMk id="610" creationId="{00000000-0000-0000-0000-000000000000}"/>
          </ac:spMkLst>
        </pc:spChg>
      </pc:sldChg>
      <pc:sldChg chg="modSp mod">
        <pc:chgData name="John, Catherine" userId="36b10958-3fe6-4d82-9cee-736ae9074b3f" providerId="ADAL" clId="{7CE9EBFF-1EB6-4E95-820E-35801409E55C}" dt="2026-09-09T15:32:48.079" v="71" actId="20577"/>
        <pc:sldMkLst>
          <pc:docMk/>
          <pc:sldMk cId="0" sldId="284"/>
        </pc:sldMkLst>
        <pc:spChg chg="mod">
          <ac:chgData name="John, Catherine" userId="36b10958-3fe6-4d82-9cee-736ae9074b3f" providerId="ADAL" clId="{7CE9EBFF-1EB6-4E95-820E-35801409E55C}" dt="2026-09-09T15:32:48.079" v="71" actId="20577"/>
          <ac:spMkLst>
            <pc:docMk/>
            <pc:sldMk cId="0" sldId="284"/>
            <ac:spMk id="3" creationId="{077B0C6C-A5A4-4839-DDCA-5FA543DA9FB5}"/>
          </ac:spMkLst>
        </pc:spChg>
      </pc:sldChg>
      <pc:sldChg chg="modNotesTx">
        <pc:chgData name="John, Catherine" userId="36b10958-3fe6-4d82-9cee-736ae9074b3f" providerId="ADAL" clId="{7CE9EBFF-1EB6-4E95-820E-35801409E55C}" dt="2026-09-09T15:33:14.520" v="74" actId="6549"/>
        <pc:sldMkLst>
          <pc:docMk/>
          <pc:sldMk cId="0" sldId="285"/>
        </pc:sldMkLst>
      </pc:sldChg>
      <pc:sldChg chg="modSp mod">
        <pc:chgData name="John, Catherine" userId="36b10958-3fe6-4d82-9cee-736ae9074b3f" providerId="ADAL" clId="{7CE9EBFF-1EB6-4E95-820E-35801409E55C}" dt="2026-09-09T15:33:52.654" v="75" actId="20577"/>
        <pc:sldMkLst>
          <pc:docMk/>
          <pc:sldMk cId="0" sldId="286"/>
        </pc:sldMkLst>
        <pc:spChg chg="mod">
          <ac:chgData name="John, Catherine" userId="36b10958-3fe6-4d82-9cee-736ae9074b3f" providerId="ADAL" clId="{7CE9EBFF-1EB6-4E95-820E-35801409E55C}" dt="2026-09-09T15:33:52.654" v="75" actId="20577"/>
          <ac:spMkLst>
            <pc:docMk/>
            <pc:sldMk cId="0" sldId="286"/>
            <ac:spMk id="691" creationId="{00000000-0000-0000-0000-000000000000}"/>
          </ac:spMkLst>
        </pc:spChg>
      </pc:sldChg>
      <pc:sldChg chg="modSp mod">
        <pc:chgData name="John, Catherine" userId="36b10958-3fe6-4d82-9cee-736ae9074b3f" providerId="ADAL" clId="{7CE9EBFF-1EB6-4E95-820E-35801409E55C}" dt="2026-09-09T14:43:08.027" v="6" actId="6549"/>
        <pc:sldMkLst>
          <pc:docMk/>
          <pc:sldMk cId="2159968790" sldId="291"/>
        </pc:sldMkLst>
        <pc:spChg chg="mod">
          <ac:chgData name="John, Catherine" userId="36b10958-3fe6-4d82-9cee-736ae9074b3f" providerId="ADAL" clId="{7CE9EBFF-1EB6-4E95-820E-35801409E55C}" dt="2026-09-09T14:43:08.027" v="6" actId="6549"/>
          <ac:spMkLst>
            <pc:docMk/>
            <pc:sldMk cId="2159968790" sldId="291"/>
            <ac:spMk id="3" creationId="{43A4565E-C8AA-9125-7B64-5E3A37E8FBFE}"/>
          </ac:spMkLst>
        </pc:spChg>
      </pc:sldChg>
      <pc:sldChg chg="modNotesTx">
        <pc:chgData name="John, Catherine" userId="36b10958-3fe6-4d82-9cee-736ae9074b3f" providerId="ADAL" clId="{7CE9EBFF-1EB6-4E95-820E-35801409E55C}" dt="2026-09-09T14:36:01.741" v="3" actId="20577"/>
        <pc:sldMkLst>
          <pc:docMk/>
          <pc:sldMk cId="4273399618" sldId="292"/>
        </pc:sldMkLst>
      </pc:sldChg>
      <pc:sldChg chg="modNotesTx">
        <pc:chgData name="John, Catherine" userId="36b10958-3fe6-4d82-9cee-736ae9074b3f" providerId="ADAL" clId="{7CE9EBFF-1EB6-4E95-820E-35801409E55C}" dt="2026-09-09T14:44:55.995" v="11" actId="20577"/>
        <pc:sldMkLst>
          <pc:docMk/>
          <pc:sldMk cId="1800737574" sldId="293"/>
        </pc:sldMkLst>
      </pc:sldChg>
      <pc:sldChg chg="modNotesTx">
        <pc:chgData name="John, Catherine" userId="36b10958-3fe6-4d82-9cee-736ae9074b3f" providerId="ADAL" clId="{7CE9EBFF-1EB6-4E95-820E-35801409E55C}" dt="2026-09-09T14:45:22.741" v="12" actId="20577"/>
        <pc:sldMkLst>
          <pc:docMk/>
          <pc:sldMk cId="759111433" sldId="294"/>
        </pc:sldMkLst>
      </pc:sldChg>
      <pc:sldChg chg="modNotesTx">
        <pc:chgData name="John, Catherine" userId="36b10958-3fe6-4d82-9cee-736ae9074b3f" providerId="ADAL" clId="{7CE9EBFF-1EB6-4E95-820E-35801409E55C}" dt="2026-09-09T14:47:16.872" v="16" actId="20577"/>
        <pc:sldMkLst>
          <pc:docMk/>
          <pc:sldMk cId="1864517632" sldId="295"/>
        </pc:sldMkLst>
      </pc:sldChg>
      <pc:sldChg chg="modNotesTx">
        <pc:chgData name="John, Catherine" userId="36b10958-3fe6-4d82-9cee-736ae9074b3f" providerId="ADAL" clId="{7CE9EBFF-1EB6-4E95-820E-35801409E55C}" dt="2026-09-09T14:47:54.902" v="17" actId="20577"/>
        <pc:sldMkLst>
          <pc:docMk/>
          <pc:sldMk cId="3667206847" sldId="296"/>
        </pc:sldMkLst>
      </pc:sldChg>
      <pc:sldChg chg="modNotesTx">
        <pc:chgData name="John, Catherine" userId="36b10958-3fe6-4d82-9cee-736ae9074b3f" providerId="ADAL" clId="{7CE9EBFF-1EB6-4E95-820E-35801409E55C}" dt="2026-09-09T15:01:39.023" v="20" actId="20577"/>
        <pc:sldMkLst>
          <pc:docMk/>
          <pc:sldMk cId="3930409115" sldId="301"/>
        </pc:sldMkLst>
      </pc:sldChg>
      <pc:sldChg chg="modSp mod modNotesTx">
        <pc:chgData name="John, Catherine" userId="36b10958-3fe6-4d82-9cee-736ae9074b3f" providerId="ADAL" clId="{7CE9EBFF-1EB6-4E95-820E-35801409E55C}" dt="2026-09-09T15:08:07.634" v="42" actId="20577"/>
        <pc:sldMkLst>
          <pc:docMk/>
          <pc:sldMk cId="3779428401" sldId="305"/>
        </pc:sldMkLst>
        <pc:spChg chg="mod">
          <ac:chgData name="John, Catherine" userId="36b10958-3fe6-4d82-9cee-736ae9074b3f" providerId="ADAL" clId="{7CE9EBFF-1EB6-4E95-820E-35801409E55C}" dt="2026-09-09T15:07:36.273" v="41" actId="20577"/>
          <ac:spMkLst>
            <pc:docMk/>
            <pc:sldMk cId="3779428401" sldId="305"/>
            <ac:spMk id="296" creationId="{E58F2631-B7DD-3861-71FD-8B7BCAE2666A}"/>
          </ac:spMkLst>
        </pc:spChg>
      </pc:sldChg>
      <pc:sldChg chg="modSp mod">
        <pc:chgData name="John, Catherine" userId="36b10958-3fe6-4d82-9cee-736ae9074b3f" providerId="ADAL" clId="{7CE9EBFF-1EB6-4E95-820E-35801409E55C}" dt="2026-09-09T15:23:40.576" v="57" actId="113"/>
        <pc:sldMkLst>
          <pc:docMk/>
          <pc:sldMk cId="4008423176" sldId="314"/>
        </pc:sldMkLst>
        <pc:spChg chg="mod">
          <ac:chgData name="John, Catherine" userId="36b10958-3fe6-4d82-9cee-736ae9074b3f" providerId="ADAL" clId="{7CE9EBFF-1EB6-4E95-820E-35801409E55C}" dt="2026-09-09T15:23:40.576" v="57" actId="113"/>
          <ac:spMkLst>
            <pc:docMk/>
            <pc:sldMk cId="4008423176" sldId="314"/>
            <ac:spMk id="491" creationId="{44705139-9455-798D-A8AC-7F584CD1505F}"/>
          </ac:spMkLst>
        </pc:spChg>
      </pc:sldChg>
      <pc:sldChg chg="modSp mod modNotesTx">
        <pc:chgData name="John, Catherine" userId="36b10958-3fe6-4d82-9cee-736ae9074b3f" providerId="ADAL" clId="{7CE9EBFF-1EB6-4E95-820E-35801409E55C}" dt="2026-09-09T15:26:17.425" v="66" actId="20577"/>
        <pc:sldMkLst>
          <pc:docMk/>
          <pc:sldMk cId="2822730391" sldId="317"/>
        </pc:sldMkLst>
        <pc:spChg chg="mod">
          <ac:chgData name="John, Catherine" userId="36b10958-3fe6-4d82-9cee-736ae9074b3f" providerId="ADAL" clId="{7CE9EBFF-1EB6-4E95-820E-35801409E55C}" dt="2026-09-09T15:25:48.735" v="60" actId="20577"/>
          <ac:spMkLst>
            <pc:docMk/>
            <pc:sldMk cId="2822730391" sldId="317"/>
            <ac:spMk id="534" creationId="{DAEC75BE-1531-8211-620C-BCE3E75F79F6}"/>
          </ac:spMkLst>
        </pc:spChg>
      </pc:sld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21T16:25:46.207" v="174" actId="113"/>
      <pc:docMkLst>
        <pc:docMk/>
      </pc:docMkLst>
      <pc:sldChg chg="modSp mod">
        <pc:chgData name="Williams, Sian" userId="f643701a-3517-4348-bd1c-bbad90f72c55" providerId="ADAL" clId="{66DBB4B2-6617-4A67-9DB0-51A02D214305}" dt="2026-09-04T15:28:40.349" v="5" actId="14100"/>
        <pc:sldMkLst>
          <pc:docMk/>
          <pc:sldMk cId="0" sldId="257"/>
        </pc:sldMkLst>
        <pc:spChg chg="mod">
          <ac:chgData name="Williams, Sian" userId="f643701a-3517-4348-bd1c-bbad90f72c55" providerId="ADAL" clId="{66DBB4B2-6617-4A67-9DB0-51A02D214305}" dt="2026-09-04T15:28:40.349" v="5" actId="14100"/>
          <ac:spMkLst>
            <pc:docMk/>
            <pc:sldMk cId="0" sldId="257"/>
            <ac:spMk id="36" creationId="{00000000-0000-0000-0000-000000000000}"/>
          </ac:spMkLst>
        </pc:spChg>
      </pc:sldChg>
      <pc:sldChg chg="modNotesTx">
        <pc:chgData name="Williams, Sian" userId="f643701a-3517-4348-bd1c-bbad90f72c55" providerId="ADAL" clId="{66DBB4B2-6617-4A67-9DB0-51A02D214305}" dt="2026-09-21T16:25:46.207" v="174" actId="113"/>
        <pc:sldMkLst>
          <pc:docMk/>
          <pc:sldMk cId="0" sldId="258"/>
        </pc:sldMkLst>
      </pc:sldChg>
      <pc:sldChg chg="modSp mod">
        <pc:chgData name="Williams, Sian" userId="f643701a-3517-4348-bd1c-bbad90f72c55" providerId="ADAL" clId="{66DBB4B2-6617-4A67-9DB0-51A02D214305}" dt="2026-09-04T15:34:34.654" v="28" actId="207"/>
        <pc:sldMkLst>
          <pc:docMk/>
          <pc:sldMk cId="0" sldId="260"/>
        </pc:sldMkLst>
        <pc:spChg chg="mod">
          <ac:chgData name="Williams, Sian" userId="f643701a-3517-4348-bd1c-bbad90f72c55" providerId="ADAL" clId="{66DBB4B2-6617-4A67-9DB0-51A02D214305}" dt="2026-09-04T15:34:34.654" v="28" actId="207"/>
          <ac:spMkLst>
            <pc:docMk/>
            <pc:sldMk cId="0" sldId="260"/>
            <ac:spMk id="4" creationId="{59A34561-6361-8010-DC82-5CEA20A4B714}"/>
          </ac:spMkLst>
        </pc:spChg>
      </pc:sldChg>
      <pc:sldChg chg="modSp mod">
        <pc:chgData name="Williams, Sian" userId="f643701a-3517-4348-bd1c-bbad90f72c55" providerId="ADAL" clId="{66DBB4B2-6617-4A67-9DB0-51A02D214305}" dt="2026-09-04T15:52:06.262" v="107" actId="14100"/>
        <pc:sldMkLst>
          <pc:docMk/>
          <pc:sldMk cId="0" sldId="262"/>
        </pc:sldMkLst>
        <pc:spChg chg="mod">
          <ac:chgData name="Williams, Sian" userId="f643701a-3517-4348-bd1c-bbad90f72c55" providerId="ADAL" clId="{66DBB4B2-6617-4A67-9DB0-51A02D214305}" dt="2026-09-04T15:31:48.299" v="11" actId="27107"/>
          <ac:spMkLst>
            <pc:docMk/>
            <pc:sldMk cId="0" sldId="262"/>
            <ac:spMk id="161" creationId="{00000000-0000-0000-0000-000000000000}"/>
          </ac:spMkLst>
        </pc:spChg>
        <pc:spChg chg="mod">
          <ac:chgData name="Williams, Sian" userId="f643701a-3517-4348-bd1c-bbad90f72c55" providerId="ADAL" clId="{66DBB4B2-6617-4A67-9DB0-51A02D214305}" dt="2026-09-04T15:52:06.262" v="107" actId="14100"/>
          <ac:spMkLst>
            <pc:docMk/>
            <pc:sldMk cId="0" sldId="262"/>
            <ac:spMk id="164" creationId="{00000000-0000-0000-0000-000000000000}"/>
          </ac:spMkLst>
        </pc:spChg>
        <pc:grpChg chg="mod">
          <ac:chgData name="Williams, Sian" userId="f643701a-3517-4348-bd1c-bbad90f72c55" providerId="ADAL" clId="{66DBB4B2-6617-4A67-9DB0-51A02D214305}" dt="2026-09-04T15:32:04.444" v="13" actId="1076"/>
          <ac:grpSpMkLst>
            <pc:docMk/>
            <pc:sldMk cId="0" sldId="262"/>
            <ac:grpSpMk id="165" creationId="{00000000-0000-0000-0000-000000000000}"/>
          </ac:grpSpMkLst>
        </pc:grpChg>
      </pc:sldChg>
      <pc:sldChg chg="modSp mod">
        <pc:chgData name="Williams, Sian" userId="f643701a-3517-4348-bd1c-bbad90f72c55" providerId="ADAL" clId="{66DBB4B2-6617-4A67-9DB0-51A02D214305}" dt="2026-09-04T15:32:48.778" v="18" actId="1076"/>
        <pc:sldMkLst>
          <pc:docMk/>
          <pc:sldMk cId="0" sldId="263"/>
        </pc:sldMkLst>
        <pc:spChg chg="mod">
          <ac:chgData name="Williams, Sian" userId="f643701a-3517-4348-bd1c-bbad90f72c55" providerId="ADAL" clId="{66DBB4B2-6617-4A67-9DB0-51A02D214305}" dt="2026-09-04T15:32:37.235" v="16" actId="1076"/>
          <ac:spMkLst>
            <pc:docMk/>
            <pc:sldMk cId="0" sldId="263"/>
            <ac:spMk id="179" creationId="{00000000-0000-0000-0000-000000000000}"/>
          </ac:spMkLst>
        </pc:spChg>
        <pc:picChg chg="mod">
          <ac:chgData name="Williams, Sian" userId="f643701a-3517-4348-bd1c-bbad90f72c55" providerId="ADAL" clId="{66DBB4B2-6617-4A67-9DB0-51A02D214305}" dt="2026-09-04T15:32:48.778" v="18" actId="1076"/>
          <ac:picMkLst>
            <pc:docMk/>
            <pc:sldMk cId="0" sldId="263"/>
            <ac:picMk id="180" creationId="{00000000-0000-0000-0000-000000000000}"/>
          </ac:picMkLst>
        </pc:picChg>
      </pc:sldChg>
      <pc:sldChg chg="modSp mod">
        <pc:chgData name="Williams, Sian" userId="f643701a-3517-4348-bd1c-bbad90f72c55" providerId="ADAL" clId="{66DBB4B2-6617-4A67-9DB0-51A02D214305}" dt="2026-09-04T15:52:34.432" v="108" actId="14100"/>
        <pc:sldMkLst>
          <pc:docMk/>
          <pc:sldMk cId="0" sldId="264"/>
        </pc:sldMkLst>
        <pc:spChg chg="mod">
          <ac:chgData name="Williams, Sian" userId="f643701a-3517-4348-bd1c-bbad90f72c55" providerId="ADAL" clId="{66DBB4B2-6617-4A67-9DB0-51A02D214305}" dt="2026-09-04T15:52:34.432" v="108" actId="14100"/>
          <ac:spMkLst>
            <pc:docMk/>
            <pc:sldMk cId="0" sldId="264"/>
            <ac:spMk id="200" creationId="{00000000-0000-0000-0000-000000000000}"/>
          </ac:spMkLst>
        </pc:spChg>
      </pc:sldChg>
      <pc:sldChg chg="modSp mod">
        <pc:chgData name="Williams, Sian" userId="f643701a-3517-4348-bd1c-bbad90f72c55" providerId="ADAL" clId="{66DBB4B2-6617-4A67-9DB0-51A02D214305}" dt="2026-09-04T15:53:31.010" v="111" actId="20577"/>
        <pc:sldMkLst>
          <pc:docMk/>
          <pc:sldMk cId="0" sldId="266"/>
        </pc:sldMkLst>
        <pc:spChg chg="mod">
          <ac:chgData name="Williams, Sian" userId="f643701a-3517-4348-bd1c-bbad90f72c55" providerId="ADAL" clId="{66DBB4B2-6617-4A67-9DB0-51A02D214305}" dt="2026-09-04T15:53:31.010" v="111" actId="20577"/>
          <ac:spMkLst>
            <pc:docMk/>
            <pc:sldMk cId="0" sldId="266"/>
            <ac:spMk id="241" creationId="{00000000-0000-0000-0000-000000000000}"/>
          </ac:spMkLst>
        </pc:spChg>
      </pc:sldChg>
      <pc:sldChg chg="modSp mod">
        <pc:chgData name="Williams, Sian" userId="f643701a-3517-4348-bd1c-bbad90f72c55" providerId="ADAL" clId="{66DBB4B2-6617-4A67-9DB0-51A02D214305}" dt="2026-09-04T15:36:37.978" v="41" actId="1076"/>
        <pc:sldMkLst>
          <pc:docMk/>
          <pc:sldMk cId="0" sldId="267"/>
        </pc:sldMkLst>
        <pc:spChg chg="mod">
          <ac:chgData name="Williams, Sian" userId="f643701a-3517-4348-bd1c-bbad90f72c55" providerId="ADAL" clId="{66DBB4B2-6617-4A67-9DB0-51A02D214305}" dt="2026-09-04T15:36:37.978" v="41" actId="1076"/>
          <ac:spMkLst>
            <pc:docMk/>
            <pc:sldMk cId="0" sldId="267"/>
            <ac:spMk id="262" creationId="{00000000-0000-0000-0000-000000000000}"/>
          </ac:spMkLst>
        </pc:spChg>
      </pc:sldChg>
      <pc:sldChg chg="modSp mod">
        <pc:chgData name="Williams, Sian" userId="f643701a-3517-4348-bd1c-bbad90f72c55" providerId="ADAL" clId="{66DBB4B2-6617-4A67-9DB0-51A02D214305}" dt="2026-09-04T15:37:05.155" v="47" actId="33524"/>
        <pc:sldMkLst>
          <pc:docMk/>
          <pc:sldMk cId="0" sldId="268"/>
        </pc:sldMkLst>
        <pc:spChg chg="mod">
          <ac:chgData name="Williams, Sian" userId="f643701a-3517-4348-bd1c-bbad90f72c55" providerId="ADAL" clId="{66DBB4B2-6617-4A67-9DB0-51A02D214305}" dt="2026-09-04T15:37:05.155" v="47" actId="33524"/>
          <ac:spMkLst>
            <pc:docMk/>
            <pc:sldMk cId="0" sldId="268"/>
            <ac:spMk id="278" creationId="{00000000-0000-0000-0000-000000000000}"/>
          </ac:spMkLst>
        </pc:spChg>
      </pc:sldChg>
      <pc:sldChg chg="modSp mod">
        <pc:chgData name="Williams, Sian" userId="f643701a-3517-4348-bd1c-bbad90f72c55" providerId="ADAL" clId="{66DBB4B2-6617-4A67-9DB0-51A02D214305}" dt="2026-09-04T15:37:23.401" v="49" actId="14100"/>
        <pc:sldMkLst>
          <pc:docMk/>
          <pc:sldMk cId="0" sldId="269"/>
        </pc:sldMkLst>
        <pc:spChg chg="mod">
          <ac:chgData name="Williams, Sian" userId="f643701a-3517-4348-bd1c-bbad90f72c55" providerId="ADAL" clId="{66DBB4B2-6617-4A67-9DB0-51A02D214305}" dt="2026-09-04T15:37:23.401" v="49" actId="14100"/>
          <ac:spMkLst>
            <pc:docMk/>
            <pc:sldMk cId="0" sldId="269"/>
            <ac:spMk id="294" creationId="{00000000-0000-0000-0000-000000000000}"/>
          </ac:spMkLst>
        </pc:spChg>
      </pc:sldChg>
      <pc:sldChg chg="modSp mod">
        <pc:chgData name="Williams, Sian" userId="f643701a-3517-4348-bd1c-bbad90f72c55" providerId="ADAL" clId="{66DBB4B2-6617-4A67-9DB0-51A02D214305}" dt="2026-09-04T15:55:26.855" v="118" actId="1076"/>
        <pc:sldMkLst>
          <pc:docMk/>
          <pc:sldMk cId="0" sldId="272"/>
        </pc:sldMkLst>
        <pc:spChg chg="mod">
          <ac:chgData name="Williams, Sian" userId="f643701a-3517-4348-bd1c-bbad90f72c55" providerId="ADAL" clId="{66DBB4B2-6617-4A67-9DB0-51A02D214305}" dt="2026-09-04T15:55:20.912" v="117" actId="14100"/>
          <ac:spMkLst>
            <pc:docMk/>
            <pc:sldMk cId="0" sldId="272"/>
            <ac:spMk id="397" creationId="{00000000-0000-0000-0000-000000000000}"/>
          </ac:spMkLst>
        </pc:spChg>
        <pc:spChg chg="mod">
          <ac:chgData name="Williams, Sian" userId="f643701a-3517-4348-bd1c-bbad90f72c55" providerId="ADAL" clId="{66DBB4B2-6617-4A67-9DB0-51A02D214305}" dt="2026-09-04T15:55:26.855" v="118" actId="1076"/>
          <ac:spMkLst>
            <pc:docMk/>
            <pc:sldMk cId="0" sldId="272"/>
            <ac:spMk id="398" creationId="{00000000-0000-0000-0000-000000000000}"/>
          </ac:spMkLst>
        </pc:spChg>
      </pc:sldChg>
      <pc:sldChg chg="modSp mod">
        <pc:chgData name="Williams, Sian" userId="f643701a-3517-4348-bd1c-bbad90f72c55" providerId="ADAL" clId="{66DBB4B2-6617-4A67-9DB0-51A02D214305}" dt="2026-09-04T15:39:49.626" v="55" actId="14100"/>
        <pc:sldMkLst>
          <pc:docMk/>
          <pc:sldMk cId="0" sldId="273"/>
        </pc:sldMkLst>
        <pc:grpChg chg="mod">
          <ac:chgData name="Williams, Sian" userId="f643701a-3517-4348-bd1c-bbad90f72c55" providerId="ADAL" clId="{66DBB4B2-6617-4A67-9DB0-51A02D214305}" dt="2026-09-04T15:39:49.626" v="55" actId="14100"/>
          <ac:grpSpMkLst>
            <pc:docMk/>
            <pc:sldMk cId="0" sldId="273"/>
            <ac:grpSpMk id="414" creationId="{00000000-0000-0000-0000-000000000000}"/>
          </ac:grpSpMkLst>
        </pc:grpChg>
      </pc:sldChg>
      <pc:sldChg chg="modSp mod">
        <pc:chgData name="Williams, Sian" userId="f643701a-3517-4348-bd1c-bbad90f72c55" providerId="ADAL" clId="{66DBB4B2-6617-4A67-9DB0-51A02D214305}" dt="2026-09-04T15:40:52.905" v="63" actId="14100"/>
        <pc:sldMkLst>
          <pc:docMk/>
          <pc:sldMk cId="0" sldId="274"/>
        </pc:sldMkLst>
        <pc:spChg chg="mod">
          <ac:chgData name="Williams, Sian" userId="f643701a-3517-4348-bd1c-bbad90f72c55" providerId="ADAL" clId="{66DBB4B2-6617-4A67-9DB0-51A02D214305}" dt="2026-09-04T15:40:52.905" v="63" actId="14100"/>
          <ac:spMkLst>
            <pc:docMk/>
            <pc:sldMk cId="0" sldId="274"/>
            <ac:spMk id="437" creationId="{00000000-0000-0000-0000-000000000000}"/>
          </ac:spMkLst>
        </pc:spChg>
      </pc:sldChg>
      <pc:sldChg chg="modSp mod">
        <pc:chgData name="Williams, Sian" userId="f643701a-3517-4348-bd1c-bbad90f72c55" providerId="ADAL" clId="{66DBB4B2-6617-4A67-9DB0-51A02D214305}" dt="2026-09-04T15:57:09.591" v="121" actId="20577"/>
        <pc:sldMkLst>
          <pc:docMk/>
          <pc:sldMk cId="0" sldId="278"/>
        </pc:sldMkLst>
        <pc:spChg chg="mod">
          <ac:chgData name="Williams, Sian" userId="f643701a-3517-4348-bd1c-bbad90f72c55" providerId="ADAL" clId="{66DBB4B2-6617-4A67-9DB0-51A02D214305}" dt="2026-09-04T15:57:09.591" v="121" actId="20577"/>
          <ac:spMkLst>
            <pc:docMk/>
            <pc:sldMk cId="0" sldId="278"/>
            <ac:spMk id="3" creationId="{4AEA69FA-C750-B644-70E0-A78A74AA10D1}"/>
          </ac:spMkLst>
        </pc:spChg>
      </pc:sldChg>
      <pc:sldChg chg="modSp mod">
        <pc:chgData name="Williams, Sian" userId="f643701a-3517-4348-bd1c-bbad90f72c55" providerId="ADAL" clId="{66DBB4B2-6617-4A67-9DB0-51A02D214305}" dt="2026-09-04T15:42:52.121" v="78" actId="14100"/>
        <pc:sldMkLst>
          <pc:docMk/>
          <pc:sldMk cId="0" sldId="279"/>
        </pc:sldMkLst>
        <pc:spChg chg="mod">
          <ac:chgData name="Williams, Sian" userId="f643701a-3517-4348-bd1c-bbad90f72c55" providerId="ADAL" clId="{66DBB4B2-6617-4A67-9DB0-51A02D214305}" dt="2026-09-04T15:42:52.121" v="78" actId="14100"/>
          <ac:spMkLst>
            <pc:docMk/>
            <pc:sldMk cId="0" sldId="279"/>
            <ac:spMk id="556" creationId="{00000000-0000-0000-0000-000000000000}"/>
          </ac:spMkLst>
        </pc:spChg>
      </pc:sldChg>
      <pc:sldChg chg="modSp mod">
        <pc:chgData name="Williams, Sian" userId="f643701a-3517-4348-bd1c-bbad90f72c55" providerId="ADAL" clId="{66DBB4B2-6617-4A67-9DB0-51A02D214305}" dt="2026-09-04T15:43:22.277" v="84" actId="1076"/>
        <pc:sldMkLst>
          <pc:docMk/>
          <pc:sldMk cId="0" sldId="280"/>
        </pc:sldMkLst>
        <pc:spChg chg="mod">
          <ac:chgData name="Williams, Sian" userId="f643701a-3517-4348-bd1c-bbad90f72c55" providerId="ADAL" clId="{66DBB4B2-6617-4A67-9DB0-51A02D214305}" dt="2026-09-04T15:43:05.985" v="80" actId="14100"/>
          <ac:spMkLst>
            <pc:docMk/>
            <pc:sldMk cId="0" sldId="280"/>
            <ac:spMk id="576" creationId="{00000000-0000-0000-0000-000000000000}"/>
          </ac:spMkLst>
        </pc:spChg>
        <pc:spChg chg="mod">
          <ac:chgData name="Williams, Sian" userId="f643701a-3517-4348-bd1c-bbad90f72c55" providerId="ADAL" clId="{66DBB4B2-6617-4A67-9DB0-51A02D214305}" dt="2026-09-04T15:43:15.574" v="83" actId="1076"/>
          <ac:spMkLst>
            <pc:docMk/>
            <pc:sldMk cId="0" sldId="280"/>
            <ac:spMk id="577" creationId="{00000000-0000-0000-0000-000000000000}"/>
          </ac:spMkLst>
        </pc:spChg>
        <pc:spChg chg="mod">
          <ac:chgData name="Williams, Sian" userId="f643701a-3517-4348-bd1c-bbad90f72c55" providerId="ADAL" clId="{66DBB4B2-6617-4A67-9DB0-51A02D214305}" dt="2026-09-04T15:43:22.277" v="84" actId="1076"/>
          <ac:spMkLst>
            <pc:docMk/>
            <pc:sldMk cId="0" sldId="280"/>
            <ac:spMk id="578" creationId="{00000000-0000-0000-0000-000000000000}"/>
          </ac:spMkLst>
        </pc:spChg>
      </pc:sldChg>
      <pc:sldChg chg="modSp mod">
        <pc:chgData name="Williams, Sian" userId="f643701a-3517-4348-bd1c-bbad90f72c55" providerId="ADAL" clId="{66DBB4B2-6617-4A67-9DB0-51A02D214305}" dt="2026-09-04T15:43:46.575" v="86" actId="27107"/>
        <pc:sldMkLst>
          <pc:docMk/>
          <pc:sldMk cId="0" sldId="282"/>
        </pc:sldMkLst>
        <pc:spChg chg="mod">
          <ac:chgData name="Williams, Sian" userId="f643701a-3517-4348-bd1c-bbad90f72c55" providerId="ADAL" clId="{66DBB4B2-6617-4A67-9DB0-51A02D214305}" dt="2026-09-04T15:43:46.575" v="86" actId="27107"/>
          <ac:spMkLst>
            <pc:docMk/>
            <pc:sldMk cId="0" sldId="282"/>
            <ac:spMk id="610" creationId="{00000000-0000-0000-0000-000000000000}"/>
          </ac:spMkLst>
        </pc:spChg>
      </pc:sldChg>
      <pc:sldChg chg="addSp delSp modSp mod">
        <pc:chgData name="Williams, Sian" userId="f643701a-3517-4348-bd1c-bbad90f72c55" providerId="ADAL" clId="{66DBB4B2-6617-4A67-9DB0-51A02D214305}" dt="2026-09-04T16:00:08.037" v="145" actId="1076"/>
        <pc:sldMkLst>
          <pc:docMk/>
          <pc:sldMk cId="0" sldId="283"/>
        </pc:sldMkLst>
        <pc:spChg chg="mod">
          <ac:chgData name="Williams, Sian" userId="f643701a-3517-4348-bd1c-bbad90f72c55" providerId="ADAL" clId="{66DBB4B2-6617-4A67-9DB0-51A02D214305}" dt="2026-09-04T15:44:24.150" v="89" actId="1076"/>
          <ac:spMkLst>
            <pc:docMk/>
            <pc:sldMk cId="0" sldId="283"/>
            <ac:spMk id="4" creationId="{64097781-B25B-26BE-A598-E2F6CFBC1FEE}"/>
          </ac:spMkLst>
        </pc:spChg>
        <pc:spChg chg="add mod ord">
          <ac:chgData name="Williams, Sian" userId="f643701a-3517-4348-bd1c-bbad90f72c55" providerId="ADAL" clId="{66DBB4B2-6617-4A67-9DB0-51A02D214305}" dt="2026-09-04T16:00:02.991" v="144" actId="1076"/>
          <ac:spMkLst>
            <pc:docMk/>
            <pc:sldMk cId="0" sldId="283"/>
            <ac:spMk id="5" creationId="{3906999E-2B0B-0309-2FAC-B185EBD56B45}"/>
          </ac:spMkLst>
        </pc:spChg>
        <pc:spChg chg="mod">
          <ac:chgData name="Williams, Sian" userId="f643701a-3517-4348-bd1c-bbad90f72c55" providerId="ADAL" clId="{66DBB4B2-6617-4A67-9DB0-51A02D214305}" dt="2026-09-04T15:59:56.886" v="143" actId="1076"/>
          <ac:spMkLst>
            <pc:docMk/>
            <pc:sldMk cId="0" sldId="283"/>
            <ac:spMk id="630" creationId="{00000000-0000-0000-0000-000000000000}"/>
          </ac:spMkLst>
        </pc:spChg>
        <pc:spChg chg="mod topLvl">
          <ac:chgData name="Williams, Sian" userId="f643701a-3517-4348-bd1c-bbad90f72c55" providerId="ADAL" clId="{66DBB4B2-6617-4A67-9DB0-51A02D214305}" dt="2026-09-04T16:00:08.037" v="145" actId="1076"/>
          <ac:spMkLst>
            <pc:docMk/>
            <pc:sldMk cId="0" sldId="283"/>
            <ac:spMk id="634" creationId="{00000000-0000-0000-0000-000000000000}"/>
          </ac:spMkLst>
        </pc:spChg>
        <pc:grpChg chg="mod">
          <ac:chgData name="Williams, Sian" userId="f643701a-3517-4348-bd1c-bbad90f72c55" providerId="ADAL" clId="{66DBB4B2-6617-4A67-9DB0-51A02D214305}" dt="2026-09-04T15:59:36.990" v="140" actId="1076"/>
          <ac:grpSpMkLst>
            <pc:docMk/>
            <pc:sldMk cId="0" sldId="283"/>
            <ac:grpSpMk id="626" creationId="{00000000-0000-0000-0000-000000000000}"/>
          </ac:grpSpMkLst>
        </pc:grpChg>
        <pc:grpChg chg="mod">
          <ac:chgData name="Williams, Sian" userId="f643701a-3517-4348-bd1c-bbad90f72c55" providerId="ADAL" clId="{66DBB4B2-6617-4A67-9DB0-51A02D214305}" dt="2026-09-04T15:59:40.467" v="141" actId="1076"/>
          <ac:grpSpMkLst>
            <pc:docMk/>
            <pc:sldMk cId="0" sldId="283"/>
            <ac:grpSpMk id="629" creationId="{00000000-0000-0000-0000-000000000000}"/>
          </ac:grpSpMkLst>
        </pc:grpChg>
      </pc:sldChg>
      <pc:sldChg chg="addSp delSp modSp mod">
        <pc:chgData name="Williams, Sian" userId="f643701a-3517-4348-bd1c-bbad90f72c55" providerId="ADAL" clId="{66DBB4B2-6617-4A67-9DB0-51A02D214305}" dt="2026-09-04T15:59:21.598" v="139" actId="1076"/>
        <pc:sldMkLst>
          <pc:docMk/>
          <pc:sldMk cId="0" sldId="284"/>
        </pc:sldMkLst>
        <pc:spChg chg="add mod ord">
          <ac:chgData name="Williams, Sian" userId="f643701a-3517-4348-bd1c-bbad90f72c55" providerId="ADAL" clId="{66DBB4B2-6617-4A67-9DB0-51A02D214305}" dt="2026-09-04T15:59:21.598" v="139" actId="1076"/>
          <ac:spMkLst>
            <pc:docMk/>
            <pc:sldMk cId="0" sldId="284"/>
            <ac:spMk id="5" creationId="{93FF869B-AFEC-0923-BA9F-252263A0D2CA}"/>
          </ac:spMkLst>
        </pc:spChg>
        <pc:spChg chg="topLvl">
          <ac:chgData name="Williams, Sian" userId="f643701a-3517-4348-bd1c-bbad90f72c55" providerId="ADAL" clId="{66DBB4B2-6617-4A67-9DB0-51A02D214305}" dt="2026-09-04T15:59:06.534" v="135" actId="478"/>
          <ac:spMkLst>
            <pc:docMk/>
            <pc:sldMk cId="0" sldId="284"/>
            <ac:spMk id="656" creationId="{00000000-0000-0000-0000-000000000000}"/>
          </ac:spMkLst>
        </pc:spChg>
      </pc:sldChg>
      <pc:sldChg chg="addSp delSp modSp mod">
        <pc:chgData name="Williams, Sian" userId="f643701a-3517-4348-bd1c-bbad90f72c55" providerId="ADAL" clId="{66DBB4B2-6617-4A67-9DB0-51A02D214305}" dt="2026-09-04T16:01:01.606" v="154" actId="1076"/>
        <pc:sldMkLst>
          <pc:docMk/>
          <pc:sldMk cId="0" sldId="285"/>
        </pc:sldMkLst>
        <pc:spChg chg="add mod ord">
          <ac:chgData name="Williams, Sian" userId="f643701a-3517-4348-bd1c-bbad90f72c55" providerId="ADAL" clId="{66DBB4B2-6617-4A67-9DB0-51A02D214305}" dt="2026-09-04T16:01:01.606" v="154" actId="1076"/>
          <ac:spMkLst>
            <pc:docMk/>
            <pc:sldMk cId="0" sldId="285"/>
            <ac:spMk id="5" creationId="{F89B822D-DD56-F802-1CCC-6DCE93A0BBEC}"/>
          </ac:spMkLst>
        </pc:spChg>
        <pc:spChg chg="mod">
          <ac:chgData name="Williams, Sian" userId="f643701a-3517-4348-bd1c-bbad90f72c55" providerId="ADAL" clId="{66DBB4B2-6617-4A67-9DB0-51A02D214305}" dt="2026-09-04T16:00:51.549" v="152" actId="1076"/>
          <ac:spMkLst>
            <pc:docMk/>
            <pc:sldMk cId="0" sldId="285"/>
            <ac:spMk id="671" creationId="{00000000-0000-0000-0000-000000000000}"/>
          </ac:spMkLst>
        </pc:spChg>
        <pc:grpChg chg="mod">
          <ac:chgData name="Williams, Sian" userId="f643701a-3517-4348-bd1c-bbad90f72c55" providerId="ADAL" clId="{66DBB4B2-6617-4A67-9DB0-51A02D214305}" dt="2026-09-04T16:00:54.440" v="153" actId="1076"/>
          <ac:grpSpMkLst>
            <pc:docMk/>
            <pc:sldMk cId="0" sldId="285"/>
            <ac:grpSpMk id="673" creationId="{00000000-0000-0000-0000-000000000000}"/>
          </ac:grpSpMkLst>
        </pc:grpChg>
      </pc:sldChg>
      <pc:sldChg chg="modSp mod">
        <pc:chgData name="Williams, Sian" userId="f643701a-3517-4348-bd1c-bbad90f72c55" providerId="ADAL" clId="{66DBB4B2-6617-4A67-9DB0-51A02D214305}" dt="2026-09-04T15:48:55.603" v="101" actId="20577"/>
        <pc:sldMkLst>
          <pc:docMk/>
          <pc:sldMk cId="2728001273" sldId="290"/>
        </pc:sldMkLst>
        <pc:spChg chg="mod">
          <ac:chgData name="Williams, Sian" userId="f643701a-3517-4348-bd1c-bbad90f72c55" providerId="ADAL" clId="{66DBB4B2-6617-4A67-9DB0-51A02D214305}" dt="2026-09-04T15:48:55.603" v="101" actId="20577"/>
          <ac:spMkLst>
            <pc:docMk/>
            <pc:sldMk cId="2728001273" sldId="290"/>
            <ac:spMk id="117" creationId="{A597702B-D4F6-B47F-4E77-17E3B24D950B}"/>
          </ac:spMkLst>
        </pc:spChg>
      </pc:sldChg>
      <pc:sldChg chg="modSp mod">
        <pc:chgData name="Williams, Sian" userId="f643701a-3517-4348-bd1c-bbad90f72c55" providerId="ADAL" clId="{66DBB4B2-6617-4A67-9DB0-51A02D214305}" dt="2026-09-04T15:31:25.585" v="10" actId="27107"/>
        <pc:sldMkLst>
          <pc:docMk/>
          <pc:sldMk cId="4273399618" sldId="292"/>
        </pc:sldMkLst>
        <pc:spChg chg="mod">
          <ac:chgData name="Williams, Sian" userId="f643701a-3517-4348-bd1c-bbad90f72c55" providerId="ADAL" clId="{66DBB4B2-6617-4A67-9DB0-51A02D214305}" dt="2026-09-04T15:31:25.585" v="10" actId="27107"/>
          <ac:spMkLst>
            <pc:docMk/>
            <pc:sldMk cId="4273399618" sldId="292"/>
            <ac:spMk id="132" creationId="{73F272C8-C0EC-8BD0-593B-3EDF9FB37AA8}"/>
          </ac:spMkLst>
        </pc:spChg>
        <pc:spChg chg="mod">
          <ac:chgData name="Williams, Sian" userId="f643701a-3517-4348-bd1c-bbad90f72c55" providerId="ADAL" clId="{66DBB4B2-6617-4A67-9DB0-51A02D214305}" dt="2026-09-04T15:31:18.781" v="9" actId="14100"/>
          <ac:spMkLst>
            <pc:docMk/>
            <pc:sldMk cId="4273399618" sldId="292"/>
            <ac:spMk id="136" creationId="{CABB4989-5FD9-8759-4EA3-99A5A4BFF361}"/>
          </ac:spMkLst>
        </pc:spChg>
        <pc:spChg chg="mod">
          <ac:chgData name="Williams, Sian" userId="f643701a-3517-4348-bd1c-bbad90f72c55" providerId="ADAL" clId="{66DBB4B2-6617-4A67-9DB0-51A02D214305}" dt="2026-09-04T15:31:13.837" v="8" actId="1076"/>
          <ac:spMkLst>
            <pc:docMk/>
            <pc:sldMk cId="4273399618" sldId="292"/>
            <ac:spMk id="137" creationId="{55E1C353-DBC9-8373-3DA4-425E110B5987}"/>
          </ac:spMkLst>
        </pc:spChg>
        <pc:picChg chg="mod">
          <ac:chgData name="Williams, Sian" userId="f643701a-3517-4348-bd1c-bbad90f72c55" providerId="ADAL" clId="{66DBB4B2-6617-4A67-9DB0-51A02D214305}" dt="2026-09-04T15:31:01.301" v="6" actId="1076"/>
          <ac:picMkLst>
            <pc:docMk/>
            <pc:sldMk cId="4273399618" sldId="292"/>
            <ac:picMk id="2" creationId="{02548333-D1ED-439A-4991-2D728052E5E5}"/>
          </ac:picMkLst>
        </pc:picChg>
      </pc:sldChg>
      <pc:sldChg chg="modSp mod">
        <pc:chgData name="Williams, Sian" userId="f643701a-3517-4348-bd1c-bbad90f72c55" providerId="ADAL" clId="{66DBB4B2-6617-4A67-9DB0-51A02D214305}" dt="2026-09-04T15:33:29.964" v="27" actId="1076"/>
        <pc:sldMkLst>
          <pc:docMk/>
          <pc:sldMk cId="1800737574" sldId="293"/>
        </pc:sldMkLst>
        <pc:spChg chg="mod">
          <ac:chgData name="Williams, Sian" userId="f643701a-3517-4348-bd1c-bbad90f72c55" providerId="ADAL" clId="{66DBB4B2-6617-4A67-9DB0-51A02D214305}" dt="2026-09-04T15:33:29.964" v="27" actId="1076"/>
          <ac:spMkLst>
            <pc:docMk/>
            <pc:sldMk cId="1800737574" sldId="293"/>
            <ac:spMk id="183" creationId="{127601F5-A1DE-61CD-C207-2F5510F44B01}"/>
          </ac:spMkLst>
        </pc:spChg>
        <pc:spChg chg="mod">
          <ac:chgData name="Williams, Sian" userId="f643701a-3517-4348-bd1c-bbad90f72c55" providerId="ADAL" clId="{66DBB4B2-6617-4A67-9DB0-51A02D214305}" dt="2026-09-04T15:33:18.861" v="26" actId="1076"/>
          <ac:spMkLst>
            <pc:docMk/>
            <pc:sldMk cId="1800737574" sldId="293"/>
            <ac:spMk id="184" creationId="{2D3714EF-CDAB-2D4F-6F5C-0071CCCE9207}"/>
          </ac:spMkLst>
        </pc:spChg>
        <pc:picChg chg="mod">
          <ac:chgData name="Williams, Sian" userId="f643701a-3517-4348-bd1c-bbad90f72c55" providerId="ADAL" clId="{66DBB4B2-6617-4A67-9DB0-51A02D214305}" dt="2026-09-04T15:33:13.772" v="25" actId="1076"/>
          <ac:picMkLst>
            <pc:docMk/>
            <pc:sldMk cId="1800737574" sldId="293"/>
            <ac:picMk id="180" creationId="{42026D85-46FE-58B5-6E6A-40198558E303}"/>
          </ac:picMkLst>
        </pc:picChg>
      </pc:sldChg>
      <pc:sldChg chg="modSp mod">
        <pc:chgData name="Williams, Sian" userId="f643701a-3517-4348-bd1c-bbad90f72c55" providerId="ADAL" clId="{66DBB4B2-6617-4A67-9DB0-51A02D214305}" dt="2026-09-04T15:52:46.284" v="109" actId="14100"/>
        <pc:sldMkLst>
          <pc:docMk/>
          <pc:sldMk cId="1864517632" sldId="295"/>
        </pc:sldMkLst>
        <pc:spChg chg="mod">
          <ac:chgData name="Williams, Sian" userId="f643701a-3517-4348-bd1c-bbad90f72c55" providerId="ADAL" clId="{66DBB4B2-6617-4A67-9DB0-51A02D214305}" dt="2026-09-04T15:52:46.284" v="109" actId="14100"/>
          <ac:spMkLst>
            <pc:docMk/>
            <pc:sldMk cId="1864517632" sldId="295"/>
            <ac:spMk id="204" creationId="{34C65014-14AC-9163-CDAF-115BE0B1E37D}"/>
          </ac:spMkLst>
        </pc:spChg>
      </pc:sldChg>
      <pc:sldChg chg="modSp mod">
        <pc:chgData name="Williams, Sian" userId="f643701a-3517-4348-bd1c-bbad90f72c55" providerId="ADAL" clId="{66DBB4B2-6617-4A67-9DB0-51A02D214305}" dt="2026-09-04T15:53:12.018" v="110" actId="14100"/>
        <pc:sldMkLst>
          <pc:docMk/>
          <pc:sldMk cId="3667206847" sldId="296"/>
        </pc:sldMkLst>
        <pc:spChg chg="mod">
          <ac:chgData name="Williams, Sian" userId="f643701a-3517-4348-bd1c-bbad90f72c55" providerId="ADAL" clId="{66DBB4B2-6617-4A67-9DB0-51A02D214305}" dt="2026-09-04T15:35:04.860" v="29" actId="207"/>
          <ac:spMkLst>
            <pc:docMk/>
            <pc:sldMk cId="3667206847" sldId="296"/>
            <ac:spMk id="4" creationId="{82844320-22F1-3728-E6C7-3A47BD92EAEA}"/>
          </ac:spMkLst>
        </pc:spChg>
        <pc:spChg chg="mod">
          <ac:chgData name="Williams, Sian" userId="f643701a-3517-4348-bd1c-bbad90f72c55" providerId="ADAL" clId="{66DBB4B2-6617-4A67-9DB0-51A02D214305}" dt="2026-09-04T15:53:12.018" v="110" actId="14100"/>
          <ac:spMkLst>
            <pc:docMk/>
            <pc:sldMk cId="3667206847" sldId="296"/>
            <ac:spMk id="208" creationId="{25275C67-7504-509C-75D0-BA5D53B21ED2}"/>
          </ac:spMkLst>
        </pc:spChg>
      </pc:sldChg>
      <pc:sldChg chg="modSp mod">
        <pc:chgData name="Williams, Sian" userId="f643701a-3517-4348-bd1c-bbad90f72c55" providerId="ADAL" clId="{66DBB4B2-6617-4A67-9DB0-51A02D214305}" dt="2026-09-04T15:35:44.202" v="33" actId="1076"/>
        <pc:sldMkLst>
          <pc:docMk/>
          <pc:sldMk cId="2650147949" sldId="299"/>
        </pc:sldMkLst>
        <pc:spChg chg="mod">
          <ac:chgData name="Williams, Sian" userId="f643701a-3517-4348-bd1c-bbad90f72c55" providerId="ADAL" clId="{66DBB4B2-6617-4A67-9DB0-51A02D214305}" dt="2026-09-04T15:35:39.422" v="32" actId="255"/>
          <ac:spMkLst>
            <pc:docMk/>
            <pc:sldMk cId="2650147949" sldId="299"/>
            <ac:spMk id="220" creationId="{64EFCC10-CB1B-8BEB-A119-D5EAA9E9A5EA}"/>
          </ac:spMkLst>
        </pc:spChg>
        <pc:picChg chg="mod">
          <ac:chgData name="Williams, Sian" userId="f643701a-3517-4348-bd1c-bbad90f72c55" providerId="ADAL" clId="{66DBB4B2-6617-4A67-9DB0-51A02D214305}" dt="2026-09-04T15:35:44.202" v="33" actId="1076"/>
          <ac:picMkLst>
            <pc:docMk/>
            <pc:sldMk cId="2650147949" sldId="299"/>
            <ac:picMk id="221" creationId="{11A261AC-A04A-C4CD-2970-63E4B67887E4}"/>
          </ac:picMkLst>
        </pc:picChg>
      </pc:sldChg>
      <pc:sldChg chg="modSp mod">
        <pc:chgData name="Williams, Sian" userId="f643701a-3517-4348-bd1c-bbad90f72c55" providerId="ADAL" clId="{66DBB4B2-6617-4A67-9DB0-51A02D214305}" dt="2026-09-04T15:36:26.674" v="39" actId="1076"/>
        <pc:sldMkLst>
          <pc:docMk/>
          <pc:sldMk cId="3930409115" sldId="301"/>
        </pc:sldMkLst>
        <pc:spChg chg="mod">
          <ac:chgData name="Williams, Sian" userId="f643701a-3517-4348-bd1c-bbad90f72c55" providerId="ADAL" clId="{66DBB4B2-6617-4A67-9DB0-51A02D214305}" dt="2026-09-04T15:36:26.674" v="39" actId="1076"/>
          <ac:spMkLst>
            <pc:docMk/>
            <pc:sldMk cId="3930409115" sldId="301"/>
            <ac:spMk id="243" creationId="{38DF7AAC-753B-59C7-E9CA-3DEBB3F58F6D}"/>
          </ac:spMkLst>
        </pc:spChg>
      </pc:sldChg>
      <pc:sldChg chg="modSp mod">
        <pc:chgData name="Williams, Sian" userId="f643701a-3517-4348-bd1c-bbad90f72c55" providerId="ADAL" clId="{66DBB4B2-6617-4A67-9DB0-51A02D214305}" dt="2026-09-04T15:54:01.794" v="112" actId="20577"/>
        <pc:sldMkLst>
          <pc:docMk/>
          <pc:sldMk cId="2613206978" sldId="302"/>
        </pc:sldMkLst>
        <pc:spChg chg="mod">
          <ac:chgData name="Williams, Sian" userId="f643701a-3517-4348-bd1c-bbad90f72c55" providerId="ADAL" clId="{66DBB4B2-6617-4A67-9DB0-51A02D214305}" dt="2026-09-04T15:54:01.794" v="112" actId="20577"/>
          <ac:spMkLst>
            <pc:docMk/>
            <pc:sldMk cId="2613206978" sldId="302"/>
            <ac:spMk id="241" creationId="{E65B0884-5903-99FD-A0E4-81309D644974}"/>
          </ac:spMkLst>
        </pc:spChg>
      </pc:sldChg>
      <pc:sldChg chg="modSp mod">
        <pc:chgData name="Williams, Sian" userId="f643701a-3517-4348-bd1c-bbad90f72c55" providerId="ADAL" clId="{66DBB4B2-6617-4A67-9DB0-51A02D214305}" dt="2026-09-04T15:36:46.938" v="43" actId="1076"/>
        <pc:sldMkLst>
          <pc:docMk/>
          <pc:sldMk cId="2352509637" sldId="303"/>
        </pc:sldMkLst>
        <pc:spChg chg="mod">
          <ac:chgData name="Williams, Sian" userId="f643701a-3517-4348-bd1c-bbad90f72c55" providerId="ADAL" clId="{66DBB4B2-6617-4A67-9DB0-51A02D214305}" dt="2026-09-04T15:36:46.938" v="43" actId="1076"/>
          <ac:spMkLst>
            <pc:docMk/>
            <pc:sldMk cId="2352509637" sldId="303"/>
            <ac:spMk id="266" creationId="{82268ABF-10BB-F19A-F729-1178CAA043E5}"/>
          </ac:spMkLst>
        </pc:spChg>
      </pc:sldChg>
      <pc:sldChg chg="modSp mod">
        <pc:chgData name="Williams, Sian" userId="f643701a-3517-4348-bd1c-bbad90f72c55" providerId="ADAL" clId="{66DBB4B2-6617-4A67-9DB0-51A02D214305}" dt="2026-09-04T15:37:12.811" v="48" actId="14100"/>
        <pc:sldMkLst>
          <pc:docMk/>
          <pc:sldMk cId="1402890555" sldId="304"/>
        </pc:sldMkLst>
        <pc:spChg chg="mod">
          <ac:chgData name="Williams, Sian" userId="f643701a-3517-4348-bd1c-bbad90f72c55" providerId="ADAL" clId="{66DBB4B2-6617-4A67-9DB0-51A02D214305}" dt="2026-09-04T15:37:12.811" v="48" actId="14100"/>
          <ac:spMkLst>
            <pc:docMk/>
            <pc:sldMk cId="1402890555" sldId="304"/>
            <ac:spMk id="282" creationId="{022DD5DC-1840-E1A1-9525-06BE10D9F3B5}"/>
          </ac:spMkLst>
        </pc:spChg>
      </pc:sldChg>
      <pc:sldChg chg="modSp mod">
        <pc:chgData name="Williams, Sian" userId="f643701a-3517-4348-bd1c-bbad90f72c55" providerId="ADAL" clId="{66DBB4B2-6617-4A67-9DB0-51A02D214305}" dt="2026-09-04T15:37:41.021" v="50" actId="255"/>
        <pc:sldMkLst>
          <pc:docMk/>
          <pc:sldMk cId="3779428401" sldId="305"/>
        </pc:sldMkLst>
        <pc:spChg chg="mod">
          <ac:chgData name="Williams, Sian" userId="f643701a-3517-4348-bd1c-bbad90f72c55" providerId="ADAL" clId="{66DBB4B2-6617-4A67-9DB0-51A02D214305}" dt="2026-09-04T15:37:41.021" v="50" actId="255"/>
          <ac:spMkLst>
            <pc:docMk/>
            <pc:sldMk cId="3779428401" sldId="305"/>
            <ac:spMk id="296" creationId="{E58F2631-B7DD-3861-71FD-8B7BCAE2666A}"/>
          </ac:spMkLst>
        </pc:spChg>
      </pc:sldChg>
      <pc:sldChg chg="modSp mod">
        <pc:chgData name="Williams, Sian" userId="f643701a-3517-4348-bd1c-bbad90f72c55" providerId="ADAL" clId="{66DBB4B2-6617-4A67-9DB0-51A02D214305}" dt="2026-09-04T15:55:02.256" v="116" actId="1076"/>
        <pc:sldMkLst>
          <pc:docMk/>
          <pc:sldMk cId="1486011453" sldId="307"/>
        </pc:sldMkLst>
        <pc:spChg chg="mod">
          <ac:chgData name="Williams, Sian" userId="f643701a-3517-4348-bd1c-bbad90f72c55" providerId="ADAL" clId="{66DBB4B2-6617-4A67-9DB0-51A02D214305}" dt="2026-09-04T15:39:18.410" v="53" actId="1076"/>
          <ac:spMkLst>
            <pc:docMk/>
            <pc:sldMk cId="1486011453" sldId="307"/>
            <ac:spMk id="314" creationId="{555BBB2F-5855-CF4A-461B-823547B0910E}"/>
          </ac:spMkLst>
        </pc:spChg>
        <pc:spChg chg="mod">
          <ac:chgData name="Williams, Sian" userId="f643701a-3517-4348-bd1c-bbad90f72c55" providerId="ADAL" clId="{66DBB4B2-6617-4A67-9DB0-51A02D214305}" dt="2026-09-04T15:54:58.457" v="115" actId="1076"/>
          <ac:spMkLst>
            <pc:docMk/>
            <pc:sldMk cId="1486011453" sldId="307"/>
            <ac:spMk id="315" creationId="{4F1AD8E7-12B2-AC0E-8B9F-D87B935BABEB}"/>
          </ac:spMkLst>
        </pc:spChg>
        <pc:spChg chg="mod">
          <ac:chgData name="Williams, Sian" userId="f643701a-3517-4348-bd1c-bbad90f72c55" providerId="ADAL" clId="{66DBB4B2-6617-4A67-9DB0-51A02D214305}" dt="2026-09-04T15:55:02.256" v="116" actId="1076"/>
          <ac:spMkLst>
            <pc:docMk/>
            <pc:sldMk cId="1486011453" sldId="307"/>
            <ac:spMk id="317" creationId="{633DD0A8-C0D0-F561-9B6E-91038EAC6550}"/>
          </ac:spMkLst>
        </pc:spChg>
        <pc:spChg chg="mod">
          <ac:chgData name="Williams, Sian" userId="f643701a-3517-4348-bd1c-bbad90f72c55" providerId="ADAL" clId="{66DBB4B2-6617-4A67-9DB0-51A02D214305}" dt="2026-09-04T15:54:52.445" v="114" actId="1076"/>
          <ac:spMkLst>
            <pc:docMk/>
            <pc:sldMk cId="1486011453" sldId="307"/>
            <ac:spMk id="319" creationId="{364FB9BF-1FB9-8A4A-80D2-4A5B56ADAC88}"/>
          </ac:spMkLst>
        </pc:spChg>
        <pc:picChg chg="mod">
          <ac:chgData name="Williams, Sian" userId="f643701a-3517-4348-bd1c-bbad90f72c55" providerId="ADAL" clId="{66DBB4B2-6617-4A67-9DB0-51A02D214305}" dt="2026-09-04T15:39:13.032" v="52" actId="1076"/>
          <ac:picMkLst>
            <pc:docMk/>
            <pc:sldMk cId="1486011453" sldId="307"/>
            <ac:picMk id="321" creationId="{EBBEA4C3-DDD7-F449-3986-F645CE7B61D3}"/>
          </ac:picMkLst>
        </pc:picChg>
      </pc:sldChg>
      <pc:sldChg chg="modSp mod">
        <pc:chgData name="Williams, Sian" userId="f643701a-3517-4348-bd1c-bbad90f72c55" providerId="ADAL" clId="{66DBB4B2-6617-4A67-9DB0-51A02D214305}" dt="2026-09-04T15:38:08.796" v="51" actId="20577"/>
        <pc:sldMkLst>
          <pc:docMk/>
          <pc:sldMk cId="3562237377" sldId="308"/>
        </pc:sldMkLst>
        <pc:spChg chg="mod">
          <ac:chgData name="Williams, Sian" userId="f643701a-3517-4348-bd1c-bbad90f72c55" providerId="ADAL" clId="{66DBB4B2-6617-4A67-9DB0-51A02D214305}" dt="2026-09-04T15:38:08.796" v="51" actId="20577"/>
          <ac:spMkLst>
            <pc:docMk/>
            <pc:sldMk cId="3562237377" sldId="308"/>
            <ac:spMk id="313" creationId="{08C234DF-BD88-3FB7-C7D8-629895F1A4D6}"/>
          </ac:spMkLst>
        </pc:spChg>
      </pc:sldChg>
      <pc:sldChg chg="modSp mod">
        <pc:chgData name="Williams, Sian" userId="f643701a-3517-4348-bd1c-bbad90f72c55" providerId="ADAL" clId="{66DBB4B2-6617-4A67-9DB0-51A02D214305}" dt="2026-09-04T15:40:00.808" v="57" actId="14100"/>
        <pc:sldMkLst>
          <pc:docMk/>
          <pc:sldMk cId="4056244949" sldId="309"/>
        </pc:sldMkLst>
        <pc:grpChg chg="mod">
          <ac:chgData name="Williams, Sian" userId="f643701a-3517-4348-bd1c-bbad90f72c55" providerId="ADAL" clId="{66DBB4B2-6617-4A67-9DB0-51A02D214305}" dt="2026-09-04T15:40:00.808" v="57" actId="14100"/>
          <ac:grpSpMkLst>
            <pc:docMk/>
            <pc:sldMk cId="4056244949" sldId="309"/>
            <ac:grpSpMk id="418" creationId="{95DEAEAE-36CA-A4B4-B91D-A798E0459A60}"/>
          </ac:grpSpMkLst>
        </pc:grpChg>
      </pc:sldChg>
      <pc:sldChg chg="modSp mod">
        <pc:chgData name="Williams, Sian" userId="f643701a-3517-4348-bd1c-bbad90f72c55" providerId="ADAL" clId="{66DBB4B2-6617-4A67-9DB0-51A02D214305}" dt="2026-09-04T15:40:36.448" v="62" actId="14100"/>
        <pc:sldMkLst>
          <pc:docMk/>
          <pc:sldMk cId="1274375698" sldId="310"/>
        </pc:sldMkLst>
        <pc:spChg chg="mod">
          <ac:chgData name="Williams, Sian" userId="f643701a-3517-4348-bd1c-bbad90f72c55" providerId="ADAL" clId="{66DBB4B2-6617-4A67-9DB0-51A02D214305}" dt="2026-09-04T15:40:28.287" v="60" actId="14100"/>
          <ac:spMkLst>
            <pc:docMk/>
            <pc:sldMk cId="1274375698" sldId="310"/>
            <ac:spMk id="423" creationId="{A0460434-4AF9-78F9-68B5-EDC496C73441}"/>
          </ac:spMkLst>
        </pc:spChg>
        <pc:spChg chg="mod">
          <ac:chgData name="Williams, Sian" userId="f643701a-3517-4348-bd1c-bbad90f72c55" providerId="ADAL" clId="{66DBB4B2-6617-4A67-9DB0-51A02D214305}" dt="2026-09-04T15:40:18.606" v="59" actId="14100"/>
          <ac:spMkLst>
            <pc:docMk/>
            <pc:sldMk cId="1274375698" sldId="310"/>
            <ac:spMk id="425" creationId="{E6BB41BA-99D1-BEF1-2031-7DFF3218A9F7}"/>
          </ac:spMkLst>
        </pc:spChg>
        <pc:grpChg chg="mod">
          <ac:chgData name="Williams, Sian" userId="f643701a-3517-4348-bd1c-bbad90f72c55" providerId="ADAL" clId="{66DBB4B2-6617-4A67-9DB0-51A02D214305}" dt="2026-09-04T15:40:36.448" v="62" actId="14100"/>
          <ac:grpSpMkLst>
            <pc:docMk/>
            <pc:sldMk cId="1274375698" sldId="310"/>
            <ac:grpSpMk id="422" creationId="{24406A0A-1D8C-4EF7-A2B3-181B23508B3D}"/>
          </ac:grpSpMkLst>
        </pc:grpChg>
      </pc:sldChg>
      <pc:sldChg chg="modSp mod">
        <pc:chgData name="Williams, Sian" userId="f643701a-3517-4348-bd1c-bbad90f72c55" providerId="ADAL" clId="{66DBB4B2-6617-4A67-9DB0-51A02D214305}" dt="2026-09-04T15:41:04.202" v="64" actId="33524"/>
        <pc:sldMkLst>
          <pc:docMk/>
          <pc:sldMk cId="1524481452" sldId="311"/>
        </pc:sldMkLst>
        <pc:spChg chg="mod">
          <ac:chgData name="Williams, Sian" userId="f643701a-3517-4348-bd1c-bbad90f72c55" providerId="ADAL" clId="{66DBB4B2-6617-4A67-9DB0-51A02D214305}" dt="2026-09-04T15:41:04.202" v="64" actId="33524"/>
          <ac:spMkLst>
            <pc:docMk/>
            <pc:sldMk cId="1524481452" sldId="311"/>
            <ac:spMk id="438" creationId="{556F9B10-51B3-40F9-9BD7-5C7E5AE30444}"/>
          </ac:spMkLst>
        </pc:spChg>
      </pc:sldChg>
      <pc:sldChg chg="modSp mod modNotesTx">
        <pc:chgData name="Williams, Sian" userId="f643701a-3517-4348-bd1c-bbad90f72c55" providerId="ADAL" clId="{66DBB4B2-6617-4A67-9DB0-51A02D214305}" dt="2026-09-04T15:56:39.145" v="120" actId="20577"/>
        <pc:sldMkLst>
          <pc:docMk/>
          <pc:sldMk cId="1852551277" sldId="312"/>
        </pc:sldMkLst>
        <pc:spChg chg="mod">
          <ac:chgData name="Williams, Sian" userId="f643701a-3517-4348-bd1c-bbad90f72c55" providerId="ADAL" clId="{66DBB4B2-6617-4A67-9DB0-51A02D214305}" dt="2026-09-04T15:56:32.896" v="119" actId="255"/>
          <ac:spMkLst>
            <pc:docMk/>
            <pc:sldMk cId="1852551277" sldId="312"/>
            <ac:spMk id="496" creationId="{9D48B8A9-0733-758D-C20B-78BE970A3B7D}"/>
          </ac:spMkLst>
        </pc:spChg>
      </pc:sldChg>
      <pc:sldChg chg="delSp modSp mod">
        <pc:chgData name="Williams, Sian" userId="f643701a-3517-4348-bd1c-bbad90f72c55" providerId="ADAL" clId="{66DBB4B2-6617-4A67-9DB0-51A02D214305}" dt="2026-09-04T15:41:55.664" v="67" actId="14100"/>
        <pc:sldMkLst>
          <pc:docMk/>
          <pc:sldMk cId="652471838" sldId="315"/>
        </pc:sldMkLst>
        <pc:spChg chg="mod">
          <ac:chgData name="Williams, Sian" userId="f643701a-3517-4348-bd1c-bbad90f72c55" providerId="ADAL" clId="{66DBB4B2-6617-4A67-9DB0-51A02D214305}" dt="2026-09-04T15:41:55.664" v="67" actId="14100"/>
          <ac:spMkLst>
            <pc:docMk/>
            <pc:sldMk cId="652471838" sldId="315"/>
            <ac:spMk id="515" creationId="{4A96024A-FFA3-09E7-0427-10938245A48E}"/>
          </ac:spMkLst>
        </pc:spChg>
      </pc:sldChg>
      <pc:sldChg chg="modSp mod modNotesTx">
        <pc:chgData name="Williams, Sian" userId="f643701a-3517-4348-bd1c-bbad90f72c55" providerId="ADAL" clId="{66DBB4B2-6617-4A67-9DB0-51A02D214305}" dt="2026-09-04T16:02:41.110" v="158" actId="20577"/>
        <pc:sldMkLst>
          <pc:docMk/>
          <pc:sldMk cId="3648671293" sldId="316"/>
        </pc:sldMkLst>
        <pc:spChg chg="mod">
          <ac:chgData name="Williams, Sian" userId="f643701a-3517-4348-bd1c-bbad90f72c55" providerId="ADAL" clId="{66DBB4B2-6617-4A67-9DB0-51A02D214305}" dt="2026-09-04T15:42:05.608" v="69" actId="14100"/>
          <ac:spMkLst>
            <pc:docMk/>
            <pc:sldMk cId="3648671293" sldId="316"/>
            <ac:spMk id="518" creationId="{50C019B7-9B3B-30A1-0D0B-32B9FB66072E}"/>
          </ac:spMkLst>
        </pc:spChg>
        <pc:spChg chg="mod">
          <ac:chgData name="Williams, Sian" userId="f643701a-3517-4348-bd1c-bbad90f72c55" providerId="ADAL" clId="{66DBB4B2-6617-4A67-9DB0-51A02D214305}" dt="2026-09-04T15:42:25.334" v="74" actId="14100"/>
          <ac:spMkLst>
            <pc:docMk/>
            <pc:sldMk cId="3648671293" sldId="316"/>
            <ac:spMk id="519" creationId="{18602C7D-0AF3-6437-93AC-F0D2FB3ABE60}"/>
          </ac:spMkLst>
        </pc:spChg>
        <pc:spChg chg="mod">
          <ac:chgData name="Williams, Sian" userId="f643701a-3517-4348-bd1c-bbad90f72c55" providerId="ADAL" clId="{66DBB4B2-6617-4A67-9DB0-51A02D214305}" dt="2026-09-04T15:42:30.948" v="75" actId="1076"/>
          <ac:spMkLst>
            <pc:docMk/>
            <pc:sldMk cId="3648671293" sldId="316"/>
            <ac:spMk id="521" creationId="{F39F2AC0-5CF3-4647-F3BF-F670C802FDA0}"/>
          </ac:spMkLst>
        </pc:spChg>
        <pc:grpChg chg="mod">
          <ac:chgData name="Williams, Sian" userId="f643701a-3517-4348-bd1c-bbad90f72c55" providerId="ADAL" clId="{66DBB4B2-6617-4A67-9DB0-51A02D214305}" dt="2026-09-04T15:42:15.074" v="72" actId="1076"/>
          <ac:grpSpMkLst>
            <pc:docMk/>
            <pc:sldMk cId="3648671293" sldId="316"/>
            <ac:grpSpMk id="516" creationId="{6C6F9BB5-79A5-830B-7290-B5DAF172AEF2}"/>
          </ac:grpSpMkLst>
        </pc:grpChg>
      </pc:sldChg>
      <pc:sldChg chg="modSp mod">
        <pc:chgData name="Williams, Sian" userId="f643701a-3517-4348-bd1c-bbad90f72c55" providerId="ADAL" clId="{66DBB4B2-6617-4A67-9DB0-51A02D214305}" dt="2026-09-04T15:42:42.190" v="77" actId="1076"/>
        <pc:sldMkLst>
          <pc:docMk/>
          <pc:sldMk cId="2822730391" sldId="317"/>
        </pc:sldMkLst>
        <pc:spChg chg="mod">
          <ac:chgData name="Williams, Sian" userId="f643701a-3517-4348-bd1c-bbad90f72c55" providerId="ADAL" clId="{66DBB4B2-6617-4A67-9DB0-51A02D214305}" dt="2026-09-04T15:42:42.190" v="77" actId="1076"/>
          <ac:spMkLst>
            <pc:docMk/>
            <pc:sldMk cId="2822730391" sldId="317"/>
            <ac:spMk id="534" creationId="{DAEC75BE-1531-8211-620C-BCE3E75F79F6}"/>
          </ac:spMkLst>
        </pc:spChg>
      </pc:sldChg>
      <pc:sldChg chg="modSp mod">
        <pc:chgData name="Williams, Sian" userId="f643701a-3517-4348-bd1c-bbad90f72c55" providerId="ADAL" clId="{66DBB4B2-6617-4A67-9DB0-51A02D214305}" dt="2026-09-04T15:42:57.718" v="79" actId="14100"/>
        <pc:sldMkLst>
          <pc:docMk/>
          <pc:sldMk cId="79246985" sldId="319"/>
        </pc:sldMkLst>
        <pc:spChg chg="mod">
          <ac:chgData name="Williams, Sian" userId="f643701a-3517-4348-bd1c-bbad90f72c55" providerId="ADAL" clId="{66DBB4B2-6617-4A67-9DB0-51A02D214305}" dt="2026-09-04T15:42:57.718" v="79" actId="14100"/>
          <ac:spMkLst>
            <pc:docMk/>
            <pc:sldMk cId="79246985" sldId="319"/>
            <ac:spMk id="557" creationId="{6B21D8D0-08C6-E8FA-E9C2-A85AFB68BC61}"/>
          </ac:spMkLst>
        </pc:spChg>
      </pc:sldChg>
      <pc:sldChg chg="modSp mod">
        <pc:chgData name="Williams, Sian" userId="f643701a-3517-4348-bd1c-bbad90f72c55" providerId="ADAL" clId="{66DBB4B2-6617-4A67-9DB0-51A02D214305}" dt="2026-09-04T15:57:45.856" v="125" actId="14100"/>
        <pc:sldMkLst>
          <pc:docMk/>
          <pc:sldMk cId="2697109712" sldId="320"/>
        </pc:sldMkLst>
        <pc:spChg chg="mod">
          <ac:chgData name="Williams, Sian" userId="f643701a-3517-4348-bd1c-bbad90f72c55" providerId="ADAL" clId="{66DBB4B2-6617-4A67-9DB0-51A02D214305}" dt="2026-09-04T15:57:45.856" v="125" actId="14100"/>
          <ac:spMkLst>
            <pc:docMk/>
            <pc:sldMk cId="2697109712" sldId="320"/>
            <ac:spMk id="594" creationId="{FE33C844-6858-C352-7512-13C62EE51E6E}"/>
          </ac:spMkLst>
        </pc:spChg>
        <pc:spChg chg="mod">
          <ac:chgData name="Williams, Sian" userId="f643701a-3517-4348-bd1c-bbad90f72c55" providerId="ADAL" clId="{66DBB4B2-6617-4A67-9DB0-51A02D214305}" dt="2026-09-04T15:44:01.345" v="88" actId="14100"/>
          <ac:spMkLst>
            <pc:docMk/>
            <pc:sldMk cId="2697109712" sldId="320"/>
            <ac:spMk id="595" creationId="{75EDD976-3991-6C20-448A-5F74E5C83EB1}"/>
          </ac:spMkLst>
        </pc:spChg>
      </pc:sldChg>
      <pc:sldChg chg="modSp mod">
        <pc:chgData name="Williams, Sian" userId="f643701a-3517-4348-bd1c-bbad90f72c55" providerId="ADAL" clId="{66DBB4B2-6617-4A67-9DB0-51A02D214305}" dt="2026-09-04T15:45:11.765" v="92" actId="14100"/>
        <pc:sldMkLst>
          <pc:docMk/>
          <pc:sldMk cId="3649416420" sldId="322"/>
        </pc:sldMkLst>
        <pc:spChg chg="mod">
          <ac:chgData name="Williams, Sian" userId="f643701a-3517-4348-bd1c-bbad90f72c55" providerId="ADAL" clId="{66DBB4B2-6617-4A67-9DB0-51A02D214305}" dt="2026-09-04T15:45:11.765" v="92" actId="14100"/>
          <ac:spMkLst>
            <pc:docMk/>
            <pc:sldMk cId="3649416420" sldId="322"/>
            <ac:spMk id="700" creationId="{3C2C49C9-9EF8-6E36-6AA8-58CE4CA0383E}"/>
          </ac:spMkLst>
        </pc:spChg>
      </pc:sldChg>
      <pc:sldChg chg="addSp modSp mod">
        <pc:chgData name="Williams, Sian" userId="f643701a-3517-4348-bd1c-bbad90f72c55" providerId="ADAL" clId="{66DBB4B2-6617-4A67-9DB0-51A02D214305}" dt="2026-09-04T15:45:27.816" v="94" actId="22"/>
        <pc:sldMkLst>
          <pc:docMk/>
          <pc:sldMk cId="0" sldId="323"/>
        </pc:sldMkLst>
        <pc:spChg chg="add">
          <ac:chgData name="Williams, Sian" userId="f643701a-3517-4348-bd1c-bbad90f72c55" providerId="ADAL" clId="{66DBB4B2-6617-4A67-9DB0-51A02D214305}" dt="2026-09-04T15:45:27.816" v="94" actId="22"/>
          <ac:spMkLst>
            <pc:docMk/>
            <pc:sldMk cId="0" sldId="323"/>
            <ac:spMk id="3" creationId="{00F4B4FE-4DAB-3558-4C31-AAC571D74B0D}"/>
          </ac:spMkLst>
        </pc:spChg>
        <pc:spChg chg="mod">
          <ac:chgData name="Williams, Sian" userId="f643701a-3517-4348-bd1c-bbad90f72c55" providerId="ADAL" clId="{66DBB4B2-6617-4A67-9DB0-51A02D214305}" dt="2026-09-04T15:45:26.901" v="93" actId="1076"/>
          <ac:spMkLst>
            <pc:docMk/>
            <pc:sldMk cId="0" sldId="323"/>
            <ac:spMk id="284" creationId="{00000000-0000-0000-0000-000000000000}"/>
          </ac:spMkLst>
        </pc:spChg>
      </pc:sldChg>
      <pc:sldMasterChg chg="addSp delSp modSp mod">
        <pc:chgData name="Williams, Sian" userId="f643701a-3517-4348-bd1c-bbad90f72c55" providerId="ADAL" clId="{66DBB4B2-6617-4A67-9DB0-51A02D214305}" dt="2026-09-04T13:43:07.779" v="4" actId="22"/>
        <pc:sldMasterMkLst>
          <pc:docMk/>
          <pc:sldMasterMk cId="1135116328" sldId="2147483650"/>
        </pc:sldMasterMkLst>
        <pc:spChg chg="add">
          <ac:chgData name="Williams, Sian" userId="f643701a-3517-4348-bd1c-bbad90f72c55" providerId="ADAL" clId="{66DBB4B2-6617-4A67-9DB0-51A02D214305}" dt="2026-09-04T13:43:07.779" v="4" actId="22"/>
          <ac:spMkLst>
            <pc:docMk/>
            <pc:sldMasterMk cId="1135116328" sldId="2147483650"/>
            <ac:spMk id="4" creationId="{F64653D1-401A-01ED-FCAE-D8136B27D12A}"/>
          </ac:spMkLst>
        </pc:spChg>
        <pc:picChg chg="add">
          <ac:chgData name="Williams, Sian" userId="f643701a-3517-4348-bd1c-bbad90f72c55" providerId="ADAL" clId="{66DBB4B2-6617-4A67-9DB0-51A02D214305}" dt="2026-09-04T13:43:07.779" v="4" actId="22"/>
          <ac:picMkLst>
            <pc:docMk/>
            <pc:sldMasterMk cId="1135116328" sldId="2147483650"/>
            <ac:picMk id="6" creationId="{277D860C-3A09-B2D6-130B-6124137236E0}"/>
          </ac:picMkLst>
        </pc:picChg>
        <pc:picChg chg="add">
          <ac:chgData name="Williams, Sian" userId="f643701a-3517-4348-bd1c-bbad90f72c55" providerId="ADAL" clId="{66DBB4B2-6617-4A67-9DB0-51A02D214305}" dt="2026-09-04T13:43:07.779" v="4" actId="22"/>
          <ac:picMkLst>
            <pc:docMk/>
            <pc:sldMasterMk cId="1135116328" sldId="2147483650"/>
            <ac:picMk id="8" creationId="{C7713592-F692-0BC5-18CE-EAE2E499B662}"/>
          </ac:picMkLst>
        </pc:picChg>
        <pc:picChg chg="add">
          <ac:chgData name="Williams, Sian" userId="f643701a-3517-4348-bd1c-bbad90f72c55" providerId="ADAL" clId="{66DBB4B2-6617-4A67-9DB0-51A02D214305}" dt="2026-09-04T13:43:07.779" v="4" actId="22"/>
          <ac:picMkLst>
            <pc:docMk/>
            <pc:sldMasterMk cId="1135116328" sldId="2147483650"/>
            <ac:picMk id="10" creationId="{C1A9F8CD-E5CB-8D31-3DC6-5F1EF88C6528}"/>
          </ac:picMkLst>
        </pc:picChg>
      </pc:sldMasterChg>
    </pc:docChg>
  </pc:docChgLst>
  <pc:docChgLst>
    <pc:chgData name="Bonita Searle-Barnes" userId="e782127f-826a-4a83-a372-afedaa2e0d4f" providerId="ADAL" clId="{FA3BD239-4B9A-4CBA-8CF5-F7BFBEA885D5}"/>
    <pc:docChg chg="undo custSel addSld delSld modSld sldOrd">
      <pc:chgData name="Bonita Searle-Barnes" userId="e782127f-826a-4a83-a372-afedaa2e0d4f" providerId="ADAL" clId="{FA3BD239-4B9A-4CBA-8CF5-F7BFBEA885D5}" dt="2026-08-24T16:08:57.334" v="2083" actId="20577"/>
      <pc:docMkLst>
        <pc:docMk/>
      </pc:docMkLst>
      <pc:sldChg chg="delSp modSp mod modNotesTx">
        <pc:chgData name="Bonita Searle-Barnes" userId="e782127f-826a-4a83-a372-afedaa2e0d4f" providerId="ADAL" clId="{FA3BD239-4B9A-4CBA-8CF5-F7BFBEA885D5}" dt="2026-08-24T16:08:07.628" v="2080" actId="14826"/>
        <pc:sldMkLst>
          <pc:docMk/>
          <pc:sldMk cId="0" sldId="263"/>
        </pc:sldMkLst>
        <pc:picChg chg="mod">
          <ac:chgData name="Bonita Searle-Barnes" userId="e782127f-826a-4a83-a372-afedaa2e0d4f" providerId="ADAL" clId="{FA3BD239-4B9A-4CBA-8CF5-F7BFBEA885D5}" dt="2026-08-24T16:08:07.628" v="2080" actId="14826"/>
          <ac:picMkLst>
            <pc:docMk/>
            <pc:sldMk cId="0" sldId="263"/>
            <ac:picMk id="180" creationId="{00000000-0000-0000-0000-000000000000}"/>
          </ac:picMkLst>
        </pc:picChg>
      </pc:sldChg>
      <pc:sldChg chg="modSp add mod">
        <pc:chgData name="Bonita Searle-Barnes" userId="e782127f-826a-4a83-a372-afedaa2e0d4f" providerId="ADAL" clId="{FA3BD239-4B9A-4CBA-8CF5-F7BFBEA885D5}" dt="2026-08-24T16:08:57.334" v="2083" actId="20577"/>
        <pc:sldMkLst>
          <pc:docMk/>
          <pc:sldMk cId="4273399618" sldId="292"/>
        </pc:sldMkLst>
        <pc:spChg chg="mod">
          <ac:chgData name="Bonita Searle-Barnes" userId="e782127f-826a-4a83-a372-afedaa2e0d4f" providerId="ADAL" clId="{FA3BD239-4B9A-4CBA-8CF5-F7BFBEA885D5}" dt="2026-08-24T16:08:57.334" v="2083" actId="20577"/>
          <ac:spMkLst>
            <pc:docMk/>
            <pc:sldMk cId="4273399618" sldId="292"/>
            <ac:spMk id="137" creationId="{55E1C353-DBC9-8373-3DA4-425E110B5987}"/>
          </ac:spMkLst>
        </pc:spChg>
      </pc:sldChg>
      <pc:sldChg chg="delSp modSp add mod">
        <pc:chgData name="Bonita Searle-Barnes" userId="e782127f-826a-4a83-a372-afedaa2e0d4f" providerId="ADAL" clId="{FA3BD239-4B9A-4CBA-8CF5-F7BFBEA885D5}" dt="2026-08-24T16:08:21.669" v="2081" actId="14826"/>
        <pc:sldMkLst>
          <pc:docMk/>
          <pc:sldMk cId="1800737574" sldId="293"/>
        </pc:sldMkLst>
        <pc:picChg chg="mod">
          <ac:chgData name="Bonita Searle-Barnes" userId="e782127f-826a-4a83-a372-afedaa2e0d4f" providerId="ADAL" clId="{FA3BD239-4B9A-4CBA-8CF5-F7BFBEA885D5}" dt="2026-08-24T16:08:21.669" v="2081" actId="14826"/>
          <ac:picMkLst>
            <pc:docMk/>
            <pc:sldMk cId="1800737574" sldId="293"/>
            <ac:picMk id="180" creationId="{42026D85-46FE-58B5-6E6A-40198558E30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46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kimpton.co.uk/marine-source-heat-pump-plas-newydd/?utm_source=chatgpt.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kimpton.co.uk/marine-source-heat-pump-plas-newydd/?utm_source=chatgpt.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kimpton.co.uk/marine-source-heat-pump-plas-newydd/?utm_source=chatgpt.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mcscertified.com/wp-content/uploads/2025/12/MIS-3005-D-The-Heat-Pump-Design-Standard-V3.0-Final.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mcscertified.com/wp-content/uploads/2025/12/MIS-3005-D-The-Heat-Pump-Design-Standard-V3.0-Final.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nhbc.co.uk/kontentdocuments/77249bab-687b-4641-8e81-6eb7889fa5b3/heat-pump-guide.pd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nhbc.co.uk/kontentdocuments/77249bab-687b-4641-8e81-6eb7889fa5b3/heat-pump-guide.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nhbc.co.uk/kontentdocuments/77249bab-687b-4641-8e81-6eb7889fa5b3/heat-pump-guide.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caleffi.com/sites/default/files/media/external-file/03313_EN_COMPONENTS%20FOR%20HEAT%20PUMP%20SYSTEMS.pdf"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caleffi.com/sites/default/files/media/external-file/03313_EN_COMPONENTS%20FOR%20HEAT%20PUMP%20SYSTEMS.pdf"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hpauk.org.uk/wp-content/uploads/2026/03/Heat-pump-controls-guide-FINAL-1.pdf"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hpauk.org.uk/wp-content/uploads/2026/03/Heat-pump-controls-guide-FINAL-1.pdf"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6" name="Google Shape;26;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this activity to establish prior knowledge. Encourage learners to avoid product-name answers and focus on design functions. Reference: MCS/NHBC Domestic Heat Pumps: A Best Practice Guide: https://www.nhbc.co.uk/kontentdocuments/77249bab-687b-4641-8e81-6eb7889fa5b3/heat-pump-guide.pdf</a:t>
            </a:r>
            <a:br>
              <a:rPr lang="en-US" dirty="0"/>
            </a:br>
            <a:br>
              <a:rPr lang="en-US" dirty="0"/>
            </a:br>
            <a:r>
              <a:rPr lang="en-GB" b="1" dirty="0"/>
              <a:t>Tutor prompt: </a:t>
            </a:r>
            <a:r>
              <a:rPr lang="en-GB" dirty="0"/>
              <a:t>A good component can still fail if the heat source, emitters, storage, hydraulics and controls are not matched.</a:t>
            </a:r>
          </a:p>
          <a:p>
            <a:pPr marL="0" lvl="0" indent="0" algn="l" rtl="0">
              <a:spcBef>
                <a:spcPts val="0"/>
              </a:spcBef>
              <a:spcAft>
                <a:spcPts val="0"/>
              </a:spcAft>
              <a:buNone/>
            </a:pPr>
            <a:endParaRPr dirty="0"/>
          </a:p>
        </p:txBody>
      </p:sp>
      <p:sp>
        <p:nvSpPr>
          <p:cNvPr id="27" name="Google Shape;27;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 name="Google Shape;4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Make the specification explicit. This deck covers both parts of K1.20: system types and system component integration. </a:t>
            </a:r>
            <a:br>
              <a:rPr lang="en-US" dirty="0"/>
            </a:br>
            <a:br>
              <a:rPr lang="en-US" dirty="0"/>
            </a:br>
            <a:r>
              <a:rPr lang="en-US" b="1" dirty="0"/>
              <a:t>Key references: MCS MIS 3005-D Heat Pump Design Standard</a:t>
            </a:r>
            <a:r>
              <a:rPr lang="en-US" dirty="0"/>
              <a:t>: https://mcscertified.com/wp-content/uploads/2025/12/MIS-3005-D-The-Heat-Pump-Design-Standard-V3.0-Final.pdf</a:t>
            </a:r>
          </a:p>
          <a:p>
            <a:pPr marL="0" lvl="0" indent="0" algn="l" rtl="0">
              <a:spcBef>
                <a:spcPts val="0"/>
              </a:spcBef>
              <a:spcAft>
                <a:spcPts val="0"/>
              </a:spcAft>
              <a:buNone/>
            </a:pPr>
            <a:r>
              <a:rPr lang="en-US" dirty="0"/>
              <a:t> </a:t>
            </a:r>
            <a:br>
              <a:rPr lang="en-US" dirty="0"/>
            </a:br>
            <a:r>
              <a:rPr lang="en-US" b="1" dirty="0"/>
              <a:t>MCS 021 Heat Emitter Guide</a:t>
            </a:r>
            <a:r>
              <a:rPr lang="en-US" dirty="0"/>
              <a:t>: https://mcscertified.com/wp-content/uploads/2025/06/MCS-021-Issue-2.1-Heat-Emitter-Guide.pdf </a:t>
            </a:r>
            <a:br>
              <a:rPr lang="en-US" dirty="0"/>
            </a:br>
            <a:br>
              <a:rPr lang="en-US" dirty="0"/>
            </a:br>
            <a:r>
              <a:rPr lang="en-US" b="1" dirty="0"/>
              <a:t>Heat Pump Association Controls Guide for Air-Water Heat Pump Systems</a:t>
            </a:r>
            <a:r>
              <a:rPr lang="en-US" dirty="0"/>
              <a:t>: https://hpauk.org.uk/wp-content/uploads/2026/03/Heat-pump-controls-guide-FINAL-1.pdf</a:t>
            </a:r>
            <a:br>
              <a:rPr lang="en-US" dirty="0"/>
            </a:br>
            <a:br>
              <a:rPr lang="en-US" dirty="0"/>
            </a:br>
            <a:r>
              <a:rPr lang="en-GB" b="1" dirty="0"/>
              <a:t>Learner takeaway: </a:t>
            </a:r>
            <a:r>
              <a:rPr lang="en-GB" dirty="0"/>
              <a:t>Learners should understand suitability and integration, not just recognise component names.</a:t>
            </a:r>
          </a:p>
          <a:p>
            <a:pPr marL="0" lvl="0" indent="0" algn="l" rtl="0">
              <a:spcBef>
                <a:spcPts val="0"/>
              </a:spcBef>
              <a:spcAft>
                <a:spcPts val="0"/>
              </a:spcAft>
              <a:buNone/>
            </a:pPr>
            <a:endParaRPr dirty="0"/>
          </a:p>
        </p:txBody>
      </p:sp>
      <p:sp>
        <p:nvSpPr>
          <p:cNvPr id="41" name="Google Shape;41;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8" name="Google Shape;68;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26A2E"/>
              </a:buClr>
              <a:buSzPts val="1040"/>
              <a:buFont typeface="Arial"/>
              <a:buNone/>
              <a:tabLst/>
              <a:defRPr/>
            </a:pPr>
            <a:r>
              <a:rPr lang="en-US" dirty="0"/>
              <a:t>Explain the difference between component recognition and component function. Reference: </a:t>
            </a:r>
            <a:r>
              <a:rPr lang="en-US" dirty="0" err="1"/>
              <a:t>Caleffi</a:t>
            </a:r>
            <a:r>
              <a:rPr lang="en-US" dirty="0"/>
              <a:t> components for heat pump systems: https://www.caleffi.com/sites/default/files/media/external-file/03313_EN_COMPONENTS%20FOR%20HEAT%20PUMP%20SYSTEMS.pdf</a:t>
            </a:r>
            <a:br>
              <a:rPr lang="en-US" dirty="0"/>
            </a:br>
            <a:br>
              <a:rPr lang="en-US" dirty="0"/>
            </a:br>
            <a:r>
              <a:rPr kumimoji="0" lang="en-GB" sz="1040" b="1" i="0" u="none" strike="noStrike" kern="0" cap="none" spc="0" normalizeH="0" baseline="0" noProof="0" dirty="0">
                <a:ln>
                  <a:noFill/>
                </a:ln>
                <a:solidFill>
                  <a:srgbClr val="F26A2E"/>
                </a:solidFill>
                <a:effectLst/>
                <a:uLnTx/>
                <a:uFillTx/>
                <a:latin typeface="Arial"/>
                <a:ea typeface="Arial"/>
                <a:cs typeface="Arial"/>
                <a:sym typeface="Arial"/>
              </a:rPr>
              <a:t>Learner takeaway: </a:t>
            </a:r>
            <a:r>
              <a:rPr kumimoji="0" lang="en-GB" sz="1040" b="0" i="0" u="none" strike="noStrike" kern="0" cap="none" spc="0" normalizeH="0" baseline="0" noProof="0" dirty="0">
                <a:ln>
                  <a:noFill/>
                </a:ln>
                <a:solidFill>
                  <a:srgbClr val="1D1730"/>
                </a:solidFill>
                <a:effectLst/>
                <a:uLnTx/>
                <a:uFillTx/>
                <a:latin typeface="Arial"/>
                <a:ea typeface="Arial"/>
                <a:cs typeface="Arial"/>
                <a:sym typeface="Arial"/>
              </a:rPr>
              <a:t>Systems science explains how components work together, not just what they look like.</a:t>
            </a:r>
            <a:endParaRPr kumimoji="0" lang="en-GB" sz="1040" b="0" i="0" u="none" strike="noStrike" kern="0" cap="none" spc="0" normalizeH="0" baseline="0" noProof="0" dirty="0">
              <a:ln>
                <a:noFill/>
              </a:ln>
              <a:solidFill>
                <a:srgbClr val="000000"/>
              </a:solidFill>
              <a:effectLst/>
              <a:uLnTx/>
              <a:uFillTx/>
              <a:latin typeface="Arial"/>
              <a:ea typeface="Arial"/>
              <a:cs typeface="Arial"/>
              <a:sym typeface="Arial"/>
            </a:endParaRPr>
          </a:p>
          <a:p>
            <a:pPr marL="0" lvl="0" indent="0" algn="l" rtl="0">
              <a:spcBef>
                <a:spcPts val="0"/>
              </a:spcBef>
              <a:spcAft>
                <a:spcPts val="0"/>
              </a:spcAft>
              <a:buNone/>
            </a:pPr>
            <a:endParaRPr dirty="0"/>
          </a:p>
        </p:txBody>
      </p:sp>
      <p:sp>
        <p:nvSpPr>
          <p:cNvPr id="69" name="Google Shape;69;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6" name="Google Shape;86;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Activity: learners rank suitability factors for a small terrace, rural detached property and apartment. Reference: Energy Saving Trust heat pump guidance: https://energysavingtrust.org.uk/advice/in-depth-guide-to-heat-pumps/</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Suitability is evidence-based: the “right” component depends on the dwelling, the user and the whole system.</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87" name="Google Shape;87;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F83DEE4-3C8B-E82C-75B6-48787A28D7F2}"/>
            </a:ext>
          </a:extLst>
        </p:cNvPr>
        <p:cNvGrpSpPr/>
        <p:nvPr/>
      </p:nvGrpSpPr>
      <p:grpSpPr>
        <a:xfrm>
          <a:off x="0" y="0"/>
          <a:ext cx="0" cy="0"/>
          <a:chOff x="0" y="0"/>
          <a:chExt cx="0" cy="0"/>
        </a:xfrm>
      </p:grpSpPr>
      <p:sp>
        <p:nvSpPr>
          <p:cNvPr id="85" name="Google Shape;85;p5:notes">
            <a:extLst>
              <a:ext uri="{FF2B5EF4-FFF2-40B4-BE49-F238E27FC236}">
                <a16:creationId xmlns:a16="http://schemas.microsoft.com/office/drawing/2014/main" id="{149F5AD2-D236-C041-E1F6-DC9D5514032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6" name="Google Shape;86;p5:notes">
            <a:extLst>
              <a:ext uri="{FF2B5EF4-FFF2-40B4-BE49-F238E27FC236}">
                <a16:creationId xmlns:a16="http://schemas.microsoft.com/office/drawing/2014/main" id="{1711094A-701F-A87D-18F0-311FC4B4BB6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Activity: learners rank suitability factors for a small terrace, rural detached property and apartment. Reference: Energy Saving Trust heat pump guidance: https://energysavingtrust.org.uk/advice/in-depth-guide-to-heat-pumps/</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Suitability is evidence-based: the “right” component depends on the dwelling, the user and the whole system.</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87" name="Google Shape;87;p5:notes">
            <a:extLst>
              <a:ext uri="{FF2B5EF4-FFF2-40B4-BE49-F238E27FC236}">
                <a16:creationId xmlns:a16="http://schemas.microsoft.com/office/drawing/2014/main" id="{04968B52-E5C1-42B9-F9B3-03FB3A7A3CB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346015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3" name="Google Shape;123;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example: poor ASHP siting can cause airflow recirculation, excessive defrost and noise complaints even if the unit is correctly sized. Reference: Energy Saving Trust heat pump guidance: https://energysavingtrust.org.uk/advice/in-depth-guide-to-heat-pumps/. </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An ASHP is often the simplest heat source to apply, but siting and emitter temperature can make or break performance.</a:t>
            </a:r>
            <a:endParaRPr dirty="0"/>
          </a:p>
        </p:txBody>
      </p:sp>
      <p:sp>
        <p:nvSpPr>
          <p:cNvPr id="124" name="Google Shape;124;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C7CAAEE0-EB2B-42E4-145B-5404C95B9121}"/>
            </a:ext>
          </a:extLst>
        </p:cNvPr>
        <p:cNvGrpSpPr/>
        <p:nvPr/>
      </p:nvGrpSpPr>
      <p:grpSpPr>
        <a:xfrm>
          <a:off x="0" y="0"/>
          <a:ext cx="0" cy="0"/>
          <a:chOff x="0" y="0"/>
          <a:chExt cx="0" cy="0"/>
        </a:xfrm>
      </p:grpSpPr>
      <p:sp>
        <p:nvSpPr>
          <p:cNvPr id="122" name="Google Shape;122;p6:notes">
            <a:extLst>
              <a:ext uri="{FF2B5EF4-FFF2-40B4-BE49-F238E27FC236}">
                <a16:creationId xmlns:a16="http://schemas.microsoft.com/office/drawing/2014/main" id="{0B271233-433C-4BB7-59D5-5C200C7619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3" name="Google Shape;123;p6:notes">
            <a:extLst>
              <a:ext uri="{FF2B5EF4-FFF2-40B4-BE49-F238E27FC236}">
                <a16:creationId xmlns:a16="http://schemas.microsoft.com/office/drawing/2014/main" id="{F304845C-D181-8BE9-A00C-50F8B9E9745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example: poor ASHP siting can cause airflow recirculation, excessive defrost and noise complaints even if the unit is correctly sized. Reference: Energy Saving Trust heat pump guidance: https://energysavingtrust.org.uk/advice/in-depth-guide-to-heat-pumps/. </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An ASHP is often the simplest heat source to apply, but siting and emitter temperature can make or break performance.</a:t>
            </a:r>
            <a:endParaRPr dirty="0"/>
          </a:p>
        </p:txBody>
      </p:sp>
      <p:sp>
        <p:nvSpPr>
          <p:cNvPr id="124" name="Google Shape;124;p6:notes">
            <a:extLst>
              <a:ext uri="{FF2B5EF4-FFF2-40B4-BE49-F238E27FC236}">
                <a16:creationId xmlns:a16="http://schemas.microsoft.com/office/drawing/2014/main" id="{5AA0CD3B-257F-BD1F-5BEB-ADF5DF40DF4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675635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B5164835-FC8A-1FAC-1719-7A0F58A69F12}"/>
            </a:ext>
          </a:extLst>
        </p:cNvPr>
        <p:cNvGrpSpPr/>
        <p:nvPr/>
      </p:nvGrpSpPr>
      <p:grpSpPr>
        <a:xfrm>
          <a:off x="0" y="0"/>
          <a:ext cx="0" cy="0"/>
          <a:chOff x="0" y="0"/>
          <a:chExt cx="0" cy="0"/>
        </a:xfrm>
      </p:grpSpPr>
      <p:sp>
        <p:nvSpPr>
          <p:cNvPr id="122" name="Google Shape;122;p6:notes">
            <a:extLst>
              <a:ext uri="{FF2B5EF4-FFF2-40B4-BE49-F238E27FC236}">
                <a16:creationId xmlns:a16="http://schemas.microsoft.com/office/drawing/2014/main" id="{7FB6DC6D-7139-B7B0-8384-B4BA96B4A52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3" name="Google Shape;123;p6:notes">
            <a:extLst>
              <a:ext uri="{FF2B5EF4-FFF2-40B4-BE49-F238E27FC236}">
                <a16:creationId xmlns:a16="http://schemas.microsoft.com/office/drawing/2014/main" id="{A11ABC3B-B852-F56B-3330-A3D6144031F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example: poor ASHP siting can cause airflow recirculation, excessive defrost and noise complaints even if the unit is correctly sized. Reference: Energy Saving Trust heat pump guidance: https://energysavingtrust.org.uk/advice/in-depth-guide-to-heat-pumps/. </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An ASHP is often the simplest heat source to apply, but siting and emitter temperature can make or break performance</a:t>
            </a:r>
            <a:endParaRPr dirty="0"/>
          </a:p>
        </p:txBody>
      </p:sp>
      <p:sp>
        <p:nvSpPr>
          <p:cNvPr id="124" name="Google Shape;124;p6:notes">
            <a:extLst>
              <a:ext uri="{FF2B5EF4-FFF2-40B4-BE49-F238E27FC236}">
                <a16:creationId xmlns:a16="http://schemas.microsoft.com/office/drawing/2014/main" id="{BFDCE498-0B85-F73E-E98C-1D4202691657}"/>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2460900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2" name="Google Shape;142;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manufacturer performance tables to show that an “8 kW” model does not always deliver 8 kW at low outdoor temperature and higher flow temperature. Refer to MCS design requirements: MCS MIS 3005-D Heat Pump Design Standard: https://mcscertified.com/wp-content/uploads/2025/12/MIS-3005-D-The-Heat-Pump-Design-Standard-V3.0-Final.pdf</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Correct ASHP selection combines thermal output, hydraulics, siting, defrost, noise and competence boundaries.</a:t>
            </a:r>
            <a:endParaRPr dirty="0"/>
          </a:p>
        </p:txBody>
      </p:sp>
      <p:sp>
        <p:nvSpPr>
          <p:cNvPr id="143" name="Google Shape;143;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70" name="Google Shape;170;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Tutor note: undersized collectors can cool the loop excessively and reduce performance. Discuss horizontal vs. borehole options. Image credit: Harvest Cornwall ground-source trench installation.</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GSHP design succeeds when the ground array and brine circuit are designed as carefully as the heat pump.</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171" name="Google Shape;171;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CC32EAA2-BF35-7EFF-AFFF-08883405E434}"/>
            </a:ext>
          </a:extLst>
        </p:cNvPr>
        <p:cNvGrpSpPr/>
        <p:nvPr/>
      </p:nvGrpSpPr>
      <p:grpSpPr>
        <a:xfrm>
          <a:off x="0" y="0"/>
          <a:ext cx="0" cy="0"/>
          <a:chOff x="0" y="0"/>
          <a:chExt cx="0" cy="0"/>
        </a:xfrm>
      </p:grpSpPr>
      <p:sp>
        <p:nvSpPr>
          <p:cNvPr id="169" name="Google Shape;169;p8:notes">
            <a:extLst>
              <a:ext uri="{FF2B5EF4-FFF2-40B4-BE49-F238E27FC236}">
                <a16:creationId xmlns:a16="http://schemas.microsoft.com/office/drawing/2014/main" id="{801CC3EB-5170-5F17-28FD-99A8E3F627F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70" name="Google Shape;170;p8:notes">
            <a:extLst>
              <a:ext uri="{FF2B5EF4-FFF2-40B4-BE49-F238E27FC236}">
                <a16:creationId xmlns:a16="http://schemas.microsoft.com/office/drawing/2014/main" id="{617A9A81-9747-5C98-8EDE-DFA868EBD44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Tutor note: undersized collectors can cool the loop excessively and reduce performance. Discuss horizontal vs. borehole options. Image credit: Harvest Cornwall ground-source trench installation.</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GSHP design succeeds when the ground array and brine circuit are designed as carefully as the heat pump.</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171" name="Google Shape;171;p8:notes">
            <a:extLst>
              <a:ext uri="{FF2B5EF4-FFF2-40B4-BE49-F238E27FC236}">
                <a16:creationId xmlns:a16="http://schemas.microsoft.com/office/drawing/2014/main" id="{B5F6668F-7DDB-5E20-97BC-44441B8205B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701586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64BC0620-D4B6-DC6F-9326-15E89EDBAFA7}"/>
            </a:ext>
          </a:extLst>
        </p:cNvPr>
        <p:cNvGrpSpPr/>
        <p:nvPr/>
      </p:nvGrpSpPr>
      <p:grpSpPr>
        <a:xfrm>
          <a:off x="0" y="0"/>
          <a:ext cx="0" cy="0"/>
          <a:chOff x="0" y="0"/>
          <a:chExt cx="0" cy="0"/>
        </a:xfrm>
      </p:grpSpPr>
      <p:sp>
        <p:nvSpPr>
          <p:cNvPr id="169" name="Google Shape;169;p8:notes">
            <a:extLst>
              <a:ext uri="{FF2B5EF4-FFF2-40B4-BE49-F238E27FC236}">
                <a16:creationId xmlns:a16="http://schemas.microsoft.com/office/drawing/2014/main" id="{0EC274EB-DB00-83F6-C4AF-550FD4444B4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70" name="Google Shape;170;p8:notes">
            <a:extLst>
              <a:ext uri="{FF2B5EF4-FFF2-40B4-BE49-F238E27FC236}">
                <a16:creationId xmlns:a16="http://schemas.microsoft.com/office/drawing/2014/main" id="{76437803-D0F2-F098-DF8B-457CA8E66C6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Tutor note: undersized collectors can cool the loop excessively and reduce performance. Discuss horizontal vs. borehole options. Image credit: Harvest Cornwall ground-source trench installation.</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GSHP design succeeds when the ground array and brine circuit are designed as carefully as the heat pump.</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171" name="Google Shape;171;p8:notes">
            <a:extLst>
              <a:ext uri="{FF2B5EF4-FFF2-40B4-BE49-F238E27FC236}">
                <a16:creationId xmlns:a16="http://schemas.microsoft.com/office/drawing/2014/main" id="{5B936889-E961-8BB5-8B6F-F5BAF19CD4F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1046304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9" name="Google Shape;189;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Discuss social housing shared ground loop schemes as a practical example of GSHP scalability. Reference Kensa and MCS guidance where appropriate. MCS MIS 3005-D Heat Pump Design Standard: https://mcscertified.com/wp-content/uploads/2025/12/MIS-3005-D-The-Heat-Pump-Design-Standard-V3.0-Final.pdf</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The ground loop is the heat source; if it is poorly designed, the heat pump cannot compensate.</a:t>
            </a:r>
            <a:endParaRPr dirty="0"/>
          </a:p>
        </p:txBody>
      </p:sp>
      <p:sp>
        <p:nvSpPr>
          <p:cNvPr id="190" name="Google Shape;190;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a:extLst>
            <a:ext uri="{FF2B5EF4-FFF2-40B4-BE49-F238E27FC236}">
              <a16:creationId xmlns:a16="http://schemas.microsoft.com/office/drawing/2014/main" id="{5C728254-91A1-FF90-F3DD-549D386AF39E}"/>
            </a:ext>
          </a:extLst>
        </p:cNvPr>
        <p:cNvGrpSpPr/>
        <p:nvPr/>
      </p:nvGrpSpPr>
      <p:grpSpPr>
        <a:xfrm>
          <a:off x="0" y="0"/>
          <a:ext cx="0" cy="0"/>
          <a:chOff x="0" y="0"/>
          <a:chExt cx="0" cy="0"/>
        </a:xfrm>
      </p:grpSpPr>
      <p:sp>
        <p:nvSpPr>
          <p:cNvPr id="188" name="Google Shape;188;p9:notes">
            <a:extLst>
              <a:ext uri="{FF2B5EF4-FFF2-40B4-BE49-F238E27FC236}">
                <a16:creationId xmlns:a16="http://schemas.microsoft.com/office/drawing/2014/main" id="{689A6739-CB90-F340-E9AE-097C28F95C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9" name="Google Shape;189;p9:notes">
            <a:extLst>
              <a:ext uri="{FF2B5EF4-FFF2-40B4-BE49-F238E27FC236}">
                <a16:creationId xmlns:a16="http://schemas.microsoft.com/office/drawing/2014/main" id="{CA802D07-F67B-1D22-334E-33371E5CC06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Discuss social housing shared ground loop schemes as a practical example of GSHP scalability. Reference Kensa and MCS guidance where appropriate. MCS MIS 3005-D Heat Pump Design Standard: https://mcscertified.com/wp-content/uploads/2025/12/MIS-3005-D-The-Heat-Pump-Design-Standard-V3.0-Final.pdf</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The ground loop is the heat source; if it is poorly designed, the heat pump cannot compensate.</a:t>
            </a:r>
            <a:endParaRPr dirty="0"/>
          </a:p>
        </p:txBody>
      </p:sp>
      <p:sp>
        <p:nvSpPr>
          <p:cNvPr id="190" name="Google Shape;190;p9:notes">
            <a:extLst>
              <a:ext uri="{FF2B5EF4-FFF2-40B4-BE49-F238E27FC236}">
                <a16:creationId xmlns:a16="http://schemas.microsoft.com/office/drawing/2014/main" id="{10E48C93-049E-7C34-597D-EE38A75D4E5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1641885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a:extLst>
            <a:ext uri="{FF2B5EF4-FFF2-40B4-BE49-F238E27FC236}">
              <a16:creationId xmlns:a16="http://schemas.microsoft.com/office/drawing/2014/main" id="{D0A1727F-D8DC-B0A4-E43D-0675AD2933C5}"/>
            </a:ext>
          </a:extLst>
        </p:cNvPr>
        <p:cNvGrpSpPr/>
        <p:nvPr/>
      </p:nvGrpSpPr>
      <p:grpSpPr>
        <a:xfrm>
          <a:off x="0" y="0"/>
          <a:ext cx="0" cy="0"/>
          <a:chOff x="0" y="0"/>
          <a:chExt cx="0" cy="0"/>
        </a:xfrm>
      </p:grpSpPr>
      <p:sp>
        <p:nvSpPr>
          <p:cNvPr id="188" name="Google Shape;188;p9:notes">
            <a:extLst>
              <a:ext uri="{FF2B5EF4-FFF2-40B4-BE49-F238E27FC236}">
                <a16:creationId xmlns:a16="http://schemas.microsoft.com/office/drawing/2014/main" id="{A47ABC09-CA90-D074-977F-F8284DE0C4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9" name="Google Shape;189;p9:notes">
            <a:extLst>
              <a:ext uri="{FF2B5EF4-FFF2-40B4-BE49-F238E27FC236}">
                <a16:creationId xmlns:a16="http://schemas.microsoft.com/office/drawing/2014/main" id="{39799275-1BB5-17CB-9EFB-CF75F0E1064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Discuss social housing shared ground loop schemes as a practical example of GSHP scalability. Reference Kensa and MCS guidance where appropriate. MCS MIS 3005-D Heat Pump Design Standard: https://mcscertified.com/wp-content/uploads/2025/12/MIS-3005-D-The-Heat-Pump-Design-Standard-V3.0-Final.pdf</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The ground loop is the heat source; if it is poorly designed, the heat pump cannot compensate.</a:t>
            </a:r>
            <a:endParaRPr dirty="0"/>
          </a:p>
        </p:txBody>
      </p:sp>
      <p:sp>
        <p:nvSpPr>
          <p:cNvPr id="190" name="Google Shape;190;p9:notes">
            <a:extLst>
              <a:ext uri="{FF2B5EF4-FFF2-40B4-BE49-F238E27FC236}">
                <a16:creationId xmlns:a16="http://schemas.microsoft.com/office/drawing/2014/main" id="{7A73B427-9356-E560-229F-5FA1A3F678D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1385232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11" name="Google Shape;211;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protection, filtration and environmental approvals may require specialist input. Reference: Kensa water source heat pump guide: https://www.kensaheatpumps.com/water-source-heat-pump/. Image credit: Kensa Heat Pumps water-source heat pump guide illustration.</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Water can be an excellent heat source, but permissions and water quality can decide suitability.</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lnSpc>
                <a:spcPct val="115000"/>
              </a:lnSpc>
              <a:spcBef>
                <a:spcPts val="1200"/>
              </a:spcBef>
              <a:spcAft>
                <a:spcPts val="0"/>
              </a:spcAft>
              <a:buClr>
                <a:schemeClr val="dk1"/>
              </a:buClr>
              <a:buSzPts val="1100"/>
              <a:buFont typeface="Arial"/>
              <a:buNone/>
            </a:pPr>
            <a:r>
              <a:rPr lang="en-US" sz="1100" b="1" dirty="0"/>
              <a:t>Tutor-notes case study:</a:t>
            </a:r>
            <a:br>
              <a:rPr lang="en-US" sz="1100" b="1" dirty="0"/>
            </a:br>
            <a:r>
              <a:rPr lang="en-US" sz="1100" dirty="0">
                <a:uFill>
                  <a:noFill/>
                </a:uFill>
                <a:hlinkClick r:id="rId3"/>
              </a:rPr>
              <a:t> </a:t>
            </a:r>
            <a:r>
              <a:rPr lang="en-US" sz="1100" u="sng" dirty="0">
                <a:solidFill>
                  <a:schemeClr val="hlink"/>
                </a:solidFill>
                <a:hlinkClick r:id="rId3"/>
              </a:rPr>
              <a:t>Kimpton – Marine Source Heat Pump at Plas Newydd</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b="1" dirty="0"/>
              <a:t>Learner takeaway:</a:t>
            </a:r>
            <a:r>
              <a:rPr lang="en-US" sz="1100" dirty="0"/>
              <a:t> A stable water source can support efficient heating, but permissions, water quality, corrosion protection and source-side maintenance can determine whether the design succeeds.</a:t>
            </a:r>
            <a:endParaRPr sz="1100" dirty="0"/>
          </a:p>
          <a:p>
            <a:pPr marL="0" lvl="0" indent="0" algn="l" rtl="0">
              <a:spcBef>
                <a:spcPts val="1200"/>
              </a:spcBef>
              <a:spcAft>
                <a:spcPts val="0"/>
              </a:spcAft>
              <a:buNone/>
            </a:pPr>
            <a:endParaRPr dirty="0"/>
          </a:p>
        </p:txBody>
      </p:sp>
      <p:sp>
        <p:nvSpPr>
          <p:cNvPr id="212" name="Google Shape;212;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C12BCADF-FC08-1EBE-F651-79F9F9B5BF71}"/>
            </a:ext>
          </a:extLst>
        </p:cNvPr>
        <p:cNvGrpSpPr/>
        <p:nvPr/>
      </p:nvGrpSpPr>
      <p:grpSpPr>
        <a:xfrm>
          <a:off x="0" y="0"/>
          <a:ext cx="0" cy="0"/>
          <a:chOff x="0" y="0"/>
          <a:chExt cx="0" cy="0"/>
        </a:xfrm>
      </p:grpSpPr>
      <p:sp>
        <p:nvSpPr>
          <p:cNvPr id="210" name="Google Shape;210;p10:notes">
            <a:extLst>
              <a:ext uri="{FF2B5EF4-FFF2-40B4-BE49-F238E27FC236}">
                <a16:creationId xmlns:a16="http://schemas.microsoft.com/office/drawing/2014/main" id="{173152DB-6F5C-1868-73D2-574AF07EBF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11" name="Google Shape;211;p10:notes">
            <a:extLst>
              <a:ext uri="{FF2B5EF4-FFF2-40B4-BE49-F238E27FC236}">
                <a16:creationId xmlns:a16="http://schemas.microsoft.com/office/drawing/2014/main" id="{0401F5C2-ACAA-0BFB-A2F7-FCE1EE5AE8B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Source protection, filtration and environmental approvals may require specialist input. Reference: Kensa water source heat pump guide: https://www.kensaheatpumps.com/water-source-heat-pump/. Image credit: Kensa Heat Pumps water-source heat pump guide illustration.</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Water can be an excellent heat source, but permissions and water quality can decide suitability.</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lnSpc>
                <a:spcPct val="115000"/>
              </a:lnSpc>
              <a:spcBef>
                <a:spcPts val="1200"/>
              </a:spcBef>
              <a:spcAft>
                <a:spcPts val="0"/>
              </a:spcAft>
              <a:buClr>
                <a:schemeClr val="dk1"/>
              </a:buClr>
              <a:buSzPts val="1100"/>
              <a:buFont typeface="Arial"/>
              <a:buNone/>
            </a:pPr>
            <a:r>
              <a:rPr lang="en-US" sz="1100" b="1"/>
              <a:t>Tutor-notes case study:</a:t>
            </a:r>
            <a:br>
              <a:rPr lang="en-US" sz="1100" b="1"/>
            </a:br>
            <a:r>
              <a:rPr lang="en-US" sz="1100">
                <a:uFill>
                  <a:noFill/>
                </a:uFill>
                <a:hlinkClick r:id="rId3"/>
              </a:rPr>
              <a:t> </a:t>
            </a:r>
            <a:r>
              <a:rPr lang="en-US" sz="1100" u="sng">
                <a:solidFill>
                  <a:schemeClr val="hlink"/>
                </a:solidFill>
                <a:hlinkClick r:id="rId3"/>
              </a:rPr>
              <a:t>Kimpton – Marine Source Heat Pump at Plas Newydd</a:t>
            </a:r>
            <a:endParaRPr sz="1100" u="sng">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b="1"/>
              <a:t>Learner takeaway:</a:t>
            </a:r>
            <a:r>
              <a:rPr lang="en-US" sz="1100"/>
              <a:t> A stable water source can support efficient heating, but permissions, water quality, corrosion protection and source-side maintenance can determine whether the design succeeds.</a:t>
            </a:r>
            <a:endParaRPr sz="1100"/>
          </a:p>
          <a:p>
            <a:pPr marL="0" lvl="0" indent="0" algn="l" rtl="0">
              <a:spcBef>
                <a:spcPts val="1200"/>
              </a:spcBef>
              <a:spcAft>
                <a:spcPts val="0"/>
              </a:spcAft>
              <a:buNone/>
            </a:pPr>
            <a:endParaRPr/>
          </a:p>
        </p:txBody>
      </p:sp>
      <p:sp>
        <p:nvSpPr>
          <p:cNvPr id="212" name="Google Shape;212;p10:notes">
            <a:extLst>
              <a:ext uri="{FF2B5EF4-FFF2-40B4-BE49-F238E27FC236}">
                <a16:creationId xmlns:a16="http://schemas.microsoft.com/office/drawing/2014/main" id="{73D4828C-63E0-970A-CDFB-9A085EBC0B0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1363637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a:extLst>
            <a:ext uri="{FF2B5EF4-FFF2-40B4-BE49-F238E27FC236}">
              <a16:creationId xmlns:a16="http://schemas.microsoft.com/office/drawing/2014/main" id="{AF65B869-BC9C-6F3F-0C77-5B563199133E}"/>
            </a:ext>
          </a:extLst>
        </p:cNvPr>
        <p:cNvGrpSpPr/>
        <p:nvPr/>
      </p:nvGrpSpPr>
      <p:grpSpPr>
        <a:xfrm>
          <a:off x="0" y="0"/>
          <a:ext cx="0" cy="0"/>
          <a:chOff x="0" y="0"/>
          <a:chExt cx="0" cy="0"/>
        </a:xfrm>
      </p:grpSpPr>
      <p:sp>
        <p:nvSpPr>
          <p:cNvPr id="210" name="Google Shape;210;p10:notes">
            <a:extLst>
              <a:ext uri="{FF2B5EF4-FFF2-40B4-BE49-F238E27FC236}">
                <a16:creationId xmlns:a16="http://schemas.microsoft.com/office/drawing/2014/main" id="{1DF5106A-B868-2E34-2903-BDD9D393F4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11" name="Google Shape;211;p10:notes">
            <a:extLst>
              <a:ext uri="{FF2B5EF4-FFF2-40B4-BE49-F238E27FC236}">
                <a16:creationId xmlns:a16="http://schemas.microsoft.com/office/drawing/2014/main" id="{42A090F4-BB8E-14D3-0C7D-6E53A0C3234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Source protection, filtration and environmental approvals may require specialist input. Reference: Kensa water source heat pump guide: https://www.kensaheatpumps.com/water-source-heat-pump/. Image credit: Kensa Heat Pumps water-source heat pump guide illustration.</a:t>
            </a:r>
            <a:endParaRPr dirty="0"/>
          </a:p>
          <a:p>
            <a:pPr marL="0" lvl="0" indent="0" algn="l" rtl="0">
              <a:spcBef>
                <a:spcPts val="0"/>
              </a:spcBef>
              <a:spcAft>
                <a:spcPts val="0"/>
              </a:spcAft>
              <a:buNone/>
            </a:pPr>
            <a:endParaRPr dirty="0"/>
          </a:p>
          <a:p>
            <a:pPr marL="0" lvl="0" indent="0" algn="l" rtl="0">
              <a:lnSpc>
                <a:spcPct val="115000"/>
              </a:lnSpc>
              <a:spcBef>
                <a:spcPts val="1200"/>
              </a:spcBef>
              <a:spcAft>
                <a:spcPts val="0"/>
              </a:spcAft>
              <a:buClr>
                <a:schemeClr val="dk1"/>
              </a:buClr>
              <a:buSzPts val="1100"/>
              <a:buFont typeface="Arial"/>
              <a:buNone/>
            </a:pPr>
            <a:r>
              <a:rPr lang="en-US" sz="1100" b="1" dirty="0"/>
              <a:t>Tutor-notes case study:</a:t>
            </a:r>
            <a:br>
              <a:rPr lang="en-US" sz="1100" b="1" dirty="0"/>
            </a:br>
            <a:r>
              <a:rPr lang="en-US" sz="1100" dirty="0">
                <a:uFill>
                  <a:noFill/>
                </a:uFill>
                <a:hlinkClick r:id="rId3"/>
              </a:rPr>
              <a:t> </a:t>
            </a:r>
            <a:r>
              <a:rPr lang="en-US" sz="1100" u="sng" dirty="0">
                <a:solidFill>
                  <a:schemeClr val="hlink"/>
                </a:solidFill>
                <a:hlinkClick r:id="rId3"/>
              </a:rPr>
              <a:t>Kimpton – Marine Source Heat Pump at Plas Newydd</a:t>
            </a:r>
            <a:endParaRPr sz="1100" u="sng" dirty="0">
              <a:solidFill>
                <a:schemeClr val="hlink"/>
              </a:solidFill>
            </a:endParaRP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sz="1100" b="1" dirty="0"/>
              <a:t>Learner takeaway:</a:t>
            </a:r>
            <a:r>
              <a:rPr lang="en-US" sz="1100" dirty="0"/>
              <a:t> A stable water source can support efficient heating, but permissions, water quality, corrosion protection and source-side maintenance can determine whether the design succeeds.</a:t>
            </a:r>
            <a:br>
              <a:rPr lang="en-US" sz="1100" dirty="0"/>
            </a:br>
            <a:br>
              <a:rPr lang="en-US" sz="1100" dirty="0"/>
            </a:br>
            <a:r>
              <a:rPr lang="en-GB" sz="1100" b="1" i="0" u="none" strike="noStrike" cap="none" dirty="0">
                <a:solidFill>
                  <a:srgbClr val="F26A2E"/>
                </a:solidFill>
                <a:latin typeface="Arial"/>
                <a:ea typeface="Arial"/>
                <a:cs typeface="Arial"/>
                <a:sym typeface="Arial"/>
              </a:rPr>
              <a:t>Learner takeaway: </a:t>
            </a:r>
            <a:r>
              <a:rPr lang="en-GB" sz="1100" b="0" i="0" u="none" strike="noStrike" cap="none" dirty="0">
                <a:solidFill>
                  <a:srgbClr val="1D1730"/>
                </a:solidFill>
                <a:latin typeface="Arial"/>
                <a:ea typeface="Arial"/>
                <a:cs typeface="Arial"/>
                <a:sym typeface="Arial"/>
              </a:rPr>
              <a:t>Water can be an excellent heat source, but permissions and water quality can decide suitability.</a:t>
            </a:r>
            <a:endParaRPr lang="en-GB" sz="1100" b="0" i="0" u="none" strike="noStrike" cap="none" dirty="0">
              <a:solidFill>
                <a:schemeClr val="dk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spcBef>
                <a:spcPts val="1200"/>
              </a:spcBef>
              <a:spcAft>
                <a:spcPts val="0"/>
              </a:spcAft>
              <a:buNone/>
            </a:pPr>
            <a:endParaRPr dirty="0"/>
          </a:p>
        </p:txBody>
      </p:sp>
      <p:sp>
        <p:nvSpPr>
          <p:cNvPr id="212" name="Google Shape;212;p10:notes">
            <a:extLst>
              <a:ext uri="{FF2B5EF4-FFF2-40B4-BE49-F238E27FC236}">
                <a16:creationId xmlns:a16="http://schemas.microsoft.com/office/drawing/2014/main" id="{9611A6F3-21D2-0FC9-59C4-A27AA68B4A4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22769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32" name="Google Shape;232;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NIBE F730/F370 examples to explain integrated ventilation, heating and hot water. Reference: NIBE exhaust air heat pump overview: https://www.nibe.eu/en-eu/products/heat-pumps/exhaust-air-heat-pumps. </a:t>
            </a: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An exhaust air heat pump can perform effectively where ventilation, fabric performance and heat demand are closely matched, but the extract-air supply places a firm limit on the heat available. </a:t>
            </a:r>
            <a:br>
              <a:rPr lang="en-US" sz="1100" dirty="0"/>
            </a:br>
            <a:br>
              <a:rPr lang="en-US" sz="1100"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EAHPs are ventilation-linked heat pumps: the source is limited, so building type and airflow matter.</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233" name="Google Shape;233;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7299DDC7-CFFF-1A42-947F-14123B268811}"/>
            </a:ext>
          </a:extLst>
        </p:cNvPr>
        <p:cNvGrpSpPr/>
        <p:nvPr/>
      </p:nvGrpSpPr>
      <p:grpSpPr>
        <a:xfrm>
          <a:off x="0" y="0"/>
          <a:ext cx="0" cy="0"/>
          <a:chOff x="0" y="0"/>
          <a:chExt cx="0" cy="0"/>
        </a:xfrm>
      </p:grpSpPr>
      <p:sp>
        <p:nvSpPr>
          <p:cNvPr id="231" name="Google Shape;231;p11:notes">
            <a:extLst>
              <a:ext uri="{FF2B5EF4-FFF2-40B4-BE49-F238E27FC236}">
                <a16:creationId xmlns:a16="http://schemas.microsoft.com/office/drawing/2014/main" id="{E5E60218-2925-FBED-C84D-2C11662F92C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32" name="Google Shape;232;p11:notes">
            <a:extLst>
              <a:ext uri="{FF2B5EF4-FFF2-40B4-BE49-F238E27FC236}">
                <a16:creationId xmlns:a16="http://schemas.microsoft.com/office/drawing/2014/main" id="{006BE145-C22D-1AF9-5DB0-7A72B7EC2CC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NIBE F730/F370 examples to explain integrated ventilation, heating and hot water. Reference: NIBE exhaust air heat pump overview: https://www.nibe.eu/en-eu/products/heat-pumps/exhaust-air-heat-pumps. </a:t>
            </a: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An exhaust air heat pump can perform effectively where ventilation, fabric performance and heat demand are closely matched, but the extract-air supply places a firm limit on the heat available. </a:t>
            </a:r>
            <a:br>
              <a:rPr lang="en-US" sz="1100" dirty="0"/>
            </a:br>
            <a:br>
              <a:rPr lang="en-US" sz="1100"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EAHPs are ventilation-linked heat pumps: the source is limited, so building type and airflow matter.</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233" name="Google Shape;233;p11:notes">
            <a:extLst>
              <a:ext uri="{FF2B5EF4-FFF2-40B4-BE49-F238E27FC236}">
                <a16:creationId xmlns:a16="http://schemas.microsoft.com/office/drawing/2014/main" id="{4845E234-F4E5-98CF-C5AC-ECC5D6B1FC5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733339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C8B3AFD4-B2D5-B0CC-7670-551DD2C50A91}"/>
            </a:ext>
          </a:extLst>
        </p:cNvPr>
        <p:cNvGrpSpPr/>
        <p:nvPr/>
      </p:nvGrpSpPr>
      <p:grpSpPr>
        <a:xfrm>
          <a:off x="0" y="0"/>
          <a:ext cx="0" cy="0"/>
          <a:chOff x="0" y="0"/>
          <a:chExt cx="0" cy="0"/>
        </a:xfrm>
      </p:grpSpPr>
      <p:sp>
        <p:nvSpPr>
          <p:cNvPr id="231" name="Google Shape;231;p11:notes">
            <a:extLst>
              <a:ext uri="{FF2B5EF4-FFF2-40B4-BE49-F238E27FC236}">
                <a16:creationId xmlns:a16="http://schemas.microsoft.com/office/drawing/2014/main" id="{914BA97D-6143-0B53-2634-9593DCBA0C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32" name="Google Shape;232;p11:notes">
            <a:extLst>
              <a:ext uri="{FF2B5EF4-FFF2-40B4-BE49-F238E27FC236}">
                <a16:creationId xmlns:a16="http://schemas.microsoft.com/office/drawing/2014/main" id="{45059206-F800-F954-57D3-2628D5CC06B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NIBE F730/F370 examples to explain integrated ventilation, heating and hot water. Reference: NIBE exhaust air heat pump overview: https://www.nibe.eu/en-eu/products/heat-pumps/exhaust-air-heat-pumps.</a:t>
            </a:r>
          </a:p>
          <a:p>
            <a:pPr marL="0" lvl="0" indent="0" algn="l" rtl="0">
              <a:spcBef>
                <a:spcPts val="0"/>
              </a:spcBef>
              <a:spcAft>
                <a:spcPts val="0"/>
              </a:spcAft>
              <a:buNone/>
            </a:pPr>
            <a:endParaRPr lang="en-US" sz="1100" b="1" dirty="0"/>
          </a:p>
          <a:p>
            <a:pPr marL="0" lvl="0" indent="0" algn="l" rtl="0">
              <a:spcBef>
                <a:spcPts val="0"/>
              </a:spcBef>
              <a:spcAft>
                <a:spcPts val="0"/>
              </a:spcAft>
              <a:buNone/>
            </a:pPr>
            <a:r>
              <a:rPr lang="en-US" sz="1100" b="1" dirty="0"/>
              <a:t>Learner takeaway:</a:t>
            </a:r>
            <a:r>
              <a:rPr lang="en-US" sz="1100" dirty="0"/>
              <a:t> An exhaust air heat pump can perform effectively where ventilation, fabric performance and heat demand are closely matched, but the extract-air supply places a firm limit on the heat available. </a:t>
            </a:r>
            <a:br>
              <a:rPr lang="en-US" sz="1100" dirty="0"/>
            </a:br>
            <a:br>
              <a:rPr lang="en-US" sz="1100"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EAHPs are ventilation-linked heat pumps: the source is limited, so building type and airflow matter.</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233" name="Google Shape;233;p11:notes">
            <a:extLst>
              <a:ext uri="{FF2B5EF4-FFF2-40B4-BE49-F238E27FC236}">
                <a16:creationId xmlns:a16="http://schemas.microsoft.com/office/drawing/2014/main" id="{1463DCA3-BDA1-581B-430F-1E9774470F0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1747177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53" name="Google Shape;253;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Link to K1.8 competence: gas/oil/fuel systems require competent trades. A hybrid that defaults to backup too often loses low-carbon benefit. Reference: MCS MIS 3005-D Heat Pump Design Standard: </a:t>
            </a:r>
            <a:r>
              <a:rPr lang="en-US" u="sng" dirty="0">
                <a:solidFill>
                  <a:schemeClr val="hlink"/>
                </a:solidFill>
                <a:hlinkClick r:id="rId3"/>
              </a:rPr>
              <a:t>https://mcscertified.com/wp-content/uploads/2025/12/MIS-3005-D-The-Heat-Pump-Design-Standard-V3.0-Final.pdf</a:t>
            </a:r>
            <a:endParaRPr dirty="0"/>
          </a:p>
          <a:p>
            <a:pPr marL="0" lvl="0" indent="0" algn="l" rtl="0">
              <a:spcBef>
                <a:spcPts val="0"/>
              </a:spcBef>
              <a:spcAft>
                <a:spcPts val="0"/>
              </a:spcAft>
              <a:buNone/>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An exhaust air heat pump can perform effectively where ventilation, fabric performance and heat demand are closely matched, but the extract-air supply places a firm limit on the heat available. </a:t>
            </a:r>
            <a:br>
              <a:rPr lang="en-US" sz="1100" dirty="0"/>
            </a:br>
            <a:br>
              <a:rPr lang="en-US" sz="1100"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Hybrid design should be justified by evidence, not used as a shortcut for poor heat-loss or emitter design.</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254" name="Google Shape;254;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a:extLst>
            <a:ext uri="{FF2B5EF4-FFF2-40B4-BE49-F238E27FC236}">
              <a16:creationId xmlns:a16="http://schemas.microsoft.com/office/drawing/2014/main" id="{9BCA6494-004E-452C-5BDA-7F3236F1DEF3}"/>
            </a:ext>
          </a:extLst>
        </p:cNvPr>
        <p:cNvGrpSpPr/>
        <p:nvPr/>
      </p:nvGrpSpPr>
      <p:grpSpPr>
        <a:xfrm>
          <a:off x="0" y="0"/>
          <a:ext cx="0" cy="0"/>
          <a:chOff x="0" y="0"/>
          <a:chExt cx="0" cy="0"/>
        </a:xfrm>
      </p:grpSpPr>
      <p:sp>
        <p:nvSpPr>
          <p:cNvPr id="252" name="Google Shape;252;p12:notes">
            <a:extLst>
              <a:ext uri="{FF2B5EF4-FFF2-40B4-BE49-F238E27FC236}">
                <a16:creationId xmlns:a16="http://schemas.microsoft.com/office/drawing/2014/main" id="{F7EE10EF-903E-D0E9-42BD-EBCEAF9C289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53" name="Google Shape;253;p12:notes">
            <a:extLst>
              <a:ext uri="{FF2B5EF4-FFF2-40B4-BE49-F238E27FC236}">
                <a16:creationId xmlns:a16="http://schemas.microsoft.com/office/drawing/2014/main" id="{A3CB6CC8-C924-DEB3-362B-12FE26B45E2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Link to K1.8 competence: gas/oil/fuel systems require competent trades. A hybrid that defaults to backup too often loses low-carbon benefit. Reference: MCS MIS 3005-D Heat Pump Design Standard: </a:t>
            </a:r>
            <a:r>
              <a:rPr lang="en-US" u="sng">
                <a:solidFill>
                  <a:schemeClr val="hlink"/>
                </a:solidFill>
                <a:hlinkClick r:id="rId3"/>
              </a:rPr>
              <a:t>https://mcscertified.com/wp-content/uploads/2025/12/MIS-3005-D-The-Heat-Pump-Design-Standard-V3.0-Final.pdf</a:t>
            </a:r>
            <a:endParaRPr/>
          </a:p>
          <a:p>
            <a:pPr marL="0" lvl="0" indent="0" algn="l" rtl="0">
              <a:spcBef>
                <a:spcPts val="0"/>
              </a:spcBef>
              <a:spcAft>
                <a:spcPts val="0"/>
              </a:spcAft>
              <a:buNone/>
            </a:pP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t>Learner takeaway:</a:t>
            </a:r>
            <a:r>
              <a:rPr lang="en-US" sz="1100"/>
              <a:t> An exhaust air heat pump can perform effectively where ventilation, fabric performance and heat demand are closely matched, but the extract-air supply places a firm limit on the heat available. </a:t>
            </a:r>
            <a:br>
              <a:rPr lang="en-US" sz="1100"/>
            </a:br>
            <a:br>
              <a:rPr lang="en-US" sz="1100"/>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Hybrid design should be justified by evidence, not used as a shortcut for poor heat-loss or emitter design.</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254" name="Google Shape;254;p12:notes">
            <a:extLst>
              <a:ext uri="{FF2B5EF4-FFF2-40B4-BE49-F238E27FC236}">
                <a16:creationId xmlns:a16="http://schemas.microsoft.com/office/drawing/2014/main" id="{E732F9B3-A3AD-2D34-7AA3-FE682F3FF38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198768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69" name="Google Shape;269;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an example: ASHP leads above 2°C; boiler assists below 2°C; boiler takes over below –2°C only if the design evidence justifies it.</a:t>
            </a:r>
            <a:endParaRPr dirty="0"/>
          </a:p>
          <a:p>
            <a:pPr marL="0" lvl="0" indent="0" algn="l" rtl="0">
              <a:spcBef>
                <a:spcPts val="0"/>
              </a:spcBef>
              <a:spcAft>
                <a:spcPts val="0"/>
              </a:spcAft>
              <a:buNone/>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Bivalent design is about deciding when and how two heat sources share the load; successful operation depends on an accurately defined balance point and a control strategy that </a:t>
            </a:r>
            <a:r>
              <a:rPr lang="en-US" sz="1100" dirty="0" err="1"/>
              <a:t>maximises</a:t>
            </a:r>
            <a:r>
              <a:rPr lang="en-US" sz="1100" dirty="0"/>
              <a:t> efficient heat-pump use. </a:t>
            </a:r>
            <a:br>
              <a:rPr lang="en-US" sz="1100" dirty="0"/>
            </a:br>
            <a:br>
              <a:rPr lang="en-US" sz="1100"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Bivalent is a control strategy; hybrid is often the practical system type that uses it.</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270" name="Google Shape;270;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a:extLst>
            <a:ext uri="{FF2B5EF4-FFF2-40B4-BE49-F238E27FC236}">
              <a16:creationId xmlns:a16="http://schemas.microsoft.com/office/drawing/2014/main" id="{DFC096B9-D874-8D03-CA05-8BAECE8BB623}"/>
            </a:ext>
          </a:extLst>
        </p:cNvPr>
        <p:cNvGrpSpPr/>
        <p:nvPr/>
      </p:nvGrpSpPr>
      <p:grpSpPr>
        <a:xfrm>
          <a:off x="0" y="0"/>
          <a:ext cx="0" cy="0"/>
          <a:chOff x="0" y="0"/>
          <a:chExt cx="0" cy="0"/>
        </a:xfrm>
      </p:grpSpPr>
      <p:sp>
        <p:nvSpPr>
          <p:cNvPr id="268" name="Google Shape;268;p13:notes">
            <a:extLst>
              <a:ext uri="{FF2B5EF4-FFF2-40B4-BE49-F238E27FC236}">
                <a16:creationId xmlns:a16="http://schemas.microsoft.com/office/drawing/2014/main" id="{B94B5B99-59B1-BCCF-BE0B-54CEA7CD7A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69" name="Google Shape;269;p13:notes">
            <a:extLst>
              <a:ext uri="{FF2B5EF4-FFF2-40B4-BE49-F238E27FC236}">
                <a16:creationId xmlns:a16="http://schemas.microsoft.com/office/drawing/2014/main" id="{C6849237-B00D-E325-2DA7-B60044D029D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Use an example: ASHP leads above 2°C; boiler assists below 2°C; boiler takes over below -2°C only if the design evidence justifies it.</a:t>
            </a:r>
            <a:endParaRPr/>
          </a:p>
          <a:p>
            <a:pPr marL="0" lvl="0" indent="0" algn="l" rtl="0">
              <a:spcBef>
                <a:spcPts val="0"/>
              </a:spcBef>
              <a:spcAft>
                <a:spcPts val="0"/>
              </a:spcAft>
              <a:buNone/>
            </a:pP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t>Learner takeaway:</a:t>
            </a:r>
            <a:r>
              <a:rPr lang="en-US" sz="1100"/>
              <a:t> Bivalent design is about deciding when and how two heat sources share the load; successful operation depends on an accurately defined balance point and a control strategy that </a:t>
            </a:r>
            <a:r>
              <a:rPr lang="en-US" sz="1100" err="1"/>
              <a:t>maximises</a:t>
            </a:r>
            <a:r>
              <a:rPr lang="en-US" sz="1100"/>
              <a:t> efficient heat-pump use. </a:t>
            </a:r>
            <a:br>
              <a:rPr lang="en-US" sz="1100"/>
            </a:br>
            <a:br>
              <a:rPr lang="en-US" sz="1100"/>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Bivalent is a control strategy; hybrid is often the practical system type that uses it.</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270" name="Google Shape;270;p13:notes">
            <a:extLst>
              <a:ext uri="{FF2B5EF4-FFF2-40B4-BE49-F238E27FC236}">
                <a16:creationId xmlns:a16="http://schemas.microsoft.com/office/drawing/2014/main" id="{09C3DBAC-00F7-6CE6-CDBC-EC461C81BC6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3946403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85" name="Google Shape;285;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Keep to awareness level unless learners are </a:t>
            </a:r>
            <a:r>
              <a:rPr lang="en-US" dirty="0" err="1"/>
              <a:t>specialising</a:t>
            </a:r>
            <a:r>
              <a:rPr lang="en-US" dirty="0"/>
              <a:t> in PVT. Reference manufacturer technical literature and MCS requirements. Image credit: DHC/Jiangsu PVT heat pump system image result.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100" b="1" dirty="0"/>
              <a:t>Learner takeaway:</a:t>
            </a:r>
            <a:r>
              <a:rPr lang="en-US" sz="1100" dirty="0"/>
              <a:t> PVT heat-pump systems can produce both electricity and useful heat from the same roof area, but their success depends on specialist hydraulic, electrical and control integration. </a:t>
            </a:r>
            <a:br>
              <a:rPr lang="en-US" sz="1100" dirty="0"/>
            </a:br>
            <a:br>
              <a:rPr lang="en-US" sz="1100"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PVT systems are specialist: focus on the integration concept and suitability evidence.</a:t>
            </a:r>
            <a:endParaRPr dirty="0"/>
          </a:p>
        </p:txBody>
      </p:sp>
      <p:sp>
        <p:nvSpPr>
          <p:cNvPr id="286" name="Google Shape;286;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a:extLst>
            <a:ext uri="{FF2B5EF4-FFF2-40B4-BE49-F238E27FC236}">
              <a16:creationId xmlns:a16="http://schemas.microsoft.com/office/drawing/2014/main" id="{4305ABCB-D75C-CC9B-306B-B38B378BF8DA}"/>
            </a:ext>
          </a:extLst>
        </p:cNvPr>
        <p:cNvGrpSpPr/>
        <p:nvPr/>
      </p:nvGrpSpPr>
      <p:grpSpPr>
        <a:xfrm>
          <a:off x="0" y="0"/>
          <a:ext cx="0" cy="0"/>
          <a:chOff x="0" y="0"/>
          <a:chExt cx="0" cy="0"/>
        </a:xfrm>
      </p:grpSpPr>
      <p:sp>
        <p:nvSpPr>
          <p:cNvPr id="284" name="Google Shape;284;p14:notes">
            <a:extLst>
              <a:ext uri="{FF2B5EF4-FFF2-40B4-BE49-F238E27FC236}">
                <a16:creationId xmlns:a16="http://schemas.microsoft.com/office/drawing/2014/main" id="{6A2BDC99-ADB6-98C3-6F58-EBD7CA885E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85" name="Google Shape;285;p14:notes">
            <a:extLst>
              <a:ext uri="{FF2B5EF4-FFF2-40B4-BE49-F238E27FC236}">
                <a16:creationId xmlns:a16="http://schemas.microsoft.com/office/drawing/2014/main" id="{A8B62496-5BE8-6BB7-8AB8-6731C7FBABE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Keep to awareness level unless learners are </a:t>
            </a:r>
            <a:r>
              <a:rPr lang="en-US" dirty="0" err="1"/>
              <a:t>specialising</a:t>
            </a:r>
            <a:r>
              <a:rPr lang="en-US" dirty="0"/>
              <a:t> in PVT. Reference manufacturer technical literature and MCS requirements. Image credit: DHC/Jiangsu PVT heat pump system image result.</a:t>
            </a:r>
            <a:br>
              <a:rPr lang="en-US" dirty="0"/>
            </a:br>
            <a:br>
              <a:rPr lang="en-US" dirty="0"/>
            </a:br>
            <a:r>
              <a:rPr lang="en-US" sz="1200" b="1" i="0" u="none" strike="noStrike" dirty="0">
                <a:solidFill>
                  <a:srgbClr val="00838F"/>
                </a:solidFill>
                <a:latin typeface="Arial"/>
                <a:ea typeface="Arial"/>
                <a:cs typeface="Arial"/>
                <a:sym typeface="Arial"/>
              </a:rPr>
              <a:t>Design focus </a:t>
            </a:r>
            <a:r>
              <a:rPr lang="en-GB" sz="1200" b="0" i="0" u="none" strike="noStrike" dirty="0">
                <a:solidFill>
                  <a:srgbClr val="404040"/>
                </a:solidFill>
                <a:latin typeface="Arial"/>
                <a:ea typeface="Arial"/>
                <a:cs typeface="Arial"/>
                <a:sym typeface="Arial"/>
              </a:rPr>
              <a:t>Roof area • panel type • inverter • thermal loop • heat pump/source control • DHW/storage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dirty="0">
              <a:solidFill>
                <a:srgbClr val="00838F"/>
              </a:solidFill>
              <a:latin typeface="Arial"/>
              <a:ea typeface="Arial"/>
              <a:cs typeface="Arial"/>
              <a:sym typeface="Aria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100" b="1" dirty="0"/>
              <a:t>Learner takeaway:</a:t>
            </a:r>
            <a:r>
              <a:rPr lang="en-US" sz="1100" dirty="0"/>
              <a:t> PVT heat-pump systems can produce both electricity and useful heat from the same roof area, but their success depends on specialist hydraulic, electrical and control integration. </a:t>
            </a:r>
            <a:br>
              <a:rPr lang="en-US" sz="1100" dirty="0"/>
            </a:br>
            <a:br>
              <a:rPr lang="en-US" sz="1100"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PVT systems are specialist: focus on the integration concept and suitability evidence.</a:t>
            </a:r>
            <a:endParaRPr dirty="0"/>
          </a:p>
        </p:txBody>
      </p:sp>
      <p:sp>
        <p:nvSpPr>
          <p:cNvPr id="286" name="Google Shape;286;p14:notes">
            <a:extLst>
              <a:ext uri="{FF2B5EF4-FFF2-40B4-BE49-F238E27FC236}">
                <a16:creationId xmlns:a16="http://schemas.microsoft.com/office/drawing/2014/main" id="{A042DADC-348A-2D65-5E6D-C176468D78E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15117949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04" name="Google Shape;304;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Discuss why solar thermal needs a compatible cylinder/store and stagnation strategy. Image credit: 2M </a:t>
            </a:r>
            <a:r>
              <a:rPr lang="en-US" err="1"/>
              <a:t>Alternativas</a:t>
            </a:r>
            <a:r>
              <a:rPr lang="en-US"/>
              <a:t> solar thermal image result.</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Solar thermal usually supports DHW rather than winter space heating because solar availability and heat demand are mismatched.</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305" name="Google Shape;305;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a:extLst>
            <a:ext uri="{FF2B5EF4-FFF2-40B4-BE49-F238E27FC236}">
              <a16:creationId xmlns:a16="http://schemas.microsoft.com/office/drawing/2014/main" id="{6C69D0F3-64EA-CD09-2FD8-7E9134380A2B}"/>
            </a:ext>
          </a:extLst>
        </p:cNvPr>
        <p:cNvGrpSpPr/>
        <p:nvPr/>
      </p:nvGrpSpPr>
      <p:grpSpPr>
        <a:xfrm>
          <a:off x="0" y="0"/>
          <a:ext cx="0" cy="0"/>
          <a:chOff x="0" y="0"/>
          <a:chExt cx="0" cy="0"/>
        </a:xfrm>
      </p:grpSpPr>
      <p:sp>
        <p:nvSpPr>
          <p:cNvPr id="303" name="Google Shape;303;p15:notes">
            <a:extLst>
              <a:ext uri="{FF2B5EF4-FFF2-40B4-BE49-F238E27FC236}">
                <a16:creationId xmlns:a16="http://schemas.microsoft.com/office/drawing/2014/main" id="{37C83ED9-9B08-D570-A574-7110856EA7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04" name="Google Shape;304;p15:notes">
            <a:extLst>
              <a:ext uri="{FF2B5EF4-FFF2-40B4-BE49-F238E27FC236}">
                <a16:creationId xmlns:a16="http://schemas.microsoft.com/office/drawing/2014/main" id="{6ABA6501-1E1B-F48E-5F7C-21AFBD8C159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why solar thermal needs a compatible cylinder/store and stagnation strategy. Image credit: 2M </a:t>
            </a:r>
            <a:r>
              <a:rPr lang="en-US" dirty="0" err="1"/>
              <a:t>Alternativas</a:t>
            </a:r>
            <a:r>
              <a:rPr lang="en-US" dirty="0"/>
              <a:t> solar thermal image result.</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Solar thermal usually supports DHW rather than winter space heating because solar availability and heat demand are mismatched.</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305" name="Google Shape;305;p15:notes">
            <a:extLst>
              <a:ext uri="{FF2B5EF4-FFF2-40B4-BE49-F238E27FC236}">
                <a16:creationId xmlns:a16="http://schemas.microsoft.com/office/drawing/2014/main" id="{9BACA418-5FB6-18DC-0964-B70292C3CD5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4044238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a:extLst>
            <a:ext uri="{FF2B5EF4-FFF2-40B4-BE49-F238E27FC236}">
              <a16:creationId xmlns:a16="http://schemas.microsoft.com/office/drawing/2014/main" id="{DAD12116-8EBE-87DA-B9DE-D465E2618EC5}"/>
            </a:ext>
          </a:extLst>
        </p:cNvPr>
        <p:cNvGrpSpPr/>
        <p:nvPr/>
      </p:nvGrpSpPr>
      <p:grpSpPr>
        <a:xfrm>
          <a:off x="0" y="0"/>
          <a:ext cx="0" cy="0"/>
          <a:chOff x="0" y="0"/>
          <a:chExt cx="0" cy="0"/>
        </a:xfrm>
      </p:grpSpPr>
      <p:sp>
        <p:nvSpPr>
          <p:cNvPr id="303" name="Google Shape;303;p15:notes">
            <a:extLst>
              <a:ext uri="{FF2B5EF4-FFF2-40B4-BE49-F238E27FC236}">
                <a16:creationId xmlns:a16="http://schemas.microsoft.com/office/drawing/2014/main" id="{E385553E-5B73-99CB-3346-492F222B906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04" name="Google Shape;304;p15:notes">
            <a:extLst>
              <a:ext uri="{FF2B5EF4-FFF2-40B4-BE49-F238E27FC236}">
                <a16:creationId xmlns:a16="http://schemas.microsoft.com/office/drawing/2014/main" id="{31AAC253-2C7D-1CA8-8921-FC4EFC5592A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Discuss why solar thermal needs a compatible cylinder/store and stagnation strategy. Image credit: 2M </a:t>
            </a:r>
            <a:r>
              <a:rPr lang="en-US" err="1"/>
              <a:t>Alternativas</a:t>
            </a:r>
            <a:r>
              <a:rPr lang="en-US"/>
              <a:t> solar thermal image result.</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Solar thermal usually supports DHW rather than winter space heating because solar availability and heat demand are mismatched.</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305" name="Google Shape;305;p15:notes">
            <a:extLst>
              <a:ext uri="{FF2B5EF4-FFF2-40B4-BE49-F238E27FC236}">
                <a16:creationId xmlns:a16="http://schemas.microsoft.com/office/drawing/2014/main" id="{40F4BA22-DC53-DAA1-CEBF-D827DDECF97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623455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24" name="Google Shape;32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Use as a recap before moving into component integration. References: Energy Saving Trust heat pump guidance: https://energysavingtrust.org.uk/advice/in-depth-guide-to-heat-pumps/ MCS/NHBC Domestic Heat Pumps: A Best Practice Guide: https://www.nhbc.co.uk/kontentdocuments/77249bab-687b-4641-8e81-6eb7889fa5b3/heat-pump-guide.pdf</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Selection is about matching the heat source to the site, demand, user and evidence.</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325" name="Google Shape;32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85" name="Google Shape;385;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the cutaway image to point to coil surface area. Reference: NHBC/MCS guide notes that DHW cylinders must have heat exchangers suitable for heat pump temperatures and output: MCS/NHBC Domestic Heat Pumps: A Best Practice Guide: https://www.nhbc.co.uk/kontentdocuments/77249bab-687b-4641-8e81-6eb7889fa5b3/heat-pump-guide.pdf. Image credit: ManoMano heat pump cylinder cutaway image result.</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A cylinder that worked with a boiler may not be suitable for a heat pump.</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386" name="Google Shape;386;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3" name="Google Shape;403;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learners to compare a two-person bungalow with a five-person home with two showers and a large bath. Reference: MCS/NHBC Domestic Heat Pumps: A Best Practice Guide: </a:t>
            </a:r>
            <a:r>
              <a:rPr lang="en-US" u="sng" dirty="0">
                <a:solidFill>
                  <a:schemeClr val="hlink"/>
                </a:solidFill>
                <a:hlinkClick r:id="rId3"/>
              </a:rPr>
              <a:t>https://www.nhbc.co.uk/kontentdocuments/77249bab-687b-4641-8e81-6eb7889fa5b3/heat-pump-guide.pdf</a:t>
            </a:r>
            <a:br>
              <a:rPr lang="en-US" u="sng" dirty="0">
                <a:solidFill>
                  <a:schemeClr val="hlink"/>
                </a:solidFill>
              </a:rPr>
            </a:br>
            <a:br>
              <a:rPr lang="en-US" u="sng" dirty="0">
                <a:solidFill>
                  <a:schemeClr val="hlink"/>
                </a:solidFill>
              </a:rPr>
            </a:br>
            <a:r>
              <a:rPr lang="en-GB" sz="1200" b="1" i="0" dirty="0">
                <a:solidFill>
                  <a:srgbClr val="F26A2E"/>
                </a:solidFill>
                <a:latin typeface="Arial"/>
                <a:ea typeface="Arial"/>
                <a:cs typeface="Arial"/>
                <a:sym typeface="Arial"/>
              </a:rPr>
              <a:t>Learner takeaway: </a:t>
            </a:r>
            <a:r>
              <a:rPr lang="en-GB" sz="1200" b="0" i="0" dirty="0">
                <a:solidFill>
                  <a:srgbClr val="1D1730"/>
                </a:solidFill>
                <a:latin typeface="Arial"/>
                <a:ea typeface="Arial"/>
                <a:cs typeface="Arial"/>
                <a:sym typeface="Arial"/>
              </a:rPr>
              <a:t>DHW integration must balance recovery time, hygiene, efficiency and what the household actually needs.</a:t>
            </a:r>
            <a:endParaRPr lang="en-GB" sz="1200" b="1" i="0" dirty="0">
              <a:solidFill>
                <a:srgbClr val="F26A2E"/>
              </a:solidFill>
              <a:latin typeface="Arial"/>
              <a:ea typeface="Arial"/>
              <a:cs typeface="Arial"/>
              <a:sym typeface="Aria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100" b="1" dirty="0"/>
              <a:t>Learner takeaway:</a:t>
            </a:r>
            <a:r>
              <a:rPr lang="en-US" sz="1100" dirty="0"/>
              <a:t> Good DHW integration balances comfort, hygiene, recovery time and efficiency—and customers must understand how the system is intended to operate. </a:t>
            </a:r>
            <a:endParaRPr dirty="0"/>
          </a:p>
        </p:txBody>
      </p:sp>
      <p:sp>
        <p:nvSpPr>
          <p:cNvPr id="404" name="Google Shape;404;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A4FCDC3D-4564-7706-ECD3-9DAE2BB1A687}"/>
            </a:ext>
          </a:extLst>
        </p:cNvPr>
        <p:cNvGrpSpPr/>
        <p:nvPr/>
      </p:nvGrpSpPr>
      <p:grpSpPr>
        <a:xfrm>
          <a:off x="0" y="0"/>
          <a:ext cx="0" cy="0"/>
          <a:chOff x="0" y="0"/>
          <a:chExt cx="0" cy="0"/>
        </a:xfrm>
      </p:grpSpPr>
      <p:sp>
        <p:nvSpPr>
          <p:cNvPr id="402" name="Google Shape;402;p18:notes">
            <a:extLst>
              <a:ext uri="{FF2B5EF4-FFF2-40B4-BE49-F238E27FC236}">
                <a16:creationId xmlns:a16="http://schemas.microsoft.com/office/drawing/2014/main" id="{9FBE736D-6226-1999-EFF3-144FB6EE985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3" name="Google Shape;403;p18:notes">
            <a:extLst>
              <a:ext uri="{FF2B5EF4-FFF2-40B4-BE49-F238E27FC236}">
                <a16:creationId xmlns:a16="http://schemas.microsoft.com/office/drawing/2014/main" id="{AB359FB9-21AE-1106-022F-0A83A9D8E60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Ask learners to compare a two-person bungalow with a five-person home with two showers and a large bath. Reference: MCS/NHBC Domestic Heat Pumps: A Best Practice Guide: </a:t>
            </a:r>
            <a:r>
              <a:rPr lang="en-US" u="sng">
                <a:solidFill>
                  <a:schemeClr val="hlink"/>
                </a:solidFill>
                <a:hlinkClick r:id="rId3"/>
              </a:rPr>
              <a:t>https://www.nhbc.co.uk/kontentdocuments/77249bab-687b-4641-8e81-6eb7889fa5b3/heat-pump-guide.pdf</a:t>
            </a:r>
            <a:br>
              <a:rPr lang="en-US" u="sng">
                <a:solidFill>
                  <a:schemeClr val="hlink"/>
                </a:solidFill>
              </a:rPr>
            </a:br>
            <a:br>
              <a:rPr lang="en-US" u="sng">
                <a:solidFill>
                  <a:schemeClr val="hlink"/>
                </a:solidFill>
              </a:rPr>
            </a:br>
            <a:r>
              <a:rPr lang="en-GB" sz="1200" b="1" i="0">
                <a:solidFill>
                  <a:srgbClr val="F26A2E"/>
                </a:solidFill>
                <a:latin typeface="Arial"/>
                <a:ea typeface="Arial"/>
                <a:cs typeface="Arial"/>
                <a:sym typeface="Arial"/>
              </a:rPr>
              <a:t>Learner takeaway: </a:t>
            </a:r>
            <a:r>
              <a:rPr lang="en-GB" sz="1200" b="0" i="0">
                <a:solidFill>
                  <a:srgbClr val="1D1730"/>
                </a:solidFill>
                <a:latin typeface="Arial"/>
                <a:ea typeface="Arial"/>
                <a:cs typeface="Arial"/>
                <a:sym typeface="Arial"/>
              </a:rPr>
              <a:t>DHW integration must balance recovery time, hygiene, efficiency and what the household actually needs.</a:t>
            </a:r>
            <a:endParaRPr lang="en-GB" sz="1200" b="1" i="0">
              <a:solidFill>
                <a:srgbClr val="F26A2E"/>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sz="1100" b="1"/>
              <a:t>Learner takeaway:</a:t>
            </a:r>
            <a:r>
              <a:rPr lang="en-US" sz="1100"/>
              <a:t> Good DHW integration balances comfort, hygiene, recovery time and efficiency—and customers must understand how the system is intended to operate. </a:t>
            </a:r>
            <a:endParaRPr/>
          </a:p>
        </p:txBody>
      </p:sp>
      <p:sp>
        <p:nvSpPr>
          <p:cNvPr id="404" name="Google Shape;404;p18:notes">
            <a:extLst>
              <a:ext uri="{FF2B5EF4-FFF2-40B4-BE49-F238E27FC236}">
                <a16:creationId xmlns:a16="http://schemas.microsoft.com/office/drawing/2014/main" id="{E1F7A7FA-E972-344C-4860-B0473C5B562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15159479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3EA69B93-B081-5912-4E41-CD673A51D005}"/>
            </a:ext>
          </a:extLst>
        </p:cNvPr>
        <p:cNvGrpSpPr/>
        <p:nvPr/>
      </p:nvGrpSpPr>
      <p:grpSpPr>
        <a:xfrm>
          <a:off x="0" y="0"/>
          <a:ext cx="0" cy="0"/>
          <a:chOff x="0" y="0"/>
          <a:chExt cx="0" cy="0"/>
        </a:xfrm>
      </p:grpSpPr>
      <p:sp>
        <p:nvSpPr>
          <p:cNvPr id="402" name="Google Shape;402;p18:notes">
            <a:extLst>
              <a:ext uri="{FF2B5EF4-FFF2-40B4-BE49-F238E27FC236}">
                <a16:creationId xmlns:a16="http://schemas.microsoft.com/office/drawing/2014/main" id="{82801633-1F0B-A8D6-5402-AE6AF5508B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3" name="Google Shape;403;p18:notes">
            <a:extLst>
              <a:ext uri="{FF2B5EF4-FFF2-40B4-BE49-F238E27FC236}">
                <a16:creationId xmlns:a16="http://schemas.microsoft.com/office/drawing/2014/main" id="{FDE20251-3B2E-5586-887C-24457D65318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Ask learners to compare a two-person bungalow with a five-person home with two showers and a large bath. Reference: MCS/NHBC Domestic Heat Pumps: A Best Practice Guide: </a:t>
            </a:r>
            <a:r>
              <a:rPr lang="en-US" u="sng">
                <a:solidFill>
                  <a:schemeClr val="hlink"/>
                </a:solidFill>
                <a:hlinkClick r:id="rId3"/>
              </a:rPr>
              <a:t>https://www.nhbc.co.uk/kontentdocuments/77249bab-687b-4641-8e81-6eb7889fa5b3/heat-pump-guide.pdf</a:t>
            </a:r>
            <a:br>
              <a:rPr lang="en-US" u="sng">
                <a:solidFill>
                  <a:schemeClr val="hlink"/>
                </a:solidFill>
              </a:rPr>
            </a:br>
            <a:br>
              <a:rPr lang="en-US" u="sng">
                <a:solidFill>
                  <a:schemeClr val="hlink"/>
                </a:solidFill>
              </a:rPr>
            </a:br>
            <a:r>
              <a:rPr lang="en-GB" sz="1200" b="1" i="0">
                <a:solidFill>
                  <a:srgbClr val="F26A2E"/>
                </a:solidFill>
                <a:latin typeface="Arial"/>
                <a:ea typeface="Arial"/>
                <a:cs typeface="Arial"/>
                <a:sym typeface="Arial"/>
              </a:rPr>
              <a:t>Learner takeaway: </a:t>
            </a:r>
            <a:r>
              <a:rPr lang="en-GB" sz="1200" b="0" i="0">
                <a:solidFill>
                  <a:srgbClr val="1D1730"/>
                </a:solidFill>
                <a:latin typeface="Arial"/>
                <a:ea typeface="Arial"/>
                <a:cs typeface="Arial"/>
                <a:sym typeface="Arial"/>
              </a:rPr>
              <a:t>DHW integration must balance recovery time, hygiene, efficiency and what the household actually needs.</a:t>
            </a:r>
            <a:endParaRPr lang="en-GB" sz="1200" b="1" i="0">
              <a:solidFill>
                <a:srgbClr val="F26A2E"/>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sz="1100" b="1"/>
              <a:t>Learner takeaway:</a:t>
            </a:r>
            <a:r>
              <a:rPr lang="en-US" sz="1100"/>
              <a:t> Good DHW integration balances comfort, hygiene, recovery time and efficiency—and customers must understand how the system is intended to operate. </a:t>
            </a:r>
            <a:endParaRPr/>
          </a:p>
        </p:txBody>
      </p:sp>
      <p:sp>
        <p:nvSpPr>
          <p:cNvPr id="404" name="Google Shape;404;p18:notes">
            <a:extLst>
              <a:ext uri="{FF2B5EF4-FFF2-40B4-BE49-F238E27FC236}">
                <a16:creationId xmlns:a16="http://schemas.microsoft.com/office/drawing/2014/main" id="{B9AA925D-3518-A598-6F89-C301EEDCBFF3}"/>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31803625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28" name="Google Shape;428;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MCS 021 to show that each room should be reviewed and that the worst room can limit system efficiency. Reference: MCS 021 Heat Emitter Guide: https://mcscertified.com/wp-content/uploads/2025/06/MCS-021-Issue-2.1-Heat-Emitter-Guide.pdf. Image credit: </a:t>
            </a:r>
            <a:r>
              <a:rPr lang="en-US" dirty="0" err="1"/>
              <a:t>BuildHub</a:t>
            </a:r>
            <a:r>
              <a:rPr lang="en-US" dirty="0"/>
              <a:t> underfloor heating manifold image result.</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Emitter selection determines whether low-temperature heat can actually reach the rooms.</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429" name="Google Shape;429;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a:extLst>
            <a:ext uri="{FF2B5EF4-FFF2-40B4-BE49-F238E27FC236}">
              <a16:creationId xmlns:a16="http://schemas.microsoft.com/office/drawing/2014/main" id="{5006E0DA-9ED2-D00F-27C7-79F95843CF42}"/>
            </a:ext>
          </a:extLst>
        </p:cNvPr>
        <p:cNvGrpSpPr/>
        <p:nvPr/>
      </p:nvGrpSpPr>
      <p:grpSpPr>
        <a:xfrm>
          <a:off x="0" y="0"/>
          <a:ext cx="0" cy="0"/>
          <a:chOff x="0" y="0"/>
          <a:chExt cx="0" cy="0"/>
        </a:xfrm>
      </p:grpSpPr>
      <p:sp>
        <p:nvSpPr>
          <p:cNvPr id="427" name="Google Shape;427;p19:notes">
            <a:extLst>
              <a:ext uri="{FF2B5EF4-FFF2-40B4-BE49-F238E27FC236}">
                <a16:creationId xmlns:a16="http://schemas.microsoft.com/office/drawing/2014/main" id="{D24EB7EE-6938-3D1B-B992-F98C1A091E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28" name="Google Shape;428;p19:notes">
            <a:extLst>
              <a:ext uri="{FF2B5EF4-FFF2-40B4-BE49-F238E27FC236}">
                <a16:creationId xmlns:a16="http://schemas.microsoft.com/office/drawing/2014/main" id="{2D7D2013-040F-E469-EC8B-E94C24CC0FC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Use MCS 021 to show that each room should be reviewed and that the worst room can limit system efficiency. Reference: MCS 021 Heat Emitter Guide: https://mcscertified.com/wp-content/uploads/2025/06/MCS-021-Issue-2.1-Heat-Emitter-Guide.pdf. Image credit: </a:t>
            </a:r>
            <a:r>
              <a:rPr lang="en-US" err="1"/>
              <a:t>BuildHub</a:t>
            </a:r>
            <a:r>
              <a:rPr lang="en-US"/>
              <a:t> underfloor heating manifold image result.</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Emitter selection determines whether low-temperature heat can actually reach the rooms.</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429" name="Google Shape;429;p19:notes">
            <a:extLst>
              <a:ext uri="{FF2B5EF4-FFF2-40B4-BE49-F238E27FC236}">
                <a16:creationId xmlns:a16="http://schemas.microsoft.com/office/drawing/2014/main" id="{5E8364D6-92D7-A20A-559D-371BAD95BD7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35842938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48" name="Google Shape;448;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Short formative task: learners choose evidence needed before retaining an existing radiator. Reference: MCS 021 Heat Emitter Guide: https://mcscertified.com/wp-content/uploads/2025/06/MCS-021-Issue-2.1-Heat-Emitter-Guide.pdf</a:t>
            </a:r>
            <a:endParaRPr dirty="0"/>
          </a:p>
        </p:txBody>
      </p:sp>
      <p:sp>
        <p:nvSpPr>
          <p:cNvPr id="449" name="Google Shape;449;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81" name="Google Shape;481;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Clarify terminology: volumiser adds volume; buffer may add volume and hydraulic separation. Reference: Heat Pump Association Controls Guide for Air-Water Heat Pump Systems: https://hpauk.org.uk/wp-content/uploads/2026/03/Heat-pump-controls-guide-FINAL-1.pdf </a:t>
            </a:r>
            <a:r>
              <a:rPr lang="en-US" dirty="0" err="1"/>
              <a:t>Caleffi</a:t>
            </a:r>
            <a:r>
              <a:rPr lang="en-US" dirty="0"/>
              <a:t> components for heat pump systems: https://www.caleffi.com/sites/default/files/media/external-file/03313_EN_COMPONENTS%20FOR%20HEAT%20PUMP%20SYSTEMS.pdf. Image credit: Réseau </a:t>
            </a:r>
            <a:r>
              <a:rPr lang="en-US" dirty="0" err="1"/>
              <a:t>Proéco</a:t>
            </a:r>
            <a:r>
              <a:rPr lang="en-US" dirty="0"/>
              <a:t> </a:t>
            </a:r>
            <a:r>
              <a:rPr lang="en-US" dirty="0" err="1"/>
              <a:t>Énergies</a:t>
            </a:r>
            <a:r>
              <a:rPr lang="en-US" dirty="0"/>
              <a:t> heat pump plant-room image result.</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Buffers and </a:t>
            </a:r>
            <a:r>
              <a:rPr lang="en-GB" sz="1200" b="0" i="0" u="none" strike="noStrike" cap="none" dirty="0" err="1">
                <a:solidFill>
                  <a:srgbClr val="1D1730"/>
                </a:solidFill>
                <a:latin typeface="Arial"/>
                <a:ea typeface="Arial"/>
                <a:cs typeface="Arial"/>
                <a:sym typeface="Arial"/>
              </a:rPr>
              <a:t>volumisers</a:t>
            </a:r>
            <a:r>
              <a:rPr lang="en-GB" sz="1200" b="0" i="0" u="none" strike="noStrike" cap="none" dirty="0">
                <a:solidFill>
                  <a:srgbClr val="1D1730"/>
                </a:solidFill>
                <a:latin typeface="Arial"/>
                <a:ea typeface="Arial"/>
                <a:cs typeface="Arial"/>
                <a:sym typeface="Arial"/>
              </a:rPr>
              <a:t> should solve a defined hydraulic problem; they are not automatic accessories.</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482" name="Google Shape;482;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a:extLst>
            <a:ext uri="{FF2B5EF4-FFF2-40B4-BE49-F238E27FC236}">
              <a16:creationId xmlns:a16="http://schemas.microsoft.com/office/drawing/2014/main" id="{26553C96-74D9-E28F-8291-DADB7D6663BE}"/>
            </a:ext>
          </a:extLst>
        </p:cNvPr>
        <p:cNvGrpSpPr/>
        <p:nvPr/>
      </p:nvGrpSpPr>
      <p:grpSpPr>
        <a:xfrm>
          <a:off x="0" y="0"/>
          <a:ext cx="0" cy="0"/>
          <a:chOff x="0" y="0"/>
          <a:chExt cx="0" cy="0"/>
        </a:xfrm>
      </p:grpSpPr>
      <p:sp>
        <p:nvSpPr>
          <p:cNvPr id="480" name="Google Shape;480;p21:notes">
            <a:extLst>
              <a:ext uri="{FF2B5EF4-FFF2-40B4-BE49-F238E27FC236}">
                <a16:creationId xmlns:a16="http://schemas.microsoft.com/office/drawing/2014/main" id="{3B6C3F55-850E-1074-9DA7-C053CB7EB0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81" name="Google Shape;481;p21:notes">
            <a:extLst>
              <a:ext uri="{FF2B5EF4-FFF2-40B4-BE49-F238E27FC236}">
                <a16:creationId xmlns:a16="http://schemas.microsoft.com/office/drawing/2014/main" id="{D4CEE284-6952-6434-0AFD-E9F39514312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Clarify terminology: volumiser adds volume; buffer may add volume and hydraulic separation. Reference: Heat Pump Association Controls Guide for Air-Water Heat Pump Systems: https://hpauk.org.uk/wp-content/uploads/2026/03/Heat-pump-controls-guide-FINAL-1.pdf </a:t>
            </a:r>
            <a:r>
              <a:rPr lang="en-US" dirty="0" err="1"/>
              <a:t>Caleffi</a:t>
            </a:r>
            <a:r>
              <a:rPr lang="en-US" dirty="0"/>
              <a:t> components for heat pump systems: https://www.caleffi.com/sites/default/files/media/external-file/03313_EN_COMPONENTS%20FOR%20HEAT%20PUMP%20SYSTEMS.pdf. Image credit: Réseau </a:t>
            </a:r>
            <a:r>
              <a:rPr lang="en-US" dirty="0" err="1"/>
              <a:t>Proéco</a:t>
            </a:r>
            <a:r>
              <a:rPr lang="en-US" dirty="0"/>
              <a:t> </a:t>
            </a:r>
            <a:r>
              <a:rPr lang="en-US" dirty="0" err="1"/>
              <a:t>Énergies</a:t>
            </a:r>
            <a:r>
              <a:rPr lang="en-US" dirty="0"/>
              <a:t> heat pump plant-room image result.</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Buffers and </a:t>
            </a:r>
            <a:r>
              <a:rPr lang="en-GB" sz="1200" b="0" i="0" u="none" strike="noStrike" cap="none" dirty="0" err="1">
                <a:solidFill>
                  <a:srgbClr val="1D1730"/>
                </a:solidFill>
                <a:latin typeface="Arial"/>
                <a:ea typeface="Arial"/>
                <a:cs typeface="Arial"/>
                <a:sym typeface="Arial"/>
              </a:rPr>
              <a:t>volumisers</a:t>
            </a:r>
            <a:r>
              <a:rPr lang="en-GB" sz="1200" b="0" i="0" u="none" strike="noStrike" cap="none" dirty="0">
                <a:solidFill>
                  <a:srgbClr val="1D1730"/>
                </a:solidFill>
                <a:latin typeface="Arial"/>
                <a:ea typeface="Arial"/>
                <a:cs typeface="Arial"/>
                <a:sym typeface="Arial"/>
              </a:rPr>
              <a:t> should solve a defined hydraulic problem; they are not automatic accessories.</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482" name="Google Shape;482;p21:notes">
            <a:extLst>
              <a:ext uri="{FF2B5EF4-FFF2-40B4-BE49-F238E27FC236}">
                <a16:creationId xmlns:a16="http://schemas.microsoft.com/office/drawing/2014/main" id="{54D1B8D8-C52D-58C1-133A-39097215FFE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22810080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a:extLst>
            <a:ext uri="{FF2B5EF4-FFF2-40B4-BE49-F238E27FC236}">
              <a16:creationId xmlns:a16="http://schemas.microsoft.com/office/drawing/2014/main" id="{619724C3-A04F-E777-B910-B3A9EB706793}"/>
            </a:ext>
          </a:extLst>
        </p:cNvPr>
        <p:cNvGrpSpPr/>
        <p:nvPr/>
      </p:nvGrpSpPr>
      <p:grpSpPr>
        <a:xfrm>
          <a:off x="0" y="0"/>
          <a:ext cx="0" cy="0"/>
          <a:chOff x="0" y="0"/>
          <a:chExt cx="0" cy="0"/>
        </a:xfrm>
      </p:grpSpPr>
      <p:sp>
        <p:nvSpPr>
          <p:cNvPr id="480" name="Google Shape;480;p21:notes">
            <a:extLst>
              <a:ext uri="{FF2B5EF4-FFF2-40B4-BE49-F238E27FC236}">
                <a16:creationId xmlns:a16="http://schemas.microsoft.com/office/drawing/2014/main" id="{8B2C2D78-3A85-3004-0653-C0EB1C7055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81" name="Google Shape;481;p21:notes">
            <a:extLst>
              <a:ext uri="{FF2B5EF4-FFF2-40B4-BE49-F238E27FC236}">
                <a16:creationId xmlns:a16="http://schemas.microsoft.com/office/drawing/2014/main" id="{DBEA0E0F-AE52-D56B-7778-BB0C4D283E1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Clarify terminology: volumiser adds volume; buffer may add volume and hydraulic separation. Reference: Heat Pump Association Controls Guide for Air-Water Heat Pump Systems: https://hpauk.org.uk/wp-content/uploads/2026/03/Heat-pump-controls-guide-FINAL-1.pdf </a:t>
            </a:r>
            <a:r>
              <a:rPr lang="en-US" dirty="0" err="1"/>
              <a:t>Caleffi</a:t>
            </a:r>
            <a:r>
              <a:rPr lang="en-US" dirty="0"/>
              <a:t> components for heat pump systems: https://www.caleffi.com/sites/default/files/media/external-file/03313_EN_COMPONENTS%20FOR%20HEAT%20PUMP%20SYSTEMS.pdf. Image credit: Réseau </a:t>
            </a:r>
            <a:r>
              <a:rPr lang="en-US" dirty="0" err="1"/>
              <a:t>Proéco</a:t>
            </a:r>
            <a:r>
              <a:rPr lang="en-US" dirty="0"/>
              <a:t> </a:t>
            </a:r>
            <a:r>
              <a:rPr lang="en-US" dirty="0" err="1"/>
              <a:t>Énergies</a:t>
            </a:r>
            <a:r>
              <a:rPr lang="en-US" dirty="0"/>
              <a:t> heat pump plant-room image result.</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Buffers and </a:t>
            </a:r>
            <a:r>
              <a:rPr lang="en-US" sz="1200" b="0" i="0" u="none" strike="noStrike" cap="none" dirty="0" err="1">
                <a:solidFill>
                  <a:srgbClr val="1D1730"/>
                </a:solidFill>
                <a:latin typeface="Arial"/>
                <a:ea typeface="Arial"/>
                <a:cs typeface="Arial"/>
                <a:sym typeface="Arial"/>
              </a:rPr>
              <a:t>volumisers</a:t>
            </a:r>
            <a:r>
              <a:rPr lang="en-US" sz="1200" b="0" i="0" u="none" strike="noStrike" cap="none" dirty="0">
                <a:solidFill>
                  <a:srgbClr val="1D1730"/>
                </a:solidFill>
                <a:latin typeface="Arial"/>
                <a:ea typeface="Arial"/>
                <a:cs typeface="Arial"/>
                <a:sym typeface="Arial"/>
              </a:rPr>
              <a:t> should solve a defined hydraulic problem; they are not automatic accessories.</a:t>
            </a:r>
            <a:endParaRPr dirty="0"/>
          </a:p>
        </p:txBody>
      </p:sp>
      <p:sp>
        <p:nvSpPr>
          <p:cNvPr id="482" name="Google Shape;482;p21:notes">
            <a:extLst>
              <a:ext uri="{FF2B5EF4-FFF2-40B4-BE49-F238E27FC236}">
                <a16:creationId xmlns:a16="http://schemas.microsoft.com/office/drawing/2014/main" id="{D450201F-8781-ED14-F9AD-BCB2A25C386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39329035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a:extLst>
            <a:ext uri="{FF2B5EF4-FFF2-40B4-BE49-F238E27FC236}">
              <a16:creationId xmlns:a16="http://schemas.microsoft.com/office/drawing/2014/main" id="{1A89C1AB-5085-E958-BD26-C4686C7F22A4}"/>
            </a:ext>
          </a:extLst>
        </p:cNvPr>
        <p:cNvGrpSpPr/>
        <p:nvPr/>
      </p:nvGrpSpPr>
      <p:grpSpPr>
        <a:xfrm>
          <a:off x="0" y="0"/>
          <a:ext cx="0" cy="0"/>
          <a:chOff x="0" y="0"/>
          <a:chExt cx="0" cy="0"/>
        </a:xfrm>
      </p:grpSpPr>
      <p:sp>
        <p:nvSpPr>
          <p:cNvPr id="480" name="Google Shape;480;p21:notes">
            <a:extLst>
              <a:ext uri="{FF2B5EF4-FFF2-40B4-BE49-F238E27FC236}">
                <a16:creationId xmlns:a16="http://schemas.microsoft.com/office/drawing/2014/main" id="{40436471-E9B0-691E-D537-BF53FB0650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81" name="Google Shape;481;p21:notes">
            <a:extLst>
              <a:ext uri="{FF2B5EF4-FFF2-40B4-BE49-F238E27FC236}">
                <a16:creationId xmlns:a16="http://schemas.microsoft.com/office/drawing/2014/main" id="{E7F66D67-F81F-BE20-BC61-3BA982D8FC6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Clarify terminology: volumiser adds volume; buffer may add volume and hydraulic separation. Reference: Heat Pump Association Controls Guide for Air-Water Heat Pump Systems: https://hpauk.org.uk/wp-content/uploads/2026/03/Heat-pump-controls-guide-FINAL-1.pdf </a:t>
            </a:r>
            <a:r>
              <a:rPr lang="en-US" dirty="0" err="1"/>
              <a:t>Caleffi</a:t>
            </a:r>
            <a:r>
              <a:rPr lang="en-US" dirty="0"/>
              <a:t> components for heat pump systems: https://www.caleffi.com/sites/default/files/media/external-file/03313_EN_COMPONENTS%20FOR%20HEAT%20PUMP%20SYSTEMS.pdf. Image credit: Réseau </a:t>
            </a:r>
            <a:r>
              <a:rPr lang="en-US" dirty="0" err="1"/>
              <a:t>Proéco</a:t>
            </a:r>
            <a:r>
              <a:rPr lang="en-US" dirty="0"/>
              <a:t> </a:t>
            </a:r>
            <a:r>
              <a:rPr lang="en-US" dirty="0" err="1"/>
              <a:t>Énergies</a:t>
            </a:r>
            <a:r>
              <a:rPr lang="en-US" dirty="0"/>
              <a:t> heat pump plant-room image result.</a:t>
            </a:r>
            <a:br>
              <a:rPr lang="en-US" dirty="0"/>
            </a:br>
            <a:br>
              <a:rPr lang="en-US" dirty="0"/>
            </a:br>
            <a:r>
              <a:rPr lang="en-US" sz="1200" b="1" i="0" u="none" strike="noStrike" cap="none" dirty="0">
                <a:solidFill>
                  <a:srgbClr val="F26A2E"/>
                </a:solidFill>
                <a:latin typeface="Arial"/>
                <a:ea typeface="Arial"/>
                <a:cs typeface="Arial"/>
                <a:sym typeface="Arial"/>
              </a:rPr>
              <a:t>Learner takeaway: </a:t>
            </a:r>
            <a:r>
              <a:rPr lang="en-US" sz="1200" b="0" i="0" u="none" strike="noStrike" cap="none" dirty="0">
                <a:solidFill>
                  <a:srgbClr val="1D1730"/>
                </a:solidFill>
                <a:latin typeface="Arial"/>
                <a:ea typeface="Arial"/>
                <a:cs typeface="Arial"/>
                <a:sym typeface="Arial"/>
              </a:rPr>
              <a:t>Buffers and </a:t>
            </a:r>
            <a:r>
              <a:rPr lang="en-US" sz="1200" b="0" i="0" u="none" strike="noStrike" cap="none" dirty="0" err="1">
                <a:solidFill>
                  <a:srgbClr val="1D1730"/>
                </a:solidFill>
                <a:latin typeface="Arial"/>
                <a:ea typeface="Arial"/>
                <a:cs typeface="Arial"/>
                <a:sym typeface="Arial"/>
              </a:rPr>
              <a:t>volumisers</a:t>
            </a:r>
            <a:r>
              <a:rPr lang="en-US" sz="1200" b="0" i="0" u="none" strike="noStrike" cap="none" dirty="0">
                <a:solidFill>
                  <a:srgbClr val="1D1730"/>
                </a:solidFill>
                <a:latin typeface="Arial"/>
                <a:ea typeface="Arial"/>
                <a:cs typeface="Arial"/>
                <a:sym typeface="Arial"/>
              </a:rPr>
              <a:t> should solve a defined hydraulic problem; they are not automatic accessories</a:t>
            </a:r>
            <a:endParaRPr dirty="0"/>
          </a:p>
        </p:txBody>
      </p:sp>
      <p:sp>
        <p:nvSpPr>
          <p:cNvPr id="482" name="Google Shape;482;p21:notes">
            <a:extLst>
              <a:ext uri="{FF2B5EF4-FFF2-40B4-BE49-F238E27FC236}">
                <a16:creationId xmlns:a16="http://schemas.microsoft.com/office/drawing/2014/main" id="{819B74D2-FA11-2313-D3C3-BC59FCA6FD5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extLst>
      <p:ext uri="{BB962C8B-B14F-4D97-AF65-F5344CB8AC3E}">
        <p14:creationId xmlns:p14="http://schemas.microsoft.com/office/powerpoint/2010/main" val="810885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01" name="Google Shape;501;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Worked example: 8 kW at 5 K requires approx. 23 L/min, but pump duty also needs head calculation. Reference: </a:t>
            </a:r>
            <a:r>
              <a:rPr lang="en-US" dirty="0" err="1"/>
              <a:t>Caleffi</a:t>
            </a:r>
            <a:r>
              <a:rPr lang="en-US" dirty="0"/>
              <a:t> components for heat pump systems: https://www.caleffi.com/sites/default/files/media/external-file/03313_EN_COMPONENTS%20FOR%20HEAT%20PUMP%20SYSTEMS.pdf</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The pump must deliver the calculated flow at the real system resistance, not just on a catalogue page.</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502" name="Google Shape;502;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a:extLst>
            <a:ext uri="{FF2B5EF4-FFF2-40B4-BE49-F238E27FC236}">
              <a16:creationId xmlns:a16="http://schemas.microsoft.com/office/drawing/2014/main" id="{0FB4CBE4-8153-F9CD-2673-F87E08579247}"/>
            </a:ext>
          </a:extLst>
        </p:cNvPr>
        <p:cNvGrpSpPr/>
        <p:nvPr/>
      </p:nvGrpSpPr>
      <p:grpSpPr>
        <a:xfrm>
          <a:off x="0" y="0"/>
          <a:ext cx="0" cy="0"/>
          <a:chOff x="0" y="0"/>
          <a:chExt cx="0" cy="0"/>
        </a:xfrm>
      </p:grpSpPr>
      <p:sp>
        <p:nvSpPr>
          <p:cNvPr id="500" name="Google Shape;500;p22:notes">
            <a:extLst>
              <a:ext uri="{FF2B5EF4-FFF2-40B4-BE49-F238E27FC236}">
                <a16:creationId xmlns:a16="http://schemas.microsoft.com/office/drawing/2014/main" id="{3C25E181-F0AC-820A-BB94-15ED20BDD8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01" name="Google Shape;501;p22:notes">
            <a:extLst>
              <a:ext uri="{FF2B5EF4-FFF2-40B4-BE49-F238E27FC236}">
                <a16:creationId xmlns:a16="http://schemas.microsoft.com/office/drawing/2014/main" id="{F7BF7214-9C22-96AE-18BA-21897124876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Worked example: 8 kW at 5 K requires approx. 23 L/min, but pump duty also needs head calculation. Reference: </a:t>
            </a:r>
            <a:r>
              <a:rPr lang="en-US" err="1"/>
              <a:t>Caleffi</a:t>
            </a:r>
            <a:r>
              <a:rPr lang="en-US"/>
              <a:t> components for heat pump systems: https://www.caleffi.com/sites/default/files/media/external-file/03313_EN_COMPONENTS%20FOR%20HEAT%20PUMP%20SYSTEMS.pdf</a:t>
            </a:r>
            <a:br>
              <a:rPr lang="en-US"/>
            </a:br>
            <a:br>
              <a:rPr lang="en-US"/>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The pump must deliver the calculated flow at the real system resistance, not just on a catalogue page.</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502" name="Google Shape;502;p22:notes">
            <a:extLst>
              <a:ext uri="{FF2B5EF4-FFF2-40B4-BE49-F238E27FC236}">
                <a16:creationId xmlns:a16="http://schemas.microsoft.com/office/drawing/2014/main" id="{95FCF96A-DB2C-3860-456A-29983DD5CB5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extLst>
      <p:ext uri="{BB962C8B-B14F-4D97-AF65-F5344CB8AC3E}">
        <p14:creationId xmlns:p14="http://schemas.microsoft.com/office/powerpoint/2010/main" val="121594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a:extLst>
            <a:ext uri="{FF2B5EF4-FFF2-40B4-BE49-F238E27FC236}">
              <a16:creationId xmlns:a16="http://schemas.microsoft.com/office/drawing/2014/main" id="{666230E3-CAAA-B345-5D1C-CC594A48A9F7}"/>
            </a:ext>
          </a:extLst>
        </p:cNvPr>
        <p:cNvGrpSpPr/>
        <p:nvPr/>
      </p:nvGrpSpPr>
      <p:grpSpPr>
        <a:xfrm>
          <a:off x="0" y="0"/>
          <a:ext cx="0" cy="0"/>
          <a:chOff x="0" y="0"/>
          <a:chExt cx="0" cy="0"/>
        </a:xfrm>
      </p:grpSpPr>
      <p:sp>
        <p:nvSpPr>
          <p:cNvPr id="500" name="Google Shape;500;p22:notes">
            <a:extLst>
              <a:ext uri="{FF2B5EF4-FFF2-40B4-BE49-F238E27FC236}">
                <a16:creationId xmlns:a16="http://schemas.microsoft.com/office/drawing/2014/main" id="{7996CEFF-B9D1-7E1C-6801-F76509C6BF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01" name="Google Shape;501;p22:notes">
            <a:extLst>
              <a:ext uri="{FF2B5EF4-FFF2-40B4-BE49-F238E27FC236}">
                <a16:creationId xmlns:a16="http://schemas.microsoft.com/office/drawing/2014/main" id="{C8461795-23AE-8AC3-849B-38A78AB4B9E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Worked example: 8 kW at 5 K requires approx. 23 L/min, but pump duty also needs head calculation. Reference: </a:t>
            </a:r>
            <a:r>
              <a:rPr lang="en-US" dirty="0" err="1"/>
              <a:t>Caleffi</a:t>
            </a:r>
            <a:r>
              <a:rPr lang="en-US" dirty="0"/>
              <a:t> components for heat pump systems: https://www.caleffi.com/sites/default/files/media/external-file/03313_EN_COMPONENTS%20FOR%20HEAT%20PUMP%20SYSTEMS.pdf  </a:t>
            </a:r>
            <a:br>
              <a:rPr lang="en-US" dirty="0"/>
            </a:br>
            <a:br>
              <a:rPr lang="en-US"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The pump must deliver the calculated flow at the real system resistance, not just on a catalogue page.</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502" name="Google Shape;502;p22:notes">
            <a:extLst>
              <a:ext uri="{FF2B5EF4-FFF2-40B4-BE49-F238E27FC236}">
                <a16:creationId xmlns:a16="http://schemas.microsoft.com/office/drawing/2014/main" id="{4CEB036D-C3F0-A3FC-D45F-201D452A51AB}"/>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220106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a:extLst>
            <a:ext uri="{FF2B5EF4-FFF2-40B4-BE49-F238E27FC236}">
              <a16:creationId xmlns:a16="http://schemas.microsoft.com/office/drawing/2014/main" id="{16A686E9-F785-4242-78F8-CB86713D421C}"/>
            </a:ext>
          </a:extLst>
        </p:cNvPr>
        <p:cNvGrpSpPr/>
        <p:nvPr/>
      </p:nvGrpSpPr>
      <p:grpSpPr>
        <a:xfrm>
          <a:off x="0" y="0"/>
          <a:ext cx="0" cy="0"/>
          <a:chOff x="0" y="0"/>
          <a:chExt cx="0" cy="0"/>
        </a:xfrm>
      </p:grpSpPr>
      <p:sp>
        <p:nvSpPr>
          <p:cNvPr id="524" name="Google Shape;524;p23:notes">
            <a:extLst>
              <a:ext uri="{FF2B5EF4-FFF2-40B4-BE49-F238E27FC236}">
                <a16:creationId xmlns:a16="http://schemas.microsoft.com/office/drawing/2014/main" id="{25A94A82-5EDF-2006-427E-6F7DACDC2B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25" name="Google Shape;525;p23:notes">
            <a:extLst>
              <a:ext uri="{FF2B5EF4-FFF2-40B4-BE49-F238E27FC236}">
                <a16:creationId xmlns:a16="http://schemas.microsoft.com/office/drawing/2014/main" id="{7DCFE0A8-48BA-4482-CF50-2B432F46935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plant-room photo to identify expansion vessels. Stress that vessel sizing is a competence area requiring manufacturer data. Reference: </a:t>
            </a:r>
            <a:r>
              <a:rPr lang="en-US" dirty="0" err="1"/>
              <a:t>Caleffi</a:t>
            </a:r>
            <a:r>
              <a:rPr lang="en-US" dirty="0"/>
              <a:t> components for heat pump systems: </a:t>
            </a:r>
            <a:r>
              <a:rPr lang="en-US" u="sng" dirty="0">
                <a:solidFill>
                  <a:schemeClr val="hlink"/>
                </a:solidFill>
                <a:hlinkClick r:id="rId3"/>
              </a:rPr>
              <a:t>https://www.caleffi.com/sites/default/files/media/external-file/03313_EN_COMPONENTS%20FOR%20HEAT%20PUMP%20SYSTEMS.pdf</a:t>
            </a:r>
            <a:endParaRPr dirty="0"/>
          </a:p>
          <a:p>
            <a:pPr marL="0" lvl="0" indent="0" algn="l" rtl="0">
              <a:spcBef>
                <a:spcPts val="0"/>
              </a:spcBef>
              <a:spcAft>
                <a:spcPts val="0"/>
              </a:spcAft>
              <a:buNone/>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Expansion-vessel size is calculated from system volume, fluid expansion and operating pressures—not simply chosen as a percentage of heat-pump output.</a:t>
            </a:r>
            <a:br>
              <a:rPr lang="en-US" sz="1100" dirty="0"/>
            </a:br>
            <a:br>
              <a:rPr lang="en-US" sz="1100" dirty="0"/>
            </a:br>
            <a:r>
              <a:rPr lang="en-GB" sz="1200" b="1" i="0" u="none" strike="noStrike" cap="none" dirty="0">
                <a:solidFill>
                  <a:srgbClr val="F26A2E"/>
                </a:solidFill>
                <a:latin typeface="Arial"/>
                <a:ea typeface="Arial"/>
                <a:cs typeface="Arial"/>
                <a:sym typeface="Arial"/>
              </a:rPr>
              <a:t>Learner takeaway: </a:t>
            </a:r>
            <a:r>
              <a:rPr lang="en-GB" sz="1200" b="0" i="0" u="none" strike="noStrike" cap="none" dirty="0">
                <a:solidFill>
                  <a:srgbClr val="1D1730"/>
                </a:solidFill>
                <a:latin typeface="Arial"/>
                <a:ea typeface="Arial"/>
                <a:cs typeface="Arial"/>
                <a:sym typeface="Arial"/>
              </a:rPr>
              <a:t>Expansion vessels are selected from volume and pressure conditions, not from heat-pump kW alone.</a:t>
            </a:r>
            <a:endParaRPr lang="en-GB" sz="12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526" name="Google Shape;526;p23:notes">
            <a:extLst>
              <a:ext uri="{FF2B5EF4-FFF2-40B4-BE49-F238E27FC236}">
                <a16:creationId xmlns:a16="http://schemas.microsoft.com/office/drawing/2014/main" id="{43CDECB4-84A2-6E7E-3EAE-ACB9969FE48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extLst>
      <p:ext uri="{BB962C8B-B14F-4D97-AF65-F5344CB8AC3E}">
        <p14:creationId xmlns:p14="http://schemas.microsoft.com/office/powerpoint/2010/main" val="28288728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25" name="Google Shape;525;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plant-room photo to identify expansion vessels. Stress that vessel sizing is a competence area requiring manufacturer data. Reference: </a:t>
            </a:r>
            <a:r>
              <a:rPr lang="en-US" dirty="0" err="1"/>
              <a:t>Caleffi</a:t>
            </a:r>
            <a:r>
              <a:rPr lang="en-US" dirty="0"/>
              <a:t> components for heat pump systems: </a:t>
            </a:r>
            <a:r>
              <a:rPr lang="en-US" u="sng" dirty="0">
                <a:solidFill>
                  <a:schemeClr val="hlink"/>
                </a:solidFill>
                <a:hlinkClick r:id="rId3"/>
              </a:rPr>
              <a:t>https://www.caleffi.com/sites/default/files/media/external-file/03313_EN_COMPONENTS%20FOR%20HEAT%20PUMP%20SYSTEMS.pdf</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100" b="1" dirty="0"/>
              <a:t>Learner takeaway:</a:t>
            </a:r>
            <a:r>
              <a:rPr lang="en-US" sz="1100" dirty="0"/>
              <a:t> Expansion-vessel size is calculated from system volume, fluid expansion and operating pressures—not simply chosen as a percentage of heat-pump output.</a:t>
            </a:r>
            <a:endParaRPr dirty="0"/>
          </a:p>
        </p:txBody>
      </p:sp>
      <p:sp>
        <p:nvSpPr>
          <p:cNvPr id="526" name="Google Shape;526;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45" name="Google Shape;545;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Link to K1.15 controls. Refer to the HPA controls guide for buffer, zoning and weather compensation examples: Heat Pump Association Controls Guide for Air-Water Heat Pump Systems: </a:t>
            </a:r>
            <a:r>
              <a:rPr lang="en-US" u="sng" dirty="0">
                <a:solidFill>
                  <a:schemeClr val="hlink"/>
                </a:solidFill>
                <a:hlinkClick r:id="rId3"/>
              </a:rPr>
              <a:t>https://hpauk.org.uk/wp-content/uploads/2026/03/Heat-pump-controls-guide-FINAL-1.pdf</a:t>
            </a:r>
            <a:endParaRPr dirty="0"/>
          </a:p>
          <a:p>
            <a:pPr marL="0" lvl="0" indent="0" algn="l" rtl="0">
              <a:spcBef>
                <a:spcPts val="0"/>
              </a:spcBef>
              <a:spcAft>
                <a:spcPts val="0"/>
              </a:spcAft>
              <a:buNone/>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Controls are the system’s decision-making </a:t>
            </a:r>
            <a:r>
              <a:rPr lang="en-US" sz="1100" dirty="0" err="1"/>
              <a:t>centre</a:t>
            </a:r>
            <a:r>
              <a:rPr lang="en-US" sz="1100" dirty="0"/>
              <a:t>; they must coordinate every component while maintaining comfort, safe operation and efficient heat-pump performance. </a:t>
            </a:r>
            <a:br>
              <a:rPr lang="en-US" sz="1100" dirty="0"/>
            </a:br>
            <a:br>
              <a:rPr lang="en-US" sz="1100" dirty="0"/>
            </a:br>
            <a:r>
              <a:rPr lang="en-GB" sz="1100" b="1" i="0" u="none" strike="noStrike" cap="none" dirty="0">
                <a:solidFill>
                  <a:srgbClr val="F26A2E"/>
                </a:solidFill>
                <a:latin typeface="Arial"/>
                <a:ea typeface="Arial"/>
                <a:cs typeface="Arial"/>
                <a:sym typeface="Arial"/>
              </a:rPr>
              <a:t>Learner takeaway: </a:t>
            </a:r>
            <a:r>
              <a:rPr lang="en-GB" sz="1100" b="0" i="0" u="none" strike="noStrike" cap="none" dirty="0">
                <a:solidFill>
                  <a:srgbClr val="1D1730"/>
                </a:solidFill>
                <a:latin typeface="Arial"/>
                <a:ea typeface="Arial"/>
                <a:cs typeface="Arial"/>
                <a:sym typeface="Arial"/>
              </a:rPr>
              <a:t>Controls are the brain of the system; hydraulic components must follow the same design intent.</a:t>
            </a:r>
            <a:endParaRPr lang="en-GB" sz="11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sz="1100" dirty="0"/>
          </a:p>
          <a:p>
            <a:pPr marL="0" lvl="0" indent="0" algn="l" rtl="0">
              <a:spcBef>
                <a:spcPts val="0"/>
              </a:spcBef>
              <a:spcAft>
                <a:spcPts val="0"/>
              </a:spcAft>
              <a:buNone/>
            </a:pPr>
            <a:endParaRPr sz="1100" dirty="0"/>
          </a:p>
        </p:txBody>
      </p:sp>
      <p:sp>
        <p:nvSpPr>
          <p:cNvPr id="546" name="Google Shape;546;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a:extLst>
            <a:ext uri="{FF2B5EF4-FFF2-40B4-BE49-F238E27FC236}">
              <a16:creationId xmlns:a16="http://schemas.microsoft.com/office/drawing/2014/main" id="{00D953EB-84D4-55A5-E4F0-0ACA5F0562B3}"/>
            </a:ext>
          </a:extLst>
        </p:cNvPr>
        <p:cNvGrpSpPr/>
        <p:nvPr/>
      </p:nvGrpSpPr>
      <p:grpSpPr>
        <a:xfrm>
          <a:off x="0" y="0"/>
          <a:ext cx="0" cy="0"/>
          <a:chOff x="0" y="0"/>
          <a:chExt cx="0" cy="0"/>
        </a:xfrm>
      </p:grpSpPr>
      <p:sp>
        <p:nvSpPr>
          <p:cNvPr id="544" name="Google Shape;544;p24:notes">
            <a:extLst>
              <a:ext uri="{FF2B5EF4-FFF2-40B4-BE49-F238E27FC236}">
                <a16:creationId xmlns:a16="http://schemas.microsoft.com/office/drawing/2014/main" id="{D14A9C6E-4948-A78E-64B6-411CABA7D8C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45" name="Google Shape;545;p24:notes">
            <a:extLst>
              <a:ext uri="{FF2B5EF4-FFF2-40B4-BE49-F238E27FC236}">
                <a16:creationId xmlns:a16="http://schemas.microsoft.com/office/drawing/2014/main" id="{7D742F5A-8FB3-FF72-CE8A-6CEFD231792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Link to K1.15 controls. Refer to the HPA controls guide for buffer, zoning and weather compensation examples: Heat Pump Association Controls Guide for Air-Water Heat Pump Systems: </a:t>
            </a:r>
            <a:r>
              <a:rPr lang="en-US" u="sng" dirty="0">
                <a:solidFill>
                  <a:schemeClr val="hlink"/>
                </a:solidFill>
                <a:hlinkClick r:id="rId3"/>
              </a:rPr>
              <a:t>https://hpauk.org.uk/wp-content/uploads/2026/03/Heat-pump-controls-guide-FINAL-1.pdf</a:t>
            </a:r>
            <a:endParaRPr dirty="0"/>
          </a:p>
          <a:p>
            <a:pPr marL="0" lvl="0" indent="0" algn="l" rtl="0">
              <a:spcBef>
                <a:spcPts val="0"/>
              </a:spcBef>
              <a:spcAft>
                <a:spcPts val="0"/>
              </a:spcAft>
              <a:buNone/>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Learner takeaway:</a:t>
            </a:r>
            <a:r>
              <a:rPr lang="en-US" sz="1100" dirty="0"/>
              <a:t> Controls are the system’s decision-making </a:t>
            </a:r>
            <a:r>
              <a:rPr lang="en-US" sz="1100" dirty="0" err="1"/>
              <a:t>centre</a:t>
            </a:r>
            <a:r>
              <a:rPr lang="en-US" sz="1100" dirty="0"/>
              <a:t>; they must coordinate every component while maintaining comfort, safe operation and efficient heat-pump performance. </a:t>
            </a:r>
            <a:br>
              <a:rPr lang="en-US" sz="1100" dirty="0"/>
            </a:br>
            <a:br>
              <a:rPr lang="en-US" sz="1100" dirty="0"/>
            </a:br>
            <a:r>
              <a:rPr lang="en-GB" sz="1100" b="1" i="0" u="none" strike="noStrike" cap="none" dirty="0">
                <a:solidFill>
                  <a:srgbClr val="F26A2E"/>
                </a:solidFill>
                <a:latin typeface="Arial"/>
                <a:ea typeface="Arial"/>
                <a:cs typeface="Arial"/>
                <a:sym typeface="Arial"/>
              </a:rPr>
              <a:t>Learner takeaway: </a:t>
            </a:r>
            <a:r>
              <a:rPr lang="en-GB" sz="1100" b="0" i="0" u="none" strike="noStrike" cap="none" dirty="0">
                <a:solidFill>
                  <a:srgbClr val="1D1730"/>
                </a:solidFill>
                <a:latin typeface="Arial"/>
                <a:ea typeface="Arial"/>
                <a:cs typeface="Arial"/>
                <a:sym typeface="Arial"/>
              </a:rPr>
              <a:t>Controls are the brain of the system; hydraulic components must follow the same design intent.</a:t>
            </a:r>
            <a:endParaRPr lang="en-GB" sz="1100" b="0" i="0" u="none" strike="noStrike" cap="none" dirty="0">
              <a:solidFill>
                <a:schemeClr val="dk1"/>
              </a:solidFill>
              <a:latin typeface="Arial"/>
              <a:ea typeface="Arial"/>
              <a:cs typeface="Arial"/>
              <a:sym typeface="Arial"/>
            </a:endParaRPr>
          </a:p>
          <a:p>
            <a:pPr marL="0" lvl="0" indent="0" algn="l" rtl="0">
              <a:spcBef>
                <a:spcPts val="0"/>
              </a:spcBef>
              <a:spcAft>
                <a:spcPts val="0"/>
              </a:spcAft>
              <a:buNone/>
            </a:pPr>
            <a:endParaRPr sz="1100" dirty="0"/>
          </a:p>
          <a:p>
            <a:pPr marL="0" lvl="0" indent="0" algn="l" rtl="0">
              <a:spcBef>
                <a:spcPts val="0"/>
              </a:spcBef>
              <a:spcAft>
                <a:spcPts val="0"/>
              </a:spcAft>
              <a:buNone/>
            </a:pPr>
            <a:endParaRPr sz="1100" dirty="0"/>
          </a:p>
        </p:txBody>
      </p:sp>
      <p:sp>
        <p:nvSpPr>
          <p:cNvPr id="546" name="Google Shape;546;p24:notes">
            <a:extLst>
              <a:ext uri="{FF2B5EF4-FFF2-40B4-BE49-F238E27FC236}">
                <a16:creationId xmlns:a16="http://schemas.microsoft.com/office/drawing/2014/main" id="{0C0A3B13-9F88-28DD-5DE0-E05943ABFA8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6629378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63" name="Google Shape;563;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activity: ask learners to trace heat from source to room. What happens if emitter sizing is too small? What happens if flow is too low?</a:t>
            </a:r>
            <a:endParaRPr/>
          </a:p>
          <a:p>
            <a:pPr marL="0" lvl="0" indent="0" algn="l" rtl="0">
              <a:spcBef>
                <a:spcPts val="0"/>
              </a:spcBef>
              <a:spcAft>
                <a:spcPts val="0"/>
              </a:spcAft>
              <a:buNone/>
            </a:pPr>
            <a:endParaRPr/>
          </a:p>
          <a:p>
            <a:pPr marL="0" lvl="0" indent="0" algn="l" rtl="0">
              <a:spcBef>
                <a:spcPts val="0"/>
              </a:spcBef>
              <a:spcAft>
                <a:spcPts val="0"/>
              </a:spcAft>
              <a:buNone/>
            </a:pPr>
            <a:r>
              <a:rPr lang="en-US" sz="1100" b="1"/>
              <a:t>Learner takeaway:</a:t>
            </a:r>
            <a:r>
              <a:rPr lang="en-US" sz="1100"/>
              <a:t> In heating mode, effective performance depends on the heat source, controls, hydraulics and emitters operating as one coordinated system—not as separate components. </a:t>
            </a:r>
            <a:endParaRPr/>
          </a:p>
        </p:txBody>
      </p:sp>
      <p:sp>
        <p:nvSpPr>
          <p:cNvPr id="564" name="Google Shape;564;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a:extLst>
            <a:ext uri="{FF2B5EF4-FFF2-40B4-BE49-F238E27FC236}">
              <a16:creationId xmlns:a16="http://schemas.microsoft.com/office/drawing/2014/main" id="{5843FFE1-2200-5BBD-B796-5E513D99EE04}"/>
            </a:ext>
          </a:extLst>
        </p:cNvPr>
        <p:cNvGrpSpPr/>
        <p:nvPr/>
      </p:nvGrpSpPr>
      <p:grpSpPr>
        <a:xfrm>
          <a:off x="0" y="0"/>
          <a:ext cx="0" cy="0"/>
          <a:chOff x="0" y="0"/>
          <a:chExt cx="0" cy="0"/>
        </a:xfrm>
      </p:grpSpPr>
      <p:sp>
        <p:nvSpPr>
          <p:cNvPr id="580" name="Google Shape;580;p26:notes">
            <a:extLst>
              <a:ext uri="{FF2B5EF4-FFF2-40B4-BE49-F238E27FC236}">
                <a16:creationId xmlns:a16="http://schemas.microsoft.com/office/drawing/2014/main" id="{64526C72-3D03-0B59-196D-AE2AE9B283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81" name="Google Shape;581;p26:notes">
            <a:extLst>
              <a:ext uri="{FF2B5EF4-FFF2-40B4-BE49-F238E27FC236}">
                <a16:creationId xmlns:a16="http://schemas.microsoft.com/office/drawing/2014/main" id="{D0AC8748-5C24-64B3-619D-305A079D38B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Explain that DHW production may reduce or pause space heating temporarily. Link this to fabric stability and customer expectation.</a:t>
            </a:r>
            <a:endParaRPr/>
          </a:p>
          <a:p>
            <a:pPr marL="0" lvl="0" indent="0" algn="l" rtl="0">
              <a:spcBef>
                <a:spcPts val="0"/>
              </a:spcBef>
              <a:spcAft>
                <a:spcPts val="0"/>
              </a:spcAft>
              <a:buNone/>
            </a:pP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t>Learner takeaway:</a:t>
            </a:r>
            <a:r>
              <a:rPr lang="en-US" sz="1100"/>
              <a:t> In DHW mode, effective performance depends on coordinated controls, adequate heat-exchanger surface area, correct cylinder sizing and a clear strategy for recovery, hygiene and supplementary heat. </a:t>
            </a:r>
            <a:br>
              <a:rPr lang="en-US" sz="1100"/>
            </a:br>
            <a:br>
              <a:rPr lang="en-US" sz="1100"/>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DHW mode is a controlled sequence; poor cylinder selection or settings can undermine the whole system.</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582" name="Google Shape;582;p26:notes">
            <a:extLst>
              <a:ext uri="{FF2B5EF4-FFF2-40B4-BE49-F238E27FC236}">
                <a16:creationId xmlns:a16="http://schemas.microsoft.com/office/drawing/2014/main" id="{898FEFD2-DFCD-0F9D-AE73-CADCF9900E5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extLst>
      <p:ext uri="{BB962C8B-B14F-4D97-AF65-F5344CB8AC3E}">
        <p14:creationId xmlns:p14="http://schemas.microsoft.com/office/powerpoint/2010/main" val="29505153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99" name="Google Shape;599;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Reference BS 7593 via BSI and manufacturer instructions. This links K1.20 to maintenance/faults K1.43. BS 7593 water treatment reference should be checked via BSI or centre subscription.</a:t>
            </a:r>
            <a:endParaRPr/>
          </a:p>
          <a:p>
            <a:pPr marL="0" lvl="0" indent="0" algn="l" rtl="0">
              <a:spcBef>
                <a:spcPts val="0"/>
              </a:spcBef>
              <a:spcAft>
                <a:spcPts val="0"/>
              </a:spcAft>
              <a:buNone/>
            </a:pPr>
            <a:endParaRPr/>
          </a:p>
          <a:p>
            <a:pPr marL="0" lvl="0" indent="0" algn="l" rtl="0">
              <a:spcBef>
                <a:spcPts val="0"/>
              </a:spcBef>
              <a:spcAft>
                <a:spcPts val="0"/>
              </a:spcAft>
              <a:buNone/>
            </a:pPr>
            <a:r>
              <a:rPr lang="en-US" sz="1100" b="1"/>
              <a:t>Learner takeaway:</a:t>
            </a:r>
            <a:r>
              <a:rPr lang="en-US" sz="1100"/>
              <a:t> Glycol protects against freezing, but the correct type and concentration must be verified—excessive glycol can reduce heat transfer and significantly increase pump resistance. </a:t>
            </a:r>
            <a:endParaRPr/>
          </a:p>
        </p:txBody>
      </p:sp>
      <p:sp>
        <p:nvSpPr>
          <p:cNvPr id="600" name="Google Shape;600;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a:extLst>
            <a:ext uri="{FF2B5EF4-FFF2-40B4-BE49-F238E27FC236}">
              <a16:creationId xmlns:a16="http://schemas.microsoft.com/office/drawing/2014/main" id="{7B5B6B02-4FD2-AC6C-4E50-EC4C28840870}"/>
            </a:ext>
          </a:extLst>
        </p:cNvPr>
        <p:cNvGrpSpPr/>
        <p:nvPr/>
      </p:nvGrpSpPr>
      <p:grpSpPr>
        <a:xfrm>
          <a:off x="0" y="0"/>
          <a:ext cx="0" cy="0"/>
          <a:chOff x="0" y="0"/>
          <a:chExt cx="0" cy="0"/>
        </a:xfrm>
      </p:grpSpPr>
      <p:sp>
        <p:nvSpPr>
          <p:cNvPr id="580" name="Google Shape;580;p26:notes">
            <a:extLst>
              <a:ext uri="{FF2B5EF4-FFF2-40B4-BE49-F238E27FC236}">
                <a16:creationId xmlns:a16="http://schemas.microsoft.com/office/drawing/2014/main" id="{CEE16C26-4BA6-E99C-A7C3-47D685D5A3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81" name="Google Shape;581;p26:notes">
            <a:extLst>
              <a:ext uri="{FF2B5EF4-FFF2-40B4-BE49-F238E27FC236}">
                <a16:creationId xmlns:a16="http://schemas.microsoft.com/office/drawing/2014/main" id="{DDE38974-4ACA-695C-E15E-43DE06CA5DF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Explain that DHW production may reduce or pause space heating temporarily. Link this to fabric stability and customer expectation.</a:t>
            </a:r>
            <a:endParaRPr/>
          </a:p>
          <a:p>
            <a:pPr marL="0" lvl="0" indent="0" algn="l" rtl="0">
              <a:spcBef>
                <a:spcPts val="0"/>
              </a:spcBef>
              <a:spcAft>
                <a:spcPts val="0"/>
              </a:spcAft>
              <a:buNone/>
            </a:pP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t>Learner takeaway:</a:t>
            </a:r>
            <a:r>
              <a:rPr lang="en-US" sz="1100"/>
              <a:t> In DHW mode, effective performance depends on coordinated controls, adequate heat-exchanger surface area, correct cylinder sizing and a clear strategy for recovery, hygiene and supplementary heat. </a:t>
            </a:r>
            <a:br>
              <a:rPr lang="en-US" sz="1100"/>
            </a:br>
            <a:br>
              <a:rPr lang="en-US" sz="1100"/>
            </a:br>
            <a:r>
              <a:rPr lang="en-GB" sz="1200" b="1" i="0" u="none" strike="noStrike" cap="none">
                <a:solidFill>
                  <a:srgbClr val="F26A2E"/>
                </a:solidFill>
                <a:latin typeface="Arial"/>
                <a:ea typeface="Arial"/>
                <a:cs typeface="Arial"/>
                <a:sym typeface="Arial"/>
              </a:rPr>
              <a:t>Learner takeaway: </a:t>
            </a:r>
            <a:r>
              <a:rPr lang="en-GB" sz="1200" b="0" i="0" u="none" strike="noStrike" cap="none">
                <a:solidFill>
                  <a:srgbClr val="1D1730"/>
                </a:solidFill>
                <a:latin typeface="Arial"/>
                <a:ea typeface="Arial"/>
                <a:cs typeface="Arial"/>
                <a:sym typeface="Arial"/>
              </a:rPr>
              <a:t>DHW mode is a controlled sequence; poor cylinder selection or settings can undermine the whole system.</a:t>
            </a:r>
            <a:endParaRPr lang="en-GB" sz="1200" b="0" i="0" u="none" strike="noStrike" cap="none">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582" name="Google Shape;582;p26:notes">
            <a:extLst>
              <a:ext uri="{FF2B5EF4-FFF2-40B4-BE49-F238E27FC236}">
                <a16:creationId xmlns:a16="http://schemas.microsoft.com/office/drawing/2014/main" id="{BA467954-BB65-B548-5001-F073235D8FB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25068320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15" name="Google Shape;615;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Suggested evidence: heat-loss calculation, emitter outputs at design temperatures, cylinder coil rating/surface area, flow/return readings, pump settings, DHW recovery data and customer usage pattern.</a:t>
            </a:r>
            <a:endParaRPr/>
          </a:p>
        </p:txBody>
      </p:sp>
      <p:sp>
        <p:nvSpPr>
          <p:cNvPr id="616" name="Google Shape;616;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37" name="Google Shape;637;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Workbook task created separately. Encourage learners to use suitability factors: heat loss, site, source availability, budget, emitters, DHW demand, controls and compliance.</a:t>
            </a:r>
            <a:endParaRPr/>
          </a:p>
        </p:txBody>
      </p:sp>
      <p:sp>
        <p:nvSpPr>
          <p:cNvPr id="638" name="Google Shape;638;p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59" name="Google Shape;659;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Use images throughout deck as a review activity. All image credits and links should be added to the </a:t>
            </a:r>
            <a:r>
              <a:rPr lang="en-US" dirty="0" err="1"/>
              <a:t>Artlog</a:t>
            </a:r>
            <a:r>
              <a:rPr lang="en-US" dirty="0"/>
              <a:t> or tutor notes only.</a:t>
            </a:r>
            <a:br>
              <a:rPr lang="en-US" dirty="0"/>
            </a:br>
            <a:br>
              <a:rPr lang="en-US" dirty="0"/>
            </a:br>
            <a:r>
              <a:rPr lang="en-GB" sz="1600" b="1" dirty="0">
                <a:solidFill>
                  <a:srgbClr val="1D1730"/>
                </a:solidFill>
                <a:latin typeface="Arial"/>
                <a:ea typeface="Arial"/>
                <a:cs typeface="Arial"/>
                <a:sym typeface="Arial"/>
              </a:rPr>
              <a:t>Tutor </a:t>
            </a:r>
            <a:r>
              <a:rPr lang="en-GB" sz="1600" b="1" dirty="0">
                <a:solidFill>
                  <a:srgbClr val="1D1730"/>
                </a:solidFill>
              </a:rPr>
              <a:t>g</a:t>
            </a:r>
            <a:r>
              <a:rPr lang="en-GB" sz="1600" b="1" dirty="0">
                <a:solidFill>
                  <a:srgbClr val="1D1730"/>
                </a:solidFill>
                <a:latin typeface="Arial"/>
                <a:ea typeface="Arial"/>
                <a:cs typeface="Arial"/>
                <a:sym typeface="Arial"/>
              </a:rPr>
              <a:t>uidance</a:t>
            </a:r>
          </a:p>
          <a:p>
            <a:pPr marL="0" lvl="0" indent="0" algn="l" rtl="0">
              <a:spcBef>
                <a:spcPts val="1125"/>
              </a:spcBef>
              <a:spcAft>
                <a:spcPts val="0"/>
              </a:spcAft>
              <a:buNone/>
            </a:pPr>
            <a:r>
              <a:rPr lang="en-GB" sz="1200" dirty="0">
                <a:solidFill>
                  <a:srgbClr val="333333"/>
                </a:solidFill>
                <a:latin typeface="Arial"/>
                <a:ea typeface="Arial"/>
                <a:cs typeface="Arial"/>
                <a:sym typeface="Arial"/>
              </a:rPr>
              <a:t>Challenge learners to use correct technical language at all times.</a:t>
            </a:r>
          </a:p>
          <a:p>
            <a:pPr marL="0" lvl="0" indent="0" algn="l" rtl="0">
              <a:spcBef>
                <a:spcPts val="750"/>
              </a:spcBef>
              <a:spcAft>
                <a:spcPts val="0"/>
              </a:spcAft>
              <a:buNone/>
            </a:pPr>
            <a:r>
              <a:rPr lang="en-GB" sz="1200" b="1" dirty="0">
                <a:solidFill>
                  <a:srgbClr val="333333"/>
                </a:solidFill>
                <a:latin typeface="Arial"/>
                <a:ea typeface="Arial"/>
                <a:cs typeface="Arial"/>
                <a:sym typeface="Arial"/>
              </a:rPr>
              <a:t>Avoid vague terms like </a:t>
            </a:r>
            <a:r>
              <a:rPr lang="en-GB" sz="1200" b="1" dirty="0">
                <a:solidFill>
                  <a:srgbClr val="F26A2E"/>
                </a:solidFill>
                <a:latin typeface="Arial"/>
                <a:ea typeface="Arial"/>
                <a:cs typeface="Arial"/>
                <a:sym typeface="Arial"/>
              </a:rPr>
              <a:t>“that tank”</a:t>
            </a:r>
            <a:r>
              <a:rPr lang="en-GB" sz="1200" b="1" dirty="0">
                <a:solidFill>
                  <a:srgbClr val="333333"/>
                </a:solidFill>
                <a:latin typeface="Arial"/>
                <a:ea typeface="Arial"/>
                <a:cs typeface="Arial"/>
                <a:sym typeface="Arial"/>
              </a:rPr>
              <a:t> or </a:t>
            </a:r>
            <a:r>
              <a:rPr lang="en-GB" sz="1200" b="1" dirty="0">
                <a:solidFill>
                  <a:srgbClr val="F26A2E"/>
                </a:solidFill>
                <a:latin typeface="Arial"/>
                <a:ea typeface="Arial"/>
                <a:cs typeface="Arial"/>
                <a:sym typeface="Arial"/>
              </a:rPr>
              <a:t>“that pump” – </a:t>
            </a:r>
            <a:r>
              <a:rPr lang="en-GB" sz="1200" b="1" dirty="0">
                <a:solidFill>
                  <a:srgbClr val="333333"/>
                </a:solidFill>
                <a:latin typeface="Arial"/>
                <a:ea typeface="Arial"/>
                <a:cs typeface="Arial"/>
                <a:sym typeface="Arial"/>
              </a:rPr>
              <a:t>insist on precise professional terminology.</a:t>
            </a:r>
          </a:p>
          <a:p>
            <a:pPr marL="0" lvl="0" indent="0" algn="l" rtl="0">
              <a:spcBef>
                <a:spcPts val="0"/>
              </a:spcBef>
              <a:spcAft>
                <a:spcPts val="0"/>
              </a:spcAft>
              <a:buNone/>
            </a:pPr>
            <a:endParaRPr dirty="0"/>
          </a:p>
        </p:txBody>
      </p:sp>
      <p:sp>
        <p:nvSpPr>
          <p:cNvPr id="660" name="Google Shape;660;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81" name="Google Shape;68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an appropriate Level 3 calculation. Emphasise that final pipe/pump selection still needs pressure-loss and manufacturer data, especially if glycol is present.</a:t>
            </a:r>
            <a:endParaRPr/>
          </a:p>
        </p:txBody>
      </p:sp>
      <p:sp>
        <p:nvSpPr>
          <p:cNvPr id="682" name="Google Shape;68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a:extLst>
            <a:ext uri="{FF2B5EF4-FFF2-40B4-BE49-F238E27FC236}">
              <a16:creationId xmlns:a16="http://schemas.microsoft.com/office/drawing/2014/main" id="{93AC63BA-5B91-4455-3F6F-812B9B9F1ADC}"/>
            </a:ext>
          </a:extLst>
        </p:cNvPr>
        <p:cNvGrpSpPr/>
        <p:nvPr/>
      </p:nvGrpSpPr>
      <p:grpSpPr>
        <a:xfrm>
          <a:off x="0" y="0"/>
          <a:ext cx="0" cy="0"/>
          <a:chOff x="0" y="0"/>
          <a:chExt cx="0" cy="0"/>
        </a:xfrm>
      </p:grpSpPr>
      <p:sp>
        <p:nvSpPr>
          <p:cNvPr id="680" name="Google Shape;680;p31:notes">
            <a:extLst>
              <a:ext uri="{FF2B5EF4-FFF2-40B4-BE49-F238E27FC236}">
                <a16:creationId xmlns:a16="http://schemas.microsoft.com/office/drawing/2014/main" id="{10573C5D-73CB-0E4D-6283-D987422CFE4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81" name="Google Shape;681;p31:notes">
            <a:extLst>
              <a:ext uri="{FF2B5EF4-FFF2-40B4-BE49-F238E27FC236}">
                <a16:creationId xmlns:a16="http://schemas.microsoft.com/office/drawing/2014/main" id="{16AFE12E-D33E-9FC2-D255-8654C3B5156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an appropriate Level 3 calculation. Emphasise that final pipe/pump selection still needs pressure-loss and manufacturer data, especially if glycol is present.</a:t>
            </a:r>
            <a:endParaRPr/>
          </a:p>
        </p:txBody>
      </p:sp>
      <p:sp>
        <p:nvSpPr>
          <p:cNvPr id="682" name="Google Shape;682;p31:notes">
            <a:extLst>
              <a:ext uri="{FF2B5EF4-FFF2-40B4-BE49-F238E27FC236}">
                <a16:creationId xmlns:a16="http://schemas.microsoft.com/office/drawing/2014/main" id="{610BD36A-798C-5789-2ECA-D363E9FF90E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33529738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03" name="Google Shape;703;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Suggested answers: coil area supports heat transfer at lower temperatures; volumiser adds volume while buffer may separate circuits; low flow reduces emitter output; ASHP airflow/noise, GSHP groundworks, WSHP permissions/water quality, EAHP airflow/ventilation; controls coordinate demand, temperature, pumps, valves and source selection.</a:t>
            </a:r>
            <a:endParaRPr dirty="0"/>
          </a:p>
        </p:txBody>
      </p:sp>
      <p:sp>
        <p:nvSpPr>
          <p:cNvPr id="704" name="Google Shape;704;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GB"/>
          </a:p>
        </p:txBody>
      </p:sp>
      <p:sp>
        <p:nvSpPr>
          <p:cNvPr id="281" name="Google Shape;281;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GB" sz="1200" dirty="0">
              <a:solidFill>
                <a:schemeClr val="dk1"/>
              </a:solidFill>
              <a:latin typeface="Arial"/>
              <a:ea typeface="Arial"/>
              <a:cs typeface="Arial"/>
              <a:sym typeface="Arial"/>
            </a:endParaRPr>
          </a:p>
          <a:p>
            <a:pPr marL="0" lvl="0" indent="0" algn="l" rtl="0">
              <a:spcBef>
                <a:spcPts val="0"/>
              </a:spcBef>
              <a:spcAft>
                <a:spcPts val="0"/>
              </a:spcAft>
              <a:buNone/>
            </a:pPr>
            <a:endParaRPr lang="en-GB" sz="1200" dirty="0">
              <a:solidFill>
                <a:schemeClr val="dk1"/>
              </a:solidFill>
              <a:latin typeface="Arial"/>
              <a:ea typeface="Arial"/>
              <a:cs typeface="Arial"/>
              <a:sym typeface="Arial"/>
            </a:endParaRPr>
          </a:p>
          <a:p>
            <a:pPr marL="0" lvl="0" indent="0" algn="l" rtl="0">
              <a:spcBef>
                <a:spcPts val="0"/>
              </a:spcBef>
              <a:spcAft>
                <a:spcPts val="0"/>
              </a:spcAft>
              <a:buNone/>
            </a:pPr>
            <a:r>
              <a:rPr lang="en-GB" sz="1200" dirty="0">
                <a:solidFill>
                  <a:schemeClr val="dk1"/>
                </a:solidFill>
                <a:latin typeface="Arial"/>
                <a:ea typeface="Arial"/>
                <a:cs typeface="Arial"/>
                <a:sym typeface="Arial"/>
              </a:rPr>
              <a:t>Capture misconceptions and signpost where to find requirements (manuals, standards, site procedures).</a:t>
            </a:r>
            <a:endParaRPr dirty="0"/>
          </a:p>
        </p:txBody>
      </p:sp>
      <p:sp>
        <p:nvSpPr>
          <p:cNvPr id="282" name="Google Shape;282;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58599" y="1804595"/>
            <a:ext cx="9323879"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78576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58599" y="1804595"/>
            <a:ext cx="7530584"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47834" y="1804595"/>
            <a:ext cx="3586889" cy="4150568"/>
          </a:xfrm>
          <a:prstGeom prst="rect">
            <a:avLst/>
          </a:prstGeom>
          <a:noFill/>
          <a:ln>
            <a:noFill/>
          </a:ln>
        </p:spPr>
        <p:txBody>
          <a:bodyPr/>
          <a:lstStyle/>
          <a:p>
            <a:endParaRPr lang="en-GB"/>
          </a:p>
        </p:txBody>
      </p:sp>
    </p:spTree>
    <p:extLst>
      <p:ext uri="{BB962C8B-B14F-4D97-AF65-F5344CB8AC3E}">
        <p14:creationId xmlns:p14="http://schemas.microsoft.com/office/powerpoint/2010/main" val="1736113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03190" y="1804594"/>
            <a:ext cx="7530584"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58599" y="1804595"/>
            <a:ext cx="3586889" cy="4150568"/>
          </a:xfrm>
          <a:prstGeom prst="rect">
            <a:avLst/>
          </a:prstGeom>
          <a:noFill/>
          <a:ln>
            <a:noFill/>
          </a:ln>
        </p:spPr>
        <p:txBody>
          <a:bodyPr/>
          <a:lstStyle/>
          <a:p>
            <a:endParaRPr lang="en-GB"/>
          </a:p>
        </p:txBody>
      </p:sp>
    </p:spTree>
    <p:extLst>
      <p:ext uri="{BB962C8B-B14F-4D97-AF65-F5344CB8AC3E}">
        <p14:creationId xmlns:p14="http://schemas.microsoft.com/office/powerpoint/2010/main" val="4217765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7774" y="1263693"/>
            <a:ext cx="8607278" cy="4330727"/>
          </a:xfrm>
          <a:prstGeom prst="rect">
            <a:avLst/>
          </a:prstGeom>
          <a:noFill/>
          <a:ln>
            <a:noFill/>
          </a:ln>
        </p:spPr>
        <p:txBody>
          <a:bodyPr spcFirstLastPara="1" wrap="square" lIns="0" tIns="0" rIns="0" bIns="0" anchor="t" anchorCtr="0">
            <a:noAutofit/>
          </a:bodyPr>
          <a:lstStyle>
            <a:lvl1pPr marL="455417" lvl="0" indent="-227708" algn="l">
              <a:lnSpc>
                <a:spcPct val="100375"/>
              </a:lnSpc>
              <a:spcBef>
                <a:spcPts val="1000"/>
              </a:spcBef>
              <a:spcAft>
                <a:spcPts val="0"/>
              </a:spcAft>
              <a:buSzPts val="1400"/>
              <a:buNone/>
              <a:defRPr sz="2391"/>
            </a:lvl1pPr>
            <a:lvl2pPr marL="910834" lvl="1" indent="-341563" algn="l">
              <a:lnSpc>
                <a:spcPct val="133833"/>
              </a:lnSpc>
              <a:spcBef>
                <a:spcPts val="1000"/>
              </a:spcBef>
              <a:spcAft>
                <a:spcPts val="0"/>
              </a:spcAft>
              <a:buSzPts val="1800"/>
              <a:buChar char="•"/>
              <a:defRPr/>
            </a:lvl2pPr>
            <a:lvl3pPr marL="1366251" lvl="2" indent="-227708" algn="l">
              <a:lnSpc>
                <a:spcPct val="111555"/>
              </a:lnSpc>
              <a:spcBef>
                <a:spcPts val="500"/>
              </a:spcBef>
              <a:spcAft>
                <a:spcPts val="0"/>
              </a:spcAft>
              <a:buSzPts val="1400"/>
              <a:buNone/>
              <a:defRPr/>
            </a:lvl3pPr>
            <a:lvl4pPr marL="1821668" lvl="3" indent="-341563" algn="l">
              <a:lnSpc>
                <a:spcPct val="111555"/>
              </a:lnSpc>
              <a:spcBef>
                <a:spcPts val="500"/>
              </a:spcBef>
              <a:spcAft>
                <a:spcPts val="0"/>
              </a:spcAft>
              <a:buSzPts val="1800"/>
              <a:buChar char="•"/>
              <a:defRPr/>
            </a:lvl4pPr>
            <a:lvl5pPr marL="2277085" lvl="4" indent="-341563" algn="l">
              <a:lnSpc>
                <a:spcPct val="111555"/>
              </a:lnSpc>
              <a:spcBef>
                <a:spcPts val="500"/>
              </a:spcBef>
              <a:spcAft>
                <a:spcPts val="0"/>
              </a:spcAft>
              <a:buClr>
                <a:schemeClr val="dk1"/>
              </a:buClr>
              <a:buSzPts val="1800"/>
              <a:buChar char="–"/>
              <a:defRPr/>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1681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1020" y="962517"/>
            <a:ext cx="11583205"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58599" y="1804595"/>
            <a:ext cx="9323791"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97002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1020" y="962517"/>
            <a:ext cx="11583205"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58599" y="1804595"/>
            <a:ext cx="7530584"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47834" y="1804596"/>
            <a:ext cx="3586787" cy="4150567"/>
          </a:xfrm>
          <a:prstGeom prst="rect">
            <a:avLst/>
          </a:prstGeom>
          <a:noFill/>
          <a:ln>
            <a:noFill/>
          </a:ln>
        </p:spPr>
        <p:txBody>
          <a:bodyPr/>
          <a:lstStyle/>
          <a:p>
            <a:endParaRPr lang="en-GB"/>
          </a:p>
        </p:txBody>
      </p:sp>
    </p:spTree>
    <p:extLst>
      <p:ext uri="{BB962C8B-B14F-4D97-AF65-F5344CB8AC3E}">
        <p14:creationId xmlns:p14="http://schemas.microsoft.com/office/powerpoint/2010/main" val="17472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1020" y="962517"/>
            <a:ext cx="11583205"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03190" y="1804594"/>
            <a:ext cx="7530584"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58599" y="1804596"/>
            <a:ext cx="3586787" cy="4150567"/>
          </a:xfrm>
          <a:prstGeom prst="rect">
            <a:avLst/>
          </a:prstGeom>
          <a:noFill/>
          <a:ln>
            <a:noFill/>
          </a:ln>
        </p:spPr>
        <p:txBody>
          <a:bodyPr/>
          <a:lstStyle/>
          <a:p>
            <a:endParaRPr lang="en-GB"/>
          </a:p>
        </p:txBody>
      </p:sp>
    </p:spTree>
    <p:extLst>
      <p:ext uri="{BB962C8B-B14F-4D97-AF65-F5344CB8AC3E}">
        <p14:creationId xmlns:p14="http://schemas.microsoft.com/office/powerpoint/2010/main" val="36978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7775" y="1263693"/>
            <a:ext cx="8607337" cy="4330615"/>
          </a:xfrm>
          <a:prstGeom prst="rect">
            <a:avLst/>
          </a:prstGeom>
          <a:noFill/>
          <a:ln>
            <a:noFill/>
          </a:ln>
        </p:spPr>
        <p:txBody>
          <a:bodyPr spcFirstLastPara="1" wrap="square" lIns="0" tIns="0" rIns="0" bIns="0" anchor="t" anchorCtr="0">
            <a:noAutofit/>
          </a:bodyPr>
          <a:lstStyle>
            <a:lvl1pPr marL="455417" lvl="0" indent="-227708" algn="l">
              <a:lnSpc>
                <a:spcPct val="100375"/>
              </a:lnSpc>
              <a:spcBef>
                <a:spcPts val="1000"/>
              </a:spcBef>
              <a:spcAft>
                <a:spcPts val="0"/>
              </a:spcAft>
              <a:buSzPts val="1400"/>
              <a:buNone/>
              <a:defRPr sz="2391"/>
            </a:lvl1pPr>
            <a:lvl2pPr marL="910834" lvl="1" indent="-341563" algn="l">
              <a:lnSpc>
                <a:spcPct val="133833"/>
              </a:lnSpc>
              <a:spcBef>
                <a:spcPts val="1000"/>
              </a:spcBef>
              <a:spcAft>
                <a:spcPts val="0"/>
              </a:spcAft>
              <a:buSzPts val="1800"/>
              <a:buChar char="•"/>
              <a:defRPr/>
            </a:lvl2pPr>
            <a:lvl3pPr marL="1366251" lvl="2" indent="-227708" algn="l">
              <a:lnSpc>
                <a:spcPct val="111555"/>
              </a:lnSpc>
              <a:spcBef>
                <a:spcPts val="500"/>
              </a:spcBef>
              <a:spcAft>
                <a:spcPts val="0"/>
              </a:spcAft>
              <a:buSzPts val="1400"/>
              <a:buNone/>
              <a:defRPr/>
            </a:lvl3pPr>
            <a:lvl4pPr marL="1821668" lvl="3" indent="-341563" algn="l">
              <a:lnSpc>
                <a:spcPct val="111555"/>
              </a:lnSpc>
              <a:spcBef>
                <a:spcPts val="500"/>
              </a:spcBef>
              <a:spcAft>
                <a:spcPts val="0"/>
              </a:spcAft>
              <a:buSzPts val="1800"/>
              <a:buChar char="•"/>
              <a:defRPr/>
            </a:lvl4pPr>
            <a:lvl5pPr marL="2277085" lvl="4" indent="-341563" algn="l">
              <a:lnSpc>
                <a:spcPct val="111555"/>
              </a:lnSpc>
              <a:spcBef>
                <a:spcPts val="500"/>
              </a:spcBef>
              <a:spcAft>
                <a:spcPts val="0"/>
              </a:spcAft>
              <a:buClr>
                <a:schemeClr val="dk1"/>
              </a:buClr>
              <a:buSzPts val="1800"/>
              <a:buChar char="–"/>
              <a:defRPr/>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450919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7200"/>
            <a:ext cx="12192075" cy="152488"/>
          </a:xfrm>
          <a:prstGeom prst="rect">
            <a:avLst/>
          </a:prstGeom>
          <a:solidFill>
            <a:srgbClr val="D9D9D9">
              <a:alpha val="0"/>
            </a:srgbClr>
          </a:solidFill>
          <a:ln>
            <a:noFill/>
          </a:ln>
        </p:spPr>
        <p:txBody>
          <a:bodyPr spcFirstLastPara="1" wrap="square" lIns="91069" tIns="45522" rIns="91069" bIns="45522" anchor="t" anchorCtr="0">
            <a:noAutofit/>
          </a:bodyPr>
          <a:lstStyle/>
          <a:p>
            <a:pPr marL="0" marR="0" lvl="0" indent="0" algn="l" defTabSz="910834"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D9D9D9"/>
                </a:solidFill>
                <a:effectLst/>
                <a:uLnTx/>
                <a:uFillTx/>
                <a:latin typeface="Arial"/>
                <a:ea typeface="Arial"/>
                <a:cs typeface="Arial"/>
                <a:sym typeface="Arial"/>
              </a:rPr>
              <a:t> </a:t>
            </a:r>
            <a:endParaRPr kumimoji="0" sz="1395"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6"/>
          <p:cNvSpPr txBox="1">
            <a:spLocks noGrp="1"/>
          </p:cNvSpPr>
          <p:nvPr>
            <p:ph type="title"/>
          </p:nvPr>
        </p:nvSpPr>
        <p:spPr>
          <a:xfrm>
            <a:off x="251019" y="992527"/>
            <a:ext cx="11582755" cy="64785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0000" y="1804595"/>
            <a:ext cx="11475175" cy="4150568"/>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7930"/>
            <a:ext cx="12199534" cy="35969"/>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defTabSz="910834"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 name="Google Shape;40;p6"/>
          <p:cNvSpPr txBox="1"/>
          <p:nvPr/>
        </p:nvSpPr>
        <p:spPr>
          <a:xfrm>
            <a:off x="358599" y="6359628"/>
            <a:ext cx="586310" cy="246929"/>
          </a:xfrm>
          <a:prstGeom prst="rect">
            <a:avLst/>
          </a:prstGeom>
          <a:noFill/>
          <a:ln>
            <a:noFill/>
          </a:ln>
        </p:spPr>
        <p:txBody>
          <a:bodyPr spcFirstLastPara="1" wrap="square" lIns="0" tIns="0" rIns="0" bIns="0" anchor="ctr" anchorCtr="0">
            <a:spAutoFit/>
          </a:bodyPr>
          <a:lstStyle/>
          <a:p>
            <a:pPr marL="0" marR="0" lvl="0" indent="0" algn="l" defTabSz="910834"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594"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0834" rtl="0" eaLnBrk="1" fontAlgn="auto" latinLnBrk="0" hangingPunct="1">
                <a:lnSpc>
                  <a:spcPct val="100000"/>
                </a:lnSpc>
                <a:spcBef>
                  <a:spcPts val="0"/>
                </a:spcBef>
                <a:spcAft>
                  <a:spcPts val="0"/>
                </a:spcAft>
                <a:buClr>
                  <a:srgbClr val="000000"/>
                </a:buClr>
                <a:buSzTx/>
                <a:buFont typeface="Arial"/>
                <a:buNone/>
                <a:tabLst/>
                <a:defRPr/>
              </a:pPr>
              <a:t>‹#›</a:t>
            </a:fld>
            <a:endParaRPr kumimoji="0" sz="1594"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6">
            <a:alphaModFix/>
          </a:blip>
          <a:srcRect/>
          <a:stretch/>
        </p:blipFill>
        <p:spPr>
          <a:xfrm>
            <a:off x="9323580" y="6243899"/>
            <a:ext cx="2510197" cy="457701"/>
          </a:xfrm>
          <a:prstGeom prst="rect">
            <a:avLst/>
          </a:prstGeom>
          <a:noFill/>
          <a:ln>
            <a:noFill/>
          </a:ln>
        </p:spPr>
      </p:pic>
      <p:cxnSp>
        <p:nvCxnSpPr>
          <p:cNvPr id="43" name="Google Shape;43;p6"/>
          <p:cNvCxnSpPr/>
          <p:nvPr/>
        </p:nvCxnSpPr>
        <p:spPr>
          <a:xfrm>
            <a:off x="0" y="6099531"/>
            <a:ext cx="12192374" cy="0"/>
          </a:xfrm>
          <a:prstGeom prst="straightConnector1">
            <a:avLst/>
          </a:prstGeom>
          <a:noFill/>
          <a:ln w="9525" cap="flat" cmpd="sng">
            <a:solidFill>
              <a:srgbClr val="000000"/>
            </a:solidFill>
            <a:prstDash val="solid"/>
            <a:round/>
            <a:headEnd type="none" w="sm" len="sm"/>
            <a:tailEnd type="none" w="sm" len="sm"/>
          </a:ln>
        </p:spPr>
      </p:cxnSp>
      <p:sp>
        <p:nvSpPr>
          <p:cNvPr id="4" name="Text Box 2">
            <a:extLst>
              <a:ext uri="{FF2B5EF4-FFF2-40B4-BE49-F238E27FC236}">
                <a16:creationId xmlns:a16="http://schemas.microsoft.com/office/drawing/2014/main" id="{F64653D1-401A-01ED-FCAE-D8136B27D12A}"/>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6" name="Picture 5" descr="A black and white logo&#10;&#10;AI-generated content may be incorrect.">
            <a:extLst>
              <a:ext uri="{FF2B5EF4-FFF2-40B4-BE49-F238E27FC236}">
                <a16:creationId xmlns:a16="http://schemas.microsoft.com/office/drawing/2014/main" id="{277D860C-3A09-B2D6-130B-6124137236E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8" name="Picture 7" descr="A black background with a black square&#10;&#10;AI-generated content may be incorrect.">
            <a:extLst>
              <a:ext uri="{FF2B5EF4-FFF2-40B4-BE49-F238E27FC236}">
                <a16:creationId xmlns:a16="http://schemas.microsoft.com/office/drawing/2014/main" id="{C7713592-F692-0BC5-18CE-EAE2E499B662}"/>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0" name="Picture 9" descr="A red arrow pointing up&#10;&#10;AI-generated content may be incorrect.">
            <a:extLst>
              <a:ext uri="{FF2B5EF4-FFF2-40B4-BE49-F238E27FC236}">
                <a16:creationId xmlns:a16="http://schemas.microsoft.com/office/drawing/2014/main" id="{C1A9F8CD-E5CB-8D31-3DC6-5F1EF88C6528}"/>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1135116328"/>
      </p:ext>
    </p:extLst>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7200"/>
            <a:ext cx="12192000" cy="152400"/>
          </a:xfrm>
          <a:prstGeom prst="rect">
            <a:avLst/>
          </a:prstGeom>
          <a:solidFill>
            <a:srgbClr val="D9D9D9">
              <a:alpha val="0"/>
            </a:srgbClr>
          </a:solidFill>
          <a:ln>
            <a:noFill/>
          </a:ln>
        </p:spPr>
        <p:txBody>
          <a:bodyPr spcFirstLastPara="1" wrap="square" lIns="91069" tIns="45522" rIns="91069" bIns="45522" anchor="t" anchorCtr="0">
            <a:noAutofit/>
          </a:bodyPr>
          <a:lstStyle/>
          <a:p>
            <a:pPr marL="0" marR="0" lvl="0" indent="0" algn="l" rtl="0">
              <a:spcBef>
                <a:spcPts val="0"/>
              </a:spcBef>
              <a:spcAft>
                <a:spcPts val="0"/>
              </a:spcAft>
              <a:buNone/>
            </a:pPr>
            <a:r>
              <a:rPr lang="en-GB" sz="1800" b="0" i="0" u="none" strike="noStrike" cap="none">
                <a:solidFill>
                  <a:srgbClr val="D9D9D9"/>
                </a:solidFill>
                <a:latin typeface="Arial"/>
                <a:ea typeface="Arial"/>
                <a:cs typeface="Arial"/>
                <a:sym typeface="Arial"/>
              </a:rPr>
              <a:t> </a:t>
            </a:r>
            <a:endParaRPr sz="1395"/>
          </a:p>
        </p:txBody>
      </p:sp>
      <p:sp>
        <p:nvSpPr>
          <p:cNvPr id="11" name="Google Shape;11;p1"/>
          <p:cNvSpPr txBox="1">
            <a:spLocks noGrp="1"/>
          </p:cNvSpPr>
          <p:nvPr>
            <p:ph type="title"/>
          </p:nvPr>
        </p:nvSpPr>
        <p:spPr>
          <a:xfrm>
            <a:off x="251019" y="992528"/>
            <a:ext cx="11582755" cy="647981"/>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0000" y="1804595"/>
            <a:ext cx="11475175" cy="4150568"/>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6" y="757930"/>
            <a:ext cx="12192001" cy="36092"/>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Arial"/>
              <a:ea typeface="Arial"/>
              <a:cs typeface="Arial"/>
              <a:sym typeface="Arial"/>
            </a:endParaRPr>
          </a:p>
        </p:txBody>
      </p:sp>
      <p:pic>
        <p:nvPicPr>
          <p:cNvPr id="14" name="Google Shape;14;p1" descr="A red arrow pointing up&#10;&#10;AI-generated content may be incorrect."/>
          <p:cNvPicPr preferRelativeResize="0"/>
          <p:nvPr/>
        </p:nvPicPr>
        <p:blipFill rotWithShape="1">
          <a:blip r:embed="rId6">
            <a:alphaModFix/>
          </a:blip>
          <a:srcRect/>
          <a:stretch/>
        </p:blipFill>
        <p:spPr>
          <a:xfrm>
            <a:off x="231144" y="171024"/>
            <a:ext cx="589364" cy="438580"/>
          </a:xfrm>
          <a:prstGeom prst="rect">
            <a:avLst/>
          </a:prstGeom>
          <a:noFill/>
          <a:ln>
            <a:noFill/>
          </a:ln>
        </p:spPr>
      </p:pic>
      <p:sp>
        <p:nvSpPr>
          <p:cNvPr id="16" name="Google Shape;16;p1"/>
          <p:cNvSpPr txBox="1"/>
          <p:nvPr/>
        </p:nvSpPr>
        <p:spPr>
          <a:xfrm>
            <a:off x="358600" y="6359628"/>
            <a:ext cx="586251" cy="246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594">
                <a:solidFill>
                  <a:schemeClr val="dk1"/>
                </a:solidFill>
                <a:latin typeface="Arial"/>
                <a:ea typeface="Arial"/>
                <a:cs typeface="Arial"/>
                <a:sym typeface="Arial"/>
              </a:rPr>
              <a:pPr marL="0" marR="0" lvl="0" indent="0" algn="l" rtl="0">
                <a:spcBef>
                  <a:spcPts val="0"/>
                </a:spcBef>
                <a:spcAft>
                  <a:spcPts val="0"/>
                </a:spcAft>
                <a:buNone/>
              </a:pPr>
              <a:t>‹#›</a:t>
            </a:fld>
            <a:endParaRPr sz="1594">
              <a:solidFill>
                <a:schemeClr val="dk1"/>
              </a:solidFill>
              <a:latin typeface="Arial"/>
              <a:ea typeface="Arial"/>
              <a:cs typeface="Arial"/>
              <a:sym typeface="Arial"/>
            </a:endParaRPr>
          </a:p>
        </p:txBody>
      </p:sp>
      <p:pic>
        <p:nvPicPr>
          <p:cNvPr id="17" name="Google Shape;17;p1" descr="A black and white logo&#10;&#10;AI-generated content may be incorrect."/>
          <p:cNvPicPr preferRelativeResize="0"/>
          <p:nvPr/>
        </p:nvPicPr>
        <p:blipFill rotWithShape="1">
          <a:blip r:embed="rId7">
            <a:alphaModFix/>
          </a:blip>
          <a:srcRect/>
          <a:stretch/>
        </p:blipFill>
        <p:spPr>
          <a:xfrm>
            <a:off x="9371760" y="157559"/>
            <a:ext cx="2553520" cy="499515"/>
          </a:xfrm>
          <a:prstGeom prst="rect">
            <a:avLst/>
          </a:prstGeom>
          <a:noFill/>
          <a:ln>
            <a:noFill/>
          </a:ln>
        </p:spPr>
      </p:pic>
      <p:pic>
        <p:nvPicPr>
          <p:cNvPr id="18" name="Google Shape;18;p1" descr="A purple and white logo&#10;&#10;AI-generated content may be incorrect."/>
          <p:cNvPicPr preferRelativeResize="0"/>
          <p:nvPr/>
        </p:nvPicPr>
        <p:blipFill rotWithShape="1">
          <a:blip r:embed="rId8">
            <a:alphaModFix/>
          </a:blip>
          <a:srcRect/>
          <a:stretch/>
        </p:blipFill>
        <p:spPr>
          <a:xfrm>
            <a:off x="9323580" y="6243899"/>
            <a:ext cx="2510195" cy="457701"/>
          </a:xfrm>
          <a:prstGeom prst="rect">
            <a:avLst/>
          </a:prstGeom>
          <a:noFill/>
          <a:ln>
            <a:noFill/>
          </a:ln>
        </p:spPr>
      </p:pic>
      <p:cxnSp>
        <p:nvCxnSpPr>
          <p:cNvPr id="19" name="Google Shape;19;p1"/>
          <p:cNvCxnSpPr/>
          <p:nvPr/>
        </p:nvCxnSpPr>
        <p:spPr>
          <a:xfrm>
            <a:off x="0" y="6099531"/>
            <a:ext cx="12192374"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5830DF62-6324-7B55-895B-D75A1567BC84}"/>
              </a:ext>
            </a:extLst>
          </p:cNvPr>
          <p:cNvSpPr txBox="1"/>
          <p:nvPr userDrawn="1"/>
        </p:nvSpPr>
        <p:spPr>
          <a:xfrm>
            <a:off x="820508" y="180459"/>
            <a:ext cx="8284532" cy="590893"/>
          </a:xfrm>
          <a:prstGeom prst="rect">
            <a:avLst/>
          </a:prstGeom>
          <a:noFill/>
          <a:ln>
            <a:noFill/>
          </a:ln>
        </p:spPr>
        <p:txBody>
          <a:bodyPr spcFirstLastPara="1" wrap="square" lIns="91418" tIns="45696" rIns="91418" bIns="45696" anchor="t" anchorCtr="0">
            <a:noAutofit/>
          </a:bodyPr>
          <a:lstStyle/>
          <a:p>
            <a:pPr marL="0" marR="0" lvl="0" indent="0" algn="l" rtl="0">
              <a:lnSpc>
                <a:spcPct val="50000"/>
              </a:lnSpc>
              <a:spcBef>
                <a:spcPts val="0"/>
              </a:spcBef>
              <a:spcAft>
                <a:spcPts val="598"/>
              </a:spcAft>
              <a:buClr>
                <a:srgbClr val="170130"/>
              </a:buClr>
              <a:buSzPts val="1400"/>
              <a:buFont typeface="Arial"/>
              <a:buNone/>
            </a:pPr>
            <a:r>
              <a:rPr lang="en-GB" sz="1395" b="1" i="0" u="none" strike="noStrike" cap="none">
                <a:solidFill>
                  <a:srgbClr val="170130"/>
                </a:solidFill>
                <a:latin typeface="Arial"/>
                <a:ea typeface="Arial"/>
                <a:cs typeface="Arial"/>
                <a:sym typeface="Arial"/>
              </a:rPr>
              <a:t>T Level Technical Qualification in Building Services Engineering for Construction (Level 3)</a:t>
            </a:r>
            <a:endParaRPr sz="1395" b="0" i="0" u="none" strike="noStrike" cap="none">
              <a:solidFill>
                <a:srgbClr val="000000"/>
              </a:solidFill>
              <a:latin typeface="Arial"/>
              <a:ea typeface="Arial"/>
              <a:cs typeface="Arial"/>
              <a:sym typeface="Arial"/>
            </a:endParaRPr>
          </a:p>
          <a:p>
            <a:pPr marL="0" marR="0" lvl="0" indent="0" algn="l" rtl="0">
              <a:lnSpc>
                <a:spcPct val="50000"/>
              </a:lnSpc>
              <a:spcBef>
                <a:spcPts val="801"/>
              </a:spcBef>
              <a:spcAft>
                <a:spcPts val="598"/>
              </a:spcAft>
              <a:buClr>
                <a:srgbClr val="FC4421"/>
              </a:buClr>
              <a:buSzPts val="1400"/>
              <a:buFont typeface="Arial"/>
              <a:buNone/>
            </a:pPr>
            <a:r>
              <a:rPr lang="en-GB" sz="1395" b="1" i="0" u="none" strike="noStrike" cap="none">
                <a:solidFill>
                  <a:srgbClr val="FC4421"/>
                </a:solidFill>
                <a:latin typeface="Arial"/>
                <a:ea typeface="Arial"/>
                <a:cs typeface="Arial"/>
                <a:sym typeface="Arial"/>
              </a:rPr>
              <a:t>Occupational Specialism: Low Carbon Engineering</a:t>
            </a:r>
            <a:endParaRPr sz="1046"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61079185"/>
      </p:ext>
    </p:extLst>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1371" y="1922616"/>
            <a:ext cx="11814859" cy="3514180"/>
          </a:xfrm>
          <a:prstGeom prst="rect">
            <a:avLst/>
          </a:prstGeom>
          <a:noFill/>
          <a:ln>
            <a:noFill/>
          </a:ln>
        </p:spPr>
        <p:txBody>
          <a:bodyPr spcFirstLastPara="1" wrap="square" lIns="89301" tIns="46437" rIns="89301" bIns="46437" anchor="t" anchorCtr="0">
            <a:spAutoFit/>
          </a:bodyPr>
          <a:lstStyle/>
          <a:p>
            <a:r>
              <a:rPr lang="en-GB" sz="2778" dirty="0">
                <a:solidFill>
                  <a:schemeClr val="tx1"/>
                </a:solidFill>
              </a:rPr>
              <a:t>Occupational specialism: Low Carbon Engineering</a:t>
            </a:r>
            <a:br>
              <a:rPr lang="en-GB" sz="2778" dirty="0">
                <a:solidFill>
                  <a:schemeClr val="tx1"/>
                </a:solidFill>
              </a:rPr>
            </a:br>
            <a:endParaRPr lang="en-GB" sz="2778" dirty="0">
              <a:solidFill>
                <a:schemeClr val="tx1"/>
              </a:solidFill>
            </a:endParaRPr>
          </a:p>
          <a:p>
            <a:r>
              <a:rPr lang="en-GB" sz="2778" dirty="0"/>
              <a:t>PowerPoint K1.20: Low carbon heating and hot water systems</a:t>
            </a:r>
            <a:br>
              <a:rPr lang="en-GB" sz="2778" dirty="0"/>
            </a:br>
            <a:br>
              <a:rPr lang="en-GB" sz="2778" dirty="0"/>
            </a:br>
            <a:br>
              <a:rPr lang="en-GB" sz="2778" dirty="0"/>
            </a:br>
            <a:br>
              <a:rPr lang="en-GB" sz="2778" dirty="0">
                <a:solidFill>
                  <a:schemeClr val="tx1"/>
                </a:solidFill>
              </a:rPr>
            </a:br>
            <a:br>
              <a:rPr lang="en-GB" sz="2778" dirty="0">
                <a:solidFill>
                  <a:schemeClr val="tx1"/>
                </a:solidFill>
              </a:rPr>
            </a:br>
            <a:endParaRPr lang="en-GB" sz="2778"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32" name="Google Shape;32;p4"/>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a:t>
            </a:r>
            <a:endParaRPr sz="800" b="0" i="0" u="none" strike="noStrike" cap="none">
              <a:solidFill>
                <a:schemeClr val="dk1"/>
              </a:solidFill>
              <a:latin typeface="Arial"/>
              <a:ea typeface="Arial"/>
              <a:cs typeface="Arial"/>
              <a:sym typeface="Arial"/>
            </a:endParaRPr>
          </a:p>
        </p:txBody>
      </p:sp>
      <p:sp>
        <p:nvSpPr>
          <p:cNvPr id="35" name="Google Shape;35;p4"/>
          <p:cNvSpPr/>
          <p:nvPr/>
        </p:nvSpPr>
        <p:spPr>
          <a:xfrm>
            <a:off x="356648" y="1049472"/>
            <a:ext cx="10789800" cy="4535028"/>
          </a:xfrm>
          <a:prstGeom prst="rect">
            <a:avLst/>
          </a:prstGeom>
          <a:solidFill>
            <a:srgbClr val="000000">
              <a:alpha val="0"/>
            </a:srgbClr>
          </a:solidFill>
          <a:ln>
            <a:noFill/>
          </a:ln>
        </p:spPr>
        <p:txBody>
          <a:bodyPr spcFirstLastPara="1" wrap="square" lIns="0" tIns="95250" rIns="0" bIns="95250" anchor="ctr"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Warm-up:</a:t>
            </a:r>
            <a:r>
              <a:rPr lang="en-US" sz="2400" b="1" dirty="0">
                <a:solidFill>
                  <a:srgbClr val="F26A2E"/>
                </a:solidFill>
                <a:latin typeface="Arial"/>
                <a:ea typeface="Arial"/>
                <a:cs typeface="Arial"/>
                <a:sym typeface="Arial"/>
              </a:rPr>
              <a:t> </a:t>
            </a:r>
            <a:r>
              <a:rPr lang="en-US" sz="2400" dirty="0">
                <a:solidFill>
                  <a:schemeClr val="tx1"/>
                </a:solidFill>
                <a:latin typeface="Arial"/>
                <a:ea typeface="Arial"/>
                <a:cs typeface="Arial"/>
                <a:sym typeface="Arial"/>
              </a:rPr>
              <a:t>Why</a:t>
            </a:r>
            <a:r>
              <a:rPr lang="en-US" sz="2400" b="0" dirty="0">
                <a:solidFill>
                  <a:srgbClr val="404040"/>
                </a:solidFill>
                <a:latin typeface="Arial"/>
                <a:ea typeface="Arial"/>
                <a:cs typeface="Arial"/>
                <a:sym typeface="Arial"/>
              </a:rPr>
              <a:t> are low-carbon systems described as whole-system designs?</a:t>
            </a:r>
            <a:endParaRPr sz="2400" dirty="0">
              <a:solidFill>
                <a:srgbClr val="1D1730"/>
              </a:solidFill>
              <a:latin typeface="Arial"/>
              <a:ea typeface="Arial"/>
              <a:cs typeface="Arial"/>
              <a:sym typeface="Arial"/>
            </a:endParaRPr>
          </a:p>
          <a:p>
            <a:pPr lvl="0">
              <a:spcBef>
                <a:spcPts val="1800"/>
              </a:spcBef>
            </a:pPr>
            <a:r>
              <a:rPr lang="en-GB" sz="2400" b="1" dirty="0">
                <a:solidFill>
                  <a:srgbClr val="FC4421"/>
                </a:solidFill>
              </a:rPr>
              <a:t>Pair-share:</a:t>
            </a:r>
            <a:r>
              <a:rPr lang="en-GB" sz="2400" b="1" dirty="0">
                <a:solidFill>
                  <a:srgbClr val="F26A2E"/>
                </a:solidFill>
              </a:rPr>
              <a:t> </a:t>
            </a:r>
            <a:r>
              <a:rPr lang="en-GB" sz="2400" dirty="0">
                <a:solidFill>
                  <a:schemeClr val="tx1"/>
                </a:solidFill>
              </a:rPr>
              <a:t>Choose one component that can cause a heat pump to perform poorly</a:t>
            </a:r>
            <a:r>
              <a:rPr lang="en-US" sz="2400" dirty="0">
                <a:solidFill>
                  <a:schemeClr val="tx1"/>
                </a:solidFill>
                <a:latin typeface="Arial"/>
                <a:ea typeface="Arial"/>
                <a:cs typeface="Arial"/>
                <a:sym typeface="Arial"/>
              </a:rPr>
              <a:t> </a:t>
            </a:r>
            <a:r>
              <a:rPr lang="en-US" sz="2400" b="0" dirty="0">
                <a:solidFill>
                  <a:srgbClr val="404040"/>
                </a:solidFill>
                <a:latin typeface="Arial"/>
                <a:ea typeface="Arial"/>
                <a:cs typeface="Arial"/>
                <a:sym typeface="Arial"/>
              </a:rPr>
              <a:t>if wrongly selected.</a:t>
            </a:r>
            <a:endParaRPr sz="2400" dirty="0">
              <a:solidFill>
                <a:srgbClr val="1D1730"/>
              </a:solidFill>
              <a:latin typeface="Arial"/>
              <a:ea typeface="Arial"/>
              <a:cs typeface="Arial"/>
              <a:sym typeface="Arial"/>
            </a:endParaRPr>
          </a:p>
          <a:p>
            <a:pPr marL="0" lvl="0" indent="0" algn="l" rtl="0">
              <a:spcBef>
                <a:spcPts val="1800"/>
              </a:spcBef>
              <a:spcAft>
                <a:spcPts val="0"/>
              </a:spcAft>
              <a:buNone/>
            </a:pPr>
            <a:r>
              <a:rPr lang="en-US" sz="2400" b="1" dirty="0">
                <a:solidFill>
                  <a:srgbClr val="FC4421"/>
                </a:solidFill>
                <a:latin typeface="Arial"/>
                <a:ea typeface="Arial"/>
                <a:cs typeface="Arial"/>
                <a:sym typeface="Arial"/>
              </a:rPr>
              <a:t>Stop point: </a:t>
            </a:r>
            <a:r>
              <a:rPr lang="en-US" sz="2400" dirty="0">
                <a:solidFill>
                  <a:schemeClr val="tx1"/>
                </a:solidFill>
                <a:latin typeface="Arial"/>
                <a:ea typeface="Arial"/>
                <a:cs typeface="Arial"/>
                <a:sym typeface="Arial"/>
              </a:rPr>
              <a:t>Draw</a:t>
            </a:r>
            <a:r>
              <a:rPr lang="en-US" sz="2400" b="0" dirty="0">
                <a:solidFill>
                  <a:srgbClr val="404040"/>
                </a:solidFill>
                <a:latin typeface="Arial"/>
                <a:ea typeface="Arial"/>
                <a:cs typeface="Arial"/>
                <a:sym typeface="Arial"/>
              </a:rPr>
              <a:t> out heat source, emitters, cylinder coil, pump, buffer/volumiser, expansion vessel, controls and water quality.</a:t>
            </a:r>
            <a:endParaRPr sz="2400" dirty="0">
              <a:solidFill>
                <a:srgbClr val="1D1730"/>
              </a:solidFill>
              <a:latin typeface="Arial"/>
              <a:ea typeface="Arial"/>
              <a:cs typeface="Arial"/>
              <a:sym typeface="Arial"/>
            </a:endParaRPr>
          </a:p>
        </p:txBody>
      </p:sp>
      <p:sp>
        <p:nvSpPr>
          <p:cNvPr id="36" name="Google Shape;36;p4"/>
          <p:cNvSpPr/>
          <p:nvPr/>
        </p:nvSpPr>
        <p:spPr>
          <a:xfrm>
            <a:off x="320040" y="5148197"/>
            <a:ext cx="11384400" cy="888331"/>
          </a:xfrm>
          <a:prstGeom prst="roundRect">
            <a:avLst>
              <a:gd name="adj" fmla="val 19048"/>
            </a:avLst>
          </a:prstGeom>
          <a:solidFill>
            <a:srgbClr val="FFF3EC"/>
          </a:solidFill>
          <a:ln w="10150" cap="flat" cmpd="sng">
            <a:solidFill>
              <a:srgbClr val="F26A2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a:off x="356648" y="5515878"/>
            <a:ext cx="10698600" cy="29265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2400" b="1" i="0" u="none" strike="noStrike" cap="none">
                <a:solidFill>
                  <a:srgbClr val="FC4421"/>
                </a:solidFill>
                <a:latin typeface="Arial"/>
                <a:ea typeface="Arial"/>
                <a:cs typeface="Arial"/>
                <a:sym typeface="Arial"/>
              </a:rPr>
              <a:t>Learner takeaway: </a:t>
            </a:r>
            <a:r>
              <a:rPr lang="en-US" sz="2400" b="0" i="0" u="none" strike="noStrike" cap="none">
                <a:solidFill>
                  <a:srgbClr val="1D1730"/>
                </a:solidFill>
                <a:latin typeface="Arial"/>
                <a:ea typeface="Arial"/>
                <a:cs typeface="Arial"/>
                <a:sym typeface="Arial"/>
              </a:rPr>
              <a:t>A low-carbon system is an engineered chain: one weak link can reduce comfort, efficiency and reliability.</a:t>
            </a:r>
            <a:endParaRPr sz="240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FB11FE6F-6A13-14F3-443A-3AFBA9A60C47}"/>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Introduction / starter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6" name="Google Shape;46;p5"/>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3</a:t>
            </a:r>
            <a:endParaRPr sz="800" b="0" i="0" u="none" strike="noStrike" cap="none">
              <a:solidFill>
                <a:schemeClr val="dk1"/>
              </a:solidFill>
              <a:latin typeface="Arial"/>
              <a:ea typeface="Arial"/>
              <a:cs typeface="Arial"/>
              <a:sym typeface="Arial"/>
            </a:endParaRPr>
          </a:p>
        </p:txBody>
      </p:sp>
      <p:grpSp>
        <p:nvGrpSpPr>
          <p:cNvPr id="51" name="Google Shape;51;p5"/>
          <p:cNvGrpSpPr/>
          <p:nvPr/>
        </p:nvGrpSpPr>
        <p:grpSpPr>
          <a:xfrm>
            <a:off x="685800" y="1571625"/>
            <a:ext cx="4857900" cy="1182982"/>
            <a:chOff x="685800" y="1571625"/>
            <a:chExt cx="4857900" cy="1182982"/>
          </a:xfrm>
        </p:grpSpPr>
        <p:sp>
          <p:nvSpPr>
            <p:cNvPr id="52" name="Google Shape;52;p5"/>
            <p:cNvSpPr/>
            <p:nvPr/>
          </p:nvSpPr>
          <p:spPr>
            <a:xfrm>
              <a:off x="685800" y="1659307"/>
              <a:ext cx="38100" cy="1095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FC4421"/>
                </a:solidFill>
              </a:endParaRPr>
            </a:p>
          </p:txBody>
        </p:sp>
        <p:sp>
          <p:nvSpPr>
            <p:cNvPr id="53" name="Google Shape;53;p5"/>
            <p:cNvSpPr txBox="1"/>
            <p:nvPr/>
          </p:nvSpPr>
          <p:spPr>
            <a:xfrm>
              <a:off x="876300" y="1571625"/>
              <a:ext cx="46674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C4421"/>
                  </a:solidFill>
                  <a:latin typeface="Arial"/>
                  <a:ea typeface="Arial"/>
                  <a:cs typeface="Arial"/>
                  <a:sym typeface="Arial"/>
                </a:rPr>
                <a:t>Technology and Suitability</a:t>
              </a:r>
              <a:endParaRPr sz="2400" b="1">
                <a:solidFill>
                  <a:srgbClr val="FC4421"/>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Describe characteristics, purpose and suitability of ASHP, GSHP, WSHP, EAHP, hybrid, bivalent, PVT and solar thermal systems.</a:t>
              </a:r>
              <a:endParaRPr sz="2000" b="0">
                <a:solidFill>
                  <a:srgbClr val="404040"/>
                </a:solidFill>
                <a:latin typeface="Arial"/>
                <a:ea typeface="Arial"/>
                <a:cs typeface="Arial"/>
                <a:sym typeface="Arial"/>
              </a:endParaRPr>
            </a:p>
          </p:txBody>
        </p:sp>
      </p:grpSp>
      <p:grpSp>
        <p:nvGrpSpPr>
          <p:cNvPr id="54" name="Google Shape;54;p5"/>
          <p:cNvGrpSpPr/>
          <p:nvPr/>
        </p:nvGrpSpPr>
        <p:grpSpPr>
          <a:xfrm>
            <a:off x="685800" y="3240024"/>
            <a:ext cx="4857900" cy="1157930"/>
            <a:chOff x="685800" y="2905125"/>
            <a:chExt cx="4857900" cy="1157930"/>
          </a:xfrm>
        </p:grpSpPr>
        <p:sp>
          <p:nvSpPr>
            <p:cNvPr id="55" name="Google Shape;55;p5"/>
            <p:cNvSpPr/>
            <p:nvPr/>
          </p:nvSpPr>
          <p:spPr>
            <a:xfrm>
              <a:off x="685800" y="2967755"/>
              <a:ext cx="38100" cy="1095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FC4421"/>
                </a:solidFill>
              </a:endParaRPr>
            </a:p>
          </p:txBody>
        </p:sp>
        <p:sp>
          <p:nvSpPr>
            <p:cNvPr id="56" name="Google Shape;56;p5"/>
            <p:cNvSpPr txBox="1"/>
            <p:nvPr/>
          </p:nvSpPr>
          <p:spPr>
            <a:xfrm>
              <a:off x="876300" y="2905125"/>
              <a:ext cx="46674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C4421"/>
                  </a:solidFill>
                  <a:latin typeface="Arial"/>
                  <a:ea typeface="Arial"/>
                  <a:cs typeface="Arial"/>
                  <a:sym typeface="Arial"/>
                </a:rPr>
                <a:t>System integration</a:t>
              </a:r>
              <a:endParaRPr sz="2400" b="1">
                <a:solidFill>
                  <a:srgbClr val="FC4421"/>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Explain how heat sources, cylinders, emitters, buffers, pumps, expansion vessels and controls integrate.</a:t>
              </a:r>
              <a:endParaRPr sz="2000" b="0">
                <a:solidFill>
                  <a:srgbClr val="404040"/>
                </a:solidFill>
                <a:latin typeface="Arial"/>
                <a:ea typeface="Arial"/>
                <a:cs typeface="Arial"/>
                <a:sym typeface="Arial"/>
              </a:endParaRPr>
            </a:p>
          </p:txBody>
        </p:sp>
      </p:grpSp>
      <p:grpSp>
        <p:nvGrpSpPr>
          <p:cNvPr id="57" name="Google Shape;57;p5"/>
          <p:cNvGrpSpPr/>
          <p:nvPr/>
        </p:nvGrpSpPr>
        <p:grpSpPr>
          <a:xfrm>
            <a:off x="685800" y="4738725"/>
            <a:ext cx="4857900" cy="1157930"/>
            <a:chOff x="685800" y="4238625"/>
            <a:chExt cx="4857900" cy="1157930"/>
          </a:xfrm>
        </p:grpSpPr>
        <p:sp>
          <p:nvSpPr>
            <p:cNvPr id="58" name="Google Shape;58;p5"/>
            <p:cNvSpPr/>
            <p:nvPr/>
          </p:nvSpPr>
          <p:spPr>
            <a:xfrm>
              <a:off x="685800" y="4301255"/>
              <a:ext cx="38100" cy="1095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FC4421"/>
                </a:solidFill>
              </a:endParaRPr>
            </a:p>
          </p:txBody>
        </p:sp>
        <p:sp>
          <p:nvSpPr>
            <p:cNvPr id="59" name="Google Shape;59;p5"/>
            <p:cNvSpPr txBox="1"/>
            <p:nvPr/>
          </p:nvSpPr>
          <p:spPr>
            <a:xfrm>
              <a:off x="876300" y="4238625"/>
              <a:ext cx="46674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C4421"/>
                  </a:solidFill>
                  <a:latin typeface="Arial"/>
                  <a:ea typeface="Arial"/>
                  <a:cs typeface="Arial"/>
                  <a:sym typeface="Arial"/>
                </a:rPr>
                <a:t>Component selection</a:t>
              </a:r>
              <a:endParaRPr sz="2400" b="1">
                <a:solidFill>
                  <a:srgbClr val="FC4421"/>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Link component choice to building heat loss, DHW demand, site conditions, budget, disruption and customer needs.</a:t>
              </a:r>
              <a:endParaRPr sz="2000" b="0">
                <a:solidFill>
                  <a:srgbClr val="404040"/>
                </a:solidFill>
                <a:latin typeface="Arial"/>
                <a:ea typeface="Arial"/>
                <a:cs typeface="Arial"/>
                <a:sym typeface="Arial"/>
              </a:endParaRPr>
            </a:p>
          </p:txBody>
        </p:sp>
      </p:grpSp>
      <p:grpSp>
        <p:nvGrpSpPr>
          <p:cNvPr id="60" name="Google Shape;60;p5"/>
          <p:cNvGrpSpPr/>
          <p:nvPr/>
        </p:nvGrpSpPr>
        <p:grpSpPr>
          <a:xfrm>
            <a:off x="6362700" y="1571625"/>
            <a:ext cx="4857900" cy="1170456"/>
            <a:chOff x="6362700" y="1571625"/>
            <a:chExt cx="4857900" cy="1170456"/>
          </a:xfrm>
        </p:grpSpPr>
        <p:sp>
          <p:nvSpPr>
            <p:cNvPr id="61" name="Google Shape;61;p5"/>
            <p:cNvSpPr/>
            <p:nvPr/>
          </p:nvSpPr>
          <p:spPr>
            <a:xfrm>
              <a:off x="6362700" y="1646781"/>
              <a:ext cx="38100" cy="1095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FC4421"/>
                </a:solidFill>
              </a:endParaRPr>
            </a:p>
          </p:txBody>
        </p:sp>
        <p:sp>
          <p:nvSpPr>
            <p:cNvPr id="62" name="Google Shape;62;p5"/>
            <p:cNvSpPr txBox="1"/>
            <p:nvPr/>
          </p:nvSpPr>
          <p:spPr>
            <a:xfrm>
              <a:off x="6553200" y="1571625"/>
              <a:ext cx="46674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C4421"/>
                  </a:solidFill>
                  <a:latin typeface="Arial"/>
                  <a:ea typeface="Arial"/>
                  <a:cs typeface="Arial"/>
                  <a:sym typeface="Arial"/>
                </a:rPr>
                <a:t>Data-driven </a:t>
              </a:r>
              <a:r>
                <a:rPr lang="en-US" sz="2400" b="1">
                  <a:solidFill>
                    <a:srgbClr val="FC4421"/>
                  </a:solidFill>
                </a:rPr>
                <a:t>d</a:t>
              </a:r>
              <a:r>
                <a:rPr lang="en-US" sz="2400" b="1">
                  <a:solidFill>
                    <a:srgbClr val="FC4421"/>
                  </a:solidFill>
                  <a:latin typeface="Arial"/>
                  <a:ea typeface="Arial"/>
                  <a:cs typeface="Arial"/>
                  <a:sym typeface="Arial"/>
                </a:rPr>
                <a:t>ecisions</a:t>
              </a:r>
              <a:endParaRPr sz="2400" b="1">
                <a:solidFill>
                  <a:srgbClr val="FC4421"/>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Use manufacturer data and </a:t>
              </a:r>
              <a:r>
                <a:rPr lang="en-US" sz="2000" b="0" err="1">
                  <a:solidFill>
                    <a:srgbClr val="404040"/>
                  </a:solidFill>
                  <a:latin typeface="Arial"/>
                  <a:ea typeface="Arial"/>
                  <a:cs typeface="Arial"/>
                  <a:sym typeface="Arial"/>
                </a:rPr>
                <a:t>recognised</a:t>
              </a:r>
              <a:r>
                <a:rPr lang="en-US" sz="2000" b="0">
                  <a:solidFill>
                    <a:srgbClr val="404040"/>
                  </a:solidFill>
                  <a:latin typeface="Arial"/>
                  <a:ea typeface="Arial"/>
                  <a:cs typeface="Arial"/>
                  <a:sym typeface="Arial"/>
                </a:rPr>
                <a:t> guidance to justify design choices rather than relying on rules of thumb.</a:t>
              </a:r>
              <a:endParaRPr sz="2000" b="0">
                <a:solidFill>
                  <a:srgbClr val="404040"/>
                </a:solidFill>
                <a:latin typeface="Arial"/>
                <a:ea typeface="Arial"/>
                <a:cs typeface="Arial"/>
                <a:sym typeface="Arial"/>
              </a:endParaRPr>
            </a:p>
          </p:txBody>
        </p:sp>
      </p:grpSp>
      <p:grpSp>
        <p:nvGrpSpPr>
          <p:cNvPr id="63" name="Google Shape;63;p5"/>
          <p:cNvGrpSpPr/>
          <p:nvPr/>
        </p:nvGrpSpPr>
        <p:grpSpPr>
          <a:xfrm>
            <a:off x="6362700" y="3240024"/>
            <a:ext cx="4857900" cy="1157930"/>
            <a:chOff x="6362700" y="2905125"/>
            <a:chExt cx="4857900" cy="1157930"/>
          </a:xfrm>
        </p:grpSpPr>
        <p:sp>
          <p:nvSpPr>
            <p:cNvPr id="64" name="Google Shape;64;p5"/>
            <p:cNvSpPr/>
            <p:nvPr/>
          </p:nvSpPr>
          <p:spPr>
            <a:xfrm>
              <a:off x="6362700" y="2967755"/>
              <a:ext cx="38100" cy="1095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FC4421"/>
                </a:solidFill>
              </a:endParaRPr>
            </a:p>
          </p:txBody>
        </p:sp>
        <p:sp>
          <p:nvSpPr>
            <p:cNvPr id="65" name="Google Shape;65;p5"/>
            <p:cNvSpPr txBox="1"/>
            <p:nvPr/>
          </p:nvSpPr>
          <p:spPr>
            <a:xfrm>
              <a:off x="6553200" y="2905125"/>
              <a:ext cx="4667400" cy="1095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C4421"/>
                  </a:solidFill>
                  <a:latin typeface="Arial"/>
                  <a:ea typeface="Arial"/>
                  <a:cs typeface="Arial"/>
                  <a:sym typeface="Arial"/>
                </a:rPr>
                <a:t>Practical application</a:t>
              </a:r>
              <a:endParaRPr sz="2400" b="1">
                <a:solidFill>
                  <a:srgbClr val="FC4421"/>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Apply component science to realistic domestic scenarios and identify evidence needed in the job file.</a:t>
              </a:r>
              <a:endParaRPr sz="2000" b="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3917F2B6-1594-A43D-B675-D1A295DB2D43}"/>
              </a:ext>
            </a:extLst>
          </p:cNvPr>
          <p:cNvSpPr>
            <a:spLocks noGrp="1"/>
          </p:cNvSpPr>
          <p:nvPr>
            <p:ph type="title"/>
          </p:nvPr>
        </p:nvSpPr>
        <p:spPr>
          <a:xfrm>
            <a:off x="251999" y="984521"/>
            <a:ext cx="11583353" cy="586957"/>
          </a:xfrm>
        </p:spPr>
        <p:txBody>
          <a:bodyPr lIns="90000" tIns="46800" rIns="90000" bIns="46800"/>
          <a:lstStyle/>
          <a:p>
            <a:r>
              <a:rPr lang="en-US" sz="3200" dirty="0">
                <a:solidFill>
                  <a:srgbClr val="FC4421"/>
                </a:solidFill>
              </a:rPr>
              <a:t>Objectives </a:t>
            </a:r>
            <a:endParaRPr lang="en-GB"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4" name="Google Shape;74;p6"/>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4</a:t>
            </a:r>
            <a:endParaRPr sz="800" b="0" i="0" u="none" strike="noStrike" cap="none">
              <a:solidFill>
                <a:schemeClr val="dk1"/>
              </a:solidFill>
              <a:latin typeface="Arial"/>
              <a:ea typeface="Arial"/>
              <a:cs typeface="Arial"/>
              <a:sym typeface="Arial"/>
            </a:endParaRPr>
          </a:p>
        </p:txBody>
      </p:sp>
      <p:sp>
        <p:nvSpPr>
          <p:cNvPr id="77" name="Google Shape;77;p6"/>
          <p:cNvSpPr/>
          <p:nvPr/>
        </p:nvSpPr>
        <p:spPr>
          <a:xfrm>
            <a:off x="594360" y="1721937"/>
            <a:ext cx="5715000" cy="4000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600"/>
              </a:spcAft>
              <a:buNone/>
            </a:pPr>
            <a:r>
              <a:rPr lang="en-US" sz="1350" b="1">
                <a:solidFill>
                  <a:srgbClr val="F26A2E"/>
                </a:solidFill>
                <a:latin typeface="Arial"/>
                <a:ea typeface="Arial"/>
                <a:cs typeface="Arial"/>
                <a:sym typeface="Arial"/>
              </a:rPr>
              <a:t>• </a:t>
            </a:r>
            <a:r>
              <a:rPr lang="en-US" sz="2000" b="1">
                <a:solidFill>
                  <a:srgbClr val="FC4421"/>
                </a:solidFill>
                <a:latin typeface="Arial"/>
                <a:ea typeface="Arial"/>
                <a:cs typeface="Arial"/>
                <a:sym typeface="Arial"/>
              </a:rPr>
              <a:t>Heat source:</a:t>
            </a:r>
            <a:r>
              <a:rPr lang="en-US" sz="2000">
                <a:solidFill>
                  <a:srgbClr val="FC4421"/>
                </a:solidFill>
                <a:latin typeface="Arial"/>
                <a:ea typeface="Arial"/>
                <a:cs typeface="Arial"/>
                <a:sym typeface="Arial"/>
              </a:rPr>
              <a:t> </a:t>
            </a:r>
            <a:r>
              <a:rPr lang="en-US" sz="2000" b="0">
                <a:solidFill>
                  <a:srgbClr val="333333"/>
                </a:solidFill>
                <a:latin typeface="Arial"/>
                <a:ea typeface="Arial"/>
                <a:cs typeface="Arial"/>
                <a:sym typeface="Arial"/>
              </a:rPr>
              <a:t>where useful low-grade heat is collected, recovered or combined with another source.</a:t>
            </a:r>
            <a:endParaRPr sz="2000">
              <a:latin typeface="Arial"/>
              <a:ea typeface="Arial"/>
              <a:cs typeface="Arial"/>
              <a:sym typeface="Arial"/>
            </a:endParaRPr>
          </a:p>
          <a:p>
            <a:pPr marL="0" lvl="0" indent="0" algn="l" rtl="0">
              <a:spcAft>
                <a:spcPts val="600"/>
              </a:spcAft>
              <a:buNone/>
            </a:pPr>
            <a:r>
              <a:rPr lang="en-US" sz="2000" b="1">
                <a:solidFill>
                  <a:srgbClr val="F26A2E"/>
                </a:solidFill>
                <a:latin typeface="Arial"/>
                <a:ea typeface="Arial"/>
                <a:cs typeface="Arial"/>
                <a:sym typeface="Arial"/>
              </a:rPr>
              <a:t>• </a:t>
            </a:r>
            <a:r>
              <a:rPr lang="en-US" sz="2000" b="1">
                <a:solidFill>
                  <a:srgbClr val="FC4421"/>
                </a:solidFill>
                <a:latin typeface="Arial"/>
                <a:ea typeface="Arial"/>
                <a:cs typeface="Arial"/>
                <a:sym typeface="Arial"/>
              </a:rPr>
              <a:t>Heat transfer:</a:t>
            </a:r>
            <a:r>
              <a:rPr lang="en-US" sz="2000">
                <a:solidFill>
                  <a:srgbClr val="FC4421"/>
                </a:solidFill>
                <a:latin typeface="Arial"/>
                <a:ea typeface="Arial"/>
                <a:cs typeface="Arial"/>
                <a:sym typeface="Arial"/>
              </a:rPr>
              <a:t> </a:t>
            </a:r>
            <a:r>
              <a:rPr lang="en-US" sz="2000" b="0">
                <a:solidFill>
                  <a:srgbClr val="333333"/>
                </a:solidFill>
                <a:latin typeface="Arial"/>
                <a:ea typeface="Arial"/>
                <a:cs typeface="Arial"/>
                <a:sym typeface="Arial"/>
              </a:rPr>
              <a:t>refrigerant circuit, brine loop, source water or solar fluid moves energy to water/storage.</a:t>
            </a:r>
            <a:endParaRPr sz="2000">
              <a:latin typeface="Arial"/>
              <a:ea typeface="Arial"/>
              <a:cs typeface="Arial"/>
              <a:sym typeface="Arial"/>
            </a:endParaRPr>
          </a:p>
          <a:p>
            <a:pPr marL="0" lvl="0" indent="0" algn="l" rtl="0">
              <a:spcAft>
                <a:spcPts val="600"/>
              </a:spcAft>
              <a:buNone/>
            </a:pPr>
            <a:r>
              <a:rPr lang="en-US" sz="2000" b="1">
                <a:solidFill>
                  <a:srgbClr val="F26A2E"/>
                </a:solidFill>
                <a:latin typeface="Arial"/>
                <a:ea typeface="Arial"/>
                <a:cs typeface="Arial"/>
                <a:sym typeface="Arial"/>
              </a:rPr>
              <a:t>• </a:t>
            </a:r>
            <a:r>
              <a:rPr lang="en-US" sz="2000" b="1">
                <a:solidFill>
                  <a:srgbClr val="FC4421"/>
                </a:solidFill>
                <a:latin typeface="Arial"/>
                <a:ea typeface="Arial"/>
                <a:cs typeface="Arial"/>
                <a:sym typeface="Arial"/>
              </a:rPr>
              <a:t>Hydraulics:</a:t>
            </a:r>
            <a:r>
              <a:rPr lang="en-US" sz="2000">
                <a:latin typeface="Arial"/>
                <a:ea typeface="Arial"/>
                <a:cs typeface="Arial"/>
                <a:sym typeface="Arial"/>
              </a:rPr>
              <a:t> </a:t>
            </a:r>
            <a:r>
              <a:rPr lang="en-US" sz="2000" b="0">
                <a:solidFill>
                  <a:srgbClr val="333333"/>
                </a:solidFill>
                <a:latin typeface="Arial"/>
                <a:ea typeface="Arial"/>
                <a:cs typeface="Arial"/>
                <a:sym typeface="Arial"/>
              </a:rPr>
              <a:t>pipework, pumps, valves, vessels and water quality control the movement of heat.</a:t>
            </a:r>
            <a:endParaRPr sz="2000">
              <a:latin typeface="Arial"/>
              <a:ea typeface="Arial"/>
              <a:cs typeface="Arial"/>
              <a:sym typeface="Arial"/>
            </a:endParaRPr>
          </a:p>
          <a:p>
            <a:pPr marL="0" lvl="0" indent="0" algn="l" rtl="0">
              <a:spcBef>
                <a:spcPts val="0"/>
              </a:spcBef>
              <a:spcAft>
                <a:spcPts val="600"/>
              </a:spcAft>
              <a:buNone/>
            </a:pPr>
            <a:r>
              <a:rPr lang="en-US" sz="2000" b="1">
                <a:solidFill>
                  <a:srgbClr val="F26A2E"/>
                </a:solidFill>
                <a:latin typeface="Arial"/>
                <a:ea typeface="Arial"/>
                <a:cs typeface="Arial"/>
                <a:sym typeface="Arial"/>
              </a:rPr>
              <a:t>• </a:t>
            </a:r>
            <a:r>
              <a:rPr lang="en-US" sz="2000" b="1">
                <a:solidFill>
                  <a:srgbClr val="FC4421"/>
                </a:solidFill>
                <a:latin typeface="Arial"/>
                <a:ea typeface="Arial"/>
                <a:cs typeface="Arial"/>
                <a:sym typeface="Arial"/>
              </a:rPr>
              <a:t>Emitters and storage:</a:t>
            </a:r>
            <a:r>
              <a:rPr lang="en-US" sz="2000">
                <a:solidFill>
                  <a:srgbClr val="FC4421"/>
                </a:solidFill>
                <a:latin typeface="Arial"/>
                <a:ea typeface="Arial"/>
                <a:cs typeface="Arial"/>
                <a:sym typeface="Arial"/>
              </a:rPr>
              <a:t> </a:t>
            </a:r>
            <a:r>
              <a:rPr lang="en-US" sz="2000" b="0">
                <a:solidFill>
                  <a:srgbClr val="333333"/>
                </a:solidFill>
                <a:latin typeface="Arial"/>
                <a:ea typeface="Arial"/>
                <a:cs typeface="Arial"/>
                <a:sym typeface="Arial"/>
              </a:rPr>
              <a:t>rooms and DHW receive heat only if components are sized for low-temperature operation.</a:t>
            </a:r>
            <a:endParaRPr sz="2000">
              <a:latin typeface="Arial"/>
              <a:ea typeface="Arial"/>
              <a:cs typeface="Arial"/>
              <a:sym typeface="Arial"/>
            </a:endParaRPr>
          </a:p>
          <a:p>
            <a:pPr marL="0" lvl="0" indent="0" algn="l" rtl="0">
              <a:spcBef>
                <a:spcPts val="0"/>
              </a:spcBef>
              <a:spcAft>
                <a:spcPts val="0"/>
              </a:spcAft>
              <a:buNone/>
            </a:pPr>
            <a:r>
              <a:rPr lang="en-US" sz="2000" b="1">
                <a:solidFill>
                  <a:srgbClr val="F26A2E"/>
                </a:solidFill>
                <a:latin typeface="Arial"/>
                <a:ea typeface="Arial"/>
                <a:cs typeface="Arial"/>
                <a:sym typeface="Arial"/>
              </a:rPr>
              <a:t>• </a:t>
            </a:r>
            <a:r>
              <a:rPr lang="en-US" sz="2000" b="1">
                <a:solidFill>
                  <a:srgbClr val="FC4421"/>
                </a:solidFill>
                <a:latin typeface="Arial"/>
                <a:ea typeface="Arial"/>
                <a:cs typeface="Arial"/>
                <a:sym typeface="Arial"/>
              </a:rPr>
              <a:t>Controls:</a:t>
            </a:r>
            <a:r>
              <a:rPr lang="en-US" sz="2000">
                <a:latin typeface="Arial"/>
                <a:ea typeface="Arial"/>
                <a:cs typeface="Arial"/>
                <a:sym typeface="Arial"/>
              </a:rPr>
              <a:t> </a:t>
            </a:r>
            <a:r>
              <a:rPr lang="en-US" sz="2000" b="0">
                <a:solidFill>
                  <a:srgbClr val="333333"/>
                </a:solidFill>
                <a:latin typeface="Arial"/>
                <a:ea typeface="Arial"/>
                <a:cs typeface="Arial"/>
                <a:sym typeface="Arial"/>
              </a:rPr>
              <a:t>coordinate temperatures, priorities, safety, backup heat and efficiency</a:t>
            </a:r>
            <a:r>
              <a:rPr lang="en-US" sz="1200" b="0">
                <a:solidFill>
                  <a:srgbClr val="333333"/>
                </a:solidFill>
                <a:latin typeface="Arial"/>
                <a:ea typeface="Arial"/>
                <a:cs typeface="Arial"/>
                <a:sym typeface="Arial"/>
              </a:rPr>
              <a:t>.</a:t>
            </a:r>
            <a:endParaRPr sz="1200">
              <a:latin typeface="Arial"/>
              <a:ea typeface="Arial"/>
              <a:cs typeface="Arial"/>
              <a:sym typeface="Arial"/>
            </a:endParaRPr>
          </a:p>
        </p:txBody>
      </p:sp>
      <p:grpSp>
        <p:nvGrpSpPr>
          <p:cNvPr id="79" name="Google Shape;79;p6"/>
          <p:cNvGrpSpPr/>
          <p:nvPr/>
        </p:nvGrpSpPr>
        <p:grpSpPr>
          <a:xfrm>
            <a:off x="9469675" y="1954061"/>
            <a:ext cx="2234762" cy="3194136"/>
            <a:chOff x="9268594" y="3356141"/>
            <a:chExt cx="2252906" cy="3194136"/>
          </a:xfrm>
        </p:grpSpPr>
        <p:sp>
          <p:nvSpPr>
            <p:cNvPr id="80" name="Google Shape;80;p6"/>
            <p:cNvSpPr/>
            <p:nvPr/>
          </p:nvSpPr>
          <p:spPr>
            <a:xfrm>
              <a:off x="9268594" y="3356141"/>
              <a:ext cx="2252906" cy="3194136"/>
            </a:xfrm>
            <a:prstGeom prst="roundRect">
              <a:avLst>
                <a:gd name="adj" fmla="val 6250"/>
              </a:avLst>
            </a:prstGeom>
            <a:solidFill>
              <a:srgbClr val="F4FBFB"/>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1" name="Google Shape;81;p6"/>
            <p:cNvSpPr txBox="1"/>
            <p:nvPr/>
          </p:nvSpPr>
          <p:spPr>
            <a:xfrm>
              <a:off x="9497568" y="4509370"/>
              <a:ext cx="1871532" cy="926091"/>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00838F"/>
                  </a:solidFill>
                  <a:latin typeface="Arial"/>
                  <a:ea typeface="Arial"/>
                  <a:cs typeface="Arial"/>
                  <a:sym typeface="Arial"/>
                </a:rPr>
                <a:t>Key idea</a:t>
              </a:r>
              <a:endParaRPr sz="2000" b="1">
                <a:solidFill>
                  <a:srgbClr val="00838F"/>
                </a:solidFill>
                <a:latin typeface="Arial"/>
                <a:ea typeface="Arial"/>
                <a:cs typeface="Arial"/>
                <a:sym typeface="Arial"/>
              </a:endParaRPr>
            </a:p>
            <a:p>
              <a:pPr marL="0" lvl="0" indent="0" algn="l" rtl="0">
                <a:spcBef>
                  <a:spcPts val="450"/>
                </a:spcBef>
                <a:spcAft>
                  <a:spcPts val="0"/>
                </a:spcAft>
                <a:buNone/>
              </a:pPr>
              <a:r>
                <a:rPr lang="en-US" sz="2000" b="0">
                  <a:solidFill>
                    <a:srgbClr val="2D3748"/>
                  </a:solidFill>
                  <a:latin typeface="Arial"/>
                  <a:ea typeface="Arial"/>
                  <a:cs typeface="Arial"/>
                  <a:sym typeface="Arial"/>
                </a:rPr>
                <a:t>A heat pump does not work in isolation: every component must support flow, heat transfer and control intent.</a:t>
              </a:r>
              <a:endParaRPr sz="2000" b="0">
                <a:solidFill>
                  <a:srgbClr val="2D3748"/>
                </a:solidFill>
                <a:latin typeface="Arial"/>
                <a:ea typeface="Arial"/>
                <a:cs typeface="Arial"/>
                <a:sym typeface="Arial"/>
              </a:endParaRPr>
            </a:p>
          </p:txBody>
        </p:sp>
      </p:grpSp>
      <p:sp>
        <p:nvSpPr>
          <p:cNvPr id="83" name="Google Shape;83;p6"/>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BE6D3DDA-E54E-23CB-AB87-2AF74D60CDB1}"/>
              </a:ext>
            </a:extLst>
          </p:cNvPr>
          <p:cNvSpPr>
            <a:spLocks noGrp="1"/>
          </p:cNvSpPr>
          <p:nvPr>
            <p:ph type="title"/>
          </p:nvPr>
        </p:nvSpPr>
        <p:spPr>
          <a:xfrm>
            <a:off x="251999" y="984521"/>
            <a:ext cx="11583353" cy="586957"/>
          </a:xfrm>
        </p:spPr>
        <p:txBody>
          <a:bodyPr lIns="90000" tIns="46800" rIns="90000" bIns="46800"/>
          <a:lstStyle/>
          <a:p>
            <a:r>
              <a:rPr lang="en-GB" sz="3200" dirty="0">
                <a:solidFill>
                  <a:srgbClr val="FC4421"/>
                </a:solidFill>
              </a:rPr>
              <a:t>What “systems science” means</a:t>
            </a:r>
          </a:p>
        </p:txBody>
      </p:sp>
      <p:pic>
        <p:nvPicPr>
          <p:cNvPr id="3" name="Picture 2">
            <a:extLst>
              <a:ext uri="{FF2B5EF4-FFF2-40B4-BE49-F238E27FC236}">
                <a16:creationId xmlns:a16="http://schemas.microsoft.com/office/drawing/2014/main" id="{5FF79906-1543-48BE-5F03-40F53154FB43}"/>
              </a:ext>
            </a:extLst>
          </p:cNvPr>
          <p:cNvPicPr>
            <a:picLocks noChangeAspect="1"/>
          </p:cNvPicPr>
          <p:nvPr/>
        </p:nvPicPr>
        <p:blipFill>
          <a:blip r:embed="rId3"/>
          <a:stretch>
            <a:fillRect/>
          </a:stretch>
        </p:blipFill>
        <p:spPr>
          <a:xfrm>
            <a:off x="6538586" y="1639823"/>
            <a:ext cx="2830882" cy="424632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2" name="Google Shape;92;p7"/>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5</a:t>
            </a:r>
            <a:endParaRPr sz="800" b="0" i="0" u="none" strike="noStrike" cap="none">
              <a:solidFill>
                <a:schemeClr val="dk1"/>
              </a:solidFill>
              <a:latin typeface="Arial"/>
              <a:ea typeface="Arial"/>
              <a:cs typeface="Arial"/>
              <a:sym typeface="Arial"/>
            </a:endParaRPr>
          </a:p>
        </p:txBody>
      </p:sp>
      <p:sp>
        <p:nvSpPr>
          <p:cNvPr id="96" name="Google Shape;96;p7"/>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grpSp>
        <p:nvGrpSpPr>
          <p:cNvPr id="97" name="Google Shape;97;p7"/>
          <p:cNvGrpSpPr/>
          <p:nvPr/>
        </p:nvGrpSpPr>
        <p:grpSpPr>
          <a:xfrm>
            <a:off x="571500" y="1619250"/>
            <a:ext cx="2343300" cy="1857300"/>
            <a:chOff x="571500" y="1619250"/>
            <a:chExt cx="2343300" cy="1857300"/>
          </a:xfrm>
        </p:grpSpPr>
        <p:sp>
          <p:nvSpPr>
            <p:cNvPr id="98" name="Google Shape;98;p7"/>
            <p:cNvSpPr/>
            <p:nvPr/>
          </p:nvSpPr>
          <p:spPr>
            <a:xfrm>
              <a:off x="571500" y="16192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9" name="Google Shape;99;p7"/>
            <p:cNvSpPr txBox="1"/>
            <p:nvPr/>
          </p:nvSpPr>
          <p:spPr>
            <a:xfrm>
              <a:off x="723900" y="16192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Building demand</a:t>
              </a:r>
              <a:endParaRPr sz="2400" b="1" dirty="0">
                <a:solidFill>
                  <a:srgbClr val="F26A2E"/>
                </a:solidFill>
                <a:latin typeface="Arial"/>
                <a:ea typeface="Arial"/>
                <a:cs typeface="Arial"/>
                <a:sym typeface="Arial"/>
              </a:endParaRPr>
            </a:p>
            <a:p>
              <a:pPr marL="0" lvl="0" indent="0" algn="l" rtl="0">
                <a:spcBef>
                  <a:spcPts val="450"/>
                </a:spcBef>
                <a:spcAft>
                  <a:spcPts val="0"/>
                </a:spcAft>
                <a:buNone/>
              </a:pPr>
              <a:r>
                <a:rPr lang="en-US" sz="2000" b="0" dirty="0">
                  <a:solidFill>
                    <a:srgbClr val="404040"/>
                  </a:solidFill>
                  <a:latin typeface="Arial"/>
                  <a:ea typeface="Arial"/>
                  <a:cs typeface="Arial"/>
                  <a:sym typeface="Arial"/>
                </a:rPr>
                <a:t>Component selection must be based on the calculated whole-dwelling heat loss, room-by-room emitter demand and the household’s domestic hot-water usage profile.</a:t>
              </a:r>
              <a:endParaRPr sz="2000" b="0" dirty="0">
                <a:solidFill>
                  <a:srgbClr val="404040"/>
                </a:solidFill>
                <a:latin typeface="Arial"/>
                <a:ea typeface="Arial"/>
                <a:cs typeface="Arial"/>
                <a:sym typeface="Arial"/>
              </a:endParaRPr>
            </a:p>
          </p:txBody>
        </p:sp>
      </p:grpSp>
      <p:grpSp>
        <p:nvGrpSpPr>
          <p:cNvPr id="100" name="Google Shape;100;p7"/>
          <p:cNvGrpSpPr/>
          <p:nvPr/>
        </p:nvGrpSpPr>
        <p:grpSpPr>
          <a:xfrm>
            <a:off x="3429000" y="1619250"/>
            <a:ext cx="2343300" cy="1857300"/>
            <a:chOff x="3429000" y="1619250"/>
            <a:chExt cx="2343300" cy="1857300"/>
          </a:xfrm>
        </p:grpSpPr>
        <p:sp>
          <p:nvSpPr>
            <p:cNvPr id="101" name="Google Shape;101;p7"/>
            <p:cNvSpPr/>
            <p:nvPr/>
          </p:nvSpPr>
          <p:spPr>
            <a:xfrm>
              <a:off x="3429000" y="16192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2" name="Google Shape;102;p7"/>
            <p:cNvSpPr txBox="1"/>
            <p:nvPr/>
          </p:nvSpPr>
          <p:spPr>
            <a:xfrm>
              <a:off x="3581400" y="16192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Site conditions</a:t>
              </a:r>
              <a:endParaRPr sz="2400" b="1" dirty="0">
                <a:solidFill>
                  <a:srgbClr val="F26A2E"/>
                </a:solidFill>
                <a:latin typeface="Arial"/>
                <a:ea typeface="Arial"/>
                <a:cs typeface="Arial"/>
                <a:sym typeface="Arial"/>
              </a:endParaRPr>
            </a:p>
            <a:p>
              <a:pPr marL="0" lvl="0" indent="0" algn="l" rtl="0">
                <a:spcBef>
                  <a:spcPts val="450"/>
                </a:spcBef>
                <a:spcAft>
                  <a:spcPts val="0"/>
                </a:spcAft>
                <a:buNone/>
              </a:pPr>
              <a:r>
                <a:rPr lang="en-US" sz="2000" b="0" dirty="0">
                  <a:solidFill>
                    <a:srgbClr val="404040"/>
                  </a:solidFill>
                  <a:latin typeface="Arial"/>
                  <a:ea typeface="Arial"/>
                  <a:cs typeface="Arial"/>
                  <a:sym typeface="Arial"/>
                </a:rPr>
                <a:t>Assess external space, ground availability, water sources, roof orientation, plant-room capacity, installation access, drainage, noise and neighbour impact.</a:t>
              </a:r>
              <a:endParaRPr sz="2000" b="0" dirty="0">
                <a:solidFill>
                  <a:srgbClr val="404040"/>
                </a:solidFill>
                <a:latin typeface="Arial"/>
                <a:ea typeface="Arial"/>
                <a:cs typeface="Arial"/>
                <a:sym typeface="Arial"/>
              </a:endParaRPr>
            </a:p>
          </p:txBody>
        </p:sp>
      </p:grpSp>
      <p:grpSp>
        <p:nvGrpSpPr>
          <p:cNvPr id="103" name="Google Shape;103;p7"/>
          <p:cNvGrpSpPr/>
          <p:nvPr/>
        </p:nvGrpSpPr>
        <p:grpSpPr>
          <a:xfrm>
            <a:off x="6286500" y="1619250"/>
            <a:ext cx="2343300" cy="1857300"/>
            <a:chOff x="6286500" y="1619250"/>
            <a:chExt cx="2343300" cy="1857300"/>
          </a:xfrm>
        </p:grpSpPr>
        <p:sp>
          <p:nvSpPr>
            <p:cNvPr id="104" name="Google Shape;104;p7"/>
            <p:cNvSpPr/>
            <p:nvPr/>
          </p:nvSpPr>
          <p:spPr>
            <a:xfrm>
              <a:off x="6286500" y="16192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5" name="Google Shape;105;p7"/>
            <p:cNvSpPr txBox="1"/>
            <p:nvPr/>
          </p:nvSpPr>
          <p:spPr>
            <a:xfrm>
              <a:off x="6438900" y="16192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Operating temperatures</a:t>
              </a:r>
              <a:endParaRPr sz="2400" b="1">
                <a:solidFill>
                  <a:srgbClr val="F26A2E"/>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Emitters, cylinders and heat sources must be compatible with the intended flow and return temperatures to achieve comfort without reducing efficiency.</a:t>
              </a:r>
              <a:endParaRPr sz="2000" b="0">
                <a:solidFill>
                  <a:srgbClr val="404040"/>
                </a:solidFill>
                <a:latin typeface="Arial"/>
                <a:ea typeface="Arial"/>
                <a:cs typeface="Arial"/>
                <a:sym typeface="Arial"/>
              </a:endParaRPr>
            </a:p>
          </p:txBody>
        </p:sp>
      </p:grpSp>
      <p:grpSp>
        <p:nvGrpSpPr>
          <p:cNvPr id="106" name="Google Shape;106;p7"/>
          <p:cNvGrpSpPr/>
          <p:nvPr/>
        </p:nvGrpSpPr>
        <p:grpSpPr>
          <a:xfrm>
            <a:off x="9144000" y="1619250"/>
            <a:ext cx="2343300" cy="1857300"/>
            <a:chOff x="9144000" y="1619250"/>
            <a:chExt cx="2343300" cy="1857300"/>
          </a:xfrm>
        </p:grpSpPr>
        <p:sp>
          <p:nvSpPr>
            <p:cNvPr id="107" name="Google Shape;107;p7"/>
            <p:cNvSpPr/>
            <p:nvPr/>
          </p:nvSpPr>
          <p:spPr>
            <a:xfrm>
              <a:off x="9144000" y="16192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8" name="Google Shape;108;p7"/>
            <p:cNvSpPr txBox="1"/>
            <p:nvPr/>
          </p:nvSpPr>
          <p:spPr>
            <a:xfrm>
              <a:off x="9296400" y="16192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Hydraulic requirements</a:t>
              </a:r>
              <a:endParaRPr sz="2400" b="1" dirty="0">
                <a:solidFill>
                  <a:srgbClr val="F26A2E"/>
                </a:solidFill>
                <a:latin typeface="Arial"/>
                <a:ea typeface="Arial"/>
                <a:cs typeface="Arial"/>
                <a:sym typeface="Arial"/>
              </a:endParaRPr>
            </a:p>
            <a:p>
              <a:pPr marL="0" lvl="0" indent="0" algn="l" rtl="0">
                <a:spcBef>
                  <a:spcPts val="450"/>
                </a:spcBef>
                <a:spcAft>
                  <a:spcPts val="0"/>
                </a:spcAft>
                <a:buNone/>
              </a:pPr>
              <a:r>
                <a:rPr lang="en-US" sz="2000" b="0" dirty="0">
                  <a:solidFill>
                    <a:srgbClr val="404040"/>
                  </a:solidFill>
                  <a:latin typeface="Arial"/>
                  <a:ea typeface="Arial"/>
                  <a:cs typeface="Arial"/>
                  <a:sym typeface="Arial"/>
                </a:rPr>
                <a:t>Confirm required flow rate, pressure loss, minimum system volume, active water volume, zoning arrangements and the need for a buffer or volumiser.</a:t>
              </a:r>
              <a:endParaRPr sz="2000" b="0" dirty="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59A34561-6361-8010-DC82-5CEA20A4B714}"/>
              </a:ext>
            </a:extLst>
          </p:cNvPr>
          <p:cNvSpPr>
            <a:spLocks noGrp="1"/>
          </p:cNvSpPr>
          <p:nvPr>
            <p:ph type="title"/>
          </p:nvPr>
        </p:nvSpPr>
        <p:spPr>
          <a:xfrm>
            <a:off x="251999" y="984521"/>
            <a:ext cx="11583353" cy="586957"/>
          </a:xfrm>
        </p:spPr>
        <p:txBody>
          <a:bodyPr lIns="90000" tIns="46800" rIns="90000" bIns="46800"/>
          <a:lstStyle/>
          <a:p>
            <a:r>
              <a:rPr lang="en-GB" sz="3200" dirty="0"/>
              <a:t>Suitability: factors affecting component choice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FA8B5681-41BF-AC43-5574-96976E3059B5}"/>
            </a:ext>
          </a:extLst>
        </p:cNvPr>
        <p:cNvGrpSpPr/>
        <p:nvPr/>
      </p:nvGrpSpPr>
      <p:grpSpPr>
        <a:xfrm>
          <a:off x="0" y="0"/>
          <a:ext cx="0" cy="0"/>
          <a:chOff x="0" y="0"/>
          <a:chExt cx="0" cy="0"/>
        </a:xfrm>
      </p:grpSpPr>
      <p:sp>
        <p:nvSpPr>
          <p:cNvPr id="92" name="Google Shape;92;p7">
            <a:extLst>
              <a:ext uri="{FF2B5EF4-FFF2-40B4-BE49-F238E27FC236}">
                <a16:creationId xmlns:a16="http://schemas.microsoft.com/office/drawing/2014/main" id="{271DECD7-8623-945D-DA41-DC6D75995F72}"/>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5</a:t>
            </a:r>
            <a:endParaRPr sz="800" b="0" i="0" u="none" strike="noStrike" cap="none">
              <a:solidFill>
                <a:schemeClr val="dk1"/>
              </a:solidFill>
              <a:latin typeface="Arial"/>
              <a:ea typeface="Arial"/>
              <a:cs typeface="Arial"/>
              <a:sym typeface="Arial"/>
            </a:endParaRPr>
          </a:p>
        </p:txBody>
      </p:sp>
      <p:grpSp>
        <p:nvGrpSpPr>
          <p:cNvPr id="109" name="Google Shape;109;p7">
            <a:extLst>
              <a:ext uri="{FF2B5EF4-FFF2-40B4-BE49-F238E27FC236}">
                <a16:creationId xmlns:a16="http://schemas.microsoft.com/office/drawing/2014/main" id="{DA9FD820-D7F3-108B-1F77-70CB2A895FAA}"/>
              </a:ext>
            </a:extLst>
          </p:cNvPr>
          <p:cNvGrpSpPr/>
          <p:nvPr/>
        </p:nvGrpSpPr>
        <p:grpSpPr>
          <a:xfrm>
            <a:off x="408662" y="1720725"/>
            <a:ext cx="2343300" cy="1857300"/>
            <a:chOff x="571500" y="3714750"/>
            <a:chExt cx="2343300" cy="1857300"/>
          </a:xfrm>
        </p:grpSpPr>
        <p:sp>
          <p:nvSpPr>
            <p:cNvPr id="110" name="Google Shape;110;p7">
              <a:extLst>
                <a:ext uri="{FF2B5EF4-FFF2-40B4-BE49-F238E27FC236}">
                  <a16:creationId xmlns:a16="http://schemas.microsoft.com/office/drawing/2014/main" id="{D7BEE1D7-646B-72E2-CB21-1B659CD2D936}"/>
                </a:ext>
              </a:extLst>
            </p:cNvPr>
            <p:cNvSpPr/>
            <p:nvPr/>
          </p:nvSpPr>
          <p:spPr>
            <a:xfrm>
              <a:off x="571500" y="37147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1" name="Google Shape;111;p7">
              <a:extLst>
                <a:ext uri="{FF2B5EF4-FFF2-40B4-BE49-F238E27FC236}">
                  <a16:creationId xmlns:a16="http://schemas.microsoft.com/office/drawing/2014/main" id="{2DCC90DA-79FC-9BE9-DC9A-1BBDC5F0EC1F}"/>
                </a:ext>
              </a:extLst>
            </p:cNvPr>
            <p:cNvSpPr txBox="1"/>
            <p:nvPr/>
          </p:nvSpPr>
          <p:spPr>
            <a:xfrm>
              <a:off x="723900" y="37147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Practical constraints</a:t>
              </a:r>
              <a:endParaRPr sz="2400" b="1">
                <a:solidFill>
                  <a:srgbClr val="F26A2E"/>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Consider capital budget, installation disruption, structural limitations, planning requirements, maintenance access and future replacement routes</a:t>
              </a:r>
              <a:r>
                <a:rPr lang="en-US" sz="1000">
                  <a:solidFill>
                    <a:srgbClr val="404040"/>
                  </a:solidFill>
                </a:rPr>
                <a:t>.</a:t>
              </a:r>
              <a:endParaRPr sz="1000" b="0">
                <a:solidFill>
                  <a:srgbClr val="404040"/>
                </a:solidFill>
                <a:latin typeface="Arial"/>
                <a:ea typeface="Arial"/>
                <a:cs typeface="Arial"/>
                <a:sym typeface="Arial"/>
              </a:endParaRPr>
            </a:p>
          </p:txBody>
        </p:sp>
      </p:grpSp>
      <p:grpSp>
        <p:nvGrpSpPr>
          <p:cNvPr id="112" name="Google Shape;112;p7">
            <a:extLst>
              <a:ext uri="{FF2B5EF4-FFF2-40B4-BE49-F238E27FC236}">
                <a16:creationId xmlns:a16="http://schemas.microsoft.com/office/drawing/2014/main" id="{9B2153B8-1B4E-61A9-FE3F-35EAA9D13A8A}"/>
              </a:ext>
            </a:extLst>
          </p:cNvPr>
          <p:cNvGrpSpPr/>
          <p:nvPr/>
        </p:nvGrpSpPr>
        <p:grpSpPr>
          <a:xfrm>
            <a:off x="3491630" y="1720725"/>
            <a:ext cx="2343300" cy="1857300"/>
            <a:chOff x="3429000" y="3714750"/>
            <a:chExt cx="2343300" cy="1857300"/>
          </a:xfrm>
        </p:grpSpPr>
        <p:sp>
          <p:nvSpPr>
            <p:cNvPr id="113" name="Google Shape;113;p7">
              <a:extLst>
                <a:ext uri="{FF2B5EF4-FFF2-40B4-BE49-F238E27FC236}">
                  <a16:creationId xmlns:a16="http://schemas.microsoft.com/office/drawing/2014/main" id="{0A73AAAE-FED2-1132-E7DE-84A15BDB38A6}"/>
                </a:ext>
              </a:extLst>
            </p:cNvPr>
            <p:cNvSpPr/>
            <p:nvPr/>
          </p:nvSpPr>
          <p:spPr>
            <a:xfrm>
              <a:off x="3429000" y="37147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4" name="Google Shape;114;p7">
              <a:extLst>
                <a:ext uri="{FF2B5EF4-FFF2-40B4-BE49-F238E27FC236}">
                  <a16:creationId xmlns:a16="http://schemas.microsoft.com/office/drawing/2014/main" id="{FD8B1E65-1A6E-B666-990B-9805BB2DD919}"/>
                </a:ext>
              </a:extLst>
            </p:cNvPr>
            <p:cNvSpPr txBox="1"/>
            <p:nvPr/>
          </p:nvSpPr>
          <p:spPr>
            <a:xfrm>
              <a:off x="3581400" y="37147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Existing-system compatibility</a:t>
              </a:r>
              <a:endParaRPr sz="2400" b="1">
                <a:solidFill>
                  <a:srgbClr val="F26A2E"/>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Check whether current pipework, radiators, controls, cylinders and electrical supplies can be retained, upgraded or must be replaced.</a:t>
              </a:r>
              <a:endParaRPr sz="2000" b="0">
                <a:solidFill>
                  <a:srgbClr val="404040"/>
                </a:solidFill>
                <a:latin typeface="Arial"/>
                <a:ea typeface="Arial"/>
                <a:cs typeface="Arial"/>
                <a:sym typeface="Arial"/>
              </a:endParaRPr>
            </a:p>
          </p:txBody>
        </p:sp>
      </p:grpSp>
      <p:grpSp>
        <p:nvGrpSpPr>
          <p:cNvPr id="115" name="Google Shape;115;p7">
            <a:extLst>
              <a:ext uri="{FF2B5EF4-FFF2-40B4-BE49-F238E27FC236}">
                <a16:creationId xmlns:a16="http://schemas.microsoft.com/office/drawing/2014/main" id="{F136AE65-0D7B-5C4F-098F-E82428B83FD0}"/>
              </a:ext>
            </a:extLst>
          </p:cNvPr>
          <p:cNvGrpSpPr/>
          <p:nvPr/>
        </p:nvGrpSpPr>
        <p:grpSpPr>
          <a:xfrm>
            <a:off x="6096000" y="1720725"/>
            <a:ext cx="2343300" cy="1857300"/>
            <a:chOff x="6286500" y="3714750"/>
            <a:chExt cx="2343300" cy="1857300"/>
          </a:xfrm>
        </p:grpSpPr>
        <p:sp>
          <p:nvSpPr>
            <p:cNvPr id="116" name="Google Shape;116;p7">
              <a:extLst>
                <a:ext uri="{FF2B5EF4-FFF2-40B4-BE49-F238E27FC236}">
                  <a16:creationId xmlns:a16="http://schemas.microsoft.com/office/drawing/2014/main" id="{E7FEE86F-118A-D24F-1370-77A8AC47E1CB}"/>
                </a:ext>
              </a:extLst>
            </p:cNvPr>
            <p:cNvSpPr/>
            <p:nvPr/>
          </p:nvSpPr>
          <p:spPr>
            <a:xfrm>
              <a:off x="6286500" y="37147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7" name="Google Shape;117;p7">
              <a:extLst>
                <a:ext uri="{FF2B5EF4-FFF2-40B4-BE49-F238E27FC236}">
                  <a16:creationId xmlns:a16="http://schemas.microsoft.com/office/drawing/2014/main" id="{A597702B-D4F6-B47F-4E77-17E3B24D950B}"/>
                </a:ext>
              </a:extLst>
            </p:cNvPr>
            <p:cNvSpPr txBox="1"/>
            <p:nvPr/>
          </p:nvSpPr>
          <p:spPr>
            <a:xfrm>
              <a:off x="6438900" y="37147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Future adaptability</a:t>
              </a:r>
              <a:endParaRPr sz="2400" b="1" dirty="0">
                <a:solidFill>
                  <a:srgbClr val="F26A2E"/>
                </a:solidFill>
                <a:latin typeface="Arial"/>
                <a:ea typeface="Arial"/>
                <a:cs typeface="Arial"/>
                <a:sym typeface="Arial"/>
              </a:endParaRPr>
            </a:p>
            <a:p>
              <a:pPr marL="0" lvl="0" indent="0" algn="l" rtl="0">
                <a:spcBef>
                  <a:spcPts val="450"/>
                </a:spcBef>
                <a:spcAft>
                  <a:spcPts val="0"/>
                </a:spcAft>
                <a:buNone/>
              </a:pPr>
              <a:r>
                <a:rPr lang="en-US" sz="2000" b="0" dirty="0">
                  <a:solidFill>
                    <a:srgbClr val="404040"/>
                  </a:solidFill>
                  <a:latin typeface="Arial"/>
                  <a:ea typeface="Arial"/>
                  <a:cs typeface="Arial"/>
                  <a:sym typeface="Arial"/>
                </a:rPr>
                <a:t>Allow for planned fabric improvements, extensions, solar PV, batteries, EV charging, smart controls or changes in occupancy where these are known.</a:t>
              </a:r>
              <a:endParaRPr sz="1000" b="0" dirty="0">
                <a:solidFill>
                  <a:srgbClr val="404040"/>
                </a:solidFill>
                <a:latin typeface="Arial"/>
                <a:ea typeface="Arial"/>
                <a:cs typeface="Arial"/>
                <a:sym typeface="Arial"/>
              </a:endParaRPr>
            </a:p>
          </p:txBody>
        </p:sp>
      </p:grpSp>
      <p:grpSp>
        <p:nvGrpSpPr>
          <p:cNvPr id="118" name="Google Shape;118;p7">
            <a:extLst>
              <a:ext uri="{FF2B5EF4-FFF2-40B4-BE49-F238E27FC236}">
                <a16:creationId xmlns:a16="http://schemas.microsoft.com/office/drawing/2014/main" id="{C763BE55-3682-D428-3B48-F549B3111A91}"/>
              </a:ext>
            </a:extLst>
          </p:cNvPr>
          <p:cNvGrpSpPr/>
          <p:nvPr/>
        </p:nvGrpSpPr>
        <p:grpSpPr>
          <a:xfrm>
            <a:off x="9013668" y="1658095"/>
            <a:ext cx="2343300" cy="1857300"/>
            <a:chOff x="9144000" y="3714750"/>
            <a:chExt cx="2343300" cy="1857300"/>
          </a:xfrm>
        </p:grpSpPr>
        <p:sp>
          <p:nvSpPr>
            <p:cNvPr id="119" name="Google Shape;119;p7">
              <a:extLst>
                <a:ext uri="{FF2B5EF4-FFF2-40B4-BE49-F238E27FC236}">
                  <a16:creationId xmlns:a16="http://schemas.microsoft.com/office/drawing/2014/main" id="{FA907F23-4624-16F8-9662-78A6C56DBF66}"/>
                </a:ext>
              </a:extLst>
            </p:cNvPr>
            <p:cNvSpPr/>
            <p:nvPr/>
          </p:nvSpPr>
          <p:spPr>
            <a:xfrm>
              <a:off x="9144000" y="3714750"/>
              <a:ext cx="38100" cy="18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0" name="Google Shape;120;p7">
              <a:extLst>
                <a:ext uri="{FF2B5EF4-FFF2-40B4-BE49-F238E27FC236}">
                  <a16:creationId xmlns:a16="http://schemas.microsoft.com/office/drawing/2014/main" id="{52C17A94-3F7E-F1B1-ED03-4D8A339EB901}"/>
                </a:ext>
              </a:extLst>
            </p:cNvPr>
            <p:cNvSpPr txBox="1"/>
            <p:nvPr/>
          </p:nvSpPr>
          <p:spPr>
            <a:xfrm>
              <a:off x="9296400" y="3714750"/>
              <a:ext cx="2190900" cy="1857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Compliance and evidence</a:t>
              </a:r>
              <a:endParaRPr sz="2400" b="1">
                <a:solidFill>
                  <a:srgbClr val="F26A2E"/>
                </a:solidFill>
                <a:latin typeface="Arial"/>
                <a:ea typeface="Arial"/>
                <a:cs typeface="Arial"/>
                <a:sym typeface="Arial"/>
              </a:endParaRPr>
            </a:p>
            <a:p>
              <a:pPr marL="0" lvl="0" indent="0" algn="l" rtl="0">
                <a:spcBef>
                  <a:spcPts val="450"/>
                </a:spcBef>
                <a:spcAft>
                  <a:spcPts val="0"/>
                </a:spcAft>
                <a:buNone/>
              </a:pPr>
              <a:r>
                <a:rPr lang="en-US" sz="2000" b="0">
                  <a:solidFill>
                    <a:srgbClr val="404040"/>
                  </a:solidFill>
                  <a:latin typeface="Arial"/>
                  <a:ea typeface="Arial"/>
                  <a:cs typeface="Arial"/>
                  <a:sym typeface="Arial"/>
                </a:rPr>
                <a:t>Selection must follow current manufacturer instructions, relevant Building Regulations, certification-scheme requirements and documented design calculations.</a:t>
              </a:r>
              <a:endParaRPr sz="2000" b="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3F835A3E-6AA5-7390-C988-0F1495F1CD36}"/>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Suitability: factors affecting component choice</a:t>
            </a:r>
          </a:p>
        </p:txBody>
      </p:sp>
    </p:spTree>
    <p:extLst>
      <p:ext uri="{BB962C8B-B14F-4D97-AF65-F5344CB8AC3E}">
        <p14:creationId xmlns:p14="http://schemas.microsoft.com/office/powerpoint/2010/main" val="2728001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9" name="Google Shape;129;p8"/>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6</a:t>
            </a:r>
            <a:endParaRPr sz="800" b="0" i="0" u="none" strike="noStrike" cap="none">
              <a:solidFill>
                <a:schemeClr val="dk1"/>
              </a:solidFill>
              <a:latin typeface="Arial"/>
              <a:ea typeface="Arial"/>
              <a:cs typeface="Arial"/>
              <a:sym typeface="Arial"/>
            </a:endParaRPr>
          </a:p>
        </p:txBody>
      </p:sp>
      <p:sp>
        <p:nvSpPr>
          <p:cNvPr id="132" name="Google Shape;132;p8"/>
          <p:cNvSpPr txBox="1"/>
          <p:nvPr/>
        </p:nvSpPr>
        <p:spPr>
          <a:xfrm>
            <a:off x="340030" y="1714044"/>
            <a:ext cx="6311292" cy="4286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26A2E"/>
                </a:solidFill>
                <a:latin typeface="Arial"/>
                <a:ea typeface="Arial"/>
                <a:cs typeface="Arial"/>
                <a:sym typeface="Arial"/>
              </a:rPr>
              <a:t>Purpose:</a:t>
            </a:r>
            <a:r>
              <a:rPr lang="en-US" sz="2000">
                <a:solidFill>
                  <a:srgbClr val="333333"/>
                </a:solidFill>
                <a:latin typeface="Arial"/>
                <a:ea typeface="Arial"/>
                <a:cs typeface="Arial"/>
                <a:sym typeface="Arial"/>
              </a:rPr>
              <a:t> Extract low-grade heat from the outdoor air and raise its temperature through the refrigeration cycle to provide space heating and domestic hot water.</a:t>
            </a:r>
            <a:endParaRPr sz="2000">
              <a:solidFill>
                <a:srgbClr val="333333"/>
              </a:solidFill>
              <a:latin typeface="Arial"/>
              <a:ea typeface="Arial"/>
              <a:cs typeface="Arial"/>
              <a:sym typeface="Arial"/>
            </a:endParaRPr>
          </a:p>
          <a:p>
            <a:pPr marL="0" lvl="0" indent="0" algn="l" rtl="0">
              <a:spcBef>
                <a:spcPts val="750"/>
              </a:spcBef>
              <a:spcAft>
                <a:spcPts val="0"/>
              </a:spcAft>
              <a:buNone/>
            </a:pPr>
            <a:r>
              <a:rPr lang="en-US" sz="2000" b="1">
                <a:solidFill>
                  <a:srgbClr val="F26A2E"/>
                </a:solidFill>
                <a:latin typeface="Arial"/>
                <a:ea typeface="Arial"/>
                <a:cs typeface="Arial"/>
                <a:sym typeface="Arial"/>
              </a:rPr>
              <a:t>System types:</a:t>
            </a:r>
            <a:endParaRPr sz="2000" b="1">
              <a:solidFill>
                <a:srgbClr val="F26A2E"/>
              </a:solidFill>
              <a:latin typeface="Arial"/>
              <a:ea typeface="Arial"/>
              <a:cs typeface="Arial"/>
              <a:sym typeface="Arial"/>
            </a:endParaRPr>
          </a:p>
          <a:p>
            <a:pPr marL="457200" lvl="0" indent="-282639" algn="l" rtl="0">
              <a:spcBef>
                <a:spcPts val="300"/>
              </a:spcBef>
              <a:spcAft>
                <a:spcPts val="0"/>
              </a:spcAft>
              <a:buClr>
                <a:srgbClr val="333333"/>
              </a:buClr>
              <a:buSzPts val="851"/>
              <a:buFont typeface="Arial"/>
              <a:buChar char="●"/>
            </a:pPr>
            <a:r>
              <a:rPr lang="en-US" sz="2000" b="1">
                <a:solidFill>
                  <a:srgbClr val="1D1730"/>
                </a:solidFill>
                <a:latin typeface="Arial"/>
                <a:ea typeface="Arial"/>
                <a:cs typeface="Arial"/>
                <a:sym typeface="Arial"/>
              </a:rPr>
              <a:t>Monobloc:</a:t>
            </a:r>
            <a:r>
              <a:rPr lang="en-US" sz="2000">
                <a:solidFill>
                  <a:srgbClr val="333333"/>
                </a:solidFill>
                <a:latin typeface="Arial"/>
                <a:ea typeface="Arial"/>
                <a:cs typeface="Arial"/>
                <a:sym typeface="Arial"/>
              </a:rPr>
              <a:t> the complete refrigerant circuit is contained within the outdoor unit, with heating water connected between the unit and the dwelling. External water pipework requires suitable insulation and frost protection.</a:t>
            </a:r>
            <a:endParaRPr sz="2000">
              <a:solidFill>
                <a:srgbClr val="333333"/>
              </a:solidFill>
              <a:latin typeface="Arial"/>
              <a:ea typeface="Arial"/>
              <a:cs typeface="Arial"/>
              <a:sym typeface="Arial"/>
            </a:endParaRPr>
          </a:p>
          <a:p>
            <a:pPr marL="457200" lvl="0" indent="-282639" algn="l" rtl="0">
              <a:spcBef>
                <a:spcPts val="300"/>
              </a:spcBef>
              <a:spcAft>
                <a:spcPts val="0"/>
              </a:spcAft>
              <a:buClr>
                <a:srgbClr val="333333"/>
              </a:buClr>
              <a:buSzPts val="851"/>
              <a:buFont typeface="Arial"/>
              <a:buChar char="●"/>
            </a:pPr>
            <a:r>
              <a:rPr lang="en-US" sz="2000" b="1">
                <a:solidFill>
                  <a:srgbClr val="1D1730"/>
                </a:solidFill>
                <a:latin typeface="Arial"/>
                <a:ea typeface="Arial"/>
                <a:cs typeface="Arial"/>
                <a:sym typeface="Arial"/>
              </a:rPr>
              <a:t>Split:</a:t>
            </a:r>
            <a:r>
              <a:rPr lang="en-US" sz="2000">
                <a:solidFill>
                  <a:srgbClr val="333333"/>
                </a:solidFill>
                <a:latin typeface="Arial"/>
                <a:ea typeface="Arial"/>
                <a:cs typeface="Arial"/>
                <a:sym typeface="Arial"/>
              </a:rPr>
              <a:t> the refrigerant circuit is divided between outdoor and indoor units, requiring correctly designed refrigerant pipework and appropriately qualified personnel.</a:t>
            </a:r>
            <a:endParaRPr sz="2000">
              <a:solidFill>
                <a:srgbClr val="333333"/>
              </a:solidFill>
              <a:latin typeface="Arial"/>
              <a:ea typeface="Arial"/>
              <a:cs typeface="Arial"/>
              <a:sym typeface="Arial"/>
            </a:endParaRPr>
          </a:p>
          <a:p>
            <a:pPr marL="0" lvl="0" indent="0" algn="l" rtl="0">
              <a:spcBef>
                <a:spcPts val="750"/>
              </a:spcBef>
              <a:spcAft>
                <a:spcPts val="0"/>
              </a:spcAft>
              <a:buNone/>
            </a:pPr>
            <a:r>
              <a:rPr lang="en-US" sz="2000">
                <a:solidFill>
                  <a:srgbClr val="333333"/>
                </a:solidFill>
                <a:latin typeface="Arial"/>
                <a:ea typeface="Arial"/>
                <a:cs typeface="Arial"/>
                <a:sym typeface="Arial"/>
              </a:rPr>
              <a:t>.</a:t>
            </a:r>
            <a:endParaRPr sz="2000">
              <a:solidFill>
                <a:srgbClr val="333333"/>
              </a:solidFill>
              <a:latin typeface="Arial"/>
              <a:ea typeface="Arial"/>
              <a:cs typeface="Arial"/>
              <a:sym typeface="Arial"/>
            </a:endParaRPr>
          </a:p>
        </p:txBody>
      </p:sp>
      <p:sp>
        <p:nvSpPr>
          <p:cNvPr id="137" name="Google Shape;137;p8"/>
          <p:cNvSpPr txBox="1"/>
          <p:nvPr/>
        </p:nvSpPr>
        <p:spPr>
          <a:xfrm>
            <a:off x="6781800" y="5029200"/>
            <a:ext cx="45873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endParaRPr sz="1000" b="0">
              <a:solidFill>
                <a:srgbClr val="2D3748"/>
              </a:solidFill>
              <a:latin typeface="Arial"/>
              <a:ea typeface="Arial"/>
              <a:cs typeface="Arial"/>
              <a:sym typeface="Arial"/>
            </a:endParaRPr>
          </a:p>
        </p:txBody>
      </p:sp>
      <p:sp>
        <p:nvSpPr>
          <p:cNvPr id="139" name="Google Shape;139;p8"/>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1040" b="0" i="0" u="none" strike="noStrike" cap="none">
                <a:solidFill>
                  <a:srgbClr val="1D1730"/>
                </a:solidFill>
                <a:latin typeface="Arial"/>
                <a:ea typeface="Arial"/>
                <a:cs typeface="Arial"/>
                <a:sym typeface="Arial"/>
              </a:rPr>
              <a:t>.</a:t>
            </a: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A4E01E90-CA83-721D-4778-951308FD346D}"/>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Air source heat pumps (ASHP)</a:t>
            </a:r>
          </a:p>
        </p:txBody>
      </p:sp>
      <p:pic>
        <p:nvPicPr>
          <p:cNvPr id="5" name="Picture 4">
            <a:extLst>
              <a:ext uri="{FF2B5EF4-FFF2-40B4-BE49-F238E27FC236}">
                <a16:creationId xmlns:a16="http://schemas.microsoft.com/office/drawing/2014/main" id="{0F68A52D-5C2F-3B3E-A7D7-67CFF5ECF686}"/>
              </a:ext>
            </a:extLst>
          </p:cNvPr>
          <p:cNvPicPr>
            <a:picLocks/>
          </p:cNvPicPr>
          <p:nvPr/>
        </p:nvPicPr>
        <p:blipFill>
          <a:blip r:embed="rId3"/>
          <a:stretch>
            <a:fillRect/>
          </a:stretch>
        </p:blipFill>
        <p:spPr>
          <a:xfrm>
            <a:off x="6781800" y="1657392"/>
            <a:ext cx="4681016" cy="312067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E390494E-BAD7-B418-6DCF-D5037A502EC9}"/>
            </a:ext>
          </a:extLst>
        </p:cNvPr>
        <p:cNvGrpSpPr/>
        <p:nvPr/>
      </p:nvGrpSpPr>
      <p:grpSpPr>
        <a:xfrm>
          <a:off x="0" y="0"/>
          <a:ext cx="0" cy="0"/>
          <a:chOff x="0" y="0"/>
          <a:chExt cx="0" cy="0"/>
        </a:xfrm>
      </p:grpSpPr>
      <p:sp>
        <p:nvSpPr>
          <p:cNvPr id="129" name="Google Shape;129;p8">
            <a:extLst>
              <a:ext uri="{FF2B5EF4-FFF2-40B4-BE49-F238E27FC236}">
                <a16:creationId xmlns:a16="http://schemas.microsoft.com/office/drawing/2014/main" id="{11B629D3-102B-006E-1CCC-56F1DB74D531}"/>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6</a:t>
            </a:r>
            <a:endParaRPr sz="800" b="0" i="0" u="none" strike="noStrike" cap="none">
              <a:solidFill>
                <a:schemeClr val="dk1"/>
              </a:solidFill>
              <a:latin typeface="Arial"/>
              <a:ea typeface="Arial"/>
              <a:cs typeface="Arial"/>
              <a:sym typeface="Arial"/>
            </a:endParaRPr>
          </a:p>
        </p:txBody>
      </p:sp>
      <p:sp>
        <p:nvSpPr>
          <p:cNvPr id="132" name="Google Shape;132;p8">
            <a:extLst>
              <a:ext uri="{FF2B5EF4-FFF2-40B4-BE49-F238E27FC236}">
                <a16:creationId xmlns:a16="http://schemas.microsoft.com/office/drawing/2014/main" id="{73F272C8-C0EC-8BD0-593B-3EDF9FB37AA8}"/>
              </a:ext>
            </a:extLst>
          </p:cNvPr>
          <p:cNvSpPr txBox="1">
            <a:spLocks/>
          </p:cNvSpPr>
          <p:nvPr/>
        </p:nvSpPr>
        <p:spPr>
          <a:xfrm>
            <a:off x="340030" y="1626362"/>
            <a:ext cx="6311292" cy="4286400"/>
          </a:xfrm>
          <a:prstGeom prst="rect">
            <a:avLst/>
          </a:prstGeom>
          <a:noFill/>
          <a:ln>
            <a:noFill/>
          </a:ln>
        </p:spPr>
        <p:txBody>
          <a:bodyPr spcFirstLastPara="1" wrap="square" lIns="0" tIns="0" rIns="0" bIns="0" anchor="t" anchorCtr="0">
            <a:noAutofit/>
          </a:bodyPr>
          <a:lstStyle/>
          <a:p>
            <a:pPr marL="0" lvl="0" indent="0" algn="l" rtl="0">
              <a:spcBef>
                <a:spcPts val="750"/>
              </a:spcBef>
              <a:spcAft>
                <a:spcPts val="0"/>
              </a:spcAft>
              <a:buNone/>
            </a:pPr>
            <a:r>
              <a:rPr lang="en-US" sz="2000" b="1" dirty="0">
                <a:solidFill>
                  <a:srgbClr val="F26A2E"/>
                </a:solidFill>
                <a:latin typeface="Arial"/>
                <a:ea typeface="Arial"/>
                <a:cs typeface="Arial"/>
                <a:sym typeface="Arial"/>
              </a:rPr>
              <a:t>Key characteristics:</a:t>
            </a:r>
            <a:r>
              <a:rPr lang="en-US" sz="2000" dirty="0">
                <a:solidFill>
                  <a:srgbClr val="333333"/>
                </a:solidFill>
                <a:latin typeface="Arial"/>
                <a:ea typeface="Arial"/>
                <a:cs typeface="Arial"/>
                <a:sym typeface="Arial"/>
              </a:rPr>
              <a:t> ASHPs use a fan, evaporator, compressor, condenser and expansion device. Their output and efficiency vary with outdoor temperature and the required heating-water flow temperature.</a:t>
            </a:r>
            <a:endParaRPr sz="2000" dirty="0">
              <a:solidFill>
                <a:srgbClr val="333333"/>
              </a:solidFill>
              <a:latin typeface="Arial"/>
              <a:ea typeface="Arial"/>
              <a:cs typeface="Arial"/>
              <a:sym typeface="Arial"/>
            </a:endParaRPr>
          </a:p>
          <a:p>
            <a:pPr marL="0" lvl="0" indent="0" algn="l" rtl="0">
              <a:spcBef>
                <a:spcPts val="750"/>
              </a:spcBef>
              <a:spcAft>
                <a:spcPts val="0"/>
              </a:spcAft>
              <a:buNone/>
            </a:pPr>
            <a:r>
              <a:rPr lang="en-US" sz="2000" b="1" dirty="0">
                <a:solidFill>
                  <a:srgbClr val="F26A2E"/>
                </a:solidFill>
                <a:latin typeface="Arial"/>
                <a:ea typeface="Arial"/>
                <a:cs typeface="Arial"/>
                <a:sym typeface="Arial"/>
              </a:rPr>
              <a:t>Strengths:</a:t>
            </a:r>
            <a:r>
              <a:rPr lang="en-US" sz="2000" dirty="0">
                <a:solidFill>
                  <a:srgbClr val="333333"/>
                </a:solidFill>
                <a:latin typeface="Arial"/>
                <a:ea typeface="Arial"/>
                <a:cs typeface="Arial"/>
                <a:sym typeface="Arial"/>
              </a:rPr>
              <a:t> Suitable for many new-build and retrofit properties, require less groundworks than GSHP systems and can provide efficient low-temperature heating where the building and emitters are correctly designed.</a:t>
            </a:r>
            <a:endParaRPr sz="2000" dirty="0">
              <a:solidFill>
                <a:srgbClr val="333333"/>
              </a:solidFill>
              <a:latin typeface="Arial"/>
              <a:ea typeface="Arial"/>
              <a:cs typeface="Arial"/>
              <a:sym typeface="Arial"/>
            </a:endParaRPr>
          </a:p>
          <a:p>
            <a:pPr marL="0" lvl="0" indent="0" algn="l" rtl="0">
              <a:spcBef>
                <a:spcPts val="750"/>
              </a:spcBef>
              <a:spcAft>
                <a:spcPts val="0"/>
              </a:spcAft>
              <a:buNone/>
            </a:pPr>
            <a:r>
              <a:rPr lang="en-US" sz="2000" b="1" dirty="0">
                <a:solidFill>
                  <a:srgbClr val="F26A2E"/>
                </a:solidFill>
                <a:latin typeface="Arial"/>
                <a:ea typeface="Arial"/>
                <a:cs typeface="Arial"/>
                <a:sym typeface="Arial"/>
              </a:rPr>
              <a:t>Limitations:</a:t>
            </a:r>
            <a:r>
              <a:rPr lang="en-US" sz="2000" dirty="0">
                <a:solidFill>
                  <a:srgbClr val="333333"/>
                </a:solidFill>
                <a:latin typeface="Arial"/>
                <a:ea typeface="Arial"/>
                <a:cs typeface="Arial"/>
                <a:sym typeface="Arial"/>
              </a:rPr>
              <a:t> Capacity and COP generally reduce as outdoor temperature falls or flow temperature rises. Defrost cycles temporarily interrupt heating and may increase electrical consumption.</a:t>
            </a:r>
            <a:endParaRPr sz="2000" dirty="0">
              <a:solidFill>
                <a:srgbClr val="333333"/>
              </a:solidFill>
              <a:latin typeface="Arial"/>
              <a:ea typeface="Arial"/>
              <a:cs typeface="Arial"/>
              <a:sym typeface="Arial"/>
            </a:endParaRPr>
          </a:p>
        </p:txBody>
      </p:sp>
      <p:sp>
        <p:nvSpPr>
          <p:cNvPr id="136" name="Google Shape;136;p8">
            <a:extLst>
              <a:ext uri="{FF2B5EF4-FFF2-40B4-BE49-F238E27FC236}">
                <a16:creationId xmlns:a16="http://schemas.microsoft.com/office/drawing/2014/main" id="{CABB4989-5FD9-8759-4EA3-99A5A4BFF361}"/>
              </a:ext>
            </a:extLst>
          </p:cNvPr>
          <p:cNvSpPr/>
          <p:nvPr/>
        </p:nvSpPr>
        <p:spPr>
          <a:xfrm>
            <a:off x="6798625" y="4570384"/>
            <a:ext cx="4633357" cy="1409792"/>
          </a:xfrm>
          <a:prstGeom prst="roundRect">
            <a:avLst>
              <a:gd name="adj" fmla="val 10162"/>
            </a:avLst>
          </a:prstGeom>
          <a:solidFill>
            <a:srgbClr val="F4FBFB"/>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7" name="Google Shape;137;p8">
            <a:extLst>
              <a:ext uri="{FF2B5EF4-FFF2-40B4-BE49-F238E27FC236}">
                <a16:creationId xmlns:a16="http://schemas.microsoft.com/office/drawing/2014/main" id="{55E1C353-DBC9-8373-3DA4-425E110B5987}"/>
              </a:ext>
            </a:extLst>
          </p:cNvPr>
          <p:cNvSpPr txBox="1"/>
          <p:nvPr/>
        </p:nvSpPr>
        <p:spPr>
          <a:xfrm>
            <a:off x="6911340" y="4814425"/>
            <a:ext cx="4587300" cy="89149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00838F"/>
                </a:solidFill>
                <a:latin typeface="Arial"/>
                <a:ea typeface="Arial"/>
                <a:cs typeface="Arial"/>
                <a:sym typeface="Arial"/>
              </a:rPr>
              <a:t>Look for</a:t>
            </a:r>
            <a:endParaRPr sz="2000" b="1" dirty="0">
              <a:solidFill>
                <a:srgbClr val="00838F"/>
              </a:solidFill>
              <a:latin typeface="Arial"/>
              <a:ea typeface="Arial"/>
              <a:cs typeface="Arial"/>
              <a:sym typeface="Arial"/>
            </a:endParaRPr>
          </a:p>
          <a:p>
            <a:pPr marL="0" lvl="0" indent="0" algn="l" rtl="0">
              <a:spcBef>
                <a:spcPts val="225"/>
              </a:spcBef>
              <a:spcAft>
                <a:spcPts val="0"/>
              </a:spcAft>
              <a:buNone/>
            </a:pPr>
            <a:r>
              <a:rPr lang="en-US" sz="2000" b="0" dirty="0">
                <a:solidFill>
                  <a:srgbClr val="2D3748"/>
                </a:solidFill>
                <a:latin typeface="Arial"/>
                <a:ea typeface="Arial"/>
                <a:cs typeface="Arial"/>
                <a:sym typeface="Arial"/>
              </a:rPr>
              <a:t>Fan coil • pipe connections • isolator • mounting • airflow clearance • condensate route</a:t>
            </a:r>
            <a:endParaRPr sz="2000" b="0" dirty="0">
              <a:solidFill>
                <a:srgbClr val="2D3748"/>
              </a:solidFill>
              <a:latin typeface="Arial"/>
              <a:ea typeface="Arial"/>
              <a:cs typeface="Arial"/>
              <a:sym typeface="Arial"/>
            </a:endParaRPr>
          </a:p>
        </p:txBody>
      </p:sp>
      <p:sp>
        <p:nvSpPr>
          <p:cNvPr id="139" name="Google Shape;139;p8">
            <a:extLst>
              <a:ext uri="{FF2B5EF4-FFF2-40B4-BE49-F238E27FC236}">
                <a16:creationId xmlns:a16="http://schemas.microsoft.com/office/drawing/2014/main" id="{62B5891F-77CA-5E85-BFCA-D4F1E6B62284}"/>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1040" b="0" i="0" u="none" strike="noStrike" cap="none">
                <a:solidFill>
                  <a:srgbClr val="1D1730"/>
                </a:solidFill>
                <a:latin typeface="Arial"/>
                <a:ea typeface="Arial"/>
                <a:cs typeface="Arial"/>
                <a:sym typeface="Arial"/>
              </a:rPr>
              <a:t>.</a:t>
            </a: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7DEC8F1D-7F07-BF03-01A3-8C7FB17E0E8F}"/>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Air source heat pumps (ASHP)</a:t>
            </a:r>
          </a:p>
        </p:txBody>
      </p:sp>
      <p:pic>
        <p:nvPicPr>
          <p:cNvPr id="2" name="Picture 1">
            <a:extLst>
              <a:ext uri="{FF2B5EF4-FFF2-40B4-BE49-F238E27FC236}">
                <a16:creationId xmlns:a16="http://schemas.microsoft.com/office/drawing/2014/main" id="{02548333-D1ED-439A-4991-2D728052E5E5}"/>
              </a:ext>
            </a:extLst>
          </p:cNvPr>
          <p:cNvPicPr>
            <a:picLocks noChangeAspect="1"/>
          </p:cNvPicPr>
          <p:nvPr/>
        </p:nvPicPr>
        <p:blipFill>
          <a:blip r:embed="rId3"/>
          <a:stretch>
            <a:fillRect/>
          </a:stretch>
        </p:blipFill>
        <p:spPr>
          <a:xfrm>
            <a:off x="6805629" y="1262465"/>
            <a:ext cx="4681016" cy="3120677"/>
          </a:xfrm>
          <a:prstGeom prst="rect">
            <a:avLst/>
          </a:prstGeom>
        </p:spPr>
      </p:pic>
    </p:spTree>
    <p:extLst>
      <p:ext uri="{BB962C8B-B14F-4D97-AF65-F5344CB8AC3E}">
        <p14:creationId xmlns:p14="http://schemas.microsoft.com/office/powerpoint/2010/main" val="4273399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B24F2912-245B-2197-2C55-BEFC31E76D08}"/>
            </a:ext>
          </a:extLst>
        </p:cNvPr>
        <p:cNvGrpSpPr/>
        <p:nvPr/>
      </p:nvGrpSpPr>
      <p:grpSpPr>
        <a:xfrm>
          <a:off x="0" y="0"/>
          <a:ext cx="0" cy="0"/>
          <a:chOff x="0" y="0"/>
          <a:chExt cx="0" cy="0"/>
        </a:xfrm>
      </p:grpSpPr>
      <p:sp>
        <p:nvSpPr>
          <p:cNvPr id="129" name="Google Shape;129;p8">
            <a:extLst>
              <a:ext uri="{FF2B5EF4-FFF2-40B4-BE49-F238E27FC236}">
                <a16:creationId xmlns:a16="http://schemas.microsoft.com/office/drawing/2014/main" id="{9B31FD16-4B72-8A1D-68B0-1CB8A53EF641}"/>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6</a:t>
            </a:r>
            <a:endParaRPr sz="800" b="0" i="0" u="none" strike="noStrike" cap="none">
              <a:solidFill>
                <a:schemeClr val="dk1"/>
              </a:solidFill>
              <a:latin typeface="Arial"/>
              <a:ea typeface="Arial"/>
              <a:cs typeface="Arial"/>
              <a:sym typeface="Arial"/>
            </a:endParaRPr>
          </a:p>
        </p:txBody>
      </p:sp>
      <p:sp>
        <p:nvSpPr>
          <p:cNvPr id="134" name="Google Shape;134;p8">
            <a:extLst>
              <a:ext uri="{FF2B5EF4-FFF2-40B4-BE49-F238E27FC236}">
                <a16:creationId xmlns:a16="http://schemas.microsoft.com/office/drawing/2014/main" id="{9E3DAD4B-418D-7530-2A1A-3ECC85DDE207}"/>
              </a:ext>
            </a:extLst>
          </p:cNvPr>
          <p:cNvSpPr txBox="1">
            <a:spLocks/>
          </p:cNvSpPr>
          <p:nvPr/>
        </p:nvSpPr>
        <p:spPr>
          <a:xfrm>
            <a:off x="340030" y="1714044"/>
            <a:ext cx="6311292" cy="4286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F26A2E"/>
                </a:solidFill>
                <a:latin typeface="Arial"/>
                <a:ea typeface="Arial"/>
                <a:cs typeface="Arial"/>
                <a:sym typeface="Arial"/>
              </a:rPr>
              <a:t>Siting requirements:</a:t>
            </a:r>
            <a:r>
              <a:rPr lang="en-US" sz="2000" dirty="0">
                <a:solidFill>
                  <a:srgbClr val="333333"/>
                </a:solidFill>
                <a:latin typeface="Arial"/>
                <a:ea typeface="Arial"/>
                <a:cs typeface="Arial"/>
                <a:sym typeface="Arial"/>
              </a:rPr>
              <a:t> Provide manufacturer-specified airflow clearances, avoid discharge-air recirculation and assess noise, vibration, visual impact, maintenance access and neighbour proximity.</a:t>
            </a:r>
            <a:endParaRPr sz="2000" dirty="0">
              <a:solidFill>
                <a:srgbClr val="333333"/>
              </a:solidFill>
              <a:latin typeface="Arial"/>
              <a:ea typeface="Arial"/>
              <a:cs typeface="Arial"/>
              <a:sym typeface="Arial"/>
            </a:endParaRPr>
          </a:p>
          <a:p>
            <a:pPr marL="0" lvl="0" indent="0" algn="l" rtl="0">
              <a:spcBef>
                <a:spcPts val="900"/>
              </a:spcBef>
              <a:spcAft>
                <a:spcPts val="0"/>
              </a:spcAft>
              <a:buNone/>
            </a:pPr>
            <a:r>
              <a:rPr lang="en-US" sz="2000" b="1" dirty="0">
                <a:solidFill>
                  <a:srgbClr val="F26A2E"/>
                </a:solidFill>
                <a:latin typeface="Arial"/>
                <a:ea typeface="Arial"/>
                <a:cs typeface="Arial"/>
                <a:sym typeface="Arial"/>
              </a:rPr>
              <a:t>Drainage and frost protection:</a:t>
            </a:r>
            <a:r>
              <a:rPr lang="en-US" sz="2000" dirty="0">
                <a:solidFill>
                  <a:srgbClr val="333333"/>
                </a:solidFill>
                <a:latin typeface="Arial"/>
                <a:ea typeface="Arial"/>
                <a:cs typeface="Arial"/>
                <a:sym typeface="Arial"/>
              </a:rPr>
              <a:t> Condensate and defrost water must discharge safely without causing ice on paths or damage to the building. External hydraulic components must be protected against freezing.</a:t>
            </a:r>
            <a:endParaRPr sz="2000" dirty="0">
              <a:solidFill>
                <a:srgbClr val="333333"/>
              </a:solidFill>
              <a:latin typeface="Arial"/>
              <a:ea typeface="Arial"/>
              <a:cs typeface="Arial"/>
              <a:sym typeface="Arial"/>
            </a:endParaRPr>
          </a:p>
          <a:p>
            <a:pPr marL="0" lvl="0" indent="0" algn="l" rtl="0">
              <a:spcBef>
                <a:spcPts val="900"/>
              </a:spcBef>
              <a:spcAft>
                <a:spcPts val="0"/>
              </a:spcAft>
              <a:buNone/>
            </a:pPr>
            <a:r>
              <a:rPr lang="en-US" sz="2000" b="1" dirty="0">
                <a:solidFill>
                  <a:srgbClr val="F26A2E"/>
                </a:solidFill>
                <a:latin typeface="Arial"/>
                <a:ea typeface="Arial"/>
                <a:cs typeface="Arial"/>
                <a:sym typeface="Arial"/>
              </a:rPr>
              <a:t>System integration:</a:t>
            </a:r>
            <a:r>
              <a:rPr lang="en-US" sz="2000" dirty="0">
                <a:solidFill>
                  <a:srgbClr val="333333"/>
                </a:solidFill>
                <a:latin typeface="Arial"/>
                <a:ea typeface="Arial"/>
                <a:cs typeface="Arial"/>
                <a:sym typeface="Arial"/>
              </a:rPr>
              <a:t> The selected unit must be compatible with the calculated heat loss, emitter outputs, cylinder heat exchanger, circulation flow rate, active system volume, controls and electrical supply.</a:t>
            </a:r>
            <a:endParaRPr sz="2000" dirty="0">
              <a:solidFill>
                <a:srgbClr val="333333"/>
              </a:solidFill>
              <a:latin typeface="Arial"/>
              <a:ea typeface="Arial"/>
              <a:cs typeface="Arial"/>
              <a:sym typeface="Arial"/>
            </a:endParaRPr>
          </a:p>
        </p:txBody>
      </p:sp>
      <p:sp>
        <p:nvSpPr>
          <p:cNvPr id="139" name="Google Shape;139;p8">
            <a:extLst>
              <a:ext uri="{FF2B5EF4-FFF2-40B4-BE49-F238E27FC236}">
                <a16:creationId xmlns:a16="http://schemas.microsoft.com/office/drawing/2014/main" id="{8A6ED97E-96AC-67AD-5968-815208E2B1C0}"/>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1040" b="0" i="0" u="none" strike="noStrike" cap="none">
                <a:solidFill>
                  <a:srgbClr val="1D1730"/>
                </a:solidFill>
                <a:latin typeface="Arial"/>
                <a:ea typeface="Arial"/>
                <a:cs typeface="Arial"/>
                <a:sym typeface="Arial"/>
              </a:rPr>
              <a:t>.</a:t>
            </a: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149A10DB-9C6B-DED0-C09C-3ACC700BB254}"/>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Air source heat pumps (ASHP)</a:t>
            </a:r>
          </a:p>
        </p:txBody>
      </p:sp>
      <p:pic>
        <p:nvPicPr>
          <p:cNvPr id="2" name="Picture 1">
            <a:extLst>
              <a:ext uri="{FF2B5EF4-FFF2-40B4-BE49-F238E27FC236}">
                <a16:creationId xmlns:a16="http://schemas.microsoft.com/office/drawing/2014/main" id="{375DF1EF-5C4F-AF7D-C237-F61B50F30F86}"/>
              </a:ext>
            </a:extLst>
          </p:cNvPr>
          <p:cNvPicPr>
            <a:picLocks/>
          </p:cNvPicPr>
          <p:nvPr/>
        </p:nvPicPr>
        <p:blipFill>
          <a:blip r:embed="rId3"/>
          <a:stretch>
            <a:fillRect/>
          </a:stretch>
        </p:blipFill>
        <p:spPr>
          <a:xfrm>
            <a:off x="7039626" y="1657392"/>
            <a:ext cx="4423189" cy="2626509"/>
          </a:xfrm>
          <a:prstGeom prst="rect">
            <a:avLst/>
          </a:prstGeom>
        </p:spPr>
      </p:pic>
      <p:sp>
        <p:nvSpPr>
          <p:cNvPr id="3" name="TextBox 2">
            <a:extLst>
              <a:ext uri="{FF2B5EF4-FFF2-40B4-BE49-F238E27FC236}">
                <a16:creationId xmlns:a16="http://schemas.microsoft.com/office/drawing/2014/main" id="{43A4565E-C8AA-9125-7B64-5E3A37E8FBFE}"/>
              </a:ext>
            </a:extLst>
          </p:cNvPr>
          <p:cNvSpPr txBox="1"/>
          <p:nvPr/>
        </p:nvSpPr>
        <p:spPr>
          <a:xfrm>
            <a:off x="6953042" y="4503882"/>
            <a:ext cx="4882310" cy="1631216"/>
          </a:xfrm>
          <a:prstGeom prst="rect">
            <a:avLst/>
          </a:prstGeom>
          <a:noFill/>
        </p:spPr>
        <p:txBody>
          <a:bodyPr wrap="square" rtlCol="0">
            <a:spAutoFit/>
          </a:bodyPr>
          <a:lstStyle/>
          <a:p>
            <a:r>
              <a:rPr kumimoji="0" lang="en-US" sz="2000" b="1" i="0" u="none" strike="noStrike" kern="0" cap="none" spc="0" normalizeH="0" baseline="0" noProof="0" dirty="0">
                <a:ln>
                  <a:noFill/>
                </a:ln>
                <a:solidFill>
                  <a:srgbClr val="F26A2E"/>
                </a:solidFill>
                <a:effectLst/>
                <a:uLnTx/>
                <a:uFillTx/>
                <a:latin typeface="Arial"/>
                <a:ea typeface="Arial"/>
                <a:cs typeface="Arial"/>
                <a:sym typeface="Arial"/>
              </a:rPr>
              <a:t>Selection evidence:</a:t>
            </a:r>
            <a:r>
              <a:rPr kumimoji="0" lang="en-US" sz="2000" b="0" i="0" u="none" strike="noStrike" kern="0" cap="none" spc="0" normalizeH="0" baseline="0" noProof="0" dirty="0">
                <a:ln>
                  <a:noFill/>
                </a:ln>
                <a:solidFill>
                  <a:srgbClr val="333333"/>
                </a:solidFill>
                <a:effectLst/>
                <a:uLnTx/>
                <a:uFillTx/>
                <a:latin typeface="Arial"/>
                <a:ea typeface="Arial"/>
                <a:cs typeface="Arial"/>
                <a:sym typeface="Arial"/>
              </a:rPr>
              <a:t> Use manufacturer performance data at the actual design outdoor temperature and proposed flow temperature – not the nominal model rating alone.</a:t>
            </a:r>
            <a:endParaRPr lang="en-GB" dirty="0"/>
          </a:p>
        </p:txBody>
      </p:sp>
    </p:spTree>
    <p:extLst>
      <p:ext uri="{BB962C8B-B14F-4D97-AF65-F5344CB8AC3E}">
        <p14:creationId xmlns:p14="http://schemas.microsoft.com/office/powerpoint/2010/main" val="2159968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8" name="Google Shape;148;p9"/>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7</a:t>
            </a:r>
            <a:endParaRPr sz="800" b="0" i="0" u="none" strike="noStrike" cap="none">
              <a:solidFill>
                <a:schemeClr val="dk1"/>
              </a:solidFill>
              <a:latin typeface="Arial"/>
              <a:ea typeface="Arial"/>
              <a:cs typeface="Arial"/>
              <a:sym typeface="Arial"/>
            </a:endParaRPr>
          </a:p>
        </p:txBody>
      </p:sp>
      <p:grpSp>
        <p:nvGrpSpPr>
          <p:cNvPr id="151" name="Google Shape;151;p9"/>
          <p:cNvGrpSpPr/>
          <p:nvPr/>
        </p:nvGrpSpPr>
        <p:grpSpPr>
          <a:xfrm>
            <a:off x="502920" y="1714500"/>
            <a:ext cx="2009700" cy="3619500"/>
            <a:chOff x="502920" y="1714500"/>
            <a:chExt cx="2009700" cy="3619500"/>
          </a:xfrm>
        </p:grpSpPr>
        <p:sp>
          <p:nvSpPr>
            <p:cNvPr id="152" name="Google Shape;152;p9"/>
            <p:cNvSpPr/>
            <p:nvPr/>
          </p:nvSpPr>
          <p:spPr>
            <a:xfrm>
              <a:off x="502920" y="1714500"/>
              <a:ext cx="38100" cy="36195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3" name="Google Shape;153;p9"/>
            <p:cNvSpPr txBox="1"/>
            <p:nvPr/>
          </p:nvSpPr>
          <p:spPr>
            <a:xfrm>
              <a:off x="655320" y="1714500"/>
              <a:ext cx="18573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Unit output</a:t>
              </a:r>
              <a:endParaRPr sz="2400" b="1">
                <a:solidFill>
                  <a:srgbClr val="F26A2E"/>
                </a:solidFill>
                <a:latin typeface="Arial"/>
                <a:ea typeface="Arial"/>
                <a:cs typeface="Arial"/>
                <a:sym typeface="Arial"/>
              </a:endParaRPr>
            </a:p>
            <a:p>
              <a:pPr marL="0" lvl="0" indent="0" algn="l" rtl="0">
                <a:spcBef>
                  <a:spcPts val="800"/>
                </a:spcBef>
                <a:spcAft>
                  <a:spcPts val="0"/>
                </a:spcAft>
                <a:buNone/>
              </a:pPr>
              <a:r>
                <a:rPr lang="en-US" sz="2000" b="0">
                  <a:solidFill>
                    <a:srgbClr val="404040"/>
                  </a:solidFill>
                  <a:latin typeface="Arial"/>
                  <a:ea typeface="Arial"/>
                  <a:cs typeface="Arial"/>
                  <a:sym typeface="Arial"/>
                </a:rPr>
                <a:t>Check the unit output at the actual design outdoor temperature and selected flow temperature.</a:t>
              </a:r>
              <a:endParaRPr sz="2000" b="0">
                <a:solidFill>
                  <a:srgbClr val="404040"/>
                </a:solidFill>
                <a:latin typeface="Arial"/>
                <a:ea typeface="Arial"/>
                <a:cs typeface="Arial"/>
                <a:sym typeface="Arial"/>
              </a:endParaRPr>
            </a:p>
          </p:txBody>
        </p:sp>
      </p:grpSp>
      <p:grpSp>
        <p:nvGrpSpPr>
          <p:cNvPr id="155" name="Google Shape;155;p9"/>
          <p:cNvGrpSpPr/>
          <p:nvPr/>
        </p:nvGrpSpPr>
        <p:grpSpPr>
          <a:xfrm>
            <a:off x="2779395" y="1714500"/>
            <a:ext cx="2009700" cy="3619500"/>
            <a:chOff x="2779395" y="1714500"/>
            <a:chExt cx="2009700" cy="3619500"/>
          </a:xfrm>
        </p:grpSpPr>
        <p:sp>
          <p:nvSpPr>
            <p:cNvPr id="156" name="Google Shape;156;p9"/>
            <p:cNvSpPr/>
            <p:nvPr/>
          </p:nvSpPr>
          <p:spPr>
            <a:xfrm>
              <a:off x="2779395" y="1714500"/>
              <a:ext cx="38100" cy="36195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7" name="Google Shape;157;p9"/>
            <p:cNvSpPr txBox="1"/>
            <p:nvPr/>
          </p:nvSpPr>
          <p:spPr>
            <a:xfrm>
              <a:off x="2931795" y="1714500"/>
              <a:ext cx="18573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Hydraulic layout</a:t>
              </a:r>
              <a:endParaRPr sz="2400" b="1">
                <a:solidFill>
                  <a:srgbClr val="F26A2E"/>
                </a:solidFill>
                <a:latin typeface="Arial"/>
                <a:ea typeface="Arial"/>
                <a:cs typeface="Arial"/>
                <a:sym typeface="Arial"/>
              </a:endParaRPr>
            </a:p>
            <a:p>
              <a:pPr marL="0" lvl="0" indent="0" algn="l" rtl="0">
                <a:spcBef>
                  <a:spcPts val="800"/>
                </a:spcBef>
                <a:spcAft>
                  <a:spcPts val="0"/>
                </a:spcAft>
                <a:buNone/>
              </a:pPr>
              <a:r>
                <a:rPr lang="en-US" sz="2000" b="0">
                  <a:solidFill>
                    <a:srgbClr val="404040"/>
                  </a:solidFill>
                  <a:latin typeface="Arial"/>
                  <a:ea typeface="Arial"/>
                  <a:cs typeface="Arial"/>
                  <a:sym typeface="Arial"/>
                </a:rPr>
                <a:t>Confirm minimum flow rate, water volume, frost protection and manufacturer-approved hydraulic layout.</a:t>
              </a:r>
              <a:endParaRPr sz="2000" b="0">
                <a:solidFill>
                  <a:srgbClr val="404040"/>
                </a:solidFill>
                <a:latin typeface="Arial"/>
                <a:ea typeface="Arial"/>
                <a:cs typeface="Arial"/>
                <a:sym typeface="Arial"/>
              </a:endParaRPr>
            </a:p>
          </p:txBody>
        </p:sp>
      </p:grpSp>
      <p:grpSp>
        <p:nvGrpSpPr>
          <p:cNvPr id="159" name="Google Shape;159;p9"/>
          <p:cNvGrpSpPr/>
          <p:nvPr/>
        </p:nvGrpSpPr>
        <p:grpSpPr>
          <a:xfrm>
            <a:off x="5055870" y="1714500"/>
            <a:ext cx="2009700" cy="3619500"/>
            <a:chOff x="5055870" y="1714500"/>
            <a:chExt cx="2009700" cy="3619500"/>
          </a:xfrm>
        </p:grpSpPr>
        <p:sp>
          <p:nvSpPr>
            <p:cNvPr id="160" name="Google Shape;160;p9"/>
            <p:cNvSpPr/>
            <p:nvPr/>
          </p:nvSpPr>
          <p:spPr>
            <a:xfrm>
              <a:off x="5055870" y="1714500"/>
              <a:ext cx="38100" cy="36195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1" name="Google Shape;161;p9"/>
            <p:cNvSpPr txBox="1"/>
            <p:nvPr/>
          </p:nvSpPr>
          <p:spPr>
            <a:xfrm>
              <a:off x="5208270" y="1714500"/>
              <a:ext cx="18573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Defrost recovery</a:t>
              </a:r>
              <a:endParaRPr sz="2400" b="1" dirty="0">
                <a:solidFill>
                  <a:srgbClr val="F26A2E"/>
                </a:solidFill>
                <a:latin typeface="Arial"/>
                <a:ea typeface="Arial"/>
                <a:cs typeface="Arial"/>
                <a:sym typeface="Arial"/>
              </a:endParaRPr>
            </a:p>
            <a:p>
              <a:pPr marL="0" lvl="0" indent="0" algn="l" rtl="0">
                <a:spcBef>
                  <a:spcPts val="800"/>
                </a:spcBef>
                <a:spcAft>
                  <a:spcPts val="0"/>
                </a:spcAft>
                <a:buNone/>
              </a:pPr>
              <a:r>
                <a:rPr lang="en-US" sz="2000" b="0" dirty="0">
                  <a:solidFill>
                    <a:srgbClr val="404040"/>
                  </a:solidFill>
                  <a:latin typeface="Arial"/>
                  <a:ea typeface="Arial"/>
                  <a:cs typeface="Arial"/>
                  <a:sym typeface="Arial"/>
                </a:rPr>
                <a:t>Allow for defrost: water must drain safely and the system must maintain enough heat/flow during recovery.</a:t>
              </a:r>
              <a:endParaRPr sz="2000" b="0" dirty="0">
                <a:solidFill>
                  <a:srgbClr val="404040"/>
                </a:solidFill>
                <a:latin typeface="Arial"/>
                <a:ea typeface="Arial"/>
                <a:cs typeface="Arial"/>
                <a:sym typeface="Arial"/>
              </a:endParaRPr>
            </a:p>
          </p:txBody>
        </p:sp>
      </p:grpSp>
      <p:grpSp>
        <p:nvGrpSpPr>
          <p:cNvPr id="162" name="Google Shape;162;p9"/>
          <p:cNvGrpSpPr/>
          <p:nvPr/>
        </p:nvGrpSpPr>
        <p:grpSpPr>
          <a:xfrm>
            <a:off x="7332345" y="1714500"/>
            <a:ext cx="2362395" cy="3619500"/>
            <a:chOff x="7332345" y="1714500"/>
            <a:chExt cx="2362395" cy="3619500"/>
          </a:xfrm>
        </p:grpSpPr>
        <p:sp>
          <p:nvSpPr>
            <p:cNvPr id="163" name="Google Shape;163;p9"/>
            <p:cNvSpPr/>
            <p:nvPr/>
          </p:nvSpPr>
          <p:spPr>
            <a:xfrm>
              <a:off x="7332345" y="1714500"/>
              <a:ext cx="38100" cy="36195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4" name="Google Shape;164;p9"/>
            <p:cNvSpPr txBox="1"/>
            <p:nvPr/>
          </p:nvSpPr>
          <p:spPr>
            <a:xfrm>
              <a:off x="7484744" y="1714500"/>
              <a:ext cx="2209996"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Siting and noise</a:t>
              </a:r>
              <a:endParaRPr sz="2400" b="1" dirty="0">
                <a:solidFill>
                  <a:srgbClr val="F26A2E"/>
                </a:solidFill>
                <a:latin typeface="Arial"/>
                <a:ea typeface="Arial"/>
                <a:cs typeface="Arial"/>
                <a:sym typeface="Arial"/>
              </a:endParaRPr>
            </a:p>
            <a:p>
              <a:pPr marL="0" lvl="0" indent="0" algn="l" rtl="0">
                <a:spcBef>
                  <a:spcPts val="800"/>
                </a:spcBef>
                <a:spcAft>
                  <a:spcPts val="0"/>
                </a:spcAft>
                <a:buNone/>
              </a:pPr>
              <a:r>
                <a:rPr lang="en-US" sz="2000" b="0" dirty="0">
                  <a:solidFill>
                    <a:srgbClr val="404040"/>
                  </a:solidFill>
                  <a:latin typeface="Arial"/>
                  <a:ea typeface="Arial"/>
                  <a:cs typeface="Arial"/>
                  <a:sym typeface="Arial"/>
                </a:rPr>
                <a:t>Noise and vibration are design issues: select quiet equipment and locate it away from sensitive rooms/neighbours.</a:t>
              </a:r>
              <a:endParaRPr sz="2000" b="0" dirty="0">
                <a:solidFill>
                  <a:srgbClr val="404040"/>
                </a:solidFill>
                <a:latin typeface="Arial"/>
                <a:ea typeface="Arial"/>
                <a:cs typeface="Arial"/>
                <a:sym typeface="Arial"/>
              </a:endParaRPr>
            </a:p>
          </p:txBody>
        </p:sp>
      </p:grpSp>
      <p:grpSp>
        <p:nvGrpSpPr>
          <p:cNvPr id="165" name="Google Shape;165;p9"/>
          <p:cNvGrpSpPr/>
          <p:nvPr/>
        </p:nvGrpSpPr>
        <p:grpSpPr>
          <a:xfrm>
            <a:off x="9694740" y="1714500"/>
            <a:ext cx="2009700" cy="3619500"/>
            <a:chOff x="9608820" y="1714500"/>
            <a:chExt cx="2009700" cy="3619500"/>
          </a:xfrm>
        </p:grpSpPr>
        <p:sp>
          <p:nvSpPr>
            <p:cNvPr id="166" name="Google Shape;166;p9"/>
            <p:cNvSpPr/>
            <p:nvPr/>
          </p:nvSpPr>
          <p:spPr>
            <a:xfrm>
              <a:off x="9608820" y="1714500"/>
              <a:ext cx="38100" cy="36195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7" name="Google Shape;167;p9"/>
            <p:cNvSpPr txBox="1"/>
            <p:nvPr/>
          </p:nvSpPr>
          <p:spPr>
            <a:xfrm>
              <a:off x="9761220" y="1714500"/>
              <a:ext cx="1857300" cy="361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Refrigerant work</a:t>
              </a:r>
              <a:endParaRPr sz="2400" b="1" dirty="0">
                <a:solidFill>
                  <a:srgbClr val="F26A2E"/>
                </a:solidFill>
                <a:latin typeface="Arial"/>
                <a:ea typeface="Arial"/>
                <a:cs typeface="Arial"/>
                <a:sym typeface="Arial"/>
              </a:endParaRPr>
            </a:p>
            <a:p>
              <a:pPr marL="0" lvl="0" indent="0" algn="l" rtl="0">
                <a:spcBef>
                  <a:spcPts val="800"/>
                </a:spcBef>
                <a:spcAft>
                  <a:spcPts val="0"/>
                </a:spcAft>
                <a:buNone/>
              </a:pPr>
              <a:r>
                <a:rPr lang="en-US" sz="2000" b="0" dirty="0">
                  <a:solidFill>
                    <a:srgbClr val="404040"/>
                  </a:solidFill>
                  <a:latin typeface="Arial"/>
                  <a:ea typeface="Arial"/>
                  <a:cs typeface="Arial"/>
                  <a:sym typeface="Arial"/>
                </a:rPr>
                <a:t>For split systems, refrigerant work must be completed by competent certified personnel</a:t>
              </a:r>
              <a:r>
                <a:rPr lang="en-US" sz="1050" b="0" dirty="0">
                  <a:solidFill>
                    <a:srgbClr val="404040"/>
                  </a:solidFill>
                  <a:latin typeface="Arial"/>
                  <a:ea typeface="Arial"/>
                  <a:cs typeface="Arial"/>
                  <a:sym typeface="Arial"/>
                </a:rPr>
                <a:t>.</a:t>
              </a:r>
              <a:endParaRPr sz="1050" b="0" dirty="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F141A9D8-1BA0-B65A-C4DC-FCD50ED5E834}"/>
              </a:ext>
            </a:extLst>
          </p:cNvPr>
          <p:cNvSpPr>
            <a:spLocks noGrp="1"/>
          </p:cNvSpPr>
          <p:nvPr>
            <p:ph type="title"/>
          </p:nvPr>
        </p:nvSpPr>
        <p:spPr>
          <a:xfrm>
            <a:off x="251999" y="984521"/>
            <a:ext cx="11583353" cy="586957"/>
          </a:xfrm>
        </p:spPr>
        <p:txBody>
          <a:bodyPr lIns="90000" tIns="46800" rIns="90000" bIns="46800"/>
          <a:lstStyle/>
          <a:p>
            <a:r>
              <a:rPr lang="en-US" sz="3200" dirty="0">
                <a:solidFill>
                  <a:srgbClr val="FC4421"/>
                </a:solidFill>
              </a:rPr>
              <a:t>ASHP integration: Design checks</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6" name="Google Shape;176;p10"/>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8</a:t>
            </a:r>
            <a:endParaRPr sz="800" b="0" i="0" u="none" strike="noStrike" cap="none">
              <a:solidFill>
                <a:schemeClr val="dk1"/>
              </a:solidFill>
              <a:latin typeface="Arial"/>
              <a:ea typeface="Arial"/>
              <a:cs typeface="Arial"/>
              <a:sym typeface="Arial"/>
            </a:endParaRPr>
          </a:p>
        </p:txBody>
      </p:sp>
      <p:sp>
        <p:nvSpPr>
          <p:cNvPr id="179" name="Google Shape;179;p10"/>
          <p:cNvSpPr txBox="1"/>
          <p:nvPr/>
        </p:nvSpPr>
        <p:spPr>
          <a:xfrm>
            <a:off x="408789" y="1693776"/>
            <a:ext cx="5634886" cy="4286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F26A2E"/>
                </a:solidFill>
                <a:latin typeface="Arial"/>
                <a:ea typeface="Arial"/>
                <a:cs typeface="Arial"/>
                <a:sym typeface="Arial"/>
              </a:rPr>
              <a:t>Purpose:</a:t>
            </a:r>
            <a:r>
              <a:rPr lang="en-US" sz="2000" b="0" dirty="0">
                <a:solidFill>
                  <a:srgbClr val="333333"/>
                </a:solidFill>
                <a:latin typeface="Arial"/>
                <a:ea typeface="Arial"/>
                <a:cs typeface="Arial"/>
                <a:sym typeface="Arial"/>
              </a:rPr>
              <a:t> Extracts low-grade heat stored in the ground and upgrades it via a refrigeration cycle to provide space heating and domestic hot water.</a:t>
            </a:r>
          </a:p>
          <a:p>
            <a:pPr marL="0" lvl="0" indent="0" algn="l" rtl="0">
              <a:spcBef>
                <a:spcPts val="0"/>
              </a:spcBef>
              <a:spcAft>
                <a:spcPts val="0"/>
              </a:spcAft>
              <a:buNone/>
            </a:pPr>
            <a:endParaRPr sz="2000" b="1" dirty="0">
              <a:solidFill>
                <a:srgbClr val="F26A2E"/>
              </a:solidFill>
              <a:latin typeface="Arial"/>
              <a:ea typeface="Arial"/>
              <a:cs typeface="Arial"/>
              <a:sym typeface="Arial"/>
            </a:endParaRPr>
          </a:p>
          <a:p>
            <a:pPr marL="0" lvl="0" indent="0" algn="l" rtl="0">
              <a:spcBef>
                <a:spcPts val="1200"/>
              </a:spcBef>
              <a:spcAft>
                <a:spcPts val="0"/>
              </a:spcAft>
              <a:buNone/>
            </a:pPr>
            <a:r>
              <a:rPr lang="en-US" sz="2000" b="1" dirty="0">
                <a:solidFill>
                  <a:srgbClr val="F26A2E"/>
                </a:solidFill>
                <a:latin typeface="Arial"/>
                <a:ea typeface="Arial"/>
                <a:cs typeface="Arial"/>
                <a:sym typeface="Arial"/>
              </a:rPr>
              <a:t>Ground collector types:</a:t>
            </a:r>
            <a:endParaRPr sz="2000" b="1" dirty="0">
              <a:solidFill>
                <a:srgbClr val="F26A2E"/>
              </a:solidFill>
              <a:latin typeface="Arial"/>
              <a:ea typeface="Arial"/>
              <a:cs typeface="Arial"/>
              <a:sym typeface="Arial"/>
            </a:endParaRPr>
          </a:p>
          <a:p>
            <a:pPr marL="457200" lvl="0" indent="-285750" algn="l" rtl="0">
              <a:spcBef>
                <a:spcPts val="200"/>
              </a:spcBef>
              <a:spcAft>
                <a:spcPts val="0"/>
              </a:spcAft>
              <a:buClr>
                <a:srgbClr val="F26A2E"/>
              </a:buClr>
              <a:buSzPts val="900"/>
              <a:buFont typeface="Arial"/>
              <a:buChar char="●"/>
            </a:pPr>
            <a:r>
              <a:rPr lang="en-US" sz="2000" b="1" dirty="0">
                <a:solidFill>
                  <a:srgbClr val="1D1730"/>
                </a:solidFill>
                <a:latin typeface="Arial"/>
                <a:ea typeface="Arial"/>
                <a:cs typeface="Arial"/>
                <a:sym typeface="Arial"/>
              </a:rPr>
              <a:t>Horizontal collectors:</a:t>
            </a:r>
            <a:r>
              <a:rPr lang="en-US" sz="2000" b="0" dirty="0">
                <a:solidFill>
                  <a:srgbClr val="333333"/>
                </a:solidFill>
                <a:latin typeface="Arial"/>
                <a:ea typeface="Arial"/>
                <a:cs typeface="Arial"/>
                <a:sym typeface="Arial"/>
              </a:rPr>
              <a:t> straight pipe or slinky loops installed in trenches where sufficient land is available.</a:t>
            </a:r>
            <a:endParaRPr sz="2000" b="1" dirty="0">
              <a:solidFill>
                <a:srgbClr val="F26A2E"/>
              </a:solidFill>
              <a:latin typeface="Arial"/>
              <a:ea typeface="Arial"/>
              <a:cs typeface="Arial"/>
              <a:sym typeface="Arial"/>
            </a:endParaRPr>
          </a:p>
          <a:p>
            <a:pPr marL="457200" lvl="0" indent="-285750" algn="l" rtl="0">
              <a:spcBef>
                <a:spcPts val="200"/>
              </a:spcBef>
              <a:spcAft>
                <a:spcPts val="0"/>
              </a:spcAft>
              <a:buClr>
                <a:srgbClr val="F26A2E"/>
              </a:buClr>
              <a:buSzPts val="900"/>
              <a:buFont typeface="Arial"/>
              <a:buChar char="●"/>
            </a:pPr>
            <a:r>
              <a:rPr lang="en-US" sz="2000" b="1" dirty="0">
                <a:solidFill>
                  <a:srgbClr val="1D1730"/>
                </a:solidFill>
                <a:latin typeface="Arial"/>
                <a:ea typeface="Arial"/>
                <a:cs typeface="Arial"/>
                <a:sym typeface="Arial"/>
              </a:rPr>
              <a:t>Vertical boreholes:</a:t>
            </a:r>
            <a:r>
              <a:rPr lang="en-US" sz="2000" b="0" dirty="0">
                <a:solidFill>
                  <a:srgbClr val="333333"/>
                </a:solidFill>
                <a:latin typeface="Arial"/>
                <a:ea typeface="Arial"/>
                <a:cs typeface="Arial"/>
                <a:sym typeface="Arial"/>
              </a:rPr>
              <a:t> deep closed-loop collectors used where surface area is limited.</a:t>
            </a:r>
            <a:endParaRPr sz="2000" b="1" dirty="0">
              <a:solidFill>
                <a:srgbClr val="F26A2E"/>
              </a:solidFill>
              <a:latin typeface="Arial"/>
              <a:ea typeface="Arial"/>
              <a:cs typeface="Arial"/>
              <a:sym typeface="Arial"/>
            </a:endParaRPr>
          </a:p>
          <a:p>
            <a:pPr marL="457200" lvl="0" indent="-285750" algn="l" rtl="0">
              <a:spcBef>
                <a:spcPts val="200"/>
              </a:spcBef>
              <a:spcAft>
                <a:spcPts val="0"/>
              </a:spcAft>
              <a:buClr>
                <a:srgbClr val="F26A2E"/>
              </a:buClr>
              <a:buSzPts val="900"/>
              <a:buFont typeface="Arial"/>
              <a:buChar char="●"/>
            </a:pPr>
            <a:r>
              <a:rPr lang="en-US" sz="2000" b="1" dirty="0">
                <a:solidFill>
                  <a:srgbClr val="1D1730"/>
                </a:solidFill>
                <a:latin typeface="Arial"/>
                <a:ea typeface="Arial"/>
                <a:cs typeface="Arial"/>
                <a:sym typeface="Arial"/>
              </a:rPr>
              <a:t>Shared ground arrays:</a:t>
            </a:r>
            <a:r>
              <a:rPr lang="en-US" sz="2000" b="0" dirty="0">
                <a:solidFill>
                  <a:srgbClr val="333333"/>
                </a:solidFill>
                <a:latin typeface="Arial"/>
                <a:ea typeface="Arial"/>
                <a:cs typeface="Arial"/>
                <a:sym typeface="Arial"/>
              </a:rPr>
              <a:t> communal boreholes or loops serving several properties through an ambient-temperature network.</a:t>
            </a:r>
            <a:endParaRPr sz="2000" b="1" dirty="0">
              <a:solidFill>
                <a:srgbClr val="F26A2E"/>
              </a:solidFill>
              <a:latin typeface="Arial"/>
              <a:ea typeface="Arial"/>
              <a:cs typeface="Arial"/>
              <a:sym typeface="Arial"/>
            </a:endParaRPr>
          </a:p>
        </p:txBody>
      </p:sp>
      <p:pic>
        <p:nvPicPr>
          <p:cNvPr id="180" name="Google Shape;180;p10"/>
          <p:cNvPicPr preferRelativeResize="0">
            <a:picLocks/>
          </p:cNvPicPr>
          <p:nvPr/>
        </p:nvPicPr>
        <p:blipFill>
          <a:blip r:embed="rId3">
            <a:alphaModFix/>
          </a:blip>
          <a:srcRect/>
          <a:stretch/>
        </p:blipFill>
        <p:spPr>
          <a:xfrm>
            <a:off x="6817624" y="1757604"/>
            <a:ext cx="4681016" cy="3120677"/>
          </a:xfrm>
          <a:prstGeom prst="rect">
            <a:avLst/>
          </a:prstGeom>
          <a:noFill/>
          <a:ln>
            <a:noFill/>
          </a:ln>
        </p:spPr>
      </p:pic>
      <p:sp>
        <p:nvSpPr>
          <p:cNvPr id="186" name="Google Shape;186;p10"/>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B12CEFA8-7DAA-3573-EC21-4E20EE8EB676}"/>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Ground source heat pumps (GSHP)</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07CD4D40-0FA9-A6CC-F1A1-10D504C6923D}"/>
            </a:ext>
          </a:extLst>
        </p:cNvPr>
        <p:cNvGrpSpPr/>
        <p:nvPr/>
      </p:nvGrpSpPr>
      <p:grpSpPr>
        <a:xfrm>
          <a:off x="0" y="0"/>
          <a:ext cx="0" cy="0"/>
          <a:chOff x="0" y="0"/>
          <a:chExt cx="0" cy="0"/>
        </a:xfrm>
      </p:grpSpPr>
      <p:sp>
        <p:nvSpPr>
          <p:cNvPr id="176" name="Google Shape;176;p10">
            <a:extLst>
              <a:ext uri="{FF2B5EF4-FFF2-40B4-BE49-F238E27FC236}">
                <a16:creationId xmlns:a16="http://schemas.microsoft.com/office/drawing/2014/main" id="{7232BCAF-3887-5F24-20B2-C6F3FA2551DB}"/>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8</a:t>
            </a:r>
            <a:endParaRPr sz="800" b="0" i="0" u="none" strike="noStrike" cap="none">
              <a:solidFill>
                <a:schemeClr val="dk1"/>
              </a:solidFill>
              <a:latin typeface="Arial"/>
              <a:ea typeface="Arial"/>
              <a:cs typeface="Arial"/>
              <a:sym typeface="Arial"/>
            </a:endParaRPr>
          </a:p>
        </p:txBody>
      </p:sp>
      <p:sp>
        <p:nvSpPr>
          <p:cNvPr id="179" name="Google Shape;179;p10">
            <a:extLst>
              <a:ext uri="{FF2B5EF4-FFF2-40B4-BE49-F238E27FC236}">
                <a16:creationId xmlns:a16="http://schemas.microsoft.com/office/drawing/2014/main" id="{840EA760-4416-46A5-33FE-CCB2ABDDEED2}"/>
              </a:ext>
            </a:extLst>
          </p:cNvPr>
          <p:cNvSpPr txBox="1">
            <a:spLocks/>
          </p:cNvSpPr>
          <p:nvPr/>
        </p:nvSpPr>
        <p:spPr>
          <a:xfrm>
            <a:off x="408789" y="1638888"/>
            <a:ext cx="5634886" cy="4286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600"/>
              </a:spcBef>
              <a:spcAft>
                <a:spcPts val="0"/>
              </a:spcAft>
              <a:buNone/>
            </a:pPr>
            <a:r>
              <a:rPr lang="en-US" sz="2000" b="1">
                <a:solidFill>
                  <a:srgbClr val="F26A2E"/>
                </a:solidFill>
                <a:latin typeface="Arial"/>
                <a:ea typeface="Arial"/>
                <a:cs typeface="Arial"/>
                <a:sym typeface="Arial"/>
              </a:rPr>
              <a:t>Key characteristics:</a:t>
            </a:r>
            <a:r>
              <a:rPr lang="en-US" sz="2000" b="0">
                <a:solidFill>
                  <a:srgbClr val="333333"/>
                </a:solidFill>
                <a:latin typeface="Arial"/>
                <a:ea typeface="Arial"/>
                <a:cs typeface="Arial"/>
                <a:sym typeface="Arial"/>
              </a:rPr>
              <a:t> Ground temperatures are generally more stable than outdoor air temperatures, helping the heat pump maintain consistent output and seasonal efficiency during colder weather.</a:t>
            </a:r>
            <a:endParaRPr sz="2000" b="1">
              <a:solidFill>
                <a:srgbClr val="F26A2E"/>
              </a:solidFill>
              <a:latin typeface="Arial"/>
              <a:ea typeface="Arial"/>
              <a:cs typeface="Arial"/>
              <a:sym typeface="Arial"/>
            </a:endParaRPr>
          </a:p>
          <a:p>
            <a:pPr marL="0" lvl="0" indent="0" algn="l" rtl="0">
              <a:spcBef>
                <a:spcPts val="600"/>
              </a:spcBef>
              <a:spcAft>
                <a:spcPts val="600"/>
              </a:spcAft>
              <a:buNone/>
            </a:pPr>
            <a:r>
              <a:rPr lang="en-US" sz="2000" b="1">
                <a:solidFill>
                  <a:srgbClr val="F26A2E"/>
                </a:solidFill>
                <a:latin typeface="Arial"/>
                <a:ea typeface="Arial"/>
                <a:cs typeface="Arial"/>
                <a:sym typeface="Arial"/>
              </a:rPr>
              <a:t>Strengths:</a:t>
            </a:r>
            <a:r>
              <a:rPr lang="en-US" sz="2000" b="0">
                <a:solidFill>
                  <a:srgbClr val="333333"/>
                </a:solidFill>
                <a:latin typeface="Arial"/>
                <a:ea typeface="Arial"/>
                <a:cs typeface="Arial"/>
                <a:sym typeface="Arial"/>
              </a:rPr>
              <a:t> Can provide high seasonal performance, reduced outdoor noise and visual impact, and long-life ground infrastructure when correctly designed and installed.</a:t>
            </a:r>
            <a:endParaRPr sz="2000" b="1">
              <a:solidFill>
                <a:srgbClr val="F26A2E"/>
              </a:solidFill>
              <a:latin typeface="Arial"/>
              <a:ea typeface="Arial"/>
              <a:cs typeface="Arial"/>
              <a:sym typeface="Arial"/>
            </a:endParaRPr>
          </a:p>
        </p:txBody>
      </p:sp>
      <p:pic>
        <p:nvPicPr>
          <p:cNvPr id="180" name="Google Shape;180;p10">
            <a:extLst>
              <a:ext uri="{FF2B5EF4-FFF2-40B4-BE49-F238E27FC236}">
                <a16:creationId xmlns:a16="http://schemas.microsoft.com/office/drawing/2014/main" id="{42026D85-46FE-58B5-6E6A-40198558E303}"/>
              </a:ext>
            </a:extLst>
          </p:cNvPr>
          <p:cNvPicPr preferRelativeResize="0">
            <a:picLocks/>
          </p:cNvPicPr>
          <p:nvPr/>
        </p:nvPicPr>
        <p:blipFill>
          <a:blip r:embed="rId3">
            <a:alphaModFix/>
          </a:blip>
          <a:srcRect/>
          <a:stretch/>
        </p:blipFill>
        <p:spPr>
          <a:xfrm>
            <a:off x="6781800" y="1584000"/>
            <a:ext cx="4681016" cy="3120677"/>
          </a:xfrm>
          <a:prstGeom prst="rect">
            <a:avLst/>
          </a:prstGeom>
          <a:noFill/>
          <a:ln>
            <a:noFill/>
          </a:ln>
        </p:spPr>
      </p:pic>
      <p:sp>
        <p:nvSpPr>
          <p:cNvPr id="183" name="Google Shape;183;p10">
            <a:extLst>
              <a:ext uri="{FF2B5EF4-FFF2-40B4-BE49-F238E27FC236}">
                <a16:creationId xmlns:a16="http://schemas.microsoft.com/office/drawing/2014/main" id="{127601F5-A1DE-61CD-C207-2F5510F44B01}"/>
              </a:ext>
            </a:extLst>
          </p:cNvPr>
          <p:cNvSpPr/>
          <p:nvPr/>
        </p:nvSpPr>
        <p:spPr>
          <a:xfrm>
            <a:off x="6781800" y="4741373"/>
            <a:ext cx="4681016" cy="1318956"/>
          </a:xfrm>
          <a:prstGeom prst="roundRect">
            <a:avLst>
              <a:gd name="adj" fmla="val 10165"/>
            </a:avLst>
          </a:prstGeom>
          <a:solidFill>
            <a:srgbClr val="F4FBFB"/>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4" name="Google Shape;184;p10">
            <a:extLst>
              <a:ext uri="{FF2B5EF4-FFF2-40B4-BE49-F238E27FC236}">
                <a16:creationId xmlns:a16="http://schemas.microsoft.com/office/drawing/2014/main" id="{2D3714EF-CDAB-2D4F-6F5C-0071CCCE9207}"/>
              </a:ext>
            </a:extLst>
          </p:cNvPr>
          <p:cNvSpPr/>
          <p:nvPr/>
        </p:nvSpPr>
        <p:spPr>
          <a:xfrm>
            <a:off x="6875516" y="4992504"/>
            <a:ext cx="4587300" cy="950976"/>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00838F"/>
                </a:solidFill>
                <a:latin typeface="Arial"/>
                <a:ea typeface="Arial"/>
                <a:cs typeface="Arial"/>
                <a:sym typeface="Arial"/>
              </a:rPr>
              <a:t>Key components</a:t>
            </a:r>
            <a:endParaRPr sz="2000" b="1" dirty="0">
              <a:solidFill>
                <a:srgbClr val="00838F"/>
              </a:solidFill>
              <a:latin typeface="Arial"/>
              <a:ea typeface="Arial"/>
              <a:cs typeface="Arial"/>
              <a:sym typeface="Arial"/>
            </a:endParaRPr>
          </a:p>
          <a:p>
            <a:pPr marL="0" lvl="0" indent="0" algn="l" rtl="0">
              <a:spcBef>
                <a:spcPts val="225"/>
              </a:spcBef>
              <a:spcAft>
                <a:spcPts val="225"/>
              </a:spcAft>
              <a:buNone/>
            </a:pPr>
            <a:r>
              <a:rPr lang="en-US" sz="2000" b="0" dirty="0">
                <a:solidFill>
                  <a:srgbClr val="2D3748"/>
                </a:solidFill>
                <a:latin typeface="Arial"/>
                <a:ea typeface="Arial"/>
                <a:cs typeface="Arial"/>
                <a:sym typeface="Arial"/>
              </a:rPr>
              <a:t>Collector loop • manifold • brine pump • expansion vessel • heat pump • emitter/DHW circuit</a:t>
            </a:r>
            <a:endParaRPr sz="2000" b="0" dirty="0">
              <a:solidFill>
                <a:srgbClr val="2D3748"/>
              </a:solidFill>
              <a:latin typeface="Arial"/>
              <a:ea typeface="Arial"/>
              <a:cs typeface="Arial"/>
              <a:sym typeface="Arial"/>
            </a:endParaRPr>
          </a:p>
        </p:txBody>
      </p:sp>
      <p:sp>
        <p:nvSpPr>
          <p:cNvPr id="186" name="Google Shape;186;p10">
            <a:extLst>
              <a:ext uri="{FF2B5EF4-FFF2-40B4-BE49-F238E27FC236}">
                <a16:creationId xmlns:a16="http://schemas.microsoft.com/office/drawing/2014/main" id="{B60C434B-687D-B9D1-449A-69CA10F7C5EC}"/>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4C251B1C-3247-D3E3-71E5-6D498D40737C}"/>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Ground source heat pumps (GSHP)</a:t>
            </a:r>
            <a:endParaRPr lang="en-GB" dirty="0"/>
          </a:p>
        </p:txBody>
      </p:sp>
    </p:spTree>
    <p:extLst>
      <p:ext uri="{BB962C8B-B14F-4D97-AF65-F5344CB8AC3E}">
        <p14:creationId xmlns:p14="http://schemas.microsoft.com/office/powerpoint/2010/main" val="180073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7246AFC5-E2D6-BA06-07FF-C7B024AE0DE9}"/>
            </a:ext>
          </a:extLst>
        </p:cNvPr>
        <p:cNvGrpSpPr/>
        <p:nvPr/>
      </p:nvGrpSpPr>
      <p:grpSpPr>
        <a:xfrm>
          <a:off x="0" y="0"/>
          <a:ext cx="0" cy="0"/>
          <a:chOff x="0" y="0"/>
          <a:chExt cx="0" cy="0"/>
        </a:xfrm>
      </p:grpSpPr>
      <p:sp>
        <p:nvSpPr>
          <p:cNvPr id="176" name="Google Shape;176;p10">
            <a:extLst>
              <a:ext uri="{FF2B5EF4-FFF2-40B4-BE49-F238E27FC236}">
                <a16:creationId xmlns:a16="http://schemas.microsoft.com/office/drawing/2014/main" id="{1B57A98D-4768-26F1-6440-BD15794E797E}"/>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8</a:t>
            </a:r>
            <a:endParaRPr sz="800" b="0" i="0" u="none" strike="noStrike" cap="none">
              <a:solidFill>
                <a:schemeClr val="dk1"/>
              </a:solidFill>
              <a:latin typeface="Arial"/>
              <a:ea typeface="Arial"/>
              <a:cs typeface="Arial"/>
              <a:sym typeface="Arial"/>
            </a:endParaRPr>
          </a:p>
        </p:txBody>
      </p:sp>
      <p:sp>
        <p:nvSpPr>
          <p:cNvPr id="181" name="Google Shape;181;p10">
            <a:extLst>
              <a:ext uri="{FF2B5EF4-FFF2-40B4-BE49-F238E27FC236}">
                <a16:creationId xmlns:a16="http://schemas.microsoft.com/office/drawing/2014/main" id="{35D8A4E4-B400-C600-63A1-EF17C38CF622}"/>
              </a:ext>
            </a:extLst>
          </p:cNvPr>
          <p:cNvSpPr txBox="1">
            <a:spLocks/>
          </p:cNvSpPr>
          <p:nvPr/>
        </p:nvSpPr>
        <p:spPr>
          <a:xfrm>
            <a:off x="408788" y="1638888"/>
            <a:ext cx="11295651" cy="4286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26A2E"/>
                </a:solidFill>
                <a:latin typeface="Arial"/>
                <a:ea typeface="Arial"/>
                <a:cs typeface="Arial"/>
                <a:sym typeface="Arial"/>
              </a:rPr>
              <a:t>Limitations:</a:t>
            </a:r>
            <a:r>
              <a:rPr lang="en-US" sz="2000" b="0">
                <a:solidFill>
                  <a:srgbClr val="333333"/>
                </a:solidFill>
                <a:latin typeface="Arial"/>
                <a:ea typeface="Arial"/>
                <a:cs typeface="Arial"/>
                <a:sym typeface="Arial"/>
              </a:rPr>
              <a:t> Capital cost, ground investigation, drilling or trenching, access, planning, permissions and installation disruption can be significant. Boreholes may require specialist contractors and detailed design.</a:t>
            </a:r>
            <a:endParaRPr sz="2000" b="1">
              <a:solidFill>
                <a:srgbClr val="F26A2E"/>
              </a:solidFill>
              <a:latin typeface="Arial"/>
              <a:ea typeface="Arial"/>
              <a:cs typeface="Arial"/>
              <a:sym typeface="Arial"/>
            </a:endParaRPr>
          </a:p>
          <a:p>
            <a:pPr lvl="0">
              <a:spcBef>
                <a:spcPts val="600"/>
              </a:spcBef>
            </a:pPr>
            <a:r>
              <a:rPr lang="en-US" sz="2000" b="1">
                <a:solidFill>
                  <a:srgbClr val="F26A2E"/>
                </a:solidFill>
                <a:latin typeface="Arial"/>
                <a:ea typeface="Arial"/>
                <a:cs typeface="Arial"/>
                <a:sym typeface="Arial"/>
              </a:rPr>
              <a:t>Ground-loop design:</a:t>
            </a:r>
            <a:r>
              <a:rPr lang="en-US" sz="2000" b="0">
                <a:solidFill>
                  <a:srgbClr val="333333"/>
                </a:solidFill>
                <a:latin typeface="Arial"/>
                <a:ea typeface="Arial"/>
                <a:cs typeface="Arial"/>
                <a:sym typeface="Arial"/>
              </a:rPr>
              <a:t> Collector length, borehole depth</a:t>
            </a:r>
            <a:r>
              <a:rPr lang="en-GB" sz="2000">
                <a:solidFill>
                  <a:srgbClr val="333333"/>
                </a:solidFill>
              </a:rPr>
              <a:t>, and spacing must match the building's heat demand, ground conditions, thermal conductivity,</a:t>
            </a:r>
            <a:r>
              <a:rPr lang="en-US" sz="2000" b="0">
                <a:solidFill>
                  <a:srgbClr val="333333"/>
                </a:solidFill>
                <a:latin typeface="Arial"/>
                <a:ea typeface="Arial"/>
                <a:cs typeface="Arial"/>
                <a:sym typeface="Arial"/>
              </a:rPr>
              <a:t> and annual heat extraction. An undersized array can cause falling brine temperatures and reduced efficiency.</a:t>
            </a:r>
            <a:endParaRPr sz="2000" b="1">
              <a:solidFill>
                <a:srgbClr val="F26A2E"/>
              </a:solidFill>
              <a:latin typeface="Arial"/>
              <a:ea typeface="Arial"/>
              <a:cs typeface="Arial"/>
              <a:sym typeface="Arial"/>
            </a:endParaRPr>
          </a:p>
          <a:p>
            <a:pPr marL="0" lvl="0" indent="0" algn="l" rtl="0">
              <a:spcBef>
                <a:spcPts val="600"/>
              </a:spcBef>
              <a:spcAft>
                <a:spcPts val="0"/>
              </a:spcAft>
              <a:buNone/>
            </a:pPr>
            <a:r>
              <a:rPr lang="en-US" sz="2000" b="1">
                <a:solidFill>
                  <a:srgbClr val="F26A2E"/>
                </a:solidFill>
                <a:latin typeface="Arial"/>
                <a:ea typeface="Arial"/>
                <a:cs typeface="Arial"/>
                <a:sym typeface="Arial"/>
              </a:rPr>
              <a:t>Hydraulic considerations:</a:t>
            </a:r>
            <a:r>
              <a:rPr lang="en-US" sz="2000" b="0">
                <a:solidFill>
                  <a:srgbClr val="333333"/>
                </a:solidFill>
                <a:latin typeface="Arial"/>
                <a:ea typeface="Arial"/>
                <a:cs typeface="Arial"/>
                <a:sym typeface="Arial"/>
              </a:rPr>
              <a:t> Brine concentration, antifreeze protection, flow rate, pressure loss, pump duty, air removal and expansion-vessel sizing must be calculated for the source circuit.</a:t>
            </a:r>
            <a:endParaRPr sz="2000" b="1">
              <a:solidFill>
                <a:srgbClr val="F26A2E"/>
              </a:solidFill>
              <a:latin typeface="Arial"/>
              <a:ea typeface="Arial"/>
              <a:cs typeface="Arial"/>
              <a:sym typeface="Arial"/>
            </a:endParaRPr>
          </a:p>
          <a:p>
            <a:pPr marL="0" lvl="0" indent="0" algn="l" rtl="0">
              <a:spcBef>
                <a:spcPts val="600"/>
              </a:spcBef>
              <a:spcAft>
                <a:spcPts val="0"/>
              </a:spcAft>
              <a:buNone/>
            </a:pPr>
            <a:r>
              <a:rPr lang="en-US" sz="2000" b="1">
                <a:solidFill>
                  <a:srgbClr val="F26A2E"/>
                </a:solidFill>
                <a:latin typeface="Arial"/>
                <a:ea typeface="Arial"/>
                <a:cs typeface="Arial"/>
                <a:sym typeface="Arial"/>
              </a:rPr>
              <a:t>Suitability:</a:t>
            </a:r>
            <a:r>
              <a:rPr lang="en-US" sz="2000" b="0">
                <a:solidFill>
                  <a:srgbClr val="333333"/>
                </a:solidFill>
                <a:latin typeface="Arial"/>
                <a:ea typeface="Arial"/>
                <a:cs typeface="Arial"/>
                <a:sym typeface="Arial"/>
              </a:rPr>
              <a:t> Particularly appropriate for properties with available land, suitable drilling access, stable long-term occupancy or opportunities for communal and </a:t>
            </a:r>
            <a:r>
              <a:rPr lang="en-US" sz="2000" b="0" err="1">
                <a:solidFill>
                  <a:srgbClr val="333333"/>
                </a:solidFill>
                <a:latin typeface="Arial"/>
                <a:ea typeface="Arial"/>
                <a:cs typeface="Arial"/>
                <a:sym typeface="Arial"/>
              </a:rPr>
              <a:t>neighbourhood</a:t>
            </a:r>
            <a:r>
              <a:rPr lang="en-US" sz="2000" b="0">
                <a:solidFill>
                  <a:srgbClr val="333333"/>
                </a:solidFill>
                <a:latin typeface="Arial"/>
                <a:ea typeface="Arial"/>
                <a:cs typeface="Arial"/>
                <a:sym typeface="Arial"/>
              </a:rPr>
              <a:t>-scale heat infrastructure.</a:t>
            </a:r>
            <a:endParaRPr sz="2000" b="1">
              <a:solidFill>
                <a:srgbClr val="F26A2E"/>
              </a:solidFill>
              <a:latin typeface="Arial"/>
              <a:ea typeface="Arial"/>
              <a:cs typeface="Arial"/>
              <a:sym typeface="Arial"/>
            </a:endParaRPr>
          </a:p>
          <a:p>
            <a:pPr marL="0" lvl="0" indent="0" algn="l" rtl="0">
              <a:spcBef>
                <a:spcPts val="600"/>
              </a:spcBef>
              <a:spcAft>
                <a:spcPts val="600"/>
              </a:spcAft>
              <a:buNone/>
            </a:pPr>
            <a:r>
              <a:rPr lang="en-US" sz="2000" b="1">
                <a:solidFill>
                  <a:srgbClr val="F26A2E"/>
                </a:solidFill>
                <a:latin typeface="Arial"/>
                <a:ea typeface="Arial"/>
                <a:cs typeface="Arial"/>
                <a:sym typeface="Arial"/>
              </a:rPr>
              <a:t>Selection evidence:</a:t>
            </a:r>
            <a:r>
              <a:rPr lang="en-US" sz="2000" b="0">
                <a:solidFill>
                  <a:srgbClr val="333333"/>
                </a:solidFill>
                <a:latin typeface="Arial"/>
                <a:ea typeface="Arial"/>
                <a:cs typeface="Arial"/>
                <a:sym typeface="Arial"/>
              </a:rPr>
              <a:t> Design should be supported by site survey data, heat-loss calculations, ground-loop design information, manufacturer performance data and any required environmental or planning approvals.</a:t>
            </a:r>
            <a:endParaRPr sz="2000" b="1">
              <a:solidFill>
                <a:srgbClr val="F26A2E"/>
              </a:solidFill>
              <a:latin typeface="Arial"/>
              <a:ea typeface="Arial"/>
              <a:cs typeface="Arial"/>
              <a:sym typeface="Arial"/>
            </a:endParaRPr>
          </a:p>
        </p:txBody>
      </p:sp>
      <p:sp>
        <p:nvSpPr>
          <p:cNvPr id="186" name="Google Shape;186;p10">
            <a:extLst>
              <a:ext uri="{FF2B5EF4-FFF2-40B4-BE49-F238E27FC236}">
                <a16:creationId xmlns:a16="http://schemas.microsoft.com/office/drawing/2014/main" id="{3FA323BB-91CA-856F-DA74-03E1C7EB3228}"/>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4AAF9368-8097-E23D-3D23-9463EBA7A6ED}"/>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Ground source heat pumps (GSHP)</a:t>
            </a:r>
            <a:endParaRPr lang="en-GB"/>
          </a:p>
        </p:txBody>
      </p:sp>
    </p:spTree>
    <p:extLst>
      <p:ext uri="{BB962C8B-B14F-4D97-AF65-F5344CB8AC3E}">
        <p14:creationId xmlns:p14="http://schemas.microsoft.com/office/powerpoint/2010/main" val="759111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11"/>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9</a:t>
            </a:r>
            <a:endParaRPr sz="800" b="0" i="0" u="none" strike="noStrike" cap="none">
              <a:solidFill>
                <a:schemeClr val="dk1"/>
              </a:solidFill>
              <a:latin typeface="Arial"/>
              <a:ea typeface="Arial"/>
              <a:cs typeface="Arial"/>
              <a:sym typeface="Arial"/>
            </a:endParaRPr>
          </a:p>
        </p:txBody>
      </p:sp>
      <p:grpSp>
        <p:nvGrpSpPr>
          <p:cNvPr id="198" name="Google Shape;198;p11"/>
          <p:cNvGrpSpPr/>
          <p:nvPr/>
        </p:nvGrpSpPr>
        <p:grpSpPr>
          <a:xfrm>
            <a:off x="502919" y="1714500"/>
            <a:ext cx="10437984" cy="3714900"/>
            <a:chOff x="502920" y="1714500"/>
            <a:chExt cx="4779457" cy="3714900"/>
          </a:xfrm>
        </p:grpSpPr>
        <p:sp>
          <p:nvSpPr>
            <p:cNvPr id="199" name="Google Shape;199;p11"/>
            <p:cNvSpPr/>
            <p:nvPr/>
          </p:nvSpPr>
          <p:spPr>
            <a:xfrm>
              <a:off x="502920" y="1714500"/>
              <a:ext cx="38100" cy="37149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0" name="Google Shape;200;p11"/>
            <p:cNvSpPr txBox="1"/>
            <p:nvPr/>
          </p:nvSpPr>
          <p:spPr>
            <a:xfrm>
              <a:off x="655320" y="1714500"/>
              <a:ext cx="4627057" cy="3714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Ground collectors</a:t>
              </a:r>
              <a:endParaRPr sz="2400" b="1" dirty="0">
                <a:solidFill>
                  <a:srgbClr val="F26A2E"/>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Horizontal ground loops</a:t>
              </a:r>
              <a:r>
                <a:rPr lang="en-US" sz="2000" b="0" dirty="0">
                  <a:solidFill>
                    <a:srgbClr val="404040"/>
                  </a:solidFill>
                  <a:latin typeface="Arial"/>
                  <a:ea typeface="Arial"/>
                  <a:cs typeface="Arial"/>
                  <a:sym typeface="Arial"/>
                </a:rPr>
                <a:t> require adequate land area, trench depth and spacing. Collector length must reflect heat demand, ground type, moisture, and conductivity; undersized loops can cause falling temperatures and reduced performance.</a:t>
              </a:r>
              <a:endParaRPr sz="2000" b="0" dirty="0">
                <a:solidFill>
                  <a:srgbClr val="40404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Vertical boreholes</a:t>
              </a:r>
              <a:r>
                <a:rPr lang="en-US" sz="2000" b="0" dirty="0">
                  <a:solidFill>
                    <a:srgbClr val="404040"/>
                  </a:solidFill>
                  <a:latin typeface="Arial"/>
                  <a:ea typeface="Arial"/>
                  <a:cs typeface="Arial"/>
                  <a:sym typeface="Arial"/>
                </a:rPr>
                <a:t> reduce surface area but need drilling access and geological info. Larger projects may require a </a:t>
              </a:r>
              <a:r>
                <a:rPr lang="en-US" sz="2000" b="1" dirty="0">
                  <a:solidFill>
                    <a:srgbClr val="1D1730"/>
                  </a:solidFill>
                  <a:latin typeface="Arial"/>
                  <a:ea typeface="Arial"/>
                  <a:cs typeface="Arial"/>
                  <a:sym typeface="Arial"/>
                </a:rPr>
                <a:t>thermal response test</a:t>
              </a:r>
              <a:r>
                <a:rPr lang="en-US" sz="2000" b="0" dirty="0">
                  <a:solidFill>
                    <a:srgbClr val="404040"/>
                  </a:solidFill>
                  <a:latin typeface="Arial"/>
                  <a:ea typeface="Arial"/>
                  <a:cs typeface="Arial"/>
                  <a:sym typeface="Arial"/>
                </a:rPr>
                <a:t> to confirm performance and avoid temperature decline.</a:t>
              </a:r>
              <a:endParaRPr sz="2000" b="0" dirty="0">
                <a:solidFill>
                  <a:srgbClr val="40404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Shared ground arrays</a:t>
              </a:r>
              <a:r>
                <a:rPr lang="en-US" sz="2000" b="0" dirty="0">
                  <a:solidFill>
                    <a:srgbClr val="404040"/>
                  </a:solidFill>
                  <a:latin typeface="Arial"/>
                  <a:ea typeface="Arial"/>
                  <a:cs typeface="Arial"/>
                  <a:sym typeface="Arial"/>
                </a:rPr>
                <a:t> can serve flats or housing estates through an ambient loop while allowing individual in-dwelling heat pumps and billing.</a:t>
              </a:r>
              <a:endParaRPr sz="2000" b="0" dirty="0">
                <a:solidFill>
                  <a:srgbClr val="404040"/>
                </a:solidFill>
                <a:latin typeface="Arial"/>
                <a:ea typeface="Arial"/>
                <a:cs typeface="Arial"/>
                <a:sym typeface="Arial"/>
              </a:endParaRPr>
            </a:p>
          </p:txBody>
        </p:sp>
      </p:grpSp>
      <p:sp>
        <p:nvSpPr>
          <p:cNvPr id="205" name="Google Shape;205;p11"/>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1040" b="0" i="0" u="none" strike="noStrike" cap="none">
                <a:solidFill>
                  <a:srgbClr val="1D1730"/>
                </a:solidFill>
                <a:latin typeface="Arial"/>
                <a:ea typeface="Arial"/>
                <a:cs typeface="Arial"/>
                <a:sym typeface="Arial"/>
              </a:rPr>
              <a:t>.</a:t>
            </a: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C0EDB679-73FD-5661-4368-9F634195742D}"/>
              </a:ext>
            </a:extLst>
          </p:cNvPr>
          <p:cNvSpPr>
            <a:spLocks noGrp="1"/>
          </p:cNvSpPr>
          <p:nvPr>
            <p:ph type="title"/>
          </p:nvPr>
        </p:nvSpPr>
        <p:spPr>
          <a:xfrm>
            <a:off x="251999" y="984521"/>
            <a:ext cx="11583353" cy="586957"/>
          </a:xfrm>
        </p:spPr>
        <p:txBody>
          <a:bodyPr lIns="90000" tIns="46800" rIns="90000" bIns="46800"/>
          <a:lstStyle/>
          <a:p>
            <a:r>
              <a:rPr lang="en-US" sz="3200">
                <a:solidFill>
                  <a:srgbClr val="FC4421"/>
                </a:solidFill>
              </a:rPr>
              <a:t>GSHP integration: Source-side design</a:t>
            </a:r>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a:extLst>
            <a:ext uri="{FF2B5EF4-FFF2-40B4-BE49-F238E27FC236}">
              <a16:creationId xmlns:a16="http://schemas.microsoft.com/office/drawing/2014/main" id="{65820EC3-E716-D840-5A81-AE47BB1070F0}"/>
            </a:ext>
          </a:extLst>
        </p:cNvPr>
        <p:cNvGrpSpPr/>
        <p:nvPr/>
      </p:nvGrpSpPr>
      <p:grpSpPr>
        <a:xfrm>
          <a:off x="0" y="0"/>
          <a:ext cx="0" cy="0"/>
          <a:chOff x="0" y="0"/>
          <a:chExt cx="0" cy="0"/>
        </a:xfrm>
      </p:grpSpPr>
      <p:sp>
        <p:nvSpPr>
          <p:cNvPr id="195" name="Google Shape;195;p11">
            <a:extLst>
              <a:ext uri="{FF2B5EF4-FFF2-40B4-BE49-F238E27FC236}">
                <a16:creationId xmlns:a16="http://schemas.microsoft.com/office/drawing/2014/main" id="{82E79951-C8EC-A18B-E266-4DC769C3116B}"/>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9</a:t>
            </a:r>
            <a:endParaRPr sz="800" b="0" i="0" u="none" strike="noStrike" cap="none">
              <a:solidFill>
                <a:schemeClr val="dk1"/>
              </a:solidFill>
              <a:latin typeface="Arial"/>
              <a:ea typeface="Arial"/>
              <a:cs typeface="Arial"/>
              <a:sym typeface="Arial"/>
            </a:endParaRPr>
          </a:p>
        </p:txBody>
      </p:sp>
      <p:grpSp>
        <p:nvGrpSpPr>
          <p:cNvPr id="202" name="Google Shape;202;p11">
            <a:extLst>
              <a:ext uri="{FF2B5EF4-FFF2-40B4-BE49-F238E27FC236}">
                <a16:creationId xmlns:a16="http://schemas.microsoft.com/office/drawing/2014/main" id="{9D720C0D-6987-23B0-AFA2-30AF0644E5A4}"/>
              </a:ext>
            </a:extLst>
          </p:cNvPr>
          <p:cNvGrpSpPr>
            <a:grpSpLocks/>
          </p:cNvGrpSpPr>
          <p:nvPr/>
        </p:nvGrpSpPr>
        <p:grpSpPr>
          <a:xfrm>
            <a:off x="502921" y="1714500"/>
            <a:ext cx="10597470" cy="3714900"/>
            <a:chOff x="4274820" y="1714500"/>
            <a:chExt cx="5057632" cy="3714900"/>
          </a:xfrm>
        </p:grpSpPr>
        <p:sp>
          <p:nvSpPr>
            <p:cNvPr id="203" name="Google Shape;203;p11">
              <a:extLst>
                <a:ext uri="{FF2B5EF4-FFF2-40B4-BE49-F238E27FC236}">
                  <a16:creationId xmlns:a16="http://schemas.microsoft.com/office/drawing/2014/main" id="{227D9C86-F919-09C2-C0E0-52C465235E09}"/>
                </a:ext>
              </a:extLst>
            </p:cNvPr>
            <p:cNvSpPr/>
            <p:nvPr/>
          </p:nvSpPr>
          <p:spPr>
            <a:xfrm>
              <a:off x="4274820" y="1714500"/>
              <a:ext cx="38100" cy="37149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4" name="Google Shape;204;p11">
              <a:extLst>
                <a:ext uri="{FF2B5EF4-FFF2-40B4-BE49-F238E27FC236}">
                  <a16:creationId xmlns:a16="http://schemas.microsoft.com/office/drawing/2014/main" id="{34C65014-14AC-9163-CDAF-115BE0B1E37D}"/>
                </a:ext>
              </a:extLst>
            </p:cNvPr>
            <p:cNvSpPr txBox="1"/>
            <p:nvPr/>
          </p:nvSpPr>
          <p:spPr>
            <a:xfrm>
              <a:off x="4427219" y="1714500"/>
              <a:ext cx="4905233" cy="3714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Fluid and Hydraulics</a:t>
              </a:r>
              <a:endParaRPr sz="2400" b="1" dirty="0">
                <a:solidFill>
                  <a:srgbClr val="F26A2E"/>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Brine/glycol concentration</a:t>
              </a:r>
              <a:r>
                <a:rPr lang="en-US" sz="2000" b="0" dirty="0">
                  <a:solidFill>
                    <a:srgbClr val="404040"/>
                  </a:solidFill>
                  <a:latin typeface="Arial"/>
                  <a:ea typeface="Arial"/>
                  <a:cs typeface="Arial"/>
                  <a:sym typeface="Arial"/>
                </a:rPr>
                <a:t> must provide frost protection without creating excessive viscosity, pressure loss, or pumping energy. Fluid properties must be checked at the lowest expected operating temperature.</a:t>
              </a:r>
              <a:endParaRPr sz="2000" b="0" dirty="0">
                <a:solidFill>
                  <a:srgbClr val="404040"/>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Pipework and sizing</a:t>
              </a:r>
              <a:r>
                <a:rPr lang="en-US" sz="2000" b="0" dirty="0">
                  <a:solidFill>
                    <a:srgbClr val="404040"/>
                  </a:solidFill>
                  <a:latin typeface="Arial"/>
                  <a:ea typeface="Arial"/>
                  <a:cs typeface="Arial"/>
                  <a:sym typeface="Arial"/>
                </a:rPr>
                <a:t> includ</a:t>
              </a:r>
              <a:r>
                <a:rPr lang="en-US" sz="2000" dirty="0">
                  <a:solidFill>
                    <a:srgbClr val="404040"/>
                  </a:solidFill>
                </a:rPr>
                <a:t>ing</a:t>
              </a:r>
              <a:r>
                <a:rPr lang="en-US" sz="2000" b="0" dirty="0">
                  <a:solidFill>
                    <a:srgbClr val="404040"/>
                  </a:solidFill>
                  <a:latin typeface="Arial"/>
                  <a:ea typeface="Arial"/>
                  <a:cs typeface="Arial"/>
                  <a:sym typeface="Arial"/>
                </a:rPr>
                <a:t> source-side pipe diameter, circuit length, manifolds, and circulation pumps must be selected to deliver required flow rate and acceptable pressure loss.</a:t>
              </a:r>
              <a:endParaRPr sz="2000" b="0" dirty="0">
                <a:solidFill>
                  <a:srgbClr val="404040"/>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Hydraulic balancing</a:t>
              </a:r>
              <a:r>
                <a:rPr lang="en-US" sz="2000" b="0" dirty="0">
                  <a:solidFill>
                    <a:srgbClr val="404040"/>
                  </a:solidFill>
                  <a:latin typeface="Arial"/>
                  <a:ea typeface="Arial"/>
                  <a:cs typeface="Arial"/>
                  <a:sym typeface="Arial"/>
                </a:rPr>
                <a:t> is required for parallel loops. Fill, purge, and air-removal arrangements must allow trapped air to be removed during commissioning.</a:t>
              </a:r>
              <a:endParaRPr sz="2000" b="0" dirty="0">
                <a:solidFill>
                  <a:srgbClr val="404040"/>
                </a:solidFill>
                <a:latin typeface="Arial"/>
                <a:ea typeface="Arial"/>
                <a:cs typeface="Arial"/>
                <a:sym typeface="Arial"/>
              </a:endParaRPr>
            </a:p>
          </p:txBody>
        </p:sp>
      </p:grpSp>
      <p:sp>
        <p:nvSpPr>
          <p:cNvPr id="205" name="Google Shape;205;p11">
            <a:extLst>
              <a:ext uri="{FF2B5EF4-FFF2-40B4-BE49-F238E27FC236}">
                <a16:creationId xmlns:a16="http://schemas.microsoft.com/office/drawing/2014/main" id="{7E03E2FB-1084-828B-F51F-ED77FBFF3B2A}"/>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1040" b="0" i="0" u="none" strike="noStrike" cap="none">
                <a:solidFill>
                  <a:srgbClr val="1D1730"/>
                </a:solidFill>
                <a:latin typeface="Arial"/>
                <a:ea typeface="Arial"/>
                <a:cs typeface="Arial"/>
                <a:sym typeface="Arial"/>
              </a:rPr>
              <a:t>.</a:t>
            </a: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82D7AA1F-9961-B825-7C32-85DC6FD263A0}"/>
              </a:ext>
            </a:extLst>
          </p:cNvPr>
          <p:cNvSpPr>
            <a:spLocks noGrp="1"/>
          </p:cNvSpPr>
          <p:nvPr>
            <p:ph type="title"/>
          </p:nvPr>
        </p:nvSpPr>
        <p:spPr>
          <a:xfrm>
            <a:off x="251999" y="984521"/>
            <a:ext cx="11583353" cy="586957"/>
          </a:xfrm>
        </p:spPr>
        <p:txBody>
          <a:bodyPr lIns="90000" tIns="46800" rIns="90000" bIns="46800"/>
          <a:lstStyle/>
          <a:p>
            <a:r>
              <a:rPr lang="en-US" sz="3200" dirty="0">
                <a:solidFill>
                  <a:srgbClr val="FC4421"/>
                </a:solidFill>
              </a:rPr>
              <a:t>GSHP integration: Source-side design</a:t>
            </a:r>
            <a:endParaRPr lang="en-GB" dirty="0"/>
          </a:p>
        </p:txBody>
      </p:sp>
    </p:spTree>
    <p:extLst>
      <p:ext uri="{BB962C8B-B14F-4D97-AF65-F5344CB8AC3E}">
        <p14:creationId xmlns:p14="http://schemas.microsoft.com/office/powerpoint/2010/main" val="186451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a:extLst>
            <a:ext uri="{FF2B5EF4-FFF2-40B4-BE49-F238E27FC236}">
              <a16:creationId xmlns:a16="http://schemas.microsoft.com/office/drawing/2014/main" id="{1947F684-A7CF-4886-592A-2FA080A51AAA}"/>
            </a:ext>
          </a:extLst>
        </p:cNvPr>
        <p:cNvGrpSpPr/>
        <p:nvPr/>
      </p:nvGrpSpPr>
      <p:grpSpPr>
        <a:xfrm>
          <a:off x="0" y="0"/>
          <a:ext cx="0" cy="0"/>
          <a:chOff x="0" y="0"/>
          <a:chExt cx="0" cy="0"/>
        </a:xfrm>
      </p:grpSpPr>
      <p:sp>
        <p:nvSpPr>
          <p:cNvPr id="195" name="Google Shape;195;p11">
            <a:extLst>
              <a:ext uri="{FF2B5EF4-FFF2-40B4-BE49-F238E27FC236}">
                <a16:creationId xmlns:a16="http://schemas.microsoft.com/office/drawing/2014/main" id="{7BAF63F2-8258-020E-DCBA-0CDE3EFF1CF1}"/>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9</a:t>
            </a:r>
            <a:endParaRPr sz="800" b="0" i="0" u="none" strike="noStrike" cap="none">
              <a:solidFill>
                <a:schemeClr val="dk1"/>
              </a:solidFill>
              <a:latin typeface="Arial"/>
              <a:ea typeface="Arial"/>
              <a:cs typeface="Arial"/>
              <a:sym typeface="Arial"/>
            </a:endParaRPr>
          </a:p>
        </p:txBody>
      </p:sp>
      <p:sp>
        <p:nvSpPr>
          <p:cNvPr id="205" name="Google Shape;205;p11">
            <a:extLst>
              <a:ext uri="{FF2B5EF4-FFF2-40B4-BE49-F238E27FC236}">
                <a16:creationId xmlns:a16="http://schemas.microsoft.com/office/drawing/2014/main" id="{D0C655B0-C178-FE85-07D3-7C5E6A67CA55}"/>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1040" b="0" i="0" u="none" strike="noStrike" cap="none">
                <a:solidFill>
                  <a:srgbClr val="1D1730"/>
                </a:solidFill>
                <a:latin typeface="Arial"/>
                <a:ea typeface="Arial"/>
                <a:cs typeface="Arial"/>
                <a:sym typeface="Arial"/>
              </a:rPr>
              <a:t>.</a:t>
            </a:r>
            <a:endParaRPr sz="1040" b="0" i="0" u="none" strike="noStrike" cap="none">
              <a:solidFill>
                <a:schemeClr val="dk1"/>
              </a:solidFill>
              <a:latin typeface="Arial"/>
              <a:ea typeface="Arial"/>
              <a:cs typeface="Arial"/>
              <a:sym typeface="Arial"/>
            </a:endParaRPr>
          </a:p>
        </p:txBody>
      </p:sp>
      <p:grpSp>
        <p:nvGrpSpPr>
          <p:cNvPr id="206" name="Google Shape;206;p11">
            <a:extLst>
              <a:ext uri="{FF2B5EF4-FFF2-40B4-BE49-F238E27FC236}">
                <a16:creationId xmlns:a16="http://schemas.microsoft.com/office/drawing/2014/main" id="{842808A7-D187-DC55-1C57-7E2E21A2D8D2}"/>
              </a:ext>
            </a:extLst>
          </p:cNvPr>
          <p:cNvGrpSpPr>
            <a:grpSpLocks/>
          </p:cNvGrpSpPr>
          <p:nvPr/>
        </p:nvGrpSpPr>
        <p:grpSpPr>
          <a:xfrm>
            <a:off x="502920" y="1714500"/>
            <a:ext cx="10512409" cy="3714900"/>
            <a:chOff x="8046720" y="1714500"/>
            <a:chExt cx="4742147" cy="3714900"/>
          </a:xfrm>
        </p:grpSpPr>
        <p:sp>
          <p:nvSpPr>
            <p:cNvPr id="207" name="Google Shape;207;p11">
              <a:extLst>
                <a:ext uri="{FF2B5EF4-FFF2-40B4-BE49-F238E27FC236}">
                  <a16:creationId xmlns:a16="http://schemas.microsoft.com/office/drawing/2014/main" id="{4DB24740-E5AE-AB91-A6A4-6FBB9AD2A5D0}"/>
                </a:ext>
              </a:extLst>
            </p:cNvPr>
            <p:cNvSpPr/>
            <p:nvPr/>
          </p:nvSpPr>
          <p:spPr>
            <a:xfrm>
              <a:off x="8046720" y="1714500"/>
              <a:ext cx="38100" cy="37149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8" name="Google Shape;208;p11">
              <a:extLst>
                <a:ext uri="{FF2B5EF4-FFF2-40B4-BE49-F238E27FC236}">
                  <a16:creationId xmlns:a16="http://schemas.microsoft.com/office/drawing/2014/main" id="{25275C67-7504-509C-75D0-BA5D53B21ED2}"/>
                </a:ext>
              </a:extLst>
            </p:cNvPr>
            <p:cNvSpPr txBox="1"/>
            <p:nvPr/>
          </p:nvSpPr>
          <p:spPr>
            <a:xfrm>
              <a:off x="8199120" y="1714500"/>
              <a:ext cx="4589747" cy="37149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System commissioning</a:t>
              </a:r>
              <a:endParaRPr sz="2400" b="1" dirty="0">
                <a:solidFill>
                  <a:srgbClr val="F26A2E"/>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Ancillary components</a:t>
              </a:r>
              <a:r>
                <a:rPr lang="en-US" sz="2000" b="0" dirty="0">
                  <a:solidFill>
                    <a:srgbClr val="404040"/>
                  </a:solidFill>
                  <a:latin typeface="Arial"/>
                  <a:ea typeface="Arial"/>
                  <a:cs typeface="Arial"/>
                  <a:sym typeface="Arial"/>
                </a:rPr>
                <a:t> like expansion vessels, pressure-relief devices, isolation valves, gauges, and suitable test points must be correctly selected for the source circuit and antifreeze fluid.</a:t>
              </a:r>
              <a:endParaRPr sz="2000" b="0" dirty="0">
                <a:solidFill>
                  <a:srgbClr val="404040"/>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Commissioning records</a:t>
              </a:r>
              <a:r>
                <a:rPr lang="en-US" sz="2000" b="0" dirty="0">
                  <a:solidFill>
                    <a:srgbClr val="404040"/>
                  </a:solidFill>
                  <a:latin typeface="Arial"/>
                  <a:ea typeface="Arial"/>
                  <a:cs typeface="Arial"/>
                  <a:sym typeface="Arial"/>
                </a:rPr>
                <a:t> should include loop pressures, flow rates, brine concentration, entering and leaving temperatures, pump settings, and clear evidence that each circuit is balanced and leak-free.</a:t>
              </a:r>
              <a:endParaRPr sz="2000" b="0" dirty="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82844320-22F1-3728-E6C7-3A47BD92EAEA}"/>
              </a:ext>
            </a:extLst>
          </p:cNvPr>
          <p:cNvSpPr>
            <a:spLocks noGrp="1"/>
          </p:cNvSpPr>
          <p:nvPr>
            <p:ph type="title"/>
          </p:nvPr>
        </p:nvSpPr>
        <p:spPr>
          <a:xfrm>
            <a:off x="251999" y="984521"/>
            <a:ext cx="11583353" cy="586957"/>
          </a:xfrm>
        </p:spPr>
        <p:txBody>
          <a:bodyPr lIns="90000" tIns="46800" rIns="90000" bIns="46800"/>
          <a:lstStyle/>
          <a:p>
            <a:r>
              <a:rPr lang="en-US" sz="3200" dirty="0"/>
              <a:t>GSHP integration: Source-side design</a:t>
            </a:r>
            <a:endParaRPr lang="en-GB" dirty="0"/>
          </a:p>
        </p:txBody>
      </p:sp>
    </p:spTree>
    <p:extLst>
      <p:ext uri="{BB962C8B-B14F-4D97-AF65-F5344CB8AC3E}">
        <p14:creationId xmlns:p14="http://schemas.microsoft.com/office/powerpoint/2010/main" val="3667206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7" name="Google Shape;217;p12"/>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10</a:t>
            </a:r>
            <a:endParaRPr sz="800" b="0" i="0" u="none" strike="noStrike" cap="none">
              <a:solidFill>
                <a:schemeClr val="dk1"/>
              </a:solidFill>
              <a:latin typeface="Arial"/>
              <a:ea typeface="Arial"/>
              <a:cs typeface="Arial"/>
              <a:sym typeface="Arial"/>
            </a:endParaRPr>
          </a:p>
        </p:txBody>
      </p:sp>
      <p:sp>
        <p:nvSpPr>
          <p:cNvPr id="220" name="Google Shape;220;p12"/>
          <p:cNvSpPr txBox="1"/>
          <p:nvPr/>
        </p:nvSpPr>
        <p:spPr>
          <a:xfrm>
            <a:off x="356648" y="1584000"/>
            <a:ext cx="6010614"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26A2E"/>
                </a:solidFill>
                <a:latin typeface="Arial"/>
                <a:ea typeface="Arial"/>
                <a:cs typeface="Arial"/>
                <a:sym typeface="Arial"/>
              </a:rPr>
              <a:t>Purpose:</a:t>
            </a:r>
            <a:r>
              <a:rPr lang="en-US" sz="2000">
                <a:solidFill>
                  <a:srgbClr val="404040"/>
                </a:solidFill>
                <a:latin typeface="Arial"/>
                <a:ea typeface="Arial"/>
                <a:cs typeface="Arial"/>
                <a:sym typeface="Arial"/>
              </a:rPr>
              <a:t> Extract low-grade heat from lakes, rivers, ponds, wells, aquifers or coastal waters and upgrade it through the refrigeration cycle.</a:t>
            </a:r>
            <a:endParaRPr sz="2000">
              <a:solidFill>
                <a:srgbClr val="404040"/>
              </a:solidFill>
              <a:latin typeface="Arial"/>
              <a:ea typeface="Arial"/>
              <a:cs typeface="Arial"/>
              <a:sym typeface="Arial"/>
            </a:endParaRPr>
          </a:p>
          <a:p>
            <a:pPr marL="0" lvl="0" indent="0" algn="l" rtl="0">
              <a:spcBef>
                <a:spcPts val="525"/>
              </a:spcBef>
              <a:spcAft>
                <a:spcPts val="0"/>
              </a:spcAft>
              <a:buNone/>
            </a:pPr>
            <a:r>
              <a:rPr lang="en-US" sz="2000" b="1">
                <a:solidFill>
                  <a:srgbClr val="F26A2E"/>
                </a:solidFill>
                <a:latin typeface="Arial"/>
                <a:ea typeface="Arial"/>
                <a:cs typeface="Arial"/>
                <a:sym typeface="Arial"/>
              </a:rPr>
              <a:t>Closed-loop systems:</a:t>
            </a:r>
            <a:r>
              <a:rPr lang="en-US" sz="2000">
                <a:solidFill>
                  <a:srgbClr val="404040"/>
                </a:solidFill>
                <a:latin typeface="Arial"/>
                <a:ea typeface="Arial"/>
                <a:cs typeface="Arial"/>
                <a:sym typeface="Arial"/>
              </a:rPr>
              <a:t> A sealed water/glycol circuit passes through submerged coils, lake collectors or pond mats, transferring heat without directly abstracting the source water.</a:t>
            </a:r>
            <a:endParaRPr sz="2000">
              <a:solidFill>
                <a:srgbClr val="404040"/>
              </a:solidFill>
              <a:latin typeface="Arial"/>
              <a:ea typeface="Arial"/>
              <a:cs typeface="Arial"/>
              <a:sym typeface="Arial"/>
            </a:endParaRPr>
          </a:p>
          <a:p>
            <a:pPr marL="0" lvl="0" indent="0" algn="l" rtl="0">
              <a:spcBef>
                <a:spcPts val="525"/>
              </a:spcBef>
              <a:spcAft>
                <a:spcPts val="0"/>
              </a:spcAft>
              <a:buNone/>
            </a:pPr>
            <a:r>
              <a:rPr lang="en-US" sz="2000" b="1">
                <a:solidFill>
                  <a:srgbClr val="F26A2E"/>
                </a:solidFill>
                <a:latin typeface="Arial"/>
                <a:ea typeface="Arial"/>
                <a:cs typeface="Arial"/>
                <a:sym typeface="Arial"/>
              </a:rPr>
              <a:t>Open-loop systems:</a:t>
            </a:r>
            <a:r>
              <a:rPr lang="en-US" sz="2000">
                <a:solidFill>
                  <a:srgbClr val="404040"/>
                </a:solidFill>
                <a:latin typeface="Arial"/>
                <a:ea typeface="Arial"/>
                <a:cs typeface="Arial"/>
                <a:sym typeface="Arial"/>
              </a:rPr>
              <a:t> Water is abstracted, passed through a heat exchanger and discharged/reinjected. Requires filtration and environmental approval.</a:t>
            </a:r>
            <a:endParaRPr sz="2000">
              <a:solidFill>
                <a:srgbClr val="404040"/>
              </a:solidFill>
              <a:latin typeface="Arial"/>
              <a:ea typeface="Arial"/>
              <a:cs typeface="Arial"/>
              <a:sym typeface="Arial"/>
            </a:endParaRPr>
          </a:p>
          <a:p>
            <a:pPr marL="0" lvl="0" indent="0" algn="l" rtl="0">
              <a:spcBef>
                <a:spcPts val="525"/>
              </a:spcBef>
              <a:spcAft>
                <a:spcPts val="0"/>
              </a:spcAft>
              <a:buNone/>
            </a:pPr>
            <a:r>
              <a:rPr lang="en-US" sz="2000" b="1">
                <a:solidFill>
                  <a:srgbClr val="F26A2E"/>
                </a:solidFill>
                <a:latin typeface="Arial"/>
                <a:ea typeface="Arial"/>
                <a:cs typeface="Arial"/>
                <a:sym typeface="Arial"/>
              </a:rPr>
              <a:t>Marine-source heat pumps:</a:t>
            </a:r>
            <a:r>
              <a:rPr lang="en-US" sz="2000">
                <a:solidFill>
                  <a:srgbClr val="404040"/>
                </a:solidFill>
                <a:latin typeface="Arial"/>
                <a:ea typeface="Arial"/>
                <a:cs typeface="Arial"/>
                <a:sym typeface="Arial"/>
              </a:rPr>
              <a:t> Uses seawater or tidal sources. Design must account for salinity, corrosion, tidal variation, marine growth, and coastal exposure.</a:t>
            </a:r>
            <a:endParaRPr sz="2000">
              <a:solidFill>
                <a:srgbClr val="404040"/>
              </a:solidFill>
              <a:latin typeface="Arial"/>
              <a:ea typeface="Arial"/>
              <a:cs typeface="Arial"/>
              <a:sym typeface="Arial"/>
            </a:endParaRPr>
          </a:p>
        </p:txBody>
      </p:sp>
      <p:pic>
        <p:nvPicPr>
          <p:cNvPr id="221" name="Google Shape;221;p12"/>
          <p:cNvPicPr preferRelativeResize="0"/>
          <p:nvPr/>
        </p:nvPicPr>
        <p:blipFill>
          <a:blip r:embed="rId3">
            <a:alphaModFix/>
          </a:blip>
          <a:srcRect t="16822" b="16822"/>
          <a:stretch/>
        </p:blipFill>
        <p:spPr>
          <a:xfrm>
            <a:off x="6629400" y="1600200"/>
            <a:ext cx="4892041" cy="3246120"/>
          </a:xfrm>
          <a:prstGeom prst="rect">
            <a:avLst/>
          </a:prstGeom>
          <a:noFill/>
          <a:ln>
            <a:noFill/>
          </a:ln>
        </p:spPr>
      </p:pic>
      <p:sp>
        <p:nvSpPr>
          <p:cNvPr id="229" name="Google Shape;229;p12"/>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3B7FBBD7-C555-7088-D301-950FF0C40922}"/>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Water and marine source heat pumps (WSHP/MSHP)</a:t>
            </a:r>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a:extLst>
            <a:ext uri="{FF2B5EF4-FFF2-40B4-BE49-F238E27FC236}">
              <a16:creationId xmlns:a16="http://schemas.microsoft.com/office/drawing/2014/main" id="{221A6A75-2E47-5530-BA11-8A3FCB341353}"/>
            </a:ext>
          </a:extLst>
        </p:cNvPr>
        <p:cNvGrpSpPr/>
        <p:nvPr/>
      </p:nvGrpSpPr>
      <p:grpSpPr>
        <a:xfrm>
          <a:off x="0" y="0"/>
          <a:ext cx="0" cy="0"/>
          <a:chOff x="0" y="0"/>
          <a:chExt cx="0" cy="0"/>
        </a:xfrm>
      </p:grpSpPr>
      <p:sp>
        <p:nvSpPr>
          <p:cNvPr id="217" name="Google Shape;217;p12">
            <a:extLst>
              <a:ext uri="{FF2B5EF4-FFF2-40B4-BE49-F238E27FC236}">
                <a16:creationId xmlns:a16="http://schemas.microsoft.com/office/drawing/2014/main" id="{6B43339E-10CF-CE11-910F-4388E7C303D8}"/>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10</a:t>
            </a:r>
            <a:endParaRPr sz="800" b="0" i="0" u="none" strike="noStrike" cap="none">
              <a:solidFill>
                <a:schemeClr val="dk1"/>
              </a:solidFill>
              <a:latin typeface="Arial"/>
              <a:ea typeface="Arial"/>
              <a:cs typeface="Arial"/>
              <a:sym typeface="Arial"/>
            </a:endParaRPr>
          </a:p>
        </p:txBody>
      </p:sp>
      <p:sp>
        <p:nvSpPr>
          <p:cNvPr id="220" name="Google Shape;220;p12">
            <a:extLst>
              <a:ext uri="{FF2B5EF4-FFF2-40B4-BE49-F238E27FC236}">
                <a16:creationId xmlns:a16="http://schemas.microsoft.com/office/drawing/2014/main" id="{64EFCC10-CB1B-8BEB-A119-D5EAA9E9A5EA}"/>
              </a:ext>
            </a:extLst>
          </p:cNvPr>
          <p:cNvSpPr txBox="1"/>
          <p:nvPr/>
        </p:nvSpPr>
        <p:spPr>
          <a:xfrm>
            <a:off x="356646" y="1546422"/>
            <a:ext cx="7171496"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525"/>
              </a:spcBef>
              <a:spcAft>
                <a:spcPts val="0"/>
              </a:spcAft>
              <a:buNone/>
            </a:pPr>
            <a:r>
              <a:rPr lang="en-US" sz="1900" b="1" dirty="0">
                <a:solidFill>
                  <a:srgbClr val="F26A2E"/>
                </a:solidFill>
                <a:latin typeface="Arial"/>
                <a:ea typeface="Arial"/>
                <a:cs typeface="Arial"/>
                <a:sym typeface="Arial"/>
              </a:rPr>
              <a:t>Strengths:</a:t>
            </a:r>
            <a:r>
              <a:rPr lang="en-US" sz="1900" dirty="0">
                <a:solidFill>
                  <a:srgbClr val="404040"/>
                </a:solidFill>
                <a:latin typeface="Arial"/>
                <a:ea typeface="Arial"/>
                <a:cs typeface="Arial"/>
                <a:sym typeface="Arial"/>
              </a:rPr>
              <a:t> Stable source temperatures support </a:t>
            </a:r>
            <a:br>
              <a:rPr lang="en-US" sz="1900" dirty="0">
                <a:solidFill>
                  <a:srgbClr val="404040"/>
                </a:solidFill>
                <a:latin typeface="Arial"/>
                <a:ea typeface="Arial"/>
                <a:cs typeface="Arial"/>
                <a:sym typeface="Arial"/>
              </a:rPr>
            </a:br>
            <a:r>
              <a:rPr lang="en-US" sz="1900" dirty="0">
                <a:solidFill>
                  <a:srgbClr val="404040"/>
                </a:solidFill>
                <a:latin typeface="Arial"/>
                <a:ea typeface="Arial"/>
                <a:cs typeface="Arial"/>
                <a:sym typeface="Arial"/>
              </a:rPr>
              <a:t>consistent output and strong seasonal efficiency </a:t>
            </a:r>
            <a:br>
              <a:rPr lang="en-US" sz="1900" dirty="0">
                <a:solidFill>
                  <a:srgbClr val="404040"/>
                </a:solidFill>
                <a:latin typeface="Arial"/>
                <a:ea typeface="Arial"/>
                <a:cs typeface="Arial"/>
                <a:sym typeface="Arial"/>
              </a:rPr>
            </a:br>
            <a:r>
              <a:rPr lang="en-US" sz="1900" dirty="0">
                <a:solidFill>
                  <a:srgbClr val="404040"/>
                </a:solidFill>
                <a:latin typeface="Arial"/>
                <a:ea typeface="Arial"/>
                <a:cs typeface="Arial"/>
                <a:sym typeface="Arial"/>
              </a:rPr>
              <a:t>compared to air source.</a:t>
            </a:r>
            <a:endParaRPr sz="1900" dirty="0">
              <a:solidFill>
                <a:srgbClr val="404040"/>
              </a:solidFill>
              <a:latin typeface="Arial"/>
              <a:ea typeface="Arial"/>
              <a:cs typeface="Arial"/>
              <a:sym typeface="Arial"/>
            </a:endParaRPr>
          </a:p>
          <a:p>
            <a:pPr marL="0" lvl="0" indent="0" algn="l" rtl="0">
              <a:spcBef>
                <a:spcPts val="525"/>
              </a:spcBef>
              <a:spcAft>
                <a:spcPts val="0"/>
              </a:spcAft>
              <a:buNone/>
            </a:pPr>
            <a:r>
              <a:rPr lang="en-US" sz="1900" b="1" dirty="0">
                <a:solidFill>
                  <a:srgbClr val="F26A2E"/>
                </a:solidFill>
                <a:latin typeface="Arial"/>
                <a:ea typeface="Arial"/>
                <a:cs typeface="Arial"/>
                <a:sym typeface="Arial"/>
              </a:rPr>
              <a:t>Hydraulic integration:</a:t>
            </a:r>
            <a:r>
              <a:rPr lang="en-US" sz="1900" dirty="0">
                <a:solidFill>
                  <a:srgbClr val="404040"/>
                </a:solidFill>
                <a:latin typeface="Arial"/>
                <a:ea typeface="Arial"/>
                <a:cs typeface="Arial"/>
                <a:sym typeface="Arial"/>
              </a:rPr>
              <a:t> Flow rate, pump duty, pressure loss, heat exchanger selection, and temperature delta must </a:t>
            </a:r>
            <a:br>
              <a:rPr lang="en-US" sz="1900" dirty="0">
                <a:solidFill>
                  <a:srgbClr val="404040"/>
                </a:solidFill>
                <a:latin typeface="Arial"/>
                <a:ea typeface="Arial"/>
                <a:cs typeface="Arial"/>
                <a:sym typeface="Arial"/>
              </a:rPr>
            </a:br>
            <a:r>
              <a:rPr lang="en-US" sz="1900" dirty="0">
                <a:solidFill>
                  <a:srgbClr val="404040"/>
                </a:solidFill>
                <a:latin typeface="Arial"/>
                <a:ea typeface="Arial"/>
                <a:cs typeface="Arial"/>
                <a:sym typeface="Arial"/>
              </a:rPr>
              <a:t>match heat pump inputs.</a:t>
            </a:r>
            <a:endParaRPr sz="1900" dirty="0">
              <a:solidFill>
                <a:srgbClr val="404040"/>
              </a:solidFill>
              <a:latin typeface="Arial"/>
              <a:ea typeface="Arial"/>
              <a:cs typeface="Arial"/>
              <a:sym typeface="Arial"/>
            </a:endParaRPr>
          </a:p>
          <a:p>
            <a:pPr marL="0" lvl="0" indent="0" algn="l" rtl="0">
              <a:spcBef>
                <a:spcPts val="525"/>
              </a:spcBef>
              <a:spcAft>
                <a:spcPts val="0"/>
              </a:spcAft>
              <a:buNone/>
            </a:pPr>
            <a:r>
              <a:rPr lang="en-US" sz="1900" b="1" dirty="0">
                <a:solidFill>
                  <a:srgbClr val="F26A2E"/>
                </a:solidFill>
                <a:latin typeface="Arial"/>
                <a:ea typeface="Arial"/>
                <a:cs typeface="Arial"/>
                <a:sym typeface="Arial"/>
              </a:rPr>
              <a:t>Water-quality risks:</a:t>
            </a:r>
            <a:r>
              <a:rPr lang="en-US" sz="1900" dirty="0">
                <a:solidFill>
                  <a:srgbClr val="404040"/>
                </a:solidFill>
                <a:latin typeface="Arial"/>
                <a:ea typeface="Arial"/>
                <a:cs typeface="Arial"/>
                <a:sym typeface="Arial"/>
              </a:rPr>
              <a:t> Silt, debris, minerals, and </a:t>
            </a:r>
            <a:br>
              <a:rPr lang="en-US" sz="1900" dirty="0">
                <a:solidFill>
                  <a:srgbClr val="404040"/>
                </a:solidFill>
              </a:rPr>
            </a:br>
            <a:r>
              <a:rPr lang="en-US" sz="1900" dirty="0">
                <a:solidFill>
                  <a:srgbClr val="404040"/>
                </a:solidFill>
                <a:latin typeface="Arial"/>
                <a:ea typeface="Arial"/>
                <a:cs typeface="Arial"/>
                <a:sym typeface="Arial"/>
              </a:rPr>
              <a:t>biofouling can block filters or reduce heat transfer,</a:t>
            </a:r>
            <a:br>
              <a:rPr lang="en-US" sz="1900" dirty="0">
                <a:solidFill>
                  <a:srgbClr val="404040"/>
                </a:solidFill>
                <a:latin typeface="Arial"/>
                <a:ea typeface="Arial"/>
                <a:cs typeface="Arial"/>
                <a:sym typeface="Arial"/>
              </a:rPr>
            </a:br>
            <a:r>
              <a:rPr lang="en-US" sz="1900" dirty="0">
                <a:solidFill>
                  <a:srgbClr val="404040"/>
                </a:solidFill>
                <a:latin typeface="Arial"/>
                <a:ea typeface="Arial"/>
                <a:cs typeface="Arial"/>
                <a:sym typeface="Arial"/>
              </a:rPr>
              <a:t>increasing pumping energy.</a:t>
            </a:r>
            <a:endParaRPr sz="1900" dirty="0">
              <a:solidFill>
                <a:srgbClr val="404040"/>
              </a:solidFill>
              <a:latin typeface="Arial"/>
              <a:ea typeface="Arial"/>
              <a:cs typeface="Arial"/>
              <a:sym typeface="Arial"/>
            </a:endParaRPr>
          </a:p>
          <a:p>
            <a:pPr marL="0" lvl="0" indent="0" algn="l" rtl="0">
              <a:spcBef>
                <a:spcPts val="525"/>
              </a:spcBef>
              <a:spcAft>
                <a:spcPts val="0"/>
              </a:spcAft>
              <a:buNone/>
            </a:pPr>
            <a:r>
              <a:rPr lang="en-US" sz="1900" b="1" dirty="0">
                <a:solidFill>
                  <a:srgbClr val="F26A2E"/>
                </a:solidFill>
                <a:latin typeface="Arial"/>
                <a:ea typeface="Arial"/>
                <a:cs typeface="Arial"/>
                <a:sym typeface="Arial"/>
              </a:rPr>
              <a:t>Permissions:</a:t>
            </a:r>
            <a:r>
              <a:rPr lang="en-US" sz="1900" dirty="0">
                <a:solidFill>
                  <a:srgbClr val="404040"/>
                </a:solidFill>
                <a:latin typeface="Arial"/>
                <a:ea typeface="Arial"/>
                <a:cs typeface="Arial"/>
                <a:sym typeface="Arial"/>
              </a:rPr>
              <a:t> Abstraction, discharge, flood risk, </a:t>
            </a:r>
            <a:br>
              <a:rPr lang="en-US" sz="1900" dirty="0">
                <a:solidFill>
                  <a:srgbClr val="404040"/>
                </a:solidFill>
                <a:latin typeface="Arial"/>
                <a:ea typeface="Arial"/>
                <a:cs typeface="Arial"/>
                <a:sym typeface="Arial"/>
              </a:rPr>
            </a:br>
            <a:r>
              <a:rPr lang="en-US" sz="1900" dirty="0">
                <a:solidFill>
                  <a:srgbClr val="404040"/>
                </a:solidFill>
                <a:latin typeface="Arial"/>
                <a:ea typeface="Arial"/>
                <a:cs typeface="Arial"/>
                <a:sym typeface="Arial"/>
              </a:rPr>
              <a:t>ecological impact, and land ownership must be cleared </a:t>
            </a:r>
            <a:br>
              <a:rPr lang="en-US" sz="1900" dirty="0">
                <a:solidFill>
                  <a:srgbClr val="404040"/>
                </a:solidFill>
                <a:latin typeface="Arial"/>
                <a:ea typeface="Arial"/>
                <a:cs typeface="Arial"/>
                <a:sym typeface="Arial"/>
              </a:rPr>
            </a:br>
            <a:r>
              <a:rPr lang="en-US" sz="1900" dirty="0">
                <a:solidFill>
                  <a:srgbClr val="404040"/>
                </a:solidFill>
                <a:latin typeface="Arial"/>
                <a:ea typeface="Arial"/>
                <a:cs typeface="Arial"/>
                <a:sym typeface="Arial"/>
              </a:rPr>
              <a:t>with authorities.</a:t>
            </a:r>
            <a:endParaRPr sz="1900" dirty="0">
              <a:solidFill>
                <a:srgbClr val="404040"/>
              </a:solidFill>
              <a:latin typeface="Arial"/>
              <a:ea typeface="Arial"/>
              <a:cs typeface="Arial"/>
              <a:sym typeface="Arial"/>
            </a:endParaRPr>
          </a:p>
          <a:p>
            <a:pPr marL="0" lvl="0" indent="0" algn="l" rtl="0">
              <a:spcBef>
                <a:spcPts val="525"/>
              </a:spcBef>
              <a:spcAft>
                <a:spcPts val="0"/>
              </a:spcAft>
              <a:buNone/>
            </a:pPr>
            <a:r>
              <a:rPr lang="en-US" sz="1900" b="1" dirty="0">
                <a:solidFill>
                  <a:srgbClr val="F26A2E"/>
                </a:solidFill>
                <a:latin typeface="Arial"/>
                <a:ea typeface="Arial"/>
                <a:cs typeface="Arial"/>
                <a:sym typeface="Arial"/>
              </a:rPr>
              <a:t>Maintenance:</a:t>
            </a:r>
            <a:r>
              <a:rPr lang="en-US" sz="1900" dirty="0">
                <a:solidFill>
                  <a:srgbClr val="404040"/>
                </a:solidFill>
                <a:latin typeface="Arial"/>
                <a:ea typeface="Arial"/>
                <a:cs typeface="Arial"/>
                <a:sym typeface="Arial"/>
              </a:rPr>
              <a:t> Ensure safe access to strainers, filters, pumps, and heat exchangers with isolation and cleaning arrangements</a:t>
            </a:r>
            <a:r>
              <a:rPr lang="en-US" sz="2000" dirty="0">
                <a:solidFill>
                  <a:srgbClr val="404040"/>
                </a:solidFill>
                <a:latin typeface="Arial"/>
                <a:ea typeface="Arial"/>
                <a:cs typeface="Arial"/>
                <a:sym typeface="Arial"/>
              </a:rPr>
              <a:t>.</a:t>
            </a:r>
            <a:endParaRPr sz="2000" dirty="0">
              <a:solidFill>
                <a:srgbClr val="404040"/>
              </a:solidFill>
              <a:latin typeface="Arial"/>
              <a:ea typeface="Arial"/>
              <a:cs typeface="Arial"/>
              <a:sym typeface="Arial"/>
            </a:endParaRPr>
          </a:p>
        </p:txBody>
      </p:sp>
      <p:pic>
        <p:nvPicPr>
          <p:cNvPr id="221" name="Google Shape;221;p12">
            <a:extLst>
              <a:ext uri="{FF2B5EF4-FFF2-40B4-BE49-F238E27FC236}">
                <a16:creationId xmlns:a16="http://schemas.microsoft.com/office/drawing/2014/main" id="{11A261AC-A04A-C4CD-2970-63E4B67887E4}"/>
              </a:ext>
            </a:extLst>
          </p:cNvPr>
          <p:cNvPicPr preferRelativeResize="0"/>
          <p:nvPr/>
        </p:nvPicPr>
        <p:blipFill>
          <a:blip r:embed="rId3">
            <a:alphaModFix/>
          </a:blip>
          <a:srcRect t="16822" b="16822"/>
          <a:stretch/>
        </p:blipFill>
        <p:spPr>
          <a:xfrm>
            <a:off x="6812399" y="1584000"/>
            <a:ext cx="4892041" cy="3246120"/>
          </a:xfrm>
          <a:prstGeom prst="rect">
            <a:avLst/>
          </a:prstGeom>
          <a:noFill/>
          <a:ln>
            <a:noFill/>
          </a:ln>
        </p:spPr>
      </p:pic>
      <p:sp>
        <p:nvSpPr>
          <p:cNvPr id="229" name="Google Shape;229;p12">
            <a:extLst>
              <a:ext uri="{FF2B5EF4-FFF2-40B4-BE49-F238E27FC236}">
                <a16:creationId xmlns:a16="http://schemas.microsoft.com/office/drawing/2014/main" id="{19ACB632-D246-257F-D173-40F4698E05DC}"/>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57D4AD58-05D2-9324-B556-B4A8C707B0BD}"/>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Water and marine source heat pumps (WSHP/MSHP)</a:t>
            </a:r>
            <a:endParaRPr lang="en-GB"/>
          </a:p>
        </p:txBody>
      </p:sp>
    </p:spTree>
    <p:extLst>
      <p:ext uri="{BB962C8B-B14F-4D97-AF65-F5344CB8AC3E}">
        <p14:creationId xmlns:p14="http://schemas.microsoft.com/office/powerpoint/2010/main" val="2650147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3">
          <a:extLst>
            <a:ext uri="{FF2B5EF4-FFF2-40B4-BE49-F238E27FC236}">
              <a16:creationId xmlns:a16="http://schemas.microsoft.com/office/drawing/2014/main" id="{7F761E29-20DB-194B-ADDC-599363B27BED}"/>
            </a:ext>
          </a:extLst>
        </p:cNvPr>
        <p:cNvGrpSpPr/>
        <p:nvPr/>
      </p:nvGrpSpPr>
      <p:grpSpPr>
        <a:xfrm>
          <a:off x="0" y="0"/>
          <a:ext cx="0" cy="0"/>
          <a:chOff x="0" y="0"/>
          <a:chExt cx="0" cy="0"/>
        </a:xfrm>
      </p:grpSpPr>
      <p:sp>
        <p:nvSpPr>
          <p:cNvPr id="217" name="Google Shape;217;p12">
            <a:extLst>
              <a:ext uri="{FF2B5EF4-FFF2-40B4-BE49-F238E27FC236}">
                <a16:creationId xmlns:a16="http://schemas.microsoft.com/office/drawing/2014/main" id="{81A54E92-55DD-FDA7-A900-375805C722E9}"/>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10</a:t>
            </a:r>
            <a:endParaRPr sz="800" b="0" i="0" u="none" strike="noStrike" cap="none">
              <a:solidFill>
                <a:schemeClr val="dk1"/>
              </a:solidFill>
              <a:latin typeface="Arial"/>
              <a:ea typeface="Arial"/>
              <a:cs typeface="Arial"/>
              <a:sym typeface="Arial"/>
            </a:endParaRPr>
          </a:p>
        </p:txBody>
      </p:sp>
      <p:pic>
        <p:nvPicPr>
          <p:cNvPr id="221" name="Google Shape;221;p12">
            <a:extLst>
              <a:ext uri="{FF2B5EF4-FFF2-40B4-BE49-F238E27FC236}">
                <a16:creationId xmlns:a16="http://schemas.microsoft.com/office/drawing/2014/main" id="{BD9DC942-1F71-9915-6903-6E51B89E751D}"/>
              </a:ext>
            </a:extLst>
          </p:cNvPr>
          <p:cNvPicPr preferRelativeResize="0"/>
          <p:nvPr/>
        </p:nvPicPr>
        <p:blipFill>
          <a:blip r:embed="rId3">
            <a:alphaModFix/>
          </a:blip>
          <a:srcRect t="16822" b="16822"/>
          <a:stretch/>
        </p:blipFill>
        <p:spPr>
          <a:xfrm>
            <a:off x="6629400" y="1600200"/>
            <a:ext cx="4892041" cy="3246120"/>
          </a:xfrm>
          <a:prstGeom prst="rect">
            <a:avLst/>
          </a:prstGeom>
          <a:noFill/>
          <a:ln>
            <a:noFill/>
          </a:ln>
        </p:spPr>
      </p:pic>
      <p:sp>
        <p:nvSpPr>
          <p:cNvPr id="224" name="Google Shape;224;p12">
            <a:extLst>
              <a:ext uri="{FF2B5EF4-FFF2-40B4-BE49-F238E27FC236}">
                <a16:creationId xmlns:a16="http://schemas.microsoft.com/office/drawing/2014/main" id="{DB65EE99-122F-C17D-A290-D2923804EBA7}"/>
              </a:ext>
            </a:extLst>
          </p:cNvPr>
          <p:cNvSpPr txBox="1">
            <a:spLocks/>
          </p:cNvSpPr>
          <p:nvPr/>
        </p:nvSpPr>
        <p:spPr>
          <a:xfrm>
            <a:off x="356648" y="1584000"/>
            <a:ext cx="6010614"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D1730"/>
                </a:solidFill>
                <a:latin typeface="Arial"/>
                <a:ea typeface="Arial"/>
                <a:cs typeface="Arial"/>
                <a:sym typeface="Arial"/>
              </a:rPr>
              <a:t>Design in Practice: Plas Newydd, Anglesey</a:t>
            </a:r>
            <a:endParaRPr sz="2000" b="1" dirty="0">
              <a:solidFill>
                <a:srgbClr val="1D1730"/>
              </a:solidFill>
              <a:latin typeface="Arial"/>
              <a:ea typeface="Arial"/>
              <a:cs typeface="Arial"/>
              <a:sym typeface="Arial"/>
            </a:endParaRPr>
          </a:p>
          <a:p>
            <a:pPr marL="0" lvl="0" indent="0" algn="l" rtl="0">
              <a:spcBef>
                <a:spcPts val="750"/>
              </a:spcBef>
              <a:spcAft>
                <a:spcPts val="0"/>
              </a:spcAft>
              <a:buNone/>
            </a:pPr>
            <a:r>
              <a:rPr lang="en-US" sz="2000" b="0" dirty="0">
                <a:solidFill>
                  <a:srgbClr val="404040"/>
                </a:solidFill>
                <a:latin typeface="Arial"/>
                <a:ea typeface="Arial"/>
                <a:cs typeface="Arial"/>
                <a:sym typeface="Arial"/>
              </a:rPr>
              <a:t>The National Trust’s Plas Newydd project uses heat from the Menai Strait to support a </a:t>
            </a:r>
            <a:r>
              <a:rPr lang="en-US" sz="2000" b="1" dirty="0">
                <a:solidFill>
                  <a:srgbClr val="1D1730"/>
                </a:solidFill>
                <a:latin typeface="Arial"/>
                <a:ea typeface="Arial"/>
                <a:cs typeface="Arial"/>
                <a:sym typeface="Arial"/>
              </a:rPr>
              <a:t>300 kW marine-source heat-pump system</a:t>
            </a:r>
            <a:r>
              <a:rPr lang="en-US" sz="2000" b="0" dirty="0">
                <a:solidFill>
                  <a:srgbClr val="404040"/>
                </a:solidFill>
                <a:latin typeface="Arial"/>
                <a:ea typeface="Arial"/>
                <a:cs typeface="Arial"/>
                <a:sym typeface="Arial"/>
              </a:rPr>
              <a:t>.</a:t>
            </a:r>
            <a:br>
              <a:rPr lang="en-US" sz="2000" b="0" dirty="0">
                <a:solidFill>
                  <a:srgbClr val="404040"/>
                </a:solidFill>
                <a:latin typeface="Arial"/>
                <a:ea typeface="Arial"/>
                <a:cs typeface="Arial"/>
                <a:sym typeface="Arial"/>
              </a:rPr>
            </a:br>
            <a:br>
              <a:rPr lang="en-US" sz="2000" b="0" dirty="0">
                <a:solidFill>
                  <a:srgbClr val="404040"/>
                </a:solidFill>
                <a:latin typeface="Arial"/>
                <a:ea typeface="Arial"/>
                <a:cs typeface="Arial"/>
                <a:sym typeface="Arial"/>
              </a:rPr>
            </a:br>
            <a:r>
              <a:rPr lang="en-US" sz="2000" b="0" dirty="0">
                <a:solidFill>
                  <a:srgbClr val="404040"/>
                </a:solidFill>
                <a:latin typeface="Arial"/>
                <a:ea typeface="Arial"/>
                <a:cs typeface="Arial"/>
                <a:sym typeface="Arial"/>
              </a:rPr>
              <a:t>The design had to accommodate a Grade I listed property, tidal conditions, visual impact and corrosion risk.</a:t>
            </a:r>
            <a:br>
              <a:rPr lang="en-US" sz="2000" b="0" dirty="0">
                <a:solidFill>
                  <a:srgbClr val="404040"/>
                </a:solidFill>
                <a:latin typeface="Arial"/>
                <a:ea typeface="Arial"/>
                <a:cs typeface="Arial"/>
                <a:sym typeface="Arial"/>
              </a:rPr>
            </a:br>
            <a:br>
              <a:rPr lang="en-US" sz="2000" b="0" dirty="0">
                <a:solidFill>
                  <a:srgbClr val="404040"/>
                </a:solidFill>
                <a:latin typeface="Arial"/>
                <a:ea typeface="Arial"/>
                <a:cs typeface="Arial"/>
                <a:sym typeface="Arial"/>
              </a:rPr>
            </a:br>
            <a:r>
              <a:rPr lang="en-US" sz="2000" b="0" dirty="0">
                <a:solidFill>
                  <a:srgbClr val="404040"/>
                </a:solidFill>
                <a:latin typeface="Arial"/>
                <a:ea typeface="Arial"/>
                <a:cs typeface="Arial"/>
                <a:sym typeface="Arial"/>
              </a:rPr>
              <a:t>The project later highlighted the importance of marine-resistant components, secure BMS controls and effective recommissioning.</a:t>
            </a:r>
            <a:endParaRPr sz="2000" b="0" dirty="0">
              <a:solidFill>
                <a:srgbClr val="404040"/>
              </a:solidFill>
              <a:latin typeface="Arial"/>
              <a:ea typeface="Arial"/>
              <a:cs typeface="Arial"/>
              <a:sym typeface="Arial"/>
            </a:endParaRPr>
          </a:p>
        </p:txBody>
      </p:sp>
      <p:sp>
        <p:nvSpPr>
          <p:cNvPr id="225" name="Google Shape;225;p12">
            <a:extLst>
              <a:ext uri="{FF2B5EF4-FFF2-40B4-BE49-F238E27FC236}">
                <a16:creationId xmlns:a16="http://schemas.microsoft.com/office/drawing/2014/main" id="{125751B7-1F33-E21D-063A-5297D3F8F0E8}"/>
              </a:ext>
            </a:extLst>
          </p:cNvPr>
          <p:cNvSpPr/>
          <p:nvPr/>
        </p:nvSpPr>
        <p:spPr>
          <a:xfrm>
            <a:off x="6812340" y="4957492"/>
            <a:ext cx="4892100" cy="1130158"/>
          </a:xfrm>
          <a:prstGeom prst="roundRect">
            <a:avLst>
              <a:gd name="adj" fmla="val 9412"/>
            </a:avLst>
          </a:prstGeom>
          <a:solidFill>
            <a:srgbClr val="F4FBFB"/>
          </a:solidFill>
          <a:ln w="165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6" name="Google Shape;226;p12">
            <a:extLst>
              <a:ext uri="{FF2B5EF4-FFF2-40B4-BE49-F238E27FC236}">
                <a16:creationId xmlns:a16="http://schemas.microsoft.com/office/drawing/2014/main" id="{E6DDC95E-D52B-1B57-1014-AC09DA9B78E7}"/>
              </a:ext>
            </a:extLst>
          </p:cNvPr>
          <p:cNvSpPr/>
          <p:nvPr/>
        </p:nvSpPr>
        <p:spPr>
          <a:xfrm>
            <a:off x="6839712" y="4961816"/>
            <a:ext cx="45630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838F"/>
              </a:buClr>
              <a:buSzPts val="1250"/>
              <a:buFont typeface="Arial"/>
              <a:buNone/>
            </a:pPr>
            <a:r>
              <a:rPr lang="en-US" sz="2000" b="1" i="0" u="none" strike="noStrike" cap="none">
                <a:solidFill>
                  <a:srgbClr val="00838F"/>
                </a:solidFill>
                <a:latin typeface="Arial"/>
                <a:ea typeface="Arial"/>
                <a:cs typeface="Arial"/>
                <a:sym typeface="Arial"/>
              </a:rPr>
              <a:t>Design evidence</a:t>
            </a:r>
            <a:endParaRPr sz="2000" b="0" i="0" u="none" strike="noStrike" cap="none">
              <a:solidFill>
                <a:schemeClr val="dk1"/>
              </a:solidFill>
              <a:latin typeface="Arial"/>
              <a:ea typeface="Arial"/>
              <a:cs typeface="Arial"/>
              <a:sym typeface="Arial"/>
            </a:endParaRPr>
          </a:p>
        </p:txBody>
      </p:sp>
      <p:sp>
        <p:nvSpPr>
          <p:cNvPr id="227" name="Google Shape;227;p12">
            <a:extLst>
              <a:ext uri="{FF2B5EF4-FFF2-40B4-BE49-F238E27FC236}">
                <a16:creationId xmlns:a16="http://schemas.microsoft.com/office/drawing/2014/main" id="{C6029867-FC50-B1C0-4289-51B8DE28AA4F}"/>
              </a:ext>
            </a:extLst>
          </p:cNvPr>
          <p:cNvSpPr/>
          <p:nvPr/>
        </p:nvSpPr>
        <p:spPr>
          <a:xfrm>
            <a:off x="6839712" y="5541330"/>
            <a:ext cx="4563000" cy="255900"/>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1260"/>
              <a:buFont typeface="Arial"/>
              <a:buNone/>
            </a:pPr>
            <a:r>
              <a:rPr lang="en-US" sz="2000" b="0" i="0" u="none" strike="noStrike" cap="none">
                <a:solidFill>
                  <a:srgbClr val="404040"/>
                </a:solidFill>
                <a:latin typeface="Arial"/>
                <a:ea typeface="Arial"/>
                <a:cs typeface="Arial"/>
                <a:sym typeface="Arial"/>
              </a:rPr>
              <a:t>Source type • flow/temperature • permissions • filtration • heat exchanger • maintenance access</a:t>
            </a:r>
            <a:endParaRPr sz="200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F32E6CDA-BA07-D5F3-290D-8513D1B4F57B}"/>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Water and marine source heat pumps (WSHP/MSHP)</a:t>
            </a:r>
            <a:endParaRPr lang="en-GB"/>
          </a:p>
        </p:txBody>
      </p:sp>
    </p:spTree>
    <p:extLst>
      <p:ext uri="{BB962C8B-B14F-4D97-AF65-F5344CB8AC3E}">
        <p14:creationId xmlns:p14="http://schemas.microsoft.com/office/powerpoint/2010/main" val="3290564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8" name="Google Shape;238;p13"/>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11</a:t>
            </a:r>
            <a:endParaRPr sz="800" b="0" i="0" u="none" strike="noStrike" cap="none">
              <a:solidFill>
                <a:schemeClr val="dk1"/>
              </a:solidFill>
              <a:latin typeface="Arial"/>
              <a:ea typeface="Arial"/>
              <a:cs typeface="Arial"/>
              <a:sym typeface="Arial"/>
            </a:endParaRPr>
          </a:p>
        </p:txBody>
      </p:sp>
      <p:sp>
        <p:nvSpPr>
          <p:cNvPr id="241" name="Google Shape;241;p13"/>
          <p:cNvSpPr txBox="1"/>
          <p:nvPr/>
        </p:nvSpPr>
        <p:spPr>
          <a:xfrm>
            <a:off x="360434" y="1695000"/>
            <a:ext cx="11197157"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F26A2E"/>
                </a:solidFill>
                <a:latin typeface="Arial"/>
                <a:ea typeface="Arial"/>
                <a:cs typeface="Arial"/>
                <a:sym typeface="Arial"/>
              </a:rPr>
              <a:t>Purpose:</a:t>
            </a:r>
            <a:r>
              <a:rPr lang="en-US" sz="2000" b="0" dirty="0">
                <a:solidFill>
                  <a:srgbClr val="404040"/>
                </a:solidFill>
                <a:latin typeface="Arial"/>
                <a:ea typeface="Arial"/>
                <a:cs typeface="Arial"/>
                <a:sym typeface="Arial"/>
              </a:rPr>
              <a:t> Recover low-grade heat from warm ventilation air before it leaves the dwelling and upgrade it through the refrigeration cycle to provide domestic hot water and, in some systems, space heating.</a:t>
            </a:r>
            <a:endParaRPr sz="2000" b="1" dirty="0">
              <a:solidFill>
                <a:srgbClr val="F26A2E"/>
              </a:solidFill>
              <a:latin typeface="Arial"/>
              <a:ea typeface="Arial"/>
              <a:cs typeface="Arial"/>
              <a:sym typeface="Arial"/>
            </a:endParaRPr>
          </a:p>
          <a:p>
            <a:pPr marL="0" lvl="0" indent="0" algn="l" rtl="0">
              <a:spcBef>
                <a:spcPts val="800"/>
              </a:spcBef>
              <a:spcAft>
                <a:spcPts val="0"/>
              </a:spcAft>
              <a:buNone/>
            </a:pPr>
            <a:r>
              <a:rPr lang="en-US" sz="2000" b="1" dirty="0">
                <a:solidFill>
                  <a:srgbClr val="F26A2E"/>
                </a:solidFill>
                <a:latin typeface="Arial"/>
                <a:ea typeface="Arial"/>
                <a:cs typeface="Arial"/>
                <a:sym typeface="Arial"/>
              </a:rPr>
              <a:t>Operating principle:</a:t>
            </a:r>
            <a:r>
              <a:rPr lang="en-US" sz="2000" b="0" dirty="0">
                <a:solidFill>
                  <a:srgbClr val="404040"/>
                </a:solidFill>
                <a:latin typeface="Arial"/>
                <a:ea typeface="Arial"/>
                <a:cs typeface="Arial"/>
                <a:sym typeface="Arial"/>
              </a:rPr>
              <a:t> Air is continuously extracted from wet rooms such as kitchens, bathrooms and utility areas, passed across the heat pump evaporator, and then discharged outside at a lower temperature.</a:t>
            </a:r>
            <a:endParaRPr sz="2000" b="1" dirty="0">
              <a:solidFill>
                <a:srgbClr val="F26A2E"/>
              </a:solidFill>
              <a:latin typeface="Arial"/>
              <a:ea typeface="Arial"/>
              <a:cs typeface="Arial"/>
              <a:sym typeface="Arial"/>
            </a:endParaRPr>
          </a:p>
          <a:p>
            <a:pPr marL="0" lvl="0" indent="0" algn="l" rtl="0">
              <a:spcBef>
                <a:spcPts val="800"/>
              </a:spcBef>
              <a:spcAft>
                <a:spcPts val="0"/>
              </a:spcAft>
              <a:buNone/>
            </a:pPr>
            <a:r>
              <a:rPr lang="en-US" sz="2000" b="1" dirty="0">
                <a:solidFill>
                  <a:srgbClr val="F26A2E"/>
                </a:solidFill>
                <a:latin typeface="Arial"/>
                <a:ea typeface="Arial"/>
                <a:cs typeface="Arial"/>
                <a:sym typeface="Arial"/>
              </a:rPr>
              <a:t>System integration:</a:t>
            </a:r>
            <a:r>
              <a:rPr lang="en-US" sz="2000" b="0" dirty="0">
                <a:solidFill>
                  <a:srgbClr val="404040"/>
                </a:solidFill>
                <a:latin typeface="Arial"/>
                <a:ea typeface="Arial"/>
                <a:cs typeface="Arial"/>
                <a:sym typeface="Arial"/>
              </a:rPr>
              <a:t> EAHPs are closely linked to the dwelling’s mechanical extract ventilation system, so ventilation rates, ductwork, air inlets, controls and heating demand must be designed together.</a:t>
            </a:r>
          </a:p>
          <a:p>
            <a:pPr lvl="0">
              <a:spcBef>
                <a:spcPts val="800"/>
              </a:spcBef>
            </a:pPr>
            <a:r>
              <a:rPr lang="en-GB" sz="2000" b="1" dirty="0">
                <a:solidFill>
                  <a:srgbClr val="1D1730"/>
                </a:solidFill>
              </a:rPr>
              <a:t>EAHPs are ventilation-linked heat pumps: the source is limited, so building type and airflow matter.</a:t>
            </a:r>
            <a:endParaRPr lang="en-US" sz="2000" b="1" dirty="0">
              <a:solidFill>
                <a:srgbClr val="404040"/>
              </a:solidFill>
            </a:endParaRPr>
          </a:p>
          <a:p>
            <a:pPr marL="0" lvl="0" indent="0" algn="l" rtl="0">
              <a:spcBef>
                <a:spcPts val="800"/>
              </a:spcBef>
              <a:spcAft>
                <a:spcPts val="0"/>
              </a:spcAft>
              <a:buNone/>
            </a:pPr>
            <a:endParaRPr sz="2000" b="1"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68E7A5FD-F467-D741-ECDE-57324AA38388}"/>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Exhaust air heat pumps (EAHP)</a:t>
            </a:r>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a:extLst>
            <a:ext uri="{FF2B5EF4-FFF2-40B4-BE49-F238E27FC236}">
              <a16:creationId xmlns:a16="http://schemas.microsoft.com/office/drawing/2014/main" id="{8D1FA847-A9A6-8A89-E81B-4BD8AE1AFF55}"/>
            </a:ext>
          </a:extLst>
        </p:cNvPr>
        <p:cNvGrpSpPr/>
        <p:nvPr/>
      </p:nvGrpSpPr>
      <p:grpSpPr>
        <a:xfrm>
          <a:off x="0" y="0"/>
          <a:ext cx="0" cy="0"/>
          <a:chOff x="0" y="0"/>
          <a:chExt cx="0" cy="0"/>
        </a:xfrm>
      </p:grpSpPr>
      <p:sp>
        <p:nvSpPr>
          <p:cNvPr id="238" name="Google Shape;238;p13">
            <a:extLst>
              <a:ext uri="{FF2B5EF4-FFF2-40B4-BE49-F238E27FC236}">
                <a16:creationId xmlns:a16="http://schemas.microsoft.com/office/drawing/2014/main" id="{1ACAE1BE-F4C4-D288-D7EB-CE075BF9D615}"/>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11</a:t>
            </a:r>
            <a:endParaRPr sz="800" b="0" i="0" u="none" strike="noStrike" cap="none">
              <a:solidFill>
                <a:schemeClr val="dk1"/>
              </a:solidFill>
              <a:latin typeface="Arial"/>
              <a:ea typeface="Arial"/>
              <a:cs typeface="Arial"/>
              <a:sym typeface="Arial"/>
            </a:endParaRPr>
          </a:p>
        </p:txBody>
      </p:sp>
      <p:sp>
        <p:nvSpPr>
          <p:cNvPr id="241" name="Google Shape;241;p13">
            <a:extLst>
              <a:ext uri="{FF2B5EF4-FFF2-40B4-BE49-F238E27FC236}">
                <a16:creationId xmlns:a16="http://schemas.microsoft.com/office/drawing/2014/main" id="{E65B0884-5903-99FD-A0E4-81309D644974}"/>
              </a:ext>
            </a:extLst>
          </p:cNvPr>
          <p:cNvSpPr txBox="1"/>
          <p:nvPr/>
        </p:nvSpPr>
        <p:spPr>
          <a:xfrm>
            <a:off x="381699" y="1726647"/>
            <a:ext cx="10911141"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800"/>
              </a:spcBef>
              <a:spcAft>
                <a:spcPts val="0"/>
              </a:spcAft>
              <a:buNone/>
            </a:pPr>
            <a:r>
              <a:rPr lang="en-US" sz="2000" b="1" dirty="0">
                <a:solidFill>
                  <a:srgbClr val="F26A2E"/>
                </a:solidFill>
                <a:latin typeface="Arial"/>
                <a:ea typeface="Arial"/>
                <a:cs typeface="Arial"/>
                <a:sym typeface="Arial"/>
              </a:rPr>
              <a:t>Key characteristics:</a:t>
            </a:r>
            <a:r>
              <a:rPr lang="en-US" sz="2000" b="0" dirty="0">
                <a:solidFill>
                  <a:srgbClr val="404040"/>
                </a:solidFill>
                <a:latin typeface="Arial"/>
                <a:ea typeface="Arial"/>
                <a:cs typeface="Arial"/>
                <a:sym typeface="Arial"/>
              </a:rPr>
              <a:t> Units are generally compact and may combine the heat pump, hot-water cylinder, immersion heater, controls and ventilation fan within one packaged appliance.</a:t>
            </a:r>
            <a:endParaRPr sz="2000" b="1" dirty="0">
              <a:solidFill>
                <a:srgbClr val="F26A2E"/>
              </a:solidFill>
              <a:latin typeface="Arial"/>
              <a:ea typeface="Arial"/>
              <a:cs typeface="Arial"/>
              <a:sym typeface="Arial"/>
            </a:endParaRPr>
          </a:p>
          <a:p>
            <a:pPr marL="0" lvl="0" indent="0" algn="l" rtl="0">
              <a:spcBef>
                <a:spcPts val="800"/>
              </a:spcBef>
              <a:spcAft>
                <a:spcPts val="800"/>
              </a:spcAft>
              <a:buNone/>
            </a:pPr>
            <a:r>
              <a:rPr lang="en-US" sz="2000" b="1" dirty="0">
                <a:solidFill>
                  <a:srgbClr val="F26A2E"/>
                </a:solidFill>
                <a:latin typeface="Arial"/>
                <a:ea typeface="Arial"/>
                <a:cs typeface="Arial"/>
                <a:sym typeface="Arial"/>
              </a:rPr>
              <a:t>Strengths:</a:t>
            </a:r>
            <a:r>
              <a:rPr lang="en-US" sz="2000" b="0" dirty="0">
                <a:solidFill>
                  <a:srgbClr val="404040"/>
                </a:solidFill>
                <a:latin typeface="Arial"/>
                <a:ea typeface="Arial"/>
                <a:cs typeface="Arial"/>
                <a:sym typeface="Arial"/>
              </a:rPr>
              <a:t> Particularly suitable for small, highly insulated and airtight homes or flats where ventilation heat is available continuously and space-heating demand is relatively low.</a:t>
            </a:r>
          </a:p>
          <a:p>
            <a:pPr>
              <a:spcBef>
                <a:spcPts val="800"/>
              </a:spcBef>
              <a:spcAft>
                <a:spcPts val="800"/>
              </a:spcAft>
            </a:pPr>
            <a:r>
              <a:rPr lang="en-GB" sz="2000" b="1" dirty="0">
                <a:solidFill>
                  <a:srgbClr val="F26A2E"/>
                </a:solidFill>
              </a:rPr>
              <a:t>Source limitation:</a:t>
            </a:r>
            <a:r>
              <a:rPr lang="en-GB" sz="2000" dirty="0">
                <a:solidFill>
                  <a:srgbClr val="404040"/>
                </a:solidFill>
              </a:rPr>
              <a:t> The amount of recoverable heat is restricted by the volume and temperature of the extracted air. Increasing airflow purely to gain more heat may increase ventilation losses and create draughts or noise.</a:t>
            </a:r>
          </a:p>
          <a:p>
            <a:pPr>
              <a:spcBef>
                <a:spcPts val="800"/>
              </a:spcBef>
              <a:spcAft>
                <a:spcPts val="800"/>
              </a:spcAft>
            </a:pPr>
            <a:r>
              <a:rPr lang="en-GB" sz="2000" b="1" dirty="0">
                <a:solidFill>
                  <a:srgbClr val="F26A2E"/>
                </a:solidFill>
              </a:rPr>
              <a:t>Supplementary heating:</a:t>
            </a:r>
            <a:r>
              <a:rPr lang="en-GB" sz="2000" dirty="0">
                <a:solidFill>
                  <a:srgbClr val="404040"/>
                </a:solidFill>
              </a:rPr>
              <a:t> During periods of high space-heating or hot-water demand, the system may require an immersion heater, direct electric heating or another supplementary heat source.</a:t>
            </a:r>
            <a:endParaRPr lang="en-GB" sz="2000" b="1" dirty="0">
              <a:solidFill>
                <a:srgbClr val="F26A2E"/>
              </a:solidFill>
            </a:endParaRPr>
          </a:p>
          <a:p>
            <a:pPr>
              <a:spcBef>
                <a:spcPts val="800"/>
              </a:spcBef>
              <a:spcAft>
                <a:spcPts val="800"/>
              </a:spcAft>
            </a:pPr>
            <a:endParaRPr lang="en-GB" sz="2000" b="1" dirty="0">
              <a:solidFill>
                <a:srgbClr val="F26A2E"/>
              </a:solidFill>
            </a:endParaRPr>
          </a:p>
          <a:p>
            <a:pPr marL="0" lvl="0" indent="0" algn="l" rtl="0">
              <a:spcBef>
                <a:spcPts val="800"/>
              </a:spcBef>
              <a:spcAft>
                <a:spcPts val="800"/>
              </a:spcAft>
              <a:buNone/>
            </a:pPr>
            <a:endParaRPr sz="2000" b="1"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51F5A6A9-9607-98F9-1A81-D1DC3E1F26FD}"/>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Exhaust air heat pumps (EAHP)</a:t>
            </a:r>
            <a:endParaRPr lang="en-GB"/>
          </a:p>
        </p:txBody>
      </p:sp>
    </p:spTree>
    <p:extLst>
      <p:ext uri="{BB962C8B-B14F-4D97-AF65-F5344CB8AC3E}">
        <p14:creationId xmlns:p14="http://schemas.microsoft.com/office/powerpoint/2010/main" val="2613206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a:extLst>
            <a:ext uri="{FF2B5EF4-FFF2-40B4-BE49-F238E27FC236}">
              <a16:creationId xmlns:a16="http://schemas.microsoft.com/office/drawing/2014/main" id="{0828B2E0-9535-2C6F-8AC9-AA38BDD67971}"/>
            </a:ext>
          </a:extLst>
        </p:cNvPr>
        <p:cNvGrpSpPr/>
        <p:nvPr/>
      </p:nvGrpSpPr>
      <p:grpSpPr>
        <a:xfrm>
          <a:off x="0" y="0"/>
          <a:ext cx="0" cy="0"/>
          <a:chOff x="0" y="0"/>
          <a:chExt cx="0" cy="0"/>
        </a:xfrm>
      </p:grpSpPr>
      <p:sp>
        <p:nvSpPr>
          <p:cNvPr id="238" name="Google Shape;238;p13">
            <a:extLst>
              <a:ext uri="{FF2B5EF4-FFF2-40B4-BE49-F238E27FC236}">
                <a16:creationId xmlns:a16="http://schemas.microsoft.com/office/drawing/2014/main" id="{F9E3A847-E327-ED47-474D-29D87DA2FFCD}"/>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11</a:t>
            </a:r>
            <a:endParaRPr sz="800" b="0" i="0" u="none" strike="noStrike" cap="none">
              <a:solidFill>
                <a:schemeClr val="dk1"/>
              </a:solidFill>
              <a:latin typeface="Arial"/>
              <a:ea typeface="Arial"/>
              <a:cs typeface="Arial"/>
              <a:sym typeface="Arial"/>
            </a:endParaRPr>
          </a:p>
        </p:txBody>
      </p:sp>
      <p:sp>
        <p:nvSpPr>
          <p:cNvPr id="243" name="Google Shape;243;p13">
            <a:extLst>
              <a:ext uri="{FF2B5EF4-FFF2-40B4-BE49-F238E27FC236}">
                <a16:creationId xmlns:a16="http://schemas.microsoft.com/office/drawing/2014/main" id="{38DF7AAC-753B-59C7-E9CA-3DEBB3F58F6D}"/>
              </a:ext>
            </a:extLst>
          </p:cNvPr>
          <p:cNvSpPr txBox="1"/>
          <p:nvPr/>
        </p:nvSpPr>
        <p:spPr>
          <a:xfrm>
            <a:off x="346015" y="1647544"/>
            <a:ext cx="6777799"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800"/>
              </a:spcBef>
              <a:spcAft>
                <a:spcPts val="0"/>
              </a:spcAft>
              <a:buNone/>
            </a:pPr>
            <a:r>
              <a:rPr lang="en-US" sz="2000" b="1" dirty="0">
                <a:solidFill>
                  <a:srgbClr val="F26A2E"/>
                </a:solidFill>
                <a:latin typeface="Arial"/>
                <a:ea typeface="Arial"/>
                <a:cs typeface="Arial"/>
                <a:sym typeface="Arial"/>
              </a:rPr>
              <a:t>Design considerations:</a:t>
            </a:r>
            <a:r>
              <a:rPr lang="en-US" sz="2000" b="0" dirty="0">
                <a:solidFill>
                  <a:srgbClr val="404040"/>
                </a:solidFill>
                <a:latin typeface="Arial"/>
                <a:ea typeface="Arial"/>
                <a:cs typeface="Arial"/>
                <a:sym typeface="Arial"/>
              </a:rPr>
              <a:t> Correct airflow commissioning, duct insulation, condensate drainage, filter access, acoustic control and indoor-air-quality requirements are essential.</a:t>
            </a:r>
            <a:endParaRPr sz="2000" b="1" dirty="0">
              <a:solidFill>
                <a:srgbClr val="F26A2E"/>
              </a:solidFill>
              <a:latin typeface="Arial"/>
              <a:ea typeface="Arial"/>
              <a:cs typeface="Arial"/>
              <a:sym typeface="Arial"/>
            </a:endParaRPr>
          </a:p>
          <a:p>
            <a:pPr marL="0" lvl="0" indent="0" algn="l" rtl="0">
              <a:spcBef>
                <a:spcPts val="800"/>
              </a:spcBef>
              <a:spcAft>
                <a:spcPts val="0"/>
              </a:spcAft>
              <a:buNone/>
            </a:pPr>
            <a:r>
              <a:rPr lang="en-US" sz="2000" b="1" dirty="0">
                <a:solidFill>
                  <a:srgbClr val="F26A2E"/>
                </a:solidFill>
                <a:latin typeface="Arial"/>
                <a:ea typeface="Arial"/>
                <a:cs typeface="Arial"/>
                <a:sym typeface="Arial"/>
              </a:rPr>
              <a:t>Suitability limitations:</a:t>
            </a:r>
            <a:r>
              <a:rPr lang="en-US" sz="2000" b="0" dirty="0">
                <a:solidFill>
                  <a:srgbClr val="404040"/>
                </a:solidFill>
                <a:latin typeface="Arial"/>
                <a:ea typeface="Arial"/>
                <a:cs typeface="Arial"/>
                <a:sym typeface="Arial"/>
              </a:rPr>
              <a:t> EAHPs are generally unsuitable for larger, poorly insulated or high-heat-loss properties because the available extract-air energy may be insufficient to meet peak demand.</a:t>
            </a:r>
            <a:endParaRPr sz="2000" b="1" dirty="0">
              <a:solidFill>
                <a:srgbClr val="F26A2E"/>
              </a:solidFill>
              <a:latin typeface="Arial"/>
              <a:ea typeface="Arial"/>
              <a:cs typeface="Arial"/>
              <a:sym typeface="Arial"/>
            </a:endParaRPr>
          </a:p>
          <a:p>
            <a:pPr marL="0" lvl="0" indent="0" algn="l" rtl="0">
              <a:spcBef>
                <a:spcPts val="800"/>
              </a:spcBef>
              <a:spcAft>
                <a:spcPts val="800"/>
              </a:spcAft>
              <a:buNone/>
            </a:pPr>
            <a:r>
              <a:rPr lang="en-US" sz="2000" b="1" dirty="0">
                <a:solidFill>
                  <a:srgbClr val="F26A2E"/>
                </a:solidFill>
                <a:latin typeface="Arial"/>
                <a:ea typeface="Arial"/>
                <a:cs typeface="Arial"/>
                <a:sym typeface="Arial"/>
              </a:rPr>
              <a:t>Important distinction:</a:t>
            </a:r>
            <a:r>
              <a:rPr lang="en-US" sz="2000" b="0" dirty="0">
                <a:solidFill>
                  <a:srgbClr val="404040"/>
                </a:solidFill>
                <a:latin typeface="Arial"/>
                <a:ea typeface="Arial"/>
                <a:cs typeface="Arial"/>
                <a:sym typeface="Arial"/>
              </a:rPr>
              <a:t> An EAHP actively upgrades recovered heat using a refrigeration cycle; it is not the same as a mechanical ventilation with heat recovery system, which transfers heat directly between air streams.</a:t>
            </a:r>
            <a:endParaRPr sz="2000" b="1" dirty="0">
              <a:solidFill>
                <a:srgbClr val="F26A2E"/>
              </a:solidFill>
              <a:latin typeface="Arial"/>
              <a:ea typeface="Arial"/>
              <a:cs typeface="Arial"/>
              <a:sym typeface="Arial"/>
            </a:endParaRPr>
          </a:p>
        </p:txBody>
      </p:sp>
      <p:sp>
        <p:nvSpPr>
          <p:cNvPr id="246" name="Google Shape;246;p13">
            <a:extLst>
              <a:ext uri="{FF2B5EF4-FFF2-40B4-BE49-F238E27FC236}">
                <a16:creationId xmlns:a16="http://schemas.microsoft.com/office/drawing/2014/main" id="{C406B575-8450-6E1D-2FF6-CB421223DA0C}"/>
              </a:ext>
            </a:extLst>
          </p:cNvPr>
          <p:cNvSpPr/>
          <p:nvPr/>
        </p:nvSpPr>
        <p:spPr>
          <a:xfrm>
            <a:off x="7620000" y="4476750"/>
            <a:ext cx="4114800" cy="1409250"/>
          </a:xfrm>
          <a:prstGeom prst="roundRect">
            <a:avLst>
              <a:gd name="adj" fmla="val 6981"/>
            </a:avLst>
          </a:prstGeom>
          <a:solidFill>
            <a:srgbClr val="F4FBFB"/>
          </a:solidFill>
          <a:ln w="165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7" name="Google Shape;247;p13">
            <a:extLst>
              <a:ext uri="{FF2B5EF4-FFF2-40B4-BE49-F238E27FC236}">
                <a16:creationId xmlns:a16="http://schemas.microsoft.com/office/drawing/2014/main" id="{E55A8D10-68A2-421C-FCE3-9D1AD532087B}"/>
              </a:ext>
            </a:extLst>
          </p:cNvPr>
          <p:cNvSpPr/>
          <p:nvPr/>
        </p:nvSpPr>
        <p:spPr>
          <a:xfrm>
            <a:off x="7810500" y="4572000"/>
            <a:ext cx="3733800" cy="255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i="0">
                <a:solidFill>
                  <a:srgbClr val="00838F"/>
                </a:solidFill>
                <a:latin typeface="Arial"/>
                <a:ea typeface="Arial"/>
                <a:cs typeface="Arial"/>
                <a:sym typeface="Arial"/>
              </a:rPr>
              <a:t>Check carefully</a:t>
            </a:r>
            <a:endParaRPr sz="2000" b="1" i="0">
              <a:solidFill>
                <a:srgbClr val="00838F"/>
              </a:solidFill>
              <a:latin typeface="Arial"/>
              <a:ea typeface="Arial"/>
              <a:cs typeface="Arial"/>
              <a:sym typeface="Arial"/>
            </a:endParaRPr>
          </a:p>
        </p:txBody>
      </p:sp>
      <p:sp>
        <p:nvSpPr>
          <p:cNvPr id="248" name="Google Shape;248;p13">
            <a:extLst>
              <a:ext uri="{FF2B5EF4-FFF2-40B4-BE49-F238E27FC236}">
                <a16:creationId xmlns:a16="http://schemas.microsoft.com/office/drawing/2014/main" id="{0975D382-4B3F-9737-6E6C-4118AE103DCF}"/>
              </a:ext>
            </a:extLst>
          </p:cNvPr>
          <p:cNvSpPr/>
          <p:nvPr/>
        </p:nvSpPr>
        <p:spPr>
          <a:xfrm>
            <a:off x="7810500" y="4876800"/>
            <a:ext cx="3733800" cy="571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0" i="0">
                <a:solidFill>
                  <a:srgbClr val="404040"/>
                </a:solidFill>
                <a:latin typeface="Arial"/>
                <a:ea typeface="Arial"/>
                <a:cs typeface="Arial"/>
                <a:sym typeface="Arial"/>
              </a:rPr>
              <a:t>Ventilation rate • duct routes • indoor air quality • DHW demand • backup strategy</a:t>
            </a:r>
            <a:endParaRPr sz="2000" b="0" i="0">
              <a:solidFill>
                <a:srgbClr val="404040"/>
              </a:solidFill>
              <a:latin typeface="Arial"/>
              <a:ea typeface="Arial"/>
              <a:cs typeface="Arial"/>
              <a:sym typeface="Arial"/>
            </a:endParaRPr>
          </a:p>
        </p:txBody>
      </p:sp>
      <p:sp>
        <p:nvSpPr>
          <p:cNvPr id="4" name="Title 3">
            <a:extLst>
              <a:ext uri="{FF2B5EF4-FFF2-40B4-BE49-F238E27FC236}">
                <a16:creationId xmlns:a16="http://schemas.microsoft.com/office/drawing/2014/main" id="{3CCE8BC5-4223-E6CF-7086-CD2F734D3D58}"/>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Exhaust air heat pumps (EAHP)</a:t>
            </a:r>
            <a:endParaRPr lang="en-GB"/>
          </a:p>
        </p:txBody>
      </p:sp>
    </p:spTree>
    <p:extLst>
      <p:ext uri="{BB962C8B-B14F-4D97-AF65-F5344CB8AC3E}">
        <p14:creationId xmlns:p14="http://schemas.microsoft.com/office/powerpoint/2010/main" val="3930409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9" name="Google Shape;259;p14"/>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12</a:t>
            </a:r>
            <a:endParaRPr sz="800" b="0" i="0" u="none" strike="noStrike" cap="none">
              <a:solidFill>
                <a:schemeClr val="dk1"/>
              </a:solidFill>
              <a:latin typeface="Arial"/>
              <a:ea typeface="Arial"/>
              <a:cs typeface="Arial"/>
              <a:sym typeface="Arial"/>
            </a:endParaRPr>
          </a:p>
        </p:txBody>
      </p:sp>
      <p:sp>
        <p:nvSpPr>
          <p:cNvPr id="262" name="Google Shape;262;p14"/>
          <p:cNvSpPr txBox="1"/>
          <p:nvPr/>
        </p:nvSpPr>
        <p:spPr>
          <a:xfrm>
            <a:off x="251999" y="1695000"/>
            <a:ext cx="11364358"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F26A2E"/>
                </a:solidFill>
                <a:latin typeface="Arial"/>
                <a:ea typeface="Arial"/>
                <a:cs typeface="Arial"/>
                <a:sym typeface="Arial"/>
              </a:rPr>
              <a:t>Purpose: </a:t>
            </a:r>
            <a:r>
              <a:rPr lang="en-US" sz="2000" b="0" dirty="0">
                <a:solidFill>
                  <a:srgbClr val="404040"/>
                </a:solidFill>
                <a:latin typeface="Arial"/>
                <a:ea typeface="Arial"/>
                <a:cs typeface="Arial"/>
                <a:sym typeface="Arial"/>
              </a:rPr>
              <a:t>Combine a heat pump with a secondary heat source – such as a gas or oil boiler, biomass appliance or electric heater – to meet heating and domestic hot-water demand.</a:t>
            </a:r>
            <a:endParaRPr sz="2000" b="1" dirty="0">
              <a:solidFill>
                <a:srgbClr val="F26A2E"/>
              </a:solidFill>
              <a:latin typeface="Arial"/>
              <a:ea typeface="Arial"/>
              <a:cs typeface="Arial"/>
              <a:sym typeface="Arial"/>
            </a:endParaRPr>
          </a:p>
          <a:p>
            <a:pPr marL="0" lvl="0" indent="0" algn="l" rtl="0">
              <a:spcBef>
                <a:spcPts val="1000"/>
              </a:spcBef>
              <a:spcAft>
                <a:spcPts val="0"/>
              </a:spcAft>
              <a:buNone/>
            </a:pPr>
            <a:r>
              <a:rPr lang="en-US" sz="2000" b="1" dirty="0">
                <a:solidFill>
                  <a:srgbClr val="F26A2E"/>
                </a:solidFill>
                <a:latin typeface="Arial"/>
                <a:ea typeface="Arial"/>
                <a:cs typeface="Arial"/>
                <a:sym typeface="Arial"/>
              </a:rPr>
              <a:t>Operating strategy: </a:t>
            </a:r>
            <a:r>
              <a:rPr lang="en-US" sz="2000" b="0" dirty="0">
                <a:solidFill>
                  <a:srgbClr val="404040"/>
                </a:solidFill>
                <a:latin typeface="Arial"/>
                <a:ea typeface="Arial"/>
                <a:cs typeface="Arial"/>
                <a:sym typeface="Arial"/>
              </a:rPr>
              <a:t>Controls determine whether the heat pump operates alone, alongside the secondary source or hands over completely at a defined balance point.</a:t>
            </a:r>
            <a:endParaRPr sz="2000" b="1" dirty="0">
              <a:solidFill>
                <a:srgbClr val="F26A2E"/>
              </a:solidFill>
              <a:latin typeface="Arial"/>
              <a:ea typeface="Arial"/>
              <a:cs typeface="Arial"/>
              <a:sym typeface="Arial"/>
            </a:endParaRPr>
          </a:p>
          <a:p>
            <a:pPr marL="0" lvl="0" indent="0" algn="l" rtl="0">
              <a:spcBef>
                <a:spcPts val="1000"/>
              </a:spcBef>
              <a:spcAft>
                <a:spcPts val="0"/>
              </a:spcAft>
              <a:buNone/>
            </a:pPr>
            <a:r>
              <a:rPr lang="en-US" sz="2000" b="1" dirty="0">
                <a:solidFill>
                  <a:srgbClr val="F26A2E"/>
                </a:solidFill>
                <a:latin typeface="Arial"/>
                <a:ea typeface="Arial"/>
                <a:cs typeface="Arial"/>
                <a:sym typeface="Arial"/>
              </a:rPr>
              <a:t>Strengths: </a:t>
            </a:r>
            <a:r>
              <a:rPr lang="en-US" sz="2000" b="0" dirty="0">
                <a:solidFill>
                  <a:srgbClr val="404040"/>
                </a:solidFill>
                <a:latin typeface="Arial"/>
                <a:ea typeface="Arial"/>
                <a:cs typeface="Arial"/>
                <a:sym typeface="Arial"/>
              </a:rPr>
              <a:t>Can reduce fossil-fuel use and carbon emissions while retaining support for peak demand, rapid hot-water recovery or higher-temperature heating circuits.</a:t>
            </a:r>
            <a:endParaRPr sz="2000" b="1" dirty="0">
              <a:solidFill>
                <a:srgbClr val="F26A2E"/>
              </a:solidFill>
              <a:latin typeface="Arial"/>
              <a:ea typeface="Arial"/>
              <a:cs typeface="Arial"/>
              <a:sym typeface="Arial"/>
            </a:endParaRPr>
          </a:p>
          <a:p>
            <a:pPr marL="0" lvl="0" indent="0" algn="l" rtl="0">
              <a:spcBef>
                <a:spcPts val="1000"/>
              </a:spcBef>
              <a:spcAft>
                <a:spcPts val="0"/>
              </a:spcAft>
              <a:buNone/>
            </a:pPr>
            <a:r>
              <a:rPr lang="en-US" sz="2000" b="1" dirty="0">
                <a:solidFill>
                  <a:srgbClr val="F26A2E"/>
                </a:solidFill>
                <a:latin typeface="Arial"/>
                <a:ea typeface="Arial"/>
                <a:cs typeface="Arial"/>
                <a:sym typeface="Arial"/>
              </a:rPr>
              <a:t>Suitability: </a:t>
            </a:r>
            <a:r>
              <a:rPr lang="en-US" sz="2000" b="0" dirty="0">
                <a:solidFill>
                  <a:srgbClr val="404040"/>
                </a:solidFill>
                <a:latin typeface="Arial"/>
                <a:ea typeface="Arial"/>
                <a:cs typeface="Arial"/>
                <a:sym typeface="Arial"/>
              </a:rPr>
              <a:t>Often considered for retrofit properties with high design heat loss, limited emitter-upgrade options, constrained electrical capacity or planned fabric improvements delivered in stages.</a:t>
            </a:r>
            <a:endParaRPr sz="2000" b="1" dirty="0">
              <a:solidFill>
                <a:srgbClr val="F26A2E"/>
              </a:solidFill>
              <a:latin typeface="Arial"/>
              <a:ea typeface="Arial"/>
              <a:cs typeface="Arial"/>
              <a:sym typeface="Arial"/>
            </a:endParaRPr>
          </a:p>
          <a:p>
            <a:pPr marL="0" lvl="0" indent="0" algn="l" rtl="0">
              <a:spcBef>
                <a:spcPts val="1000"/>
              </a:spcBef>
              <a:spcAft>
                <a:spcPts val="1000"/>
              </a:spcAft>
              <a:buNone/>
            </a:pPr>
            <a:r>
              <a:rPr lang="en-US" sz="2000" b="1" dirty="0">
                <a:solidFill>
                  <a:srgbClr val="F26A2E"/>
                </a:solidFill>
                <a:latin typeface="Arial"/>
                <a:ea typeface="Arial"/>
                <a:cs typeface="Arial"/>
                <a:sym typeface="Arial"/>
              </a:rPr>
              <a:t>Control priorities: </a:t>
            </a:r>
            <a:r>
              <a:rPr lang="en-US" sz="2000" b="0" dirty="0">
                <a:solidFill>
                  <a:srgbClr val="404040"/>
                </a:solidFill>
                <a:latin typeface="Arial"/>
                <a:ea typeface="Arial"/>
                <a:cs typeface="Arial"/>
                <a:sym typeface="Arial"/>
              </a:rPr>
              <a:t>Switchover may be based on outdoor temperature, energy price, carbon intensity, heat-pump capacity or required flow temperature. Incorrect settings can cause excessive boiler or backup operation.</a:t>
            </a:r>
          </a:p>
        </p:txBody>
      </p:sp>
      <p:sp>
        <p:nvSpPr>
          <p:cNvPr id="4" name="Title 3">
            <a:extLst>
              <a:ext uri="{FF2B5EF4-FFF2-40B4-BE49-F238E27FC236}">
                <a16:creationId xmlns:a16="http://schemas.microsoft.com/office/drawing/2014/main" id="{C94E4AAE-2BA0-C0B5-8EF6-DC69FACA3CD8}"/>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Hybrid heat pumps</a:t>
            </a:r>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5">
          <a:extLst>
            <a:ext uri="{FF2B5EF4-FFF2-40B4-BE49-F238E27FC236}">
              <a16:creationId xmlns:a16="http://schemas.microsoft.com/office/drawing/2014/main" id="{84BB1D83-EA44-90F9-4C05-55BAFE680859}"/>
            </a:ext>
          </a:extLst>
        </p:cNvPr>
        <p:cNvGrpSpPr/>
        <p:nvPr/>
      </p:nvGrpSpPr>
      <p:grpSpPr>
        <a:xfrm>
          <a:off x="0" y="0"/>
          <a:ext cx="0" cy="0"/>
          <a:chOff x="0" y="0"/>
          <a:chExt cx="0" cy="0"/>
        </a:xfrm>
      </p:grpSpPr>
      <p:sp>
        <p:nvSpPr>
          <p:cNvPr id="259" name="Google Shape;259;p14">
            <a:extLst>
              <a:ext uri="{FF2B5EF4-FFF2-40B4-BE49-F238E27FC236}">
                <a16:creationId xmlns:a16="http://schemas.microsoft.com/office/drawing/2014/main" id="{B9B5F2E9-C996-B905-8F02-3A54AFF59A85}"/>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12</a:t>
            </a:r>
            <a:endParaRPr sz="800" b="0" i="0" u="none" strike="noStrike" cap="none">
              <a:solidFill>
                <a:schemeClr val="dk1"/>
              </a:solidFill>
              <a:latin typeface="Arial"/>
              <a:ea typeface="Arial"/>
              <a:cs typeface="Arial"/>
              <a:sym typeface="Arial"/>
            </a:endParaRPr>
          </a:p>
        </p:txBody>
      </p:sp>
      <p:sp>
        <p:nvSpPr>
          <p:cNvPr id="266" name="Google Shape;266;p14">
            <a:extLst>
              <a:ext uri="{FF2B5EF4-FFF2-40B4-BE49-F238E27FC236}">
                <a16:creationId xmlns:a16="http://schemas.microsoft.com/office/drawing/2014/main" id="{82268ABF-10BB-F19A-F729-1178CAA043E5}"/>
              </a:ext>
            </a:extLst>
          </p:cNvPr>
          <p:cNvSpPr txBox="1"/>
          <p:nvPr/>
        </p:nvSpPr>
        <p:spPr>
          <a:xfrm>
            <a:off x="352503" y="1705381"/>
            <a:ext cx="11351937"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F26A2E"/>
                </a:solidFill>
                <a:latin typeface="Arial"/>
                <a:ea typeface="Arial"/>
                <a:cs typeface="Arial"/>
                <a:sym typeface="Arial"/>
              </a:rPr>
              <a:t>Hydraulic integration: </a:t>
            </a:r>
            <a:r>
              <a:rPr lang="en-US" sz="2000" b="0" dirty="0">
                <a:solidFill>
                  <a:srgbClr val="404040"/>
                </a:solidFill>
                <a:latin typeface="Arial"/>
                <a:ea typeface="Arial"/>
                <a:cs typeface="Arial"/>
                <a:sym typeface="Arial"/>
              </a:rPr>
              <a:t>Pipework, pumps, valves, buffers and hydraulic separation must allow both heat sources to operate safely without conflicting flow rates or control commands.</a:t>
            </a:r>
            <a:endParaRPr sz="2000" b="1" dirty="0">
              <a:solidFill>
                <a:srgbClr val="F26A2E"/>
              </a:solidFill>
              <a:latin typeface="Arial"/>
              <a:ea typeface="Arial"/>
              <a:cs typeface="Arial"/>
              <a:sym typeface="Arial"/>
            </a:endParaRPr>
          </a:p>
          <a:p>
            <a:pPr marL="0" lvl="0" indent="0" algn="l" rtl="0">
              <a:spcBef>
                <a:spcPts val="1000"/>
              </a:spcBef>
              <a:spcAft>
                <a:spcPts val="0"/>
              </a:spcAft>
              <a:buNone/>
            </a:pPr>
            <a:r>
              <a:rPr lang="en-US" sz="2000" b="1" dirty="0">
                <a:solidFill>
                  <a:srgbClr val="F26A2E"/>
                </a:solidFill>
                <a:latin typeface="Arial"/>
                <a:ea typeface="Arial"/>
                <a:cs typeface="Arial"/>
                <a:sym typeface="Arial"/>
              </a:rPr>
              <a:t>Efficiency risk: </a:t>
            </a:r>
            <a:r>
              <a:rPr lang="en-US" sz="2000" b="0" dirty="0">
                <a:solidFill>
                  <a:srgbClr val="404040"/>
                </a:solidFill>
                <a:latin typeface="Arial"/>
                <a:ea typeface="Arial"/>
                <a:cs typeface="Arial"/>
                <a:sym typeface="Arial"/>
              </a:rPr>
              <a:t>A hybrid system should not be used to conceal poor heat-loss calculations, unsuitable emitters or an undersized heat pump. The low-carbon heat source should provide as much of the annual demand as reasonably practical.</a:t>
            </a:r>
            <a:endParaRPr sz="2000" b="1" dirty="0">
              <a:solidFill>
                <a:srgbClr val="F26A2E"/>
              </a:solidFill>
              <a:latin typeface="Arial"/>
              <a:ea typeface="Arial"/>
              <a:cs typeface="Arial"/>
              <a:sym typeface="Arial"/>
            </a:endParaRPr>
          </a:p>
          <a:p>
            <a:pPr marL="0" lvl="0" indent="0" algn="l" rtl="0">
              <a:spcBef>
                <a:spcPts val="1000"/>
              </a:spcBef>
              <a:spcAft>
                <a:spcPts val="0"/>
              </a:spcAft>
              <a:buNone/>
            </a:pPr>
            <a:r>
              <a:rPr lang="en-US" sz="2000" b="1" dirty="0">
                <a:solidFill>
                  <a:srgbClr val="F26A2E"/>
                </a:solidFill>
                <a:latin typeface="Arial"/>
                <a:ea typeface="Arial"/>
                <a:cs typeface="Arial"/>
                <a:sym typeface="Arial"/>
              </a:rPr>
              <a:t>Electrical and fuel services: </a:t>
            </a:r>
            <a:r>
              <a:rPr lang="en-US" sz="2000" b="0" dirty="0">
                <a:solidFill>
                  <a:srgbClr val="404040"/>
                </a:solidFill>
                <a:latin typeface="Arial"/>
                <a:ea typeface="Arial"/>
                <a:cs typeface="Arial"/>
                <a:sym typeface="Arial"/>
              </a:rPr>
              <a:t>The design must account for the heat pump’s electrical load alongside the existing fuel supply, flue, combustion-air and appliance-safety requirements.</a:t>
            </a:r>
            <a:endParaRPr sz="2000" b="1" dirty="0">
              <a:solidFill>
                <a:srgbClr val="F26A2E"/>
              </a:solidFill>
              <a:latin typeface="Arial"/>
              <a:ea typeface="Arial"/>
              <a:cs typeface="Arial"/>
              <a:sym typeface="Arial"/>
            </a:endParaRPr>
          </a:p>
          <a:p>
            <a:pPr marL="0" lvl="0" indent="0" algn="l" rtl="0">
              <a:spcBef>
                <a:spcPts val="1000"/>
              </a:spcBef>
              <a:spcAft>
                <a:spcPts val="0"/>
              </a:spcAft>
              <a:buNone/>
            </a:pPr>
            <a:r>
              <a:rPr lang="en-US" sz="2000" b="1" dirty="0">
                <a:solidFill>
                  <a:srgbClr val="F26A2E"/>
                </a:solidFill>
                <a:latin typeface="Arial"/>
                <a:ea typeface="Arial"/>
                <a:cs typeface="Arial"/>
                <a:sym typeface="Arial"/>
              </a:rPr>
              <a:t>Competence and maintenance: </a:t>
            </a:r>
            <a:r>
              <a:rPr lang="en-US" sz="2000" b="0" dirty="0">
                <a:solidFill>
                  <a:srgbClr val="404040"/>
                </a:solidFill>
                <a:latin typeface="Arial"/>
                <a:ea typeface="Arial"/>
                <a:cs typeface="Arial"/>
                <a:sym typeface="Arial"/>
              </a:rPr>
              <a:t>Work involving gas, oil, biomass, refrigerants and electrical systems must remain within the installer’s competence. Two heat sources may also mean additional servicing, warranties and maintenance costs.</a:t>
            </a:r>
            <a:endParaRPr sz="2000" b="1" dirty="0">
              <a:solidFill>
                <a:srgbClr val="F26A2E"/>
              </a:solidFill>
              <a:latin typeface="Arial"/>
              <a:ea typeface="Arial"/>
              <a:cs typeface="Arial"/>
              <a:sym typeface="Arial"/>
            </a:endParaRPr>
          </a:p>
          <a:p>
            <a:pPr marL="0" lvl="0" indent="0" algn="l" rtl="0">
              <a:spcBef>
                <a:spcPts val="1000"/>
              </a:spcBef>
              <a:spcAft>
                <a:spcPts val="1000"/>
              </a:spcAft>
              <a:buNone/>
            </a:pPr>
            <a:r>
              <a:rPr lang="en-US" sz="2000" b="1" dirty="0">
                <a:solidFill>
                  <a:srgbClr val="F26A2E"/>
                </a:solidFill>
                <a:latin typeface="Arial"/>
                <a:ea typeface="Arial"/>
                <a:cs typeface="Arial"/>
                <a:sym typeface="Arial"/>
              </a:rPr>
              <a:t>Customer handover: </a:t>
            </a:r>
            <a:r>
              <a:rPr lang="en-US" sz="2000" b="0" dirty="0">
                <a:solidFill>
                  <a:srgbClr val="404040"/>
                </a:solidFill>
                <a:latin typeface="Arial"/>
                <a:ea typeface="Arial"/>
                <a:cs typeface="Arial"/>
                <a:sym typeface="Arial"/>
              </a:rPr>
              <a:t>Users must understand which heat source is operating, why switchover occurs, how settings affect cost and carbon, and when supplementary heat may be expected.</a:t>
            </a:r>
            <a:endParaRPr sz="2000" b="1"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A6135252-568A-D182-C49F-72875F3D629E}"/>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Hybrid heat pumps</a:t>
            </a:r>
            <a:endParaRPr lang="en-GB"/>
          </a:p>
        </p:txBody>
      </p:sp>
    </p:spTree>
    <p:extLst>
      <p:ext uri="{BB962C8B-B14F-4D97-AF65-F5344CB8AC3E}">
        <p14:creationId xmlns:p14="http://schemas.microsoft.com/office/powerpoint/2010/main" val="2352509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5" name="Google Shape;275;p15"/>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13</a:t>
            </a:r>
            <a:endParaRPr sz="800" b="0" i="0" u="none" strike="noStrike" cap="none">
              <a:solidFill>
                <a:schemeClr val="dk1"/>
              </a:solidFill>
              <a:latin typeface="Arial"/>
              <a:ea typeface="Arial"/>
              <a:cs typeface="Arial"/>
              <a:sym typeface="Arial"/>
            </a:endParaRPr>
          </a:p>
        </p:txBody>
      </p:sp>
      <p:sp>
        <p:nvSpPr>
          <p:cNvPr id="278" name="Google Shape;278;p15"/>
          <p:cNvSpPr>
            <a:spLocks/>
          </p:cNvSpPr>
          <p:nvPr/>
        </p:nvSpPr>
        <p:spPr>
          <a:xfrm>
            <a:off x="331238" y="1716014"/>
            <a:ext cx="11088130"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i="0" dirty="0">
                <a:solidFill>
                  <a:srgbClr val="F26A2E"/>
                </a:solidFill>
                <a:latin typeface="Arial"/>
                <a:ea typeface="Arial"/>
                <a:cs typeface="Arial"/>
                <a:sym typeface="Arial"/>
              </a:rPr>
              <a:t>Bivalent strategy: </a:t>
            </a:r>
            <a:r>
              <a:rPr lang="en-US" sz="2000" b="0" i="0" dirty="0">
                <a:solidFill>
                  <a:srgbClr val="404040"/>
                </a:solidFill>
                <a:latin typeface="Arial"/>
                <a:ea typeface="Arial"/>
                <a:cs typeface="Arial"/>
                <a:sym typeface="Arial"/>
              </a:rPr>
              <a:t>Bivalent describes an operating strategy in which two heat sources are used to meet the building’s heating demand under different operating conditions. It is not a specific product type; it describes how the heat pump and supplementary heat source are controlled.</a:t>
            </a:r>
            <a:endParaRPr sz="2000" b="1" i="0"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dirty="0">
                <a:solidFill>
                  <a:srgbClr val="F26A2E"/>
                </a:solidFill>
                <a:latin typeface="Arial"/>
                <a:ea typeface="Arial"/>
                <a:cs typeface="Arial"/>
                <a:sym typeface="Arial"/>
              </a:rPr>
              <a:t>Parallel bivalent operation: </a:t>
            </a:r>
            <a:r>
              <a:rPr lang="en-US" sz="2000" b="0" i="0" dirty="0">
                <a:solidFill>
                  <a:srgbClr val="404040"/>
                </a:solidFill>
                <a:latin typeface="Arial"/>
                <a:ea typeface="Arial"/>
                <a:cs typeface="Arial"/>
                <a:sym typeface="Arial"/>
              </a:rPr>
              <a:t>The heat pump remains the lead heat source, while the secondary source operates at the same time when the heat demand exceeds the heat pump’s available capacity.</a:t>
            </a:r>
            <a:endParaRPr sz="2000" b="1" i="0"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dirty="0">
                <a:solidFill>
                  <a:srgbClr val="F26A2E"/>
                </a:solidFill>
                <a:latin typeface="Arial"/>
                <a:ea typeface="Arial"/>
                <a:cs typeface="Arial"/>
                <a:sym typeface="Arial"/>
              </a:rPr>
              <a:t>Alternative bivalent operation: </a:t>
            </a:r>
            <a:r>
              <a:rPr lang="en-US" sz="2000" b="0" i="0" dirty="0">
                <a:solidFill>
                  <a:srgbClr val="404040"/>
                </a:solidFill>
                <a:latin typeface="Arial"/>
                <a:ea typeface="Arial"/>
                <a:cs typeface="Arial"/>
                <a:sym typeface="Arial"/>
              </a:rPr>
              <a:t>The heat pump operates until a defined changeover point is reached, after which it stops and the secondary heat source takes over the full heating load.</a:t>
            </a:r>
            <a:endParaRPr sz="2000" b="1" i="0" dirty="0">
              <a:solidFill>
                <a:srgbClr val="F26A2E"/>
              </a:solidFill>
              <a:latin typeface="Arial"/>
              <a:ea typeface="Arial"/>
              <a:cs typeface="Arial"/>
              <a:sym typeface="Arial"/>
            </a:endParaRPr>
          </a:p>
          <a:p>
            <a:pPr marL="0" lvl="0" indent="0" algn="l" rtl="0">
              <a:spcBef>
                <a:spcPts val="1000"/>
              </a:spcBef>
              <a:spcAft>
                <a:spcPts val="1000"/>
              </a:spcAft>
              <a:buNone/>
            </a:pPr>
            <a:r>
              <a:rPr lang="en-US" sz="2000" b="1" i="0" dirty="0">
                <a:solidFill>
                  <a:srgbClr val="F26A2E"/>
                </a:solidFill>
                <a:latin typeface="Arial"/>
                <a:ea typeface="Arial"/>
                <a:cs typeface="Arial"/>
                <a:sym typeface="Arial"/>
              </a:rPr>
              <a:t>Part-parallel operation: </a:t>
            </a:r>
            <a:r>
              <a:rPr lang="en-US" sz="2000" b="0" i="0" dirty="0">
                <a:solidFill>
                  <a:srgbClr val="404040"/>
                </a:solidFill>
                <a:latin typeface="Arial"/>
                <a:ea typeface="Arial"/>
                <a:cs typeface="Arial"/>
                <a:sym typeface="Arial"/>
              </a:rPr>
              <a:t>The secondary source assists the heat pump over part of the operating range but may take over completely below a lower temperature or above a defined load.</a:t>
            </a:r>
            <a:endParaRPr sz="2000" b="1" i="0"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7DB1C5CA-659B-7F88-C893-7BF9DBE4D26C}"/>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Bivalent systems</a:t>
            </a:r>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1">
          <a:extLst>
            <a:ext uri="{FF2B5EF4-FFF2-40B4-BE49-F238E27FC236}">
              <a16:creationId xmlns:a16="http://schemas.microsoft.com/office/drawing/2014/main" id="{8150509C-FE6E-E392-70B6-F0ACDB61C076}"/>
            </a:ext>
          </a:extLst>
        </p:cNvPr>
        <p:cNvGrpSpPr/>
        <p:nvPr/>
      </p:nvGrpSpPr>
      <p:grpSpPr>
        <a:xfrm>
          <a:off x="0" y="0"/>
          <a:ext cx="0" cy="0"/>
          <a:chOff x="0" y="0"/>
          <a:chExt cx="0" cy="0"/>
        </a:xfrm>
      </p:grpSpPr>
      <p:sp>
        <p:nvSpPr>
          <p:cNvPr id="275" name="Google Shape;275;p15">
            <a:extLst>
              <a:ext uri="{FF2B5EF4-FFF2-40B4-BE49-F238E27FC236}">
                <a16:creationId xmlns:a16="http://schemas.microsoft.com/office/drawing/2014/main" id="{AD0ED44B-FED0-02BF-37B5-47406C3D4CBD}"/>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13</a:t>
            </a:r>
            <a:endParaRPr sz="800" b="0" i="0" u="none" strike="noStrike" cap="none">
              <a:solidFill>
                <a:schemeClr val="dk1"/>
              </a:solidFill>
              <a:latin typeface="Arial"/>
              <a:ea typeface="Arial"/>
              <a:cs typeface="Arial"/>
              <a:sym typeface="Arial"/>
            </a:endParaRPr>
          </a:p>
        </p:txBody>
      </p:sp>
      <p:sp>
        <p:nvSpPr>
          <p:cNvPr id="282" name="Google Shape;282;p15">
            <a:extLst>
              <a:ext uri="{FF2B5EF4-FFF2-40B4-BE49-F238E27FC236}">
                <a16:creationId xmlns:a16="http://schemas.microsoft.com/office/drawing/2014/main" id="{022DD5DC-1840-E1A1-9525-06BE10D9F3B5}"/>
              </a:ext>
            </a:extLst>
          </p:cNvPr>
          <p:cNvSpPr txBox="1">
            <a:spLocks/>
          </p:cNvSpPr>
          <p:nvPr/>
        </p:nvSpPr>
        <p:spPr>
          <a:xfrm>
            <a:off x="352503" y="1606476"/>
            <a:ext cx="11351937"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i="0" dirty="0">
                <a:solidFill>
                  <a:srgbClr val="F26A2E"/>
                </a:solidFill>
                <a:latin typeface="Arial"/>
                <a:ea typeface="Arial"/>
                <a:cs typeface="Arial"/>
                <a:sym typeface="Arial"/>
              </a:rPr>
              <a:t>Bivalence or balance point: </a:t>
            </a:r>
            <a:r>
              <a:rPr lang="en-US" sz="2000" b="0" i="0" dirty="0">
                <a:solidFill>
                  <a:srgbClr val="404040"/>
                </a:solidFill>
                <a:latin typeface="Arial"/>
                <a:ea typeface="Arial"/>
                <a:cs typeface="Arial"/>
                <a:sym typeface="Arial"/>
              </a:rPr>
              <a:t>The condition at which the heat pump can no longer meet the full building demand on its own. This may be linked to outdoor temperature, available output or the required system flow temperature.</a:t>
            </a:r>
            <a:endParaRPr sz="2000" b="1" i="0"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dirty="0">
                <a:solidFill>
                  <a:srgbClr val="F26A2E"/>
                </a:solidFill>
                <a:latin typeface="Arial"/>
                <a:ea typeface="Arial"/>
                <a:cs typeface="Arial"/>
                <a:sym typeface="Arial"/>
              </a:rPr>
              <a:t>Switchover decisions: </a:t>
            </a:r>
            <a:r>
              <a:rPr lang="en-US" sz="2000" b="0" i="0" dirty="0">
                <a:solidFill>
                  <a:srgbClr val="404040"/>
                </a:solidFill>
                <a:latin typeface="Arial"/>
                <a:ea typeface="Arial"/>
                <a:cs typeface="Arial"/>
                <a:sym typeface="Arial"/>
              </a:rPr>
              <a:t>May also consider energy price, carbon intensity, electrical capacity, comfort requirements and domestic hot-water demand.</a:t>
            </a:r>
            <a:endParaRPr sz="2000" b="1" i="0"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dirty="0">
                <a:solidFill>
                  <a:srgbClr val="F26A2E"/>
                </a:solidFill>
                <a:latin typeface="Arial"/>
                <a:ea typeface="Arial"/>
                <a:cs typeface="Arial"/>
                <a:sym typeface="Arial"/>
              </a:rPr>
              <a:t>Capacity and control settings: </a:t>
            </a:r>
            <a:r>
              <a:rPr lang="en-US" sz="2000" b="0" i="0" dirty="0">
                <a:solidFill>
                  <a:srgbClr val="404040"/>
                </a:solidFill>
                <a:latin typeface="Arial"/>
                <a:ea typeface="Arial"/>
                <a:cs typeface="Arial"/>
                <a:sym typeface="Arial"/>
              </a:rPr>
              <a:t>Must be based on the building’s calculated heat-loss profile and the heat pump’s actual output at the proposed outdoor and flow temperatures. Poor control logic can cause the backup source to operate unnecessarily, increasing running costs and reducing the proportion of heat supplied by the low-carbon system.</a:t>
            </a:r>
            <a:endParaRPr sz="2000" b="1" i="0"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dirty="0">
                <a:solidFill>
                  <a:srgbClr val="F26A2E"/>
                </a:solidFill>
                <a:latin typeface="Arial"/>
                <a:ea typeface="Arial"/>
                <a:cs typeface="Arial"/>
                <a:sym typeface="Arial"/>
              </a:rPr>
              <a:t>System coordination: </a:t>
            </a:r>
            <a:r>
              <a:rPr lang="en-US" sz="2000" b="0" i="0" dirty="0">
                <a:solidFill>
                  <a:srgbClr val="404040"/>
                </a:solidFill>
                <a:latin typeface="Arial"/>
                <a:ea typeface="Arial"/>
                <a:cs typeface="Arial"/>
                <a:sym typeface="Arial"/>
              </a:rPr>
              <a:t>Controls, pumps, valves and hydraulic separation must be coordinated so the two heat sources do not create conflicting flow conditions or unstable operation.</a:t>
            </a:r>
            <a:endParaRPr sz="2000" b="1" i="0" dirty="0">
              <a:solidFill>
                <a:srgbClr val="F26A2E"/>
              </a:solidFill>
              <a:latin typeface="Arial"/>
              <a:ea typeface="Arial"/>
              <a:cs typeface="Arial"/>
              <a:sym typeface="Arial"/>
            </a:endParaRPr>
          </a:p>
          <a:p>
            <a:pPr marL="0" lvl="0" indent="0" algn="l" rtl="0">
              <a:spcBef>
                <a:spcPts val="1000"/>
              </a:spcBef>
              <a:spcAft>
                <a:spcPts val="1000"/>
              </a:spcAft>
              <a:buNone/>
            </a:pPr>
            <a:r>
              <a:rPr lang="en-US" sz="2000" b="1" i="0" dirty="0">
                <a:solidFill>
                  <a:srgbClr val="F26A2E"/>
                </a:solidFill>
                <a:latin typeface="Arial"/>
                <a:ea typeface="Arial"/>
                <a:cs typeface="Arial"/>
                <a:sym typeface="Arial"/>
              </a:rPr>
              <a:t>Customer handover: </a:t>
            </a:r>
            <a:r>
              <a:rPr lang="en-US" sz="2000" b="0" i="0" dirty="0">
                <a:solidFill>
                  <a:srgbClr val="404040"/>
                </a:solidFill>
                <a:latin typeface="Arial"/>
                <a:ea typeface="Arial"/>
                <a:cs typeface="Arial"/>
                <a:sym typeface="Arial"/>
              </a:rPr>
              <a:t>Should explain when the secondary source operates, how this affects cost and carbon, and how the system should be monitored.</a:t>
            </a:r>
            <a:endParaRPr sz="2000" b="1" i="0"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4A375CBE-B8ED-5183-9EF9-4652F6EC357E}"/>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Bivalent systems</a:t>
            </a:r>
            <a:endParaRPr lang="en-GB"/>
          </a:p>
        </p:txBody>
      </p:sp>
    </p:spTree>
    <p:extLst>
      <p:ext uri="{BB962C8B-B14F-4D97-AF65-F5344CB8AC3E}">
        <p14:creationId xmlns:p14="http://schemas.microsoft.com/office/powerpoint/2010/main" val="1402890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91" name="Google Shape;291;p16"/>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14</a:t>
            </a:r>
            <a:endParaRPr sz="800" b="0" i="0" u="none" strike="noStrike" cap="none">
              <a:solidFill>
                <a:schemeClr val="dk1"/>
              </a:solidFill>
              <a:latin typeface="Arial"/>
              <a:ea typeface="Arial"/>
              <a:cs typeface="Arial"/>
              <a:sym typeface="Arial"/>
            </a:endParaRPr>
          </a:p>
        </p:txBody>
      </p:sp>
      <p:sp>
        <p:nvSpPr>
          <p:cNvPr id="294" name="Google Shape;294;p16"/>
          <p:cNvSpPr/>
          <p:nvPr/>
        </p:nvSpPr>
        <p:spPr>
          <a:xfrm>
            <a:off x="356648" y="1584000"/>
            <a:ext cx="11347792"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i="0" u="none" strike="noStrike" dirty="0">
                <a:solidFill>
                  <a:srgbClr val="F26A2E"/>
                </a:solidFill>
                <a:latin typeface="Arial"/>
                <a:ea typeface="Arial"/>
                <a:cs typeface="Arial"/>
                <a:sym typeface="Arial"/>
              </a:rPr>
              <a:t>Purpose: </a:t>
            </a:r>
            <a:r>
              <a:rPr lang="en-US" sz="2000" b="0" i="0" u="none" strike="noStrike" dirty="0">
                <a:solidFill>
                  <a:srgbClr val="404040"/>
                </a:solidFill>
                <a:latin typeface="Arial"/>
                <a:ea typeface="Arial"/>
                <a:cs typeface="Arial"/>
                <a:sym typeface="Arial"/>
              </a:rPr>
              <a:t>Combine photovoltaic electricity generation and thermal energy collection within the same roof-mounted panel, making dual use of limited roof area.</a:t>
            </a:r>
            <a:endParaRPr sz="2000" b="1" i="0" u="none" strike="noStrike"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u="none" strike="noStrike" dirty="0">
                <a:solidFill>
                  <a:srgbClr val="F26A2E"/>
                </a:solidFill>
                <a:latin typeface="Arial"/>
                <a:ea typeface="Arial"/>
                <a:cs typeface="Arial"/>
                <a:sym typeface="Arial"/>
              </a:rPr>
              <a:t>Operating principle: </a:t>
            </a:r>
            <a:r>
              <a:rPr lang="en-US" sz="2000" b="0" i="0" u="none" strike="noStrike" dirty="0">
                <a:solidFill>
                  <a:srgbClr val="404040"/>
                </a:solidFill>
                <a:latin typeface="Arial"/>
                <a:ea typeface="Arial"/>
                <a:cs typeface="Arial"/>
                <a:sym typeface="Arial"/>
              </a:rPr>
              <a:t>The photovoltaic cells generate electricity, while heat is removed from the rear of the panel by an air or liquid circuit and transferred to the heat pump’s source side, thermal store or domestic hot-water system.</a:t>
            </a:r>
            <a:endParaRPr sz="2000" b="1" i="0" u="none" strike="noStrike"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u="none" strike="noStrike" dirty="0">
                <a:solidFill>
                  <a:srgbClr val="F26A2E"/>
                </a:solidFill>
                <a:latin typeface="Arial"/>
                <a:ea typeface="Arial"/>
                <a:cs typeface="Arial"/>
                <a:sym typeface="Arial"/>
              </a:rPr>
              <a:t>Heat-pump integration: </a:t>
            </a:r>
            <a:r>
              <a:rPr lang="en-US" sz="2000" b="0" i="0" u="none" strike="noStrike" dirty="0">
                <a:solidFill>
                  <a:srgbClr val="404040"/>
                </a:solidFill>
                <a:latin typeface="Arial"/>
                <a:ea typeface="Arial"/>
                <a:cs typeface="Arial"/>
                <a:sym typeface="Arial"/>
              </a:rPr>
              <a:t>The collected low-grade heat can improve source temperatures, support evaporator performance and reduce reliance on colder outdoor-air conditions when the system is correctly designed.</a:t>
            </a:r>
            <a:endParaRPr sz="2000" b="1" i="0" u="none" strike="noStrike" dirty="0">
              <a:solidFill>
                <a:srgbClr val="F26A2E"/>
              </a:solidFill>
              <a:latin typeface="Arial"/>
              <a:ea typeface="Arial"/>
              <a:cs typeface="Arial"/>
              <a:sym typeface="Arial"/>
            </a:endParaRPr>
          </a:p>
          <a:p>
            <a:pPr marL="0" lvl="0" indent="0" algn="l" rtl="0">
              <a:spcBef>
                <a:spcPts val="1000"/>
              </a:spcBef>
              <a:spcAft>
                <a:spcPts val="0"/>
              </a:spcAft>
              <a:buNone/>
            </a:pPr>
            <a:r>
              <a:rPr lang="en-US" sz="2000" b="1" i="0" u="none" strike="noStrike" dirty="0">
                <a:solidFill>
                  <a:srgbClr val="F26A2E"/>
                </a:solidFill>
                <a:latin typeface="Arial"/>
                <a:ea typeface="Arial"/>
                <a:cs typeface="Arial"/>
                <a:sym typeface="Arial"/>
              </a:rPr>
              <a:t>Electrical benefit: </a:t>
            </a:r>
            <a:r>
              <a:rPr lang="en-US" sz="2000" b="0" i="0" u="none" strike="noStrike" dirty="0">
                <a:solidFill>
                  <a:srgbClr val="404040"/>
                </a:solidFill>
                <a:latin typeface="Arial"/>
                <a:ea typeface="Arial"/>
                <a:cs typeface="Arial"/>
                <a:sym typeface="Arial"/>
              </a:rPr>
              <a:t>The PV output can help offset the electricity consumed by the heat pump, circulation pumps, controls and immersion heater, although generation will vary with season, weather, shading and roof orientation.</a:t>
            </a:r>
            <a:endParaRPr sz="2000" b="1" i="0" u="none" strike="noStrike" dirty="0">
              <a:solidFill>
                <a:srgbClr val="F26A2E"/>
              </a:solidFill>
              <a:latin typeface="Arial"/>
              <a:ea typeface="Arial"/>
              <a:cs typeface="Arial"/>
              <a:sym typeface="Arial"/>
            </a:endParaRPr>
          </a:p>
          <a:p>
            <a:pPr marL="0" lvl="0" indent="0" algn="l" rtl="0">
              <a:spcBef>
                <a:spcPts val="1000"/>
              </a:spcBef>
              <a:spcAft>
                <a:spcPts val="1000"/>
              </a:spcAft>
              <a:buNone/>
            </a:pPr>
            <a:r>
              <a:rPr lang="en-US" sz="2000" b="1" i="0" u="none" strike="noStrike" dirty="0">
                <a:solidFill>
                  <a:srgbClr val="F26A2E"/>
                </a:solidFill>
                <a:latin typeface="Arial"/>
                <a:ea typeface="Arial"/>
                <a:cs typeface="Arial"/>
                <a:sym typeface="Arial"/>
              </a:rPr>
              <a:t>Thermal benefit: </a:t>
            </a:r>
            <a:r>
              <a:rPr lang="en-US" sz="2000" b="0" i="0" u="none" strike="noStrike" dirty="0">
                <a:solidFill>
                  <a:srgbClr val="404040"/>
                </a:solidFill>
                <a:latin typeface="Arial"/>
                <a:ea typeface="Arial"/>
                <a:cs typeface="Arial"/>
                <a:sym typeface="Arial"/>
              </a:rPr>
              <a:t>Removing heat from the panel can reduce PV cell temperature and may improve electrical efficiency, while also providing useful thermal energy to the wider system.</a:t>
            </a:r>
            <a:endParaRPr sz="2000" b="1" i="0" u="none" strike="noStrike"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2DA8F73C-813B-BECF-DB97-1AD1544A5C49}"/>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PVT heat pump systems</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7">
          <a:extLst>
            <a:ext uri="{FF2B5EF4-FFF2-40B4-BE49-F238E27FC236}">
              <a16:creationId xmlns:a16="http://schemas.microsoft.com/office/drawing/2014/main" id="{A5629513-DB56-FA92-55BF-29A6A2B6B15B}"/>
            </a:ext>
          </a:extLst>
        </p:cNvPr>
        <p:cNvGrpSpPr/>
        <p:nvPr/>
      </p:nvGrpSpPr>
      <p:grpSpPr>
        <a:xfrm>
          <a:off x="0" y="0"/>
          <a:ext cx="0" cy="0"/>
          <a:chOff x="0" y="0"/>
          <a:chExt cx="0" cy="0"/>
        </a:xfrm>
      </p:grpSpPr>
      <p:sp>
        <p:nvSpPr>
          <p:cNvPr id="291" name="Google Shape;291;p16">
            <a:extLst>
              <a:ext uri="{FF2B5EF4-FFF2-40B4-BE49-F238E27FC236}">
                <a16:creationId xmlns:a16="http://schemas.microsoft.com/office/drawing/2014/main" id="{E2D45A34-6370-6201-3FA7-0196BD65BF4F}"/>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14</a:t>
            </a:r>
            <a:endParaRPr sz="800" b="0" i="0" u="none" strike="noStrike" cap="none">
              <a:solidFill>
                <a:schemeClr val="dk1"/>
              </a:solidFill>
              <a:latin typeface="Arial"/>
              <a:ea typeface="Arial"/>
              <a:cs typeface="Arial"/>
              <a:sym typeface="Arial"/>
            </a:endParaRPr>
          </a:p>
        </p:txBody>
      </p:sp>
      <p:sp>
        <p:nvSpPr>
          <p:cNvPr id="296" name="Google Shape;296;p16">
            <a:extLst>
              <a:ext uri="{FF2B5EF4-FFF2-40B4-BE49-F238E27FC236}">
                <a16:creationId xmlns:a16="http://schemas.microsoft.com/office/drawing/2014/main" id="{E58F2631-B7DD-3861-71FD-8B7BCAE2666A}"/>
              </a:ext>
            </a:extLst>
          </p:cNvPr>
          <p:cNvSpPr txBox="1"/>
          <p:nvPr/>
        </p:nvSpPr>
        <p:spPr>
          <a:xfrm>
            <a:off x="365030" y="1666875"/>
            <a:ext cx="11826970" cy="3238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900" b="1" dirty="0">
                <a:solidFill>
                  <a:srgbClr val="F26A2E"/>
                </a:solidFill>
                <a:latin typeface="Arial"/>
                <a:ea typeface="Arial"/>
                <a:cs typeface="Arial"/>
                <a:sym typeface="Arial"/>
              </a:rPr>
              <a:t>Strengths: </a:t>
            </a:r>
            <a:r>
              <a:rPr lang="en-US" sz="1900" b="0" dirty="0">
                <a:solidFill>
                  <a:srgbClr val="404040"/>
                </a:solidFill>
                <a:latin typeface="Arial"/>
                <a:ea typeface="Arial"/>
                <a:cs typeface="Arial"/>
                <a:sym typeface="Arial"/>
              </a:rPr>
              <a:t>Particularly valuable where roof area is restricted, where both heat and electricity are required, or where the building benefits from a highly integrated low-carbon energy strategy.</a:t>
            </a:r>
            <a:endParaRPr sz="1900" b="1" dirty="0">
              <a:solidFill>
                <a:srgbClr val="F26A2E"/>
              </a:solidFill>
              <a:latin typeface="Arial"/>
              <a:ea typeface="Arial"/>
              <a:cs typeface="Arial"/>
              <a:sym typeface="Arial"/>
            </a:endParaRPr>
          </a:p>
          <a:p>
            <a:pPr marL="0" lvl="0" indent="0" algn="l" rtl="0">
              <a:spcBef>
                <a:spcPts val="1000"/>
              </a:spcBef>
              <a:spcAft>
                <a:spcPts val="0"/>
              </a:spcAft>
              <a:buNone/>
            </a:pPr>
            <a:r>
              <a:rPr lang="en-US" sz="1900" b="1" dirty="0">
                <a:solidFill>
                  <a:srgbClr val="F26A2E"/>
                </a:solidFill>
                <a:latin typeface="Arial"/>
                <a:ea typeface="Arial"/>
                <a:cs typeface="Arial"/>
                <a:sym typeface="Arial"/>
              </a:rPr>
              <a:t>Limitations: </a:t>
            </a:r>
            <a:r>
              <a:rPr lang="en-US" sz="1900" b="0" dirty="0">
                <a:solidFill>
                  <a:srgbClr val="404040"/>
                </a:solidFill>
                <a:latin typeface="Arial"/>
                <a:ea typeface="Arial"/>
                <a:cs typeface="Arial"/>
                <a:sym typeface="Arial"/>
              </a:rPr>
              <a:t>Requires specialist design, compatible controls, suitable roof structure and orientation, correctly sized heat exchangers, pumps, expansion provision and freeze or stagnation protection </a:t>
            </a:r>
            <a:br>
              <a:rPr lang="en-US" sz="1900" b="0" dirty="0">
                <a:solidFill>
                  <a:srgbClr val="404040"/>
                </a:solidFill>
                <a:latin typeface="Arial"/>
                <a:ea typeface="Arial"/>
                <a:cs typeface="Arial"/>
                <a:sym typeface="Arial"/>
              </a:rPr>
            </a:br>
            <a:r>
              <a:rPr lang="en-US" sz="1900" b="0" dirty="0">
                <a:solidFill>
                  <a:srgbClr val="404040"/>
                </a:solidFill>
                <a:latin typeface="Arial"/>
                <a:ea typeface="Arial"/>
                <a:cs typeface="Arial"/>
                <a:sym typeface="Arial"/>
              </a:rPr>
              <a:t>where applicable.</a:t>
            </a:r>
            <a:endParaRPr sz="1900" b="1" dirty="0">
              <a:solidFill>
                <a:srgbClr val="F26A2E"/>
              </a:solidFill>
              <a:latin typeface="Arial"/>
              <a:ea typeface="Arial"/>
              <a:cs typeface="Arial"/>
              <a:sym typeface="Arial"/>
            </a:endParaRPr>
          </a:p>
          <a:p>
            <a:pPr marL="0" lvl="0" indent="0" algn="l" rtl="0">
              <a:spcBef>
                <a:spcPts val="1000"/>
              </a:spcBef>
              <a:spcAft>
                <a:spcPts val="0"/>
              </a:spcAft>
              <a:buNone/>
            </a:pPr>
            <a:r>
              <a:rPr lang="en-US" sz="1900" b="1" dirty="0">
                <a:solidFill>
                  <a:srgbClr val="F26A2E"/>
                </a:solidFill>
                <a:latin typeface="Arial"/>
                <a:ea typeface="Arial"/>
                <a:cs typeface="Arial"/>
                <a:sym typeface="Arial"/>
              </a:rPr>
              <a:t>Source-temperature management: </a:t>
            </a:r>
            <a:r>
              <a:rPr lang="en-US" sz="1900" b="0" dirty="0">
                <a:solidFill>
                  <a:srgbClr val="404040"/>
                </a:solidFill>
                <a:latin typeface="Arial"/>
                <a:ea typeface="Arial"/>
                <a:cs typeface="Arial"/>
                <a:sym typeface="Arial"/>
              </a:rPr>
              <a:t>The design must prevent excessively low or high source temperatures, ensure adequate flow through the thermal circuit and avoid conditions that could</a:t>
            </a:r>
            <a:r>
              <a:rPr lang="en-US" sz="1900" dirty="0">
                <a:solidFill>
                  <a:srgbClr val="404040"/>
                </a:solidFill>
              </a:rPr>
              <a:t> </a:t>
            </a:r>
            <a:r>
              <a:rPr lang="en-US" sz="1900" b="0" dirty="0">
                <a:solidFill>
                  <a:srgbClr val="404040"/>
                </a:solidFill>
                <a:latin typeface="Arial"/>
                <a:ea typeface="Arial"/>
                <a:cs typeface="Arial"/>
                <a:sym typeface="Arial"/>
              </a:rPr>
              <a:t>reduce heat-pump efficiency or damage components.</a:t>
            </a:r>
            <a:endParaRPr sz="1900" b="1" dirty="0">
              <a:solidFill>
                <a:srgbClr val="F26A2E"/>
              </a:solidFill>
              <a:latin typeface="Arial"/>
              <a:ea typeface="Arial"/>
              <a:cs typeface="Arial"/>
              <a:sym typeface="Arial"/>
            </a:endParaRPr>
          </a:p>
          <a:p>
            <a:pPr marL="0" lvl="0" indent="0" algn="l" rtl="0">
              <a:spcBef>
                <a:spcPts val="1000"/>
              </a:spcBef>
              <a:spcAft>
                <a:spcPts val="0"/>
              </a:spcAft>
              <a:buNone/>
            </a:pPr>
            <a:r>
              <a:rPr lang="en-US" sz="1900" b="1" dirty="0">
                <a:solidFill>
                  <a:srgbClr val="F26A2E"/>
                </a:solidFill>
                <a:latin typeface="Arial"/>
                <a:ea typeface="Arial"/>
                <a:cs typeface="Arial"/>
                <a:sym typeface="Arial"/>
              </a:rPr>
              <a:t>Control integration: </a:t>
            </a:r>
            <a:r>
              <a:rPr lang="en-US" sz="1900" b="0" dirty="0">
                <a:solidFill>
                  <a:srgbClr val="404040"/>
                </a:solidFill>
                <a:latin typeface="Arial"/>
                <a:ea typeface="Arial"/>
                <a:cs typeface="Arial"/>
                <a:sym typeface="Arial"/>
              </a:rPr>
              <a:t>PV generation, thermal collection, heat-pump operation, domestic hot-water priority, thermal storage and export or battery strategy must be coordinated to avoid conflicting </a:t>
            </a:r>
            <a:br>
              <a:rPr lang="en-US" sz="1900" b="0" dirty="0">
                <a:solidFill>
                  <a:srgbClr val="404040"/>
                </a:solidFill>
                <a:latin typeface="Arial"/>
                <a:ea typeface="Arial"/>
                <a:cs typeface="Arial"/>
                <a:sym typeface="Arial"/>
              </a:rPr>
            </a:br>
            <a:r>
              <a:rPr lang="en-US" sz="1900" b="0" dirty="0">
                <a:solidFill>
                  <a:srgbClr val="404040"/>
                </a:solidFill>
                <a:latin typeface="Arial"/>
                <a:ea typeface="Arial"/>
                <a:cs typeface="Arial"/>
                <a:sym typeface="Arial"/>
              </a:rPr>
              <a:t>demands.</a:t>
            </a:r>
            <a:endParaRPr sz="1900" b="1" dirty="0">
              <a:solidFill>
                <a:srgbClr val="F26A2E"/>
              </a:solidFill>
              <a:latin typeface="Arial"/>
              <a:ea typeface="Arial"/>
              <a:cs typeface="Arial"/>
              <a:sym typeface="Arial"/>
            </a:endParaRPr>
          </a:p>
          <a:p>
            <a:pPr marL="0" lvl="0" indent="0" algn="l" rtl="0">
              <a:spcBef>
                <a:spcPts val="1000"/>
              </a:spcBef>
              <a:spcAft>
                <a:spcPts val="1000"/>
              </a:spcAft>
              <a:buNone/>
            </a:pPr>
            <a:r>
              <a:rPr lang="en-US" sz="1900" b="1" dirty="0">
                <a:solidFill>
                  <a:srgbClr val="F26A2E"/>
                </a:solidFill>
                <a:latin typeface="Arial"/>
                <a:ea typeface="Arial"/>
                <a:cs typeface="Arial"/>
                <a:sym typeface="Arial"/>
              </a:rPr>
              <a:t>Suitability: </a:t>
            </a:r>
            <a:r>
              <a:rPr lang="en-US" sz="1900" b="0" dirty="0">
                <a:solidFill>
                  <a:srgbClr val="404040"/>
                </a:solidFill>
                <a:latin typeface="Arial"/>
                <a:ea typeface="Arial"/>
                <a:cs typeface="Arial"/>
                <a:sym typeface="Arial"/>
              </a:rPr>
              <a:t>Best suited to projects where the additional complexity, capital cost and maintenance requirements are justified by limited roof space, high energy demand or whole-building carbon objectives.</a:t>
            </a:r>
            <a:endParaRPr sz="1900" b="1"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5E953EE3-41DB-5B30-923E-DA45E6F58B51}"/>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PVT heat pump systems</a:t>
            </a:r>
            <a:endParaRPr lang="en-GB" dirty="0"/>
          </a:p>
        </p:txBody>
      </p:sp>
    </p:spTree>
    <p:extLst>
      <p:ext uri="{BB962C8B-B14F-4D97-AF65-F5344CB8AC3E}">
        <p14:creationId xmlns:p14="http://schemas.microsoft.com/office/powerpoint/2010/main" val="3779428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10" name="Google Shape;310;p17"/>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15</a:t>
            </a:r>
            <a:endParaRPr sz="800" b="0" i="0" u="none" strike="noStrike" cap="none">
              <a:solidFill>
                <a:schemeClr val="dk1"/>
              </a:solidFill>
              <a:latin typeface="Arial"/>
              <a:ea typeface="Arial"/>
              <a:cs typeface="Arial"/>
              <a:sym typeface="Arial"/>
            </a:endParaRPr>
          </a:p>
        </p:txBody>
      </p:sp>
      <p:sp>
        <p:nvSpPr>
          <p:cNvPr id="313" name="Google Shape;313;p17"/>
          <p:cNvSpPr/>
          <p:nvPr/>
        </p:nvSpPr>
        <p:spPr>
          <a:xfrm>
            <a:off x="356648" y="1584000"/>
            <a:ext cx="8465716"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i="0">
                <a:solidFill>
                  <a:srgbClr val="F26A2E"/>
                </a:solidFill>
                <a:latin typeface="Arial"/>
                <a:ea typeface="Arial"/>
                <a:cs typeface="Arial"/>
                <a:sym typeface="Arial"/>
              </a:rPr>
              <a:t>Purpose: </a:t>
            </a:r>
            <a:r>
              <a:rPr lang="en-US" sz="2000" b="0" i="0">
                <a:solidFill>
                  <a:srgbClr val="404040"/>
                </a:solidFill>
                <a:latin typeface="Arial"/>
                <a:ea typeface="Arial"/>
                <a:cs typeface="Arial"/>
                <a:sym typeface="Arial"/>
              </a:rPr>
              <a:t>Capture solar radiation and convert it into useful heat for domestic hot water, thermal storage and, in some specialist systems, space-heating support.</a:t>
            </a:r>
            <a:endParaRPr sz="2000" b="1" i="0">
              <a:solidFill>
                <a:srgbClr val="F26A2E"/>
              </a:solidFill>
              <a:latin typeface="Arial"/>
              <a:ea typeface="Arial"/>
              <a:cs typeface="Arial"/>
              <a:sym typeface="Arial"/>
            </a:endParaRPr>
          </a:p>
          <a:p>
            <a:pPr marL="0" lvl="0" indent="0" algn="l" rtl="0">
              <a:spcBef>
                <a:spcPts val="1000"/>
              </a:spcBef>
              <a:spcAft>
                <a:spcPts val="0"/>
              </a:spcAft>
              <a:buNone/>
            </a:pPr>
            <a:r>
              <a:rPr lang="en-US" sz="2000" b="1" i="0">
                <a:solidFill>
                  <a:srgbClr val="F26A2E"/>
                </a:solidFill>
                <a:latin typeface="Arial"/>
                <a:ea typeface="Arial"/>
                <a:cs typeface="Arial"/>
                <a:sym typeface="Arial"/>
              </a:rPr>
              <a:t>Key system components: </a:t>
            </a:r>
            <a:r>
              <a:rPr lang="en-US" sz="2000" b="0" i="0">
                <a:solidFill>
                  <a:srgbClr val="404040"/>
                </a:solidFill>
                <a:latin typeface="Arial"/>
                <a:ea typeface="Arial"/>
                <a:cs typeface="Arial"/>
                <a:sym typeface="Arial"/>
              </a:rPr>
              <a:t>Collectors, insulated flow and return pipework, circulation pump, controller, temperature sensors, heat-transfer fluid, expansion vessel, safety valve and a compatible cylinder or thermal store with a solar heat exchanger.</a:t>
            </a:r>
            <a:endParaRPr sz="2000" b="1" i="0">
              <a:solidFill>
                <a:srgbClr val="F26A2E"/>
              </a:solidFill>
              <a:latin typeface="Arial"/>
              <a:ea typeface="Arial"/>
              <a:cs typeface="Arial"/>
              <a:sym typeface="Arial"/>
            </a:endParaRPr>
          </a:p>
          <a:p>
            <a:pPr marL="0" lvl="0" indent="0" algn="l" rtl="0">
              <a:spcBef>
                <a:spcPts val="1000"/>
              </a:spcBef>
              <a:spcAft>
                <a:spcPts val="0"/>
              </a:spcAft>
              <a:buNone/>
            </a:pPr>
            <a:r>
              <a:rPr lang="en-US" sz="2000" b="1" i="0">
                <a:solidFill>
                  <a:srgbClr val="F26A2E"/>
                </a:solidFill>
                <a:latin typeface="Arial"/>
                <a:ea typeface="Arial"/>
                <a:cs typeface="Arial"/>
                <a:sym typeface="Arial"/>
              </a:rPr>
              <a:t>System operation: </a:t>
            </a:r>
            <a:r>
              <a:rPr lang="en-US" sz="2000" b="0" i="0">
                <a:solidFill>
                  <a:srgbClr val="404040"/>
                </a:solidFill>
                <a:latin typeface="Arial"/>
                <a:ea typeface="Arial"/>
                <a:cs typeface="Arial"/>
                <a:sym typeface="Arial"/>
              </a:rPr>
              <a:t>The controller compares collector and cylinder temperatures and operates the solar pump only when useful heat can be transferred into storage.</a:t>
            </a:r>
            <a:endParaRPr sz="2000" b="1" i="0">
              <a:solidFill>
                <a:srgbClr val="F26A2E"/>
              </a:solidFill>
              <a:latin typeface="Arial"/>
              <a:ea typeface="Arial"/>
              <a:cs typeface="Arial"/>
              <a:sym typeface="Arial"/>
            </a:endParaRPr>
          </a:p>
          <a:p>
            <a:pPr marL="0" lvl="0" indent="0" algn="l" rtl="0">
              <a:spcBef>
                <a:spcPts val="1000"/>
              </a:spcBef>
              <a:spcAft>
                <a:spcPts val="0"/>
              </a:spcAft>
              <a:buNone/>
            </a:pPr>
            <a:r>
              <a:rPr lang="en-US" sz="2000" b="1" i="0">
                <a:solidFill>
                  <a:srgbClr val="F26A2E"/>
                </a:solidFill>
                <a:latin typeface="Arial"/>
                <a:ea typeface="Arial"/>
                <a:cs typeface="Arial"/>
                <a:sym typeface="Arial"/>
              </a:rPr>
              <a:t>Strengths: </a:t>
            </a:r>
            <a:r>
              <a:rPr lang="en-US" sz="2000" b="0" i="0">
                <a:solidFill>
                  <a:srgbClr val="404040"/>
                </a:solidFill>
                <a:latin typeface="Arial"/>
                <a:ea typeface="Arial"/>
                <a:cs typeface="Arial"/>
                <a:sym typeface="Arial"/>
              </a:rPr>
              <a:t>Can significantly reduce the energy needed for domestic hot water, particularly during spring and summer, and can reduce heat-pump or boiler run time.</a:t>
            </a:r>
            <a:endParaRPr sz="2000" b="1" i="0">
              <a:solidFill>
                <a:srgbClr val="F26A2E"/>
              </a:solidFill>
              <a:latin typeface="Arial"/>
              <a:ea typeface="Arial"/>
              <a:cs typeface="Arial"/>
              <a:sym typeface="Arial"/>
            </a:endParaRPr>
          </a:p>
        </p:txBody>
      </p:sp>
      <p:sp>
        <p:nvSpPr>
          <p:cNvPr id="320" name="Google Shape;320;p17"/>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pic>
        <p:nvPicPr>
          <p:cNvPr id="321" name="Google Shape;321;p17"/>
          <p:cNvPicPr preferRelativeResize="0"/>
          <p:nvPr/>
        </p:nvPicPr>
        <p:blipFill>
          <a:blip r:embed="rId3">
            <a:alphaModFix/>
          </a:blip>
          <a:srcRect l="28796" r="28796"/>
          <a:stretch/>
        </p:blipFill>
        <p:spPr>
          <a:xfrm>
            <a:off x="9081370" y="1524000"/>
            <a:ext cx="2753982" cy="3912296"/>
          </a:xfrm>
          <a:prstGeom prst="rect">
            <a:avLst/>
          </a:prstGeom>
          <a:noFill/>
          <a:ln>
            <a:noFill/>
          </a:ln>
        </p:spPr>
      </p:pic>
      <p:sp>
        <p:nvSpPr>
          <p:cNvPr id="4" name="Title 3">
            <a:extLst>
              <a:ext uri="{FF2B5EF4-FFF2-40B4-BE49-F238E27FC236}">
                <a16:creationId xmlns:a16="http://schemas.microsoft.com/office/drawing/2014/main" id="{A2928E16-4C32-7505-2A85-EA631E92FF16}"/>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Solar thermal panels</a:t>
            </a:r>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C43704DA-93EF-8183-8E7D-CCDEC808C478}"/>
            </a:ext>
          </a:extLst>
        </p:cNvPr>
        <p:cNvGrpSpPr/>
        <p:nvPr/>
      </p:nvGrpSpPr>
      <p:grpSpPr>
        <a:xfrm>
          <a:off x="0" y="0"/>
          <a:ext cx="0" cy="0"/>
          <a:chOff x="0" y="0"/>
          <a:chExt cx="0" cy="0"/>
        </a:xfrm>
      </p:grpSpPr>
      <p:sp>
        <p:nvSpPr>
          <p:cNvPr id="310" name="Google Shape;310;p17">
            <a:extLst>
              <a:ext uri="{FF2B5EF4-FFF2-40B4-BE49-F238E27FC236}">
                <a16:creationId xmlns:a16="http://schemas.microsoft.com/office/drawing/2014/main" id="{C9166D8A-1DB2-D72F-9F10-BD4D37F5F167}"/>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15</a:t>
            </a:r>
            <a:endParaRPr sz="800" b="0" i="0" u="none" strike="noStrike" cap="none">
              <a:solidFill>
                <a:schemeClr val="dk1"/>
              </a:solidFill>
              <a:latin typeface="Arial"/>
              <a:ea typeface="Arial"/>
              <a:cs typeface="Arial"/>
              <a:sym typeface="Arial"/>
            </a:endParaRPr>
          </a:p>
        </p:txBody>
      </p:sp>
      <p:sp>
        <p:nvSpPr>
          <p:cNvPr id="313" name="Google Shape;313;p17">
            <a:extLst>
              <a:ext uri="{FF2B5EF4-FFF2-40B4-BE49-F238E27FC236}">
                <a16:creationId xmlns:a16="http://schemas.microsoft.com/office/drawing/2014/main" id="{08C234DF-BD88-3FB7-C7D8-629895F1A4D6}"/>
              </a:ext>
            </a:extLst>
          </p:cNvPr>
          <p:cNvSpPr>
            <a:spLocks/>
          </p:cNvSpPr>
          <p:nvPr/>
        </p:nvSpPr>
        <p:spPr>
          <a:xfrm>
            <a:off x="356648" y="1533896"/>
            <a:ext cx="8465716"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1000"/>
              </a:spcBef>
              <a:spcAft>
                <a:spcPts val="0"/>
              </a:spcAft>
              <a:buNone/>
            </a:pPr>
            <a:r>
              <a:rPr lang="en-US" sz="2000" b="1" i="0" dirty="0">
                <a:solidFill>
                  <a:srgbClr val="F26A2E"/>
                </a:solidFill>
                <a:latin typeface="Arial"/>
                <a:ea typeface="Arial"/>
                <a:cs typeface="Arial"/>
                <a:sym typeface="Arial"/>
              </a:rPr>
              <a:t>Limitations: </a:t>
            </a:r>
            <a:r>
              <a:rPr lang="en-US" sz="2000" b="0" i="0" dirty="0">
                <a:solidFill>
                  <a:srgbClr val="404040"/>
                </a:solidFill>
                <a:latin typeface="Arial"/>
                <a:ea typeface="Arial"/>
                <a:cs typeface="Arial"/>
                <a:sym typeface="Arial"/>
              </a:rPr>
              <a:t>Output varies with season, roof orientation, pitch, shading and weather. Systems must also manage frost protection, stagnation, overheating, glycol degradation and ongoing maintenance.</a:t>
            </a:r>
            <a:endParaRPr sz="2000" b="1" i="0" dirty="0">
              <a:solidFill>
                <a:srgbClr val="F26A2E"/>
              </a:solidFill>
              <a:latin typeface="Arial"/>
              <a:ea typeface="Arial"/>
              <a:cs typeface="Arial"/>
              <a:sym typeface="Arial"/>
            </a:endParaRPr>
          </a:p>
          <a:p>
            <a:pPr marL="0" lvl="0" indent="0" algn="l" rtl="0">
              <a:spcBef>
                <a:spcPts val="1000"/>
              </a:spcBef>
              <a:spcAft>
                <a:spcPts val="1000"/>
              </a:spcAft>
              <a:buNone/>
            </a:pPr>
            <a:r>
              <a:rPr lang="en-US" sz="2000" b="1" i="0" dirty="0">
                <a:solidFill>
                  <a:srgbClr val="F26A2E"/>
                </a:solidFill>
                <a:latin typeface="Arial"/>
                <a:ea typeface="Arial"/>
                <a:cs typeface="Arial"/>
                <a:sym typeface="Arial"/>
              </a:rPr>
              <a:t>Integration: </a:t>
            </a:r>
            <a:r>
              <a:rPr lang="en-US" sz="2000" b="0" i="0" dirty="0">
                <a:solidFill>
                  <a:srgbClr val="404040"/>
                </a:solidFill>
                <a:latin typeface="Arial"/>
                <a:ea typeface="Arial"/>
                <a:cs typeface="Arial"/>
                <a:sym typeface="Arial"/>
              </a:rPr>
              <a:t>Cylinder volume, solar-coil surface area, control hierarchy and backup heat source must be coordinated so solar energy is prioritised without compromising hot-water availability or hygiene requirements.</a:t>
            </a:r>
          </a:p>
          <a:p>
            <a:pPr lvl="0"/>
            <a:r>
              <a:rPr lang="en-GB" sz="2000" b="1" dirty="0">
                <a:solidFill>
                  <a:srgbClr val="F26A2E"/>
                </a:solidFill>
              </a:rPr>
              <a:t>Flat-plate collectors: </a:t>
            </a:r>
            <a:r>
              <a:rPr lang="en-GB" sz="2000" dirty="0">
                <a:solidFill>
                  <a:srgbClr val="404040"/>
                </a:solidFill>
              </a:rPr>
              <a:t>Use a dark absorber plate beneath glazing, with fluid channels carrying heat to the system. They are robust, widely used and generally cost-effective for domestic hot-water applications.</a:t>
            </a:r>
            <a:endParaRPr lang="en-GB" sz="2000" b="1" dirty="0">
              <a:solidFill>
                <a:srgbClr val="F26A2E"/>
              </a:solidFill>
            </a:endParaRPr>
          </a:p>
          <a:p>
            <a:pPr lvl="0">
              <a:spcBef>
                <a:spcPts val="1000"/>
              </a:spcBef>
            </a:pPr>
            <a:r>
              <a:rPr lang="en-GB" sz="2000" b="1" dirty="0">
                <a:solidFill>
                  <a:srgbClr val="F26A2E"/>
                </a:solidFill>
              </a:rPr>
              <a:t>Evacuated-tube collectors: </a:t>
            </a:r>
            <a:r>
              <a:rPr lang="en-GB" sz="2000" dirty="0">
                <a:solidFill>
                  <a:srgbClr val="404040"/>
                </a:solidFill>
              </a:rPr>
              <a:t>Use rows of glass tubes with a vacuum layer that reduces heat loss. They can perform well in colder or windy conditions and at higher operating temperatures but are usually more expensive and physically delicate.</a:t>
            </a:r>
            <a:endParaRPr lang="en-GB" sz="2000" b="1" dirty="0">
              <a:solidFill>
                <a:srgbClr val="F26A2E"/>
              </a:solidFill>
            </a:endParaRPr>
          </a:p>
          <a:p>
            <a:pPr marL="0" lvl="0" indent="0" algn="l" rtl="0">
              <a:spcBef>
                <a:spcPts val="1000"/>
              </a:spcBef>
              <a:spcAft>
                <a:spcPts val="1000"/>
              </a:spcAft>
              <a:buNone/>
            </a:pPr>
            <a:endParaRPr sz="2000" b="1" i="0" dirty="0">
              <a:solidFill>
                <a:srgbClr val="F26A2E"/>
              </a:solidFill>
              <a:latin typeface="Arial"/>
              <a:ea typeface="Arial"/>
              <a:cs typeface="Arial"/>
              <a:sym typeface="Arial"/>
            </a:endParaRPr>
          </a:p>
        </p:txBody>
      </p:sp>
      <p:sp>
        <p:nvSpPr>
          <p:cNvPr id="320" name="Google Shape;320;p17">
            <a:extLst>
              <a:ext uri="{FF2B5EF4-FFF2-40B4-BE49-F238E27FC236}">
                <a16:creationId xmlns:a16="http://schemas.microsoft.com/office/drawing/2014/main" id="{AF9B73DA-2827-2CC3-E4AF-4AB4F32C1BA1}"/>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pic>
        <p:nvPicPr>
          <p:cNvPr id="321" name="Google Shape;321;p17">
            <a:extLst>
              <a:ext uri="{FF2B5EF4-FFF2-40B4-BE49-F238E27FC236}">
                <a16:creationId xmlns:a16="http://schemas.microsoft.com/office/drawing/2014/main" id="{00032D63-F930-CB99-9907-6F88E7AA0458}"/>
              </a:ext>
            </a:extLst>
          </p:cNvPr>
          <p:cNvPicPr preferRelativeResize="0">
            <a:picLocks/>
          </p:cNvPicPr>
          <p:nvPr/>
        </p:nvPicPr>
        <p:blipFill>
          <a:blip r:embed="rId3">
            <a:alphaModFix/>
          </a:blip>
          <a:srcRect l="28796" r="28796"/>
          <a:stretch/>
        </p:blipFill>
        <p:spPr>
          <a:xfrm>
            <a:off x="9081370" y="1524000"/>
            <a:ext cx="2753982" cy="3912296"/>
          </a:xfrm>
          <a:prstGeom prst="rect">
            <a:avLst/>
          </a:prstGeom>
          <a:noFill/>
          <a:ln>
            <a:noFill/>
          </a:ln>
        </p:spPr>
      </p:pic>
      <p:sp>
        <p:nvSpPr>
          <p:cNvPr id="4" name="Title 3">
            <a:extLst>
              <a:ext uri="{FF2B5EF4-FFF2-40B4-BE49-F238E27FC236}">
                <a16:creationId xmlns:a16="http://schemas.microsoft.com/office/drawing/2014/main" id="{E12FD932-549C-DC44-62D7-84982F40D37C}"/>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Solar thermal panels</a:t>
            </a:r>
            <a:endParaRPr lang="en-GB" dirty="0"/>
          </a:p>
        </p:txBody>
      </p:sp>
    </p:spTree>
    <p:extLst>
      <p:ext uri="{BB962C8B-B14F-4D97-AF65-F5344CB8AC3E}">
        <p14:creationId xmlns:p14="http://schemas.microsoft.com/office/powerpoint/2010/main" val="3562237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6">
          <a:extLst>
            <a:ext uri="{FF2B5EF4-FFF2-40B4-BE49-F238E27FC236}">
              <a16:creationId xmlns:a16="http://schemas.microsoft.com/office/drawing/2014/main" id="{1FC64218-5F49-9B12-3BF2-1FCE74C6DFDF}"/>
            </a:ext>
          </a:extLst>
        </p:cNvPr>
        <p:cNvGrpSpPr/>
        <p:nvPr/>
      </p:nvGrpSpPr>
      <p:grpSpPr>
        <a:xfrm>
          <a:off x="0" y="0"/>
          <a:ext cx="0" cy="0"/>
          <a:chOff x="0" y="0"/>
          <a:chExt cx="0" cy="0"/>
        </a:xfrm>
      </p:grpSpPr>
      <p:sp>
        <p:nvSpPr>
          <p:cNvPr id="310" name="Google Shape;310;p17">
            <a:extLst>
              <a:ext uri="{FF2B5EF4-FFF2-40B4-BE49-F238E27FC236}">
                <a16:creationId xmlns:a16="http://schemas.microsoft.com/office/drawing/2014/main" id="{4EAAD2B1-F2BC-BE2E-069E-FFEF26D6EF88}"/>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15</a:t>
            </a:r>
            <a:endParaRPr sz="800" b="0" i="0" u="none" strike="noStrike" cap="none">
              <a:solidFill>
                <a:schemeClr val="dk1"/>
              </a:solidFill>
              <a:latin typeface="Arial"/>
              <a:ea typeface="Arial"/>
              <a:cs typeface="Arial"/>
              <a:sym typeface="Arial"/>
            </a:endParaRPr>
          </a:p>
        </p:txBody>
      </p:sp>
      <p:sp>
        <p:nvSpPr>
          <p:cNvPr id="314" name="Google Shape;314;p17">
            <a:extLst>
              <a:ext uri="{FF2B5EF4-FFF2-40B4-BE49-F238E27FC236}">
                <a16:creationId xmlns:a16="http://schemas.microsoft.com/office/drawing/2014/main" id="{555BBB2F-5855-CF4A-461B-823547B0910E}"/>
              </a:ext>
            </a:extLst>
          </p:cNvPr>
          <p:cNvSpPr/>
          <p:nvPr/>
        </p:nvSpPr>
        <p:spPr>
          <a:xfrm>
            <a:off x="6691852" y="5392686"/>
            <a:ext cx="5143500" cy="612000"/>
          </a:xfrm>
          <a:prstGeom prst="roundRect">
            <a:avLst>
              <a:gd name="adj" fmla="val 9034"/>
            </a:avLst>
          </a:prstGeom>
          <a:solidFill>
            <a:srgbClr val="FFFFFF"/>
          </a:solidFill>
          <a:ln w="16475"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5" name="Google Shape;315;p17">
            <a:extLst>
              <a:ext uri="{FF2B5EF4-FFF2-40B4-BE49-F238E27FC236}">
                <a16:creationId xmlns:a16="http://schemas.microsoft.com/office/drawing/2014/main" id="{4F1AD8E7-12B2-AC0E-8B9F-D87B935BABEB}"/>
              </a:ext>
            </a:extLst>
          </p:cNvPr>
          <p:cNvSpPr/>
          <p:nvPr/>
        </p:nvSpPr>
        <p:spPr>
          <a:xfrm>
            <a:off x="6884940" y="5468429"/>
            <a:ext cx="4819500" cy="2382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250" b="1" i="0">
                <a:solidFill>
                  <a:srgbClr val="00838F"/>
                </a:solidFill>
                <a:latin typeface="Arial"/>
                <a:ea typeface="Arial"/>
                <a:cs typeface="Arial"/>
                <a:sym typeface="Arial"/>
              </a:rPr>
              <a:t>System links</a:t>
            </a:r>
            <a:endParaRPr sz="1250" b="1" i="0">
              <a:solidFill>
                <a:srgbClr val="00838F"/>
              </a:solidFill>
              <a:latin typeface="Arial"/>
              <a:ea typeface="Arial"/>
              <a:cs typeface="Arial"/>
              <a:sym typeface="Arial"/>
            </a:endParaRPr>
          </a:p>
        </p:txBody>
      </p:sp>
      <p:sp>
        <p:nvSpPr>
          <p:cNvPr id="317" name="Google Shape;317;p17">
            <a:extLst>
              <a:ext uri="{FF2B5EF4-FFF2-40B4-BE49-F238E27FC236}">
                <a16:creationId xmlns:a16="http://schemas.microsoft.com/office/drawing/2014/main" id="{633DD0A8-C0D0-F561-9B6E-91038EAC6550}"/>
              </a:ext>
            </a:extLst>
          </p:cNvPr>
          <p:cNvSpPr/>
          <p:nvPr/>
        </p:nvSpPr>
        <p:spPr>
          <a:xfrm>
            <a:off x="6884940" y="5698686"/>
            <a:ext cx="4819500" cy="285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935" b="0" i="0" dirty="0">
                <a:solidFill>
                  <a:srgbClr val="404040"/>
                </a:solidFill>
                <a:latin typeface="Arial"/>
                <a:ea typeface="Arial"/>
                <a:cs typeface="Arial"/>
                <a:sym typeface="Arial"/>
              </a:rPr>
              <a:t>Collector • pump station • controller • solar coil • expansion vessel • glycol/antifreeze</a:t>
            </a:r>
            <a:endParaRPr sz="935" b="0" i="0" dirty="0">
              <a:solidFill>
                <a:srgbClr val="404040"/>
              </a:solidFill>
              <a:latin typeface="Arial"/>
              <a:ea typeface="Arial"/>
              <a:cs typeface="Arial"/>
              <a:sym typeface="Arial"/>
            </a:endParaRPr>
          </a:p>
        </p:txBody>
      </p:sp>
      <p:sp>
        <p:nvSpPr>
          <p:cNvPr id="319" name="Google Shape;319;p17">
            <a:extLst>
              <a:ext uri="{FF2B5EF4-FFF2-40B4-BE49-F238E27FC236}">
                <a16:creationId xmlns:a16="http://schemas.microsoft.com/office/drawing/2014/main" id="{364FB9BF-1FB9-8A4A-80D2-4A5B56ADAC88}"/>
              </a:ext>
            </a:extLst>
          </p:cNvPr>
          <p:cNvSpPr>
            <a:spLocks/>
          </p:cNvSpPr>
          <p:nvPr/>
        </p:nvSpPr>
        <p:spPr>
          <a:xfrm>
            <a:off x="356648" y="1584000"/>
            <a:ext cx="8465716" cy="4191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1000"/>
              </a:spcBef>
              <a:spcAft>
                <a:spcPts val="0"/>
              </a:spcAft>
              <a:buNone/>
            </a:pPr>
            <a:r>
              <a:rPr lang="en-US" sz="2000" b="1" i="0">
                <a:solidFill>
                  <a:srgbClr val="F26A2E"/>
                </a:solidFill>
                <a:latin typeface="Arial"/>
                <a:ea typeface="Arial"/>
                <a:cs typeface="Arial"/>
                <a:sym typeface="Arial"/>
              </a:rPr>
              <a:t>Heat-pipe evacuated tubes: </a:t>
            </a:r>
            <a:r>
              <a:rPr lang="en-US" sz="2000" b="0" i="0">
                <a:solidFill>
                  <a:srgbClr val="404040"/>
                </a:solidFill>
                <a:latin typeface="Arial"/>
                <a:ea typeface="Arial"/>
                <a:cs typeface="Arial"/>
                <a:sym typeface="Arial"/>
              </a:rPr>
              <a:t>Heat is transferred from each tube through a sealed heat pipe into a manifold. Individual tubes can often be replaced without draining the full collector circuit.</a:t>
            </a:r>
            <a:endParaRPr sz="2000" b="1" i="0">
              <a:solidFill>
                <a:srgbClr val="F26A2E"/>
              </a:solidFill>
              <a:latin typeface="Arial"/>
              <a:ea typeface="Arial"/>
              <a:cs typeface="Arial"/>
              <a:sym typeface="Arial"/>
            </a:endParaRPr>
          </a:p>
          <a:p>
            <a:pPr marL="0" lvl="0" indent="0" algn="l" rtl="0">
              <a:spcBef>
                <a:spcPts val="1000"/>
              </a:spcBef>
              <a:spcAft>
                <a:spcPts val="0"/>
              </a:spcAft>
              <a:buNone/>
            </a:pPr>
            <a:r>
              <a:rPr lang="en-US" sz="2000" b="1" i="0">
                <a:solidFill>
                  <a:srgbClr val="F26A2E"/>
                </a:solidFill>
                <a:latin typeface="Arial"/>
                <a:ea typeface="Arial"/>
                <a:cs typeface="Arial"/>
                <a:sym typeface="Arial"/>
              </a:rPr>
              <a:t>Direct-flow evacuated tubes: </a:t>
            </a:r>
            <a:r>
              <a:rPr lang="en-US" sz="2000" b="0" i="0">
                <a:solidFill>
                  <a:srgbClr val="404040"/>
                </a:solidFill>
                <a:latin typeface="Arial"/>
                <a:ea typeface="Arial"/>
                <a:cs typeface="Arial"/>
                <a:sym typeface="Arial"/>
              </a:rPr>
              <a:t>Solar fluid circulates directly through pipework inside each tube. These can provide effective heat transfer but require careful hydraulic design and frost protection.</a:t>
            </a:r>
            <a:endParaRPr sz="2000" b="1" i="0">
              <a:solidFill>
                <a:srgbClr val="F26A2E"/>
              </a:solidFill>
              <a:latin typeface="Arial"/>
              <a:ea typeface="Arial"/>
              <a:cs typeface="Arial"/>
              <a:sym typeface="Arial"/>
            </a:endParaRPr>
          </a:p>
          <a:p>
            <a:pPr marL="0" lvl="0" indent="0" algn="l" rtl="0">
              <a:spcBef>
                <a:spcPts val="1000"/>
              </a:spcBef>
              <a:spcAft>
                <a:spcPts val="1000"/>
              </a:spcAft>
              <a:buNone/>
            </a:pPr>
            <a:r>
              <a:rPr lang="en-US" sz="2000" b="1" i="0">
                <a:solidFill>
                  <a:srgbClr val="F26A2E"/>
                </a:solidFill>
                <a:latin typeface="Arial"/>
                <a:ea typeface="Arial"/>
                <a:cs typeface="Arial"/>
                <a:sym typeface="Arial"/>
              </a:rPr>
              <a:t>Unglazed collectors: </a:t>
            </a:r>
            <a:r>
              <a:rPr lang="en-US" sz="2000" b="0" i="0">
                <a:solidFill>
                  <a:srgbClr val="404040"/>
                </a:solidFill>
                <a:latin typeface="Arial"/>
                <a:ea typeface="Arial"/>
                <a:cs typeface="Arial"/>
                <a:sym typeface="Arial"/>
              </a:rPr>
              <a:t>Usually made from polymer or rubber and mainly used for low-temperature applications such as swimming-pool heating, where high operating temperatures are not required.</a:t>
            </a:r>
            <a:endParaRPr sz="2000" b="1" i="0">
              <a:solidFill>
                <a:srgbClr val="F26A2E"/>
              </a:solidFill>
              <a:latin typeface="Arial"/>
              <a:ea typeface="Arial"/>
              <a:cs typeface="Arial"/>
              <a:sym typeface="Arial"/>
            </a:endParaRPr>
          </a:p>
        </p:txBody>
      </p:sp>
      <p:sp>
        <p:nvSpPr>
          <p:cNvPr id="320" name="Google Shape;320;p17">
            <a:extLst>
              <a:ext uri="{FF2B5EF4-FFF2-40B4-BE49-F238E27FC236}">
                <a16:creationId xmlns:a16="http://schemas.microsoft.com/office/drawing/2014/main" id="{9407BC91-D40B-505B-D4C5-67D4E0C0441E}"/>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pic>
        <p:nvPicPr>
          <p:cNvPr id="321" name="Google Shape;321;p17">
            <a:extLst>
              <a:ext uri="{FF2B5EF4-FFF2-40B4-BE49-F238E27FC236}">
                <a16:creationId xmlns:a16="http://schemas.microsoft.com/office/drawing/2014/main" id="{EBBEA4C3-DDD7-F449-3986-F645CE7B61D3}"/>
              </a:ext>
            </a:extLst>
          </p:cNvPr>
          <p:cNvPicPr preferRelativeResize="0">
            <a:picLocks/>
          </p:cNvPicPr>
          <p:nvPr/>
        </p:nvPicPr>
        <p:blipFill>
          <a:blip r:embed="rId3">
            <a:alphaModFix/>
          </a:blip>
          <a:srcRect l="28796" r="28796"/>
          <a:stretch/>
        </p:blipFill>
        <p:spPr>
          <a:xfrm>
            <a:off x="9081370" y="1363862"/>
            <a:ext cx="2753982" cy="3912296"/>
          </a:xfrm>
          <a:prstGeom prst="rect">
            <a:avLst/>
          </a:prstGeom>
          <a:noFill/>
          <a:ln>
            <a:noFill/>
          </a:ln>
        </p:spPr>
      </p:pic>
      <p:sp>
        <p:nvSpPr>
          <p:cNvPr id="4" name="Title 3">
            <a:extLst>
              <a:ext uri="{FF2B5EF4-FFF2-40B4-BE49-F238E27FC236}">
                <a16:creationId xmlns:a16="http://schemas.microsoft.com/office/drawing/2014/main" id="{CB58CA09-5B92-7DCD-6DB5-4CB191412569}"/>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Solar thermal panels</a:t>
            </a:r>
            <a:endParaRPr lang="en-GB"/>
          </a:p>
        </p:txBody>
      </p:sp>
    </p:spTree>
    <p:extLst>
      <p:ext uri="{BB962C8B-B14F-4D97-AF65-F5344CB8AC3E}">
        <p14:creationId xmlns:p14="http://schemas.microsoft.com/office/powerpoint/2010/main" val="1486011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30" name="Google Shape;330;p18"/>
          <p:cNvSpPr/>
          <p:nvPr/>
        </p:nvSpPr>
        <p:spPr>
          <a:xfrm>
            <a:off x="11292840" y="6355080"/>
            <a:ext cx="411480" cy="1828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16</a:t>
            </a:r>
            <a:endParaRPr sz="800" b="0" i="0" u="none" strike="noStrike" cap="none">
              <a:solidFill>
                <a:schemeClr val="dk1"/>
              </a:solidFill>
              <a:latin typeface="Arial"/>
              <a:ea typeface="Arial"/>
              <a:cs typeface="Arial"/>
              <a:sym typeface="Arial"/>
            </a:endParaRPr>
          </a:p>
        </p:txBody>
      </p:sp>
      <p:sp>
        <p:nvSpPr>
          <p:cNvPr id="333" name="Google Shape;333;p18"/>
          <p:cNvSpPr/>
          <p:nvPr/>
        </p:nvSpPr>
        <p:spPr>
          <a:xfrm>
            <a:off x="502920" y="1600200"/>
            <a:ext cx="2800350" cy="347472"/>
          </a:xfrm>
          <a:prstGeom prst="rect">
            <a:avLst/>
          </a:prstGeom>
          <a:solidFill>
            <a:srgbClr val="F26A2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8"/>
          <p:cNvSpPr/>
          <p:nvPr/>
        </p:nvSpPr>
        <p:spPr>
          <a:xfrm>
            <a:off x="548640" y="1664208"/>
            <a:ext cx="270891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50"/>
              <a:buFont typeface="Arial"/>
              <a:buNone/>
            </a:pPr>
            <a:r>
              <a:rPr lang="en-US" sz="2000" b="1" i="0" u="none" strike="noStrike" cap="none">
                <a:solidFill>
                  <a:srgbClr val="FFFFFF"/>
                </a:solidFill>
                <a:latin typeface="Arial"/>
                <a:ea typeface="Arial"/>
                <a:cs typeface="Arial"/>
                <a:sym typeface="Arial"/>
              </a:rPr>
              <a:t>System</a:t>
            </a:r>
            <a:endParaRPr sz="2000" b="0" i="0" u="none" strike="noStrike" cap="none">
              <a:solidFill>
                <a:schemeClr val="dk1"/>
              </a:solidFill>
              <a:latin typeface="Arial"/>
              <a:ea typeface="Arial"/>
              <a:cs typeface="Arial"/>
              <a:sym typeface="Arial"/>
            </a:endParaRPr>
          </a:p>
        </p:txBody>
      </p:sp>
      <p:sp>
        <p:nvSpPr>
          <p:cNvPr id="335" name="Google Shape;335;p18"/>
          <p:cNvSpPr/>
          <p:nvPr/>
        </p:nvSpPr>
        <p:spPr>
          <a:xfrm>
            <a:off x="3303270" y="1600200"/>
            <a:ext cx="2800350" cy="347472"/>
          </a:xfrm>
          <a:prstGeom prst="rect">
            <a:avLst/>
          </a:prstGeom>
          <a:solidFill>
            <a:srgbClr val="F26A2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8"/>
          <p:cNvSpPr/>
          <p:nvPr/>
        </p:nvSpPr>
        <p:spPr>
          <a:xfrm>
            <a:off x="3348990" y="1664208"/>
            <a:ext cx="270891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50"/>
              <a:buFont typeface="Arial"/>
              <a:buNone/>
            </a:pPr>
            <a:r>
              <a:rPr lang="en-US" sz="2000" b="1" i="0" u="none" strike="noStrike" cap="none">
                <a:solidFill>
                  <a:srgbClr val="FFFFFF"/>
                </a:solidFill>
                <a:latin typeface="Arial"/>
                <a:ea typeface="Arial"/>
                <a:cs typeface="Arial"/>
                <a:sym typeface="Arial"/>
              </a:rPr>
              <a:t>Best suited to</a:t>
            </a:r>
            <a:endParaRPr sz="2000" b="0" i="0" u="none" strike="noStrike" cap="none">
              <a:solidFill>
                <a:schemeClr val="dk1"/>
              </a:solidFill>
              <a:latin typeface="Arial"/>
              <a:ea typeface="Arial"/>
              <a:cs typeface="Arial"/>
              <a:sym typeface="Arial"/>
            </a:endParaRPr>
          </a:p>
        </p:txBody>
      </p:sp>
      <p:sp>
        <p:nvSpPr>
          <p:cNvPr id="337" name="Google Shape;337;p18"/>
          <p:cNvSpPr/>
          <p:nvPr/>
        </p:nvSpPr>
        <p:spPr>
          <a:xfrm>
            <a:off x="6103620" y="1600200"/>
            <a:ext cx="2800350" cy="347472"/>
          </a:xfrm>
          <a:prstGeom prst="rect">
            <a:avLst/>
          </a:prstGeom>
          <a:solidFill>
            <a:srgbClr val="F26A2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8"/>
          <p:cNvSpPr/>
          <p:nvPr/>
        </p:nvSpPr>
        <p:spPr>
          <a:xfrm>
            <a:off x="6149340" y="1664208"/>
            <a:ext cx="270891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50"/>
              <a:buFont typeface="Arial"/>
              <a:buNone/>
            </a:pPr>
            <a:r>
              <a:rPr lang="en-US" sz="2000" b="1" i="0" u="none" strike="noStrike" cap="none">
                <a:solidFill>
                  <a:srgbClr val="FFFFFF"/>
                </a:solidFill>
                <a:latin typeface="Arial"/>
                <a:ea typeface="Arial"/>
                <a:cs typeface="Arial"/>
                <a:sym typeface="Arial"/>
              </a:rPr>
              <a:t>Main constraints</a:t>
            </a:r>
            <a:endParaRPr sz="2000" b="0" i="0" u="none" strike="noStrike" cap="none">
              <a:solidFill>
                <a:schemeClr val="dk1"/>
              </a:solidFill>
              <a:latin typeface="Arial"/>
              <a:ea typeface="Arial"/>
              <a:cs typeface="Arial"/>
              <a:sym typeface="Arial"/>
            </a:endParaRPr>
          </a:p>
        </p:txBody>
      </p:sp>
      <p:sp>
        <p:nvSpPr>
          <p:cNvPr id="339" name="Google Shape;339;p18"/>
          <p:cNvSpPr/>
          <p:nvPr/>
        </p:nvSpPr>
        <p:spPr>
          <a:xfrm>
            <a:off x="8903970" y="1600200"/>
            <a:ext cx="2800350" cy="347472"/>
          </a:xfrm>
          <a:prstGeom prst="rect">
            <a:avLst/>
          </a:prstGeom>
          <a:solidFill>
            <a:srgbClr val="F26A2E"/>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8"/>
          <p:cNvSpPr/>
          <p:nvPr/>
        </p:nvSpPr>
        <p:spPr>
          <a:xfrm>
            <a:off x="8949690" y="1664208"/>
            <a:ext cx="270891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050"/>
              <a:buFont typeface="Arial"/>
              <a:buNone/>
            </a:pPr>
            <a:r>
              <a:rPr lang="en-US" sz="2000" b="1" i="0" u="none" strike="noStrike" cap="none">
                <a:solidFill>
                  <a:srgbClr val="FFFFFF"/>
                </a:solidFill>
                <a:latin typeface="Arial"/>
                <a:ea typeface="Arial"/>
                <a:cs typeface="Arial"/>
                <a:sym typeface="Arial"/>
              </a:rPr>
              <a:t>Evidence to check</a:t>
            </a:r>
            <a:endParaRPr sz="2000" b="0" i="0" u="none" strike="noStrike" cap="none">
              <a:solidFill>
                <a:schemeClr val="dk1"/>
              </a:solidFill>
              <a:latin typeface="Arial"/>
              <a:ea typeface="Arial"/>
              <a:cs typeface="Arial"/>
              <a:sym typeface="Arial"/>
            </a:endParaRPr>
          </a:p>
        </p:txBody>
      </p:sp>
      <p:sp>
        <p:nvSpPr>
          <p:cNvPr id="341" name="Google Shape;341;p18"/>
          <p:cNvSpPr/>
          <p:nvPr/>
        </p:nvSpPr>
        <p:spPr>
          <a:xfrm>
            <a:off x="502920" y="1947672"/>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8"/>
          <p:cNvSpPr/>
          <p:nvPr/>
        </p:nvSpPr>
        <p:spPr>
          <a:xfrm>
            <a:off x="548640" y="1993392"/>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ASHP</a:t>
            </a:r>
            <a:endParaRPr sz="1600" b="0" i="0" u="none" strike="noStrike" cap="none">
              <a:solidFill>
                <a:schemeClr val="dk1"/>
              </a:solidFill>
              <a:latin typeface="Arial"/>
              <a:ea typeface="Arial"/>
              <a:cs typeface="Arial"/>
              <a:sym typeface="Arial"/>
            </a:endParaRPr>
          </a:p>
        </p:txBody>
      </p:sp>
      <p:sp>
        <p:nvSpPr>
          <p:cNvPr id="343" name="Google Shape;343;p18"/>
          <p:cNvSpPr/>
          <p:nvPr/>
        </p:nvSpPr>
        <p:spPr>
          <a:xfrm>
            <a:off x="3303270" y="1947672"/>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3348990" y="1993392"/>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Most domestic retrofits and new builds</a:t>
            </a:r>
            <a:endParaRPr sz="1600" b="0" i="0" u="none" strike="noStrike" cap="none">
              <a:solidFill>
                <a:schemeClr val="dk1"/>
              </a:solidFill>
              <a:latin typeface="Arial"/>
              <a:ea typeface="Arial"/>
              <a:cs typeface="Arial"/>
              <a:sym typeface="Arial"/>
            </a:endParaRPr>
          </a:p>
        </p:txBody>
      </p:sp>
      <p:sp>
        <p:nvSpPr>
          <p:cNvPr id="345" name="Google Shape;345;p18"/>
          <p:cNvSpPr/>
          <p:nvPr/>
        </p:nvSpPr>
        <p:spPr>
          <a:xfrm>
            <a:off x="6103620" y="1947672"/>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8"/>
          <p:cNvSpPr/>
          <p:nvPr/>
        </p:nvSpPr>
        <p:spPr>
          <a:xfrm>
            <a:off x="6149340" y="1993392"/>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Siting, noise, defrost, airflow, emitter temperatures</a:t>
            </a:r>
            <a:endParaRPr sz="1600" b="0" i="0" u="none" strike="noStrike" cap="none">
              <a:solidFill>
                <a:schemeClr val="dk1"/>
              </a:solidFill>
              <a:latin typeface="Arial"/>
              <a:ea typeface="Arial"/>
              <a:cs typeface="Arial"/>
              <a:sym typeface="Arial"/>
            </a:endParaRPr>
          </a:p>
        </p:txBody>
      </p:sp>
      <p:sp>
        <p:nvSpPr>
          <p:cNvPr id="347" name="Google Shape;347;p18"/>
          <p:cNvSpPr/>
          <p:nvPr/>
        </p:nvSpPr>
        <p:spPr>
          <a:xfrm>
            <a:off x="8903970" y="1947672"/>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8"/>
          <p:cNvSpPr/>
          <p:nvPr/>
        </p:nvSpPr>
        <p:spPr>
          <a:xfrm>
            <a:off x="8949690" y="1993392"/>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Design heat loss, output at design condition</a:t>
            </a:r>
            <a:r>
              <a:rPr lang="en-US" sz="920" b="0" i="0" u="none" strike="noStrike" cap="none">
                <a:solidFill>
                  <a:srgbClr val="404040"/>
                </a:solidFill>
                <a:latin typeface="Arial"/>
                <a:ea typeface="Arial"/>
                <a:cs typeface="Arial"/>
                <a:sym typeface="Arial"/>
              </a:rPr>
              <a:t>, </a:t>
            </a:r>
            <a:r>
              <a:rPr lang="en-US" sz="1600" b="0" i="0" u="none" strike="noStrike" cap="none">
                <a:solidFill>
                  <a:srgbClr val="404040"/>
                </a:solidFill>
                <a:latin typeface="Arial"/>
                <a:ea typeface="Arial"/>
                <a:cs typeface="Arial"/>
                <a:sym typeface="Arial"/>
              </a:rPr>
              <a:t>MCS/noise, manufacturer hydraulic data</a:t>
            </a:r>
            <a:endParaRPr sz="1600" b="0" i="0" u="none" strike="noStrike" cap="none">
              <a:solidFill>
                <a:schemeClr val="dk1"/>
              </a:solidFill>
              <a:latin typeface="Arial"/>
              <a:ea typeface="Arial"/>
              <a:cs typeface="Arial"/>
              <a:sym typeface="Arial"/>
            </a:endParaRPr>
          </a:p>
        </p:txBody>
      </p:sp>
      <p:sp>
        <p:nvSpPr>
          <p:cNvPr id="349" name="Google Shape;349;p18"/>
          <p:cNvSpPr/>
          <p:nvPr/>
        </p:nvSpPr>
        <p:spPr>
          <a:xfrm>
            <a:off x="502920" y="2660904"/>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8"/>
          <p:cNvSpPr/>
          <p:nvPr/>
        </p:nvSpPr>
        <p:spPr>
          <a:xfrm>
            <a:off x="548640" y="2706624"/>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GSHP</a:t>
            </a:r>
            <a:endParaRPr sz="1600" b="0" i="0" u="none" strike="noStrike" cap="none">
              <a:solidFill>
                <a:schemeClr val="dk1"/>
              </a:solidFill>
              <a:latin typeface="Arial"/>
              <a:ea typeface="Arial"/>
              <a:cs typeface="Arial"/>
              <a:sym typeface="Arial"/>
            </a:endParaRPr>
          </a:p>
        </p:txBody>
      </p:sp>
      <p:sp>
        <p:nvSpPr>
          <p:cNvPr id="351" name="Google Shape;351;p18"/>
          <p:cNvSpPr/>
          <p:nvPr/>
        </p:nvSpPr>
        <p:spPr>
          <a:xfrm>
            <a:off x="3303270" y="2660904"/>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8"/>
          <p:cNvSpPr/>
          <p:nvPr/>
        </p:nvSpPr>
        <p:spPr>
          <a:xfrm>
            <a:off x="3348990" y="2706624"/>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Homes with land/borehole access; shared loops</a:t>
            </a:r>
            <a:endParaRPr sz="1600" b="0" i="0" u="none" strike="noStrike" cap="none">
              <a:solidFill>
                <a:schemeClr val="dk1"/>
              </a:solidFill>
              <a:latin typeface="Arial"/>
              <a:ea typeface="Arial"/>
              <a:cs typeface="Arial"/>
              <a:sym typeface="Arial"/>
            </a:endParaRPr>
          </a:p>
        </p:txBody>
      </p:sp>
      <p:sp>
        <p:nvSpPr>
          <p:cNvPr id="353" name="Google Shape;353;p18"/>
          <p:cNvSpPr/>
          <p:nvPr/>
        </p:nvSpPr>
        <p:spPr>
          <a:xfrm>
            <a:off x="6103620" y="2660904"/>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8"/>
          <p:cNvSpPr/>
          <p:nvPr/>
        </p:nvSpPr>
        <p:spPr>
          <a:xfrm>
            <a:off x="6149340" y="2706624"/>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Groundworks, cost, specialist design</a:t>
            </a:r>
            <a:endParaRPr sz="1600" b="0" i="0" u="none" strike="noStrike" cap="none">
              <a:solidFill>
                <a:schemeClr val="dk1"/>
              </a:solidFill>
              <a:latin typeface="Arial"/>
              <a:ea typeface="Arial"/>
              <a:cs typeface="Arial"/>
              <a:sym typeface="Arial"/>
            </a:endParaRPr>
          </a:p>
        </p:txBody>
      </p:sp>
      <p:sp>
        <p:nvSpPr>
          <p:cNvPr id="355" name="Google Shape;355;p18"/>
          <p:cNvSpPr/>
          <p:nvPr/>
        </p:nvSpPr>
        <p:spPr>
          <a:xfrm>
            <a:off x="8903970" y="2660904"/>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8"/>
          <p:cNvSpPr/>
          <p:nvPr/>
        </p:nvSpPr>
        <p:spPr>
          <a:xfrm>
            <a:off x="8949690" y="2706624"/>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Loop design, brine, pump head, ground data, permissions</a:t>
            </a:r>
            <a:endParaRPr sz="1600" b="0" i="0" u="none" strike="noStrike" cap="none">
              <a:solidFill>
                <a:schemeClr val="dk1"/>
              </a:solidFill>
              <a:latin typeface="Arial"/>
              <a:ea typeface="Arial"/>
              <a:cs typeface="Arial"/>
              <a:sym typeface="Arial"/>
            </a:endParaRPr>
          </a:p>
        </p:txBody>
      </p:sp>
      <p:sp>
        <p:nvSpPr>
          <p:cNvPr id="357" name="Google Shape;357;p18"/>
          <p:cNvSpPr/>
          <p:nvPr/>
        </p:nvSpPr>
        <p:spPr>
          <a:xfrm>
            <a:off x="502920" y="3374136"/>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8"/>
          <p:cNvSpPr/>
          <p:nvPr/>
        </p:nvSpPr>
        <p:spPr>
          <a:xfrm>
            <a:off x="548640" y="3419856"/>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WSHP</a:t>
            </a:r>
            <a:endParaRPr sz="1600" b="0" i="0" u="none" strike="noStrike" cap="none">
              <a:solidFill>
                <a:schemeClr val="dk1"/>
              </a:solidFill>
              <a:latin typeface="Arial"/>
              <a:ea typeface="Arial"/>
              <a:cs typeface="Arial"/>
              <a:sym typeface="Arial"/>
            </a:endParaRPr>
          </a:p>
        </p:txBody>
      </p:sp>
      <p:sp>
        <p:nvSpPr>
          <p:cNvPr id="359" name="Google Shape;359;p18"/>
          <p:cNvSpPr/>
          <p:nvPr/>
        </p:nvSpPr>
        <p:spPr>
          <a:xfrm>
            <a:off x="3303270" y="3374136"/>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8"/>
          <p:cNvSpPr/>
          <p:nvPr/>
        </p:nvSpPr>
        <p:spPr>
          <a:xfrm>
            <a:off x="3348990" y="3419856"/>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Suitable pond/lake/river/aquifer sites</a:t>
            </a:r>
            <a:endParaRPr sz="1600" b="0" i="0" u="none" strike="noStrike" cap="none">
              <a:solidFill>
                <a:schemeClr val="dk1"/>
              </a:solidFill>
              <a:latin typeface="Arial"/>
              <a:ea typeface="Arial"/>
              <a:cs typeface="Arial"/>
              <a:sym typeface="Arial"/>
            </a:endParaRPr>
          </a:p>
        </p:txBody>
      </p:sp>
      <p:sp>
        <p:nvSpPr>
          <p:cNvPr id="361" name="Google Shape;361;p18"/>
          <p:cNvSpPr/>
          <p:nvPr/>
        </p:nvSpPr>
        <p:spPr>
          <a:xfrm>
            <a:off x="6103620" y="3374136"/>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8"/>
          <p:cNvSpPr/>
          <p:nvPr/>
        </p:nvSpPr>
        <p:spPr>
          <a:xfrm>
            <a:off x="6149340" y="3419856"/>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Water quality, permissions, source protection</a:t>
            </a:r>
            <a:endParaRPr sz="1600" b="0" i="0" u="none" strike="noStrike" cap="none">
              <a:solidFill>
                <a:schemeClr val="dk1"/>
              </a:solidFill>
              <a:latin typeface="Arial"/>
              <a:ea typeface="Arial"/>
              <a:cs typeface="Arial"/>
              <a:sym typeface="Arial"/>
            </a:endParaRPr>
          </a:p>
        </p:txBody>
      </p:sp>
      <p:sp>
        <p:nvSpPr>
          <p:cNvPr id="363" name="Google Shape;363;p18"/>
          <p:cNvSpPr/>
          <p:nvPr/>
        </p:nvSpPr>
        <p:spPr>
          <a:xfrm>
            <a:off x="8903970" y="3374136"/>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8"/>
          <p:cNvSpPr/>
          <p:nvPr/>
        </p:nvSpPr>
        <p:spPr>
          <a:xfrm>
            <a:off x="8949690" y="3419856"/>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Abstraction/discharge, filtration, fouling, source temperature</a:t>
            </a:r>
            <a:endParaRPr sz="1600" b="0" i="0" u="none" strike="noStrike" cap="none">
              <a:solidFill>
                <a:schemeClr val="dk1"/>
              </a:solidFill>
              <a:latin typeface="Arial"/>
              <a:ea typeface="Arial"/>
              <a:cs typeface="Arial"/>
              <a:sym typeface="Arial"/>
            </a:endParaRPr>
          </a:p>
        </p:txBody>
      </p:sp>
      <p:sp>
        <p:nvSpPr>
          <p:cNvPr id="365" name="Google Shape;365;p18"/>
          <p:cNvSpPr/>
          <p:nvPr/>
        </p:nvSpPr>
        <p:spPr>
          <a:xfrm>
            <a:off x="502920" y="4087368"/>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8"/>
          <p:cNvSpPr/>
          <p:nvPr/>
        </p:nvSpPr>
        <p:spPr>
          <a:xfrm>
            <a:off x="548640" y="4133088"/>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EAHP</a:t>
            </a:r>
            <a:endParaRPr sz="1600" b="0" i="0" u="none" strike="noStrike" cap="none">
              <a:solidFill>
                <a:schemeClr val="dk1"/>
              </a:solidFill>
              <a:latin typeface="Arial"/>
              <a:ea typeface="Arial"/>
              <a:cs typeface="Arial"/>
              <a:sym typeface="Arial"/>
            </a:endParaRPr>
          </a:p>
        </p:txBody>
      </p:sp>
      <p:sp>
        <p:nvSpPr>
          <p:cNvPr id="367" name="Google Shape;367;p18"/>
          <p:cNvSpPr/>
          <p:nvPr/>
        </p:nvSpPr>
        <p:spPr>
          <a:xfrm>
            <a:off x="3303270" y="4087368"/>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8"/>
          <p:cNvSpPr/>
          <p:nvPr/>
        </p:nvSpPr>
        <p:spPr>
          <a:xfrm>
            <a:off x="3348990" y="4133088"/>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Airtight small homes/flats with MVHR/extract strategy</a:t>
            </a:r>
            <a:endParaRPr sz="1600" b="0" i="0" u="none" strike="noStrike" cap="none">
              <a:solidFill>
                <a:schemeClr val="dk1"/>
              </a:solidFill>
              <a:latin typeface="Arial"/>
              <a:ea typeface="Arial"/>
              <a:cs typeface="Arial"/>
              <a:sym typeface="Arial"/>
            </a:endParaRPr>
          </a:p>
        </p:txBody>
      </p:sp>
      <p:sp>
        <p:nvSpPr>
          <p:cNvPr id="369" name="Google Shape;369;p18"/>
          <p:cNvSpPr/>
          <p:nvPr/>
        </p:nvSpPr>
        <p:spPr>
          <a:xfrm>
            <a:off x="6103620" y="4087368"/>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8"/>
          <p:cNvSpPr/>
          <p:nvPr/>
        </p:nvSpPr>
        <p:spPr>
          <a:xfrm>
            <a:off x="6149340" y="4133088"/>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Limited source heat from ventilation airflow</a:t>
            </a:r>
            <a:endParaRPr sz="1600" b="0" i="0" u="none" strike="noStrike" cap="none">
              <a:solidFill>
                <a:schemeClr val="dk1"/>
              </a:solidFill>
              <a:latin typeface="Arial"/>
              <a:ea typeface="Arial"/>
              <a:cs typeface="Arial"/>
              <a:sym typeface="Arial"/>
            </a:endParaRPr>
          </a:p>
        </p:txBody>
      </p:sp>
      <p:sp>
        <p:nvSpPr>
          <p:cNvPr id="371" name="Google Shape;371;p18"/>
          <p:cNvSpPr/>
          <p:nvPr/>
        </p:nvSpPr>
        <p:spPr>
          <a:xfrm>
            <a:off x="8903970" y="4087368"/>
            <a:ext cx="2800350" cy="713232"/>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8"/>
          <p:cNvSpPr/>
          <p:nvPr/>
        </p:nvSpPr>
        <p:spPr>
          <a:xfrm>
            <a:off x="8949690" y="4133088"/>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Ventilation design, airflow, DHW demand, backup strategy</a:t>
            </a:r>
            <a:endParaRPr sz="1600" b="0" i="0" u="none" strike="noStrike" cap="none">
              <a:solidFill>
                <a:schemeClr val="dk1"/>
              </a:solidFill>
              <a:latin typeface="Arial"/>
              <a:ea typeface="Arial"/>
              <a:cs typeface="Arial"/>
              <a:sym typeface="Arial"/>
            </a:endParaRPr>
          </a:p>
        </p:txBody>
      </p:sp>
      <p:sp>
        <p:nvSpPr>
          <p:cNvPr id="373" name="Google Shape;373;p18"/>
          <p:cNvSpPr/>
          <p:nvPr/>
        </p:nvSpPr>
        <p:spPr>
          <a:xfrm>
            <a:off x="502920" y="4800600"/>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8"/>
          <p:cNvSpPr/>
          <p:nvPr/>
        </p:nvSpPr>
        <p:spPr>
          <a:xfrm>
            <a:off x="548640" y="4846320"/>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Hybrid/bivalent</a:t>
            </a:r>
            <a:endParaRPr sz="1600" b="0" i="0" u="none" strike="noStrike" cap="none">
              <a:solidFill>
                <a:schemeClr val="dk1"/>
              </a:solidFill>
              <a:latin typeface="Arial"/>
              <a:ea typeface="Arial"/>
              <a:cs typeface="Arial"/>
              <a:sym typeface="Arial"/>
            </a:endParaRPr>
          </a:p>
        </p:txBody>
      </p:sp>
      <p:sp>
        <p:nvSpPr>
          <p:cNvPr id="375" name="Google Shape;375;p18"/>
          <p:cNvSpPr/>
          <p:nvPr/>
        </p:nvSpPr>
        <p:spPr>
          <a:xfrm>
            <a:off x="3303270" y="4800600"/>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8"/>
          <p:cNvSpPr/>
          <p:nvPr/>
        </p:nvSpPr>
        <p:spPr>
          <a:xfrm>
            <a:off x="3348990" y="4846320"/>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Difficult retrofits or peak/resilience needs</a:t>
            </a:r>
            <a:endParaRPr sz="1600" b="0" i="0" u="none" strike="noStrike" cap="none">
              <a:solidFill>
                <a:schemeClr val="dk1"/>
              </a:solidFill>
              <a:latin typeface="Arial"/>
              <a:ea typeface="Arial"/>
              <a:cs typeface="Arial"/>
              <a:sym typeface="Arial"/>
            </a:endParaRPr>
          </a:p>
        </p:txBody>
      </p:sp>
      <p:sp>
        <p:nvSpPr>
          <p:cNvPr id="377" name="Google Shape;377;p18"/>
          <p:cNvSpPr/>
          <p:nvPr/>
        </p:nvSpPr>
        <p:spPr>
          <a:xfrm>
            <a:off x="6103620" y="4800600"/>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8"/>
          <p:cNvSpPr/>
          <p:nvPr/>
        </p:nvSpPr>
        <p:spPr>
          <a:xfrm>
            <a:off x="6149340" y="4846320"/>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Control logic, dual maintenance, backup overuse</a:t>
            </a:r>
            <a:endParaRPr sz="1600" b="0" i="0" u="none" strike="noStrike" cap="none">
              <a:solidFill>
                <a:schemeClr val="dk1"/>
              </a:solidFill>
              <a:latin typeface="Arial"/>
              <a:ea typeface="Arial"/>
              <a:cs typeface="Arial"/>
              <a:sym typeface="Arial"/>
            </a:endParaRPr>
          </a:p>
        </p:txBody>
      </p:sp>
      <p:sp>
        <p:nvSpPr>
          <p:cNvPr id="379" name="Google Shape;379;p18"/>
          <p:cNvSpPr/>
          <p:nvPr/>
        </p:nvSpPr>
        <p:spPr>
          <a:xfrm>
            <a:off x="8903970" y="4800600"/>
            <a:ext cx="2800350" cy="713232"/>
          </a:xfrm>
          <a:prstGeom prst="rect">
            <a:avLst/>
          </a:prstGeom>
          <a:solidFill>
            <a:srgbClr val="F5F6F8"/>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8"/>
          <p:cNvSpPr/>
          <p:nvPr/>
        </p:nvSpPr>
        <p:spPr>
          <a:xfrm>
            <a:off x="8949690" y="4846320"/>
            <a:ext cx="2708910" cy="621792"/>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920"/>
              <a:buFont typeface="Arial"/>
              <a:buNone/>
            </a:pPr>
            <a:r>
              <a:rPr lang="en-US" sz="1600" b="0" i="0" u="none" strike="noStrike" cap="none">
                <a:solidFill>
                  <a:srgbClr val="404040"/>
                </a:solidFill>
                <a:latin typeface="Arial"/>
                <a:ea typeface="Arial"/>
                <a:cs typeface="Arial"/>
                <a:sym typeface="Arial"/>
              </a:rPr>
              <a:t>Bivalence point, fuel/electrical capacity, handover evidence</a:t>
            </a:r>
            <a:endParaRPr sz="160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403346E6-D2D4-852B-EB15-FFDE13D04171}"/>
              </a:ext>
            </a:extLst>
          </p:cNvPr>
          <p:cNvSpPr>
            <a:spLocks noGrp="1"/>
          </p:cNvSpPr>
          <p:nvPr>
            <p:ph type="title"/>
          </p:nvPr>
        </p:nvSpPr>
        <p:spPr>
          <a:xfrm>
            <a:off x="251999" y="984521"/>
            <a:ext cx="11583353" cy="586957"/>
          </a:xfrm>
        </p:spPr>
        <p:txBody>
          <a:bodyPr lIns="90000" tIns="46800" rIns="90000" bIns="46800"/>
          <a:lstStyle/>
          <a:p>
            <a:r>
              <a:rPr lang="en-US" sz="3200" dirty="0">
                <a:solidFill>
                  <a:srgbClr val="FC4421"/>
                </a:solidFill>
              </a:rPr>
              <a:t>Heat source selection: Quick comparison</a:t>
            </a:r>
            <a:endParaRPr lang="en-GB" dirty="0"/>
          </a:p>
        </p:txBody>
      </p:sp>
      <p:sp>
        <p:nvSpPr>
          <p:cNvPr id="3" name="TextBox 2">
            <a:extLst>
              <a:ext uri="{FF2B5EF4-FFF2-40B4-BE49-F238E27FC236}">
                <a16:creationId xmlns:a16="http://schemas.microsoft.com/office/drawing/2014/main" id="{3EE193A2-8F20-2CF7-9473-993F65180649}"/>
              </a:ext>
            </a:extLst>
          </p:cNvPr>
          <p:cNvSpPr txBox="1"/>
          <p:nvPr/>
        </p:nvSpPr>
        <p:spPr>
          <a:xfrm>
            <a:off x="294640" y="5759811"/>
            <a:ext cx="10703560" cy="400110"/>
          </a:xfrm>
          <a:prstGeom prst="rect">
            <a:avLst/>
          </a:prstGeom>
          <a:noFill/>
        </p:spPr>
        <p:txBody>
          <a:bodyPr wrap="square">
            <a:spAutoFit/>
          </a:bodyPr>
          <a:lstStyle/>
          <a:p>
            <a:r>
              <a:rPr lang="en-US" sz="1040" b="1" i="0" u="none" strike="noStrike" cap="none">
                <a:solidFill>
                  <a:srgbClr val="F26A2E"/>
                </a:solidFill>
                <a:latin typeface="Arial"/>
                <a:ea typeface="Arial"/>
                <a:cs typeface="Arial"/>
                <a:sym typeface="Arial"/>
              </a:rPr>
              <a:t>: </a:t>
            </a:r>
            <a:r>
              <a:rPr lang="en-US" sz="2000" b="0" i="0" u="none" strike="noStrike" cap="none">
                <a:solidFill>
                  <a:srgbClr val="1D1730"/>
                </a:solidFill>
                <a:latin typeface="Arial"/>
                <a:ea typeface="Arial"/>
                <a:cs typeface="Arial"/>
                <a:sym typeface="Arial"/>
              </a:rPr>
              <a:t>Selection is about matching the heat source to the site, demand, user and evidence.</a:t>
            </a:r>
            <a:endParaRPr lang="en-GB" sz="2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91" name="Google Shape;391;p19"/>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17</a:t>
            </a:r>
            <a:endParaRPr sz="800" b="0" i="0" u="none" strike="noStrike" cap="none">
              <a:solidFill>
                <a:schemeClr val="dk1"/>
              </a:solidFill>
              <a:latin typeface="Arial"/>
              <a:ea typeface="Arial"/>
              <a:cs typeface="Arial"/>
              <a:sym typeface="Arial"/>
            </a:endParaRPr>
          </a:p>
        </p:txBody>
      </p:sp>
      <p:sp>
        <p:nvSpPr>
          <p:cNvPr id="394" name="Google Shape;394;p19"/>
          <p:cNvSpPr/>
          <p:nvPr/>
        </p:nvSpPr>
        <p:spPr>
          <a:xfrm>
            <a:off x="356648" y="1350877"/>
            <a:ext cx="8048625" cy="4095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404040"/>
                </a:solidFill>
                <a:latin typeface="Arial"/>
                <a:ea typeface="Arial"/>
                <a:cs typeface="Arial"/>
                <a:sym typeface="Arial"/>
              </a:rPr>
              <a:t>Coil surface area:</a:t>
            </a:r>
            <a:r>
              <a:rPr lang="en-US" sz="2000" dirty="0">
                <a:solidFill>
                  <a:srgbClr val="404040"/>
                </a:solidFill>
                <a:latin typeface="Arial"/>
                <a:ea typeface="Arial"/>
                <a:cs typeface="Arial"/>
                <a:sym typeface="Arial"/>
              </a:rPr>
              <a:t> Heat pump cylinders usually need larger coil/heat exchanger surface area than many boiler cylinders.</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b="1" dirty="0">
                <a:solidFill>
                  <a:srgbClr val="404040"/>
                </a:solidFill>
                <a:latin typeface="Arial"/>
                <a:ea typeface="Arial"/>
                <a:cs typeface="Arial"/>
                <a:sym typeface="Arial"/>
              </a:rPr>
              <a:t>Purpose:</a:t>
            </a:r>
            <a:r>
              <a:rPr lang="en-US" sz="2000" dirty="0">
                <a:solidFill>
                  <a:srgbClr val="404040"/>
                </a:solidFill>
                <a:latin typeface="Arial"/>
                <a:ea typeface="Arial"/>
                <a:cs typeface="Arial"/>
                <a:sym typeface="Arial"/>
              </a:rPr>
              <a:t> Transfer heat efficiently from lower primary flow temperatures into stored water.</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b="1" dirty="0">
                <a:solidFill>
                  <a:srgbClr val="404040"/>
                </a:solidFill>
                <a:latin typeface="Arial"/>
                <a:ea typeface="Arial"/>
                <a:cs typeface="Arial"/>
                <a:sym typeface="Arial"/>
              </a:rPr>
              <a:t>Risk of under-sizing:</a:t>
            </a:r>
            <a:r>
              <a:rPr lang="en-US" sz="2000" dirty="0">
                <a:solidFill>
                  <a:srgbClr val="404040"/>
                </a:solidFill>
                <a:latin typeface="Arial"/>
                <a:ea typeface="Arial"/>
                <a:cs typeface="Arial"/>
                <a:sym typeface="Arial"/>
              </a:rPr>
              <a:t> Small coil area can cause slow DHW recovery, high flow temperatures and excessive immersion use.</a:t>
            </a:r>
            <a:endParaRPr lang="en-GB" sz="2000" dirty="0">
              <a:solidFill>
                <a:srgbClr val="404040"/>
              </a:solidFill>
              <a:latin typeface="Arial"/>
              <a:ea typeface="Arial"/>
              <a:cs typeface="Arial"/>
              <a:sym typeface="Arial"/>
            </a:endParaRPr>
          </a:p>
          <a:p>
            <a:pPr marL="0" lvl="0" indent="0" algn="l" rtl="0">
              <a:spcBef>
                <a:spcPts val="900"/>
              </a:spcBef>
              <a:spcAft>
                <a:spcPts val="0"/>
              </a:spcAft>
              <a:buNone/>
            </a:pPr>
            <a:r>
              <a:rPr lang="en-GB" sz="2000" b="1" dirty="0">
                <a:solidFill>
                  <a:srgbClr val="404040"/>
                </a:solidFill>
                <a:latin typeface="Arial"/>
                <a:ea typeface="Arial"/>
                <a:cs typeface="Arial"/>
                <a:sym typeface="Arial"/>
              </a:rPr>
              <a:t>Selection criteria:</a:t>
            </a:r>
            <a:r>
              <a:rPr lang="en-GB" sz="2000" dirty="0">
                <a:solidFill>
                  <a:srgbClr val="404040"/>
                </a:solidFill>
                <a:latin typeface="Arial"/>
                <a:ea typeface="Arial"/>
                <a:cs typeface="Arial"/>
                <a:sym typeface="Arial"/>
              </a:rPr>
              <a:t> Must consider cylinder volume, coil rating, sensor position, heat-pump output and recovery time.</a:t>
            </a:r>
          </a:p>
          <a:p>
            <a:pPr marL="0" lvl="0" indent="0" algn="l" rtl="0">
              <a:spcBef>
                <a:spcPts val="900"/>
              </a:spcBef>
              <a:spcAft>
                <a:spcPts val="0"/>
              </a:spcAft>
              <a:buNone/>
            </a:pPr>
            <a:r>
              <a:rPr lang="en-US" sz="2000" b="1" dirty="0">
                <a:solidFill>
                  <a:srgbClr val="404040"/>
                </a:solidFill>
                <a:latin typeface="Arial"/>
                <a:ea typeface="Arial"/>
                <a:cs typeface="Arial"/>
                <a:sym typeface="Arial"/>
              </a:rPr>
              <a:t>Documentation:</a:t>
            </a:r>
            <a:r>
              <a:rPr lang="en-US" sz="2000" dirty="0">
                <a:solidFill>
                  <a:srgbClr val="404040"/>
                </a:solidFill>
                <a:latin typeface="Arial"/>
                <a:ea typeface="Arial"/>
                <a:cs typeface="Arial"/>
                <a:sym typeface="Arial"/>
              </a:rPr>
              <a:t> Record compatibility, DHW priority and pasteurisation/immersion assumptions in the job file.</a:t>
            </a:r>
            <a:endParaRPr sz="2000" dirty="0">
              <a:solidFill>
                <a:srgbClr val="404040"/>
              </a:solidFill>
              <a:latin typeface="Arial"/>
              <a:ea typeface="Arial"/>
              <a:cs typeface="Arial"/>
              <a:sym typeface="Arial"/>
            </a:endParaRPr>
          </a:p>
        </p:txBody>
      </p:sp>
      <p:sp>
        <p:nvSpPr>
          <p:cNvPr id="397" name="Google Shape;397;p19"/>
          <p:cNvSpPr/>
          <p:nvPr/>
        </p:nvSpPr>
        <p:spPr>
          <a:xfrm>
            <a:off x="356648" y="5274450"/>
            <a:ext cx="6469454" cy="690600"/>
          </a:xfrm>
          <a:prstGeom prst="roundRect">
            <a:avLst>
              <a:gd name="adj" fmla="val 8275"/>
            </a:avLst>
          </a:prstGeom>
          <a:solidFill>
            <a:srgbClr val="F4FBFB"/>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8" name="Google Shape;398;p19"/>
          <p:cNvSpPr txBox="1"/>
          <p:nvPr/>
        </p:nvSpPr>
        <p:spPr>
          <a:xfrm>
            <a:off x="472116" y="5029200"/>
            <a:ext cx="6006052" cy="11811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350" b="1" dirty="0">
                <a:solidFill>
                  <a:srgbClr val="00838F"/>
                </a:solidFill>
                <a:latin typeface="Arial"/>
                <a:ea typeface="Arial"/>
                <a:cs typeface="Arial"/>
                <a:sym typeface="Arial"/>
              </a:rPr>
              <a:t>Evidence required</a:t>
            </a:r>
            <a:endParaRPr sz="1350" b="1" dirty="0">
              <a:solidFill>
                <a:srgbClr val="00838F"/>
              </a:solidFill>
              <a:latin typeface="Arial"/>
              <a:ea typeface="Arial"/>
              <a:cs typeface="Arial"/>
              <a:sym typeface="Arial"/>
            </a:endParaRPr>
          </a:p>
          <a:p>
            <a:pPr marL="0" lvl="0" indent="0" algn="l" rtl="0">
              <a:spcBef>
                <a:spcPts val="600"/>
              </a:spcBef>
              <a:spcAft>
                <a:spcPts val="0"/>
              </a:spcAft>
              <a:buNone/>
            </a:pPr>
            <a:r>
              <a:rPr lang="en-US" sz="1150" b="0" dirty="0">
                <a:solidFill>
                  <a:srgbClr val="404040"/>
                </a:solidFill>
                <a:latin typeface="Arial"/>
                <a:ea typeface="Arial"/>
                <a:cs typeface="Arial"/>
                <a:sym typeface="Arial"/>
              </a:rPr>
              <a:t>Cylinder volume • coil surface area/rating • sensor position • recovery data • hygiene strategy</a:t>
            </a:r>
            <a:endParaRPr sz="1150" b="0" dirty="0">
              <a:solidFill>
                <a:srgbClr val="404040"/>
              </a:solidFill>
              <a:latin typeface="Arial"/>
              <a:ea typeface="Arial"/>
              <a:cs typeface="Arial"/>
              <a:sym typeface="Arial"/>
            </a:endParaRPr>
          </a:p>
        </p:txBody>
      </p:sp>
      <p:sp>
        <p:nvSpPr>
          <p:cNvPr id="4" name="Title 3">
            <a:extLst>
              <a:ext uri="{FF2B5EF4-FFF2-40B4-BE49-F238E27FC236}">
                <a16:creationId xmlns:a16="http://schemas.microsoft.com/office/drawing/2014/main" id="{4D4FB21D-238E-DB6B-D5A6-397206877816}"/>
              </a:ext>
            </a:extLst>
          </p:cNvPr>
          <p:cNvSpPr>
            <a:spLocks noGrp="1"/>
          </p:cNvSpPr>
          <p:nvPr>
            <p:ph type="title"/>
          </p:nvPr>
        </p:nvSpPr>
        <p:spPr>
          <a:xfrm>
            <a:off x="251999" y="984521"/>
            <a:ext cx="11583353" cy="586957"/>
          </a:xfrm>
        </p:spPr>
        <p:txBody>
          <a:bodyPr lIns="90000" tIns="46800" rIns="90000" bIns="46800"/>
          <a:lstStyle/>
          <a:p>
            <a:r>
              <a:rPr lang="en-GB" sz="3200">
                <a:solidFill>
                  <a:srgbClr val="FC4421"/>
                </a:solidFill>
              </a:rPr>
              <a:t>Hot water cylinder: Heat exchanger surface area</a:t>
            </a:r>
            <a:endParaRPr lang="en-GB"/>
          </a:p>
        </p:txBody>
      </p:sp>
      <p:pic>
        <p:nvPicPr>
          <p:cNvPr id="3" name="Picture 2">
            <a:extLst>
              <a:ext uri="{FF2B5EF4-FFF2-40B4-BE49-F238E27FC236}">
                <a16:creationId xmlns:a16="http://schemas.microsoft.com/office/drawing/2014/main" id="{78614AAC-4EDB-9F98-7C71-82A1B5766B73}"/>
              </a:ext>
            </a:extLst>
          </p:cNvPr>
          <p:cNvPicPr>
            <a:picLocks noChangeAspect="1"/>
          </p:cNvPicPr>
          <p:nvPr/>
        </p:nvPicPr>
        <p:blipFill>
          <a:blip r:embed="rId3"/>
          <a:stretch>
            <a:fillRect/>
          </a:stretch>
        </p:blipFill>
        <p:spPr>
          <a:xfrm>
            <a:off x="8977944" y="1635534"/>
            <a:ext cx="2520696" cy="386181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9" name="Google Shape;409;p20"/>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18</a:t>
            </a:r>
            <a:endParaRPr sz="800" b="0" i="0" u="none" strike="noStrike" cap="none">
              <a:solidFill>
                <a:schemeClr val="dk1"/>
              </a:solidFill>
              <a:latin typeface="Arial"/>
              <a:ea typeface="Arial"/>
              <a:cs typeface="Arial"/>
              <a:sym typeface="Arial"/>
            </a:endParaRPr>
          </a:p>
        </p:txBody>
      </p:sp>
      <p:grpSp>
        <p:nvGrpSpPr>
          <p:cNvPr id="414" name="Google Shape;414;p20"/>
          <p:cNvGrpSpPr/>
          <p:nvPr/>
        </p:nvGrpSpPr>
        <p:grpSpPr>
          <a:xfrm>
            <a:off x="377395" y="1850190"/>
            <a:ext cx="11148298" cy="3806331"/>
            <a:chOff x="476250" y="1476375"/>
            <a:chExt cx="3429000" cy="4238700"/>
          </a:xfrm>
        </p:grpSpPr>
        <p:sp>
          <p:nvSpPr>
            <p:cNvPr id="415" name="Google Shape;415;p20"/>
            <p:cNvSpPr/>
            <p:nvPr/>
          </p:nvSpPr>
          <p:spPr>
            <a:xfrm>
              <a:off x="476250" y="1476375"/>
              <a:ext cx="3429000" cy="4238700"/>
            </a:xfrm>
            <a:prstGeom prst="roundRect">
              <a:avLst>
                <a:gd name="adj" fmla="val 2222"/>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6" name="Google Shape;416;p20"/>
            <p:cNvSpPr/>
            <p:nvPr/>
          </p:nvSpPr>
          <p:spPr>
            <a:xfrm>
              <a:off x="476250" y="1476375"/>
              <a:ext cx="34290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7" name="Google Shape;417;p20"/>
            <p:cNvSpPr txBox="1"/>
            <p:nvPr/>
          </p:nvSpPr>
          <p:spPr>
            <a:xfrm>
              <a:off x="476250" y="1533525"/>
              <a:ext cx="3429000" cy="41814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System priority and sizing</a:t>
              </a:r>
              <a:endParaRPr sz="24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DHW priority</a:t>
              </a:r>
              <a:r>
                <a:rPr lang="en-US" sz="2000" b="0" dirty="0">
                  <a:solidFill>
                    <a:srgbClr val="404040"/>
                  </a:solidFill>
                  <a:latin typeface="Arial"/>
                  <a:ea typeface="Arial"/>
                  <a:cs typeface="Arial"/>
                  <a:sym typeface="Arial"/>
                </a:rPr>
                <a:t> temporarily diverts heat-pump output to the hot-water cylinder, often pausing space heating until the cylinder reaches its target temperature.</a:t>
              </a:r>
              <a:endParaRPr sz="2000" b="0" dirty="0">
                <a:solidFill>
                  <a:srgbClr val="404040"/>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Cylinder sizing and recovery performance must reflect the household’s actual demand, including </a:t>
              </a:r>
              <a:r>
                <a:rPr lang="en-US" sz="2000" b="1" dirty="0">
                  <a:solidFill>
                    <a:srgbClr val="1D1730"/>
                  </a:solidFill>
                  <a:latin typeface="Arial"/>
                  <a:ea typeface="Arial"/>
                  <a:cs typeface="Arial"/>
                  <a:sym typeface="Arial"/>
                </a:rPr>
                <a:t>occupancy, shower flow rates, bath volume, simultaneous use and expected recovery time</a:t>
              </a:r>
              <a:r>
                <a:rPr lang="en-US" sz="2000" b="0" dirty="0">
                  <a:solidFill>
                    <a:srgbClr val="404040"/>
                  </a:solidFill>
                  <a:latin typeface="Arial"/>
                  <a:ea typeface="Arial"/>
                  <a:cs typeface="Arial"/>
                  <a:sym typeface="Arial"/>
                </a:rPr>
                <a:t>.</a:t>
              </a:r>
              <a:endParaRPr sz="2000" b="0" dirty="0">
                <a:solidFill>
                  <a:srgbClr val="404040"/>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Heat-pump cylinders require a suitably sized heat exchanger or coil to transfer heat effectively at lower flow temperatures; an unsuitable cylinder can cause slow recovery and increased immersion use.</a:t>
              </a:r>
              <a:endParaRPr sz="2000" b="0" dirty="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119F8A7C-6940-0B4D-D065-6463682872DE}"/>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DHW integration: controls and customer experience</a:t>
            </a:r>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FA7590F2-EDF3-B2E3-5A57-CD2268226B15}"/>
            </a:ext>
          </a:extLst>
        </p:cNvPr>
        <p:cNvGrpSpPr/>
        <p:nvPr/>
      </p:nvGrpSpPr>
      <p:grpSpPr>
        <a:xfrm>
          <a:off x="0" y="0"/>
          <a:ext cx="0" cy="0"/>
          <a:chOff x="0" y="0"/>
          <a:chExt cx="0" cy="0"/>
        </a:xfrm>
      </p:grpSpPr>
      <p:sp>
        <p:nvSpPr>
          <p:cNvPr id="409" name="Google Shape;409;p20">
            <a:extLst>
              <a:ext uri="{FF2B5EF4-FFF2-40B4-BE49-F238E27FC236}">
                <a16:creationId xmlns:a16="http://schemas.microsoft.com/office/drawing/2014/main" id="{C10A3AD6-075A-604B-FD1C-C2557DCBBEB7}"/>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18</a:t>
            </a:r>
            <a:endParaRPr sz="800" b="0" i="0" u="none" strike="noStrike" cap="none">
              <a:solidFill>
                <a:schemeClr val="dk1"/>
              </a:solidFill>
              <a:latin typeface="Arial"/>
              <a:ea typeface="Arial"/>
              <a:cs typeface="Arial"/>
              <a:sym typeface="Arial"/>
            </a:endParaRPr>
          </a:p>
        </p:txBody>
      </p:sp>
      <p:sp>
        <p:nvSpPr>
          <p:cNvPr id="413" name="Google Shape;413;p20">
            <a:extLst>
              <a:ext uri="{FF2B5EF4-FFF2-40B4-BE49-F238E27FC236}">
                <a16:creationId xmlns:a16="http://schemas.microsoft.com/office/drawing/2014/main" id="{E131A922-A71F-D4B6-EC27-B9F1628F344F}"/>
              </a:ext>
            </a:extLst>
          </p:cNvPr>
          <p:cNvSpPr/>
          <p:nvPr/>
        </p:nvSpPr>
        <p:spPr>
          <a:xfrm>
            <a:off x="666750" y="5980176"/>
            <a:ext cx="10858500" cy="201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sz="1040" b="1" i="0">
              <a:solidFill>
                <a:srgbClr val="F26A2E"/>
              </a:solidFill>
              <a:latin typeface="Arial"/>
              <a:ea typeface="Arial"/>
              <a:cs typeface="Arial"/>
              <a:sym typeface="Arial"/>
            </a:endParaRPr>
          </a:p>
        </p:txBody>
      </p:sp>
      <p:grpSp>
        <p:nvGrpSpPr>
          <p:cNvPr id="418" name="Google Shape;418;p20">
            <a:extLst>
              <a:ext uri="{FF2B5EF4-FFF2-40B4-BE49-F238E27FC236}">
                <a16:creationId xmlns:a16="http://schemas.microsoft.com/office/drawing/2014/main" id="{95DEAEAE-36CA-A4B4-B91D-A798E0459A60}"/>
              </a:ext>
            </a:extLst>
          </p:cNvPr>
          <p:cNvGrpSpPr>
            <a:grpSpLocks/>
          </p:cNvGrpSpPr>
          <p:nvPr/>
        </p:nvGrpSpPr>
        <p:grpSpPr>
          <a:xfrm>
            <a:off x="377395" y="1850190"/>
            <a:ext cx="11233358" cy="3859494"/>
            <a:chOff x="4342984" y="1476375"/>
            <a:chExt cx="3467516" cy="4252557"/>
          </a:xfrm>
        </p:grpSpPr>
        <p:sp>
          <p:nvSpPr>
            <p:cNvPr id="419" name="Google Shape;419;p20">
              <a:extLst>
                <a:ext uri="{FF2B5EF4-FFF2-40B4-BE49-F238E27FC236}">
                  <a16:creationId xmlns:a16="http://schemas.microsoft.com/office/drawing/2014/main" id="{D3AD14B1-A416-83FB-03D3-76D8A8E892ED}"/>
                </a:ext>
              </a:extLst>
            </p:cNvPr>
            <p:cNvSpPr/>
            <p:nvPr/>
          </p:nvSpPr>
          <p:spPr>
            <a:xfrm>
              <a:off x="4381500" y="1476375"/>
              <a:ext cx="3429000" cy="4238700"/>
            </a:xfrm>
            <a:prstGeom prst="roundRect">
              <a:avLst>
                <a:gd name="adj" fmla="val 2222"/>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0" name="Google Shape;420;p20">
              <a:extLst>
                <a:ext uri="{FF2B5EF4-FFF2-40B4-BE49-F238E27FC236}">
                  <a16:creationId xmlns:a16="http://schemas.microsoft.com/office/drawing/2014/main" id="{5B2FE14E-8D9B-C6CD-0341-5996761DAF82}"/>
                </a:ext>
              </a:extLst>
            </p:cNvPr>
            <p:cNvSpPr/>
            <p:nvPr/>
          </p:nvSpPr>
          <p:spPr>
            <a:xfrm>
              <a:off x="4381500" y="1476375"/>
              <a:ext cx="34290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1" name="Google Shape;421;p20">
              <a:extLst>
                <a:ext uri="{FF2B5EF4-FFF2-40B4-BE49-F238E27FC236}">
                  <a16:creationId xmlns:a16="http://schemas.microsoft.com/office/drawing/2014/main" id="{18B5E881-32A1-D3D2-8A55-250DF8C9A80E}"/>
                </a:ext>
              </a:extLst>
            </p:cNvPr>
            <p:cNvSpPr txBox="1"/>
            <p:nvPr/>
          </p:nvSpPr>
          <p:spPr>
            <a:xfrm>
              <a:off x="4342984" y="1547532"/>
              <a:ext cx="3429000" cy="41814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Hygiene and Circulation</a:t>
              </a:r>
              <a:endParaRPr sz="24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Hygiene or pasteurisation cycles may periodically raise stored-water temperature using the heat pump, immersion heater or another heat source, depending on system design and manufacturer guidance.</a:t>
              </a:r>
              <a:endParaRPr sz="2000" b="0" dirty="0">
                <a:solidFill>
                  <a:srgbClr val="404040"/>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Thermostatic mixing valves (TMVs)</a:t>
              </a:r>
              <a:r>
                <a:rPr lang="en-US" sz="2000" b="0" dirty="0">
                  <a:solidFill>
                    <a:srgbClr val="404040"/>
                  </a:solidFill>
                  <a:latin typeface="Arial"/>
                  <a:ea typeface="Arial"/>
                  <a:cs typeface="Arial"/>
                  <a:sym typeface="Arial"/>
                </a:rPr>
                <a:t> may be required to control outlet temperature and reduce scalding risk where water is stored at higher temperatures.</a:t>
              </a:r>
              <a:endParaRPr sz="2000" b="0" dirty="0">
                <a:solidFill>
                  <a:srgbClr val="404040"/>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Secondary circulation can improve response time at distant outlets but increases standing heat loss and pumping energy, so pipe lengths, insulation, controls and operating times must be carefully designed.</a:t>
              </a:r>
              <a:endParaRPr sz="2000" b="0" dirty="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1F1DE81F-F8CE-0A6D-A45C-972804AD57F6}"/>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DHW integration: controls and customer experience</a:t>
            </a:r>
            <a:endParaRPr lang="en-GB" dirty="0"/>
          </a:p>
        </p:txBody>
      </p:sp>
    </p:spTree>
    <p:extLst>
      <p:ext uri="{BB962C8B-B14F-4D97-AF65-F5344CB8AC3E}">
        <p14:creationId xmlns:p14="http://schemas.microsoft.com/office/powerpoint/2010/main" val="4056244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6C518C53-EE6B-B092-18E6-EE82035BF572}"/>
            </a:ext>
          </a:extLst>
        </p:cNvPr>
        <p:cNvGrpSpPr/>
        <p:nvPr/>
      </p:nvGrpSpPr>
      <p:grpSpPr>
        <a:xfrm>
          <a:off x="0" y="0"/>
          <a:ext cx="0" cy="0"/>
          <a:chOff x="0" y="0"/>
          <a:chExt cx="0" cy="0"/>
        </a:xfrm>
      </p:grpSpPr>
      <p:sp>
        <p:nvSpPr>
          <p:cNvPr id="409" name="Google Shape;409;p20">
            <a:extLst>
              <a:ext uri="{FF2B5EF4-FFF2-40B4-BE49-F238E27FC236}">
                <a16:creationId xmlns:a16="http://schemas.microsoft.com/office/drawing/2014/main" id="{7BD13CE9-A53E-8535-066A-4482C26C2BF1}"/>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18</a:t>
            </a:r>
            <a:endParaRPr sz="800" b="0" i="0" u="none" strike="noStrike" cap="none">
              <a:solidFill>
                <a:schemeClr val="dk1"/>
              </a:solidFill>
              <a:latin typeface="Arial"/>
              <a:ea typeface="Arial"/>
              <a:cs typeface="Arial"/>
              <a:sym typeface="Arial"/>
            </a:endParaRPr>
          </a:p>
        </p:txBody>
      </p:sp>
      <p:sp>
        <p:nvSpPr>
          <p:cNvPr id="413" name="Google Shape;413;p20">
            <a:extLst>
              <a:ext uri="{FF2B5EF4-FFF2-40B4-BE49-F238E27FC236}">
                <a16:creationId xmlns:a16="http://schemas.microsoft.com/office/drawing/2014/main" id="{41F38709-9200-72DB-6B55-0A2BC3842FFB}"/>
              </a:ext>
            </a:extLst>
          </p:cNvPr>
          <p:cNvSpPr/>
          <p:nvPr/>
        </p:nvSpPr>
        <p:spPr>
          <a:xfrm>
            <a:off x="666750" y="5980176"/>
            <a:ext cx="10858500" cy="201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sz="1040" b="1" i="0">
              <a:solidFill>
                <a:srgbClr val="F26A2E"/>
              </a:solidFill>
              <a:latin typeface="Arial"/>
              <a:ea typeface="Arial"/>
              <a:cs typeface="Arial"/>
              <a:sym typeface="Arial"/>
            </a:endParaRPr>
          </a:p>
        </p:txBody>
      </p:sp>
      <p:grpSp>
        <p:nvGrpSpPr>
          <p:cNvPr id="422" name="Google Shape;422;p20">
            <a:extLst>
              <a:ext uri="{FF2B5EF4-FFF2-40B4-BE49-F238E27FC236}">
                <a16:creationId xmlns:a16="http://schemas.microsoft.com/office/drawing/2014/main" id="{24406A0A-1D8C-4EF7-A2B3-181B23508B3D}"/>
              </a:ext>
            </a:extLst>
          </p:cNvPr>
          <p:cNvGrpSpPr>
            <a:grpSpLocks/>
          </p:cNvGrpSpPr>
          <p:nvPr/>
        </p:nvGrpSpPr>
        <p:grpSpPr>
          <a:xfrm>
            <a:off x="377395" y="1850190"/>
            <a:ext cx="11457958" cy="3870126"/>
            <a:chOff x="8286750" y="1476375"/>
            <a:chExt cx="4888220" cy="4238700"/>
          </a:xfrm>
        </p:grpSpPr>
        <p:sp>
          <p:nvSpPr>
            <p:cNvPr id="423" name="Google Shape;423;p20">
              <a:extLst>
                <a:ext uri="{FF2B5EF4-FFF2-40B4-BE49-F238E27FC236}">
                  <a16:creationId xmlns:a16="http://schemas.microsoft.com/office/drawing/2014/main" id="{A0460434-4AF9-78F9-68B5-EDC496C73441}"/>
                </a:ext>
              </a:extLst>
            </p:cNvPr>
            <p:cNvSpPr/>
            <p:nvPr/>
          </p:nvSpPr>
          <p:spPr>
            <a:xfrm>
              <a:off x="8286750" y="1476375"/>
              <a:ext cx="4832370" cy="4238700"/>
            </a:xfrm>
            <a:prstGeom prst="roundRect">
              <a:avLst>
                <a:gd name="adj" fmla="val 2222"/>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4" name="Google Shape;424;p20">
              <a:extLst>
                <a:ext uri="{FF2B5EF4-FFF2-40B4-BE49-F238E27FC236}">
                  <a16:creationId xmlns:a16="http://schemas.microsoft.com/office/drawing/2014/main" id="{0E20AD69-59E8-F813-E995-E3F7864D2594}"/>
                </a:ext>
              </a:extLst>
            </p:cNvPr>
            <p:cNvSpPr/>
            <p:nvPr/>
          </p:nvSpPr>
          <p:spPr>
            <a:xfrm>
              <a:off x="8286750" y="1476375"/>
              <a:ext cx="34290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5" name="Google Shape;425;p20">
              <a:extLst>
                <a:ext uri="{FF2B5EF4-FFF2-40B4-BE49-F238E27FC236}">
                  <a16:creationId xmlns:a16="http://schemas.microsoft.com/office/drawing/2014/main" id="{E6BB41BA-99D1-BEF1-2031-7DFF3218A9F7}"/>
                </a:ext>
              </a:extLst>
            </p:cNvPr>
            <p:cNvSpPr txBox="1"/>
            <p:nvPr/>
          </p:nvSpPr>
          <p:spPr>
            <a:xfrm>
              <a:off x="8286750" y="1533525"/>
              <a:ext cx="4888220" cy="356429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Controls and Handover</a:t>
              </a:r>
              <a:endParaRPr sz="24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Control settings should coordinate </a:t>
              </a:r>
              <a:r>
                <a:rPr lang="en-US" sz="2000" b="1" dirty="0">
                  <a:solidFill>
                    <a:srgbClr val="1D1730"/>
                  </a:solidFill>
                  <a:latin typeface="Arial"/>
                  <a:ea typeface="Arial"/>
                  <a:cs typeface="Arial"/>
                  <a:sym typeface="Arial"/>
                </a:rPr>
                <a:t>DHW temperature, priority periods, weather compensation, smart tariffs, solar PV surplus and immersion operation</a:t>
              </a:r>
              <a:r>
                <a:rPr lang="en-US" sz="2000" b="0" dirty="0">
                  <a:solidFill>
                    <a:srgbClr val="404040"/>
                  </a:solidFill>
                  <a:latin typeface="Arial"/>
                  <a:ea typeface="Arial"/>
                  <a:cs typeface="Arial"/>
                  <a:sym typeface="Arial"/>
                </a:rPr>
                <a:t> without creating unnecessary energy use.</a:t>
              </a:r>
              <a:endParaRPr sz="2000" b="0" dirty="0">
                <a:solidFill>
                  <a:srgbClr val="404040"/>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Poorly planned schedules can leave customers without sufficient hot water, interrupt space heating excessively or encourage frequent manual boosting.</a:t>
              </a:r>
              <a:endParaRPr sz="2000" b="0" dirty="0">
                <a:solidFill>
                  <a:srgbClr val="404040"/>
                </a:solidFill>
                <a:latin typeface="Arial"/>
                <a:ea typeface="Arial"/>
                <a:cs typeface="Arial"/>
                <a:sym typeface="Arial"/>
              </a:endParaRPr>
            </a:p>
            <a:p>
              <a:pPr marL="0" lvl="0" indent="0" algn="l" rtl="0">
                <a:spcBef>
                  <a:spcPts val="900"/>
                </a:spcBef>
                <a:spcAft>
                  <a:spcPts val="0"/>
                </a:spcAft>
                <a:buNone/>
              </a:pPr>
              <a:r>
                <a:rPr lang="en-US" sz="2000" b="0" dirty="0">
                  <a:solidFill>
                    <a:srgbClr val="404040"/>
                  </a:solidFill>
                  <a:latin typeface="Arial"/>
                  <a:ea typeface="Arial"/>
                  <a:cs typeface="Arial"/>
                  <a:sym typeface="Arial"/>
                </a:rPr>
                <a:t>Customer handover should explain normal operating schedules, recovery expectations, boost functions, immersion use, tariff or PV logic and the effect of changing temperature settings.</a:t>
              </a:r>
              <a:endParaRPr sz="2000" b="0" dirty="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06A19EFD-557C-B38E-1AC4-E62F2E576152}"/>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DHW integration: controls and customer experience</a:t>
            </a:r>
            <a:endParaRPr lang="en-GB"/>
          </a:p>
        </p:txBody>
      </p:sp>
    </p:spTree>
    <p:extLst>
      <p:ext uri="{BB962C8B-B14F-4D97-AF65-F5344CB8AC3E}">
        <p14:creationId xmlns:p14="http://schemas.microsoft.com/office/powerpoint/2010/main" val="1274375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4" name="Google Shape;434;p21"/>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19</a:t>
            </a:r>
            <a:endParaRPr sz="800" b="0" i="0" u="none" strike="noStrike" cap="none">
              <a:solidFill>
                <a:schemeClr val="dk1"/>
              </a:solidFill>
              <a:latin typeface="Arial"/>
              <a:ea typeface="Arial"/>
              <a:cs typeface="Arial"/>
              <a:sym typeface="Arial"/>
            </a:endParaRPr>
          </a:p>
        </p:txBody>
      </p:sp>
      <p:sp>
        <p:nvSpPr>
          <p:cNvPr id="437" name="Google Shape;437;p21"/>
          <p:cNvSpPr/>
          <p:nvPr/>
        </p:nvSpPr>
        <p:spPr>
          <a:xfrm>
            <a:off x="408828" y="1648704"/>
            <a:ext cx="11295612"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D1730"/>
                </a:solidFill>
                <a:latin typeface="Arial"/>
                <a:ea typeface="Arial"/>
                <a:cs typeface="Arial"/>
                <a:sym typeface="Arial"/>
              </a:rPr>
              <a:t>Each emitter must meet the calculated heat loss of its individual room</a:t>
            </a:r>
            <a:r>
              <a:rPr lang="en-US" sz="2000" dirty="0">
                <a:solidFill>
                  <a:srgbClr val="404040"/>
                </a:solidFill>
                <a:latin typeface="Arial"/>
                <a:ea typeface="Arial"/>
                <a:cs typeface="Arial"/>
                <a:sym typeface="Arial"/>
              </a:rPr>
              <a:t> at the proposed design flow and return temperatures – not at the higher temperatures traditionally used for </a:t>
            </a:r>
            <a:br>
              <a:rPr lang="en-US" sz="2000" dirty="0">
                <a:solidFill>
                  <a:srgbClr val="404040"/>
                </a:solidFill>
                <a:latin typeface="Arial"/>
                <a:ea typeface="Arial"/>
                <a:cs typeface="Arial"/>
                <a:sym typeface="Arial"/>
              </a:rPr>
            </a:br>
            <a:r>
              <a:rPr lang="en-US" sz="2000" dirty="0">
                <a:solidFill>
                  <a:srgbClr val="404040"/>
                </a:solidFill>
                <a:latin typeface="Arial"/>
                <a:ea typeface="Arial"/>
                <a:cs typeface="Arial"/>
                <a:sym typeface="Arial"/>
              </a:rPr>
              <a:t>boiler systems.</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Radiator output reduces significantly as the </a:t>
            </a:r>
            <a:r>
              <a:rPr lang="en-US" sz="2000" b="1" dirty="0">
                <a:solidFill>
                  <a:srgbClr val="1D1730"/>
                </a:solidFill>
                <a:latin typeface="Arial"/>
                <a:ea typeface="Arial"/>
                <a:cs typeface="Arial"/>
                <a:sym typeface="Arial"/>
              </a:rPr>
              <a:t>mean water temperature and temperature difference between the emitter and room air</a:t>
            </a:r>
            <a:r>
              <a:rPr lang="en-US" sz="2000" dirty="0">
                <a:solidFill>
                  <a:srgbClr val="404040"/>
                </a:solidFill>
                <a:latin typeface="Arial"/>
                <a:ea typeface="Arial"/>
                <a:cs typeface="Arial"/>
                <a:sym typeface="Arial"/>
              </a:rPr>
              <a:t> decrease. Manufacturer output tables or </a:t>
            </a:r>
            <a:br>
              <a:rPr lang="en-US" sz="2000" dirty="0">
                <a:solidFill>
                  <a:srgbClr val="404040"/>
                </a:solidFill>
                <a:latin typeface="Arial"/>
                <a:ea typeface="Arial"/>
                <a:cs typeface="Arial"/>
                <a:sym typeface="Arial"/>
              </a:rPr>
            </a:br>
            <a:r>
              <a:rPr lang="en-US" sz="2000" dirty="0">
                <a:solidFill>
                  <a:srgbClr val="404040"/>
                </a:solidFill>
                <a:latin typeface="Arial"/>
                <a:ea typeface="Arial"/>
                <a:cs typeface="Arial"/>
                <a:sym typeface="Arial"/>
              </a:rPr>
              <a:t>approved correction factors must therefore be used.</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Existing radiators should be assessed against the room heat loss at the intended operating temperature; physical size alone does not confirm suitability.</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Suitable options may include </a:t>
            </a:r>
            <a:r>
              <a:rPr lang="en-US" sz="2000" b="1" dirty="0">
                <a:solidFill>
                  <a:srgbClr val="1D1730"/>
                </a:solidFill>
                <a:latin typeface="Arial"/>
                <a:ea typeface="Arial"/>
                <a:cs typeface="Arial"/>
                <a:sym typeface="Arial"/>
              </a:rPr>
              <a:t>larger panel radiators, additional radiators, fan-assisted convectors, underfloor heating or a combination of emitter types</a:t>
            </a:r>
            <a:r>
              <a:rPr lang="en-US" sz="2000" dirty="0">
                <a:solidFill>
                  <a:srgbClr val="404040"/>
                </a:solidFill>
                <a:latin typeface="Arial"/>
                <a:ea typeface="Arial"/>
                <a:cs typeface="Arial"/>
                <a:sym typeface="Arial"/>
              </a:rPr>
              <a:t>.</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Underfloor heating can operate effectively at low temperatures, but output depends on pipe spacing, floor construction, floor covering, water temperature and maximum permissible </a:t>
            </a:r>
            <a:br>
              <a:rPr lang="en-US" sz="2000" dirty="0">
                <a:solidFill>
                  <a:srgbClr val="404040"/>
                </a:solidFill>
                <a:latin typeface="Arial"/>
                <a:ea typeface="Arial"/>
                <a:cs typeface="Arial"/>
                <a:sym typeface="Arial"/>
              </a:rPr>
            </a:br>
            <a:r>
              <a:rPr lang="en-US" sz="2000" dirty="0">
                <a:solidFill>
                  <a:srgbClr val="404040"/>
                </a:solidFill>
                <a:latin typeface="Arial"/>
                <a:ea typeface="Arial"/>
                <a:cs typeface="Arial"/>
                <a:sym typeface="Arial"/>
              </a:rPr>
              <a:t>floor-surface temperature.</a:t>
            </a:r>
            <a:endParaRPr sz="2000" dirty="0">
              <a:solidFill>
                <a:srgbClr val="404040"/>
              </a:solidFill>
              <a:latin typeface="Arial"/>
              <a:ea typeface="Arial"/>
              <a:cs typeface="Arial"/>
              <a:sym typeface="Arial"/>
            </a:endParaRPr>
          </a:p>
        </p:txBody>
      </p:sp>
      <p:sp>
        <p:nvSpPr>
          <p:cNvPr id="4" name="Title 3">
            <a:extLst>
              <a:ext uri="{FF2B5EF4-FFF2-40B4-BE49-F238E27FC236}">
                <a16:creationId xmlns:a16="http://schemas.microsoft.com/office/drawing/2014/main" id="{B8374AFD-C2F3-B1D6-73D2-E4829BDA8426}"/>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Heat emitter sizing and selection</a:t>
            </a:r>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0">
          <a:extLst>
            <a:ext uri="{FF2B5EF4-FFF2-40B4-BE49-F238E27FC236}">
              <a16:creationId xmlns:a16="http://schemas.microsoft.com/office/drawing/2014/main" id="{C9F09506-2A20-7389-2F7C-A745235EE25A}"/>
            </a:ext>
          </a:extLst>
        </p:cNvPr>
        <p:cNvGrpSpPr/>
        <p:nvPr/>
      </p:nvGrpSpPr>
      <p:grpSpPr>
        <a:xfrm>
          <a:off x="0" y="0"/>
          <a:ext cx="0" cy="0"/>
          <a:chOff x="0" y="0"/>
          <a:chExt cx="0" cy="0"/>
        </a:xfrm>
      </p:grpSpPr>
      <p:sp>
        <p:nvSpPr>
          <p:cNvPr id="434" name="Google Shape;434;p21">
            <a:extLst>
              <a:ext uri="{FF2B5EF4-FFF2-40B4-BE49-F238E27FC236}">
                <a16:creationId xmlns:a16="http://schemas.microsoft.com/office/drawing/2014/main" id="{490138AA-85DF-C6DA-61F8-A6D9F920DC7E}"/>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19</a:t>
            </a:r>
            <a:endParaRPr sz="800" b="0" i="0" u="none" strike="noStrike" cap="none">
              <a:solidFill>
                <a:schemeClr val="dk1"/>
              </a:solidFill>
              <a:latin typeface="Arial"/>
              <a:ea typeface="Arial"/>
              <a:cs typeface="Arial"/>
              <a:sym typeface="Arial"/>
            </a:endParaRPr>
          </a:p>
        </p:txBody>
      </p:sp>
      <p:sp>
        <p:nvSpPr>
          <p:cNvPr id="438" name="Google Shape;438;p21">
            <a:extLst>
              <a:ext uri="{FF2B5EF4-FFF2-40B4-BE49-F238E27FC236}">
                <a16:creationId xmlns:a16="http://schemas.microsoft.com/office/drawing/2014/main" id="{556F9B10-51B3-40F9-9BD7-5C7E5AE30444}"/>
              </a:ext>
            </a:extLst>
          </p:cNvPr>
          <p:cNvSpPr>
            <a:spLocks/>
          </p:cNvSpPr>
          <p:nvPr/>
        </p:nvSpPr>
        <p:spPr>
          <a:xfrm>
            <a:off x="408828" y="1648704"/>
            <a:ext cx="11014546"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dirty="0">
                <a:solidFill>
                  <a:srgbClr val="404040"/>
                </a:solidFill>
                <a:latin typeface="Arial"/>
                <a:ea typeface="Arial"/>
                <a:cs typeface="Arial"/>
                <a:sym typeface="Arial"/>
              </a:rPr>
              <a:t>Fan convectors can provide high output from compact units at lower water temperatures but require an electrical supply and may introduce fan noise and maintenance requirements.</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Mixed-emitter systems may require separate zones, different design temperatures, mixing controls, hydraulic balancing and coordinated control strategies.</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Oversized emitters can allow a lower flow temperature, improving heat-pump efficiency and seasonal performance, but space, appearance, cost and customer disruption must also be considered.</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Selection evidence should clearly link </a:t>
            </a:r>
            <a:r>
              <a:rPr lang="en-US" sz="2000" b="1" dirty="0">
                <a:solidFill>
                  <a:srgbClr val="1D1730"/>
                </a:solidFill>
                <a:latin typeface="Arial"/>
                <a:ea typeface="Arial"/>
                <a:cs typeface="Arial"/>
                <a:sym typeface="Arial"/>
              </a:rPr>
              <a:t>room heat loss, emitter output, design flow and return temperatures, manufacturer data, hydraulic flow rate and control arrangements</a:t>
            </a:r>
            <a:r>
              <a:rPr lang="en-US" sz="2000" dirty="0">
                <a:solidFill>
                  <a:srgbClr val="404040"/>
                </a:solidFill>
                <a:latin typeface="Arial"/>
                <a:ea typeface="Arial"/>
                <a:cs typeface="Arial"/>
                <a:sym typeface="Arial"/>
              </a:rPr>
              <a:t>.</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dirty="0">
                <a:solidFill>
                  <a:srgbClr val="404040"/>
                </a:solidFill>
                <a:latin typeface="Arial"/>
                <a:ea typeface="Arial"/>
                <a:cs typeface="Arial"/>
                <a:sym typeface="Arial"/>
              </a:rPr>
              <a:t>Final performance must be verified during commissioning </a:t>
            </a:r>
            <a:br>
              <a:rPr lang="en-US" sz="2000" dirty="0">
                <a:solidFill>
                  <a:srgbClr val="404040"/>
                </a:solidFill>
                <a:latin typeface="Arial"/>
                <a:ea typeface="Arial"/>
                <a:cs typeface="Arial"/>
                <a:sym typeface="Arial"/>
              </a:rPr>
            </a:br>
            <a:r>
              <a:rPr lang="en-US" sz="2000" dirty="0">
                <a:solidFill>
                  <a:srgbClr val="404040"/>
                </a:solidFill>
                <a:latin typeface="Arial"/>
                <a:ea typeface="Arial"/>
                <a:cs typeface="Arial"/>
                <a:sym typeface="Arial"/>
              </a:rPr>
              <a:t>through flow temperatures, balancing, room-temperature </a:t>
            </a:r>
            <a:br>
              <a:rPr lang="en-US" sz="2000" dirty="0">
                <a:solidFill>
                  <a:srgbClr val="404040"/>
                </a:solidFill>
                <a:latin typeface="Arial"/>
                <a:ea typeface="Arial"/>
                <a:cs typeface="Arial"/>
                <a:sym typeface="Arial"/>
              </a:rPr>
            </a:br>
            <a:r>
              <a:rPr lang="en-US" sz="2000" dirty="0">
                <a:solidFill>
                  <a:srgbClr val="404040"/>
                </a:solidFill>
                <a:latin typeface="Arial"/>
                <a:ea typeface="Arial"/>
                <a:cs typeface="Arial"/>
                <a:sym typeface="Arial"/>
              </a:rPr>
              <a:t>response and customer comfort.</a:t>
            </a:r>
            <a:endParaRPr sz="2000" dirty="0">
              <a:solidFill>
                <a:srgbClr val="404040"/>
              </a:solidFill>
              <a:latin typeface="Arial"/>
              <a:ea typeface="Arial"/>
              <a:cs typeface="Arial"/>
              <a:sym typeface="Arial"/>
            </a:endParaRPr>
          </a:p>
        </p:txBody>
      </p:sp>
      <p:sp>
        <p:nvSpPr>
          <p:cNvPr id="441" name="Google Shape;441;p21">
            <a:extLst>
              <a:ext uri="{FF2B5EF4-FFF2-40B4-BE49-F238E27FC236}">
                <a16:creationId xmlns:a16="http://schemas.microsoft.com/office/drawing/2014/main" id="{1279417C-04EC-CBFF-0E60-55D565DC3F9A}"/>
              </a:ext>
            </a:extLst>
          </p:cNvPr>
          <p:cNvSpPr/>
          <p:nvPr/>
        </p:nvSpPr>
        <p:spPr>
          <a:xfrm>
            <a:off x="7315199" y="5108700"/>
            <a:ext cx="4365573" cy="777300"/>
          </a:xfrm>
          <a:prstGeom prst="roundRect">
            <a:avLst>
              <a:gd name="adj" fmla="val 9412"/>
            </a:avLst>
          </a:prstGeom>
          <a:solidFill>
            <a:srgbClr val="FFFFFF"/>
          </a:solidFill>
          <a:ln w="16500" cap="flat" cmpd="sng">
            <a:solidFill>
              <a:srgbClr val="00838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1">
            <a:extLst>
              <a:ext uri="{FF2B5EF4-FFF2-40B4-BE49-F238E27FC236}">
                <a16:creationId xmlns:a16="http://schemas.microsoft.com/office/drawing/2014/main" id="{DBF72287-1D13-8CFE-2EE4-3D5761D3EB21}"/>
              </a:ext>
            </a:extLst>
          </p:cNvPr>
          <p:cNvSpPr/>
          <p:nvPr/>
        </p:nvSpPr>
        <p:spPr>
          <a:xfrm>
            <a:off x="7446873" y="5143482"/>
            <a:ext cx="3751214" cy="24256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838F"/>
              </a:buClr>
              <a:buSzPts val="1250"/>
              <a:buFont typeface="Arial"/>
              <a:buNone/>
            </a:pPr>
            <a:r>
              <a:rPr lang="en-US" sz="1250" b="1" i="0" u="none" strike="noStrike" cap="none">
                <a:solidFill>
                  <a:srgbClr val="00838F"/>
                </a:solidFill>
                <a:latin typeface="Arial"/>
                <a:ea typeface="Arial"/>
                <a:cs typeface="Arial"/>
                <a:sym typeface="Arial"/>
              </a:rPr>
              <a:t>Activity</a:t>
            </a:r>
            <a:endParaRPr sz="1250" b="0" i="0" u="none" strike="noStrike" cap="none">
              <a:solidFill>
                <a:schemeClr val="dk1"/>
              </a:solidFill>
              <a:latin typeface="Arial"/>
              <a:ea typeface="Arial"/>
              <a:cs typeface="Arial"/>
              <a:sym typeface="Arial"/>
            </a:endParaRPr>
          </a:p>
        </p:txBody>
      </p:sp>
      <p:sp>
        <p:nvSpPr>
          <p:cNvPr id="443" name="Google Shape;443;p21">
            <a:extLst>
              <a:ext uri="{FF2B5EF4-FFF2-40B4-BE49-F238E27FC236}">
                <a16:creationId xmlns:a16="http://schemas.microsoft.com/office/drawing/2014/main" id="{188638F4-9E79-BF68-BE59-93CFF6144CF2}"/>
              </a:ext>
            </a:extLst>
          </p:cNvPr>
          <p:cNvSpPr/>
          <p:nvPr/>
        </p:nvSpPr>
        <p:spPr>
          <a:xfrm>
            <a:off x="7446873" y="5604072"/>
            <a:ext cx="4563000" cy="63900"/>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1260"/>
              <a:buFont typeface="Arial"/>
              <a:buNone/>
            </a:pPr>
            <a:r>
              <a:rPr lang="en-US" sz="1260" b="0" i="0" u="none" strike="noStrike" cap="none">
                <a:solidFill>
                  <a:srgbClr val="404040"/>
                </a:solidFill>
                <a:latin typeface="Arial"/>
                <a:ea typeface="Arial"/>
                <a:cs typeface="Arial"/>
                <a:sym typeface="Arial"/>
              </a:rPr>
              <a:t>Given a room heat loss and radiator output table, decide whether the existing emitter can remain.</a:t>
            </a:r>
            <a:endParaRPr sz="126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CC86FF8B-0DF9-053C-907A-533824FCB588}"/>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Heat emitter sizing and selection</a:t>
            </a:r>
            <a:endParaRPr lang="en-GB"/>
          </a:p>
        </p:txBody>
      </p:sp>
    </p:spTree>
    <p:extLst>
      <p:ext uri="{BB962C8B-B14F-4D97-AF65-F5344CB8AC3E}">
        <p14:creationId xmlns:p14="http://schemas.microsoft.com/office/powerpoint/2010/main" val="1524481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4" name="Google Shape;454;p22"/>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20</a:t>
            </a:r>
            <a:endParaRPr sz="800" b="0" i="0" u="none" strike="noStrike" cap="none">
              <a:solidFill>
                <a:schemeClr val="dk1"/>
              </a:solidFill>
              <a:latin typeface="Arial"/>
              <a:ea typeface="Arial"/>
              <a:cs typeface="Arial"/>
              <a:sym typeface="Arial"/>
            </a:endParaRPr>
          </a:p>
        </p:txBody>
      </p:sp>
      <p:grpSp>
        <p:nvGrpSpPr>
          <p:cNvPr id="459" name="Google Shape;459;p22"/>
          <p:cNvGrpSpPr/>
          <p:nvPr/>
        </p:nvGrpSpPr>
        <p:grpSpPr>
          <a:xfrm>
            <a:off x="476250" y="1571625"/>
            <a:ext cx="2095500" cy="4000500"/>
            <a:chOff x="476250" y="1571625"/>
            <a:chExt cx="2095500" cy="4000500"/>
          </a:xfrm>
        </p:grpSpPr>
        <p:sp>
          <p:nvSpPr>
            <p:cNvPr id="460" name="Google Shape;460;p22"/>
            <p:cNvSpPr/>
            <p:nvPr/>
          </p:nvSpPr>
          <p:spPr>
            <a:xfrm>
              <a:off x="476250" y="1571625"/>
              <a:ext cx="2095500" cy="4000500"/>
            </a:xfrm>
            <a:prstGeom prst="roundRect">
              <a:avLst>
                <a:gd name="adj" fmla="val 3636"/>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1" name="Google Shape;461;p22"/>
            <p:cNvSpPr/>
            <p:nvPr/>
          </p:nvSpPr>
          <p:spPr>
            <a:xfrm>
              <a:off x="476250" y="1571625"/>
              <a:ext cx="20955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2" name="Google Shape;462;p22"/>
            <p:cNvSpPr txBox="1"/>
            <p:nvPr/>
          </p:nvSpPr>
          <p:spPr>
            <a:xfrm>
              <a:off x="476250" y="1628775"/>
              <a:ext cx="2095500" cy="39432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01</a:t>
              </a:r>
              <a:endParaRPr sz="2400" b="1">
                <a:solidFill>
                  <a:srgbClr val="F26A2E"/>
                </a:solidFill>
                <a:latin typeface="Arial"/>
                <a:ea typeface="Arial"/>
                <a:cs typeface="Arial"/>
                <a:sym typeface="Arial"/>
              </a:endParaRPr>
            </a:p>
            <a:p>
              <a:pPr marL="0" lvl="0" indent="0" algn="l" rtl="0">
                <a:spcBef>
                  <a:spcPts val="750"/>
                </a:spcBef>
                <a:spcAft>
                  <a:spcPts val="0"/>
                </a:spcAft>
                <a:buNone/>
              </a:pPr>
              <a:r>
                <a:rPr lang="en-US" sz="2000" b="1">
                  <a:solidFill>
                    <a:srgbClr val="1D1730"/>
                  </a:solidFill>
                  <a:latin typeface="Arial"/>
                  <a:ea typeface="Arial"/>
                  <a:cs typeface="Arial"/>
                  <a:sym typeface="Arial"/>
                </a:rPr>
                <a:t>Heat loss</a:t>
              </a:r>
              <a:endParaRPr sz="2000" b="1">
                <a:solidFill>
                  <a:srgbClr val="1D1730"/>
                </a:solidFill>
                <a:latin typeface="Arial"/>
                <a:ea typeface="Arial"/>
                <a:cs typeface="Arial"/>
                <a:sym typeface="Arial"/>
              </a:endParaRPr>
            </a:p>
            <a:p>
              <a:pPr marL="0" lvl="0" indent="0" algn="l" rtl="0">
                <a:spcBef>
                  <a:spcPts val="750"/>
                </a:spcBef>
                <a:spcAft>
                  <a:spcPts val="0"/>
                </a:spcAft>
                <a:buNone/>
              </a:pPr>
              <a:r>
                <a:rPr lang="en-US" sz="2000" b="0">
                  <a:solidFill>
                    <a:srgbClr val="404040"/>
                  </a:solidFill>
                  <a:latin typeface="Arial"/>
                  <a:ea typeface="Arial"/>
                  <a:cs typeface="Arial"/>
                  <a:sym typeface="Arial"/>
                </a:rPr>
                <a:t>Room-by-room heat-loss result and agreed internal design temperature.</a:t>
              </a:r>
              <a:endParaRPr sz="2000" b="0">
                <a:solidFill>
                  <a:srgbClr val="404040"/>
                </a:solidFill>
                <a:latin typeface="Arial"/>
                <a:ea typeface="Arial"/>
                <a:cs typeface="Arial"/>
                <a:sym typeface="Arial"/>
              </a:endParaRPr>
            </a:p>
          </p:txBody>
        </p:sp>
      </p:grpSp>
      <p:grpSp>
        <p:nvGrpSpPr>
          <p:cNvPr id="463" name="Google Shape;463;p22"/>
          <p:cNvGrpSpPr/>
          <p:nvPr/>
        </p:nvGrpSpPr>
        <p:grpSpPr>
          <a:xfrm>
            <a:off x="2762250" y="1571625"/>
            <a:ext cx="2095500" cy="4000500"/>
            <a:chOff x="2762250" y="1571625"/>
            <a:chExt cx="2095500" cy="4000500"/>
          </a:xfrm>
        </p:grpSpPr>
        <p:sp>
          <p:nvSpPr>
            <p:cNvPr id="464" name="Google Shape;464;p22"/>
            <p:cNvSpPr/>
            <p:nvPr/>
          </p:nvSpPr>
          <p:spPr>
            <a:xfrm>
              <a:off x="2762250" y="1571625"/>
              <a:ext cx="2095500" cy="4000500"/>
            </a:xfrm>
            <a:prstGeom prst="roundRect">
              <a:avLst>
                <a:gd name="adj" fmla="val 3636"/>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5" name="Google Shape;465;p22"/>
            <p:cNvSpPr/>
            <p:nvPr/>
          </p:nvSpPr>
          <p:spPr>
            <a:xfrm>
              <a:off x="2762250" y="1571625"/>
              <a:ext cx="20955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6" name="Google Shape;466;p22"/>
            <p:cNvSpPr txBox="1"/>
            <p:nvPr/>
          </p:nvSpPr>
          <p:spPr>
            <a:xfrm>
              <a:off x="2762250" y="1628775"/>
              <a:ext cx="2095500" cy="39432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02</a:t>
              </a:r>
              <a:endParaRPr sz="2400" b="1">
                <a:solidFill>
                  <a:srgbClr val="F26A2E"/>
                </a:solidFill>
                <a:latin typeface="Arial"/>
                <a:ea typeface="Arial"/>
                <a:cs typeface="Arial"/>
                <a:sym typeface="Arial"/>
              </a:endParaRPr>
            </a:p>
            <a:p>
              <a:pPr marL="0" lvl="0" indent="0" algn="l" rtl="0">
                <a:spcBef>
                  <a:spcPts val="750"/>
                </a:spcBef>
                <a:spcAft>
                  <a:spcPts val="0"/>
                </a:spcAft>
                <a:buNone/>
              </a:pPr>
              <a:r>
                <a:rPr lang="en-US" sz="2000" b="1">
                  <a:solidFill>
                    <a:srgbClr val="1D1730"/>
                  </a:solidFill>
                  <a:latin typeface="Arial"/>
                  <a:ea typeface="Arial"/>
                  <a:cs typeface="Arial"/>
                  <a:sym typeface="Arial"/>
                </a:rPr>
                <a:t>Existing emitters</a:t>
              </a:r>
              <a:endParaRPr sz="2000" b="1">
                <a:solidFill>
                  <a:srgbClr val="1D1730"/>
                </a:solidFill>
                <a:latin typeface="Arial"/>
                <a:ea typeface="Arial"/>
                <a:cs typeface="Arial"/>
                <a:sym typeface="Arial"/>
              </a:endParaRPr>
            </a:p>
            <a:p>
              <a:pPr marL="0" lvl="0" indent="0" algn="l" rtl="0">
                <a:spcBef>
                  <a:spcPts val="750"/>
                </a:spcBef>
                <a:spcAft>
                  <a:spcPts val="0"/>
                </a:spcAft>
                <a:buNone/>
              </a:pPr>
              <a:r>
                <a:rPr lang="en-US" sz="2000" b="0">
                  <a:solidFill>
                    <a:srgbClr val="404040"/>
                  </a:solidFill>
                  <a:latin typeface="Arial"/>
                  <a:ea typeface="Arial"/>
                  <a:cs typeface="Arial"/>
                  <a:sym typeface="Arial"/>
                </a:rPr>
                <a:t>Existing emitter dimensions, type, location and restrictions such as covers or furniture</a:t>
              </a:r>
              <a:r>
                <a:rPr lang="en-US" sz="1050" b="0">
                  <a:solidFill>
                    <a:srgbClr val="404040"/>
                  </a:solidFill>
                  <a:latin typeface="Arial"/>
                  <a:ea typeface="Arial"/>
                  <a:cs typeface="Arial"/>
                  <a:sym typeface="Arial"/>
                </a:rPr>
                <a:t>.</a:t>
              </a:r>
              <a:endParaRPr sz="1050" b="0">
                <a:solidFill>
                  <a:srgbClr val="404040"/>
                </a:solidFill>
                <a:latin typeface="Arial"/>
                <a:ea typeface="Arial"/>
                <a:cs typeface="Arial"/>
                <a:sym typeface="Arial"/>
              </a:endParaRPr>
            </a:p>
          </p:txBody>
        </p:sp>
      </p:grpSp>
      <p:grpSp>
        <p:nvGrpSpPr>
          <p:cNvPr id="467" name="Google Shape;467;p22"/>
          <p:cNvGrpSpPr/>
          <p:nvPr/>
        </p:nvGrpSpPr>
        <p:grpSpPr>
          <a:xfrm>
            <a:off x="5048250" y="1571625"/>
            <a:ext cx="2095500" cy="4000500"/>
            <a:chOff x="5048250" y="1571625"/>
            <a:chExt cx="2095500" cy="4000500"/>
          </a:xfrm>
        </p:grpSpPr>
        <p:sp>
          <p:nvSpPr>
            <p:cNvPr id="468" name="Google Shape;468;p22"/>
            <p:cNvSpPr/>
            <p:nvPr/>
          </p:nvSpPr>
          <p:spPr>
            <a:xfrm>
              <a:off x="5048250" y="1571625"/>
              <a:ext cx="2095500" cy="4000500"/>
            </a:xfrm>
            <a:prstGeom prst="roundRect">
              <a:avLst>
                <a:gd name="adj" fmla="val 3636"/>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9" name="Google Shape;469;p22"/>
            <p:cNvSpPr/>
            <p:nvPr/>
          </p:nvSpPr>
          <p:spPr>
            <a:xfrm>
              <a:off x="5048250" y="1571625"/>
              <a:ext cx="20955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0" name="Google Shape;470;p22"/>
            <p:cNvSpPr txBox="1"/>
            <p:nvPr/>
          </p:nvSpPr>
          <p:spPr>
            <a:xfrm>
              <a:off x="5048250" y="1628775"/>
              <a:ext cx="2095500" cy="39432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03</a:t>
              </a:r>
              <a:endParaRPr sz="2400" b="1">
                <a:solidFill>
                  <a:srgbClr val="F26A2E"/>
                </a:solidFill>
                <a:latin typeface="Arial"/>
                <a:ea typeface="Arial"/>
                <a:cs typeface="Arial"/>
                <a:sym typeface="Arial"/>
              </a:endParaRPr>
            </a:p>
            <a:p>
              <a:pPr marL="0" lvl="0" indent="0" algn="l" rtl="0">
                <a:spcBef>
                  <a:spcPts val="750"/>
                </a:spcBef>
                <a:spcAft>
                  <a:spcPts val="0"/>
                </a:spcAft>
                <a:buNone/>
              </a:pPr>
              <a:r>
                <a:rPr lang="en-US" sz="2000" b="1">
                  <a:solidFill>
                    <a:srgbClr val="1D1730"/>
                  </a:solidFill>
                  <a:latin typeface="Arial"/>
                  <a:ea typeface="Arial"/>
                  <a:cs typeface="Arial"/>
                  <a:sym typeface="Arial"/>
                </a:rPr>
                <a:t>Manufacturer output</a:t>
              </a:r>
              <a:endParaRPr sz="2000" b="1">
                <a:solidFill>
                  <a:srgbClr val="1D1730"/>
                </a:solidFill>
                <a:latin typeface="Arial"/>
                <a:ea typeface="Arial"/>
                <a:cs typeface="Arial"/>
                <a:sym typeface="Arial"/>
              </a:endParaRPr>
            </a:p>
            <a:p>
              <a:pPr marL="0" lvl="0" indent="0" algn="l" rtl="0">
                <a:spcBef>
                  <a:spcPts val="750"/>
                </a:spcBef>
                <a:spcAft>
                  <a:spcPts val="0"/>
                </a:spcAft>
                <a:buNone/>
              </a:pPr>
              <a:r>
                <a:rPr lang="en-US" sz="2000" b="0">
                  <a:solidFill>
                    <a:srgbClr val="404040"/>
                  </a:solidFill>
                  <a:latin typeface="Arial"/>
                  <a:ea typeface="Arial"/>
                  <a:cs typeface="Arial"/>
                  <a:sym typeface="Arial"/>
                </a:rPr>
                <a:t>Manufacturer output at the proposed flow/return/room temperature condition.</a:t>
              </a:r>
              <a:endParaRPr sz="2000" b="0">
                <a:solidFill>
                  <a:srgbClr val="404040"/>
                </a:solidFill>
                <a:latin typeface="Arial"/>
                <a:ea typeface="Arial"/>
                <a:cs typeface="Arial"/>
                <a:sym typeface="Arial"/>
              </a:endParaRPr>
            </a:p>
          </p:txBody>
        </p:sp>
      </p:grpSp>
      <p:grpSp>
        <p:nvGrpSpPr>
          <p:cNvPr id="471" name="Google Shape;471;p22"/>
          <p:cNvGrpSpPr/>
          <p:nvPr/>
        </p:nvGrpSpPr>
        <p:grpSpPr>
          <a:xfrm>
            <a:off x="7334250" y="1571625"/>
            <a:ext cx="2095500" cy="4000500"/>
            <a:chOff x="7334250" y="1571625"/>
            <a:chExt cx="2095500" cy="4000500"/>
          </a:xfrm>
        </p:grpSpPr>
        <p:sp>
          <p:nvSpPr>
            <p:cNvPr id="472" name="Google Shape;472;p22"/>
            <p:cNvSpPr/>
            <p:nvPr/>
          </p:nvSpPr>
          <p:spPr>
            <a:xfrm>
              <a:off x="7334250" y="1571625"/>
              <a:ext cx="2095500" cy="4000500"/>
            </a:xfrm>
            <a:prstGeom prst="roundRect">
              <a:avLst>
                <a:gd name="adj" fmla="val 3636"/>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3" name="Google Shape;473;p22"/>
            <p:cNvSpPr/>
            <p:nvPr/>
          </p:nvSpPr>
          <p:spPr>
            <a:xfrm>
              <a:off x="7334250" y="1571625"/>
              <a:ext cx="20955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4" name="Google Shape;474;p22"/>
            <p:cNvSpPr txBox="1"/>
            <p:nvPr/>
          </p:nvSpPr>
          <p:spPr>
            <a:xfrm>
              <a:off x="7334250" y="1628775"/>
              <a:ext cx="2095500" cy="39432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04</a:t>
              </a:r>
              <a:endParaRPr sz="2400" b="1">
                <a:solidFill>
                  <a:srgbClr val="F26A2E"/>
                </a:solidFill>
                <a:latin typeface="Arial"/>
                <a:ea typeface="Arial"/>
                <a:cs typeface="Arial"/>
                <a:sym typeface="Arial"/>
              </a:endParaRPr>
            </a:p>
            <a:p>
              <a:pPr marL="0" lvl="0" indent="0" algn="l" rtl="0">
                <a:spcBef>
                  <a:spcPts val="750"/>
                </a:spcBef>
                <a:spcAft>
                  <a:spcPts val="0"/>
                </a:spcAft>
                <a:buNone/>
              </a:pPr>
              <a:r>
                <a:rPr lang="en-US" sz="2000" b="1">
                  <a:solidFill>
                    <a:srgbClr val="1D1730"/>
                  </a:solidFill>
                  <a:latin typeface="Arial"/>
                  <a:ea typeface="Arial"/>
                  <a:cs typeface="Arial"/>
                  <a:sym typeface="Arial"/>
                </a:rPr>
                <a:t>Upgrades and consent</a:t>
              </a:r>
              <a:endParaRPr sz="2000" b="1">
                <a:solidFill>
                  <a:srgbClr val="1D1730"/>
                </a:solidFill>
                <a:latin typeface="Arial"/>
                <a:ea typeface="Arial"/>
                <a:cs typeface="Arial"/>
                <a:sym typeface="Arial"/>
              </a:endParaRPr>
            </a:p>
            <a:p>
              <a:pPr marL="0" lvl="0" indent="0" algn="l" rtl="0">
                <a:spcBef>
                  <a:spcPts val="750"/>
                </a:spcBef>
                <a:spcAft>
                  <a:spcPts val="0"/>
                </a:spcAft>
                <a:buNone/>
              </a:pPr>
              <a:r>
                <a:rPr lang="en-US" sz="2000" b="0">
                  <a:solidFill>
                    <a:srgbClr val="404040"/>
                  </a:solidFill>
                  <a:latin typeface="Arial"/>
                  <a:ea typeface="Arial"/>
                  <a:cs typeface="Arial"/>
                  <a:sym typeface="Arial"/>
                </a:rPr>
                <a:t>Required upgrades and customer acceptance of disruption, appearance and cost.</a:t>
              </a:r>
              <a:endParaRPr sz="2000" b="0">
                <a:solidFill>
                  <a:srgbClr val="404040"/>
                </a:solidFill>
                <a:latin typeface="Arial"/>
                <a:ea typeface="Arial"/>
                <a:cs typeface="Arial"/>
                <a:sym typeface="Arial"/>
              </a:endParaRPr>
            </a:p>
          </p:txBody>
        </p:sp>
      </p:grpSp>
      <p:grpSp>
        <p:nvGrpSpPr>
          <p:cNvPr id="475" name="Google Shape;475;p22"/>
          <p:cNvGrpSpPr/>
          <p:nvPr/>
        </p:nvGrpSpPr>
        <p:grpSpPr>
          <a:xfrm>
            <a:off x="9620249" y="1571625"/>
            <a:ext cx="2319751" cy="4000500"/>
            <a:chOff x="9620250" y="1571625"/>
            <a:chExt cx="2095500" cy="4000500"/>
          </a:xfrm>
        </p:grpSpPr>
        <p:sp>
          <p:nvSpPr>
            <p:cNvPr id="476" name="Google Shape;476;p22"/>
            <p:cNvSpPr/>
            <p:nvPr/>
          </p:nvSpPr>
          <p:spPr>
            <a:xfrm>
              <a:off x="9620250" y="1571625"/>
              <a:ext cx="2095500" cy="4000500"/>
            </a:xfrm>
            <a:prstGeom prst="roundRect">
              <a:avLst>
                <a:gd name="adj" fmla="val 3636"/>
              </a:avLst>
            </a:prstGeom>
            <a:solidFill>
              <a:srgbClr val="F8F9FA"/>
            </a:solidFill>
            <a:ln w="1430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7" name="Google Shape;477;p22"/>
            <p:cNvSpPr/>
            <p:nvPr/>
          </p:nvSpPr>
          <p:spPr>
            <a:xfrm>
              <a:off x="9620250" y="1571625"/>
              <a:ext cx="2095500" cy="57300"/>
            </a:xfrm>
            <a:prstGeom prst="roundRect">
              <a:avLst>
                <a:gd name="adj" fmla="val 50000"/>
              </a:avLst>
            </a:prstGeom>
            <a:solidFill>
              <a:srgbClr val="F26A2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8" name="Google Shape;478;p22"/>
            <p:cNvSpPr txBox="1"/>
            <p:nvPr/>
          </p:nvSpPr>
          <p:spPr>
            <a:xfrm>
              <a:off x="9620250" y="1628775"/>
              <a:ext cx="2095500" cy="3943200"/>
            </a:xfrm>
            <a:prstGeom prst="rect">
              <a:avLst/>
            </a:prstGeom>
            <a:noFill/>
            <a:ln>
              <a:noFill/>
            </a:ln>
          </p:spPr>
          <p:txBody>
            <a:bodyPr spcFirstLastPara="1" wrap="square" lIns="142875" tIns="190500" rIns="142875" bIns="142875"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05</a:t>
              </a:r>
              <a:endParaRPr sz="2400" b="1">
                <a:solidFill>
                  <a:srgbClr val="F26A2E"/>
                </a:solidFill>
                <a:latin typeface="Arial"/>
                <a:ea typeface="Arial"/>
                <a:cs typeface="Arial"/>
                <a:sym typeface="Arial"/>
              </a:endParaRPr>
            </a:p>
            <a:p>
              <a:pPr marL="0" lvl="0" indent="0" algn="l" rtl="0">
                <a:spcBef>
                  <a:spcPts val="750"/>
                </a:spcBef>
                <a:spcAft>
                  <a:spcPts val="0"/>
                </a:spcAft>
                <a:buNone/>
              </a:pPr>
              <a:r>
                <a:rPr lang="en-US" sz="2000" b="1">
                  <a:solidFill>
                    <a:srgbClr val="1D1730"/>
                  </a:solidFill>
                  <a:latin typeface="Arial"/>
                  <a:ea typeface="Arial"/>
                  <a:cs typeface="Arial"/>
                  <a:sym typeface="Arial"/>
                </a:rPr>
                <a:t>Commissioning</a:t>
              </a:r>
              <a:endParaRPr sz="2000" b="1">
                <a:solidFill>
                  <a:srgbClr val="1D1730"/>
                </a:solidFill>
                <a:latin typeface="Arial"/>
                <a:ea typeface="Arial"/>
                <a:cs typeface="Arial"/>
                <a:sym typeface="Arial"/>
              </a:endParaRPr>
            </a:p>
            <a:p>
              <a:pPr marL="0" lvl="0" indent="0" algn="l" rtl="0">
                <a:spcBef>
                  <a:spcPts val="750"/>
                </a:spcBef>
                <a:spcAft>
                  <a:spcPts val="0"/>
                </a:spcAft>
                <a:buNone/>
              </a:pPr>
              <a:r>
                <a:rPr lang="en-US" sz="2000" b="0">
                  <a:solidFill>
                    <a:srgbClr val="404040"/>
                  </a:solidFill>
                  <a:latin typeface="Arial"/>
                  <a:ea typeface="Arial"/>
                  <a:cs typeface="Arial"/>
                  <a:sym typeface="Arial"/>
                </a:rPr>
                <a:t>Commissioning evidence: balancing, flow/return readings and final control settings.</a:t>
              </a:r>
              <a:endParaRPr sz="2000" b="0">
                <a:solidFill>
                  <a:srgbClr val="404040"/>
                </a:solidFill>
                <a:latin typeface="Arial"/>
                <a:ea typeface="Arial"/>
                <a:cs typeface="Arial"/>
                <a:sym typeface="Arial"/>
              </a:endParaRPr>
            </a:p>
          </p:txBody>
        </p:sp>
      </p:grpSp>
      <p:sp>
        <p:nvSpPr>
          <p:cNvPr id="4" name="Title 3">
            <a:extLst>
              <a:ext uri="{FF2B5EF4-FFF2-40B4-BE49-F238E27FC236}">
                <a16:creationId xmlns:a16="http://schemas.microsoft.com/office/drawing/2014/main" id="{AC7D44C4-C09C-57EF-D138-580635D09C83}"/>
              </a:ext>
            </a:extLst>
          </p:cNvPr>
          <p:cNvSpPr>
            <a:spLocks noGrp="1"/>
          </p:cNvSpPr>
          <p:nvPr>
            <p:ph type="title"/>
          </p:nvPr>
        </p:nvSpPr>
        <p:spPr>
          <a:xfrm>
            <a:off x="251999" y="972000"/>
            <a:ext cx="11583353" cy="612000"/>
          </a:xfrm>
        </p:spPr>
        <p:txBody>
          <a:bodyPr lIns="90000" tIns="46800" rIns="90000" bIns="46800"/>
          <a:lstStyle/>
          <a:p>
            <a:r>
              <a:rPr lang="en-GB" sz="3200" dirty="0">
                <a:solidFill>
                  <a:srgbClr val="FC4421"/>
                </a:solidFill>
              </a:rPr>
              <a:t>Emitter evidence: what should be recorded?</a:t>
            </a:r>
            <a:endParaRPr lang="en-GB" dirty="0"/>
          </a:p>
        </p:txBody>
      </p:sp>
      <p:sp>
        <p:nvSpPr>
          <p:cNvPr id="3" name="TextBox 2">
            <a:extLst>
              <a:ext uri="{FF2B5EF4-FFF2-40B4-BE49-F238E27FC236}">
                <a16:creationId xmlns:a16="http://schemas.microsoft.com/office/drawing/2014/main" id="{0ABA0DD9-21DD-C786-2AC9-6458B5BD06AB}"/>
              </a:ext>
            </a:extLst>
          </p:cNvPr>
          <p:cNvSpPr txBox="1"/>
          <p:nvPr/>
        </p:nvSpPr>
        <p:spPr>
          <a:xfrm>
            <a:off x="1307777" y="5685945"/>
            <a:ext cx="10377613" cy="400110"/>
          </a:xfrm>
          <a:prstGeom prst="rect">
            <a:avLst/>
          </a:prstGeom>
          <a:noFill/>
        </p:spPr>
        <p:txBody>
          <a:bodyPr wrap="square">
            <a:spAutoFit/>
          </a:bodyPr>
          <a:lstStyle/>
          <a:p>
            <a:r>
              <a:rPr lang="en-US" sz="1040" b="1" i="0" u="none" strike="noStrike" cap="none" dirty="0">
                <a:solidFill>
                  <a:srgbClr val="F26A2E"/>
                </a:solidFill>
                <a:latin typeface="Arial"/>
                <a:ea typeface="Arial"/>
                <a:cs typeface="Arial"/>
                <a:sym typeface="Arial"/>
              </a:rPr>
              <a:t>: </a:t>
            </a:r>
            <a:r>
              <a:rPr lang="en-US" sz="2000" b="0" i="0" u="none" strike="noStrike" cap="none" dirty="0">
                <a:solidFill>
                  <a:srgbClr val="1D1730"/>
                </a:solidFill>
                <a:latin typeface="Arial"/>
                <a:ea typeface="Arial"/>
                <a:cs typeface="Arial"/>
                <a:sym typeface="Arial"/>
              </a:rPr>
              <a:t>Good emitter design leaves an evidence trail from heat loss to final commissioning.</a:t>
            </a:r>
            <a:endParaRPr lang="en-GB"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7" name="Google Shape;487;p23"/>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21</a:t>
            </a:r>
            <a:endParaRPr sz="800" b="0" i="0" u="none" strike="noStrike" cap="none">
              <a:solidFill>
                <a:schemeClr val="dk1"/>
              </a:solidFill>
              <a:latin typeface="Arial"/>
              <a:ea typeface="Arial"/>
              <a:cs typeface="Arial"/>
              <a:sym typeface="Arial"/>
            </a:endParaRPr>
          </a:p>
        </p:txBody>
      </p:sp>
      <p:sp>
        <p:nvSpPr>
          <p:cNvPr id="490" name="Google Shape;490;p23"/>
          <p:cNvSpPr/>
          <p:nvPr/>
        </p:nvSpPr>
        <p:spPr>
          <a:xfrm>
            <a:off x="323513" y="1600200"/>
            <a:ext cx="5501640"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i="0" dirty="0">
                <a:solidFill>
                  <a:srgbClr val="F26A2E"/>
                </a:solidFill>
                <a:latin typeface="Arial"/>
                <a:ea typeface="Arial"/>
                <a:cs typeface="Arial"/>
                <a:sym typeface="Arial"/>
              </a:rPr>
              <a:t>Purpose:</a:t>
            </a:r>
            <a:r>
              <a:rPr lang="en-US" sz="2000" i="0" dirty="0">
                <a:solidFill>
                  <a:srgbClr val="1D1730"/>
                </a:solidFill>
                <a:latin typeface="Arial"/>
                <a:ea typeface="Arial"/>
                <a:cs typeface="Arial"/>
                <a:sym typeface="Arial"/>
              </a:rPr>
              <a:t> </a:t>
            </a:r>
            <a:r>
              <a:rPr lang="en-US" sz="2000" b="0" i="0" dirty="0">
                <a:solidFill>
                  <a:srgbClr val="404040"/>
                </a:solidFill>
                <a:latin typeface="Arial"/>
                <a:ea typeface="Arial"/>
                <a:cs typeface="Arial"/>
                <a:sym typeface="Arial"/>
              </a:rPr>
              <a:t>Both components can increase the active water volume within a heat-pump system, helping the unit achieve stable run times and maintain the manufacturer’s minimum operating volume.</a:t>
            </a:r>
            <a:endParaRPr sz="2000" i="0" dirty="0">
              <a:solidFill>
                <a:srgbClr val="1D1730"/>
              </a:solidFill>
              <a:latin typeface="Arial"/>
              <a:ea typeface="Arial"/>
              <a:cs typeface="Arial"/>
              <a:sym typeface="Arial"/>
            </a:endParaRPr>
          </a:p>
          <a:p>
            <a:pPr marL="0" lvl="0" indent="0" algn="l" rtl="0">
              <a:spcBef>
                <a:spcPts val="900"/>
              </a:spcBef>
              <a:spcAft>
                <a:spcPts val="0"/>
              </a:spcAft>
              <a:buNone/>
            </a:pPr>
            <a:r>
              <a:rPr lang="en-US" sz="2000" b="1" i="0" dirty="0">
                <a:solidFill>
                  <a:srgbClr val="1D1730"/>
                </a:solidFill>
                <a:latin typeface="Arial"/>
                <a:ea typeface="Arial"/>
                <a:cs typeface="Arial"/>
                <a:sym typeface="Arial"/>
              </a:rPr>
              <a:t>Volumiser:</a:t>
            </a:r>
            <a:r>
              <a:rPr lang="en-US" sz="2000" i="0" dirty="0">
                <a:solidFill>
                  <a:srgbClr val="1D1730"/>
                </a:solidFill>
                <a:latin typeface="Arial"/>
                <a:ea typeface="Arial"/>
                <a:cs typeface="Arial"/>
                <a:sym typeface="Arial"/>
              </a:rPr>
              <a:t> </a:t>
            </a:r>
            <a:r>
              <a:rPr lang="en-US" sz="2000" b="0" i="0" dirty="0">
                <a:solidFill>
                  <a:srgbClr val="404040"/>
                </a:solidFill>
                <a:latin typeface="Arial"/>
                <a:ea typeface="Arial"/>
                <a:cs typeface="Arial"/>
                <a:sym typeface="Arial"/>
              </a:rPr>
              <a:t>Adds water volume to the primary circuit but normally remains hydraulically connected in series, without separating the heat-pump and emitter flow rates.</a:t>
            </a:r>
            <a:endParaRPr sz="2000" i="0" dirty="0">
              <a:solidFill>
                <a:srgbClr val="1D1730"/>
              </a:solidFill>
              <a:latin typeface="Arial"/>
              <a:ea typeface="Arial"/>
              <a:cs typeface="Arial"/>
              <a:sym typeface="Arial"/>
            </a:endParaRPr>
          </a:p>
          <a:p>
            <a:pPr marL="0" lvl="0" indent="0" algn="l" rtl="0">
              <a:spcBef>
                <a:spcPts val="900"/>
              </a:spcBef>
              <a:spcAft>
                <a:spcPts val="0"/>
              </a:spcAft>
              <a:buNone/>
            </a:pPr>
            <a:r>
              <a:rPr lang="en-US" sz="2000" b="1" i="0" dirty="0">
                <a:solidFill>
                  <a:srgbClr val="1D1730"/>
                </a:solidFill>
                <a:latin typeface="Arial"/>
                <a:ea typeface="Arial"/>
                <a:cs typeface="Arial"/>
                <a:sym typeface="Arial"/>
              </a:rPr>
              <a:t>Buffer vessel:</a:t>
            </a:r>
            <a:r>
              <a:rPr lang="en-US" sz="2000" i="0" dirty="0">
                <a:solidFill>
                  <a:srgbClr val="1D1730"/>
                </a:solidFill>
                <a:latin typeface="Arial"/>
                <a:ea typeface="Arial"/>
                <a:cs typeface="Arial"/>
                <a:sym typeface="Arial"/>
              </a:rPr>
              <a:t> </a:t>
            </a:r>
            <a:r>
              <a:rPr lang="en-US" sz="2000" b="0" i="0" dirty="0">
                <a:solidFill>
                  <a:srgbClr val="404040"/>
                </a:solidFill>
                <a:latin typeface="Arial"/>
                <a:ea typeface="Arial"/>
                <a:cs typeface="Arial"/>
                <a:sym typeface="Arial"/>
              </a:rPr>
              <a:t>May add system volume and, depending on its connections, provide hydraulic separation between the heat-pump circuit and secondary heating circuits.</a:t>
            </a:r>
            <a:endParaRPr sz="2000" i="0" dirty="0">
              <a:solidFill>
                <a:srgbClr val="1D1730"/>
              </a:solidFill>
              <a:latin typeface="Arial"/>
              <a:ea typeface="Arial"/>
              <a:cs typeface="Arial"/>
              <a:sym typeface="Arial"/>
            </a:endParaRPr>
          </a:p>
        </p:txBody>
      </p:sp>
      <p:pic>
        <p:nvPicPr>
          <p:cNvPr id="492" name="Google Shape;492;p23"/>
          <p:cNvPicPr preferRelativeResize="0"/>
          <p:nvPr/>
        </p:nvPicPr>
        <p:blipFill>
          <a:blip r:embed="rId3">
            <a:alphaModFix/>
          </a:blip>
          <a:srcRect l="6719" r="6719"/>
          <a:stretch/>
        </p:blipFill>
        <p:spPr>
          <a:xfrm>
            <a:off x="6812400" y="1600200"/>
            <a:ext cx="4892040" cy="3246120"/>
          </a:xfrm>
          <a:prstGeom prst="rect">
            <a:avLst/>
          </a:prstGeom>
          <a:noFill/>
          <a:ln>
            <a:noFill/>
          </a:ln>
        </p:spPr>
      </p:pic>
      <p:sp>
        <p:nvSpPr>
          <p:cNvPr id="498" name="Google Shape;498;p23"/>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0A22EE8E-E324-0733-D03B-B509B9439361}"/>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Buffer vessel and volumiser selection</a:t>
            </a: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3">
          <a:extLst>
            <a:ext uri="{FF2B5EF4-FFF2-40B4-BE49-F238E27FC236}">
              <a16:creationId xmlns:a16="http://schemas.microsoft.com/office/drawing/2014/main" id="{FF8533DA-1CB5-7831-CEF5-1D63512AAEAD}"/>
            </a:ext>
          </a:extLst>
        </p:cNvPr>
        <p:cNvGrpSpPr/>
        <p:nvPr/>
      </p:nvGrpSpPr>
      <p:grpSpPr>
        <a:xfrm>
          <a:off x="0" y="0"/>
          <a:ext cx="0" cy="0"/>
          <a:chOff x="0" y="0"/>
          <a:chExt cx="0" cy="0"/>
        </a:xfrm>
      </p:grpSpPr>
      <p:sp>
        <p:nvSpPr>
          <p:cNvPr id="487" name="Google Shape;487;p23">
            <a:extLst>
              <a:ext uri="{FF2B5EF4-FFF2-40B4-BE49-F238E27FC236}">
                <a16:creationId xmlns:a16="http://schemas.microsoft.com/office/drawing/2014/main" id="{75997CEC-AA0F-6F55-B3D1-8506D479AFCC}"/>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21</a:t>
            </a:r>
            <a:endParaRPr sz="800" b="0" i="0" u="none" strike="noStrike" cap="none">
              <a:solidFill>
                <a:schemeClr val="dk1"/>
              </a:solidFill>
              <a:latin typeface="Arial"/>
              <a:ea typeface="Arial"/>
              <a:cs typeface="Arial"/>
              <a:sym typeface="Arial"/>
            </a:endParaRPr>
          </a:p>
        </p:txBody>
      </p:sp>
      <p:sp>
        <p:nvSpPr>
          <p:cNvPr id="490" name="Google Shape;490;p23">
            <a:extLst>
              <a:ext uri="{FF2B5EF4-FFF2-40B4-BE49-F238E27FC236}">
                <a16:creationId xmlns:a16="http://schemas.microsoft.com/office/drawing/2014/main" id="{FB31803E-4746-E9F2-F753-EEF043546938}"/>
              </a:ext>
            </a:extLst>
          </p:cNvPr>
          <p:cNvSpPr/>
          <p:nvPr/>
        </p:nvSpPr>
        <p:spPr>
          <a:xfrm>
            <a:off x="323513" y="1600200"/>
            <a:ext cx="9803126"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900"/>
              </a:spcBef>
              <a:spcAft>
                <a:spcPts val="0"/>
              </a:spcAft>
              <a:buNone/>
            </a:pPr>
            <a:r>
              <a:rPr lang="en-US" sz="2000" b="0" i="0">
                <a:solidFill>
                  <a:srgbClr val="404040"/>
                </a:solidFill>
                <a:latin typeface="Arial"/>
                <a:ea typeface="Arial"/>
                <a:cs typeface="Arial"/>
                <a:sym typeface="Arial"/>
              </a:rPr>
              <a:t>Additional volume can reduce </a:t>
            </a:r>
            <a:r>
              <a:rPr lang="en-US" sz="2000" b="1" i="0">
                <a:solidFill>
                  <a:srgbClr val="1D1730"/>
                </a:solidFill>
                <a:latin typeface="Arial"/>
                <a:ea typeface="Arial"/>
                <a:cs typeface="Arial"/>
                <a:sym typeface="Arial"/>
              </a:rPr>
              <a:t>short cycling</a:t>
            </a:r>
            <a:r>
              <a:rPr lang="en-US" sz="2000" b="0" i="0">
                <a:solidFill>
                  <a:srgbClr val="404040"/>
                </a:solidFill>
                <a:latin typeface="Arial"/>
                <a:ea typeface="Arial"/>
                <a:cs typeface="Arial"/>
                <a:sym typeface="Arial"/>
              </a:rPr>
              <a:t>, improve operating stability and provide stored energy to support the heat pump during defrost operation.</a:t>
            </a:r>
            <a:endParaRPr sz="2000" b="0" i="0">
              <a:solidFill>
                <a:srgbClr val="404040"/>
              </a:solidFill>
              <a:latin typeface="Arial"/>
              <a:ea typeface="Arial"/>
              <a:cs typeface="Arial"/>
              <a:sym typeface="Arial"/>
            </a:endParaRPr>
          </a:p>
          <a:p>
            <a:pPr marL="0" lvl="0" indent="0" algn="l" rtl="0">
              <a:spcBef>
                <a:spcPts val="900"/>
              </a:spcBef>
              <a:spcAft>
                <a:spcPts val="900"/>
              </a:spcAft>
              <a:buNone/>
            </a:pPr>
            <a:r>
              <a:rPr lang="en-US" sz="2000" b="0" i="0">
                <a:solidFill>
                  <a:srgbClr val="404040"/>
                </a:solidFill>
                <a:latin typeface="Arial"/>
                <a:ea typeface="Arial"/>
                <a:cs typeface="Arial"/>
                <a:sym typeface="Arial"/>
              </a:rPr>
              <a:t>Buffers or </a:t>
            </a:r>
            <a:r>
              <a:rPr lang="en-US" sz="2000" b="0" i="0" err="1">
                <a:solidFill>
                  <a:srgbClr val="404040"/>
                </a:solidFill>
                <a:latin typeface="Arial"/>
                <a:ea typeface="Arial"/>
                <a:cs typeface="Arial"/>
                <a:sym typeface="Arial"/>
              </a:rPr>
              <a:t>volumisers</a:t>
            </a:r>
            <a:r>
              <a:rPr lang="en-US" sz="2000" b="0" i="0">
                <a:solidFill>
                  <a:srgbClr val="404040"/>
                </a:solidFill>
                <a:latin typeface="Arial"/>
                <a:ea typeface="Arial"/>
                <a:cs typeface="Arial"/>
                <a:sym typeface="Arial"/>
              </a:rPr>
              <a:t> may be required where multiple zones close independently, thermostatic valves reduce active volume, or secondary circuits operate with variable flow.</a:t>
            </a:r>
            <a:endParaRPr sz="2000" b="0" i="0">
              <a:solidFill>
                <a:srgbClr val="404040"/>
              </a:solidFill>
              <a:latin typeface="Arial"/>
              <a:ea typeface="Arial"/>
              <a:cs typeface="Arial"/>
              <a:sym typeface="Arial"/>
            </a:endParaRPr>
          </a:p>
        </p:txBody>
      </p:sp>
      <p:sp>
        <p:nvSpPr>
          <p:cNvPr id="498" name="Google Shape;498;p23">
            <a:extLst>
              <a:ext uri="{FF2B5EF4-FFF2-40B4-BE49-F238E27FC236}">
                <a16:creationId xmlns:a16="http://schemas.microsoft.com/office/drawing/2014/main" id="{38B37BD3-9C4B-A445-F994-BE0BA3D521CD}"/>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D049A71A-E69E-F4F0-220B-F1EABAEC9658}"/>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Buffer vessel and volumiser selection</a:t>
            </a:r>
            <a:endParaRPr lang="en-GB" dirty="0"/>
          </a:p>
        </p:txBody>
      </p:sp>
    </p:spTree>
    <p:extLst>
      <p:ext uri="{BB962C8B-B14F-4D97-AF65-F5344CB8AC3E}">
        <p14:creationId xmlns:p14="http://schemas.microsoft.com/office/powerpoint/2010/main" val="2565092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3">
          <a:extLst>
            <a:ext uri="{FF2B5EF4-FFF2-40B4-BE49-F238E27FC236}">
              <a16:creationId xmlns:a16="http://schemas.microsoft.com/office/drawing/2014/main" id="{A1463FB4-EFC6-A928-D76C-E5CDD3A00FEC}"/>
            </a:ext>
          </a:extLst>
        </p:cNvPr>
        <p:cNvGrpSpPr/>
        <p:nvPr/>
      </p:nvGrpSpPr>
      <p:grpSpPr>
        <a:xfrm>
          <a:off x="0" y="0"/>
          <a:ext cx="0" cy="0"/>
          <a:chOff x="0" y="0"/>
          <a:chExt cx="0" cy="0"/>
        </a:xfrm>
      </p:grpSpPr>
      <p:sp>
        <p:nvSpPr>
          <p:cNvPr id="487" name="Google Shape;487;p23">
            <a:extLst>
              <a:ext uri="{FF2B5EF4-FFF2-40B4-BE49-F238E27FC236}">
                <a16:creationId xmlns:a16="http://schemas.microsoft.com/office/drawing/2014/main" id="{13D7BC77-8919-C8A4-D2F7-C23774674AE5}"/>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21</a:t>
            </a:r>
            <a:endParaRPr sz="800" b="0" i="0" u="none" strike="noStrike" cap="none">
              <a:solidFill>
                <a:schemeClr val="dk1"/>
              </a:solidFill>
              <a:latin typeface="Arial"/>
              <a:ea typeface="Arial"/>
              <a:cs typeface="Arial"/>
              <a:sym typeface="Arial"/>
            </a:endParaRPr>
          </a:p>
        </p:txBody>
      </p:sp>
      <p:sp>
        <p:nvSpPr>
          <p:cNvPr id="491" name="Google Shape;491;p23">
            <a:extLst>
              <a:ext uri="{FF2B5EF4-FFF2-40B4-BE49-F238E27FC236}">
                <a16:creationId xmlns:a16="http://schemas.microsoft.com/office/drawing/2014/main" id="{B6857AD4-5F63-6D90-D336-B2A115A220FC}"/>
              </a:ext>
            </a:extLst>
          </p:cNvPr>
          <p:cNvSpPr/>
          <p:nvPr/>
        </p:nvSpPr>
        <p:spPr>
          <a:xfrm>
            <a:off x="373863" y="1657152"/>
            <a:ext cx="5945049"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0" i="0" dirty="0">
                <a:solidFill>
                  <a:srgbClr val="404040"/>
                </a:solidFill>
                <a:latin typeface="Arial"/>
                <a:ea typeface="Arial"/>
                <a:cs typeface="Arial"/>
                <a:sym typeface="Arial"/>
              </a:rPr>
              <a:t>Selection must consider the manufacturer’s minimum water-volume and flow requirements, heat-pump output, minimum compressor run time, system ΔT and anticipated zone operation.</a:t>
            </a:r>
            <a:endParaRPr sz="2000" b="0" i="0" dirty="0">
              <a:solidFill>
                <a:srgbClr val="404040"/>
              </a:solidFill>
              <a:latin typeface="Arial"/>
              <a:ea typeface="Arial"/>
              <a:cs typeface="Arial"/>
              <a:sym typeface="Arial"/>
            </a:endParaRPr>
          </a:p>
          <a:p>
            <a:pPr marL="0" lvl="0" indent="0" algn="l" rtl="0">
              <a:spcBef>
                <a:spcPts val="900"/>
              </a:spcBef>
              <a:spcAft>
                <a:spcPts val="0"/>
              </a:spcAft>
              <a:buNone/>
            </a:pPr>
            <a:r>
              <a:rPr lang="en-US" sz="2000" b="0" i="0" dirty="0">
                <a:solidFill>
                  <a:srgbClr val="404040"/>
                </a:solidFill>
                <a:latin typeface="Arial"/>
                <a:ea typeface="Arial"/>
                <a:cs typeface="Arial"/>
                <a:sym typeface="Arial"/>
              </a:rPr>
              <a:t>Where hydraulic separation is used, primary and secondary pump duties must be coordinated; flow-rate imbalance can cause mixing and raise the return temperature to the heat pump.</a:t>
            </a:r>
            <a:endParaRPr sz="2000" b="0" i="0" dirty="0">
              <a:solidFill>
                <a:srgbClr val="404040"/>
              </a:solidFill>
              <a:latin typeface="Arial"/>
              <a:ea typeface="Arial"/>
              <a:cs typeface="Arial"/>
              <a:sym typeface="Arial"/>
            </a:endParaRPr>
          </a:p>
          <a:p>
            <a:pPr marL="0" lvl="0" indent="0" algn="l" rtl="0">
              <a:spcBef>
                <a:spcPts val="900"/>
              </a:spcBef>
              <a:spcAft>
                <a:spcPts val="0"/>
              </a:spcAft>
              <a:buNone/>
            </a:pPr>
            <a:r>
              <a:rPr lang="en-US" sz="2000" b="0" i="0" dirty="0">
                <a:solidFill>
                  <a:srgbClr val="404040"/>
                </a:solidFill>
                <a:latin typeface="Arial"/>
                <a:ea typeface="Arial"/>
                <a:cs typeface="Arial"/>
                <a:sym typeface="Arial"/>
              </a:rPr>
              <a:t>Poor positioning or sensor location can interfere with weather compensation, delay heat delivery or create unnecessary heat-pump cycling.</a:t>
            </a:r>
            <a:endParaRPr sz="2000" b="0" i="0" dirty="0">
              <a:solidFill>
                <a:srgbClr val="404040"/>
              </a:solidFill>
              <a:latin typeface="Arial"/>
              <a:ea typeface="Arial"/>
              <a:cs typeface="Arial"/>
              <a:sym typeface="Arial"/>
            </a:endParaRPr>
          </a:p>
        </p:txBody>
      </p:sp>
      <p:pic>
        <p:nvPicPr>
          <p:cNvPr id="492" name="Google Shape;492;p23">
            <a:extLst>
              <a:ext uri="{FF2B5EF4-FFF2-40B4-BE49-F238E27FC236}">
                <a16:creationId xmlns:a16="http://schemas.microsoft.com/office/drawing/2014/main" id="{A8626F4B-76E6-4174-A2A8-CA22145972CF}"/>
              </a:ext>
            </a:extLst>
          </p:cNvPr>
          <p:cNvPicPr preferRelativeResize="0"/>
          <p:nvPr/>
        </p:nvPicPr>
        <p:blipFill>
          <a:blip r:embed="rId3">
            <a:alphaModFix/>
          </a:blip>
          <a:srcRect l="6719" r="6719"/>
          <a:stretch/>
        </p:blipFill>
        <p:spPr>
          <a:xfrm>
            <a:off x="6629400" y="1600200"/>
            <a:ext cx="4892040" cy="3246120"/>
          </a:xfrm>
          <a:prstGeom prst="rect">
            <a:avLst/>
          </a:prstGeom>
          <a:noFill/>
          <a:ln>
            <a:noFill/>
          </a:ln>
        </p:spPr>
      </p:pic>
      <p:sp>
        <p:nvSpPr>
          <p:cNvPr id="494" name="Google Shape;494;p23">
            <a:extLst>
              <a:ext uri="{FF2B5EF4-FFF2-40B4-BE49-F238E27FC236}">
                <a16:creationId xmlns:a16="http://schemas.microsoft.com/office/drawing/2014/main" id="{764E0FFC-BCE6-CC6A-950B-F1950559DBE0}"/>
              </a:ext>
            </a:extLst>
          </p:cNvPr>
          <p:cNvSpPr/>
          <p:nvPr/>
        </p:nvSpPr>
        <p:spPr>
          <a:xfrm>
            <a:off x="4321504" y="5059146"/>
            <a:ext cx="7199936" cy="975888"/>
          </a:xfrm>
          <a:prstGeom prst="roundRect">
            <a:avLst>
              <a:gd name="adj" fmla="val 9412"/>
            </a:avLst>
          </a:prstGeom>
          <a:solidFill>
            <a:srgbClr val="FFFFFF"/>
          </a:solidFill>
          <a:ln w="16500" cap="flat" cmpd="sng">
            <a:solidFill>
              <a:srgbClr val="00838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3">
            <a:extLst>
              <a:ext uri="{FF2B5EF4-FFF2-40B4-BE49-F238E27FC236}">
                <a16:creationId xmlns:a16="http://schemas.microsoft.com/office/drawing/2014/main" id="{6C5D5D44-F045-7E6F-88E1-5CD52E239EA4}"/>
              </a:ext>
            </a:extLst>
          </p:cNvPr>
          <p:cNvSpPr/>
          <p:nvPr/>
        </p:nvSpPr>
        <p:spPr>
          <a:xfrm>
            <a:off x="4463213" y="5147641"/>
            <a:ext cx="45630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838F"/>
              </a:buClr>
              <a:buSzPts val="1250"/>
              <a:buFont typeface="Arial"/>
              <a:buNone/>
            </a:pPr>
            <a:r>
              <a:rPr lang="en-US" sz="2000" b="1" i="0" u="none" strike="noStrike" cap="none">
                <a:solidFill>
                  <a:srgbClr val="00838F"/>
                </a:solidFill>
                <a:latin typeface="Arial"/>
                <a:ea typeface="Arial"/>
                <a:cs typeface="Arial"/>
                <a:sym typeface="Arial"/>
              </a:rPr>
              <a:t>Scenario</a:t>
            </a:r>
            <a:endParaRPr sz="2000" b="0" i="0" u="none" strike="noStrike" cap="none">
              <a:solidFill>
                <a:schemeClr val="dk1"/>
              </a:solidFill>
              <a:latin typeface="Arial"/>
              <a:ea typeface="Arial"/>
              <a:cs typeface="Arial"/>
              <a:sym typeface="Arial"/>
            </a:endParaRPr>
          </a:p>
        </p:txBody>
      </p:sp>
      <p:sp>
        <p:nvSpPr>
          <p:cNvPr id="496" name="Google Shape;496;p23">
            <a:extLst>
              <a:ext uri="{FF2B5EF4-FFF2-40B4-BE49-F238E27FC236}">
                <a16:creationId xmlns:a16="http://schemas.microsoft.com/office/drawing/2014/main" id="{9D48B8A9-0733-758D-C20B-78BE970A3B7D}"/>
              </a:ext>
            </a:extLst>
          </p:cNvPr>
          <p:cNvSpPr/>
          <p:nvPr/>
        </p:nvSpPr>
        <p:spPr>
          <a:xfrm>
            <a:off x="4463213" y="5364954"/>
            <a:ext cx="7035427" cy="777300"/>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1260"/>
              <a:buFont typeface="Arial"/>
              <a:buNone/>
            </a:pPr>
            <a:r>
              <a:rPr lang="en-US" sz="1900" b="0" i="0" u="none" strike="noStrike" cap="none" dirty="0">
                <a:solidFill>
                  <a:srgbClr val="404040"/>
                </a:solidFill>
                <a:latin typeface="Arial"/>
                <a:ea typeface="Arial"/>
                <a:cs typeface="Arial"/>
                <a:sym typeface="Arial"/>
              </a:rPr>
              <a:t>A small zoned system short-cycles when only one zone calls. Is the issue volume, flow, controls or emitter sizing?</a:t>
            </a:r>
            <a:endParaRPr sz="1900" b="0" i="0" u="none" strike="noStrike" cap="none" dirty="0">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8FD7B476-BCF7-3EF9-65CA-0D532CA83B60}"/>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Buffer vessel and volumiser selection</a:t>
            </a:r>
            <a:endParaRPr lang="en-GB" dirty="0"/>
          </a:p>
        </p:txBody>
      </p:sp>
    </p:spTree>
    <p:extLst>
      <p:ext uri="{BB962C8B-B14F-4D97-AF65-F5344CB8AC3E}">
        <p14:creationId xmlns:p14="http://schemas.microsoft.com/office/powerpoint/2010/main" val="18525512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3">
          <a:extLst>
            <a:ext uri="{FF2B5EF4-FFF2-40B4-BE49-F238E27FC236}">
              <a16:creationId xmlns:a16="http://schemas.microsoft.com/office/drawing/2014/main" id="{29049727-25DE-22D8-A235-48E88BBC27D9}"/>
            </a:ext>
          </a:extLst>
        </p:cNvPr>
        <p:cNvGrpSpPr/>
        <p:nvPr/>
      </p:nvGrpSpPr>
      <p:grpSpPr>
        <a:xfrm>
          <a:off x="0" y="0"/>
          <a:ext cx="0" cy="0"/>
          <a:chOff x="0" y="0"/>
          <a:chExt cx="0" cy="0"/>
        </a:xfrm>
      </p:grpSpPr>
      <p:sp>
        <p:nvSpPr>
          <p:cNvPr id="487" name="Google Shape;487;p23">
            <a:extLst>
              <a:ext uri="{FF2B5EF4-FFF2-40B4-BE49-F238E27FC236}">
                <a16:creationId xmlns:a16="http://schemas.microsoft.com/office/drawing/2014/main" id="{B3930FCE-990F-1F35-8B6C-911CE5A95531}"/>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21</a:t>
            </a:r>
            <a:endParaRPr sz="800" b="0" i="0" u="none" strike="noStrike" cap="none">
              <a:solidFill>
                <a:schemeClr val="dk1"/>
              </a:solidFill>
              <a:latin typeface="Arial"/>
              <a:ea typeface="Arial"/>
              <a:cs typeface="Arial"/>
              <a:sym typeface="Arial"/>
            </a:endParaRPr>
          </a:p>
        </p:txBody>
      </p:sp>
      <p:sp>
        <p:nvSpPr>
          <p:cNvPr id="491" name="Google Shape;491;p23">
            <a:extLst>
              <a:ext uri="{FF2B5EF4-FFF2-40B4-BE49-F238E27FC236}">
                <a16:creationId xmlns:a16="http://schemas.microsoft.com/office/drawing/2014/main" id="{44705139-9455-798D-A8AC-7F584CD1505F}"/>
              </a:ext>
            </a:extLst>
          </p:cNvPr>
          <p:cNvSpPr/>
          <p:nvPr/>
        </p:nvSpPr>
        <p:spPr>
          <a:xfrm>
            <a:off x="373863" y="1657152"/>
            <a:ext cx="7678316"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900"/>
              </a:spcBef>
              <a:spcAft>
                <a:spcPts val="900"/>
              </a:spcAft>
              <a:buNone/>
            </a:pPr>
            <a:r>
              <a:rPr lang="en-US" sz="2000" b="0" i="0" dirty="0">
                <a:solidFill>
                  <a:srgbClr val="404040"/>
                </a:solidFill>
                <a:latin typeface="Arial"/>
                <a:ea typeface="Arial"/>
                <a:cs typeface="Arial"/>
                <a:sym typeface="Arial"/>
              </a:rPr>
              <a:t>A buffer should only be included to solve a defined </a:t>
            </a:r>
            <a:r>
              <a:rPr lang="en-US" sz="2000" b="1" i="0" dirty="0">
                <a:solidFill>
                  <a:srgbClr val="1D1730"/>
                </a:solidFill>
                <a:latin typeface="Arial"/>
                <a:ea typeface="Arial"/>
                <a:cs typeface="Arial"/>
                <a:sym typeface="Arial"/>
              </a:rPr>
              <a:t>volume, flow or hydraulic-control problem </a:t>
            </a:r>
            <a:r>
              <a:rPr lang="en-US" sz="2000" i="0" dirty="0">
                <a:solidFill>
                  <a:srgbClr val="1D1730"/>
                </a:solidFill>
                <a:latin typeface="Arial"/>
                <a:ea typeface="Arial"/>
                <a:cs typeface="Arial"/>
                <a:sym typeface="Arial"/>
              </a:rPr>
              <a:t>– </a:t>
            </a:r>
            <a:r>
              <a:rPr lang="en-US" sz="2000" i="0" dirty="0">
                <a:solidFill>
                  <a:srgbClr val="404040"/>
                </a:solidFill>
                <a:latin typeface="Arial"/>
                <a:ea typeface="Arial"/>
                <a:cs typeface="Arial"/>
                <a:sym typeface="Arial"/>
              </a:rPr>
              <a:t>it </a:t>
            </a:r>
            <a:r>
              <a:rPr lang="en-US" sz="2000" b="0" i="0" dirty="0">
                <a:solidFill>
                  <a:srgbClr val="404040"/>
                </a:solidFill>
                <a:latin typeface="Arial"/>
                <a:ea typeface="Arial"/>
                <a:cs typeface="Arial"/>
                <a:sym typeface="Arial"/>
              </a:rPr>
              <a:t>should not be added automatically to every heat-pump installation.</a:t>
            </a:r>
            <a:endParaRPr sz="2000" b="0" i="0" dirty="0">
              <a:solidFill>
                <a:srgbClr val="404040"/>
              </a:solidFill>
              <a:latin typeface="Arial"/>
              <a:ea typeface="Arial"/>
              <a:cs typeface="Arial"/>
              <a:sym typeface="Arial"/>
            </a:endParaRPr>
          </a:p>
        </p:txBody>
      </p:sp>
      <p:sp>
        <p:nvSpPr>
          <p:cNvPr id="4" name="Title 3">
            <a:extLst>
              <a:ext uri="{FF2B5EF4-FFF2-40B4-BE49-F238E27FC236}">
                <a16:creationId xmlns:a16="http://schemas.microsoft.com/office/drawing/2014/main" id="{36CA7D6B-CA66-01A5-255D-BCEC68C622AB}"/>
              </a:ext>
            </a:extLst>
          </p:cNvPr>
          <p:cNvSpPr>
            <a:spLocks noGrp="1"/>
          </p:cNvSpPr>
          <p:nvPr>
            <p:ph type="title"/>
          </p:nvPr>
        </p:nvSpPr>
        <p:spPr>
          <a:xfrm>
            <a:off x="251999" y="972000"/>
            <a:ext cx="11583353" cy="612000"/>
          </a:xfrm>
        </p:spPr>
        <p:txBody>
          <a:bodyPr lIns="90000" tIns="46800" rIns="90000" bIns="46800"/>
          <a:lstStyle/>
          <a:p>
            <a:r>
              <a:rPr lang="en-US" sz="3200" dirty="0">
                <a:solidFill>
                  <a:srgbClr val="FC4421"/>
                </a:solidFill>
              </a:rPr>
              <a:t>Buffer vessel and volumiser selection</a:t>
            </a:r>
            <a:endParaRPr lang="en-GB" dirty="0"/>
          </a:p>
        </p:txBody>
      </p:sp>
    </p:spTree>
    <p:extLst>
      <p:ext uri="{BB962C8B-B14F-4D97-AF65-F5344CB8AC3E}">
        <p14:creationId xmlns:p14="http://schemas.microsoft.com/office/powerpoint/2010/main" val="4008423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7" name="Google Shape;507;p24"/>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22</a:t>
            </a:r>
            <a:endParaRPr sz="800" b="0" i="0" u="none" strike="noStrike" cap="none">
              <a:solidFill>
                <a:schemeClr val="dk1"/>
              </a:solidFill>
              <a:latin typeface="Arial"/>
              <a:ea typeface="Arial"/>
              <a:cs typeface="Arial"/>
              <a:sym typeface="Arial"/>
            </a:endParaRPr>
          </a:p>
        </p:txBody>
      </p:sp>
      <p:grpSp>
        <p:nvGrpSpPr>
          <p:cNvPr id="510" name="Google Shape;510;p24"/>
          <p:cNvGrpSpPr/>
          <p:nvPr/>
        </p:nvGrpSpPr>
        <p:grpSpPr>
          <a:xfrm>
            <a:off x="443552" y="1772238"/>
            <a:ext cx="9683087" cy="4019700"/>
            <a:chOff x="457200" y="1571625"/>
            <a:chExt cx="6189260" cy="4019700"/>
          </a:xfrm>
        </p:grpSpPr>
        <p:sp>
          <p:nvSpPr>
            <p:cNvPr id="511" name="Google Shape;511;p24"/>
            <p:cNvSpPr/>
            <p:nvPr/>
          </p:nvSpPr>
          <p:spPr>
            <a:xfrm>
              <a:off x="457200" y="1571625"/>
              <a:ext cx="3476700" cy="4019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2" name="Google Shape;512;p24"/>
            <p:cNvSpPr txBox="1"/>
            <p:nvPr/>
          </p:nvSpPr>
          <p:spPr>
            <a:xfrm>
              <a:off x="457200" y="1571625"/>
              <a:ext cx="6189260" cy="4019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System design and flow rate</a:t>
              </a:r>
              <a:endParaRPr sz="2400" b="1" dirty="0">
                <a:solidFill>
                  <a:srgbClr val="FC4421"/>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Purpose:</a:t>
              </a:r>
              <a:r>
                <a:rPr lang="en-US" sz="2000" dirty="0">
                  <a:solidFill>
                    <a:srgbClr val="404040"/>
                  </a:solidFill>
                  <a:latin typeface="Arial"/>
                  <a:ea typeface="Arial"/>
                  <a:cs typeface="Arial"/>
                  <a:sym typeface="Arial"/>
                </a:rPr>
                <a:t> Circulation pumps move the required volume of fluid through the heat pump, hot-water cylinder, emitters and associated hydraulic circuits so that the designed heat output can be transferred effectively.</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Pump Selection:</a:t>
              </a:r>
              <a:r>
                <a:rPr lang="en-US" sz="2000" dirty="0">
                  <a:solidFill>
                    <a:srgbClr val="404040"/>
                  </a:solidFill>
                  <a:latin typeface="Arial"/>
                  <a:ea typeface="Arial"/>
                  <a:cs typeface="Arial"/>
                  <a:sym typeface="Arial"/>
                </a:rPr>
                <a:t> Must satisfy the system’s </a:t>
              </a:r>
              <a:r>
                <a:rPr lang="en-US" sz="2000" b="1" dirty="0">
                  <a:solidFill>
                    <a:srgbClr val="1D1730"/>
                  </a:solidFill>
                  <a:latin typeface="Arial"/>
                  <a:ea typeface="Arial"/>
                  <a:cs typeface="Arial"/>
                  <a:sym typeface="Arial"/>
                </a:rPr>
                <a:t>design flow rate and total resistance</a:t>
              </a:r>
              <a:r>
                <a:rPr lang="en-US" sz="2000" dirty="0">
                  <a:solidFill>
                    <a:srgbClr val="404040"/>
                  </a:solidFill>
                  <a:latin typeface="Arial"/>
                  <a:ea typeface="Arial"/>
                  <a:cs typeface="Arial"/>
                  <a:sym typeface="Arial"/>
                </a:rPr>
                <a:t>, expressed as the required pump duty or operating point. </a:t>
              </a:r>
              <a:r>
                <a:rPr lang="en-US" sz="2000" b="1" dirty="0">
                  <a:solidFill>
                    <a:srgbClr val="1D1730"/>
                  </a:solidFill>
                  <a:latin typeface="Arial"/>
                  <a:ea typeface="Arial"/>
                  <a:cs typeface="Arial"/>
                  <a:sym typeface="Arial"/>
                </a:rPr>
                <a:t>Design Flow Rate:</a:t>
              </a:r>
              <a:r>
                <a:rPr lang="en-US" sz="2000" dirty="0">
                  <a:solidFill>
                    <a:srgbClr val="404040"/>
                  </a:solidFill>
                  <a:latin typeface="Arial"/>
                  <a:ea typeface="Arial"/>
                  <a:cs typeface="Arial"/>
                  <a:sym typeface="Arial"/>
                </a:rPr>
                <a:t> Linked to heat output and system temperature difference using </a:t>
              </a:r>
            </a:p>
            <a:p>
              <a:pPr marL="0" lvl="0" indent="0" algn="ctr" rtl="0">
                <a:spcBef>
                  <a:spcPts val="900"/>
                </a:spcBef>
                <a:spcAft>
                  <a:spcPts val="0"/>
                </a:spcAft>
                <a:buNone/>
              </a:pPr>
              <a:br>
                <a:rPr lang="en-US" sz="2000" dirty="0">
                  <a:solidFill>
                    <a:srgbClr val="404040"/>
                  </a:solidFill>
                  <a:latin typeface="Arial"/>
                  <a:ea typeface="Arial"/>
                  <a:cs typeface="Arial"/>
                  <a:sym typeface="Arial"/>
                </a:rPr>
              </a:br>
              <a:r>
                <a:rPr lang="en-US" sz="2000" b="1" dirty="0">
                  <a:solidFill>
                    <a:srgbClr val="FC4421"/>
                  </a:solidFill>
                  <a:latin typeface="Arial"/>
                  <a:ea typeface="Arial"/>
                  <a:cs typeface="Arial"/>
                  <a:sym typeface="Arial"/>
                </a:rPr>
                <a:t>Q = ṁ × cₚ × ΔT</a:t>
              </a:r>
              <a:r>
                <a:rPr lang="en-US" sz="2000" dirty="0">
                  <a:solidFill>
                    <a:srgbClr val="FC4421"/>
                  </a:solidFill>
                  <a:latin typeface="Arial"/>
                  <a:ea typeface="Arial"/>
                  <a:cs typeface="Arial"/>
                  <a:sym typeface="Arial"/>
                </a:rPr>
                <a:t> </a:t>
              </a:r>
              <a:endParaRPr lang="en-US" sz="2000" dirty="0">
                <a:solidFill>
                  <a:srgbClr val="FC4421"/>
                </a:solidFill>
              </a:endParaRPr>
            </a:p>
            <a:p>
              <a:pPr marL="0" lvl="0" indent="0" rtl="0">
                <a:spcBef>
                  <a:spcPts val="900"/>
                </a:spcBef>
                <a:spcAft>
                  <a:spcPts val="0"/>
                </a:spcAft>
                <a:buNone/>
              </a:pPr>
              <a:r>
                <a:rPr lang="en-US" sz="2000" dirty="0">
                  <a:solidFill>
                    <a:srgbClr val="404040"/>
                  </a:solidFill>
                  <a:latin typeface="Arial"/>
                  <a:ea typeface="Arial"/>
                  <a:cs typeface="Arial"/>
                  <a:sym typeface="Arial"/>
                </a:rPr>
                <a:t>Lower design ΔT values generally require higher flow rates.</a:t>
              </a:r>
              <a:endParaRPr sz="2000" dirty="0">
                <a:solidFill>
                  <a:srgbClr val="404040"/>
                </a:solidFill>
                <a:latin typeface="Arial"/>
                <a:ea typeface="Arial"/>
                <a:cs typeface="Arial"/>
                <a:sym typeface="Arial"/>
              </a:endParaRPr>
            </a:p>
          </p:txBody>
        </p:sp>
      </p:grpSp>
      <p:sp>
        <p:nvSpPr>
          <p:cNvPr id="522" name="Google Shape;522;p24"/>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958E6210-9A0A-4D8D-7A7B-A48CB33472A1}"/>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Circulation pump sizing and selection</a:t>
            </a:r>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3">
          <a:extLst>
            <a:ext uri="{FF2B5EF4-FFF2-40B4-BE49-F238E27FC236}">
              <a16:creationId xmlns:a16="http://schemas.microsoft.com/office/drawing/2014/main" id="{E27AD18C-55E0-FE02-CE3D-0D32E61555E4}"/>
            </a:ext>
          </a:extLst>
        </p:cNvPr>
        <p:cNvGrpSpPr/>
        <p:nvPr/>
      </p:nvGrpSpPr>
      <p:grpSpPr>
        <a:xfrm>
          <a:off x="0" y="0"/>
          <a:ext cx="0" cy="0"/>
          <a:chOff x="0" y="0"/>
          <a:chExt cx="0" cy="0"/>
        </a:xfrm>
      </p:grpSpPr>
      <p:sp>
        <p:nvSpPr>
          <p:cNvPr id="507" name="Google Shape;507;p24">
            <a:extLst>
              <a:ext uri="{FF2B5EF4-FFF2-40B4-BE49-F238E27FC236}">
                <a16:creationId xmlns:a16="http://schemas.microsoft.com/office/drawing/2014/main" id="{34BF201E-88B6-8D3D-7968-EF4AF9D34B03}"/>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22</a:t>
            </a:r>
            <a:endParaRPr sz="800" b="0" i="0" u="none" strike="noStrike" cap="none">
              <a:solidFill>
                <a:schemeClr val="dk1"/>
              </a:solidFill>
              <a:latin typeface="Arial"/>
              <a:ea typeface="Arial"/>
              <a:cs typeface="Arial"/>
              <a:sym typeface="Arial"/>
            </a:endParaRPr>
          </a:p>
        </p:txBody>
      </p:sp>
      <p:grpSp>
        <p:nvGrpSpPr>
          <p:cNvPr id="513" name="Google Shape;513;p24">
            <a:extLst>
              <a:ext uri="{FF2B5EF4-FFF2-40B4-BE49-F238E27FC236}">
                <a16:creationId xmlns:a16="http://schemas.microsoft.com/office/drawing/2014/main" id="{F935B58C-8DBC-40ED-6272-8A4A4E259525}"/>
              </a:ext>
            </a:extLst>
          </p:cNvPr>
          <p:cNvGrpSpPr/>
          <p:nvPr/>
        </p:nvGrpSpPr>
        <p:grpSpPr>
          <a:xfrm>
            <a:off x="366442" y="1571625"/>
            <a:ext cx="10926397" cy="4225851"/>
            <a:chOff x="366442" y="1571625"/>
            <a:chExt cx="10926397" cy="4225851"/>
          </a:xfrm>
        </p:grpSpPr>
        <p:sp>
          <p:nvSpPr>
            <p:cNvPr id="514" name="Google Shape;514;p24">
              <a:extLst>
                <a:ext uri="{FF2B5EF4-FFF2-40B4-BE49-F238E27FC236}">
                  <a16:creationId xmlns:a16="http://schemas.microsoft.com/office/drawing/2014/main" id="{3E6F5645-0F6F-E480-C12E-4E5182DF760A}"/>
                </a:ext>
              </a:extLst>
            </p:cNvPr>
            <p:cNvSpPr/>
            <p:nvPr/>
          </p:nvSpPr>
          <p:spPr>
            <a:xfrm>
              <a:off x="4238625" y="1571625"/>
              <a:ext cx="3476700" cy="40197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5" name="Google Shape;515;p24">
              <a:extLst>
                <a:ext uri="{FF2B5EF4-FFF2-40B4-BE49-F238E27FC236}">
                  <a16:creationId xmlns:a16="http://schemas.microsoft.com/office/drawing/2014/main" id="{4A96024A-FFA3-09E7-0427-10938245A48E}"/>
                </a:ext>
              </a:extLst>
            </p:cNvPr>
            <p:cNvSpPr txBox="1"/>
            <p:nvPr/>
          </p:nvSpPr>
          <p:spPr>
            <a:xfrm>
              <a:off x="366442" y="1777776"/>
              <a:ext cx="10926397" cy="4019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Resistance and Fluid Properties</a:t>
              </a:r>
              <a:endParaRPr sz="2400" b="1" dirty="0">
                <a:solidFill>
                  <a:srgbClr val="FC4421"/>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System resistance:</a:t>
              </a:r>
              <a:r>
                <a:rPr lang="en-US" sz="2000" dirty="0">
                  <a:solidFill>
                    <a:srgbClr val="404040"/>
                  </a:solidFill>
                  <a:latin typeface="Arial"/>
                  <a:ea typeface="Arial"/>
                  <a:cs typeface="Arial"/>
                  <a:sym typeface="Arial"/>
                </a:rPr>
                <a:t> Created by pipe length, diameter, bends, valves, strainers, filters, manifolds, heat exchangers, emitters and other components. </a:t>
              </a:r>
              <a:br>
                <a:rPr lang="en-US" sz="2000" dirty="0">
                  <a:solidFill>
                    <a:srgbClr val="404040"/>
                  </a:solidFill>
                  <a:latin typeface="Arial"/>
                  <a:ea typeface="Arial"/>
                  <a:cs typeface="Arial"/>
                  <a:sym typeface="Arial"/>
                </a:rPr>
              </a:br>
              <a:r>
                <a:rPr lang="en-US" sz="2000" dirty="0">
                  <a:solidFill>
                    <a:srgbClr val="404040"/>
                  </a:solidFill>
                  <a:latin typeface="Arial"/>
                  <a:ea typeface="Arial"/>
                  <a:cs typeface="Arial"/>
                  <a:sym typeface="Arial"/>
                </a:rPr>
                <a:t>Pressure losses must be added for the most hydraulically demanding circuit.</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Glycol and Antifreeze:</a:t>
              </a:r>
              <a:r>
                <a:rPr lang="en-US" sz="2000" dirty="0">
                  <a:solidFill>
                    <a:srgbClr val="404040"/>
                  </a:solidFill>
                  <a:latin typeface="Arial"/>
                  <a:ea typeface="Arial"/>
                  <a:cs typeface="Arial"/>
                  <a:sym typeface="Arial"/>
                </a:rPr>
                <a:t> Where used, increased viscosity and reduced heat-transfer capacity may increase both the required volumetric flow and pump head. Fluid properties must be checked at the lowest expected operating temperature.</a:t>
              </a:r>
              <a:endParaRPr sz="2000" dirty="0">
                <a:solidFill>
                  <a:srgbClr val="404040"/>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Performance curve:</a:t>
              </a:r>
              <a:r>
                <a:rPr lang="en-US" sz="2000" dirty="0">
                  <a:solidFill>
                    <a:srgbClr val="404040"/>
                  </a:solidFill>
                  <a:latin typeface="Arial"/>
                  <a:ea typeface="Arial"/>
                  <a:cs typeface="Arial"/>
                  <a:sym typeface="Arial"/>
                </a:rPr>
                <a:t> Select pump using the manufacturer’s </a:t>
              </a:r>
              <a:r>
                <a:rPr lang="en-US" sz="2000" b="1" dirty="0">
                  <a:solidFill>
                    <a:srgbClr val="1D1730"/>
                  </a:solidFill>
                  <a:latin typeface="Arial"/>
                  <a:ea typeface="Arial"/>
                  <a:cs typeface="Arial"/>
                  <a:sym typeface="Arial"/>
                </a:rPr>
                <a:t>pump-performance curve</a:t>
              </a:r>
              <a:r>
                <a:rPr lang="en-US" sz="2000" dirty="0">
                  <a:solidFill>
                    <a:srgbClr val="404040"/>
                  </a:solidFill>
                  <a:latin typeface="Arial"/>
                  <a:ea typeface="Arial"/>
                  <a:cs typeface="Arial"/>
                  <a:sym typeface="Arial"/>
                </a:rPr>
                <a:t>, rather than pipe size or heat-pump capacity alone.</a:t>
              </a:r>
              <a:endParaRPr sz="2000" dirty="0">
                <a:solidFill>
                  <a:srgbClr val="404040"/>
                </a:solidFill>
                <a:latin typeface="Arial"/>
                <a:ea typeface="Arial"/>
                <a:cs typeface="Arial"/>
                <a:sym typeface="Arial"/>
              </a:endParaRPr>
            </a:p>
          </p:txBody>
        </p:sp>
      </p:grpSp>
      <p:sp>
        <p:nvSpPr>
          <p:cNvPr id="522" name="Google Shape;522;p24">
            <a:extLst>
              <a:ext uri="{FF2B5EF4-FFF2-40B4-BE49-F238E27FC236}">
                <a16:creationId xmlns:a16="http://schemas.microsoft.com/office/drawing/2014/main" id="{7AF66153-4BD0-1624-A62F-776B6A314119}"/>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1E9F7F5E-A6FF-DC41-DD1D-6568030720D5}"/>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Circulation pump sizing and selection</a:t>
            </a:r>
            <a:endParaRPr lang="en-GB"/>
          </a:p>
        </p:txBody>
      </p:sp>
    </p:spTree>
    <p:extLst>
      <p:ext uri="{BB962C8B-B14F-4D97-AF65-F5344CB8AC3E}">
        <p14:creationId xmlns:p14="http://schemas.microsoft.com/office/powerpoint/2010/main" val="652471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3">
          <a:extLst>
            <a:ext uri="{FF2B5EF4-FFF2-40B4-BE49-F238E27FC236}">
              <a16:creationId xmlns:a16="http://schemas.microsoft.com/office/drawing/2014/main" id="{31BFF379-B639-F9CA-D187-699D322F5F66}"/>
            </a:ext>
          </a:extLst>
        </p:cNvPr>
        <p:cNvGrpSpPr/>
        <p:nvPr/>
      </p:nvGrpSpPr>
      <p:grpSpPr>
        <a:xfrm>
          <a:off x="0" y="0"/>
          <a:ext cx="0" cy="0"/>
          <a:chOff x="0" y="0"/>
          <a:chExt cx="0" cy="0"/>
        </a:xfrm>
      </p:grpSpPr>
      <p:sp>
        <p:nvSpPr>
          <p:cNvPr id="507" name="Google Shape;507;p24">
            <a:extLst>
              <a:ext uri="{FF2B5EF4-FFF2-40B4-BE49-F238E27FC236}">
                <a16:creationId xmlns:a16="http://schemas.microsoft.com/office/drawing/2014/main" id="{FE763DCC-C33E-8458-F0FA-2FAB88D16F98}"/>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22</a:t>
            </a:r>
            <a:endParaRPr sz="800" b="0" i="0" u="none" strike="noStrike" cap="none">
              <a:solidFill>
                <a:schemeClr val="dk1"/>
              </a:solidFill>
              <a:latin typeface="Arial"/>
              <a:ea typeface="Arial"/>
              <a:cs typeface="Arial"/>
              <a:sym typeface="Arial"/>
            </a:endParaRPr>
          </a:p>
        </p:txBody>
      </p:sp>
      <p:grpSp>
        <p:nvGrpSpPr>
          <p:cNvPr id="516" name="Google Shape;516;p24">
            <a:extLst>
              <a:ext uri="{FF2B5EF4-FFF2-40B4-BE49-F238E27FC236}">
                <a16:creationId xmlns:a16="http://schemas.microsoft.com/office/drawing/2014/main" id="{6C6F9BB5-79A5-830B-7290-B5DAF172AEF2}"/>
              </a:ext>
            </a:extLst>
          </p:cNvPr>
          <p:cNvGrpSpPr/>
          <p:nvPr/>
        </p:nvGrpSpPr>
        <p:grpSpPr>
          <a:xfrm>
            <a:off x="308849" y="1746248"/>
            <a:ext cx="11196641" cy="2190900"/>
            <a:chOff x="8020050" y="1571625"/>
            <a:chExt cx="4000197" cy="2190900"/>
          </a:xfrm>
        </p:grpSpPr>
        <p:sp>
          <p:nvSpPr>
            <p:cNvPr id="517" name="Google Shape;517;p24">
              <a:extLst>
                <a:ext uri="{FF2B5EF4-FFF2-40B4-BE49-F238E27FC236}">
                  <a16:creationId xmlns:a16="http://schemas.microsoft.com/office/drawing/2014/main" id="{5C782635-EB0B-1F39-91A2-97A4183DE43F}"/>
                </a:ext>
              </a:extLst>
            </p:cNvPr>
            <p:cNvSpPr/>
            <p:nvPr/>
          </p:nvSpPr>
          <p:spPr>
            <a:xfrm>
              <a:off x="8020050" y="1571625"/>
              <a:ext cx="3714900" cy="2190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8" name="Google Shape;518;p24">
              <a:extLst>
                <a:ext uri="{FF2B5EF4-FFF2-40B4-BE49-F238E27FC236}">
                  <a16:creationId xmlns:a16="http://schemas.microsoft.com/office/drawing/2014/main" id="{50C019B7-9B3B-30A1-0D0B-32B9FB66072E}"/>
                </a:ext>
              </a:extLst>
            </p:cNvPr>
            <p:cNvSpPr txBox="1"/>
            <p:nvPr/>
          </p:nvSpPr>
          <p:spPr>
            <a:xfrm>
              <a:off x="8020050" y="1571625"/>
              <a:ext cx="4000197" cy="2190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Sizing risks and settings</a:t>
              </a:r>
            </a:p>
            <a:p>
              <a:pPr marL="0" lvl="0" indent="0" algn="l" rtl="0">
                <a:spcBef>
                  <a:spcPts val="750"/>
                </a:spcBef>
                <a:spcAft>
                  <a:spcPts val="0"/>
                </a:spcAft>
                <a:buNone/>
              </a:pPr>
              <a:r>
                <a:rPr lang="en-US" sz="2000" b="1" dirty="0">
                  <a:solidFill>
                    <a:srgbClr val="1D1730"/>
                  </a:solidFill>
                  <a:latin typeface="Arial"/>
                  <a:ea typeface="Arial"/>
                  <a:cs typeface="Arial"/>
                  <a:sym typeface="Arial"/>
                </a:rPr>
                <a:t>Undersized pump:</a:t>
              </a:r>
              <a:r>
                <a:rPr lang="en-US" sz="2000" dirty="0">
                  <a:solidFill>
                    <a:srgbClr val="404040"/>
                  </a:solidFill>
                  <a:latin typeface="Arial"/>
                  <a:ea typeface="Arial"/>
                  <a:cs typeface="Arial"/>
                  <a:sym typeface="Arial"/>
                </a:rPr>
                <a:t> May cause insufficient flow, excessive ΔT, reduced heat output, slow cylinder recovery, poor defrost and flow faults.</a:t>
              </a:r>
              <a:endParaRPr sz="2000" dirty="0">
                <a:solidFill>
                  <a:srgbClr val="40404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Oversized / incorrect setting:</a:t>
              </a:r>
              <a:r>
                <a:rPr lang="en-US" sz="2000" dirty="0">
                  <a:solidFill>
                    <a:srgbClr val="404040"/>
                  </a:solidFill>
                  <a:latin typeface="Arial"/>
                  <a:ea typeface="Arial"/>
                  <a:cs typeface="Arial"/>
                  <a:sym typeface="Arial"/>
                </a:rPr>
                <a:t> May cause high velocity, noise, erosion risk, poor control authority and high-power use.</a:t>
              </a:r>
              <a:endParaRPr sz="2000" dirty="0">
                <a:solidFill>
                  <a:srgbClr val="40404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Variable-speed settings:</a:t>
              </a:r>
              <a:r>
                <a:rPr lang="en-US" sz="2000" dirty="0">
                  <a:solidFill>
                    <a:srgbClr val="404040"/>
                  </a:solidFill>
                  <a:latin typeface="Arial"/>
                  <a:ea typeface="Arial"/>
                  <a:cs typeface="Arial"/>
                  <a:sym typeface="Arial"/>
                </a:rPr>
                <a:t> Proportional/constant pressure or fixed speed must suit the layout, zoning and manufacturer spec.</a:t>
              </a:r>
              <a:endParaRPr sz="2000" dirty="0">
                <a:solidFill>
                  <a:srgbClr val="404040"/>
                </a:solidFill>
                <a:latin typeface="Arial"/>
                <a:ea typeface="Arial"/>
                <a:cs typeface="Arial"/>
                <a:sym typeface="Arial"/>
              </a:endParaRPr>
            </a:p>
          </p:txBody>
        </p:sp>
      </p:grpSp>
      <p:sp>
        <p:nvSpPr>
          <p:cNvPr id="519" name="Google Shape;519;p24">
            <a:extLst>
              <a:ext uri="{FF2B5EF4-FFF2-40B4-BE49-F238E27FC236}">
                <a16:creationId xmlns:a16="http://schemas.microsoft.com/office/drawing/2014/main" id="{18602C7D-0AF3-6437-93AC-F0D2FB3ABE60}"/>
              </a:ext>
            </a:extLst>
          </p:cNvPr>
          <p:cNvSpPr/>
          <p:nvPr/>
        </p:nvSpPr>
        <p:spPr>
          <a:xfrm>
            <a:off x="245652" y="4457100"/>
            <a:ext cx="11259838" cy="1428900"/>
          </a:xfrm>
          <a:prstGeom prst="roundRect">
            <a:avLst>
              <a:gd name="adj" fmla="val 4571"/>
            </a:avLst>
          </a:prstGeom>
          <a:solidFill>
            <a:srgbClr val="F0F8F8"/>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1" name="Google Shape;521;p24">
            <a:extLst>
              <a:ext uri="{FF2B5EF4-FFF2-40B4-BE49-F238E27FC236}">
                <a16:creationId xmlns:a16="http://schemas.microsoft.com/office/drawing/2014/main" id="{F39F2AC0-5CF3-4647-F3BF-F670C802FDA0}"/>
              </a:ext>
            </a:extLst>
          </p:cNvPr>
          <p:cNvSpPr txBox="1"/>
          <p:nvPr/>
        </p:nvSpPr>
        <p:spPr>
          <a:xfrm>
            <a:off x="308849" y="4534543"/>
            <a:ext cx="11196641"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00838F"/>
                </a:solidFill>
                <a:latin typeface="Arial"/>
                <a:ea typeface="Arial"/>
                <a:cs typeface="Arial"/>
                <a:sym typeface="Arial"/>
              </a:rPr>
              <a:t>Commissioning and Checks</a:t>
            </a:r>
            <a:endParaRPr sz="2000" b="1" dirty="0">
              <a:solidFill>
                <a:srgbClr val="00838F"/>
              </a:solidFill>
              <a:latin typeface="Arial"/>
              <a:ea typeface="Arial"/>
              <a:cs typeface="Arial"/>
              <a:sym typeface="Arial"/>
            </a:endParaRPr>
          </a:p>
          <a:p>
            <a:pPr marL="0" lvl="0" indent="0" algn="l" rtl="0">
              <a:spcBef>
                <a:spcPts val="450"/>
              </a:spcBef>
              <a:spcAft>
                <a:spcPts val="0"/>
              </a:spcAft>
              <a:buNone/>
            </a:pPr>
            <a:r>
              <a:rPr lang="en-US" sz="2000" dirty="0">
                <a:solidFill>
                  <a:srgbClr val="404040"/>
                </a:solidFill>
                <a:latin typeface="Arial"/>
                <a:ea typeface="Arial"/>
                <a:cs typeface="Arial"/>
                <a:sym typeface="Arial"/>
              </a:rPr>
              <a:t>Commissioning should verify actual flow rate, pump mode, system ΔT, balancing, filter condition and operation under both full and minimum load.</a:t>
            </a:r>
            <a:endParaRPr sz="2000" dirty="0">
              <a:solidFill>
                <a:srgbClr val="40404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Checks: </a:t>
            </a:r>
            <a:r>
              <a:rPr lang="en-US" sz="2000" b="0" dirty="0">
                <a:solidFill>
                  <a:srgbClr val="404040"/>
                </a:solidFill>
                <a:latin typeface="Arial"/>
                <a:ea typeface="Arial"/>
                <a:cs typeface="Arial"/>
                <a:sym typeface="Arial"/>
              </a:rPr>
              <a:t>Pump mode • flow rate • ΔT • balancing • filter/strainer condition • noise</a:t>
            </a:r>
            <a:endParaRPr sz="2000" b="1" dirty="0">
              <a:solidFill>
                <a:srgbClr val="1D1730"/>
              </a:solidFill>
              <a:latin typeface="Arial"/>
              <a:ea typeface="Arial"/>
              <a:cs typeface="Arial"/>
              <a:sym typeface="Arial"/>
            </a:endParaRPr>
          </a:p>
        </p:txBody>
      </p:sp>
      <p:sp>
        <p:nvSpPr>
          <p:cNvPr id="4" name="Title 3">
            <a:extLst>
              <a:ext uri="{FF2B5EF4-FFF2-40B4-BE49-F238E27FC236}">
                <a16:creationId xmlns:a16="http://schemas.microsoft.com/office/drawing/2014/main" id="{B3DB41BB-A281-45EE-34DC-78A79BC026AC}"/>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Circulation pump sizing and selection</a:t>
            </a:r>
            <a:endParaRPr lang="en-GB"/>
          </a:p>
        </p:txBody>
      </p:sp>
    </p:spTree>
    <p:extLst>
      <p:ext uri="{BB962C8B-B14F-4D97-AF65-F5344CB8AC3E}">
        <p14:creationId xmlns:p14="http://schemas.microsoft.com/office/powerpoint/2010/main" val="3648671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7">
          <a:extLst>
            <a:ext uri="{FF2B5EF4-FFF2-40B4-BE49-F238E27FC236}">
              <a16:creationId xmlns:a16="http://schemas.microsoft.com/office/drawing/2014/main" id="{C6992EBA-20AB-AE10-2850-51AA99B85449}"/>
            </a:ext>
          </a:extLst>
        </p:cNvPr>
        <p:cNvGrpSpPr/>
        <p:nvPr/>
      </p:nvGrpSpPr>
      <p:grpSpPr>
        <a:xfrm>
          <a:off x="0" y="0"/>
          <a:ext cx="0" cy="0"/>
          <a:chOff x="0" y="0"/>
          <a:chExt cx="0" cy="0"/>
        </a:xfrm>
      </p:grpSpPr>
      <p:sp>
        <p:nvSpPr>
          <p:cNvPr id="531" name="Google Shape;531;p25">
            <a:extLst>
              <a:ext uri="{FF2B5EF4-FFF2-40B4-BE49-F238E27FC236}">
                <a16:creationId xmlns:a16="http://schemas.microsoft.com/office/drawing/2014/main" id="{1D39DC2C-EF8E-77EA-5E01-51C72F6669F2}"/>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23</a:t>
            </a:r>
            <a:endParaRPr sz="800" b="0" i="0" u="none" strike="noStrike" cap="none">
              <a:solidFill>
                <a:schemeClr val="dk1"/>
              </a:solidFill>
              <a:latin typeface="Arial"/>
              <a:ea typeface="Arial"/>
              <a:cs typeface="Arial"/>
              <a:sym typeface="Arial"/>
            </a:endParaRPr>
          </a:p>
        </p:txBody>
      </p:sp>
      <p:sp>
        <p:nvSpPr>
          <p:cNvPr id="534" name="Google Shape;534;p25">
            <a:extLst>
              <a:ext uri="{FF2B5EF4-FFF2-40B4-BE49-F238E27FC236}">
                <a16:creationId xmlns:a16="http://schemas.microsoft.com/office/drawing/2014/main" id="{DAEC75BE-1531-8211-620C-BCE3E75F79F6}"/>
              </a:ext>
            </a:extLst>
          </p:cNvPr>
          <p:cNvSpPr/>
          <p:nvPr/>
        </p:nvSpPr>
        <p:spPr>
          <a:xfrm>
            <a:off x="372628" y="1862700"/>
            <a:ext cx="11342093"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FC4421"/>
                </a:solidFill>
                <a:latin typeface="Arial"/>
                <a:ea typeface="Arial"/>
                <a:cs typeface="Arial"/>
                <a:sym typeface="Arial"/>
              </a:rPr>
              <a:t>Purpose and Sizing:</a:t>
            </a:r>
            <a:r>
              <a:rPr lang="en-US" sz="2000" b="0" dirty="0">
                <a:solidFill>
                  <a:srgbClr val="FC4421"/>
                </a:solidFill>
                <a:latin typeface="Arial"/>
                <a:ea typeface="Arial"/>
                <a:cs typeface="Arial"/>
                <a:sym typeface="Arial"/>
              </a:rPr>
              <a:t> </a:t>
            </a:r>
            <a:r>
              <a:rPr lang="en-US" sz="2000" b="0" dirty="0">
                <a:solidFill>
                  <a:srgbClr val="404040"/>
                </a:solidFill>
                <a:latin typeface="Arial"/>
                <a:ea typeface="Arial"/>
                <a:cs typeface="Arial"/>
                <a:sym typeface="Arial"/>
              </a:rPr>
              <a:t>Absorb increased fluid volume as water, brine or solar fluid heats, maintaining stable pressure and preventing PRV discharge. Capacity must be calculated from the </a:t>
            </a:r>
            <a:r>
              <a:rPr lang="en-US" sz="2000" b="1" dirty="0">
                <a:solidFill>
                  <a:srgbClr val="404040"/>
                </a:solidFill>
                <a:latin typeface="Arial"/>
                <a:ea typeface="Arial"/>
                <a:cs typeface="Arial"/>
                <a:sym typeface="Arial"/>
              </a:rPr>
              <a:t>total system fluid volume, minimum/maximum operating temperatures, static height, cold filling pressure and pressure-relief valve setting</a:t>
            </a:r>
            <a:r>
              <a:rPr lang="en-US" sz="2000" b="0" dirty="0">
                <a:solidFill>
                  <a:srgbClr val="404040"/>
                </a:solidFill>
                <a:latin typeface="Arial"/>
                <a:ea typeface="Arial"/>
                <a:cs typeface="Arial"/>
                <a:sym typeface="Arial"/>
              </a:rPr>
              <a:t>.</a:t>
            </a:r>
            <a:endParaRPr sz="2000" b="0" dirty="0">
              <a:solidFill>
                <a:srgbClr val="404040"/>
              </a:solidFill>
              <a:latin typeface="Arial"/>
              <a:ea typeface="Arial"/>
              <a:cs typeface="Arial"/>
              <a:sym typeface="Arial"/>
            </a:endParaRPr>
          </a:p>
          <a:p>
            <a:pPr marL="0" lvl="0" indent="0" algn="l" rtl="0">
              <a:spcBef>
                <a:spcPts val="1000"/>
              </a:spcBef>
              <a:spcAft>
                <a:spcPts val="0"/>
              </a:spcAft>
              <a:buNone/>
            </a:pPr>
            <a:r>
              <a:rPr lang="en-US" sz="2000" b="1" dirty="0">
                <a:solidFill>
                  <a:srgbClr val="FC4421"/>
                </a:solidFill>
                <a:latin typeface="Arial"/>
                <a:ea typeface="Arial"/>
                <a:cs typeface="Arial"/>
                <a:sym typeface="Arial"/>
              </a:rPr>
              <a:t>Heat-pump systems:</a:t>
            </a:r>
            <a:r>
              <a:rPr lang="en-US" sz="2000" b="0" dirty="0">
                <a:solidFill>
                  <a:srgbClr val="FC4421"/>
                </a:solidFill>
                <a:latin typeface="Arial"/>
                <a:ea typeface="Arial"/>
                <a:cs typeface="Arial"/>
                <a:sym typeface="Arial"/>
              </a:rPr>
              <a:t> </a:t>
            </a:r>
            <a:r>
              <a:rPr lang="en-US" sz="2000" b="0" dirty="0">
                <a:solidFill>
                  <a:srgbClr val="404040"/>
                </a:solidFill>
                <a:latin typeface="Arial"/>
                <a:ea typeface="Arial"/>
                <a:cs typeface="Arial"/>
                <a:sym typeface="Arial"/>
              </a:rPr>
              <a:t>Often require larger vessels due to greater water volume in </a:t>
            </a:r>
            <a:r>
              <a:rPr lang="en-US" sz="2000" b="1" dirty="0">
                <a:solidFill>
                  <a:srgbClr val="404040"/>
                </a:solidFill>
                <a:latin typeface="Arial"/>
                <a:ea typeface="Arial"/>
                <a:cs typeface="Arial"/>
                <a:sym typeface="Arial"/>
              </a:rPr>
              <a:t>buffers, </a:t>
            </a:r>
            <a:r>
              <a:rPr lang="en-US" sz="2000" b="1" dirty="0" err="1">
                <a:solidFill>
                  <a:srgbClr val="404040"/>
                </a:solidFill>
                <a:latin typeface="Arial"/>
                <a:ea typeface="Arial"/>
                <a:cs typeface="Arial"/>
                <a:sym typeface="Arial"/>
              </a:rPr>
              <a:t>volumisers</a:t>
            </a:r>
            <a:r>
              <a:rPr lang="en-US" sz="2000" b="1" dirty="0">
                <a:solidFill>
                  <a:srgbClr val="404040"/>
                </a:solidFill>
                <a:latin typeface="Arial"/>
                <a:ea typeface="Arial"/>
                <a:cs typeface="Arial"/>
                <a:sym typeface="Arial"/>
              </a:rPr>
              <a:t>, larger emitters, underfloor-heating circuits and extended pipework</a:t>
            </a:r>
            <a:r>
              <a:rPr lang="en-US" sz="2000" b="0" dirty="0">
                <a:solidFill>
                  <a:srgbClr val="404040"/>
                </a:solidFill>
                <a:latin typeface="Arial"/>
                <a:ea typeface="Arial"/>
                <a:cs typeface="Arial"/>
                <a:sym typeface="Arial"/>
              </a:rPr>
              <a:t>.</a:t>
            </a:r>
            <a:endParaRPr sz="2000" b="0" dirty="0">
              <a:solidFill>
                <a:srgbClr val="404040"/>
              </a:solidFill>
              <a:latin typeface="Arial"/>
              <a:ea typeface="Arial"/>
              <a:cs typeface="Arial"/>
              <a:sym typeface="Arial"/>
            </a:endParaRPr>
          </a:p>
          <a:p>
            <a:pPr marL="0" lvl="0" indent="0" algn="l" rtl="0">
              <a:spcBef>
                <a:spcPts val="1000"/>
              </a:spcBef>
              <a:spcAft>
                <a:spcPts val="1000"/>
              </a:spcAft>
              <a:buNone/>
            </a:pPr>
            <a:r>
              <a:rPr lang="en-US" sz="2000" b="1" dirty="0">
                <a:solidFill>
                  <a:srgbClr val="FC4421"/>
                </a:solidFill>
                <a:latin typeface="Arial"/>
                <a:ea typeface="Arial"/>
                <a:cs typeface="Arial"/>
                <a:sym typeface="Arial"/>
              </a:rPr>
              <a:t>Sealed circuits:</a:t>
            </a:r>
            <a:r>
              <a:rPr lang="en-US" sz="2000" b="0" dirty="0">
                <a:solidFill>
                  <a:srgbClr val="FC4421"/>
                </a:solidFill>
                <a:latin typeface="Arial"/>
                <a:ea typeface="Arial"/>
                <a:cs typeface="Arial"/>
                <a:sym typeface="Arial"/>
              </a:rPr>
              <a:t> </a:t>
            </a:r>
            <a:r>
              <a:rPr lang="en-US" sz="2000" b="0" dirty="0">
                <a:solidFill>
                  <a:srgbClr val="404040"/>
                </a:solidFill>
                <a:latin typeface="Arial"/>
                <a:ea typeface="Arial"/>
                <a:cs typeface="Arial"/>
                <a:sym typeface="Arial"/>
              </a:rPr>
              <a:t>Different circuits may require separate vessels, including </a:t>
            </a:r>
            <a:r>
              <a:rPr lang="en-US" sz="2000" b="1" dirty="0">
                <a:solidFill>
                  <a:srgbClr val="404040"/>
                </a:solidFill>
                <a:latin typeface="Arial"/>
                <a:ea typeface="Arial"/>
                <a:cs typeface="Arial"/>
                <a:sym typeface="Arial"/>
              </a:rPr>
              <a:t>space heating, unvented domestic hot water, solar thermal and ground-source brine/glycol circuits</a:t>
            </a:r>
            <a:r>
              <a:rPr lang="en-US" sz="2000" b="0" dirty="0">
                <a:solidFill>
                  <a:srgbClr val="404040"/>
                </a:solidFill>
                <a:latin typeface="Arial"/>
                <a:ea typeface="Arial"/>
                <a:cs typeface="Arial"/>
                <a:sym typeface="Arial"/>
              </a:rPr>
              <a:t>. Glycol and solar fluids expand differently from water.</a:t>
            </a:r>
            <a:endParaRPr sz="2000" b="0" dirty="0">
              <a:solidFill>
                <a:srgbClr val="404040"/>
              </a:solidFill>
              <a:latin typeface="Arial"/>
              <a:ea typeface="Arial"/>
              <a:cs typeface="Arial"/>
              <a:sym typeface="Arial"/>
            </a:endParaRPr>
          </a:p>
        </p:txBody>
      </p:sp>
      <p:sp>
        <p:nvSpPr>
          <p:cNvPr id="4" name="Title 3">
            <a:extLst>
              <a:ext uri="{FF2B5EF4-FFF2-40B4-BE49-F238E27FC236}">
                <a16:creationId xmlns:a16="http://schemas.microsoft.com/office/drawing/2014/main" id="{32D474A9-6CD6-10A3-C863-3B69D3107906}"/>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Expansion vessel sizing and selection</a:t>
            </a:r>
            <a:endParaRPr lang="en-GB"/>
          </a:p>
        </p:txBody>
      </p:sp>
    </p:spTree>
    <p:extLst>
      <p:ext uri="{BB962C8B-B14F-4D97-AF65-F5344CB8AC3E}">
        <p14:creationId xmlns:p14="http://schemas.microsoft.com/office/powerpoint/2010/main" val="28227303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31" name="Google Shape;531;p25"/>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23</a:t>
            </a:r>
            <a:endParaRPr sz="800" b="0" i="0" u="none" strike="noStrike" cap="none">
              <a:solidFill>
                <a:schemeClr val="dk1"/>
              </a:solidFill>
              <a:latin typeface="Arial"/>
              <a:ea typeface="Arial"/>
              <a:cs typeface="Arial"/>
              <a:sym typeface="Arial"/>
            </a:endParaRPr>
          </a:p>
        </p:txBody>
      </p:sp>
      <p:sp>
        <p:nvSpPr>
          <p:cNvPr id="536" name="Google Shape;536;p25"/>
          <p:cNvSpPr>
            <a:spLocks/>
          </p:cNvSpPr>
          <p:nvPr/>
        </p:nvSpPr>
        <p:spPr>
          <a:xfrm>
            <a:off x="362347" y="1657152"/>
            <a:ext cx="9969007"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FC4421"/>
                </a:solidFill>
                <a:latin typeface="Arial"/>
                <a:ea typeface="Arial"/>
                <a:cs typeface="Arial"/>
                <a:sym typeface="Arial"/>
              </a:rPr>
              <a:t>Pre-charge and Operation:</a:t>
            </a:r>
            <a:r>
              <a:rPr lang="en-US" sz="2000" b="0">
                <a:solidFill>
                  <a:srgbClr val="FC4421"/>
                </a:solidFill>
                <a:latin typeface="Arial"/>
                <a:ea typeface="Arial"/>
                <a:cs typeface="Arial"/>
                <a:sym typeface="Arial"/>
              </a:rPr>
              <a:t> </a:t>
            </a:r>
            <a:r>
              <a:rPr lang="en-US" sz="2000" b="0">
                <a:solidFill>
                  <a:srgbClr val="404040"/>
                </a:solidFill>
                <a:latin typeface="Arial"/>
                <a:ea typeface="Arial"/>
                <a:cs typeface="Arial"/>
                <a:sym typeface="Arial"/>
              </a:rPr>
              <a:t>Vessel </a:t>
            </a:r>
            <a:r>
              <a:rPr lang="en-US" sz="2000" b="1">
                <a:solidFill>
                  <a:srgbClr val="404040"/>
                </a:solidFill>
                <a:latin typeface="Arial"/>
                <a:ea typeface="Arial"/>
                <a:cs typeface="Arial"/>
                <a:sym typeface="Arial"/>
              </a:rPr>
              <a:t>pre-charge pressure</a:t>
            </a:r>
            <a:r>
              <a:rPr lang="en-US" sz="2000" b="0">
                <a:solidFill>
                  <a:srgbClr val="404040"/>
                </a:solidFill>
                <a:latin typeface="Arial"/>
                <a:ea typeface="Arial"/>
                <a:cs typeface="Arial"/>
                <a:sym typeface="Arial"/>
              </a:rPr>
              <a:t> must be set correctly before filling. Incorrect pre-charge reduces expansion capacity, causing rapid pressure rise, repeated PRV discharge, loss of system pressure, air ingress and recurring faults. Connect close to the pump suction or neutral pressure point.</a:t>
            </a:r>
            <a:endParaRPr sz="2000" b="0">
              <a:solidFill>
                <a:srgbClr val="404040"/>
              </a:solidFill>
              <a:latin typeface="Arial"/>
              <a:ea typeface="Arial"/>
              <a:cs typeface="Arial"/>
              <a:sym typeface="Arial"/>
            </a:endParaRPr>
          </a:p>
          <a:p>
            <a:pPr marL="0" lvl="0" indent="0" algn="l" rtl="0">
              <a:spcBef>
                <a:spcPts val="1000"/>
              </a:spcBef>
              <a:spcAft>
                <a:spcPts val="0"/>
              </a:spcAft>
              <a:buNone/>
            </a:pPr>
            <a:r>
              <a:rPr lang="en-US" sz="2000" b="1">
                <a:solidFill>
                  <a:srgbClr val="FC4421"/>
                </a:solidFill>
                <a:latin typeface="Arial"/>
                <a:ea typeface="Arial"/>
                <a:cs typeface="Arial"/>
                <a:sym typeface="Arial"/>
              </a:rPr>
              <a:t>Design standards:</a:t>
            </a:r>
            <a:r>
              <a:rPr lang="en-US" sz="2000" b="0">
                <a:solidFill>
                  <a:srgbClr val="FC4421"/>
                </a:solidFill>
                <a:latin typeface="Arial"/>
                <a:ea typeface="Arial"/>
                <a:cs typeface="Arial"/>
                <a:sym typeface="Arial"/>
              </a:rPr>
              <a:t> </a:t>
            </a:r>
            <a:r>
              <a:rPr lang="en-US" sz="2000" b="0">
                <a:solidFill>
                  <a:srgbClr val="404040"/>
                </a:solidFill>
                <a:latin typeface="Arial"/>
                <a:ea typeface="Arial"/>
                <a:cs typeface="Arial"/>
                <a:sym typeface="Arial"/>
              </a:rPr>
              <a:t>Sizing must follow CIBSE Domestic Heating Design Guide, BS EN 12828 and manufacturer selection data. Do not use a fixed percentage of system volume without completing full pressure and acceptance checks.</a:t>
            </a:r>
            <a:endParaRPr sz="2000" b="0">
              <a:solidFill>
                <a:srgbClr val="404040"/>
              </a:solidFill>
              <a:latin typeface="Arial"/>
              <a:ea typeface="Arial"/>
              <a:cs typeface="Arial"/>
              <a:sym typeface="Arial"/>
            </a:endParaRPr>
          </a:p>
          <a:p>
            <a:pPr marL="0" lvl="0" indent="0" algn="l" rtl="0">
              <a:spcBef>
                <a:spcPts val="1000"/>
              </a:spcBef>
              <a:spcAft>
                <a:spcPts val="1000"/>
              </a:spcAft>
              <a:buNone/>
            </a:pPr>
            <a:r>
              <a:rPr lang="en-US" sz="2000" b="1">
                <a:solidFill>
                  <a:srgbClr val="FC4421"/>
                </a:solidFill>
                <a:latin typeface="Arial"/>
                <a:ea typeface="Arial"/>
                <a:cs typeface="Arial"/>
                <a:sym typeface="Arial"/>
              </a:rPr>
              <a:t>Commissioning </a:t>
            </a:r>
            <a:r>
              <a:rPr lang="en-US" sz="2000" b="1">
                <a:solidFill>
                  <a:srgbClr val="FC4421"/>
                </a:solidFill>
              </a:rPr>
              <a:t>re</a:t>
            </a:r>
            <a:r>
              <a:rPr lang="en-US" sz="2000" b="1">
                <a:solidFill>
                  <a:srgbClr val="FC4421"/>
                </a:solidFill>
                <a:latin typeface="Arial"/>
                <a:ea typeface="Arial"/>
                <a:cs typeface="Arial"/>
                <a:sym typeface="Arial"/>
              </a:rPr>
              <a:t>cords:</a:t>
            </a:r>
            <a:r>
              <a:rPr lang="en-US" sz="2000" b="0">
                <a:solidFill>
                  <a:srgbClr val="FC4421"/>
                </a:solidFill>
                <a:latin typeface="Arial"/>
                <a:ea typeface="Arial"/>
                <a:cs typeface="Arial"/>
                <a:sym typeface="Arial"/>
              </a:rPr>
              <a:t> </a:t>
            </a:r>
            <a:r>
              <a:rPr lang="en-US" sz="2000" b="0">
                <a:solidFill>
                  <a:srgbClr val="404040"/>
                </a:solidFill>
                <a:latin typeface="Arial"/>
                <a:ea typeface="Arial"/>
                <a:cs typeface="Arial"/>
                <a:sym typeface="Arial"/>
              </a:rPr>
              <a:t>Must include </a:t>
            </a:r>
            <a:r>
              <a:rPr lang="en-US" sz="2000" b="1">
                <a:solidFill>
                  <a:srgbClr val="404040"/>
                </a:solidFill>
                <a:latin typeface="Arial"/>
                <a:ea typeface="Arial"/>
                <a:cs typeface="Arial"/>
                <a:sym typeface="Arial"/>
              </a:rPr>
              <a:t>vessel size, pre-charge pressure, cold fill pressure, hot operating pressure and PRV rating</a:t>
            </a:r>
            <a:r>
              <a:rPr lang="en-US" sz="2000" b="0">
                <a:solidFill>
                  <a:srgbClr val="404040"/>
                </a:solidFill>
                <a:latin typeface="Arial"/>
                <a:ea typeface="Arial"/>
                <a:cs typeface="Arial"/>
                <a:sym typeface="Arial"/>
              </a:rPr>
              <a:t>.</a:t>
            </a:r>
            <a:endParaRPr sz="2000" b="0">
              <a:solidFill>
                <a:srgbClr val="404040"/>
              </a:solidFill>
              <a:latin typeface="Arial"/>
              <a:ea typeface="Arial"/>
              <a:cs typeface="Arial"/>
              <a:sym typeface="Arial"/>
            </a:endParaRPr>
          </a:p>
        </p:txBody>
      </p:sp>
      <p:sp>
        <p:nvSpPr>
          <p:cNvPr id="538" name="Google Shape;538;p25"/>
          <p:cNvSpPr/>
          <p:nvPr/>
        </p:nvSpPr>
        <p:spPr>
          <a:xfrm>
            <a:off x="6629418" y="4709037"/>
            <a:ext cx="4892100" cy="1275277"/>
          </a:xfrm>
          <a:prstGeom prst="roundRect">
            <a:avLst>
              <a:gd name="adj" fmla="val 9412"/>
            </a:avLst>
          </a:prstGeom>
          <a:solidFill>
            <a:srgbClr val="FFFFFF"/>
          </a:solidFill>
          <a:ln w="16500" cap="flat" cmpd="sng">
            <a:solidFill>
              <a:srgbClr val="00838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5"/>
          <p:cNvSpPr/>
          <p:nvPr/>
        </p:nvSpPr>
        <p:spPr>
          <a:xfrm>
            <a:off x="6793968" y="4746084"/>
            <a:ext cx="4563000" cy="25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838F"/>
              </a:buClr>
              <a:buSzPts val="1250"/>
              <a:buFont typeface="Arial"/>
              <a:buNone/>
            </a:pPr>
            <a:r>
              <a:rPr lang="en-US" sz="2000" b="1" i="0" u="none" strike="noStrike" cap="none">
                <a:solidFill>
                  <a:srgbClr val="00838F"/>
                </a:solidFill>
                <a:latin typeface="Arial"/>
                <a:ea typeface="Arial"/>
                <a:cs typeface="Arial"/>
                <a:sym typeface="Arial"/>
              </a:rPr>
              <a:t>Evidence</a:t>
            </a:r>
            <a:endParaRPr sz="2000" b="0" i="0" u="none" strike="noStrike" cap="none">
              <a:solidFill>
                <a:schemeClr val="dk1"/>
              </a:solidFill>
              <a:latin typeface="Arial"/>
              <a:ea typeface="Arial"/>
              <a:cs typeface="Arial"/>
              <a:sym typeface="Arial"/>
            </a:endParaRPr>
          </a:p>
        </p:txBody>
      </p:sp>
      <p:sp>
        <p:nvSpPr>
          <p:cNvPr id="540" name="Google Shape;540;p25"/>
          <p:cNvSpPr/>
          <p:nvPr/>
        </p:nvSpPr>
        <p:spPr>
          <a:xfrm>
            <a:off x="6793968" y="5456572"/>
            <a:ext cx="4563000" cy="63900"/>
          </a:xfrm>
          <a:prstGeom prst="rect">
            <a:avLst/>
          </a:prstGeom>
          <a:noFill/>
          <a:ln>
            <a:noFill/>
          </a:ln>
        </p:spPr>
        <p:txBody>
          <a:bodyPr spcFirstLastPara="1" wrap="square" lIns="250" tIns="250" rIns="250" bIns="250" anchor="ctr" anchorCtr="0">
            <a:noAutofit/>
          </a:bodyPr>
          <a:lstStyle/>
          <a:p>
            <a:pPr marL="0" marR="0" lvl="0" indent="0" algn="l" rtl="0">
              <a:spcBef>
                <a:spcPts val="0"/>
              </a:spcBef>
              <a:spcAft>
                <a:spcPts val="0"/>
              </a:spcAft>
              <a:buClr>
                <a:srgbClr val="404040"/>
              </a:buClr>
              <a:buSzPts val="1260"/>
              <a:buFont typeface="Arial"/>
              <a:buNone/>
            </a:pPr>
            <a:r>
              <a:rPr lang="en-US" sz="2000" b="0" i="0" u="none" strike="noStrike" cap="none">
                <a:solidFill>
                  <a:srgbClr val="404040"/>
                </a:solidFill>
                <a:latin typeface="Arial"/>
                <a:ea typeface="Arial"/>
                <a:cs typeface="Arial"/>
                <a:sym typeface="Arial"/>
              </a:rPr>
              <a:t>System volume • cold/hot pressure • pre-charge • vessel size • PRV rating • commissioning record</a:t>
            </a:r>
            <a:endParaRPr sz="2000" b="0" i="0" u="none" strike="noStrike" cap="none">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8CE7EF51-843E-A24F-B531-8689771215D5}"/>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Expansion vessel sizing and selection</a:t>
            </a:r>
            <a:endParaRPr lang="en-GB"/>
          </a:p>
        </p:txBody>
      </p:sp>
      <p:sp>
        <p:nvSpPr>
          <p:cNvPr id="3" name="TextBox 2">
            <a:extLst>
              <a:ext uri="{FF2B5EF4-FFF2-40B4-BE49-F238E27FC236}">
                <a16:creationId xmlns:a16="http://schemas.microsoft.com/office/drawing/2014/main" id="{4AEA69FA-C750-B644-70E0-A78A74AA10D1}"/>
              </a:ext>
            </a:extLst>
          </p:cNvPr>
          <p:cNvSpPr txBox="1"/>
          <p:nvPr/>
        </p:nvSpPr>
        <p:spPr>
          <a:xfrm>
            <a:off x="406374" y="4983480"/>
            <a:ext cx="6104238" cy="707886"/>
          </a:xfrm>
          <a:prstGeom prst="rect">
            <a:avLst/>
          </a:prstGeom>
          <a:noFill/>
        </p:spPr>
        <p:txBody>
          <a:bodyPr wrap="square">
            <a:spAutoFit/>
          </a:bodyPr>
          <a:lstStyle/>
          <a:p>
            <a:r>
              <a:rPr lang="en-US" sz="2000" b="0" i="0" u="none" strike="noStrike" cap="none" dirty="0">
                <a:solidFill>
                  <a:srgbClr val="1D1730"/>
                </a:solidFill>
                <a:latin typeface="Arial"/>
                <a:ea typeface="Arial"/>
                <a:cs typeface="Arial"/>
                <a:sym typeface="Arial"/>
              </a:rPr>
              <a:t>Expansion vessels are selected from volume and pressure conditions, not from heat-pump kW alone.</a:t>
            </a:r>
            <a:endParaRPr lang="en-GB"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51" name="Google Shape;551;p26"/>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24</a:t>
            </a:r>
            <a:endParaRPr sz="800" b="0" i="0" u="none" strike="noStrike" cap="none">
              <a:solidFill>
                <a:schemeClr val="dk1"/>
              </a:solidFill>
              <a:latin typeface="Arial"/>
              <a:ea typeface="Arial"/>
              <a:cs typeface="Arial"/>
              <a:sym typeface="Arial"/>
            </a:endParaRPr>
          </a:p>
        </p:txBody>
      </p:sp>
      <p:sp>
        <p:nvSpPr>
          <p:cNvPr id="555" name="Google Shape;555;p26"/>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556" name="Google Shape;556;p26"/>
          <p:cNvSpPr txBox="1">
            <a:spLocks/>
          </p:cNvSpPr>
          <p:nvPr/>
        </p:nvSpPr>
        <p:spPr>
          <a:xfrm>
            <a:off x="362347" y="1657152"/>
            <a:ext cx="11173979"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System coordination</a:t>
            </a:r>
            <a:endParaRPr sz="2400" b="1" dirty="0">
              <a:solidFill>
                <a:srgbClr val="FC4421"/>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Purpose:</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Controls coordinate the heat source, emitters, hot-water cylinder, circulation pumps, motorised valves, sensors and any supplementary or backup heat source as one integrated system.</a:t>
            </a:r>
            <a:endParaRPr sz="20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Weather compensation:</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Adjusts the heating-water flow temperature in response to outdoor conditions, helping the heat pump operate at the lowest practical temperature and improving seasonal efficiency.</a:t>
            </a:r>
            <a:endParaRPr sz="2000" b="1" dirty="0">
              <a:solidFill>
                <a:srgbClr val="F26A2E"/>
              </a:solidFill>
              <a:latin typeface="Arial"/>
              <a:ea typeface="Arial"/>
              <a:cs typeface="Arial"/>
              <a:sym typeface="Arial"/>
            </a:endParaRPr>
          </a:p>
          <a:p>
            <a:pPr marL="0" lvl="0" indent="0" algn="l" rtl="0">
              <a:spcBef>
                <a:spcPts val="900"/>
              </a:spcBef>
              <a:spcAft>
                <a:spcPts val="900"/>
              </a:spcAft>
              <a:buNone/>
            </a:pPr>
            <a:r>
              <a:rPr lang="en-US" sz="2000" b="1" dirty="0">
                <a:solidFill>
                  <a:srgbClr val="1D1730"/>
                </a:solidFill>
                <a:latin typeface="Arial"/>
                <a:ea typeface="Arial"/>
                <a:cs typeface="Arial"/>
                <a:sym typeface="Arial"/>
              </a:rPr>
              <a:t>Room sensors:</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Room sensors, thermostats and load compensation should influence demand without causing excessive on/off operation or overriding the intended weather-compensation strategy.</a:t>
            </a:r>
            <a:endParaRPr sz="2000" b="1" dirty="0">
              <a:solidFill>
                <a:srgbClr val="F26A2E"/>
              </a:solidFill>
              <a:latin typeface="Arial"/>
              <a:ea typeface="Arial"/>
              <a:cs typeface="Arial"/>
              <a:sym typeface="Arial"/>
            </a:endParaRPr>
          </a:p>
        </p:txBody>
      </p:sp>
      <p:sp>
        <p:nvSpPr>
          <p:cNvPr id="6" name="Title 5">
            <a:extLst>
              <a:ext uri="{FF2B5EF4-FFF2-40B4-BE49-F238E27FC236}">
                <a16:creationId xmlns:a16="http://schemas.microsoft.com/office/drawing/2014/main" id="{C0EEAF3A-CE93-4F75-F078-FBF01B35066C}"/>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Control system integration</a:t>
            </a:r>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47">
          <a:extLst>
            <a:ext uri="{FF2B5EF4-FFF2-40B4-BE49-F238E27FC236}">
              <a16:creationId xmlns:a16="http://schemas.microsoft.com/office/drawing/2014/main" id="{CC5B8102-CCDE-7202-0269-5E2B400C416C}"/>
            </a:ext>
          </a:extLst>
        </p:cNvPr>
        <p:cNvGrpSpPr/>
        <p:nvPr/>
      </p:nvGrpSpPr>
      <p:grpSpPr>
        <a:xfrm>
          <a:off x="0" y="0"/>
          <a:ext cx="0" cy="0"/>
          <a:chOff x="0" y="0"/>
          <a:chExt cx="0" cy="0"/>
        </a:xfrm>
      </p:grpSpPr>
      <p:sp>
        <p:nvSpPr>
          <p:cNvPr id="551" name="Google Shape;551;p26">
            <a:extLst>
              <a:ext uri="{FF2B5EF4-FFF2-40B4-BE49-F238E27FC236}">
                <a16:creationId xmlns:a16="http://schemas.microsoft.com/office/drawing/2014/main" id="{33F47BB1-F1BA-A306-ADFF-475AB23F3517}"/>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24</a:t>
            </a:r>
            <a:endParaRPr sz="800" b="0" i="0" u="none" strike="noStrike" cap="none">
              <a:solidFill>
                <a:schemeClr val="dk1"/>
              </a:solidFill>
              <a:latin typeface="Arial"/>
              <a:ea typeface="Arial"/>
              <a:cs typeface="Arial"/>
              <a:sym typeface="Arial"/>
            </a:endParaRPr>
          </a:p>
        </p:txBody>
      </p:sp>
      <p:sp>
        <p:nvSpPr>
          <p:cNvPr id="555" name="Google Shape;555;p26">
            <a:extLst>
              <a:ext uri="{FF2B5EF4-FFF2-40B4-BE49-F238E27FC236}">
                <a16:creationId xmlns:a16="http://schemas.microsoft.com/office/drawing/2014/main" id="{37E343AF-C834-57E4-9DCC-A0B93DBF95BA}"/>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557" name="Google Shape;557;p26">
            <a:extLst>
              <a:ext uri="{FF2B5EF4-FFF2-40B4-BE49-F238E27FC236}">
                <a16:creationId xmlns:a16="http://schemas.microsoft.com/office/drawing/2014/main" id="{6B21D8D0-08C6-E8FA-E9C2-A85AFB68BC61}"/>
              </a:ext>
            </a:extLst>
          </p:cNvPr>
          <p:cNvSpPr txBox="1">
            <a:spLocks/>
          </p:cNvSpPr>
          <p:nvPr/>
        </p:nvSpPr>
        <p:spPr>
          <a:xfrm>
            <a:off x="362347" y="1657152"/>
            <a:ext cx="11342093"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Operating and Flow Strategy</a:t>
            </a:r>
            <a:endParaRPr sz="24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DHW priority:</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Diverts available heat to the cylinder during recovery and may temporarily pause space heating. Cylinder temperature, recovery time and priority periods must suit household demand.</a:t>
            </a:r>
            <a:endParaRPr sz="20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Hybrid and bivalent:</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Determine when the heat pump operates alone, when the secondary source assists and when full changeover occurs. Settings should </a:t>
            </a:r>
            <a:r>
              <a:rPr lang="en-US" sz="2000" b="0" dirty="0" err="1">
                <a:solidFill>
                  <a:srgbClr val="404040"/>
                </a:solidFill>
                <a:latin typeface="Arial"/>
                <a:ea typeface="Arial"/>
                <a:cs typeface="Arial"/>
                <a:sym typeface="Arial"/>
              </a:rPr>
              <a:t>maximise</a:t>
            </a:r>
            <a:r>
              <a:rPr lang="en-US" sz="2000" b="0" dirty="0">
                <a:solidFill>
                  <a:srgbClr val="404040"/>
                </a:solidFill>
                <a:latin typeface="Arial"/>
                <a:ea typeface="Arial"/>
                <a:cs typeface="Arial"/>
                <a:sym typeface="Arial"/>
              </a:rPr>
              <a:t> efficient heat-pump contribution.</a:t>
            </a:r>
            <a:endParaRPr sz="2000" b="1" dirty="0">
              <a:solidFill>
                <a:srgbClr val="F26A2E"/>
              </a:solidFill>
              <a:latin typeface="Arial"/>
              <a:ea typeface="Arial"/>
              <a:cs typeface="Arial"/>
              <a:sym typeface="Arial"/>
            </a:endParaRPr>
          </a:p>
          <a:p>
            <a:pPr marL="0" lvl="0" indent="0" algn="l" rtl="0">
              <a:spcBef>
                <a:spcPts val="900"/>
              </a:spcBef>
              <a:spcAft>
                <a:spcPts val="900"/>
              </a:spcAft>
              <a:buNone/>
            </a:pPr>
            <a:r>
              <a:rPr lang="en-US" sz="2000" b="1" dirty="0">
                <a:solidFill>
                  <a:srgbClr val="1D1730"/>
                </a:solidFill>
                <a:latin typeface="Arial"/>
                <a:ea typeface="Arial"/>
                <a:cs typeface="Arial"/>
                <a:sym typeface="Arial"/>
              </a:rPr>
              <a:t>Sequencing and Zoning:</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Pump and valve sequencing must establish the correct flow path before compressor operation. Zoning, TRVs and setback controls must prevent low-flow faults and short cycling.</a:t>
            </a:r>
            <a:endParaRPr sz="2000" b="1" dirty="0">
              <a:solidFill>
                <a:srgbClr val="F26A2E"/>
              </a:solidFill>
              <a:latin typeface="Arial"/>
              <a:ea typeface="Arial"/>
              <a:cs typeface="Arial"/>
              <a:sym typeface="Arial"/>
            </a:endParaRPr>
          </a:p>
        </p:txBody>
      </p:sp>
      <p:sp>
        <p:nvSpPr>
          <p:cNvPr id="6" name="Title 5">
            <a:extLst>
              <a:ext uri="{FF2B5EF4-FFF2-40B4-BE49-F238E27FC236}">
                <a16:creationId xmlns:a16="http://schemas.microsoft.com/office/drawing/2014/main" id="{F455297F-7328-224C-1450-E61750F8CF90}"/>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Control system integration</a:t>
            </a:r>
            <a:endParaRPr lang="en-GB"/>
          </a:p>
        </p:txBody>
      </p:sp>
    </p:spTree>
    <p:extLst>
      <p:ext uri="{BB962C8B-B14F-4D97-AF65-F5344CB8AC3E}">
        <p14:creationId xmlns:p14="http://schemas.microsoft.com/office/powerpoint/2010/main" val="792469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9" name="Google Shape;569;p27"/>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25</a:t>
            </a:r>
            <a:endParaRPr sz="800" b="0" i="0" u="none" strike="noStrike" cap="none">
              <a:solidFill>
                <a:schemeClr val="dk1"/>
              </a:solidFill>
              <a:latin typeface="Arial"/>
              <a:ea typeface="Arial"/>
              <a:cs typeface="Arial"/>
              <a:sym typeface="Arial"/>
            </a:endParaRPr>
          </a:p>
        </p:txBody>
      </p:sp>
      <p:sp>
        <p:nvSpPr>
          <p:cNvPr id="576" name="Google Shape;576;p27"/>
          <p:cNvSpPr txBox="1">
            <a:spLocks/>
          </p:cNvSpPr>
          <p:nvPr/>
        </p:nvSpPr>
        <p:spPr>
          <a:xfrm>
            <a:off x="362347" y="1657152"/>
            <a:ext cx="11331295"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Emitters and Efficiency</a:t>
            </a:r>
            <a:endParaRPr sz="2400" b="1" dirty="0">
              <a:solidFill>
                <a:srgbClr val="FC4421"/>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Heat emitters:</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Radiators, fan convectors or underfloor-heating circuits release heat at a rate matched to each room’s calculated heat loss at the selected flow and return temperatures.</a:t>
            </a:r>
            <a:endParaRPr sz="2000" b="1" dirty="0">
              <a:solidFill>
                <a:srgbClr val="F26A2E"/>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Pressure control:</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The expansion vessel accommodates thermal expansion, while the filling loop, pressure gauge, air vents and pressure-relief valve maintain safe sealed-system operation.</a:t>
            </a:r>
            <a:endParaRPr sz="2000" b="1" dirty="0">
              <a:solidFill>
                <a:srgbClr val="F26A2E"/>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Efficient operation:</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The system should provide long, stable heat-pump run times at the lowest practical flow temperature, avoiding excessive cycling, bypass flow and unnecessary backup heating.</a:t>
            </a:r>
            <a:endParaRPr sz="2000" b="1" dirty="0">
              <a:solidFill>
                <a:srgbClr val="F26A2E"/>
              </a:solidFill>
              <a:latin typeface="Arial"/>
              <a:ea typeface="Arial"/>
              <a:cs typeface="Arial"/>
              <a:sym typeface="Arial"/>
            </a:endParaRPr>
          </a:p>
        </p:txBody>
      </p:sp>
      <p:sp>
        <p:nvSpPr>
          <p:cNvPr id="577" name="Google Shape;577;p27"/>
          <p:cNvSpPr/>
          <p:nvPr/>
        </p:nvSpPr>
        <p:spPr>
          <a:xfrm>
            <a:off x="251649" y="4806640"/>
            <a:ext cx="11441993" cy="1008185"/>
          </a:xfrm>
          <a:prstGeom prst="roundRect">
            <a:avLst>
              <a:gd name="adj" fmla="val 5161"/>
            </a:avLst>
          </a:prstGeom>
          <a:solidFill>
            <a:srgbClr val="F0F8F8"/>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78" name="Google Shape;578;p27"/>
          <p:cNvSpPr txBox="1"/>
          <p:nvPr/>
        </p:nvSpPr>
        <p:spPr>
          <a:xfrm>
            <a:off x="430352" y="4854256"/>
            <a:ext cx="11331295" cy="1114439"/>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00838F"/>
                </a:solidFill>
                <a:latin typeface="Arial"/>
                <a:ea typeface="Arial"/>
                <a:cs typeface="Arial"/>
                <a:sym typeface="Arial"/>
              </a:rPr>
              <a:t>Commissioning</a:t>
            </a:r>
            <a:endParaRPr sz="2000" b="1" dirty="0">
              <a:solidFill>
                <a:srgbClr val="00838F"/>
              </a:solidFill>
              <a:latin typeface="Arial"/>
              <a:ea typeface="Arial"/>
              <a:cs typeface="Arial"/>
              <a:sym typeface="Arial"/>
            </a:endParaRPr>
          </a:p>
          <a:p>
            <a:pPr marL="0" lvl="0" indent="0" algn="l" rtl="0">
              <a:spcBef>
                <a:spcPts val="450"/>
              </a:spcBef>
              <a:spcAft>
                <a:spcPts val="0"/>
              </a:spcAft>
              <a:buNone/>
            </a:pPr>
            <a:r>
              <a:rPr lang="en-US" sz="2000" b="0" dirty="0">
                <a:solidFill>
                  <a:srgbClr val="404040"/>
                </a:solidFill>
                <a:latin typeface="Arial"/>
                <a:ea typeface="Arial"/>
                <a:cs typeface="Arial"/>
                <a:sym typeface="Arial"/>
              </a:rPr>
              <a:t>Actual flow rates, system ΔT, pump settings, emitter balance, sensor readings and control </a:t>
            </a:r>
            <a:br>
              <a:rPr lang="en-US" sz="2000" b="0" dirty="0">
                <a:solidFill>
                  <a:srgbClr val="404040"/>
                </a:solidFill>
                <a:latin typeface="Arial"/>
                <a:ea typeface="Arial"/>
                <a:cs typeface="Arial"/>
                <a:sym typeface="Arial"/>
              </a:rPr>
            </a:br>
            <a:r>
              <a:rPr lang="en-US" sz="2000" b="0" dirty="0">
                <a:solidFill>
                  <a:srgbClr val="404040"/>
                </a:solidFill>
                <a:latin typeface="Arial"/>
                <a:ea typeface="Arial"/>
                <a:cs typeface="Arial"/>
                <a:sym typeface="Arial"/>
              </a:rPr>
              <a:t>operation must be checked against the design requirements.</a:t>
            </a:r>
            <a:endParaRPr sz="2000" b="1" dirty="0">
              <a:solidFill>
                <a:srgbClr val="00838F"/>
              </a:solidFill>
              <a:latin typeface="Arial"/>
              <a:ea typeface="Arial"/>
              <a:cs typeface="Arial"/>
              <a:sym typeface="Arial"/>
            </a:endParaRPr>
          </a:p>
        </p:txBody>
      </p:sp>
      <p:sp>
        <p:nvSpPr>
          <p:cNvPr id="4" name="Title 3">
            <a:extLst>
              <a:ext uri="{FF2B5EF4-FFF2-40B4-BE49-F238E27FC236}">
                <a16:creationId xmlns:a16="http://schemas.microsoft.com/office/drawing/2014/main" id="{16338164-491C-6B85-F946-F292DB197D49}"/>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How components integrate: heating mode</a:t>
            </a:r>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83">
          <a:extLst>
            <a:ext uri="{FF2B5EF4-FFF2-40B4-BE49-F238E27FC236}">
              <a16:creationId xmlns:a16="http://schemas.microsoft.com/office/drawing/2014/main" id="{2A460438-EA34-B652-C26A-836138072292}"/>
            </a:ext>
          </a:extLst>
        </p:cNvPr>
        <p:cNvGrpSpPr/>
        <p:nvPr/>
      </p:nvGrpSpPr>
      <p:grpSpPr>
        <a:xfrm>
          <a:off x="0" y="0"/>
          <a:ext cx="0" cy="0"/>
          <a:chOff x="0" y="0"/>
          <a:chExt cx="0" cy="0"/>
        </a:xfrm>
      </p:grpSpPr>
      <p:sp>
        <p:nvSpPr>
          <p:cNvPr id="587" name="Google Shape;587;p28">
            <a:extLst>
              <a:ext uri="{FF2B5EF4-FFF2-40B4-BE49-F238E27FC236}">
                <a16:creationId xmlns:a16="http://schemas.microsoft.com/office/drawing/2014/main" id="{609D5523-C7CE-4CB9-0592-473E1AE037A0}"/>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26</a:t>
            </a:r>
            <a:endParaRPr sz="800" b="0" i="0" u="none" strike="noStrike" cap="none">
              <a:solidFill>
                <a:schemeClr val="dk1"/>
              </a:solidFill>
              <a:latin typeface="Arial"/>
              <a:ea typeface="Arial"/>
              <a:cs typeface="Arial"/>
              <a:sym typeface="Arial"/>
            </a:endParaRPr>
          </a:p>
        </p:txBody>
      </p:sp>
      <p:sp>
        <p:nvSpPr>
          <p:cNvPr id="591" name="Google Shape;591;p28">
            <a:extLst>
              <a:ext uri="{FF2B5EF4-FFF2-40B4-BE49-F238E27FC236}">
                <a16:creationId xmlns:a16="http://schemas.microsoft.com/office/drawing/2014/main" id="{E04805B4-4E6C-EC27-06C4-A1B96A98E569}"/>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592" name="Google Shape;592;p28">
            <a:extLst>
              <a:ext uri="{FF2B5EF4-FFF2-40B4-BE49-F238E27FC236}">
                <a16:creationId xmlns:a16="http://schemas.microsoft.com/office/drawing/2014/main" id="{2D64F4F4-934F-4893-8CA4-680339FDFEE4}"/>
              </a:ext>
            </a:extLst>
          </p:cNvPr>
          <p:cNvSpPr txBox="1">
            <a:spLocks/>
          </p:cNvSpPr>
          <p:nvPr/>
        </p:nvSpPr>
        <p:spPr>
          <a:xfrm>
            <a:off x="362347" y="1657152"/>
            <a:ext cx="9969007"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Demand and Sizing</a:t>
            </a:r>
            <a:endParaRPr sz="2400" b="1" dirty="0">
              <a:solidFill>
                <a:srgbClr val="FC4421"/>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Hot-water demand:</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The cylinder sensor or time programme signals the controller when stored-water temperature falls below the required setpoint.</a:t>
            </a:r>
            <a:endParaRPr sz="20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Cylinder sizing:</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Stored volume and recovery performance must reflect occupancy, shower flow rates, bath use, simultaneous demand and expected hot-water availability.</a:t>
            </a:r>
            <a:endParaRPr sz="2000" b="1" dirty="0">
              <a:solidFill>
                <a:srgbClr val="F26A2E"/>
              </a:solidFill>
              <a:latin typeface="Arial"/>
              <a:ea typeface="Arial"/>
              <a:cs typeface="Arial"/>
              <a:sym typeface="Arial"/>
            </a:endParaRPr>
          </a:p>
          <a:p>
            <a:pPr marL="0" lvl="0" indent="0" algn="l" rtl="0">
              <a:spcBef>
                <a:spcPts val="900"/>
              </a:spcBef>
              <a:spcAft>
                <a:spcPts val="0"/>
              </a:spcAft>
              <a:buNone/>
            </a:pPr>
            <a:r>
              <a:rPr lang="en-US" sz="2000" b="1" dirty="0">
                <a:solidFill>
                  <a:srgbClr val="1D1730"/>
                </a:solidFill>
                <a:latin typeface="Arial"/>
                <a:ea typeface="Arial"/>
                <a:cs typeface="Arial"/>
                <a:sym typeface="Arial"/>
              </a:rPr>
              <a:t>Temperature sensing:</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Correct sensor position is essential. Poor sensor location can cause short cycling, incomplete cylinder heating or unnecessary high-temperature operation.</a:t>
            </a:r>
            <a:endParaRPr sz="2000" b="1" dirty="0">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D3FCEC83-43DA-352C-1398-1393BA6E232D}"/>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How components integrate: DHW mode</a:t>
            </a:r>
            <a:endParaRPr lang="en-GB"/>
          </a:p>
        </p:txBody>
      </p:sp>
    </p:spTree>
    <p:extLst>
      <p:ext uri="{BB962C8B-B14F-4D97-AF65-F5344CB8AC3E}">
        <p14:creationId xmlns:p14="http://schemas.microsoft.com/office/powerpoint/2010/main" val="1807238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5" name="Google Shape;605;p29"/>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27</a:t>
            </a:r>
            <a:endParaRPr sz="800" b="0" i="0" u="none" strike="noStrike" cap="none">
              <a:solidFill>
                <a:schemeClr val="dk1"/>
              </a:solidFill>
              <a:latin typeface="Arial"/>
              <a:ea typeface="Arial"/>
              <a:cs typeface="Arial"/>
              <a:sym typeface="Arial"/>
            </a:endParaRPr>
          </a:p>
        </p:txBody>
      </p:sp>
      <p:sp>
        <p:nvSpPr>
          <p:cNvPr id="610" name="Google Shape;610;p29"/>
          <p:cNvSpPr txBox="1">
            <a:spLocks/>
          </p:cNvSpPr>
          <p:nvPr/>
        </p:nvSpPr>
        <p:spPr>
          <a:xfrm>
            <a:off x="362347" y="1657152"/>
            <a:ext cx="10930493"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Glycol and </a:t>
            </a:r>
            <a:r>
              <a:rPr lang="en-US" sz="2400" b="1" dirty="0">
                <a:solidFill>
                  <a:srgbClr val="FC4421"/>
                </a:solidFill>
              </a:rPr>
              <a:t>f</a:t>
            </a:r>
            <a:r>
              <a:rPr lang="en-US" sz="2400" b="1" dirty="0">
                <a:solidFill>
                  <a:srgbClr val="FC4421"/>
                </a:solidFill>
                <a:latin typeface="Arial"/>
                <a:ea typeface="Arial"/>
                <a:cs typeface="Arial"/>
                <a:sym typeface="Arial"/>
              </a:rPr>
              <a:t>reeze </a:t>
            </a:r>
            <a:r>
              <a:rPr lang="en-US" sz="2400" b="1" dirty="0">
                <a:solidFill>
                  <a:srgbClr val="FC4421"/>
                </a:solidFill>
              </a:rPr>
              <a:t>pr</a:t>
            </a:r>
            <a:r>
              <a:rPr lang="en-US" sz="2400" b="1" dirty="0">
                <a:solidFill>
                  <a:srgbClr val="FC4421"/>
                </a:solidFill>
                <a:latin typeface="Arial"/>
                <a:ea typeface="Arial"/>
                <a:cs typeface="Arial"/>
                <a:sym typeface="Arial"/>
              </a:rPr>
              <a:t>otection</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Propylene glycol (MPG): </a:t>
            </a:r>
            <a:r>
              <a:rPr lang="en-US" sz="2000" b="0" dirty="0">
                <a:solidFill>
                  <a:srgbClr val="404040"/>
                </a:solidFill>
                <a:latin typeface="Arial"/>
                <a:ea typeface="Arial"/>
                <a:cs typeface="Arial"/>
                <a:sym typeface="Arial"/>
              </a:rPr>
              <a:t>Commonly used in domestic heat-pump and solar-thermal systems because it has lower toxicity, but it must contain suitable corrosion inhibitors.</a:t>
            </a:r>
            <a:endParaRPr sz="2000" b="1" dirty="0">
              <a:solidFill>
                <a:srgbClr val="1D173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Ethylene glycol (MEG): </a:t>
            </a:r>
            <a:r>
              <a:rPr lang="en-US" sz="2000" b="0" dirty="0">
                <a:solidFill>
                  <a:srgbClr val="404040"/>
                </a:solidFill>
                <a:latin typeface="Arial"/>
                <a:ea typeface="Arial"/>
                <a:cs typeface="Arial"/>
                <a:sym typeface="Arial"/>
              </a:rPr>
              <a:t>Offers better heat-transfer and viscosity characteristics, but is toxic and restricted to suitable closed systems.</a:t>
            </a:r>
            <a:endParaRPr sz="2000" b="1" dirty="0">
              <a:solidFill>
                <a:srgbClr val="1D1730"/>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Solar glycol: </a:t>
            </a:r>
            <a:r>
              <a:rPr lang="en-US" sz="2000" b="0" dirty="0">
                <a:solidFill>
                  <a:srgbClr val="404040"/>
                </a:solidFill>
                <a:latin typeface="Arial"/>
                <a:ea typeface="Arial"/>
                <a:cs typeface="Arial"/>
                <a:sym typeface="Arial"/>
              </a:rPr>
              <a:t>Solar-thermal systems use formulated high-temperature solar glycol, designed to withstand elevated temperatures and stagnation conditions.</a:t>
            </a:r>
            <a:endParaRPr sz="2000" b="1" dirty="0">
              <a:solidFill>
                <a:srgbClr val="1D1730"/>
              </a:solidFill>
              <a:latin typeface="Arial"/>
              <a:ea typeface="Arial"/>
              <a:cs typeface="Arial"/>
              <a:sym typeface="Arial"/>
            </a:endParaRPr>
          </a:p>
          <a:p>
            <a:pPr marL="0" lvl="0" indent="0" algn="l" rtl="0">
              <a:spcBef>
                <a:spcPts val="600"/>
              </a:spcBef>
              <a:spcAft>
                <a:spcPts val="600"/>
              </a:spcAft>
              <a:buNone/>
            </a:pPr>
            <a:r>
              <a:rPr lang="en-US" sz="2000" b="1" dirty="0">
                <a:solidFill>
                  <a:srgbClr val="1D1730"/>
                </a:solidFill>
                <a:latin typeface="Arial"/>
                <a:ea typeface="Arial"/>
                <a:cs typeface="Arial"/>
                <a:sym typeface="Arial"/>
              </a:rPr>
              <a:t>Application: </a:t>
            </a:r>
            <a:r>
              <a:rPr lang="en-US" sz="2000" b="0" dirty="0">
                <a:solidFill>
                  <a:srgbClr val="404040"/>
                </a:solidFill>
                <a:latin typeface="Arial"/>
                <a:ea typeface="Arial"/>
                <a:cs typeface="Arial"/>
                <a:sym typeface="Arial"/>
              </a:rPr>
              <a:t>Glycol may be required in ground-source brine loops, external monobloc circuits and solar-thermal systems where there is a credible freezing risk.</a:t>
            </a:r>
            <a:endParaRPr sz="2000" b="1" dirty="0">
              <a:solidFill>
                <a:srgbClr val="1D1730"/>
              </a:solidFill>
              <a:latin typeface="Arial"/>
              <a:ea typeface="Arial"/>
              <a:cs typeface="Arial"/>
              <a:sym typeface="Arial"/>
            </a:endParaRPr>
          </a:p>
        </p:txBody>
      </p:sp>
      <p:sp>
        <p:nvSpPr>
          <p:cNvPr id="4" name="Title 3">
            <a:extLst>
              <a:ext uri="{FF2B5EF4-FFF2-40B4-BE49-F238E27FC236}">
                <a16:creationId xmlns:a16="http://schemas.microsoft.com/office/drawing/2014/main" id="{DE77C505-0018-6AA5-1D16-3A598DF2815A}"/>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Water quality and protection components</a:t>
            </a:r>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83">
          <a:extLst>
            <a:ext uri="{FF2B5EF4-FFF2-40B4-BE49-F238E27FC236}">
              <a16:creationId xmlns:a16="http://schemas.microsoft.com/office/drawing/2014/main" id="{53265B8A-366F-CFA8-9BB9-A5038D6A3207}"/>
            </a:ext>
          </a:extLst>
        </p:cNvPr>
        <p:cNvGrpSpPr/>
        <p:nvPr/>
      </p:nvGrpSpPr>
      <p:grpSpPr>
        <a:xfrm>
          <a:off x="0" y="0"/>
          <a:ext cx="0" cy="0"/>
          <a:chOff x="0" y="0"/>
          <a:chExt cx="0" cy="0"/>
        </a:xfrm>
      </p:grpSpPr>
      <p:sp>
        <p:nvSpPr>
          <p:cNvPr id="587" name="Google Shape;587;p28">
            <a:extLst>
              <a:ext uri="{FF2B5EF4-FFF2-40B4-BE49-F238E27FC236}">
                <a16:creationId xmlns:a16="http://schemas.microsoft.com/office/drawing/2014/main" id="{7FD743AB-7275-931D-5829-12FDA31F0E99}"/>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26</a:t>
            </a:r>
            <a:endParaRPr sz="800" b="0" i="0" u="none" strike="noStrike" cap="none">
              <a:solidFill>
                <a:schemeClr val="dk1"/>
              </a:solidFill>
              <a:latin typeface="Arial"/>
              <a:ea typeface="Arial"/>
              <a:cs typeface="Arial"/>
              <a:sym typeface="Arial"/>
            </a:endParaRPr>
          </a:p>
        </p:txBody>
      </p:sp>
      <p:sp>
        <p:nvSpPr>
          <p:cNvPr id="591" name="Google Shape;591;p28">
            <a:extLst>
              <a:ext uri="{FF2B5EF4-FFF2-40B4-BE49-F238E27FC236}">
                <a16:creationId xmlns:a16="http://schemas.microsoft.com/office/drawing/2014/main" id="{54786DAE-D953-AFD8-B4FB-0FA6A1358188}"/>
              </a:ext>
            </a:extLst>
          </p:cNvPr>
          <p:cNvSpPr/>
          <p:nvPr/>
        </p:nvSpPr>
        <p:spPr>
          <a:xfrm>
            <a:off x="658368" y="5980176"/>
            <a:ext cx="106986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endParaRPr sz="1040" b="0" i="0" u="none" strike="noStrike" cap="none">
              <a:solidFill>
                <a:schemeClr val="dk1"/>
              </a:solidFill>
              <a:latin typeface="Arial"/>
              <a:ea typeface="Arial"/>
              <a:cs typeface="Arial"/>
              <a:sym typeface="Arial"/>
            </a:endParaRPr>
          </a:p>
        </p:txBody>
      </p:sp>
      <p:sp>
        <p:nvSpPr>
          <p:cNvPr id="594" name="Google Shape;594;p28">
            <a:extLst>
              <a:ext uri="{FF2B5EF4-FFF2-40B4-BE49-F238E27FC236}">
                <a16:creationId xmlns:a16="http://schemas.microsoft.com/office/drawing/2014/main" id="{FE33C844-6858-C352-7512-13C62EE51E6E}"/>
              </a:ext>
            </a:extLst>
          </p:cNvPr>
          <p:cNvSpPr txBox="1">
            <a:spLocks/>
          </p:cNvSpPr>
          <p:nvPr/>
        </p:nvSpPr>
        <p:spPr>
          <a:xfrm>
            <a:off x="362346" y="1657152"/>
            <a:ext cx="11287758" cy="402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C4421"/>
                </a:solidFill>
                <a:latin typeface="Arial"/>
                <a:ea typeface="Arial"/>
                <a:cs typeface="Arial"/>
                <a:sym typeface="Arial"/>
              </a:rPr>
              <a:t>Hydraulics and Heating</a:t>
            </a:r>
            <a:endParaRPr sz="2400" b="1" dirty="0">
              <a:solidFill>
                <a:srgbClr val="FC4421"/>
              </a:solidFill>
              <a:latin typeface="Arial"/>
              <a:ea typeface="Arial"/>
              <a:cs typeface="Arial"/>
              <a:sym typeface="Arial"/>
            </a:endParaRPr>
          </a:p>
          <a:p>
            <a:pPr marL="0" lvl="0" indent="0" algn="l" rtl="0">
              <a:spcBef>
                <a:spcPts val="750"/>
              </a:spcBef>
              <a:spcAft>
                <a:spcPts val="0"/>
              </a:spcAft>
              <a:buNone/>
            </a:pPr>
            <a:r>
              <a:rPr lang="en-US" sz="2000" b="1" dirty="0">
                <a:solidFill>
                  <a:srgbClr val="1D1730"/>
                </a:solidFill>
                <a:latin typeface="Arial"/>
                <a:ea typeface="Arial"/>
                <a:cs typeface="Arial"/>
                <a:sym typeface="Arial"/>
              </a:rPr>
              <a:t>Cylinder heat exchanger:</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A compatible coil or plate heat exchanger must provide sufficient surface area to transfer output at relatively low primary temperatures.</a:t>
            </a:r>
            <a:endParaRPr sz="2000" b="1" dirty="0">
              <a:solidFill>
                <a:srgbClr val="F26A2E"/>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Hydraulic control:</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Pumps and motorised valves must establish the correct flow path through the cylinder circuit, while preventing unwanted circulation.</a:t>
            </a:r>
            <a:endParaRPr sz="2000" b="1" dirty="0">
              <a:solidFill>
                <a:srgbClr val="F26A2E"/>
              </a:solidFill>
              <a:latin typeface="Arial"/>
              <a:ea typeface="Arial"/>
              <a:cs typeface="Arial"/>
              <a:sym typeface="Arial"/>
            </a:endParaRPr>
          </a:p>
          <a:p>
            <a:pPr marL="0" lvl="0" indent="0" algn="l" rtl="0">
              <a:spcBef>
                <a:spcPts val="600"/>
              </a:spcBef>
              <a:spcAft>
                <a:spcPts val="0"/>
              </a:spcAft>
              <a:buNone/>
            </a:pPr>
            <a:r>
              <a:rPr lang="en-US" sz="2000" b="1" dirty="0">
                <a:solidFill>
                  <a:srgbClr val="1D1730"/>
                </a:solidFill>
                <a:latin typeface="Arial"/>
                <a:ea typeface="Arial"/>
                <a:cs typeface="Arial"/>
                <a:sym typeface="Arial"/>
              </a:rPr>
              <a:t>Supplementary heating:</a:t>
            </a:r>
            <a:r>
              <a:rPr lang="en-US" sz="2000" b="1" dirty="0">
                <a:solidFill>
                  <a:srgbClr val="F26A2E"/>
                </a:solidFill>
                <a:latin typeface="Arial"/>
                <a:ea typeface="Arial"/>
                <a:cs typeface="Arial"/>
                <a:sym typeface="Arial"/>
              </a:rPr>
              <a:t> </a:t>
            </a:r>
            <a:r>
              <a:rPr lang="en-US" sz="2000" b="0" dirty="0">
                <a:solidFill>
                  <a:srgbClr val="404040"/>
                </a:solidFill>
                <a:latin typeface="Arial"/>
                <a:ea typeface="Arial"/>
                <a:cs typeface="Arial"/>
                <a:sym typeface="Arial"/>
              </a:rPr>
              <a:t>Immersion heaters or backup sources should support exceptional demand or hygiene cycles rather than compensate for undersized components.</a:t>
            </a:r>
            <a:r>
              <a:rPr lang="en-US" sz="1000" b="0" dirty="0">
                <a:solidFill>
                  <a:srgbClr val="404040"/>
                </a:solidFill>
                <a:latin typeface="Arial"/>
                <a:ea typeface="Arial"/>
                <a:cs typeface="Arial"/>
                <a:sym typeface="Arial"/>
              </a:rPr>
              <a:t>.</a:t>
            </a:r>
            <a:endParaRPr sz="1000" b="1" dirty="0">
              <a:solidFill>
                <a:srgbClr val="F26A2E"/>
              </a:solidFill>
              <a:latin typeface="Arial"/>
              <a:ea typeface="Arial"/>
              <a:cs typeface="Arial"/>
              <a:sym typeface="Arial"/>
            </a:endParaRPr>
          </a:p>
        </p:txBody>
      </p:sp>
      <p:sp>
        <p:nvSpPr>
          <p:cNvPr id="595" name="Google Shape;595;p28">
            <a:extLst>
              <a:ext uri="{FF2B5EF4-FFF2-40B4-BE49-F238E27FC236}">
                <a16:creationId xmlns:a16="http://schemas.microsoft.com/office/drawing/2014/main" id="{75EDD976-3991-6C20-448A-5F74E5C83EB1}"/>
              </a:ext>
            </a:extLst>
          </p:cNvPr>
          <p:cNvSpPr/>
          <p:nvPr/>
        </p:nvSpPr>
        <p:spPr>
          <a:xfrm>
            <a:off x="353952" y="4231345"/>
            <a:ext cx="11296152" cy="1829213"/>
          </a:xfrm>
          <a:prstGeom prst="roundRect">
            <a:avLst>
              <a:gd name="adj" fmla="val 5161"/>
            </a:avLst>
          </a:prstGeom>
          <a:solidFill>
            <a:srgbClr val="F0F8F8"/>
          </a:solidFill>
          <a:ln w="14300" cap="flat" cmpd="sng">
            <a:solidFill>
              <a:srgbClr val="00838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96" name="Google Shape;596;p28">
            <a:extLst>
              <a:ext uri="{FF2B5EF4-FFF2-40B4-BE49-F238E27FC236}">
                <a16:creationId xmlns:a16="http://schemas.microsoft.com/office/drawing/2014/main" id="{EA2F3810-CB17-FA98-B62F-FB51D767EE89}"/>
              </a:ext>
            </a:extLst>
          </p:cNvPr>
          <p:cNvSpPr txBox="1"/>
          <p:nvPr/>
        </p:nvSpPr>
        <p:spPr>
          <a:xfrm>
            <a:off x="487559" y="4410678"/>
            <a:ext cx="11028938" cy="1238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00838F"/>
                </a:solidFill>
                <a:latin typeface="Arial"/>
                <a:ea typeface="Arial"/>
                <a:cs typeface="Arial"/>
                <a:sym typeface="Arial"/>
              </a:rPr>
              <a:t>Hygiene, Safety and Commissioning</a:t>
            </a:r>
            <a:endParaRPr sz="2000" b="1" dirty="0">
              <a:solidFill>
                <a:srgbClr val="00838F"/>
              </a:solidFill>
              <a:latin typeface="Arial"/>
              <a:ea typeface="Arial"/>
              <a:cs typeface="Arial"/>
              <a:sym typeface="Arial"/>
            </a:endParaRPr>
          </a:p>
          <a:p>
            <a:pPr marL="0" lvl="0" indent="0" algn="l" rtl="0">
              <a:spcBef>
                <a:spcPts val="450"/>
              </a:spcBef>
              <a:spcAft>
                <a:spcPts val="0"/>
              </a:spcAft>
              <a:buNone/>
            </a:pPr>
            <a:r>
              <a:rPr lang="en-US" sz="2000" b="1" dirty="0">
                <a:solidFill>
                  <a:srgbClr val="1D1730"/>
                </a:solidFill>
                <a:latin typeface="Arial"/>
                <a:ea typeface="Arial"/>
                <a:cs typeface="Arial"/>
                <a:sym typeface="Arial"/>
              </a:rPr>
              <a:t>Hygiene and Safety:</a:t>
            </a:r>
            <a:r>
              <a:rPr lang="en-US" sz="2000" b="1" dirty="0">
                <a:solidFill>
                  <a:srgbClr val="00838F"/>
                </a:solidFill>
                <a:latin typeface="Arial"/>
                <a:ea typeface="Arial"/>
                <a:cs typeface="Arial"/>
                <a:sym typeface="Arial"/>
              </a:rPr>
              <a:t> </a:t>
            </a:r>
            <a:r>
              <a:rPr lang="en-US" sz="2000" b="0" dirty="0">
                <a:solidFill>
                  <a:srgbClr val="404040"/>
                </a:solidFill>
                <a:latin typeface="Arial"/>
                <a:ea typeface="Arial"/>
                <a:cs typeface="Arial"/>
                <a:sym typeface="Arial"/>
              </a:rPr>
              <a:t>Periodic pasteurisation and TMVs with secondary circulation must be considered to manage risk, standing heat loss and outlet temperatures.</a:t>
            </a:r>
            <a:endParaRPr sz="2000" b="1" dirty="0">
              <a:solidFill>
                <a:srgbClr val="00838F"/>
              </a:solidFill>
              <a:latin typeface="Arial"/>
              <a:ea typeface="Arial"/>
              <a:cs typeface="Arial"/>
              <a:sym typeface="Arial"/>
            </a:endParaRPr>
          </a:p>
          <a:p>
            <a:pPr marL="0" lvl="0" indent="0" algn="l" rtl="0">
              <a:spcBef>
                <a:spcPts val="400"/>
              </a:spcBef>
              <a:spcAft>
                <a:spcPts val="0"/>
              </a:spcAft>
              <a:buNone/>
            </a:pPr>
            <a:r>
              <a:rPr lang="en-US" sz="2000" b="1" dirty="0">
                <a:solidFill>
                  <a:srgbClr val="1D1730"/>
                </a:solidFill>
                <a:latin typeface="Arial"/>
                <a:ea typeface="Arial"/>
                <a:cs typeface="Arial"/>
                <a:sym typeface="Arial"/>
              </a:rPr>
              <a:t>Commissioning:</a:t>
            </a:r>
            <a:r>
              <a:rPr lang="en-US" sz="2000" b="1" dirty="0">
                <a:solidFill>
                  <a:srgbClr val="00838F"/>
                </a:solidFill>
                <a:latin typeface="Arial"/>
                <a:ea typeface="Arial"/>
                <a:cs typeface="Arial"/>
                <a:sym typeface="Arial"/>
              </a:rPr>
              <a:t> </a:t>
            </a:r>
            <a:r>
              <a:rPr lang="en-US" sz="2000" b="0" dirty="0">
                <a:solidFill>
                  <a:srgbClr val="404040"/>
                </a:solidFill>
                <a:latin typeface="Arial"/>
                <a:ea typeface="Arial"/>
                <a:cs typeface="Arial"/>
                <a:sym typeface="Arial"/>
              </a:rPr>
              <a:t>Records should include DHW setpoints, sensor readings, recovery time, flow and return temperatures, immersion settings and customer instructions.</a:t>
            </a:r>
            <a:endParaRPr sz="2000" b="1" dirty="0">
              <a:solidFill>
                <a:srgbClr val="00838F"/>
              </a:solidFill>
              <a:latin typeface="Arial"/>
              <a:ea typeface="Arial"/>
              <a:cs typeface="Arial"/>
              <a:sym typeface="Arial"/>
            </a:endParaRPr>
          </a:p>
        </p:txBody>
      </p:sp>
      <p:sp>
        <p:nvSpPr>
          <p:cNvPr id="4" name="Title 3">
            <a:extLst>
              <a:ext uri="{FF2B5EF4-FFF2-40B4-BE49-F238E27FC236}">
                <a16:creationId xmlns:a16="http://schemas.microsoft.com/office/drawing/2014/main" id="{9663FDDD-C597-3183-022E-6FE4B52E48FA}"/>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How components integrate: DHW mode</a:t>
            </a:r>
            <a:endParaRPr lang="en-GB"/>
          </a:p>
        </p:txBody>
      </p:sp>
    </p:spTree>
    <p:extLst>
      <p:ext uri="{BB962C8B-B14F-4D97-AF65-F5344CB8AC3E}">
        <p14:creationId xmlns:p14="http://schemas.microsoft.com/office/powerpoint/2010/main" val="26971097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5" name="Google Shape;630;p30">
            <a:extLst>
              <a:ext uri="{FF2B5EF4-FFF2-40B4-BE49-F238E27FC236}">
                <a16:creationId xmlns:a16="http://schemas.microsoft.com/office/drawing/2014/main" id="{3906999E-2B0B-0309-2FAC-B185EBD56B45}"/>
              </a:ext>
            </a:extLst>
          </p:cNvPr>
          <p:cNvSpPr/>
          <p:nvPr/>
        </p:nvSpPr>
        <p:spPr>
          <a:xfrm>
            <a:off x="8753549" y="1496422"/>
            <a:ext cx="3142921" cy="4191000"/>
          </a:xfrm>
          <a:prstGeom prst="roundRect">
            <a:avLst>
              <a:gd name="adj" fmla="val 2272"/>
            </a:avLst>
          </a:prstGeom>
          <a:solidFill>
            <a:schemeClr val="bg1"/>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1" name="Google Shape;621;p30"/>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28</a:t>
            </a:r>
            <a:endParaRPr sz="800" b="0" i="0" u="none" strike="noStrike" cap="none">
              <a:solidFill>
                <a:schemeClr val="dk1"/>
              </a:solidFill>
              <a:latin typeface="Arial"/>
              <a:ea typeface="Arial"/>
              <a:cs typeface="Arial"/>
              <a:sym typeface="Arial"/>
            </a:endParaRPr>
          </a:p>
        </p:txBody>
      </p:sp>
      <p:grpSp>
        <p:nvGrpSpPr>
          <p:cNvPr id="626" name="Google Shape;626;p30"/>
          <p:cNvGrpSpPr/>
          <p:nvPr/>
        </p:nvGrpSpPr>
        <p:grpSpPr>
          <a:xfrm>
            <a:off x="304323" y="1476375"/>
            <a:ext cx="3238500" cy="4191000"/>
            <a:chOff x="476250" y="1476375"/>
            <a:chExt cx="3238500" cy="4191000"/>
          </a:xfrm>
        </p:grpSpPr>
        <p:sp>
          <p:nvSpPr>
            <p:cNvPr id="627" name="Google Shape;627;p30"/>
            <p:cNvSpPr/>
            <p:nvPr/>
          </p:nvSpPr>
          <p:spPr>
            <a:xfrm>
              <a:off x="476250" y="1476375"/>
              <a:ext cx="3238500" cy="4191000"/>
            </a:xfrm>
            <a:prstGeom prst="roundRect">
              <a:avLst>
                <a:gd name="adj" fmla="val 2941"/>
              </a:avLst>
            </a:prstGeom>
            <a:solidFill>
              <a:srgbClr val="FFF3EC"/>
            </a:solidFill>
            <a:ln w="1430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8" name="Google Shape;628;p30"/>
            <p:cNvSpPr txBox="1"/>
            <p:nvPr/>
          </p:nvSpPr>
          <p:spPr>
            <a:xfrm>
              <a:off x="666750" y="1666875"/>
              <a:ext cx="28575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Scenario</a:t>
              </a:r>
              <a:endParaRPr sz="2400" b="1">
                <a:solidFill>
                  <a:srgbClr val="F26A2E"/>
                </a:solidFill>
                <a:latin typeface="Arial"/>
                <a:ea typeface="Arial"/>
                <a:cs typeface="Arial"/>
                <a:sym typeface="Arial"/>
              </a:endParaRPr>
            </a:p>
            <a:p>
              <a:pPr marL="0" lvl="0" indent="0" algn="l" rtl="0">
                <a:spcBef>
                  <a:spcPts val="1200"/>
                </a:spcBef>
                <a:spcAft>
                  <a:spcPts val="0"/>
                </a:spcAft>
                <a:buNone/>
              </a:pPr>
              <a:r>
                <a:rPr lang="en-US" sz="2000" b="0">
                  <a:solidFill>
                    <a:srgbClr val="1D1730"/>
                  </a:solidFill>
                  <a:latin typeface="Arial"/>
                  <a:ea typeface="Arial"/>
                  <a:cs typeface="Arial"/>
                  <a:sym typeface="Arial"/>
                </a:rPr>
                <a:t>ASHP fitted to existing small radiators and an older boiler cylinder.</a:t>
              </a:r>
              <a:endParaRPr sz="2000" b="0">
                <a:solidFill>
                  <a:srgbClr val="1D1730"/>
                </a:solidFill>
                <a:latin typeface="Arial"/>
                <a:ea typeface="Arial"/>
                <a:cs typeface="Arial"/>
                <a:sym typeface="Arial"/>
              </a:endParaRPr>
            </a:p>
          </p:txBody>
        </p:sp>
      </p:grpSp>
      <p:grpSp>
        <p:nvGrpSpPr>
          <p:cNvPr id="629" name="Google Shape;629;p30"/>
          <p:cNvGrpSpPr/>
          <p:nvPr/>
        </p:nvGrpSpPr>
        <p:grpSpPr>
          <a:xfrm>
            <a:off x="3733323" y="1496422"/>
            <a:ext cx="4762500" cy="4191000"/>
            <a:chOff x="3776387" y="1508797"/>
            <a:chExt cx="4762500" cy="4191000"/>
          </a:xfrm>
        </p:grpSpPr>
        <p:sp>
          <p:nvSpPr>
            <p:cNvPr id="630" name="Google Shape;630;p30"/>
            <p:cNvSpPr/>
            <p:nvPr/>
          </p:nvSpPr>
          <p:spPr>
            <a:xfrm>
              <a:off x="3776387" y="1508797"/>
              <a:ext cx="4762500" cy="4191000"/>
            </a:xfrm>
            <a:prstGeom prst="roundRect">
              <a:avLst>
                <a:gd name="adj" fmla="val 2272"/>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1" name="Google Shape;631;p30"/>
            <p:cNvSpPr txBox="1"/>
            <p:nvPr/>
          </p:nvSpPr>
          <p:spPr>
            <a:xfrm>
              <a:off x="4095750" y="1666875"/>
              <a:ext cx="43815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1D1730"/>
                  </a:solidFill>
                  <a:latin typeface="Arial"/>
                  <a:ea typeface="Arial"/>
                  <a:cs typeface="Arial"/>
                  <a:sym typeface="Arial"/>
                </a:rPr>
                <a:t>The problem</a:t>
              </a:r>
              <a:endParaRPr sz="2400" b="1" dirty="0">
                <a:solidFill>
                  <a:srgbClr val="1D1730"/>
                </a:solidFill>
                <a:latin typeface="Arial"/>
                <a:ea typeface="Arial"/>
                <a:cs typeface="Arial"/>
                <a:sym typeface="Arial"/>
              </a:endParaRPr>
            </a:p>
            <a:p>
              <a:pPr marL="0" lvl="0" indent="0" algn="l" rtl="0">
                <a:spcBef>
                  <a:spcPts val="1200"/>
                </a:spcBef>
                <a:spcAft>
                  <a:spcPts val="0"/>
                </a:spcAft>
                <a:buNone/>
              </a:pPr>
              <a:r>
                <a:rPr lang="en-US" sz="2000" b="1" dirty="0">
                  <a:solidFill>
                    <a:srgbClr val="666666"/>
                  </a:solidFill>
                  <a:latin typeface="Arial"/>
                  <a:ea typeface="Arial"/>
                  <a:cs typeface="Arial"/>
                  <a:sym typeface="Arial"/>
                </a:rPr>
                <a:t>Symptoms</a:t>
              </a:r>
              <a:endParaRPr sz="2000" b="1" dirty="0">
                <a:solidFill>
                  <a:srgbClr val="666666"/>
                </a:solidFill>
                <a:latin typeface="Arial"/>
                <a:ea typeface="Arial"/>
                <a:cs typeface="Arial"/>
                <a:sym typeface="Arial"/>
              </a:endParaRPr>
            </a:p>
            <a:p>
              <a:pPr marL="0" lvl="0" indent="0" algn="l" rtl="0">
                <a:spcBef>
                  <a:spcPts val="400"/>
                </a:spcBef>
                <a:spcAft>
                  <a:spcPts val="0"/>
                </a:spcAft>
                <a:buNone/>
              </a:pPr>
              <a:r>
                <a:rPr lang="en-US" sz="2000" b="0" dirty="0">
                  <a:solidFill>
                    <a:srgbClr val="1D1730"/>
                  </a:solidFill>
                  <a:latin typeface="Arial"/>
                  <a:ea typeface="Arial"/>
                  <a:cs typeface="Arial"/>
                  <a:sym typeface="Arial"/>
                </a:rPr>
                <a:t>High flow temperature, slow DHW recovery and frequent customer boost/immersion use.</a:t>
              </a:r>
              <a:endParaRPr sz="2000" b="0" dirty="0">
                <a:solidFill>
                  <a:srgbClr val="1D1730"/>
                </a:solidFill>
                <a:latin typeface="Arial"/>
                <a:ea typeface="Arial"/>
                <a:cs typeface="Arial"/>
                <a:sym typeface="Arial"/>
              </a:endParaRPr>
            </a:p>
            <a:p>
              <a:pPr marL="0" lvl="0" indent="0" algn="l" rtl="0">
                <a:spcBef>
                  <a:spcPts val="1600"/>
                </a:spcBef>
                <a:spcAft>
                  <a:spcPts val="0"/>
                </a:spcAft>
                <a:buNone/>
              </a:pPr>
              <a:r>
                <a:rPr lang="en-US" sz="2000" b="1" dirty="0">
                  <a:solidFill>
                    <a:srgbClr val="666666"/>
                  </a:solidFill>
                  <a:latin typeface="Arial"/>
                  <a:ea typeface="Arial"/>
                  <a:cs typeface="Arial"/>
                  <a:sym typeface="Arial"/>
                </a:rPr>
                <a:t>Likely Issues</a:t>
              </a:r>
              <a:endParaRPr sz="2000" b="1" dirty="0">
                <a:solidFill>
                  <a:srgbClr val="666666"/>
                </a:solidFill>
                <a:latin typeface="Arial"/>
                <a:ea typeface="Arial"/>
                <a:cs typeface="Arial"/>
                <a:sym typeface="Arial"/>
              </a:endParaRPr>
            </a:p>
            <a:p>
              <a:pPr marL="0" lvl="0" indent="0" algn="l" rtl="0">
                <a:spcBef>
                  <a:spcPts val="400"/>
                </a:spcBef>
                <a:spcAft>
                  <a:spcPts val="0"/>
                </a:spcAft>
                <a:buNone/>
              </a:pPr>
              <a:r>
                <a:rPr lang="en-US" sz="2000" b="0" dirty="0">
                  <a:solidFill>
                    <a:srgbClr val="1D1730"/>
                  </a:solidFill>
                  <a:latin typeface="Arial"/>
                  <a:ea typeface="Arial"/>
                  <a:cs typeface="Arial"/>
                  <a:sym typeface="Arial"/>
                </a:rPr>
                <a:t>Emitters undersized and cylinder coil not suitable for lower-temperature heat transfer.</a:t>
              </a:r>
              <a:endParaRPr sz="2000" b="0" dirty="0">
                <a:solidFill>
                  <a:srgbClr val="1D1730"/>
                </a:solidFill>
                <a:latin typeface="Arial"/>
                <a:ea typeface="Arial"/>
                <a:cs typeface="Arial"/>
                <a:sym typeface="Arial"/>
              </a:endParaRPr>
            </a:p>
          </p:txBody>
        </p:sp>
      </p:grpSp>
      <p:sp>
        <p:nvSpPr>
          <p:cNvPr id="634" name="Google Shape;634;p30"/>
          <p:cNvSpPr txBox="1"/>
          <p:nvPr/>
        </p:nvSpPr>
        <p:spPr>
          <a:xfrm>
            <a:off x="8926933" y="1611557"/>
            <a:ext cx="2796151" cy="407586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1D1730"/>
                </a:solidFill>
                <a:latin typeface="Arial"/>
                <a:ea typeface="Arial"/>
                <a:cs typeface="Arial"/>
                <a:sym typeface="Arial"/>
              </a:rPr>
              <a:t>Impact and Action</a:t>
            </a:r>
            <a:endParaRPr sz="2400" b="1" dirty="0">
              <a:solidFill>
                <a:srgbClr val="1D1730"/>
              </a:solidFill>
              <a:latin typeface="Arial"/>
              <a:ea typeface="Arial"/>
              <a:cs typeface="Arial"/>
              <a:sym typeface="Arial"/>
            </a:endParaRPr>
          </a:p>
          <a:p>
            <a:pPr marL="0" lvl="0" indent="0" algn="l" rtl="0">
              <a:spcBef>
                <a:spcPts val="1200"/>
              </a:spcBef>
              <a:spcAft>
                <a:spcPts val="0"/>
              </a:spcAft>
              <a:buNone/>
            </a:pPr>
            <a:r>
              <a:rPr lang="en-US" sz="2000" b="1" dirty="0">
                <a:solidFill>
                  <a:srgbClr val="666666"/>
                </a:solidFill>
                <a:latin typeface="Arial"/>
                <a:ea typeface="Arial"/>
                <a:cs typeface="Arial"/>
                <a:sym typeface="Arial"/>
              </a:rPr>
              <a:t>Consequences</a:t>
            </a:r>
            <a:endParaRPr sz="2000" b="1" dirty="0">
              <a:solidFill>
                <a:srgbClr val="666666"/>
              </a:solidFill>
              <a:latin typeface="Arial"/>
              <a:ea typeface="Arial"/>
              <a:cs typeface="Arial"/>
              <a:sym typeface="Arial"/>
            </a:endParaRPr>
          </a:p>
          <a:p>
            <a:pPr marL="0" lvl="0" indent="0" algn="l" rtl="0">
              <a:spcBef>
                <a:spcPts val="400"/>
              </a:spcBef>
              <a:spcAft>
                <a:spcPts val="0"/>
              </a:spcAft>
              <a:buNone/>
            </a:pPr>
            <a:r>
              <a:rPr lang="en-US" sz="2000" b="0" dirty="0">
                <a:solidFill>
                  <a:srgbClr val="1D1730"/>
                </a:solidFill>
                <a:latin typeface="Arial"/>
                <a:ea typeface="Arial"/>
                <a:cs typeface="Arial"/>
                <a:sym typeface="Arial"/>
              </a:rPr>
              <a:t>Lower COP, higher running costs and comfort complaints.</a:t>
            </a:r>
            <a:endParaRPr sz="2000" b="0" dirty="0">
              <a:solidFill>
                <a:srgbClr val="1D1730"/>
              </a:solidFill>
              <a:latin typeface="Arial"/>
              <a:ea typeface="Arial"/>
              <a:cs typeface="Arial"/>
              <a:sym typeface="Arial"/>
            </a:endParaRPr>
          </a:p>
          <a:p>
            <a:pPr marL="0" lvl="0" indent="0" algn="l" rtl="0">
              <a:spcBef>
                <a:spcPts val="1600"/>
              </a:spcBef>
              <a:spcAft>
                <a:spcPts val="0"/>
              </a:spcAft>
              <a:buNone/>
            </a:pPr>
            <a:r>
              <a:rPr lang="en-US" sz="2000" b="1" dirty="0">
                <a:solidFill>
                  <a:srgbClr val="666666"/>
                </a:solidFill>
                <a:latin typeface="Arial"/>
                <a:ea typeface="Arial"/>
                <a:cs typeface="Arial"/>
                <a:sym typeface="Arial"/>
              </a:rPr>
              <a:t>Correct approach</a:t>
            </a:r>
            <a:endParaRPr sz="2000" b="1" dirty="0">
              <a:solidFill>
                <a:srgbClr val="666666"/>
              </a:solidFill>
              <a:latin typeface="Arial"/>
              <a:ea typeface="Arial"/>
              <a:cs typeface="Arial"/>
              <a:sym typeface="Arial"/>
            </a:endParaRPr>
          </a:p>
          <a:p>
            <a:pPr marL="0" lvl="0" indent="0" algn="l" rtl="0">
              <a:spcBef>
                <a:spcPts val="400"/>
              </a:spcBef>
              <a:spcAft>
                <a:spcPts val="0"/>
              </a:spcAft>
              <a:buNone/>
            </a:pPr>
            <a:r>
              <a:rPr lang="en-US" sz="2000" b="0" dirty="0">
                <a:solidFill>
                  <a:srgbClr val="1D1730"/>
                </a:solidFill>
                <a:latin typeface="Arial"/>
                <a:ea typeface="Arial"/>
                <a:cs typeface="Arial"/>
                <a:sym typeface="Arial"/>
              </a:rPr>
              <a:t>Review heat loss, emitter outputs, cylinder specification</a:t>
            </a:r>
            <a:r>
              <a:rPr lang="en-US" sz="2000" dirty="0">
                <a:solidFill>
                  <a:srgbClr val="1D1730"/>
                </a:solidFill>
              </a:rPr>
              <a:t>, flow readings and controls.</a:t>
            </a:r>
            <a:endParaRPr sz="2000" dirty="0">
              <a:solidFill>
                <a:srgbClr val="1D1730"/>
              </a:solidFill>
            </a:endParaRPr>
          </a:p>
        </p:txBody>
      </p:sp>
      <p:sp>
        <p:nvSpPr>
          <p:cNvPr id="4" name="Title 3">
            <a:extLst>
              <a:ext uri="{FF2B5EF4-FFF2-40B4-BE49-F238E27FC236}">
                <a16:creationId xmlns:a16="http://schemas.microsoft.com/office/drawing/2014/main" id="{64097781-B25B-26BE-A598-E2F6CFBC1FEE}"/>
              </a:ext>
            </a:extLst>
          </p:cNvPr>
          <p:cNvSpPr>
            <a:spLocks noGrp="1"/>
          </p:cNvSpPr>
          <p:nvPr>
            <p:ph type="title"/>
          </p:nvPr>
        </p:nvSpPr>
        <p:spPr>
          <a:xfrm>
            <a:off x="304323" y="852000"/>
            <a:ext cx="11583353" cy="612000"/>
          </a:xfrm>
        </p:spPr>
        <p:txBody>
          <a:bodyPr lIns="90000" tIns="46800" rIns="90000" bIns="46800"/>
          <a:lstStyle/>
          <a:p>
            <a:r>
              <a:rPr lang="en-US" sz="3200" dirty="0">
                <a:solidFill>
                  <a:srgbClr val="FC4421"/>
                </a:solidFill>
              </a:rPr>
              <a:t>Scenario: component mismatch</a:t>
            </a:r>
            <a:endParaRPr lang="en-GB" dirty="0"/>
          </a:p>
        </p:txBody>
      </p:sp>
      <p:sp>
        <p:nvSpPr>
          <p:cNvPr id="3" name="TextBox 2">
            <a:extLst>
              <a:ext uri="{FF2B5EF4-FFF2-40B4-BE49-F238E27FC236}">
                <a16:creationId xmlns:a16="http://schemas.microsoft.com/office/drawing/2014/main" id="{EC800D8B-EDAE-4735-5FD6-ACABC5B03E60}"/>
              </a:ext>
            </a:extLst>
          </p:cNvPr>
          <p:cNvSpPr txBox="1"/>
          <p:nvPr/>
        </p:nvSpPr>
        <p:spPr>
          <a:xfrm>
            <a:off x="832898" y="5742135"/>
            <a:ext cx="11359102" cy="400110"/>
          </a:xfrm>
          <a:prstGeom prst="rect">
            <a:avLst/>
          </a:prstGeom>
          <a:noFill/>
        </p:spPr>
        <p:txBody>
          <a:bodyPr wrap="square">
            <a:spAutoFit/>
          </a:bodyPr>
          <a:lstStyle/>
          <a:p>
            <a:r>
              <a:rPr lang="en-US" sz="2000" b="0" i="0" u="none" strike="noStrike" cap="none">
                <a:solidFill>
                  <a:srgbClr val="1D1730"/>
                </a:solidFill>
                <a:latin typeface="Arial"/>
                <a:ea typeface="Arial"/>
                <a:cs typeface="Arial"/>
                <a:sym typeface="Arial"/>
              </a:rPr>
              <a:t>Do not blame the heat pump first—look for component mismatch and missing design evidence.</a:t>
            </a:r>
            <a:endParaRPr lang="en-GB" sz="20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5" name="Google Shape;630;p30">
            <a:extLst>
              <a:ext uri="{FF2B5EF4-FFF2-40B4-BE49-F238E27FC236}">
                <a16:creationId xmlns:a16="http://schemas.microsoft.com/office/drawing/2014/main" id="{93FF869B-AFEC-0923-BA9F-252263A0D2CA}"/>
              </a:ext>
            </a:extLst>
          </p:cNvPr>
          <p:cNvSpPr/>
          <p:nvPr/>
        </p:nvSpPr>
        <p:spPr>
          <a:xfrm>
            <a:off x="8797080" y="1476375"/>
            <a:ext cx="3142921" cy="4191000"/>
          </a:xfrm>
          <a:prstGeom prst="roundRect">
            <a:avLst>
              <a:gd name="adj" fmla="val 2272"/>
            </a:avLst>
          </a:prstGeom>
          <a:solidFill>
            <a:schemeClr val="bg1"/>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3" name="Google Shape;643;p31"/>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29</a:t>
            </a:r>
            <a:endParaRPr sz="800" b="0" i="0" u="none" strike="noStrike" cap="none">
              <a:solidFill>
                <a:schemeClr val="dk1"/>
              </a:solidFill>
              <a:latin typeface="Arial"/>
              <a:ea typeface="Arial"/>
              <a:cs typeface="Arial"/>
              <a:sym typeface="Arial"/>
            </a:endParaRPr>
          </a:p>
        </p:txBody>
      </p:sp>
      <p:grpSp>
        <p:nvGrpSpPr>
          <p:cNvPr id="648" name="Google Shape;648;p31"/>
          <p:cNvGrpSpPr/>
          <p:nvPr/>
        </p:nvGrpSpPr>
        <p:grpSpPr>
          <a:xfrm>
            <a:off x="476250" y="1476375"/>
            <a:ext cx="3238500" cy="4191000"/>
            <a:chOff x="476250" y="1476375"/>
            <a:chExt cx="3238500" cy="4191000"/>
          </a:xfrm>
        </p:grpSpPr>
        <p:sp>
          <p:nvSpPr>
            <p:cNvPr id="649" name="Google Shape;649;p31"/>
            <p:cNvSpPr/>
            <p:nvPr/>
          </p:nvSpPr>
          <p:spPr>
            <a:xfrm>
              <a:off x="476250" y="1476375"/>
              <a:ext cx="3238500" cy="4191000"/>
            </a:xfrm>
            <a:prstGeom prst="roundRect">
              <a:avLst>
                <a:gd name="adj" fmla="val 2941"/>
              </a:avLst>
            </a:prstGeom>
            <a:solidFill>
              <a:srgbClr val="FFF3EC"/>
            </a:solidFill>
            <a:ln w="1430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0" name="Google Shape;650;p31"/>
            <p:cNvSpPr txBox="1"/>
            <p:nvPr/>
          </p:nvSpPr>
          <p:spPr>
            <a:xfrm>
              <a:off x="666750" y="1666875"/>
              <a:ext cx="2857500" cy="381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Scenarios</a:t>
              </a:r>
              <a:endParaRPr sz="2400" b="1">
                <a:solidFill>
                  <a:srgbClr val="F26A2E"/>
                </a:solidFill>
                <a:latin typeface="Arial"/>
                <a:ea typeface="Arial"/>
                <a:cs typeface="Arial"/>
                <a:sym typeface="Arial"/>
              </a:endParaRPr>
            </a:p>
            <a:p>
              <a:pPr marL="0" lvl="0" indent="0" algn="l" rtl="0">
                <a:spcBef>
                  <a:spcPts val="900"/>
                </a:spcBef>
                <a:spcAft>
                  <a:spcPts val="0"/>
                </a:spcAft>
                <a:buNone/>
              </a:pPr>
              <a:r>
                <a:rPr lang="en-US" sz="1600" b="1">
                  <a:solidFill>
                    <a:srgbClr val="666666"/>
                  </a:solidFill>
                  <a:latin typeface="Arial"/>
                  <a:ea typeface="Arial"/>
                  <a:cs typeface="Arial"/>
                  <a:sym typeface="Arial"/>
                </a:rPr>
                <a:t>Scenario A: Rural Detached</a:t>
              </a:r>
              <a:endParaRPr sz="1600" b="1">
                <a:solidFill>
                  <a:srgbClr val="666666"/>
                </a:solidFill>
                <a:latin typeface="Arial"/>
                <a:ea typeface="Arial"/>
                <a:cs typeface="Arial"/>
                <a:sym typeface="Arial"/>
              </a:endParaRPr>
            </a:p>
            <a:p>
              <a:pPr marL="0" lvl="0" indent="0" algn="l" rtl="0">
                <a:spcBef>
                  <a:spcPts val="225"/>
                </a:spcBef>
                <a:spcAft>
                  <a:spcPts val="0"/>
                </a:spcAft>
                <a:buNone/>
              </a:pPr>
              <a:r>
                <a:rPr lang="en-US" sz="1600" b="0">
                  <a:solidFill>
                    <a:srgbClr val="1D1730"/>
                  </a:solidFill>
                  <a:latin typeface="Arial"/>
                  <a:ea typeface="Arial"/>
                  <a:cs typeface="Arial"/>
                  <a:sym typeface="Arial"/>
                </a:rPr>
                <a:t>Home with land, high DHW demand and tolerance for groundworks.</a:t>
              </a:r>
              <a:endParaRPr sz="1600" b="0">
                <a:solidFill>
                  <a:srgbClr val="1D1730"/>
                </a:solidFill>
                <a:latin typeface="Arial"/>
                <a:ea typeface="Arial"/>
                <a:cs typeface="Arial"/>
                <a:sym typeface="Arial"/>
              </a:endParaRPr>
            </a:p>
            <a:p>
              <a:pPr marL="0" lvl="0" indent="0" algn="l" rtl="0">
                <a:spcBef>
                  <a:spcPts val="900"/>
                </a:spcBef>
                <a:spcAft>
                  <a:spcPts val="0"/>
                </a:spcAft>
                <a:buNone/>
              </a:pPr>
              <a:r>
                <a:rPr lang="en-US" sz="1600" b="1">
                  <a:solidFill>
                    <a:srgbClr val="666666"/>
                  </a:solidFill>
                  <a:latin typeface="Arial"/>
                  <a:ea typeface="Arial"/>
                  <a:cs typeface="Arial"/>
                  <a:sym typeface="Arial"/>
                </a:rPr>
                <a:t>Scenario B: Small New-Build</a:t>
              </a:r>
              <a:endParaRPr sz="1600" b="1">
                <a:solidFill>
                  <a:srgbClr val="666666"/>
                </a:solidFill>
                <a:latin typeface="Arial"/>
                <a:ea typeface="Arial"/>
                <a:cs typeface="Arial"/>
                <a:sym typeface="Arial"/>
              </a:endParaRPr>
            </a:p>
            <a:p>
              <a:pPr marL="0" lvl="0" indent="0" algn="l" rtl="0">
                <a:spcBef>
                  <a:spcPts val="225"/>
                </a:spcBef>
                <a:spcAft>
                  <a:spcPts val="0"/>
                </a:spcAft>
                <a:buNone/>
              </a:pPr>
              <a:r>
                <a:rPr lang="en-US" sz="1600" b="0">
                  <a:solidFill>
                    <a:srgbClr val="1D1730"/>
                  </a:solidFill>
                  <a:latin typeface="Arial"/>
                  <a:ea typeface="Arial"/>
                  <a:cs typeface="Arial"/>
                  <a:sym typeface="Arial"/>
                </a:rPr>
                <a:t>Controlled ventilation, low heat loss and limited outdoor noise tolerance.</a:t>
              </a:r>
              <a:endParaRPr sz="1600" b="0">
                <a:solidFill>
                  <a:srgbClr val="1D1730"/>
                </a:solidFill>
                <a:latin typeface="Arial"/>
                <a:ea typeface="Arial"/>
                <a:cs typeface="Arial"/>
                <a:sym typeface="Arial"/>
              </a:endParaRPr>
            </a:p>
            <a:p>
              <a:pPr marL="0" lvl="0" indent="0" algn="l" rtl="0">
                <a:spcBef>
                  <a:spcPts val="900"/>
                </a:spcBef>
                <a:spcAft>
                  <a:spcPts val="0"/>
                </a:spcAft>
                <a:buNone/>
              </a:pPr>
              <a:r>
                <a:rPr lang="en-US" sz="1600" b="1">
                  <a:solidFill>
                    <a:srgbClr val="666666"/>
                  </a:solidFill>
                  <a:latin typeface="Arial"/>
                  <a:ea typeface="Arial"/>
                  <a:cs typeface="Arial"/>
                  <a:sym typeface="Arial"/>
                </a:rPr>
                <a:t>Scenario C: Retrofit Home</a:t>
              </a:r>
              <a:endParaRPr sz="1600" b="1">
                <a:solidFill>
                  <a:srgbClr val="666666"/>
                </a:solidFill>
                <a:latin typeface="Arial"/>
                <a:ea typeface="Arial"/>
                <a:cs typeface="Arial"/>
                <a:sym typeface="Arial"/>
              </a:endParaRPr>
            </a:p>
            <a:p>
              <a:pPr marL="0" lvl="0" indent="0" algn="l" rtl="0">
                <a:spcBef>
                  <a:spcPts val="225"/>
                </a:spcBef>
                <a:spcAft>
                  <a:spcPts val="0"/>
                </a:spcAft>
                <a:buNone/>
              </a:pPr>
              <a:r>
                <a:rPr lang="en-US" sz="1600" b="0">
                  <a:solidFill>
                    <a:srgbClr val="1D1730"/>
                  </a:solidFill>
                  <a:latin typeface="Arial"/>
                  <a:ea typeface="Arial"/>
                  <a:cs typeface="Arial"/>
                  <a:sym typeface="Arial"/>
                </a:rPr>
                <a:t>Existing boiler, high heat loss and limited radiator-upgrade budget.</a:t>
              </a:r>
              <a:endParaRPr sz="1600" b="0">
                <a:solidFill>
                  <a:srgbClr val="1D1730"/>
                </a:solidFill>
                <a:latin typeface="Arial"/>
                <a:ea typeface="Arial"/>
                <a:cs typeface="Arial"/>
                <a:sym typeface="Arial"/>
              </a:endParaRPr>
            </a:p>
          </p:txBody>
        </p:sp>
      </p:grpSp>
      <p:grpSp>
        <p:nvGrpSpPr>
          <p:cNvPr id="651" name="Google Shape;651;p31"/>
          <p:cNvGrpSpPr/>
          <p:nvPr/>
        </p:nvGrpSpPr>
        <p:grpSpPr>
          <a:xfrm>
            <a:off x="3905250" y="1476375"/>
            <a:ext cx="4762500" cy="4191000"/>
            <a:chOff x="3905250" y="1476375"/>
            <a:chExt cx="4762500" cy="4191000"/>
          </a:xfrm>
        </p:grpSpPr>
        <p:sp>
          <p:nvSpPr>
            <p:cNvPr id="652" name="Google Shape;652;p31"/>
            <p:cNvSpPr/>
            <p:nvPr/>
          </p:nvSpPr>
          <p:spPr>
            <a:xfrm>
              <a:off x="3905250" y="1476375"/>
              <a:ext cx="4762500" cy="4191000"/>
            </a:xfrm>
            <a:prstGeom prst="roundRect">
              <a:avLst>
                <a:gd name="adj" fmla="val 2272"/>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3" name="Google Shape;653;p31"/>
            <p:cNvSpPr txBox="1"/>
            <p:nvPr/>
          </p:nvSpPr>
          <p:spPr>
            <a:xfrm>
              <a:off x="4095750" y="1666875"/>
              <a:ext cx="4381500" cy="381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1D1730"/>
                  </a:solidFill>
                  <a:latin typeface="Arial"/>
                  <a:ea typeface="Arial"/>
                  <a:cs typeface="Arial"/>
                  <a:sym typeface="Arial"/>
                </a:rPr>
                <a:t>For each scenario:</a:t>
              </a:r>
              <a:endParaRPr sz="2400" b="1">
                <a:solidFill>
                  <a:srgbClr val="1D1730"/>
                </a:solidFill>
                <a:latin typeface="Arial"/>
                <a:ea typeface="Arial"/>
                <a:cs typeface="Arial"/>
                <a:sym typeface="Arial"/>
              </a:endParaRPr>
            </a:p>
            <a:p>
              <a:pPr marL="0" lvl="0" indent="0" algn="l" rtl="0">
                <a:spcBef>
                  <a:spcPts val="900"/>
                </a:spcBef>
                <a:spcAft>
                  <a:spcPts val="0"/>
                </a:spcAft>
                <a:buNone/>
              </a:pPr>
              <a:r>
                <a:rPr lang="en-US" sz="1600" b="0">
                  <a:solidFill>
                    <a:srgbClr val="404040"/>
                  </a:solidFill>
                  <a:latin typeface="Arial"/>
                  <a:ea typeface="Arial"/>
                  <a:cs typeface="Arial"/>
                  <a:sym typeface="Arial"/>
                </a:rPr>
                <a:t>Analyse and determine the correct low carbon technology and installation components:</a:t>
              </a:r>
              <a:endParaRPr sz="1600" b="0">
                <a:solidFill>
                  <a:srgbClr val="404040"/>
                </a:solidFill>
                <a:latin typeface="Arial"/>
                <a:ea typeface="Arial"/>
                <a:cs typeface="Arial"/>
                <a:sym typeface="Arial"/>
              </a:endParaRPr>
            </a:p>
            <a:p>
              <a:pPr marL="457200" lvl="0" indent="-311150" algn="l" rtl="0">
                <a:spcBef>
                  <a:spcPts val="1125"/>
                </a:spcBef>
                <a:spcAft>
                  <a:spcPts val="0"/>
                </a:spcAft>
                <a:buClr>
                  <a:srgbClr val="1D1730"/>
                </a:buClr>
                <a:buSzPts val="1300"/>
                <a:buFont typeface="Arial"/>
                <a:buChar char="●"/>
              </a:pPr>
              <a:r>
                <a:rPr lang="en-US" sz="1600" b="1">
                  <a:solidFill>
                    <a:srgbClr val="1D1730"/>
                  </a:solidFill>
                  <a:latin typeface="Arial"/>
                  <a:ea typeface="Arial"/>
                  <a:cs typeface="Arial"/>
                  <a:sym typeface="Arial"/>
                </a:rPr>
                <a:t>Heat Source</a:t>
              </a:r>
              <a:r>
                <a:rPr lang="en-US" sz="1600" b="0">
                  <a:solidFill>
                    <a:srgbClr val="555555"/>
                  </a:solidFill>
                  <a:latin typeface="Arial"/>
                  <a:ea typeface="Arial"/>
                  <a:cs typeface="Arial"/>
                  <a:sym typeface="Arial"/>
                </a:rPr>
                <a:t> (ASHP, GSHP, etc.)</a:t>
              </a:r>
              <a:endParaRPr sz="1600" b="1">
                <a:solidFill>
                  <a:srgbClr val="1D1730"/>
                </a:solidFill>
                <a:latin typeface="Arial"/>
                <a:ea typeface="Arial"/>
                <a:cs typeface="Arial"/>
                <a:sym typeface="Arial"/>
              </a:endParaRPr>
            </a:p>
            <a:p>
              <a:pPr marL="457200" lvl="0" indent="-311150" algn="l" rtl="0">
                <a:spcBef>
                  <a:spcPts val="900"/>
                </a:spcBef>
                <a:spcAft>
                  <a:spcPts val="0"/>
                </a:spcAft>
                <a:buClr>
                  <a:srgbClr val="1D1730"/>
                </a:buClr>
                <a:buSzPts val="1300"/>
                <a:buFont typeface="Arial"/>
                <a:buChar char="●"/>
              </a:pPr>
              <a:r>
                <a:rPr lang="en-US" sz="1600" b="1">
                  <a:solidFill>
                    <a:srgbClr val="1D1730"/>
                  </a:solidFill>
                  <a:latin typeface="Arial"/>
                  <a:ea typeface="Arial"/>
                  <a:cs typeface="Arial"/>
                  <a:sym typeface="Arial"/>
                </a:rPr>
                <a:t>Cylinder Strategy</a:t>
              </a:r>
              <a:endParaRPr sz="1600" b="1">
                <a:solidFill>
                  <a:srgbClr val="1D1730"/>
                </a:solidFill>
                <a:latin typeface="Arial"/>
                <a:ea typeface="Arial"/>
                <a:cs typeface="Arial"/>
                <a:sym typeface="Arial"/>
              </a:endParaRPr>
            </a:p>
            <a:p>
              <a:pPr marL="457200" lvl="0" indent="-311150" algn="l" rtl="0">
                <a:spcBef>
                  <a:spcPts val="900"/>
                </a:spcBef>
                <a:spcAft>
                  <a:spcPts val="0"/>
                </a:spcAft>
                <a:buClr>
                  <a:srgbClr val="1D1730"/>
                </a:buClr>
                <a:buSzPts val="1300"/>
                <a:buFont typeface="Arial"/>
                <a:buChar char="●"/>
              </a:pPr>
              <a:r>
                <a:rPr lang="en-US" sz="1600" b="1">
                  <a:solidFill>
                    <a:srgbClr val="1D1730"/>
                  </a:solidFill>
                  <a:latin typeface="Arial"/>
                  <a:ea typeface="Arial"/>
                  <a:cs typeface="Arial"/>
                  <a:sym typeface="Arial"/>
                </a:rPr>
                <a:t>Emitters</a:t>
              </a:r>
              <a:endParaRPr sz="1600" b="1">
                <a:solidFill>
                  <a:srgbClr val="1D1730"/>
                </a:solidFill>
                <a:latin typeface="Arial"/>
                <a:ea typeface="Arial"/>
                <a:cs typeface="Arial"/>
                <a:sym typeface="Arial"/>
              </a:endParaRPr>
            </a:p>
            <a:p>
              <a:pPr marL="457200" lvl="0" indent="-311150" algn="l" rtl="0">
                <a:spcBef>
                  <a:spcPts val="900"/>
                </a:spcBef>
                <a:spcAft>
                  <a:spcPts val="0"/>
                </a:spcAft>
                <a:buClr>
                  <a:srgbClr val="1D1730"/>
                </a:buClr>
                <a:buSzPts val="1300"/>
                <a:buFont typeface="Arial"/>
                <a:buChar char="●"/>
              </a:pPr>
              <a:r>
                <a:rPr lang="en-US" sz="1600" b="1">
                  <a:solidFill>
                    <a:srgbClr val="1D1730"/>
                  </a:solidFill>
                  <a:latin typeface="Arial"/>
                  <a:ea typeface="Arial"/>
                  <a:cs typeface="Arial"/>
                  <a:sym typeface="Arial"/>
                </a:rPr>
                <a:t>Hydraulic Components</a:t>
              </a:r>
              <a:endParaRPr sz="1600" b="1">
                <a:solidFill>
                  <a:srgbClr val="1D1730"/>
                </a:solidFill>
                <a:latin typeface="Arial"/>
                <a:ea typeface="Arial"/>
                <a:cs typeface="Arial"/>
                <a:sym typeface="Arial"/>
              </a:endParaRPr>
            </a:p>
            <a:p>
              <a:pPr marL="457200" lvl="0" indent="-311150" algn="l" rtl="0">
                <a:spcBef>
                  <a:spcPts val="900"/>
                </a:spcBef>
                <a:spcAft>
                  <a:spcPts val="0"/>
                </a:spcAft>
                <a:buClr>
                  <a:srgbClr val="1D1730"/>
                </a:buClr>
                <a:buSzPts val="1300"/>
                <a:buFont typeface="Arial"/>
                <a:buChar char="●"/>
              </a:pPr>
              <a:r>
                <a:rPr lang="en-US" sz="1600" b="1">
                  <a:solidFill>
                    <a:srgbClr val="1D1730"/>
                  </a:solidFill>
                  <a:latin typeface="Arial"/>
                  <a:ea typeface="Arial"/>
                  <a:cs typeface="Arial"/>
                  <a:sym typeface="Arial"/>
                </a:rPr>
                <a:t>Controls</a:t>
              </a:r>
              <a:endParaRPr sz="1600" b="1">
                <a:solidFill>
                  <a:srgbClr val="1D1730"/>
                </a:solidFill>
                <a:latin typeface="Arial"/>
                <a:ea typeface="Arial"/>
                <a:cs typeface="Arial"/>
                <a:sym typeface="Arial"/>
              </a:endParaRPr>
            </a:p>
          </p:txBody>
        </p:sp>
      </p:grpSp>
      <p:sp>
        <p:nvSpPr>
          <p:cNvPr id="656" name="Google Shape;656;p31"/>
          <p:cNvSpPr txBox="1"/>
          <p:nvPr/>
        </p:nvSpPr>
        <p:spPr>
          <a:xfrm>
            <a:off x="9144000" y="1666875"/>
            <a:ext cx="2571900" cy="381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1D1730"/>
                </a:solidFill>
                <a:latin typeface="Arial"/>
                <a:ea typeface="Arial"/>
                <a:cs typeface="Arial"/>
                <a:sym typeface="Arial"/>
              </a:rPr>
              <a:t>Record </a:t>
            </a:r>
            <a:r>
              <a:rPr lang="en-US" sz="2400" b="1">
                <a:solidFill>
                  <a:srgbClr val="1D1730"/>
                </a:solidFill>
              </a:rPr>
              <a:t>e</a:t>
            </a:r>
            <a:r>
              <a:rPr lang="en-US" sz="2400" b="1">
                <a:solidFill>
                  <a:srgbClr val="1D1730"/>
                </a:solidFill>
                <a:latin typeface="Arial"/>
                <a:ea typeface="Arial"/>
                <a:cs typeface="Arial"/>
                <a:sym typeface="Arial"/>
              </a:rPr>
              <a:t>vidence</a:t>
            </a:r>
            <a:endParaRPr sz="2400" b="1">
              <a:solidFill>
                <a:srgbClr val="1D1730"/>
              </a:solidFill>
              <a:latin typeface="Arial"/>
              <a:ea typeface="Arial"/>
              <a:cs typeface="Arial"/>
              <a:sym typeface="Arial"/>
            </a:endParaRPr>
          </a:p>
          <a:p>
            <a:pPr marL="0" lvl="0" indent="0" algn="l" rtl="0">
              <a:spcBef>
                <a:spcPts val="900"/>
              </a:spcBef>
              <a:spcAft>
                <a:spcPts val="0"/>
              </a:spcAft>
              <a:buNone/>
            </a:pPr>
            <a:r>
              <a:rPr lang="en-US" sz="1600" b="0">
                <a:solidFill>
                  <a:srgbClr val="333333"/>
                </a:solidFill>
                <a:latin typeface="Arial"/>
                <a:ea typeface="Arial"/>
                <a:cs typeface="Arial"/>
                <a:sym typeface="Arial"/>
              </a:rPr>
              <a:t>Justify design choices by documenting the following details in the job file:</a:t>
            </a:r>
            <a:endParaRPr sz="1600" b="0">
              <a:solidFill>
                <a:srgbClr val="333333"/>
              </a:solidFill>
              <a:latin typeface="Arial"/>
              <a:ea typeface="Arial"/>
              <a:cs typeface="Arial"/>
              <a:sym typeface="Arial"/>
            </a:endParaRPr>
          </a:p>
          <a:p>
            <a:pPr marL="457200" lvl="0" indent="-298450" algn="l" rtl="0">
              <a:spcBef>
                <a:spcPts val="1125"/>
              </a:spcBef>
              <a:spcAft>
                <a:spcPts val="0"/>
              </a:spcAft>
              <a:buClr>
                <a:srgbClr val="F26A2E"/>
              </a:buClr>
              <a:buSzPts val="1100"/>
              <a:buFont typeface="Arial"/>
              <a:buChar char="●"/>
            </a:pPr>
            <a:r>
              <a:rPr lang="en-US" sz="1600" b="1">
                <a:solidFill>
                  <a:srgbClr val="1D1730"/>
                </a:solidFill>
                <a:latin typeface="Arial"/>
                <a:ea typeface="Arial"/>
                <a:cs typeface="Arial"/>
                <a:sym typeface="Arial"/>
              </a:rPr>
              <a:t>Suitability Justification</a:t>
            </a:r>
            <a:endParaRPr sz="1600" b="1">
              <a:solidFill>
                <a:srgbClr val="F26A2E"/>
              </a:solidFill>
              <a:latin typeface="Arial"/>
              <a:ea typeface="Arial"/>
              <a:cs typeface="Arial"/>
              <a:sym typeface="Arial"/>
            </a:endParaRPr>
          </a:p>
          <a:p>
            <a:pPr marL="457200" lvl="0" indent="-298450" algn="l" rtl="0">
              <a:spcBef>
                <a:spcPts val="900"/>
              </a:spcBef>
              <a:spcAft>
                <a:spcPts val="0"/>
              </a:spcAft>
              <a:buClr>
                <a:srgbClr val="F26A2E"/>
              </a:buClr>
              <a:buSzPts val="1100"/>
              <a:buFont typeface="Arial"/>
              <a:buChar char="●"/>
            </a:pPr>
            <a:r>
              <a:rPr lang="en-US" sz="1600" b="1">
                <a:solidFill>
                  <a:srgbClr val="1D1730"/>
                </a:solidFill>
                <a:latin typeface="Arial"/>
                <a:ea typeface="Arial"/>
                <a:cs typeface="Arial"/>
                <a:sym typeface="Arial"/>
              </a:rPr>
              <a:t>Integration Risks</a:t>
            </a:r>
            <a:endParaRPr sz="1600" b="1">
              <a:solidFill>
                <a:srgbClr val="F26A2E"/>
              </a:solidFill>
              <a:latin typeface="Arial"/>
              <a:ea typeface="Arial"/>
              <a:cs typeface="Arial"/>
              <a:sym typeface="Arial"/>
            </a:endParaRPr>
          </a:p>
          <a:p>
            <a:pPr marL="457200" lvl="0" indent="-298450" algn="l" rtl="0">
              <a:spcBef>
                <a:spcPts val="900"/>
              </a:spcBef>
              <a:spcAft>
                <a:spcPts val="0"/>
              </a:spcAft>
              <a:buClr>
                <a:srgbClr val="F26A2E"/>
              </a:buClr>
              <a:buSzPts val="1100"/>
              <a:buFont typeface="Arial"/>
              <a:buChar char="●"/>
            </a:pPr>
            <a:r>
              <a:rPr lang="en-US" sz="1600" b="1">
                <a:solidFill>
                  <a:srgbClr val="1D1730"/>
                </a:solidFill>
                <a:latin typeface="Arial"/>
                <a:ea typeface="Arial"/>
                <a:cs typeface="Arial"/>
                <a:sym typeface="Arial"/>
              </a:rPr>
              <a:t>Required Evidence</a:t>
            </a:r>
            <a:endParaRPr sz="1600" b="1">
              <a:solidFill>
                <a:srgbClr val="F26A2E"/>
              </a:solidFill>
              <a:latin typeface="Arial"/>
              <a:ea typeface="Arial"/>
              <a:cs typeface="Arial"/>
              <a:sym typeface="Arial"/>
            </a:endParaRPr>
          </a:p>
        </p:txBody>
      </p:sp>
      <p:sp>
        <p:nvSpPr>
          <p:cNvPr id="4" name="Title 3">
            <a:extLst>
              <a:ext uri="{FF2B5EF4-FFF2-40B4-BE49-F238E27FC236}">
                <a16:creationId xmlns:a16="http://schemas.microsoft.com/office/drawing/2014/main" id="{51C1788F-1BEF-3216-8EBA-F0CFC28659DA}"/>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Activity: choose components for a domestic scenario</a:t>
            </a:r>
            <a:endParaRPr lang="en-GB"/>
          </a:p>
        </p:txBody>
      </p:sp>
      <p:sp>
        <p:nvSpPr>
          <p:cNvPr id="3" name="TextBox 2">
            <a:extLst>
              <a:ext uri="{FF2B5EF4-FFF2-40B4-BE49-F238E27FC236}">
                <a16:creationId xmlns:a16="http://schemas.microsoft.com/office/drawing/2014/main" id="{077B0C6C-A5A4-4839-DDCA-5FA543DA9FB5}"/>
              </a:ext>
            </a:extLst>
          </p:cNvPr>
          <p:cNvSpPr txBox="1"/>
          <p:nvPr/>
        </p:nvSpPr>
        <p:spPr>
          <a:xfrm>
            <a:off x="1392021" y="5685945"/>
            <a:ext cx="9303308" cy="400110"/>
          </a:xfrm>
          <a:prstGeom prst="rect">
            <a:avLst/>
          </a:prstGeom>
          <a:noFill/>
        </p:spPr>
        <p:txBody>
          <a:bodyPr wrap="square">
            <a:spAutoFit/>
          </a:bodyPr>
          <a:lstStyle/>
          <a:p>
            <a:r>
              <a:rPr lang="en-US" sz="2000" b="0" i="0" u="none" strike="noStrike" cap="none" dirty="0">
                <a:solidFill>
                  <a:srgbClr val="1D1730"/>
                </a:solidFill>
                <a:latin typeface="Arial"/>
                <a:ea typeface="Arial"/>
                <a:cs typeface="Arial"/>
                <a:sym typeface="Arial"/>
              </a:rPr>
              <a:t>Component choice should be justified by the scenario, not personal preference.</a:t>
            </a:r>
            <a:endParaRPr lang="en-GB"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5" name="Google Shape;630;p30">
            <a:extLst>
              <a:ext uri="{FF2B5EF4-FFF2-40B4-BE49-F238E27FC236}">
                <a16:creationId xmlns:a16="http://schemas.microsoft.com/office/drawing/2014/main" id="{F89B822D-DD56-F802-1CCC-6DCE93A0BBEC}"/>
              </a:ext>
            </a:extLst>
          </p:cNvPr>
          <p:cNvSpPr/>
          <p:nvPr/>
        </p:nvSpPr>
        <p:spPr>
          <a:xfrm>
            <a:off x="8735870" y="1584000"/>
            <a:ext cx="3142921" cy="4286174"/>
          </a:xfrm>
          <a:prstGeom prst="roundRect">
            <a:avLst>
              <a:gd name="adj" fmla="val 2272"/>
            </a:avLst>
          </a:prstGeom>
          <a:solidFill>
            <a:schemeClr val="bg1"/>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65" name="Google Shape;665;p32"/>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30</a:t>
            </a:r>
            <a:endParaRPr sz="800" b="0" i="0" u="none" strike="noStrike" cap="none">
              <a:solidFill>
                <a:schemeClr val="dk1"/>
              </a:solidFill>
              <a:latin typeface="Arial"/>
              <a:ea typeface="Arial"/>
              <a:cs typeface="Arial"/>
              <a:sym typeface="Arial"/>
            </a:endParaRPr>
          </a:p>
        </p:txBody>
      </p:sp>
      <p:grpSp>
        <p:nvGrpSpPr>
          <p:cNvPr id="670" name="Google Shape;670;p32"/>
          <p:cNvGrpSpPr/>
          <p:nvPr/>
        </p:nvGrpSpPr>
        <p:grpSpPr>
          <a:xfrm>
            <a:off x="285750" y="1568174"/>
            <a:ext cx="3238500" cy="4301999"/>
            <a:chOff x="285750" y="1460957"/>
            <a:chExt cx="3238500" cy="4191000"/>
          </a:xfrm>
        </p:grpSpPr>
        <p:sp>
          <p:nvSpPr>
            <p:cNvPr id="671" name="Google Shape;671;p32"/>
            <p:cNvSpPr/>
            <p:nvPr/>
          </p:nvSpPr>
          <p:spPr>
            <a:xfrm>
              <a:off x="285750" y="1460957"/>
              <a:ext cx="3238500" cy="4191000"/>
            </a:xfrm>
            <a:prstGeom prst="roundRect">
              <a:avLst>
                <a:gd name="adj" fmla="val 2941"/>
              </a:avLst>
            </a:prstGeom>
            <a:solidFill>
              <a:srgbClr val="FFF3EC"/>
            </a:solidFill>
            <a:ln w="1430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2" name="Google Shape;672;p32"/>
            <p:cNvSpPr txBox="1"/>
            <p:nvPr/>
          </p:nvSpPr>
          <p:spPr>
            <a:xfrm>
              <a:off x="666750" y="1666875"/>
              <a:ext cx="28575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dirty="0">
                  <a:solidFill>
                    <a:srgbClr val="F26A2E"/>
                  </a:solidFill>
                  <a:latin typeface="Arial"/>
                  <a:ea typeface="Arial"/>
                  <a:cs typeface="Arial"/>
                  <a:sym typeface="Arial"/>
                </a:rPr>
                <a:t>Core activity</a:t>
              </a:r>
              <a:endParaRPr sz="2400" b="1" dirty="0">
                <a:solidFill>
                  <a:srgbClr val="F26A2E"/>
                </a:solidFill>
                <a:latin typeface="Arial"/>
                <a:ea typeface="Arial"/>
                <a:cs typeface="Arial"/>
                <a:sym typeface="Arial"/>
              </a:endParaRPr>
            </a:p>
            <a:p>
              <a:pPr marL="0" lvl="0" indent="0" algn="l" rtl="0">
                <a:spcBef>
                  <a:spcPts val="1125"/>
                </a:spcBef>
                <a:spcAft>
                  <a:spcPts val="0"/>
                </a:spcAft>
                <a:buNone/>
              </a:pPr>
              <a:r>
                <a:rPr lang="en-US" sz="1800" b="1" dirty="0">
                  <a:solidFill>
                    <a:srgbClr val="666666"/>
                  </a:solidFill>
                  <a:latin typeface="Arial"/>
                  <a:ea typeface="Arial"/>
                  <a:cs typeface="Arial"/>
                  <a:sym typeface="Arial"/>
                </a:rPr>
                <a:t>1. Identify components</a:t>
              </a:r>
              <a:endParaRPr sz="1800" b="1" dirty="0">
                <a:solidFill>
                  <a:srgbClr val="666666"/>
                </a:solidFill>
                <a:latin typeface="Arial"/>
                <a:ea typeface="Arial"/>
                <a:cs typeface="Arial"/>
                <a:sym typeface="Arial"/>
              </a:endParaRPr>
            </a:p>
            <a:p>
              <a:pPr marL="0" lvl="0" indent="0" algn="l" rtl="0">
                <a:spcBef>
                  <a:spcPts val="375"/>
                </a:spcBef>
                <a:spcAft>
                  <a:spcPts val="0"/>
                </a:spcAft>
                <a:buNone/>
              </a:pPr>
              <a:r>
                <a:rPr lang="en-US" sz="1800" dirty="0">
                  <a:solidFill>
                    <a:srgbClr val="1D1730"/>
                  </a:solidFill>
                  <a:latin typeface="Arial"/>
                  <a:ea typeface="Arial"/>
                  <a:cs typeface="Arial"/>
                  <a:sym typeface="Arial"/>
                </a:rPr>
                <a:t>Use the component photographs in this deck to identify heat sources, emitters, storage and hydraulic components.</a:t>
              </a:r>
              <a:endParaRPr sz="1800" dirty="0">
                <a:solidFill>
                  <a:srgbClr val="1D1730"/>
                </a:solidFill>
                <a:latin typeface="Arial"/>
                <a:ea typeface="Arial"/>
                <a:cs typeface="Arial"/>
                <a:sym typeface="Arial"/>
              </a:endParaRPr>
            </a:p>
            <a:p>
              <a:pPr marL="0" lvl="0" indent="0" algn="l" rtl="0">
                <a:spcBef>
                  <a:spcPts val="1350"/>
                </a:spcBef>
                <a:spcAft>
                  <a:spcPts val="0"/>
                </a:spcAft>
                <a:buNone/>
              </a:pPr>
              <a:r>
                <a:rPr lang="en-US" sz="1800" b="1" dirty="0">
                  <a:solidFill>
                    <a:srgbClr val="666666"/>
                  </a:solidFill>
                  <a:latin typeface="Arial"/>
                  <a:ea typeface="Arial"/>
                  <a:cs typeface="Arial"/>
                  <a:sym typeface="Arial"/>
                </a:rPr>
                <a:t>2. </a:t>
              </a:r>
              <a:r>
                <a:rPr lang="en-US" sz="1800" b="1" dirty="0" err="1">
                  <a:solidFill>
                    <a:srgbClr val="666666"/>
                  </a:solidFill>
                  <a:latin typeface="Arial"/>
                  <a:ea typeface="Arial"/>
                  <a:cs typeface="Arial"/>
                  <a:sym typeface="Arial"/>
                </a:rPr>
                <a:t>Analyse</a:t>
              </a:r>
              <a:r>
                <a:rPr lang="en-US" sz="1800" b="1" dirty="0">
                  <a:solidFill>
                    <a:srgbClr val="666666"/>
                  </a:solidFill>
                  <a:latin typeface="Arial"/>
                  <a:ea typeface="Arial"/>
                  <a:cs typeface="Arial"/>
                  <a:sym typeface="Arial"/>
                </a:rPr>
                <a:t> each image</a:t>
              </a:r>
              <a:endParaRPr sz="1800" b="1" dirty="0">
                <a:solidFill>
                  <a:srgbClr val="666666"/>
                </a:solidFill>
                <a:latin typeface="Arial"/>
                <a:ea typeface="Arial"/>
                <a:cs typeface="Arial"/>
                <a:sym typeface="Arial"/>
              </a:endParaRPr>
            </a:p>
            <a:p>
              <a:pPr marL="0" lvl="0" indent="0" algn="l" rtl="0">
                <a:spcBef>
                  <a:spcPts val="375"/>
                </a:spcBef>
                <a:spcAft>
                  <a:spcPts val="0"/>
                </a:spcAft>
                <a:buNone/>
              </a:pPr>
              <a:r>
                <a:rPr lang="en-US" sz="1800" dirty="0">
                  <a:solidFill>
                    <a:srgbClr val="1D1730"/>
                  </a:solidFill>
                  <a:latin typeface="Arial"/>
                  <a:ea typeface="Arial"/>
                  <a:cs typeface="Arial"/>
                  <a:sym typeface="Arial"/>
                </a:rPr>
                <a:t>Learners must answer:</a:t>
              </a:r>
              <a:br>
                <a:rPr lang="en-US" sz="1800" dirty="0">
                  <a:solidFill>
                    <a:srgbClr val="1D1730"/>
                  </a:solidFill>
                  <a:latin typeface="Arial"/>
                  <a:ea typeface="Arial"/>
                  <a:cs typeface="Arial"/>
                  <a:sym typeface="Arial"/>
                </a:rPr>
              </a:br>
              <a:r>
                <a:rPr lang="en-US" sz="1800" dirty="0">
                  <a:solidFill>
                    <a:srgbClr val="1D1730"/>
                  </a:solidFill>
                  <a:latin typeface="Arial"/>
                  <a:ea typeface="Arial"/>
                  <a:cs typeface="Arial"/>
                  <a:sym typeface="Arial"/>
                </a:rPr>
                <a:t>• What is it?</a:t>
              </a:r>
              <a:br>
                <a:rPr lang="en-US" sz="1800" dirty="0">
                  <a:solidFill>
                    <a:srgbClr val="1D1730"/>
                  </a:solidFill>
                  <a:latin typeface="Arial"/>
                  <a:ea typeface="Arial"/>
                  <a:cs typeface="Arial"/>
                  <a:sym typeface="Arial"/>
                </a:rPr>
              </a:br>
              <a:r>
                <a:rPr lang="en-US" sz="1800" dirty="0">
                  <a:solidFill>
                    <a:srgbClr val="1D1730"/>
                  </a:solidFill>
                  <a:latin typeface="Arial"/>
                  <a:ea typeface="Arial"/>
                  <a:cs typeface="Arial"/>
                  <a:sym typeface="Arial"/>
                </a:rPr>
                <a:t>• What does it do?</a:t>
              </a:r>
              <a:br>
                <a:rPr lang="en-US" sz="1800" dirty="0">
                  <a:solidFill>
                    <a:srgbClr val="1D1730"/>
                  </a:solidFill>
                  <a:latin typeface="Arial"/>
                  <a:ea typeface="Arial"/>
                  <a:cs typeface="Arial"/>
                  <a:sym typeface="Arial"/>
                </a:rPr>
              </a:br>
              <a:r>
                <a:rPr lang="en-US" sz="1800" dirty="0">
                  <a:solidFill>
                    <a:srgbClr val="1D1730"/>
                  </a:solidFill>
                  <a:latin typeface="Arial"/>
                  <a:ea typeface="Arial"/>
                  <a:cs typeface="Arial"/>
                  <a:sym typeface="Arial"/>
                </a:rPr>
                <a:t>• What can go wrong if it is wrongly selected?</a:t>
              </a:r>
              <a:endParaRPr sz="1800" dirty="0">
                <a:solidFill>
                  <a:srgbClr val="1D1730"/>
                </a:solidFill>
                <a:latin typeface="Arial"/>
                <a:ea typeface="Arial"/>
                <a:cs typeface="Arial"/>
                <a:sym typeface="Arial"/>
              </a:endParaRPr>
            </a:p>
          </p:txBody>
        </p:sp>
      </p:grpSp>
      <p:grpSp>
        <p:nvGrpSpPr>
          <p:cNvPr id="673" name="Google Shape;673;p32"/>
          <p:cNvGrpSpPr/>
          <p:nvPr/>
        </p:nvGrpSpPr>
        <p:grpSpPr>
          <a:xfrm>
            <a:off x="3782870" y="1568174"/>
            <a:ext cx="4762500" cy="4301999"/>
            <a:chOff x="3905250" y="1578664"/>
            <a:chExt cx="4762500" cy="4088711"/>
          </a:xfrm>
        </p:grpSpPr>
        <p:sp>
          <p:nvSpPr>
            <p:cNvPr id="674" name="Google Shape;674;p32"/>
            <p:cNvSpPr/>
            <p:nvPr/>
          </p:nvSpPr>
          <p:spPr>
            <a:xfrm>
              <a:off x="3905250" y="1578664"/>
              <a:ext cx="4762500" cy="4088711"/>
            </a:xfrm>
            <a:prstGeom prst="roundRect">
              <a:avLst>
                <a:gd name="adj" fmla="val 2272"/>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5" name="Google Shape;675;p32"/>
            <p:cNvSpPr txBox="1"/>
            <p:nvPr/>
          </p:nvSpPr>
          <p:spPr>
            <a:xfrm>
              <a:off x="4095750" y="1666875"/>
              <a:ext cx="43815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1D1730"/>
                  </a:solidFill>
                  <a:latin typeface="Arial"/>
                  <a:ea typeface="Arial"/>
                  <a:cs typeface="Arial"/>
                  <a:sym typeface="Arial"/>
                </a:rPr>
                <a:t>Progression tasks</a:t>
              </a:r>
              <a:endParaRPr sz="2400" b="1">
                <a:solidFill>
                  <a:srgbClr val="1D1730"/>
                </a:solidFill>
                <a:latin typeface="Arial"/>
                <a:ea typeface="Arial"/>
                <a:cs typeface="Arial"/>
                <a:sym typeface="Arial"/>
              </a:endParaRPr>
            </a:p>
            <a:p>
              <a:pPr marL="0" lvl="0" indent="0" algn="l" rtl="0">
                <a:spcBef>
                  <a:spcPts val="1125"/>
                </a:spcBef>
                <a:spcAft>
                  <a:spcPts val="0"/>
                </a:spcAft>
                <a:buNone/>
              </a:pPr>
              <a:r>
                <a:rPr lang="en-US" sz="1800" b="1">
                  <a:solidFill>
                    <a:srgbClr val="666666"/>
                  </a:solidFill>
                  <a:latin typeface="Arial"/>
                  <a:ea typeface="Arial"/>
                  <a:cs typeface="Arial"/>
                  <a:sym typeface="Arial"/>
                </a:rPr>
                <a:t>Extend</a:t>
              </a:r>
              <a:endParaRPr sz="1800" b="1">
                <a:solidFill>
                  <a:srgbClr val="666666"/>
                </a:solidFill>
                <a:latin typeface="Arial"/>
                <a:ea typeface="Arial"/>
                <a:cs typeface="Arial"/>
                <a:sym typeface="Arial"/>
              </a:endParaRPr>
            </a:p>
            <a:p>
              <a:pPr marL="0" lvl="0" indent="0" algn="l" rtl="0">
                <a:spcBef>
                  <a:spcPts val="375"/>
                </a:spcBef>
                <a:spcAft>
                  <a:spcPts val="0"/>
                </a:spcAft>
                <a:buNone/>
              </a:pPr>
              <a:r>
                <a:rPr lang="en-US" sz="1800">
                  <a:solidFill>
                    <a:srgbClr val="1D1730"/>
                  </a:solidFill>
                  <a:latin typeface="Arial"/>
                  <a:ea typeface="Arial"/>
                  <a:cs typeface="Arial"/>
                  <a:sym typeface="Arial"/>
                </a:rPr>
                <a:t>Identify which evidence is needed before approving the component for a domestic system.</a:t>
              </a:r>
              <a:endParaRPr sz="1800">
                <a:solidFill>
                  <a:srgbClr val="1D1730"/>
                </a:solidFill>
                <a:latin typeface="Arial"/>
                <a:ea typeface="Arial"/>
                <a:cs typeface="Arial"/>
                <a:sym typeface="Arial"/>
              </a:endParaRPr>
            </a:p>
            <a:p>
              <a:pPr marL="0" lvl="0" indent="0" algn="l" rtl="0">
                <a:spcBef>
                  <a:spcPts val="1500"/>
                </a:spcBef>
                <a:spcAft>
                  <a:spcPts val="0"/>
                </a:spcAft>
                <a:buNone/>
              </a:pPr>
              <a:r>
                <a:rPr lang="en-US" sz="1800" b="1">
                  <a:solidFill>
                    <a:srgbClr val="666666"/>
                  </a:solidFill>
                  <a:latin typeface="Arial"/>
                  <a:ea typeface="Arial"/>
                  <a:cs typeface="Arial"/>
                  <a:sym typeface="Arial"/>
                </a:rPr>
                <a:t>Stretch</a:t>
              </a:r>
              <a:endParaRPr sz="1800" b="1">
                <a:solidFill>
                  <a:srgbClr val="666666"/>
                </a:solidFill>
                <a:latin typeface="Arial"/>
                <a:ea typeface="Arial"/>
                <a:cs typeface="Arial"/>
                <a:sym typeface="Arial"/>
              </a:endParaRPr>
            </a:p>
            <a:p>
              <a:pPr marL="0" lvl="0" indent="0" algn="l" rtl="0">
                <a:spcBef>
                  <a:spcPts val="375"/>
                </a:spcBef>
                <a:spcAft>
                  <a:spcPts val="0"/>
                </a:spcAft>
                <a:buNone/>
              </a:pPr>
              <a:r>
                <a:rPr lang="en-US" sz="1800">
                  <a:solidFill>
                    <a:srgbClr val="1D1730"/>
                  </a:solidFill>
                  <a:latin typeface="Arial"/>
                  <a:ea typeface="Arial"/>
                  <a:cs typeface="Arial"/>
                  <a:sym typeface="Arial"/>
                </a:rPr>
                <a:t>Explain how the component interacts with one other part of the system.</a:t>
              </a:r>
              <a:endParaRPr sz="1800">
                <a:solidFill>
                  <a:srgbClr val="1D1730"/>
                </a:solidFill>
                <a:latin typeface="Arial"/>
                <a:ea typeface="Arial"/>
                <a:cs typeface="Arial"/>
                <a:sym typeface="Arial"/>
              </a:endParaRPr>
            </a:p>
          </p:txBody>
        </p:sp>
      </p:grpSp>
      <p:sp>
        <p:nvSpPr>
          <p:cNvPr id="4" name="Title 3">
            <a:extLst>
              <a:ext uri="{FF2B5EF4-FFF2-40B4-BE49-F238E27FC236}">
                <a16:creationId xmlns:a16="http://schemas.microsoft.com/office/drawing/2014/main" id="{1CCDC6C2-E319-DA39-3540-44339697B8D1}"/>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Photo activity: identify the component and its role</a:t>
            </a:r>
            <a:endParaRPr lang="en-GB"/>
          </a:p>
        </p:txBody>
      </p:sp>
      <p:sp>
        <p:nvSpPr>
          <p:cNvPr id="3" name="TextBox 2">
            <a:extLst>
              <a:ext uri="{FF2B5EF4-FFF2-40B4-BE49-F238E27FC236}">
                <a16:creationId xmlns:a16="http://schemas.microsoft.com/office/drawing/2014/main" id="{1FEE165A-7F9F-B0FA-18BB-D0CB73D87526}"/>
              </a:ext>
            </a:extLst>
          </p:cNvPr>
          <p:cNvSpPr txBox="1"/>
          <p:nvPr/>
        </p:nvSpPr>
        <p:spPr>
          <a:xfrm>
            <a:off x="9029006" y="1984381"/>
            <a:ext cx="2692890" cy="1323439"/>
          </a:xfrm>
          <a:prstGeom prst="rect">
            <a:avLst/>
          </a:prstGeom>
          <a:noFill/>
        </p:spPr>
        <p:txBody>
          <a:bodyPr wrap="square">
            <a:spAutoFit/>
          </a:bodyPr>
          <a:lstStyle/>
          <a:p>
            <a:r>
              <a:rPr lang="en-US" sz="2000" b="0" i="0" u="none" strike="noStrike" cap="none">
                <a:solidFill>
                  <a:srgbClr val="1D1730"/>
                </a:solidFill>
                <a:latin typeface="Arial"/>
                <a:ea typeface="Arial"/>
                <a:cs typeface="Arial"/>
                <a:sym typeface="Arial"/>
              </a:rPr>
              <a:t>Visual recognition must be linked to function, suitability and integration</a:t>
            </a:r>
            <a:r>
              <a:rPr lang="en-US" sz="1040" b="0" i="0" u="none" strike="noStrike" cap="none">
                <a:solidFill>
                  <a:srgbClr val="1D1730"/>
                </a:solidFill>
                <a:latin typeface="Arial"/>
                <a:ea typeface="Arial"/>
                <a:cs typeface="Arial"/>
                <a:sym typeface="Arial"/>
              </a:rPr>
              <a:t>.</a:t>
            </a:r>
            <a:endParaRPr lang="en-GB"/>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7" name="Google Shape;687;p33"/>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31</a:t>
            </a:r>
            <a:endParaRPr sz="800" b="0" i="0" u="none" strike="noStrike" cap="none">
              <a:solidFill>
                <a:schemeClr val="dk1"/>
              </a:solidFill>
              <a:latin typeface="Arial"/>
              <a:ea typeface="Arial"/>
              <a:cs typeface="Arial"/>
              <a:sym typeface="Arial"/>
            </a:endParaRPr>
          </a:p>
        </p:txBody>
      </p:sp>
      <p:sp>
        <p:nvSpPr>
          <p:cNvPr id="691" name="Google Shape;691;p33"/>
          <p:cNvSpPr/>
          <p:nvPr/>
        </p:nvSpPr>
        <p:spPr>
          <a:xfrm>
            <a:off x="655440" y="5790750"/>
            <a:ext cx="11049000" cy="285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100" dirty="0">
                <a:solidFill>
                  <a:srgbClr val="1D1730"/>
                </a:solidFill>
                <a:latin typeface="Arial"/>
                <a:ea typeface="Arial"/>
                <a:cs typeface="Arial"/>
                <a:sym typeface="Arial"/>
              </a:rPr>
              <a:t> </a:t>
            </a:r>
            <a:r>
              <a:rPr lang="en-US" sz="2000" b="0" dirty="0">
                <a:solidFill>
                  <a:srgbClr val="1D1730"/>
                </a:solidFill>
                <a:latin typeface="Arial"/>
                <a:ea typeface="Arial"/>
                <a:cs typeface="Arial"/>
                <a:sym typeface="Arial"/>
              </a:rPr>
              <a:t>The calculated flow rate informs pipe sizing, pump duty, balancing and minimum-flow checks.</a:t>
            </a:r>
            <a:endParaRPr sz="2000" dirty="0">
              <a:solidFill>
                <a:srgbClr val="1D1730"/>
              </a:solidFill>
              <a:latin typeface="Arial"/>
              <a:ea typeface="Arial"/>
              <a:cs typeface="Arial"/>
              <a:sym typeface="Arial"/>
            </a:endParaRPr>
          </a:p>
        </p:txBody>
      </p:sp>
      <p:grpSp>
        <p:nvGrpSpPr>
          <p:cNvPr id="692" name="Google Shape;692;p33"/>
          <p:cNvGrpSpPr/>
          <p:nvPr/>
        </p:nvGrpSpPr>
        <p:grpSpPr>
          <a:xfrm>
            <a:off x="586547" y="1638558"/>
            <a:ext cx="4194604" cy="3974259"/>
            <a:chOff x="476250" y="1476375"/>
            <a:chExt cx="3238500" cy="3974258"/>
          </a:xfrm>
        </p:grpSpPr>
        <p:sp>
          <p:nvSpPr>
            <p:cNvPr id="693" name="Google Shape;693;p33"/>
            <p:cNvSpPr/>
            <p:nvPr/>
          </p:nvSpPr>
          <p:spPr>
            <a:xfrm>
              <a:off x="476250" y="1476376"/>
              <a:ext cx="3238500" cy="3974257"/>
            </a:xfrm>
            <a:prstGeom prst="roundRect">
              <a:avLst>
                <a:gd name="adj" fmla="val 2941"/>
              </a:avLst>
            </a:prstGeom>
            <a:solidFill>
              <a:srgbClr val="FFF3EC"/>
            </a:solidFill>
            <a:ln w="1430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4" name="Google Shape;694;p33"/>
            <p:cNvSpPr txBox="1"/>
            <p:nvPr/>
          </p:nvSpPr>
          <p:spPr>
            <a:xfrm>
              <a:off x="666750" y="1476375"/>
              <a:ext cx="28575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F26A2E"/>
                  </a:solidFill>
                  <a:latin typeface="Arial"/>
                  <a:ea typeface="Arial"/>
                  <a:cs typeface="Arial"/>
                  <a:sym typeface="Arial"/>
                </a:rPr>
                <a:t>Input parameters</a:t>
              </a:r>
              <a:endParaRPr sz="2400" b="1">
                <a:solidFill>
                  <a:srgbClr val="F26A2E"/>
                </a:solidFill>
                <a:latin typeface="Arial"/>
                <a:ea typeface="Arial"/>
                <a:cs typeface="Arial"/>
                <a:sym typeface="Arial"/>
              </a:endParaRPr>
            </a:p>
            <a:p>
              <a:pPr marL="0" lvl="0" indent="0" algn="l" rtl="0">
                <a:spcBef>
                  <a:spcPts val="1500"/>
                </a:spcBef>
                <a:spcAft>
                  <a:spcPts val="0"/>
                </a:spcAft>
                <a:buNone/>
              </a:pPr>
              <a:r>
                <a:rPr lang="en-US" sz="2000" b="1">
                  <a:solidFill>
                    <a:srgbClr val="666666"/>
                  </a:solidFill>
                  <a:latin typeface="Arial"/>
                  <a:ea typeface="Arial"/>
                  <a:cs typeface="Arial"/>
                  <a:sym typeface="Arial"/>
                </a:rPr>
                <a:t>Required Heat Output</a:t>
              </a:r>
              <a:endParaRPr sz="2000" b="1">
                <a:solidFill>
                  <a:srgbClr val="666666"/>
                </a:solidFill>
                <a:latin typeface="Arial"/>
                <a:ea typeface="Arial"/>
                <a:cs typeface="Arial"/>
                <a:sym typeface="Arial"/>
              </a:endParaRPr>
            </a:p>
            <a:p>
              <a:pPr marL="0" lvl="0" indent="0" algn="l" rtl="0">
                <a:spcBef>
                  <a:spcPts val="300"/>
                </a:spcBef>
                <a:spcAft>
                  <a:spcPts val="0"/>
                </a:spcAft>
                <a:buNone/>
              </a:pPr>
              <a:r>
                <a:rPr lang="en-US" sz="2400" b="1">
                  <a:solidFill>
                    <a:srgbClr val="1D1730"/>
                  </a:solidFill>
                  <a:latin typeface="Arial"/>
                  <a:ea typeface="Arial"/>
                  <a:cs typeface="Arial"/>
                  <a:sym typeface="Arial"/>
                </a:rPr>
                <a:t>8 kW</a:t>
              </a:r>
              <a:br>
                <a:rPr lang="en-US">
                  <a:latin typeface="Arial"/>
                  <a:ea typeface="Arial"/>
                  <a:cs typeface="Arial"/>
                  <a:sym typeface="Arial"/>
                </a:rPr>
              </a:br>
              <a:r>
                <a:rPr lang="en-US" sz="2000" b="0">
                  <a:solidFill>
                    <a:srgbClr val="666666"/>
                  </a:solidFill>
                  <a:latin typeface="Arial"/>
                  <a:ea typeface="Arial"/>
                  <a:cs typeface="Arial"/>
                  <a:sym typeface="Arial"/>
                </a:rPr>
                <a:t>(to heating circuit)</a:t>
              </a:r>
              <a:endParaRPr sz="2000">
                <a:latin typeface="Arial"/>
                <a:ea typeface="Arial"/>
                <a:cs typeface="Arial"/>
                <a:sym typeface="Arial"/>
              </a:endParaRPr>
            </a:p>
            <a:p>
              <a:pPr marL="0" lvl="0" indent="0" algn="l" rtl="0">
                <a:spcBef>
                  <a:spcPts val="1800"/>
                </a:spcBef>
                <a:spcAft>
                  <a:spcPts val="0"/>
                </a:spcAft>
                <a:buNone/>
              </a:pPr>
              <a:r>
                <a:rPr lang="en-US" sz="2000" b="1">
                  <a:solidFill>
                    <a:srgbClr val="666666"/>
                  </a:solidFill>
                  <a:latin typeface="Arial"/>
                  <a:ea typeface="Arial"/>
                  <a:cs typeface="Arial"/>
                  <a:sym typeface="Arial"/>
                </a:rPr>
                <a:t>Design Flow/Return Diff. (ΔT)</a:t>
              </a:r>
              <a:endParaRPr sz="2000" b="1">
                <a:solidFill>
                  <a:srgbClr val="666666"/>
                </a:solidFill>
                <a:latin typeface="Arial"/>
                <a:ea typeface="Arial"/>
                <a:cs typeface="Arial"/>
                <a:sym typeface="Arial"/>
              </a:endParaRPr>
            </a:p>
            <a:p>
              <a:pPr marL="0" lvl="0" indent="0" algn="l" rtl="0">
                <a:spcBef>
                  <a:spcPts val="300"/>
                </a:spcBef>
                <a:spcAft>
                  <a:spcPts val="0"/>
                </a:spcAft>
                <a:buNone/>
              </a:pPr>
              <a:r>
                <a:rPr lang="en-US" sz="2400" b="1">
                  <a:solidFill>
                    <a:srgbClr val="1D1730"/>
                  </a:solidFill>
                  <a:latin typeface="Arial"/>
                  <a:ea typeface="Arial"/>
                  <a:cs typeface="Arial"/>
                  <a:sym typeface="Arial"/>
                </a:rPr>
                <a:t>5 K</a:t>
              </a:r>
              <a:endParaRPr sz="2400" b="1">
                <a:solidFill>
                  <a:srgbClr val="1D1730"/>
                </a:solidFill>
                <a:latin typeface="Arial"/>
                <a:ea typeface="Arial"/>
                <a:cs typeface="Arial"/>
                <a:sym typeface="Arial"/>
              </a:endParaRPr>
            </a:p>
            <a:p>
              <a:pPr marL="0" lvl="0" indent="0" algn="l" rtl="0">
                <a:spcBef>
                  <a:spcPts val="1800"/>
                </a:spcBef>
                <a:spcAft>
                  <a:spcPts val="0"/>
                </a:spcAft>
                <a:buNone/>
              </a:pPr>
              <a:r>
                <a:rPr lang="en-US" sz="2000" b="1">
                  <a:solidFill>
                    <a:srgbClr val="666666"/>
                  </a:solidFill>
                  <a:latin typeface="Arial"/>
                  <a:ea typeface="Arial"/>
                  <a:cs typeface="Arial"/>
                  <a:sym typeface="Arial"/>
                </a:rPr>
                <a:t>Specific Heat Capacity (SHC)</a:t>
              </a:r>
              <a:endParaRPr sz="2000" b="1">
                <a:solidFill>
                  <a:srgbClr val="666666"/>
                </a:solidFill>
                <a:latin typeface="Arial"/>
                <a:ea typeface="Arial"/>
                <a:cs typeface="Arial"/>
                <a:sym typeface="Arial"/>
              </a:endParaRPr>
            </a:p>
            <a:p>
              <a:pPr marL="0" lvl="0" indent="0" algn="l" rtl="0">
                <a:spcBef>
                  <a:spcPts val="300"/>
                </a:spcBef>
                <a:spcAft>
                  <a:spcPts val="0"/>
                </a:spcAft>
                <a:buNone/>
              </a:pPr>
              <a:r>
                <a:rPr lang="en-US" sz="2400" b="1">
                  <a:solidFill>
                    <a:srgbClr val="1D1730"/>
                  </a:solidFill>
                  <a:latin typeface="Arial"/>
                  <a:ea typeface="Arial"/>
                  <a:cs typeface="Arial"/>
                  <a:sym typeface="Arial"/>
                </a:rPr>
                <a:t>≈ 4.18</a:t>
              </a:r>
              <a:br>
                <a:rPr lang="en-US">
                  <a:latin typeface="Arial"/>
                  <a:ea typeface="Arial"/>
                  <a:cs typeface="Arial"/>
                  <a:sym typeface="Arial"/>
                </a:rPr>
              </a:br>
              <a:r>
                <a:rPr lang="en-US" sz="2000" b="0">
                  <a:solidFill>
                    <a:srgbClr val="666666"/>
                  </a:solidFill>
                  <a:latin typeface="Arial"/>
                  <a:ea typeface="Arial"/>
                  <a:cs typeface="Arial"/>
                  <a:sym typeface="Arial"/>
                </a:rPr>
                <a:t>kJ/</a:t>
              </a:r>
              <a:r>
                <a:rPr lang="en-US" sz="2000" b="0" err="1">
                  <a:solidFill>
                    <a:srgbClr val="666666"/>
                  </a:solidFill>
                  <a:latin typeface="Arial"/>
                  <a:ea typeface="Arial"/>
                  <a:cs typeface="Arial"/>
                  <a:sym typeface="Arial"/>
                </a:rPr>
                <a:t>kgK</a:t>
              </a:r>
              <a:r>
                <a:rPr lang="en-US" sz="2000" b="0">
                  <a:solidFill>
                    <a:srgbClr val="666666"/>
                  </a:solidFill>
                  <a:latin typeface="Arial"/>
                  <a:ea typeface="Arial"/>
                  <a:cs typeface="Arial"/>
                  <a:sym typeface="Arial"/>
                </a:rPr>
                <a:t> (Water)</a:t>
              </a:r>
              <a:endParaRPr sz="2000">
                <a:latin typeface="Arial"/>
                <a:ea typeface="Arial"/>
                <a:cs typeface="Arial"/>
                <a:sym typeface="Arial"/>
              </a:endParaRPr>
            </a:p>
          </p:txBody>
        </p:sp>
      </p:grpSp>
      <p:grpSp>
        <p:nvGrpSpPr>
          <p:cNvPr id="695" name="Google Shape;695;p33"/>
          <p:cNvGrpSpPr/>
          <p:nvPr/>
        </p:nvGrpSpPr>
        <p:grpSpPr>
          <a:xfrm>
            <a:off x="5115698" y="1584000"/>
            <a:ext cx="4955059" cy="4028818"/>
            <a:chOff x="3905250" y="1476375"/>
            <a:chExt cx="4762500" cy="4191000"/>
          </a:xfrm>
        </p:grpSpPr>
        <p:sp>
          <p:nvSpPr>
            <p:cNvPr id="696" name="Google Shape;696;p33"/>
            <p:cNvSpPr/>
            <p:nvPr/>
          </p:nvSpPr>
          <p:spPr>
            <a:xfrm>
              <a:off x="3905250" y="1476375"/>
              <a:ext cx="4762500" cy="4191000"/>
            </a:xfrm>
            <a:prstGeom prst="roundRect">
              <a:avLst>
                <a:gd name="adj" fmla="val 2272"/>
              </a:avLst>
            </a:prstGeom>
            <a:solidFill>
              <a:srgbClr val="F8FAFC"/>
            </a:solidFill>
            <a:ln w="1430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7" name="Google Shape;697;p33"/>
            <p:cNvSpPr txBox="1"/>
            <p:nvPr/>
          </p:nvSpPr>
          <p:spPr>
            <a:xfrm>
              <a:off x="4095750" y="1582581"/>
              <a:ext cx="4381500"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400" b="1">
                  <a:solidFill>
                    <a:srgbClr val="1D1730"/>
                  </a:solidFill>
                  <a:latin typeface="Arial"/>
                  <a:ea typeface="Arial"/>
                  <a:cs typeface="Arial"/>
                  <a:sym typeface="Arial"/>
                </a:rPr>
                <a:t>Step-by-step calculation</a:t>
              </a:r>
            </a:p>
            <a:p>
              <a:pPr marL="0" lvl="0" indent="0" algn="l" rtl="0">
                <a:spcBef>
                  <a:spcPts val="1500"/>
                </a:spcBef>
                <a:spcAft>
                  <a:spcPts val="0"/>
                </a:spcAft>
                <a:buNone/>
              </a:pPr>
              <a:r>
                <a:rPr lang="en-US" sz="2000" b="1">
                  <a:solidFill>
                    <a:srgbClr val="666666"/>
                  </a:solidFill>
                  <a:latin typeface="Arial"/>
                  <a:ea typeface="Arial"/>
                  <a:cs typeface="Arial"/>
                  <a:sym typeface="Arial"/>
                </a:rPr>
                <a:t>1. Core Formula</a:t>
              </a:r>
              <a:endParaRPr sz="2000" b="1">
                <a:solidFill>
                  <a:srgbClr val="666666"/>
                </a:solidFill>
                <a:latin typeface="Arial"/>
                <a:ea typeface="Arial"/>
                <a:cs typeface="Arial"/>
                <a:sym typeface="Arial"/>
              </a:endParaRPr>
            </a:p>
            <a:p>
              <a:pPr marL="0" lvl="0" indent="0" algn="l" rtl="0">
                <a:spcBef>
                  <a:spcPts val="300"/>
                </a:spcBef>
                <a:spcAft>
                  <a:spcPts val="0"/>
                </a:spcAft>
                <a:buNone/>
              </a:pPr>
              <a:r>
                <a:rPr lang="en-US" sz="2400" b="1">
                  <a:solidFill>
                    <a:srgbClr val="1D1730"/>
                  </a:solidFill>
                  <a:latin typeface="+mn-lt"/>
                  <a:ea typeface="Courier New"/>
                  <a:cs typeface="Courier New"/>
                  <a:sym typeface="Courier New"/>
                </a:rPr>
                <a:t>Q = ṁ × SHC × ΔT</a:t>
              </a:r>
              <a:endParaRPr sz="2400" b="1">
                <a:solidFill>
                  <a:srgbClr val="1D1730"/>
                </a:solidFill>
                <a:latin typeface="+mn-lt"/>
                <a:ea typeface="Courier New"/>
                <a:cs typeface="Courier New"/>
                <a:sym typeface="Courier New"/>
              </a:endParaRPr>
            </a:p>
            <a:p>
              <a:pPr marL="0" lvl="0" indent="0" algn="l" rtl="0">
                <a:spcBef>
                  <a:spcPts val="1500"/>
                </a:spcBef>
                <a:spcAft>
                  <a:spcPts val="0"/>
                </a:spcAft>
                <a:buNone/>
              </a:pPr>
              <a:r>
                <a:rPr lang="en-US" sz="2000" b="1">
                  <a:solidFill>
                    <a:srgbClr val="666666"/>
                  </a:solidFill>
                  <a:latin typeface="Arial"/>
                  <a:ea typeface="Arial"/>
                  <a:cs typeface="Arial"/>
                  <a:sym typeface="Arial"/>
                </a:rPr>
                <a:t>2. Solve for Mass Flow Rate (ṁ)</a:t>
              </a:r>
              <a:endParaRPr sz="2000" b="1">
                <a:solidFill>
                  <a:srgbClr val="666666"/>
                </a:solidFill>
                <a:latin typeface="Arial"/>
                <a:ea typeface="Arial"/>
                <a:cs typeface="Arial"/>
                <a:sym typeface="Arial"/>
              </a:endParaRPr>
            </a:p>
            <a:p>
              <a:pPr marL="0" lvl="0" indent="0" algn="l" rtl="0">
                <a:spcBef>
                  <a:spcPts val="300"/>
                </a:spcBef>
                <a:spcAft>
                  <a:spcPts val="0"/>
                </a:spcAft>
                <a:buNone/>
              </a:pPr>
              <a:r>
                <a:rPr lang="en-US" sz="2400" b="1">
                  <a:solidFill>
                    <a:srgbClr val="1D1730"/>
                  </a:solidFill>
                  <a:latin typeface="+mn-lt"/>
                  <a:ea typeface="Courier New"/>
                  <a:cs typeface="Courier New"/>
                  <a:sym typeface="Courier New"/>
                </a:rPr>
                <a:t>ṁ = 8 ÷ (4.18 × 5)</a:t>
              </a:r>
              <a:endParaRPr sz="2400" b="1">
                <a:solidFill>
                  <a:srgbClr val="1D1730"/>
                </a:solidFill>
                <a:latin typeface="+mn-lt"/>
                <a:ea typeface="Courier New"/>
                <a:cs typeface="Courier New"/>
                <a:sym typeface="Courier New"/>
              </a:endParaRPr>
            </a:p>
            <a:p>
              <a:pPr marL="0" lvl="0" indent="0" algn="l" rtl="0">
                <a:spcBef>
                  <a:spcPts val="450"/>
                </a:spcBef>
                <a:spcAft>
                  <a:spcPts val="0"/>
                </a:spcAft>
                <a:buNone/>
              </a:pPr>
              <a:r>
                <a:rPr lang="en-US" sz="2400" b="1">
                  <a:solidFill>
                    <a:srgbClr val="F26A2E"/>
                  </a:solidFill>
                  <a:latin typeface="+mn-lt"/>
                  <a:ea typeface="Courier New"/>
                  <a:cs typeface="Courier New"/>
                  <a:sym typeface="Courier New"/>
                </a:rPr>
                <a:t>= 0.383 kg/s</a:t>
              </a:r>
              <a:r>
                <a:rPr lang="en-US" sz="2000" b="1">
                  <a:solidFill>
                    <a:srgbClr val="F26A2E"/>
                  </a:solidFill>
                  <a:latin typeface="Courier New"/>
                  <a:ea typeface="Courier New"/>
                  <a:cs typeface="Courier New"/>
                  <a:sym typeface="Courier New"/>
                </a:rPr>
                <a:t> </a:t>
              </a:r>
              <a:r>
                <a:rPr lang="en-US" sz="2000" b="0">
                  <a:solidFill>
                    <a:srgbClr val="404040"/>
                  </a:solidFill>
                  <a:latin typeface="Arial"/>
                  <a:ea typeface="Arial"/>
                  <a:cs typeface="Arial"/>
                  <a:sym typeface="Arial"/>
                </a:rPr>
                <a:t>(≈ 0.383 L/s)</a:t>
              </a:r>
              <a:endParaRPr sz="2000" b="1">
                <a:solidFill>
                  <a:srgbClr val="F26A2E"/>
                </a:solidFill>
                <a:latin typeface="Courier New"/>
                <a:ea typeface="Courier New"/>
                <a:cs typeface="Courier New"/>
                <a:sym typeface="Courier New"/>
              </a:endParaRPr>
            </a:p>
            <a:p>
              <a:pPr marL="0" lvl="0" indent="0" algn="l" rtl="0">
                <a:spcBef>
                  <a:spcPts val="1500"/>
                </a:spcBef>
                <a:spcAft>
                  <a:spcPts val="0"/>
                </a:spcAft>
                <a:buNone/>
              </a:pPr>
              <a:r>
                <a:rPr lang="en-US" sz="2000" b="1">
                  <a:solidFill>
                    <a:srgbClr val="666666"/>
                  </a:solidFill>
                  <a:latin typeface="Arial"/>
                  <a:ea typeface="Arial"/>
                  <a:cs typeface="Arial"/>
                  <a:sym typeface="Arial"/>
                </a:rPr>
                <a:t>3. Convert to required design flow</a:t>
              </a:r>
              <a:endParaRPr sz="2000" b="1">
                <a:solidFill>
                  <a:srgbClr val="666666"/>
                </a:solidFill>
                <a:latin typeface="Arial"/>
                <a:ea typeface="Arial"/>
                <a:cs typeface="Arial"/>
                <a:sym typeface="Arial"/>
              </a:endParaRPr>
            </a:p>
            <a:p>
              <a:pPr marL="0" lvl="0" indent="0" algn="l" rtl="0">
                <a:spcBef>
                  <a:spcPts val="300"/>
                </a:spcBef>
                <a:spcAft>
                  <a:spcPts val="0"/>
                </a:spcAft>
                <a:buNone/>
              </a:pPr>
              <a:r>
                <a:rPr lang="en-US" sz="2400" b="1">
                  <a:solidFill>
                    <a:srgbClr val="1D1730"/>
                  </a:solidFill>
                  <a:latin typeface="+mn-lt"/>
                  <a:ea typeface="Courier New"/>
                  <a:cs typeface="Courier New"/>
                  <a:sym typeface="Courier New"/>
                </a:rPr>
                <a:t>0.383 × 60</a:t>
              </a:r>
              <a:endParaRPr sz="2400" b="1">
                <a:solidFill>
                  <a:srgbClr val="1D1730"/>
                </a:solidFill>
                <a:latin typeface="+mn-lt"/>
                <a:ea typeface="Courier New"/>
                <a:cs typeface="Courier New"/>
                <a:sym typeface="Courier New"/>
              </a:endParaRPr>
            </a:p>
            <a:p>
              <a:pPr marL="0" lvl="0" indent="0" algn="l" rtl="0">
                <a:spcBef>
                  <a:spcPts val="450"/>
                </a:spcBef>
                <a:spcAft>
                  <a:spcPts val="0"/>
                </a:spcAft>
                <a:buNone/>
              </a:pPr>
              <a:r>
                <a:rPr lang="en-US" sz="2400" b="1">
                  <a:solidFill>
                    <a:srgbClr val="F26A2E"/>
                  </a:solidFill>
                  <a:latin typeface="+mn-lt"/>
                  <a:ea typeface="Courier New"/>
                  <a:cs typeface="Courier New"/>
                  <a:sym typeface="Courier New"/>
                </a:rPr>
                <a:t>= 23.0 L/min</a:t>
              </a:r>
              <a:endParaRPr sz="2400" b="1">
                <a:solidFill>
                  <a:srgbClr val="F26A2E"/>
                </a:solidFill>
                <a:latin typeface="+mn-lt"/>
                <a:ea typeface="Courier New"/>
                <a:cs typeface="Courier New"/>
                <a:sym typeface="Courier New"/>
              </a:endParaRPr>
            </a:p>
          </p:txBody>
        </p:sp>
      </p:grpSp>
      <p:sp>
        <p:nvSpPr>
          <p:cNvPr id="4" name="Title 3">
            <a:extLst>
              <a:ext uri="{FF2B5EF4-FFF2-40B4-BE49-F238E27FC236}">
                <a16:creationId xmlns:a16="http://schemas.microsoft.com/office/drawing/2014/main" id="{35A4B5DB-00BD-3403-E91D-161F848BA6FC}"/>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Worked example: flow rate from heat output</a:t>
            </a:r>
            <a:endParaRPr lang="en-GB"/>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3">
          <a:extLst>
            <a:ext uri="{FF2B5EF4-FFF2-40B4-BE49-F238E27FC236}">
              <a16:creationId xmlns:a16="http://schemas.microsoft.com/office/drawing/2014/main" id="{B9676032-05FB-7439-4094-351DF737DAD1}"/>
            </a:ext>
          </a:extLst>
        </p:cNvPr>
        <p:cNvGrpSpPr/>
        <p:nvPr/>
      </p:nvGrpSpPr>
      <p:grpSpPr>
        <a:xfrm>
          <a:off x="0" y="0"/>
          <a:ext cx="0" cy="0"/>
          <a:chOff x="0" y="0"/>
          <a:chExt cx="0" cy="0"/>
        </a:xfrm>
      </p:grpSpPr>
      <p:sp>
        <p:nvSpPr>
          <p:cNvPr id="687" name="Google Shape;687;p33">
            <a:extLst>
              <a:ext uri="{FF2B5EF4-FFF2-40B4-BE49-F238E27FC236}">
                <a16:creationId xmlns:a16="http://schemas.microsoft.com/office/drawing/2014/main" id="{9488D549-F3DC-5F72-6A62-44505824763E}"/>
              </a:ext>
            </a:extLst>
          </p:cNvPr>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31</a:t>
            </a:r>
            <a:endParaRPr sz="800" b="0" i="0" u="none" strike="noStrike" cap="none">
              <a:solidFill>
                <a:schemeClr val="dk1"/>
              </a:solidFill>
              <a:latin typeface="Arial"/>
              <a:ea typeface="Arial"/>
              <a:cs typeface="Arial"/>
              <a:sym typeface="Arial"/>
            </a:endParaRPr>
          </a:p>
        </p:txBody>
      </p:sp>
      <p:sp>
        <p:nvSpPr>
          <p:cNvPr id="700" name="Google Shape;700;p33">
            <a:extLst>
              <a:ext uri="{FF2B5EF4-FFF2-40B4-BE49-F238E27FC236}">
                <a16:creationId xmlns:a16="http://schemas.microsoft.com/office/drawing/2014/main" id="{3C2C49C9-9EF8-6E36-6AA8-58CE4CA0383E}"/>
              </a:ext>
            </a:extLst>
          </p:cNvPr>
          <p:cNvSpPr txBox="1"/>
          <p:nvPr/>
        </p:nvSpPr>
        <p:spPr>
          <a:xfrm>
            <a:off x="372641" y="1716300"/>
            <a:ext cx="10920199" cy="381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dirty="0">
                <a:solidFill>
                  <a:srgbClr val="1D1730"/>
                </a:solidFill>
                <a:latin typeface="Arial"/>
                <a:ea typeface="Arial"/>
                <a:cs typeface="Arial"/>
                <a:sym typeface="Arial"/>
              </a:rPr>
              <a:t>Important design note</a:t>
            </a:r>
            <a:endParaRPr sz="2000" b="1" dirty="0">
              <a:solidFill>
                <a:srgbClr val="1D1730"/>
              </a:solidFill>
              <a:latin typeface="Arial"/>
              <a:ea typeface="Arial"/>
              <a:cs typeface="Arial"/>
              <a:sym typeface="Arial"/>
            </a:endParaRPr>
          </a:p>
          <a:p>
            <a:pPr marL="0" lvl="0" indent="0" algn="l" rtl="0">
              <a:spcBef>
                <a:spcPts val="900"/>
              </a:spcBef>
              <a:spcAft>
                <a:spcPts val="0"/>
              </a:spcAft>
              <a:buNone/>
            </a:pPr>
            <a:r>
              <a:rPr lang="en-US" sz="2000" b="0" dirty="0">
                <a:solidFill>
                  <a:srgbClr val="333333"/>
                </a:solidFill>
                <a:latin typeface="Arial"/>
                <a:ea typeface="Arial"/>
                <a:cs typeface="Arial"/>
                <a:sym typeface="Arial"/>
              </a:rPr>
              <a:t>Where the system fluid contains </a:t>
            </a:r>
            <a:r>
              <a:rPr lang="en-US" sz="2000" b="1" dirty="0">
                <a:solidFill>
                  <a:srgbClr val="000000"/>
                </a:solidFill>
                <a:latin typeface="Arial"/>
                <a:ea typeface="Arial"/>
                <a:cs typeface="Arial"/>
                <a:sym typeface="Arial"/>
              </a:rPr>
              <a:t>glycol or antifreeze</a:t>
            </a:r>
            <a:r>
              <a:rPr lang="en-US" sz="2000" b="0" dirty="0">
                <a:solidFill>
                  <a:srgbClr val="333333"/>
                </a:solidFill>
                <a:latin typeface="Arial"/>
                <a:ea typeface="Arial"/>
                <a:cs typeface="Arial"/>
                <a:sym typeface="Arial"/>
              </a:rPr>
              <a:t>, the flow-rate calculation must use the fluid manufacturer’s actual </a:t>
            </a:r>
            <a:r>
              <a:rPr lang="en-US" sz="2000" b="1" dirty="0">
                <a:solidFill>
                  <a:srgbClr val="000000"/>
                </a:solidFill>
                <a:latin typeface="Arial"/>
                <a:ea typeface="Arial"/>
                <a:cs typeface="Arial"/>
                <a:sym typeface="Arial"/>
              </a:rPr>
              <a:t>specific heat capacity and density</a:t>
            </a:r>
            <a:r>
              <a:rPr lang="en-US" sz="2000" b="0" dirty="0">
                <a:solidFill>
                  <a:srgbClr val="333333"/>
                </a:solidFill>
                <a:latin typeface="Arial"/>
                <a:ea typeface="Arial"/>
                <a:cs typeface="Arial"/>
                <a:sym typeface="Arial"/>
              </a:rPr>
              <a:t>, rather than assuming the properties of water.</a:t>
            </a:r>
            <a:endParaRPr sz="2000" b="0" dirty="0">
              <a:solidFill>
                <a:srgbClr val="333333"/>
              </a:solidFill>
              <a:latin typeface="Arial"/>
              <a:ea typeface="Arial"/>
              <a:cs typeface="Arial"/>
              <a:sym typeface="Arial"/>
            </a:endParaRPr>
          </a:p>
          <a:p>
            <a:pPr marL="0" lvl="0" indent="0" algn="l" rtl="0">
              <a:spcBef>
                <a:spcPts val="750"/>
              </a:spcBef>
              <a:spcAft>
                <a:spcPts val="0"/>
              </a:spcAft>
              <a:buNone/>
            </a:pPr>
            <a:r>
              <a:rPr lang="en-US" sz="2000" b="0" dirty="0">
                <a:solidFill>
                  <a:srgbClr val="333333"/>
                </a:solidFill>
                <a:latin typeface="Arial"/>
                <a:ea typeface="Arial"/>
                <a:cs typeface="Arial"/>
                <a:sym typeface="Arial"/>
              </a:rPr>
              <a:t>Glycol mixtures generally transfer less heat per unit volume and have greater resistance to flow, so a </a:t>
            </a:r>
            <a:r>
              <a:rPr lang="en-US" sz="2000" b="1" dirty="0">
                <a:solidFill>
                  <a:srgbClr val="000000"/>
                </a:solidFill>
                <a:latin typeface="Arial"/>
                <a:ea typeface="Arial"/>
                <a:cs typeface="Arial"/>
                <a:sym typeface="Arial"/>
              </a:rPr>
              <a:t>higher volumetric flow rate and pump duty</a:t>
            </a:r>
            <a:r>
              <a:rPr lang="en-US" sz="2000" b="0" dirty="0">
                <a:solidFill>
                  <a:srgbClr val="333333"/>
                </a:solidFill>
                <a:latin typeface="Arial"/>
                <a:ea typeface="Arial"/>
                <a:cs typeface="Arial"/>
                <a:sym typeface="Arial"/>
              </a:rPr>
              <a:t> may be required. Always check concentration, operating temperature and manufacturer data before final sizing.</a:t>
            </a:r>
            <a:endParaRPr sz="2000" b="0" dirty="0">
              <a:solidFill>
                <a:srgbClr val="333333"/>
              </a:solidFill>
              <a:latin typeface="Arial"/>
              <a:ea typeface="Arial"/>
              <a:cs typeface="Arial"/>
              <a:sym typeface="Arial"/>
            </a:endParaRPr>
          </a:p>
        </p:txBody>
      </p:sp>
      <p:sp>
        <p:nvSpPr>
          <p:cNvPr id="4" name="Title 3">
            <a:extLst>
              <a:ext uri="{FF2B5EF4-FFF2-40B4-BE49-F238E27FC236}">
                <a16:creationId xmlns:a16="http://schemas.microsoft.com/office/drawing/2014/main" id="{7514EAD8-0437-C3AB-1C45-1F1CC8259DB4}"/>
              </a:ext>
            </a:extLst>
          </p:cNvPr>
          <p:cNvSpPr>
            <a:spLocks noGrp="1"/>
          </p:cNvSpPr>
          <p:nvPr>
            <p:ph type="title"/>
          </p:nvPr>
        </p:nvSpPr>
        <p:spPr>
          <a:xfrm>
            <a:off x="251999" y="972000"/>
            <a:ext cx="11583353" cy="612000"/>
          </a:xfrm>
        </p:spPr>
        <p:txBody>
          <a:bodyPr lIns="90000" tIns="46800" rIns="90000" bIns="46800"/>
          <a:lstStyle/>
          <a:p>
            <a:r>
              <a:rPr lang="en-GB" sz="3200">
                <a:solidFill>
                  <a:srgbClr val="FC4421"/>
                </a:solidFill>
              </a:rPr>
              <a:t>Worked example: flow rate from heat output</a:t>
            </a:r>
            <a:endParaRPr lang="en-GB"/>
          </a:p>
        </p:txBody>
      </p:sp>
    </p:spTree>
    <p:extLst>
      <p:ext uri="{BB962C8B-B14F-4D97-AF65-F5344CB8AC3E}">
        <p14:creationId xmlns:p14="http://schemas.microsoft.com/office/powerpoint/2010/main" val="36494164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9" name="Google Shape;709;p34"/>
          <p:cNvSpPr/>
          <p:nvPr/>
        </p:nvSpPr>
        <p:spPr>
          <a:xfrm>
            <a:off x="11292840" y="6355080"/>
            <a:ext cx="411600" cy="18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88888"/>
              </a:buClr>
              <a:buSzPts val="800"/>
              <a:buFont typeface="Arial"/>
              <a:buNone/>
            </a:pPr>
            <a:r>
              <a:rPr lang="en-US" sz="800" b="0" i="0" u="none" strike="noStrike" cap="none">
                <a:solidFill>
                  <a:srgbClr val="888888"/>
                </a:solidFill>
                <a:latin typeface="Arial"/>
                <a:ea typeface="Arial"/>
                <a:cs typeface="Arial"/>
                <a:sym typeface="Arial"/>
              </a:rPr>
              <a:t>32</a:t>
            </a:r>
            <a:endParaRPr sz="800" b="0" i="0" u="none" strike="noStrike" cap="none">
              <a:solidFill>
                <a:schemeClr val="dk1"/>
              </a:solidFill>
              <a:latin typeface="Arial"/>
              <a:ea typeface="Arial"/>
              <a:cs typeface="Arial"/>
              <a:sym typeface="Arial"/>
            </a:endParaRPr>
          </a:p>
        </p:txBody>
      </p:sp>
      <p:sp>
        <p:nvSpPr>
          <p:cNvPr id="713" name="Google Shape;713;p34"/>
          <p:cNvSpPr/>
          <p:nvPr/>
        </p:nvSpPr>
        <p:spPr>
          <a:xfrm>
            <a:off x="400093" y="5611326"/>
            <a:ext cx="11391814" cy="2980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26A2E"/>
              </a:buClr>
              <a:buSzPts val="1040"/>
              <a:buFont typeface="Arial"/>
              <a:buNone/>
            </a:pPr>
            <a:r>
              <a:rPr lang="en-US" sz="2000" b="0" i="0" u="none" strike="noStrike" cap="none">
                <a:solidFill>
                  <a:srgbClr val="1D1730"/>
                </a:solidFill>
                <a:latin typeface="Arial"/>
                <a:ea typeface="Arial"/>
                <a:cs typeface="Arial"/>
                <a:sym typeface="Arial"/>
              </a:rPr>
              <a:t>If learners can answer these, they understand component science rather than just component names.</a:t>
            </a:r>
            <a:endParaRPr sz="2000" b="0" i="0" u="none" strike="noStrike" cap="none">
              <a:solidFill>
                <a:schemeClr val="dk1"/>
              </a:solidFill>
              <a:latin typeface="Arial"/>
              <a:ea typeface="Arial"/>
              <a:cs typeface="Arial"/>
              <a:sym typeface="Arial"/>
            </a:endParaRPr>
          </a:p>
        </p:txBody>
      </p:sp>
      <p:grpSp>
        <p:nvGrpSpPr>
          <p:cNvPr id="714" name="Google Shape;714;p34"/>
          <p:cNvGrpSpPr/>
          <p:nvPr/>
        </p:nvGrpSpPr>
        <p:grpSpPr>
          <a:xfrm>
            <a:off x="685800" y="1683424"/>
            <a:ext cx="10782300" cy="638175"/>
            <a:chOff x="685800" y="1571625"/>
            <a:chExt cx="10782300" cy="638175"/>
          </a:xfrm>
        </p:grpSpPr>
        <p:sp>
          <p:nvSpPr>
            <p:cNvPr id="715" name="Google Shape;715;p34"/>
            <p:cNvSpPr/>
            <p:nvPr/>
          </p:nvSpPr>
          <p:spPr>
            <a:xfrm>
              <a:off x="685800" y="1571625"/>
              <a:ext cx="495300" cy="495300"/>
            </a:xfrm>
            <a:prstGeom prst="roundRect">
              <a:avLst>
                <a:gd name="adj" fmla="val 50000"/>
              </a:avLst>
            </a:prstGeom>
            <a:solidFill>
              <a:srgbClr val="FFF3EC"/>
            </a:solidFill>
            <a:ln w="1905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6" name="Google Shape;716;p34"/>
            <p:cNvSpPr txBox="1"/>
            <p:nvPr/>
          </p:nvSpPr>
          <p:spPr>
            <a:xfrm>
              <a:off x="685800" y="1571625"/>
              <a:ext cx="495300" cy="495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a:solidFill>
                    <a:srgbClr val="F26A2E"/>
                  </a:solidFill>
                  <a:latin typeface="Arial"/>
                  <a:ea typeface="Arial"/>
                  <a:cs typeface="Arial"/>
                  <a:sym typeface="Arial"/>
                </a:rPr>
                <a:t>01</a:t>
              </a:r>
              <a:endParaRPr sz="2000" b="1">
                <a:solidFill>
                  <a:srgbClr val="F26A2E"/>
                </a:solidFill>
                <a:latin typeface="Arial"/>
                <a:ea typeface="Arial"/>
                <a:cs typeface="Arial"/>
                <a:sym typeface="Arial"/>
              </a:endParaRPr>
            </a:p>
          </p:txBody>
        </p:sp>
        <p:sp>
          <p:nvSpPr>
            <p:cNvPr id="717" name="Google Shape;717;p34"/>
            <p:cNvSpPr txBox="1"/>
            <p:nvPr/>
          </p:nvSpPr>
          <p:spPr>
            <a:xfrm>
              <a:off x="1371600" y="1571625"/>
              <a:ext cx="10096500" cy="4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D1730"/>
                  </a:solidFill>
                  <a:latin typeface="Arial"/>
                  <a:ea typeface="Arial"/>
                  <a:cs typeface="Arial"/>
                  <a:sym typeface="Arial"/>
                </a:rPr>
                <a:t>Why does cylinder coil surface area matter for heat pumps?</a:t>
              </a:r>
              <a:endParaRPr sz="2000" b="1">
                <a:solidFill>
                  <a:srgbClr val="1D1730"/>
                </a:solidFill>
                <a:latin typeface="Arial"/>
                <a:ea typeface="Arial"/>
                <a:cs typeface="Arial"/>
                <a:sym typeface="Arial"/>
              </a:endParaRPr>
            </a:p>
          </p:txBody>
        </p:sp>
        <p:cxnSp>
          <p:nvCxnSpPr>
            <p:cNvPr id="718" name="Google Shape;718;p34"/>
            <p:cNvCxnSpPr/>
            <p:nvPr/>
          </p:nvCxnSpPr>
          <p:spPr>
            <a:xfrm>
              <a:off x="685800" y="2209800"/>
              <a:ext cx="10782300" cy="0"/>
            </a:xfrm>
            <a:prstGeom prst="straightConnector1">
              <a:avLst/>
            </a:prstGeom>
            <a:solidFill>
              <a:srgbClr val="FFFFFF"/>
            </a:solidFill>
            <a:ln w="9525" cap="flat" cmpd="sng">
              <a:solidFill>
                <a:srgbClr val="E2E8F0"/>
              </a:solidFill>
              <a:prstDash val="solid"/>
              <a:round/>
              <a:headEnd type="none" w="sm" len="sm"/>
              <a:tailEnd type="none" w="sm" len="sm"/>
            </a:ln>
          </p:spPr>
        </p:cxnSp>
      </p:grpSp>
      <p:grpSp>
        <p:nvGrpSpPr>
          <p:cNvPr id="719" name="Google Shape;719;p34"/>
          <p:cNvGrpSpPr/>
          <p:nvPr/>
        </p:nvGrpSpPr>
        <p:grpSpPr>
          <a:xfrm>
            <a:off x="685800" y="2445861"/>
            <a:ext cx="10782300" cy="638175"/>
            <a:chOff x="685800" y="2333625"/>
            <a:chExt cx="10782300" cy="638175"/>
          </a:xfrm>
        </p:grpSpPr>
        <p:sp>
          <p:nvSpPr>
            <p:cNvPr id="720" name="Google Shape;720;p34"/>
            <p:cNvSpPr/>
            <p:nvPr/>
          </p:nvSpPr>
          <p:spPr>
            <a:xfrm>
              <a:off x="685800" y="2333625"/>
              <a:ext cx="495300" cy="495300"/>
            </a:xfrm>
            <a:prstGeom prst="roundRect">
              <a:avLst>
                <a:gd name="adj" fmla="val 50000"/>
              </a:avLst>
            </a:prstGeom>
            <a:solidFill>
              <a:srgbClr val="FFF3EC"/>
            </a:solidFill>
            <a:ln w="1905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1" name="Google Shape;721;p34"/>
            <p:cNvSpPr txBox="1"/>
            <p:nvPr/>
          </p:nvSpPr>
          <p:spPr>
            <a:xfrm>
              <a:off x="685800" y="2333625"/>
              <a:ext cx="495300" cy="495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a:solidFill>
                    <a:srgbClr val="F26A2E"/>
                  </a:solidFill>
                  <a:latin typeface="Arial"/>
                  <a:ea typeface="Arial"/>
                  <a:cs typeface="Arial"/>
                  <a:sym typeface="Arial"/>
                </a:rPr>
                <a:t>02</a:t>
              </a:r>
              <a:endParaRPr sz="2000" b="1">
                <a:solidFill>
                  <a:srgbClr val="F26A2E"/>
                </a:solidFill>
                <a:latin typeface="Arial"/>
                <a:ea typeface="Arial"/>
                <a:cs typeface="Arial"/>
                <a:sym typeface="Arial"/>
              </a:endParaRPr>
            </a:p>
          </p:txBody>
        </p:sp>
        <p:sp>
          <p:nvSpPr>
            <p:cNvPr id="722" name="Google Shape;722;p34"/>
            <p:cNvSpPr txBox="1"/>
            <p:nvPr/>
          </p:nvSpPr>
          <p:spPr>
            <a:xfrm>
              <a:off x="1371600" y="2333625"/>
              <a:ext cx="10096500" cy="4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D1730"/>
                  </a:solidFill>
                  <a:latin typeface="Arial"/>
                  <a:ea typeface="Arial"/>
                  <a:cs typeface="Arial"/>
                  <a:sym typeface="Arial"/>
                </a:rPr>
                <a:t>What is the difference between a buffer and a volumiser?</a:t>
              </a:r>
              <a:endParaRPr sz="2000" b="1" dirty="0">
                <a:solidFill>
                  <a:srgbClr val="1D1730"/>
                </a:solidFill>
                <a:latin typeface="Arial"/>
                <a:ea typeface="Arial"/>
                <a:cs typeface="Arial"/>
                <a:sym typeface="Arial"/>
              </a:endParaRPr>
            </a:p>
          </p:txBody>
        </p:sp>
        <p:cxnSp>
          <p:nvCxnSpPr>
            <p:cNvPr id="723" name="Google Shape;723;p34"/>
            <p:cNvCxnSpPr/>
            <p:nvPr/>
          </p:nvCxnSpPr>
          <p:spPr>
            <a:xfrm>
              <a:off x="685800" y="2971800"/>
              <a:ext cx="10782300" cy="0"/>
            </a:xfrm>
            <a:prstGeom prst="straightConnector1">
              <a:avLst/>
            </a:prstGeom>
            <a:solidFill>
              <a:srgbClr val="FFFFFF"/>
            </a:solidFill>
            <a:ln w="9525" cap="flat" cmpd="sng">
              <a:solidFill>
                <a:srgbClr val="E2E8F0"/>
              </a:solidFill>
              <a:prstDash val="solid"/>
              <a:round/>
              <a:headEnd type="none" w="sm" len="sm"/>
              <a:tailEnd type="none" w="sm" len="sm"/>
            </a:ln>
          </p:spPr>
        </p:cxnSp>
      </p:grpSp>
      <p:grpSp>
        <p:nvGrpSpPr>
          <p:cNvPr id="724" name="Google Shape;724;p34"/>
          <p:cNvGrpSpPr/>
          <p:nvPr/>
        </p:nvGrpSpPr>
        <p:grpSpPr>
          <a:xfrm>
            <a:off x="685800" y="3206082"/>
            <a:ext cx="10782300" cy="638175"/>
            <a:chOff x="685800" y="3095625"/>
            <a:chExt cx="10782300" cy="638175"/>
          </a:xfrm>
        </p:grpSpPr>
        <p:sp>
          <p:nvSpPr>
            <p:cNvPr id="725" name="Google Shape;725;p34"/>
            <p:cNvSpPr/>
            <p:nvPr/>
          </p:nvSpPr>
          <p:spPr>
            <a:xfrm>
              <a:off x="685800" y="3095625"/>
              <a:ext cx="495300" cy="495300"/>
            </a:xfrm>
            <a:prstGeom prst="roundRect">
              <a:avLst>
                <a:gd name="adj" fmla="val 50000"/>
              </a:avLst>
            </a:prstGeom>
            <a:solidFill>
              <a:srgbClr val="FFF3EC"/>
            </a:solidFill>
            <a:ln w="1905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6" name="Google Shape;726;p34"/>
            <p:cNvSpPr txBox="1"/>
            <p:nvPr/>
          </p:nvSpPr>
          <p:spPr>
            <a:xfrm>
              <a:off x="685800" y="3095625"/>
              <a:ext cx="495300" cy="495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a:solidFill>
                    <a:srgbClr val="F26A2E"/>
                  </a:solidFill>
                  <a:latin typeface="Arial"/>
                  <a:ea typeface="Arial"/>
                  <a:cs typeface="Arial"/>
                  <a:sym typeface="Arial"/>
                </a:rPr>
                <a:t>03</a:t>
              </a:r>
              <a:endParaRPr sz="2000" b="1">
                <a:solidFill>
                  <a:srgbClr val="F26A2E"/>
                </a:solidFill>
                <a:latin typeface="Arial"/>
                <a:ea typeface="Arial"/>
                <a:cs typeface="Arial"/>
                <a:sym typeface="Arial"/>
              </a:endParaRPr>
            </a:p>
          </p:txBody>
        </p:sp>
        <p:sp>
          <p:nvSpPr>
            <p:cNvPr id="727" name="Google Shape;727;p34"/>
            <p:cNvSpPr txBox="1"/>
            <p:nvPr/>
          </p:nvSpPr>
          <p:spPr>
            <a:xfrm>
              <a:off x="1371600" y="3119673"/>
              <a:ext cx="10096500" cy="4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D1730"/>
                  </a:solidFill>
                  <a:latin typeface="Arial"/>
                  <a:ea typeface="Arial"/>
                  <a:cs typeface="Arial"/>
                  <a:sym typeface="Arial"/>
                </a:rPr>
                <a:t>Why must emitter sizing match low flow temperatures?</a:t>
              </a:r>
              <a:endParaRPr sz="2000" b="1">
                <a:solidFill>
                  <a:srgbClr val="1D1730"/>
                </a:solidFill>
                <a:latin typeface="Arial"/>
                <a:ea typeface="Arial"/>
                <a:cs typeface="Arial"/>
                <a:sym typeface="Arial"/>
              </a:endParaRPr>
            </a:p>
          </p:txBody>
        </p:sp>
        <p:cxnSp>
          <p:nvCxnSpPr>
            <p:cNvPr id="728" name="Google Shape;728;p34"/>
            <p:cNvCxnSpPr/>
            <p:nvPr/>
          </p:nvCxnSpPr>
          <p:spPr>
            <a:xfrm>
              <a:off x="685800" y="3733800"/>
              <a:ext cx="10782300" cy="0"/>
            </a:xfrm>
            <a:prstGeom prst="straightConnector1">
              <a:avLst/>
            </a:prstGeom>
            <a:solidFill>
              <a:srgbClr val="FFFFFF"/>
            </a:solidFill>
            <a:ln w="9525" cap="flat" cmpd="sng">
              <a:solidFill>
                <a:srgbClr val="E2E8F0"/>
              </a:solidFill>
              <a:prstDash val="solid"/>
              <a:round/>
              <a:headEnd type="none" w="sm" len="sm"/>
              <a:tailEnd type="none" w="sm" len="sm"/>
            </a:ln>
          </p:spPr>
        </p:cxnSp>
      </p:grpSp>
      <p:grpSp>
        <p:nvGrpSpPr>
          <p:cNvPr id="729" name="Google Shape;729;p34"/>
          <p:cNvGrpSpPr/>
          <p:nvPr/>
        </p:nvGrpSpPr>
        <p:grpSpPr>
          <a:xfrm>
            <a:off x="693420" y="4016898"/>
            <a:ext cx="10782300" cy="638175"/>
            <a:chOff x="685800" y="3857625"/>
            <a:chExt cx="10782300" cy="638175"/>
          </a:xfrm>
        </p:grpSpPr>
        <p:sp>
          <p:nvSpPr>
            <p:cNvPr id="730" name="Google Shape;730;p34"/>
            <p:cNvSpPr/>
            <p:nvPr/>
          </p:nvSpPr>
          <p:spPr>
            <a:xfrm>
              <a:off x="685800" y="3857625"/>
              <a:ext cx="495300" cy="495300"/>
            </a:xfrm>
            <a:prstGeom prst="roundRect">
              <a:avLst>
                <a:gd name="adj" fmla="val 50000"/>
              </a:avLst>
            </a:prstGeom>
            <a:solidFill>
              <a:srgbClr val="FFF3EC"/>
            </a:solidFill>
            <a:ln w="1905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31" name="Google Shape;731;p34"/>
            <p:cNvSpPr txBox="1"/>
            <p:nvPr/>
          </p:nvSpPr>
          <p:spPr>
            <a:xfrm>
              <a:off x="685800" y="3857625"/>
              <a:ext cx="495300" cy="495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a:solidFill>
                    <a:srgbClr val="F26A2E"/>
                  </a:solidFill>
                  <a:latin typeface="Arial"/>
                  <a:ea typeface="Arial"/>
                  <a:cs typeface="Arial"/>
                  <a:sym typeface="Arial"/>
                </a:rPr>
                <a:t>04</a:t>
              </a:r>
              <a:endParaRPr sz="2000" b="1">
                <a:solidFill>
                  <a:srgbClr val="F26A2E"/>
                </a:solidFill>
                <a:latin typeface="Arial"/>
                <a:ea typeface="Arial"/>
                <a:cs typeface="Arial"/>
                <a:sym typeface="Arial"/>
              </a:endParaRPr>
            </a:p>
          </p:txBody>
        </p:sp>
        <p:sp>
          <p:nvSpPr>
            <p:cNvPr id="732" name="Google Shape;732;p34"/>
            <p:cNvSpPr txBox="1"/>
            <p:nvPr/>
          </p:nvSpPr>
          <p:spPr>
            <a:xfrm>
              <a:off x="1371600" y="3857625"/>
              <a:ext cx="10096500" cy="4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D1730"/>
                  </a:solidFill>
                  <a:latin typeface="Arial"/>
                  <a:ea typeface="Arial"/>
                  <a:cs typeface="Arial"/>
                  <a:sym typeface="Arial"/>
                </a:rPr>
                <a:t>Name one suitability issue for ASHP, GSHP, WSHP and EAHP.</a:t>
              </a:r>
              <a:endParaRPr sz="2000" b="1">
                <a:solidFill>
                  <a:srgbClr val="1D1730"/>
                </a:solidFill>
                <a:latin typeface="Arial"/>
                <a:ea typeface="Arial"/>
                <a:cs typeface="Arial"/>
                <a:sym typeface="Arial"/>
              </a:endParaRPr>
            </a:p>
          </p:txBody>
        </p:sp>
        <p:cxnSp>
          <p:nvCxnSpPr>
            <p:cNvPr id="733" name="Google Shape;733;p34"/>
            <p:cNvCxnSpPr/>
            <p:nvPr/>
          </p:nvCxnSpPr>
          <p:spPr>
            <a:xfrm>
              <a:off x="685800" y="4495800"/>
              <a:ext cx="10782300" cy="0"/>
            </a:xfrm>
            <a:prstGeom prst="straightConnector1">
              <a:avLst/>
            </a:prstGeom>
            <a:solidFill>
              <a:srgbClr val="FFFFFF"/>
            </a:solidFill>
            <a:ln w="9525" cap="flat" cmpd="sng">
              <a:solidFill>
                <a:srgbClr val="E2E8F0"/>
              </a:solidFill>
              <a:prstDash val="solid"/>
              <a:round/>
              <a:headEnd type="none" w="sm" len="sm"/>
              <a:tailEnd type="none" w="sm" len="sm"/>
            </a:ln>
          </p:spPr>
        </p:cxnSp>
      </p:grpSp>
      <p:grpSp>
        <p:nvGrpSpPr>
          <p:cNvPr id="734" name="Google Shape;734;p34"/>
          <p:cNvGrpSpPr/>
          <p:nvPr/>
        </p:nvGrpSpPr>
        <p:grpSpPr>
          <a:xfrm>
            <a:off x="716340" y="4754498"/>
            <a:ext cx="10782300" cy="495300"/>
            <a:chOff x="685800" y="4619625"/>
            <a:chExt cx="10782300" cy="495300"/>
          </a:xfrm>
        </p:grpSpPr>
        <p:sp>
          <p:nvSpPr>
            <p:cNvPr id="735" name="Google Shape;735;p34"/>
            <p:cNvSpPr/>
            <p:nvPr/>
          </p:nvSpPr>
          <p:spPr>
            <a:xfrm>
              <a:off x="685800" y="4619625"/>
              <a:ext cx="495300" cy="495300"/>
            </a:xfrm>
            <a:prstGeom prst="roundRect">
              <a:avLst>
                <a:gd name="adj" fmla="val 50000"/>
              </a:avLst>
            </a:prstGeom>
            <a:solidFill>
              <a:srgbClr val="FFF3EC"/>
            </a:solidFill>
            <a:ln w="19050" cap="flat" cmpd="sng">
              <a:solidFill>
                <a:srgbClr val="F26A2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36" name="Google Shape;736;p34"/>
            <p:cNvSpPr txBox="1"/>
            <p:nvPr/>
          </p:nvSpPr>
          <p:spPr>
            <a:xfrm>
              <a:off x="685800" y="4619625"/>
              <a:ext cx="495300" cy="495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a:solidFill>
                    <a:srgbClr val="F26A2E"/>
                  </a:solidFill>
                  <a:latin typeface="Arial"/>
                  <a:ea typeface="Arial"/>
                  <a:cs typeface="Arial"/>
                  <a:sym typeface="Arial"/>
                </a:rPr>
                <a:t>05</a:t>
              </a:r>
              <a:endParaRPr sz="2000" b="1">
                <a:solidFill>
                  <a:srgbClr val="F26A2E"/>
                </a:solidFill>
                <a:latin typeface="Arial"/>
                <a:ea typeface="Arial"/>
                <a:cs typeface="Arial"/>
                <a:sym typeface="Arial"/>
              </a:endParaRPr>
            </a:p>
          </p:txBody>
        </p:sp>
        <p:sp>
          <p:nvSpPr>
            <p:cNvPr id="737" name="Google Shape;737;p34"/>
            <p:cNvSpPr txBox="1"/>
            <p:nvPr/>
          </p:nvSpPr>
          <p:spPr>
            <a:xfrm>
              <a:off x="1371600" y="4619625"/>
              <a:ext cx="10096500" cy="49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1D1730"/>
                  </a:solidFill>
                  <a:latin typeface="Arial"/>
                  <a:ea typeface="Arial"/>
                  <a:cs typeface="Arial"/>
                  <a:sym typeface="Arial"/>
                </a:rPr>
                <a:t>How do controls link heat source, emitters, DHW and backup heat together?</a:t>
              </a:r>
              <a:endParaRPr sz="2000" b="1">
                <a:solidFill>
                  <a:srgbClr val="1D1730"/>
                </a:solidFill>
                <a:latin typeface="Arial"/>
                <a:ea typeface="Arial"/>
                <a:cs typeface="Arial"/>
                <a:sym typeface="Arial"/>
              </a:endParaRPr>
            </a:p>
          </p:txBody>
        </p:sp>
      </p:grpSp>
      <p:sp>
        <p:nvSpPr>
          <p:cNvPr id="4" name="Title 3">
            <a:extLst>
              <a:ext uri="{FF2B5EF4-FFF2-40B4-BE49-F238E27FC236}">
                <a16:creationId xmlns:a16="http://schemas.microsoft.com/office/drawing/2014/main" id="{99FF90D6-0ABF-5A8D-B54A-77A90DC5FECB}"/>
              </a:ext>
            </a:extLst>
          </p:cNvPr>
          <p:cNvSpPr>
            <a:spLocks noGrp="1"/>
          </p:cNvSpPr>
          <p:nvPr>
            <p:ph type="title"/>
          </p:nvPr>
        </p:nvSpPr>
        <p:spPr>
          <a:xfrm>
            <a:off x="251999" y="972000"/>
            <a:ext cx="11583353" cy="612000"/>
          </a:xfrm>
        </p:spPr>
        <p:txBody>
          <a:bodyPr lIns="90000" tIns="46800" rIns="90000" bIns="46800"/>
          <a:lstStyle/>
          <a:p>
            <a:r>
              <a:rPr lang="en-US" sz="3200">
                <a:solidFill>
                  <a:srgbClr val="FC4421"/>
                </a:solidFill>
              </a:rPr>
              <a:t>Recap checkpoint</a:t>
            </a:r>
            <a:endParaRPr lang="en-GB"/>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9"/>
          <p:cNvSpPr txBox="1">
            <a:spLocks noGrp="1"/>
          </p:cNvSpPr>
          <p:nvPr>
            <p:ph type="body" idx="1"/>
          </p:nvPr>
        </p:nvSpPr>
        <p:spPr>
          <a:xfrm>
            <a:off x="187224" y="1433614"/>
            <a:ext cx="11459337" cy="609619"/>
          </a:xfrm>
          <a:prstGeom prst="rect">
            <a:avLst/>
          </a:prstGeom>
          <a:noFill/>
          <a:ln>
            <a:noFill/>
          </a:ln>
        </p:spPr>
        <p:txBody>
          <a:bodyPr spcFirstLastPara="1" wrap="square" lIns="89650" tIns="46618" rIns="89650" bIns="46618" anchor="ctr" anchorCtr="0">
            <a:normAutofit lnSpcReduction="10000"/>
          </a:bodyPr>
          <a:lstStyle/>
          <a:p>
            <a:pPr marL="0" indent="0" algn="ctr"/>
            <a:r>
              <a:rPr lang="en-GB" sz="3188" b="1" dirty="0">
                <a:solidFill>
                  <a:schemeClr val="accent2"/>
                </a:solidFill>
              </a:rPr>
              <a:t>Any questions?</a:t>
            </a:r>
            <a:endParaRPr lang="en-GB" sz="2689" b="1" dirty="0"/>
          </a:p>
        </p:txBody>
      </p:sp>
      <p:sp>
        <p:nvSpPr>
          <p:cNvPr id="3" name="TextBox 2">
            <a:extLst>
              <a:ext uri="{FF2B5EF4-FFF2-40B4-BE49-F238E27FC236}">
                <a16:creationId xmlns:a16="http://schemas.microsoft.com/office/drawing/2014/main" id="{00F4B4FE-4DAB-3558-4C31-AAC571D74B0D}"/>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E3C9DB1-763A-4A46-BFEE-0FA0A1121B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CDA596-0C46-4FCE-BD04-94F495C48361}">
  <ds:schemaRefs>
    <ds:schemaRef ds:uri="http://schemas.microsoft.com/sharepoint/v3/contenttype/forms"/>
  </ds:schemaRefs>
</ds:datastoreItem>
</file>

<file path=customXml/itemProps3.xml><?xml version="1.0" encoding="utf-8"?>
<ds:datastoreItem xmlns:ds="http://schemas.openxmlformats.org/officeDocument/2006/customXml" ds:itemID="{03724743-1FA9-449D-B6E3-64E50CC64BEA}">
  <ds:schemaRefs>
    <ds:schemaRef ds:uri="http://schemas.openxmlformats.org/package/2006/metadata/core-properties"/>
    <ds:schemaRef ds:uri="http://purl.org/dc/terms/"/>
    <ds:schemaRef ds:uri="http://purl.org/dc/dcmitype/"/>
    <ds:schemaRef ds:uri="http://www.w3.org/XML/1998/namespace"/>
    <ds:schemaRef ds:uri="http://purl.org/dc/elements/1.1/"/>
    <ds:schemaRef ds:uri="7c04300a-231c-4281-9146-a98f6f4a7aff"/>
    <ds:schemaRef ds:uri="http://schemas.microsoft.com/office/2006/documentManagement/types"/>
    <ds:schemaRef ds:uri="http://schemas.microsoft.com/office/infopath/2007/PartnerControls"/>
    <ds:schemaRef ds:uri="01e15224-84b2-4570-bdea-a67bb94d0921"/>
    <ds:schemaRef ds:uri="http://schemas.microsoft.com/office/2006/metadata/propertie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118</TotalTime>
  <Words>11716</Words>
  <Application>Microsoft Office PowerPoint</Application>
  <PresentationFormat>Widescreen</PresentationFormat>
  <Paragraphs>680</Paragraphs>
  <Slides>61</Slides>
  <Notes>61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61</vt:i4>
      </vt:variant>
    </vt:vector>
  </HeadingPairs>
  <TitlesOfParts>
    <vt:vector size="67" baseType="lpstr">
      <vt:lpstr>Aptos</vt:lpstr>
      <vt:lpstr>Arial</vt:lpstr>
      <vt:lpstr>Courier New</vt:lpstr>
      <vt:lpstr>inherit</vt:lpstr>
      <vt:lpstr>1_Default Design</vt:lpstr>
      <vt:lpstr>2_Default Design</vt:lpstr>
      <vt:lpstr>Occupational specialism: Low Carbon Engineering  PowerPoint K1.20: Low carbon heating and hot water systems     </vt:lpstr>
      <vt:lpstr>Introduction / starter</vt:lpstr>
      <vt:lpstr>Objectives </vt:lpstr>
      <vt:lpstr>What “systems science” means</vt:lpstr>
      <vt:lpstr>Suitability: factors affecting component choice</vt:lpstr>
      <vt:lpstr>Suitability: factors affecting component choice</vt:lpstr>
      <vt:lpstr>Air source heat pumps (ASHP)</vt:lpstr>
      <vt:lpstr>Air source heat pumps (ASHP)</vt:lpstr>
      <vt:lpstr>Air source heat pumps (ASHP)</vt:lpstr>
      <vt:lpstr>ASHP integration: Design checks</vt:lpstr>
      <vt:lpstr>Ground source heat pumps (GSHP)</vt:lpstr>
      <vt:lpstr>Ground source heat pumps (GSHP)</vt:lpstr>
      <vt:lpstr>Ground source heat pumps (GSHP)</vt:lpstr>
      <vt:lpstr>GSHP integration: Source-side design</vt:lpstr>
      <vt:lpstr>GSHP integration: Source-side design</vt:lpstr>
      <vt:lpstr>GSHP integration: Source-side design</vt:lpstr>
      <vt:lpstr>Water and marine source heat pumps (WSHP/MSHP)</vt:lpstr>
      <vt:lpstr>Water and marine source heat pumps (WSHP/MSHP)</vt:lpstr>
      <vt:lpstr>Water and marine source heat pumps (WSHP/MSHP)</vt:lpstr>
      <vt:lpstr>Exhaust air heat pumps (EAHP)</vt:lpstr>
      <vt:lpstr>Exhaust air heat pumps (EAHP)</vt:lpstr>
      <vt:lpstr>Exhaust air heat pumps (EAHP)</vt:lpstr>
      <vt:lpstr>Hybrid heat pumps</vt:lpstr>
      <vt:lpstr>Hybrid heat pumps</vt:lpstr>
      <vt:lpstr>Bivalent systems</vt:lpstr>
      <vt:lpstr>Bivalent systems</vt:lpstr>
      <vt:lpstr>PVT heat pump systems</vt:lpstr>
      <vt:lpstr>PVT heat pump systems</vt:lpstr>
      <vt:lpstr>Solar thermal panels</vt:lpstr>
      <vt:lpstr>Solar thermal panels</vt:lpstr>
      <vt:lpstr>Solar thermal panels</vt:lpstr>
      <vt:lpstr>Heat source selection: Quick comparison</vt:lpstr>
      <vt:lpstr>Hot water cylinder: Heat exchanger surface area</vt:lpstr>
      <vt:lpstr>DHW integration: controls and customer experience</vt:lpstr>
      <vt:lpstr>DHW integration: controls and customer experience</vt:lpstr>
      <vt:lpstr>DHW integration: controls and customer experience</vt:lpstr>
      <vt:lpstr>Heat emitter sizing and selection</vt:lpstr>
      <vt:lpstr>Heat emitter sizing and selection</vt:lpstr>
      <vt:lpstr>Emitter evidence: what should be recorded?</vt:lpstr>
      <vt:lpstr>Buffer vessel and volumiser selection</vt:lpstr>
      <vt:lpstr>Buffer vessel and volumiser selection</vt:lpstr>
      <vt:lpstr>Buffer vessel and volumiser selection</vt:lpstr>
      <vt:lpstr>Buffer vessel and volumiser selection</vt:lpstr>
      <vt:lpstr>Circulation pump sizing and selection</vt:lpstr>
      <vt:lpstr>Circulation pump sizing and selection</vt:lpstr>
      <vt:lpstr>Circulation pump sizing and selection</vt:lpstr>
      <vt:lpstr>Expansion vessel sizing and selection</vt:lpstr>
      <vt:lpstr>Expansion vessel sizing and selection</vt:lpstr>
      <vt:lpstr>Control system integration</vt:lpstr>
      <vt:lpstr>Control system integration</vt:lpstr>
      <vt:lpstr>How components integrate: heating mode</vt:lpstr>
      <vt:lpstr>How components integrate: DHW mode</vt:lpstr>
      <vt:lpstr>Water quality and protection components</vt:lpstr>
      <vt:lpstr>How components integrate: DHW mode</vt:lpstr>
      <vt:lpstr>Scenario: component mismatch</vt:lpstr>
      <vt:lpstr>Activity: choose components for a domestic scenario</vt:lpstr>
      <vt:lpstr>Photo activity: identify the component and its role</vt:lpstr>
      <vt:lpstr>Worked example: flow rate from heat output</vt:lpstr>
      <vt:lpstr>Worked example: flow rate from heat output</vt:lpstr>
      <vt:lpstr>Recap checkpoint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Williams, Sian</cp:lastModifiedBy>
  <cp:revision>1</cp:revision>
  <dcterms:modified xsi:type="dcterms:W3CDTF">2026-09-21T16:35:39Z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