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4"/>
    <p:sldMasterId id="2147483658" r:id="rId5"/>
  </p:sldMasterIdLst>
  <p:notesMasterIdLst>
    <p:notesMasterId r:id="rId41"/>
  </p:notesMasterIdLst>
  <p:sldIdLst>
    <p:sldId id="291" r:id="rId6"/>
    <p:sldId id="257" r:id="rId7"/>
    <p:sldId id="258" r:id="rId8"/>
    <p:sldId id="259" r:id="rId9"/>
    <p:sldId id="277" r:id="rId10"/>
    <p:sldId id="260" r:id="rId11"/>
    <p:sldId id="261" r:id="rId12"/>
    <p:sldId id="281" r:id="rId13"/>
    <p:sldId id="262" r:id="rId14"/>
    <p:sldId id="278" r:id="rId15"/>
    <p:sldId id="263" r:id="rId16"/>
    <p:sldId id="279" r:id="rId17"/>
    <p:sldId id="264" r:id="rId18"/>
    <p:sldId id="280" r:id="rId19"/>
    <p:sldId id="265" r:id="rId20"/>
    <p:sldId id="282" r:id="rId21"/>
    <p:sldId id="266" r:id="rId22"/>
    <p:sldId id="283" r:id="rId23"/>
    <p:sldId id="284" r:id="rId24"/>
    <p:sldId id="267" r:id="rId25"/>
    <p:sldId id="268" r:id="rId26"/>
    <p:sldId id="285" r:id="rId27"/>
    <p:sldId id="269" r:id="rId28"/>
    <p:sldId id="286" r:id="rId29"/>
    <p:sldId id="270" r:id="rId30"/>
    <p:sldId id="271" r:id="rId31"/>
    <p:sldId id="287" r:id="rId32"/>
    <p:sldId id="272" r:id="rId33"/>
    <p:sldId id="288" r:id="rId34"/>
    <p:sldId id="273" r:id="rId35"/>
    <p:sldId id="289" r:id="rId36"/>
    <p:sldId id="274" r:id="rId37"/>
    <p:sldId id="275" r:id="rId38"/>
    <p:sldId id="276" r:id="rId39"/>
    <p:sldId id="290" r:id="rId40"/>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F48947-748D-FF26-691C-9669A4A3B982}" name="Williams, Sian" initials="SW" userId="S::sian.williams@wjec.co.uk::f643701a-3517-4348-bd1c-bbad90f72c55" providerId="AD"/>
  <p188:author id="{8AB507DD-E2FB-55DC-0696-232B0307E534}" name="John, Catherine" initials="CJ" userId="S::catherine.john@wjec.co.uk::36b10958-3fe6-4d82-9cee-736ae9074b3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C44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05" autoAdjust="0"/>
  </p:normalViewPr>
  <p:slideViewPr>
    <p:cSldViewPr snapToGrid="0">
      <p:cViewPr varScale="1">
        <p:scale>
          <a:sx n="78" d="100"/>
          <a:sy n="78" d="100"/>
        </p:scale>
        <p:origin x="204" y="78"/>
      </p:cViewPr>
      <p:guideLst>
        <p:guide orient="horz" pos="2155"/>
        <p:guide pos="3855"/>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Thirlwell" userId="0eea46bc-1a08-4dae-8290-d9217da89020" providerId="ADAL" clId="{A74DFD5C-A00E-4D75-B54F-AE1372332AAE}"/>
    <pc:docChg chg="undo custSel addSld delSld modSld addMainMaster delMainMaster modMainMaster modNotesMaster">
      <pc:chgData name="Mark Thirlwell" userId="0eea46bc-1a08-4dae-8290-d9217da89020" providerId="ADAL" clId="{A74DFD5C-A00E-4D75-B54F-AE1372332AAE}" dt="2026-08-28T11:20:19.392" v="86" actId="6549"/>
      <pc:docMkLst>
        <pc:docMk/>
      </pc:docMkLst>
      <pc:sldChg chg="modSp add mod modNotesTx">
        <pc:chgData name="Mark Thirlwell" userId="0eea46bc-1a08-4dae-8290-d9217da89020" providerId="ADAL" clId="{A74DFD5C-A00E-4D75-B54F-AE1372332AAE}" dt="2026-08-28T11:20:19.392" v="86" actId="6549"/>
        <pc:sldMkLst>
          <pc:docMk/>
          <pc:sldMk cId="0" sldId="291"/>
        </pc:sldMkLst>
        <pc:spChg chg="mod">
          <ac:chgData name="Mark Thirlwell" userId="0eea46bc-1a08-4dae-8290-d9217da89020" providerId="ADAL" clId="{A74DFD5C-A00E-4D75-B54F-AE1372332AAE}" dt="2026-08-28T11:20:09.672" v="84"/>
          <ac:spMkLst>
            <pc:docMk/>
            <pc:sldMk cId="0" sldId="291"/>
            <ac:spMk id="6" creationId="{42B994B5-F657-A0CA-7C82-77E2455D018B}"/>
          </ac:spMkLst>
        </pc:spChg>
      </pc:sldChg>
    </pc:docChg>
  </pc:docChgLst>
  <pc:docChgLst>
    <pc:chgData name="John, Catherine" userId="36b10958-3fe6-4d82-9cee-736ae9074b3f" providerId="ADAL" clId="{7CE9EBFF-1EB6-4E95-820E-35801409E55C}"/>
    <pc:docChg chg="undo custSel modSld">
      <pc:chgData name="John, Catherine" userId="36b10958-3fe6-4d82-9cee-736ae9074b3f" providerId="ADAL" clId="{7CE9EBFF-1EB6-4E95-820E-35801409E55C}" dt="2026-09-09T10:28:34.612" v="113" actId="207"/>
      <pc:docMkLst>
        <pc:docMk/>
      </pc:docMkLst>
      <pc:sldChg chg="modNotesTx">
        <pc:chgData name="John, Catherine" userId="36b10958-3fe6-4d82-9cee-736ae9074b3f" providerId="ADAL" clId="{7CE9EBFF-1EB6-4E95-820E-35801409E55C}" dt="2026-09-09T08:02:36.344" v="0" actId="20577"/>
        <pc:sldMkLst>
          <pc:docMk/>
          <pc:sldMk cId="0" sldId="258"/>
        </pc:sldMkLst>
      </pc:sldChg>
      <pc:sldChg chg="modNotesTx">
        <pc:chgData name="John, Catherine" userId="36b10958-3fe6-4d82-9cee-736ae9074b3f" providerId="ADAL" clId="{7CE9EBFF-1EB6-4E95-820E-35801409E55C}" dt="2026-09-09T08:10:51.867" v="31" actId="6549"/>
        <pc:sldMkLst>
          <pc:docMk/>
          <pc:sldMk cId="0" sldId="259"/>
        </pc:sldMkLst>
      </pc:sldChg>
      <pc:sldChg chg="modSp mod modNotesTx">
        <pc:chgData name="John, Catherine" userId="36b10958-3fe6-4d82-9cee-736ae9074b3f" providerId="ADAL" clId="{7CE9EBFF-1EB6-4E95-820E-35801409E55C}" dt="2026-09-09T08:12:01.339" v="45" actId="20577"/>
        <pc:sldMkLst>
          <pc:docMk/>
          <pc:sldMk cId="0" sldId="260"/>
        </pc:sldMkLst>
        <pc:spChg chg="mod">
          <ac:chgData name="John, Catherine" userId="36b10958-3fe6-4d82-9cee-736ae9074b3f" providerId="ADAL" clId="{7CE9EBFF-1EB6-4E95-820E-35801409E55C}" dt="2026-09-09T08:11:35.467" v="44" actId="20577"/>
          <ac:spMkLst>
            <pc:docMk/>
            <pc:sldMk cId="0" sldId="260"/>
            <ac:spMk id="138" creationId="{00000000-0000-0000-0000-000000000000}"/>
          </ac:spMkLst>
        </pc:spChg>
      </pc:sldChg>
      <pc:sldChg chg="modNotesTx">
        <pc:chgData name="John, Catherine" userId="36b10958-3fe6-4d82-9cee-736ae9074b3f" providerId="ADAL" clId="{7CE9EBFF-1EB6-4E95-820E-35801409E55C}" dt="2026-09-09T08:13:38.324" v="50" actId="20577"/>
        <pc:sldMkLst>
          <pc:docMk/>
          <pc:sldMk cId="0" sldId="261"/>
        </pc:sldMkLst>
      </pc:sldChg>
      <pc:sldChg chg="modNotesTx">
        <pc:chgData name="John, Catherine" userId="36b10958-3fe6-4d82-9cee-736ae9074b3f" providerId="ADAL" clId="{7CE9EBFF-1EB6-4E95-820E-35801409E55C}" dt="2026-09-09T08:16:28.994" v="55" actId="20577"/>
        <pc:sldMkLst>
          <pc:docMk/>
          <pc:sldMk cId="0" sldId="262"/>
        </pc:sldMkLst>
      </pc:sldChg>
      <pc:sldChg chg="modSp mod modNotesTx">
        <pc:chgData name="John, Catherine" userId="36b10958-3fe6-4d82-9cee-736ae9074b3f" providerId="ADAL" clId="{7CE9EBFF-1EB6-4E95-820E-35801409E55C}" dt="2026-09-09T08:21:20.885" v="67" actId="20577"/>
        <pc:sldMkLst>
          <pc:docMk/>
          <pc:sldMk cId="0" sldId="263"/>
        </pc:sldMkLst>
        <pc:spChg chg="mod">
          <ac:chgData name="John, Catherine" userId="36b10958-3fe6-4d82-9cee-736ae9074b3f" providerId="ADAL" clId="{7CE9EBFF-1EB6-4E95-820E-35801409E55C}" dt="2026-09-09T08:20:49.834" v="66" actId="6549"/>
          <ac:spMkLst>
            <pc:docMk/>
            <pc:sldMk cId="0" sldId="263"/>
            <ac:spMk id="215" creationId="{00000000-0000-0000-0000-000000000000}"/>
          </ac:spMkLst>
        </pc:spChg>
      </pc:sldChg>
      <pc:sldChg chg="modNotesTx">
        <pc:chgData name="John, Catherine" userId="36b10958-3fe6-4d82-9cee-736ae9074b3f" providerId="ADAL" clId="{7CE9EBFF-1EB6-4E95-820E-35801409E55C}" dt="2026-09-09T08:26:47.208" v="69" actId="20577"/>
        <pc:sldMkLst>
          <pc:docMk/>
          <pc:sldMk cId="0" sldId="264"/>
        </pc:sldMkLst>
      </pc:sldChg>
      <pc:sldChg chg="modSp mod modNotesTx">
        <pc:chgData name="John, Catherine" userId="36b10958-3fe6-4d82-9cee-736ae9074b3f" providerId="ADAL" clId="{7CE9EBFF-1EB6-4E95-820E-35801409E55C}" dt="2026-09-09T08:37:42" v="75" actId="20577"/>
        <pc:sldMkLst>
          <pc:docMk/>
          <pc:sldMk cId="0" sldId="265"/>
        </pc:sldMkLst>
        <pc:spChg chg="mod">
          <ac:chgData name="John, Catherine" userId="36b10958-3fe6-4d82-9cee-736ae9074b3f" providerId="ADAL" clId="{7CE9EBFF-1EB6-4E95-820E-35801409E55C}" dt="2026-09-09T08:29:35.092" v="74" actId="6549"/>
          <ac:spMkLst>
            <pc:docMk/>
            <pc:sldMk cId="0" sldId="265"/>
            <ac:spMk id="270" creationId="{00000000-0000-0000-0000-000000000000}"/>
          </ac:spMkLst>
        </pc:spChg>
      </pc:sldChg>
      <pc:sldChg chg="modSp mod modNotesTx">
        <pc:chgData name="John, Catherine" userId="36b10958-3fe6-4d82-9cee-736ae9074b3f" providerId="ADAL" clId="{7CE9EBFF-1EB6-4E95-820E-35801409E55C}" dt="2026-09-09T10:13:14.409" v="84" actId="20577"/>
        <pc:sldMkLst>
          <pc:docMk/>
          <pc:sldMk cId="0" sldId="266"/>
        </pc:sldMkLst>
        <pc:spChg chg="mod">
          <ac:chgData name="John, Catherine" userId="36b10958-3fe6-4d82-9cee-736ae9074b3f" providerId="ADAL" clId="{7CE9EBFF-1EB6-4E95-820E-35801409E55C}" dt="2026-09-09T10:12:26.568" v="80" actId="6549"/>
          <ac:spMkLst>
            <pc:docMk/>
            <pc:sldMk cId="0" sldId="266"/>
            <ac:spMk id="300" creationId="{00000000-0000-0000-0000-000000000000}"/>
          </ac:spMkLst>
        </pc:spChg>
      </pc:sldChg>
      <pc:sldChg chg="modSp mod">
        <pc:chgData name="John, Catherine" userId="36b10958-3fe6-4d82-9cee-736ae9074b3f" providerId="ADAL" clId="{7CE9EBFF-1EB6-4E95-820E-35801409E55C}" dt="2026-09-09T10:15:03.991" v="90" actId="6549"/>
        <pc:sldMkLst>
          <pc:docMk/>
          <pc:sldMk cId="0" sldId="267"/>
        </pc:sldMkLst>
        <pc:spChg chg="mod">
          <ac:chgData name="John, Catherine" userId="36b10958-3fe6-4d82-9cee-736ae9074b3f" providerId="ADAL" clId="{7CE9EBFF-1EB6-4E95-820E-35801409E55C}" dt="2026-09-09T10:15:03.991" v="90" actId="6549"/>
          <ac:spMkLst>
            <pc:docMk/>
            <pc:sldMk cId="0" sldId="267"/>
            <ac:spMk id="341" creationId="{00000000-0000-0000-0000-000000000000}"/>
          </ac:spMkLst>
        </pc:spChg>
      </pc:sldChg>
      <pc:sldChg chg="modSp mod">
        <pc:chgData name="John, Catherine" userId="36b10958-3fe6-4d82-9cee-736ae9074b3f" providerId="ADAL" clId="{7CE9EBFF-1EB6-4E95-820E-35801409E55C}" dt="2026-09-09T10:15:31.318" v="94" actId="6549"/>
        <pc:sldMkLst>
          <pc:docMk/>
          <pc:sldMk cId="0" sldId="268"/>
        </pc:sldMkLst>
        <pc:spChg chg="mod">
          <ac:chgData name="John, Catherine" userId="36b10958-3fe6-4d82-9cee-736ae9074b3f" providerId="ADAL" clId="{7CE9EBFF-1EB6-4E95-820E-35801409E55C}" dt="2026-09-09T10:15:31.318" v="94" actId="6549"/>
          <ac:spMkLst>
            <pc:docMk/>
            <pc:sldMk cId="0" sldId="268"/>
            <ac:spMk id="356" creationId="{00000000-0000-0000-0000-000000000000}"/>
          </ac:spMkLst>
        </pc:spChg>
      </pc:sldChg>
      <pc:sldChg chg="modSp mod">
        <pc:chgData name="John, Catherine" userId="36b10958-3fe6-4d82-9cee-736ae9074b3f" providerId="ADAL" clId="{7CE9EBFF-1EB6-4E95-820E-35801409E55C}" dt="2026-09-09T10:16:38.720" v="95" actId="1076"/>
        <pc:sldMkLst>
          <pc:docMk/>
          <pc:sldMk cId="0" sldId="269"/>
        </pc:sldMkLst>
      </pc:sldChg>
      <pc:sldChg chg="modSp mod">
        <pc:chgData name="John, Catherine" userId="36b10958-3fe6-4d82-9cee-736ae9074b3f" providerId="ADAL" clId="{7CE9EBFF-1EB6-4E95-820E-35801409E55C}" dt="2026-09-09T10:20:22.654" v="97" actId="20577"/>
        <pc:sldMkLst>
          <pc:docMk/>
          <pc:sldMk cId="0" sldId="270"/>
        </pc:sldMkLst>
        <pc:spChg chg="mod">
          <ac:chgData name="John, Catherine" userId="36b10958-3fe6-4d82-9cee-736ae9074b3f" providerId="ADAL" clId="{7CE9EBFF-1EB6-4E95-820E-35801409E55C}" dt="2026-09-09T10:20:22.654" v="97" actId="20577"/>
          <ac:spMkLst>
            <pc:docMk/>
            <pc:sldMk cId="0" sldId="270"/>
            <ac:spMk id="409" creationId="{00000000-0000-0000-0000-000000000000}"/>
          </ac:spMkLst>
        </pc:spChg>
      </pc:sldChg>
      <pc:sldChg chg="modNotesTx">
        <pc:chgData name="John, Catherine" userId="36b10958-3fe6-4d82-9cee-736ae9074b3f" providerId="ADAL" clId="{7CE9EBFF-1EB6-4E95-820E-35801409E55C}" dt="2026-09-09T10:22:17.965" v="98" actId="20577"/>
        <pc:sldMkLst>
          <pc:docMk/>
          <pc:sldMk cId="0" sldId="271"/>
        </pc:sldMkLst>
      </pc:sldChg>
      <pc:sldChg chg="modSp mod modNotesTx">
        <pc:chgData name="John, Catherine" userId="36b10958-3fe6-4d82-9cee-736ae9074b3f" providerId="ADAL" clId="{7CE9EBFF-1EB6-4E95-820E-35801409E55C}" dt="2026-09-09T10:27:58.910" v="112" actId="20577"/>
        <pc:sldMkLst>
          <pc:docMk/>
          <pc:sldMk cId="0" sldId="272"/>
        </pc:sldMkLst>
        <pc:spChg chg="mod">
          <ac:chgData name="John, Catherine" userId="36b10958-3fe6-4d82-9cee-736ae9074b3f" providerId="ADAL" clId="{7CE9EBFF-1EB6-4E95-820E-35801409E55C}" dt="2026-09-09T10:27:58.910" v="112" actId="20577"/>
          <ac:spMkLst>
            <pc:docMk/>
            <pc:sldMk cId="0" sldId="272"/>
            <ac:spMk id="468" creationId="{00000000-0000-0000-0000-000000000000}"/>
          </ac:spMkLst>
        </pc:spChg>
      </pc:sldChg>
      <pc:sldChg chg="modNotesTx">
        <pc:chgData name="John, Catherine" userId="36b10958-3fe6-4d82-9cee-736ae9074b3f" providerId="ADAL" clId="{7CE9EBFF-1EB6-4E95-820E-35801409E55C}" dt="2026-09-09T08:10:42.010" v="30" actId="6549"/>
        <pc:sldMkLst>
          <pc:docMk/>
          <pc:sldMk cId="1452364132" sldId="277"/>
        </pc:sldMkLst>
      </pc:sldChg>
      <pc:sldChg chg="modSp mod modNotesTx">
        <pc:chgData name="John, Catherine" userId="36b10958-3fe6-4d82-9cee-736ae9074b3f" providerId="ADAL" clId="{7CE9EBFF-1EB6-4E95-820E-35801409E55C}" dt="2026-09-09T08:17:35.661" v="61" actId="20577"/>
        <pc:sldMkLst>
          <pc:docMk/>
          <pc:sldMk cId="316138284" sldId="278"/>
        </pc:sldMkLst>
        <pc:spChg chg="mod">
          <ac:chgData name="John, Catherine" userId="36b10958-3fe6-4d82-9cee-736ae9074b3f" providerId="ADAL" clId="{7CE9EBFF-1EB6-4E95-820E-35801409E55C}" dt="2026-09-09T08:16:45.813" v="59" actId="6549"/>
          <ac:spMkLst>
            <pc:docMk/>
            <pc:sldMk cId="316138284" sldId="278"/>
            <ac:spMk id="189" creationId="{8DC07932-5CEC-6614-4898-61B5177CDD2A}"/>
          </ac:spMkLst>
        </pc:spChg>
      </pc:sldChg>
      <pc:sldChg chg="modNotesTx">
        <pc:chgData name="John, Catherine" userId="36b10958-3fe6-4d82-9cee-736ae9074b3f" providerId="ADAL" clId="{7CE9EBFF-1EB6-4E95-820E-35801409E55C}" dt="2026-09-09T08:22:26.601" v="68" actId="6549"/>
        <pc:sldMkLst>
          <pc:docMk/>
          <pc:sldMk cId="3149589306" sldId="279"/>
        </pc:sldMkLst>
      </pc:sldChg>
      <pc:sldChg chg="modNotesTx">
        <pc:chgData name="John, Catherine" userId="36b10958-3fe6-4d82-9cee-736ae9074b3f" providerId="ADAL" clId="{7CE9EBFF-1EB6-4E95-820E-35801409E55C}" dt="2026-09-09T08:27:49.799" v="70" actId="6549"/>
        <pc:sldMkLst>
          <pc:docMk/>
          <pc:sldMk cId="2158339840" sldId="280"/>
        </pc:sldMkLst>
      </pc:sldChg>
      <pc:sldChg chg="modNotesTx">
        <pc:chgData name="John, Catherine" userId="36b10958-3fe6-4d82-9cee-736ae9074b3f" providerId="ADAL" clId="{7CE9EBFF-1EB6-4E95-820E-35801409E55C}" dt="2026-09-09T08:14:46.259" v="53" actId="20577"/>
        <pc:sldMkLst>
          <pc:docMk/>
          <pc:sldMk cId="1908882358" sldId="281"/>
        </pc:sldMkLst>
      </pc:sldChg>
      <pc:sldChg chg="modNotesTx">
        <pc:chgData name="John, Catherine" userId="36b10958-3fe6-4d82-9cee-736ae9074b3f" providerId="ADAL" clId="{7CE9EBFF-1EB6-4E95-820E-35801409E55C}" dt="2026-09-09T10:12:04.236" v="76" actId="20577"/>
        <pc:sldMkLst>
          <pc:docMk/>
          <pc:sldMk cId="14586551" sldId="282"/>
        </pc:sldMkLst>
      </pc:sldChg>
      <pc:sldChg chg="modSp mod">
        <pc:chgData name="John, Catherine" userId="36b10958-3fe6-4d82-9cee-736ae9074b3f" providerId="ADAL" clId="{7CE9EBFF-1EB6-4E95-820E-35801409E55C}" dt="2026-09-09T10:13:27.515" v="86" actId="20577"/>
        <pc:sldMkLst>
          <pc:docMk/>
          <pc:sldMk cId="769655666" sldId="283"/>
        </pc:sldMkLst>
        <pc:spChg chg="mod">
          <ac:chgData name="John, Catherine" userId="36b10958-3fe6-4d82-9cee-736ae9074b3f" providerId="ADAL" clId="{7CE9EBFF-1EB6-4E95-820E-35801409E55C}" dt="2026-09-09T10:13:27.515" v="86" actId="20577"/>
          <ac:spMkLst>
            <pc:docMk/>
            <pc:sldMk cId="769655666" sldId="283"/>
            <ac:spMk id="312" creationId="{6E5DE535-4465-8631-4AEF-B862192E52EB}"/>
          </ac:spMkLst>
        </pc:spChg>
      </pc:sldChg>
      <pc:sldChg chg="modNotesTx">
        <pc:chgData name="John, Catherine" userId="36b10958-3fe6-4d82-9cee-736ae9074b3f" providerId="ADAL" clId="{7CE9EBFF-1EB6-4E95-820E-35801409E55C}" dt="2026-09-09T10:23:30.196" v="99" actId="20577"/>
        <pc:sldMkLst>
          <pc:docMk/>
          <pc:sldMk cId="2107136519" sldId="287"/>
        </pc:sldMkLst>
      </pc:sldChg>
      <pc:sldChg chg="modSp mod">
        <pc:chgData name="John, Catherine" userId="36b10958-3fe6-4d82-9cee-736ae9074b3f" providerId="ADAL" clId="{7CE9EBFF-1EB6-4E95-820E-35801409E55C}" dt="2026-09-09T10:28:34.612" v="113" actId="207"/>
        <pc:sldMkLst>
          <pc:docMk/>
          <pc:sldMk cId="2493060777" sldId="289"/>
        </pc:sldMkLst>
        <pc:spChg chg="mod">
          <ac:chgData name="John, Catherine" userId="36b10958-3fe6-4d82-9cee-736ae9074b3f" providerId="ADAL" clId="{7CE9EBFF-1EB6-4E95-820E-35801409E55C}" dt="2026-09-09T10:28:34.612" v="113" actId="207"/>
          <ac:spMkLst>
            <pc:docMk/>
            <pc:sldMk cId="2493060777" sldId="289"/>
            <ac:spMk id="494" creationId="{60B375B3-058A-7F13-F166-C1CE511C8774}"/>
          </ac:spMkLst>
        </pc:spChg>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21T16:35:08.946" v="115" actId="478"/>
      <pc:docMkLst>
        <pc:docMk/>
      </pc:docMkLst>
      <pc:sldChg chg="delSp modSp mod">
        <pc:chgData name="Williams, Sian" userId="f643701a-3517-4348-bd1c-bbad90f72c55" providerId="ADAL" clId="{66DBB4B2-6617-4A67-9DB0-51A02D214305}" dt="2026-09-04T14:48:00.617" v="20" actId="478"/>
        <pc:sldMkLst>
          <pc:docMk/>
          <pc:sldMk cId="0" sldId="258"/>
        </pc:sldMkLst>
        <pc:grpChg chg="mod">
          <ac:chgData name="Williams, Sian" userId="f643701a-3517-4348-bd1c-bbad90f72c55" providerId="ADAL" clId="{66DBB4B2-6617-4A67-9DB0-51A02D214305}" dt="2026-09-04T14:47:57.234" v="19" actId="1076"/>
          <ac:grpSpMkLst>
            <pc:docMk/>
            <pc:sldMk cId="0" sldId="258"/>
            <ac:grpSpMk id="85" creationId="{00000000-0000-0000-0000-000000000000}"/>
          </ac:grpSpMkLst>
        </pc:grpChg>
      </pc:sldChg>
      <pc:sldChg chg="addSp modSp mod">
        <pc:chgData name="Williams, Sian" userId="f643701a-3517-4348-bd1c-bbad90f72c55" providerId="ADAL" clId="{66DBB4B2-6617-4A67-9DB0-51A02D214305}" dt="2026-09-04T15:04:24.321" v="103" actId="14100"/>
        <pc:sldMkLst>
          <pc:docMk/>
          <pc:sldMk cId="0" sldId="261"/>
        </pc:sldMkLst>
        <pc:spChg chg="mod">
          <ac:chgData name="Williams, Sian" userId="f643701a-3517-4348-bd1c-bbad90f72c55" providerId="ADAL" clId="{66DBB4B2-6617-4A67-9DB0-51A02D214305}" dt="2026-09-04T14:49:06.319" v="27" actId="571"/>
          <ac:spMkLst>
            <pc:docMk/>
            <pc:sldMk cId="0" sldId="261"/>
            <ac:spMk id="155" creationId="{00000000-0000-0000-0000-000000000000}"/>
          </ac:spMkLst>
        </pc:spChg>
        <pc:spChg chg="mod">
          <ac:chgData name="Williams, Sian" userId="f643701a-3517-4348-bd1c-bbad90f72c55" providerId="ADAL" clId="{66DBB4B2-6617-4A67-9DB0-51A02D214305}" dt="2026-09-04T14:49:31.957" v="31" actId="20577"/>
          <ac:spMkLst>
            <pc:docMk/>
            <pc:sldMk cId="0" sldId="261"/>
            <ac:spMk id="156" creationId="{00000000-0000-0000-0000-000000000000}"/>
          </ac:spMkLst>
        </pc:spChg>
        <pc:grpChg chg="mod">
          <ac:chgData name="Williams, Sian" userId="f643701a-3517-4348-bd1c-bbad90f72c55" providerId="ADAL" clId="{66DBB4B2-6617-4A67-9DB0-51A02D214305}" dt="2026-09-04T14:49:57.846" v="36" actId="14100"/>
          <ac:grpSpMkLst>
            <pc:docMk/>
            <pc:sldMk cId="0" sldId="261"/>
            <ac:grpSpMk id="154" creationId="{00000000-0000-0000-0000-000000000000}"/>
          </ac:grpSpMkLst>
        </pc:grpChg>
        <pc:grpChg chg="mod">
          <ac:chgData name="Williams, Sian" userId="f643701a-3517-4348-bd1c-bbad90f72c55" providerId="ADAL" clId="{66DBB4B2-6617-4A67-9DB0-51A02D214305}" dt="2026-09-04T15:04:21.481" v="102" actId="14100"/>
          <ac:grpSpMkLst>
            <pc:docMk/>
            <pc:sldMk cId="0" sldId="261"/>
            <ac:grpSpMk id="157" creationId="{00000000-0000-0000-0000-000000000000}"/>
          </ac:grpSpMkLst>
        </pc:grpChg>
        <pc:grpChg chg="mod">
          <ac:chgData name="Williams, Sian" userId="f643701a-3517-4348-bd1c-bbad90f72c55" providerId="ADAL" clId="{66DBB4B2-6617-4A67-9DB0-51A02D214305}" dt="2026-09-04T15:04:24.321" v="103" actId="14100"/>
          <ac:grpSpMkLst>
            <pc:docMk/>
            <pc:sldMk cId="0" sldId="261"/>
            <ac:grpSpMk id="160" creationId="{00000000-0000-0000-0000-000000000000}"/>
          </ac:grpSpMkLst>
        </pc:grpChg>
      </pc:sldChg>
      <pc:sldChg chg="modNotesTx">
        <pc:chgData name="Williams, Sian" userId="f643701a-3517-4348-bd1c-bbad90f72c55" providerId="ADAL" clId="{66DBB4B2-6617-4A67-9DB0-51A02D214305}" dt="2026-09-04T14:44:02.052" v="13" actId="33524"/>
        <pc:sldMkLst>
          <pc:docMk/>
          <pc:sldMk cId="0" sldId="262"/>
        </pc:sldMkLst>
      </pc:sldChg>
      <pc:sldChg chg="modSp mod">
        <pc:chgData name="Williams, Sian" userId="f643701a-3517-4348-bd1c-bbad90f72c55" providerId="ADAL" clId="{66DBB4B2-6617-4A67-9DB0-51A02D214305}" dt="2026-09-04T14:50:39.063" v="42" actId="14100"/>
        <pc:sldMkLst>
          <pc:docMk/>
          <pc:sldMk cId="0" sldId="263"/>
        </pc:sldMkLst>
        <pc:spChg chg="mod">
          <ac:chgData name="Williams, Sian" userId="f643701a-3517-4348-bd1c-bbad90f72c55" providerId="ADAL" clId="{66DBB4B2-6617-4A67-9DB0-51A02D214305}" dt="2026-09-04T14:50:39.063" v="42" actId="14100"/>
          <ac:spMkLst>
            <pc:docMk/>
            <pc:sldMk cId="0" sldId="263"/>
            <ac:spMk id="214" creationId="{00000000-0000-0000-0000-000000000000}"/>
          </ac:spMkLst>
        </pc:spChg>
      </pc:sldChg>
      <pc:sldChg chg="modSp mod">
        <pc:chgData name="Williams, Sian" userId="f643701a-3517-4348-bd1c-bbad90f72c55" providerId="ADAL" clId="{66DBB4B2-6617-4A67-9DB0-51A02D214305}" dt="2026-09-04T15:05:21.662" v="105" actId="14100"/>
        <pc:sldMkLst>
          <pc:docMk/>
          <pc:sldMk cId="0" sldId="264"/>
        </pc:sldMkLst>
        <pc:spChg chg="mod">
          <ac:chgData name="Williams, Sian" userId="f643701a-3517-4348-bd1c-bbad90f72c55" providerId="ADAL" clId="{66DBB4B2-6617-4A67-9DB0-51A02D214305}" dt="2026-09-04T14:51:26.872" v="45" actId="1076"/>
          <ac:spMkLst>
            <pc:docMk/>
            <pc:sldMk cId="0" sldId="264"/>
            <ac:spMk id="239" creationId="{00000000-0000-0000-0000-000000000000}"/>
          </ac:spMkLst>
        </pc:spChg>
        <pc:spChg chg="mod">
          <ac:chgData name="Williams, Sian" userId="f643701a-3517-4348-bd1c-bbad90f72c55" providerId="ADAL" clId="{66DBB4B2-6617-4A67-9DB0-51A02D214305}" dt="2026-09-04T15:05:12.697" v="104" actId="14100"/>
          <ac:spMkLst>
            <pc:docMk/>
            <pc:sldMk cId="0" sldId="264"/>
            <ac:spMk id="242" creationId="{00000000-0000-0000-0000-000000000000}"/>
          </ac:spMkLst>
        </pc:spChg>
        <pc:spChg chg="mod">
          <ac:chgData name="Williams, Sian" userId="f643701a-3517-4348-bd1c-bbad90f72c55" providerId="ADAL" clId="{66DBB4B2-6617-4A67-9DB0-51A02D214305}" dt="2026-09-04T15:05:21.662" v="105" actId="14100"/>
          <ac:spMkLst>
            <pc:docMk/>
            <pc:sldMk cId="0" sldId="264"/>
            <ac:spMk id="245" creationId="{00000000-0000-0000-0000-000000000000}"/>
          </ac:spMkLst>
        </pc:spChg>
      </pc:sldChg>
      <pc:sldChg chg="modSp mod">
        <pc:chgData name="Williams, Sian" userId="f643701a-3517-4348-bd1c-bbad90f72c55" providerId="ADAL" clId="{66DBB4B2-6617-4A67-9DB0-51A02D214305}" dt="2026-09-04T14:53:04.375" v="55" actId="14100"/>
        <pc:sldMkLst>
          <pc:docMk/>
          <pc:sldMk cId="0" sldId="265"/>
        </pc:sldMkLst>
        <pc:spChg chg="mod">
          <ac:chgData name="Williams, Sian" userId="f643701a-3517-4348-bd1c-bbad90f72c55" providerId="ADAL" clId="{66DBB4B2-6617-4A67-9DB0-51A02D214305}" dt="2026-09-04T14:52:12.483" v="50" actId="1076"/>
          <ac:spMkLst>
            <pc:docMk/>
            <pc:sldMk cId="0" sldId="265"/>
            <ac:spMk id="270" creationId="{00000000-0000-0000-0000-000000000000}"/>
          </ac:spMkLst>
        </pc:spChg>
        <pc:spChg chg="mod">
          <ac:chgData name="Williams, Sian" userId="f643701a-3517-4348-bd1c-bbad90f72c55" providerId="ADAL" clId="{66DBB4B2-6617-4A67-9DB0-51A02D214305}" dt="2026-09-04T14:53:04.375" v="55" actId="14100"/>
          <ac:spMkLst>
            <pc:docMk/>
            <pc:sldMk cId="0" sldId="265"/>
            <ac:spMk id="278" creationId="{00000000-0000-0000-0000-000000000000}"/>
          </ac:spMkLst>
        </pc:spChg>
        <pc:spChg chg="mod">
          <ac:chgData name="Williams, Sian" userId="f643701a-3517-4348-bd1c-bbad90f72c55" providerId="ADAL" clId="{66DBB4B2-6617-4A67-9DB0-51A02D214305}" dt="2026-09-04T14:52:52.159" v="53" actId="1076"/>
          <ac:spMkLst>
            <pc:docMk/>
            <pc:sldMk cId="0" sldId="265"/>
            <ac:spMk id="279" creationId="{00000000-0000-0000-0000-000000000000}"/>
          </ac:spMkLst>
        </pc:spChg>
        <pc:grpChg chg="mod">
          <ac:chgData name="Williams, Sian" userId="f643701a-3517-4348-bd1c-bbad90f72c55" providerId="ADAL" clId="{66DBB4B2-6617-4A67-9DB0-51A02D214305}" dt="2026-09-04T14:52:03.575" v="49" actId="1076"/>
          <ac:grpSpMkLst>
            <pc:docMk/>
            <pc:sldMk cId="0" sldId="265"/>
            <ac:grpSpMk id="268" creationId="{00000000-0000-0000-0000-000000000000}"/>
          </ac:grpSpMkLst>
        </pc:grpChg>
        <pc:grpChg chg="mod">
          <ac:chgData name="Williams, Sian" userId="f643701a-3517-4348-bd1c-bbad90f72c55" providerId="ADAL" clId="{66DBB4B2-6617-4A67-9DB0-51A02D214305}" dt="2026-09-04T14:52:38.166" v="52" actId="14100"/>
          <ac:grpSpMkLst>
            <pc:docMk/>
            <pc:sldMk cId="0" sldId="265"/>
            <ac:grpSpMk id="274" creationId="{00000000-0000-0000-0000-000000000000}"/>
          </ac:grpSpMkLst>
        </pc:grpChg>
      </pc:sldChg>
      <pc:sldChg chg="modSp mod">
        <pc:chgData name="Williams, Sian" userId="f643701a-3517-4348-bd1c-bbad90f72c55" providerId="ADAL" clId="{66DBB4B2-6617-4A67-9DB0-51A02D214305}" dt="2026-09-04T15:06:58.265" v="108" actId="20577"/>
        <pc:sldMkLst>
          <pc:docMk/>
          <pc:sldMk cId="0" sldId="267"/>
        </pc:sldMkLst>
        <pc:spChg chg="mod">
          <ac:chgData name="Williams, Sian" userId="f643701a-3517-4348-bd1c-bbad90f72c55" providerId="ADAL" clId="{66DBB4B2-6617-4A67-9DB0-51A02D214305}" dt="2026-09-04T15:06:58.265" v="108" actId="20577"/>
          <ac:spMkLst>
            <pc:docMk/>
            <pc:sldMk cId="0" sldId="267"/>
            <ac:spMk id="338" creationId="{00000000-0000-0000-0000-000000000000}"/>
          </ac:spMkLst>
        </pc:spChg>
      </pc:sldChg>
      <pc:sldChg chg="modSp mod">
        <pc:chgData name="Williams, Sian" userId="f643701a-3517-4348-bd1c-bbad90f72c55" providerId="ADAL" clId="{66DBB4B2-6617-4A67-9DB0-51A02D214305}" dt="2026-09-04T14:56:53.985" v="64" actId="20577"/>
        <pc:sldMkLst>
          <pc:docMk/>
          <pc:sldMk cId="0" sldId="268"/>
        </pc:sldMkLst>
        <pc:spChg chg="mod">
          <ac:chgData name="Williams, Sian" userId="f643701a-3517-4348-bd1c-bbad90f72c55" providerId="ADAL" clId="{66DBB4B2-6617-4A67-9DB0-51A02D214305}" dt="2026-09-04T14:56:53.985" v="64" actId="20577"/>
          <ac:spMkLst>
            <pc:docMk/>
            <pc:sldMk cId="0" sldId="268"/>
            <ac:spMk id="359" creationId="{00000000-0000-0000-0000-000000000000}"/>
          </ac:spMkLst>
        </pc:spChg>
        <pc:spChg chg="mod">
          <ac:chgData name="Williams, Sian" userId="f643701a-3517-4348-bd1c-bbad90f72c55" providerId="ADAL" clId="{66DBB4B2-6617-4A67-9DB0-51A02D214305}" dt="2026-09-04T14:56:07.894" v="61" actId="255"/>
          <ac:spMkLst>
            <pc:docMk/>
            <pc:sldMk cId="0" sldId="268"/>
            <ac:spMk id="362" creationId="{00000000-0000-0000-0000-000000000000}"/>
          </ac:spMkLst>
        </pc:spChg>
        <pc:spChg chg="mod">
          <ac:chgData name="Williams, Sian" userId="f643701a-3517-4348-bd1c-bbad90f72c55" providerId="ADAL" clId="{66DBB4B2-6617-4A67-9DB0-51A02D214305}" dt="2026-09-04T14:56:17.318" v="62" actId="255"/>
          <ac:spMkLst>
            <pc:docMk/>
            <pc:sldMk cId="0" sldId="268"/>
            <ac:spMk id="365" creationId="{00000000-0000-0000-0000-000000000000}"/>
          </ac:spMkLst>
        </pc:spChg>
      </pc:sldChg>
      <pc:sldChg chg="delSp modSp mod">
        <pc:chgData name="Williams, Sian" userId="f643701a-3517-4348-bd1c-bbad90f72c55" providerId="ADAL" clId="{66DBB4B2-6617-4A67-9DB0-51A02D214305}" dt="2026-09-21T16:34:55.131" v="113" actId="478"/>
        <pc:sldMkLst>
          <pc:docMk/>
          <pc:sldMk cId="0" sldId="269"/>
        </pc:sldMkLst>
        <pc:spChg chg="mod">
          <ac:chgData name="Williams, Sian" userId="f643701a-3517-4348-bd1c-bbad90f72c55" providerId="ADAL" clId="{66DBB4B2-6617-4A67-9DB0-51A02D214305}" dt="2026-09-04T14:57:10.180" v="66" actId="1076"/>
          <ac:spMkLst>
            <pc:docMk/>
            <pc:sldMk cId="0" sldId="269"/>
            <ac:spMk id="384" creationId="{00000000-0000-0000-0000-000000000000}"/>
          </ac:spMkLst>
        </pc:spChg>
        <pc:picChg chg="del mod">
          <ac:chgData name="Williams, Sian" userId="f643701a-3517-4348-bd1c-bbad90f72c55" providerId="ADAL" clId="{66DBB4B2-6617-4A67-9DB0-51A02D214305}" dt="2026-09-21T16:34:55.131" v="113" actId="478"/>
          <ac:picMkLst>
            <pc:docMk/>
            <pc:sldMk cId="0" sldId="269"/>
            <ac:picMk id="397" creationId="{00000000-0000-0000-0000-000000000000}"/>
          </ac:picMkLst>
        </pc:picChg>
      </pc:sldChg>
      <pc:sldChg chg="delSp modSp mod">
        <pc:chgData name="Williams, Sian" userId="f643701a-3517-4348-bd1c-bbad90f72c55" providerId="ADAL" clId="{66DBB4B2-6617-4A67-9DB0-51A02D214305}" dt="2026-09-21T16:35:08.946" v="115" actId="478"/>
        <pc:sldMkLst>
          <pc:docMk/>
          <pc:sldMk cId="0" sldId="270"/>
        </pc:sldMkLst>
        <pc:spChg chg="mod">
          <ac:chgData name="Williams, Sian" userId="f643701a-3517-4348-bd1c-bbad90f72c55" providerId="ADAL" clId="{66DBB4B2-6617-4A67-9DB0-51A02D214305}" dt="2026-09-04T14:57:34.636" v="67" actId="1076"/>
          <ac:spMkLst>
            <pc:docMk/>
            <pc:sldMk cId="0" sldId="270"/>
            <ac:spMk id="409" creationId="{00000000-0000-0000-0000-000000000000}"/>
          </ac:spMkLst>
        </pc:spChg>
        <pc:spChg chg="mod">
          <ac:chgData name="Williams, Sian" userId="f643701a-3517-4348-bd1c-bbad90f72c55" providerId="ADAL" clId="{66DBB4B2-6617-4A67-9DB0-51A02D214305}" dt="2026-09-04T14:58:25.252" v="73" actId="14100"/>
          <ac:spMkLst>
            <pc:docMk/>
            <pc:sldMk cId="0" sldId="270"/>
            <ac:spMk id="411" creationId="{00000000-0000-0000-0000-000000000000}"/>
          </ac:spMkLst>
        </pc:spChg>
        <pc:spChg chg="mod">
          <ac:chgData name="Williams, Sian" userId="f643701a-3517-4348-bd1c-bbad90f72c55" providerId="ADAL" clId="{66DBB4B2-6617-4A67-9DB0-51A02D214305}" dt="2026-09-04T14:57:49.693" v="68" actId="14100"/>
          <ac:spMkLst>
            <pc:docMk/>
            <pc:sldMk cId="0" sldId="270"/>
            <ac:spMk id="412" creationId="{00000000-0000-0000-0000-000000000000}"/>
          </ac:spMkLst>
        </pc:spChg>
        <pc:picChg chg="del">
          <ac:chgData name="Williams, Sian" userId="f643701a-3517-4348-bd1c-bbad90f72c55" providerId="ADAL" clId="{66DBB4B2-6617-4A67-9DB0-51A02D214305}" dt="2026-09-21T16:35:08.946" v="115" actId="478"/>
          <ac:picMkLst>
            <pc:docMk/>
            <pc:sldMk cId="0" sldId="270"/>
            <ac:picMk id="422" creationId="{00000000-0000-0000-0000-000000000000}"/>
          </ac:picMkLst>
        </pc:picChg>
      </pc:sldChg>
      <pc:sldChg chg="modSp mod">
        <pc:chgData name="Williams, Sian" userId="f643701a-3517-4348-bd1c-bbad90f72c55" providerId="ADAL" clId="{66DBB4B2-6617-4A67-9DB0-51A02D214305}" dt="2026-09-04T14:58:14.333" v="71" actId="14100"/>
        <pc:sldMkLst>
          <pc:docMk/>
          <pc:sldMk cId="0" sldId="271"/>
        </pc:sldMkLst>
        <pc:spChg chg="mod">
          <ac:chgData name="Williams, Sian" userId="f643701a-3517-4348-bd1c-bbad90f72c55" providerId="ADAL" clId="{66DBB4B2-6617-4A67-9DB0-51A02D214305}" dt="2026-09-04T14:58:09.636" v="70" actId="14100"/>
          <ac:spMkLst>
            <pc:docMk/>
            <pc:sldMk cId="0" sldId="271"/>
            <ac:spMk id="439" creationId="{00000000-0000-0000-0000-000000000000}"/>
          </ac:spMkLst>
        </pc:spChg>
        <pc:spChg chg="mod">
          <ac:chgData name="Williams, Sian" userId="f643701a-3517-4348-bd1c-bbad90f72c55" providerId="ADAL" clId="{66DBB4B2-6617-4A67-9DB0-51A02D214305}" dt="2026-09-04T14:58:14.333" v="71" actId="14100"/>
          <ac:spMkLst>
            <pc:docMk/>
            <pc:sldMk cId="0" sldId="271"/>
            <ac:spMk id="442" creationId="{00000000-0000-0000-0000-000000000000}"/>
          </ac:spMkLst>
        </pc:spChg>
        <pc:grpChg chg="mod">
          <ac:chgData name="Williams, Sian" userId="f643701a-3517-4348-bd1c-bbad90f72c55" providerId="ADAL" clId="{66DBB4B2-6617-4A67-9DB0-51A02D214305}" dt="2026-09-04T14:58:03.726" v="69" actId="14100"/>
          <ac:grpSpMkLst>
            <pc:docMk/>
            <pc:sldMk cId="0" sldId="271"/>
            <ac:grpSpMk id="435" creationId="{00000000-0000-0000-0000-000000000000}"/>
          </ac:grpSpMkLst>
        </pc:grpChg>
      </pc:sldChg>
      <pc:sldChg chg="modSp mod">
        <pc:chgData name="Williams, Sian" userId="f643701a-3517-4348-bd1c-bbad90f72c55" providerId="ADAL" clId="{66DBB4B2-6617-4A67-9DB0-51A02D214305}" dt="2026-09-04T14:59:11.452" v="78" actId="14100"/>
        <pc:sldMkLst>
          <pc:docMk/>
          <pc:sldMk cId="0" sldId="272"/>
        </pc:sldMkLst>
        <pc:spChg chg="mod">
          <ac:chgData name="Williams, Sian" userId="f643701a-3517-4348-bd1c-bbad90f72c55" providerId="ADAL" clId="{66DBB4B2-6617-4A67-9DB0-51A02D214305}" dt="2026-09-04T14:59:11.452" v="78" actId="14100"/>
          <ac:spMkLst>
            <pc:docMk/>
            <pc:sldMk cId="0" sldId="272"/>
            <ac:spMk id="476" creationId="{00000000-0000-0000-0000-000000000000}"/>
          </ac:spMkLst>
        </pc:spChg>
        <pc:grpChg chg="mod">
          <ac:chgData name="Williams, Sian" userId="f643701a-3517-4348-bd1c-bbad90f72c55" providerId="ADAL" clId="{66DBB4B2-6617-4A67-9DB0-51A02D214305}" dt="2026-09-04T14:59:05.469" v="77" actId="14100"/>
          <ac:grpSpMkLst>
            <pc:docMk/>
            <pc:sldMk cId="0" sldId="272"/>
            <ac:grpSpMk id="472" creationId="{00000000-0000-0000-0000-000000000000}"/>
          </ac:grpSpMkLst>
        </pc:grpChg>
      </pc:sldChg>
      <pc:sldChg chg="modSp mod">
        <pc:chgData name="Williams, Sian" userId="f643701a-3517-4348-bd1c-bbad90f72c55" providerId="ADAL" clId="{66DBB4B2-6617-4A67-9DB0-51A02D214305}" dt="2026-09-04T15:08:14.033" v="111" actId="14100"/>
        <pc:sldMkLst>
          <pc:docMk/>
          <pc:sldMk cId="0" sldId="273"/>
        </pc:sldMkLst>
        <pc:spChg chg="mod">
          <ac:chgData name="Williams, Sian" userId="f643701a-3517-4348-bd1c-bbad90f72c55" providerId="ADAL" clId="{66DBB4B2-6617-4A67-9DB0-51A02D214305}" dt="2026-09-04T14:59:52.196" v="82" actId="1076"/>
          <ac:spMkLst>
            <pc:docMk/>
            <pc:sldMk cId="0" sldId="273"/>
            <ac:spMk id="493" creationId="{00000000-0000-0000-0000-000000000000}"/>
          </ac:spMkLst>
        </pc:spChg>
        <pc:grpChg chg="mod">
          <ac:chgData name="Williams, Sian" userId="f643701a-3517-4348-bd1c-bbad90f72c55" providerId="ADAL" clId="{66DBB4B2-6617-4A67-9DB0-51A02D214305}" dt="2026-09-04T15:08:14.033" v="111" actId="14100"/>
          <ac:grpSpMkLst>
            <pc:docMk/>
            <pc:sldMk cId="0" sldId="273"/>
            <ac:grpSpMk id="490" creationId="{00000000-0000-0000-0000-000000000000}"/>
          </ac:grpSpMkLst>
        </pc:grpChg>
      </pc:sldChg>
      <pc:sldChg chg="modSp mod">
        <pc:chgData name="Williams, Sian" userId="f643701a-3517-4348-bd1c-bbad90f72c55" providerId="ADAL" clId="{66DBB4B2-6617-4A67-9DB0-51A02D214305}" dt="2026-09-04T15:02:35.989" v="101" actId="1076"/>
        <pc:sldMkLst>
          <pc:docMk/>
          <pc:sldMk cId="0" sldId="274"/>
        </pc:sldMkLst>
        <pc:spChg chg="mod">
          <ac:chgData name="Williams, Sian" userId="f643701a-3517-4348-bd1c-bbad90f72c55" providerId="ADAL" clId="{66DBB4B2-6617-4A67-9DB0-51A02D214305}" dt="2026-09-04T15:02:27.147" v="100" actId="1076"/>
          <ac:spMkLst>
            <pc:docMk/>
            <pc:sldMk cId="0" sldId="274"/>
            <ac:spMk id="514" creationId="{00000000-0000-0000-0000-000000000000}"/>
          </ac:spMkLst>
        </pc:spChg>
        <pc:spChg chg="mod">
          <ac:chgData name="Williams, Sian" userId="f643701a-3517-4348-bd1c-bbad90f72c55" providerId="ADAL" clId="{66DBB4B2-6617-4A67-9DB0-51A02D214305}" dt="2026-09-04T15:02:35.989" v="101" actId="1076"/>
          <ac:spMkLst>
            <pc:docMk/>
            <pc:sldMk cId="0" sldId="274"/>
            <ac:spMk id="515" creationId="{00000000-0000-0000-0000-000000000000}"/>
          </ac:spMkLst>
        </pc:spChg>
      </pc:sldChg>
      <pc:sldChg chg="modSp mod">
        <pc:chgData name="Williams, Sian" userId="f643701a-3517-4348-bd1c-bbad90f72c55" providerId="ADAL" clId="{66DBB4B2-6617-4A67-9DB0-51A02D214305}" dt="2026-09-04T14:48:27.594" v="23" actId="14100"/>
        <pc:sldMkLst>
          <pc:docMk/>
          <pc:sldMk cId="1452364132" sldId="277"/>
        </pc:sldMkLst>
        <pc:grpChg chg="mod">
          <ac:chgData name="Williams, Sian" userId="f643701a-3517-4348-bd1c-bbad90f72c55" providerId="ADAL" clId="{66DBB4B2-6617-4A67-9DB0-51A02D214305}" dt="2026-09-04T14:48:27.594" v="23" actId="14100"/>
          <ac:grpSpMkLst>
            <pc:docMk/>
            <pc:sldMk cId="1452364132" sldId="277"/>
            <ac:grpSpMk id="114" creationId="{10A60D5E-029A-1A68-3DF6-4646DC6EDF49}"/>
          </ac:grpSpMkLst>
        </pc:grpChg>
        <pc:grpChg chg="mod">
          <ac:chgData name="Williams, Sian" userId="f643701a-3517-4348-bd1c-bbad90f72c55" providerId="ADAL" clId="{66DBB4B2-6617-4A67-9DB0-51A02D214305}" dt="2026-09-04T14:48:24.179" v="22" actId="14100"/>
          <ac:grpSpMkLst>
            <pc:docMk/>
            <pc:sldMk cId="1452364132" sldId="277"/>
            <ac:grpSpMk id="117" creationId="{314ACAF9-C835-15DC-9B9E-EC78B075ED2E}"/>
          </ac:grpSpMkLst>
        </pc:grpChg>
      </pc:sldChg>
      <pc:sldChg chg="modSp mod modNotesTx">
        <pc:chgData name="Williams, Sian" userId="f643701a-3517-4348-bd1c-bbad90f72c55" providerId="ADAL" clId="{66DBB4B2-6617-4A67-9DB0-51A02D214305}" dt="2026-09-04T14:50:25.792" v="41" actId="14100"/>
        <pc:sldMkLst>
          <pc:docMk/>
          <pc:sldMk cId="316138284" sldId="278"/>
        </pc:sldMkLst>
        <pc:grpChg chg="mod">
          <ac:chgData name="Williams, Sian" userId="f643701a-3517-4348-bd1c-bbad90f72c55" providerId="ADAL" clId="{66DBB4B2-6617-4A67-9DB0-51A02D214305}" dt="2026-09-04T14:50:21.391" v="40" actId="14100"/>
          <ac:grpSpMkLst>
            <pc:docMk/>
            <pc:sldMk cId="316138284" sldId="278"/>
            <ac:grpSpMk id="187" creationId="{72435E34-C7F5-7589-009A-264674700F95}"/>
          </ac:grpSpMkLst>
        </pc:grpChg>
        <pc:grpChg chg="mod">
          <ac:chgData name="Williams, Sian" userId="f643701a-3517-4348-bd1c-bbad90f72c55" providerId="ADAL" clId="{66DBB4B2-6617-4A67-9DB0-51A02D214305}" dt="2026-09-04T14:50:25.792" v="41" actId="14100"/>
          <ac:grpSpMkLst>
            <pc:docMk/>
            <pc:sldMk cId="316138284" sldId="278"/>
            <ac:grpSpMk id="190" creationId="{D01CD2D4-F095-255C-7E9B-A1A04163F813}"/>
          </ac:grpSpMkLst>
        </pc:grpChg>
      </pc:sldChg>
      <pc:sldChg chg="modSp mod">
        <pc:chgData name="Williams, Sian" userId="f643701a-3517-4348-bd1c-bbad90f72c55" providerId="ADAL" clId="{66DBB4B2-6617-4A67-9DB0-51A02D214305}" dt="2026-09-04T14:51:10.248" v="44" actId="1076"/>
        <pc:sldMkLst>
          <pc:docMk/>
          <pc:sldMk cId="3149589306" sldId="279"/>
        </pc:sldMkLst>
        <pc:spChg chg="mod">
          <ac:chgData name="Williams, Sian" userId="f643701a-3517-4348-bd1c-bbad90f72c55" providerId="ADAL" clId="{66DBB4B2-6617-4A67-9DB0-51A02D214305}" dt="2026-09-04T14:51:10.248" v="44" actId="1076"/>
          <ac:spMkLst>
            <pc:docMk/>
            <pc:sldMk cId="3149589306" sldId="279"/>
            <ac:spMk id="222" creationId="{14519A8E-BBF3-9B4C-5F4D-8A3B3FED363E}"/>
          </ac:spMkLst>
        </pc:spChg>
        <pc:spChg chg="mod">
          <ac:chgData name="Williams, Sian" userId="f643701a-3517-4348-bd1c-bbad90f72c55" providerId="ADAL" clId="{66DBB4B2-6617-4A67-9DB0-51A02D214305}" dt="2026-09-04T14:51:04.721" v="43" actId="1076"/>
          <ac:spMkLst>
            <pc:docMk/>
            <pc:sldMk cId="3149589306" sldId="279"/>
            <ac:spMk id="225" creationId="{00E63163-C7AC-3A19-DC16-878EAE9EC817}"/>
          </ac:spMkLst>
        </pc:spChg>
      </pc:sldChg>
      <pc:sldChg chg="modSp mod">
        <pc:chgData name="Williams, Sian" userId="f643701a-3517-4348-bd1c-bbad90f72c55" providerId="ADAL" clId="{66DBB4B2-6617-4A67-9DB0-51A02D214305}" dt="2026-09-04T14:51:49.352" v="48" actId="14100"/>
        <pc:sldMkLst>
          <pc:docMk/>
          <pc:sldMk cId="2158339840" sldId="280"/>
        </pc:sldMkLst>
        <pc:grpChg chg="mod">
          <ac:chgData name="Williams, Sian" userId="f643701a-3517-4348-bd1c-bbad90f72c55" providerId="ADAL" clId="{66DBB4B2-6617-4A67-9DB0-51A02D214305}" dt="2026-09-04T14:51:40.976" v="46" actId="14100"/>
          <ac:grpSpMkLst>
            <pc:docMk/>
            <pc:sldMk cId="2158339840" sldId="280"/>
            <ac:grpSpMk id="249" creationId="{CC78D603-FC9E-4E8E-C41E-B87D5B74421D}"/>
          </ac:grpSpMkLst>
        </pc:grpChg>
        <pc:grpChg chg="mod">
          <ac:chgData name="Williams, Sian" userId="f643701a-3517-4348-bd1c-bbad90f72c55" providerId="ADAL" clId="{66DBB4B2-6617-4A67-9DB0-51A02D214305}" dt="2026-09-04T14:51:49.352" v="48" actId="14100"/>
          <ac:grpSpMkLst>
            <pc:docMk/>
            <pc:sldMk cId="2158339840" sldId="280"/>
            <ac:grpSpMk id="252" creationId="{D136FE0E-148E-7301-EE68-2ED9C5DBD449}"/>
          </ac:grpSpMkLst>
        </pc:grpChg>
      </pc:sldChg>
      <pc:sldChg chg="modSp mod">
        <pc:chgData name="Williams, Sian" userId="f643701a-3517-4348-bd1c-bbad90f72c55" providerId="ADAL" clId="{66DBB4B2-6617-4A67-9DB0-51A02D214305}" dt="2026-09-04T14:50:12.383" v="39" actId="14100"/>
        <pc:sldMkLst>
          <pc:docMk/>
          <pc:sldMk cId="1908882358" sldId="281"/>
        </pc:sldMkLst>
        <pc:grpChg chg="mod">
          <ac:chgData name="Williams, Sian" userId="f643701a-3517-4348-bd1c-bbad90f72c55" providerId="ADAL" clId="{66DBB4B2-6617-4A67-9DB0-51A02D214305}" dt="2026-09-04T14:50:08.071" v="38" actId="14100"/>
          <ac:grpSpMkLst>
            <pc:docMk/>
            <pc:sldMk cId="1908882358" sldId="281"/>
            <ac:grpSpMk id="163" creationId="{0B0F4E67-AADA-6C13-765F-DD5734D76083}"/>
          </ac:grpSpMkLst>
        </pc:grpChg>
        <pc:grpChg chg="mod">
          <ac:chgData name="Williams, Sian" userId="f643701a-3517-4348-bd1c-bbad90f72c55" providerId="ADAL" clId="{66DBB4B2-6617-4A67-9DB0-51A02D214305}" dt="2026-09-04T14:50:12.383" v="39" actId="14100"/>
          <ac:grpSpMkLst>
            <pc:docMk/>
            <pc:sldMk cId="1908882358" sldId="281"/>
            <ac:grpSpMk id="166" creationId="{8F4AE48E-AC3E-2F2C-F13F-3F4F1C309CF7}"/>
          </ac:grpSpMkLst>
        </pc:grpChg>
      </pc:sldChg>
      <pc:sldChg chg="modSp mod">
        <pc:chgData name="Williams, Sian" userId="f643701a-3517-4348-bd1c-bbad90f72c55" providerId="ADAL" clId="{66DBB4B2-6617-4A67-9DB0-51A02D214305}" dt="2026-09-04T14:54:37.500" v="57" actId="14100"/>
        <pc:sldMkLst>
          <pc:docMk/>
          <pc:sldMk cId="14586551" sldId="282"/>
        </pc:sldMkLst>
        <pc:grpChg chg="mod">
          <ac:chgData name="Williams, Sian" userId="f643701a-3517-4348-bd1c-bbad90f72c55" providerId="ADAL" clId="{66DBB4B2-6617-4A67-9DB0-51A02D214305}" dt="2026-09-04T14:54:33.221" v="56" actId="14100"/>
          <ac:grpSpMkLst>
            <pc:docMk/>
            <pc:sldMk cId="14586551" sldId="282"/>
            <ac:grpSpMk id="280" creationId="{DE5F350B-EF0D-CD16-84B4-6C74684467A9}"/>
          </ac:grpSpMkLst>
        </pc:grpChg>
        <pc:grpChg chg="mod">
          <ac:chgData name="Williams, Sian" userId="f643701a-3517-4348-bd1c-bbad90f72c55" providerId="ADAL" clId="{66DBB4B2-6617-4A67-9DB0-51A02D214305}" dt="2026-09-04T14:54:37.500" v="57" actId="14100"/>
          <ac:grpSpMkLst>
            <pc:docMk/>
            <pc:sldMk cId="14586551" sldId="282"/>
            <ac:grpSpMk id="283" creationId="{4A516A8E-A907-09D7-0514-26806D9A5879}"/>
          </ac:grpSpMkLst>
        </pc:grpChg>
      </pc:sldChg>
      <pc:sldChg chg="modSp mod">
        <pc:chgData name="Williams, Sian" userId="f643701a-3517-4348-bd1c-bbad90f72c55" providerId="ADAL" clId="{66DBB4B2-6617-4A67-9DB0-51A02D214305}" dt="2026-09-04T14:55:02.284" v="58" actId="14100"/>
        <pc:sldMkLst>
          <pc:docMk/>
          <pc:sldMk cId="769655666" sldId="283"/>
        </pc:sldMkLst>
        <pc:grpChg chg="mod">
          <ac:chgData name="Williams, Sian" userId="f643701a-3517-4348-bd1c-bbad90f72c55" providerId="ADAL" clId="{66DBB4B2-6617-4A67-9DB0-51A02D214305}" dt="2026-09-04T14:55:02.284" v="58" actId="14100"/>
          <ac:grpSpMkLst>
            <pc:docMk/>
            <pc:sldMk cId="769655666" sldId="283"/>
            <ac:grpSpMk id="310" creationId="{1F4BD7DB-AAD9-409A-1FBC-956F0CC68934}"/>
          </ac:grpSpMkLst>
        </pc:grpChg>
      </pc:sldChg>
      <pc:sldChg chg="modSp mod">
        <pc:chgData name="Williams, Sian" userId="f643701a-3517-4348-bd1c-bbad90f72c55" providerId="ADAL" clId="{66DBB4B2-6617-4A67-9DB0-51A02D214305}" dt="2026-09-04T14:56:59.915" v="65" actId="14100"/>
        <pc:sldMkLst>
          <pc:docMk/>
          <pc:sldMk cId="2775452252" sldId="285"/>
        </pc:sldMkLst>
        <pc:grpChg chg="mod">
          <ac:chgData name="Williams, Sian" userId="f643701a-3517-4348-bd1c-bbad90f72c55" providerId="ADAL" clId="{66DBB4B2-6617-4A67-9DB0-51A02D214305}" dt="2026-09-04T14:56:59.915" v="65" actId="14100"/>
          <ac:grpSpMkLst>
            <pc:docMk/>
            <pc:sldMk cId="2775452252" sldId="285"/>
            <ac:grpSpMk id="366" creationId="{534434A4-FE2D-B58D-4D1F-A1E6AA2CC655}"/>
          </ac:grpSpMkLst>
        </pc:grpChg>
      </pc:sldChg>
      <pc:sldChg chg="delSp mod">
        <pc:chgData name="Williams, Sian" userId="f643701a-3517-4348-bd1c-bbad90f72c55" providerId="ADAL" clId="{66DBB4B2-6617-4A67-9DB0-51A02D214305}" dt="2026-09-21T16:35:01.727" v="114" actId="478"/>
        <pc:sldMkLst>
          <pc:docMk/>
          <pc:sldMk cId="724147042" sldId="286"/>
        </pc:sldMkLst>
        <pc:picChg chg="del">
          <ac:chgData name="Williams, Sian" userId="f643701a-3517-4348-bd1c-bbad90f72c55" providerId="ADAL" clId="{66DBB4B2-6617-4A67-9DB0-51A02D214305}" dt="2026-09-21T16:35:01.727" v="114" actId="478"/>
          <ac:picMkLst>
            <pc:docMk/>
            <pc:sldMk cId="724147042" sldId="286"/>
            <ac:picMk id="397" creationId="{65358C1C-2091-C784-8E32-068CC28A7B80}"/>
          </ac:picMkLst>
        </pc:picChg>
      </pc:sldChg>
      <pc:sldChg chg="addSp delSp modSp mod">
        <pc:chgData name="Williams, Sian" userId="f643701a-3517-4348-bd1c-bbad90f72c55" providerId="ADAL" clId="{66DBB4B2-6617-4A67-9DB0-51A02D214305}" dt="2026-09-04T14:58:48.677" v="76" actId="14100"/>
        <pc:sldMkLst>
          <pc:docMk/>
          <pc:sldMk cId="2107136519" sldId="287"/>
        </pc:sldMkLst>
        <pc:grpChg chg="add del mod">
          <ac:chgData name="Williams, Sian" userId="f643701a-3517-4348-bd1c-bbad90f72c55" providerId="ADAL" clId="{66DBB4B2-6617-4A67-9DB0-51A02D214305}" dt="2026-09-04T14:58:48.677" v="76" actId="14100"/>
          <ac:grpSpMkLst>
            <pc:docMk/>
            <pc:sldMk cId="2107136519" sldId="287"/>
            <ac:grpSpMk id="444" creationId="{C5D373ED-BB00-332C-14B1-42F776BFF578}"/>
          </ac:grpSpMkLst>
        </pc:grpChg>
      </pc:sldChg>
      <pc:sldChg chg="modSp mod modNotesTx">
        <pc:chgData name="Williams, Sian" userId="f643701a-3517-4348-bd1c-bbad90f72c55" providerId="ADAL" clId="{66DBB4B2-6617-4A67-9DB0-51A02D214305}" dt="2026-09-04T15:07:55.353" v="110" actId="14100"/>
        <pc:sldMkLst>
          <pc:docMk/>
          <pc:sldMk cId="4254106404" sldId="288"/>
        </pc:sldMkLst>
        <pc:grpChg chg="mod">
          <ac:chgData name="Williams, Sian" userId="f643701a-3517-4348-bd1c-bbad90f72c55" providerId="ADAL" clId="{66DBB4B2-6617-4A67-9DB0-51A02D214305}" dt="2026-09-04T15:07:55.353" v="110" actId="14100"/>
          <ac:grpSpMkLst>
            <pc:docMk/>
            <pc:sldMk cId="4254106404" sldId="288"/>
            <ac:grpSpMk id="478" creationId="{A6E08BE5-CEC1-6862-BC45-4D2A5FE77762}"/>
          </ac:grpSpMkLst>
        </pc:grpChg>
      </pc:sldChg>
      <pc:sldChg chg="delSp modSp mod">
        <pc:chgData name="Williams, Sian" userId="f643701a-3517-4348-bd1c-bbad90f72c55" providerId="ADAL" clId="{66DBB4B2-6617-4A67-9DB0-51A02D214305}" dt="2026-09-04T15:01:40.030" v="99" actId="33524"/>
        <pc:sldMkLst>
          <pc:docMk/>
          <pc:sldMk cId="2493060777" sldId="289"/>
        </pc:sldMkLst>
        <pc:spChg chg="mod">
          <ac:chgData name="Williams, Sian" userId="f643701a-3517-4348-bd1c-bbad90f72c55" providerId="ADAL" clId="{66DBB4B2-6617-4A67-9DB0-51A02D214305}" dt="2026-09-04T15:01:14.956" v="93" actId="14100"/>
          <ac:spMkLst>
            <pc:docMk/>
            <pc:sldMk cId="2493060777" sldId="289"/>
            <ac:spMk id="489" creationId="{DE566818-0A84-12F5-2731-985E61413C51}"/>
          </ac:spMkLst>
        </pc:spChg>
        <pc:spChg chg="mod">
          <ac:chgData name="Williams, Sian" userId="f643701a-3517-4348-bd1c-bbad90f72c55" providerId="ADAL" clId="{66DBB4B2-6617-4A67-9DB0-51A02D214305}" dt="2026-09-04T15:01:40.030" v="99" actId="33524"/>
          <ac:spMkLst>
            <pc:docMk/>
            <pc:sldMk cId="2493060777" sldId="289"/>
            <ac:spMk id="494" creationId="{60B375B3-058A-7F13-F166-C1CE511C8774}"/>
          </ac:spMkLst>
        </pc:spChg>
      </pc:sldChg>
      <pc:sldChg chg="addSp modSp mod">
        <pc:chgData name="Williams, Sian" userId="f643701a-3517-4348-bd1c-bbad90f72c55" providerId="ADAL" clId="{66DBB4B2-6617-4A67-9DB0-51A02D214305}" dt="2026-09-04T14:47:44.408" v="18" actId="1076"/>
        <pc:sldMkLst>
          <pc:docMk/>
          <pc:sldMk cId="0" sldId="290"/>
        </pc:sldMkLst>
        <pc:spChg chg="add mod">
          <ac:chgData name="Williams, Sian" userId="f643701a-3517-4348-bd1c-bbad90f72c55" providerId="ADAL" clId="{66DBB4B2-6617-4A67-9DB0-51A02D214305}" dt="2026-09-04T14:47:44.408" v="18" actId="1076"/>
          <ac:spMkLst>
            <pc:docMk/>
            <pc:sldMk cId="0" sldId="290"/>
            <ac:spMk id="3" creationId="{829D1A11-96F5-B908-08FE-58D5EE2B383D}"/>
          </ac:spMkLst>
        </pc:spChg>
        <pc:spChg chg="mod">
          <ac:chgData name="Williams, Sian" userId="f643701a-3517-4348-bd1c-bbad90f72c55" providerId="ADAL" clId="{66DBB4B2-6617-4A67-9DB0-51A02D214305}" dt="2026-09-04T14:47:38.325" v="16" actId="1076"/>
          <ac:spMkLst>
            <pc:docMk/>
            <pc:sldMk cId="0" sldId="290"/>
            <ac:spMk id="284" creationId="{00000000-0000-0000-0000-000000000000}"/>
          </ac:spMkLst>
        </pc:spChg>
      </pc:sldChg>
      <pc:sldMasterChg chg="addSp delSp modSp mod">
        <pc:chgData name="Williams, Sian" userId="f643701a-3517-4348-bd1c-bbad90f72c55" providerId="ADAL" clId="{66DBB4B2-6617-4A67-9DB0-51A02D214305}" dt="2026-09-04T13:39:04.430" v="12" actId="207"/>
        <pc:sldMasterMkLst>
          <pc:docMk/>
          <pc:sldMasterMk cId="0" sldId="2147483657"/>
        </pc:sldMasterMkLst>
        <pc:spChg chg="add mod">
          <ac:chgData name="Williams, Sian" userId="f643701a-3517-4348-bd1c-bbad90f72c55" providerId="ADAL" clId="{66DBB4B2-6617-4A67-9DB0-51A02D214305}" dt="2026-09-04T13:39:04.430" v="12" actId="207"/>
          <ac:spMkLst>
            <pc:docMk/>
            <pc:sldMasterMk cId="0" sldId="2147483657"/>
            <ac:spMk id="5" creationId="{A04C0197-33E6-1784-002E-6B93995363EB}"/>
          </ac:spMkLst>
        </pc:spChg>
        <pc:picChg chg="add">
          <ac:chgData name="Williams, Sian" userId="f643701a-3517-4348-bd1c-bbad90f72c55" providerId="ADAL" clId="{66DBB4B2-6617-4A67-9DB0-51A02D214305}" dt="2026-09-04T13:37:18.241" v="3" actId="22"/>
          <ac:picMkLst>
            <pc:docMk/>
            <pc:sldMasterMk cId="0" sldId="2147483657"/>
            <ac:picMk id="7" creationId="{D36F5023-E1CC-DA23-EBF2-7D9826F0916B}"/>
          </ac:picMkLst>
        </pc:picChg>
        <pc:picChg chg="add mod">
          <ac:chgData name="Williams, Sian" userId="f643701a-3517-4348-bd1c-bbad90f72c55" providerId="ADAL" clId="{66DBB4B2-6617-4A67-9DB0-51A02D214305}" dt="2026-09-04T13:37:39.573" v="8" actId="1076"/>
          <ac:picMkLst>
            <pc:docMk/>
            <pc:sldMasterMk cId="0" sldId="2147483657"/>
            <ac:picMk id="9" creationId="{73419277-029B-50EF-9144-6B344F3EFB8F}"/>
          </ac:picMkLst>
        </pc:picChg>
        <pc:picChg chg="add">
          <ac:chgData name="Williams, Sian" userId="f643701a-3517-4348-bd1c-bbad90f72c55" providerId="ADAL" clId="{66DBB4B2-6617-4A67-9DB0-51A02D214305}" dt="2026-09-04T13:37:33.686" v="7" actId="22"/>
          <ac:picMkLst>
            <pc:docMk/>
            <pc:sldMasterMk cId="0" sldId="2147483657"/>
            <ac:picMk id="11" creationId="{61E9CAC7-0C9D-BC10-9217-A9FAF4EF14D4}"/>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715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Stop point: 3–5 minute discussion. Draw out thermostat, programmer/schedule, weather compensation, TRVs, app, DHW boost, hybrid controls and time-of-use tariffs.</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Learners should be able to choose suitable controls for a scenario and explain why, rather than simply name control types.</a:t>
            </a:r>
          </a:p>
          <a:p>
            <a:pPr marL="0" lvl="0" indent="0" algn="l" rtl="0">
              <a:spcBef>
                <a:spcPts val="0"/>
              </a:spcBef>
              <a:spcAft>
                <a:spcPts val="0"/>
              </a:spcAft>
              <a:buNone/>
            </a:pPr>
            <a:endParaRPr lang="en-GB" sz="1200">
              <a:solidFill>
                <a:schemeClr val="dk1"/>
              </a:solidFill>
              <a:latin typeface="Arial"/>
              <a:cs typeface="Arial"/>
              <a:sym typeface="Arial"/>
            </a:endParaRPr>
          </a:p>
          <a:p>
            <a:pPr marL="0" lvl="0" indent="0" algn="l" rtl="0">
              <a:spcBef>
                <a:spcPts val="0"/>
              </a:spcBef>
              <a:spcAft>
                <a:spcPts val="0"/>
              </a:spcAft>
              <a:buNone/>
            </a:pPr>
            <a:r>
              <a:rPr lang="en-GB" sz="1400" b="1">
                <a:solidFill>
                  <a:srgbClr val="FC4421"/>
                </a:solidFill>
                <a:latin typeface="Arial"/>
                <a:ea typeface="Arial"/>
                <a:cs typeface="Arial"/>
                <a:sym typeface="Arial"/>
              </a:rPr>
              <a:t>Advanced strategies and readiness</a:t>
            </a:r>
          </a:p>
          <a:p>
            <a:pPr marL="0" lvl="0" indent="0" algn="l" rtl="0">
              <a:spcBef>
                <a:spcPts val="1125"/>
              </a:spcBef>
              <a:spcAft>
                <a:spcPts val="0"/>
              </a:spcAft>
              <a:buNone/>
            </a:pPr>
            <a:r>
              <a:rPr lang="en-GB" sz="1200">
                <a:solidFill>
                  <a:srgbClr val="333333"/>
                </a:solidFill>
                <a:latin typeface="Arial"/>
                <a:ea typeface="Arial"/>
                <a:cs typeface="Arial"/>
                <a:sym typeface="Arial"/>
              </a:rPr>
              <a:t>Explain hot water priority, hybrid control, tariffs, and smart grid readiness</a:t>
            </a:r>
            <a:r>
              <a:rPr lang="en-GB" sz="1200" dirty="0">
                <a:solidFill>
                  <a:srgbClr val="333333"/>
                </a:solidFill>
                <a:latin typeface="Arial"/>
                <a:ea typeface="Arial"/>
                <a:cs typeface="Arial"/>
                <a:sym typeface="Arial"/>
              </a:rPr>
              <a:t>.</a:t>
            </a:r>
            <a:endParaRPr lang="en-GB" sz="1200">
              <a:solidFill>
                <a:srgbClr val="333333"/>
              </a:solidFill>
              <a:latin typeface="Arial"/>
              <a:ea typeface="Arial"/>
              <a:cs typeface="Arial"/>
              <a:sym typeface="Arial"/>
            </a:endParaRPr>
          </a:p>
          <a:p>
            <a:pPr marL="0" lvl="0" indent="0" algn="l" rtl="0">
              <a:spcBef>
                <a:spcPts val="0"/>
              </a:spcBef>
              <a:spcAft>
                <a:spcPts val="0"/>
              </a:spcAft>
              <a:buNone/>
            </a:pPr>
            <a:endParaRPr/>
          </a:p>
        </p:txBody>
      </p:sp>
      <p:sp>
        <p:nvSpPr>
          <p:cNvPr id="82" name="Google Shape;82;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00" name="Google Shape;100;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 Link to K1.17 low temperature heating and COP/SCOP. Controls do not fix poor design, but they help a good design operate efficiently.</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is installed correctly, but the customer turns the room thermostat up and down like they did with a gas boiler. They also switch the heating off overnight and use DHW boost every morning. The system then recovers from cold conditions, runs at higher flow temperatures, uses the immersion heater more often and costs more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issue is not necessarily the heat pump itself — it may be the </a:t>
            </a:r>
            <a:r>
              <a:rPr lang="en-GB" sz="1100" b="1" dirty="0"/>
              <a:t>control strategy and user operation</a:t>
            </a:r>
            <a:r>
              <a:rPr lang="en-GB" sz="1100" dirty="0"/>
              <a:t>. Correct handover would explain steady running, modest setbacks, weather compensation, DHW scheduling and when boost should be used.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Controls are the link between design and real-life performance.</a:t>
            </a:r>
            <a:br>
              <a:rPr lang="en-GB" sz="1100" b="1" dirty="0"/>
            </a:br>
            <a:r>
              <a:rPr lang="en-GB" sz="1100" dirty="0"/>
              <a:t>A good low carbon heating system needs the right controls, correct commissioning and clear user guidance so the system operates efficiently, comfortably and safely.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happens if a customer constantly overrides schedules or sets high flow temperatures?</a:t>
            </a:r>
            <a:endParaRPr dirty="0"/>
          </a:p>
        </p:txBody>
      </p:sp>
      <p:sp>
        <p:nvSpPr>
          <p:cNvPr id="101" name="Google Shape;101;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1507143-3074-0B9A-122A-6FD7533AABE9}"/>
            </a:ext>
          </a:extLst>
        </p:cNvPr>
        <p:cNvGrpSpPr/>
        <p:nvPr/>
      </p:nvGrpSpPr>
      <p:grpSpPr>
        <a:xfrm>
          <a:off x="0" y="0"/>
          <a:ext cx="0" cy="0"/>
          <a:chOff x="0" y="0"/>
          <a:chExt cx="0" cy="0"/>
        </a:xfrm>
      </p:grpSpPr>
      <p:sp>
        <p:nvSpPr>
          <p:cNvPr id="99" name="Google Shape;99;p4:notes">
            <a:extLst>
              <a:ext uri="{FF2B5EF4-FFF2-40B4-BE49-F238E27FC236}">
                <a16:creationId xmlns:a16="http://schemas.microsoft.com/office/drawing/2014/main" id="{CCA03746-057B-F59C-6D11-DE44C5D21046}"/>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00" name="Google Shape;100;p4:notes">
            <a:extLst>
              <a:ext uri="{FF2B5EF4-FFF2-40B4-BE49-F238E27FC236}">
                <a16:creationId xmlns:a16="http://schemas.microsoft.com/office/drawing/2014/main" id="{E8A6F17C-7BD4-0B6B-F729-F2803A5A77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 Link to K1.17 low temperature heating and COP/SCOP. Controls do not fix poor design, but they help a good design operate efficiently.</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heat pump is installed correctly, but the customer turns the room thermostat up and down like they did with a gas boiler. They also switch the heating off overnight and use DHW boost every morning. The system then recovers from cold conditions, runs at higher flow temperatures, uses the immersion heater more often and costs more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issue is not necessarily the heat pump itself — it may be the </a:t>
            </a:r>
            <a:r>
              <a:rPr lang="en-GB" sz="1100" b="1" dirty="0"/>
              <a:t>control strategy and user operation</a:t>
            </a:r>
            <a:r>
              <a:rPr lang="en-GB" sz="1100" dirty="0"/>
              <a:t>. Correct handover would explain steady running, modest setbacks, weather compensation, DHW scheduling and when boost should be used.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Controls are the link between design and real-life performance.</a:t>
            </a:r>
            <a:br>
              <a:rPr lang="en-GB" sz="1100" b="1" dirty="0"/>
            </a:br>
            <a:r>
              <a:rPr lang="en-GB" sz="1100" dirty="0"/>
              <a:t>A good low carbon heating system needs the right controls, correct commissioning and clear user guidance so the system operates efficiently, comfortably and safely.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happens if a customer constantly overrides schedules or sets high flow temperatures?</a:t>
            </a:r>
            <a:endParaRPr dirty="0"/>
          </a:p>
        </p:txBody>
      </p:sp>
      <p:sp>
        <p:nvSpPr>
          <p:cNvPr id="101" name="Google Shape;101;p4:notes">
            <a:extLst>
              <a:ext uri="{FF2B5EF4-FFF2-40B4-BE49-F238E27FC236}">
                <a16:creationId xmlns:a16="http://schemas.microsoft.com/office/drawing/2014/main" id="{9A19D487-30C2-5D73-0A16-C908DAD23FE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57815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22" name="Google Shape;122;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Control choice should be justified. A high-tech control may be unsuitable if the customer cannot use it or the system is incompatible. A basic thermostat may be insufficient where weather compensation, DHW priority or tariff scheduling is needed.</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Activity: learners rank factors for a customer on a tight budget vs</a:t>
            </a:r>
            <a:r>
              <a:rPr lang="en-GB" sz="1200" dirty="0">
                <a:solidFill>
                  <a:schemeClr val="dk1"/>
                </a:solidFill>
                <a:latin typeface="Arial"/>
                <a:ea typeface="Arial"/>
                <a:cs typeface="Arial"/>
                <a:sym typeface="Arial"/>
              </a:rPr>
              <a:t>.</a:t>
            </a:r>
            <a:r>
              <a:rPr lang="en-GB" sz="1200">
                <a:solidFill>
                  <a:schemeClr val="dk1"/>
                </a:solidFill>
                <a:latin typeface="Arial"/>
                <a:ea typeface="Arial"/>
                <a:cs typeface="Arial"/>
                <a:sym typeface="Arial"/>
              </a:rPr>
              <a:t> a customer with PV/battery and high comfort expectations.</a:t>
            </a:r>
            <a:endParaRPr/>
          </a:p>
        </p:txBody>
      </p:sp>
      <p:sp>
        <p:nvSpPr>
          <p:cNvPr id="123" name="Google Shape;123;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47" name="Google Shape;147;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thermostat is a simple control but can cause problems if poorly located or misunderstood. In low-temperature systems, changing the thermostat does not create instant heat like a high-temperature boiler might.</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p>
          <a:p>
            <a:pPr marL="0" lvl="0" indent="0" algn="l" rtl="0">
              <a:lnSpc>
                <a:spcPct val="115000"/>
              </a:lnSpc>
              <a:spcBef>
                <a:spcPts val="1200"/>
              </a:spcBef>
              <a:spcAft>
                <a:spcPts val="0"/>
              </a:spcAft>
              <a:buClr>
                <a:schemeClr val="dk1"/>
              </a:buClr>
              <a:buSzPts val="1100"/>
              <a:buFont typeface="Arial"/>
              <a:buNone/>
            </a:pPr>
            <a:r>
              <a:rPr lang="en-GB" sz="1100" dirty="0"/>
              <a:t>A customer installs a smart thermostat and frequently increases the room temperature by 4–5°C when they feel cold. The thermostat then calls for maximum heating demand, causing the heat pump to operate at higher flow temperatures and reducing efficiency.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better approach is to leave the thermostat at a stable setpoint (e.g. 20–21°C), allow weather compensation to manage flow temperature, and use modest schedule adjustments where necessary.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Similarly, if the cylinder thermostat is incorrectly set too low, the customer may experience poor hot water availability. If set too high permanently, efficiency may reduce and running costs may increase.</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Thermostats control comfort, but they also influence efficiency.</a:t>
            </a:r>
            <a:br>
              <a:rPr lang="en-GB" sz="1100" b="1" dirty="0"/>
            </a:br>
            <a:r>
              <a:rPr lang="en-GB" sz="1100" dirty="0"/>
              <a:t>For heat pump systems, room thermostats, cylinder thermostats and smart controls must work together with weather compensation, DHW controls and system design to provide comfortable, efficient and reliable operation.</a:t>
            </a:r>
          </a:p>
          <a:p>
            <a:pPr marL="0" lvl="0" indent="0" algn="l" rtl="0">
              <a:lnSpc>
                <a:spcPct val="115000"/>
              </a:lnSpc>
              <a:spcBef>
                <a:spcPts val="1200"/>
              </a:spcBef>
              <a:spcAft>
                <a:spcPts val="0"/>
              </a:spcAft>
              <a:buClr>
                <a:schemeClr val="dk1"/>
              </a:buClr>
              <a:buSzPts val="1100"/>
              <a:buFont typeface="Arial"/>
              <a:buNone/>
            </a:pPr>
            <a:endParaRPr lang="en-GB"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could happen if a thermostat is placed near a radiator or in direct sunlight?</a:t>
            </a:r>
            <a:endParaRPr dirty="0"/>
          </a:p>
        </p:txBody>
      </p:sp>
      <p:sp>
        <p:nvSpPr>
          <p:cNvPr id="148" name="Google Shape;148;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35AF80BF-D6F3-8F23-3CE7-ABE1A564F560}"/>
            </a:ext>
          </a:extLst>
        </p:cNvPr>
        <p:cNvGrpSpPr/>
        <p:nvPr/>
      </p:nvGrpSpPr>
      <p:grpSpPr>
        <a:xfrm>
          <a:off x="0" y="0"/>
          <a:ext cx="0" cy="0"/>
          <a:chOff x="0" y="0"/>
          <a:chExt cx="0" cy="0"/>
        </a:xfrm>
      </p:grpSpPr>
      <p:sp>
        <p:nvSpPr>
          <p:cNvPr id="146" name="Google Shape;146;p6:notes">
            <a:extLst>
              <a:ext uri="{FF2B5EF4-FFF2-40B4-BE49-F238E27FC236}">
                <a16:creationId xmlns:a16="http://schemas.microsoft.com/office/drawing/2014/main" id="{6E87EDE4-FFE5-42DA-81C4-0B3E0645A022}"/>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47" name="Google Shape;147;p6:notes">
            <a:extLst>
              <a:ext uri="{FF2B5EF4-FFF2-40B4-BE49-F238E27FC236}">
                <a16:creationId xmlns:a16="http://schemas.microsoft.com/office/drawing/2014/main" id="{47725E17-A5ED-7CA9-E959-D9B489474E9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thermostat is a simple control but can cause problems if poorly located or misunderstood. In low-temperature systems, changing the thermostat does not create instant heat like a high-temperature boiler might.</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p>
          <a:p>
            <a:pPr marL="0" lvl="0" indent="0" algn="l" rtl="0">
              <a:lnSpc>
                <a:spcPct val="115000"/>
              </a:lnSpc>
              <a:spcBef>
                <a:spcPts val="1200"/>
              </a:spcBef>
              <a:spcAft>
                <a:spcPts val="0"/>
              </a:spcAft>
              <a:buClr>
                <a:schemeClr val="dk1"/>
              </a:buClr>
              <a:buSzPts val="1100"/>
              <a:buFont typeface="Arial"/>
              <a:buNone/>
            </a:pPr>
            <a:r>
              <a:rPr lang="en-GB" sz="1100" dirty="0"/>
              <a:t>A customer installs a smart thermostat and frequently increases the room temperature by 4–5°C when they feel cold. The thermostat then calls for maximum heating demand, causing the heat pump to operate at higher flow temperatures and reducing efficiency.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better approach is to leave the thermostat at a stable setpoint (e.g. 20–21°C), allow weather compensation to manage flow temperature, and use modest schedule adjustments where necessary.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Similarly, if the cylinder thermostat is incorrectly set too low, the customer may experience poor hot water availability. If set too high permanently, efficiency may reduce and running costs may increase.</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Thermostats control comfort, but they also influence efficiency.</a:t>
            </a:r>
            <a:br>
              <a:rPr lang="en-GB" sz="1100" b="1" dirty="0"/>
            </a:br>
            <a:r>
              <a:rPr lang="en-GB" sz="1100" dirty="0"/>
              <a:t>For heat pump systems, room thermostats, cylinder thermostats and smart controls must work together with weather compensation, DHW controls and system design to provide comfortable, efficient and reliable operation.</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could happen if a thermostat is placed near a radiator or in direct sunlight?</a:t>
            </a:r>
            <a:endParaRPr dirty="0"/>
          </a:p>
        </p:txBody>
      </p:sp>
      <p:sp>
        <p:nvSpPr>
          <p:cNvPr id="148" name="Google Shape;148;p6:notes">
            <a:extLst>
              <a:ext uri="{FF2B5EF4-FFF2-40B4-BE49-F238E27FC236}">
                <a16:creationId xmlns:a16="http://schemas.microsoft.com/office/drawing/2014/main" id="{05EEFE79-11E8-F990-F58C-7D11488A5328}"/>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558656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74" name="Google Shape;174;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The controller is where system logic lives. Incorrect controller settings can create high energy use, poor comfort or faults. Learners should know where to find settings but respect competence boundaries and password-protected/service menus.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ASHP is installed with radiators, a hot water cylinder and two heating zones. The controller is set up incorrectly, so the heat pump receives a demand before the zone valve fully opens. The heat pump starts, flow is restricted, and the system records a flow fault.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issue is not the heat pump unit itself — it is the </a:t>
            </a:r>
            <a:r>
              <a:rPr lang="en-GB" sz="1100" b="1" dirty="0"/>
              <a:t>control sequence</a:t>
            </a:r>
            <a:r>
              <a:rPr lang="en-GB" sz="1100" dirty="0"/>
              <a:t>. Correct commissioning would check the order of operation: thermostat demand → zone valve opens → pump runs → heat pump enabled → flow confirmed.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The controller links the whole system together.</a:t>
            </a:r>
            <a:br>
              <a:rPr lang="en-GB" sz="1100" b="1" dirty="0"/>
            </a:br>
            <a:r>
              <a:rPr lang="en-GB" sz="1100" dirty="0"/>
              <a:t>For heat pumps, correct controller setup is essential for comfort, efficiency, hot water recovery, safety, diagnostics and long-term reliability.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identify which settings should be user-facing vs. installer-only.</a:t>
            </a:r>
            <a:endParaRPr dirty="0"/>
          </a:p>
        </p:txBody>
      </p:sp>
      <p:sp>
        <p:nvSpPr>
          <p:cNvPr id="175" name="Google Shape;175;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3C71E2B6-16BB-DB87-1F5B-BC71C6D8201A}"/>
            </a:ext>
          </a:extLst>
        </p:cNvPr>
        <p:cNvGrpSpPr/>
        <p:nvPr/>
      </p:nvGrpSpPr>
      <p:grpSpPr>
        <a:xfrm>
          <a:off x="0" y="0"/>
          <a:ext cx="0" cy="0"/>
          <a:chOff x="0" y="0"/>
          <a:chExt cx="0" cy="0"/>
        </a:xfrm>
      </p:grpSpPr>
      <p:sp>
        <p:nvSpPr>
          <p:cNvPr id="173" name="Google Shape;173;p7:notes">
            <a:extLst>
              <a:ext uri="{FF2B5EF4-FFF2-40B4-BE49-F238E27FC236}">
                <a16:creationId xmlns:a16="http://schemas.microsoft.com/office/drawing/2014/main" id="{AC4092D9-9683-2D47-3291-A939C34B6EB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74" name="Google Shape;174;p7:notes">
            <a:extLst>
              <a:ext uri="{FF2B5EF4-FFF2-40B4-BE49-F238E27FC236}">
                <a16:creationId xmlns:a16="http://schemas.microsoft.com/office/drawing/2014/main" id="{12A46CB3-EF3A-C2F8-BDA5-9A499D193A7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The controller is where system logic lives. Incorrect controller settings can create high energy use, poor comfort or faults. Learners should know where to find settings but respect competence boundaries and password-protected/service menus.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ASHP is installed with radiators, a hot water cylinder and two heating zones. The controller is set up incorrectly, so the heat pump receives a demand before the zone valve fully opens. The heat pump starts, flow is restricted, and the system records a flow fault.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issue is not the heat pump unit itself — it is the </a:t>
            </a:r>
            <a:r>
              <a:rPr lang="en-GB" sz="1100" b="1" dirty="0"/>
              <a:t>control sequence</a:t>
            </a:r>
            <a:r>
              <a:rPr lang="en-GB" sz="1100" dirty="0"/>
              <a:t>. Correct commissioning would check the order of operation: thermostat demand → zone valve opens → pump runs → heat pump enabled → flow confirmed.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The controller links the whole system together.</a:t>
            </a:r>
            <a:br>
              <a:rPr lang="en-GB" sz="1100" b="1" dirty="0"/>
            </a:br>
            <a:r>
              <a:rPr lang="en-GB" sz="1100" dirty="0"/>
              <a:t>For heat pumps, correct controller setup is essential for comfort, efficiency, hot water recovery, safety, diagnostics and long-term reliability.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identify which settings should be user-facing vs. installer-only.</a:t>
            </a:r>
            <a:endParaRPr dirty="0"/>
          </a:p>
        </p:txBody>
      </p:sp>
      <p:sp>
        <p:nvSpPr>
          <p:cNvPr id="175" name="Google Shape;175;p7:notes">
            <a:extLst>
              <a:ext uri="{FF2B5EF4-FFF2-40B4-BE49-F238E27FC236}">
                <a16:creationId xmlns:a16="http://schemas.microsoft.com/office/drawing/2014/main" id="{92F554A1-A329-4C38-8A99-604C4965E7D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277275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98" name="Google Shape;198;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example: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If it is mild outside, the system may only need low flow temperatures to maintain comfort. Weather compensation reduces compressor work and improves COP. If the curve is set too steep, the system may run hotter than necessary.</a:t>
            </a:r>
            <a:endParaRPr sz="120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a:t>Tutor example</a:t>
            </a:r>
            <a:endParaRPr sz="1300" b="1"/>
          </a:p>
          <a:p>
            <a:pPr marL="0" lvl="0" indent="0" algn="l" rtl="0">
              <a:lnSpc>
                <a:spcPct val="115000"/>
              </a:lnSpc>
              <a:spcBef>
                <a:spcPts val="1200"/>
              </a:spcBef>
              <a:spcAft>
                <a:spcPts val="0"/>
              </a:spcAft>
              <a:buClr>
                <a:schemeClr val="dk1"/>
              </a:buClr>
              <a:buSzPts val="1100"/>
              <a:buFont typeface="Arial"/>
              <a:buNone/>
            </a:pPr>
            <a:r>
              <a:rPr lang="en-GB" sz="1100"/>
              <a:t>A weather sensor is fitted on a south-facing wall in direct sunlight. On a cold but sunny winter morning, the sensor reads warmer than the true outdoor air temperature. The controller thinks the building needs less heat, so it lowers the flow temperature. The customer then complains that the house feels cold.</a:t>
            </a:r>
            <a:endParaRPr sz="1100"/>
          </a:p>
          <a:p>
            <a:pPr marL="0" lvl="0" indent="0" algn="l" rtl="0">
              <a:lnSpc>
                <a:spcPct val="115000"/>
              </a:lnSpc>
              <a:spcBef>
                <a:spcPts val="1200"/>
              </a:spcBef>
              <a:spcAft>
                <a:spcPts val="0"/>
              </a:spcAft>
              <a:buClr>
                <a:schemeClr val="dk1"/>
              </a:buClr>
              <a:buSzPts val="1100"/>
              <a:buFont typeface="Arial"/>
              <a:buNone/>
            </a:pPr>
            <a:r>
              <a:rPr lang="en-GB" sz="1100"/>
              <a:t>Correct approach: locate the sensor according to manufacturer instructions, usually on a shaded </a:t>
            </a:r>
            <a:r>
              <a:rPr lang="en-GB" sz="1100" b="1"/>
              <a:t>north or north-west-facing wall</a:t>
            </a:r>
            <a:r>
              <a:rPr lang="en-GB" sz="1100"/>
              <a:t>, then set and fine-tune the compensation curve during commissioning and early operation.</a:t>
            </a:r>
            <a:endParaRPr sz="1100"/>
          </a:p>
          <a:p>
            <a:pPr marL="0" lvl="0" indent="0" algn="l" rtl="0">
              <a:lnSpc>
                <a:spcPct val="115000"/>
              </a:lnSpc>
              <a:spcBef>
                <a:spcPts val="1400"/>
              </a:spcBef>
              <a:spcAft>
                <a:spcPts val="0"/>
              </a:spcAft>
              <a:buClr>
                <a:schemeClr val="dk1"/>
              </a:buClr>
              <a:buSzPts val="1100"/>
              <a:buFont typeface="Arial"/>
              <a:buNone/>
            </a:pPr>
            <a:r>
              <a:rPr lang="en-GB" sz="1300" b="1"/>
              <a:t>Learner takeaway</a:t>
            </a:r>
            <a:endParaRPr sz="1300" b="1"/>
          </a:p>
          <a:p>
            <a:pPr marL="0" lvl="0" indent="0" algn="l" rtl="0">
              <a:lnSpc>
                <a:spcPct val="115000"/>
              </a:lnSpc>
              <a:spcBef>
                <a:spcPts val="1200"/>
              </a:spcBef>
              <a:spcAft>
                <a:spcPts val="0"/>
              </a:spcAft>
              <a:buClr>
                <a:schemeClr val="dk1"/>
              </a:buClr>
              <a:buSzPts val="1100"/>
              <a:buFont typeface="Arial"/>
              <a:buNone/>
            </a:pPr>
            <a:r>
              <a:rPr lang="en-GB" sz="1100" b="1"/>
              <a:t>Weather compensation helps the heat pump run only as hot as needed.</a:t>
            </a:r>
            <a:br>
              <a:rPr lang="en-GB" sz="1100" b="1"/>
            </a:br>
            <a:r>
              <a:rPr lang="en-GB" sz="1100"/>
              <a:t>Correct sensor location and curve setup are essential. A poor sensor position can make the controller “think” the weather is different from reality, causing poor comfort or wasted energy.</a:t>
            </a:r>
            <a:endParaRPr sz="1100"/>
          </a:p>
          <a:p>
            <a:pPr marL="0" lvl="0" indent="0" algn="l" rtl="0">
              <a:spcBef>
                <a:spcPts val="1200"/>
              </a:spcBef>
              <a:spcAft>
                <a:spcPts val="0"/>
              </a:spcAft>
              <a:buNone/>
            </a:pP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Learner question: why is sensor location important?</a:t>
            </a:r>
            <a:endParaRPr/>
          </a:p>
        </p:txBody>
      </p:sp>
      <p:sp>
        <p:nvSpPr>
          <p:cNvPr id="199" name="Google Shape;199;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a:extLst>
            <a:ext uri="{FF2B5EF4-FFF2-40B4-BE49-F238E27FC236}">
              <a16:creationId xmlns:a16="http://schemas.microsoft.com/office/drawing/2014/main" id="{082298D7-5884-84AD-9699-EB26431258E2}"/>
            </a:ext>
          </a:extLst>
        </p:cNvPr>
        <p:cNvGrpSpPr/>
        <p:nvPr/>
      </p:nvGrpSpPr>
      <p:grpSpPr>
        <a:xfrm>
          <a:off x="0" y="0"/>
          <a:ext cx="0" cy="0"/>
          <a:chOff x="0" y="0"/>
          <a:chExt cx="0" cy="0"/>
        </a:xfrm>
      </p:grpSpPr>
      <p:sp>
        <p:nvSpPr>
          <p:cNvPr id="197" name="Google Shape;197;p8:notes">
            <a:extLst>
              <a:ext uri="{FF2B5EF4-FFF2-40B4-BE49-F238E27FC236}">
                <a16:creationId xmlns:a16="http://schemas.microsoft.com/office/drawing/2014/main" id="{FC39E501-C593-E117-B62C-B810DAC410AD}"/>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198" name="Google Shape;198;p8:notes">
            <a:extLst>
              <a:ext uri="{FF2B5EF4-FFF2-40B4-BE49-F238E27FC236}">
                <a16:creationId xmlns:a16="http://schemas.microsoft.com/office/drawing/2014/main" id="{2DD2D87E-6BB3-8E82-F6F7-077D52DF48E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example: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If it is mild outside, the system may only need low flow temperatures to maintain comfort. Weather compensation reduces compressor work and improves COP. If the curve is set too steep, the system may run hotter than necessary.</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weather sensor is fitted on a south-facing wall in direct sunlight. On a cold but sunny winter morning, the sensor reads warmer than the true outdoor air temperature. The controller thinks the building needs less heat, so it lowers the flow temperature. The customer then complains that the house feels cold.</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Correct approach: locate the sensor according to manufacturer instructions, usually on a shaded </a:t>
            </a:r>
            <a:r>
              <a:rPr lang="en-GB" sz="1100" b="1" dirty="0"/>
              <a:t>north or north-west-facing wall</a:t>
            </a:r>
            <a:r>
              <a:rPr lang="en-GB" sz="1100" dirty="0"/>
              <a:t>, then set and fine-tune the compensation curve during commissioning and early operation.</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Weather compensation helps the heat pump run only as hot as needed.</a:t>
            </a:r>
            <a:br>
              <a:rPr lang="en-GB" sz="1100" b="1" dirty="0"/>
            </a:br>
            <a:r>
              <a:rPr lang="en-GB" sz="1100" dirty="0"/>
              <a:t>Correct sensor location and curve setup are essential. A poor sensor position can make the controller “think” the weather is different from reality, causing poor comfort or wasted energy.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Learner question: why is sensor location important?</a:t>
            </a:r>
            <a:endParaRPr dirty="0"/>
          </a:p>
        </p:txBody>
      </p:sp>
      <p:sp>
        <p:nvSpPr>
          <p:cNvPr id="199" name="Google Shape;199;p8:notes">
            <a:extLst>
              <a:ext uri="{FF2B5EF4-FFF2-40B4-BE49-F238E27FC236}">
                <a16:creationId xmlns:a16="http://schemas.microsoft.com/office/drawing/2014/main" id="{E0781CC5-3251-3E0D-EE90-47E8182B323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438365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31" name="Google Shape;231;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Optimisation is not the same as simple time scheduling. It aims to meet comfort at the required time with less waste. However, poor setup or user overrides can undermine it.</a:t>
            </a: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wants the living room at </a:t>
            </a:r>
            <a:r>
              <a:rPr lang="en-GB" sz="1100" b="1" dirty="0"/>
              <a:t>20°C by 7:00am</a:t>
            </a:r>
            <a:r>
              <a:rPr lang="en-GB" sz="1100" dirty="0"/>
              <a:t>. With a basic timer, the heating might switch on at </a:t>
            </a:r>
            <a:r>
              <a:rPr lang="en-GB" sz="1100" b="1" dirty="0"/>
              <a:t>6:30am</a:t>
            </a:r>
            <a:r>
              <a:rPr lang="en-GB" sz="1100" dirty="0"/>
              <a:t>, but on cold mornings the room may still be too cool. The customer then raises the thermostat or increases the flow temperature, reducing efficiency.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With optimisation enabled, the controller may learn that on colder mornings it needs to start earlier, for example at </a:t>
            </a:r>
            <a:r>
              <a:rPr lang="en-GB" sz="1100" b="1" dirty="0"/>
              <a:t>5:45am</a:t>
            </a:r>
            <a:r>
              <a:rPr lang="en-GB" sz="1100" dirty="0"/>
              <a:t>, while on milder mornings it may start later. The aim is steady heat pump operation and comfort by 7:00am without unnecessary high-temperature boosting.</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Optimisation helps the heat pump plan ahead.</a:t>
            </a:r>
            <a:br>
              <a:rPr lang="en-GB" sz="1100" b="1" dirty="0"/>
            </a:br>
            <a:r>
              <a:rPr lang="en-GB" sz="1100" dirty="0"/>
              <a:t>It supports comfort by allowing gradual warm-up, while protecting efficiency by avoiding unnecessary run time, excessive flow temperatures and repeated manual overrides.</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Prompt: how might optimisation help a heat pump system compared with a simple on/off timer?</a:t>
            </a:r>
            <a:endParaRPr dirty="0"/>
          </a:p>
        </p:txBody>
      </p:sp>
      <p:sp>
        <p:nvSpPr>
          <p:cNvPr id="232" name="Google Shape;232;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a:extLst>
            <a:ext uri="{FF2B5EF4-FFF2-40B4-BE49-F238E27FC236}">
              <a16:creationId xmlns:a16="http://schemas.microsoft.com/office/drawing/2014/main" id="{3E68B0C8-6ECE-DAE5-FFE0-84FA560D43C0}"/>
            </a:ext>
          </a:extLst>
        </p:cNvPr>
        <p:cNvGrpSpPr/>
        <p:nvPr/>
      </p:nvGrpSpPr>
      <p:grpSpPr>
        <a:xfrm>
          <a:off x="0" y="0"/>
          <a:ext cx="0" cy="0"/>
          <a:chOff x="0" y="0"/>
          <a:chExt cx="0" cy="0"/>
        </a:xfrm>
      </p:grpSpPr>
      <p:sp>
        <p:nvSpPr>
          <p:cNvPr id="230" name="Google Shape;230;p9:notes">
            <a:extLst>
              <a:ext uri="{FF2B5EF4-FFF2-40B4-BE49-F238E27FC236}">
                <a16:creationId xmlns:a16="http://schemas.microsoft.com/office/drawing/2014/main" id="{F2A7C827-A5E0-319E-9FE6-AB0951A4E15D}"/>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31" name="Google Shape;231;p9:notes">
            <a:extLst>
              <a:ext uri="{FF2B5EF4-FFF2-40B4-BE49-F238E27FC236}">
                <a16:creationId xmlns:a16="http://schemas.microsoft.com/office/drawing/2014/main" id="{332A43FA-7BC2-63A4-3C14-D1964EE5B07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Optimisation is not the same as simple time scheduling. It aims to meet comfort at the required time with less waste. However, poor setup or user overrides can undermine it.</a:t>
            </a: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wants the living room at </a:t>
            </a:r>
            <a:r>
              <a:rPr lang="en-GB" sz="1100" b="1" dirty="0"/>
              <a:t>20°C by 7:00am</a:t>
            </a:r>
            <a:r>
              <a:rPr lang="en-GB" sz="1100" dirty="0"/>
              <a:t>. With a basic timer, the heating might switch on at </a:t>
            </a:r>
            <a:r>
              <a:rPr lang="en-GB" sz="1100" b="1" dirty="0"/>
              <a:t>6:30am</a:t>
            </a:r>
            <a:r>
              <a:rPr lang="en-GB" sz="1100" dirty="0"/>
              <a:t>, but on cold mornings the room may still be too cool. The customer then raises the thermostat or increases the flow temperature, reducing efficiency.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With optimisation enabled, the controller may learn that on colder mornings it needs to start earlier, for example at </a:t>
            </a:r>
            <a:r>
              <a:rPr lang="en-GB" sz="1100" b="1" dirty="0"/>
              <a:t>5:45am</a:t>
            </a:r>
            <a:r>
              <a:rPr lang="en-GB" sz="1100" dirty="0"/>
              <a:t>, while on milder mornings it may start later. The aim is steady heat pump operation and comfort by 7:00am without unnecessary high-temperature boosting.</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Optimisation helps the heat pump plan ahead.</a:t>
            </a:r>
            <a:br>
              <a:rPr lang="en-GB" sz="1100" b="1" dirty="0"/>
            </a:br>
            <a:r>
              <a:rPr lang="en-GB" sz="1100" dirty="0"/>
              <a:t>It supports comfort by allowing gradual warm-up, while protecting efficiency by avoiding unnecessary run time, excessive flow temperatures and repeated manual overrides.</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Prompt: how might optimisation help a heat pump system compared with a simple on/off timer?</a:t>
            </a:r>
            <a:endParaRPr dirty="0"/>
          </a:p>
        </p:txBody>
      </p:sp>
      <p:sp>
        <p:nvSpPr>
          <p:cNvPr id="232" name="Google Shape;232;p9:notes">
            <a:extLst>
              <a:ext uri="{FF2B5EF4-FFF2-40B4-BE49-F238E27FC236}">
                <a16:creationId xmlns:a16="http://schemas.microsoft.com/office/drawing/2014/main" id="{3885EF43-F792-12D9-0538-B2C709FAB0E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436046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60" name="Google Shape;260;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Set-back is a key concept. In many heat pump systems, turning heating fully off can make recovery slow and inefficient. A modest set-back may preserve comfort while saving energy.</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home has underfloor heating downstairs. The customer turns the heating fully off overnight, and every morning the floor has to warm from cold. Because UFH responds slowly, the room is still cool at breakfast time, so the customer raises the thermostat and complains the system is slow.</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 better strategy is to use a modest overnight set-back. The floor remains gently warm, the heat pump can recover gradually, and comfort is achieved without needing high flow temperatures or excessive boost.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Set-back is not the same as switching off.</a:t>
            </a:r>
            <a:br>
              <a:rPr lang="en-GB" sz="1100" b="1" dirty="0"/>
            </a:br>
            <a:r>
              <a:rPr lang="en-GB" sz="1100" dirty="0"/>
              <a:t>For heat pumps and underfloor heating, a controlled lower temperature often supports better comfort and efficiency than letting the building or floor cool completely every day.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Scenario: customer sets heating off overnight then complains rooms are cold at 7am. What control advice might be needed?</a:t>
            </a:r>
            <a:endParaRPr dirty="0"/>
          </a:p>
        </p:txBody>
      </p:sp>
      <p:sp>
        <p:nvSpPr>
          <p:cNvPr id="261" name="Google Shape;261;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a:extLst>
            <a:ext uri="{FF2B5EF4-FFF2-40B4-BE49-F238E27FC236}">
              <a16:creationId xmlns:a16="http://schemas.microsoft.com/office/drawing/2014/main" id="{B750C597-8DF5-DCF8-64A9-9BCD0D49930E}"/>
            </a:ext>
          </a:extLst>
        </p:cNvPr>
        <p:cNvGrpSpPr/>
        <p:nvPr/>
      </p:nvGrpSpPr>
      <p:grpSpPr>
        <a:xfrm>
          <a:off x="0" y="0"/>
          <a:ext cx="0" cy="0"/>
          <a:chOff x="0" y="0"/>
          <a:chExt cx="0" cy="0"/>
        </a:xfrm>
      </p:grpSpPr>
      <p:sp>
        <p:nvSpPr>
          <p:cNvPr id="259" name="Google Shape;259;p10:notes">
            <a:extLst>
              <a:ext uri="{FF2B5EF4-FFF2-40B4-BE49-F238E27FC236}">
                <a16:creationId xmlns:a16="http://schemas.microsoft.com/office/drawing/2014/main" id="{93ABE44F-D196-931A-6813-F622D65D86C8}"/>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60" name="Google Shape;260;p10:notes">
            <a:extLst>
              <a:ext uri="{FF2B5EF4-FFF2-40B4-BE49-F238E27FC236}">
                <a16:creationId xmlns:a16="http://schemas.microsoft.com/office/drawing/2014/main" id="{4E40C5CE-FA3B-EF4E-F530-8D562BC3E52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Set-back is a key concept. In many heat pump systems, turning heating fully off can make recovery slow and inefficient. A modest set-back may preserve comfort while saving energy.</a:t>
            </a:r>
            <a:endParaRPr sz="120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a:t>Tutor example</a:t>
            </a:r>
            <a:endParaRPr sz="1300" b="1"/>
          </a:p>
          <a:p>
            <a:pPr marL="0" lvl="0" indent="0" algn="l" rtl="0">
              <a:lnSpc>
                <a:spcPct val="115000"/>
              </a:lnSpc>
              <a:spcBef>
                <a:spcPts val="1200"/>
              </a:spcBef>
              <a:spcAft>
                <a:spcPts val="0"/>
              </a:spcAft>
              <a:buClr>
                <a:schemeClr val="dk1"/>
              </a:buClr>
              <a:buSzPts val="1100"/>
              <a:buFont typeface="Arial"/>
              <a:buNone/>
            </a:pPr>
            <a:r>
              <a:rPr lang="en-GB" sz="1100"/>
              <a:t>A home has underfloor heating downstairs. The customer turns the heating fully off overnight, and every morning the floor has to warm from cold. Because UFH responds slowly, the room is still cool at breakfast time, so the customer raises the thermostat and complains the system is slow.</a:t>
            </a:r>
            <a:endParaRPr sz="1100"/>
          </a:p>
          <a:p>
            <a:pPr marL="0" lvl="0" indent="0" algn="l" rtl="0">
              <a:lnSpc>
                <a:spcPct val="115000"/>
              </a:lnSpc>
              <a:spcBef>
                <a:spcPts val="1200"/>
              </a:spcBef>
              <a:spcAft>
                <a:spcPts val="0"/>
              </a:spcAft>
              <a:buClr>
                <a:schemeClr val="dk1"/>
              </a:buClr>
              <a:buSzPts val="1100"/>
              <a:buFont typeface="Arial"/>
              <a:buNone/>
            </a:pPr>
            <a:r>
              <a:rPr lang="en-GB" sz="1100"/>
              <a:t>A better strategy is to use a modest overnight set-back. The floor remains gently warm, the heat pump can recover gradually, and comfort is achieved without needing high flow temperatures or excessive boost.</a:t>
            </a:r>
            <a:endParaRPr sz="1100"/>
          </a:p>
          <a:p>
            <a:pPr marL="0" lvl="0" indent="0" algn="l" rtl="0">
              <a:lnSpc>
                <a:spcPct val="115000"/>
              </a:lnSpc>
              <a:spcBef>
                <a:spcPts val="1400"/>
              </a:spcBef>
              <a:spcAft>
                <a:spcPts val="0"/>
              </a:spcAft>
              <a:buClr>
                <a:schemeClr val="dk1"/>
              </a:buClr>
              <a:buSzPts val="1100"/>
              <a:buFont typeface="Arial"/>
              <a:buNone/>
            </a:pPr>
            <a:r>
              <a:rPr lang="en-GB" sz="1300" b="1"/>
              <a:t>Learner takeaway</a:t>
            </a:r>
            <a:endParaRPr sz="1300" b="1"/>
          </a:p>
          <a:p>
            <a:pPr marL="0" lvl="0" indent="0" algn="l" rtl="0">
              <a:lnSpc>
                <a:spcPct val="115000"/>
              </a:lnSpc>
              <a:spcBef>
                <a:spcPts val="1200"/>
              </a:spcBef>
              <a:spcAft>
                <a:spcPts val="0"/>
              </a:spcAft>
              <a:buClr>
                <a:schemeClr val="dk1"/>
              </a:buClr>
              <a:buSzPts val="1100"/>
              <a:buFont typeface="Arial"/>
              <a:buNone/>
            </a:pPr>
            <a:r>
              <a:rPr lang="en-GB" sz="1100" b="1"/>
              <a:t>Set-back is not the same as switching off.</a:t>
            </a:r>
            <a:br>
              <a:rPr lang="en-GB" sz="1100" b="1"/>
            </a:br>
            <a:r>
              <a:rPr lang="en-GB" sz="1100"/>
              <a:t>For heat pumps and underfloor heating, a controlled lower temperature often supports better comfort and efficiency than letting the building or floor cool completely every day.</a:t>
            </a:r>
            <a:endParaRPr sz="1100"/>
          </a:p>
          <a:p>
            <a:pPr marL="0" lvl="0" indent="0" algn="l" rtl="0">
              <a:spcBef>
                <a:spcPts val="1200"/>
              </a:spcBef>
              <a:spcAft>
                <a:spcPts val="0"/>
              </a:spcAft>
              <a:buNone/>
            </a:pP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Scenario: customer sets heating off overnight then complains rooms are cold at 7am. What control advice might be needed?</a:t>
            </a:r>
            <a:endParaRPr/>
          </a:p>
        </p:txBody>
      </p:sp>
      <p:sp>
        <p:nvSpPr>
          <p:cNvPr id="261" name="Google Shape;261;p10:notes">
            <a:extLst>
              <a:ext uri="{FF2B5EF4-FFF2-40B4-BE49-F238E27FC236}">
                <a16:creationId xmlns:a16="http://schemas.microsoft.com/office/drawing/2014/main" id="{2A3F4D93-E0DF-9D73-3BCC-4F922E5C6B8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3070751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91" name="Google Shape;291;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Heat pump DHW usually requires higher temperatures than space heating. DHW priority must be set so the cylinder reheats reliably without causing avoidable comfort complaints.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Ask learners: what happens if DHW priority runs during the coldest part of the morning heating demand?</a:t>
            </a:r>
            <a:endParaRPr/>
          </a:p>
        </p:txBody>
      </p:sp>
      <p:sp>
        <p:nvSpPr>
          <p:cNvPr id="292" name="Google Shape;292;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a:extLst>
            <a:ext uri="{FF2B5EF4-FFF2-40B4-BE49-F238E27FC236}">
              <a16:creationId xmlns:a16="http://schemas.microsoft.com/office/drawing/2014/main" id="{7EF77FBF-61BD-F2E0-477F-3E01D286E730}"/>
            </a:ext>
          </a:extLst>
        </p:cNvPr>
        <p:cNvGrpSpPr/>
        <p:nvPr/>
      </p:nvGrpSpPr>
      <p:grpSpPr>
        <a:xfrm>
          <a:off x="0" y="0"/>
          <a:ext cx="0" cy="0"/>
          <a:chOff x="0" y="0"/>
          <a:chExt cx="0" cy="0"/>
        </a:xfrm>
      </p:grpSpPr>
      <p:sp>
        <p:nvSpPr>
          <p:cNvPr id="290" name="Google Shape;290;p11:notes">
            <a:extLst>
              <a:ext uri="{FF2B5EF4-FFF2-40B4-BE49-F238E27FC236}">
                <a16:creationId xmlns:a16="http://schemas.microsoft.com/office/drawing/2014/main" id="{C324DE8C-90A1-D253-D88D-98B43C5BD0C0}"/>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291" name="Google Shape;291;p11:notes">
            <a:extLst>
              <a:ext uri="{FF2B5EF4-FFF2-40B4-BE49-F238E27FC236}">
                <a16:creationId xmlns:a16="http://schemas.microsoft.com/office/drawing/2014/main" id="{2E5E1F32-16EE-F6F6-C73B-622F517FF55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Heat pump DHW usually requires higher temperatures than space heating. DHW priority must be set so the cylinder reheats reliably without causing avoidable comfort complaints.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Ask learners: what happens if DHW priority runs during the coldest part of the morning heating demand?</a:t>
            </a:r>
            <a:endParaRPr/>
          </a:p>
        </p:txBody>
      </p:sp>
      <p:sp>
        <p:nvSpPr>
          <p:cNvPr id="292" name="Google Shape;292;p11:notes">
            <a:extLst>
              <a:ext uri="{FF2B5EF4-FFF2-40B4-BE49-F238E27FC236}">
                <a16:creationId xmlns:a16="http://schemas.microsoft.com/office/drawing/2014/main" id="{80F35886-B86D-A25D-6FCB-76E4A485E6CB}"/>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6216555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a:extLst>
            <a:ext uri="{FF2B5EF4-FFF2-40B4-BE49-F238E27FC236}">
              <a16:creationId xmlns:a16="http://schemas.microsoft.com/office/drawing/2014/main" id="{99F30F18-AB91-C873-0816-65A5B4E56AF4}"/>
            </a:ext>
          </a:extLst>
        </p:cNvPr>
        <p:cNvGrpSpPr/>
        <p:nvPr/>
      </p:nvGrpSpPr>
      <p:grpSpPr>
        <a:xfrm>
          <a:off x="0" y="0"/>
          <a:ext cx="0" cy="0"/>
          <a:chOff x="0" y="0"/>
          <a:chExt cx="0" cy="0"/>
        </a:xfrm>
      </p:grpSpPr>
      <p:sp>
        <p:nvSpPr>
          <p:cNvPr id="317" name="Google Shape;317;p12:notes">
            <a:extLst>
              <a:ext uri="{FF2B5EF4-FFF2-40B4-BE49-F238E27FC236}">
                <a16:creationId xmlns:a16="http://schemas.microsoft.com/office/drawing/2014/main" id="{2AE98FD6-2622-C871-C345-8A3C650028E6}"/>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18" name="Google Shape;318;p12:notes">
            <a:extLst>
              <a:ext uri="{FF2B5EF4-FFF2-40B4-BE49-F238E27FC236}">
                <a16:creationId xmlns:a16="http://schemas.microsoft.com/office/drawing/2014/main" id="{E9198F39-BAAC-965C-1761-D7524C0600E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TRVs are helpful but can be problematic if they shut down too much of the system. This can cause low flow, cycling or bypass issues. In heat pump systems, avoid uncontrolled conflict between TRVs, thermostats and weather compensation.</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Stop point: learners identify when TRVs are useful and when they may create problems.</a:t>
            </a:r>
            <a:endParaRPr/>
          </a:p>
        </p:txBody>
      </p:sp>
      <p:sp>
        <p:nvSpPr>
          <p:cNvPr id="319" name="Google Shape;319;p12:notes">
            <a:extLst>
              <a:ext uri="{FF2B5EF4-FFF2-40B4-BE49-F238E27FC236}">
                <a16:creationId xmlns:a16="http://schemas.microsoft.com/office/drawing/2014/main" id="{B42A9678-04F7-D500-C209-AF98ACE0494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590467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18" name="Google Shape;318;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TRVs are helpful but can be problematic if they shut down too much of the system. This can cause low flow, cycling or bypass issues. In heat pump systems, avoid uncontrolled conflict between TRVs, thermostats and weather compensation.</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Stop point: learners identify when TRVs are useful and when they may create problems.</a:t>
            </a:r>
            <a:endParaRPr/>
          </a:p>
        </p:txBody>
      </p:sp>
      <p:sp>
        <p:nvSpPr>
          <p:cNvPr id="319" name="Google Shape;319;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47" name="Google Shape;34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Hybrid systems are not just two appliances connected together. They need a control strategy. The switchover point may be based on outdoor temperature, tariff cost, capacity or customer needs.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Link to K1.8: Gas Safe/OFTEC competence applies to combustion appliances/fuel systems.</a:t>
            </a:r>
            <a:endParaRPr/>
          </a:p>
        </p:txBody>
      </p:sp>
      <p:sp>
        <p:nvSpPr>
          <p:cNvPr id="348" name="Google Shape;34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a:extLst>
            <a:ext uri="{FF2B5EF4-FFF2-40B4-BE49-F238E27FC236}">
              <a16:creationId xmlns:a16="http://schemas.microsoft.com/office/drawing/2014/main" id="{D60E330F-3C18-E231-7FCB-4CEB2B11A598}"/>
            </a:ext>
          </a:extLst>
        </p:cNvPr>
        <p:cNvGrpSpPr/>
        <p:nvPr/>
      </p:nvGrpSpPr>
      <p:grpSpPr>
        <a:xfrm>
          <a:off x="0" y="0"/>
          <a:ext cx="0" cy="0"/>
          <a:chOff x="0" y="0"/>
          <a:chExt cx="0" cy="0"/>
        </a:xfrm>
      </p:grpSpPr>
      <p:sp>
        <p:nvSpPr>
          <p:cNvPr id="346" name="Google Shape;346;p13:notes">
            <a:extLst>
              <a:ext uri="{FF2B5EF4-FFF2-40B4-BE49-F238E27FC236}">
                <a16:creationId xmlns:a16="http://schemas.microsoft.com/office/drawing/2014/main" id="{F1EA2FCA-21DF-7DBB-8936-530BBF0DF0B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47" name="Google Shape;347;p13:notes">
            <a:extLst>
              <a:ext uri="{FF2B5EF4-FFF2-40B4-BE49-F238E27FC236}">
                <a16:creationId xmlns:a16="http://schemas.microsoft.com/office/drawing/2014/main" id="{2A2742A4-E01B-AF51-FEB3-B8C855F6E85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Hybrid systems are not just two appliances connected together. They need a control strategy. The switchover point may be based on outdoor temperature, tariff cost, capacity or customer needs.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Link to K1.8: Gas Safe/OFTEC competence applies to combustion appliances/fuel systems.</a:t>
            </a:r>
            <a:endParaRPr/>
          </a:p>
        </p:txBody>
      </p:sp>
      <p:sp>
        <p:nvSpPr>
          <p:cNvPr id="348" name="Google Shape;348;p13:notes">
            <a:extLst>
              <a:ext uri="{FF2B5EF4-FFF2-40B4-BE49-F238E27FC236}">
                <a16:creationId xmlns:a16="http://schemas.microsoft.com/office/drawing/2014/main" id="{80773FA8-D2AB-751F-CF2B-D87F8B0C6172}"/>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232537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74" name="Google Shape;374;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Remote monitoring can identify trends such as repeated defrost, high flow temperatures, fault codes or loss of pressure. However, readings must be interpreted correctly and should be backed up by on-site checks when needed.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information would be useful to see before attending a fault visit?</a:t>
            </a:r>
            <a:endParaRPr dirty="0"/>
          </a:p>
        </p:txBody>
      </p:sp>
      <p:sp>
        <p:nvSpPr>
          <p:cNvPr id="375" name="Google Shape;375;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a:extLst>
            <a:ext uri="{FF2B5EF4-FFF2-40B4-BE49-F238E27FC236}">
              <a16:creationId xmlns:a16="http://schemas.microsoft.com/office/drawing/2014/main" id="{E402A20F-8640-A9D8-9692-7D9E6A4905F7}"/>
            </a:ext>
          </a:extLst>
        </p:cNvPr>
        <p:cNvGrpSpPr/>
        <p:nvPr/>
      </p:nvGrpSpPr>
      <p:grpSpPr>
        <a:xfrm>
          <a:off x="0" y="0"/>
          <a:ext cx="0" cy="0"/>
          <a:chOff x="0" y="0"/>
          <a:chExt cx="0" cy="0"/>
        </a:xfrm>
      </p:grpSpPr>
      <p:sp>
        <p:nvSpPr>
          <p:cNvPr id="373" name="Google Shape;373;p14:notes">
            <a:extLst>
              <a:ext uri="{FF2B5EF4-FFF2-40B4-BE49-F238E27FC236}">
                <a16:creationId xmlns:a16="http://schemas.microsoft.com/office/drawing/2014/main" id="{723DB128-DEE1-9D96-4C41-ADD14D55331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374" name="Google Shape;374;p14:notes">
            <a:extLst>
              <a:ext uri="{FF2B5EF4-FFF2-40B4-BE49-F238E27FC236}">
                <a16:creationId xmlns:a16="http://schemas.microsoft.com/office/drawing/2014/main" id="{F8077EFE-5EDD-D87E-339D-171C98C3680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Remote monitoring can identify trends such as repeated defrost, high flow temperatures, fault codes or loss of pressure. However, readings must be interpreted correctly and should be backed up by on-site checks when needed.</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Prompt: what information would be useful to see before attending a fault visit?</a:t>
            </a:r>
            <a:endParaRPr/>
          </a:p>
        </p:txBody>
      </p:sp>
      <p:sp>
        <p:nvSpPr>
          <p:cNvPr id="375" name="Google Shape;375;p14:notes">
            <a:extLst>
              <a:ext uri="{FF2B5EF4-FFF2-40B4-BE49-F238E27FC236}">
                <a16:creationId xmlns:a16="http://schemas.microsoft.com/office/drawing/2014/main" id="{31415F7E-BA77-D2DB-5827-B59D4B25789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3467402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00" name="Google Shape;400;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note: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Tariffs can save cost but poor scheduling can reduce comfort or increase losses. Low-cost electricity is not automatically efficient if the system overheats the building or cylinder unnecessarily.</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Scenario: customer has a cheap overnight tariff and a battery. What DHW schedule might be sensible? What risks need checking?</a:t>
            </a:r>
            <a:endParaRPr/>
          </a:p>
        </p:txBody>
      </p:sp>
      <p:sp>
        <p:nvSpPr>
          <p:cNvPr id="401" name="Google Shape;40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25" name="Google Shape;425;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this awareness-level. Learners should know why heat pump controls may increasingly interact with electricity networks and flexible tariffs.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home has an ASHP, solar PV and battery storage. During the day, the PV system may generate more electricity than the house is using. The control strategy could use some of this excess electricity to heat the hot water cylinder, charge the battery, or run the heat pump gently. If the battery is full and the cylinder is already satisfied, the remaining electricity may be exported to the grid under an export tariff.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At night, a time-of-use tariff may provide cheaper electricity. The system could charge the battery or schedule DHW heating during the low-cost period. However, if the system overheats the cylinder unnecessarily or uses the immersion heater too often, the running cost benefit may be reduced.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Smart grid control is about timing energy use intelligently.</a:t>
            </a:r>
            <a:br>
              <a:rPr lang="en-GB" sz="1100" b="1" dirty="0"/>
            </a:br>
            <a:r>
              <a:rPr lang="en-GB" sz="1100" dirty="0"/>
              <a:t>Low carbon systems can use, store or export electricity depending on tariffs, comfort needs, DHW demand and customer preference. The controls must be compatible, commissioned correctly and clearly explained to the customer.</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loads are easier to shift — space heating, DHW, battery charging? Discuss limits: comfort, Legionella strategy, user needs.</a:t>
            </a:r>
            <a:endParaRPr dirty="0"/>
          </a:p>
        </p:txBody>
      </p:sp>
      <p:sp>
        <p:nvSpPr>
          <p:cNvPr id="426" name="Google Shape;426;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a:extLst>
            <a:ext uri="{FF2B5EF4-FFF2-40B4-BE49-F238E27FC236}">
              <a16:creationId xmlns:a16="http://schemas.microsoft.com/office/drawing/2014/main" id="{CC0BFD6E-C27B-0533-263A-A0DA157C5D35}"/>
            </a:ext>
          </a:extLst>
        </p:cNvPr>
        <p:cNvGrpSpPr/>
        <p:nvPr/>
      </p:nvGrpSpPr>
      <p:grpSpPr>
        <a:xfrm>
          <a:off x="0" y="0"/>
          <a:ext cx="0" cy="0"/>
          <a:chOff x="0" y="0"/>
          <a:chExt cx="0" cy="0"/>
        </a:xfrm>
      </p:grpSpPr>
      <p:sp>
        <p:nvSpPr>
          <p:cNvPr id="424" name="Google Shape;424;p16:notes">
            <a:extLst>
              <a:ext uri="{FF2B5EF4-FFF2-40B4-BE49-F238E27FC236}">
                <a16:creationId xmlns:a16="http://schemas.microsoft.com/office/drawing/2014/main" id="{CBBFEE22-B120-2942-AD18-198F9EEDC28B}"/>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25" name="Google Shape;425;p16:notes">
            <a:extLst>
              <a:ext uri="{FF2B5EF4-FFF2-40B4-BE49-F238E27FC236}">
                <a16:creationId xmlns:a16="http://schemas.microsoft.com/office/drawing/2014/main" id="{E0EB6564-B609-C641-2656-A3A8852E257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this awareness-level. Learners should know why heat pump controls may increasingly interact with electricity networks and flexible tariffs.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home has an ASHP, solar PV and battery storage. During the day, the PV system may generate more electricity than the house is using. The control strategy could use some of this excess electricity to heat the hot water cylinder, charge the battery, or run the heat pump gently. If the battery is full and the cylinder is already satisfied, the remaining electricity may be exported to the grid under an export tariff.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At night, a time-of-use tariff may provide cheaper electricity. The system could charge the battery or schedule DHW heating during the low-cost period. However, if the system overheats the cylinder unnecessarily or uses the immersion heater too often, the running cost benefit may be reduced.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Smart grid control is about timing energy use intelligently.</a:t>
            </a:r>
            <a:br>
              <a:rPr lang="en-GB" sz="1100" b="1" dirty="0"/>
            </a:br>
            <a:r>
              <a:rPr lang="en-GB" sz="1100" dirty="0"/>
              <a:t>Low carbon systems can use, store or export electricity depending on tariffs, comfort needs, DHW demand and customer preference. The controls must be compatible, commissioned correctly and clearly explained to the customer.</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loads are easier to shift — space heating, DHW, battery charging? Discuss limits: comfort, Legionella strategy, user needs.</a:t>
            </a:r>
            <a:endParaRPr dirty="0"/>
          </a:p>
        </p:txBody>
      </p:sp>
      <p:sp>
        <p:nvSpPr>
          <p:cNvPr id="426" name="Google Shape;426;p16:notes">
            <a:extLst>
              <a:ext uri="{FF2B5EF4-FFF2-40B4-BE49-F238E27FC236}">
                <a16:creationId xmlns:a16="http://schemas.microsoft.com/office/drawing/2014/main" id="{F92F6D24-6BCD-1A8A-F239-E790269FBF1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807400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53" name="Google Shape;453;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Compatibility is a common real-world problem. A generic smart thermostat may not access weather compensation or manufacturer features. Proprietary controls may be needed to achieve efficient operation.</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wants to fit a popular third-party smart thermostat to a heat pump. The thermostat can switch the system on and off, but it cannot communicate with the heat pump’s weather compensation or modulation controls. The heat pump then runs less efficiently, cycles more often, and loses some manufacturer control functions.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correct approach is to check the heat pump manufacturer’s control compatibility list and confirm whether the third-party device can be used without disabling key heat pump features. If not, the manufacturer’s controller or an approved compatible control should be used.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Controls must be selected as part of the system design, not added as an afterthought.</a:t>
            </a:r>
            <a:br>
              <a:rPr lang="en-GB" sz="1100" b="1" dirty="0"/>
            </a:br>
            <a:r>
              <a:rPr lang="en-GB" sz="1100" dirty="0"/>
              <a:t> A compatible control strategy protects efficiency, comfort, safety, compliance, warranty and future serviceability.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'compatible or conflict?' scenario quiz.</a:t>
            </a:r>
            <a:endParaRPr dirty="0"/>
          </a:p>
        </p:txBody>
      </p:sp>
      <p:sp>
        <p:nvSpPr>
          <p:cNvPr id="454" name="Google Shape;454;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a:extLst>
            <a:ext uri="{FF2B5EF4-FFF2-40B4-BE49-F238E27FC236}">
              <a16:creationId xmlns:a16="http://schemas.microsoft.com/office/drawing/2014/main" id="{466E9863-197E-F3C1-0835-457674C700C0}"/>
            </a:ext>
          </a:extLst>
        </p:cNvPr>
        <p:cNvGrpSpPr/>
        <p:nvPr/>
      </p:nvGrpSpPr>
      <p:grpSpPr>
        <a:xfrm>
          <a:off x="0" y="0"/>
          <a:ext cx="0" cy="0"/>
          <a:chOff x="0" y="0"/>
          <a:chExt cx="0" cy="0"/>
        </a:xfrm>
      </p:grpSpPr>
      <p:sp>
        <p:nvSpPr>
          <p:cNvPr id="452" name="Google Shape;452;p17:notes">
            <a:extLst>
              <a:ext uri="{FF2B5EF4-FFF2-40B4-BE49-F238E27FC236}">
                <a16:creationId xmlns:a16="http://schemas.microsoft.com/office/drawing/2014/main" id="{82CFFEBD-12D8-5893-9F01-147C3247A62A}"/>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53" name="Google Shape;453;p17:notes">
            <a:extLst>
              <a:ext uri="{FF2B5EF4-FFF2-40B4-BE49-F238E27FC236}">
                <a16:creationId xmlns:a16="http://schemas.microsoft.com/office/drawing/2014/main" id="{E26C14BA-7F15-7D44-C76B-B900A01F879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Compatibility is a common real-world problem. A generic smart thermostat may not access weather compensation or manufacturer features. Proprietary controls may be needed to achieve efficient operation.</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wants to fit a popular third-party smart thermostat to a heat pump. The thermostat can switch the system on and off, but it cannot communicate with the heat pump’s weather compensation or modulation controls. The heat pump then runs less efficiently, cycles more often, and loses some manufacturer control functions.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correct approach is to check the heat pump manufacturer’s control compatibility list and confirm whether the third-party device can be used without disabling key heat pump features. If not, the manufacturer’s controller or an approved compatible control should be used.</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Controls must be selected as part of the system design, not added as an afterthought.</a:t>
            </a:r>
            <a:br>
              <a:rPr lang="en-GB" sz="1100" b="1" dirty="0"/>
            </a:br>
            <a:r>
              <a:rPr lang="en-GB" sz="1100" dirty="0"/>
              <a:t>A compatible control strategy protects efficiency, comfort, safety, compliance, warranty and future serviceability.</a:t>
            </a:r>
            <a:endParaRPr sz="1100" dirty="0"/>
          </a:p>
          <a:p>
            <a:pPr marL="0" lvl="0" indent="0" algn="l" rtl="0">
              <a:spcBef>
                <a:spcPts val="1200"/>
              </a:spcBef>
              <a:spcAft>
                <a:spcPts val="0"/>
              </a:spcAft>
              <a:buNone/>
            </a:pP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'compatible or conflict?' scenario quiz.</a:t>
            </a:r>
            <a:endParaRPr dirty="0"/>
          </a:p>
        </p:txBody>
      </p:sp>
      <p:sp>
        <p:nvSpPr>
          <p:cNvPr id="454" name="Google Shape;454;p17:notes">
            <a:extLst>
              <a:ext uri="{FF2B5EF4-FFF2-40B4-BE49-F238E27FC236}">
                <a16:creationId xmlns:a16="http://schemas.microsoft.com/office/drawing/2014/main" id="{CFCC7C50-9143-6A13-646A-493A859D972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299598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86" name="Google Shape;486;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learner answer:</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Weather compensation enabled with suitable curve.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Modest overnight set-back rather than full off.</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DHW scheduled before peak use and anti-Legionella cycle explained.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TRVs used for room comfort but key circuits kept open/minimum flow maintained.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Customer shown schedules, boost and what not to change.</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Workbook task created separately.</a:t>
            </a:r>
            <a:endParaRPr/>
          </a:p>
        </p:txBody>
      </p:sp>
      <p:sp>
        <p:nvSpPr>
          <p:cNvPr id="487" name="Google Shape;487;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a:extLst>
            <a:ext uri="{FF2B5EF4-FFF2-40B4-BE49-F238E27FC236}">
              <a16:creationId xmlns:a16="http://schemas.microsoft.com/office/drawing/2014/main" id="{E36FBA5C-1882-48F9-EECB-70AC34CED9ED}"/>
            </a:ext>
          </a:extLst>
        </p:cNvPr>
        <p:cNvGrpSpPr/>
        <p:nvPr/>
      </p:nvGrpSpPr>
      <p:grpSpPr>
        <a:xfrm>
          <a:off x="0" y="0"/>
          <a:ext cx="0" cy="0"/>
          <a:chOff x="0" y="0"/>
          <a:chExt cx="0" cy="0"/>
        </a:xfrm>
      </p:grpSpPr>
      <p:sp>
        <p:nvSpPr>
          <p:cNvPr id="485" name="Google Shape;485;p18:notes">
            <a:extLst>
              <a:ext uri="{FF2B5EF4-FFF2-40B4-BE49-F238E27FC236}">
                <a16:creationId xmlns:a16="http://schemas.microsoft.com/office/drawing/2014/main" id="{CBD69B6E-0508-9D59-3459-05AF1DE8990B}"/>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86" name="Google Shape;486;p18:notes">
            <a:extLst>
              <a:ext uri="{FF2B5EF4-FFF2-40B4-BE49-F238E27FC236}">
                <a16:creationId xmlns:a16="http://schemas.microsoft.com/office/drawing/2014/main" id="{F1488D7D-F9BC-B228-A104-AAC826CB63A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learner answer:</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Weather compensation enabled with suitable curve.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Modest overnight set-back rather than full off.</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DHW scheduled before peak use and anti-Legionella cycle explained.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TRVs used for room comfort but key circuits kept open/minimum flow maintained.</a:t>
            </a:r>
            <a:endParaRPr/>
          </a:p>
          <a:p>
            <a:pPr marL="0" lvl="0" indent="0" algn="l" rtl="0">
              <a:spcBef>
                <a:spcPts val="360"/>
              </a:spcBef>
              <a:spcAft>
                <a:spcPts val="0"/>
              </a:spcAft>
              <a:buNone/>
            </a:pPr>
            <a:r>
              <a:rPr lang="en-GB" sz="1200">
                <a:solidFill>
                  <a:schemeClr val="dk1"/>
                </a:solidFill>
                <a:latin typeface="Arial"/>
                <a:ea typeface="Arial"/>
                <a:cs typeface="Arial"/>
                <a:sym typeface="Arial"/>
              </a:rPr>
              <a:t>- Customer shown schedules, boost and what not to change.</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Workbook task created separately.</a:t>
            </a:r>
            <a:endParaRPr/>
          </a:p>
        </p:txBody>
      </p:sp>
      <p:sp>
        <p:nvSpPr>
          <p:cNvPr id="487" name="Google Shape;487;p18:notes">
            <a:extLst>
              <a:ext uri="{FF2B5EF4-FFF2-40B4-BE49-F238E27FC236}">
                <a16:creationId xmlns:a16="http://schemas.microsoft.com/office/drawing/2014/main" id="{B13EF5FB-7B7B-885B-76CE-5267ECED13E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3923931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497" name="Google Shape;497;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guide:</a:t>
            </a:r>
            <a:endParaRPr/>
          </a:p>
          <a:p>
            <a:pPr marL="0" lvl="0" indent="0" algn="l" rtl="0">
              <a:spcBef>
                <a:spcPts val="360"/>
              </a:spcBef>
              <a:spcAft>
                <a:spcPts val="0"/>
              </a:spcAft>
              <a:buNone/>
            </a:pPr>
            <a:r>
              <a:rPr lang="en-GB" sz="1200">
                <a:solidFill>
                  <a:schemeClr val="dk1"/>
                </a:solidFill>
                <a:latin typeface="Arial"/>
                <a:ea typeface="Arial"/>
                <a:cs typeface="Arial"/>
                <a:sym typeface="Arial"/>
              </a:rPr>
              <a:t>Possible matches: simple programmable thermostat/controller; tariff-aware scheduling/app; zoning/mixed circuit control; hybrid controller; remote monitoring.</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Stop point: group comparison; encourage learners to justify based on suitability factors, not personal preference.</a:t>
            </a:r>
            <a:endParaRPr/>
          </a:p>
        </p:txBody>
      </p:sp>
      <p:sp>
        <p:nvSpPr>
          <p:cNvPr id="498" name="Google Shape;498;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18" name="Google Shape;518;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Suggested answers: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Reduces flow temperature when possible, improving efficiency.</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Slow recovery, high flow temperatures, comfort complaints.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Closed circuits can reduce flow/volume and cause cycling.</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Temporarily gives cylinder/DHW demand priority over space heating.</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App/remote monitoring, tariff scheduling, PV/battery integration, smart grid readiness.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 recap created separately.</a:t>
            </a:r>
            <a:endParaRPr dirty="0"/>
          </a:p>
        </p:txBody>
      </p:sp>
      <p:sp>
        <p:nvSpPr>
          <p:cNvPr id="519" name="Google Shape;519;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txBody>
          <a:bodyPr/>
          <a:lstStyle/>
          <a:p>
            <a:endParaRPr lang="en-GB"/>
          </a:p>
        </p:txBody>
      </p:sp>
      <p:sp>
        <p:nvSpPr>
          <p:cNvPr id="540" name="Google Shape;540;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Final tutor prompt: ask learners to complete the sentence: 'A good heat pump control strategy…'.</a:t>
            </a:r>
            <a:endParaRPr/>
          </a:p>
        </p:txBody>
      </p:sp>
      <p:sp>
        <p:nvSpPr>
          <p:cNvPr id="541" name="Google Shape;541;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2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GB"/>
          </a:p>
        </p:txBody>
      </p:sp>
      <p:sp>
        <p:nvSpPr>
          <p:cNvPr id="281" name="Google Shape;281;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Capture misconceptions and signpost where to find requirements (manuals, standards, site procedures).</a:t>
            </a:r>
            <a:endParaRPr/>
          </a:p>
        </p:txBody>
      </p:sp>
      <p:sp>
        <p:nvSpPr>
          <p:cNvPr id="282" name="Google Shape;282;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2" y="1800000"/>
            <a:ext cx="3600900" cy="4140000"/>
          </a:xfrm>
          <a:prstGeom prst="rect">
            <a:avLst/>
          </a:prstGeom>
          <a:noFill/>
          <a:ln>
            <a:no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90000"/>
            <a:ext cx="11628600" cy="584700"/>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5"/>
            <a:ext cx="8640900" cy="4319700"/>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360000" y="1800000"/>
            <a:ext cx="9360212"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18015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and image">
  <p:cSld name="text and image">
    <p:spTree>
      <p:nvGrpSpPr>
        <p:cNvPr id="1" name="Shape 23"/>
        <p:cNvGrpSpPr/>
        <p:nvPr/>
      </p:nvGrpSpPr>
      <p:grpSpPr>
        <a:xfrm>
          <a:off x="0" y="0"/>
          <a:ext cx="0" cy="0"/>
          <a:chOff x="0" y="0"/>
          <a:chExt cx="0" cy="0"/>
        </a:xfrm>
      </p:grpSpPr>
      <p:sp>
        <p:nvSpPr>
          <p:cNvPr id="24" name="Google Shape;24;p3"/>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5" name="Google Shape;25;p3"/>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6" name="Google Shape;26;p3"/>
          <p:cNvSpPr>
            <a:spLocks noGrp="1"/>
          </p:cNvSpPr>
          <p:nvPr>
            <p:ph type="pic" idx="2"/>
          </p:nvPr>
        </p:nvSpPr>
        <p:spPr>
          <a:xfrm>
            <a:off x="8280052" y="1800000"/>
            <a:ext cx="3600798" cy="4139999"/>
          </a:xfrm>
          <a:prstGeom prst="rect">
            <a:avLst/>
          </a:prstGeom>
          <a:noFill/>
          <a:ln>
            <a:noFill/>
          </a:ln>
        </p:spPr>
        <p:txBody>
          <a:bodyPr/>
          <a:lstStyle/>
          <a:p>
            <a:endParaRPr lang="en-GB"/>
          </a:p>
        </p:txBody>
      </p:sp>
    </p:spTree>
    <p:extLst>
      <p:ext uri="{BB962C8B-B14F-4D97-AF65-F5344CB8AC3E}">
        <p14:creationId xmlns:p14="http://schemas.microsoft.com/office/powerpoint/2010/main" val="690431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left and text">
  <p:cSld name="image left and 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252000" y="990000"/>
            <a:ext cx="11628452" cy="584775"/>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400"/>
              <a:buNone/>
              <a:defRPr sz="2400"/>
            </a:lvl1pPr>
            <a:lvl2pPr marL="914400" lvl="1" indent="-381000" algn="l">
              <a:lnSpc>
                <a:spcPct val="100375"/>
              </a:lnSpc>
              <a:spcBef>
                <a:spcPts val="1200"/>
              </a:spcBef>
              <a:spcAft>
                <a:spcPts val="0"/>
              </a:spcAft>
              <a:buClr>
                <a:srgbClr val="FC4421"/>
              </a:buClr>
              <a:buSzPts val="2400"/>
              <a:buChar char="•"/>
              <a:defRPr sz="2400"/>
            </a:lvl2pPr>
            <a:lvl3pPr marL="1371600" lvl="2" indent="-228600" algn="l">
              <a:lnSpc>
                <a:spcPct val="83666"/>
              </a:lnSpc>
              <a:spcBef>
                <a:spcPts val="502"/>
              </a:spcBef>
              <a:spcAft>
                <a:spcPts val="0"/>
              </a:spcAft>
              <a:buSzPts val="1400"/>
              <a:buNone/>
              <a:defRPr sz="2400"/>
            </a:lvl3pPr>
            <a:lvl4pPr marL="1828800" lvl="3" indent="-381000" algn="l">
              <a:lnSpc>
                <a:spcPct val="83666"/>
              </a:lnSpc>
              <a:spcBef>
                <a:spcPts val="502"/>
              </a:spcBef>
              <a:spcAft>
                <a:spcPts val="0"/>
              </a:spcAft>
              <a:buClr>
                <a:srgbClr val="FC4421"/>
              </a:buClr>
              <a:buSzPts val="2400"/>
              <a:buChar char="•"/>
              <a:defRPr sz="2400"/>
            </a:lvl4pPr>
            <a:lvl5pPr marL="2286000" lvl="4" indent="-381000" algn="l">
              <a:lnSpc>
                <a:spcPct val="83666"/>
              </a:lnSpc>
              <a:spcBef>
                <a:spcPts val="502"/>
              </a:spcBef>
              <a:spcAft>
                <a:spcPts val="0"/>
              </a:spcAft>
              <a:buClr>
                <a:schemeClr val="dk1"/>
              </a:buClr>
              <a:buSzPts val="2400"/>
              <a:buChar char="–"/>
              <a:defRPr sz="2400"/>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 name="Google Shape;30;p4"/>
          <p:cNvSpPr>
            <a:spLocks noGrp="1"/>
          </p:cNvSpPr>
          <p:nvPr>
            <p:ph type="pic" idx="2"/>
          </p:nvPr>
        </p:nvSpPr>
        <p:spPr>
          <a:xfrm>
            <a:off x="360000" y="1800000"/>
            <a:ext cx="3600798" cy="4139999"/>
          </a:xfrm>
          <a:prstGeom prst="rect">
            <a:avLst/>
          </a:prstGeom>
          <a:noFill/>
          <a:ln>
            <a:noFill/>
          </a:ln>
        </p:spPr>
        <p:txBody>
          <a:bodyPr/>
          <a:lstStyle/>
          <a:p>
            <a:endParaRPr lang="en-GB"/>
          </a:p>
        </p:txBody>
      </p:sp>
    </p:spTree>
    <p:extLst>
      <p:ext uri="{BB962C8B-B14F-4D97-AF65-F5344CB8AC3E}">
        <p14:creationId xmlns:p14="http://schemas.microsoft.com/office/powerpoint/2010/main" val="30855417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layout">
  <p:cSld name="blank layout">
    <p:spTree>
      <p:nvGrpSpPr>
        <p:cNvPr id="1" name="Shape 31"/>
        <p:cNvGrpSpPr/>
        <p:nvPr/>
      </p:nvGrpSpPr>
      <p:grpSpPr>
        <a:xfrm>
          <a:off x="0" y="0"/>
          <a:ext cx="0" cy="0"/>
          <a:chOff x="0" y="0"/>
          <a:chExt cx="0" cy="0"/>
        </a:xfrm>
      </p:grpSpPr>
      <p:sp>
        <p:nvSpPr>
          <p:cNvPr id="32" name="Google Shape;32;p5"/>
          <p:cNvSpPr txBox="1">
            <a:spLocks noGrp="1"/>
          </p:cNvSpPr>
          <p:nvPr>
            <p:ph type="body" idx="1"/>
          </p:nvPr>
        </p:nvSpPr>
        <p:spPr>
          <a:xfrm>
            <a:off x="359172" y="1260475"/>
            <a:ext cx="8640959" cy="4319588"/>
          </a:xfrm>
          <a:prstGeom prst="rect">
            <a:avLst/>
          </a:prstGeom>
          <a:noFill/>
          <a:ln>
            <a:noFill/>
          </a:ln>
        </p:spPr>
        <p:txBody>
          <a:bodyPr spcFirstLastPara="1" wrap="square" lIns="0" tIns="0" rIns="0" bIns="0" anchor="t" anchorCtr="0">
            <a:noAutofit/>
          </a:bodyPr>
          <a:lstStyle>
            <a:lvl1pPr marL="457200" lvl="0" indent="-228600" algn="l">
              <a:lnSpc>
                <a:spcPct val="100375"/>
              </a:lnSpc>
              <a:spcBef>
                <a:spcPts val="1004"/>
              </a:spcBef>
              <a:spcAft>
                <a:spcPts val="0"/>
              </a:spcAft>
              <a:buSzPts val="1400"/>
              <a:buNone/>
              <a:defRPr sz="2400"/>
            </a:lvl1pPr>
            <a:lvl2pPr marL="914400" lvl="1" indent="-342900" algn="l">
              <a:lnSpc>
                <a:spcPct val="133833"/>
              </a:lnSpc>
              <a:spcBef>
                <a:spcPts val="1004"/>
              </a:spcBef>
              <a:spcAft>
                <a:spcPts val="0"/>
              </a:spcAft>
              <a:buSzPts val="1800"/>
              <a:buChar char="•"/>
              <a:defRPr/>
            </a:lvl2pPr>
            <a:lvl3pPr marL="1371600" lvl="2" indent="-228600" algn="l">
              <a:lnSpc>
                <a:spcPct val="111555"/>
              </a:lnSpc>
              <a:spcBef>
                <a:spcPts val="502"/>
              </a:spcBef>
              <a:spcAft>
                <a:spcPts val="0"/>
              </a:spcAft>
              <a:buSzPts val="1400"/>
              <a:buNone/>
              <a:defRPr/>
            </a:lvl3pPr>
            <a:lvl4pPr marL="1828800" lvl="3" indent="-342900" algn="l">
              <a:lnSpc>
                <a:spcPct val="111555"/>
              </a:lnSpc>
              <a:spcBef>
                <a:spcPts val="502"/>
              </a:spcBef>
              <a:spcAft>
                <a:spcPts val="0"/>
              </a:spcAft>
              <a:buSzPts val="1800"/>
              <a:buChar char="•"/>
              <a:defRPr/>
            </a:lvl4pPr>
            <a:lvl5pPr marL="2286000" lvl="4" indent="-342900" algn="l">
              <a:lnSpc>
                <a:spcPct val="111555"/>
              </a:lnSpc>
              <a:spcBef>
                <a:spcPts val="502"/>
              </a:spcBef>
              <a:spcAft>
                <a:spcPts val="0"/>
              </a:spcAft>
              <a:buClr>
                <a:schemeClr val="dk1"/>
              </a:buClr>
              <a:buSzPts val="1800"/>
              <a:buChar char="–"/>
              <a:defRPr/>
            </a:lvl5pPr>
            <a:lvl6pPr marL="2743200" lvl="5" indent="-342900" algn="l">
              <a:spcBef>
                <a:spcPts val="502"/>
              </a:spcBef>
              <a:spcAft>
                <a:spcPts val="0"/>
              </a:spcAft>
              <a:buClr>
                <a:schemeClr val="dk1"/>
              </a:buClr>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1785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0" y="456036"/>
            <a:ext cx="12239700" cy="152100"/>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36" name="Google Shape;36;p6"/>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0"/>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60000" y="6228000"/>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4" name="Google Shape;40;p6">
            <a:extLst>
              <a:ext uri="{FF2B5EF4-FFF2-40B4-BE49-F238E27FC236}">
                <a16:creationId xmlns:a16="http://schemas.microsoft.com/office/drawing/2014/main" id="{8711205E-9EAD-5E27-1565-3A7A5A3D8500}"/>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sp>
        <p:nvSpPr>
          <p:cNvPr id="5" name="Text Box 2">
            <a:extLst>
              <a:ext uri="{FF2B5EF4-FFF2-40B4-BE49-F238E27FC236}">
                <a16:creationId xmlns:a16="http://schemas.microsoft.com/office/drawing/2014/main" id="{A04C0197-33E6-1784-002E-6B93995363EB}"/>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D36F5023-E1CC-DA23-EBF2-7D9826F0916B}"/>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73419277-029B-50EF-9144-6B344F3EFB8F}"/>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61E9CAC7-0C9D-BC10-9217-A9FAF4EF14D4}"/>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p:nvPr/>
        </p:nvSpPr>
        <p:spPr>
          <a:xfrm>
            <a:off x="0" y="456036"/>
            <a:ext cx="12239625" cy="152012"/>
          </a:xfrm>
          <a:prstGeom prst="rect">
            <a:avLst/>
          </a:prstGeom>
          <a:solidFill>
            <a:srgbClr val="D9D9D9">
              <a:alpha val="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807" b="0" i="0" u="none" strike="noStrike" cap="none">
                <a:solidFill>
                  <a:srgbClr val="D9D9D9"/>
                </a:solidFill>
                <a:latin typeface="Arial"/>
                <a:ea typeface="Arial"/>
                <a:cs typeface="Arial"/>
                <a:sym typeface="Arial"/>
              </a:rPr>
              <a:t> </a:t>
            </a:r>
            <a:endParaRPr/>
          </a:p>
        </p:txBody>
      </p:sp>
      <p:sp>
        <p:nvSpPr>
          <p:cNvPr id="11" name="Google Shape;11;p1"/>
          <p:cNvSpPr txBox="1">
            <a:spLocks noGrp="1"/>
          </p:cNvSpPr>
          <p:nvPr>
            <p:ph type="title"/>
          </p:nvPr>
        </p:nvSpPr>
        <p:spPr>
          <a:xfrm>
            <a:off x="252000" y="990000"/>
            <a:ext cx="11628000" cy="646331"/>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a:p>
        </p:txBody>
      </p:sp>
      <p:sp>
        <p:nvSpPr>
          <p:cNvPr id="12" name="Google Shape;12;p1"/>
          <p:cNvSpPr txBox="1">
            <a:spLocks noGrp="1"/>
          </p:cNvSpPr>
          <p:nvPr>
            <p:ph type="body" idx="1"/>
          </p:nvPr>
        </p:nvSpPr>
        <p:spPr>
          <a:xfrm>
            <a:off x="361406"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13" name="Google Shape;13;p1"/>
          <p:cNvSpPr/>
          <p:nvPr/>
        </p:nvSpPr>
        <p:spPr>
          <a:xfrm>
            <a:off x="6" y="756000"/>
            <a:ext cx="12239626" cy="36000"/>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008">
              <a:solidFill>
                <a:schemeClr val="dk1"/>
              </a:solidFill>
              <a:latin typeface="Arial"/>
              <a:ea typeface="Arial"/>
              <a:cs typeface="Arial"/>
              <a:sym typeface="Arial"/>
            </a:endParaRPr>
          </a:p>
        </p:txBody>
      </p:sp>
      <p:pic>
        <p:nvPicPr>
          <p:cNvPr id="14" name="Google Shape;14;p1" descr="A red arrow pointing up&#10;&#10;AI-generated content may be incorrect."/>
          <p:cNvPicPr preferRelativeResize="0"/>
          <p:nvPr/>
        </p:nvPicPr>
        <p:blipFill rotWithShape="1">
          <a:blip r:embed="rId6">
            <a:alphaModFix/>
          </a:blip>
          <a:srcRect/>
          <a:stretch/>
        </p:blipFill>
        <p:spPr>
          <a:xfrm>
            <a:off x="232047" y="170588"/>
            <a:ext cx="591666" cy="437463"/>
          </a:xfrm>
          <a:prstGeom prst="rect">
            <a:avLst/>
          </a:prstGeom>
          <a:noFill/>
          <a:ln>
            <a:noFill/>
          </a:ln>
        </p:spPr>
      </p:pic>
      <p:sp>
        <p:nvSpPr>
          <p:cNvPr id="16" name="Google Shape;16;p1"/>
          <p:cNvSpPr txBox="1"/>
          <p:nvPr/>
        </p:nvSpPr>
        <p:spPr>
          <a:xfrm>
            <a:off x="360000" y="6343435"/>
            <a:ext cx="588541" cy="246221"/>
          </a:xfrm>
          <a:prstGeom prst="rect">
            <a:avLst/>
          </a:prstGeom>
          <a:noFill/>
          <a:ln>
            <a:noFill/>
          </a:ln>
        </p:spPr>
        <p:txBody>
          <a:bodyPr spcFirstLastPara="1" wrap="square" lIns="0" tIns="0" rIns="0" bIns="0" anchor="ctr" anchorCtr="0">
            <a:spAutoFit/>
          </a:bodyPr>
          <a:lstStyle/>
          <a:p>
            <a:pPr marL="0" marR="0" lvl="0" indent="0" algn="l" rtl="0">
              <a:spcBef>
                <a:spcPts val="0"/>
              </a:spcBef>
              <a:spcAft>
                <a:spcPts val="0"/>
              </a:spcAft>
              <a:buNone/>
            </a:pPr>
            <a:fld id="{00000000-1234-1234-1234-123412341234}" type="slidenum">
              <a:rPr lang="en-GB" sz="1600">
                <a:solidFill>
                  <a:schemeClr val="dk1"/>
                </a:solidFill>
                <a:latin typeface="Arial"/>
                <a:ea typeface="Arial"/>
                <a:cs typeface="Arial"/>
                <a:sym typeface="Arial"/>
              </a:rPr>
              <a:t>‹#›</a:t>
            </a:fld>
            <a:endParaRPr sz="1600">
              <a:solidFill>
                <a:schemeClr val="dk1"/>
              </a:solidFill>
              <a:latin typeface="Arial"/>
              <a:ea typeface="Arial"/>
              <a:cs typeface="Arial"/>
              <a:sym typeface="Arial"/>
            </a:endParaRPr>
          </a:p>
        </p:txBody>
      </p:sp>
      <p:pic>
        <p:nvPicPr>
          <p:cNvPr id="17" name="Google Shape;17;p1" descr="A black and white logo&#10;&#10;AI-generated content may be incorrect."/>
          <p:cNvPicPr preferRelativeResize="0"/>
          <p:nvPr/>
        </p:nvPicPr>
        <p:blipFill rotWithShape="1">
          <a:blip r:embed="rId7">
            <a:alphaModFix/>
          </a:blip>
          <a:srcRect/>
          <a:stretch/>
        </p:blipFill>
        <p:spPr>
          <a:xfrm>
            <a:off x="9408368" y="157157"/>
            <a:ext cx="2563495" cy="498243"/>
          </a:xfrm>
          <a:prstGeom prst="rect">
            <a:avLst/>
          </a:prstGeom>
          <a:noFill/>
          <a:ln>
            <a:noFill/>
          </a:ln>
        </p:spPr>
      </p:pic>
      <p:pic>
        <p:nvPicPr>
          <p:cNvPr id="18" name="Google Shape;18;p1" descr="A purple and white logo&#10;&#10;AI-generated content may be incorrect."/>
          <p:cNvPicPr preferRelativeResize="0"/>
          <p:nvPr/>
        </p:nvPicPr>
        <p:blipFill rotWithShape="1">
          <a:blip r:embed="rId8">
            <a:alphaModFix/>
          </a:blip>
          <a:srcRect/>
          <a:stretch/>
        </p:blipFill>
        <p:spPr>
          <a:xfrm>
            <a:off x="9360000" y="6228000"/>
            <a:ext cx="2520000" cy="456536"/>
          </a:xfrm>
          <a:prstGeom prst="rect">
            <a:avLst/>
          </a:prstGeom>
          <a:noFill/>
          <a:ln>
            <a:noFill/>
          </a:ln>
        </p:spPr>
      </p:pic>
      <p:cxnSp>
        <p:nvCxnSpPr>
          <p:cNvPr id="19" name="Google Shape;19;p1"/>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3" name="Google Shape;15;p1">
            <a:extLst>
              <a:ext uri="{FF2B5EF4-FFF2-40B4-BE49-F238E27FC236}">
                <a16:creationId xmlns:a16="http://schemas.microsoft.com/office/drawing/2014/main" id="{5830DF62-6324-7B55-895B-D75A1567BC84}"/>
              </a:ext>
            </a:extLst>
          </p:cNvPr>
          <p:cNvSpPr txBox="1"/>
          <p:nvPr userDrawn="1"/>
        </p:nvSpPr>
        <p:spPr>
          <a:xfrm>
            <a:off x="823713" y="180000"/>
            <a:ext cx="8316893" cy="589388"/>
          </a:xfrm>
          <a:prstGeom prst="rect">
            <a:avLst/>
          </a:prstGeom>
          <a:noFill/>
          <a:ln>
            <a:noFill/>
          </a:ln>
        </p:spPr>
        <p:txBody>
          <a:bodyPr spcFirstLastPara="1" wrap="square" lIns="91775" tIns="45875" rIns="91775" bIns="45875" anchor="t" anchorCtr="0">
            <a:noAutofit/>
          </a:bodyPr>
          <a:lstStyle/>
          <a:p>
            <a:pPr marL="0" marR="0" lvl="0" indent="0" algn="l" rtl="0">
              <a:lnSpc>
                <a:spcPct val="50000"/>
              </a:lnSpc>
              <a:spcBef>
                <a:spcPts val="0"/>
              </a:spcBef>
              <a:spcAft>
                <a:spcPts val="600"/>
              </a:spcAft>
              <a:buClr>
                <a:srgbClr val="170130"/>
              </a:buClr>
              <a:buSzPts val="1400"/>
              <a:buFont typeface="Arial"/>
              <a:buNone/>
            </a:pPr>
            <a:r>
              <a:rPr lang="en-GB" sz="1400" b="1" i="0" u="none" strike="noStrike" cap="none">
                <a:solidFill>
                  <a:srgbClr val="170130"/>
                </a:solidFill>
                <a:latin typeface="Arial"/>
                <a:ea typeface="Arial"/>
                <a:cs typeface="Arial"/>
                <a:sym typeface="Arial"/>
              </a:rPr>
              <a:t>T Level Technical Qualification in Building Services Engineering for Construction (Level 3)</a:t>
            </a:r>
            <a:endParaRPr sz="1400" b="0" i="0" u="none" strike="noStrike" cap="none">
              <a:solidFill>
                <a:srgbClr val="000000"/>
              </a:solidFill>
              <a:latin typeface="Arial"/>
              <a:ea typeface="Arial"/>
              <a:cs typeface="Arial"/>
              <a:sym typeface="Arial"/>
            </a:endParaRPr>
          </a:p>
          <a:p>
            <a:pPr marL="0" marR="0" lvl="0" indent="0" algn="l" rtl="0">
              <a:lnSpc>
                <a:spcPct val="50000"/>
              </a:lnSpc>
              <a:spcBef>
                <a:spcPts val="804"/>
              </a:spcBef>
              <a:spcAft>
                <a:spcPts val="600"/>
              </a:spcAft>
              <a:buClr>
                <a:srgbClr val="FC4421"/>
              </a:buClr>
              <a:buSzPts val="1400"/>
              <a:buFont typeface="Arial"/>
              <a:buNone/>
            </a:pPr>
            <a:r>
              <a:rPr lang="en-GB" sz="1400" b="1" i="0" u="none" strike="noStrike" cap="none">
                <a:solidFill>
                  <a:srgbClr val="FC4421"/>
                </a:solidFill>
                <a:latin typeface="Arial"/>
                <a:ea typeface="Arial"/>
                <a:cs typeface="Arial"/>
                <a:sym typeface="Arial"/>
              </a:rPr>
              <a:t>Occupational Specialism: Low Carbon Engineering</a:t>
            </a:r>
            <a:endParaRPr sz="105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1225075"/>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352790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K1.15 Types of control systems</a:t>
            </a: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Intr</a:t>
            </a:r>
            <a:r>
              <a:rPr lang="en-GB" sz="3200" b="1">
                <a:latin typeface="Arial"/>
                <a:ea typeface="Arial"/>
                <a:cs typeface="Arial"/>
                <a:sym typeface="Arial"/>
              </a:rPr>
              <a:t>odu</a:t>
            </a:r>
            <a:r>
              <a:rPr lang="en-GB" sz="3200" b="1">
                <a:solidFill>
                  <a:srgbClr val="FC4421"/>
                </a:solidFill>
                <a:latin typeface="Arial"/>
                <a:ea typeface="Arial"/>
                <a:cs typeface="Arial"/>
                <a:sym typeface="Arial"/>
              </a:rPr>
              <a:t>ction / starter</a:t>
            </a:r>
          </a:p>
        </p:txBody>
      </p:sp>
      <p:grpSp>
        <p:nvGrpSpPr>
          <p:cNvPr id="70" name="Google Shape;70;p12"/>
          <p:cNvGrpSpPr/>
          <p:nvPr/>
        </p:nvGrpSpPr>
        <p:grpSpPr>
          <a:xfrm>
            <a:off x="476250" y="1591200"/>
            <a:ext cx="3524400" cy="3810000"/>
            <a:chOff x="476250" y="1428750"/>
            <a:chExt cx="3524400" cy="3810000"/>
          </a:xfrm>
        </p:grpSpPr>
        <p:sp>
          <p:nvSpPr>
            <p:cNvPr id="71" name="Google Shape;71;p12"/>
            <p:cNvSpPr/>
            <p:nvPr/>
          </p:nvSpPr>
          <p:spPr>
            <a:xfrm>
              <a:off x="476250" y="1428750"/>
              <a:ext cx="3524400" cy="3810000"/>
            </a:xfrm>
            <a:prstGeom prst="roundRect">
              <a:avLst>
                <a:gd name="adj" fmla="val 4054"/>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2" name="Google Shape;72;p12"/>
            <p:cNvSpPr txBox="1"/>
            <p:nvPr/>
          </p:nvSpPr>
          <p:spPr>
            <a:xfrm>
              <a:off x="666750" y="1619250"/>
              <a:ext cx="314340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333333"/>
                  </a:solidFill>
                  <a:latin typeface="Arial"/>
                  <a:ea typeface="Arial"/>
                  <a:cs typeface="Arial"/>
                  <a:sym typeface="Arial"/>
                </a:rPr>
                <a:t>Warm-up</a:t>
              </a:r>
              <a:endParaRPr sz="2400">
                <a:latin typeface="Arial"/>
                <a:ea typeface="Arial"/>
                <a:cs typeface="Arial"/>
                <a:sym typeface="Arial"/>
              </a:endParaRPr>
            </a:p>
            <a:p>
              <a:pPr marL="0" lvl="0" indent="0" algn="l" rtl="0">
                <a:spcBef>
                  <a:spcPts val="1500"/>
                </a:spcBef>
                <a:spcAft>
                  <a:spcPts val="0"/>
                </a:spcAft>
                <a:buNone/>
              </a:pPr>
              <a:r>
                <a:rPr lang="en-GB" sz="2400" b="0">
                  <a:solidFill>
                    <a:srgbClr val="495057"/>
                  </a:solidFill>
                  <a:latin typeface="Arial"/>
                  <a:ea typeface="Arial"/>
                  <a:cs typeface="Arial"/>
                  <a:sym typeface="Arial"/>
                </a:rPr>
                <a:t>Why can a well-installed heat pump still be expensive to run?</a:t>
              </a:r>
              <a:endParaRPr sz="2400" b="0">
                <a:solidFill>
                  <a:srgbClr val="495057"/>
                </a:solidFill>
                <a:latin typeface="Arial"/>
                <a:ea typeface="Arial"/>
                <a:cs typeface="Arial"/>
                <a:sym typeface="Arial"/>
              </a:endParaRPr>
            </a:p>
          </p:txBody>
        </p:sp>
      </p:grpSp>
      <p:grpSp>
        <p:nvGrpSpPr>
          <p:cNvPr id="73" name="Google Shape;73;p12"/>
          <p:cNvGrpSpPr/>
          <p:nvPr/>
        </p:nvGrpSpPr>
        <p:grpSpPr>
          <a:xfrm>
            <a:off x="4357688" y="1591200"/>
            <a:ext cx="3524400" cy="3810000"/>
            <a:chOff x="4357688" y="1428750"/>
            <a:chExt cx="3524400" cy="3810000"/>
          </a:xfrm>
        </p:grpSpPr>
        <p:sp>
          <p:nvSpPr>
            <p:cNvPr id="74" name="Google Shape;74;p12"/>
            <p:cNvSpPr/>
            <p:nvPr/>
          </p:nvSpPr>
          <p:spPr>
            <a:xfrm>
              <a:off x="4357688" y="1428750"/>
              <a:ext cx="3524400" cy="3810000"/>
            </a:xfrm>
            <a:prstGeom prst="roundRect">
              <a:avLst>
                <a:gd name="adj" fmla="val 4054"/>
              </a:avLst>
            </a:prstGeom>
            <a:solidFill>
              <a:srgbClr val="F1F3F5"/>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5" name="Google Shape;75;p12"/>
            <p:cNvSpPr txBox="1"/>
            <p:nvPr/>
          </p:nvSpPr>
          <p:spPr>
            <a:xfrm>
              <a:off x="4548188" y="1619250"/>
              <a:ext cx="314340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333333"/>
                  </a:solidFill>
                  <a:latin typeface="Arial"/>
                  <a:ea typeface="Arial"/>
                  <a:cs typeface="Arial"/>
                  <a:sym typeface="Arial"/>
                </a:rPr>
                <a:t>Pair-share</a:t>
              </a:r>
              <a:endParaRPr sz="2400" dirty="0">
                <a:latin typeface="Arial"/>
                <a:ea typeface="Arial"/>
                <a:cs typeface="Arial"/>
                <a:sym typeface="Arial"/>
              </a:endParaRPr>
            </a:p>
            <a:p>
              <a:pPr marL="0" lvl="0" indent="0" algn="l" rtl="0">
                <a:spcBef>
                  <a:spcPts val="1500"/>
                </a:spcBef>
                <a:spcAft>
                  <a:spcPts val="0"/>
                </a:spcAft>
                <a:buNone/>
              </a:pPr>
              <a:r>
                <a:rPr lang="en-GB" sz="2400" b="0" dirty="0">
                  <a:solidFill>
                    <a:srgbClr val="495057"/>
                  </a:solidFill>
                  <a:latin typeface="Arial"/>
                  <a:ea typeface="Arial"/>
                  <a:cs typeface="Arial"/>
                  <a:sym typeface="Arial"/>
                </a:rPr>
                <a:t>Name three controls a customer might interact with.</a:t>
              </a:r>
              <a:endParaRPr sz="2400" b="0" dirty="0">
                <a:solidFill>
                  <a:srgbClr val="495057"/>
                </a:solidFill>
                <a:latin typeface="Arial"/>
                <a:ea typeface="Arial"/>
                <a:cs typeface="Arial"/>
                <a:sym typeface="Arial"/>
              </a:endParaRPr>
            </a:p>
          </p:txBody>
        </p:sp>
      </p:grpSp>
      <p:grpSp>
        <p:nvGrpSpPr>
          <p:cNvPr id="76" name="Google Shape;76;p12"/>
          <p:cNvGrpSpPr/>
          <p:nvPr/>
        </p:nvGrpSpPr>
        <p:grpSpPr>
          <a:xfrm>
            <a:off x="8239125" y="1591200"/>
            <a:ext cx="3524400" cy="3810000"/>
            <a:chOff x="8239125" y="1428750"/>
            <a:chExt cx="3524400" cy="3810000"/>
          </a:xfrm>
        </p:grpSpPr>
        <p:sp>
          <p:nvSpPr>
            <p:cNvPr id="77" name="Google Shape;77;p12"/>
            <p:cNvSpPr/>
            <p:nvPr/>
          </p:nvSpPr>
          <p:spPr>
            <a:xfrm>
              <a:off x="8239125" y="1428750"/>
              <a:ext cx="3524400" cy="3810000"/>
            </a:xfrm>
            <a:prstGeom prst="roundRect">
              <a:avLst>
                <a:gd name="adj" fmla="val 4054"/>
              </a:avLst>
            </a:prstGeom>
            <a:solidFill>
              <a:srgbClr val="E9ECEF"/>
            </a:solidFill>
            <a:ln w="19050"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8" name="Google Shape;78;p12"/>
            <p:cNvSpPr txBox="1"/>
            <p:nvPr/>
          </p:nvSpPr>
          <p:spPr>
            <a:xfrm>
              <a:off x="8429625" y="1619250"/>
              <a:ext cx="3143400" cy="3429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333333"/>
                  </a:solidFill>
                  <a:latin typeface="Arial"/>
                  <a:ea typeface="Arial"/>
                  <a:cs typeface="Arial"/>
                  <a:sym typeface="Arial"/>
                </a:rPr>
                <a:t>Discuss</a:t>
              </a:r>
              <a:endParaRPr sz="2400" dirty="0">
                <a:latin typeface="Arial"/>
                <a:ea typeface="Arial"/>
                <a:cs typeface="Arial"/>
                <a:sym typeface="Arial"/>
              </a:endParaRPr>
            </a:p>
            <a:p>
              <a:pPr marL="0" lvl="0" indent="0" algn="l" rtl="0">
                <a:spcBef>
                  <a:spcPts val="1500"/>
                </a:spcBef>
                <a:spcAft>
                  <a:spcPts val="0"/>
                </a:spcAft>
                <a:buNone/>
              </a:pPr>
              <a:r>
                <a:rPr lang="en-GB" sz="2400" b="1" i="1" dirty="0">
                  <a:solidFill>
                    <a:srgbClr val="495057"/>
                  </a:solidFill>
                  <a:latin typeface="Arial"/>
                  <a:ea typeface="Arial"/>
                  <a:cs typeface="Arial"/>
                  <a:sym typeface="Arial"/>
                </a:rPr>
                <a:t>"Controls turn design intent into real performance."</a:t>
              </a:r>
              <a:endParaRPr sz="2400" b="1" i="1" dirty="0">
                <a:solidFill>
                  <a:srgbClr val="495057"/>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t>Objectives</a:t>
            </a:r>
          </a:p>
        </p:txBody>
      </p:sp>
      <p:grpSp>
        <p:nvGrpSpPr>
          <p:cNvPr id="85" name="Google Shape;85;p13"/>
          <p:cNvGrpSpPr/>
          <p:nvPr/>
        </p:nvGrpSpPr>
        <p:grpSpPr>
          <a:xfrm>
            <a:off x="402974" y="1666453"/>
            <a:ext cx="11477625" cy="3376304"/>
            <a:chOff x="381000" y="1714498"/>
            <a:chExt cx="11477625" cy="2763289"/>
          </a:xfrm>
        </p:grpSpPr>
        <p:grpSp>
          <p:nvGrpSpPr>
            <p:cNvPr id="86" name="Google Shape;86;p13"/>
            <p:cNvGrpSpPr/>
            <p:nvPr/>
          </p:nvGrpSpPr>
          <p:grpSpPr>
            <a:xfrm>
              <a:off x="381000" y="1714500"/>
              <a:ext cx="3619500" cy="2763287"/>
              <a:chOff x="381000" y="1714500"/>
              <a:chExt cx="3619500" cy="2763287"/>
            </a:xfrm>
          </p:grpSpPr>
          <p:sp>
            <p:nvSpPr>
              <p:cNvPr id="87" name="Google Shape;87;p13"/>
              <p:cNvSpPr/>
              <p:nvPr/>
            </p:nvSpPr>
            <p:spPr>
              <a:xfrm>
                <a:off x="381000" y="1714500"/>
                <a:ext cx="3619500" cy="2763285"/>
              </a:xfrm>
              <a:prstGeom prst="roundRect">
                <a:avLst>
                  <a:gd name="adj" fmla="val 5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88" name="Google Shape;88;p13"/>
              <p:cNvSpPr txBox="1"/>
              <p:nvPr/>
            </p:nvSpPr>
            <p:spPr>
              <a:xfrm>
                <a:off x="523875" y="1857374"/>
                <a:ext cx="3333900" cy="2620413"/>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Foundations</a:t>
                </a:r>
                <a:endParaRPr sz="2400" b="1">
                  <a:solidFill>
                    <a:srgbClr val="FC4421"/>
                  </a:solidFill>
                  <a:latin typeface="Arial"/>
                  <a:ea typeface="Arial"/>
                  <a:cs typeface="Arial"/>
                  <a:sym typeface="Arial"/>
                </a:endParaRPr>
              </a:p>
              <a:p>
                <a:pPr marL="457200" lvl="0" indent="-311150" algn="l" rtl="0">
                  <a:spcBef>
                    <a:spcPts val="900"/>
                  </a:spcBef>
                  <a:spcAft>
                    <a:spcPts val="0"/>
                  </a:spcAft>
                  <a:buClr>
                    <a:srgbClr val="333333"/>
                  </a:buClr>
                  <a:buSzPts val="1300"/>
                  <a:buFont typeface="Arial"/>
                  <a:buChar char="●"/>
                </a:pPr>
                <a:r>
                  <a:rPr lang="en-GB" sz="2400">
                    <a:solidFill>
                      <a:srgbClr val="333333"/>
                    </a:solidFill>
                    <a:latin typeface="Arial"/>
                    <a:ea typeface="Arial"/>
                    <a:cs typeface="Arial"/>
                    <a:sym typeface="Arial"/>
                  </a:rPr>
                  <a:t>Identify common control systems for low carbon heating</a:t>
                </a:r>
                <a:endParaRPr sz="2400">
                  <a:solidFill>
                    <a:srgbClr val="333333"/>
                  </a:solidFill>
                  <a:latin typeface="Arial"/>
                  <a:ea typeface="Arial"/>
                  <a:cs typeface="Arial"/>
                  <a:sym typeface="Arial"/>
                </a:endParaRPr>
              </a:p>
              <a:p>
                <a:pPr marL="457200" lvl="0" indent="-311150" algn="l" rtl="0">
                  <a:spcBef>
                    <a:spcPts val="600"/>
                  </a:spcBef>
                  <a:spcAft>
                    <a:spcPts val="0"/>
                  </a:spcAft>
                  <a:buClr>
                    <a:srgbClr val="333333"/>
                  </a:buClr>
                  <a:buSzPts val="1300"/>
                  <a:buFont typeface="Arial"/>
                  <a:buChar char="●"/>
                </a:pPr>
                <a:r>
                  <a:rPr lang="en-GB" sz="2400">
                    <a:solidFill>
                      <a:srgbClr val="333333"/>
                    </a:solidFill>
                    <a:latin typeface="Arial"/>
                    <a:ea typeface="Arial"/>
                    <a:cs typeface="Arial"/>
                    <a:sym typeface="Arial"/>
                  </a:rPr>
                  <a:t>Describe characteristics, operation, and suitability</a:t>
                </a:r>
                <a:endParaRPr sz="2400">
                  <a:solidFill>
                    <a:srgbClr val="333333"/>
                  </a:solidFill>
                  <a:latin typeface="Arial"/>
                  <a:ea typeface="Arial"/>
                  <a:cs typeface="Arial"/>
                  <a:sym typeface="Arial"/>
                </a:endParaRPr>
              </a:p>
            </p:txBody>
          </p:sp>
        </p:grpSp>
        <p:grpSp>
          <p:nvGrpSpPr>
            <p:cNvPr id="89" name="Google Shape;89;p13"/>
            <p:cNvGrpSpPr/>
            <p:nvPr/>
          </p:nvGrpSpPr>
          <p:grpSpPr>
            <a:xfrm>
              <a:off x="4310063" y="1714499"/>
              <a:ext cx="3619500" cy="2763286"/>
              <a:chOff x="4310063" y="1714499"/>
              <a:chExt cx="3619500" cy="2763286"/>
            </a:xfrm>
          </p:grpSpPr>
          <p:sp>
            <p:nvSpPr>
              <p:cNvPr id="90" name="Google Shape;90;p13"/>
              <p:cNvSpPr/>
              <p:nvPr/>
            </p:nvSpPr>
            <p:spPr>
              <a:xfrm>
                <a:off x="4310063" y="1714499"/>
                <a:ext cx="3619500" cy="2763286"/>
              </a:xfrm>
              <a:prstGeom prst="roundRect">
                <a:avLst>
                  <a:gd name="adj" fmla="val 5000"/>
                </a:avLst>
              </a:prstGeom>
              <a:solidFill>
                <a:srgbClr val="F1F3F5"/>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1" name="Google Shape;91;p13"/>
              <p:cNvSpPr txBox="1"/>
              <p:nvPr/>
            </p:nvSpPr>
            <p:spPr>
              <a:xfrm>
                <a:off x="4452938" y="1857376"/>
                <a:ext cx="3333900" cy="2503356"/>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Performance</a:t>
                </a:r>
                <a:endParaRPr sz="2400" b="1">
                  <a:solidFill>
                    <a:srgbClr val="FC4421"/>
                  </a:solidFill>
                  <a:latin typeface="Arial"/>
                  <a:ea typeface="Arial"/>
                  <a:cs typeface="Arial"/>
                  <a:sym typeface="Arial"/>
                </a:endParaRPr>
              </a:p>
              <a:p>
                <a:pPr marL="457200" lvl="0" indent="-311150" algn="l" rtl="0">
                  <a:spcBef>
                    <a:spcPts val="900"/>
                  </a:spcBef>
                  <a:spcAft>
                    <a:spcPts val="0"/>
                  </a:spcAft>
                  <a:buClr>
                    <a:srgbClr val="333333"/>
                  </a:buClr>
                  <a:buSzPts val="1300"/>
                  <a:buFont typeface="Arial"/>
                  <a:buChar char="●"/>
                </a:pPr>
                <a:r>
                  <a:rPr lang="en-GB" sz="2400">
                    <a:solidFill>
                      <a:srgbClr val="333333"/>
                    </a:solidFill>
                    <a:latin typeface="Arial"/>
                    <a:ea typeface="Arial"/>
                    <a:cs typeface="Arial"/>
                    <a:sym typeface="Arial"/>
                  </a:rPr>
                  <a:t>Explain how controls support comfort and efficiency</a:t>
                </a:r>
                <a:endParaRPr sz="2400">
                  <a:solidFill>
                    <a:srgbClr val="333333"/>
                  </a:solidFill>
                  <a:latin typeface="Arial"/>
                  <a:ea typeface="Arial"/>
                  <a:cs typeface="Arial"/>
                  <a:sym typeface="Arial"/>
                </a:endParaRPr>
              </a:p>
              <a:p>
                <a:pPr marL="457200" lvl="0" indent="-311150" algn="l" rtl="0">
                  <a:spcBef>
                    <a:spcPts val="600"/>
                  </a:spcBef>
                  <a:spcAft>
                    <a:spcPts val="0"/>
                  </a:spcAft>
                  <a:buClr>
                    <a:srgbClr val="333333"/>
                  </a:buClr>
                  <a:buSzPts val="1300"/>
                  <a:buFont typeface="Arial"/>
                  <a:buChar char="●"/>
                </a:pPr>
                <a:r>
                  <a:rPr lang="en-GB" sz="2400">
                    <a:solidFill>
                      <a:srgbClr val="333333"/>
                    </a:solidFill>
                    <a:latin typeface="Arial"/>
                    <a:ea typeface="Arial"/>
                    <a:cs typeface="Arial"/>
                    <a:sym typeface="Arial"/>
                  </a:rPr>
                  <a:t>Ensure regulatory and scheme compliance</a:t>
                </a:r>
                <a:endParaRPr sz="2400">
                  <a:solidFill>
                    <a:srgbClr val="333333"/>
                  </a:solidFill>
                  <a:latin typeface="Arial"/>
                  <a:ea typeface="Arial"/>
                  <a:cs typeface="Arial"/>
                  <a:sym typeface="Arial"/>
                </a:endParaRPr>
              </a:p>
            </p:txBody>
          </p:sp>
        </p:grpSp>
        <p:grpSp>
          <p:nvGrpSpPr>
            <p:cNvPr id="92" name="Google Shape;92;p13"/>
            <p:cNvGrpSpPr/>
            <p:nvPr/>
          </p:nvGrpSpPr>
          <p:grpSpPr>
            <a:xfrm>
              <a:off x="8239125" y="1714498"/>
              <a:ext cx="3619500" cy="2763285"/>
              <a:chOff x="8239125" y="1714498"/>
              <a:chExt cx="3619500" cy="2763285"/>
            </a:xfrm>
          </p:grpSpPr>
          <p:sp>
            <p:nvSpPr>
              <p:cNvPr id="93" name="Google Shape;93;p13"/>
              <p:cNvSpPr/>
              <p:nvPr/>
            </p:nvSpPr>
            <p:spPr>
              <a:xfrm>
                <a:off x="8239125" y="1714498"/>
                <a:ext cx="3619500" cy="2763285"/>
              </a:xfrm>
              <a:prstGeom prst="roundRect">
                <a:avLst>
                  <a:gd name="adj" fmla="val 5000"/>
                </a:avLst>
              </a:prstGeom>
              <a:solidFill>
                <a:srgbClr val="E9ECEF"/>
              </a:solidFill>
              <a:ln w="19050"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4" name="Google Shape;94;p13"/>
              <p:cNvSpPr txBox="1"/>
              <p:nvPr/>
            </p:nvSpPr>
            <p:spPr>
              <a:xfrm>
                <a:off x="8382000" y="1857375"/>
                <a:ext cx="33339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Digital and Future</a:t>
                </a:r>
                <a:endParaRPr sz="2400" b="1">
                  <a:solidFill>
                    <a:srgbClr val="FC4421"/>
                  </a:solidFill>
                  <a:latin typeface="Arial"/>
                  <a:ea typeface="Arial"/>
                  <a:cs typeface="Arial"/>
                  <a:sym typeface="Arial"/>
                </a:endParaRPr>
              </a:p>
              <a:p>
                <a:pPr marL="457200" lvl="0" indent="-311150" algn="l" rtl="0">
                  <a:spcBef>
                    <a:spcPts val="900"/>
                  </a:spcBef>
                  <a:spcAft>
                    <a:spcPts val="0"/>
                  </a:spcAft>
                  <a:buClr>
                    <a:srgbClr val="333333"/>
                  </a:buClr>
                  <a:buSzPts val="1300"/>
                  <a:buFont typeface="Arial"/>
                  <a:buChar char="●"/>
                </a:pPr>
                <a:r>
                  <a:rPr lang="en-GB" sz="2400">
                    <a:solidFill>
                      <a:srgbClr val="333333"/>
                    </a:solidFill>
                    <a:latin typeface="Arial"/>
                    <a:ea typeface="Arial"/>
                    <a:cs typeface="Arial"/>
                    <a:sym typeface="Arial"/>
                  </a:rPr>
                  <a:t>Recognise digital controls, apps, and remote monitoring</a:t>
                </a:r>
                <a:endParaRPr sz="2400">
                  <a:solidFill>
                    <a:srgbClr val="333333"/>
                  </a:solidFill>
                  <a:latin typeface="Arial"/>
                  <a:ea typeface="Arial"/>
                  <a:cs typeface="Arial"/>
                  <a:sym typeface="Arial"/>
                </a:endParaRPr>
              </a:p>
              <a:p>
                <a:pPr marL="457200" lvl="0" indent="-311150" algn="l" rtl="0">
                  <a:spcBef>
                    <a:spcPts val="600"/>
                  </a:spcBef>
                  <a:spcAft>
                    <a:spcPts val="0"/>
                  </a:spcAft>
                  <a:buClr>
                    <a:srgbClr val="333333"/>
                  </a:buClr>
                  <a:buSzPts val="1300"/>
                  <a:buFont typeface="Arial"/>
                  <a:buChar char="●"/>
                </a:pPr>
                <a:r>
                  <a:rPr lang="en-GB" sz="2400">
                    <a:solidFill>
                      <a:srgbClr val="333333"/>
                    </a:solidFill>
                    <a:latin typeface="Arial"/>
                    <a:ea typeface="Arial"/>
                    <a:cs typeface="Arial"/>
                    <a:sym typeface="Arial"/>
                  </a:rPr>
                  <a:t>Link selection to budget and future scalability</a:t>
                </a:r>
                <a:endParaRPr sz="2400">
                  <a:solidFill>
                    <a:srgbClr val="333333"/>
                  </a:solidFill>
                  <a:latin typeface="Arial"/>
                  <a:ea typeface="Arial"/>
                  <a:cs typeface="Arial"/>
                  <a:sym typeface="Arial"/>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4" name="Google Shape;104;p14"/>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Why controls matter in low carbon systems</a:t>
            </a:r>
          </a:p>
        </p:txBody>
      </p:sp>
      <p:grpSp>
        <p:nvGrpSpPr>
          <p:cNvPr id="105" name="Google Shape;105;p14"/>
          <p:cNvGrpSpPr/>
          <p:nvPr/>
        </p:nvGrpSpPr>
        <p:grpSpPr>
          <a:xfrm>
            <a:off x="381000" y="1591200"/>
            <a:ext cx="3619500" cy="4109442"/>
            <a:chOff x="381000" y="1333500"/>
            <a:chExt cx="3619500" cy="2286000"/>
          </a:xfrm>
        </p:grpSpPr>
        <p:sp>
          <p:nvSpPr>
            <p:cNvPr id="106" name="Google Shape;106;p14"/>
            <p:cNvSpPr/>
            <p:nvPr/>
          </p:nvSpPr>
          <p:spPr>
            <a:xfrm>
              <a:off x="381000" y="1333500"/>
              <a:ext cx="3619500" cy="2286000"/>
            </a:xfrm>
            <a:prstGeom prst="roundRect">
              <a:avLst>
                <a:gd name="adj" fmla="val 625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7" name="Google Shape;107;p14"/>
            <p:cNvSpPr txBox="1"/>
            <p:nvPr/>
          </p:nvSpPr>
          <p:spPr>
            <a:xfrm>
              <a:off x="381000" y="1476375"/>
              <a:ext cx="3429000"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Efficiency and Stability</a:t>
              </a:r>
              <a:endParaRPr sz="24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1" dirty="0">
                  <a:solidFill>
                    <a:srgbClr val="333333"/>
                  </a:solidFill>
                  <a:latin typeface="Arial"/>
                  <a:ea typeface="Arial"/>
                  <a:cs typeface="Arial"/>
                  <a:sym typeface="Arial"/>
                </a:rPr>
                <a:t>Steady operation</a:t>
              </a:r>
              <a:endParaRPr sz="2000" b="1" dirty="0">
                <a:solidFill>
                  <a:srgbClr val="333333"/>
                </a:solidFill>
                <a:latin typeface="Arial"/>
                <a:ea typeface="Arial"/>
                <a:cs typeface="Arial"/>
                <a:sym typeface="Arial"/>
              </a:endParaRPr>
            </a:p>
            <a:p>
              <a:pPr marL="0" lvl="0" indent="0" algn="l" rtl="0">
                <a:spcBef>
                  <a:spcPts val="600"/>
                </a:spcBef>
                <a:spcAft>
                  <a:spcPts val="0"/>
                </a:spcAft>
                <a:buNone/>
              </a:pPr>
              <a:r>
                <a:rPr lang="en-GB" sz="2000" dirty="0">
                  <a:solidFill>
                    <a:srgbClr val="495057"/>
                  </a:solidFill>
                  <a:latin typeface="Arial"/>
                  <a:ea typeface="Arial"/>
                  <a:cs typeface="Arial"/>
                  <a:sym typeface="Arial"/>
                </a:rPr>
                <a:t>Heat pumps thrive on longer periods at lower flow temperatures. Avoid frequent cycling.</a:t>
              </a:r>
              <a:endParaRPr sz="2000" dirty="0">
                <a:solidFill>
                  <a:srgbClr val="495057"/>
                </a:solidFill>
                <a:latin typeface="Arial"/>
                <a:ea typeface="Arial"/>
                <a:cs typeface="Arial"/>
                <a:sym typeface="Arial"/>
              </a:endParaRPr>
            </a:p>
            <a:p>
              <a:pPr marL="0" lvl="0" indent="0" algn="l" rtl="0">
                <a:spcBef>
                  <a:spcPts val="900"/>
                </a:spcBef>
                <a:spcAft>
                  <a:spcPts val="0"/>
                </a:spcAft>
                <a:buNone/>
              </a:pPr>
              <a:r>
                <a:rPr lang="en-GB" sz="2000" b="1" dirty="0">
                  <a:solidFill>
                    <a:srgbClr val="333333"/>
                  </a:solidFill>
                  <a:latin typeface="Arial"/>
                  <a:ea typeface="Arial"/>
                  <a:cs typeface="Arial"/>
                  <a:sym typeface="Arial"/>
                </a:rPr>
                <a:t>Weather compensation</a:t>
              </a:r>
              <a:endParaRPr sz="2000" b="1" dirty="0">
                <a:solidFill>
                  <a:srgbClr val="333333"/>
                </a:solidFill>
                <a:latin typeface="Arial"/>
                <a:ea typeface="Arial"/>
                <a:cs typeface="Arial"/>
                <a:sym typeface="Arial"/>
              </a:endParaRPr>
            </a:p>
            <a:p>
              <a:pPr marL="0" lvl="0" indent="0" algn="l" rtl="0">
                <a:spcBef>
                  <a:spcPts val="600"/>
                </a:spcBef>
                <a:spcAft>
                  <a:spcPts val="0"/>
                </a:spcAft>
                <a:buNone/>
              </a:pPr>
              <a:r>
                <a:rPr lang="en-GB" sz="2000" dirty="0">
                  <a:solidFill>
                    <a:srgbClr val="495057"/>
                  </a:solidFill>
                  <a:latin typeface="Arial"/>
                  <a:ea typeface="Arial"/>
                  <a:cs typeface="Arial"/>
                  <a:sym typeface="Arial"/>
                </a:rPr>
                <a:t>Keeps flow temperatures as low as practical to improve </a:t>
              </a:r>
              <a:r>
                <a:rPr lang="en-GB" sz="2000" dirty="0" err="1">
                  <a:solidFill>
                    <a:srgbClr val="495057"/>
                  </a:solidFill>
                  <a:latin typeface="Arial"/>
                  <a:ea typeface="Arial"/>
                  <a:cs typeface="Arial"/>
                  <a:sym typeface="Arial"/>
                </a:rPr>
                <a:t>CoP.</a:t>
              </a:r>
              <a:endParaRPr sz="2000" dirty="0">
                <a:solidFill>
                  <a:srgbClr val="495057"/>
                </a:solidFill>
                <a:latin typeface="Arial"/>
                <a:ea typeface="Arial"/>
                <a:cs typeface="Arial"/>
                <a:sym typeface="Arial"/>
              </a:endParaRPr>
            </a:p>
          </p:txBody>
        </p:sp>
      </p:grpSp>
      <p:grpSp>
        <p:nvGrpSpPr>
          <p:cNvPr id="108" name="Google Shape;108;p14"/>
          <p:cNvGrpSpPr/>
          <p:nvPr/>
        </p:nvGrpSpPr>
        <p:grpSpPr>
          <a:xfrm>
            <a:off x="4305300" y="1591201"/>
            <a:ext cx="3619500" cy="4109442"/>
            <a:chOff x="4305300" y="1333500"/>
            <a:chExt cx="3619500" cy="2286000"/>
          </a:xfrm>
        </p:grpSpPr>
        <p:sp>
          <p:nvSpPr>
            <p:cNvPr id="109" name="Google Shape;109;p14"/>
            <p:cNvSpPr/>
            <p:nvPr/>
          </p:nvSpPr>
          <p:spPr>
            <a:xfrm>
              <a:off x="4305300" y="1333500"/>
              <a:ext cx="3619500" cy="2286000"/>
            </a:xfrm>
            <a:prstGeom prst="roundRect">
              <a:avLst>
                <a:gd name="adj" fmla="val 6250"/>
              </a:avLst>
            </a:prstGeom>
            <a:solidFill>
              <a:srgbClr val="F1F3F5"/>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0" name="Google Shape;110;p14"/>
            <p:cNvSpPr txBox="1"/>
            <p:nvPr/>
          </p:nvSpPr>
          <p:spPr>
            <a:xfrm>
              <a:off x="4495800" y="1476375"/>
              <a:ext cx="3238500"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Demand management</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b="1">
                  <a:solidFill>
                    <a:srgbClr val="333333"/>
                  </a:solidFill>
                  <a:latin typeface="Arial"/>
                  <a:ea typeface="Arial"/>
                  <a:cs typeface="Arial"/>
                  <a:sym typeface="Arial"/>
                </a:rPr>
                <a:t>Strategic coordination</a:t>
              </a:r>
              <a:endParaRPr sz="2000" b="1">
                <a:solidFill>
                  <a:srgbClr val="333333"/>
                </a:solidFill>
                <a:latin typeface="Arial"/>
                <a:ea typeface="Arial"/>
                <a:cs typeface="Arial"/>
                <a:sym typeface="Arial"/>
              </a:endParaRPr>
            </a:p>
            <a:p>
              <a:pPr marL="0" lvl="0" indent="0" algn="l" rtl="0">
                <a:spcBef>
                  <a:spcPts val="600"/>
                </a:spcBef>
                <a:spcAft>
                  <a:spcPts val="0"/>
                </a:spcAft>
                <a:buNone/>
              </a:pPr>
              <a:r>
                <a:rPr lang="en-GB" sz="2000">
                  <a:solidFill>
                    <a:srgbClr val="495057"/>
                  </a:solidFill>
                  <a:latin typeface="Arial"/>
                  <a:ea typeface="Arial"/>
                  <a:cs typeface="Arial"/>
                  <a:sym typeface="Arial"/>
                </a:rPr>
                <a:t>Manages heating, hot water, and zone supply to ensure design intent meets performance.</a:t>
              </a:r>
              <a:endParaRPr sz="200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Comfort control</a:t>
              </a:r>
              <a:endParaRPr sz="2000" b="1">
                <a:solidFill>
                  <a:srgbClr val="333333"/>
                </a:solidFill>
                <a:latin typeface="Arial"/>
                <a:ea typeface="Arial"/>
                <a:cs typeface="Arial"/>
                <a:sym typeface="Arial"/>
              </a:endParaRPr>
            </a:p>
            <a:p>
              <a:pPr marL="0" lvl="0" indent="0" algn="l" rtl="0">
                <a:spcBef>
                  <a:spcPts val="600"/>
                </a:spcBef>
                <a:spcAft>
                  <a:spcPts val="0"/>
                </a:spcAft>
                <a:buNone/>
              </a:pPr>
              <a:r>
                <a:rPr lang="en-GB" sz="2000">
                  <a:solidFill>
                    <a:srgbClr val="495057"/>
                  </a:solidFill>
                  <a:latin typeface="Arial"/>
                  <a:ea typeface="Arial"/>
                  <a:cs typeface="Arial"/>
                  <a:sym typeface="Arial"/>
                </a:rPr>
                <a:t>Maintains steady room temperatures and reliable DHW recovery.</a:t>
              </a:r>
              <a:endParaRPr sz="2000">
                <a:solidFill>
                  <a:srgbClr val="495057"/>
                </a:solidFill>
                <a:latin typeface="Arial"/>
                <a:ea typeface="Arial"/>
                <a:cs typeface="Arial"/>
                <a:sym typeface="Arial"/>
              </a:endParaRPr>
            </a:p>
          </p:txBody>
        </p:sp>
      </p:grpSp>
      <p:grpSp>
        <p:nvGrpSpPr>
          <p:cNvPr id="111" name="Google Shape;111;p14"/>
          <p:cNvGrpSpPr/>
          <p:nvPr/>
        </p:nvGrpSpPr>
        <p:grpSpPr>
          <a:xfrm>
            <a:off x="8239125" y="1591199"/>
            <a:ext cx="3619500" cy="4109443"/>
            <a:chOff x="8239125" y="1333500"/>
            <a:chExt cx="3619500" cy="2286000"/>
          </a:xfrm>
        </p:grpSpPr>
        <p:sp>
          <p:nvSpPr>
            <p:cNvPr id="112" name="Google Shape;112;p14"/>
            <p:cNvSpPr/>
            <p:nvPr/>
          </p:nvSpPr>
          <p:spPr>
            <a:xfrm>
              <a:off x="8239125" y="1333500"/>
              <a:ext cx="3619500" cy="2286000"/>
            </a:xfrm>
            <a:prstGeom prst="roundRect">
              <a:avLst>
                <a:gd name="adj" fmla="val 6250"/>
              </a:avLst>
            </a:prstGeom>
            <a:solidFill>
              <a:srgbClr val="E9ECEF"/>
            </a:solidFill>
            <a:ln w="19050"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3" name="Google Shape;113;p14"/>
            <p:cNvSpPr txBox="1"/>
            <p:nvPr/>
          </p:nvSpPr>
          <p:spPr>
            <a:xfrm>
              <a:off x="8429625" y="1476375"/>
              <a:ext cx="3238500" cy="2000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Digital insights</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b="1">
                  <a:solidFill>
                    <a:srgbClr val="333333"/>
                  </a:solidFill>
                  <a:latin typeface="Arial"/>
                  <a:ea typeface="Arial"/>
                  <a:cs typeface="Arial"/>
                  <a:sym typeface="Arial"/>
                </a:rPr>
                <a:t>Remote monitoring</a:t>
              </a:r>
              <a:endParaRPr sz="2000" b="1">
                <a:solidFill>
                  <a:srgbClr val="333333"/>
                </a:solidFill>
                <a:latin typeface="Arial"/>
                <a:ea typeface="Arial"/>
                <a:cs typeface="Arial"/>
                <a:sym typeface="Arial"/>
              </a:endParaRPr>
            </a:p>
            <a:p>
              <a:pPr marL="0" lvl="0" indent="0" algn="l" rtl="0">
                <a:spcBef>
                  <a:spcPts val="600"/>
                </a:spcBef>
                <a:spcAft>
                  <a:spcPts val="0"/>
                </a:spcAft>
                <a:buNone/>
              </a:pPr>
              <a:r>
                <a:rPr lang="en-GB" sz="2000">
                  <a:solidFill>
                    <a:srgbClr val="495057"/>
                  </a:solidFill>
                  <a:latin typeface="Arial"/>
                  <a:ea typeface="Arial"/>
                  <a:cs typeface="Arial"/>
                  <a:sym typeface="Arial"/>
                </a:rPr>
                <a:t>Apps show fault codes, energy use, and performance trends for early issue detection.</a:t>
              </a:r>
              <a:endParaRPr sz="200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Data-driven </a:t>
              </a:r>
              <a:r>
                <a:rPr lang="en-GB" sz="2000" b="1">
                  <a:solidFill>
                    <a:srgbClr val="333333"/>
                  </a:solidFill>
                </a:rPr>
                <a:t>d</a:t>
              </a:r>
              <a:r>
                <a:rPr lang="en-GB" sz="2000" b="1">
                  <a:solidFill>
                    <a:srgbClr val="333333"/>
                  </a:solidFill>
                  <a:latin typeface="Arial"/>
                  <a:ea typeface="Arial"/>
                  <a:cs typeface="Arial"/>
                  <a:sym typeface="Arial"/>
                </a:rPr>
                <a:t>ecisions</a:t>
              </a:r>
              <a:endParaRPr sz="2000" b="1">
                <a:solidFill>
                  <a:srgbClr val="333333"/>
                </a:solidFill>
                <a:latin typeface="Arial"/>
                <a:ea typeface="Arial"/>
                <a:cs typeface="Arial"/>
                <a:sym typeface="Arial"/>
              </a:endParaRPr>
            </a:p>
            <a:p>
              <a:pPr marL="0" lvl="0" indent="0" algn="l" rtl="0">
                <a:spcBef>
                  <a:spcPts val="600"/>
                </a:spcBef>
                <a:spcAft>
                  <a:spcPts val="0"/>
                </a:spcAft>
                <a:buNone/>
              </a:pPr>
              <a:r>
                <a:rPr lang="en-GB" sz="2000">
                  <a:solidFill>
                    <a:srgbClr val="495057"/>
                  </a:solidFill>
                  <a:latin typeface="Arial"/>
                  <a:ea typeface="Arial"/>
                  <a:cs typeface="Arial"/>
                  <a:sym typeface="Arial"/>
                </a:rPr>
                <a:t>Supports better decision-making through visibility of schedules and trends.</a:t>
              </a:r>
              <a:endParaRPr sz="2000">
                <a:solidFill>
                  <a:srgbClr val="495057"/>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a:extLst>
            <a:ext uri="{FF2B5EF4-FFF2-40B4-BE49-F238E27FC236}">
              <a16:creationId xmlns:a16="http://schemas.microsoft.com/office/drawing/2014/main" id="{723831DC-1C11-0B79-BC67-43D0B4665309}"/>
            </a:ext>
          </a:extLst>
        </p:cNvPr>
        <p:cNvGrpSpPr/>
        <p:nvPr/>
      </p:nvGrpSpPr>
      <p:grpSpPr>
        <a:xfrm>
          <a:off x="0" y="0"/>
          <a:ext cx="0" cy="0"/>
          <a:chOff x="0" y="0"/>
          <a:chExt cx="0" cy="0"/>
        </a:xfrm>
      </p:grpSpPr>
      <p:sp>
        <p:nvSpPr>
          <p:cNvPr id="104" name="Google Shape;104;p14">
            <a:extLst>
              <a:ext uri="{FF2B5EF4-FFF2-40B4-BE49-F238E27FC236}">
                <a16:creationId xmlns:a16="http://schemas.microsoft.com/office/drawing/2014/main" id="{CD9AC13D-FCAD-E4BE-F700-E1A4268A08FA}"/>
              </a:ext>
            </a:extLst>
          </p:cNvPr>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Why controls matter in low carbon systems</a:t>
            </a:r>
          </a:p>
        </p:txBody>
      </p:sp>
      <p:grpSp>
        <p:nvGrpSpPr>
          <p:cNvPr id="114" name="Google Shape;114;p14">
            <a:extLst>
              <a:ext uri="{FF2B5EF4-FFF2-40B4-BE49-F238E27FC236}">
                <a16:creationId xmlns:a16="http://schemas.microsoft.com/office/drawing/2014/main" id="{10A60D5E-029A-1A68-3DF6-4646DC6EDF49}"/>
              </a:ext>
            </a:extLst>
          </p:cNvPr>
          <p:cNvGrpSpPr>
            <a:grpSpLocks/>
          </p:cNvGrpSpPr>
          <p:nvPr/>
        </p:nvGrpSpPr>
        <p:grpSpPr>
          <a:xfrm>
            <a:off x="380999" y="1821048"/>
            <a:ext cx="11310892" cy="1761975"/>
            <a:chOff x="381000" y="3810000"/>
            <a:chExt cx="5638800" cy="1714500"/>
          </a:xfrm>
        </p:grpSpPr>
        <p:sp>
          <p:nvSpPr>
            <p:cNvPr id="115" name="Google Shape;115;p14">
              <a:extLst>
                <a:ext uri="{FF2B5EF4-FFF2-40B4-BE49-F238E27FC236}">
                  <a16:creationId xmlns:a16="http://schemas.microsoft.com/office/drawing/2014/main" id="{D7570CE5-85EA-57F9-94DA-F19D404208D9}"/>
                </a:ext>
              </a:extLst>
            </p:cNvPr>
            <p:cNvSpPr/>
            <p:nvPr/>
          </p:nvSpPr>
          <p:spPr>
            <a:xfrm>
              <a:off x="381000" y="3810000"/>
              <a:ext cx="5638800" cy="1714500"/>
            </a:xfrm>
            <a:prstGeom prst="roundRect">
              <a:avLst>
                <a:gd name="adj" fmla="val 5555"/>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6" name="Google Shape;116;p14">
              <a:extLst>
                <a:ext uri="{FF2B5EF4-FFF2-40B4-BE49-F238E27FC236}">
                  <a16:creationId xmlns:a16="http://schemas.microsoft.com/office/drawing/2014/main" id="{71EF5671-C121-51E9-E86D-B0564C01FCFE}"/>
                </a:ext>
              </a:extLst>
            </p:cNvPr>
            <p:cNvSpPr txBox="1"/>
            <p:nvPr/>
          </p:nvSpPr>
          <p:spPr>
            <a:xfrm>
              <a:off x="571500" y="3952875"/>
              <a:ext cx="52578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C92A2A"/>
                  </a:solidFill>
                  <a:latin typeface="Arial"/>
                  <a:ea typeface="Arial"/>
                  <a:cs typeface="Arial"/>
                  <a:sym typeface="Arial"/>
                </a:rPr>
                <a:t>Risks of poor </a:t>
              </a:r>
              <a:r>
                <a:rPr lang="en-GB" sz="2400" b="1">
                  <a:solidFill>
                    <a:srgbClr val="C92A2A"/>
                  </a:solidFill>
                </a:rPr>
                <a:t>s</a:t>
              </a:r>
              <a:r>
                <a:rPr lang="en-GB" sz="2400" b="1">
                  <a:solidFill>
                    <a:srgbClr val="C92A2A"/>
                  </a:solidFill>
                  <a:latin typeface="Arial"/>
                  <a:ea typeface="Arial"/>
                  <a:cs typeface="Arial"/>
                  <a:sym typeface="Arial"/>
                </a:rPr>
                <a:t>ettings</a:t>
              </a:r>
              <a:endParaRPr sz="2400" b="1">
                <a:solidFill>
                  <a:srgbClr val="C92A2A"/>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a:solidFill>
                    <a:srgbClr val="333333"/>
                  </a:solidFill>
                  <a:latin typeface="Arial"/>
                  <a:ea typeface="Arial"/>
                  <a:cs typeface="Arial"/>
                  <a:sym typeface="Arial"/>
                </a:rPr>
                <a:t>Manual overrides and high setpoints cause short cycling.</a:t>
              </a:r>
              <a:endParaRPr sz="2000">
                <a:solidFill>
                  <a:srgbClr val="333333"/>
                </a:solidFill>
                <a:latin typeface="Arial"/>
                <a:ea typeface="Arial"/>
                <a:cs typeface="Arial"/>
                <a:sym typeface="Arial"/>
              </a:endParaRPr>
            </a:p>
            <a:p>
              <a:pPr marL="457200" lvl="0" indent="-292100" algn="l" rtl="0">
                <a:spcBef>
                  <a:spcPts val="375"/>
                </a:spcBef>
                <a:spcAft>
                  <a:spcPts val="0"/>
                </a:spcAft>
                <a:buClr>
                  <a:srgbClr val="333333"/>
                </a:buClr>
                <a:buSzPts val="1000"/>
                <a:buFont typeface="Arial"/>
                <a:buChar char="●"/>
              </a:pPr>
              <a:r>
                <a:rPr lang="en-GB" sz="2000">
                  <a:solidFill>
                    <a:srgbClr val="333333"/>
                  </a:solidFill>
                  <a:latin typeface="Arial"/>
                  <a:ea typeface="Arial"/>
                  <a:cs typeface="Arial"/>
                  <a:sym typeface="Arial"/>
                </a:rPr>
                <a:t>Can lead to overheating, slow warm-up, and high running costs.</a:t>
              </a:r>
              <a:endParaRPr sz="2000">
                <a:solidFill>
                  <a:srgbClr val="333333"/>
                </a:solidFill>
                <a:latin typeface="Arial"/>
                <a:ea typeface="Arial"/>
                <a:cs typeface="Arial"/>
                <a:sym typeface="Arial"/>
              </a:endParaRPr>
            </a:p>
            <a:p>
              <a:pPr marL="457200" lvl="0" indent="-292100" algn="l" rtl="0">
                <a:spcBef>
                  <a:spcPts val="375"/>
                </a:spcBef>
                <a:spcAft>
                  <a:spcPts val="0"/>
                </a:spcAft>
                <a:buClr>
                  <a:srgbClr val="333333"/>
                </a:buClr>
                <a:buSzPts val="1000"/>
                <a:buFont typeface="Arial"/>
                <a:buChar char="●"/>
              </a:pPr>
              <a:r>
                <a:rPr lang="en-GB" sz="2000">
                  <a:solidFill>
                    <a:srgbClr val="333333"/>
                  </a:solidFill>
                  <a:latin typeface="Arial"/>
                  <a:ea typeface="Arial"/>
                  <a:cs typeface="Arial"/>
                  <a:sym typeface="Arial"/>
                </a:rPr>
                <a:t>Mismatch with system design (e.g. TRVs) reduces active water volume.</a:t>
              </a:r>
              <a:endParaRPr sz="2000">
                <a:solidFill>
                  <a:srgbClr val="333333"/>
                </a:solidFill>
                <a:latin typeface="Arial"/>
                <a:ea typeface="Arial"/>
                <a:cs typeface="Arial"/>
                <a:sym typeface="Arial"/>
              </a:endParaRPr>
            </a:p>
          </p:txBody>
        </p:sp>
      </p:grpSp>
      <p:grpSp>
        <p:nvGrpSpPr>
          <p:cNvPr id="117" name="Google Shape;117;p14">
            <a:extLst>
              <a:ext uri="{FF2B5EF4-FFF2-40B4-BE49-F238E27FC236}">
                <a16:creationId xmlns:a16="http://schemas.microsoft.com/office/drawing/2014/main" id="{314ACAF9-C835-15DC-9B9E-EC78B075ED2E}"/>
              </a:ext>
            </a:extLst>
          </p:cNvPr>
          <p:cNvGrpSpPr>
            <a:grpSpLocks/>
          </p:cNvGrpSpPr>
          <p:nvPr/>
        </p:nvGrpSpPr>
        <p:grpSpPr>
          <a:xfrm>
            <a:off x="371401" y="3829462"/>
            <a:ext cx="11320490" cy="1928787"/>
            <a:chOff x="6210300" y="3810000"/>
            <a:chExt cx="5648400" cy="1714500"/>
          </a:xfrm>
        </p:grpSpPr>
        <p:sp>
          <p:nvSpPr>
            <p:cNvPr id="118" name="Google Shape;118;p14">
              <a:extLst>
                <a:ext uri="{FF2B5EF4-FFF2-40B4-BE49-F238E27FC236}">
                  <a16:creationId xmlns:a16="http://schemas.microsoft.com/office/drawing/2014/main" id="{FD258FD1-DC2B-4EF4-B962-27745CE99423}"/>
                </a:ext>
              </a:extLst>
            </p:cNvPr>
            <p:cNvSpPr/>
            <p:nvPr/>
          </p:nvSpPr>
          <p:spPr>
            <a:xfrm>
              <a:off x="6210300" y="3810000"/>
              <a:ext cx="5648400" cy="1714500"/>
            </a:xfrm>
            <a:prstGeom prst="roundRect">
              <a:avLst>
                <a:gd name="adj" fmla="val 5555"/>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9" name="Google Shape;119;p14">
              <a:extLst>
                <a:ext uri="{FF2B5EF4-FFF2-40B4-BE49-F238E27FC236}">
                  <a16:creationId xmlns:a16="http://schemas.microsoft.com/office/drawing/2014/main" id="{B32938C2-1B8F-9B71-8E46-06B4177C45B4}"/>
                </a:ext>
              </a:extLst>
            </p:cNvPr>
            <p:cNvSpPr txBox="1"/>
            <p:nvPr/>
          </p:nvSpPr>
          <p:spPr>
            <a:xfrm>
              <a:off x="6400800" y="3952875"/>
              <a:ext cx="52674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Commissioning and Handover</a:t>
              </a:r>
              <a:endParaRPr sz="2400" b="1">
                <a:solidFill>
                  <a:srgbClr val="5F3DC4"/>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a:solidFill>
                    <a:srgbClr val="333333"/>
                  </a:solidFill>
                  <a:latin typeface="Arial"/>
                  <a:ea typeface="Arial"/>
                  <a:cs typeface="Arial"/>
                  <a:sym typeface="Arial"/>
                </a:rPr>
                <a:t>Installer must record key settings and explain adjustable controls.</a:t>
              </a:r>
              <a:endParaRPr sz="2000">
                <a:solidFill>
                  <a:srgbClr val="333333"/>
                </a:solidFill>
                <a:latin typeface="Arial"/>
                <a:ea typeface="Arial"/>
                <a:cs typeface="Arial"/>
                <a:sym typeface="Arial"/>
              </a:endParaRPr>
            </a:p>
            <a:p>
              <a:pPr marL="457200" lvl="0" indent="-292100" algn="l" rtl="0">
                <a:spcBef>
                  <a:spcPts val="375"/>
                </a:spcBef>
                <a:spcAft>
                  <a:spcPts val="0"/>
                </a:spcAft>
                <a:buClr>
                  <a:srgbClr val="333333"/>
                </a:buClr>
                <a:buSzPts val="1000"/>
                <a:buFont typeface="Arial"/>
                <a:buChar char="●"/>
              </a:pPr>
              <a:r>
                <a:rPr lang="en-GB" sz="2000">
                  <a:solidFill>
                    <a:srgbClr val="333333"/>
                  </a:solidFill>
                  <a:latin typeface="Arial"/>
                  <a:ea typeface="Arial"/>
                  <a:cs typeface="Arial"/>
                  <a:sym typeface="Arial"/>
                </a:rPr>
                <a:t>Customers need to understand holiday modes and defrost behaviour.</a:t>
              </a:r>
              <a:endParaRPr sz="2000">
                <a:solidFill>
                  <a:srgbClr val="333333"/>
                </a:solidFill>
                <a:latin typeface="Arial"/>
                <a:ea typeface="Arial"/>
                <a:cs typeface="Arial"/>
                <a:sym typeface="Arial"/>
              </a:endParaRPr>
            </a:p>
            <a:p>
              <a:pPr marL="457200" lvl="0" indent="-292100" algn="l" rtl="0">
                <a:spcBef>
                  <a:spcPts val="375"/>
                </a:spcBef>
                <a:spcAft>
                  <a:spcPts val="0"/>
                </a:spcAft>
                <a:buClr>
                  <a:srgbClr val="333333"/>
                </a:buClr>
                <a:buSzPts val="1000"/>
                <a:buFont typeface="Arial"/>
                <a:buChar char="●"/>
              </a:pPr>
              <a:r>
                <a:rPr lang="en-GB" sz="2000">
                  <a:solidFill>
                    <a:srgbClr val="333333"/>
                  </a:solidFill>
                  <a:latin typeface="Arial"/>
                  <a:ea typeface="Arial"/>
                  <a:cs typeface="Arial"/>
                  <a:sym typeface="Arial"/>
                </a:rPr>
                <a:t>Identify which settings should never be changed by the user.</a:t>
              </a:r>
              <a:endParaRPr sz="200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1452364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t>Control system suitability: Decision factors</a:t>
            </a:r>
          </a:p>
        </p:txBody>
      </p:sp>
      <p:grpSp>
        <p:nvGrpSpPr>
          <p:cNvPr id="126" name="Google Shape;126;p15"/>
          <p:cNvGrpSpPr/>
          <p:nvPr/>
        </p:nvGrpSpPr>
        <p:grpSpPr>
          <a:xfrm>
            <a:off x="360045" y="1714500"/>
            <a:ext cx="11519535" cy="4095750"/>
            <a:chOff x="360045" y="1714500"/>
            <a:chExt cx="11519535" cy="4095750"/>
          </a:xfrm>
        </p:grpSpPr>
        <p:grpSp>
          <p:nvGrpSpPr>
            <p:cNvPr id="127" name="Google Shape;127;p15"/>
            <p:cNvGrpSpPr/>
            <p:nvPr/>
          </p:nvGrpSpPr>
          <p:grpSpPr>
            <a:xfrm>
              <a:off x="360045" y="1714500"/>
              <a:ext cx="3619500" cy="1905000"/>
              <a:chOff x="360045" y="1714500"/>
              <a:chExt cx="3619500" cy="1905000"/>
            </a:xfrm>
          </p:grpSpPr>
          <p:sp>
            <p:nvSpPr>
              <p:cNvPr id="128" name="Google Shape;128;p15"/>
              <p:cNvSpPr/>
              <p:nvPr/>
            </p:nvSpPr>
            <p:spPr>
              <a:xfrm>
                <a:off x="360045" y="1714500"/>
                <a:ext cx="3619500" cy="1905000"/>
              </a:xfrm>
              <a:prstGeom prst="roundRect">
                <a:avLst>
                  <a:gd name="adj" fmla="val 75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9" name="Google Shape;129;p15"/>
              <p:cNvSpPr txBox="1"/>
              <p:nvPr/>
            </p:nvSpPr>
            <p:spPr>
              <a:xfrm>
                <a:off x="550545"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Efficiency goals</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Lower flow temperatures, weather compensation, and reduced cycling to maximise system performance.</a:t>
                </a:r>
                <a:endParaRPr sz="2000" b="0">
                  <a:solidFill>
                    <a:srgbClr val="333333"/>
                  </a:solidFill>
                  <a:latin typeface="Arial"/>
                  <a:ea typeface="Arial"/>
                  <a:cs typeface="Arial"/>
                  <a:sym typeface="Arial"/>
                </a:endParaRPr>
              </a:p>
            </p:txBody>
          </p:sp>
        </p:grpSp>
        <p:grpSp>
          <p:nvGrpSpPr>
            <p:cNvPr id="130" name="Google Shape;130;p15"/>
            <p:cNvGrpSpPr/>
            <p:nvPr/>
          </p:nvGrpSpPr>
          <p:grpSpPr>
            <a:xfrm>
              <a:off x="4310063" y="1714500"/>
              <a:ext cx="3619500" cy="1905000"/>
              <a:chOff x="4310063" y="1714500"/>
              <a:chExt cx="3619500" cy="1905000"/>
            </a:xfrm>
          </p:grpSpPr>
          <p:sp>
            <p:nvSpPr>
              <p:cNvPr id="131" name="Google Shape;131;p15"/>
              <p:cNvSpPr/>
              <p:nvPr/>
            </p:nvSpPr>
            <p:spPr>
              <a:xfrm>
                <a:off x="4310063" y="1714500"/>
                <a:ext cx="3619500" cy="1905000"/>
              </a:xfrm>
              <a:prstGeom prst="roundRect">
                <a:avLst>
                  <a:gd name="adj" fmla="val 7500"/>
                </a:avLst>
              </a:prstGeom>
              <a:solidFill>
                <a:srgbClr val="F1F3F5"/>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2" name="Google Shape;132;p15"/>
              <p:cNvSpPr txBox="1"/>
              <p:nvPr/>
            </p:nvSpPr>
            <p:spPr>
              <a:xfrm>
                <a:off x="4500563"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Budget and Tech</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Balancing basic manual controls against advanced connected systems and smart automation.</a:t>
                </a:r>
                <a:endParaRPr sz="2000" b="0">
                  <a:solidFill>
                    <a:srgbClr val="333333"/>
                  </a:solidFill>
                  <a:latin typeface="Arial"/>
                  <a:ea typeface="Arial"/>
                  <a:cs typeface="Arial"/>
                  <a:sym typeface="Arial"/>
                </a:endParaRPr>
              </a:p>
            </p:txBody>
          </p:sp>
        </p:grpSp>
        <p:grpSp>
          <p:nvGrpSpPr>
            <p:cNvPr id="133" name="Google Shape;133;p15"/>
            <p:cNvGrpSpPr/>
            <p:nvPr/>
          </p:nvGrpSpPr>
          <p:grpSpPr>
            <a:xfrm>
              <a:off x="8260080" y="1714500"/>
              <a:ext cx="3619500" cy="1905000"/>
              <a:chOff x="8260080" y="1714500"/>
              <a:chExt cx="3619500" cy="1905000"/>
            </a:xfrm>
          </p:grpSpPr>
          <p:sp>
            <p:nvSpPr>
              <p:cNvPr id="134" name="Google Shape;134;p15"/>
              <p:cNvSpPr/>
              <p:nvPr/>
            </p:nvSpPr>
            <p:spPr>
              <a:xfrm>
                <a:off x="8260080" y="1714500"/>
                <a:ext cx="3619500" cy="1905000"/>
              </a:xfrm>
              <a:prstGeom prst="roundRect">
                <a:avLst>
                  <a:gd name="adj" fmla="val 7500"/>
                </a:avLst>
              </a:prstGeom>
              <a:solidFill>
                <a:srgbClr val="E9ECEF"/>
              </a:solidFill>
              <a:ln w="19050"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5" name="Google Shape;135;p15"/>
              <p:cNvSpPr txBox="1"/>
              <p:nvPr/>
            </p:nvSpPr>
            <p:spPr>
              <a:xfrm>
                <a:off x="8450580" y="1857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Comfort and Access</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Zoning, intuitive scheduling, remote access, and ensuring simplicity for the end user.</a:t>
                </a:r>
                <a:endParaRPr sz="2000" b="0">
                  <a:solidFill>
                    <a:srgbClr val="333333"/>
                  </a:solidFill>
                  <a:latin typeface="Arial"/>
                  <a:ea typeface="Arial"/>
                  <a:cs typeface="Arial"/>
                  <a:sym typeface="Arial"/>
                </a:endParaRPr>
              </a:p>
            </p:txBody>
          </p:sp>
        </p:grpSp>
        <p:grpSp>
          <p:nvGrpSpPr>
            <p:cNvPr id="136" name="Google Shape;136;p15"/>
            <p:cNvGrpSpPr/>
            <p:nvPr/>
          </p:nvGrpSpPr>
          <p:grpSpPr>
            <a:xfrm>
              <a:off x="360045" y="3905250"/>
              <a:ext cx="3619500" cy="1905000"/>
              <a:chOff x="360045" y="3905250"/>
              <a:chExt cx="3619500" cy="1905000"/>
            </a:xfrm>
          </p:grpSpPr>
          <p:sp>
            <p:nvSpPr>
              <p:cNvPr id="137" name="Google Shape;137;p15"/>
              <p:cNvSpPr/>
              <p:nvPr/>
            </p:nvSpPr>
            <p:spPr>
              <a:xfrm>
                <a:off x="360045" y="3905250"/>
                <a:ext cx="3619500" cy="1905000"/>
              </a:xfrm>
              <a:prstGeom prst="roundRect">
                <a:avLst>
                  <a:gd name="adj" fmla="val 7500"/>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8" name="Google Shape;138;p15"/>
              <p:cNvSpPr txBox="1"/>
              <p:nvPr/>
            </p:nvSpPr>
            <p:spPr>
              <a:xfrm>
                <a:off x="550545" y="4048124"/>
                <a:ext cx="3238500" cy="1762125"/>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C92A2A"/>
                    </a:solidFill>
                    <a:latin typeface="Arial"/>
                    <a:ea typeface="Arial"/>
                    <a:cs typeface="Arial"/>
                    <a:sym typeface="Arial"/>
                  </a:rPr>
                  <a:t>Future scalability</a:t>
                </a:r>
              </a:p>
              <a:p>
                <a:pPr marL="0" lvl="0" indent="0" algn="l" rtl="0">
                  <a:spcBef>
                    <a:spcPts val="800"/>
                  </a:spcBef>
                  <a:spcAft>
                    <a:spcPts val="0"/>
                  </a:spcAft>
                  <a:buNone/>
                </a:pPr>
                <a:r>
                  <a:rPr lang="en-GB" sz="2000" b="0" dirty="0">
                    <a:solidFill>
                      <a:srgbClr val="333333"/>
                    </a:solidFill>
                    <a:latin typeface="Arial"/>
                    <a:ea typeface="Arial"/>
                    <a:cs typeface="Arial"/>
                    <a:sym typeface="Arial"/>
                  </a:rPr>
                  <a:t>Consideration for PV integration, battery storage, dynamic tariffs, and smart grid/hybrid expansion.</a:t>
                </a:r>
                <a:endParaRPr sz="1100" b="0" dirty="0">
                  <a:solidFill>
                    <a:srgbClr val="333333"/>
                  </a:solidFill>
                  <a:latin typeface="Arial"/>
                  <a:ea typeface="Arial"/>
                  <a:cs typeface="Arial"/>
                  <a:sym typeface="Arial"/>
                </a:endParaRPr>
              </a:p>
            </p:txBody>
          </p:sp>
        </p:grpSp>
        <p:grpSp>
          <p:nvGrpSpPr>
            <p:cNvPr id="139" name="Google Shape;139;p15"/>
            <p:cNvGrpSpPr/>
            <p:nvPr/>
          </p:nvGrpSpPr>
          <p:grpSpPr>
            <a:xfrm>
              <a:off x="4310063" y="3905250"/>
              <a:ext cx="3619500" cy="1905000"/>
              <a:chOff x="4310063" y="3905250"/>
              <a:chExt cx="3619500" cy="1905000"/>
            </a:xfrm>
          </p:grpSpPr>
          <p:sp>
            <p:nvSpPr>
              <p:cNvPr id="140" name="Google Shape;140;p15"/>
              <p:cNvSpPr/>
              <p:nvPr/>
            </p:nvSpPr>
            <p:spPr>
              <a:xfrm>
                <a:off x="4310063" y="3905250"/>
                <a:ext cx="3619500" cy="1905000"/>
              </a:xfrm>
              <a:prstGeom prst="roundRect">
                <a:avLst>
                  <a:gd name="adj" fmla="val 7500"/>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1" name="Google Shape;141;p15"/>
              <p:cNvSpPr txBox="1"/>
              <p:nvPr/>
            </p:nvSpPr>
            <p:spPr>
              <a:xfrm>
                <a:off x="4500563" y="404812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Compatibility</a:t>
                </a:r>
                <a:endParaRPr sz="2400" b="1">
                  <a:solidFill>
                    <a:srgbClr val="5F3DC4"/>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Alignment between heat pump, cylinder, emitters, wiring, and communication protocols.</a:t>
                </a:r>
                <a:endParaRPr sz="2000" b="0">
                  <a:solidFill>
                    <a:srgbClr val="333333"/>
                  </a:solidFill>
                  <a:latin typeface="Arial"/>
                  <a:ea typeface="Arial"/>
                  <a:cs typeface="Arial"/>
                  <a:sym typeface="Arial"/>
                </a:endParaRPr>
              </a:p>
            </p:txBody>
          </p:sp>
        </p:grpSp>
        <p:grpSp>
          <p:nvGrpSpPr>
            <p:cNvPr id="142" name="Google Shape;142;p15"/>
            <p:cNvGrpSpPr/>
            <p:nvPr/>
          </p:nvGrpSpPr>
          <p:grpSpPr>
            <a:xfrm>
              <a:off x="8260080" y="3905250"/>
              <a:ext cx="3619500" cy="1905000"/>
              <a:chOff x="8260080" y="3905250"/>
              <a:chExt cx="3619500" cy="1905000"/>
            </a:xfrm>
          </p:grpSpPr>
          <p:sp>
            <p:nvSpPr>
              <p:cNvPr id="143" name="Google Shape;143;p15"/>
              <p:cNvSpPr/>
              <p:nvPr/>
            </p:nvSpPr>
            <p:spPr>
              <a:xfrm>
                <a:off x="8260080" y="3905250"/>
                <a:ext cx="3619500" cy="1905000"/>
              </a:xfrm>
              <a:prstGeom prst="roundRect">
                <a:avLst>
                  <a:gd name="adj" fmla="val 7500"/>
                </a:avLst>
              </a:prstGeom>
              <a:solidFill>
                <a:srgbClr val="E7F5FF"/>
              </a:solidFill>
              <a:ln w="9525" cap="flat" cmpd="sng">
                <a:solidFill>
                  <a:srgbClr val="A5D8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4" name="Google Shape;144;p15"/>
              <p:cNvSpPr txBox="1"/>
              <p:nvPr/>
            </p:nvSpPr>
            <p:spPr>
              <a:xfrm>
                <a:off x="8450580" y="404812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1971C2"/>
                    </a:solidFill>
                    <a:latin typeface="Arial"/>
                    <a:ea typeface="Arial"/>
                    <a:cs typeface="Arial"/>
                    <a:sym typeface="Arial"/>
                  </a:rPr>
                  <a:t>Compliance</a:t>
                </a:r>
                <a:endParaRPr sz="2400" b="1">
                  <a:solidFill>
                    <a:srgbClr val="1971C2"/>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Adherence to manufacturer instructions, Building Regulations, and providing MCS evidence.</a:t>
                </a:r>
                <a:endParaRPr sz="2000" b="0">
                  <a:solidFill>
                    <a:srgbClr val="333333"/>
                  </a:solidFill>
                  <a:latin typeface="Arial"/>
                  <a:ea typeface="Arial"/>
                  <a:cs typeface="Arial"/>
                  <a:sym typeface="Arial"/>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
        <p:cNvGrpSpPr/>
        <p:nvPr/>
      </p:nvGrpSpPr>
      <p:grpSpPr>
        <a:xfrm>
          <a:off x="0" y="0"/>
          <a:ext cx="0" cy="0"/>
          <a:chOff x="0" y="0"/>
          <a:chExt cx="0" cy="0"/>
        </a:xfrm>
      </p:grpSpPr>
      <p:sp>
        <p:nvSpPr>
          <p:cNvPr id="153" name="Google Shape;153;p16"/>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Thermostats: Characteristics and operation</a:t>
            </a:r>
          </a:p>
        </p:txBody>
      </p:sp>
      <p:grpSp>
        <p:nvGrpSpPr>
          <p:cNvPr id="154" name="Google Shape;154;p16"/>
          <p:cNvGrpSpPr/>
          <p:nvPr/>
        </p:nvGrpSpPr>
        <p:grpSpPr>
          <a:xfrm>
            <a:off x="219157" y="2543625"/>
            <a:ext cx="3619500" cy="3432862"/>
            <a:chOff x="425388" y="1161780"/>
            <a:chExt cx="3619500" cy="3121426"/>
          </a:xfrm>
        </p:grpSpPr>
        <p:sp>
          <p:nvSpPr>
            <p:cNvPr id="155" name="Google Shape;155;p16"/>
            <p:cNvSpPr/>
            <p:nvPr/>
          </p:nvSpPr>
          <p:spPr>
            <a:xfrm>
              <a:off x="425388" y="1161780"/>
              <a:ext cx="3619500" cy="3121426"/>
            </a:xfrm>
            <a:prstGeom prst="roundRect">
              <a:avLst>
                <a:gd name="adj" fmla="val 5217"/>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6" name="Google Shape;156;p16"/>
            <p:cNvSpPr txBox="1"/>
            <p:nvPr/>
          </p:nvSpPr>
          <p:spPr>
            <a:xfrm>
              <a:off x="571500" y="1285875"/>
              <a:ext cx="3238500" cy="1905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Core function and types</a:t>
              </a:r>
              <a:endParaRPr sz="2400" b="1" dirty="0">
                <a:solidFill>
                  <a:srgbClr val="FC4421"/>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Sensing and Demand</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Measures air temp and sends heat demand below setpoint. Reaches target and removes demand.</a:t>
              </a:r>
              <a:endParaRPr sz="200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Wired to Smart</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Ranges from basic on/off to smart apps with learning and remote access.</a:t>
              </a:r>
              <a:endParaRPr sz="2000" dirty="0">
                <a:solidFill>
                  <a:srgbClr val="495057"/>
                </a:solidFill>
                <a:latin typeface="Arial"/>
                <a:ea typeface="Arial"/>
                <a:cs typeface="Arial"/>
                <a:sym typeface="Arial"/>
              </a:endParaRPr>
            </a:p>
          </p:txBody>
        </p:sp>
      </p:grpSp>
      <p:grpSp>
        <p:nvGrpSpPr>
          <p:cNvPr id="157" name="Google Shape;157;p16"/>
          <p:cNvGrpSpPr/>
          <p:nvPr/>
        </p:nvGrpSpPr>
        <p:grpSpPr>
          <a:xfrm>
            <a:off x="4149282" y="2666869"/>
            <a:ext cx="3619500" cy="3309618"/>
            <a:chOff x="4305300" y="1143000"/>
            <a:chExt cx="3619500" cy="2897101"/>
          </a:xfrm>
        </p:grpSpPr>
        <p:sp>
          <p:nvSpPr>
            <p:cNvPr id="158" name="Google Shape;158;p16"/>
            <p:cNvSpPr/>
            <p:nvPr/>
          </p:nvSpPr>
          <p:spPr>
            <a:xfrm>
              <a:off x="4305300" y="1143000"/>
              <a:ext cx="3619500" cy="2897101"/>
            </a:xfrm>
            <a:prstGeom prst="roundRect">
              <a:avLst>
                <a:gd name="adj" fmla="val 5217"/>
              </a:avLst>
            </a:prstGeom>
            <a:solidFill>
              <a:srgbClr val="F1F3F5"/>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9" name="Google Shape;159;p16"/>
            <p:cNvSpPr txBox="1"/>
            <p:nvPr/>
          </p:nvSpPr>
          <p:spPr>
            <a:xfrm>
              <a:off x="4495800" y="1285875"/>
              <a:ext cx="3238500" cy="1857197"/>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Optimal operation</a:t>
              </a:r>
            </a:p>
            <a:p>
              <a:pPr marL="0" lvl="0" indent="0" algn="l" rtl="0">
                <a:spcBef>
                  <a:spcPts val="0"/>
                </a:spcBef>
                <a:spcAft>
                  <a:spcPts val="0"/>
                </a:spcAft>
                <a:buNone/>
              </a:pPr>
              <a:endParaRPr lang="en-GB" sz="2400" b="1" dirty="0">
                <a:solidFill>
                  <a:srgbClr val="FC4421"/>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Heat </a:t>
              </a:r>
              <a:r>
                <a:rPr lang="en-GB" sz="2000" b="1" dirty="0">
                  <a:solidFill>
                    <a:srgbClr val="333333"/>
                  </a:solidFill>
                </a:rPr>
                <a:t>p</a:t>
              </a:r>
              <a:r>
                <a:rPr lang="en-GB" sz="2000" b="1" dirty="0">
                  <a:solidFill>
                    <a:srgbClr val="333333"/>
                  </a:solidFill>
                  <a:latin typeface="Arial"/>
                  <a:ea typeface="Arial"/>
                  <a:cs typeface="Arial"/>
                  <a:sym typeface="Arial"/>
                </a:rPr>
                <a:t>ump </a:t>
              </a:r>
              <a:r>
                <a:rPr lang="en-GB" sz="2000" b="1" dirty="0">
                  <a:solidFill>
                    <a:srgbClr val="333333"/>
                  </a:solidFill>
                </a:rPr>
                <a:t>d</a:t>
              </a:r>
              <a:r>
                <a:rPr lang="en-GB" sz="2000" b="1" dirty="0">
                  <a:solidFill>
                    <a:srgbClr val="333333"/>
                  </a:solidFill>
                  <a:latin typeface="Arial"/>
                  <a:ea typeface="Arial"/>
                  <a:cs typeface="Arial"/>
                  <a:sym typeface="Arial"/>
                </a:rPr>
                <a:t>ynamics</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Works best with long periods and small adjustments. Avoid frequent manual overrides.</a:t>
              </a:r>
              <a:endParaRPr sz="200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Weather compensation</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Fine-tunes comfort while WC manages flow temp based on outdoor conditions.</a:t>
              </a:r>
              <a:endParaRPr sz="2000" dirty="0">
                <a:solidFill>
                  <a:srgbClr val="495057"/>
                </a:solidFill>
                <a:latin typeface="Arial"/>
                <a:ea typeface="Arial"/>
                <a:cs typeface="Arial"/>
                <a:sym typeface="Arial"/>
              </a:endParaRPr>
            </a:p>
          </p:txBody>
        </p:sp>
      </p:grpSp>
      <p:grpSp>
        <p:nvGrpSpPr>
          <p:cNvPr id="160" name="Google Shape;160;p16"/>
          <p:cNvGrpSpPr/>
          <p:nvPr/>
        </p:nvGrpSpPr>
        <p:grpSpPr>
          <a:xfrm>
            <a:off x="8123795" y="2543625"/>
            <a:ext cx="3619500" cy="3432862"/>
            <a:chOff x="8239125" y="1282313"/>
            <a:chExt cx="3619500" cy="3109405"/>
          </a:xfrm>
        </p:grpSpPr>
        <p:sp>
          <p:nvSpPr>
            <p:cNvPr id="161" name="Google Shape;161;p16"/>
            <p:cNvSpPr/>
            <p:nvPr/>
          </p:nvSpPr>
          <p:spPr>
            <a:xfrm>
              <a:off x="8239125" y="1282313"/>
              <a:ext cx="3619500" cy="3109405"/>
            </a:xfrm>
            <a:prstGeom prst="roundRect">
              <a:avLst>
                <a:gd name="adj" fmla="val 5217"/>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2" name="Google Shape;162;p16"/>
            <p:cNvSpPr txBox="1"/>
            <p:nvPr/>
          </p:nvSpPr>
          <p:spPr>
            <a:xfrm>
              <a:off x="8429625" y="1285875"/>
              <a:ext cx="3238500" cy="1905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Critical placement</a:t>
              </a:r>
            </a:p>
            <a:p>
              <a:pPr marL="0" lvl="0" indent="0" algn="l" rtl="0">
                <a:spcBef>
                  <a:spcPts val="0"/>
                </a:spcBef>
                <a:spcAft>
                  <a:spcPts val="0"/>
                </a:spcAft>
                <a:buNone/>
              </a:pPr>
              <a:endParaRPr lang="en-GB" sz="2400" b="1" dirty="0">
                <a:solidFill>
                  <a:srgbClr val="FC4421"/>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Avoid </a:t>
              </a:r>
              <a:r>
                <a:rPr lang="en-GB" sz="2000" b="1" dirty="0">
                  <a:solidFill>
                    <a:srgbClr val="333333"/>
                  </a:solidFill>
                </a:rPr>
                <a:t>i</a:t>
              </a:r>
              <a:r>
                <a:rPr lang="en-GB" sz="2000" b="1" dirty="0">
                  <a:solidFill>
                    <a:srgbClr val="333333"/>
                  </a:solidFill>
                  <a:latin typeface="Arial"/>
                  <a:ea typeface="Arial"/>
                  <a:cs typeface="Arial"/>
                  <a:sym typeface="Arial"/>
                </a:rPr>
                <a:t>nterference</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Keep away from sunlight, draughts, radiators, and fireplaces.</a:t>
              </a:r>
              <a:endParaRPr sz="200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Impact of poor location</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dirty="0">
                  <a:solidFill>
                    <a:srgbClr val="495057"/>
                  </a:solidFill>
                  <a:latin typeface="Arial"/>
                  <a:ea typeface="Arial"/>
                  <a:cs typeface="Arial"/>
                  <a:sym typeface="Arial"/>
                </a:rPr>
                <a:t>Causes incorrect readings, leading to overheating or energy waste.</a:t>
              </a:r>
              <a:endParaRPr sz="2000" dirty="0">
                <a:solidFill>
                  <a:srgbClr val="495057"/>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
          <a:extLst>
            <a:ext uri="{FF2B5EF4-FFF2-40B4-BE49-F238E27FC236}">
              <a16:creationId xmlns:a16="http://schemas.microsoft.com/office/drawing/2014/main" id="{EB3D3DEA-AED9-F6A8-78C4-AD8252E19275}"/>
            </a:ext>
          </a:extLst>
        </p:cNvPr>
        <p:cNvGrpSpPr/>
        <p:nvPr/>
      </p:nvGrpSpPr>
      <p:grpSpPr>
        <a:xfrm>
          <a:off x="0" y="0"/>
          <a:ext cx="0" cy="0"/>
          <a:chOff x="0" y="0"/>
          <a:chExt cx="0" cy="0"/>
        </a:xfrm>
      </p:grpSpPr>
      <p:sp>
        <p:nvSpPr>
          <p:cNvPr id="153" name="Google Shape;153;p16">
            <a:extLst>
              <a:ext uri="{FF2B5EF4-FFF2-40B4-BE49-F238E27FC236}">
                <a16:creationId xmlns:a16="http://schemas.microsoft.com/office/drawing/2014/main" id="{0A358E17-5227-C1BB-93D8-CD385E0D9C0B}"/>
              </a:ext>
            </a:extLst>
          </p:cNvPr>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Thermostats: Characteristics and operation</a:t>
            </a:r>
          </a:p>
        </p:txBody>
      </p:sp>
      <p:grpSp>
        <p:nvGrpSpPr>
          <p:cNvPr id="163" name="Google Shape;163;p16">
            <a:extLst>
              <a:ext uri="{FF2B5EF4-FFF2-40B4-BE49-F238E27FC236}">
                <a16:creationId xmlns:a16="http://schemas.microsoft.com/office/drawing/2014/main" id="{0B0F4E67-AADA-6C13-765F-DD5734D76083}"/>
              </a:ext>
            </a:extLst>
          </p:cNvPr>
          <p:cNvGrpSpPr>
            <a:grpSpLocks/>
          </p:cNvGrpSpPr>
          <p:nvPr/>
        </p:nvGrpSpPr>
        <p:grpSpPr>
          <a:xfrm>
            <a:off x="371401" y="1803292"/>
            <a:ext cx="11196203" cy="1761975"/>
            <a:chOff x="381000" y="3524250"/>
            <a:chExt cx="5638800" cy="1809600"/>
          </a:xfrm>
        </p:grpSpPr>
        <p:sp>
          <p:nvSpPr>
            <p:cNvPr id="164" name="Google Shape;164;p16">
              <a:extLst>
                <a:ext uri="{FF2B5EF4-FFF2-40B4-BE49-F238E27FC236}">
                  <a16:creationId xmlns:a16="http://schemas.microsoft.com/office/drawing/2014/main" id="{60AC5379-CCEC-EC4C-6796-D4B4E630A5E8}"/>
                </a:ext>
              </a:extLst>
            </p:cNvPr>
            <p:cNvSpPr/>
            <p:nvPr/>
          </p:nvSpPr>
          <p:spPr>
            <a:xfrm>
              <a:off x="381000" y="3524250"/>
              <a:ext cx="5638800" cy="1809600"/>
            </a:xfrm>
            <a:prstGeom prst="roundRect">
              <a:avLst>
                <a:gd name="adj" fmla="val 5263"/>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5" name="Google Shape;165;p16">
              <a:extLst>
                <a:ext uri="{FF2B5EF4-FFF2-40B4-BE49-F238E27FC236}">
                  <a16:creationId xmlns:a16="http://schemas.microsoft.com/office/drawing/2014/main" id="{DD90F5D6-4880-F004-6EDA-C7101BDB7503}"/>
                </a:ext>
              </a:extLst>
            </p:cNvPr>
            <p:cNvSpPr txBox="1"/>
            <p:nvPr/>
          </p:nvSpPr>
          <p:spPr>
            <a:xfrm>
              <a:off x="571500" y="3667125"/>
              <a:ext cx="5257800" cy="152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Hot water and hygiene (Cylinder thermostats)</a:t>
              </a:r>
              <a:endParaRPr sz="2400" b="1">
                <a:solidFill>
                  <a:srgbClr val="5F3DC4"/>
                </a:solidFill>
                <a:latin typeface="Arial"/>
                <a:ea typeface="Arial"/>
                <a:cs typeface="Arial"/>
                <a:sym typeface="Arial"/>
              </a:endParaRPr>
            </a:p>
            <a:p>
              <a:pPr marL="457200" lvl="0" indent="-292100" algn="l" rtl="0">
                <a:spcBef>
                  <a:spcPts val="800"/>
                </a:spcBef>
                <a:spcAft>
                  <a:spcPts val="0"/>
                </a:spcAft>
                <a:buClr>
                  <a:srgbClr val="333333"/>
                </a:buClr>
                <a:buSzPts val="1000"/>
                <a:buFont typeface="Arial"/>
                <a:buChar char="●"/>
              </a:pPr>
              <a:r>
                <a:rPr lang="en-GB" sz="2000">
                  <a:solidFill>
                    <a:srgbClr val="333333"/>
                  </a:solidFill>
                  <a:latin typeface="Arial"/>
                  <a:ea typeface="Arial"/>
                  <a:cs typeface="Arial"/>
                  <a:sym typeface="Arial"/>
                </a:rPr>
                <a:t>Monitor stored water temp and signal HP for heating cycle.</a:t>
              </a:r>
              <a:endParaRPr sz="2000">
                <a:solidFill>
                  <a:srgbClr val="333333"/>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2000" b="1">
                  <a:solidFill>
                    <a:srgbClr val="333333"/>
                  </a:solidFill>
                  <a:latin typeface="Arial"/>
                  <a:ea typeface="Arial"/>
                  <a:cs typeface="Arial"/>
                  <a:sym typeface="Arial"/>
                </a:rPr>
                <a:t>Legionella Protection:</a:t>
              </a:r>
              <a:r>
                <a:rPr lang="en-GB" sz="2000">
                  <a:solidFill>
                    <a:srgbClr val="333333"/>
                  </a:solidFill>
                  <a:latin typeface="Arial"/>
                  <a:ea typeface="Arial"/>
                  <a:cs typeface="Arial"/>
                  <a:sym typeface="Arial"/>
                </a:rPr>
                <a:t> Periodically raise temp to ~60°C for hygiene.</a:t>
              </a:r>
              <a:endParaRPr sz="2000">
                <a:solidFill>
                  <a:srgbClr val="333333"/>
                </a:solidFill>
                <a:latin typeface="Arial"/>
                <a:ea typeface="Arial"/>
                <a:cs typeface="Arial"/>
                <a:sym typeface="Arial"/>
              </a:endParaRPr>
            </a:p>
            <a:p>
              <a:pPr marL="457200" lvl="0" indent="-292100" algn="l" rtl="0">
                <a:spcBef>
                  <a:spcPts val="400"/>
                </a:spcBef>
                <a:spcAft>
                  <a:spcPts val="0"/>
                </a:spcAft>
                <a:buClr>
                  <a:srgbClr val="333333"/>
                </a:buClr>
                <a:buSzPts val="1000"/>
                <a:buFont typeface="Arial"/>
                <a:buChar char="●"/>
              </a:pPr>
              <a:r>
                <a:rPr lang="en-GB" sz="2000">
                  <a:solidFill>
                    <a:srgbClr val="333333"/>
                  </a:solidFill>
                  <a:latin typeface="Arial"/>
                  <a:ea typeface="Arial"/>
                  <a:cs typeface="Arial"/>
                  <a:sym typeface="Arial"/>
                </a:rPr>
                <a:t>Balance efficiency with high demand and safety requirements.</a:t>
              </a:r>
              <a:endParaRPr sz="2000">
                <a:solidFill>
                  <a:srgbClr val="333333"/>
                </a:solidFill>
                <a:latin typeface="Arial"/>
                <a:ea typeface="Arial"/>
                <a:cs typeface="Arial"/>
                <a:sym typeface="Arial"/>
              </a:endParaRPr>
            </a:p>
          </p:txBody>
        </p:sp>
      </p:grpSp>
      <p:grpSp>
        <p:nvGrpSpPr>
          <p:cNvPr id="166" name="Google Shape;166;p16">
            <a:extLst>
              <a:ext uri="{FF2B5EF4-FFF2-40B4-BE49-F238E27FC236}">
                <a16:creationId xmlns:a16="http://schemas.microsoft.com/office/drawing/2014/main" id="{8F4AE48E-AC3E-2F2C-F13F-3F4F1C309CF7}"/>
              </a:ext>
            </a:extLst>
          </p:cNvPr>
          <p:cNvGrpSpPr>
            <a:grpSpLocks/>
          </p:cNvGrpSpPr>
          <p:nvPr/>
        </p:nvGrpSpPr>
        <p:grpSpPr>
          <a:xfrm>
            <a:off x="371401" y="3829462"/>
            <a:ext cx="11196202" cy="2061591"/>
            <a:chOff x="6210300" y="3524250"/>
            <a:chExt cx="5648400" cy="1809600"/>
          </a:xfrm>
        </p:grpSpPr>
        <p:sp>
          <p:nvSpPr>
            <p:cNvPr id="167" name="Google Shape;167;p16">
              <a:extLst>
                <a:ext uri="{FF2B5EF4-FFF2-40B4-BE49-F238E27FC236}">
                  <a16:creationId xmlns:a16="http://schemas.microsoft.com/office/drawing/2014/main" id="{50D0E86F-79B8-7F00-FE32-6C256BDB559B}"/>
                </a:ext>
              </a:extLst>
            </p:cNvPr>
            <p:cNvSpPr/>
            <p:nvPr/>
          </p:nvSpPr>
          <p:spPr>
            <a:xfrm>
              <a:off x="6210300" y="3524250"/>
              <a:ext cx="5648400" cy="1809600"/>
            </a:xfrm>
            <a:prstGeom prst="roundRect">
              <a:avLst>
                <a:gd name="adj" fmla="val 5263"/>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8" name="Google Shape;168;p16">
              <a:extLst>
                <a:ext uri="{FF2B5EF4-FFF2-40B4-BE49-F238E27FC236}">
                  <a16:creationId xmlns:a16="http://schemas.microsoft.com/office/drawing/2014/main" id="{E2A77732-E606-FD73-F3C0-924A257B8025}"/>
                </a:ext>
              </a:extLst>
            </p:cNvPr>
            <p:cNvSpPr txBox="1"/>
            <p:nvPr/>
          </p:nvSpPr>
          <p:spPr>
            <a:xfrm>
              <a:off x="6400800" y="3667125"/>
              <a:ext cx="5267400" cy="1524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C92A2A"/>
                  </a:solidFill>
                  <a:latin typeface="Arial"/>
                  <a:ea typeface="Arial"/>
                  <a:cs typeface="Arial"/>
                  <a:sym typeface="Arial"/>
                </a:rPr>
                <a:t>Essential user handover</a:t>
              </a:r>
              <a:endParaRPr sz="2400" b="1">
                <a:solidFill>
                  <a:srgbClr val="C92A2A"/>
                </a:solidFill>
                <a:latin typeface="Arial"/>
                <a:ea typeface="Arial"/>
                <a:cs typeface="Arial"/>
                <a:sym typeface="Arial"/>
              </a:endParaRPr>
            </a:p>
            <a:p>
              <a:pPr marL="0" lvl="0" indent="0" algn="l" rtl="0">
                <a:spcBef>
                  <a:spcPts val="800"/>
                </a:spcBef>
                <a:spcAft>
                  <a:spcPts val="0"/>
                </a:spcAft>
                <a:buNone/>
              </a:pPr>
              <a:r>
                <a:rPr lang="en-GB" sz="2000">
                  <a:solidFill>
                    <a:srgbClr val="333333"/>
                  </a:solidFill>
                  <a:latin typeface="Arial"/>
                  <a:ea typeface="Arial"/>
                  <a:cs typeface="Arial"/>
                  <a:sym typeface="Arial"/>
                </a:rPr>
                <a:t>Customers must understand:</a:t>
              </a:r>
              <a:endParaRPr sz="2000">
                <a:solidFill>
                  <a:srgbClr val="333333"/>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a:solidFill>
                    <a:srgbClr val="333333"/>
                  </a:solidFill>
                  <a:latin typeface="Arial"/>
                  <a:ea typeface="Arial"/>
                  <a:cs typeface="Arial"/>
                  <a:sym typeface="Arial"/>
                </a:rPr>
                <a:t>Adjusting room temp, schedules, and holiday mode.</a:t>
              </a:r>
              <a:endParaRPr sz="200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2000">
                  <a:solidFill>
                    <a:srgbClr val="333333"/>
                  </a:solidFill>
                  <a:latin typeface="Arial"/>
                  <a:ea typeface="Arial"/>
                  <a:cs typeface="Arial"/>
                  <a:sym typeface="Arial"/>
                </a:rPr>
                <a:t>Activating DHW boost and using mobile apps.</a:t>
              </a:r>
              <a:endParaRPr sz="2000">
                <a:solidFill>
                  <a:srgbClr val="333333"/>
                </a:solidFill>
                <a:latin typeface="Arial"/>
                <a:ea typeface="Arial"/>
                <a:cs typeface="Arial"/>
                <a:sym typeface="Arial"/>
              </a:endParaRPr>
            </a:p>
            <a:p>
              <a:pPr marL="457200" lvl="0" indent="-292100" algn="l" rtl="0">
                <a:spcBef>
                  <a:spcPts val="300"/>
                </a:spcBef>
                <a:spcAft>
                  <a:spcPts val="0"/>
                </a:spcAft>
                <a:buClr>
                  <a:srgbClr val="333333"/>
                </a:buClr>
                <a:buSzPts val="1000"/>
                <a:buFont typeface="Arial"/>
                <a:buChar char="●"/>
              </a:pPr>
              <a:r>
                <a:rPr lang="en-GB" sz="2000">
                  <a:solidFill>
                    <a:srgbClr val="333333"/>
                  </a:solidFill>
                  <a:latin typeface="Arial"/>
                  <a:ea typeface="Arial"/>
                  <a:cs typeface="Arial"/>
                  <a:sym typeface="Arial"/>
                </a:rPr>
                <a:t>Why constant adjustments reduce HP efficiency.</a:t>
              </a:r>
              <a:endParaRPr sz="200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1908882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p:cNvGrpSpPr/>
        <p:nvPr/>
      </p:nvGrpSpPr>
      <p:grpSpPr>
        <a:xfrm>
          <a:off x="0" y="0"/>
          <a:ext cx="0" cy="0"/>
          <a:chOff x="0" y="0"/>
          <a:chExt cx="0" cy="0"/>
        </a:xfrm>
      </p:grpSpPr>
      <p:sp>
        <p:nvSpPr>
          <p:cNvPr id="177" name="Google Shape;177;p17"/>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Controllers: The system control centre</a:t>
            </a:r>
          </a:p>
        </p:txBody>
      </p:sp>
      <p:grpSp>
        <p:nvGrpSpPr>
          <p:cNvPr id="178" name="Google Shape;178;p17"/>
          <p:cNvGrpSpPr/>
          <p:nvPr/>
        </p:nvGrpSpPr>
        <p:grpSpPr>
          <a:xfrm>
            <a:off x="381000" y="1591199"/>
            <a:ext cx="3619500" cy="3944628"/>
            <a:chOff x="381000" y="1143000"/>
            <a:chExt cx="3619500" cy="2238300"/>
          </a:xfrm>
        </p:grpSpPr>
        <p:sp>
          <p:nvSpPr>
            <p:cNvPr id="179" name="Google Shape;179;p17"/>
            <p:cNvSpPr/>
            <p:nvPr/>
          </p:nvSpPr>
          <p:spPr>
            <a:xfrm>
              <a:off x="381000" y="1143000"/>
              <a:ext cx="3619500" cy="2238300"/>
            </a:xfrm>
            <a:prstGeom prst="roundRect">
              <a:avLst>
                <a:gd name="adj" fmla="val 5106"/>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0" name="Google Shape;180;p17"/>
            <p:cNvSpPr txBox="1"/>
            <p:nvPr/>
          </p:nvSpPr>
          <p:spPr>
            <a:xfrm>
              <a:off x="571500" y="1285875"/>
              <a:ext cx="32385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The system “brain"</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Coordinates the whole low carbon heating system, linking heat pumps, pumps, valves, sensors, and emitters.</a:t>
              </a:r>
              <a:endParaRPr sz="2000" b="0">
                <a:solidFill>
                  <a:srgbClr val="333333"/>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Crucial for efficient operation through steady control and coordinated demand.</a:t>
              </a:r>
              <a:endParaRPr sz="2000" b="0">
                <a:solidFill>
                  <a:srgbClr val="333333"/>
                </a:solidFill>
                <a:latin typeface="Arial"/>
                <a:ea typeface="Arial"/>
                <a:cs typeface="Arial"/>
                <a:sym typeface="Arial"/>
              </a:endParaRPr>
            </a:p>
          </p:txBody>
        </p:sp>
      </p:grpSp>
      <p:grpSp>
        <p:nvGrpSpPr>
          <p:cNvPr id="181" name="Google Shape;181;p17"/>
          <p:cNvGrpSpPr/>
          <p:nvPr/>
        </p:nvGrpSpPr>
        <p:grpSpPr>
          <a:xfrm>
            <a:off x="4310062" y="1571478"/>
            <a:ext cx="3619500" cy="3964349"/>
            <a:chOff x="4305300" y="1143000"/>
            <a:chExt cx="3619500" cy="2238300"/>
          </a:xfrm>
        </p:grpSpPr>
        <p:sp>
          <p:nvSpPr>
            <p:cNvPr id="182" name="Google Shape;182;p17"/>
            <p:cNvSpPr/>
            <p:nvPr/>
          </p:nvSpPr>
          <p:spPr>
            <a:xfrm>
              <a:off x="4305300" y="1143000"/>
              <a:ext cx="3619500" cy="2238300"/>
            </a:xfrm>
            <a:prstGeom prst="roundRect">
              <a:avLst>
                <a:gd name="adj" fmla="val 5106"/>
              </a:avLst>
            </a:prstGeom>
            <a:solidFill>
              <a:srgbClr val="F1F3F5"/>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3" name="Google Shape;183;p17"/>
            <p:cNvSpPr txBox="1"/>
            <p:nvPr/>
          </p:nvSpPr>
          <p:spPr>
            <a:xfrm>
              <a:off x="4495800" y="1285875"/>
              <a:ext cx="32385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Demand management</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Manages space heating, domestic hot water (DHW), and modes like frost protection or backup.</a:t>
              </a:r>
              <a:endParaRPr sz="2000" b="0">
                <a:solidFill>
                  <a:srgbClr val="333333"/>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Handles hot water priority by pausing heating for cylinder recovery.</a:t>
              </a:r>
              <a:endParaRPr sz="2000" b="0">
                <a:solidFill>
                  <a:srgbClr val="333333"/>
                </a:solidFill>
                <a:latin typeface="Arial"/>
                <a:ea typeface="Arial"/>
                <a:cs typeface="Arial"/>
                <a:sym typeface="Arial"/>
              </a:endParaRPr>
            </a:p>
          </p:txBody>
        </p:sp>
      </p:grpSp>
      <p:grpSp>
        <p:nvGrpSpPr>
          <p:cNvPr id="184" name="Google Shape;184;p17"/>
          <p:cNvGrpSpPr/>
          <p:nvPr/>
        </p:nvGrpSpPr>
        <p:grpSpPr>
          <a:xfrm>
            <a:off x="8239125" y="1591200"/>
            <a:ext cx="3619500" cy="3944627"/>
            <a:chOff x="8239125" y="1143000"/>
            <a:chExt cx="3619500" cy="2238300"/>
          </a:xfrm>
        </p:grpSpPr>
        <p:sp>
          <p:nvSpPr>
            <p:cNvPr id="185" name="Google Shape;185;p17"/>
            <p:cNvSpPr/>
            <p:nvPr/>
          </p:nvSpPr>
          <p:spPr>
            <a:xfrm>
              <a:off x="8239125" y="1143000"/>
              <a:ext cx="3619500" cy="2238300"/>
            </a:xfrm>
            <a:prstGeom prst="roundRect">
              <a:avLst>
                <a:gd name="adj" fmla="val 5106"/>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6" name="Google Shape;186;p17"/>
            <p:cNvSpPr txBox="1"/>
            <p:nvPr/>
          </p:nvSpPr>
          <p:spPr>
            <a:xfrm>
              <a:off x="8429625" y="1285875"/>
              <a:ext cx="3238500"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Operational logic</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Controls pumps and zones in sequence to avoid flow faults and short cycling.</a:t>
              </a:r>
              <a:endParaRPr sz="2000" b="0">
                <a:solidFill>
                  <a:srgbClr val="333333"/>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Manages weather compensation to adjust flow temperatures, based on outdoor conditions.</a:t>
              </a:r>
              <a:endParaRPr sz="2000" b="0">
                <a:solidFill>
                  <a:srgbClr val="333333"/>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6">
          <a:extLst>
            <a:ext uri="{FF2B5EF4-FFF2-40B4-BE49-F238E27FC236}">
              <a16:creationId xmlns:a16="http://schemas.microsoft.com/office/drawing/2014/main" id="{4A227524-04AB-3893-C0CF-755A3A3A19F1}"/>
            </a:ext>
          </a:extLst>
        </p:cNvPr>
        <p:cNvGrpSpPr/>
        <p:nvPr/>
      </p:nvGrpSpPr>
      <p:grpSpPr>
        <a:xfrm>
          <a:off x="0" y="0"/>
          <a:ext cx="0" cy="0"/>
          <a:chOff x="0" y="0"/>
          <a:chExt cx="0" cy="0"/>
        </a:xfrm>
      </p:grpSpPr>
      <p:sp>
        <p:nvSpPr>
          <p:cNvPr id="177" name="Google Shape;177;p17">
            <a:extLst>
              <a:ext uri="{FF2B5EF4-FFF2-40B4-BE49-F238E27FC236}">
                <a16:creationId xmlns:a16="http://schemas.microsoft.com/office/drawing/2014/main" id="{2BEE667F-EB67-85D8-1B6A-D5FD66F44158}"/>
              </a:ext>
            </a:extLst>
          </p:cNvPr>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Controllers: The system control centre</a:t>
            </a:r>
          </a:p>
        </p:txBody>
      </p:sp>
      <p:grpSp>
        <p:nvGrpSpPr>
          <p:cNvPr id="187" name="Google Shape;187;p17">
            <a:extLst>
              <a:ext uri="{FF2B5EF4-FFF2-40B4-BE49-F238E27FC236}">
                <a16:creationId xmlns:a16="http://schemas.microsoft.com/office/drawing/2014/main" id="{72435E34-C7F5-7589-009A-264674700F95}"/>
              </a:ext>
            </a:extLst>
          </p:cNvPr>
          <p:cNvGrpSpPr>
            <a:grpSpLocks/>
          </p:cNvGrpSpPr>
          <p:nvPr/>
        </p:nvGrpSpPr>
        <p:grpSpPr>
          <a:xfrm>
            <a:off x="380999" y="1821048"/>
            <a:ext cx="11195483" cy="1761975"/>
            <a:chOff x="381000" y="3571875"/>
            <a:chExt cx="5638800" cy="1428900"/>
          </a:xfrm>
        </p:grpSpPr>
        <p:sp>
          <p:nvSpPr>
            <p:cNvPr id="188" name="Google Shape;188;p17">
              <a:extLst>
                <a:ext uri="{FF2B5EF4-FFF2-40B4-BE49-F238E27FC236}">
                  <a16:creationId xmlns:a16="http://schemas.microsoft.com/office/drawing/2014/main" id="{00CB70D6-78B7-11EC-BB7A-BE01218E43A9}"/>
                </a:ext>
              </a:extLst>
            </p:cNvPr>
            <p:cNvSpPr/>
            <p:nvPr/>
          </p:nvSpPr>
          <p:spPr>
            <a:xfrm>
              <a:off x="381000" y="3571875"/>
              <a:ext cx="5638800" cy="1428900"/>
            </a:xfrm>
            <a:prstGeom prst="roundRect">
              <a:avLst>
                <a:gd name="adj" fmla="val 6666"/>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9" name="Google Shape;189;p17">
              <a:extLst>
                <a:ext uri="{FF2B5EF4-FFF2-40B4-BE49-F238E27FC236}">
                  <a16:creationId xmlns:a16="http://schemas.microsoft.com/office/drawing/2014/main" id="{8DC07932-5CEC-6614-4898-61B5177CDD2A}"/>
                </a:ext>
              </a:extLst>
            </p:cNvPr>
            <p:cNvSpPr txBox="1"/>
            <p:nvPr/>
          </p:nvSpPr>
          <p:spPr>
            <a:xfrm>
              <a:off x="571500" y="3714750"/>
              <a:ext cx="52578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5F3DC4"/>
                  </a:solidFill>
                  <a:latin typeface="Arial"/>
                  <a:ea typeface="Arial"/>
                  <a:cs typeface="Arial"/>
                  <a:sym typeface="Arial"/>
                </a:rPr>
                <a:t>Diagnostics and Configuration</a:t>
              </a:r>
              <a:endParaRPr sz="2400" b="1" dirty="0">
                <a:solidFill>
                  <a:srgbClr val="5F3DC4"/>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Displays fault codes, live data, and operating modes for troubleshooting.</a:t>
              </a:r>
              <a:endParaRPr sz="2000" b="0"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333333"/>
                  </a:solidFill>
                  <a:latin typeface="Arial"/>
                  <a:ea typeface="Arial"/>
                  <a:cs typeface="Arial"/>
                  <a:sym typeface="Arial"/>
                </a:rPr>
                <a:t>Installer settings (e.g. flow temps, curves) must be protected from inappropriate changes.</a:t>
              </a:r>
              <a:endParaRPr sz="1000" b="0" dirty="0">
                <a:solidFill>
                  <a:srgbClr val="333333"/>
                </a:solidFill>
                <a:latin typeface="Arial"/>
                <a:ea typeface="Arial"/>
                <a:cs typeface="Arial"/>
                <a:sym typeface="Arial"/>
              </a:endParaRPr>
            </a:p>
          </p:txBody>
        </p:sp>
      </p:grpSp>
      <p:grpSp>
        <p:nvGrpSpPr>
          <p:cNvPr id="190" name="Google Shape;190;p17">
            <a:extLst>
              <a:ext uri="{FF2B5EF4-FFF2-40B4-BE49-F238E27FC236}">
                <a16:creationId xmlns:a16="http://schemas.microsoft.com/office/drawing/2014/main" id="{D01CD2D4-F095-255C-7E9B-A1A04163F813}"/>
              </a:ext>
            </a:extLst>
          </p:cNvPr>
          <p:cNvGrpSpPr>
            <a:grpSpLocks/>
          </p:cNvGrpSpPr>
          <p:nvPr/>
        </p:nvGrpSpPr>
        <p:grpSpPr>
          <a:xfrm>
            <a:off x="371400" y="3829463"/>
            <a:ext cx="11195483" cy="1761976"/>
            <a:chOff x="6210300" y="3571875"/>
            <a:chExt cx="5648400" cy="1428900"/>
          </a:xfrm>
        </p:grpSpPr>
        <p:sp>
          <p:nvSpPr>
            <p:cNvPr id="191" name="Google Shape;191;p17">
              <a:extLst>
                <a:ext uri="{FF2B5EF4-FFF2-40B4-BE49-F238E27FC236}">
                  <a16:creationId xmlns:a16="http://schemas.microsoft.com/office/drawing/2014/main" id="{E54475C9-F549-6429-B8A3-F996AB892E80}"/>
                </a:ext>
              </a:extLst>
            </p:cNvPr>
            <p:cNvSpPr/>
            <p:nvPr/>
          </p:nvSpPr>
          <p:spPr>
            <a:xfrm>
              <a:off x="6210300" y="3571875"/>
              <a:ext cx="5648400" cy="1428900"/>
            </a:xfrm>
            <a:prstGeom prst="roundRect">
              <a:avLst>
                <a:gd name="adj" fmla="val 6666"/>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2" name="Google Shape;192;p17">
              <a:extLst>
                <a:ext uri="{FF2B5EF4-FFF2-40B4-BE49-F238E27FC236}">
                  <a16:creationId xmlns:a16="http://schemas.microsoft.com/office/drawing/2014/main" id="{5354DF2D-D894-C744-5269-BF0F75E29A77}"/>
                </a:ext>
              </a:extLst>
            </p:cNvPr>
            <p:cNvSpPr txBox="1"/>
            <p:nvPr/>
          </p:nvSpPr>
          <p:spPr>
            <a:xfrm>
              <a:off x="6400800" y="3714750"/>
              <a:ext cx="5267400" cy="1143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C92A2A"/>
                  </a:solidFill>
                  <a:latin typeface="Arial"/>
                  <a:ea typeface="Arial"/>
                  <a:cs typeface="Arial"/>
                  <a:sym typeface="Arial"/>
                </a:rPr>
                <a:t>Commissioning and Handover</a:t>
              </a:r>
              <a:endParaRPr sz="2400" b="1" dirty="0">
                <a:solidFill>
                  <a:srgbClr val="C92A2A"/>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Setup must match system design and hydraulic layout.</a:t>
              </a:r>
              <a:endParaRPr sz="2000" b="0"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333333"/>
                  </a:solidFill>
                  <a:latin typeface="Arial"/>
                  <a:ea typeface="Arial"/>
                  <a:cs typeface="Arial"/>
                  <a:sym typeface="Arial"/>
                </a:rPr>
                <a:t>Record all key setpoints and installer parameters to create a service baseline.</a:t>
              </a:r>
              <a:endParaRPr sz="2000" b="0" dirty="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316138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
        <p:nvSpPr>
          <p:cNvPr id="205" name="Google Shape;205;p18"/>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dirty="0">
                <a:solidFill>
                  <a:srgbClr val="FC4421"/>
                </a:solidFill>
                <a:latin typeface="Arial"/>
                <a:ea typeface="Arial"/>
                <a:cs typeface="Arial"/>
                <a:sym typeface="Arial"/>
              </a:rPr>
              <a:t>Weather compensation</a:t>
            </a:r>
          </a:p>
        </p:txBody>
      </p:sp>
      <p:grpSp>
        <p:nvGrpSpPr>
          <p:cNvPr id="206" name="Google Shape;206;p18"/>
          <p:cNvGrpSpPr/>
          <p:nvPr/>
        </p:nvGrpSpPr>
        <p:grpSpPr>
          <a:xfrm>
            <a:off x="251999" y="1583999"/>
            <a:ext cx="11606698" cy="1404171"/>
            <a:chOff x="381000" y="1143000"/>
            <a:chExt cx="11477700" cy="901562"/>
          </a:xfrm>
        </p:grpSpPr>
        <p:sp>
          <p:nvSpPr>
            <p:cNvPr id="207" name="Google Shape;207;p18"/>
            <p:cNvSpPr/>
            <p:nvPr/>
          </p:nvSpPr>
          <p:spPr>
            <a:xfrm>
              <a:off x="381000" y="1143000"/>
              <a:ext cx="11477700" cy="901562"/>
            </a:xfrm>
            <a:prstGeom prst="roundRect">
              <a:avLst>
                <a:gd name="adj" fmla="val 120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8" name="Google Shape;208;p18"/>
            <p:cNvSpPr txBox="1"/>
            <p:nvPr/>
          </p:nvSpPr>
          <p:spPr>
            <a:xfrm>
              <a:off x="571500" y="1143000"/>
              <a:ext cx="11096700" cy="859361"/>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Dynamic heating adjustment</a:t>
              </a:r>
              <a:endParaRPr sz="2400" b="1">
                <a:solidFill>
                  <a:srgbClr val="FC4421"/>
                </a:solidFill>
                <a:latin typeface="Arial"/>
                <a:ea typeface="Arial"/>
                <a:cs typeface="Arial"/>
                <a:sym typeface="Arial"/>
              </a:endParaRPr>
            </a:p>
            <a:p>
              <a:pPr marL="0" lvl="0" indent="0" algn="l" rtl="0">
                <a:spcBef>
                  <a:spcPts val="300"/>
                </a:spcBef>
                <a:spcAft>
                  <a:spcPts val="0"/>
                </a:spcAft>
                <a:buNone/>
              </a:pPr>
              <a:r>
                <a:rPr lang="en-GB" sz="2000">
                  <a:solidFill>
                    <a:srgbClr val="333333"/>
                  </a:solidFill>
                  <a:latin typeface="Arial"/>
                  <a:ea typeface="Arial"/>
                  <a:cs typeface="Arial"/>
                  <a:sym typeface="Arial"/>
                </a:rPr>
                <a:t>Adjusts heating flow temperature based on outdoor temperature using a sensor, avoiding fixed high-temperature operation to match weather conditions.</a:t>
              </a:r>
              <a:endParaRPr sz="2000">
                <a:solidFill>
                  <a:srgbClr val="333333"/>
                </a:solidFill>
                <a:latin typeface="Arial"/>
                <a:ea typeface="Arial"/>
                <a:cs typeface="Arial"/>
                <a:sym typeface="Arial"/>
              </a:endParaRPr>
            </a:p>
          </p:txBody>
        </p:sp>
      </p:grpSp>
      <p:grpSp>
        <p:nvGrpSpPr>
          <p:cNvPr id="209" name="Google Shape;209;p18"/>
          <p:cNvGrpSpPr/>
          <p:nvPr/>
        </p:nvGrpSpPr>
        <p:grpSpPr>
          <a:xfrm>
            <a:off x="380928" y="3088369"/>
            <a:ext cx="11499300" cy="2880359"/>
            <a:chOff x="380954" y="2348728"/>
            <a:chExt cx="7557997" cy="1803124"/>
          </a:xfrm>
        </p:grpSpPr>
        <p:grpSp>
          <p:nvGrpSpPr>
            <p:cNvPr id="210" name="Google Shape;210;p18"/>
            <p:cNvGrpSpPr/>
            <p:nvPr/>
          </p:nvGrpSpPr>
          <p:grpSpPr>
            <a:xfrm>
              <a:off x="380954" y="2348728"/>
              <a:ext cx="3619546" cy="1803124"/>
              <a:chOff x="380954" y="2348728"/>
              <a:chExt cx="3619546" cy="1803124"/>
            </a:xfrm>
          </p:grpSpPr>
          <p:sp>
            <p:nvSpPr>
              <p:cNvPr id="211" name="Google Shape;211;p18"/>
              <p:cNvSpPr/>
              <p:nvPr/>
            </p:nvSpPr>
            <p:spPr>
              <a:xfrm>
                <a:off x="381000" y="2348728"/>
                <a:ext cx="3619500" cy="1803124"/>
              </a:xfrm>
              <a:prstGeom prst="roundRect">
                <a:avLst>
                  <a:gd name="adj" fmla="val 60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2" name="Google Shape;212;p18"/>
              <p:cNvSpPr txBox="1"/>
              <p:nvPr/>
            </p:nvSpPr>
            <p:spPr>
              <a:xfrm>
                <a:off x="380954" y="2378011"/>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Temperature logic</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b="1">
                    <a:solidFill>
                      <a:srgbClr val="333333"/>
                    </a:solidFill>
                    <a:latin typeface="Arial"/>
                    <a:ea typeface="Arial"/>
                    <a:cs typeface="Arial"/>
                    <a:sym typeface="Arial"/>
                  </a:rPr>
                  <a:t>Colder outside = Higher flow</a:t>
                </a:r>
                <a:endParaRPr sz="2000" b="1">
                  <a:solidFill>
                    <a:srgbClr val="333333"/>
                  </a:solidFill>
                  <a:latin typeface="Arial"/>
                  <a:ea typeface="Arial"/>
                  <a:cs typeface="Arial"/>
                  <a:sym typeface="Arial"/>
                </a:endParaRPr>
              </a:p>
              <a:p>
                <a:pPr marL="0" lvl="0" indent="0" algn="l" rtl="0">
                  <a:spcBef>
                    <a:spcPts val="300"/>
                  </a:spcBef>
                  <a:spcAft>
                    <a:spcPts val="0"/>
                  </a:spcAft>
                  <a:buNone/>
                </a:pPr>
                <a:r>
                  <a:rPr lang="en-GB" sz="2000" b="0">
                    <a:solidFill>
                      <a:srgbClr val="495057"/>
                    </a:solidFill>
                    <a:latin typeface="Arial"/>
                    <a:ea typeface="Arial"/>
                    <a:cs typeface="Arial"/>
                    <a:sym typeface="Arial"/>
                  </a:rPr>
                  <a:t>Increases temp to maintain comfort as building loses heat faster.</a:t>
                </a:r>
                <a:endParaRPr sz="2000" b="0">
                  <a:solidFill>
                    <a:srgbClr val="495057"/>
                  </a:solidFill>
                  <a:latin typeface="Arial"/>
                  <a:ea typeface="Arial"/>
                  <a:cs typeface="Arial"/>
                  <a:sym typeface="Arial"/>
                </a:endParaRPr>
              </a:p>
              <a:p>
                <a:pPr marL="0" lvl="0" indent="0" algn="l" rtl="0">
                  <a:spcBef>
                    <a:spcPts val="600"/>
                  </a:spcBef>
                  <a:spcAft>
                    <a:spcPts val="0"/>
                  </a:spcAft>
                  <a:buNone/>
                </a:pPr>
                <a:r>
                  <a:rPr lang="en-GB" sz="2000" b="1">
                    <a:solidFill>
                      <a:srgbClr val="333333"/>
                    </a:solidFill>
                    <a:latin typeface="Arial"/>
                    <a:ea typeface="Arial"/>
                    <a:cs typeface="Arial"/>
                    <a:sym typeface="Arial"/>
                  </a:rPr>
                  <a:t>Milder outside = Lower flow</a:t>
                </a:r>
                <a:endParaRPr sz="2000" b="1">
                  <a:solidFill>
                    <a:srgbClr val="333333"/>
                  </a:solidFill>
                  <a:latin typeface="Arial"/>
                  <a:ea typeface="Arial"/>
                  <a:cs typeface="Arial"/>
                  <a:sym typeface="Arial"/>
                </a:endParaRPr>
              </a:p>
              <a:p>
                <a:pPr marL="0" lvl="0" indent="0" algn="l" rtl="0">
                  <a:spcBef>
                    <a:spcPts val="300"/>
                  </a:spcBef>
                  <a:spcAft>
                    <a:spcPts val="0"/>
                  </a:spcAft>
                  <a:buNone/>
                </a:pPr>
                <a:r>
                  <a:rPr lang="en-GB" sz="2000" b="0">
                    <a:solidFill>
                      <a:srgbClr val="495057"/>
                    </a:solidFill>
                    <a:latin typeface="Arial"/>
                    <a:ea typeface="Arial"/>
                    <a:cs typeface="Arial"/>
                    <a:sym typeface="Arial"/>
                  </a:rPr>
                  <a:t>Reduces flow temp to improve efficiency and avoid overheating.</a:t>
                </a:r>
                <a:endParaRPr sz="2000" b="0">
                  <a:solidFill>
                    <a:srgbClr val="495057"/>
                  </a:solidFill>
                  <a:latin typeface="Arial"/>
                  <a:ea typeface="Arial"/>
                  <a:cs typeface="Arial"/>
                  <a:sym typeface="Arial"/>
                </a:endParaRPr>
              </a:p>
            </p:txBody>
          </p:sp>
        </p:grpSp>
        <p:grpSp>
          <p:nvGrpSpPr>
            <p:cNvPr id="213" name="Google Shape;213;p18"/>
            <p:cNvGrpSpPr/>
            <p:nvPr/>
          </p:nvGrpSpPr>
          <p:grpSpPr>
            <a:xfrm>
              <a:off x="4319451" y="2378010"/>
              <a:ext cx="3619500" cy="1773842"/>
              <a:chOff x="4319451" y="2378010"/>
              <a:chExt cx="3619500" cy="1773842"/>
            </a:xfrm>
          </p:grpSpPr>
          <p:sp>
            <p:nvSpPr>
              <p:cNvPr id="214" name="Google Shape;214;p18"/>
              <p:cNvSpPr/>
              <p:nvPr/>
            </p:nvSpPr>
            <p:spPr>
              <a:xfrm>
                <a:off x="4319451" y="2378010"/>
                <a:ext cx="3619500" cy="1773842"/>
              </a:xfrm>
              <a:prstGeom prst="roundRect">
                <a:avLst>
                  <a:gd name="adj" fmla="val 6000"/>
                </a:avLst>
              </a:prstGeom>
              <a:solidFill>
                <a:srgbClr val="F1F3F5"/>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5" name="Google Shape;215;p18"/>
              <p:cNvSpPr txBox="1"/>
              <p:nvPr/>
            </p:nvSpPr>
            <p:spPr>
              <a:xfrm>
                <a:off x="4495800" y="24288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Operational efficiency</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1" dirty="0">
                    <a:solidFill>
                      <a:srgbClr val="333333"/>
                    </a:solidFill>
                    <a:latin typeface="Arial"/>
                    <a:ea typeface="Arial"/>
                    <a:cs typeface="Arial"/>
                    <a:sym typeface="Arial"/>
                  </a:rPr>
                  <a:t>Minimal temperature lift</a:t>
                </a:r>
                <a:endParaRPr sz="2000" b="1" dirty="0">
                  <a:solidFill>
                    <a:srgbClr val="333333"/>
                  </a:solidFill>
                  <a:latin typeface="Arial"/>
                  <a:ea typeface="Arial"/>
                  <a:cs typeface="Arial"/>
                  <a:sym typeface="Arial"/>
                </a:endParaRPr>
              </a:p>
              <a:p>
                <a:pPr marL="0" lvl="0" indent="0" algn="l" rtl="0">
                  <a:spcBef>
                    <a:spcPts val="300"/>
                  </a:spcBef>
                  <a:spcAft>
                    <a:spcPts val="0"/>
                  </a:spcAft>
                  <a:buNone/>
                </a:pPr>
                <a:r>
                  <a:rPr lang="en-GB" sz="2000" b="0" dirty="0">
                    <a:solidFill>
                      <a:srgbClr val="495057"/>
                    </a:solidFill>
                    <a:latin typeface="Arial"/>
                    <a:ea typeface="Arial"/>
                    <a:cs typeface="Arial"/>
                    <a:sym typeface="Arial"/>
                  </a:rPr>
                  <a:t>Keeps flow as low as practical to improve CoP and reduce running costs.</a:t>
                </a:r>
                <a:endParaRPr sz="2000" b="0" dirty="0">
                  <a:solidFill>
                    <a:srgbClr val="495057"/>
                  </a:solidFill>
                  <a:latin typeface="Arial"/>
                  <a:ea typeface="Arial"/>
                  <a:cs typeface="Arial"/>
                  <a:sym typeface="Arial"/>
                </a:endParaRPr>
              </a:p>
              <a:p>
                <a:pPr marL="0" lvl="0" indent="0" algn="l" rtl="0">
                  <a:spcBef>
                    <a:spcPts val="600"/>
                  </a:spcBef>
                  <a:spcAft>
                    <a:spcPts val="0"/>
                  </a:spcAft>
                  <a:buNone/>
                </a:pPr>
                <a:r>
                  <a:rPr lang="en-GB" sz="2000" b="1" dirty="0">
                    <a:solidFill>
                      <a:srgbClr val="333333"/>
                    </a:solidFill>
                    <a:latin typeface="Arial"/>
                    <a:ea typeface="Arial"/>
                    <a:cs typeface="Arial"/>
                    <a:sym typeface="Arial"/>
                  </a:rPr>
                  <a:t>Emitters and stability</a:t>
                </a:r>
                <a:endParaRPr sz="2000" b="1" dirty="0">
                  <a:solidFill>
                    <a:srgbClr val="333333"/>
                  </a:solidFill>
                  <a:latin typeface="Arial"/>
                  <a:ea typeface="Arial"/>
                  <a:cs typeface="Arial"/>
                  <a:sym typeface="Arial"/>
                </a:endParaRPr>
              </a:p>
              <a:p>
                <a:pPr marL="0" lvl="0" indent="0" algn="l" rtl="0">
                  <a:spcBef>
                    <a:spcPts val="300"/>
                  </a:spcBef>
                  <a:spcAft>
                    <a:spcPts val="0"/>
                  </a:spcAft>
                  <a:buNone/>
                </a:pPr>
                <a:r>
                  <a:rPr lang="en-GB" sz="2000" b="0" dirty="0">
                    <a:solidFill>
                      <a:srgbClr val="495057"/>
                    </a:solidFill>
                    <a:latin typeface="Arial"/>
                    <a:ea typeface="Arial"/>
                    <a:cs typeface="Arial"/>
                    <a:sym typeface="Arial"/>
                  </a:rPr>
                  <a:t>Most effective with correctly sized low-temp emitters and stable running patterns.</a:t>
                </a:r>
                <a:endParaRPr sz="1000" b="0" dirty="0">
                  <a:solidFill>
                    <a:srgbClr val="495057"/>
                  </a:solidFill>
                  <a:latin typeface="Arial"/>
                  <a:ea typeface="Arial"/>
                  <a:cs typeface="Arial"/>
                  <a:sym typeface="Aria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a:extLst>
            <a:ext uri="{FF2B5EF4-FFF2-40B4-BE49-F238E27FC236}">
              <a16:creationId xmlns:a16="http://schemas.microsoft.com/office/drawing/2014/main" id="{D223C512-8E71-3063-CFEC-0000158231AA}"/>
            </a:ext>
          </a:extLst>
        </p:cNvPr>
        <p:cNvGrpSpPr/>
        <p:nvPr/>
      </p:nvGrpSpPr>
      <p:grpSpPr>
        <a:xfrm>
          <a:off x="0" y="0"/>
          <a:ext cx="0" cy="0"/>
          <a:chOff x="0" y="0"/>
          <a:chExt cx="0" cy="0"/>
        </a:xfrm>
      </p:grpSpPr>
      <p:sp>
        <p:nvSpPr>
          <p:cNvPr id="205" name="Google Shape;205;p18">
            <a:extLst>
              <a:ext uri="{FF2B5EF4-FFF2-40B4-BE49-F238E27FC236}">
                <a16:creationId xmlns:a16="http://schemas.microsoft.com/office/drawing/2014/main" id="{CF1224C8-57AF-C4DF-44D7-C25F2169504C}"/>
              </a:ext>
            </a:extLst>
          </p:cNvPr>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Weather compensation</a:t>
            </a:r>
          </a:p>
        </p:txBody>
      </p:sp>
      <p:grpSp>
        <p:nvGrpSpPr>
          <p:cNvPr id="216" name="Google Shape;216;p18">
            <a:extLst>
              <a:ext uri="{FF2B5EF4-FFF2-40B4-BE49-F238E27FC236}">
                <a16:creationId xmlns:a16="http://schemas.microsoft.com/office/drawing/2014/main" id="{E2EEAFC4-8E52-4C8C-BBBA-464D89D27720}"/>
              </a:ext>
            </a:extLst>
          </p:cNvPr>
          <p:cNvGrpSpPr/>
          <p:nvPr/>
        </p:nvGrpSpPr>
        <p:grpSpPr>
          <a:xfrm>
            <a:off x="381000" y="1552142"/>
            <a:ext cx="11456774" cy="1868127"/>
            <a:chOff x="8239125" y="2286000"/>
            <a:chExt cx="3619500" cy="1803124"/>
          </a:xfrm>
        </p:grpSpPr>
        <p:sp>
          <p:nvSpPr>
            <p:cNvPr id="217" name="Google Shape;217;p18">
              <a:extLst>
                <a:ext uri="{FF2B5EF4-FFF2-40B4-BE49-F238E27FC236}">
                  <a16:creationId xmlns:a16="http://schemas.microsoft.com/office/drawing/2014/main" id="{31465BCF-2F21-2A93-39A0-A181F38F959D}"/>
                </a:ext>
              </a:extLst>
            </p:cNvPr>
            <p:cNvSpPr/>
            <p:nvPr/>
          </p:nvSpPr>
          <p:spPr>
            <a:xfrm>
              <a:off x="8239125" y="2286000"/>
              <a:ext cx="3619500" cy="1803124"/>
            </a:xfrm>
            <a:prstGeom prst="roundRect">
              <a:avLst>
                <a:gd name="adj" fmla="val 6000"/>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18" name="Google Shape;218;p18">
              <a:extLst>
                <a:ext uri="{FF2B5EF4-FFF2-40B4-BE49-F238E27FC236}">
                  <a16:creationId xmlns:a16="http://schemas.microsoft.com/office/drawing/2014/main" id="{E9CFC95B-3382-FC90-904D-ED7EC0DA90C9}"/>
                </a:ext>
              </a:extLst>
            </p:cNvPr>
            <p:cNvSpPr txBox="1"/>
            <p:nvPr/>
          </p:nvSpPr>
          <p:spPr>
            <a:xfrm>
              <a:off x="8257492" y="2286000"/>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Correct sensor placement</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b="1">
                  <a:solidFill>
                    <a:srgbClr val="333333"/>
                  </a:solidFill>
                  <a:latin typeface="Arial"/>
                  <a:ea typeface="Arial"/>
                  <a:cs typeface="Arial"/>
                  <a:sym typeface="Arial"/>
                </a:rPr>
                <a:t>Optimal location</a:t>
              </a:r>
              <a:endParaRPr sz="2000" b="1">
                <a:solidFill>
                  <a:srgbClr val="333333"/>
                </a:solidFill>
                <a:latin typeface="Arial"/>
                <a:ea typeface="Arial"/>
                <a:cs typeface="Arial"/>
                <a:sym typeface="Arial"/>
              </a:endParaRPr>
            </a:p>
            <a:p>
              <a:pPr marL="0" lvl="0" indent="0" algn="l" rtl="0">
                <a:spcBef>
                  <a:spcPts val="300"/>
                </a:spcBef>
                <a:spcAft>
                  <a:spcPts val="0"/>
                </a:spcAft>
                <a:buNone/>
              </a:pPr>
              <a:r>
                <a:rPr lang="en-GB" sz="2000" b="0">
                  <a:solidFill>
                    <a:srgbClr val="495057"/>
                  </a:solidFill>
                  <a:latin typeface="Arial"/>
                  <a:ea typeface="Arial"/>
                  <a:cs typeface="Arial"/>
                  <a:sym typeface="Arial"/>
                </a:rPr>
                <a:t>North or </a:t>
              </a:r>
              <a:r>
                <a:rPr lang="en-GB" sz="2000">
                  <a:solidFill>
                    <a:srgbClr val="495057"/>
                  </a:solidFill>
                </a:rPr>
                <a:t>n</a:t>
              </a:r>
              <a:r>
                <a:rPr lang="en-GB" sz="2000" b="0">
                  <a:solidFill>
                    <a:srgbClr val="495057"/>
                  </a:solidFill>
                  <a:latin typeface="Arial"/>
                  <a:ea typeface="Arial"/>
                  <a:cs typeface="Arial"/>
                  <a:sym typeface="Arial"/>
                </a:rPr>
                <a:t>orth-west facing wall; away from direct sunlight and heat sources.</a:t>
              </a:r>
              <a:endParaRPr sz="2000" b="0">
                <a:solidFill>
                  <a:srgbClr val="495057"/>
                </a:solidFill>
                <a:latin typeface="Arial"/>
                <a:ea typeface="Arial"/>
                <a:cs typeface="Arial"/>
                <a:sym typeface="Arial"/>
              </a:endParaRPr>
            </a:p>
            <a:p>
              <a:pPr marL="0" lvl="0" indent="0" algn="l" rtl="0">
                <a:spcBef>
                  <a:spcPts val="600"/>
                </a:spcBef>
                <a:spcAft>
                  <a:spcPts val="0"/>
                </a:spcAft>
                <a:buNone/>
              </a:pPr>
              <a:r>
                <a:rPr lang="en-GB" sz="2000" b="1">
                  <a:solidFill>
                    <a:srgbClr val="333333"/>
                  </a:solidFill>
                  <a:latin typeface="Arial"/>
                  <a:ea typeface="Arial"/>
                  <a:cs typeface="Arial"/>
                  <a:sym typeface="Arial"/>
                </a:rPr>
                <a:t>Avoid interference</a:t>
              </a:r>
              <a:endParaRPr sz="2000" b="1">
                <a:solidFill>
                  <a:srgbClr val="333333"/>
                </a:solidFill>
                <a:latin typeface="Arial"/>
                <a:ea typeface="Arial"/>
                <a:cs typeface="Arial"/>
                <a:sym typeface="Arial"/>
              </a:endParaRPr>
            </a:p>
            <a:p>
              <a:pPr marL="0" lvl="0" indent="0" algn="l" rtl="0">
                <a:spcBef>
                  <a:spcPts val="300"/>
                </a:spcBef>
                <a:spcAft>
                  <a:spcPts val="0"/>
                </a:spcAft>
                <a:buNone/>
              </a:pPr>
              <a:r>
                <a:rPr lang="en-GB" sz="2000" b="0">
                  <a:solidFill>
                    <a:srgbClr val="495057"/>
                  </a:solidFill>
                  <a:latin typeface="Arial"/>
                  <a:ea typeface="Arial"/>
                  <a:cs typeface="Arial"/>
                  <a:sym typeface="Arial"/>
                </a:rPr>
                <a:t>Keep clear of vents, flues, and warm air discharge points.</a:t>
              </a:r>
              <a:endParaRPr sz="2000" b="0">
                <a:solidFill>
                  <a:srgbClr val="495057"/>
                </a:solidFill>
                <a:latin typeface="Arial"/>
                <a:ea typeface="Arial"/>
                <a:cs typeface="Arial"/>
                <a:sym typeface="Arial"/>
              </a:endParaRPr>
            </a:p>
          </p:txBody>
        </p:sp>
      </p:grpSp>
      <p:grpSp>
        <p:nvGrpSpPr>
          <p:cNvPr id="219" name="Google Shape;219;p18">
            <a:extLst>
              <a:ext uri="{FF2B5EF4-FFF2-40B4-BE49-F238E27FC236}">
                <a16:creationId xmlns:a16="http://schemas.microsoft.com/office/drawing/2014/main" id="{FDFA6CEA-53ED-C963-F8AC-12B8C3CF3875}"/>
              </a:ext>
            </a:extLst>
          </p:cNvPr>
          <p:cNvGrpSpPr/>
          <p:nvPr/>
        </p:nvGrpSpPr>
        <p:grpSpPr>
          <a:xfrm>
            <a:off x="380962" y="3532224"/>
            <a:ext cx="11456774" cy="2480269"/>
            <a:chOff x="381000" y="4381500"/>
            <a:chExt cx="11477700" cy="1532514"/>
          </a:xfrm>
        </p:grpSpPr>
        <p:grpSp>
          <p:nvGrpSpPr>
            <p:cNvPr id="220" name="Google Shape;220;p18">
              <a:extLst>
                <a:ext uri="{FF2B5EF4-FFF2-40B4-BE49-F238E27FC236}">
                  <a16:creationId xmlns:a16="http://schemas.microsoft.com/office/drawing/2014/main" id="{AE8DA638-3B50-6D9A-D894-AC9B80898394}"/>
                </a:ext>
              </a:extLst>
            </p:cNvPr>
            <p:cNvGrpSpPr/>
            <p:nvPr/>
          </p:nvGrpSpPr>
          <p:grpSpPr>
            <a:xfrm>
              <a:off x="381000" y="4381500"/>
              <a:ext cx="5638800" cy="1532514"/>
              <a:chOff x="381000" y="4381500"/>
              <a:chExt cx="5638800" cy="1532514"/>
            </a:xfrm>
          </p:grpSpPr>
          <p:sp>
            <p:nvSpPr>
              <p:cNvPr id="221" name="Google Shape;221;p18">
                <a:extLst>
                  <a:ext uri="{FF2B5EF4-FFF2-40B4-BE49-F238E27FC236}">
                    <a16:creationId xmlns:a16="http://schemas.microsoft.com/office/drawing/2014/main" id="{D995942F-445D-6436-4425-CA8279987A9F}"/>
                  </a:ext>
                </a:extLst>
              </p:cNvPr>
              <p:cNvSpPr/>
              <p:nvPr/>
            </p:nvSpPr>
            <p:spPr>
              <a:xfrm>
                <a:off x="381000" y="4381500"/>
                <a:ext cx="5638800" cy="1532514"/>
              </a:xfrm>
              <a:prstGeom prst="roundRect">
                <a:avLst>
                  <a:gd name="adj" fmla="val 5882"/>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2" name="Google Shape;222;p18">
                <a:extLst>
                  <a:ext uri="{FF2B5EF4-FFF2-40B4-BE49-F238E27FC236}">
                    <a16:creationId xmlns:a16="http://schemas.microsoft.com/office/drawing/2014/main" id="{14519A8E-BBF3-9B4C-5F4D-8A3B3FED363E}"/>
                  </a:ext>
                </a:extLst>
              </p:cNvPr>
              <p:cNvSpPr txBox="1"/>
              <p:nvPr/>
            </p:nvSpPr>
            <p:spPr>
              <a:xfrm>
                <a:off x="439281" y="4491567"/>
                <a:ext cx="5257800" cy="1333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5F3DC4"/>
                    </a:solidFill>
                    <a:latin typeface="Arial"/>
                    <a:ea typeface="Arial"/>
                    <a:cs typeface="Arial"/>
                    <a:sym typeface="Arial"/>
                  </a:rPr>
                  <a:t>The Compensation Curve</a:t>
                </a:r>
                <a:endParaRPr sz="2400" b="1" dirty="0">
                  <a:solidFill>
                    <a:srgbClr val="5F3DC4"/>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b="0" dirty="0">
                    <a:solidFill>
                      <a:srgbClr val="333333"/>
                    </a:solidFill>
                    <a:latin typeface="Arial"/>
                    <a:ea typeface="Arial"/>
                    <a:cs typeface="Arial"/>
                    <a:sym typeface="Arial"/>
                  </a:rPr>
                  <a:t>Defines the flow temp relationship to outdoor temp changes.</a:t>
                </a:r>
                <a:endParaRPr sz="2000" b="0" dirty="0">
                  <a:solidFill>
                    <a:srgbClr val="333333"/>
                  </a:solidFill>
                  <a:latin typeface="Arial"/>
                  <a:ea typeface="Arial"/>
                  <a:cs typeface="Arial"/>
                  <a:sym typeface="Arial"/>
                </a:endParaRPr>
              </a:p>
              <a:p>
                <a:pPr marL="457200" lvl="0" indent="-292100" algn="l" rtl="0">
                  <a:spcBef>
                    <a:spcPts val="450"/>
                  </a:spcBef>
                  <a:spcAft>
                    <a:spcPts val="0"/>
                  </a:spcAft>
                  <a:buClr>
                    <a:srgbClr val="333333"/>
                  </a:buClr>
                  <a:buSzPts val="1000"/>
                  <a:buFont typeface="Arial"/>
                  <a:buChar char="●"/>
                </a:pPr>
                <a:r>
                  <a:rPr lang="en-GB" sz="2000" b="1" dirty="0">
                    <a:solidFill>
                      <a:srgbClr val="333333"/>
                    </a:solidFill>
                    <a:latin typeface="Arial"/>
                    <a:ea typeface="Arial"/>
                    <a:cs typeface="Arial"/>
                    <a:sym typeface="Arial"/>
                  </a:rPr>
                  <a:t>Too high:</a:t>
                </a:r>
                <a:r>
                  <a:rPr lang="en-GB" sz="2000" b="0" dirty="0">
                    <a:solidFill>
                      <a:srgbClr val="333333"/>
                    </a:solidFill>
                    <a:latin typeface="Arial"/>
                    <a:ea typeface="Arial"/>
                    <a:cs typeface="Arial"/>
                    <a:sym typeface="Arial"/>
                  </a:rPr>
                  <a:t> System runs hotter than needed, increasing costs.</a:t>
                </a:r>
                <a:endParaRPr sz="2000" b="0" dirty="0">
                  <a:solidFill>
                    <a:srgbClr val="333333"/>
                  </a:solidFill>
                  <a:latin typeface="Arial"/>
                  <a:ea typeface="Arial"/>
                  <a:cs typeface="Arial"/>
                  <a:sym typeface="Arial"/>
                </a:endParaRPr>
              </a:p>
              <a:p>
                <a:pPr marL="457200" lvl="0" indent="-292100" algn="l" rtl="0">
                  <a:spcBef>
                    <a:spcPts val="450"/>
                  </a:spcBef>
                  <a:spcAft>
                    <a:spcPts val="0"/>
                  </a:spcAft>
                  <a:buClr>
                    <a:srgbClr val="333333"/>
                  </a:buClr>
                  <a:buSzPts val="1000"/>
                  <a:buFont typeface="Arial"/>
                  <a:buChar char="●"/>
                </a:pPr>
                <a:r>
                  <a:rPr lang="en-GB" sz="2000" b="1" dirty="0">
                    <a:solidFill>
                      <a:srgbClr val="333333"/>
                    </a:solidFill>
                    <a:latin typeface="Arial"/>
                    <a:ea typeface="Arial"/>
                    <a:cs typeface="Arial"/>
                    <a:sym typeface="Arial"/>
                  </a:rPr>
                  <a:t>Too low:</a:t>
                </a:r>
                <a:r>
                  <a:rPr lang="en-GB" sz="2000" b="0" dirty="0">
                    <a:solidFill>
                      <a:srgbClr val="333333"/>
                    </a:solidFill>
                    <a:latin typeface="Arial"/>
                    <a:ea typeface="Arial"/>
                    <a:cs typeface="Arial"/>
                    <a:sym typeface="Arial"/>
                  </a:rPr>
                  <a:t> Customer may experience under-heating in cold weather.</a:t>
                </a:r>
                <a:endParaRPr sz="2000" b="0" dirty="0">
                  <a:solidFill>
                    <a:srgbClr val="333333"/>
                  </a:solidFill>
                  <a:latin typeface="Arial"/>
                  <a:ea typeface="Arial"/>
                  <a:cs typeface="Arial"/>
                  <a:sym typeface="Arial"/>
                </a:endParaRPr>
              </a:p>
            </p:txBody>
          </p:sp>
        </p:grpSp>
        <p:grpSp>
          <p:nvGrpSpPr>
            <p:cNvPr id="223" name="Google Shape;223;p18">
              <a:extLst>
                <a:ext uri="{FF2B5EF4-FFF2-40B4-BE49-F238E27FC236}">
                  <a16:creationId xmlns:a16="http://schemas.microsoft.com/office/drawing/2014/main" id="{339E19F9-DCD3-3CE8-169B-39953FF92187}"/>
                </a:ext>
              </a:extLst>
            </p:cNvPr>
            <p:cNvGrpSpPr/>
            <p:nvPr/>
          </p:nvGrpSpPr>
          <p:grpSpPr>
            <a:xfrm>
              <a:off x="6210300" y="4381500"/>
              <a:ext cx="5648400" cy="1532514"/>
              <a:chOff x="6210300" y="4381500"/>
              <a:chExt cx="5648400" cy="1532514"/>
            </a:xfrm>
          </p:grpSpPr>
          <p:sp>
            <p:nvSpPr>
              <p:cNvPr id="224" name="Google Shape;224;p18">
                <a:extLst>
                  <a:ext uri="{FF2B5EF4-FFF2-40B4-BE49-F238E27FC236}">
                    <a16:creationId xmlns:a16="http://schemas.microsoft.com/office/drawing/2014/main" id="{6871A05E-8EA1-3ABC-3878-7C8DD6C69701}"/>
                  </a:ext>
                </a:extLst>
              </p:cNvPr>
              <p:cNvSpPr/>
              <p:nvPr/>
            </p:nvSpPr>
            <p:spPr>
              <a:xfrm>
                <a:off x="6210300" y="4381500"/>
                <a:ext cx="5648400" cy="1532514"/>
              </a:xfrm>
              <a:prstGeom prst="roundRect">
                <a:avLst>
                  <a:gd name="adj" fmla="val 5882"/>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5" name="Google Shape;225;p18">
                <a:extLst>
                  <a:ext uri="{FF2B5EF4-FFF2-40B4-BE49-F238E27FC236}">
                    <a16:creationId xmlns:a16="http://schemas.microsoft.com/office/drawing/2014/main" id="{00E63163-C7AC-3A19-DC16-878EAE9EC817}"/>
                  </a:ext>
                </a:extLst>
              </p:cNvPr>
              <p:cNvSpPr txBox="1"/>
              <p:nvPr/>
            </p:nvSpPr>
            <p:spPr>
              <a:xfrm>
                <a:off x="6308132" y="4381500"/>
                <a:ext cx="5267400" cy="1333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C92A2A"/>
                    </a:solidFill>
                    <a:latin typeface="Arial"/>
                    <a:ea typeface="Arial"/>
                    <a:cs typeface="Arial"/>
                    <a:sym typeface="Arial"/>
                  </a:rPr>
                  <a:t>Poor setup risks</a:t>
                </a:r>
                <a:endParaRPr sz="2400" b="1" dirty="0">
                  <a:solidFill>
                    <a:srgbClr val="C92A2A"/>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Incorrect sensor position or curve settings can lead to:</a:t>
                </a:r>
                <a:endParaRPr sz="2000" b="0" dirty="0">
                  <a:solidFill>
                    <a:srgbClr val="333333"/>
                  </a:solidFill>
                  <a:latin typeface="Arial"/>
                  <a:ea typeface="Arial"/>
                  <a:cs typeface="Arial"/>
                  <a:sym typeface="Arial"/>
                </a:endParaRPr>
              </a:p>
              <a:p>
                <a:pPr marL="457200" lvl="0" indent="-292100" algn="l" rtl="0">
                  <a:spcBef>
                    <a:spcPts val="450"/>
                  </a:spcBef>
                  <a:spcAft>
                    <a:spcPts val="0"/>
                  </a:spcAft>
                  <a:buClr>
                    <a:srgbClr val="333333"/>
                  </a:buClr>
                  <a:buSzPts val="1000"/>
                  <a:buFont typeface="Arial"/>
                  <a:buChar char="●"/>
                </a:pPr>
                <a:r>
                  <a:rPr lang="en-GB" sz="2000" b="0" dirty="0">
                    <a:solidFill>
                      <a:srgbClr val="333333"/>
                    </a:solidFill>
                    <a:latin typeface="Arial"/>
                    <a:ea typeface="Arial"/>
                    <a:cs typeface="Arial"/>
                    <a:sym typeface="Arial"/>
                  </a:rPr>
                  <a:t>Under-heating or overheating</a:t>
                </a:r>
                <a:endParaRPr sz="2000" b="0" dirty="0">
                  <a:solidFill>
                    <a:srgbClr val="333333"/>
                  </a:solidFill>
                  <a:latin typeface="Arial"/>
                  <a:ea typeface="Arial"/>
                  <a:cs typeface="Arial"/>
                  <a:sym typeface="Arial"/>
                </a:endParaRPr>
              </a:p>
              <a:p>
                <a:pPr marL="457200" lvl="0" indent="-292100" algn="l" rtl="0">
                  <a:spcBef>
                    <a:spcPts val="225"/>
                  </a:spcBef>
                  <a:spcAft>
                    <a:spcPts val="0"/>
                  </a:spcAft>
                  <a:buClr>
                    <a:srgbClr val="333333"/>
                  </a:buClr>
                  <a:buSzPts val="1000"/>
                  <a:buFont typeface="Arial"/>
                  <a:buChar char="●"/>
                </a:pPr>
                <a:r>
                  <a:rPr lang="en-GB" sz="2000" b="0" dirty="0">
                    <a:solidFill>
                      <a:srgbClr val="333333"/>
                    </a:solidFill>
                    <a:latin typeface="Arial"/>
                    <a:ea typeface="Arial"/>
                    <a:cs typeface="Arial"/>
                    <a:sym typeface="Arial"/>
                  </a:rPr>
                  <a:t>Short cycling and high flow temperatures</a:t>
                </a:r>
                <a:endParaRPr sz="2000" b="0" dirty="0">
                  <a:solidFill>
                    <a:srgbClr val="333333"/>
                  </a:solidFill>
                  <a:latin typeface="Arial"/>
                  <a:ea typeface="Arial"/>
                  <a:cs typeface="Arial"/>
                  <a:sym typeface="Arial"/>
                </a:endParaRPr>
              </a:p>
              <a:p>
                <a:pPr marL="457200" lvl="0" indent="-292100" algn="l" rtl="0">
                  <a:spcBef>
                    <a:spcPts val="225"/>
                  </a:spcBef>
                  <a:spcAft>
                    <a:spcPts val="0"/>
                  </a:spcAft>
                  <a:buClr>
                    <a:srgbClr val="333333"/>
                  </a:buClr>
                  <a:buSzPts val="1000"/>
                  <a:buFont typeface="Arial"/>
                  <a:buChar char="●"/>
                </a:pPr>
                <a:r>
                  <a:rPr lang="en-GB" sz="2000" b="0" dirty="0">
                    <a:solidFill>
                      <a:srgbClr val="333333"/>
                    </a:solidFill>
                    <a:latin typeface="Arial"/>
                    <a:ea typeface="Arial"/>
                    <a:cs typeface="Arial"/>
                    <a:sym typeface="Arial"/>
                  </a:rPr>
                  <a:t>Loss of customer confidence</a:t>
                </a:r>
                <a:endParaRPr sz="2000" b="0" dirty="0">
                  <a:solidFill>
                    <a:srgbClr val="333333"/>
                  </a:solidFill>
                  <a:latin typeface="Arial"/>
                  <a:ea typeface="Arial"/>
                  <a:cs typeface="Arial"/>
                  <a:sym typeface="Arial"/>
                </a:endParaRPr>
              </a:p>
            </p:txBody>
          </p:sp>
        </p:grpSp>
      </p:grpSp>
    </p:spTree>
    <p:extLst>
      <p:ext uri="{BB962C8B-B14F-4D97-AF65-F5344CB8AC3E}">
        <p14:creationId xmlns:p14="http://schemas.microsoft.com/office/powerpoint/2010/main" val="3149589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p:cNvGrpSpPr/>
        <p:nvPr/>
      </p:nvGrpSpPr>
      <p:grpSpPr>
        <a:xfrm>
          <a:off x="0" y="0"/>
          <a:ext cx="0" cy="0"/>
          <a:chOff x="0" y="0"/>
          <a:chExt cx="0" cy="0"/>
        </a:xfrm>
      </p:grpSpPr>
      <p:cxnSp>
        <p:nvCxnSpPr>
          <p:cNvPr id="235" name="Google Shape;235;p19"/>
          <p:cNvCxnSpPr/>
          <p:nvPr/>
        </p:nvCxnSpPr>
        <p:spPr>
          <a:xfrm>
            <a:off x="381000" y="857250"/>
            <a:ext cx="11477700" cy="0"/>
          </a:xfrm>
          <a:prstGeom prst="straightConnector1">
            <a:avLst/>
          </a:prstGeom>
          <a:solidFill>
            <a:srgbClr val="FFFFFF"/>
          </a:solidFill>
          <a:ln w="9525" cap="flat" cmpd="sng">
            <a:solidFill>
              <a:srgbClr val="E9ECEF"/>
            </a:solidFill>
            <a:prstDash val="solid"/>
            <a:round/>
            <a:headEnd type="none" w="sm" len="sm"/>
            <a:tailEnd type="none" w="sm" len="sm"/>
          </a:ln>
        </p:spPr>
      </p:cxnSp>
      <p:sp>
        <p:nvSpPr>
          <p:cNvPr id="236" name="Google Shape;236;p19"/>
          <p:cNvSpPr txBox="1">
            <a:spLocks noGrp="1"/>
          </p:cNvSpPr>
          <p:nvPr>
            <p:ph type="title"/>
          </p:nvPr>
        </p:nvSpPr>
        <p:spPr>
          <a:xfrm>
            <a:off x="251999" y="984521"/>
            <a:ext cx="95250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Optimisation and adaptive control</a:t>
            </a:r>
          </a:p>
        </p:txBody>
      </p:sp>
      <p:grpSp>
        <p:nvGrpSpPr>
          <p:cNvPr id="237" name="Google Shape;237;p19"/>
          <p:cNvGrpSpPr/>
          <p:nvPr/>
        </p:nvGrpSpPr>
        <p:grpSpPr>
          <a:xfrm>
            <a:off x="381000" y="1591202"/>
            <a:ext cx="11477700" cy="956259"/>
            <a:chOff x="381000" y="1047750"/>
            <a:chExt cx="11477700" cy="1170402"/>
          </a:xfrm>
        </p:grpSpPr>
        <p:sp>
          <p:nvSpPr>
            <p:cNvPr id="238" name="Google Shape;238;p19"/>
            <p:cNvSpPr/>
            <p:nvPr/>
          </p:nvSpPr>
          <p:spPr>
            <a:xfrm>
              <a:off x="381000" y="1047750"/>
              <a:ext cx="11477700" cy="1170402"/>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9" name="Google Shape;239;p19"/>
            <p:cNvSpPr txBox="1"/>
            <p:nvPr/>
          </p:nvSpPr>
          <p:spPr>
            <a:xfrm>
              <a:off x="508502" y="1227241"/>
              <a:ext cx="11096700" cy="81141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Intelligent heating initiation</a:t>
              </a:r>
              <a:endParaRPr sz="2400" b="1" dirty="0">
                <a:solidFill>
                  <a:srgbClr val="FC4421"/>
                </a:solidFill>
                <a:latin typeface="Arial"/>
                <a:ea typeface="Arial"/>
                <a:cs typeface="Arial"/>
                <a:sym typeface="Arial"/>
              </a:endParaRPr>
            </a:p>
            <a:p>
              <a:pPr marL="0" lvl="0" indent="0" algn="l" rtl="0">
                <a:spcBef>
                  <a:spcPts val="200"/>
                </a:spcBef>
                <a:spcAft>
                  <a:spcPts val="0"/>
                </a:spcAft>
                <a:buNone/>
              </a:pPr>
              <a:r>
                <a:rPr lang="en-GB" sz="2000" b="0" dirty="0">
                  <a:solidFill>
                    <a:srgbClr val="333333"/>
                  </a:solidFill>
                  <a:latin typeface="Arial"/>
                  <a:ea typeface="Arial"/>
                  <a:cs typeface="Arial"/>
                  <a:sym typeface="Arial"/>
                </a:rPr>
                <a:t>Calculates start times based on building thermal performance to reach comfort targets precisely when needed, rather than using fixed schedules.</a:t>
              </a:r>
              <a:endParaRPr sz="2000" b="0" dirty="0">
                <a:solidFill>
                  <a:srgbClr val="333333"/>
                </a:solidFill>
                <a:latin typeface="Arial"/>
                <a:ea typeface="Arial"/>
                <a:cs typeface="Arial"/>
                <a:sym typeface="Arial"/>
              </a:endParaRPr>
            </a:p>
          </p:txBody>
        </p:sp>
      </p:grpSp>
      <p:grpSp>
        <p:nvGrpSpPr>
          <p:cNvPr id="240" name="Google Shape;240;p19"/>
          <p:cNvGrpSpPr/>
          <p:nvPr/>
        </p:nvGrpSpPr>
        <p:grpSpPr>
          <a:xfrm>
            <a:off x="338138" y="2700153"/>
            <a:ext cx="3619500" cy="3354417"/>
            <a:chOff x="381000" y="2000249"/>
            <a:chExt cx="3619500" cy="3354417"/>
          </a:xfrm>
        </p:grpSpPr>
        <p:sp>
          <p:nvSpPr>
            <p:cNvPr id="241" name="Google Shape;241;p19"/>
            <p:cNvSpPr/>
            <p:nvPr/>
          </p:nvSpPr>
          <p:spPr>
            <a:xfrm>
              <a:off x="381000" y="2000250"/>
              <a:ext cx="3619500" cy="1815865"/>
            </a:xfrm>
            <a:prstGeom prst="roundRect">
              <a:avLst>
                <a:gd name="adj" fmla="val 4761"/>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2" name="Google Shape;242;p19"/>
            <p:cNvSpPr txBox="1"/>
            <p:nvPr/>
          </p:nvSpPr>
          <p:spPr>
            <a:xfrm>
              <a:off x="423787" y="2000249"/>
              <a:ext cx="3238500" cy="3354417"/>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System benefits</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1" dirty="0">
                  <a:solidFill>
                    <a:srgbClr val="333333"/>
                  </a:solidFill>
                  <a:latin typeface="Arial"/>
                  <a:ea typeface="Arial"/>
                  <a:cs typeface="Arial"/>
                  <a:sym typeface="Arial"/>
                </a:rPr>
                <a:t>Reduced energy waste</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Prevents early or excessive heating by matching run time to actual demand.</a:t>
              </a:r>
              <a:endParaRPr sz="2000" b="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Enhanced comfort</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Ensures desired temperatures are achieved exactly at the occupancy time.</a:t>
              </a:r>
              <a:endParaRPr sz="2000" b="0" dirty="0">
                <a:solidFill>
                  <a:srgbClr val="495057"/>
                </a:solidFill>
                <a:latin typeface="Arial"/>
                <a:ea typeface="Arial"/>
                <a:cs typeface="Arial"/>
                <a:sym typeface="Arial"/>
              </a:endParaRPr>
            </a:p>
          </p:txBody>
        </p:sp>
      </p:grpSp>
      <p:grpSp>
        <p:nvGrpSpPr>
          <p:cNvPr id="243" name="Google Shape;243;p19"/>
          <p:cNvGrpSpPr/>
          <p:nvPr/>
        </p:nvGrpSpPr>
        <p:grpSpPr>
          <a:xfrm>
            <a:off x="3674695" y="2700153"/>
            <a:ext cx="3990549" cy="3298738"/>
            <a:chOff x="4305300" y="2000250"/>
            <a:chExt cx="3619500" cy="3298738"/>
          </a:xfrm>
        </p:grpSpPr>
        <p:sp>
          <p:nvSpPr>
            <p:cNvPr id="244" name="Google Shape;244;p19"/>
            <p:cNvSpPr/>
            <p:nvPr/>
          </p:nvSpPr>
          <p:spPr>
            <a:xfrm>
              <a:off x="4305300" y="2000250"/>
              <a:ext cx="3619500" cy="1815865"/>
            </a:xfrm>
            <a:prstGeom prst="roundRect">
              <a:avLst>
                <a:gd name="adj" fmla="val 476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5" name="Google Shape;245;p19"/>
            <p:cNvSpPr txBox="1"/>
            <p:nvPr/>
          </p:nvSpPr>
          <p:spPr>
            <a:xfrm>
              <a:off x="4495799" y="2015855"/>
              <a:ext cx="3238500" cy="3283133"/>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Adaptive intelligence</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1" dirty="0">
                  <a:solidFill>
                    <a:srgbClr val="333333"/>
                  </a:solidFill>
                  <a:latin typeface="Arial"/>
                  <a:ea typeface="Arial"/>
                  <a:cs typeface="Arial"/>
                  <a:sym typeface="Arial"/>
                </a:rPr>
                <a:t>Data integration</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Utilises indoor/outdoor temps, previous warm-up history, and occupancy patterns.</a:t>
              </a:r>
              <a:endParaRPr sz="2000" b="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Machine learning</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Controls "learn" building behaviour over time for improved accuracy.</a:t>
              </a:r>
              <a:endParaRPr sz="2000" b="0" dirty="0">
                <a:solidFill>
                  <a:srgbClr val="495057"/>
                </a:solidFill>
                <a:latin typeface="Arial"/>
                <a:ea typeface="Arial"/>
                <a:cs typeface="Arial"/>
                <a:sym typeface="Arial"/>
              </a:endParaRPr>
            </a:p>
          </p:txBody>
        </p:sp>
      </p:grpSp>
      <p:grpSp>
        <p:nvGrpSpPr>
          <p:cNvPr id="246" name="Google Shape;246;p19"/>
          <p:cNvGrpSpPr/>
          <p:nvPr/>
        </p:nvGrpSpPr>
        <p:grpSpPr>
          <a:xfrm>
            <a:off x="7455215" y="2700154"/>
            <a:ext cx="4403485" cy="3283133"/>
            <a:chOff x="8239125" y="2000250"/>
            <a:chExt cx="3619500" cy="2453278"/>
          </a:xfrm>
        </p:grpSpPr>
        <p:sp>
          <p:nvSpPr>
            <p:cNvPr id="247" name="Google Shape;247;p19"/>
            <p:cNvSpPr/>
            <p:nvPr/>
          </p:nvSpPr>
          <p:spPr>
            <a:xfrm>
              <a:off x="8239125" y="2000250"/>
              <a:ext cx="3619500" cy="2453278"/>
            </a:xfrm>
            <a:prstGeom prst="roundRect">
              <a:avLst>
                <a:gd name="adj" fmla="val 4761"/>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8" name="Google Shape;248;p19"/>
            <p:cNvSpPr txBox="1"/>
            <p:nvPr/>
          </p:nvSpPr>
          <p:spPr>
            <a:xfrm>
              <a:off x="8411759" y="2000250"/>
              <a:ext cx="3238500" cy="242449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Heat pump compatibility</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b="1">
                  <a:solidFill>
                    <a:srgbClr val="333333"/>
                  </a:solidFill>
                  <a:latin typeface="Arial"/>
                  <a:ea typeface="Arial"/>
                  <a:cs typeface="Arial"/>
                  <a:sym typeface="Arial"/>
                </a:rPr>
                <a:t>Steady operation</a:t>
              </a:r>
              <a:endParaRPr sz="2000" b="1">
                <a:solidFill>
                  <a:srgbClr val="333333"/>
                </a:solidFill>
                <a:latin typeface="Arial"/>
                <a:ea typeface="Arial"/>
                <a:cs typeface="Arial"/>
                <a:sym typeface="Arial"/>
              </a:endParaRPr>
            </a:p>
            <a:p>
              <a:pPr>
                <a:spcBef>
                  <a:spcPts val="400"/>
                </a:spcBef>
              </a:pPr>
              <a:r>
                <a:rPr lang="en-GB" sz="2000" b="0">
                  <a:solidFill>
                    <a:srgbClr val="495057"/>
                  </a:solidFill>
                  <a:latin typeface="Arial"/>
                  <a:ea typeface="Arial"/>
                  <a:cs typeface="Arial"/>
                  <a:sym typeface="Arial"/>
                </a:rPr>
                <a:t>Su</a:t>
              </a:r>
              <a:r>
                <a:rPr lang="en-GB" sz="2000">
                  <a:solidFill>
                    <a:srgbClr val="495057"/>
                  </a:solidFill>
                </a:rPr>
                <a:t>pports gradual recovery, avoiding aggressive and</a:t>
              </a:r>
            </a:p>
            <a:p>
              <a:pPr lvl="0">
                <a:spcBef>
                  <a:spcPts val="400"/>
                </a:spcBef>
              </a:pPr>
              <a:r>
                <a:rPr lang="en-GB" sz="2000">
                  <a:solidFill>
                    <a:srgbClr val="495057"/>
                  </a:solidFill>
                </a:rPr>
                <a:t>inefficient temperature boosts.</a:t>
              </a:r>
            </a:p>
            <a:p>
              <a:pPr lvl="0">
                <a:spcBef>
                  <a:spcPts val="800"/>
                </a:spcBef>
              </a:pPr>
              <a:r>
                <a:rPr lang="en-GB" sz="2000" b="1">
                  <a:solidFill>
                    <a:srgbClr val="333333"/>
                  </a:solidFill>
                </a:rPr>
                <a:t>Control harmony</a:t>
              </a:r>
            </a:p>
            <a:p>
              <a:pPr lvl="0">
                <a:spcBef>
                  <a:spcPts val="400"/>
                </a:spcBef>
              </a:pPr>
              <a:r>
                <a:rPr lang="en-GB" sz="2000">
                  <a:solidFill>
                    <a:srgbClr val="495057"/>
                  </a:solidFill>
                </a:rPr>
                <a:t>Works alongside weather compensation and zoning to maintain stability.</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3">
          <a:extLst>
            <a:ext uri="{FF2B5EF4-FFF2-40B4-BE49-F238E27FC236}">
              <a16:creationId xmlns:a16="http://schemas.microsoft.com/office/drawing/2014/main" id="{C3FD25C8-59E6-E05C-DCFC-B5A799C43E37}"/>
            </a:ext>
          </a:extLst>
        </p:cNvPr>
        <p:cNvGrpSpPr/>
        <p:nvPr/>
      </p:nvGrpSpPr>
      <p:grpSpPr>
        <a:xfrm>
          <a:off x="0" y="0"/>
          <a:ext cx="0" cy="0"/>
          <a:chOff x="0" y="0"/>
          <a:chExt cx="0" cy="0"/>
        </a:xfrm>
      </p:grpSpPr>
      <p:cxnSp>
        <p:nvCxnSpPr>
          <p:cNvPr id="235" name="Google Shape;235;p19">
            <a:extLst>
              <a:ext uri="{FF2B5EF4-FFF2-40B4-BE49-F238E27FC236}">
                <a16:creationId xmlns:a16="http://schemas.microsoft.com/office/drawing/2014/main" id="{C62C7744-853A-F186-1905-AF2CCC032486}"/>
              </a:ext>
            </a:extLst>
          </p:cNvPr>
          <p:cNvCxnSpPr/>
          <p:nvPr/>
        </p:nvCxnSpPr>
        <p:spPr>
          <a:xfrm>
            <a:off x="381000" y="857250"/>
            <a:ext cx="11477700" cy="0"/>
          </a:xfrm>
          <a:prstGeom prst="straightConnector1">
            <a:avLst/>
          </a:prstGeom>
          <a:solidFill>
            <a:srgbClr val="FFFFFF"/>
          </a:solidFill>
          <a:ln w="9525" cap="flat" cmpd="sng">
            <a:solidFill>
              <a:srgbClr val="E9ECEF"/>
            </a:solidFill>
            <a:prstDash val="solid"/>
            <a:round/>
            <a:headEnd type="none" w="sm" len="sm"/>
            <a:tailEnd type="none" w="sm" len="sm"/>
          </a:ln>
        </p:spPr>
      </p:cxnSp>
      <p:sp>
        <p:nvSpPr>
          <p:cNvPr id="236" name="Google Shape;236;p19">
            <a:extLst>
              <a:ext uri="{FF2B5EF4-FFF2-40B4-BE49-F238E27FC236}">
                <a16:creationId xmlns:a16="http://schemas.microsoft.com/office/drawing/2014/main" id="{A35C1509-87E3-5F74-075A-DB808637F3F7}"/>
              </a:ext>
            </a:extLst>
          </p:cNvPr>
          <p:cNvSpPr txBox="1">
            <a:spLocks noGrp="1"/>
          </p:cNvSpPr>
          <p:nvPr>
            <p:ph type="title"/>
          </p:nvPr>
        </p:nvSpPr>
        <p:spPr>
          <a:xfrm>
            <a:off x="251999" y="984521"/>
            <a:ext cx="95250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Optimisation and adaptive control</a:t>
            </a:r>
          </a:p>
        </p:txBody>
      </p:sp>
      <p:grpSp>
        <p:nvGrpSpPr>
          <p:cNvPr id="249" name="Google Shape;249;p19">
            <a:extLst>
              <a:ext uri="{FF2B5EF4-FFF2-40B4-BE49-F238E27FC236}">
                <a16:creationId xmlns:a16="http://schemas.microsoft.com/office/drawing/2014/main" id="{CC78D603-FC9E-4E8E-C41E-B87D5B74421D}"/>
              </a:ext>
            </a:extLst>
          </p:cNvPr>
          <p:cNvGrpSpPr/>
          <p:nvPr/>
        </p:nvGrpSpPr>
        <p:grpSpPr>
          <a:xfrm>
            <a:off x="380999" y="1821048"/>
            <a:ext cx="11097828" cy="1761975"/>
            <a:chOff x="381000" y="4191000"/>
            <a:chExt cx="5638800" cy="1761975"/>
          </a:xfrm>
        </p:grpSpPr>
        <p:sp>
          <p:nvSpPr>
            <p:cNvPr id="250" name="Google Shape;250;p19">
              <a:extLst>
                <a:ext uri="{FF2B5EF4-FFF2-40B4-BE49-F238E27FC236}">
                  <a16:creationId xmlns:a16="http://schemas.microsoft.com/office/drawing/2014/main" id="{9936B92A-2243-BB42-CDF6-00D773FFDBDE}"/>
                </a:ext>
              </a:extLst>
            </p:cNvPr>
            <p:cNvSpPr/>
            <p:nvPr/>
          </p:nvSpPr>
          <p:spPr>
            <a:xfrm>
              <a:off x="381000" y="4191000"/>
              <a:ext cx="5638800" cy="1729525"/>
            </a:xfrm>
            <a:prstGeom prst="roundRect">
              <a:avLst>
                <a:gd name="adj" fmla="val 5000"/>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1" name="Google Shape;251;p19">
              <a:extLst>
                <a:ext uri="{FF2B5EF4-FFF2-40B4-BE49-F238E27FC236}">
                  <a16:creationId xmlns:a16="http://schemas.microsoft.com/office/drawing/2014/main" id="{E9670FC1-3CC5-5214-E8E3-236369FD6C22}"/>
                </a:ext>
              </a:extLst>
            </p:cNvPr>
            <p:cNvSpPr txBox="1"/>
            <p:nvPr/>
          </p:nvSpPr>
          <p:spPr>
            <a:xfrm>
              <a:off x="571500" y="4333875"/>
              <a:ext cx="52578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Suitability and Application</a:t>
              </a:r>
              <a:endParaRPr sz="2400" b="1">
                <a:solidFill>
                  <a:srgbClr val="5F3DC4"/>
                </a:solidFill>
                <a:latin typeface="Arial"/>
                <a:ea typeface="Arial"/>
                <a:cs typeface="Arial"/>
                <a:sym typeface="Arial"/>
              </a:endParaRPr>
            </a:p>
            <a:p>
              <a:pPr marL="457200" lvl="0" indent="-292100" algn="l" rtl="0">
                <a:spcBef>
                  <a:spcPts val="800"/>
                </a:spcBef>
                <a:spcAft>
                  <a:spcPts val="0"/>
                </a:spcAft>
                <a:buClr>
                  <a:srgbClr val="333333"/>
                </a:buClr>
                <a:buSzPts val="1000"/>
                <a:buFont typeface="Arial"/>
                <a:buChar char="●"/>
              </a:pPr>
              <a:r>
                <a:rPr lang="en-GB" sz="2000" b="0">
                  <a:solidFill>
                    <a:srgbClr val="333333"/>
                  </a:solidFill>
                  <a:latin typeface="Arial"/>
                  <a:ea typeface="Arial"/>
                  <a:cs typeface="Arial"/>
                  <a:sym typeface="Arial"/>
                </a:rPr>
                <a:t>Optimal for properties with regular, predictable occupancy schedules.</a:t>
              </a:r>
              <a:endParaRPr sz="2000" b="0">
                <a:solidFill>
                  <a:srgbClr val="333333"/>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b="0">
                  <a:solidFill>
                    <a:srgbClr val="333333"/>
                  </a:solidFill>
                  <a:latin typeface="Arial"/>
                  <a:ea typeface="Arial"/>
                  <a:cs typeface="Arial"/>
                  <a:sym typeface="Arial"/>
                </a:rPr>
                <a:t>Less effective with irregular use or poor building fabric performance.</a:t>
              </a:r>
              <a:endParaRPr sz="2000" b="0">
                <a:solidFill>
                  <a:srgbClr val="333333"/>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b="0">
                  <a:solidFill>
                    <a:srgbClr val="333333"/>
                  </a:solidFill>
                  <a:latin typeface="Arial"/>
                  <a:ea typeface="Arial"/>
                  <a:cs typeface="Arial"/>
                  <a:sym typeface="Arial"/>
                </a:rPr>
                <a:t>Efficiency is compromised by frequent manual overrides.</a:t>
              </a:r>
              <a:endParaRPr sz="2000" b="0">
                <a:solidFill>
                  <a:srgbClr val="333333"/>
                </a:solidFill>
                <a:latin typeface="Arial"/>
                <a:ea typeface="Arial"/>
                <a:cs typeface="Arial"/>
                <a:sym typeface="Arial"/>
              </a:endParaRPr>
            </a:p>
          </p:txBody>
        </p:sp>
      </p:grpSp>
      <p:grpSp>
        <p:nvGrpSpPr>
          <p:cNvPr id="252" name="Google Shape;252;p19">
            <a:extLst>
              <a:ext uri="{FF2B5EF4-FFF2-40B4-BE49-F238E27FC236}">
                <a16:creationId xmlns:a16="http://schemas.microsoft.com/office/drawing/2014/main" id="{D136FE0E-148E-7301-EE68-2ED9C5DBD449}"/>
              </a:ext>
            </a:extLst>
          </p:cNvPr>
          <p:cNvGrpSpPr/>
          <p:nvPr/>
        </p:nvGrpSpPr>
        <p:grpSpPr>
          <a:xfrm>
            <a:off x="371400" y="3829462"/>
            <a:ext cx="11097827" cy="2026555"/>
            <a:chOff x="6210300" y="4191000"/>
            <a:chExt cx="5648400" cy="2061591"/>
          </a:xfrm>
        </p:grpSpPr>
        <p:sp>
          <p:nvSpPr>
            <p:cNvPr id="253" name="Google Shape;253;p19">
              <a:extLst>
                <a:ext uri="{FF2B5EF4-FFF2-40B4-BE49-F238E27FC236}">
                  <a16:creationId xmlns:a16="http://schemas.microsoft.com/office/drawing/2014/main" id="{42DF1F5A-FAC1-6505-4782-74DC1B8142FB}"/>
                </a:ext>
              </a:extLst>
            </p:cNvPr>
            <p:cNvSpPr/>
            <p:nvPr/>
          </p:nvSpPr>
          <p:spPr>
            <a:xfrm>
              <a:off x="6210300" y="4191000"/>
              <a:ext cx="5648400" cy="2061591"/>
            </a:xfrm>
            <a:prstGeom prst="roundRect">
              <a:avLst>
                <a:gd name="adj" fmla="val 5000"/>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54" name="Google Shape;254;p19">
              <a:extLst>
                <a:ext uri="{FF2B5EF4-FFF2-40B4-BE49-F238E27FC236}">
                  <a16:creationId xmlns:a16="http://schemas.microsoft.com/office/drawing/2014/main" id="{2363B728-4BC7-63FA-7A18-CF91BD32D787}"/>
                </a:ext>
              </a:extLst>
            </p:cNvPr>
            <p:cNvSpPr txBox="1"/>
            <p:nvPr/>
          </p:nvSpPr>
          <p:spPr>
            <a:xfrm>
              <a:off x="6400800" y="4333875"/>
              <a:ext cx="52674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C92A2A"/>
                  </a:solidFill>
                  <a:latin typeface="Arial"/>
                  <a:ea typeface="Arial"/>
                  <a:cs typeface="Arial"/>
                  <a:sym typeface="Arial"/>
                </a:rPr>
                <a:t>Commissioning and Handover</a:t>
              </a:r>
              <a:endParaRPr sz="2400" b="1">
                <a:solidFill>
                  <a:srgbClr val="C92A2A"/>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Installer must enable and calibrate according to manufacturer design intent.</a:t>
              </a:r>
              <a:endParaRPr sz="2000" b="0">
                <a:solidFill>
                  <a:srgbClr val="333333"/>
                </a:solidFill>
                <a:latin typeface="Arial"/>
                <a:ea typeface="Arial"/>
                <a:cs typeface="Arial"/>
                <a:sym typeface="Arial"/>
              </a:endParaRPr>
            </a:p>
            <a:p>
              <a:pPr marL="0" lvl="0" indent="0" algn="l" rtl="0">
                <a:spcBef>
                  <a:spcPts val="800"/>
                </a:spcBef>
                <a:spcAft>
                  <a:spcPts val="0"/>
                </a:spcAft>
                <a:buNone/>
              </a:pPr>
              <a:r>
                <a:rPr lang="en-GB" sz="2000" b="1">
                  <a:solidFill>
                    <a:srgbClr val="333333"/>
                  </a:solidFill>
                  <a:latin typeface="Arial"/>
                  <a:ea typeface="Arial"/>
                  <a:cs typeface="Arial"/>
                  <a:sym typeface="Arial"/>
                </a:rPr>
                <a:t>Customer education:</a:t>
              </a:r>
              <a:endParaRPr sz="2000" b="1">
                <a:solidFill>
                  <a:srgbClr val="333333"/>
                </a:solidFill>
                <a:latin typeface="Arial"/>
                <a:ea typeface="Arial"/>
                <a:cs typeface="Arial"/>
                <a:sym typeface="Arial"/>
              </a:endParaRPr>
            </a:p>
            <a:p>
              <a:pPr marL="0" lvl="0" indent="0" algn="l" rtl="0">
                <a:spcBef>
                  <a:spcPts val="400"/>
                </a:spcBef>
                <a:spcAft>
                  <a:spcPts val="0"/>
                </a:spcAft>
                <a:buNone/>
              </a:pPr>
              <a:r>
                <a:rPr lang="en-GB" sz="2000" b="0">
                  <a:solidFill>
                    <a:srgbClr val="495057"/>
                  </a:solidFill>
                  <a:latin typeface="Arial"/>
                  <a:ea typeface="Arial"/>
                  <a:cs typeface="Arial"/>
                  <a:sym typeface="Arial"/>
                </a:rPr>
                <a:t>Explain that systems may start earlier than scheduled to ensure comfort at the set time.</a:t>
              </a:r>
              <a:endParaRPr sz="2000" b="0">
                <a:solidFill>
                  <a:srgbClr val="495057"/>
                </a:solidFill>
                <a:latin typeface="Arial"/>
                <a:ea typeface="Arial"/>
                <a:cs typeface="Arial"/>
                <a:sym typeface="Arial"/>
              </a:endParaRPr>
            </a:p>
          </p:txBody>
        </p:sp>
      </p:grpSp>
    </p:spTree>
    <p:extLst>
      <p:ext uri="{BB962C8B-B14F-4D97-AF65-F5344CB8AC3E}">
        <p14:creationId xmlns:p14="http://schemas.microsoft.com/office/powerpoint/2010/main" val="215833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2"/>
        <p:cNvGrpSpPr/>
        <p:nvPr/>
      </p:nvGrpSpPr>
      <p:grpSpPr>
        <a:xfrm>
          <a:off x="0" y="0"/>
          <a:ext cx="0" cy="0"/>
          <a:chOff x="0" y="0"/>
          <a:chExt cx="0" cy="0"/>
        </a:xfrm>
      </p:grpSpPr>
      <p:sp>
        <p:nvSpPr>
          <p:cNvPr id="267" name="Google Shape;267;p20"/>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Scheduling and set-backs</a:t>
            </a:r>
          </a:p>
        </p:txBody>
      </p:sp>
      <p:grpSp>
        <p:nvGrpSpPr>
          <p:cNvPr id="268" name="Google Shape;268;p20"/>
          <p:cNvGrpSpPr/>
          <p:nvPr/>
        </p:nvGrpSpPr>
        <p:grpSpPr>
          <a:xfrm>
            <a:off x="268208" y="1479918"/>
            <a:ext cx="11477700" cy="1271348"/>
            <a:chOff x="381000" y="1005775"/>
            <a:chExt cx="11477700" cy="763225"/>
          </a:xfrm>
        </p:grpSpPr>
        <p:sp>
          <p:nvSpPr>
            <p:cNvPr id="269" name="Google Shape;269;p20"/>
            <p:cNvSpPr/>
            <p:nvPr/>
          </p:nvSpPr>
          <p:spPr>
            <a:xfrm>
              <a:off x="381000" y="1047750"/>
              <a:ext cx="11477700" cy="721250"/>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0" name="Google Shape;270;p20"/>
            <p:cNvSpPr txBox="1"/>
            <p:nvPr/>
          </p:nvSpPr>
          <p:spPr>
            <a:xfrm>
              <a:off x="500393" y="1005775"/>
              <a:ext cx="11096700" cy="72125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Core concepts: Targets and setbacks</a:t>
              </a:r>
              <a:endParaRPr sz="2400" b="1" dirty="0">
                <a:solidFill>
                  <a:srgbClr val="FC4421"/>
                </a:solidFill>
                <a:latin typeface="Arial"/>
                <a:ea typeface="Arial"/>
                <a:cs typeface="Arial"/>
                <a:sym typeface="Arial"/>
              </a:endParaRPr>
            </a:p>
            <a:p>
              <a:pPr marL="0" lvl="0" indent="0" algn="l" rtl="0">
                <a:spcBef>
                  <a:spcPts val="200"/>
                </a:spcBef>
                <a:spcAft>
                  <a:spcPts val="0"/>
                </a:spcAft>
                <a:buNone/>
              </a:pPr>
              <a:r>
                <a:rPr lang="en-GB" sz="2000" b="0" dirty="0">
                  <a:solidFill>
                    <a:srgbClr val="333333"/>
                  </a:solidFill>
                  <a:latin typeface="Arial"/>
                  <a:ea typeface="Arial"/>
                  <a:cs typeface="Arial"/>
                  <a:sym typeface="Arial"/>
                </a:rPr>
                <a:t>A schedule sets when heating and DHW targets apply (e.g. comfort in morning/evening). A set-back reduces temperature instead of switching off, maintaining a background level.</a:t>
              </a:r>
              <a:endParaRPr sz="1100" b="0" dirty="0">
                <a:solidFill>
                  <a:srgbClr val="333333"/>
                </a:solidFill>
                <a:latin typeface="Arial"/>
                <a:ea typeface="Arial"/>
                <a:cs typeface="Arial"/>
                <a:sym typeface="Arial"/>
              </a:endParaRPr>
            </a:p>
          </p:txBody>
        </p:sp>
      </p:grpSp>
      <p:grpSp>
        <p:nvGrpSpPr>
          <p:cNvPr id="271" name="Google Shape;271;p20"/>
          <p:cNvGrpSpPr/>
          <p:nvPr/>
        </p:nvGrpSpPr>
        <p:grpSpPr>
          <a:xfrm>
            <a:off x="151809" y="2821186"/>
            <a:ext cx="4045462" cy="1839582"/>
            <a:chOff x="381000" y="2000250"/>
            <a:chExt cx="3619500" cy="1893138"/>
          </a:xfrm>
        </p:grpSpPr>
        <p:sp>
          <p:nvSpPr>
            <p:cNvPr id="272" name="Google Shape;272;p20"/>
            <p:cNvSpPr/>
            <p:nvPr/>
          </p:nvSpPr>
          <p:spPr>
            <a:xfrm>
              <a:off x="381000" y="2000250"/>
              <a:ext cx="3619500" cy="1893138"/>
            </a:xfrm>
            <a:prstGeom prst="roundRect">
              <a:avLst>
                <a:gd name="adj" fmla="val 4761"/>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3" name="Google Shape;273;p20"/>
            <p:cNvSpPr txBox="1"/>
            <p:nvPr/>
          </p:nvSpPr>
          <p:spPr>
            <a:xfrm>
              <a:off x="591965" y="2106932"/>
              <a:ext cx="3328030" cy="1714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Heat pump operation</a:t>
              </a:r>
              <a:endParaRPr sz="2400" b="1">
                <a:solidFill>
                  <a:srgbClr val="FC4421"/>
                </a:solidFill>
                <a:latin typeface="Arial"/>
                <a:ea typeface="Arial"/>
                <a:cs typeface="Arial"/>
                <a:sym typeface="Arial"/>
              </a:endParaRPr>
            </a:p>
            <a:p>
              <a:pPr marL="0" lvl="0" indent="0" algn="l" rtl="0">
                <a:spcBef>
                  <a:spcPts val="800"/>
                </a:spcBef>
                <a:spcAft>
                  <a:spcPts val="0"/>
                </a:spcAft>
                <a:buNone/>
              </a:pPr>
              <a:r>
                <a:rPr lang="en-GB" sz="2000" b="1">
                  <a:solidFill>
                    <a:srgbClr val="333333"/>
                  </a:solidFill>
                  <a:latin typeface="Arial"/>
                  <a:ea typeface="Arial"/>
                  <a:cs typeface="Arial"/>
                  <a:sym typeface="Arial"/>
                </a:rPr>
                <a:t>Small setbacks</a:t>
              </a:r>
              <a:endParaRPr sz="2000" b="1">
                <a:solidFill>
                  <a:srgbClr val="333333"/>
                </a:solidFill>
                <a:latin typeface="Arial"/>
                <a:ea typeface="Arial"/>
                <a:cs typeface="Arial"/>
                <a:sym typeface="Arial"/>
              </a:endParaRPr>
            </a:p>
            <a:p>
              <a:pPr marL="0" lvl="0" indent="0" algn="l" rtl="0">
                <a:spcBef>
                  <a:spcPts val="400"/>
                </a:spcBef>
                <a:spcAft>
                  <a:spcPts val="0"/>
                </a:spcAft>
                <a:buNone/>
              </a:pPr>
              <a:r>
                <a:rPr lang="en-GB" sz="2000" b="0">
                  <a:solidFill>
                    <a:srgbClr val="495057"/>
                  </a:solidFill>
                  <a:latin typeface="Arial"/>
                  <a:ea typeface="Arial"/>
                  <a:cs typeface="Arial"/>
                  <a:sym typeface="Arial"/>
                </a:rPr>
                <a:t>Suits steady operation using low flow temps. Reducing by a few degrees avoids long recovery.</a:t>
              </a:r>
              <a:endParaRPr sz="2000" b="0">
                <a:solidFill>
                  <a:srgbClr val="495057"/>
                </a:solidFill>
                <a:latin typeface="Arial"/>
                <a:ea typeface="Arial"/>
                <a:cs typeface="Arial"/>
                <a:sym typeface="Arial"/>
              </a:endParaRPr>
            </a:p>
            <a:p>
              <a:pPr marL="0" lvl="0" indent="0" algn="l" rtl="0">
                <a:spcBef>
                  <a:spcPts val="800"/>
                </a:spcBef>
                <a:spcAft>
                  <a:spcPts val="0"/>
                </a:spcAft>
                <a:buNone/>
              </a:pPr>
              <a:r>
                <a:rPr lang="en-GB" sz="2000" b="1">
                  <a:solidFill>
                    <a:srgbClr val="333333"/>
                  </a:solidFill>
                  <a:latin typeface="Arial"/>
                  <a:ea typeface="Arial"/>
                  <a:cs typeface="Arial"/>
                  <a:sym typeface="Arial"/>
                </a:rPr>
                <a:t>Deep setback </a:t>
              </a:r>
              <a:r>
                <a:rPr lang="en-GB" sz="2000" b="1">
                  <a:solidFill>
                    <a:srgbClr val="333333"/>
                  </a:solidFill>
                </a:rPr>
                <a:t>r</a:t>
              </a:r>
              <a:r>
                <a:rPr lang="en-GB" sz="2000" b="1">
                  <a:solidFill>
                    <a:srgbClr val="333333"/>
                  </a:solidFill>
                  <a:latin typeface="Arial"/>
                  <a:ea typeface="Arial"/>
                  <a:cs typeface="Arial"/>
                  <a:sym typeface="Arial"/>
                </a:rPr>
                <a:t>isks</a:t>
              </a:r>
              <a:endParaRPr sz="2000" b="1">
                <a:solidFill>
                  <a:srgbClr val="333333"/>
                </a:solidFill>
                <a:latin typeface="Arial"/>
                <a:ea typeface="Arial"/>
                <a:cs typeface="Arial"/>
                <a:sym typeface="Arial"/>
              </a:endParaRPr>
            </a:p>
            <a:p>
              <a:pPr marL="0" lvl="0" indent="0" algn="l" rtl="0">
                <a:spcBef>
                  <a:spcPts val="400"/>
                </a:spcBef>
                <a:spcAft>
                  <a:spcPts val="0"/>
                </a:spcAft>
                <a:buNone/>
              </a:pPr>
              <a:r>
                <a:rPr lang="en-GB" sz="2000" b="0">
                  <a:solidFill>
                    <a:srgbClr val="495057"/>
                  </a:solidFill>
                  <a:latin typeface="Arial"/>
                  <a:ea typeface="Arial"/>
                  <a:cs typeface="Arial"/>
                  <a:sym typeface="Arial"/>
                </a:rPr>
                <a:t>Can lead to longer warm-ups, backup heater use, and increased running costs.</a:t>
              </a:r>
              <a:endParaRPr sz="2000" b="0">
                <a:solidFill>
                  <a:srgbClr val="495057"/>
                </a:solidFill>
                <a:latin typeface="Arial"/>
                <a:ea typeface="Arial"/>
                <a:cs typeface="Arial"/>
                <a:sym typeface="Arial"/>
              </a:endParaRPr>
            </a:p>
          </p:txBody>
        </p:sp>
      </p:grpSp>
      <p:grpSp>
        <p:nvGrpSpPr>
          <p:cNvPr id="274" name="Google Shape;274;p20"/>
          <p:cNvGrpSpPr/>
          <p:nvPr/>
        </p:nvGrpSpPr>
        <p:grpSpPr>
          <a:xfrm>
            <a:off x="4405031" y="2821185"/>
            <a:ext cx="3709480" cy="3224507"/>
            <a:chOff x="4305300" y="2000250"/>
            <a:chExt cx="3709480" cy="1893138"/>
          </a:xfrm>
        </p:grpSpPr>
        <p:sp>
          <p:nvSpPr>
            <p:cNvPr id="275" name="Google Shape;275;p20"/>
            <p:cNvSpPr/>
            <p:nvPr/>
          </p:nvSpPr>
          <p:spPr>
            <a:xfrm>
              <a:off x="4305300" y="2000250"/>
              <a:ext cx="3619500" cy="1893138"/>
            </a:xfrm>
            <a:prstGeom prst="roundRect">
              <a:avLst>
                <a:gd name="adj" fmla="val 476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6" name="Google Shape;276;p20"/>
            <p:cNvSpPr txBox="1"/>
            <p:nvPr/>
          </p:nvSpPr>
          <p:spPr>
            <a:xfrm>
              <a:off x="4372860" y="2063154"/>
              <a:ext cx="3641920" cy="1215097"/>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Underfloor heating (UFH)</a:t>
              </a:r>
              <a:endParaRPr sz="2400" b="1" dirty="0">
                <a:solidFill>
                  <a:srgbClr val="FC4421"/>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Thermal mass</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Responds slowly; set-backs maintain background slab temperature.</a:t>
              </a:r>
              <a:endParaRPr sz="2000" b="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Steadier comfort</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Prevents heating up from completely cold daily, avoiding aggressive warm-ups.</a:t>
              </a:r>
              <a:endParaRPr sz="2000" b="0" dirty="0">
                <a:solidFill>
                  <a:srgbClr val="495057"/>
                </a:solidFill>
                <a:latin typeface="Arial"/>
                <a:ea typeface="Arial"/>
                <a:cs typeface="Arial"/>
                <a:sym typeface="Arial"/>
              </a:endParaRPr>
            </a:p>
          </p:txBody>
        </p:sp>
      </p:grpSp>
      <p:grpSp>
        <p:nvGrpSpPr>
          <p:cNvPr id="277" name="Google Shape;277;p20"/>
          <p:cNvGrpSpPr/>
          <p:nvPr/>
        </p:nvGrpSpPr>
        <p:grpSpPr>
          <a:xfrm>
            <a:off x="8114511" y="2821183"/>
            <a:ext cx="3641921" cy="3224507"/>
            <a:chOff x="8211265" y="2000248"/>
            <a:chExt cx="3619500" cy="1936359"/>
          </a:xfrm>
        </p:grpSpPr>
        <p:sp>
          <p:nvSpPr>
            <p:cNvPr id="278" name="Google Shape;278;p20"/>
            <p:cNvSpPr/>
            <p:nvPr/>
          </p:nvSpPr>
          <p:spPr>
            <a:xfrm>
              <a:off x="8211265" y="2000248"/>
              <a:ext cx="3619500" cy="1936359"/>
            </a:xfrm>
            <a:prstGeom prst="roundRect">
              <a:avLst>
                <a:gd name="adj" fmla="val 4761"/>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9" name="Google Shape;279;p20"/>
            <p:cNvSpPr txBox="1"/>
            <p:nvPr/>
          </p:nvSpPr>
          <p:spPr>
            <a:xfrm>
              <a:off x="8498544" y="2048854"/>
              <a:ext cx="3238500" cy="1274308"/>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DHW scheduling</a:t>
              </a:r>
              <a:endParaRPr sz="2400" b="1" dirty="0">
                <a:solidFill>
                  <a:srgbClr val="FC4421"/>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Demand matching</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Set around expected use (showers/baths) and hygiene (anti-Legionella).</a:t>
              </a:r>
              <a:endParaRPr sz="2000" b="0" dirty="0">
                <a:solidFill>
                  <a:srgbClr val="495057"/>
                </a:solidFill>
                <a:latin typeface="Arial"/>
                <a:ea typeface="Arial"/>
                <a:cs typeface="Arial"/>
                <a:sym typeface="Arial"/>
              </a:endParaRPr>
            </a:p>
            <a:p>
              <a:pPr marL="0" lvl="0" indent="0" algn="l" rtl="0">
                <a:spcBef>
                  <a:spcPts val="800"/>
                </a:spcBef>
                <a:spcAft>
                  <a:spcPts val="0"/>
                </a:spcAft>
                <a:buNone/>
              </a:pPr>
              <a:r>
                <a:rPr lang="en-GB" sz="2000" b="1" dirty="0">
                  <a:solidFill>
                    <a:srgbClr val="333333"/>
                  </a:solidFill>
                  <a:latin typeface="Arial"/>
                  <a:ea typeface="Arial"/>
                  <a:cs typeface="Arial"/>
                  <a:sym typeface="Arial"/>
                </a:rPr>
                <a:t>Tariff strategy</a:t>
              </a:r>
              <a:endParaRPr sz="2000" b="1" dirty="0">
                <a:solidFill>
                  <a:srgbClr val="333333"/>
                </a:solidFill>
                <a:latin typeface="Arial"/>
                <a:ea typeface="Arial"/>
                <a:cs typeface="Arial"/>
                <a:sym typeface="Arial"/>
              </a:endParaRPr>
            </a:p>
            <a:p>
              <a:pPr marL="0" lvl="0" indent="0" algn="l" rtl="0">
                <a:spcBef>
                  <a:spcPts val="400"/>
                </a:spcBef>
                <a:spcAft>
                  <a:spcPts val="0"/>
                </a:spcAft>
                <a:buNone/>
              </a:pPr>
              <a:r>
                <a:rPr lang="en-GB" sz="2000" b="0" dirty="0">
                  <a:solidFill>
                    <a:srgbClr val="495057"/>
                  </a:solidFill>
                  <a:latin typeface="Arial"/>
                  <a:ea typeface="Arial"/>
                  <a:cs typeface="Arial"/>
                  <a:sym typeface="Arial"/>
                </a:rPr>
                <a:t>Consider off-peak rates, PV generation, or battery storage.</a:t>
              </a:r>
              <a:endParaRPr sz="2000" b="0" dirty="0">
                <a:solidFill>
                  <a:srgbClr val="495057"/>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2">
          <a:extLst>
            <a:ext uri="{FF2B5EF4-FFF2-40B4-BE49-F238E27FC236}">
              <a16:creationId xmlns:a16="http://schemas.microsoft.com/office/drawing/2014/main" id="{E443AC62-9333-AB5C-27F7-6008225E506C}"/>
            </a:ext>
          </a:extLst>
        </p:cNvPr>
        <p:cNvGrpSpPr/>
        <p:nvPr/>
      </p:nvGrpSpPr>
      <p:grpSpPr>
        <a:xfrm>
          <a:off x="0" y="0"/>
          <a:ext cx="0" cy="0"/>
          <a:chOff x="0" y="0"/>
          <a:chExt cx="0" cy="0"/>
        </a:xfrm>
      </p:grpSpPr>
      <p:sp>
        <p:nvSpPr>
          <p:cNvPr id="267" name="Google Shape;267;p20">
            <a:extLst>
              <a:ext uri="{FF2B5EF4-FFF2-40B4-BE49-F238E27FC236}">
                <a16:creationId xmlns:a16="http://schemas.microsoft.com/office/drawing/2014/main" id="{F81C226B-F413-BCD7-613C-7838EB4F8196}"/>
              </a:ext>
            </a:extLst>
          </p:cNvPr>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Scheduling and set-backs</a:t>
            </a:r>
          </a:p>
        </p:txBody>
      </p:sp>
      <p:grpSp>
        <p:nvGrpSpPr>
          <p:cNvPr id="280" name="Google Shape;280;p20">
            <a:extLst>
              <a:ext uri="{FF2B5EF4-FFF2-40B4-BE49-F238E27FC236}">
                <a16:creationId xmlns:a16="http://schemas.microsoft.com/office/drawing/2014/main" id="{DE5F350B-EF0D-CD16-84B4-6C74684467A9}"/>
              </a:ext>
            </a:extLst>
          </p:cNvPr>
          <p:cNvGrpSpPr>
            <a:grpSpLocks/>
          </p:cNvGrpSpPr>
          <p:nvPr/>
        </p:nvGrpSpPr>
        <p:grpSpPr>
          <a:xfrm>
            <a:off x="380999" y="1821048"/>
            <a:ext cx="11293137" cy="1761975"/>
            <a:chOff x="381000" y="4191000"/>
            <a:chExt cx="5638800" cy="1622812"/>
          </a:xfrm>
        </p:grpSpPr>
        <p:sp>
          <p:nvSpPr>
            <p:cNvPr id="281" name="Google Shape;281;p20">
              <a:extLst>
                <a:ext uri="{FF2B5EF4-FFF2-40B4-BE49-F238E27FC236}">
                  <a16:creationId xmlns:a16="http://schemas.microsoft.com/office/drawing/2014/main" id="{A7F0FD23-4DD5-89DF-DD89-56D8B51A45DF}"/>
                </a:ext>
              </a:extLst>
            </p:cNvPr>
            <p:cNvSpPr/>
            <p:nvPr/>
          </p:nvSpPr>
          <p:spPr>
            <a:xfrm>
              <a:off x="381000" y="4191000"/>
              <a:ext cx="5638800" cy="1622812"/>
            </a:xfrm>
            <a:prstGeom prst="roundRect">
              <a:avLst>
                <a:gd name="adj" fmla="val 5555"/>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2" name="Google Shape;282;p20">
              <a:extLst>
                <a:ext uri="{FF2B5EF4-FFF2-40B4-BE49-F238E27FC236}">
                  <a16:creationId xmlns:a16="http://schemas.microsoft.com/office/drawing/2014/main" id="{FD334DE8-F6C8-521C-0FAD-25CCEBE7D8D0}"/>
                </a:ext>
              </a:extLst>
            </p:cNvPr>
            <p:cNvSpPr txBox="1"/>
            <p:nvPr/>
          </p:nvSpPr>
          <p:spPr>
            <a:xfrm>
              <a:off x="571500" y="4333875"/>
              <a:ext cx="52578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Building and routine alignment</a:t>
              </a:r>
              <a:endParaRPr sz="2400" b="1">
                <a:solidFill>
                  <a:srgbClr val="5F3DC4"/>
                </a:solidFill>
                <a:latin typeface="Arial"/>
                <a:ea typeface="Arial"/>
                <a:cs typeface="Arial"/>
                <a:sym typeface="Arial"/>
              </a:endParaRPr>
            </a:p>
            <a:p>
              <a:pPr marL="457200" lvl="0" indent="-292100" algn="l" rtl="0">
                <a:spcBef>
                  <a:spcPts val="800"/>
                </a:spcBef>
                <a:spcAft>
                  <a:spcPts val="0"/>
                </a:spcAft>
                <a:buClr>
                  <a:srgbClr val="333333"/>
                </a:buClr>
                <a:buSzPts val="1000"/>
                <a:buFont typeface="Arial"/>
                <a:buChar char="●"/>
              </a:pPr>
              <a:r>
                <a:rPr lang="en-GB" sz="2000">
                  <a:solidFill>
                    <a:srgbClr val="333333"/>
                  </a:solidFill>
                  <a:latin typeface="Arial"/>
                  <a:ea typeface="Arial"/>
                  <a:cs typeface="Arial"/>
                  <a:sym typeface="Arial"/>
                </a:rPr>
                <a:t>Insulated homes hold heat well and need only small set-backs.</a:t>
              </a:r>
              <a:endParaRPr sz="2000">
                <a:solidFill>
                  <a:srgbClr val="333333"/>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a:solidFill>
                    <a:srgbClr val="333333"/>
                  </a:solidFill>
                  <a:latin typeface="Arial"/>
                  <a:ea typeface="Arial"/>
                  <a:cs typeface="Arial"/>
                  <a:sym typeface="Arial"/>
                </a:rPr>
                <a:t>High heat-loss homes cool quickly and need careful scheduling.</a:t>
              </a:r>
              <a:endParaRPr sz="2000">
                <a:solidFill>
                  <a:srgbClr val="333333"/>
                </a:solidFill>
                <a:latin typeface="Arial"/>
                <a:ea typeface="Arial"/>
                <a:cs typeface="Arial"/>
                <a:sym typeface="Arial"/>
              </a:endParaRPr>
            </a:p>
            <a:p>
              <a:pPr marL="457200" lvl="0" indent="-292100" algn="l" rtl="0">
                <a:spcBef>
                  <a:spcPts val="600"/>
                </a:spcBef>
                <a:spcAft>
                  <a:spcPts val="0"/>
                </a:spcAft>
                <a:buClr>
                  <a:srgbClr val="333333"/>
                </a:buClr>
                <a:buSzPts val="1000"/>
                <a:buFont typeface="Arial"/>
                <a:buChar char="●"/>
              </a:pPr>
              <a:r>
                <a:rPr lang="en-GB" sz="2000">
                  <a:solidFill>
                    <a:srgbClr val="333333"/>
                  </a:solidFill>
                  <a:latin typeface="Arial"/>
                  <a:ea typeface="Arial"/>
                  <a:cs typeface="Arial"/>
                  <a:sym typeface="Arial"/>
                </a:rPr>
                <a:t>Controls must match the specific building fabric and occupancy.</a:t>
              </a:r>
              <a:endParaRPr sz="2000">
                <a:solidFill>
                  <a:srgbClr val="333333"/>
                </a:solidFill>
                <a:latin typeface="Arial"/>
                <a:ea typeface="Arial"/>
                <a:cs typeface="Arial"/>
                <a:sym typeface="Arial"/>
              </a:endParaRPr>
            </a:p>
          </p:txBody>
        </p:sp>
      </p:grpSp>
      <p:grpSp>
        <p:nvGrpSpPr>
          <p:cNvPr id="283" name="Google Shape;283;p20">
            <a:extLst>
              <a:ext uri="{FF2B5EF4-FFF2-40B4-BE49-F238E27FC236}">
                <a16:creationId xmlns:a16="http://schemas.microsoft.com/office/drawing/2014/main" id="{4A516A8E-A907-09D7-0514-26806D9A5879}"/>
              </a:ext>
            </a:extLst>
          </p:cNvPr>
          <p:cNvGrpSpPr>
            <a:grpSpLocks/>
          </p:cNvGrpSpPr>
          <p:nvPr/>
        </p:nvGrpSpPr>
        <p:grpSpPr>
          <a:xfrm>
            <a:off x="371400" y="3829462"/>
            <a:ext cx="11302735" cy="2061591"/>
            <a:chOff x="6210300" y="4191000"/>
            <a:chExt cx="5648400" cy="1622812"/>
          </a:xfrm>
        </p:grpSpPr>
        <p:sp>
          <p:nvSpPr>
            <p:cNvPr id="284" name="Google Shape;284;p20">
              <a:extLst>
                <a:ext uri="{FF2B5EF4-FFF2-40B4-BE49-F238E27FC236}">
                  <a16:creationId xmlns:a16="http://schemas.microsoft.com/office/drawing/2014/main" id="{C1C29DDE-7967-98DC-91AE-E6AFB93987C2}"/>
                </a:ext>
              </a:extLst>
            </p:cNvPr>
            <p:cNvSpPr/>
            <p:nvPr/>
          </p:nvSpPr>
          <p:spPr>
            <a:xfrm>
              <a:off x="6210300" y="4191000"/>
              <a:ext cx="5648400" cy="1622812"/>
            </a:xfrm>
            <a:prstGeom prst="roundRect">
              <a:avLst>
                <a:gd name="adj" fmla="val 5555"/>
              </a:avLst>
            </a:prstGeom>
            <a:solidFill>
              <a:srgbClr val="FFF5F5"/>
            </a:solidFill>
            <a:ln w="9525" cap="flat" cmpd="sng">
              <a:solidFill>
                <a:srgbClr val="FFAFB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85" name="Google Shape;285;p20">
              <a:extLst>
                <a:ext uri="{FF2B5EF4-FFF2-40B4-BE49-F238E27FC236}">
                  <a16:creationId xmlns:a16="http://schemas.microsoft.com/office/drawing/2014/main" id="{EB03AE58-1360-BB0A-8F3F-A3731753A42F}"/>
                </a:ext>
              </a:extLst>
            </p:cNvPr>
            <p:cNvSpPr txBox="1"/>
            <p:nvPr/>
          </p:nvSpPr>
          <p:spPr>
            <a:xfrm>
              <a:off x="6400800" y="4333875"/>
              <a:ext cx="52674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C92A2A"/>
                  </a:solidFill>
                  <a:latin typeface="Arial"/>
                  <a:ea typeface="Arial"/>
                  <a:cs typeface="Arial"/>
                  <a:sym typeface="Arial"/>
                </a:rPr>
                <a:t>User guidance essentials</a:t>
              </a:r>
              <a:endParaRPr sz="2400" b="1">
                <a:solidFill>
                  <a:srgbClr val="C92A2A"/>
                </a:solidFill>
                <a:latin typeface="Arial"/>
                <a:ea typeface="Arial"/>
                <a:cs typeface="Arial"/>
                <a:sym typeface="Arial"/>
              </a:endParaRPr>
            </a:p>
            <a:p>
              <a:pPr marL="0" lvl="0" indent="0" algn="l" rtl="0">
                <a:spcBef>
                  <a:spcPts val="800"/>
                </a:spcBef>
                <a:spcAft>
                  <a:spcPts val="0"/>
                </a:spcAft>
                <a:buNone/>
              </a:pPr>
              <a:r>
                <a:rPr lang="en-GB" sz="2000" b="0">
                  <a:solidFill>
                    <a:srgbClr val="333333"/>
                  </a:solidFill>
                  <a:latin typeface="Arial"/>
                  <a:ea typeface="Arial"/>
                  <a:cs typeface="Arial"/>
                  <a:sym typeface="Arial"/>
                </a:rPr>
                <a:t>Customers must understand heat pumps aren't "on/off" boilers.</a:t>
              </a:r>
              <a:endParaRPr sz="2000" b="0">
                <a:solidFill>
                  <a:srgbClr val="333333"/>
                </a:solidFill>
                <a:latin typeface="Arial"/>
                <a:ea typeface="Arial"/>
                <a:cs typeface="Arial"/>
                <a:sym typeface="Arial"/>
              </a:endParaRPr>
            </a:p>
            <a:p>
              <a:pPr marL="0" lvl="0" indent="0" algn="l" rtl="0">
                <a:spcBef>
                  <a:spcPts val="800"/>
                </a:spcBef>
                <a:spcAft>
                  <a:spcPts val="0"/>
                </a:spcAft>
                <a:buNone/>
              </a:pPr>
              <a:r>
                <a:rPr lang="en-GB" sz="2000" b="1">
                  <a:solidFill>
                    <a:srgbClr val="333333"/>
                  </a:solidFill>
                  <a:latin typeface="Arial"/>
                  <a:ea typeface="Arial"/>
                  <a:cs typeface="Arial"/>
                  <a:sym typeface="Arial"/>
                </a:rPr>
                <a:t>Key training points:</a:t>
              </a:r>
              <a:endParaRPr sz="2000" b="1">
                <a:solidFill>
                  <a:srgbClr val="333333"/>
                </a:solidFill>
                <a:latin typeface="Arial"/>
                <a:ea typeface="Arial"/>
                <a:cs typeface="Arial"/>
                <a:sym typeface="Arial"/>
              </a:endParaRPr>
            </a:p>
            <a:p>
              <a:pPr marL="457200" lvl="0" indent="-292100" algn="l" rtl="0">
                <a:spcBef>
                  <a:spcPts val="400"/>
                </a:spcBef>
                <a:spcAft>
                  <a:spcPts val="0"/>
                </a:spcAft>
                <a:buClr>
                  <a:srgbClr val="495057"/>
                </a:buClr>
                <a:buSzPts val="1000"/>
                <a:buFont typeface="Arial"/>
                <a:buChar char="●"/>
              </a:pPr>
              <a:r>
                <a:rPr lang="en-GB" sz="2000">
                  <a:solidFill>
                    <a:srgbClr val="495057"/>
                  </a:solidFill>
                  <a:latin typeface="Arial"/>
                  <a:ea typeface="Arial"/>
                  <a:cs typeface="Arial"/>
                  <a:sym typeface="Arial"/>
                </a:rPr>
                <a:t>Explain set-back vs. off, and holiday modes.</a:t>
              </a:r>
              <a:endParaRPr sz="2000">
                <a:solidFill>
                  <a:srgbClr val="495057"/>
                </a:solidFill>
                <a:latin typeface="Arial"/>
                <a:ea typeface="Arial"/>
                <a:cs typeface="Arial"/>
                <a:sym typeface="Arial"/>
              </a:endParaRPr>
            </a:p>
            <a:p>
              <a:pPr marL="457200" lvl="0" indent="-292100" algn="l" rtl="0">
                <a:spcBef>
                  <a:spcPts val="200"/>
                </a:spcBef>
                <a:spcAft>
                  <a:spcPts val="0"/>
                </a:spcAft>
                <a:buClr>
                  <a:srgbClr val="495057"/>
                </a:buClr>
                <a:buSzPts val="1000"/>
                <a:buFont typeface="Arial"/>
                <a:buChar char="●"/>
              </a:pPr>
              <a:r>
                <a:rPr lang="en-GB" sz="2000">
                  <a:solidFill>
                    <a:srgbClr val="495057"/>
                  </a:solidFill>
                  <a:latin typeface="Arial"/>
                  <a:ea typeface="Arial"/>
                  <a:cs typeface="Arial"/>
                  <a:sym typeface="Arial"/>
                </a:rPr>
                <a:t>Why constant manual overrides increase costs.</a:t>
              </a:r>
              <a:endParaRPr sz="2000">
                <a:solidFill>
                  <a:srgbClr val="495057"/>
                </a:solidFill>
                <a:latin typeface="Arial"/>
                <a:ea typeface="Arial"/>
                <a:cs typeface="Arial"/>
                <a:sym typeface="Arial"/>
              </a:endParaRPr>
            </a:p>
          </p:txBody>
        </p:sp>
      </p:grpSp>
    </p:spTree>
    <p:extLst>
      <p:ext uri="{BB962C8B-B14F-4D97-AF65-F5344CB8AC3E}">
        <p14:creationId xmlns:p14="http://schemas.microsoft.com/office/powerpoint/2010/main" val="14586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3"/>
        <p:cNvGrpSpPr/>
        <p:nvPr/>
      </p:nvGrpSpPr>
      <p:grpSpPr>
        <a:xfrm>
          <a:off x="0" y="0"/>
          <a:ext cx="0" cy="0"/>
          <a:chOff x="0" y="0"/>
          <a:chExt cx="0" cy="0"/>
        </a:xfrm>
      </p:grpSpPr>
      <p:sp>
        <p:nvSpPr>
          <p:cNvPr id="297" name="Google Shape;297;p21"/>
          <p:cNvSpPr txBox="1">
            <a:spLocks noGrp="1"/>
          </p:cNvSpPr>
          <p:nvPr>
            <p:ph type="title"/>
          </p:nvPr>
        </p:nvSpPr>
        <p:spPr>
          <a:xfrm>
            <a:off x="251999" y="984521"/>
            <a:ext cx="95250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Hot water priority</a:t>
            </a:r>
          </a:p>
        </p:txBody>
      </p:sp>
      <p:grpSp>
        <p:nvGrpSpPr>
          <p:cNvPr id="298" name="Google Shape;298;p21"/>
          <p:cNvGrpSpPr/>
          <p:nvPr/>
        </p:nvGrpSpPr>
        <p:grpSpPr>
          <a:xfrm>
            <a:off x="260569" y="1591200"/>
            <a:ext cx="11477700" cy="983826"/>
            <a:chOff x="260569" y="1095375"/>
            <a:chExt cx="11477700" cy="983826"/>
          </a:xfrm>
        </p:grpSpPr>
        <p:sp>
          <p:nvSpPr>
            <p:cNvPr id="299" name="Google Shape;299;p21"/>
            <p:cNvSpPr/>
            <p:nvPr/>
          </p:nvSpPr>
          <p:spPr>
            <a:xfrm>
              <a:off x="260569" y="1095375"/>
              <a:ext cx="11477700" cy="983826"/>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0" name="Google Shape;300;p21"/>
            <p:cNvSpPr txBox="1"/>
            <p:nvPr/>
          </p:nvSpPr>
          <p:spPr>
            <a:xfrm>
              <a:off x="344689" y="1169111"/>
              <a:ext cx="11096700" cy="849076"/>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Operational priority</a:t>
              </a:r>
              <a:endParaRPr sz="2400" b="1" dirty="0">
                <a:solidFill>
                  <a:srgbClr val="FC4421"/>
                </a:solidFill>
                <a:latin typeface="Arial"/>
                <a:ea typeface="Arial"/>
                <a:cs typeface="Arial"/>
                <a:sym typeface="Arial"/>
              </a:endParaRPr>
            </a:p>
            <a:p>
              <a:pPr marL="0" lvl="0" indent="0" algn="l" rtl="0">
                <a:spcBef>
                  <a:spcPts val="0"/>
                </a:spcBef>
                <a:spcAft>
                  <a:spcPts val="0"/>
                </a:spcAft>
                <a:buNone/>
              </a:pPr>
              <a:r>
                <a:rPr lang="en-GB" sz="2000" b="0" dirty="0">
                  <a:solidFill>
                    <a:srgbClr val="333333"/>
                  </a:solidFill>
                  <a:latin typeface="Arial"/>
                  <a:ea typeface="Arial"/>
                  <a:cs typeface="Arial"/>
                  <a:sym typeface="Arial"/>
                </a:rPr>
                <a:t>Temporarily prioritises cylinder/DHW heating over space heating to ensure rapid recovery of domestic hot water supplies.</a:t>
              </a:r>
              <a:endParaRPr sz="1100" b="0" dirty="0">
                <a:solidFill>
                  <a:srgbClr val="333333"/>
                </a:solidFill>
                <a:latin typeface="Arial"/>
                <a:ea typeface="Arial"/>
                <a:cs typeface="Arial"/>
                <a:sym typeface="Arial"/>
              </a:endParaRPr>
            </a:p>
          </p:txBody>
        </p:sp>
      </p:grpSp>
      <p:grpSp>
        <p:nvGrpSpPr>
          <p:cNvPr id="301" name="Google Shape;301;p21"/>
          <p:cNvGrpSpPr/>
          <p:nvPr/>
        </p:nvGrpSpPr>
        <p:grpSpPr>
          <a:xfrm>
            <a:off x="135925" y="2590664"/>
            <a:ext cx="3966518" cy="1952475"/>
            <a:chOff x="381000" y="2047875"/>
            <a:chExt cx="3619500" cy="1952475"/>
          </a:xfrm>
        </p:grpSpPr>
        <p:sp>
          <p:nvSpPr>
            <p:cNvPr id="302" name="Google Shape;302;p21"/>
            <p:cNvSpPr/>
            <p:nvPr/>
          </p:nvSpPr>
          <p:spPr>
            <a:xfrm>
              <a:off x="381000" y="2047875"/>
              <a:ext cx="3619500" cy="1942050"/>
            </a:xfrm>
            <a:prstGeom prst="roundRect">
              <a:avLst>
                <a:gd name="adj" fmla="val 4545"/>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3" name="Google Shape;303;p21"/>
            <p:cNvSpPr txBox="1"/>
            <p:nvPr/>
          </p:nvSpPr>
          <p:spPr>
            <a:xfrm>
              <a:off x="571500" y="2190750"/>
              <a:ext cx="3238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System impact</a:t>
              </a:r>
              <a:endParaRPr sz="2400" b="1">
                <a:solidFill>
                  <a:srgbClr val="FC4421"/>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Heating recovery</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Ensures hot water recovery but may pause or reduce space heating during the process.</a:t>
              </a:r>
              <a:endParaRPr sz="2000" b="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DHW demand</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Critical when demand is high or cylinder recovery is slower than a traditional boiler.</a:t>
              </a:r>
              <a:endParaRPr sz="2000" b="0">
                <a:solidFill>
                  <a:srgbClr val="495057"/>
                </a:solidFill>
                <a:latin typeface="Arial"/>
                <a:ea typeface="Arial"/>
                <a:cs typeface="Arial"/>
                <a:sym typeface="Arial"/>
              </a:endParaRPr>
            </a:p>
          </p:txBody>
        </p:sp>
      </p:grpSp>
      <p:grpSp>
        <p:nvGrpSpPr>
          <p:cNvPr id="304" name="Google Shape;304;p21"/>
          <p:cNvGrpSpPr/>
          <p:nvPr/>
        </p:nvGrpSpPr>
        <p:grpSpPr>
          <a:xfrm>
            <a:off x="3963044" y="2585450"/>
            <a:ext cx="4257892" cy="3426591"/>
            <a:chOff x="4305300" y="2047874"/>
            <a:chExt cx="3619500" cy="3426591"/>
          </a:xfrm>
        </p:grpSpPr>
        <p:sp>
          <p:nvSpPr>
            <p:cNvPr id="305" name="Google Shape;305;p21"/>
            <p:cNvSpPr/>
            <p:nvPr/>
          </p:nvSpPr>
          <p:spPr>
            <a:xfrm>
              <a:off x="4305300" y="2047874"/>
              <a:ext cx="3619500" cy="3426591"/>
            </a:xfrm>
            <a:prstGeom prst="roundRect">
              <a:avLst>
                <a:gd name="adj" fmla="val 454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6" name="Google Shape;306;p21"/>
            <p:cNvSpPr txBox="1"/>
            <p:nvPr/>
          </p:nvSpPr>
          <p:spPr>
            <a:xfrm>
              <a:off x="4495800" y="2190750"/>
              <a:ext cx="3429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Performance and strategy</a:t>
              </a:r>
              <a:endParaRPr sz="2400" b="1">
                <a:solidFill>
                  <a:srgbClr val="FC4421"/>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Boost mechanisms</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Can involve higher flow temperatures and immersion/backup boost if required.</a:t>
              </a:r>
              <a:endParaRPr sz="2000" b="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Scheduling logic</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Align DHW schedules with usage patterns, hygiene needs, and electricity tariff strategies.</a:t>
              </a:r>
              <a:endParaRPr sz="2000" b="0">
                <a:solidFill>
                  <a:srgbClr val="495057"/>
                </a:solidFill>
                <a:latin typeface="Arial"/>
                <a:ea typeface="Arial"/>
                <a:cs typeface="Arial"/>
                <a:sym typeface="Arial"/>
              </a:endParaRPr>
            </a:p>
          </p:txBody>
        </p:sp>
      </p:grpSp>
      <p:grpSp>
        <p:nvGrpSpPr>
          <p:cNvPr id="307" name="Google Shape;307;p21"/>
          <p:cNvGrpSpPr/>
          <p:nvPr/>
        </p:nvGrpSpPr>
        <p:grpSpPr>
          <a:xfrm>
            <a:off x="8305637" y="2648763"/>
            <a:ext cx="3553062" cy="3363279"/>
            <a:chOff x="8239125" y="2047875"/>
            <a:chExt cx="3619500" cy="1942050"/>
          </a:xfrm>
        </p:grpSpPr>
        <p:sp>
          <p:nvSpPr>
            <p:cNvPr id="308" name="Google Shape;308;p21"/>
            <p:cNvSpPr/>
            <p:nvPr/>
          </p:nvSpPr>
          <p:spPr>
            <a:xfrm>
              <a:off x="8239125" y="2047875"/>
              <a:ext cx="3619500" cy="1942050"/>
            </a:xfrm>
            <a:prstGeom prst="roundRect">
              <a:avLst>
                <a:gd name="adj" fmla="val 4545"/>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9" name="Google Shape;309;p21"/>
            <p:cNvSpPr txBox="1"/>
            <p:nvPr/>
          </p:nvSpPr>
          <p:spPr>
            <a:xfrm>
              <a:off x="8451793" y="2090232"/>
              <a:ext cx="3153799"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Customer handover</a:t>
              </a:r>
              <a:endParaRPr sz="2400" b="1">
                <a:solidFill>
                  <a:srgbClr val="FC4421"/>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Essential explanations</a:t>
              </a:r>
              <a:endParaRPr sz="2000" b="1">
                <a:solidFill>
                  <a:srgbClr val="333333"/>
                </a:solidFill>
                <a:latin typeface="Arial"/>
                <a:ea typeface="Arial"/>
                <a:cs typeface="Arial"/>
                <a:sym typeface="Arial"/>
              </a:endParaRPr>
            </a:p>
            <a:p>
              <a:pPr marL="457200" lvl="0" indent="-292100" algn="l" rtl="0">
                <a:spcBef>
                  <a:spcPts val="450"/>
                </a:spcBef>
                <a:spcAft>
                  <a:spcPts val="0"/>
                </a:spcAft>
                <a:buClr>
                  <a:srgbClr val="495057"/>
                </a:buClr>
                <a:buSzPts val="1000"/>
                <a:buFont typeface="Arial"/>
                <a:buChar char="●"/>
              </a:pPr>
              <a:r>
                <a:rPr lang="en-GB" sz="2000" b="0">
                  <a:solidFill>
                    <a:srgbClr val="495057"/>
                  </a:solidFill>
                  <a:latin typeface="Arial"/>
                  <a:ea typeface="Arial"/>
                  <a:cs typeface="Arial"/>
                  <a:sym typeface="Arial"/>
                </a:rPr>
                <a:t>DHW boost functions and recovery times.</a:t>
              </a:r>
              <a:endParaRPr sz="2000" b="0">
                <a:solidFill>
                  <a:srgbClr val="495057"/>
                </a:solidFill>
                <a:latin typeface="Arial"/>
                <a:ea typeface="Arial"/>
                <a:cs typeface="Arial"/>
                <a:sym typeface="Arial"/>
              </a:endParaRPr>
            </a:p>
            <a:p>
              <a:pPr marL="457200" lvl="0" indent="-292100" algn="l" rtl="0">
                <a:spcBef>
                  <a:spcPts val="600"/>
                </a:spcBef>
                <a:spcAft>
                  <a:spcPts val="0"/>
                </a:spcAft>
                <a:buClr>
                  <a:srgbClr val="495057"/>
                </a:buClr>
                <a:buSzPts val="1000"/>
                <a:buFont typeface="Arial"/>
                <a:buChar char="●"/>
              </a:pPr>
              <a:r>
                <a:rPr lang="en-GB" sz="2000" b="0">
                  <a:solidFill>
                    <a:srgbClr val="495057"/>
                  </a:solidFill>
                  <a:latin typeface="Arial"/>
                  <a:ea typeface="Arial"/>
                  <a:cs typeface="Arial"/>
                  <a:sym typeface="Arial"/>
                </a:rPr>
                <a:t>Anti-Legionella cycle purpose and timing.</a:t>
              </a:r>
              <a:endParaRPr sz="2000" b="0">
                <a:solidFill>
                  <a:srgbClr val="495057"/>
                </a:solidFill>
                <a:latin typeface="Arial"/>
                <a:ea typeface="Arial"/>
                <a:cs typeface="Arial"/>
                <a:sym typeface="Arial"/>
              </a:endParaRPr>
            </a:p>
            <a:p>
              <a:pPr marL="457200" lvl="0" indent="-292100" algn="l" rtl="0">
                <a:spcBef>
                  <a:spcPts val="600"/>
                </a:spcBef>
                <a:spcAft>
                  <a:spcPts val="0"/>
                </a:spcAft>
                <a:buClr>
                  <a:srgbClr val="495057"/>
                </a:buClr>
                <a:buSzPts val="1000"/>
                <a:buFont typeface="Arial"/>
                <a:buChar char="●"/>
              </a:pPr>
              <a:r>
                <a:rPr lang="en-GB" sz="2000" b="0">
                  <a:solidFill>
                    <a:srgbClr val="495057"/>
                  </a:solidFill>
                  <a:latin typeface="Arial"/>
                  <a:ea typeface="Arial"/>
                  <a:cs typeface="Arial"/>
                  <a:sym typeface="Arial"/>
                </a:rPr>
                <a:t>Impact on space heating during priority mode</a:t>
              </a:r>
              <a:r>
                <a:rPr lang="en-GB" sz="1000" b="0">
                  <a:solidFill>
                    <a:srgbClr val="495057"/>
                  </a:solidFill>
                  <a:latin typeface="Arial"/>
                  <a:ea typeface="Arial"/>
                  <a:cs typeface="Arial"/>
                  <a:sym typeface="Arial"/>
                </a:rPr>
                <a:t>.</a:t>
              </a:r>
              <a:endParaRPr sz="1000" b="0">
                <a:solidFill>
                  <a:srgbClr val="495057"/>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3">
          <a:extLst>
            <a:ext uri="{FF2B5EF4-FFF2-40B4-BE49-F238E27FC236}">
              <a16:creationId xmlns:a16="http://schemas.microsoft.com/office/drawing/2014/main" id="{A2DAD7C5-C390-A2A7-B308-71DA0A0A9EA1}"/>
            </a:ext>
          </a:extLst>
        </p:cNvPr>
        <p:cNvGrpSpPr/>
        <p:nvPr/>
      </p:nvGrpSpPr>
      <p:grpSpPr>
        <a:xfrm>
          <a:off x="0" y="0"/>
          <a:ext cx="0" cy="0"/>
          <a:chOff x="0" y="0"/>
          <a:chExt cx="0" cy="0"/>
        </a:xfrm>
      </p:grpSpPr>
      <p:sp>
        <p:nvSpPr>
          <p:cNvPr id="297" name="Google Shape;297;p21">
            <a:extLst>
              <a:ext uri="{FF2B5EF4-FFF2-40B4-BE49-F238E27FC236}">
                <a16:creationId xmlns:a16="http://schemas.microsoft.com/office/drawing/2014/main" id="{A8D731B6-D875-496A-D4F2-AA2E701C8561}"/>
              </a:ext>
            </a:extLst>
          </p:cNvPr>
          <p:cNvSpPr txBox="1">
            <a:spLocks noGrp="1"/>
          </p:cNvSpPr>
          <p:nvPr>
            <p:ph type="title"/>
          </p:nvPr>
        </p:nvSpPr>
        <p:spPr>
          <a:xfrm>
            <a:off x="251999" y="984521"/>
            <a:ext cx="95250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Hot water priority</a:t>
            </a:r>
          </a:p>
        </p:txBody>
      </p:sp>
      <p:grpSp>
        <p:nvGrpSpPr>
          <p:cNvPr id="310" name="Google Shape;310;p21">
            <a:extLst>
              <a:ext uri="{FF2B5EF4-FFF2-40B4-BE49-F238E27FC236}">
                <a16:creationId xmlns:a16="http://schemas.microsoft.com/office/drawing/2014/main" id="{1F4BD7DB-AAD9-409A-1FBC-956F0CC68934}"/>
              </a:ext>
            </a:extLst>
          </p:cNvPr>
          <p:cNvGrpSpPr>
            <a:grpSpLocks/>
          </p:cNvGrpSpPr>
          <p:nvPr/>
        </p:nvGrpSpPr>
        <p:grpSpPr>
          <a:xfrm>
            <a:off x="380999" y="1821048"/>
            <a:ext cx="11275382" cy="2862163"/>
            <a:chOff x="381000" y="4333875"/>
            <a:chExt cx="11477700" cy="1588950"/>
          </a:xfrm>
        </p:grpSpPr>
        <p:sp>
          <p:nvSpPr>
            <p:cNvPr id="311" name="Google Shape;311;p21">
              <a:extLst>
                <a:ext uri="{FF2B5EF4-FFF2-40B4-BE49-F238E27FC236}">
                  <a16:creationId xmlns:a16="http://schemas.microsoft.com/office/drawing/2014/main" id="{7F06A186-7ECF-6C25-C294-E9DE282E81B0}"/>
                </a:ext>
              </a:extLst>
            </p:cNvPr>
            <p:cNvSpPr/>
            <p:nvPr/>
          </p:nvSpPr>
          <p:spPr>
            <a:xfrm>
              <a:off x="381000" y="4333875"/>
              <a:ext cx="11477700" cy="1588950"/>
            </a:xfrm>
            <a:prstGeom prst="roundRect">
              <a:avLst>
                <a:gd name="adj" fmla="val 5555"/>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2" name="Google Shape;312;p21">
              <a:extLst>
                <a:ext uri="{FF2B5EF4-FFF2-40B4-BE49-F238E27FC236}">
                  <a16:creationId xmlns:a16="http://schemas.microsoft.com/office/drawing/2014/main" id="{6E5DE535-4465-8631-4AEF-B862192E52EB}"/>
                </a:ext>
              </a:extLst>
            </p:cNvPr>
            <p:cNvSpPr txBox="1"/>
            <p:nvPr/>
          </p:nvSpPr>
          <p:spPr>
            <a:xfrm>
              <a:off x="571500" y="4476750"/>
              <a:ext cx="110967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5F3DC4"/>
                  </a:solidFill>
                  <a:latin typeface="Arial"/>
                  <a:ea typeface="Arial"/>
                  <a:cs typeface="Arial"/>
                  <a:sym typeface="Arial"/>
                </a:rPr>
                <a:t>Key implementation requirements</a:t>
              </a:r>
              <a:endParaRPr sz="2400" b="1" dirty="0">
                <a:solidFill>
                  <a:srgbClr val="5F3DC4"/>
                </a:solidFill>
                <a:latin typeface="Arial"/>
                <a:ea typeface="Arial"/>
                <a:cs typeface="Arial"/>
                <a:sym typeface="Arial"/>
              </a:endParaRPr>
            </a:p>
            <a:p>
              <a:pPr marL="457200" lvl="0" indent="-298450" algn="l" rtl="0">
                <a:spcBef>
                  <a:spcPts val="9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Coordinate water heating with space heating demands to maintain comfort levels.</a:t>
              </a:r>
              <a:endParaRPr sz="2000" b="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Select appropriate cylinder sizes to minimise recovery time and frequency of priority overrides.</a:t>
              </a:r>
              <a:endParaRPr sz="2000" b="0" dirty="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Ensure control logic prevents prolonged loss of space heating in extremely cold weather.</a:t>
              </a:r>
              <a:endParaRPr sz="2000" b="0" dirty="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769655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0">
          <a:extLst>
            <a:ext uri="{FF2B5EF4-FFF2-40B4-BE49-F238E27FC236}">
              <a16:creationId xmlns:a16="http://schemas.microsoft.com/office/drawing/2014/main" id="{FB56499E-E7C4-372F-70A1-E1713CE08466}"/>
            </a:ext>
          </a:extLst>
        </p:cNvPr>
        <p:cNvGrpSpPr/>
        <p:nvPr/>
      </p:nvGrpSpPr>
      <p:grpSpPr>
        <a:xfrm>
          <a:off x="0" y="0"/>
          <a:ext cx="0" cy="0"/>
          <a:chOff x="0" y="0"/>
          <a:chExt cx="0" cy="0"/>
        </a:xfrm>
      </p:grpSpPr>
      <p:sp>
        <p:nvSpPr>
          <p:cNvPr id="326" name="Google Shape;326;p22">
            <a:extLst>
              <a:ext uri="{FF2B5EF4-FFF2-40B4-BE49-F238E27FC236}">
                <a16:creationId xmlns:a16="http://schemas.microsoft.com/office/drawing/2014/main" id="{9B818A07-D14B-696E-9DB6-B5E6E390EC7B}"/>
              </a:ext>
            </a:extLst>
          </p:cNvPr>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TRVs and zoning</a:t>
            </a:r>
          </a:p>
        </p:txBody>
      </p:sp>
      <p:grpSp>
        <p:nvGrpSpPr>
          <p:cNvPr id="327" name="Google Shape;327;p22">
            <a:extLst>
              <a:ext uri="{FF2B5EF4-FFF2-40B4-BE49-F238E27FC236}">
                <a16:creationId xmlns:a16="http://schemas.microsoft.com/office/drawing/2014/main" id="{2C7C7E08-0879-60B8-14DD-4309C302F199}"/>
              </a:ext>
            </a:extLst>
          </p:cNvPr>
          <p:cNvGrpSpPr/>
          <p:nvPr/>
        </p:nvGrpSpPr>
        <p:grpSpPr>
          <a:xfrm>
            <a:off x="381000" y="1591198"/>
            <a:ext cx="11477700" cy="1091372"/>
            <a:chOff x="381000" y="1095373"/>
            <a:chExt cx="11477700" cy="948296"/>
          </a:xfrm>
        </p:grpSpPr>
        <p:sp>
          <p:nvSpPr>
            <p:cNvPr id="328" name="Google Shape;328;p22">
              <a:extLst>
                <a:ext uri="{FF2B5EF4-FFF2-40B4-BE49-F238E27FC236}">
                  <a16:creationId xmlns:a16="http://schemas.microsoft.com/office/drawing/2014/main" id="{5984E65F-4146-81CA-4BF1-8C3AAC6DC08A}"/>
                </a:ext>
              </a:extLst>
            </p:cNvPr>
            <p:cNvSpPr/>
            <p:nvPr/>
          </p:nvSpPr>
          <p:spPr>
            <a:xfrm>
              <a:off x="381000" y="1095374"/>
              <a:ext cx="11477700" cy="948295"/>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9" name="Google Shape;329;p22">
              <a:extLst>
                <a:ext uri="{FF2B5EF4-FFF2-40B4-BE49-F238E27FC236}">
                  <a16:creationId xmlns:a16="http://schemas.microsoft.com/office/drawing/2014/main" id="{F17C94D3-C3CD-E6AB-BDE4-D1285D9FAB34}"/>
                </a:ext>
              </a:extLst>
            </p:cNvPr>
            <p:cNvSpPr txBox="1"/>
            <p:nvPr/>
          </p:nvSpPr>
          <p:spPr>
            <a:xfrm>
              <a:off x="571500" y="1095373"/>
              <a:ext cx="11096700" cy="886933"/>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Core concepts: Flow and control</a:t>
              </a:r>
              <a:endParaRPr sz="2400" b="1">
                <a:solidFill>
                  <a:srgbClr val="FC4421"/>
                </a:solidFill>
                <a:latin typeface="Arial"/>
                <a:ea typeface="Arial"/>
                <a:cs typeface="Arial"/>
                <a:sym typeface="Arial"/>
              </a:endParaRPr>
            </a:p>
            <a:p>
              <a:pPr marL="0" lvl="0" indent="0" algn="l" rtl="0">
                <a:spcBef>
                  <a:spcPts val="0"/>
                </a:spcBef>
                <a:spcAft>
                  <a:spcPts val="0"/>
                </a:spcAft>
                <a:buNone/>
              </a:pPr>
              <a:r>
                <a:rPr lang="en-GB" sz="2000" b="0">
                  <a:solidFill>
                    <a:srgbClr val="333333"/>
                  </a:solidFill>
                  <a:latin typeface="Arial"/>
                  <a:ea typeface="Arial"/>
                  <a:cs typeface="Arial"/>
                  <a:sym typeface="Arial"/>
                </a:rPr>
                <a:t>TRVs restrict flow to individual radiators as rooms warm. Zoning manages groups of circuits independently for optimal comfort and efficiency.</a:t>
              </a:r>
              <a:endParaRPr sz="2000" b="0">
                <a:solidFill>
                  <a:srgbClr val="333333"/>
                </a:solidFill>
                <a:latin typeface="Arial"/>
                <a:ea typeface="Arial"/>
                <a:cs typeface="Arial"/>
                <a:sym typeface="Arial"/>
              </a:endParaRPr>
            </a:p>
          </p:txBody>
        </p:sp>
      </p:grpSp>
      <p:grpSp>
        <p:nvGrpSpPr>
          <p:cNvPr id="330" name="Google Shape;330;p22">
            <a:extLst>
              <a:ext uri="{FF2B5EF4-FFF2-40B4-BE49-F238E27FC236}">
                <a16:creationId xmlns:a16="http://schemas.microsoft.com/office/drawing/2014/main" id="{9F9C783D-E1B0-D8EC-6F82-CF08B9AE631C}"/>
              </a:ext>
            </a:extLst>
          </p:cNvPr>
          <p:cNvGrpSpPr/>
          <p:nvPr/>
        </p:nvGrpSpPr>
        <p:grpSpPr>
          <a:xfrm>
            <a:off x="404811" y="2716210"/>
            <a:ext cx="5340537" cy="1942050"/>
            <a:chOff x="381000" y="2047875"/>
            <a:chExt cx="3619500" cy="1942050"/>
          </a:xfrm>
        </p:grpSpPr>
        <p:sp>
          <p:nvSpPr>
            <p:cNvPr id="331" name="Google Shape;331;p22">
              <a:extLst>
                <a:ext uri="{FF2B5EF4-FFF2-40B4-BE49-F238E27FC236}">
                  <a16:creationId xmlns:a16="http://schemas.microsoft.com/office/drawing/2014/main" id="{2EC482CF-63DF-19BC-DBB8-64EC6663032B}"/>
                </a:ext>
              </a:extLst>
            </p:cNvPr>
            <p:cNvSpPr/>
            <p:nvPr/>
          </p:nvSpPr>
          <p:spPr>
            <a:xfrm>
              <a:off x="381000" y="2047875"/>
              <a:ext cx="3619500" cy="1942050"/>
            </a:xfrm>
            <a:prstGeom prst="roundRect">
              <a:avLst>
                <a:gd name="adj" fmla="val 4545"/>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2" name="Google Shape;332;p22">
              <a:extLst>
                <a:ext uri="{FF2B5EF4-FFF2-40B4-BE49-F238E27FC236}">
                  <a16:creationId xmlns:a16="http://schemas.microsoft.com/office/drawing/2014/main" id="{22748E7C-4709-B456-7421-B35C757DB258}"/>
                </a:ext>
              </a:extLst>
            </p:cNvPr>
            <p:cNvSpPr txBox="1"/>
            <p:nvPr/>
          </p:nvSpPr>
          <p:spPr>
            <a:xfrm>
              <a:off x="493972" y="2180325"/>
              <a:ext cx="3238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System benefits</a:t>
              </a:r>
              <a:endParaRPr sz="2400" b="1">
                <a:solidFill>
                  <a:srgbClr val="FC4421"/>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Zonal control</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Useful for enhancing occupant comfort, managing unused rooms, and adapting to varying occupancy patterns.</a:t>
              </a:r>
              <a:endParaRPr sz="2000" b="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Efficiency</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Allows for targeted heating, reducing energy waste in unoccupied spaces.</a:t>
              </a:r>
              <a:endParaRPr sz="2000" b="0">
                <a:solidFill>
                  <a:srgbClr val="495057"/>
                </a:solidFill>
                <a:latin typeface="Arial"/>
                <a:ea typeface="Arial"/>
                <a:cs typeface="Arial"/>
                <a:sym typeface="Arial"/>
              </a:endParaRPr>
            </a:p>
          </p:txBody>
        </p:sp>
      </p:grpSp>
      <p:grpSp>
        <p:nvGrpSpPr>
          <p:cNvPr id="333" name="Google Shape;333;p22">
            <a:extLst>
              <a:ext uri="{FF2B5EF4-FFF2-40B4-BE49-F238E27FC236}">
                <a16:creationId xmlns:a16="http://schemas.microsoft.com/office/drawing/2014/main" id="{418042AF-D0E4-E90B-3A87-B4D298150078}"/>
              </a:ext>
            </a:extLst>
          </p:cNvPr>
          <p:cNvGrpSpPr/>
          <p:nvPr/>
        </p:nvGrpSpPr>
        <p:grpSpPr>
          <a:xfrm>
            <a:off x="6047927" y="2787647"/>
            <a:ext cx="5748988" cy="3274300"/>
            <a:chOff x="4305300" y="2047875"/>
            <a:chExt cx="3619500" cy="1942050"/>
          </a:xfrm>
        </p:grpSpPr>
        <p:sp>
          <p:nvSpPr>
            <p:cNvPr id="334" name="Google Shape;334;p22">
              <a:extLst>
                <a:ext uri="{FF2B5EF4-FFF2-40B4-BE49-F238E27FC236}">
                  <a16:creationId xmlns:a16="http://schemas.microsoft.com/office/drawing/2014/main" id="{70385022-D5D0-1D7D-3EB9-2DF4380CA631}"/>
                </a:ext>
              </a:extLst>
            </p:cNvPr>
            <p:cNvSpPr/>
            <p:nvPr/>
          </p:nvSpPr>
          <p:spPr>
            <a:xfrm>
              <a:off x="4305300" y="2047875"/>
              <a:ext cx="3619500" cy="1942050"/>
            </a:xfrm>
            <a:prstGeom prst="roundRect">
              <a:avLst>
                <a:gd name="adj" fmla="val 4545"/>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5" name="Google Shape;335;p22">
              <a:extLst>
                <a:ext uri="{FF2B5EF4-FFF2-40B4-BE49-F238E27FC236}">
                  <a16:creationId xmlns:a16="http://schemas.microsoft.com/office/drawing/2014/main" id="{59DB50D0-1BA9-2A74-70D9-2813817A5E2B}"/>
                </a:ext>
              </a:extLst>
            </p:cNvPr>
            <p:cNvSpPr txBox="1"/>
            <p:nvPr/>
          </p:nvSpPr>
          <p:spPr>
            <a:xfrm>
              <a:off x="4391222" y="2090246"/>
              <a:ext cx="3238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Critical considerations</a:t>
              </a:r>
              <a:endParaRPr sz="2400" b="1">
                <a:solidFill>
                  <a:srgbClr val="FC4421"/>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Flow limitations</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Too many closed circuits can critically reduce flow rates and active water volume within the system.</a:t>
              </a:r>
              <a:endParaRPr sz="2000" b="0">
                <a:solidFill>
                  <a:srgbClr val="495057"/>
                </a:solidFill>
                <a:latin typeface="Arial"/>
                <a:ea typeface="Arial"/>
                <a:cs typeface="Arial"/>
                <a:sym typeface="Arial"/>
              </a:endParaRPr>
            </a:p>
            <a:p>
              <a:pPr marL="0" lvl="0" indent="0" algn="l" rtl="0">
                <a:spcBef>
                  <a:spcPts val="900"/>
                </a:spcBef>
                <a:spcAft>
                  <a:spcPts val="0"/>
                </a:spcAft>
                <a:buNone/>
              </a:pPr>
              <a:r>
                <a:rPr lang="en-GB" sz="2000" b="1">
                  <a:solidFill>
                    <a:srgbClr val="333333"/>
                  </a:solidFill>
                  <a:latin typeface="Arial"/>
                  <a:ea typeface="Arial"/>
                  <a:cs typeface="Arial"/>
                  <a:sym typeface="Arial"/>
                </a:rPr>
                <a:t>Heat pump requirements</a:t>
              </a:r>
              <a:endParaRPr sz="2000" b="1">
                <a:solidFill>
                  <a:srgbClr val="333333"/>
                </a:solidFill>
                <a:latin typeface="Arial"/>
                <a:ea typeface="Arial"/>
                <a:cs typeface="Arial"/>
                <a:sym typeface="Arial"/>
              </a:endParaRPr>
            </a:p>
            <a:p>
              <a:pPr marL="0" lvl="0" indent="0" algn="l" rtl="0">
                <a:spcBef>
                  <a:spcPts val="450"/>
                </a:spcBef>
                <a:spcAft>
                  <a:spcPts val="0"/>
                </a:spcAft>
                <a:buNone/>
              </a:pPr>
              <a:r>
                <a:rPr lang="en-GB" sz="2000" b="0">
                  <a:solidFill>
                    <a:srgbClr val="495057"/>
                  </a:solidFill>
                  <a:latin typeface="Arial"/>
                  <a:ea typeface="Arial"/>
                  <a:cs typeface="Arial"/>
                  <a:sym typeface="Arial"/>
                </a:rPr>
                <a:t>Heat pumps demand minimum flow/volume; zoning must be designed carefully to prevent operational issues.</a:t>
              </a:r>
              <a:endParaRPr sz="2000" b="0">
                <a:solidFill>
                  <a:srgbClr val="495057"/>
                </a:solidFill>
                <a:latin typeface="Arial"/>
                <a:ea typeface="Arial"/>
                <a:cs typeface="Arial"/>
                <a:sym typeface="Arial"/>
              </a:endParaRPr>
            </a:p>
          </p:txBody>
        </p:sp>
      </p:grpSp>
    </p:spTree>
    <p:extLst>
      <p:ext uri="{BB962C8B-B14F-4D97-AF65-F5344CB8AC3E}">
        <p14:creationId xmlns:p14="http://schemas.microsoft.com/office/powerpoint/2010/main" val="31830968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0"/>
        <p:cNvGrpSpPr/>
        <p:nvPr/>
      </p:nvGrpSpPr>
      <p:grpSpPr>
        <a:xfrm>
          <a:off x="0" y="0"/>
          <a:ext cx="0" cy="0"/>
          <a:chOff x="0" y="0"/>
          <a:chExt cx="0" cy="0"/>
        </a:xfrm>
      </p:grpSpPr>
      <p:sp>
        <p:nvSpPr>
          <p:cNvPr id="326" name="Google Shape;326;p22"/>
          <p:cNvSpPr txBox="1"/>
          <p:nvPr/>
        </p:nvSpPr>
        <p:spPr>
          <a:xfrm>
            <a:off x="251999" y="972000"/>
            <a:ext cx="95250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TRVs and zoning</a:t>
            </a:r>
          </a:p>
        </p:txBody>
      </p:sp>
      <p:grpSp>
        <p:nvGrpSpPr>
          <p:cNvPr id="336" name="Google Shape;336;p22"/>
          <p:cNvGrpSpPr/>
          <p:nvPr/>
        </p:nvGrpSpPr>
        <p:grpSpPr>
          <a:xfrm>
            <a:off x="381000" y="1584000"/>
            <a:ext cx="5451390" cy="2153942"/>
            <a:chOff x="8239125" y="2047875"/>
            <a:chExt cx="3619500" cy="1942051"/>
          </a:xfrm>
        </p:grpSpPr>
        <p:sp>
          <p:nvSpPr>
            <p:cNvPr id="337" name="Google Shape;337;p22"/>
            <p:cNvSpPr/>
            <p:nvPr/>
          </p:nvSpPr>
          <p:spPr>
            <a:xfrm>
              <a:off x="8239125" y="2047875"/>
              <a:ext cx="3619500" cy="1942050"/>
            </a:xfrm>
            <a:prstGeom prst="roundRect">
              <a:avLst>
                <a:gd name="adj" fmla="val 4545"/>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8" name="Google Shape;338;p22"/>
            <p:cNvSpPr txBox="1"/>
            <p:nvPr/>
          </p:nvSpPr>
          <p:spPr>
            <a:xfrm>
              <a:off x="8309834" y="2180326"/>
              <a:ext cx="32385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Commissioning checklist</a:t>
              </a:r>
              <a:endParaRPr sz="2400" b="1" dirty="0">
                <a:solidFill>
                  <a:srgbClr val="FC4421"/>
                </a:solidFill>
                <a:latin typeface="Arial"/>
                <a:ea typeface="Arial"/>
                <a:cs typeface="Arial"/>
                <a:sym typeface="Arial"/>
              </a:endParaRPr>
            </a:p>
            <a:p>
              <a:pPr marL="0" lvl="0" indent="0" algn="l" rtl="0">
                <a:spcBef>
                  <a:spcPts val="900"/>
                </a:spcBef>
                <a:spcAft>
                  <a:spcPts val="0"/>
                </a:spcAft>
                <a:buNone/>
              </a:pPr>
              <a:r>
                <a:rPr lang="en-GB" sz="2000" b="1" dirty="0">
                  <a:solidFill>
                    <a:srgbClr val="333333"/>
                  </a:solidFill>
                  <a:latin typeface="Arial"/>
                  <a:ea typeface="Arial"/>
                  <a:cs typeface="Arial"/>
                  <a:sym typeface="Arial"/>
                </a:rPr>
                <a:t>Physical verification</a:t>
              </a:r>
              <a:endParaRPr sz="2000" b="1" dirty="0">
                <a:solidFill>
                  <a:srgbClr val="333333"/>
                </a:solidFill>
                <a:latin typeface="Arial"/>
                <a:ea typeface="Arial"/>
                <a:cs typeface="Arial"/>
                <a:sym typeface="Arial"/>
              </a:endParaRPr>
            </a:p>
            <a:p>
              <a:pPr marL="457200" lvl="0" indent="-292100" algn="l" rtl="0">
                <a:spcBef>
                  <a:spcPts val="450"/>
                </a:spcBef>
                <a:spcAft>
                  <a:spcPts val="0"/>
                </a:spcAft>
                <a:buClr>
                  <a:srgbClr val="495057"/>
                </a:buClr>
                <a:buSzPts val="1000"/>
                <a:buFont typeface="Arial"/>
                <a:buChar char="●"/>
              </a:pPr>
              <a:r>
                <a:rPr lang="en-GB" sz="2000" b="0" dirty="0">
                  <a:solidFill>
                    <a:srgbClr val="495057"/>
                  </a:solidFill>
                  <a:latin typeface="Arial"/>
                  <a:ea typeface="Arial"/>
                  <a:cs typeface="Arial"/>
                  <a:sym typeface="Arial"/>
                </a:rPr>
                <a:t>Verify valve positions and operation.</a:t>
              </a:r>
              <a:endParaRPr sz="2000" b="0" dirty="0">
                <a:solidFill>
                  <a:srgbClr val="495057"/>
                </a:solidFill>
                <a:latin typeface="Arial"/>
                <a:ea typeface="Arial"/>
                <a:cs typeface="Arial"/>
                <a:sym typeface="Arial"/>
              </a:endParaRPr>
            </a:p>
            <a:p>
              <a:pPr marL="457200" lvl="0" indent="-292100" algn="l" rtl="0">
                <a:spcBef>
                  <a:spcPts val="600"/>
                </a:spcBef>
                <a:spcAft>
                  <a:spcPts val="0"/>
                </a:spcAft>
                <a:buClr>
                  <a:srgbClr val="495057"/>
                </a:buClr>
                <a:buSzPts val="1000"/>
                <a:buFont typeface="Arial"/>
                <a:buChar char="●"/>
              </a:pPr>
              <a:r>
                <a:rPr lang="en-GB" sz="2000" b="0" dirty="0">
                  <a:solidFill>
                    <a:srgbClr val="495057"/>
                  </a:solidFill>
                  <a:latin typeface="Arial"/>
                  <a:ea typeface="Arial"/>
                  <a:cs typeface="Arial"/>
                  <a:sym typeface="Arial"/>
                </a:rPr>
                <a:t>Check flow rates and system balance.</a:t>
              </a:r>
              <a:endParaRPr sz="2000" b="0" dirty="0">
                <a:solidFill>
                  <a:srgbClr val="495057"/>
                </a:solidFill>
                <a:latin typeface="Arial"/>
                <a:ea typeface="Arial"/>
                <a:cs typeface="Arial"/>
                <a:sym typeface="Arial"/>
              </a:endParaRPr>
            </a:p>
            <a:p>
              <a:pPr marL="457200" lvl="0" indent="-292100" algn="l" rtl="0">
                <a:spcBef>
                  <a:spcPts val="600"/>
                </a:spcBef>
                <a:spcAft>
                  <a:spcPts val="0"/>
                </a:spcAft>
                <a:buClr>
                  <a:srgbClr val="495057"/>
                </a:buClr>
                <a:buSzPts val="1000"/>
                <a:buFont typeface="Arial"/>
                <a:buChar char="●"/>
              </a:pPr>
              <a:r>
                <a:rPr lang="en-GB" sz="2000" b="0" dirty="0">
                  <a:solidFill>
                    <a:srgbClr val="495057"/>
                  </a:solidFill>
                  <a:latin typeface="Arial"/>
                  <a:ea typeface="Arial"/>
                  <a:cs typeface="Arial"/>
                  <a:sym typeface="Arial"/>
                </a:rPr>
                <a:t>Provide clear user instructions.</a:t>
              </a:r>
              <a:endParaRPr sz="2000" b="0" dirty="0">
                <a:solidFill>
                  <a:srgbClr val="495057"/>
                </a:solidFill>
                <a:latin typeface="Arial"/>
                <a:ea typeface="Arial"/>
                <a:cs typeface="Arial"/>
                <a:sym typeface="Arial"/>
              </a:endParaRPr>
            </a:p>
          </p:txBody>
        </p:sp>
      </p:grpSp>
      <p:grpSp>
        <p:nvGrpSpPr>
          <p:cNvPr id="339" name="Google Shape;339;p22"/>
          <p:cNvGrpSpPr/>
          <p:nvPr/>
        </p:nvGrpSpPr>
        <p:grpSpPr>
          <a:xfrm>
            <a:off x="6119812" y="1584003"/>
            <a:ext cx="5738813" cy="4409026"/>
            <a:chOff x="380999" y="4256970"/>
            <a:chExt cx="11096700" cy="1884091"/>
          </a:xfrm>
        </p:grpSpPr>
        <p:sp>
          <p:nvSpPr>
            <p:cNvPr id="340" name="Google Shape;340;p22"/>
            <p:cNvSpPr/>
            <p:nvPr/>
          </p:nvSpPr>
          <p:spPr>
            <a:xfrm>
              <a:off x="380999" y="4256970"/>
              <a:ext cx="11096699" cy="1588950"/>
            </a:xfrm>
            <a:prstGeom prst="roundRect">
              <a:avLst>
                <a:gd name="adj" fmla="val 5555"/>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1" name="Google Shape;341;p22"/>
            <p:cNvSpPr txBox="1"/>
            <p:nvPr/>
          </p:nvSpPr>
          <p:spPr>
            <a:xfrm>
              <a:off x="380999" y="4256970"/>
              <a:ext cx="11096700" cy="188409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5F3DC4"/>
                  </a:solidFill>
                  <a:latin typeface="Arial"/>
                  <a:ea typeface="Arial"/>
                  <a:cs typeface="Arial"/>
                  <a:sym typeface="Arial"/>
                </a:rPr>
                <a:t> Design and implementation strategy</a:t>
              </a:r>
              <a:endParaRPr sz="2400" b="1" dirty="0">
                <a:solidFill>
                  <a:srgbClr val="5F3DC4"/>
                </a:solidFill>
                <a:latin typeface="Arial"/>
                <a:ea typeface="Arial"/>
                <a:cs typeface="Arial"/>
                <a:sym typeface="Arial"/>
              </a:endParaRPr>
            </a:p>
            <a:p>
              <a:pPr marL="457200" lvl="0" indent="-298450" algn="l" rtl="0">
                <a:spcBef>
                  <a:spcPts val="9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Ensure hydraulic separation or bypass arrangements to maintain heat pump flow when zones close.</a:t>
              </a:r>
              <a:endParaRPr sz="2000" b="0" dirty="0">
                <a:solidFill>
                  <a:srgbClr val="333333"/>
                </a:solidFill>
                <a:latin typeface="Arial"/>
                <a:ea typeface="Arial"/>
                <a:cs typeface="Arial"/>
                <a:sym typeface="Arial"/>
              </a:endParaRPr>
            </a:p>
            <a:p>
              <a:pPr marL="457200" lvl="0" indent="-298450" algn="l" rtl="0">
                <a:spcBef>
                  <a:spcPts val="8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Balance radiator outputs via TRVs to ensure even temperature distribution and system efficiency.</a:t>
              </a:r>
              <a:endParaRPr sz="2000" b="0" dirty="0">
                <a:solidFill>
                  <a:srgbClr val="333333"/>
                </a:solidFill>
                <a:latin typeface="Arial"/>
                <a:ea typeface="Arial"/>
                <a:cs typeface="Arial"/>
                <a:sym typeface="Arial"/>
              </a:endParaRPr>
            </a:p>
            <a:p>
              <a:pPr marL="457200" lvl="0" indent="-298450" algn="l" rtl="0">
                <a:spcBef>
                  <a:spcPts val="800"/>
                </a:spcBef>
                <a:spcAft>
                  <a:spcPts val="0"/>
                </a:spcAft>
                <a:buClr>
                  <a:srgbClr val="333333"/>
                </a:buClr>
                <a:buSzPts val="1100"/>
                <a:buFont typeface="Arial"/>
                <a:buChar char="●"/>
              </a:pPr>
              <a:r>
                <a:rPr lang="en-GB" sz="2000" b="0" dirty="0">
                  <a:solidFill>
                    <a:srgbClr val="333333"/>
                  </a:solidFill>
                  <a:latin typeface="Arial"/>
                  <a:ea typeface="Arial"/>
                  <a:cs typeface="Arial"/>
                  <a:sym typeface="Arial"/>
                </a:rPr>
                <a:t>Train customers on the interaction between TRVs and the main thermostat to avoid conflicting settings.</a:t>
              </a:r>
              <a:endParaRPr sz="1100" b="0" dirty="0">
                <a:solidFill>
                  <a:srgbClr val="333333"/>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3" name="Google Shape;353;p23"/>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dirty="0">
                <a:solidFill>
                  <a:srgbClr val="FC4421"/>
                </a:solidFill>
                <a:latin typeface="Arial"/>
                <a:ea typeface="Arial"/>
                <a:cs typeface="Arial"/>
                <a:sym typeface="Arial"/>
              </a:rPr>
              <a:t>Hybrid control systems</a:t>
            </a:r>
          </a:p>
        </p:txBody>
      </p:sp>
      <p:grpSp>
        <p:nvGrpSpPr>
          <p:cNvPr id="354" name="Google Shape;354;p23"/>
          <p:cNvGrpSpPr/>
          <p:nvPr/>
        </p:nvGrpSpPr>
        <p:grpSpPr>
          <a:xfrm>
            <a:off x="251999" y="1617057"/>
            <a:ext cx="11606626" cy="1088565"/>
            <a:chOff x="381000" y="1047750"/>
            <a:chExt cx="11477700" cy="928758"/>
          </a:xfrm>
        </p:grpSpPr>
        <p:sp>
          <p:nvSpPr>
            <p:cNvPr id="355" name="Google Shape;355;p23"/>
            <p:cNvSpPr/>
            <p:nvPr/>
          </p:nvSpPr>
          <p:spPr>
            <a:xfrm>
              <a:off x="381000" y="1047750"/>
              <a:ext cx="11477700" cy="928758"/>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6" name="Google Shape;356;p23"/>
            <p:cNvSpPr txBox="1"/>
            <p:nvPr/>
          </p:nvSpPr>
          <p:spPr>
            <a:xfrm>
              <a:off x="571500" y="1047750"/>
              <a:ext cx="11096700" cy="928758"/>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Coordinate the heat pump with another heat source</a:t>
              </a:r>
              <a:endParaRPr sz="2400" b="1" dirty="0">
                <a:solidFill>
                  <a:srgbClr val="FC4421"/>
                </a:solidFill>
                <a:latin typeface="Arial"/>
                <a:ea typeface="Arial"/>
                <a:cs typeface="Arial"/>
                <a:sym typeface="Arial"/>
              </a:endParaRPr>
            </a:p>
            <a:p>
              <a:pPr marL="0" lvl="0" indent="0" algn="l" rtl="0">
                <a:spcBef>
                  <a:spcPts val="300"/>
                </a:spcBef>
                <a:spcAft>
                  <a:spcPts val="0"/>
                </a:spcAft>
                <a:buNone/>
              </a:pPr>
              <a:r>
                <a:rPr lang="en-GB" sz="2000" dirty="0">
                  <a:solidFill>
                    <a:srgbClr val="333333"/>
                  </a:solidFill>
                  <a:latin typeface="Arial"/>
                  <a:ea typeface="Arial"/>
                  <a:cs typeface="Arial"/>
                  <a:sym typeface="Arial"/>
                </a:rPr>
                <a:t>A hybrid system manages a heat pump alongside a secondary source (boiler/heater) to work together safely and efficiently.</a:t>
              </a:r>
              <a:endParaRPr sz="1100" dirty="0">
                <a:solidFill>
                  <a:srgbClr val="333333"/>
                </a:solidFill>
                <a:latin typeface="Arial"/>
                <a:ea typeface="Arial"/>
                <a:cs typeface="Arial"/>
                <a:sym typeface="Arial"/>
              </a:endParaRPr>
            </a:p>
          </p:txBody>
        </p:sp>
      </p:grpSp>
      <p:grpSp>
        <p:nvGrpSpPr>
          <p:cNvPr id="357" name="Google Shape;357;p23"/>
          <p:cNvGrpSpPr/>
          <p:nvPr/>
        </p:nvGrpSpPr>
        <p:grpSpPr>
          <a:xfrm>
            <a:off x="183006" y="2734102"/>
            <a:ext cx="4127056" cy="3246568"/>
            <a:chOff x="381000" y="2000250"/>
            <a:chExt cx="3619500" cy="3246568"/>
          </a:xfrm>
        </p:grpSpPr>
        <p:sp>
          <p:nvSpPr>
            <p:cNvPr id="358" name="Google Shape;358;p23"/>
            <p:cNvSpPr/>
            <p:nvPr/>
          </p:nvSpPr>
          <p:spPr>
            <a:xfrm>
              <a:off x="381000" y="2000250"/>
              <a:ext cx="3619500" cy="1988962"/>
            </a:xfrm>
            <a:prstGeom prst="roundRect">
              <a:avLst>
                <a:gd name="adj" fmla="val 4347"/>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9" name="Google Shape;359;p23"/>
            <p:cNvSpPr txBox="1"/>
            <p:nvPr/>
          </p:nvSpPr>
          <p:spPr>
            <a:xfrm>
              <a:off x="571500" y="2056626"/>
              <a:ext cx="3238500" cy="3190192"/>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Control strategy logic</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1900" b="1" dirty="0">
                  <a:solidFill>
                    <a:srgbClr val="333333"/>
                  </a:solidFill>
                  <a:latin typeface="Arial"/>
                  <a:ea typeface="Arial"/>
                  <a:cs typeface="Arial"/>
                  <a:sym typeface="Arial"/>
                </a:rPr>
                <a:t>Operational decisions</a:t>
              </a:r>
              <a:endParaRPr sz="1900" b="1" dirty="0">
                <a:solidFill>
                  <a:srgbClr val="333333"/>
                </a:solidFill>
                <a:latin typeface="Arial"/>
                <a:ea typeface="Arial"/>
                <a:cs typeface="Arial"/>
                <a:sym typeface="Arial"/>
              </a:endParaRPr>
            </a:p>
            <a:p>
              <a:pPr marL="0" lvl="0" indent="0" algn="l" rtl="0">
                <a:spcBef>
                  <a:spcPts val="0"/>
                </a:spcBef>
                <a:spcAft>
                  <a:spcPts val="0"/>
                </a:spcAft>
                <a:buNone/>
              </a:pPr>
              <a:r>
                <a:rPr lang="en-GB" sz="1900" dirty="0">
                  <a:solidFill>
                    <a:srgbClr val="495057"/>
                  </a:solidFill>
                  <a:latin typeface="Arial"/>
                  <a:ea typeface="Arial"/>
                  <a:cs typeface="Arial"/>
                  <a:sym typeface="Arial"/>
                </a:rPr>
                <a:t>Based on outdoor temp, demand, cost, carbon impact, and tariffs.</a:t>
              </a:r>
              <a:endParaRPr sz="1900" dirty="0">
                <a:solidFill>
                  <a:srgbClr val="495057"/>
                </a:solidFill>
                <a:latin typeface="Arial"/>
                <a:ea typeface="Arial"/>
                <a:cs typeface="Arial"/>
                <a:sym typeface="Arial"/>
              </a:endParaRPr>
            </a:p>
            <a:p>
              <a:pPr marL="0" lvl="0" indent="0" algn="l" rtl="0">
                <a:spcBef>
                  <a:spcPts val="600"/>
                </a:spcBef>
                <a:spcAft>
                  <a:spcPts val="0"/>
                </a:spcAft>
                <a:buNone/>
              </a:pPr>
              <a:r>
                <a:rPr lang="en-GB" sz="1900" b="1" dirty="0">
                  <a:solidFill>
                    <a:srgbClr val="333333"/>
                  </a:solidFill>
                  <a:latin typeface="Arial"/>
                  <a:ea typeface="Arial"/>
                  <a:cs typeface="Arial"/>
                  <a:sym typeface="Arial"/>
                </a:rPr>
                <a:t>Common strategies</a:t>
              </a:r>
              <a:endParaRPr sz="1900" b="1" dirty="0">
                <a:solidFill>
                  <a:srgbClr val="333333"/>
                </a:solidFill>
                <a:latin typeface="Arial"/>
                <a:ea typeface="Arial"/>
                <a:cs typeface="Arial"/>
                <a:sym typeface="Arial"/>
              </a:endParaRPr>
            </a:p>
            <a:p>
              <a:pPr marL="457200" lvl="0" indent="-285750" algn="l" rtl="0">
                <a:spcBef>
                  <a:spcPts val="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Temp-based switchover</a:t>
              </a:r>
              <a:endParaRPr sz="1900" dirty="0">
                <a:solidFill>
                  <a:srgbClr val="495057"/>
                </a:solidFill>
                <a:latin typeface="Arial"/>
                <a:ea typeface="Arial"/>
                <a:cs typeface="Arial"/>
                <a:sym typeface="Arial"/>
              </a:endParaRPr>
            </a:p>
            <a:p>
              <a:pPr marL="457200" lvl="0" indent="-285750" algn="l" rtl="0">
                <a:spcBef>
                  <a:spcPts val="30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Cost and Carbon-based control</a:t>
              </a:r>
              <a:endParaRPr sz="1900" dirty="0">
                <a:solidFill>
                  <a:srgbClr val="495057"/>
                </a:solidFill>
                <a:latin typeface="Arial"/>
                <a:ea typeface="Arial"/>
                <a:cs typeface="Arial"/>
                <a:sym typeface="Arial"/>
              </a:endParaRPr>
            </a:p>
            <a:p>
              <a:pPr marL="457200" lvl="0" indent="-285750" algn="l" rtl="0">
                <a:spcBef>
                  <a:spcPts val="30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Demand-based backup.</a:t>
              </a:r>
              <a:endParaRPr sz="1900" dirty="0">
                <a:solidFill>
                  <a:srgbClr val="495057"/>
                </a:solidFill>
                <a:latin typeface="Arial"/>
                <a:ea typeface="Arial"/>
                <a:cs typeface="Arial"/>
                <a:sym typeface="Arial"/>
              </a:endParaRPr>
            </a:p>
          </p:txBody>
        </p:sp>
      </p:grpSp>
      <p:grpSp>
        <p:nvGrpSpPr>
          <p:cNvPr id="360" name="Google Shape;360;p23"/>
          <p:cNvGrpSpPr/>
          <p:nvPr/>
        </p:nvGrpSpPr>
        <p:grpSpPr>
          <a:xfrm>
            <a:off x="4310062" y="2751201"/>
            <a:ext cx="3619500" cy="3229469"/>
            <a:chOff x="4305300" y="2000250"/>
            <a:chExt cx="3619500" cy="1922750"/>
          </a:xfrm>
        </p:grpSpPr>
        <p:sp>
          <p:nvSpPr>
            <p:cNvPr id="361" name="Google Shape;361;p23"/>
            <p:cNvSpPr/>
            <p:nvPr/>
          </p:nvSpPr>
          <p:spPr>
            <a:xfrm>
              <a:off x="4305300" y="2000250"/>
              <a:ext cx="3619500" cy="1922750"/>
            </a:xfrm>
            <a:prstGeom prst="roundRect">
              <a:avLst>
                <a:gd name="adj" fmla="val 4347"/>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2" name="Google Shape;362;p23"/>
            <p:cNvSpPr txBox="1"/>
            <p:nvPr/>
          </p:nvSpPr>
          <p:spPr>
            <a:xfrm>
              <a:off x="4495800" y="2022484"/>
              <a:ext cx="3238500" cy="184166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Suitability and Risk</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1900" b="1" dirty="0">
                  <a:solidFill>
                    <a:srgbClr val="333333"/>
                  </a:solidFill>
                  <a:latin typeface="Arial"/>
                  <a:ea typeface="Arial"/>
                  <a:cs typeface="Arial"/>
                  <a:sym typeface="Arial"/>
                </a:rPr>
                <a:t>Property support</a:t>
              </a:r>
              <a:endParaRPr sz="1900" b="1" dirty="0">
                <a:solidFill>
                  <a:srgbClr val="333333"/>
                </a:solidFill>
                <a:latin typeface="Arial"/>
                <a:ea typeface="Arial"/>
                <a:cs typeface="Arial"/>
                <a:sym typeface="Arial"/>
              </a:endParaRPr>
            </a:p>
            <a:p>
              <a:pPr marL="0" lvl="0" indent="0" algn="l" rtl="0">
                <a:spcBef>
                  <a:spcPts val="0"/>
                </a:spcBef>
                <a:spcAft>
                  <a:spcPts val="0"/>
                </a:spcAft>
                <a:buNone/>
              </a:pPr>
              <a:r>
                <a:rPr lang="en-GB" sz="1900" dirty="0">
                  <a:solidFill>
                    <a:srgbClr val="495057"/>
                  </a:solidFill>
                  <a:latin typeface="Arial"/>
                  <a:ea typeface="Arial"/>
                  <a:cs typeface="Arial"/>
                  <a:sym typeface="Arial"/>
                </a:rPr>
                <a:t>Ideal for high heat loss buildings or staged low-carbon transitions.</a:t>
              </a:r>
              <a:endParaRPr sz="1900" dirty="0">
                <a:solidFill>
                  <a:srgbClr val="495057"/>
                </a:solidFill>
                <a:latin typeface="Arial"/>
                <a:ea typeface="Arial"/>
                <a:cs typeface="Arial"/>
                <a:sym typeface="Arial"/>
              </a:endParaRPr>
            </a:p>
            <a:p>
              <a:pPr marL="0" lvl="0" indent="0" algn="l" rtl="0">
                <a:spcBef>
                  <a:spcPts val="600"/>
                </a:spcBef>
                <a:spcAft>
                  <a:spcPts val="0"/>
                </a:spcAft>
                <a:buNone/>
              </a:pPr>
              <a:r>
                <a:rPr lang="en-GB" sz="1900" b="1" dirty="0">
                  <a:solidFill>
                    <a:srgbClr val="333333"/>
                  </a:solidFill>
                  <a:latin typeface="Arial"/>
                  <a:ea typeface="Arial"/>
                  <a:cs typeface="Arial"/>
                  <a:sym typeface="Arial"/>
                </a:rPr>
                <a:t>Logic requirements</a:t>
              </a:r>
              <a:endParaRPr sz="1900" b="1" dirty="0">
                <a:solidFill>
                  <a:srgbClr val="333333"/>
                </a:solidFill>
                <a:latin typeface="Arial"/>
                <a:ea typeface="Arial"/>
                <a:cs typeface="Arial"/>
                <a:sym typeface="Arial"/>
              </a:endParaRPr>
            </a:p>
            <a:p>
              <a:pPr marL="0" lvl="0" indent="0" algn="l" rtl="0">
                <a:spcBef>
                  <a:spcPts val="0"/>
                </a:spcBef>
                <a:spcAft>
                  <a:spcPts val="0"/>
                </a:spcAft>
                <a:buNone/>
              </a:pPr>
              <a:r>
                <a:rPr lang="en-GB" sz="1900" dirty="0">
                  <a:solidFill>
                    <a:srgbClr val="495057"/>
                  </a:solidFill>
                  <a:latin typeface="Arial"/>
                  <a:ea typeface="Arial"/>
                  <a:cs typeface="Arial"/>
                  <a:sym typeface="Arial"/>
                </a:rPr>
                <a:t>Poor settings can cause short cycling or high emissions, reducing environmental benefits.</a:t>
              </a:r>
              <a:endParaRPr sz="1900" dirty="0">
                <a:solidFill>
                  <a:srgbClr val="495057"/>
                </a:solidFill>
                <a:latin typeface="Arial"/>
                <a:ea typeface="Arial"/>
                <a:cs typeface="Arial"/>
                <a:sym typeface="Arial"/>
              </a:endParaRPr>
            </a:p>
          </p:txBody>
        </p:sp>
      </p:grpSp>
      <p:grpSp>
        <p:nvGrpSpPr>
          <p:cNvPr id="363" name="Google Shape;363;p23"/>
          <p:cNvGrpSpPr/>
          <p:nvPr/>
        </p:nvGrpSpPr>
        <p:grpSpPr>
          <a:xfrm>
            <a:off x="8239125" y="2751202"/>
            <a:ext cx="3619500" cy="3229468"/>
            <a:chOff x="8239125" y="2000250"/>
            <a:chExt cx="3619500" cy="3229468"/>
          </a:xfrm>
        </p:grpSpPr>
        <p:sp>
          <p:nvSpPr>
            <p:cNvPr id="364" name="Google Shape;364;p23"/>
            <p:cNvSpPr/>
            <p:nvPr/>
          </p:nvSpPr>
          <p:spPr>
            <a:xfrm>
              <a:off x="8239125" y="2000250"/>
              <a:ext cx="3619500" cy="3229468"/>
            </a:xfrm>
            <a:prstGeom prst="roundRect">
              <a:avLst>
                <a:gd name="adj" fmla="val 4347"/>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5" name="Google Shape;365;p23"/>
            <p:cNvSpPr txBox="1"/>
            <p:nvPr/>
          </p:nvSpPr>
          <p:spPr>
            <a:xfrm>
              <a:off x="8429625" y="2019555"/>
              <a:ext cx="3238500" cy="1905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Professional </a:t>
              </a:r>
              <a:r>
                <a:rPr lang="en-GB" sz="2400" b="1" dirty="0">
                  <a:solidFill>
                    <a:srgbClr val="FC4421"/>
                  </a:solidFill>
                </a:rPr>
                <a:t>s</a:t>
              </a:r>
              <a:r>
                <a:rPr lang="en-GB" sz="2400" b="1" dirty="0">
                  <a:solidFill>
                    <a:srgbClr val="FC4421"/>
                  </a:solidFill>
                  <a:latin typeface="Arial"/>
                  <a:ea typeface="Arial"/>
                  <a:cs typeface="Arial"/>
                  <a:sym typeface="Arial"/>
                </a:rPr>
                <a:t>tandards</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1900" b="1" dirty="0">
                  <a:solidFill>
                    <a:srgbClr val="333333"/>
                  </a:solidFill>
                  <a:latin typeface="Arial"/>
                  <a:ea typeface="Arial"/>
                  <a:cs typeface="Arial"/>
                  <a:sym typeface="Arial"/>
                </a:rPr>
                <a:t>Competence boundaries</a:t>
              </a:r>
              <a:endParaRPr sz="1900" b="1" dirty="0">
                <a:solidFill>
                  <a:srgbClr val="333333"/>
                </a:solidFill>
                <a:latin typeface="Arial"/>
                <a:ea typeface="Arial"/>
                <a:cs typeface="Arial"/>
                <a:sym typeface="Arial"/>
              </a:endParaRPr>
            </a:p>
            <a:p>
              <a:pPr marL="457200" lvl="0" indent="-285750" algn="l" rtl="0">
                <a:spcBef>
                  <a:spcPts val="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Gas Safe / OFTEC for combustion</a:t>
              </a:r>
              <a:endParaRPr sz="1900" dirty="0">
                <a:solidFill>
                  <a:srgbClr val="495057"/>
                </a:solidFill>
                <a:latin typeface="Arial"/>
                <a:ea typeface="Arial"/>
                <a:cs typeface="Arial"/>
                <a:sym typeface="Arial"/>
              </a:endParaRPr>
            </a:p>
            <a:p>
              <a:pPr marL="457200" lvl="0" indent="-285750" algn="l" rtl="0">
                <a:spcBef>
                  <a:spcPts val="45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Qualified electrical for backup</a:t>
              </a:r>
              <a:endParaRPr sz="1900" dirty="0">
                <a:solidFill>
                  <a:srgbClr val="495057"/>
                </a:solidFill>
                <a:latin typeface="Arial"/>
                <a:ea typeface="Arial"/>
                <a:cs typeface="Arial"/>
                <a:sym typeface="Arial"/>
              </a:endParaRPr>
            </a:p>
            <a:p>
              <a:pPr marL="457200" lvl="0" indent="-285750" algn="l" rtl="0">
                <a:spcBef>
                  <a:spcPts val="450"/>
                </a:spcBef>
                <a:spcAft>
                  <a:spcPts val="0"/>
                </a:spcAft>
                <a:buClr>
                  <a:srgbClr val="495057"/>
                </a:buClr>
                <a:buSzPts val="900"/>
                <a:buFont typeface="Arial"/>
                <a:buChar char="●"/>
              </a:pPr>
              <a:r>
                <a:rPr lang="en-GB" sz="1900" dirty="0">
                  <a:solidFill>
                    <a:srgbClr val="495057"/>
                  </a:solidFill>
                  <a:latin typeface="Arial"/>
                  <a:ea typeface="Arial"/>
                  <a:cs typeface="Arial"/>
                  <a:sym typeface="Arial"/>
                </a:rPr>
                <a:t>No working beyond competence.</a:t>
              </a:r>
              <a:endParaRPr sz="1900" dirty="0">
                <a:solidFill>
                  <a:srgbClr val="495057"/>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a:extLst>
            <a:ext uri="{FF2B5EF4-FFF2-40B4-BE49-F238E27FC236}">
              <a16:creationId xmlns:a16="http://schemas.microsoft.com/office/drawing/2014/main" id="{0297CD67-CEB5-3526-9AC1-728A0DA7214F}"/>
            </a:ext>
          </a:extLst>
        </p:cNvPr>
        <p:cNvGrpSpPr/>
        <p:nvPr/>
      </p:nvGrpSpPr>
      <p:grpSpPr>
        <a:xfrm>
          <a:off x="0" y="0"/>
          <a:ext cx="0" cy="0"/>
          <a:chOff x="0" y="0"/>
          <a:chExt cx="0" cy="0"/>
        </a:xfrm>
      </p:grpSpPr>
      <p:sp>
        <p:nvSpPr>
          <p:cNvPr id="353" name="Google Shape;353;p23">
            <a:extLst>
              <a:ext uri="{FF2B5EF4-FFF2-40B4-BE49-F238E27FC236}">
                <a16:creationId xmlns:a16="http://schemas.microsoft.com/office/drawing/2014/main" id="{6CD5F979-025E-467C-F790-434898308C03}"/>
              </a:ext>
            </a:extLst>
          </p:cNvPr>
          <p:cNvSpPr txBox="1">
            <a:spLocks noGrp="1"/>
          </p:cNvSpPr>
          <p:nvPr>
            <p:ph type="title"/>
          </p:nvPr>
        </p:nvSpPr>
        <p:spPr>
          <a:xfrm>
            <a:off x="251999" y="984521"/>
            <a:ext cx="114777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Hybrid control systems</a:t>
            </a:r>
          </a:p>
        </p:txBody>
      </p:sp>
      <p:grpSp>
        <p:nvGrpSpPr>
          <p:cNvPr id="366" name="Google Shape;366;p23">
            <a:extLst>
              <a:ext uri="{FF2B5EF4-FFF2-40B4-BE49-F238E27FC236}">
                <a16:creationId xmlns:a16="http://schemas.microsoft.com/office/drawing/2014/main" id="{534434A4-FE2D-B58D-4D1F-A1E6AA2CC655}"/>
              </a:ext>
            </a:extLst>
          </p:cNvPr>
          <p:cNvGrpSpPr>
            <a:grpSpLocks/>
          </p:cNvGrpSpPr>
          <p:nvPr/>
        </p:nvGrpSpPr>
        <p:grpSpPr>
          <a:xfrm>
            <a:off x="380999" y="1821048"/>
            <a:ext cx="11213238" cy="1761975"/>
            <a:chOff x="381000" y="4381500"/>
            <a:chExt cx="11477700" cy="1571775"/>
          </a:xfrm>
        </p:grpSpPr>
        <p:sp>
          <p:nvSpPr>
            <p:cNvPr id="367" name="Google Shape;367;p23">
              <a:extLst>
                <a:ext uri="{FF2B5EF4-FFF2-40B4-BE49-F238E27FC236}">
                  <a16:creationId xmlns:a16="http://schemas.microsoft.com/office/drawing/2014/main" id="{76514B6C-68E8-D97F-0A56-AF1EFFF219F6}"/>
                </a:ext>
              </a:extLst>
            </p:cNvPr>
            <p:cNvSpPr/>
            <p:nvPr/>
          </p:nvSpPr>
          <p:spPr>
            <a:xfrm>
              <a:off x="381000" y="4381500"/>
              <a:ext cx="11477700" cy="1556472"/>
            </a:xfrm>
            <a:prstGeom prst="roundRect">
              <a:avLst>
                <a:gd name="adj" fmla="val 5555"/>
              </a:avLst>
            </a:prstGeom>
            <a:solidFill>
              <a:srgbClr val="F3F0FF"/>
            </a:solidFill>
            <a:ln w="9525" cap="flat" cmpd="sng">
              <a:solidFill>
                <a:srgbClr val="D0BFF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8" name="Google Shape;368;p23">
              <a:extLst>
                <a:ext uri="{FF2B5EF4-FFF2-40B4-BE49-F238E27FC236}">
                  <a16:creationId xmlns:a16="http://schemas.microsoft.com/office/drawing/2014/main" id="{C1D94025-92D8-A7C8-0B0F-AD5BAAA483E2}"/>
                </a:ext>
              </a:extLst>
            </p:cNvPr>
            <p:cNvSpPr txBox="1"/>
            <p:nvPr/>
          </p:nvSpPr>
          <p:spPr>
            <a:xfrm>
              <a:off x="571500" y="4524375"/>
              <a:ext cx="11096700" cy="1428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5F3DC4"/>
                  </a:solidFill>
                  <a:latin typeface="Arial"/>
                  <a:ea typeface="Arial"/>
                  <a:cs typeface="Arial"/>
                  <a:sym typeface="Arial"/>
                </a:rPr>
                <a:t>Commissioning and Handover</a:t>
              </a:r>
              <a:endParaRPr sz="2400" b="1">
                <a:solidFill>
                  <a:srgbClr val="5F3DC4"/>
                </a:solidFill>
                <a:latin typeface="Arial"/>
                <a:ea typeface="Arial"/>
                <a:cs typeface="Arial"/>
                <a:sym typeface="Arial"/>
              </a:endParaRPr>
            </a:p>
            <a:p>
              <a:pPr marL="457200" lvl="0" indent="-298450" algn="l" rtl="0">
                <a:spcBef>
                  <a:spcPts val="900"/>
                </a:spcBef>
                <a:spcAft>
                  <a:spcPts val="0"/>
                </a:spcAft>
                <a:buClr>
                  <a:srgbClr val="333333"/>
                </a:buClr>
                <a:buSzPts val="1100"/>
                <a:buFont typeface="Arial"/>
                <a:buChar char="●"/>
              </a:pPr>
              <a:r>
                <a:rPr lang="en-GB" sz="2000">
                  <a:solidFill>
                    <a:srgbClr val="333333"/>
                  </a:solidFill>
                  <a:latin typeface="Arial"/>
                  <a:ea typeface="Arial"/>
                  <a:cs typeface="Arial"/>
                  <a:sym typeface="Arial"/>
                </a:rPr>
                <a:t>Record hybrid modes, switchover temps, and DHW priority strategies.</a:t>
              </a:r>
              <a:endParaRPr sz="200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2000">
                  <a:solidFill>
                    <a:srgbClr val="333333"/>
                  </a:solidFill>
                  <a:latin typeface="Arial"/>
                  <a:ea typeface="Arial"/>
                  <a:cs typeface="Arial"/>
                  <a:sym typeface="Arial"/>
                </a:rPr>
                <a:t>Explain when and why the backup source runs to the customer.</a:t>
              </a:r>
              <a:endParaRPr sz="2000">
                <a:solidFill>
                  <a:srgbClr val="333333"/>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2000">
                  <a:solidFill>
                    <a:srgbClr val="333333"/>
                  </a:solidFill>
                  <a:latin typeface="Arial"/>
                  <a:ea typeface="Arial"/>
                  <a:cs typeface="Arial"/>
                  <a:sym typeface="Arial"/>
                </a:rPr>
                <a:t>Identify and advise on settings the customer should avoid changing.</a:t>
              </a:r>
              <a:endParaRPr sz="200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2775452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81" name="Google Shape;381;p24"/>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Apps and remote monitoring</a:t>
            </a:r>
          </a:p>
        </p:txBody>
      </p:sp>
      <p:grpSp>
        <p:nvGrpSpPr>
          <p:cNvPr id="382" name="Google Shape;382;p24"/>
          <p:cNvGrpSpPr/>
          <p:nvPr/>
        </p:nvGrpSpPr>
        <p:grpSpPr>
          <a:xfrm>
            <a:off x="381000" y="1583999"/>
            <a:ext cx="11477700" cy="1035375"/>
            <a:chOff x="381000" y="1583999"/>
            <a:chExt cx="11477700" cy="1035375"/>
          </a:xfrm>
        </p:grpSpPr>
        <p:sp>
          <p:nvSpPr>
            <p:cNvPr id="383" name="Google Shape;383;p24"/>
            <p:cNvSpPr/>
            <p:nvPr/>
          </p:nvSpPr>
          <p:spPr>
            <a:xfrm>
              <a:off x="381000" y="1583999"/>
              <a:ext cx="11477700" cy="1035375"/>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4" name="Google Shape;384;p24"/>
            <p:cNvSpPr txBox="1"/>
            <p:nvPr/>
          </p:nvSpPr>
          <p:spPr>
            <a:xfrm>
              <a:off x="442499" y="1720687"/>
              <a:ext cx="11096700" cy="762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Core functionality</a:t>
              </a:r>
              <a:endParaRPr sz="2400" b="1" dirty="0">
                <a:solidFill>
                  <a:srgbClr val="FC4421"/>
                </a:solidFill>
                <a:latin typeface="Arial"/>
                <a:ea typeface="Arial"/>
                <a:cs typeface="Arial"/>
                <a:sym typeface="Arial"/>
              </a:endParaRPr>
            </a:p>
            <a:p>
              <a:pPr marL="0" lvl="0" indent="0" algn="l" rtl="0">
                <a:spcBef>
                  <a:spcPts val="0"/>
                </a:spcBef>
                <a:spcAft>
                  <a:spcPts val="0"/>
                </a:spcAft>
                <a:buNone/>
              </a:pPr>
              <a:r>
                <a:rPr lang="en-GB" sz="2000" b="0" dirty="0">
                  <a:solidFill>
                    <a:srgbClr val="333333"/>
                  </a:solidFill>
                  <a:latin typeface="Arial"/>
                  <a:ea typeface="Arial"/>
                  <a:cs typeface="Arial"/>
                  <a:sym typeface="Arial"/>
                </a:rPr>
                <a:t>Allows users or installers to view and control system settings remotely, offering real-time visibility into temperatures, schedules, energy use, and performance trends.</a:t>
              </a:r>
              <a:endParaRPr sz="2000" b="0" dirty="0">
                <a:solidFill>
                  <a:srgbClr val="333333"/>
                </a:solidFill>
                <a:latin typeface="Arial"/>
                <a:ea typeface="Arial"/>
                <a:cs typeface="Arial"/>
                <a:sym typeface="Arial"/>
              </a:endParaRPr>
            </a:p>
          </p:txBody>
        </p:sp>
      </p:grpSp>
      <p:sp>
        <p:nvSpPr>
          <p:cNvPr id="390" name="Google Shape;390;p24"/>
          <p:cNvSpPr txBox="1"/>
          <p:nvPr/>
        </p:nvSpPr>
        <p:spPr>
          <a:xfrm>
            <a:off x="380925" y="2896319"/>
            <a:ext cx="1078981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Operational benefits</a:t>
            </a:r>
            <a:endParaRPr sz="2400" b="1" dirty="0">
              <a:solidFill>
                <a:srgbClr val="FC4421"/>
              </a:solidFill>
              <a:latin typeface="Arial"/>
              <a:ea typeface="Arial"/>
              <a:cs typeface="Arial"/>
              <a:sym typeface="Arial"/>
            </a:endParaRPr>
          </a:p>
          <a:p>
            <a:pPr marL="0" lvl="0" indent="0" algn="l" rtl="0">
              <a:spcBef>
                <a:spcPts val="300"/>
              </a:spcBef>
              <a:spcAft>
                <a:spcPts val="0"/>
              </a:spcAft>
              <a:buNone/>
            </a:pPr>
            <a:r>
              <a:rPr lang="en-GB" sz="2000" b="1" dirty="0">
                <a:solidFill>
                  <a:srgbClr val="333333"/>
                </a:solidFill>
                <a:latin typeface="Arial"/>
                <a:ea typeface="Arial"/>
                <a:cs typeface="Arial"/>
                <a:sym typeface="Arial"/>
              </a:rPr>
              <a:t>Efficiency and Maintenance</a:t>
            </a:r>
            <a:endParaRPr sz="2000" b="1" dirty="0">
              <a:solidFill>
                <a:srgbClr val="333333"/>
              </a:solidFill>
              <a:latin typeface="Arial"/>
              <a:ea typeface="Arial"/>
              <a:cs typeface="Arial"/>
              <a:sym typeface="Arial"/>
            </a:endParaRPr>
          </a:p>
          <a:p>
            <a:pPr marL="0" lvl="0" indent="0" algn="l" rtl="0">
              <a:spcBef>
                <a:spcPts val="150"/>
              </a:spcBef>
              <a:spcAft>
                <a:spcPts val="0"/>
              </a:spcAft>
              <a:buNone/>
            </a:pPr>
            <a:r>
              <a:rPr lang="en-GB" sz="2000" dirty="0">
                <a:solidFill>
                  <a:srgbClr val="495057"/>
                </a:solidFill>
                <a:latin typeface="Arial"/>
                <a:ea typeface="Arial"/>
                <a:cs typeface="Arial"/>
                <a:sym typeface="Arial"/>
              </a:rPr>
              <a:t>Helps with early fault detection and reduces unnecessary physical call-outs through remote diagnostics.</a:t>
            </a:r>
            <a:endParaRPr sz="2000" dirty="0">
              <a:solidFill>
                <a:srgbClr val="495057"/>
              </a:solidFill>
              <a:latin typeface="Arial"/>
              <a:ea typeface="Arial"/>
              <a:cs typeface="Arial"/>
              <a:sym typeface="Arial"/>
            </a:endParaRPr>
          </a:p>
          <a:p>
            <a:pPr marL="0" lvl="0" indent="0" algn="l" rtl="0">
              <a:spcBef>
                <a:spcPts val="450"/>
              </a:spcBef>
              <a:spcAft>
                <a:spcPts val="0"/>
              </a:spcAft>
              <a:buNone/>
            </a:pPr>
            <a:r>
              <a:rPr lang="en-GB" sz="2000" b="1" dirty="0">
                <a:solidFill>
                  <a:srgbClr val="333333"/>
                </a:solidFill>
                <a:latin typeface="Arial"/>
                <a:ea typeface="Arial"/>
                <a:cs typeface="Arial"/>
                <a:sym typeface="Arial"/>
              </a:rPr>
              <a:t>Data insights</a:t>
            </a:r>
            <a:endParaRPr sz="2000" b="1" dirty="0">
              <a:solidFill>
                <a:srgbClr val="333333"/>
              </a:solidFill>
              <a:latin typeface="Arial"/>
              <a:ea typeface="Arial"/>
              <a:cs typeface="Arial"/>
              <a:sym typeface="Arial"/>
            </a:endParaRPr>
          </a:p>
          <a:p>
            <a:pPr marL="0" lvl="0" indent="0" algn="l" rtl="0">
              <a:spcBef>
                <a:spcPts val="150"/>
              </a:spcBef>
              <a:spcAft>
                <a:spcPts val="0"/>
              </a:spcAft>
              <a:buNone/>
            </a:pPr>
            <a:r>
              <a:rPr lang="en-GB" sz="2000" dirty="0">
                <a:solidFill>
                  <a:srgbClr val="495057"/>
                </a:solidFill>
                <a:latin typeface="Arial"/>
                <a:ea typeface="Arial"/>
                <a:cs typeface="Arial"/>
                <a:sym typeface="Arial"/>
              </a:rPr>
              <a:t>Provides access to performance trends and detailed energy usage data for optimised running.</a:t>
            </a:r>
            <a:endParaRPr sz="2000" dirty="0">
              <a:solidFill>
                <a:srgbClr val="495057"/>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76">
          <a:extLst>
            <a:ext uri="{FF2B5EF4-FFF2-40B4-BE49-F238E27FC236}">
              <a16:creationId xmlns:a16="http://schemas.microsoft.com/office/drawing/2014/main" id="{1BA92481-B2DC-4040-6A27-1AC4C520D4D5}"/>
            </a:ext>
          </a:extLst>
        </p:cNvPr>
        <p:cNvGrpSpPr/>
        <p:nvPr/>
      </p:nvGrpSpPr>
      <p:grpSpPr>
        <a:xfrm>
          <a:off x="0" y="0"/>
          <a:ext cx="0" cy="0"/>
          <a:chOff x="0" y="0"/>
          <a:chExt cx="0" cy="0"/>
        </a:xfrm>
      </p:grpSpPr>
      <p:sp>
        <p:nvSpPr>
          <p:cNvPr id="381" name="Google Shape;381;p24">
            <a:extLst>
              <a:ext uri="{FF2B5EF4-FFF2-40B4-BE49-F238E27FC236}">
                <a16:creationId xmlns:a16="http://schemas.microsoft.com/office/drawing/2014/main" id="{30646867-C077-DBE7-07A2-9875F8443415}"/>
              </a:ext>
            </a:extLst>
          </p:cNvPr>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Apps and remote monitoring</a:t>
            </a:r>
          </a:p>
        </p:txBody>
      </p:sp>
      <p:sp>
        <p:nvSpPr>
          <p:cNvPr id="393" name="Google Shape;393;p24">
            <a:extLst>
              <a:ext uri="{FF2B5EF4-FFF2-40B4-BE49-F238E27FC236}">
                <a16:creationId xmlns:a16="http://schemas.microsoft.com/office/drawing/2014/main" id="{0D97AB39-0507-FB66-F85F-1DE57E599923}"/>
              </a:ext>
            </a:extLst>
          </p:cNvPr>
          <p:cNvSpPr txBox="1"/>
          <p:nvPr/>
        </p:nvSpPr>
        <p:spPr>
          <a:xfrm>
            <a:off x="419088" y="1791826"/>
            <a:ext cx="11143521"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Critical considerations</a:t>
            </a:r>
            <a:endParaRPr sz="2400" b="1">
              <a:solidFill>
                <a:srgbClr val="FC4421"/>
              </a:solidFill>
              <a:latin typeface="Arial"/>
              <a:ea typeface="Arial"/>
              <a:cs typeface="Arial"/>
              <a:sym typeface="Arial"/>
            </a:endParaRPr>
          </a:p>
          <a:p>
            <a:pPr marL="0" lvl="0" indent="0" algn="l" rtl="0">
              <a:spcBef>
                <a:spcPts val="300"/>
              </a:spcBef>
              <a:spcAft>
                <a:spcPts val="0"/>
              </a:spcAft>
              <a:buNone/>
            </a:pPr>
            <a:r>
              <a:rPr lang="en-GB" sz="2000" b="1">
                <a:solidFill>
                  <a:srgbClr val="333333"/>
                </a:solidFill>
                <a:latin typeface="Arial"/>
                <a:ea typeface="Arial"/>
                <a:cs typeface="Arial"/>
                <a:sym typeface="Arial"/>
              </a:rPr>
              <a:t>Technical infrastructure</a:t>
            </a:r>
            <a:endParaRPr sz="2000" b="1">
              <a:solidFill>
                <a:srgbClr val="333333"/>
              </a:solidFill>
              <a:latin typeface="Arial"/>
              <a:ea typeface="Arial"/>
              <a:cs typeface="Arial"/>
              <a:sym typeface="Arial"/>
            </a:endParaRPr>
          </a:p>
          <a:p>
            <a:pPr marL="0" lvl="0" indent="0" algn="l" rtl="0">
              <a:spcBef>
                <a:spcPts val="150"/>
              </a:spcBef>
              <a:spcAft>
                <a:spcPts val="0"/>
              </a:spcAft>
              <a:buNone/>
            </a:pPr>
            <a:r>
              <a:rPr lang="en-GB" sz="2000">
                <a:solidFill>
                  <a:srgbClr val="495057"/>
                </a:solidFill>
                <a:latin typeface="Arial"/>
                <a:ea typeface="Arial"/>
                <a:cs typeface="Arial"/>
                <a:sym typeface="Arial"/>
              </a:rPr>
              <a:t>Must ensure Wi-Fi reliability, robust data privacy measures, and clear support arrangements.</a:t>
            </a:r>
            <a:endParaRPr sz="2000">
              <a:solidFill>
                <a:srgbClr val="495057"/>
              </a:solidFill>
              <a:latin typeface="Arial"/>
              <a:ea typeface="Arial"/>
              <a:cs typeface="Arial"/>
              <a:sym typeface="Arial"/>
            </a:endParaRPr>
          </a:p>
          <a:p>
            <a:pPr marL="0" lvl="0" indent="0" algn="l" rtl="0">
              <a:spcBef>
                <a:spcPts val="450"/>
              </a:spcBef>
              <a:spcAft>
                <a:spcPts val="0"/>
              </a:spcAft>
              <a:buNone/>
            </a:pPr>
            <a:r>
              <a:rPr lang="en-GB" sz="2000" b="1">
                <a:solidFill>
                  <a:srgbClr val="333333"/>
                </a:solidFill>
                <a:latin typeface="Arial"/>
                <a:ea typeface="Arial"/>
                <a:cs typeface="Arial"/>
                <a:sym typeface="Arial"/>
              </a:rPr>
              <a:t>Safety boundaries</a:t>
            </a:r>
            <a:endParaRPr sz="2000" b="1">
              <a:solidFill>
                <a:srgbClr val="333333"/>
              </a:solidFill>
              <a:latin typeface="Arial"/>
              <a:ea typeface="Arial"/>
              <a:cs typeface="Arial"/>
              <a:sym typeface="Arial"/>
            </a:endParaRPr>
          </a:p>
          <a:p>
            <a:pPr marL="0" lvl="0" indent="0" algn="l" rtl="0">
              <a:spcBef>
                <a:spcPts val="150"/>
              </a:spcBef>
              <a:spcAft>
                <a:spcPts val="0"/>
              </a:spcAft>
              <a:buNone/>
            </a:pPr>
            <a:r>
              <a:rPr lang="en-GB" sz="2000">
                <a:solidFill>
                  <a:srgbClr val="495057"/>
                </a:solidFill>
                <a:latin typeface="Arial"/>
                <a:ea typeface="Arial"/>
                <a:cs typeface="Arial"/>
                <a:sym typeface="Arial"/>
              </a:rPr>
              <a:t>Remote monitoring is a tool for convenience and monitoring, not a replacement for scheduled servicing or on-site safety checks.</a:t>
            </a:r>
            <a:endParaRPr sz="2000">
              <a:solidFill>
                <a:srgbClr val="495057"/>
              </a:solidFill>
              <a:latin typeface="Arial"/>
              <a:ea typeface="Arial"/>
              <a:cs typeface="Arial"/>
              <a:sym typeface="Arial"/>
            </a:endParaRPr>
          </a:p>
        </p:txBody>
      </p:sp>
      <p:sp>
        <p:nvSpPr>
          <p:cNvPr id="396" name="Google Shape;396;p24">
            <a:extLst>
              <a:ext uri="{FF2B5EF4-FFF2-40B4-BE49-F238E27FC236}">
                <a16:creationId xmlns:a16="http://schemas.microsoft.com/office/drawing/2014/main" id="{511CFF3A-6AE7-9F27-DB01-C95DF4355CF0}"/>
              </a:ext>
            </a:extLst>
          </p:cNvPr>
          <p:cNvSpPr txBox="1"/>
          <p:nvPr/>
        </p:nvSpPr>
        <p:spPr>
          <a:xfrm>
            <a:off x="419088" y="4095453"/>
            <a:ext cx="8026205"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User guidance</a:t>
            </a:r>
            <a:endParaRPr sz="2400" b="1">
              <a:solidFill>
                <a:srgbClr val="FC4421"/>
              </a:solidFill>
              <a:latin typeface="Arial"/>
              <a:ea typeface="Arial"/>
              <a:cs typeface="Arial"/>
              <a:sym typeface="Arial"/>
            </a:endParaRPr>
          </a:p>
          <a:p>
            <a:pPr marL="0" lvl="0" indent="0" algn="l" rtl="0">
              <a:spcBef>
                <a:spcPts val="300"/>
              </a:spcBef>
              <a:spcAft>
                <a:spcPts val="0"/>
              </a:spcAft>
              <a:buNone/>
            </a:pPr>
            <a:r>
              <a:rPr lang="en-GB" sz="2000" b="1">
                <a:solidFill>
                  <a:srgbClr val="333333"/>
                </a:solidFill>
                <a:latin typeface="Arial"/>
                <a:ea typeface="Arial"/>
                <a:cs typeface="Arial"/>
                <a:sym typeface="Arial"/>
              </a:rPr>
              <a:t>Handover training</a:t>
            </a:r>
            <a:endParaRPr sz="2000" b="1">
              <a:solidFill>
                <a:srgbClr val="333333"/>
              </a:solidFill>
              <a:latin typeface="Arial"/>
              <a:ea typeface="Arial"/>
              <a:cs typeface="Arial"/>
              <a:sym typeface="Arial"/>
            </a:endParaRPr>
          </a:p>
          <a:p>
            <a:pPr marL="457200" lvl="0" indent="-295275" algn="l" rtl="0">
              <a:spcBef>
                <a:spcPts val="300"/>
              </a:spcBef>
              <a:spcAft>
                <a:spcPts val="0"/>
              </a:spcAft>
              <a:buClr>
                <a:srgbClr val="495057"/>
              </a:buClr>
              <a:buSzPts val="1050"/>
              <a:buFont typeface="Arial"/>
              <a:buChar char="●"/>
            </a:pPr>
            <a:r>
              <a:rPr lang="en-GB" sz="2000">
                <a:solidFill>
                  <a:srgbClr val="495057"/>
                </a:solidFill>
                <a:latin typeface="Arial"/>
                <a:ea typeface="Arial"/>
                <a:cs typeface="Arial"/>
                <a:sym typeface="Arial"/>
              </a:rPr>
              <a:t>Ensure customer understands which settings are safe to adjust.</a:t>
            </a:r>
            <a:endParaRPr sz="2000">
              <a:solidFill>
                <a:srgbClr val="495057"/>
              </a:solidFill>
              <a:latin typeface="Arial"/>
              <a:ea typeface="Arial"/>
              <a:cs typeface="Arial"/>
              <a:sym typeface="Arial"/>
            </a:endParaRPr>
          </a:p>
          <a:p>
            <a:pPr marL="457200" lvl="0" indent="-295275" algn="l" rtl="0">
              <a:spcBef>
                <a:spcPts val="300"/>
              </a:spcBef>
              <a:spcAft>
                <a:spcPts val="0"/>
              </a:spcAft>
              <a:buClr>
                <a:srgbClr val="495057"/>
              </a:buClr>
              <a:buSzPts val="1050"/>
              <a:buFont typeface="Arial"/>
              <a:buChar char="●"/>
            </a:pPr>
            <a:r>
              <a:rPr lang="en-GB" sz="2000">
                <a:solidFill>
                  <a:srgbClr val="495057"/>
                </a:solidFill>
                <a:latin typeface="Arial"/>
                <a:ea typeface="Arial"/>
                <a:cs typeface="Arial"/>
                <a:sym typeface="Arial"/>
              </a:rPr>
              <a:t>Clearly define the limitations of remote control.</a:t>
            </a:r>
            <a:endParaRPr sz="2000">
              <a:solidFill>
                <a:srgbClr val="495057"/>
              </a:solidFill>
              <a:latin typeface="Arial"/>
              <a:ea typeface="Arial"/>
              <a:cs typeface="Arial"/>
              <a:sym typeface="Arial"/>
            </a:endParaRPr>
          </a:p>
          <a:p>
            <a:pPr marL="457200" lvl="0" indent="-295275" algn="l" rtl="0">
              <a:spcBef>
                <a:spcPts val="300"/>
              </a:spcBef>
              <a:spcAft>
                <a:spcPts val="0"/>
              </a:spcAft>
              <a:buClr>
                <a:srgbClr val="495057"/>
              </a:buClr>
              <a:buSzPts val="1050"/>
              <a:buFont typeface="Arial"/>
              <a:buChar char="●"/>
            </a:pPr>
            <a:r>
              <a:rPr lang="en-GB" sz="2000">
                <a:solidFill>
                  <a:srgbClr val="495057"/>
                </a:solidFill>
                <a:latin typeface="Arial"/>
                <a:ea typeface="Arial"/>
                <a:cs typeface="Arial"/>
                <a:sym typeface="Arial"/>
              </a:rPr>
              <a:t>Advise on data security and passwords.</a:t>
            </a:r>
            <a:endParaRPr sz="2000">
              <a:solidFill>
                <a:srgbClr val="495057"/>
              </a:solidFill>
              <a:latin typeface="Arial"/>
              <a:ea typeface="Arial"/>
              <a:cs typeface="Arial"/>
              <a:sym typeface="Arial"/>
            </a:endParaRPr>
          </a:p>
        </p:txBody>
      </p:sp>
    </p:spTree>
    <p:extLst>
      <p:ext uri="{BB962C8B-B14F-4D97-AF65-F5344CB8AC3E}">
        <p14:creationId xmlns:p14="http://schemas.microsoft.com/office/powerpoint/2010/main" val="724147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2"/>
        <p:cNvGrpSpPr/>
        <p:nvPr/>
      </p:nvGrpSpPr>
      <p:grpSpPr>
        <a:xfrm>
          <a:off x="0" y="0"/>
          <a:ext cx="0" cy="0"/>
          <a:chOff x="0" y="0"/>
          <a:chExt cx="0" cy="0"/>
        </a:xfrm>
      </p:grpSpPr>
      <p:sp>
        <p:nvSpPr>
          <p:cNvPr id="406" name="Google Shape;406;p25"/>
          <p:cNvSpPr txBox="1"/>
          <p:nvPr/>
        </p:nvSpPr>
        <p:spPr>
          <a:xfrm>
            <a:off x="251999" y="972000"/>
            <a:ext cx="11477700" cy="612000"/>
          </a:xfrm>
          <a:prstGeom prst="rect">
            <a:avLst/>
          </a:prstGeom>
          <a:solidFill>
            <a:srgbClr val="000000">
              <a:alpha val="0"/>
            </a:srgbClr>
          </a:solid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Time-of-use tariffs and smart scheduling</a:t>
            </a:r>
          </a:p>
        </p:txBody>
      </p:sp>
      <p:grpSp>
        <p:nvGrpSpPr>
          <p:cNvPr id="407" name="Google Shape;407;p25"/>
          <p:cNvGrpSpPr/>
          <p:nvPr/>
        </p:nvGrpSpPr>
        <p:grpSpPr>
          <a:xfrm>
            <a:off x="381000" y="1706321"/>
            <a:ext cx="11606626" cy="1071161"/>
            <a:chOff x="381000" y="1714500"/>
            <a:chExt cx="11477700" cy="762000"/>
          </a:xfrm>
        </p:grpSpPr>
        <p:sp>
          <p:nvSpPr>
            <p:cNvPr id="408" name="Google Shape;408;p25"/>
            <p:cNvSpPr/>
            <p:nvPr/>
          </p:nvSpPr>
          <p:spPr>
            <a:xfrm>
              <a:off x="381000" y="1714500"/>
              <a:ext cx="11477700" cy="762000"/>
            </a:xfrm>
            <a:prstGeom prst="roundRect">
              <a:avLst>
                <a:gd name="adj" fmla="val 12500"/>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9" name="Google Shape;409;p25"/>
            <p:cNvSpPr txBox="1"/>
            <p:nvPr/>
          </p:nvSpPr>
          <p:spPr>
            <a:xfrm>
              <a:off x="571500" y="1714500"/>
              <a:ext cx="11096700" cy="62735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b="1" dirty="0">
                <a:solidFill>
                  <a:srgbClr val="FC4421"/>
                </a:solidFill>
                <a:latin typeface="Arial"/>
                <a:ea typeface="Arial"/>
                <a:cs typeface="Arial"/>
                <a:sym typeface="Arial"/>
              </a:endParaRPr>
            </a:p>
            <a:p>
              <a:pPr marL="0" lvl="0" indent="0" algn="l" rtl="0">
                <a:spcBef>
                  <a:spcPts val="0"/>
                </a:spcBef>
                <a:spcAft>
                  <a:spcPts val="0"/>
                </a:spcAft>
                <a:buNone/>
              </a:pPr>
              <a:r>
                <a:rPr lang="en-GB" sz="2400" b="1" dirty="0">
                  <a:solidFill>
                    <a:srgbClr val="FC4421"/>
                  </a:solidFill>
                  <a:latin typeface="Arial"/>
                  <a:ea typeface="Arial"/>
                  <a:cs typeface="Arial"/>
                  <a:sym typeface="Arial"/>
                </a:rPr>
                <a:t>Market dynamics</a:t>
              </a:r>
              <a:endParaRPr sz="2400" b="1" dirty="0">
                <a:solidFill>
                  <a:srgbClr val="FC4421"/>
                </a:solidFill>
                <a:latin typeface="Arial"/>
                <a:ea typeface="Arial"/>
                <a:cs typeface="Arial"/>
                <a:sym typeface="Arial"/>
              </a:endParaRPr>
            </a:p>
            <a:p>
              <a:pPr marL="0" lvl="0" indent="0" algn="l" rtl="0">
                <a:spcBef>
                  <a:spcPts val="0"/>
                </a:spcBef>
                <a:spcAft>
                  <a:spcPts val="0"/>
                </a:spcAft>
                <a:buNone/>
              </a:pPr>
              <a:r>
                <a:rPr lang="en-GB" sz="2000" b="0" dirty="0">
                  <a:solidFill>
                    <a:srgbClr val="333333"/>
                  </a:solidFill>
                  <a:latin typeface="Arial"/>
                  <a:ea typeface="Arial"/>
                  <a:cs typeface="Arial"/>
                  <a:sym typeface="Arial"/>
                </a:rPr>
                <a:t>Time-of-use (</a:t>
              </a:r>
              <a:r>
                <a:rPr lang="en-GB" sz="2000" b="0" dirty="0" err="1">
                  <a:solidFill>
                    <a:srgbClr val="333333"/>
                  </a:solidFill>
                  <a:latin typeface="Arial"/>
                  <a:ea typeface="Arial"/>
                  <a:cs typeface="Arial"/>
                  <a:sym typeface="Arial"/>
                </a:rPr>
                <a:t>ToU</a:t>
              </a:r>
              <a:r>
                <a:rPr lang="en-GB" sz="2000" b="0" dirty="0">
                  <a:solidFill>
                    <a:srgbClr val="333333"/>
                  </a:solidFill>
                  <a:latin typeface="Arial"/>
                  <a:ea typeface="Arial"/>
                  <a:cs typeface="Arial"/>
                  <a:sym typeface="Arial"/>
                </a:rPr>
                <a:t>) tariffs change electricity prices at different times, incentivising consumption when demand is low or renewable generation is high.</a:t>
              </a:r>
              <a:endParaRPr sz="2000" b="0" dirty="0">
                <a:solidFill>
                  <a:srgbClr val="333333"/>
                </a:solidFill>
                <a:latin typeface="Arial"/>
                <a:ea typeface="Arial"/>
                <a:cs typeface="Arial"/>
                <a:sym typeface="Arial"/>
              </a:endParaRPr>
            </a:p>
          </p:txBody>
        </p:sp>
      </p:grpSp>
      <p:grpSp>
        <p:nvGrpSpPr>
          <p:cNvPr id="410" name="Google Shape;410;p25"/>
          <p:cNvGrpSpPr/>
          <p:nvPr/>
        </p:nvGrpSpPr>
        <p:grpSpPr>
          <a:xfrm>
            <a:off x="251999" y="2899802"/>
            <a:ext cx="4023438" cy="3147535"/>
            <a:chOff x="381000" y="2646595"/>
            <a:chExt cx="3525570" cy="3342831"/>
          </a:xfrm>
        </p:grpSpPr>
        <p:sp>
          <p:nvSpPr>
            <p:cNvPr id="411" name="Google Shape;411;p25"/>
            <p:cNvSpPr/>
            <p:nvPr/>
          </p:nvSpPr>
          <p:spPr>
            <a:xfrm>
              <a:off x="381000" y="2667000"/>
              <a:ext cx="3525570" cy="3322426"/>
            </a:xfrm>
            <a:prstGeom prst="roundRect">
              <a:avLst>
                <a:gd name="adj" fmla="val 3571"/>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2" name="Google Shape;412;p25"/>
            <p:cNvSpPr txBox="1"/>
            <p:nvPr/>
          </p:nvSpPr>
          <p:spPr>
            <a:xfrm>
              <a:off x="523799" y="2646595"/>
              <a:ext cx="3382771" cy="334283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Scheduling logic</a:t>
              </a:r>
              <a:endParaRPr sz="2400" b="1" dirty="0">
                <a:solidFill>
                  <a:srgbClr val="FC4421"/>
                </a:solidFill>
                <a:latin typeface="Arial"/>
                <a:ea typeface="Arial"/>
                <a:cs typeface="Arial"/>
                <a:sym typeface="Arial"/>
              </a:endParaRPr>
            </a:p>
            <a:p>
              <a:pPr marL="0" lvl="0" indent="0" algn="l" rtl="0">
                <a:spcBef>
                  <a:spcPts val="1050"/>
                </a:spcBef>
                <a:spcAft>
                  <a:spcPts val="0"/>
                </a:spcAft>
                <a:buNone/>
              </a:pPr>
              <a:r>
                <a:rPr lang="en-GB" sz="2000" b="1" dirty="0">
                  <a:solidFill>
                    <a:srgbClr val="111111"/>
                  </a:solidFill>
                  <a:latin typeface="Arial"/>
                  <a:ea typeface="Arial"/>
                  <a:cs typeface="Arial"/>
                  <a:sym typeface="Arial"/>
                </a:rPr>
                <a:t>Smart controls</a:t>
              </a:r>
              <a:endParaRPr sz="2000" b="1" dirty="0">
                <a:solidFill>
                  <a:srgbClr val="111111"/>
                </a:solidFill>
                <a:latin typeface="Arial"/>
                <a:ea typeface="Arial"/>
                <a:cs typeface="Arial"/>
                <a:sym typeface="Arial"/>
              </a:endParaRPr>
            </a:p>
            <a:p>
              <a:pPr marL="0" lvl="0" indent="0" algn="l" rtl="0">
                <a:spcBef>
                  <a:spcPts val="300"/>
                </a:spcBef>
                <a:spcAft>
                  <a:spcPts val="0"/>
                </a:spcAft>
                <a:buNone/>
              </a:pPr>
              <a:r>
                <a:rPr lang="en-GB" sz="2000" dirty="0">
                  <a:solidFill>
                    <a:srgbClr val="495057"/>
                  </a:solidFill>
                  <a:latin typeface="Arial"/>
                  <a:ea typeface="Arial"/>
                  <a:cs typeface="Arial"/>
                  <a:sym typeface="Arial"/>
                </a:rPr>
                <a:t>Controls may schedule Domestic Hot Water (DHW) or gentle pre-heating during lower-cost periods.</a:t>
              </a:r>
              <a:endParaRPr sz="2000" dirty="0">
                <a:solidFill>
                  <a:srgbClr val="495057"/>
                </a:solidFill>
                <a:latin typeface="Arial"/>
                <a:ea typeface="Arial"/>
                <a:cs typeface="Arial"/>
                <a:sym typeface="Arial"/>
              </a:endParaRPr>
            </a:p>
            <a:p>
              <a:pPr marL="0" lvl="0" indent="0" algn="l" rtl="0">
                <a:spcBef>
                  <a:spcPts val="1050"/>
                </a:spcBef>
                <a:spcAft>
                  <a:spcPts val="0"/>
                </a:spcAft>
                <a:buNone/>
              </a:pPr>
              <a:r>
                <a:rPr lang="en-GB" sz="2000" b="1" dirty="0">
                  <a:solidFill>
                    <a:srgbClr val="111111"/>
                  </a:solidFill>
                  <a:latin typeface="Arial"/>
                  <a:ea typeface="Arial"/>
                  <a:cs typeface="Arial"/>
                  <a:sym typeface="Arial"/>
                </a:rPr>
                <a:t>Operational balance</a:t>
              </a:r>
              <a:endParaRPr sz="2000" b="1" dirty="0">
                <a:solidFill>
                  <a:srgbClr val="111111"/>
                </a:solidFill>
                <a:latin typeface="Arial"/>
                <a:ea typeface="Arial"/>
                <a:cs typeface="Arial"/>
                <a:sym typeface="Arial"/>
              </a:endParaRPr>
            </a:p>
            <a:p>
              <a:pPr marL="0" lvl="0" indent="0" algn="l" rtl="0">
                <a:spcBef>
                  <a:spcPts val="300"/>
                </a:spcBef>
                <a:spcAft>
                  <a:spcPts val="0"/>
                </a:spcAft>
                <a:buNone/>
              </a:pPr>
              <a:r>
                <a:rPr lang="en-GB" sz="2000" dirty="0">
                  <a:solidFill>
                    <a:srgbClr val="495057"/>
                  </a:solidFill>
                  <a:latin typeface="Arial"/>
                  <a:ea typeface="Arial"/>
                  <a:cs typeface="Arial"/>
                  <a:sym typeface="Arial"/>
                </a:rPr>
                <a:t>Must balance cost savings with comfort, hygiene, recovery time, and heat losses.</a:t>
              </a:r>
              <a:endParaRPr sz="2000" dirty="0">
                <a:solidFill>
                  <a:srgbClr val="495057"/>
                </a:solidFill>
                <a:latin typeface="Arial"/>
                <a:ea typeface="Arial"/>
                <a:cs typeface="Arial"/>
                <a:sym typeface="Arial"/>
              </a:endParaRPr>
            </a:p>
          </p:txBody>
        </p:sp>
      </p:grpSp>
      <p:grpSp>
        <p:nvGrpSpPr>
          <p:cNvPr id="413" name="Google Shape;413;p25"/>
          <p:cNvGrpSpPr/>
          <p:nvPr/>
        </p:nvGrpSpPr>
        <p:grpSpPr>
          <a:xfrm>
            <a:off x="4418312" y="2920206"/>
            <a:ext cx="4243773" cy="3048108"/>
            <a:chOff x="3286125" y="2667000"/>
            <a:chExt cx="2667000" cy="3238500"/>
          </a:xfrm>
        </p:grpSpPr>
        <p:sp>
          <p:nvSpPr>
            <p:cNvPr id="414" name="Google Shape;414;p25"/>
            <p:cNvSpPr/>
            <p:nvPr/>
          </p:nvSpPr>
          <p:spPr>
            <a:xfrm>
              <a:off x="3286125" y="2667000"/>
              <a:ext cx="2667000" cy="3238500"/>
            </a:xfrm>
            <a:prstGeom prst="roundRect">
              <a:avLst>
                <a:gd name="adj" fmla="val 3571"/>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5" name="Google Shape;415;p25"/>
            <p:cNvSpPr txBox="1"/>
            <p:nvPr/>
          </p:nvSpPr>
          <p:spPr>
            <a:xfrm>
              <a:off x="3331137" y="2667000"/>
              <a:ext cx="2368814" cy="2952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Integration and Efficiency</a:t>
              </a:r>
              <a:endParaRPr sz="2400" b="1">
                <a:solidFill>
                  <a:srgbClr val="FC4421"/>
                </a:solidFill>
                <a:latin typeface="Arial"/>
                <a:ea typeface="Arial"/>
                <a:cs typeface="Arial"/>
                <a:sym typeface="Arial"/>
              </a:endParaRPr>
            </a:p>
            <a:p>
              <a:pPr marL="0" lvl="0" indent="0" algn="l" rtl="0">
                <a:spcBef>
                  <a:spcPts val="1050"/>
                </a:spcBef>
                <a:spcAft>
                  <a:spcPts val="0"/>
                </a:spcAft>
                <a:buNone/>
              </a:pPr>
              <a:r>
                <a:rPr lang="en-GB" sz="2000" b="1">
                  <a:solidFill>
                    <a:srgbClr val="111111"/>
                  </a:solidFill>
                  <a:latin typeface="Arial"/>
                  <a:ea typeface="Arial"/>
                  <a:cs typeface="Arial"/>
                  <a:sym typeface="Arial"/>
                </a:rPr>
                <a:t>PV/Battery synergy</a:t>
              </a:r>
              <a:endParaRPr sz="2000" b="1">
                <a:solidFill>
                  <a:srgbClr val="111111"/>
                </a:solidFill>
                <a:latin typeface="Arial"/>
                <a:ea typeface="Arial"/>
                <a:cs typeface="Arial"/>
                <a:sym typeface="Arial"/>
              </a:endParaRPr>
            </a:p>
            <a:p>
              <a:pPr marL="0" lvl="0" indent="0" algn="l" rtl="0">
                <a:spcBef>
                  <a:spcPts val="300"/>
                </a:spcBef>
                <a:spcAft>
                  <a:spcPts val="0"/>
                </a:spcAft>
                <a:buNone/>
              </a:pPr>
              <a:r>
                <a:rPr lang="en-GB" sz="2000">
                  <a:solidFill>
                    <a:srgbClr val="495057"/>
                  </a:solidFill>
                  <a:latin typeface="Arial"/>
                  <a:ea typeface="Arial"/>
                  <a:cs typeface="Arial"/>
                  <a:sym typeface="Arial"/>
                </a:rPr>
                <a:t>PV/battery integration can support daytime DHW or the use of stored energy during peaks.</a:t>
              </a:r>
              <a:endParaRPr sz="2000">
                <a:solidFill>
                  <a:srgbClr val="495057"/>
                </a:solidFill>
                <a:latin typeface="Arial"/>
                <a:ea typeface="Arial"/>
                <a:cs typeface="Arial"/>
                <a:sym typeface="Arial"/>
              </a:endParaRPr>
            </a:p>
            <a:p>
              <a:pPr marL="0" lvl="0" indent="0" algn="l" rtl="0">
                <a:spcBef>
                  <a:spcPts val="1050"/>
                </a:spcBef>
                <a:spcAft>
                  <a:spcPts val="0"/>
                </a:spcAft>
                <a:buNone/>
              </a:pPr>
              <a:r>
                <a:rPr lang="en-GB" sz="2000" b="1">
                  <a:solidFill>
                    <a:srgbClr val="111111"/>
                  </a:solidFill>
                  <a:latin typeface="Arial"/>
                  <a:ea typeface="Arial"/>
                  <a:cs typeface="Arial"/>
                  <a:sym typeface="Arial"/>
                </a:rPr>
                <a:t>Peak management</a:t>
              </a:r>
              <a:endParaRPr sz="2000" b="1">
                <a:solidFill>
                  <a:srgbClr val="111111"/>
                </a:solidFill>
                <a:latin typeface="Arial"/>
                <a:ea typeface="Arial"/>
                <a:cs typeface="Arial"/>
                <a:sym typeface="Arial"/>
              </a:endParaRPr>
            </a:p>
            <a:p>
              <a:pPr marL="0" lvl="0" indent="0" algn="l" rtl="0">
                <a:spcBef>
                  <a:spcPts val="300"/>
                </a:spcBef>
                <a:spcAft>
                  <a:spcPts val="0"/>
                </a:spcAft>
                <a:buNone/>
              </a:pPr>
              <a:r>
                <a:rPr lang="en-GB" sz="2000">
                  <a:solidFill>
                    <a:srgbClr val="495057"/>
                  </a:solidFill>
                  <a:latin typeface="Arial"/>
                  <a:ea typeface="Arial"/>
                  <a:cs typeface="Arial"/>
                  <a:sym typeface="Arial"/>
                </a:rPr>
                <a:t>Avoid using immersion or backup heaters at peak tariff times unless strictly necessary.</a:t>
              </a:r>
              <a:endParaRPr sz="2000">
                <a:solidFill>
                  <a:srgbClr val="495057"/>
                </a:solidFill>
                <a:latin typeface="Arial"/>
                <a:ea typeface="Arial"/>
                <a:cs typeface="Arial"/>
                <a:sym typeface="Arial"/>
              </a:endParaRPr>
            </a:p>
          </p:txBody>
        </p:sp>
      </p:grpSp>
      <p:grpSp>
        <p:nvGrpSpPr>
          <p:cNvPr id="416" name="Google Shape;416;p25"/>
          <p:cNvGrpSpPr/>
          <p:nvPr/>
        </p:nvGrpSpPr>
        <p:grpSpPr>
          <a:xfrm>
            <a:off x="8804960" y="2899801"/>
            <a:ext cx="3182666" cy="3167367"/>
            <a:chOff x="6191250" y="2646595"/>
            <a:chExt cx="2667000" cy="3258905"/>
          </a:xfrm>
        </p:grpSpPr>
        <p:sp>
          <p:nvSpPr>
            <p:cNvPr id="417" name="Google Shape;417;p25"/>
            <p:cNvSpPr/>
            <p:nvPr/>
          </p:nvSpPr>
          <p:spPr>
            <a:xfrm>
              <a:off x="6191250" y="2667000"/>
              <a:ext cx="2667000" cy="3238500"/>
            </a:xfrm>
            <a:prstGeom prst="roundRect">
              <a:avLst>
                <a:gd name="adj" fmla="val 3571"/>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8" name="Google Shape;418;p25"/>
            <p:cNvSpPr txBox="1"/>
            <p:nvPr/>
          </p:nvSpPr>
          <p:spPr>
            <a:xfrm>
              <a:off x="6301499" y="2646595"/>
              <a:ext cx="2556751" cy="2952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Best practice</a:t>
              </a:r>
              <a:endParaRPr sz="2400" b="1">
                <a:solidFill>
                  <a:srgbClr val="FC4421"/>
                </a:solidFill>
                <a:latin typeface="Arial"/>
                <a:ea typeface="Arial"/>
                <a:cs typeface="Arial"/>
                <a:sym typeface="Arial"/>
              </a:endParaRPr>
            </a:p>
            <a:p>
              <a:pPr marL="0" lvl="0" indent="0" algn="l" rtl="0">
                <a:spcBef>
                  <a:spcPts val="1050"/>
                </a:spcBef>
                <a:spcAft>
                  <a:spcPts val="0"/>
                </a:spcAft>
                <a:buNone/>
              </a:pPr>
              <a:r>
                <a:rPr lang="en-GB" sz="2000" b="1">
                  <a:solidFill>
                    <a:srgbClr val="111111"/>
                  </a:solidFill>
                  <a:latin typeface="Arial"/>
                  <a:ea typeface="Arial"/>
                  <a:cs typeface="Arial"/>
                  <a:sym typeface="Arial"/>
                </a:rPr>
                <a:t>Documentation</a:t>
              </a:r>
              <a:endParaRPr sz="2000" b="1">
                <a:solidFill>
                  <a:srgbClr val="111111"/>
                </a:solidFill>
                <a:latin typeface="Arial"/>
                <a:ea typeface="Arial"/>
                <a:cs typeface="Arial"/>
                <a:sym typeface="Arial"/>
              </a:endParaRPr>
            </a:p>
            <a:p>
              <a:pPr marL="0" lvl="0" indent="0" algn="l" rtl="0">
                <a:spcBef>
                  <a:spcPts val="300"/>
                </a:spcBef>
                <a:spcAft>
                  <a:spcPts val="0"/>
                </a:spcAft>
                <a:buNone/>
              </a:pPr>
              <a:r>
                <a:rPr lang="en-GB" sz="2000">
                  <a:solidFill>
                    <a:srgbClr val="495057"/>
                  </a:solidFill>
                  <a:latin typeface="Arial"/>
                  <a:ea typeface="Arial"/>
                  <a:cs typeface="Arial"/>
                  <a:sym typeface="Arial"/>
                </a:rPr>
                <a:t>Always record tariff-aware settings during commissioning.</a:t>
              </a:r>
              <a:endParaRPr sz="2000">
                <a:solidFill>
                  <a:srgbClr val="495057"/>
                </a:solidFill>
                <a:latin typeface="Arial"/>
                <a:ea typeface="Arial"/>
                <a:cs typeface="Arial"/>
                <a:sym typeface="Arial"/>
              </a:endParaRPr>
            </a:p>
            <a:p>
              <a:pPr marL="0" lvl="0" indent="0" algn="l" rtl="0">
                <a:spcBef>
                  <a:spcPts val="1050"/>
                </a:spcBef>
                <a:spcAft>
                  <a:spcPts val="0"/>
                </a:spcAft>
                <a:buNone/>
              </a:pPr>
              <a:r>
                <a:rPr lang="en-GB" sz="2000" b="1">
                  <a:solidFill>
                    <a:srgbClr val="111111"/>
                  </a:solidFill>
                  <a:latin typeface="Arial"/>
                  <a:ea typeface="Arial"/>
                  <a:cs typeface="Arial"/>
                  <a:sym typeface="Arial"/>
                </a:rPr>
                <a:t>Customer education</a:t>
              </a:r>
              <a:endParaRPr sz="2000" b="1">
                <a:solidFill>
                  <a:srgbClr val="111111"/>
                </a:solidFill>
                <a:latin typeface="Arial"/>
                <a:ea typeface="Arial"/>
                <a:cs typeface="Arial"/>
                <a:sym typeface="Arial"/>
              </a:endParaRPr>
            </a:p>
            <a:p>
              <a:pPr marL="0" lvl="0" indent="0" algn="l" rtl="0">
                <a:spcBef>
                  <a:spcPts val="300"/>
                </a:spcBef>
                <a:spcAft>
                  <a:spcPts val="0"/>
                </a:spcAft>
                <a:buNone/>
              </a:pPr>
              <a:r>
                <a:rPr lang="en-GB" sz="2000">
                  <a:solidFill>
                    <a:srgbClr val="495057"/>
                  </a:solidFill>
                  <a:latin typeface="Arial"/>
                  <a:ea typeface="Arial"/>
                  <a:cs typeface="Arial"/>
                  <a:sym typeface="Arial"/>
                </a:rPr>
                <a:t>Explain the schedule and cost-saving logic clearly to the customer at handover.</a:t>
              </a:r>
              <a:endParaRPr sz="2000">
                <a:solidFill>
                  <a:srgbClr val="495057"/>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7"/>
        <p:cNvGrpSpPr/>
        <p:nvPr/>
      </p:nvGrpSpPr>
      <p:grpSpPr>
        <a:xfrm>
          <a:off x="0" y="0"/>
          <a:ext cx="0" cy="0"/>
          <a:chOff x="0" y="0"/>
          <a:chExt cx="0" cy="0"/>
        </a:xfrm>
      </p:grpSpPr>
      <p:sp>
        <p:nvSpPr>
          <p:cNvPr id="431" name="Google Shape;431;p26"/>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Smart grids and demand response</a:t>
            </a:r>
          </a:p>
        </p:txBody>
      </p:sp>
      <p:grpSp>
        <p:nvGrpSpPr>
          <p:cNvPr id="432" name="Google Shape;432;p26"/>
          <p:cNvGrpSpPr/>
          <p:nvPr/>
        </p:nvGrpSpPr>
        <p:grpSpPr>
          <a:xfrm>
            <a:off x="380962" y="1639540"/>
            <a:ext cx="11477700" cy="1128373"/>
            <a:chOff x="381000" y="1714500"/>
            <a:chExt cx="11477700" cy="571500"/>
          </a:xfrm>
        </p:grpSpPr>
        <p:sp>
          <p:nvSpPr>
            <p:cNvPr id="433" name="Google Shape;433;p26"/>
            <p:cNvSpPr/>
            <p:nvPr/>
          </p:nvSpPr>
          <p:spPr>
            <a:xfrm>
              <a:off x="381000" y="1714500"/>
              <a:ext cx="11477700" cy="571500"/>
            </a:xfrm>
            <a:prstGeom prst="roundRect">
              <a:avLst>
                <a:gd name="adj" fmla="val 16666"/>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4" name="Google Shape;434;p26"/>
            <p:cNvSpPr txBox="1"/>
            <p:nvPr/>
          </p:nvSpPr>
          <p:spPr>
            <a:xfrm>
              <a:off x="571500" y="1714500"/>
              <a:ext cx="110967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Core concept: Flexible management</a:t>
              </a:r>
              <a:endParaRPr sz="2400" b="1">
                <a:solidFill>
                  <a:srgbClr val="FC4421"/>
                </a:solidFill>
                <a:latin typeface="Arial"/>
                <a:ea typeface="Arial"/>
                <a:cs typeface="Arial"/>
                <a:sym typeface="Arial"/>
              </a:endParaRPr>
            </a:p>
            <a:p>
              <a:pPr marL="0" lvl="0" indent="0" algn="l" rtl="0">
                <a:spcBef>
                  <a:spcPts val="0"/>
                </a:spcBef>
                <a:spcAft>
                  <a:spcPts val="0"/>
                </a:spcAft>
                <a:buNone/>
              </a:pPr>
              <a:r>
                <a:rPr lang="en-GB" sz="2000" b="0">
                  <a:solidFill>
                    <a:srgbClr val="333333"/>
                  </a:solidFill>
                  <a:latin typeface="Arial"/>
                  <a:ea typeface="Arial"/>
                  <a:cs typeface="Arial"/>
                  <a:sym typeface="Arial"/>
                </a:rPr>
                <a:t>Smart grids use digital communication and data from smart meters to balance electricity demand and supply, crucial for low-carbon technologies like heat pumps.</a:t>
              </a:r>
              <a:endParaRPr sz="2000" b="0">
                <a:solidFill>
                  <a:srgbClr val="333333"/>
                </a:solidFill>
                <a:latin typeface="Arial"/>
                <a:ea typeface="Arial"/>
                <a:cs typeface="Arial"/>
                <a:sym typeface="Arial"/>
              </a:endParaRPr>
            </a:p>
          </p:txBody>
        </p:sp>
      </p:grpSp>
      <p:grpSp>
        <p:nvGrpSpPr>
          <p:cNvPr id="435" name="Google Shape;435;p26"/>
          <p:cNvGrpSpPr/>
          <p:nvPr/>
        </p:nvGrpSpPr>
        <p:grpSpPr>
          <a:xfrm>
            <a:off x="251999" y="2927629"/>
            <a:ext cx="3619500" cy="2629791"/>
            <a:chOff x="381000" y="2476500"/>
            <a:chExt cx="3619500" cy="1905000"/>
          </a:xfrm>
        </p:grpSpPr>
        <p:sp>
          <p:nvSpPr>
            <p:cNvPr id="436" name="Google Shape;436;p26"/>
            <p:cNvSpPr/>
            <p:nvPr/>
          </p:nvSpPr>
          <p:spPr>
            <a:xfrm>
              <a:off x="381000" y="2476500"/>
              <a:ext cx="3619500" cy="1905000"/>
            </a:xfrm>
            <a:prstGeom prst="roundRect">
              <a:avLst>
                <a:gd name="adj" fmla="val 5000"/>
              </a:avLst>
            </a:prstGeom>
            <a:solidFill>
              <a:srgbClr val="FFFFFF"/>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7" name="Google Shape;437;p26"/>
            <p:cNvSpPr txBox="1"/>
            <p:nvPr/>
          </p:nvSpPr>
          <p:spPr>
            <a:xfrm>
              <a:off x="571500" y="2619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rgbClr val="FC4421"/>
                  </a:solidFill>
                  <a:latin typeface="Arial"/>
                  <a:ea typeface="Arial"/>
                  <a:cs typeface="Arial"/>
                  <a:sym typeface="Arial"/>
                </a:rPr>
                <a:t>Demand response</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495057"/>
                  </a:solidFill>
                  <a:latin typeface="Arial"/>
                  <a:ea typeface="Arial"/>
                  <a:cs typeface="Arial"/>
                  <a:sym typeface="Arial"/>
                </a:rPr>
                <a:t>Shifting usage to when comfort and safety allow. Heat pumps can be adjusted during peak periods while protecting comfort and hot water needs.</a:t>
              </a:r>
              <a:endParaRPr sz="2000" b="0" dirty="0">
                <a:solidFill>
                  <a:srgbClr val="495057"/>
                </a:solidFill>
                <a:latin typeface="Arial"/>
                <a:ea typeface="Arial"/>
                <a:cs typeface="Arial"/>
                <a:sym typeface="Arial"/>
              </a:endParaRPr>
            </a:p>
          </p:txBody>
        </p:sp>
      </p:grpSp>
      <p:grpSp>
        <p:nvGrpSpPr>
          <p:cNvPr id="438" name="Google Shape;438;p26"/>
          <p:cNvGrpSpPr/>
          <p:nvPr/>
        </p:nvGrpSpPr>
        <p:grpSpPr>
          <a:xfrm>
            <a:off x="4181099" y="2927630"/>
            <a:ext cx="3619500" cy="2629790"/>
            <a:chOff x="4305300" y="2476500"/>
            <a:chExt cx="3619500" cy="2629790"/>
          </a:xfrm>
        </p:grpSpPr>
        <p:sp>
          <p:nvSpPr>
            <p:cNvPr id="439" name="Google Shape;439;p26"/>
            <p:cNvSpPr/>
            <p:nvPr/>
          </p:nvSpPr>
          <p:spPr>
            <a:xfrm>
              <a:off x="4305300" y="2476500"/>
              <a:ext cx="3619500" cy="2629790"/>
            </a:xfrm>
            <a:prstGeom prst="roundRect">
              <a:avLst>
                <a:gd name="adj" fmla="val 5000"/>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0" name="Google Shape;440;p26"/>
            <p:cNvSpPr txBox="1"/>
            <p:nvPr/>
          </p:nvSpPr>
          <p:spPr>
            <a:xfrm>
              <a:off x="4495800" y="2619374"/>
              <a:ext cx="3238500" cy="235411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rgbClr val="FC4421"/>
                  </a:solidFill>
                  <a:latin typeface="Arial"/>
                  <a:ea typeface="Arial"/>
                  <a:cs typeface="Arial"/>
                  <a:sym typeface="Arial"/>
                </a:rPr>
                <a:t>Energy storage</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495057"/>
                  </a:solidFill>
                  <a:latin typeface="Arial"/>
                  <a:ea typeface="Arial"/>
                  <a:cs typeface="Arial"/>
                  <a:sym typeface="Arial"/>
                </a:rPr>
                <a:t>Batteries store surplus PV or off-peak power. Thermal stores and building fabric act as storage to shift heating demand to lower-cost periods.</a:t>
              </a:r>
              <a:endParaRPr sz="2000" b="0" dirty="0">
                <a:solidFill>
                  <a:srgbClr val="495057"/>
                </a:solidFill>
                <a:latin typeface="Arial"/>
                <a:ea typeface="Arial"/>
                <a:cs typeface="Arial"/>
                <a:sym typeface="Arial"/>
              </a:endParaRPr>
            </a:p>
          </p:txBody>
        </p:sp>
      </p:grpSp>
      <p:grpSp>
        <p:nvGrpSpPr>
          <p:cNvPr id="441" name="Google Shape;441;p26"/>
          <p:cNvGrpSpPr/>
          <p:nvPr/>
        </p:nvGrpSpPr>
        <p:grpSpPr>
          <a:xfrm>
            <a:off x="8048662" y="2927629"/>
            <a:ext cx="3810000" cy="2629789"/>
            <a:chOff x="8239125" y="2476499"/>
            <a:chExt cx="3619500" cy="2203668"/>
          </a:xfrm>
        </p:grpSpPr>
        <p:sp>
          <p:nvSpPr>
            <p:cNvPr id="442" name="Google Shape;442;p26"/>
            <p:cNvSpPr/>
            <p:nvPr/>
          </p:nvSpPr>
          <p:spPr>
            <a:xfrm>
              <a:off x="8239125" y="2476499"/>
              <a:ext cx="3619500" cy="2203668"/>
            </a:xfrm>
            <a:prstGeom prst="roundRect">
              <a:avLst>
                <a:gd name="adj" fmla="val 5000"/>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3" name="Google Shape;443;p26"/>
            <p:cNvSpPr txBox="1"/>
            <p:nvPr/>
          </p:nvSpPr>
          <p:spPr>
            <a:xfrm>
              <a:off x="8429625" y="2619375"/>
              <a:ext cx="3238500" cy="1619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000" b="1" dirty="0">
                  <a:solidFill>
                    <a:srgbClr val="FC4421"/>
                  </a:solidFill>
                  <a:latin typeface="Arial"/>
                  <a:ea typeface="Arial"/>
                  <a:cs typeface="Arial"/>
                  <a:sym typeface="Arial"/>
                </a:rPr>
                <a:t>Grid Interaction</a:t>
              </a:r>
              <a:endParaRPr sz="2000" b="1" dirty="0">
                <a:solidFill>
                  <a:srgbClr val="FC4421"/>
                </a:solidFill>
                <a:latin typeface="Arial"/>
                <a:ea typeface="Arial"/>
                <a:cs typeface="Arial"/>
                <a:sym typeface="Arial"/>
              </a:endParaRPr>
            </a:p>
            <a:p>
              <a:pPr marL="0" lvl="0" indent="0" algn="l" rtl="0">
                <a:spcBef>
                  <a:spcPts val="750"/>
                </a:spcBef>
                <a:spcAft>
                  <a:spcPts val="0"/>
                </a:spcAft>
                <a:buNone/>
              </a:pPr>
              <a:r>
                <a:rPr lang="en-GB" sz="2000" b="0" dirty="0">
                  <a:solidFill>
                    <a:srgbClr val="495057"/>
                  </a:solidFill>
                  <a:latin typeface="Arial"/>
                  <a:ea typeface="Arial"/>
                  <a:cs typeface="Arial"/>
                  <a:sym typeface="Arial"/>
                </a:rPr>
                <a:t>Surplus solar can be exported via tariffs. Controls decide between site use, storage, or export based on customer priorities.</a:t>
              </a:r>
              <a:endParaRPr sz="2000" b="0" dirty="0">
                <a:solidFill>
                  <a:srgbClr val="495057"/>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27">
          <a:extLst>
            <a:ext uri="{FF2B5EF4-FFF2-40B4-BE49-F238E27FC236}">
              <a16:creationId xmlns:a16="http://schemas.microsoft.com/office/drawing/2014/main" id="{63004987-DF45-07D1-C632-F3F5BAB51330}"/>
            </a:ext>
          </a:extLst>
        </p:cNvPr>
        <p:cNvGrpSpPr/>
        <p:nvPr/>
      </p:nvGrpSpPr>
      <p:grpSpPr>
        <a:xfrm>
          <a:off x="0" y="0"/>
          <a:ext cx="0" cy="0"/>
          <a:chOff x="0" y="0"/>
          <a:chExt cx="0" cy="0"/>
        </a:xfrm>
      </p:grpSpPr>
      <p:sp>
        <p:nvSpPr>
          <p:cNvPr id="431" name="Google Shape;431;p26">
            <a:extLst>
              <a:ext uri="{FF2B5EF4-FFF2-40B4-BE49-F238E27FC236}">
                <a16:creationId xmlns:a16="http://schemas.microsoft.com/office/drawing/2014/main" id="{7B9265E1-CD65-662B-6771-7F21F7765E23}"/>
              </a:ext>
            </a:extLst>
          </p:cNvPr>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Smart grids and demand response</a:t>
            </a:r>
          </a:p>
        </p:txBody>
      </p:sp>
      <p:grpSp>
        <p:nvGrpSpPr>
          <p:cNvPr id="444" name="Google Shape;444;p26">
            <a:extLst>
              <a:ext uri="{FF2B5EF4-FFF2-40B4-BE49-F238E27FC236}">
                <a16:creationId xmlns:a16="http://schemas.microsoft.com/office/drawing/2014/main" id="{C5D373ED-BB00-332C-14B1-42F776BFF578}"/>
              </a:ext>
            </a:extLst>
          </p:cNvPr>
          <p:cNvGrpSpPr/>
          <p:nvPr/>
        </p:nvGrpSpPr>
        <p:grpSpPr>
          <a:xfrm>
            <a:off x="251999" y="1754660"/>
            <a:ext cx="11477700" cy="2968260"/>
            <a:chOff x="381000" y="4572000"/>
            <a:chExt cx="11477700" cy="1524000"/>
          </a:xfrm>
        </p:grpSpPr>
        <p:sp>
          <p:nvSpPr>
            <p:cNvPr id="445" name="Google Shape;445;p26">
              <a:extLst>
                <a:ext uri="{FF2B5EF4-FFF2-40B4-BE49-F238E27FC236}">
                  <a16:creationId xmlns:a16="http://schemas.microsoft.com/office/drawing/2014/main" id="{4D650659-DC4E-84C2-9D28-813DDAB310D5}"/>
                </a:ext>
              </a:extLst>
            </p:cNvPr>
            <p:cNvSpPr/>
            <p:nvPr/>
          </p:nvSpPr>
          <p:spPr>
            <a:xfrm>
              <a:off x="381000" y="4572000"/>
              <a:ext cx="11477700" cy="1524000"/>
            </a:xfrm>
            <a:prstGeom prst="roundRect">
              <a:avLst>
                <a:gd name="adj" fmla="val 6250"/>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6" name="Google Shape;446;p26">
              <a:extLst>
                <a:ext uri="{FF2B5EF4-FFF2-40B4-BE49-F238E27FC236}">
                  <a16:creationId xmlns:a16="http://schemas.microsoft.com/office/drawing/2014/main" id="{1842BA60-E11B-388A-1591-7BA1175D9246}"/>
                </a:ext>
              </a:extLst>
            </p:cNvPr>
            <p:cNvSpPr txBox="1"/>
            <p:nvPr/>
          </p:nvSpPr>
          <p:spPr>
            <a:xfrm>
              <a:off x="571500" y="4714875"/>
              <a:ext cx="53340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Implementation essentials</a:t>
              </a:r>
              <a:endParaRPr sz="2400" b="1">
                <a:solidFill>
                  <a:srgbClr val="FC4421"/>
                </a:solidFill>
                <a:latin typeface="Arial"/>
                <a:ea typeface="Arial"/>
                <a:cs typeface="Arial"/>
                <a:sym typeface="Arial"/>
              </a:endParaRPr>
            </a:p>
            <a:p>
              <a:pPr marL="457200" lvl="0" indent="-292100" algn="l" rtl="0">
                <a:spcBef>
                  <a:spcPts val="450"/>
                </a:spcBef>
                <a:spcAft>
                  <a:spcPts val="0"/>
                </a:spcAft>
                <a:buClr>
                  <a:srgbClr val="334155"/>
                </a:buClr>
                <a:buSzPts val="1000"/>
                <a:buFont typeface="Arial"/>
                <a:buChar char="●"/>
              </a:pPr>
              <a:r>
                <a:rPr lang="en-GB" sz="2000" b="1">
                  <a:solidFill>
                    <a:srgbClr val="334155"/>
                  </a:solidFill>
                  <a:latin typeface="Arial"/>
                  <a:ea typeface="Arial"/>
                  <a:cs typeface="Arial"/>
                  <a:sym typeface="Arial"/>
                </a:rPr>
                <a:t>Consent and compatibility:</a:t>
              </a:r>
              <a:r>
                <a:rPr lang="en-GB" sz="2000">
                  <a:solidFill>
                    <a:srgbClr val="334155"/>
                  </a:solidFill>
                  <a:latin typeface="Arial"/>
                  <a:ea typeface="Arial"/>
                  <a:cs typeface="Arial"/>
                  <a:sym typeface="Arial"/>
                </a:rPr>
                <a:t> Requires smart metering, communication links, and clear customer agreement.</a:t>
              </a:r>
              <a:endParaRPr sz="2000">
                <a:solidFill>
                  <a:srgbClr val="334155"/>
                </a:solidFill>
                <a:latin typeface="Arial"/>
                <a:ea typeface="Arial"/>
                <a:cs typeface="Arial"/>
                <a:sym typeface="Arial"/>
              </a:endParaRPr>
            </a:p>
            <a:p>
              <a:pPr marL="457200" lvl="0" indent="-292100" algn="l" rtl="0">
                <a:spcBef>
                  <a:spcPts val="300"/>
                </a:spcBef>
                <a:spcAft>
                  <a:spcPts val="300"/>
                </a:spcAft>
                <a:buClr>
                  <a:srgbClr val="334155"/>
                </a:buClr>
                <a:buSzPts val="1000"/>
                <a:buFont typeface="Arial"/>
                <a:buChar char="●"/>
              </a:pPr>
              <a:r>
                <a:rPr lang="en-GB" sz="2000" b="1">
                  <a:solidFill>
                    <a:srgbClr val="334155"/>
                  </a:solidFill>
                  <a:latin typeface="Arial"/>
                  <a:ea typeface="Arial"/>
                  <a:cs typeface="Arial"/>
                  <a:sym typeface="Arial"/>
                </a:rPr>
                <a:t>Future-ready </a:t>
              </a:r>
              <a:r>
                <a:rPr lang="en-GB" sz="2000" b="1">
                  <a:solidFill>
                    <a:srgbClr val="334155"/>
                  </a:solidFill>
                </a:rPr>
                <a:t>d</a:t>
              </a:r>
              <a:r>
                <a:rPr lang="en-GB" sz="2000" b="1">
                  <a:solidFill>
                    <a:srgbClr val="334155"/>
                  </a:solidFill>
                  <a:latin typeface="Arial"/>
                  <a:ea typeface="Arial"/>
                  <a:cs typeface="Arial"/>
                  <a:sym typeface="Arial"/>
                </a:rPr>
                <a:t>esign:</a:t>
              </a:r>
              <a:r>
                <a:rPr lang="en-GB" sz="2000">
                  <a:solidFill>
                    <a:srgbClr val="334155"/>
                  </a:solidFill>
                  <a:latin typeface="Arial"/>
                  <a:ea typeface="Arial"/>
                  <a:cs typeface="Arial"/>
                  <a:sym typeface="Arial"/>
                </a:rPr>
                <a:t> Integration must not compromise comfort, safety, or system longevity.</a:t>
              </a:r>
              <a:endParaRPr sz="2000">
                <a:solidFill>
                  <a:srgbClr val="334155"/>
                </a:solidFill>
                <a:latin typeface="Arial"/>
                <a:ea typeface="Arial"/>
                <a:cs typeface="Arial"/>
                <a:sym typeface="Arial"/>
              </a:endParaRPr>
            </a:p>
          </p:txBody>
        </p:sp>
        <p:sp>
          <p:nvSpPr>
            <p:cNvPr id="447" name="Google Shape;447;p26">
              <a:extLst>
                <a:ext uri="{FF2B5EF4-FFF2-40B4-BE49-F238E27FC236}">
                  <a16:creationId xmlns:a16="http://schemas.microsoft.com/office/drawing/2014/main" id="{C35FDC71-AC41-4998-A66C-EBBA6EC81E97}"/>
                </a:ext>
              </a:extLst>
            </p:cNvPr>
            <p:cNvSpPr txBox="1"/>
            <p:nvPr/>
          </p:nvSpPr>
          <p:spPr>
            <a:xfrm>
              <a:off x="6191250" y="4714875"/>
              <a:ext cx="5334000" cy="1238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Installer responsibilities</a:t>
              </a:r>
              <a:endParaRPr sz="2400" b="1">
                <a:solidFill>
                  <a:srgbClr val="FC4421"/>
                </a:solidFill>
                <a:latin typeface="Arial"/>
                <a:ea typeface="Arial"/>
                <a:cs typeface="Arial"/>
                <a:sym typeface="Arial"/>
              </a:endParaRPr>
            </a:p>
            <a:p>
              <a:pPr marL="457200" lvl="0" indent="-292100" algn="l" rtl="0">
                <a:spcBef>
                  <a:spcPts val="450"/>
                </a:spcBef>
                <a:spcAft>
                  <a:spcPts val="0"/>
                </a:spcAft>
                <a:buClr>
                  <a:srgbClr val="334155"/>
                </a:buClr>
                <a:buSzPts val="1000"/>
                <a:buFont typeface="Arial"/>
                <a:buChar char="●"/>
              </a:pPr>
              <a:r>
                <a:rPr lang="en-GB" sz="2000">
                  <a:solidFill>
                    <a:srgbClr val="334155"/>
                  </a:solidFill>
                  <a:latin typeface="Arial"/>
                  <a:ea typeface="Arial"/>
                  <a:cs typeface="Arial"/>
                  <a:sym typeface="Arial"/>
                </a:rPr>
                <a:t>Explain controls, limitations, and customer-adjustable settings.</a:t>
              </a:r>
              <a:endParaRPr sz="2000">
                <a:solidFill>
                  <a:srgbClr val="334155"/>
                </a:solidFill>
                <a:latin typeface="Arial"/>
                <a:ea typeface="Arial"/>
                <a:cs typeface="Arial"/>
                <a:sym typeface="Arial"/>
              </a:endParaRPr>
            </a:p>
            <a:p>
              <a:pPr marL="457200" lvl="0" indent="-292100" algn="l" rtl="0">
                <a:spcBef>
                  <a:spcPts val="300"/>
                </a:spcBef>
                <a:spcAft>
                  <a:spcPts val="0"/>
                </a:spcAft>
                <a:buClr>
                  <a:srgbClr val="334155"/>
                </a:buClr>
                <a:buSzPts val="1000"/>
                <a:buFont typeface="Arial"/>
                <a:buChar char="●"/>
              </a:pPr>
              <a:r>
                <a:rPr lang="en-GB" sz="2000">
                  <a:solidFill>
                    <a:srgbClr val="334155"/>
                  </a:solidFill>
                  <a:latin typeface="Arial"/>
                  <a:ea typeface="Arial"/>
                  <a:cs typeface="Arial"/>
                  <a:sym typeface="Arial"/>
                </a:rPr>
                <a:t>Record smart-grid settings during commissioning and explain at handover.</a:t>
              </a:r>
              <a:endParaRPr sz="2000">
                <a:solidFill>
                  <a:srgbClr val="334155"/>
                </a:solidFill>
                <a:latin typeface="Arial"/>
                <a:ea typeface="Arial"/>
                <a:cs typeface="Arial"/>
                <a:sym typeface="Arial"/>
              </a:endParaRPr>
            </a:p>
          </p:txBody>
        </p:sp>
      </p:grpSp>
    </p:spTree>
    <p:extLst>
      <p:ext uri="{BB962C8B-B14F-4D97-AF65-F5344CB8AC3E}">
        <p14:creationId xmlns:p14="http://schemas.microsoft.com/office/powerpoint/2010/main" val="2107136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5"/>
        <p:cNvGrpSpPr/>
        <p:nvPr/>
      </p:nvGrpSpPr>
      <p:grpSpPr>
        <a:xfrm>
          <a:off x="0" y="0"/>
          <a:ext cx="0" cy="0"/>
          <a:chOff x="0" y="0"/>
          <a:chExt cx="0" cy="0"/>
        </a:xfrm>
      </p:grpSpPr>
      <p:sp>
        <p:nvSpPr>
          <p:cNvPr id="459" name="Google Shape;459;p27"/>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Compatibility and regulatory considerations</a:t>
            </a:r>
          </a:p>
        </p:txBody>
      </p:sp>
      <p:grpSp>
        <p:nvGrpSpPr>
          <p:cNvPr id="460" name="Google Shape;460;p27"/>
          <p:cNvGrpSpPr/>
          <p:nvPr/>
        </p:nvGrpSpPr>
        <p:grpSpPr>
          <a:xfrm>
            <a:off x="381000" y="1577813"/>
            <a:ext cx="3619500" cy="2220914"/>
            <a:chOff x="381000" y="1714500"/>
            <a:chExt cx="3619500" cy="1333500"/>
          </a:xfrm>
        </p:grpSpPr>
        <p:sp>
          <p:nvSpPr>
            <p:cNvPr id="461" name="Google Shape;461;p27"/>
            <p:cNvSpPr/>
            <p:nvPr/>
          </p:nvSpPr>
          <p:spPr>
            <a:xfrm>
              <a:off x="381000" y="1714500"/>
              <a:ext cx="3619500" cy="1333500"/>
            </a:xfrm>
            <a:prstGeom prst="roundRect">
              <a:avLst>
                <a:gd name="adj" fmla="val 7142"/>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2" name="Google Shape;462;p27"/>
            <p:cNvSpPr txBox="1"/>
            <p:nvPr/>
          </p:nvSpPr>
          <p:spPr>
            <a:xfrm>
              <a:off x="571500" y="185737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System compatibility</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Controls must suit the heat pump, emitters, cylinder, and hydraulic layout. Boiler-style controls may hinder efficiency.</a:t>
              </a:r>
              <a:endParaRPr sz="2000" b="0">
                <a:solidFill>
                  <a:srgbClr val="333333"/>
                </a:solidFill>
                <a:latin typeface="Arial"/>
                <a:ea typeface="Arial"/>
                <a:cs typeface="Arial"/>
                <a:sym typeface="Arial"/>
              </a:endParaRPr>
            </a:p>
          </p:txBody>
        </p:sp>
      </p:grpSp>
      <p:grpSp>
        <p:nvGrpSpPr>
          <p:cNvPr id="463" name="Google Shape;463;p27"/>
          <p:cNvGrpSpPr/>
          <p:nvPr/>
        </p:nvGrpSpPr>
        <p:grpSpPr>
          <a:xfrm>
            <a:off x="4305300" y="1698377"/>
            <a:ext cx="3619500" cy="2152180"/>
            <a:chOff x="4305300" y="1714500"/>
            <a:chExt cx="3619500" cy="1333500"/>
          </a:xfrm>
        </p:grpSpPr>
        <p:sp>
          <p:nvSpPr>
            <p:cNvPr id="464" name="Google Shape;464;p27"/>
            <p:cNvSpPr/>
            <p:nvPr/>
          </p:nvSpPr>
          <p:spPr>
            <a:xfrm>
              <a:off x="4305300" y="1714500"/>
              <a:ext cx="3619500" cy="1333500"/>
            </a:xfrm>
            <a:prstGeom prst="roundRect">
              <a:avLst>
                <a:gd name="adj" fmla="val 7142"/>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5" name="Google Shape;465;p27"/>
            <p:cNvSpPr txBox="1"/>
            <p:nvPr/>
          </p:nvSpPr>
          <p:spPr>
            <a:xfrm>
              <a:off x="4495800" y="1775379"/>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Communication</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Verify methods: on/off, volt-free, bus (OpenTherm), or proprietary protocols. Incorrect types prevent modulation.</a:t>
              </a:r>
              <a:endParaRPr sz="2000" b="0" dirty="0">
                <a:solidFill>
                  <a:srgbClr val="333333"/>
                </a:solidFill>
                <a:latin typeface="Arial"/>
                <a:ea typeface="Arial"/>
                <a:cs typeface="Arial"/>
                <a:sym typeface="Arial"/>
              </a:endParaRPr>
            </a:p>
          </p:txBody>
        </p:sp>
      </p:grpSp>
      <p:grpSp>
        <p:nvGrpSpPr>
          <p:cNvPr id="466" name="Google Shape;466;p27"/>
          <p:cNvGrpSpPr/>
          <p:nvPr/>
        </p:nvGrpSpPr>
        <p:grpSpPr>
          <a:xfrm>
            <a:off x="8239125" y="1657455"/>
            <a:ext cx="3619500" cy="2152181"/>
            <a:chOff x="8239125" y="1714499"/>
            <a:chExt cx="3619500" cy="2152181"/>
          </a:xfrm>
        </p:grpSpPr>
        <p:sp>
          <p:nvSpPr>
            <p:cNvPr id="467" name="Google Shape;467;p27"/>
            <p:cNvSpPr/>
            <p:nvPr/>
          </p:nvSpPr>
          <p:spPr>
            <a:xfrm>
              <a:off x="8239125" y="1714499"/>
              <a:ext cx="3619500" cy="2152181"/>
            </a:xfrm>
            <a:prstGeom prst="roundRect">
              <a:avLst>
                <a:gd name="adj" fmla="val 7142"/>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8" name="Google Shape;468;p27"/>
            <p:cNvSpPr txBox="1"/>
            <p:nvPr/>
          </p:nvSpPr>
          <p:spPr>
            <a:xfrm>
              <a:off x="8429625" y="1857375"/>
              <a:ext cx="3238500" cy="10479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Conflict avoidance</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Prevent conflicting commands (e.g. smart stats vs. weather comp or TRVs vs. min flow). Strategy must be coordinated.</a:t>
              </a:r>
              <a:endParaRPr sz="2000" b="0" dirty="0">
                <a:solidFill>
                  <a:srgbClr val="333333"/>
                </a:solidFill>
                <a:latin typeface="Arial"/>
                <a:ea typeface="Arial"/>
                <a:cs typeface="Arial"/>
                <a:sym typeface="Arial"/>
              </a:endParaRPr>
            </a:p>
          </p:txBody>
        </p:sp>
      </p:grpSp>
      <p:grpSp>
        <p:nvGrpSpPr>
          <p:cNvPr id="469" name="Google Shape;469;p27"/>
          <p:cNvGrpSpPr/>
          <p:nvPr/>
        </p:nvGrpSpPr>
        <p:grpSpPr>
          <a:xfrm>
            <a:off x="381000" y="3964935"/>
            <a:ext cx="3619500" cy="2065161"/>
            <a:chOff x="381000" y="3336754"/>
            <a:chExt cx="3619500" cy="2065161"/>
          </a:xfrm>
        </p:grpSpPr>
        <p:sp>
          <p:nvSpPr>
            <p:cNvPr id="470" name="Google Shape;470;p27"/>
            <p:cNvSpPr/>
            <p:nvPr/>
          </p:nvSpPr>
          <p:spPr>
            <a:xfrm>
              <a:off x="381000" y="3336754"/>
              <a:ext cx="3619500" cy="2053926"/>
            </a:xfrm>
            <a:prstGeom prst="roundRect">
              <a:avLst>
                <a:gd name="adj" fmla="val 6666"/>
              </a:avLst>
            </a:prstGeom>
            <a:solidFill>
              <a:srgbClr val="FC4421">
                <a:alpha val="5000"/>
              </a:srgbClr>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1" name="Google Shape;471;p27"/>
            <p:cNvSpPr txBox="1"/>
            <p:nvPr/>
          </p:nvSpPr>
          <p:spPr>
            <a:xfrm>
              <a:off x="571500" y="3381374"/>
              <a:ext cx="3238500" cy="2020541"/>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Regulatory compliance</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b="0">
                  <a:solidFill>
                    <a:srgbClr val="333333"/>
                  </a:solidFill>
                  <a:latin typeface="Arial"/>
                  <a:ea typeface="Arial"/>
                  <a:cs typeface="Arial"/>
                  <a:sym typeface="Arial"/>
                </a:rPr>
                <a:t>Must meet Building Regs and MCS for effective time/temp control and handover evidence.</a:t>
              </a:r>
              <a:endParaRPr sz="2000" b="0">
                <a:solidFill>
                  <a:srgbClr val="333333"/>
                </a:solidFill>
                <a:latin typeface="Arial"/>
                <a:ea typeface="Arial"/>
                <a:cs typeface="Arial"/>
                <a:sym typeface="Arial"/>
              </a:endParaRPr>
            </a:p>
          </p:txBody>
        </p:sp>
      </p:grpSp>
      <p:grpSp>
        <p:nvGrpSpPr>
          <p:cNvPr id="472" name="Google Shape;472;p27"/>
          <p:cNvGrpSpPr/>
          <p:nvPr/>
        </p:nvGrpSpPr>
        <p:grpSpPr>
          <a:xfrm>
            <a:off x="4305300" y="3964935"/>
            <a:ext cx="3619500" cy="2053926"/>
            <a:chOff x="4305300" y="3238500"/>
            <a:chExt cx="3619500" cy="1428900"/>
          </a:xfrm>
        </p:grpSpPr>
        <p:sp>
          <p:nvSpPr>
            <p:cNvPr id="473" name="Google Shape;473;p27"/>
            <p:cNvSpPr/>
            <p:nvPr/>
          </p:nvSpPr>
          <p:spPr>
            <a:xfrm>
              <a:off x="4305300" y="3238500"/>
              <a:ext cx="3619500" cy="1428900"/>
            </a:xfrm>
            <a:prstGeom prst="roundRect">
              <a:avLst>
                <a:gd name="adj" fmla="val 6666"/>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4" name="Google Shape;474;p27"/>
            <p:cNvSpPr txBox="1"/>
            <p:nvPr/>
          </p:nvSpPr>
          <p:spPr>
            <a:xfrm>
              <a:off x="4495800" y="3381375"/>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Safety and Evidence</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Controls must not disable safety functions. Record all settings for audit and warranty purposes.</a:t>
              </a:r>
              <a:endParaRPr sz="2000" b="0" dirty="0">
                <a:solidFill>
                  <a:srgbClr val="333333"/>
                </a:solidFill>
                <a:latin typeface="Arial"/>
                <a:ea typeface="Arial"/>
                <a:cs typeface="Arial"/>
                <a:sym typeface="Arial"/>
              </a:endParaRPr>
            </a:p>
          </p:txBody>
        </p:sp>
      </p:grpSp>
      <p:grpSp>
        <p:nvGrpSpPr>
          <p:cNvPr id="475" name="Google Shape;475;p27"/>
          <p:cNvGrpSpPr/>
          <p:nvPr/>
        </p:nvGrpSpPr>
        <p:grpSpPr>
          <a:xfrm>
            <a:off x="8239125" y="3935412"/>
            <a:ext cx="3619500" cy="2053926"/>
            <a:chOff x="8239125" y="3238500"/>
            <a:chExt cx="3619500" cy="1702371"/>
          </a:xfrm>
        </p:grpSpPr>
        <p:sp>
          <p:nvSpPr>
            <p:cNvPr id="476" name="Google Shape;476;p27"/>
            <p:cNvSpPr/>
            <p:nvPr/>
          </p:nvSpPr>
          <p:spPr>
            <a:xfrm>
              <a:off x="8239125" y="3238500"/>
              <a:ext cx="3619500" cy="1702371"/>
            </a:xfrm>
            <a:prstGeom prst="roundRect">
              <a:avLst>
                <a:gd name="adj" fmla="val 6666"/>
              </a:avLst>
            </a:prstGeom>
            <a:solidFill>
              <a:srgbClr val="E9ECE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7" name="Google Shape;477;p27"/>
            <p:cNvSpPr txBox="1"/>
            <p:nvPr/>
          </p:nvSpPr>
          <p:spPr>
            <a:xfrm>
              <a:off x="8429625" y="3381375"/>
              <a:ext cx="32385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Future readiness</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333333"/>
                  </a:solidFill>
                  <a:latin typeface="Arial"/>
                  <a:ea typeface="Arial"/>
                  <a:cs typeface="Arial"/>
                  <a:sym typeface="Arial"/>
                </a:rPr>
                <a:t>Plan for integration with PV, storage, EV charging, and smart grid services.</a:t>
              </a:r>
              <a:endParaRPr sz="2000" b="0" dirty="0">
                <a:solidFill>
                  <a:srgbClr val="333333"/>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5">
          <a:extLst>
            <a:ext uri="{FF2B5EF4-FFF2-40B4-BE49-F238E27FC236}">
              <a16:creationId xmlns:a16="http://schemas.microsoft.com/office/drawing/2014/main" id="{41FFCC85-D6DA-B2CA-6A57-CC767F213E6A}"/>
            </a:ext>
          </a:extLst>
        </p:cNvPr>
        <p:cNvGrpSpPr/>
        <p:nvPr/>
      </p:nvGrpSpPr>
      <p:grpSpPr>
        <a:xfrm>
          <a:off x="0" y="0"/>
          <a:ext cx="0" cy="0"/>
          <a:chOff x="0" y="0"/>
          <a:chExt cx="0" cy="0"/>
        </a:xfrm>
      </p:grpSpPr>
      <p:sp>
        <p:nvSpPr>
          <p:cNvPr id="459" name="Google Shape;459;p27">
            <a:extLst>
              <a:ext uri="{FF2B5EF4-FFF2-40B4-BE49-F238E27FC236}">
                <a16:creationId xmlns:a16="http://schemas.microsoft.com/office/drawing/2014/main" id="{72BD6A7D-74BB-67E8-CAFC-C42AA1113FE7}"/>
              </a:ext>
            </a:extLst>
          </p:cNvPr>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buNone/>
            </a:pPr>
            <a:r>
              <a:rPr lang="en-GB" sz="3200" b="1">
                <a:solidFill>
                  <a:srgbClr val="FC4421"/>
                </a:solidFill>
                <a:latin typeface="Arial"/>
                <a:ea typeface="Arial"/>
                <a:cs typeface="Arial"/>
                <a:sym typeface="Arial"/>
              </a:rPr>
              <a:t>Compatibility and regulatory considerations</a:t>
            </a:r>
          </a:p>
        </p:txBody>
      </p:sp>
      <p:grpSp>
        <p:nvGrpSpPr>
          <p:cNvPr id="478" name="Google Shape;478;p27">
            <a:extLst>
              <a:ext uri="{FF2B5EF4-FFF2-40B4-BE49-F238E27FC236}">
                <a16:creationId xmlns:a16="http://schemas.microsoft.com/office/drawing/2014/main" id="{A6E08BE5-CEC1-6862-BC45-4D2A5FE77762}"/>
              </a:ext>
            </a:extLst>
          </p:cNvPr>
          <p:cNvGrpSpPr>
            <a:grpSpLocks/>
          </p:cNvGrpSpPr>
          <p:nvPr/>
        </p:nvGrpSpPr>
        <p:grpSpPr>
          <a:xfrm>
            <a:off x="416509" y="1847681"/>
            <a:ext cx="11313190" cy="2688808"/>
            <a:chOff x="381000" y="4857750"/>
            <a:chExt cx="11477700" cy="1238400"/>
          </a:xfrm>
        </p:grpSpPr>
        <p:sp>
          <p:nvSpPr>
            <p:cNvPr id="479" name="Google Shape;479;p27">
              <a:extLst>
                <a:ext uri="{FF2B5EF4-FFF2-40B4-BE49-F238E27FC236}">
                  <a16:creationId xmlns:a16="http://schemas.microsoft.com/office/drawing/2014/main" id="{93F4314D-1922-0C74-E90C-7C37F1C35EAF}"/>
                </a:ext>
              </a:extLst>
            </p:cNvPr>
            <p:cNvSpPr/>
            <p:nvPr/>
          </p:nvSpPr>
          <p:spPr>
            <a:xfrm>
              <a:off x="381000" y="4857750"/>
              <a:ext cx="11477700" cy="1238400"/>
            </a:xfrm>
            <a:prstGeom prst="roundRect">
              <a:avLst>
                <a:gd name="adj" fmla="val 7692"/>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0" name="Google Shape;480;p27">
              <a:extLst>
                <a:ext uri="{FF2B5EF4-FFF2-40B4-BE49-F238E27FC236}">
                  <a16:creationId xmlns:a16="http://schemas.microsoft.com/office/drawing/2014/main" id="{7047CA65-0920-CAFE-1862-D6F613655A0F}"/>
                </a:ext>
              </a:extLst>
            </p:cNvPr>
            <p:cNvSpPr txBox="1"/>
            <p:nvPr/>
          </p:nvSpPr>
          <p:spPr>
            <a:xfrm>
              <a:off x="571500" y="5000625"/>
              <a:ext cx="11096700" cy="952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Key implementation requirements</a:t>
              </a:r>
              <a:endParaRPr sz="2400" b="1">
                <a:solidFill>
                  <a:srgbClr val="FC4421"/>
                </a:solidFill>
                <a:latin typeface="Arial"/>
                <a:ea typeface="Arial"/>
                <a:cs typeface="Arial"/>
                <a:sym typeface="Arial"/>
              </a:endParaRPr>
            </a:p>
            <a:p>
              <a:pPr marL="457200" lvl="0" indent="-298450" algn="l" rtl="0">
                <a:spcBef>
                  <a:spcPts val="600"/>
                </a:spcBef>
                <a:spcAft>
                  <a:spcPts val="0"/>
                </a:spcAft>
                <a:buClr>
                  <a:srgbClr val="333333"/>
                </a:buClr>
                <a:buSzPts val="1100"/>
                <a:buFont typeface="Arial"/>
                <a:buChar char="●"/>
              </a:pPr>
              <a:r>
                <a:rPr lang="en-GB" sz="2000">
                  <a:solidFill>
                    <a:srgbClr val="333333"/>
                  </a:solidFill>
                  <a:latin typeface="Arial"/>
                  <a:ea typeface="Arial"/>
                  <a:cs typeface="Arial"/>
                  <a:sym typeface="Arial"/>
                </a:rPr>
                <a:t>Follow manufacturer wiring terminals and sensor requirements strictly.</a:t>
              </a:r>
              <a:endParaRPr sz="2000">
                <a:solidFill>
                  <a:srgbClr val="333333"/>
                </a:solidFill>
                <a:latin typeface="Arial"/>
                <a:ea typeface="Arial"/>
                <a:cs typeface="Arial"/>
                <a:sym typeface="Arial"/>
              </a:endParaRPr>
            </a:p>
            <a:p>
              <a:pPr marL="457200" lvl="0" indent="-298450" algn="l" rtl="0">
                <a:spcBef>
                  <a:spcPts val="300"/>
                </a:spcBef>
                <a:spcAft>
                  <a:spcPts val="0"/>
                </a:spcAft>
                <a:buClr>
                  <a:srgbClr val="333333"/>
                </a:buClr>
                <a:buSzPts val="1100"/>
                <a:buFont typeface="Arial"/>
                <a:buChar char="●"/>
              </a:pPr>
              <a:r>
                <a:rPr lang="en-GB" sz="2000">
                  <a:solidFill>
                    <a:srgbClr val="333333"/>
                  </a:solidFill>
                  <a:latin typeface="Arial"/>
                  <a:ea typeface="Arial"/>
                  <a:cs typeface="Arial"/>
                  <a:sym typeface="Arial"/>
                </a:rPr>
                <a:t>All wiring and testing must be performed by competent persons following electrical regs.</a:t>
              </a:r>
              <a:endParaRPr sz="2000">
                <a:solidFill>
                  <a:srgbClr val="333333"/>
                </a:solidFill>
                <a:latin typeface="Arial"/>
                <a:ea typeface="Arial"/>
                <a:cs typeface="Arial"/>
                <a:sym typeface="Arial"/>
              </a:endParaRPr>
            </a:p>
            <a:p>
              <a:pPr marL="457200" lvl="0" indent="-298450" algn="l" rtl="0">
                <a:spcBef>
                  <a:spcPts val="300"/>
                </a:spcBef>
                <a:spcAft>
                  <a:spcPts val="0"/>
                </a:spcAft>
                <a:buClr>
                  <a:srgbClr val="333333"/>
                </a:buClr>
                <a:buSzPts val="1100"/>
                <a:buFont typeface="Arial"/>
                <a:buChar char="●"/>
              </a:pPr>
              <a:r>
                <a:rPr lang="en-GB" sz="2000">
                  <a:solidFill>
                    <a:srgbClr val="333333"/>
                  </a:solidFill>
                  <a:latin typeface="Arial"/>
                  <a:ea typeface="Arial"/>
                  <a:cs typeface="Arial"/>
                  <a:sym typeface="Arial"/>
                </a:rPr>
                <a:t>Commissioning records must include schedules, setpoints, and weather curves.</a:t>
              </a:r>
              <a:endParaRPr sz="200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4254106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2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t>Control selection scenario: occupied family home</a:t>
            </a:r>
          </a:p>
        </p:txBody>
      </p:sp>
      <p:grpSp>
        <p:nvGrpSpPr>
          <p:cNvPr id="490" name="Google Shape;490;p28"/>
          <p:cNvGrpSpPr>
            <a:grpSpLocks/>
          </p:cNvGrpSpPr>
          <p:nvPr/>
        </p:nvGrpSpPr>
        <p:grpSpPr>
          <a:xfrm>
            <a:off x="380999" y="1821048"/>
            <a:ext cx="11139600" cy="1761975"/>
            <a:chOff x="360045" y="1714500"/>
            <a:chExt cx="11520600" cy="4238625"/>
          </a:xfrm>
        </p:grpSpPr>
        <p:sp>
          <p:nvSpPr>
            <p:cNvPr id="491" name="Google Shape;491;p28"/>
            <p:cNvSpPr/>
            <p:nvPr/>
          </p:nvSpPr>
          <p:spPr>
            <a:xfrm>
              <a:off x="360045" y="1714500"/>
              <a:ext cx="11520600" cy="1238400"/>
            </a:xfrm>
            <a:prstGeom prst="roundRect">
              <a:avLst>
                <a:gd name="adj" fmla="val 7692"/>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2" name="Google Shape;492;p28"/>
            <p:cNvSpPr/>
            <p:nvPr/>
          </p:nvSpPr>
          <p:spPr>
            <a:xfrm>
              <a:off x="360045" y="3095625"/>
              <a:ext cx="11520600" cy="2857500"/>
            </a:xfrm>
            <a:prstGeom prst="roundRect">
              <a:avLst>
                <a:gd name="adj" fmla="val 3333"/>
              </a:avLst>
            </a:prstGeom>
            <a:solidFill>
              <a:srgbClr val="FFFFFF"/>
            </a:solidFill>
            <a:ln w="9525"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sp>
        <p:nvSpPr>
          <p:cNvPr id="493" name="Google Shape;493;p28"/>
          <p:cNvSpPr txBox="1"/>
          <p:nvPr/>
        </p:nvSpPr>
        <p:spPr>
          <a:xfrm>
            <a:off x="550012" y="1966126"/>
            <a:ext cx="11139600" cy="136299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Scenario Overview</a:t>
            </a:r>
            <a:endParaRPr sz="2400" b="1" dirty="0">
              <a:solidFill>
                <a:srgbClr val="FC4421"/>
              </a:solidFill>
              <a:latin typeface="Arial"/>
              <a:ea typeface="Arial"/>
              <a:cs typeface="Arial"/>
              <a:sym typeface="Arial"/>
            </a:endParaRPr>
          </a:p>
          <a:p>
            <a:pPr marL="0" lvl="0" indent="0" algn="l" rtl="0">
              <a:spcBef>
                <a:spcPts val="600"/>
              </a:spcBef>
              <a:spcAft>
                <a:spcPts val="0"/>
              </a:spcAft>
              <a:buNone/>
            </a:pPr>
            <a:r>
              <a:rPr lang="en-GB" sz="2000" b="0" dirty="0">
                <a:solidFill>
                  <a:srgbClr val="1E293B"/>
                </a:solidFill>
                <a:latin typeface="Arial"/>
                <a:ea typeface="Arial"/>
                <a:cs typeface="Arial"/>
                <a:sym typeface="Arial"/>
              </a:rPr>
              <a:t>3-bed home, ASHP, radiators, cylinder. Family peak DHW use at 7am.</a:t>
            </a:r>
            <a:endParaRPr sz="2000" b="0" dirty="0">
              <a:solidFill>
                <a:srgbClr val="1E293B"/>
              </a:solidFill>
              <a:latin typeface="Arial"/>
              <a:ea typeface="Arial"/>
              <a:cs typeface="Arial"/>
              <a:sym typeface="Arial"/>
            </a:endParaRPr>
          </a:p>
          <a:p>
            <a:pPr marL="0" lvl="0" indent="0" algn="l" rtl="0">
              <a:spcBef>
                <a:spcPts val="0"/>
              </a:spcBef>
              <a:spcAft>
                <a:spcPts val="0"/>
              </a:spcAft>
              <a:buNone/>
            </a:pPr>
            <a:r>
              <a:rPr lang="en-GB" sz="2000" b="0" dirty="0">
                <a:solidFill>
                  <a:srgbClr val="1E293B"/>
                </a:solidFill>
                <a:latin typeface="Arial"/>
                <a:ea typeface="Arial"/>
                <a:cs typeface="Arial"/>
                <a:sym typeface="Arial"/>
              </a:rPr>
              <a:t>Comfort goal: warm living areas morning/evening, bedrooms cooler overnight.</a:t>
            </a:r>
            <a:endParaRPr sz="2000" b="0" dirty="0">
              <a:solidFill>
                <a:srgbClr val="1E293B"/>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8">
          <a:extLst>
            <a:ext uri="{FF2B5EF4-FFF2-40B4-BE49-F238E27FC236}">
              <a16:creationId xmlns:a16="http://schemas.microsoft.com/office/drawing/2014/main" id="{079F09B5-65F5-0648-FB43-4E784734BFDE}"/>
            </a:ext>
          </a:extLst>
        </p:cNvPr>
        <p:cNvGrpSpPr/>
        <p:nvPr/>
      </p:nvGrpSpPr>
      <p:grpSpPr>
        <a:xfrm>
          <a:off x="0" y="0"/>
          <a:ext cx="0" cy="0"/>
          <a:chOff x="0" y="0"/>
          <a:chExt cx="0" cy="0"/>
        </a:xfrm>
      </p:grpSpPr>
      <p:sp>
        <p:nvSpPr>
          <p:cNvPr id="489" name="Google Shape;489;p28">
            <a:extLst>
              <a:ext uri="{FF2B5EF4-FFF2-40B4-BE49-F238E27FC236}">
                <a16:creationId xmlns:a16="http://schemas.microsoft.com/office/drawing/2014/main" id="{DE566818-0A84-12F5-2731-985E61413C51}"/>
              </a:ext>
            </a:extLst>
          </p:cNvPr>
          <p:cNvSpPr txBox="1">
            <a:spLocks noGrp="1"/>
          </p:cNvSpPr>
          <p:nvPr>
            <p:ph type="title"/>
          </p:nvPr>
        </p:nvSpPr>
        <p:spPr>
          <a:xfrm>
            <a:off x="142043" y="984521"/>
            <a:ext cx="11738556"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dirty="0"/>
              <a:t>Control selection scenario: occupied family home</a:t>
            </a:r>
          </a:p>
        </p:txBody>
      </p:sp>
      <p:sp>
        <p:nvSpPr>
          <p:cNvPr id="494" name="Google Shape;494;p28">
            <a:extLst>
              <a:ext uri="{FF2B5EF4-FFF2-40B4-BE49-F238E27FC236}">
                <a16:creationId xmlns:a16="http://schemas.microsoft.com/office/drawing/2014/main" id="{60B375B3-058A-7F13-F166-C1CE511C8774}"/>
              </a:ext>
            </a:extLst>
          </p:cNvPr>
          <p:cNvSpPr txBox="1"/>
          <p:nvPr/>
        </p:nvSpPr>
        <p:spPr>
          <a:xfrm>
            <a:off x="249070" y="1468905"/>
            <a:ext cx="11738556" cy="483423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Proposed Control Strategy (Justification Task)</a:t>
            </a:r>
            <a:endParaRPr sz="2400" b="1" dirty="0">
              <a:solidFill>
                <a:srgbClr val="FC4421"/>
              </a:solidFill>
              <a:latin typeface="Arial"/>
              <a:ea typeface="Arial"/>
              <a:cs typeface="Arial"/>
              <a:sym typeface="Arial"/>
            </a:endParaRPr>
          </a:p>
          <a:p>
            <a:pPr marL="457200" lvl="0" indent="-304800" algn="l" rtl="0">
              <a:spcBef>
                <a:spcPts val="900"/>
              </a:spcBef>
              <a:spcAft>
                <a:spcPts val="0"/>
              </a:spcAft>
              <a:buClr>
                <a:srgbClr val="334155"/>
              </a:buClr>
              <a:buSzPts val="1200"/>
              <a:buFont typeface="Arial"/>
              <a:buChar char="●"/>
            </a:pPr>
            <a:r>
              <a:rPr lang="en-GB" sz="1700" b="1" dirty="0">
                <a:solidFill>
                  <a:srgbClr val="334155"/>
                </a:solidFill>
                <a:latin typeface="Arial"/>
                <a:ea typeface="Arial"/>
                <a:cs typeface="Arial"/>
                <a:sym typeface="Arial"/>
              </a:rPr>
              <a:t>Weather Compensation:</a:t>
            </a:r>
            <a:r>
              <a:rPr lang="en-GB" sz="1700" dirty="0">
                <a:solidFill>
                  <a:srgbClr val="334155"/>
                </a:solidFill>
                <a:latin typeface="Arial"/>
                <a:ea typeface="Arial"/>
                <a:cs typeface="Arial"/>
                <a:sym typeface="Arial"/>
              </a:rPr>
              <a:t> Essential for maintaining high COP by varying flow temperature based on outdoor conditions.</a:t>
            </a:r>
            <a:endParaRPr sz="1700" dirty="0">
              <a:solidFill>
                <a:srgbClr val="334155"/>
              </a:solidFill>
              <a:latin typeface="Arial"/>
              <a:ea typeface="Arial"/>
              <a:cs typeface="Arial"/>
              <a:sym typeface="Arial"/>
            </a:endParaRPr>
          </a:p>
          <a:p>
            <a:pPr marL="457200" lvl="0" indent="-304800" algn="l" rtl="0">
              <a:spcBef>
                <a:spcPts val="900"/>
              </a:spcBef>
              <a:spcAft>
                <a:spcPts val="0"/>
              </a:spcAft>
              <a:buClr>
                <a:srgbClr val="334155"/>
              </a:buClr>
              <a:buSzPts val="1200"/>
              <a:buFont typeface="Arial"/>
              <a:buChar char="●"/>
            </a:pPr>
            <a:r>
              <a:rPr lang="en-GB" sz="1700" b="1" dirty="0">
                <a:solidFill>
                  <a:srgbClr val="334155"/>
                </a:solidFill>
                <a:latin typeface="Arial"/>
                <a:ea typeface="Arial"/>
                <a:cs typeface="Arial"/>
                <a:sym typeface="Arial"/>
              </a:rPr>
              <a:t>Modest Set-back:</a:t>
            </a:r>
            <a:r>
              <a:rPr lang="en-GB" sz="1700" dirty="0">
                <a:solidFill>
                  <a:srgbClr val="334155"/>
                </a:solidFill>
                <a:latin typeface="Arial"/>
                <a:ea typeface="Arial"/>
                <a:cs typeface="Arial"/>
                <a:sym typeface="Arial"/>
              </a:rPr>
              <a:t> Prevents the system from working too hard to recover from deep temperature drops in a high-thermal-mass building.</a:t>
            </a:r>
            <a:endParaRPr sz="1700" dirty="0">
              <a:solidFill>
                <a:srgbClr val="334155"/>
              </a:solidFill>
              <a:latin typeface="Arial"/>
              <a:ea typeface="Arial"/>
              <a:cs typeface="Arial"/>
              <a:sym typeface="Arial"/>
            </a:endParaRPr>
          </a:p>
          <a:p>
            <a:pPr marL="457200" lvl="0" indent="-304800" algn="l" rtl="0">
              <a:spcBef>
                <a:spcPts val="900"/>
              </a:spcBef>
              <a:spcAft>
                <a:spcPts val="0"/>
              </a:spcAft>
              <a:buClr>
                <a:srgbClr val="334155"/>
              </a:buClr>
              <a:buSzPts val="1200"/>
              <a:buFont typeface="Arial"/>
              <a:buChar char="●"/>
            </a:pPr>
            <a:r>
              <a:rPr lang="en-GB" sz="1700" b="1" dirty="0">
                <a:solidFill>
                  <a:srgbClr val="334155"/>
                </a:solidFill>
                <a:latin typeface="Arial"/>
                <a:ea typeface="Arial"/>
                <a:cs typeface="Arial"/>
                <a:sym typeface="Arial"/>
              </a:rPr>
              <a:t>DHW Priority Schedule:</a:t>
            </a:r>
            <a:r>
              <a:rPr lang="en-GB" sz="1700" dirty="0">
                <a:solidFill>
                  <a:srgbClr val="334155"/>
                </a:solidFill>
                <a:latin typeface="Arial"/>
                <a:ea typeface="Arial"/>
                <a:cs typeface="Arial"/>
                <a:sym typeface="Arial"/>
              </a:rPr>
              <a:t> </a:t>
            </a:r>
            <a:r>
              <a:rPr lang="en-GB" sz="1700" dirty="0">
                <a:solidFill>
                  <a:schemeClr val="accent5">
                    <a:lumMod val="25000"/>
                  </a:schemeClr>
                </a:solidFill>
              </a:rPr>
              <a:t>DHW Priority Schedule: Fully charges the hot water cylinder before the morning peak demand period. During cylinder recovery, available heat-pump output may be prioritised to DHW, and space heating may temporarily pause or reduce. Scheduling DHW recovery in advance helps minimise disruption to space-heating comfort during occupancy. </a:t>
            </a:r>
            <a:endParaRPr lang="en-GB" sz="1700" dirty="0">
              <a:solidFill>
                <a:schemeClr val="accent5">
                  <a:lumMod val="25000"/>
                </a:schemeClr>
              </a:solidFill>
              <a:latin typeface="Arial"/>
              <a:ea typeface="Arial"/>
              <a:cs typeface="Arial"/>
              <a:sym typeface="Arial"/>
            </a:endParaRPr>
          </a:p>
          <a:p>
            <a:pPr marL="457200" lvl="0" indent="-304800" algn="l" rtl="0">
              <a:spcBef>
                <a:spcPts val="900"/>
              </a:spcBef>
              <a:spcAft>
                <a:spcPts val="0"/>
              </a:spcAft>
              <a:buClr>
                <a:srgbClr val="334155"/>
              </a:buClr>
              <a:buSzPts val="1200"/>
              <a:buFont typeface="Arial"/>
              <a:buChar char="●"/>
            </a:pPr>
            <a:r>
              <a:rPr lang="en-GB" sz="1700" b="1" dirty="0">
                <a:solidFill>
                  <a:srgbClr val="334155"/>
                </a:solidFill>
                <a:latin typeface="Arial"/>
                <a:ea typeface="Arial"/>
                <a:cs typeface="Arial"/>
                <a:sym typeface="Arial"/>
              </a:rPr>
              <a:t>Careful TRV Integration:</a:t>
            </a:r>
            <a:r>
              <a:rPr lang="en-GB" sz="1700" dirty="0">
                <a:solidFill>
                  <a:srgbClr val="334155"/>
                </a:solidFill>
                <a:latin typeface="Arial"/>
                <a:ea typeface="Arial"/>
                <a:cs typeface="Arial"/>
                <a:sym typeface="Arial"/>
              </a:rPr>
              <a:t> Open zones/bypass maintained to ensure minimum flow rates required for the ASHP are never compromised.</a:t>
            </a:r>
            <a:endParaRPr sz="1700" dirty="0">
              <a:solidFill>
                <a:srgbClr val="334155"/>
              </a:solidFill>
              <a:latin typeface="Arial"/>
              <a:ea typeface="Arial"/>
              <a:cs typeface="Arial"/>
              <a:sym typeface="Arial"/>
            </a:endParaRPr>
          </a:p>
          <a:p>
            <a:pPr marL="457200" lvl="0" indent="-304800" algn="l" rtl="0">
              <a:spcBef>
                <a:spcPts val="900"/>
              </a:spcBef>
              <a:spcAft>
                <a:spcPts val="0"/>
              </a:spcAft>
              <a:buClr>
                <a:srgbClr val="334155"/>
              </a:buClr>
              <a:buSzPts val="1200"/>
              <a:buFont typeface="Arial"/>
              <a:buChar char="●"/>
            </a:pPr>
            <a:r>
              <a:rPr lang="en-GB" sz="1700" b="1" dirty="0">
                <a:solidFill>
                  <a:srgbClr val="334155"/>
                </a:solidFill>
                <a:latin typeface="Arial"/>
                <a:ea typeface="Arial"/>
                <a:cs typeface="Arial"/>
                <a:sym typeface="Arial"/>
              </a:rPr>
              <a:t>App Monitoring:</a:t>
            </a:r>
            <a:r>
              <a:rPr lang="en-GB" sz="1700" dirty="0">
                <a:solidFill>
                  <a:srgbClr val="334155"/>
                </a:solidFill>
                <a:latin typeface="Arial"/>
                <a:ea typeface="Arial"/>
                <a:cs typeface="Arial"/>
                <a:sym typeface="Arial"/>
              </a:rPr>
              <a:t> Proactive fault detection and remote support to maximise system uptime and customer satisfaction.</a:t>
            </a:r>
            <a:endParaRPr sz="1700" dirty="0">
              <a:solidFill>
                <a:srgbClr val="334155"/>
              </a:solidFill>
              <a:latin typeface="Arial"/>
              <a:ea typeface="Arial"/>
              <a:cs typeface="Arial"/>
              <a:sym typeface="Arial"/>
            </a:endParaRPr>
          </a:p>
          <a:p>
            <a:pPr marL="0" lvl="0" indent="0" algn="l" rtl="0">
              <a:spcAft>
                <a:spcPts val="0"/>
              </a:spcAft>
              <a:buNone/>
            </a:pPr>
            <a:endParaRPr lang="en-GB" sz="1700" i="1" dirty="0">
              <a:solidFill>
                <a:srgbClr val="64748B"/>
              </a:solidFill>
              <a:latin typeface="Arial"/>
              <a:ea typeface="Arial"/>
              <a:cs typeface="Arial"/>
              <a:sym typeface="Arial"/>
            </a:endParaRPr>
          </a:p>
          <a:p>
            <a:pPr marL="0" lvl="0" indent="0" algn="l" rtl="0">
              <a:spcAft>
                <a:spcPts val="0"/>
              </a:spcAft>
              <a:buNone/>
            </a:pPr>
            <a:r>
              <a:rPr lang="en-GB" sz="1700" i="1" dirty="0">
                <a:solidFill>
                  <a:srgbClr val="64748B"/>
                </a:solidFill>
                <a:latin typeface="Arial"/>
                <a:ea typeface="Arial"/>
                <a:cs typeface="Arial"/>
                <a:sym typeface="Arial"/>
              </a:rPr>
              <a:t>Output Task: Use the points above to justify your final selection in a professional handover document.</a:t>
            </a:r>
            <a:endParaRPr sz="1700" i="1" dirty="0">
              <a:solidFill>
                <a:srgbClr val="64748B"/>
              </a:solidFill>
              <a:latin typeface="Arial"/>
              <a:ea typeface="Arial"/>
              <a:cs typeface="Arial"/>
              <a:sym typeface="Arial"/>
            </a:endParaRPr>
          </a:p>
        </p:txBody>
      </p:sp>
    </p:spTree>
    <p:extLst>
      <p:ext uri="{BB962C8B-B14F-4D97-AF65-F5344CB8AC3E}">
        <p14:creationId xmlns:p14="http://schemas.microsoft.com/office/powerpoint/2010/main" val="24930607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1" name="Google Shape;501;p2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buNone/>
            </a:pPr>
            <a:r>
              <a:rPr lang="en-GB" sz="3200"/>
              <a:t>Activity: Match control type to situation</a:t>
            </a:r>
          </a:p>
        </p:txBody>
      </p:sp>
      <p:grpSp>
        <p:nvGrpSpPr>
          <p:cNvPr id="502" name="Google Shape;502;p29"/>
          <p:cNvGrpSpPr/>
          <p:nvPr/>
        </p:nvGrpSpPr>
        <p:grpSpPr>
          <a:xfrm>
            <a:off x="381000" y="1714500"/>
            <a:ext cx="11430000" cy="3048150"/>
            <a:chOff x="381000" y="1714500"/>
            <a:chExt cx="11430000" cy="3048150"/>
          </a:xfrm>
        </p:grpSpPr>
        <p:sp>
          <p:nvSpPr>
            <p:cNvPr id="503" name="Google Shape;503;p29"/>
            <p:cNvSpPr/>
            <p:nvPr/>
          </p:nvSpPr>
          <p:spPr>
            <a:xfrm>
              <a:off x="381000" y="1714500"/>
              <a:ext cx="3619500" cy="1428900"/>
            </a:xfrm>
            <a:prstGeom prst="roundRect">
              <a:avLst>
                <a:gd name="adj" fmla="val 8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4" name="Google Shape;504;p29"/>
            <p:cNvSpPr txBox="1"/>
            <p:nvPr/>
          </p:nvSpPr>
          <p:spPr>
            <a:xfrm>
              <a:off x="523875" y="1857375"/>
              <a:ext cx="333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Scenario 1</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1E293B"/>
                  </a:solidFill>
                  <a:latin typeface="Arial"/>
                  <a:ea typeface="Arial"/>
                  <a:cs typeface="Arial"/>
                  <a:sym typeface="Arial"/>
                </a:rPr>
                <a:t>Budget-conscious customer with simple routine</a:t>
              </a:r>
              <a:endParaRPr sz="2000">
                <a:solidFill>
                  <a:srgbClr val="1E293B"/>
                </a:solidFill>
                <a:latin typeface="Arial"/>
                <a:ea typeface="Arial"/>
                <a:cs typeface="Arial"/>
                <a:sym typeface="Arial"/>
              </a:endParaRPr>
            </a:p>
          </p:txBody>
        </p:sp>
        <p:sp>
          <p:nvSpPr>
            <p:cNvPr id="505" name="Google Shape;505;p29"/>
            <p:cNvSpPr/>
            <p:nvPr/>
          </p:nvSpPr>
          <p:spPr>
            <a:xfrm>
              <a:off x="4286250" y="1714500"/>
              <a:ext cx="3619500" cy="1428900"/>
            </a:xfrm>
            <a:prstGeom prst="roundRect">
              <a:avLst>
                <a:gd name="adj" fmla="val 8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6" name="Google Shape;506;p29"/>
            <p:cNvSpPr txBox="1"/>
            <p:nvPr/>
          </p:nvSpPr>
          <p:spPr>
            <a:xfrm>
              <a:off x="4429125" y="1857375"/>
              <a:ext cx="333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Scenario 2</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1E293B"/>
                  </a:solidFill>
                  <a:latin typeface="Arial"/>
                  <a:ea typeface="Arial"/>
                  <a:cs typeface="Arial"/>
                  <a:sym typeface="Arial"/>
                </a:rPr>
                <a:t>Customer with PV/battery and time-of-use tariff</a:t>
              </a:r>
              <a:endParaRPr sz="2000">
                <a:solidFill>
                  <a:srgbClr val="1E293B"/>
                </a:solidFill>
                <a:latin typeface="Arial"/>
                <a:ea typeface="Arial"/>
                <a:cs typeface="Arial"/>
                <a:sym typeface="Arial"/>
              </a:endParaRPr>
            </a:p>
          </p:txBody>
        </p:sp>
        <p:sp>
          <p:nvSpPr>
            <p:cNvPr id="507" name="Google Shape;507;p29"/>
            <p:cNvSpPr/>
            <p:nvPr/>
          </p:nvSpPr>
          <p:spPr>
            <a:xfrm>
              <a:off x="8191500" y="1714500"/>
              <a:ext cx="3619500" cy="1428900"/>
            </a:xfrm>
            <a:prstGeom prst="roundRect">
              <a:avLst>
                <a:gd name="adj" fmla="val 8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8" name="Google Shape;508;p29"/>
            <p:cNvSpPr txBox="1"/>
            <p:nvPr/>
          </p:nvSpPr>
          <p:spPr>
            <a:xfrm>
              <a:off x="8334375" y="1857375"/>
              <a:ext cx="333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Scenario 3</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1E293B"/>
                  </a:solidFill>
                  <a:latin typeface="Arial"/>
                  <a:ea typeface="Arial"/>
                  <a:cs typeface="Arial"/>
                  <a:sym typeface="Arial"/>
                </a:rPr>
                <a:t>Property with mixed UFH and radiators</a:t>
              </a:r>
              <a:endParaRPr sz="2000">
                <a:solidFill>
                  <a:srgbClr val="1E293B"/>
                </a:solidFill>
                <a:latin typeface="Arial"/>
                <a:ea typeface="Arial"/>
                <a:cs typeface="Arial"/>
                <a:sym typeface="Arial"/>
              </a:endParaRPr>
            </a:p>
          </p:txBody>
        </p:sp>
        <p:sp>
          <p:nvSpPr>
            <p:cNvPr id="509" name="Google Shape;509;p29"/>
            <p:cNvSpPr/>
            <p:nvPr/>
          </p:nvSpPr>
          <p:spPr>
            <a:xfrm>
              <a:off x="2333625" y="3333750"/>
              <a:ext cx="3619500" cy="1428900"/>
            </a:xfrm>
            <a:prstGeom prst="roundRect">
              <a:avLst>
                <a:gd name="adj" fmla="val 8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0" name="Google Shape;510;p29"/>
            <p:cNvSpPr txBox="1"/>
            <p:nvPr/>
          </p:nvSpPr>
          <p:spPr>
            <a:xfrm>
              <a:off x="2476500" y="3476625"/>
              <a:ext cx="333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Scenario 4</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1E293B"/>
                  </a:solidFill>
                  <a:latin typeface="Arial"/>
                  <a:ea typeface="Arial"/>
                  <a:cs typeface="Arial"/>
                  <a:sym typeface="Arial"/>
                </a:rPr>
                <a:t>Hybrid heat pump + gas boiler system</a:t>
              </a:r>
              <a:endParaRPr sz="2000">
                <a:solidFill>
                  <a:srgbClr val="1E293B"/>
                </a:solidFill>
                <a:latin typeface="Arial"/>
                <a:ea typeface="Arial"/>
                <a:cs typeface="Arial"/>
                <a:sym typeface="Arial"/>
              </a:endParaRPr>
            </a:p>
          </p:txBody>
        </p:sp>
        <p:sp>
          <p:nvSpPr>
            <p:cNvPr id="511" name="Google Shape;511;p29"/>
            <p:cNvSpPr/>
            <p:nvPr/>
          </p:nvSpPr>
          <p:spPr>
            <a:xfrm>
              <a:off x="6238875" y="3333750"/>
              <a:ext cx="3619500" cy="1428900"/>
            </a:xfrm>
            <a:prstGeom prst="roundRect">
              <a:avLst>
                <a:gd name="adj" fmla="val 8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2" name="Google Shape;512;p29"/>
            <p:cNvSpPr txBox="1"/>
            <p:nvPr/>
          </p:nvSpPr>
          <p:spPr>
            <a:xfrm>
              <a:off x="6381750" y="3476625"/>
              <a:ext cx="33339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Scenario 5</a:t>
              </a:r>
              <a:endParaRPr sz="2400" b="1">
                <a:solidFill>
                  <a:srgbClr val="FC4421"/>
                </a:solidFill>
                <a:latin typeface="Arial"/>
                <a:ea typeface="Arial"/>
                <a:cs typeface="Arial"/>
                <a:sym typeface="Arial"/>
              </a:endParaRPr>
            </a:p>
            <a:p>
              <a:pPr marL="0" lvl="0" indent="0" algn="l" rtl="0">
                <a:spcBef>
                  <a:spcPts val="600"/>
                </a:spcBef>
                <a:spcAft>
                  <a:spcPts val="0"/>
                </a:spcAft>
                <a:buNone/>
              </a:pPr>
              <a:r>
                <a:rPr lang="en-GB" sz="2000">
                  <a:solidFill>
                    <a:srgbClr val="1E293B"/>
                  </a:solidFill>
                  <a:latin typeface="Arial"/>
                  <a:ea typeface="Arial"/>
                  <a:cs typeface="Arial"/>
                  <a:sym typeface="Arial"/>
                </a:rPr>
                <a:t>Customer needing remote fault support</a:t>
              </a:r>
              <a:endParaRPr sz="2000">
                <a:solidFill>
                  <a:srgbClr val="1E293B"/>
                </a:solidFill>
                <a:latin typeface="Arial"/>
                <a:ea typeface="Arial"/>
                <a:cs typeface="Arial"/>
                <a:sym typeface="Arial"/>
              </a:endParaRPr>
            </a:p>
          </p:txBody>
        </p:sp>
      </p:grpSp>
      <p:grpSp>
        <p:nvGrpSpPr>
          <p:cNvPr id="513" name="Google Shape;513;p29"/>
          <p:cNvGrpSpPr/>
          <p:nvPr/>
        </p:nvGrpSpPr>
        <p:grpSpPr>
          <a:xfrm>
            <a:off x="404812" y="4905525"/>
            <a:ext cx="11430000" cy="1143000"/>
            <a:chOff x="404812" y="4905525"/>
            <a:chExt cx="11430000" cy="1143000"/>
          </a:xfrm>
        </p:grpSpPr>
        <p:sp>
          <p:nvSpPr>
            <p:cNvPr id="514" name="Google Shape;514;p29"/>
            <p:cNvSpPr/>
            <p:nvPr/>
          </p:nvSpPr>
          <p:spPr>
            <a:xfrm>
              <a:off x="404812" y="4905525"/>
              <a:ext cx="11430000" cy="1143000"/>
            </a:xfrm>
            <a:prstGeom prst="roundRect">
              <a:avLst>
                <a:gd name="adj" fmla="val 10000"/>
              </a:avLst>
            </a:prstGeom>
            <a:solidFill>
              <a:srgbClr val="F1F5F9"/>
            </a:solidFill>
            <a:ln w="1905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5" name="Google Shape;515;p29"/>
            <p:cNvSpPr txBox="1"/>
            <p:nvPr/>
          </p:nvSpPr>
          <p:spPr>
            <a:xfrm>
              <a:off x="595312" y="5000775"/>
              <a:ext cx="11049000" cy="952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400" b="1" dirty="0">
                  <a:solidFill>
                    <a:srgbClr val="000000"/>
                  </a:solidFill>
                  <a:latin typeface="Arial"/>
                  <a:ea typeface="Arial"/>
                  <a:cs typeface="Arial"/>
                  <a:sym typeface="Arial"/>
                </a:rPr>
                <a:t>Task Instructions</a:t>
              </a:r>
              <a:endParaRPr sz="2400" b="1" dirty="0">
                <a:solidFill>
                  <a:srgbClr val="000000"/>
                </a:solidFill>
                <a:latin typeface="Arial"/>
                <a:ea typeface="Arial"/>
                <a:cs typeface="Arial"/>
                <a:sym typeface="Arial"/>
              </a:endParaRPr>
            </a:p>
            <a:p>
              <a:pPr marL="0" lvl="0" indent="0" algn="ctr" rtl="0">
                <a:spcBef>
                  <a:spcPts val="600"/>
                </a:spcBef>
                <a:spcAft>
                  <a:spcPts val="0"/>
                </a:spcAft>
                <a:buNone/>
              </a:pPr>
              <a:r>
                <a:rPr lang="en-GB" sz="2000" dirty="0">
                  <a:solidFill>
                    <a:srgbClr val="475569"/>
                  </a:solidFill>
                  <a:latin typeface="Arial"/>
                  <a:ea typeface="Arial"/>
                  <a:cs typeface="Arial"/>
                  <a:sym typeface="Arial"/>
                </a:rPr>
                <a:t>Match the most suitable control approach and explain </a:t>
              </a:r>
              <a:r>
                <a:rPr lang="en-GB" sz="2000" b="1" dirty="0">
                  <a:solidFill>
                    <a:srgbClr val="FC4421"/>
                  </a:solidFill>
                  <a:latin typeface="Arial"/>
                  <a:ea typeface="Arial"/>
                  <a:cs typeface="Arial"/>
                  <a:sym typeface="Arial"/>
                </a:rPr>
                <a:t>one benefit</a:t>
              </a:r>
              <a:r>
                <a:rPr lang="en-GB" sz="2000" dirty="0">
                  <a:solidFill>
                    <a:srgbClr val="475569"/>
                  </a:solidFill>
                  <a:latin typeface="Arial"/>
                  <a:ea typeface="Arial"/>
                  <a:cs typeface="Arial"/>
                  <a:sym typeface="Arial"/>
                </a:rPr>
                <a:t> and </a:t>
              </a:r>
              <a:r>
                <a:rPr lang="en-GB" sz="2000" b="1" dirty="0">
                  <a:solidFill>
                    <a:srgbClr val="FC4421"/>
                  </a:solidFill>
                  <a:latin typeface="Arial"/>
                  <a:ea typeface="Arial"/>
                  <a:cs typeface="Arial"/>
                  <a:sym typeface="Arial"/>
                </a:rPr>
                <a:t>one risk</a:t>
              </a:r>
              <a:r>
                <a:rPr lang="en-GB" sz="2000" dirty="0">
                  <a:solidFill>
                    <a:srgbClr val="475569"/>
                  </a:solidFill>
                  <a:latin typeface="Arial"/>
                  <a:ea typeface="Arial"/>
                  <a:cs typeface="Arial"/>
                  <a:sym typeface="Arial"/>
                </a:rPr>
                <a:t> for each choice</a:t>
              </a:r>
              <a:r>
                <a:rPr lang="en-GB" sz="1800" dirty="0">
                  <a:solidFill>
                    <a:srgbClr val="475569"/>
                  </a:solidFill>
                  <a:latin typeface="Arial"/>
                  <a:ea typeface="Arial"/>
                  <a:cs typeface="Arial"/>
                  <a:sym typeface="Arial"/>
                </a:rPr>
                <a:t>.</a:t>
              </a:r>
              <a:endParaRPr sz="1800" dirty="0">
                <a:solidFill>
                  <a:srgbClr val="475569"/>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0"/>
        <p:cNvGrpSpPr/>
        <p:nvPr/>
      </p:nvGrpSpPr>
      <p:grpSpPr>
        <a:xfrm>
          <a:off x="0" y="0"/>
          <a:ext cx="0" cy="0"/>
          <a:chOff x="0" y="0"/>
          <a:chExt cx="0" cy="0"/>
        </a:xfrm>
      </p:grpSpPr>
      <p:sp>
        <p:nvSpPr>
          <p:cNvPr id="521" name="Google Shape;521;p30"/>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Recap checkpoint</a:t>
            </a:r>
          </a:p>
        </p:txBody>
      </p:sp>
      <p:grpSp>
        <p:nvGrpSpPr>
          <p:cNvPr id="522" name="Google Shape;522;p30"/>
          <p:cNvGrpSpPr/>
          <p:nvPr/>
        </p:nvGrpSpPr>
        <p:grpSpPr>
          <a:xfrm>
            <a:off x="381000" y="1591200"/>
            <a:ext cx="11430000" cy="4294800"/>
            <a:chOff x="381000" y="1333500"/>
            <a:chExt cx="11430000" cy="4294800"/>
          </a:xfrm>
        </p:grpSpPr>
        <p:sp>
          <p:nvSpPr>
            <p:cNvPr id="523" name="Google Shape;523;p30"/>
            <p:cNvSpPr/>
            <p:nvPr/>
          </p:nvSpPr>
          <p:spPr>
            <a:xfrm>
              <a:off x="381000" y="1333500"/>
              <a:ext cx="5524500" cy="1333500"/>
            </a:xfrm>
            <a:prstGeom prst="roundRect">
              <a:avLst>
                <a:gd name="adj" fmla="val 857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4" name="Google Shape;524;p30"/>
            <p:cNvSpPr txBox="1"/>
            <p:nvPr/>
          </p:nvSpPr>
          <p:spPr>
            <a:xfrm>
              <a:off x="571500" y="1333500"/>
              <a:ext cx="381000" cy="1333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1</a:t>
              </a:r>
              <a:endParaRPr sz="2800" b="1">
                <a:solidFill>
                  <a:srgbClr val="FC4421"/>
                </a:solidFill>
                <a:latin typeface="Arial"/>
                <a:ea typeface="Arial"/>
                <a:cs typeface="Arial"/>
                <a:sym typeface="Arial"/>
              </a:endParaRPr>
            </a:p>
          </p:txBody>
        </p:sp>
        <p:sp>
          <p:nvSpPr>
            <p:cNvPr id="525" name="Google Shape;525;p30"/>
            <p:cNvSpPr txBox="1"/>
            <p:nvPr/>
          </p:nvSpPr>
          <p:spPr>
            <a:xfrm>
              <a:off x="1047750" y="1333500"/>
              <a:ext cx="4667400" cy="1333500"/>
            </a:xfrm>
            <a:prstGeom prst="rect">
              <a:avLst/>
            </a:prstGeom>
            <a:noFill/>
            <a:ln>
              <a:noFill/>
            </a:ln>
          </p:spPr>
          <p:txBody>
            <a:bodyPr spcFirstLastPara="1" wrap="square" lIns="0" tIns="0" rIns="190500" bIns="0" anchor="ctr" anchorCtr="0">
              <a:noAutofit/>
            </a:bodyPr>
            <a:lstStyle/>
            <a:p>
              <a:pPr marL="0" lvl="0" indent="0" algn="l" rtl="0">
                <a:spcBef>
                  <a:spcPts val="0"/>
                </a:spcBef>
                <a:spcAft>
                  <a:spcPts val="0"/>
                </a:spcAft>
                <a:buNone/>
              </a:pPr>
              <a:r>
                <a:rPr lang="en-GB" sz="2000">
                  <a:solidFill>
                    <a:srgbClr val="1E293B"/>
                  </a:solidFill>
                  <a:latin typeface="Arial"/>
                  <a:ea typeface="Arial"/>
                  <a:cs typeface="Arial"/>
                  <a:sym typeface="Arial"/>
                </a:rPr>
                <a:t>Why is weather compensation useful for heat pumps?</a:t>
              </a:r>
              <a:endParaRPr sz="2000">
                <a:solidFill>
                  <a:srgbClr val="1E293B"/>
                </a:solidFill>
                <a:latin typeface="Arial"/>
                <a:ea typeface="Arial"/>
                <a:cs typeface="Arial"/>
                <a:sym typeface="Arial"/>
              </a:endParaRPr>
            </a:p>
          </p:txBody>
        </p:sp>
        <p:sp>
          <p:nvSpPr>
            <p:cNvPr id="526" name="Google Shape;526;p30"/>
            <p:cNvSpPr/>
            <p:nvPr/>
          </p:nvSpPr>
          <p:spPr>
            <a:xfrm>
              <a:off x="6286500" y="1333500"/>
              <a:ext cx="5524500" cy="1333500"/>
            </a:xfrm>
            <a:prstGeom prst="roundRect">
              <a:avLst>
                <a:gd name="adj" fmla="val 857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7" name="Google Shape;527;p30"/>
            <p:cNvSpPr txBox="1"/>
            <p:nvPr/>
          </p:nvSpPr>
          <p:spPr>
            <a:xfrm>
              <a:off x="6477000" y="1333500"/>
              <a:ext cx="381000" cy="1333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2</a:t>
              </a:r>
              <a:endParaRPr sz="2800" b="1">
                <a:solidFill>
                  <a:srgbClr val="FC4421"/>
                </a:solidFill>
                <a:latin typeface="Arial"/>
                <a:ea typeface="Arial"/>
                <a:cs typeface="Arial"/>
                <a:sym typeface="Arial"/>
              </a:endParaRPr>
            </a:p>
          </p:txBody>
        </p:sp>
        <p:sp>
          <p:nvSpPr>
            <p:cNvPr id="528" name="Google Shape;528;p30"/>
            <p:cNvSpPr txBox="1"/>
            <p:nvPr/>
          </p:nvSpPr>
          <p:spPr>
            <a:xfrm>
              <a:off x="6953250" y="1333500"/>
              <a:ext cx="4667400" cy="1333500"/>
            </a:xfrm>
            <a:prstGeom prst="rect">
              <a:avLst/>
            </a:prstGeom>
            <a:noFill/>
            <a:ln>
              <a:noFill/>
            </a:ln>
          </p:spPr>
          <p:txBody>
            <a:bodyPr spcFirstLastPara="1" wrap="square" lIns="0" tIns="0" rIns="190500" bIns="0" anchor="ctr" anchorCtr="0">
              <a:noAutofit/>
            </a:bodyPr>
            <a:lstStyle/>
            <a:p>
              <a:pPr marL="0" lvl="0" indent="0" algn="l" rtl="0">
                <a:spcBef>
                  <a:spcPts val="0"/>
                </a:spcBef>
                <a:spcAft>
                  <a:spcPts val="0"/>
                </a:spcAft>
                <a:buNone/>
              </a:pPr>
              <a:r>
                <a:rPr lang="en-GB" sz="2000">
                  <a:solidFill>
                    <a:srgbClr val="1E293B"/>
                  </a:solidFill>
                  <a:latin typeface="Arial"/>
                  <a:ea typeface="Arial"/>
                  <a:cs typeface="Arial"/>
                  <a:sym typeface="Arial"/>
                </a:rPr>
                <a:t>What is the risk of deep setbacks?</a:t>
              </a:r>
              <a:endParaRPr sz="2000">
                <a:solidFill>
                  <a:srgbClr val="1E293B"/>
                </a:solidFill>
                <a:latin typeface="Arial"/>
                <a:ea typeface="Arial"/>
                <a:cs typeface="Arial"/>
                <a:sym typeface="Arial"/>
              </a:endParaRPr>
            </a:p>
          </p:txBody>
        </p:sp>
        <p:sp>
          <p:nvSpPr>
            <p:cNvPr id="529" name="Google Shape;529;p30"/>
            <p:cNvSpPr/>
            <p:nvPr/>
          </p:nvSpPr>
          <p:spPr>
            <a:xfrm>
              <a:off x="381000" y="2857500"/>
              <a:ext cx="5524500" cy="1333500"/>
            </a:xfrm>
            <a:prstGeom prst="roundRect">
              <a:avLst>
                <a:gd name="adj" fmla="val 857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0" name="Google Shape;530;p30"/>
            <p:cNvSpPr txBox="1"/>
            <p:nvPr/>
          </p:nvSpPr>
          <p:spPr>
            <a:xfrm>
              <a:off x="571500" y="2857500"/>
              <a:ext cx="381000" cy="1333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3</a:t>
              </a:r>
              <a:endParaRPr sz="2800" b="1">
                <a:solidFill>
                  <a:srgbClr val="FC4421"/>
                </a:solidFill>
                <a:latin typeface="Arial"/>
                <a:ea typeface="Arial"/>
                <a:cs typeface="Arial"/>
                <a:sym typeface="Arial"/>
              </a:endParaRPr>
            </a:p>
          </p:txBody>
        </p:sp>
        <p:sp>
          <p:nvSpPr>
            <p:cNvPr id="531" name="Google Shape;531;p30"/>
            <p:cNvSpPr txBox="1"/>
            <p:nvPr/>
          </p:nvSpPr>
          <p:spPr>
            <a:xfrm>
              <a:off x="1047750" y="2857500"/>
              <a:ext cx="4667400" cy="1333500"/>
            </a:xfrm>
            <a:prstGeom prst="rect">
              <a:avLst/>
            </a:prstGeom>
            <a:noFill/>
            <a:ln>
              <a:noFill/>
            </a:ln>
          </p:spPr>
          <p:txBody>
            <a:bodyPr spcFirstLastPara="1" wrap="square" lIns="0" tIns="0" rIns="190500" bIns="0" anchor="ctr" anchorCtr="0">
              <a:noAutofit/>
            </a:bodyPr>
            <a:lstStyle/>
            <a:p>
              <a:pPr marL="0" lvl="0" indent="0" algn="l" rtl="0">
                <a:spcBef>
                  <a:spcPts val="0"/>
                </a:spcBef>
                <a:spcAft>
                  <a:spcPts val="0"/>
                </a:spcAft>
                <a:buNone/>
              </a:pPr>
              <a:r>
                <a:rPr lang="en-GB" sz="2000">
                  <a:solidFill>
                    <a:srgbClr val="1E293B"/>
                  </a:solidFill>
                  <a:latin typeface="Arial"/>
                  <a:ea typeface="Arial"/>
                  <a:cs typeface="Arial"/>
                  <a:sym typeface="Arial"/>
                </a:rPr>
                <a:t>How can TRVs cause problems if poorly applied?</a:t>
              </a:r>
              <a:endParaRPr sz="2000">
                <a:solidFill>
                  <a:srgbClr val="1E293B"/>
                </a:solidFill>
                <a:latin typeface="Arial"/>
                <a:ea typeface="Arial"/>
                <a:cs typeface="Arial"/>
                <a:sym typeface="Arial"/>
              </a:endParaRPr>
            </a:p>
          </p:txBody>
        </p:sp>
        <p:sp>
          <p:nvSpPr>
            <p:cNvPr id="532" name="Google Shape;532;p30"/>
            <p:cNvSpPr/>
            <p:nvPr/>
          </p:nvSpPr>
          <p:spPr>
            <a:xfrm>
              <a:off x="6286500" y="2857500"/>
              <a:ext cx="5524500" cy="1333500"/>
            </a:xfrm>
            <a:prstGeom prst="roundRect">
              <a:avLst>
                <a:gd name="adj" fmla="val 8571"/>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3" name="Google Shape;533;p30"/>
            <p:cNvSpPr txBox="1"/>
            <p:nvPr/>
          </p:nvSpPr>
          <p:spPr>
            <a:xfrm>
              <a:off x="6477000" y="2857500"/>
              <a:ext cx="381000" cy="1333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4</a:t>
              </a:r>
              <a:endParaRPr sz="2800" b="1">
                <a:solidFill>
                  <a:srgbClr val="FC4421"/>
                </a:solidFill>
                <a:latin typeface="Arial"/>
                <a:ea typeface="Arial"/>
                <a:cs typeface="Arial"/>
                <a:sym typeface="Arial"/>
              </a:endParaRPr>
            </a:p>
          </p:txBody>
        </p:sp>
        <p:sp>
          <p:nvSpPr>
            <p:cNvPr id="534" name="Google Shape;534;p30"/>
            <p:cNvSpPr txBox="1"/>
            <p:nvPr/>
          </p:nvSpPr>
          <p:spPr>
            <a:xfrm>
              <a:off x="6953250" y="2857500"/>
              <a:ext cx="4667400" cy="1333500"/>
            </a:xfrm>
            <a:prstGeom prst="rect">
              <a:avLst/>
            </a:prstGeom>
            <a:noFill/>
            <a:ln>
              <a:noFill/>
            </a:ln>
          </p:spPr>
          <p:txBody>
            <a:bodyPr spcFirstLastPara="1" wrap="square" lIns="0" tIns="0" rIns="190500" bIns="0" anchor="ctr" anchorCtr="0">
              <a:noAutofit/>
            </a:bodyPr>
            <a:lstStyle/>
            <a:p>
              <a:pPr marL="0" lvl="0" indent="0" algn="l" rtl="0">
                <a:spcBef>
                  <a:spcPts val="0"/>
                </a:spcBef>
                <a:spcAft>
                  <a:spcPts val="0"/>
                </a:spcAft>
                <a:buNone/>
              </a:pPr>
              <a:r>
                <a:rPr lang="en-GB" sz="2000">
                  <a:solidFill>
                    <a:srgbClr val="1E293B"/>
                  </a:solidFill>
                  <a:latin typeface="Arial"/>
                  <a:ea typeface="Arial"/>
                  <a:cs typeface="Arial"/>
                  <a:sym typeface="Arial"/>
                </a:rPr>
                <a:t>What does hot water priority do?</a:t>
              </a:r>
              <a:endParaRPr sz="2000">
                <a:solidFill>
                  <a:srgbClr val="1E293B"/>
                </a:solidFill>
                <a:latin typeface="Arial"/>
                <a:ea typeface="Arial"/>
                <a:cs typeface="Arial"/>
                <a:sym typeface="Arial"/>
              </a:endParaRPr>
            </a:p>
          </p:txBody>
        </p:sp>
        <p:sp>
          <p:nvSpPr>
            <p:cNvPr id="535" name="Google Shape;535;p30"/>
            <p:cNvSpPr/>
            <p:nvPr/>
          </p:nvSpPr>
          <p:spPr>
            <a:xfrm>
              <a:off x="3333750" y="4381500"/>
              <a:ext cx="5524500" cy="1246800"/>
            </a:xfrm>
            <a:prstGeom prst="roundRect">
              <a:avLst>
                <a:gd name="adj" fmla="val 8571"/>
              </a:avLst>
            </a:prstGeom>
            <a:solidFill>
              <a:srgbClr val="F1F5F9"/>
            </a:solidFill>
            <a:ln w="19050" cap="flat" cmpd="sng">
              <a:solidFill>
                <a:srgbClr val="CBD5E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6" name="Google Shape;536;p30"/>
            <p:cNvSpPr txBox="1"/>
            <p:nvPr/>
          </p:nvSpPr>
          <p:spPr>
            <a:xfrm>
              <a:off x="3524250" y="4381500"/>
              <a:ext cx="381000" cy="12468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800" b="1">
                  <a:solidFill>
                    <a:srgbClr val="FC4421"/>
                  </a:solidFill>
                  <a:latin typeface="Arial"/>
                  <a:ea typeface="Arial"/>
                  <a:cs typeface="Arial"/>
                  <a:sym typeface="Arial"/>
                </a:rPr>
                <a:t>5</a:t>
              </a:r>
              <a:endParaRPr sz="2800" b="1">
                <a:solidFill>
                  <a:srgbClr val="FC4421"/>
                </a:solidFill>
                <a:latin typeface="Arial"/>
                <a:ea typeface="Arial"/>
                <a:cs typeface="Arial"/>
                <a:sym typeface="Arial"/>
              </a:endParaRPr>
            </a:p>
          </p:txBody>
        </p:sp>
        <p:sp>
          <p:nvSpPr>
            <p:cNvPr id="537" name="Google Shape;537;p30"/>
            <p:cNvSpPr txBox="1"/>
            <p:nvPr/>
          </p:nvSpPr>
          <p:spPr>
            <a:xfrm>
              <a:off x="4000500" y="4381500"/>
              <a:ext cx="4667400" cy="1246800"/>
            </a:xfrm>
            <a:prstGeom prst="rect">
              <a:avLst/>
            </a:prstGeom>
            <a:noFill/>
            <a:ln>
              <a:noFill/>
            </a:ln>
          </p:spPr>
          <p:txBody>
            <a:bodyPr spcFirstLastPara="1" wrap="square" lIns="0" tIns="0" rIns="190500" bIns="0" anchor="ctr" anchorCtr="0">
              <a:noAutofit/>
            </a:bodyPr>
            <a:lstStyle/>
            <a:p>
              <a:pPr marL="0" lvl="0" indent="0" algn="l" rtl="0">
                <a:spcBef>
                  <a:spcPts val="0"/>
                </a:spcBef>
                <a:spcAft>
                  <a:spcPts val="0"/>
                </a:spcAft>
                <a:buNone/>
              </a:pPr>
              <a:r>
                <a:rPr lang="en-GB" sz="2000" b="1">
                  <a:solidFill>
                    <a:srgbClr val="1E293B"/>
                  </a:solidFill>
                  <a:latin typeface="Arial"/>
                  <a:ea typeface="Arial"/>
                  <a:cs typeface="Arial"/>
                  <a:sym typeface="Arial"/>
                </a:rPr>
                <a:t>Name one future-ready control feature</a:t>
              </a:r>
              <a:r>
                <a:rPr lang="en-GB" sz="1800" b="1">
                  <a:solidFill>
                    <a:srgbClr val="1E293B"/>
                  </a:solidFill>
                  <a:latin typeface="Arial"/>
                  <a:ea typeface="Arial"/>
                  <a:cs typeface="Arial"/>
                  <a:sym typeface="Arial"/>
                </a:rPr>
                <a:t>.</a:t>
              </a:r>
              <a:endParaRPr sz="1800" b="1">
                <a:solidFill>
                  <a:srgbClr val="1E293B"/>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2"/>
        <p:cNvGrpSpPr/>
        <p:nvPr/>
      </p:nvGrpSpPr>
      <p:grpSpPr>
        <a:xfrm>
          <a:off x="0" y="0"/>
          <a:ext cx="0" cy="0"/>
          <a:chOff x="0" y="0"/>
          <a:chExt cx="0" cy="0"/>
        </a:xfrm>
      </p:grpSpPr>
      <p:sp>
        <p:nvSpPr>
          <p:cNvPr id="543" name="Google Shape;543;p31"/>
          <p:cNvSpPr txBox="1">
            <a:spLocks noGrp="1"/>
          </p:cNvSpPr>
          <p:nvPr>
            <p:ph type="title"/>
          </p:nvPr>
        </p:nvSpPr>
        <p:spPr>
          <a:xfrm>
            <a:off x="251999" y="984521"/>
            <a:ext cx="116283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buNone/>
            </a:pPr>
            <a:r>
              <a:rPr lang="en-GB" sz="3200" b="1">
                <a:solidFill>
                  <a:srgbClr val="FC4421"/>
                </a:solidFill>
                <a:latin typeface="Arial"/>
                <a:ea typeface="Arial"/>
                <a:cs typeface="Arial"/>
                <a:sym typeface="Arial"/>
              </a:rPr>
              <a:t>Summary + questions</a:t>
            </a:r>
          </a:p>
        </p:txBody>
      </p:sp>
      <p:grpSp>
        <p:nvGrpSpPr>
          <p:cNvPr id="544" name="Google Shape;544;p31"/>
          <p:cNvGrpSpPr/>
          <p:nvPr/>
        </p:nvGrpSpPr>
        <p:grpSpPr>
          <a:xfrm>
            <a:off x="404812" y="1807892"/>
            <a:ext cx="11430000" cy="4048125"/>
            <a:chOff x="360045" y="1800225"/>
            <a:chExt cx="11430000" cy="4048125"/>
          </a:xfrm>
        </p:grpSpPr>
        <p:sp>
          <p:nvSpPr>
            <p:cNvPr id="545" name="Google Shape;545;p31"/>
            <p:cNvSpPr/>
            <p:nvPr/>
          </p:nvSpPr>
          <p:spPr>
            <a:xfrm>
              <a:off x="360045" y="1800225"/>
              <a:ext cx="3619500" cy="1905000"/>
            </a:xfrm>
            <a:prstGeom prst="roundRect">
              <a:avLst>
                <a:gd name="adj" fmla="val 5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6" name="Google Shape;546;p31"/>
            <p:cNvSpPr txBox="1"/>
            <p:nvPr/>
          </p:nvSpPr>
          <p:spPr>
            <a:xfrm>
              <a:off x="360045" y="1800225"/>
              <a:ext cx="3619500" cy="19050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Core coverage</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a:solidFill>
                    <a:srgbClr val="1E293B"/>
                  </a:solidFill>
                  <a:latin typeface="Arial"/>
                  <a:ea typeface="Arial"/>
                  <a:cs typeface="Arial"/>
                  <a:sym typeface="Arial"/>
                </a:rPr>
                <a:t>K1.15 covers control types, operation, characteristics and suitability</a:t>
              </a:r>
              <a:endParaRPr sz="2000">
                <a:solidFill>
                  <a:srgbClr val="1E293B"/>
                </a:solidFill>
                <a:latin typeface="Arial"/>
                <a:ea typeface="Arial"/>
                <a:cs typeface="Arial"/>
                <a:sym typeface="Arial"/>
              </a:endParaRPr>
            </a:p>
          </p:txBody>
        </p:sp>
        <p:sp>
          <p:nvSpPr>
            <p:cNvPr id="547" name="Google Shape;547;p31"/>
            <p:cNvSpPr/>
            <p:nvPr/>
          </p:nvSpPr>
          <p:spPr>
            <a:xfrm>
              <a:off x="4265295" y="1800225"/>
              <a:ext cx="3619500" cy="1905000"/>
            </a:xfrm>
            <a:prstGeom prst="roundRect">
              <a:avLst>
                <a:gd name="adj" fmla="val 5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8" name="Google Shape;548;p31"/>
            <p:cNvSpPr txBox="1"/>
            <p:nvPr/>
          </p:nvSpPr>
          <p:spPr>
            <a:xfrm>
              <a:off x="4265295" y="1800225"/>
              <a:ext cx="3619500" cy="19050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The value of controls</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a:solidFill>
                    <a:srgbClr val="1E293B"/>
                  </a:solidFill>
                  <a:latin typeface="Arial"/>
                  <a:ea typeface="Arial"/>
                  <a:cs typeface="Arial"/>
                  <a:sym typeface="Arial"/>
                </a:rPr>
                <a:t>Good controls support comfort, efficiency, compliance and user confidence</a:t>
              </a:r>
              <a:endParaRPr sz="2000">
                <a:solidFill>
                  <a:srgbClr val="1E293B"/>
                </a:solidFill>
                <a:latin typeface="Arial"/>
                <a:ea typeface="Arial"/>
                <a:cs typeface="Arial"/>
                <a:sym typeface="Arial"/>
              </a:endParaRPr>
            </a:p>
          </p:txBody>
        </p:sp>
        <p:sp>
          <p:nvSpPr>
            <p:cNvPr id="549" name="Google Shape;549;p31"/>
            <p:cNvSpPr/>
            <p:nvPr/>
          </p:nvSpPr>
          <p:spPr>
            <a:xfrm>
              <a:off x="8170545" y="1800225"/>
              <a:ext cx="3619500" cy="1905000"/>
            </a:xfrm>
            <a:prstGeom prst="roundRect">
              <a:avLst>
                <a:gd name="adj" fmla="val 5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0" name="Google Shape;550;p31"/>
            <p:cNvSpPr txBox="1"/>
            <p:nvPr/>
          </p:nvSpPr>
          <p:spPr>
            <a:xfrm>
              <a:off x="8170545" y="1800225"/>
              <a:ext cx="3619500" cy="19050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Heat pump strategy</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a:solidFill>
                    <a:srgbClr val="1E293B"/>
                  </a:solidFill>
                  <a:latin typeface="Arial"/>
                  <a:ea typeface="Arial"/>
                  <a:cs typeface="Arial"/>
                  <a:sym typeface="Arial"/>
                </a:rPr>
                <a:t>Heat pumps usually benefit from steady, low-temperature control strategies</a:t>
              </a:r>
              <a:endParaRPr sz="2000">
                <a:solidFill>
                  <a:srgbClr val="1E293B"/>
                </a:solidFill>
                <a:latin typeface="Arial"/>
                <a:ea typeface="Arial"/>
                <a:cs typeface="Arial"/>
                <a:sym typeface="Arial"/>
              </a:endParaRPr>
            </a:p>
          </p:txBody>
        </p:sp>
        <p:sp>
          <p:nvSpPr>
            <p:cNvPr id="551" name="Google Shape;551;p31"/>
            <p:cNvSpPr/>
            <p:nvPr/>
          </p:nvSpPr>
          <p:spPr>
            <a:xfrm>
              <a:off x="360045" y="3943350"/>
              <a:ext cx="3619500" cy="1905000"/>
            </a:xfrm>
            <a:prstGeom prst="roundRect">
              <a:avLst>
                <a:gd name="adj" fmla="val 5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2" name="Google Shape;552;p31"/>
            <p:cNvSpPr txBox="1"/>
            <p:nvPr/>
          </p:nvSpPr>
          <p:spPr>
            <a:xfrm>
              <a:off x="360045" y="3943350"/>
              <a:ext cx="3619500" cy="19050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Selection criteria</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a:solidFill>
                    <a:srgbClr val="1E293B"/>
                  </a:solidFill>
                  <a:latin typeface="Arial"/>
                  <a:ea typeface="Arial"/>
                  <a:cs typeface="Arial"/>
                  <a:sym typeface="Arial"/>
                </a:rPr>
                <a:t>Suitability depends on budget, compatibility, scalability and customer needs</a:t>
              </a:r>
              <a:endParaRPr sz="2000">
                <a:solidFill>
                  <a:srgbClr val="1E293B"/>
                </a:solidFill>
                <a:latin typeface="Arial"/>
                <a:ea typeface="Arial"/>
                <a:cs typeface="Arial"/>
                <a:sym typeface="Arial"/>
              </a:endParaRPr>
            </a:p>
          </p:txBody>
        </p:sp>
        <p:sp>
          <p:nvSpPr>
            <p:cNvPr id="553" name="Google Shape;553;p31"/>
            <p:cNvSpPr/>
            <p:nvPr/>
          </p:nvSpPr>
          <p:spPr>
            <a:xfrm>
              <a:off x="4265295" y="3943350"/>
              <a:ext cx="3619500" cy="1905000"/>
            </a:xfrm>
            <a:prstGeom prst="roundRect">
              <a:avLst>
                <a:gd name="adj" fmla="val 5000"/>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54" name="Google Shape;554;p31"/>
            <p:cNvSpPr txBox="1"/>
            <p:nvPr/>
          </p:nvSpPr>
          <p:spPr>
            <a:xfrm>
              <a:off x="4265295" y="3943350"/>
              <a:ext cx="3619500" cy="1905000"/>
            </a:xfrm>
            <a:prstGeom prst="rect">
              <a:avLst/>
            </a:prstGeom>
            <a:noFill/>
            <a:ln>
              <a:noFill/>
            </a:ln>
          </p:spPr>
          <p:txBody>
            <a:bodyPr spcFirstLastPara="1" wrap="square" lIns="190500" tIns="190500" rIns="190500" bIns="190500" anchor="ctr" anchorCtr="0">
              <a:noAutofit/>
            </a:bodyPr>
            <a:lstStyle/>
            <a:p>
              <a:pPr marL="0" lvl="0" indent="0" algn="l" rtl="0">
                <a:spcBef>
                  <a:spcPts val="0"/>
                </a:spcBef>
                <a:spcAft>
                  <a:spcPts val="0"/>
                </a:spcAft>
                <a:buNone/>
              </a:pPr>
              <a:r>
                <a:rPr lang="en-GB" sz="2400" b="1">
                  <a:solidFill>
                    <a:srgbClr val="FC4421"/>
                  </a:solidFill>
                  <a:latin typeface="Arial"/>
                  <a:ea typeface="Arial"/>
                  <a:cs typeface="Arial"/>
                  <a:sym typeface="Arial"/>
                </a:rPr>
                <a:t>Handover process</a:t>
              </a:r>
              <a:endParaRPr sz="2400" b="1">
                <a:solidFill>
                  <a:srgbClr val="FC4421"/>
                </a:solidFill>
                <a:latin typeface="Arial"/>
                <a:ea typeface="Arial"/>
                <a:cs typeface="Arial"/>
                <a:sym typeface="Arial"/>
              </a:endParaRPr>
            </a:p>
            <a:p>
              <a:pPr marL="0" lvl="0" indent="0" algn="l" rtl="0">
                <a:spcBef>
                  <a:spcPts val="750"/>
                </a:spcBef>
                <a:spcAft>
                  <a:spcPts val="0"/>
                </a:spcAft>
                <a:buNone/>
              </a:pPr>
              <a:r>
                <a:rPr lang="en-GB" sz="2000">
                  <a:solidFill>
                    <a:srgbClr val="1E293B"/>
                  </a:solidFill>
                  <a:latin typeface="Arial"/>
                  <a:ea typeface="Arial"/>
                  <a:cs typeface="Arial"/>
                  <a:sym typeface="Arial"/>
                </a:rPr>
                <a:t>Handover must explain everyday controls and key settings</a:t>
              </a:r>
              <a:endParaRPr sz="2000">
                <a:solidFill>
                  <a:srgbClr val="1E293B"/>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9"/>
          <p:cNvSpPr txBox="1">
            <a:spLocks noGrp="1"/>
          </p:cNvSpPr>
          <p:nvPr>
            <p:ph type="body" idx="1"/>
          </p:nvPr>
        </p:nvSpPr>
        <p:spPr>
          <a:xfrm>
            <a:off x="367762" y="1488669"/>
            <a:ext cx="11504100" cy="612000"/>
          </a:xfrm>
          <a:prstGeom prst="rect">
            <a:avLst/>
          </a:prstGeom>
          <a:noFill/>
          <a:ln>
            <a:noFill/>
          </a:ln>
        </p:spPr>
        <p:txBody>
          <a:bodyPr spcFirstLastPara="1" wrap="square" lIns="90000" tIns="46800" rIns="90000" bIns="46800" anchor="ctr" anchorCtr="0">
            <a:normAutofit lnSpcReduction="10000"/>
          </a:bodyPr>
          <a:lstStyle/>
          <a:p>
            <a:pPr marL="0" lvl="0" indent="0" algn="ctr" rtl="0">
              <a:spcBef>
                <a:spcPts val="0"/>
              </a:spcBef>
              <a:spcAft>
                <a:spcPts val="0"/>
              </a:spcAft>
              <a:buNone/>
            </a:pPr>
            <a:r>
              <a:rPr lang="en-GB" sz="3200" b="1">
                <a:solidFill>
                  <a:schemeClr val="accent2"/>
                </a:solidFill>
              </a:rPr>
              <a:t>Any questions?</a:t>
            </a:r>
            <a:endParaRPr lang="en-GB" sz="2700" b="1"/>
          </a:p>
        </p:txBody>
      </p:sp>
      <p:sp>
        <p:nvSpPr>
          <p:cNvPr id="3" name="TextBox 2">
            <a:extLst>
              <a:ext uri="{FF2B5EF4-FFF2-40B4-BE49-F238E27FC236}">
                <a16:creationId xmlns:a16="http://schemas.microsoft.com/office/drawing/2014/main" id="{829D1A11-96F5-B908-08FE-58D5EE2B383D}"/>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cSld>
  <p:clrMapOvr>
    <a:masterClrMapping/>
  </p:clrMapOvr>
</p:sld>
</file>

<file path=ppt/theme/theme1.xml><?xml version="1.0" encoding="utf-8"?>
<a:theme xmlns:a="http://schemas.openxmlformats.org/drawingml/2006/main" name="1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7C5B09-0F61-4C78-9770-DC3D61174302}">
  <ds:schemaRefs>
    <ds:schemaRef ds:uri="http://schemas.microsoft.com/office/infopath/2007/PartnerControls"/>
    <ds:schemaRef ds:uri="http://www.w3.org/XML/1998/namespace"/>
    <ds:schemaRef ds:uri="01e15224-84b2-4570-bdea-a67bb94d0921"/>
    <ds:schemaRef ds:uri="http://purl.org/dc/elements/1.1/"/>
    <ds:schemaRef ds:uri="http://schemas.microsoft.com/office/2006/documentManagement/types"/>
    <ds:schemaRef ds:uri="http://schemas.openxmlformats.org/package/2006/metadata/core-properties"/>
    <ds:schemaRef ds:uri="http://purl.org/dc/terms/"/>
    <ds:schemaRef ds:uri="7c04300a-231c-4281-9146-a98f6f4a7aff"/>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D53D60F9-8057-4DC1-A0B0-D0F86A2DED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2240C0-46C1-4730-B22F-FA5A9CF024F0}">
  <ds:schemaRefs>
    <ds:schemaRef ds:uri="http://schemas.microsoft.com/sharepoint/v3/contenttype/form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45</TotalTime>
  <Words>7102</Words>
  <Application>Microsoft Office PowerPoint</Application>
  <PresentationFormat>Custom</PresentationFormat>
  <Paragraphs>620</Paragraphs>
  <Slides>35</Slides>
  <Notes>35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35</vt:i4>
      </vt:variant>
    </vt:vector>
  </HeadingPairs>
  <TitlesOfParts>
    <vt:vector size="40" baseType="lpstr">
      <vt:lpstr>Aptos</vt:lpstr>
      <vt:lpstr>Arial</vt:lpstr>
      <vt:lpstr>inherit</vt:lpstr>
      <vt:lpstr>1_Default Design</vt:lpstr>
      <vt:lpstr>2_Default Design</vt:lpstr>
      <vt:lpstr>Occupational specialism: Low Carbon Engineering  PowerPoint K1.15 Types of control systems     </vt:lpstr>
      <vt:lpstr>Introduction / starter</vt:lpstr>
      <vt:lpstr>Objectives</vt:lpstr>
      <vt:lpstr>Why controls matter in low carbon systems</vt:lpstr>
      <vt:lpstr>Why controls matter in low carbon systems</vt:lpstr>
      <vt:lpstr>Control system suitability: Decision factors</vt:lpstr>
      <vt:lpstr>Thermostats: Characteristics and operation</vt:lpstr>
      <vt:lpstr>Thermostats: Characteristics and operation</vt:lpstr>
      <vt:lpstr>Controllers: The system control centre</vt:lpstr>
      <vt:lpstr>Controllers: The system control centre</vt:lpstr>
      <vt:lpstr>PowerPoint Presentation</vt:lpstr>
      <vt:lpstr>PowerPoint Presentation</vt:lpstr>
      <vt:lpstr>Optimisation and adaptive control</vt:lpstr>
      <vt:lpstr>Optimisation and adaptive control</vt:lpstr>
      <vt:lpstr>PowerPoint Presentation</vt:lpstr>
      <vt:lpstr>PowerPoint Presentation</vt:lpstr>
      <vt:lpstr>Hot water priority</vt:lpstr>
      <vt:lpstr>Hot water priority</vt:lpstr>
      <vt:lpstr>PowerPoint Presentation</vt:lpstr>
      <vt:lpstr>PowerPoint Presentation</vt:lpstr>
      <vt:lpstr>Hybrid control systems</vt:lpstr>
      <vt:lpstr>Hybrid control systems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 selection scenario: occupied family home</vt:lpstr>
      <vt:lpstr>Control selection scenario: occupied family home</vt:lpstr>
      <vt:lpstr>Activity: Match control type to situation</vt:lpstr>
      <vt:lpstr>Recap checkpoint</vt:lpstr>
      <vt:lpstr>Summary + 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Williams, Sian</cp:lastModifiedBy>
  <cp:revision>1</cp:revision>
  <dcterms:modified xsi:type="dcterms:W3CDTF">2026-09-21T16:35:12Z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