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12239625"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5">
          <p15:clr>
            <a:srgbClr val="A4A3A4"/>
          </p15:clr>
        </p15:guide>
        <p15:guide id="2" pos="38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bMdVyzslcxvXEufN/wrOKsnAR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6F4C46-9B90-4C50-8A3A-91D40B9072B0}" v="1" dt="2025-10-29T14:46:26.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04" autoAdjust="0"/>
  </p:normalViewPr>
  <p:slideViewPr>
    <p:cSldViewPr snapToGrid="0">
      <p:cViewPr varScale="1">
        <p:scale>
          <a:sx n="78" d="100"/>
          <a:sy n="78" d="100"/>
        </p:scale>
        <p:origin x="840" y="67"/>
      </p:cViewPr>
      <p:guideLst>
        <p:guide orient="horz" pos="2155"/>
        <p:guide pos="385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m.freeguard@gowercollegeswansea.ac.uk" userId="S::urn:spo:guest#liam.freeguard@gowercollegeswansea.ac.uk::" providerId="AD" clId="Web-{58B13CDA-4AEB-408C-DE5B-8E991D061CD5}"/>
    <pc:docChg chg="addSld modSld">
      <pc:chgData name="liam.freeguard@gowercollegeswansea.ac.uk" userId="S::urn:spo:guest#liam.freeguard@gowercollegeswansea.ac.uk::" providerId="AD" clId="Web-{58B13CDA-4AEB-408C-DE5B-8E991D061CD5}" dt="2025-10-09T12:53:20.974" v="30" actId="1076"/>
      <pc:docMkLst>
        <pc:docMk/>
      </pc:docMkLst>
      <pc:sldChg chg="modSp">
        <pc:chgData name="liam.freeguard@gowercollegeswansea.ac.uk" userId="S::urn:spo:guest#liam.freeguard@gowercollegeswansea.ac.uk::" providerId="AD" clId="Web-{58B13CDA-4AEB-408C-DE5B-8E991D061CD5}" dt="2025-10-09T12:43:52.492" v="6" actId="20577"/>
        <pc:sldMkLst>
          <pc:docMk/>
          <pc:sldMk cId="0" sldId="259"/>
        </pc:sldMkLst>
        <pc:spChg chg="mod">
          <ac:chgData name="liam.freeguard@gowercollegeswansea.ac.uk" userId="S::urn:spo:guest#liam.freeguard@gowercollegeswansea.ac.uk::" providerId="AD" clId="Web-{58B13CDA-4AEB-408C-DE5B-8E991D061CD5}" dt="2025-10-09T12:43:52.492" v="6" actId="20577"/>
          <ac:spMkLst>
            <pc:docMk/>
            <pc:sldMk cId="0" sldId="259"/>
            <ac:spMk id="56" creationId="{00000000-0000-0000-0000-000000000000}"/>
          </ac:spMkLst>
        </pc:spChg>
      </pc:sldChg>
      <pc:sldChg chg="addSp delSp modSp add replId">
        <pc:chgData name="liam.freeguard@gowercollegeswansea.ac.uk" userId="S::urn:spo:guest#liam.freeguard@gowercollegeswansea.ac.uk::" providerId="AD" clId="Web-{58B13CDA-4AEB-408C-DE5B-8E991D061CD5}" dt="2025-10-09T12:53:09.285" v="26" actId="14100"/>
        <pc:sldMkLst>
          <pc:docMk/>
          <pc:sldMk cId="649795097" sldId="286"/>
        </pc:sldMkLst>
      </pc:sldChg>
      <pc:sldChg chg="addSp delSp modSp add replId">
        <pc:chgData name="liam.freeguard@gowercollegeswansea.ac.uk" userId="S::urn:spo:guest#liam.freeguard@gowercollegeswansea.ac.uk::" providerId="AD" clId="Web-{58B13CDA-4AEB-408C-DE5B-8E991D061CD5}" dt="2025-10-09T12:53:20.974" v="30" actId="1076"/>
        <pc:sldMkLst>
          <pc:docMk/>
          <pc:sldMk cId="2419271712" sldId="287"/>
        </pc:sldMkLst>
      </pc:sldChg>
    </pc:docChg>
  </pc:docChgLst>
  <pc:docChgLst>
    <pc:chgData name="Mark Thirlwell" userId="0eea46bc-1a08-4dae-8290-d9217da89020" providerId="ADAL" clId="{A74DFD5C-A00E-4D75-B54F-AE1372332AAE}"/>
    <pc:docChg chg="undo custSel delSld modSld">
      <pc:chgData name="Mark Thirlwell" userId="0eea46bc-1a08-4dae-8290-d9217da89020" providerId="ADAL" clId="{A74DFD5C-A00E-4D75-B54F-AE1372332AAE}" dt="2025-10-24T15:43:22.549" v="106" actId="20577"/>
      <pc:docMkLst>
        <pc:docMk/>
      </pc:docMkLst>
      <pc:sldChg chg="modSp mod">
        <pc:chgData name="Mark Thirlwell" userId="0eea46bc-1a08-4dae-8290-d9217da89020" providerId="ADAL" clId="{A74DFD5C-A00E-4D75-B54F-AE1372332AAE}" dt="2025-10-14T08:17:48.206" v="51" actId="20577"/>
        <pc:sldMkLst>
          <pc:docMk/>
          <pc:sldMk cId="0" sldId="256"/>
        </pc:sldMkLst>
        <pc:spChg chg="mod">
          <ac:chgData name="Mark Thirlwell" userId="0eea46bc-1a08-4dae-8290-d9217da89020" providerId="ADAL" clId="{A74DFD5C-A00E-4D75-B54F-AE1372332AAE}" dt="2025-10-14T08:17:48.206" v="51" actId="20577"/>
          <ac:spMkLst>
            <pc:docMk/>
            <pc:sldMk cId="0" sldId="256"/>
            <ac:spMk id="38" creationId="{00000000-0000-0000-0000-000000000000}"/>
          </ac:spMkLst>
        </pc:spChg>
      </pc:sldChg>
      <pc:sldChg chg="modSp mod modNotesTx">
        <pc:chgData name="Mark Thirlwell" userId="0eea46bc-1a08-4dae-8290-d9217da89020" providerId="ADAL" clId="{A74DFD5C-A00E-4D75-B54F-AE1372332AAE}" dt="2025-10-14T08:06:39.666" v="9" actId="20577"/>
        <pc:sldMkLst>
          <pc:docMk/>
          <pc:sldMk cId="0" sldId="261"/>
        </pc:sldMkLst>
        <pc:picChg chg="mod">
          <ac:chgData name="Mark Thirlwell" userId="0eea46bc-1a08-4dae-8290-d9217da89020" providerId="ADAL" clId="{A74DFD5C-A00E-4D75-B54F-AE1372332AAE}" dt="2025-10-14T08:06:24.598" v="8" actId="1076"/>
          <ac:picMkLst>
            <pc:docMk/>
            <pc:sldMk cId="0" sldId="261"/>
            <ac:picMk id="69" creationId="{00000000-0000-0000-0000-000000000000}"/>
          </ac:picMkLst>
        </pc:picChg>
      </pc:sldChg>
      <pc:sldChg chg="modSp mod modNotesTx">
        <pc:chgData name="Mark Thirlwell" userId="0eea46bc-1a08-4dae-8290-d9217da89020" providerId="ADAL" clId="{A74DFD5C-A00E-4D75-B54F-AE1372332AAE}" dt="2025-10-24T15:38:11.054" v="104" actId="20577"/>
        <pc:sldMkLst>
          <pc:docMk/>
          <pc:sldMk cId="0" sldId="264"/>
        </pc:sldMkLst>
        <pc:picChg chg="mod">
          <ac:chgData name="Mark Thirlwell" userId="0eea46bc-1a08-4dae-8290-d9217da89020" providerId="ADAL" clId="{A74DFD5C-A00E-4D75-B54F-AE1372332AAE}" dt="2025-10-14T08:07:53.748" v="15" actId="1076"/>
          <ac:picMkLst>
            <pc:docMk/>
            <pc:sldMk cId="0" sldId="264"/>
            <ac:picMk id="88" creationId="{00000000-0000-0000-0000-000000000000}"/>
          </ac:picMkLst>
        </pc:picChg>
      </pc:sldChg>
      <pc:sldChg chg="modSp mod">
        <pc:chgData name="Mark Thirlwell" userId="0eea46bc-1a08-4dae-8290-d9217da89020" providerId="ADAL" clId="{A74DFD5C-A00E-4D75-B54F-AE1372332AAE}" dt="2025-10-14T08:09:32.337" v="21" actId="113"/>
        <pc:sldMkLst>
          <pc:docMk/>
          <pc:sldMk cId="0" sldId="266"/>
        </pc:sldMkLst>
        <pc:spChg chg="mod">
          <ac:chgData name="Mark Thirlwell" userId="0eea46bc-1a08-4dae-8290-d9217da89020" providerId="ADAL" clId="{A74DFD5C-A00E-4D75-B54F-AE1372332AAE}" dt="2025-10-14T08:09:32.337" v="21" actId="113"/>
          <ac:spMkLst>
            <pc:docMk/>
            <pc:sldMk cId="0" sldId="266"/>
            <ac:spMk id="100" creationId="{00000000-0000-0000-0000-000000000000}"/>
          </ac:spMkLst>
        </pc:spChg>
      </pc:sldChg>
      <pc:sldChg chg="modNotesTx">
        <pc:chgData name="Mark Thirlwell" userId="0eea46bc-1a08-4dae-8290-d9217da89020" providerId="ADAL" clId="{A74DFD5C-A00E-4D75-B54F-AE1372332AAE}" dt="2025-10-14T08:11:52.068" v="32" actId="20577"/>
        <pc:sldMkLst>
          <pc:docMk/>
          <pc:sldMk cId="0" sldId="268"/>
        </pc:sldMkLst>
      </pc:sldChg>
      <pc:sldChg chg="modSp mod modNotesTx">
        <pc:chgData name="Mark Thirlwell" userId="0eea46bc-1a08-4dae-8290-d9217da89020" providerId="ADAL" clId="{A74DFD5C-A00E-4D75-B54F-AE1372332AAE}" dt="2025-10-24T15:42:51.999" v="105" actId="20577"/>
        <pc:sldMkLst>
          <pc:docMk/>
          <pc:sldMk cId="0" sldId="269"/>
        </pc:sldMkLst>
        <pc:spChg chg="mod">
          <ac:chgData name="Mark Thirlwell" userId="0eea46bc-1a08-4dae-8290-d9217da89020" providerId="ADAL" clId="{A74DFD5C-A00E-4D75-B54F-AE1372332AAE}" dt="2025-10-14T08:11:36.549" v="30" actId="20577"/>
          <ac:spMkLst>
            <pc:docMk/>
            <pc:sldMk cId="0" sldId="269"/>
            <ac:spMk id="118" creationId="{00000000-0000-0000-0000-000000000000}"/>
          </ac:spMkLst>
        </pc:spChg>
        <pc:picChg chg="mod">
          <ac:chgData name="Mark Thirlwell" userId="0eea46bc-1a08-4dae-8290-d9217da89020" providerId="ADAL" clId="{A74DFD5C-A00E-4D75-B54F-AE1372332AAE}" dt="2025-10-14T08:11:01.532" v="26" actId="1076"/>
          <ac:picMkLst>
            <pc:docMk/>
            <pc:sldMk cId="0" sldId="269"/>
            <ac:picMk id="119" creationId="{00000000-0000-0000-0000-000000000000}"/>
          </ac:picMkLst>
        </pc:picChg>
      </pc:sldChg>
      <pc:sldChg chg="modSp mod">
        <pc:chgData name="Mark Thirlwell" userId="0eea46bc-1a08-4dae-8290-d9217da89020" providerId="ADAL" clId="{A74DFD5C-A00E-4D75-B54F-AE1372332AAE}" dt="2025-10-14T08:12:08.372" v="38" actId="20577"/>
        <pc:sldMkLst>
          <pc:docMk/>
          <pc:sldMk cId="0" sldId="270"/>
        </pc:sldMkLst>
        <pc:spChg chg="mod">
          <ac:chgData name="Mark Thirlwell" userId="0eea46bc-1a08-4dae-8290-d9217da89020" providerId="ADAL" clId="{A74DFD5C-A00E-4D75-B54F-AE1372332AAE}" dt="2025-10-14T08:12:08.372" v="38" actId="20577"/>
          <ac:spMkLst>
            <pc:docMk/>
            <pc:sldMk cId="0" sldId="270"/>
            <ac:spMk id="125" creationId="{00000000-0000-0000-0000-000000000000}"/>
          </ac:spMkLst>
        </pc:spChg>
      </pc:sldChg>
      <pc:sldChg chg="modSp mod">
        <pc:chgData name="Mark Thirlwell" userId="0eea46bc-1a08-4dae-8290-d9217da89020" providerId="ADAL" clId="{A74DFD5C-A00E-4D75-B54F-AE1372332AAE}" dt="2025-10-14T08:12:22.029" v="39" actId="20577"/>
        <pc:sldMkLst>
          <pc:docMk/>
          <pc:sldMk cId="0" sldId="274"/>
        </pc:sldMkLst>
        <pc:spChg chg="mod">
          <ac:chgData name="Mark Thirlwell" userId="0eea46bc-1a08-4dae-8290-d9217da89020" providerId="ADAL" clId="{A74DFD5C-A00E-4D75-B54F-AE1372332AAE}" dt="2025-10-14T08:12:22.029" v="39" actId="20577"/>
          <ac:spMkLst>
            <pc:docMk/>
            <pc:sldMk cId="0" sldId="274"/>
            <ac:spMk id="149" creationId="{00000000-0000-0000-0000-000000000000}"/>
          </ac:spMkLst>
        </pc:spChg>
      </pc:sldChg>
      <pc:sldChg chg="modSp mod">
        <pc:chgData name="Mark Thirlwell" userId="0eea46bc-1a08-4dae-8290-d9217da89020" providerId="ADAL" clId="{A74DFD5C-A00E-4D75-B54F-AE1372332AAE}" dt="2025-10-14T08:12:29.048" v="40" actId="20577"/>
        <pc:sldMkLst>
          <pc:docMk/>
          <pc:sldMk cId="0" sldId="275"/>
        </pc:sldMkLst>
        <pc:spChg chg="mod">
          <ac:chgData name="Mark Thirlwell" userId="0eea46bc-1a08-4dae-8290-d9217da89020" providerId="ADAL" clId="{A74DFD5C-A00E-4D75-B54F-AE1372332AAE}" dt="2025-10-14T08:12:29.048" v="40" actId="20577"/>
          <ac:spMkLst>
            <pc:docMk/>
            <pc:sldMk cId="0" sldId="275"/>
            <ac:spMk id="155" creationId="{00000000-0000-0000-0000-000000000000}"/>
          </ac:spMkLst>
        </pc:spChg>
      </pc:sldChg>
      <pc:sldChg chg="modSp mod modNotesTx">
        <pc:chgData name="Mark Thirlwell" userId="0eea46bc-1a08-4dae-8290-d9217da89020" providerId="ADAL" clId="{A74DFD5C-A00E-4D75-B54F-AE1372332AAE}" dt="2025-10-24T15:43:22.549" v="106" actId="20577"/>
        <pc:sldMkLst>
          <pc:docMk/>
          <pc:sldMk cId="0" sldId="276"/>
        </pc:sldMkLst>
        <pc:spChg chg="mod">
          <ac:chgData name="Mark Thirlwell" userId="0eea46bc-1a08-4dae-8290-d9217da89020" providerId="ADAL" clId="{A74DFD5C-A00E-4D75-B54F-AE1372332AAE}" dt="2025-10-14T08:13:29.161" v="46" actId="20577"/>
          <ac:spMkLst>
            <pc:docMk/>
            <pc:sldMk cId="0" sldId="276"/>
            <ac:spMk id="161" creationId="{00000000-0000-0000-0000-000000000000}"/>
          </ac:spMkLst>
        </pc:spChg>
        <pc:picChg chg="mod">
          <ac:chgData name="Mark Thirlwell" userId="0eea46bc-1a08-4dae-8290-d9217da89020" providerId="ADAL" clId="{A74DFD5C-A00E-4D75-B54F-AE1372332AAE}" dt="2025-10-14T08:13:21.957" v="45" actId="1076"/>
          <ac:picMkLst>
            <pc:docMk/>
            <pc:sldMk cId="0" sldId="276"/>
            <ac:picMk id="162" creationId="{00000000-0000-0000-0000-000000000000}"/>
          </ac:picMkLst>
        </pc:picChg>
      </pc:sldChg>
      <pc:sldChg chg="del modNotesTx">
        <pc:chgData name="Mark Thirlwell" userId="0eea46bc-1a08-4dae-8290-d9217da89020" providerId="ADAL" clId="{A74DFD5C-A00E-4D75-B54F-AE1372332AAE}" dt="2025-10-24T15:37:56.456" v="52" actId="47"/>
        <pc:sldMkLst>
          <pc:docMk/>
          <pc:sldMk cId="649795097" sldId="286"/>
        </pc:sldMkLst>
      </pc:sldChg>
      <pc:sldChg chg="del modNotesTx">
        <pc:chgData name="Mark Thirlwell" userId="0eea46bc-1a08-4dae-8290-d9217da89020" providerId="ADAL" clId="{A74DFD5C-A00E-4D75-B54F-AE1372332AAE}" dt="2025-10-24T15:37:56.456" v="52" actId="47"/>
        <pc:sldMkLst>
          <pc:docMk/>
          <pc:sldMk cId="2419271712" sldId="287"/>
        </pc:sldMkLst>
      </pc:sldChg>
    </pc:docChg>
  </pc:docChgLst>
  <pc:docChgLst>
    <pc:chgData name="Hazell, Danielle" userId="16322be0-50ef-46ff-b0c0-d304bc10d5d2" providerId="ADAL" clId="{E6D12E1F-DF63-450C-A9ED-E72C5F6C045B}"/>
    <pc:docChg chg="custSel modSld modMainMaster">
      <pc:chgData name="Hazell, Danielle" userId="16322be0-50ef-46ff-b0c0-d304bc10d5d2" providerId="ADAL" clId="{E6D12E1F-DF63-450C-A9ED-E72C5F6C045B}" dt="2025-10-29T14:43:35.976" v="9" actId="20577"/>
      <pc:docMkLst>
        <pc:docMk/>
      </pc:docMkLst>
      <pc:sldChg chg="modSp mod">
        <pc:chgData name="Hazell, Danielle" userId="16322be0-50ef-46ff-b0c0-d304bc10d5d2" providerId="ADAL" clId="{E6D12E1F-DF63-450C-A9ED-E72C5F6C045B}" dt="2025-10-29T14:43:35.976" v="9" actId="20577"/>
        <pc:sldMkLst>
          <pc:docMk/>
          <pc:sldMk cId="0" sldId="267"/>
        </pc:sldMkLst>
        <pc:spChg chg="mod">
          <ac:chgData name="Hazell, Danielle" userId="16322be0-50ef-46ff-b0c0-d304bc10d5d2" providerId="ADAL" clId="{E6D12E1F-DF63-450C-A9ED-E72C5F6C045B}" dt="2025-10-29T14:43:35.976" v="9" actId="20577"/>
          <ac:spMkLst>
            <pc:docMk/>
            <pc:sldMk cId="0" sldId="267"/>
            <ac:spMk id="106" creationId="{00000000-0000-0000-0000-000000000000}"/>
          </ac:spMkLst>
        </pc:spChg>
      </pc:sldChg>
      <pc:sldChg chg="addSp modSp mod">
        <pc:chgData name="Hazell, Danielle" userId="16322be0-50ef-46ff-b0c0-d304bc10d5d2" providerId="ADAL" clId="{E6D12E1F-DF63-450C-A9ED-E72C5F6C045B}" dt="2025-10-27T08:50:48.513" v="3"/>
        <pc:sldMkLst>
          <pc:docMk/>
          <pc:sldMk cId="0" sldId="285"/>
        </pc:sldMkLst>
        <pc:spChg chg="add mod">
          <ac:chgData name="Hazell, Danielle" userId="16322be0-50ef-46ff-b0c0-d304bc10d5d2" providerId="ADAL" clId="{E6D12E1F-DF63-450C-A9ED-E72C5F6C045B}" dt="2025-10-27T08:50:48.513" v="3"/>
          <ac:spMkLst>
            <pc:docMk/>
            <pc:sldMk cId="0" sldId="285"/>
            <ac:spMk id="2" creationId="{80B2B59F-D6A4-2333-1203-82FEE5AAEA11}"/>
          </ac:spMkLst>
        </pc:spChg>
        <pc:spChg chg="mod">
          <ac:chgData name="Hazell, Danielle" userId="16322be0-50ef-46ff-b0c0-d304bc10d5d2" providerId="ADAL" clId="{E6D12E1F-DF63-450C-A9ED-E72C5F6C045B}" dt="2025-10-27T08:50:46.980" v="2" actId="1076"/>
          <ac:spMkLst>
            <pc:docMk/>
            <pc:sldMk cId="0" sldId="285"/>
            <ac:spMk id="218" creationId="{00000000-0000-0000-0000-000000000000}"/>
          </ac:spMkLst>
        </pc:spChg>
      </pc:sldChg>
      <pc:sldMasterChg chg="addSp delSp modSp mod">
        <pc:chgData name="Hazell, Danielle" userId="16322be0-50ef-46ff-b0c0-d304bc10d5d2" providerId="ADAL" clId="{E6D12E1F-DF63-450C-A9ED-E72C5F6C045B}" dt="2025-10-27T08:50:29.952" v="1"/>
        <pc:sldMasterMkLst>
          <pc:docMk/>
          <pc:sldMasterMk cId="0" sldId="2147483648"/>
        </pc:sldMasterMkLst>
        <pc:spChg chg="add mod">
          <ac:chgData name="Hazell, Danielle" userId="16322be0-50ef-46ff-b0c0-d304bc10d5d2" providerId="ADAL" clId="{E6D12E1F-DF63-450C-A9ED-E72C5F6C045B}" dt="2025-10-27T08:50:29.952" v="1"/>
          <ac:spMkLst>
            <pc:docMk/>
            <pc:sldMasterMk cId="0" sldId="2147483648"/>
            <ac:spMk id="3" creationId="{2B082F3F-FF22-3FE5-B319-D76DBE1D3BA6}"/>
          </ac:spMkLst>
        </pc:spChg>
        <pc:spChg chg="add mod">
          <ac:chgData name="Hazell, Danielle" userId="16322be0-50ef-46ff-b0c0-d304bc10d5d2" providerId="ADAL" clId="{E6D12E1F-DF63-450C-A9ED-E72C5F6C045B}" dt="2025-10-27T08:50:29.952" v="1"/>
          <ac:spMkLst>
            <pc:docMk/>
            <pc:sldMasterMk cId="0" sldId="2147483648"/>
            <ac:spMk id="5" creationId="{96748F62-5A2E-BDDE-A105-483EF006DBBC}"/>
          </ac:spMkLst>
        </pc:spChg>
        <pc:picChg chg="add mod">
          <ac:chgData name="Hazell, Danielle" userId="16322be0-50ef-46ff-b0c0-d304bc10d5d2" providerId="ADAL" clId="{E6D12E1F-DF63-450C-A9ED-E72C5F6C045B}" dt="2025-10-27T08:50:29.952" v="1"/>
          <ac:picMkLst>
            <pc:docMk/>
            <pc:sldMasterMk cId="0" sldId="2147483648"/>
            <ac:picMk id="4" creationId="{BD8477C3-C663-DBBF-E2ED-945A8D13B049}"/>
          </ac:picMkLst>
        </pc:picChg>
        <pc:picChg chg="add mod">
          <ac:chgData name="Hazell, Danielle" userId="16322be0-50ef-46ff-b0c0-d304bc10d5d2" providerId="ADAL" clId="{E6D12E1F-DF63-450C-A9ED-E72C5F6C045B}" dt="2025-10-27T08:50:29.952" v="1"/>
          <ac:picMkLst>
            <pc:docMk/>
            <pc:sldMasterMk cId="0" sldId="2147483648"/>
            <ac:picMk id="6" creationId="{D53E0E58-7310-B4C2-D886-18ECAE3E76FD}"/>
          </ac:picMkLst>
        </pc:picChg>
        <pc:picChg chg="add mod">
          <ac:chgData name="Hazell, Danielle" userId="16322be0-50ef-46ff-b0c0-d304bc10d5d2" providerId="ADAL" clId="{E6D12E1F-DF63-450C-A9ED-E72C5F6C045B}" dt="2025-10-27T08:50:29.952" v="1"/>
          <ac:picMkLst>
            <pc:docMk/>
            <pc:sldMasterMk cId="0" sldId="2147483648"/>
            <ac:picMk id="7" creationId="{477160BE-4718-6FC0-D8AA-1B616A050C59}"/>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reepik.com/premium-vector/risk-management-matrix-with-impact-likelihood-businessman-analyzing-level-risk-by-considering-category-probability-likelihood-against-category-consequence-severity_58538570.htm#fromView=search&amp;page=1&amp;position=20&amp;uuid=7ea9e37c-3647-4a97-b664-7c86f4a24a69&amp;query=Risk+Matrix+Exampl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reepik.com/premium-vector/risk-management-matrix-with-impact-likelihood-businessman-analyzing-level-risk-by-considering-category-probability-likelihood-against-category-consequence-severity_58538570.htm#fromView=search&amp;page=1&amp;position=20&amp;uuid=7ea9e37c-3647-4a97-b664-7c86f4a24a69&amp;query=Risk+Matrix+Exampl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4: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 name="Google Shape;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eda1ac688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1" name="Google Shape;91;g36eda1ac688_0_2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6eda1ac688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7" name="Google Shape;97;g36eda1ac688_0_2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6eda1ac688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 name="Google Shape;103;g36eda1ac688_0_3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6eda1ac688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u="sng" dirty="0">
                <a:solidFill>
                  <a:schemeClr val="hlink"/>
                </a:solidFill>
                <a:hlinkClick r:id="rId3"/>
              </a:rPr>
              <a:t>https://www.freepik.com/premium-vector/risk-management-matrix-with-impact-likelihood-businessman-analyzing-level-risk-by-considering-category-probability-likelihood-against-category-consequence-severity_58538570.htm#fromView=search&amp;page=1&amp;position=20&amp;uuid=7ea9e37c-3647-4a97-b664-7c86f4a24a69&amp;query=Risk+Matrix+Example</a:t>
            </a:r>
            <a:endParaRPr lang="en-GB" dirty="0"/>
          </a:p>
          <a:p>
            <a:pPr marL="0" lvl="0" indent="0" algn="l" rtl="0">
              <a:spcBef>
                <a:spcPts val="360"/>
              </a:spcBef>
              <a:spcAft>
                <a:spcPts val="0"/>
              </a:spcAft>
              <a:buNone/>
            </a:pPr>
            <a:endParaRPr dirty="0"/>
          </a:p>
        </p:txBody>
      </p:sp>
      <p:sp>
        <p:nvSpPr>
          <p:cNvPr id="109" name="Google Shape;109;g36eda1ac688_0_3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eda1ac688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u="sng" dirty="0">
                <a:solidFill>
                  <a:schemeClr val="hlink"/>
                </a:solidFill>
                <a:hlinkClick r:id="rId3"/>
              </a:rPr>
              <a:t>https://www.freepik.com/premium-vector/risk-management-matrix-with-impact-likelihood-businessman-analyzing-level-risk-by-considering-category-probability-likelihood-against-category-consequence-severity_58538570.htm#fromView=search&amp;page=1&amp;position=20&amp;uuid=7ea9e37c-3647-4a97-b664-7c86f4a24a69&amp;query=Risk+Matrix+Example</a:t>
            </a:r>
            <a:endParaRPr lang="en-GB" dirty="0"/>
          </a:p>
          <a:p>
            <a:pPr marL="0" lvl="0" indent="0" algn="l" rtl="0">
              <a:spcBef>
                <a:spcPts val="360"/>
              </a:spcBef>
              <a:spcAft>
                <a:spcPts val="0"/>
              </a:spcAft>
              <a:buNone/>
            </a:pPr>
            <a:endParaRPr dirty="0"/>
          </a:p>
        </p:txBody>
      </p:sp>
      <p:sp>
        <p:nvSpPr>
          <p:cNvPr id="115" name="Google Shape;115;g36eda1ac688_0_4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6eda1ac688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2" name="Google Shape;122;g36eda1ac688_0_4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6eda1ac688_0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8" name="Google Shape;128;g36eda1ac688_0_5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eda1ac688_0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4" name="Google Shape;134;g36eda1ac688_0_5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6eda1ac688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0" name="Google Shape;140;g36eda1ac688_0_6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6eda1ac688_0_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g36eda1ac688_0_6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 name="Google Shape;41;p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6eda1ac688_0_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2" name="Google Shape;152;g36eda1ac688_0_7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6eda1ac688_0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58" name="Google Shape;158;g36eda1ac688_0_7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6eda1ac688_0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5" name="Google Shape;165;g36eda1ac688_0_8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6eda1ac688_0_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 name="Google Shape;171;g36eda1ac688_0_8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6eda1ac688_0_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7" name="Google Shape;177;g36eda1ac688_0_9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6eda1ac688_0_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3" name="Google Shape;183;g36eda1ac688_0_9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6eda1ac688_0_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0" name="Google Shape;190;g36eda1ac688_0_10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6eda1ac688_0_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7" name="Google Shape;197;g36eda1ac688_0_1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6eda1ac688_0_1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3" name="Google Shape;203;g36eda1ac688_0_1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Worksheets required -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Templates for risk assessment and method statement</a:t>
            </a:r>
            <a:br>
              <a:rPr lang="en-GB" dirty="0"/>
            </a:br>
            <a:r>
              <a:rPr lang="en-GB" dirty="0"/>
              <a:t>Example completed forms</a:t>
            </a:r>
            <a:endParaRPr dirty="0"/>
          </a:p>
          <a:p>
            <a:pPr marL="0" lvl="0" indent="0" algn="l" rtl="0">
              <a:spcBef>
                <a:spcPts val="360"/>
              </a:spcBef>
              <a:spcAft>
                <a:spcPts val="0"/>
              </a:spcAft>
              <a:buNone/>
            </a:pPr>
            <a:endParaRPr dirty="0"/>
          </a:p>
        </p:txBody>
      </p:sp>
      <p:sp>
        <p:nvSpPr>
          <p:cNvPr id="209" name="Google Shape;209;p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 name="Google Shape;47;p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5" name="Google Shape;2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eda1ac68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 name="Google Shape;59;g36eda1ac688_0_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5" name="Google Shape;65;p1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6eda1ac688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 name="Google Shape;72;g36eda1ac688_0_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6eda1ac688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 name="Google Shape;78;g36eda1ac688_0_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6eda1ac688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Tutor to show online examples of method statements</a:t>
            </a:r>
            <a:endParaRPr dirty="0"/>
          </a:p>
        </p:txBody>
      </p:sp>
      <p:sp>
        <p:nvSpPr>
          <p:cNvPr id="84" name="Google Shape;84;g36eda1ac688_0_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9"/>
          <p:cNvSpPr>
            <a:spLocks noGrp="1"/>
          </p:cNvSpPr>
          <p:nvPr>
            <p:ph type="pic" idx="2"/>
          </p:nvPr>
        </p:nvSpPr>
        <p:spPr>
          <a:xfrm>
            <a:off x="8280052" y="1800000"/>
            <a:ext cx="3600798" cy="4139999"/>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359172" y="1260475"/>
            <a:ext cx="8640959" cy="4319588"/>
          </a:xfrm>
          <a:prstGeom prst="rect">
            <a:avLst/>
          </a:prstGeom>
          <a:noFill/>
          <a:ln>
            <a:noFill/>
          </a:ln>
        </p:spPr>
        <p:txBody>
          <a:bodyPr spcFirstLastPara="1" wrap="square" lIns="0" tIns="0" rIns="0" bIns="0" anchor="t" anchorCtr="0">
            <a:noAutofit/>
          </a:bodyPr>
          <a:lstStyle>
            <a:lvl1pPr marL="457200" lvl="0" indent="-228600" algn="l">
              <a:lnSpc>
                <a:spcPct val="100375"/>
              </a:lnSpc>
              <a:spcBef>
                <a:spcPts val="1004"/>
              </a:spcBef>
              <a:spcAft>
                <a:spcPts val="0"/>
              </a:spcAft>
              <a:buSzPts val="1400"/>
              <a:buNone/>
              <a:defRPr sz="2400"/>
            </a:lvl1pPr>
            <a:lvl2pPr marL="914400" lvl="1" indent="-342900" algn="l">
              <a:lnSpc>
                <a:spcPct val="133833"/>
              </a:lnSpc>
              <a:spcBef>
                <a:spcPts val="1004"/>
              </a:spcBef>
              <a:spcAft>
                <a:spcPts val="0"/>
              </a:spcAft>
              <a:buSzPts val="1800"/>
              <a:buChar char="•"/>
              <a:defRPr/>
            </a:lvl2pPr>
            <a:lvl3pPr marL="1371600" lvl="2" indent="-228600" algn="l">
              <a:lnSpc>
                <a:spcPct val="111555"/>
              </a:lnSpc>
              <a:spcBef>
                <a:spcPts val="502"/>
              </a:spcBef>
              <a:spcAft>
                <a:spcPts val="0"/>
              </a:spcAft>
              <a:buSzPts val="1400"/>
              <a:buNone/>
              <a:defRPr/>
            </a:lvl3pPr>
            <a:lvl4pPr marL="1828800" lvl="3" indent="-342900" algn="l">
              <a:lnSpc>
                <a:spcPct val="111555"/>
              </a:lnSpc>
              <a:spcBef>
                <a:spcPts val="502"/>
              </a:spcBef>
              <a:spcAft>
                <a:spcPts val="0"/>
              </a:spcAft>
              <a:buSzPts val="1800"/>
              <a:buChar char="•"/>
              <a:defRPr/>
            </a:lvl4pPr>
            <a:lvl5pPr marL="2286000" lvl="4" indent="-342900" algn="l">
              <a:lnSpc>
                <a:spcPct val="111555"/>
              </a:lnSpc>
              <a:spcBef>
                <a:spcPts val="502"/>
              </a:spcBef>
              <a:spcAft>
                <a:spcPts val="0"/>
              </a:spcAft>
              <a:buClr>
                <a:schemeClr val="dk1"/>
              </a:buClr>
              <a:buSzPts val="1800"/>
              <a:buChar char="–"/>
              <a:defRPr/>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nd text">
  <p:cSld name="image left and tex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4320000" y="1799999"/>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21"/>
          <p:cNvSpPr>
            <a:spLocks noGrp="1"/>
          </p:cNvSpPr>
          <p:nvPr>
            <p:ph type="pic" idx="2"/>
          </p:nvPr>
        </p:nvSpPr>
        <p:spPr>
          <a:xfrm>
            <a:off x="360000" y="1800000"/>
            <a:ext cx="3600798" cy="413999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p:nvPr/>
        </p:nvSpPr>
        <p:spPr>
          <a:xfrm>
            <a:off x="0" y="456036"/>
            <a:ext cx="12239625" cy="152012"/>
          </a:xfrm>
          <a:prstGeom prst="rect">
            <a:avLst/>
          </a:prstGeom>
          <a:solidFill>
            <a:srgbClr val="D9D9D9">
              <a:alpha val="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7" b="0" i="0" u="none" strike="noStrike" cap="none">
                <a:solidFill>
                  <a:srgbClr val="D9D9D9"/>
                </a:solidFill>
                <a:latin typeface="Arial"/>
                <a:ea typeface="Arial"/>
                <a:cs typeface="Arial"/>
                <a:sym typeface="Arial"/>
              </a:rPr>
              <a:t> </a:t>
            </a:r>
            <a:endParaRPr/>
          </a:p>
        </p:txBody>
      </p:sp>
      <p:sp>
        <p:nvSpPr>
          <p:cNvPr id="11" name="Google Shape;11;p17"/>
          <p:cNvSpPr txBox="1">
            <a:spLocks noGrp="1"/>
          </p:cNvSpPr>
          <p:nvPr>
            <p:ph type="title"/>
          </p:nvPr>
        </p:nvSpPr>
        <p:spPr>
          <a:xfrm>
            <a:off x="252000" y="990000"/>
            <a:ext cx="11628000" cy="646331"/>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3600" b="1" i="0" u="none" strike="noStrike" cap="none">
                <a:solidFill>
                  <a:srgbClr val="FC4421"/>
                </a:solidFill>
                <a:latin typeface="Arial"/>
                <a:ea typeface="Arial"/>
                <a:cs typeface="Arial"/>
                <a:sym typeface="Arial"/>
              </a:defRPr>
            </a:lvl1pPr>
            <a:lvl2pPr marR="0" lvl="1" algn="l" rtl="0">
              <a:spcBef>
                <a:spcPts val="0"/>
              </a:spcBef>
              <a:spcAft>
                <a:spcPts val="0"/>
              </a:spcAft>
              <a:buSzPts val="1400"/>
              <a:buNone/>
              <a:defRPr sz="2409" b="1" i="0" u="none" strike="noStrike" cap="none">
                <a:solidFill>
                  <a:srgbClr val="E30613"/>
                </a:solidFill>
                <a:latin typeface="Arial"/>
                <a:ea typeface="Arial"/>
                <a:cs typeface="Arial"/>
                <a:sym typeface="Arial"/>
              </a:defRPr>
            </a:lvl2pPr>
            <a:lvl3pPr marR="0" lvl="2" algn="l" rtl="0">
              <a:spcBef>
                <a:spcPts val="0"/>
              </a:spcBef>
              <a:spcAft>
                <a:spcPts val="0"/>
              </a:spcAft>
              <a:buSzPts val="1400"/>
              <a:buNone/>
              <a:defRPr sz="2409" b="1" i="0" u="none" strike="noStrike" cap="none">
                <a:solidFill>
                  <a:srgbClr val="E30613"/>
                </a:solidFill>
                <a:latin typeface="Arial"/>
                <a:ea typeface="Arial"/>
                <a:cs typeface="Arial"/>
                <a:sym typeface="Arial"/>
              </a:defRPr>
            </a:lvl3pPr>
            <a:lvl4pPr marR="0" lvl="3" algn="l" rtl="0">
              <a:spcBef>
                <a:spcPts val="0"/>
              </a:spcBef>
              <a:spcAft>
                <a:spcPts val="0"/>
              </a:spcAft>
              <a:buSzPts val="1400"/>
              <a:buNone/>
              <a:defRPr sz="2409" b="1" i="0" u="none" strike="noStrike" cap="none">
                <a:solidFill>
                  <a:srgbClr val="E30613"/>
                </a:solidFill>
                <a:latin typeface="Arial"/>
                <a:ea typeface="Arial"/>
                <a:cs typeface="Arial"/>
                <a:sym typeface="Arial"/>
              </a:defRPr>
            </a:lvl4pPr>
            <a:lvl5pPr marR="0" lvl="4" algn="l" rtl="0">
              <a:spcBef>
                <a:spcPts val="0"/>
              </a:spcBef>
              <a:spcAft>
                <a:spcPts val="0"/>
              </a:spcAft>
              <a:buSzPts val="1400"/>
              <a:buNone/>
              <a:defRPr sz="2409" b="1" i="0" u="none" strike="noStrike" cap="none">
                <a:solidFill>
                  <a:srgbClr val="E30613"/>
                </a:solidFill>
                <a:latin typeface="Arial"/>
                <a:ea typeface="Arial"/>
                <a:cs typeface="Arial"/>
                <a:sym typeface="Arial"/>
              </a:defRPr>
            </a:lvl5pPr>
            <a:lvl6pPr marR="0" lvl="5" algn="ctr" rtl="0">
              <a:spcBef>
                <a:spcPts val="0"/>
              </a:spcBef>
              <a:spcAft>
                <a:spcPts val="0"/>
              </a:spcAft>
              <a:buSzPts val="1400"/>
              <a:buNone/>
              <a:defRPr sz="4417" b="0" i="0" u="none" strike="noStrike" cap="none">
                <a:solidFill>
                  <a:srgbClr val="CC0000"/>
                </a:solidFill>
                <a:latin typeface="Arial"/>
                <a:ea typeface="Arial"/>
                <a:cs typeface="Arial"/>
                <a:sym typeface="Arial"/>
              </a:defRPr>
            </a:lvl6pPr>
            <a:lvl7pPr marR="0" lvl="6" algn="ctr" rtl="0">
              <a:spcBef>
                <a:spcPts val="0"/>
              </a:spcBef>
              <a:spcAft>
                <a:spcPts val="0"/>
              </a:spcAft>
              <a:buSzPts val="1400"/>
              <a:buNone/>
              <a:defRPr sz="4417" b="0" i="0" u="none" strike="noStrike" cap="none">
                <a:solidFill>
                  <a:srgbClr val="CC0000"/>
                </a:solidFill>
                <a:latin typeface="Arial"/>
                <a:ea typeface="Arial"/>
                <a:cs typeface="Arial"/>
                <a:sym typeface="Arial"/>
              </a:defRPr>
            </a:lvl7pPr>
            <a:lvl8pPr marR="0" lvl="7" algn="ctr" rtl="0">
              <a:spcBef>
                <a:spcPts val="0"/>
              </a:spcBef>
              <a:spcAft>
                <a:spcPts val="0"/>
              </a:spcAft>
              <a:buSzPts val="1400"/>
              <a:buNone/>
              <a:defRPr sz="4417" b="0" i="0" u="none" strike="noStrike" cap="none">
                <a:solidFill>
                  <a:srgbClr val="CC0000"/>
                </a:solidFill>
                <a:latin typeface="Arial"/>
                <a:ea typeface="Arial"/>
                <a:cs typeface="Arial"/>
                <a:sym typeface="Arial"/>
              </a:defRPr>
            </a:lvl8pPr>
            <a:lvl9pPr marR="0" lvl="8" algn="ctr" rtl="0">
              <a:spcBef>
                <a:spcPts val="0"/>
              </a:spcBef>
              <a:spcAft>
                <a:spcPts val="0"/>
              </a:spcAft>
              <a:buSzPts val="1400"/>
              <a:buNone/>
              <a:defRPr sz="4417" b="0" i="0" u="none" strike="noStrike" cap="none">
                <a:solidFill>
                  <a:srgbClr val="CC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361406" y="1800000"/>
            <a:ext cx="11520000" cy="4140000"/>
          </a:xfrm>
          <a:prstGeom prst="rect">
            <a:avLst/>
          </a:prstGeom>
          <a:noFill/>
          <a:ln>
            <a:noFill/>
          </a:ln>
        </p:spPr>
        <p:txBody>
          <a:bodyPr spcFirstLastPara="1" wrap="square" lIns="0" tIns="0" rIns="0" bIns="0" anchor="t" anchorCtr="0">
            <a:noAutofit/>
          </a:bodyPr>
          <a:lstStyle>
            <a:lvl1pPr marL="457200" marR="0" lvl="0" indent="-228600" algn="l" rtl="0">
              <a:lnSpc>
                <a:spcPct val="120450"/>
              </a:lnSpc>
              <a:spcBef>
                <a:spcPts val="1004"/>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355600" algn="l" rtl="0">
              <a:lnSpc>
                <a:spcPct val="120450"/>
              </a:lnSpc>
              <a:spcBef>
                <a:spcPts val="1004"/>
              </a:spcBef>
              <a:spcAft>
                <a:spcPts val="0"/>
              </a:spcAft>
              <a:buClr>
                <a:srgbClr val="FC442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228600" algn="l" rtl="0">
              <a:lnSpc>
                <a:spcPct val="125031"/>
              </a:lnSpc>
              <a:spcBef>
                <a:spcPts val="502"/>
              </a:spcBef>
              <a:spcAft>
                <a:spcPts val="0"/>
              </a:spcAft>
              <a:buSzPts val="1400"/>
              <a:buNone/>
              <a:defRPr sz="1606" b="0" i="0" u="none" strike="noStrike" cap="none">
                <a:solidFill>
                  <a:schemeClr val="dk1"/>
                </a:solidFill>
                <a:latin typeface="Arial"/>
                <a:ea typeface="Arial"/>
                <a:cs typeface="Arial"/>
                <a:sym typeface="Arial"/>
              </a:defRPr>
            </a:lvl3pPr>
            <a:lvl4pPr marL="1828800" marR="0" lvl="3" indent="-330581" algn="l" rtl="0">
              <a:lnSpc>
                <a:spcPct val="125031"/>
              </a:lnSpc>
              <a:spcBef>
                <a:spcPts val="502"/>
              </a:spcBef>
              <a:spcAft>
                <a:spcPts val="0"/>
              </a:spcAft>
              <a:buClr>
                <a:srgbClr val="FC4421"/>
              </a:buClr>
              <a:buSzPts val="1606"/>
              <a:buFont typeface="Arial"/>
              <a:buChar char="•"/>
              <a:defRPr sz="1606" b="0" i="0" u="none" strike="noStrike" cap="none">
                <a:solidFill>
                  <a:schemeClr val="dk1"/>
                </a:solidFill>
                <a:latin typeface="Arial"/>
                <a:ea typeface="Arial"/>
                <a:cs typeface="Arial"/>
                <a:sym typeface="Arial"/>
              </a:defRPr>
            </a:lvl4pPr>
            <a:lvl5pPr marL="2286000" marR="0" lvl="4" indent="-330581" algn="l" rtl="0">
              <a:lnSpc>
                <a:spcPct val="125031"/>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5pPr>
            <a:lvl6pPr marL="2743200" marR="0" lvl="5" indent="-330581" algn="l" rtl="0">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6pPr>
            <a:lvl7pPr marL="3200400" marR="0" lvl="6" indent="-330581" algn="l" rtl="0">
              <a:spcBef>
                <a:spcPts val="321"/>
              </a:spcBef>
              <a:spcAft>
                <a:spcPts val="0"/>
              </a:spcAft>
              <a:buClr>
                <a:srgbClr val="E30613"/>
              </a:buClr>
              <a:buSzPts val="1606"/>
              <a:buFont typeface="Arial"/>
              <a:buChar char="»"/>
              <a:defRPr sz="1606" b="0" i="0" u="none" strike="noStrike" cap="none">
                <a:solidFill>
                  <a:schemeClr val="dk1"/>
                </a:solidFill>
                <a:latin typeface="Arial"/>
                <a:ea typeface="Arial"/>
                <a:cs typeface="Arial"/>
                <a:sym typeface="Arial"/>
              </a:defRPr>
            </a:lvl7pPr>
            <a:lvl8pPr marL="3657600" marR="0" lvl="7" indent="-330581" algn="l" rtl="0">
              <a:spcBef>
                <a:spcPts val="321"/>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8pPr>
            <a:lvl9pPr marL="4114800" marR="0" lvl="8" indent="-292353" algn="l" rtl="0">
              <a:spcBef>
                <a:spcPts val="201"/>
              </a:spcBef>
              <a:spcAft>
                <a:spcPts val="0"/>
              </a:spcAft>
              <a:buClr>
                <a:schemeClr val="dk1"/>
              </a:buClr>
              <a:buSzPts val="1004"/>
              <a:buFont typeface="Arial"/>
              <a:buChar char="»"/>
              <a:defRPr sz="1004" b="0" i="0" u="none" strike="noStrike" cap="none">
                <a:solidFill>
                  <a:schemeClr val="dk1"/>
                </a:solidFill>
                <a:latin typeface="Arial"/>
                <a:ea typeface="Arial"/>
                <a:cs typeface="Arial"/>
                <a:sym typeface="Arial"/>
              </a:defRPr>
            </a:lvl9pPr>
          </a:lstStyle>
          <a:p>
            <a:endParaRPr/>
          </a:p>
        </p:txBody>
      </p:sp>
      <p:sp>
        <p:nvSpPr>
          <p:cNvPr id="16" name="Google Shape;16;p17"/>
          <p:cNvSpPr txBox="1"/>
          <p:nvPr/>
        </p:nvSpPr>
        <p:spPr>
          <a:xfrm>
            <a:off x="360000" y="6343435"/>
            <a:ext cx="58854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GB" sz="1600">
                <a:solidFill>
                  <a:schemeClr val="dk1"/>
                </a:solidFill>
                <a:latin typeface="Arial"/>
                <a:ea typeface="Arial"/>
                <a:cs typeface="Arial"/>
                <a:sym typeface="Arial"/>
              </a:rPr>
              <a:t>‹#›</a:t>
            </a:fld>
            <a:endParaRPr sz="1600">
              <a:solidFill>
                <a:schemeClr val="dk1"/>
              </a:solidFill>
              <a:latin typeface="Arial"/>
              <a:ea typeface="Arial"/>
              <a:cs typeface="Arial"/>
              <a:sym typeface="Arial"/>
            </a:endParaRPr>
          </a:p>
        </p:txBody>
      </p:sp>
      <p:pic>
        <p:nvPicPr>
          <p:cNvPr id="18" name="Google Shape;18;p17" descr="A purple and white logo&#10;&#10;AI-generated content may be incorrect."/>
          <p:cNvPicPr preferRelativeResize="0"/>
          <p:nvPr/>
        </p:nvPicPr>
        <p:blipFill rotWithShape="1">
          <a:blip r:embed="rId6">
            <a:alphaModFix/>
          </a:blip>
          <a:srcRect/>
          <a:stretch/>
        </p:blipFill>
        <p:spPr>
          <a:xfrm>
            <a:off x="9360000" y="6228000"/>
            <a:ext cx="2520000" cy="456536"/>
          </a:xfrm>
          <a:prstGeom prst="rect">
            <a:avLst/>
          </a:prstGeom>
          <a:noFill/>
          <a:ln>
            <a:noFill/>
          </a:ln>
        </p:spPr>
      </p:pic>
      <p:cxnSp>
        <p:nvCxnSpPr>
          <p:cNvPr id="19" name="Google Shape;19;p17"/>
          <p:cNvCxnSpPr/>
          <p:nvPr/>
        </p:nvCxnSpPr>
        <p:spPr>
          <a:xfrm>
            <a:off x="0" y="6084000"/>
            <a:ext cx="12240000" cy="0"/>
          </a:xfrm>
          <a:prstGeom prst="straightConnector1">
            <a:avLst/>
          </a:prstGeom>
          <a:noFill/>
          <a:ln w="9525" cap="flat" cmpd="sng">
            <a:solidFill>
              <a:srgbClr val="000000"/>
            </a:solidFill>
            <a:prstDash val="solid"/>
            <a:round/>
            <a:headEnd type="none" w="sm" len="sm"/>
            <a:tailEnd type="none" w="sm" len="sm"/>
          </a:ln>
        </p:spPr>
      </p:cxnSp>
      <p:sp>
        <p:nvSpPr>
          <p:cNvPr id="3" name="Graphic 26">
            <a:extLst>
              <a:ext uri="{FF2B5EF4-FFF2-40B4-BE49-F238E27FC236}">
                <a16:creationId xmlns:a16="http://schemas.microsoft.com/office/drawing/2014/main" id="{2B082F3F-FF22-3FE5-B319-D76DBE1D3BA6}"/>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pic>
        <p:nvPicPr>
          <p:cNvPr id="4" name="Picture 3" descr="A red arrow pointing up&#10;&#10;AI-generated content may be incorrect.">
            <a:extLst>
              <a:ext uri="{FF2B5EF4-FFF2-40B4-BE49-F238E27FC236}">
                <a16:creationId xmlns:a16="http://schemas.microsoft.com/office/drawing/2014/main" id="{BD8477C3-C663-DBBF-E2ED-945A8D13B049}"/>
              </a:ext>
            </a:extLst>
          </p:cNvPr>
          <p:cNvPicPr>
            <a:picLocks/>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32047" y="170588"/>
            <a:ext cx="591666" cy="437463"/>
          </a:xfrm>
          <a:prstGeom prst="rect">
            <a:avLst/>
          </a:prstGeom>
          <a:noFill/>
          <a:ln>
            <a:noFill/>
          </a:ln>
        </p:spPr>
      </p:pic>
      <p:sp>
        <p:nvSpPr>
          <p:cNvPr id="5" name="Text Box 2">
            <a:extLst>
              <a:ext uri="{FF2B5EF4-FFF2-40B4-BE49-F238E27FC236}">
                <a16:creationId xmlns:a16="http://schemas.microsoft.com/office/drawing/2014/main" id="{96748F62-5A2E-BDDE-A105-483EF006DBBC}"/>
              </a:ext>
            </a:extLst>
          </p:cNvPr>
          <p:cNvSpPr txBox="1">
            <a:spLocks noChangeArrowheads="1"/>
          </p:cNvSpPr>
          <p:nvPr userDrawn="1"/>
        </p:nvSpPr>
        <p:spPr bwMode="auto">
          <a:xfrm>
            <a:off x="3848985" y="67612"/>
            <a:ext cx="5827751"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6" name="Picture 5" descr="A black and white logo&#10;&#10;AI-generated content may be incorrect.">
            <a:extLst>
              <a:ext uri="{FF2B5EF4-FFF2-40B4-BE49-F238E27FC236}">
                <a16:creationId xmlns:a16="http://schemas.microsoft.com/office/drawing/2014/main" id="{D53E0E58-7310-B4C2-D886-18ECAE3E76FD}"/>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408368" y="157157"/>
            <a:ext cx="2563495" cy="498243"/>
          </a:xfrm>
          <a:prstGeom prst="rect">
            <a:avLst/>
          </a:prstGeom>
          <a:noFill/>
          <a:ln>
            <a:noFill/>
          </a:ln>
        </p:spPr>
      </p:pic>
      <p:pic>
        <p:nvPicPr>
          <p:cNvPr id="7" name="Picture 6" descr="A black background with a black square&#10;&#10;AI-generated content may be incorrect.">
            <a:extLst>
              <a:ext uri="{FF2B5EF4-FFF2-40B4-BE49-F238E27FC236}">
                <a16:creationId xmlns:a16="http://schemas.microsoft.com/office/drawing/2014/main" id="{477160BE-4718-6FC0-D8AA-1B616A050C59}"/>
              </a:ext>
            </a:extLst>
          </p:cNvPr>
          <p:cNvPicPr>
            <a:picLocks noChangeAspect="1"/>
          </p:cNvPicPr>
          <p:nvPr userDrawn="1"/>
        </p:nvPicPr>
        <p:blipFill>
          <a:blip r:embed="rId9"/>
          <a:stretch>
            <a:fillRect/>
          </a:stretch>
        </p:blipFill>
        <p:spPr>
          <a:xfrm>
            <a:off x="948541" y="177135"/>
            <a:ext cx="2685203" cy="44067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hse.gov.uk/legislation/hswa.ht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legislation.gov.uk/uksi/1999/3242/conten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360000" y="1800000"/>
            <a:ext cx="10800000" cy="37798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1200"/>
              </a:spcAft>
              <a:buClr>
                <a:srgbClr val="170130"/>
              </a:buClr>
              <a:buSzPts val="2800"/>
              <a:buFont typeface="Arial"/>
              <a:buNone/>
            </a:pPr>
            <a:r>
              <a:rPr lang="en-GB" sz="2800" b="1" dirty="0">
                <a:solidFill>
                  <a:srgbClr val="170130"/>
                </a:solidFill>
                <a:latin typeface="Arial"/>
                <a:ea typeface="Arial"/>
                <a:cs typeface="Arial"/>
                <a:sym typeface="Arial"/>
              </a:rPr>
              <a:t>Occupational Specialism: Plumbing &amp; Heating Engineering</a:t>
            </a:r>
            <a:endParaRPr sz="2800" dirty="0">
              <a:solidFill>
                <a:srgbClr val="3432E1"/>
              </a:solidFill>
              <a:latin typeface="Arial"/>
              <a:ea typeface="Arial"/>
              <a:cs typeface="Arial"/>
              <a:sym typeface="Arial"/>
            </a:endParaRPr>
          </a:p>
          <a:p>
            <a:pPr marL="0" marR="0" lvl="0" indent="0" algn="l" rtl="0">
              <a:lnSpc>
                <a:spcPct val="110000"/>
              </a:lnSpc>
              <a:spcBef>
                <a:spcPts val="750"/>
              </a:spcBef>
              <a:spcAft>
                <a:spcPts val="1200"/>
              </a:spcAft>
              <a:buClr>
                <a:srgbClr val="FC4421"/>
              </a:buClr>
              <a:buSzPts val="2800"/>
              <a:buFont typeface="Arial"/>
              <a:buNone/>
            </a:pPr>
            <a:r>
              <a:rPr lang="en-GB" sz="2800" dirty="0">
                <a:solidFill>
                  <a:schemeClr val="tx1"/>
                </a:solidFill>
              </a:rPr>
              <a:t>K1.31 Types </a:t>
            </a:r>
            <a:r>
              <a:rPr lang="en-GB" sz="2800">
                <a:solidFill>
                  <a:schemeClr val="tx1"/>
                </a:solidFill>
              </a:rPr>
              <a:t>of documentation</a:t>
            </a:r>
            <a:endParaRPr lang="en-GB" sz="2800" b="1" dirty="0">
              <a:solidFill>
                <a:srgbClr val="FC4421"/>
              </a:solidFill>
            </a:endParaRPr>
          </a:p>
          <a:p>
            <a:pPr marL="0" marR="0" lvl="0" indent="0" algn="l" rtl="0">
              <a:lnSpc>
                <a:spcPct val="110000"/>
              </a:lnSpc>
              <a:spcBef>
                <a:spcPts val="750"/>
              </a:spcBef>
              <a:spcAft>
                <a:spcPts val="1200"/>
              </a:spcAft>
              <a:buClr>
                <a:srgbClr val="FC4421"/>
              </a:buClr>
              <a:buSzPts val="2800"/>
              <a:buFont typeface="Arial"/>
              <a:buNone/>
            </a:pPr>
            <a:r>
              <a:rPr lang="en-GB" sz="2800" b="1" dirty="0">
                <a:solidFill>
                  <a:srgbClr val="FC4421"/>
                </a:solidFill>
              </a:rPr>
              <a:t>Risk assessments and method statements</a:t>
            </a:r>
          </a:p>
          <a:p>
            <a:pPr marL="0" marR="0" lvl="0" indent="0" algn="l" rtl="0">
              <a:lnSpc>
                <a:spcPct val="90000"/>
              </a:lnSpc>
              <a:spcBef>
                <a:spcPts val="750"/>
              </a:spcBef>
              <a:spcAft>
                <a:spcPts val="0"/>
              </a:spcAft>
              <a:buClr>
                <a:srgbClr val="FC4421"/>
              </a:buClr>
              <a:buSzPts val="2800"/>
              <a:buFont typeface="Arial"/>
              <a:buNone/>
            </a:pPr>
            <a:endParaRPr sz="2800" b="1" dirty="0">
              <a:solidFill>
                <a:srgbClr val="FC4421"/>
              </a:solidFill>
            </a:endParaRPr>
          </a:p>
          <a:p>
            <a:pPr marL="0" marR="0" lvl="0" indent="0" algn="l" rtl="0">
              <a:lnSpc>
                <a:spcPct val="90000"/>
              </a:lnSpc>
              <a:spcBef>
                <a:spcPts val="750"/>
              </a:spcBef>
              <a:spcAft>
                <a:spcPts val="0"/>
              </a:spcAft>
              <a:buClr>
                <a:srgbClr val="FC4421"/>
              </a:buClr>
              <a:buSzPts val="2800"/>
              <a:buFont typeface="Arial"/>
              <a:buNone/>
            </a:pPr>
            <a:endParaRPr sz="2800" b="1" dirty="0">
              <a:solidFill>
                <a:srgbClr val="FC442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6eda1ac688_0_2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Legal requirements</a:t>
            </a:r>
          </a:p>
        </p:txBody>
      </p:sp>
      <p:sp>
        <p:nvSpPr>
          <p:cNvPr id="94" name="Google Shape;94;g36eda1ac688_0_20"/>
          <p:cNvSpPr txBox="1">
            <a:spLocks noGrp="1"/>
          </p:cNvSpPr>
          <p:nvPr>
            <p:ph type="body" idx="1"/>
          </p:nvPr>
        </p:nvSpPr>
        <p:spPr>
          <a:xfrm>
            <a:off x="360000" y="1800000"/>
            <a:ext cx="114129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Management of Health and Safety at Work Regulations 1999</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Construction (Design and Management) Regulations 2015</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These laws require employers to manage risks and plan work safely.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Risk assessments and method statements help meet these legal duties. They are used as proof of compliance. Not following the law may lead to HSE enforcement. This can include fines or prosecution.</a:t>
            </a:r>
            <a:endParaRPr dirty="0">
              <a:solidFill>
                <a:srgbClr val="000000"/>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6eda1ac688_0_2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Roles and responsibilities</a:t>
            </a:r>
          </a:p>
        </p:txBody>
      </p:sp>
      <p:sp>
        <p:nvSpPr>
          <p:cNvPr id="100" name="Google Shape;100;g36eda1ac688_0_25"/>
          <p:cNvSpPr txBox="1">
            <a:spLocks noGrp="1"/>
          </p:cNvSpPr>
          <p:nvPr>
            <p:ph type="body" idx="1"/>
          </p:nvPr>
        </p:nvSpPr>
        <p:spPr>
          <a:xfrm>
            <a:off x="360000" y="1800000"/>
            <a:ext cx="114129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Employer</a:t>
            </a:r>
            <a:r>
              <a:rPr lang="en-GB" dirty="0">
                <a:solidFill>
                  <a:srgbClr val="000000"/>
                </a:solidFill>
                <a:latin typeface="Arial" panose="020B0604020202020204" pitchFamily="34" charset="0"/>
              </a:rPr>
              <a:t>: ensures risk assessments are done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Site Manager</a:t>
            </a:r>
            <a:r>
              <a:rPr lang="en-GB" dirty="0">
                <a:solidFill>
                  <a:srgbClr val="000000"/>
                </a:solidFill>
                <a:latin typeface="Arial" panose="020B0604020202020204" pitchFamily="34" charset="0"/>
              </a:rPr>
              <a:t>: reviews and enforces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Operative</a:t>
            </a:r>
            <a:r>
              <a:rPr lang="en-GB" dirty="0">
                <a:solidFill>
                  <a:srgbClr val="000000"/>
                </a:solidFill>
                <a:latin typeface="Arial" panose="020B0604020202020204" pitchFamily="34" charset="0"/>
              </a:rPr>
              <a:t>: follows guidance, raises concerns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Clear communication helps build accountability. Everyone must understand their safety role. Following procedures protects individuals and teams. Employers provide structure and training. Workers must report hazards. Safety is a shared responsibility.</a:t>
            </a:r>
            <a:endParaRPr dirty="0">
              <a:solidFill>
                <a:srgbClr val="000000"/>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36eda1ac688_0_3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Creating a risk assessment - step-by-step</a:t>
            </a:r>
          </a:p>
        </p:txBody>
      </p:sp>
      <p:sp>
        <p:nvSpPr>
          <p:cNvPr id="106" name="Google Shape;106;g36eda1ac688_0_30"/>
          <p:cNvSpPr txBox="1">
            <a:spLocks noGrp="1"/>
          </p:cNvSpPr>
          <p:nvPr>
            <p:ph type="body" idx="1"/>
          </p:nvPr>
        </p:nvSpPr>
        <p:spPr>
          <a:xfrm>
            <a:off x="360000" y="1800000"/>
            <a:ext cx="11412900" cy="39867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Walk the site to understand the environment.</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Identify risks and hazards.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Use a risk matrix to judge severity and likelihood.</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Record who is at risk and the controls used.</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Apply controls and inform workers.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Review the assessment as conditions change.</a:t>
            </a:r>
            <a:endParaRPr dirty="0">
              <a:solidFill>
                <a:srgbClr val="000000"/>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6eda1ac688_0_3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Common hazards in plumbing</a:t>
            </a:r>
          </a:p>
        </p:txBody>
      </p:sp>
      <p:sp>
        <p:nvSpPr>
          <p:cNvPr id="112" name="Google Shape;112;g36eda1ac688_0_35"/>
          <p:cNvSpPr txBox="1">
            <a:spLocks noGrp="1"/>
          </p:cNvSpPr>
          <p:nvPr>
            <p:ph type="body" idx="1"/>
          </p:nvPr>
        </p:nvSpPr>
        <p:spPr>
          <a:xfrm>
            <a:off x="360000" y="1800000"/>
            <a:ext cx="11412900" cy="4168800"/>
          </a:xfrm>
          <a:prstGeom prst="rect">
            <a:avLst/>
          </a:prstGeom>
          <a:noFill/>
          <a:ln>
            <a:noFill/>
          </a:ln>
        </p:spPr>
        <p:txBody>
          <a:bodyPr spcFirstLastPara="1" wrap="square" lIns="0" tIns="0" rIns="0" bIns="0" anchor="t" anchorCtr="0">
            <a:noAutofit/>
          </a:bodyPr>
          <a:lstStyle/>
          <a:p>
            <a:pPr marL="252000" indent="-252000">
              <a:spcAft>
                <a:spcPts val="6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Working at height</a:t>
            </a:r>
            <a:endParaRPr dirty="0">
              <a:solidFill>
                <a:srgbClr val="000000"/>
              </a:solidFill>
              <a:latin typeface="Arial" panose="020B0604020202020204" pitchFamily="34" charset="0"/>
            </a:endParaRPr>
          </a:p>
          <a:p>
            <a:pPr marL="252000" indent="-252000">
              <a:spcAft>
                <a:spcPts val="6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Hot surfaces</a:t>
            </a:r>
            <a:endParaRPr dirty="0">
              <a:solidFill>
                <a:srgbClr val="000000"/>
              </a:solidFill>
              <a:latin typeface="Arial" panose="020B0604020202020204" pitchFamily="34" charset="0"/>
            </a:endParaRPr>
          </a:p>
          <a:p>
            <a:pPr marL="252000" indent="-252000">
              <a:spcAft>
                <a:spcPts val="6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Confined spaces</a:t>
            </a:r>
            <a:endParaRPr dirty="0">
              <a:solidFill>
                <a:srgbClr val="000000"/>
              </a:solidFill>
              <a:latin typeface="Arial" panose="020B0604020202020204" pitchFamily="34" charset="0"/>
            </a:endParaRPr>
          </a:p>
          <a:p>
            <a:pPr marL="252000" indent="-252000">
              <a:spcAft>
                <a:spcPts val="6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Manual handling</a:t>
            </a:r>
            <a:endParaRPr dirty="0">
              <a:solidFill>
                <a:srgbClr val="000000"/>
              </a:solidFill>
              <a:latin typeface="Arial" panose="020B0604020202020204" pitchFamily="34" charset="0"/>
            </a:endParaRPr>
          </a:p>
          <a:p>
            <a:pPr marL="252000" indent="-252000">
              <a:spcAft>
                <a:spcPts val="6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Electrical hazards</a:t>
            </a:r>
            <a:endParaRPr dirty="0">
              <a:solidFill>
                <a:srgbClr val="000000"/>
              </a:solidFill>
              <a:latin typeface="Arial" panose="020B0604020202020204" pitchFamily="34" charset="0"/>
            </a:endParaRPr>
          </a:p>
          <a:p>
            <a:pPr marL="252000" indent="-252000">
              <a:spcAft>
                <a:spcPts val="6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Slips, trips and falls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Hazards depend on location and task. Controls are chosen based on risk. Planning and correct equipment reduce danger. Workers must be trained. Safety must be monitored. Supervisors must enforce good practice.</a:t>
            </a:r>
            <a:endParaRPr dirty="0">
              <a:solidFill>
                <a:srgbClr val="0000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6eda1ac688_0_4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Risk matrix example</a:t>
            </a:r>
          </a:p>
        </p:txBody>
      </p:sp>
      <p:sp>
        <p:nvSpPr>
          <p:cNvPr id="118" name="Google Shape;118;g36eda1ac688_0_41"/>
          <p:cNvSpPr txBox="1">
            <a:spLocks noGrp="1"/>
          </p:cNvSpPr>
          <p:nvPr>
            <p:ph type="body" idx="1"/>
          </p:nvPr>
        </p:nvSpPr>
        <p:spPr>
          <a:xfrm>
            <a:off x="360000" y="1800000"/>
            <a:ext cx="6770143"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Likelihood vs. Severity/Impact.</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Colour-coded risk levels.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Risk matrices help rank risks. High-severity risks need strong controls. Colours like red mean urgent attention. </a:t>
            </a: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Use the matrix to support planning. It helps decide when extra controls are needed. </a:t>
            </a: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Simple visuals aid understanding.</a:t>
            </a:r>
            <a:endParaRPr dirty="0">
              <a:solidFill>
                <a:srgbClr val="000000"/>
              </a:solidFill>
              <a:latin typeface="Arial" panose="020B0604020202020204" pitchFamily="34" charset="0"/>
            </a:endParaRPr>
          </a:p>
        </p:txBody>
      </p:sp>
      <p:pic>
        <p:nvPicPr>
          <p:cNvPr id="119" name="Google Shape;119;g36eda1ac688_0_41"/>
          <p:cNvPicPr preferRelativeResize="0">
            <a:picLocks noChangeAspect="1"/>
          </p:cNvPicPr>
          <p:nvPr/>
        </p:nvPicPr>
        <p:blipFill>
          <a:blip r:embed="rId3"/>
          <a:srcRect/>
          <a:stretch/>
        </p:blipFill>
        <p:spPr>
          <a:xfrm>
            <a:off x="7200000" y="1800000"/>
            <a:ext cx="4680000" cy="30087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36eda1ac688_0_4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Creating a method statement</a:t>
            </a:r>
          </a:p>
        </p:txBody>
      </p:sp>
      <p:sp>
        <p:nvSpPr>
          <p:cNvPr id="125" name="Google Shape;125;g36eda1ac688_0_47"/>
          <p:cNvSpPr txBox="1">
            <a:spLocks noGrp="1"/>
          </p:cNvSpPr>
          <p:nvPr>
            <p:ph type="body" idx="1"/>
          </p:nvPr>
        </p:nvSpPr>
        <p:spPr>
          <a:xfrm>
            <a:off x="360000" y="1800000"/>
            <a:ext cx="11412900" cy="39867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Break down the task clearly.</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Summarise risk findings.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Write steps with safety details.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List tools and PPE needed.</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Plan waste and emergency actions.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Get approval from a competent person.</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This ensures the task is completed safely.</a:t>
            </a:r>
            <a:endParaRPr dirty="0">
              <a:solidFill>
                <a:srgbClr val="000000"/>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6eda1ac688_0_5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Practical application example</a:t>
            </a:r>
          </a:p>
        </p:txBody>
      </p:sp>
      <p:sp>
        <p:nvSpPr>
          <p:cNvPr id="131" name="Google Shape;131;g36eda1ac688_0_52"/>
          <p:cNvSpPr txBox="1">
            <a:spLocks noGrp="1"/>
          </p:cNvSpPr>
          <p:nvPr>
            <p:ph type="body" idx="1"/>
          </p:nvPr>
        </p:nvSpPr>
        <p:spPr>
          <a:xfrm>
            <a:off x="360000" y="1800000"/>
            <a:ext cx="114129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Installing a boiler or cistern in a loft has risks. Space is often tight, and floor strength may be limited. Manual handling must be done safely.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Trip hazards must be removed. The method statement should list access steps. It must include PPE and electrical safety.</a:t>
            </a:r>
            <a:endParaRPr dirty="0">
              <a:solidFill>
                <a:srgbClr val="00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6eda1ac688_0_5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Knowledge check</a:t>
            </a:r>
          </a:p>
        </p:txBody>
      </p:sp>
      <p:sp>
        <p:nvSpPr>
          <p:cNvPr id="137" name="Google Shape;137;g36eda1ac688_0_57"/>
          <p:cNvSpPr txBox="1">
            <a:spLocks noGrp="1"/>
          </p:cNvSpPr>
          <p:nvPr>
            <p:ph type="body" idx="1"/>
          </p:nvPr>
        </p:nvSpPr>
        <p:spPr>
          <a:xfrm>
            <a:off x="360000" y="1800000"/>
            <a:ext cx="11412900" cy="37857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What’s the main purpose of a risk assessment?</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Who is responsible for reviewing a method statement on site?</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Which regulation requires risk assessments?</a:t>
            </a:r>
            <a:endParaRPr dirty="0">
              <a:solidFill>
                <a:srgbClr val="000000"/>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6eda1ac688_0_6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Knowledge check - answers</a:t>
            </a:r>
          </a:p>
        </p:txBody>
      </p:sp>
      <p:sp>
        <p:nvSpPr>
          <p:cNvPr id="143" name="Google Shape;143;g36eda1ac688_0_62"/>
          <p:cNvSpPr txBox="1">
            <a:spLocks noGrp="1"/>
          </p:cNvSpPr>
          <p:nvPr>
            <p:ph type="body" idx="1"/>
          </p:nvPr>
        </p:nvSpPr>
        <p:spPr>
          <a:xfrm>
            <a:off x="360000" y="1800000"/>
            <a:ext cx="11412900" cy="37857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To identify hazards and minimise risks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Site manager</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Management of Health and Safety at Work Regulations 1999</a:t>
            </a:r>
            <a:endParaRPr dirty="0">
              <a:solidFill>
                <a:srgbClr val="000000"/>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6eda1ac688_0_6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Common errors in risk assessments</a:t>
            </a:r>
          </a:p>
        </p:txBody>
      </p:sp>
      <p:sp>
        <p:nvSpPr>
          <p:cNvPr id="149" name="Google Shape;149;g36eda1ac688_0_67"/>
          <p:cNvSpPr txBox="1">
            <a:spLocks noGrp="1"/>
          </p:cNvSpPr>
          <p:nvPr>
            <p:ph type="body" idx="1"/>
          </p:nvPr>
        </p:nvSpPr>
        <p:spPr>
          <a:xfrm>
            <a:off x="360000" y="1800000"/>
            <a:ext cx="9360300" cy="39201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Too generic</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Not reviewed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Incomplete hazard listing</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Lack of worker input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Ignoring rare but serious risks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 follow-up checks.</a:t>
            </a:r>
            <a:endParaRPr dirty="0">
              <a:solidFill>
                <a:srgbClr val="000000"/>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Starter</a:t>
            </a:r>
            <a:endParaRPr/>
          </a:p>
        </p:txBody>
      </p:sp>
      <p:sp>
        <p:nvSpPr>
          <p:cNvPr id="44" name="Google Shape;44;p5"/>
          <p:cNvSpPr txBox="1">
            <a:spLocks noGrp="1"/>
          </p:cNvSpPr>
          <p:nvPr>
            <p:ph type="body" idx="1"/>
          </p:nvPr>
        </p:nvSpPr>
        <p:spPr>
          <a:xfrm>
            <a:off x="360000" y="1800000"/>
            <a:ext cx="112785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W</a:t>
            </a:r>
            <a:r>
              <a:rPr lang="en-GB" b="1" dirty="0">
                <a:solidFill>
                  <a:srgbClr val="000000"/>
                </a:solidFill>
                <a:latin typeface="Arial" panose="020B0604020202020204" pitchFamily="34" charset="0"/>
                <a:ea typeface="Arial"/>
                <a:cs typeface="Arial"/>
                <a:sym typeface="Arial"/>
              </a:rPr>
              <a:t>arm-up: </a:t>
            </a:r>
            <a:endParaRPr b="1"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Have you ever had to complete or follow a risk assessment or method statement? What was it for?</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Brief class discussion to establish prior experience.</a:t>
            </a:r>
            <a:endParaRPr dirty="0">
              <a:solidFill>
                <a:srgbClr val="0000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6eda1ac688_0_7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Common errors in method statements</a:t>
            </a:r>
          </a:p>
        </p:txBody>
      </p:sp>
      <p:sp>
        <p:nvSpPr>
          <p:cNvPr id="155" name="Google Shape;155;g36eda1ac688_0_72"/>
          <p:cNvSpPr txBox="1">
            <a:spLocks noGrp="1"/>
          </p:cNvSpPr>
          <p:nvPr>
            <p:ph type="body" idx="1"/>
          </p:nvPr>
        </p:nvSpPr>
        <p:spPr>
          <a:xfrm>
            <a:off x="360000" y="1800000"/>
            <a:ext cx="9360300" cy="39201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Not site-specific</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Missing roles or steps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Confusing language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 emergency plan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Ignoring tool risks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Not updated when tasks change.</a:t>
            </a:r>
            <a:endParaRPr dirty="0">
              <a:solidFill>
                <a:srgbClr val="000000"/>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6eda1ac688_0_7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Dynamic risk assessments</a:t>
            </a:r>
          </a:p>
        </p:txBody>
      </p:sp>
      <p:sp>
        <p:nvSpPr>
          <p:cNvPr id="161" name="Google Shape;161;g36eda1ac688_0_77"/>
          <p:cNvSpPr txBox="1">
            <a:spLocks noGrp="1"/>
          </p:cNvSpPr>
          <p:nvPr>
            <p:ph type="body" idx="1"/>
          </p:nvPr>
        </p:nvSpPr>
        <p:spPr>
          <a:xfrm>
            <a:off x="360000" y="1800000"/>
            <a:ext cx="9360300" cy="39201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Needed when the site changes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Example: finding asbestos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Work may need to stop</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New risks are reviewed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Extra controls added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All team members are informed.</a:t>
            </a:r>
            <a:endParaRPr dirty="0">
              <a:solidFill>
                <a:srgbClr val="000000"/>
              </a:solidFill>
              <a:latin typeface="Arial" panose="020B0604020202020204" pitchFamily="34" charset="0"/>
            </a:endParaRPr>
          </a:p>
        </p:txBody>
      </p:sp>
      <p:pic>
        <p:nvPicPr>
          <p:cNvPr id="162" name="Google Shape;162;g36eda1ac688_0_77"/>
          <p:cNvPicPr preferRelativeResize="0">
            <a:picLocks noChangeAspect="1"/>
          </p:cNvPicPr>
          <p:nvPr/>
        </p:nvPicPr>
        <p:blipFill>
          <a:blip r:embed="rId3"/>
          <a:srcRect/>
          <a:stretch/>
        </p:blipFill>
        <p:spPr>
          <a:xfrm>
            <a:off x="6840000" y="1800000"/>
            <a:ext cx="5040000" cy="392111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6eda1ac688_0_8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Communicating safety information</a:t>
            </a:r>
          </a:p>
        </p:txBody>
      </p:sp>
      <p:sp>
        <p:nvSpPr>
          <p:cNvPr id="168" name="Google Shape;168;g36eda1ac688_0_82"/>
          <p:cNvSpPr txBox="1">
            <a:spLocks noGrp="1"/>
          </p:cNvSpPr>
          <p:nvPr>
            <p:ph type="body" idx="1"/>
          </p:nvPr>
        </p:nvSpPr>
        <p:spPr>
          <a:xfrm>
            <a:off x="360000" y="1800000"/>
            <a:ext cx="11144400" cy="39201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Effective communication of safety information is vital on any site. Toolbox talks are commonly used to deliver daily safety reminders. Clear signage and posters reinforce key points visually.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Digital alerts and messaging apps are also useful tools for spreading updates. Everyone should be encouraged to ask questions.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Open discussion improves understanding and engagement.</a:t>
            </a:r>
            <a:endParaRPr>
              <a:solidFill>
                <a:srgbClr val="000000"/>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6eda1ac688_0_8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Reviewing and updating</a:t>
            </a:r>
          </a:p>
        </p:txBody>
      </p:sp>
      <p:sp>
        <p:nvSpPr>
          <p:cNvPr id="174" name="Google Shape;174;g36eda1ac688_0_87"/>
          <p:cNvSpPr txBox="1">
            <a:spLocks noGrp="1"/>
          </p:cNvSpPr>
          <p:nvPr>
            <p:ph type="body" idx="1"/>
          </p:nvPr>
        </p:nvSpPr>
        <p:spPr>
          <a:xfrm>
            <a:off x="360000" y="1800000"/>
            <a:ext cx="11278800" cy="39201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Risk assessments and method statements are not one-off documents. They must be reviewed and updated regularly to reflect current working conditions. This includes after an incident, a change in equipment, or when new regulations are introduced.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do you think regular reviews are important in our industry? </a:t>
            </a:r>
            <a:endParaRPr dirty="0">
              <a:solidFill>
                <a:srgbClr val="000000"/>
              </a:solidFill>
              <a:latin typeface="Arial" panose="020B0604020202020204" pitchFamily="34" charset="0"/>
            </a:endParaRPr>
          </a:p>
          <a:p>
            <a:pPr marL="0" lvl="0" indent="0" algn="l" rtl="0">
              <a:lnSpc>
                <a:spcPct val="115000"/>
              </a:lnSpc>
              <a:spcBef>
                <a:spcPts val="1200"/>
              </a:spcBef>
              <a:spcAft>
                <a:spcPts val="0"/>
              </a:spcAft>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6eda1ac688_0_9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Involving workers</a:t>
            </a:r>
          </a:p>
        </p:txBody>
      </p:sp>
      <p:sp>
        <p:nvSpPr>
          <p:cNvPr id="180" name="Google Shape;180;g36eda1ac688_0_92"/>
          <p:cNvSpPr txBox="1">
            <a:spLocks noGrp="1"/>
          </p:cNvSpPr>
          <p:nvPr>
            <p:ph type="body" idx="1"/>
          </p:nvPr>
        </p:nvSpPr>
        <p:spPr>
          <a:xfrm>
            <a:off x="360000" y="1800000"/>
            <a:ext cx="11278800" cy="39201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Workers are closest to the tasks and often spot hazards before anyone else. Involving them in writing risk assessments and method statements makes the documents more realistic. It also encourages ownership of safety procedures.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Have you ever suggested a safety improvement at work? </a:t>
            </a:r>
            <a:endParaRPr dirty="0">
              <a:solidFill>
                <a:srgbClr val="000000"/>
              </a:solidFill>
              <a:latin typeface="Arial" panose="020B0604020202020204" pitchFamily="34" charset="0"/>
            </a:endParaRPr>
          </a:p>
          <a:p>
            <a:pPr marL="0" lvl="0" indent="0" algn="l" rtl="0">
              <a:lnSpc>
                <a:spcPct val="115000"/>
              </a:lnSpc>
              <a:spcBef>
                <a:spcPts val="1200"/>
              </a:spcBef>
              <a:spcAft>
                <a:spcPts val="0"/>
              </a:spcAft>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6eda1ac688_0_9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Case study 1</a:t>
            </a:r>
          </a:p>
        </p:txBody>
      </p:sp>
      <p:sp>
        <p:nvSpPr>
          <p:cNvPr id="186" name="Google Shape;186;g36eda1ac688_0_97"/>
          <p:cNvSpPr txBox="1">
            <a:spLocks noGrp="1"/>
          </p:cNvSpPr>
          <p:nvPr>
            <p:ph type="body" idx="1"/>
          </p:nvPr>
        </p:nvSpPr>
        <p:spPr>
          <a:xfrm>
            <a:off x="360000" y="1800000"/>
            <a:ext cx="11278800" cy="15579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Let’s look at a real example. In an old school, plumbers had to remove lead pipework in a confined space.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What do you think the main risks were? </a:t>
            </a:r>
            <a:endParaRPr b="1" dirty="0">
              <a:solidFill>
                <a:srgbClr val="000000"/>
              </a:solidFill>
              <a:latin typeface="Arial" panose="020B0604020202020204" pitchFamily="34" charset="0"/>
            </a:endParaRPr>
          </a:p>
          <a:p>
            <a:pPr marL="0" lvl="0" indent="0" algn="l" rtl="0">
              <a:lnSpc>
                <a:spcPct val="115000"/>
              </a:lnSpc>
              <a:spcBef>
                <a:spcPts val="1200"/>
              </a:spcBef>
              <a:spcAft>
                <a:spcPts val="0"/>
              </a:spcAft>
            </a:pPr>
            <a:endParaRPr dirty="0"/>
          </a:p>
        </p:txBody>
      </p:sp>
      <p:sp>
        <p:nvSpPr>
          <p:cNvPr id="187" name="Google Shape;187;g36eda1ac688_0_97"/>
          <p:cNvSpPr txBox="1"/>
          <p:nvPr/>
        </p:nvSpPr>
        <p:spPr>
          <a:xfrm>
            <a:off x="360000" y="3600000"/>
            <a:ext cx="11374800" cy="1372683"/>
          </a:xfrm>
          <a:prstGeom prst="rect">
            <a:avLst/>
          </a:prstGeom>
          <a:noFill/>
          <a:ln>
            <a:noFill/>
          </a:ln>
        </p:spPr>
        <p:txBody>
          <a:bodyPr spcFirstLastPara="1" wrap="square" lIns="0" tIns="0" rIns="0" bIns="0" anchor="t" anchorCtr="0">
            <a:spAutoFit/>
          </a:bodyPr>
          <a:lstStyle/>
          <a:p>
            <a:pPr>
              <a:lnSpc>
                <a:spcPct val="110000"/>
              </a:lnSpc>
              <a:spcAft>
                <a:spcPts val="1200"/>
              </a:spcAft>
              <a:buClr>
                <a:srgbClr val="000000">
                  <a:lumMod val="100000"/>
                </a:srgbClr>
              </a:buClr>
              <a:buSzPct val="100000"/>
              <a:buFont typeface="Arial" panose="020B0604020202020204" pitchFamily="34" charset="0"/>
            </a:pPr>
            <a:r>
              <a:rPr lang="en-GB" sz="2400" dirty="0">
                <a:latin typeface="Arial" panose="020B0604020202020204" pitchFamily="34" charset="0"/>
              </a:rPr>
              <a:t>They used respirators, PPE, and monitored air quality throughout. A permit system controlled who could enter the area. By planning ahead and following procedure, they avoided harm and legal issues.</a:t>
            </a:r>
            <a:endParaRPr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6eda1ac688_0_10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Case study 2</a:t>
            </a:r>
          </a:p>
        </p:txBody>
      </p:sp>
      <p:sp>
        <p:nvSpPr>
          <p:cNvPr id="193" name="Google Shape;193;g36eda1ac688_0_104"/>
          <p:cNvSpPr txBox="1">
            <a:spLocks noGrp="1"/>
          </p:cNvSpPr>
          <p:nvPr>
            <p:ph type="body" idx="1"/>
          </p:nvPr>
        </p:nvSpPr>
        <p:spPr>
          <a:xfrm>
            <a:off x="360000" y="1800000"/>
            <a:ext cx="11628600" cy="15579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In this case, engineers were replacing a heating system in a home with people still living there.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What extra things do we need to think about when working in someone’s home?</a:t>
            </a:r>
            <a:endParaRPr b="1" dirty="0">
              <a:solidFill>
                <a:srgbClr val="000000"/>
              </a:solidFill>
              <a:latin typeface="Arial" panose="020B0604020202020204" pitchFamily="34" charset="0"/>
            </a:endParaRPr>
          </a:p>
        </p:txBody>
      </p:sp>
      <p:sp>
        <p:nvSpPr>
          <p:cNvPr id="194" name="Google Shape;194;g36eda1ac688_0_104"/>
          <p:cNvSpPr txBox="1"/>
          <p:nvPr/>
        </p:nvSpPr>
        <p:spPr>
          <a:xfrm>
            <a:off x="360000" y="3600000"/>
            <a:ext cx="11720400" cy="1372683"/>
          </a:xfrm>
          <a:prstGeom prst="rect">
            <a:avLst/>
          </a:prstGeom>
          <a:noFill/>
          <a:ln>
            <a:noFill/>
          </a:ln>
        </p:spPr>
        <p:txBody>
          <a:bodyPr spcFirstLastPara="1" wrap="square" lIns="0" tIns="0" rIns="0" bIns="0" anchor="t" anchorCtr="0">
            <a:spAutoFit/>
          </a:bodyPr>
          <a:lstStyle/>
          <a:p>
            <a:pPr>
              <a:lnSpc>
                <a:spcPct val="110000"/>
              </a:lnSpc>
              <a:spcAft>
                <a:spcPts val="1200"/>
              </a:spcAft>
              <a:buClr>
                <a:srgbClr val="000000">
                  <a:lumMod val="100000"/>
                </a:srgbClr>
              </a:buClr>
              <a:buSzPct val="100000"/>
              <a:buFont typeface="Arial" panose="020B0604020202020204" pitchFamily="34" charset="0"/>
            </a:pPr>
            <a:r>
              <a:rPr lang="en-GB" sz="2400" dirty="0">
                <a:latin typeface="Arial" panose="020B0604020202020204" pitchFamily="34" charset="0"/>
              </a:rPr>
              <a:t>The team put up signs, timed the work to avoid residents, and used thermal gloves and barriers. This helped protect both the team and the household. Clear communication was key to keeping everyone safe and comfortable.</a:t>
            </a:r>
            <a:endParaRPr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36eda1ac688_0_11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Knowledge check 2 - scenario-based</a:t>
            </a:r>
          </a:p>
        </p:txBody>
      </p:sp>
      <p:sp>
        <p:nvSpPr>
          <p:cNvPr id="200" name="Google Shape;200;g36eda1ac688_0_110"/>
          <p:cNvSpPr txBox="1">
            <a:spLocks noGrp="1"/>
          </p:cNvSpPr>
          <p:nvPr>
            <p:ph type="body" idx="1"/>
          </p:nvPr>
        </p:nvSpPr>
        <p:spPr>
          <a:xfrm>
            <a:off x="360000" y="1800000"/>
            <a:ext cx="11278800" cy="39201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You’re fitting a boiler in a tight room. </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What hazards are present?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How would you control them?</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What should be in the method statement?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What PPE is needed?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How would you manage heat and electricity?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What steps keep the workspace safe?</a:t>
            </a:r>
            <a:endParaRPr dirty="0">
              <a:solidFill>
                <a:srgbClr val="000000"/>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6eda1ac688_0_11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Knowledge check 2 - answers</a:t>
            </a:r>
          </a:p>
        </p:txBody>
      </p:sp>
      <p:sp>
        <p:nvSpPr>
          <p:cNvPr id="206" name="Google Shape;206;g36eda1ac688_0_115"/>
          <p:cNvSpPr txBox="1">
            <a:spLocks noGrp="1"/>
          </p:cNvSpPr>
          <p:nvPr>
            <p:ph type="body" idx="1"/>
          </p:nvPr>
        </p:nvSpPr>
        <p:spPr>
          <a:xfrm>
            <a:off x="360000" y="1800000"/>
            <a:ext cx="11278800" cy="40185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Hazards: cramped space, burns, electrical contact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Controls: isolation, PPE, lighting</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Statement: step-by-step guide with safety notes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PPE: gloves, goggles, mask</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Check ventilation and trip hazards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Plan exits and emergency stops</a:t>
            </a:r>
            <a:endParaRPr dirty="0">
              <a:solidFill>
                <a:srgbClr val="000000"/>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txBox="1">
            <a:spLocks noGrp="1"/>
          </p:cNvSpPr>
          <p:nvPr>
            <p:ph type="title"/>
          </p:nvPr>
        </p:nvSpPr>
        <p:spPr>
          <a:xfrm>
            <a:off x="252000" y="972000"/>
            <a:ext cx="11628452" cy="646331"/>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Summary</a:t>
            </a:r>
            <a:endParaRPr/>
          </a:p>
        </p:txBody>
      </p:sp>
      <p:sp>
        <p:nvSpPr>
          <p:cNvPr id="212" name="Google Shape;212;p15"/>
          <p:cNvSpPr txBox="1">
            <a:spLocks noGrp="1"/>
          </p:cNvSpPr>
          <p:nvPr>
            <p:ph type="body" idx="1"/>
          </p:nvPr>
        </p:nvSpPr>
        <p:spPr>
          <a:xfrm>
            <a:off x="360000" y="1800000"/>
            <a:ext cx="11307300" cy="4334400"/>
          </a:xfrm>
          <a:prstGeom prst="rect">
            <a:avLst/>
          </a:prstGeom>
          <a:noFill/>
          <a:ln>
            <a:noFill/>
          </a:ln>
        </p:spPr>
        <p:txBody>
          <a:bodyPr spcFirstLastPara="1" wrap="square" lIns="0" tIns="0" rIns="0" bIns="0" anchor="t" anchorCtr="0">
            <a:noAutofit/>
          </a:bodyPr>
          <a:lstStyle/>
          <a:p>
            <a:pPr marL="0" indent="0">
              <a:spcAft>
                <a:spcPts val="600"/>
              </a:spcAft>
              <a:buClr>
                <a:srgbClr val="000000">
                  <a:lumMod val="100000"/>
                </a:srgbClr>
              </a:buClr>
              <a:buSzPct val="100000"/>
            </a:pPr>
            <a:r>
              <a:rPr lang="en-GB" dirty="0">
                <a:solidFill>
                  <a:srgbClr val="000000"/>
                </a:solidFill>
                <a:latin typeface="Arial" panose="020B0604020202020204" pitchFamily="34" charset="0"/>
              </a:rPr>
              <a:t>You should now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Define</a:t>
            </a:r>
            <a:r>
              <a:rPr lang="en-GB" dirty="0">
                <a:solidFill>
                  <a:srgbClr val="000000"/>
                </a:solidFill>
                <a:latin typeface="Arial" panose="020B0604020202020204" pitchFamily="34" charset="0"/>
              </a:rPr>
              <a:t> what a risk assessment and a method statement are.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Explain</a:t>
            </a:r>
            <a:r>
              <a:rPr lang="en-GB" dirty="0">
                <a:solidFill>
                  <a:srgbClr val="000000"/>
                </a:solidFill>
                <a:latin typeface="Arial" panose="020B0604020202020204" pitchFamily="34" charset="0"/>
              </a:rPr>
              <a:t> each document their purpose and when to use them.</a:t>
            </a:r>
            <a:endParaRPr dirty="0">
              <a:solidFill>
                <a:srgbClr val="000000"/>
              </a:solidFill>
              <a:latin typeface="Arial" panose="020B0604020202020204" pitchFamily="34" charset="0"/>
            </a:endParaRPr>
          </a:p>
          <a:p>
            <a:pPr marL="252000" indent="-252000">
              <a:spcAft>
                <a:spcPts val="18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Describe</a:t>
            </a:r>
            <a:r>
              <a:rPr lang="en-GB" dirty="0">
                <a:solidFill>
                  <a:srgbClr val="000000"/>
                </a:solidFill>
                <a:latin typeface="Arial" panose="020B0604020202020204" pitchFamily="34" charset="0"/>
              </a:rPr>
              <a:t> the process for creating and updating them.</a:t>
            </a:r>
            <a:endParaRPr dirty="0">
              <a:solidFill>
                <a:srgbClr val="000000"/>
              </a:solidFill>
              <a:latin typeface="Arial" panose="020B0604020202020204" pitchFamily="34" charset="0"/>
            </a:endParaRPr>
          </a:p>
          <a:p>
            <a:pPr marL="0" indent="0">
              <a:spcAft>
                <a:spcPts val="600"/>
              </a:spcAft>
              <a:buClr>
                <a:srgbClr val="000000">
                  <a:lumMod val="100000"/>
                </a:srgbClr>
              </a:buClr>
              <a:buSzPct val="100000"/>
            </a:pPr>
            <a:r>
              <a:rPr lang="en-GB" dirty="0">
                <a:solidFill>
                  <a:srgbClr val="000000"/>
                </a:solidFill>
                <a:latin typeface="Arial" panose="020B0604020202020204" pitchFamily="34" charset="0"/>
              </a:rPr>
              <a:t>You might also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Evaluate</a:t>
            </a:r>
            <a:r>
              <a:rPr lang="en-GB" dirty="0">
                <a:solidFill>
                  <a:srgbClr val="000000"/>
                </a:solidFill>
                <a:latin typeface="Arial" panose="020B0604020202020204" pitchFamily="34" charset="0"/>
              </a:rPr>
              <a:t> real-world examples of risk assessment and method statement use.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Contribute</a:t>
            </a:r>
            <a:r>
              <a:rPr lang="en-GB" dirty="0">
                <a:solidFill>
                  <a:srgbClr val="000000"/>
                </a:solidFill>
                <a:latin typeface="Arial" panose="020B0604020202020204" pitchFamily="34" charset="0"/>
              </a:rPr>
              <a:t> to improving safety practices on site by involving others.</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Objectives</a:t>
            </a:r>
            <a:endParaRPr/>
          </a:p>
        </p:txBody>
      </p:sp>
      <p:sp>
        <p:nvSpPr>
          <p:cNvPr id="50" name="Google Shape;50;p6"/>
          <p:cNvSpPr txBox="1">
            <a:spLocks noGrp="1"/>
          </p:cNvSpPr>
          <p:nvPr>
            <p:ph type="body" idx="1"/>
          </p:nvPr>
        </p:nvSpPr>
        <p:spPr>
          <a:xfrm>
            <a:off x="360000" y="1800000"/>
            <a:ext cx="10741500" cy="4140000"/>
          </a:xfrm>
          <a:prstGeom prst="rect">
            <a:avLst/>
          </a:prstGeom>
          <a:noFill/>
          <a:ln>
            <a:noFill/>
          </a:ln>
        </p:spPr>
        <p:txBody>
          <a:bodyPr spcFirstLastPara="1" wrap="square" lIns="0" tIns="0" rIns="0" bIns="0" anchor="t" anchorCtr="0">
            <a:noAutofit/>
          </a:bodyPr>
          <a:lstStyle/>
          <a:p>
            <a:pPr marL="0" indent="0">
              <a:spcAft>
                <a:spcPts val="600"/>
              </a:spcAft>
              <a:buClr>
                <a:srgbClr val="000000">
                  <a:lumMod val="100000"/>
                </a:srgbClr>
              </a:buClr>
              <a:buSzPct val="100000"/>
            </a:pPr>
            <a:r>
              <a:rPr lang="en-GB" dirty="0">
                <a:solidFill>
                  <a:srgbClr val="000000"/>
                </a:solidFill>
                <a:latin typeface="Arial" panose="020B0604020202020204" pitchFamily="34" charset="0"/>
                <a:ea typeface="Arial"/>
                <a:cs typeface="Arial"/>
                <a:sym typeface="Arial"/>
              </a:rPr>
              <a:t>You should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Define</a:t>
            </a:r>
            <a:r>
              <a:rPr lang="en-GB" dirty="0">
                <a:solidFill>
                  <a:srgbClr val="000000"/>
                </a:solidFill>
                <a:latin typeface="Arial" panose="020B0604020202020204" pitchFamily="34" charset="0"/>
              </a:rPr>
              <a:t> what a risk assessment and a method statement are.</a:t>
            </a:r>
            <a:endParaRPr dirty="0">
              <a:solidFill>
                <a:srgbClr val="000000"/>
              </a:solidFill>
              <a:latin typeface="Arial" panose="020B0604020202020204" pitchFamily="34" charset="0"/>
            </a:endParaRPr>
          </a:p>
          <a:p>
            <a:pPr marL="252000" indent="-252000">
              <a:spcAft>
                <a:spcPts val="18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Explain</a:t>
            </a:r>
            <a:r>
              <a:rPr lang="en-GB" dirty="0">
                <a:solidFill>
                  <a:srgbClr val="000000"/>
                </a:solidFill>
                <a:latin typeface="Arial" panose="020B0604020202020204" pitchFamily="34" charset="0"/>
              </a:rPr>
              <a:t> the importance of both documents in plumbing and heating work.</a:t>
            </a:r>
            <a:endParaRPr dirty="0">
              <a:solidFill>
                <a:srgbClr val="000000"/>
              </a:solidFill>
              <a:latin typeface="Arial" panose="020B0604020202020204" pitchFamily="34" charset="0"/>
            </a:endParaRPr>
          </a:p>
          <a:p>
            <a:pPr marL="0" indent="0">
              <a:spcAft>
                <a:spcPts val="600"/>
              </a:spcAft>
              <a:buClr>
                <a:srgbClr val="000000">
                  <a:lumMod val="100000"/>
                </a:srgbClr>
              </a:buClr>
              <a:buSzPct val="100000"/>
            </a:pPr>
            <a:r>
              <a:rPr lang="en-GB" dirty="0">
                <a:solidFill>
                  <a:srgbClr val="000000"/>
                </a:solidFill>
                <a:latin typeface="Arial" panose="020B0604020202020204" pitchFamily="34" charset="0"/>
                <a:ea typeface="Arial"/>
                <a:cs typeface="Arial"/>
                <a:sym typeface="Arial"/>
              </a:rPr>
              <a:t>You might also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Identify</a:t>
            </a:r>
            <a:r>
              <a:rPr lang="en-GB" dirty="0">
                <a:solidFill>
                  <a:srgbClr val="000000"/>
                </a:solidFill>
                <a:latin typeface="Arial" panose="020B0604020202020204" pitchFamily="34" charset="0"/>
              </a:rPr>
              <a:t> the key components of each.</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Understand</a:t>
            </a:r>
            <a:r>
              <a:rPr lang="en-GB" dirty="0">
                <a:solidFill>
                  <a:srgbClr val="000000"/>
                </a:solidFill>
                <a:latin typeface="Arial" panose="020B0604020202020204" pitchFamily="34" charset="0"/>
              </a:rPr>
              <a:t> how to contribute to their creation and implementation.</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p:nvPr/>
        </p:nvSpPr>
        <p:spPr>
          <a:xfrm>
            <a:off x="3599812" y="1799794"/>
            <a:ext cx="5040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a:solidFill>
                  <a:srgbClr val="FC4421"/>
                </a:solidFill>
                <a:latin typeface="Arial"/>
                <a:ea typeface="Arial"/>
                <a:cs typeface="Arial"/>
                <a:sym typeface="Arial"/>
              </a:rPr>
              <a:t>Any questions?</a:t>
            </a:r>
            <a:endParaRPr/>
          </a:p>
        </p:txBody>
      </p:sp>
      <p:sp>
        <p:nvSpPr>
          <p:cNvPr id="2" name="TextBox 1">
            <a:extLst>
              <a:ext uri="{FF2B5EF4-FFF2-40B4-BE49-F238E27FC236}">
                <a16:creationId xmlns:a16="http://schemas.microsoft.com/office/drawing/2014/main" id="{80B2B59F-D6A4-2333-1203-82FEE5AAEA11}"/>
              </a:ext>
            </a:extLst>
          </p:cNvPr>
          <p:cNvSpPr txBox="1"/>
          <p:nvPr/>
        </p:nvSpPr>
        <p:spPr>
          <a:xfrm>
            <a:off x="467358" y="3571368"/>
            <a:ext cx="11304908" cy="2031325"/>
          </a:xfrm>
          <a:prstGeom prst="rect">
            <a:avLst/>
          </a:prstGeom>
          <a:noFill/>
        </p:spPr>
        <p:txBody>
          <a:bodyPr wrap="square">
            <a:spAutoFit/>
          </a:bodyPr>
          <a:lstStyle/>
          <a:p>
            <a:pPr algn="l" fontAlgn="base">
              <a:buNone/>
            </a:pPr>
            <a:r>
              <a:rPr lang="en-GB" sz="1800" b="0" i="0" dirty="0">
                <a:solidFill>
                  <a:srgbClr val="000000"/>
                </a:solidFill>
                <a:effectLst/>
                <a:latin typeface="inherit"/>
              </a:rPr>
              <a:t>Copyright in this document belongs to and is used under licence from the Department for Education, © 2025.</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rPr>
              <a:t>WJEC operates in England under the name </a:t>
            </a:r>
            <a:r>
              <a:rPr lang="en-US" altLang="en-US" sz="1800" dirty="0" err="1">
                <a:solidFill>
                  <a:srgbClr val="000000"/>
                </a:solidFill>
                <a:latin typeface="inherit"/>
              </a:rPr>
              <a:t>Eduqas</a:t>
            </a:r>
            <a:r>
              <a:rPr lang="en-US" altLang="en-US" sz="1800" dirty="0">
                <a:solidFill>
                  <a:srgbClr val="000000"/>
                </a:solidFill>
                <a:latin typeface="inherit"/>
              </a:rPr>
              <a:t> which is a registered trademark of WJEC.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What is a risk assessment?</a:t>
            </a:r>
          </a:p>
        </p:txBody>
      </p:sp>
      <p:sp>
        <p:nvSpPr>
          <p:cNvPr id="56" name="Google Shape;56;p8"/>
          <p:cNvSpPr txBox="1">
            <a:spLocks noGrp="1"/>
          </p:cNvSpPr>
          <p:nvPr>
            <p:ph type="body" idx="1"/>
          </p:nvPr>
        </p:nvSpPr>
        <p:spPr>
          <a:xfrm>
            <a:off x="360000" y="1800000"/>
            <a:ext cx="114129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rPr>
              <a:t>A risk assessment is a process used to identify hazards and evaluate potential risks in a work environment. It is required by law under the </a:t>
            </a:r>
            <a:r>
              <a:rPr lang="en-GB" dirty="0">
                <a:solidFill>
                  <a:srgbClr val="000000"/>
                </a:solidFill>
                <a:hlinkClick r:id="rId3"/>
              </a:rPr>
              <a:t>Health and Safety at Work etc. Act 1974</a:t>
            </a:r>
            <a:r>
              <a:rPr lang="en-GB" dirty="0">
                <a:solidFill>
                  <a:srgbClr val="000000"/>
                </a:solidFill>
              </a:rPr>
              <a:t>. The aim is to prevent accidents and harm to health. </a:t>
            </a:r>
            <a:endParaRPr dirty="0">
              <a:solidFill>
                <a:srgbClr val="000000"/>
              </a:solidFill>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This involves examining tasks and equipment to determine what could cause injury. Once hazards are found, control measures are chosen to manage them. Risk assessments must be reviewed regularly.</a:t>
            </a:r>
          </a:p>
          <a:p>
            <a:pPr marL="0" indent="0">
              <a:spcAft>
                <a:spcPts val="1200"/>
              </a:spcAft>
              <a:buFont typeface="Arial" panose="020B0604020202020204" pitchFamily="34" charset="0"/>
            </a:pPr>
            <a:endParaRPr lang="en-GB" dirty="0">
              <a:solidFill>
                <a:srgbClr val="000000"/>
              </a:solidFill>
              <a:latin typeface="Arial" panose="020B0604020202020204" pitchFamily="34" charset="0"/>
            </a:endParaRPr>
          </a:p>
          <a:p>
            <a:pPr marL="0" indent="0">
              <a:spcAft>
                <a:spcPts val="1200"/>
              </a:spcAft>
              <a:buFont typeface="Arial" panose="020B0604020202020204" pitchFamily="34" charset="0"/>
            </a:pPr>
            <a:r>
              <a:rPr lang="en-GB" dirty="0">
                <a:solidFill>
                  <a:srgbClr val="000000"/>
                </a:solidFill>
                <a:hlinkClick r:id="rId4"/>
              </a:rPr>
              <a:t>Management of Health and Safety at Work Regulations 1999</a:t>
            </a:r>
            <a:endParaRPr lang="en-GB" dirty="0">
              <a:solidFill>
                <a:srgbClr val="000000"/>
              </a:solidFill>
            </a:endParaRPr>
          </a:p>
          <a:p>
            <a:pPr marL="0" indent="0">
              <a:spcAft>
                <a:spcPts val="1200"/>
              </a:spcAft>
              <a:buFont typeface="Arial" panose="020B0604020202020204" pitchFamily="34" charset="0"/>
            </a:pPr>
            <a:endParaRPr lang="en-GB" dirty="0">
              <a:solidFill>
                <a:srgbClr val="000000"/>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36eda1ac688_0_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Purpose of risk assessments</a:t>
            </a:r>
          </a:p>
        </p:txBody>
      </p:sp>
      <p:sp>
        <p:nvSpPr>
          <p:cNvPr id="62" name="Google Shape;62;g36eda1ac688_0_0"/>
          <p:cNvSpPr txBox="1">
            <a:spLocks noGrp="1"/>
          </p:cNvSpPr>
          <p:nvPr>
            <p:ph type="body" idx="1"/>
          </p:nvPr>
        </p:nvSpPr>
        <p:spPr>
          <a:xfrm>
            <a:off x="360000" y="1800000"/>
            <a:ext cx="114129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Risk assessments help protect workers and the public by identifying and controlling hazards. They ensure compliance with health and safety legislation. They also encourage a proactive safety culture on site.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When done properly, they reduce accidents and improve awareness. Risk assessments are essential for high-risk environments like plumbing. They also help avoid legal penalties.</a:t>
            </a:r>
            <a:endParaRPr>
              <a:solidFill>
                <a:srgbClr val="00000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Key components of a risk assessment</a:t>
            </a:r>
          </a:p>
        </p:txBody>
      </p:sp>
      <p:sp>
        <p:nvSpPr>
          <p:cNvPr id="68" name="Google Shape;68;p11"/>
          <p:cNvSpPr txBox="1">
            <a:spLocks noGrp="1"/>
          </p:cNvSpPr>
          <p:nvPr>
            <p:ph type="body" idx="1"/>
          </p:nvPr>
        </p:nvSpPr>
        <p:spPr>
          <a:xfrm>
            <a:off x="360000" y="1800000"/>
            <a:ext cx="9360300" cy="39201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Hazard identification</a:t>
            </a:r>
            <a:endParaRPr>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Who may be harmed and how</a:t>
            </a:r>
            <a:endParaRPr>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Risk evaluation</a:t>
            </a:r>
            <a:endParaRPr>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Control measures</a:t>
            </a:r>
            <a:endParaRPr>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Review and monitor</a:t>
            </a:r>
            <a:endParaRPr>
              <a:solidFill>
                <a:srgbClr val="000000"/>
              </a:solidFill>
              <a:latin typeface="Arial" panose="020B0604020202020204" pitchFamily="34" charset="0"/>
            </a:endParaRPr>
          </a:p>
        </p:txBody>
      </p:sp>
      <p:pic>
        <p:nvPicPr>
          <p:cNvPr id="69" name="Google Shape;69;p11"/>
          <p:cNvPicPr preferRelativeResize="0">
            <a:picLocks noChangeAspect="1"/>
          </p:cNvPicPr>
          <p:nvPr/>
        </p:nvPicPr>
        <p:blipFill>
          <a:blip r:embed="rId3"/>
          <a:srcRect/>
          <a:stretch/>
        </p:blipFill>
        <p:spPr>
          <a:xfrm>
            <a:off x="6840000" y="1800000"/>
            <a:ext cx="5040000" cy="33616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36eda1ac688_0_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What is a method statement?</a:t>
            </a:r>
          </a:p>
        </p:txBody>
      </p:sp>
      <p:sp>
        <p:nvSpPr>
          <p:cNvPr id="75" name="Google Shape;75;g36eda1ac688_0_5"/>
          <p:cNvSpPr txBox="1">
            <a:spLocks noGrp="1"/>
          </p:cNvSpPr>
          <p:nvPr>
            <p:ph type="body" idx="1"/>
          </p:nvPr>
        </p:nvSpPr>
        <p:spPr>
          <a:xfrm>
            <a:off x="360000" y="1800000"/>
            <a:ext cx="114129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A method statement explains how a task will be carried out safely. It works with the risk assessment to guide workers. The document outlines the sequence of work and the safety measures in place.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It is essential for high-risk jobs like working at height or in confined spaces.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Diagrams and clear instructions may be included. It improves clarity, safety, and efficiency.</a:t>
            </a:r>
            <a:endParaRPr>
              <a:solidFill>
                <a:srgbClr val="000000"/>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36eda1ac688_0_1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Purpose of method statements</a:t>
            </a:r>
          </a:p>
        </p:txBody>
      </p:sp>
      <p:sp>
        <p:nvSpPr>
          <p:cNvPr id="81" name="Google Shape;81;g36eda1ac688_0_10"/>
          <p:cNvSpPr txBox="1">
            <a:spLocks noGrp="1"/>
          </p:cNvSpPr>
          <p:nvPr>
            <p:ph type="body" idx="1"/>
          </p:nvPr>
        </p:nvSpPr>
        <p:spPr>
          <a:xfrm>
            <a:off x="360000" y="1800000"/>
            <a:ext cx="114129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Method statements guide workers in carrying out tasks safely. They provide step-by-step instructions. These documents show that risks have been considered and controlled.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They are useful for training and legal checks. A task-specific method statement is clearer and safer. It also ensures the job meets quality and legal standards.</a:t>
            </a:r>
            <a:endParaRPr>
              <a:solidFill>
                <a:srgbClr val="000000"/>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6eda1ac688_0_1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Contents of a method statement</a:t>
            </a:r>
          </a:p>
        </p:txBody>
      </p:sp>
      <p:sp>
        <p:nvSpPr>
          <p:cNvPr id="87" name="Google Shape;87;g36eda1ac688_0_15"/>
          <p:cNvSpPr txBox="1">
            <a:spLocks noGrp="1"/>
          </p:cNvSpPr>
          <p:nvPr>
            <p:ph type="body" idx="1"/>
          </p:nvPr>
        </p:nvSpPr>
        <p:spPr>
          <a:xfrm>
            <a:off x="360000" y="1800000"/>
            <a:ext cx="9360300" cy="39201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Company and job details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Work activity description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Responsibilities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PPE required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Step-by-step procedures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Emergency procedures</a:t>
            </a:r>
            <a:endParaRPr dirty="0">
              <a:solidFill>
                <a:srgbClr val="000000"/>
              </a:solidFill>
              <a:latin typeface="Arial" panose="020B0604020202020204" pitchFamily="34" charset="0"/>
            </a:endParaRPr>
          </a:p>
        </p:txBody>
      </p:sp>
      <p:pic>
        <p:nvPicPr>
          <p:cNvPr id="88" name="Google Shape;88;g36eda1ac688_0_15"/>
          <p:cNvPicPr preferRelativeResize="0">
            <a:picLocks noChangeAspect="1"/>
          </p:cNvPicPr>
          <p:nvPr/>
        </p:nvPicPr>
        <p:blipFill>
          <a:blip r:embed="rId3"/>
          <a:srcRect/>
          <a:stretch/>
        </p:blipFill>
        <p:spPr>
          <a:xfrm>
            <a:off x="6480000" y="1800000"/>
            <a:ext cx="5400000" cy="3601799"/>
          </a:xfrm>
          <a:prstGeom prst="rect">
            <a:avLst/>
          </a:prstGeom>
          <a:noFill/>
          <a:ln>
            <a:noFill/>
          </a:ln>
        </p:spPr>
      </p:pic>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35201a8bc688b2d88f5dbb6e1211090">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b4e4d11d21b039030c9a48cd9f3673c2"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69FC5F-3EE2-4C9E-9A86-3E447D347B91}">
  <ds:schemaRefs>
    <ds:schemaRef ds:uri="http://schemas.microsoft.com/sharepoint/v3/contenttype/forms"/>
  </ds:schemaRefs>
</ds:datastoreItem>
</file>

<file path=customXml/itemProps2.xml><?xml version="1.0" encoding="utf-8"?>
<ds:datastoreItem xmlns:ds="http://schemas.openxmlformats.org/officeDocument/2006/customXml" ds:itemID="{98483106-50F8-44AC-A1C5-6297B16E3A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A5DA48-89D9-488A-9EA5-AD8FDEED2918}">
  <ds:schemaRefs>
    <ds:schemaRef ds:uri="http://purl.org/dc/elements/1.1/"/>
    <ds:schemaRef ds:uri="01e15224-84b2-4570-bdea-a67bb94d0921"/>
    <ds:schemaRef ds:uri="http://schemas.microsoft.com/office/infopath/2007/PartnerControls"/>
    <ds:schemaRef ds:uri="7c04300a-231c-4281-9146-a98f6f4a7aff"/>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otalTime>51</TotalTime>
  <Words>1620</Words>
  <Application>Microsoft Office PowerPoint</Application>
  <PresentationFormat>Custom</PresentationFormat>
  <Paragraphs>170</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Aptos</vt:lpstr>
      <vt:lpstr>Arial</vt:lpstr>
      <vt:lpstr>inherit</vt:lpstr>
      <vt:lpstr>1_Default Design</vt:lpstr>
      <vt:lpstr>PowerPoint Presentation</vt:lpstr>
      <vt:lpstr>Starter</vt:lpstr>
      <vt:lpstr>Objectives</vt:lpstr>
      <vt:lpstr>What is a risk assessment?</vt:lpstr>
      <vt:lpstr>Purpose of risk assessments</vt:lpstr>
      <vt:lpstr>Key components of a risk assessment</vt:lpstr>
      <vt:lpstr>What is a method statement?</vt:lpstr>
      <vt:lpstr>Purpose of method statements</vt:lpstr>
      <vt:lpstr>Contents of a method statement</vt:lpstr>
      <vt:lpstr>Legal requirements</vt:lpstr>
      <vt:lpstr>Roles and responsibilities</vt:lpstr>
      <vt:lpstr>Creating a risk assessment - step-by-step</vt:lpstr>
      <vt:lpstr>Common hazards in plumbing</vt:lpstr>
      <vt:lpstr>Risk matrix example</vt:lpstr>
      <vt:lpstr>Creating a method statement</vt:lpstr>
      <vt:lpstr>Practical application example</vt:lpstr>
      <vt:lpstr>Knowledge check</vt:lpstr>
      <vt:lpstr>Knowledge check - answers</vt:lpstr>
      <vt:lpstr>Common errors in risk assessments</vt:lpstr>
      <vt:lpstr>Common errors in method statements</vt:lpstr>
      <vt:lpstr>Dynamic risk assessments</vt:lpstr>
      <vt:lpstr>Communicating safety information</vt:lpstr>
      <vt:lpstr>Reviewing and updating</vt:lpstr>
      <vt:lpstr>Involving workers</vt:lpstr>
      <vt:lpstr>Case study 1</vt:lpstr>
      <vt:lpstr>Case study 2</vt:lpstr>
      <vt:lpstr>Knowledge check 2 - scenario-based</vt:lpstr>
      <vt:lpstr>Knowledge check 2 - answers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 Thirlwell</dc:creator>
  <cp:lastModifiedBy>Hazell, Danielle</cp:lastModifiedBy>
  <cp:revision>17</cp:revision>
  <dcterms:created xsi:type="dcterms:W3CDTF">2025-04-15T10:44:23Z</dcterms:created>
  <dcterms:modified xsi:type="dcterms:W3CDTF">2025-10-29T14:46:37Z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ontentTypeId">
    <vt:lpwstr>0x010100CDD05C0E7E0E414EB79F81A23986EA6A</vt:lpwstr>
  </property>
  <property fmtid="{D5CDD505-2E9C-101B-9397-08002B2CF9AE}" pid="11" name="MediaServiceImageTags">
    <vt:lpwstr/>
  </property>
</Properties>
</file>