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05"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12239625" cy="68405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5">
          <p15:clr>
            <a:srgbClr val="A4A3A4"/>
          </p15:clr>
        </p15:guide>
        <p15:guide id="2" pos="38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h64C7vkjr0wZqAYxdonC8w1a5M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210AE-AF61-0B6E-7171-933ECBCD8677}" v="12" dt="2025-10-27T16:17:15.670"/>
    <p1510:client id="{A9C7D79C-B3E1-43DC-8B2F-018A26DED2C7}" v="1" dt="2025-10-28T11:55:37.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60" autoAdjust="0"/>
  </p:normalViewPr>
  <p:slideViewPr>
    <p:cSldViewPr snapToGrid="0">
      <p:cViewPr varScale="1">
        <p:scale>
          <a:sx n="89" d="100"/>
          <a:sy n="89" d="100"/>
        </p:scale>
        <p:origin x="1380" y="84"/>
      </p:cViewPr>
      <p:guideLst>
        <p:guide orient="horz" pos="2155"/>
        <p:guide pos="3855"/>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Catherine" userId="36b10958-3fe6-4d82-9cee-736ae9074b3f" providerId="ADAL" clId="{7CE9EBFF-1EB6-4E95-820E-35801409E55C}"/>
    <pc:docChg chg="undo custSel modSld">
      <pc:chgData name="John, Catherine" userId="36b10958-3fe6-4d82-9cee-736ae9074b3f" providerId="ADAL" clId="{7CE9EBFF-1EB6-4E95-820E-35801409E55C}" dt="2025-10-28T15:50:27.832" v="74" actId="20577"/>
      <pc:docMkLst>
        <pc:docMk/>
      </pc:docMkLst>
      <pc:sldChg chg="modSp mod">
        <pc:chgData name="John, Catherine" userId="36b10958-3fe6-4d82-9cee-736ae9074b3f" providerId="ADAL" clId="{7CE9EBFF-1EB6-4E95-820E-35801409E55C}" dt="2025-10-28T11:54:51.907" v="3" actId="20577"/>
        <pc:sldMkLst>
          <pc:docMk/>
          <pc:sldMk cId="0" sldId="259"/>
        </pc:sldMkLst>
        <pc:spChg chg="mod">
          <ac:chgData name="John, Catherine" userId="36b10958-3fe6-4d82-9cee-736ae9074b3f" providerId="ADAL" clId="{7CE9EBFF-1EB6-4E95-820E-35801409E55C}" dt="2025-10-28T11:54:51.907" v="3" actId="20577"/>
          <ac:spMkLst>
            <pc:docMk/>
            <pc:sldMk cId="0" sldId="259"/>
            <ac:spMk id="56" creationId="{00000000-0000-0000-0000-000000000000}"/>
          </ac:spMkLst>
        </pc:spChg>
      </pc:sldChg>
      <pc:sldChg chg="modNotesTx">
        <pc:chgData name="John, Catherine" userId="36b10958-3fe6-4d82-9cee-736ae9074b3f" providerId="ADAL" clId="{7CE9EBFF-1EB6-4E95-820E-35801409E55C}" dt="2025-10-28T15:49:27.452" v="52" actId="6549"/>
        <pc:sldMkLst>
          <pc:docMk/>
          <pc:sldMk cId="0" sldId="262"/>
        </pc:sldMkLst>
      </pc:sldChg>
      <pc:sldChg chg="modNotesTx">
        <pc:chgData name="John, Catherine" userId="36b10958-3fe6-4d82-9cee-736ae9074b3f" providerId="ADAL" clId="{7CE9EBFF-1EB6-4E95-820E-35801409E55C}" dt="2025-10-28T15:49:30.868" v="53" actId="20577"/>
        <pc:sldMkLst>
          <pc:docMk/>
          <pc:sldMk cId="0" sldId="263"/>
        </pc:sldMkLst>
      </pc:sldChg>
      <pc:sldChg chg="modNotesTx">
        <pc:chgData name="John, Catherine" userId="36b10958-3fe6-4d82-9cee-736ae9074b3f" providerId="ADAL" clId="{7CE9EBFF-1EB6-4E95-820E-35801409E55C}" dt="2025-10-28T15:49:35.475" v="54" actId="20577"/>
        <pc:sldMkLst>
          <pc:docMk/>
          <pc:sldMk cId="0" sldId="264"/>
        </pc:sldMkLst>
      </pc:sldChg>
      <pc:sldChg chg="modNotesTx">
        <pc:chgData name="John, Catherine" userId="36b10958-3fe6-4d82-9cee-736ae9074b3f" providerId="ADAL" clId="{7CE9EBFF-1EB6-4E95-820E-35801409E55C}" dt="2025-10-28T15:49:38.728" v="55" actId="20577"/>
        <pc:sldMkLst>
          <pc:docMk/>
          <pc:sldMk cId="0" sldId="265"/>
        </pc:sldMkLst>
      </pc:sldChg>
      <pc:sldChg chg="modNotesTx">
        <pc:chgData name="John, Catherine" userId="36b10958-3fe6-4d82-9cee-736ae9074b3f" providerId="ADAL" clId="{7CE9EBFF-1EB6-4E95-820E-35801409E55C}" dt="2025-10-28T15:49:44.097" v="64" actId="20577"/>
        <pc:sldMkLst>
          <pc:docMk/>
          <pc:sldMk cId="0" sldId="267"/>
        </pc:sldMkLst>
      </pc:sldChg>
      <pc:sldChg chg="modNotesTx">
        <pc:chgData name="John, Catherine" userId="36b10958-3fe6-4d82-9cee-736ae9074b3f" providerId="ADAL" clId="{7CE9EBFF-1EB6-4E95-820E-35801409E55C}" dt="2025-10-28T15:49:54.163" v="65" actId="20577"/>
        <pc:sldMkLst>
          <pc:docMk/>
          <pc:sldMk cId="0" sldId="269"/>
        </pc:sldMkLst>
      </pc:sldChg>
      <pc:sldChg chg="modNotesTx">
        <pc:chgData name="John, Catherine" userId="36b10958-3fe6-4d82-9cee-736ae9074b3f" providerId="ADAL" clId="{7CE9EBFF-1EB6-4E95-820E-35801409E55C}" dt="2025-10-28T15:49:59.493" v="66" actId="20577"/>
        <pc:sldMkLst>
          <pc:docMk/>
          <pc:sldMk cId="0" sldId="272"/>
        </pc:sldMkLst>
      </pc:sldChg>
      <pc:sldChg chg="modNotesTx">
        <pc:chgData name="John, Catherine" userId="36b10958-3fe6-4d82-9cee-736ae9074b3f" providerId="ADAL" clId="{7CE9EBFF-1EB6-4E95-820E-35801409E55C}" dt="2025-10-28T15:50:02.228" v="67" actId="20577"/>
        <pc:sldMkLst>
          <pc:docMk/>
          <pc:sldMk cId="0" sldId="275"/>
        </pc:sldMkLst>
      </pc:sldChg>
      <pc:sldChg chg="modSp mod">
        <pc:chgData name="John, Catherine" userId="36b10958-3fe6-4d82-9cee-736ae9074b3f" providerId="ADAL" clId="{7CE9EBFF-1EB6-4E95-820E-35801409E55C}" dt="2025-10-28T13:28:24.044" v="29" actId="20577"/>
        <pc:sldMkLst>
          <pc:docMk/>
          <pc:sldMk cId="0" sldId="277"/>
        </pc:sldMkLst>
        <pc:spChg chg="mod">
          <ac:chgData name="John, Catherine" userId="36b10958-3fe6-4d82-9cee-736ae9074b3f" providerId="ADAL" clId="{7CE9EBFF-1EB6-4E95-820E-35801409E55C}" dt="2025-10-28T13:28:24.044" v="29" actId="20577"/>
          <ac:spMkLst>
            <pc:docMk/>
            <pc:sldMk cId="0" sldId="277"/>
            <ac:spMk id="170" creationId="{00000000-0000-0000-0000-000000000000}"/>
          </ac:spMkLst>
        </pc:spChg>
      </pc:sldChg>
      <pc:sldChg chg="modNotesTx">
        <pc:chgData name="John, Catherine" userId="36b10958-3fe6-4d82-9cee-736ae9074b3f" providerId="ADAL" clId="{7CE9EBFF-1EB6-4E95-820E-35801409E55C}" dt="2025-10-28T15:50:10.525" v="69" actId="20577"/>
        <pc:sldMkLst>
          <pc:docMk/>
          <pc:sldMk cId="0" sldId="281"/>
        </pc:sldMkLst>
      </pc:sldChg>
      <pc:sldChg chg="modNotesTx">
        <pc:chgData name="John, Catherine" userId="36b10958-3fe6-4d82-9cee-736ae9074b3f" providerId="ADAL" clId="{7CE9EBFF-1EB6-4E95-820E-35801409E55C}" dt="2025-10-28T15:50:14.885" v="70" actId="20577"/>
        <pc:sldMkLst>
          <pc:docMk/>
          <pc:sldMk cId="0" sldId="284"/>
        </pc:sldMkLst>
      </pc:sldChg>
      <pc:sldChg chg="modSp mod">
        <pc:chgData name="John, Catherine" userId="36b10958-3fe6-4d82-9cee-736ae9074b3f" providerId="ADAL" clId="{7CE9EBFF-1EB6-4E95-820E-35801409E55C}" dt="2025-10-28T13:32:17.776" v="38" actId="20577"/>
        <pc:sldMkLst>
          <pc:docMk/>
          <pc:sldMk cId="0" sldId="288"/>
        </pc:sldMkLst>
        <pc:spChg chg="mod">
          <ac:chgData name="John, Catherine" userId="36b10958-3fe6-4d82-9cee-736ae9074b3f" providerId="ADAL" clId="{7CE9EBFF-1EB6-4E95-820E-35801409E55C}" dt="2025-10-28T13:32:17.776" v="38" actId="20577"/>
          <ac:spMkLst>
            <pc:docMk/>
            <pc:sldMk cId="0" sldId="288"/>
            <ac:spMk id="238" creationId="{00000000-0000-0000-0000-000000000000}"/>
          </ac:spMkLst>
        </pc:spChg>
      </pc:sldChg>
      <pc:sldChg chg="modNotesTx">
        <pc:chgData name="John, Catherine" userId="36b10958-3fe6-4d82-9cee-736ae9074b3f" providerId="ADAL" clId="{7CE9EBFF-1EB6-4E95-820E-35801409E55C}" dt="2025-10-28T15:50:19.075" v="71" actId="20577"/>
        <pc:sldMkLst>
          <pc:docMk/>
          <pc:sldMk cId="0" sldId="289"/>
        </pc:sldMkLst>
      </pc:sldChg>
      <pc:sldChg chg="modNotesTx">
        <pc:chgData name="John, Catherine" userId="36b10958-3fe6-4d82-9cee-736ae9074b3f" providerId="ADAL" clId="{7CE9EBFF-1EB6-4E95-820E-35801409E55C}" dt="2025-10-28T15:50:21.282" v="72" actId="20577"/>
        <pc:sldMkLst>
          <pc:docMk/>
          <pc:sldMk cId="0" sldId="291"/>
        </pc:sldMkLst>
      </pc:sldChg>
      <pc:sldChg chg="modNotesTx">
        <pc:chgData name="John, Catherine" userId="36b10958-3fe6-4d82-9cee-736ae9074b3f" providerId="ADAL" clId="{7CE9EBFF-1EB6-4E95-820E-35801409E55C}" dt="2025-10-28T15:50:24.644" v="73" actId="20577"/>
        <pc:sldMkLst>
          <pc:docMk/>
          <pc:sldMk cId="0" sldId="292"/>
        </pc:sldMkLst>
      </pc:sldChg>
      <pc:sldChg chg="modNotesTx">
        <pc:chgData name="John, Catherine" userId="36b10958-3fe6-4d82-9cee-736ae9074b3f" providerId="ADAL" clId="{7CE9EBFF-1EB6-4E95-820E-35801409E55C}" dt="2025-10-28T15:50:27.832" v="74" actId="20577"/>
        <pc:sldMkLst>
          <pc:docMk/>
          <pc:sldMk cId="0" sldId="293"/>
        </pc:sldMkLst>
      </pc:sldChg>
      <pc:sldChg chg="modSp mod">
        <pc:chgData name="John, Catherine" userId="36b10958-3fe6-4d82-9cee-736ae9074b3f" providerId="ADAL" clId="{7CE9EBFF-1EB6-4E95-820E-35801409E55C}" dt="2025-10-28T13:41:38.900" v="47" actId="20577"/>
        <pc:sldMkLst>
          <pc:docMk/>
          <pc:sldMk cId="0" sldId="301"/>
        </pc:sldMkLst>
        <pc:spChg chg="mod">
          <ac:chgData name="John, Catherine" userId="36b10958-3fe6-4d82-9cee-736ae9074b3f" providerId="ADAL" clId="{7CE9EBFF-1EB6-4E95-820E-35801409E55C}" dt="2025-10-28T13:41:38.900" v="47" actId="20577"/>
          <ac:spMkLst>
            <pc:docMk/>
            <pc:sldMk cId="0" sldId="301"/>
            <ac:spMk id="320" creationId="{00000000-0000-0000-0000-000000000000}"/>
          </ac:spMkLst>
        </pc:spChg>
      </pc:sldChg>
      <pc:sldChg chg="modNotesTx">
        <pc:chgData name="John, Catherine" userId="36b10958-3fe6-4d82-9cee-736ae9074b3f" providerId="ADAL" clId="{7CE9EBFF-1EB6-4E95-820E-35801409E55C}" dt="2025-10-28T15:50:07.672" v="68" actId="20577"/>
        <pc:sldMkLst>
          <pc:docMk/>
          <pc:sldMk cId="3344068886" sldId="305"/>
        </pc:sldMkLst>
      </pc:sldChg>
    </pc:docChg>
  </pc:docChgLst>
  <pc:docChgLst>
    <pc:chgData name="liam.freeguard@gowercollegeswansea.ac.uk" userId="S::urn:spo:guest#liam.freeguard@gowercollegeswansea.ac.uk::" providerId="AD" clId="Web-{AC3C0325-FCC6-C3AE-75AA-249BDB83BC19}"/>
    <pc:docChg chg="addSld delSld modSld">
      <pc:chgData name="liam.freeguard@gowercollegeswansea.ac.uk" userId="S::urn:spo:guest#liam.freeguard@gowercollegeswansea.ac.uk::" providerId="AD" clId="Web-{AC3C0325-FCC6-C3AE-75AA-249BDB83BC19}" dt="2025-09-28T17:06:33.267" v="290"/>
      <pc:docMkLst>
        <pc:docMk/>
      </pc:docMkLst>
      <pc:sldChg chg="modSp">
        <pc:chgData name="liam.freeguard@gowercollegeswansea.ac.uk" userId="S::urn:spo:guest#liam.freeguard@gowercollegeswansea.ac.uk::" providerId="AD" clId="Web-{AC3C0325-FCC6-C3AE-75AA-249BDB83BC19}" dt="2025-09-28T16:56:26.465" v="25" actId="20577"/>
        <pc:sldMkLst>
          <pc:docMk/>
          <pc:sldMk cId="0" sldId="259"/>
        </pc:sldMkLst>
        <pc:spChg chg="mod">
          <ac:chgData name="liam.freeguard@gowercollegeswansea.ac.uk" userId="S::urn:spo:guest#liam.freeguard@gowercollegeswansea.ac.uk::" providerId="AD" clId="Web-{AC3C0325-FCC6-C3AE-75AA-249BDB83BC19}" dt="2025-09-28T16:56:26.465" v="25" actId="20577"/>
          <ac:spMkLst>
            <pc:docMk/>
            <pc:sldMk cId="0" sldId="259"/>
            <ac:spMk id="56" creationId="{00000000-0000-0000-0000-000000000000}"/>
          </ac:spMkLst>
        </pc:spChg>
      </pc:sldChg>
      <pc:sldChg chg="addSp modSp modNotes">
        <pc:chgData name="liam.freeguard@gowercollegeswansea.ac.uk" userId="S::urn:spo:guest#liam.freeguard@gowercollegeswansea.ac.uk::" providerId="AD" clId="Web-{AC3C0325-FCC6-C3AE-75AA-249BDB83BC19}" dt="2025-09-28T16:52:41.927" v="9" actId="1076"/>
        <pc:sldMkLst>
          <pc:docMk/>
          <pc:sldMk cId="0" sldId="263"/>
        </pc:sldMkLst>
        <pc:spChg chg="mod">
          <ac:chgData name="liam.freeguard@gowercollegeswansea.ac.uk" userId="S::urn:spo:guest#liam.freeguard@gowercollegeswansea.ac.uk::" providerId="AD" clId="Web-{AC3C0325-FCC6-C3AE-75AA-249BDB83BC19}" dt="2025-09-28T16:52:39.349" v="8" actId="14100"/>
          <ac:spMkLst>
            <pc:docMk/>
            <pc:sldMk cId="0" sldId="263"/>
            <ac:spMk id="81" creationId="{00000000-0000-0000-0000-000000000000}"/>
          </ac:spMkLst>
        </pc:spChg>
        <pc:picChg chg="add mod">
          <ac:chgData name="liam.freeguard@gowercollegeswansea.ac.uk" userId="S::urn:spo:guest#liam.freeguard@gowercollegeswansea.ac.uk::" providerId="AD" clId="Web-{AC3C0325-FCC6-C3AE-75AA-249BDB83BC19}" dt="2025-09-28T16:52:41.927" v="9" actId="1076"/>
          <ac:picMkLst>
            <pc:docMk/>
            <pc:sldMk cId="0" sldId="263"/>
            <ac:picMk id="2" creationId="{72CBFC07-943E-7840-7F5E-1F04078AC6FE}"/>
          </ac:picMkLst>
        </pc:picChg>
      </pc:sldChg>
      <pc:sldChg chg="addSp modSp modNotes">
        <pc:chgData name="liam.freeguard@gowercollegeswansea.ac.uk" userId="S::urn:spo:guest#liam.freeguard@gowercollegeswansea.ac.uk::" providerId="AD" clId="Web-{AC3C0325-FCC6-C3AE-75AA-249BDB83BC19}" dt="2025-09-28T16:53:45.102" v="22"/>
        <pc:sldMkLst>
          <pc:docMk/>
          <pc:sldMk cId="0" sldId="264"/>
        </pc:sldMkLst>
        <pc:spChg chg="mod">
          <ac:chgData name="liam.freeguard@gowercollegeswansea.ac.uk" userId="S::urn:spo:guest#liam.freeguard@gowercollegeswansea.ac.uk::" providerId="AD" clId="Web-{AC3C0325-FCC6-C3AE-75AA-249BDB83BC19}" dt="2025-09-28T16:53:34.132" v="17" actId="14100"/>
          <ac:spMkLst>
            <pc:docMk/>
            <pc:sldMk cId="0" sldId="264"/>
            <ac:spMk id="87" creationId="{00000000-0000-0000-0000-000000000000}"/>
          </ac:spMkLst>
        </pc:spChg>
        <pc:picChg chg="add mod">
          <ac:chgData name="liam.freeguard@gowercollegeswansea.ac.uk" userId="S::urn:spo:guest#liam.freeguard@gowercollegeswansea.ac.uk::" providerId="AD" clId="Web-{AC3C0325-FCC6-C3AE-75AA-249BDB83BC19}" dt="2025-09-28T16:53:36.445" v="19" actId="1076"/>
          <ac:picMkLst>
            <pc:docMk/>
            <pc:sldMk cId="0" sldId="264"/>
            <ac:picMk id="2" creationId="{B4C50FE7-04E6-C684-D560-B69583767FE6}"/>
          </ac:picMkLst>
        </pc:picChg>
      </pc:sldChg>
      <pc:sldChg chg="modSp">
        <pc:chgData name="liam.freeguard@gowercollegeswansea.ac.uk" userId="S::urn:spo:guest#liam.freeguard@gowercollegeswansea.ac.uk::" providerId="AD" clId="Web-{AC3C0325-FCC6-C3AE-75AA-249BDB83BC19}" dt="2025-09-28T16:57:40.076" v="28" actId="20577"/>
        <pc:sldMkLst>
          <pc:docMk/>
          <pc:sldMk cId="0" sldId="274"/>
        </pc:sldMkLst>
        <pc:spChg chg="mod">
          <ac:chgData name="liam.freeguard@gowercollegeswansea.ac.uk" userId="S::urn:spo:guest#liam.freeguard@gowercollegeswansea.ac.uk::" providerId="AD" clId="Web-{AC3C0325-FCC6-C3AE-75AA-249BDB83BC19}" dt="2025-09-28T16:57:40.076" v="28" actId="20577"/>
          <ac:spMkLst>
            <pc:docMk/>
            <pc:sldMk cId="0" sldId="274"/>
            <ac:spMk id="151" creationId="{00000000-0000-0000-0000-000000000000}"/>
          </ac:spMkLst>
        </pc:spChg>
      </pc:sldChg>
      <pc:sldChg chg="addSp delSp modSp add replId modNotes">
        <pc:chgData name="liam.freeguard@gowercollegeswansea.ac.uk" userId="S::urn:spo:guest#liam.freeguard@gowercollegeswansea.ac.uk::" providerId="AD" clId="Web-{AC3C0325-FCC6-C3AE-75AA-249BDB83BC19}" dt="2025-09-28T17:06:18.344" v="289"/>
        <pc:sldMkLst>
          <pc:docMk/>
          <pc:sldMk cId="3344068886" sldId="305"/>
        </pc:sldMkLst>
        <pc:graphicFrameChg chg="add mod modGraphic">
          <ac:chgData name="liam.freeguard@gowercollegeswansea.ac.uk" userId="S::urn:spo:guest#liam.freeguard@gowercollegeswansea.ac.uk::" providerId="AD" clId="Web-{AC3C0325-FCC6-C3AE-75AA-249BDB83BC19}" dt="2025-09-28T17:06:18.344" v="289"/>
          <ac:graphicFrameMkLst>
            <pc:docMk/>
            <pc:sldMk cId="3344068886" sldId="305"/>
            <ac:graphicFrameMk id="5" creationId="{06A4E6F8-5529-6244-70B7-CEB02064626B}"/>
          </ac:graphicFrameMkLst>
        </pc:graphicFrameChg>
        <pc:picChg chg="add mod">
          <ac:chgData name="liam.freeguard@gowercollegeswansea.ac.uk" userId="S::urn:spo:guest#liam.freeguard@gowercollegeswansea.ac.uk::" providerId="AD" clId="Web-{AC3C0325-FCC6-C3AE-75AA-249BDB83BC19}" dt="2025-09-28T17:04:27.537" v="262" actId="1076"/>
          <ac:picMkLst>
            <pc:docMk/>
            <pc:sldMk cId="3344068886" sldId="305"/>
            <ac:picMk id="7" creationId="{600F74CE-1B36-9A52-676F-3206FF7D8095}"/>
          </ac:picMkLst>
        </pc:picChg>
      </pc:sldChg>
    </pc:docChg>
  </pc:docChgLst>
  <pc:docChgLst>
    <pc:chgData name="Brooks, Jenna" userId="S::jenna.brooks@wjec.co.uk::f5b9f800-05f5-4bb7-96be-7ff21aa50ecc" providerId="AD" clId="Web-{902210AE-AF61-0B6E-7171-933ECBCD8677}"/>
    <pc:docChg chg="modSld">
      <pc:chgData name="Brooks, Jenna" userId="S::jenna.brooks@wjec.co.uk::f5b9f800-05f5-4bb7-96be-7ff21aa50ecc" providerId="AD" clId="Web-{902210AE-AF61-0B6E-7171-933ECBCD8677}" dt="2025-10-27T16:17:14.764" v="8"/>
      <pc:docMkLst>
        <pc:docMk/>
      </pc:docMkLst>
      <pc:sldChg chg="modSp">
        <pc:chgData name="Brooks, Jenna" userId="S::jenna.brooks@wjec.co.uk::f5b9f800-05f5-4bb7-96be-7ff21aa50ecc" providerId="AD" clId="Web-{902210AE-AF61-0B6E-7171-933ECBCD8677}" dt="2025-10-27T16:05:51.028" v="0"/>
        <pc:sldMkLst>
          <pc:docMk/>
          <pc:sldMk cId="0" sldId="263"/>
        </pc:sldMkLst>
        <pc:picChg chg="mod">
          <ac:chgData name="Brooks, Jenna" userId="S::jenna.brooks@wjec.co.uk::f5b9f800-05f5-4bb7-96be-7ff21aa50ecc" providerId="AD" clId="Web-{902210AE-AF61-0B6E-7171-933ECBCD8677}" dt="2025-10-27T16:05:51.028" v="0"/>
          <ac:picMkLst>
            <pc:docMk/>
            <pc:sldMk cId="0" sldId="263"/>
            <ac:picMk id="2" creationId="{72CBFC07-943E-7840-7F5E-1F04078AC6FE}"/>
          </ac:picMkLst>
        </pc:picChg>
      </pc:sldChg>
      <pc:sldChg chg="modSp">
        <pc:chgData name="Brooks, Jenna" userId="S::jenna.brooks@wjec.co.uk::f5b9f800-05f5-4bb7-96be-7ff21aa50ecc" providerId="AD" clId="Web-{902210AE-AF61-0B6E-7171-933ECBCD8677}" dt="2025-10-27T16:10:52.625" v="5"/>
        <pc:sldMkLst>
          <pc:docMk/>
          <pc:sldMk cId="0" sldId="264"/>
        </pc:sldMkLst>
        <pc:picChg chg="mod">
          <ac:chgData name="Brooks, Jenna" userId="S::jenna.brooks@wjec.co.uk::f5b9f800-05f5-4bb7-96be-7ff21aa50ecc" providerId="AD" clId="Web-{902210AE-AF61-0B6E-7171-933ECBCD8677}" dt="2025-10-27T16:10:52.625" v="5"/>
          <ac:picMkLst>
            <pc:docMk/>
            <pc:sldMk cId="0" sldId="264"/>
            <ac:picMk id="2" creationId="{B4C50FE7-04E6-C684-D560-B69583767FE6}"/>
          </ac:picMkLst>
        </pc:picChg>
      </pc:sldChg>
      <pc:sldChg chg="modSp">
        <pc:chgData name="Brooks, Jenna" userId="S::jenna.brooks@wjec.co.uk::f5b9f800-05f5-4bb7-96be-7ff21aa50ecc" providerId="AD" clId="Web-{902210AE-AF61-0B6E-7171-933ECBCD8677}" dt="2025-10-27T16:17:14.764" v="8"/>
        <pc:sldMkLst>
          <pc:docMk/>
          <pc:sldMk cId="3344068886" sldId="305"/>
        </pc:sldMkLst>
        <pc:picChg chg="mod">
          <ac:chgData name="Brooks, Jenna" userId="S::jenna.brooks@wjec.co.uk::f5b9f800-05f5-4bb7-96be-7ff21aa50ecc" providerId="AD" clId="Web-{902210AE-AF61-0B6E-7171-933ECBCD8677}" dt="2025-10-27T16:17:14.764" v="8"/>
          <ac:picMkLst>
            <pc:docMk/>
            <pc:sldMk cId="3344068886" sldId="305"/>
            <ac:picMk id="7" creationId="{600F74CE-1B36-9A52-676F-3206FF7D8095}"/>
          </ac:picMkLst>
        </pc:picChg>
      </pc:sldChg>
    </pc:docChg>
  </pc:docChgLst>
  <pc:docChgLst>
    <pc:chgData name="Hazell, Danielle" userId="16322be0-50ef-46ff-b0c0-d304bc10d5d2" providerId="ADAL" clId="{E6D12E1F-DF63-450C-A9ED-E72C5F6C045B}"/>
    <pc:docChg chg="custSel modSld modMainMaster">
      <pc:chgData name="Hazell, Danielle" userId="16322be0-50ef-46ff-b0c0-d304bc10d5d2" providerId="ADAL" clId="{E6D12E1F-DF63-450C-A9ED-E72C5F6C045B}" dt="2025-10-27T08:49:22.505" v="3"/>
      <pc:docMkLst>
        <pc:docMk/>
      </pc:docMkLst>
      <pc:sldChg chg="addSp modSp mod">
        <pc:chgData name="Hazell, Danielle" userId="16322be0-50ef-46ff-b0c0-d304bc10d5d2" providerId="ADAL" clId="{E6D12E1F-DF63-450C-A9ED-E72C5F6C045B}" dt="2025-10-27T08:49:22.505" v="3"/>
        <pc:sldMkLst>
          <pc:docMk/>
          <pc:sldMk cId="0" sldId="304"/>
        </pc:sldMkLst>
        <pc:spChg chg="add mod">
          <ac:chgData name="Hazell, Danielle" userId="16322be0-50ef-46ff-b0c0-d304bc10d5d2" providerId="ADAL" clId="{E6D12E1F-DF63-450C-A9ED-E72C5F6C045B}" dt="2025-10-27T08:49:22.505" v="3"/>
          <ac:spMkLst>
            <pc:docMk/>
            <pc:sldMk cId="0" sldId="304"/>
            <ac:spMk id="2" creationId="{66BBC2DA-199E-9211-7341-CBEB5054A1BF}"/>
          </ac:spMkLst>
        </pc:spChg>
        <pc:spChg chg="mod">
          <ac:chgData name="Hazell, Danielle" userId="16322be0-50ef-46ff-b0c0-d304bc10d5d2" providerId="ADAL" clId="{E6D12E1F-DF63-450C-A9ED-E72C5F6C045B}" dt="2025-10-27T08:49:21.919" v="2" actId="1076"/>
          <ac:spMkLst>
            <pc:docMk/>
            <pc:sldMk cId="0" sldId="304"/>
            <ac:spMk id="339" creationId="{00000000-0000-0000-0000-000000000000}"/>
          </ac:spMkLst>
        </pc:spChg>
      </pc:sldChg>
      <pc:sldMasterChg chg="addSp delSp modSp mod">
        <pc:chgData name="Hazell, Danielle" userId="16322be0-50ef-46ff-b0c0-d304bc10d5d2" providerId="ADAL" clId="{E6D12E1F-DF63-450C-A9ED-E72C5F6C045B}" dt="2025-10-27T08:49:05.573" v="1"/>
        <pc:sldMasterMkLst>
          <pc:docMk/>
          <pc:sldMasterMk cId="0" sldId="2147483648"/>
        </pc:sldMasterMkLst>
        <pc:spChg chg="del">
          <ac:chgData name="Hazell, Danielle" userId="16322be0-50ef-46ff-b0c0-d304bc10d5d2" providerId="ADAL" clId="{E6D12E1F-DF63-450C-A9ED-E72C5F6C045B}" dt="2025-10-27T08:49:05.235" v="0" actId="478"/>
          <ac:spMkLst>
            <pc:docMk/>
            <pc:sldMasterMk cId="0" sldId="2147483648"/>
            <ac:spMk id="2" creationId="{357B870F-4E76-3D25-5862-7AB58F597209}"/>
          </ac:spMkLst>
        </pc:spChg>
        <pc:spChg chg="add mod">
          <ac:chgData name="Hazell, Danielle" userId="16322be0-50ef-46ff-b0c0-d304bc10d5d2" providerId="ADAL" clId="{E6D12E1F-DF63-450C-A9ED-E72C5F6C045B}" dt="2025-10-27T08:49:05.573" v="1"/>
          <ac:spMkLst>
            <pc:docMk/>
            <pc:sldMasterMk cId="0" sldId="2147483648"/>
            <ac:spMk id="3" creationId="{D646F231-3D67-A6A2-35F8-624D581E88EF}"/>
          </ac:spMkLst>
        </pc:spChg>
        <pc:spChg chg="add mod">
          <ac:chgData name="Hazell, Danielle" userId="16322be0-50ef-46ff-b0c0-d304bc10d5d2" providerId="ADAL" clId="{E6D12E1F-DF63-450C-A9ED-E72C5F6C045B}" dt="2025-10-27T08:49:05.573" v="1"/>
          <ac:spMkLst>
            <pc:docMk/>
            <pc:sldMasterMk cId="0" sldId="2147483648"/>
            <ac:spMk id="5" creationId="{B4DC3EBD-A6C2-3B42-C6AF-93D532FDA987}"/>
          </ac:spMkLst>
        </pc:spChg>
        <pc:spChg chg="del">
          <ac:chgData name="Hazell, Danielle" userId="16322be0-50ef-46ff-b0c0-d304bc10d5d2" providerId="ADAL" clId="{E6D12E1F-DF63-450C-A9ED-E72C5F6C045B}" dt="2025-10-27T08:49:05.235" v="0" actId="478"/>
          <ac:spMkLst>
            <pc:docMk/>
            <pc:sldMasterMk cId="0" sldId="2147483648"/>
            <ac:spMk id="13" creationId="{00000000-0000-0000-0000-000000000000}"/>
          </ac:spMkLst>
        </pc:spChg>
        <pc:picChg chg="add mod">
          <ac:chgData name="Hazell, Danielle" userId="16322be0-50ef-46ff-b0c0-d304bc10d5d2" providerId="ADAL" clId="{E6D12E1F-DF63-450C-A9ED-E72C5F6C045B}" dt="2025-10-27T08:49:05.573" v="1"/>
          <ac:picMkLst>
            <pc:docMk/>
            <pc:sldMasterMk cId="0" sldId="2147483648"/>
            <ac:picMk id="4" creationId="{98B15C3E-62F4-35FB-60EF-83646CEDB18E}"/>
          </ac:picMkLst>
        </pc:picChg>
        <pc:picChg chg="add mod">
          <ac:chgData name="Hazell, Danielle" userId="16322be0-50ef-46ff-b0c0-d304bc10d5d2" providerId="ADAL" clId="{E6D12E1F-DF63-450C-A9ED-E72C5F6C045B}" dt="2025-10-27T08:49:05.573" v="1"/>
          <ac:picMkLst>
            <pc:docMk/>
            <pc:sldMasterMk cId="0" sldId="2147483648"/>
            <ac:picMk id="6" creationId="{F795E5A3-47E1-5335-FA82-1474AFF8296A}"/>
          </ac:picMkLst>
        </pc:picChg>
        <pc:picChg chg="add mod">
          <ac:chgData name="Hazell, Danielle" userId="16322be0-50ef-46ff-b0c0-d304bc10d5d2" providerId="ADAL" clId="{E6D12E1F-DF63-450C-A9ED-E72C5F6C045B}" dt="2025-10-27T08:49:05.573" v="1"/>
          <ac:picMkLst>
            <pc:docMk/>
            <pc:sldMasterMk cId="0" sldId="2147483648"/>
            <ac:picMk id="7" creationId="{95DF7F72-4CE6-713C-43D0-6856D62302B7}"/>
          </ac:picMkLst>
        </pc:picChg>
        <pc:picChg chg="del">
          <ac:chgData name="Hazell, Danielle" userId="16322be0-50ef-46ff-b0c0-d304bc10d5d2" providerId="ADAL" clId="{E6D12E1F-DF63-450C-A9ED-E72C5F6C045B}" dt="2025-10-27T08:49:05.235" v="0" actId="478"/>
          <ac:picMkLst>
            <pc:docMk/>
            <pc:sldMasterMk cId="0" sldId="2147483648"/>
            <ac:picMk id="14" creationId="{00000000-0000-0000-0000-000000000000}"/>
          </ac:picMkLst>
        </pc:picChg>
        <pc:picChg chg="del">
          <ac:chgData name="Hazell, Danielle" userId="16322be0-50ef-46ff-b0c0-d304bc10d5d2" providerId="ADAL" clId="{E6D12E1F-DF63-450C-A9ED-E72C5F6C045B}" dt="2025-10-27T08:49:05.235" v="0" actId="478"/>
          <ac:picMkLst>
            <pc:docMk/>
            <pc:sldMasterMk cId="0" sldId="2147483648"/>
            <ac:picMk id="17"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4: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 name="Google Shape;3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44b93ad53e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0" name="Google Shape;90;g344b93ad53e_0_2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44b93ad53e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 name="Google Shape;97;g344b93ad53e_0_2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44b93ad53e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3" name="Google Shape;103;g344b93ad53e_0_3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4b93ad53e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g344b93ad53e_0_4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4b93ad53e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6" name="Google Shape;116;g344b93ad53e_0_4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44b93ad53e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3" name="Google Shape;123;g344b93ad53e_0_5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44b93ad53e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9" name="Google Shape;129;g344b93ad53e_0_5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44b93ad53e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5" name="Google Shape;135;g344b93ad53e_0_6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44b93ad53e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 name="Google Shape;142;g344b93ad53e_0_6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44b93ad53e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148" name="Google Shape;148;g344b93ad53e_0_7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 name="Google Shape;41;p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44b93ad53e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4" name="Google Shape;154;g344b93ad53e_0_7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44b93ad53e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g344b93ad53e_0_8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44b93ad53e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7" name="Google Shape;167;g344b93ad53e_0_8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44b93ad53e_0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173" name="Google Shape;173;g344b93ad53e_0_9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296DE36-8520-01B7-FD97-4B14811DBF0E}"/>
            </a:ext>
          </a:extLst>
        </p:cNvPr>
        <p:cNvGrpSpPr/>
        <p:nvPr/>
      </p:nvGrpSpPr>
      <p:grpSpPr>
        <a:xfrm>
          <a:off x="0" y="0"/>
          <a:ext cx="0" cy="0"/>
          <a:chOff x="0" y="0"/>
          <a:chExt cx="0" cy="0"/>
        </a:xfrm>
      </p:grpSpPr>
      <p:sp>
        <p:nvSpPr>
          <p:cNvPr id="178" name="Google Shape;178;g344b93ad53e_0_102:notes">
            <a:extLst>
              <a:ext uri="{FF2B5EF4-FFF2-40B4-BE49-F238E27FC236}">
                <a16:creationId xmlns:a16="http://schemas.microsoft.com/office/drawing/2014/main" id="{D9910574-41DD-FC8D-1674-9421B73C7D2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endParaRPr lang="en-GB" dirty="0"/>
          </a:p>
        </p:txBody>
      </p:sp>
      <p:sp>
        <p:nvSpPr>
          <p:cNvPr id="179" name="Google Shape;179;g344b93ad53e_0_102:notes">
            <a:extLst>
              <a:ext uri="{FF2B5EF4-FFF2-40B4-BE49-F238E27FC236}">
                <a16:creationId xmlns:a16="http://schemas.microsoft.com/office/drawing/2014/main" id="{87CC31F4-884B-5321-6251-9F25A0C6026A}"/>
              </a:ext>
            </a:extLst>
          </p:cNvPr>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345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44b93ad53e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186" name="Google Shape;186;g344b93ad53e_0_11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4b93ad53e_0_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92" name="Google Shape;192;g344b93ad53e_0_11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44b93ad53e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199" name="Google Shape;199;g344b93ad53e_0_12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44b93ad53e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205" name="Google Shape;205;g344b93ad53e_0_12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4b93ad53e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11" name="Google Shape;211;g344b93ad53e_0_13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 name="Google Shape;47;p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44b93ad53e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218" name="Google Shape;218;g344b93ad53e_0_13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4b93ad53e_0_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224" name="Google Shape;224;g344b93ad53e_0_14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44b93ad53e_0_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230" name="Google Shape;230;g344b93ad53e_0_14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44b93ad53e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236" name="Google Shape;236;g344b93ad53e_0_15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44b93ad53e_0_1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42" name="Google Shape;242;g344b93ad53e_0_15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44b93ad53e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dirty="0">
                <a:solidFill>
                  <a:schemeClr val="hlink"/>
                </a:solidFill>
                <a:hlinkClick r:id="rId3"/>
              </a:rPr>
              <a:t>https://www.hse.gov.uk/managing/management-system/index.htm</a:t>
            </a:r>
            <a:endParaRPr dirty="0"/>
          </a:p>
          <a:p>
            <a:pPr marL="0" lvl="0" indent="0" algn="l" rtl="0">
              <a:spcBef>
                <a:spcPts val="360"/>
              </a:spcBef>
              <a:spcAft>
                <a:spcPts val="0"/>
              </a:spcAft>
              <a:buNone/>
            </a:pPr>
            <a:endParaRPr dirty="0"/>
          </a:p>
        </p:txBody>
      </p:sp>
      <p:sp>
        <p:nvSpPr>
          <p:cNvPr id="249" name="Google Shape;249;g344b93ad53e_0_16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6ec3f03f2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55" name="Google Shape;255;g36ec3f03f27_0_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6ec3f03f27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62" name="Google Shape;262;g36ec3f03f27_0_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ec3f03f27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69" name="Google Shape;269;g36ec3f03f27_0_1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ec3f03f27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6" name="Google Shape;276;g36ec3f03f27_0_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 name="Google Shape;53;p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6ec3f03f27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2" name="Google Shape;282;g36ec3f03f27_0_2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6ec3f03f27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8" name="Google Shape;288;g36ec3f03f27_0_2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6ec3f03f27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4" name="Google Shape;294;g36ec3f03f27_0_3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ec3f03f2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0" name="Google Shape;300;g36ec3f03f27_0_3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6ec3f03f27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g36ec3f03f27_0_4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6ec3f03f27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2" name="Google Shape;312;g36ec3f03f27_0_4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6ec3f03f27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8" name="Google Shape;318;g36ec3f03f27_0_5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6ec3f03f27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4" name="Google Shape;324;g36ec3f03f27_0_5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p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6: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44b93ad53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 name="Google Shape;59;g344b93ad53e_0_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44b93ad53e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 name="Google Shape;65;g344b93ad53e_0_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1200" dirty="0"/>
          </a:p>
        </p:txBody>
      </p:sp>
      <p:sp>
        <p:nvSpPr>
          <p:cNvPr id="71" name="Google Shape;71;p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44b93ad53e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endParaRPr lang="en-US" dirty="0"/>
          </a:p>
        </p:txBody>
      </p:sp>
      <p:sp>
        <p:nvSpPr>
          <p:cNvPr id="78" name="Google Shape;78;g344b93ad53e_0_1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4b93ad53e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p:txBody>
      </p:sp>
      <p:sp>
        <p:nvSpPr>
          <p:cNvPr id="84" name="Google Shape;84;g344b93ad53e_0_1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9"/>
          <p:cNvSpPr>
            <a:spLocks noGrp="1"/>
          </p:cNvSpPr>
          <p:nvPr>
            <p:ph type="pic" idx="2"/>
          </p:nvPr>
        </p:nvSpPr>
        <p:spPr>
          <a:xfrm>
            <a:off x="8280052" y="1800000"/>
            <a:ext cx="3600798" cy="4139999"/>
          </a:xfrm>
          <a:prstGeom prst="rect">
            <a:avLst/>
          </a:prstGeom>
          <a:noFill/>
          <a:ln>
            <a:noFill/>
          </a:ln>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27"/>
        <p:cNvGrpSpPr/>
        <p:nvPr/>
      </p:nvGrpSpPr>
      <p:grpSpPr>
        <a:xfrm>
          <a:off x="0" y="0"/>
          <a:ext cx="0" cy="0"/>
          <a:chOff x="0" y="0"/>
          <a:chExt cx="0" cy="0"/>
        </a:xfrm>
      </p:grpSpPr>
      <p:sp>
        <p:nvSpPr>
          <p:cNvPr id="28" name="Google Shape;28;p20"/>
          <p:cNvSpPr txBox="1">
            <a:spLocks noGrp="1"/>
          </p:cNvSpPr>
          <p:nvPr>
            <p:ph type="body" idx="1"/>
          </p:nvPr>
        </p:nvSpPr>
        <p:spPr>
          <a:xfrm>
            <a:off x="359172" y="1260475"/>
            <a:ext cx="8640959" cy="4319588"/>
          </a:xfrm>
          <a:prstGeom prst="rect">
            <a:avLst/>
          </a:prstGeom>
          <a:noFill/>
          <a:ln>
            <a:noFill/>
          </a:ln>
        </p:spPr>
        <p:txBody>
          <a:bodyPr spcFirstLastPara="1" wrap="square" lIns="0" tIns="0" rIns="0" bIns="0" anchor="t" anchorCtr="0">
            <a:noAutofit/>
          </a:bodyPr>
          <a:lstStyle>
            <a:lvl1pPr marL="457200" lvl="0" indent="-228600" algn="l">
              <a:lnSpc>
                <a:spcPct val="100375"/>
              </a:lnSpc>
              <a:spcBef>
                <a:spcPts val="1004"/>
              </a:spcBef>
              <a:spcAft>
                <a:spcPts val="0"/>
              </a:spcAft>
              <a:buSzPts val="1400"/>
              <a:buNone/>
              <a:defRPr sz="2400"/>
            </a:lvl1pPr>
            <a:lvl2pPr marL="914400" lvl="1" indent="-342900" algn="l">
              <a:lnSpc>
                <a:spcPct val="133833"/>
              </a:lnSpc>
              <a:spcBef>
                <a:spcPts val="1004"/>
              </a:spcBef>
              <a:spcAft>
                <a:spcPts val="0"/>
              </a:spcAft>
              <a:buSzPts val="1800"/>
              <a:buChar char="•"/>
              <a:defRPr/>
            </a:lvl2pPr>
            <a:lvl3pPr marL="1371600" lvl="2" indent="-228600" algn="l">
              <a:lnSpc>
                <a:spcPct val="111555"/>
              </a:lnSpc>
              <a:spcBef>
                <a:spcPts val="502"/>
              </a:spcBef>
              <a:spcAft>
                <a:spcPts val="0"/>
              </a:spcAft>
              <a:buSzPts val="1400"/>
              <a:buNone/>
              <a:defRPr/>
            </a:lvl3pPr>
            <a:lvl4pPr marL="1828800" lvl="3" indent="-342900" algn="l">
              <a:lnSpc>
                <a:spcPct val="111555"/>
              </a:lnSpc>
              <a:spcBef>
                <a:spcPts val="502"/>
              </a:spcBef>
              <a:spcAft>
                <a:spcPts val="0"/>
              </a:spcAft>
              <a:buSzPts val="1800"/>
              <a:buChar char="•"/>
              <a:defRPr/>
            </a:lvl4pPr>
            <a:lvl5pPr marL="2286000" lvl="4" indent="-342900" algn="l">
              <a:lnSpc>
                <a:spcPct val="111555"/>
              </a:lnSpc>
              <a:spcBef>
                <a:spcPts val="502"/>
              </a:spcBef>
              <a:spcAft>
                <a:spcPts val="0"/>
              </a:spcAft>
              <a:buClr>
                <a:schemeClr val="dk1"/>
              </a:buClr>
              <a:buSzPts val="1800"/>
              <a:buChar char="–"/>
              <a:defRPr/>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and text">
  <p:cSld name="image left and text">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4320000" y="1799999"/>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1"/>
          <p:cNvSpPr>
            <a:spLocks noGrp="1"/>
          </p:cNvSpPr>
          <p:nvPr>
            <p:ph type="pic" idx="2"/>
          </p:nvPr>
        </p:nvSpPr>
        <p:spPr>
          <a:xfrm>
            <a:off x="360000" y="1800000"/>
            <a:ext cx="3600798" cy="413999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p:nvPr/>
        </p:nvSpPr>
        <p:spPr>
          <a:xfrm>
            <a:off x="0" y="456036"/>
            <a:ext cx="12239625" cy="152012"/>
          </a:xfrm>
          <a:prstGeom prst="rect">
            <a:avLst/>
          </a:prstGeom>
          <a:solidFill>
            <a:srgbClr val="D9D9D9">
              <a:alpha val="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7" b="0" i="0" u="none" strike="noStrike" cap="none">
                <a:solidFill>
                  <a:srgbClr val="D9D9D9"/>
                </a:solidFill>
                <a:latin typeface="Arial"/>
                <a:ea typeface="Arial"/>
                <a:cs typeface="Arial"/>
                <a:sym typeface="Arial"/>
              </a:rPr>
              <a:t> </a:t>
            </a:r>
            <a:endParaRPr/>
          </a:p>
        </p:txBody>
      </p:sp>
      <p:sp>
        <p:nvSpPr>
          <p:cNvPr id="11" name="Google Shape;11;p17"/>
          <p:cNvSpPr txBox="1">
            <a:spLocks noGrp="1"/>
          </p:cNvSpPr>
          <p:nvPr>
            <p:ph type="title"/>
          </p:nvPr>
        </p:nvSpPr>
        <p:spPr>
          <a:xfrm>
            <a:off x="252000" y="990000"/>
            <a:ext cx="11628000" cy="646331"/>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600" b="1" i="0" u="none" strike="noStrike" cap="none">
                <a:solidFill>
                  <a:srgbClr val="FC4421"/>
                </a:solidFill>
                <a:latin typeface="Arial"/>
                <a:ea typeface="Arial"/>
                <a:cs typeface="Arial"/>
                <a:sym typeface="Arial"/>
              </a:defRPr>
            </a:lvl1pPr>
            <a:lvl2pPr marR="0" lvl="1" algn="l" rtl="0">
              <a:spcBef>
                <a:spcPts val="0"/>
              </a:spcBef>
              <a:spcAft>
                <a:spcPts val="0"/>
              </a:spcAft>
              <a:buSzPts val="1400"/>
              <a:buNone/>
              <a:defRPr sz="2409" b="1" i="0" u="none" strike="noStrike" cap="none">
                <a:solidFill>
                  <a:srgbClr val="E30613"/>
                </a:solidFill>
                <a:latin typeface="Arial"/>
                <a:ea typeface="Arial"/>
                <a:cs typeface="Arial"/>
                <a:sym typeface="Arial"/>
              </a:defRPr>
            </a:lvl2pPr>
            <a:lvl3pPr marR="0" lvl="2" algn="l" rtl="0">
              <a:spcBef>
                <a:spcPts val="0"/>
              </a:spcBef>
              <a:spcAft>
                <a:spcPts val="0"/>
              </a:spcAft>
              <a:buSzPts val="1400"/>
              <a:buNone/>
              <a:defRPr sz="2409" b="1" i="0" u="none" strike="noStrike" cap="none">
                <a:solidFill>
                  <a:srgbClr val="E30613"/>
                </a:solidFill>
                <a:latin typeface="Arial"/>
                <a:ea typeface="Arial"/>
                <a:cs typeface="Arial"/>
                <a:sym typeface="Arial"/>
              </a:defRPr>
            </a:lvl3pPr>
            <a:lvl4pPr marR="0" lvl="3" algn="l" rtl="0">
              <a:spcBef>
                <a:spcPts val="0"/>
              </a:spcBef>
              <a:spcAft>
                <a:spcPts val="0"/>
              </a:spcAft>
              <a:buSzPts val="1400"/>
              <a:buNone/>
              <a:defRPr sz="2409" b="1" i="0" u="none" strike="noStrike" cap="none">
                <a:solidFill>
                  <a:srgbClr val="E30613"/>
                </a:solidFill>
                <a:latin typeface="Arial"/>
                <a:ea typeface="Arial"/>
                <a:cs typeface="Arial"/>
                <a:sym typeface="Arial"/>
              </a:defRPr>
            </a:lvl4pPr>
            <a:lvl5pPr marR="0" lvl="4" algn="l" rtl="0">
              <a:spcBef>
                <a:spcPts val="0"/>
              </a:spcBef>
              <a:spcAft>
                <a:spcPts val="0"/>
              </a:spcAft>
              <a:buSzPts val="1400"/>
              <a:buNone/>
              <a:defRPr sz="2409" b="1" i="0" u="none" strike="noStrike" cap="none">
                <a:solidFill>
                  <a:srgbClr val="E30613"/>
                </a:solidFill>
                <a:latin typeface="Arial"/>
                <a:ea typeface="Arial"/>
                <a:cs typeface="Arial"/>
                <a:sym typeface="Arial"/>
              </a:defRPr>
            </a:lvl5pPr>
            <a:lvl6pPr marR="0" lvl="5" algn="ctr" rtl="0">
              <a:spcBef>
                <a:spcPts val="0"/>
              </a:spcBef>
              <a:spcAft>
                <a:spcPts val="0"/>
              </a:spcAft>
              <a:buSzPts val="1400"/>
              <a:buNone/>
              <a:defRPr sz="4417" b="0" i="0" u="none" strike="noStrike" cap="none">
                <a:solidFill>
                  <a:srgbClr val="CC0000"/>
                </a:solidFill>
                <a:latin typeface="Arial"/>
                <a:ea typeface="Arial"/>
                <a:cs typeface="Arial"/>
                <a:sym typeface="Arial"/>
              </a:defRPr>
            </a:lvl6pPr>
            <a:lvl7pPr marR="0" lvl="6" algn="ctr" rtl="0">
              <a:spcBef>
                <a:spcPts val="0"/>
              </a:spcBef>
              <a:spcAft>
                <a:spcPts val="0"/>
              </a:spcAft>
              <a:buSzPts val="1400"/>
              <a:buNone/>
              <a:defRPr sz="4417" b="0" i="0" u="none" strike="noStrike" cap="none">
                <a:solidFill>
                  <a:srgbClr val="CC0000"/>
                </a:solidFill>
                <a:latin typeface="Arial"/>
                <a:ea typeface="Arial"/>
                <a:cs typeface="Arial"/>
                <a:sym typeface="Arial"/>
              </a:defRPr>
            </a:lvl7pPr>
            <a:lvl8pPr marR="0" lvl="7" algn="ctr" rtl="0">
              <a:spcBef>
                <a:spcPts val="0"/>
              </a:spcBef>
              <a:spcAft>
                <a:spcPts val="0"/>
              </a:spcAft>
              <a:buSzPts val="1400"/>
              <a:buNone/>
              <a:defRPr sz="4417" b="0" i="0" u="none" strike="noStrike" cap="none">
                <a:solidFill>
                  <a:srgbClr val="CC0000"/>
                </a:solidFill>
                <a:latin typeface="Arial"/>
                <a:ea typeface="Arial"/>
                <a:cs typeface="Arial"/>
                <a:sym typeface="Arial"/>
              </a:defRPr>
            </a:lvl8pPr>
            <a:lvl9pPr marR="0" lvl="8" algn="ctr" rtl="0">
              <a:spcBef>
                <a:spcPts val="0"/>
              </a:spcBef>
              <a:spcAft>
                <a:spcPts val="0"/>
              </a:spcAft>
              <a:buSzPts val="1400"/>
              <a:buNone/>
              <a:defRPr sz="4417" b="0" i="0" u="none" strike="noStrike" cap="none">
                <a:solidFill>
                  <a:srgbClr val="CC0000"/>
                </a:solidFill>
                <a:latin typeface="Arial"/>
                <a:ea typeface="Arial"/>
                <a:cs typeface="Arial"/>
                <a:sym typeface="Arial"/>
              </a:defRPr>
            </a:lvl9pPr>
          </a:lstStyle>
          <a:p>
            <a:endParaRPr/>
          </a:p>
        </p:txBody>
      </p:sp>
      <p:sp>
        <p:nvSpPr>
          <p:cNvPr id="12" name="Google Shape;12;p17"/>
          <p:cNvSpPr txBox="1">
            <a:spLocks noGrp="1"/>
          </p:cNvSpPr>
          <p:nvPr>
            <p:ph type="body" idx="1"/>
          </p:nvPr>
        </p:nvSpPr>
        <p:spPr>
          <a:xfrm>
            <a:off x="361406" y="1800000"/>
            <a:ext cx="11520000" cy="4140000"/>
          </a:xfrm>
          <a:prstGeom prst="rect">
            <a:avLst/>
          </a:prstGeom>
          <a:noFill/>
          <a:ln>
            <a:noFill/>
          </a:ln>
        </p:spPr>
        <p:txBody>
          <a:bodyPr spcFirstLastPara="1" wrap="square" lIns="0" tIns="0" rIns="0" bIns="0" anchor="t" anchorCtr="0">
            <a:noAutofit/>
          </a:bodyPr>
          <a:lstStyle>
            <a:lvl1pPr marL="457200" marR="0" lvl="0" indent="-228600" algn="l" rtl="0">
              <a:lnSpc>
                <a:spcPct val="120450"/>
              </a:lnSpc>
              <a:spcBef>
                <a:spcPts val="1004"/>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355600" algn="l" rtl="0">
              <a:lnSpc>
                <a:spcPct val="120450"/>
              </a:lnSpc>
              <a:spcBef>
                <a:spcPts val="1004"/>
              </a:spcBef>
              <a:spcAft>
                <a:spcPts val="0"/>
              </a:spcAft>
              <a:buClr>
                <a:srgbClr val="FC442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228600" algn="l" rtl="0">
              <a:lnSpc>
                <a:spcPct val="125031"/>
              </a:lnSpc>
              <a:spcBef>
                <a:spcPts val="502"/>
              </a:spcBef>
              <a:spcAft>
                <a:spcPts val="0"/>
              </a:spcAft>
              <a:buSzPts val="1400"/>
              <a:buNone/>
              <a:defRPr sz="1606" b="0" i="0" u="none" strike="noStrike" cap="none">
                <a:solidFill>
                  <a:schemeClr val="dk1"/>
                </a:solidFill>
                <a:latin typeface="Arial"/>
                <a:ea typeface="Arial"/>
                <a:cs typeface="Arial"/>
                <a:sym typeface="Arial"/>
              </a:defRPr>
            </a:lvl3pPr>
            <a:lvl4pPr marL="1828800" marR="0" lvl="3" indent="-330581" algn="l" rtl="0">
              <a:lnSpc>
                <a:spcPct val="125031"/>
              </a:lnSpc>
              <a:spcBef>
                <a:spcPts val="502"/>
              </a:spcBef>
              <a:spcAft>
                <a:spcPts val="0"/>
              </a:spcAft>
              <a:buClr>
                <a:srgbClr val="FC4421"/>
              </a:buClr>
              <a:buSzPts val="1606"/>
              <a:buFont typeface="Arial"/>
              <a:buChar char="•"/>
              <a:defRPr sz="1606" b="0" i="0" u="none" strike="noStrike" cap="none">
                <a:solidFill>
                  <a:schemeClr val="dk1"/>
                </a:solidFill>
                <a:latin typeface="Arial"/>
                <a:ea typeface="Arial"/>
                <a:cs typeface="Arial"/>
                <a:sym typeface="Arial"/>
              </a:defRPr>
            </a:lvl4pPr>
            <a:lvl5pPr marL="2286000" marR="0" lvl="4" indent="-330581" algn="l" rtl="0">
              <a:lnSpc>
                <a:spcPct val="125031"/>
              </a:lnSpc>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5pPr>
            <a:lvl6pPr marL="2743200" marR="0" lvl="5" indent="-330581" algn="l" rtl="0">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6pPr>
            <a:lvl7pPr marL="3200400" marR="0" lvl="6" indent="-330581" algn="l" rtl="0">
              <a:spcBef>
                <a:spcPts val="321"/>
              </a:spcBef>
              <a:spcAft>
                <a:spcPts val="0"/>
              </a:spcAft>
              <a:buClr>
                <a:srgbClr val="E30613"/>
              </a:buClr>
              <a:buSzPts val="1606"/>
              <a:buFont typeface="Arial"/>
              <a:buChar char="»"/>
              <a:defRPr sz="1606" b="0" i="0" u="none" strike="noStrike" cap="none">
                <a:solidFill>
                  <a:schemeClr val="dk1"/>
                </a:solidFill>
                <a:latin typeface="Arial"/>
                <a:ea typeface="Arial"/>
                <a:cs typeface="Arial"/>
                <a:sym typeface="Arial"/>
              </a:defRPr>
            </a:lvl7pPr>
            <a:lvl8pPr marL="3657600" marR="0" lvl="7" indent="-330581" algn="l" rtl="0">
              <a:spcBef>
                <a:spcPts val="321"/>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8pPr>
            <a:lvl9pPr marL="4114800" marR="0" lvl="8" indent="-292353" algn="l" rtl="0">
              <a:spcBef>
                <a:spcPts val="201"/>
              </a:spcBef>
              <a:spcAft>
                <a:spcPts val="0"/>
              </a:spcAft>
              <a:buClr>
                <a:schemeClr val="dk1"/>
              </a:buClr>
              <a:buSzPts val="1004"/>
              <a:buFont typeface="Arial"/>
              <a:buChar char="»"/>
              <a:defRPr sz="1004" b="0" i="0" u="none" strike="noStrike" cap="none">
                <a:solidFill>
                  <a:schemeClr val="dk1"/>
                </a:solidFill>
                <a:latin typeface="Arial"/>
                <a:ea typeface="Arial"/>
                <a:cs typeface="Arial"/>
                <a:sym typeface="Arial"/>
              </a:defRPr>
            </a:lvl9pPr>
          </a:lstStyle>
          <a:p>
            <a:endParaRPr dirty="0"/>
          </a:p>
        </p:txBody>
      </p:sp>
      <p:sp>
        <p:nvSpPr>
          <p:cNvPr id="16" name="Google Shape;16;p17"/>
          <p:cNvSpPr txBox="1"/>
          <p:nvPr/>
        </p:nvSpPr>
        <p:spPr>
          <a:xfrm>
            <a:off x="360000" y="6343435"/>
            <a:ext cx="588541"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GB" sz="1600">
                <a:solidFill>
                  <a:schemeClr val="dk1"/>
                </a:solidFill>
                <a:latin typeface="Arial"/>
                <a:ea typeface="Arial"/>
                <a:cs typeface="Arial"/>
                <a:sym typeface="Arial"/>
              </a:rPr>
              <a:t>‹#›</a:t>
            </a:fld>
            <a:endParaRPr sz="1600">
              <a:solidFill>
                <a:schemeClr val="dk1"/>
              </a:solidFill>
              <a:latin typeface="Arial"/>
              <a:ea typeface="Arial"/>
              <a:cs typeface="Arial"/>
              <a:sym typeface="Arial"/>
            </a:endParaRPr>
          </a:p>
        </p:txBody>
      </p:sp>
      <p:pic>
        <p:nvPicPr>
          <p:cNvPr id="18" name="Google Shape;18;p17" descr="A purple and white logo&#10;&#10;AI-generated content may be incorrect."/>
          <p:cNvPicPr preferRelativeResize="0"/>
          <p:nvPr/>
        </p:nvPicPr>
        <p:blipFill rotWithShape="1">
          <a:blip r:embed="rId6">
            <a:alphaModFix/>
          </a:blip>
          <a:srcRect/>
          <a:stretch/>
        </p:blipFill>
        <p:spPr>
          <a:xfrm>
            <a:off x="9360000" y="6228000"/>
            <a:ext cx="2520000" cy="456536"/>
          </a:xfrm>
          <a:prstGeom prst="rect">
            <a:avLst/>
          </a:prstGeom>
          <a:noFill/>
          <a:ln>
            <a:noFill/>
          </a:ln>
        </p:spPr>
      </p:pic>
      <p:cxnSp>
        <p:nvCxnSpPr>
          <p:cNvPr id="19" name="Google Shape;19;p17"/>
          <p:cNvCxnSpPr/>
          <p:nvPr/>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3" name="Graphic 26">
            <a:extLst>
              <a:ext uri="{FF2B5EF4-FFF2-40B4-BE49-F238E27FC236}">
                <a16:creationId xmlns:a16="http://schemas.microsoft.com/office/drawing/2014/main" id="{D646F231-3D67-A6A2-35F8-624D581E88EF}"/>
              </a:ext>
            </a:extLst>
          </p:cNvPr>
          <p:cNvSpPr>
            <a:spLocks/>
          </p:cNvSpPr>
          <p:nvPr userDrawn="1"/>
        </p:nvSpPr>
        <p:spPr>
          <a:xfrm>
            <a:off x="6" y="756000"/>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98B15C3E-62F4-35FB-60EF-83646CEDB18E}"/>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32047" y="170588"/>
            <a:ext cx="591666" cy="437463"/>
          </a:xfrm>
          <a:prstGeom prst="rect">
            <a:avLst/>
          </a:prstGeom>
          <a:noFill/>
          <a:ln>
            <a:noFill/>
          </a:ln>
        </p:spPr>
      </p:pic>
      <p:sp>
        <p:nvSpPr>
          <p:cNvPr id="5" name="Text Box 2">
            <a:extLst>
              <a:ext uri="{FF2B5EF4-FFF2-40B4-BE49-F238E27FC236}">
                <a16:creationId xmlns:a16="http://schemas.microsoft.com/office/drawing/2014/main" id="{B4DC3EBD-A6C2-3B42-C6AF-93D532FDA987}"/>
              </a:ext>
            </a:extLst>
          </p:cNvPr>
          <p:cNvSpPr txBox="1">
            <a:spLocks noChangeArrowheads="1"/>
          </p:cNvSpPr>
          <p:nvPr userDrawn="1"/>
        </p:nvSpPr>
        <p:spPr bwMode="auto">
          <a:xfrm>
            <a:off x="3848985" y="67612"/>
            <a:ext cx="5827751" cy="589388"/>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05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6" name="Picture 5" descr="A black and white logo&#10;&#10;AI-generated content may be incorrect.">
            <a:extLst>
              <a:ext uri="{FF2B5EF4-FFF2-40B4-BE49-F238E27FC236}">
                <a16:creationId xmlns:a16="http://schemas.microsoft.com/office/drawing/2014/main" id="{F795E5A3-47E1-5335-FA82-1474AFF8296A}"/>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8" y="157157"/>
            <a:ext cx="2563495" cy="498243"/>
          </a:xfrm>
          <a:prstGeom prst="rect">
            <a:avLst/>
          </a:prstGeom>
          <a:noFill/>
          <a:ln>
            <a:noFill/>
          </a:ln>
        </p:spPr>
      </p:pic>
      <p:pic>
        <p:nvPicPr>
          <p:cNvPr id="7" name="Picture 6" descr="A black background with a black square&#10;&#10;AI-generated content may be incorrect.">
            <a:extLst>
              <a:ext uri="{FF2B5EF4-FFF2-40B4-BE49-F238E27FC236}">
                <a16:creationId xmlns:a16="http://schemas.microsoft.com/office/drawing/2014/main" id="{95DF7F72-4CE6-713C-43D0-6856D62302B7}"/>
              </a:ext>
            </a:extLst>
          </p:cNvPr>
          <p:cNvPicPr>
            <a:picLocks noChangeAspect="1"/>
          </p:cNvPicPr>
          <p:nvPr userDrawn="1"/>
        </p:nvPicPr>
        <p:blipFill>
          <a:blip r:embed="rId9"/>
          <a:stretch>
            <a:fillRect/>
          </a:stretch>
        </p:blipFill>
        <p:spPr>
          <a:xfrm>
            <a:off x="948541" y="177135"/>
            <a:ext cx="2685203" cy="4406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hse.gov.uk/managing/management-system/index.ht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hse.gov.uk/riddor/key-definitions.ht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www.hse.gov.uk/riddor/report.ht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hse.gov.uk/coshh/"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yANahuhGs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4"/>
          <p:cNvSpPr txBox="1"/>
          <p:nvPr/>
        </p:nvSpPr>
        <p:spPr>
          <a:xfrm>
            <a:off x="360000" y="1800000"/>
            <a:ext cx="10800000" cy="377989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1200"/>
              </a:spcAft>
              <a:buClr>
                <a:srgbClr val="170130"/>
              </a:buClr>
              <a:buSzPts val="2800"/>
              <a:buFont typeface="Arial"/>
              <a:buNone/>
            </a:pPr>
            <a:r>
              <a:rPr lang="en-GB" sz="2800" b="1" dirty="0">
                <a:solidFill>
                  <a:srgbClr val="170130"/>
                </a:solidFill>
                <a:latin typeface="Arial"/>
                <a:ea typeface="Arial"/>
                <a:cs typeface="Arial"/>
                <a:sym typeface="Arial"/>
              </a:rPr>
              <a:t>Occupational Specialism: Plumbing &amp; Heating Engineering</a:t>
            </a:r>
            <a:endParaRPr lang="en-GB" sz="2800" b="1" dirty="0">
              <a:solidFill>
                <a:srgbClr val="170130"/>
              </a:solidFill>
            </a:endParaRPr>
          </a:p>
          <a:p>
            <a:pPr marL="0" marR="0" lvl="0" indent="0" algn="l" rtl="0">
              <a:lnSpc>
                <a:spcPct val="110000"/>
              </a:lnSpc>
              <a:spcBef>
                <a:spcPts val="0"/>
              </a:spcBef>
              <a:spcAft>
                <a:spcPts val="1200"/>
              </a:spcAft>
              <a:buClr>
                <a:srgbClr val="170130"/>
              </a:buClr>
              <a:buSzPts val="2800"/>
              <a:buFont typeface="Arial"/>
              <a:buNone/>
            </a:pPr>
            <a:r>
              <a:rPr lang="en-GB" sz="2800" dirty="0"/>
              <a:t>S2.2 Prepare a safe working environment to conduct plumbing and heating system installation</a:t>
            </a:r>
            <a:endParaRPr lang="en-GB" sz="2800" b="1" dirty="0">
              <a:solidFill>
                <a:srgbClr val="FC4421"/>
              </a:solidFill>
            </a:endParaRPr>
          </a:p>
          <a:p>
            <a:pPr marL="0" marR="0" lvl="0" indent="0" algn="l" rtl="0">
              <a:lnSpc>
                <a:spcPct val="110000"/>
              </a:lnSpc>
              <a:spcBef>
                <a:spcPts val="0"/>
              </a:spcBef>
              <a:spcAft>
                <a:spcPts val="1200"/>
              </a:spcAft>
              <a:buClr>
                <a:srgbClr val="170130"/>
              </a:buClr>
              <a:buSzPts val="2800"/>
              <a:buFont typeface="Arial"/>
              <a:buNone/>
            </a:pPr>
            <a:r>
              <a:rPr lang="en-GB" sz="2800" b="1" dirty="0">
                <a:solidFill>
                  <a:srgbClr val="FC4421"/>
                </a:solidFill>
              </a:rPr>
              <a:t>Site setup and safe working practices</a:t>
            </a:r>
            <a:r>
              <a:rPr lang="en-GB"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344b93ad53e_0_2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Housekeeping matters</a:t>
            </a:r>
          </a:p>
        </p:txBody>
      </p:sp>
      <p:sp>
        <p:nvSpPr>
          <p:cNvPr id="93" name="Google Shape;93;g344b93ad53e_0_21"/>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Keep walkways and access routes clear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Dispose of waste promptly and correctly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Store materials safely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Clean spills immediately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Regularly inspect work areas</a:t>
            </a:r>
            <a:endParaRPr dirty="0">
              <a:solidFill>
                <a:srgbClr val="000000"/>
              </a:solidFill>
              <a:latin typeface="Arial" panose="020B0604020202020204" pitchFamily="34" charset="0"/>
            </a:endParaRPr>
          </a:p>
        </p:txBody>
      </p:sp>
      <p:pic>
        <p:nvPicPr>
          <p:cNvPr id="3" name="Picture 2" descr="A broom and a bucket on the floor&#10;&#10;AI-generated content may be incorrect.">
            <a:extLst>
              <a:ext uri="{FF2B5EF4-FFF2-40B4-BE49-F238E27FC236}">
                <a16:creationId xmlns:a16="http://schemas.microsoft.com/office/drawing/2014/main" id="{6F94736D-E55F-1360-4EEE-D2416D5728E5}"/>
              </a:ext>
            </a:extLst>
          </p:cNvPr>
          <p:cNvPicPr>
            <a:picLocks noChangeAspect="1"/>
          </p:cNvPicPr>
          <p:nvPr/>
        </p:nvPicPr>
        <p:blipFill>
          <a:blip r:embed="rId3"/>
          <a:stretch>
            <a:fillRect/>
          </a:stretch>
        </p:blipFill>
        <p:spPr>
          <a:xfrm>
            <a:off x="9252000" y="1800000"/>
            <a:ext cx="2641320" cy="396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44b93ad53e_0_2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Safe use of hand tools</a:t>
            </a:r>
          </a:p>
        </p:txBody>
      </p:sp>
      <p:sp>
        <p:nvSpPr>
          <p:cNvPr id="100" name="Google Shape;100;g344b93ad53e_0_26"/>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Hand tools must be fit for purpose, regularly maintained, and used correctly. Common examples include screwdrivers, hammers, chisels, and pliers. Using the wrong tool can cause injury or damage to materials.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Always inspect tools for damage before use and report defects immediately.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Training and supervision ensure tools are handled safely and effectively.</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344b93ad53e_0_3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Common power tools on site</a:t>
            </a:r>
          </a:p>
        </p:txBody>
      </p:sp>
      <p:sp>
        <p:nvSpPr>
          <p:cNvPr id="106" name="Google Shape;106;g344b93ad53e_0_36"/>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Cordless drills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Angle grinders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Multi-tools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Jigsaws and reciprocating saws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Heat guns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Pipe cutters and threading machines</a:t>
            </a:r>
            <a:endParaRPr dirty="0">
              <a:solidFill>
                <a:srgbClr val="000000"/>
              </a:solidFill>
              <a:latin typeface="Arial" panose="020B0604020202020204" pitchFamily="34" charset="0"/>
            </a:endParaRPr>
          </a:p>
        </p:txBody>
      </p:sp>
      <p:pic>
        <p:nvPicPr>
          <p:cNvPr id="3" name="Picture 2" descr="A group of power tools&#10;&#10;AI-generated content may be incorrect.">
            <a:extLst>
              <a:ext uri="{FF2B5EF4-FFF2-40B4-BE49-F238E27FC236}">
                <a16:creationId xmlns:a16="http://schemas.microsoft.com/office/drawing/2014/main" id="{D6F830B3-5A89-919B-E4EF-95B054ECEA55}"/>
              </a:ext>
            </a:extLst>
          </p:cNvPr>
          <p:cNvPicPr>
            <a:picLocks noChangeAspect="1"/>
          </p:cNvPicPr>
          <p:nvPr/>
        </p:nvPicPr>
        <p:blipFill>
          <a:blip r:embed="rId3"/>
          <a:stretch>
            <a:fillRect/>
          </a:stretch>
        </p:blipFill>
        <p:spPr>
          <a:xfrm>
            <a:off x="7812000" y="1800000"/>
            <a:ext cx="3960000" cy="3960000"/>
          </a:xfrm>
          <a:prstGeom prst="rect">
            <a:avLst/>
          </a:prstGeom>
          <a:ln w="9525">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44b93ad53e_0_4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Power tool safety</a:t>
            </a:r>
          </a:p>
        </p:txBody>
      </p:sp>
      <p:sp>
        <p:nvSpPr>
          <p:cNvPr id="113" name="Google Shape;113;g344b93ad53e_0_41"/>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Using power tools requires greater caution due to their mechanical force. Operators must receive proper training and follow manufacturer instructions. PPE, such as goggles and gloves, are often mandatory.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Loose clothing or accessories can become entangled in moving parts.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Never override safety features or guards—these are designed to protect users.</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44b93ad53e_0_4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Inspection and storage of tools</a:t>
            </a:r>
          </a:p>
        </p:txBody>
      </p:sp>
      <p:sp>
        <p:nvSpPr>
          <p:cNvPr id="119" name="Google Shape;119;g344b93ad53e_0_46"/>
          <p:cNvSpPr txBox="1">
            <a:spLocks noGrp="1"/>
          </p:cNvSpPr>
          <p:nvPr>
            <p:ph type="body" idx="1"/>
          </p:nvPr>
        </p:nvSpPr>
        <p:spPr>
          <a:xfrm>
            <a:off x="360000" y="1800000"/>
            <a:ext cx="6945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Clean tools after use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Store in dry, secure locations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Tag damaged tools for repair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Keep sharp tools in protective sheaths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Never leave tools where they could fall or cause trips</a:t>
            </a:r>
            <a:endParaRPr dirty="0">
              <a:solidFill>
                <a:srgbClr val="000000"/>
              </a:solidFill>
              <a:latin typeface="Arial" panose="020B0604020202020204" pitchFamily="34" charset="0"/>
            </a:endParaRPr>
          </a:p>
        </p:txBody>
      </p:sp>
      <p:pic>
        <p:nvPicPr>
          <p:cNvPr id="3" name="Picture 2" descr="A red toolbox with tools in it&#10;&#10;AI-generated content may be incorrect.">
            <a:extLst>
              <a:ext uri="{FF2B5EF4-FFF2-40B4-BE49-F238E27FC236}">
                <a16:creationId xmlns:a16="http://schemas.microsoft.com/office/drawing/2014/main" id="{3A61AD96-DC09-E3D6-6397-65C45DF2A041}"/>
              </a:ext>
            </a:extLst>
          </p:cNvPr>
          <p:cNvPicPr>
            <a:picLocks noChangeAspect="1"/>
          </p:cNvPicPr>
          <p:nvPr/>
        </p:nvPicPr>
        <p:blipFill>
          <a:blip r:embed="rId3"/>
          <a:stretch>
            <a:fillRect/>
          </a:stretch>
        </p:blipFill>
        <p:spPr>
          <a:xfrm>
            <a:off x="7452000" y="1800000"/>
            <a:ext cx="4320000" cy="28814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44b93ad53e_0_5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PPE when using tools</a:t>
            </a:r>
          </a:p>
        </p:txBody>
      </p:sp>
      <p:sp>
        <p:nvSpPr>
          <p:cNvPr id="126" name="Google Shape;126;g344b93ad53e_0_51"/>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Personal Protective Equipment must be matched to the task and tool being used. For example, cutting may require gloves, goggles, and hearing protection.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Employers have a duty to provide appropriate PPE and ensure it is worn.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Workers must report damaged PPE immediately and know how to maintain it. Proper use of PPE reduces the severity of injuries.</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44b93ad53e_0_5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Pre-start checks – why they matter</a:t>
            </a:r>
          </a:p>
        </p:txBody>
      </p:sp>
      <p:sp>
        <p:nvSpPr>
          <p:cNvPr id="132" name="Google Shape;132;g344b93ad53e_0_56"/>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Pre-start checks ensure that all equipment and work areas are ready for safe use. These checks prevent avoidable breakdowns and accidents. For example, checking a power tool for frayed cords or a scaffold for missing guardrails.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Regular checks also promote a safety-first culture.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All team members should know their responsibility in daily inspections.</a:t>
            </a:r>
            <a:endParaRPr>
              <a:solidFill>
                <a:srgbClr val="000000"/>
              </a:solidFill>
              <a:latin typeface="Arial" panose="020B0604020202020204" pitchFamily="34" charset="0"/>
            </a:endParaRPr>
          </a:p>
          <a:p>
            <a:pPr marL="0" lvl="0" indent="0" algn="l" rtl="0">
              <a:lnSpc>
                <a:spcPct val="115000"/>
              </a:lnSpc>
              <a:spcBef>
                <a:spcPts val="1200"/>
              </a:spcBef>
              <a:spcAft>
                <a:spcPts val="0"/>
              </a:spcAft>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344b93ad53e_0_6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What to check before starting work</a:t>
            </a:r>
          </a:p>
        </p:txBody>
      </p:sp>
      <p:sp>
        <p:nvSpPr>
          <p:cNvPr id="138" name="Google Shape;138;g344b93ad53e_0_61"/>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Condition of tools and equipment</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Surrounding area for hazards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Functionality of safety features (e.g. guards)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Emergency access routes and signage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Presence and condition of PPE</a:t>
            </a:r>
            <a:endParaRPr dirty="0">
              <a:solidFill>
                <a:srgbClr val="000000"/>
              </a:solidFill>
              <a:latin typeface="Arial" panose="020B0604020202020204" pitchFamily="34" charset="0"/>
            </a:endParaRPr>
          </a:p>
        </p:txBody>
      </p:sp>
      <p:pic>
        <p:nvPicPr>
          <p:cNvPr id="3" name="Picture 2" descr="A yellow hard hat and gloves on a wooden surface&#10;&#10;AI-generated content may be incorrect.">
            <a:extLst>
              <a:ext uri="{FF2B5EF4-FFF2-40B4-BE49-F238E27FC236}">
                <a16:creationId xmlns:a16="http://schemas.microsoft.com/office/drawing/2014/main" id="{2A0D53C5-4B34-70A0-AAEA-85AB2A783850}"/>
              </a:ext>
            </a:extLst>
          </p:cNvPr>
          <p:cNvPicPr>
            <a:picLocks noChangeAspect="1"/>
          </p:cNvPicPr>
          <p:nvPr/>
        </p:nvPicPr>
        <p:blipFill>
          <a:blip r:embed="rId3"/>
          <a:stretch>
            <a:fillRect/>
          </a:stretch>
        </p:blipFill>
        <p:spPr>
          <a:xfrm>
            <a:off x="7452000" y="1800000"/>
            <a:ext cx="4320000" cy="30844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44b93ad53e_0_6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Isolation of services</a:t>
            </a:r>
          </a:p>
        </p:txBody>
      </p:sp>
      <p:sp>
        <p:nvSpPr>
          <p:cNvPr id="145" name="Google Shape;145;g344b93ad53e_0_66"/>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Electrical, gas, and water supplies may need to be isolated during work. Proper isolation prevents accidental energisation or exposure. Lock-off systems, signage, and clear communication are essential.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Only trained and authorised personnel should isolate services.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Documentation, such as isolation certificates, should be completed and displayed.</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44b93ad53e_0_7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Safe systems of work (SSOW)</a:t>
            </a:r>
          </a:p>
        </p:txBody>
      </p:sp>
      <p:sp>
        <p:nvSpPr>
          <p:cNvPr id="151" name="Google Shape;151;g344b93ad53e_0_71"/>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Safe systems of work define the method and precautions necessary to carry out a task safely. They often include risk assessments and method statements. </a:t>
            </a:r>
            <a:endParaRPr dirty="0">
              <a:solidFill>
                <a:srgbClr val="000000"/>
              </a:solidFill>
              <a:latin typeface="Arial" panose="020B0604020202020204" pitchFamily="34" charset="0"/>
            </a:endParaRPr>
          </a:p>
          <a:p>
            <a:pPr marL="0" indent="0">
              <a:spcAft>
                <a:spcPts val="1200"/>
              </a:spcAft>
            </a:pPr>
            <a:r>
              <a:rPr lang="en-GB" dirty="0">
                <a:solidFill>
                  <a:srgbClr val="000000"/>
                </a:solidFill>
              </a:rPr>
              <a:t>A generic risk assessment identifies common hazards for routine tasks, while a RAMS (Risk Assessment Method Statement) is a more detailed, job-specific document that combines a risk assessment with a step-by-step method statement outlining exactly how to perform a high-risk or complex task safely</a:t>
            </a:r>
            <a:endParaRPr lang="en-GB" dirty="0"/>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These systems help workers understand the risks and controls in place.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SSOW</a:t>
            </a:r>
            <a:r>
              <a:rPr lang="en-GB" dirty="0">
                <a:solidFill>
                  <a:srgbClr val="000000"/>
                </a:solidFill>
                <a:latin typeface="Arial" panose="020B0604020202020204" pitchFamily="34" charset="0"/>
              </a:rPr>
              <a:t> are legally required for high-risk activities. Supervisors must ensure workers understand and follow them.</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Starter</a:t>
            </a:r>
            <a:endParaRPr dirty="0"/>
          </a:p>
        </p:txBody>
      </p:sp>
      <p:sp>
        <p:nvSpPr>
          <p:cNvPr id="44" name="Google Shape;44;p5"/>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W</a:t>
            </a:r>
            <a:r>
              <a:rPr lang="en-GB" b="1" dirty="0">
                <a:solidFill>
                  <a:srgbClr val="000000"/>
                </a:solidFill>
                <a:latin typeface="Arial" panose="020B0604020202020204" pitchFamily="34" charset="0"/>
                <a:ea typeface="Arial"/>
                <a:cs typeface="Arial"/>
                <a:sym typeface="Arial"/>
              </a:rPr>
              <a:t>arm-up: </a:t>
            </a:r>
            <a:endParaRPr b="1"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ea typeface="Arial"/>
                <a:cs typeface="Arial"/>
                <a:sym typeface="Arial"/>
              </a:rPr>
              <a:t>T</a:t>
            </a:r>
            <a:r>
              <a:rPr lang="en-GB" dirty="0">
                <a:solidFill>
                  <a:srgbClr val="000000"/>
                </a:solidFill>
                <a:latin typeface="Arial" panose="020B0604020202020204" pitchFamily="34" charset="0"/>
              </a:rPr>
              <a:t>hink about a recent construction site you've seen—what signs or safety measures stood out to you?</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44b93ad53e_0_7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Risk assessments</a:t>
            </a:r>
          </a:p>
        </p:txBody>
      </p:sp>
      <p:sp>
        <p:nvSpPr>
          <p:cNvPr id="157" name="Google Shape;157;g344b93ad53e_0_7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342900" indent="-3429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Identify potential hazards</a:t>
            </a:r>
            <a:endParaRPr dirty="0">
              <a:solidFill>
                <a:srgbClr val="000000"/>
              </a:solidFill>
              <a:latin typeface="Arial" panose="020B0604020202020204" pitchFamily="34" charset="0"/>
            </a:endParaRPr>
          </a:p>
          <a:p>
            <a:pPr marL="342900" indent="-3429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Assess who might be harmed and how</a:t>
            </a:r>
            <a:endParaRPr dirty="0">
              <a:solidFill>
                <a:srgbClr val="000000"/>
              </a:solidFill>
              <a:latin typeface="Arial" panose="020B0604020202020204" pitchFamily="34" charset="0"/>
            </a:endParaRPr>
          </a:p>
          <a:p>
            <a:pPr marL="342900" indent="-3429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Evaluate the risk and decide on control measures</a:t>
            </a:r>
            <a:endParaRPr dirty="0">
              <a:solidFill>
                <a:srgbClr val="000000"/>
              </a:solidFill>
              <a:latin typeface="Arial" panose="020B0604020202020204" pitchFamily="34" charset="0"/>
            </a:endParaRPr>
          </a:p>
          <a:p>
            <a:pPr marL="342900" indent="-3429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Record findings and implement actions</a:t>
            </a:r>
            <a:endParaRPr dirty="0">
              <a:solidFill>
                <a:srgbClr val="000000"/>
              </a:solidFill>
              <a:latin typeface="Arial" panose="020B0604020202020204" pitchFamily="34" charset="0"/>
            </a:endParaRPr>
          </a:p>
          <a:p>
            <a:pPr marL="342900" indent="-3429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Review and update regularly</a:t>
            </a:r>
            <a:endParaRPr dirty="0">
              <a:solidFill>
                <a:srgbClr val="000000"/>
              </a:solidFill>
              <a:latin typeface="Arial" panose="020B0604020202020204" pitchFamily="34" charset="0"/>
            </a:endParaRPr>
          </a:p>
        </p:txBody>
      </p:sp>
      <p:pic>
        <p:nvPicPr>
          <p:cNvPr id="3" name="Picture 2" descr="A hand holding a pen over a chart&#10;&#10;AI-generated content may be incorrect.">
            <a:extLst>
              <a:ext uri="{FF2B5EF4-FFF2-40B4-BE49-F238E27FC236}">
                <a16:creationId xmlns:a16="http://schemas.microsoft.com/office/drawing/2014/main" id="{68D6299E-98CC-9E54-188C-F997FB20ED09}"/>
              </a:ext>
            </a:extLst>
          </p:cNvPr>
          <p:cNvPicPr>
            <a:picLocks noChangeAspect="1"/>
          </p:cNvPicPr>
          <p:nvPr/>
        </p:nvPicPr>
        <p:blipFill>
          <a:blip r:embed="rId3"/>
          <a:stretch>
            <a:fillRect/>
          </a:stretch>
        </p:blipFill>
        <p:spPr>
          <a:xfrm>
            <a:off x="7632000" y="1800000"/>
            <a:ext cx="4140000" cy="23308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44b93ad53e_0_8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Check your knowledge</a:t>
            </a:r>
          </a:p>
        </p:txBody>
      </p:sp>
      <p:sp>
        <p:nvSpPr>
          <p:cNvPr id="164" name="Google Shape;164;g344b93ad53e_0_8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Name two types of safety signage.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are pre-start checks used for?</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Why is ventilation important on site?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List two items to inspect before using a hand tool.</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does SSOW stand for?</a:t>
            </a:r>
            <a:endParaRPr dirty="0">
              <a:solidFill>
                <a:srgbClr val="000000"/>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44b93ad53e_0_8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Quiz: Check your knowledge </a:t>
            </a:r>
            <a:r>
              <a:rPr lang="en-GB" dirty="0">
                <a:solidFill>
                  <a:schemeClr val="accent2"/>
                </a:solidFill>
              </a:rPr>
              <a:t>- answers</a:t>
            </a:r>
            <a:endParaRPr lang="en-GB" dirty="0"/>
          </a:p>
        </p:txBody>
      </p:sp>
      <p:sp>
        <p:nvSpPr>
          <p:cNvPr id="170" name="Google Shape;170;g344b93ad53e_0_87"/>
          <p:cNvSpPr txBox="1">
            <a:spLocks noGrp="1"/>
          </p:cNvSpPr>
          <p:nvPr>
            <p:ph type="body" idx="1"/>
          </p:nvPr>
        </p:nvSpPr>
        <p:spPr>
          <a:xfrm>
            <a:off x="252000" y="1800000"/>
            <a:ext cx="117000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Mandatory signs / Prohibition signs / Warning signs / Safe condition signs / Fire safety signs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To ensure equipment and work areas are safe before starting tasks.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It removes harmful fumes and ensures a supply of fresh air, especially in enclosed spaces.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Tool condition (e.g. damage or wear), correct type and size for the job.</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Safe System of Work.</a:t>
            </a:r>
            <a:endParaRPr dirty="0">
              <a:solidFill>
                <a:srgbClr val="000000"/>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44b93ad53e_0_9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Fire safety on site</a:t>
            </a:r>
          </a:p>
        </p:txBody>
      </p:sp>
      <p:sp>
        <p:nvSpPr>
          <p:cNvPr id="176" name="Google Shape;176;g344b93ad53e_0_9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Fires are one of the most dangerous site emergencies. Combustible materials, poor housekeeping, and electrical faults are common causes.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Sites must have fire extinguishers, alarms, and clearly marked exits. Fire marshals and emergency drills should be in place.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Everyone must know the evacuation plan and meeting points.</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D5CE816-F450-F8D7-7887-E1196668DA09}"/>
            </a:ext>
          </a:extLst>
        </p:cNvPr>
        <p:cNvGrpSpPr/>
        <p:nvPr/>
      </p:nvGrpSpPr>
      <p:grpSpPr>
        <a:xfrm>
          <a:off x="0" y="0"/>
          <a:ext cx="0" cy="0"/>
          <a:chOff x="0" y="0"/>
          <a:chExt cx="0" cy="0"/>
        </a:xfrm>
      </p:grpSpPr>
      <p:sp>
        <p:nvSpPr>
          <p:cNvPr id="181" name="Google Shape;181;g344b93ad53e_0_102">
            <a:extLst>
              <a:ext uri="{FF2B5EF4-FFF2-40B4-BE49-F238E27FC236}">
                <a16:creationId xmlns:a16="http://schemas.microsoft.com/office/drawing/2014/main" id="{988F512E-A70A-FCF1-A38F-AD62227970EB}"/>
              </a:ext>
            </a:extLst>
          </p:cNvPr>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Fire extinguisher types</a:t>
            </a:r>
          </a:p>
        </p:txBody>
      </p:sp>
      <p:graphicFrame>
        <p:nvGraphicFramePr>
          <p:cNvPr id="5" name="Table 4">
            <a:extLst>
              <a:ext uri="{FF2B5EF4-FFF2-40B4-BE49-F238E27FC236}">
                <a16:creationId xmlns:a16="http://schemas.microsoft.com/office/drawing/2014/main" id="{06A4E6F8-5529-6244-70B7-CEB02064626B}"/>
              </a:ext>
            </a:extLst>
          </p:cNvPr>
          <p:cNvGraphicFramePr>
            <a:graphicFrameLocks noGrp="1"/>
          </p:cNvGraphicFramePr>
          <p:nvPr>
            <p:extLst>
              <p:ext uri="{D42A27DB-BD31-4B8C-83A1-F6EECF244321}">
                <p14:modId xmlns:p14="http://schemas.microsoft.com/office/powerpoint/2010/main" val="1091529930"/>
              </p:ext>
            </p:extLst>
          </p:nvPr>
        </p:nvGraphicFramePr>
        <p:xfrm>
          <a:off x="202445" y="1921333"/>
          <a:ext cx="7825540" cy="3954234"/>
        </p:xfrm>
        <a:graphic>
          <a:graphicData uri="http://schemas.openxmlformats.org/drawingml/2006/table">
            <a:tbl>
              <a:tblPr firstRow="1" bandRow="1">
                <a:tableStyleId>{5C22544A-7EE6-4342-B048-85BDC9FD1C3A}</a:tableStyleId>
              </a:tblPr>
              <a:tblGrid>
                <a:gridCol w="1856286">
                  <a:extLst>
                    <a:ext uri="{9D8B030D-6E8A-4147-A177-3AD203B41FA5}">
                      <a16:colId xmlns:a16="http://schemas.microsoft.com/office/drawing/2014/main" val="3237352283"/>
                    </a:ext>
                  </a:extLst>
                </a:gridCol>
                <a:gridCol w="1808523">
                  <a:extLst>
                    <a:ext uri="{9D8B030D-6E8A-4147-A177-3AD203B41FA5}">
                      <a16:colId xmlns:a16="http://schemas.microsoft.com/office/drawing/2014/main" val="2365809512"/>
                    </a:ext>
                  </a:extLst>
                </a:gridCol>
                <a:gridCol w="2723367">
                  <a:extLst>
                    <a:ext uri="{9D8B030D-6E8A-4147-A177-3AD203B41FA5}">
                      <a16:colId xmlns:a16="http://schemas.microsoft.com/office/drawing/2014/main" val="103400992"/>
                    </a:ext>
                  </a:extLst>
                </a:gridCol>
                <a:gridCol w="1437364">
                  <a:extLst>
                    <a:ext uri="{9D8B030D-6E8A-4147-A177-3AD203B41FA5}">
                      <a16:colId xmlns:a16="http://schemas.microsoft.com/office/drawing/2014/main" val="3282107884"/>
                    </a:ext>
                  </a:extLst>
                </a:gridCol>
              </a:tblGrid>
              <a:tr h="476284">
                <a:tc>
                  <a:txBody>
                    <a:bodyPr/>
                    <a:lstStyle/>
                    <a:p>
                      <a:pPr algn="ctr"/>
                      <a:r>
                        <a:rPr lang="en-GB" sz="2400">
                          <a:solidFill>
                            <a:schemeClr val="tx1"/>
                          </a:solidFill>
                        </a:rPr>
                        <a:t>Panel Colour </a:t>
                      </a:r>
                    </a:p>
                  </a:txBody>
                  <a:tcPr/>
                </a:tc>
                <a:tc>
                  <a:txBody>
                    <a:bodyPr/>
                    <a:lstStyle/>
                    <a:p>
                      <a:pPr algn="ctr"/>
                      <a:r>
                        <a:rPr lang="en-GB" sz="2400">
                          <a:solidFill>
                            <a:schemeClr val="tx1"/>
                          </a:solidFill>
                        </a:rPr>
                        <a:t>Contents</a:t>
                      </a:r>
                      <a:endParaRPr lang="en-GB" sz="2400" dirty="0">
                        <a:solidFill>
                          <a:schemeClr val="tx1"/>
                        </a:solidFill>
                      </a:endParaRPr>
                    </a:p>
                  </a:txBody>
                  <a:tcPr/>
                </a:tc>
                <a:tc>
                  <a:txBody>
                    <a:bodyPr/>
                    <a:lstStyle/>
                    <a:p>
                      <a:pPr algn="ctr"/>
                      <a:r>
                        <a:rPr lang="en-GB" sz="2400">
                          <a:solidFill>
                            <a:schemeClr val="tx1"/>
                          </a:solidFill>
                        </a:rPr>
                        <a:t>Suitable</a:t>
                      </a:r>
                      <a:r>
                        <a:rPr lang="en-GB" sz="2400" dirty="0">
                          <a:solidFill>
                            <a:schemeClr val="tx1"/>
                          </a:solidFill>
                        </a:rPr>
                        <a:t> for</a:t>
                      </a:r>
                    </a:p>
                  </a:txBody>
                  <a:tcPr/>
                </a:tc>
                <a:tc>
                  <a:txBody>
                    <a:bodyPr/>
                    <a:lstStyle/>
                    <a:p>
                      <a:pPr lvl="0" algn="ctr">
                        <a:buNone/>
                      </a:pPr>
                      <a:r>
                        <a:rPr lang="en-GB" sz="2400">
                          <a:solidFill>
                            <a:schemeClr val="tx1"/>
                          </a:solidFill>
                        </a:rPr>
                        <a:t>Class</a:t>
                      </a:r>
                      <a:endParaRPr lang="en-GB" sz="2400" dirty="0">
                        <a:solidFill>
                          <a:schemeClr val="tx1"/>
                        </a:solidFill>
                      </a:endParaRPr>
                    </a:p>
                  </a:txBody>
                  <a:tcPr/>
                </a:tc>
                <a:extLst>
                  <a:ext uri="{0D108BD9-81ED-4DB2-BD59-A6C34878D82A}">
                    <a16:rowId xmlns:a16="http://schemas.microsoft.com/office/drawing/2014/main" val="3274558805"/>
                  </a:ext>
                </a:extLst>
              </a:tr>
              <a:tr h="769438">
                <a:tc>
                  <a:txBody>
                    <a:bodyPr/>
                    <a:lstStyle/>
                    <a:p>
                      <a:pPr algn="ctr"/>
                      <a:r>
                        <a:rPr lang="en-GB" sz="2400">
                          <a:solidFill>
                            <a:schemeClr val="tx1"/>
                          </a:solidFill>
                        </a:rPr>
                        <a:t>Red</a:t>
                      </a:r>
                      <a:endParaRPr lang="en-GB" sz="2400" dirty="0">
                        <a:solidFill>
                          <a:schemeClr val="tx1"/>
                        </a:solidFill>
                      </a:endParaRPr>
                    </a:p>
                  </a:txBody>
                  <a:tcPr/>
                </a:tc>
                <a:tc>
                  <a:txBody>
                    <a:bodyPr/>
                    <a:lstStyle/>
                    <a:p>
                      <a:pPr algn="ctr"/>
                      <a:r>
                        <a:rPr lang="en-GB" sz="2400">
                          <a:solidFill>
                            <a:schemeClr val="tx1"/>
                          </a:solidFill>
                        </a:rPr>
                        <a:t>Water</a:t>
                      </a:r>
                      <a:endParaRPr lang="en-GB" sz="2400" dirty="0">
                        <a:solidFill>
                          <a:schemeClr val="tx1"/>
                        </a:solidFill>
                      </a:endParaRPr>
                    </a:p>
                  </a:txBody>
                  <a:tcPr/>
                </a:tc>
                <a:tc>
                  <a:txBody>
                    <a:bodyPr/>
                    <a:lstStyle/>
                    <a:p>
                      <a:pPr algn="ctr"/>
                      <a:r>
                        <a:rPr lang="en-GB" sz="2400">
                          <a:solidFill>
                            <a:schemeClr val="tx1"/>
                          </a:solidFill>
                        </a:rPr>
                        <a:t>Wood / Paper </a:t>
                      </a:r>
                      <a:endParaRPr lang="en-GB" sz="2400" dirty="0">
                        <a:solidFill>
                          <a:schemeClr val="tx1"/>
                        </a:solidFill>
                      </a:endParaRPr>
                    </a:p>
                  </a:txBody>
                  <a:tcPr/>
                </a:tc>
                <a:tc>
                  <a:txBody>
                    <a:bodyPr/>
                    <a:lstStyle/>
                    <a:p>
                      <a:pPr lvl="0" algn="ctr">
                        <a:buNone/>
                      </a:pPr>
                      <a:r>
                        <a:rPr lang="en-GB" sz="2400">
                          <a:solidFill>
                            <a:schemeClr val="tx1"/>
                          </a:solidFill>
                        </a:rPr>
                        <a:t>A</a:t>
                      </a:r>
                      <a:endParaRPr lang="en-GB" sz="2400" dirty="0">
                        <a:solidFill>
                          <a:schemeClr val="tx1"/>
                        </a:solidFill>
                      </a:endParaRPr>
                    </a:p>
                  </a:txBody>
                  <a:tcPr/>
                </a:tc>
                <a:extLst>
                  <a:ext uri="{0D108BD9-81ED-4DB2-BD59-A6C34878D82A}">
                    <a16:rowId xmlns:a16="http://schemas.microsoft.com/office/drawing/2014/main" val="1769916566"/>
                  </a:ext>
                </a:extLst>
              </a:tr>
              <a:tr h="769438">
                <a:tc>
                  <a:txBody>
                    <a:bodyPr/>
                    <a:lstStyle/>
                    <a:p>
                      <a:pPr algn="ctr"/>
                      <a:r>
                        <a:rPr lang="en-GB" sz="2400">
                          <a:solidFill>
                            <a:schemeClr val="tx1"/>
                          </a:solidFill>
                        </a:rPr>
                        <a:t>Black</a:t>
                      </a:r>
                      <a:endParaRPr lang="en-GB" sz="2400" dirty="0">
                        <a:solidFill>
                          <a:schemeClr val="tx1"/>
                        </a:solidFill>
                      </a:endParaRPr>
                    </a:p>
                  </a:txBody>
                  <a:tcPr/>
                </a:tc>
                <a:tc>
                  <a:txBody>
                    <a:bodyPr/>
                    <a:lstStyle/>
                    <a:p>
                      <a:pPr algn="ctr"/>
                      <a:r>
                        <a:rPr lang="en-GB" sz="2400">
                          <a:solidFill>
                            <a:schemeClr val="tx1"/>
                          </a:solidFill>
                        </a:rPr>
                        <a:t>CO2</a:t>
                      </a:r>
                      <a:endParaRPr lang="en-GB" sz="2400" dirty="0">
                        <a:solidFill>
                          <a:schemeClr val="tx1"/>
                        </a:solidFill>
                      </a:endParaRPr>
                    </a:p>
                  </a:txBody>
                  <a:tcPr/>
                </a:tc>
                <a:tc>
                  <a:txBody>
                    <a:bodyPr/>
                    <a:lstStyle/>
                    <a:p>
                      <a:pPr algn="ctr"/>
                      <a:r>
                        <a:rPr lang="en-GB" sz="2400">
                          <a:solidFill>
                            <a:schemeClr val="tx1"/>
                          </a:solidFill>
                        </a:rPr>
                        <a:t>Electrical fires</a:t>
                      </a:r>
                      <a:endParaRPr lang="en-GB" sz="2400" dirty="0">
                        <a:solidFill>
                          <a:schemeClr val="tx1"/>
                        </a:solidFill>
                      </a:endParaRPr>
                    </a:p>
                  </a:txBody>
                  <a:tcPr/>
                </a:tc>
                <a:tc>
                  <a:txBody>
                    <a:bodyPr/>
                    <a:lstStyle/>
                    <a:p>
                      <a:pPr lvl="0" algn="ctr">
                        <a:buNone/>
                      </a:pPr>
                      <a:r>
                        <a:rPr lang="en-GB" sz="2400">
                          <a:solidFill>
                            <a:schemeClr val="tx1"/>
                          </a:solidFill>
                        </a:rPr>
                        <a:t>A/E</a:t>
                      </a:r>
                      <a:endParaRPr lang="en-GB" sz="2400" dirty="0">
                        <a:solidFill>
                          <a:schemeClr val="tx1"/>
                        </a:solidFill>
                      </a:endParaRPr>
                    </a:p>
                  </a:txBody>
                  <a:tcPr/>
                </a:tc>
                <a:extLst>
                  <a:ext uri="{0D108BD9-81ED-4DB2-BD59-A6C34878D82A}">
                    <a16:rowId xmlns:a16="http://schemas.microsoft.com/office/drawing/2014/main" val="3479677555"/>
                  </a:ext>
                </a:extLst>
              </a:tr>
              <a:tr h="769438">
                <a:tc>
                  <a:txBody>
                    <a:bodyPr/>
                    <a:lstStyle/>
                    <a:p>
                      <a:pPr algn="ctr"/>
                      <a:r>
                        <a:rPr lang="en-GB" sz="2400">
                          <a:solidFill>
                            <a:schemeClr val="tx1"/>
                          </a:solidFill>
                        </a:rPr>
                        <a:t>Cream</a:t>
                      </a:r>
                      <a:endParaRPr lang="en-GB" sz="2400" dirty="0">
                        <a:solidFill>
                          <a:schemeClr val="tx1"/>
                        </a:solidFill>
                      </a:endParaRPr>
                    </a:p>
                  </a:txBody>
                  <a:tcPr/>
                </a:tc>
                <a:tc>
                  <a:txBody>
                    <a:bodyPr/>
                    <a:lstStyle/>
                    <a:p>
                      <a:pPr algn="ctr"/>
                      <a:r>
                        <a:rPr lang="en-GB" sz="2400">
                          <a:solidFill>
                            <a:schemeClr val="tx1"/>
                          </a:solidFill>
                        </a:rPr>
                        <a:t>Foam</a:t>
                      </a:r>
                      <a:endParaRPr lang="en-GB" sz="2400" dirty="0">
                        <a:solidFill>
                          <a:schemeClr val="tx1"/>
                        </a:solidFill>
                      </a:endParaRPr>
                    </a:p>
                  </a:txBody>
                  <a:tcPr/>
                </a:tc>
                <a:tc>
                  <a:txBody>
                    <a:bodyPr/>
                    <a:lstStyle/>
                    <a:p>
                      <a:pPr lvl="0" algn="ctr">
                        <a:buNone/>
                      </a:pPr>
                      <a:r>
                        <a:rPr lang="en-GB" sz="2400" b="0" i="0" u="none" strike="noStrike" noProof="0">
                          <a:solidFill>
                            <a:schemeClr val="tx1"/>
                          </a:solidFill>
                          <a:latin typeface="Arial"/>
                        </a:rPr>
                        <a:t>for flammable liquids </a:t>
                      </a:r>
                      <a:endParaRPr lang="en-US"/>
                    </a:p>
                  </a:txBody>
                  <a:tcPr/>
                </a:tc>
                <a:tc>
                  <a:txBody>
                    <a:bodyPr/>
                    <a:lstStyle/>
                    <a:p>
                      <a:pPr lvl="0" algn="ctr">
                        <a:buNone/>
                      </a:pPr>
                      <a:r>
                        <a:rPr lang="en-GB" sz="2400">
                          <a:solidFill>
                            <a:schemeClr val="tx1"/>
                          </a:solidFill>
                        </a:rPr>
                        <a:t>A/B</a:t>
                      </a:r>
                      <a:endParaRPr lang="en-GB" sz="2400" dirty="0">
                        <a:solidFill>
                          <a:schemeClr val="tx1"/>
                        </a:solidFill>
                      </a:endParaRPr>
                    </a:p>
                  </a:txBody>
                  <a:tcPr/>
                </a:tc>
                <a:extLst>
                  <a:ext uri="{0D108BD9-81ED-4DB2-BD59-A6C34878D82A}">
                    <a16:rowId xmlns:a16="http://schemas.microsoft.com/office/drawing/2014/main" val="1728907464"/>
                  </a:ext>
                </a:extLst>
              </a:tr>
              <a:tr h="769438">
                <a:tc>
                  <a:txBody>
                    <a:bodyPr/>
                    <a:lstStyle/>
                    <a:p>
                      <a:pPr algn="ctr"/>
                      <a:r>
                        <a:rPr lang="en-GB" sz="2400">
                          <a:solidFill>
                            <a:schemeClr val="tx1"/>
                          </a:solidFill>
                        </a:rPr>
                        <a:t>Blue</a:t>
                      </a:r>
                      <a:endParaRPr lang="en-GB" sz="2400" dirty="0">
                        <a:solidFill>
                          <a:schemeClr val="tx1"/>
                        </a:solidFill>
                      </a:endParaRPr>
                    </a:p>
                  </a:txBody>
                  <a:tcPr/>
                </a:tc>
                <a:tc>
                  <a:txBody>
                    <a:bodyPr/>
                    <a:lstStyle/>
                    <a:p>
                      <a:pPr algn="ctr"/>
                      <a:r>
                        <a:rPr lang="en-GB" sz="2400">
                          <a:solidFill>
                            <a:schemeClr val="tx1"/>
                          </a:solidFill>
                        </a:rPr>
                        <a:t>Dry Powder</a:t>
                      </a:r>
                      <a:endParaRPr lang="en-GB" sz="2400" dirty="0">
                        <a:solidFill>
                          <a:schemeClr val="tx1"/>
                        </a:solidFill>
                      </a:endParaRPr>
                    </a:p>
                  </a:txBody>
                  <a:tcPr/>
                </a:tc>
                <a:tc>
                  <a:txBody>
                    <a:bodyPr/>
                    <a:lstStyle/>
                    <a:p>
                      <a:pPr algn="ctr"/>
                      <a:endParaRPr lang="en-GB" sz="2400" dirty="0">
                        <a:solidFill>
                          <a:schemeClr val="tx1"/>
                        </a:solidFill>
                      </a:endParaRPr>
                    </a:p>
                  </a:txBody>
                  <a:tcPr/>
                </a:tc>
                <a:tc>
                  <a:txBody>
                    <a:bodyPr/>
                    <a:lstStyle/>
                    <a:p>
                      <a:pPr lvl="0" algn="ctr">
                        <a:lnSpc>
                          <a:spcPct val="100000"/>
                        </a:lnSpc>
                        <a:spcBef>
                          <a:spcPts val="0"/>
                        </a:spcBef>
                        <a:spcAft>
                          <a:spcPts val="0"/>
                        </a:spcAft>
                        <a:buNone/>
                      </a:pPr>
                      <a:r>
                        <a:rPr lang="en-GB" sz="2400" b="0" i="0" u="none" strike="noStrike" noProof="0">
                          <a:solidFill>
                            <a:schemeClr val="tx1"/>
                          </a:solidFill>
                          <a:latin typeface="Arial"/>
                        </a:rPr>
                        <a:t>A/B/C/E</a:t>
                      </a:r>
                      <a:endParaRPr lang="en-GB" sz="2400" b="0" i="0" u="none" strike="noStrike" noProof="0">
                        <a:solidFill>
                          <a:srgbClr val="000000"/>
                        </a:solidFill>
                        <a:latin typeface="Arial"/>
                      </a:endParaRPr>
                    </a:p>
                  </a:txBody>
                  <a:tcPr/>
                </a:tc>
                <a:extLst>
                  <a:ext uri="{0D108BD9-81ED-4DB2-BD59-A6C34878D82A}">
                    <a16:rowId xmlns:a16="http://schemas.microsoft.com/office/drawing/2014/main" val="3205241487"/>
                  </a:ext>
                </a:extLst>
              </a:tr>
            </a:tbl>
          </a:graphicData>
        </a:graphic>
      </p:graphicFrame>
      <p:pic>
        <p:nvPicPr>
          <p:cNvPr id="7" name="Picture 6" descr="A group of fire extinguishers&#10;&#10;AI-generated content may be incorrect.">
            <a:extLst>
              <a:ext uri="{FF2B5EF4-FFF2-40B4-BE49-F238E27FC236}">
                <a16:creationId xmlns:a16="http://schemas.microsoft.com/office/drawing/2014/main" id="{600F74CE-1B36-9A52-676F-3206FF7D8095}"/>
              </a:ext>
            </a:extLst>
          </p:cNvPr>
          <p:cNvPicPr>
            <a:picLocks noChangeAspect="1"/>
          </p:cNvPicPr>
          <p:nvPr/>
        </p:nvPicPr>
        <p:blipFill>
          <a:blip r:embed="rId3"/>
          <a:stretch>
            <a:fillRect/>
          </a:stretch>
        </p:blipFill>
        <p:spPr>
          <a:xfrm>
            <a:off x="8547784" y="2383296"/>
            <a:ext cx="3693308" cy="2464544"/>
          </a:xfrm>
          <a:prstGeom prst="rect">
            <a:avLst/>
          </a:prstGeom>
        </p:spPr>
      </p:pic>
    </p:spTree>
    <p:extLst>
      <p:ext uri="{BB962C8B-B14F-4D97-AF65-F5344CB8AC3E}">
        <p14:creationId xmlns:p14="http://schemas.microsoft.com/office/powerpoint/2010/main" val="334406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44b93ad53e_0_11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First aid procedures</a:t>
            </a:r>
          </a:p>
        </p:txBody>
      </p:sp>
      <p:sp>
        <p:nvSpPr>
          <p:cNvPr id="189" name="Google Shape;189;g344b93ad53e_0_11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Injuries can occur despite best efforts. Quick and competent first aid response can save lives. Sites should have a trained first aider and stocked first aid kits.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Minor injuries should be treated on site, while serious incidents must be reported and escalated.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 clear procedure ensures timely and effective care.</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44b93ad53e_0_11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Common site injuries</a:t>
            </a:r>
          </a:p>
        </p:txBody>
      </p:sp>
      <p:sp>
        <p:nvSpPr>
          <p:cNvPr id="195" name="Google Shape;195;g344b93ad53e_0_11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Cuts and abrasions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Sprains and strains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Burns (chemical, heat)</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Eye injuries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Fractures</a:t>
            </a:r>
            <a:endParaRPr dirty="0">
              <a:solidFill>
                <a:srgbClr val="000000"/>
              </a:solidFill>
              <a:latin typeface="Arial" panose="020B0604020202020204" pitchFamily="34" charset="0"/>
            </a:endParaRPr>
          </a:p>
        </p:txBody>
      </p:sp>
      <p:pic>
        <p:nvPicPr>
          <p:cNvPr id="3" name="Picture 2" descr="A doctor putting bandage on a patient's hand&#10;&#10;AI-generated content may be incorrect.">
            <a:extLst>
              <a:ext uri="{FF2B5EF4-FFF2-40B4-BE49-F238E27FC236}">
                <a16:creationId xmlns:a16="http://schemas.microsoft.com/office/drawing/2014/main" id="{01EB1BB8-461F-B314-29FE-CBE9C77D7C55}"/>
              </a:ext>
            </a:extLst>
          </p:cNvPr>
          <p:cNvPicPr>
            <a:picLocks noChangeAspect="1"/>
          </p:cNvPicPr>
          <p:nvPr/>
        </p:nvPicPr>
        <p:blipFill>
          <a:blip r:embed="rId3"/>
          <a:srcRect t="38352" b="15477"/>
          <a:stretch>
            <a:fillRect/>
          </a:stretch>
        </p:blipFill>
        <p:spPr>
          <a:xfrm>
            <a:off x="7092000" y="1800000"/>
            <a:ext cx="4680000" cy="323958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44b93ad53e_0_12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Reporting and recording incidents</a:t>
            </a:r>
          </a:p>
        </p:txBody>
      </p:sp>
      <p:sp>
        <p:nvSpPr>
          <p:cNvPr id="202" name="Google Shape;202;g344b93ad53e_0_12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All incidents, no matter how minor, should be recorded. This includes near-misses, as they help identify risks. The incident report must include date, time, description, and any action taken.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Accurate reporting supports investigations and future prevention.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Confidentiality and sensitivity must be maintained.</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RIDDOR</a:t>
            </a:r>
            <a:endParaRPr dirty="0">
              <a:solidFill>
                <a:srgbClr val="0070C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70C0"/>
                </a:solidFill>
                <a:latin typeface="Arial" panose="020B0604020202020204" pitchFamily="34" charset="0"/>
                <a:hlinkClick r:id="rId4">
                  <a:extLst>
                    <a:ext uri="{A12FA001-AC4F-418D-AE19-62706E023703}">
                      <ahyp:hlinkClr xmlns:ahyp="http://schemas.microsoft.com/office/drawing/2018/hyperlinkcolor" val="tx"/>
                    </a:ext>
                  </a:extLst>
                </a:hlinkClick>
              </a:rPr>
              <a:t>Make a report</a:t>
            </a:r>
            <a:endParaRPr dirty="0">
              <a:solidFill>
                <a:srgbClr val="0070C0"/>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44b93ad53e_0_12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Spillage procedures</a:t>
            </a:r>
          </a:p>
        </p:txBody>
      </p:sp>
      <p:sp>
        <p:nvSpPr>
          <p:cNvPr id="208" name="Google Shape;208;g344b93ad53e_0_12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Spills pose both slip and chemical hazards. All workers should know how to respond. Spill kits must be available and regularly replenished.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Appropriate PPE should be used when handling hazardous substances.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Clear signage and containment can prevent further contamination.</a:t>
            </a:r>
            <a:endParaRPr>
              <a:solidFill>
                <a:srgbClr val="000000"/>
              </a:solidFill>
              <a:latin typeface="Arial" panose="020B0604020202020204" pitchFamily="34" charset="0"/>
            </a:endParaRPr>
          </a:p>
          <a:p>
            <a:pPr marL="0" lvl="0" indent="0" algn="l" rtl="0">
              <a:lnSpc>
                <a:spcPct val="115000"/>
              </a:lnSpc>
              <a:spcBef>
                <a:spcPts val="1200"/>
              </a:spcBef>
              <a:spcAft>
                <a:spcPts val="0"/>
              </a:spcAft>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44b93ad53e_0_13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Spill response: Key steps</a:t>
            </a:r>
          </a:p>
        </p:txBody>
      </p:sp>
      <p:sp>
        <p:nvSpPr>
          <p:cNvPr id="214" name="Google Shape;214;g344b93ad53e_0_13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Alert others and assess the risk</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Wear appropriate PPE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Use spill kit to absorb and contain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Dispose of waste according to COSHH</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Record and report the incident</a:t>
            </a:r>
            <a:endParaRPr dirty="0">
              <a:solidFill>
                <a:srgbClr val="000000"/>
              </a:solidFill>
              <a:latin typeface="Arial" panose="020B0604020202020204" pitchFamily="34" charset="0"/>
            </a:endParaRPr>
          </a:p>
        </p:txBody>
      </p:sp>
      <p:pic>
        <p:nvPicPr>
          <p:cNvPr id="3" name="Picture 2" descr="A person holding a sign&#10;&#10;AI-generated content may be incorrect.">
            <a:extLst>
              <a:ext uri="{FF2B5EF4-FFF2-40B4-BE49-F238E27FC236}">
                <a16:creationId xmlns:a16="http://schemas.microsoft.com/office/drawing/2014/main" id="{FDABADEC-4519-A7AA-C24D-1A878D41E13C}"/>
              </a:ext>
            </a:extLst>
          </p:cNvPr>
          <p:cNvPicPr>
            <a:picLocks noChangeAspect="1"/>
          </p:cNvPicPr>
          <p:nvPr/>
        </p:nvPicPr>
        <p:blipFill>
          <a:blip r:embed="rId3"/>
          <a:stretch>
            <a:fillRect/>
          </a:stretch>
        </p:blipFill>
        <p:spPr>
          <a:xfrm>
            <a:off x="7092000" y="1800000"/>
            <a:ext cx="4680000" cy="31215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Objectives </a:t>
            </a:r>
            <a:endParaRPr dirty="0"/>
          </a:p>
        </p:txBody>
      </p:sp>
      <p:sp>
        <p:nvSpPr>
          <p:cNvPr id="50" name="Google Shape;50;p6"/>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should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Identify</a:t>
            </a:r>
            <a:r>
              <a:rPr lang="en-GB" dirty="0">
                <a:solidFill>
                  <a:srgbClr val="000000"/>
                </a:solidFill>
                <a:latin typeface="Arial" panose="020B0604020202020204" pitchFamily="34" charset="0"/>
              </a:rPr>
              <a:t> essential elements of safe site setup.</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Explain</a:t>
            </a:r>
            <a:r>
              <a:rPr lang="en-GB" dirty="0">
                <a:solidFill>
                  <a:srgbClr val="000000"/>
                </a:solidFill>
                <a:latin typeface="Arial" panose="020B0604020202020204" pitchFamily="34" charset="0"/>
              </a:rPr>
              <a:t> the correct use of hand and power tools.</a:t>
            </a:r>
          </a:p>
          <a:p>
            <a:pPr marL="0" indent="0">
              <a:spcAft>
                <a:spcPts val="1200"/>
              </a:spcAft>
              <a:buClr>
                <a:srgbClr val="000000">
                  <a:lumMod val="100000"/>
                </a:srgbClr>
              </a:buClr>
              <a:buSzPct val="100000"/>
            </a:pP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should also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Describe</a:t>
            </a:r>
            <a:r>
              <a:rPr lang="en-GB" dirty="0">
                <a:solidFill>
                  <a:srgbClr val="000000"/>
                </a:solidFill>
                <a:latin typeface="Arial" panose="020B0604020202020204" pitchFamily="34" charset="0"/>
              </a:rPr>
              <a:t> pre-start checks and isolation procedures.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Recall</a:t>
            </a:r>
            <a:r>
              <a:rPr lang="en-GB" dirty="0">
                <a:solidFill>
                  <a:srgbClr val="000000"/>
                </a:solidFill>
                <a:latin typeface="Arial" panose="020B0604020202020204" pitchFamily="34" charset="0"/>
              </a:rPr>
              <a:t> emergency procedures for common site incidents.</a:t>
            </a:r>
            <a:endParaRPr dirty="0">
              <a:solidFill>
                <a:srgbClr val="000000"/>
              </a:solidFill>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44b93ad53e_0_13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COSHH overview</a:t>
            </a:r>
          </a:p>
        </p:txBody>
      </p:sp>
      <p:sp>
        <p:nvSpPr>
          <p:cNvPr id="221" name="Google Shape;221;g344b93ad53e_0_13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Control of Substances Hazardous to Health (</a:t>
            </a: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COSHH</a:t>
            </a:r>
            <a:r>
              <a:rPr lang="en-GB" dirty="0">
                <a:solidFill>
                  <a:srgbClr val="000000"/>
                </a:solidFill>
                <a:latin typeface="Arial" panose="020B0604020202020204" pitchFamily="34" charset="0"/>
              </a:rPr>
              <a:t>) regulations protect workers from harmful substances. Employers must assess risks and implement controls. Substances covered include chemicals, dusts, and biological agents.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Safety data sheets (SDS) must be available. Workers must be trained on safe handling and emergency procedures.</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44b93ad53e_0_14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Case study: Spillage incident</a:t>
            </a:r>
          </a:p>
        </p:txBody>
      </p:sp>
      <p:sp>
        <p:nvSpPr>
          <p:cNvPr id="227" name="Google Shape;227;g344b93ad53e_0_14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 plumber accidentally knocked over a container of solvent. The area was not isolated, and another worker slipped, sustaining an injury. What went wrong?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Discuss: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Spill containment</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Immediate communication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Use of signage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Availability of PPE and spill kits</a:t>
            </a:r>
            <a:endParaRPr dirty="0">
              <a:solidFill>
                <a:srgbClr val="000000"/>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44b93ad53e_0_14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Check your knowledge</a:t>
            </a:r>
          </a:p>
        </p:txBody>
      </p:sp>
      <p:sp>
        <p:nvSpPr>
          <p:cNvPr id="233" name="Google Shape;233;g344b93ad53e_0_14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is the purpose of an SSOW?</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List three types of fire extinguishers.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should you do if you witness a spillage?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Why must incidents be recorded?</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is COSHH and what does it cover?</a:t>
            </a:r>
            <a:endParaRPr dirty="0">
              <a:solidFill>
                <a:srgbClr val="000000"/>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44b93ad53e_0_15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Quiz: Check your knowledge </a:t>
            </a:r>
            <a:r>
              <a:rPr lang="en-GB" dirty="0">
                <a:solidFill>
                  <a:schemeClr val="accent2"/>
                </a:solidFill>
              </a:rPr>
              <a:t>– answers</a:t>
            </a:r>
          </a:p>
        </p:txBody>
      </p:sp>
      <p:sp>
        <p:nvSpPr>
          <p:cNvPr id="239" name="Google Shape;239;g344b93ad53e_0_15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To define safe methods and controls for completing high-risk tasks.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CO₂ (for electrical), Foam (for flammable liquids), Water (for paper/wood fires).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Alert others, contain the spill using a spill kit, wear PPE, and report the incident.</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To support investigations, ensure legal compliance, and prevent recurrence.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Control of Substances Hazardous to Health; it covers safe use of chemicals, dusts, and biological agents.</a:t>
            </a:r>
            <a:endParaRPr dirty="0">
              <a:solidFill>
                <a:srgbClr val="000000"/>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44b93ad53e_0_15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Refresher: Key emergency contacts</a:t>
            </a:r>
          </a:p>
        </p:txBody>
      </p:sp>
      <p:sp>
        <p:nvSpPr>
          <p:cNvPr id="245" name="Google Shape;245;g344b93ad53e_0_15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Site fire marshal</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First aider(s)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Site supervisor</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Emergency services (dial 999)</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Location of muster points</a:t>
            </a:r>
            <a:endParaRPr dirty="0">
              <a:solidFill>
                <a:srgbClr val="000000"/>
              </a:solidFill>
              <a:latin typeface="Arial" panose="020B0604020202020204" pitchFamily="34" charset="0"/>
            </a:endParaRPr>
          </a:p>
        </p:txBody>
      </p:sp>
      <p:pic>
        <p:nvPicPr>
          <p:cNvPr id="3" name="Picture 2" descr="A close up of a sign&#10;&#10;AI-generated content may be incorrect.">
            <a:extLst>
              <a:ext uri="{FF2B5EF4-FFF2-40B4-BE49-F238E27FC236}">
                <a16:creationId xmlns:a16="http://schemas.microsoft.com/office/drawing/2014/main" id="{4C150D16-65CF-8A23-1E62-3756FA0F0311}"/>
              </a:ext>
            </a:extLst>
          </p:cNvPr>
          <p:cNvPicPr>
            <a:picLocks noChangeAspect="1"/>
          </p:cNvPicPr>
          <p:nvPr/>
        </p:nvPicPr>
        <p:blipFill>
          <a:blip r:embed="rId3"/>
          <a:stretch>
            <a:fillRect/>
          </a:stretch>
        </p:blipFill>
        <p:spPr>
          <a:xfrm>
            <a:off x="6372000" y="1800000"/>
            <a:ext cx="5400000" cy="262358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44b93ad53e_0_16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Emergency signage and alarms</a:t>
            </a:r>
          </a:p>
        </p:txBody>
      </p:sp>
      <p:sp>
        <p:nvSpPr>
          <p:cNvPr id="252" name="Google Shape;252;g344b93ad53e_0_162"/>
          <p:cNvSpPr txBox="1">
            <a:spLocks noGrp="1"/>
          </p:cNvSpPr>
          <p:nvPr>
            <p:ph type="body" idx="1"/>
          </p:nvPr>
        </p:nvSpPr>
        <p:spPr>
          <a:xfrm>
            <a:off x="360000" y="1800000"/>
            <a:ext cx="10588737"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Sites must have clearly visible emergency signs and audible alarms. Everyone should know their meaning and response procedure.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Regular testing and drills are required. Alarms must be accessible to all workers, including those with disabilities.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In large sites, zonal alarms may be necessary.</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6ec3f03f27_0_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 Site setup</a:t>
            </a:r>
          </a:p>
        </p:txBody>
      </p:sp>
      <p:sp>
        <p:nvSpPr>
          <p:cNvPr id="258" name="Google Shape;258;g36ec3f03f27_0_0"/>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Protects workers and public</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Organises workspaces efficiently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Promotes compliance with legislation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Reduces accidents and injuries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Supports worker confidence</a:t>
            </a:r>
            <a:endParaRPr dirty="0">
              <a:solidFill>
                <a:srgbClr val="000000"/>
              </a:solidFill>
              <a:latin typeface="Arial" panose="020B0604020202020204" pitchFamily="34" charset="0"/>
            </a:endParaRPr>
          </a:p>
        </p:txBody>
      </p:sp>
      <p:pic>
        <p:nvPicPr>
          <p:cNvPr id="3" name="Picture 2" descr="A sign on a fence&#10;&#10;AI-generated content may be incorrect.">
            <a:extLst>
              <a:ext uri="{FF2B5EF4-FFF2-40B4-BE49-F238E27FC236}">
                <a16:creationId xmlns:a16="http://schemas.microsoft.com/office/drawing/2014/main" id="{0B0ED2C4-E0A4-FF0C-DFED-D0ACCB4BF8EB}"/>
              </a:ext>
            </a:extLst>
          </p:cNvPr>
          <p:cNvPicPr>
            <a:picLocks noChangeAspect="1"/>
          </p:cNvPicPr>
          <p:nvPr/>
        </p:nvPicPr>
        <p:blipFill>
          <a:blip r:embed="rId3"/>
          <a:stretch>
            <a:fillRect/>
          </a:stretch>
        </p:blipFill>
        <p:spPr>
          <a:xfrm>
            <a:off x="6372000" y="1800000"/>
            <a:ext cx="5400000" cy="359007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6ec3f03f27_0_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 Tool and equipment safety</a:t>
            </a:r>
          </a:p>
        </p:txBody>
      </p:sp>
      <p:sp>
        <p:nvSpPr>
          <p:cNvPr id="265" name="Google Shape;265;g36ec3f03f27_0_5"/>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Use the right tool for the job</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Inspect before use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Store safely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Maintain regularly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Report and replace damaged items</a:t>
            </a:r>
            <a:endParaRPr dirty="0">
              <a:solidFill>
                <a:srgbClr val="000000"/>
              </a:solidFill>
              <a:latin typeface="Arial" panose="020B0604020202020204" pitchFamily="34" charset="0"/>
            </a:endParaRPr>
          </a:p>
        </p:txBody>
      </p:sp>
      <p:pic>
        <p:nvPicPr>
          <p:cNvPr id="3" name="Picture 2" descr="A toolbox with many tools in it&#10;&#10;AI-generated content may be incorrect.">
            <a:extLst>
              <a:ext uri="{FF2B5EF4-FFF2-40B4-BE49-F238E27FC236}">
                <a16:creationId xmlns:a16="http://schemas.microsoft.com/office/drawing/2014/main" id="{B6D63786-E6BE-66BE-316F-3047976F93F1}"/>
              </a:ext>
            </a:extLst>
          </p:cNvPr>
          <p:cNvPicPr>
            <a:picLocks noChangeAspect="1"/>
          </p:cNvPicPr>
          <p:nvPr/>
        </p:nvPicPr>
        <p:blipFill>
          <a:blip r:embed="rId3"/>
          <a:stretch>
            <a:fillRect/>
          </a:stretch>
        </p:blipFill>
        <p:spPr>
          <a:xfrm>
            <a:off x="7092000" y="1800000"/>
            <a:ext cx="4680000" cy="31215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6ec3f03f27_0_1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 Emergency procedures</a:t>
            </a:r>
          </a:p>
        </p:txBody>
      </p:sp>
      <p:sp>
        <p:nvSpPr>
          <p:cNvPr id="272" name="Google Shape;272;g36ec3f03f27_0_10"/>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Be prepared for fire, injury, and spills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Know roles and responsibilities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Follow site procedures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Use emergency equipment properly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Learn from incidents to prevent recurrence</a:t>
            </a:r>
            <a:endParaRPr dirty="0">
              <a:solidFill>
                <a:srgbClr val="000000"/>
              </a:solidFill>
              <a:latin typeface="Arial" panose="020B0604020202020204" pitchFamily="34" charset="0"/>
            </a:endParaRPr>
          </a:p>
        </p:txBody>
      </p:sp>
      <p:pic>
        <p:nvPicPr>
          <p:cNvPr id="3" name="Picture 2" descr="A hand holding a pen over a accident report&#10;&#10;AI-generated content may be incorrect.">
            <a:extLst>
              <a:ext uri="{FF2B5EF4-FFF2-40B4-BE49-F238E27FC236}">
                <a16:creationId xmlns:a16="http://schemas.microsoft.com/office/drawing/2014/main" id="{A57A7964-8225-2521-9BE7-F6B34106C202}"/>
              </a:ext>
            </a:extLst>
          </p:cNvPr>
          <p:cNvPicPr>
            <a:picLocks noChangeAspect="1"/>
          </p:cNvPicPr>
          <p:nvPr/>
        </p:nvPicPr>
        <p:blipFill>
          <a:blip r:embed="rId3"/>
          <a:stretch>
            <a:fillRect/>
          </a:stretch>
        </p:blipFill>
        <p:spPr>
          <a:xfrm>
            <a:off x="7092000" y="1800000"/>
            <a:ext cx="4680000" cy="312155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6ec3f03f27_0_1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Recap questions</a:t>
            </a:r>
            <a:endParaRPr dirty="0"/>
          </a:p>
        </p:txBody>
      </p:sp>
      <p:sp>
        <p:nvSpPr>
          <p:cNvPr id="279" name="Google Shape;279;g36ec3f03f27_0_15"/>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What’s your role in maintaining site safety?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How do you know if a tool is safe to use?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Who do you report incidents to?</a:t>
            </a:r>
            <a:endParaRPr dirty="0">
              <a:solidFill>
                <a:srgbClr val="00000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Importance of safe site setup</a:t>
            </a:r>
            <a:endParaRPr dirty="0"/>
          </a:p>
        </p:txBody>
      </p:sp>
      <p:sp>
        <p:nvSpPr>
          <p:cNvPr id="56" name="Google Shape;56;p8"/>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rPr>
              <a:t>Construction sites pose a wide range of hazards, from moving vehicles to falling materials. Proper site setup is a fundamental control measure to reduce risks to both workers and the public. </a:t>
            </a:r>
            <a:endParaRPr dirty="0">
              <a:solidFill>
                <a:srgbClr val="000000"/>
              </a:solidFill>
            </a:endParaRPr>
          </a:p>
          <a:p>
            <a:pPr marL="0" indent="0">
              <a:spcAft>
                <a:spcPts val="1200"/>
              </a:spcAft>
              <a:buClr>
                <a:srgbClr val="000000">
                  <a:lumMod val="100000"/>
                </a:srgbClr>
              </a:buClr>
              <a:buSzPct val="100000"/>
            </a:pPr>
            <a:r>
              <a:rPr lang="en-GB" dirty="0">
                <a:solidFill>
                  <a:srgbClr val="000000"/>
                </a:solidFill>
              </a:rPr>
              <a:t>Clear planning and implementation of safety measures improve productivity, compliance, and overall well-being on site. </a:t>
            </a:r>
            <a:endParaRPr dirty="0">
              <a:solidFill>
                <a:srgbClr val="000000"/>
              </a:solidFill>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rPr>
              <a:t>Poor setup often leads to disorganisation, inefficiencies, and accidents. Ultimately, everyone on site has a role in maintaining a safe environment.</a:t>
            </a:r>
          </a:p>
          <a:p>
            <a:pPr marL="0" indent="0">
              <a:spcAft>
                <a:spcPts val="1200"/>
              </a:spcAft>
              <a:buFont typeface="Arial" panose="020B0604020202020204" pitchFamily="34" charset="0"/>
            </a:pPr>
            <a:r>
              <a:rPr lang="en-GB" dirty="0">
                <a:solidFill>
                  <a:srgbClr val="000000"/>
                </a:solidFill>
                <a:latin typeface="Arial" panose="020B0604020202020204" pitchFamily="34" charset="0"/>
                <a:hlinkClick r:id="rId3"/>
              </a:rPr>
              <a:t>Health and safety risk assessment and management</a:t>
            </a:r>
            <a:endParaRPr lang="en-GB" dirty="0">
              <a:solidFill>
                <a:srgbClr val="000000"/>
              </a:solidFill>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6ec3f03f27_0_2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Legislation overview</a:t>
            </a:r>
            <a:endParaRPr dirty="0"/>
          </a:p>
        </p:txBody>
      </p:sp>
      <p:sp>
        <p:nvSpPr>
          <p:cNvPr id="285" name="Google Shape;285;g36ec3f03f27_0_20"/>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Health &amp; Safety at Work etc. Act 1974</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Management of Health &amp; Safety at Work Regulations 1999</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COSHH Regulations 2002</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Personal Protective Equipment at Work Regulations 1992</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Reporting of Injuries, Diseases and Dangerous Occurrences Regulations (RIDDOR) 2013</a:t>
            </a:r>
            <a:endParaRPr dirty="0">
              <a:solidFill>
                <a:srgbClr val="000000"/>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6ec3f03f27_0_2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Industry guidance and best practice</a:t>
            </a:r>
          </a:p>
        </p:txBody>
      </p:sp>
      <p:sp>
        <p:nvSpPr>
          <p:cNvPr id="291" name="Google Shape;291;g36ec3f03f27_0_25"/>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In addition to legislation, follow:</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HSE guidelines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Manufacturer’s instructions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British Standards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Site-specific policies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Professional codes of conduct</a:t>
            </a:r>
            <a:endParaRPr dirty="0">
              <a:solidFill>
                <a:srgbClr val="000000"/>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6ec3f03f27_0_3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Responsibility hierarchy</a:t>
            </a:r>
            <a:endParaRPr dirty="0"/>
          </a:p>
        </p:txBody>
      </p:sp>
      <p:sp>
        <p:nvSpPr>
          <p:cNvPr id="297" name="Google Shape;297;g36ec3f03f27_0_30"/>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Clarify daily objectives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Review risk assessments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Communicate site changes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Encourage reporting of concerns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Foster a culture of openness and safety</a:t>
            </a:r>
            <a:endParaRPr dirty="0">
              <a:solidFill>
                <a:srgbClr val="000000"/>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6ec3f03f27_0_3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What would you do?</a:t>
            </a:r>
          </a:p>
        </p:txBody>
      </p:sp>
      <p:sp>
        <p:nvSpPr>
          <p:cNvPr id="303" name="Google Shape;303;g36ec3f03f27_0_35"/>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Scenario:</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notice a colleague using a power tool with a frayed cable. They insist it’s fine. What should you do?</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Discuss your response, including who to report to and what actions to take.</a:t>
            </a:r>
            <a:endParaRPr dirty="0">
              <a:solidFill>
                <a:srgbClr val="000000"/>
              </a:solidFill>
              <a:latin typeface="Arial" panose="020B0604020202020204" pitchFamily="34" charset="0"/>
            </a:endParaRPr>
          </a:p>
          <a:p>
            <a:pPr marL="0" lvl="0" indent="0" algn="l" rtl="0">
              <a:lnSpc>
                <a:spcPct val="150000"/>
              </a:lnSpc>
              <a:spcBef>
                <a:spcPts val="1200"/>
              </a:spcBef>
              <a:spcAft>
                <a:spcPts val="0"/>
              </a:spcAft>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6ec3f03f27_0_4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Daily briefings and check-ins</a:t>
            </a:r>
          </a:p>
        </p:txBody>
      </p:sp>
      <p:sp>
        <p:nvSpPr>
          <p:cNvPr id="309" name="Google Shape;309;g36ec3f03f27_0_40"/>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Clarify daily objectives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Review risk assessments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Communicate site changes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Encourage reporting of concerns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Foster a culture of openness and safety</a:t>
            </a:r>
            <a:endParaRPr dirty="0">
              <a:solidFill>
                <a:srgbClr val="000000"/>
              </a:solidFill>
              <a:latin typeface="Arial" panose="020B0604020202020204" pitchFamily="34" charset="0"/>
            </a:endParaRPr>
          </a:p>
          <a:p>
            <a:pPr marL="252000" lvl="0" indent="-252000" algn="l" rtl="0">
              <a:lnSpc>
                <a:spcPct val="150000"/>
              </a:lnSpc>
              <a:spcBef>
                <a:spcPts val="1200"/>
              </a:spcBef>
              <a:spcAft>
                <a:spcPts val="0"/>
              </a:spcAft>
              <a:buFont typeface="Arial" panose="020B0604020202020204" pitchFamily="34" charset="0"/>
              <a:buChar char="•"/>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36ec3f03f27_0_4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Final knowledge check</a:t>
            </a:r>
          </a:p>
        </p:txBody>
      </p:sp>
      <p:sp>
        <p:nvSpPr>
          <p:cNvPr id="315" name="Google Shape;315;g36ec3f03f27_0_4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Name one key regulation covering PPE.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What’s the purpose of a method statement?</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does good housekeeping look like?</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How often should pre-start checks be completed?</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Why is lighting critical to site safety?</a:t>
            </a:r>
            <a:endParaRPr dirty="0">
              <a:solidFill>
                <a:srgbClr val="000000"/>
              </a:solidFill>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6ec3f03f27_0_5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Final knowledge check – answers</a:t>
            </a:r>
          </a:p>
        </p:txBody>
      </p:sp>
      <p:sp>
        <p:nvSpPr>
          <p:cNvPr id="321" name="Google Shape;321;g36ec3f03f27_0_52"/>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Personal Protective Equipment at Work Regulations 1992.</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To outline how to perform tasks safely, including steps and control measures.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Clear walkways, safe material storage, no trip hazards, tidy workstations.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Daily, or before each use of equipment or starting a task.</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It ensures visibility, reduces the risk of accidents, and supports detailed work.</a:t>
            </a:r>
            <a:endParaRPr dirty="0">
              <a:solidFill>
                <a:srgbClr val="000000"/>
              </a:solidFill>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6ec3f03f27_0_5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Recap and takeaways</a:t>
            </a:r>
          </a:p>
        </p:txBody>
      </p:sp>
      <p:sp>
        <p:nvSpPr>
          <p:cNvPr id="327" name="Google Shape;327;g36ec3f03f27_0_57"/>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Think back through today’s session: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What’s one thing you learned that surprised you?</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What action will you take to improve safety on your next job?</a:t>
            </a:r>
            <a:endParaRPr dirty="0">
              <a:solidFill>
                <a:srgbClr val="000000"/>
              </a:solidFill>
              <a:latin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a:t>
            </a:r>
            <a:endParaRPr dirty="0"/>
          </a:p>
        </p:txBody>
      </p:sp>
      <p:sp>
        <p:nvSpPr>
          <p:cNvPr id="333" name="Google Shape;333;p15"/>
          <p:cNvSpPr txBox="1">
            <a:spLocks noGrp="1"/>
          </p:cNvSpPr>
          <p:nvPr>
            <p:ph type="body" idx="1"/>
          </p:nvPr>
        </p:nvSpPr>
        <p:spPr>
          <a:xfrm>
            <a:off x="360000" y="1800000"/>
            <a:ext cx="9936276"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should now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Recall</a:t>
            </a:r>
            <a:r>
              <a:rPr lang="en-GB" dirty="0">
                <a:solidFill>
                  <a:srgbClr val="000000"/>
                </a:solidFill>
                <a:latin typeface="Arial" panose="020B0604020202020204" pitchFamily="34" charset="0"/>
              </a:rPr>
              <a:t> the key elements of safe site setup and housekeeping.</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Explain</a:t>
            </a:r>
            <a:r>
              <a:rPr lang="en-GB" dirty="0">
                <a:solidFill>
                  <a:srgbClr val="000000"/>
                </a:solidFill>
                <a:latin typeface="Arial" panose="020B0604020202020204" pitchFamily="34" charset="0"/>
              </a:rPr>
              <a:t> the correct use and storage of hand and power tools.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might also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Evaluate</a:t>
            </a:r>
            <a:r>
              <a:rPr lang="en-GB" dirty="0">
                <a:solidFill>
                  <a:srgbClr val="000000"/>
                </a:solidFill>
                <a:latin typeface="Arial" panose="020B0604020202020204" pitchFamily="34" charset="0"/>
              </a:rPr>
              <a:t> a site for safety improvements.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Recommend</a:t>
            </a:r>
            <a:r>
              <a:rPr lang="en-GB" dirty="0">
                <a:solidFill>
                  <a:srgbClr val="000000"/>
                </a:solidFill>
                <a:latin typeface="Arial" panose="020B0604020202020204" pitchFamily="34" charset="0"/>
              </a:rPr>
              <a:t> suitable emergency procedures and responses.</a:t>
            </a:r>
            <a:endParaRPr dirty="0">
              <a:solidFill>
                <a:srgbClr val="000000"/>
              </a:solidFill>
              <a:latin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6"/>
          <p:cNvSpPr txBox="1"/>
          <p:nvPr/>
        </p:nvSpPr>
        <p:spPr>
          <a:xfrm>
            <a:off x="3599812" y="1549992"/>
            <a:ext cx="5040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FC4421"/>
                </a:solidFill>
                <a:latin typeface="Arial"/>
                <a:ea typeface="Arial"/>
                <a:cs typeface="Arial"/>
                <a:sym typeface="Arial"/>
              </a:rPr>
              <a:t>Any questions?</a:t>
            </a:r>
            <a:endParaRPr/>
          </a:p>
        </p:txBody>
      </p:sp>
      <p:sp>
        <p:nvSpPr>
          <p:cNvPr id="2" name="TextBox 1">
            <a:extLst>
              <a:ext uri="{FF2B5EF4-FFF2-40B4-BE49-F238E27FC236}">
                <a16:creationId xmlns:a16="http://schemas.microsoft.com/office/drawing/2014/main" id="{66BBC2DA-199E-9211-7341-CBEB5054A1BF}"/>
              </a:ext>
            </a:extLst>
          </p:cNvPr>
          <p:cNvSpPr txBox="1"/>
          <p:nvPr/>
        </p:nvSpPr>
        <p:spPr>
          <a:xfrm>
            <a:off x="467358" y="3571368"/>
            <a:ext cx="11304908" cy="2031325"/>
          </a:xfrm>
          <a:prstGeom prst="rect">
            <a:avLst/>
          </a:prstGeom>
          <a:noFill/>
        </p:spPr>
        <p:txBody>
          <a:bodyPr wrap="square">
            <a:spAutoFit/>
          </a:bodyPr>
          <a:lstStyle/>
          <a:p>
            <a:pPr algn="l" fontAlgn="base">
              <a:buNone/>
            </a:pPr>
            <a:r>
              <a:rPr lang="en-GB" sz="1800" b="0" i="0" dirty="0">
                <a:solidFill>
                  <a:srgbClr val="000000"/>
                </a:solidFill>
                <a:effectLst/>
                <a:latin typeface="inherit"/>
              </a:rPr>
              <a:t>Copyright in this document belongs to and is used under licence from the Department for Education, © 2025.</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and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rPr>
              <a:t>WJEC operates in England under the name </a:t>
            </a:r>
            <a:r>
              <a:rPr lang="en-US" altLang="en-US" sz="1800" dirty="0" err="1">
                <a:solidFill>
                  <a:srgbClr val="000000"/>
                </a:solidFill>
                <a:latin typeface="inherit"/>
              </a:rPr>
              <a:t>Eduqas</a:t>
            </a:r>
            <a:r>
              <a:rPr lang="en-US" altLang="en-US" sz="1800" dirty="0">
                <a:solidFill>
                  <a:srgbClr val="000000"/>
                </a:solidFill>
                <a:latin typeface="inherit"/>
              </a:rPr>
              <a:t> which is a registered trademark of WJEC.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344b93ad53e_0_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Key components of site setup</a:t>
            </a:r>
          </a:p>
        </p:txBody>
      </p:sp>
      <p:sp>
        <p:nvSpPr>
          <p:cNvPr id="62" name="Google Shape;62;g344b93ad53e_0_0"/>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Physical barriers and fencing</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Signage (mandatory, hazard, informational)</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Adequate lighting in all work areas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Ventilation in enclosed or contaminated spaces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Good housekeeping practices throughout the site</a:t>
            </a:r>
            <a:endParaRPr dirty="0">
              <a:solidFill>
                <a:srgbClr val="000000"/>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344b93ad53e_0_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pPr>
            <a:r>
              <a:rPr lang="en-GB" dirty="0"/>
              <a:t>Barriers and fencing</a:t>
            </a:r>
          </a:p>
        </p:txBody>
      </p:sp>
      <p:sp>
        <p:nvSpPr>
          <p:cNvPr id="68" name="Google Shape;68;g344b93ad53e_0_5"/>
          <p:cNvSpPr txBox="1">
            <a:spLocks noGrp="1"/>
          </p:cNvSpPr>
          <p:nvPr>
            <p:ph type="body" idx="1"/>
          </p:nvPr>
        </p:nvSpPr>
        <p:spPr>
          <a:xfrm>
            <a:off x="360000" y="1800000"/>
            <a:ext cx="11592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Barriers are essential for delineating site boundaries and protecting both workers and the public. They help manage foot traffic, isolate hazards, and maintain controlled access. Temporary fencing must be secure, clearly marked, and maintained regularly. Consideration should be given to emergency access and visibility. Effective barriers are a first line of defence against site-related incidents.</a:t>
            </a:r>
            <a:endParaRPr>
              <a:solidFill>
                <a:srgbClr val="00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Types of safety signage</a:t>
            </a:r>
          </a:p>
        </p:txBody>
      </p:sp>
      <p:sp>
        <p:nvSpPr>
          <p:cNvPr id="74" name="Google Shape;74;p9"/>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Mandatory signs (e.g. PPE required)</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Prohibition signs (e.g. No unauthorised access)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Warning signs (e.g. Danger: Construction site)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Safe condition signs (e.g. First Aid)</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Fire safety signs (e.g. Fire exit)</a:t>
            </a:r>
            <a:endParaRPr dirty="0">
              <a:solidFill>
                <a:srgbClr val="000000"/>
              </a:solidFill>
              <a:latin typeface="Arial" panose="020B0604020202020204" pitchFamily="34" charset="0"/>
            </a:endParaRPr>
          </a:p>
        </p:txBody>
      </p:sp>
      <p:pic>
        <p:nvPicPr>
          <p:cNvPr id="3" name="Picture 2" descr="A sign on a fence&#10;&#10;AI-generated content may be incorrect.">
            <a:extLst>
              <a:ext uri="{FF2B5EF4-FFF2-40B4-BE49-F238E27FC236}">
                <a16:creationId xmlns:a16="http://schemas.microsoft.com/office/drawing/2014/main" id="{576157AC-8572-0564-0B9A-8F3B64ADC6BB}"/>
              </a:ext>
            </a:extLst>
          </p:cNvPr>
          <p:cNvPicPr>
            <a:picLocks noChangeAspect="1"/>
          </p:cNvPicPr>
          <p:nvPr/>
        </p:nvPicPr>
        <p:blipFill>
          <a:blip r:embed="rId3"/>
          <a:stretch>
            <a:fillRect/>
          </a:stretch>
        </p:blipFill>
        <p:spPr>
          <a:xfrm>
            <a:off x="7452000" y="1800000"/>
            <a:ext cx="4320000" cy="270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344b93ad53e_0_1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Lighting requirements</a:t>
            </a:r>
          </a:p>
        </p:txBody>
      </p:sp>
      <p:sp>
        <p:nvSpPr>
          <p:cNvPr id="81" name="Google Shape;81;g344b93ad53e_0_11"/>
          <p:cNvSpPr txBox="1">
            <a:spLocks noGrp="1"/>
          </p:cNvSpPr>
          <p:nvPr>
            <p:ph type="body" idx="1"/>
          </p:nvPr>
        </p:nvSpPr>
        <p:spPr>
          <a:xfrm>
            <a:off x="360000" y="1714341"/>
            <a:ext cx="6823316" cy="4225659"/>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Adequate lighting is crucial for safety, especially in low-light environments or during night works. It improves visibility, reduces the risk of trips and falls, and allows workers to carry out detailed tasks effectively.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Lighting should be glare-free, regularly checked, and strategically placed.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Emergency lighting should also be available in high-risk areas. Consistent and appropriate lighting supports both safety and productivity.</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pic>
        <p:nvPicPr>
          <p:cNvPr id="2" name="Picture 1" descr="A pile of rubble and debris in a building&#10;&#10;AI-generated content may be incorrect.">
            <a:extLst>
              <a:ext uri="{FF2B5EF4-FFF2-40B4-BE49-F238E27FC236}">
                <a16:creationId xmlns:a16="http://schemas.microsoft.com/office/drawing/2014/main" id="{72CBFC07-943E-7840-7F5E-1F04078AC6FE}"/>
              </a:ext>
            </a:extLst>
          </p:cNvPr>
          <p:cNvPicPr>
            <a:picLocks noChangeAspect="1"/>
          </p:cNvPicPr>
          <p:nvPr/>
        </p:nvPicPr>
        <p:blipFill>
          <a:blip r:embed="rId3"/>
          <a:stretch>
            <a:fillRect/>
          </a:stretch>
        </p:blipFill>
        <p:spPr>
          <a:xfrm>
            <a:off x="7307424" y="2254100"/>
            <a:ext cx="4731315" cy="31389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344b93ad53e_0_1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r>
              <a:rPr lang="en-GB" dirty="0"/>
              <a:t>Site ventilation</a:t>
            </a:r>
          </a:p>
        </p:txBody>
      </p:sp>
      <p:sp>
        <p:nvSpPr>
          <p:cNvPr id="87" name="Google Shape;87;g344b93ad53e_0_16"/>
          <p:cNvSpPr txBox="1">
            <a:spLocks noGrp="1"/>
          </p:cNvSpPr>
          <p:nvPr>
            <p:ph type="body" idx="1"/>
          </p:nvPr>
        </p:nvSpPr>
        <p:spPr>
          <a:xfrm>
            <a:off x="360000" y="1800000"/>
            <a:ext cx="7018954"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Ventilation ensures a continuous supply of fresh air and helps remove contaminants, especially in enclosed spaces. It is vital during operations involving dust, fumes, or gases.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Mechanical systems may be required in poorly ventilated environments. Employers must assess the need for ventilation as part of risk assessments.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Workers should be trained to recognise symptoms of inadequate air quality.</a:t>
            </a:r>
            <a:endParaRPr dirty="0">
              <a:solidFill>
                <a:srgbClr val="000000"/>
              </a:solidFill>
              <a:latin typeface="Arial" panose="020B0604020202020204" pitchFamily="34" charset="0"/>
            </a:endParaRPr>
          </a:p>
          <a:p>
            <a:pPr marL="0" lvl="0" indent="0" algn="l" rtl="0">
              <a:lnSpc>
                <a:spcPct val="115000"/>
              </a:lnSpc>
              <a:spcBef>
                <a:spcPts val="1200"/>
              </a:spcBef>
              <a:spcAft>
                <a:spcPts val="0"/>
              </a:spcAft>
            </a:pPr>
            <a:endParaRPr dirty="0"/>
          </a:p>
        </p:txBody>
      </p:sp>
      <p:pic>
        <p:nvPicPr>
          <p:cNvPr id="2" name="Picture 1" descr="A person working on a ventilation system&#10;&#10;AI-generated content may be incorrect.">
            <a:extLst>
              <a:ext uri="{FF2B5EF4-FFF2-40B4-BE49-F238E27FC236}">
                <a16:creationId xmlns:a16="http://schemas.microsoft.com/office/drawing/2014/main" id="{B4C50FE7-04E6-C684-D560-B69583767FE6}"/>
              </a:ext>
            </a:extLst>
          </p:cNvPr>
          <p:cNvPicPr>
            <a:picLocks noChangeAspect="1"/>
          </p:cNvPicPr>
          <p:nvPr/>
        </p:nvPicPr>
        <p:blipFill>
          <a:blip r:embed="rId3"/>
          <a:stretch>
            <a:fillRect/>
          </a:stretch>
        </p:blipFill>
        <p:spPr>
          <a:xfrm>
            <a:off x="7496593" y="2154124"/>
            <a:ext cx="4659274" cy="3106182"/>
          </a:xfrm>
          <a:prstGeom prst="rect">
            <a:avLst/>
          </a:prstGeom>
        </p:spPr>
      </p:pic>
    </p:spTree>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01C4D3-98F8-4D36-B31F-23A153707228}">
  <ds:schemaRefs>
    <ds:schemaRef ds:uri="http://purl.org/dc/elements/1.1/"/>
    <ds:schemaRef ds:uri="01e15224-84b2-4570-bdea-a67bb94d0921"/>
    <ds:schemaRef ds:uri="7c04300a-231c-4281-9146-a98f6f4a7aff"/>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AACDD0F-4695-43E7-8FCD-0E77300872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22ABF0-C057-4C70-A0CE-4BF10EFECC3A}">
  <ds:schemaRefs>
    <ds:schemaRef ds:uri="http://schemas.microsoft.com/sharepoint/v3/contenttype/forms"/>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otalTime>653</TotalTime>
  <Words>2528</Words>
  <Application>Microsoft Office PowerPoint</Application>
  <PresentationFormat>Custom</PresentationFormat>
  <Paragraphs>286</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Aptos</vt:lpstr>
      <vt:lpstr>Arial</vt:lpstr>
      <vt:lpstr>inherit</vt:lpstr>
      <vt:lpstr>1_Default Design</vt:lpstr>
      <vt:lpstr>PowerPoint Presentation</vt:lpstr>
      <vt:lpstr>Starter</vt:lpstr>
      <vt:lpstr>Objectives </vt:lpstr>
      <vt:lpstr>Importance of safe site setup</vt:lpstr>
      <vt:lpstr>Key components of site setup</vt:lpstr>
      <vt:lpstr>Barriers and fencing</vt:lpstr>
      <vt:lpstr>Types of safety signage</vt:lpstr>
      <vt:lpstr>Lighting requirements</vt:lpstr>
      <vt:lpstr>Site ventilation</vt:lpstr>
      <vt:lpstr>Housekeeping matters</vt:lpstr>
      <vt:lpstr>Safe use of hand tools</vt:lpstr>
      <vt:lpstr>Common power tools on site</vt:lpstr>
      <vt:lpstr>Power tool safety</vt:lpstr>
      <vt:lpstr>Inspection and storage of tools</vt:lpstr>
      <vt:lpstr>PPE when using tools</vt:lpstr>
      <vt:lpstr>Pre-start checks – why they matter</vt:lpstr>
      <vt:lpstr>What to check before starting work</vt:lpstr>
      <vt:lpstr>Isolation of services</vt:lpstr>
      <vt:lpstr>Safe systems of work (SSOW)</vt:lpstr>
      <vt:lpstr>Risk assessments</vt:lpstr>
      <vt:lpstr>Quiz: Check your knowledge</vt:lpstr>
      <vt:lpstr>Quiz: Check your knowledge - answers</vt:lpstr>
      <vt:lpstr>Fire safety on site</vt:lpstr>
      <vt:lpstr>Fire extinguisher types</vt:lpstr>
      <vt:lpstr>First aid procedures</vt:lpstr>
      <vt:lpstr>Common site injuries</vt:lpstr>
      <vt:lpstr>Reporting and recording incidents</vt:lpstr>
      <vt:lpstr>Spillage procedures</vt:lpstr>
      <vt:lpstr>Spill response: Key steps</vt:lpstr>
      <vt:lpstr>COSHH overview</vt:lpstr>
      <vt:lpstr>Case study: Spillage incident</vt:lpstr>
      <vt:lpstr>Quiz: Check your knowledge</vt:lpstr>
      <vt:lpstr>Quiz: Check your knowledge – answers</vt:lpstr>
      <vt:lpstr>Refresher: Key emergency contacts</vt:lpstr>
      <vt:lpstr>Emergency signage and alarms</vt:lpstr>
      <vt:lpstr>Summary: Site setup</vt:lpstr>
      <vt:lpstr>Summary: Tool and equipment safety</vt:lpstr>
      <vt:lpstr>Summary: Emergency procedures</vt:lpstr>
      <vt:lpstr>Recap questions</vt:lpstr>
      <vt:lpstr>Legislation overview</vt:lpstr>
      <vt:lpstr>Industry guidance and best practice</vt:lpstr>
      <vt:lpstr>Responsibility hierarchy</vt:lpstr>
      <vt:lpstr>What would you do?</vt:lpstr>
      <vt:lpstr>Daily briefings and check-ins</vt:lpstr>
      <vt:lpstr>Quiz: Final knowledge check</vt:lpstr>
      <vt:lpstr>Quiz: Final knowledge check – answers</vt:lpstr>
      <vt:lpstr>Recap and takeaways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Thirlwell</dc:creator>
  <cp:lastModifiedBy>John, Catherine</cp:lastModifiedBy>
  <cp:revision>86</cp:revision>
  <dcterms:created xsi:type="dcterms:W3CDTF">2025-04-15T10:44:23Z</dcterms:created>
  <dcterms:modified xsi:type="dcterms:W3CDTF">2025-10-28T15:50:28Z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lassificationContentMarkingHeaderLocations">
    <vt:lpwstr>1_Default Design:4</vt:lpwstr>
  </property>
  <property fmtid="{D5CDD505-2E9C-101B-9397-08002B2CF9AE}" pid="11" name="ClassificationContentMarkingHeaderText">
    <vt:lpwstr>MEWNOL - INTERNAL</vt:lpwstr>
  </property>
  <property fmtid="{D5CDD505-2E9C-101B-9397-08002B2CF9AE}" pid="12" name="ContentTypeId">
    <vt:lpwstr>0x010100CDD05C0E7E0E414EB79F81A23986EA6A</vt:lpwstr>
  </property>
  <property fmtid="{D5CDD505-2E9C-101B-9397-08002B2CF9AE}" pid="13" name="MediaServiceImageTags">
    <vt:lpwstr/>
  </property>
</Properties>
</file>